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60" r:id="rId2"/>
    <p:sldId id="321" r:id="rId3"/>
    <p:sldId id="344" r:id="rId4"/>
    <p:sldId id="345" r:id="rId5"/>
    <p:sldId id="331" r:id="rId6"/>
    <p:sldId id="335" r:id="rId7"/>
    <p:sldId id="336" r:id="rId8"/>
    <p:sldId id="338" r:id="rId9"/>
    <p:sldId id="339" r:id="rId10"/>
    <p:sldId id="329" r:id="rId11"/>
    <p:sldId id="346" r:id="rId12"/>
    <p:sldId id="347" r:id="rId13"/>
    <p:sldId id="324" r:id="rId14"/>
    <p:sldId id="316" r:id="rId15"/>
    <p:sldId id="302" r:id="rId16"/>
    <p:sldId id="307" r:id="rId17"/>
    <p:sldId id="305" r:id="rId18"/>
    <p:sldId id="334" r:id="rId19"/>
    <p:sldId id="306" r:id="rId20"/>
    <p:sldId id="332" r:id="rId21"/>
    <p:sldId id="330" r:id="rId2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pe Bally" initials="Ph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6868"/>
    <a:srgbClr val="747D71"/>
    <a:srgbClr val="89827B"/>
    <a:srgbClr val="475769"/>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7529" autoAdjust="0"/>
  </p:normalViewPr>
  <p:slideViewPr>
    <p:cSldViewPr snapToGrid="0" snapToObjects="1">
      <p:cViewPr>
        <p:scale>
          <a:sx n="76" d="100"/>
          <a:sy n="76" d="100"/>
        </p:scale>
        <p:origin x="-2634"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43"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64" y="0"/>
            <a:ext cx="2946443" cy="496671"/>
          </a:xfrm>
          <a:prstGeom prst="rect">
            <a:avLst/>
          </a:prstGeom>
        </p:spPr>
        <p:txBody>
          <a:bodyPr vert="horz" lIns="91440" tIns="45720" rIns="91440" bIns="45720" rtlCol="0"/>
          <a:lstStyle>
            <a:lvl1pPr algn="r">
              <a:defRPr sz="1200"/>
            </a:lvl1pPr>
          </a:lstStyle>
          <a:p>
            <a:fld id="{AECD27DC-6916-4328-AF23-EF669C54F941}" type="datetimeFigureOut">
              <a:rPr lang="en-GB" smtClean="0"/>
              <a:t>27/03/2017</a:t>
            </a:fld>
            <a:endParaRPr lang="en-GB"/>
          </a:p>
        </p:txBody>
      </p:sp>
      <p:sp>
        <p:nvSpPr>
          <p:cNvPr id="4" name="Footer Placeholder 3"/>
          <p:cNvSpPr>
            <a:spLocks noGrp="1"/>
          </p:cNvSpPr>
          <p:nvPr>
            <p:ph type="ftr" sz="quarter" idx="2"/>
          </p:nvPr>
        </p:nvSpPr>
        <p:spPr>
          <a:xfrm>
            <a:off x="1" y="9428272"/>
            <a:ext cx="2946443" cy="49667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64" y="9428272"/>
            <a:ext cx="2946443" cy="496671"/>
          </a:xfrm>
          <a:prstGeom prst="rect">
            <a:avLst/>
          </a:prstGeom>
        </p:spPr>
        <p:txBody>
          <a:bodyPr vert="horz" lIns="91440" tIns="45720" rIns="91440" bIns="45720" rtlCol="0" anchor="b"/>
          <a:lstStyle>
            <a:lvl1pPr algn="r">
              <a:defRPr sz="1200"/>
            </a:lvl1pPr>
          </a:lstStyle>
          <a:p>
            <a:fld id="{BF0B3A44-6711-4E3D-9EE3-EC31E26B7523}" type="slidenum">
              <a:rPr lang="en-GB" smtClean="0"/>
              <a:t>‹N°›</a:t>
            </a:fld>
            <a:endParaRPr lang="en-GB"/>
          </a:p>
        </p:txBody>
      </p:sp>
    </p:spTree>
    <p:extLst>
      <p:ext uri="{BB962C8B-B14F-4D97-AF65-F5344CB8AC3E}">
        <p14:creationId xmlns:p14="http://schemas.microsoft.com/office/powerpoint/2010/main" val="4276643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4" y="0"/>
            <a:ext cx="2945659" cy="496332"/>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3/27/2017</a:t>
            </a:fld>
            <a:endParaRPr lang="en-US"/>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‹N°›</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19</a:t>
            </a:fld>
            <a:endParaRPr lang="en-US"/>
          </a:p>
        </p:txBody>
      </p:sp>
    </p:spTree>
    <p:extLst>
      <p:ext uri="{BB962C8B-B14F-4D97-AF65-F5344CB8AC3E}">
        <p14:creationId xmlns:p14="http://schemas.microsoft.com/office/powerpoint/2010/main" val="256224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21</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12</a:t>
            </a:fld>
            <a:endParaRPr lang="en-US" dirty="0"/>
          </a:p>
        </p:txBody>
      </p:sp>
    </p:spTree>
    <p:extLst>
      <p:ext uri="{BB962C8B-B14F-4D97-AF65-F5344CB8AC3E}">
        <p14:creationId xmlns:p14="http://schemas.microsoft.com/office/powerpoint/2010/main" val="314550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algn="just">
              <a:spcAft>
                <a:spcPts val="0"/>
              </a:spcAft>
            </a:pPr>
            <a:r>
              <a:rPr lang="en-CA" sz="1000" dirty="0" smtClean="0">
                <a:solidFill>
                  <a:srgbClr val="000000"/>
                </a:solidFill>
                <a:effectLst/>
                <a:latin typeface="Cambria"/>
                <a:ea typeface="Times New Roman"/>
                <a:cs typeface="Times New Roman"/>
              </a:rPr>
              <a:t>The </a:t>
            </a:r>
            <a:r>
              <a:rPr lang="en-CA" sz="1000" dirty="0" err="1" smtClean="0">
                <a:solidFill>
                  <a:srgbClr val="000000"/>
                </a:solidFill>
                <a:effectLst/>
                <a:latin typeface="Cambria"/>
                <a:ea typeface="Times New Roman"/>
                <a:cs typeface="Times New Roman"/>
              </a:rPr>
              <a:t>Geohazards</a:t>
            </a:r>
            <a:r>
              <a:rPr lang="en-CA" sz="1000" dirty="0" smtClean="0">
                <a:solidFill>
                  <a:srgbClr val="000000"/>
                </a:solidFill>
                <a:effectLst/>
                <a:latin typeface="Cambria"/>
                <a:ea typeface="Times New Roman"/>
                <a:cs typeface="Times New Roman"/>
              </a:rPr>
              <a:t> Lab is aiming to provide advanced science products to different types of users:</a:t>
            </a:r>
            <a:endParaRPr lang="fr-FR" sz="1000" dirty="0" smtClean="0">
              <a:effectLst/>
              <a:latin typeface="Cambria"/>
              <a:ea typeface="MS Mincho"/>
              <a:cs typeface="Times New Roman"/>
            </a:endParaRPr>
          </a:p>
          <a:p>
            <a:pPr marL="449580" algn="just">
              <a:spcAft>
                <a:spcPts val="0"/>
              </a:spcAft>
            </a:pPr>
            <a:r>
              <a:rPr lang="en-CA" sz="1000" dirty="0" smtClean="0">
                <a:solidFill>
                  <a:srgbClr val="000000"/>
                </a:solidFill>
                <a:effectLst/>
                <a:latin typeface="Cambria"/>
                <a:ea typeface="Times New Roman"/>
                <a:cs typeface="Times New Roman"/>
              </a:rPr>
              <a:t>- </a:t>
            </a:r>
            <a:r>
              <a:rPr lang="en-CA" sz="1000" b="1" i="1" dirty="0" smtClean="0">
                <a:solidFill>
                  <a:srgbClr val="000000"/>
                </a:solidFill>
                <a:effectLst/>
                <a:latin typeface="Cambria"/>
                <a:ea typeface="Times New Roman"/>
                <a:cs typeface="Times New Roman"/>
              </a:rPr>
              <a:t>geoscience centres doing research or mandated to provide technical advice to national DRM authorities</a:t>
            </a:r>
            <a:r>
              <a:rPr lang="en-CA" sz="1000" dirty="0" smtClean="0">
                <a:solidFill>
                  <a:srgbClr val="000000"/>
                </a:solidFill>
                <a:effectLst/>
                <a:latin typeface="Cambria"/>
                <a:ea typeface="Times New Roman"/>
                <a:cs typeface="Times New Roman"/>
              </a:rPr>
              <a:t>. Geoscience centers such as geological surveys, geophysics centres looking at tectonic hazards and volcano observatories are the first line users focused on the scientific use of data that aim to understand the physics of </a:t>
            </a:r>
            <a:r>
              <a:rPr lang="en-CA" sz="1000" dirty="0" err="1" smtClean="0">
                <a:solidFill>
                  <a:srgbClr val="000000"/>
                </a:solidFill>
                <a:effectLst/>
                <a:latin typeface="Cambria"/>
                <a:ea typeface="Times New Roman"/>
                <a:cs typeface="Times New Roman"/>
              </a:rPr>
              <a:t>geohazards</a:t>
            </a:r>
            <a:r>
              <a:rPr lang="en-CA" sz="1000" dirty="0" smtClean="0">
                <a:solidFill>
                  <a:srgbClr val="000000"/>
                </a:solidFill>
                <a:effectLst/>
                <a:latin typeface="Cambria"/>
                <a:ea typeface="Times New Roman"/>
                <a:cs typeface="Times New Roman"/>
              </a:rPr>
              <a:t> and better characterise, understand and model such risks. In many cases, they have an advisory role in decision making of DRM authorities. For volcanic activity, such users have been identified in Latin America by the Volcano pilot e.g. SERNAGEOMIN (Chile), </a:t>
            </a:r>
            <a:r>
              <a:rPr lang="en-CA" sz="1000" dirty="0" err="1" smtClean="0">
                <a:solidFill>
                  <a:srgbClr val="000000"/>
                </a:solidFill>
                <a:effectLst/>
                <a:latin typeface="Cambria"/>
                <a:ea typeface="Times New Roman"/>
                <a:cs typeface="Times New Roman"/>
              </a:rPr>
              <a:t>Observatorio</a:t>
            </a:r>
            <a:r>
              <a:rPr lang="en-CA" sz="1000" dirty="0" smtClean="0">
                <a:solidFill>
                  <a:srgbClr val="000000"/>
                </a:solidFill>
                <a:effectLst/>
                <a:latin typeface="Cambria"/>
                <a:ea typeface="Times New Roman"/>
                <a:cs typeface="Times New Roman"/>
              </a:rPr>
              <a:t> San </a:t>
            </a:r>
            <a:r>
              <a:rPr lang="en-CA" sz="1000" dirty="0" err="1" smtClean="0">
                <a:solidFill>
                  <a:srgbClr val="000000"/>
                </a:solidFill>
                <a:effectLst/>
                <a:latin typeface="Cambria"/>
                <a:ea typeface="Times New Roman"/>
                <a:cs typeface="Times New Roman"/>
              </a:rPr>
              <a:t>Calixto</a:t>
            </a:r>
            <a:r>
              <a:rPr lang="en-CA" sz="1000" dirty="0" smtClean="0">
                <a:solidFill>
                  <a:srgbClr val="000000"/>
                </a:solidFill>
                <a:effectLst/>
                <a:latin typeface="Cambria"/>
                <a:ea typeface="Times New Roman"/>
                <a:cs typeface="Times New Roman"/>
              </a:rPr>
              <a:t> (Bolivia), </a:t>
            </a:r>
            <a:r>
              <a:rPr lang="en-CA" sz="1000" dirty="0" err="1" smtClean="0">
                <a:solidFill>
                  <a:srgbClr val="000000"/>
                </a:solidFill>
                <a:effectLst/>
                <a:latin typeface="Cambria"/>
                <a:ea typeface="Times New Roman"/>
                <a:cs typeface="Times New Roman"/>
              </a:rPr>
              <a:t>Instituto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Geofísico</a:t>
            </a:r>
            <a:r>
              <a:rPr lang="en-CA" sz="1000" dirty="0" smtClean="0">
                <a:solidFill>
                  <a:srgbClr val="000000"/>
                </a:solidFill>
                <a:effectLst/>
                <a:latin typeface="Cambria"/>
                <a:ea typeface="Times New Roman"/>
                <a:cs typeface="Times New Roman"/>
              </a:rPr>
              <a:t> del </a:t>
            </a:r>
            <a:r>
              <a:rPr lang="en-CA" sz="1000" dirty="0" err="1" smtClean="0">
                <a:solidFill>
                  <a:srgbClr val="000000"/>
                </a:solidFill>
                <a:effectLst/>
                <a:latin typeface="Cambria"/>
                <a:ea typeface="Times New Roman"/>
                <a:cs typeface="Times New Roman"/>
              </a:rPr>
              <a:t>Perú</a:t>
            </a:r>
            <a:r>
              <a:rPr lang="en-CA" sz="1000" dirty="0" smtClean="0">
                <a:solidFill>
                  <a:srgbClr val="000000"/>
                </a:solidFill>
                <a:effectLst/>
                <a:latin typeface="Cambria"/>
                <a:ea typeface="Times New Roman"/>
                <a:cs typeface="Times New Roman"/>
              </a:rPr>
              <a:t> (Peru),  </a:t>
            </a:r>
            <a:r>
              <a:rPr lang="en-CA" sz="1000" dirty="0" err="1" smtClean="0">
                <a:solidFill>
                  <a:srgbClr val="000000"/>
                </a:solidFill>
                <a:effectLst/>
                <a:latin typeface="Cambria"/>
                <a:ea typeface="Times New Roman"/>
                <a:cs typeface="Times New Roman"/>
              </a:rPr>
              <a:t>Instituto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Geofísico</a:t>
            </a:r>
            <a:r>
              <a:rPr lang="en-CA" sz="1000" dirty="0" smtClean="0">
                <a:solidFill>
                  <a:srgbClr val="000000"/>
                </a:solidFill>
                <a:effectLst/>
                <a:latin typeface="Cambria"/>
                <a:ea typeface="Times New Roman"/>
                <a:cs typeface="Times New Roman"/>
              </a:rPr>
              <a:t> de la Universidad Nacional de San </a:t>
            </a:r>
            <a:r>
              <a:rPr lang="en-CA" sz="1000" dirty="0" err="1" smtClean="0">
                <a:solidFill>
                  <a:srgbClr val="000000"/>
                </a:solidFill>
                <a:effectLst/>
                <a:latin typeface="Cambria"/>
                <a:ea typeface="Times New Roman"/>
                <a:cs typeface="Times New Roman"/>
              </a:rPr>
              <a:t>Agustín</a:t>
            </a:r>
            <a:r>
              <a:rPr lang="en-CA" sz="1000" dirty="0" smtClean="0">
                <a:solidFill>
                  <a:srgbClr val="000000"/>
                </a:solidFill>
                <a:effectLst/>
                <a:latin typeface="Cambria"/>
                <a:ea typeface="Times New Roman"/>
                <a:cs typeface="Times New Roman"/>
              </a:rPr>
              <a:t> (Peru); </a:t>
            </a:r>
            <a:r>
              <a:rPr lang="en-CA" sz="1000" dirty="0" err="1" smtClean="0">
                <a:solidFill>
                  <a:srgbClr val="000000"/>
                </a:solidFill>
                <a:effectLst/>
                <a:latin typeface="Cambria"/>
                <a:ea typeface="Times New Roman"/>
                <a:cs typeface="Times New Roman"/>
              </a:rPr>
              <a:t>Instituto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Geofísico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Escuela</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Politécnica</a:t>
            </a:r>
            <a:r>
              <a:rPr lang="en-CA" sz="1000" dirty="0" smtClean="0">
                <a:solidFill>
                  <a:srgbClr val="000000"/>
                </a:solidFill>
                <a:effectLst/>
                <a:latin typeface="Cambria"/>
                <a:ea typeface="Times New Roman"/>
                <a:cs typeface="Times New Roman"/>
              </a:rPr>
              <a:t> Nacional, (Ecuador), </a:t>
            </a:r>
            <a:r>
              <a:rPr lang="en-CA" sz="1000" dirty="0" err="1" smtClean="0">
                <a:solidFill>
                  <a:srgbClr val="000000"/>
                </a:solidFill>
                <a:effectLst/>
                <a:latin typeface="Cambria"/>
                <a:ea typeface="Times New Roman"/>
                <a:cs typeface="Times New Roman"/>
              </a:rPr>
              <a:t>Servicio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Geológico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Colombiano</a:t>
            </a:r>
            <a:r>
              <a:rPr lang="en-CA" sz="1000" dirty="0" smtClean="0">
                <a:solidFill>
                  <a:srgbClr val="000000"/>
                </a:solidFill>
                <a:effectLst/>
                <a:latin typeface="Cambria"/>
                <a:ea typeface="Times New Roman"/>
                <a:cs typeface="Times New Roman"/>
              </a:rPr>
              <a:t> (Colombia), INETER (Nicaragua) and the Buenos Aires Volcanic Ash Advisory Center (Argentina).</a:t>
            </a:r>
            <a:endParaRPr lang="fr-FR" sz="1000" dirty="0" smtClean="0">
              <a:effectLst/>
              <a:latin typeface="Cambria"/>
              <a:ea typeface="MS Mincho"/>
              <a:cs typeface="Times New Roman"/>
            </a:endParaRPr>
          </a:p>
          <a:p>
            <a:pPr marL="449580" algn="just">
              <a:spcAft>
                <a:spcPts val="0"/>
              </a:spcAft>
            </a:pPr>
            <a:r>
              <a:rPr lang="en-CA" sz="1000" dirty="0" smtClean="0">
                <a:solidFill>
                  <a:srgbClr val="000000"/>
                </a:solidFill>
                <a:effectLst/>
                <a:latin typeface="Cambria"/>
                <a:ea typeface="Times New Roman"/>
                <a:cs typeface="Times New Roman"/>
              </a:rPr>
              <a:t>- </a:t>
            </a:r>
            <a:r>
              <a:rPr lang="en-CA" sz="1000" b="1" i="1" dirty="0" smtClean="0">
                <a:solidFill>
                  <a:srgbClr val="000000"/>
                </a:solidFill>
                <a:effectLst/>
                <a:latin typeface="Cambria"/>
                <a:ea typeface="Times New Roman"/>
                <a:cs typeface="Times New Roman"/>
              </a:rPr>
              <a:t>geoscience centres already contributing to the </a:t>
            </a:r>
            <a:r>
              <a:rPr lang="en-CA" sz="1000" b="1" i="1" dirty="0" err="1" smtClean="0">
                <a:solidFill>
                  <a:srgbClr val="000000"/>
                </a:solidFill>
                <a:effectLst/>
                <a:latin typeface="Cambria"/>
                <a:ea typeface="Times New Roman"/>
                <a:cs typeface="Times New Roman"/>
              </a:rPr>
              <a:t>Geohazards</a:t>
            </a:r>
            <a:r>
              <a:rPr lang="en-CA" sz="1000" b="1" i="1" dirty="0" smtClean="0">
                <a:solidFill>
                  <a:srgbClr val="000000"/>
                </a:solidFill>
                <a:effectLst/>
                <a:latin typeface="Cambria"/>
                <a:ea typeface="Times New Roman"/>
                <a:cs typeface="Times New Roman"/>
              </a:rPr>
              <a:t> Lab precursor activities: </a:t>
            </a:r>
            <a:r>
              <a:rPr lang="en-CA" sz="1000" dirty="0" smtClean="0">
                <a:solidFill>
                  <a:srgbClr val="000000"/>
                </a:solidFill>
                <a:effectLst/>
                <a:latin typeface="Cambria"/>
                <a:ea typeface="Times New Roman"/>
                <a:cs typeface="Times New Roman"/>
              </a:rPr>
              <a:t>examples of geoscience centers already contributing to precursor seismic activities such as the GEP are INGV, CNR-IREA and CNR IRPI in Italy the ARIA center of NASA JPL and USGS in the USA, NOA in Greece, BGS and COMET/Univ. Leeds &amp; Bristol in the UK, CNRS EOST, ENS, IPGP, </a:t>
            </a:r>
            <a:r>
              <a:rPr lang="en-CA" sz="1000" dirty="0" err="1" smtClean="0">
                <a:solidFill>
                  <a:srgbClr val="000000"/>
                </a:solidFill>
                <a:effectLst/>
                <a:latin typeface="Cambria"/>
                <a:ea typeface="Times New Roman"/>
                <a:cs typeface="Times New Roman"/>
              </a:rPr>
              <a:t>ISTerre</a:t>
            </a:r>
            <a:r>
              <a:rPr lang="en-CA" sz="1000" dirty="0" smtClean="0">
                <a:solidFill>
                  <a:srgbClr val="000000"/>
                </a:solidFill>
                <a:effectLst/>
                <a:latin typeface="Cambria"/>
                <a:ea typeface="Times New Roman"/>
                <a:cs typeface="Times New Roman"/>
              </a:rPr>
              <a:t> and BRGM in France. Respectively, geoscience centers already contributing to precursor volcanic activities are Univ. Bristol in the UK, Cornell Univ., Univ. Miami, NOAA and the </a:t>
            </a:r>
            <a:r>
              <a:rPr lang="en-CA" sz="1000" dirty="0" err="1" smtClean="0">
                <a:solidFill>
                  <a:srgbClr val="000000"/>
                </a:solidFill>
                <a:effectLst/>
                <a:latin typeface="Cambria"/>
                <a:ea typeface="Times New Roman"/>
                <a:cs typeface="Times New Roman"/>
              </a:rPr>
              <a:t>Pensylvania</a:t>
            </a:r>
            <a:r>
              <a:rPr lang="en-CA" sz="1000" dirty="0" smtClean="0">
                <a:solidFill>
                  <a:srgbClr val="000000"/>
                </a:solidFill>
                <a:effectLst/>
                <a:latin typeface="Cambria"/>
                <a:ea typeface="Times New Roman"/>
                <a:cs typeface="Times New Roman"/>
              </a:rPr>
              <a:t> State Univ. in the USA and CNR-IREA in Italy.</a:t>
            </a:r>
            <a:endParaRPr lang="fr-FR" sz="1000" dirty="0" smtClean="0">
              <a:effectLst/>
              <a:latin typeface="Cambria"/>
              <a:ea typeface="MS Mincho"/>
              <a:cs typeface="Times New Roman"/>
            </a:endParaRPr>
          </a:p>
          <a:p>
            <a:pPr marL="449580" algn="just">
              <a:spcAft>
                <a:spcPts val="0"/>
              </a:spcAft>
            </a:pPr>
            <a:r>
              <a:rPr lang="en-CA" sz="1000" dirty="0" smtClean="0">
                <a:solidFill>
                  <a:srgbClr val="000000"/>
                </a:solidFill>
                <a:effectLst/>
                <a:latin typeface="Cambria"/>
                <a:ea typeface="Times New Roman"/>
                <a:cs typeface="Times New Roman"/>
              </a:rPr>
              <a:t>-</a:t>
            </a:r>
            <a:r>
              <a:rPr lang="en-CA" sz="1000" b="1" i="1" dirty="0" smtClean="0">
                <a:solidFill>
                  <a:srgbClr val="000000"/>
                </a:solidFill>
                <a:effectLst/>
                <a:latin typeface="Cambria"/>
                <a:ea typeface="Times New Roman"/>
                <a:cs typeface="Times New Roman"/>
              </a:rPr>
              <a:t> national DRM authorities</a:t>
            </a:r>
            <a:r>
              <a:rPr lang="en-CA" sz="1000" dirty="0" smtClean="0">
                <a:solidFill>
                  <a:srgbClr val="000000"/>
                </a:solidFill>
                <a:effectLst/>
                <a:latin typeface="Cambria"/>
                <a:ea typeface="Times New Roman"/>
                <a:cs typeface="Times New Roman"/>
              </a:rPr>
              <a:t> can be considered as second-line users. Examples include the </a:t>
            </a:r>
            <a:r>
              <a:rPr lang="en-CA" sz="1000" dirty="0" err="1" smtClean="0">
                <a:solidFill>
                  <a:srgbClr val="000000"/>
                </a:solidFill>
                <a:effectLst/>
                <a:latin typeface="Cambria"/>
                <a:ea typeface="Times New Roman"/>
                <a:cs typeface="Times New Roman"/>
              </a:rPr>
              <a:t>Dipartimento</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della</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Protezione</a:t>
            </a:r>
            <a:r>
              <a:rPr lang="en-CA" sz="1000" dirty="0" smtClean="0">
                <a:solidFill>
                  <a:srgbClr val="000000"/>
                </a:solidFill>
                <a:effectLst/>
                <a:latin typeface="Cambria"/>
                <a:ea typeface="Times New Roman"/>
                <a:cs typeface="Times New Roman"/>
              </a:rPr>
              <a:t> </a:t>
            </a:r>
            <a:r>
              <a:rPr lang="en-CA" sz="1000" dirty="0" err="1" smtClean="0">
                <a:solidFill>
                  <a:srgbClr val="000000"/>
                </a:solidFill>
                <a:effectLst/>
                <a:latin typeface="Cambria"/>
                <a:ea typeface="Times New Roman"/>
                <a:cs typeface="Times New Roman"/>
              </a:rPr>
              <a:t>Civile</a:t>
            </a:r>
            <a:r>
              <a:rPr lang="en-CA" sz="1000" dirty="0" smtClean="0">
                <a:solidFill>
                  <a:srgbClr val="000000"/>
                </a:solidFill>
                <a:effectLst/>
                <a:latin typeface="Cambria"/>
                <a:ea typeface="Times New Roman"/>
                <a:cs typeface="Times New Roman"/>
              </a:rPr>
              <a:t> (DPC) in Italy who work with Italian specialists to exploit EO based information for decision making. In Italy the precursor activity looking at advanced tectonic products to support DPC is the national SIGRIS project of ASI. As a baseline the </a:t>
            </a:r>
            <a:r>
              <a:rPr lang="en-CA" sz="1000" dirty="0" err="1" smtClean="0">
                <a:solidFill>
                  <a:srgbClr val="000000"/>
                </a:solidFill>
                <a:effectLst/>
                <a:latin typeface="Cambria"/>
                <a:ea typeface="Times New Roman"/>
                <a:cs typeface="Times New Roman"/>
              </a:rPr>
              <a:t>Geohazards</a:t>
            </a:r>
            <a:r>
              <a:rPr lang="en-CA" sz="1000" dirty="0" smtClean="0">
                <a:solidFill>
                  <a:srgbClr val="000000"/>
                </a:solidFill>
                <a:effectLst/>
                <a:latin typeface="Cambria"/>
                <a:ea typeface="Times New Roman"/>
                <a:cs typeface="Times New Roman"/>
              </a:rPr>
              <a:t> Lab articulates with national disaster response activities such as SIGRIS and with international EO disaster response capabilities such as the International Charter, Copernicus EMS, Sentinel Asia, etc. in order to make sure users are aware and use them. The </a:t>
            </a:r>
            <a:r>
              <a:rPr lang="en-CA" sz="1000" dirty="0" err="1" smtClean="0">
                <a:solidFill>
                  <a:srgbClr val="000000"/>
                </a:solidFill>
                <a:effectLst/>
                <a:latin typeface="Cambria"/>
                <a:ea typeface="Times New Roman"/>
                <a:cs typeface="Times New Roman"/>
              </a:rPr>
              <a:t>Geohazards</a:t>
            </a:r>
            <a:r>
              <a:rPr lang="en-CA" sz="1000" dirty="0" smtClean="0">
                <a:solidFill>
                  <a:srgbClr val="000000"/>
                </a:solidFill>
                <a:effectLst/>
                <a:latin typeface="Cambria"/>
                <a:ea typeface="Times New Roman"/>
                <a:cs typeface="Times New Roman"/>
              </a:rPr>
              <a:t> Lab will fully take into account the role of national and international initiatives with an operational mission. The main contribution of the </a:t>
            </a:r>
            <a:r>
              <a:rPr lang="en-CA" sz="1000" dirty="0" err="1" smtClean="0">
                <a:solidFill>
                  <a:srgbClr val="000000"/>
                </a:solidFill>
                <a:effectLst/>
                <a:latin typeface="Cambria"/>
                <a:ea typeface="Times New Roman"/>
                <a:cs typeface="Times New Roman"/>
              </a:rPr>
              <a:t>Geohazards</a:t>
            </a:r>
            <a:r>
              <a:rPr lang="en-CA" sz="1000" dirty="0" smtClean="0">
                <a:solidFill>
                  <a:srgbClr val="000000"/>
                </a:solidFill>
                <a:effectLst/>
                <a:latin typeface="Cambria"/>
                <a:ea typeface="Times New Roman"/>
                <a:cs typeface="Times New Roman"/>
              </a:rPr>
              <a:t> Lab will be to help develop or reinforce the ability of geoscience centres to support national DRM authorities.</a:t>
            </a:r>
            <a:endParaRPr lang="fr-FR" sz="1000" dirty="0" smtClean="0">
              <a:effectLst/>
              <a:latin typeface="Cambria"/>
              <a:ea typeface="MS Mincho"/>
              <a:cs typeface="Times New Roman"/>
            </a:endParaRPr>
          </a:p>
          <a:p>
            <a:pPr marL="449580" algn="just">
              <a:spcAft>
                <a:spcPts val="0"/>
              </a:spcAft>
            </a:pPr>
            <a:r>
              <a:rPr lang="en-CA" sz="1000" dirty="0" smtClean="0">
                <a:solidFill>
                  <a:srgbClr val="000000"/>
                </a:solidFill>
                <a:effectLst/>
                <a:latin typeface="Cambria"/>
                <a:ea typeface="Times New Roman"/>
                <a:cs typeface="Times New Roman"/>
              </a:rPr>
              <a:t>- </a:t>
            </a:r>
            <a:r>
              <a:rPr lang="en-CA" sz="1000" b="1" i="1" dirty="0" smtClean="0">
                <a:solidFill>
                  <a:srgbClr val="000000"/>
                </a:solidFill>
                <a:effectLst/>
                <a:latin typeface="Cambria"/>
                <a:ea typeface="Times New Roman"/>
                <a:cs typeface="Times New Roman"/>
              </a:rPr>
              <a:t>other users that may benefit from the </a:t>
            </a:r>
            <a:r>
              <a:rPr lang="en-CA" sz="1000" b="1" i="1" dirty="0" err="1" smtClean="0">
                <a:solidFill>
                  <a:srgbClr val="000000"/>
                </a:solidFill>
                <a:effectLst/>
                <a:latin typeface="Cambria"/>
                <a:ea typeface="Times New Roman"/>
                <a:cs typeface="Times New Roman"/>
              </a:rPr>
              <a:t>Geohazards</a:t>
            </a:r>
            <a:r>
              <a:rPr lang="en-CA" sz="1000" b="1" i="1" dirty="0" smtClean="0">
                <a:solidFill>
                  <a:srgbClr val="000000"/>
                </a:solidFill>
                <a:effectLst/>
                <a:latin typeface="Cambria"/>
                <a:ea typeface="Times New Roman"/>
                <a:cs typeface="Times New Roman"/>
              </a:rPr>
              <a:t> Lab</a:t>
            </a:r>
            <a:r>
              <a:rPr lang="en-CA" sz="1000" dirty="0" smtClean="0">
                <a:solidFill>
                  <a:srgbClr val="000000"/>
                </a:solidFill>
                <a:effectLst/>
                <a:latin typeface="Cambria"/>
                <a:ea typeface="Times New Roman"/>
                <a:cs typeface="Times New Roman"/>
              </a:rPr>
              <a:t> include national user organisations in the context of international development; beyond DRM authorities a range of national users have information needs related to natural hazard risk management such as for instance authorities in charge of basin for water resources management (reservoir monitoring against erosion and landslides, etc.), of transportation, energy and extractives, etc.  </a:t>
            </a:r>
            <a:endParaRPr lang="fr-FR" sz="1000" dirty="0" smtClean="0">
              <a:effectLst/>
              <a:latin typeface="Cambria"/>
              <a:ea typeface="MS Mincho"/>
              <a:cs typeface="Times New Roman"/>
            </a:endParaRPr>
          </a:p>
          <a:p>
            <a:pPr marL="449580" algn="just">
              <a:spcAft>
                <a:spcPts val="0"/>
              </a:spcAft>
            </a:pPr>
            <a:r>
              <a:rPr lang="en-CA" sz="1000" dirty="0" smtClean="0">
                <a:solidFill>
                  <a:srgbClr val="000000"/>
                </a:solidFill>
                <a:effectLst/>
                <a:latin typeface="Cambria"/>
                <a:ea typeface="Times New Roman"/>
                <a:cs typeface="Times New Roman"/>
              </a:rPr>
              <a:t>- in addition </a:t>
            </a:r>
            <a:r>
              <a:rPr lang="en-CA" sz="1000" b="1" i="1" dirty="0" smtClean="0">
                <a:solidFill>
                  <a:srgbClr val="000000"/>
                </a:solidFill>
                <a:effectLst/>
                <a:latin typeface="Cambria"/>
                <a:ea typeface="Times New Roman"/>
                <a:cs typeface="Times New Roman"/>
              </a:rPr>
              <a:t>users from industry</a:t>
            </a:r>
            <a:r>
              <a:rPr lang="en-CA" sz="1000" dirty="0" smtClean="0">
                <a:solidFill>
                  <a:srgbClr val="000000"/>
                </a:solidFill>
                <a:effectLst/>
                <a:latin typeface="Cambria"/>
                <a:ea typeface="Times New Roman"/>
                <a:cs typeface="Times New Roman"/>
              </a:rPr>
              <a:t> may benefit from the capability (e.g. civil engineering, insurance, etc.) although the </a:t>
            </a:r>
            <a:r>
              <a:rPr lang="en-CA" sz="1000" dirty="0" err="1" smtClean="0">
                <a:solidFill>
                  <a:srgbClr val="000000"/>
                </a:solidFill>
                <a:effectLst/>
                <a:latin typeface="Cambria"/>
                <a:ea typeface="Times New Roman"/>
                <a:cs typeface="Times New Roman"/>
              </a:rPr>
              <a:t>Geohazards</a:t>
            </a:r>
            <a:r>
              <a:rPr lang="en-CA" sz="1000" dirty="0" smtClean="0">
                <a:solidFill>
                  <a:srgbClr val="000000"/>
                </a:solidFill>
                <a:effectLst/>
                <a:latin typeface="Cambria"/>
                <a:ea typeface="Times New Roman"/>
                <a:cs typeface="Times New Roman"/>
              </a:rPr>
              <a:t> Lab is more focus on science than end to end solutions such as provided by Value Adding service providers.</a:t>
            </a:r>
            <a:endParaRPr lang="fr-FR" sz="1000" dirty="0" smtClean="0">
              <a:effectLst/>
              <a:latin typeface="Cambria"/>
              <a:ea typeface="MS Mincho"/>
              <a:cs typeface="Times New Roman"/>
            </a:endParaRPr>
          </a:p>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15</a:t>
            </a:fld>
            <a:endParaRPr lang="en-US"/>
          </a:p>
        </p:txBody>
      </p:sp>
    </p:spTree>
    <p:extLst>
      <p:ext uri="{BB962C8B-B14F-4D97-AF65-F5344CB8AC3E}">
        <p14:creationId xmlns:p14="http://schemas.microsoft.com/office/powerpoint/2010/main" val="256224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16</a:t>
            </a:fld>
            <a:endParaRPr lang="en-US"/>
          </a:p>
        </p:txBody>
      </p:sp>
    </p:spTree>
    <p:extLst>
      <p:ext uri="{BB962C8B-B14F-4D97-AF65-F5344CB8AC3E}">
        <p14:creationId xmlns:p14="http://schemas.microsoft.com/office/powerpoint/2010/main" val="256224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17</a:t>
            </a:fld>
            <a:endParaRPr lang="en-US"/>
          </a:p>
        </p:txBody>
      </p:sp>
    </p:spTree>
    <p:extLst>
      <p:ext uri="{BB962C8B-B14F-4D97-AF65-F5344CB8AC3E}">
        <p14:creationId xmlns:p14="http://schemas.microsoft.com/office/powerpoint/2010/main" val="256224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18</a:t>
            </a:fld>
            <a:endParaRPr lang="en-US"/>
          </a:p>
        </p:txBody>
      </p:sp>
    </p:spTree>
    <p:extLst>
      <p:ext uri="{BB962C8B-B14F-4D97-AF65-F5344CB8AC3E}">
        <p14:creationId xmlns:p14="http://schemas.microsoft.com/office/powerpoint/2010/main" val="2562240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494551"/>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‹N°›</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
        <p:nvSpPr>
          <p:cNvPr id="9" name="Rectangle 36"/>
          <p:cNvSpPr>
            <a:spLocks noChangeArrowheads="1"/>
          </p:cNvSpPr>
          <p:nvPr userDrawn="1"/>
        </p:nvSpPr>
        <p:spPr bwMode="auto">
          <a:xfrm>
            <a:off x="158549" y="6494551"/>
            <a:ext cx="4169411" cy="215444"/>
          </a:xfrm>
          <a:prstGeom prst="rect">
            <a:avLst/>
          </a:prstGeom>
          <a:noFill/>
          <a:ln w="9525">
            <a:noFill/>
            <a:miter lim="800000"/>
            <a:headEnd/>
            <a:tailEnd/>
          </a:ln>
        </p:spPr>
        <p:txBody>
          <a:bodyPr wrap="none" lIns="0" tIns="0" rIns="0" bIns="0">
            <a:spAutoFit/>
          </a:bodyPr>
          <a:lstStyle/>
          <a:p>
            <a:pPr algn="l">
              <a:defRPr/>
            </a:pPr>
            <a:r>
              <a:rPr lang="de-DE" sz="1400" b="0" smtClean="0">
                <a:solidFill>
                  <a:schemeClr val="tx2">
                    <a:lumMod val="50000"/>
                  </a:schemeClr>
                </a:solidFill>
                <a:latin typeface="Century Gothic" pitchFamily="34" charset="0"/>
              </a:rPr>
              <a:t>CEOS WG Disasters  |</a:t>
            </a:r>
            <a:r>
              <a:rPr lang="fr-FR" sz="1400" b="0" kern="1200" smtClean="0">
                <a:solidFill>
                  <a:schemeClr val="tx2">
                    <a:lumMod val="50000"/>
                  </a:schemeClr>
                </a:solidFill>
                <a:latin typeface="Century Gothic" pitchFamily="34" charset="0"/>
                <a:ea typeface="ＭＳ Ｐゴシック" pitchFamily="-106" charset="-128"/>
                <a:cs typeface="+mn-cs"/>
              </a:rPr>
              <a:t>Rome</a:t>
            </a:r>
            <a:r>
              <a:rPr lang="de-DE" sz="1400" b="0" smtClean="0">
                <a:solidFill>
                  <a:schemeClr val="tx2">
                    <a:lumMod val="50000"/>
                  </a:schemeClr>
                </a:solidFill>
                <a:latin typeface="Century Gothic" pitchFamily="34" charset="0"/>
              </a:rPr>
              <a:t>| 14 - 16 March 2017</a:t>
            </a:r>
            <a:endParaRPr lang="de-DE" sz="1400" b="0" dirty="0">
              <a:solidFill>
                <a:schemeClr val="tx2">
                  <a:lumMod val="50000"/>
                </a:schemeClr>
              </a:solidFill>
              <a:latin typeface="Century Gothic"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Footer Placeholder 9"/>
          <p:cNvSpPr>
            <a:spLocks noGrp="1"/>
          </p:cNvSpPr>
          <p:nvPr>
            <p:ph type="ftr" sz="quarter" idx="11"/>
          </p:nvPr>
        </p:nvSpPr>
        <p:spPr>
          <a:xfrm>
            <a:off x="232834" y="6412713"/>
            <a:ext cx="7222066" cy="357717"/>
          </a:xfrm>
          <a:prstGeom prst="rect">
            <a:avLst/>
          </a:prstGeom>
        </p:spPr>
        <p:txBody>
          <a:bodyPr/>
          <a:lstStyle>
            <a:lvl1pPr>
              <a:defRPr>
                <a:solidFill>
                  <a:schemeClr val="bg1">
                    <a:lumMod val="65000"/>
                  </a:schemeClr>
                </a:solidFill>
              </a:defRPr>
            </a:lvl1pPr>
          </a:lstStyle>
          <a:p>
            <a:pPr>
              <a:defRPr/>
            </a:pPr>
            <a:r>
              <a:rPr lang="en-US" b="1" dirty="0" smtClean="0">
                <a:latin typeface="Book Antiqua" pitchFamily="18" charset="0"/>
              </a:rPr>
              <a:t>The 27</a:t>
            </a:r>
            <a:r>
              <a:rPr lang="en-US" b="1" baseline="30000" dirty="0" smtClean="0">
                <a:latin typeface="Book Antiqua" pitchFamily="18" charset="0"/>
              </a:rPr>
              <a:t>th</a:t>
            </a:r>
            <a:r>
              <a:rPr lang="en-US" b="1" dirty="0" smtClean="0">
                <a:latin typeface="Book Antiqua" pitchFamily="18" charset="0"/>
              </a:rPr>
              <a:t>  CEOS Plenary – Montréal, Canada – 5-6 November, 2013</a:t>
            </a:r>
            <a:endParaRPr lang="en-US" b="1" dirty="0"/>
          </a:p>
        </p:txBody>
      </p:sp>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‹N°›</a:t>
            </a:fld>
            <a:endParaRPr lang="en-US" dirty="0"/>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‹N°›</a:t>
            </a:fld>
            <a:endParaRPr lang="en-US"/>
          </a:p>
        </p:txBody>
      </p:sp>
      <p:pic>
        <p:nvPicPr>
          <p:cNvPr id="10" name="Picture 34"/>
          <p:cNvPicPr>
            <a:picLocks noChangeAspect="1" noChangeArrowheads="1"/>
          </p:cNvPicPr>
          <p:nvPr/>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spd="slow"/>
  <p:timing>
    <p:tnLst>
      <p:par>
        <p:cTn id="1" dur="indefinite" restart="never" nodeType="tmRoot"/>
      </p:par>
    </p:tnLst>
  </p:timing>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orM@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samultimedia.esa.int/docs/EarthObservation/Geohazards/2017-02-09_The_Geohazards_Lab_initiativ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Tpapadopoulou@argans.co.uk" TargetMode="External"/><Relationship Id="rId4" Type="http://schemas.openxmlformats.org/officeDocument/2006/relationships/hyperlink" Target="mailto:Philippe.Bally@esa.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a:xfrm>
            <a:off x="3087184" y="2894837"/>
            <a:ext cx="5269416" cy="1093787"/>
          </a:xfrm>
        </p:spPr>
        <p:txBody>
          <a:bodyPr/>
          <a:lstStyle/>
          <a:p>
            <a:pPr eaLnBrk="1" hangingPunct="1"/>
            <a:r>
              <a:rPr lang="en-GB" altLang="ja-JP" dirty="0" smtClean="0">
                <a:latin typeface="Calibri" pitchFamily="34" charset="0"/>
                <a:ea typeface="ＭＳ Ｐゴシック" pitchFamily="50" charset="-128"/>
              </a:rPr>
              <a:t>CEOS WG Disasters meeting, 14-16 March 2017</a:t>
            </a:r>
          </a:p>
        </p:txBody>
      </p:sp>
      <p:sp>
        <p:nvSpPr>
          <p:cNvPr id="13315" name="Rectangle 44"/>
          <p:cNvSpPr>
            <a:spLocks noGrp="1" noChangeArrowheads="1"/>
          </p:cNvSpPr>
          <p:nvPr>
            <p:ph type="ctrTitle"/>
          </p:nvPr>
        </p:nvSpPr>
        <p:spPr>
          <a:xfrm>
            <a:off x="292925" y="388453"/>
            <a:ext cx="8581317" cy="2790175"/>
          </a:xfrm>
        </p:spPr>
        <p:txBody>
          <a:bodyPr/>
          <a:lstStyle/>
          <a:p>
            <a:pPr algn="ctr"/>
            <a:r>
              <a:rPr lang="en-US" sz="2400" i="1" dirty="0" smtClean="0"/>
              <a:t>CEOS </a:t>
            </a:r>
            <a:r>
              <a:rPr lang="en-US" sz="2400" i="1" dirty="0"/>
              <a:t>Disaster Risk </a:t>
            </a:r>
            <a:r>
              <a:rPr lang="en-US" sz="2400" i="1" dirty="0" smtClean="0"/>
              <a:t>Management</a:t>
            </a:r>
            <a:r>
              <a:rPr lang="en-US" dirty="0" smtClean="0"/>
              <a:t/>
            </a:r>
            <a:br>
              <a:rPr lang="en-US" dirty="0" smtClean="0"/>
            </a:br>
            <a:r>
              <a:rPr lang="en-US" sz="1800" dirty="0" smtClean="0"/>
              <a:t/>
            </a:r>
            <a:br>
              <a:rPr lang="en-US" sz="1800" dirty="0" smtClean="0"/>
            </a:br>
            <a:r>
              <a:rPr lang="en-US" dirty="0">
                <a:solidFill>
                  <a:schemeClr val="tx1">
                    <a:lumMod val="20000"/>
                    <a:lumOff val="80000"/>
                  </a:schemeClr>
                </a:solidFill>
              </a:rPr>
              <a:t>Proposition to the </a:t>
            </a:r>
            <a:r>
              <a:rPr lang="en-US" dirty="0" smtClean="0">
                <a:solidFill>
                  <a:schemeClr val="tx1">
                    <a:lumMod val="20000"/>
                    <a:lumOff val="80000"/>
                  </a:schemeClr>
                </a:solidFill>
              </a:rPr>
              <a:t>CEOS WG Disasters:</a:t>
            </a:r>
            <a:r>
              <a:rPr lang="en-US" sz="3600" dirty="0" smtClean="0">
                <a:solidFill>
                  <a:schemeClr val="tx1">
                    <a:lumMod val="20000"/>
                    <a:lumOff val="80000"/>
                  </a:schemeClr>
                </a:solidFill>
              </a:rPr>
              <a:t/>
            </a:r>
            <a:br>
              <a:rPr lang="en-US" sz="3600" dirty="0" smtClean="0">
                <a:solidFill>
                  <a:schemeClr val="tx1">
                    <a:lumMod val="20000"/>
                    <a:lumOff val="80000"/>
                  </a:schemeClr>
                </a:solidFill>
              </a:rPr>
            </a:br>
            <a:r>
              <a:rPr lang="en-US" sz="2000" dirty="0" smtClean="0">
                <a:solidFill>
                  <a:schemeClr val="tx1">
                    <a:lumMod val="20000"/>
                    <a:lumOff val="80000"/>
                  </a:schemeClr>
                </a:solidFill>
              </a:rPr>
              <a:t/>
            </a:r>
            <a:br>
              <a:rPr lang="en-US" sz="2000" dirty="0" smtClean="0">
                <a:solidFill>
                  <a:schemeClr val="tx1">
                    <a:lumMod val="20000"/>
                    <a:lumOff val="80000"/>
                  </a:schemeClr>
                </a:solidFill>
              </a:rPr>
            </a:br>
            <a:r>
              <a:rPr lang="en-US" sz="3600" dirty="0" smtClean="0"/>
              <a:t>The </a:t>
            </a:r>
            <a:r>
              <a:rPr lang="en-US" sz="3600" dirty="0" err="1" smtClean="0"/>
              <a:t>Geohazards</a:t>
            </a:r>
            <a:r>
              <a:rPr lang="en-US" sz="3600" smtClean="0"/>
              <a:t> Lab</a:t>
            </a:r>
            <a:r>
              <a:rPr lang="en-US" sz="3600" smtClean="0">
                <a:solidFill>
                  <a:schemeClr val="tx1">
                    <a:lumMod val="20000"/>
                    <a:lumOff val="80000"/>
                  </a:schemeClr>
                </a:solidFill>
              </a:rPr>
              <a:t/>
            </a:r>
            <a:br>
              <a:rPr lang="en-US" sz="3600" smtClean="0">
                <a:solidFill>
                  <a:schemeClr val="tx1">
                    <a:lumMod val="20000"/>
                    <a:lumOff val="80000"/>
                  </a:schemeClr>
                </a:solidFill>
              </a:rPr>
            </a:br>
            <a:endParaRPr lang="en-US" sz="3600" dirty="0" smtClean="0">
              <a:solidFill>
                <a:schemeClr val="tx1">
                  <a:lumMod val="20000"/>
                  <a:lumOff val="8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10</a:t>
            </a:fld>
            <a:endParaRPr lang="fr-FR"/>
          </a:p>
        </p:txBody>
      </p:sp>
      <p:sp>
        <p:nvSpPr>
          <p:cNvPr id="2" name="Title 1"/>
          <p:cNvSpPr>
            <a:spLocks noGrp="1"/>
          </p:cNvSpPr>
          <p:nvPr>
            <p:ph type="title" idx="4294967295"/>
          </p:nvPr>
        </p:nvSpPr>
        <p:spPr>
          <a:xfrm>
            <a:off x="1393369" y="-12307"/>
            <a:ext cx="7068459" cy="1143000"/>
          </a:xfrm>
        </p:spPr>
        <p:txBody>
          <a:bodyPr>
            <a:normAutofit/>
          </a:bodyPr>
          <a:lstStyle/>
          <a:p>
            <a:pPr algn="l"/>
            <a:r>
              <a:rPr lang="en-US" b="0" dirty="0"/>
              <a:t>A new activity with the seismic hazards </a:t>
            </a:r>
            <a:r>
              <a:rPr lang="en-US" b="0" dirty="0" smtClean="0"/>
              <a:t>community</a:t>
            </a:r>
            <a:endParaRPr lang="el-GR" b="0" dirty="0">
              <a:latin typeface="Tahoma" pitchFamily="-106" charset="0"/>
              <a:ea typeface="ＭＳ Ｐゴシック" pitchFamily="-106" charset="-128"/>
              <a:cs typeface="Tahoma" pitchFamily="-106" charset="0"/>
            </a:endParaRPr>
          </a:p>
        </p:txBody>
      </p:sp>
      <p:sp>
        <p:nvSpPr>
          <p:cNvPr id="3" name="Content Placeholder 2"/>
          <p:cNvSpPr>
            <a:spLocks noGrp="1"/>
          </p:cNvSpPr>
          <p:nvPr>
            <p:ph idx="4294967295"/>
          </p:nvPr>
        </p:nvSpPr>
        <p:spPr>
          <a:xfrm>
            <a:off x="0" y="1340769"/>
            <a:ext cx="9144000" cy="5517232"/>
          </a:xfrm>
        </p:spPr>
        <p:txBody>
          <a:bodyPr>
            <a:noAutofit/>
          </a:bodyPr>
          <a:lstStyle/>
          <a:p>
            <a:pPr marL="0" lvl="1" indent="0">
              <a:buNone/>
            </a:pPr>
            <a:r>
              <a:rPr lang="en-US" sz="1800" b="0" dirty="0" smtClean="0"/>
              <a:t>A </a:t>
            </a:r>
            <a:r>
              <a:rPr lang="en-US" sz="1800" b="0" i="1" dirty="0"/>
              <a:t>new activity </a:t>
            </a:r>
            <a:r>
              <a:rPr lang="en-US" sz="1800" b="0" dirty="0"/>
              <a:t>is proposed </a:t>
            </a:r>
            <a:r>
              <a:rPr lang="en-US" sz="1800" b="0" dirty="0" smtClean="0"/>
              <a:t>with </a:t>
            </a:r>
            <a:r>
              <a:rPr lang="en-US" sz="1800" b="0" dirty="0"/>
              <a:t>a view to start in 2017 </a:t>
            </a:r>
            <a:r>
              <a:rPr lang="en-US" sz="1800" b="0" dirty="0" smtClean="0"/>
              <a:t>with </a:t>
            </a:r>
            <a:r>
              <a:rPr lang="en-US" sz="1800" b="0" dirty="0"/>
              <a:t>the goals to:</a:t>
            </a:r>
          </a:p>
          <a:p>
            <a:r>
              <a:rPr lang="en-US" sz="1800" b="0" dirty="0"/>
              <a:t>achieve </a:t>
            </a:r>
            <a:r>
              <a:rPr lang="en-US" sz="1800" dirty="0"/>
              <a:t>awareness and acceptance</a:t>
            </a:r>
            <a:r>
              <a:rPr lang="en-US" sz="1800" b="0" dirty="0"/>
              <a:t> of EO based solutions with </a:t>
            </a:r>
            <a:r>
              <a:rPr lang="en-US" sz="1800" dirty="0" smtClean="0"/>
              <a:t>expert users </a:t>
            </a:r>
            <a:r>
              <a:rPr lang="en-US" sz="1800" b="0" dirty="0" smtClean="0"/>
              <a:t>(in </a:t>
            </a:r>
            <a:r>
              <a:rPr lang="en-US" sz="1800" b="0" dirty="0"/>
              <a:t>line with the </a:t>
            </a:r>
            <a:r>
              <a:rPr lang="en-US" sz="1800" b="0" dirty="0" smtClean="0"/>
              <a:t>CEOS pilots, follow-on activities, RO, GSNL and GEODARMA)</a:t>
            </a:r>
            <a:endParaRPr lang="en-US" sz="1800" b="0" dirty="0"/>
          </a:p>
          <a:p>
            <a:r>
              <a:rPr lang="en-US" sz="1800" b="0" dirty="0"/>
              <a:t>enable EO applications with </a:t>
            </a:r>
            <a:r>
              <a:rPr lang="en-US" sz="1800" dirty="0"/>
              <a:t>massive volume and/or intensive </a:t>
            </a:r>
            <a:r>
              <a:rPr lang="en-US" sz="1800" dirty="0" smtClean="0"/>
              <a:t>processing</a:t>
            </a:r>
            <a:r>
              <a:rPr lang="en-US" sz="1800" b="0" dirty="0" smtClean="0"/>
              <a:t>, </a:t>
            </a:r>
            <a:r>
              <a:rPr lang="en-US" sz="1800" b="0" dirty="0"/>
              <a:t>such as in the case of terrain motion monitoring based on </a:t>
            </a:r>
            <a:r>
              <a:rPr lang="en-US" sz="1800" b="0" dirty="0" err="1"/>
              <a:t>InSAR</a:t>
            </a:r>
            <a:r>
              <a:rPr lang="en-US" sz="1800" b="0" dirty="0"/>
              <a:t> or stereo-optical </a:t>
            </a:r>
            <a:r>
              <a:rPr lang="en-US" sz="1800" b="0" dirty="0" smtClean="0"/>
              <a:t>data, </a:t>
            </a:r>
            <a:endParaRPr lang="en-US" sz="1800" b="0" dirty="0"/>
          </a:p>
          <a:p>
            <a:r>
              <a:rPr lang="en-US" sz="1800" b="0" dirty="0"/>
              <a:t>increase access to </a:t>
            </a:r>
            <a:r>
              <a:rPr lang="en-US" sz="1800" b="0" dirty="0" smtClean="0"/>
              <a:t>expert users </a:t>
            </a:r>
            <a:r>
              <a:rPr lang="en-US" sz="1800" b="0" dirty="0"/>
              <a:t>in regions where it is </a:t>
            </a:r>
            <a:r>
              <a:rPr lang="en-US" sz="1800" dirty="0"/>
              <a:t>difficult to download large EO data products </a:t>
            </a:r>
            <a:r>
              <a:rPr lang="en-US" sz="1800" b="0" dirty="0"/>
              <a:t>while the results of </a:t>
            </a:r>
            <a:r>
              <a:rPr lang="en-US" sz="1800" b="0" dirty="0" smtClean="0"/>
              <a:t>hosted processing </a:t>
            </a:r>
            <a:r>
              <a:rPr lang="en-US" sz="1800" b="0" dirty="0"/>
              <a:t>generally are much smaller files (i.e. the </a:t>
            </a:r>
            <a:r>
              <a:rPr lang="en-US" sz="1800" b="0" dirty="0" err="1"/>
              <a:t>democratisation</a:t>
            </a:r>
            <a:r>
              <a:rPr lang="en-US" sz="1800" b="0" dirty="0"/>
              <a:t> of space technology),</a:t>
            </a:r>
          </a:p>
          <a:p>
            <a:r>
              <a:rPr lang="en-US" sz="1800" b="0" dirty="0"/>
              <a:t>ensure the </a:t>
            </a:r>
            <a:r>
              <a:rPr lang="en-US" sz="1800" dirty="0"/>
              <a:t>persistency of results </a:t>
            </a:r>
            <a:r>
              <a:rPr lang="en-US" sz="1800" b="0" dirty="0"/>
              <a:t>and allow to share and transform processing chains (geotagging results and publication, integration and evolution of processing chains)</a:t>
            </a:r>
          </a:p>
          <a:p>
            <a:r>
              <a:rPr lang="en-US" sz="1800" b="0" dirty="0"/>
              <a:t>reduce the </a:t>
            </a:r>
            <a:r>
              <a:rPr lang="en-US" sz="1800" dirty="0"/>
              <a:t>cost of EO exploitation </a:t>
            </a:r>
            <a:r>
              <a:rPr lang="en-US" sz="1800" b="0" dirty="0"/>
              <a:t>via the </a:t>
            </a:r>
            <a:r>
              <a:rPr lang="en-US" sz="1800" b="0" dirty="0" err="1"/>
              <a:t>mutualization</a:t>
            </a:r>
            <a:r>
              <a:rPr lang="en-US" sz="1800" b="0" dirty="0"/>
              <a:t> of resources (resources provisioning, processing chains)</a:t>
            </a:r>
            <a:endParaRPr lang="fr-FR" sz="1800" dirty="0" smtClean="0"/>
          </a:p>
        </p:txBody>
      </p:sp>
    </p:spTree>
    <p:extLst>
      <p:ext uri="{BB962C8B-B14F-4D97-AF65-F5344CB8AC3E}">
        <p14:creationId xmlns:p14="http://schemas.microsoft.com/office/powerpoint/2010/main" val="153369454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312" y="1352810"/>
            <a:ext cx="8993688" cy="5115246"/>
          </a:xfrm>
          <a:prstGeom prst="rect">
            <a:avLst/>
          </a:prstGeom>
        </p:spPr>
        <p:txBody>
          <a:bodyPr wrap="square">
            <a:spAutoFit/>
          </a:bodyPr>
          <a:lstStyle/>
          <a:p>
            <a:pPr lvl="0" eaLnBrk="0" hangingPunct="0">
              <a:spcBef>
                <a:spcPct val="20000"/>
              </a:spcBef>
            </a:pPr>
            <a:r>
              <a:rPr lang="en-CA" sz="1600" b="1" dirty="0" smtClean="0">
                <a:solidFill>
                  <a:schemeClr val="tx2"/>
                </a:solidFill>
                <a:ea typeface="ＭＳ Ｐゴシック" charset="-128"/>
                <a:cs typeface="ＭＳ Ｐゴシック" charset="-128"/>
              </a:rPr>
              <a:t>1</a:t>
            </a:r>
            <a:r>
              <a:rPr lang="en-CA" sz="1600" b="1" dirty="0" smtClean="0">
                <a:solidFill>
                  <a:schemeClr val="tx2"/>
                </a:solidFill>
                <a:ea typeface="ＭＳ Ｐゴシック" charset="-128"/>
                <a:cs typeface="ＭＳ Ｐゴシック" charset="-128"/>
              </a:rPr>
              <a:t>. Pursue </a:t>
            </a:r>
            <a:r>
              <a:rPr lang="en-CA" sz="1600" b="1" dirty="0">
                <a:solidFill>
                  <a:schemeClr val="tx2"/>
                </a:solidFill>
                <a:ea typeface="ＭＳ Ｐゴシック" charset="-128"/>
                <a:cs typeface="ＭＳ Ｐゴシック" charset="-128"/>
              </a:rPr>
              <a:t>&amp; expand </a:t>
            </a:r>
            <a:r>
              <a:rPr lang="en-CA" sz="1600" b="1" dirty="0" smtClean="0">
                <a:solidFill>
                  <a:schemeClr val="tx2"/>
                </a:solidFill>
                <a:ea typeface="ＭＳ Ｐゴシック" charset="-128"/>
                <a:cs typeface="ＭＳ Ｐゴシック" charset="-128"/>
              </a:rPr>
              <a:t>hosted </a:t>
            </a:r>
            <a:r>
              <a:rPr lang="en-CA" sz="1600" b="1" dirty="0">
                <a:solidFill>
                  <a:schemeClr val="tx2"/>
                </a:solidFill>
                <a:ea typeface="ＭＳ Ｐゴシック" charset="-128"/>
                <a:cs typeface="ＭＳ Ｐゴシック" charset="-128"/>
              </a:rPr>
              <a:t>processing </a:t>
            </a:r>
            <a:r>
              <a:rPr lang="fr-FR" sz="1600" b="1" dirty="0" err="1" smtClean="0">
                <a:solidFill>
                  <a:schemeClr val="tx2"/>
                </a:solidFill>
                <a:ea typeface="ＭＳ Ｐゴシック" charset="-128"/>
                <a:cs typeface="ＭＳ Ｐゴシック" charset="-128"/>
              </a:rPr>
              <a:t>following</a:t>
            </a:r>
            <a:r>
              <a:rPr lang="fr-FR" sz="1600" b="1" dirty="0" smtClean="0">
                <a:solidFill>
                  <a:schemeClr val="tx2"/>
                </a:solidFill>
                <a:ea typeface="ＭＳ Ｐゴシック" charset="-128"/>
                <a:cs typeface="ＭＳ Ｐゴシック" charset="-128"/>
              </a:rPr>
              <a:t> the </a:t>
            </a:r>
            <a:r>
              <a:rPr lang="fr-FR" sz="1600" b="1" dirty="0" err="1" smtClean="0">
                <a:solidFill>
                  <a:schemeClr val="tx2"/>
                </a:solidFill>
                <a:ea typeface="ＭＳ Ｐゴシック" charset="-128"/>
                <a:cs typeface="ＭＳ Ｐゴシック" charset="-128"/>
              </a:rPr>
              <a:t>Seismic</a:t>
            </a:r>
            <a:r>
              <a:rPr lang="fr-FR" sz="1600" b="1" dirty="0" smtClean="0">
                <a:solidFill>
                  <a:schemeClr val="tx2"/>
                </a:solidFill>
                <a:ea typeface="ＭＳ Ｐゴシック" charset="-128"/>
                <a:cs typeface="ＭＳ Ｐゴシック" charset="-128"/>
              </a:rPr>
              <a:t> pilot </a:t>
            </a:r>
            <a:r>
              <a:rPr lang="fr-FR" sz="1600" b="1" dirty="0" err="1" smtClean="0">
                <a:solidFill>
                  <a:schemeClr val="tx2"/>
                </a:solidFill>
                <a:ea typeface="ＭＳ Ｐゴシック" charset="-128"/>
                <a:cs typeface="ＭＳ Ｐゴシック" charset="-128"/>
              </a:rPr>
              <a:t>example</a:t>
            </a:r>
            <a:r>
              <a:rPr lang="fr-FR" sz="1600" dirty="0" smtClean="0">
                <a:solidFill>
                  <a:schemeClr val="tx2"/>
                </a:solidFill>
                <a:ea typeface="ＭＳ Ｐゴシック" charset="-128"/>
                <a:cs typeface="ＭＳ Ｐゴシック" charset="-128"/>
              </a:rPr>
              <a:t>:</a:t>
            </a:r>
            <a:endParaRPr lang="fr-FR" sz="1600" dirty="0">
              <a:solidFill>
                <a:schemeClr val="tx2"/>
              </a:solidFill>
              <a:ea typeface="ＭＳ Ｐゴシック" charset="-128"/>
              <a:cs typeface="ＭＳ Ｐゴシック" charset="-128"/>
            </a:endParaRPr>
          </a:p>
          <a:p>
            <a:pPr marL="342900" lvl="0" indent="-342900" eaLnBrk="0" hangingPunct="0">
              <a:spcBef>
                <a:spcPct val="20000"/>
              </a:spcBef>
              <a:buFont typeface="Arial" charset="0"/>
              <a:buChar char="•"/>
            </a:pPr>
            <a:r>
              <a:rPr lang="en-CA" sz="1600" dirty="0">
                <a:solidFill>
                  <a:schemeClr val="tx2"/>
                </a:solidFill>
                <a:ea typeface="ＭＳ Ｐゴシック" charset="-128"/>
                <a:cs typeface="ＭＳ Ｐゴシック" charset="-128"/>
              </a:rPr>
              <a:t>p</a:t>
            </a:r>
            <a:r>
              <a:rPr lang="en-CA" sz="1600" dirty="0" smtClean="0">
                <a:solidFill>
                  <a:schemeClr val="tx2"/>
                </a:solidFill>
                <a:ea typeface="ＭＳ Ｐゴシック" charset="-128"/>
                <a:cs typeface="ＭＳ Ｐゴシック" charset="-128"/>
              </a:rPr>
              <a:t>rovide </a:t>
            </a:r>
            <a:r>
              <a:rPr lang="en-CA" sz="1600" dirty="0">
                <a:solidFill>
                  <a:schemeClr val="tx2"/>
                </a:solidFill>
                <a:ea typeface="ＭＳ Ｐゴシック" charset="-128"/>
                <a:cs typeface="ＭＳ Ｐゴシック" charset="-128"/>
              </a:rPr>
              <a:t>data access to users: Supplying data is not the priority of the </a:t>
            </a:r>
            <a:r>
              <a:rPr lang="en-CA" sz="1600" dirty="0" err="1">
                <a:solidFill>
                  <a:schemeClr val="tx2"/>
                </a:solidFill>
                <a:ea typeface="ＭＳ Ｐゴシック" charset="-128"/>
                <a:cs typeface="ＭＳ Ｐゴシック" charset="-128"/>
              </a:rPr>
              <a:t>Geohazards</a:t>
            </a:r>
            <a:r>
              <a:rPr lang="en-CA" sz="1600" dirty="0">
                <a:solidFill>
                  <a:schemeClr val="tx2"/>
                </a:solidFill>
                <a:ea typeface="ＭＳ Ｐゴシック" charset="-128"/>
                <a:cs typeface="ＭＳ Ｐゴシック" charset="-128"/>
              </a:rPr>
              <a:t> Lab </a:t>
            </a:r>
          </a:p>
          <a:p>
            <a:pPr marL="342900" lvl="0" indent="-342900" eaLnBrk="0" hangingPunct="0">
              <a:spcBef>
                <a:spcPct val="20000"/>
              </a:spcBef>
              <a:buFont typeface="Arial" charset="0"/>
              <a:buChar char="•"/>
            </a:pPr>
            <a:r>
              <a:rPr lang="en-CA" sz="1600" dirty="0" smtClean="0">
                <a:solidFill>
                  <a:schemeClr val="tx2"/>
                </a:solidFill>
                <a:ea typeface="ＭＳ Ｐゴシック" charset="-128"/>
                <a:cs typeface="ＭＳ Ｐゴシック" charset="-128"/>
              </a:rPr>
              <a:t>coordinate </a:t>
            </a:r>
            <a:r>
              <a:rPr lang="en-CA" sz="1600" dirty="0">
                <a:solidFill>
                  <a:schemeClr val="tx2"/>
                </a:solidFill>
                <a:ea typeface="ＭＳ Ｐゴシック" charset="-128"/>
                <a:cs typeface="ＭＳ Ｐゴシック" charset="-128"/>
              </a:rPr>
              <a:t>the CEOS agencies mutual efforts in the realm of on-line processing for </a:t>
            </a:r>
            <a:r>
              <a:rPr lang="en-CA" sz="1600" dirty="0" err="1">
                <a:solidFill>
                  <a:schemeClr val="tx2"/>
                </a:solidFill>
                <a:ea typeface="ＭＳ Ｐゴシック" charset="-128"/>
                <a:cs typeface="ＭＳ Ｐゴシック" charset="-128"/>
              </a:rPr>
              <a:t>geohazards</a:t>
            </a:r>
            <a:r>
              <a:rPr lang="en-CA" sz="1600" dirty="0">
                <a:solidFill>
                  <a:schemeClr val="tx2"/>
                </a:solidFill>
                <a:ea typeface="ＭＳ Ｐゴシック" charset="-128"/>
                <a:cs typeface="ＭＳ Ｐゴシック" charset="-128"/>
              </a:rPr>
              <a:t>, </a:t>
            </a:r>
            <a:r>
              <a:rPr lang="en-US" sz="1600" dirty="0">
                <a:solidFill>
                  <a:schemeClr val="tx2"/>
                </a:solidFill>
                <a:ea typeface="ＭＳ Ｐゴシック" charset="-128"/>
                <a:cs typeface="ＭＳ Ｐゴシック" charset="-128"/>
              </a:rPr>
              <a:t>enhancing complementarity and identifying possible cooperation between different parallel projects</a:t>
            </a:r>
            <a:r>
              <a:rPr lang="en-US" sz="1600" dirty="0" smtClean="0">
                <a:solidFill>
                  <a:schemeClr val="tx2"/>
                </a:solidFill>
                <a:ea typeface="ＭＳ Ｐゴシック" charset="-128"/>
                <a:cs typeface="ＭＳ Ｐゴシック" charset="-128"/>
              </a:rPr>
              <a:t>.</a:t>
            </a:r>
            <a:endParaRPr lang="fr-FR" sz="1600" dirty="0">
              <a:solidFill>
                <a:schemeClr val="tx2"/>
              </a:solidFill>
              <a:ea typeface="ＭＳ Ｐゴシック" charset="-128"/>
              <a:cs typeface="ＭＳ Ｐゴシック" charset="-128"/>
            </a:endParaRPr>
          </a:p>
          <a:p>
            <a:pPr lvl="0" eaLnBrk="0" hangingPunct="0">
              <a:spcBef>
                <a:spcPct val="20000"/>
              </a:spcBef>
            </a:pPr>
            <a:r>
              <a:rPr lang="en-CA" sz="1600" b="1" dirty="0" smtClean="0">
                <a:solidFill>
                  <a:schemeClr val="tx2"/>
                </a:solidFill>
                <a:ea typeface="ＭＳ Ｐゴシック" charset="-128"/>
                <a:cs typeface="ＭＳ Ｐゴシック" charset="-128"/>
              </a:rPr>
              <a:t>2. Unify </a:t>
            </a:r>
            <a:r>
              <a:rPr lang="en-CA" sz="1600" b="1" dirty="0">
                <a:solidFill>
                  <a:schemeClr val="tx2"/>
                </a:solidFill>
                <a:ea typeface="ＭＳ Ｐゴシック" charset="-128"/>
                <a:cs typeface="ＭＳ Ｐゴシック" charset="-128"/>
              </a:rPr>
              <a:t>access and exploitation of the assets provided by CEOS </a:t>
            </a:r>
            <a:r>
              <a:rPr lang="en-CA" sz="1600" b="1" dirty="0" smtClean="0">
                <a:solidFill>
                  <a:schemeClr val="tx2"/>
                </a:solidFill>
                <a:ea typeface="ＭＳ Ｐゴシック" charset="-128"/>
                <a:cs typeface="ＭＳ Ｐゴシック" charset="-128"/>
              </a:rPr>
              <a:t>contributors:</a:t>
            </a:r>
            <a:endParaRPr lang="en-CA" sz="1600" b="1" dirty="0">
              <a:solidFill>
                <a:schemeClr val="tx2"/>
              </a:solidFill>
              <a:ea typeface="ＭＳ Ｐゴシック" charset="-128"/>
              <a:cs typeface="ＭＳ Ｐゴシック" charset="-128"/>
            </a:endParaRPr>
          </a:p>
          <a:p>
            <a:pPr marL="342900" indent="-342900" eaLnBrk="0" hangingPunct="0">
              <a:spcBef>
                <a:spcPct val="20000"/>
              </a:spcBef>
              <a:buFont typeface="Arial" charset="0"/>
              <a:buChar char="•"/>
            </a:pPr>
            <a:r>
              <a:rPr lang="en-CA" sz="1600" dirty="0">
                <a:solidFill>
                  <a:schemeClr val="tx2"/>
                </a:solidFill>
                <a:ea typeface="ＭＳ Ｐゴシック" charset="-128"/>
                <a:cs typeface="ＭＳ Ｐゴシック" charset="-128"/>
              </a:rPr>
              <a:t>make sure that users are aware of the assets available, </a:t>
            </a:r>
          </a:p>
          <a:p>
            <a:pPr marL="342900" lvl="0" indent="-342900" eaLnBrk="0" hangingPunct="0">
              <a:spcBef>
                <a:spcPct val="20000"/>
              </a:spcBef>
              <a:buFont typeface="Arial" charset="0"/>
              <a:buChar char="•"/>
            </a:pPr>
            <a:r>
              <a:rPr lang="en-CA" sz="1600" dirty="0">
                <a:solidFill>
                  <a:schemeClr val="tx2"/>
                </a:solidFill>
                <a:ea typeface="ＭＳ Ｐゴシック" charset="-128"/>
                <a:cs typeface="ＭＳ Ｐゴシック" charset="-128"/>
              </a:rPr>
              <a:t>unify the method to access services</a:t>
            </a:r>
            <a:r>
              <a:rPr lang="en-CA" sz="1600" dirty="0" smtClean="0">
                <a:solidFill>
                  <a:schemeClr val="tx2"/>
                </a:solidFill>
                <a:ea typeface="ＭＳ Ｐゴシック" charset="-128"/>
                <a:cs typeface="ＭＳ Ｐゴシック" charset="-128"/>
              </a:rPr>
              <a:t>,</a:t>
            </a:r>
          </a:p>
          <a:p>
            <a:pPr marL="342900" lvl="0" indent="-342900" eaLnBrk="0" hangingPunct="0">
              <a:spcBef>
                <a:spcPct val="20000"/>
              </a:spcBef>
              <a:buFont typeface="Arial" charset="0"/>
              <a:buChar char="•"/>
            </a:pPr>
            <a:r>
              <a:rPr lang="en-CA" sz="1600" dirty="0" smtClean="0">
                <a:solidFill>
                  <a:schemeClr val="tx2"/>
                </a:solidFill>
                <a:ea typeface="ＭＳ Ｐゴシック" charset="-128"/>
                <a:cs typeface="ＭＳ Ｐゴシック" charset="-128"/>
              </a:rPr>
              <a:t>support </a:t>
            </a:r>
            <a:r>
              <a:rPr lang="en-CA" sz="1600" dirty="0">
                <a:solidFill>
                  <a:schemeClr val="tx2"/>
                </a:solidFill>
                <a:ea typeface="ＭＳ Ｐゴシック" charset="-128"/>
                <a:cs typeface="ＭＳ Ｐゴシック" charset="-128"/>
              </a:rPr>
              <a:t>common authentication </a:t>
            </a:r>
            <a:r>
              <a:rPr lang="en-CA" sz="1600" dirty="0" smtClean="0">
                <a:solidFill>
                  <a:schemeClr val="tx2"/>
                </a:solidFill>
                <a:ea typeface="ＭＳ Ｐゴシック" charset="-128"/>
                <a:cs typeface="ＭＳ Ｐゴシック" charset="-128"/>
              </a:rPr>
              <a:t>framework </a:t>
            </a:r>
            <a:r>
              <a:rPr lang="en-CA" sz="1600" dirty="0">
                <a:solidFill>
                  <a:schemeClr val="tx2"/>
                </a:solidFill>
                <a:ea typeface="ＭＳ Ｐゴシック" charset="-128"/>
                <a:cs typeface="ＭＳ Ｐゴシック" charset="-128"/>
              </a:rPr>
              <a:t>to allow users to exploit services, tools and data with a single identity</a:t>
            </a:r>
            <a:endParaRPr lang="fr-FR" sz="1600" dirty="0">
              <a:solidFill>
                <a:schemeClr val="tx2"/>
              </a:solidFill>
              <a:ea typeface="ＭＳ Ｐゴシック" charset="-128"/>
              <a:cs typeface="ＭＳ Ｐゴシック" charset="-128"/>
            </a:endParaRPr>
          </a:p>
          <a:p>
            <a:pPr marL="342900" lvl="0" indent="-342900" eaLnBrk="0" hangingPunct="0">
              <a:spcBef>
                <a:spcPct val="20000"/>
              </a:spcBef>
              <a:buFont typeface="Arial" charset="0"/>
              <a:buChar char="•"/>
            </a:pPr>
            <a:r>
              <a:rPr lang="en-CA" sz="1600" dirty="0">
                <a:solidFill>
                  <a:schemeClr val="tx2"/>
                </a:solidFill>
                <a:ea typeface="ＭＳ Ｐゴシック" charset="-128"/>
                <a:cs typeface="ＭＳ Ｐゴシック" charset="-128"/>
              </a:rPr>
              <a:t>allow service integrators to develop algorithms and tools in a common shared environment, </a:t>
            </a:r>
            <a:endParaRPr lang="en-CA" sz="1600" dirty="0" smtClean="0">
              <a:solidFill>
                <a:schemeClr val="tx2"/>
              </a:solidFill>
              <a:ea typeface="ＭＳ Ｐゴシック" charset="-128"/>
              <a:cs typeface="ＭＳ Ｐゴシック" charset="-128"/>
            </a:endParaRPr>
          </a:p>
          <a:p>
            <a:pPr marL="342900" lvl="0" indent="-342900" eaLnBrk="0" hangingPunct="0">
              <a:spcBef>
                <a:spcPct val="20000"/>
              </a:spcBef>
              <a:buFont typeface="Arial" charset="0"/>
              <a:buChar char="•"/>
            </a:pPr>
            <a:r>
              <a:rPr lang="en-CA" sz="1600" dirty="0" smtClean="0">
                <a:solidFill>
                  <a:schemeClr val="tx2"/>
                </a:solidFill>
                <a:ea typeface="ＭＳ Ｐゴシック" charset="-128"/>
                <a:cs typeface="ＭＳ Ｐゴシック" charset="-128"/>
              </a:rPr>
              <a:t>establish </a:t>
            </a:r>
            <a:r>
              <a:rPr lang="en-CA" sz="1600" dirty="0">
                <a:solidFill>
                  <a:schemeClr val="tx2"/>
                </a:solidFill>
                <a:ea typeface="ＭＳ Ｐゴシック" charset="-128"/>
                <a:cs typeface="ＭＳ Ｐゴシック" charset="-128"/>
              </a:rPr>
              <a:t>shared </a:t>
            </a:r>
            <a:r>
              <a:rPr lang="en-US" sz="1600" dirty="0">
                <a:solidFill>
                  <a:schemeClr val="tx2"/>
                </a:solidFill>
                <a:ea typeface="ＭＳ Ｐゴシック" charset="-128"/>
                <a:cs typeface="ＭＳ Ｐゴシック" charset="-128"/>
              </a:rPr>
              <a:t>governance</a:t>
            </a:r>
            <a:r>
              <a:rPr lang="en-CA" sz="1600" dirty="0">
                <a:solidFill>
                  <a:schemeClr val="tx2"/>
                </a:solidFill>
                <a:ea typeface="ＭＳ Ｐゴシック" charset="-128"/>
                <a:cs typeface="ＭＳ Ｐゴシック" charset="-128"/>
              </a:rPr>
              <a:t> </a:t>
            </a:r>
            <a:r>
              <a:rPr lang="en-CA" sz="1600" dirty="0" smtClean="0">
                <a:solidFill>
                  <a:schemeClr val="tx2"/>
                </a:solidFill>
                <a:ea typeface="ＭＳ Ｐゴシック" charset="-128"/>
                <a:cs typeface="ＭＳ Ｐゴシック" charset="-128"/>
              </a:rPr>
              <a:t>rules</a:t>
            </a:r>
            <a:endParaRPr lang="fr-FR" sz="1600" dirty="0">
              <a:solidFill>
                <a:schemeClr val="tx2"/>
              </a:solidFill>
              <a:ea typeface="ＭＳ Ｐゴシック" charset="-128"/>
              <a:cs typeface="ＭＳ Ｐゴシック" charset="-128"/>
            </a:endParaRPr>
          </a:p>
          <a:p>
            <a:pPr lvl="0" eaLnBrk="0" hangingPunct="0">
              <a:spcBef>
                <a:spcPct val="20000"/>
              </a:spcBef>
            </a:pPr>
            <a:r>
              <a:rPr lang="en-CA" sz="1600" b="1" dirty="0" smtClean="0">
                <a:solidFill>
                  <a:schemeClr val="tx2"/>
                </a:solidFill>
                <a:ea typeface="ＭＳ Ｐゴシック" charset="-128"/>
                <a:cs typeface="ＭＳ Ｐゴシック" charset="-128"/>
              </a:rPr>
              <a:t>3. Liaise </a:t>
            </a:r>
            <a:r>
              <a:rPr lang="en-CA" sz="1600" b="1" dirty="0">
                <a:solidFill>
                  <a:schemeClr val="tx2"/>
                </a:solidFill>
                <a:ea typeface="ＭＳ Ｐゴシック" charset="-128"/>
                <a:cs typeface="ＭＳ Ｐゴシック" charset="-128"/>
              </a:rPr>
              <a:t>with existing CEOS WG Disasters activities and the DCT to:</a:t>
            </a:r>
            <a:endParaRPr lang="fr-FR" sz="1600" b="1" dirty="0">
              <a:solidFill>
                <a:schemeClr val="tx2"/>
              </a:solidFill>
              <a:ea typeface="ＭＳ Ｐゴシック" charset="-128"/>
              <a:cs typeface="ＭＳ Ｐゴシック" charset="-128"/>
            </a:endParaRPr>
          </a:p>
          <a:p>
            <a:pPr marL="342900" lvl="0" indent="-342900" eaLnBrk="0" hangingPunct="0">
              <a:spcBef>
                <a:spcPct val="20000"/>
              </a:spcBef>
              <a:buFont typeface="Arial" charset="0"/>
              <a:buChar char="•"/>
            </a:pPr>
            <a:r>
              <a:rPr lang="en-CA" sz="1600" dirty="0">
                <a:solidFill>
                  <a:schemeClr val="tx2"/>
                </a:solidFill>
                <a:ea typeface="ＭＳ Ｐゴシック" charset="-128"/>
                <a:cs typeface="ＭＳ Ｐゴシック" charset="-128"/>
              </a:rPr>
              <a:t>make sure that the data delivery operations of CEOS activities </a:t>
            </a:r>
            <a:r>
              <a:rPr lang="en-CA" sz="1600" dirty="0" smtClean="0">
                <a:solidFill>
                  <a:schemeClr val="tx2"/>
                </a:solidFill>
                <a:ea typeface="ＭＳ Ｐゴシック" charset="-128"/>
                <a:cs typeface="ＭＳ Ｐゴシック" charset="-128"/>
              </a:rPr>
              <a:t>is </a:t>
            </a:r>
            <a:r>
              <a:rPr lang="en-CA" sz="1600" dirty="0">
                <a:solidFill>
                  <a:schemeClr val="tx2"/>
                </a:solidFill>
                <a:ea typeface="ＭＳ Ｐゴシック" charset="-128"/>
                <a:cs typeface="ＭＳ Ｐゴシック" charset="-128"/>
              </a:rPr>
              <a:t>executed in a smooth fashion via the CEOS WG Disasters DCT </a:t>
            </a:r>
          </a:p>
          <a:p>
            <a:pPr marL="342900" lvl="0" indent="-342900" eaLnBrk="0" hangingPunct="0">
              <a:spcBef>
                <a:spcPct val="20000"/>
              </a:spcBef>
              <a:buFont typeface="Arial" charset="0"/>
              <a:buChar char="•"/>
            </a:pPr>
            <a:r>
              <a:rPr lang="en-CA" sz="1600" dirty="0">
                <a:solidFill>
                  <a:schemeClr val="tx2"/>
                </a:solidFill>
                <a:ea typeface="ＭＳ Ｐゴシック" charset="-128"/>
                <a:cs typeface="ＭＳ Ｐゴシック" charset="-128"/>
              </a:rPr>
              <a:t>exploit complementarity with hosted processing. </a:t>
            </a:r>
            <a:endParaRPr lang="fr-FR" sz="1600" dirty="0">
              <a:solidFill>
                <a:schemeClr val="tx2"/>
              </a:solidFill>
              <a:ea typeface="ＭＳ Ｐゴシック" charset="-128"/>
              <a:cs typeface="ＭＳ Ｐゴシック" charset="-128"/>
            </a:endParaRPr>
          </a:p>
          <a:p>
            <a:pPr marL="342900" indent="-342900" eaLnBrk="0" hangingPunct="0">
              <a:spcBef>
                <a:spcPct val="20000"/>
              </a:spcBef>
              <a:buFont typeface="Wingdings" panose="05000000000000000000" pitchFamily="2" charset="2"/>
              <a:buChar char="Ø"/>
            </a:pPr>
            <a:r>
              <a:rPr lang="en-CA" sz="1600" dirty="0">
                <a:solidFill>
                  <a:schemeClr val="accent2">
                    <a:lumMod val="50000"/>
                  </a:schemeClr>
                </a:solidFill>
                <a:ea typeface="ＭＳ Ｐゴシック" charset="-128"/>
                <a:cs typeface="ＭＳ Ｐゴシック" charset="-128"/>
              </a:rPr>
              <a:t>Collaboration of platforms under the </a:t>
            </a:r>
            <a:r>
              <a:rPr lang="en-CA" sz="1600" dirty="0" err="1">
                <a:solidFill>
                  <a:schemeClr val="accent2">
                    <a:lumMod val="50000"/>
                  </a:schemeClr>
                </a:solidFill>
                <a:ea typeface="ＭＳ Ｐゴシック" charset="-128"/>
                <a:cs typeface="ＭＳ Ｐゴシック" charset="-128"/>
              </a:rPr>
              <a:t>Geohazards</a:t>
            </a:r>
            <a:r>
              <a:rPr lang="en-CA" sz="1600" dirty="0">
                <a:solidFill>
                  <a:schemeClr val="accent2">
                    <a:lumMod val="50000"/>
                  </a:schemeClr>
                </a:solidFill>
                <a:ea typeface="ＭＳ Ｐゴシック" charset="-128"/>
                <a:cs typeface="ＭＳ Ｐゴシック" charset="-128"/>
              </a:rPr>
              <a:t> Lab to improve how users exploit EO in an on-line environment; connected to Copernicus DIAS to access EO mission data.</a:t>
            </a:r>
            <a:r>
              <a:rPr lang="en-CA" sz="1600" dirty="0">
                <a:solidFill>
                  <a:schemeClr val="tx2"/>
                </a:solidFill>
                <a:ea typeface="ＭＳ Ｐゴシック" charset="-128"/>
                <a:cs typeface="ＭＳ Ｐゴシック" charset="-128"/>
              </a:rPr>
              <a:t> </a:t>
            </a:r>
            <a:endParaRPr lang="fr-FR" sz="1600" dirty="0">
              <a:solidFill>
                <a:schemeClr val="tx2"/>
              </a:solidFill>
              <a:ea typeface="ＭＳ Ｐゴシック" charset="-128"/>
              <a:cs typeface="ＭＳ Ｐゴシック" charset="-128"/>
            </a:endParaRPr>
          </a:p>
        </p:txBody>
      </p:sp>
      <p:sp>
        <p:nvSpPr>
          <p:cNvPr id="4" name="Title 1"/>
          <p:cNvSpPr txBox="1">
            <a:spLocks/>
          </p:cNvSpPr>
          <p:nvPr/>
        </p:nvSpPr>
        <p:spPr bwMode="auto">
          <a:xfrm>
            <a:off x="1640114" y="-54363"/>
            <a:ext cx="682171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dirty="0" smtClean="0">
                <a:latin typeface="Tahoma" pitchFamily="-106" charset="0"/>
                <a:ea typeface="ＭＳ Ｐゴシック" pitchFamily="-106" charset="-128"/>
                <a:cs typeface="Tahoma" pitchFamily="-106" charset="0"/>
              </a:rPr>
              <a:t>Activities intended</a:t>
            </a:r>
            <a:endParaRPr lang="el-GR" b="0" dirty="0">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3087609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65545" y="-59060"/>
            <a:ext cx="699628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dirty="0" smtClean="0">
                <a:latin typeface="Tahoma" pitchFamily="-106" charset="0"/>
                <a:ea typeface="ＭＳ Ｐゴシック" pitchFamily="-106" charset="-128"/>
                <a:cs typeface="Tahoma" pitchFamily="-106" charset="0"/>
              </a:rPr>
              <a:t>Examples of users</a:t>
            </a:r>
            <a:endParaRPr lang="el-GR" dirty="0">
              <a:latin typeface="Tahoma" pitchFamily="-106" charset="0"/>
              <a:ea typeface="ＭＳ Ｐゴシック" pitchFamily="-106" charset="-128"/>
              <a:cs typeface="Tahoma" pitchFamily="-106" charset="0"/>
            </a:endParaRPr>
          </a:p>
        </p:txBody>
      </p:sp>
      <p:sp>
        <p:nvSpPr>
          <p:cNvPr id="3" name="Title 1"/>
          <p:cNvSpPr txBox="1">
            <a:spLocks/>
          </p:cNvSpPr>
          <p:nvPr/>
        </p:nvSpPr>
        <p:spPr bwMode="auto">
          <a:xfrm>
            <a:off x="200415" y="6293087"/>
            <a:ext cx="8755694" cy="621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sz="1100" dirty="0" smtClean="0">
                <a:solidFill>
                  <a:srgbClr val="000000"/>
                </a:solidFill>
                <a:latin typeface="+mn-lt"/>
                <a:ea typeface="ＭＳ Ｐゴシック" pitchFamily="-106" charset="-128"/>
                <a:cs typeface="Tahoma" pitchFamily="-106" charset="0"/>
              </a:rPr>
              <a:t>Example of users from the Seismic hazards community </a:t>
            </a:r>
            <a:r>
              <a:rPr lang="en-US" sz="1100" dirty="0">
                <a:solidFill>
                  <a:srgbClr val="000000"/>
                </a:solidFill>
                <a:ea typeface="ＭＳ Ｐゴシック" pitchFamily="-106" charset="-128"/>
                <a:cs typeface="Tahoma" pitchFamily="-106" charset="0"/>
              </a:rPr>
              <a:t>already using the </a:t>
            </a:r>
            <a:r>
              <a:rPr lang="en-US" sz="1100" dirty="0" smtClean="0">
                <a:solidFill>
                  <a:srgbClr val="000000"/>
                </a:solidFill>
                <a:ea typeface="ＭＳ Ｐゴシック" pitchFamily="-106" charset="-128"/>
                <a:cs typeface="Tahoma" pitchFamily="-106" charset="0"/>
              </a:rPr>
              <a:t>GEP and potentially </a:t>
            </a:r>
            <a:r>
              <a:rPr lang="en-US" sz="1100" dirty="0" smtClean="0">
                <a:solidFill>
                  <a:srgbClr val="000000"/>
                </a:solidFill>
                <a:ea typeface="ＭＳ Ｐゴシック" pitchFamily="-106" charset="-128"/>
                <a:cs typeface="Tahoma" pitchFamily="-106" charset="0"/>
              </a:rPr>
              <a:t>interested </a:t>
            </a:r>
            <a:r>
              <a:rPr lang="en-US" sz="1100" dirty="0" smtClean="0">
                <a:solidFill>
                  <a:srgbClr val="000000"/>
                </a:solidFill>
                <a:ea typeface="ＭＳ Ｐゴシック" pitchFamily="-106" charset="-128"/>
                <a:cs typeface="Tahoma" pitchFamily="-106" charset="0"/>
              </a:rPr>
              <a:t>on the </a:t>
            </a:r>
            <a:r>
              <a:rPr lang="en-US" sz="1100" dirty="0" err="1" smtClean="0">
                <a:solidFill>
                  <a:srgbClr val="000000"/>
                </a:solidFill>
                <a:ea typeface="ＭＳ Ｐゴシック" pitchFamily="-106" charset="-128"/>
                <a:cs typeface="Tahoma" pitchFamily="-106" charset="0"/>
              </a:rPr>
              <a:t>Geohazards</a:t>
            </a:r>
            <a:r>
              <a:rPr lang="en-US" sz="1100" dirty="0" smtClean="0">
                <a:solidFill>
                  <a:srgbClr val="000000"/>
                </a:solidFill>
                <a:ea typeface="ＭＳ Ｐゴシック" pitchFamily="-106" charset="-128"/>
                <a:cs typeface="Tahoma" pitchFamily="-106" charset="0"/>
              </a:rPr>
              <a:t> </a:t>
            </a:r>
            <a:r>
              <a:rPr lang="en-US" sz="1100" dirty="0" smtClean="0">
                <a:solidFill>
                  <a:srgbClr val="000000"/>
                </a:solidFill>
                <a:ea typeface="ＭＳ Ｐゴシック" pitchFamily="-106" charset="-128"/>
                <a:cs typeface="Tahoma" pitchFamily="-106" charset="0"/>
              </a:rPr>
              <a:t>Lab</a:t>
            </a:r>
            <a:r>
              <a:rPr lang="en-US" sz="1100" dirty="0" smtClean="0">
                <a:solidFill>
                  <a:srgbClr val="000000"/>
                </a:solidFill>
                <a:latin typeface="+mn-lt"/>
                <a:ea typeface="ＭＳ Ｐゴシック" pitchFamily="-106" charset="-128"/>
                <a:cs typeface="Tahoma" pitchFamily="-106" charset="0"/>
              </a:rPr>
              <a:t>, some of them being Seismic pilot </a:t>
            </a:r>
            <a:r>
              <a:rPr lang="en-US" sz="1100" dirty="0" smtClean="0">
                <a:solidFill>
                  <a:srgbClr val="000000"/>
                </a:solidFill>
                <a:latin typeface="+mn-lt"/>
                <a:ea typeface="ＭＳ Ｐゴシック" pitchFamily="-106" charset="-128"/>
                <a:cs typeface="Tahoma" pitchFamily="-106" charset="0"/>
              </a:rPr>
              <a:t>users. The </a:t>
            </a:r>
            <a:r>
              <a:rPr lang="en-US" sz="1100" dirty="0" err="1" smtClean="0">
                <a:solidFill>
                  <a:srgbClr val="000000"/>
                </a:solidFill>
                <a:latin typeface="+mn-lt"/>
                <a:ea typeface="ＭＳ Ｐゴシック" pitchFamily="-106" charset="-128"/>
                <a:cs typeface="Tahoma" pitchFamily="-106" charset="0"/>
              </a:rPr>
              <a:t>Geohazards</a:t>
            </a:r>
            <a:r>
              <a:rPr lang="en-US" sz="1100" dirty="0" smtClean="0">
                <a:solidFill>
                  <a:srgbClr val="000000"/>
                </a:solidFill>
                <a:latin typeface="+mn-lt"/>
                <a:ea typeface="ＭＳ Ｐゴシック" pitchFamily="-106" charset="-128"/>
                <a:cs typeface="Tahoma" pitchFamily="-106" charset="0"/>
              </a:rPr>
              <a:t> Lab will support the CEOS, GSNL and GEODARMA users and </a:t>
            </a:r>
            <a:r>
              <a:rPr lang="en-US" sz="1100" dirty="0">
                <a:solidFill>
                  <a:srgbClr val="000000"/>
                </a:solidFill>
                <a:ea typeface="ＭＳ Ｐゴシック" pitchFamily="-106" charset="-128"/>
                <a:cs typeface="Tahoma" pitchFamily="-106" charset="0"/>
              </a:rPr>
              <a:t>is open </a:t>
            </a:r>
            <a:r>
              <a:rPr lang="en-US" sz="1100" dirty="0" smtClean="0">
                <a:solidFill>
                  <a:srgbClr val="000000"/>
                </a:solidFill>
                <a:ea typeface="ＭＳ Ｐゴシック" pitchFamily="-106" charset="-128"/>
                <a:cs typeface="Tahoma" pitchFamily="-106" charset="0"/>
              </a:rPr>
              <a:t>to users from the wide </a:t>
            </a:r>
            <a:r>
              <a:rPr lang="en-US" sz="1100" dirty="0" err="1" smtClean="0">
                <a:solidFill>
                  <a:srgbClr val="000000"/>
                </a:solidFill>
                <a:ea typeface="ＭＳ Ｐゴシック" pitchFamily="-106" charset="-128"/>
                <a:cs typeface="Tahoma" pitchFamily="-106" charset="0"/>
              </a:rPr>
              <a:t>geohazards</a:t>
            </a:r>
            <a:r>
              <a:rPr lang="en-US" sz="1100" dirty="0" smtClean="0">
                <a:solidFill>
                  <a:srgbClr val="000000"/>
                </a:solidFill>
                <a:ea typeface="ＭＳ Ｐゴシック" pitchFamily="-106" charset="-128"/>
                <a:cs typeface="Tahoma" pitchFamily="-106" charset="0"/>
              </a:rPr>
              <a:t> community.</a:t>
            </a:r>
            <a:endParaRPr lang="el-GR" sz="1100" dirty="0">
              <a:solidFill>
                <a:srgbClr val="000000"/>
              </a:solidFill>
              <a:latin typeface="+mn-lt"/>
              <a:ea typeface="ＭＳ Ｐゴシック" pitchFamily="-106" charset="-128"/>
              <a:cs typeface="Tahoma" pitchFamily="-106"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304444872"/>
              </p:ext>
            </p:extLst>
          </p:nvPr>
        </p:nvGraphicFramePr>
        <p:xfrm>
          <a:off x="256783" y="1353797"/>
          <a:ext cx="8642958" cy="5006917"/>
        </p:xfrm>
        <a:graphic>
          <a:graphicData uri="http://schemas.openxmlformats.org/drawingml/2006/table">
            <a:tbl>
              <a:tblPr/>
              <a:tblGrid>
                <a:gridCol w="1689132"/>
                <a:gridCol w="2997518"/>
                <a:gridCol w="782262"/>
                <a:gridCol w="920715"/>
                <a:gridCol w="1012442"/>
                <a:gridCol w="1240889"/>
              </a:tblGrid>
              <a:tr h="379695">
                <a:tc>
                  <a:txBody>
                    <a:bodyPr/>
                    <a:lstStyle/>
                    <a:p>
                      <a:pPr algn="ctr" fontAlgn="ctr"/>
                      <a:r>
                        <a:rPr lang="fr-FR" sz="1000" b="1" i="0" u="none" strike="noStrike" dirty="0">
                          <a:solidFill>
                            <a:srgbClr val="000000"/>
                          </a:solidFill>
                          <a:effectLst/>
                          <a:latin typeface="Calibri"/>
                        </a:rPr>
                        <a:t>User</a:t>
                      </a:r>
                      <a:br>
                        <a:rPr lang="fr-FR" sz="1000" b="1" i="0" u="none" strike="noStrike" dirty="0">
                          <a:solidFill>
                            <a:srgbClr val="000000"/>
                          </a:solidFill>
                          <a:effectLst/>
                          <a:latin typeface="Calibri"/>
                        </a:rPr>
                      </a:br>
                      <a:endParaRPr lang="fr-FR" sz="1000" b="1"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a:rPr>
                        <a:t>Affiliation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a:rPr>
                        <a:t>Country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a:rPr>
                        <a:t>Expert user processing data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Calibri"/>
                        </a:rPr>
                        <a:t>End user (not doing processing)</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Calibri"/>
                        </a:rPr>
                        <a:t>Engaged</a:t>
                      </a:r>
                      <a:r>
                        <a:rPr lang="en-US" sz="1000" b="1" i="0" u="none" strike="noStrike" baseline="0" dirty="0" smtClean="0">
                          <a:solidFill>
                            <a:srgbClr val="000000"/>
                          </a:solidFill>
                          <a:effectLst/>
                          <a:latin typeface="Calibri"/>
                        </a:rPr>
                        <a:t> in precursor pilot?</a:t>
                      </a:r>
                      <a:endParaRPr lang="en-US" sz="1000" b="1"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0029">
                <a:tc>
                  <a:txBody>
                    <a:bodyPr/>
                    <a:lstStyle/>
                    <a:p>
                      <a:pPr algn="ctr" fontAlgn="ctr"/>
                      <a:r>
                        <a:rPr lang="fr-FR" sz="1000" b="0" i="0" u="none" strike="noStrike" dirty="0">
                          <a:solidFill>
                            <a:srgbClr val="000000"/>
                          </a:solidFill>
                          <a:effectLst/>
                          <a:latin typeface="Calibri"/>
                        </a:rPr>
                        <a:t>Stefano Salvi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INGV</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10">
                <a:tc>
                  <a:txBody>
                    <a:bodyPr/>
                    <a:lstStyle/>
                    <a:p>
                      <a:pPr algn="ctr" fontAlgn="ctr"/>
                      <a:r>
                        <a:rPr lang="fr-FR" sz="1000" b="0" i="0" u="none" strike="noStrike" dirty="0">
                          <a:solidFill>
                            <a:srgbClr val="000000"/>
                          </a:solidFill>
                          <a:effectLst/>
                          <a:latin typeface="Calibri"/>
                        </a:rPr>
                        <a:t>Christian Bignami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INGV</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133">
                <a:tc>
                  <a:txBody>
                    <a:bodyPr/>
                    <a:lstStyle/>
                    <a:p>
                      <a:pPr algn="ctr" fontAlgn="ctr"/>
                      <a:r>
                        <a:rPr lang="fr-FR" sz="1000" b="0" i="0" u="none" strike="noStrike" dirty="0">
                          <a:solidFill>
                            <a:srgbClr val="000000"/>
                          </a:solidFill>
                          <a:effectLst/>
                          <a:latin typeface="Calibri"/>
                        </a:rPr>
                        <a:t>Cristiano </a:t>
                      </a:r>
                      <a:r>
                        <a:rPr lang="fr-FR" sz="1000" b="0" i="0" u="none" strike="noStrike" dirty="0" err="1">
                          <a:solidFill>
                            <a:srgbClr val="000000"/>
                          </a:solidFill>
                          <a:effectLst/>
                          <a:latin typeface="Calibri"/>
                        </a:rPr>
                        <a:t>Tolomei</a:t>
                      </a:r>
                      <a:endParaRPr lang="fr-FR" sz="1000" b="0"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INGV</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873">
                <a:tc>
                  <a:txBody>
                    <a:bodyPr/>
                    <a:lstStyle/>
                    <a:p>
                      <a:pPr algn="ctr" fontAlgn="ctr"/>
                      <a:r>
                        <a:rPr lang="fr-FR" sz="1000" b="0" i="0" u="none" strike="noStrike" dirty="0">
                          <a:solidFill>
                            <a:srgbClr val="000000"/>
                          </a:solidFill>
                          <a:effectLst/>
                          <a:latin typeface="Calibri"/>
                        </a:rPr>
                        <a:t>Haris </a:t>
                      </a:r>
                      <a:r>
                        <a:rPr lang="fr-FR" sz="1000" b="0" i="0" u="none" strike="noStrike" dirty="0" err="1">
                          <a:solidFill>
                            <a:srgbClr val="000000"/>
                          </a:solidFill>
                          <a:effectLst/>
                          <a:latin typeface="Calibri"/>
                        </a:rPr>
                        <a:t>Kontoes</a:t>
                      </a:r>
                      <a:endParaRPr lang="fr-FR" sz="1000" b="0"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NOA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GR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59">
                <a:tc>
                  <a:txBody>
                    <a:bodyPr/>
                    <a:lstStyle/>
                    <a:p>
                      <a:pPr algn="ctr" fontAlgn="ctr"/>
                      <a:r>
                        <a:rPr lang="fr-FR" sz="1000" b="0" i="0" u="none" strike="noStrike" dirty="0">
                          <a:solidFill>
                            <a:srgbClr val="000000"/>
                          </a:solidFill>
                          <a:effectLst/>
                          <a:latin typeface="Calibri"/>
                        </a:rPr>
                        <a:t>Tim Wright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University of Leeds/COMET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Directly</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873">
                <a:tc>
                  <a:txBody>
                    <a:bodyPr/>
                    <a:lstStyle/>
                    <a:p>
                      <a:pPr algn="ctr" fontAlgn="ctr"/>
                      <a:r>
                        <a:rPr lang="fr-FR" sz="1000" b="0" i="0" u="none" strike="noStrike" dirty="0">
                          <a:solidFill>
                            <a:srgbClr val="000000"/>
                          </a:solidFill>
                          <a:effectLst/>
                          <a:latin typeface="Calibri"/>
                        </a:rPr>
                        <a:t>Barry Parsons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University of Oxford/COMET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8">
                <a:tc>
                  <a:txBody>
                    <a:bodyPr/>
                    <a:lstStyle/>
                    <a:p>
                      <a:pPr algn="ctr" fontAlgn="ctr"/>
                      <a:r>
                        <a:rPr lang="fr-FR" sz="1000" b="0" i="0" u="none" strike="noStrike" dirty="0">
                          <a:solidFill>
                            <a:srgbClr val="000000"/>
                          </a:solidFill>
                          <a:effectLst/>
                          <a:latin typeface="Calibri"/>
                        </a:rPr>
                        <a:t>Francesco Casu</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CNR IREA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8">
                <a:tc>
                  <a:txBody>
                    <a:bodyPr/>
                    <a:lstStyle/>
                    <a:p>
                      <a:pPr algn="ctr" fontAlgn="ctr"/>
                      <a:r>
                        <a:rPr lang="fr-FR" sz="1000" b="0" i="0" u="none" strike="noStrike" dirty="0">
                          <a:solidFill>
                            <a:srgbClr val="000000"/>
                          </a:solidFill>
                          <a:effectLst/>
                          <a:latin typeface="Calibri"/>
                        </a:rPr>
                        <a:t>Eric Fielding</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NASA JPL</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USA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822">
                <a:tc>
                  <a:txBody>
                    <a:bodyPr/>
                    <a:lstStyle/>
                    <a:p>
                      <a:pPr algn="ctr" fontAlgn="ctr"/>
                      <a:r>
                        <a:rPr lang="fr-FR" sz="1000" b="0" i="0" u="none" strike="noStrike" dirty="0">
                          <a:solidFill>
                            <a:srgbClr val="000000"/>
                          </a:solidFill>
                          <a:effectLst/>
                          <a:latin typeface="Calibri"/>
                        </a:rPr>
                        <a:t>Falk Amelung</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University of Miami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USA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614">
                <a:tc>
                  <a:txBody>
                    <a:bodyPr/>
                    <a:lstStyle/>
                    <a:p>
                      <a:pPr algn="ctr" fontAlgn="ctr"/>
                      <a:r>
                        <a:rPr lang="fr-FR" sz="1000" b="0" i="0" u="none" strike="noStrike" dirty="0">
                          <a:solidFill>
                            <a:srgbClr val="000000"/>
                          </a:solidFill>
                          <a:effectLst/>
                          <a:latin typeface="Calibri"/>
                        </a:rPr>
                        <a:t>Erwan Pathier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ISTERRE / University of Grenoble-Alpes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029">
                <a:tc>
                  <a:txBody>
                    <a:bodyPr/>
                    <a:lstStyle/>
                    <a:p>
                      <a:pPr algn="ctr" fontAlgn="ctr"/>
                      <a:r>
                        <a:rPr lang="fr-FR" sz="1000" b="0" i="0" u="none" strike="noStrike" dirty="0">
                          <a:solidFill>
                            <a:srgbClr val="000000"/>
                          </a:solidFill>
                          <a:effectLst/>
                          <a:latin typeface="Calibri"/>
                        </a:rPr>
                        <a:t>Marie-Pierre Doin</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ISTERRE / University of Grenoble-Alpes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Yes</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8">
                <a:tc>
                  <a:txBody>
                    <a:bodyPr/>
                    <a:lstStyle/>
                    <a:p>
                      <a:pPr algn="ctr" fontAlgn="ctr"/>
                      <a:r>
                        <a:rPr lang="fr-FR" sz="1000" b="0" i="0" u="none" strike="noStrike" dirty="0">
                          <a:solidFill>
                            <a:srgbClr val="000000"/>
                          </a:solidFill>
                          <a:effectLst/>
                          <a:latin typeface="Calibri"/>
                        </a:rPr>
                        <a:t> </a:t>
                      </a:r>
                      <a:r>
                        <a:rPr lang="fr-FR" sz="1000" b="0" i="0" u="none" strike="noStrike" dirty="0" smtClean="0">
                          <a:solidFill>
                            <a:srgbClr val="000000"/>
                          </a:solidFill>
                          <a:effectLst/>
                          <a:latin typeface="Calibri"/>
                        </a:rPr>
                        <a:t>N/A</a:t>
                      </a:r>
                      <a:endParaRPr lang="fr-FR" sz="1000" b="0" i="0" u="none" strike="noStrike" dirty="0">
                        <a:solidFill>
                          <a:srgbClr val="000000"/>
                        </a:solidFill>
                        <a:effectLst/>
                        <a:latin typeface="Calibri"/>
                      </a:endParaRP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DPC</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End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smtClean="0">
                          <a:solidFill>
                            <a:srgbClr val="000000"/>
                          </a:solidFill>
                          <a:effectLst/>
                          <a:latin typeface="Calibri"/>
                        </a:rPr>
                        <a:t>No</a:t>
                      </a:r>
                      <a:endParaRPr lang="fr-FR" sz="1000" b="0" i="0" u="none" strike="noStrike" dirty="0">
                        <a:solidFill>
                          <a:srgbClr val="000000"/>
                        </a:solidFill>
                        <a:effectLst/>
                        <a:latin typeface="Calibri"/>
                      </a:endParaRP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10">
                <a:tc>
                  <a:txBody>
                    <a:bodyPr/>
                    <a:lstStyle/>
                    <a:p>
                      <a:pPr algn="ctr" fontAlgn="ctr"/>
                      <a:r>
                        <a:rPr lang="fr-FR" sz="1000" b="0" i="0" u="none" strike="noStrike" dirty="0">
                          <a:solidFill>
                            <a:srgbClr val="000000"/>
                          </a:solidFill>
                          <a:effectLst/>
                          <a:latin typeface="Calibri"/>
                        </a:rPr>
                        <a:t>Issak Parcharidis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HUA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GR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10">
                <a:tc>
                  <a:txBody>
                    <a:bodyPr/>
                    <a:lstStyle/>
                    <a:p>
                      <a:pPr algn="ctr" fontAlgn="ctr"/>
                      <a:r>
                        <a:rPr lang="fr-FR" sz="1000" b="0" i="0" u="none" strike="noStrike" dirty="0" smtClean="0">
                          <a:solidFill>
                            <a:srgbClr val="000000"/>
                          </a:solidFill>
                          <a:effectLst/>
                          <a:latin typeface="Calibri"/>
                        </a:rPr>
                        <a:t>N/A</a:t>
                      </a: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OASP</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GR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End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473">
                <a:tc>
                  <a:txBody>
                    <a:bodyPr/>
                    <a:lstStyle/>
                    <a:p>
                      <a:pPr algn="ctr" fontAlgn="ctr"/>
                      <a:r>
                        <a:rPr lang="fr-FR" sz="1000" b="0" i="0" u="none" strike="noStrike" dirty="0">
                          <a:solidFill>
                            <a:srgbClr val="000000"/>
                          </a:solidFill>
                          <a:effectLst/>
                          <a:latin typeface="Calibri"/>
                        </a:rPr>
                        <a:t>Pierre Briole</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ENS (Laboratoire de Géologie de l’Ecole normale supérieure)</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03">
                <a:tc>
                  <a:txBody>
                    <a:bodyPr/>
                    <a:lstStyle/>
                    <a:p>
                      <a:pPr algn="ctr" fontAlgn="ctr"/>
                      <a:r>
                        <a:rPr lang="fr-FR" sz="1000" b="0" i="0" u="none" strike="noStrike" dirty="0">
                          <a:solidFill>
                            <a:srgbClr val="000000"/>
                          </a:solidFill>
                          <a:effectLst/>
                          <a:latin typeface="Calibri"/>
                        </a:rPr>
                        <a:t>Paul Arellano</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School of Geological Sciences and Engineering</a:t>
                      </a:r>
                      <a:br>
                        <a:rPr lang="en-US" sz="1000" b="0" i="0" u="none" strike="noStrike" dirty="0">
                          <a:solidFill>
                            <a:srgbClr val="000000"/>
                          </a:solidFill>
                          <a:effectLst/>
                          <a:latin typeface="Calibri"/>
                        </a:rPr>
                      </a:br>
                      <a:r>
                        <a:rPr lang="en-US" sz="1000" b="0" i="0" u="none" strike="noStrike" dirty="0">
                          <a:solidFill>
                            <a:srgbClr val="000000"/>
                          </a:solidFill>
                          <a:effectLst/>
                          <a:latin typeface="Calibri"/>
                        </a:rPr>
                        <a:t>Hacienda San José s/n - Proyecto Yachay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ECU</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03">
                <a:tc>
                  <a:txBody>
                    <a:bodyPr/>
                    <a:lstStyle/>
                    <a:p>
                      <a:pPr algn="ctr" fontAlgn="ctr"/>
                      <a:r>
                        <a:rPr lang="fr-FR" sz="1000" b="0" i="0" u="none" strike="noStrike" dirty="0">
                          <a:solidFill>
                            <a:srgbClr val="000000"/>
                          </a:solidFill>
                          <a:effectLst/>
                          <a:latin typeface="Calibri"/>
                        </a:rPr>
                        <a:t>Abdelilah Tahayt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University of Rabat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MA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99">
                <a:tc>
                  <a:txBody>
                    <a:bodyPr/>
                    <a:lstStyle/>
                    <a:p>
                      <a:pPr algn="ctr" fontAlgn="ctr"/>
                      <a:r>
                        <a:rPr lang="fr-FR" sz="1000" b="0" i="0" u="none" strike="noStrike" dirty="0">
                          <a:solidFill>
                            <a:srgbClr val="000000"/>
                          </a:solidFill>
                          <a:effectLst/>
                          <a:latin typeface="Calibri"/>
                        </a:rPr>
                        <a:t>Fabio Bovenga</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CNR ISSIA, GAP srl / Polytechnic and University of Bari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IT</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07">
                <a:tc>
                  <a:txBody>
                    <a:bodyPr/>
                    <a:lstStyle/>
                    <a:p>
                      <a:pPr algn="ctr" fontAlgn="ctr"/>
                      <a:r>
                        <a:rPr lang="fr-FR" sz="1000" b="0" i="0" u="none" strike="noStrike" dirty="0">
                          <a:solidFill>
                            <a:srgbClr val="000000"/>
                          </a:solidFill>
                          <a:effectLst/>
                          <a:latin typeface="Calibri"/>
                        </a:rPr>
                        <a:t>Tom Ingleby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University of Leeds</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303">
                <a:tc>
                  <a:txBody>
                    <a:bodyPr/>
                    <a:lstStyle/>
                    <a:p>
                      <a:pPr algn="ctr" fontAlgn="ctr"/>
                      <a:r>
                        <a:rPr lang="fr-FR" sz="1000" b="0" i="0" u="none" strike="noStrike" dirty="0">
                          <a:solidFill>
                            <a:srgbClr val="000000"/>
                          </a:solidFill>
                          <a:effectLst/>
                          <a:latin typeface="Calibri"/>
                        </a:rPr>
                        <a:t>Raphael Grandin</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Institut de Physique du Globe de Paris (IPGP)</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992">
                <a:tc>
                  <a:txBody>
                    <a:bodyPr/>
                    <a:lstStyle/>
                    <a:p>
                      <a:pPr algn="ctr" fontAlgn="ctr"/>
                      <a:r>
                        <a:rPr lang="fr-FR" sz="1000" b="0" i="0" u="none" strike="noStrike" dirty="0">
                          <a:solidFill>
                            <a:srgbClr val="000000"/>
                          </a:solidFill>
                          <a:effectLst/>
                          <a:latin typeface="Calibri"/>
                        </a:rPr>
                        <a:t>Dominique Rémy</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Laboratoire de Dynamique Terrestre et Planétaire</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FR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199">
                <a:tc>
                  <a:txBody>
                    <a:bodyPr/>
                    <a:lstStyle/>
                    <a:p>
                      <a:pPr algn="ctr" fontAlgn="ctr"/>
                      <a:r>
                        <a:rPr lang="fr-FR" sz="1000" b="0" i="0" u="none" strike="noStrike" dirty="0">
                          <a:solidFill>
                            <a:srgbClr val="000000"/>
                          </a:solidFill>
                          <a:effectLst/>
                          <a:latin typeface="Calibri"/>
                        </a:rPr>
                        <a:t>Morteza Sedighi</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National Cartographic Center, Tehran – Iran</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IR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199">
                <a:tc>
                  <a:txBody>
                    <a:bodyPr/>
                    <a:lstStyle/>
                    <a:p>
                      <a:pPr algn="ctr" fontAlgn="ctr"/>
                      <a:r>
                        <a:rPr lang="fr-FR" sz="1000" b="0" i="0" u="none" strike="noStrike" dirty="0">
                          <a:solidFill>
                            <a:srgbClr val="000000"/>
                          </a:solidFill>
                          <a:effectLst/>
                          <a:latin typeface="Calibri"/>
                        </a:rPr>
                        <a:t>Pablo Jose Gonzalez Mendez</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University of Liverpool</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UK</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Expert user</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000000"/>
                          </a:solidFill>
                          <a:effectLst/>
                          <a:latin typeface="Calibri"/>
                        </a:rPr>
                        <a:t> </a:t>
                      </a:r>
                    </a:p>
                  </a:txBody>
                  <a:tcPr marL="3948" marR="3948" marT="3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Calibri"/>
                        </a:rPr>
                        <a:t>No</a:t>
                      </a:r>
                    </a:p>
                  </a:txBody>
                  <a:tcPr marL="3948" marR="3948" marT="3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416162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xfrm>
            <a:off x="7260265" y="6686187"/>
            <a:ext cx="1639186" cy="318977"/>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3075" name="Title 1"/>
          <p:cNvSpPr>
            <a:spLocks noGrp="1"/>
          </p:cNvSpPr>
          <p:nvPr>
            <p:ph type="title" idx="4294967295"/>
          </p:nvPr>
        </p:nvSpPr>
        <p:spPr>
          <a:xfrm>
            <a:off x="1502362" y="145142"/>
            <a:ext cx="7033179" cy="738372"/>
          </a:xfrm>
        </p:spPr>
        <p:txBody>
          <a:bodyPr/>
          <a:lstStyle/>
          <a:p>
            <a:pPr algn="l" eaLnBrk="1" hangingPunct="1"/>
            <a:r>
              <a:rPr lang="en-GB" altLang="ja-JP" dirty="0" smtClean="0">
                <a:latin typeface="Tahoma" pitchFamily="-106" charset="0"/>
                <a:ea typeface="ＭＳ Ｐゴシック" pitchFamily="-106" charset="-128"/>
                <a:cs typeface="Tahoma" pitchFamily="-106" charset="0"/>
              </a:rPr>
              <a:t>The </a:t>
            </a:r>
            <a:r>
              <a:rPr lang="en-GB" altLang="ja-JP" dirty="0">
                <a:latin typeface="Tahoma" pitchFamily="-106" charset="0"/>
                <a:ea typeface="ＭＳ Ｐゴシック" pitchFamily="-106" charset="-128"/>
                <a:cs typeface="Tahoma" pitchFamily="-106" charset="0"/>
              </a:rPr>
              <a:t>idea of the </a:t>
            </a:r>
            <a:r>
              <a:rPr lang="en-GB" altLang="ja-JP" dirty="0">
                <a:latin typeface="Tahoma" pitchFamily="-106" charset="0"/>
                <a:ea typeface="ＭＳ Ｐゴシック" pitchFamily="-106" charset="-128"/>
                <a:cs typeface="Tahoma" pitchFamily="-106" charset="0"/>
              </a:rPr>
              <a:t>Geohazards</a:t>
            </a:r>
            <a:r>
              <a:rPr lang="en-GB" altLang="ja-JP"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Lab</a:t>
            </a:r>
            <a:endParaRPr lang="en-US" dirty="0">
              <a:latin typeface="Tahoma" pitchFamily="-106" charset="0"/>
              <a:ea typeface="ＭＳ Ｐゴシック" pitchFamily="-106" charset="-128"/>
              <a:cs typeface="Tahoma" pitchFamily="-106" charset="0"/>
            </a:endParaRPr>
          </a:p>
        </p:txBody>
      </p:sp>
      <p:sp>
        <p:nvSpPr>
          <p:cNvPr id="7" name="Rectangle 3"/>
          <p:cNvSpPr txBox="1">
            <a:spLocks noChangeArrowheads="1"/>
          </p:cNvSpPr>
          <p:nvPr/>
        </p:nvSpPr>
        <p:spPr>
          <a:xfrm>
            <a:off x="-5037" y="1367521"/>
            <a:ext cx="9135775" cy="736651"/>
          </a:xfrm>
          <a:prstGeom prst="rect">
            <a:avLst/>
          </a:prstGeom>
        </p:spPr>
        <p:txBody>
          <a:bodyPr/>
          <a:lstStyle/>
          <a:p>
            <a:pPr defTabSz="914400">
              <a:lnSpc>
                <a:spcPct val="90000"/>
              </a:lnSpc>
              <a:spcBef>
                <a:spcPct val="20000"/>
              </a:spcBef>
            </a:pPr>
            <a:r>
              <a:rPr lang="en-GB" altLang="ja-JP" b="1" dirty="0" smtClean="0">
                <a:solidFill>
                  <a:schemeClr val="tx1">
                    <a:lumMod val="50000"/>
                  </a:schemeClr>
                </a:solidFill>
                <a:latin typeface="Arial" pitchFamily="34" charset="0"/>
                <a:ea typeface="ＭＳ Ｐゴシック" pitchFamily="50" charset="-128"/>
                <a:cs typeface="Arial" pitchFamily="34" charset="0"/>
              </a:rPr>
              <a:t>Support CEOS, GSNL and GEODARMA activities with </a:t>
            </a:r>
            <a:r>
              <a:rPr lang="en-GB" altLang="ja-JP" b="1" dirty="0" smtClean="0">
                <a:solidFill>
                  <a:srgbClr val="FF0000"/>
                </a:solidFill>
                <a:latin typeface="Arial" pitchFamily="34" charset="0"/>
                <a:ea typeface="ＭＳ Ｐゴシック" pitchFamily="50" charset="-128"/>
                <a:cs typeface="Arial" pitchFamily="34" charset="0"/>
              </a:rPr>
              <a:t>data delivery &amp; thematic exploitation, hosted processing</a:t>
            </a:r>
            <a:r>
              <a:rPr lang="en-GB" altLang="ja-JP" b="1" dirty="0">
                <a:solidFill>
                  <a:schemeClr val="tx1">
                    <a:lumMod val="50000"/>
                  </a:schemeClr>
                </a:solidFill>
                <a:latin typeface="Arial" pitchFamily="34" charset="0"/>
                <a:ea typeface="ＭＳ Ｐゴシック" pitchFamily="50" charset="-128"/>
                <a:cs typeface="Arial" pitchFamily="34" charset="0"/>
              </a:rPr>
              <a:t> </a:t>
            </a:r>
            <a:r>
              <a:rPr lang="en-GB" altLang="ja-JP" b="1" dirty="0" smtClean="0">
                <a:solidFill>
                  <a:schemeClr val="tx1">
                    <a:lumMod val="50000"/>
                  </a:schemeClr>
                </a:solidFill>
                <a:latin typeface="Arial" pitchFamily="34" charset="0"/>
                <a:ea typeface="ＭＳ Ｐゴシック" pitchFamily="50" charset="-128"/>
                <a:cs typeface="Arial" pitchFamily="34" charset="0"/>
              </a:rPr>
              <a:t>(also available to other </a:t>
            </a:r>
            <a:r>
              <a:rPr lang="en-GB" altLang="ja-JP" b="1" dirty="0" smtClean="0">
                <a:solidFill>
                  <a:schemeClr val="tx1">
                    <a:lumMod val="50000"/>
                  </a:schemeClr>
                </a:solidFill>
                <a:latin typeface="Arial" pitchFamily="34" charset="0"/>
                <a:ea typeface="ＭＳ Ｐゴシック" pitchFamily="50" charset="-128"/>
                <a:cs typeface="Arial" pitchFamily="34" charset="0"/>
              </a:rPr>
              <a:t>geohazards</a:t>
            </a:r>
            <a:r>
              <a:rPr lang="en-GB" altLang="ja-JP" b="1" dirty="0" smtClean="0">
                <a:solidFill>
                  <a:schemeClr val="tx1">
                    <a:lumMod val="50000"/>
                  </a:schemeClr>
                </a:solidFill>
                <a:latin typeface="Arial" pitchFamily="34" charset="0"/>
                <a:ea typeface="ＭＳ Ｐゴシック" pitchFamily="50" charset="-128"/>
                <a:cs typeface="Arial" pitchFamily="34" charset="0"/>
              </a:rPr>
              <a:t> users):</a:t>
            </a:r>
          </a:p>
          <a:p>
            <a:pPr defTabSz="914400">
              <a:lnSpc>
                <a:spcPct val="90000"/>
              </a:lnSpc>
              <a:spcBef>
                <a:spcPct val="20000"/>
              </a:spcBef>
            </a:pPr>
            <a:endParaRPr lang="en-GB" altLang="ja-JP" sz="2400" b="1" dirty="0">
              <a:solidFill>
                <a:schemeClr val="tx1">
                  <a:lumMod val="75000"/>
                </a:schemeClr>
              </a:solidFill>
              <a:latin typeface="Arial" pitchFamily="34" charset="0"/>
              <a:ea typeface="ＭＳ Ｐゴシック" pitchFamily="50" charset="-128"/>
              <a:cs typeface="Arial" pitchFamily="34" charset="0"/>
            </a:endParaRPr>
          </a:p>
        </p:txBody>
      </p:sp>
      <p:sp>
        <p:nvSpPr>
          <p:cNvPr id="2" name="TextBox 1"/>
          <p:cNvSpPr txBox="1"/>
          <p:nvPr/>
        </p:nvSpPr>
        <p:spPr>
          <a:xfrm>
            <a:off x="3430507" y="5492552"/>
            <a:ext cx="1379509" cy="261610"/>
          </a:xfrm>
          <a:prstGeom prst="rect">
            <a:avLst/>
          </a:prstGeom>
          <a:noFill/>
        </p:spPr>
        <p:txBody>
          <a:bodyPr wrap="square" rtlCol="0">
            <a:spAutoFit/>
          </a:bodyPr>
          <a:lstStyle/>
          <a:p>
            <a:r>
              <a:rPr lang="fr-BE" sz="1100" dirty="0" err="1" smtClean="0">
                <a:solidFill>
                  <a:schemeClr val="bg1"/>
                </a:solidFill>
              </a:rPr>
              <a:t>Hosted</a:t>
            </a:r>
            <a:r>
              <a:rPr lang="fr-BE" sz="1100" dirty="0" smtClean="0">
                <a:solidFill>
                  <a:schemeClr val="bg1"/>
                </a:solidFill>
              </a:rPr>
              <a:t> </a:t>
            </a:r>
            <a:r>
              <a:rPr lang="fr-BE" sz="1100" dirty="0" err="1" smtClean="0">
                <a:solidFill>
                  <a:schemeClr val="bg1"/>
                </a:solidFill>
              </a:rPr>
              <a:t>processing</a:t>
            </a:r>
            <a:endParaRPr lang="en-GB" sz="1100" dirty="0">
              <a:solidFill>
                <a:schemeClr val="bg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46" y="2133935"/>
            <a:ext cx="7690981" cy="4690518"/>
          </a:xfrm>
          <a:prstGeom prst="rect">
            <a:avLst/>
          </a:prstGeom>
        </p:spPr>
      </p:pic>
    </p:spTree>
    <p:extLst>
      <p:ext uri="{BB962C8B-B14F-4D97-AF65-F5344CB8AC3E}">
        <p14:creationId xmlns:p14="http://schemas.microsoft.com/office/powerpoint/2010/main" val="142464115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smtClean="0"/>
          </a:p>
        </p:txBody>
      </p:sp>
      <p:sp>
        <p:nvSpPr>
          <p:cNvPr id="3075" name="Title 1"/>
          <p:cNvSpPr>
            <a:spLocks noGrp="1"/>
          </p:cNvSpPr>
          <p:nvPr>
            <p:ph type="title" idx="4294967295"/>
          </p:nvPr>
        </p:nvSpPr>
        <p:spPr>
          <a:xfrm>
            <a:off x="1212450" y="137346"/>
            <a:ext cx="7687001" cy="575355"/>
          </a:xfrm>
        </p:spPr>
        <p:txBody>
          <a:bodyPr/>
          <a:lstStyle/>
          <a:p>
            <a:pPr algn="l" eaLnBrk="1" hangingPunct="1"/>
            <a:r>
              <a:rPr lang="en-GB" altLang="ja-JP" dirty="0">
                <a:latin typeface="Tahoma" pitchFamily="-106" charset="0"/>
                <a:ea typeface="ＭＳ Ｐゴシック" pitchFamily="-106" charset="-128"/>
                <a:cs typeface="Tahoma" pitchFamily="-106" charset="0"/>
              </a:rPr>
              <a:t/>
            </a:r>
            <a:br>
              <a:rPr lang="en-GB" altLang="ja-JP" dirty="0">
                <a:latin typeface="Tahoma" pitchFamily="-106" charset="0"/>
                <a:ea typeface="ＭＳ Ｐゴシック" pitchFamily="-106" charset="-128"/>
                <a:cs typeface="Tahoma" pitchFamily="-106" charset="0"/>
              </a:rPr>
            </a:br>
            <a:r>
              <a:rPr lang="en-GB" altLang="ja-JP" b="0" dirty="0" smtClean="0">
                <a:latin typeface="Tahoma" pitchFamily="-106" charset="0"/>
                <a:ea typeface="ＭＳ Ｐゴシック" pitchFamily="-106" charset="-128"/>
                <a:cs typeface="Tahoma" pitchFamily="-106" charset="0"/>
              </a:rPr>
              <a:t>Concrete objectives concerning DRR activities</a:t>
            </a:r>
            <a:r>
              <a:rPr lang="en-GB" altLang="ja-JP" dirty="0">
                <a:solidFill>
                  <a:schemeClr val="tx1">
                    <a:lumMod val="75000"/>
                  </a:schemeClr>
                </a:solidFill>
                <a:latin typeface="Arial" pitchFamily="34" charset="0"/>
                <a:ea typeface="ＭＳ Ｐゴシック" pitchFamily="50" charset="-128"/>
                <a:cs typeface="Arial" pitchFamily="34" charset="0"/>
              </a:rPr>
              <a:t/>
            </a:r>
            <a:br>
              <a:rPr lang="en-GB" altLang="ja-JP" dirty="0">
                <a:solidFill>
                  <a:schemeClr val="tx1">
                    <a:lumMod val="75000"/>
                  </a:schemeClr>
                </a:solidFill>
                <a:latin typeface="Arial" pitchFamily="34" charset="0"/>
                <a:ea typeface="ＭＳ Ｐゴシック" pitchFamily="50" charset="-128"/>
                <a:cs typeface="Arial" pitchFamily="34" charset="0"/>
              </a:rPr>
            </a:br>
            <a:endParaRPr lang="en-US"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34564" y="1378857"/>
            <a:ext cx="9178563" cy="5479143"/>
          </a:xfrm>
          <a:prstGeom prst="rect">
            <a:avLst/>
          </a:prstGeom>
        </p:spPr>
        <p:txBody>
          <a:bodyPr/>
          <a:lstStyle/>
          <a:p>
            <a:pPr lvl="1" defTabSz="914400">
              <a:lnSpc>
                <a:spcPct val="90000"/>
              </a:lnSpc>
              <a:spcBef>
                <a:spcPct val="20000"/>
              </a:spcBef>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
        <p:nvSpPr>
          <p:cNvPr id="3" name="Rectangle 2"/>
          <p:cNvSpPr/>
          <p:nvPr/>
        </p:nvSpPr>
        <p:spPr>
          <a:xfrm>
            <a:off x="2" y="1469922"/>
            <a:ext cx="9143998" cy="4247317"/>
          </a:xfrm>
          <a:prstGeom prst="rect">
            <a:avLst/>
          </a:prstGeom>
        </p:spPr>
        <p:txBody>
          <a:bodyPr wrap="square">
            <a:spAutoFit/>
          </a:bodyPr>
          <a:lstStyle/>
          <a:p>
            <a:pPr lvl="0" algn="just">
              <a:spcAft>
                <a:spcPts val="0"/>
              </a:spcAft>
            </a:pPr>
            <a:r>
              <a:rPr lang="en-GB" altLang="ja-JP" b="1" dirty="0" smtClean="0">
                <a:solidFill>
                  <a:srgbClr val="FF0000"/>
                </a:solidFill>
                <a:latin typeface="Tahoma" pitchFamily="-106" charset="0"/>
                <a:cs typeface="Tahoma" pitchFamily="-106" charset="0"/>
              </a:rPr>
              <a:t>Not </a:t>
            </a:r>
            <a:r>
              <a:rPr lang="en-GB" altLang="ja-JP" b="1" dirty="0">
                <a:solidFill>
                  <a:srgbClr val="FF0000"/>
                </a:solidFill>
                <a:latin typeface="Tahoma" pitchFamily="-106" charset="0"/>
                <a:cs typeface="Tahoma" pitchFamily="-106" charset="0"/>
              </a:rPr>
              <a:t>on an emergency basis</a:t>
            </a:r>
            <a:endParaRPr lang="en-US" b="1" dirty="0" smtClean="0">
              <a:latin typeface="+mn-lt"/>
              <a:ea typeface="MS Mincho"/>
              <a:cs typeface="Times New Roman"/>
            </a:endParaRPr>
          </a:p>
          <a:p>
            <a:pPr marL="342900" lvl="0" indent="-342900" algn="just">
              <a:spcAft>
                <a:spcPts val="0"/>
              </a:spcAft>
              <a:buFont typeface="Arial" panose="020B0604020202020204" pitchFamily="34" charset="0"/>
              <a:buChar char="•"/>
            </a:pPr>
            <a:r>
              <a:rPr lang="en-US" b="1" dirty="0">
                <a:solidFill>
                  <a:srgbClr val="002569"/>
                </a:solidFill>
                <a:ea typeface="MS Mincho"/>
                <a:cs typeface="Times New Roman"/>
              </a:rPr>
              <a:t>P</a:t>
            </a:r>
            <a:r>
              <a:rPr lang="en-US" b="1" dirty="0" smtClean="0">
                <a:solidFill>
                  <a:srgbClr val="002569"/>
                </a:solidFill>
                <a:ea typeface="MS Mincho"/>
                <a:cs typeface="Times New Roman"/>
              </a:rPr>
              <a:t>rocessing for hazard and risk assessment </a:t>
            </a:r>
            <a:r>
              <a:rPr lang="en-US" dirty="0" smtClean="0">
                <a:solidFill>
                  <a:srgbClr val="002569"/>
                </a:solidFill>
                <a:ea typeface="MS Mincho"/>
                <a:cs typeface="Times New Roman"/>
              </a:rPr>
              <a:t>across </a:t>
            </a:r>
            <a:r>
              <a:rPr lang="en-US" dirty="0" err="1" smtClean="0">
                <a:solidFill>
                  <a:srgbClr val="002569"/>
                </a:solidFill>
                <a:ea typeface="MS Mincho"/>
                <a:cs typeface="Times New Roman"/>
              </a:rPr>
              <a:t>geohazards</a:t>
            </a:r>
            <a:r>
              <a:rPr lang="en-US" dirty="0" smtClean="0">
                <a:solidFill>
                  <a:srgbClr val="002569"/>
                </a:solidFill>
                <a:ea typeface="MS Mincho"/>
                <a:cs typeface="Times New Roman"/>
              </a:rPr>
              <a:t> themes (tectonics, </a:t>
            </a:r>
            <a:r>
              <a:rPr lang="en-US" dirty="0">
                <a:solidFill>
                  <a:srgbClr val="002569"/>
                </a:solidFill>
                <a:ea typeface="MS Mincho"/>
                <a:cs typeface="Times New Roman"/>
              </a:rPr>
              <a:t>v</a:t>
            </a:r>
            <a:r>
              <a:rPr lang="en-US" dirty="0" smtClean="0">
                <a:solidFill>
                  <a:srgbClr val="002569"/>
                </a:solidFill>
                <a:ea typeface="MS Mincho"/>
                <a:cs typeface="Times New Roman"/>
              </a:rPr>
              <a:t>olcanoes, landslides): </a:t>
            </a:r>
          </a:p>
          <a:p>
            <a:pPr marL="800100" lvl="1" indent="-342900" algn="just">
              <a:spcAft>
                <a:spcPts val="0"/>
              </a:spcAft>
              <a:buFont typeface="Wingdings" panose="05000000000000000000" pitchFamily="2" charset="2"/>
              <a:buChar char="q"/>
            </a:pPr>
            <a:r>
              <a:rPr lang="en-US" dirty="0" smtClean="0">
                <a:solidFill>
                  <a:srgbClr val="002569"/>
                </a:solidFill>
                <a:ea typeface="MS Mincho"/>
                <a:cs typeface="Times New Roman"/>
              </a:rPr>
              <a:t>support </a:t>
            </a:r>
            <a:r>
              <a:rPr lang="en-US" dirty="0">
                <a:solidFill>
                  <a:srgbClr val="002569"/>
                </a:solidFill>
                <a:ea typeface="MS Mincho"/>
                <a:cs typeface="Times New Roman"/>
              </a:rPr>
              <a:t>other CEOS Pilots, follow-on activities and the Recovery </a:t>
            </a:r>
            <a:r>
              <a:rPr lang="en-US" dirty="0" smtClean="0">
                <a:solidFill>
                  <a:srgbClr val="002569"/>
                </a:solidFill>
                <a:ea typeface="MS Mincho"/>
                <a:cs typeface="Times New Roman"/>
              </a:rPr>
              <a:t>Observatory</a:t>
            </a:r>
          </a:p>
          <a:p>
            <a:pPr marL="1257300" lvl="2" indent="-342900" algn="just">
              <a:spcAft>
                <a:spcPts val="0"/>
              </a:spcAft>
              <a:buFont typeface="Wingdings" charset="2"/>
              <a:buChar char="Ø"/>
            </a:pPr>
            <a:r>
              <a:rPr lang="en-US" dirty="0">
                <a:solidFill>
                  <a:srgbClr val="002569"/>
                </a:solidFill>
                <a:ea typeface="MS Mincho"/>
                <a:cs typeface="Times New Roman"/>
              </a:rPr>
              <a:t>c</a:t>
            </a:r>
            <a:r>
              <a:rPr lang="en-US" dirty="0" smtClean="0">
                <a:solidFill>
                  <a:srgbClr val="002569"/>
                </a:solidFill>
                <a:ea typeface="MS Mincho"/>
                <a:cs typeface="Times New Roman"/>
              </a:rPr>
              <a:t>ommon processing tools used and systematic monitoring chains</a:t>
            </a:r>
          </a:p>
          <a:p>
            <a:pPr marL="800100" lvl="1" indent="-342900" algn="just">
              <a:spcAft>
                <a:spcPts val="0"/>
              </a:spcAft>
              <a:buFont typeface="Wingdings" panose="05000000000000000000" pitchFamily="2" charset="2"/>
              <a:buChar char="q"/>
            </a:pPr>
            <a:r>
              <a:rPr lang="en-US" dirty="0">
                <a:solidFill>
                  <a:srgbClr val="002569"/>
                </a:solidFill>
                <a:ea typeface="MS Mincho"/>
                <a:cs typeface="Times New Roman"/>
              </a:rPr>
              <a:t>support GSNL (earthquake &amp; volcano supersites) </a:t>
            </a:r>
            <a:endParaRPr lang="en-US" dirty="0" smtClean="0">
              <a:solidFill>
                <a:srgbClr val="002569"/>
              </a:solidFill>
              <a:ea typeface="MS Mincho"/>
              <a:cs typeface="Times New Roman"/>
            </a:endParaRPr>
          </a:p>
          <a:p>
            <a:pPr marL="800100" lvl="1" indent="-342900" algn="just">
              <a:spcAft>
                <a:spcPts val="0"/>
              </a:spcAft>
              <a:buFont typeface="Wingdings" panose="05000000000000000000" pitchFamily="2" charset="2"/>
              <a:buChar char="q"/>
            </a:pPr>
            <a:r>
              <a:rPr lang="en-US" dirty="0">
                <a:solidFill>
                  <a:srgbClr val="002569"/>
                </a:solidFill>
                <a:ea typeface="MS Mincho"/>
                <a:cs typeface="Times New Roman"/>
              </a:rPr>
              <a:t>s</a:t>
            </a:r>
            <a:r>
              <a:rPr lang="en-US" dirty="0" smtClean="0">
                <a:solidFill>
                  <a:srgbClr val="002569"/>
                </a:solidFill>
                <a:ea typeface="MS Mincho"/>
                <a:cs typeface="Times New Roman"/>
              </a:rPr>
              <a:t>upport GEODARMA</a:t>
            </a:r>
          </a:p>
          <a:p>
            <a:pPr lvl="1" algn="just">
              <a:spcAft>
                <a:spcPts val="0"/>
              </a:spcAft>
            </a:pPr>
            <a:endParaRPr lang="en-US" dirty="0" smtClean="0">
              <a:solidFill>
                <a:srgbClr val="002569"/>
              </a:solidFill>
              <a:ea typeface="MS Mincho"/>
              <a:cs typeface="Times New Roman"/>
            </a:endParaRPr>
          </a:p>
          <a:p>
            <a:pPr lvl="0" algn="just">
              <a:spcAft>
                <a:spcPts val="0"/>
              </a:spcAft>
            </a:pPr>
            <a:r>
              <a:rPr lang="en-GB" altLang="ja-JP" b="1" dirty="0" smtClean="0">
                <a:solidFill>
                  <a:srgbClr val="FF0000"/>
                </a:solidFill>
                <a:latin typeface="Tahoma" pitchFamily="-106" charset="0"/>
                <a:cs typeface="Tahoma" pitchFamily="-106" charset="0"/>
              </a:rPr>
              <a:t>On an </a:t>
            </a:r>
            <a:r>
              <a:rPr lang="en-GB" altLang="ja-JP" b="1" dirty="0">
                <a:solidFill>
                  <a:srgbClr val="FF0000"/>
                </a:solidFill>
                <a:latin typeface="Tahoma" pitchFamily="-106" charset="0"/>
                <a:cs typeface="Tahoma" pitchFamily="-106" charset="0"/>
              </a:rPr>
              <a:t>emergency basis</a:t>
            </a:r>
            <a:endParaRPr lang="en-US" b="1" dirty="0">
              <a:solidFill>
                <a:srgbClr val="002569"/>
              </a:solidFill>
              <a:ea typeface="MS Mincho"/>
              <a:cs typeface="Times New Roman"/>
            </a:endParaRPr>
          </a:p>
          <a:p>
            <a:pPr lvl="1" algn="just">
              <a:spcAft>
                <a:spcPts val="0"/>
              </a:spcAft>
            </a:pPr>
            <a:endParaRPr lang="en-US" dirty="0" smtClean="0">
              <a:solidFill>
                <a:srgbClr val="002569"/>
              </a:solidFill>
              <a:ea typeface="MS Mincho"/>
              <a:cs typeface="Times New Roman"/>
            </a:endParaRPr>
          </a:p>
          <a:p>
            <a:pPr marL="342900" lvl="0" indent="-342900" algn="just">
              <a:buFont typeface="Arial" pitchFamily="34" charset="0"/>
              <a:buChar char="•"/>
            </a:pPr>
            <a:r>
              <a:rPr lang="en-CA" dirty="0">
                <a:ea typeface="MS Mincho"/>
                <a:cs typeface="Times New Roman"/>
              </a:rPr>
              <a:t>Support the generation of </a:t>
            </a:r>
            <a:r>
              <a:rPr lang="en-CA" b="1" dirty="0">
                <a:ea typeface="MS Mincho"/>
                <a:cs typeface="Times New Roman"/>
              </a:rPr>
              <a:t>advanced tectonic products for earthquake response</a:t>
            </a:r>
          </a:p>
          <a:p>
            <a:pPr marL="342900" lvl="0" indent="-342900" algn="just">
              <a:buFont typeface="Arial" pitchFamily="34" charset="0"/>
              <a:buChar char="•"/>
            </a:pPr>
            <a:r>
              <a:rPr lang="en-US" dirty="0">
                <a:ea typeface="MS Mincho"/>
                <a:cs typeface="Times New Roman"/>
              </a:rPr>
              <a:t>Support </a:t>
            </a:r>
            <a:r>
              <a:rPr lang="en-US" b="1" dirty="0">
                <a:ea typeface="MS Mincho"/>
                <a:cs typeface="Times New Roman"/>
              </a:rPr>
              <a:t>other EO based advanced processing </a:t>
            </a:r>
            <a:r>
              <a:rPr lang="en-US" b="1" dirty="0" smtClean="0">
                <a:ea typeface="MS Mincho"/>
                <a:cs typeface="Times New Roman"/>
              </a:rPr>
              <a:t>products </a:t>
            </a:r>
            <a:r>
              <a:rPr lang="en-US" sz="1600" dirty="0" smtClean="0"/>
              <a:t>e.g. for landslide monitoring, thermal signatures of volcanic eruptions, etc.</a:t>
            </a:r>
          </a:p>
          <a:p>
            <a:pPr lvl="1" algn="just">
              <a:spcAft>
                <a:spcPts val="0"/>
              </a:spcAft>
            </a:pPr>
            <a:endParaRPr lang="en-US" dirty="0" smtClean="0">
              <a:solidFill>
                <a:srgbClr val="002569"/>
              </a:solidFill>
              <a:ea typeface="MS Mincho"/>
              <a:cs typeface="Times New Roman"/>
            </a:endParaRPr>
          </a:p>
          <a:p>
            <a:pPr lvl="0" algn="just">
              <a:spcAft>
                <a:spcPts val="0"/>
              </a:spcAft>
            </a:pPr>
            <a:endParaRPr lang="fr-FR" sz="2000" dirty="0">
              <a:latin typeface="+mn-lt"/>
              <a:ea typeface="MS Mincho"/>
              <a:cs typeface="Times New Roman"/>
            </a:endParaRPr>
          </a:p>
        </p:txBody>
      </p:sp>
    </p:spTree>
    <p:extLst>
      <p:ext uri="{BB962C8B-B14F-4D97-AF65-F5344CB8AC3E}">
        <p14:creationId xmlns:p14="http://schemas.microsoft.com/office/powerpoint/2010/main" val="21319191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033179"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The </a:t>
            </a:r>
            <a:r>
              <a:rPr lang="en-GB" altLang="ja-JP" dirty="0" err="1" smtClean="0">
                <a:latin typeface="Tahoma" pitchFamily="-106" charset="0"/>
                <a:ea typeface="ＭＳ Ｐゴシック" pitchFamily="-106" charset="-128"/>
                <a:cs typeface="Tahoma" pitchFamily="-106" charset="0"/>
              </a:rPr>
              <a:t>Geohazards</a:t>
            </a:r>
            <a:r>
              <a:rPr lang="en-GB" altLang="ja-JP" dirty="0" smtClean="0">
                <a:latin typeface="Tahoma" pitchFamily="-106" charset="0"/>
                <a:ea typeface="ＭＳ Ｐゴシック" pitchFamily="-106" charset="-128"/>
                <a:cs typeface="Tahoma" pitchFamily="-106" charset="0"/>
              </a:rPr>
              <a:t> Lab and users</a:t>
            </a:r>
            <a:endParaRPr lang="en-US" dirty="0">
              <a:latin typeface="Tahoma" pitchFamily="-106" charset="0"/>
              <a:ea typeface="ＭＳ Ｐゴシック" pitchFamily="-106" charset="-128"/>
              <a:cs typeface="Tahoma" pitchFamily="-106" charset="0"/>
            </a:endParaRPr>
          </a:p>
        </p:txBody>
      </p:sp>
      <p:sp>
        <p:nvSpPr>
          <p:cNvPr id="3" name="Rectangle 2"/>
          <p:cNvSpPr/>
          <p:nvPr/>
        </p:nvSpPr>
        <p:spPr bwMode="auto">
          <a:xfrm>
            <a:off x="-174172" y="1896401"/>
            <a:ext cx="9318171" cy="32778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49580" lvl="0" algn="just" eaLnBrk="0" hangingPunct="0">
              <a:spcBef>
                <a:spcPct val="30000"/>
              </a:spcBef>
              <a:spcAft>
                <a:spcPts val="0"/>
              </a:spcAft>
            </a:pPr>
            <a:r>
              <a:rPr lang="en-US" dirty="0" smtClean="0"/>
              <a:t>The </a:t>
            </a:r>
            <a:r>
              <a:rPr lang="en-US" dirty="0"/>
              <a:t>CEOS WGD Pilots and Recovery Observatory perform EO exploitation activities with these </a:t>
            </a:r>
            <a:r>
              <a:rPr lang="en-US" dirty="0" smtClean="0"/>
              <a:t>users:</a:t>
            </a:r>
          </a:p>
          <a:p>
            <a:pPr marL="621030" lvl="0" indent="-171450" algn="just" eaLnBrk="0" hangingPunct="0">
              <a:spcBef>
                <a:spcPct val="30000"/>
              </a:spcBef>
              <a:spcAft>
                <a:spcPts val="0"/>
              </a:spcAft>
              <a:buFontTx/>
              <a:buChar char="-"/>
            </a:pPr>
            <a:r>
              <a:rPr lang="en-US" dirty="0" smtClean="0"/>
              <a:t>academia/universities</a:t>
            </a:r>
            <a:endParaRPr lang="en-US" dirty="0"/>
          </a:p>
          <a:p>
            <a:pPr marL="621030" lvl="0" indent="-171450" algn="just" eaLnBrk="0" hangingPunct="0">
              <a:spcBef>
                <a:spcPct val="30000"/>
              </a:spcBef>
              <a:spcAft>
                <a:spcPts val="0"/>
              </a:spcAft>
              <a:buFontTx/>
              <a:buChar char="-"/>
            </a:pPr>
            <a:r>
              <a:rPr lang="en-US" dirty="0"/>
              <a:t>geoscience </a:t>
            </a:r>
            <a:r>
              <a:rPr lang="en-US" dirty="0" err="1"/>
              <a:t>centres</a:t>
            </a:r>
            <a:r>
              <a:rPr lang="en-US" dirty="0"/>
              <a:t> &amp; volcano observatories, in some cases EO experts</a:t>
            </a:r>
          </a:p>
          <a:p>
            <a:pPr marL="449580" lvl="0" algn="just" eaLnBrk="0" hangingPunct="0">
              <a:spcBef>
                <a:spcPct val="30000"/>
              </a:spcBef>
              <a:spcAft>
                <a:spcPts val="0"/>
              </a:spcAft>
            </a:pPr>
            <a:endParaRPr lang="en-US" dirty="0" smtClean="0"/>
          </a:p>
          <a:p>
            <a:pPr marL="449580" lvl="0" algn="just" eaLnBrk="0" hangingPunct="0">
              <a:spcBef>
                <a:spcPct val="30000"/>
              </a:spcBef>
              <a:spcAft>
                <a:spcPts val="0"/>
              </a:spcAft>
            </a:pPr>
            <a:r>
              <a:rPr lang="en-US" dirty="0" smtClean="0"/>
              <a:t>The </a:t>
            </a:r>
            <a:r>
              <a:rPr lang="en-US" dirty="0" err="1"/>
              <a:t>Geohazards</a:t>
            </a:r>
            <a:r>
              <a:rPr lang="en-US" dirty="0"/>
              <a:t> Lab has the goal to complement them with an additional processing environment. As a baseline the </a:t>
            </a:r>
            <a:r>
              <a:rPr lang="en-US" dirty="0" err="1" smtClean="0"/>
              <a:t>Geohazards</a:t>
            </a:r>
            <a:r>
              <a:rPr lang="en-US" dirty="0" smtClean="0"/>
              <a:t> </a:t>
            </a:r>
            <a:r>
              <a:rPr lang="en-US" dirty="0"/>
              <a:t>Lab intends to support users of WGD Pilots and Recovery Observatory, on a best effort basis provided resources are available</a:t>
            </a:r>
            <a:r>
              <a:rPr lang="en-US" dirty="0" smtClean="0"/>
              <a:t>. The Lab is also able to support other DRM users not in CEOS</a:t>
            </a:r>
            <a:endParaRPr lang="en-US" dirty="0"/>
          </a:p>
          <a:p>
            <a:pPr marL="449580" lvl="0" algn="just" eaLnBrk="0" hangingPunct="0">
              <a:spcBef>
                <a:spcPct val="30000"/>
              </a:spcBef>
              <a:spcAft>
                <a:spcPts val="0"/>
              </a:spcAft>
            </a:pPr>
            <a:endParaRPr kumimoji="0" lang="fr-FR" b="0" i="0" u="none" strike="noStrike" cap="none" normalizeH="0" baseline="0" dirty="0" smtClean="0">
              <a:ln>
                <a:noFill/>
              </a:ln>
              <a:solidFill>
                <a:srgbClr val="000000"/>
              </a:solidFill>
              <a:effectLst/>
              <a:latin typeface="+mn-lt"/>
            </a:endParaRPr>
          </a:p>
        </p:txBody>
      </p:sp>
    </p:spTree>
    <p:extLst>
      <p:ext uri="{BB962C8B-B14F-4D97-AF65-F5344CB8AC3E}">
        <p14:creationId xmlns:p14="http://schemas.microsoft.com/office/powerpoint/2010/main" val="355028632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Collaborations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615768"/>
            <a:ext cx="9144000" cy="1077218"/>
          </a:xfrm>
          <a:prstGeom prst="rect">
            <a:avLst/>
          </a:prstGeom>
        </p:spPr>
        <p:txBody>
          <a:bodyPr wrap="square">
            <a:spAutoFit/>
          </a:bodyPr>
          <a:lstStyle/>
          <a:p>
            <a:pPr marL="285750" lvl="0" indent="-285750" algn="just">
              <a:buFont typeface="Arial" panose="020B0604020202020204" pitchFamily="34" charset="0"/>
              <a:buChar char="•"/>
            </a:pPr>
            <a:r>
              <a:rPr lang="en-US" sz="1600" b="1" dirty="0" smtClean="0"/>
              <a:t>GEODARMA:</a:t>
            </a:r>
          </a:p>
          <a:p>
            <a:pPr marL="742950" lvl="1" indent="-285750" algn="just">
              <a:buFont typeface="Wingdings" panose="05000000000000000000" pitchFamily="2" charset="2"/>
              <a:buChar char="ü"/>
            </a:pPr>
            <a:r>
              <a:rPr lang="en-US" sz="1600" dirty="0" smtClean="0"/>
              <a:t>provide </a:t>
            </a:r>
            <a:r>
              <a:rPr lang="en-US" sz="1600" dirty="0"/>
              <a:t>access to data, tools and processing resources </a:t>
            </a:r>
            <a:r>
              <a:rPr lang="en-US" sz="1600" dirty="0" smtClean="0"/>
              <a:t>(on </a:t>
            </a:r>
            <a:r>
              <a:rPr lang="en-US" sz="1600" dirty="0"/>
              <a:t>a best effort </a:t>
            </a:r>
            <a:r>
              <a:rPr lang="en-US" sz="1600" dirty="0" smtClean="0"/>
              <a:t>basis) to GEODARMA.</a:t>
            </a:r>
            <a:endParaRPr lang="en-US" sz="1600" b="1" dirty="0" smtClean="0"/>
          </a:p>
          <a:p>
            <a:pPr marL="285750" lvl="0" indent="-285750" algn="just">
              <a:buFont typeface="Arial" panose="020B0604020202020204" pitchFamily="34" charset="0"/>
              <a:buChar char="•"/>
            </a:pPr>
            <a:r>
              <a:rPr lang="en-US" sz="1600" b="1" dirty="0" smtClean="0"/>
              <a:t>GSNL:</a:t>
            </a:r>
            <a:r>
              <a:rPr lang="en-US" sz="1600" dirty="0" smtClean="0"/>
              <a:t> support </a:t>
            </a:r>
            <a:r>
              <a:rPr lang="en-US" sz="1600" dirty="0"/>
              <a:t>the GSNL objectives </a:t>
            </a:r>
            <a:r>
              <a:rPr lang="en-US" sz="1600" dirty="0" smtClean="0"/>
              <a:t>by </a:t>
            </a:r>
            <a:r>
              <a:rPr lang="en-US" sz="1600" dirty="0"/>
              <a:t>providing access to a </a:t>
            </a:r>
            <a:r>
              <a:rPr lang="en-US" sz="1600" dirty="0" smtClean="0"/>
              <a:t>processing environment.</a:t>
            </a:r>
            <a:endParaRPr lang="en-US" sz="1600" dirty="0"/>
          </a:p>
        </p:txBody>
      </p:sp>
      <p:sp>
        <p:nvSpPr>
          <p:cNvPr id="6" name="Rectangle 5"/>
          <p:cNvSpPr/>
          <p:nvPr/>
        </p:nvSpPr>
        <p:spPr>
          <a:xfrm>
            <a:off x="0" y="3056358"/>
            <a:ext cx="4862285" cy="3539430"/>
          </a:xfrm>
          <a:prstGeom prst="rect">
            <a:avLst/>
          </a:prstGeom>
        </p:spPr>
        <p:txBody>
          <a:bodyPr wrap="square">
            <a:spAutoFit/>
          </a:bodyPr>
          <a:lstStyle/>
          <a:p>
            <a:pPr marL="285750" lvl="0" indent="-285750" algn="just">
              <a:buFont typeface="Arial" panose="020B0604020202020204" pitchFamily="34" charset="0"/>
              <a:buChar char="•"/>
            </a:pPr>
            <a:r>
              <a:rPr lang="en-US" sz="1600" b="1" dirty="0" smtClean="0"/>
              <a:t>Other </a:t>
            </a:r>
            <a:r>
              <a:rPr lang="en-US" sz="1600" b="1" dirty="0"/>
              <a:t>CEOS WG Disasters activities</a:t>
            </a:r>
            <a:r>
              <a:rPr lang="en-US" sz="1600" b="1" dirty="0" smtClean="0"/>
              <a:t>: </a:t>
            </a:r>
          </a:p>
          <a:p>
            <a:pPr marL="742950" lvl="1" indent="-285750" algn="just">
              <a:buFont typeface="Wingdings" panose="05000000000000000000" pitchFamily="2" charset="2"/>
              <a:buChar char="ü"/>
            </a:pPr>
            <a:r>
              <a:rPr lang="en-US" sz="1600" dirty="0" smtClean="0"/>
              <a:t>fully </a:t>
            </a:r>
            <a:r>
              <a:rPr lang="en-US" sz="1600" dirty="0"/>
              <a:t>articulate </a:t>
            </a:r>
            <a:r>
              <a:rPr lang="en-US" sz="1600" dirty="0" smtClean="0"/>
              <a:t> with current and follow-on CEOS activities </a:t>
            </a:r>
          </a:p>
          <a:p>
            <a:pPr marL="742950" lvl="1" indent="-285750" algn="just">
              <a:buFont typeface="Wingdings" panose="05000000000000000000" pitchFamily="2" charset="2"/>
              <a:buChar char="ü"/>
            </a:pPr>
            <a:r>
              <a:rPr lang="en-US" sz="1600" dirty="0" smtClean="0"/>
              <a:t>provide </a:t>
            </a:r>
            <a:r>
              <a:rPr lang="en-US" sz="1600" dirty="0"/>
              <a:t>a mechanism to access data </a:t>
            </a:r>
            <a:r>
              <a:rPr lang="en-US" sz="1600" dirty="0" smtClean="0"/>
              <a:t>and </a:t>
            </a:r>
            <a:r>
              <a:rPr lang="en-US" sz="1600" dirty="0"/>
              <a:t>a scientific processing and e-collaboration </a:t>
            </a:r>
            <a:r>
              <a:rPr lang="en-US" sz="1600" dirty="0" smtClean="0"/>
              <a:t>environment.</a:t>
            </a:r>
            <a:endParaRPr lang="en-US" sz="1600" dirty="0"/>
          </a:p>
          <a:p>
            <a:pPr marL="285750" lvl="0" indent="-285750" algn="just">
              <a:buFont typeface="Arial" panose="020B0604020202020204" pitchFamily="34" charset="0"/>
              <a:buChar char="•"/>
            </a:pPr>
            <a:r>
              <a:rPr lang="en-CA" sz="1600" b="1" dirty="0">
                <a:solidFill>
                  <a:srgbClr val="002569"/>
                </a:solidFill>
              </a:rPr>
              <a:t>CEOS WGISS activities:</a:t>
            </a:r>
            <a:r>
              <a:rPr lang="en-US" sz="1600" b="1" dirty="0">
                <a:solidFill>
                  <a:srgbClr val="002569"/>
                </a:solidFill>
              </a:rPr>
              <a:t> </a:t>
            </a:r>
            <a:r>
              <a:rPr lang="en-US" sz="1600" dirty="0">
                <a:solidFill>
                  <a:srgbClr val="002569"/>
                </a:solidFill>
              </a:rPr>
              <a:t>collaborate to support the </a:t>
            </a:r>
            <a:r>
              <a:rPr lang="en-US" sz="1600" dirty="0" err="1">
                <a:solidFill>
                  <a:srgbClr val="002569"/>
                </a:solidFill>
              </a:rPr>
              <a:t>realisation</a:t>
            </a:r>
            <a:r>
              <a:rPr lang="en-US" sz="1600" dirty="0">
                <a:solidFill>
                  <a:srgbClr val="002569"/>
                </a:solidFill>
              </a:rPr>
              <a:t> of a WGISS pilot; </a:t>
            </a:r>
            <a:r>
              <a:rPr lang="en-US" sz="1600" dirty="0" smtClean="0">
                <a:solidFill>
                  <a:srgbClr val="002569"/>
                </a:solidFill>
              </a:rPr>
              <a:t>identified contribution: the GEP. </a:t>
            </a:r>
            <a:r>
              <a:rPr lang="en-US" sz="1600" dirty="0">
                <a:solidFill>
                  <a:srgbClr val="002569"/>
                </a:solidFill>
              </a:rPr>
              <a:t>A </a:t>
            </a:r>
            <a:r>
              <a:rPr lang="en-US" sz="1600" dirty="0" err="1">
                <a:solidFill>
                  <a:srgbClr val="002569"/>
                </a:solidFill>
              </a:rPr>
              <a:t>workplan</a:t>
            </a:r>
            <a:r>
              <a:rPr lang="en-US" sz="1600" dirty="0">
                <a:solidFill>
                  <a:srgbClr val="002569"/>
                </a:solidFill>
              </a:rPr>
              <a:t> has been written to prepare the pilot exercise</a:t>
            </a:r>
            <a:r>
              <a:rPr lang="en-US" sz="1600" dirty="0" smtClean="0">
                <a:solidFill>
                  <a:srgbClr val="002569"/>
                </a:solidFill>
              </a:rPr>
              <a:t>.</a:t>
            </a:r>
            <a:endParaRPr lang="en-US" sz="1600" dirty="0">
              <a:solidFill>
                <a:srgbClr val="002569"/>
              </a:solidFill>
            </a:endParaRPr>
          </a:p>
          <a:p>
            <a:pPr marL="285750" lvl="0" indent="-285750" algn="just">
              <a:buFont typeface="Arial" panose="020B0604020202020204" pitchFamily="34" charset="0"/>
              <a:buChar char="•"/>
            </a:pPr>
            <a:r>
              <a:rPr lang="en-US" sz="1600" b="1" dirty="0" err="1">
                <a:solidFill>
                  <a:srgbClr val="002569"/>
                </a:solidFill>
              </a:rPr>
              <a:t>nextGEOSS</a:t>
            </a:r>
            <a:r>
              <a:rPr lang="en-US" sz="1600" b="1" dirty="0">
                <a:solidFill>
                  <a:srgbClr val="002569"/>
                </a:solidFill>
              </a:rPr>
              <a:t>: </a:t>
            </a:r>
            <a:r>
              <a:rPr lang="en-US" sz="1600" dirty="0">
                <a:solidFill>
                  <a:srgbClr val="002569"/>
                </a:solidFill>
              </a:rPr>
              <a:t>on-going </a:t>
            </a:r>
            <a:r>
              <a:rPr lang="en-US" sz="1600" dirty="0" err="1">
                <a:solidFill>
                  <a:srgbClr val="002569"/>
                </a:solidFill>
              </a:rPr>
              <a:t>discsussions</a:t>
            </a:r>
            <a:r>
              <a:rPr lang="en-US" sz="1600" dirty="0">
                <a:solidFill>
                  <a:srgbClr val="002569"/>
                </a:solidFill>
              </a:rPr>
              <a:t> to </a:t>
            </a:r>
            <a:r>
              <a:rPr lang="en-CA" sz="1600" dirty="0">
                <a:solidFill>
                  <a:srgbClr val="002569"/>
                </a:solidFill>
              </a:rPr>
              <a:t>include the </a:t>
            </a:r>
            <a:r>
              <a:rPr lang="en-CA" sz="1600" dirty="0" err="1">
                <a:solidFill>
                  <a:srgbClr val="002569"/>
                </a:solidFill>
              </a:rPr>
              <a:t>Geohazards</a:t>
            </a:r>
            <a:r>
              <a:rPr lang="en-CA" sz="1600" dirty="0">
                <a:solidFill>
                  <a:srgbClr val="002569"/>
                </a:solidFill>
              </a:rPr>
              <a:t> Lab and its services within the GEOSS Common Infrastructure.</a:t>
            </a:r>
            <a:endParaRPr lang="en-US" sz="1600" b="1" dirty="0">
              <a:solidFill>
                <a:srgbClr val="002569"/>
              </a:solidFill>
            </a:endParaRPr>
          </a:p>
          <a:p>
            <a:pPr lvl="1"/>
            <a:endParaRPr lang="en-US" sz="1600" dirty="0"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85" y="3056358"/>
            <a:ext cx="4281715" cy="3222896"/>
          </a:xfrm>
          <a:prstGeom prst="rect">
            <a:avLst/>
          </a:prstGeom>
        </p:spPr>
      </p:pic>
    </p:spTree>
    <p:extLst>
      <p:ext uri="{BB962C8B-B14F-4D97-AF65-F5344CB8AC3E}">
        <p14:creationId xmlns:p14="http://schemas.microsoft.com/office/powerpoint/2010/main" val="200776612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Contributions from space agencies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390299"/>
            <a:ext cx="9143999" cy="3231654"/>
          </a:xfrm>
          <a:prstGeom prst="rect">
            <a:avLst/>
          </a:prstGeom>
        </p:spPr>
        <p:txBody>
          <a:bodyPr wrap="square">
            <a:spAutoFit/>
          </a:bodyPr>
          <a:lstStyle/>
          <a:p>
            <a:pPr lvl="0" algn="ctr"/>
            <a:r>
              <a:rPr lang="en-CA" sz="2400" dirty="0" smtClean="0">
                <a:solidFill>
                  <a:srgbClr val="6C1E15"/>
                </a:solidFill>
              </a:rPr>
              <a:t>… so far 4 space agencies …</a:t>
            </a:r>
          </a:p>
          <a:p>
            <a:pPr lvl="0"/>
            <a:endParaRPr lang="en-CA" dirty="0"/>
          </a:p>
          <a:p>
            <a:pPr lvl="0"/>
            <a:r>
              <a:rPr lang="en-CA" dirty="0" smtClean="0"/>
              <a:t>- </a:t>
            </a:r>
            <a:r>
              <a:rPr lang="en-CA" b="1" dirty="0" smtClean="0"/>
              <a:t>ESA</a:t>
            </a:r>
            <a:r>
              <a:rPr lang="en-CA" dirty="0" smtClean="0"/>
              <a:t>:</a:t>
            </a:r>
            <a:r>
              <a:rPr lang="fr-FR" dirty="0"/>
              <a:t> </a:t>
            </a:r>
            <a:r>
              <a:rPr lang="en-CA" b="1" dirty="0" smtClean="0"/>
              <a:t>access </a:t>
            </a:r>
            <a:r>
              <a:rPr lang="en-CA" b="1" dirty="0"/>
              <a:t>to the </a:t>
            </a:r>
            <a:r>
              <a:rPr lang="en-CA" b="1" dirty="0" err="1"/>
              <a:t>Geohazards</a:t>
            </a:r>
            <a:r>
              <a:rPr lang="en-CA" b="1" dirty="0"/>
              <a:t> Exploitation Platform</a:t>
            </a:r>
            <a:r>
              <a:rPr lang="en-CA" dirty="0"/>
              <a:t> </a:t>
            </a:r>
            <a:r>
              <a:rPr lang="en-CA" dirty="0" smtClean="0"/>
              <a:t>including: </a:t>
            </a:r>
            <a:r>
              <a:rPr lang="en-CA" dirty="0"/>
              <a:t>data </a:t>
            </a:r>
            <a:r>
              <a:rPr lang="en-CA" dirty="0" smtClean="0"/>
              <a:t>storage, processing </a:t>
            </a:r>
            <a:r>
              <a:rPr lang="en-CA" dirty="0"/>
              <a:t>software </a:t>
            </a:r>
            <a:r>
              <a:rPr lang="en-CA" dirty="0" smtClean="0"/>
              <a:t>(</a:t>
            </a:r>
            <a:r>
              <a:rPr lang="en-CA" dirty="0" err="1" smtClean="0"/>
              <a:t>InSAR</a:t>
            </a:r>
            <a:r>
              <a:rPr lang="en-CA" dirty="0" smtClean="0"/>
              <a:t> </a:t>
            </a:r>
            <a:r>
              <a:rPr lang="en-CA" dirty="0"/>
              <a:t>and stereo-optical processing </a:t>
            </a:r>
            <a:r>
              <a:rPr lang="en-CA" dirty="0" smtClean="0"/>
              <a:t>chains), e-collaboration environment; </a:t>
            </a:r>
            <a:r>
              <a:rPr lang="en-CA" b="1" dirty="0" smtClean="0"/>
              <a:t>man-power (staff &amp; support under consultancy contract)</a:t>
            </a:r>
            <a:r>
              <a:rPr lang="en-CA" dirty="0" smtClean="0"/>
              <a:t>: scientific animation and promotion of information </a:t>
            </a:r>
            <a:r>
              <a:rPr lang="en-CA" dirty="0"/>
              <a:t>and </a:t>
            </a:r>
            <a:r>
              <a:rPr lang="en-CA" dirty="0" smtClean="0"/>
              <a:t>results; support to coordination/governance. </a:t>
            </a:r>
          </a:p>
          <a:p>
            <a:pPr lvl="0"/>
            <a:endParaRPr lang="en-CA" dirty="0" smtClean="0"/>
          </a:p>
          <a:p>
            <a:pPr lvl="0"/>
            <a:r>
              <a:rPr lang="en-CA" dirty="0" smtClean="0"/>
              <a:t>- </a:t>
            </a:r>
            <a:r>
              <a:rPr lang="en-CA" b="1" dirty="0" smtClean="0"/>
              <a:t>DLR</a:t>
            </a:r>
            <a:r>
              <a:rPr lang="en-CA" dirty="0" smtClean="0"/>
              <a:t>:  on a voluntary basis provide:</a:t>
            </a:r>
          </a:p>
          <a:p>
            <a:pPr marL="742950" lvl="1" indent="-285750">
              <a:buFont typeface="Arial" panose="020B0604020202020204" pitchFamily="34" charset="0"/>
              <a:buChar char="•"/>
            </a:pPr>
            <a:r>
              <a:rPr lang="en-CA" b="1" dirty="0" smtClean="0"/>
              <a:t>higher level science products</a:t>
            </a:r>
            <a:r>
              <a:rPr lang="en-CA" dirty="0" smtClean="0"/>
              <a:t> derived from Sentinel-1 and </a:t>
            </a:r>
            <a:r>
              <a:rPr lang="en-CA" dirty="0" err="1"/>
              <a:t>TerraSAR</a:t>
            </a:r>
            <a:r>
              <a:rPr lang="en-CA" dirty="0"/>
              <a:t>-X</a:t>
            </a:r>
            <a:r>
              <a:rPr lang="en-CA" dirty="0" smtClean="0"/>
              <a:t> data</a:t>
            </a:r>
          </a:p>
          <a:p>
            <a:pPr marL="742950" lvl="1" indent="-285750">
              <a:buFont typeface="Arial" panose="020B0604020202020204" pitchFamily="34" charset="0"/>
              <a:buChar char="•"/>
            </a:pPr>
            <a:r>
              <a:rPr lang="en-CA" b="1" dirty="0" smtClean="0"/>
              <a:t>access </a:t>
            </a:r>
            <a:r>
              <a:rPr lang="en-CA" dirty="0" smtClean="0"/>
              <a:t>to the </a:t>
            </a:r>
            <a:r>
              <a:rPr lang="en-CA" b="1" dirty="0" smtClean="0"/>
              <a:t>automated Sentinel-1 interferometric chain</a:t>
            </a:r>
            <a:r>
              <a:rPr lang="en-CA" dirty="0" smtClean="0"/>
              <a:t>.</a:t>
            </a:r>
          </a:p>
          <a:p>
            <a:pPr lvl="0"/>
            <a:endParaRPr lang="en-CA" u="sng" dirty="0" smtClean="0"/>
          </a:p>
        </p:txBody>
      </p:sp>
    </p:spTree>
    <p:extLst>
      <p:ext uri="{BB962C8B-B14F-4D97-AF65-F5344CB8AC3E}">
        <p14:creationId xmlns:p14="http://schemas.microsoft.com/office/powerpoint/2010/main" val="321410012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Contributions from space agencies</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0" y="1390299"/>
            <a:ext cx="9143999" cy="4062651"/>
          </a:xfrm>
          <a:prstGeom prst="rect">
            <a:avLst/>
          </a:prstGeom>
        </p:spPr>
        <p:txBody>
          <a:bodyPr wrap="square">
            <a:spAutoFit/>
          </a:bodyPr>
          <a:lstStyle/>
          <a:p>
            <a:pPr algn="ctr"/>
            <a:r>
              <a:rPr lang="en-CA" sz="2400" dirty="0">
                <a:solidFill>
                  <a:schemeClr val="accent6">
                    <a:lumMod val="75000"/>
                  </a:schemeClr>
                </a:solidFill>
              </a:rPr>
              <a:t>… so far 4 space agencies …</a:t>
            </a:r>
          </a:p>
          <a:p>
            <a:pPr lvl="0"/>
            <a:endParaRPr lang="en-CA" u="sng" dirty="0" smtClean="0"/>
          </a:p>
          <a:p>
            <a:pPr marL="285750" indent="-285750">
              <a:buFontTx/>
              <a:buChar char="-"/>
            </a:pPr>
            <a:r>
              <a:rPr lang="en-CA" b="1" dirty="0" smtClean="0"/>
              <a:t>ASI</a:t>
            </a:r>
            <a:r>
              <a:rPr lang="en-CA" dirty="0" smtClean="0"/>
              <a:t>: shall </a:t>
            </a:r>
            <a:r>
              <a:rPr lang="en-CA" dirty="0"/>
              <a:t>make available CEOS and GSNL Cosmo-</a:t>
            </a:r>
            <a:r>
              <a:rPr lang="en-CA" dirty="0" err="1"/>
              <a:t>SkyMed</a:t>
            </a:r>
            <a:r>
              <a:rPr lang="en-CA" dirty="0"/>
              <a:t> </a:t>
            </a:r>
            <a:r>
              <a:rPr lang="en-CA" b="1" dirty="0"/>
              <a:t>collections through the GEP </a:t>
            </a:r>
            <a:r>
              <a:rPr lang="en-CA" dirty="0"/>
              <a:t>(already done for the Nepal event supersite). Further details </a:t>
            </a:r>
            <a:r>
              <a:rPr lang="en-CA" dirty="0" smtClean="0"/>
              <a:t>TBD.</a:t>
            </a:r>
          </a:p>
          <a:p>
            <a:pPr marL="285750" indent="-285750">
              <a:buFontTx/>
              <a:buChar char="-"/>
            </a:pPr>
            <a:endParaRPr lang="en-CA" dirty="0" smtClean="0"/>
          </a:p>
          <a:p>
            <a:pPr marL="285750" indent="-285750">
              <a:buFontTx/>
              <a:buChar char="-"/>
            </a:pPr>
            <a:r>
              <a:rPr lang="en-CA" b="1" dirty="0" smtClean="0"/>
              <a:t>CNES</a:t>
            </a:r>
            <a:r>
              <a:rPr lang="en-CA" dirty="0" smtClean="0"/>
              <a:t> </a:t>
            </a:r>
            <a:r>
              <a:rPr lang="en-CA" dirty="0"/>
              <a:t>intends to provide:</a:t>
            </a:r>
            <a:endParaRPr lang="fr-FR" dirty="0"/>
          </a:p>
          <a:p>
            <a:pPr lvl="1"/>
            <a:r>
              <a:rPr lang="en-US" dirty="0" smtClean="0"/>
              <a:t>Processing </a:t>
            </a:r>
            <a:r>
              <a:rPr lang="en-US" dirty="0"/>
              <a:t>services developed by the French Solid Earth community within the </a:t>
            </a:r>
            <a:r>
              <a:rPr lang="en-US" u="sng" dirty="0">
                <a:hlinkClick r:id="rId3"/>
              </a:rPr>
              <a:t>forM@Ter</a:t>
            </a:r>
            <a:r>
              <a:rPr lang="en-US" dirty="0"/>
              <a:t> data </a:t>
            </a:r>
            <a:r>
              <a:rPr lang="en-US" dirty="0" err="1"/>
              <a:t>centre</a:t>
            </a:r>
            <a:r>
              <a:rPr lang="en-US" dirty="0"/>
              <a:t> including systematic </a:t>
            </a:r>
            <a:r>
              <a:rPr lang="en-US" dirty="0" err="1"/>
              <a:t>InSAR</a:t>
            </a:r>
            <a:r>
              <a:rPr lang="en-US" dirty="0"/>
              <a:t> processing, DEM processing and optical image correlation.</a:t>
            </a:r>
            <a:endParaRPr lang="fr-FR" dirty="0"/>
          </a:p>
          <a:p>
            <a:pPr lvl="1"/>
            <a:r>
              <a:rPr lang="en-US" dirty="0"/>
              <a:t>Potential contribution to a pool of specific human resources dedicated to the </a:t>
            </a:r>
            <a:r>
              <a:rPr lang="en-US" dirty="0" err="1"/>
              <a:t>Geohazards</a:t>
            </a:r>
            <a:r>
              <a:rPr lang="en-US" dirty="0"/>
              <a:t> Lab initiative</a:t>
            </a:r>
            <a:endParaRPr lang="fr-FR" dirty="0"/>
          </a:p>
          <a:p>
            <a:pPr marL="285750" indent="-285750">
              <a:buFontTx/>
              <a:buChar char="-"/>
            </a:pPr>
            <a:endParaRPr lang="en-GB" dirty="0"/>
          </a:p>
          <a:p>
            <a:pPr lvl="0"/>
            <a:endParaRPr lang="en-CA" u="sng" dirty="0" smtClean="0"/>
          </a:p>
          <a:p>
            <a:pPr lvl="0"/>
            <a:r>
              <a:rPr lang="en-CA" i="1" dirty="0" smtClean="0"/>
              <a:t>Contribution from other CEOS agencies </a:t>
            </a:r>
            <a:r>
              <a:rPr lang="en-CA" b="1" i="1" dirty="0" smtClean="0"/>
              <a:t>:</a:t>
            </a:r>
            <a:r>
              <a:rPr lang="en-CA" i="1" dirty="0" smtClean="0"/>
              <a:t>TBD</a:t>
            </a:r>
            <a:endParaRPr lang="fr-FR" i="1" dirty="0"/>
          </a:p>
        </p:txBody>
      </p:sp>
    </p:spTree>
    <p:extLst>
      <p:ext uri="{BB962C8B-B14F-4D97-AF65-F5344CB8AC3E}">
        <p14:creationId xmlns:p14="http://schemas.microsoft.com/office/powerpoint/2010/main" val="236886435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71511" y="137347"/>
            <a:ext cx="7556375"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dirty="0" smtClean="0">
                <a:latin typeface="Tahoma" pitchFamily="-106" charset="0"/>
                <a:ea typeface="ＭＳ Ｐゴシック" pitchFamily="-106" charset="-128"/>
                <a:cs typeface="Tahoma" pitchFamily="-106" charset="0"/>
              </a:rPr>
              <a:t>User organisations that expressed interest</a:t>
            </a:r>
            <a:endParaRPr lang="en-US" dirty="0">
              <a:latin typeface="Tahoma" pitchFamily="-106" charset="0"/>
              <a:ea typeface="ＭＳ Ｐゴシック" pitchFamily="-106" charset="-128"/>
              <a:cs typeface="Tahoma" pitchFamily="-106" charset="0"/>
            </a:endParaRPr>
          </a:p>
        </p:txBody>
      </p:sp>
      <p:sp>
        <p:nvSpPr>
          <p:cNvPr id="5" name="Rectangle 4"/>
          <p:cNvSpPr/>
          <p:nvPr/>
        </p:nvSpPr>
        <p:spPr>
          <a:xfrm>
            <a:off x="1" y="1390298"/>
            <a:ext cx="9143999" cy="3539430"/>
          </a:xfrm>
          <a:prstGeom prst="rect">
            <a:avLst/>
          </a:prstGeom>
        </p:spPr>
        <p:txBody>
          <a:bodyPr wrap="square">
            <a:spAutoFit/>
          </a:bodyPr>
          <a:lstStyle/>
          <a:p>
            <a:pPr lvl="0"/>
            <a:r>
              <a:rPr lang="en-US" sz="1600" b="1" u="sng" dirty="0" smtClean="0"/>
              <a:t>Geoscience centers with EO expertise that have already provided their contribution</a:t>
            </a:r>
          </a:p>
          <a:p>
            <a:pPr marL="285750" lvl="0" indent="-285750">
              <a:buFont typeface="Wingdings" panose="05000000000000000000" pitchFamily="2" charset="2"/>
              <a:buChar char="§"/>
            </a:pPr>
            <a:r>
              <a:rPr lang="en-US" sz="1600" b="1" dirty="0" smtClean="0"/>
              <a:t>CNRS-EOST </a:t>
            </a:r>
            <a:r>
              <a:rPr lang="en-US" sz="1600" dirty="0" smtClean="0"/>
              <a:t>/France</a:t>
            </a:r>
          </a:p>
          <a:p>
            <a:pPr marL="285750" lvl="0" indent="-285750">
              <a:buFont typeface="Wingdings" panose="05000000000000000000" pitchFamily="2" charset="2"/>
              <a:buChar char="§"/>
            </a:pPr>
            <a:r>
              <a:rPr lang="en-US" sz="1600" b="1" dirty="0" smtClean="0"/>
              <a:t>IPGP </a:t>
            </a:r>
            <a:r>
              <a:rPr lang="en-US" sz="1600" dirty="0" smtClean="0"/>
              <a:t>/France</a:t>
            </a:r>
          </a:p>
          <a:p>
            <a:pPr marL="285750" lvl="0" indent="-285750">
              <a:buFont typeface="Wingdings" panose="05000000000000000000" pitchFamily="2" charset="2"/>
              <a:buChar char="§"/>
            </a:pPr>
            <a:r>
              <a:rPr lang="en-US" sz="1600" b="1" dirty="0" smtClean="0"/>
              <a:t>COMET </a:t>
            </a:r>
            <a:r>
              <a:rPr lang="en-US" sz="1600" dirty="0" smtClean="0"/>
              <a:t>/UK</a:t>
            </a:r>
          </a:p>
          <a:p>
            <a:pPr marL="285750" lvl="0" indent="-285750">
              <a:buFont typeface="Wingdings" panose="05000000000000000000" pitchFamily="2" charset="2"/>
              <a:buChar char="§"/>
            </a:pPr>
            <a:r>
              <a:rPr lang="en-US" sz="1600" b="1" dirty="0" err="1" smtClean="0"/>
              <a:t>ISTerre</a:t>
            </a:r>
            <a:r>
              <a:rPr lang="en-US" sz="1600" b="1" dirty="0" smtClean="0"/>
              <a:t>/</a:t>
            </a:r>
            <a:r>
              <a:rPr lang="en-US" sz="1600" b="1" dirty="0" err="1" smtClean="0"/>
              <a:t>Institut</a:t>
            </a:r>
            <a:r>
              <a:rPr lang="en-US" sz="1600" b="1" dirty="0" smtClean="0"/>
              <a:t> </a:t>
            </a:r>
            <a:r>
              <a:rPr lang="en-US" sz="1600" b="1" dirty="0"/>
              <a:t>de </a:t>
            </a:r>
            <a:r>
              <a:rPr lang="en-US" sz="1600" b="1" dirty="0" err="1"/>
              <a:t>Recherche</a:t>
            </a:r>
            <a:r>
              <a:rPr lang="en-US" sz="1600" b="1" dirty="0"/>
              <a:t> pour le </a:t>
            </a:r>
            <a:r>
              <a:rPr lang="en-US" sz="1600" b="1" dirty="0" err="1"/>
              <a:t>Développement</a:t>
            </a:r>
            <a:r>
              <a:rPr lang="en-US" sz="1600" b="1" dirty="0"/>
              <a:t> (</a:t>
            </a:r>
            <a:r>
              <a:rPr lang="en-US" sz="1600" b="1" dirty="0" smtClean="0"/>
              <a:t>IRD) </a:t>
            </a:r>
            <a:r>
              <a:rPr lang="en-US" sz="1600" dirty="0" smtClean="0"/>
              <a:t>/France</a:t>
            </a:r>
          </a:p>
          <a:p>
            <a:pPr marL="285750" lvl="0" indent="-285750">
              <a:buFont typeface="Wingdings" panose="05000000000000000000" pitchFamily="2" charset="2"/>
              <a:buChar char="§"/>
            </a:pPr>
            <a:r>
              <a:rPr lang="en-US" sz="1600" b="1" dirty="0" smtClean="0"/>
              <a:t>CEO-</a:t>
            </a:r>
            <a:r>
              <a:rPr lang="en-US" sz="1600" b="1" dirty="0" err="1" smtClean="0"/>
              <a:t>YachayTech</a:t>
            </a:r>
            <a:r>
              <a:rPr lang="en-US" sz="1600" b="1" dirty="0" smtClean="0"/>
              <a:t> </a:t>
            </a:r>
            <a:r>
              <a:rPr lang="en-US" sz="1600" dirty="0" smtClean="0"/>
              <a:t>/ Ecuador</a:t>
            </a:r>
          </a:p>
          <a:p>
            <a:pPr marL="285750" lvl="0" indent="-285750">
              <a:buFont typeface="Wingdings" panose="05000000000000000000" pitchFamily="2" charset="2"/>
              <a:buChar char="§"/>
            </a:pPr>
            <a:endParaRPr lang="en-US" sz="1600" dirty="0"/>
          </a:p>
          <a:p>
            <a:pPr lvl="0"/>
            <a:r>
              <a:rPr lang="en-US" sz="1600" b="1" u="sng" dirty="0"/>
              <a:t>Geoscience centers with EO expertise </a:t>
            </a:r>
            <a:r>
              <a:rPr lang="en-US" sz="1600" b="1" u="sng" dirty="0" smtClean="0"/>
              <a:t>that might contribute (TBC)</a:t>
            </a:r>
            <a:endParaRPr lang="en-US" sz="1600" b="1" dirty="0"/>
          </a:p>
          <a:p>
            <a:pPr marL="285750" lvl="0" indent="-285750">
              <a:buFont typeface="Wingdings" panose="05000000000000000000" pitchFamily="2" charset="2"/>
              <a:buChar char="§"/>
            </a:pPr>
            <a:r>
              <a:rPr lang="en-US" sz="1600" b="1" dirty="0" smtClean="0">
                <a:solidFill>
                  <a:srgbClr val="002569"/>
                </a:solidFill>
              </a:rPr>
              <a:t>NASA JPL </a:t>
            </a:r>
            <a:r>
              <a:rPr lang="en-US" sz="1600" dirty="0" smtClean="0">
                <a:solidFill>
                  <a:srgbClr val="002569"/>
                </a:solidFill>
              </a:rPr>
              <a:t>/USA</a:t>
            </a:r>
            <a:endParaRPr lang="en-US" sz="1600" dirty="0">
              <a:solidFill>
                <a:srgbClr val="002569"/>
              </a:solidFill>
            </a:endParaRPr>
          </a:p>
          <a:p>
            <a:pPr marL="285750" lvl="0" indent="-285750">
              <a:buFont typeface="Wingdings" panose="05000000000000000000" pitchFamily="2" charset="2"/>
              <a:buChar char="§"/>
            </a:pPr>
            <a:r>
              <a:rPr lang="en-US" sz="1600" b="1" dirty="0" smtClean="0">
                <a:solidFill>
                  <a:srgbClr val="002569"/>
                </a:solidFill>
              </a:rPr>
              <a:t>INGV </a:t>
            </a:r>
            <a:r>
              <a:rPr lang="en-US" sz="1600" dirty="0" smtClean="0">
                <a:solidFill>
                  <a:srgbClr val="002569"/>
                </a:solidFill>
              </a:rPr>
              <a:t>/Italy</a:t>
            </a:r>
          </a:p>
          <a:p>
            <a:pPr marL="285750" lvl="0" indent="-285750">
              <a:buFont typeface="Wingdings" panose="05000000000000000000" pitchFamily="2" charset="2"/>
              <a:buChar char="§"/>
            </a:pPr>
            <a:r>
              <a:rPr lang="en-US" sz="1600" b="1" dirty="0" smtClean="0">
                <a:solidFill>
                  <a:srgbClr val="002569"/>
                </a:solidFill>
              </a:rPr>
              <a:t>CNR-IREA</a:t>
            </a:r>
            <a:r>
              <a:rPr lang="en-US" sz="1600" dirty="0" smtClean="0">
                <a:solidFill>
                  <a:srgbClr val="002569"/>
                </a:solidFill>
              </a:rPr>
              <a:t> /Italy</a:t>
            </a:r>
          </a:p>
          <a:p>
            <a:pPr marL="285750" lvl="0" indent="-285750">
              <a:buFont typeface="Wingdings" panose="05000000000000000000" pitchFamily="2" charset="2"/>
              <a:buChar char="§"/>
            </a:pPr>
            <a:r>
              <a:rPr lang="en-US" sz="1600" b="1" dirty="0" smtClean="0">
                <a:solidFill>
                  <a:srgbClr val="002569"/>
                </a:solidFill>
              </a:rPr>
              <a:t>HUA</a:t>
            </a:r>
            <a:r>
              <a:rPr lang="en-US" sz="1600" dirty="0" smtClean="0">
                <a:solidFill>
                  <a:srgbClr val="002569"/>
                </a:solidFill>
              </a:rPr>
              <a:t> /Greece </a:t>
            </a:r>
          </a:p>
          <a:p>
            <a:pPr marL="285750" lvl="0" indent="-285750">
              <a:buFont typeface="Wingdings" panose="05000000000000000000" pitchFamily="2" charset="2"/>
              <a:buChar char="§"/>
            </a:pPr>
            <a:r>
              <a:rPr lang="en-US" sz="1600" b="1" dirty="0" smtClean="0">
                <a:solidFill>
                  <a:srgbClr val="002569"/>
                </a:solidFill>
              </a:rPr>
              <a:t>University of Miami </a:t>
            </a:r>
            <a:r>
              <a:rPr lang="en-US" sz="1600" dirty="0" smtClean="0">
                <a:solidFill>
                  <a:srgbClr val="002569"/>
                </a:solidFill>
              </a:rPr>
              <a:t>/USA</a:t>
            </a:r>
            <a:endParaRPr lang="en-US" sz="1600" dirty="0">
              <a:solidFill>
                <a:srgbClr val="002569"/>
              </a:solidFill>
            </a:endParaRPr>
          </a:p>
          <a:p>
            <a:pPr lvl="0"/>
            <a:endParaRPr lang="en-US" sz="1600" b="1" dirty="0" smtClean="0"/>
          </a:p>
        </p:txBody>
      </p:sp>
    </p:spTree>
    <p:extLst>
      <p:ext uri="{BB962C8B-B14F-4D97-AF65-F5344CB8AC3E}">
        <p14:creationId xmlns:p14="http://schemas.microsoft.com/office/powerpoint/2010/main" val="152556917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3075" name="Title 1"/>
          <p:cNvSpPr>
            <a:spLocks noGrp="1"/>
          </p:cNvSpPr>
          <p:nvPr>
            <p:ph type="title" idx="4294967295"/>
          </p:nvPr>
        </p:nvSpPr>
        <p:spPr>
          <a:xfrm>
            <a:off x="1456998" y="267975"/>
            <a:ext cx="7033179" cy="575355"/>
          </a:xfrm>
        </p:spPr>
        <p:txBody>
          <a:bodyPr/>
          <a:lstStyle/>
          <a:p>
            <a:pPr algn="l" eaLnBrk="1" hangingPunct="1"/>
            <a:r>
              <a:rPr lang="en-GB" altLang="ja-JP" b="0" dirty="0">
                <a:latin typeface="Tahoma" pitchFamily="-106" charset="0"/>
                <a:ea typeface="ＭＳ Ｐゴシック" pitchFamily="-106" charset="-128"/>
                <a:cs typeface="Tahoma" pitchFamily="-106" charset="0"/>
              </a:rPr>
              <a:t/>
            </a:r>
            <a:br>
              <a:rPr lang="en-GB" altLang="ja-JP" b="0" dirty="0">
                <a:latin typeface="Tahoma" pitchFamily="-106" charset="0"/>
                <a:ea typeface="ＭＳ Ｐゴシック" pitchFamily="-106" charset="-128"/>
                <a:cs typeface="Tahoma" pitchFamily="-106" charset="0"/>
              </a:rPr>
            </a:br>
            <a:r>
              <a:rPr lang="en-GB" altLang="ja-JP" b="0" dirty="0" smtClean="0">
                <a:latin typeface="Tahoma" pitchFamily="-106" charset="0"/>
                <a:ea typeface="ＭＳ Ｐゴシック" pitchFamily="-106" charset="-128"/>
                <a:cs typeface="Tahoma" pitchFamily="-106" charset="0"/>
              </a:rPr>
              <a:t>Overview of the Proposition</a:t>
            </a:r>
            <a:r>
              <a:rPr lang="en-GB" altLang="ja-JP" b="0" dirty="0">
                <a:solidFill>
                  <a:schemeClr val="tx1">
                    <a:lumMod val="75000"/>
                  </a:schemeClr>
                </a:solidFill>
                <a:latin typeface="Arial" pitchFamily="34" charset="0"/>
                <a:ea typeface="ＭＳ Ｐゴシック" pitchFamily="50" charset="-128"/>
                <a:cs typeface="Arial" pitchFamily="34" charset="0"/>
              </a:rPr>
              <a:t/>
            </a:r>
            <a:br>
              <a:rPr lang="en-GB" altLang="ja-JP" b="0" dirty="0">
                <a:solidFill>
                  <a:schemeClr val="tx1">
                    <a:lumMod val="75000"/>
                  </a:schemeClr>
                </a:solidFill>
                <a:latin typeface="Arial" pitchFamily="34" charset="0"/>
                <a:ea typeface="ＭＳ Ｐゴシック" pitchFamily="50" charset="-128"/>
                <a:cs typeface="Arial" pitchFamily="34" charset="0"/>
              </a:rPr>
            </a:br>
            <a:endParaRPr lang="en-US" b="0" dirty="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34564" y="1716066"/>
            <a:ext cx="8934015" cy="5141934"/>
          </a:xfrm>
          <a:prstGeom prst="rect">
            <a:avLst/>
          </a:prstGeom>
        </p:spPr>
        <p:txBody>
          <a:bodyPr/>
          <a:lstStyle/>
          <a:p>
            <a:pPr marL="800100" lvl="1" indent="-342900" algn="just" defTabSz="914400">
              <a:lnSpc>
                <a:spcPct val="90000"/>
              </a:lnSpc>
              <a:spcBef>
                <a:spcPct val="20000"/>
              </a:spcBef>
              <a:buFont typeface="Wingdings" panose="05000000000000000000" pitchFamily="2" charset="2"/>
              <a:buChar char="q"/>
            </a:pPr>
            <a:r>
              <a:rPr lang="en-US" altLang="ja-JP" b="1" dirty="0" smtClean="0">
                <a:solidFill>
                  <a:schemeClr val="tx1">
                    <a:lumMod val="75000"/>
                  </a:schemeClr>
                </a:solidFill>
                <a:latin typeface="Arial" pitchFamily="34" charset="0"/>
                <a:ea typeface="ＭＳ Ｐゴシック" pitchFamily="50" charset="-128"/>
                <a:cs typeface="Arial" pitchFamily="34" charset="0"/>
              </a:rPr>
              <a:t>New initiative </a:t>
            </a:r>
            <a:r>
              <a:rPr lang="en-US" altLang="ja-JP" dirty="0" smtClean="0">
                <a:solidFill>
                  <a:schemeClr val="tx1">
                    <a:lumMod val="75000"/>
                  </a:schemeClr>
                </a:solidFill>
                <a:latin typeface="Arial" pitchFamily="34" charset="0"/>
                <a:ea typeface="ＭＳ Ｐゴシック" pitchFamily="50" charset="-128"/>
                <a:cs typeface="Arial" pitchFamily="34" charset="0"/>
              </a:rPr>
              <a:t>proposed in the frame of CEOS with already 4 CEOS members intending to contribute</a:t>
            </a:r>
          </a:p>
          <a:p>
            <a:pPr marL="800100" lvl="1" indent="-342900" algn="just" defTabSz="914400">
              <a:lnSpc>
                <a:spcPct val="90000"/>
              </a:lnSpc>
              <a:spcBef>
                <a:spcPct val="20000"/>
              </a:spcBef>
              <a:buFont typeface="Wingdings" panose="05000000000000000000" pitchFamily="2" charset="2"/>
              <a:buChar char="q"/>
            </a:pPr>
            <a:r>
              <a:rPr lang="en-US" altLang="ja-JP" dirty="0" smtClean="0">
                <a:solidFill>
                  <a:schemeClr val="tx1">
                    <a:lumMod val="75000"/>
                  </a:schemeClr>
                </a:solidFill>
                <a:latin typeface="Arial" pitchFamily="34" charset="0"/>
                <a:ea typeface="ＭＳ Ｐゴシック" pitchFamily="50" charset="-128"/>
                <a:cs typeface="Arial" pitchFamily="34" charset="0"/>
              </a:rPr>
              <a:t>Aims to </a:t>
            </a:r>
            <a:r>
              <a:rPr lang="en-US" altLang="ja-JP" b="1" dirty="0" smtClean="0">
                <a:solidFill>
                  <a:schemeClr val="tx1">
                    <a:lumMod val="75000"/>
                  </a:schemeClr>
                </a:solidFill>
                <a:latin typeface="Arial" pitchFamily="34" charset="0"/>
                <a:ea typeface="ＭＳ Ｐゴシック" pitchFamily="50" charset="-128"/>
                <a:cs typeface="Arial" pitchFamily="34" charset="0"/>
              </a:rPr>
              <a:t>address </a:t>
            </a:r>
            <a:r>
              <a:rPr lang="en-US" b="1" dirty="0" smtClean="0">
                <a:solidFill>
                  <a:schemeClr val="tx1">
                    <a:lumMod val="75000"/>
                  </a:schemeClr>
                </a:solidFill>
                <a:latin typeface="Arial" pitchFamily="34" charset="0"/>
                <a:ea typeface="ＭＳ Ｐゴシック" pitchFamily="50" charset="-128"/>
                <a:cs typeface="Arial" pitchFamily="34" charset="0"/>
              </a:rPr>
              <a:t>priorities of the Sendai Framework for Disaster Risk Reduction 2015-2030</a:t>
            </a:r>
            <a:r>
              <a:rPr lang="en-US" dirty="0" smtClean="0">
                <a:solidFill>
                  <a:schemeClr val="tx1">
                    <a:lumMod val="75000"/>
                  </a:schemeClr>
                </a:solidFill>
                <a:latin typeface="Arial" pitchFamily="34" charset="0"/>
                <a:ea typeface="ＭＳ Ｐゴシック" pitchFamily="50" charset="-128"/>
                <a:cs typeface="Arial" pitchFamily="34" charset="0"/>
              </a:rPr>
              <a:t> using satellite EO</a:t>
            </a:r>
          </a:p>
          <a:p>
            <a:pPr marL="800100" lvl="1" indent="-342900" algn="just" defTabSz="914400">
              <a:lnSpc>
                <a:spcPct val="90000"/>
              </a:lnSpc>
              <a:spcBef>
                <a:spcPct val="20000"/>
              </a:spcBef>
              <a:buFont typeface="Wingdings" panose="05000000000000000000" pitchFamily="2" charset="2"/>
              <a:buChar char="q"/>
            </a:pPr>
            <a:r>
              <a:rPr lang="en-US" altLang="ja-JP" dirty="0" smtClean="0">
                <a:solidFill>
                  <a:schemeClr val="tx1">
                    <a:lumMod val="75000"/>
                  </a:schemeClr>
                </a:solidFill>
                <a:latin typeface="Arial" pitchFamily="34" charset="0"/>
                <a:ea typeface="ＭＳ Ｐゴシック" pitchFamily="50" charset="-128"/>
                <a:cs typeface="Arial" pitchFamily="34" charset="0"/>
              </a:rPr>
              <a:t>Main goal: </a:t>
            </a:r>
            <a:r>
              <a:rPr lang="en-US" altLang="ja-JP" b="1" i="1" dirty="0" smtClean="0">
                <a:solidFill>
                  <a:srgbClr val="C00000"/>
                </a:solidFill>
                <a:latin typeface="Arial" pitchFamily="34" charset="0"/>
                <a:ea typeface="ＭＳ Ｐゴシック" pitchFamily="50" charset="-128"/>
                <a:cs typeface="Arial" pitchFamily="34" charset="0"/>
              </a:rPr>
              <a:t>provide an EO processing &amp; e-collaboration environment to exploit EO data to assess </a:t>
            </a:r>
            <a:r>
              <a:rPr lang="en-US" altLang="ja-JP" b="1" i="1" dirty="0" err="1" smtClean="0">
                <a:solidFill>
                  <a:srgbClr val="C00000"/>
                </a:solidFill>
                <a:latin typeface="Arial" pitchFamily="34" charset="0"/>
                <a:ea typeface="ＭＳ Ｐゴシック" pitchFamily="50" charset="-128"/>
                <a:cs typeface="Arial" pitchFamily="34" charset="0"/>
              </a:rPr>
              <a:t>geohazards</a:t>
            </a:r>
            <a:r>
              <a:rPr lang="en-US" altLang="ja-JP" b="1" i="1" dirty="0" smtClean="0">
                <a:solidFill>
                  <a:srgbClr val="C00000"/>
                </a:solidFill>
                <a:latin typeface="Arial" pitchFamily="34" charset="0"/>
                <a:ea typeface="ＭＳ Ｐゴシック" pitchFamily="50" charset="-128"/>
                <a:cs typeface="Arial" pitchFamily="34" charset="0"/>
              </a:rPr>
              <a:t> and their impact</a:t>
            </a:r>
          </a:p>
          <a:p>
            <a:pPr marL="800100" lvl="1" indent="-342900" algn="just" defTabSz="914400">
              <a:lnSpc>
                <a:spcPct val="90000"/>
              </a:lnSpc>
              <a:spcBef>
                <a:spcPct val="20000"/>
              </a:spcBef>
              <a:buFont typeface="Wingdings" panose="05000000000000000000" pitchFamily="2" charset="2"/>
              <a:buChar char="q"/>
            </a:pPr>
            <a:r>
              <a:rPr lang="en-US" altLang="ja-JP" dirty="0" smtClean="0">
                <a:solidFill>
                  <a:schemeClr val="tx1">
                    <a:lumMod val="75000"/>
                  </a:schemeClr>
                </a:solidFill>
                <a:latin typeface="Arial" pitchFamily="34" charset="0"/>
                <a:ea typeface="ＭＳ Ｐゴシック" pitchFamily="50" charset="-128"/>
                <a:cs typeface="Arial" pitchFamily="34" charset="0"/>
              </a:rPr>
              <a:t>Support and complement </a:t>
            </a:r>
            <a:r>
              <a:rPr lang="en-US" altLang="ja-JP" b="1" dirty="0" smtClean="0">
                <a:solidFill>
                  <a:schemeClr val="tx1">
                    <a:lumMod val="75000"/>
                  </a:schemeClr>
                </a:solidFill>
                <a:latin typeface="Arial" pitchFamily="34" charset="0"/>
                <a:ea typeface="ＭＳ Ｐゴシック" pitchFamily="50" charset="-128"/>
                <a:cs typeface="Arial" pitchFamily="34" charset="0"/>
              </a:rPr>
              <a:t>CEOS WG Disasters activities (on-going pilots, follow-on activities and the RO), GEODARMA.</a:t>
            </a:r>
          </a:p>
          <a:p>
            <a:pPr marL="800100" lvl="1" indent="-342900" algn="just" defTabSz="914400">
              <a:lnSpc>
                <a:spcPct val="90000"/>
              </a:lnSpc>
              <a:spcBef>
                <a:spcPct val="20000"/>
              </a:spcBef>
              <a:buFont typeface="Wingdings" panose="05000000000000000000" pitchFamily="2" charset="2"/>
              <a:buChar char="q"/>
            </a:pPr>
            <a:r>
              <a:rPr lang="en-US" altLang="ja-JP" dirty="0" smtClean="0">
                <a:solidFill>
                  <a:schemeClr val="tx1">
                    <a:lumMod val="75000"/>
                  </a:schemeClr>
                </a:solidFill>
                <a:latin typeface="Arial" pitchFamily="34" charset="0"/>
                <a:ea typeface="ＭＳ Ｐゴシック" pitchFamily="50" charset="-128"/>
                <a:cs typeface="Arial" pitchFamily="34" charset="0"/>
              </a:rPr>
              <a:t>While CEOS activities focus on providing data to users, the </a:t>
            </a:r>
            <a:r>
              <a:rPr lang="en-US" altLang="ja-JP" dirty="0" err="1" smtClean="0">
                <a:solidFill>
                  <a:schemeClr val="tx1">
                    <a:lumMod val="75000"/>
                  </a:schemeClr>
                </a:solidFill>
                <a:latin typeface="Arial" pitchFamily="34" charset="0"/>
                <a:ea typeface="ＭＳ Ｐゴシック" pitchFamily="50" charset="-128"/>
                <a:cs typeface="Arial" pitchFamily="34" charset="0"/>
              </a:rPr>
              <a:t>Geohazards</a:t>
            </a:r>
            <a:r>
              <a:rPr lang="en-US" altLang="ja-JP" dirty="0" smtClean="0">
                <a:solidFill>
                  <a:schemeClr val="tx1">
                    <a:lumMod val="75000"/>
                  </a:schemeClr>
                </a:solidFill>
                <a:latin typeface="Arial" pitchFamily="34" charset="0"/>
                <a:ea typeface="ＭＳ Ｐゴシック" pitchFamily="50" charset="-128"/>
                <a:cs typeface="Arial" pitchFamily="34" charset="0"/>
              </a:rPr>
              <a:t> Lab will complement these activities with additional EO processing. The contribution of the </a:t>
            </a:r>
            <a:r>
              <a:rPr lang="en-US" altLang="ja-JP" dirty="0" err="1" smtClean="0">
                <a:solidFill>
                  <a:schemeClr val="tx1">
                    <a:lumMod val="75000"/>
                  </a:schemeClr>
                </a:solidFill>
                <a:latin typeface="Arial" pitchFamily="34" charset="0"/>
                <a:ea typeface="ＭＳ Ｐゴシック" pitchFamily="50" charset="-128"/>
                <a:cs typeface="Arial" pitchFamily="34" charset="0"/>
              </a:rPr>
              <a:t>Geohazards</a:t>
            </a:r>
            <a:r>
              <a:rPr lang="en-US" altLang="ja-JP" dirty="0" smtClean="0">
                <a:solidFill>
                  <a:schemeClr val="tx1">
                    <a:lumMod val="75000"/>
                  </a:schemeClr>
                </a:solidFill>
                <a:latin typeface="Arial" pitchFamily="34" charset="0"/>
                <a:ea typeface="ＭＳ Ｐゴシック" pitchFamily="50" charset="-128"/>
                <a:cs typeface="Arial" pitchFamily="34" charset="0"/>
              </a:rPr>
              <a:t> Lab is not required for the CEOS activities to achieve their goals.</a:t>
            </a:r>
          </a:p>
          <a:p>
            <a:pPr lvl="1" defTabSz="914400">
              <a:lnSpc>
                <a:spcPct val="90000"/>
              </a:lnSpc>
              <a:spcBef>
                <a:spcPct val="20000"/>
              </a:spcBef>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lvl="1" defTabSz="914400">
              <a:lnSpc>
                <a:spcPct val="90000"/>
              </a:lnSpc>
              <a:spcBef>
                <a:spcPct val="20000"/>
              </a:spcBef>
            </a:pPr>
            <a:endParaRPr lang="en-GB" altLang="ja-JP" sz="2800"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74645046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20</a:t>
            </a:fld>
            <a:endParaRPr lang="fr-FR"/>
          </a:p>
        </p:txBody>
      </p:sp>
      <p:sp>
        <p:nvSpPr>
          <p:cNvPr id="2" name="Title 1"/>
          <p:cNvSpPr>
            <a:spLocks noGrp="1"/>
          </p:cNvSpPr>
          <p:nvPr>
            <p:ph type="title" idx="4294967295"/>
          </p:nvPr>
        </p:nvSpPr>
        <p:spPr>
          <a:xfrm>
            <a:off x="1539232" y="-12307"/>
            <a:ext cx="5769072" cy="1143000"/>
          </a:xfrm>
        </p:spPr>
        <p:txBody>
          <a:bodyPr>
            <a:normAutofit/>
          </a:bodyPr>
          <a:lstStyle/>
          <a:p>
            <a:pPr algn="l"/>
            <a:r>
              <a:rPr lang="en-US" sz="3600" b="1" dirty="0" smtClean="0">
                <a:effectLst>
                  <a:outerShdw blurRad="38100" dist="38100" dir="2700000" algn="tl">
                    <a:srgbClr val="000000">
                      <a:alpha val="43137"/>
                    </a:srgbClr>
                  </a:outerShdw>
                </a:effectLst>
                <a:latin typeface="Calibri" panose="020F0502020204030204" pitchFamily="34" charset="0"/>
              </a:rPr>
              <a:t>Next steps</a:t>
            </a:r>
            <a:endParaRPr lang="el-GR" sz="36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0" y="1490377"/>
            <a:ext cx="9144000" cy="5367623"/>
          </a:xfrm>
        </p:spPr>
        <p:txBody>
          <a:bodyPr>
            <a:normAutofit/>
          </a:bodyPr>
          <a:lstStyle/>
          <a:p>
            <a:pPr lvl="0"/>
            <a:r>
              <a:rPr lang="en-CA" sz="1700" dirty="0" smtClean="0"/>
              <a:t>Identify contributors and users.</a:t>
            </a:r>
            <a:endParaRPr lang="fr-FR" sz="1700" dirty="0"/>
          </a:p>
          <a:p>
            <a:pPr lvl="0"/>
            <a:r>
              <a:rPr lang="en-CA" sz="1700" dirty="0" smtClean="0"/>
              <a:t>Continue identifying resources for oversight/coordination incl</a:t>
            </a:r>
            <a:r>
              <a:rPr lang="en-CA" sz="1700" dirty="0"/>
              <a:t>.</a:t>
            </a:r>
            <a:r>
              <a:rPr lang="en-CA" sz="1700" dirty="0" smtClean="0"/>
              <a:t> </a:t>
            </a:r>
            <a:r>
              <a:rPr lang="en-CA" sz="1700" dirty="0"/>
              <a:t>: </a:t>
            </a:r>
            <a:endParaRPr lang="fr-FR" sz="1700" dirty="0"/>
          </a:p>
          <a:p>
            <a:pPr lvl="1"/>
            <a:r>
              <a:rPr lang="en-CA" sz="1700" b="0" dirty="0" smtClean="0"/>
              <a:t>manage </a:t>
            </a:r>
            <a:r>
              <a:rPr lang="en-CA" sz="1700" b="0" dirty="0"/>
              <a:t>links with other WG Disasters </a:t>
            </a:r>
            <a:r>
              <a:rPr lang="en-CA" sz="1700" b="0" dirty="0" smtClean="0"/>
              <a:t>activities</a:t>
            </a:r>
          </a:p>
          <a:p>
            <a:pPr lvl="1"/>
            <a:r>
              <a:rPr lang="en-CA" sz="1700" b="0" dirty="0" smtClean="0"/>
              <a:t>make </a:t>
            </a:r>
            <a:r>
              <a:rPr lang="en-CA" sz="1700" b="0" dirty="0"/>
              <a:t>available the </a:t>
            </a:r>
            <a:r>
              <a:rPr lang="en-CA" sz="1700" b="0" dirty="0" smtClean="0"/>
              <a:t>EO processing chains (more than 10+ available in the precursor GEP)</a:t>
            </a:r>
            <a:endParaRPr lang="en-CA" sz="1700" b="0" dirty="0"/>
          </a:p>
          <a:p>
            <a:pPr lvl="1"/>
            <a:r>
              <a:rPr lang="en-CA" sz="1700" b="0" dirty="0" smtClean="0"/>
              <a:t>organise governance of resources to support hosted processing  </a:t>
            </a:r>
          </a:p>
          <a:p>
            <a:pPr lvl="1"/>
            <a:r>
              <a:rPr lang="en-US" sz="1700" b="0" dirty="0" smtClean="0"/>
              <a:t>define </a:t>
            </a:r>
            <a:r>
              <a:rPr lang="en-US" sz="1700" b="0" dirty="0"/>
              <a:t>a protocol with CEOS agencies that contribute to the </a:t>
            </a:r>
            <a:r>
              <a:rPr lang="en-US" sz="1700" b="0" dirty="0" err="1"/>
              <a:t>Geohazards</a:t>
            </a:r>
            <a:r>
              <a:rPr lang="en-US" sz="1700" b="0" dirty="0"/>
              <a:t> Lab. As a baseline ESA will provide access to the GEP. This protocol is to develop collaboration with agencies willing to contribute to the processing environment (e.g. platform resources </a:t>
            </a:r>
            <a:r>
              <a:rPr lang="en-US" sz="1700" b="0" dirty="0" smtClean="0"/>
              <a:t>federation)</a:t>
            </a:r>
          </a:p>
          <a:p>
            <a:pPr lvl="1"/>
            <a:r>
              <a:rPr lang="en-CA" sz="1700" b="0" dirty="0" smtClean="0"/>
              <a:t>liaise with expert users about data exploitation</a:t>
            </a:r>
            <a:endParaRPr lang="fr-FR" sz="1700" b="0" dirty="0"/>
          </a:p>
          <a:p>
            <a:pPr marL="0" indent="0">
              <a:buNone/>
            </a:pPr>
            <a:endParaRPr lang="en-US" sz="2000" b="0" dirty="0"/>
          </a:p>
          <a:p>
            <a:pPr marL="0" indent="0">
              <a:buNone/>
            </a:pPr>
            <a:r>
              <a:rPr lang="en-US" sz="2000" b="0" dirty="0" smtClean="0"/>
              <a:t>This approach will be presented by the CEOS chair in the CEOS meetings in Q2-Q3 2017.</a:t>
            </a:r>
            <a:endParaRPr lang="en-US" sz="2000" b="0" dirty="0"/>
          </a:p>
          <a:p>
            <a:pPr marL="0" indent="0">
              <a:buNone/>
            </a:pPr>
            <a:endParaRPr lang="el-GR" sz="2000" dirty="0"/>
          </a:p>
        </p:txBody>
      </p:sp>
    </p:spTree>
    <p:extLst>
      <p:ext uri="{BB962C8B-B14F-4D97-AF65-F5344CB8AC3E}">
        <p14:creationId xmlns:p14="http://schemas.microsoft.com/office/powerpoint/2010/main" val="258462495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21</a:t>
            </a:fld>
            <a:endParaRPr lang="en-US" smtClean="0"/>
          </a:p>
        </p:txBody>
      </p:sp>
      <p:sp>
        <p:nvSpPr>
          <p:cNvPr id="5" name="Rectangle 3"/>
          <p:cNvSpPr txBox="1">
            <a:spLocks noChangeArrowheads="1"/>
          </p:cNvSpPr>
          <p:nvPr/>
        </p:nvSpPr>
        <p:spPr>
          <a:xfrm>
            <a:off x="-34564" y="1378857"/>
            <a:ext cx="9178563" cy="5479143"/>
          </a:xfrm>
          <a:prstGeom prst="rect">
            <a:avLst/>
          </a:prstGeom>
        </p:spPr>
        <p:txBody>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lgn="ctr">
              <a:buNone/>
            </a:pPr>
            <a:r>
              <a:rPr lang="en-US" sz="2800" dirty="0" smtClean="0"/>
              <a:t>Thank you</a:t>
            </a:r>
          </a:p>
          <a:p>
            <a:pPr marL="0" indent="0">
              <a:buNone/>
            </a:pPr>
            <a:endParaRPr lang="en-US" sz="2000" dirty="0"/>
          </a:p>
          <a:p>
            <a:pPr marL="0" indent="0">
              <a:buNone/>
            </a:pPr>
            <a:endParaRPr lang="en-US" sz="2000" dirty="0" smtClean="0"/>
          </a:p>
          <a:p>
            <a:pPr marL="0" indent="0" algn="ctr">
              <a:buNone/>
            </a:pPr>
            <a:endParaRPr lang="en-US" sz="2000" dirty="0"/>
          </a:p>
          <a:p>
            <a:pPr marL="0" indent="0" algn="ctr">
              <a:buNone/>
            </a:pPr>
            <a:endParaRPr lang="en-US" sz="2000" dirty="0"/>
          </a:p>
          <a:p>
            <a:pPr marL="0" indent="0" algn="ctr">
              <a:buNone/>
            </a:pPr>
            <a:r>
              <a:rPr lang="en-US" sz="2000" dirty="0" smtClean="0"/>
              <a:t>For </a:t>
            </a:r>
            <a:r>
              <a:rPr lang="en-US" sz="2000" dirty="0"/>
              <a:t>further information: </a:t>
            </a:r>
            <a:r>
              <a:rPr lang="en-US" sz="2000" i="1" dirty="0" err="1"/>
              <a:t>Geohazards</a:t>
            </a:r>
            <a:r>
              <a:rPr lang="en-US" sz="2000" i="1" dirty="0"/>
              <a:t> Lab initiative </a:t>
            </a:r>
            <a:r>
              <a:rPr lang="en-US" sz="2000" dirty="0" smtClean="0"/>
              <a:t>proposal: </a:t>
            </a:r>
          </a:p>
          <a:p>
            <a:pPr marL="0" indent="0" algn="ctr">
              <a:buNone/>
            </a:pPr>
            <a:endParaRPr lang="en-US" sz="2000" dirty="0"/>
          </a:p>
          <a:p>
            <a:pPr marL="0" indent="0" algn="ctr">
              <a:buNone/>
            </a:pPr>
            <a:r>
              <a:rPr lang="en-GB" sz="1200" dirty="0">
                <a:hlinkClick r:id="rId3"/>
              </a:rPr>
              <a:t>http://esamultimedia.esa.int/docs/EarthObservation/Geohazards/2017-03-13_The_Geohazards_Lab_initiative_Draft_2.0.pdf</a:t>
            </a:r>
            <a:endParaRPr lang="en-US" sz="1200" dirty="0"/>
          </a:p>
          <a:p>
            <a:pPr lvl="1" algn="ctr" defTabSz="914400">
              <a:lnSpc>
                <a:spcPct val="90000"/>
              </a:lnSpc>
              <a:spcBef>
                <a:spcPct val="20000"/>
              </a:spcBef>
            </a:pPr>
            <a:endParaRPr lang="en-GB" altLang="ja-JP" sz="2800" dirty="0">
              <a:latin typeface="Arial" pitchFamily="34" charset="0"/>
              <a:ea typeface="ＭＳ Ｐゴシック" pitchFamily="50" charset="-128"/>
              <a:cs typeface="Arial" pitchFamily="34" charset="0"/>
            </a:endParaRPr>
          </a:p>
          <a:p>
            <a:pPr lvl="1" algn="ctr" defTabSz="914400">
              <a:lnSpc>
                <a:spcPct val="90000"/>
              </a:lnSpc>
              <a:spcBef>
                <a:spcPct val="20000"/>
              </a:spcBef>
            </a:pPr>
            <a:r>
              <a:rPr lang="en-GB" altLang="ja-JP" sz="2000" dirty="0" smtClean="0">
                <a:latin typeface="Arial" pitchFamily="34" charset="0"/>
                <a:ea typeface="ＭＳ Ｐゴシック" pitchFamily="50" charset="-128"/>
                <a:cs typeface="Arial" pitchFamily="34" charset="0"/>
              </a:rPr>
              <a:t>Philippe Bally, ESA </a:t>
            </a:r>
            <a:r>
              <a:rPr lang="fr-FR" sz="2000" dirty="0" smtClean="0">
                <a:hlinkClick r:id="rId4"/>
              </a:rPr>
              <a:t>Philippe.Bally@esa.int</a:t>
            </a:r>
            <a:r>
              <a:rPr lang="fr-FR" sz="2000" dirty="0" smtClean="0"/>
              <a:t> ‎ </a:t>
            </a:r>
          </a:p>
          <a:p>
            <a:pPr lvl="1" algn="ctr" defTabSz="914400">
              <a:lnSpc>
                <a:spcPct val="90000"/>
              </a:lnSpc>
              <a:spcBef>
                <a:spcPct val="20000"/>
              </a:spcBef>
            </a:pPr>
            <a:r>
              <a:rPr lang="fr-FR" sz="2000" dirty="0" err="1" smtClean="0"/>
              <a:t>Theodora</a:t>
            </a:r>
            <a:r>
              <a:rPr lang="fr-FR" sz="2000" dirty="0" smtClean="0"/>
              <a:t> </a:t>
            </a:r>
            <a:r>
              <a:rPr lang="fr-FR" sz="2000" dirty="0" err="1" smtClean="0"/>
              <a:t>Papadopoulou</a:t>
            </a:r>
            <a:r>
              <a:rPr lang="fr-FR" sz="2000" dirty="0" smtClean="0"/>
              <a:t>, ARGANS c/o ESA </a:t>
            </a:r>
            <a:r>
              <a:rPr lang="fr-FR" sz="2000" dirty="0" smtClean="0">
                <a:hlinkClick r:id="rId5"/>
              </a:rPr>
              <a:t>Tpapadopoulou@argans.co.uk</a:t>
            </a:r>
            <a:r>
              <a:rPr lang="fr-FR" sz="2000" dirty="0" smtClean="0"/>
              <a:t> </a:t>
            </a:r>
            <a:r>
              <a:rPr lang="fr-FR" sz="2000" dirty="0"/>
              <a:t/>
            </a:r>
            <a:br>
              <a:rPr lang="fr-FR" sz="2000" dirty="0"/>
            </a:br>
            <a:endParaRPr lang="en-GB" altLang="ja-JP" sz="2000" b="1" dirty="0" smtClean="0">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304690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3</a:t>
            </a:fld>
            <a:endParaRPr lang="fr-FR"/>
          </a:p>
        </p:txBody>
      </p:sp>
      <p:sp>
        <p:nvSpPr>
          <p:cNvPr id="3" name="Content Placeholder 2"/>
          <p:cNvSpPr>
            <a:spLocks noGrp="1"/>
          </p:cNvSpPr>
          <p:nvPr>
            <p:ph idx="4294967295"/>
          </p:nvPr>
        </p:nvSpPr>
        <p:spPr>
          <a:xfrm>
            <a:off x="0" y="1340769"/>
            <a:ext cx="9144000" cy="5517232"/>
          </a:xfrm>
        </p:spPr>
        <p:txBody>
          <a:bodyPr>
            <a:noAutofit/>
          </a:bodyPr>
          <a:lstStyle/>
          <a:p>
            <a:pPr marL="0" indent="0">
              <a:buNone/>
            </a:pPr>
            <a:endParaRPr lang="en-US" sz="1400" u="sng" dirty="0" smtClean="0"/>
          </a:p>
          <a:p>
            <a:pPr marL="457200" lvl="1" indent="0">
              <a:buNone/>
            </a:pPr>
            <a:r>
              <a:rPr lang="en-US" sz="1400" dirty="0"/>
              <a:t> </a:t>
            </a:r>
            <a:endParaRPr lang="fr-FR" sz="1400" dirty="0"/>
          </a:p>
        </p:txBody>
      </p:sp>
      <p:sp>
        <p:nvSpPr>
          <p:cNvPr id="6" name="Title 1"/>
          <p:cNvSpPr txBox="1">
            <a:spLocks/>
          </p:cNvSpPr>
          <p:nvPr/>
        </p:nvSpPr>
        <p:spPr bwMode="auto">
          <a:xfrm>
            <a:off x="1393371" y="-12307"/>
            <a:ext cx="75060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dirty="0" smtClean="0">
                <a:latin typeface="Tahoma" pitchFamily="-106" charset="0"/>
                <a:ea typeface="ＭＳ Ｐゴシック" pitchFamily="-106" charset="-128"/>
                <a:cs typeface="Tahoma" pitchFamily="-106" charset="0"/>
              </a:rPr>
              <a:t>Challenges</a:t>
            </a:r>
            <a:endParaRPr lang="el-GR" b="0" dirty="0">
              <a:latin typeface="Tahoma" pitchFamily="-106" charset="0"/>
              <a:ea typeface="ＭＳ Ｐゴシック" pitchFamily="-106" charset="-128"/>
              <a:cs typeface="Tahoma" pitchFamily="-106" charset="0"/>
            </a:endParaRPr>
          </a:p>
        </p:txBody>
      </p:sp>
      <p:sp>
        <p:nvSpPr>
          <p:cNvPr id="5" name="Content Placeholder 2"/>
          <p:cNvSpPr txBox="1">
            <a:spLocks/>
          </p:cNvSpPr>
          <p:nvPr/>
        </p:nvSpPr>
        <p:spPr bwMode="auto">
          <a:xfrm>
            <a:off x="87682" y="1425829"/>
            <a:ext cx="9005559" cy="5432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US" sz="2300" b="0" dirty="0">
                <a:solidFill>
                  <a:srgbClr val="002569">
                    <a:lumMod val="75000"/>
                  </a:srgbClr>
                </a:solidFill>
                <a:latin typeface="+mn-lt"/>
                <a:ea typeface="ＭＳ Ｐゴシック" pitchFamily="50" charset="-128"/>
                <a:cs typeface="Arial" pitchFamily="34" charset="0"/>
              </a:rPr>
              <a:t>Based on </a:t>
            </a:r>
            <a:r>
              <a:rPr lang="en-US" sz="2300" dirty="0">
                <a:solidFill>
                  <a:srgbClr val="002569">
                    <a:lumMod val="75000"/>
                  </a:srgbClr>
                </a:solidFill>
                <a:latin typeface="+mn-lt"/>
                <a:ea typeface="ＭＳ Ｐゴシック" pitchFamily="50" charset="-128"/>
                <a:cs typeface="Arial" pitchFamily="34" charset="0"/>
              </a:rPr>
              <a:t>lessons learnt from the Seismic Hazards pilot </a:t>
            </a:r>
            <a:r>
              <a:rPr lang="en-US" sz="2300" b="0" dirty="0">
                <a:solidFill>
                  <a:srgbClr val="002569">
                    <a:lumMod val="75000"/>
                  </a:srgbClr>
                </a:solidFill>
                <a:latin typeface="+mn-lt"/>
                <a:ea typeface="ＭＳ Ｐゴシック" pitchFamily="50" charset="-128"/>
                <a:cs typeface="Arial" pitchFamily="34" charset="0"/>
              </a:rPr>
              <a:t>activity some challenges have been identified: </a:t>
            </a:r>
            <a:br>
              <a:rPr lang="en-US" sz="2300" b="0" dirty="0">
                <a:solidFill>
                  <a:srgbClr val="002569">
                    <a:lumMod val="75000"/>
                  </a:srgbClr>
                </a:solidFill>
                <a:latin typeface="+mn-lt"/>
                <a:ea typeface="ＭＳ Ｐゴシック" pitchFamily="50" charset="-128"/>
                <a:cs typeface="Arial" pitchFamily="34" charset="0"/>
              </a:rPr>
            </a:br>
            <a:endParaRPr lang="en-US" sz="2300" b="0" dirty="0">
              <a:solidFill>
                <a:srgbClr val="002569">
                  <a:lumMod val="75000"/>
                </a:srgbClr>
              </a:solidFill>
              <a:latin typeface="+mn-lt"/>
              <a:ea typeface="ＭＳ Ｐゴシック" pitchFamily="50" charset="-128"/>
              <a:cs typeface="Arial" pitchFamily="34" charset="0"/>
            </a:endParaRP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many </a:t>
            </a:r>
            <a:r>
              <a:rPr lang="en-US" sz="2300" b="0" dirty="0">
                <a:solidFill>
                  <a:srgbClr val="002569">
                    <a:lumMod val="75000"/>
                  </a:srgbClr>
                </a:solidFill>
                <a:latin typeface="+mn-lt"/>
                <a:ea typeface="ＭＳ Ｐゴシック" pitchFamily="50" charset="-128"/>
                <a:cs typeface="Arial" pitchFamily="34" charset="0"/>
              </a:rPr>
              <a:t>users aren't aware or cannot afford EO based solutions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EO </a:t>
            </a:r>
            <a:r>
              <a:rPr lang="en-US" sz="2300" b="0" dirty="0">
                <a:solidFill>
                  <a:srgbClr val="002569">
                    <a:lumMod val="75000"/>
                  </a:srgbClr>
                </a:solidFill>
                <a:latin typeface="+mn-lt"/>
                <a:ea typeface="ＭＳ Ｐゴシック" pitchFamily="50" charset="-128"/>
                <a:cs typeface="Arial" pitchFamily="34" charset="0"/>
              </a:rPr>
              <a:t>techniques need to be adopted by users (standards, norms)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some </a:t>
            </a:r>
            <a:r>
              <a:rPr lang="en-US" sz="2300" b="0" dirty="0">
                <a:solidFill>
                  <a:srgbClr val="002569">
                    <a:lumMod val="75000"/>
                  </a:srgbClr>
                </a:solidFill>
                <a:latin typeface="+mn-lt"/>
                <a:ea typeface="ＭＳ Ｐゴシック" pitchFamily="50" charset="-128"/>
                <a:cs typeface="Arial" pitchFamily="34" charset="0"/>
              </a:rPr>
              <a:t>new EO missions' data are large in volume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some </a:t>
            </a:r>
            <a:r>
              <a:rPr lang="en-US" sz="2300" b="0" dirty="0">
                <a:solidFill>
                  <a:srgbClr val="002569">
                    <a:lumMod val="75000"/>
                  </a:srgbClr>
                </a:solidFill>
                <a:latin typeface="+mn-lt"/>
                <a:ea typeface="ＭＳ Ｐゴシック" pitchFamily="50" charset="-128"/>
                <a:cs typeface="Arial" pitchFamily="34" charset="0"/>
              </a:rPr>
              <a:t>EO applications require complex or intensive processing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some </a:t>
            </a:r>
            <a:r>
              <a:rPr lang="en-US" sz="2300" b="0" dirty="0">
                <a:solidFill>
                  <a:srgbClr val="002569">
                    <a:lumMod val="75000"/>
                  </a:srgbClr>
                </a:solidFill>
                <a:latin typeface="+mn-lt"/>
                <a:ea typeface="ＭＳ Ｐゴシック" pitchFamily="50" charset="-128"/>
                <a:cs typeface="Arial" pitchFamily="34" charset="0"/>
              </a:rPr>
              <a:t>EO applications require to maintain, reprocess and compare EO based VA products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the </a:t>
            </a:r>
            <a:r>
              <a:rPr lang="en-US" sz="2300" b="0" dirty="0">
                <a:solidFill>
                  <a:srgbClr val="002569">
                    <a:lumMod val="75000"/>
                  </a:srgbClr>
                </a:solidFill>
                <a:latin typeface="+mn-lt"/>
                <a:ea typeface="ＭＳ Ｐゴシック" pitchFamily="50" charset="-128"/>
                <a:cs typeface="Arial" pitchFamily="34" charset="0"/>
              </a:rPr>
              <a:t>EO data and derived VA products are costly to generate for the objectives of the community (e.g. with regional/global coverage)</a:t>
            </a:r>
            <a:br>
              <a:rPr lang="en-US" sz="2300" b="0" dirty="0">
                <a:solidFill>
                  <a:srgbClr val="002569">
                    <a:lumMod val="75000"/>
                  </a:srgbClr>
                </a:solidFill>
                <a:latin typeface="+mn-lt"/>
                <a:ea typeface="ＭＳ Ｐゴシック" pitchFamily="50" charset="-128"/>
                <a:cs typeface="Arial" pitchFamily="34" charset="0"/>
              </a:rPr>
            </a:br>
            <a:endParaRPr lang="en-US" sz="2300" b="0" dirty="0">
              <a:solidFill>
                <a:srgbClr val="002569">
                  <a:lumMod val="75000"/>
                </a:srgbClr>
              </a:solidFill>
              <a:latin typeface="+mn-lt"/>
              <a:ea typeface="ＭＳ Ｐゴシック" pitchFamily="50" charset="-128"/>
              <a:cs typeface="Arial" pitchFamily="34" charset="0"/>
            </a:endParaRPr>
          </a:p>
          <a:p>
            <a:pPr marL="0" indent="0">
              <a:buNone/>
            </a:pPr>
            <a:r>
              <a:rPr lang="en-US" sz="2300" b="0" dirty="0">
                <a:solidFill>
                  <a:srgbClr val="002569">
                    <a:lumMod val="75000"/>
                  </a:srgbClr>
                </a:solidFill>
                <a:latin typeface="+mn-lt"/>
                <a:ea typeface="ＭＳ Ｐゴシック" pitchFamily="50" charset="-128"/>
                <a:cs typeface="Arial" pitchFamily="34" charset="0"/>
              </a:rPr>
              <a:t>As a contribution from ESA to the CEOS WG Disasters (</a:t>
            </a:r>
            <a:r>
              <a:rPr lang="en-US" sz="2300" b="0" dirty="0" smtClean="0">
                <a:solidFill>
                  <a:srgbClr val="002569">
                    <a:lumMod val="75000"/>
                  </a:srgbClr>
                </a:solidFill>
                <a:latin typeface="+mn-lt"/>
                <a:ea typeface="ＭＳ Ｐゴシック" pitchFamily="50" charset="-128"/>
                <a:cs typeface="Arial" pitchFamily="34" charset="0"/>
              </a:rPr>
              <a:t>seismic</a:t>
            </a:r>
            <a:r>
              <a:rPr lang="en-US" sz="2300" b="0" dirty="0">
                <a:solidFill>
                  <a:srgbClr val="002569">
                    <a:lumMod val="75000"/>
                  </a:srgbClr>
                </a:solidFill>
                <a:latin typeface="+mn-lt"/>
                <a:ea typeface="ＭＳ Ｐゴシック" pitchFamily="50" charset="-128"/>
                <a:cs typeface="Arial" pitchFamily="34" charset="0"/>
              </a:rPr>
              <a:t>, volcano and landslides) the </a:t>
            </a:r>
            <a:r>
              <a:rPr lang="en-US" sz="2300" dirty="0" err="1">
                <a:solidFill>
                  <a:srgbClr val="002569">
                    <a:lumMod val="75000"/>
                  </a:srgbClr>
                </a:solidFill>
                <a:latin typeface="+mn-lt"/>
                <a:ea typeface="ＭＳ Ｐゴシック" pitchFamily="50" charset="-128"/>
                <a:cs typeface="Arial" pitchFamily="34" charset="0"/>
              </a:rPr>
              <a:t>Geohazards</a:t>
            </a:r>
            <a:r>
              <a:rPr lang="en-US" sz="2300" dirty="0">
                <a:solidFill>
                  <a:srgbClr val="002569">
                    <a:lumMod val="75000"/>
                  </a:srgbClr>
                </a:solidFill>
                <a:latin typeface="+mn-lt"/>
                <a:ea typeface="ＭＳ Ｐゴシック" pitchFamily="50" charset="-128"/>
                <a:cs typeface="Arial" pitchFamily="34" charset="0"/>
              </a:rPr>
              <a:t> Exploitation Platform </a:t>
            </a:r>
            <a:r>
              <a:rPr lang="en-US" sz="2300" b="0" dirty="0">
                <a:solidFill>
                  <a:srgbClr val="002569">
                    <a:lumMod val="75000"/>
                  </a:srgbClr>
                </a:solidFill>
                <a:latin typeface="+mn-lt"/>
                <a:ea typeface="ＭＳ Ｐゴシック" pitchFamily="50" charset="-128"/>
                <a:cs typeface="Arial" pitchFamily="34" charset="0"/>
              </a:rPr>
              <a:t>has provided an EO processing and an e-collaboration environment. It has demonstrated benefits: </a:t>
            </a:r>
            <a:br>
              <a:rPr lang="en-US" sz="2300" b="0" dirty="0">
                <a:solidFill>
                  <a:srgbClr val="002569">
                    <a:lumMod val="75000"/>
                  </a:srgbClr>
                </a:solidFill>
                <a:latin typeface="+mn-lt"/>
                <a:ea typeface="ＭＳ Ｐゴシック" pitchFamily="50" charset="-128"/>
                <a:cs typeface="Arial" pitchFamily="34" charset="0"/>
              </a:rPr>
            </a:br>
            <a:endParaRPr lang="en-US" sz="2300" b="0" dirty="0" smtClean="0">
              <a:solidFill>
                <a:srgbClr val="002569">
                  <a:lumMod val="75000"/>
                </a:srgbClr>
              </a:solidFill>
              <a:latin typeface="+mn-lt"/>
              <a:ea typeface="ＭＳ Ｐゴシック" pitchFamily="50" charset="-128"/>
              <a:cs typeface="Arial" pitchFamily="34" charset="0"/>
            </a:endParaRP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support </a:t>
            </a:r>
            <a:r>
              <a:rPr lang="en-US" sz="2300" b="0" dirty="0">
                <a:solidFill>
                  <a:srgbClr val="002569">
                    <a:lumMod val="75000"/>
                  </a:srgbClr>
                </a:solidFill>
                <a:latin typeface="+mn-lt"/>
                <a:ea typeface="ＭＳ Ｐゴシック" pitchFamily="50" charset="-128"/>
                <a:cs typeface="Arial" pitchFamily="34" charset="0"/>
              </a:rPr>
              <a:t>expert users from CEOS and the GSNL with hosted processing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support </a:t>
            </a:r>
            <a:r>
              <a:rPr lang="en-US" sz="2300" b="0" dirty="0">
                <a:solidFill>
                  <a:srgbClr val="002569">
                    <a:lumMod val="75000"/>
                  </a:srgbClr>
                </a:solidFill>
                <a:latin typeface="+mn-lt"/>
                <a:ea typeface="ＭＳ Ｐゴシック" pitchFamily="50" charset="-128"/>
                <a:cs typeface="Arial" pitchFamily="34" charset="0"/>
              </a:rPr>
              <a:t>users who aren't processing experts (black boxes) </a:t>
            </a:r>
          </a:p>
          <a:p>
            <a:pPr>
              <a:buFont typeface="Wingdings" panose="05000000000000000000" pitchFamily="2" charset="2"/>
              <a:buChar char="ü"/>
            </a:pPr>
            <a:r>
              <a:rPr lang="en-US" sz="2300" b="0" dirty="0" smtClean="0">
                <a:solidFill>
                  <a:srgbClr val="002569">
                    <a:lumMod val="75000"/>
                  </a:srgbClr>
                </a:solidFill>
                <a:latin typeface="+mn-lt"/>
                <a:ea typeface="ＭＳ Ｐゴシック" pitchFamily="50" charset="-128"/>
                <a:cs typeface="Arial" pitchFamily="34" charset="0"/>
              </a:rPr>
              <a:t>help </a:t>
            </a:r>
            <a:r>
              <a:rPr lang="en-US" sz="2300" b="0" dirty="0">
                <a:solidFill>
                  <a:srgbClr val="002569">
                    <a:lumMod val="75000"/>
                  </a:srgbClr>
                </a:solidFill>
                <a:latin typeface="+mn-lt"/>
                <a:ea typeface="ＭＳ Ｐゴシック" pitchFamily="50" charset="-128"/>
                <a:cs typeface="Arial" pitchFamily="34" charset="0"/>
              </a:rPr>
              <a:t>users in regions with limited bandwidth (EO results </a:t>
            </a:r>
            <a:r>
              <a:rPr lang="en-US" sz="2300" b="0" dirty="0" smtClean="0">
                <a:solidFill>
                  <a:srgbClr val="002569">
                    <a:lumMod val="75000"/>
                  </a:srgbClr>
                </a:solidFill>
                <a:latin typeface="+mn-lt"/>
                <a:ea typeface="ＭＳ Ｐゴシック" pitchFamily="50" charset="-128"/>
                <a:cs typeface="Arial" pitchFamily="34" charset="0"/>
              </a:rPr>
              <a:t>versus </a:t>
            </a:r>
            <a:r>
              <a:rPr lang="en-US" sz="2300" b="0" dirty="0">
                <a:solidFill>
                  <a:srgbClr val="002569">
                    <a:lumMod val="75000"/>
                  </a:srgbClr>
                </a:solidFill>
                <a:latin typeface="+mn-lt"/>
                <a:ea typeface="ＭＳ Ｐゴシック" pitchFamily="50" charset="-128"/>
                <a:cs typeface="Arial" pitchFamily="34" charset="0"/>
              </a:rPr>
              <a:t>large EO data files) </a:t>
            </a:r>
          </a:p>
          <a:p>
            <a:pPr>
              <a:buFont typeface="Wingdings" panose="05000000000000000000" pitchFamily="2" charset="2"/>
              <a:buChar char="ü"/>
            </a:pPr>
            <a:r>
              <a:rPr lang="en-US" sz="2300" b="0" dirty="0" err="1" smtClean="0">
                <a:solidFill>
                  <a:srgbClr val="002569">
                    <a:lumMod val="75000"/>
                  </a:srgbClr>
                </a:solidFill>
                <a:latin typeface="+mn-lt"/>
                <a:ea typeface="ＭＳ Ｐゴシック" pitchFamily="50" charset="-128"/>
                <a:cs typeface="Arial" pitchFamily="34" charset="0"/>
              </a:rPr>
              <a:t>optimise</a:t>
            </a:r>
            <a:r>
              <a:rPr lang="en-US" sz="2300" b="0" dirty="0" smtClean="0">
                <a:solidFill>
                  <a:srgbClr val="002569">
                    <a:lumMod val="75000"/>
                  </a:srgbClr>
                </a:solidFill>
                <a:latin typeface="+mn-lt"/>
                <a:ea typeface="ＭＳ Ｐゴシック" pitchFamily="50" charset="-128"/>
                <a:cs typeface="Arial" pitchFamily="34" charset="0"/>
              </a:rPr>
              <a:t> </a:t>
            </a:r>
            <a:r>
              <a:rPr lang="en-US" sz="2300" b="0" dirty="0">
                <a:solidFill>
                  <a:srgbClr val="002569">
                    <a:lumMod val="75000"/>
                  </a:srgbClr>
                </a:solidFill>
                <a:latin typeface="+mn-lt"/>
                <a:ea typeface="ＭＳ Ｐゴシック" pitchFamily="50" charset="-128"/>
                <a:cs typeface="Arial" pitchFamily="34" charset="0"/>
              </a:rPr>
              <a:t>impact over time with the persistency of results (on-line publication of results</a:t>
            </a:r>
            <a:r>
              <a:rPr lang="en-US" sz="2300" b="0" dirty="0" smtClean="0">
                <a:solidFill>
                  <a:srgbClr val="002569">
                    <a:lumMod val="75000"/>
                  </a:srgbClr>
                </a:solidFill>
                <a:latin typeface="+mn-lt"/>
                <a:ea typeface="ＭＳ Ｐゴシック" pitchFamily="50" charset="-128"/>
                <a:cs typeface="Arial" pitchFamily="34" charset="0"/>
              </a:rPr>
              <a:t>).</a:t>
            </a:r>
          </a:p>
          <a:p>
            <a:pPr marL="0" indent="0">
              <a:buNone/>
            </a:pPr>
            <a:r>
              <a:rPr lang="en-US" sz="2300" b="0" dirty="0">
                <a:solidFill>
                  <a:srgbClr val="002569">
                    <a:lumMod val="75000"/>
                  </a:srgbClr>
                </a:solidFill>
                <a:latin typeface="+mn-lt"/>
                <a:ea typeface="ＭＳ Ｐゴシック" pitchFamily="50" charset="-128"/>
                <a:cs typeface="Arial" pitchFamily="34" charset="0"/>
              </a:rPr>
              <a:t>These concrete achievements from precursor platform activities are the basis for a broader joint approach with several space agencies.</a:t>
            </a:r>
          </a:p>
          <a:p>
            <a:pPr marL="0" indent="0">
              <a:buNone/>
            </a:pPr>
            <a:endParaRPr lang="en-US" sz="2300" b="0" dirty="0" smtClean="0">
              <a:solidFill>
                <a:srgbClr val="002569">
                  <a:lumMod val="75000"/>
                </a:srgbClr>
              </a:solidFill>
              <a:latin typeface="+mn-lt"/>
              <a:ea typeface="ＭＳ Ｐゴシック" pitchFamily="50" charset="-128"/>
              <a:cs typeface="Arial" pitchFamily="34" charset="0"/>
            </a:endParaRPr>
          </a:p>
          <a:p>
            <a:pPr marL="0" indent="0">
              <a:buNone/>
            </a:pPr>
            <a:endParaRPr lang="en-US" sz="2300" b="0" dirty="0" smtClean="0">
              <a:solidFill>
                <a:srgbClr val="002569">
                  <a:lumMod val="75000"/>
                </a:srgbClr>
              </a:solidFill>
              <a:latin typeface="+mn-lt"/>
              <a:ea typeface="ＭＳ Ｐゴシック" pitchFamily="50" charset="-128"/>
              <a:cs typeface="Arial" pitchFamily="34" charset="0"/>
            </a:endParaRPr>
          </a:p>
          <a:p>
            <a:pPr marL="457200" lvl="1" indent="0" algn="just" eaLnBrk="1" hangingPunct="1">
              <a:lnSpc>
                <a:spcPct val="90000"/>
              </a:lnSpc>
              <a:buNone/>
            </a:pPr>
            <a:endParaRPr lang="en-US" sz="1400" b="0" kern="1200" dirty="0" smtClean="0">
              <a:solidFill>
                <a:srgbClr val="002569">
                  <a:lumMod val="75000"/>
                </a:srgbClr>
              </a:solidFill>
              <a:latin typeface="+mn-lt"/>
              <a:ea typeface="ＭＳ Ｐゴシック" pitchFamily="50" charset="-128"/>
              <a:cs typeface="Arial" pitchFamily="34" charset="0"/>
            </a:endParaRPr>
          </a:p>
          <a:p>
            <a:pPr marL="457200" lvl="1" indent="0" algn="just" eaLnBrk="1" hangingPunct="1">
              <a:lnSpc>
                <a:spcPct val="90000"/>
              </a:lnSpc>
              <a:buNone/>
            </a:pPr>
            <a:endParaRPr lang="en-US" sz="1400" b="0" kern="1200" dirty="0" smtClean="0">
              <a:solidFill>
                <a:srgbClr val="002569">
                  <a:lumMod val="75000"/>
                </a:srgbClr>
              </a:solidFill>
              <a:latin typeface="+mn-lt"/>
              <a:ea typeface="ＭＳ Ｐゴシック" pitchFamily="50" charset="-128"/>
              <a:cs typeface="Arial" pitchFamily="34" charset="0"/>
            </a:endParaRPr>
          </a:p>
        </p:txBody>
      </p:sp>
    </p:spTree>
    <p:extLst>
      <p:ext uri="{BB962C8B-B14F-4D97-AF65-F5344CB8AC3E}">
        <p14:creationId xmlns:p14="http://schemas.microsoft.com/office/powerpoint/2010/main" val="106856068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4</a:t>
            </a:fld>
            <a:endParaRPr lang="fr-FR"/>
          </a:p>
        </p:txBody>
      </p:sp>
      <p:sp>
        <p:nvSpPr>
          <p:cNvPr id="3" name="Content Placeholder 2"/>
          <p:cNvSpPr>
            <a:spLocks noGrp="1"/>
          </p:cNvSpPr>
          <p:nvPr>
            <p:ph idx="4294967295"/>
          </p:nvPr>
        </p:nvSpPr>
        <p:spPr>
          <a:xfrm>
            <a:off x="0" y="1340769"/>
            <a:ext cx="9144000" cy="5517232"/>
          </a:xfrm>
        </p:spPr>
        <p:txBody>
          <a:bodyPr>
            <a:noAutofit/>
          </a:bodyPr>
          <a:lstStyle/>
          <a:p>
            <a:pPr marL="0" indent="0">
              <a:buNone/>
            </a:pPr>
            <a:endParaRPr lang="en-US" sz="1400" u="sng" dirty="0" smtClean="0"/>
          </a:p>
          <a:p>
            <a:pPr marL="457200" lvl="1" indent="0">
              <a:buNone/>
            </a:pPr>
            <a:r>
              <a:rPr lang="en-US" sz="1400" dirty="0"/>
              <a:t> </a:t>
            </a:r>
            <a:endParaRPr lang="fr-FR" sz="1400" dirty="0"/>
          </a:p>
        </p:txBody>
      </p:sp>
      <p:sp>
        <p:nvSpPr>
          <p:cNvPr id="6" name="Title 1"/>
          <p:cNvSpPr txBox="1">
            <a:spLocks/>
          </p:cNvSpPr>
          <p:nvPr/>
        </p:nvSpPr>
        <p:spPr bwMode="auto">
          <a:xfrm>
            <a:off x="1393371" y="-12307"/>
            <a:ext cx="75060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dirty="0" smtClean="0">
                <a:latin typeface="Tahoma" pitchFamily="-106" charset="0"/>
                <a:ea typeface="ＭＳ Ｐゴシック" pitchFamily="-106" charset="-128"/>
                <a:cs typeface="Tahoma" pitchFamily="-106" charset="0"/>
              </a:rPr>
              <a:t>Opportunities</a:t>
            </a:r>
            <a:endParaRPr lang="el-GR" b="0" dirty="0">
              <a:latin typeface="Tahoma" pitchFamily="-106" charset="0"/>
              <a:ea typeface="ＭＳ Ｐゴシック" pitchFamily="-106" charset="-128"/>
              <a:cs typeface="Tahoma" pitchFamily="-106" charset="0"/>
            </a:endParaRPr>
          </a:p>
        </p:txBody>
      </p:sp>
      <p:sp>
        <p:nvSpPr>
          <p:cNvPr id="5" name="Content Placeholder 2"/>
          <p:cNvSpPr txBox="1">
            <a:spLocks/>
          </p:cNvSpPr>
          <p:nvPr/>
        </p:nvSpPr>
        <p:spPr bwMode="auto">
          <a:xfrm>
            <a:off x="87682" y="1425829"/>
            <a:ext cx="9005559" cy="5432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US" sz="1800" b="0" dirty="0"/>
              <a:t>The </a:t>
            </a:r>
            <a:r>
              <a:rPr lang="en-US" sz="1800" dirty="0" err="1"/>
              <a:t>Geohazards</a:t>
            </a:r>
            <a:r>
              <a:rPr lang="en-US" sz="1800" dirty="0"/>
              <a:t> Lab </a:t>
            </a:r>
            <a:r>
              <a:rPr lang="en-US" sz="1800" b="0" dirty="0"/>
              <a:t>is a new initiative to help the user community augment the impact of the CEOS WG Disaster activities. </a:t>
            </a:r>
            <a:r>
              <a:rPr lang="en-US" sz="1800" dirty="0"/>
              <a:t/>
            </a:r>
            <a:br>
              <a:rPr lang="en-US" sz="1800" dirty="0"/>
            </a:br>
            <a:r>
              <a:rPr lang="en-US" sz="1800" b="0" dirty="0"/>
              <a:t>It is focused on </a:t>
            </a:r>
            <a:r>
              <a:rPr lang="en-US" sz="1800" b="0" dirty="0" err="1"/>
              <a:t>geohazards</a:t>
            </a:r>
            <a:r>
              <a:rPr lang="en-US" sz="1800" b="0" dirty="0"/>
              <a:t> (</a:t>
            </a:r>
            <a:r>
              <a:rPr lang="en-US" sz="1800" b="0" dirty="0" err="1"/>
              <a:t>seismlic</a:t>
            </a:r>
            <a:r>
              <a:rPr lang="en-US" sz="1800" b="0" dirty="0"/>
              <a:t>, volcano, landslides) and is intended to </a:t>
            </a:r>
            <a:r>
              <a:rPr lang="en-US" sz="1800" b="0" dirty="0" err="1"/>
              <a:t>maximise</a:t>
            </a:r>
            <a:r>
              <a:rPr lang="en-US" sz="1800" b="0" dirty="0"/>
              <a:t> how </a:t>
            </a:r>
            <a:r>
              <a:rPr lang="en-US" sz="1800" b="0" dirty="0" smtClean="0"/>
              <a:t>user </a:t>
            </a:r>
            <a:r>
              <a:rPr lang="en-US" sz="1800" b="0" dirty="0"/>
              <a:t>needs are met with hosted processing and e-collaboration by: </a:t>
            </a:r>
            <a:r>
              <a:rPr lang="en-US" sz="1800" dirty="0"/>
              <a:t/>
            </a:r>
            <a:br>
              <a:rPr lang="en-US" sz="1800" dirty="0"/>
            </a:br>
            <a:endParaRPr lang="en-US" sz="1800" dirty="0" smtClean="0"/>
          </a:p>
          <a:p>
            <a:pPr>
              <a:buFont typeface="Wingdings" panose="05000000000000000000" pitchFamily="2" charset="2"/>
              <a:buChar char="ü"/>
            </a:pPr>
            <a:r>
              <a:rPr lang="en-US" sz="1800" b="0" dirty="0" smtClean="0"/>
              <a:t>addressing </a:t>
            </a:r>
            <a:r>
              <a:rPr lang="en-US" sz="1800" b="0" dirty="0"/>
              <a:t>the complexity and timeliness of massive volume processing </a:t>
            </a:r>
            <a:endParaRPr lang="en-US" sz="1800" dirty="0" smtClean="0"/>
          </a:p>
          <a:p>
            <a:pPr>
              <a:buFont typeface="Wingdings" panose="05000000000000000000" pitchFamily="2" charset="2"/>
              <a:buChar char="ü"/>
            </a:pPr>
            <a:r>
              <a:rPr lang="en-US" sz="1800" b="0" dirty="0" smtClean="0"/>
              <a:t>finding </a:t>
            </a:r>
            <a:r>
              <a:rPr lang="en-US" sz="1800" b="0" dirty="0"/>
              <a:t>more cost effective approaches to </a:t>
            </a:r>
            <a:r>
              <a:rPr lang="en-US" sz="1800" b="0" dirty="0" err="1"/>
              <a:t>acheive</a:t>
            </a:r>
            <a:r>
              <a:rPr lang="en-US" sz="1800" b="0" dirty="0"/>
              <a:t> greater geographic coverage </a:t>
            </a:r>
            <a:endParaRPr lang="en-US" sz="1800" dirty="0" smtClean="0"/>
          </a:p>
          <a:p>
            <a:pPr>
              <a:buFont typeface="Wingdings" panose="05000000000000000000" pitchFamily="2" charset="2"/>
              <a:buChar char="ü"/>
            </a:pPr>
            <a:r>
              <a:rPr lang="en-US" sz="1800" b="0" dirty="0" smtClean="0"/>
              <a:t>raising </a:t>
            </a:r>
            <a:r>
              <a:rPr lang="en-US" sz="1800" b="0" dirty="0"/>
              <a:t>awareness and share results with geoscience centers and end users </a:t>
            </a:r>
            <a:endParaRPr lang="en-US" sz="1800" dirty="0" smtClean="0"/>
          </a:p>
          <a:p>
            <a:pPr>
              <a:buFont typeface="Wingdings" panose="05000000000000000000" pitchFamily="2" charset="2"/>
              <a:buChar char="ü"/>
            </a:pPr>
            <a:r>
              <a:rPr lang="en-US" sz="1800" b="0" dirty="0" smtClean="0"/>
              <a:t>supporting </a:t>
            </a:r>
            <a:r>
              <a:rPr lang="en-US" sz="1800" b="0" dirty="0"/>
              <a:t>capacity development activities with on-line solutions </a:t>
            </a:r>
            <a:endParaRPr lang="en-US" sz="2300" b="0" dirty="0" smtClean="0">
              <a:solidFill>
                <a:srgbClr val="002569">
                  <a:lumMod val="75000"/>
                </a:srgbClr>
              </a:solidFill>
              <a:latin typeface="+mn-lt"/>
              <a:ea typeface="ＭＳ Ｐゴシック" pitchFamily="50" charset="-128"/>
              <a:cs typeface="Arial" pitchFamily="34" charset="0"/>
            </a:endParaRPr>
          </a:p>
          <a:p>
            <a:pPr marL="457200" lvl="1" indent="0" algn="just" eaLnBrk="1" hangingPunct="1">
              <a:lnSpc>
                <a:spcPct val="90000"/>
              </a:lnSpc>
              <a:buNone/>
            </a:pPr>
            <a:endParaRPr lang="en-US" sz="1400" b="0" kern="1200" dirty="0" smtClean="0">
              <a:solidFill>
                <a:srgbClr val="002569">
                  <a:lumMod val="75000"/>
                </a:srgbClr>
              </a:solidFill>
              <a:latin typeface="+mn-lt"/>
              <a:ea typeface="ＭＳ Ｐゴシック" pitchFamily="50" charset="-128"/>
              <a:cs typeface="Arial" pitchFamily="34" charset="0"/>
            </a:endParaRPr>
          </a:p>
          <a:p>
            <a:pPr marL="457200" lvl="1" indent="0" algn="just" eaLnBrk="1" hangingPunct="1">
              <a:lnSpc>
                <a:spcPct val="90000"/>
              </a:lnSpc>
              <a:buNone/>
            </a:pPr>
            <a:endParaRPr lang="en-US" sz="1400" b="0" kern="1200" dirty="0" smtClean="0">
              <a:solidFill>
                <a:srgbClr val="002569">
                  <a:lumMod val="75000"/>
                </a:srgbClr>
              </a:solidFill>
              <a:latin typeface="+mn-lt"/>
              <a:ea typeface="ＭＳ Ｐゴシック" pitchFamily="50" charset="-128"/>
              <a:cs typeface="Arial" pitchFamily="34" charset="0"/>
            </a:endParaRPr>
          </a:p>
        </p:txBody>
      </p:sp>
    </p:spTree>
    <p:extLst>
      <p:ext uri="{BB962C8B-B14F-4D97-AF65-F5344CB8AC3E}">
        <p14:creationId xmlns:p14="http://schemas.microsoft.com/office/powerpoint/2010/main" val="205916823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5</a:t>
            </a:fld>
            <a:endParaRPr lang="fr-FR"/>
          </a:p>
        </p:txBody>
      </p:sp>
      <p:sp>
        <p:nvSpPr>
          <p:cNvPr id="2" name="Title 1"/>
          <p:cNvSpPr>
            <a:spLocks noGrp="1"/>
          </p:cNvSpPr>
          <p:nvPr>
            <p:ph type="title" idx="4294967295"/>
          </p:nvPr>
        </p:nvSpPr>
        <p:spPr>
          <a:xfrm>
            <a:off x="1640114" y="-12307"/>
            <a:ext cx="6821714" cy="1143000"/>
          </a:xfrm>
        </p:spPr>
        <p:txBody>
          <a:bodyPr>
            <a:normAutofit/>
          </a:bodyPr>
          <a:lstStyle/>
          <a:p>
            <a:pPr algn="l"/>
            <a:r>
              <a:rPr lang="en-US" b="0" dirty="0" smtClean="0">
                <a:latin typeface="Tahoma" pitchFamily="-106" charset="0"/>
                <a:ea typeface="ＭＳ Ｐゴシック" pitchFamily="-106" charset="-128"/>
                <a:cs typeface="Tahoma" pitchFamily="-106" charset="0"/>
              </a:rPr>
              <a:t>Examples of challenge &amp; opportunity:</a:t>
            </a:r>
            <a:endParaRPr lang="el-GR" b="0" dirty="0">
              <a:latin typeface="Tahoma" pitchFamily="-106" charset="0"/>
              <a:ea typeface="ＭＳ Ｐゴシック" pitchFamily="-106" charset="-128"/>
              <a:cs typeface="Tahoma" pitchFamily="-106" charset="0"/>
            </a:endParaRPr>
          </a:p>
        </p:txBody>
      </p:sp>
      <p:sp>
        <p:nvSpPr>
          <p:cNvPr id="3" name="Content Placeholder 2"/>
          <p:cNvSpPr>
            <a:spLocks noGrp="1"/>
          </p:cNvSpPr>
          <p:nvPr>
            <p:ph idx="4294967295"/>
          </p:nvPr>
        </p:nvSpPr>
        <p:spPr>
          <a:xfrm>
            <a:off x="0" y="1340769"/>
            <a:ext cx="9144000" cy="5517232"/>
          </a:xfrm>
        </p:spPr>
        <p:txBody>
          <a:bodyPr>
            <a:noAutofit/>
          </a:bodyPr>
          <a:lstStyle/>
          <a:p>
            <a:pPr marL="457200" lvl="1" indent="0">
              <a:buNone/>
            </a:pPr>
            <a:r>
              <a:rPr lang="en-US" sz="1400" dirty="0" smtClean="0"/>
              <a:t> </a:t>
            </a:r>
            <a:endParaRPr lang="fr-FR" sz="1400" dirty="0" smtClean="0"/>
          </a:p>
          <a:p>
            <a:pPr marL="0" indent="0">
              <a:buNone/>
            </a:pPr>
            <a:r>
              <a:rPr lang="fr-BE" sz="2000" b="0" i="1" dirty="0" smtClean="0"/>
              <a:t>Sentinel-1 and Sentinel-2 change the way satellite EO is exploited for DRR:</a:t>
            </a:r>
          </a:p>
          <a:p>
            <a:r>
              <a:rPr lang="fr-BE" sz="1800" b="0" dirty="0" smtClean="0"/>
              <a:t>Using Sentinel-1 complex data over the world tectonic mask requires to process </a:t>
            </a:r>
            <a:r>
              <a:rPr lang="fr-BE" sz="1800" dirty="0" smtClean="0"/>
              <a:t>200+ pairs of images every day </a:t>
            </a:r>
            <a:r>
              <a:rPr lang="fr-BE" sz="1800" b="0" dirty="0" smtClean="0"/>
              <a:t>(2800+Giga).</a:t>
            </a:r>
          </a:p>
          <a:p>
            <a:pPr marL="0" indent="0">
              <a:buNone/>
            </a:pPr>
            <a:endParaRPr lang="fr-BE" sz="1800" b="0" dirty="0" smtClean="0"/>
          </a:p>
          <a:p>
            <a:pPr marL="0" indent="0">
              <a:buNone/>
            </a:pPr>
            <a:endParaRPr lang="fr-BE" sz="1800" b="0" dirty="0" smtClean="0"/>
          </a:p>
          <a:p>
            <a:pPr marL="0" indent="0">
              <a:buNone/>
            </a:pPr>
            <a:endParaRPr lang="fr-BE" sz="1800" b="0" dirty="0" smtClean="0"/>
          </a:p>
          <a:p>
            <a:pPr marL="0" indent="0">
              <a:buNone/>
            </a:pPr>
            <a:endParaRPr lang="fr-BE" sz="1800" b="0" dirty="0"/>
          </a:p>
          <a:p>
            <a:pPr marL="0" indent="0">
              <a:buNone/>
            </a:pPr>
            <a:endParaRPr lang="fr-BE" sz="1800" b="0" dirty="0"/>
          </a:p>
          <a:p>
            <a:r>
              <a:rPr lang="fr-BE" sz="1800" b="0" dirty="0" smtClean="0"/>
              <a:t>Similarly using Sentinel-2 all land surfaces of the world are covered </a:t>
            </a:r>
            <a:r>
              <a:rPr lang="fr-BE" sz="1800" dirty="0" smtClean="0"/>
              <a:t>every 5 days (4+ Tera per day)</a:t>
            </a:r>
            <a:r>
              <a:rPr lang="fr-BE" sz="1800" b="0" dirty="0" smtClean="0"/>
              <a:t>.</a:t>
            </a:r>
          </a:p>
          <a:p>
            <a:endParaRPr lang="fr-BE" sz="1800" b="0" i="1" dirty="0" smtClean="0"/>
          </a:p>
          <a:p>
            <a:pPr marL="0" indent="0">
              <a:buNone/>
            </a:pPr>
            <a:r>
              <a:rPr lang="fr-BE" sz="1800" b="0" i="1" dirty="0" smtClean="0"/>
              <a:t>To adress this requires </a:t>
            </a:r>
          </a:p>
          <a:p>
            <a:pPr marL="0" indent="0">
              <a:buNone/>
            </a:pPr>
            <a:r>
              <a:rPr lang="fr-BE" sz="1800" b="0" i="1" dirty="0" smtClean="0"/>
              <a:t>a new approach for data exploitation.</a:t>
            </a:r>
          </a:p>
          <a:p>
            <a:endParaRPr lang="fr-BE" sz="1800" b="0" dirty="0" smtClean="0"/>
          </a:p>
          <a:p>
            <a:pPr marL="0" indent="0">
              <a:buNone/>
            </a:pPr>
            <a:endParaRPr lang="fr-FR" sz="1800"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2507" y="2617344"/>
            <a:ext cx="4013987" cy="1624360"/>
          </a:xfrm>
          <a:prstGeom prst="rect">
            <a:avLst/>
          </a:prstGeom>
        </p:spPr>
      </p:pic>
      <p:pic>
        <p:nvPicPr>
          <p:cNvPr id="6"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0887" y="2617344"/>
            <a:ext cx="3969884" cy="162436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901" y="4714725"/>
            <a:ext cx="4612524" cy="2143275"/>
          </a:xfrm>
          <a:prstGeom prst="rect">
            <a:avLst/>
          </a:prstGeom>
        </p:spPr>
      </p:pic>
    </p:spTree>
    <p:extLst>
      <p:ext uri="{BB962C8B-B14F-4D97-AF65-F5344CB8AC3E}">
        <p14:creationId xmlns:p14="http://schemas.microsoft.com/office/powerpoint/2010/main" val="94138286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 d’écran 2017-03-14 à 08.01.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9700"/>
            <a:ext cx="9144000" cy="4030060"/>
          </a:xfrm>
          <a:prstGeom prst="rect">
            <a:avLst/>
          </a:prstGeom>
        </p:spPr>
      </p:pic>
      <p:sp>
        <p:nvSpPr>
          <p:cNvPr id="2" name="Rectangle 1"/>
          <p:cNvSpPr/>
          <p:nvPr/>
        </p:nvSpPr>
        <p:spPr>
          <a:xfrm>
            <a:off x="134684" y="5611504"/>
            <a:ext cx="8951596" cy="900247"/>
          </a:xfrm>
          <a:prstGeom prst="rect">
            <a:avLst/>
          </a:prstGeom>
        </p:spPr>
        <p:txBody>
          <a:bodyPr wrap="square">
            <a:spAutoFit/>
          </a:bodyPr>
          <a:lstStyle/>
          <a:p>
            <a:pPr defTabSz="914400">
              <a:lnSpc>
                <a:spcPct val="90000"/>
              </a:lnSpc>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Illustration of the systematic production of the DLR </a:t>
            </a:r>
            <a:r>
              <a:rPr lang="en-GB" altLang="ja-JP" dirty="0" err="1" smtClean="0">
                <a:solidFill>
                  <a:schemeClr val="tx1">
                    <a:lumMod val="75000"/>
                  </a:schemeClr>
                </a:solidFill>
                <a:latin typeface="Arial" pitchFamily="34" charset="0"/>
                <a:ea typeface="ＭＳ Ｐゴシック" pitchFamily="50" charset="-128"/>
                <a:cs typeface="Arial" pitchFamily="34" charset="0"/>
              </a:rPr>
              <a:t>InSAR</a:t>
            </a:r>
            <a:r>
              <a:rPr lang="en-GB" altLang="ja-JP" dirty="0" smtClean="0">
                <a:solidFill>
                  <a:schemeClr val="tx1">
                    <a:lumMod val="75000"/>
                  </a:schemeClr>
                </a:solidFill>
                <a:latin typeface="Arial" pitchFamily="34" charset="0"/>
                <a:ea typeface="ＭＳ Ｐゴシック" pitchFamily="50" charset="-128"/>
                <a:cs typeface="Arial" pitchFamily="34" charset="0"/>
              </a:rPr>
              <a:t> Browse chain using Sentinel-1 data on the GEP. Region: Himalayas.</a:t>
            </a:r>
          </a:p>
          <a:p>
            <a:pPr defTabSz="914400">
              <a:lnSpc>
                <a:spcPct val="90000"/>
              </a:lnSpc>
              <a:spcBef>
                <a:spcPct val="20000"/>
              </a:spcBef>
            </a:pPr>
            <a:r>
              <a:rPr lang="en-GB" altLang="ja-JP" i="1" dirty="0" smtClean="0">
                <a:solidFill>
                  <a:schemeClr val="tx1">
                    <a:lumMod val="75000"/>
                  </a:schemeClr>
                </a:solidFill>
                <a:latin typeface="Arial" pitchFamily="34" charset="0"/>
                <a:ea typeface="ＭＳ Ｐゴシック" pitchFamily="50" charset="-128"/>
                <a:cs typeface="Arial" pitchFamily="34" charset="0"/>
              </a:rPr>
              <a:t>Note</a:t>
            </a:r>
            <a:r>
              <a:rPr lang="en-GB" altLang="ja-JP" i="1" dirty="0">
                <a:solidFill>
                  <a:schemeClr val="tx1">
                    <a:lumMod val="75000"/>
                  </a:schemeClr>
                </a:solidFill>
                <a:latin typeface="Arial" pitchFamily="34" charset="0"/>
                <a:ea typeface="ＭＳ Ｐゴシック" pitchFamily="50" charset="-128"/>
                <a:cs typeface="Arial" pitchFamily="34" charset="0"/>
              </a:rPr>
              <a:t>: the </a:t>
            </a:r>
            <a:r>
              <a:rPr lang="en-GB" altLang="ja-JP" i="1" dirty="0" err="1">
                <a:solidFill>
                  <a:schemeClr val="tx1">
                    <a:lumMod val="75000"/>
                  </a:schemeClr>
                </a:solidFill>
                <a:latin typeface="Arial" pitchFamily="34" charset="0"/>
                <a:ea typeface="ＭＳ Ｐゴシック" pitchFamily="50" charset="-128"/>
                <a:cs typeface="Arial" pitchFamily="34" charset="0"/>
              </a:rPr>
              <a:t>Geohazards</a:t>
            </a:r>
            <a:r>
              <a:rPr lang="en-GB" altLang="ja-JP" i="1" dirty="0">
                <a:solidFill>
                  <a:schemeClr val="tx1">
                    <a:lumMod val="75000"/>
                  </a:schemeClr>
                </a:solidFill>
                <a:latin typeface="Arial" pitchFamily="34" charset="0"/>
                <a:ea typeface="ＭＳ Ｐゴシック" pitchFamily="50" charset="-128"/>
                <a:cs typeface="Arial" pitchFamily="34" charset="0"/>
              </a:rPr>
              <a:t> Exploitation Platform is a pilot within the CEOS WGISS</a:t>
            </a:r>
          </a:p>
        </p:txBody>
      </p:sp>
      <p:sp>
        <p:nvSpPr>
          <p:cNvPr id="4" name="Title 1"/>
          <p:cNvSpPr txBox="1">
            <a:spLocks/>
          </p:cNvSpPr>
          <p:nvPr/>
        </p:nvSpPr>
        <p:spPr bwMode="auto">
          <a:xfrm>
            <a:off x="1640114" y="-12307"/>
            <a:ext cx="682171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smtClean="0">
                <a:latin typeface="Tahoma" pitchFamily="-106" charset="0"/>
                <a:ea typeface="ＭＳ Ｐゴシック" pitchFamily="-106" charset="-128"/>
                <a:cs typeface="Tahoma" pitchFamily="-106" charset="0"/>
              </a:rPr>
              <a:t>Example of challenge &amp; opportunity:</a:t>
            </a:r>
            <a:endParaRPr lang="el-GR" b="0" dirty="0">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280522078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84" y="5611504"/>
            <a:ext cx="8951596" cy="595548"/>
          </a:xfrm>
          <a:prstGeom prst="rect">
            <a:avLst/>
          </a:prstGeom>
        </p:spPr>
        <p:txBody>
          <a:bodyPr wrap="square">
            <a:spAutoFit/>
          </a:bodyPr>
          <a:lstStyle/>
          <a:p>
            <a:pPr defTabSz="914400">
              <a:lnSpc>
                <a:spcPct val="90000"/>
              </a:lnSpc>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Illustration of the systematic production of the DLR </a:t>
            </a:r>
            <a:r>
              <a:rPr lang="en-GB" altLang="ja-JP" dirty="0" err="1" smtClean="0">
                <a:solidFill>
                  <a:schemeClr val="tx1">
                    <a:lumMod val="75000"/>
                  </a:schemeClr>
                </a:solidFill>
                <a:latin typeface="Arial" pitchFamily="34" charset="0"/>
                <a:ea typeface="ＭＳ Ｐゴシック" pitchFamily="50" charset="-128"/>
                <a:cs typeface="Arial" pitchFamily="34" charset="0"/>
              </a:rPr>
              <a:t>InSAR</a:t>
            </a:r>
            <a:r>
              <a:rPr lang="en-GB" altLang="ja-JP" dirty="0" smtClean="0">
                <a:solidFill>
                  <a:schemeClr val="tx1">
                    <a:lumMod val="75000"/>
                  </a:schemeClr>
                </a:solidFill>
                <a:latin typeface="Arial" pitchFamily="34" charset="0"/>
                <a:ea typeface="ＭＳ Ｐゴシック" pitchFamily="50" charset="-128"/>
                <a:cs typeface="Arial" pitchFamily="34" charset="0"/>
              </a:rPr>
              <a:t> Browse chain using Sentinel-1 data on the GEP.</a:t>
            </a:r>
          </a:p>
        </p:txBody>
      </p:sp>
      <p:sp>
        <p:nvSpPr>
          <p:cNvPr id="4" name="Title 1"/>
          <p:cNvSpPr txBox="1">
            <a:spLocks/>
          </p:cNvSpPr>
          <p:nvPr/>
        </p:nvSpPr>
        <p:spPr bwMode="auto">
          <a:xfrm>
            <a:off x="1640114" y="-12307"/>
            <a:ext cx="682171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dirty="0" smtClean="0">
                <a:latin typeface="Tahoma" pitchFamily="-106" charset="0"/>
                <a:ea typeface="ＭＳ Ｐゴシック" pitchFamily="-106" charset="-128"/>
                <a:cs typeface="Tahoma" pitchFamily="-106" charset="0"/>
              </a:rPr>
              <a:t>Example of the Himalayas:</a:t>
            </a:r>
            <a:endParaRPr lang="el-GR" b="0" dirty="0">
              <a:latin typeface="Tahoma" pitchFamily="-106" charset="0"/>
              <a:ea typeface="ＭＳ Ｐゴシック" pitchFamily="-106" charset="-128"/>
              <a:cs typeface="Tahoma" pitchFamily="-106" charset="0"/>
            </a:endParaRPr>
          </a:p>
        </p:txBody>
      </p:sp>
      <p:pic>
        <p:nvPicPr>
          <p:cNvPr id="5" name="Picture 4" descr="Capture d’écran 2017-03-14 à 08.05.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61890"/>
          </a:xfrm>
          <a:prstGeom prst="rect">
            <a:avLst/>
          </a:prstGeom>
        </p:spPr>
      </p:pic>
    </p:spTree>
    <p:extLst>
      <p:ext uri="{BB962C8B-B14F-4D97-AF65-F5344CB8AC3E}">
        <p14:creationId xmlns:p14="http://schemas.microsoft.com/office/powerpoint/2010/main" val="132198098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84" y="5611504"/>
            <a:ext cx="8951596" cy="595548"/>
          </a:xfrm>
          <a:prstGeom prst="rect">
            <a:avLst/>
          </a:prstGeom>
        </p:spPr>
        <p:txBody>
          <a:bodyPr wrap="square">
            <a:spAutoFit/>
          </a:bodyPr>
          <a:lstStyle/>
          <a:p>
            <a:pPr defTabSz="914400">
              <a:lnSpc>
                <a:spcPct val="90000"/>
              </a:lnSpc>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Illustration of the systematic production of the DLR </a:t>
            </a:r>
            <a:r>
              <a:rPr lang="en-GB" altLang="ja-JP" dirty="0" err="1" smtClean="0">
                <a:solidFill>
                  <a:schemeClr val="tx1">
                    <a:lumMod val="75000"/>
                  </a:schemeClr>
                </a:solidFill>
                <a:latin typeface="Arial" pitchFamily="34" charset="0"/>
                <a:ea typeface="ＭＳ Ｐゴシック" pitchFamily="50" charset="-128"/>
                <a:cs typeface="Arial" pitchFamily="34" charset="0"/>
              </a:rPr>
              <a:t>InSAR</a:t>
            </a:r>
            <a:r>
              <a:rPr lang="en-GB" altLang="ja-JP" dirty="0" smtClean="0">
                <a:solidFill>
                  <a:schemeClr val="tx1">
                    <a:lumMod val="75000"/>
                  </a:schemeClr>
                </a:solidFill>
                <a:latin typeface="Arial" pitchFamily="34" charset="0"/>
                <a:ea typeface="ＭＳ Ｐゴシック" pitchFamily="50" charset="-128"/>
                <a:cs typeface="Arial" pitchFamily="34" charset="0"/>
              </a:rPr>
              <a:t> Browse chain using Sentinel-1 data on the GEP.</a:t>
            </a:r>
          </a:p>
        </p:txBody>
      </p:sp>
      <p:sp>
        <p:nvSpPr>
          <p:cNvPr id="4" name="Title 1"/>
          <p:cNvSpPr txBox="1">
            <a:spLocks/>
          </p:cNvSpPr>
          <p:nvPr/>
        </p:nvSpPr>
        <p:spPr bwMode="auto">
          <a:xfrm>
            <a:off x="1640114" y="-12307"/>
            <a:ext cx="682171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dirty="0">
                <a:latin typeface="Tahoma" pitchFamily="-106" charset="0"/>
                <a:ea typeface="ＭＳ Ｐゴシック" pitchFamily="-106" charset="-128"/>
                <a:cs typeface="Tahoma" pitchFamily="-106" charset="0"/>
              </a:rPr>
              <a:t>Example of the Himalayas:</a:t>
            </a:r>
            <a:endParaRPr lang="el-GR" b="0" dirty="0">
              <a:latin typeface="Tahoma" pitchFamily="-106" charset="0"/>
              <a:ea typeface="ＭＳ Ｐゴシック" pitchFamily="-106" charset="-128"/>
              <a:cs typeface="Tahoma" pitchFamily="-106" charset="0"/>
            </a:endParaRPr>
          </a:p>
        </p:txBody>
      </p:sp>
      <p:pic>
        <p:nvPicPr>
          <p:cNvPr id="5" name="Picture 4" descr="Capture d’écran 2017-03-14 à 08.06.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80148"/>
          </a:xfrm>
          <a:prstGeom prst="rect">
            <a:avLst/>
          </a:prstGeom>
        </p:spPr>
      </p:pic>
    </p:spTree>
    <p:extLst>
      <p:ext uri="{BB962C8B-B14F-4D97-AF65-F5344CB8AC3E}">
        <p14:creationId xmlns:p14="http://schemas.microsoft.com/office/powerpoint/2010/main" val="16801812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84" y="6073360"/>
            <a:ext cx="8951596" cy="595548"/>
          </a:xfrm>
          <a:prstGeom prst="rect">
            <a:avLst/>
          </a:prstGeom>
        </p:spPr>
        <p:txBody>
          <a:bodyPr wrap="square">
            <a:spAutoFit/>
          </a:bodyPr>
          <a:lstStyle/>
          <a:p>
            <a:pPr defTabSz="914400">
              <a:lnSpc>
                <a:spcPct val="90000"/>
              </a:lnSpc>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Illustration of the systematic production of the DLR </a:t>
            </a:r>
            <a:r>
              <a:rPr lang="en-GB" altLang="ja-JP" dirty="0" err="1" smtClean="0">
                <a:solidFill>
                  <a:schemeClr val="tx1">
                    <a:lumMod val="75000"/>
                  </a:schemeClr>
                </a:solidFill>
                <a:latin typeface="Arial" pitchFamily="34" charset="0"/>
                <a:ea typeface="ＭＳ Ｐゴシック" pitchFamily="50" charset="-128"/>
                <a:cs typeface="Arial" pitchFamily="34" charset="0"/>
              </a:rPr>
              <a:t>InSAR</a:t>
            </a:r>
            <a:r>
              <a:rPr lang="en-GB" altLang="ja-JP" dirty="0" smtClean="0">
                <a:solidFill>
                  <a:schemeClr val="tx1">
                    <a:lumMod val="75000"/>
                  </a:schemeClr>
                </a:solidFill>
                <a:latin typeface="Arial" pitchFamily="34" charset="0"/>
                <a:ea typeface="ＭＳ Ｐゴシック" pitchFamily="50" charset="-128"/>
                <a:cs typeface="Arial" pitchFamily="34" charset="0"/>
              </a:rPr>
              <a:t> Browse chain using Sentinel-1 data on the GEP. Region: El Salvador.</a:t>
            </a:r>
          </a:p>
        </p:txBody>
      </p:sp>
      <p:sp>
        <p:nvSpPr>
          <p:cNvPr id="4" name="Title 1"/>
          <p:cNvSpPr txBox="1">
            <a:spLocks/>
          </p:cNvSpPr>
          <p:nvPr/>
        </p:nvSpPr>
        <p:spPr bwMode="auto">
          <a:xfrm>
            <a:off x="1640114" y="-12307"/>
            <a:ext cx="682171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a:r>
              <a:rPr lang="en-US" b="0" dirty="0" smtClean="0">
                <a:latin typeface="Tahoma" pitchFamily="-106" charset="0"/>
                <a:ea typeface="ＭＳ Ｐゴシック" pitchFamily="-106" charset="-128"/>
                <a:cs typeface="Tahoma" pitchFamily="-106" charset="0"/>
              </a:rPr>
              <a:t>Example with a volcanic area:</a:t>
            </a:r>
            <a:endParaRPr lang="el-GR" b="0" dirty="0">
              <a:latin typeface="Tahoma" pitchFamily="-106" charset="0"/>
              <a:ea typeface="ＭＳ Ｐゴシック" pitchFamily="-106" charset="-128"/>
              <a:cs typeface="Tahoma" pitchFamily="-106" charset="0"/>
            </a:endParaRPr>
          </a:p>
        </p:txBody>
      </p:sp>
      <p:pic>
        <p:nvPicPr>
          <p:cNvPr id="7" name="Picture 6" descr="Capture d’écran 2017-03-14 à 08.11.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990600"/>
            <a:ext cx="8001000" cy="4876800"/>
          </a:xfrm>
          <a:prstGeom prst="rect">
            <a:avLst/>
          </a:prstGeom>
        </p:spPr>
      </p:pic>
    </p:spTree>
    <p:extLst>
      <p:ext uri="{BB962C8B-B14F-4D97-AF65-F5344CB8AC3E}">
        <p14:creationId xmlns:p14="http://schemas.microsoft.com/office/powerpoint/2010/main" val="1664348339"/>
      </p:ext>
    </p:extLst>
  </p:cSld>
  <p:clrMapOvr>
    <a:masterClrMapping/>
  </p:clrMapOvr>
  <p:transition spd="slow"/>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2146</Words>
  <Application>Microsoft Office PowerPoint</Application>
  <PresentationFormat>Affichage à l'écran (4:3)</PresentationFormat>
  <Paragraphs>339</Paragraphs>
  <Slides>21</Slides>
  <Notes>11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4_EUM_template_v03</vt:lpstr>
      <vt:lpstr>CEOS Disaster Risk Management  Proposition to the CEOS WG Disasters:  The Geohazards Lab </vt:lpstr>
      <vt:lpstr> Overview of the Proposition </vt:lpstr>
      <vt:lpstr>Présentation PowerPoint</vt:lpstr>
      <vt:lpstr>Présentation PowerPoint</vt:lpstr>
      <vt:lpstr>Examples of challenge &amp; opportunity:</vt:lpstr>
      <vt:lpstr>Présentation PowerPoint</vt:lpstr>
      <vt:lpstr>Présentation PowerPoint</vt:lpstr>
      <vt:lpstr>Présentation PowerPoint</vt:lpstr>
      <vt:lpstr>Présentation PowerPoint</vt:lpstr>
      <vt:lpstr>A new activity with the seismic hazards community</vt:lpstr>
      <vt:lpstr>Présentation PowerPoint</vt:lpstr>
      <vt:lpstr>Présentation PowerPoint</vt:lpstr>
      <vt:lpstr>The idea of the Geohazards Lab</vt:lpstr>
      <vt:lpstr> Concrete objectives concerning DRR activities </vt:lpstr>
      <vt:lpstr>Présentation PowerPoint</vt:lpstr>
      <vt:lpstr>Présentation PowerPoint</vt:lpstr>
      <vt:lpstr>Présentation PowerPoint</vt:lpstr>
      <vt:lpstr>Présentation PowerPoint</vt:lpstr>
      <vt:lpstr>Présentation PowerPoint</vt:lpstr>
      <vt:lpstr>Next steps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Théodora Papadopoulou</cp:lastModifiedBy>
  <cp:revision>404</cp:revision>
  <cp:lastPrinted>2017-03-13T08:48:56Z</cp:lastPrinted>
  <dcterms:created xsi:type="dcterms:W3CDTF">2011-11-16T09:23:13Z</dcterms:created>
  <dcterms:modified xsi:type="dcterms:W3CDTF">2017-03-27T13:05:24Z</dcterms:modified>
</cp:coreProperties>
</file>