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60" r:id="rId2"/>
    <p:sldId id="528" r:id="rId3"/>
    <p:sldId id="275" r:id="rId4"/>
    <p:sldId id="448" r:id="rId5"/>
    <p:sldId id="449" r:id="rId6"/>
    <p:sldId id="423" r:id="rId7"/>
    <p:sldId id="480" r:id="rId8"/>
    <p:sldId id="484" r:id="rId9"/>
    <p:sldId id="592" r:id="rId10"/>
    <p:sldId id="481" r:id="rId11"/>
    <p:sldId id="483" r:id="rId12"/>
    <p:sldId id="595" r:id="rId13"/>
    <p:sldId id="443" r:id="rId14"/>
    <p:sldId id="366" r:id="rId15"/>
    <p:sldId id="460" r:id="rId16"/>
    <p:sldId id="573" r:id="rId17"/>
    <p:sldId id="570" r:id="rId18"/>
    <p:sldId id="574" r:id="rId19"/>
    <p:sldId id="577" r:id="rId20"/>
    <p:sldId id="579" r:id="rId21"/>
    <p:sldId id="581" r:id="rId22"/>
    <p:sldId id="584" r:id="rId23"/>
    <p:sldId id="583" r:id="rId24"/>
    <p:sldId id="580" r:id="rId25"/>
    <p:sldId id="582" r:id="rId26"/>
    <p:sldId id="586" r:id="rId27"/>
    <p:sldId id="578" r:id="rId28"/>
    <p:sldId id="587" r:id="rId29"/>
    <p:sldId id="588" r:id="rId30"/>
    <p:sldId id="589" r:id="rId31"/>
    <p:sldId id="598" r:id="rId32"/>
    <p:sldId id="597" r:id="rId33"/>
    <p:sldId id="590" r:id="rId34"/>
    <p:sldId id="576" r:id="rId35"/>
    <p:sldId id="591" r:id="rId36"/>
    <p:sldId id="596" r:id="rId37"/>
    <p:sldId id="556" r:id="rId38"/>
    <p:sldId id="568" r:id="rId39"/>
    <p:sldId id="543" r:id="rId40"/>
    <p:sldId id="585" r:id="rId41"/>
    <p:sldId id="593" r:id="rId42"/>
    <p:sldId id="530" r:id="rId43"/>
    <p:sldId id="594" r:id="rId44"/>
    <p:sldId id="552" r:id="rId45"/>
    <p:sldId id="411" r:id="rId46"/>
  </p:sldIdLst>
  <p:sldSz cx="9144000" cy="6858000" type="screen4x3"/>
  <p:notesSz cx="6797675" cy="99282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6"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p:defaultTextStyle>
  <p:extLst>
    <p:ext uri="{EFAFB233-063F-42B5-8137-9DF3F51BA10A}">
      <p15:sldGuideLst xmlns:p15="http://schemas.microsoft.com/office/powerpoint/2012/main">
        <p15:guide id="1" orient="horz" pos="4277">
          <p15:clr>
            <a:srgbClr val="A4A3A4"/>
          </p15:clr>
        </p15:guide>
        <p15:guide id="2" pos="28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Matgen" initials="PM" lastIdx="1" clrIdx="0"/>
  <p:cmAuthor id="1" name="Bally" initials="P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002A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9" autoAdjust="0"/>
    <p:restoredTop sz="79008" autoAdjust="0"/>
  </p:normalViewPr>
  <p:slideViewPr>
    <p:cSldViewPr snapToGrid="0" snapToObjects="1">
      <p:cViewPr varScale="1">
        <p:scale>
          <a:sx n="59" d="100"/>
          <a:sy n="59" d="100"/>
        </p:scale>
        <p:origin x="1530" y="66"/>
      </p:cViewPr>
      <p:guideLst>
        <p:guide orient="horz" pos="4277"/>
        <p:guide pos="2893"/>
      </p:guideLst>
    </p:cSldViewPr>
  </p:slideViewPr>
  <p:outlineViewPr>
    <p:cViewPr>
      <p:scale>
        <a:sx n="33" d="100"/>
        <a:sy n="33" d="100"/>
      </p:scale>
      <p:origin x="0" y="948"/>
    </p:cViewPr>
  </p:outlin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0A69F09-9DF7-40DA-AFC1-E292B9A543FE}" type="datetimeFigureOut">
              <a:rPr lang="en-GB" smtClean="0"/>
              <a:t>15/03/2017</a:t>
            </a:fld>
            <a:endParaRPr lang="en-GB"/>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07E1D14-1362-435D-B2A7-59F51FF06C7D}" type="slidenum">
              <a:rPr lang="en-GB" smtClean="0"/>
              <a:t>‹#›</a:t>
            </a:fld>
            <a:endParaRPr lang="en-GB"/>
          </a:p>
        </p:txBody>
      </p:sp>
    </p:spTree>
    <p:extLst>
      <p:ext uri="{BB962C8B-B14F-4D97-AF65-F5344CB8AC3E}">
        <p14:creationId xmlns:p14="http://schemas.microsoft.com/office/powerpoint/2010/main" val="3535116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0443" y="0"/>
            <a:ext cx="2945659" cy="496411"/>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6" charset="0"/>
              </a:defRPr>
            </a:lvl1pPr>
          </a:lstStyle>
          <a:p>
            <a:pPr>
              <a:defRPr/>
            </a:pPr>
            <a:fld id="{70C43DB1-6AE4-42F4-A030-67A0368BA2C1}" type="datetime1">
              <a:rPr lang="en-US"/>
              <a:pPr>
                <a:defRPr/>
              </a:pPr>
              <a:t>3/15/2017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6" charset="0"/>
              </a:defRPr>
            </a:lvl1pPr>
          </a:lstStyle>
          <a:p>
            <a:pPr>
              <a:defRPr/>
            </a:pPr>
            <a:fld id="{3D31D474-A30B-46C7-A7CB-BF5BB52F9BBE}" type="slidenum">
              <a:rPr lang="en-US"/>
              <a:pPr>
                <a:defRPr/>
              </a:pPr>
              <a:t>‹#›</a:t>
            </a:fld>
            <a:endParaRPr lang="en-US"/>
          </a:p>
        </p:txBody>
      </p:sp>
    </p:spTree>
    <p:extLst>
      <p:ext uri="{BB962C8B-B14F-4D97-AF65-F5344CB8AC3E}">
        <p14:creationId xmlns:p14="http://schemas.microsoft.com/office/powerpoint/2010/main" val="30107027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ＭＳ Ｐゴシック" pitchFamily="-10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1C098A87-5171-4B75-93C2-5524BB9D1112}" type="slidenum">
              <a:rPr lang="de-DE" smtClean="0">
                <a:latin typeface="Times New Roman" pitchFamily="-106" charset="0"/>
              </a:rPr>
              <a:pPr/>
              <a:t>1</a:t>
            </a:fld>
            <a:endParaRPr lang="de-DE" dirty="0" smtClean="0">
              <a:latin typeface="Times New Roman" pitchFamily="-106"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endParaRPr lang="de-DE" dirty="0" smtClean="0">
              <a:latin typeface="Times New Roman" pitchFamily="-106" charset="0"/>
            </a:endParaRPr>
          </a:p>
        </p:txBody>
      </p:sp>
    </p:spTree>
    <p:extLst>
      <p:ext uri="{BB962C8B-B14F-4D97-AF65-F5344CB8AC3E}">
        <p14:creationId xmlns:p14="http://schemas.microsoft.com/office/powerpoint/2010/main" val="2432119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Triangles</a:t>
            </a:r>
            <a:r>
              <a:rPr lang="en-US" baseline="0" dirty="0" smtClean="0"/>
              <a:t> are all volcanoes in Latin America. Red triangles are target volcanoes from the CEOS pilot plan. Black boxes and text show regions for planned quarterly monitoring with C-Band (Sentinel-1) and L-Band (ALOS 2) </a:t>
            </a:r>
            <a:r>
              <a:rPr lang="en-US" baseline="0" dirty="0" err="1" smtClean="0"/>
              <a:t>InSAR</a:t>
            </a:r>
            <a:r>
              <a:rPr lang="en-US" baseline="0" dirty="0" smtClean="0"/>
              <a:t>. Grey text shows the local end users (monitoring agency).</a:t>
            </a:r>
            <a:endParaRPr lang="en-US" dirty="0"/>
          </a:p>
        </p:txBody>
      </p:sp>
      <p:sp>
        <p:nvSpPr>
          <p:cNvPr id="4" name="Slide Number Placeholder 3"/>
          <p:cNvSpPr>
            <a:spLocks noGrp="1"/>
          </p:cNvSpPr>
          <p:nvPr>
            <p:ph type="sldNum" sz="quarter" idx="10"/>
          </p:nvPr>
        </p:nvSpPr>
        <p:spPr/>
        <p:txBody>
          <a:bodyPr/>
          <a:lstStyle/>
          <a:p>
            <a:fld id="{82C408E8-EF38-544A-BDA5-954CBADD625C}" type="slidenum">
              <a:rPr lang="en-US" smtClean="0"/>
              <a:t>13</a:t>
            </a:fld>
            <a:endParaRPr lang="en-US"/>
          </a:p>
        </p:txBody>
      </p:sp>
    </p:spTree>
    <p:extLst>
      <p:ext uri="{BB962C8B-B14F-4D97-AF65-F5344CB8AC3E}">
        <p14:creationId xmlns:p14="http://schemas.microsoft.com/office/powerpoint/2010/main" val="288905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64198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z="1050" kern="1200" dirty="0" smtClean="0">
              <a:solidFill>
                <a:schemeClr val="tx1"/>
              </a:solidFill>
              <a:latin typeface="+mn-lt"/>
              <a:ea typeface="ＭＳ Ｐゴシック" pitchFamily="-106" charset="-128"/>
              <a:cs typeface="ＭＳ Ｐゴシック" pitchFamily="-106" charset="-128"/>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4003737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49636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3</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12906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4</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74071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5</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29405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6</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3756348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7</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25456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11</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20970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12</a:t>
            </a:fld>
            <a:endParaRPr lang="en-US" dirty="0" smtClean="0">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dirty="0" smtClean="0">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192681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AutoShape 5"/>
          <p:cNvSpPr>
            <a:spLocks noChangeAspect="1" noChangeArrowheads="1" noTextEdit="1"/>
          </p:cNvSpPr>
          <p:nvPr/>
        </p:nvSpPr>
        <p:spPr bwMode="auto">
          <a:xfrm>
            <a:off x="0" y="3244851"/>
            <a:ext cx="9144000" cy="288925"/>
          </a:xfrm>
          <a:prstGeom prst="rect">
            <a:avLst/>
          </a:prstGeom>
          <a:noFill/>
          <a:ln w="9525">
            <a:noFill/>
            <a:miter lim="800000"/>
            <a:headEnd/>
            <a:tailEnd/>
          </a:ln>
        </p:spPr>
        <p:txBody>
          <a:bodyPr/>
          <a:lstStyle/>
          <a:p>
            <a:pPr>
              <a:defRPr/>
            </a:pPr>
            <a:endParaRPr lang="en-US">
              <a:latin typeface="Tahoma" pitchFamily="34" charset="0"/>
            </a:endParaRPr>
          </a:p>
        </p:txBody>
      </p:sp>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xfrm>
            <a:off x="7239000" y="6546850"/>
            <a:ext cx="1905000" cy="311150"/>
          </a:xfrm>
        </p:spPr>
        <p:txBody>
          <a:bodyPr/>
          <a:lstStyle>
            <a:lvl1pPr>
              <a:defRPr/>
            </a:lvl1pPr>
          </a:lstStyle>
          <a:p>
            <a:pPr>
              <a:defRPr/>
            </a:pPr>
            <a:fld id="{6BF8D2B0-EFB6-4DAA-9B0B-6F6B3A580823}" type="slidenum">
              <a:rPr lang="en-US"/>
              <a:pPr>
                <a:defRPr/>
              </a:pPr>
              <a:t>‹#›</a:t>
            </a:fld>
            <a:endParaRPr lang="en-US"/>
          </a:p>
        </p:txBody>
      </p:sp>
      <p:sp>
        <p:nvSpPr>
          <p:cNvPr id="3" name="Rectangle 2"/>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4" name="TextBox 3"/>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78A4C7-619F-6A42-96DE-810EE6B9387E}" type="datetimeFigureOut">
              <a:rPr lang="en-US" smtClean="0"/>
              <a:t>3/15/2017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D591D0C-C0FA-874C-9669-C81633C717A2}" type="slidenum">
              <a:rPr lang="en-US" smtClean="0"/>
              <a:t>‹#›</a:t>
            </a:fld>
            <a:endParaRPr lang="en-US"/>
          </a:p>
        </p:txBody>
      </p:sp>
      <p:sp>
        <p:nvSpPr>
          <p:cNvPr id="7" name="Rectangle 6"/>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8" name="TextBox 7"/>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25632496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77040" y="300690"/>
            <a:ext cx="2743200" cy="182880"/>
          </a:xfrm>
          <a:prstGeom prst="rect">
            <a:avLst/>
          </a:prstGeom>
        </p:spPr>
        <p:txBody>
          <a:bodyPr/>
          <a:lstStyle/>
          <a:p>
            <a:fld id="{8F1B69E8-23E9-4C1F-AA2B-3C5BA6EDBEAE}" type="datetimeFigureOut">
              <a:rPr lang="en-US" smtClean="0"/>
              <a:pPr/>
              <a:t>3/15/2017</a:t>
            </a:fld>
            <a:endParaRPr lang="en-US"/>
          </a:p>
        </p:txBody>
      </p:sp>
      <p:sp>
        <p:nvSpPr>
          <p:cNvPr id="6" name="Footer Placeholder 5"/>
          <p:cNvSpPr>
            <a:spLocks noGrp="1"/>
          </p:cNvSpPr>
          <p:nvPr>
            <p:ph type="ftr" sz="quarter" idx="11"/>
          </p:nvPr>
        </p:nvSpPr>
        <p:spPr>
          <a:xfrm>
            <a:off x="76200" y="116541"/>
            <a:ext cx="2743200" cy="18288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pPr/>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CA"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20077039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55D2E00-AF3C-421B-8183-C899D699904F}" type="datetimeFigureOut">
              <a:rPr lang="en-US" smtClean="0"/>
              <a:t>3/15/2017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021790E-F9B2-4963-B44C-8B80EDDD8883}" type="slidenum">
              <a:rPr lang="en-US" smtClean="0"/>
              <a:t>‹#›</a:t>
            </a:fld>
            <a:endParaRPr lang="en-US"/>
          </a:p>
        </p:txBody>
      </p:sp>
      <p:sp>
        <p:nvSpPr>
          <p:cNvPr id="8" name="Rectangle 7"/>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9" name="TextBox 8"/>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#7</a:t>
            </a:r>
          </a:p>
          <a:p>
            <a:r>
              <a:rPr lang="en-US" sz="1000" baseline="0" dirty="0" smtClean="0">
                <a:solidFill>
                  <a:schemeClr val="bg1"/>
                </a:solidFill>
              </a:rPr>
              <a:t>Rome, Italy</a:t>
            </a:r>
          </a:p>
          <a:p>
            <a:r>
              <a:rPr lang="en-US" sz="1000" baseline="0" dirty="0" smtClean="0">
                <a:solidFill>
                  <a:schemeClr val="bg1"/>
                </a:solidFill>
              </a:rPr>
              <a:t>14–16 March, 2017</a:t>
            </a:r>
            <a:endParaRPr lang="en-US" sz="1000" dirty="0">
              <a:solidFill>
                <a:schemeClr val="bg1"/>
              </a:solidFill>
            </a:endParaRPr>
          </a:p>
        </p:txBody>
      </p:sp>
    </p:spTree>
    <p:extLst>
      <p:ext uri="{BB962C8B-B14F-4D97-AF65-F5344CB8AC3E}">
        <p14:creationId xmlns:p14="http://schemas.microsoft.com/office/powerpoint/2010/main" val="194938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email">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1347788"/>
            <a:ext cx="9144000" cy="55102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wrap="none" anchor="ctr"/>
          <a:lstStyle/>
          <a:p>
            <a:pPr algn="r" defTabSz="914400" eaLnBrk="0" hangingPunct="0">
              <a:defRPr/>
            </a:pPr>
            <a:endParaRPr lang="en-US" sz="1500" dirty="0">
              <a:solidFill>
                <a:srgbClr val="000000"/>
              </a:solidFill>
              <a:latin typeface="Tahoma" pitchFamily="34" charset="0"/>
              <a:ea typeface="ＭＳ Ｐゴシック" pitchFamily="-105" charset="-128"/>
              <a:cs typeface="ＭＳ Ｐゴシック" pitchFamily="-105" charset="-128"/>
            </a:endParaRPr>
          </a:p>
        </p:txBody>
      </p:sp>
      <p:sp>
        <p:nvSpPr>
          <p:cNvPr id="1027" name="Rectangle 2"/>
          <p:cNvSpPr>
            <a:spLocks noGrp="1" noChangeArrowheads="1"/>
          </p:cNvSpPr>
          <p:nvPr>
            <p:ph type="title"/>
          </p:nvPr>
        </p:nvSpPr>
        <p:spPr bwMode="auto">
          <a:xfrm>
            <a:off x="1671638" y="188913"/>
            <a:ext cx="7396162" cy="5016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8" name="Rectangle 58"/>
          <p:cNvSpPr>
            <a:spLocks noGrp="1" noChangeArrowheads="1"/>
          </p:cNvSpPr>
          <p:nvPr>
            <p:ph type="body" idx="1"/>
          </p:nvPr>
        </p:nvSpPr>
        <p:spPr bwMode="auto">
          <a:xfrm>
            <a:off x="296863" y="1457325"/>
            <a:ext cx="8445500" cy="4864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4" name="TextBox 3"/>
          <p:cNvSpPr txBox="1"/>
          <p:nvPr/>
        </p:nvSpPr>
        <p:spPr>
          <a:xfrm>
            <a:off x="19050" y="482815"/>
            <a:ext cx="1505540" cy="553998"/>
          </a:xfrm>
          <a:prstGeom prst="rect">
            <a:avLst/>
          </a:prstGeom>
          <a:noFill/>
        </p:spPr>
        <p:txBody>
          <a:bodyPr wrap="none">
            <a:spAutoFit/>
          </a:bodyPr>
          <a:lstStyle/>
          <a:p>
            <a:pPr defTabSz="914400" eaLnBrk="0" hangingPunct="0">
              <a:spcBef>
                <a:spcPts val="0"/>
              </a:spcBef>
              <a:defRPr/>
            </a:pPr>
            <a:r>
              <a:rPr lang="en-US" sz="1000" b="1" dirty="0" smtClean="0">
                <a:solidFill>
                  <a:srgbClr val="FFFFFF"/>
                </a:solidFill>
                <a:latin typeface="Arial Unicode MS" pitchFamily="-111" charset="0"/>
                <a:ea typeface="ＭＳ Ｐゴシック" pitchFamily="-105" charset="-128"/>
                <a:cs typeface="ＭＳ Ｐゴシック" pitchFamily="-105" charset="-128"/>
              </a:rPr>
              <a:t>WG Disasters #4</a:t>
            </a:r>
          </a:p>
          <a:p>
            <a:pPr defTabSz="914400" eaLnBrk="0" hangingPunct="0">
              <a:spcBef>
                <a:spcPts val="0"/>
              </a:spcBef>
              <a:defRPr/>
            </a:pPr>
            <a:r>
              <a:rPr lang="en-US" sz="1000" b="1" baseline="0" dirty="0" err="1" smtClean="0">
                <a:solidFill>
                  <a:srgbClr val="FFFFFF"/>
                </a:solidFill>
                <a:latin typeface="Arial Unicode MS" pitchFamily="-111" charset="0"/>
                <a:ea typeface="ＭＳ Ｐゴシック" pitchFamily="-105" charset="-128"/>
                <a:cs typeface="ＭＳ Ｐゴシック" pitchFamily="-105" charset="-128"/>
              </a:rPr>
              <a:t>Frascati</a:t>
            </a: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 Italy</a:t>
            </a:r>
          </a:p>
          <a:p>
            <a:pPr defTabSz="914400" eaLnBrk="0" hangingPunct="0">
              <a:spcBef>
                <a:spcPts val="0"/>
              </a:spcBef>
              <a:defRPr/>
            </a:pPr>
            <a:r>
              <a:rPr lang="en-US" sz="1000" b="1" baseline="0" dirty="0" smtClean="0">
                <a:solidFill>
                  <a:srgbClr val="FFFFFF"/>
                </a:solidFill>
                <a:latin typeface="Arial Unicode MS" pitchFamily="-111" charset="0"/>
                <a:ea typeface="ＭＳ Ｐゴシック" pitchFamily="-105" charset="-128"/>
                <a:cs typeface="ＭＳ Ｐゴシック" pitchFamily="-105" charset="-128"/>
              </a:rPr>
              <a:t>8-10 September,  2015</a:t>
            </a:r>
            <a:endParaRPr lang="en-US" sz="1000" b="1" dirty="0">
              <a:solidFill>
                <a:srgbClr val="FFFFFF"/>
              </a:solidFill>
              <a:latin typeface="Arial Unicode MS" pitchFamily="-111" charset="0"/>
              <a:ea typeface="ＭＳ Ｐゴシック" pitchFamily="-105" charset="-128"/>
              <a:cs typeface="ＭＳ Ｐゴシック" pitchFamily="-105" charset="-128"/>
            </a:endParaRPr>
          </a:p>
        </p:txBody>
      </p:sp>
      <p:sp>
        <p:nvSpPr>
          <p:cNvPr id="8" name="Rectangle 4"/>
          <p:cNvSpPr>
            <a:spLocks noGrp="1" noChangeArrowheads="1"/>
          </p:cNvSpPr>
          <p:nvPr>
            <p:ph type="sldNum" sz="quarter" idx="4"/>
          </p:nvPr>
        </p:nvSpPr>
        <p:spPr>
          <a:xfrm>
            <a:off x="7239000" y="6600825"/>
            <a:ext cx="1905000" cy="257175"/>
          </a:xfrm>
          <a:prstGeom prst="rect">
            <a:avLst/>
          </a:prstGeom>
        </p:spPr>
        <p:txBody>
          <a:bodyPr vert="horz" wrap="square" lIns="91440" tIns="45720" rIns="91440" bIns="45720" numCol="1" anchor="t" anchorCtr="0" compatLnSpc="1">
            <a:prstTxWarp prst="textNoShape">
              <a:avLst/>
            </a:prstTxWarp>
          </a:bodyPr>
          <a:lstStyle>
            <a:lvl1pPr algn="r" eaLnBrk="0" hangingPunct="0">
              <a:spcBef>
                <a:spcPct val="50000"/>
              </a:spcBef>
              <a:defRPr sz="1000">
                <a:solidFill>
                  <a:srgbClr val="002569"/>
                </a:solidFill>
                <a:latin typeface="Calibri" pitchFamily="-106" charset="0"/>
                <a:cs typeface="Calibri" pitchFamily="-106" charset="0"/>
              </a:defRPr>
            </a:lvl1pPr>
          </a:lstStyle>
          <a:p>
            <a:pPr>
              <a:defRPr/>
            </a:pPr>
            <a:fld id="{980EA4A0-E513-42EA-B292-B21C1B51B660}" type="slidenum">
              <a:rPr lang="en-US"/>
              <a:pPr>
                <a:defRPr/>
              </a:pPr>
              <a:t>‹#›</a:t>
            </a:fld>
            <a:endParaRPr lang="en-US"/>
          </a:p>
        </p:txBody>
      </p:sp>
      <p:pic>
        <p:nvPicPr>
          <p:cNvPr id="5" name="Picture 4" descr="CEOS_logo_trans_SMALL.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5078" y="119764"/>
            <a:ext cx="915254" cy="363051"/>
          </a:xfrm>
          <a:prstGeom prst="rect">
            <a:avLst/>
          </a:prstGeom>
        </p:spPr>
      </p:pic>
      <p:sp>
        <p:nvSpPr>
          <p:cNvPr id="10" name="Rectangle 9"/>
          <p:cNvSpPr/>
          <p:nvPr userDrawn="1"/>
        </p:nvSpPr>
        <p:spPr bwMode="auto">
          <a:xfrm>
            <a:off x="65314" y="506186"/>
            <a:ext cx="1420586" cy="506185"/>
          </a:xfrm>
          <a:prstGeom prst="rect">
            <a:avLst/>
          </a:prstGeom>
          <a:solidFill>
            <a:srgbClr val="002A67"/>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1" name="TextBox 10"/>
          <p:cNvSpPr txBox="1"/>
          <p:nvPr userDrawn="1"/>
        </p:nvSpPr>
        <p:spPr>
          <a:xfrm>
            <a:off x="65314" y="506186"/>
            <a:ext cx="1453243" cy="553998"/>
          </a:xfrm>
          <a:prstGeom prst="rect">
            <a:avLst/>
          </a:prstGeom>
          <a:noFill/>
        </p:spPr>
        <p:txBody>
          <a:bodyPr wrap="square" rtlCol="0">
            <a:spAutoFit/>
          </a:bodyPr>
          <a:lstStyle/>
          <a:p>
            <a:r>
              <a:rPr lang="en-US" sz="1000" dirty="0" smtClean="0">
                <a:solidFill>
                  <a:schemeClr val="bg1"/>
                </a:solidFill>
              </a:rPr>
              <a:t>WG</a:t>
            </a:r>
            <a:r>
              <a:rPr lang="en-US" sz="1000" baseline="0" dirty="0" smtClean="0">
                <a:solidFill>
                  <a:schemeClr val="bg1"/>
                </a:solidFill>
              </a:rPr>
              <a:t> Disasters </a:t>
            </a:r>
            <a:r>
              <a:rPr lang="en-US" sz="1000" baseline="0" dirty="0" smtClean="0">
                <a:solidFill>
                  <a:schemeClr val="bg1"/>
                </a:solidFill>
              </a:rPr>
              <a:t>#7</a:t>
            </a:r>
            <a:endParaRPr lang="en-US" sz="1000" baseline="0" dirty="0" smtClean="0">
              <a:solidFill>
                <a:schemeClr val="bg1"/>
              </a:solidFill>
            </a:endParaRPr>
          </a:p>
          <a:p>
            <a:r>
              <a:rPr lang="en-US" sz="1000" baseline="0" dirty="0" smtClean="0">
                <a:solidFill>
                  <a:schemeClr val="bg1"/>
                </a:solidFill>
              </a:rPr>
              <a:t>Rome, Italy</a:t>
            </a:r>
            <a:endParaRPr lang="en-US" sz="1000" baseline="0" dirty="0" smtClean="0">
              <a:solidFill>
                <a:schemeClr val="bg1"/>
              </a:solidFill>
            </a:endParaRPr>
          </a:p>
          <a:p>
            <a:r>
              <a:rPr lang="en-US" sz="1000" baseline="0" dirty="0" smtClean="0">
                <a:solidFill>
                  <a:schemeClr val="bg1"/>
                </a:solidFill>
              </a:rPr>
              <a:t>14–16 </a:t>
            </a:r>
            <a:r>
              <a:rPr lang="en-US" sz="1000" baseline="0" dirty="0" smtClean="0">
                <a:solidFill>
                  <a:schemeClr val="bg1"/>
                </a:solidFill>
              </a:rPr>
              <a:t>March, </a:t>
            </a:r>
            <a:r>
              <a:rPr lang="en-US" sz="1000" baseline="0" dirty="0" smtClean="0">
                <a:solidFill>
                  <a:schemeClr val="bg1"/>
                </a:solidFill>
              </a:rPr>
              <a:t>2017</a:t>
            </a:r>
            <a:endParaRPr lang="en-US" sz="10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4" r:id="rId4"/>
    <p:sldLayoutId id="2147483675" r:id="rId5"/>
  </p:sldLayoutIdLst>
  <p:transition spd="slow"/>
  <p:timing>
    <p:tnLst>
      <p:par>
        <p:cTn id="1" dur="indefinite" restart="never" nodeType="tmRoot"/>
      </p:par>
    </p:tnLst>
  </p:timing>
  <p:txStyles>
    <p:title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2400" b="1">
          <a:solidFill>
            <a:schemeClr val="tx2"/>
          </a:solidFill>
          <a:latin typeface="Arial" charset="0"/>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200" b="1">
          <a:solidFill>
            <a:schemeClr val="tx2"/>
          </a:solidFill>
          <a:latin typeface="Arial" charset="0"/>
          <a:ea typeface="ＭＳ Ｐゴシック" charset="-128"/>
        </a:defRPr>
      </a:lvl2pPr>
      <a:lvl3pPr marL="1143000" indent="-228600" algn="l" rtl="0" eaLnBrk="0" fontAlgn="base" hangingPunct="0">
        <a:spcBef>
          <a:spcPct val="20000"/>
        </a:spcBef>
        <a:spcAft>
          <a:spcPct val="0"/>
        </a:spcAft>
        <a:buFont typeface="Courier New" pitchFamily="-106" charset="0"/>
        <a:buChar char="o"/>
        <a:defRPr sz="2000" b="1">
          <a:solidFill>
            <a:schemeClr val="tx2"/>
          </a:solidFill>
          <a:latin typeface="Arial" charset="0"/>
          <a:ea typeface="ＭＳ Ｐゴシック" charset="-128"/>
        </a:defRPr>
      </a:lvl3pPr>
      <a:lvl4pPr marL="1600200" indent="-228600" algn="l" rtl="0" eaLnBrk="0" fontAlgn="base" hangingPunct="0">
        <a:spcBef>
          <a:spcPct val="20000"/>
        </a:spcBef>
        <a:spcAft>
          <a:spcPct val="0"/>
        </a:spcAft>
        <a:buFont typeface="Wingdings" pitchFamily="-106" charset="2"/>
        <a:buChar char="§"/>
        <a:defRPr b="1">
          <a:solidFill>
            <a:schemeClr val="tx2"/>
          </a:solidFill>
          <a:latin typeface="Arial" charset="0"/>
          <a:ea typeface="ＭＳ Ｐゴシック" charset="-128"/>
        </a:defRPr>
      </a:lvl4pPr>
      <a:lvl5pPr marL="2057400" indent="-228600" algn="l" rtl="0" eaLnBrk="0" fontAlgn="base" hangingPunct="0">
        <a:spcBef>
          <a:spcPct val="20000"/>
        </a:spcBef>
        <a:spcAft>
          <a:spcPct val="0"/>
        </a:spcAft>
        <a:buFont typeface="Arial" charset="0"/>
        <a:buChar char="•"/>
        <a:defRPr sz="1600" b="1">
          <a:solidFill>
            <a:schemeClr val="tx2"/>
          </a:solidFill>
          <a:latin typeface="Arial" charset="0"/>
          <a:ea typeface="ＭＳ Ｐゴシック" charset="-128"/>
        </a:defRPr>
      </a:lvl5pPr>
      <a:lvl6pPr marL="2514600" indent="-228600" algn="l" rtl="0" eaLnBrk="0" fontAlgn="base" hangingPunct="0">
        <a:spcBef>
          <a:spcPct val="20000"/>
        </a:spcBef>
        <a:spcAft>
          <a:spcPct val="0"/>
        </a:spcAft>
        <a:defRPr sz="2400">
          <a:solidFill>
            <a:schemeClr val="tx2"/>
          </a:solidFill>
          <a:latin typeface="+mn-lt"/>
        </a:defRPr>
      </a:lvl6pPr>
      <a:lvl7pPr marL="2971800" indent="-228600" algn="l" rtl="0" eaLnBrk="0" fontAlgn="base" hangingPunct="0">
        <a:spcBef>
          <a:spcPct val="20000"/>
        </a:spcBef>
        <a:spcAft>
          <a:spcPct val="0"/>
        </a:spcAft>
        <a:defRPr sz="2400">
          <a:solidFill>
            <a:schemeClr val="tx2"/>
          </a:solidFill>
          <a:latin typeface="+mn-lt"/>
        </a:defRPr>
      </a:lvl7pPr>
      <a:lvl8pPr marL="3429000" indent="-228600" algn="l" rtl="0" eaLnBrk="0" fontAlgn="base" hangingPunct="0">
        <a:spcBef>
          <a:spcPct val="20000"/>
        </a:spcBef>
        <a:spcAft>
          <a:spcPct val="0"/>
        </a:spcAft>
        <a:defRPr sz="2400">
          <a:solidFill>
            <a:schemeClr val="tx2"/>
          </a:solidFill>
          <a:latin typeface="+mn-lt"/>
        </a:defRPr>
      </a:lvl8pPr>
      <a:lvl9pPr marL="3886200" indent="-228600" algn="l" rtl="0" eaLnBrk="0" fontAlgn="base" hangingPunct="0">
        <a:spcBef>
          <a:spcPct val="20000"/>
        </a:spcBef>
        <a:spcAft>
          <a:spcPct val="0"/>
        </a:spcAft>
        <a:defRPr sz="2400">
          <a:solidFill>
            <a:schemeClr val="tx2"/>
          </a:solidFill>
          <a:latin typeface="+mn-l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tif"/><Relationship Id="rId3" Type="http://schemas.openxmlformats.org/officeDocument/2006/relationships/image" Target="../media/image45.tif"/><Relationship Id="rId7" Type="http://schemas.openxmlformats.org/officeDocument/2006/relationships/image" Target="../media/image49.tif"/><Relationship Id="rId12" Type="http://schemas.openxmlformats.org/officeDocument/2006/relationships/image" Target="../media/image54.tif"/><Relationship Id="rId2" Type="http://schemas.openxmlformats.org/officeDocument/2006/relationships/image" Target="../media/image44.tif"/><Relationship Id="rId1" Type="http://schemas.openxmlformats.org/officeDocument/2006/relationships/slideLayout" Target="../slideLayouts/slideLayout2.xml"/><Relationship Id="rId6" Type="http://schemas.openxmlformats.org/officeDocument/2006/relationships/image" Target="../media/image48.tif"/><Relationship Id="rId11" Type="http://schemas.openxmlformats.org/officeDocument/2006/relationships/image" Target="../media/image53.tif"/><Relationship Id="rId5" Type="http://schemas.openxmlformats.org/officeDocument/2006/relationships/image" Target="../media/image47.tif"/><Relationship Id="rId10" Type="http://schemas.openxmlformats.org/officeDocument/2006/relationships/image" Target="../media/image52.tif"/><Relationship Id="rId4" Type="http://schemas.openxmlformats.org/officeDocument/2006/relationships/image" Target="../media/image46.tif"/><Relationship Id="rId9" Type="http://schemas.openxmlformats.org/officeDocument/2006/relationships/image" Target="../media/image51.ti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8.png"/><Relationship Id="rId4" Type="http://schemas.openxmlformats.org/officeDocument/2006/relationships/image" Target="../media/image63.jp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44"/>
          <p:cNvSpPr>
            <a:spLocks noGrp="1" noChangeArrowheads="1"/>
          </p:cNvSpPr>
          <p:nvPr>
            <p:ph type="ctrTitle"/>
          </p:nvPr>
        </p:nvSpPr>
        <p:spPr>
          <a:xfrm>
            <a:off x="387503" y="172192"/>
            <a:ext cx="8633129" cy="1349277"/>
          </a:xfrm>
        </p:spPr>
        <p:txBody>
          <a:bodyPr/>
          <a:lstStyle/>
          <a:p>
            <a:pPr algn="l"/>
            <a:r>
              <a:rPr lang="en-US" sz="2800" dirty="0" smtClean="0"/>
              <a:t>Status Report on Volcano Pilot Project</a:t>
            </a:r>
            <a:endParaRPr lang="en-US" sz="2800" dirty="0" smtClean="0">
              <a:solidFill>
                <a:srgbClr val="FFFF00"/>
              </a:solidFill>
            </a:endParaRPr>
          </a:p>
        </p:txBody>
      </p:sp>
      <p:sp>
        <p:nvSpPr>
          <p:cNvPr id="2" name="Subtitle 1"/>
          <p:cNvSpPr>
            <a:spLocks noGrp="1"/>
          </p:cNvSpPr>
          <p:nvPr>
            <p:ph type="subTitle" sz="quarter" idx="1"/>
          </p:nvPr>
        </p:nvSpPr>
        <p:spPr>
          <a:xfrm>
            <a:off x="593471" y="1804737"/>
            <a:ext cx="5929917" cy="2304711"/>
          </a:xfrm>
        </p:spPr>
        <p:txBody>
          <a:bodyPr/>
          <a:lstStyle/>
          <a:p>
            <a:r>
              <a:rPr lang="en-US" b="0" dirty="0" smtClean="0">
                <a:latin typeface="Arial" panose="020B0604020202020204" pitchFamily="34" charset="0"/>
                <a:cs typeface="Arial" panose="020B0604020202020204" pitchFamily="34" charset="0"/>
              </a:rPr>
              <a:t>Mike Poland (USGS)</a:t>
            </a:r>
          </a:p>
          <a:p>
            <a:r>
              <a:rPr lang="en-US" b="0" dirty="0" smtClean="0">
                <a:latin typeface="Arial" panose="020B0604020202020204" pitchFamily="34" charset="0"/>
                <a:cs typeface="Arial" panose="020B0604020202020204" pitchFamily="34" charset="0"/>
              </a:rPr>
              <a:t>Simona Zoffoli (ASI)</a:t>
            </a:r>
          </a:p>
          <a:p>
            <a:endParaRPr lang="en-US" sz="1400" b="0" dirty="0" smtClean="0">
              <a:latin typeface="Arial" panose="020B0604020202020204" pitchFamily="34" charset="0"/>
              <a:cs typeface="Arial" panose="020B0604020202020204" pitchFamily="34" charset="0"/>
            </a:endParaRPr>
          </a:p>
          <a:p>
            <a:r>
              <a:rPr lang="en-US" b="0" dirty="0" smtClean="0">
                <a:latin typeface="Arial" panose="020B0604020202020204" pitchFamily="34" charset="0"/>
                <a:cs typeface="Arial" panose="020B0604020202020204" pitchFamily="34" charset="0"/>
              </a:rPr>
              <a:t>WG Disasters #7</a:t>
            </a:r>
          </a:p>
          <a:p>
            <a:r>
              <a:rPr lang="en-US" b="0" dirty="0" smtClean="0">
                <a:latin typeface="Arial" panose="020B0604020202020204" pitchFamily="34" charset="0"/>
                <a:cs typeface="Arial" panose="020B0604020202020204" pitchFamily="34" charset="0"/>
              </a:rPr>
              <a:t>Rome, Italy</a:t>
            </a:r>
          </a:p>
          <a:p>
            <a:r>
              <a:rPr lang="en-US" b="0" dirty="0" smtClean="0">
                <a:latin typeface="Arial" panose="020B0604020202020204" pitchFamily="34" charset="0"/>
                <a:cs typeface="Arial" panose="020B0604020202020204" pitchFamily="34" charset="0"/>
              </a:rPr>
              <a:t>14–16 March 2017</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dirty="0" err="1" smtClean="0">
                <a:solidFill>
                  <a:schemeClr val="bg1"/>
                </a:solidFill>
                <a:cs typeface="Tahoma" pitchFamily="-106" charset="0"/>
              </a:rPr>
              <a:t>Hawai</a:t>
            </a:r>
            <a:r>
              <a:rPr lang="en-US" sz="3200" dirty="0" err="1" smtClean="0">
                <a:solidFill>
                  <a:schemeClr val="bg1"/>
                </a:solidFill>
              </a:rPr>
              <a:t>ʻ</a:t>
            </a:r>
            <a:r>
              <a:rPr lang="en-US" sz="3200" b="1" kern="0" dirty="0" err="1" smtClean="0">
                <a:solidFill>
                  <a:schemeClr val="bg1"/>
                </a:solidFill>
                <a:cs typeface="Tahoma" pitchFamily="-106" charset="0"/>
              </a:rPr>
              <a:t>i</a:t>
            </a:r>
            <a:endParaRPr lang="en-US" sz="3200" b="1" kern="0" dirty="0">
              <a:solidFill>
                <a:schemeClr val="bg1"/>
              </a:solidFill>
              <a:cs typeface="Tahoma" pitchFamily="-106" charset="0"/>
            </a:endParaRPr>
          </a:p>
        </p:txBody>
      </p:sp>
      <p:pic>
        <p:nvPicPr>
          <p:cNvPr id="8" name="Content Placeholder 8"/>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85750" y="1657350"/>
            <a:ext cx="4057650" cy="3498850"/>
          </a:xfrm>
          <a:prstGeom prst="rect">
            <a:avLst/>
          </a:prstGeom>
          <a:noFill/>
          <a:ln w="9525">
            <a:noFill/>
            <a:miter lim="800000"/>
            <a:headEnd/>
            <a:tailEnd/>
          </a:ln>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57783" y="1645915"/>
            <a:ext cx="4048033" cy="3497585"/>
          </a:xfrm>
          <a:prstGeom prst="rect">
            <a:avLst/>
          </a:prstGeom>
        </p:spPr>
      </p:pic>
      <p:sp>
        <p:nvSpPr>
          <p:cNvPr id="10" name="TextBox 9"/>
          <p:cNvSpPr txBox="1"/>
          <p:nvPr/>
        </p:nvSpPr>
        <p:spPr>
          <a:xfrm>
            <a:off x="285750" y="1778250"/>
            <a:ext cx="4057649" cy="461665"/>
          </a:xfrm>
          <a:prstGeom prst="rect">
            <a:avLst/>
          </a:prstGeom>
          <a:noFill/>
        </p:spPr>
        <p:txBody>
          <a:bodyPr wrap="square" rtlCol="0">
            <a:spAutoFit/>
          </a:bodyPr>
          <a:lstStyle/>
          <a:p>
            <a:r>
              <a:rPr lang="en-US" sz="2400" dirty="0" smtClean="0">
                <a:solidFill>
                  <a:schemeClr val="bg1"/>
                </a:solidFill>
              </a:rPr>
              <a:t>March-August 2015</a:t>
            </a:r>
            <a:endParaRPr lang="en-US" sz="2400" dirty="0">
              <a:solidFill>
                <a:schemeClr val="bg1"/>
              </a:solidFill>
            </a:endParaRPr>
          </a:p>
        </p:txBody>
      </p:sp>
      <p:sp>
        <p:nvSpPr>
          <p:cNvPr id="11" name="TextBox 10"/>
          <p:cNvSpPr txBox="1"/>
          <p:nvPr/>
        </p:nvSpPr>
        <p:spPr>
          <a:xfrm>
            <a:off x="4842878" y="1660702"/>
            <a:ext cx="3951871" cy="461665"/>
          </a:xfrm>
          <a:prstGeom prst="rect">
            <a:avLst/>
          </a:prstGeom>
          <a:noFill/>
        </p:spPr>
        <p:txBody>
          <a:bodyPr wrap="square" rtlCol="0">
            <a:spAutoFit/>
          </a:bodyPr>
          <a:lstStyle/>
          <a:p>
            <a:r>
              <a:rPr lang="en-US" sz="2400" dirty="0" smtClean="0">
                <a:solidFill>
                  <a:schemeClr val="bg1"/>
                </a:solidFill>
              </a:rPr>
              <a:t>August-December 2015</a:t>
            </a:r>
            <a:endParaRPr lang="en-US" sz="2400" dirty="0">
              <a:solidFill>
                <a:schemeClr val="bg1"/>
              </a:solidFill>
            </a:endParaRPr>
          </a:p>
        </p:txBody>
      </p:sp>
      <p:grpSp>
        <p:nvGrpSpPr>
          <p:cNvPr id="2" name="Group 1"/>
          <p:cNvGrpSpPr/>
          <p:nvPr/>
        </p:nvGrpSpPr>
        <p:grpSpPr>
          <a:xfrm>
            <a:off x="7503500" y="5037240"/>
            <a:ext cx="1496996" cy="1746494"/>
            <a:chOff x="2931500" y="1445287"/>
            <a:chExt cx="1496996" cy="1746494"/>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l="-6114" t="-5387" r="-3943" b="-7744"/>
            <a:stretch>
              <a:fillRect/>
            </a:stretch>
          </p:blipFill>
          <p:spPr bwMode="auto">
            <a:xfrm>
              <a:off x="2931500" y="1445287"/>
              <a:ext cx="1496996" cy="1746494"/>
            </a:xfrm>
            <a:prstGeom prst="rect">
              <a:avLst/>
            </a:prstGeom>
            <a:solidFill>
              <a:schemeClr val="bg1"/>
            </a:solidFill>
            <a:ln w="12700">
              <a:solidFill>
                <a:schemeClr val="tx1"/>
              </a:solidFill>
              <a:miter lim="800000"/>
              <a:headEnd/>
              <a:tailEnd/>
            </a:ln>
            <a:effectLst/>
          </p:spPr>
        </p:pic>
        <p:sp>
          <p:nvSpPr>
            <p:cNvPr id="5" name="Rectangle 4"/>
            <p:cNvSpPr/>
            <p:nvPr/>
          </p:nvSpPr>
          <p:spPr>
            <a:xfrm>
              <a:off x="3383537" y="2252605"/>
              <a:ext cx="291082" cy="294469"/>
            </a:xfrm>
            <a:prstGeom prst="rect">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285751" y="5277100"/>
            <a:ext cx="8509000" cy="1446550"/>
          </a:xfrm>
          <a:prstGeom prst="rect">
            <a:avLst/>
          </a:prstGeom>
          <a:noFill/>
        </p:spPr>
        <p:txBody>
          <a:bodyPr wrap="square" rtlCol="0">
            <a:spAutoFit/>
          </a:bodyPr>
          <a:lstStyle/>
          <a:p>
            <a:r>
              <a:rPr lang="en-US" sz="2800" b="1" dirty="0" smtClean="0">
                <a:solidFill>
                  <a:srgbClr val="000000"/>
                </a:solidFill>
              </a:rPr>
              <a:t>Inflation of Mauna Loa volcano, </a:t>
            </a:r>
            <a:r>
              <a:rPr lang="en-US" sz="2800" b="1" dirty="0" err="1" smtClean="0">
                <a:solidFill>
                  <a:srgbClr val="000000"/>
                </a:solidFill>
              </a:rPr>
              <a:t>Hawaiʻi</a:t>
            </a:r>
            <a:endParaRPr lang="en-US" sz="2800" b="1" dirty="0">
              <a:solidFill>
                <a:srgbClr val="000000"/>
              </a:solidFill>
            </a:endParaRPr>
          </a:p>
          <a:p>
            <a:r>
              <a:rPr lang="en-US" sz="2000" b="1" dirty="0" smtClean="0">
                <a:solidFill>
                  <a:srgbClr val="000000"/>
                </a:solidFill>
              </a:rPr>
              <a:t>Cosmo-</a:t>
            </a:r>
            <a:r>
              <a:rPr lang="en-US" sz="2000" b="1" dirty="0" err="1" smtClean="0">
                <a:solidFill>
                  <a:srgbClr val="000000"/>
                </a:solidFill>
              </a:rPr>
              <a:t>SkyMed</a:t>
            </a:r>
            <a:endParaRPr lang="en-US" sz="2000" b="1" dirty="0" smtClean="0">
              <a:solidFill>
                <a:srgbClr val="000000"/>
              </a:solidFill>
            </a:endParaRPr>
          </a:p>
          <a:p>
            <a:endParaRPr lang="en-US" sz="2000" b="1" dirty="0" smtClean="0">
              <a:solidFill>
                <a:srgbClr val="000000"/>
              </a:solidFill>
            </a:endParaRPr>
          </a:p>
          <a:p>
            <a:r>
              <a:rPr lang="en-US" sz="2000" b="1" dirty="0" smtClean="0">
                <a:solidFill>
                  <a:srgbClr val="000000"/>
                </a:solidFill>
              </a:rPr>
              <a:t>Inflation source changed location in mid-2015…</a:t>
            </a:r>
            <a:endParaRPr lang="en-US" sz="2000" b="1" dirty="0">
              <a:solidFill>
                <a:srgbClr val="000000"/>
              </a:solidFill>
            </a:endParaRPr>
          </a:p>
        </p:txBody>
      </p:sp>
    </p:spTree>
    <p:extLst>
      <p:ext uri="{BB962C8B-B14F-4D97-AF65-F5344CB8AC3E}">
        <p14:creationId xmlns:p14="http://schemas.microsoft.com/office/powerpoint/2010/main" val="32415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C: Fogo demonstrator</a:t>
            </a:r>
          </a:p>
        </p:txBody>
      </p:sp>
      <p:sp>
        <p:nvSpPr>
          <p:cNvPr id="7" name="TextBox 6"/>
          <p:cNvSpPr txBox="1"/>
          <p:nvPr/>
        </p:nvSpPr>
        <p:spPr>
          <a:xfrm>
            <a:off x="492553" y="1687044"/>
            <a:ext cx="7866226" cy="153888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800" dirty="0" smtClean="0"/>
              <a:t>Proposal has been submitted to ensure rapid access to data if a large volcanic event occurs</a:t>
            </a:r>
          </a:p>
          <a:p>
            <a:pPr marL="342900" indent="-342900">
              <a:spcBef>
                <a:spcPts val="600"/>
              </a:spcBef>
              <a:spcAft>
                <a:spcPts val="600"/>
              </a:spcAft>
              <a:buFont typeface="Arial" panose="020B0604020202020204" pitchFamily="34" charset="0"/>
              <a:buChar char="•"/>
            </a:pPr>
            <a:r>
              <a:rPr lang="en-US" sz="2800" dirty="0" smtClean="0"/>
              <a:t>Fogo eruption serves as a demonstration</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4000" y="3678463"/>
            <a:ext cx="4201147" cy="276136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729137" y="3705695"/>
            <a:ext cx="4171831" cy="2734128"/>
          </a:xfrm>
          <a:prstGeom prst="rect">
            <a:avLst/>
          </a:prstGeom>
        </p:spPr>
      </p:pic>
      <p:sp>
        <p:nvSpPr>
          <p:cNvPr id="4" name="TextBox 3"/>
          <p:cNvSpPr txBox="1"/>
          <p:nvPr/>
        </p:nvSpPr>
        <p:spPr>
          <a:xfrm>
            <a:off x="5988969" y="6581001"/>
            <a:ext cx="3155031" cy="276999"/>
          </a:xfrm>
          <a:prstGeom prst="rect">
            <a:avLst/>
          </a:prstGeom>
          <a:noFill/>
        </p:spPr>
        <p:txBody>
          <a:bodyPr wrap="none" rtlCol="0">
            <a:spAutoFit/>
          </a:bodyPr>
          <a:lstStyle/>
          <a:p>
            <a:pPr algn="r"/>
            <a:r>
              <a:rPr lang="en-US" sz="1200" dirty="0" smtClean="0"/>
              <a:t>courtesy </a:t>
            </a:r>
            <a:r>
              <a:rPr lang="en-US" sz="1200" dirty="0" err="1" smtClean="0"/>
              <a:t>Fabrizzio</a:t>
            </a:r>
            <a:r>
              <a:rPr lang="en-US" sz="1200" dirty="0" smtClean="0"/>
              <a:t> </a:t>
            </a:r>
            <a:r>
              <a:rPr lang="en-US" sz="1200" dirty="0" err="1" smtClean="0"/>
              <a:t>Ferucci</a:t>
            </a:r>
            <a:r>
              <a:rPr lang="en-US" sz="1200" dirty="0" smtClean="0"/>
              <a:t>, Open University</a:t>
            </a:r>
            <a:endParaRPr lang="en-US" sz="1200" dirty="0"/>
          </a:p>
        </p:txBody>
      </p:sp>
    </p:spTree>
    <p:extLst>
      <p:ext uri="{BB962C8B-B14F-4D97-AF65-F5344CB8AC3E}">
        <p14:creationId xmlns:p14="http://schemas.microsoft.com/office/powerpoint/2010/main" val="157665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C: </a:t>
            </a:r>
            <a:r>
              <a:rPr lang="en-US" sz="3200" b="1" kern="0" noProof="0" dirty="0" err="1" smtClean="0">
                <a:solidFill>
                  <a:schemeClr val="bg1"/>
                </a:solidFill>
                <a:latin typeface="+mj-lt"/>
                <a:cs typeface="Tahoma" pitchFamily="-106" charset="0"/>
              </a:rPr>
              <a:t>Bogoslof</a:t>
            </a:r>
            <a:r>
              <a:rPr lang="en-US" sz="3200" b="1" kern="0" noProof="0" dirty="0" smtClean="0">
                <a:solidFill>
                  <a:schemeClr val="bg1"/>
                </a:solidFill>
                <a:latin typeface="+mj-lt"/>
                <a:cs typeface="Tahoma" pitchFamily="-106" charset="0"/>
              </a:rPr>
              <a:t> demonstrator</a:t>
            </a:r>
          </a:p>
        </p:txBody>
      </p:sp>
      <p:grpSp>
        <p:nvGrpSpPr>
          <p:cNvPr id="3" name="Group 2"/>
          <p:cNvGrpSpPr/>
          <p:nvPr/>
        </p:nvGrpSpPr>
        <p:grpSpPr>
          <a:xfrm>
            <a:off x="4155120" y="1518298"/>
            <a:ext cx="4750894" cy="5216180"/>
            <a:chOff x="400050" y="847725"/>
            <a:chExt cx="5100738" cy="5600286"/>
          </a:xfrm>
        </p:grpSpPr>
        <p:pic>
          <p:nvPicPr>
            <p:cNvPr id="4" name="Picture 3"/>
            <p:cNvPicPr>
              <a:picLocks noChangeAspect="1"/>
            </p:cNvPicPr>
            <p:nvPr/>
          </p:nvPicPr>
          <p:blipFill>
            <a:blip r:embed="rId3"/>
            <a:stretch>
              <a:fillRect/>
            </a:stretch>
          </p:blipFill>
          <p:spPr>
            <a:xfrm>
              <a:off x="400050" y="847725"/>
              <a:ext cx="5100738" cy="5600286"/>
            </a:xfrm>
            <a:prstGeom prst="rect">
              <a:avLst/>
            </a:prstGeom>
          </p:spPr>
        </p:pic>
        <p:sp>
          <p:nvSpPr>
            <p:cNvPr id="5" name="TextBox 4"/>
            <p:cNvSpPr txBox="1"/>
            <p:nvPr/>
          </p:nvSpPr>
          <p:spPr>
            <a:xfrm>
              <a:off x="2019300" y="6076950"/>
              <a:ext cx="1743352" cy="369332"/>
            </a:xfrm>
            <a:prstGeom prst="rect">
              <a:avLst/>
            </a:prstGeom>
          </p:spPr>
          <p:txBody>
            <a:bodyPr rtlCol="0">
              <a:spAutoFit/>
            </a:bodyPr>
            <a:lstStyle/>
            <a:p>
              <a:pPr algn="ctr"/>
              <a:r>
                <a:rPr lang="en-US" dirty="0">
                  <a:solidFill>
                    <a:srgbClr val="FFFFFF"/>
                  </a:solidFill>
                </a:rPr>
                <a:t>20081021</a:t>
              </a:r>
            </a:p>
          </p:txBody>
        </p:sp>
      </p:grpSp>
      <p:grpSp>
        <p:nvGrpSpPr>
          <p:cNvPr id="7" name="Group 6"/>
          <p:cNvGrpSpPr/>
          <p:nvPr/>
        </p:nvGrpSpPr>
        <p:grpSpPr>
          <a:xfrm>
            <a:off x="4155120" y="1518500"/>
            <a:ext cx="4750894" cy="5218921"/>
            <a:chOff x="400050" y="847725"/>
            <a:chExt cx="5100738" cy="5603229"/>
          </a:xfrm>
        </p:grpSpPr>
        <p:pic>
          <p:nvPicPr>
            <p:cNvPr id="8" name="Picture 7"/>
            <p:cNvPicPr>
              <a:picLocks noChangeAspect="1"/>
            </p:cNvPicPr>
            <p:nvPr/>
          </p:nvPicPr>
          <p:blipFill>
            <a:blip r:embed="rId4"/>
            <a:stretch>
              <a:fillRect/>
            </a:stretch>
          </p:blipFill>
          <p:spPr>
            <a:xfrm>
              <a:off x="400050" y="847725"/>
              <a:ext cx="5100738" cy="5600286"/>
            </a:xfrm>
            <a:prstGeom prst="rect">
              <a:avLst/>
            </a:prstGeom>
          </p:spPr>
        </p:pic>
        <p:sp>
          <p:nvSpPr>
            <p:cNvPr id="9" name="TextBox 8"/>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20170123</a:t>
              </a:r>
            </a:p>
          </p:txBody>
        </p:sp>
      </p:grpSp>
      <p:grpSp>
        <p:nvGrpSpPr>
          <p:cNvPr id="10" name="Group 9"/>
          <p:cNvGrpSpPr/>
          <p:nvPr/>
        </p:nvGrpSpPr>
        <p:grpSpPr>
          <a:xfrm>
            <a:off x="4155120" y="1518500"/>
            <a:ext cx="4750894" cy="5218921"/>
            <a:chOff x="400050" y="847725"/>
            <a:chExt cx="5100738" cy="5603229"/>
          </a:xfrm>
        </p:grpSpPr>
        <p:pic>
          <p:nvPicPr>
            <p:cNvPr id="11" name="Picture 10"/>
            <p:cNvPicPr>
              <a:picLocks noChangeAspect="1"/>
            </p:cNvPicPr>
            <p:nvPr/>
          </p:nvPicPr>
          <p:blipFill>
            <a:blip r:embed="rId5"/>
            <a:stretch>
              <a:fillRect/>
            </a:stretch>
          </p:blipFill>
          <p:spPr>
            <a:xfrm>
              <a:off x="400050" y="847725"/>
              <a:ext cx="5100738" cy="5600286"/>
            </a:xfrm>
            <a:prstGeom prst="rect">
              <a:avLst/>
            </a:prstGeom>
          </p:spPr>
        </p:pic>
        <p:sp>
          <p:nvSpPr>
            <p:cNvPr id="12" name="TextBox 11"/>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20170124</a:t>
              </a:r>
            </a:p>
          </p:txBody>
        </p:sp>
      </p:grpSp>
      <p:grpSp>
        <p:nvGrpSpPr>
          <p:cNvPr id="13" name="Group 12"/>
          <p:cNvGrpSpPr/>
          <p:nvPr/>
        </p:nvGrpSpPr>
        <p:grpSpPr>
          <a:xfrm>
            <a:off x="4155120" y="1518500"/>
            <a:ext cx="4750894" cy="5218921"/>
            <a:chOff x="400050" y="847725"/>
            <a:chExt cx="5100738" cy="5603229"/>
          </a:xfrm>
        </p:grpSpPr>
        <p:pic>
          <p:nvPicPr>
            <p:cNvPr id="14" name="Picture 13"/>
            <p:cNvPicPr>
              <a:picLocks noChangeAspect="1"/>
            </p:cNvPicPr>
            <p:nvPr/>
          </p:nvPicPr>
          <p:blipFill>
            <a:blip r:embed="rId6"/>
            <a:stretch>
              <a:fillRect/>
            </a:stretch>
          </p:blipFill>
          <p:spPr>
            <a:xfrm>
              <a:off x="400050" y="847725"/>
              <a:ext cx="5100738" cy="5600286"/>
            </a:xfrm>
            <a:prstGeom prst="rect">
              <a:avLst/>
            </a:prstGeom>
          </p:spPr>
        </p:pic>
        <p:sp>
          <p:nvSpPr>
            <p:cNvPr id="15" name="TextBox 14"/>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20170127</a:t>
              </a:r>
            </a:p>
          </p:txBody>
        </p:sp>
      </p:grpSp>
      <p:grpSp>
        <p:nvGrpSpPr>
          <p:cNvPr id="16" name="Group 15"/>
          <p:cNvGrpSpPr/>
          <p:nvPr/>
        </p:nvGrpSpPr>
        <p:grpSpPr>
          <a:xfrm>
            <a:off x="4155120" y="1518500"/>
            <a:ext cx="4750894" cy="5218921"/>
            <a:chOff x="400050" y="847725"/>
            <a:chExt cx="5100738" cy="5603229"/>
          </a:xfrm>
        </p:grpSpPr>
        <p:pic>
          <p:nvPicPr>
            <p:cNvPr id="17" name="Picture 16"/>
            <p:cNvPicPr>
              <a:picLocks noChangeAspect="1"/>
            </p:cNvPicPr>
            <p:nvPr/>
          </p:nvPicPr>
          <p:blipFill>
            <a:blip r:embed="rId7"/>
            <a:stretch>
              <a:fillRect/>
            </a:stretch>
          </p:blipFill>
          <p:spPr>
            <a:xfrm>
              <a:off x="400050" y="847725"/>
              <a:ext cx="5100738" cy="5600286"/>
            </a:xfrm>
            <a:prstGeom prst="rect">
              <a:avLst/>
            </a:prstGeom>
          </p:spPr>
        </p:pic>
        <p:sp>
          <p:nvSpPr>
            <p:cNvPr id="18" name="TextBox 17"/>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20170208</a:t>
              </a:r>
            </a:p>
          </p:txBody>
        </p:sp>
      </p:grpSp>
      <p:grpSp>
        <p:nvGrpSpPr>
          <p:cNvPr id="19" name="Group 18"/>
          <p:cNvGrpSpPr/>
          <p:nvPr/>
        </p:nvGrpSpPr>
        <p:grpSpPr>
          <a:xfrm>
            <a:off x="4155120" y="1518500"/>
            <a:ext cx="4750894" cy="5218921"/>
            <a:chOff x="400050" y="847725"/>
            <a:chExt cx="5100738" cy="5603229"/>
          </a:xfrm>
        </p:grpSpPr>
        <p:pic>
          <p:nvPicPr>
            <p:cNvPr id="20" name="Picture 19"/>
            <p:cNvPicPr>
              <a:picLocks noChangeAspect="1"/>
            </p:cNvPicPr>
            <p:nvPr/>
          </p:nvPicPr>
          <p:blipFill>
            <a:blip r:embed="rId8"/>
            <a:stretch>
              <a:fillRect/>
            </a:stretch>
          </p:blipFill>
          <p:spPr>
            <a:xfrm>
              <a:off x="400050" y="847725"/>
              <a:ext cx="5100738" cy="5600286"/>
            </a:xfrm>
            <a:prstGeom prst="rect">
              <a:avLst/>
            </a:prstGeom>
          </p:spPr>
        </p:pic>
        <p:sp>
          <p:nvSpPr>
            <p:cNvPr id="21" name="TextBox 20"/>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20170216</a:t>
              </a:r>
            </a:p>
          </p:txBody>
        </p:sp>
      </p:grpSp>
      <p:grpSp>
        <p:nvGrpSpPr>
          <p:cNvPr id="22" name="Group 21"/>
          <p:cNvGrpSpPr/>
          <p:nvPr/>
        </p:nvGrpSpPr>
        <p:grpSpPr>
          <a:xfrm>
            <a:off x="4155120" y="1518500"/>
            <a:ext cx="4750894" cy="5218921"/>
            <a:chOff x="400050" y="847725"/>
            <a:chExt cx="5100738" cy="5603229"/>
          </a:xfrm>
        </p:grpSpPr>
        <p:pic>
          <p:nvPicPr>
            <p:cNvPr id="23" name="Picture 22"/>
            <p:cNvPicPr>
              <a:picLocks noChangeAspect="1"/>
            </p:cNvPicPr>
            <p:nvPr/>
          </p:nvPicPr>
          <p:blipFill>
            <a:blip r:embed="rId9"/>
            <a:stretch>
              <a:fillRect/>
            </a:stretch>
          </p:blipFill>
          <p:spPr>
            <a:xfrm>
              <a:off x="400050" y="847725"/>
              <a:ext cx="5100738" cy="5600286"/>
            </a:xfrm>
            <a:prstGeom prst="rect">
              <a:avLst/>
            </a:prstGeom>
          </p:spPr>
        </p:pic>
        <p:sp>
          <p:nvSpPr>
            <p:cNvPr id="24" name="TextBox 23"/>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20170224</a:t>
              </a:r>
            </a:p>
          </p:txBody>
        </p:sp>
      </p:grpSp>
      <p:grpSp>
        <p:nvGrpSpPr>
          <p:cNvPr id="25" name="Group 24"/>
          <p:cNvGrpSpPr/>
          <p:nvPr/>
        </p:nvGrpSpPr>
        <p:grpSpPr>
          <a:xfrm>
            <a:off x="4149732" y="1518557"/>
            <a:ext cx="4755914" cy="5219700"/>
            <a:chOff x="400212" y="847725"/>
            <a:chExt cx="5106127" cy="5604065"/>
          </a:xfrm>
        </p:grpSpPr>
        <p:sp>
          <p:nvSpPr>
            <p:cNvPr id="26" name="TextBox 25"/>
            <p:cNvSpPr txBox="1"/>
            <p:nvPr/>
          </p:nvSpPr>
          <p:spPr>
            <a:xfrm>
              <a:off x="2012830" y="6081622"/>
              <a:ext cx="1743352" cy="369332"/>
            </a:xfrm>
            <a:prstGeom prst="rect">
              <a:avLst/>
            </a:prstGeom>
          </p:spPr>
          <p:txBody>
            <a:bodyPr rtlCol="0">
              <a:spAutoFit/>
            </a:bodyPr>
            <a:lstStyle/>
            <a:p>
              <a:pPr algn="ctr"/>
              <a:r>
                <a:rPr lang="en-US" dirty="0">
                  <a:solidFill>
                    <a:srgbClr val="FFFFFF"/>
                  </a:solidFill>
                </a:rPr>
                <a:t>20170224</a:t>
              </a:r>
            </a:p>
          </p:txBody>
        </p:sp>
        <p:pic>
          <p:nvPicPr>
            <p:cNvPr id="27" name="Picture 26"/>
            <p:cNvPicPr>
              <a:picLocks noChangeAspect="1"/>
            </p:cNvPicPr>
            <p:nvPr/>
          </p:nvPicPr>
          <p:blipFill>
            <a:blip r:embed="rId10"/>
            <a:stretch>
              <a:fillRect/>
            </a:stretch>
          </p:blipFill>
          <p:spPr>
            <a:xfrm>
              <a:off x="400212" y="847725"/>
              <a:ext cx="5106127" cy="5598201"/>
            </a:xfrm>
            <a:prstGeom prst="rect">
              <a:avLst/>
            </a:prstGeom>
          </p:spPr>
        </p:pic>
        <p:sp>
          <p:nvSpPr>
            <p:cNvPr id="28" name="TextBox 27"/>
            <p:cNvSpPr txBox="1"/>
            <p:nvPr/>
          </p:nvSpPr>
          <p:spPr>
            <a:xfrm>
              <a:off x="2016407" y="6082458"/>
              <a:ext cx="1743352" cy="369332"/>
            </a:xfrm>
            <a:prstGeom prst="rect">
              <a:avLst/>
            </a:prstGeom>
          </p:spPr>
          <p:txBody>
            <a:bodyPr rtlCol="0" anchor="t">
              <a:spAutoFit/>
            </a:bodyPr>
            <a:lstStyle/>
            <a:p>
              <a:pPr algn="ctr"/>
              <a:r>
                <a:rPr lang="en-US" dirty="0">
                  <a:solidFill>
                    <a:srgbClr val="FFFFFF"/>
                  </a:solidFill>
                </a:rPr>
                <a:t>20170304</a:t>
              </a:r>
            </a:p>
          </p:txBody>
        </p:sp>
      </p:grpSp>
      <p:pic>
        <p:nvPicPr>
          <p:cNvPr id="29" name="Picture 28"/>
          <p:cNvPicPr>
            <a:picLocks noChangeAspect="1"/>
          </p:cNvPicPr>
          <p:nvPr/>
        </p:nvPicPr>
        <p:blipFill rotWithShape="1">
          <a:blip r:embed="rId11"/>
          <a:srcRect l="2999" t="4972" r="8087" b="1970"/>
          <a:stretch/>
        </p:blipFill>
        <p:spPr>
          <a:xfrm>
            <a:off x="213515" y="1518557"/>
            <a:ext cx="3598456" cy="2509263"/>
          </a:xfrm>
          <a:prstGeom prst="rect">
            <a:avLst/>
          </a:prstGeom>
          <a:ln w="12700">
            <a:solidFill>
              <a:schemeClr val="tx1"/>
            </a:solidFill>
          </a:ln>
        </p:spPr>
      </p:pic>
      <p:sp>
        <p:nvSpPr>
          <p:cNvPr id="31" name="TextBox 30"/>
          <p:cNvSpPr txBox="1"/>
          <p:nvPr/>
        </p:nvSpPr>
        <p:spPr>
          <a:xfrm>
            <a:off x="213514" y="1525224"/>
            <a:ext cx="1317990"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June 13, 1998</a:t>
            </a:r>
            <a:endParaRPr lang="en-US" sz="1400" dirty="0">
              <a:latin typeface="Arial" panose="020B0604020202020204" pitchFamily="34" charset="0"/>
              <a:cs typeface="Arial" panose="020B0604020202020204" pitchFamily="34" charset="0"/>
            </a:endParaRPr>
          </a:p>
        </p:txBody>
      </p:sp>
      <p:pic>
        <p:nvPicPr>
          <p:cNvPr id="30" name="Picture 2" descr="AVO 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515" y="4036753"/>
            <a:ext cx="3598456" cy="269884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213515" y="4125676"/>
            <a:ext cx="1566454"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January 10, 2017</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55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OS_SA_base.pn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275990" y="1367305"/>
            <a:ext cx="5791810" cy="5490695"/>
          </a:xfrm>
          <a:prstGeom prst="rect">
            <a:avLst/>
          </a:prstGeom>
        </p:spPr>
      </p:pic>
      <p:sp>
        <p:nvSpPr>
          <p:cNvPr id="3" name="Rettangolo 2"/>
          <p:cNvSpPr/>
          <p:nvPr/>
        </p:nvSpPr>
        <p:spPr>
          <a:xfrm>
            <a:off x="228600" y="1531033"/>
            <a:ext cx="2892798" cy="5016758"/>
          </a:xfrm>
          <a:prstGeom prst="rect">
            <a:avLst/>
          </a:prstGeom>
        </p:spPr>
        <p:txBody>
          <a:bodyPr wrap="square">
            <a:spAutoFit/>
          </a:bodyPr>
          <a:lstStyle/>
          <a:p>
            <a:pPr marL="285750" indent="-285750">
              <a:buFont typeface="Arial" panose="020B0604020202020204" pitchFamily="34" charset="0"/>
              <a:buChar char="•"/>
            </a:pPr>
            <a:r>
              <a:rPr lang="en-US" sz="1600" dirty="0"/>
              <a:t>D</a:t>
            </a:r>
            <a:r>
              <a:rPr lang="en-US" sz="1600" dirty="0" smtClean="0"/>
              <a:t>emonstrate </a:t>
            </a:r>
            <a:r>
              <a:rPr lang="en-US" sz="1600" dirty="0"/>
              <a:t>how </a:t>
            </a:r>
            <a:r>
              <a:rPr lang="en-US" sz="1600" dirty="0" smtClean="0"/>
              <a:t>EO data can </a:t>
            </a:r>
            <a:r>
              <a:rPr lang="en-US" sz="1600" dirty="0"/>
              <a:t>be used to cost-effectively monitor all 315 volcanoes </a:t>
            </a:r>
            <a:r>
              <a:rPr lang="en-US" sz="1600" dirty="0" smtClean="0"/>
              <a:t>that </a:t>
            </a:r>
            <a:r>
              <a:rPr lang="en-US" sz="1600" dirty="0"/>
              <a:t>erupted in the last 10,000 years in the region </a:t>
            </a:r>
            <a:endParaRPr lang="en-US" sz="1600" dirty="0" smtClean="0"/>
          </a:p>
          <a:p>
            <a:pPr marL="285750" indent="-285750">
              <a:buFont typeface="Arial" panose="020B0604020202020204" pitchFamily="34" charset="0"/>
              <a:buChar char="•"/>
            </a:pPr>
            <a:r>
              <a:rPr lang="en-US" sz="1600" dirty="0"/>
              <a:t>I</a:t>
            </a:r>
            <a:r>
              <a:rPr lang="en-US" sz="1600" dirty="0" smtClean="0"/>
              <a:t>dentify volcanoes that may became active in the near future</a:t>
            </a:r>
          </a:p>
          <a:p>
            <a:pPr marL="285750" indent="-285750">
              <a:buFont typeface="Arial" panose="020B0604020202020204" pitchFamily="34" charset="0"/>
              <a:buChar char="•"/>
            </a:pPr>
            <a:r>
              <a:rPr lang="en-US" sz="1600" dirty="0"/>
              <a:t>T</a:t>
            </a:r>
            <a:r>
              <a:rPr lang="en-US" sz="1600" dirty="0" smtClean="0"/>
              <a:t>rack new and ongoing eruptive activity</a:t>
            </a:r>
          </a:p>
          <a:p>
            <a:endParaRPr lang="en-US" sz="1600" dirty="0" smtClean="0"/>
          </a:p>
          <a:p>
            <a:endParaRPr lang="en-US" sz="1600" dirty="0" smtClean="0"/>
          </a:p>
          <a:p>
            <a:r>
              <a:rPr lang="en-US" sz="1600" dirty="0" smtClean="0"/>
              <a:t>Why Latin America?</a:t>
            </a:r>
            <a:endParaRPr lang="en-US" sz="1600" dirty="0"/>
          </a:p>
          <a:p>
            <a:pPr marL="285750" indent="-285750">
              <a:buFont typeface="Arial" panose="020B0604020202020204" pitchFamily="34" charset="0"/>
              <a:buChar char="•"/>
            </a:pPr>
            <a:r>
              <a:rPr lang="en-US" sz="1600" dirty="0" smtClean="0"/>
              <a:t>Diversity of environments</a:t>
            </a:r>
          </a:p>
          <a:p>
            <a:pPr marL="285750" indent="-285750">
              <a:buFont typeface="Arial" panose="020B0604020202020204" pitchFamily="34" charset="0"/>
              <a:buChar char="•"/>
            </a:pPr>
            <a:r>
              <a:rPr lang="en-US" sz="1600" dirty="0" smtClean="0"/>
              <a:t>Abundant volcanic activity</a:t>
            </a:r>
          </a:p>
          <a:p>
            <a:pPr marL="285750" indent="-285750">
              <a:buFont typeface="Arial" panose="020B0604020202020204" pitchFamily="34" charset="0"/>
              <a:buChar char="•"/>
            </a:pPr>
            <a:r>
              <a:rPr lang="en-US" sz="1600" dirty="0" smtClean="0"/>
              <a:t>Benefits to local users</a:t>
            </a:r>
          </a:p>
          <a:p>
            <a:pPr marL="285750" indent="-285750">
              <a:buFont typeface="Arial" panose="020B0604020202020204" pitchFamily="34" charset="0"/>
              <a:buChar char="•"/>
            </a:pPr>
            <a:r>
              <a:rPr lang="en-US" sz="1600" dirty="0" smtClean="0"/>
              <a:t>64% of volcanoes in the region have no ground monitoring of any type</a:t>
            </a:r>
          </a:p>
        </p:txBody>
      </p:sp>
      <p:sp>
        <p:nvSpPr>
          <p:cNvPr id="4" name="Title 3"/>
          <p:cNvSpPr>
            <a:spLocks noGrp="1"/>
          </p:cNvSpPr>
          <p:nvPr>
            <p:ph type="title"/>
          </p:nvPr>
        </p:nvSpPr>
        <p:spPr/>
        <p:txBody>
          <a:bodyPr/>
          <a:lstStyle/>
          <a:p>
            <a:r>
              <a:rPr lang="en-US" dirty="0" smtClean="0"/>
              <a:t>Objective A: Regional demonstration</a:t>
            </a:r>
            <a:endParaRPr lang="en-US" dirty="0"/>
          </a:p>
        </p:txBody>
      </p:sp>
    </p:spTree>
    <p:extLst>
      <p:ext uri="{BB962C8B-B14F-4D97-AF65-F5344CB8AC3E}">
        <p14:creationId xmlns:p14="http://schemas.microsoft.com/office/powerpoint/2010/main" val="31367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A Efforts by Partner</a:t>
            </a:r>
          </a:p>
        </p:txBody>
      </p:sp>
      <p:graphicFrame>
        <p:nvGraphicFramePr>
          <p:cNvPr id="5" name="Table 4"/>
          <p:cNvGraphicFramePr>
            <a:graphicFrameLocks noGrp="1"/>
          </p:cNvGraphicFramePr>
          <p:nvPr>
            <p:extLst>
              <p:ext uri="{D42A27DB-BD31-4B8C-83A1-F6EECF244321}">
                <p14:modId xmlns:p14="http://schemas.microsoft.com/office/powerpoint/2010/main" val="3036094673"/>
              </p:ext>
            </p:extLst>
          </p:nvPr>
        </p:nvGraphicFramePr>
        <p:xfrm>
          <a:off x="117027" y="1392054"/>
          <a:ext cx="9026973" cy="5328788"/>
        </p:xfrm>
        <a:graphic>
          <a:graphicData uri="http://schemas.openxmlformats.org/drawingml/2006/table">
            <a:tbl>
              <a:tblPr firstRow="1" bandRow="1">
                <a:tableStyleId>{D27102A9-8310-4765-A935-A1911B00CA55}</a:tableStyleId>
              </a:tblPr>
              <a:tblGrid>
                <a:gridCol w="5540467">
                  <a:extLst>
                    <a:ext uri="{9D8B030D-6E8A-4147-A177-3AD203B41FA5}">
                      <a16:colId xmlns:a16="http://schemas.microsoft.com/office/drawing/2014/main" val="20000"/>
                    </a:ext>
                  </a:extLst>
                </a:gridCol>
                <a:gridCol w="3486506">
                  <a:extLst>
                    <a:ext uri="{9D8B030D-6E8A-4147-A177-3AD203B41FA5}">
                      <a16:colId xmlns:a16="http://schemas.microsoft.com/office/drawing/2014/main" val="20001"/>
                    </a:ext>
                  </a:extLst>
                </a:gridCol>
              </a:tblGrid>
              <a:tr h="602982">
                <a:tc>
                  <a:txBody>
                    <a:bodyPr/>
                    <a:lstStyle/>
                    <a:p>
                      <a:r>
                        <a:rPr lang="en-US" dirty="0" smtClean="0"/>
                        <a:t>Topic/region</a:t>
                      </a:r>
                      <a:endParaRPr lang="en-US" dirty="0"/>
                    </a:p>
                  </a:txBody>
                  <a:tcPr anchor="ctr"/>
                </a:tc>
                <a:tc>
                  <a:txBody>
                    <a:bodyPr/>
                    <a:lstStyle/>
                    <a:p>
                      <a:r>
                        <a:rPr lang="en-US" dirty="0" smtClean="0"/>
                        <a:t>Value</a:t>
                      </a:r>
                      <a:r>
                        <a:rPr lang="en-US" baseline="0" dirty="0" smtClean="0"/>
                        <a:t> Added P</a:t>
                      </a:r>
                      <a:r>
                        <a:rPr lang="en-US" dirty="0" smtClean="0"/>
                        <a:t>artner</a:t>
                      </a:r>
                      <a:endParaRPr lang="en-US" dirty="0"/>
                    </a:p>
                  </a:txBody>
                  <a:tcPr anchor="ctr"/>
                </a:tc>
                <a:extLst>
                  <a:ext uri="{0D108BD9-81ED-4DB2-BD59-A6C34878D82A}">
                    <a16:rowId xmlns:a16="http://schemas.microsoft.com/office/drawing/2014/main" val="10000"/>
                  </a:ext>
                </a:extLst>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Northern Andes and Lesser</a:t>
                      </a:r>
                      <a:r>
                        <a:rPr lang="it-IT" sz="1400" kern="1200" baseline="0" dirty="0" smtClean="0">
                          <a:solidFill>
                            <a:schemeClr val="tx1"/>
                          </a:solidFill>
                          <a:latin typeface="+mn-lt"/>
                          <a:ea typeface="+mn-ea"/>
                          <a:cs typeface="+mn-cs"/>
                        </a:rPr>
                        <a:t> Antilles SAR</a:t>
                      </a:r>
                      <a:endParaRPr lang="it-IT" sz="1400" kern="1200" dirty="0" smtClean="0">
                        <a:solidFill>
                          <a:schemeClr val="tx1"/>
                        </a:solidFill>
                        <a:latin typeface="+mn-lt"/>
                        <a:ea typeface="+mn-ea"/>
                        <a:cs typeface="+mn-cs"/>
                      </a:endParaRPr>
                    </a:p>
                  </a:txBody>
                  <a:tcPr anchor="ctr"/>
                </a:tc>
                <a:tc>
                  <a:txBody>
                    <a:bodyPr/>
                    <a:lstStyle/>
                    <a:p>
                      <a:r>
                        <a:rPr lang="en-US" sz="1400" b="0" dirty="0" smtClean="0"/>
                        <a:t>University of Bristol, KNMI</a:t>
                      </a:r>
                      <a:endParaRPr lang="en-US" sz="1400" b="0" dirty="0">
                        <a:solidFill>
                          <a:srgbClr val="FFFFFF"/>
                        </a:solidFill>
                      </a:endParaRPr>
                    </a:p>
                  </a:txBody>
                  <a:tcPr anchor="ctr"/>
                </a:tc>
                <a:extLst>
                  <a:ext uri="{0D108BD9-81ED-4DB2-BD59-A6C34878D82A}">
                    <a16:rowId xmlns:a16="http://schemas.microsoft.com/office/drawing/2014/main" val="10001"/>
                  </a:ext>
                </a:extLst>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Southern and Austral Andes SAR</a:t>
                      </a:r>
                    </a:p>
                  </a:txBody>
                  <a:tcPr anchor="ctr"/>
                </a:tc>
                <a:tc>
                  <a:txBody>
                    <a:bodyPr/>
                    <a:lstStyle/>
                    <a:p>
                      <a:r>
                        <a:rPr lang="en-US" sz="1400" b="0" dirty="0" smtClean="0"/>
                        <a:t>Cornell University</a:t>
                      </a:r>
                      <a:endParaRPr lang="en-US" sz="1400" b="0" dirty="0">
                        <a:solidFill>
                          <a:srgbClr val="FFFFFF"/>
                        </a:solidFill>
                      </a:endParaRPr>
                    </a:p>
                  </a:txBody>
                  <a:tcPr anchor="ctr"/>
                </a:tc>
                <a:extLst>
                  <a:ext uri="{0D108BD9-81ED-4DB2-BD59-A6C34878D82A}">
                    <a16:rowId xmlns:a16="http://schemas.microsoft.com/office/drawing/2014/main" val="10002"/>
                  </a:ext>
                </a:extLst>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Galápagos SAR</a:t>
                      </a:r>
                    </a:p>
                  </a:txBody>
                  <a:tcPr anchor="ctr"/>
                </a:tc>
                <a:tc>
                  <a:txBody>
                    <a:bodyPr/>
                    <a:lstStyle/>
                    <a:p>
                      <a:r>
                        <a:rPr lang="en-US" sz="1400" b="0" dirty="0" smtClean="0">
                          <a:solidFill>
                            <a:srgbClr val="002569"/>
                          </a:solidFill>
                        </a:rPr>
                        <a:t>IREA/CNR</a:t>
                      </a:r>
                      <a:endParaRPr lang="en-US" sz="1400" b="0" dirty="0">
                        <a:solidFill>
                          <a:srgbClr val="002569"/>
                        </a:solidFill>
                      </a:endParaRPr>
                    </a:p>
                  </a:txBody>
                  <a:tcPr anchor="ctr"/>
                </a:tc>
                <a:extLst>
                  <a:ext uri="{0D108BD9-81ED-4DB2-BD59-A6C34878D82A}">
                    <a16:rowId xmlns:a16="http://schemas.microsoft.com/office/drawing/2014/main" val="10003"/>
                  </a:ext>
                </a:extLst>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kern="1200" dirty="0" smtClean="0">
                          <a:solidFill>
                            <a:schemeClr val="tx1"/>
                          </a:solidFill>
                          <a:latin typeface="+mn-lt"/>
                          <a:ea typeface="+mn-ea"/>
                          <a:cs typeface="+mn-cs"/>
                        </a:rPr>
                        <a:t>Mexico SAR</a:t>
                      </a:r>
                    </a:p>
                  </a:txBody>
                  <a:tcPr anchor="ctr"/>
                </a:tc>
                <a:tc>
                  <a:txBody>
                    <a:bodyPr/>
                    <a:lstStyle/>
                    <a:p>
                      <a:r>
                        <a:rPr lang="en-US" sz="1400" b="0" dirty="0" smtClean="0">
                          <a:solidFill>
                            <a:srgbClr val="002569"/>
                          </a:solidFill>
                        </a:rPr>
                        <a:t>University</a:t>
                      </a:r>
                      <a:r>
                        <a:rPr lang="en-US" sz="1400" b="0" baseline="0" dirty="0" smtClean="0">
                          <a:solidFill>
                            <a:srgbClr val="002569"/>
                          </a:solidFill>
                        </a:rPr>
                        <a:t> </a:t>
                      </a:r>
                      <a:r>
                        <a:rPr lang="en-US" sz="1400" b="0" dirty="0" smtClean="0">
                          <a:solidFill>
                            <a:srgbClr val="002569"/>
                          </a:solidFill>
                        </a:rPr>
                        <a:t>of Miami</a:t>
                      </a:r>
                      <a:endParaRPr lang="en-US" sz="1400" b="0" dirty="0">
                        <a:solidFill>
                          <a:srgbClr val="002569"/>
                        </a:solidFill>
                      </a:endParaRPr>
                    </a:p>
                  </a:txBody>
                  <a:tcPr anchor="ctr"/>
                </a:tc>
                <a:extLst>
                  <a:ext uri="{0D108BD9-81ED-4DB2-BD59-A6C34878D82A}">
                    <a16:rowId xmlns:a16="http://schemas.microsoft.com/office/drawing/2014/main" val="10004"/>
                  </a:ext>
                </a:extLst>
              </a:tr>
              <a:tr h="4396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tx1"/>
                          </a:solidFill>
                          <a:latin typeface="+mn-lt"/>
                          <a:ea typeface="+mn-ea"/>
                          <a:cs typeface="+mn-cs"/>
                        </a:rPr>
                        <a:t>Central America SAR</a:t>
                      </a:r>
                      <a:endParaRPr lang="it-IT" sz="1400" kern="1200" dirty="0" smtClean="0">
                        <a:solidFill>
                          <a:schemeClr val="tx1"/>
                        </a:solidFill>
                        <a:latin typeface="+mn-lt"/>
                        <a:ea typeface="+mn-ea"/>
                        <a:cs typeface="+mn-cs"/>
                      </a:endParaRPr>
                    </a:p>
                  </a:txBody>
                  <a:tcPr anchor="ctr"/>
                </a:tc>
                <a:tc>
                  <a:txBody>
                    <a:bodyPr/>
                    <a:lstStyle/>
                    <a:p>
                      <a:r>
                        <a:rPr lang="it-IT" sz="1400" dirty="0" smtClean="0"/>
                        <a:t>Pennsylvania State </a:t>
                      </a:r>
                      <a:r>
                        <a:rPr lang="en-US" sz="1400" b="0" dirty="0" smtClean="0"/>
                        <a:t>University </a:t>
                      </a:r>
                      <a:endParaRPr lang="en-US" sz="1400" b="0" dirty="0">
                        <a:solidFill>
                          <a:srgbClr val="002569"/>
                        </a:solidFill>
                      </a:endParaRPr>
                    </a:p>
                  </a:txBody>
                  <a:tcPr anchor="ctr"/>
                </a:tc>
                <a:extLst>
                  <a:ext uri="{0D108BD9-81ED-4DB2-BD59-A6C34878D82A}">
                    <a16:rowId xmlns:a16="http://schemas.microsoft.com/office/drawing/2014/main" val="10005"/>
                  </a:ext>
                </a:extLst>
              </a:tr>
              <a:tr h="439610">
                <a:tc>
                  <a:txBody>
                    <a:bodyPr/>
                    <a:lstStyle/>
                    <a:p>
                      <a:pPr lvl="0"/>
                      <a:r>
                        <a:rPr lang="it-IT" sz="1400" kern="1200" dirty="0" smtClean="0">
                          <a:solidFill>
                            <a:schemeClr val="tx1"/>
                          </a:solidFill>
                          <a:latin typeface="+mn-lt"/>
                          <a:ea typeface="+mn-ea"/>
                          <a:cs typeface="+mn-cs"/>
                        </a:rPr>
                        <a:t>Detection of ash</a:t>
                      </a:r>
                      <a:r>
                        <a:rPr lang="it-IT" sz="1400" kern="1200" baseline="0" dirty="0" smtClean="0">
                          <a:solidFill>
                            <a:schemeClr val="tx1"/>
                          </a:solidFill>
                          <a:latin typeface="+mn-lt"/>
                          <a:ea typeface="+mn-ea"/>
                          <a:cs typeface="+mn-cs"/>
                        </a:rPr>
                        <a:t> plumes and thermal anomalies</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NOAA</a:t>
                      </a:r>
                      <a:endParaRPr lang="en-US" sz="1400" b="0" dirty="0">
                        <a:solidFill>
                          <a:srgbClr val="002569"/>
                        </a:solidFill>
                      </a:endParaRPr>
                    </a:p>
                  </a:txBody>
                  <a:tcPr anchor="ctr"/>
                </a:tc>
                <a:extLst>
                  <a:ext uri="{0D108BD9-81ED-4DB2-BD59-A6C34878D82A}">
                    <a16:rowId xmlns:a16="http://schemas.microsoft.com/office/drawing/2014/main" val="10006"/>
                  </a:ext>
                </a:extLst>
              </a:tr>
              <a:tr h="769317">
                <a:tc>
                  <a:txBody>
                    <a:bodyPr/>
                    <a:lstStyle/>
                    <a:p>
                      <a:pPr lvl="0"/>
                      <a:r>
                        <a:rPr lang="en-US" sz="1400" kern="1200" dirty="0" smtClean="0">
                          <a:solidFill>
                            <a:schemeClr val="tx1"/>
                          </a:solidFill>
                          <a:latin typeface="+mn-lt"/>
                          <a:ea typeface="+mn-ea"/>
                          <a:cs typeface="+mn-cs"/>
                        </a:rPr>
                        <a:t>Development</a:t>
                      </a:r>
                      <a:r>
                        <a:rPr lang="en-US" sz="1400" kern="1200" baseline="0" dirty="0" smtClean="0">
                          <a:solidFill>
                            <a:schemeClr val="tx1"/>
                          </a:solidFill>
                          <a:latin typeface="+mn-lt"/>
                          <a:ea typeface="+mn-ea"/>
                          <a:cs typeface="+mn-cs"/>
                        </a:rPr>
                        <a:t> and testing </a:t>
                      </a:r>
                      <a:r>
                        <a:rPr lang="en-US" sz="1400" kern="1200" dirty="0" smtClean="0">
                          <a:solidFill>
                            <a:schemeClr val="tx1"/>
                          </a:solidFill>
                          <a:latin typeface="+mn-lt"/>
                          <a:ea typeface="+mn-ea"/>
                          <a:cs typeface="+mn-cs"/>
                        </a:rPr>
                        <a:t>of EO-based methodology for improved monitoring of surface deformation</a:t>
                      </a:r>
                      <a:endParaRPr lang="it-IT" sz="1400" kern="1200" dirty="0" smtClean="0">
                        <a:solidFill>
                          <a:schemeClr val="tx1"/>
                        </a:solidFill>
                        <a:latin typeface="+mn-lt"/>
                        <a:ea typeface="+mn-ea"/>
                        <a:cs typeface="+mn-cs"/>
                      </a:endParaRPr>
                    </a:p>
                  </a:txBody>
                  <a:tcPr anchor="ctr"/>
                </a:tc>
                <a:tc>
                  <a:txBody>
                    <a:bodyPr/>
                    <a:lstStyle/>
                    <a:p>
                      <a:r>
                        <a:rPr lang="en-US" sz="1400" b="0" dirty="0" smtClean="0">
                          <a:solidFill>
                            <a:srgbClr val="002569"/>
                          </a:solidFill>
                        </a:rPr>
                        <a:t>All</a:t>
                      </a:r>
                      <a:endParaRPr lang="en-US" sz="1400" b="0" dirty="0">
                        <a:solidFill>
                          <a:srgbClr val="002569"/>
                        </a:solidFill>
                      </a:endParaRPr>
                    </a:p>
                  </a:txBody>
                  <a:tcPr anchor="ctr"/>
                </a:tc>
                <a:extLst>
                  <a:ext uri="{0D108BD9-81ED-4DB2-BD59-A6C34878D82A}">
                    <a16:rowId xmlns:a16="http://schemas.microsoft.com/office/drawing/2014/main" val="10007"/>
                  </a:ext>
                </a:extLst>
              </a:tr>
              <a:tr h="8792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Capacity-building and training activities in countries that do not currently have access to abundant EO data and/or the ability to process and interpret such data</a:t>
                      </a:r>
                    </a:p>
                  </a:txBody>
                  <a:tcPr anchor="ctr"/>
                </a:tc>
                <a:tc>
                  <a:txBody>
                    <a:bodyPr/>
                    <a:lstStyle/>
                    <a:p>
                      <a:r>
                        <a:rPr lang="en-US" sz="1400" b="0" dirty="0" smtClean="0"/>
                        <a:t>All</a:t>
                      </a:r>
                      <a:endParaRPr lang="en-US" sz="1400" b="0" dirty="0">
                        <a:solidFill>
                          <a:srgbClr val="FFFFFF"/>
                        </a:solidFill>
                      </a:endParaRPr>
                    </a:p>
                  </a:txBody>
                  <a:tcPr anchor="ctr"/>
                </a:tc>
                <a:extLst>
                  <a:ext uri="{0D108BD9-81ED-4DB2-BD59-A6C34878D82A}">
                    <a16:rowId xmlns:a16="http://schemas.microsoft.com/office/drawing/2014/main" val="10008"/>
                  </a:ext>
                </a:extLst>
              </a:tr>
              <a:tr h="439610">
                <a:tc>
                  <a:txBody>
                    <a:bodyPr/>
                    <a:lstStyle/>
                    <a:p>
                      <a:r>
                        <a:rPr lang="en-US" sz="1400" dirty="0" smtClean="0"/>
                        <a:t>Collect feedback</a:t>
                      </a:r>
                      <a:r>
                        <a:rPr lang="en-US" sz="1400" baseline="0" dirty="0" smtClean="0"/>
                        <a:t> </a:t>
                      </a:r>
                      <a:r>
                        <a:rPr lang="en-US" sz="1400" dirty="0" smtClean="0"/>
                        <a:t>from users</a:t>
                      </a:r>
                      <a:endParaRPr lang="en-US" sz="1400" dirty="0">
                        <a:solidFill>
                          <a:srgbClr val="FFFFFF"/>
                        </a:solidFill>
                      </a:endParaRPr>
                    </a:p>
                  </a:txBody>
                  <a:tcPr anchor="ctr"/>
                </a:tc>
                <a:tc>
                  <a:txBody>
                    <a:bodyPr/>
                    <a:lstStyle/>
                    <a:p>
                      <a:r>
                        <a:rPr lang="en-US" sz="1400" b="0" dirty="0" smtClean="0"/>
                        <a:t>All</a:t>
                      </a:r>
                      <a:endParaRPr lang="en-US" sz="1400" b="0" dirty="0">
                        <a:solidFill>
                          <a:schemeClr val="bg1"/>
                        </a:solidFill>
                      </a:endParaRP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6607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10245" y="109710"/>
            <a:ext cx="7484505"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2800" b="1" kern="0" noProof="0" dirty="0" smtClean="0">
                <a:solidFill>
                  <a:schemeClr val="bg1"/>
                </a:solidFill>
                <a:latin typeface="+mj-lt"/>
                <a:cs typeface="Tahoma" pitchFamily="-106" charset="0"/>
              </a:rPr>
              <a:t>SAR Data Usage</a:t>
            </a:r>
            <a:endParaRPr kumimoji="0" lang="en-US" sz="2800" b="1" i="0" u="none" strike="noStrike" kern="0" cap="none" spc="0" normalizeH="0" baseline="0" noProof="0" dirty="0" smtClean="0">
              <a:ln>
                <a:noFill/>
              </a:ln>
              <a:solidFill>
                <a:schemeClr val="bg1"/>
              </a:solidFill>
              <a:effectLst/>
              <a:uLnTx/>
              <a:uFillTx/>
              <a:latin typeface="+mj-lt"/>
              <a:cs typeface="Tahoma" pitchFamily="-106" charset="0"/>
            </a:endParaRPr>
          </a:p>
        </p:txBody>
      </p:sp>
      <p:graphicFrame>
        <p:nvGraphicFramePr>
          <p:cNvPr id="8" name="Table 4"/>
          <p:cNvGraphicFramePr>
            <a:graphicFrameLocks noGrp="1"/>
          </p:cNvGraphicFramePr>
          <p:nvPr>
            <p:extLst>
              <p:ext uri="{D42A27DB-BD31-4B8C-83A1-F6EECF244321}">
                <p14:modId xmlns:p14="http://schemas.microsoft.com/office/powerpoint/2010/main" val="3282242060"/>
              </p:ext>
            </p:extLst>
          </p:nvPr>
        </p:nvGraphicFramePr>
        <p:xfrm>
          <a:off x="117026" y="1388441"/>
          <a:ext cx="9026973" cy="4800600"/>
        </p:xfrm>
        <a:graphic>
          <a:graphicData uri="http://schemas.openxmlformats.org/drawingml/2006/table">
            <a:tbl>
              <a:tblPr firstRow="1" bandRow="1">
                <a:tableStyleId>{D27102A9-8310-4765-A935-A1911B00CA55}</a:tableStyleId>
              </a:tblPr>
              <a:tblGrid>
                <a:gridCol w="1940374">
                  <a:extLst>
                    <a:ext uri="{9D8B030D-6E8A-4147-A177-3AD203B41FA5}">
                      <a16:colId xmlns:a16="http://schemas.microsoft.com/office/drawing/2014/main" val="20000"/>
                    </a:ext>
                  </a:extLst>
                </a:gridCol>
                <a:gridCol w="2296391">
                  <a:extLst>
                    <a:ext uri="{9D8B030D-6E8A-4147-A177-3AD203B41FA5}">
                      <a16:colId xmlns:a16="http://schemas.microsoft.com/office/drawing/2014/main" val="20001"/>
                    </a:ext>
                  </a:extLst>
                </a:gridCol>
                <a:gridCol w="4790208">
                  <a:extLst>
                    <a:ext uri="{9D8B030D-6E8A-4147-A177-3AD203B41FA5}">
                      <a16:colId xmlns:a16="http://schemas.microsoft.com/office/drawing/2014/main" val="20002"/>
                    </a:ext>
                  </a:extLst>
                </a:gridCol>
              </a:tblGrid>
              <a:tr h="685800">
                <a:tc>
                  <a:txBody>
                    <a:bodyPr/>
                    <a:lstStyle/>
                    <a:p>
                      <a:r>
                        <a:rPr lang="en-US" sz="1600" dirty="0" smtClean="0"/>
                        <a:t>Mission</a:t>
                      </a:r>
                      <a:endParaRPr lang="en-US" sz="1600" dirty="0"/>
                    </a:p>
                  </a:txBody>
                  <a:tcPr anchor="ctr"/>
                </a:tc>
                <a:tc>
                  <a:txBody>
                    <a:bodyPr/>
                    <a:lstStyle/>
                    <a:p>
                      <a:pPr algn="ctr"/>
                      <a:r>
                        <a:rPr lang="en-US" sz="1600" baseline="0" dirty="0" smtClean="0"/>
                        <a:t>Allocated</a:t>
                      </a:r>
                      <a:endParaRPr lang="en-US" sz="1600" dirty="0"/>
                    </a:p>
                  </a:txBody>
                  <a:tcPr anchor="ctr"/>
                </a:tc>
                <a:tc>
                  <a:txBody>
                    <a:bodyPr/>
                    <a:lstStyle/>
                    <a:p>
                      <a:r>
                        <a:rPr lang="en-US" sz="1600" dirty="0" smtClean="0"/>
                        <a:t>Notes</a:t>
                      </a:r>
                      <a:endParaRPr lang="en-US" sz="1600" dirty="0"/>
                    </a:p>
                  </a:txBody>
                  <a:tcPr anchor="ctr"/>
                </a:tc>
                <a:extLst>
                  <a:ext uri="{0D108BD9-81ED-4DB2-BD59-A6C34878D82A}">
                    <a16:rowId xmlns:a16="http://schemas.microsoft.com/office/drawing/2014/main" val="10000"/>
                  </a:ext>
                </a:extLst>
              </a:tr>
              <a:tr h="685800">
                <a:tc>
                  <a:txBody>
                    <a:bodyPr/>
                    <a:lstStyle/>
                    <a:p>
                      <a:r>
                        <a:rPr lang="en-US" sz="1400" b="1" dirty="0" smtClean="0"/>
                        <a:t>RADARSAT-2</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270 </a:t>
                      </a:r>
                    </a:p>
                  </a:txBody>
                  <a:tcPr anchor="ctr"/>
                </a:tc>
                <a:tc>
                  <a:txBody>
                    <a:bodyPr/>
                    <a:lstStyle/>
                    <a:p>
                      <a:r>
                        <a:rPr lang="en-US" sz="1400" b="0" dirty="0" smtClean="0"/>
                        <a:t>Quota exhausted.  Coherence</a:t>
                      </a:r>
                      <a:r>
                        <a:rPr lang="en-US" sz="1400" b="0" baseline="0" dirty="0" smtClean="0"/>
                        <a:t> in HH seems to be better that that of VV with Sentinel.</a:t>
                      </a:r>
                      <a:endParaRPr lang="en-US" sz="1400" b="0" dirty="0">
                        <a:solidFill>
                          <a:srgbClr val="FFFFFF"/>
                        </a:solidFill>
                      </a:endParaRPr>
                    </a:p>
                  </a:txBody>
                  <a:tcPr anchor="ctr"/>
                </a:tc>
                <a:extLst>
                  <a:ext uri="{0D108BD9-81ED-4DB2-BD59-A6C34878D82A}">
                    <a16:rowId xmlns:a16="http://schemas.microsoft.com/office/drawing/2014/main" val="10001"/>
                  </a:ext>
                </a:extLst>
              </a:tr>
              <a:tr h="685800">
                <a:tc>
                  <a:txBody>
                    <a:bodyPr/>
                    <a:lstStyle/>
                    <a:p>
                      <a:r>
                        <a:rPr lang="en-US" sz="1400" b="1" dirty="0" smtClean="0"/>
                        <a:t>COSMO-</a:t>
                      </a:r>
                      <a:r>
                        <a:rPr lang="en-US" sz="1400" b="1" dirty="0" err="1" smtClean="0"/>
                        <a:t>SkyMed</a:t>
                      </a:r>
                      <a:endParaRPr lang="en-US" sz="1400" b="1" dirty="0">
                        <a:solidFill>
                          <a:schemeClr val="bg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900</a:t>
                      </a:r>
                      <a:r>
                        <a:rPr lang="it-IT" sz="1400" kern="1200" dirty="0" smtClean="0">
                          <a:solidFill>
                            <a:schemeClr val="tx1"/>
                          </a:solidFill>
                          <a:latin typeface="+mn-lt"/>
                          <a:ea typeface="+mn-ea"/>
                          <a:cs typeface="+mn-cs"/>
                        </a:rPr>
                        <a:t> </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Baselines are sometimes poor, but large datasets thanks to background mission is very helpful.</a:t>
                      </a:r>
                      <a:endParaRPr lang="en-US" sz="1400" b="0" dirty="0" smtClean="0">
                        <a:solidFill>
                          <a:srgbClr val="FFFFFF"/>
                        </a:solidFill>
                      </a:endParaRPr>
                    </a:p>
                  </a:txBody>
                  <a:tcPr anchor="ctr"/>
                </a:tc>
                <a:extLst>
                  <a:ext uri="{0D108BD9-81ED-4DB2-BD59-A6C34878D82A}">
                    <a16:rowId xmlns:a16="http://schemas.microsoft.com/office/drawing/2014/main" val="10002"/>
                  </a:ext>
                </a:extLst>
              </a:tr>
              <a:tr h="685800">
                <a:tc>
                  <a:txBody>
                    <a:bodyPr/>
                    <a:lstStyle/>
                    <a:p>
                      <a:r>
                        <a:rPr lang="en-US" sz="1400" b="1" dirty="0" smtClean="0">
                          <a:solidFill>
                            <a:schemeClr val="tx1"/>
                          </a:solidFill>
                        </a:rPr>
                        <a:t>TSX</a:t>
                      </a:r>
                      <a:endParaRPr lang="en-US" sz="1400" b="1" dirty="0">
                        <a:solidFill>
                          <a:schemeClr val="tx1"/>
                        </a:solidFill>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kern="1200" dirty="0" smtClean="0">
                          <a:solidFill>
                            <a:schemeClr val="tx1"/>
                          </a:solidFill>
                          <a:latin typeface="+mn-lt"/>
                          <a:ea typeface="+mn-ea"/>
                          <a:cs typeface="+mn-cs"/>
                        </a:rPr>
                        <a:t>400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Lack of a background mission means acquisitions are few, but interferometric pairs are always easy to find.</a:t>
                      </a:r>
                      <a:endParaRPr lang="en-US" sz="1400" b="0" dirty="0" smtClean="0">
                        <a:solidFill>
                          <a:srgbClr val="FFFFFF"/>
                        </a:solidFill>
                      </a:endParaRPr>
                    </a:p>
                  </a:txBody>
                  <a:tcPr anchor="ctr"/>
                </a:tc>
                <a:extLst>
                  <a:ext uri="{0D108BD9-81ED-4DB2-BD59-A6C34878D82A}">
                    <a16:rowId xmlns:a16="http://schemas.microsoft.com/office/drawing/2014/main" val="10003"/>
                  </a:ext>
                </a:extLst>
              </a:tr>
              <a:tr h="685800">
                <a:tc>
                  <a:txBody>
                    <a:bodyPr/>
                    <a:lstStyle/>
                    <a:p>
                      <a:r>
                        <a:rPr lang="en-US" sz="1400" b="1" dirty="0" smtClean="0">
                          <a:solidFill>
                            <a:schemeClr val="tx1"/>
                          </a:solidFill>
                        </a:rPr>
                        <a:t>ALOS-2</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200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rPr>
                        <a:t>Quota nearly exhausted.</a:t>
                      </a:r>
                      <a:r>
                        <a:rPr lang="en-US" sz="1400" b="0" baseline="0" dirty="0" smtClean="0">
                          <a:solidFill>
                            <a:schemeClr val="tx1"/>
                          </a:solidFill>
                        </a:rPr>
                        <a:t>  Primary v</a:t>
                      </a:r>
                      <a:r>
                        <a:rPr lang="en-US" sz="1400" b="0" dirty="0" smtClean="0">
                          <a:solidFill>
                            <a:schemeClr val="tx1"/>
                          </a:solidFill>
                        </a:rPr>
                        <a:t>alue is</a:t>
                      </a:r>
                      <a:r>
                        <a:rPr lang="en-US" sz="1400" b="0" baseline="0" dirty="0" smtClean="0">
                          <a:solidFill>
                            <a:schemeClr val="tx1"/>
                          </a:solidFill>
                        </a:rPr>
                        <a:t> improved coherence due to L-band frequency.</a:t>
                      </a:r>
                      <a:endParaRPr lang="en-US" sz="1400" b="0" dirty="0" smtClean="0">
                        <a:solidFill>
                          <a:schemeClr val="tx1"/>
                        </a:solidFill>
                      </a:endParaRPr>
                    </a:p>
                  </a:txBody>
                  <a:tcPr anchor="ctr"/>
                </a:tc>
                <a:extLst>
                  <a:ext uri="{0D108BD9-81ED-4DB2-BD59-A6C34878D82A}">
                    <a16:rowId xmlns:a16="http://schemas.microsoft.com/office/drawing/2014/main" val="10004"/>
                  </a:ext>
                </a:extLst>
              </a:tr>
              <a:tr h="685800">
                <a:tc>
                  <a:txBody>
                    <a:bodyPr/>
                    <a:lstStyle/>
                    <a:p>
                      <a:r>
                        <a:rPr lang="en-US" sz="1400" b="1" dirty="0" smtClean="0">
                          <a:solidFill>
                            <a:schemeClr val="tx1"/>
                          </a:solidFill>
                        </a:rPr>
                        <a:t>TDX (</a:t>
                      </a:r>
                      <a:r>
                        <a:rPr lang="en-US" sz="1400" b="1" dirty="0" err="1" smtClean="0">
                          <a:solidFill>
                            <a:schemeClr val="tx1"/>
                          </a:solidFill>
                        </a:rPr>
                        <a:t>CoSSC</a:t>
                      </a:r>
                      <a:r>
                        <a:rPr lang="en-US" sz="1400" b="1" baseline="0" dirty="0" smtClean="0">
                          <a:solidFill>
                            <a:schemeClr val="tx1"/>
                          </a:solidFill>
                        </a:rPr>
                        <a:t> exp.)</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150</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t>Exceptional value thanks</a:t>
                      </a:r>
                      <a:r>
                        <a:rPr lang="en-US" sz="1400" b="0" baseline="0" dirty="0" smtClean="0"/>
                        <a:t> to ability to map topography at any time of day or in any kind of weather.</a:t>
                      </a:r>
                      <a:endParaRPr lang="en-US" sz="1400" b="0" dirty="0" smtClean="0">
                        <a:solidFill>
                          <a:srgbClr val="FFFFFF"/>
                        </a:solidFill>
                      </a:endParaRPr>
                    </a:p>
                  </a:txBody>
                  <a:tcPr anchor="ctr"/>
                </a:tc>
                <a:extLst>
                  <a:ext uri="{0D108BD9-81ED-4DB2-BD59-A6C34878D82A}">
                    <a16:rowId xmlns:a16="http://schemas.microsoft.com/office/drawing/2014/main" val="10005"/>
                  </a:ext>
                </a:extLst>
              </a:tr>
              <a:tr h="685800">
                <a:tc>
                  <a:txBody>
                    <a:bodyPr/>
                    <a:lstStyle/>
                    <a:p>
                      <a:r>
                        <a:rPr lang="en-US" sz="1400" b="1" dirty="0" smtClean="0">
                          <a:solidFill>
                            <a:schemeClr val="tx1"/>
                          </a:solidFill>
                        </a:rPr>
                        <a:t>Sentinel-1a/b</a:t>
                      </a:r>
                      <a:endParaRPr lang="en-US" sz="1400" b="1" dirty="0">
                        <a:solidFill>
                          <a:schemeClr val="tx1"/>
                        </a:solidFill>
                      </a:endParaRPr>
                    </a:p>
                  </a:txBody>
                  <a:tcPr anchor="ctr"/>
                </a:tc>
                <a:tc>
                  <a:txBody>
                    <a:bodyPr/>
                    <a:lstStyle/>
                    <a:p>
                      <a:pPr lvl="0" algn="ctr"/>
                      <a:r>
                        <a:rPr lang="it-IT" sz="1400" b="1" kern="1200" dirty="0" smtClean="0">
                          <a:solidFill>
                            <a:schemeClr val="tx1"/>
                          </a:solidFill>
                          <a:latin typeface="+mn-lt"/>
                          <a:ea typeface="+mn-ea"/>
                          <a:cs typeface="+mn-cs"/>
                        </a:rPr>
                        <a:t>N/A</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rPr>
                        <a:t>Reliable acquisitions, but spatial resolution</a:t>
                      </a:r>
                      <a:r>
                        <a:rPr lang="en-US" sz="1400" b="0" baseline="0" dirty="0" smtClean="0">
                          <a:solidFill>
                            <a:srgbClr val="002060"/>
                          </a:solidFill>
                        </a:rPr>
                        <a:t> limits ability to see small-scale patterns.</a:t>
                      </a:r>
                      <a:endParaRPr lang="en-US" sz="1400" b="0" dirty="0" smtClean="0">
                        <a:solidFill>
                          <a:srgbClr val="002060"/>
                        </a:solidFill>
                      </a:endParaRPr>
                    </a:p>
                  </a:txBody>
                  <a:tcPr anchor="ctr"/>
                </a:tc>
                <a:extLst>
                  <a:ext uri="{0D108BD9-81ED-4DB2-BD59-A6C34878D82A}">
                    <a16:rowId xmlns:a16="http://schemas.microsoft.com/office/drawing/2014/main" val="1448768298"/>
                  </a:ext>
                </a:extLst>
              </a:tr>
            </a:tbl>
          </a:graphicData>
        </a:graphic>
      </p:graphicFrame>
    </p:spTree>
    <p:extLst>
      <p:ext uri="{BB962C8B-B14F-4D97-AF65-F5344CB8AC3E}">
        <p14:creationId xmlns:p14="http://schemas.microsoft.com/office/powerpoint/2010/main" val="8407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0" contrast="-30000"/>
                    </a14:imgEffect>
                  </a14:imgLayer>
                </a14:imgProps>
              </a:ext>
              <a:ext uri="{28A0092B-C50C-407E-A947-70E740481C1C}">
                <a14:useLocalDpi xmlns:a14="http://schemas.microsoft.com/office/drawing/2010/main" val="0"/>
              </a:ext>
            </a:extLst>
          </a:blip>
          <a:srcRect b="30033"/>
          <a:stretch/>
        </p:blipFill>
        <p:spPr>
          <a:xfrm>
            <a:off x="0" y="1331495"/>
            <a:ext cx="9144000" cy="5526505"/>
          </a:xfrm>
          <a:prstGeom prst="rect">
            <a:avLst/>
          </a:prstGeom>
        </p:spPr>
      </p:pic>
      <p:sp>
        <p:nvSpPr>
          <p:cNvPr id="2" name="Title 1"/>
          <p:cNvSpPr>
            <a:spLocks noGrp="1"/>
          </p:cNvSpPr>
          <p:nvPr>
            <p:ph type="title" idx="4294967295"/>
          </p:nvPr>
        </p:nvSpPr>
        <p:spPr>
          <a:xfrm>
            <a:off x="1747838" y="188913"/>
            <a:ext cx="7396162" cy="501650"/>
          </a:xfrm>
        </p:spPr>
        <p:txBody>
          <a:bodyPr/>
          <a:lstStyle/>
          <a:p>
            <a:r>
              <a:rPr lang="en-US" dirty="0" smtClean="0"/>
              <a:t>Noteworthy results</a:t>
            </a:r>
            <a:endParaRPr lang="en-US" dirty="0"/>
          </a:p>
        </p:txBody>
      </p:sp>
      <p:sp>
        <p:nvSpPr>
          <p:cNvPr id="3" name="TextBox 2"/>
          <p:cNvSpPr txBox="1"/>
          <p:nvPr/>
        </p:nvSpPr>
        <p:spPr>
          <a:xfrm>
            <a:off x="244929" y="1698171"/>
            <a:ext cx="8621485" cy="497059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Pacaya</a:t>
            </a:r>
            <a:r>
              <a:rPr lang="en-US" dirty="0">
                <a:solidFill>
                  <a:srgbClr val="000000"/>
                </a:solidFill>
                <a:effectLst>
                  <a:outerShdw blurRad="38100" dist="38100" dir="2700000" algn="tl">
                    <a:srgbClr val="000000">
                      <a:alpha val="43137"/>
                    </a:srgbClr>
                  </a:outerShdw>
                </a:effectLst>
              </a:rPr>
              <a:t> (Guatemala</a:t>
            </a:r>
            <a:r>
              <a:rPr lang="en-US" dirty="0" smtClean="0">
                <a:solidFill>
                  <a:srgbClr val="000000"/>
                </a:solidFill>
                <a:effectLst>
                  <a:outerShdw blurRad="38100" dist="38100" dir="2700000" algn="tl">
                    <a:srgbClr val="000000">
                      <a:alpha val="43137"/>
                    </a:srgbClr>
                  </a:outerShdw>
                </a:effectLst>
              </a:rPr>
              <a:t>)</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Santiaguito</a:t>
            </a:r>
            <a:r>
              <a:rPr lang="en-US" dirty="0" smtClean="0">
                <a:solidFill>
                  <a:srgbClr val="000000"/>
                </a:solidFill>
                <a:effectLst>
                  <a:outerShdw blurRad="38100" dist="38100" dir="2700000" algn="tl">
                    <a:srgbClr val="000000">
                      <a:alpha val="43137"/>
                    </a:srgbClr>
                  </a:outerShdw>
                </a:effectLst>
              </a:rPr>
              <a:t> (Guatemala)</a:t>
            </a:r>
            <a:endParaRPr lang="en-US" dirty="0">
              <a:solidFill>
                <a:srgbClr val="000000"/>
              </a:solidFill>
              <a:effectLst>
                <a:outerShdw blurRad="38100" dist="38100" dir="2700000" algn="tl">
                  <a:srgbClr val="000000">
                    <a:alpha val="43137"/>
                  </a:srgbClr>
                </a:outerShdw>
              </a:effectLst>
            </a:endParaRPr>
          </a:p>
          <a:p>
            <a:pPr marL="1257300" lvl="2"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Masaya </a:t>
            </a:r>
            <a:r>
              <a:rPr lang="en-US" dirty="0">
                <a:solidFill>
                  <a:srgbClr val="000000"/>
                </a:solidFill>
                <a:effectLst>
                  <a:outerShdw blurRad="38100" dist="38100" dir="2700000" algn="tl">
                    <a:srgbClr val="000000">
                      <a:alpha val="43137"/>
                    </a:srgbClr>
                  </a:outerShdw>
                </a:effectLst>
              </a:rPr>
              <a:t>(</a:t>
            </a:r>
            <a:r>
              <a:rPr lang="en-US" dirty="0" smtClean="0">
                <a:solidFill>
                  <a:srgbClr val="000000"/>
                </a:solidFill>
                <a:effectLst>
                  <a:outerShdw blurRad="38100" dist="38100" dir="2700000" algn="tl">
                    <a:srgbClr val="000000">
                      <a:alpha val="43137"/>
                    </a:srgbClr>
                  </a:outerShdw>
                </a:effectLst>
              </a:rPr>
              <a:t>Nicaragua)</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Arenal</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(Costa Rica)</a:t>
            </a:r>
          </a:p>
          <a:p>
            <a:pPr marL="2171700" lvl="4"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Soufrière</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Hills Volcano (Montserrat)</a:t>
            </a:r>
          </a:p>
          <a:p>
            <a:pPr marL="2628900" lvl="5"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Chiles – Cerro Negro (Colombia / Ecuador)</a:t>
            </a:r>
          </a:p>
          <a:p>
            <a:pPr marL="3086100" lvl="6" indent="-342900">
              <a:spcAft>
                <a:spcPts val="600"/>
              </a:spcAft>
              <a:buFont typeface="Arial" panose="020B0604020202020204" pitchFamily="34" charset="0"/>
              <a:buChar char="•"/>
            </a:pPr>
            <a:r>
              <a:rPr lang="en-US" dirty="0" err="1">
                <a:solidFill>
                  <a:srgbClr val="000000"/>
                </a:solidFill>
                <a:effectLst>
                  <a:outerShdw blurRad="38100" dist="38100" dir="2700000" algn="tl">
                    <a:srgbClr val="000000">
                      <a:alpha val="43137"/>
                    </a:srgbClr>
                  </a:outerShdw>
                </a:effectLst>
              </a:rPr>
              <a:t>Reventador</a:t>
            </a:r>
            <a:r>
              <a:rPr lang="en-US" dirty="0">
                <a:solidFill>
                  <a:srgbClr val="000000"/>
                </a:solidFill>
                <a:effectLst>
                  <a:outerShdw blurRad="38100" dist="38100" dir="2700000" algn="tl">
                    <a:srgbClr val="000000">
                      <a:alpha val="43137"/>
                    </a:srgbClr>
                  </a:outerShdw>
                </a:effectLst>
              </a:rPr>
              <a:t> (Ecuador)</a:t>
            </a:r>
          </a:p>
          <a:p>
            <a:pPr marL="3086100" lvl="6" indent="-342900">
              <a:spcAft>
                <a:spcPts val="600"/>
              </a:spcAft>
              <a:buFont typeface="Arial" panose="020B0604020202020204" pitchFamily="34" charset="0"/>
              <a:buChar char="•"/>
            </a:pPr>
            <a:r>
              <a:rPr lang="en-US" dirty="0" smtClean="0">
                <a:solidFill>
                  <a:srgbClr val="000000"/>
                </a:solidFill>
                <a:effectLst>
                  <a:outerShdw blurRad="38100" dist="38100" dir="2700000" algn="tl">
                    <a:srgbClr val="000000">
                      <a:alpha val="43137"/>
                    </a:srgbClr>
                  </a:outerShdw>
                </a:effectLst>
              </a:rPr>
              <a:t>Cotopaxi (Ecuador)</a:t>
            </a:r>
          </a:p>
          <a:p>
            <a:pPr marL="2628900" lvl="5"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Wolf (Galápagos)</a:t>
            </a:r>
          </a:p>
          <a:p>
            <a:pPr marL="2171700" lvl="4" indent="-342900">
              <a:spcAft>
                <a:spcPts val="600"/>
              </a:spcAft>
              <a:buFont typeface="Arial" panose="020B0604020202020204" pitchFamily="34" charset="0"/>
              <a:buChar char="•"/>
            </a:pPr>
            <a:r>
              <a:rPr lang="en-US" dirty="0">
                <a:solidFill>
                  <a:srgbClr val="000000"/>
                </a:solidFill>
                <a:effectLst>
                  <a:outerShdw blurRad="38100" dist="38100" dir="2700000" algn="tl">
                    <a:srgbClr val="000000">
                      <a:alpha val="43137"/>
                    </a:srgbClr>
                  </a:outerShdw>
                </a:effectLst>
              </a:rPr>
              <a:t>Fernandina (Galápagos)</a:t>
            </a:r>
          </a:p>
          <a:p>
            <a:pPr marL="1714500" lvl="3"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Sabancaya</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a:t>
            </a:r>
            <a:r>
              <a:rPr lang="en-US" dirty="0" err="1">
                <a:solidFill>
                  <a:srgbClr val="000000"/>
                </a:solidFill>
                <a:effectLst>
                  <a:outerShdw blurRad="38100" dist="38100" dir="2700000" algn="tl">
                    <a:srgbClr val="000000">
                      <a:alpha val="43137"/>
                    </a:srgbClr>
                  </a:outerShdw>
                </a:effectLst>
              </a:rPr>
              <a:t>Perú</a:t>
            </a:r>
            <a:r>
              <a:rPr lang="en-US" dirty="0">
                <a:solidFill>
                  <a:srgbClr val="000000"/>
                </a:solidFill>
                <a:effectLst>
                  <a:outerShdw blurRad="38100" dist="38100" dir="2700000" algn="tl">
                    <a:srgbClr val="000000">
                      <a:alpha val="43137"/>
                    </a:srgbClr>
                  </a:outerShdw>
                </a:effectLst>
              </a:rPr>
              <a:t>)</a:t>
            </a:r>
          </a:p>
          <a:p>
            <a:pPr marL="1257300" lvl="2"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Cordón</a:t>
            </a:r>
            <a:r>
              <a:rPr lang="en-US" dirty="0" smtClean="0">
                <a:solidFill>
                  <a:srgbClr val="000000"/>
                </a:solidFill>
                <a:effectLst>
                  <a:outerShdw blurRad="38100" dist="38100" dir="2700000" algn="tl">
                    <a:srgbClr val="000000">
                      <a:alpha val="43137"/>
                    </a:srgbClr>
                  </a:outerShdw>
                </a:effectLst>
              </a:rPr>
              <a:t> </a:t>
            </a:r>
            <a:r>
              <a:rPr lang="en-US" dirty="0" err="1" smtClean="0">
                <a:solidFill>
                  <a:srgbClr val="000000"/>
                </a:solidFill>
                <a:effectLst>
                  <a:outerShdw blurRad="38100" dist="38100" dir="2700000" algn="tl">
                    <a:srgbClr val="000000">
                      <a:alpha val="43137"/>
                    </a:srgbClr>
                  </a:outerShdw>
                </a:effectLst>
              </a:rPr>
              <a:t>Caulle</a:t>
            </a:r>
            <a:r>
              <a:rPr lang="en-US" dirty="0" smtClean="0">
                <a:solidFill>
                  <a:srgbClr val="000000"/>
                </a:solidFill>
                <a:effectLst>
                  <a:outerShdw blurRad="38100" dist="38100" dir="2700000" algn="tl">
                    <a:srgbClr val="000000">
                      <a:alpha val="43137"/>
                    </a:srgbClr>
                  </a:outerShdw>
                </a:effectLst>
              </a:rPr>
              <a:t> (Chile)</a:t>
            </a:r>
          </a:p>
          <a:p>
            <a:pPr marL="800100" lvl="1"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Calbuco</a:t>
            </a:r>
            <a:r>
              <a:rPr lang="en-US" dirty="0" smtClean="0">
                <a:solidFill>
                  <a:srgbClr val="000000"/>
                </a:solidFill>
                <a:effectLst>
                  <a:outerShdw blurRad="38100" dist="38100" dir="2700000" algn="tl">
                    <a:srgbClr val="000000">
                      <a:alpha val="43137"/>
                    </a:srgbClr>
                  </a:outerShdw>
                </a:effectLst>
              </a:rPr>
              <a:t> (Chile)</a:t>
            </a:r>
          </a:p>
          <a:p>
            <a:pPr marL="342900" indent="-342900">
              <a:spcAft>
                <a:spcPts val="600"/>
              </a:spcAft>
              <a:buFont typeface="Arial" panose="020B0604020202020204" pitchFamily="34" charset="0"/>
              <a:buChar char="•"/>
            </a:pPr>
            <a:r>
              <a:rPr lang="en-US" dirty="0" err="1" smtClean="0">
                <a:solidFill>
                  <a:srgbClr val="000000"/>
                </a:solidFill>
                <a:effectLst>
                  <a:outerShdw blurRad="38100" dist="38100" dir="2700000" algn="tl">
                    <a:srgbClr val="000000">
                      <a:alpha val="43137"/>
                    </a:srgbClr>
                  </a:outerShdw>
                </a:effectLst>
              </a:rPr>
              <a:t>Villarica</a:t>
            </a:r>
            <a:r>
              <a:rPr lang="en-US" dirty="0" smtClean="0">
                <a:solidFill>
                  <a:srgbClr val="000000"/>
                </a:solidFill>
                <a:effectLst>
                  <a:outerShdw blurRad="38100" dist="38100" dir="2700000" algn="tl">
                    <a:srgbClr val="000000">
                      <a:alpha val="43137"/>
                    </a:srgbClr>
                  </a:outerShdw>
                </a:effectLst>
              </a:rPr>
              <a:t> (Chile)</a:t>
            </a:r>
          </a:p>
        </p:txBody>
      </p:sp>
    </p:spTree>
    <p:extLst>
      <p:ext uri="{BB962C8B-B14F-4D97-AF65-F5344CB8AC3E}">
        <p14:creationId xmlns:p14="http://schemas.microsoft.com/office/powerpoint/2010/main" val="191066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38" y="188913"/>
            <a:ext cx="7396162" cy="501650"/>
          </a:xfrm>
        </p:spPr>
        <p:txBody>
          <a:bodyPr/>
          <a:lstStyle/>
          <a:p>
            <a:r>
              <a:rPr lang="en-US" dirty="0" smtClean="0"/>
              <a:t>Detection of volcanic plumes</a:t>
            </a:r>
            <a:endParaRPr lang="en-US" dirty="0"/>
          </a:p>
        </p:txBody>
      </p:sp>
      <p:pic>
        <p:nvPicPr>
          <p:cNvPr id="6" name="Picture 5" descr="Sabancaya.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8062"/>
            <a:ext cx="9144000" cy="4905779"/>
          </a:xfrm>
          <a:prstGeom prst="rect">
            <a:avLst/>
          </a:prstGeom>
        </p:spPr>
      </p:pic>
      <p:sp>
        <p:nvSpPr>
          <p:cNvPr id="3" name="TextBox 2"/>
          <p:cNvSpPr txBox="1"/>
          <p:nvPr/>
        </p:nvSpPr>
        <p:spPr>
          <a:xfrm>
            <a:off x="0" y="6253839"/>
            <a:ext cx="9144000" cy="523220"/>
          </a:xfrm>
          <a:prstGeom prst="rect">
            <a:avLst/>
          </a:prstGeom>
          <a:noFill/>
        </p:spPr>
        <p:txBody>
          <a:bodyPr wrap="square" rtlCol="0">
            <a:spAutoFit/>
          </a:bodyPr>
          <a:lstStyle/>
          <a:p>
            <a:r>
              <a:rPr lang="en-US" sz="1400" b="1" dirty="0"/>
              <a:t>The Buenos Aires VAAC receives volcanic thermal anomaly and ash cloud alerts from the NOAA </a:t>
            </a:r>
            <a:r>
              <a:rPr lang="en-US" sz="1400" b="1" dirty="0" err="1"/>
              <a:t>VOLcanic</a:t>
            </a:r>
            <a:r>
              <a:rPr lang="en-US" sz="1400" b="1" dirty="0"/>
              <a:t> Cloud Analysis Toolkit (VOLCAT</a:t>
            </a:r>
            <a:r>
              <a:rPr lang="en-US" sz="1400" b="1" dirty="0" smtClean="0"/>
              <a:t>).</a:t>
            </a:r>
            <a:endParaRPr lang="en-US" sz="1400" b="1" dirty="0"/>
          </a:p>
        </p:txBody>
      </p:sp>
    </p:spTree>
    <p:extLst>
      <p:ext uri="{BB962C8B-B14F-4D97-AF65-F5344CB8AC3E}">
        <p14:creationId xmlns:p14="http://schemas.microsoft.com/office/powerpoint/2010/main" val="199321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47838" y="188913"/>
            <a:ext cx="7396162" cy="501650"/>
          </a:xfrm>
        </p:spPr>
        <p:txBody>
          <a:bodyPr/>
          <a:lstStyle/>
          <a:p>
            <a:r>
              <a:rPr lang="en-US" dirty="0" smtClean="0"/>
              <a:t>Detection of volcanic plumes</a:t>
            </a:r>
            <a:endParaRPr lang="en-US" dirty="0"/>
          </a:p>
        </p:txBody>
      </p:sp>
      <p:pic>
        <p:nvPicPr>
          <p:cNvPr id="4" name="Picture 3" descr="Ruiz.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4836"/>
            <a:ext cx="9144000" cy="5010943"/>
          </a:xfrm>
          <a:prstGeom prst="rect">
            <a:avLst/>
          </a:prstGeom>
        </p:spPr>
      </p:pic>
      <p:sp>
        <p:nvSpPr>
          <p:cNvPr id="3" name="TextBox 2"/>
          <p:cNvSpPr txBox="1"/>
          <p:nvPr/>
        </p:nvSpPr>
        <p:spPr>
          <a:xfrm>
            <a:off x="0" y="6351810"/>
            <a:ext cx="9144000" cy="523220"/>
          </a:xfrm>
          <a:prstGeom prst="rect">
            <a:avLst/>
          </a:prstGeom>
          <a:noFill/>
        </p:spPr>
        <p:txBody>
          <a:bodyPr wrap="square" rtlCol="0">
            <a:spAutoFit/>
          </a:bodyPr>
          <a:lstStyle/>
          <a:p>
            <a:r>
              <a:rPr lang="en-US" sz="1400" b="1" dirty="0"/>
              <a:t>The Washington </a:t>
            </a:r>
            <a:r>
              <a:rPr lang="en-US" sz="1400" b="1" dirty="0" smtClean="0"/>
              <a:t>VAAC</a:t>
            </a:r>
            <a:r>
              <a:rPr lang="en-US" sz="1400" b="1" dirty="0"/>
              <a:t> issues advisories for many volcanoes in Latin </a:t>
            </a:r>
            <a:r>
              <a:rPr lang="en-US" sz="1400" b="1" dirty="0" smtClean="0"/>
              <a:t>America, and it </a:t>
            </a:r>
            <a:r>
              <a:rPr lang="en-US" sz="1400" b="1" dirty="0"/>
              <a:t>receives volcanic thermal anomaly and ash cloud alerts from </a:t>
            </a:r>
            <a:r>
              <a:rPr lang="en-US" sz="1400" b="1" dirty="0" smtClean="0"/>
              <a:t>VOLCAT.</a:t>
            </a:r>
            <a:endParaRPr lang="en-US" sz="1400" b="1" dirty="0"/>
          </a:p>
        </p:txBody>
      </p:sp>
    </p:spTree>
    <p:extLst>
      <p:ext uri="{BB962C8B-B14F-4D97-AF65-F5344CB8AC3E}">
        <p14:creationId xmlns:p14="http://schemas.microsoft.com/office/powerpoint/2010/main" val="110092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ash, and gas emissions</a:t>
            </a:r>
            <a:endParaRPr lang="en-US"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912" t="13787" r="50000" b="20743"/>
          <a:stretch/>
        </p:blipFill>
        <p:spPr>
          <a:xfrm>
            <a:off x="234394" y="1507958"/>
            <a:ext cx="4090737" cy="385010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2912" t="14605" r="8766" b="20743"/>
          <a:stretch/>
        </p:blipFill>
        <p:spPr>
          <a:xfrm>
            <a:off x="4936585" y="1556084"/>
            <a:ext cx="4010526" cy="3801979"/>
          </a:xfrm>
          <a:prstGeom prst="rect">
            <a:avLst/>
          </a:prstGeom>
        </p:spPr>
      </p:pic>
      <p:sp>
        <p:nvSpPr>
          <p:cNvPr id="9" name="TextBox 8"/>
          <p:cNvSpPr txBox="1"/>
          <p:nvPr/>
        </p:nvSpPr>
        <p:spPr>
          <a:xfrm>
            <a:off x="282520" y="1610323"/>
            <a:ext cx="3968639" cy="646331"/>
          </a:xfrm>
          <a:prstGeom prst="rect">
            <a:avLst/>
          </a:prstGeom>
          <a:noFill/>
        </p:spPr>
        <p:txBody>
          <a:bodyPr wrap="square" rtlCol="0">
            <a:spAutoFit/>
          </a:bodyPr>
          <a:lstStyle/>
          <a:p>
            <a:r>
              <a:rPr lang="nb-NO" b="1" dirty="0"/>
              <a:t>MSG-3 </a:t>
            </a:r>
            <a:r>
              <a:rPr lang="nb-NO" dirty="0"/>
              <a:t>0° 20170203 06:15 UTC</a:t>
            </a:r>
          </a:p>
          <a:p>
            <a:r>
              <a:rPr lang="en-US" dirty="0"/>
              <a:t>RGB: MIR-TIR(11</a:t>
            </a:r>
            <a:r>
              <a:rPr lang="el-GR" dirty="0"/>
              <a:t>μ</a:t>
            </a:r>
            <a:r>
              <a:rPr lang="en-US" dirty="0"/>
              <a:t>m)-TIR(12</a:t>
            </a:r>
            <a:r>
              <a:rPr lang="el-GR" dirty="0"/>
              <a:t>μ</a:t>
            </a:r>
            <a:r>
              <a:rPr lang="en-US" dirty="0"/>
              <a:t>m)</a:t>
            </a:r>
          </a:p>
        </p:txBody>
      </p:sp>
      <p:sp>
        <p:nvSpPr>
          <p:cNvPr id="10" name="TextBox 9"/>
          <p:cNvSpPr txBox="1"/>
          <p:nvPr/>
        </p:nvSpPr>
        <p:spPr>
          <a:xfrm>
            <a:off x="5026600" y="1610323"/>
            <a:ext cx="3962400" cy="646331"/>
          </a:xfrm>
          <a:prstGeom prst="rect">
            <a:avLst/>
          </a:prstGeom>
          <a:noFill/>
        </p:spPr>
        <p:txBody>
          <a:bodyPr wrap="square" rtlCol="0">
            <a:spAutoFit/>
          </a:bodyPr>
          <a:lstStyle/>
          <a:p>
            <a:r>
              <a:rPr lang="nb-NO" b="1" dirty="0"/>
              <a:t>MSG-1 </a:t>
            </a:r>
            <a:r>
              <a:rPr lang="nb-NO" dirty="0"/>
              <a:t>41.5° 20170203 06:15 UTC</a:t>
            </a:r>
          </a:p>
          <a:p>
            <a:r>
              <a:rPr lang="en-US" dirty="0"/>
              <a:t>RGB: MIR-TIR(11</a:t>
            </a:r>
            <a:r>
              <a:rPr lang="el-GR" dirty="0"/>
              <a:t>μ</a:t>
            </a:r>
            <a:r>
              <a:rPr lang="en-US" dirty="0"/>
              <a:t>m)-TIR(12</a:t>
            </a:r>
            <a:r>
              <a:rPr lang="el-GR" dirty="0"/>
              <a:t>μ</a:t>
            </a:r>
            <a:r>
              <a:rPr lang="en-US" dirty="0"/>
              <a:t>m)</a:t>
            </a:r>
          </a:p>
        </p:txBody>
      </p:sp>
      <p:sp>
        <p:nvSpPr>
          <p:cNvPr id="11" name="TextBox 10"/>
          <p:cNvSpPr txBox="1"/>
          <p:nvPr/>
        </p:nvSpPr>
        <p:spPr>
          <a:xfrm>
            <a:off x="234394" y="5465905"/>
            <a:ext cx="8572722" cy="1200329"/>
          </a:xfrm>
          <a:prstGeom prst="rect">
            <a:avLst/>
          </a:prstGeom>
          <a:noFill/>
        </p:spPr>
        <p:txBody>
          <a:bodyPr wrap="square" rtlCol="0">
            <a:spAutoFit/>
          </a:bodyPr>
          <a:lstStyle/>
          <a:p>
            <a:r>
              <a:rPr lang="en-US" dirty="0"/>
              <a:t>Thermal anomalies </a:t>
            </a:r>
            <a:r>
              <a:rPr lang="en-US" dirty="0" smtClean="0"/>
              <a:t>are excellent for tracking eruptions due to the high revisit </a:t>
            </a:r>
            <a:r>
              <a:rPr lang="en-US" dirty="0"/>
              <a:t>frequency of geostationary </a:t>
            </a:r>
            <a:r>
              <a:rPr lang="en-US" dirty="0" smtClean="0"/>
              <a:t>weather satellites.  Effectiveness </a:t>
            </a:r>
            <a:r>
              <a:rPr lang="en-US" dirty="0"/>
              <a:t>of SO</a:t>
            </a:r>
            <a:r>
              <a:rPr lang="en-US" baseline="-25000" dirty="0"/>
              <a:t>2</a:t>
            </a:r>
            <a:r>
              <a:rPr lang="en-US" dirty="0"/>
              <a:t> measurements </a:t>
            </a:r>
            <a:r>
              <a:rPr lang="en-US" dirty="0" smtClean="0"/>
              <a:t>is challenged by </a:t>
            </a:r>
            <a:r>
              <a:rPr lang="en-US" dirty="0"/>
              <a:t>infrequent revisits </a:t>
            </a:r>
            <a:r>
              <a:rPr lang="en-US" dirty="0" smtClean="0"/>
              <a:t>due to a lack of geostationary sensors capable of detecting gas emissions.</a:t>
            </a:r>
            <a:endParaRPr lang="en-US" dirty="0"/>
          </a:p>
        </p:txBody>
      </p:sp>
      <p:sp>
        <p:nvSpPr>
          <p:cNvPr id="14" name="TextBox 13"/>
          <p:cNvSpPr txBox="1"/>
          <p:nvPr/>
        </p:nvSpPr>
        <p:spPr>
          <a:xfrm>
            <a:off x="282520" y="4584486"/>
            <a:ext cx="3352800" cy="461665"/>
          </a:xfrm>
          <a:prstGeom prst="rect">
            <a:avLst/>
          </a:prstGeom>
          <a:noFill/>
        </p:spPr>
        <p:txBody>
          <a:bodyPr wrap="square" rtlCol="0">
            <a:spAutoFit/>
          </a:bodyPr>
          <a:lstStyle/>
          <a:p>
            <a:r>
              <a:rPr lang="en-US" sz="2400" dirty="0" smtClean="0"/>
              <a:t>Piton de la </a:t>
            </a:r>
            <a:r>
              <a:rPr lang="en-US" sz="2400" dirty="0" err="1" smtClean="0"/>
              <a:t>Fournaise</a:t>
            </a:r>
            <a:endParaRPr lang="en-US" sz="2400" dirty="0"/>
          </a:p>
        </p:txBody>
      </p:sp>
    </p:spTree>
    <p:extLst>
      <p:ext uri="{BB962C8B-B14F-4D97-AF65-F5344CB8AC3E}">
        <p14:creationId xmlns:p14="http://schemas.microsoft.com/office/powerpoint/2010/main" val="177369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Photos\Hawaii\2008-09-03 Halemaumau (overflight and ground)\overflight D60\DSC_004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331494"/>
            <a:ext cx="9144000" cy="5526505"/>
          </a:xfrm>
          <a:prstGeom prst="rect">
            <a:avLst/>
          </a:prstGeom>
          <a:noFill/>
          <a:ln>
            <a:noFill/>
          </a:ln>
        </p:spPr>
      </p:pic>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Overview</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140357" y="1548470"/>
            <a:ext cx="5217705" cy="2031325"/>
          </a:xfrm>
          <a:prstGeom prst="rect">
            <a:avLst/>
          </a:prstGeom>
          <a:noFill/>
        </p:spPr>
        <p:txBody>
          <a:bodyPr wrap="square" rtlCol="0">
            <a:spAutoFit/>
          </a:bodyPr>
          <a:lstStyle/>
          <a:p>
            <a:pPr marL="457200" lvl="0" indent="-457200">
              <a:spcBef>
                <a:spcPts val="600"/>
              </a:spcBef>
              <a:spcAft>
                <a:spcPts val="600"/>
              </a:spcAft>
              <a:buFont typeface="Arial"/>
              <a:buChar char="•"/>
            </a:pPr>
            <a:r>
              <a:rPr lang="en-US" sz="2400" b="1" dirty="0" smtClean="0">
                <a:solidFill>
                  <a:srgbClr val="000000"/>
                </a:solidFill>
              </a:rPr>
              <a:t>Pilot Background</a:t>
            </a:r>
          </a:p>
          <a:p>
            <a:pPr marL="457200" lvl="0" indent="-457200">
              <a:spcBef>
                <a:spcPts val="600"/>
              </a:spcBef>
              <a:spcAft>
                <a:spcPts val="600"/>
              </a:spcAft>
              <a:buFont typeface="Arial"/>
              <a:buChar char="•"/>
            </a:pPr>
            <a:r>
              <a:rPr lang="en-US" sz="2400" b="1" dirty="0" smtClean="0">
                <a:solidFill>
                  <a:srgbClr val="000000"/>
                </a:solidFill>
              </a:rPr>
              <a:t>Supersites and large event</a:t>
            </a:r>
          </a:p>
          <a:p>
            <a:pPr marL="457200" lvl="0" indent="-457200">
              <a:spcBef>
                <a:spcPts val="600"/>
              </a:spcBef>
              <a:spcAft>
                <a:spcPts val="600"/>
              </a:spcAft>
              <a:buFont typeface="Arial"/>
              <a:buChar char="•"/>
            </a:pPr>
            <a:r>
              <a:rPr lang="en-US" sz="2400" b="1" dirty="0">
                <a:solidFill>
                  <a:srgbClr val="000000"/>
                </a:solidFill>
              </a:rPr>
              <a:t>R</a:t>
            </a:r>
            <a:r>
              <a:rPr lang="en-US" sz="2400" b="1" dirty="0" smtClean="0">
                <a:solidFill>
                  <a:srgbClr val="000000"/>
                </a:solidFill>
              </a:rPr>
              <a:t>esults for Latin America</a:t>
            </a:r>
          </a:p>
          <a:p>
            <a:pPr marL="457200" lvl="0" indent="-457200">
              <a:spcBef>
                <a:spcPts val="600"/>
              </a:spcBef>
              <a:spcAft>
                <a:spcPts val="600"/>
              </a:spcAft>
              <a:buFont typeface="Arial"/>
              <a:buChar char="•"/>
            </a:pPr>
            <a:r>
              <a:rPr lang="en-US" sz="2400" b="1" dirty="0" smtClean="0">
                <a:solidFill>
                  <a:srgbClr val="000000"/>
                </a:solidFill>
              </a:rPr>
              <a:t>Evaluation and sustainability</a:t>
            </a:r>
          </a:p>
        </p:txBody>
      </p:sp>
    </p:spTree>
    <p:extLst>
      <p:ext uri="{BB962C8B-B14F-4D97-AF65-F5344CB8AC3E}">
        <p14:creationId xmlns:p14="http://schemas.microsoft.com/office/powerpoint/2010/main" val="420201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Coherence: RSAT vs. Sentinel</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95" y="1389110"/>
            <a:ext cx="8919410" cy="5401248"/>
          </a:xfrm>
          <a:prstGeom prst="rect">
            <a:avLst/>
          </a:prstGeom>
        </p:spPr>
      </p:pic>
      <p:sp>
        <p:nvSpPr>
          <p:cNvPr id="7" name="TextBox 6"/>
          <p:cNvSpPr txBox="1"/>
          <p:nvPr/>
        </p:nvSpPr>
        <p:spPr>
          <a:xfrm>
            <a:off x="593559" y="3705727"/>
            <a:ext cx="7042484" cy="369332"/>
          </a:xfrm>
          <a:prstGeom prst="rect">
            <a:avLst/>
          </a:prstGeom>
          <a:noFill/>
        </p:spPr>
        <p:txBody>
          <a:bodyPr wrap="square" rtlCol="0">
            <a:spAutoFit/>
          </a:bodyPr>
          <a:lstStyle/>
          <a:p>
            <a:pPr algn="ctr"/>
            <a:r>
              <a:rPr lang="en-US" b="1" dirty="0" smtClean="0"/>
              <a:t>Chiles – Cerro Negro (Colombia / Ecuador border)</a:t>
            </a:r>
            <a:endParaRPr lang="en-US" b="1" dirty="0"/>
          </a:p>
        </p:txBody>
      </p:sp>
    </p:spTree>
    <p:extLst>
      <p:ext uri="{BB962C8B-B14F-4D97-AF65-F5344CB8AC3E}">
        <p14:creationId xmlns:p14="http://schemas.microsoft.com/office/powerpoint/2010/main" val="29060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Calbuco</a:t>
            </a:r>
            <a:r>
              <a:rPr lang="en-US" dirty="0" smtClean="0"/>
              <a:t>, Chile</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711" y="1409700"/>
            <a:ext cx="6316478" cy="5410200"/>
          </a:xfrm>
          <a:prstGeom prst="rect">
            <a:avLst/>
          </a:prstGeom>
        </p:spPr>
      </p:pic>
      <p:sp>
        <p:nvSpPr>
          <p:cNvPr id="9" name="TextBox 8"/>
          <p:cNvSpPr txBox="1"/>
          <p:nvPr/>
        </p:nvSpPr>
        <p:spPr>
          <a:xfrm>
            <a:off x="112294" y="1881940"/>
            <a:ext cx="2695074" cy="1754326"/>
          </a:xfrm>
          <a:prstGeom prst="rect">
            <a:avLst/>
          </a:prstGeom>
          <a:noFill/>
        </p:spPr>
        <p:txBody>
          <a:bodyPr wrap="square" rtlCol="0">
            <a:spAutoFit/>
          </a:bodyPr>
          <a:lstStyle/>
          <a:p>
            <a:r>
              <a:rPr lang="en-US" dirty="0" smtClean="0"/>
              <a:t>ALOS-2 </a:t>
            </a:r>
            <a:r>
              <a:rPr lang="en-US" dirty="0" err="1" smtClean="0"/>
              <a:t>interferograms</a:t>
            </a:r>
            <a:r>
              <a:rPr lang="en-US" dirty="0" smtClean="0"/>
              <a:t> are very coherent, excellent for assessing deformation associated with 2015 </a:t>
            </a:r>
            <a:r>
              <a:rPr lang="en-US" dirty="0" err="1" smtClean="0"/>
              <a:t>Calbuco</a:t>
            </a:r>
            <a:r>
              <a:rPr lang="en-US" dirty="0" smtClean="0"/>
              <a:t> eruption</a:t>
            </a:r>
            <a:endParaRPr lang="en-US" dirty="0"/>
          </a:p>
        </p:txBody>
      </p:sp>
    </p:spTree>
    <p:extLst>
      <p:ext uri="{BB962C8B-B14F-4D97-AF65-F5344CB8AC3E}">
        <p14:creationId xmlns:p14="http://schemas.microsoft.com/office/powerpoint/2010/main" val="384266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sp>
        <p:nvSpPr>
          <p:cNvPr id="7" name="TextBox 6"/>
          <p:cNvSpPr txBox="1"/>
          <p:nvPr/>
        </p:nvSpPr>
        <p:spPr>
          <a:xfrm>
            <a:off x="112294" y="1881940"/>
            <a:ext cx="2261938" cy="3693319"/>
          </a:xfrm>
          <a:prstGeom prst="rect">
            <a:avLst/>
          </a:prstGeom>
          <a:noFill/>
        </p:spPr>
        <p:txBody>
          <a:bodyPr wrap="square" rtlCol="0">
            <a:spAutoFit/>
          </a:bodyPr>
          <a:lstStyle/>
          <a:p>
            <a:r>
              <a:rPr lang="en-US" dirty="0" smtClean="0"/>
              <a:t>Inflation of </a:t>
            </a:r>
            <a:r>
              <a:rPr lang="en-US" dirty="0" err="1" smtClean="0"/>
              <a:t>Cordón</a:t>
            </a:r>
            <a:r>
              <a:rPr lang="en-US" dirty="0" smtClean="0"/>
              <a:t> </a:t>
            </a:r>
            <a:r>
              <a:rPr lang="en-US" dirty="0" err="1" smtClean="0"/>
              <a:t>Caulle</a:t>
            </a:r>
            <a:r>
              <a:rPr lang="en-US" dirty="0" smtClean="0"/>
              <a:t>, Chile, has been a significant result of the pilot.  This deformation would not otherwise be known without pilot data.</a:t>
            </a:r>
          </a:p>
          <a:p>
            <a:endParaRPr lang="en-US" dirty="0"/>
          </a:p>
          <a:p>
            <a:r>
              <a:rPr lang="en-US" dirty="0" smtClean="0"/>
              <a:t>The inflation seemed to have stopped in mid-2015.</a:t>
            </a:r>
            <a:endParaRPr lang="en-US" dirty="0"/>
          </a:p>
        </p:txBody>
      </p:sp>
      <p:pic>
        <p:nvPicPr>
          <p:cNvPr id="8"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374231" y="1464017"/>
            <a:ext cx="6693569" cy="5225542"/>
          </a:xfrm>
        </p:spPr>
      </p:pic>
    </p:spTree>
    <p:extLst>
      <p:ext uri="{BB962C8B-B14F-4D97-AF65-F5344CB8AC3E}">
        <p14:creationId xmlns:p14="http://schemas.microsoft.com/office/powerpoint/2010/main" val="263130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61989" y="1395663"/>
            <a:ext cx="6865916" cy="5374106"/>
          </a:xfrm>
          <a:prstGeom prst="rect">
            <a:avLst/>
          </a:prstGeom>
        </p:spPr>
      </p:pic>
      <p:sp>
        <p:nvSpPr>
          <p:cNvPr id="7" name="TextBox 6"/>
          <p:cNvSpPr txBox="1"/>
          <p:nvPr/>
        </p:nvSpPr>
        <p:spPr>
          <a:xfrm>
            <a:off x="112294" y="1881940"/>
            <a:ext cx="2342148" cy="3970318"/>
          </a:xfrm>
          <a:prstGeom prst="rect">
            <a:avLst/>
          </a:prstGeom>
          <a:noFill/>
        </p:spPr>
        <p:txBody>
          <a:bodyPr wrap="square" rtlCol="0">
            <a:spAutoFit/>
          </a:bodyPr>
          <a:lstStyle/>
          <a:p>
            <a:r>
              <a:rPr lang="en-US" dirty="0" smtClean="0"/>
              <a:t>New results indicate that inflation </a:t>
            </a:r>
            <a:r>
              <a:rPr lang="en-US" dirty="0"/>
              <a:t>a</a:t>
            </a:r>
            <a:r>
              <a:rPr lang="en-US" dirty="0" smtClean="0"/>
              <a:t>t </a:t>
            </a:r>
            <a:r>
              <a:rPr lang="en-US" dirty="0" err="1" smtClean="0"/>
              <a:t>Cordón</a:t>
            </a:r>
            <a:r>
              <a:rPr lang="en-US" dirty="0" smtClean="0"/>
              <a:t> </a:t>
            </a:r>
            <a:r>
              <a:rPr lang="en-US" dirty="0" err="1" smtClean="0"/>
              <a:t>Caulle</a:t>
            </a:r>
            <a:r>
              <a:rPr lang="en-US" dirty="0" smtClean="0"/>
              <a:t> resumed in mid-2016!</a:t>
            </a:r>
          </a:p>
          <a:p>
            <a:endParaRPr lang="en-US" dirty="0"/>
          </a:p>
          <a:p>
            <a:r>
              <a:rPr lang="en-US" dirty="0" smtClean="0"/>
              <a:t>In response to these </a:t>
            </a:r>
            <a:r>
              <a:rPr lang="en-US" dirty="0" err="1" smtClean="0"/>
              <a:t>observtions</a:t>
            </a:r>
            <a:r>
              <a:rPr lang="en-US" dirty="0" smtClean="0"/>
              <a:t>, OVDAS is installing a continuous GNSS station to establish ground-based monitoring of the volcano.</a:t>
            </a:r>
            <a:endParaRPr lang="en-US" dirty="0"/>
          </a:p>
        </p:txBody>
      </p:sp>
    </p:spTree>
    <p:extLst>
      <p:ext uri="{BB962C8B-B14F-4D97-AF65-F5344CB8AC3E}">
        <p14:creationId xmlns:p14="http://schemas.microsoft.com/office/powerpoint/2010/main" val="13928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211" t="4123" r="3684" b="3612"/>
          <a:stretch/>
        </p:blipFill>
        <p:spPr>
          <a:xfrm>
            <a:off x="1919886" y="1363581"/>
            <a:ext cx="7147914" cy="5534526"/>
          </a:xfrm>
          <a:prstGeom prst="rect">
            <a:avLst/>
          </a:prstGeom>
        </p:spPr>
      </p:pic>
      <p:sp>
        <p:nvSpPr>
          <p:cNvPr id="6" name="TextBox 5"/>
          <p:cNvSpPr txBox="1"/>
          <p:nvPr/>
        </p:nvSpPr>
        <p:spPr>
          <a:xfrm>
            <a:off x="112294" y="1881940"/>
            <a:ext cx="2053390" cy="1200329"/>
          </a:xfrm>
          <a:prstGeom prst="rect">
            <a:avLst/>
          </a:prstGeom>
          <a:noFill/>
        </p:spPr>
        <p:txBody>
          <a:bodyPr wrap="square" rtlCol="0">
            <a:spAutoFit/>
          </a:bodyPr>
          <a:lstStyle/>
          <a:p>
            <a:r>
              <a:rPr lang="en-US" dirty="0" smtClean="0"/>
              <a:t>L-band coherence makes a difference at </a:t>
            </a:r>
            <a:r>
              <a:rPr lang="en-US" dirty="0" err="1" smtClean="0"/>
              <a:t>Cordón</a:t>
            </a:r>
            <a:r>
              <a:rPr lang="en-US" dirty="0" smtClean="0"/>
              <a:t> </a:t>
            </a:r>
            <a:r>
              <a:rPr lang="en-US" dirty="0" err="1" smtClean="0"/>
              <a:t>Caulle</a:t>
            </a:r>
            <a:r>
              <a:rPr lang="en-US" dirty="0" smtClean="0"/>
              <a:t>.</a:t>
            </a:r>
            <a:endParaRPr lang="en-US" dirty="0"/>
          </a:p>
        </p:txBody>
      </p:sp>
    </p:spTree>
    <p:extLst>
      <p:ext uri="{BB962C8B-B14F-4D97-AF65-F5344CB8AC3E}">
        <p14:creationId xmlns:p14="http://schemas.microsoft.com/office/powerpoint/2010/main" val="285503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Cordón</a:t>
            </a:r>
            <a:r>
              <a:rPr lang="en-US" dirty="0" smtClean="0"/>
              <a:t> </a:t>
            </a:r>
            <a:r>
              <a:rPr lang="en-US" dirty="0" err="1" smtClean="0"/>
              <a:t>Caulle</a:t>
            </a:r>
            <a:r>
              <a:rPr lang="en-US" dirty="0" smtClean="0"/>
              <a:t>, Chile</a:t>
            </a:r>
            <a:endParaRPr lang="en-US" dirty="0"/>
          </a:p>
        </p:txBody>
      </p:sp>
      <p:sp>
        <p:nvSpPr>
          <p:cNvPr id="6" name="TextBox 5"/>
          <p:cNvSpPr txBox="1"/>
          <p:nvPr/>
        </p:nvSpPr>
        <p:spPr>
          <a:xfrm>
            <a:off x="112294" y="1881940"/>
            <a:ext cx="2630264" cy="1200329"/>
          </a:xfrm>
          <a:prstGeom prst="rect">
            <a:avLst/>
          </a:prstGeom>
          <a:noFill/>
        </p:spPr>
        <p:txBody>
          <a:bodyPr wrap="square" rtlCol="0">
            <a:spAutoFit/>
          </a:bodyPr>
          <a:lstStyle/>
          <a:p>
            <a:r>
              <a:rPr lang="en-US" dirty="0" smtClean="0"/>
              <a:t>ALOS-2 wide-swath vs. </a:t>
            </a:r>
            <a:r>
              <a:rPr lang="en-US" dirty="0" err="1" smtClean="0"/>
              <a:t>stripmap</a:t>
            </a:r>
            <a:endParaRPr lang="en-US" dirty="0" smtClean="0"/>
          </a:p>
          <a:p>
            <a:endParaRPr lang="en-US" dirty="0"/>
          </a:p>
          <a:p>
            <a:r>
              <a:rPr lang="en-US" dirty="0" smtClean="0"/>
              <a:t>Exceptional coherence!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558" y="1489750"/>
            <a:ext cx="6193536" cy="5129784"/>
          </a:xfrm>
          <a:prstGeom prst="rect">
            <a:avLst/>
          </a:prstGeom>
        </p:spPr>
      </p:pic>
    </p:spTree>
    <p:extLst>
      <p:ext uri="{BB962C8B-B14F-4D97-AF65-F5344CB8AC3E}">
        <p14:creationId xmlns:p14="http://schemas.microsoft.com/office/powerpoint/2010/main" val="37430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Santiaguito</a:t>
            </a:r>
            <a:r>
              <a:rPr lang="en-US" dirty="0" smtClean="0"/>
              <a:t>, </a:t>
            </a:r>
            <a:r>
              <a:rPr lang="en-US" dirty="0"/>
              <a:t>Guatemala</a:t>
            </a:r>
          </a:p>
        </p:txBody>
      </p:sp>
      <p:sp>
        <p:nvSpPr>
          <p:cNvPr id="6" name="Rectangle 3"/>
          <p:cNvSpPr txBox="1">
            <a:spLocks noChangeArrowheads="1"/>
          </p:cNvSpPr>
          <p:nvPr/>
        </p:nvSpPr>
        <p:spPr bwMode="auto">
          <a:xfrm>
            <a:off x="137095" y="2053389"/>
            <a:ext cx="2382759" cy="4523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fr-FR" sz="1800" dirty="0">
                <a:solidFill>
                  <a:srgbClr val="002060"/>
                </a:solidFill>
              </a:rPr>
              <a:t>X and C-band </a:t>
            </a:r>
            <a:r>
              <a:rPr lang="fr-FR" sz="1800" dirty="0" err="1">
                <a:solidFill>
                  <a:srgbClr val="002060"/>
                </a:solidFill>
              </a:rPr>
              <a:t>InSAR</a:t>
            </a:r>
            <a:r>
              <a:rPr lang="fr-FR" sz="1800" dirty="0">
                <a:solidFill>
                  <a:srgbClr val="002060"/>
                </a:solidFill>
              </a:rPr>
              <a:t>: </a:t>
            </a:r>
            <a:r>
              <a:rPr lang="fr-FR" sz="1800" dirty="0" err="1" smtClean="0">
                <a:solidFill>
                  <a:srgbClr val="002060"/>
                </a:solidFill>
              </a:rPr>
              <a:t>correlation</a:t>
            </a:r>
            <a:r>
              <a:rPr lang="fr-FR" sz="1800" dirty="0" smtClean="0">
                <a:solidFill>
                  <a:srgbClr val="002060"/>
                </a:solidFill>
              </a:rPr>
              <a:t> </a:t>
            </a:r>
            <a:r>
              <a:rPr lang="fr-FR" sz="1800" dirty="0" err="1">
                <a:solidFill>
                  <a:srgbClr val="002060"/>
                </a:solidFill>
              </a:rPr>
              <a:t>limited</a:t>
            </a:r>
            <a:r>
              <a:rPr lang="fr-FR" sz="1800" dirty="0">
                <a:solidFill>
                  <a:srgbClr val="002060"/>
                </a:solidFill>
              </a:rPr>
              <a:t> to the lava flow and </a:t>
            </a:r>
            <a:r>
              <a:rPr lang="fr-FR" sz="1800" dirty="0" err="1">
                <a:solidFill>
                  <a:srgbClr val="002060"/>
                </a:solidFill>
              </a:rPr>
              <a:t>upper</a:t>
            </a:r>
            <a:r>
              <a:rPr lang="fr-FR" sz="1800" dirty="0">
                <a:solidFill>
                  <a:srgbClr val="002060"/>
                </a:solidFill>
              </a:rPr>
              <a:t> </a:t>
            </a:r>
            <a:r>
              <a:rPr lang="fr-FR" sz="1800" dirty="0" err="1">
                <a:solidFill>
                  <a:srgbClr val="002060"/>
                </a:solidFill>
              </a:rPr>
              <a:t>flanks</a:t>
            </a:r>
            <a:endParaRPr lang="en-GB" sz="1800" dirty="0">
              <a:solidFill>
                <a:srgbClr val="002060"/>
              </a:solidFill>
            </a:endParaRPr>
          </a:p>
        </p:txBody>
      </p:sp>
      <p:pic>
        <p:nvPicPr>
          <p:cNvPr id="7" name="Picture 6" descr="t150926_t151007_noif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713" y="1443791"/>
            <a:ext cx="6089236" cy="5275167"/>
          </a:xfrm>
          <a:prstGeom prst="rect">
            <a:avLst/>
          </a:prstGeom>
        </p:spPr>
      </p:pic>
    </p:spTree>
    <p:extLst>
      <p:ext uri="{BB962C8B-B14F-4D97-AF65-F5344CB8AC3E}">
        <p14:creationId xmlns:p14="http://schemas.microsoft.com/office/powerpoint/2010/main" val="44164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151103_t1511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886" y="1511870"/>
            <a:ext cx="6099730" cy="5284258"/>
          </a:xfrm>
          <a:prstGeom prst="rect">
            <a:avLst/>
          </a:prstGeom>
        </p:spPr>
      </p:pic>
      <p:sp>
        <p:nvSpPr>
          <p:cNvPr id="2" name="Title 1"/>
          <p:cNvSpPr>
            <a:spLocks noGrp="1"/>
          </p:cNvSpPr>
          <p:nvPr>
            <p:ph type="title"/>
          </p:nvPr>
        </p:nvSpPr>
        <p:spPr/>
        <p:txBody>
          <a:bodyPr/>
          <a:lstStyle/>
          <a:p>
            <a:r>
              <a:rPr lang="en-US" dirty="0" err="1" smtClean="0"/>
              <a:t>Santiaguito</a:t>
            </a:r>
            <a:r>
              <a:rPr lang="en-US" dirty="0" smtClean="0"/>
              <a:t>, </a:t>
            </a:r>
            <a:r>
              <a:rPr lang="en-US" dirty="0"/>
              <a:t>Guatemala</a:t>
            </a:r>
          </a:p>
        </p:txBody>
      </p:sp>
      <p:sp>
        <p:nvSpPr>
          <p:cNvPr id="21" name="TextBox 20"/>
          <p:cNvSpPr txBox="1"/>
          <p:nvPr/>
        </p:nvSpPr>
        <p:spPr>
          <a:xfrm>
            <a:off x="2542415" y="1511870"/>
            <a:ext cx="3024336" cy="646331"/>
          </a:xfrm>
          <a:prstGeom prst="rect">
            <a:avLst/>
          </a:prstGeom>
          <a:solidFill>
            <a:schemeClr val="tx1"/>
          </a:solidFill>
        </p:spPr>
        <p:txBody>
          <a:bodyPr wrap="square" rtlCol="0">
            <a:spAutoFit/>
          </a:bodyPr>
          <a:lstStyle/>
          <a:p>
            <a:pPr defTabSz="449263" fontAlgn="base">
              <a:spcBef>
                <a:spcPct val="0"/>
              </a:spcBef>
              <a:spcAft>
                <a:spcPct val="0"/>
              </a:spcAft>
            </a:pPr>
            <a:r>
              <a:rPr lang="en-CA" dirty="0">
                <a:solidFill>
                  <a:srgbClr val="FFFFFF"/>
                </a:solidFill>
                <a:ea typeface="ＭＳ Ｐゴシック" charset="0"/>
                <a:cs typeface="ＭＳ Ｐゴシック" charset="0"/>
              </a:rPr>
              <a:t>151103_151114 </a:t>
            </a:r>
          </a:p>
          <a:p>
            <a:pPr defTabSz="449263" fontAlgn="base">
              <a:spcBef>
                <a:spcPct val="0"/>
              </a:spcBef>
              <a:spcAft>
                <a:spcPct val="0"/>
              </a:spcAft>
            </a:pPr>
            <a:r>
              <a:rPr lang="en-CA" dirty="0" err="1">
                <a:solidFill>
                  <a:srgbClr val="FFFFFF"/>
                </a:solidFill>
                <a:ea typeface="ＭＳ Ｐゴシック" charset="0"/>
                <a:cs typeface="ＭＳ Ｐゴシック" charset="0"/>
              </a:rPr>
              <a:t>TerraSAR</a:t>
            </a:r>
            <a:r>
              <a:rPr lang="en-CA" dirty="0">
                <a:solidFill>
                  <a:srgbClr val="FFFFFF"/>
                </a:solidFill>
                <a:ea typeface="ＭＳ Ｐゴシック" charset="0"/>
                <a:cs typeface="ＭＳ Ｐゴシック" charset="0"/>
              </a:rPr>
              <a:t>-X, descending</a:t>
            </a:r>
          </a:p>
        </p:txBody>
      </p:sp>
      <p:sp>
        <p:nvSpPr>
          <p:cNvPr id="23" name="Rectangle 3"/>
          <p:cNvSpPr txBox="1">
            <a:spLocks noChangeArrowheads="1"/>
          </p:cNvSpPr>
          <p:nvPr/>
        </p:nvSpPr>
        <p:spPr bwMode="auto">
          <a:xfrm>
            <a:off x="137095" y="2053389"/>
            <a:ext cx="2382759" cy="452343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fr-FR" sz="1800" dirty="0">
                <a:solidFill>
                  <a:srgbClr val="002060"/>
                </a:solidFill>
              </a:rPr>
              <a:t>X and C-band </a:t>
            </a:r>
            <a:r>
              <a:rPr lang="fr-FR" sz="1800" dirty="0" err="1">
                <a:solidFill>
                  <a:srgbClr val="002060"/>
                </a:solidFill>
              </a:rPr>
              <a:t>InSAR</a:t>
            </a:r>
            <a:r>
              <a:rPr lang="fr-FR" sz="1800" dirty="0">
                <a:solidFill>
                  <a:srgbClr val="002060"/>
                </a:solidFill>
              </a:rPr>
              <a:t>: </a:t>
            </a:r>
            <a:r>
              <a:rPr lang="fr-FR" sz="1800" dirty="0" err="1" smtClean="0">
                <a:solidFill>
                  <a:srgbClr val="002060"/>
                </a:solidFill>
              </a:rPr>
              <a:t>correlation</a:t>
            </a:r>
            <a:r>
              <a:rPr lang="fr-FR" sz="1800" dirty="0" smtClean="0">
                <a:solidFill>
                  <a:srgbClr val="002060"/>
                </a:solidFill>
              </a:rPr>
              <a:t> </a:t>
            </a:r>
            <a:r>
              <a:rPr lang="fr-FR" sz="1800" dirty="0" err="1">
                <a:solidFill>
                  <a:srgbClr val="002060"/>
                </a:solidFill>
              </a:rPr>
              <a:t>limited</a:t>
            </a:r>
            <a:r>
              <a:rPr lang="fr-FR" sz="1800" dirty="0">
                <a:solidFill>
                  <a:srgbClr val="002060"/>
                </a:solidFill>
              </a:rPr>
              <a:t> to the lava flow and </a:t>
            </a:r>
            <a:r>
              <a:rPr lang="fr-FR" sz="1800" dirty="0" err="1">
                <a:solidFill>
                  <a:srgbClr val="002060"/>
                </a:solidFill>
              </a:rPr>
              <a:t>upper</a:t>
            </a:r>
            <a:r>
              <a:rPr lang="fr-FR" sz="1800" dirty="0">
                <a:solidFill>
                  <a:srgbClr val="002060"/>
                </a:solidFill>
              </a:rPr>
              <a:t> </a:t>
            </a:r>
            <a:r>
              <a:rPr lang="fr-FR" sz="1800" dirty="0" err="1">
                <a:solidFill>
                  <a:srgbClr val="002060"/>
                </a:solidFill>
              </a:rPr>
              <a:t>flanks</a:t>
            </a:r>
            <a:endParaRPr lang="en-GB" sz="1800" dirty="0">
              <a:solidFill>
                <a:srgbClr val="002060"/>
              </a:solidFill>
            </a:endParaRPr>
          </a:p>
        </p:txBody>
      </p:sp>
      <p:grpSp>
        <p:nvGrpSpPr>
          <p:cNvPr id="1217" name="Group 1216"/>
          <p:cNvGrpSpPr/>
          <p:nvPr/>
        </p:nvGrpSpPr>
        <p:grpSpPr>
          <a:xfrm>
            <a:off x="6991016" y="6084007"/>
            <a:ext cx="1625600" cy="711200"/>
            <a:chOff x="10517188" y="3203573"/>
            <a:chExt cx="1625600" cy="711200"/>
          </a:xfrm>
        </p:grpSpPr>
        <p:sp>
          <p:nvSpPr>
            <p:cNvPr id="1114"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5"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128"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17"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19" name="Rectangle 108"/>
            <p:cNvSpPr>
              <a:spLocks noChangeArrowheads="1"/>
            </p:cNvSpPr>
            <p:nvPr/>
          </p:nvSpPr>
          <p:spPr bwMode="auto">
            <a:xfrm>
              <a:off x="11834813" y="3663948"/>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1.5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6337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150226_r150326_zoomed.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16152" y="1449317"/>
            <a:ext cx="6527044" cy="5284258"/>
          </a:xfrm>
          <a:prstGeom prst="rect">
            <a:avLst/>
          </a:prstGeom>
        </p:spPr>
      </p:pic>
      <p:sp>
        <p:nvSpPr>
          <p:cNvPr id="13" name="Rectangle 3"/>
          <p:cNvSpPr txBox="1">
            <a:spLocks noChangeArrowheads="1"/>
          </p:cNvSpPr>
          <p:nvPr/>
        </p:nvSpPr>
        <p:spPr bwMode="auto">
          <a:xfrm>
            <a:off x="106762" y="2226280"/>
            <a:ext cx="2113924" cy="32763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fr-FR" sz="1800" dirty="0" err="1">
                <a:solidFill>
                  <a:srgbClr val="002060"/>
                </a:solidFill>
              </a:rPr>
              <a:t>Same</a:t>
            </a:r>
            <a:r>
              <a:rPr lang="fr-FR" sz="1800" dirty="0">
                <a:solidFill>
                  <a:srgbClr val="002060"/>
                </a:solidFill>
              </a:rPr>
              <a:t> </a:t>
            </a:r>
            <a:r>
              <a:rPr lang="fr-FR" sz="1800" dirty="0" err="1">
                <a:solidFill>
                  <a:srgbClr val="002060"/>
                </a:solidFill>
              </a:rPr>
              <a:t>signals</a:t>
            </a:r>
            <a:r>
              <a:rPr lang="fr-FR" sz="1800" dirty="0">
                <a:solidFill>
                  <a:srgbClr val="002060"/>
                </a:solidFill>
              </a:rPr>
              <a:t> visible on RADARSAT-2 </a:t>
            </a:r>
            <a:r>
              <a:rPr lang="fr-FR" sz="1800" dirty="0" err="1">
                <a:solidFill>
                  <a:srgbClr val="002060"/>
                </a:solidFill>
              </a:rPr>
              <a:t>interferogram</a:t>
            </a:r>
            <a:r>
              <a:rPr lang="fr-FR" sz="1800" dirty="0">
                <a:solidFill>
                  <a:srgbClr val="002060"/>
                </a:solidFill>
              </a:rPr>
              <a:t>!</a:t>
            </a:r>
          </a:p>
          <a:p>
            <a:pPr marL="0" indent="0" eaLnBrk="1" hangingPunct="1">
              <a:buNone/>
            </a:pPr>
            <a:endParaRPr lang="fr-FR" sz="1800" dirty="0">
              <a:solidFill>
                <a:srgbClr val="002060"/>
              </a:solidFill>
            </a:endParaRPr>
          </a:p>
          <a:p>
            <a:pPr marL="0" indent="0" eaLnBrk="1" hangingPunct="1">
              <a:buNone/>
            </a:pPr>
            <a:endParaRPr lang="fr-FR" sz="1800" dirty="0">
              <a:solidFill>
                <a:srgbClr val="002060"/>
              </a:solidFill>
            </a:endParaRPr>
          </a:p>
          <a:p>
            <a:pPr marL="0" indent="0" eaLnBrk="1" hangingPunct="1">
              <a:buNone/>
            </a:pPr>
            <a:r>
              <a:rPr lang="fr-FR" sz="1800" dirty="0" err="1" smtClean="0">
                <a:solidFill>
                  <a:srgbClr val="002060"/>
                </a:solidFill>
              </a:rPr>
              <a:t>Deformation</a:t>
            </a:r>
            <a:r>
              <a:rPr lang="fr-FR" sz="1800" dirty="0">
                <a:solidFill>
                  <a:srgbClr val="002060"/>
                </a:solidFill>
              </a:rPr>
              <a:t>? </a:t>
            </a:r>
            <a:r>
              <a:rPr lang="fr-FR" sz="1800" dirty="0" err="1">
                <a:solidFill>
                  <a:srgbClr val="002060"/>
                </a:solidFill>
              </a:rPr>
              <a:t>Ash</a:t>
            </a:r>
            <a:r>
              <a:rPr lang="fr-FR" sz="1800" dirty="0">
                <a:solidFill>
                  <a:srgbClr val="002060"/>
                </a:solidFill>
              </a:rPr>
              <a:t> plume?</a:t>
            </a:r>
            <a:endParaRPr lang="en-GB" sz="1800" dirty="0">
              <a:solidFill>
                <a:srgbClr val="002060"/>
              </a:solidFill>
            </a:endParaRPr>
          </a:p>
        </p:txBody>
      </p:sp>
      <p:sp>
        <p:nvSpPr>
          <p:cNvPr id="2" name="Title 1"/>
          <p:cNvSpPr>
            <a:spLocks noGrp="1"/>
          </p:cNvSpPr>
          <p:nvPr>
            <p:ph type="title"/>
          </p:nvPr>
        </p:nvSpPr>
        <p:spPr/>
        <p:txBody>
          <a:bodyPr/>
          <a:lstStyle/>
          <a:p>
            <a:r>
              <a:rPr lang="en-US" dirty="0" err="1" smtClean="0"/>
              <a:t>Santiaguito</a:t>
            </a:r>
            <a:r>
              <a:rPr lang="en-US" dirty="0" smtClean="0"/>
              <a:t>, </a:t>
            </a:r>
            <a:r>
              <a:rPr lang="en-US" dirty="0"/>
              <a:t>Guatemala</a:t>
            </a:r>
          </a:p>
        </p:txBody>
      </p:sp>
      <p:sp>
        <p:nvSpPr>
          <p:cNvPr id="21" name="TextBox 20"/>
          <p:cNvSpPr txBox="1"/>
          <p:nvPr/>
        </p:nvSpPr>
        <p:spPr>
          <a:xfrm>
            <a:off x="2416152" y="1449317"/>
            <a:ext cx="3024336" cy="646331"/>
          </a:xfrm>
          <a:prstGeom prst="rect">
            <a:avLst/>
          </a:prstGeom>
          <a:solidFill>
            <a:schemeClr val="tx1"/>
          </a:solidFill>
        </p:spPr>
        <p:txBody>
          <a:bodyPr wrap="square" rtlCol="0">
            <a:spAutoFit/>
          </a:bodyPr>
          <a:lstStyle/>
          <a:p>
            <a:pPr defTabSz="449263" fontAlgn="base">
              <a:spcBef>
                <a:spcPct val="0"/>
              </a:spcBef>
              <a:spcAft>
                <a:spcPct val="0"/>
              </a:spcAft>
            </a:pPr>
            <a:r>
              <a:rPr lang="en-CA" dirty="0">
                <a:solidFill>
                  <a:srgbClr val="FFFFFF"/>
                </a:solidFill>
                <a:ea typeface="ＭＳ Ｐゴシック" charset="0"/>
                <a:cs typeface="ＭＳ Ｐゴシック" charset="0"/>
              </a:rPr>
              <a:t>150206_150326 </a:t>
            </a:r>
          </a:p>
          <a:p>
            <a:pPr defTabSz="449263" fontAlgn="base">
              <a:spcBef>
                <a:spcPct val="0"/>
              </a:spcBef>
              <a:spcAft>
                <a:spcPct val="0"/>
              </a:spcAft>
            </a:pPr>
            <a:r>
              <a:rPr lang="en-CA" dirty="0">
                <a:solidFill>
                  <a:srgbClr val="FFFFFF"/>
                </a:solidFill>
                <a:ea typeface="ＭＳ Ｐゴシック" charset="0"/>
                <a:cs typeface="ＭＳ Ｐゴシック" charset="0"/>
              </a:rPr>
              <a:t>RADARSAT-2, descending</a:t>
            </a:r>
          </a:p>
        </p:txBody>
      </p:sp>
      <p:grpSp>
        <p:nvGrpSpPr>
          <p:cNvPr id="24" name="Group 23"/>
          <p:cNvGrpSpPr/>
          <p:nvPr/>
        </p:nvGrpSpPr>
        <p:grpSpPr>
          <a:xfrm>
            <a:off x="7317596" y="5953375"/>
            <a:ext cx="1625600" cy="711200"/>
            <a:chOff x="10517188" y="3203573"/>
            <a:chExt cx="1625600" cy="711200"/>
          </a:xfrm>
        </p:grpSpPr>
        <p:sp>
          <p:nvSpPr>
            <p:cNvPr id="25"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7"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9"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108"/>
            <p:cNvSpPr>
              <a:spLocks noChangeArrowheads="1"/>
            </p:cNvSpPr>
            <p:nvPr/>
          </p:nvSpPr>
          <p:spPr bwMode="auto">
            <a:xfrm flipH="1">
              <a:off x="11863619" y="3665870"/>
              <a:ext cx="1069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3</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9297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0385" y="1516072"/>
            <a:ext cx="8577933" cy="5216178"/>
            <a:chOff x="1631504" y="1340769"/>
            <a:chExt cx="9073009" cy="5517231"/>
          </a:xfrm>
        </p:grpSpPr>
        <p:sp>
          <p:nvSpPr>
            <p:cNvPr id="14" name="Rectangle 3"/>
            <p:cNvSpPr txBox="1">
              <a:spLocks noChangeArrowheads="1"/>
            </p:cNvSpPr>
            <p:nvPr/>
          </p:nvSpPr>
          <p:spPr bwMode="auto">
            <a:xfrm>
              <a:off x="1631504" y="2024403"/>
              <a:ext cx="2664296" cy="471696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fr-FR" sz="1800" dirty="0">
                  <a:solidFill>
                    <a:srgbClr val="002060"/>
                  </a:solidFill>
                </a:rPr>
                <a:t>L-band </a:t>
              </a:r>
              <a:r>
                <a:rPr lang="fr-FR" sz="1800" dirty="0" err="1">
                  <a:solidFill>
                    <a:srgbClr val="002060"/>
                  </a:solidFill>
                </a:rPr>
                <a:t>InSAR</a:t>
              </a:r>
              <a:r>
                <a:rPr lang="fr-FR" sz="1800" dirty="0">
                  <a:solidFill>
                    <a:srgbClr val="002060"/>
                  </a:solidFill>
                </a:rPr>
                <a:t>: signal </a:t>
              </a:r>
              <a:r>
                <a:rPr lang="fr-FR" sz="1800" dirty="0" err="1">
                  <a:solidFill>
                    <a:srgbClr val="002060"/>
                  </a:solidFill>
                </a:rPr>
                <a:t>correlation</a:t>
              </a:r>
              <a:r>
                <a:rPr lang="fr-FR" sz="1800" dirty="0">
                  <a:solidFill>
                    <a:srgbClr val="002060"/>
                  </a:solidFill>
                </a:rPr>
                <a:t> more </a:t>
              </a:r>
              <a:r>
                <a:rPr lang="fr-FR" sz="1800" dirty="0" err="1">
                  <a:solidFill>
                    <a:srgbClr val="002060"/>
                  </a:solidFill>
                </a:rPr>
                <a:t>extended</a:t>
              </a:r>
              <a:r>
                <a:rPr lang="fr-FR" sz="1800" dirty="0">
                  <a:solidFill>
                    <a:srgbClr val="002060"/>
                  </a:solidFill>
                </a:rPr>
                <a:t>!</a:t>
              </a:r>
            </a:p>
            <a:p>
              <a:pPr marL="0" indent="0" eaLnBrk="1" hangingPunct="1">
                <a:buNone/>
              </a:pPr>
              <a:endParaRPr lang="fr-FR" sz="1800" dirty="0">
                <a:solidFill>
                  <a:srgbClr val="002060"/>
                </a:solidFill>
              </a:endParaRPr>
            </a:p>
            <a:p>
              <a:pPr marL="0" indent="0" eaLnBrk="1" hangingPunct="1">
                <a:buNone/>
              </a:pPr>
              <a:r>
                <a:rPr lang="fr-FR" sz="1800" dirty="0" smtClean="0">
                  <a:solidFill>
                    <a:srgbClr val="002060"/>
                  </a:solidFill>
                </a:rPr>
                <a:t>LOS </a:t>
              </a:r>
              <a:r>
                <a:rPr lang="fr-FR" sz="1800" dirty="0">
                  <a:solidFill>
                    <a:srgbClr val="002060"/>
                  </a:solidFill>
                </a:rPr>
                <a:t>subsidence of </a:t>
              </a:r>
              <a:r>
                <a:rPr lang="fr-FR" sz="1800" dirty="0" err="1">
                  <a:solidFill>
                    <a:srgbClr val="002060"/>
                  </a:solidFill>
                </a:rPr>
                <a:t>Caliente’s</a:t>
              </a:r>
              <a:r>
                <a:rPr lang="fr-FR" sz="1800" dirty="0">
                  <a:solidFill>
                    <a:srgbClr val="002060"/>
                  </a:solidFill>
                </a:rPr>
                <a:t> </a:t>
              </a:r>
              <a:r>
                <a:rPr lang="fr-FR" sz="1800" dirty="0" err="1">
                  <a:solidFill>
                    <a:srgbClr val="002060"/>
                  </a:solidFill>
                </a:rPr>
                <a:t>southern</a:t>
              </a:r>
              <a:r>
                <a:rPr lang="fr-FR" sz="1800" dirty="0">
                  <a:solidFill>
                    <a:srgbClr val="002060"/>
                  </a:solidFill>
                </a:rPr>
                <a:t> </a:t>
              </a:r>
              <a:r>
                <a:rPr lang="fr-FR" sz="1800" dirty="0" err="1">
                  <a:solidFill>
                    <a:srgbClr val="002060"/>
                  </a:solidFill>
                </a:rPr>
                <a:t>flank</a:t>
              </a:r>
              <a:r>
                <a:rPr lang="fr-FR" sz="1800" dirty="0">
                  <a:solidFill>
                    <a:srgbClr val="002060"/>
                  </a:solidFill>
                </a:rPr>
                <a:t>?</a:t>
              </a:r>
              <a:endParaRPr lang="en-GB" sz="1800" dirty="0">
                <a:solidFill>
                  <a:srgbClr val="002060"/>
                </a:solidFill>
              </a:endParaRPr>
            </a:p>
          </p:txBody>
        </p:sp>
        <p:pic>
          <p:nvPicPr>
            <p:cNvPr id="15" name="Picture 14" descr="a150205_a1509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5858" y="1340769"/>
              <a:ext cx="6368655" cy="5517231"/>
            </a:xfrm>
            <a:prstGeom prst="rect">
              <a:avLst/>
            </a:prstGeom>
          </p:spPr>
        </p:pic>
      </p:grpSp>
      <p:sp>
        <p:nvSpPr>
          <p:cNvPr id="2" name="Title 1"/>
          <p:cNvSpPr>
            <a:spLocks noGrp="1"/>
          </p:cNvSpPr>
          <p:nvPr>
            <p:ph type="title"/>
          </p:nvPr>
        </p:nvSpPr>
        <p:spPr/>
        <p:txBody>
          <a:bodyPr/>
          <a:lstStyle/>
          <a:p>
            <a:r>
              <a:rPr lang="en-US" dirty="0" err="1" smtClean="0"/>
              <a:t>Santiaguito</a:t>
            </a:r>
            <a:r>
              <a:rPr lang="en-US" dirty="0" smtClean="0"/>
              <a:t>, </a:t>
            </a:r>
            <a:r>
              <a:rPr lang="en-US" dirty="0"/>
              <a:t>Guatemala</a:t>
            </a:r>
          </a:p>
        </p:txBody>
      </p:sp>
      <p:sp>
        <p:nvSpPr>
          <p:cNvPr id="21" name="TextBox 20"/>
          <p:cNvSpPr txBox="1"/>
          <p:nvPr/>
        </p:nvSpPr>
        <p:spPr>
          <a:xfrm>
            <a:off x="2546404" y="1516073"/>
            <a:ext cx="2304256" cy="646331"/>
          </a:xfrm>
          <a:prstGeom prst="rect">
            <a:avLst/>
          </a:prstGeom>
          <a:solidFill>
            <a:schemeClr val="tx1"/>
          </a:solidFill>
        </p:spPr>
        <p:txBody>
          <a:bodyPr wrap="square" rtlCol="0">
            <a:spAutoFit/>
          </a:bodyPr>
          <a:lstStyle/>
          <a:p>
            <a:pPr defTabSz="449263" fontAlgn="base">
              <a:spcBef>
                <a:spcPct val="0"/>
              </a:spcBef>
              <a:spcAft>
                <a:spcPct val="0"/>
              </a:spcAft>
            </a:pPr>
            <a:r>
              <a:rPr lang="en-CA" dirty="0">
                <a:solidFill>
                  <a:srgbClr val="FFFFFF"/>
                </a:solidFill>
                <a:ea typeface="ＭＳ Ｐゴシック" charset="0"/>
                <a:cs typeface="ＭＳ Ｐゴシック" charset="0"/>
              </a:rPr>
              <a:t>150205_150917 ALOS-2, ascending</a:t>
            </a:r>
          </a:p>
        </p:txBody>
      </p:sp>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250" t="48998" r="68983" b="47096"/>
          <a:stretch/>
        </p:blipFill>
        <p:spPr bwMode="auto">
          <a:xfrm>
            <a:off x="6879392" y="5954104"/>
            <a:ext cx="1665919" cy="725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69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1638" y="188913"/>
            <a:ext cx="7396162" cy="501650"/>
          </a:xfrm>
        </p:spPr>
        <p:txBody>
          <a:bodyPr/>
          <a:lstStyle/>
          <a:p>
            <a:r>
              <a:rPr lang="en-US" dirty="0" smtClean="0"/>
              <a:t>Pilot Team</a:t>
            </a:r>
            <a:endParaRPr lang="en-US" dirty="0"/>
          </a:p>
        </p:txBody>
      </p:sp>
      <p:sp>
        <p:nvSpPr>
          <p:cNvPr id="3" name="Content Placeholder 2"/>
          <p:cNvSpPr>
            <a:spLocks noGrp="1"/>
          </p:cNvSpPr>
          <p:nvPr>
            <p:ph idx="1"/>
          </p:nvPr>
        </p:nvSpPr>
        <p:spPr>
          <a:xfrm>
            <a:off x="296863" y="1614985"/>
            <a:ext cx="8445500" cy="4864100"/>
          </a:xfrm>
        </p:spPr>
        <p:txBody>
          <a:bodyPr>
            <a:normAutofit fontScale="92500" lnSpcReduction="10000"/>
          </a:bodyPr>
          <a:lstStyle/>
          <a:p>
            <a:pPr marL="0" indent="0">
              <a:spcBef>
                <a:spcPts val="600"/>
              </a:spcBef>
              <a:spcAft>
                <a:spcPts val="1200"/>
              </a:spcAft>
              <a:buNone/>
            </a:pPr>
            <a:r>
              <a:rPr lang="en-US" sz="2000" dirty="0" smtClean="0"/>
              <a:t>Juliet Biggs, David Arnold</a:t>
            </a:r>
            <a:r>
              <a:rPr lang="en-US" sz="2000" dirty="0"/>
              <a:t> </a:t>
            </a:r>
            <a:r>
              <a:rPr lang="en-US" sz="2000" b="0" dirty="0" smtClean="0"/>
              <a:t>(</a:t>
            </a:r>
            <a:r>
              <a:rPr lang="en-US" sz="2000" b="0" i="1" dirty="0" smtClean="0"/>
              <a:t>University of Bristol</a:t>
            </a:r>
            <a:r>
              <a:rPr lang="en-US" sz="2000" b="0" dirty="0" smtClean="0"/>
              <a:t>)</a:t>
            </a:r>
          </a:p>
          <a:p>
            <a:pPr marL="0" indent="0">
              <a:spcBef>
                <a:spcPts val="600"/>
              </a:spcBef>
              <a:spcAft>
                <a:spcPts val="1200"/>
              </a:spcAft>
              <a:buNone/>
            </a:pPr>
            <a:r>
              <a:rPr lang="en-US" sz="2000" dirty="0" smtClean="0"/>
              <a:t>Susi </a:t>
            </a:r>
            <a:r>
              <a:rPr lang="en-US" sz="2000" dirty="0" err="1" smtClean="0"/>
              <a:t>Ebmeier</a:t>
            </a:r>
            <a:r>
              <a:rPr lang="en-US" sz="2000" dirty="0" smtClean="0"/>
              <a:t> </a:t>
            </a:r>
            <a:r>
              <a:rPr lang="en-US" sz="2000" b="0" dirty="0" smtClean="0"/>
              <a:t>(</a:t>
            </a:r>
            <a:r>
              <a:rPr lang="en-US" sz="2000" b="0" i="1" dirty="0" smtClean="0"/>
              <a:t>University of Leeds</a:t>
            </a:r>
            <a:r>
              <a:rPr lang="en-US" sz="2000" b="0" dirty="0" smtClean="0"/>
              <a:t>)</a:t>
            </a:r>
          </a:p>
          <a:p>
            <a:pPr marL="0" indent="0">
              <a:spcBef>
                <a:spcPts val="600"/>
              </a:spcBef>
              <a:spcAft>
                <a:spcPts val="1200"/>
              </a:spcAft>
              <a:buNone/>
            </a:pPr>
            <a:r>
              <a:rPr lang="en-US" sz="2000" dirty="0" smtClean="0"/>
              <a:t>Matt Pritchard, Francisco Delgado </a:t>
            </a:r>
            <a:r>
              <a:rPr lang="en-US" sz="2000" b="0" dirty="0" smtClean="0"/>
              <a:t>(</a:t>
            </a:r>
            <a:r>
              <a:rPr lang="en-US" sz="2000" b="0" i="1" dirty="0" smtClean="0"/>
              <a:t>Cornell University</a:t>
            </a:r>
            <a:r>
              <a:rPr lang="en-US" sz="2000" b="0" dirty="0" smtClean="0"/>
              <a:t>)</a:t>
            </a:r>
          </a:p>
          <a:p>
            <a:pPr marL="0" indent="0">
              <a:spcBef>
                <a:spcPts val="600"/>
              </a:spcBef>
              <a:spcAft>
                <a:spcPts val="1200"/>
              </a:spcAft>
              <a:buNone/>
            </a:pPr>
            <a:r>
              <a:rPr lang="en-US" sz="2000" dirty="0" err="1" smtClean="0"/>
              <a:t>Christelle</a:t>
            </a:r>
            <a:r>
              <a:rPr lang="en-US" sz="2000" dirty="0" smtClean="0"/>
              <a:t> </a:t>
            </a:r>
            <a:r>
              <a:rPr lang="en-US" sz="2000" dirty="0" err="1" smtClean="0"/>
              <a:t>Wauthier</a:t>
            </a:r>
            <a:r>
              <a:rPr lang="en-US" sz="2000" dirty="0" smtClean="0"/>
              <a:t> </a:t>
            </a:r>
            <a:r>
              <a:rPr lang="en-US" sz="2000" b="0" dirty="0" smtClean="0"/>
              <a:t>(</a:t>
            </a:r>
            <a:r>
              <a:rPr lang="en-US" sz="2000" b="0" i="1" dirty="0" smtClean="0"/>
              <a:t>Penn State University</a:t>
            </a:r>
            <a:r>
              <a:rPr lang="en-US" sz="2000" b="0" dirty="0" smtClean="0"/>
              <a:t>)</a:t>
            </a:r>
          </a:p>
          <a:p>
            <a:pPr marL="0" indent="0">
              <a:spcBef>
                <a:spcPts val="600"/>
              </a:spcBef>
              <a:spcAft>
                <a:spcPts val="1200"/>
              </a:spcAft>
              <a:buNone/>
            </a:pPr>
            <a:r>
              <a:rPr lang="en-US" sz="2000" dirty="0" smtClean="0"/>
              <a:t>Falk </a:t>
            </a:r>
            <a:r>
              <a:rPr lang="en-US" sz="2000" dirty="0" err="1" smtClean="0"/>
              <a:t>Amelung</a:t>
            </a:r>
            <a:r>
              <a:rPr lang="en-US" sz="2000" dirty="0" smtClean="0"/>
              <a:t> </a:t>
            </a:r>
            <a:r>
              <a:rPr lang="en-US" sz="2000" b="0" dirty="0" smtClean="0"/>
              <a:t>(</a:t>
            </a:r>
            <a:r>
              <a:rPr lang="en-US" sz="2000" b="0" i="1" dirty="0" smtClean="0"/>
              <a:t>University of Miami</a:t>
            </a:r>
            <a:r>
              <a:rPr lang="en-US" sz="2000" b="0" dirty="0" smtClean="0"/>
              <a:t>)</a:t>
            </a:r>
          </a:p>
          <a:p>
            <a:pPr marL="0" indent="0">
              <a:spcBef>
                <a:spcPts val="600"/>
              </a:spcBef>
              <a:spcAft>
                <a:spcPts val="1200"/>
              </a:spcAft>
              <a:buNone/>
            </a:pPr>
            <a:r>
              <a:rPr lang="en-US" sz="2000" dirty="0" err="1" smtClean="0"/>
              <a:t>Fabrizio</a:t>
            </a:r>
            <a:r>
              <a:rPr lang="en-US" sz="2000" dirty="0" smtClean="0"/>
              <a:t> </a:t>
            </a:r>
            <a:r>
              <a:rPr lang="en-US" sz="2000" dirty="0" err="1" smtClean="0"/>
              <a:t>Ferrucci</a:t>
            </a:r>
            <a:r>
              <a:rPr lang="en-US" sz="2000" dirty="0" smtClean="0"/>
              <a:t> </a:t>
            </a:r>
            <a:r>
              <a:rPr lang="en-US" sz="2000" b="0" dirty="0" smtClean="0"/>
              <a:t>(</a:t>
            </a:r>
            <a:r>
              <a:rPr lang="en-US" sz="2000" b="0" i="1" dirty="0" smtClean="0"/>
              <a:t>Open University</a:t>
            </a:r>
            <a:r>
              <a:rPr lang="en-US" sz="2000" b="0" dirty="0" smtClean="0"/>
              <a:t>)</a:t>
            </a:r>
          </a:p>
          <a:p>
            <a:pPr marL="0" indent="0">
              <a:spcBef>
                <a:spcPts val="600"/>
              </a:spcBef>
              <a:spcAft>
                <a:spcPts val="1200"/>
              </a:spcAft>
              <a:buNone/>
            </a:pPr>
            <a:r>
              <a:rPr lang="en-US" sz="2000" dirty="0" smtClean="0"/>
              <a:t>Mike </a:t>
            </a:r>
            <a:r>
              <a:rPr lang="en-US" sz="2000" dirty="0" err="1" smtClean="0"/>
              <a:t>Pavolonis</a:t>
            </a:r>
            <a:r>
              <a:rPr lang="en-US" sz="2000" dirty="0" smtClean="0"/>
              <a:t> </a:t>
            </a:r>
            <a:r>
              <a:rPr lang="en-US" sz="2000" b="0" dirty="0" smtClean="0"/>
              <a:t>(</a:t>
            </a:r>
            <a:r>
              <a:rPr lang="en-US" sz="2000" b="0" i="1" dirty="0" smtClean="0"/>
              <a:t>NOAA</a:t>
            </a:r>
            <a:r>
              <a:rPr lang="en-US" sz="2000" b="0" dirty="0" smtClean="0"/>
              <a:t>)</a:t>
            </a:r>
          </a:p>
          <a:p>
            <a:pPr marL="0" indent="0">
              <a:spcBef>
                <a:spcPts val="600"/>
              </a:spcBef>
              <a:spcAft>
                <a:spcPts val="1200"/>
              </a:spcAft>
              <a:buNone/>
            </a:pPr>
            <a:r>
              <a:rPr lang="en-US" sz="2000" dirty="0" smtClean="0"/>
              <a:t>Rick </a:t>
            </a:r>
            <a:r>
              <a:rPr lang="en-US" sz="2000" dirty="0" err="1" smtClean="0"/>
              <a:t>Wessels</a:t>
            </a:r>
            <a:r>
              <a:rPr lang="en-US" sz="2000" dirty="0" smtClean="0"/>
              <a:t> </a:t>
            </a:r>
            <a:r>
              <a:rPr lang="en-US" sz="2000" b="0" dirty="0" smtClean="0"/>
              <a:t>(</a:t>
            </a:r>
            <a:r>
              <a:rPr lang="en-US" sz="2000" b="0" i="1" dirty="0" smtClean="0"/>
              <a:t>USGS</a:t>
            </a:r>
            <a:r>
              <a:rPr lang="en-US" sz="2000" b="0" dirty="0" smtClean="0"/>
              <a:t>)</a:t>
            </a:r>
          </a:p>
          <a:p>
            <a:pPr marL="0" indent="0">
              <a:spcBef>
                <a:spcPts val="600"/>
              </a:spcBef>
              <a:spcAft>
                <a:spcPts val="1200"/>
              </a:spcAft>
              <a:buNone/>
            </a:pPr>
            <a:r>
              <a:rPr lang="en-US" sz="2000" dirty="0" smtClean="0"/>
              <a:t>Eugenio </a:t>
            </a:r>
            <a:r>
              <a:rPr lang="en-US" sz="2000" dirty="0" err="1" smtClean="0"/>
              <a:t>Sansosti</a:t>
            </a:r>
            <a:r>
              <a:rPr lang="en-US" sz="2000" dirty="0" smtClean="0"/>
              <a:t> </a:t>
            </a:r>
            <a:r>
              <a:rPr lang="en-US" sz="2000" b="0" dirty="0" smtClean="0"/>
              <a:t>(</a:t>
            </a:r>
            <a:r>
              <a:rPr lang="en-US" sz="2000" b="0" i="1" dirty="0" smtClean="0"/>
              <a:t>IREA-CNR</a:t>
            </a:r>
            <a:r>
              <a:rPr lang="en-US" sz="2000" b="0" dirty="0" smtClean="0"/>
              <a:t>)</a:t>
            </a:r>
          </a:p>
          <a:p>
            <a:pPr marL="0" indent="0">
              <a:spcBef>
                <a:spcPts val="600"/>
              </a:spcBef>
              <a:spcAft>
                <a:spcPts val="1200"/>
              </a:spcAft>
              <a:buNone/>
            </a:pPr>
            <a:r>
              <a:rPr lang="en-US" sz="2000" dirty="0" err="1" smtClean="0"/>
              <a:t>Elske</a:t>
            </a:r>
            <a:r>
              <a:rPr lang="en-US" sz="2000" dirty="0" smtClean="0"/>
              <a:t> de </a:t>
            </a:r>
            <a:r>
              <a:rPr lang="en-US" sz="2000" dirty="0" err="1" smtClean="0"/>
              <a:t>Zeeuw</a:t>
            </a:r>
            <a:r>
              <a:rPr lang="en-US" sz="2000" dirty="0" smtClean="0"/>
              <a:t> - van </a:t>
            </a:r>
            <a:r>
              <a:rPr lang="en-US" sz="2000" dirty="0" err="1" smtClean="0"/>
              <a:t>Dalfsen</a:t>
            </a:r>
            <a:r>
              <a:rPr lang="en-US" sz="2000" dirty="0" smtClean="0"/>
              <a:t> </a:t>
            </a:r>
            <a:r>
              <a:rPr lang="en-US" sz="2000" b="0" dirty="0" smtClean="0"/>
              <a:t>(</a:t>
            </a:r>
            <a:r>
              <a:rPr lang="en-US" sz="2000" b="0" i="1" dirty="0" smtClean="0"/>
              <a:t>KNMI</a:t>
            </a:r>
            <a:r>
              <a:rPr lang="en-US" sz="2000" b="0" dirty="0" smtClean="0"/>
              <a:t>)</a:t>
            </a:r>
            <a:endParaRPr lang="en-US" sz="2000" b="0" dirty="0"/>
          </a:p>
        </p:txBody>
      </p:sp>
    </p:spTree>
    <p:extLst>
      <p:ext uri="{BB962C8B-B14F-4D97-AF65-F5344CB8AC3E}">
        <p14:creationId xmlns:p14="http://schemas.microsoft.com/office/powerpoint/2010/main" val="28664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899" y="1531730"/>
            <a:ext cx="8543412" cy="5160104"/>
            <a:chOff x="1631504" y="1400080"/>
            <a:chExt cx="9036496" cy="5457920"/>
          </a:xfrm>
        </p:grpSpPr>
        <p:sp>
          <p:nvSpPr>
            <p:cNvPr id="17" name="Rectangle 3"/>
            <p:cNvSpPr txBox="1">
              <a:spLocks noChangeArrowheads="1"/>
            </p:cNvSpPr>
            <p:nvPr/>
          </p:nvSpPr>
          <p:spPr bwMode="auto">
            <a:xfrm>
              <a:off x="1631504" y="2083713"/>
              <a:ext cx="2664296" cy="465765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fr-FR" sz="1800" dirty="0">
                  <a:solidFill>
                    <a:srgbClr val="002060"/>
                  </a:solidFill>
                </a:rPr>
                <a:t>L-band </a:t>
              </a:r>
              <a:r>
                <a:rPr lang="fr-FR" sz="1800" dirty="0" err="1">
                  <a:solidFill>
                    <a:srgbClr val="002060"/>
                  </a:solidFill>
                </a:rPr>
                <a:t>InSAR</a:t>
              </a:r>
              <a:r>
                <a:rPr lang="fr-FR" sz="1800" dirty="0">
                  <a:solidFill>
                    <a:srgbClr val="002060"/>
                  </a:solidFill>
                </a:rPr>
                <a:t>: signal </a:t>
              </a:r>
              <a:r>
                <a:rPr lang="fr-FR" sz="1800" dirty="0" err="1">
                  <a:solidFill>
                    <a:srgbClr val="002060"/>
                  </a:solidFill>
                </a:rPr>
                <a:t>correlation</a:t>
              </a:r>
              <a:r>
                <a:rPr lang="fr-FR" sz="1800" dirty="0">
                  <a:solidFill>
                    <a:srgbClr val="002060"/>
                  </a:solidFill>
                </a:rPr>
                <a:t> more </a:t>
              </a:r>
              <a:r>
                <a:rPr lang="fr-FR" sz="1800" dirty="0" err="1">
                  <a:solidFill>
                    <a:srgbClr val="002060"/>
                  </a:solidFill>
                </a:rPr>
                <a:t>extended</a:t>
              </a:r>
              <a:r>
                <a:rPr lang="fr-FR" sz="1800" dirty="0">
                  <a:solidFill>
                    <a:srgbClr val="002060"/>
                  </a:solidFill>
                </a:rPr>
                <a:t>!</a:t>
              </a:r>
            </a:p>
            <a:p>
              <a:pPr marL="0" indent="0" eaLnBrk="1" hangingPunct="1">
                <a:buNone/>
              </a:pPr>
              <a:endParaRPr lang="fr-FR" sz="1800" dirty="0">
                <a:solidFill>
                  <a:srgbClr val="002060"/>
                </a:solidFill>
              </a:endParaRPr>
            </a:p>
            <a:p>
              <a:pPr marL="0" indent="0" eaLnBrk="1" hangingPunct="1">
                <a:buNone/>
              </a:pPr>
              <a:r>
                <a:rPr lang="fr-FR" sz="1800" dirty="0" smtClean="0">
                  <a:solidFill>
                    <a:srgbClr val="002060"/>
                  </a:solidFill>
                </a:rPr>
                <a:t>LOS </a:t>
              </a:r>
              <a:r>
                <a:rPr lang="fr-FR" sz="1800" dirty="0">
                  <a:solidFill>
                    <a:srgbClr val="002060"/>
                  </a:solidFill>
                </a:rPr>
                <a:t>subsidence of </a:t>
              </a:r>
              <a:r>
                <a:rPr lang="fr-FR" sz="1800" dirty="0" err="1">
                  <a:solidFill>
                    <a:srgbClr val="002060"/>
                  </a:solidFill>
                </a:rPr>
                <a:t>Caliente’s</a:t>
              </a:r>
              <a:r>
                <a:rPr lang="fr-FR" sz="1800" dirty="0">
                  <a:solidFill>
                    <a:srgbClr val="002060"/>
                  </a:solidFill>
                </a:rPr>
                <a:t> </a:t>
              </a:r>
              <a:r>
                <a:rPr lang="fr-FR" sz="1800" dirty="0" err="1">
                  <a:solidFill>
                    <a:srgbClr val="002060"/>
                  </a:solidFill>
                </a:rPr>
                <a:t>southern</a:t>
              </a:r>
              <a:r>
                <a:rPr lang="fr-FR" sz="1800" dirty="0">
                  <a:solidFill>
                    <a:srgbClr val="002060"/>
                  </a:solidFill>
                </a:rPr>
                <a:t> </a:t>
              </a:r>
              <a:r>
                <a:rPr lang="fr-FR" sz="1800" dirty="0" err="1">
                  <a:solidFill>
                    <a:srgbClr val="002060"/>
                  </a:solidFill>
                </a:rPr>
                <a:t>flank</a:t>
              </a:r>
              <a:r>
                <a:rPr lang="fr-FR" sz="1800" dirty="0">
                  <a:solidFill>
                    <a:srgbClr val="002060"/>
                  </a:solidFill>
                </a:rPr>
                <a:t> + </a:t>
              </a:r>
              <a:r>
                <a:rPr lang="fr-FR" sz="1800" dirty="0" err="1">
                  <a:solidFill>
                    <a:srgbClr val="002060"/>
                  </a:solidFill>
                </a:rPr>
                <a:t>other</a:t>
              </a:r>
              <a:r>
                <a:rPr lang="fr-FR" sz="1800" dirty="0">
                  <a:solidFill>
                    <a:srgbClr val="002060"/>
                  </a:solidFill>
                </a:rPr>
                <a:t> </a:t>
              </a:r>
              <a:r>
                <a:rPr lang="fr-FR" sz="1800" dirty="0" err="1">
                  <a:solidFill>
                    <a:srgbClr val="002060"/>
                  </a:solidFill>
                </a:rPr>
                <a:t>subsiding</a:t>
              </a:r>
              <a:r>
                <a:rPr lang="fr-FR" sz="1800" dirty="0">
                  <a:solidFill>
                    <a:srgbClr val="002060"/>
                  </a:solidFill>
                </a:rPr>
                <a:t> areas?</a:t>
              </a:r>
              <a:endParaRPr lang="en-GB" sz="1800" dirty="0">
                <a:solidFill>
                  <a:srgbClr val="002060"/>
                </a:solidFill>
              </a:endParaRPr>
            </a:p>
            <a:p>
              <a:pPr marL="0" indent="0" eaLnBrk="1" hangingPunct="1">
                <a:buNone/>
              </a:pPr>
              <a:endParaRPr lang="en-GB" sz="1800" dirty="0">
                <a:solidFill>
                  <a:srgbClr val="002060"/>
                </a:solidFill>
              </a:endParaRPr>
            </a:p>
          </p:txBody>
        </p:sp>
        <p:pic>
          <p:nvPicPr>
            <p:cNvPr id="18" name="Picture 17" descr="a150722_a151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808" y="1400080"/>
              <a:ext cx="6300192" cy="5457920"/>
            </a:xfrm>
            <a:prstGeom prst="rect">
              <a:avLst/>
            </a:prstGeom>
          </p:spPr>
        </p:pic>
      </p:grpSp>
      <p:sp>
        <p:nvSpPr>
          <p:cNvPr id="2" name="Title 1"/>
          <p:cNvSpPr>
            <a:spLocks noGrp="1"/>
          </p:cNvSpPr>
          <p:nvPr>
            <p:ph type="title"/>
          </p:nvPr>
        </p:nvSpPr>
        <p:spPr/>
        <p:txBody>
          <a:bodyPr/>
          <a:lstStyle/>
          <a:p>
            <a:r>
              <a:rPr lang="en-US" dirty="0" err="1" smtClean="0"/>
              <a:t>Santiaguito</a:t>
            </a:r>
            <a:r>
              <a:rPr lang="en-US" dirty="0" smtClean="0"/>
              <a:t>, Guatemala</a:t>
            </a:r>
            <a:endParaRPr lang="en-US" dirty="0"/>
          </a:p>
        </p:txBody>
      </p:sp>
      <p:sp>
        <p:nvSpPr>
          <p:cNvPr id="21" name="TextBox 20"/>
          <p:cNvSpPr txBox="1"/>
          <p:nvPr/>
        </p:nvSpPr>
        <p:spPr>
          <a:xfrm>
            <a:off x="2588894" y="1531730"/>
            <a:ext cx="2304256" cy="646331"/>
          </a:xfrm>
          <a:prstGeom prst="rect">
            <a:avLst/>
          </a:prstGeom>
          <a:solidFill>
            <a:schemeClr val="tx1"/>
          </a:solidFill>
        </p:spPr>
        <p:txBody>
          <a:bodyPr wrap="square" rtlCol="0">
            <a:spAutoFit/>
          </a:bodyPr>
          <a:lstStyle/>
          <a:p>
            <a:pPr defTabSz="449263" fontAlgn="base">
              <a:spcBef>
                <a:spcPct val="0"/>
              </a:spcBef>
              <a:spcAft>
                <a:spcPct val="0"/>
              </a:spcAft>
            </a:pPr>
            <a:r>
              <a:rPr lang="en-CA" dirty="0">
                <a:solidFill>
                  <a:srgbClr val="FFFFFF"/>
                </a:solidFill>
                <a:ea typeface="ＭＳ Ｐゴシック" charset="0"/>
                <a:cs typeface="ＭＳ Ｐゴシック" charset="0"/>
              </a:rPr>
              <a:t>150722_151014</a:t>
            </a:r>
          </a:p>
          <a:p>
            <a:pPr defTabSz="449263" fontAlgn="base">
              <a:spcBef>
                <a:spcPct val="0"/>
              </a:spcBef>
              <a:spcAft>
                <a:spcPct val="0"/>
              </a:spcAft>
            </a:pPr>
            <a:r>
              <a:rPr lang="en-CA" dirty="0">
                <a:solidFill>
                  <a:srgbClr val="FFFFFF"/>
                </a:solidFill>
                <a:ea typeface="ＭＳ Ｐゴシック" charset="0"/>
                <a:cs typeface="ＭＳ Ｐゴシック" charset="0"/>
              </a:rPr>
              <a:t>ALOS-2, descending</a:t>
            </a:r>
          </a:p>
        </p:txBody>
      </p:sp>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250" t="48998" r="68983" b="47096"/>
          <a:stretch/>
        </p:blipFill>
        <p:spPr bwMode="auto">
          <a:xfrm>
            <a:off x="6879392" y="5954104"/>
            <a:ext cx="1665919" cy="725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0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764" t="13836" r="10187" b="59090"/>
          <a:stretch/>
        </p:blipFill>
        <p:spPr>
          <a:xfrm>
            <a:off x="2449286" y="1358804"/>
            <a:ext cx="6694714" cy="5532931"/>
          </a:xfrm>
          <a:prstGeom prst="rect">
            <a:avLst/>
          </a:prstGeom>
        </p:spPr>
      </p:pic>
      <p:sp>
        <p:nvSpPr>
          <p:cNvPr id="17" name="Rectangle 3"/>
          <p:cNvSpPr txBox="1">
            <a:spLocks noChangeArrowheads="1"/>
          </p:cNvSpPr>
          <p:nvPr/>
        </p:nvSpPr>
        <p:spPr bwMode="auto">
          <a:xfrm>
            <a:off x="1899" y="2178060"/>
            <a:ext cx="2267772" cy="440350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noAutofit/>
          </a:bodyPr>
          <a:lstStyle>
            <a:lvl1pPr marL="333375" indent="-333375" algn="l" defTabSz="449263" rtl="0" eaLnBrk="0" fontAlgn="base" hangingPunct="0">
              <a:lnSpc>
                <a:spcPct val="81000"/>
              </a:lnSpc>
              <a:spcBef>
                <a:spcPts val="800"/>
              </a:spcBef>
              <a:spcAft>
                <a:spcPct val="0"/>
              </a:spcAft>
              <a:buClr>
                <a:srgbClr val="FFFFCC"/>
              </a:buClr>
              <a:buSzPct val="75000"/>
              <a:buFont typeface="Wingdings" charset="0"/>
              <a:buChar char=""/>
              <a:defRPr sz="3200">
                <a:solidFill>
                  <a:srgbClr val="FFFFFF"/>
                </a:solidFill>
                <a:latin typeface="+mn-lt"/>
                <a:ea typeface="ＭＳ Ｐゴシック" charset="0"/>
                <a:cs typeface="+mn-cs"/>
              </a:defRPr>
            </a:lvl1pPr>
            <a:lvl2pPr marL="733425" indent="-276225" algn="l" defTabSz="449263" rtl="0" eaLnBrk="0" fontAlgn="base" hangingPunct="0">
              <a:lnSpc>
                <a:spcPct val="81000"/>
              </a:lnSpc>
              <a:spcBef>
                <a:spcPts val="700"/>
              </a:spcBef>
              <a:spcAft>
                <a:spcPct val="0"/>
              </a:spcAft>
              <a:buClr>
                <a:srgbClr val="B2B2B2"/>
              </a:buClr>
              <a:buSzPct val="75000"/>
              <a:buFont typeface="Wingdings" charset="0"/>
              <a:buChar char=""/>
              <a:defRPr sz="2800">
                <a:solidFill>
                  <a:srgbClr val="FFFFFF"/>
                </a:solidFill>
                <a:latin typeface="+mn-lt"/>
                <a:ea typeface="Arial" charset="0"/>
                <a:cs typeface="+mn-cs"/>
              </a:defRPr>
            </a:lvl2pPr>
            <a:lvl3pPr marL="1143000" indent="-228600" algn="l" defTabSz="449263" rtl="0" eaLnBrk="0" fontAlgn="base" hangingPunct="0">
              <a:lnSpc>
                <a:spcPct val="81000"/>
              </a:lnSpc>
              <a:spcBef>
                <a:spcPts val="600"/>
              </a:spcBef>
              <a:spcAft>
                <a:spcPct val="0"/>
              </a:spcAft>
              <a:buClr>
                <a:srgbClr val="666699"/>
              </a:buClr>
              <a:buSzPct val="75000"/>
              <a:buFont typeface="Wingdings" charset="0"/>
              <a:buChar char=""/>
              <a:defRPr sz="2400">
                <a:solidFill>
                  <a:srgbClr val="FFFFFF"/>
                </a:solidFill>
                <a:latin typeface="+mn-lt"/>
                <a:ea typeface="Arial" charset="0"/>
                <a:cs typeface="+mn-cs"/>
              </a:defRPr>
            </a:lvl3pPr>
            <a:lvl4pPr marL="16002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4pPr>
            <a:lvl5pPr marL="2057400" indent="-228600" algn="l" defTabSz="449263" rtl="0" eaLnBrk="0" fontAlgn="base" hangingPunct="0">
              <a:lnSpc>
                <a:spcPct val="81000"/>
              </a:lnSpc>
              <a:spcBef>
                <a:spcPts val="500"/>
              </a:spcBef>
              <a:spcAft>
                <a:spcPct val="0"/>
              </a:spcAft>
              <a:buClr>
                <a:srgbClr val="FFCC66"/>
              </a:buClr>
              <a:buSzPct val="75000"/>
              <a:buFont typeface="Wingdings" charset="0"/>
              <a:buChar char=""/>
              <a:defRPr sz="2000">
                <a:solidFill>
                  <a:srgbClr val="FFFFFF"/>
                </a:solidFill>
                <a:latin typeface="+mn-lt"/>
                <a:ea typeface="Arial" charset="0"/>
                <a:cs typeface="+mn-cs"/>
              </a:defRPr>
            </a:lvl5pPr>
            <a:lvl6pPr marL="25146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6pPr>
            <a:lvl7pPr marL="29718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7pPr>
            <a:lvl8pPr marL="34290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8pPr>
            <a:lvl9pPr marL="3886200" indent="-228600" algn="l" defTabSz="449263" rtl="0" eaLnBrk="0" fontAlgn="base" hangingPunct="0">
              <a:lnSpc>
                <a:spcPct val="81000"/>
              </a:lnSpc>
              <a:spcBef>
                <a:spcPts val="500"/>
              </a:spcBef>
              <a:spcAft>
                <a:spcPct val="0"/>
              </a:spcAft>
              <a:buClr>
                <a:srgbClr val="FFCC66"/>
              </a:buClr>
              <a:buSzPct val="75000"/>
              <a:buFont typeface="Wingdings" charset="2"/>
              <a:buChar char=""/>
              <a:defRPr sz="2000">
                <a:solidFill>
                  <a:srgbClr val="FFFFFF"/>
                </a:solidFill>
                <a:latin typeface="+mn-lt"/>
                <a:cs typeface="+mn-cs"/>
              </a:defRPr>
            </a:lvl9pPr>
          </a:lstStyle>
          <a:p>
            <a:pPr marL="0" indent="0" eaLnBrk="1" hangingPunct="1">
              <a:buNone/>
            </a:pPr>
            <a:r>
              <a:rPr lang="en-US" sz="1800" dirty="0" smtClean="0">
                <a:solidFill>
                  <a:srgbClr val="002060"/>
                </a:solidFill>
              </a:rPr>
              <a:t>Good coherence with ALOS-2 on both </a:t>
            </a:r>
            <a:r>
              <a:rPr lang="en-US" sz="1800" dirty="0" err="1" smtClean="0">
                <a:solidFill>
                  <a:srgbClr val="002060"/>
                </a:solidFill>
              </a:rPr>
              <a:t>Pacaya</a:t>
            </a:r>
            <a:r>
              <a:rPr lang="en-US" sz="1800" dirty="0" smtClean="0">
                <a:solidFill>
                  <a:srgbClr val="002060"/>
                </a:solidFill>
              </a:rPr>
              <a:t> and Fuego, Guatemala.</a:t>
            </a:r>
          </a:p>
          <a:p>
            <a:pPr marL="0" indent="0" eaLnBrk="1" hangingPunct="1">
              <a:buNone/>
            </a:pPr>
            <a:endParaRPr lang="en-US" sz="1800" dirty="0">
              <a:solidFill>
                <a:srgbClr val="002060"/>
              </a:solidFill>
            </a:endParaRPr>
          </a:p>
          <a:p>
            <a:pPr marL="0" indent="0" eaLnBrk="1" hangingPunct="1">
              <a:buNone/>
            </a:pPr>
            <a:r>
              <a:rPr lang="en-US" sz="1800" dirty="0" smtClean="0">
                <a:solidFill>
                  <a:srgbClr val="002060"/>
                </a:solidFill>
              </a:rPr>
              <a:t>Sentinel-1 </a:t>
            </a:r>
            <a:r>
              <a:rPr lang="en-US" sz="1800" dirty="0" err="1" smtClean="0">
                <a:solidFill>
                  <a:srgbClr val="002060"/>
                </a:solidFill>
              </a:rPr>
              <a:t>interferograms</a:t>
            </a:r>
            <a:r>
              <a:rPr lang="en-US" sz="1800" dirty="0" smtClean="0">
                <a:solidFill>
                  <a:srgbClr val="002060"/>
                </a:solidFill>
              </a:rPr>
              <a:t> are not coherent at either volcano</a:t>
            </a:r>
            <a:endParaRPr lang="en-GB" sz="1800" dirty="0">
              <a:solidFill>
                <a:srgbClr val="002060"/>
              </a:solidFill>
            </a:endParaRPr>
          </a:p>
          <a:p>
            <a:pPr marL="0" indent="0" eaLnBrk="1" hangingPunct="1">
              <a:buNone/>
            </a:pPr>
            <a:endParaRPr lang="en-GB" sz="1800" dirty="0">
              <a:solidFill>
                <a:srgbClr val="002060"/>
              </a:solidFill>
            </a:endParaRPr>
          </a:p>
        </p:txBody>
      </p:sp>
      <p:sp>
        <p:nvSpPr>
          <p:cNvPr id="2" name="Title 1"/>
          <p:cNvSpPr>
            <a:spLocks noGrp="1"/>
          </p:cNvSpPr>
          <p:nvPr>
            <p:ph type="title"/>
          </p:nvPr>
        </p:nvSpPr>
        <p:spPr/>
        <p:txBody>
          <a:bodyPr/>
          <a:lstStyle/>
          <a:p>
            <a:r>
              <a:rPr lang="en-US" dirty="0" smtClean="0"/>
              <a:t>Fuego and </a:t>
            </a:r>
            <a:r>
              <a:rPr lang="en-US" dirty="0" err="1" smtClean="0"/>
              <a:t>Pacaya</a:t>
            </a:r>
            <a:r>
              <a:rPr lang="en-US" dirty="0" smtClean="0"/>
              <a:t>, Guatemala</a:t>
            </a:r>
            <a:endParaRPr lang="en-US" dirty="0"/>
          </a:p>
        </p:txBody>
      </p:sp>
      <p:sp>
        <p:nvSpPr>
          <p:cNvPr id="21" name="TextBox 20"/>
          <p:cNvSpPr txBox="1"/>
          <p:nvPr/>
        </p:nvSpPr>
        <p:spPr>
          <a:xfrm>
            <a:off x="2588894" y="1531730"/>
            <a:ext cx="2304256" cy="646331"/>
          </a:xfrm>
          <a:prstGeom prst="rect">
            <a:avLst/>
          </a:prstGeom>
          <a:solidFill>
            <a:schemeClr val="tx1"/>
          </a:solidFill>
        </p:spPr>
        <p:txBody>
          <a:bodyPr wrap="square" rtlCol="0">
            <a:spAutoFit/>
          </a:bodyPr>
          <a:lstStyle/>
          <a:p>
            <a:pPr defTabSz="449263" fontAlgn="base">
              <a:spcBef>
                <a:spcPct val="0"/>
              </a:spcBef>
              <a:spcAft>
                <a:spcPct val="0"/>
              </a:spcAft>
            </a:pPr>
            <a:r>
              <a:rPr lang="en-CA" dirty="0" smtClean="0">
                <a:solidFill>
                  <a:srgbClr val="FFFFFF"/>
                </a:solidFill>
                <a:ea typeface="ＭＳ Ｐゴシック" charset="0"/>
                <a:cs typeface="ＭＳ Ｐゴシック" charset="0"/>
              </a:rPr>
              <a:t>160622_161012</a:t>
            </a:r>
            <a:endParaRPr lang="en-CA" dirty="0">
              <a:solidFill>
                <a:srgbClr val="FFFFFF"/>
              </a:solidFill>
              <a:ea typeface="ＭＳ Ｐゴシック" charset="0"/>
              <a:cs typeface="ＭＳ Ｐゴシック" charset="0"/>
            </a:endParaRPr>
          </a:p>
          <a:p>
            <a:pPr defTabSz="449263" fontAlgn="base">
              <a:spcBef>
                <a:spcPct val="0"/>
              </a:spcBef>
              <a:spcAft>
                <a:spcPct val="0"/>
              </a:spcAft>
            </a:pPr>
            <a:r>
              <a:rPr lang="en-CA" dirty="0">
                <a:solidFill>
                  <a:srgbClr val="FFFFFF"/>
                </a:solidFill>
                <a:ea typeface="ＭＳ Ｐゴシック" charset="0"/>
                <a:cs typeface="ＭＳ Ｐゴシック" charset="0"/>
              </a:rPr>
              <a:t>ALOS-2, descending</a:t>
            </a:r>
          </a:p>
        </p:txBody>
      </p:sp>
      <p:pic>
        <p:nvPicPr>
          <p:cNvPr id="22"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250" t="48998" r="68983" b="47096"/>
          <a:stretch/>
        </p:blipFill>
        <p:spPr bwMode="auto">
          <a:xfrm>
            <a:off x="7401881" y="6110045"/>
            <a:ext cx="1665919" cy="725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Isosceles Triangle 3"/>
          <p:cNvSpPr/>
          <p:nvPr/>
        </p:nvSpPr>
        <p:spPr bwMode="auto">
          <a:xfrm>
            <a:off x="5698669" y="4244363"/>
            <a:ext cx="228600" cy="172926"/>
          </a:xfrm>
          <a:prstGeom prst="triangle">
            <a:avLst/>
          </a:prstGeom>
          <a:solidFill>
            <a:schemeClr val="bg1"/>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10" name="Isosceles Triangle 9"/>
          <p:cNvSpPr/>
          <p:nvPr/>
        </p:nvSpPr>
        <p:spPr bwMode="auto">
          <a:xfrm>
            <a:off x="2637064" y="3013431"/>
            <a:ext cx="228600" cy="172926"/>
          </a:xfrm>
          <a:prstGeom prst="triangle">
            <a:avLst/>
          </a:prstGeom>
          <a:solidFill>
            <a:schemeClr val="bg1"/>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smtClean="0">
              <a:ln>
                <a:noFill/>
              </a:ln>
              <a:solidFill>
                <a:srgbClr val="000000"/>
              </a:solidFill>
              <a:effectLst/>
              <a:latin typeface="Tahoma" pitchFamily="34" charset="0"/>
            </a:endParaRPr>
          </a:p>
        </p:txBody>
      </p:sp>
      <p:sp>
        <p:nvSpPr>
          <p:cNvPr id="5" name="TextBox 4"/>
          <p:cNvSpPr txBox="1"/>
          <p:nvPr/>
        </p:nvSpPr>
        <p:spPr>
          <a:xfrm>
            <a:off x="5319589" y="4433618"/>
            <a:ext cx="954107" cy="369332"/>
          </a:xfrm>
          <a:prstGeom prst="rect">
            <a:avLst/>
          </a:prstGeom>
          <a:noFill/>
        </p:spPr>
        <p:txBody>
          <a:bodyPr wrap="none" rtlCol="0">
            <a:spAutoFit/>
          </a:bodyPr>
          <a:lstStyle/>
          <a:p>
            <a:r>
              <a:rPr lang="en-US" dirty="0" err="1" smtClean="0">
                <a:solidFill>
                  <a:schemeClr val="bg1"/>
                </a:solidFill>
                <a:effectLst>
                  <a:outerShdw blurRad="38100" dist="38100" dir="2700000" algn="tl">
                    <a:srgbClr val="000000">
                      <a:alpha val="43137"/>
                    </a:srgbClr>
                  </a:outerShdw>
                </a:effectLst>
              </a:rPr>
              <a:t>Pacaya</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2449286" y="3186357"/>
            <a:ext cx="838691"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rPr>
              <a:t>Fuego</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007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p:cNvGrpSpPr/>
          <p:nvPr/>
        </p:nvGrpSpPr>
        <p:grpSpPr>
          <a:xfrm>
            <a:off x="114303" y="1836034"/>
            <a:ext cx="8923506" cy="4956283"/>
            <a:chOff x="92053" y="190060"/>
            <a:chExt cx="12155478" cy="6751381"/>
          </a:xfrm>
        </p:grpSpPr>
        <p:sp>
          <p:nvSpPr>
            <p:cNvPr id="30" name="Title 1"/>
            <p:cNvSpPr txBox="1">
              <a:spLocks/>
            </p:cNvSpPr>
            <p:nvPr/>
          </p:nvSpPr>
          <p:spPr>
            <a:xfrm>
              <a:off x="92053" y="2884986"/>
              <a:ext cx="6464635" cy="616921"/>
            </a:xfrm>
            <a:prstGeom prst="rect">
              <a:avLst/>
            </a:prstGeom>
          </p:spPr>
          <p:txBody>
            <a:bodyPr>
              <a:noAutofit/>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a:r>
                <a:rPr lang="en-US" sz="2400" kern="0" dirty="0" smtClean="0">
                  <a:solidFill>
                    <a:srgbClr val="C00000"/>
                  </a:solidFill>
                </a:rPr>
                <a:t>Masaya lava lake</a:t>
              </a:r>
              <a:br>
                <a:rPr lang="en-US" sz="2400" kern="0" dirty="0" smtClean="0">
                  <a:solidFill>
                    <a:srgbClr val="C00000"/>
                  </a:solidFill>
                </a:rPr>
              </a:br>
              <a:r>
                <a:rPr lang="en-US" sz="2400" kern="0" dirty="0" smtClean="0">
                  <a:solidFill>
                    <a:srgbClr val="C00000"/>
                  </a:solidFill>
                </a:rPr>
                <a:t>September 2015 - January 2017</a:t>
              </a:r>
              <a:endParaRPr lang="en-US" sz="2400" kern="0" dirty="0">
                <a:solidFill>
                  <a:srgbClr val="C00000"/>
                </a:solidFill>
              </a:endParaRPr>
            </a:p>
          </p:txBody>
        </p:sp>
        <p:grpSp>
          <p:nvGrpSpPr>
            <p:cNvPr id="31" name="Group 30"/>
            <p:cNvGrpSpPr/>
            <p:nvPr/>
          </p:nvGrpSpPr>
          <p:grpSpPr>
            <a:xfrm>
              <a:off x="10225063" y="4726295"/>
              <a:ext cx="2022468" cy="2201252"/>
              <a:chOff x="10242943" y="3354705"/>
              <a:chExt cx="2022468" cy="2201252"/>
            </a:xfrm>
          </p:grpSpPr>
          <p:sp>
            <p:nvSpPr>
              <p:cNvPr id="32" name="CasellaDiTesto 17"/>
              <p:cNvSpPr txBox="1"/>
              <p:nvPr/>
            </p:nvSpPr>
            <p:spPr>
              <a:xfrm>
                <a:off x="10456962" y="5178633"/>
                <a:ext cx="1808449" cy="377324"/>
              </a:xfrm>
              <a:prstGeom prst="rect">
                <a:avLst/>
              </a:prstGeom>
              <a:noFill/>
            </p:spPr>
            <p:txBody>
              <a:bodyPr wrap="none" rtlCol="0">
                <a:spAutoFit/>
              </a:bodyPr>
              <a:lstStyle/>
              <a:p>
                <a:r>
                  <a:rPr lang="it-IT" sz="1200" b="1" dirty="0" err="1" smtClean="0"/>
                  <a:t>January</a:t>
                </a:r>
                <a:r>
                  <a:rPr lang="it-IT" sz="1200" b="1" dirty="0" smtClean="0"/>
                  <a:t> </a:t>
                </a:r>
                <a:r>
                  <a:rPr lang="it-IT" sz="1200" b="1" dirty="0"/>
                  <a:t>8</a:t>
                </a:r>
                <a:r>
                  <a:rPr lang="it-IT" sz="1200" b="1" dirty="0" smtClean="0"/>
                  <a:t>, 2017</a:t>
                </a:r>
                <a:endParaRPr lang="it-IT" sz="1200" b="1" dirty="0"/>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2943" y="3354705"/>
                <a:ext cx="1802671" cy="1875752"/>
              </a:xfrm>
              <a:prstGeom prst="rect">
                <a:avLst/>
              </a:prstGeom>
            </p:spPr>
          </p:pic>
        </p:grpSp>
        <p:grpSp>
          <p:nvGrpSpPr>
            <p:cNvPr id="34" name="Group 33"/>
            <p:cNvGrpSpPr/>
            <p:nvPr/>
          </p:nvGrpSpPr>
          <p:grpSpPr>
            <a:xfrm>
              <a:off x="175768" y="4722850"/>
              <a:ext cx="2218941" cy="2218591"/>
              <a:chOff x="193648" y="3351260"/>
              <a:chExt cx="2218941" cy="2218591"/>
            </a:xfrm>
          </p:grpSpPr>
          <p:sp>
            <p:nvSpPr>
              <p:cNvPr id="35" name="CasellaDiTesto 17"/>
              <p:cNvSpPr txBox="1"/>
              <p:nvPr/>
            </p:nvSpPr>
            <p:spPr>
              <a:xfrm>
                <a:off x="383599" y="5192527"/>
                <a:ext cx="2028990" cy="377324"/>
              </a:xfrm>
              <a:prstGeom prst="rect">
                <a:avLst/>
              </a:prstGeom>
              <a:noFill/>
            </p:spPr>
            <p:txBody>
              <a:bodyPr wrap="none" rtlCol="0">
                <a:spAutoFit/>
              </a:bodyPr>
              <a:lstStyle/>
              <a:p>
                <a:r>
                  <a:rPr lang="it-IT" sz="1200" b="1" dirty="0" err="1" smtClean="0"/>
                  <a:t>November</a:t>
                </a:r>
                <a:r>
                  <a:rPr lang="it-IT" sz="1200" b="1" dirty="0" smtClean="0"/>
                  <a:t> 5, 2016</a:t>
                </a:r>
                <a:endParaRPr lang="it-IT" sz="1200" b="1" dirty="0"/>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48" y="3351260"/>
                <a:ext cx="1813931" cy="1887470"/>
              </a:xfrm>
              <a:prstGeom prst="rect">
                <a:avLst/>
              </a:prstGeom>
            </p:spPr>
          </p:pic>
        </p:grpSp>
        <p:grpSp>
          <p:nvGrpSpPr>
            <p:cNvPr id="37" name="Group 36"/>
            <p:cNvGrpSpPr/>
            <p:nvPr/>
          </p:nvGrpSpPr>
          <p:grpSpPr>
            <a:xfrm>
              <a:off x="2203718" y="4718020"/>
              <a:ext cx="2154836" cy="2211864"/>
              <a:chOff x="2221598" y="3346430"/>
              <a:chExt cx="2154836" cy="2211864"/>
            </a:xfrm>
          </p:grpSpPr>
          <p:sp>
            <p:nvSpPr>
              <p:cNvPr id="38" name="CasellaDiTesto 17"/>
              <p:cNvSpPr txBox="1"/>
              <p:nvPr/>
            </p:nvSpPr>
            <p:spPr>
              <a:xfrm>
                <a:off x="2347444" y="5180970"/>
                <a:ext cx="2028990" cy="377324"/>
              </a:xfrm>
              <a:prstGeom prst="rect">
                <a:avLst/>
              </a:prstGeom>
              <a:noFill/>
            </p:spPr>
            <p:txBody>
              <a:bodyPr wrap="none" rtlCol="0">
                <a:spAutoFit/>
              </a:bodyPr>
              <a:lstStyle/>
              <a:p>
                <a:r>
                  <a:rPr lang="it-IT" sz="1200" b="1" dirty="0" err="1" smtClean="0"/>
                  <a:t>November</a:t>
                </a:r>
                <a:r>
                  <a:rPr lang="it-IT" sz="1200" b="1" dirty="0" smtClean="0"/>
                  <a:t> 8, 2016</a:t>
                </a:r>
                <a:endParaRPr lang="it-IT" sz="1200" b="1" dirty="0"/>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598" y="3346430"/>
                <a:ext cx="1810623" cy="1884026"/>
              </a:xfrm>
              <a:prstGeom prst="rect">
                <a:avLst/>
              </a:prstGeom>
            </p:spPr>
          </p:pic>
        </p:grpSp>
        <p:grpSp>
          <p:nvGrpSpPr>
            <p:cNvPr id="40" name="Group 39"/>
            <p:cNvGrpSpPr/>
            <p:nvPr/>
          </p:nvGrpSpPr>
          <p:grpSpPr>
            <a:xfrm>
              <a:off x="4228360" y="4718020"/>
              <a:ext cx="2184397" cy="2200280"/>
              <a:chOff x="4246240" y="3346430"/>
              <a:chExt cx="2184397" cy="2200280"/>
            </a:xfrm>
          </p:grpSpPr>
          <p:sp>
            <p:nvSpPr>
              <p:cNvPr id="41" name="CasellaDiTesto 17"/>
              <p:cNvSpPr txBox="1"/>
              <p:nvPr/>
            </p:nvSpPr>
            <p:spPr>
              <a:xfrm>
                <a:off x="4285916" y="5169386"/>
                <a:ext cx="2144721" cy="377324"/>
              </a:xfrm>
              <a:prstGeom prst="rect">
                <a:avLst/>
              </a:prstGeom>
              <a:noFill/>
            </p:spPr>
            <p:txBody>
              <a:bodyPr wrap="none" rtlCol="0">
                <a:spAutoFit/>
              </a:bodyPr>
              <a:lstStyle/>
              <a:p>
                <a:r>
                  <a:rPr lang="it-IT" sz="1200" b="1" dirty="0" err="1" smtClean="0"/>
                  <a:t>November</a:t>
                </a:r>
                <a:r>
                  <a:rPr lang="it-IT" sz="1200" b="1" dirty="0" smtClean="0"/>
                  <a:t> 13, 2016</a:t>
                </a:r>
                <a:endParaRPr lang="it-IT" sz="1200" b="1" dirty="0"/>
              </a:p>
            </p:txBody>
          </p:sp>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6240" y="3346430"/>
                <a:ext cx="1724454" cy="1884026"/>
              </a:xfrm>
              <a:prstGeom prst="rect">
                <a:avLst/>
              </a:prstGeom>
            </p:spPr>
          </p:pic>
        </p:grpSp>
        <p:grpSp>
          <p:nvGrpSpPr>
            <p:cNvPr id="43" name="Group 42"/>
            <p:cNvGrpSpPr/>
            <p:nvPr/>
          </p:nvGrpSpPr>
          <p:grpSpPr>
            <a:xfrm>
              <a:off x="6212436" y="4726294"/>
              <a:ext cx="2224965" cy="2215145"/>
              <a:chOff x="6230316" y="3354704"/>
              <a:chExt cx="2224965" cy="2215145"/>
            </a:xfrm>
          </p:grpSpPr>
          <p:sp>
            <p:nvSpPr>
              <p:cNvPr id="44" name="CasellaDiTesto 17"/>
              <p:cNvSpPr txBox="1"/>
              <p:nvPr/>
            </p:nvSpPr>
            <p:spPr>
              <a:xfrm>
                <a:off x="6310560" y="5192525"/>
                <a:ext cx="2144721" cy="377324"/>
              </a:xfrm>
              <a:prstGeom prst="rect">
                <a:avLst/>
              </a:prstGeom>
              <a:noFill/>
            </p:spPr>
            <p:txBody>
              <a:bodyPr wrap="none" rtlCol="0">
                <a:spAutoFit/>
              </a:bodyPr>
              <a:lstStyle/>
              <a:p>
                <a:r>
                  <a:rPr lang="it-IT" sz="1200" b="1" dirty="0" err="1" smtClean="0"/>
                  <a:t>November</a:t>
                </a:r>
                <a:r>
                  <a:rPr lang="it-IT" sz="1200" b="1" dirty="0" smtClean="0"/>
                  <a:t> 21, 2016</a:t>
                </a:r>
                <a:endParaRPr lang="it-IT" sz="1200" b="1" dirty="0"/>
              </a:p>
            </p:txBody>
          </p:sp>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0316" y="3354704"/>
                <a:ext cx="1779994" cy="1875752"/>
              </a:xfrm>
              <a:prstGeom prst="rect">
                <a:avLst/>
              </a:prstGeom>
            </p:spPr>
          </p:pic>
        </p:grpSp>
        <p:grpSp>
          <p:nvGrpSpPr>
            <p:cNvPr id="46" name="Group 45"/>
            <p:cNvGrpSpPr/>
            <p:nvPr/>
          </p:nvGrpSpPr>
          <p:grpSpPr>
            <a:xfrm>
              <a:off x="8252051" y="4718020"/>
              <a:ext cx="2252641" cy="2209526"/>
              <a:chOff x="8269931" y="3346430"/>
              <a:chExt cx="2252641" cy="2209526"/>
            </a:xfrm>
          </p:grpSpPr>
          <p:sp>
            <p:nvSpPr>
              <p:cNvPr id="47" name="CasellaDiTesto 17"/>
              <p:cNvSpPr txBox="1"/>
              <p:nvPr/>
            </p:nvSpPr>
            <p:spPr>
              <a:xfrm>
                <a:off x="8390953" y="5178632"/>
                <a:ext cx="2131619" cy="377324"/>
              </a:xfrm>
              <a:prstGeom prst="rect">
                <a:avLst/>
              </a:prstGeom>
              <a:noFill/>
            </p:spPr>
            <p:txBody>
              <a:bodyPr wrap="none" rtlCol="0">
                <a:spAutoFit/>
              </a:bodyPr>
              <a:lstStyle/>
              <a:p>
                <a:r>
                  <a:rPr lang="it-IT" sz="1200" b="1" dirty="0" err="1" smtClean="0"/>
                  <a:t>December</a:t>
                </a:r>
                <a:r>
                  <a:rPr lang="it-IT" sz="1200" b="1" dirty="0" smtClean="0"/>
                  <a:t> 23, 2016</a:t>
                </a:r>
                <a:endParaRPr lang="it-IT" sz="1200" b="1" dirty="0"/>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9931" y="3346430"/>
                <a:ext cx="1764761" cy="1884026"/>
              </a:xfrm>
              <a:prstGeom prst="rect">
                <a:avLst/>
              </a:prstGeom>
            </p:spPr>
          </p:pic>
        </p:grpSp>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4645" y="2448944"/>
              <a:ext cx="4679957" cy="2105718"/>
            </a:xfrm>
            <a:prstGeom prst="rect">
              <a:avLst/>
            </a:prstGeom>
          </p:spPr>
        </p:pic>
        <p:grpSp>
          <p:nvGrpSpPr>
            <p:cNvPr id="50" name="Group 49"/>
            <p:cNvGrpSpPr/>
            <p:nvPr/>
          </p:nvGrpSpPr>
          <p:grpSpPr>
            <a:xfrm>
              <a:off x="175732" y="190060"/>
              <a:ext cx="2203678" cy="2189124"/>
              <a:chOff x="193648" y="668507"/>
              <a:chExt cx="2203678" cy="2189124"/>
            </a:xfrm>
          </p:grpSpPr>
          <p:pic>
            <p:nvPicPr>
              <p:cNvPr id="51" name="Immagine 12" descr="zoom 20150916-1606-g-L8.t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019" y="668507"/>
                <a:ext cx="1759780" cy="1823481"/>
              </a:xfrm>
              <a:prstGeom prst="rect">
                <a:avLst/>
              </a:prstGeom>
            </p:spPr>
          </p:pic>
          <p:sp>
            <p:nvSpPr>
              <p:cNvPr id="52" name="CasellaDiTesto 13"/>
              <p:cNvSpPr txBox="1"/>
              <p:nvPr/>
            </p:nvSpPr>
            <p:spPr>
              <a:xfrm>
                <a:off x="193648" y="2480307"/>
                <a:ext cx="2203678" cy="377324"/>
              </a:xfrm>
              <a:prstGeom prst="rect">
                <a:avLst/>
              </a:prstGeom>
              <a:noFill/>
            </p:spPr>
            <p:txBody>
              <a:bodyPr wrap="none" rtlCol="0">
                <a:spAutoFit/>
              </a:bodyPr>
              <a:lstStyle/>
              <a:p>
                <a:r>
                  <a:rPr lang="it-IT" sz="1200" b="1" dirty="0" err="1" smtClean="0"/>
                  <a:t>September</a:t>
                </a:r>
                <a:r>
                  <a:rPr lang="it-IT" sz="1200" b="1" dirty="0" smtClean="0"/>
                  <a:t> 16, 2015</a:t>
                </a:r>
                <a:endParaRPr lang="it-IT" sz="1200" b="1" dirty="0"/>
              </a:p>
            </p:txBody>
          </p:sp>
        </p:grpSp>
        <p:grpSp>
          <p:nvGrpSpPr>
            <p:cNvPr id="53" name="Group 52"/>
            <p:cNvGrpSpPr/>
            <p:nvPr/>
          </p:nvGrpSpPr>
          <p:grpSpPr>
            <a:xfrm>
              <a:off x="2199976" y="203083"/>
              <a:ext cx="2166786" cy="2176700"/>
              <a:chOff x="2217892" y="681530"/>
              <a:chExt cx="2166786" cy="2176700"/>
            </a:xfrm>
          </p:grpSpPr>
          <p:pic>
            <p:nvPicPr>
              <p:cNvPr id="54" name="Immagine 11" descr="zoom 20151103-1606-g-L8.t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17892" y="681530"/>
                <a:ext cx="1814329" cy="1844126"/>
              </a:xfrm>
              <a:prstGeom prst="rect">
                <a:avLst/>
              </a:prstGeom>
            </p:spPr>
          </p:pic>
          <p:sp>
            <p:nvSpPr>
              <p:cNvPr id="55" name="CasellaDiTesto 14"/>
              <p:cNvSpPr txBox="1"/>
              <p:nvPr/>
            </p:nvSpPr>
            <p:spPr>
              <a:xfrm>
                <a:off x="2355688" y="2480906"/>
                <a:ext cx="2028990" cy="377324"/>
              </a:xfrm>
              <a:prstGeom prst="rect">
                <a:avLst/>
              </a:prstGeom>
              <a:noFill/>
            </p:spPr>
            <p:txBody>
              <a:bodyPr wrap="none" rtlCol="0">
                <a:spAutoFit/>
              </a:bodyPr>
              <a:lstStyle/>
              <a:p>
                <a:r>
                  <a:rPr lang="it-IT" sz="1200" b="1" dirty="0" err="1" smtClean="0"/>
                  <a:t>November</a:t>
                </a:r>
                <a:r>
                  <a:rPr lang="it-IT" sz="1200" b="1" dirty="0" smtClean="0"/>
                  <a:t> 3, 2015</a:t>
                </a:r>
                <a:endParaRPr lang="it-IT" sz="1200" b="1" dirty="0"/>
              </a:p>
            </p:txBody>
          </p:sp>
        </p:grpSp>
        <p:grpSp>
          <p:nvGrpSpPr>
            <p:cNvPr id="56" name="Group 55"/>
            <p:cNvGrpSpPr/>
            <p:nvPr/>
          </p:nvGrpSpPr>
          <p:grpSpPr>
            <a:xfrm>
              <a:off x="4242822" y="214407"/>
              <a:ext cx="2281371" cy="2162744"/>
              <a:chOff x="4260738" y="692854"/>
              <a:chExt cx="2281371" cy="2162744"/>
            </a:xfrm>
          </p:grpSpPr>
          <p:pic>
            <p:nvPicPr>
              <p:cNvPr id="57" name="Immagine 10" descr="zoom 20151119-1606-G-L8.t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738" y="692854"/>
                <a:ext cx="1709956" cy="1832802"/>
              </a:xfrm>
              <a:prstGeom prst="rect">
                <a:avLst/>
              </a:prstGeom>
            </p:spPr>
          </p:pic>
          <p:sp>
            <p:nvSpPr>
              <p:cNvPr id="58" name="CasellaDiTesto 15"/>
              <p:cNvSpPr txBox="1"/>
              <p:nvPr/>
            </p:nvSpPr>
            <p:spPr>
              <a:xfrm>
                <a:off x="4397388" y="2478274"/>
                <a:ext cx="2144721" cy="377324"/>
              </a:xfrm>
              <a:prstGeom prst="rect">
                <a:avLst/>
              </a:prstGeom>
              <a:noFill/>
            </p:spPr>
            <p:txBody>
              <a:bodyPr wrap="none" rtlCol="0">
                <a:spAutoFit/>
              </a:bodyPr>
              <a:lstStyle/>
              <a:p>
                <a:r>
                  <a:rPr lang="it-IT" sz="1200" b="1" dirty="0" err="1" smtClean="0"/>
                  <a:t>November</a:t>
                </a:r>
                <a:r>
                  <a:rPr lang="it-IT" sz="1200" b="1" dirty="0" smtClean="0"/>
                  <a:t> 19, 2015</a:t>
                </a:r>
                <a:endParaRPr lang="it-IT" sz="1200" b="1" dirty="0"/>
              </a:p>
            </p:txBody>
          </p:sp>
        </p:grpSp>
        <p:grpSp>
          <p:nvGrpSpPr>
            <p:cNvPr id="59" name="Group 58"/>
            <p:cNvGrpSpPr/>
            <p:nvPr/>
          </p:nvGrpSpPr>
          <p:grpSpPr>
            <a:xfrm>
              <a:off x="6212246" y="203083"/>
              <a:ext cx="2038680" cy="2174068"/>
              <a:chOff x="6230162" y="681530"/>
              <a:chExt cx="2038680" cy="2174068"/>
            </a:xfrm>
          </p:grpSpPr>
          <p:pic>
            <p:nvPicPr>
              <p:cNvPr id="60" name="Immagine 9" descr="zoom 20160106-16-06-g-L8.t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0162" y="681530"/>
                <a:ext cx="1780148" cy="1844126"/>
              </a:xfrm>
              <a:prstGeom prst="rect">
                <a:avLst/>
              </a:prstGeom>
            </p:spPr>
          </p:pic>
          <p:sp>
            <p:nvSpPr>
              <p:cNvPr id="61" name="CasellaDiTesto 16"/>
              <p:cNvSpPr txBox="1"/>
              <p:nvPr/>
            </p:nvSpPr>
            <p:spPr>
              <a:xfrm>
                <a:off x="6460393" y="2478274"/>
                <a:ext cx="1808449" cy="377324"/>
              </a:xfrm>
              <a:prstGeom prst="rect">
                <a:avLst/>
              </a:prstGeom>
              <a:noFill/>
            </p:spPr>
            <p:txBody>
              <a:bodyPr wrap="none" rtlCol="0">
                <a:spAutoFit/>
              </a:bodyPr>
              <a:lstStyle/>
              <a:p>
                <a:r>
                  <a:rPr lang="it-IT" sz="1200" b="1" dirty="0" err="1" smtClean="0"/>
                  <a:t>January</a:t>
                </a:r>
                <a:r>
                  <a:rPr lang="it-IT" sz="1200" b="1" dirty="0" smtClean="0"/>
                  <a:t> 6, 2016</a:t>
                </a:r>
                <a:endParaRPr lang="it-IT" sz="1200" b="1" dirty="0"/>
              </a:p>
            </p:txBody>
          </p:sp>
        </p:grpSp>
        <p:grpSp>
          <p:nvGrpSpPr>
            <p:cNvPr id="62" name="Group 61"/>
            <p:cNvGrpSpPr/>
            <p:nvPr/>
          </p:nvGrpSpPr>
          <p:grpSpPr>
            <a:xfrm>
              <a:off x="8252051" y="190060"/>
              <a:ext cx="2097104" cy="2190288"/>
              <a:chOff x="8269967" y="668507"/>
              <a:chExt cx="2097104" cy="2190288"/>
            </a:xfrm>
          </p:grpSpPr>
          <p:pic>
            <p:nvPicPr>
              <p:cNvPr id="63" name="Immagine 5" descr="zoom 20160207-1606-g-L8.t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67" y="668507"/>
                <a:ext cx="1745149" cy="1857149"/>
              </a:xfrm>
              <a:prstGeom prst="rect">
                <a:avLst/>
              </a:prstGeom>
            </p:spPr>
          </p:pic>
          <p:sp>
            <p:nvSpPr>
              <p:cNvPr id="64" name="CasellaDiTesto 17"/>
              <p:cNvSpPr txBox="1"/>
              <p:nvPr/>
            </p:nvSpPr>
            <p:spPr>
              <a:xfrm>
                <a:off x="8464728" y="2481471"/>
                <a:ext cx="1902343" cy="377324"/>
              </a:xfrm>
              <a:prstGeom prst="rect">
                <a:avLst/>
              </a:prstGeom>
              <a:noFill/>
            </p:spPr>
            <p:txBody>
              <a:bodyPr wrap="none" rtlCol="0">
                <a:spAutoFit/>
              </a:bodyPr>
              <a:lstStyle/>
              <a:p>
                <a:r>
                  <a:rPr lang="it-IT" sz="1200" b="1" dirty="0" err="1" smtClean="0"/>
                  <a:t>February</a:t>
                </a:r>
                <a:r>
                  <a:rPr lang="it-IT" sz="1200" b="1" dirty="0" smtClean="0"/>
                  <a:t> 7, 2016</a:t>
                </a:r>
                <a:endParaRPr lang="it-IT" sz="1200" b="1" dirty="0"/>
              </a:p>
            </p:txBody>
          </p:sp>
        </p:grpSp>
        <p:grpSp>
          <p:nvGrpSpPr>
            <p:cNvPr id="65" name="Group 64"/>
            <p:cNvGrpSpPr/>
            <p:nvPr/>
          </p:nvGrpSpPr>
          <p:grpSpPr>
            <a:xfrm>
              <a:off x="10225027" y="190061"/>
              <a:ext cx="1960608" cy="2176140"/>
              <a:chOff x="10242943" y="668508"/>
              <a:chExt cx="1960608" cy="2176140"/>
            </a:xfrm>
          </p:grpSpPr>
          <p:pic>
            <p:nvPicPr>
              <p:cNvPr id="66" name="Picture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2943" y="668508"/>
                <a:ext cx="1784791" cy="1857148"/>
              </a:xfrm>
              <a:prstGeom prst="rect">
                <a:avLst/>
              </a:prstGeom>
            </p:spPr>
          </p:pic>
          <p:sp>
            <p:nvSpPr>
              <p:cNvPr id="67" name="CasellaDiTesto 17"/>
              <p:cNvSpPr txBox="1"/>
              <p:nvPr/>
            </p:nvSpPr>
            <p:spPr>
              <a:xfrm>
                <a:off x="10464978" y="2467324"/>
                <a:ext cx="1738573" cy="377324"/>
              </a:xfrm>
              <a:prstGeom prst="rect">
                <a:avLst/>
              </a:prstGeom>
              <a:noFill/>
            </p:spPr>
            <p:txBody>
              <a:bodyPr wrap="none" rtlCol="0">
                <a:spAutoFit/>
              </a:bodyPr>
              <a:lstStyle/>
              <a:p>
                <a:r>
                  <a:rPr lang="it-IT" sz="1200" b="1" dirty="0" smtClean="0"/>
                  <a:t>March 2</a:t>
                </a:r>
                <a:r>
                  <a:rPr lang="it-IT" sz="1200" b="1" dirty="0"/>
                  <a:t>6</a:t>
                </a:r>
                <a:r>
                  <a:rPr lang="it-IT" sz="1200" b="1" dirty="0" smtClean="0"/>
                  <a:t>, 2016</a:t>
                </a:r>
                <a:endParaRPr lang="it-IT" sz="1200" b="1" dirty="0"/>
              </a:p>
            </p:txBody>
          </p:sp>
        </p:grpSp>
      </p:grpSp>
      <p:sp>
        <p:nvSpPr>
          <p:cNvPr id="71" name="Title 1"/>
          <p:cNvSpPr txBox="1">
            <a:spLocks/>
          </p:cNvSpPr>
          <p:nvPr/>
        </p:nvSpPr>
        <p:spPr>
          <a:xfrm>
            <a:off x="1671638" y="188913"/>
            <a:ext cx="7396162" cy="501650"/>
          </a:xfrm>
          <a:prstGeom prst="rect">
            <a:avLst/>
          </a:prstGeom>
        </p:spPr>
        <p:txBody>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defTabSz="914400"/>
            <a:r>
              <a:rPr lang="en-US" kern="0" smtClean="0"/>
              <a:t>Masaya, Nicaragua</a:t>
            </a:r>
            <a:endParaRPr lang="en-US" kern="0" dirty="0"/>
          </a:p>
        </p:txBody>
      </p:sp>
    </p:spTree>
    <p:extLst>
      <p:ext uri="{BB962C8B-B14F-4D97-AF65-F5344CB8AC3E}">
        <p14:creationId xmlns:p14="http://schemas.microsoft.com/office/powerpoint/2010/main" val="326520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074695" y="1448737"/>
            <a:ext cx="4993105" cy="5337710"/>
          </a:xfrm>
          <a:prstGeom prst="rect">
            <a:avLst/>
          </a:prstGeom>
        </p:spPr>
      </p:pic>
      <p:sp>
        <p:nvSpPr>
          <p:cNvPr id="2" name="Title 1"/>
          <p:cNvSpPr>
            <a:spLocks noGrp="1"/>
          </p:cNvSpPr>
          <p:nvPr>
            <p:ph type="title"/>
          </p:nvPr>
        </p:nvSpPr>
        <p:spPr/>
        <p:txBody>
          <a:bodyPr/>
          <a:lstStyle/>
          <a:p>
            <a:r>
              <a:rPr lang="en-US" dirty="0" smtClean="0"/>
              <a:t>Masaya, Nicaragua</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 y="4173590"/>
            <a:ext cx="3895224" cy="2596816"/>
          </a:xfrm>
          <a:prstGeom prst="rect">
            <a:avLst/>
          </a:prstGeom>
        </p:spPr>
      </p:pic>
      <p:sp>
        <p:nvSpPr>
          <p:cNvPr id="3" name="TextBox 2"/>
          <p:cNvSpPr txBox="1"/>
          <p:nvPr/>
        </p:nvSpPr>
        <p:spPr>
          <a:xfrm>
            <a:off x="224589" y="1716505"/>
            <a:ext cx="3593432" cy="2308324"/>
          </a:xfrm>
          <a:prstGeom prst="rect">
            <a:avLst/>
          </a:prstGeom>
          <a:noFill/>
        </p:spPr>
        <p:txBody>
          <a:bodyPr wrap="square" rtlCol="0">
            <a:spAutoFit/>
          </a:bodyPr>
          <a:lstStyle/>
          <a:p>
            <a:r>
              <a:rPr lang="en-US" dirty="0" smtClean="0"/>
              <a:t>CSK</a:t>
            </a:r>
          </a:p>
          <a:p>
            <a:r>
              <a:rPr lang="en-US" dirty="0"/>
              <a:t>2015-11-18 to </a:t>
            </a:r>
            <a:r>
              <a:rPr lang="en-US" dirty="0" smtClean="0"/>
              <a:t>2015-12-16</a:t>
            </a:r>
          </a:p>
          <a:p>
            <a:endParaRPr lang="en-US" dirty="0"/>
          </a:p>
          <a:p>
            <a:r>
              <a:rPr lang="en-US" dirty="0" smtClean="0"/>
              <a:t>Inflation of the crater area of Masaya coincident with an increase in levels of activity and rise in lava lake height in late 2015.</a:t>
            </a:r>
            <a:endParaRPr lang="en-US" dirty="0"/>
          </a:p>
        </p:txBody>
      </p:sp>
      <p:grpSp>
        <p:nvGrpSpPr>
          <p:cNvPr id="9" name="Group 8"/>
          <p:cNvGrpSpPr/>
          <p:nvPr/>
        </p:nvGrpSpPr>
        <p:grpSpPr>
          <a:xfrm>
            <a:off x="7260892" y="1593476"/>
            <a:ext cx="1625600" cy="711200"/>
            <a:chOff x="10517188" y="3203573"/>
            <a:chExt cx="1625600" cy="711200"/>
          </a:xfrm>
        </p:grpSpPr>
        <p:sp>
          <p:nvSpPr>
            <p:cNvPr id="10"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108"/>
            <p:cNvSpPr>
              <a:spLocks noChangeArrowheads="1"/>
            </p:cNvSpPr>
            <p:nvPr/>
          </p:nvSpPr>
          <p:spPr bwMode="auto">
            <a:xfrm>
              <a:off x="11834813" y="3663948"/>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1.5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15931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Masaya, Nicaragua</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104023" y="1432693"/>
            <a:ext cx="4963777" cy="533771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 y="4173590"/>
            <a:ext cx="3895224" cy="2596816"/>
          </a:xfrm>
          <a:prstGeom prst="rect">
            <a:avLst/>
          </a:prstGeom>
        </p:spPr>
      </p:pic>
      <p:grpSp>
        <p:nvGrpSpPr>
          <p:cNvPr id="10" name="Group 9"/>
          <p:cNvGrpSpPr/>
          <p:nvPr/>
        </p:nvGrpSpPr>
        <p:grpSpPr>
          <a:xfrm>
            <a:off x="7260892" y="1593476"/>
            <a:ext cx="1625600" cy="711200"/>
            <a:chOff x="10517188" y="3203573"/>
            <a:chExt cx="1625600" cy="711200"/>
          </a:xfrm>
        </p:grpSpPr>
        <p:sp>
          <p:nvSpPr>
            <p:cNvPr id="11"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3"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6" name="Rectangle 108"/>
            <p:cNvSpPr>
              <a:spLocks noChangeArrowheads="1"/>
            </p:cNvSpPr>
            <p:nvPr/>
          </p:nvSpPr>
          <p:spPr bwMode="auto">
            <a:xfrm>
              <a:off x="11834813" y="3663948"/>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1.5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17" name="TextBox 16"/>
          <p:cNvSpPr txBox="1"/>
          <p:nvPr/>
        </p:nvSpPr>
        <p:spPr>
          <a:xfrm>
            <a:off x="224589" y="1716505"/>
            <a:ext cx="3593432" cy="2308324"/>
          </a:xfrm>
          <a:prstGeom prst="rect">
            <a:avLst/>
          </a:prstGeom>
          <a:noFill/>
        </p:spPr>
        <p:txBody>
          <a:bodyPr wrap="square" rtlCol="0">
            <a:spAutoFit/>
          </a:bodyPr>
          <a:lstStyle/>
          <a:p>
            <a:r>
              <a:rPr lang="en-US" dirty="0" smtClean="0"/>
              <a:t>CSK</a:t>
            </a:r>
          </a:p>
          <a:p>
            <a:r>
              <a:rPr lang="en-US" dirty="0" smtClean="0"/>
              <a:t>2015-10-17 </a:t>
            </a:r>
            <a:r>
              <a:rPr lang="en-US" dirty="0"/>
              <a:t>to </a:t>
            </a:r>
            <a:r>
              <a:rPr lang="en-US" dirty="0" smtClean="0"/>
              <a:t>2016-03-09</a:t>
            </a:r>
          </a:p>
          <a:p>
            <a:endParaRPr lang="en-US" dirty="0"/>
          </a:p>
          <a:p>
            <a:r>
              <a:rPr lang="en-US" dirty="0" smtClean="0"/>
              <a:t>Deformation does not appear after April 2016</a:t>
            </a:r>
          </a:p>
          <a:p>
            <a:endParaRPr lang="en-US" dirty="0"/>
          </a:p>
          <a:p>
            <a:r>
              <a:rPr lang="en-US" dirty="0" smtClean="0"/>
              <a:t>CSK time series analysis is in progress</a:t>
            </a:r>
            <a:endParaRPr lang="en-US" dirty="0"/>
          </a:p>
        </p:txBody>
      </p:sp>
    </p:spTree>
    <p:extLst>
      <p:ext uri="{BB962C8B-B14F-4D97-AF65-F5344CB8AC3E}">
        <p14:creationId xmlns:p14="http://schemas.microsoft.com/office/powerpoint/2010/main" val="26761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Masaya, Nicaragua</a:t>
            </a:r>
            <a:endParaRPr lang="en-US" dirty="0"/>
          </a:p>
        </p:txBody>
      </p:sp>
      <p:grpSp>
        <p:nvGrpSpPr>
          <p:cNvPr id="6" name="Group 5"/>
          <p:cNvGrpSpPr/>
          <p:nvPr/>
        </p:nvGrpSpPr>
        <p:grpSpPr>
          <a:xfrm>
            <a:off x="-16043" y="1405829"/>
            <a:ext cx="9080481" cy="4462778"/>
            <a:chOff x="-2294021" y="1529312"/>
            <a:chExt cx="5744835" cy="282341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296" t="24970" r="56334" b="27836"/>
            <a:stretch/>
          </p:blipFill>
          <p:spPr>
            <a:xfrm>
              <a:off x="-2294021" y="1553375"/>
              <a:ext cx="2855495" cy="2775284"/>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409" t="24426" r="12526" b="27563"/>
            <a:stretch/>
          </p:blipFill>
          <p:spPr>
            <a:xfrm>
              <a:off x="540754" y="1529312"/>
              <a:ext cx="2910060" cy="2823410"/>
            </a:xfrm>
            <a:prstGeom prst="rect">
              <a:avLst/>
            </a:prstGeom>
          </p:spPr>
        </p:pic>
      </p:grpSp>
      <p:sp>
        <p:nvSpPr>
          <p:cNvPr id="5" name="TextBox 4"/>
          <p:cNvSpPr txBox="1"/>
          <p:nvPr/>
        </p:nvSpPr>
        <p:spPr>
          <a:xfrm>
            <a:off x="118541" y="1495231"/>
            <a:ext cx="4074695" cy="369332"/>
          </a:xfrm>
          <a:prstGeom prst="rect">
            <a:avLst/>
          </a:prstGeom>
          <a:noFill/>
        </p:spPr>
        <p:txBody>
          <a:bodyPr wrap="square" rtlCol="0">
            <a:spAutoFit/>
          </a:bodyPr>
          <a:lstStyle/>
          <a:p>
            <a:r>
              <a:rPr lang="en-US" dirty="0" smtClean="0">
                <a:solidFill>
                  <a:schemeClr val="bg1"/>
                </a:solidFill>
              </a:rPr>
              <a:t>2015-12-17 to 2016-01-20  Sentinel-1</a:t>
            </a:r>
            <a:endParaRPr lang="en-US" dirty="0">
              <a:solidFill>
                <a:schemeClr val="bg1"/>
              </a:solidFill>
            </a:endParaRPr>
          </a:p>
        </p:txBody>
      </p:sp>
      <p:sp>
        <p:nvSpPr>
          <p:cNvPr id="8" name="TextBox 7"/>
          <p:cNvSpPr txBox="1"/>
          <p:nvPr/>
        </p:nvSpPr>
        <p:spPr>
          <a:xfrm>
            <a:off x="4574457" y="1495231"/>
            <a:ext cx="4493343" cy="369332"/>
          </a:xfrm>
          <a:prstGeom prst="rect">
            <a:avLst/>
          </a:prstGeom>
          <a:noFill/>
        </p:spPr>
        <p:txBody>
          <a:bodyPr wrap="square" rtlCol="0">
            <a:spAutoFit/>
          </a:bodyPr>
          <a:lstStyle/>
          <a:p>
            <a:r>
              <a:rPr lang="en-US" dirty="0" smtClean="0">
                <a:solidFill>
                  <a:schemeClr val="bg1"/>
                </a:solidFill>
              </a:rPr>
              <a:t>2015-12-17 to 2016-06-12 Sentinel-1</a:t>
            </a:r>
            <a:endParaRPr lang="en-US" dirty="0">
              <a:solidFill>
                <a:schemeClr val="bg1"/>
              </a:solidFill>
            </a:endParaRPr>
          </a:p>
        </p:txBody>
      </p:sp>
      <p:grpSp>
        <p:nvGrpSpPr>
          <p:cNvPr id="9" name="Group 8"/>
          <p:cNvGrpSpPr/>
          <p:nvPr/>
        </p:nvGrpSpPr>
        <p:grpSpPr>
          <a:xfrm>
            <a:off x="3651898" y="4927554"/>
            <a:ext cx="1625600" cy="711200"/>
            <a:chOff x="10517188" y="3203573"/>
            <a:chExt cx="1625600" cy="711200"/>
          </a:xfrm>
        </p:grpSpPr>
        <p:sp>
          <p:nvSpPr>
            <p:cNvPr id="10"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ectangle 108"/>
            <p:cNvSpPr>
              <a:spLocks noChangeArrowheads="1"/>
            </p:cNvSpPr>
            <p:nvPr/>
          </p:nvSpPr>
          <p:spPr bwMode="auto">
            <a:xfrm flipH="1">
              <a:off x="11863619" y="3665870"/>
              <a:ext cx="1069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3</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16" name="TextBox 15"/>
          <p:cNvSpPr txBox="1"/>
          <p:nvPr/>
        </p:nvSpPr>
        <p:spPr>
          <a:xfrm>
            <a:off x="118541" y="5994233"/>
            <a:ext cx="8945897" cy="646331"/>
          </a:xfrm>
          <a:prstGeom prst="rect">
            <a:avLst/>
          </a:prstGeom>
          <a:noFill/>
        </p:spPr>
        <p:txBody>
          <a:bodyPr wrap="square" rtlCol="0">
            <a:spAutoFit/>
          </a:bodyPr>
          <a:lstStyle/>
          <a:p>
            <a:r>
              <a:rPr lang="en-US" dirty="0" smtClean="0"/>
              <a:t>Masaya inflation also appears in Sentinel </a:t>
            </a:r>
            <a:r>
              <a:rPr lang="en-US" dirty="0" err="1" smtClean="0"/>
              <a:t>interferograms</a:t>
            </a:r>
            <a:r>
              <a:rPr lang="en-US" dirty="0" smtClean="0"/>
              <a:t>.  Modeling of these data suggest a pressure increase at ~1.5 km beneath the surface.</a:t>
            </a:r>
            <a:endParaRPr lang="en-US" dirty="0"/>
          </a:p>
        </p:txBody>
      </p:sp>
    </p:spTree>
    <p:extLst>
      <p:ext uri="{BB962C8B-B14F-4D97-AF65-F5344CB8AC3E}">
        <p14:creationId xmlns:p14="http://schemas.microsoft.com/office/powerpoint/2010/main" val="15436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Masaya, Nicaragua</a:t>
            </a:r>
            <a:endParaRPr lang="en-US" dirty="0"/>
          </a:p>
        </p:txBody>
      </p:sp>
      <p:grpSp>
        <p:nvGrpSpPr>
          <p:cNvPr id="7" name="Group 6"/>
          <p:cNvGrpSpPr/>
          <p:nvPr/>
        </p:nvGrpSpPr>
        <p:grpSpPr>
          <a:xfrm>
            <a:off x="4741492" y="1688856"/>
            <a:ext cx="4343874" cy="4777265"/>
            <a:chOff x="6652591" y="1048683"/>
            <a:chExt cx="5192840" cy="5710932"/>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9094" y="1963094"/>
              <a:ext cx="2863793" cy="2496011"/>
            </a:xfrm>
            <a:prstGeom prst="rect">
              <a:avLst/>
            </a:prstGeom>
          </p:spPr>
        </p:pic>
        <p:sp>
          <p:nvSpPr>
            <p:cNvPr id="18" name="TextBox 17"/>
            <p:cNvSpPr txBox="1"/>
            <p:nvPr/>
          </p:nvSpPr>
          <p:spPr>
            <a:xfrm>
              <a:off x="8640419" y="1048683"/>
              <a:ext cx="3008242" cy="523220"/>
            </a:xfrm>
            <a:prstGeom prst="rect">
              <a:avLst/>
            </a:prstGeom>
            <a:noFill/>
          </p:spPr>
          <p:txBody>
            <a:bodyPr wrap="square" rtlCol="0">
              <a:spAutoFit/>
            </a:bodyPr>
            <a:lstStyle/>
            <a:p>
              <a:r>
                <a:rPr lang="en-US" sz="1400" dirty="0" smtClean="0"/>
                <a:t>Levelling route. Data, processing and model JB Murray, OU, 2017© </a:t>
              </a:r>
              <a:endParaRPr lang="en-US" sz="1400" dirty="0"/>
            </a:p>
          </p:txBody>
        </p:sp>
        <p:sp>
          <p:nvSpPr>
            <p:cNvPr id="19" name="Rounded Rectangle 18"/>
            <p:cNvSpPr/>
            <p:nvPr/>
          </p:nvSpPr>
          <p:spPr>
            <a:xfrm>
              <a:off x="6652591" y="1048683"/>
              <a:ext cx="5192840" cy="571093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303" y="4947554"/>
              <a:ext cx="3853585" cy="1598815"/>
            </a:xfrm>
            <a:prstGeom prst="rect">
              <a:avLst/>
            </a:prstGeom>
          </p:spPr>
        </p:pic>
        <p:cxnSp>
          <p:nvCxnSpPr>
            <p:cNvPr id="21" name="Straight Connector 20"/>
            <p:cNvCxnSpPr/>
            <p:nvPr/>
          </p:nvCxnSpPr>
          <p:spPr>
            <a:xfrm flipH="1">
              <a:off x="9157252" y="1963094"/>
              <a:ext cx="13498" cy="229085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149303" y="4850296"/>
              <a:ext cx="3853584" cy="1696073"/>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1779" y="1125057"/>
              <a:ext cx="1054100" cy="711200"/>
            </a:xfrm>
            <a:prstGeom prst="rect">
              <a:avLst/>
            </a:prstGeom>
          </p:spPr>
        </p:pic>
      </p:gr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3520" y="1644971"/>
            <a:ext cx="4483402" cy="4821150"/>
          </a:xfrm>
          <a:prstGeom prst="rect">
            <a:avLst/>
          </a:prstGeom>
        </p:spPr>
      </p:pic>
      <p:grpSp>
        <p:nvGrpSpPr>
          <p:cNvPr id="25" name="Group 24"/>
          <p:cNvGrpSpPr/>
          <p:nvPr/>
        </p:nvGrpSpPr>
        <p:grpSpPr>
          <a:xfrm>
            <a:off x="2850814" y="1774451"/>
            <a:ext cx="1625600" cy="711200"/>
            <a:chOff x="10517188" y="3203573"/>
            <a:chExt cx="1625600" cy="711200"/>
          </a:xfrm>
        </p:grpSpPr>
        <p:sp>
          <p:nvSpPr>
            <p:cNvPr id="26" name="Rectangle 102"/>
            <p:cNvSpPr>
              <a:spLocks noChangeArrowheads="1"/>
            </p:cNvSpPr>
            <p:nvPr/>
          </p:nvSpPr>
          <p:spPr bwMode="auto">
            <a:xfrm>
              <a:off x="10517188" y="3203573"/>
              <a:ext cx="1617663" cy="711200"/>
            </a:xfrm>
            <a:prstGeom prst="rect">
              <a:avLst/>
            </a:prstGeom>
            <a:solidFill>
              <a:srgbClr val="FFFFFF"/>
            </a:solidFill>
            <a:ln w="11113" cap="flat">
              <a:solidFill>
                <a:srgbClr val="01010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03"/>
            <p:cNvSpPr>
              <a:spLocks noChangeArrowheads="1"/>
            </p:cNvSpPr>
            <p:nvPr/>
          </p:nvSpPr>
          <p:spPr bwMode="auto">
            <a:xfrm>
              <a:off x="10650538" y="3511548"/>
              <a:ext cx="1250950" cy="123825"/>
            </a:xfrm>
            <a:prstGeom prst="rect">
              <a:avLst/>
            </a:prstGeom>
            <a:solidFill>
              <a:srgbClr val="FFFFFF"/>
            </a:solidFill>
            <a:ln w="285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8" name="Picture 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0538" y="3511548"/>
              <a:ext cx="124936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5"/>
            <p:cNvSpPr>
              <a:spLocks noChangeArrowheads="1"/>
            </p:cNvSpPr>
            <p:nvPr/>
          </p:nvSpPr>
          <p:spPr bwMode="auto">
            <a:xfrm>
              <a:off x="10580688" y="3236910"/>
              <a:ext cx="156210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range change (cm)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0" name="Rectangle 106"/>
            <p:cNvSpPr>
              <a:spLocks noChangeArrowheads="1"/>
            </p:cNvSpPr>
            <p:nvPr/>
          </p:nvSpPr>
          <p:spPr bwMode="auto">
            <a:xfrm>
              <a:off x="10610851" y="3663948"/>
              <a:ext cx="17621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10101"/>
                  </a:solidFill>
                  <a:effectLst/>
                  <a:latin typeface="Arial" panose="020B0604020202020204" pitchFamily="34" charset="0"/>
                </a:rPr>
                <a:t>0</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108"/>
            <p:cNvSpPr>
              <a:spLocks noChangeArrowheads="1"/>
            </p:cNvSpPr>
            <p:nvPr/>
          </p:nvSpPr>
          <p:spPr bwMode="auto">
            <a:xfrm>
              <a:off x="11834813" y="3663948"/>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10101"/>
                  </a:solidFill>
                  <a:effectLst/>
                  <a:latin typeface="Arial" panose="020B0604020202020204" pitchFamily="34" charset="0"/>
                </a:rPr>
                <a:t>1.5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sp>
        <p:nvSpPr>
          <p:cNvPr id="32" name="TextBox 31"/>
          <p:cNvSpPr txBox="1"/>
          <p:nvPr/>
        </p:nvSpPr>
        <p:spPr>
          <a:xfrm>
            <a:off x="103519" y="5868983"/>
            <a:ext cx="3593432" cy="646331"/>
          </a:xfrm>
          <a:prstGeom prst="rect">
            <a:avLst/>
          </a:prstGeom>
          <a:noFill/>
        </p:spPr>
        <p:txBody>
          <a:bodyPr wrap="square" rtlCol="0">
            <a:spAutoFit/>
          </a:bodyPr>
          <a:lstStyle/>
          <a:p>
            <a:r>
              <a:rPr lang="en-US" dirty="0" smtClean="0">
                <a:solidFill>
                  <a:schemeClr val="bg1"/>
                </a:solidFill>
              </a:rPr>
              <a:t>CSK</a:t>
            </a:r>
          </a:p>
          <a:p>
            <a:r>
              <a:rPr lang="en-US" dirty="0" smtClean="0">
                <a:solidFill>
                  <a:schemeClr val="bg1"/>
                </a:solidFill>
              </a:rPr>
              <a:t>2015-10-17 </a:t>
            </a:r>
            <a:r>
              <a:rPr lang="en-US" dirty="0">
                <a:solidFill>
                  <a:schemeClr val="bg1"/>
                </a:solidFill>
              </a:rPr>
              <a:t>to </a:t>
            </a:r>
            <a:r>
              <a:rPr lang="en-US" dirty="0" smtClean="0">
                <a:solidFill>
                  <a:schemeClr val="bg1"/>
                </a:solidFill>
              </a:rPr>
              <a:t>2016-03-09</a:t>
            </a:r>
          </a:p>
        </p:txBody>
      </p:sp>
    </p:spTree>
    <p:extLst>
      <p:ext uri="{BB962C8B-B14F-4D97-AF65-F5344CB8AC3E}">
        <p14:creationId xmlns:p14="http://schemas.microsoft.com/office/powerpoint/2010/main" val="341393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Sabancaya</a:t>
            </a:r>
            <a:r>
              <a:rPr lang="en-US" dirty="0" smtClean="0"/>
              <a:t>, Peru</a:t>
            </a:r>
            <a:endParaRPr lang="en-US" dirty="0"/>
          </a:p>
        </p:txBody>
      </p:sp>
      <p:pic>
        <p:nvPicPr>
          <p:cNvPr id="14" name="Picture 13"/>
          <p:cNvPicPr>
            <a:picLocks noChangeAspect="1"/>
          </p:cNvPicPr>
          <p:nvPr/>
        </p:nvPicPr>
        <p:blipFill>
          <a:blip r:embed="rId2"/>
          <a:stretch>
            <a:fillRect/>
          </a:stretch>
        </p:blipFill>
        <p:spPr>
          <a:xfrm>
            <a:off x="48987" y="4428134"/>
            <a:ext cx="8866413" cy="2007273"/>
          </a:xfrm>
          <a:prstGeom prst="rect">
            <a:avLst/>
          </a:prstGeom>
        </p:spPr>
      </p:pic>
      <p:pic>
        <p:nvPicPr>
          <p:cNvPr id="4" name="Picture 3"/>
          <p:cNvPicPr/>
          <p:nvPr/>
        </p:nvPicPr>
        <p:blipFill rotWithShape="1">
          <a:blip r:embed="rId3"/>
          <a:srcRect r="67265"/>
          <a:stretch/>
        </p:blipFill>
        <p:spPr>
          <a:xfrm>
            <a:off x="159320" y="1584975"/>
            <a:ext cx="2554015" cy="2554015"/>
          </a:xfrm>
          <a:prstGeom prst="rect">
            <a:avLst/>
          </a:prstGeom>
        </p:spPr>
      </p:pic>
      <p:pic>
        <p:nvPicPr>
          <p:cNvPr id="5" name="Picture 4"/>
          <p:cNvPicPr/>
          <p:nvPr/>
        </p:nvPicPr>
        <p:blipFill rotWithShape="1">
          <a:blip r:embed="rId3"/>
          <a:srcRect l="33761" r="33931"/>
          <a:stretch/>
        </p:blipFill>
        <p:spPr>
          <a:xfrm>
            <a:off x="3246298" y="1584975"/>
            <a:ext cx="2554015" cy="2554015"/>
          </a:xfrm>
          <a:prstGeom prst="rect">
            <a:avLst/>
          </a:prstGeom>
        </p:spPr>
      </p:pic>
      <p:pic>
        <p:nvPicPr>
          <p:cNvPr id="6" name="Picture 5"/>
          <p:cNvPicPr/>
          <p:nvPr/>
        </p:nvPicPr>
        <p:blipFill rotWithShape="1">
          <a:blip r:embed="rId3"/>
          <a:srcRect l="66581"/>
          <a:stretch/>
        </p:blipFill>
        <p:spPr>
          <a:xfrm>
            <a:off x="6347888" y="1584975"/>
            <a:ext cx="2554015" cy="2554015"/>
          </a:xfrm>
          <a:prstGeom prst="rect">
            <a:avLst/>
          </a:prstGeom>
        </p:spPr>
      </p:pic>
      <p:cxnSp>
        <p:nvCxnSpPr>
          <p:cNvPr id="7" name="Straight Connector 6"/>
          <p:cNvCxnSpPr>
            <a:endCxn id="8" idx="1"/>
          </p:cNvCxnSpPr>
          <p:nvPr/>
        </p:nvCxnSpPr>
        <p:spPr bwMode="auto">
          <a:xfrm flipH="1" flipV="1">
            <a:off x="1436330" y="4268268"/>
            <a:ext cx="4911558" cy="1306166"/>
          </a:xfrm>
          <a:prstGeom prst="line">
            <a:avLst/>
          </a:prstGeom>
          <a:ln>
            <a:solidFill>
              <a:schemeClr val="tx1">
                <a:lumMod val="85000"/>
              </a:schemeClr>
            </a:solidFill>
          </a:ln>
          <a:effectLst>
            <a:outerShdw blurRad="50800" dist="25400" dir="8400000" algn="tr" rotWithShape="0">
              <a:prstClr val="black">
                <a:alpha val="30000"/>
              </a:prstClr>
            </a:outerShdw>
          </a:effectLst>
        </p:spPr>
        <p:style>
          <a:lnRef idx="2">
            <a:schemeClr val="accent1"/>
          </a:lnRef>
          <a:fillRef idx="0">
            <a:schemeClr val="accent1"/>
          </a:fillRef>
          <a:effectRef idx="1">
            <a:schemeClr val="accent1"/>
          </a:effectRef>
          <a:fontRef idx="minor">
            <a:schemeClr val="tx1"/>
          </a:fontRef>
        </p:style>
      </p:cxnSp>
      <p:sp>
        <p:nvSpPr>
          <p:cNvPr id="8" name="Left Brace 7"/>
          <p:cNvSpPr/>
          <p:nvPr/>
        </p:nvSpPr>
        <p:spPr bwMode="auto">
          <a:xfrm rot="16200000">
            <a:off x="1371690" y="2926622"/>
            <a:ext cx="129278" cy="2554013"/>
          </a:xfrm>
          <a:prstGeom prst="leftBrace">
            <a:avLst/>
          </a:prstGeom>
          <a:ln>
            <a:solidFill>
              <a:schemeClr val="tx1">
                <a:lumMod val="8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9" name="Left Brace 8"/>
          <p:cNvSpPr/>
          <p:nvPr/>
        </p:nvSpPr>
        <p:spPr bwMode="auto">
          <a:xfrm rot="16200000">
            <a:off x="4447058" y="2937550"/>
            <a:ext cx="144572" cy="2516863"/>
          </a:xfrm>
          <a:prstGeom prst="leftBrace">
            <a:avLst/>
          </a:prstGeom>
          <a:ln>
            <a:solidFill>
              <a:schemeClr val="tx1">
                <a:lumMod val="8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 name="Left Brace 9"/>
          <p:cNvSpPr/>
          <p:nvPr/>
        </p:nvSpPr>
        <p:spPr bwMode="auto">
          <a:xfrm rot="16200000">
            <a:off x="7567904" y="2934267"/>
            <a:ext cx="113985" cy="2554016"/>
          </a:xfrm>
          <a:prstGeom prst="leftBrace">
            <a:avLst/>
          </a:prstGeom>
          <a:ln>
            <a:solidFill>
              <a:schemeClr val="tx1">
                <a:lumMod val="8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cxnSp>
        <p:nvCxnSpPr>
          <p:cNvPr id="11" name="Straight Connector 10"/>
          <p:cNvCxnSpPr>
            <a:endCxn id="9" idx="1"/>
          </p:cNvCxnSpPr>
          <p:nvPr/>
        </p:nvCxnSpPr>
        <p:spPr bwMode="auto">
          <a:xfrm flipH="1" flipV="1">
            <a:off x="4519345" y="4268268"/>
            <a:ext cx="3154824" cy="1017022"/>
          </a:xfrm>
          <a:prstGeom prst="line">
            <a:avLst/>
          </a:prstGeom>
          <a:ln>
            <a:solidFill>
              <a:schemeClr val="tx1">
                <a:lumMod val="85000"/>
              </a:schemeClr>
            </a:solidFill>
          </a:ln>
          <a:effectLst>
            <a:outerShdw blurRad="50800" dist="25400" dir="8400000" algn="tr" rotWithShape="0">
              <a:prstClr val="black">
                <a:alpha val="3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10" idx="1"/>
          </p:cNvCxnSpPr>
          <p:nvPr/>
        </p:nvCxnSpPr>
        <p:spPr bwMode="auto">
          <a:xfrm flipH="1" flipV="1">
            <a:off x="7624897" y="4268268"/>
            <a:ext cx="706894" cy="734090"/>
          </a:xfrm>
          <a:prstGeom prst="line">
            <a:avLst/>
          </a:prstGeom>
          <a:ln>
            <a:solidFill>
              <a:schemeClr val="tx1">
                <a:lumMod val="85000"/>
              </a:schemeClr>
            </a:solidFill>
          </a:ln>
          <a:effectLst>
            <a:outerShdw blurRad="50800" dist="25400" dir="8400000" algn="tr" rotWithShape="0">
              <a:prstClr val="black">
                <a:alpha val="3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2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Lessons learned</a:t>
            </a:r>
            <a:endParaRPr lang="en-US" dirty="0"/>
          </a:p>
        </p:txBody>
      </p:sp>
      <p:sp>
        <p:nvSpPr>
          <p:cNvPr id="3" name="Content Placeholder 2"/>
          <p:cNvSpPr>
            <a:spLocks noGrp="1"/>
          </p:cNvSpPr>
          <p:nvPr>
            <p:ph idx="1"/>
          </p:nvPr>
        </p:nvSpPr>
        <p:spPr>
          <a:xfrm>
            <a:off x="296863" y="1697955"/>
            <a:ext cx="8445500" cy="4864100"/>
          </a:xfrm>
        </p:spPr>
        <p:txBody>
          <a:bodyPr/>
          <a:lstStyle/>
          <a:p>
            <a:r>
              <a:rPr lang="en-US" dirty="0" smtClean="0"/>
              <a:t>L-band data are critical for coherence in vegetated areas</a:t>
            </a:r>
          </a:p>
          <a:p>
            <a:r>
              <a:rPr lang="en-US" dirty="0" smtClean="0"/>
              <a:t>HH RSAT-2 </a:t>
            </a:r>
            <a:r>
              <a:rPr lang="en-US" dirty="0" err="1" smtClean="0"/>
              <a:t>interferograms</a:t>
            </a:r>
            <a:r>
              <a:rPr lang="en-US" dirty="0" smtClean="0"/>
              <a:t> seem to offer better coherence than VV Sentinel-1 </a:t>
            </a:r>
            <a:r>
              <a:rPr lang="en-US" dirty="0" err="1" smtClean="0"/>
              <a:t>interferograms</a:t>
            </a:r>
            <a:r>
              <a:rPr lang="en-US" dirty="0" smtClean="0"/>
              <a:t>.  The reason for this difference is not clear.</a:t>
            </a:r>
          </a:p>
          <a:p>
            <a:r>
              <a:rPr lang="en-US" dirty="0" smtClean="0"/>
              <a:t>A “background mission” that acquires data over active volcanoes has great value for when a system becomes restless</a:t>
            </a:r>
          </a:p>
          <a:p>
            <a:r>
              <a:rPr lang="en-US" dirty="0" smtClean="0"/>
              <a:t>Poor baselines for interferometry can be compensated for to a degree by numerous acquisitions</a:t>
            </a:r>
          </a:p>
          <a:p>
            <a:r>
              <a:rPr lang="en-US" dirty="0" smtClean="0"/>
              <a:t>Low data latency is important for crisis situations</a:t>
            </a:r>
          </a:p>
          <a:p>
            <a:r>
              <a:rPr lang="en-US" dirty="0" smtClean="0"/>
              <a:t>Topographic data are critical</a:t>
            </a:r>
            <a:endParaRPr lang="en-US" dirty="0"/>
          </a:p>
        </p:txBody>
      </p:sp>
    </p:spTree>
    <p:extLst>
      <p:ext uri="{BB962C8B-B14F-4D97-AF65-F5344CB8AC3E}">
        <p14:creationId xmlns:p14="http://schemas.microsoft.com/office/powerpoint/2010/main" val="241134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idx="1"/>
          </p:nvPr>
        </p:nvSpPr>
        <p:spPr>
          <a:xfrm>
            <a:off x="296863" y="1457325"/>
            <a:ext cx="8445500" cy="5290316"/>
          </a:xfrm>
        </p:spPr>
        <p:txBody>
          <a:bodyPr/>
          <a:lstStyle/>
          <a:p>
            <a:pPr>
              <a:spcAft>
                <a:spcPts val="600"/>
              </a:spcAft>
            </a:pPr>
            <a:r>
              <a:rPr lang="en-US" sz="900" b="0" dirty="0" err="1"/>
              <a:t>Ebmeier</a:t>
            </a:r>
            <a:r>
              <a:rPr lang="en-US" sz="900" b="0" dirty="0"/>
              <a:t>, S. K., J. Biggs, C. Muller and G. </a:t>
            </a:r>
            <a:r>
              <a:rPr lang="en-US" sz="900" b="0" dirty="0" err="1"/>
              <a:t>Avard</a:t>
            </a:r>
            <a:r>
              <a:rPr lang="en-US" sz="900" b="0" dirty="0"/>
              <a:t> (2014). Thin-skinned mass-wasting responsible for edifice-wide deformation at </a:t>
            </a:r>
            <a:r>
              <a:rPr lang="en-US" sz="900" b="0" dirty="0" err="1"/>
              <a:t>Arenal</a:t>
            </a:r>
            <a:r>
              <a:rPr lang="en-US" sz="900" b="0" dirty="0"/>
              <a:t> Volcano, Frontiers in Earth Science, 2, 35, doi:10.3389/feart.2014.00035</a:t>
            </a:r>
            <a:r>
              <a:rPr lang="en-US" sz="900" b="0" dirty="0" smtClean="0"/>
              <a:t>.</a:t>
            </a:r>
            <a:endParaRPr lang="en-US" sz="900" b="0" dirty="0"/>
          </a:p>
          <a:p>
            <a:pPr>
              <a:spcAft>
                <a:spcPts val="600"/>
              </a:spcAft>
            </a:pPr>
            <a:r>
              <a:rPr lang="en-US" sz="900" b="0" dirty="0"/>
              <a:t>Jay, J. A., F. J. Delgado, J. L. Torres, M. E. Pritchard, O. </a:t>
            </a:r>
            <a:r>
              <a:rPr lang="en-US" sz="900" b="0" dirty="0" err="1"/>
              <a:t>Macedo</a:t>
            </a:r>
            <a:r>
              <a:rPr lang="en-US" sz="900" b="0" dirty="0"/>
              <a:t>, and V. Aguilar (2015). Deformation and seismicity near </a:t>
            </a:r>
            <a:r>
              <a:rPr lang="en-US" sz="900" b="0" dirty="0" err="1"/>
              <a:t>Sabancaya</a:t>
            </a:r>
            <a:r>
              <a:rPr lang="en-US" sz="900" b="0" dirty="0"/>
              <a:t> volcano, southern Peru, from 2002 to 2015. Geophysical Research Letters, 42(8), 2780–2788, doi:10.1002/2015GL063589</a:t>
            </a:r>
            <a:r>
              <a:rPr lang="en-US" sz="900" b="0" dirty="0" smtClean="0"/>
              <a:t>.</a:t>
            </a:r>
            <a:endParaRPr lang="en-US" sz="900" b="0" dirty="0"/>
          </a:p>
          <a:p>
            <a:pPr>
              <a:spcAft>
                <a:spcPts val="600"/>
              </a:spcAft>
            </a:pPr>
            <a:r>
              <a:rPr lang="en-US" sz="900" b="0" dirty="0"/>
              <a:t>Muller, C., R. del </a:t>
            </a:r>
            <a:r>
              <a:rPr lang="en-US" sz="900" b="0" dirty="0" err="1"/>
              <a:t>Potro</a:t>
            </a:r>
            <a:r>
              <a:rPr lang="en-US" sz="900" b="0" dirty="0"/>
              <a:t>, J. Biggs, J. </a:t>
            </a:r>
            <a:r>
              <a:rPr lang="en-US" sz="900" b="0" dirty="0" err="1"/>
              <a:t>Gottsman</a:t>
            </a:r>
            <a:r>
              <a:rPr lang="en-US" sz="900" b="0" dirty="0"/>
              <a:t>, S. K. </a:t>
            </a:r>
            <a:r>
              <a:rPr lang="en-US" sz="900" b="0" dirty="0" err="1"/>
              <a:t>Ebmeier</a:t>
            </a:r>
            <a:r>
              <a:rPr lang="en-US" sz="900" b="0" dirty="0"/>
              <a:t>, S. Guillaume, P-H. </a:t>
            </a:r>
            <a:r>
              <a:rPr lang="en-US" sz="900" b="0" dirty="0" err="1"/>
              <a:t>Cattin</a:t>
            </a:r>
            <a:r>
              <a:rPr lang="en-US" sz="900" b="0" dirty="0"/>
              <a:t> and R. van der </a:t>
            </a:r>
            <a:r>
              <a:rPr lang="en-US" sz="900" b="0" dirty="0" err="1"/>
              <a:t>Laat</a:t>
            </a:r>
            <a:r>
              <a:rPr lang="en-US" sz="900" b="0" dirty="0"/>
              <a:t> (2015). Integrated velocity field from ground and satellite geodetic monitoring: Insights from </a:t>
            </a:r>
            <a:r>
              <a:rPr lang="en-US" sz="900" b="0" dirty="0" err="1"/>
              <a:t>Arenal</a:t>
            </a:r>
            <a:r>
              <a:rPr lang="en-US" sz="900" b="0" dirty="0"/>
              <a:t> volcano. Geophysical Journal International, 200(2), 863–879, doi:10.1093/</a:t>
            </a:r>
            <a:r>
              <a:rPr lang="en-US" sz="900" b="0" dirty="0" err="1"/>
              <a:t>gji</a:t>
            </a:r>
            <a:r>
              <a:rPr lang="en-US" sz="900" b="0" dirty="0"/>
              <a:t>/ggu444</a:t>
            </a:r>
            <a:r>
              <a:rPr lang="en-US" sz="900" b="0" dirty="0" smtClean="0"/>
              <a:t>.</a:t>
            </a:r>
            <a:endParaRPr lang="en-US" sz="900" b="0" dirty="0"/>
          </a:p>
          <a:p>
            <a:pPr>
              <a:spcAft>
                <a:spcPts val="600"/>
              </a:spcAft>
            </a:pPr>
            <a:r>
              <a:rPr lang="en-US" sz="900" b="0" dirty="0"/>
              <a:t>Delgado, F., M. Pritchard, D. </a:t>
            </a:r>
            <a:r>
              <a:rPr lang="en-US" sz="900" b="0" dirty="0" err="1"/>
              <a:t>Basualto</a:t>
            </a:r>
            <a:r>
              <a:rPr lang="en-US" sz="900" b="0" dirty="0"/>
              <a:t>, J. </a:t>
            </a:r>
            <a:r>
              <a:rPr lang="en-US" sz="900" b="0" dirty="0" err="1"/>
              <a:t>Lazo</a:t>
            </a:r>
            <a:r>
              <a:rPr lang="en-US" sz="900" b="0" dirty="0"/>
              <a:t>, L. Cordova, and L. Lara (2016). Rapid re-inflation following the 2011–2012 </a:t>
            </a:r>
            <a:r>
              <a:rPr lang="en-US" sz="900" b="0" dirty="0" err="1"/>
              <a:t>rhyodacite</a:t>
            </a:r>
            <a:r>
              <a:rPr lang="en-US" sz="900" b="0" dirty="0"/>
              <a:t> eruption at </a:t>
            </a:r>
            <a:r>
              <a:rPr lang="en-US" sz="900" b="0" dirty="0" err="1"/>
              <a:t>Cordón</a:t>
            </a:r>
            <a:r>
              <a:rPr lang="en-US" sz="900" b="0" dirty="0"/>
              <a:t> </a:t>
            </a:r>
            <a:r>
              <a:rPr lang="en-US" sz="900" b="0" dirty="0" err="1"/>
              <a:t>Caulle</a:t>
            </a:r>
            <a:r>
              <a:rPr lang="en-US" sz="900" b="0" dirty="0"/>
              <a:t> volcano (Southern Andes) imaged by </a:t>
            </a:r>
            <a:r>
              <a:rPr lang="en-US" sz="900" b="0" dirty="0" err="1"/>
              <a:t>InSAR</a:t>
            </a:r>
            <a:r>
              <a:rPr lang="en-US" sz="900" b="0" dirty="0"/>
              <a:t>: Evidence for magma reservoir refill. Geophysical Research Letters, 43(18), 9552–9562, doi:10.1002/2016GL070066</a:t>
            </a:r>
            <a:r>
              <a:rPr lang="en-US" sz="900" b="0" dirty="0" smtClean="0"/>
              <a:t>.</a:t>
            </a:r>
            <a:endParaRPr lang="en-US" sz="900" b="0" dirty="0"/>
          </a:p>
          <a:p>
            <a:pPr>
              <a:spcAft>
                <a:spcPts val="600"/>
              </a:spcAft>
            </a:pPr>
            <a:r>
              <a:rPr lang="en-US" sz="900" b="0" dirty="0" err="1"/>
              <a:t>Ebmeier</a:t>
            </a:r>
            <a:r>
              <a:rPr lang="en-US" sz="900" b="0" dirty="0"/>
              <a:t>, S. K., J. R. Elliott, J. M. </a:t>
            </a:r>
            <a:r>
              <a:rPr lang="en-US" sz="900" b="0" dirty="0" err="1"/>
              <a:t>Nocquet</a:t>
            </a:r>
            <a:r>
              <a:rPr lang="en-US" sz="900" b="0" dirty="0"/>
              <a:t>, J. Biggs, P. </a:t>
            </a:r>
            <a:r>
              <a:rPr lang="en-US" sz="900" b="0" dirty="0" err="1"/>
              <a:t>Mothes</a:t>
            </a:r>
            <a:r>
              <a:rPr lang="en-US" sz="900" b="0" dirty="0"/>
              <a:t>, P. </a:t>
            </a:r>
            <a:r>
              <a:rPr lang="en-US" sz="900" b="0" dirty="0" err="1"/>
              <a:t>Jarrín</a:t>
            </a:r>
            <a:r>
              <a:rPr lang="en-US" sz="900" b="0" dirty="0"/>
              <a:t>, M. </a:t>
            </a:r>
            <a:r>
              <a:rPr lang="en-US" sz="900" b="0" dirty="0" err="1"/>
              <a:t>Yépez</a:t>
            </a:r>
            <a:r>
              <a:rPr lang="en-US" sz="900" b="0" dirty="0"/>
              <a:t>, S. </a:t>
            </a:r>
            <a:r>
              <a:rPr lang="en-US" sz="900" b="0" dirty="0" err="1"/>
              <a:t>Aguaiza</a:t>
            </a:r>
            <a:r>
              <a:rPr lang="en-US" sz="900" b="0" dirty="0"/>
              <a:t>, P. Lundgren, and S. V. </a:t>
            </a:r>
            <a:r>
              <a:rPr lang="en-US" sz="900" b="0" dirty="0" err="1"/>
              <a:t>Samsonov</a:t>
            </a:r>
            <a:r>
              <a:rPr lang="en-US" sz="900" b="0" dirty="0"/>
              <a:t> (2016). Shallow earthquake inhibits unrest near Chiles–Cerro Negro volcanoes, Ecuador–Colombian border. Earth and Planetary Science Letters, 450, 283–291, doi:10.1016/j.epsl.2016.06.046</a:t>
            </a:r>
            <a:r>
              <a:rPr lang="en-US" sz="900" b="0" dirty="0" smtClean="0"/>
              <a:t>.</a:t>
            </a:r>
            <a:endParaRPr lang="en-US" sz="900" b="0" dirty="0"/>
          </a:p>
          <a:p>
            <a:pPr>
              <a:spcAft>
                <a:spcPts val="600"/>
              </a:spcAft>
            </a:pPr>
            <a:r>
              <a:rPr lang="en-US" sz="900" b="0" dirty="0"/>
              <a:t>Arnold, D. W. D., J. Biggs, G. </a:t>
            </a:r>
            <a:r>
              <a:rPr lang="en-US" sz="900" b="0" dirty="0" err="1"/>
              <a:t>Wadge</a:t>
            </a:r>
            <a:r>
              <a:rPr lang="en-US" sz="900" b="0" dirty="0"/>
              <a:t>, S. K. </a:t>
            </a:r>
            <a:r>
              <a:rPr lang="en-US" sz="900" b="0" dirty="0" err="1"/>
              <a:t>Ebmeier</a:t>
            </a:r>
            <a:r>
              <a:rPr lang="en-US" sz="900" b="0" dirty="0"/>
              <a:t>, H. M. </a:t>
            </a:r>
            <a:r>
              <a:rPr lang="en-US" sz="900" b="0" dirty="0" err="1"/>
              <a:t>Odbert</a:t>
            </a:r>
            <a:r>
              <a:rPr lang="en-US" sz="900" b="0" dirty="0"/>
              <a:t>, and M. P. Poland (2016). Dome growth, collapse, and valley fill at </a:t>
            </a:r>
            <a:r>
              <a:rPr lang="en-US" sz="900" b="0" dirty="0" err="1"/>
              <a:t>Soufrière</a:t>
            </a:r>
            <a:r>
              <a:rPr lang="en-US" sz="900" b="0" dirty="0"/>
              <a:t> Hills Volcano, Montserrat, from 1995 to 2013: Contributions from satellite radar measurements of topographic change. Geosphere, 12(4), 1300–1315, doi:10.1130/GES01291.1</a:t>
            </a:r>
            <a:r>
              <a:rPr lang="en-US" sz="900" b="0" dirty="0" smtClean="0"/>
              <a:t>.</a:t>
            </a:r>
            <a:endParaRPr lang="en-US" sz="900" b="0" dirty="0"/>
          </a:p>
          <a:p>
            <a:pPr>
              <a:spcAft>
                <a:spcPts val="600"/>
              </a:spcAft>
            </a:pPr>
            <a:r>
              <a:rPr lang="en-US" sz="900" b="0" dirty="0"/>
              <a:t>Morales Rivera, A. M., F. </a:t>
            </a:r>
            <a:r>
              <a:rPr lang="en-US" sz="900" b="0" dirty="0" err="1"/>
              <a:t>Amelung</a:t>
            </a:r>
            <a:r>
              <a:rPr lang="en-US" sz="900" b="0" dirty="0"/>
              <a:t>, and P. </a:t>
            </a:r>
            <a:r>
              <a:rPr lang="en-US" sz="900" b="0" dirty="0" err="1"/>
              <a:t>Mothes</a:t>
            </a:r>
            <a:r>
              <a:rPr lang="en-US" sz="900" b="0" dirty="0"/>
              <a:t> (2016). Volcano deformation survey over the Northern and Central Andes with ALOS </a:t>
            </a:r>
            <a:r>
              <a:rPr lang="en-US" sz="900" b="0" dirty="0" err="1"/>
              <a:t>InSAR</a:t>
            </a:r>
            <a:r>
              <a:rPr lang="en-US" sz="900" b="0" dirty="0"/>
              <a:t> time series. Geochemistry, Geophysics, Geosystems, 17(7), 2869–2883, doi:10.1002/2016GC006393</a:t>
            </a:r>
            <a:r>
              <a:rPr lang="en-US" sz="900" b="0" dirty="0" smtClean="0"/>
              <a:t>.</a:t>
            </a:r>
            <a:endParaRPr lang="en-US" sz="900" b="0" dirty="0"/>
          </a:p>
          <a:p>
            <a:pPr>
              <a:spcAft>
                <a:spcPts val="600"/>
              </a:spcAft>
            </a:pPr>
            <a:r>
              <a:rPr lang="en-US" sz="900" b="0" dirty="0"/>
              <a:t>Naranjo, M. F., S. K. </a:t>
            </a:r>
            <a:r>
              <a:rPr lang="en-US" sz="900" b="0" dirty="0" err="1"/>
              <a:t>Ebmeier</a:t>
            </a:r>
            <a:r>
              <a:rPr lang="en-US" sz="900" b="0" dirty="0"/>
              <a:t>, S. Vallejo, P. Ramón, P. </a:t>
            </a:r>
            <a:r>
              <a:rPr lang="en-US" sz="900" b="0" dirty="0" err="1"/>
              <a:t>Mothes</a:t>
            </a:r>
            <a:r>
              <a:rPr lang="en-US" sz="900" b="0" dirty="0"/>
              <a:t>, J. Biggs and F Herrera (2016). Mapping and measuring lava volumes from 2002-2009 at El </a:t>
            </a:r>
            <a:r>
              <a:rPr lang="en-US" sz="900" b="0" dirty="0" err="1"/>
              <a:t>Reventador</a:t>
            </a:r>
            <a:r>
              <a:rPr lang="en-US" sz="900" b="0" dirty="0"/>
              <a:t> Volcano, Ecuador, from field measurements and satellite remote sensing. </a:t>
            </a:r>
            <a:r>
              <a:rPr lang="en-US" sz="900" b="0" dirty="0" smtClean="0"/>
              <a:t>Journal </a:t>
            </a:r>
            <a:r>
              <a:rPr lang="en-US" sz="900" b="0" dirty="0"/>
              <a:t>of Applied Volcanology, 5, 8, doi:10.1186/s13617-016-0048-z</a:t>
            </a:r>
            <a:r>
              <a:rPr lang="en-US" sz="900" b="0" dirty="0" smtClean="0"/>
              <a:t>.</a:t>
            </a:r>
            <a:endParaRPr lang="en-US" sz="900" b="0" dirty="0"/>
          </a:p>
          <a:p>
            <a:pPr>
              <a:spcAft>
                <a:spcPts val="600"/>
              </a:spcAft>
            </a:pPr>
            <a:r>
              <a:rPr lang="en-US" sz="900" b="0" dirty="0"/>
              <a:t>Stephens, K. J., S. K. </a:t>
            </a:r>
            <a:r>
              <a:rPr lang="en-US" sz="900" b="0" dirty="0" err="1"/>
              <a:t>Ebmeier</a:t>
            </a:r>
            <a:r>
              <a:rPr lang="en-US" sz="900" b="0" dirty="0"/>
              <a:t>, N. K. Young, and J. Biggs (in revision). Transient deformation associated with explosive eruption measured at Masaya volcano (Nicaragua) using Interferometric Synthetic Aperture Radar. Journal of Volcanology and Geothermal </a:t>
            </a:r>
            <a:r>
              <a:rPr lang="en-US" sz="900" b="0" dirty="0" smtClean="0"/>
              <a:t>Research</a:t>
            </a:r>
            <a:endParaRPr lang="en-US" sz="900" b="0" dirty="0"/>
          </a:p>
          <a:p>
            <a:pPr>
              <a:spcAft>
                <a:spcPts val="600"/>
              </a:spcAft>
            </a:pPr>
            <a:r>
              <a:rPr lang="en-US" sz="900" b="0" dirty="0" err="1"/>
              <a:t>Wnuk</a:t>
            </a:r>
            <a:r>
              <a:rPr lang="en-US" sz="900" b="0" dirty="0"/>
              <a:t>, K., and C. </a:t>
            </a:r>
            <a:r>
              <a:rPr lang="en-US" sz="900" b="0" dirty="0" err="1"/>
              <a:t>Wauthier</a:t>
            </a:r>
            <a:r>
              <a:rPr lang="en-US" sz="900" b="0" dirty="0"/>
              <a:t> (in revision). Temporal evolution of surface deformation and magma sources at </a:t>
            </a:r>
            <a:r>
              <a:rPr lang="en-US" sz="900" b="0" dirty="0" err="1"/>
              <a:t>Pacaya</a:t>
            </a:r>
            <a:r>
              <a:rPr lang="en-US" sz="900" b="0" dirty="0"/>
              <a:t> Volcano, Guatemala revealed by </a:t>
            </a:r>
            <a:r>
              <a:rPr lang="en-US" sz="900" b="0" dirty="0" err="1"/>
              <a:t>InSAR</a:t>
            </a:r>
            <a:r>
              <a:rPr lang="en-US" sz="900" b="0" dirty="0"/>
              <a:t>. Journal of Volcanology and Geothermal Research</a:t>
            </a:r>
            <a:r>
              <a:rPr lang="en-US" sz="900" b="0" dirty="0" smtClean="0"/>
              <a:t>.</a:t>
            </a:r>
            <a:endParaRPr lang="en-US" sz="900" b="0" dirty="0"/>
          </a:p>
          <a:p>
            <a:pPr>
              <a:spcAft>
                <a:spcPts val="600"/>
              </a:spcAft>
            </a:pPr>
            <a:r>
              <a:rPr lang="en-US" sz="900" b="0" dirty="0"/>
              <a:t>Delgado F., M. E. Pritchard, S. </a:t>
            </a:r>
            <a:r>
              <a:rPr lang="en-US" sz="900" b="0" dirty="0" err="1"/>
              <a:t>Ebmeier</a:t>
            </a:r>
            <a:r>
              <a:rPr lang="en-US" sz="900" b="0" dirty="0"/>
              <a:t>, P. Gonzalez, and L. Lara (in review). Recent unrest (2003–2015) imaged by space geodesy at the highest risk Chilean volcanoes: </a:t>
            </a:r>
            <a:r>
              <a:rPr lang="en-US" sz="900" b="0" dirty="0" err="1"/>
              <a:t>Llaima</a:t>
            </a:r>
            <a:r>
              <a:rPr lang="en-US" sz="900" b="0" dirty="0"/>
              <a:t>, </a:t>
            </a:r>
            <a:r>
              <a:rPr lang="en-US" sz="900" b="0" dirty="0" err="1"/>
              <a:t>Villarrica</a:t>
            </a:r>
            <a:r>
              <a:rPr lang="en-US" sz="900" b="0" dirty="0"/>
              <a:t> and </a:t>
            </a:r>
            <a:r>
              <a:rPr lang="en-US" sz="900" b="0" dirty="0" err="1"/>
              <a:t>Calbuco</a:t>
            </a:r>
            <a:r>
              <a:rPr lang="en-US" sz="900" b="0" dirty="0"/>
              <a:t> (Southern Andes). Journal of Volcanology and Geothermal Research</a:t>
            </a:r>
            <a:r>
              <a:rPr lang="en-US" sz="900" b="0" dirty="0" smtClean="0"/>
              <a:t>.</a:t>
            </a:r>
            <a:endParaRPr lang="en-US" sz="900" b="0" dirty="0"/>
          </a:p>
          <a:p>
            <a:pPr>
              <a:spcAft>
                <a:spcPts val="600"/>
              </a:spcAft>
            </a:pPr>
            <a:r>
              <a:rPr lang="en-US" sz="900" b="0" dirty="0"/>
              <a:t>Arnold, D.W.D., J. Biggs, G. </a:t>
            </a:r>
            <a:r>
              <a:rPr lang="en-US" sz="900" b="0" dirty="0" err="1"/>
              <a:t>Wadge</a:t>
            </a:r>
            <a:r>
              <a:rPr lang="en-US" sz="900" b="0" dirty="0"/>
              <a:t>, S. K. </a:t>
            </a:r>
            <a:r>
              <a:rPr lang="en-US" sz="900" b="0" dirty="0" err="1"/>
              <a:t>Ebmeier</a:t>
            </a:r>
            <a:r>
              <a:rPr lang="en-US" sz="900" b="0" dirty="0"/>
              <a:t>, S. Vallejo, M. F. Naranjo, P. </a:t>
            </a:r>
            <a:r>
              <a:rPr lang="en-US" sz="900" b="0" dirty="0" err="1"/>
              <a:t>Mothes</a:t>
            </a:r>
            <a:r>
              <a:rPr lang="en-US" sz="900" b="0" dirty="0"/>
              <a:t>, and M. P. Poland (in prep). Variable time-averaged lava extrusion rate at El </a:t>
            </a:r>
            <a:r>
              <a:rPr lang="en-US" sz="900" b="0" dirty="0" err="1"/>
              <a:t>Reventador</a:t>
            </a:r>
            <a:r>
              <a:rPr lang="en-US" sz="900" b="0" dirty="0"/>
              <a:t> Volcano, Ecuador. Bulletin of </a:t>
            </a:r>
            <a:r>
              <a:rPr lang="en-US" sz="900" b="0" dirty="0" err="1"/>
              <a:t>Voclanology</a:t>
            </a:r>
            <a:r>
              <a:rPr lang="en-US" sz="900" b="0" dirty="0"/>
              <a:t>.</a:t>
            </a:r>
          </a:p>
        </p:txBody>
      </p:sp>
    </p:spTree>
    <p:extLst>
      <p:ext uri="{BB962C8B-B14F-4D97-AF65-F5344CB8AC3E}">
        <p14:creationId xmlns:p14="http://schemas.microsoft.com/office/powerpoint/2010/main" val="61571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WHY?</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93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285750" indent="-285750" eaLnBrk="1" hangingPunct="1">
              <a:buFont typeface="Arial" panose="020B0604020202020204" pitchFamily="34" charset="0"/>
              <a:buChar char="•"/>
            </a:pPr>
            <a:r>
              <a:rPr lang="en-US" sz="2000" dirty="0">
                <a:latin typeface="+mn-lt"/>
              </a:rPr>
              <a:t>Over 300,000 people have been killed by volcanoes since the </a:t>
            </a:r>
            <a:r>
              <a:rPr lang="en-US" sz="2000" dirty="0" smtClean="0">
                <a:latin typeface="+mn-lt"/>
              </a:rPr>
              <a:t>1600s.</a:t>
            </a:r>
          </a:p>
          <a:p>
            <a:pPr marL="285750" indent="-285750" eaLnBrk="1" hangingPunct="1">
              <a:buFont typeface="Arial" panose="020B0604020202020204" pitchFamily="34" charset="0"/>
              <a:buChar char="•"/>
            </a:pPr>
            <a:r>
              <a:rPr lang="en-US" sz="2000" dirty="0">
                <a:latin typeface="+mn-lt"/>
              </a:rPr>
              <a:t>H</a:t>
            </a:r>
            <a:r>
              <a:rPr lang="en-US" sz="2000" dirty="0" smtClean="0">
                <a:latin typeface="+mn-lt"/>
              </a:rPr>
              <a:t>undreds </a:t>
            </a:r>
            <a:r>
              <a:rPr lang="en-US" sz="2000" dirty="0">
                <a:latin typeface="+mn-lt"/>
              </a:rPr>
              <a:t>of millions live within 20 km of an active volcano today. </a:t>
            </a:r>
            <a:endParaRPr lang="en-US" sz="2000" dirty="0" smtClean="0">
              <a:latin typeface="+mn-lt"/>
            </a:endParaRPr>
          </a:p>
          <a:p>
            <a:pPr marL="285750" indent="-285750" eaLnBrk="1" hangingPunct="1">
              <a:buFont typeface="Arial" panose="020B0604020202020204" pitchFamily="34" charset="0"/>
              <a:buChar char="•"/>
            </a:pPr>
            <a:r>
              <a:rPr lang="en-US" sz="2000" dirty="0" smtClean="0">
                <a:latin typeface="+mn-lt"/>
              </a:rPr>
              <a:t>In </a:t>
            </a:r>
            <a:r>
              <a:rPr lang="en-US" sz="2000" dirty="0">
                <a:latin typeface="+mn-lt"/>
              </a:rPr>
              <a:t>2010, the </a:t>
            </a:r>
            <a:r>
              <a:rPr lang="en-US" sz="2000" dirty="0" err="1">
                <a:latin typeface="+mn-lt"/>
              </a:rPr>
              <a:t>Eyjafjallajökull</a:t>
            </a:r>
            <a:r>
              <a:rPr lang="en-US" sz="2000" dirty="0">
                <a:latin typeface="+mn-lt"/>
              </a:rPr>
              <a:t> eruption brought losses of $200m/day, and 100,000 cancelled flights.</a:t>
            </a:r>
          </a:p>
          <a:p>
            <a:pPr eaLnBrk="1" hangingPunct="1"/>
            <a:endParaRPr lang="en-GB" sz="1400" dirty="0">
              <a:solidFill>
                <a:schemeClr val="bg1"/>
              </a:solidFill>
              <a:latin typeface="+mn-lt"/>
            </a:endParaRPr>
          </a:p>
        </p:txBody>
      </p:sp>
      <p:sp>
        <p:nvSpPr>
          <p:cNvPr id="5" name="Rettangolo 4"/>
          <p:cNvSpPr/>
          <p:nvPr/>
        </p:nvSpPr>
        <p:spPr>
          <a:xfrm rot="21445059">
            <a:off x="363231" y="6059576"/>
            <a:ext cx="4257409" cy="523220"/>
          </a:xfrm>
          <a:prstGeom prst="rect">
            <a:avLst/>
          </a:prstGeom>
        </p:spPr>
        <p:txBody>
          <a:bodyPr wrap="square">
            <a:spAutoFit/>
          </a:bodyPr>
          <a:lstStyle/>
          <a:p>
            <a:pPr eaLnBrk="1" hangingPunct="1"/>
            <a:r>
              <a:rPr lang="en-GB" sz="1400" dirty="0" err="1">
                <a:latin typeface="+mn-lt"/>
              </a:rPr>
              <a:t>Merapi</a:t>
            </a:r>
            <a:r>
              <a:rPr lang="en-GB" sz="1400" dirty="0">
                <a:latin typeface="+mn-lt"/>
              </a:rPr>
              <a:t>, Indonesia, erupting in 2010. From </a:t>
            </a:r>
            <a:r>
              <a:rPr lang="en-GB" sz="1400" dirty="0" err="1">
                <a:latin typeface="+mn-lt"/>
              </a:rPr>
              <a:t>Pallister</a:t>
            </a:r>
            <a:r>
              <a:rPr lang="en-GB" sz="1400" dirty="0">
                <a:latin typeface="+mn-lt"/>
              </a:rPr>
              <a:t> and others, 2013</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1438016">
            <a:off x="381957" y="1647207"/>
            <a:ext cx="3892591" cy="4227395"/>
          </a:xfrm>
          <a:prstGeom prst="rect">
            <a:avLst/>
          </a:prstGeom>
          <a:noFill/>
          <a:ln w="635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7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6884" y="1443790"/>
            <a:ext cx="4123138" cy="5342020"/>
          </a:xfrm>
          <a:prstGeom prst="rect">
            <a:avLst/>
          </a:prstGeom>
          <a:ln>
            <a:solidFill>
              <a:srgbClr val="000000"/>
            </a:solidFill>
          </a:ln>
        </p:spPr>
      </p:pic>
      <p:sp>
        <p:nvSpPr>
          <p:cNvPr id="5" name="TextBox 4"/>
          <p:cNvSpPr txBox="1"/>
          <p:nvPr/>
        </p:nvSpPr>
        <p:spPr>
          <a:xfrm>
            <a:off x="4732421" y="2101516"/>
            <a:ext cx="4203032" cy="1938992"/>
          </a:xfrm>
          <a:prstGeom prst="rect">
            <a:avLst/>
          </a:prstGeom>
          <a:noFill/>
        </p:spPr>
        <p:txBody>
          <a:bodyPr wrap="square" rtlCol="0">
            <a:spAutoFit/>
          </a:bodyPr>
          <a:lstStyle/>
          <a:p>
            <a:r>
              <a:rPr lang="en-US" sz="2400" dirty="0"/>
              <a:t>A</a:t>
            </a:r>
            <a:r>
              <a:rPr lang="en-US" sz="2400" dirty="0" smtClean="0"/>
              <a:t> summary publication is in preparation and will describe the pilot project, lessons learned, and potential future applications. </a:t>
            </a:r>
            <a:endParaRPr lang="en-US" sz="2400" dirty="0"/>
          </a:p>
        </p:txBody>
      </p:sp>
    </p:spTree>
    <p:extLst>
      <p:ext uri="{BB962C8B-B14F-4D97-AF65-F5344CB8AC3E}">
        <p14:creationId xmlns:p14="http://schemas.microsoft.com/office/powerpoint/2010/main" val="381920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criteria</a:t>
            </a:r>
            <a:endParaRPr lang="en-US" dirty="0"/>
          </a:p>
        </p:txBody>
      </p:sp>
      <p:sp>
        <p:nvSpPr>
          <p:cNvPr id="3" name="Content Placeholder 2"/>
          <p:cNvSpPr>
            <a:spLocks noGrp="1"/>
          </p:cNvSpPr>
          <p:nvPr>
            <p:ph idx="1"/>
          </p:nvPr>
        </p:nvSpPr>
        <p:spPr/>
        <p:txBody>
          <a:bodyPr/>
          <a:lstStyle/>
          <a:p>
            <a:pPr marL="457200" indent="-457200">
              <a:buFont typeface="+mj-lt"/>
              <a:buAutoNum type="arabicParenR"/>
            </a:pPr>
            <a:r>
              <a:rPr lang="en-US" dirty="0" smtClean="0"/>
              <a:t>Identification </a:t>
            </a:r>
            <a:r>
              <a:rPr lang="en-US" dirty="0"/>
              <a:t>of new areas of unrest through regional </a:t>
            </a:r>
            <a:r>
              <a:rPr lang="en-US" dirty="0" err="1"/>
              <a:t>InSAR</a:t>
            </a:r>
            <a:r>
              <a:rPr lang="en-US" dirty="0"/>
              <a:t> monitoring</a:t>
            </a:r>
            <a:r>
              <a:rPr lang="en-US" dirty="0" smtClean="0"/>
              <a:t>.</a:t>
            </a:r>
          </a:p>
          <a:p>
            <a:pPr marL="457200" indent="-457200">
              <a:buFont typeface="+mj-lt"/>
              <a:buAutoNum type="arabicParenR"/>
            </a:pPr>
            <a:r>
              <a:rPr lang="en-US" dirty="0" smtClean="0"/>
              <a:t>Uptake </a:t>
            </a:r>
            <a:r>
              <a:rPr lang="en-US" dirty="0"/>
              <a:t>by Latin American volcano monitoring agencies of EO-based methodologies for tracking deformation, as well as gas, thermal, and ash emissions</a:t>
            </a:r>
            <a:r>
              <a:rPr lang="en-US" dirty="0" smtClean="0"/>
              <a:t>.</a:t>
            </a:r>
          </a:p>
          <a:p>
            <a:pPr marL="457200" indent="-457200">
              <a:buFont typeface="+mj-lt"/>
              <a:buAutoNum type="arabicParenR"/>
            </a:pPr>
            <a:r>
              <a:rPr lang="en-US" dirty="0" smtClean="0"/>
              <a:t>Utilization </a:t>
            </a:r>
            <a:r>
              <a:rPr lang="en-US" dirty="0"/>
              <a:t>of EO data for operational monitoring by volcano observatories at Supersite targets</a:t>
            </a:r>
            <a:r>
              <a:rPr lang="en-US" dirty="0" smtClean="0"/>
              <a:t>.</a:t>
            </a:r>
          </a:p>
          <a:p>
            <a:pPr marL="457200" indent="-457200">
              <a:buFont typeface="+mj-lt"/>
              <a:buAutoNum type="arabicParenR"/>
            </a:pPr>
            <a:r>
              <a:rPr lang="en-US" dirty="0" smtClean="0"/>
              <a:t>Interest </a:t>
            </a:r>
            <a:r>
              <a:rPr lang="en-US" dirty="0"/>
              <a:t>expressed by volcano community to broaden approaches adopted in pilot (especially regional monitoring and new methodologies for EO-based monitoring) through representative bodies such as IAVCEI, WOVO or GVM.</a:t>
            </a:r>
          </a:p>
        </p:txBody>
      </p:sp>
    </p:spTree>
    <p:extLst>
      <p:ext uri="{BB962C8B-B14F-4D97-AF65-F5344CB8AC3E}">
        <p14:creationId xmlns:p14="http://schemas.microsoft.com/office/powerpoint/2010/main" val="214704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Paths forward</a:t>
            </a:r>
            <a:endParaRPr lang="en-US" dirty="0"/>
          </a:p>
        </p:txBody>
      </p:sp>
      <p:sp>
        <p:nvSpPr>
          <p:cNvPr id="3" name="Content Placeholder 2"/>
          <p:cNvSpPr>
            <a:spLocks noGrp="1"/>
          </p:cNvSpPr>
          <p:nvPr>
            <p:ph idx="1"/>
          </p:nvPr>
        </p:nvSpPr>
        <p:spPr/>
        <p:txBody>
          <a:bodyPr/>
          <a:lstStyle/>
          <a:p>
            <a:pPr marL="0" indent="0">
              <a:buNone/>
            </a:pPr>
            <a:r>
              <a:rPr lang="en-US" u="sng" dirty="0" smtClean="0"/>
              <a:t>Option 1—status quo</a:t>
            </a:r>
            <a:r>
              <a:rPr lang="en-US" dirty="0" smtClean="0"/>
              <a:t>: No dedicated FTE.  Space agencies provide limited access to data for regional (or global?) monitoring.  Coordination on a best-effort basis (through IAVCEI commission?).  Need to identify a coordinator for this work.</a:t>
            </a:r>
          </a:p>
          <a:p>
            <a:pPr marL="0" indent="0">
              <a:buNone/>
            </a:pPr>
            <a:endParaRPr lang="en-US" dirty="0"/>
          </a:p>
          <a:p>
            <a:pPr marL="0" indent="0">
              <a:buNone/>
            </a:pPr>
            <a:r>
              <a:rPr lang="en-US" u="sng" dirty="0" smtClean="0"/>
              <a:t>Option 2—dedicated effort</a:t>
            </a:r>
            <a:r>
              <a:rPr lang="en-US" dirty="0" smtClean="0"/>
              <a:t>: FTE hired to coordinate satellite volcano monitoring and connect space agencies, academic researchers, and end users (VDAP could house this position).  Space agencies provide access to data.  Organized response to crises and capacity-building efforts.</a:t>
            </a:r>
          </a:p>
        </p:txBody>
      </p:sp>
    </p:spTree>
    <p:extLst>
      <p:ext uri="{BB962C8B-B14F-4D97-AF65-F5344CB8AC3E}">
        <p14:creationId xmlns:p14="http://schemas.microsoft.com/office/powerpoint/2010/main" val="379932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to sustainability</a:t>
            </a:r>
            <a:endParaRPr lang="en-US" dirty="0"/>
          </a:p>
        </p:txBody>
      </p:sp>
      <p:sp>
        <p:nvSpPr>
          <p:cNvPr id="3" name="Content Placeholder 2"/>
          <p:cNvSpPr>
            <a:spLocks noGrp="1"/>
          </p:cNvSpPr>
          <p:nvPr>
            <p:ph idx="1"/>
          </p:nvPr>
        </p:nvSpPr>
        <p:spPr>
          <a:xfrm>
            <a:off x="296863" y="1620615"/>
            <a:ext cx="8445500" cy="4864100"/>
          </a:xfrm>
        </p:spPr>
        <p:txBody>
          <a:bodyPr/>
          <a:lstStyle/>
          <a:p>
            <a:pPr>
              <a:spcAft>
                <a:spcPts val="1200"/>
              </a:spcAft>
            </a:pPr>
            <a:r>
              <a:rPr lang="en-US" dirty="0" smtClean="0"/>
              <a:t>Hiring freeze in USA currently prohibits bringing on new FTE for dedicated EO volcano-monitoring </a:t>
            </a:r>
            <a:r>
              <a:rPr lang="en-US" dirty="0" smtClean="0"/>
              <a:t>efforts, but ASI is hiring 2 researchers that might contribute</a:t>
            </a:r>
            <a:endParaRPr lang="en-US" dirty="0" smtClean="0"/>
          </a:p>
          <a:p>
            <a:pPr>
              <a:spcAft>
                <a:spcPts val="1200"/>
              </a:spcAft>
            </a:pPr>
            <a:r>
              <a:rPr lang="en-US" dirty="0" smtClean="0"/>
              <a:t>Unclear how space agencies will respond to requests for more data</a:t>
            </a:r>
          </a:p>
          <a:p>
            <a:pPr>
              <a:spcAft>
                <a:spcPts val="1200"/>
              </a:spcAft>
            </a:pPr>
            <a:r>
              <a:rPr lang="en-US" dirty="0" smtClean="0"/>
              <a:t>Limited funding for academic researchers (voluntary participation is not viable in the long term and will hamper efforts to educate students)</a:t>
            </a:r>
          </a:p>
          <a:p>
            <a:pPr>
              <a:spcAft>
                <a:spcPts val="1200"/>
              </a:spcAft>
            </a:pPr>
            <a:r>
              <a:rPr lang="en-US" dirty="0" smtClean="0"/>
              <a:t>NOAA/NESDIS </a:t>
            </a:r>
            <a:r>
              <a:rPr lang="en-US" dirty="0"/>
              <a:t>volcanic activity alerts are generated on a </a:t>
            </a:r>
            <a:r>
              <a:rPr lang="en-US" dirty="0" smtClean="0"/>
              <a:t>best-effort basis; long-term </a:t>
            </a:r>
            <a:r>
              <a:rPr lang="en-US" dirty="0"/>
              <a:t>sustainability is an open </a:t>
            </a:r>
            <a:r>
              <a:rPr lang="en-US" dirty="0" smtClean="0"/>
              <a:t>question</a:t>
            </a:r>
            <a:endParaRPr lang="en-US" dirty="0"/>
          </a:p>
          <a:p>
            <a:pPr>
              <a:spcAft>
                <a:spcPts val="1200"/>
              </a:spcAft>
            </a:pPr>
            <a:endParaRPr lang="en-US" dirty="0"/>
          </a:p>
        </p:txBody>
      </p:sp>
    </p:spTree>
    <p:extLst>
      <p:ext uri="{BB962C8B-B14F-4D97-AF65-F5344CB8AC3E}">
        <p14:creationId xmlns:p14="http://schemas.microsoft.com/office/powerpoint/2010/main" val="115640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a:xfrm>
            <a:off x="296863" y="1457325"/>
            <a:ext cx="8445500" cy="5135980"/>
          </a:xfrm>
        </p:spPr>
        <p:txBody>
          <a:bodyPr/>
          <a:lstStyle/>
          <a:p>
            <a:r>
              <a:rPr lang="en-US" dirty="0" smtClean="0"/>
              <a:t>Journal </a:t>
            </a:r>
            <a:r>
              <a:rPr lang="en-US" dirty="0"/>
              <a:t>of Applied Volcanology article describing </a:t>
            </a:r>
            <a:r>
              <a:rPr lang="en-US" dirty="0" smtClean="0"/>
              <a:t>pilot results and value </a:t>
            </a:r>
            <a:r>
              <a:rPr lang="en-US" dirty="0"/>
              <a:t>to end </a:t>
            </a:r>
            <a:r>
              <a:rPr lang="en-US" dirty="0" smtClean="0"/>
              <a:t>users submitted in 2017</a:t>
            </a:r>
          </a:p>
          <a:p>
            <a:r>
              <a:rPr lang="en-US" dirty="0" smtClean="0"/>
              <a:t>Powell Center (2017–2019)</a:t>
            </a:r>
          </a:p>
          <a:p>
            <a:pPr lvl="1">
              <a:buFont typeface="Arial" panose="020B0604020202020204" pitchFamily="34" charset="0"/>
              <a:buChar char="−"/>
            </a:pPr>
            <a:r>
              <a:rPr lang="en-US" dirty="0" smtClean="0"/>
              <a:t>~20 volcano remote sensing experts</a:t>
            </a:r>
          </a:p>
          <a:p>
            <a:pPr lvl="1">
              <a:buFont typeface="Arial" panose="020B0604020202020204" pitchFamily="34" charset="0"/>
              <a:buChar char="−"/>
            </a:pPr>
            <a:r>
              <a:rPr lang="en-US" dirty="0" smtClean="0"/>
              <a:t>Global in scope</a:t>
            </a:r>
          </a:p>
          <a:p>
            <a:pPr lvl="1">
              <a:buFont typeface="Arial" panose="020B0604020202020204" pitchFamily="34" charset="0"/>
              <a:buChar char="−"/>
            </a:pPr>
            <a:r>
              <a:rPr lang="en-US" dirty="0" smtClean="0"/>
              <a:t>USGS sponsored</a:t>
            </a:r>
          </a:p>
          <a:p>
            <a:pPr lvl="1">
              <a:buFont typeface="Arial" panose="020B0604020202020204" pitchFamily="34" charset="0"/>
              <a:buChar char="−"/>
            </a:pPr>
            <a:r>
              <a:rPr lang="en-US" dirty="0" smtClean="0"/>
              <a:t>Use existing databases to understand the best satellite indicators of potential eruptions</a:t>
            </a:r>
          </a:p>
          <a:p>
            <a:pPr lvl="1">
              <a:buFont typeface="Arial" panose="020B0604020202020204" pitchFamily="34" charset="0"/>
              <a:buChar char="−"/>
            </a:pPr>
            <a:r>
              <a:rPr lang="en-US" dirty="0" smtClean="0"/>
              <a:t>Provide feedback to space agencies on needed data</a:t>
            </a:r>
          </a:p>
          <a:p>
            <a:pPr lvl="1">
              <a:buFont typeface="Arial" panose="020B0604020202020204" pitchFamily="34" charset="0"/>
              <a:buChar char="−"/>
            </a:pPr>
            <a:r>
              <a:rPr lang="en-US" dirty="0" smtClean="0"/>
              <a:t>Provide guidance on how to communicate with VOs</a:t>
            </a:r>
          </a:p>
          <a:p>
            <a:pPr>
              <a:buFont typeface="Arial" panose="020B0604020202020204" pitchFamily="34" charset="0"/>
              <a:buChar char="•"/>
            </a:pPr>
            <a:r>
              <a:rPr lang="en-US" dirty="0" smtClean="0"/>
              <a:t>IAVCEI </a:t>
            </a:r>
            <a:r>
              <a:rPr lang="en-US" dirty="0"/>
              <a:t>Scientific Assembly </a:t>
            </a:r>
            <a:r>
              <a:rPr lang="en-US" dirty="0" smtClean="0"/>
              <a:t>workshop (August 2017)</a:t>
            </a:r>
            <a:endParaRPr lang="en-US" dirty="0"/>
          </a:p>
          <a:p>
            <a:pPr>
              <a:buFont typeface="Arial" panose="020B0604020202020204" pitchFamily="34" charset="0"/>
              <a:buChar char="•"/>
            </a:pPr>
            <a:r>
              <a:rPr lang="en-US" dirty="0" smtClean="0"/>
              <a:t>IAVCEI Commission on Volcano Geodesy</a:t>
            </a:r>
          </a:p>
          <a:p>
            <a:endParaRPr lang="en-US" dirty="0"/>
          </a:p>
        </p:txBody>
      </p:sp>
    </p:spTree>
    <p:extLst>
      <p:ext uri="{BB962C8B-B14F-4D97-AF65-F5344CB8AC3E}">
        <p14:creationId xmlns:p14="http://schemas.microsoft.com/office/powerpoint/2010/main" val="110986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tmp\IMG_0565.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308538"/>
            <a:ext cx="9144000" cy="5549462"/>
          </a:xfrm>
          <a:prstGeom prst="rect">
            <a:avLst/>
          </a:prstGeom>
          <a:noFill/>
          <a:ln w="15875">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638" y="1558142"/>
            <a:ext cx="3618341" cy="830997"/>
          </a:xfrm>
          <a:prstGeom prst="rect">
            <a:avLst/>
          </a:prstGeom>
          <a:noFill/>
        </p:spPr>
        <p:txBody>
          <a:bodyPr wrap="square" rtlCol="0">
            <a:spAutoFit/>
          </a:bodyPr>
          <a:lstStyle/>
          <a:p>
            <a:pPr algn="ctr"/>
            <a:r>
              <a:rPr lang="en-US" sz="4800" dirty="0" smtClean="0">
                <a:solidFill>
                  <a:srgbClr val="000000"/>
                </a:solidFill>
              </a:rPr>
              <a:t>Thank you</a:t>
            </a:r>
          </a:p>
        </p:txBody>
      </p:sp>
    </p:spTree>
    <p:extLst>
      <p:ext uri="{BB962C8B-B14F-4D97-AF65-F5344CB8AC3E}">
        <p14:creationId xmlns:p14="http://schemas.microsoft.com/office/powerpoint/2010/main" val="244251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chemeClr val="tx1"/>
                </a:solidFill>
              </a:rPr>
              <a:t>WHAT IS MISSING?</a:t>
            </a:r>
            <a:endParaRPr lang="it-IT" dirty="0">
              <a:solidFill>
                <a:schemeClr val="tx1"/>
              </a:solidFill>
            </a:endParaRPr>
          </a:p>
        </p:txBody>
      </p:sp>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Volcano Pilot</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10" name="TextBox 6"/>
          <p:cNvSpPr txBox="1">
            <a:spLocks noGrp="1" noChangeArrowheads="1"/>
          </p:cNvSpPr>
          <p:nvPr>
            <p:ph type="body" sz="half" idx="2"/>
          </p:nvPr>
        </p:nvSpPr>
        <p:spPr bwMode="auto">
          <a:xfrm>
            <a:off x="4477870" y="2547938"/>
            <a:ext cx="3951755" cy="32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342900" indent="-342900">
              <a:buFont typeface="Arial" panose="020B0604020202020204" pitchFamily="34" charset="0"/>
              <a:buChar char="•"/>
            </a:pPr>
            <a:r>
              <a:rPr lang="en-US" sz="2000" dirty="0" smtClean="0">
                <a:latin typeface="+mn-lt"/>
              </a:rPr>
              <a:t>Large monitoring gaps exist at many hazardous volcanoes around the world</a:t>
            </a:r>
            <a:endParaRPr lang="en-US" sz="2000" dirty="0">
              <a:latin typeface="+mn-lt"/>
            </a:endParaRPr>
          </a:p>
          <a:p>
            <a:pPr marL="342900" indent="-342900">
              <a:buFont typeface="Arial" panose="020B0604020202020204" pitchFamily="34" charset="0"/>
              <a:buChar char="•"/>
            </a:pPr>
            <a:r>
              <a:rPr lang="en-US" sz="2000" dirty="0" smtClean="0">
                <a:latin typeface="+mn-lt"/>
              </a:rPr>
              <a:t>Current </a:t>
            </a:r>
            <a:r>
              <a:rPr lang="en-US" sz="2000" dirty="0">
                <a:latin typeface="+mn-lt"/>
              </a:rPr>
              <a:t>EO data collection is not </a:t>
            </a:r>
            <a:r>
              <a:rPr lang="en-US" sz="2000" dirty="0" smtClean="0">
                <a:latin typeface="+mn-lt"/>
              </a:rPr>
              <a:t>usually coordinated </a:t>
            </a:r>
            <a:r>
              <a:rPr lang="en-US" sz="2000" dirty="0">
                <a:latin typeface="+mn-lt"/>
              </a:rPr>
              <a:t>for volcano </a:t>
            </a:r>
            <a:r>
              <a:rPr lang="en-US" sz="2000" dirty="0" smtClean="0">
                <a:latin typeface="+mn-lt"/>
              </a:rPr>
              <a:t>monitoring</a:t>
            </a:r>
            <a:endParaRPr lang="en-US" sz="2000" dirty="0">
              <a:latin typeface="+mn-lt"/>
            </a:endParaRPr>
          </a:p>
          <a:p>
            <a:pPr marL="342900" indent="-342900">
              <a:buFont typeface="Arial" panose="020B0604020202020204" pitchFamily="34" charset="0"/>
              <a:buChar char="•"/>
            </a:pPr>
            <a:r>
              <a:rPr lang="en-US" sz="2000" dirty="0" smtClean="0">
                <a:latin typeface="+mn-lt"/>
              </a:rPr>
              <a:t>Need </a:t>
            </a:r>
            <a:r>
              <a:rPr lang="en-US" sz="2000" dirty="0">
                <a:latin typeface="+mn-lt"/>
              </a:rPr>
              <a:t>systematic observations before, during, and after volcanic </a:t>
            </a:r>
            <a:r>
              <a:rPr lang="en-US" sz="2000" dirty="0" smtClean="0">
                <a:latin typeface="+mn-lt"/>
              </a:rPr>
              <a:t>events</a:t>
            </a:r>
            <a:endParaRPr lang="en-US" sz="2000" dirty="0">
              <a:latin typeface="+mn-lt"/>
            </a:endParaRPr>
          </a:p>
        </p:txBody>
      </p:sp>
      <p:pic>
        <p:nvPicPr>
          <p:cNvPr id="11" name="Picture 3" descr="Lava_fountains4.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43"/>
          <a:stretch/>
        </p:blipFill>
        <p:spPr>
          <a:xfrm rot="21416935">
            <a:off x="276000" y="1321999"/>
            <a:ext cx="3703911" cy="4752000"/>
          </a:xfrm>
          <a:prstGeom prst="rect">
            <a:avLst/>
          </a:prstGeom>
        </p:spPr>
      </p:pic>
      <p:sp>
        <p:nvSpPr>
          <p:cNvPr id="13" name="Rettangolo 12"/>
          <p:cNvSpPr/>
          <p:nvPr/>
        </p:nvSpPr>
        <p:spPr>
          <a:xfrm rot="21445059">
            <a:off x="350035" y="6142676"/>
            <a:ext cx="3762408" cy="523220"/>
          </a:xfrm>
          <a:prstGeom prst="rect">
            <a:avLst/>
          </a:prstGeom>
        </p:spPr>
        <p:txBody>
          <a:bodyPr wrap="square">
            <a:spAutoFit/>
          </a:bodyPr>
          <a:lstStyle/>
          <a:p>
            <a:r>
              <a:rPr lang="en-GB" sz="1400" dirty="0" err="1" smtClean="0">
                <a:latin typeface="+mn-lt"/>
              </a:rPr>
              <a:t>Bardarbunga</a:t>
            </a:r>
            <a:r>
              <a:rPr lang="en-GB" sz="1400" dirty="0" smtClean="0">
                <a:latin typeface="+mn-lt"/>
              </a:rPr>
              <a:t>, Iceland, </a:t>
            </a:r>
            <a:r>
              <a:rPr lang="en-GB" sz="1400" dirty="0">
                <a:latin typeface="+mn-lt"/>
              </a:rPr>
              <a:t>erupting in </a:t>
            </a:r>
            <a:r>
              <a:rPr lang="en-GB" sz="1400" dirty="0" smtClean="0">
                <a:latin typeface="+mn-lt"/>
              </a:rPr>
              <a:t>2014. </a:t>
            </a:r>
          </a:p>
          <a:p>
            <a:r>
              <a:rPr lang="en-GB" sz="1400" dirty="0" smtClean="0"/>
              <a:t>Photo </a:t>
            </a:r>
            <a:r>
              <a:rPr lang="en-GB" sz="1400" dirty="0"/>
              <a:t>credit: M </a:t>
            </a:r>
            <a:r>
              <a:rPr lang="en-GB" sz="1400" dirty="0" smtClean="0"/>
              <a:t>Parks</a:t>
            </a:r>
            <a:endParaRPr lang="en-GB" sz="1400" dirty="0"/>
          </a:p>
        </p:txBody>
      </p:sp>
    </p:spTree>
    <p:extLst>
      <p:ext uri="{BB962C8B-B14F-4D97-AF65-F5344CB8AC3E}">
        <p14:creationId xmlns:p14="http://schemas.microsoft.com/office/powerpoint/2010/main" val="284599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Pilot objectives</a:t>
            </a:r>
            <a:endParaRPr kumimoji="0" lang="en-US" sz="3200" b="1" i="0" u="none" strike="noStrike" kern="0" cap="none" spc="0" normalizeH="0" baseline="0" noProof="0" dirty="0" smtClean="0">
              <a:ln>
                <a:noFill/>
              </a:ln>
              <a:solidFill>
                <a:schemeClr val="bg1"/>
              </a:solidFill>
              <a:effectLst/>
              <a:uLnTx/>
              <a:uFillTx/>
              <a:latin typeface="+mj-lt"/>
              <a:cs typeface="Tahoma" pitchFamily="-106" charset="0"/>
            </a:endParaRPr>
          </a:p>
        </p:txBody>
      </p:sp>
      <p:sp>
        <p:nvSpPr>
          <p:cNvPr id="7" name="TextBox 6"/>
          <p:cNvSpPr txBox="1"/>
          <p:nvPr/>
        </p:nvSpPr>
        <p:spPr>
          <a:xfrm>
            <a:off x="359230" y="1638558"/>
            <a:ext cx="8435520" cy="5047536"/>
          </a:xfrm>
          <a:prstGeom prst="rect">
            <a:avLst/>
          </a:prstGeom>
          <a:noFill/>
        </p:spPr>
        <p:txBody>
          <a:bodyPr wrap="square" rtlCol="0">
            <a:spAutoFit/>
          </a:bodyPr>
          <a:lstStyle/>
          <a:p>
            <a:pPr lvl="0">
              <a:spcAft>
                <a:spcPts val="1200"/>
              </a:spcAft>
            </a:pPr>
            <a:r>
              <a:rPr lang="en-GB" sz="2400" u="sng" dirty="0">
                <a:solidFill>
                  <a:srgbClr val="FF0000"/>
                </a:solidFill>
              </a:rPr>
              <a:t>Objective A – Regional Demonstration</a:t>
            </a:r>
          </a:p>
          <a:p>
            <a:pPr lvl="0"/>
            <a:r>
              <a:rPr lang="en-US" sz="2000" dirty="0"/>
              <a:t>Demonstrate the feasibility of global volcano monitoring of Holocene volcanoes by undertaking regional monitoring of volcanic arcs in Latin America, </a:t>
            </a:r>
            <a:r>
              <a:rPr lang="en-US" sz="2000" dirty="0" smtClean="0"/>
              <a:t>using </a:t>
            </a:r>
            <a:r>
              <a:rPr lang="en-US" sz="2000" dirty="0"/>
              <a:t>satellite EO data to track deformation as well as gas, ash, and thermal emissions</a:t>
            </a:r>
            <a:r>
              <a:rPr lang="en-US" sz="2000" dirty="0" smtClean="0"/>
              <a:t>.</a:t>
            </a:r>
          </a:p>
          <a:p>
            <a:pPr lvl="0"/>
            <a:endParaRPr lang="en-US" sz="2000" dirty="0"/>
          </a:p>
          <a:p>
            <a:pPr>
              <a:spcAft>
                <a:spcPts val="1200"/>
              </a:spcAft>
            </a:pPr>
            <a:r>
              <a:rPr lang="en-GB" sz="2400" u="sng" dirty="0">
                <a:solidFill>
                  <a:srgbClr val="FF0000"/>
                </a:solidFill>
              </a:rPr>
              <a:t>Objective B – </a:t>
            </a:r>
            <a:r>
              <a:rPr lang="en-GB" sz="2400" u="sng" dirty="0" smtClean="0">
                <a:solidFill>
                  <a:srgbClr val="FF0000"/>
                </a:solidFill>
              </a:rPr>
              <a:t>GSNL</a:t>
            </a:r>
            <a:endParaRPr lang="en-GB" sz="2400" u="sng" dirty="0">
              <a:solidFill>
                <a:srgbClr val="FF0000"/>
              </a:solidFill>
            </a:endParaRPr>
          </a:p>
          <a:p>
            <a:pPr lvl="0"/>
            <a:r>
              <a:rPr lang="en-US" sz="2000" dirty="0"/>
              <a:t>Multi-disciplinary, multi-platform monitoring of a few volcanoes that represent a diverse cross section of eruptive activity and unrest. </a:t>
            </a:r>
            <a:endParaRPr lang="en-US" sz="2000" dirty="0" smtClean="0"/>
          </a:p>
          <a:p>
            <a:pPr lvl="0"/>
            <a:endParaRPr lang="en-GB" sz="2000" dirty="0"/>
          </a:p>
          <a:p>
            <a:pPr>
              <a:spcAft>
                <a:spcPts val="1200"/>
              </a:spcAft>
            </a:pPr>
            <a:r>
              <a:rPr lang="en-GB" sz="2400" u="sng" dirty="0">
                <a:solidFill>
                  <a:srgbClr val="FF0000"/>
                </a:solidFill>
              </a:rPr>
              <a:t>Objective C – </a:t>
            </a:r>
            <a:r>
              <a:rPr lang="en-US" sz="2400" u="sng" dirty="0">
                <a:solidFill>
                  <a:srgbClr val="FF0000"/>
                </a:solidFill>
              </a:rPr>
              <a:t>Significant Global Event</a:t>
            </a:r>
            <a:endParaRPr lang="it-IT" sz="2400" u="sng" dirty="0">
              <a:solidFill>
                <a:srgbClr val="FF0000"/>
              </a:solidFill>
            </a:endParaRPr>
          </a:p>
          <a:p>
            <a:r>
              <a:rPr lang="en-US" sz="2000" dirty="0"/>
              <a:t>Specific </a:t>
            </a:r>
            <a:r>
              <a:rPr lang="en-US" sz="2000" dirty="0" smtClean="0"/>
              <a:t>study of </a:t>
            </a:r>
            <a:r>
              <a:rPr lang="en-US" sz="2000" dirty="0"/>
              <a:t>a major eruption with significant regional or global impact, providing data for a comprehensive analysis of all aspects of the eruption cycle, including </a:t>
            </a:r>
            <a:r>
              <a:rPr lang="en-US" sz="2000" dirty="0" smtClean="0"/>
              <a:t>local, regional, </a:t>
            </a:r>
            <a:r>
              <a:rPr lang="en-US" sz="2000" dirty="0"/>
              <a:t>and global </a:t>
            </a:r>
            <a:r>
              <a:rPr lang="en-US" sz="2000" dirty="0" smtClean="0"/>
              <a:t>impacts</a:t>
            </a:r>
            <a:r>
              <a:rPr lang="en-US" sz="2000" dirty="0" smtClean="0"/>
              <a:t>.</a:t>
            </a:r>
            <a:endParaRPr lang="en-GB" sz="2000" dirty="0">
              <a:solidFill>
                <a:srgbClr val="FF0000"/>
              </a:solidFill>
            </a:endParaRPr>
          </a:p>
        </p:txBody>
      </p:sp>
    </p:spTree>
    <p:extLst>
      <p:ext uri="{BB962C8B-B14F-4D97-AF65-F5344CB8AC3E}">
        <p14:creationId xmlns:p14="http://schemas.microsoft.com/office/powerpoint/2010/main" val="7476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3200" b="1" kern="0" noProof="0" dirty="0" smtClean="0">
                <a:solidFill>
                  <a:schemeClr val="bg1"/>
                </a:solidFill>
                <a:latin typeface="+mj-lt"/>
                <a:cs typeface="Tahoma" pitchFamily="-106" charset="0"/>
              </a:rPr>
              <a:t>Objective B: Supersites</a:t>
            </a:r>
          </a:p>
        </p:txBody>
      </p:sp>
      <p:sp>
        <p:nvSpPr>
          <p:cNvPr id="7" name="TextBox 6"/>
          <p:cNvSpPr txBox="1"/>
          <p:nvPr/>
        </p:nvSpPr>
        <p:spPr>
          <a:xfrm>
            <a:off x="492553" y="1534644"/>
            <a:ext cx="7866226" cy="4955203"/>
          </a:xfrm>
          <a:prstGeom prst="rect">
            <a:avLst/>
          </a:prstGeom>
          <a:noFill/>
        </p:spPr>
        <p:txBody>
          <a:bodyPr wrap="square" rtlCol="0">
            <a:spAutoFit/>
          </a:bodyPr>
          <a:lstStyle/>
          <a:p>
            <a:pPr marL="342900" indent="-342900">
              <a:spcBef>
                <a:spcPts val="0"/>
              </a:spcBef>
              <a:spcAft>
                <a:spcPts val="0"/>
              </a:spcAft>
              <a:buFont typeface="Arial" panose="020B0604020202020204" pitchFamily="34" charset="0"/>
              <a:buChar char="•"/>
            </a:pPr>
            <a:r>
              <a:rPr lang="en-US" sz="2800" dirty="0" smtClean="0"/>
              <a:t>Work continues on approved volcano Supersites:</a:t>
            </a:r>
          </a:p>
          <a:p>
            <a:pPr marL="800100" lvl="1" indent="-342900">
              <a:spcBef>
                <a:spcPts val="0"/>
              </a:spcBef>
              <a:spcAft>
                <a:spcPts val="0"/>
              </a:spcAft>
              <a:buFont typeface="Arial" panose="020B0604020202020204" pitchFamily="34" charset="0"/>
              <a:buChar char="‒"/>
            </a:pPr>
            <a:r>
              <a:rPr lang="en-US" sz="2400" dirty="0"/>
              <a:t>Hawai‘i</a:t>
            </a:r>
            <a:endParaRPr lang="en-US" sz="2400" dirty="0" smtClean="0"/>
          </a:p>
          <a:p>
            <a:pPr marL="800100" lvl="1" indent="-342900">
              <a:spcBef>
                <a:spcPts val="0"/>
              </a:spcBef>
              <a:spcAft>
                <a:spcPts val="0"/>
              </a:spcAft>
              <a:buFont typeface="Arial" panose="020B0604020202020204" pitchFamily="34" charset="0"/>
              <a:buChar char="‒"/>
            </a:pPr>
            <a:r>
              <a:rPr lang="en-US" sz="2400" dirty="0" smtClean="0"/>
              <a:t>Iceland</a:t>
            </a:r>
          </a:p>
          <a:p>
            <a:pPr marL="800100" lvl="1" indent="-342900">
              <a:spcBef>
                <a:spcPts val="0"/>
              </a:spcBef>
              <a:spcAft>
                <a:spcPts val="0"/>
              </a:spcAft>
              <a:buFont typeface="Arial" panose="020B0604020202020204" pitchFamily="34" charset="0"/>
              <a:buChar char="‒"/>
            </a:pPr>
            <a:r>
              <a:rPr lang="en-US" sz="2400" dirty="0" smtClean="0"/>
              <a:t>Italy</a:t>
            </a:r>
          </a:p>
          <a:p>
            <a:pPr marL="800100" lvl="1" indent="-342900">
              <a:spcBef>
                <a:spcPts val="0"/>
              </a:spcBef>
              <a:spcAft>
                <a:spcPts val="0"/>
              </a:spcAft>
              <a:buFont typeface="Arial" panose="020B0604020202020204" pitchFamily="34" charset="0"/>
              <a:buChar char="‒"/>
            </a:pPr>
            <a:r>
              <a:rPr lang="en-US" sz="2400" dirty="0" smtClean="0"/>
              <a:t>Ecuador</a:t>
            </a:r>
          </a:p>
          <a:p>
            <a:pPr marL="800100" lvl="1" indent="-342900">
              <a:spcBef>
                <a:spcPts val="0"/>
              </a:spcBef>
              <a:spcAft>
                <a:spcPts val="0"/>
              </a:spcAft>
              <a:buFont typeface="Arial" panose="020B0604020202020204" pitchFamily="34" charset="0"/>
              <a:buChar char="‒"/>
            </a:pPr>
            <a:r>
              <a:rPr lang="en-US" sz="2400" dirty="0" smtClean="0"/>
              <a:t>New Zealand</a:t>
            </a:r>
          </a:p>
          <a:p>
            <a:pPr marL="342900" indent="-342900">
              <a:spcBef>
                <a:spcPts val="0"/>
              </a:spcBef>
              <a:spcAft>
                <a:spcPts val="0"/>
              </a:spcAft>
              <a:buFont typeface="Arial" panose="020B0604020202020204" pitchFamily="34" charset="0"/>
              <a:buChar char="•"/>
            </a:pPr>
            <a:r>
              <a:rPr lang="en-US" sz="2800" dirty="0"/>
              <a:t>Critical for hazards assessment and mitigation </a:t>
            </a:r>
            <a:r>
              <a:rPr lang="en-US" sz="2800" dirty="0" smtClean="0"/>
              <a:t>efforts </a:t>
            </a:r>
            <a:r>
              <a:rPr lang="en-US" sz="2800" dirty="0"/>
              <a:t>and </a:t>
            </a:r>
            <a:r>
              <a:rPr lang="en-US" sz="2800" dirty="0" smtClean="0"/>
              <a:t>highly valued </a:t>
            </a:r>
            <a:r>
              <a:rPr lang="en-US" sz="2800" dirty="0"/>
              <a:t>by local agencies</a:t>
            </a:r>
          </a:p>
          <a:p>
            <a:pPr marL="342900" indent="-342900">
              <a:spcBef>
                <a:spcPts val="0"/>
              </a:spcBef>
              <a:spcAft>
                <a:spcPts val="0"/>
              </a:spcAft>
              <a:buFont typeface="Arial" panose="020B0604020202020204" pitchFamily="34" charset="0"/>
              <a:buChar char="•"/>
            </a:pPr>
            <a:r>
              <a:rPr lang="en-US" sz="2800" dirty="0" smtClean="0"/>
              <a:t>Volcano supersites provide opportunities for scientific innovation due to the availability of high spatial and temporal resolution datasets</a:t>
            </a:r>
          </a:p>
        </p:txBody>
      </p:sp>
    </p:spTree>
    <p:extLst>
      <p:ext uri="{BB962C8B-B14F-4D97-AF65-F5344CB8AC3E}">
        <p14:creationId xmlns:p14="http://schemas.microsoft.com/office/powerpoint/2010/main" val="325595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98592" y="1459830"/>
            <a:ext cx="6965950" cy="527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noProof="0" dirty="0" err="1" smtClean="0">
                <a:solidFill>
                  <a:schemeClr val="bg1"/>
                </a:solidFill>
                <a:latin typeface="+mj-lt"/>
                <a:cs typeface="Tahoma" pitchFamily="-106" charset="0"/>
              </a:rPr>
              <a:t>Hawai</a:t>
            </a:r>
            <a:r>
              <a:rPr lang="en-US" sz="3200" dirty="0" smtClean="0">
                <a:solidFill>
                  <a:schemeClr val="bg1"/>
                </a:solidFill>
              </a:rPr>
              <a:t>ʻ</a:t>
            </a:r>
            <a:r>
              <a:rPr lang="en-US" sz="3200" b="1" kern="0" noProof="0" dirty="0" err="1" smtClean="0">
                <a:solidFill>
                  <a:schemeClr val="bg1"/>
                </a:solidFill>
                <a:latin typeface="+mj-lt"/>
                <a:cs typeface="Tahoma" pitchFamily="-106" charset="0"/>
              </a:rPr>
              <a:t>i</a:t>
            </a:r>
            <a:endParaRPr lang="en-US" sz="3200" b="1" kern="0" noProof="0" dirty="0" smtClean="0">
              <a:solidFill>
                <a:schemeClr val="bg1"/>
              </a:solidFill>
              <a:latin typeface="+mj-lt"/>
              <a:cs typeface="Tahoma" pitchFamily="-106" charset="0"/>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887754" y="1459830"/>
            <a:ext cx="888039" cy="5284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tangle 80"/>
          <p:cNvSpPr/>
          <p:nvPr/>
        </p:nvSpPr>
        <p:spPr>
          <a:xfrm>
            <a:off x="698592" y="1459830"/>
            <a:ext cx="6965950" cy="52842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810886" y="1524001"/>
            <a:ext cx="6696819" cy="954107"/>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rPr>
              <a:t>TanDEM</a:t>
            </a:r>
            <a:r>
              <a:rPr lang="en-US" sz="2800" b="1" dirty="0" smtClean="0">
                <a:solidFill>
                  <a:schemeClr val="bg1"/>
                </a:solidFill>
                <a:effectLst>
                  <a:outerShdw blurRad="38100" dist="38100" dir="2700000" algn="tl">
                    <a:srgbClr val="000000">
                      <a:alpha val="43137"/>
                    </a:srgbClr>
                  </a:outerShdw>
                </a:effectLst>
              </a:rPr>
              <a:t>-X-derived lava flow thickness 2011-2013</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742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550457" y="109710"/>
            <a:ext cx="7244293"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r" defTabSz="914400">
              <a:defRPr/>
            </a:pPr>
            <a:r>
              <a:rPr lang="en-US" sz="3200" b="1" kern="0" noProof="0" dirty="0" smtClean="0">
                <a:solidFill>
                  <a:schemeClr val="bg1"/>
                </a:solidFill>
                <a:latin typeface="+mj-lt"/>
                <a:cs typeface="Tahoma" pitchFamily="-106" charset="0"/>
              </a:rPr>
              <a:t>Objective B: </a:t>
            </a:r>
            <a:r>
              <a:rPr lang="en-US" sz="3200" b="1" kern="0" noProof="0" dirty="0" err="1" smtClean="0">
                <a:solidFill>
                  <a:schemeClr val="bg1"/>
                </a:solidFill>
                <a:latin typeface="+mj-lt"/>
                <a:cs typeface="Tahoma" pitchFamily="-106" charset="0"/>
              </a:rPr>
              <a:t>Hawai</a:t>
            </a:r>
            <a:r>
              <a:rPr lang="en-US" sz="3200" dirty="0" smtClean="0">
                <a:solidFill>
                  <a:schemeClr val="bg1"/>
                </a:solidFill>
              </a:rPr>
              <a:t>ʻ</a:t>
            </a:r>
            <a:r>
              <a:rPr lang="en-US" sz="3200" b="1" kern="0" noProof="0" dirty="0" err="1" smtClean="0">
                <a:solidFill>
                  <a:schemeClr val="bg1"/>
                </a:solidFill>
                <a:latin typeface="+mj-lt"/>
                <a:cs typeface="Tahoma" pitchFamily="-106" charset="0"/>
              </a:rPr>
              <a:t>i</a:t>
            </a:r>
            <a:endParaRPr lang="en-US" sz="3200" b="1" kern="0" noProof="0" dirty="0" smtClean="0">
              <a:solidFill>
                <a:schemeClr val="bg1"/>
              </a:solidFill>
              <a:latin typeface="+mj-lt"/>
              <a:cs typeface="Tahoma" pitchFamily="-106" charset="0"/>
            </a:endParaRPr>
          </a:p>
        </p:txBody>
      </p:sp>
      <p:sp>
        <p:nvSpPr>
          <p:cNvPr id="11" name="TextBox 10"/>
          <p:cNvSpPr txBox="1"/>
          <p:nvPr/>
        </p:nvSpPr>
        <p:spPr>
          <a:xfrm>
            <a:off x="755842" y="1533110"/>
            <a:ext cx="465678"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0.3</a:t>
            </a:r>
          </a:p>
        </p:txBody>
      </p:sp>
      <p:cxnSp>
        <p:nvCxnSpPr>
          <p:cNvPr id="32" name="Straight Connector 31"/>
          <p:cNvCxnSpPr/>
          <p:nvPr/>
        </p:nvCxnSpPr>
        <p:spPr>
          <a:xfrm>
            <a:off x="1247448" y="5917075"/>
            <a:ext cx="622075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38228" y="6057534"/>
            <a:ext cx="642965"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2000</a:t>
            </a:r>
          </a:p>
        </p:txBody>
      </p:sp>
      <p:sp>
        <p:nvSpPr>
          <p:cNvPr id="34" name="TextBox 33"/>
          <p:cNvSpPr txBox="1"/>
          <p:nvPr/>
        </p:nvSpPr>
        <p:spPr>
          <a:xfrm>
            <a:off x="2900566" y="6060407"/>
            <a:ext cx="642965"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2005</a:t>
            </a:r>
          </a:p>
        </p:txBody>
      </p:sp>
      <p:sp>
        <p:nvSpPr>
          <p:cNvPr id="35" name="TextBox 34"/>
          <p:cNvSpPr txBox="1"/>
          <p:nvPr/>
        </p:nvSpPr>
        <p:spPr>
          <a:xfrm>
            <a:off x="4862904" y="6060407"/>
            <a:ext cx="642965"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2010</a:t>
            </a:r>
          </a:p>
        </p:txBody>
      </p:sp>
      <p:sp>
        <p:nvSpPr>
          <p:cNvPr id="36" name="TextBox 35"/>
          <p:cNvSpPr txBox="1"/>
          <p:nvPr/>
        </p:nvSpPr>
        <p:spPr>
          <a:xfrm>
            <a:off x="6825241" y="6060407"/>
            <a:ext cx="642965"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2015</a:t>
            </a:r>
          </a:p>
        </p:txBody>
      </p:sp>
      <p:sp>
        <p:nvSpPr>
          <p:cNvPr id="37" name="TextBox 36"/>
          <p:cNvSpPr txBox="1"/>
          <p:nvPr/>
        </p:nvSpPr>
        <p:spPr>
          <a:xfrm>
            <a:off x="755842" y="5746879"/>
            <a:ext cx="465678"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0.0</a:t>
            </a:r>
          </a:p>
        </p:txBody>
      </p:sp>
      <p:sp>
        <p:nvSpPr>
          <p:cNvPr id="38" name="TextBox 37"/>
          <p:cNvSpPr txBox="1"/>
          <p:nvPr/>
        </p:nvSpPr>
        <p:spPr>
          <a:xfrm>
            <a:off x="755842" y="4342289"/>
            <a:ext cx="465678"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0.1</a:t>
            </a:r>
          </a:p>
        </p:txBody>
      </p:sp>
      <p:sp>
        <p:nvSpPr>
          <p:cNvPr id="39" name="TextBox 38"/>
          <p:cNvSpPr txBox="1"/>
          <p:nvPr/>
        </p:nvSpPr>
        <p:spPr>
          <a:xfrm>
            <a:off x="755842" y="2937700"/>
            <a:ext cx="465678"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0.2</a:t>
            </a:r>
          </a:p>
        </p:txBody>
      </p:sp>
      <p:sp>
        <p:nvSpPr>
          <p:cNvPr id="40" name="TextBox 39"/>
          <p:cNvSpPr txBox="1"/>
          <p:nvPr/>
        </p:nvSpPr>
        <p:spPr>
          <a:xfrm>
            <a:off x="755842" y="1533110"/>
            <a:ext cx="465678" cy="340394"/>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0.3</a:t>
            </a:r>
          </a:p>
        </p:txBody>
      </p:sp>
      <p:cxnSp>
        <p:nvCxnSpPr>
          <p:cNvPr id="41" name="Straight Connector 40"/>
          <p:cNvCxnSpPr/>
          <p:nvPr/>
        </p:nvCxnSpPr>
        <p:spPr>
          <a:xfrm>
            <a:off x="1254013" y="4512486"/>
            <a:ext cx="938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2190829" y="2756749"/>
            <a:ext cx="4943317" cy="2632369"/>
          </a:xfrm>
          <a:custGeom>
            <a:avLst/>
            <a:gdLst>
              <a:gd name="connsiteX0" fmla="*/ 0 w 5363570"/>
              <a:gd name="connsiteY0" fmla="*/ 1914463 h 2856158"/>
              <a:gd name="connsiteX1" fmla="*/ 1869743 w 5363570"/>
              <a:gd name="connsiteY1" fmla="*/ 3776 h 2856158"/>
              <a:gd name="connsiteX2" fmla="*/ 4135272 w 5363570"/>
              <a:gd name="connsiteY2" fmla="*/ 2351191 h 2856158"/>
              <a:gd name="connsiteX3" fmla="*/ 5363570 w 5363570"/>
              <a:gd name="connsiteY3" fmla="*/ 2856158 h 2856158"/>
            </a:gdLst>
            <a:ahLst/>
            <a:cxnLst>
              <a:cxn ang="0">
                <a:pos x="connsiteX0" y="connsiteY0"/>
              </a:cxn>
              <a:cxn ang="0">
                <a:pos x="connsiteX1" y="connsiteY1"/>
              </a:cxn>
              <a:cxn ang="0">
                <a:pos x="connsiteX2" y="connsiteY2"/>
              </a:cxn>
              <a:cxn ang="0">
                <a:pos x="connsiteX3" y="connsiteY3"/>
              </a:cxn>
            </a:cxnLst>
            <a:rect l="l" t="t" r="r" b="b"/>
            <a:pathLst>
              <a:path w="5363570" h="2856158">
                <a:moveTo>
                  <a:pt x="0" y="1914463"/>
                </a:moveTo>
                <a:cubicBezTo>
                  <a:pt x="590265" y="922725"/>
                  <a:pt x="1180531" y="-69012"/>
                  <a:pt x="1869743" y="3776"/>
                </a:cubicBezTo>
                <a:cubicBezTo>
                  <a:pt x="2558955" y="76564"/>
                  <a:pt x="3552968" y="1875794"/>
                  <a:pt x="4135272" y="2351191"/>
                </a:cubicBezTo>
                <a:cubicBezTo>
                  <a:pt x="4717577" y="2826588"/>
                  <a:pt x="5040573" y="2841373"/>
                  <a:pt x="5363570" y="285615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rot="16200000">
            <a:off x="-1386234" y="3583803"/>
            <a:ext cx="3807562" cy="425492"/>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Magma Supply Rate (km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yr</a:t>
            </a:r>
            <a:r>
              <a:rPr lang="en-US" sz="2400" dirty="0">
                <a:latin typeface="Arial" panose="020B0604020202020204" pitchFamily="34" charset="0"/>
                <a:cs typeface="Arial" panose="020B0604020202020204" pitchFamily="34" charset="0"/>
              </a:rPr>
              <a:t>)</a:t>
            </a:r>
          </a:p>
        </p:txBody>
      </p:sp>
      <p:sp>
        <p:nvSpPr>
          <p:cNvPr id="44" name="Freeform 43"/>
          <p:cNvSpPr/>
          <p:nvPr/>
        </p:nvSpPr>
        <p:spPr>
          <a:xfrm>
            <a:off x="2173742" y="2756749"/>
            <a:ext cx="4943317" cy="2632369"/>
          </a:xfrm>
          <a:custGeom>
            <a:avLst/>
            <a:gdLst>
              <a:gd name="connsiteX0" fmla="*/ 0 w 5363570"/>
              <a:gd name="connsiteY0" fmla="*/ 1914463 h 2856158"/>
              <a:gd name="connsiteX1" fmla="*/ 1869743 w 5363570"/>
              <a:gd name="connsiteY1" fmla="*/ 3776 h 2856158"/>
              <a:gd name="connsiteX2" fmla="*/ 4135272 w 5363570"/>
              <a:gd name="connsiteY2" fmla="*/ 2351191 h 2856158"/>
              <a:gd name="connsiteX3" fmla="*/ 5363570 w 5363570"/>
              <a:gd name="connsiteY3" fmla="*/ 2856158 h 2856158"/>
            </a:gdLst>
            <a:ahLst/>
            <a:cxnLst>
              <a:cxn ang="0">
                <a:pos x="connsiteX0" y="connsiteY0"/>
              </a:cxn>
              <a:cxn ang="0">
                <a:pos x="connsiteX1" y="connsiteY1"/>
              </a:cxn>
              <a:cxn ang="0">
                <a:pos x="connsiteX2" y="connsiteY2"/>
              </a:cxn>
              <a:cxn ang="0">
                <a:pos x="connsiteX3" y="connsiteY3"/>
              </a:cxn>
            </a:cxnLst>
            <a:rect l="l" t="t" r="r" b="b"/>
            <a:pathLst>
              <a:path w="5363570" h="2856158">
                <a:moveTo>
                  <a:pt x="0" y="1914463"/>
                </a:moveTo>
                <a:cubicBezTo>
                  <a:pt x="590265" y="922725"/>
                  <a:pt x="1180531" y="-69012"/>
                  <a:pt x="1869743" y="3776"/>
                </a:cubicBezTo>
                <a:cubicBezTo>
                  <a:pt x="2558955" y="76564"/>
                  <a:pt x="3552968" y="1875794"/>
                  <a:pt x="4135272" y="2351191"/>
                </a:cubicBezTo>
                <a:cubicBezTo>
                  <a:pt x="4717577" y="2826588"/>
                  <a:pt x="5040573" y="2841373"/>
                  <a:pt x="5363570" y="285615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259710" y="2616290"/>
            <a:ext cx="914032" cy="29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180345" y="2616291"/>
            <a:ext cx="1693579" cy="29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856839" y="2616289"/>
            <a:ext cx="3260221" cy="2992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1247447" y="1703307"/>
            <a:ext cx="0" cy="4213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53" idx="1"/>
          </p:cNvCxnSpPr>
          <p:nvPr/>
        </p:nvCxnSpPr>
        <p:spPr>
          <a:xfrm flipV="1">
            <a:off x="7146724" y="5372167"/>
            <a:ext cx="1180559" cy="16950"/>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54" idx="1"/>
          </p:cNvCxnSpPr>
          <p:nvPr/>
        </p:nvCxnSpPr>
        <p:spPr>
          <a:xfrm>
            <a:off x="7134145" y="5389118"/>
            <a:ext cx="1193138" cy="511033"/>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endCxn id="52" idx="1"/>
          </p:cNvCxnSpPr>
          <p:nvPr/>
        </p:nvCxnSpPr>
        <p:spPr>
          <a:xfrm flipV="1">
            <a:off x="7117059" y="4792512"/>
            <a:ext cx="1193138" cy="596606"/>
          </a:xfrm>
          <a:prstGeom prst="straightConnector1">
            <a:avLst/>
          </a:prstGeom>
          <a:ln w="381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310197" y="4494668"/>
            <a:ext cx="406581" cy="595689"/>
          </a:xfrm>
          <a:prstGeom prst="rect">
            <a:avLst/>
          </a:prstGeom>
          <a:noFill/>
        </p:spPr>
        <p:txBody>
          <a:bodyPr wrap="none" rtlCol="0">
            <a:spAutoFit/>
          </a:bodyPr>
          <a:lstStyle/>
          <a:p>
            <a:r>
              <a:rPr lang="en-US" sz="3600" dirty="0">
                <a:solidFill>
                  <a:srgbClr val="FF0000"/>
                </a:solidFill>
                <a:latin typeface="Arial" panose="020B0604020202020204" pitchFamily="34" charset="0"/>
                <a:cs typeface="Arial" panose="020B0604020202020204" pitchFamily="34" charset="0"/>
              </a:rPr>
              <a:t>?</a:t>
            </a:r>
          </a:p>
        </p:txBody>
      </p:sp>
      <p:sp>
        <p:nvSpPr>
          <p:cNvPr id="53" name="TextBox 52"/>
          <p:cNvSpPr txBox="1"/>
          <p:nvPr/>
        </p:nvSpPr>
        <p:spPr>
          <a:xfrm>
            <a:off x="8327284" y="5074323"/>
            <a:ext cx="406581" cy="595689"/>
          </a:xfrm>
          <a:prstGeom prst="rect">
            <a:avLst/>
          </a:prstGeom>
          <a:noFill/>
        </p:spPr>
        <p:txBody>
          <a:bodyPr wrap="none" rtlCol="0">
            <a:spAutoFit/>
          </a:bodyPr>
          <a:lstStyle/>
          <a:p>
            <a:r>
              <a:rPr lang="en-US" sz="3600" dirty="0">
                <a:solidFill>
                  <a:srgbClr val="FF0000"/>
                </a:solidFill>
                <a:latin typeface="Arial" panose="020B0604020202020204" pitchFamily="34" charset="0"/>
                <a:cs typeface="Arial" panose="020B0604020202020204" pitchFamily="34" charset="0"/>
              </a:rPr>
              <a:t>?</a:t>
            </a:r>
          </a:p>
        </p:txBody>
      </p:sp>
      <p:sp>
        <p:nvSpPr>
          <p:cNvPr id="54" name="TextBox 53"/>
          <p:cNvSpPr txBox="1"/>
          <p:nvPr/>
        </p:nvSpPr>
        <p:spPr>
          <a:xfrm>
            <a:off x="8327284" y="5602306"/>
            <a:ext cx="406581" cy="595689"/>
          </a:xfrm>
          <a:prstGeom prst="rect">
            <a:avLst/>
          </a:prstGeom>
          <a:noFill/>
        </p:spPr>
        <p:txBody>
          <a:bodyPr wrap="none" rtlCol="0">
            <a:spAutoFit/>
          </a:bodyPr>
          <a:lstStyle/>
          <a:p>
            <a:r>
              <a:rPr lang="en-US" sz="36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60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6"/>
                                        </p:tgtEl>
                                      </p:cBhvr>
                                    </p:animEffect>
                                    <p:set>
                                      <p:cBhvr>
                                        <p:cTn id="12" dur="1" fill="hold">
                                          <p:stCondLst>
                                            <p:cond delay="9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7"/>
                                        </p:tgtEl>
                                      </p:cBhvr>
                                    </p:animEffect>
                                    <p:set>
                                      <p:cBhvr>
                                        <p:cTn id="17" dur="1" fill="hold">
                                          <p:stCondLst>
                                            <p:cond delay="9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9"/>
                                        </p:tgtEl>
                                      </p:cBhvr>
                                    </p:animEffect>
                                    <p:set>
                                      <p:cBhvr>
                                        <p:cTn id="49" dur="1" fill="hold">
                                          <p:stCondLst>
                                            <p:cond delay="499"/>
                                          </p:stCondLst>
                                        </p:cTn>
                                        <p:tgtEl>
                                          <p:spTgt spid="4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3"/>
                                        </p:tgtEl>
                                      </p:cBhvr>
                                    </p:animEffect>
                                    <p:set>
                                      <p:cBhvr>
                                        <p:cTn id="52" dur="1" fill="hold">
                                          <p:stCondLst>
                                            <p:cond delay="499"/>
                                          </p:stCondLst>
                                        </p:cTn>
                                        <p:tgtEl>
                                          <p:spTgt spid="5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54"/>
                                        </p:tgtEl>
                                      </p:cBhvr>
                                    </p:animEffect>
                                    <p:set>
                                      <p:cBhvr>
                                        <p:cTn id="58"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2" grpId="0"/>
      <p:bldP spid="53" grpId="0"/>
      <p:bldP spid="53" grpId="1"/>
      <p:bldP spid="54" grpId="0"/>
      <p:bldP spid="54" grpId="1"/>
    </p:bldLst>
  </p:timing>
</p:sld>
</file>

<file path=ppt/theme/theme1.xml><?xml version="1.0" encoding="utf-8"?>
<a:theme xmlns:a="http://schemas.openxmlformats.org/drawingml/2006/main" name="4_EUM_template_v03">
  <a:themeElements>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fontScheme name="4_EUM_template_v03">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500" b="0" i="0" u="none" strike="noStrike" cap="none" normalizeH="0" baseline="0" smtClean="0">
            <a:ln>
              <a:noFill/>
            </a:ln>
            <a:solidFill>
              <a:srgbClr val="000000"/>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10574</TotalTime>
  <Words>2655</Words>
  <Application>Microsoft Office PowerPoint</Application>
  <PresentationFormat>On-screen Show (4:3)</PresentationFormat>
  <Paragraphs>337</Paragraphs>
  <Slides>45</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MS PGothic</vt:lpstr>
      <vt:lpstr>MS PGothic</vt:lpstr>
      <vt:lpstr>Arial</vt:lpstr>
      <vt:lpstr>Arial Unicode MS</vt:lpstr>
      <vt:lpstr>Calibri</vt:lpstr>
      <vt:lpstr>Century Gothic</vt:lpstr>
      <vt:lpstr>Courier New</vt:lpstr>
      <vt:lpstr>Tahoma</vt:lpstr>
      <vt:lpstr>Times New Roman</vt:lpstr>
      <vt:lpstr>Wingdings</vt:lpstr>
      <vt:lpstr>4_EUM_template_v03</vt:lpstr>
      <vt:lpstr>Status Report on Volcano Pilot Project</vt:lpstr>
      <vt:lpstr>PowerPoint Presentation</vt:lpstr>
      <vt:lpstr>Pilot Team</vt:lpstr>
      <vt:lpstr>WHY?</vt:lpstr>
      <vt:lpstr>WHAT IS MISSING?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A: Regional demonstration</vt:lpstr>
      <vt:lpstr>PowerPoint Presentation</vt:lpstr>
      <vt:lpstr>PowerPoint Presentation</vt:lpstr>
      <vt:lpstr>Noteworthy results</vt:lpstr>
      <vt:lpstr>Detection of volcanic plumes</vt:lpstr>
      <vt:lpstr>Detection of volcanic plumes</vt:lpstr>
      <vt:lpstr>Thermal, ash, and gas emissions</vt:lpstr>
      <vt:lpstr>Coherence: RSAT vs. Sentinel</vt:lpstr>
      <vt:lpstr>Calbuco, Chile</vt:lpstr>
      <vt:lpstr>Cordón Caulle, Chile</vt:lpstr>
      <vt:lpstr>Cordón Caulle, Chile</vt:lpstr>
      <vt:lpstr>Cordón Caulle, Chile</vt:lpstr>
      <vt:lpstr>Cordón Caulle, Chile</vt:lpstr>
      <vt:lpstr>Santiaguito, Guatemala</vt:lpstr>
      <vt:lpstr>Santiaguito, Guatemala</vt:lpstr>
      <vt:lpstr>Santiaguito, Guatemala</vt:lpstr>
      <vt:lpstr>Santiaguito, Guatemala</vt:lpstr>
      <vt:lpstr>Santiaguito, Guatemala</vt:lpstr>
      <vt:lpstr>Fuego and Pacaya, Guatemala</vt:lpstr>
      <vt:lpstr>PowerPoint Presentation</vt:lpstr>
      <vt:lpstr>Masaya, Nicaragua</vt:lpstr>
      <vt:lpstr>Masaya, Nicaragua</vt:lpstr>
      <vt:lpstr>Masaya, Nicaragua</vt:lpstr>
      <vt:lpstr>Masaya, Nicaragua</vt:lpstr>
      <vt:lpstr>Sabancaya, Peru</vt:lpstr>
      <vt:lpstr>Results: Lessons learned</vt:lpstr>
      <vt:lpstr>Publications</vt:lpstr>
      <vt:lpstr>Publications</vt:lpstr>
      <vt:lpstr>Evaluation criteria</vt:lpstr>
      <vt:lpstr>Sustainability: Paths forward</vt:lpstr>
      <vt:lpstr>Challenges to sustainability</vt:lpstr>
      <vt:lpstr>Coming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Brian Killough</dc:creator>
  <cp:lastModifiedBy>Poland, Michael P</cp:lastModifiedBy>
  <cp:revision>717</cp:revision>
  <cp:lastPrinted>2014-03-31T07:56:05Z</cp:lastPrinted>
  <dcterms:created xsi:type="dcterms:W3CDTF">2012-08-31T01:11:17Z</dcterms:created>
  <dcterms:modified xsi:type="dcterms:W3CDTF">2017-03-15T10:27:21Z</dcterms:modified>
</cp:coreProperties>
</file>