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1" r:id="rId2"/>
  </p:sldMasterIdLst>
  <p:notesMasterIdLst>
    <p:notesMasterId r:id="rId64"/>
  </p:notesMasterIdLst>
  <p:handoutMasterIdLst>
    <p:handoutMasterId r:id="rId65"/>
  </p:handoutMasterIdLst>
  <p:sldIdLst>
    <p:sldId id="377" r:id="rId3"/>
    <p:sldId id="281" r:id="rId4"/>
    <p:sldId id="300" r:id="rId5"/>
    <p:sldId id="330" r:id="rId6"/>
    <p:sldId id="356" r:id="rId7"/>
    <p:sldId id="290" r:id="rId8"/>
    <p:sldId id="404" r:id="rId9"/>
    <p:sldId id="465" r:id="rId10"/>
    <p:sldId id="301" r:id="rId11"/>
    <p:sldId id="257" r:id="rId12"/>
    <p:sldId id="383" r:id="rId13"/>
    <p:sldId id="363" r:id="rId14"/>
    <p:sldId id="426" r:id="rId15"/>
    <p:sldId id="406" r:id="rId16"/>
    <p:sldId id="324" r:id="rId17"/>
    <p:sldId id="441" r:id="rId18"/>
    <p:sldId id="384" r:id="rId19"/>
    <p:sldId id="413" r:id="rId20"/>
    <p:sldId id="433" r:id="rId21"/>
    <p:sldId id="410" r:id="rId22"/>
    <p:sldId id="423" r:id="rId23"/>
    <p:sldId id="442" r:id="rId24"/>
    <p:sldId id="443" r:id="rId25"/>
    <p:sldId id="444" r:id="rId26"/>
    <p:sldId id="421" r:id="rId27"/>
    <p:sldId id="451" r:id="rId28"/>
    <p:sldId id="448" r:id="rId29"/>
    <p:sldId id="449" r:id="rId30"/>
    <p:sldId id="450" r:id="rId31"/>
    <p:sldId id="436" r:id="rId32"/>
    <p:sldId id="447" r:id="rId33"/>
    <p:sldId id="370" r:id="rId34"/>
    <p:sldId id="390" r:id="rId35"/>
    <p:sldId id="391" r:id="rId36"/>
    <p:sldId id="402" r:id="rId37"/>
    <p:sldId id="429" r:id="rId38"/>
    <p:sldId id="354" r:id="rId39"/>
    <p:sldId id="305" r:id="rId40"/>
    <p:sldId id="376" r:id="rId41"/>
    <p:sldId id="427" r:id="rId42"/>
    <p:sldId id="349" r:id="rId43"/>
    <p:sldId id="440" r:id="rId44"/>
    <p:sldId id="453" r:id="rId45"/>
    <p:sldId id="355" r:id="rId46"/>
    <p:sldId id="327" r:id="rId47"/>
    <p:sldId id="348" r:id="rId48"/>
    <p:sldId id="347" r:id="rId49"/>
    <p:sldId id="430" r:id="rId50"/>
    <p:sldId id="467" r:id="rId51"/>
    <p:sldId id="468" r:id="rId52"/>
    <p:sldId id="457" r:id="rId53"/>
    <p:sldId id="458" r:id="rId54"/>
    <p:sldId id="459" r:id="rId55"/>
    <p:sldId id="455" r:id="rId56"/>
    <p:sldId id="437" r:id="rId57"/>
    <p:sldId id="466" r:id="rId58"/>
    <p:sldId id="462" r:id="rId59"/>
    <p:sldId id="456" r:id="rId60"/>
    <p:sldId id="460" r:id="rId61"/>
    <p:sldId id="439" r:id="rId62"/>
    <p:sldId id="269" r:id="rId6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éodora Papadopoulou" initials="TP" lastIdx="7" clrIdx="0"/>
  <p:cmAuthor id="1" name="Dorella Papadopoulou" initials="DP" lastIdx="1" clrIdx="1"/>
  <p:cmAuthor id="2" name="Stefano" initials="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AF0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9855" autoAdjust="0"/>
  </p:normalViewPr>
  <p:slideViewPr>
    <p:cSldViewPr>
      <p:cViewPr>
        <p:scale>
          <a:sx n="75" d="100"/>
          <a:sy n="75" d="100"/>
        </p:scale>
        <p:origin x="-2664" y="-738"/>
      </p:cViewPr>
      <p:guideLst>
        <p:guide orient="horz" pos="2160"/>
        <p:guide pos="2880"/>
      </p:guideLst>
    </p:cSldViewPr>
  </p:slideViewPr>
  <p:outlineViewPr>
    <p:cViewPr>
      <p:scale>
        <a:sx n="33" d="100"/>
        <a:sy n="33" d="100"/>
      </p:scale>
      <p:origin x="0" y="222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0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54CCA4-9E15-4D12-A733-EB57E2B982EF}" type="datetimeFigureOut">
              <a:rPr lang="el-GR" smtClean="0"/>
              <a:pPr/>
              <a:t>22/3/2017</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8E9B1C-A3FD-4B1B-9557-4D3F4FD777AF}" type="slidenum">
              <a:rPr lang="el-GR" smtClean="0"/>
              <a:pPr/>
              <a:t>‹N°›</a:t>
            </a:fld>
            <a:endParaRPr lang="el-GR"/>
          </a:p>
        </p:txBody>
      </p:sp>
    </p:spTree>
    <p:extLst>
      <p:ext uri="{BB962C8B-B14F-4D97-AF65-F5344CB8AC3E}">
        <p14:creationId xmlns:p14="http://schemas.microsoft.com/office/powerpoint/2010/main" val="342524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ADE53-25F9-45BC-9DA5-155FCAD80EE5}" type="datetimeFigureOut">
              <a:rPr lang="fr-FR" smtClean="0"/>
              <a:pPr/>
              <a:t>22/03/2017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08FEE1-F678-4450-BE58-770401A6DC9E}" type="slidenum">
              <a:rPr lang="fr-FR" smtClean="0"/>
              <a:pPr/>
              <a:t>‹N°›</a:t>
            </a:fld>
            <a:endParaRPr lang="fr-FR"/>
          </a:p>
        </p:txBody>
      </p:sp>
    </p:spTree>
    <p:extLst>
      <p:ext uri="{BB962C8B-B14F-4D97-AF65-F5344CB8AC3E}">
        <p14:creationId xmlns:p14="http://schemas.microsoft.com/office/powerpoint/2010/main" val="401787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solidFill>
                  <a:prstClr val="black"/>
                </a:solidFill>
                <a:latin typeface="Times New Roman" pitchFamily="-106" charset="0"/>
              </a:rPr>
              <a:pPr/>
              <a:t>1</a:t>
            </a:fld>
            <a:endParaRPr lang="de-DE" dirty="0" smtClean="0">
              <a:solidFill>
                <a:prstClr val="black"/>
              </a:solidFill>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8CF4C33-6313-49F1-BD18-86081A6208FF}" type="slidenum">
              <a:rPr lang="en-GB" smtClean="0">
                <a:solidFill>
                  <a:prstClr val="black"/>
                </a:solidFill>
              </a:rPr>
              <a:pPr eaLnBrk="1" hangingPunct="1"/>
              <a:t>33</a:t>
            </a:fld>
            <a:endParaRPr lang="en-GB"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EE7479D-AC55-4671-8E6F-674E82DAD388}" type="slidenum">
              <a:rPr lang="en-GB" smtClean="0">
                <a:solidFill>
                  <a:prstClr val="black"/>
                </a:solidFill>
              </a:rPr>
              <a:pPr eaLnBrk="1" hangingPunct="1"/>
              <a:t>35</a:t>
            </a:fld>
            <a:endParaRPr lang="en-GB"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EE7479D-AC55-4671-8E6F-674E82DAD388}" type="slidenum">
              <a:rPr lang="en-GB" smtClean="0">
                <a:solidFill>
                  <a:prstClr val="black"/>
                </a:solidFill>
              </a:rPr>
              <a:pPr eaLnBrk="1" hangingPunct="1"/>
              <a:t>36</a:t>
            </a:fld>
            <a:endParaRPr lang="en-GB"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smtClean="0">
                <a:ea typeface="ＭＳ Ｐゴシック" pitchFamily="34" charset="-128"/>
              </a:rPr>
              <a:t>All</a:t>
            </a:r>
            <a:r>
              <a:rPr lang="fr-FR" baseline="0" dirty="0" smtClean="0">
                <a:ea typeface="ＭＳ Ｐゴシック" pitchFamily="34" charset="-128"/>
              </a:rPr>
              <a:t> </a:t>
            </a:r>
            <a:r>
              <a:rPr lang="fr-FR" baseline="0" dirty="0" err="1" smtClean="0">
                <a:ea typeface="ＭＳ Ｐゴシック" pitchFamily="34" charset="-128"/>
              </a:rPr>
              <a:t>products</a:t>
            </a:r>
            <a:r>
              <a:rPr lang="fr-FR" baseline="0" dirty="0" smtClean="0">
                <a:ea typeface="ＭＳ Ｐゴシック" pitchFamily="34" charset="-128"/>
              </a:rPr>
              <a:t> </a:t>
            </a:r>
            <a:r>
              <a:rPr lang="fr-FR" baseline="0" dirty="0" err="1" smtClean="0">
                <a:ea typeface="ＭＳ Ｐゴシック" pitchFamily="34" charset="-128"/>
              </a:rPr>
              <a:t>generated</a:t>
            </a:r>
            <a:r>
              <a:rPr lang="fr-FR" baseline="0" dirty="0" smtClean="0">
                <a:ea typeface="ＭＳ Ｐゴシック" pitchFamily="34" charset="-128"/>
              </a:rPr>
              <a:t> on GEP for the Central </a:t>
            </a:r>
            <a:r>
              <a:rPr lang="fr-FR" baseline="0" dirty="0" err="1" smtClean="0">
                <a:ea typeface="ＭＳ Ｐゴシック" pitchFamily="34" charset="-128"/>
              </a:rPr>
              <a:t>Italy</a:t>
            </a:r>
            <a:r>
              <a:rPr lang="fr-FR" baseline="0" dirty="0" smtClean="0">
                <a:ea typeface="ＭＳ Ｐゴシック" pitchFamily="34" charset="-128"/>
              </a:rPr>
              <a:t> </a:t>
            </a:r>
            <a:r>
              <a:rPr lang="fr-FR" baseline="0" dirty="0" err="1" smtClean="0">
                <a:ea typeface="ＭＳ Ｐゴシック" pitchFamily="34" charset="-128"/>
              </a:rPr>
              <a:t>earthquake</a:t>
            </a:r>
            <a:r>
              <a:rPr lang="fr-FR" baseline="0" dirty="0" smtClean="0">
                <a:ea typeface="ＭＳ Ｐゴシック" pitchFamily="34" charset="-128"/>
              </a:rPr>
              <a:t> </a:t>
            </a:r>
            <a:r>
              <a:rPr lang="fr-FR" baseline="0" dirty="0" err="1" smtClean="0">
                <a:ea typeface="ＭＳ Ｐゴシック" pitchFamily="34" charset="-128"/>
              </a:rPr>
              <a:t>were</a:t>
            </a:r>
            <a:r>
              <a:rPr lang="fr-FR" baseline="0" dirty="0" smtClean="0">
                <a:ea typeface="ＭＳ Ｐゴシック" pitchFamily="34" charset="-128"/>
              </a:rPr>
              <a:t> </a:t>
            </a:r>
            <a:r>
              <a:rPr lang="fr-FR" baseline="0" dirty="0" err="1" smtClean="0">
                <a:ea typeface="ＭＳ Ｐゴシック" pitchFamily="34" charset="-128"/>
              </a:rPr>
              <a:t>gathered</a:t>
            </a:r>
            <a:r>
              <a:rPr lang="fr-FR" baseline="0" dirty="0" smtClean="0">
                <a:ea typeface="ＭＳ Ｐゴシック" pitchFamily="34" charset="-128"/>
              </a:rPr>
              <a:t> </a:t>
            </a:r>
            <a:r>
              <a:rPr lang="fr-FR" baseline="0" dirty="0" err="1" smtClean="0">
                <a:ea typeface="ＭＳ Ｐゴシック" pitchFamily="34" charset="-128"/>
              </a:rPr>
              <a:t>under</a:t>
            </a:r>
            <a:r>
              <a:rPr lang="fr-FR" baseline="0" dirty="0" smtClean="0">
                <a:ea typeface="ＭＳ Ｐゴシック" pitchFamily="34" charset="-128"/>
              </a:rPr>
              <a:t> a </a:t>
            </a:r>
            <a:r>
              <a:rPr lang="fr-FR" baseline="0" dirty="0" err="1" smtClean="0">
                <a:ea typeface="ＭＳ Ｐゴシック" pitchFamily="34" charset="-128"/>
              </a:rPr>
              <a:t>link</a:t>
            </a:r>
            <a:r>
              <a:rPr lang="fr-FR" baseline="0" dirty="0" smtClean="0">
                <a:ea typeface="ＭＳ Ｐゴシック" pitchFamily="34" charset="-128"/>
              </a:rPr>
              <a:t> on the </a:t>
            </a:r>
            <a:r>
              <a:rPr lang="fr-FR" baseline="0" dirty="0" err="1" smtClean="0">
                <a:ea typeface="ＭＳ Ｐゴシック" pitchFamily="34" charset="-128"/>
              </a:rPr>
              <a:t>carousel</a:t>
            </a:r>
            <a:r>
              <a:rPr lang="fr-FR" baseline="0" dirty="0" smtClean="0">
                <a:ea typeface="ＭＳ Ｐゴシック" pitchFamily="34" charset="-128"/>
              </a:rPr>
              <a:t> of </a:t>
            </a:r>
            <a:r>
              <a:rPr lang="fr-FR" baseline="0" dirty="0" err="1" smtClean="0">
                <a:ea typeface="ＭＳ Ｐゴシック" pitchFamily="34" charset="-128"/>
              </a:rPr>
              <a:t>GEP’s</a:t>
            </a:r>
            <a:r>
              <a:rPr lang="fr-FR" baseline="0" dirty="0" smtClean="0">
                <a:ea typeface="ＭＳ Ｐゴシック" pitchFamily="34" charset="-128"/>
              </a:rPr>
              <a:t> </a:t>
            </a:r>
            <a:r>
              <a:rPr lang="fr-FR" baseline="0" dirty="0" err="1" smtClean="0">
                <a:ea typeface="ＭＳ Ｐゴシック" pitchFamily="34" charset="-128"/>
              </a:rPr>
              <a:t>homepage</a:t>
            </a:r>
            <a:r>
              <a:rPr lang="fr-FR" baseline="0" dirty="0" smtClean="0">
                <a:ea typeface="ＭＳ Ｐゴシック" pitchFamily="34" charset="-128"/>
              </a:rPr>
              <a:t>. </a:t>
            </a:r>
            <a:r>
              <a:rPr lang="fr-FR" baseline="0" dirty="0" err="1" smtClean="0">
                <a:ea typeface="ＭＳ Ｐゴシック" pitchFamily="34" charset="-128"/>
              </a:rPr>
              <a:t>Currently</a:t>
            </a:r>
            <a:r>
              <a:rPr lang="fr-FR" baseline="0" dirty="0" smtClean="0">
                <a:ea typeface="ＭＳ Ｐゴシック" pitchFamily="34" charset="-128"/>
              </a:rPr>
              <a:t> the </a:t>
            </a:r>
            <a:r>
              <a:rPr lang="fr-FR" baseline="0" dirty="0" err="1" smtClean="0">
                <a:ea typeface="ＭＳ Ｐゴシック" pitchFamily="34" charset="-128"/>
              </a:rPr>
              <a:t>list</a:t>
            </a:r>
            <a:r>
              <a:rPr lang="fr-FR" baseline="0" dirty="0" smtClean="0">
                <a:ea typeface="ＭＳ Ｐゴシック" pitchFamily="34" charset="-128"/>
              </a:rPr>
              <a:t> </a:t>
            </a:r>
            <a:r>
              <a:rPr lang="fr-FR" baseline="0" dirty="0" err="1" smtClean="0">
                <a:ea typeface="ＭＳ Ｐゴシック" pitchFamily="34" charset="-128"/>
              </a:rPr>
              <a:t>includes</a:t>
            </a:r>
            <a:r>
              <a:rPr lang="fr-FR" baseline="0" dirty="0" smtClean="0">
                <a:ea typeface="ＭＳ Ｐゴシック" pitchFamily="34" charset="-128"/>
              </a:rPr>
              <a:t> 3 </a:t>
            </a:r>
            <a:r>
              <a:rPr lang="fr-FR" baseline="0" dirty="0" err="1" smtClean="0">
                <a:ea typeface="ＭＳ Ｐゴシック" pitchFamily="34" charset="-128"/>
              </a:rPr>
              <a:t>results</a:t>
            </a:r>
            <a:r>
              <a:rPr lang="fr-FR" baseline="0" dirty="0" smtClean="0">
                <a:ea typeface="ＭＳ Ｐゴシック" pitchFamily="34" charset="-128"/>
              </a:rPr>
              <a:t> </a:t>
            </a:r>
            <a:r>
              <a:rPr lang="fr-FR" baseline="0" dirty="0" err="1" smtClean="0">
                <a:ea typeface="ＭＳ Ｐゴシック" pitchFamily="34" charset="-128"/>
              </a:rPr>
              <a:t>from</a:t>
            </a:r>
            <a:r>
              <a:rPr lang="fr-FR" baseline="0" dirty="0" smtClean="0">
                <a:ea typeface="ＭＳ Ｐゴシック" pitchFamily="34" charset="-128"/>
              </a:rPr>
              <a:t> INGV and one </a:t>
            </a:r>
            <a:r>
              <a:rPr lang="fr-FR" baseline="0" dirty="0" err="1" smtClean="0">
                <a:ea typeface="ＭＳ Ｐゴシック" pitchFamily="34" charset="-128"/>
              </a:rPr>
              <a:t>from</a:t>
            </a:r>
            <a:r>
              <a:rPr lang="fr-FR" baseline="0" dirty="0" smtClean="0">
                <a:ea typeface="ＭＳ Ｐゴシック" pitchFamily="34" charset="-128"/>
              </a:rPr>
              <a:t> CNR IREA.</a:t>
            </a:r>
            <a:endParaRPr lang="en-GB" dirty="0"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7A2FCC3-E302-4C47-B43F-3FCDC91BAE8B}" type="slidenum">
              <a:rPr lang="en-GB" smtClean="0"/>
              <a:pPr eaLnBrk="1" hangingPunct="1"/>
              <a:t>39</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7A2FCC3-E302-4C47-B43F-3FCDC91BAE8B}" type="slidenum">
              <a:rPr lang="en-GB" smtClean="0"/>
              <a:pPr eaLnBrk="1" hangingPunct="1"/>
              <a:t>40</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49</a:t>
            </a:fld>
            <a:endParaRPr lang="fr-FR"/>
          </a:p>
        </p:txBody>
      </p:sp>
    </p:spTree>
    <p:extLst>
      <p:ext uri="{BB962C8B-B14F-4D97-AF65-F5344CB8AC3E}">
        <p14:creationId xmlns:p14="http://schemas.microsoft.com/office/powerpoint/2010/main" val="350098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endParaRPr lang="fr-FR" sz="1000" dirty="0"/>
          </a:p>
        </p:txBody>
      </p:sp>
      <p:sp>
        <p:nvSpPr>
          <p:cNvPr id="4" name="Espace réservé du numéro de diapositive 3"/>
          <p:cNvSpPr>
            <a:spLocks noGrp="1"/>
          </p:cNvSpPr>
          <p:nvPr>
            <p:ph type="sldNum" sz="quarter" idx="10"/>
          </p:nvPr>
        </p:nvSpPr>
        <p:spPr/>
        <p:txBody>
          <a:bodyPr/>
          <a:lstStyle/>
          <a:p>
            <a:pPr>
              <a:defRPr/>
            </a:pPr>
            <a:fld id="{3D31D474-A30B-46C7-A7CB-BF5BB52F9BBE}" type="slidenum">
              <a:rPr lang="en-US" smtClean="0"/>
              <a:pPr>
                <a:defRPr/>
              </a:pPr>
              <a:t>56</a:t>
            </a:fld>
            <a:endParaRPr lang="en-US"/>
          </a:p>
        </p:txBody>
      </p:sp>
    </p:spTree>
    <p:extLst>
      <p:ext uri="{BB962C8B-B14F-4D97-AF65-F5344CB8AC3E}">
        <p14:creationId xmlns:p14="http://schemas.microsoft.com/office/powerpoint/2010/main" val="256224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AF08FEE1-F678-4450-BE58-770401A6DC9E}" type="slidenum">
              <a:rPr lang="fr-FR" smtClean="0"/>
              <a:pPr/>
              <a:t>3</a:t>
            </a:fld>
            <a:endParaRPr lang="fr-FR"/>
          </a:p>
        </p:txBody>
      </p:sp>
    </p:spTree>
    <p:extLst>
      <p:ext uri="{BB962C8B-B14F-4D97-AF65-F5344CB8AC3E}">
        <p14:creationId xmlns:p14="http://schemas.microsoft.com/office/powerpoint/2010/main" val="402655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4</a:t>
            </a:fld>
            <a:endParaRPr lang="fr-FR"/>
          </a:p>
        </p:txBody>
      </p:sp>
    </p:spTree>
    <p:extLst>
      <p:ext uri="{BB962C8B-B14F-4D97-AF65-F5344CB8AC3E}">
        <p14:creationId xmlns:p14="http://schemas.microsoft.com/office/powerpoint/2010/main" val="9417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6</a:t>
            </a:fld>
            <a:endParaRPr lang="fr-FR"/>
          </a:p>
        </p:txBody>
      </p:sp>
    </p:spTree>
    <p:extLst>
      <p:ext uri="{BB962C8B-B14F-4D97-AF65-F5344CB8AC3E}">
        <p14:creationId xmlns:p14="http://schemas.microsoft.com/office/powerpoint/2010/main" val="350098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7</a:t>
            </a:fld>
            <a:endParaRPr lang="fr-FR"/>
          </a:p>
        </p:txBody>
      </p:sp>
    </p:spTree>
    <p:extLst>
      <p:ext uri="{BB962C8B-B14F-4D97-AF65-F5344CB8AC3E}">
        <p14:creationId xmlns:p14="http://schemas.microsoft.com/office/powerpoint/2010/main" val="350098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10</a:t>
            </a:fld>
            <a:endParaRPr lang="fr-FR"/>
          </a:p>
        </p:txBody>
      </p:sp>
    </p:spTree>
    <p:extLst>
      <p:ext uri="{BB962C8B-B14F-4D97-AF65-F5344CB8AC3E}">
        <p14:creationId xmlns:p14="http://schemas.microsoft.com/office/powerpoint/2010/main" val="42466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ea typeface="ＭＳ Ｐゴシック" pitchFamily="34" charset="-128"/>
              </a:rPr>
              <a:t>A pltaform for EO processing rather than data distribution or dissemination. Agreement with CEO Spartners for access and accounting of specific data collections (CDEOS Pilots and Geohazard Supersites).</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7DDE4B7-7693-485E-BE72-71F7BD75730F}" type="slidenum">
              <a:rPr lang="en-US" smtClean="0">
                <a:solidFill>
                  <a:srgbClr val="000000"/>
                </a:solidFill>
              </a:rPr>
              <a:pPr eaLnBrk="1" hangingPunct="1"/>
              <a:t>11</a:t>
            </a:fld>
            <a:endParaRPr lang="en-US" smtClean="0">
              <a:solidFill>
                <a:srgbClr val="000000"/>
              </a:solidFill>
            </a:endParaRPr>
          </a:p>
        </p:txBody>
      </p:sp>
      <p:sp>
        <p:nvSpPr>
          <p:cNvPr id="26629" name="Header Placeholder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endParaRPr lang="en-US" smtClean="0">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16</a:t>
            </a:fld>
            <a:endParaRPr lang="fr-FR"/>
          </a:p>
        </p:txBody>
      </p:sp>
    </p:spTree>
    <p:extLst>
      <p:ext uri="{BB962C8B-B14F-4D97-AF65-F5344CB8AC3E}">
        <p14:creationId xmlns:p14="http://schemas.microsoft.com/office/powerpoint/2010/main" val="291234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Barry Parsons </a:t>
            </a:r>
            <a:r>
              <a:rPr lang="fr-FR" dirty="0" err="1" smtClean="0"/>
              <a:t>informed</a:t>
            </a:r>
            <a:r>
              <a:rPr lang="fr-FR" dirty="0" smtClean="0"/>
              <a:t> me </a:t>
            </a:r>
            <a:r>
              <a:rPr lang="fr-FR" dirty="0" err="1" smtClean="0"/>
              <a:t>that</a:t>
            </a:r>
            <a:r>
              <a:rPr lang="fr-FR" dirty="0" smtClean="0"/>
              <a:t> the CSK </a:t>
            </a:r>
            <a:r>
              <a:rPr lang="fr-FR" dirty="0" err="1" smtClean="0"/>
              <a:t>acquisistions</a:t>
            </a:r>
            <a:r>
              <a:rPr lang="fr-FR" dirty="0" smtClean="0"/>
              <a:t> for China and Iran </a:t>
            </a:r>
            <a:r>
              <a:rPr lang="fr-FR" dirty="0" err="1" smtClean="0"/>
              <a:t>will</a:t>
            </a:r>
            <a:r>
              <a:rPr lang="fr-FR" dirty="0" smtClean="0"/>
              <a:t> end in </a:t>
            </a:r>
            <a:r>
              <a:rPr lang="fr-FR" dirty="0" err="1" smtClean="0"/>
              <a:t>October</a:t>
            </a:r>
            <a:r>
              <a:rPr lang="fr-FR" baseline="0" dirty="0" smtClean="0"/>
              <a:t> 2017 and March 2018 </a:t>
            </a:r>
            <a:r>
              <a:rPr lang="fr-FR" baseline="0" dirty="0" err="1" smtClean="0"/>
              <a:t>respectively</a:t>
            </a:r>
            <a:r>
              <a:rPr lang="fr-FR" baseline="0" dirty="0" smtClean="0"/>
              <a:t>. Can </a:t>
            </a:r>
            <a:r>
              <a:rPr lang="fr-FR" baseline="0" dirty="0" err="1" smtClean="0"/>
              <a:t>this</a:t>
            </a:r>
            <a:r>
              <a:rPr lang="fr-FR" baseline="0" dirty="0" smtClean="0"/>
              <a:t> </a:t>
            </a:r>
            <a:r>
              <a:rPr lang="fr-FR" baseline="0" dirty="0" err="1" smtClean="0"/>
              <a:t>be</a:t>
            </a:r>
            <a:r>
              <a:rPr lang="fr-FR" baseline="0" dirty="0" smtClean="0"/>
              <a:t> </a:t>
            </a:r>
            <a:r>
              <a:rPr lang="fr-FR" baseline="0" dirty="0" err="1" smtClean="0"/>
              <a:t>discussed</a:t>
            </a:r>
            <a:r>
              <a:rPr lang="fr-FR" baseline="0" dirty="0" smtClean="0"/>
              <a:t> </a:t>
            </a:r>
            <a:r>
              <a:rPr lang="fr-FR" baseline="0" dirty="0" err="1" smtClean="0"/>
              <a:t>within</a:t>
            </a:r>
            <a:r>
              <a:rPr lang="fr-FR" baseline="0" dirty="0" smtClean="0"/>
              <a:t> the meeting? Is </a:t>
            </a:r>
            <a:r>
              <a:rPr lang="fr-FR" baseline="0" dirty="0" err="1" smtClean="0"/>
              <a:t>it</a:t>
            </a:r>
            <a:r>
              <a:rPr lang="fr-FR" baseline="0" dirty="0" smtClean="0"/>
              <a:t> acceptable? If </a:t>
            </a:r>
            <a:r>
              <a:rPr lang="fr-FR" baseline="0" dirty="0" err="1" smtClean="0"/>
              <a:t>we</a:t>
            </a:r>
            <a:r>
              <a:rPr lang="fr-FR" baseline="0" dirty="0" smtClean="0"/>
              <a:t> </a:t>
            </a:r>
            <a:r>
              <a:rPr lang="fr-FR" baseline="0" dirty="0" err="1" smtClean="0"/>
              <a:t>find</a:t>
            </a:r>
            <a:r>
              <a:rPr lang="fr-FR" baseline="0" dirty="0" smtClean="0"/>
              <a:t> </a:t>
            </a:r>
            <a:r>
              <a:rPr lang="fr-FR" baseline="0" dirty="0" err="1" smtClean="0"/>
              <a:t>sustainable</a:t>
            </a:r>
            <a:r>
              <a:rPr lang="fr-FR" baseline="0" dirty="0" smtClean="0"/>
              <a:t> </a:t>
            </a:r>
            <a:r>
              <a:rPr lang="fr-FR" baseline="0" dirty="0" err="1" smtClean="0"/>
              <a:t>paths</a:t>
            </a:r>
            <a:r>
              <a:rPr lang="fr-FR" baseline="0" dirty="0" smtClean="0"/>
              <a:t> for the future of the pilot </a:t>
            </a:r>
            <a:r>
              <a:rPr lang="fr-FR" baseline="0" dirty="0" err="1" smtClean="0"/>
              <a:t>what</a:t>
            </a:r>
            <a:r>
              <a:rPr lang="fr-FR" baseline="0" dirty="0" smtClean="0"/>
              <a:t> </a:t>
            </a:r>
            <a:r>
              <a:rPr lang="fr-FR" baseline="0" dirty="0" err="1" smtClean="0"/>
              <a:t>happens</a:t>
            </a:r>
            <a:r>
              <a:rPr lang="fr-FR" baseline="0" dirty="0" smtClean="0"/>
              <a:t> in the </a:t>
            </a:r>
            <a:r>
              <a:rPr lang="fr-FR" baseline="0" dirty="0" err="1" smtClean="0"/>
              <a:t>meantime</a:t>
            </a:r>
            <a:r>
              <a:rPr lang="fr-FR" baseline="0" dirty="0" smtClean="0"/>
              <a:t> (the time </a:t>
            </a:r>
            <a:r>
              <a:rPr lang="fr-FR" baseline="0" dirty="0" err="1" smtClean="0"/>
              <a:t>between</a:t>
            </a:r>
            <a:r>
              <a:rPr lang="fr-FR" baseline="0" dirty="0" smtClean="0"/>
              <a:t> the end of the pilot and the </a:t>
            </a:r>
            <a:r>
              <a:rPr lang="fr-FR" baseline="0" dirty="0" err="1" smtClean="0"/>
              <a:t>start</a:t>
            </a:r>
            <a:r>
              <a:rPr lang="fr-FR" baseline="0" dirty="0" smtClean="0"/>
              <a:t> of a new </a:t>
            </a:r>
            <a:r>
              <a:rPr lang="fr-FR" baseline="0" dirty="0" err="1" smtClean="0"/>
              <a:t>project</a:t>
            </a:r>
            <a:r>
              <a:rPr lang="fr-FR" baseline="0" dirty="0" smtClean="0"/>
              <a:t>)?</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17</a:t>
            </a:fld>
            <a:endParaRPr lang="fr-FR"/>
          </a:p>
        </p:txBody>
      </p:sp>
    </p:spTree>
    <p:extLst>
      <p:ext uri="{BB962C8B-B14F-4D97-AF65-F5344CB8AC3E}">
        <p14:creationId xmlns:p14="http://schemas.microsoft.com/office/powerpoint/2010/main" val="288774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Tree>
    <p:extLst>
      <p:ext uri="{BB962C8B-B14F-4D97-AF65-F5344CB8AC3E}">
        <p14:creationId xmlns:p14="http://schemas.microsoft.com/office/powerpoint/2010/main" val="584001849"/>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D4D34BCB-F8B5-4BBA-9FAE-6AEC703CCB5E}" type="datetime1">
              <a:rPr lang="fr-FR" smtClean="0">
                <a:solidFill>
                  <a:srgbClr val="002569"/>
                </a:solidFill>
                <a:latin typeface="Arial" charset="0"/>
                <a:ea typeface="ＭＳ Ｐゴシック" pitchFamily="-106" charset="-128"/>
              </a:rPr>
              <a:pPr defTabSz="457200" fontAlgn="base">
                <a:spcBef>
                  <a:spcPct val="0"/>
                </a:spcBef>
                <a:spcAft>
                  <a:spcPct val="0"/>
                </a:spcAft>
              </a:pPr>
              <a:t>22/03/2017</a:t>
            </a:fld>
            <a:endParaRPr lang="en-GB">
              <a:solidFill>
                <a:srgbClr val="002569"/>
              </a:solidFill>
              <a:latin typeface="Arial" charset="0"/>
              <a:ea typeface="ＭＳ Ｐゴシック" pitchFamily="-106"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5" name="Slide Number Placeholder 4"/>
          <p:cNvSpPr>
            <a:spLocks noGrp="1"/>
          </p:cNvSpPr>
          <p:nvPr>
            <p:ph type="sldNum" sz="quarter" idx="12"/>
          </p:nvPr>
        </p:nvSpPr>
        <p:spPr/>
        <p:txBody>
          <a:bodyPr/>
          <a:lstStyle/>
          <a:p>
            <a:fld id="{23DEF764-59BE-4B16-8761-3A307E775C4E}" type="slidenum">
              <a:rPr lang="en-GB" smtClean="0"/>
              <a:pPr/>
              <a:t>‹N°›</a:t>
            </a:fld>
            <a:endParaRPr lang="en-GB"/>
          </a:p>
        </p:txBody>
      </p:sp>
    </p:spTree>
    <p:extLst>
      <p:ext uri="{BB962C8B-B14F-4D97-AF65-F5344CB8AC3E}">
        <p14:creationId xmlns:p14="http://schemas.microsoft.com/office/powerpoint/2010/main" val="22337157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FCA2C4-82A7-4098-99DA-B6B14B534F3E}" type="datetime1">
              <a:rPr lang="fr-FR" smtClean="0">
                <a:solidFill>
                  <a:srgbClr val="002569"/>
                </a:solidFill>
                <a:latin typeface="Arial" charset="0"/>
                <a:ea typeface="ＭＳ Ｐゴシック" pitchFamily="-106" charset="-128"/>
              </a:rPr>
              <a:pPr defTabSz="457200" fontAlgn="base">
                <a:spcBef>
                  <a:spcPct val="0"/>
                </a:spcBef>
                <a:spcAft>
                  <a:spcPct val="0"/>
                </a:spcAft>
              </a:pPr>
              <a:t>22/03/2017</a:t>
            </a:fld>
            <a:endParaRPr lang="en-GB">
              <a:solidFill>
                <a:srgbClr val="002569"/>
              </a:solidFill>
              <a:latin typeface="Arial" charset="0"/>
              <a:ea typeface="ＭＳ Ｐゴシック" pitchFamily="-106"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pPr/>
              <a:t>‹N°›</a:t>
            </a:fld>
            <a:endParaRPr lang="en-GB"/>
          </a:p>
        </p:txBody>
      </p:sp>
    </p:spTree>
    <p:extLst>
      <p:ext uri="{BB962C8B-B14F-4D97-AF65-F5344CB8AC3E}">
        <p14:creationId xmlns:p14="http://schemas.microsoft.com/office/powerpoint/2010/main" val="154871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srgbClr val="002569"/>
              </a:solidFill>
              <a:latin typeface="Tahoma" pitchFamily="34" charset="0"/>
              <a:ea typeface="ＭＳ Ｐゴシック" pitchFamily="-106" charset="-128"/>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2818921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Tree>
    <p:extLst>
      <p:ext uri="{BB962C8B-B14F-4D97-AF65-F5344CB8AC3E}">
        <p14:creationId xmlns:p14="http://schemas.microsoft.com/office/powerpoint/2010/main" val="2293029937"/>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a:solidFill>
                <a:srgbClr val="FFFFFF"/>
              </a:solidFill>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pPr defTabSz="457200" fontAlgn="base">
              <a:spcBef>
                <a:spcPct val="0"/>
              </a:spcBef>
              <a:spcAft>
                <a:spcPct val="0"/>
              </a:spcAft>
            </a:pPr>
            <a:fld id="{56C7D621-46F3-4C51-A722-1573FE19D5EA}" type="datetime1">
              <a:rPr lang="fr-FR" smtClean="0">
                <a:solidFill>
                  <a:srgbClr val="002569"/>
                </a:solidFill>
                <a:latin typeface="Arial" charset="0"/>
                <a:ea typeface="ＭＳ Ｐゴシック" pitchFamily="-106" charset="-128"/>
              </a:rPr>
              <a:pPr defTabSz="457200" fontAlgn="base">
                <a:spcBef>
                  <a:spcPct val="0"/>
                </a:spcBef>
                <a:spcAft>
                  <a:spcPct val="0"/>
                </a:spcAft>
              </a:pPr>
              <a:t>22/03/2017</a:t>
            </a:fld>
            <a:endParaRPr lang="en-US">
              <a:solidFill>
                <a:srgbClr val="002569"/>
              </a:solidFill>
              <a:latin typeface="Arial" charset="0"/>
              <a:ea typeface="ＭＳ Ｐゴシック" pitchFamily="-106" charset="-128"/>
            </a:endParaRPr>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pPr defTabSz="457200" fontAlgn="base">
              <a:spcBef>
                <a:spcPct val="0"/>
              </a:spcBef>
              <a:spcAft>
                <a:spcPct val="0"/>
              </a:spcAft>
            </a:pPr>
            <a:endParaRPr lang="en-US">
              <a:solidFill>
                <a:srgbClr val="002569"/>
              </a:solidFill>
              <a:latin typeface="Arial" charset="0"/>
              <a:ea typeface="ＭＳ Ｐゴシック" pitchFamily="-106" charset="-128"/>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pPr/>
              <a:t>‹N°›</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6638049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FCA2C4-82A7-4098-99DA-B6B14B534F3E}" type="datetime1">
              <a:rPr lang="fr-FR" smtClean="0">
                <a:solidFill>
                  <a:srgbClr val="002569"/>
                </a:solidFill>
                <a:latin typeface="Arial" charset="0"/>
                <a:ea typeface="ＭＳ Ｐゴシック" pitchFamily="-106" charset="-128"/>
              </a:rPr>
              <a:pPr defTabSz="457200" fontAlgn="base">
                <a:spcBef>
                  <a:spcPct val="0"/>
                </a:spcBef>
                <a:spcAft>
                  <a:spcPct val="0"/>
                </a:spcAft>
              </a:pPr>
              <a:t>22/03/2017</a:t>
            </a:fld>
            <a:endParaRPr lang="en-GB">
              <a:solidFill>
                <a:srgbClr val="002569"/>
              </a:solidFill>
              <a:latin typeface="Arial" charset="0"/>
              <a:ea typeface="ＭＳ Ｐゴシック" pitchFamily="-106"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pPr/>
              <a:t>‹N°›</a:t>
            </a:fld>
            <a:endParaRPr lang="en-GB"/>
          </a:p>
        </p:txBody>
      </p:sp>
    </p:spTree>
    <p:extLst>
      <p:ext uri="{BB962C8B-B14F-4D97-AF65-F5344CB8AC3E}">
        <p14:creationId xmlns:p14="http://schemas.microsoft.com/office/powerpoint/2010/main" val="10908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D4D34BCB-F8B5-4BBA-9FAE-6AEC703CCB5E}" type="datetime1">
              <a:rPr lang="fr-FR" smtClean="0">
                <a:solidFill>
                  <a:srgbClr val="002569"/>
                </a:solidFill>
                <a:latin typeface="Arial" charset="0"/>
                <a:ea typeface="ＭＳ Ｐゴシック" pitchFamily="-106" charset="-128"/>
              </a:rPr>
              <a:pPr defTabSz="457200" fontAlgn="base">
                <a:spcBef>
                  <a:spcPct val="0"/>
                </a:spcBef>
                <a:spcAft>
                  <a:spcPct val="0"/>
                </a:spcAft>
              </a:pPr>
              <a:t>22/03/2017</a:t>
            </a:fld>
            <a:endParaRPr lang="en-GB">
              <a:solidFill>
                <a:srgbClr val="002569"/>
              </a:solidFill>
              <a:latin typeface="Arial" charset="0"/>
              <a:ea typeface="ＭＳ Ｐゴシック" pitchFamily="-106"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5" name="Slide Number Placeholder 4"/>
          <p:cNvSpPr>
            <a:spLocks noGrp="1"/>
          </p:cNvSpPr>
          <p:nvPr>
            <p:ph type="sldNum" sz="quarter" idx="12"/>
          </p:nvPr>
        </p:nvSpPr>
        <p:spPr/>
        <p:txBody>
          <a:bodyPr/>
          <a:lstStyle/>
          <a:p>
            <a:fld id="{23DEF764-59BE-4B16-8761-3A307E775C4E}" type="slidenum">
              <a:rPr lang="en-GB" smtClean="0"/>
              <a:pPr/>
              <a:t>‹N°›</a:t>
            </a:fld>
            <a:endParaRPr lang="en-GB"/>
          </a:p>
        </p:txBody>
      </p:sp>
    </p:spTree>
    <p:extLst>
      <p:ext uri="{BB962C8B-B14F-4D97-AF65-F5344CB8AC3E}">
        <p14:creationId xmlns:p14="http://schemas.microsoft.com/office/powerpoint/2010/main" val="1667528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eaLnBrk="0" fontAlgn="base" hangingPunct="0">
              <a:spcBef>
                <a:spcPct val="0"/>
              </a:spcBef>
              <a:spcAft>
                <a:spcPct val="0"/>
              </a:spcAft>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44012" cy="553998"/>
          </a:xfrm>
          <a:prstGeom prst="rect">
            <a:avLst/>
          </a:prstGeom>
          <a:noFill/>
        </p:spPr>
        <p:txBody>
          <a:bodyPr wrap="none">
            <a:spAutoFit/>
          </a:bodyPr>
          <a:lstStyle/>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#2</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Paris, France</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10-12 September,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defTabSz="457200" fontAlgn="base">
              <a:spcAft>
                <a:spcPct val="0"/>
              </a:spcAft>
              <a:defRPr/>
            </a:pPr>
            <a:fld id="{980EA4A0-E513-42EA-B292-B21C1B51B660}" type="slidenum">
              <a:rPr lang="en-US">
                <a:ea typeface="ＭＳ Ｐゴシック" pitchFamily="-106" charset="-128"/>
              </a:rPr>
              <a:pPr defTabSz="457200" fontAlgn="base">
                <a:spcAft>
                  <a:spcPct val="0"/>
                </a:spcAft>
                <a:defRPr/>
              </a:pPr>
              <a:t>‹N°›</a:t>
            </a:fld>
            <a:endParaRPr lang="en-US">
              <a:ea typeface="ＭＳ Ｐゴシック" pitchFamily="-106" charset="-128"/>
            </a:endParaRPr>
          </a:p>
        </p:txBody>
      </p:sp>
      <p:pic>
        <p:nvPicPr>
          <p:cNvPr id="5" name="Picture 4" descr="CEOS_logo_trans_SMA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extLst>
      <p:ext uri="{BB962C8B-B14F-4D97-AF65-F5344CB8AC3E}">
        <p14:creationId xmlns:p14="http://schemas.microsoft.com/office/powerpoint/2010/main" val="4205814890"/>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7" r:id="rId3"/>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eaLnBrk="0" fontAlgn="base" hangingPunct="0">
              <a:spcBef>
                <a:spcPct val="0"/>
              </a:spcBef>
              <a:spcAft>
                <a:spcPct val="0"/>
              </a:spcAft>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44012" cy="553998"/>
          </a:xfrm>
          <a:prstGeom prst="rect">
            <a:avLst/>
          </a:prstGeom>
          <a:noFill/>
        </p:spPr>
        <p:txBody>
          <a:bodyPr wrap="none">
            <a:spAutoFit/>
          </a:bodyPr>
          <a:lstStyle/>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#2</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Paris, France</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10-12 September,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defTabSz="457200" fontAlgn="base">
              <a:spcAft>
                <a:spcPct val="0"/>
              </a:spcAft>
              <a:defRPr/>
            </a:pPr>
            <a:fld id="{980EA4A0-E513-42EA-B292-B21C1B51B660}" type="slidenum">
              <a:rPr lang="en-US">
                <a:ea typeface="ＭＳ Ｐゴシック" pitchFamily="-106" charset="-128"/>
              </a:rPr>
              <a:pPr defTabSz="457200" fontAlgn="base">
                <a:spcAft>
                  <a:spcPct val="0"/>
                </a:spcAft>
                <a:defRPr/>
              </a:pPr>
              <a:t>‹N°›</a:t>
            </a:fld>
            <a:endParaRPr lang="en-US">
              <a:ea typeface="ＭＳ Ｐゴシック" pitchFamily="-106" charset="-128"/>
            </a:endParaRPr>
          </a:p>
        </p:txBody>
      </p:sp>
      <p:pic>
        <p:nvPicPr>
          <p:cNvPr id="5" name="Picture 4" descr="CEOS_logo_trans_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extLst>
      <p:ext uri="{BB962C8B-B14F-4D97-AF65-F5344CB8AC3E}">
        <p14:creationId xmlns:p14="http://schemas.microsoft.com/office/powerpoint/2010/main" val="34679300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scihub.esa.in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comet.nerc.ac.uk/COMET-LiCS-portal/" TargetMode="Externa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geohazards-tep@esa.i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earthobservations.org/gsnl.php" TargetMode="External"/><Relationship Id="rId2" Type="http://schemas.openxmlformats.org/officeDocument/2006/relationships/hyperlink" Target="http://ceos.org/"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www.dailymotion.com/video/x5eswz2_ecuador-high-res-s-1-browse-dlr-gep_tech" TargetMode="External"/><Relationship Id="rId4" Type="http://schemas.openxmlformats.org/officeDocument/2006/relationships/hyperlink" Target="https://geohazards-tep.eo.esa.in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hyperlink" Target="http://comet.nerc.ac.uk/" TargetMode="External"/><Relationship Id="rId2" Type="http://schemas.openxmlformats.org/officeDocument/2006/relationships/hyperlink" Target="http://www.beyond-eocenter.eu/index.php/geophysical/earthquakes/new-zealand-2016" TargetMode="External"/><Relationship Id="rId1" Type="http://schemas.openxmlformats.org/officeDocument/2006/relationships/slideLayout" Target="../slideLayouts/slideLayout1.xml"/><Relationship Id="rId4" Type="http://schemas.openxmlformats.org/officeDocument/2006/relationships/hyperlink" Target="http://www.bbc.co.uk/news/science-environment-38323832"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ites.google.com/a/ingv.it/satellite-monitoring-of-geohazard-prone-megacities---satgeomeg/home" TargetMode="Externa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esamultimedia.esa.int/docs/EarthObservation/Geohazards/esa-geo-hzrd-2012.pdf"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539552" y="172192"/>
            <a:ext cx="8481080" cy="1349277"/>
          </a:xfrm>
        </p:spPr>
        <p:txBody>
          <a:bodyPr/>
          <a:lstStyle/>
          <a:p>
            <a:pPr algn="l"/>
            <a:r>
              <a:rPr lang="en-US" sz="2800" dirty="0" smtClean="0"/>
              <a:t>Status Report on the Seismic Hazards Pilot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t>Philippe Bally (ESA)</a:t>
            </a:r>
          </a:p>
          <a:p>
            <a:r>
              <a:rPr lang="en-US" b="0" dirty="0" smtClean="0"/>
              <a:t>Stefano Salvi (INGV)</a:t>
            </a:r>
          </a:p>
          <a:p>
            <a:r>
              <a:rPr lang="en-US" b="0" dirty="0" smtClean="0"/>
              <a:t>Theodora </a:t>
            </a:r>
            <a:r>
              <a:rPr lang="en-US" b="0" dirty="0" err="1" smtClean="0"/>
              <a:t>Papadopoulou</a:t>
            </a:r>
            <a:r>
              <a:rPr lang="en-US" b="0" dirty="0" smtClean="0"/>
              <a:t> (ARGANS c/ ESA)</a:t>
            </a:r>
          </a:p>
          <a:p>
            <a:endParaRPr lang="en-US" sz="1400" b="0" dirty="0" smtClean="0"/>
          </a:p>
          <a:p>
            <a:r>
              <a:rPr lang="en-US" b="0" dirty="0"/>
              <a:t>WG Disasters </a:t>
            </a:r>
            <a:r>
              <a:rPr lang="en-US" b="0" dirty="0" smtClean="0"/>
              <a:t>#7</a:t>
            </a:r>
            <a:endParaRPr lang="en-US" b="0" dirty="0"/>
          </a:p>
          <a:p>
            <a:r>
              <a:rPr lang="en-US" b="0" dirty="0" smtClean="0"/>
              <a:t>Rome, Italy</a:t>
            </a:r>
            <a:endParaRPr lang="en-US" b="0" dirty="0"/>
          </a:p>
          <a:p>
            <a:r>
              <a:rPr lang="en-US" b="0" dirty="0" smtClean="0"/>
              <a:t>14-16 March, 2017</a:t>
            </a:r>
            <a:endParaRPr lang="en-US" b="0" dirty="0"/>
          </a:p>
        </p:txBody>
      </p:sp>
    </p:spTree>
    <p:extLst>
      <p:ext uri="{BB962C8B-B14F-4D97-AF65-F5344CB8AC3E}">
        <p14:creationId xmlns:p14="http://schemas.microsoft.com/office/powerpoint/2010/main" val="257527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0E5741A4-A864-49A7-944A-A05ED55E0BC5}" type="slidenum">
              <a:rPr lang="fr-FR" smtClean="0"/>
              <a:pPr/>
              <a:t>10</a:t>
            </a:fld>
            <a:endParaRPr lang="fr-FR"/>
          </a:p>
        </p:txBody>
      </p:sp>
      <p:sp>
        <p:nvSpPr>
          <p:cNvPr id="2" name="Titre 1"/>
          <p:cNvSpPr>
            <a:spLocks noGrp="1"/>
          </p:cNvSpPr>
          <p:nvPr>
            <p:ph type="title" idx="4294967295"/>
          </p:nvPr>
        </p:nvSpPr>
        <p:spPr>
          <a:xfrm>
            <a:off x="0" y="116632"/>
            <a:ext cx="6897960" cy="850900"/>
          </a:xfrm>
        </p:spPr>
        <p:txBody>
          <a:bodyPr>
            <a:noAutofit/>
          </a:bodyPr>
          <a:lstStyle/>
          <a:p>
            <a:pPr algn="l"/>
            <a:r>
              <a:rPr lang="en-US" sz="3600" b="1" dirty="0" smtClean="0">
                <a:effectLst>
                  <a:outerShdw blurRad="38100" dist="38100" dir="2700000" algn="tl">
                    <a:srgbClr val="000000">
                      <a:alpha val="43137"/>
                    </a:srgbClr>
                  </a:outerShdw>
                </a:effectLst>
                <a:latin typeface="+mn-lt"/>
              </a:rPr>
              <a:t/>
            </a:r>
            <a:br>
              <a:rPr lang="en-US" sz="3600" b="1" dirty="0" smtClean="0">
                <a:effectLst>
                  <a:outerShdw blurRad="38100" dist="38100" dir="2700000" algn="tl">
                    <a:srgbClr val="000000">
                      <a:alpha val="43137"/>
                    </a:srgbClr>
                  </a:outerShdw>
                </a:effectLst>
                <a:latin typeface="+mn-lt"/>
              </a:rPr>
            </a:br>
            <a:r>
              <a:rPr lang="en-US" sz="3600" dirty="0">
                <a:effectLst>
                  <a:outerShdw blurRad="38100" dist="38100" dir="2700000" algn="tl">
                    <a:srgbClr val="000000">
                      <a:alpha val="43137"/>
                    </a:srgbClr>
                  </a:outerShdw>
                </a:effectLst>
                <a:latin typeface="Calibri" panose="020F0502020204030204" pitchFamily="34" charset="0"/>
              </a:rPr>
              <a:t>EO data access for Pilot users</a:t>
            </a:r>
            <a:r>
              <a:rPr lang="en-US" sz="36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 </a:t>
            </a:r>
            <a:br>
              <a:rPr lang="en-US" sz="36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br>
            <a:endParaRPr lang="fr-FR" sz="3600" b="1" dirty="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
        <p:nvSpPr>
          <p:cNvPr id="3" name="Espace réservé du contenu 2"/>
          <p:cNvSpPr>
            <a:spLocks noGrp="1"/>
          </p:cNvSpPr>
          <p:nvPr>
            <p:ph idx="4294967295"/>
          </p:nvPr>
        </p:nvSpPr>
        <p:spPr>
          <a:xfrm>
            <a:off x="539552" y="1412776"/>
            <a:ext cx="8229600" cy="5184576"/>
          </a:xfrm>
          <a:noFill/>
          <a:ln>
            <a:noFill/>
          </a:ln>
        </p:spPr>
        <p:style>
          <a:lnRef idx="2">
            <a:schemeClr val="dk1"/>
          </a:lnRef>
          <a:fillRef idx="1">
            <a:schemeClr val="lt1"/>
          </a:fillRef>
          <a:effectRef idx="0">
            <a:schemeClr val="dk1"/>
          </a:effectRef>
          <a:fontRef idx="minor">
            <a:schemeClr val="dk1"/>
          </a:fontRef>
        </p:style>
        <p:txBody>
          <a:bodyPr>
            <a:normAutofit fontScale="25000" lnSpcReduction="20000"/>
          </a:bodyPr>
          <a:lstStyle/>
          <a:p>
            <a:pPr marL="0" indent="0">
              <a:buNone/>
            </a:pPr>
            <a:r>
              <a:rPr lang="en-US" sz="7200" b="0" u="sng" dirty="0" smtClean="0"/>
              <a:t>Following the arrangement made by ESA with ASI, DLR and JAXA to support data dissemination</a:t>
            </a:r>
            <a:r>
              <a:rPr lang="en-US" sz="7200" b="0" u="sng" dirty="0"/>
              <a:t> </a:t>
            </a:r>
            <a:r>
              <a:rPr lang="en-US" sz="7200" b="0" u="sng" dirty="0" smtClean="0"/>
              <a:t>through the </a:t>
            </a:r>
            <a:r>
              <a:rPr lang="en-US" sz="7200" b="0" u="sng" dirty="0" err="1" smtClean="0"/>
              <a:t>Geohazards</a:t>
            </a:r>
            <a:r>
              <a:rPr lang="en-US" sz="7200" b="0" u="sng" dirty="0" smtClean="0"/>
              <a:t> Exploitation Platform (GEP)</a:t>
            </a:r>
            <a:r>
              <a:rPr lang="en-US" sz="7200" b="0" dirty="0" smtClean="0"/>
              <a:t>:</a:t>
            </a:r>
          </a:p>
          <a:p>
            <a:pPr marL="0" indent="0">
              <a:buNone/>
            </a:pPr>
            <a:endParaRPr lang="en-US" sz="7200" b="0" dirty="0" smtClean="0"/>
          </a:p>
          <a:p>
            <a:pPr marL="0" indent="0">
              <a:buNone/>
            </a:pPr>
            <a:r>
              <a:rPr lang="en-US" sz="7200" b="0" dirty="0" smtClean="0">
                <a:solidFill>
                  <a:schemeClr val="tx1"/>
                </a:solidFill>
              </a:rPr>
              <a:t>-COSMO-</a:t>
            </a:r>
            <a:r>
              <a:rPr lang="en-US" sz="7200" b="0" dirty="0" err="1" smtClean="0">
                <a:solidFill>
                  <a:schemeClr val="tx1"/>
                </a:solidFill>
              </a:rPr>
              <a:t>SkyMed</a:t>
            </a:r>
            <a:r>
              <a:rPr lang="en-US" sz="7200" b="0" dirty="0" smtClean="0">
                <a:solidFill>
                  <a:schemeClr val="tx1"/>
                </a:solidFill>
              </a:rPr>
              <a:t> data for the Nepal Event Supersite are available for GSNL users (Obj. B) that have signed the ASI license form. </a:t>
            </a:r>
            <a:r>
              <a:rPr lang="it-IT" sz="7200" b="0" dirty="0" smtClean="0">
                <a:solidFill>
                  <a:schemeClr val="tx1"/>
                </a:solidFill>
              </a:rPr>
              <a:t>All COSMO-SkyMed data for GSNL, Volcano and Seismic pilot shall </a:t>
            </a:r>
            <a:r>
              <a:rPr lang="it-IT" sz="7200" b="0" dirty="0" err="1" smtClean="0">
                <a:solidFill>
                  <a:schemeClr val="tx1"/>
                </a:solidFill>
              </a:rPr>
              <a:t>be</a:t>
            </a:r>
            <a:r>
              <a:rPr lang="it-IT" sz="7200" b="0" dirty="0" smtClean="0">
                <a:solidFill>
                  <a:schemeClr val="tx1"/>
                </a:solidFill>
              </a:rPr>
              <a:t> </a:t>
            </a:r>
            <a:r>
              <a:rPr lang="it-IT" sz="7200" b="0" dirty="0" err="1" smtClean="0">
                <a:solidFill>
                  <a:schemeClr val="tx1"/>
                </a:solidFill>
              </a:rPr>
              <a:t>accessed</a:t>
            </a:r>
            <a:r>
              <a:rPr lang="it-IT" sz="7200" b="0" dirty="0" smtClean="0">
                <a:solidFill>
                  <a:schemeClr val="tx1"/>
                </a:solidFill>
              </a:rPr>
              <a:t> </a:t>
            </a:r>
            <a:r>
              <a:rPr lang="it-IT" sz="7200" b="0" dirty="0" err="1" smtClean="0">
                <a:solidFill>
                  <a:schemeClr val="tx1"/>
                </a:solidFill>
              </a:rPr>
              <a:t>through</a:t>
            </a:r>
            <a:r>
              <a:rPr lang="it-IT" sz="7200" b="0" dirty="0" smtClean="0">
                <a:solidFill>
                  <a:schemeClr val="tx1"/>
                </a:solidFill>
              </a:rPr>
              <a:t> the GEP (ASI: currently updating Hardware).</a:t>
            </a:r>
            <a:endParaRPr lang="it-IT" sz="7200" b="0" dirty="0">
              <a:solidFill>
                <a:schemeClr val="tx1"/>
              </a:solidFill>
            </a:endParaRPr>
          </a:p>
          <a:p>
            <a:pPr marL="0" indent="0">
              <a:buNone/>
            </a:pPr>
            <a:endParaRPr lang="en-US" sz="7200" b="0" dirty="0" smtClean="0">
              <a:solidFill>
                <a:srgbClr val="00B050"/>
              </a:solidFill>
            </a:endParaRPr>
          </a:p>
          <a:p>
            <a:pPr marL="0" indent="0">
              <a:buNone/>
            </a:pPr>
            <a:r>
              <a:rPr lang="en-US" sz="7200" b="0" dirty="0" smtClean="0">
                <a:solidFill>
                  <a:schemeClr val="tx1"/>
                </a:solidFill>
              </a:rPr>
              <a:t>-</a:t>
            </a:r>
            <a:r>
              <a:rPr lang="en-US" sz="7200" b="0" dirty="0" err="1" smtClean="0">
                <a:solidFill>
                  <a:schemeClr val="tx1"/>
                </a:solidFill>
              </a:rPr>
              <a:t>TerraSAR</a:t>
            </a:r>
            <a:r>
              <a:rPr lang="en-US" sz="7200" b="0" dirty="0" smtClean="0">
                <a:solidFill>
                  <a:schemeClr val="tx1"/>
                </a:solidFill>
              </a:rPr>
              <a:t>-X data can be accessed through the platform. Users are re-directed to the DLR portal for downloading. Access granted after registration.</a:t>
            </a:r>
          </a:p>
          <a:p>
            <a:pPr marL="0" indent="0">
              <a:buNone/>
            </a:pPr>
            <a:endParaRPr lang="en-US" sz="7200" b="0" dirty="0" smtClean="0">
              <a:solidFill>
                <a:srgbClr val="FF0000"/>
              </a:solidFill>
            </a:endParaRPr>
          </a:p>
          <a:p>
            <a:pPr marL="0" indent="0">
              <a:buNone/>
            </a:pPr>
            <a:r>
              <a:rPr lang="en-US" sz="7200" b="0" dirty="0" smtClean="0">
                <a:solidFill>
                  <a:schemeClr val="tx1"/>
                </a:solidFill>
              </a:rPr>
              <a:t>-ALOS-2 data for  Seismic and Volcano pilot users are available on the GEP.</a:t>
            </a:r>
          </a:p>
          <a:p>
            <a:pPr marL="0" indent="0">
              <a:buNone/>
            </a:pPr>
            <a:endParaRPr lang="en-US" sz="7200" b="0" dirty="0"/>
          </a:p>
          <a:p>
            <a:pPr marL="0" indent="0">
              <a:buNone/>
            </a:pPr>
            <a:r>
              <a:rPr lang="en-US" sz="7200" b="0" dirty="0" smtClean="0">
                <a:solidFill>
                  <a:schemeClr val="tx1"/>
                </a:solidFill>
              </a:rPr>
              <a:t>-For a fair portion of the tectonic mask, dense ESA archive data (ERS, ENVISAT) are available (70+ terabytes) and work is on going to fully cover the area; Copernicus Sentinel-1 data are available through the </a:t>
            </a:r>
            <a:r>
              <a:rPr lang="en-US" sz="7200" b="0" dirty="0" err="1" smtClean="0">
                <a:solidFill>
                  <a:schemeClr val="tx1"/>
                </a:solidFill>
              </a:rPr>
              <a:t>Scihub</a:t>
            </a:r>
            <a:r>
              <a:rPr lang="en-US" sz="7200" b="0" dirty="0" smtClean="0">
                <a:solidFill>
                  <a:schemeClr val="tx1"/>
                </a:solidFill>
              </a:rPr>
              <a:t> </a:t>
            </a:r>
            <a:r>
              <a:rPr lang="en-US" sz="7200" b="0" dirty="0" smtClean="0">
                <a:solidFill>
                  <a:schemeClr val="tx1"/>
                </a:solidFill>
                <a:hlinkClick r:id="rId3"/>
              </a:rPr>
              <a:t>https://scihub.esa.int/</a:t>
            </a:r>
            <a:r>
              <a:rPr lang="en-US" sz="7200" b="0" dirty="0" smtClean="0">
                <a:solidFill>
                  <a:schemeClr val="tx1"/>
                </a:solidFill>
              </a:rPr>
              <a:t> </a:t>
            </a:r>
          </a:p>
          <a:p>
            <a:pPr marL="0" indent="0">
              <a:buNone/>
            </a:pPr>
            <a:endParaRPr lang="en-US" sz="7200" b="0" dirty="0">
              <a:solidFill>
                <a:schemeClr val="tx1"/>
              </a:solidFill>
            </a:endParaRPr>
          </a:p>
          <a:p>
            <a:pPr marL="0" indent="0">
              <a:buNone/>
            </a:pPr>
            <a:r>
              <a:rPr lang="en-US" sz="7200" b="0" dirty="0" smtClean="0">
                <a:solidFill>
                  <a:schemeClr val="tx1"/>
                </a:solidFill>
              </a:rPr>
              <a:t>-ESA made an arrangement with CNES, to host Pleiades DEMs on the GEP. Access will be restricted to CEOS Seismic pilot users. </a:t>
            </a:r>
            <a:endParaRPr lang="en-US" sz="4800" dirty="0" smtClean="0"/>
          </a:p>
        </p:txBody>
      </p:sp>
    </p:spTree>
    <p:extLst>
      <p:ext uri="{BB962C8B-B14F-4D97-AF65-F5344CB8AC3E}">
        <p14:creationId xmlns:p14="http://schemas.microsoft.com/office/powerpoint/2010/main" val="139873429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65" y="3048431"/>
            <a:ext cx="7132424" cy="3764945"/>
          </a:xfrm>
          <a:prstGeom prst="rect">
            <a:avLst/>
          </a:prstGeom>
        </p:spPr>
      </p:pic>
      <p:sp>
        <p:nvSpPr>
          <p:cNvPr id="7" name="TextBox 6"/>
          <p:cNvSpPr txBox="1"/>
          <p:nvPr/>
        </p:nvSpPr>
        <p:spPr>
          <a:xfrm>
            <a:off x="191973" y="1316670"/>
            <a:ext cx="8799513" cy="2000540"/>
          </a:xfrm>
          <a:prstGeom prst="rect">
            <a:avLst/>
          </a:prstGeom>
          <a:noFill/>
        </p:spPr>
        <p:txBody>
          <a:bodyPr wrap="square" lIns="91436" tIns="45716" rIns="91436" bIns="45716">
            <a:spAutoFit/>
          </a:bodyPr>
          <a:lstStyle/>
          <a:p>
            <a:pPr defTabSz="914364">
              <a:defRPr/>
            </a:pPr>
            <a:r>
              <a:rPr lang="fr-BE" b="1" dirty="0">
                <a:solidFill>
                  <a:srgbClr val="800000"/>
                </a:solidFill>
                <a:cs typeface="Arial" pitchFamily="34" charset="0"/>
              </a:rPr>
              <a:t>Sentinel-1 </a:t>
            </a:r>
            <a:r>
              <a:rPr lang="en-US" dirty="0">
                <a:solidFill>
                  <a:schemeClr val="tx2"/>
                </a:solidFill>
                <a:cs typeface="Arial" pitchFamily="34" charset="0"/>
              </a:rPr>
              <a:t>made </a:t>
            </a:r>
            <a:r>
              <a:rPr lang="en-US" dirty="0" smtClean="0">
                <a:cs typeface="Arial" pitchFamily="34" charset="0"/>
              </a:rPr>
              <a:t>available </a:t>
            </a:r>
            <a:r>
              <a:rPr lang="en-US" dirty="0">
                <a:cs typeface="Arial" pitchFamily="34" charset="0"/>
              </a:rPr>
              <a:t>(in raw as well as SLC format) </a:t>
            </a:r>
            <a:r>
              <a:rPr lang="en-US" dirty="0">
                <a:solidFill>
                  <a:schemeClr val="tx2"/>
                </a:solidFill>
                <a:cs typeface="Arial" pitchFamily="34" charset="0"/>
              </a:rPr>
              <a:t>starting with CEOS Pilot targets and with the goal to gradually provide global coverage. </a:t>
            </a:r>
            <a:endParaRPr lang="en-US" dirty="0" smtClean="0">
              <a:solidFill>
                <a:schemeClr val="tx2"/>
              </a:solidFill>
              <a:cs typeface="Arial" pitchFamily="34" charset="0"/>
            </a:endParaRPr>
          </a:p>
          <a:p>
            <a:pPr defTabSz="914364">
              <a:defRPr/>
            </a:pPr>
            <a:r>
              <a:rPr lang="fr-BE" b="1" dirty="0" smtClean="0">
                <a:solidFill>
                  <a:srgbClr val="800000"/>
                </a:solidFill>
                <a:cs typeface="Arial" pitchFamily="34" charset="0"/>
              </a:rPr>
              <a:t>Sentinel-2 </a:t>
            </a:r>
            <a:r>
              <a:rPr lang="fr-BE" dirty="0">
                <a:solidFill>
                  <a:schemeClr val="tx2"/>
                </a:solidFill>
                <a:cs typeface="Arial" pitchFamily="34" charset="0"/>
              </a:rPr>
              <a:t>are </a:t>
            </a:r>
            <a:r>
              <a:rPr lang="fr-BE" dirty="0" smtClean="0">
                <a:solidFill>
                  <a:schemeClr val="tx2"/>
                </a:solidFill>
                <a:cs typeface="Arial" pitchFamily="34" charset="0"/>
              </a:rPr>
              <a:t>made </a:t>
            </a:r>
            <a:r>
              <a:rPr lang="fr-BE" dirty="0" err="1" smtClean="0">
                <a:solidFill>
                  <a:schemeClr val="tx2"/>
                </a:solidFill>
                <a:cs typeface="Arial" pitchFamily="34" charset="0"/>
              </a:rPr>
              <a:t>available</a:t>
            </a:r>
            <a:r>
              <a:rPr lang="fr-BE" dirty="0" smtClean="0">
                <a:cs typeface="Arial" pitchFamily="34" charset="0"/>
              </a:rPr>
              <a:t>.</a:t>
            </a:r>
          </a:p>
          <a:p>
            <a:pPr defTabSz="914364">
              <a:defRPr/>
            </a:pPr>
            <a:r>
              <a:rPr lang="fr-BE" b="1" dirty="0" smtClean="0">
                <a:solidFill>
                  <a:srgbClr val="800000"/>
                </a:solidFill>
                <a:cs typeface="Arial" pitchFamily="34" charset="0"/>
              </a:rPr>
              <a:t>Sentinel-3 </a:t>
            </a:r>
            <a:r>
              <a:rPr lang="fr-BE" dirty="0">
                <a:solidFill>
                  <a:schemeClr val="tx2"/>
                </a:solidFill>
                <a:cs typeface="Arial" pitchFamily="34" charset="0"/>
              </a:rPr>
              <a:t>are made </a:t>
            </a:r>
            <a:r>
              <a:rPr lang="fr-BE" dirty="0" err="1">
                <a:solidFill>
                  <a:schemeClr val="tx2"/>
                </a:solidFill>
                <a:cs typeface="Arial" pitchFamily="34" charset="0"/>
              </a:rPr>
              <a:t>available</a:t>
            </a:r>
            <a:r>
              <a:rPr lang="fr-BE" dirty="0">
                <a:solidFill>
                  <a:schemeClr val="tx2"/>
                </a:solidFill>
                <a:cs typeface="Arial" pitchFamily="34" charset="0"/>
              </a:rPr>
              <a:t>.</a:t>
            </a:r>
            <a:endParaRPr lang="fr-BE" dirty="0">
              <a:cs typeface="Arial" pitchFamily="34" charset="0"/>
            </a:endParaRPr>
          </a:p>
          <a:p>
            <a:pPr defTabSz="914364">
              <a:defRPr/>
            </a:pPr>
            <a:r>
              <a:rPr lang="en-US" b="1" dirty="0" smtClean="0">
                <a:solidFill>
                  <a:srgbClr val="800000"/>
                </a:solidFill>
                <a:cs typeface="Arial" pitchFamily="34" charset="0"/>
              </a:rPr>
              <a:t>ERS </a:t>
            </a:r>
            <a:r>
              <a:rPr lang="en-US" b="1" dirty="0">
                <a:solidFill>
                  <a:srgbClr val="800000"/>
                </a:solidFill>
                <a:cs typeface="Arial" pitchFamily="34" charset="0"/>
              </a:rPr>
              <a:t>&amp; Envisat SAR data: </a:t>
            </a:r>
          </a:p>
          <a:p>
            <a:pPr marL="285738" indent="-285738" defTabSz="914364">
              <a:spcBef>
                <a:spcPts val="600"/>
              </a:spcBef>
              <a:buFont typeface="Arial"/>
              <a:buChar char="•"/>
              <a:defRPr/>
            </a:pPr>
            <a:r>
              <a:rPr lang="en-GB" sz="1200" b="1" dirty="0">
                <a:solidFill>
                  <a:schemeClr val="tx2"/>
                </a:solidFill>
                <a:cs typeface="Arial" pitchFamily="34" charset="0"/>
              </a:rPr>
              <a:t>Current ENVISAT ASAR IM Level-0 Data </a:t>
            </a:r>
            <a:r>
              <a:rPr lang="en-GB" sz="1200" b="1" dirty="0" smtClean="0">
                <a:solidFill>
                  <a:schemeClr val="tx2"/>
                </a:solidFill>
                <a:cs typeface="Arial" pitchFamily="34" charset="0"/>
              </a:rPr>
              <a:t> </a:t>
            </a:r>
          </a:p>
          <a:p>
            <a:pPr marL="285738" indent="-285738" defTabSz="914364">
              <a:spcBef>
                <a:spcPts val="600"/>
              </a:spcBef>
              <a:buFont typeface="Arial"/>
              <a:buChar char="•"/>
              <a:defRPr/>
            </a:pPr>
            <a:r>
              <a:rPr lang="en-GB" sz="1200" b="1" dirty="0" smtClean="0">
                <a:solidFill>
                  <a:schemeClr val="tx2"/>
                </a:solidFill>
                <a:cs typeface="Arial" pitchFamily="34" charset="0"/>
              </a:rPr>
              <a:t>Current </a:t>
            </a:r>
            <a:r>
              <a:rPr lang="en-GB" sz="1200" b="1" dirty="0">
                <a:solidFill>
                  <a:schemeClr val="tx2"/>
                </a:solidFill>
                <a:cs typeface="Arial" pitchFamily="34" charset="0"/>
              </a:rPr>
              <a:t>ERS SAR IM Level-0 </a:t>
            </a:r>
            <a:r>
              <a:rPr lang="en-GB" sz="1200" b="1" dirty="0" smtClean="0">
                <a:solidFill>
                  <a:schemeClr val="tx2"/>
                </a:solidFill>
                <a:cs typeface="Arial" pitchFamily="34" charset="0"/>
              </a:rPr>
              <a:t>Data</a:t>
            </a:r>
            <a:endParaRPr lang="en-GB" sz="1200" b="1" dirty="0">
              <a:solidFill>
                <a:schemeClr val="tx2"/>
              </a:solidFill>
              <a:cs typeface="Arial" pitchFamily="34" charset="0"/>
            </a:endParaRPr>
          </a:p>
        </p:txBody>
      </p:sp>
      <p:sp>
        <p:nvSpPr>
          <p:cNvPr id="11268" name="Title 1"/>
          <p:cNvSpPr txBox="1">
            <a:spLocks/>
          </p:cNvSpPr>
          <p:nvPr/>
        </p:nvSpPr>
        <p:spPr bwMode="auto">
          <a:xfrm>
            <a:off x="0" y="0"/>
            <a:ext cx="7092280" cy="106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dirty="0" err="1">
                <a:solidFill>
                  <a:schemeClr val="bg1"/>
                </a:solidFill>
                <a:effectLst>
                  <a:outerShdw blurRad="38100" dist="38100" dir="2700000" algn="tl">
                    <a:srgbClr val="000000">
                      <a:alpha val="43137"/>
                    </a:srgbClr>
                  </a:outerShdw>
                </a:effectLst>
              </a:rPr>
              <a:t>Available</a:t>
            </a:r>
            <a:r>
              <a:rPr lang="fr-BE" sz="2800" b="1" dirty="0">
                <a:solidFill>
                  <a:schemeClr val="bg1"/>
                </a:solidFill>
                <a:effectLst>
                  <a:outerShdw blurRad="38100" dist="38100" dir="2700000" algn="tl">
                    <a:srgbClr val="000000">
                      <a:alpha val="43137"/>
                    </a:srgbClr>
                  </a:outerShdw>
                </a:effectLst>
              </a:rPr>
              <a:t> ERS, </a:t>
            </a:r>
            <a:r>
              <a:rPr lang="fr-BE" sz="2800" b="1" dirty="0" err="1">
                <a:solidFill>
                  <a:schemeClr val="bg1"/>
                </a:solidFill>
                <a:effectLst>
                  <a:outerShdw blurRad="38100" dist="38100" dir="2700000" algn="tl">
                    <a:srgbClr val="000000">
                      <a:alpha val="43137"/>
                    </a:srgbClr>
                  </a:outerShdw>
                </a:effectLst>
              </a:rPr>
              <a:t>Envisat</a:t>
            </a:r>
            <a:r>
              <a:rPr lang="fr-BE" sz="2800" b="1" dirty="0">
                <a:solidFill>
                  <a:schemeClr val="bg1"/>
                </a:solidFill>
                <a:effectLst>
                  <a:outerShdw blurRad="38100" dist="38100" dir="2700000" algn="tl">
                    <a:srgbClr val="000000">
                      <a:alpha val="43137"/>
                    </a:srgbClr>
                  </a:outerShdw>
                </a:effectLst>
              </a:rPr>
              <a:t> &amp; </a:t>
            </a:r>
            <a:endParaRPr lang="fr-BE" sz="2800" b="1" dirty="0" smtClean="0">
              <a:solidFill>
                <a:schemeClr val="bg1"/>
              </a:solidFill>
              <a:effectLst>
                <a:outerShdw blurRad="38100" dist="38100" dir="2700000" algn="tl">
                  <a:srgbClr val="000000">
                    <a:alpha val="43137"/>
                  </a:srgbClr>
                </a:outerShdw>
              </a:effectLst>
            </a:endParaRPr>
          </a:p>
          <a:p>
            <a:pPr algn="ctr" defTabSz="914364" eaLnBrk="1" hangingPunct="1"/>
            <a:r>
              <a:rPr lang="fr-BE" sz="2800" b="1" dirty="0" err="1" smtClean="0">
                <a:solidFill>
                  <a:schemeClr val="bg1"/>
                </a:solidFill>
                <a:effectLst>
                  <a:outerShdw blurRad="38100" dist="38100" dir="2700000" algn="tl">
                    <a:srgbClr val="000000">
                      <a:alpha val="43137"/>
                    </a:srgbClr>
                  </a:outerShdw>
                </a:effectLst>
              </a:rPr>
              <a:t>Copernicus</a:t>
            </a:r>
            <a:r>
              <a:rPr lang="fr-BE" sz="2800" b="1" dirty="0" smtClean="0">
                <a:solidFill>
                  <a:schemeClr val="bg1"/>
                </a:solidFill>
                <a:effectLst>
                  <a:outerShdw blurRad="38100" dist="38100" dir="2700000" algn="tl">
                    <a:srgbClr val="000000">
                      <a:alpha val="43137"/>
                    </a:srgbClr>
                  </a:outerShdw>
                </a:effectLst>
              </a:rPr>
              <a:t> Sentinel-1  </a:t>
            </a:r>
            <a:r>
              <a:rPr lang="fr-BE" sz="2800" b="1" dirty="0">
                <a:solidFill>
                  <a:schemeClr val="bg1"/>
                </a:solidFill>
                <a:effectLst>
                  <a:outerShdw blurRad="38100" dist="38100" dir="2700000" algn="tl">
                    <a:srgbClr val="000000">
                      <a:alpha val="43137"/>
                    </a:srgbClr>
                  </a:outerShdw>
                </a:effectLst>
              </a:rPr>
              <a:t>SAR </a:t>
            </a:r>
            <a:r>
              <a:rPr lang="fr-BE" sz="2800" b="1" dirty="0" smtClean="0">
                <a:solidFill>
                  <a:schemeClr val="bg1"/>
                </a:solidFill>
                <a:effectLst>
                  <a:outerShdw blurRad="38100" dist="38100" dir="2700000" algn="tl">
                    <a:srgbClr val="000000">
                      <a:alpha val="43137"/>
                    </a:srgbClr>
                  </a:outerShdw>
                </a:effectLst>
              </a:rPr>
              <a:t>&amp; Sentinel-2 data </a:t>
            </a:r>
            <a:endParaRPr lang="en-GB" sz="2800" b="1" dirty="0">
              <a:solidFill>
                <a:schemeClr val="bg1"/>
              </a:solidFill>
              <a:effectLst>
                <a:outerShdw blurRad="38100" dist="38100" dir="2700000" algn="tl">
                  <a:srgbClr val="000000">
                    <a:alpha val="43137"/>
                  </a:srgbClr>
                </a:outerShdw>
              </a:effectLst>
            </a:endParaRPr>
          </a:p>
        </p:txBody>
      </p:sp>
      <p:sp>
        <p:nvSpPr>
          <p:cNvPr id="11271" name="Rectangle 9"/>
          <p:cNvSpPr>
            <a:spLocks noChangeArrowheads="1"/>
          </p:cNvSpPr>
          <p:nvPr/>
        </p:nvSpPr>
        <p:spPr bwMode="auto">
          <a:xfrm>
            <a:off x="7380312" y="4112220"/>
            <a:ext cx="1763688" cy="175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p>
            <a:pPr defTabSz="914364"/>
            <a:r>
              <a:rPr lang="fr-BE" b="1" dirty="0">
                <a:solidFill>
                  <a:schemeClr val="tx2"/>
                </a:solidFill>
              </a:rPr>
              <a:t>ERS &amp; ENVISAT Level-0 data </a:t>
            </a:r>
            <a:r>
              <a:rPr lang="fr-BE" b="1" dirty="0" err="1">
                <a:solidFill>
                  <a:schemeClr val="tx2"/>
                </a:solidFill>
              </a:rPr>
              <a:t>available</a:t>
            </a:r>
            <a:r>
              <a:rPr lang="fr-BE" b="1" dirty="0">
                <a:solidFill>
                  <a:schemeClr val="tx2"/>
                </a:solidFill>
              </a:rPr>
              <a:t> as of  </a:t>
            </a:r>
            <a:r>
              <a:rPr lang="fr-BE" b="1" dirty="0" err="1" smtClean="0"/>
              <a:t>February</a:t>
            </a:r>
            <a:r>
              <a:rPr lang="fr-BE" b="1" dirty="0" smtClean="0"/>
              <a:t>  2016. </a:t>
            </a:r>
            <a:endParaRPr lang="en-GB" b="1" dirty="0"/>
          </a:p>
        </p:txBody>
      </p:sp>
      <p:sp>
        <p:nvSpPr>
          <p:cNvPr id="3" name="Slide Number Placeholder 2"/>
          <p:cNvSpPr>
            <a:spLocks noGrp="1"/>
          </p:cNvSpPr>
          <p:nvPr>
            <p:ph type="sldNum" sz="quarter" idx="10"/>
          </p:nvPr>
        </p:nvSpPr>
        <p:spPr/>
        <p:txBody>
          <a:bodyPr/>
          <a:lstStyle/>
          <a:p>
            <a:fld id="{0E5741A4-A864-49A7-944A-A05ED55E0BC5}" type="slidenum">
              <a:rPr lang="fr-FR" smtClean="0"/>
              <a:pPr/>
              <a:t>11</a:t>
            </a:fld>
            <a:endParaRPr lang="fr-FR" dirty="0"/>
          </a:p>
        </p:txBody>
      </p:sp>
      <p:sp>
        <p:nvSpPr>
          <p:cNvPr id="6" name="Rectangle 5"/>
          <p:cNvSpPr/>
          <p:nvPr/>
        </p:nvSpPr>
        <p:spPr bwMode="auto">
          <a:xfrm>
            <a:off x="4211310" y="2766565"/>
            <a:ext cx="975101" cy="5040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64">
              <a:spcBef>
                <a:spcPts val="600"/>
              </a:spcBef>
              <a:defRPr/>
            </a:pPr>
            <a:r>
              <a:rPr lang="en-GB" dirty="0" smtClean="0">
                <a:cs typeface="Arial" pitchFamily="34" charset="0"/>
              </a:rPr>
              <a:t>(70+ terabytes)</a:t>
            </a:r>
            <a:endParaRPr lang="en-GB" dirty="0">
              <a:cs typeface="Arial" pitchFamily="34" charset="0"/>
            </a:endParaRPr>
          </a:p>
        </p:txBody>
      </p:sp>
      <p:sp>
        <p:nvSpPr>
          <p:cNvPr id="5" name="Accolade fermante 4"/>
          <p:cNvSpPr/>
          <p:nvPr/>
        </p:nvSpPr>
        <p:spPr bwMode="auto">
          <a:xfrm>
            <a:off x="3546140" y="2766566"/>
            <a:ext cx="504055" cy="504055"/>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Tree>
    <p:extLst>
      <p:ext uri="{BB962C8B-B14F-4D97-AF65-F5344CB8AC3E}">
        <p14:creationId xmlns:p14="http://schemas.microsoft.com/office/powerpoint/2010/main" val="243411867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12</a:t>
            </a:fld>
            <a:endParaRPr lang="fr-FR"/>
          </a:p>
        </p:txBody>
      </p:sp>
      <p:sp>
        <p:nvSpPr>
          <p:cNvPr id="5" name="Title 1"/>
          <p:cNvSpPr txBox="1">
            <a:spLocks noGrp="1"/>
          </p:cNvSpPr>
          <p:nvPr>
            <p:ph type="title" idx="4294967295"/>
          </p:nvPr>
        </p:nvSpPr>
        <p:spPr bwMode="auto">
          <a:xfrm>
            <a:off x="0" y="0"/>
            <a:ext cx="71143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dirty="0" err="1">
                <a:solidFill>
                  <a:schemeClr val="bg1"/>
                </a:solidFill>
                <a:effectLst>
                  <a:outerShdw blurRad="38100" dist="38100" dir="2700000" algn="tl">
                    <a:srgbClr val="000000">
                      <a:alpha val="43137"/>
                    </a:srgbClr>
                  </a:outerShdw>
                </a:effectLst>
              </a:rPr>
              <a:t>Available</a:t>
            </a:r>
            <a:r>
              <a:rPr lang="fr-BE" sz="2800" b="1" dirty="0">
                <a:solidFill>
                  <a:schemeClr val="bg1"/>
                </a:solidFill>
                <a:effectLst>
                  <a:outerShdw blurRad="38100" dist="38100" dir="2700000" algn="tl">
                    <a:srgbClr val="000000">
                      <a:alpha val="43137"/>
                    </a:srgbClr>
                  </a:outerShdw>
                </a:effectLst>
              </a:rPr>
              <a:t> </a:t>
            </a:r>
            <a:r>
              <a:rPr lang="fr-BE" sz="2800" b="1" dirty="0" err="1" smtClean="0">
                <a:solidFill>
                  <a:schemeClr val="bg1"/>
                </a:solidFill>
                <a:effectLst>
                  <a:outerShdw blurRad="38100" dist="38100" dir="2700000" algn="tl">
                    <a:srgbClr val="000000">
                      <a:alpha val="43137"/>
                    </a:srgbClr>
                  </a:outerShdw>
                </a:effectLst>
              </a:rPr>
              <a:t>Copernicus</a:t>
            </a:r>
            <a:r>
              <a:rPr lang="fr-BE" sz="2800" b="1" dirty="0" smtClean="0">
                <a:solidFill>
                  <a:schemeClr val="bg1"/>
                </a:solidFill>
                <a:effectLst>
                  <a:outerShdw blurRad="38100" dist="38100" dir="2700000" algn="tl">
                    <a:srgbClr val="000000">
                      <a:alpha val="43137"/>
                    </a:srgbClr>
                  </a:outerShdw>
                </a:effectLst>
              </a:rPr>
              <a:t> Sentinel-1A  </a:t>
            </a:r>
            <a:r>
              <a:rPr lang="fr-BE" sz="2800" b="1" dirty="0">
                <a:solidFill>
                  <a:schemeClr val="bg1"/>
                </a:solidFill>
                <a:effectLst>
                  <a:outerShdw blurRad="38100" dist="38100" dir="2700000" algn="tl">
                    <a:srgbClr val="000000">
                      <a:alpha val="43137"/>
                    </a:srgbClr>
                  </a:outerShdw>
                </a:effectLst>
              </a:rPr>
              <a:t>SAR </a:t>
            </a:r>
            <a:r>
              <a:rPr lang="fr-BE" sz="2800" b="1" dirty="0" smtClean="0">
                <a:solidFill>
                  <a:schemeClr val="bg1"/>
                </a:solidFill>
                <a:effectLst>
                  <a:outerShdw blurRad="38100" dist="38100" dir="2700000" algn="tl">
                    <a:srgbClr val="000000">
                      <a:alpha val="43137"/>
                    </a:srgbClr>
                  </a:outerShdw>
                </a:effectLst>
              </a:rPr>
              <a:t>data – Spatial </a:t>
            </a:r>
            <a:r>
              <a:rPr lang="fr-BE" sz="2800" b="1" dirty="0" err="1" smtClean="0">
                <a:solidFill>
                  <a:schemeClr val="bg1"/>
                </a:solidFill>
                <a:effectLst>
                  <a:outerShdw blurRad="38100" dist="38100" dir="2700000" algn="tl">
                    <a:srgbClr val="000000">
                      <a:alpha val="43137"/>
                    </a:srgbClr>
                  </a:outerShdw>
                </a:effectLst>
              </a:rPr>
              <a:t>Coverage</a:t>
            </a:r>
            <a:r>
              <a:rPr lang="fr-BE" sz="2800" b="1" dirty="0" smtClean="0">
                <a:solidFill>
                  <a:schemeClr val="bg1"/>
                </a:solidFill>
                <a:effectLst>
                  <a:outerShdw blurRad="38100" dist="38100" dir="2700000" algn="tl">
                    <a:srgbClr val="000000">
                      <a:alpha val="43137"/>
                    </a:srgbClr>
                  </a:outerShdw>
                </a:effectLst>
              </a:rPr>
              <a:t> </a:t>
            </a:r>
            <a:endParaRPr lang="en-GB" sz="2800" b="1"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6372200" y="1772816"/>
            <a:ext cx="194421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S-1 RAW data available as of December 2016</a:t>
            </a:r>
            <a:endParaRPr lang="el-GR" b="1" dirty="0">
              <a:solidFill>
                <a:schemeClr val="tx1"/>
              </a:solidFill>
            </a:endParaRPr>
          </a:p>
        </p:txBody>
      </p:sp>
      <p:sp>
        <p:nvSpPr>
          <p:cNvPr id="13" name="Rectangle 12"/>
          <p:cNvSpPr/>
          <p:nvPr/>
        </p:nvSpPr>
        <p:spPr>
          <a:xfrm>
            <a:off x="6084168" y="4869160"/>
            <a:ext cx="2520280"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S-1 SLC data available as of </a:t>
            </a:r>
            <a:r>
              <a:rPr lang="fr-FR" b="1" dirty="0" err="1" smtClean="0">
                <a:solidFill>
                  <a:schemeClr val="tx1"/>
                </a:solidFill>
              </a:rPr>
              <a:t>December</a:t>
            </a:r>
            <a:r>
              <a:rPr lang="fr-FR" b="1" dirty="0" smtClean="0">
                <a:solidFill>
                  <a:schemeClr val="tx1"/>
                </a:solidFill>
              </a:rPr>
              <a:t> 2016</a:t>
            </a:r>
            <a:endParaRPr lang="el-GR" b="1" dirty="0">
              <a:solidFill>
                <a:schemeClr val="tx1"/>
              </a:solidFill>
            </a:endParaRPr>
          </a:p>
          <a:p>
            <a:pPr algn="ctr"/>
            <a:endParaRPr lang="el-GR" b="1" dirty="0">
              <a:solidFill>
                <a:srgbClr val="FF0000"/>
              </a:solidFill>
            </a:endParaRPr>
          </a:p>
        </p:txBody>
      </p:sp>
      <p:sp>
        <p:nvSpPr>
          <p:cNvPr id="8" name="Rectangle 7"/>
          <p:cNvSpPr/>
          <p:nvPr/>
        </p:nvSpPr>
        <p:spPr bwMode="auto">
          <a:xfrm>
            <a:off x="6084168" y="3212976"/>
            <a:ext cx="2520280" cy="1452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0000"/>
                </a:solidFill>
              </a:rPr>
              <a:t>Since</a:t>
            </a:r>
            <a:r>
              <a:rPr lang="fr-FR" sz="1400" b="1" dirty="0">
                <a:solidFill>
                  <a:srgbClr val="FF0000"/>
                </a:solidFill>
              </a:rPr>
              <a:t> </a:t>
            </a:r>
            <a:r>
              <a:rPr lang="fr-FR" sz="1400" b="1" dirty="0" err="1">
                <a:solidFill>
                  <a:srgbClr val="FF0000"/>
                </a:solidFill>
              </a:rPr>
              <a:t>November</a:t>
            </a:r>
            <a:r>
              <a:rPr lang="fr-FR" sz="1400" b="1" dirty="0">
                <a:solidFill>
                  <a:srgbClr val="FF0000"/>
                </a:solidFill>
              </a:rPr>
              <a:t> 2015, </a:t>
            </a:r>
            <a:r>
              <a:rPr lang="fr-FR" sz="1400" b="1" dirty="0" smtClean="0">
                <a:solidFill>
                  <a:srgbClr val="FF0000"/>
                </a:solidFill>
              </a:rPr>
              <a:t>all Sentinel-1 </a:t>
            </a:r>
            <a:r>
              <a:rPr lang="fr-FR" sz="1400" b="1" dirty="0" err="1">
                <a:solidFill>
                  <a:srgbClr val="FF0000"/>
                </a:solidFill>
              </a:rPr>
              <a:t>products</a:t>
            </a:r>
            <a:r>
              <a:rPr lang="fr-FR" sz="1400" b="1" dirty="0">
                <a:solidFill>
                  <a:srgbClr val="FF0000"/>
                </a:solidFill>
              </a:rPr>
              <a:t> </a:t>
            </a:r>
            <a:r>
              <a:rPr lang="fr-FR" sz="1400" b="1" dirty="0" err="1">
                <a:solidFill>
                  <a:srgbClr val="FF0000"/>
                </a:solidFill>
              </a:rPr>
              <a:t>contain</a:t>
            </a:r>
            <a:r>
              <a:rPr lang="fr-FR" sz="1400" b="1" dirty="0">
                <a:solidFill>
                  <a:srgbClr val="FF0000"/>
                </a:solidFill>
              </a:rPr>
              <a:t> </a:t>
            </a:r>
            <a:r>
              <a:rPr lang="fr-FR" sz="1400" b="1" dirty="0" err="1">
                <a:solidFill>
                  <a:srgbClr val="FF0000"/>
                </a:solidFill>
              </a:rPr>
              <a:t>Restituted</a:t>
            </a:r>
            <a:r>
              <a:rPr lang="fr-FR" sz="1400" b="1" dirty="0">
                <a:solidFill>
                  <a:srgbClr val="FF0000"/>
                </a:solidFill>
              </a:rPr>
              <a:t> </a:t>
            </a:r>
            <a:r>
              <a:rPr lang="fr-FR" sz="1400" b="1" dirty="0" err="1" smtClean="0">
                <a:solidFill>
                  <a:srgbClr val="FF0000"/>
                </a:solidFill>
              </a:rPr>
              <a:t>orbits</a:t>
            </a:r>
            <a:r>
              <a:rPr lang="fr-FR" sz="1400" b="1" dirty="0" smtClean="0">
                <a:solidFill>
                  <a:srgbClr val="FF0000"/>
                </a:solidFill>
              </a:rPr>
              <a:t> </a:t>
            </a:r>
            <a:r>
              <a:rPr lang="fr-FR" sz="1400" b="1" dirty="0" smtClean="0"/>
              <a:t>(</a:t>
            </a:r>
            <a:r>
              <a:rPr lang="fr-FR" sz="1400" b="1" dirty="0" err="1" smtClean="0"/>
              <a:t>generally</a:t>
            </a:r>
            <a:r>
              <a:rPr lang="fr-FR" sz="1400" b="1" dirty="0" smtClean="0"/>
              <a:t> good for </a:t>
            </a:r>
            <a:r>
              <a:rPr lang="fr-FR" sz="1400" b="1" dirty="0" err="1" smtClean="0"/>
              <a:t>InSAR</a:t>
            </a:r>
            <a:r>
              <a:rPr lang="fr-FR" sz="1400" b="1" dirty="0" smtClean="0"/>
              <a:t>, no </a:t>
            </a:r>
            <a:r>
              <a:rPr lang="fr-FR" sz="1400" b="1" dirty="0" err="1" smtClean="0"/>
              <a:t>need</a:t>
            </a:r>
            <a:r>
              <a:rPr lang="fr-FR" sz="1400" b="1" dirty="0" smtClean="0"/>
              <a:t> to </a:t>
            </a:r>
            <a:r>
              <a:rPr lang="fr-FR" sz="1400" b="1" dirty="0" err="1" smtClean="0"/>
              <a:t>await</a:t>
            </a:r>
            <a:r>
              <a:rPr lang="fr-FR" sz="1400" b="1" dirty="0" smtClean="0"/>
              <a:t> </a:t>
            </a:r>
            <a:r>
              <a:rPr lang="fr-FR" sz="1400" b="1" dirty="0" err="1" smtClean="0"/>
              <a:t>Precise</a:t>
            </a:r>
            <a:r>
              <a:rPr lang="fr-FR" sz="1400" b="1" dirty="0" smtClean="0"/>
              <a:t> </a:t>
            </a:r>
            <a:r>
              <a:rPr lang="fr-FR" sz="1400" b="1" dirty="0" err="1" smtClean="0"/>
              <a:t>orbits</a:t>
            </a:r>
            <a:r>
              <a:rPr lang="fr-FR" sz="1400" b="1" dirty="0" smtClean="0"/>
              <a:t>).</a:t>
            </a:r>
            <a:endParaRPr lang="en-GB" sz="1400" b="1" dirty="0"/>
          </a:p>
        </p:txBody>
      </p:sp>
      <p:sp>
        <p:nvSpPr>
          <p:cNvPr id="9" name="Rectangle 8"/>
          <p:cNvSpPr/>
          <p:nvPr/>
        </p:nvSpPr>
        <p:spPr bwMode="auto">
          <a:xfrm>
            <a:off x="6084168" y="5949280"/>
            <a:ext cx="2520280"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rgbClr val="FF0000"/>
                </a:solidFill>
              </a:rPr>
              <a:t>SLC products</a:t>
            </a:r>
            <a:endParaRPr lang="en-GB" sz="1400" b="1"/>
          </a:p>
          <a:p>
            <a:pPr algn="ctr"/>
            <a:r>
              <a:rPr lang="fr-FR" sz="1400" b="1">
                <a:solidFill>
                  <a:srgbClr val="FF0000"/>
                </a:solidFill>
              </a:rPr>
              <a:t>n</a:t>
            </a:r>
            <a:r>
              <a:rPr lang="fr-FR" sz="1400" b="1" smtClean="0">
                <a:solidFill>
                  <a:srgbClr val="FF0000"/>
                </a:solidFill>
              </a:rPr>
              <a:t>ow available for almost all S-1 acquisitions</a:t>
            </a:r>
            <a:endParaRPr lang="en-GB" sz="1400" b="1"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 y="4082554"/>
            <a:ext cx="5940152" cy="2763738"/>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53333" t="14815" r="13612" b="33333"/>
          <a:stretch/>
        </p:blipFill>
        <p:spPr>
          <a:xfrm>
            <a:off x="25152" y="1412776"/>
            <a:ext cx="5940152" cy="2808312"/>
          </a:xfrm>
          <a:prstGeom prst="rect">
            <a:avLst/>
          </a:prstGeom>
        </p:spPr>
      </p:pic>
    </p:spTree>
    <p:extLst>
      <p:ext uri="{BB962C8B-B14F-4D97-AF65-F5344CB8AC3E}">
        <p14:creationId xmlns:p14="http://schemas.microsoft.com/office/powerpoint/2010/main" val="43818522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13</a:t>
            </a:fld>
            <a:endParaRPr lang="fr-FR"/>
          </a:p>
        </p:txBody>
      </p:sp>
      <p:sp>
        <p:nvSpPr>
          <p:cNvPr id="5" name="Title 1"/>
          <p:cNvSpPr txBox="1">
            <a:spLocks noGrp="1"/>
          </p:cNvSpPr>
          <p:nvPr>
            <p:ph type="title" idx="4294967295"/>
          </p:nvPr>
        </p:nvSpPr>
        <p:spPr bwMode="auto">
          <a:xfrm>
            <a:off x="0" y="0"/>
            <a:ext cx="71143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smtClean="0">
                <a:solidFill>
                  <a:schemeClr val="bg1"/>
                </a:solidFill>
                <a:effectLst>
                  <a:outerShdw blurRad="38100" dist="38100" dir="2700000" algn="tl">
                    <a:srgbClr val="000000">
                      <a:alpha val="43137"/>
                    </a:srgbClr>
                  </a:outerShdw>
                </a:effectLst>
              </a:rPr>
              <a:t>Copernicus Sentinel-2A data accessible through the GEP </a:t>
            </a:r>
            <a:endParaRPr lang="en-GB" sz="2800" b="1" dirty="0">
              <a:solidFill>
                <a:schemeClr val="bg1"/>
              </a:solidFill>
              <a:effectLst>
                <a:outerShdw blurRad="38100" dist="38100" dir="2700000" algn="tl">
                  <a:srgbClr val="000000">
                    <a:alpha val="43137"/>
                  </a:srgbClr>
                </a:outerShdw>
              </a:effectLst>
            </a:endParaRPr>
          </a:p>
        </p:txBody>
      </p:sp>
      <p:sp>
        <p:nvSpPr>
          <p:cNvPr id="7" name="Rectangle 6"/>
          <p:cNvSpPr/>
          <p:nvPr/>
        </p:nvSpPr>
        <p:spPr bwMode="auto">
          <a:xfrm>
            <a:off x="899592" y="5250973"/>
            <a:ext cx="7416824" cy="12400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smtClean="0">
                <a:solidFill>
                  <a:srgbClr val="FF0000"/>
                </a:solidFill>
              </a:rPr>
              <a:t>There  are </a:t>
            </a:r>
            <a:r>
              <a:rPr lang="fr-FR" sz="1400" b="1" dirty="0" err="1" smtClean="0">
                <a:solidFill>
                  <a:srgbClr val="FF0000"/>
                </a:solidFill>
              </a:rPr>
              <a:t>several</a:t>
            </a:r>
            <a:r>
              <a:rPr lang="fr-FR" sz="1400" b="1" dirty="0" smtClean="0">
                <a:solidFill>
                  <a:srgbClr val="FF0000"/>
                </a:solidFill>
              </a:rPr>
              <a:t> Optical </a:t>
            </a:r>
            <a:r>
              <a:rPr lang="fr-FR" sz="1400" b="1" dirty="0" err="1" smtClean="0">
                <a:solidFill>
                  <a:srgbClr val="FF0000"/>
                </a:solidFill>
              </a:rPr>
              <a:t>processing</a:t>
            </a:r>
            <a:r>
              <a:rPr lang="fr-FR" sz="1400" b="1" dirty="0" smtClean="0">
                <a:solidFill>
                  <a:srgbClr val="FF0000"/>
                </a:solidFill>
              </a:rPr>
              <a:t> </a:t>
            </a:r>
            <a:r>
              <a:rPr lang="fr-FR" sz="1400" b="1" dirty="0" err="1" smtClean="0">
                <a:solidFill>
                  <a:srgbClr val="FF0000"/>
                </a:solidFill>
              </a:rPr>
              <a:t>chains</a:t>
            </a:r>
            <a:r>
              <a:rPr lang="fr-FR" sz="1400" b="1" dirty="0" smtClean="0">
                <a:solidFill>
                  <a:srgbClr val="FF0000"/>
                </a:solidFill>
              </a:rPr>
              <a:t> on the GEP :</a:t>
            </a:r>
          </a:p>
          <a:p>
            <a:pPr marL="285750" indent="-285750">
              <a:buFont typeface="Arial" panose="020B0604020202020204" pitchFamily="34" charset="0"/>
              <a:buChar char="•"/>
            </a:pPr>
            <a:r>
              <a:rPr lang="fr-FR" sz="1400" b="1" dirty="0" smtClean="0">
                <a:solidFill>
                  <a:schemeClr val="bg1"/>
                </a:solidFill>
              </a:rPr>
              <a:t>STEMP of INGV</a:t>
            </a:r>
          </a:p>
          <a:p>
            <a:pPr marL="285750" indent="-285750">
              <a:buFont typeface="Arial" panose="020B0604020202020204" pitchFamily="34" charset="0"/>
              <a:buChar char="•"/>
            </a:pPr>
            <a:r>
              <a:rPr lang="fr-FR" sz="1400" b="1" dirty="0" smtClean="0">
                <a:solidFill>
                  <a:schemeClr val="bg1"/>
                </a:solidFill>
              </a:rPr>
              <a:t>MPIC </a:t>
            </a:r>
            <a:r>
              <a:rPr lang="fr-FR" sz="1400" b="1" dirty="0" err="1" smtClean="0">
                <a:solidFill>
                  <a:schemeClr val="bg1"/>
                </a:solidFill>
              </a:rPr>
              <a:t>chain</a:t>
            </a:r>
            <a:r>
              <a:rPr lang="fr-FR" sz="1400" b="1" dirty="0" smtClean="0">
                <a:solidFill>
                  <a:schemeClr val="bg1"/>
                </a:solidFill>
              </a:rPr>
              <a:t> of </a:t>
            </a:r>
            <a:r>
              <a:rPr lang="fr-FR" sz="1400" b="1" dirty="0" err="1" smtClean="0">
                <a:solidFill>
                  <a:schemeClr val="bg1"/>
                </a:solidFill>
              </a:rPr>
              <a:t>Univ</a:t>
            </a:r>
            <a:r>
              <a:rPr lang="fr-FR" sz="1400" b="1" dirty="0" smtClean="0">
                <a:solidFill>
                  <a:schemeClr val="bg1"/>
                </a:solidFill>
              </a:rPr>
              <a:t>. Strasbourg</a:t>
            </a:r>
          </a:p>
          <a:p>
            <a:pPr marL="285750" indent="-285750">
              <a:buFont typeface="Arial" panose="020B0604020202020204" pitchFamily="34" charset="0"/>
              <a:buChar char="•"/>
            </a:pPr>
            <a:r>
              <a:rPr lang="fr-FR" sz="1400" b="1" dirty="0" smtClean="0">
                <a:solidFill>
                  <a:schemeClr val="bg1"/>
                </a:solidFill>
              </a:rPr>
              <a:t>Hot Spot </a:t>
            </a:r>
            <a:r>
              <a:rPr lang="fr-FR" sz="1400" b="1" dirty="0" err="1" smtClean="0">
                <a:solidFill>
                  <a:schemeClr val="bg1"/>
                </a:solidFill>
              </a:rPr>
              <a:t>Maps</a:t>
            </a:r>
            <a:r>
              <a:rPr lang="fr-FR" sz="1400" b="1" dirty="0" smtClean="0">
                <a:solidFill>
                  <a:schemeClr val="bg1"/>
                </a:solidFill>
              </a:rPr>
              <a:t>, </a:t>
            </a:r>
            <a:r>
              <a:rPr lang="fr-FR" sz="1400" b="1" dirty="0" err="1" smtClean="0">
                <a:solidFill>
                  <a:schemeClr val="bg1"/>
                </a:solidFill>
              </a:rPr>
              <a:t>Noveltis</a:t>
            </a:r>
            <a:endParaRPr lang="fr-FR" sz="1400" b="1" dirty="0" smtClean="0">
              <a:solidFill>
                <a:schemeClr val="bg1"/>
              </a:solidFill>
            </a:endParaRPr>
          </a:p>
          <a:p>
            <a:pPr marL="285750" indent="-285750">
              <a:buFont typeface="Arial" panose="020B0604020202020204" pitchFamily="34" charset="0"/>
              <a:buChar char="•"/>
            </a:pPr>
            <a:r>
              <a:rPr lang="fr-FR" sz="1400" b="1" dirty="0" err="1" smtClean="0">
                <a:solidFill>
                  <a:schemeClr val="bg1"/>
                </a:solidFill>
              </a:rPr>
              <a:t>Vegetation</a:t>
            </a:r>
            <a:r>
              <a:rPr lang="fr-FR" sz="1400" b="1" dirty="0" smtClean="0">
                <a:solidFill>
                  <a:schemeClr val="bg1"/>
                </a:solidFill>
              </a:rPr>
              <a:t> </a:t>
            </a:r>
            <a:r>
              <a:rPr lang="fr-FR" sz="1400" b="1" dirty="0" err="1" smtClean="0">
                <a:solidFill>
                  <a:schemeClr val="bg1"/>
                </a:solidFill>
              </a:rPr>
              <a:t>Vigor</a:t>
            </a:r>
            <a:r>
              <a:rPr lang="fr-FR" sz="1400" b="1" dirty="0" smtClean="0">
                <a:solidFill>
                  <a:schemeClr val="bg1"/>
                </a:solidFill>
              </a:rPr>
              <a:t> </a:t>
            </a:r>
            <a:r>
              <a:rPr lang="fr-FR" sz="1400" b="1" dirty="0" err="1" smtClean="0">
                <a:solidFill>
                  <a:schemeClr val="bg1"/>
                </a:solidFill>
              </a:rPr>
              <a:t>maps</a:t>
            </a:r>
            <a:r>
              <a:rPr lang="fr-FR" sz="1400" b="1" dirty="0" smtClean="0">
                <a:solidFill>
                  <a:schemeClr val="bg1"/>
                </a:solidFill>
              </a:rPr>
              <a:t>, </a:t>
            </a:r>
            <a:r>
              <a:rPr lang="fr-FR" sz="1400" b="1" dirty="0" err="1" smtClean="0">
                <a:solidFill>
                  <a:schemeClr val="bg1"/>
                </a:solidFill>
              </a:rPr>
              <a:t>Noveltis</a:t>
            </a:r>
            <a:endParaRPr lang="fr-FR" sz="1400" b="1" dirty="0" smtClean="0">
              <a:solidFill>
                <a:schemeClr val="bg1"/>
              </a:solidFill>
            </a:endParaRPr>
          </a:p>
          <a:p>
            <a:pPr marL="285750" indent="-285750">
              <a:buFont typeface="Arial" panose="020B0604020202020204" pitchFamily="34" charset="0"/>
              <a:buChar char="•"/>
            </a:pPr>
            <a:r>
              <a:rPr lang="fr-FR" sz="1400" b="1" dirty="0" err="1" smtClean="0">
                <a:solidFill>
                  <a:schemeClr val="bg1"/>
                </a:solidFill>
              </a:rPr>
              <a:t>Orpheo</a:t>
            </a:r>
            <a:r>
              <a:rPr lang="fr-FR" sz="1400" b="1" dirty="0" smtClean="0">
                <a:solidFill>
                  <a:schemeClr val="bg1"/>
                </a:solidFill>
              </a:rPr>
              <a:t> </a:t>
            </a:r>
            <a:r>
              <a:rPr lang="fr-FR" sz="1400" b="1" dirty="0" err="1" smtClean="0">
                <a:solidFill>
                  <a:schemeClr val="bg1"/>
                </a:solidFill>
              </a:rPr>
              <a:t>Toolbox</a:t>
            </a:r>
            <a:r>
              <a:rPr lang="fr-FR" sz="1400" b="1" dirty="0" smtClean="0">
                <a:solidFill>
                  <a:schemeClr val="bg1"/>
                </a:solidFill>
              </a:rPr>
              <a:t>, </a:t>
            </a:r>
            <a:r>
              <a:rPr lang="fr-FR" sz="1400" b="1" dirty="0" err="1" smtClean="0">
                <a:solidFill>
                  <a:schemeClr val="bg1"/>
                </a:solidFill>
              </a:rPr>
              <a:t>etc</a:t>
            </a:r>
            <a:r>
              <a:rPr lang="fr-FR" sz="1400" b="1" dirty="0" smtClean="0">
                <a:solidFill>
                  <a:schemeClr val="bg1"/>
                </a:solidFill>
              </a:rPr>
              <a:t>).</a:t>
            </a:r>
            <a:endParaRPr lang="en-GB" sz="1400" b="1" dirty="0">
              <a:solidFill>
                <a:schemeClr val="bg1"/>
              </a:solidFill>
            </a:endParaRP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53675" t="15934" r="13727" b="33431"/>
          <a:stretch/>
        </p:blipFill>
        <p:spPr>
          <a:xfrm>
            <a:off x="899592" y="1412776"/>
            <a:ext cx="7416824" cy="3819111"/>
          </a:xfrm>
          <a:prstGeom prst="rect">
            <a:avLst/>
          </a:prstGeom>
        </p:spPr>
      </p:pic>
    </p:spTree>
    <p:extLst>
      <p:ext uri="{BB962C8B-B14F-4D97-AF65-F5344CB8AC3E}">
        <p14:creationId xmlns:p14="http://schemas.microsoft.com/office/powerpoint/2010/main" val="120392130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16632"/>
            <a:ext cx="9150627" cy="647799"/>
          </a:xfrm>
        </p:spPr>
        <p:txBody>
          <a:bodyPr/>
          <a:lstStyle/>
          <a:p>
            <a:pPr algn="l"/>
            <a:r>
              <a:rPr lang="fr-FR" sz="3600" dirty="0" smtClean="0">
                <a:effectLst>
                  <a:outerShdw blurRad="38100" dist="38100" dir="2700000" algn="tl">
                    <a:srgbClr val="000000">
                      <a:alpha val="43137"/>
                    </a:srgbClr>
                  </a:outerShdw>
                </a:effectLst>
                <a:latin typeface="Calibri" panose="020F0502020204030204" pitchFamily="34" charset="0"/>
              </a:rPr>
              <a:t>GEP </a:t>
            </a:r>
            <a:r>
              <a:rPr lang="fr-FR" sz="3600" dirty="0" err="1" smtClean="0">
                <a:effectLst>
                  <a:outerShdw blurRad="38100" dist="38100" dir="2700000" algn="tl">
                    <a:srgbClr val="000000">
                      <a:alpha val="43137"/>
                    </a:srgbClr>
                  </a:outerShdw>
                </a:effectLst>
                <a:latin typeface="Calibri" panose="020F0502020204030204" pitchFamily="34" charset="0"/>
              </a:rPr>
              <a:t>supporting</a:t>
            </a:r>
            <a:r>
              <a:rPr lang="fr-FR" sz="3600" dirty="0" smtClean="0">
                <a:effectLst>
                  <a:outerShdw blurRad="38100" dist="38100" dir="2700000" algn="tl">
                    <a:srgbClr val="000000">
                      <a:alpha val="43137"/>
                    </a:srgbClr>
                  </a:outerShdw>
                </a:effectLst>
                <a:latin typeface="Calibri" panose="020F0502020204030204" pitchFamily="34" charset="0"/>
              </a:rPr>
              <a:t> the GSNL and the </a:t>
            </a:r>
            <a:r>
              <a:rPr lang="fr-FR" sz="3600" dirty="0" err="1" smtClean="0">
                <a:effectLst>
                  <a:outerShdw blurRad="38100" dist="38100" dir="2700000" algn="tl">
                    <a:srgbClr val="000000">
                      <a:alpha val="43137"/>
                    </a:srgbClr>
                  </a:outerShdw>
                </a:effectLst>
                <a:latin typeface="Calibri" panose="020F0502020204030204" pitchFamily="34" charset="0"/>
              </a:rPr>
              <a:t>Volcano</a:t>
            </a:r>
            <a:r>
              <a:rPr lang="fr-FR" sz="3600" dirty="0" smtClean="0">
                <a:effectLst>
                  <a:outerShdw blurRad="38100" dist="38100" dir="2700000" algn="tl">
                    <a:srgbClr val="000000">
                      <a:alpha val="43137"/>
                    </a:srgbClr>
                  </a:outerShdw>
                </a:effectLst>
                <a:latin typeface="Calibri" panose="020F0502020204030204" pitchFamily="34" charset="0"/>
              </a:rPr>
              <a:t> pilot</a:t>
            </a:r>
            <a:endParaRPr lang="en-GB" sz="3600" b="1" dirty="0">
              <a:effectLst>
                <a:outerShdw blurRad="38100" dist="38100" dir="2700000" algn="tl">
                  <a:srgbClr val="000000">
                    <a:alpha val="43137"/>
                  </a:srgbClr>
                </a:outerShdw>
              </a:effectLst>
              <a:latin typeface="Calibri" panose="020F0502020204030204" pitchFamily="34" charset="0"/>
            </a:endParaRPr>
          </a:p>
        </p:txBody>
      </p:sp>
      <p:sp>
        <p:nvSpPr>
          <p:cNvPr id="6" name="Espace réservé du contenu 5"/>
          <p:cNvSpPr>
            <a:spLocks noGrp="1"/>
          </p:cNvSpPr>
          <p:nvPr>
            <p:ph idx="1"/>
          </p:nvPr>
        </p:nvSpPr>
        <p:spPr>
          <a:xfrm>
            <a:off x="251520" y="1700808"/>
            <a:ext cx="4104456" cy="1296143"/>
          </a:xfrm>
        </p:spPr>
        <p:txBody>
          <a:bodyPr/>
          <a:lstStyle/>
          <a:p>
            <a:pPr algn="just">
              <a:buFont typeface="Wingdings" panose="05000000000000000000" pitchFamily="2" charset="2"/>
              <a:buChar char="v"/>
            </a:pPr>
            <a:r>
              <a:rPr lang="fr-FR" sz="1600" dirty="0" smtClean="0">
                <a:solidFill>
                  <a:srgbClr val="FF0000"/>
                </a:solidFill>
              </a:rPr>
              <a:t>COSMO-</a:t>
            </a:r>
            <a:r>
              <a:rPr lang="fr-FR" sz="1600" dirty="0" err="1" smtClean="0">
                <a:solidFill>
                  <a:srgbClr val="FF0000"/>
                </a:solidFill>
              </a:rPr>
              <a:t>SkyMed</a:t>
            </a:r>
            <a:r>
              <a:rPr lang="fr-FR" sz="1600" dirty="0" smtClean="0">
                <a:solidFill>
                  <a:srgbClr val="FF0000"/>
                </a:solidFill>
              </a:rPr>
              <a:t> data collections over </a:t>
            </a:r>
            <a:r>
              <a:rPr lang="fr-FR" sz="1600" dirty="0" err="1" smtClean="0">
                <a:solidFill>
                  <a:srgbClr val="FF0000"/>
                </a:solidFill>
              </a:rPr>
              <a:t>Nepal</a:t>
            </a:r>
            <a:r>
              <a:rPr lang="fr-FR" sz="1600" dirty="0" smtClean="0"/>
              <a:t> </a:t>
            </a:r>
            <a:r>
              <a:rPr lang="fr-FR" sz="1600" dirty="0" err="1" smtClean="0"/>
              <a:t>available</a:t>
            </a:r>
            <a:r>
              <a:rPr lang="fr-FR" sz="1600" dirty="0" smtClean="0"/>
              <a:t> </a:t>
            </a:r>
            <a:r>
              <a:rPr lang="fr-FR" sz="1600" dirty="0" err="1" smtClean="0"/>
              <a:t>through</a:t>
            </a:r>
            <a:r>
              <a:rPr lang="fr-FR" sz="1600" dirty="0" smtClean="0"/>
              <a:t> the GEP (</a:t>
            </a:r>
            <a:r>
              <a:rPr lang="fr-FR" sz="1600" dirty="0" err="1" smtClean="0"/>
              <a:t>only</a:t>
            </a:r>
            <a:r>
              <a:rPr lang="fr-FR" sz="1600" dirty="0" smtClean="0"/>
              <a:t> for </a:t>
            </a:r>
            <a:r>
              <a:rPr lang="fr-FR" sz="1600" dirty="0" err="1" smtClean="0"/>
              <a:t>authorized</a:t>
            </a:r>
            <a:r>
              <a:rPr lang="fr-FR" sz="1600" dirty="0" smtClean="0"/>
              <a:t> </a:t>
            </a:r>
            <a:r>
              <a:rPr lang="fr-FR" sz="1600" dirty="0" err="1" smtClean="0"/>
              <a:t>users</a:t>
            </a:r>
            <a:r>
              <a:rPr lang="fr-FR" sz="1600" dirty="0" smtClean="0"/>
              <a:t> </a:t>
            </a:r>
            <a:r>
              <a:rPr lang="fr-FR" sz="1600" dirty="0" err="1" smtClean="0"/>
              <a:t>having</a:t>
            </a:r>
            <a:r>
              <a:rPr lang="fr-FR" sz="1600" dirty="0" smtClean="0"/>
              <a:t> </a:t>
            </a:r>
            <a:r>
              <a:rPr lang="fr-FR" sz="1600" dirty="0" err="1" smtClean="0"/>
              <a:t>signed</a:t>
            </a:r>
            <a:r>
              <a:rPr lang="fr-FR" sz="1600" dirty="0" smtClean="0"/>
              <a:t> the ASI </a:t>
            </a:r>
            <a:r>
              <a:rPr lang="fr-FR" sz="1600" dirty="0" err="1" smtClean="0"/>
              <a:t>license</a:t>
            </a:r>
            <a:r>
              <a:rPr lang="fr-FR" sz="1600" dirty="0" smtClean="0"/>
              <a:t> </a:t>
            </a:r>
            <a:r>
              <a:rPr lang="fr-FR" sz="1600" dirty="0" err="1" smtClean="0"/>
              <a:t>form</a:t>
            </a:r>
            <a:r>
              <a:rPr lang="fr-FR" sz="1600" dirty="0" smtClean="0"/>
              <a:t>).</a:t>
            </a:r>
            <a:endParaRPr lang="en-GB" sz="1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212976"/>
            <a:ext cx="4068452" cy="2908423"/>
          </a:xfrm>
          <a:prstGeom prst="rect">
            <a:avLst/>
          </a:prstGeom>
        </p:spPr>
      </p:pic>
      <p:sp>
        <p:nvSpPr>
          <p:cNvPr id="5" name="Espace réservé du contenu 5"/>
          <p:cNvSpPr txBox="1">
            <a:spLocks/>
          </p:cNvSpPr>
          <p:nvPr/>
        </p:nvSpPr>
        <p:spPr bwMode="auto">
          <a:xfrm>
            <a:off x="4860032" y="1700808"/>
            <a:ext cx="4104456" cy="1296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algn="just">
              <a:buFont typeface="Wingdings" panose="05000000000000000000" pitchFamily="2" charset="2"/>
              <a:buChar char="v"/>
            </a:pPr>
            <a:r>
              <a:rPr lang="fr-FR" sz="1600" kern="0" dirty="0" smtClean="0">
                <a:solidFill>
                  <a:srgbClr val="FF0000"/>
                </a:solidFill>
              </a:rPr>
              <a:t>ALOS-2  images over Latin </a:t>
            </a:r>
            <a:r>
              <a:rPr lang="fr-FR" sz="1600" kern="0" dirty="0" err="1" smtClean="0">
                <a:solidFill>
                  <a:srgbClr val="FF0000"/>
                </a:solidFill>
              </a:rPr>
              <a:t>America</a:t>
            </a:r>
            <a:r>
              <a:rPr lang="fr-FR" sz="1600" kern="0" dirty="0" smtClean="0">
                <a:solidFill>
                  <a:srgbClr val="FF0000"/>
                </a:solidFill>
              </a:rPr>
              <a:t> </a:t>
            </a:r>
            <a:r>
              <a:rPr lang="fr-FR" sz="1600" kern="0" dirty="0" err="1" smtClean="0">
                <a:solidFill>
                  <a:srgbClr val="FF0000"/>
                </a:solidFill>
              </a:rPr>
              <a:t>volcanoes</a:t>
            </a:r>
            <a:r>
              <a:rPr lang="fr-FR" sz="1600" kern="0" dirty="0" smtClean="0">
                <a:solidFill>
                  <a:srgbClr val="FF0000"/>
                </a:solidFill>
              </a:rPr>
              <a:t> </a:t>
            </a:r>
            <a:r>
              <a:rPr lang="fr-FR" sz="1600" kern="0" dirty="0" smtClean="0"/>
              <a:t>are </a:t>
            </a:r>
            <a:r>
              <a:rPr lang="fr-FR" sz="1600" kern="0" dirty="0" err="1" smtClean="0"/>
              <a:t>available</a:t>
            </a:r>
            <a:r>
              <a:rPr lang="fr-FR" sz="1600" kern="0" dirty="0" smtClean="0"/>
              <a:t> </a:t>
            </a:r>
            <a:r>
              <a:rPr lang="fr-FR" sz="1600" kern="0" dirty="0" err="1" smtClean="0"/>
              <a:t>through</a:t>
            </a:r>
            <a:r>
              <a:rPr lang="fr-FR" sz="1600" kern="0" dirty="0" smtClean="0"/>
              <a:t> the GEP. The ALOS-2 </a:t>
            </a:r>
            <a:r>
              <a:rPr lang="fr-FR" sz="1600" kern="0" dirty="0"/>
              <a:t>collections (up to 11 </a:t>
            </a:r>
            <a:r>
              <a:rPr lang="fr-FR" sz="1600" kern="0" dirty="0" err="1"/>
              <a:t>terabytes</a:t>
            </a:r>
            <a:r>
              <a:rPr lang="fr-FR" sz="1600" kern="0" dirty="0" smtClean="0"/>
              <a:t>) </a:t>
            </a:r>
            <a:r>
              <a:rPr lang="fr-FR" sz="1600" kern="0" dirty="0" err="1" smtClean="0"/>
              <a:t>were</a:t>
            </a:r>
            <a:r>
              <a:rPr lang="fr-FR" sz="1600" kern="0" dirty="0" smtClean="0"/>
              <a:t> </a:t>
            </a:r>
            <a:r>
              <a:rPr lang="fr-FR" sz="1600" kern="0" dirty="0" err="1" smtClean="0"/>
              <a:t>accessed</a:t>
            </a:r>
            <a:r>
              <a:rPr lang="fr-FR" sz="1600" kern="0" dirty="0" smtClean="0"/>
              <a:t> by </a:t>
            </a:r>
            <a:r>
              <a:rPr lang="fr-FR" sz="1600" kern="0" dirty="0" err="1" smtClean="0"/>
              <a:t>Volcano</a:t>
            </a:r>
            <a:r>
              <a:rPr lang="fr-FR" sz="1600" kern="0" dirty="0" smtClean="0"/>
              <a:t> pilot </a:t>
            </a:r>
            <a:r>
              <a:rPr lang="fr-FR" sz="1600" kern="0" dirty="0" err="1" smtClean="0"/>
              <a:t>users</a:t>
            </a:r>
            <a:r>
              <a:rPr lang="fr-FR" sz="1600" kern="0" dirty="0" smtClean="0"/>
              <a:t>.</a:t>
            </a:r>
            <a:endParaRPr lang="en-GB" sz="1600" b="0" kern="0"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3212976"/>
            <a:ext cx="4104456" cy="2880320"/>
          </a:xfrm>
          <a:prstGeom prst="rect">
            <a:avLst/>
          </a:prstGeom>
        </p:spPr>
      </p:pic>
    </p:spTree>
    <p:extLst>
      <p:ext uri="{BB962C8B-B14F-4D97-AF65-F5344CB8AC3E}">
        <p14:creationId xmlns:p14="http://schemas.microsoft.com/office/powerpoint/2010/main" val="1195154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68313" y="301671"/>
            <a:ext cx="813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ja-JP">
              <a:solidFill>
                <a:prstClr val="black"/>
              </a:solidFill>
            </a:endParaRPr>
          </a:p>
          <a:p>
            <a:pPr eaLnBrk="1" hangingPunct="1"/>
            <a:endParaRPr lang="en-US" altLang="ja-JP">
              <a:solidFill>
                <a:prstClr val="black"/>
              </a:solidFill>
            </a:endParaRPr>
          </a:p>
        </p:txBody>
      </p:sp>
      <p:sp>
        <p:nvSpPr>
          <p:cNvPr id="4099" name="Rectangle 3"/>
          <p:cNvSpPr>
            <a:spLocks noChangeArrowheads="1"/>
          </p:cNvSpPr>
          <p:nvPr/>
        </p:nvSpPr>
        <p:spPr bwMode="auto">
          <a:xfrm>
            <a:off x="34869" y="263273"/>
            <a:ext cx="8785603" cy="68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tLang="el-GR" sz="3600" b="1" dirty="0" smtClean="0">
                <a:solidFill>
                  <a:schemeClr val="bg1"/>
                </a:solidFill>
                <a:effectLst>
                  <a:outerShdw blurRad="38100" dist="38100" dir="2700000" algn="tl">
                    <a:srgbClr val="000000">
                      <a:alpha val="43137"/>
                    </a:srgbClr>
                  </a:outerShdw>
                </a:effectLst>
                <a:latin typeface="Calibri"/>
              </a:rPr>
              <a:t>Seismic Pilot: Yearly Quota</a:t>
            </a:r>
            <a:endParaRPr lang="en-GB" altLang="el-GR" sz="3600" b="1" dirty="0">
              <a:solidFill>
                <a:schemeClr val="bg1"/>
              </a:solidFill>
              <a:effectLst>
                <a:outerShdw blurRad="38100" dist="38100" dir="2700000" algn="tl">
                  <a:srgbClr val="000000">
                    <a:alpha val="43137"/>
                  </a:srgbClr>
                </a:outerShdw>
              </a:effectLst>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768403508"/>
              </p:ext>
            </p:extLst>
          </p:nvPr>
        </p:nvGraphicFramePr>
        <p:xfrm>
          <a:off x="630077" y="1916832"/>
          <a:ext cx="7812408" cy="2016224"/>
        </p:xfrm>
        <a:graphic>
          <a:graphicData uri="http://schemas.openxmlformats.org/drawingml/2006/table">
            <a:tbl>
              <a:tblPr firstRow="1" bandRow="1">
                <a:tableStyleId>{5C22544A-7EE6-4342-B048-85BDC9FD1C3A}</a:tableStyleId>
              </a:tblPr>
              <a:tblGrid>
                <a:gridCol w="1015613"/>
                <a:gridCol w="604307"/>
                <a:gridCol w="1080120"/>
                <a:gridCol w="720080"/>
                <a:gridCol w="864096"/>
                <a:gridCol w="703748"/>
                <a:gridCol w="1027591"/>
                <a:gridCol w="779643"/>
                <a:gridCol w="1017210"/>
              </a:tblGrid>
              <a:tr h="967695">
                <a:tc>
                  <a:txBody>
                    <a:bodyPr/>
                    <a:lstStyle/>
                    <a:p>
                      <a:pPr algn="ctr"/>
                      <a:r>
                        <a:rPr lang="en-US" sz="1600" dirty="0" smtClean="0"/>
                        <a:t>Agency</a:t>
                      </a:r>
                      <a:endParaRPr lang="el-GR" sz="1600" dirty="0"/>
                    </a:p>
                  </a:txBody>
                  <a:tcPr marL="91438" marR="91438" marT="45733" marB="45733"/>
                </a:tc>
                <a:tc>
                  <a:txBody>
                    <a:bodyPr/>
                    <a:lstStyle/>
                    <a:p>
                      <a:pPr algn="ctr"/>
                      <a:r>
                        <a:rPr lang="en-US" sz="1600" dirty="0" smtClean="0"/>
                        <a:t>ASI</a:t>
                      </a:r>
                      <a:endParaRPr lang="el-GR" sz="1600" dirty="0"/>
                    </a:p>
                  </a:txBody>
                  <a:tcPr marL="91438" marR="91438" marT="45733" marB="45733"/>
                </a:tc>
                <a:tc>
                  <a:txBody>
                    <a:bodyPr/>
                    <a:lstStyle/>
                    <a:p>
                      <a:pPr algn="ctr"/>
                      <a:r>
                        <a:rPr lang="en-US" sz="1600" dirty="0" smtClean="0"/>
                        <a:t>CNES</a:t>
                      </a:r>
                    </a:p>
                    <a:p>
                      <a:pPr algn="ctr"/>
                      <a:r>
                        <a:rPr lang="en-US" sz="1600" dirty="0" smtClean="0"/>
                        <a:t>Pleiades</a:t>
                      </a:r>
                      <a:endParaRPr lang="el-GR" sz="1600" dirty="0"/>
                    </a:p>
                  </a:txBody>
                  <a:tcPr marL="91438" marR="91438" marT="45733" marB="45733"/>
                </a:tc>
                <a:tc>
                  <a:txBody>
                    <a:bodyPr/>
                    <a:lstStyle/>
                    <a:p>
                      <a:pPr algn="ctr"/>
                      <a:r>
                        <a:rPr lang="en-US" sz="1600" dirty="0" smtClean="0"/>
                        <a:t>CSA</a:t>
                      </a:r>
                      <a:endParaRPr lang="el-GR" sz="1600" dirty="0"/>
                    </a:p>
                  </a:txBody>
                  <a:tcPr marL="91438" marR="91438" marT="45733" marB="45733"/>
                </a:tc>
                <a:tc>
                  <a:txBody>
                    <a:bodyPr/>
                    <a:lstStyle/>
                    <a:p>
                      <a:pPr algn="ctr"/>
                      <a:r>
                        <a:rPr lang="en-US" sz="1600" dirty="0" smtClean="0"/>
                        <a:t>DLR</a:t>
                      </a:r>
                      <a:endParaRPr lang="el-GR" sz="1600" dirty="0"/>
                    </a:p>
                  </a:txBody>
                  <a:tcPr marL="91438" marR="91438" marT="45733" marB="45733"/>
                </a:tc>
                <a:tc>
                  <a:txBody>
                    <a:bodyPr/>
                    <a:lstStyle/>
                    <a:p>
                      <a:pPr algn="ctr"/>
                      <a:r>
                        <a:rPr lang="en-US" sz="1600" dirty="0" smtClean="0"/>
                        <a:t>ESA</a:t>
                      </a:r>
                      <a:endParaRPr lang="el-GR" sz="1600" dirty="0"/>
                    </a:p>
                  </a:txBody>
                  <a:tcPr marL="91438" marR="91438" marT="45733" marB="45733"/>
                </a:tc>
                <a:tc>
                  <a:txBody>
                    <a:bodyPr/>
                    <a:lstStyle/>
                    <a:p>
                      <a:pPr algn="ctr"/>
                      <a:r>
                        <a:rPr lang="en-US" sz="1600" dirty="0" smtClean="0"/>
                        <a:t>JAXA ALOS-2</a:t>
                      </a:r>
                      <a:endParaRPr lang="el-GR" sz="1600" dirty="0"/>
                    </a:p>
                  </a:txBody>
                  <a:tcPr marL="91438" marR="91438" marT="45733" marB="45733"/>
                </a:tc>
                <a:tc>
                  <a:txBody>
                    <a:bodyPr/>
                    <a:lstStyle/>
                    <a:p>
                      <a:pPr algn="ctr"/>
                      <a:r>
                        <a:rPr lang="en-US" sz="1600" dirty="0" smtClean="0"/>
                        <a:t>NASA</a:t>
                      </a:r>
                      <a:endParaRPr lang="el-GR" sz="1600" dirty="0"/>
                    </a:p>
                  </a:txBody>
                  <a:tcPr marL="91438" marR="91438" marT="45733" marB="45733"/>
                </a:tc>
                <a:tc>
                  <a:txBody>
                    <a:bodyPr/>
                    <a:lstStyle/>
                    <a:p>
                      <a:pPr algn="ctr"/>
                      <a:r>
                        <a:rPr lang="en-US" sz="1600" dirty="0" smtClean="0"/>
                        <a:t>USGS Landsat-8</a:t>
                      </a:r>
                      <a:endParaRPr lang="el-GR" sz="1600" dirty="0"/>
                    </a:p>
                  </a:txBody>
                  <a:tcPr marL="91438" marR="91438" marT="45733" marB="45733"/>
                </a:tc>
              </a:tr>
              <a:tr h="1048529">
                <a:tc>
                  <a:txBody>
                    <a:bodyPr/>
                    <a:lstStyle/>
                    <a:p>
                      <a:pPr algn="ctr"/>
                      <a:r>
                        <a:rPr lang="en-US" sz="1600" dirty="0" smtClean="0"/>
                        <a:t>Number of Images</a:t>
                      </a:r>
                      <a:endParaRPr lang="el-GR" sz="1600" dirty="0"/>
                    </a:p>
                  </a:txBody>
                  <a:tcPr marL="91438" marR="91438" marT="45733" marB="45733"/>
                </a:tc>
                <a:tc>
                  <a:txBody>
                    <a:bodyPr/>
                    <a:lstStyle/>
                    <a:p>
                      <a:pPr algn="ctr"/>
                      <a:r>
                        <a:rPr lang="en-US" sz="1600" dirty="0" smtClean="0"/>
                        <a:t>300</a:t>
                      </a:r>
                      <a:endParaRPr lang="el-GR" sz="1600" dirty="0"/>
                    </a:p>
                  </a:txBody>
                  <a:tcPr marL="91438" marR="91438" marT="45733" marB="45733"/>
                </a:tc>
                <a:tc>
                  <a:txBody>
                    <a:bodyPr/>
                    <a:lstStyle/>
                    <a:p>
                      <a:pPr algn="ctr"/>
                      <a:r>
                        <a:rPr lang="en-US" sz="1600" dirty="0" smtClean="0"/>
                        <a:t>50</a:t>
                      </a:r>
                      <a:endParaRPr lang="el-GR" sz="1600" dirty="0"/>
                    </a:p>
                  </a:txBody>
                  <a:tcPr marL="91438" marR="91438" marT="45733" marB="45733"/>
                </a:tc>
                <a:tc>
                  <a:txBody>
                    <a:bodyPr/>
                    <a:lstStyle/>
                    <a:p>
                      <a:pPr algn="ctr"/>
                      <a:r>
                        <a:rPr lang="en-US" sz="1600" dirty="0" smtClean="0"/>
                        <a:t>2</a:t>
                      </a:r>
                      <a:endParaRPr lang="el-GR" sz="1600" dirty="0"/>
                    </a:p>
                  </a:txBody>
                  <a:tcPr marL="91438" marR="91438" marT="45733" marB="45733"/>
                </a:tc>
                <a:tc>
                  <a:txBody>
                    <a:bodyPr/>
                    <a:lstStyle/>
                    <a:p>
                      <a:pPr algn="ctr"/>
                      <a:r>
                        <a:rPr lang="en-US" sz="1600" dirty="0" smtClean="0">
                          <a:solidFill>
                            <a:schemeClr val="tx1"/>
                          </a:solidFill>
                        </a:rPr>
                        <a:t>on request</a:t>
                      </a:r>
                      <a:endParaRPr lang="el-GR" sz="1600" dirty="0">
                        <a:solidFill>
                          <a:schemeClr val="tx1"/>
                        </a:solidFill>
                      </a:endParaRPr>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100</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r>
            </a:tbl>
          </a:graphicData>
        </a:graphic>
      </p:graphicFrame>
      <p:sp>
        <p:nvSpPr>
          <p:cNvPr id="4132" name="TextBox 2"/>
          <p:cNvSpPr txBox="1">
            <a:spLocks noChangeArrowheads="1"/>
          </p:cNvSpPr>
          <p:nvPr/>
        </p:nvSpPr>
        <p:spPr bwMode="auto">
          <a:xfrm>
            <a:off x="771128" y="4149080"/>
            <a:ext cx="748888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el-GR" sz="1600" dirty="0">
                <a:solidFill>
                  <a:schemeClr val="tx2"/>
                </a:solidFill>
                <a:latin typeface="Calibri"/>
              </a:rPr>
              <a:t>*ESA: large </a:t>
            </a:r>
            <a:r>
              <a:rPr lang="fr-FR" altLang="el-GR" sz="1600" dirty="0" err="1">
                <a:solidFill>
                  <a:schemeClr val="tx2"/>
                </a:solidFill>
                <a:latin typeface="Calibri"/>
              </a:rPr>
              <a:t>dataset</a:t>
            </a:r>
            <a:r>
              <a:rPr lang="fr-FR" altLang="el-GR" sz="1600" dirty="0">
                <a:solidFill>
                  <a:schemeClr val="tx2"/>
                </a:solidFill>
                <a:latin typeface="Calibri"/>
              </a:rPr>
              <a:t> </a:t>
            </a:r>
            <a:r>
              <a:rPr lang="fr-FR" altLang="el-GR" sz="1600" dirty="0" err="1">
                <a:solidFill>
                  <a:schemeClr val="tx2"/>
                </a:solidFill>
                <a:latin typeface="Calibri"/>
              </a:rPr>
              <a:t>through</a:t>
            </a:r>
            <a:r>
              <a:rPr lang="fr-FR" altLang="el-GR" sz="1600" dirty="0">
                <a:solidFill>
                  <a:schemeClr val="tx2"/>
                </a:solidFill>
                <a:latin typeface="Calibri"/>
              </a:rPr>
              <a:t> the GEP (ERS &amp; ENVISAT 70+ </a:t>
            </a:r>
            <a:r>
              <a:rPr lang="fr-FR" altLang="el-GR" sz="1600" dirty="0" err="1">
                <a:solidFill>
                  <a:schemeClr val="tx2"/>
                </a:solidFill>
                <a:latin typeface="Calibri"/>
              </a:rPr>
              <a:t>Tera</a:t>
            </a:r>
            <a:r>
              <a:rPr lang="fr-FR" altLang="el-GR" sz="1600" dirty="0">
                <a:solidFill>
                  <a:schemeClr val="tx2"/>
                </a:solidFill>
                <a:latin typeface="Calibri"/>
              </a:rPr>
              <a:t> and </a:t>
            </a:r>
            <a:r>
              <a:rPr lang="fr-FR" altLang="el-GR" sz="1600" dirty="0" err="1">
                <a:solidFill>
                  <a:schemeClr val="tx2"/>
                </a:solidFill>
                <a:latin typeface="Calibri"/>
              </a:rPr>
              <a:t>Copernicus</a:t>
            </a:r>
            <a:r>
              <a:rPr lang="fr-FR" altLang="el-GR" sz="1600" dirty="0">
                <a:solidFill>
                  <a:schemeClr val="tx2"/>
                </a:solidFill>
                <a:latin typeface="Calibri"/>
              </a:rPr>
              <a:t> Sentinel-1 &amp; Sentinel-2 </a:t>
            </a:r>
            <a:r>
              <a:rPr lang="fr-FR" altLang="el-GR" sz="1600" dirty="0" err="1">
                <a:solidFill>
                  <a:schemeClr val="tx2"/>
                </a:solidFill>
                <a:latin typeface="Calibri"/>
              </a:rPr>
              <a:t>gradually</a:t>
            </a:r>
            <a:r>
              <a:rPr lang="fr-FR" altLang="el-GR" sz="1600" dirty="0">
                <a:solidFill>
                  <a:schemeClr val="tx2"/>
                </a:solidFill>
                <a:latin typeface="Calibri"/>
              </a:rPr>
              <a:t>)</a:t>
            </a:r>
          </a:p>
          <a:p>
            <a:pPr eaLnBrk="1" hangingPunct="1"/>
            <a:r>
              <a:rPr lang="en-GB" altLang="el-GR" sz="1600" dirty="0">
                <a:solidFill>
                  <a:schemeClr val="tx2"/>
                </a:solidFill>
                <a:latin typeface="Calibri"/>
              </a:rPr>
              <a:t>DLR (</a:t>
            </a:r>
            <a:r>
              <a:rPr lang="en-GB" altLang="el-GR" sz="1600" dirty="0" err="1">
                <a:solidFill>
                  <a:schemeClr val="tx2"/>
                </a:solidFill>
                <a:latin typeface="Calibri"/>
              </a:rPr>
              <a:t>TerraSAR</a:t>
            </a:r>
            <a:r>
              <a:rPr lang="en-GB" altLang="el-GR" sz="1600" dirty="0">
                <a:solidFill>
                  <a:schemeClr val="tx2"/>
                </a:solidFill>
                <a:latin typeface="Calibri"/>
              </a:rPr>
              <a:t>-X): </a:t>
            </a:r>
            <a:r>
              <a:rPr lang="en-GB" altLang="el-GR" sz="1600" dirty="0">
                <a:latin typeface="Calibri"/>
              </a:rPr>
              <a:t>quota shall be provided, if </a:t>
            </a:r>
            <a:r>
              <a:rPr lang="en-GB" altLang="el-GR" sz="1600" dirty="0" smtClean="0">
                <a:latin typeface="Calibri"/>
              </a:rPr>
              <a:t>requested</a:t>
            </a:r>
            <a:endParaRPr lang="en-GB" altLang="el-GR" sz="1600" dirty="0">
              <a:latin typeface="Calibri"/>
            </a:endParaRPr>
          </a:p>
          <a:p>
            <a:pPr eaLnBrk="1" hangingPunct="1"/>
            <a:r>
              <a:rPr lang="fr-FR" altLang="el-GR" sz="1600" dirty="0">
                <a:solidFill>
                  <a:schemeClr val="tx2"/>
                </a:solidFill>
                <a:latin typeface="Calibri"/>
              </a:rPr>
              <a:t>CNES (Spot): no quota </a:t>
            </a:r>
            <a:r>
              <a:rPr lang="fr-FR" altLang="el-GR" sz="1600" dirty="0" err="1" smtClean="0">
                <a:solidFill>
                  <a:schemeClr val="tx2"/>
                </a:solidFill>
                <a:latin typeface="Calibri"/>
              </a:rPr>
              <a:t>provided</a:t>
            </a:r>
            <a:endParaRPr lang="en-GB" altLang="el-GR" sz="1600" dirty="0">
              <a:solidFill>
                <a:schemeClr val="tx2"/>
              </a:solidFill>
              <a:latin typeface="Calibri"/>
            </a:endParaRPr>
          </a:p>
          <a:p>
            <a:pPr eaLnBrk="1" hangingPunct="1"/>
            <a:r>
              <a:rPr lang="en-GB" altLang="el-GR" sz="1600" dirty="0">
                <a:solidFill>
                  <a:schemeClr val="tx2"/>
                </a:solidFill>
                <a:latin typeface="Calibri"/>
              </a:rPr>
              <a:t>Freely available sources: no quota (e.g. USGS L8).</a:t>
            </a:r>
          </a:p>
        </p:txBody>
      </p:sp>
      <p:sp>
        <p:nvSpPr>
          <p:cNvPr id="4" name="Espace réservé du numéro de diapositive 3"/>
          <p:cNvSpPr>
            <a:spLocks noGrp="1"/>
          </p:cNvSpPr>
          <p:nvPr>
            <p:ph type="sldNum" sz="quarter" idx="10"/>
          </p:nvPr>
        </p:nvSpPr>
        <p:spPr/>
        <p:txBody>
          <a:bodyPr/>
          <a:lstStyle/>
          <a:p>
            <a:fld id="{0E5741A4-A864-49A7-944A-A05ED55E0BC5}" type="slidenum">
              <a:rPr lang="fr-FR" smtClean="0">
                <a:solidFill>
                  <a:prstClr val="black">
                    <a:tint val="75000"/>
                  </a:prstClr>
                </a:solidFill>
              </a:rPr>
              <a:pPr/>
              <a:t>15</a:t>
            </a:fld>
            <a:endParaRPr lang="fr-FR">
              <a:solidFill>
                <a:prstClr val="black">
                  <a:tint val="75000"/>
                </a:prstClr>
              </a:solidFill>
            </a:endParaRPr>
          </a:p>
        </p:txBody>
      </p:sp>
      <p:sp>
        <p:nvSpPr>
          <p:cNvPr id="3" name="Rectangle 2"/>
          <p:cNvSpPr/>
          <p:nvPr/>
        </p:nvSpPr>
        <p:spPr>
          <a:xfrm>
            <a:off x="771129" y="5877272"/>
            <a:ext cx="5673080" cy="338554"/>
          </a:xfrm>
          <a:prstGeom prst="rect">
            <a:avLst/>
          </a:prstGeom>
        </p:spPr>
        <p:txBody>
          <a:bodyPr wrap="square">
            <a:spAutoFit/>
          </a:bodyPr>
          <a:lstStyle/>
          <a:p>
            <a:pPr lvl="0" fontAlgn="base">
              <a:spcBef>
                <a:spcPct val="0"/>
              </a:spcBef>
              <a:spcAft>
                <a:spcPct val="0"/>
              </a:spcAft>
            </a:pPr>
            <a:r>
              <a:rPr lang="en-GB" sz="1600" b="1" dirty="0" smtClean="0">
                <a:solidFill>
                  <a:srgbClr val="C00000"/>
                </a:solidFill>
                <a:latin typeface="Calibri"/>
                <a:ea typeface="ＭＳ Ｐゴシック" pitchFamily="34" charset="-128"/>
              </a:rPr>
              <a:t>-ALOS-2 data available up to 31 March 2017.</a:t>
            </a:r>
            <a:endParaRPr lang="en-GB" sz="1600" b="1" dirty="0">
              <a:solidFill>
                <a:srgbClr val="C00000"/>
              </a:solidFill>
              <a:latin typeface="Calibri"/>
              <a:ea typeface="ＭＳ Ｐゴシック" pitchFamily="34" charset="-128"/>
            </a:endParaRPr>
          </a:p>
        </p:txBody>
      </p:sp>
    </p:spTree>
    <p:extLst>
      <p:ext uri="{BB962C8B-B14F-4D97-AF65-F5344CB8AC3E}">
        <p14:creationId xmlns:p14="http://schemas.microsoft.com/office/powerpoint/2010/main" val="138976116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68313" y="1052513"/>
            <a:ext cx="813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ja-JP">
              <a:solidFill>
                <a:prstClr val="black"/>
              </a:solidFill>
            </a:endParaRPr>
          </a:p>
          <a:p>
            <a:pPr eaLnBrk="1" hangingPunct="1"/>
            <a:endParaRPr lang="en-US" altLang="ja-JP">
              <a:solidFill>
                <a:prstClr val="black"/>
              </a:solidFill>
            </a:endParaRPr>
          </a:p>
        </p:txBody>
      </p:sp>
      <p:sp>
        <p:nvSpPr>
          <p:cNvPr id="4099" name="Rectangle 3"/>
          <p:cNvSpPr>
            <a:spLocks noChangeArrowheads="1"/>
          </p:cNvSpPr>
          <p:nvPr/>
        </p:nvSpPr>
        <p:spPr bwMode="auto">
          <a:xfrm>
            <a:off x="0" y="12974"/>
            <a:ext cx="8964488" cy="104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3600" b="1" dirty="0" smtClean="0">
                <a:solidFill>
                  <a:schemeClr val="bg1"/>
                </a:solidFill>
                <a:effectLst>
                  <a:outerShdw blurRad="38100" dist="38100" dir="2700000" algn="tl">
                    <a:srgbClr val="000000">
                      <a:alpha val="43137"/>
                    </a:srgbClr>
                  </a:outerShdw>
                </a:effectLst>
                <a:latin typeface="Calibri"/>
              </a:rPr>
              <a:t>ALOS-2 quota available up to 31 March 2017</a:t>
            </a:r>
          </a:p>
        </p:txBody>
      </p:sp>
      <p:sp>
        <p:nvSpPr>
          <p:cNvPr id="4" name="Espace réservé du numéro de diapositive 3"/>
          <p:cNvSpPr>
            <a:spLocks noGrp="1"/>
          </p:cNvSpPr>
          <p:nvPr>
            <p:ph type="sldNum" sz="quarter" idx="10"/>
          </p:nvPr>
        </p:nvSpPr>
        <p:spPr/>
        <p:txBody>
          <a:bodyPr/>
          <a:lstStyle/>
          <a:p>
            <a:fld id="{0E5741A4-A864-49A7-944A-A05ED55E0BC5}" type="slidenum">
              <a:rPr lang="fr-FR" smtClean="0">
                <a:solidFill>
                  <a:prstClr val="black">
                    <a:tint val="75000"/>
                  </a:prstClr>
                </a:solidFill>
              </a:rPr>
              <a:pPr/>
              <a:t>16</a:t>
            </a:fld>
            <a:endParaRPr lang="fr-FR">
              <a:solidFill>
                <a:prstClr val="black">
                  <a:tint val="75000"/>
                </a:prstClr>
              </a:solidFill>
            </a:endParaRPr>
          </a:p>
        </p:txBody>
      </p:sp>
      <p:sp>
        <p:nvSpPr>
          <p:cNvPr id="9" name="Rectangle 8"/>
          <p:cNvSpPr/>
          <p:nvPr/>
        </p:nvSpPr>
        <p:spPr>
          <a:xfrm>
            <a:off x="899592" y="2703562"/>
            <a:ext cx="7416824" cy="20162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prstClr val="black"/>
                </a:solidFill>
              </a:rPr>
              <a:t>ALOS-2 data requests</a:t>
            </a:r>
            <a:endParaRPr lang="en-US" sz="1400" dirty="0">
              <a:solidFill>
                <a:prstClr val="black"/>
              </a:solidFill>
            </a:endParaRPr>
          </a:p>
          <a:p>
            <a:pPr marL="285750" indent="-285750">
              <a:buFont typeface="Arial" panose="020B0604020202020204" pitchFamily="34" charset="0"/>
              <a:buChar char="•"/>
            </a:pPr>
            <a:r>
              <a:rPr lang="en-US" sz="1400" dirty="0" smtClean="0">
                <a:solidFill>
                  <a:prstClr val="black"/>
                </a:solidFill>
              </a:rPr>
              <a:t>NASA JPL to provide additional requests to complement the available ALOS-2 datasets over Turkey, Nepal and Central </a:t>
            </a:r>
            <a:r>
              <a:rPr lang="en-US" sz="1400" dirty="0">
                <a:solidFill>
                  <a:prstClr val="black"/>
                </a:solidFill>
              </a:rPr>
              <a:t>Andean </a:t>
            </a:r>
            <a:r>
              <a:rPr lang="en-US" sz="1400" dirty="0" smtClean="0">
                <a:solidFill>
                  <a:prstClr val="black"/>
                </a:solidFill>
              </a:rPr>
              <a:t>Subduction</a:t>
            </a:r>
          </a:p>
          <a:p>
            <a:pPr marL="285750" indent="-285750">
              <a:buFont typeface="Arial" panose="020B0604020202020204" pitchFamily="34" charset="0"/>
              <a:buChar char="•"/>
            </a:pPr>
            <a:r>
              <a:rPr lang="en-US" sz="1400" dirty="0" smtClean="0">
                <a:solidFill>
                  <a:prstClr val="black"/>
                </a:solidFill>
              </a:rPr>
              <a:t>Creeping faults in Philippines (M6,7 EQ on February 10).</a:t>
            </a:r>
            <a:endParaRPr lang="en-US" sz="1400" dirty="0">
              <a:solidFill>
                <a:prstClr val="black"/>
              </a:solidFill>
            </a:endParaRPr>
          </a:p>
          <a:p>
            <a:endParaRPr lang="en-US" sz="1400" b="1" dirty="0" smtClean="0">
              <a:solidFill>
                <a:prstClr val="black"/>
              </a:solidFill>
            </a:endParaRPr>
          </a:p>
          <a:p>
            <a:r>
              <a:rPr lang="en-US" sz="1400" b="1" dirty="0" smtClean="0">
                <a:solidFill>
                  <a:prstClr val="black"/>
                </a:solidFill>
              </a:rPr>
              <a:t>Quota available: 125 images</a:t>
            </a:r>
          </a:p>
        </p:txBody>
      </p:sp>
    </p:spTree>
    <p:extLst>
      <p:ext uri="{BB962C8B-B14F-4D97-AF65-F5344CB8AC3E}">
        <p14:creationId xmlns:p14="http://schemas.microsoft.com/office/powerpoint/2010/main" val="45208453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7396162" cy="501650"/>
          </a:xfrm>
        </p:spPr>
        <p:txBody>
          <a:bodyPr/>
          <a:lstStyle/>
          <a:p>
            <a:pPr algn="l"/>
            <a:r>
              <a:rPr lang="fr-FR" sz="3600" dirty="0" smtClean="0">
                <a:latin typeface="Calibri" panose="020F0502020204030204" pitchFamily="34" charset="0"/>
              </a:rPr>
              <a:t>Data use</a:t>
            </a:r>
            <a:endParaRPr lang="en-GB" sz="3600"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23DEF764-59BE-4B16-8761-3A307E775C4E}" type="slidenum">
              <a:rPr lang="en-GB" smtClean="0"/>
              <a:pPr/>
              <a:t>17</a:t>
            </a:fld>
            <a:endParaRPr lang="en-GB" dirty="0"/>
          </a:p>
        </p:txBody>
      </p:sp>
      <p:sp>
        <p:nvSpPr>
          <p:cNvPr id="4" name="Rectangle 3"/>
          <p:cNvSpPr/>
          <p:nvPr/>
        </p:nvSpPr>
        <p:spPr>
          <a:xfrm>
            <a:off x="31800" y="5733255"/>
            <a:ext cx="6048672" cy="307777"/>
          </a:xfrm>
          <a:prstGeom prst="rect">
            <a:avLst/>
          </a:prstGeom>
        </p:spPr>
        <p:txBody>
          <a:bodyPr wrap="square">
            <a:spAutoFit/>
          </a:bodyPr>
          <a:lstStyle/>
          <a:p>
            <a:r>
              <a:rPr lang="en-GB" sz="1400" dirty="0" smtClean="0"/>
              <a:t>In </a:t>
            </a:r>
            <a:r>
              <a:rPr lang="en-GB" sz="1400" b="1" dirty="0" smtClean="0"/>
              <a:t>bold</a:t>
            </a:r>
            <a:r>
              <a:rPr lang="en-GB" sz="1400" dirty="0" smtClean="0"/>
              <a:t>, images requested and used </a:t>
            </a:r>
            <a:r>
              <a:rPr lang="en-GB" sz="1400" u="sng" dirty="0" smtClean="0"/>
              <a:t>during this reporting period</a:t>
            </a:r>
            <a:r>
              <a:rPr lang="en-GB" sz="1400" dirty="0" smtClean="0"/>
              <a:t>.</a:t>
            </a:r>
          </a:p>
        </p:txBody>
      </p:sp>
      <p:graphicFrame>
        <p:nvGraphicFramePr>
          <p:cNvPr id="5" name="Tableau 4"/>
          <p:cNvGraphicFramePr>
            <a:graphicFrameLocks noGrp="1"/>
          </p:cNvGraphicFramePr>
          <p:nvPr>
            <p:extLst>
              <p:ext uri="{D42A27DB-BD31-4B8C-83A1-F6EECF244321}">
                <p14:modId xmlns:p14="http://schemas.microsoft.com/office/powerpoint/2010/main" val="3813378532"/>
              </p:ext>
            </p:extLst>
          </p:nvPr>
        </p:nvGraphicFramePr>
        <p:xfrm>
          <a:off x="107504" y="1772816"/>
          <a:ext cx="8856984" cy="3757239"/>
        </p:xfrm>
        <a:graphic>
          <a:graphicData uri="http://schemas.openxmlformats.org/drawingml/2006/table">
            <a:tbl>
              <a:tblPr firstRow="1" bandRow="1">
                <a:tableStyleId>{073A0DAA-6AF3-43AB-8588-CEC1D06C72B9}</a:tableStyleId>
              </a:tblPr>
              <a:tblGrid>
                <a:gridCol w="1495334"/>
                <a:gridCol w="736913"/>
                <a:gridCol w="1152128"/>
                <a:gridCol w="864096"/>
                <a:gridCol w="1296144"/>
                <a:gridCol w="1799398"/>
                <a:gridCol w="1512971"/>
              </a:tblGrid>
              <a:tr h="648071">
                <a:tc>
                  <a:txBody>
                    <a:bodyPr/>
                    <a:lstStyle/>
                    <a:p>
                      <a:pPr algn="ctr"/>
                      <a:r>
                        <a:rPr lang="en-US" sz="1600" dirty="0" smtClean="0"/>
                        <a:t>AOI</a:t>
                      </a:r>
                      <a:endParaRPr lang="el-GR" sz="1600" dirty="0"/>
                    </a:p>
                  </a:txBody>
                  <a:tcPr marL="91438" marR="91438" marT="45733" marB="45733"/>
                </a:tc>
                <a:tc>
                  <a:txBody>
                    <a:bodyPr/>
                    <a:lstStyle/>
                    <a:p>
                      <a:pPr algn="ctr"/>
                      <a:r>
                        <a:rPr lang="en-US" sz="1600" dirty="0" smtClean="0"/>
                        <a:t>ASI</a:t>
                      </a:r>
                      <a:endParaRPr lang="el-GR" sz="1600" dirty="0"/>
                    </a:p>
                  </a:txBody>
                  <a:tcPr marL="91438" marR="91438" marT="45733" marB="45733"/>
                </a:tc>
                <a:tc>
                  <a:txBody>
                    <a:bodyPr/>
                    <a:lstStyle/>
                    <a:p>
                      <a:pPr algn="ctr"/>
                      <a:r>
                        <a:rPr lang="en-US" sz="1600" dirty="0" smtClean="0"/>
                        <a:t>CNES</a:t>
                      </a:r>
                    </a:p>
                    <a:p>
                      <a:pPr algn="ctr"/>
                      <a:r>
                        <a:rPr lang="en-US" sz="1600" dirty="0" smtClean="0"/>
                        <a:t>Pleiades</a:t>
                      </a:r>
                      <a:endParaRPr lang="el-GR" sz="1600" dirty="0"/>
                    </a:p>
                  </a:txBody>
                  <a:tcPr marL="91438" marR="91438" marT="45733" marB="45733"/>
                </a:tc>
                <a:tc>
                  <a:txBody>
                    <a:bodyPr/>
                    <a:lstStyle/>
                    <a:p>
                      <a:pPr algn="ctr"/>
                      <a:r>
                        <a:rPr lang="en-US" sz="1600" dirty="0" smtClean="0"/>
                        <a:t>CSA</a:t>
                      </a:r>
                      <a:endParaRPr lang="el-GR" sz="1600" dirty="0"/>
                    </a:p>
                  </a:txBody>
                  <a:tcPr marL="91438" marR="91438" marT="45733" marB="45733"/>
                </a:tc>
                <a:tc>
                  <a:txBody>
                    <a:bodyPr/>
                    <a:lstStyle/>
                    <a:p>
                      <a:pPr algn="ctr"/>
                      <a:r>
                        <a:rPr lang="en-US" sz="1600" dirty="0" smtClean="0"/>
                        <a:t>DLR</a:t>
                      </a:r>
                      <a:endParaRPr lang="el-GR" sz="1600" dirty="0"/>
                    </a:p>
                  </a:txBody>
                  <a:tcPr marL="91438" marR="91438" marT="45733" marB="45733"/>
                </a:tc>
                <a:tc>
                  <a:txBody>
                    <a:bodyPr/>
                    <a:lstStyle/>
                    <a:p>
                      <a:pPr algn="ctr"/>
                      <a:r>
                        <a:rPr lang="en-US" sz="1600" dirty="0" smtClean="0"/>
                        <a:t>ESA</a:t>
                      </a:r>
                      <a:endParaRPr lang="el-GR" sz="1600" dirty="0"/>
                    </a:p>
                  </a:txBody>
                  <a:tcPr marL="91438" marR="91438" marT="45733" marB="45733"/>
                </a:tc>
                <a:tc>
                  <a:txBody>
                    <a:bodyPr/>
                    <a:lstStyle/>
                    <a:p>
                      <a:pPr algn="ctr"/>
                      <a:r>
                        <a:rPr lang="en-US" sz="1600" dirty="0" smtClean="0"/>
                        <a:t>JAXA </a:t>
                      </a:r>
                    </a:p>
                    <a:p>
                      <a:pPr algn="ctr"/>
                      <a:r>
                        <a:rPr lang="en-US" sz="1600" dirty="0" smtClean="0"/>
                        <a:t>ALOS-2</a:t>
                      </a:r>
                      <a:endParaRPr lang="el-GR" sz="1600" dirty="0"/>
                    </a:p>
                  </a:txBody>
                  <a:tcPr marL="91438" marR="91438" marT="45733" marB="45733"/>
                </a:tc>
              </a:tr>
              <a:tr h="352320">
                <a:tc>
                  <a:txBody>
                    <a:bodyPr/>
                    <a:lstStyle/>
                    <a:p>
                      <a:pPr algn="ctr"/>
                      <a:r>
                        <a:rPr lang="fr-FR" sz="1600" dirty="0" smtClean="0"/>
                        <a:t>China</a:t>
                      </a:r>
                      <a:endParaRPr lang="el-GR" sz="1600" dirty="0"/>
                    </a:p>
                  </a:txBody>
                  <a:tcPr marL="91438" marR="91438" marT="45733" marB="45733"/>
                </a:tc>
                <a:tc>
                  <a:txBody>
                    <a:bodyPr/>
                    <a:lstStyle/>
                    <a:p>
                      <a:pPr algn="ctr"/>
                      <a:r>
                        <a:rPr lang="fr-FR" sz="1600" dirty="0" smtClean="0"/>
                        <a:t>92</a:t>
                      </a:r>
                      <a:endParaRPr lang="el-GR" sz="1600" dirty="0"/>
                    </a:p>
                  </a:txBody>
                  <a:tcPr marL="91438" marR="91438" marT="45733" marB="45733"/>
                </a:tc>
                <a:tc>
                  <a:txBody>
                    <a:bodyPr/>
                    <a:lstStyle/>
                    <a:p>
                      <a:pPr algn="ctr"/>
                      <a:r>
                        <a:rPr lang="fr-FR" sz="1600" b="1" dirty="0" smtClean="0"/>
                        <a:t>18</a:t>
                      </a:r>
                      <a:endParaRPr lang="el-GR" sz="1600" b="1" dirty="0"/>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endParaRPr lang="fr-FR"/>
                    </a:p>
                  </a:txBody>
                  <a:tcPr marL="91438" marR="91438" marT="45733" marB="45733"/>
                </a:tc>
                <a:tc>
                  <a:txBody>
                    <a:bodyPr/>
                    <a:lstStyle/>
                    <a:p>
                      <a:pPr algn="ctr"/>
                      <a:endParaRPr lang="el-GR" sz="1600" dirty="0"/>
                    </a:p>
                  </a:txBody>
                  <a:tcPr marL="91438" marR="91438" marT="45733" marB="45733"/>
                </a:tc>
              </a:tr>
              <a:tr h="352320">
                <a:tc>
                  <a:txBody>
                    <a:bodyPr/>
                    <a:lstStyle/>
                    <a:p>
                      <a:pPr algn="ctr"/>
                      <a:r>
                        <a:rPr lang="fr-FR" sz="1600" dirty="0" smtClean="0"/>
                        <a:t>Iran</a:t>
                      </a:r>
                      <a:endParaRPr lang="el-GR" sz="1600" dirty="0"/>
                    </a:p>
                  </a:txBody>
                  <a:tcPr marL="91438" marR="91438" marT="45733" marB="45733"/>
                </a:tc>
                <a:tc>
                  <a:txBody>
                    <a:bodyPr/>
                    <a:lstStyle/>
                    <a:p>
                      <a:pPr algn="ctr"/>
                      <a:r>
                        <a:rPr lang="fr-FR" sz="1600" dirty="0" smtClean="0"/>
                        <a:t>46</a:t>
                      </a:r>
                      <a:endParaRPr lang="el-GR" sz="1600" dirty="0"/>
                    </a:p>
                  </a:txBody>
                  <a:tcPr marL="91438" marR="91438" marT="45733" marB="45733"/>
                </a:tc>
                <a:tc>
                  <a:txBody>
                    <a:bodyPr/>
                    <a:lstStyle/>
                    <a:p>
                      <a:endParaRPr lang="fr-FR"/>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pPr algn="ctr"/>
                      <a:endParaRPr lang="el-GR" sz="1600" dirty="0"/>
                    </a:p>
                  </a:txBody>
                  <a:tcPr marL="91438" marR="91438" marT="45733" marB="45733"/>
                </a:tc>
              </a:tr>
              <a:tr h="557826">
                <a:tc>
                  <a:txBody>
                    <a:bodyPr/>
                    <a:lstStyle/>
                    <a:p>
                      <a:pPr algn="ctr"/>
                      <a:r>
                        <a:rPr lang="fr-FR" sz="1600" dirty="0" smtClean="0"/>
                        <a:t>NAF</a:t>
                      </a:r>
                      <a:endParaRPr lang="el-GR" sz="1600" dirty="0"/>
                    </a:p>
                  </a:txBody>
                  <a:tcPr marL="91438" marR="91438" marT="45733" marB="45733"/>
                </a:tc>
                <a:tc>
                  <a:txBody>
                    <a:bodyPr/>
                    <a:lstStyle/>
                    <a:p>
                      <a:pPr algn="ctr"/>
                      <a:endParaRPr lang="el-GR" sz="1600" dirty="0"/>
                    </a:p>
                  </a:txBody>
                  <a:tcPr marL="91438" marR="91438" marT="45733" marB="45733"/>
                </a:tc>
                <a:tc>
                  <a:txBody>
                    <a:bodyPr/>
                    <a:lstStyle/>
                    <a:p>
                      <a:endParaRPr lang="fr-FR"/>
                    </a:p>
                  </a:txBody>
                  <a:tcPr marL="91438" marR="91438" marT="45733" marB="45733"/>
                </a:tc>
                <a:tc>
                  <a:txBody>
                    <a:bodyPr/>
                    <a:lstStyle/>
                    <a:p>
                      <a:endParaRPr lang="fr-FR" dirty="0"/>
                    </a:p>
                  </a:txBody>
                  <a:tcPr marL="91438" marR="91438" marT="45733" marB="45733"/>
                </a:tc>
                <a:tc>
                  <a:txBody>
                    <a:bodyPr/>
                    <a:lstStyle/>
                    <a:p>
                      <a:pPr algn="ctr"/>
                      <a:r>
                        <a:rPr lang="fr-FR" sz="1600" b="1" dirty="0" smtClean="0"/>
                        <a:t>296</a:t>
                      </a:r>
                      <a:endParaRPr lang="el-GR" sz="1600" b="1" dirty="0">
                        <a:solidFill>
                          <a:schemeClr val="tx1"/>
                        </a:solidFill>
                      </a:endParaRPr>
                    </a:p>
                  </a:txBody>
                  <a:tcPr marL="91438" marR="91438" marT="45733" marB="45733"/>
                </a:tc>
                <a:tc>
                  <a:txBody>
                    <a:bodyPr/>
                    <a:lstStyle/>
                    <a:p>
                      <a:pPr algn="ctr"/>
                      <a:r>
                        <a:rPr lang="fr-FR" sz="1600" dirty="0" smtClean="0"/>
                        <a:t>~1000 (Alpine-</a:t>
                      </a:r>
                      <a:r>
                        <a:rPr lang="fr-FR" sz="1600" dirty="0" err="1" smtClean="0"/>
                        <a:t>Himalayan</a:t>
                      </a:r>
                      <a:r>
                        <a:rPr lang="fr-FR" sz="1600" dirty="0" smtClean="0"/>
                        <a:t> </a:t>
                      </a:r>
                      <a:r>
                        <a:rPr lang="fr-FR" sz="1600" dirty="0" err="1" smtClean="0"/>
                        <a:t>belt</a:t>
                      </a:r>
                      <a:r>
                        <a:rPr lang="fr-FR" sz="1600" dirty="0" smtClean="0"/>
                        <a:t>)</a:t>
                      </a:r>
                      <a:endParaRPr lang="el-GR" sz="1600" dirty="0"/>
                    </a:p>
                  </a:txBody>
                  <a:tcPr marL="91438" marR="91438" marT="45733" marB="45733"/>
                </a:tc>
                <a:tc>
                  <a:txBody>
                    <a:bodyPr/>
                    <a:lstStyle/>
                    <a:p>
                      <a:pPr algn="ctr"/>
                      <a:r>
                        <a:rPr lang="fr-FR" sz="1600" dirty="0" smtClean="0"/>
                        <a:t>24</a:t>
                      </a:r>
                      <a:endParaRPr lang="el-GR" sz="1600" dirty="0"/>
                    </a:p>
                  </a:txBody>
                  <a:tcPr marL="91438" marR="91438" marT="45733" marB="45733"/>
                </a:tc>
              </a:tr>
              <a:tr h="322962">
                <a:tc>
                  <a:txBody>
                    <a:bodyPr/>
                    <a:lstStyle/>
                    <a:p>
                      <a:pPr algn="ctr"/>
                      <a:r>
                        <a:rPr lang="fr-FR" sz="1600" dirty="0" err="1" smtClean="0"/>
                        <a:t>Nepal</a:t>
                      </a:r>
                      <a:endParaRPr lang="el-GR" sz="1600" dirty="0"/>
                    </a:p>
                  </a:txBody>
                  <a:tcPr marL="91438" marR="91438" marT="45733" marB="45733"/>
                </a:tc>
                <a:tc gridSpan="5">
                  <a:txBody>
                    <a:bodyPr/>
                    <a:lstStyle/>
                    <a:p>
                      <a:pPr algn="ctr"/>
                      <a:r>
                        <a:rPr lang="fr-FR" sz="1600" i="1" dirty="0" err="1" smtClean="0">
                          <a:solidFill>
                            <a:srgbClr val="C00000"/>
                          </a:solidFill>
                        </a:rPr>
                        <a:t>Covered</a:t>
                      </a:r>
                      <a:r>
                        <a:rPr lang="fr-FR" sz="1600" i="1" dirty="0" smtClean="0">
                          <a:solidFill>
                            <a:srgbClr val="C00000"/>
                          </a:solidFill>
                        </a:rPr>
                        <a:t> by GSNL </a:t>
                      </a:r>
                      <a:r>
                        <a:rPr lang="fr-FR" sz="1600" i="1" dirty="0" err="1" smtClean="0">
                          <a:solidFill>
                            <a:srgbClr val="C00000"/>
                          </a:solidFill>
                        </a:rPr>
                        <a:t>event</a:t>
                      </a:r>
                      <a:r>
                        <a:rPr lang="fr-FR" sz="1600" i="1" dirty="0" smtClean="0">
                          <a:solidFill>
                            <a:srgbClr val="C00000"/>
                          </a:solidFill>
                        </a:rPr>
                        <a:t> </a:t>
                      </a:r>
                      <a:r>
                        <a:rPr lang="fr-FR" sz="1600" i="1" dirty="0" err="1" smtClean="0">
                          <a:solidFill>
                            <a:srgbClr val="C00000"/>
                          </a:solidFill>
                        </a:rPr>
                        <a:t>supersite</a:t>
                      </a:r>
                      <a:endParaRPr lang="el-GR" sz="1600" i="1" dirty="0">
                        <a:solidFill>
                          <a:srgbClr val="C00000"/>
                        </a:solidFill>
                      </a:endParaRPr>
                    </a:p>
                  </a:txBody>
                  <a:tcPr marL="91438" marR="91438" marT="45733" marB="45733">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r>
                        <a:rPr lang="fr-FR" sz="1600" dirty="0" smtClean="0"/>
                        <a:t>27</a:t>
                      </a:r>
                      <a:endParaRPr lang="el-GR" sz="1600" dirty="0"/>
                    </a:p>
                  </a:txBody>
                  <a:tcPr marL="91438" marR="91438" marT="45733" marB="45733"/>
                </a:tc>
              </a:tr>
              <a:tr h="352320">
                <a:tc>
                  <a:txBody>
                    <a:bodyPr/>
                    <a:lstStyle/>
                    <a:p>
                      <a:pPr algn="ctr"/>
                      <a:r>
                        <a:rPr lang="fr-FR" sz="1600" dirty="0" smtClean="0"/>
                        <a:t>Andes</a:t>
                      </a:r>
                      <a:endParaRPr lang="el-GR" sz="1600" dirty="0"/>
                    </a:p>
                  </a:txBody>
                  <a:tcPr marL="91438" marR="91438" marT="45733" marB="45733"/>
                </a:tc>
                <a:tc>
                  <a:txBody>
                    <a:bodyPr/>
                    <a:lstStyle/>
                    <a:p>
                      <a:pPr algn="ctr"/>
                      <a:endParaRPr lang="el-GR" sz="1600" dirty="0"/>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endParaRPr lang="fr-FR" dirty="0"/>
                    </a:p>
                  </a:txBody>
                  <a:tcPr marL="91438" marR="91438" marT="45733" marB="45733"/>
                </a:tc>
                <a:tc>
                  <a:txBody>
                    <a:bodyPr/>
                    <a:lstStyle/>
                    <a:p>
                      <a:pPr algn="ctr"/>
                      <a:r>
                        <a:rPr lang="fr-FR" sz="1600" dirty="0" smtClean="0"/>
                        <a:t>8</a:t>
                      </a:r>
                      <a:endParaRPr lang="el-GR" sz="1600" dirty="0"/>
                    </a:p>
                  </a:txBody>
                  <a:tcPr marL="91438" marR="91438" marT="45733" marB="45733"/>
                </a:tc>
              </a:tr>
              <a:tr h="352320">
                <a:tc>
                  <a:txBody>
                    <a:bodyPr/>
                    <a:lstStyle/>
                    <a:p>
                      <a:pPr algn="ctr"/>
                      <a:r>
                        <a:rPr lang="fr-FR" sz="1600" dirty="0" err="1" smtClean="0"/>
                        <a:t>Greece</a:t>
                      </a:r>
                      <a:endParaRPr lang="el-GR" sz="1600" dirty="0"/>
                    </a:p>
                  </a:txBody>
                  <a:tcPr marL="91438" marR="91438" marT="45733" marB="45733"/>
                </a:tc>
                <a:tc>
                  <a:txBody>
                    <a:bodyPr/>
                    <a:lstStyle/>
                    <a:p>
                      <a:pPr algn="ctr"/>
                      <a:r>
                        <a:rPr lang="fr-FR" sz="1600" dirty="0" smtClean="0"/>
                        <a:t>60</a:t>
                      </a:r>
                      <a:endParaRPr lang="el-GR" sz="1600" dirty="0"/>
                    </a:p>
                  </a:txBody>
                  <a:tcPr marL="91438" marR="91438" marT="45733" marB="45733"/>
                </a:tc>
                <a:tc>
                  <a:txBody>
                    <a:bodyPr/>
                    <a:lstStyle/>
                    <a:p>
                      <a:endParaRPr lang="fr-FR"/>
                    </a:p>
                  </a:txBody>
                  <a:tcPr marL="91438" marR="91438" marT="45733" marB="45733"/>
                </a:tc>
                <a:tc>
                  <a:txBody>
                    <a:bodyPr/>
                    <a:lstStyle/>
                    <a:p>
                      <a:pPr algn="ctr"/>
                      <a:r>
                        <a:rPr lang="fr-FR" sz="1600" dirty="0" smtClean="0"/>
                        <a:t>6</a:t>
                      </a:r>
                      <a:endParaRPr lang="el-GR" sz="1600" dirty="0"/>
                    </a:p>
                  </a:txBody>
                  <a:tcPr marL="91438" marR="91438" marT="45733" marB="45733"/>
                </a:tc>
                <a:tc>
                  <a:txBody>
                    <a:bodyPr/>
                    <a:lstStyle/>
                    <a:p>
                      <a:pPr marL="0" algn="ctr" defTabSz="457200" rtl="0" eaLnBrk="1" latinLnBrk="0" hangingPunct="1"/>
                      <a:r>
                        <a:rPr lang="fr-FR" sz="1600" kern="1200" dirty="0" smtClean="0">
                          <a:solidFill>
                            <a:schemeClr val="dk1"/>
                          </a:solidFill>
                          <a:latin typeface="+mn-lt"/>
                          <a:ea typeface="+mn-ea"/>
                          <a:cs typeface="+mn-cs"/>
                        </a:rPr>
                        <a:t>65</a:t>
                      </a:r>
                      <a:endParaRPr lang="el-GR" sz="1600" kern="1200" dirty="0">
                        <a:solidFill>
                          <a:schemeClr val="dk1"/>
                        </a:solidFill>
                        <a:latin typeface="+mn-lt"/>
                        <a:ea typeface="+mn-ea"/>
                        <a:cs typeface="+mn-cs"/>
                      </a:endParaRPr>
                    </a:p>
                  </a:txBody>
                  <a:tcPr marL="91438" marR="91438" marT="45733" marB="45733"/>
                </a:tc>
                <a:tc>
                  <a:txBody>
                    <a:bodyPr/>
                    <a:lstStyle/>
                    <a:p>
                      <a:pPr marL="0" algn="ctr" defTabSz="457200" rtl="0" eaLnBrk="1" latinLnBrk="0" hangingPunct="1"/>
                      <a:r>
                        <a:rPr lang="fr-FR" sz="1600" kern="1200" dirty="0" smtClean="0">
                          <a:solidFill>
                            <a:schemeClr val="dk1"/>
                          </a:solidFill>
                          <a:latin typeface="+mn-lt"/>
                          <a:ea typeface="+mn-ea"/>
                          <a:cs typeface="+mn-cs"/>
                        </a:rPr>
                        <a:t>&gt;2</a:t>
                      </a:r>
                      <a:endParaRPr lang="fr-FR" sz="1600" kern="1200" dirty="0">
                        <a:solidFill>
                          <a:schemeClr val="dk1"/>
                        </a:solidFill>
                        <a:latin typeface="+mn-lt"/>
                        <a:ea typeface="+mn-ea"/>
                        <a:cs typeface="+mn-cs"/>
                      </a:endParaRPr>
                    </a:p>
                  </a:txBody>
                  <a:tcPr marL="91438" marR="91438" marT="45733" marB="45733"/>
                </a:tc>
                <a:tc>
                  <a:txBody>
                    <a:bodyPr/>
                    <a:lstStyle/>
                    <a:p>
                      <a:pPr algn="ctr"/>
                      <a:endParaRPr lang="el-GR" sz="1600" dirty="0"/>
                    </a:p>
                  </a:txBody>
                  <a:tcPr marL="91438" marR="91438" marT="45733" marB="45733"/>
                </a:tc>
              </a:tr>
              <a:tr h="352320">
                <a:tc>
                  <a:txBody>
                    <a:bodyPr/>
                    <a:lstStyle/>
                    <a:p>
                      <a:pPr algn="ctr"/>
                      <a:r>
                        <a:rPr lang="fr-FR" sz="1600" b="1" dirty="0" err="1" smtClean="0"/>
                        <a:t>Italy</a:t>
                      </a:r>
                      <a:endParaRPr lang="el-GR" sz="1600" b="1" dirty="0"/>
                    </a:p>
                  </a:txBody>
                  <a:tcPr marL="91438" marR="91438" marT="45733" marB="45733"/>
                </a:tc>
                <a:tc>
                  <a:txBody>
                    <a:bodyPr/>
                    <a:lstStyle/>
                    <a:p>
                      <a:pPr algn="ctr"/>
                      <a:r>
                        <a:rPr lang="fr-FR" sz="1600" b="1" dirty="0" smtClean="0"/>
                        <a:t>2</a:t>
                      </a:r>
                      <a:endParaRPr lang="el-GR" sz="1600" b="1" dirty="0"/>
                    </a:p>
                  </a:txBody>
                  <a:tcPr marL="91438" marR="91438" marT="45733" marB="45733"/>
                </a:tc>
                <a:tc>
                  <a:txBody>
                    <a:bodyPr/>
                    <a:lstStyle/>
                    <a:p>
                      <a:pPr algn="ctr"/>
                      <a:r>
                        <a:rPr lang="fr-FR" sz="1600" b="1" dirty="0" smtClean="0"/>
                        <a:t>14</a:t>
                      </a:r>
                      <a:endParaRPr lang="el-GR" sz="1600" b="1" dirty="0"/>
                    </a:p>
                  </a:txBody>
                  <a:tcPr marL="91438" marR="91438" marT="45733" marB="45733"/>
                </a:tc>
                <a:tc>
                  <a:txBody>
                    <a:bodyPr/>
                    <a:lstStyle/>
                    <a:p>
                      <a:endParaRPr lang="fr-FR" b="1" dirty="0"/>
                    </a:p>
                  </a:txBody>
                  <a:tcPr marL="91438" marR="91438" marT="45733" marB="45733"/>
                </a:tc>
                <a:tc>
                  <a:txBody>
                    <a:bodyPr/>
                    <a:lstStyle/>
                    <a:p>
                      <a:endParaRPr lang="fr-FR" b="1" dirty="0"/>
                    </a:p>
                  </a:txBody>
                  <a:tcPr marL="91438" marR="91438" marT="45733" marB="45733"/>
                </a:tc>
                <a:tc>
                  <a:txBody>
                    <a:bodyPr/>
                    <a:lstStyle/>
                    <a:p>
                      <a:pPr algn="ctr"/>
                      <a:r>
                        <a:rPr lang="fr-FR" sz="1600" b="1" dirty="0" smtClean="0"/>
                        <a:t>8</a:t>
                      </a:r>
                      <a:endParaRPr lang="el-GR" sz="1600" b="1" dirty="0"/>
                    </a:p>
                  </a:txBody>
                  <a:tcPr marL="91438" marR="91438" marT="45733" marB="45733"/>
                </a:tc>
                <a:tc>
                  <a:txBody>
                    <a:bodyPr/>
                    <a:lstStyle/>
                    <a:p>
                      <a:pPr algn="ctr"/>
                      <a:r>
                        <a:rPr lang="fr-FR" sz="1600" b="1" dirty="0" smtClean="0"/>
                        <a:t>4</a:t>
                      </a:r>
                      <a:endParaRPr lang="el-GR" sz="1600" b="1" dirty="0"/>
                    </a:p>
                  </a:txBody>
                  <a:tcPr marL="91438" marR="91438" marT="45733" marB="45733"/>
                </a:tc>
              </a:tr>
              <a:tr h="352320">
                <a:tc>
                  <a:txBody>
                    <a:bodyPr/>
                    <a:lstStyle/>
                    <a:p>
                      <a:pPr algn="ctr"/>
                      <a:r>
                        <a:rPr lang="fr-FR" sz="1600" b="1" dirty="0" smtClean="0"/>
                        <a:t>New </a:t>
                      </a:r>
                      <a:r>
                        <a:rPr lang="fr-FR" sz="1600" b="1" dirty="0" err="1" smtClean="0"/>
                        <a:t>Zealand</a:t>
                      </a:r>
                      <a:endParaRPr lang="el-GR" sz="1600" b="1" dirty="0"/>
                    </a:p>
                  </a:txBody>
                  <a:tcPr marL="91438" marR="91438" marT="45733" marB="45733"/>
                </a:tc>
                <a:tc>
                  <a:txBody>
                    <a:bodyPr/>
                    <a:lstStyle/>
                    <a:p>
                      <a:pPr algn="ctr"/>
                      <a:endParaRPr lang="el-GR" sz="1600" b="1" dirty="0"/>
                    </a:p>
                  </a:txBody>
                  <a:tcPr marL="91438" marR="91438" marT="45733" marB="45733"/>
                </a:tc>
                <a:tc>
                  <a:txBody>
                    <a:bodyPr/>
                    <a:lstStyle/>
                    <a:p>
                      <a:pPr algn="ctr"/>
                      <a:r>
                        <a:rPr lang="fr-FR" sz="1600" b="1" dirty="0" smtClean="0"/>
                        <a:t>27</a:t>
                      </a:r>
                      <a:endParaRPr lang="el-GR" sz="1600" b="1" dirty="0"/>
                    </a:p>
                  </a:txBody>
                  <a:tcPr marL="91438" marR="91438" marT="45733" marB="45733"/>
                </a:tc>
                <a:tc>
                  <a:txBody>
                    <a:bodyPr/>
                    <a:lstStyle/>
                    <a:p>
                      <a:endParaRPr lang="fr-FR" b="1"/>
                    </a:p>
                  </a:txBody>
                  <a:tcPr marL="91438" marR="91438" marT="45733" marB="45733"/>
                </a:tc>
                <a:tc>
                  <a:txBody>
                    <a:bodyPr/>
                    <a:lstStyle/>
                    <a:p>
                      <a:endParaRPr lang="fr-FR" b="1"/>
                    </a:p>
                  </a:txBody>
                  <a:tcPr marL="91438" marR="91438" marT="45733" marB="45733"/>
                </a:tc>
                <a:tc>
                  <a:txBody>
                    <a:bodyPr/>
                    <a:lstStyle/>
                    <a:p>
                      <a:pPr algn="ctr"/>
                      <a:r>
                        <a:rPr lang="fr-FR" sz="1600" b="1" dirty="0" smtClean="0"/>
                        <a:t>&gt;2</a:t>
                      </a:r>
                      <a:endParaRPr lang="el-GR" sz="1600" b="1" dirty="0"/>
                    </a:p>
                  </a:txBody>
                  <a:tcPr marL="91438" marR="91438" marT="45733" marB="45733"/>
                </a:tc>
                <a:tc>
                  <a:txBody>
                    <a:bodyPr/>
                    <a:lstStyle/>
                    <a:p>
                      <a:pPr algn="ctr"/>
                      <a:r>
                        <a:rPr lang="fr-FR" sz="1600" b="1" dirty="0" smtClean="0"/>
                        <a:t>12</a:t>
                      </a:r>
                      <a:endParaRPr lang="el-GR" sz="1600" b="1" dirty="0"/>
                    </a:p>
                  </a:txBody>
                  <a:tcPr marL="91438" marR="91438" marT="45733" marB="45733"/>
                </a:tc>
              </a:tr>
            </a:tbl>
          </a:graphicData>
        </a:graphic>
      </p:graphicFrame>
      <p:sp>
        <p:nvSpPr>
          <p:cNvPr id="6" name="Rectangle 5"/>
          <p:cNvSpPr/>
          <p:nvPr/>
        </p:nvSpPr>
        <p:spPr>
          <a:xfrm>
            <a:off x="-2704" y="6165304"/>
            <a:ext cx="8175104" cy="523220"/>
          </a:xfrm>
          <a:prstGeom prst="rect">
            <a:avLst/>
          </a:prstGeom>
        </p:spPr>
        <p:txBody>
          <a:bodyPr wrap="square">
            <a:spAutoFit/>
          </a:bodyPr>
          <a:lstStyle/>
          <a:p>
            <a:r>
              <a:rPr lang="en-GB" sz="1400" dirty="0" smtClean="0">
                <a:solidFill>
                  <a:srgbClr val="C00000"/>
                </a:solidFill>
              </a:rPr>
              <a:t>Note: </a:t>
            </a:r>
            <a:r>
              <a:rPr lang="en-GB" sz="1400" b="1" dirty="0" smtClean="0">
                <a:solidFill>
                  <a:srgbClr val="C00000"/>
                </a:solidFill>
              </a:rPr>
              <a:t>number</a:t>
            </a:r>
            <a:r>
              <a:rPr lang="en-GB" sz="1400" dirty="0" smtClean="0">
                <a:solidFill>
                  <a:srgbClr val="C00000"/>
                </a:solidFill>
              </a:rPr>
              <a:t> of data </a:t>
            </a:r>
            <a:r>
              <a:rPr lang="en-GB" sz="1400" b="1" dirty="0" smtClean="0">
                <a:solidFill>
                  <a:srgbClr val="C00000"/>
                </a:solidFill>
              </a:rPr>
              <a:t>requested, provided </a:t>
            </a:r>
            <a:r>
              <a:rPr lang="en-GB" sz="1400" dirty="0" smtClean="0">
                <a:solidFill>
                  <a:srgbClr val="C00000"/>
                </a:solidFill>
              </a:rPr>
              <a:t>and </a:t>
            </a:r>
            <a:r>
              <a:rPr lang="en-GB" sz="1400" b="1" dirty="0" smtClean="0">
                <a:solidFill>
                  <a:srgbClr val="C00000"/>
                </a:solidFill>
              </a:rPr>
              <a:t>used </a:t>
            </a:r>
            <a:r>
              <a:rPr lang="en-GB" sz="1400" dirty="0" smtClean="0">
                <a:solidFill>
                  <a:srgbClr val="C00000"/>
                </a:solidFill>
              </a:rPr>
              <a:t>is different. To be further discussed with CEOS agencies.</a:t>
            </a:r>
          </a:p>
        </p:txBody>
      </p:sp>
    </p:spTree>
    <p:extLst>
      <p:ext uri="{BB962C8B-B14F-4D97-AF65-F5344CB8AC3E}">
        <p14:creationId xmlns:p14="http://schemas.microsoft.com/office/powerpoint/2010/main" val="2020688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18</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the period </a:t>
            </a:r>
            <a:r>
              <a:rPr lang="en-US" sz="2000"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a:t>
            </a: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2016</a:t>
            </a: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b="1" dirty="0" smtClean="0">
                <a:solidFill>
                  <a:schemeClr val="tx2"/>
                </a:solidFill>
                <a:effectLst>
                  <a:outerShdw blurRad="38100" dist="38100" dir="2700000" algn="tl">
                    <a:srgbClr val="000000">
                      <a:alpha val="43137"/>
                    </a:srgbClr>
                  </a:outerShdw>
                </a:effectLst>
              </a:rPr>
              <a:t>. </a:t>
            </a:r>
            <a:r>
              <a:rPr lang="en-US" b="1" dirty="0">
                <a:solidFill>
                  <a:schemeClr val="tx2"/>
                </a:solidFill>
                <a:effectLst>
                  <a:outerShdw blurRad="38100" dist="38100" dir="2700000" algn="tl">
                    <a:srgbClr val="000000">
                      <a:alpha val="43137"/>
                    </a:srgbClr>
                  </a:outerShdw>
                </a:effectLst>
              </a:rPr>
              <a:t>EO </a:t>
            </a:r>
            <a:r>
              <a:rPr lang="en-US" b="1" dirty="0" smtClean="0">
                <a:solidFill>
                  <a:schemeClr val="tx2"/>
                </a:solidFill>
                <a:effectLst>
                  <a:outerShdw blurRad="38100" dist="38100" dir="2700000" algn="tl">
                    <a:srgbClr val="000000">
                      <a:alpha val="43137"/>
                    </a:srgbClr>
                  </a:outerShdw>
                </a:effectLst>
              </a:rPr>
              <a:t>processing</a:t>
            </a:r>
            <a:r>
              <a:rPr lang="en-US" sz="3200" b="1" dirty="0">
                <a:solidFill>
                  <a:schemeClr val="tx2"/>
                </a:solidFill>
              </a:rPr>
              <a:t/>
            </a:r>
            <a:br>
              <a:rPr lang="en-US" sz="3200" b="1" dirty="0">
                <a:solidFill>
                  <a:schemeClr val="tx2"/>
                </a:solidFill>
              </a:rPr>
            </a:br>
            <a:r>
              <a:rPr lang="en-US" sz="3200" b="1" u="sng" dirty="0" smtClean="0">
                <a:solidFill>
                  <a:schemeClr val="tx2"/>
                </a:solidFill>
                <a:ea typeface="Verdana" panose="020B0604030504040204" pitchFamily="34" charset="0"/>
                <a:cs typeface="Verdana" panose="020B0604030504040204" pitchFamily="34" charset="0"/>
              </a:rPr>
              <a:t/>
            </a:r>
            <a:br>
              <a:rPr lang="en-US" sz="3200" b="1" u="sng" dirty="0" smtClean="0">
                <a:solidFill>
                  <a:schemeClr val="tx2"/>
                </a:solidFill>
                <a:ea typeface="Verdana" panose="020B0604030504040204" pitchFamily="34" charset="0"/>
                <a:cs typeface="Verdana" panose="020B0604030504040204" pitchFamily="34" charset="0"/>
              </a:rPr>
            </a:br>
            <a:endParaRPr lang="el-GR" sz="3200" b="1" u="sng"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305310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19</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dirty="0" smtClean="0">
                <a:solidFill>
                  <a:schemeClr val="tx2"/>
                </a:solidFill>
                <a:ea typeface="Verdana" panose="020B0604030504040204" pitchFamily="34" charset="0"/>
                <a:cs typeface="Verdana" panose="020B0604030504040204" pitchFamily="34" charset="0"/>
              </a:rPr>
              <a:t>Central </a:t>
            </a:r>
            <a:r>
              <a:rPr lang="fr-FR" sz="3200" b="1" dirty="0" err="1" smtClean="0">
                <a:solidFill>
                  <a:schemeClr val="tx2"/>
                </a:solidFill>
                <a:ea typeface="Verdana" panose="020B0604030504040204" pitchFamily="34" charset="0"/>
                <a:cs typeface="Verdana" panose="020B0604030504040204" pitchFamily="34" charset="0"/>
              </a:rPr>
              <a:t>Italy</a:t>
            </a:r>
            <a:r>
              <a:rPr lang="fr-FR" sz="3200" b="1" dirty="0" smtClean="0">
                <a:solidFill>
                  <a:schemeClr val="tx2"/>
                </a:solidFill>
                <a:ea typeface="Verdana" panose="020B0604030504040204" pitchFamily="34" charset="0"/>
                <a:cs typeface="Verdana" panose="020B0604030504040204" pitchFamily="34" charset="0"/>
              </a:rPr>
              <a:t> </a:t>
            </a:r>
            <a:r>
              <a:rPr lang="fr-FR" sz="3200" b="1" dirty="0" err="1" smtClean="0">
                <a:solidFill>
                  <a:schemeClr val="tx2"/>
                </a:solidFill>
                <a:ea typeface="Verdana" panose="020B0604030504040204" pitchFamily="34" charset="0"/>
                <a:cs typeface="Verdana" panose="020B0604030504040204" pitchFamily="34" charset="0"/>
              </a:rPr>
              <a:t>earthquakes</a:t>
            </a:r>
            <a:r>
              <a:rPr lang="fr-FR" sz="3200" b="1" dirty="0" smtClean="0">
                <a:solidFill>
                  <a:schemeClr val="tx2"/>
                </a:solidFill>
                <a:ea typeface="Verdana" panose="020B0604030504040204" pitchFamily="34" charset="0"/>
                <a:cs typeface="Verdana" panose="020B0604030504040204" pitchFamily="34" charset="0"/>
              </a:rPr>
              <a:t> </a:t>
            </a:r>
            <a:br>
              <a:rPr lang="fr-FR" sz="3200" b="1" dirty="0" smtClean="0">
                <a:solidFill>
                  <a:schemeClr val="tx2"/>
                </a:solidFill>
                <a:ea typeface="Verdana" panose="020B0604030504040204" pitchFamily="34" charset="0"/>
                <a:cs typeface="Verdana" panose="020B0604030504040204" pitchFamily="34" charset="0"/>
              </a:rPr>
            </a:br>
            <a:r>
              <a:rPr lang="fr-FR" sz="3200" b="1" dirty="0" smtClean="0">
                <a:solidFill>
                  <a:schemeClr val="tx2"/>
                </a:solidFill>
                <a:ea typeface="Verdana" panose="020B0604030504040204" pitchFamily="34" charset="0"/>
                <a:cs typeface="Verdana" panose="020B0604030504040204" pitchFamily="34" charset="0"/>
              </a:rPr>
              <a:t>(24 August, 26 and 30 </a:t>
            </a:r>
            <a:r>
              <a:rPr lang="fr-FR" sz="3200" b="1" dirty="0" err="1" smtClean="0">
                <a:solidFill>
                  <a:schemeClr val="tx2"/>
                </a:solidFill>
                <a:ea typeface="Verdana" panose="020B0604030504040204" pitchFamily="34" charset="0"/>
                <a:cs typeface="Verdana" panose="020B0604030504040204" pitchFamily="34" charset="0"/>
              </a:rPr>
              <a:t>October</a:t>
            </a:r>
            <a:r>
              <a:rPr lang="fr-FR" sz="3200" b="1" dirty="0" smtClean="0">
                <a:solidFill>
                  <a:schemeClr val="tx2"/>
                </a:solidFill>
                <a:ea typeface="Verdana" panose="020B0604030504040204" pitchFamily="34" charset="0"/>
                <a:cs typeface="Verdana" panose="020B0604030504040204" pitchFamily="34" charset="0"/>
              </a:rPr>
              <a:t> 2016)</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485009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2</a:t>
            </a:fld>
            <a:endParaRPr lang="fr-FR"/>
          </a:p>
        </p:txBody>
      </p:sp>
      <p:sp>
        <p:nvSpPr>
          <p:cNvPr id="2" name="Titre 1"/>
          <p:cNvSpPr>
            <a:spLocks noGrp="1"/>
          </p:cNvSpPr>
          <p:nvPr>
            <p:ph type="title" idx="4294967295"/>
          </p:nvPr>
        </p:nvSpPr>
        <p:spPr>
          <a:xfrm>
            <a:off x="971600" y="0"/>
            <a:ext cx="1800200" cy="1012974"/>
          </a:xfrm>
        </p:spPr>
        <p:txBody>
          <a:bodyPr>
            <a:normAutofit/>
          </a:bodyPr>
          <a:lstStyle/>
          <a:p>
            <a:r>
              <a:rPr lang="fr-FR" sz="3600" b="1" dirty="0" err="1">
                <a:effectLst>
                  <a:outerShdw blurRad="38100" dist="38100" dir="2700000" algn="tl">
                    <a:srgbClr val="000000">
                      <a:alpha val="43137"/>
                    </a:srgbClr>
                  </a:outerShdw>
                </a:effectLst>
                <a:latin typeface="Calibri" panose="020F0502020204030204" pitchFamily="34" charset="0"/>
              </a:rPr>
              <a:t>Outline</a:t>
            </a:r>
            <a:endParaRPr lang="fr-FR" sz="36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39552" y="1844824"/>
            <a:ext cx="8229600" cy="4525963"/>
          </a:xfrm>
        </p:spPr>
        <p:txBody>
          <a:bodyPr>
            <a:normAutofit/>
          </a:bodyPr>
          <a:lstStyle/>
          <a:p>
            <a:r>
              <a:rPr lang="en-US" sz="2400" b="1" dirty="0" smtClean="0">
                <a:latin typeface="+mj-lt"/>
                <a:ea typeface="+mj-ea"/>
                <a:cs typeface="+mj-cs"/>
              </a:rPr>
              <a:t>Seismic Hazards pilot - </a:t>
            </a:r>
            <a:r>
              <a:rPr lang="en-US" sz="2400" b="1" dirty="0">
                <a:latin typeface="+mj-lt"/>
                <a:ea typeface="+mj-ea"/>
                <a:cs typeface="+mj-cs"/>
              </a:rPr>
              <a:t>S</a:t>
            </a:r>
            <a:r>
              <a:rPr lang="en-US" sz="2400" b="1" dirty="0" smtClean="0">
                <a:latin typeface="+mj-lt"/>
                <a:ea typeface="+mj-ea"/>
                <a:cs typeface="+mj-cs"/>
              </a:rPr>
              <a:t>tatus</a:t>
            </a:r>
          </a:p>
          <a:p>
            <a:r>
              <a:rPr lang="en-US" sz="2400" b="1" dirty="0" smtClean="0">
                <a:latin typeface="+mj-lt"/>
                <a:ea typeface="+mj-ea"/>
                <a:cs typeface="+mj-cs"/>
              </a:rPr>
              <a:t>Results from pilot work to date</a:t>
            </a:r>
          </a:p>
          <a:p>
            <a:pPr marL="457200" lvl="1" indent="0">
              <a:buNone/>
            </a:pPr>
            <a:r>
              <a:rPr lang="en-US" sz="2000" b="1" dirty="0" smtClean="0">
                <a:latin typeface="+mj-lt"/>
                <a:ea typeface="+mj-ea"/>
                <a:cs typeface="+mj-cs"/>
              </a:rPr>
              <a:t>1. EO </a:t>
            </a:r>
            <a:r>
              <a:rPr lang="en-US" sz="2000" b="1" dirty="0">
                <a:latin typeface="+mj-lt"/>
                <a:ea typeface="+mj-ea"/>
                <a:cs typeface="+mj-cs"/>
              </a:rPr>
              <a:t>data access </a:t>
            </a:r>
            <a:r>
              <a:rPr lang="en-US" sz="2000" b="1" dirty="0" smtClean="0">
                <a:latin typeface="+mj-lt"/>
                <a:ea typeface="+mj-ea"/>
                <a:cs typeface="+mj-cs"/>
              </a:rPr>
              <a:t>for </a:t>
            </a:r>
            <a:r>
              <a:rPr lang="en-US" sz="2000" b="1" dirty="0">
                <a:latin typeface="+mj-lt"/>
                <a:ea typeface="+mj-ea"/>
                <a:cs typeface="+mj-cs"/>
              </a:rPr>
              <a:t>p</a:t>
            </a:r>
            <a:r>
              <a:rPr lang="en-US" sz="2000" b="1" dirty="0" smtClean="0">
                <a:latin typeface="+mj-lt"/>
                <a:ea typeface="+mj-ea"/>
                <a:cs typeface="+mj-cs"/>
              </a:rPr>
              <a:t>ilot users</a:t>
            </a:r>
          </a:p>
          <a:p>
            <a:pPr marL="457200" lvl="1" indent="0">
              <a:buNone/>
            </a:pPr>
            <a:r>
              <a:rPr lang="en-US" sz="2000" b="1" dirty="0" smtClean="0"/>
              <a:t>2. EO processing</a:t>
            </a:r>
          </a:p>
          <a:p>
            <a:pPr marL="457200" lvl="1" indent="0">
              <a:buNone/>
            </a:pPr>
            <a:r>
              <a:rPr lang="en-US" sz="2000" b="1" dirty="0">
                <a:latin typeface="+mj-lt"/>
                <a:ea typeface="+mj-ea"/>
                <a:cs typeface="+mj-cs"/>
              </a:rPr>
              <a:t>3</a:t>
            </a:r>
            <a:r>
              <a:rPr lang="en-US" sz="2000" b="1" dirty="0" smtClean="0">
                <a:latin typeface="+mj-lt"/>
                <a:ea typeface="+mj-ea"/>
                <a:cs typeface="+mj-cs"/>
              </a:rPr>
              <a:t>. Awareness - Promotion of results</a:t>
            </a:r>
          </a:p>
          <a:p>
            <a:pPr marL="457200" lvl="1" indent="0">
              <a:buNone/>
            </a:pPr>
            <a:r>
              <a:rPr lang="en-US" sz="2000" b="1" dirty="0">
                <a:latin typeface="+mj-lt"/>
                <a:ea typeface="+mj-ea"/>
                <a:cs typeface="+mj-cs"/>
              </a:rPr>
              <a:t>4</a:t>
            </a:r>
            <a:r>
              <a:rPr lang="en-US" sz="2000" b="1" dirty="0" smtClean="0">
                <a:latin typeface="+mj-lt"/>
                <a:ea typeface="+mj-ea"/>
                <a:cs typeface="+mj-cs"/>
              </a:rPr>
              <a:t>. Observations strategy</a:t>
            </a:r>
            <a:endParaRPr lang="en-US" sz="2000" b="1" dirty="0">
              <a:latin typeface="+mj-lt"/>
              <a:ea typeface="+mj-ea"/>
              <a:cs typeface="+mj-cs"/>
            </a:endParaRPr>
          </a:p>
          <a:p>
            <a:r>
              <a:rPr lang="en-US" sz="2400" b="1" dirty="0" smtClean="0">
                <a:latin typeface="+mj-lt"/>
                <a:ea typeface="+mj-ea"/>
                <a:cs typeface="+mj-cs"/>
              </a:rPr>
              <a:t>Issues and risks identified</a:t>
            </a:r>
          </a:p>
          <a:p>
            <a:r>
              <a:rPr lang="en-US" dirty="0" smtClean="0">
                <a:latin typeface="+mj-lt"/>
                <a:ea typeface="+mj-ea"/>
                <a:cs typeface="+mj-cs"/>
              </a:rPr>
              <a:t>Sustainability strategy</a:t>
            </a:r>
          </a:p>
          <a:p>
            <a:r>
              <a:rPr lang="en-US" sz="2400" b="1" dirty="0" smtClean="0">
                <a:latin typeface="+mj-lt"/>
                <a:ea typeface="+mj-ea"/>
                <a:cs typeface="+mj-cs"/>
              </a:rPr>
              <a:t>Conclusion</a:t>
            </a:r>
            <a:endParaRPr lang="en-US" sz="2400" b="1" dirty="0">
              <a:latin typeface="+mj-lt"/>
              <a:ea typeface="+mj-ea"/>
              <a:cs typeface="+mj-cs"/>
            </a:endParaRPr>
          </a:p>
          <a:p>
            <a:pPr marL="0" indent="0">
              <a:buNone/>
            </a:pPr>
            <a:r>
              <a:rPr lang="en-US" dirty="0"/>
              <a:t/>
            </a:r>
            <a:br>
              <a:rPr lang="en-US" dirty="0"/>
            </a:br>
            <a:endParaRPr lang="fr-FR" dirty="0"/>
          </a:p>
        </p:txBody>
      </p:sp>
    </p:spTree>
    <p:extLst>
      <p:ext uri="{BB962C8B-B14F-4D97-AF65-F5344CB8AC3E}">
        <p14:creationId xmlns:p14="http://schemas.microsoft.com/office/powerpoint/2010/main" val="7403781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20</a:t>
            </a:fld>
            <a:endParaRPr lang="fr-FR">
              <a:solidFill>
                <a:prstClr val="black">
                  <a:tint val="75000"/>
                </a:prstClr>
              </a:solidFill>
            </a:endParaRPr>
          </a:p>
        </p:txBody>
      </p:sp>
      <p:sp>
        <p:nvSpPr>
          <p:cNvPr id="2" name="Titre 1"/>
          <p:cNvSpPr>
            <a:spLocks noGrp="1"/>
          </p:cNvSpPr>
          <p:nvPr>
            <p:ph type="title" idx="4294967295"/>
          </p:nvPr>
        </p:nvSpPr>
        <p:spPr>
          <a:xfrm>
            <a:off x="251520" y="5110"/>
            <a:ext cx="7992888" cy="1084982"/>
          </a:xfrm>
        </p:spPr>
        <p:txBody>
          <a:bodyPr>
            <a:noAutofit/>
          </a:bodyPr>
          <a:lstStyle/>
          <a:p>
            <a:pPr algn="l"/>
            <a:r>
              <a:rPr lang="en-US" sz="2800" dirty="0" smtClean="0"/>
              <a:t>Central </a:t>
            </a:r>
            <a:r>
              <a:rPr lang="en-US" sz="2800" dirty="0"/>
              <a:t>Italy </a:t>
            </a:r>
            <a:r>
              <a:rPr lang="en-US" sz="2800" dirty="0" smtClean="0"/>
              <a:t>Earthquakes: Activation</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90871" y="1509893"/>
            <a:ext cx="8229600" cy="4852988"/>
          </a:xfrm>
        </p:spPr>
        <p:txBody>
          <a:bodyPr anchor="ctr">
            <a:normAutofit fontScale="85000" lnSpcReduction="10000"/>
          </a:bodyPr>
          <a:lstStyle/>
          <a:p>
            <a:r>
              <a:rPr lang="en-GB" sz="2000" dirty="0"/>
              <a:t>On </a:t>
            </a:r>
            <a:r>
              <a:rPr lang="en-GB" sz="2000" dirty="0">
                <a:solidFill>
                  <a:srgbClr val="FF0000"/>
                </a:solidFill>
              </a:rPr>
              <a:t>24 August 2016 </a:t>
            </a:r>
            <a:r>
              <a:rPr lang="en-GB" sz="2000" dirty="0"/>
              <a:t>at 3:36:32 CEST an earthquake hit Central Italy. It measured </a:t>
            </a:r>
            <a:r>
              <a:rPr lang="en-GB" sz="2000" dirty="0" smtClean="0"/>
              <a:t>6.0 </a:t>
            </a:r>
            <a:r>
              <a:rPr lang="en-GB" sz="2000" dirty="0"/>
              <a:t>on the moment magnitude scale and its epicentre was close to </a:t>
            </a:r>
            <a:r>
              <a:rPr lang="en-GB" sz="2000" dirty="0" err="1"/>
              <a:t>Accumoli</a:t>
            </a:r>
            <a:r>
              <a:rPr lang="en-GB" sz="2000" dirty="0"/>
              <a:t> in a depth of 4±1 km. Buildings in the villages of </a:t>
            </a:r>
            <a:r>
              <a:rPr lang="en-GB" sz="2000" dirty="0" err="1"/>
              <a:t>Amatrice</a:t>
            </a:r>
            <a:r>
              <a:rPr lang="en-GB" sz="2000" dirty="0"/>
              <a:t>, </a:t>
            </a:r>
            <a:r>
              <a:rPr lang="en-GB" sz="2000" dirty="0" err="1"/>
              <a:t>Accumoli</a:t>
            </a:r>
            <a:r>
              <a:rPr lang="en-GB" sz="2000" dirty="0"/>
              <a:t> and </a:t>
            </a:r>
            <a:r>
              <a:rPr lang="en-GB" sz="2000" dirty="0" err="1"/>
              <a:t>Arquata</a:t>
            </a:r>
            <a:r>
              <a:rPr lang="en-GB" sz="2000" dirty="0"/>
              <a:t> del </a:t>
            </a:r>
            <a:r>
              <a:rPr lang="en-GB" sz="2000" dirty="0" err="1"/>
              <a:t>Tronto</a:t>
            </a:r>
            <a:r>
              <a:rPr lang="en-GB" sz="2000" dirty="0"/>
              <a:t> collapsed and caused nearly 300  fatalities</a:t>
            </a:r>
            <a:r>
              <a:rPr lang="en-GB" sz="2000" dirty="0" smtClean="0"/>
              <a:t>.</a:t>
            </a:r>
          </a:p>
          <a:p>
            <a:pPr marL="0" indent="0">
              <a:buNone/>
            </a:pPr>
            <a:endParaRPr lang="en-GB" sz="2000" dirty="0"/>
          </a:p>
          <a:p>
            <a:r>
              <a:rPr lang="en-GB" sz="2000" dirty="0"/>
              <a:t>The same day as the earthquake hit Central Italy, the CEOS Seismic Pilot was acti</a:t>
            </a:r>
            <a:r>
              <a:rPr lang="en-GB" sz="2000" b="0" dirty="0"/>
              <a:t>va</a:t>
            </a:r>
            <a:r>
              <a:rPr lang="en-GB" sz="2000" dirty="0"/>
              <a:t>ted by the specialists of INGV, the national institute of Geophysics and Volcanology of Italy, with the aim to access and exploit EO data for </a:t>
            </a:r>
            <a:r>
              <a:rPr lang="en-GB" sz="2000" dirty="0" smtClean="0">
                <a:solidFill>
                  <a:srgbClr val="FF0000"/>
                </a:solidFill>
              </a:rPr>
              <a:t>Active Tectonics Mapping.</a:t>
            </a:r>
          </a:p>
          <a:p>
            <a:pPr marL="0" indent="0">
              <a:buNone/>
            </a:pPr>
            <a:endParaRPr lang="en-GB" sz="2000" dirty="0" smtClean="0">
              <a:solidFill>
                <a:srgbClr val="FF0000"/>
              </a:solidFill>
            </a:endParaRPr>
          </a:p>
          <a:p>
            <a:r>
              <a:rPr lang="en-US" sz="2000" dirty="0"/>
              <a:t>Two months later, on </a:t>
            </a:r>
            <a:r>
              <a:rPr lang="en-US" sz="2000" dirty="0">
                <a:solidFill>
                  <a:srgbClr val="FF0000"/>
                </a:solidFill>
              </a:rPr>
              <a:t>October 26</a:t>
            </a:r>
            <a:r>
              <a:rPr lang="en-US" sz="2000" dirty="0"/>
              <a:t>, two events of Mw 5.4 and 5.9 occurred about 30 km to </a:t>
            </a:r>
            <a:r>
              <a:rPr lang="en-US" sz="2000" dirty="0" smtClean="0"/>
              <a:t>the NW </a:t>
            </a:r>
            <a:r>
              <a:rPr lang="en-US" sz="2000" dirty="0"/>
              <a:t>in </a:t>
            </a:r>
            <a:r>
              <a:rPr lang="en-US" sz="2000" dirty="0" err="1" smtClean="0"/>
              <a:t>Visso</a:t>
            </a:r>
            <a:r>
              <a:rPr lang="en-US" sz="2000" dirty="0" smtClean="0"/>
              <a:t>. These </a:t>
            </a:r>
            <a:r>
              <a:rPr lang="en-US" sz="2000" dirty="0"/>
              <a:t>shocks were then followed on </a:t>
            </a:r>
            <a:r>
              <a:rPr lang="en-US" sz="2000" dirty="0">
                <a:solidFill>
                  <a:srgbClr val="FF0000"/>
                </a:solidFill>
              </a:rPr>
              <a:t>October 30</a:t>
            </a:r>
            <a:r>
              <a:rPr lang="en-US" sz="2000" dirty="0"/>
              <a:t> by an earthquake of Mw 6.5 </a:t>
            </a:r>
            <a:r>
              <a:rPr lang="en-US" sz="2000" dirty="0" smtClean="0"/>
              <a:t>occurring close </a:t>
            </a:r>
            <a:r>
              <a:rPr lang="en-US" sz="2000" dirty="0"/>
              <a:t>to Norcia, which further increased the damage level in the area. This was the </a:t>
            </a:r>
            <a:r>
              <a:rPr lang="en-US" sz="2000" dirty="0" smtClean="0">
                <a:solidFill>
                  <a:srgbClr val="FF0000"/>
                </a:solidFill>
              </a:rPr>
              <a:t>largest earthquake </a:t>
            </a:r>
            <a:r>
              <a:rPr lang="en-US" sz="2000" dirty="0">
                <a:solidFill>
                  <a:srgbClr val="FF0000"/>
                </a:solidFill>
              </a:rPr>
              <a:t>recorded in the last 30 years in </a:t>
            </a:r>
            <a:r>
              <a:rPr lang="en-US" sz="2000" dirty="0" smtClean="0">
                <a:solidFill>
                  <a:srgbClr val="FF0000"/>
                </a:solidFill>
              </a:rPr>
              <a:t>Italy.</a:t>
            </a:r>
          </a:p>
          <a:p>
            <a:r>
              <a:rPr lang="en-US" sz="2000" dirty="0" smtClean="0">
                <a:solidFill>
                  <a:srgbClr val="FF0000"/>
                </a:solidFill>
              </a:rPr>
              <a:t>Products and detailed reports </a:t>
            </a:r>
            <a:r>
              <a:rPr lang="en-US" sz="2100" dirty="0"/>
              <a:t>about the events were </a:t>
            </a:r>
            <a:r>
              <a:rPr lang="en-US" sz="2000" dirty="0" smtClean="0">
                <a:solidFill>
                  <a:srgbClr val="FF0000"/>
                </a:solidFill>
              </a:rPr>
              <a:t>provided to the Italian Civil Protection Department (DPC) </a:t>
            </a:r>
            <a:r>
              <a:rPr lang="en-US" sz="2100" dirty="0"/>
              <a:t>by the main </a:t>
            </a:r>
            <a:r>
              <a:rPr lang="en-US" sz="2100" dirty="0" err="1"/>
              <a:t>CoC</a:t>
            </a:r>
            <a:r>
              <a:rPr lang="en-US" sz="2100" dirty="0"/>
              <a:t> (INGV) and others </a:t>
            </a:r>
            <a:r>
              <a:rPr lang="en-US" sz="2100" dirty="0" err="1"/>
              <a:t>CoCs</a:t>
            </a:r>
            <a:r>
              <a:rPr lang="en-US" sz="2100" dirty="0"/>
              <a:t> (e.g. CNR-IREA)</a:t>
            </a:r>
            <a:endParaRPr lang="fr-FR" sz="2100" dirty="0"/>
          </a:p>
        </p:txBody>
      </p:sp>
      <p:sp>
        <p:nvSpPr>
          <p:cNvPr id="4" name="Rectangle 3"/>
          <p:cNvSpPr/>
          <p:nvPr/>
        </p:nvSpPr>
        <p:spPr>
          <a:xfrm>
            <a:off x="-1" y="6608385"/>
            <a:ext cx="2195737" cy="276999"/>
          </a:xfrm>
          <a:prstGeom prst="rect">
            <a:avLst/>
          </a:prstGeom>
        </p:spPr>
        <p:txBody>
          <a:bodyPr wrap="square">
            <a:spAutoFit/>
          </a:bodyPr>
          <a:lstStyle/>
          <a:p>
            <a:r>
              <a:rPr lang="en-GB" sz="1200" dirty="0"/>
              <a:t>Gregorio Borgia/AP Photo</a:t>
            </a:r>
          </a:p>
        </p:txBody>
      </p:sp>
    </p:spTree>
    <p:extLst>
      <p:ext uri="{BB962C8B-B14F-4D97-AF65-F5344CB8AC3E}">
        <p14:creationId xmlns:p14="http://schemas.microsoft.com/office/powerpoint/2010/main" val="296753172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21</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Amatrice</a:t>
            </a:r>
            <a:r>
              <a:rPr lang="en-US" sz="2800" dirty="0" smtClean="0"/>
              <a:t> Earthquake: Sentinel-1, ALOS-2 and CSK Input datasets for source modeling</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971600" y="5734615"/>
            <a:ext cx="7560840" cy="738664"/>
          </a:xfrm>
          <a:prstGeom prst="rect">
            <a:avLst/>
          </a:prstGeom>
          <a:solidFill>
            <a:schemeClr val="bg1"/>
          </a:solidFill>
        </p:spPr>
        <p:txBody>
          <a:bodyPr wrap="square" rtlCol="0">
            <a:spAutoFit/>
          </a:bodyPr>
          <a:lstStyle/>
          <a:p>
            <a:pPr algn="just"/>
            <a:r>
              <a:rPr lang="en-US" sz="1400" dirty="0"/>
              <a:t>Input </a:t>
            </a:r>
            <a:r>
              <a:rPr lang="en-US" sz="1400" dirty="0" err="1"/>
              <a:t>InSAR</a:t>
            </a:r>
            <a:r>
              <a:rPr lang="en-US" sz="1400" dirty="0"/>
              <a:t> datasets and results of the source modeling. For each dataset the inverted data (Observed column) the model simulation (Modeled column) and the difference (Residuals column) is shown. These results refer to the source model shown in the next figure.</a:t>
            </a:r>
            <a:endParaRPr lang="en-GB" sz="1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723629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28623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22</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Amatrice</a:t>
            </a:r>
            <a:r>
              <a:rPr lang="en-US" sz="2800" dirty="0" smtClean="0"/>
              <a:t> Earthquake: Source model by INGV</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9" name="Rectangle 8"/>
          <p:cNvSpPr/>
          <p:nvPr/>
        </p:nvSpPr>
        <p:spPr>
          <a:xfrm>
            <a:off x="179512" y="4941168"/>
            <a:ext cx="8856984" cy="954107"/>
          </a:xfrm>
          <a:prstGeom prst="rect">
            <a:avLst/>
          </a:prstGeom>
          <a:solidFill>
            <a:schemeClr val="bg1"/>
          </a:solidFill>
        </p:spPr>
        <p:txBody>
          <a:bodyPr wrap="square">
            <a:spAutoFit/>
          </a:bodyPr>
          <a:lstStyle/>
          <a:p>
            <a:pPr algn="just"/>
            <a:r>
              <a:rPr lang="en-US" sz="1400" dirty="0"/>
              <a:t>The source model for the August 24 </a:t>
            </a:r>
            <a:r>
              <a:rPr lang="en-US" sz="1400" dirty="0" err="1"/>
              <a:t>Amatrice</a:t>
            </a:r>
            <a:r>
              <a:rPr lang="en-US" sz="1400" dirty="0"/>
              <a:t> earthquake. It is composed of two nearly co-planar ruptures. The northern rupture shows deeper and stronger slip. The shallow small fault at the northern end simulates the gravitational deformation observed in the Monte </a:t>
            </a:r>
            <a:r>
              <a:rPr lang="en-US" sz="1400" dirty="0" err="1"/>
              <a:t>Vettore</a:t>
            </a:r>
            <a:r>
              <a:rPr lang="en-US" sz="1400" dirty="0"/>
              <a:t> western </a:t>
            </a:r>
            <a:r>
              <a:rPr lang="en-US" sz="1400" dirty="0" smtClean="0"/>
              <a:t>flank. This </a:t>
            </a:r>
            <a:r>
              <a:rPr lang="en-US" sz="1400" dirty="0"/>
              <a:t>is not connected with the deep slip and is likely not directly related to the fault dislocation.</a:t>
            </a:r>
            <a:endParaRPr lang="en-GB" sz="1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885698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91694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23</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Visso</a:t>
            </a:r>
            <a:r>
              <a:rPr lang="en-US" sz="2800" dirty="0" smtClean="0"/>
              <a:t> and Norcia Earthquakes: Sentinel-1 </a:t>
            </a:r>
            <a:r>
              <a:rPr lang="en-US" sz="2800" dirty="0" err="1" smtClean="0"/>
              <a:t>interferogram</a:t>
            </a:r>
            <a:r>
              <a:rPr lang="en-US" sz="2800" dirty="0" smtClean="0"/>
              <a:t> generated by INGV</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9" name="Rectangle 8"/>
          <p:cNvSpPr/>
          <p:nvPr/>
        </p:nvSpPr>
        <p:spPr>
          <a:xfrm>
            <a:off x="5626124" y="2524038"/>
            <a:ext cx="3410372" cy="2462213"/>
          </a:xfrm>
          <a:prstGeom prst="rect">
            <a:avLst/>
          </a:prstGeom>
          <a:solidFill>
            <a:schemeClr val="bg1"/>
          </a:solidFill>
        </p:spPr>
        <p:txBody>
          <a:bodyPr wrap="square">
            <a:spAutoFit/>
          </a:bodyPr>
          <a:lstStyle/>
          <a:p>
            <a:pPr algn="just"/>
            <a:r>
              <a:rPr lang="en-US" sz="1400" dirty="0" smtClean="0"/>
              <a:t>A </a:t>
            </a:r>
            <a:r>
              <a:rPr lang="en-US" sz="1400" dirty="0"/>
              <a:t>detail of the descending </a:t>
            </a:r>
            <a:r>
              <a:rPr lang="en-US" sz="1400" dirty="0" smtClean="0"/>
              <a:t>Sentinel-1 </a:t>
            </a:r>
            <a:r>
              <a:rPr lang="en-US" sz="1400" dirty="0" err="1" smtClean="0"/>
              <a:t>interferogram</a:t>
            </a:r>
            <a:r>
              <a:rPr lang="en-US" sz="1400" dirty="0" smtClean="0"/>
              <a:t>, </a:t>
            </a:r>
            <a:r>
              <a:rPr lang="en-US" sz="1400" dirty="0"/>
              <a:t>showing the </a:t>
            </a:r>
            <a:r>
              <a:rPr lang="en-US" sz="1400" b="1" dirty="0"/>
              <a:t>linear fringe discontinuities</a:t>
            </a:r>
            <a:r>
              <a:rPr lang="en-US" sz="1400" dirty="0"/>
              <a:t> corresponding to ground breakage. The black line has been identified with a co-seismic scarp with 1-2 m displacement on the Monte </a:t>
            </a:r>
            <a:r>
              <a:rPr lang="en-US" sz="1400" dirty="0" err="1"/>
              <a:t>Vettore</a:t>
            </a:r>
            <a:r>
              <a:rPr lang="en-US" sz="1400" dirty="0"/>
              <a:t> </a:t>
            </a:r>
            <a:r>
              <a:rPr lang="en-US" sz="1400" dirty="0" smtClean="0"/>
              <a:t>fault. </a:t>
            </a:r>
            <a:r>
              <a:rPr lang="en-US" sz="1400" dirty="0"/>
              <a:t>The yellow line has not been verified into the field but may represent the surface expression of a lateral fault which has been modeled by the inversion of </a:t>
            </a:r>
            <a:r>
              <a:rPr lang="en-US" sz="1400" dirty="0" err="1"/>
              <a:t>InSAR</a:t>
            </a:r>
            <a:r>
              <a:rPr lang="en-US" sz="1400" dirty="0"/>
              <a:t> data.</a:t>
            </a:r>
            <a:endParaRPr lang="en-GB" sz="1400"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5544616" cy="5331068"/>
          </a:xfrm>
          <a:prstGeom prst="rect">
            <a:avLst/>
          </a:prstGeom>
        </p:spPr>
      </p:pic>
    </p:spTree>
    <p:extLst>
      <p:ext uri="{BB962C8B-B14F-4D97-AF65-F5344CB8AC3E}">
        <p14:creationId xmlns:p14="http://schemas.microsoft.com/office/powerpoint/2010/main" val="164183459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24</a:t>
            </a:fld>
            <a:endParaRPr lang="fr-FR">
              <a:solidFill>
                <a:prstClr val="black">
                  <a:tint val="75000"/>
                </a:prstClr>
              </a:solidFill>
            </a:endParaRPr>
          </a:p>
        </p:txBody>
      </p:sp>
      <p:sp>
        <p:nvSpPr>
          <p:cNvPr id="2" name="Titre 1"/>
          <p:cNvSpPr>
            <a:spLocks noGrp="1"/>
          </p:cNvSpPr>
          <p:nvPr>
            <p:ph type="title" idx="4294967295"/>
          </p:nvPr>
        </p:nvSpPr>
        <p:spPr>
          <a:xfrm>
            <a:off x="26348" y="116632"/>
            <a:ext cx="9122092" cy="1084982"/>
          </a:xfrm>
        </p:spPr>
        <p:txBody>
          <a:bodyPr>
            <a:noAutofit/>
          </a:bodyPr>
          <a:lstStyle/>
          <a:p>
            <a:pPr algn="l"/>
            <a:r>
              <a:rPr lang="en-US" sz="2800" dirty="0" err="1" smtClean="0"/>
              <a:t>Visso</a:t>
            </a:r>
            <a:r>
              <a:rPr lang="en-US" sz="2800" dirty="0" smtClean="0"/>
              <a:t> and Norcia Earthquakes: Source model by INGV based on ALOS-2 </a:t>
            </a:r>
            <a:r>
              <a:rPr lang="en-US" sz="2800" dirty="0" err="1" smtClean="0"/>
              <a:t>interferograms</a:t>
            </a:r>
            <a:r>
              <a:rPr lang="en-US" sz="2800" dirty="0" smtClean="0"/>
              <a:t> (by INGV and CNR-IREA)</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9" name="Rectangle 8"/>
          <p:cNvSpPr/>
          <p:nvPr/>
        </p:nvSpPr>
        <p:spPr>
          <a:xfrm>
            <a:off x="5681559" y="3810957"/>
            <a:ext cx="3416601" cy="1384995"/>
          </a:xfrm>
          <a:prstGeom prst="rect">
            <a:avLst/>
          </a:prstGeom>
          <a:solidFill>
            <a:schemeClr val="bg1"/>
          </a:solidFill>
        </p:spPr>
        <p:txBody>
          <a:bodyPr wrap="square">
            <a:spAutoFit/>
          </a:bodyPr>
          <a:lstStyle/>
          <a:p>
            <a:pPr algn="just"/>
            <a:r>
              <a:rPr lang="en-US" sz="1400" dirty="0"/>
              <a:t>The source model </a:t>
            </a:r>
            <a:r>
              <a:rPr lang="en-US" sz="1400" dirty="0" smtClean="0"/>
              <a:t>(</a:t>
            </a:r>
            <a:r>
              <a:rPr lang="en-US" sz="1400" dirty="0"/>
              <a:t>based on ALOS-2 unwrapped </a:t>
            </a:r>
            <a:r>
              <a:rPr lang="en-US" sz="1400" dirty="0" err="1"/>
              <a:t>interferograms</a:t>
            </a:r>
            <a:r>
              <a:rPr lang="en-US" sz="1400" dirty="0"/>
              <a:t>) </a:t>
            </a:r>
            <a:r>
              <a:rPr lang="en-US" sz="1400" dirty="0" smtClean="0"/>
              <a:t>for </a:t>
            </a:r>
            <a:r>
              <a:rPr lang="en-US" sz="1400" dirty="0"/>
              <a:t>the October 26 and 30 events. The main rupture occurred </a:t>
            </a:r>
            <a:r>
              <a:rPr lang="en-US" sz="1400" dirty="0" smtClean="0"/>
              <a:t>on the </a:t>
            </a:r>
            <a:r>
              <a:rPr lang="en-US" sz="1400" dirty="0"/>
              <a:t>Monte </a:t>
            </a:r>
            <a:r>
              <a:rPr lang="en-US" sz="1400" dirty="0" err="1"/>
              <a:t>Vettore</a:t>
            </a:r>
            <a:r>
              <a:rPr lang="en-US" sz="1400" dirty="0"/>
              <a:t>-Monte </a:t>
            </a:r>
            <a:r>
              <a:rPr lang="en-US" sz="1400" dirty="0" err="1"/>
              <a:t>Bove</a:t>
            </a:r>
            <a:r>
              <a:rPr lang="en-US" sz="1400" dirty="0"/>
              <a:t> fault, extended NNW for over 25 km.</a:t>
            </a:r>
          </a:p>
        </p:txBody>
      </p:sp>
      <p:pic>
        <p:nvPicPr>
          <p:cNvPr id="6" name="Image 5"/>
          <p:cNvPicPr/>
          <p:nvPr/>
        </p:nvPicPr>
        <p:blipFill rotWithShape="1">
          <a:blip r:embed="rId2">
            <a:extLst>
              <a:ext uri="{28A0092B-C50C-407E-A947-70E740481C1C}">
                <a14:useLocalDpi xmlns:a14="http://schemas.microsoft.com/office/drawing/2010/main" val="0"/>
              </a:ext>
            </a:extLst>
          </a:blip>
          <a:srcRect l="6345" t="7548" r="7855" b="6673"/>
          <a:stretch/>
        </p:blipFill>
        <p:spPr bwMode="auto">
          <a:xfrm>
            <a:off x="5836704" y="1355623"/>
            <a:ext cx="3145254" cy="2433417"/>
          </a:xfrm>
          <a:prstGeom prst="rect">
            <a:avLst/>
          </a:prstGeom>
          <a:ln>
            <a:noFill/>
          </a:ln>
          <a:extLst>
            <a:ext uri="{53640926-AAD7-44D8-BBD7-CCE9431645EC}">
              <a14:shadowObscured xmlns:a14="http://schemas.microsoft.com/office/drawing/2010/main"/>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55623"/>
            <a:ext cx="5701030" cy="3801569"/>
          </a:xfrm>
          <a:prstGeom prst="rect">
            <a:avLst/>
          </a:prstGeom>
        </p:spPr>
      </p:pic>
      <p:sp>
        <p:nvSpPr>
          <p:cNvPr id="4" name="Rectangle 3"/>
          <p:cNvSpPr/>
          <p:nvPr/>
        </p:nvSpPr>
        <p:spPr>
          <a:xfrm>
            <a:off x="1" y="5157192"/>
            <a:ext cx="6372199" cy="1600438"/>
          </a:xfrm>
          <a:prstGeom prst="rect">
            <a:avLst/>
          </a:prstGeom>
        </p:spPr>
        <p:txBody>
          <a:bodyPr wrap="square">
            <a:spAutoFit/>
          </a:bodyPr>
          <a:lstStyle/>
          <a:p>
            <a:pPr algn="just"/>
            <a:r>
              <a:rPr lang="en-US" sz="1400" dirty="0" smtClean="0"/>
              <a:t>ALOS 2 </a:t>
            </a:r>
            <a:r>
              <a:rPr lang="en-US" sz="1400" dirty="0" err="1" smtClean="0"/>
              <a:t>interferograms</a:t>
            </a:r>
            <a:r>
              <a:rPr lang="en-US" sz="1400" dirty="0" smtClean="0"/>
              <a:t> showing the cumulated ground deformation caused by the October 26 (</a:t>
            </a:r>
            <a:r>
              <a:rPr lang="en-US" sz="1400" dirty="0" err="1" smtClean="0"/>
              <a:t>Visso</a:t>
            </a:r>
            <a:r>
              <a:rPr lang="en-US" sz="1400" dirty="0" smtClean="0"/>
              <a:t>) and 30 (Norcia) earthquakes. The left image shows an ascending </a:t>
            </a:r>
            <a:r>
              <a:rPr lang="en-US" sz="1400" dirty="0" err="1" smtClean="0"/>
              <a:t>interferogram</a:t>
            </a:r>
            <a:r>
              <a:rPr lang="en-US" sz="1400" dirty="0" smtClean="0"/>
              <a:t> covering the period August 24 - November 02, 2016. The right image shows a descending </a:t>
            </a:r>
            <a:r>
              <a:rPr lang="en-US" sz="1400" dirty="0" err="1" smtClean="0"/>
              <a:t>interferogram</a:t>
            </a:r>
            <a:r>
              <a:rPr lang="en-US" sz="1400" dirty="0" smtClean="0"/>
              <a:t> covering the period August 31 - November 09. The </a:t>
            </a:r>
            <a:r>
              <a:rPr lang="en-US" sz="1400" dirty="0" err="1" smtClean="0"/>
              <a:t>mainshocks</a:t>
            </a:r>
            <a:r>
              <a:rPr lang="en-US" sz="1400" dirty="0" smtClean="0"/>
              <a:t> of October 26 and 30 are shown as red stars. Each </a:t>
            </a:r>
            <a:r>
              <a:rPr lang="en-US" sz="1400" dirty="0" err="1" smtClean="0"/>
              <a:t>colour</a:t>
            </a:r>
            <a:r>
              <a:rPr lang="en-US" sz="1400" dirty="0" smtClean="0"/>
              <a:t> fringe represents 12 cm of Line of Sight ground displacement.</a:t>
            </a:r>
            <a:endParaRPr lang="fr-FR" sz="1400" dirty="0"/>
          </a:p>
        </p:txBody>
      </p:sp>
    </p:spTree>
    <p:extLst>
      <p:ext uri="{BB962C8B-B14F-4D97-AF65-F5344CB8AC3E}">
        <p14:creationId xmlns:p14="http://schemas.microsoft.com/office/powerpoint/2010/main" val="280295671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25</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err="1" smtClean="0"/>
              <a:t>Visso</a:t>
            </a:r>
            <a:r>
              <a:rPr lang="en-US" sz="2800" dirty="0" smtClean="0"/>
              <a:t> (IT) Earthquake: example of hosted processing on the GEP</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179512" y="6165304"/>
            <a:ext cx="8784976" cy="523220"/>
          </a:xfrm>
          <a:prstGeom prst="rect">
            <a:avLst/>
          </a:prstGeom>
          <a:solidFill>
            <a:schemeClr val="bg1"/>
          </a:solidFill>
        </p:spPr>
        <p:txBody>
          <a:bodyPr wrap="square">
            <a:spAutoFit/>
          </a:bodyPr>
          <a:lstStyle/>
          <a:p>
            <a:pPr algn="just"/>
            <a:r>
              <a:rPr lang="en-GB" sz="1400" b="1" dirty="0" err="1"/>
              <a:t>Interferogram</a:t>
            </a:r>
            <a:r>
              <a:rPr lang="en-GB" sz="1400" b="1" dirty="0"/>
              <a:t> based on the GEP-hosted processing chain DIAPASON of the French space agency CNES and </a:t>
            </a:r>
            <a:r>
              <a:rPr lang="en-GB" sz="1400" b="1" dirty="0">
                <a:solidFill>
                  <a:srgbClr val="FF0000"/>
                </a:solidFill>
              </a:rPr>
              <a:t>processed by INGV </a:t>
            </a:r>
            <a:r>
              <a:rPr lang="en-GB" sz="1400" b="1" dirty="0"/>
              <a:t>using Sentinel-1 acquisitions of </a:t>
            </a:r>
            <a:r>
              <a:rPr lang="en-GB" sz="1400" b="1" dirty="0" smtClean="0"/>
              <a:t>15</a:t>
            </a:r>
            <a:r>
              <a:rPr lang="en-GB" sz="1400" b="1" baseline="30000" dirty="0" smtClean="0"/>
              <a:t>th</a:t>
            </a:r>
            <a:r>
              <a:rPr lang="en-GB" sz="1400" b="1" dirty="0" smtClean="0"/>
              <a:t> </a:t>
            </a:r>
            <a:r>
              <a:rPr lang="en-GB" sz="1400" b="1" dirty="0"/>
              <a:t>and </a:t>
            </a:r>
            <a:r>
              <a:rPr lang="en-GB" sz="1400" b="1" dirty="0" smtClean="0"/>
              <a:t>27</a:t>
            </a:r>
            <a:r>
              <a:rPr lang="en-GB" sz="1400" b="1" baseline="30000" dirty="0" smtClean="0"/>
              <a:t>th</a:t>
            </a:r>
            <a:r>
              <a:rPr lang="en-GB" sz="1400" b="1" dirty="0" smtClean="0"/>
              <a:t> October 2016.</a:t>
            </a:r>
            <a:endParaRPr lang="el-GR" sz="1400" b="1"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2485"/>
          <a:stretch/>
        </p:blipFill>
        <p:spPr>
          <a:xfrm>
            <a:off x="1115411" y="1484784"/>
            <a:ext cx="7128997" cy="4680520"/>
          </a:xfrm>
          <a:prstGeom prst="rect">
            <a:avLst/>
          </a:prstGeom>
        </p:spPr>
      </p:pic>
    </p:spTree>
    <p:extLst>
      <p:ext uri="{BB962C8B-B14F-4D97-AF65-F5344CB8AC3E}">
        <p14:creationId xmlns:p14="http://schemas.microsoft.com/office/powerpoint/2010/main" val="3329819781"/>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26</a:t>
            </a:fld>
            <a:endParaRPr lang="fr-FR">
              <a:solidFill>
                <a:prstClr val="black">
                  <a:tint val="75000"/>
                </a:prstClr>
              </a:solidFill>
            </a:endParaRPr>
          </a:p>
        </p:txBody>
      </p:sp>
      <p:sp>
        <p:nvSpPr>
          <p:cNvPr id="2" name="Title 1"/>
          <p:cNvSpPr>
            <a:spLocks noGrp="1"/>
          </p:cNvSpPr>
          <p:nvPr>
            <p:ph type="title" idx="4294967295"/>
          </p:nvPr>
        </p:nvSpPr>
        <p:spPr>
          <a:xfrm>
            <a:off x="107504" y="2348880"/>
            <a:ext cx="9036496" cy="2366963"/>
          </a:xfrm>
        </p:spPr>
        <p:txBody>
          <a:bodyPr>
            <a:noAutofit/>
          </a:bodyPr>
          <a:lstStyle/>
          <a:p>
            <a:pPr lvl="1" algn="ctr"/>
            <a:r>
              <a:rPr lang="fr-FR" dirty="0" smtClean="0">
                <a:solidFill>
                  <a:schemeClr val="tx2"/>
                </a:solidFill>
                <a:ea typeface="Verdana" panose="020B0604030504040204" pitchFamily="34" charset="0"/>
                <a:cs typeface="Verdana" panose="020B0604030504040204" pitchFamily="34" charset="0"/>
              </a:rPr>
              <a:t>New </a:t>
            </a:r>
            <a:r>
              <a:rPr lang="fr-FR" dirty="0" err="1" smtClean="0">
                <a:solidFill>
                  <a:schemeClr val="tx2"/>
                </a:solidFill>
                <a:ea typeface="Verdana" panose="020B0604030504040204" pitchFamily="34" charset="0"/>
                <a:cs typeface="Verdana" panose="020B0604030504040204" pitchFamily="34" charset="0"/>
              </a:rPr>
              <a:t>Zealand</a:t>
            </a:r>
            <a:r>
              <a:rPr lang="fr-FR" sz="3200" b="1" dirty="0" smtClean="0">
                <a:solidFill>
                  <a:schemeClr val="tx2"/>
                </a:solidFill>
                <a:ea typeface="Verdana" panose="020B0604030504040204" pitchFamily="34" charset="0"/>
                <a:cs typeface="Verdana" panose="020B0604030504040204" pitchFamily="34" charset="0"/>
              </a:rPr>
              <a:t> </a:t>
            </a:r>
            <a:r>
              <a:rPr lang="fr-FR" sz="3200" b="1" dirty="0" err="1" smtClean="0">
                <a:solidFill>
                  <a:schemeClr val="tx2"/>
                </a:solidFill>
                <a:ea typeface="Verdana" panose="020B0604030504040204" pitchFamily="34" charset="0"/>
                <a:cs typeface="Verdana" panose="020B0604030504040204" pitchFamily="34" charset="0"/>
              </a:rPr>
              <a:t>earthquake</a:t>
            </a:r>
            <a:r>
              <a:rPr lang="fr-FR" sz="3200" b="1" dirty="0" smtClean="0">
                <a:solidFill>
                  <a:schemeClr val="tx2"/>
                </a:solidFill>
                <a:ea typeface="Verdana" panose="020B0604030504040204" pitchFamily="34" charset="0"/>
                <a:cs typeface="Verdana" panose="020B0604030504040204" pitchFamily="34" charset="0"/>
              </a:rPr>
              <a:t> of 13 </a:t>
            </a:r>
            <a:r>
              <a:rPr lang="fr-FR" sz="3200" b="1" dirty="0" err="1" smtClean="0">
                <a:solidFill>
                  <a:schemeClr val="tx2"/>
                </a:solidFill>
                <a:ea typeface="Verdana" panose="020B0604030504040204" pitchFamily="34" charset="0"/>
                <a:cs typeface="Verdana" panose="020B0604030504040204" pitchFamily="34" charset="0"/>
              </a:rPr>
              <a:t>November</a:t>
            </a:r>
            <a:r>
              <a:rPr lang="fr-FR" sz="3200" b="1" dirty="0" smtClean="0">
                <a:solidFill>
                  <a:schemeClr val="tx2"/>
                </a:solidFill>
                <a:ea typeface="Verdana" panose="020B0604030504040204" pitchFamily="34" charset="0"/>
                <a:cs typeface="Verdana" panose="020B0604030504040204" pitchFamily="34" charset="0"/>
              </a:rPr>
              <a:t> 2016</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261090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27</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Kaikura</a:t>
            </a:r>
            <a:r>
              <a:rPr lang="en-US" sz="2800" dirty="0" smtClean="0"/>
              <a:t> (NZ) Earthquake: ALOS-2 </a:t>
            </a:r>
            <a:r>
              <a:rPr lang="en-US" sz="2800" dirty="0" err="1" smtClean="0"/>
              <a:t>interferograms</a:t>
            </a:r>
            <a:r>
              <a:rPr lang="en-US" sz="2800" dirty="0" smtClean="0"/>
              <a:t> generated by NASA JPL</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7" name="Rectangle 6"/>
          <p:cNvSpPr/>
          <p:nvPr/>
        </p:nvSpPr>
        <p:spPr>
          <a:xfrm>
            <a:off x="611560" y="5522664"/>
            <a:ext cx="8064896" cy="523220"/>
          </a:xfrm>
          <a:prstGeom prst="rect">
            <a:avLst/>
          </a:prstGeom>
        </p:spPr>
        <p:txBody>
          <a:bodyPr wrap="square">
            <a:spAutoFit/>
          </a:bodyPr>
          <a:lstStyle/>
          <a:p>
            <a:pPr algn="just"/>
            <a:r>
              <a:rPr lang="en-US" sz="1400" dirty="0"/>
              <a:t>ALOS-2 data were used for the generation of </a:t>
            </a:r>
            <a:r>
              <a:rPr lang="en-US" sz="1400" dirty="0" err="1"/>
              <a:t>interferograms</a:t>
            </a:r>
            <a:r>
              <a:rPr lang="en-US" sz="1400" dirty="0"/>
              <a:t> </a:t>
            </a:r>
            <a:r>
              <a:rPr lang="en-US" sz="1400" dirty="0" smtClean="0"/>
              <a:t>showing </a:t>
            </a:r>
            <a:r>
              <a:rPr lang="en-US" sz="1400" dirty="0"/>
              <a:t>LOS and Along Track deformation.</a:t>
            </a:r>
            <a:endParaRPr lang="fr-FR"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28" y="1484784"/>
            <a:ext cx="852136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12701"/>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28</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Kaikura</a:t>
            </a:r>
            <a:r>
              <a:rPr lang="en-US" sz="2800" dirty="0" smtClean="0"/>
              <a:t> (NZ) Earthquake: ALOS-2 and Sentinel -1 results generated by COMET</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7" name="Rectangle 6"/>
          <p:cNvSpPr/>
          <p:nvPr/>
        </p:nvSpPr>
        <p:spPr>
          <a:xfrm>
            <a:off x="0" y="4581128"/>
            <a:ext cx="4644008" cy="738664"/>
          </a:xfrm>
          <a:prstGeom prst="rect">
            <a:avLst/>
          </a:prstGeom>
        </p:spPr>
        <p:txBody>
          <a:bodyPr wrap="square">
            <a:spAutoFit/>
          </a:bodyPr>
          <a:lstStyle/>
          <a:p>
            <a:pPr algn="just"/>
            <a:r>
              <a:rPr lang="en-US" sz="1400" dirty="0"/>
              <a:t>ALOS-2 </a:t>
            </a:r>
            <a:r>
              <a:rPr lang="en-US" sz="1400" dirty="0" err="1"/>
              <a:t>interferogram</a:t>
            </a:r>
            <a:r>
              <a:rPr lang="en-US" sz="1400" dirty="0"/>
              <a:t> from track 195 showing the </a:t>
            </a:r>
            <a:r>
              <a:rPr lang="en-US" sz="1400" dirty="0" err="1"/>
              <a:t>coseismic</a:t>
            </a:r>
            <a:r>
              <a:rPr lang="en-US" sz="1400" dirty="0"/>
              <a:t> displacement field after the 2016 New Zealand earthquake.  </a:t>
            </a:r>
            <a:endParaRPr lang="en-US" sz="14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508"/>
            <a:ext cx="4644008" cy="291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7170" y="5517232"/>
            <a:ext cx="7707198"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FF0000"/>
                </a:solidFill>
              </a:rPr>
              <a:t>Results were online 5 hours 27 minutes after satellite acquisition.</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898" y="1475780"/>
            <a:ext cx="4270398" cy="290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35898" y="4563673"/>
            <a:ext cx="4308102" cy="738664"/>
          </a:xfrm>
          <a:prstGeom prst="rect">
            <a:avLst/>
          </a:prstGeom>
        </p:spPr>
        <p:txBody>
          <a:bodyPr wrap="square">
            <a:spAutoFit/>
          </a:bodyPr>
          <a:lstStyle/>
          <a:p>
            <a:r>
              <a:rPr lang="en-US" sz="1400" dirty="0" err="1"/>
              <a:t>Coseismic</a:t>
            </a:r>
            <a:r>
              <a:rPr lang="en-US" sz="1400" dirty="0"/>
              <a:t> Range Offsets from Sentinel-1 SAR data highlighting the fault trace and numerous fault segments.</a:t>
            </a:r>
            <a:endParaRPr lang="fr-FR" sz="1400" dirty="0"/>
          </a:p>
        </p:txBody>
      </p:sp>
    </p:spTree>
    <p:extLst>
      <p:ext uri="{BB962C8B-B14F-4D97-AF65-F5344CB8AC3E}">
        <p14:creationId xmlns:p14="http://schemas.microsoft.com/office/powerpoint/2010/main" val="22615884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29</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err="1" smtClean="0"/>
              <a:t>Kaikura</a:t>
            </a:r>
            <a:r>
              <a:rPr lang="en-US" sz="2800" dirty="0" smtClean="0"/>
              <a:t> (NZ) Earthquake: Sentinel-1 </a:t>
            </a:r>
            <a:r>
              <a:rPr lang="en-US" sz="2800" dirty="0" err="1" smtClean="0"/>
              <a:t>interferograms</a:t>
            </a:r>
            <a:r>
              <a:rPr lang="en-US" sz="2800" dirty="0" smtClean="0"/>
              <a:t> generated by NOA</a:t>
            </a:r>
            <a:endParaRPr lang="fr-FR" sz="2800" b="1" dirty="0">
              <a:effectLst>
                <a:outerShdw blurRad="38100" dist="38100" dir="2700000" algn="tl">
                  <a:srgbClr val="000000">
                    <a:alpha val="43137"/>
                  </a:srgbClr>
                </a:outerShdw>
              </a:effectLst>
              <a:latin typeface="Calibri" panose="020F0502020204030204" pitchFamily="34" charset="0"/>
            </a:endParaRP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7576" t="54629" r="21907" b="12037"/>
          <a:stretch/>
        </p:blipFill>
        <p:spPr>
          <a:xfrm>
            <a:off x="0" y="1484784"/>
            <a:ext cx="9144000" cy="3311710"/>
          </a:xfrm>
          <a:prstGeom prst="rect">
            <a:avLst/>
          </a:prstGeom>
        </p:spPr>
      </p:pic>
      <p:sp>
        <p:nvSpPr>
          <p:cNvPr id="4" name="Rectangle 3"/>
          <p:cNvSpPr/>
          <p:nvPr/>
        </p:nvSpPr>
        <p:spPr>
          <a:xfrm>
            <a:off x="323528" y="5013176"/>
            <a:ext cx="8424936" cy="338554"/>
          </a:xfrm>
          <a:prstGeom prst="rect">
            <a:avLst/>
          </a:prstGeom>
        </p:spPr>
        <p:txBody>
          <a:bodyPr wrap="square">
            <a:spAutoFit/>
          </a:bodyPr>
          <a:lstStyle/>
          <a:p>
            <a:r>
              <a:rPr lang="en-US" sz="1600" dirty="0"/>
              <a:t>Sentinel-1 deformation maps for the New Zealand seismic event on 13 November </a:t>
            </a:r>
            <a:r>
              <a:rPr lang="en-US" sz="1600" dirty="0" smtClean="0"/>
              <a:t>2016.</a:t>
            </a:r>
            <a:endParaRPr lang="fr-FR" sz="1600" dirty="0"/>
          </a:p>
        </p:txBody>
      </p:sp>
    </p:spTree>
    <p:extLst>
      <p:ext uri="{BB962C8B-B14F-4D97-AF65-F5344CB8AC3E}">
        <p14:creationId xmlns:p14="http://schemas.microsoft.com/office/powerpoint/2010/main" val="229906705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a:t>
            </a:fld>
            <a:endParaRPr lang="fr-FR"/>
          </a:p>
        </p:txBody>
      </p:sp>
      <p:sp>
        <p:nvSpPr>
          <p:cNvPr id="5" name="Title 4"/>
          <p:cNvSpPr>
            <a:spLocks noGrp="1"/>
          </p:cNvSpPr>
          <p:nvPr>
            <p:ph type="title" idx="4294967295"/>
          </p:nvPr>
        </p:nvSpPr>
        <p:spPr>
          <a:xfrm>
            <a:off x="467544" y="2132856"/>
            <a:ext cx="8229600" cy="2079625"/>
          </a:xfrm>
        </p:spPr>
        <p:txBody>
          <a:bodyPr>
            <a:normAutofit/>
          </a:bodyPr>
          <a:lstStyle/>
          <a:p>
            <a:pPr algn="ctr"/>
            <a:r>
              <a:rPr lang="en-US" sz="3200" b="1" u="sng"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Seismic Hazards pilot - Status</a:t>
            </a:r>
            <a:endParaRPr lang="el-GR" sz="3200" b="1" u="sng" dirty="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585791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30</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dirty="0" smtClean="0">
                <a:solidFill>
                  <a:schemeClr val="tx2"/>
                </a:solidFill>
                <a:effectLst>
                  <a:outerShdw blurRad="38100" dist="38100" dir="2700000" algn="tl">
                    <a:srgbClr val="000000">
                      <a:alpha val="43137"/>
                    </a:srgbClr>
                  </a:outerShdw>
                </a:effectLst>
              </a:rPr>
              <a:t>EO processing by COMET using the </a:t>
            </a:r>
            <a:r>
              <a:rPr lang="en-US" dirty="0" err="1" smtClean="0">
                <a:solidFill>
                  <a:schemeClr val="tx2"/>
                </a:solidFill>
                <a:effectLst>
                  <a:outerShdw blurRad="38100" dist="38100" dir="2700000" algn="tl">
                    <a:srgbClr val="000000">
                      <a:alpha val="43137"/>
                    </a:srgbClr>
                  </a:outerShdw>
                </a:effectLst>
              </a:rPr>
              <a:t>LiCSAR</a:t>
            </a:r>
            <a:r>
              <a:rPr lang="en-US" dirty="0" smtClean="0">
                <a:solidFill>
                  <a:schemeClr val="tx2"/>
                </a:solidFill>
                <a:effectLst>
                  <a:outerShdw blurRad="38100" dist="38100" dir="2700000" algn="tl">
                    <a:srgbClr val="000000">
                      <a:alpha val="43137"/>
                    </a:srgbClr>
                  </a:outerShdw>
                </a:effectLst>
              </a:rPr>
              <a:t> system</a:t>
            </a:r>
            <a:endParaRPr lang="el-GR"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657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31</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COMET-</a:t>
            </a:r>
            <a:r>
              <a:rPr lang="en-US" sz="2800" dirty="0" err="1" smtClean="0"/>
              <a:t>LiCSAR</a:t>
            </a:r>
            <a:r>
              <a:rPr lang="en-US" sz="2800" dirty="0" smtClean="0"/>
              <a:t>: Tools </a:t>
            </a:r>
            <a:r>
              <a:rPr lang="en-US" sz="2800" dirty="0"/>
              <a:t>for automated generation of Sentinel-1 frame </a:t>
            </a:r>
            <a:r>
              <a:rPr lang="en-US" sz="2800" dirty="0" err="1"/>
              <a:t>interferograms</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4" name="Rectangle 3"/>
          <p:cNvSpPr/>
          <p:nvPr/>
        </p:nvSpPr>
        <p:spPr>
          <a:xfrm>
            <a:off x="150292" y="5030628"/>
            <a:ext cx="8640960" cy="1815882"/>
          </a:xfrm>
          <a:prstGeom prst="rect">
            <a:avLst/>
          </a:prstGeom>
        </p:spPr>
        <p:txBody>
          <a:bodyPr wrap="square">
            <a:spAutoFit/>
          </a:bodyPr>
          <a:lstStyle/>
          <a:p>
            <a:pPr algn="just"/>
            <a:r>
              <a:rPr lang="en-US" sz="1600" dirty="0" smtClean="0"/>
              <a:t>The </a:t>
            </a:r>
            <a:r>
              <a:rPr lang="en-US" sz="1600" dirty="0" err="1"/>
              <a:t>LiCSAR</a:t>
            </a:r>
            <a:r>
              <a:rPr lang="en-US" sz="1600" dirty="0"/>
              <a:t> </a:t>
            </a:r>
            <a:r>
              <a:rPr lang="en-US" sz="1600" dirty="0" err="1"/>
              <a:t>InSAR</a:t>
            </a:r>
            <a:r>
              <a:rPr lang="en-US" sz="1600" dirty="0"/>
              <a:t> products are generated within two weeks of acquisition of Sentinel-1 images. </a:t>
            </a:r>
            <a:r>
              <a:rPr lang="en-US" sz="1600" b="1" dirty="0"/>
              <a:t>Approximately 1000 frames </a:t>
            </a:r>
            <a:r>
              <a:rPr lang="en-US" sz="1600" dirty="0"/>
              <a:t>are </a:t>
            </a:r>
            <a:r>
              <a:rPr lang="en-US" sz="1600" b="1" dirty="0"/>
              <a:t>currently </a:t>
            </a:r>
            <a:r>
              <a:rPr lang="en-US" sz="1600" dirty="0"/>
              <a:t>being</a:t>
            </a:r>
            <a:r>
              <a:rPr lang="en-US" sz="1600" b="1" dirty="0"/>
              <a:t> processed </a:t>
            </a:r>
            <a:r>
              <a:rPr lang="en-US" sz="1600" dirty="0"/>
              <a:t>systematically over the </a:t>
            </a:r>
            <a:r>
              <a:rPr lang="en-US" sz="1600" b="1" dirty="0"/>
              <a:t>Alpine-Himalayan Belt. First </a:t>
            </a:r>
            <a:r>
              <a:rPr lang="en-US" sz="1600" b="1" dirty="0" err="1"/>
              <a:t>LiCSAR</a:t>
            </a:r>
            <a:r>
              <a:rPr lang="en-US" sz="1600" b="1" dirty="0"/>
              <a:t> results </a:t>
            </a:r>
            <a:r>
              <a:rPr lang="en-US" sz="1600" dirty="0"/>
              <a:t>were presented in the AGU 2016 for large scale Sentinel-1 frames processing for the </a:t>
            </a:r>
            <a:r>
              <a:rPr lang="en-US" sz="1600" b="1" dirty="0"/>
              <a:t>entire North Anatolian Fault</a:t>
            </a:r>
            <a:r>
              <a:rPr lang="en-US" sz="1600" dirty="0"/>
              <a:t>. </a:t>
            </a:r>
            <a:r>
              <a:rPr lang="en-US" sz="1600" dirty="0" err="1"/>
              <a:t>LiCSAR</a:t>
            </a:r>
            <a:r>
              <a:rPr lang="en-US" sz="1600" dirty="0"/>
              <a:t> products shall be </a:t>
            </a:r>
            <a:r>
              <a:rPr lang="en-US" sz="1600" b="1" dirty="0"/>
              <a:t>made available through GEP </a:t>
            </a:r>
            <a:r>
              <a:rPr lang="en-US" sz="1600" dirty="0"/>
              <a:t>in the next months. </a:t>
            </a:r>
            <a:r>
              <a:rPr lang="en-US" sz="1600" dirty="0" smtClean="0"/>
              <a:t>The </a:t>
            </a:r>
            <a:r>
              <a:rPr lang="en-US" sz="1600" dirty="0"/>
              <a:t>next steps are to process a larger area and reprocess the entire Sentinel-1 mission since 2014. </a:t>
            </a:r>
            <a:r>
              <a:rPr lang="en-US" sz="1600" dirty="0">
                <a:hlinkClick r:id="rId2"/>
              </a:rPr>
              <a:t>http://comet.nerc.ac.uk/COMET-LiCS-portal</a:t>
            </a:r>
            <a:r>
              <a:rPr lang="en-US" sz="1600" dirty="0" smtClean="0">
                <a:hlinkClick r:id="rId2"/>
              </a:rPr>
              <a:t>/</a:t>
            </a:r>
            <a:r>
              <a:rPr lang="en-US" sz="1600" dirty="0" smtClean="0"/>
              <a:t> </a:t>
            </a:r>
            <a:endParaRPr lang="fr-FR"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60" y="1841315"/>
            <a:ext cx="4824537" cy="323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588" y="1869067"/>
            <a:ext cx="4127500" cy="214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66592" y="4010848"/>
            <a:ext cx="4127500" cy="830997"/>
          </a:xfrm>
          <a:prstGeom prst="rect">
            <a:avLst/>
          </a:prstGeom>
        </p:spPr>
        <p:txBody>
          <a:bodyPr wrap="square">
            <a:spAutoFit/>
          </a:bodyPr>
          <a:lstStyle/>
          <a:p>
            <a:pPr algn="just"/>
            <a:r>
              <a:rPr lang="en-US" sz="1200" dirty="0"/>
              <a:t>East-West component of the surface </a:t>
            </a:r>
            <a:r>
              <a:rPr lang="en-US" sz="1200" dirty="0" smtClean="0"/>
              <a:t>displacement rates </a:t>
            </a:r>
            <a:r>
              <a:rPr lang="en-US" sz="1200" dirty="0"/>
              <a:t>from October 2014 to April 2016 using ascending and descending passes over the entire length of the North Anatolian Fault System.</a:t>
            </a:r>
          </a:p>
        </p:txBody>
      </p:sp>
      <p:sp>
        <p:nvSpPr>
          <p:cNvPr id="9" name="Rectangle 8"/>
          <p:cNvSpPr/>
          <p:nvPr/>
        </p:nvSpPr>
        <p:spPr>
          <a:xfrm>
            <a:off x="214610" y="1284292"/>
            <a:ext cx="8640960" cy="584775"/>
          </a:xfrm>
          <a:prstGeom prst="rect">
            <a:avLst/>
          </a:prstGeom>
        </p:spPr>
        <p:txBody>
          <a:bodyPr wrap="square">
            <a:spAutoFit/>
          </a:bodyPr>
          <a:lstStyle/>
          <a:p>
            <a:pPr algn="just"/>
            <a:r>
              <a:rPr lang="en-US" sz="1600" dirty="0">
                <a:solidFill>
                  <a:srgbClr val="C00000"/>
                </a:solidFill>
              </a:rPr>
              <a:t>SENTINEL-1 generates massive volumes of data </a:t>
            </a:r>
            <a:r>
              <a:rPr lang="en-US" sz="1600" dirty="0" smtClean="0">
                <a:solidFill>
                  <a:srgbClr val="C00000"/>
                </a:solidFill>
              </a:rPr>
              <a:t>with </a:t>
            </a:r>
            <a:r>
              <a:rPr lang="en-US" sz="1600" dirty="0">
                <a:solidFill>
                  <a:srgbClr val="C00000"/>
                </a:solidFill>
              </a:rPr>
              <a:t>high duty cycle, shorter revisits, and wider </a:t>
            </a:r>
            <a:r>
              <a:rPr lang="en-US" sz="1600" dirty="0" smtClean="0">
                <a:solidFill>
                  <a:srgbClr val="C00000"/>
                </a:solidFill>
              </a:rPr>
              <a:t>swaths than previous missions (e.g. ENVISAT). </a:t>
            </a:r>
            <a:endParaRPr lang="fr-FR" sz="1600" dirty="0">
              <a:solidFill>
                <a:srgbClr val="C00000"/>
              </a:solidFill>
            </a:endParaRPr>
          </a:p>
        </p:txBody>
      </p:sp>
    </p:spTree>
    <p:extLst>
      <p:ext uri="{BB962C8B-B14F-4D97-AF65-F5344CB8AC3E}">
        <p14:creationId xmlns:p14="http://schemas.microsoft.com/office/powerpoint/2010/main" val="372934388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32</a:t>
            </a:fld>
            <a:endParaRPr lang="fr-FR"/>
          </a:p>
        </p:txBody>
      </p:sp>
      <p:sp>
        <p:nvSpPr>
          <p:cNvPr id="3" name="Content Placeholder 2"/>
          <p:cNvSpPr>
            <a:spLocks noGrp="1"/>
          </p:cNvSpPr>
          <p:nvPr>
            <p:ph idx="4294967295"/>
          </p:nvPr>
        </p:nvSpPr>
        <p:spPr>
          <a:xfrm>
            <a:off x="2051720" y="2780928"/>
            <a:ext cx="5123235" cy="1296144"/>
          </a:xfrm>
        </p:spPr>
        <p:txBody>
          <a:bodyPr>
            <a:noAutofit/>
          </a:bodyPr>
          <a:lstStyle/>
          <a:p>
            <a:pPr marL="0" indent="0" algn="ctr">
              <a:buNone/>
            </a:pPr>
            <a:r>
              <a:rPr lang="en-US" sz="3200" b="1" dirty="0" smtClean="0">
                <a:effectLst>
                  <a:outerShdw blurRad="38100" dist="38100" dir="2700000" algn="tl">
                    <a:srgbClr val="000000">
                      <a:alpha val="43137"/>
                    </a:srgbClr>
                  </a:outerShdw>
                </a:effectLst>
              </a:rPr>
              <a:t>Helping pilot users with on demand processing (GEP)</a:t>
            </a:r>
            <a:endParaRPr lang="el-G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901232"/>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0E5741A4-A864-49A7-944A-A05ED55E0BC5}" type="slidenum">
              <a:rPr lang="fr-FR" smtClean="0"/>
              <a:pPr/>
              <a:t>33</a:t>
            </a:fld>
            <a:endParaRPr lang="fr-FR"/>
          </a:p>
        </p:txBody>
      </p:sp>
      <p:sp>
        <p:nvSpPr>
          <p:cNvPr id="8" name="Titre 7"/>
          <p:cNvSpPr>
            <a:spLocks noGrp="1"/>
          </p:cNvSpPr>
          <p:nvPr>
            <p:ph type="title" idx="4294967295"/>
          </p:nvPr>
        </p:nvSpPr>
        <p:spPr>
          <a:xfrm>
            <a:off x="1" y="116632"/>
            <a:ext cx="4283968" cy="850900"/>
          </a:xfrm>
        </p:spPr>
        <p:txBody>
          <a:bodyPr>
            <a:normAutofit/>
          </a:bodyPr>
          <a:lstStyle/>
          <a:p>
            <a:pPr algn="ctr"/>
            <a:r>
              <a:rPr lang="fr-FR" sz="3600" b="1" dirty="0" smtClean="0">
                <a:effectLst>
                  <a:outerShdw blurRad="38100" dist="38100" dir="2700000" algn="tl">
                    <a:srgbClr val="000000">
                      <a:alpha val="43137"/>
                    </a:srgbClr>
                  </a:outerShdw>
                </a:effectLst>
                <a:latin typeface="Calibri" panose="020F0502020204030204" pitchFamily="34" charset="0"/>
              </a:rPr>
              <a:t>GEP Roadmap</a:t>
            </a:r>
            <a:endParaRPr lang="en-GB" sz="3600" b="1" dirty="0">
              <a:effectLst>
                <a:outerShdw blurRad="38100" dist="38100" dir="2700000" algn="tl">
                  <a:srgbClr val="000000">
                    <a:alpha val="43137"/>
                  </a:srgbClr>
                </a:outerShdw>
              </a:effectLst>
              <a:latin typeface="Calibri" panose="020F05020202040302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96582"/>
            <a:ext cx="8892480" cy="4341091"/>
          </a:xfrm>
          <a:prstGeom prst="rect">
            <a:avLst/>
          </a:prstGeom>
        </p:spPr>
      </p:pic>
    </p:spTree>
    <p:extLst>
      <p:ext uri="{BB962C8B-B14F-4D97-AF65-F5344CB8AC3E}">
        <p14:creationId xmlns:p14="http://schemas.microsoft.com/office/powerpoint/2010/main" val="286869115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E5741A4-A864-49A7-944A-A05ED55E0BC5}" type="slidenum">
              <a:rPr lang="fr-FR" smtClean="0"/>
              <a:pPr/>
              <a:t>34</a:t>
            </a:fld>
            <a:endParaRPr lang="fr-FR"/>
          </a:p>
        </p:txBody>
      </p:sp>
      <p:sp>
        <p:nvSpPr>
          <p:cNvPr id="2" name="Title 1"/>
          <p:cNvSpPr>
            <a:spLocks noGrp="1"/>
          </p:cNvSpPr>
          <p:nvPr>
            <p:ph type="title" idx="4294967295"/>
          </p:nvPr>
        </p:nvSpPr>
        <p:spPr>
          <a:xfrm>
            <a:off x="178233" y="0"/>
            <a:ext cx="5673820" cy="1143000"/>
          </a:xfrm>
        </p:spPr>
        <p:txBody>
          <a:bodyPr>
            <a:normAutofit/>
          </a:bodyPr>
          <a:lstStyle/>
          <a:p>
            <a:r>
              <a:rPr lang="fr-FR" sz="3600" dirty="0" smtClean="0">
                <a:effectLst>
                  <a:outerShdw blurRad="38100" dist="38100" dir="2700000" algn="tl">
                    <a:srgbClr val="000000">
                      <a:alpha val="43137"/>
                    </a:srgbClr>
                  </a:outerShdw>
                </a:effectLst>
                <a:latin typeface="Calibri" panose="020F0502020204030204" pitchFamily="34" charset="0"/>
              </a:rPr>
              <a:t>GEP: an </a:t>
            </a:r>
            <a:r>
              <a:rPr lang="fr-FR" sz="3600" dirty="0" err="1" smtClean="0">
                <a:effectLst>
                  <a:outerShdw blurRad="38100" dist="38100" dir="2700000" algn="tl">
                    <a:srgbClr val="000000">
                      <a:alpha val="43137"/>
                    </a:srgbClr>
                  </a:outerShdw>
                </a:effectLst>
                <a:latin typeface="Calibri" panose="020F0502020204030204" pitchFamily="34" charset="0"/>
              </a:rPr>
              <a:t>innovative</a:t>
            </a:r>
            <a:r>
              <a:rPr lang="fr-FR" sz="3600" dirty="0" smtClean="0">
                <a:effectLst>
                  <a:outerShdw blurRad="38100" dist="38100" dir="2700000" algn="tl">
                    <a:srgbClr val="000000">
                      <a:alpha val="43137"/>
                    </a:srgbClr>
                  </a:outerShdw>
                </a:effectLst>
                <a:latin typeface="Calibri" panose="020F0502020204030204" pitchFamily="34" charset="0"/>
              </a:rPr>
              <a:t> </a:t>
            </a:r>
            <a:r>
              <a:rPr lang="fr-FR" sz="3600" dirty="0" err="1" smtClean="0">
                <a:effectLst>
                  <a:outerShdw blurRad="38100" dist="38100" dir="2700000" algn="tl">
                    <a:srgbClr val="000000">
                      <a:alpha val="43137"/>
                    </a:srgbClr>
                  </a:outerShdw>
                </a:effectLst>
                <a:latin typeface="Calibri" panose="020F0502020204030204" pitchFamily="34" charset="0"/>
              </a:rPr>
              <a:t>response</a:t>
            </a:r>
            <a:endParaRPr lang="en-GB" sz="3600" b="1"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0779"/>
          <a:stretch/>
        </p:blipFill>
        <p:spPr>
          <a:xfrm>
            <a:off x="11305" y="1412776"/>
            <a:ext cx="9107171" cy="3070324"/>
          </a:xfrm>
          <a:prstGeom prst="rect">
            <a:avLst/>
          </a:prstGeom>
        </p:spPr>
      </p:pic>
      <p:sp>
        <p:nvSpPr>
          <p:cNvPr id="5" name="TextBox 9"/>
          <p:cNvSpPr txBox="1">
            <a:spLocks noChangeArrowheads="1"/>
          </p:cNvSpPr>
          <p:nvPr/>
        </p:nvSpPr>
        <p:spPr bwMode="auto">
          <a:xfrm>
            <a:off x="11305" y="4488273"/>
            <a:ext cx="9107171" cy="21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defTabSz="914364" eaLnBrk="1" fontAlgn="auto" latinLnBrk="0" hangingPunct="1">
              <a:lnSpc>
                <a:spcPct val="8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An Exploitation Platform </a:t>
            </a:r>
            <a:r>
              <a:rPr kumimoji="0" lang="fr-FR" sz="1800" b="0" i="0" u="none" strike="noStrike" kern="0" cap="none" spc="0" normalizeH="0" baseline="0" noProof="0" dirty="0" err="1" smtClean="0">
                <a:ln>
                  <a:noFill/>
                </a:ln>
                <a:solidFill>
                  <a:srgbClr val="000000"/>
                </a:solidFill>
                <a:effectLst/>
                <a:uLnTx/>
                <a:uFillTx/>
                <a:latin typeface="Calibri" pitchFamily="34" charset="0"/>
                <a:ea typeface="ＭＳ Ｐゴシック" pitchFamily="34" charset="-128"/>
              </a:rPr>
              <a:t>sourced</a:t>
            </a:r>
            <a:r>
              <a:rPr kumimoji="0" lang="fr-FR" sz="18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 </a:t>
            </a:r>
            <a:r>
              <a:rPr kumimoji="0" lang="fr-FR" sz="1800" b="0" i="0" u="none" strike="noStrike" kern="0" cap="none" spc="0" normalizeH="0" baseline="0" noProof="0" dirty="0" err="1" smtClean="0">
                <a:ln>
                  <a:noFill/>
                </a:ln>
                <a:solidFill>
                  <a:srgbClr val="000000"/>
                </a:solidFill>
                <a:effectLst/>
                <a:uLnTx/>
                <a:uFillTx/>
                <a:latin typeface="Calibri" pitchFamily="34" charset="0"/>
                <a:ea typeface="ＭＳ Ｐゴシック" pitchFamily="34" charset="-128"/>
              </a:rPr>
              <a:t>with</a:t>
            </a:r>
            <a:r>
              <a:rPr kumimoji="0" lang="fr-FR" sz="18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 </a:t>
            </a:r>
            <a:r>
              <a:rPr kumimoji="0" lang="en-US" sz="1800" b="1" i="0" u="none" strike="noStrike" kern="0" cap="none" spc="0" normalizeH="0" baseline="0" noProof="0" dirty="0" smtClean="0">
                <a:ln>
                  <a:noFill/>
                </a:ln>
                <a:solidFill>
                  <a:srgbClr val="FF0000"/>
                </a:solidFill>
                <a:effectLst/>
                <a:uLnTx/>
                <a:uFillTx/>
                <a:latin typeface="Calibri" pitchFamily="34" charset="0"/>
                <a:ea typeface="ＭＳ Ｐゴシック" pitchFamily="34" charset="-128"/>
              </a:rPr>
              <a:t>data </a:t>
            </a:r>
            <a:r>
              <a:rPr kumimoji="0" lang="en-US" sz="1800" b="1" i="0" u="none" strike="noStrike" kern="0" cap="none" spc="0" normalizeH="0" baseline="0" noProof="0" dirty="0">
                <a:ln>
                  <a:noFill/>
                </a:ln>
                <a:solidFill>
                  <a:srgbClr val="FF0000"/>
                </a:solidFill>
                <a:effectLst/>
                <a:uLnTx/>
                <a:uFillTx/>
                <a:latin typeface="Calibri" pitchFamily="34" charset="0"/>
                <a:ea typeface="ＭＳ Ｐゴシック" pitchFamily="34" charset="-128"/>
              </a:rPr>
              <a:t>and processing </a:t>
            </a:r>
            <a:r>
              <a:rPr kumimoji="0" lang="en-US" sz="18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relevant to the </a:t>
            </a:r>
            <a:r>
              <a:rPr kumimoji="0" lang="en-US" sz="1800" b="0" i="0" u="none" strike="noStrike" kern="0" cap="none" spc="0" normalizeH="0" baseline="0" noProof="0" dirty="0" err="1">
                <a:ln>
                  <a:noFill/>
                </a:ln>
                <a:solidFill>
                  <a:srgbClr val="000000"/>
                </a:solidFill>
                <a:effectLst/>
                <a:uLnTx/>
                <a:uFillTx/>
                <a:latin typeface="Calibri" pitchFamily="34" charset="0"/>
                <a:ea typeface="ＭＳ Ｐゴシック" pitchFamily="34" charset="-128"/>
              </a:rPr>
              <a:t>GeoHazards</a:t>
            </a:r>
            <a:r>
              <a:rPr kumimoji="0" lang="en-US" sz="18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 theme:</a:t>
            </a: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EO data </a:t>
            </a:r>
            <a:r>
              <a:rPr kumimoji="0" lang="en-US" sz="1600" b="1" i="0" u="none" strike="noStrike" kern="0" cap="none" spc="0" normalizeH="0" baseline="0" noProof="0" dirty="0">
                <a:ln>
                  <a:noFill/>
                </a:ln>
                <a:solidFill>
                  <a:srgbClr val="FF0000"/>
                </a:solidFill>
                <a:effectLst/>
                <a:uLnTx/>
                <a:uFillTx/>
                <a:latin typeface="Calibri" pitchFamily="34" charset="0"/>
                <a:ea typeface="ＭＳ Ｐゴシック" pitchFamily="34" charset="-128"/>
              </a:rPr>
              <a:t>storage</a:t>
            </a:r>
            <a:r>
              <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 </a:t>
            </a:r>
            <a:r>
              <a:rPr kumimoji="0" lang="en-GB"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concerning wide extent tectonic analysis for which large data stacks are needed (typically 1000+ and 5000+ scenes and larger)</a:t>
            </a:r>
            <a:endPar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Access to </a:t>
            </a:r>
            <a:r>
              <a:rPr kumimoji="0" lang="en-US" sz="1600" b="1" i="0" u="none" strike="noStrike" kern="0" cap="none" spc="0" normalizeH="0" baseline="0" noProof="0" dirty="0">
                <a:ln>
                  <a:noFill/>
                </a:ln>
                <a:solidFill>
                  <a:srgbClr val="FF0000"/>
                </a:solidFill>
                <a:effectLst/>
                <a:uLnTx/>
                <a:uFillTx/>
                <a:latin typeface="Calibri" pitchFamily="34" charset="0"/>
                <a:ea typeface="ＭＳ Ｐゴシック" pitchFamily="34" charset="-128"/>
              </a:rPr>
              <a:t>advanced processing tools </a:t>
            </a:r>
            <a:r>
              <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(e.g. </a:t>
            </a:r>
            <a:r>
              <a:rPr kumimoji="0" lang="en-US" sz="1600" b="0" i="0" u="none" strike="noStrike" kern="0" cap="none" spc="0" normalizeH="0" baseline="0" noProof="0" dirty="0" err="1" smtClean="0">
                <a:ln>
                  <a:noFill/>
                </a:ln>
                <a:solidFill>
                  <a:srgbClr val="000000"/>
                </a:solidFill>
                <a:effectLst/>
                <a:uLnTx/>
                <a:uFillTx/>
                <a:latin typeface="Calibri" pitchFamily="34" charset="0"/>
                <a:ea typeface="ＭＳ Ｐゴシック" pitchFamily="34" charset="-128"/>
              </a:rPr>
              <a:t>InSAR</a:t>
            </a: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 and Optical based)</a:t>
            </a:r>
            <a:endParaRPr kumimoji="0" lang="en-US" sz="1600" b="1" i="0" u="none" strike="noStrike" kern="0" cap="none" spc="0" normalizeH="0" baseline="0" noProof="0" dirty="0">
              <a:ln>
                <a:noFill/>
              </a:ln>
              <a:solidFill>
                <a:srgbClr val="000000"/>
              </a:solidFill>
              <a:effectLst/>
              <a:uLnTx/>
              <a:uFillTx/>
              <a:latin typeface="Calibri" pitchFamily="34" charset="0"/>
              <a:ea typeface="ＭＳ Ｐゴシック" pitchFamily="34" charset="-128"/>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A </a:t>
            </a:r>
            <a:r>
              <a:rPr kumimoji="0" lang="en-US" sz="1600" b="1" i="0" u="none" strike="noStrike" kern="0" cap="none" spc="0" normalizeH="0" baseline="0" noProof="0" dirty="0">
                <a:ln>
                  <a:noFill/>
                </a:ln>
                <a:solidFill>
                  <a:srgbClr val="FF0000"/>
                </a:solidFill>
                <a:effectLst/>
                <a:uLnTx/>
                <a:uFillTx/>
                <a:latin typeface="Calibri" pitchFamily="34" charset="0"/>
                <a:ea typeface="ＭＳ Ｐゴシック" pitchFamily="34" charset="-128"/>
              </a:rPr>
              <a:t>collaborative</a:t>
            </a:r>
            <a:r>
              <a:rPr kumimoji="0" lang="en-US" sz="1600" b="0" i="0" u="none" strike="noStrike" kern="0" cap="none" spc="0" normalizeH="0" baseline="0" noProof="0" dirty="0">
                <a:ln>
                  <a:noFill/>
                </a:ln>
                <a:solidFill>
                  <a:srgbClr val="FF0000"/>
                </a:solidFill>
                <a:effectLst/>
                <a:uLnTx/>
                <a:uFillTx/>
                <a:latin typeface="Calibri" pitchFamily="34" charset="0"/>
                <a:ea typeface="ＭＳ Ｐゴシック" pitchFamily="34" charset="-128"/>
              </a:rPr>
              <a:t> </a:t>
            </a:r>
            <a:r>
              <a:rPr kumimoji="0" lang="en-US" sz="1600" b="0" i="0" u="none" strike="noStrike" kern="0" cap="none" spc="0" normalizeH="0" baseline="0" noProof="0" dirty="0">
                <a:ln>
                  <a:noFill/>
                </a:ln>
                <a:solidFill>
                  <a:srgbClr val="000000"/>
                </a:solidFill>
                <a:effectLst/>
                <a:uLnTx/>
                <a:uFillTx/>
                <a:latin typeface="Calibri" pitchFamily="34" charset="0"/>
                <a:ea typeface="ＭＳ Ｐゴシック" pitchFamily="34" charset="-128"/>
              </a:rPr>
              <a:t>work environment and scientific </a:t>
            </a: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animation</a:t>
            </a: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March 2017: </a:t>
            </a:r>
            <a:r>
              <a:rPr kumimoji="0" lang="en-US" sz="1600" b="1" i="0" u="none" strike="noStrike" kern="0" cap="none" spc="0" normalizeH="0" baseline="0" noProof="0" dirty="0" smtClean="0">
                <a:ln>
                  <a:noFill/>
                </a:ln>
                <a:solidFill>
                  <a:srgbClr val="FF0000"/>
                </a:solidFill>
                <a:effectLst/>
                <a:uLnTx/>
                <a:uFillTx/>
                <a:latin typeface="Calibri" pitchFamily="34" charset="0"/>
                <a:ea typeface="ＭＳ Ｐゴシック" pitchFamily="34" charset="-128"/>
              </a:rPr>
              <a:t>47 users</a:t>
            </a: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rPr>
              <a:t>; end of 2017: </a:t>
            </a:r>
            <a:r>
              <a:rPr kumimoji="0" lang="en-US" sz="1600" b="1" i="0" u="none" strike="noStrike" kern="0" cap="none" spc="0" normalizeH="0" baseline="0" noProof="0" dirty="0" smtClean="0">
                <a:ln>
                  <a:noFill/>
                </a:ln>
                <a:solidFill>
                  <a:srgbClr val="FF0000"/>
                </a:solidFill>
                <a:effectLst/>
                <a:uLnTx/>
                <a:uFillTx/>
                <a:latin typeface="Calibri" pitchFamily="34" charset="0"/>
                <a:ea typeface="ＭＳ Ｐゴシック" pitchFamily="34" charset="-128"/>
              </a:rPr>
              <a:t>60 users</a:t>
            </a:r>
            <a:endParaRPr kumimoji="0" lang="en-US" sz="1600" b="1" i="0" u="none" strike="noStrike" kern="0" cap="none" spc="0" normalizeH="0" baseline="0" noProof="0" dirty="0">
              <a:ln>
                <a:noFill/>
              </a:ln>
              <a:solidFill>
                <a:srgbClr val="FF0000"/>
              </a:solidFill>
              <a:effectLst/>
              <a:uLnTx/>
              <a:uFillTx/>
              <a:latin typeface="Calibri" pitchFamily="34" charset="0"/>
              <a:ea typeface="ＭＳ Ｐゴシック" pitchFamily="34" charset="-128"/>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sym typeface="Helvetica Neue"/>
              </a:rPr>
              <a:t>One of the 6 Thematic Exploitation Platforms originated by ESA</a:t>
            </a: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sym typeface="Helvetica Neue"/>
              </a:rPr>
              <a:t>Follows the GPOD, SSEP and TEP-</a:t>
            </a:r>
            <a:r>
              <a:rPr kumimoji="0" lang="en-US" sz="1600" i="0" u="none" strike="noStrike" kern="0" cap="none" spc="0" normalizeH="0" baseline="0" noProof="0" dirty="0" err="1" smtClean="0">
                <a:ln>
                  <a:noFill/>
                </a:ln>
                <a:solidFill>
                  <a:srgbClr val="000000"/>
                </a:solidFill>
                <a:effectLst/>
                <a:uLnTx/>
                <a:uFillTx/>
                <a:latin typeface="Calibri" pitchFamily="34" charset="0"/>
                <a:ea typeface="ＭＳ Ｐゴシック" pitchFamily="34" charset="-128"/>
                <a:sym typeface="Helvetica Neue"/>
              </a:rPr>
              <a:t>Qwin</a:t>
            </a:r>
            <a:r>
              <a:rPr kumimoji="0" lang="en-US" sz="1600" i="0" u="none" strike="noStrike" kern="0" cap="none" spc="0" normalizeH="0" baseline="0" noProof="0" dirty="0" smtClean="0">
                <a:ln>
                  <a:noFill/>
                </a:ln>
                <a:solidFill>
                  <a:srgbClr val="000000"/>
                </a:solidFill>
                <a:effectLst/>
                <a:uLnTx/>
                <a:uFillTx/>
                <a:latin typeface="Calibri" pitchFamily="34" charset="0"/>
                <a:ea typeface="ＭＳ Ｐゴシック" pitchFamily="34" charset="-128"/>
                <a:sym typeface="Helvetica Neue"/>
              </a:rPr>
              <a:t> precursors</a:t>
            </a:r>
            <a:endParaRPr kumimoji="0" lang="en-US" sz="1800" i="0" u="none" strike="noStrike" kern="0" cap="none" spc="0" normalizeH="0" baseline="0" noProof="0" dirty="0">
              <a:ln>
                <a:noFill/>
              </a:ln>
              <a:solidFill>
                <a:srgbClr val="000000"/>
              </a:solidFill>
              <a:effectLst/>
              <a:uLnTx/>
              <a:uFillTx/>
              <a:latin typeface="Calibri" pitchFamily="34" charset="0"/>
              <a:ea typeface="ＭＳ Ｐゴシック" pitchFamily="34" charset="-128"/>
              <a:sym typeface="Helvetica Neue"/>
            </a:endParaRPr>
          </a:p>
        </p:txBody>
      </p:sp>
    </p:spTree>
    <p:extLst>
      <p:ext uri="{BB962C8B-B14F-4D97-AF65-F5344CB8AC3E}">
        <p14:creationId xmlns:p14="http://schemas.microsoft.com/office/powerpoint/2010/main" val="2864217014"/>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6" name="Rectangle 2"/>
          <p:cNvSpPr txBox="1">
            <a:spLocks noChangeArrowheads="1"/>
          </p:cNvSpPr>
          <p:nvPr/>
        </p:nvSpPr>
        <p:spPr bwMode="auto">
          <a:xfrm>
            <a:off x="467544" y="209802"/>
            <a:ext cx="5328592" cy="7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nchor="ct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GB" sz="2200" b="1" dirty="0">
                <a:solidFill>
                  <a:schemeClr val="bg1"/>
                </a:solidFill>
                <a:effectLst>
                  <a:outerShdw blurRad="38100" dist="38100" dir="2700000" algn="tl">
                    <a:srgbClr val="000000">
                      <a:alpha val="43137"/>
                    </a:srgbClr>
                  </a:outerShdw>
                </a:effectLst>
              </a:rPr>
              <a:t>Examples of </a:t>
            </a:r>
            <a:r>
              <a:rPr lang="en-GB" sz="2200" b="1" i="1" dirty="0">
                <a:solidFill>
                  <a:schemeClr val="bg1"/>
                </a:solidFill>
                <a:effectLst>
                  <a:outerShdw blurRad="38100" dist="38100" dir="2700000" algn="tl">
                    <a:srgbClr val="000000">
                      <a:alpha val="43137"/>
                    </a:srgbClr>
                  </a:outerShdw>
                </a:effectLst>
              </a:rPr>
              <a:t>Early Adopters, </a:t>
            </a:r>
          </a:p>
          <a:p>
            <a:pPr algn="ctr" defTabSz="914364" eaLnBrk="1" hangingPunct="1"/>
            <a:r>
              <a:rPr lang="en-GB" sz="2200" b="1" i="1" dirty="0">
                <a:solidFill>
                  <a:schemeClr val="bg1"/>
                </a:solidFill>
                <a:effectLst>
                  <a:outerShdw blurRad="38100" dist="38100" dir="2700000" algn="tl">
                    <a:srgbClr val="000000">
                      <a:alpha val="43137"/>
                    </a:srgbClr>
                  </a:outerShdw>
                </a:effectLst>
              </a:rPr>
              <a:t>Validation Phase started in March </a:t>
            </a:r>
            <a:r>
              <a:rPr lang="en-GB" sz="2200" b="1" i="1" dirty="0" smtClean="0">
                <a:solidFill>
                  <a:schemeClr val="bg1"/>
                </a:solidFill>
                <a:effectLst>
                  <a:outerShdw blurRad="38100" dist="38100" dir="2700000" algn="tl">
                    <a:srgbClr val="000000">
                      <a:alpha val="43137"/>
                    </a:srgbClr>
                  </a:outerShdw>
                </a:effectLst>
              </a:rPr>
              <a:t>2015 </a:t>
            </a:r>
            <a:r>
              <a:rPr lang="en-GB" sz="2200" b="1" dirty="0" smtClean="0">
                <a:solidFill>
                  <a:schemeClr val="bg1"/>
                </a:solidFill>
                <a:effectLst>
                  <a:outerShdw blurRad="38100" dist="38100" dir="2700000" algn="tl">
                    <a:srgbClr val="000000">
                      <a:alpha val="43137"/>
                    </a:srgbClr>
                  </a:outerShdw>
                </a:effectLst>
              </a:rPr>
              <a:t>(1)</a:t>
            </a:r>
            <a:endParaRPr lang="en-GB" sz="2200" b="1" dirty="0">
              <a:solidFill>
                <a:schemeClr val="bg1"/>
              </a:solidFill>
              <a:effectLst>
                <a:outerShdw blurRad="38100" dist="38100" dir="2700000" algn="tl">
                  <a:srgbClr val="000000">
                    <a:alpha val="43137"/>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61111922"/>
              </p:ext>
            </p:extLst>
          </p:nvPr>
        </p:nvGraphicFramePr>
        <p:xfrm>
          <a:off x="683568" y="1556792"/>
          <a:ext cx="7560840" cy="4861290"/>
        </p:xfrm>
        <a:graphic>
          <a:graphicData uri="http://schemas.openxmlformats.org/drawingml/2006/table">
            <a:tbl>
              <a:tblPr firstRow="1" bandRow="1">
                <a:tableStyleId>{5C22544A-7EE6-4342-B048-85BDC9FD1C3A}</a:tableStyleId>
              </a:tblPr>
              <a:tblGrid>
                <a:gridCol w="3672408"/>
                <a:gridCol w="3888432"/>
              </a:tblGrid>
              <a:tr h="2599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User organisation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ＭＳ Ｐゴシック" pitchFamily="34" charset="-128"/>
                        </a:rPr>
                        <a:t>Areas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Ecole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Normale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Supérieure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de Paris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Etna</a:t>
                      </a:r>
                      <a:r>
                        <a:rPr kumimoji="0" lang="en-GB" sz="1100" b="0" i="0" u="none" strike="noStrike" cap="none" normalizeH="0" baseline="0" dirty="0" smtClean="0">
                          <a:ln>
                            <a:noFill/>
                          </a:ln>
                          <a:solidFill>
                            <a:schemeClr val="accent6">
                              <a:lumMod val="50000"/>
                            </a:schemeClr>
                          </a:solidFill>
                          <a:effectLst/>
                          <a:latin typeface="Calibri" pitchFamily="34" charset="0"/>
                          <a:ea typeface="ＭＳ Ｐゴシック" pitchFamily="34" charset="-128"/>
                        </a:rPr>
                        <a:t>, Italy and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Corinth Rift</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Greece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DLR IMF (Germany)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European tectonic mask</a:t>
                      </a:r>
                    </a:p>
                  </a:txBody>
                  <a:tcPr marL="6951" marR="6951" marT="6949" marB="0" anchor="b" horzOverflow="overflow"/>
                </a:tc>
              </a:tr>
              <a:tr h="19339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Altamira Information (Spain)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Test sites on </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landslides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earthquakes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err="1" smtClean="0">
                          <a:ln>
                            <a:noFill/>
                          </a:ln>
                          <a:solidFill>
                            <a:schemeClr val="tx1"/>
                          </a:solidFill>
                          <a:effectLst/>
                          <a:latin typeface="Calibri" pitchFamily="34" charset="0"/>
                          <a:ea typeface="ＭＳ Ｐゴシック" pitchFamily="34" charset="-128"/>
                        </a:rPr>
                        <a:t>ISTerre</a:t>
                      </a: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 (France)</a:t>
                      </a:r>
                    </a:p>
                  </a:txBody>
                  <a:tcPr marL="6949" marR="6949" marT="6950" marB="0"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Subduction</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zones of </a:t>
                      </a: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Latin America, the NAFZ and Tibet</a:t>
                      </a:r>
                      <a:r>
                        <a:rPr kumimoji="0" lang="en-US" sz="1100" b="0" i="0" u="none" strike="noStrike" cap="none" normalizeH="0" baseline="0" dirty="0" smtClean="0">
                          <a:ln>
                            <a:noFill/>
                          </a:ln>
                          <a:solidFill>
                            <a:srgbClr val="00B050"/>
                          </a:solidFill>
                          <a:effectLst/>
                          <a:latin typeface="Calibri" pitchFamily="34" charset="0"/>
                          <a:ea typeface="ＭＳ Ｐゴシック" pitchFamily="34" charset="-128"/>
                        </a:rPr>
                        <a:t>.</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66FF"/>
                          </a:solidFill>
                          <a:effectLst/>
                          <a:latin typeface="Calibri" pitchFamily="34" charset="0"/>
                          <a:ea typeface="ＭＳ Ｐゴシック" pitchFamily="34" charset="-128"/>
                        </a:rPr>
                        <a:t>Alto Tiberina Fault </a:t>
                      </a: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pt-BR"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pt-BR" sz="1100" b="0" i="0" u="none" strike="noStrike" cap="none" normalizeH="0" baseline="0" dirty="0" smtClean="0">
                          <a:ln>
                            <a:noFill/>
                          </a:ln>
                          <a:solidFill>
                            <a:srgbClr val="C00000"/>
                          </a:solidFill>
                          <a:effectLst/>
                          <a:latin typeface="Calibri" pitchFamily="34" charset="0"/>
                          <a:ea typeface="ＭＳ Ｐゴシック" pitchFamily="34" charset="-128"/>
                        </a:rPr>
                        <a:t>Fogo Cape Verde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Marmara</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East sector of </a:t>
                      </a: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NAFS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Haiti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West</a:t>
                      </a:r>
                      <a:r>
                        <a:rPr kumimoji="0" lang="en-GB" sz="1100" b="0" i="0" u="none" strike="noStrike" cap="none" normalizeH="0" baseline="0" dirty="0" smtClean="0">
                          <a:ln>
                            <a:noFill/>
                          </a:ln>
                          <a:solidFill>
                            <a:srgbClr val="3399FF"/>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Java</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ETH (Switzerland)</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Large surface deformations caused by </a:t>
                      </a:r>
                      <a:r>
                        <a:rPr kumimoji="0" lang="pt-BR" sz="1100" b="0" i="0" u="none" strike="noStrike" kern="1200" cap="none" normalizeH="0" baseline="0" dirty="0" smtClean="0">
                          <a:ln>
                            <a:noFill/>
                          </a:ln>
                          <a:solidFill>
                            <a:srgbClr val="00B050"/>
                          </a:solidFill>
                          <a:effectLst/>
                          <a:latin typeface="Calibri" pitchFamily="34" charset="0"/>
                          <a:ea typeface="ＭＳ Ｐゴシック" pitchFamily="34" charset="-128"/>
                          <a:cs typeface="+mn-cs"/>
                        </a:rPr>
                        <a:t>landslides</a:t>
                      </a: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in Bhutan Himalaya</a:t>
                      </a:r>
                      <a:endParaRPr kumimoji="0" lang="pt-BR" sz="1100" b="0" i="0" u="none" strike="noStrike" cap="none" normalizeH="0" baseline="0" dirty="0" smtClean="0">
                        <a:ln>
                          <a:noFill/>
                        </a:ln>
                        <a:solidFill>
                          <a:srgbClr val="00B050"/>
                        </a:solidFill>
                        <a:effectLst/>
                        <a:latin typeface="Calibri" pitchFamily="34" charset="0"/>
                        <a:ea typeface="ＭＳ Ｐゴシック" pitchFamily="34" charset="-128"/>
                      </a:endParaRP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NOA (Greece)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err="1" smtClean="0">
                          <a:ln>
                            <a:noFill/>
                          </a:ln>
                          <a:solidFill>
                            <a:srgbClr val="0066FF"/>
                          </a:solidFill>
                          <a:effectLst/>
                          <a:latin typeface="Calibri" pitchFamily="34" charset="0"/>
                          <a:ea typeface="ＭＳ Ｐゴシック" pitchFamily="34" charset="-128"/>
                        </a:rPr>
                        <a:t>Geohazard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sites in Greece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ea typeface="ＭＳ Ｐゴシック" pitchFamily="34" charset="-128"/>
                        </a:rPr>
                        <a:t>SATIM (Poland)</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Silesia &amp; Warsaw (Poland)</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Obs. Physique du Globe de Clermont-Ferrand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Piton de la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Fournaise</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 La </a:t>
                      </a:r>
                      <a:r>
                        <a:rPr kumimoji="0" lang="en-GB"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Réunion</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Cordon del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Azufre</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Lastarria</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 Chile–Argentina</a:t>
                      </a:r>
                    </a:p>
                  </a:txBody>
                  <a:tcPr marL="6951" marR="6951" marT="6949" marB="0" anchor="b" horzOverflow="overflow"/>
                </a:tc>
              </a:tr>
              <a:tr h="1925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Catania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Etna &amp;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Campi</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Flegrei</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 Vesuvius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British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Geological</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Survey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Urban areas of Great Britain</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1" i="0" u="none" strike="noStrike" cap="none" normalizeH="0" baseline="0" dirty="0" smtClean="0">
                          <a:ln>
                            <a:noFill/>
                          </a:ln>
                          <a:solidFill>
                            <a:schemeClr val="tx1"/>
                          </a:solidFill>
                          <a:effectLst/>
                          <a:latin typeface="Calibri" pitchFamily="34" charset="0"/>
                          <a:ea typeface="ＭＳ Ｐゴシック" pitchFamily="34" charset="-128"/>
                        </a:rPr>
                        <a:t> of Leeds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Active deformation in the </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Alpine-Himalayan belt</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ESA</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Over calibration sites: Rain forest, Germany (DLR targets), Australia Milan, Chicago, Sao Paulo</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ESA(Progressive Systems SLR)</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Greater Cairo</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South </a:t>
                      </a:r>
                      <a:r>
                        <a:rPr kumimoji="0" lang="en-GB"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Rayan</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dune field, Middle Egypt province and </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Aswan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province</a:t>
                      </a:r>
                    </a:p>
                  </a:txBody>
                  <a:tcPr marL="6951" marR="6951" marT="6949" marB="0" anchor="b" horzOverflow="overflow"/>
                </a:tc>
              </a:tr>
              <a:tr h="3599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smtClean="0">
                          <a:ln>
                            <a:noFill/>
                          </a:ln>
                          <a:solidFill>
                            <a:schemeClr val="tx1"/>
                          </a:solidFill>
                          <a:effectLst/>
                          <a:latin typeface="Calibri" pitchFamily="34" charset="0"/>
                          <a:ea typeface="ＭＳ Ｐゴシック" pitchFamily="34" charset="-128"/>
                        </a:rPr>
                        <a:t>CNR IREA (</a:t>
                      </a:r>
                      <a:r>
                        <a:rPr kumimoji="0" lang="fr-FR" sz="1100" b="1" i="0" u="none" strike="noStrike" cap="none" normalizeH="0" baseline="0" dirty="0" err="1" smtClean="0">
                          <a:ln>
                            <a:noFill/>
                          </a:ln>
                          <a:solidFill>
                            <a:schemeClr val="tx1"/>
                          </a:solidFill>
                          <a:effectLst/>
                          <a:latin typeface="Calibri" pitchFamily="34" charset="0"/>
                          <a:ea typeface="ＭＳ Ｐゴシック" pitchFamily="34" charset="-128"/>
                        </a:rPr>
                        <a:t>Italy</a:t>
                      </a:r>
                      <a:r>
                        <a:rPr kumimoji="0" lang="fr-FR" sz="1100" b="1"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Tests on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Italian volcanoes</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Hawaiian and Japanese volcanic</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seismic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areas</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Universita</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De L’ Aquila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Italy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Abruzzo</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region</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L’ Aquila and Teramo for post-</a:t>
                      </a:r>
                      <a:r>
                        <a:rPr kumimoji="0" lang="fr-FR" sz="1100" b="0" i="0" u="none" strike="noStrike" kern="1200" cap="none" normalizeH="0" baseline="0" dirty="0" err="1" smtClean="0">
                          <a:ln>
                            <a:noFill/>
                          </a:ln>
                          <a:solidFill>
                            <a:srgbClr val="0070C0"/>
                          </a:solidFill>
                          <a:effectLst/>
                          <a:latin typeface="Calibri" pitchFamily="34" charset="0"/>
                          <a:ea typeface="ＭＳ Ｐゴシック" pitchFamily="34" charset="-128"/>
                          <a:cs typeface="+mn-cs"/>
                        </a:rPr>
                        <a:t>seismic</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ground</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displacements</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endPar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College</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of London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UK </a:t>
                      </a:r>
                      <a:r>
                        <a:rPr kumimoji="0" lang="fr-FR" sz="1100" b="0" i="0" u="none" strike="noStrike" kern="1200" cap="none" normalizeH="0" baseline="0" dirty="0" err="1" smtClean="0">
                          <a:ln>
                            <a:noFill/>
                          </a:ln>
                          <a:solidFill>
                            <a:srgbClr val="00B050"/>
                          </a:solidFill>
                          <a:effectLst/>
                          <a:latin typeface="Calibri" pitchFamily="34" charset="0"/>
                          <a:ea typeface="ＭＳ Ｐゴシック" pitchFamily="34" charset="-128"/>
                          <a:cs typeface="+mn-cs"/>
                        </a:rPr>
                        <a:t>landslides</a:t>
                      </a:r>
                      <a:endParaRPr kumimoji="0" lang="en-GB" sz="1100" b="0" i="0" u="none" strike="noStrike" kern="1200" cap="none" normalizeH="0" baseline="0" dirty="0" smtClean="0">
                        <a:ln>
                          <a:noFill/>
                        </a:ln>
                        <a:solidFill>
                          <a:srgbClr val="00B050"/>
                        </a:solidFill>
                        <a:effectLst/>
                        <a:latin typeface="Calibri" pitchFamily="34" charset="0"/>
                        <a:ea typeface="ＭＳ Ｐゴシック" pitchFamily="34" charset="-128"/>
                        <a:cs typeface="+mn-cs"/>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of Rabat(</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Morocco</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Morocco</a:t>
                      </a:r>
                      <a:r>
                        <a:rPr kumimoji="0" lang="fr-FR"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rgbClr val="0066FF"/>
                          </a:solidFill>
                          <a:effectLst/>
                          <a:latin typeface="Calibri" pitchFamily="34" charset="0"/>
                          <a:ea typeface="ＭＳ Ｐゴシック" pitchFamily="34" charset="-128"/>
                          <a:cs typeface="+mn-cs"/>
                        </a:rPr>
                        <a:t>seismic</a:t>
                      </a:r>
                      <a:r>
                        <a:rPr kumimoji="0" lang="fr-FR"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activity</a:t>
                      </a:r>
                      <a:endPar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endParaRPr>
                    </a:p>
                  </a:txBody>
                  <a:tcPr marL="6951" marR="6951" marT="6949" marB="0" anchor="b" horzOverflow="overflow"/>
                </a:tc>
              </a:tr>
            </a:tbl>
          </a:graphicData>
        </a:graphic>
      </p:graphicFrame>
      <p:sp>
        <p:nvSpPr>
          <p:cNvPr id="2" name="Rectangle 1"/>
          <p:cNvSpPr/>
          <p:nvPr/>
        </p:nvSpPr>
        <p:spPr>
          <a:xfrm>
            <a:off x="8244408" y="1916832"/>
            <a:ext cx="899592" cy="115212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spcCol="0" rtlCol="0" anchor="ctr"/>
          <a:lstStyle/>
          <a:p>
            <a:pPr algn="ctr" defTabSz="914364"/>
            <a:r>
              <a:rPr lang="fr-FR" sz="1000" dirty="0" err="1" smtClean="0">
                <a:solidFill>
                  <a:srgbClr val="C00000"/>
                </a:solidFill>
              </a:rPr>
              <a:t>Volcanoes</a:t>
            </a:r>
            <a:endParaRPr lang="fr-FR" sz="1000" dirty="0">
              <a:solidFill>
                <a:srgbClr val="C00000"/>
              </a:solidFill>
            </a:endParaRPr>
          </a:p>
          <a:p>
            <a:pPr algn="ctr" defTabSz="914364"/>
            <a:r>
              <a:rPr lang="fr-FR" sz="1000" dirty="0">
                <a:solidFill>
                  <a:srgbClr val="0066FF"/>
                </a:solidFill>
                <a:ea typeface="ＭＳ Ｐゴシック" pitchFamily="34" charset="-128"/>
              </a:rPr>
              <a:t>    </a:t>
            </a:r>
            <a:r>
              <a:rPr lang="fr-FR" sz="1000" dirty="0" smtClean="0">
                <a:solidFill>
                  <a:srgbClr val="0066FF"/>
                </a:solidFill>
                <a:ea typeface="ＭＳ Ｐゴシック" pitchFamily="34" charset="-128"/>
              </a:rPr>
              <a:t>   </a:t>
            </a:r>
            <a:r>
              <a:rPr lang="fr-FR" sz="1000" dirty="0" err="1" smtClean="0">
                <a:solidFill>
                  <a:srgbClr val="0066FF"/>
                </a:solidFill>
                <a:ea typeface="ＭＳ Ｐゴシック" pitchFamily="34" charset="-128"/>
              </a:rPr>
              <a:t>Earthquakes</a:t>
            </a:r>
            <a:endParaRPr lang="fr-FR" sz="1000" dirty="0">
              <a:solidFill>
                <a:srgbClr val="0066FF"/>
              </a:solidFill>
              <a:ea typeface="ＭＳ Ｐゴシック" pitchFamily="34" charset="-128"/>
            </a:endParaRPr>
          </a:p>
          <a:p>
            <a:pPr defTabSz="914364" fontAlgn="b">
              <a:spcBef>
                <a:spcPct val="0"/>
              </a:spcBef>
              <a:spcAft>
                <a:spcPct val="0"/>
              </a:spcAft>
            </a:pPr>
            <a:r>
              <a:rPr lang="fr-FR" sz="1000" dirty="0">
                <a:solidFill>
                  <a:srgbClr val="00B050"/>
                </a:solidFill>
                <a:ea typeface="ＭＳ Ｐゴシック" pitchFamily="34" charset="-128"/>
              </a:rPr>
              <a:t>         </a:t>
            </a:r>
            <a:r>
              <a:rPr lang="fr-FR" sz="1000" dirty="0" smtClean="0">
                <a:solidFill>
                  <a:srgbClr val="00B050"/>
                </a:solidFill>
                <a:ea typeface="ＭＳ Ｐゴシック" pitchFamily="34" charset="-128"/>
              </a:rPr>
              <a:t>     </a:t>
            </a:r>
            <a:r>
              <a:rPr lang="fr-FR" sz="1000" dirty="0" err="1" smtClean="0">
                <a:solidFill>
                  <a:srgbClr val="00B050"/>
                </a:solidFill>
                <a:ea typeface="ＭＳ Ｐゴシック" pitchFamily="34" charset="-128"/>
              </a:rPr>
              <a:t>Landslides</a:t>
            </a:r>
            <a:endParaRPr lang="fr-FR" sz="1000" dirty="0" smtClean="0">
              <a:solidFill>
                <a:srgbClr val="00B050"/>
              </a:solidFill>
              <a:ea typeface="ＭＳ Ｐゴシック" pitchFamily="34" charset="-128"/>
            </a:endParaRPr>
          </a:p>
          <a:p>
            <a:pPr defTabSz="914364" fontAlgn="b">
              <a:spcBef>
                <a:spcPct val="0"/>
              </a:spcBef>
              <a:spcAft>
                <a:spcPct val="0"/>
              </a:spcAft>
            </a:pPr>
            <a:endParaRPr lang="fr-FR" sz="1000" dirty="0">
              <a:solidFill>
                <a:srgbClr val="00B050"/>
              </a:solidFill>
              <a:ea typeface="ＭＳ Ｐゴシック" pitchFamily="34" charset="-128"/>
            </a:endParaRPr>
          </a:p>
          <a:p>
            <a:pPr defTabSz="914364" fontAlgn="b">
              <a:spcBef>
                <a:spcPct val="0"/>
              </a:spcBef>
              <a:spcAft>
                <a:spcPct val="0"/>
              </a:spcAft>
            </a:pPr>
            <a:r>
              <a:rPr lang="fr-FR" sz="1000" dirty="0" smtClean="0">
                <a:solidFill>
                  <a:srgbClr val="7030A0"/>
                </a:solidFill>
                <a:ea typeface="ＭＳ Ｐゴシック" pitchFamily="34" charset="-128"/>
              </a:rPr>
              <a:t>Subsidence</a:t>
            </a:r>
            <a:endParaRPr lang="en-GB" sz="1000" dirty="0">
              <a:solidFill>
                <a:srgbClr val="7030A0"/>
              </a:solidFill>
              <a:ea typeface="ＭＳ Ｐゴシック" pitchFamily="34" charset="-128"/>
            </a:endParaRPr>
          </a:p>
        </p:txBody>
      </p:sp>
      <p:sp>
        <p:nvSpPr>
          <p:cNvPr id="3" name="Slide Number Placeholder 2"/>
          <p:cNvSpPr>
            <a:spLocks noGrp="1"/>
          </p:cNvSpPr>
          <p:nvPr>
            <p:ph type="sldNum" sz="quarter" idx="10"/>
          </p:nvPr>
        </p:nvSpPr>
        <p:spPr/>
        <p:txBody>
          <a:bodyPr/>
          <a:lstStyle/>
          <a:p>
            <a:fld id="{0E5741A4-A864-49A7-944A-A05ED55E0BC5}" type="slidenum">
              <a:rPr lang="fr-FR" smtClean="0"/>
              <a:pPr/>
              <a:t>35</a:t>
            </a:fld>
            <a:endParaRPr lang="fr-FR"/>
          </a:p>
        </p:txBody>
      </p:sp>
    </p:spTree>
    <p:extLst>
      <p:ext uri="{BB962C8B-B14F-4D97-AF65-F5344CB8AC3E}">
        <p14:creationId xmlns:p14="http://schemas.microsoft.com/office/powerpoint/2010/main" val="3748291270"/>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6" name="Rectangle 2"/>
          <p:cNvSpPr txBox="1">
            <a:spLocks noChangeArrowheads="1"/>
          </p:cNvSpPr>
          <p:nvPr/>
        </p:nvSpPr>
        <p:spPr bwMode="auto">
          <a:xfrm>
            <a:off x="467544" y="40525"/>
            <a:ext cx="5328592" cy="11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nchor="ct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GB" sz="2200" b="1" dirty="0">
                <a:solidFill>
                  <a:schemeClr val="bg1"/>
                </a:solidFill>
                <a:effectLst>
                  <a:outerShdw blurRad="38100" dist="38100" dir="2700000" algn="tl">
                    <a:srgbClr val="000000">
                      <a:alpha val="43137"/>
                    </a:srgbClr>
                  </a:outerShdw>
                </a:effectLst>
              </a:rPr>
              <a:t>Examples of </a:t>
            </a:r>
            <a:r>
              <a:rPr lang="en-GB" sz="2200" b="1" i="1" dirty="0">
                <a:solidFill>
                  <a:schemeClr val="bg1"/>
                </a:solidFill>
                <a:effectLst>
                  <a:outerShdw blurRad="38100" dist="38100" dir="2700000" algn="tl">
                    <a:srgbClr val="000000">
                      <a:alpha val="43137"/>
                    </a:srgbClr>
                  </a:outerShdw>
                </a:effectLst>
              </a:rPr>
              <a:t>Early Adopters, </a:t>
            </a:r>
          </a:p>
          <a:p>
            <a:pPr algn="ctr" defTabSz="914364" eaLnBrk="1" hangingPunct="1"/>
            <a:r>
              <a:rPr lang="en-GB" sz="2200" b="1" i="1" dirty="0">
                <a:solidFill>
                  <a:schemeClr val="bg1"/>
                </a:solidFill>
                <a:effectLst>
                  <a:outerShdw blurRad="38100" dist="38100" dir="2700000" algn="tl">
                    <a:srgbClr val="000000">
                      <a:alpha val="43137"/>
                    </a:srgbClr>
                  </a:outerShdw>
                </a:effectLst>
              </a:rPr>
              <a:t>Validation Phase started in March </a:t>
            </a:r>
            <a:r>
              <a:rPr lang="en-GB" sz="2200" b="1" i="1" dirty="0" smtClean="0">
                <a:solidFill>
                  <a:schemeClr val="bg1"/>
                </a:solidFill>
                <a:effectLst>
                  <a:outerShdw blurRad="38100" dist="38100" dir="2700000" algn="tl">
                    <a:srgbClr val="000000">
                      <a:alpha val="43137"/>
                    </a:srgbClr>
                  </a:outerShdw>
                </a:effectLst>
              </a:rPr>
              <a:t>2015 </a:t>
            </a:r>
            <a:r>
              <a:rPr lang="en-GB" sz="2200" b="1" dirty="0" smtClean="0">
                <a:solidFill>
                  <a:schemeClr val="bg1"/>
                </a:solidFill>
                <a:effectLst>
                  <a:outerShdw blurRad="38100" dist="38100" dir="2700000" algn="tl">
                    <a:srgbClr val="000000">
                      <a:alpha val="43137"/>
                    </a:srgbClr>
                  </a:outerShdw>
                </a:effectLst>
              </a:rPr>
              <a:t>(2)</a:t>
            </a:r>
            <a:endParaRPr lang="en-GB" sz="2200" b="1" dirty="0">
              <a:solidFill>
                <a:schemeClr val="bg1"/>
              </a:solidFill>
              <a:effectLst>
                <a:outerShdw blurRad="38100" dist="38100" dir="2700000" algn="tl">
                  <a:srgbClr val="000000">
                    <a:alpha val="43137"/>
                  </a:srgbClr>
                </a:outerShdw>
              </a:effectLst>
            </a:endParaRPr>
          </a:p>
          <a:p>
            <a:pPr algn="ctr" defTabSz="914364" eaLnBrk="1" hangingPunct="1"/>
            <a:endParaRPr lang="en-GB" sz="2200" b="1" i="1" dirty="0">
              <a:solidFill>
                <a:schemeClr val="bg1"/>
              </a:solidFill>
              <a:effectLst>
                <a:outerShdw blurRad="38100" dist="38100" dir="2700000" algn="tl">
                  <a:srgbClr val="000000">
                    <a:alpha val="43137"/>
                  </a:srgbClr>
                </a:outerShdw>
              </a:effectLst>
            </a:endParaRPr>
          </a:p>
        </p:txBody>
      </p:sp>
      <p:sp>
        <p:nvSpPr>
          <p:cNvPr id="17507" name="TextBox 1"/>
          <p:cNvSpPr txBox="1">
            <a:spLocks noChangeArrowheads="1"/>
          </p:cNvSpPr>
          <p:nvPr/>
        </p:nvSpPr>
        <p:spPr bwMode="auto">
          <a:xfrm>
            <a:off x="2339752" y="6146402"/>
            <a:ext cx="4536504" cy="369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36" tIns="45716" rIns="91436" bIns="45716">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US" dirty="0" err="1" smtClean="0">
                <a:solidFill>
                  <a:schemeClr val="tx2"/>
                </a:solidFill>
              </a:rPr>
              <a:t>PoC</a:t>
            </a:r>
            <a:r>
              <a:rPr lang="en-US" dirty="0" smtClean="0">
                <a:solidFill>
                  <a:schemeClr val="tx2"/>
                </a:solidFill>
              </a:rPr>
              <a:t> for applications: </a:t>
            </a:r>
            <a:r>
              <a:rPr lang="en-GB" u="sng" dirty="0" smtClean="0">
                <a:solidFill>
                  <a:srgbClr val="000000"/>
                </a:solidFill>
                <a:hlinkClick r:id="rId3"/>
              </a:rPr>
              <a:t>geohazards-tep@esa.int</a:t>
            </a:r>
            <a:r>
              <a:rPr lang="en-GB" dirty="0" smtClean="0">
                <a:solidFill>
                  <a:srgbClr val="000000"/>
                </a:solidFill>
              </a:rPr>
              <a:t> </a:t>
            </a:r>
            <a:endParaRPr lang="en-US" dirty="0">
              <a:solidFill>
                <a:srgbClr val="0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85941652"/>
              </p:ext>
            </p:extLst>
          </p:nvPr>
        </p:nvGraphicFramePr>
        <p:xfrm>
          <a:off x="611560" y="1793984"/>
          <a:ext cx="7560840" cy="2601694"/>
        </p:xfrm>
        <a:graphic>
          <a:graphicData uri="http://schemas.openxmlformats.org/drawingml/2006/table">
            <a:tbl>
              <a:tblPr firstRow="1" bandRow="1">
                <a:tableStyleId>{5C22544A-7EE6-4342-B048-85BDC9FD1C3A}</a:tableStyleId>
              </a:tblPr>
              <a:tblGrid>
                <a:gridCol w="3456384"/>
                <a:gridCol w="4104456"/>
              </a:tblGrid>
              <a:tr h="2599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User organisation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ＭＳ Ｐゴシック" pitchFamily="34" charset="-128"/>
                        </a:rPr>
                        <a:t>Areas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CNR ISSIA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GB" sz="1000" kern="1200" dirty="0" smtClean="0">
                          <a:solidFill>
                            <a:srgbClr val="0066FF"/>
                          </a:solidFill>
                          <a:latin typeface="+mn-lt"/>
                          <a:ea typeface="ＭＳ Ｐゴシック" pitchFamily="34" charset="-128"/>
                          <a:cs typeface="+mn-cs"/>
                        </a:rPr>
                        <a:t>Indonesia</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IPGP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Asia, N&amp; S America, Indian Ocean</a:t>
                      </a:r>
                    </a:p>
                  </a:txBody>
                  <a:tcPr marL="6951" marR="6951" marT="6949" marB="0" anchor="b" horzOverflow="overflow"/>
                </a:tc>
              </a:tr>
              <a:tr h="19339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Universidad de Concepcion (Chile)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Southern Andean zone</a:t>
                      </a:r>
                      <a:endPar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Laboratoire de Dynamique Terrestre et Planétaire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(France)</a:t>
                      </a:r>
                    </a:p>
                  </a:txBody>
                  <a:tcPr marL="6949" marR="6949" marT="6950" marB="0"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South America active </a:t>
                      </a:r>
                      <a:r>
                        <a:rPr kumimoji="0" lang="en-US"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and </a:t>
                      </a:r>
                      <a:r>
                        <a:rPr kumimoji="0" lang="en-US" sz="1100" b="0" i="0" u="none" strike="noStrike" kern="1200" cap="none" normalizeH="0" baseline="0" dirty="0" smtClean="0">
                          <a:ln>
                            <a:noFill/>
                          </a:ln>
                          <a:solidFill>
                            <a:schemeClr val="tx1">
                              <a:lumMod val="60000"/>
                              <a:lumOff val="40000"/>
                            </a:schemeClr>
                          </a:solidFill>
                          <a:effectLst/>
                          <a:latin typeface="Calibri" pitchFamily="34" charset="0"/>
                          <a:ea typeface="ＭＳ Ｐゴシック" pitchFamily="34" charset="-128"/>
                          <a:cs typeface="+mn-cs"/>
                        </a:rPr>
                        <a:t>tectonics</a:t>
                      </a:r>
                      <a:endParaRPr kumimoji="0" lang="en-US" sz="1100" b="0" i="0" u="none" strike="noStrike" cap="none" normalizeH="0" baseline="0" dirty="0" smtClean="0">
                        <a:ln>
                          <a:noFill/>
                        </a:ln>
                        <a:solidFill>
                          <a:schemeClr val="tx1">
                            <a:lumMod val="60000"/>
                            <a:lumOff val="40000"/>
                          </a:schemeClr>
                        </a:solidFill>
                        <a:effectLst/>
                        <a:latin typeface="Calibri" pitchFamily="34" charset="0"/>
                        <a:ea typeface="ＭＳ Ｐゴシック" pitchFamily="34" charset="-128"/>
                      </a:endParaRP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BRGM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French coast </a:t>
                      </a:r>
                      <a:r>
                        <a:rPr lang="pt-BR" sz="1000" kern="1200" dirty="0" smtClean="0">
                          <a:solidFill>
                            <a:srgbClr val="7030A0"/>
                          </a:solidFill>
                          <a:latin typeface="+mn-lt"/>
                          <a:ea typeface="ＭＳ Ｐゴシック" pitchFamily="34" charset="-128"/>
                          <a:cs typeface="+mn-cs"/>
                        </a:rPr>
                        <a:t>subsidence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AIM CEA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US" sz="1000" kern="1200" dirty="0" smtClean="0">
                          <a:solidFill>
                            <a:srgbClr val="C00000"/>
                          </a:solidFill>
                          <a:latin typeface="+mn-lt"/>
                          <a:ea typeface="+mn-ea"/>
                          <a:cs typeface="+mn-cs"/>
                        </a:rPr>
                        <a:t>La Reunion</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National Cartographic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Center</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(Iran)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rgbClr val="0066FF"/>
                          </a:solidFill>
                          <a:effectLst/>
                          <a:latin typeface="Calibri" pitchFamily="34" charset="0"/>
                          <a:ea typeface="ＭＳ Ｐゴシック" pitchFamily="34" charset="-128"/>
                        </a:rPr>
                        <a:t>Iran</a:t>
                      </a:r>
                      <a:endPar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Instituto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Geologico</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 y Minero de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Espana</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Spain</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a:t>
                      </a:r>
                      <a:endParaRPr kumimoji="0" lang="en-GB" sz="11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7030A0"/>
                          </a:solidFill>
                          <a:effectLst/>
                          <a:latin typeface="Calibri" pitchFamily="34" charset="0"/>
                          <a:ea typeface="ＭＳ Ｐゴシック" pitchFamily="34" charset="-128"/>
                        </a:rPr>
                        <a:t>SouthEast Spain</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USGS (USA)</a:t>
                      </a:r>
                      <a:endParaRPr kumimoji="0" lang="en-GB" sz="11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Latin America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p>
                  </a:txBody>
                  <a:tcPr marL="6951" marR="6951" marT="6949" marB="0" anchor="b" horzOverflow="overflow"/>
                </a:tc>
              </a:tr>
              <a:tr h="1961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CVGHM (Indonesia)</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Indonesian and Mexican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p>
                  </a:txBody>
                  <a:tcPr marL="6951" marR="6951" marT="6949" marB="0" anchor="b" horzOverflow="overflow"/>
                </a:tc>
              </a:tr>
              <a:tr h="13257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Yachay</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Tech (Ecuador)</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Ecuador areas with </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active seismic activity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active volcanoes</a:t>
                      </a:r>
                    </a:p>
                  </a:txBody>
                  <a:tcPr marL="6951" marR="6951" marT="6949" marB="0" anchor="b" horzOverflow="overflow"/>
                </a:tc>
              </a:tr>
              <a:tr h="2880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CNES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Validation of tools  for interferometric coherence over </a:t>
                      </a:r>
                      <a:r>
                        <a:rPr lang="en-GB" sz="1000" kern="1200" dirty="0" smtClean="0">
                          <a:solidFill>
                            <a:srgbClr val="7030A0"/>
                          </a:solidFill>
                          <a:latin typeface="+mn-lt"/>
                          <a:ea typeface="ＭＳ Ｐゴシック" pitchFamily="34" charset="-128"/>
                          <a:cs typeface="+mn-cs"/>
                        </a:rPr>
                        <a:t>Syria and France</a:t>
                      </a:r>
                    </a:p>
                  </a:txBody>
                  <a:tcPr marL="6951" marR="6951" marT="6949" marB="0" anchor="b" horzOverflow="overflow"/>
                </a:tc>
              </a:tr>
            </a:tbl>
          </a:graphicData>
        </a:graphic>
      </p:graphicFrame>
      <p:sp>
        <p:nvSpPr>
          <p:cNvPr id="2" name="Rectangle 1"/>
          <p:cNvSpPr/>
          <p:nvPr/>
        </p:nvSpPr>
        <p:spPr>
          <a:xfrm>
            <a:off x="8172400" y="1916832"/>
            <a:ext cx="971600" cy="158417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spcCol="0" rtlCol="0" anchor="ctr"/>
          <a:lstStyle/>
          <a:p>
            <a:pPr algn="ctr" defTabSz="914364"/>
            <a:r>
              <a:rPr lang="fr-FR" sz="1000" dirty="0" err="1" smtClean="0">
                <a:solidFill>
                  <a:srgbClr val="C00000"/>
                </a:solidFill>
              </a:rPr>
              <a:t>Volcanoes</a:t>
            </a:r>
            <a:endParaRPr lang="fr-FR" sz="1000" dirty="0">
              <a:solidFill>
                <a:srgbClr val="C00000"/>
              </a:solidFill>
            </a:endParaRPr>
          </a:p>
          <a:p>
            <a:pPr algn="ctr" defTabSz="914364"/>
            <a:r>
              <a:rPr lang="fr-FR" sz="1000" dirty="0">
                <a:solidFill>
                  <a:srgbClr val="0066FF"/>
                </a:solidFill>
                <a:ea typeface="ＭＳ Ｐゴシック" pitchFamily="34" charset="-128"/>
              </a:rPr>
              <a:t>    </a:t>
            </a:r>
            <a:r>
              <a:rPr lang="fr-FR" sz="1000" dirty="0" smtClean="0">
                <a:solidFill>
                  <a:srgbClr val="0066FF"/>
                </a:solidFill>
                <a:ea typeface="ＭＳ Ｐゴシック" pitchFamily="34" charset="-128"/>
              </a:rPr>
              <a:t>  </a:t>
            </a:r>
            <a:r>
              <a:rPr lang="fr-FR" sz="1000" dirty="0" err="1" smtClean="0">
                <a:solidFill>
                  <a:srgbClr val="0066FF"/>
                </a:solidFill>
                <a:ea typeface="ＭＳ Ｐゴシック" pitchFamily="34" charset="-128"/>
              </a:rPr>
              <a:t>Earthquakes</a:t>
            </a:r>
            <a:endParaRPr lang="fr-FR" sz="1000" dirty="0">
              <a:solidFill>
                <a:srgbClr val="0066FF"/>
              </a:solidFill>
              <a:ea typeface="ＭＳ Ｐゴシック" pitchFamily="34" charset="-128"/>
            </a:endParaRPr>
          </a:p>
          <a:p>
            <a:pPr defTabSz="914364" fontAlgn="b">
              <a:spcBef>
                <a:spcPct val="0"/>
              </a:spcBef>
              <a:spcAft>
                <a:spcPct val="0"/>
              </a:spcAft>
            </a:pPr>
            <a:r>
              <a:rPr lang="fr-FR" sz="1000" dirty="0">
                <a:solidFill>
                  <a:srgbClr val="00B050"/>
                </a:solidFill>
                <a:ea typeface="ＭＳ Ｐゴシック" pitchFamily="34" charset="-128"/>
              </a:rPr>
              <a:t>         </a:t>
            </a:r>
            <a:r>
              <a:rPr lang="fr-FR" sz="1000" dirty="0" smtClean="0">
                <a:solidFill>
                  <a:srgbClr val="00B050"/>
                </a:solidFill>
                <a:ea typeface="ＭＳ Ｐゴシック" pitchFamily="34" charset="-128"/>
              </a:rPr>
              <a:t>   </a:t>
            </a:r>
            <a:r>
              <a:rPr lang="fr-FR" sz="1000" dirty="0" err="1" smtClean="0">
                <a:solidFill>
                  <a:srgbClr val="00B050"/>
                </a:solidFill>
                <a:ea typeface="ＭＳ Ｐゴシック" pitchFamily="34" charset="-128"/>
              </a:rPr>
              <a:t>Landslides</a:t>
            </a:r>
            <a:r>
              <a:rPr lang="fr-FR" sz="1000" dirty="0" smtClean="0">
                <a:solidFill>
                  <a:srgbClr val="00B050"/>
                </a:solidFill>
                <a:ea typeface="ＭＳ Ｐゴシック" pitchFamily="34" charset="-128"/>
              </a:rPr>
              <a:t> </a:t>
            </a:r>
          </a:p>
          <a:p>
            <a:pPr defTabSz="914364" fontAlgn="b">
              <a:spcBef>
                <a:spcPct val="0"/>
              </a:spcBef>
              <a:spcAft>
                <a:spcPct val="0"/>
              </a:spcAft>
            </a:pPr>
            <a:endParaRPr lang="fr-FR" sz="1000" dirty="0" smtClean="0">
              <a:solidFill>
                <a:srgbClr val="00B050"/>
              </a:solidFill>
              <a:ea typeface="ＭＳ Ｐゴシック" pitchFamily="34" charset="-128"/>
            </a:endParaRPr>
          </a:p>
          <a:p>
            <a:pPr defTabSz="914364" fontAlgn="b">
              <a:spcBef>
                <a:spcPct val="0"/>
              </a:spcBef>
              <a:spcAft>
                <a:spcPct val="0"/>
              </a:spcAft>
            </a:pPr>
            <a:r>
              <a:rPr lang="fr-FR" sz="1000" dirty="0" smtClean="0">
                <a:solidFill>
                  <a:srgbClr val="7030A0"/>
                </a:solidFill>
                <a:ea typeface="ＭＳ Ｐゴシック" pitchFamily="34" charset="-128"/>
              </a:rPr>
              <a:t>Subsidence</a:t>
            </a:r>
            <a:endParaRPr lang="en-GB" sz="1000" dirty="0">
              <a:solidFill>
                <a:srgbClr val="7030A0"/>
              </a:solidFill>
              <a:ea typeface="ＭＳ Ｐゴシック" pitchFamily="34" charset="-128"/>
            </a:endParaRPr>
          </a:p>
        </p:txBody>
      </p:sp>
      <p:sp>
        <p:nvSpPr>
          <p:cNvPr id="3" name="Slide Number Placeholder 2"/>
          <p:cNvSpPr>
            <a:spLocks noGrp="1"/>
          </p:cNvSpPr>
          <p:nvPr>
            <p:ph type="sldNum" sz="quarter" idx="10"/>
          </p:nvPr>
        </p:nvSpPr>
        <p:spPr/>
        <p:txBody>
          <a:bodyPr/>
          <a:lstStyle/>
          <a:p>
            <a:fld id="{0E5741A4-A864-49A7-944A-A05ED55E0BC5}" type="slidenum">
              <a:rPr lang="fr-FR" smtClean="0"/>
              <a:pPr/>
              <a:t>36</a:t>
            </a:fld>
            <a:endParaRPr lang="fr-FR"/>
          </a:p>
        </p:txBody>
      </p:sp>
      <p:sp>
        <p:nvSpPr>
          <p:cNvPr id="4" name="Rectangle 3"/>
          <p:cNvSpPr/>
          <p:nvPr/>
        </p:nvSpPr>
        <p:spPr bwMode="auto">
          <a:xfrm>
            <a:off x="704404" y="4761404"/>
            <a:ext cx="7488832" cy="15696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b="1" kern="0" dirty="0" smtClean="0">
                <a:solidFill>
                  <a:srgbClr val="002569"/>
                </a:solidFill>
                <a:latin typeface="Arial" charset="0"/>
                <a:ea typeface="Verdana" panose="020B0604030504040204" pitchFamily="34" charset="0"/>
                <a:cs typeface="Verdana" panose="020B0604030504040204" pitchFamily="34" charset="0"/>
              </a:rPr>
              <a:t>47 </a:t>
            </a:r>
            <a:r>
              <a:rPr lang="fr-FR" sz="1600" kern="0" dirty="0" err="1">
                <a:solidFill>
                  <a:srgbClr val="002569"/>
                </a:solidFill>
                <a:latin typeface="Arial" charset="0"/>
                <a:ea typeface="Verdana" panose="020B0604030504040204" pitchFamily="34" charset="0"/>
                <a:cs typeface="Verdana" panose="020B0604030504040204" pitchFamily="34" charset="0"/>
              </a:rPr>
              <a:t>users</a:t>
            </a:r>
            <a:r>
              <a:rPr lang="fr-FR" sz="1600" kern="0" dirty="0">
                <a:solidFill>
                  <a:srgbClr val="002569"/>
                </a:solidFill>
                <a:latin typeface="Arial" charset="0"/>
                <a:ea typeface="Verdana" panose="020B0604030504040204" pitchFamily="34" charset="0"/>
                <a:cs typeface="Verdana" panose="020B0604030504040204" pitchFamily="34" charset="0"/>
              </a:rPr>
              <a:t> up to </a:t>
            </a:r>
            <a:r>
              <a:rPr lang="fr-FR" sz="1600" kern="0" dirty="0" err="1" smtClean="0">
                <a:solidFill>
                  <a:srgbClr val="002569"/>
                </a:solidFill>
                <a:latin typeface="Arial" charset="0"/>
                <a:ea typeface="Verdana" panose="020B0604030504040204" pitchFamily="34" charset="0"/>
                <a:cs typeface="Verdana" panose="020B0604030504040204" pitchFamily="34" charset="0"/>
              </a:rPr>
              <a:t>early</a:t>
            </a:r>
            <a:r>
              <a:rPr lang="fr-FR" sz="1600" kern="0" dirty="0" smtClean="0">
                <a:solidFill>
                  <a:srgbClr val="002569"/>
                </a:solidFill>
                <a:latin typeface="Arial" charset="0"/>
                <a:ea typeface="Verdana" panose="020B0604030504040204" pitchFamily="34" charset="0"/>
                <a:cs typeface="Verdana" panose="020B0604030504040204" pitchFamily="34" charset="0"/>
              </a:rPr>
              <a:t> March 2017 (4 more </a:t>
            </a:r>
            <a:r>
              <a:rPr lang="fr-FR" sz="1600"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kern="0" dirty="0" smtClean="0">
                <a:solidFill>
                  <a:srgbClr val="002569"/>
                </a:solidFill>
                <a:latin typeface="Arial" charset="0"/>
                <a:ea typeface="Verdana" panose="020B0604030504040204" pitchFamily="34" charset="0"/>
                <a:cs typeface="Verdana" panose="020B0604030504040204" pitchFamily="34" charset="0"/>
              </a:rPr>
              <a:t> have been </a:t>
            </a:r>
            <a:r>
              <a:rPr lang="fr-FR" sz="1600" kern="0" dirty="0" err="1" smtClean="0">
                <a:solidFill>
                  <a:srgbClr val="002569"/>
                </a:solidFill>
                <a:latin typeface="Arial" charset="0"/>
                <a:ea typeface="Verdana" panose="020B0604030504040204" pitchFamily="34" charset="0"/>
                <a:cs typeface="Verdana" panose="020B0604030504040204" pitchFamily="34" charset="0"/>
              </a:rPr>
              <a:t>selected</a:t>
            </a:r>
            <a:r>
              <a:rPr lang="fr-FR" sz="1600" kern="0" dirty="0" smtClean="0">
                <a:solidFill>
                  <a:srgbClr val="002569"/>
                </a:solidFill>
                <a:latin typeface="Arial" charset="0"/>
                <a:ea typeface="Verdana" panose="020B0604030504040204" pitchFamily="34" charset="0"/>
                <a:cs typeface="Verdana" panose="020B0604030504040204" pitchFamily="34" charset="0"/>
              </a:rPr>
              <a:t> to </a:t>
            </a:r>
            <a:r>
              <a:rPr lang="fr-FR" sz="1600" kern="0" dirty="0" err="1" smtClean="0">
                <a:solidFill>
                  <a:srgbClr val="002569"/>
                </a:solidFill>
                <a:latin typeface="Arial" charset="0"/>
                <a:ea typeface="Verdana" panose="020B0604030504040204" pitchFamily="34" charset="0"/>
                <a:cs typeface="Verdana" panose="020B0604030504040204" pitchFamily="34" charset="0"/>
              </a:rPr>
              <a:t>get</a:t>
            </a:r>
            <a:r>
              <a:rPr lang="fr-FR" sz="1600" kern="0" dirty="0" smtClean="0">
                <a:solidFill>
                  <a:srgbClr val="002569"/>
                </a:solidFill>
                <a:latin typeface="Arial" charset="0"/>
                <a:ea typeface="Verdana" panose="020B0604030504040204" pitchFamily="34" charset="0"/>
                <a:cs typeface="Verdana" panose="020B0604030504040204" pitchFamily="34" charset="0"/>
              </a:rPr>
              <a:t> on </a:t>
            </a:r>
            <a:r>
              <a:rPr lang="fr-FR" sz="1600" kern="0" dirty="0" err="1" smtClean="0">
                <a:solidFill>
                  <a:srgbClr val="002569"/>
                </a:solidFill>
                <a:latin typeface="Arial" charset="0"/>
                <a:ea typeface="Verdana" panose="020B0604030504040204" pitchFamily="34" charset="0"/>
                <a:cs typeface="Verdana" panose="020B0604030504040204" pitchFamily="34" charset="0"/>
              </a:rPr>
              <a:t>board</a:t>
            </a:r>
            <a:r>
              <a:rPr lang="fr-FR" sz="1600" kern="0" dirty="0" smtClean="0">
                <a:solidFill>
                  <a:srgbClr val="002569"/>
                </a:solidFill>
                <a:latin typeface="Arial" charset="0"/>
                <a:ea typeface="Verdana" panose="020B0604030504040204" pitchFamily="34" charset="0"/>
                <a:cs typeface="Verdana" panose="020B0604030504040204" pitchFamily="34" charset="0"/>
              </a:rPr>
              <a:t> in March)</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b="1" kern="0" dirty="0" smtClean="0">
                <a:solidFill>
                  <a:srgbClr val="002569"/>
                </a:solidFill>
                <a:latin typeface="Arial" charset="0"/>
                <a:ea typeface="Verdana" panose="020B0604030504040204" pitchFamily="34" charset="0"/>
                <a:cs typeface="Verdana" panose="020B0604030504040204" pitchFamily="34" charset="0"/>
              </a:rPr>
              <a:t>7 </a:t>
            </a:r>
            <a:r>
              <a:rPr lang="fr-FR" sz="1600" kern="0" dirty="0" smtClean="0">
                <a:solidFill>
                  <a:srgbClr val="002569"/>
                </a:solidFill>
                <a:latin typeface="Arial" charset="0"/>
                <a:ea typeface="Verdana" panose="020B0604030504040204" pitchFamily="34" charset="0"/>
                <a:cs typeface="Verdana" panose="020B0604030504040204" pitchFamily="34" charset="0"/>
              </a:rPr>
              <a:t>of </a:t>
            </a:r>
            <a:r>
              <a:rPr lang="fr-FR" sz="1600" kern="0" dirty="0" err="1" smtClean="0">
                <a:solidFill>
                  <a:srgbClr val="002569"/>
                </a:solidFill>
                <a:latin typeface="Arial" charset="0"/>
                <a:ea typeface="Verdana" panose="020B0604030504040204" pitchFamily="34" charset="0"/>
                <a:cs typeface="Verdana" panose="020B0604030504040204" pitchFamily="34" charset="0"/>
              </a:rPr>
              <a:t>them</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err="1" smtClean="0">
                <a:solidFill>
                  <a:srgbClr val="002569"/>
                </a:solidFill>
                <a:latin typeface="Arial" charset="0"/>
                <a:ea typeface="Verdana" panose="020B0604030504040204" pitchFamily="34" charset="0"/>
                <a:cs typeface="Verdana" panose="020B0604030504040204" pitchFamily="34" charset="0"/>
              </a:rPr>
              <a:t>being</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CEOS pilot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(5 </a:t>
            </a:r>
            <a:r>
              <a:rPr lang="fr-FR" sz="1600" kern="0" dirty="0" err="1" smtClean="0">
                <a:solidFill>
                  <a:srgbClr val="002569"/>
                </a:solidFill>
                <a:latin typeface="Arial" charset="0"/>
                <a:ea typeface="Verdana" panose="020B0604030504040204" pitchFamily="34" charset="0"/>
                <a:cs typeface="Verdana" panose="020B0604030504040204" pitchFamily="34" charset="0"/>
              </a:rPr>
              <a:t>Seismic</a:t>
            </a:r>
            <a:r>
              <a:rPr lang="fr-FR" sz="1600" kern="0" dirty="0" smtClean="0">
                <a:solidFill>
                  <a:srgbClr val="002569"/>
                </a:solidFill>
                <a:latin typeface="Arial" charset="0"/>
                <a:ea typeface="Verdana" panose="020B0604030504040204" pitchFamily="34" charset="0"/>
                <a:cs typeface="Verdana" panose="020B0604030504040204" pitchFamily="34" charset="0"/>
              </a:rPr>
              <a:t> pilot </a:t>
            </a:r>
            <a:r>
              <a:rPr lang="fr-FR" sz="1600"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kern="0" dirty="0" smtClean="0">
                <a:solidFill>
                  <a:srgbClr val="002569"/>
                </a:solidFill>
                <a:latin typeface="Arial" charset="0"/>
                <a:ea typeface="Verdana" panose="020B0604030504040204" pitchFamily="34" charset="0"/>
                <a:cs typeface="Verdana" panose="020B0604030504040204" pitchFamily="34" charset="0"/>
              </a:rPr>
              <a:t> and 2 </a:t>
            </a:r>
            <a:r>
              <a:rPr lang="fr-FR" sz="1600" kern="0" dirty="0" err="1" smtClean="0">
                <a:solidFill>
                  <a:srgbClr val="002569"/>
                </a:solidFill>
                <a:latin typeface="Arial" charset="0"/>
                <a:ea typeface="Verdana" panose="020B0604030504040204" pitchFamily="34" charset="0"/>
                <a:cs typeface="Verdana" panose="020B0604030504040204" pitchFamily="34" charset="0"/>
              </a:rPr>
              <a:t>Volcano</a:t>
            </a:r>
            <a:r>
              <a:rPr lang="fr-FR" sz="1600" kern="0" dirty="0" smtClean="0">
                <a:solidFill>
                  <a:srgbClr val="002569"/>
                </a:solidFill>
                <a:latin typeface="Arial" charset="0"/>
                <a:ea typeface="Verdana" panose="020B0604030504040204" pitchFamily="34" charset="0"/>
                <a:cs typeface="Verdana" panose="020B0604030504040204" pitchFamily="34" charset="0"/>
              </a:rPr>
              <a:t> pilot)</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kern="0" dirty="0" err="1" smtClean="0">
                <a:solidFill>
                  <a:srgbClr val="002569"/>
                </a:solidFill>
                <a:latin typeface="Arial" charset="0"/>
                <a:ea typeface="Verdana" panose="020B0604030504040204" pitchFamily="34" charset="0"/>
                <a:cs typeface="Verdana" panose="020B0604030504040204" pitchFamily="34" charset="0"/>
              </a:rPr>
              <a:t>Mainly</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European</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but </a:t>
            </a:r>
            <a:r>
              <a:rPr lang="fr-FR" sz="1600" kern="0" dirty="0" err="1" smtClean="0">
                <a:solidFill>
                  <a:srgbClr val="002569"/>
                </a:solidFill>
                <a:latin typeface="Arial" charset="0"/>
                <a:ea typeface="Verdana" panose="020B0604030504040204" pitchFamily="34" charset="0"/>
                <a:cs typeface="Verdana" panose="020B0604030504040204" pitchFamily="34" charset="0"/>
              </a:rPr>
              <a:t>also</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6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from</a:t>
            </a:r>
            <a:r>
              <a:rPr lang="fr-FR" sz="1600" b="1" kern="0" dirty="0" smtClean="0">
                <a:solidFill>
                  <a:srgbClr val="002569"/>
                </a:solidFill>
                <a:latin typeface="Arial" charset="0"/>
                <a:ea typeface="Verdana" panose="020B0604030504040204" pitchFamily="34" charset="0"/>
                <a:cs typeface="Verdana" panose="020B0604030504040204" pitchFamily="34" charset="0"/>
              </a:rPr>
              <a:t>: Asia </a:t>
            </a:r>
            <a:r>
              <a:rPr lang="fr-FR" sz="1600" kern="0" dirty="0" smtClean="0">
                <a:solidFill>
                  <a:srgbClr val="002569"/>
                </a:solidFill>
                <a:latin typeface="Arial" charset="0"/>
                <a:ea typeface="Verdana" panose="020B0604030504040204" pitchFamily="34" charset="0"/>
                <a:cs typeface="Verdana" panose="020B0604030504040204" pitchFamily="34" charset="0"/>
              </a:rPr>
              <a:t>(</a:t>
            </a:r>
            <a:r>
              <a:rPr lang="fr-FR" sz="1600" kern="0" dirty="0" err="1" smtClean="0">
                <a:solidFill>
                  <a:srgbClr val="002569"/>
                </a:solidFill>
                <a:latin typeface="Arial" charset="0"/>
                <a:ea typeface="Verdana" panose="020B0604030504040204" pitchFamily="34" charset="0"/>
                <a:cs typeface="Verdana" panose="020B0604030504040204" pitchFamily="34" charset="0"/>
              </a:rPr>
              <a:t>Indonesia</a:t>
            </a:r>
            <a:r>
              <a:rPr lang="fr-FR" sz="1600" kern="0" dirty="0" smtClean="0">
                <a:solidFill>
                  <a:srgbClr val="002569"/>
                </a:solidFill>
                <a:latin typeface="Arial" charset="0"/>
                <a:ea typeface="Verdana" panose="020B0604030504040204" pitchFamily="34" charset="0"/>
                <a:cs typeface="Verdana" panose="020B0604030504040204" pitchFamily="34" charset="0"/>
              </a:rPr>
              <a:t> and Iran),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Africa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a:t>
            </a:r>
            <a:r>
              <a:rPr lang="fr-FR" sz="1600" kern="0" dirty="0" err="1" smtClean="0">
                <a:solidFill>
                  <a:srgbClr val="002569"/>
                </a:solidFill>
                <a:latin typeface="Arial" charset="0"/>
                <a:ea typeface="Verdana" panose="020B0604030504040204" pitchFamily="34" charset="0"/>
                <a:cs typeface="Verdana" panose="020B0604030504040204" pitchFamily="34" charset="0"/>
              </a:rPr>
              <a:t>Morocco</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South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America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a:t>
            </a:r>
            <a:r>
              <a:rPr lang="fr-FR" sz="1600" kern="0" dirty="0" err="1" smtClean="0">
                <a:solidFill>
                  <a:srgbClr val="002569"/>
                </a:solidFill>
                <a:latin typeface="Arial" charset="0"/>
                <a:ea typeface="Verdana" panose="020B0604030504040204" pitchFamily="34" charset="0"/>
                <a:cs typeface="Verdana" panose="020B0604030504040204" pitchFamily="34" charset="0"/>
              </a:rPr>
              <a:t>Ecuador</a:t>
            </a:r>
            <a:r>
              <a:rPr lang="fr-FR" sz="1600" kern="0" dirty="0" smtClean="0">
                <a:solidFill>
                  <a:srgbClr val="002569"/>
                </a:solidFill>
                <a:latin typeface="Arial" charset="0"/>
                <a:ea typeface="Verdana" panose="020B0604030504040204" pitchFamily="34" charset="0"/>
                <a:cs typeface="Verdana" panose="020B0604030504040204" pitchFamily="34" charset="0"/>
              </a:rPr>
              <a:t> and Chile)</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and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North</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America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(USA).</a:t>
            </a:r>
            <a:endParaRPr lang="en-GB" sz="1600" kern="0" dirty="0">
              <a:solidFill>
                <a:srgbClr val="002569"/>
              </a:solidFill>
              <a:latin typeface="Arial"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848024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37</a:t>
            </a:fld>
            <a:endParaRPr lang="fr-FR"/>
          </a:p>
        </p:txBody>
      </p:sp>
      <p:sp>
        <p:nvSpPr>
          <p:cNvPr id="5" name="Title 1"/>
          <p:cNvSpPr txBox="1">
            <a:spLocks/>
          </p:cNvSpPr>
          <p:nvPr/>
        </p:nvSpPr>
        <p:spPr>
          <a:xfrm>
            <a:off x="251520" y="2348880"/>
            <a:ext cx="8640960" cy="1944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a:spcBef>
                <a:spcPct val="0"/>
              </a:spcBef>
            </a:pPr>
            <a:r>
              <a:rPr lang="en-US" b="1" u="sng" kern="0" dirty="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Results from pilot work in the period </a:t>
            </a:r>
            <a:r>
              <a:rPr lang="en-US" b="1" u="sng" kern="0" dirty="0" smtClean="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March 2016- August </a:t>
            </a:r>
            <a:r>
              <a:rPr lang="en-US" b="1" u="sng" kern="0" dirty="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2016</a:t>
            </a:r>
            <a:r>
              <a:rPr lang="en-US"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kern="0" dirty="0">
                <a:solidFill>
                  <a:schemeClr val="tx2"/>
                </a:solidFill>
                <a:effectLst>
                  <a:outerShdw blurRad="38100" dist="38100" dir="2700000" algn="tl">
                    <a:srgbClr val="000000">
                      <a:alpha val="43137"/>
                    </a:srgbClr>
                  </a:outerShdw>
                </a:effectLst>
              </a:rPr>
              <a:t>3</a:t>
            </a:r>
            <a:r>
              <a:rPr lang="en-US" sz="3200" b="1" kern="0" dirty="0" smtClean="0">
                <a:solidFill>
                  <a:schemeClr val="tx2"/>
                </a:solidFill>
                <a:effectLst>
                  <a:outerShdw blurRad="38100" dist="38100" dir="2700000" algn="tl">
                    <a:srgbClr val="000000">
                      <a:alpha val="43137"/>
                    </a:srgbClr>
                  </a:outerShdw>
                </a:effectLst>
              </a:rPr>
              <a:t>. Awareness – Promotion of results</a:t>
            </a:r>
            <a:r>
              <a:rPr lang="en-US" sz="32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200" b="1" u="sng" kern="0"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5276445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0E5741A4-A864-49A7-944A-A05ED55E0BC5}" type="slidenum">
              <a:rPr lang="fr-FR" smtClean="0">
                <a:solidFill>
                  <a:prstClr val="black">
                    <a:tint val="75000"/>
                  </a:prstClr>
                </a:solidFill>
              </a:rPr>
              <a:pPr/>
              <a:t>38</a:t>
            </a:fld>
            <a:endParaRPr lang="fr-FR" dirty="0">
              <a:solidFill>
                <a:prstClr val="black">
                  <a:tint val="75000"/>
                </a:prstClr>
              </a:solidFill>
            </a:endParaRPr>
          </a:p>
        </p:txBody>
      </p:sp>
      <p:sp>
        <p:nvSpPr>
          <p:cNvPr id="2" name="Titre 1"/>
          <p:cNvSpPr>
            <a:spLocks noGrp="1"/>
          </p:cNvSpPr>
          <p:nvPr>
            <p:ph type="title" idx="4294967295"/>
          </p:nvPr>
        </p:nvSpPr>
        <p:spPr>
          <a:xfrm>
            <a:off x="-8574" y="0"/>
            <a:ext cx="7150496" cy="940966"/>
          </a:xfrm>
        </p:spPr>
        <p:txBody>
          <a:bodyPr>
            <a:normAutofit/>
          </a:bodyPr>
          <a:lstStyle/>
          <a:p>
            <a:r>
              <a:rPr lang="fr-FR" sz="3600" b="1" dirty="0" err="1">
                <a:latin typeface="Calibri" panose="020F0502020204030204" pitchFamily="34" charset="0"/>
              </a:rPr>
              <a:t>Awareness</a:t>
            </a:r>
            <a:r>
              <a:rPr lang="fr-FR" sz="3600" b="1" dirty="0">
                <a:latin typeface="Calibri" panose="020F0502020204030204" pitchFamily="34" charset="0"/>
              </a:rPr>
              <a:t> – Promotion of </a:t>
            </a:r>
            <a:r>
              <a:rPr lang="fr-FR" sz="3600" b="1" dirty="0" err="1">
                <a:latin typeface="Calibri" panose="020F0502020204030204" pitchFamily="34" charset="0"/>
              </a:rPr>
              <a:t>results</a:t>
            </a:r>
            <a:endParaRPr lang="fr-FR" sz="3600" b="1" dirty="0">
              <a:latin typeface="Calibri" panose="020F0502020204030204" pitchFamily="34" charset="0"/>
            </a:endParaRPr>
          </a:p>
        </p:txBody>
      </p:sp>
      <p:sp>
        <p:nvSpPr>
          <p:cNvPr id="3" name="Espace réservé du contenu 2"/>
          <p:cNvSpPr>
            <a:spLocks noGrp="1"/>
          </p:cNvSpPr>
          <p:nvPr>
            <p:ph idx="4294967295"/>
          </p:nvPr>
        </p:nvSpPr>
        <p:spPr>
          <a:xfrm>
            <a:off x="395536" y="1628800"/>
            <a:ext cx="8229600" cy="5112643"/>
          </a:xfrm>
        </p:spPr>
        <p:txBody>
          <a:bodyPr>
            <a:normAutofit/>
          </a:bodyPr>
          <a:lstStyle/>
          <a:p>
            <a:pPr marL="0" indent="0">
              <a:buNone/>
            </a:pPr>
            <a:r>
              <a:rPr lang="en-US" sz="2000" dirty="0" smtClean="0"/>
              <a:t>CEOS Pilot users can promote their results through:</a:t>
            </a:r>
          </a:p>
          <a:p>
            <a:pPr marL="0" indent="0">
              <a:buNone/>
            </a:pPr>
            <a:endParaRPr lang="en-US" sz="2000" dirty="0" smtClean="0"/>
          </a:p>
          <a:p>
            <a:r>
              <a:rPr lang="en-US" sz="2000" dirty="0" smtClean="0"/>
              <a:t>CEOS website (</a:t>
            </a:r>
            <a:r>
              <a:rPr lang="en-US" sz="2000" dirty="0" smtClean="0">
                <a:hlinkClick r:id="rId2"/>
              </a:rPr>
              <a:t>http://ceos.org/</a:t>
            </a:r>
            <a:r>
              <a:rPr lang="en-US" sz="2000" dirty="0" smtClean="0"/>
              <a:t> )</a:t>
            </a:r>
          </a:p>
          <a:p>
            <a:pPr marL="0" indent="0">
              <a:buNone/>
            </a:pPr>
            <a:endParaRPr lang="en-US" sz="2000" dirty="0" smtClean="0"/>
          </a:p>
          <a:p>
            <a:r>
              <a:rPr lang="en-US" sz="2000" dirty="0" smtClean="0"/>
              <a:t>GSNL portal </a:t>
            </a:r>
            <a:r>
              <a:rPr lang="en-US" sz="2000" dirty="0"/>
              <a:t>(</a:t>
            </a:r>
            <a:r>
              <a:rPr lang="en-US" sz="2000" dirty="0">
                <a:hlinkClick r:id="rId3"/>
              </a:rPr>
              <a:t>http://</a:t>
            </a:r>
            <a:r>
              <a:rPr lang="en-US" sz="2000" dirty="0" smtClean="0">
                <a:hlinkClick r:id="rId3"/>
              </a:rPr>
              <a:t>www.earthobservations.org/gsnl.php</a:t>
            </a:r>
            <a:r>
              <a:rPr lang="en-US" sz="2000" dirty="0" smtClean="0"/>
              <a:t> )</a:t>
            </a:r>
          </a:p>
          <a:p>
            <a:endParaRPr lang="en-US" sz="2000" dirty="0" smtClean="0"/>
          </a:p>
          <a:p>
            <a:r>
              <a:rPr lang="en-US" sz="2000" dirty="0" err="1" smtClean="0"/>
              <a:t>Geohazards</a:t>
            </a:r>
            <a:r>
              <a:rPr lang="en-US" sz="2000" dirty="0" smtClean="0"/>
              <a:t> Exploitation Platform ( </a:t>
            </a:r>
            <a:r>
              <a:rPr lang="en-US" sz="2000" dirty="0" smtClean="0">
                <a:hlinkClick r:id="rId4"/>
              </a:rPr>
              <a:t>https://geohazards-tep.eo.esa.int/</a:t>
            </a:r>
            <a:r>
              <a:rPr lang="en-US" sz="2000" dirty="0" smtClean="0"/>
              <a:t> ). </a:t>
            </a:r>
            <a:endParaRPr lang="en-US" sz="2000" dirty="0" smtClean="0"/>
          </a:p>
          <a:p>
            <a:r>
              <a:rPr lang="en-US" sz="2000" dirty="0" smtClean="0"/>
              <a:t>Using Sentinal-1 </a:t>
            </a:r>
            <a:r>
              <a:rPr lang="en-US" sz="2000" dirty="0" err="1" smtClean="0"/>
              <a:t>InSAR</a:t>
            </a:r>
            <a:r>
              <a:rPr lang="en-US" sz="2000" dirty="0"/>
              <a:t> </a:t>
            </a:r>
            <a:r>
              <a:rPr lang="en-US" sz="2000" dirty="0" smtClean="0"/>
              <a:t>Browse service: </a:t>
            </a:r>
            <a:r>
              <a:rPr lang="en-US" sz="2000" dirty="0" smtClean="0">
                <a:hlinkClick r:id="rId5"/>
              </a:rPr>
              <a:t>http</a:t>
            </a:r>
            <a:r>
              <a:rPr lang="en-US" sz="2000" dirty="0">
                <a:hlinkClick r:id="rId5"/>
              </a:rPr>
              <a:t>://</a:t>
            </a:r>
            <a:r>
              <a:rPr lang="en-US" sz="2000" dirty="0" smtClean="0">
                <a:hlinkClick r:id="rId5"/>
              </a:rPr>
              <a:t>www.dailymotion.com/video/x5eswz2_ecuador-high-res-s-1-browse-dlr-gep_tech</a:t>
            </a:r>
            <a:r>
              <a:rPr lang="en-US" sz="2000" dirty="0" smtClean="0"/>
              <a:t> </a:t>
            </a:r>
            <a:endParaRPr lang="en-US" sz="2000" dirty="0" smtClean="0"/>
          </a:p>
        </p:txBody>
      </p:sp>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t="12486"/>
          <a:stretch/>
        </p:blipFill>
        <p:spPr>
          <a:xfrm>
            <a:off x="4067944" y="5157192"/>
            <a:ext cx="4032448" cy="1700808"/>
          </a:xfrm>
          <a:prstGeom prst="rect">
            <a:avLst/>
          </a:prstGeom>
        </p:spPr>
      </p:pic>
      <p:sp>
        <p:nvSpPr>
          <p:cNvPr id="7" name="Espace réservé du contenu 2"/>
          <p:cNvSpPr txBox="1">
            <a:spLocks/>
          </p:cNvSpPr>
          <p:nvPr/>
        </p:nvSpPr>
        <p:spPr bwMode="auto">
          <a:xfrm>
            <a:off x="973059" y="5733256"/>
            <a:ext cx="3077249" cy="802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lgn="r">
              <a:buFont typeface="Arial" charset="0"/>
              <a:buNone/>
            </a:pPr>
            <a:r>
              <a:rPr lang="en-US" sz="1200" kern="0" dirty="0" smtClean="0">
                <a:solidFill>
                  <a:schemeClr val="accent1">
                    <a:lumMod val="50000"/>
                  </a:schemeClr>
                </a:solidFill>
              </a:rPr>
              <a:t>A number of videos is available on how to use processing chains and generate results</a:t>
            </a:r>
            <a:endParaRPr lang="en-US" sz="1200" kern="0" dirty="0" smtClean="0">
              <a:solidFill>
                <a:schemeClr val="accent1">
                  <a:lumMod val="50000"/>
                </a:schemeClr>
              </a:solidFill>
            </a:endParaRPr>
          </a:p>
        </p:txBody>
      </p:sp>
    </p:spTree>
    <p:extLst>
      <p:ext uri="{BB962C8B-B14F-4D97-AF65-F5344CB8AC3E}">
        <p14:creationId xmlns:p14="http://schemas.microsoft.com/office/powerpoint/2010/main" val="133728000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Title 1"/>
          <p:cNvSpPr txBox="1">
            <a:spLocks/>
          </p:cNvSpPr>
          <p:nvPr/>
        </p:nvSpPr>
        <p:spPr bwMode="auto">
          <a:xfrm>
            <a:off x="0" y="241110"/>
            <a:ext cx="726622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2800" b="1" dirty="0" smtClean="0">
                <a:solidFill>
                  <a:schemeClr val="bg1"/>
                </a:solidFill>
                <a:effectLst>
                  <a:outerShdw blurRad="38100" dist="38100" dir="2700000" algn="tl">
                    <a:srgbClr val="000000">
                      <a:alpha val="43137"/>
                    </a:srgbClr>
                  </a:outerShdw>
                </a:effectLst>
              </a:rPr>
              <a:t>Example of promotion of results on the GEP for the Central Italy Earthquake (1)</a:t>
            </a:r>
            <a:endParaRPr lang="en-US" sz="2800" b="1" dirty="0">
              <a:solidFill>
                <a:schemeClr val="bg1"/>
              </a:solidFill>
              <a:effectLst>
                <a:outerShdw blurRad="38100" dist="38100" dir="2700000" algn="tl">
                  <a:srgbClr val="000000">
                    <a:alpha val="43137"/>
                  </a:srgbClr>
                </a:outerShdw>
              </a:effectLst>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589" t="4555" r="26528" b="27606"/>
          <a:stretch/>
        </p:blipFill>
        <p:spPr>
          <a:xfrm>
            <a:off x="-39183" y="1273200"/>
            <a:ext cx="7047707" cy="3467383"/>
          </a:xfrm>
          <a:prstGeom prst="rect">
            <a:avLst/>
          </a:prstGeom>
        </p:spPr>
      </p:pic>
      <p:sp>
        <p:nvSpPr>
          <p:cNvPr id="11" name="Ellipse 10"/>
          <p:cNvSpPr/>
          <p:nvPr/>
        </p:nvSpPr>
        <p:spPr bwMode="auto">
          <a:xfrm>
            <a:off x="-39183" y="3147745"/>
            <a:ext cx="629540" cy="368776"/>
          </a:xfrm>
          <a:prstGeom prst="ellipse">
            <a:avLst/>
          </a:prstGeom>
          <a:noFill/>
          <a:ln w="38100" cap="flat" cmpd="sng" algn="ctr">
            <a:solidFill>
              <a:srgbClr val="3BAF0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cxnSp>
        <p:nvCxnSpPr>
          <p:cNvPr id="13" name="Connecteur droit avec flèche 12"/>
          <p:cNvCxnSpPr>
            <a:stCxn id="11" idx="5"/>
          </p:cNvCxnSpPr>
          <p:nvPr/>
        </p:nvCxnSpPr>
        <p:spPr bwMode="auto">
          <a:xfrm>
            <a:off x="498163" y="3462515"/>
            <a:ext cx="4178670" cy="1577282"/>
          </a:xfrm>
          <a:prstGeom prst="straightConnector1">
            <a:avLst/>
          </a:prstGeom>
          <a:solidFill>
            <a:schemeClr val="accent1"/>
          </a:solidFill>
          <a:ln w="38100" cap="flat" cmpd="sng" algn="ctr">
            <a:solidFill>
              <a:srgbClr val="3BAF01"/>
            </a:solidFill>
            <a:prstDash val="solid"/>
            <a:round/>
            <a:headEnd type="none" w="med" len="med"/>
            <a:tailEnd type="arrow"/>
          </a:ln>
          <a:effectLst/>
        </p:spPr>
      </p:cxnSp>
      <p:sp>
        <p:nvSpPr>
          <p:cNvPr id="17" name="Rectangle 16"/>
          <p:cNvSpPr/>
          <p:nvPr/>
        </p:nvSpPr>
        <p:spPr>
          <a:xfrm>
            <a:off x="284450" y="5601940"/>
            <a:ext cx="4215542" cy="738664"/>
          </a:xfrm>
          <a:prstGeom prst="rect">
            <a:avLst/>
          </a:prstGeom>
        </p:spPr>
        <p:txBody>
          <a:bodyPr wrap="square">
            <a:spAutoFit/>
          </a:bodyPr>
          <a:lstStyle/>
          <a:p>
            <a:pPr algn="r"/>
            <a:r>
              <a:rPr lang="en-US" sz="1400" b="1" dirty="0"/>
              <a:t>Sentinel-1 T117 co-seismic </a:t>
            </a:r>
            <a:r>
              <a:rPr lang="en-US" sz="1400" b="1" dirty="0" err="1"/>
              <a:t>interferogram</a:t>
            </a:r>
            <a:r>
              <a:rPr lang="en-US" sz="1400" b="1" dirty="0"/>
              <a:t> of </a:t>
            </a:r>
            <a:r>
              <a:rPr lang="en-US" sz="1400" b="1" dirty="0" err="1"/>
              <a:t>Amatrice</a:t>
            </a:r>
            <a:r>
              <a:rPr lang="en-US" sz="1400" b="1" dirty="0"/>
              <a:t> earthquake (Italy) generated </a:t>
            </a:r>
            <a:r>
              <a:rPr lang="en-US" sz="1400" b="1" dirty="0" smtClean="0"/>
              <a:t>by CNR-IREA through </a:t>
            </a:r>
            <a:r>
              <a:rPr lang="en-US" sz="1400" b="1" dirty="0"/>
              <a:t>the ESA G-POD platform</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97" y="3933056"/>
            <a:ext cx="4482904" cy="2924944"/>
          </a:xfrm>
          <a:prstGeom prst="rect">
            <a:avLst/>
          </a:prstGeom>
        </p:spPr>
      </p:pic>
    </p:spTree>
    <p:extLst>
      <p:ext uri="{BB962C8B-B14F-4D97-AF65-F5344CB8AC3E}">
        <p14:creationId xmlns:p14="http://schemas.microsoft.com/office/powerpoint/2010/main" val="145314945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a:t>
            </a:fld>
            <a:endParaRPr lang="fr-FR"/>
          </a:p>
        </p:txBody>
      </p:sp>
      <p:sp>
        <p:nvSpPr>
          <p:cNvPr id="2" name="Title 1"/>
          <p:cNvSpPr>
            <a:spLocks noGrp="1"/>
          </p:cNvSpPr>
          <p:nvPr>
            <p:ph type="title" idx="4294967295"/>
          </p:nvPr>
        </p:nvSpPr>
        <p:spPr>
          <a:xfrm>
            <a:off x="251520" y="-11875"/>
            <a:ext cx="6897960" cy="1143000"/>
          </a:xfrm>
        </p:spPr>
        <p:txBody>
          <a:bodyPr>
            <a:normAutofit/>
          </a:bodyPr>
          <a:lstStyle/>
          <a:p>
            <a:pPr algn="l"/>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Seismic Hazards pilot </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a:t>
            </a:r>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Status </a:t>
            </a:r>
            <a:endParaRPr lang="el-GR" dirty="0">
              <a:latin typeface="Calibri" panose="020F0502020204030204" pitchFamily="34" charset="0"/>
            </a:endParaRPr>
          </a:p>
        </p:txBody>
      </p:sp>
      <p:sp>
        <p:nvSpPr>
          <p:cNvPr id="3" name="Content Placeholder 2"/>
          <p:cNvSpPr>
            <a:spLocks noGrp="1"/>
          </p:cNvSpPr>
          <p:nvPr>
            <p:ph idx="4294967295"/>
          </p:nvPr>
        </p:nvSpPr>
        <p:spPr>
          <a:xfrm>
            <a:off x="395536" y="1484784"/>
            <a:ext cx="8435975" cy="4968875"/>
          </a:xfrm>
        </p:spPr>
        <p:txBody>
          <a:bodyPr>
            <a:normAutofit lnSpcReduction="10000"/>
          </a:bodyPr>
          <a:lstStyle/>
          <a:p>
            <a:pPr marL="0" indent="0">
              <a:buNone/>
            </a:pPr>
            <a:r>
              <a:rPr lang="en-US" sz="1700" b="0" dirty="0" smtClean="0"/>
              <a:t>As of today</a:t>
            </a:r>
            <a:r>
              <a:rPr lang="en-US" sz="1700" b="0" dirty="0"/>
              <a:t>:</a:t>
            </a:r>
            <a:endParaRPr lang="en-US" sz="1700" b="0" dirty="0" smtClean="0"/>
          </a:p>
          <a:p>
            <a:r>
              <a:rPr lang="en-US" sz="1700" b="0" dirty="0"/>
              <a:t>A Collaboration of </a:t>
            </a:r>
            <a:r>
              <a:rPr lang="en-US" sz="1700" dirty="0"/>
              <a:t>ESA, NASA, ASI, CNES, DLR, JAXA</a:t>
            </a:r>
            <a:r>
              <a:rPr lang="en-US" sz="1700" b="0" dirty="0"/>
              <a:t>, and other partners: </a:t>
            </a:r>
            <a:r>
              <a:rPr lang="en-US" sz="1700" dirty="0" smtClean="0"/>
              <a:t>INGV, COMET, NASA JPL, </a:t>
            </a:r>
            <a:r>
              <a:rPr lang="it-IT" sz="1700" dirty="0"/>
              <a:t>CNR </a:t>
            </a:r>
            <a:r>
              <a:rPr lang="it-IT" sz="1700" dirty="0" smtClean="0"/>
              <a:t>IREA, </a:t>
            </a:r>
            <a:r>
              <a:rPr lang="en-US" sz="1700" dirty="0" smtClean="0"/>
              <a:t>University </a:t>
            </a:r>
            <a:r>
              <a:rPr lang="en-US" sz="1700" dirty="0"/>
              <a:t>of Miami, </a:t>
            </a:r>
            <a:r>
              <a:rPr lang="en-US" sz="1700" dirty="0" smtClean="0"/>
              <a:t>University of Pavia, NOA</a:t>
            </a:r>
            <a:r>
              <a:rPr lang="en-US" sz="1700" dirty="0"/>
              <a:t>, </a:t>
            </a:r>
            <a:r>
              <a:rPr lang="en-US" sz="1700" dirty="0" smtClean="0"/>
              <a:t>UNAVCO </a:t>
            </a:r>
            <a:r>
              <a:rPr lang="en-US" sz="1700" b="0" dirty="0" smtClean="0"/>
              <a:t>and</a:t>
            </a:r>
            <a:r>
              <a:rPr lang="en-US" sz="1700" dirty="0" smtClean="0"/>
              <a:t> </a:t>
            </a:r>
            <a:r>
              <a:rPr lang="it-IT" sz="1700" dirty="0" smtClean="0"/>
              <a:t>ISTerre/IPGP</a:t>
            </a:r>
            <a:r>
              <a:rPr lang="it-IT" sz="1700" b="0" dirty="0" smtClean="0"/>
              <a:t>.</a:t>
            </a:r>
            <a:endParaRPr lang="en-US" sz="1700" b="0" dirty="0"/>
          </a:p>
          <a:p>
            <a:r>
              <a:rPr lang="en-US" sz="1700" b="0" dirty="0" smtClean="0"/>
              <a:t>The GEP is available since </a:t>
            </a:r>
            <a:r>
              <a:rPr lang="en-US" sz="1700" b="0" dirty="0" smtClean="0">
                <a:solidFill>
                  <a:schemeClr val="tx1"/>
                </a:solidFill>
              </a:rPr>
              <a:t>March 2015: supports </a:t>
            </a:r>
            <a:r>
              <a:rPr lang="en-US" sz="1700" b="0" dirty="0" smtClean="0"/>
              <a:t>both </a:t>
            </a:r>
            <a:r>
              <a:rPr lang="en-US" sz="1700" i="1" dirty="0" smtClean="0"/>
              <a:t>EO data access, EO </a:t>
            </a:r>
            <a:r>
              <a:rPr lang="en-US" sz="1700" i="1" dirty="0" smtClean="0">
                <a:solidFill>
                  <a:schemeClr val="tx1"/>
                </a:solidFill>
              </a:rPr>
              <a:t>data </a:t>
            </a:r>
            <a:r>
              <a:rPr lang="en-US" sz="1700" i="1" dirty="0" smtClean="0"/>
              <a:t>processing and e-collaboration</a:t>
            </a:r>
            <a:r>
              <a:rPr lang="en-US" sz="1700" b="0" dirty="0" smtClean="0"/>
              <a:t>.</a:t>
            </a:r>
          </a:p>
          <a:p>
            <a:r>
              <a:rPr lang="en-US" sz="1700" b="0" dirty="0" smtClean="0"/>
              <a:t>Strong collaboration with the </a:t>
            </a:r>
            <a:r>
              <a:rPr lang="en-US" sz="1700" i="1" dirty="0" smtClean="0"/>
              <a:t>Supersite initiative GSNL</a:t>
            </a:r>
            <a:r>
              <a:rPr lang="en-US" sz="1700" b="0" dirty="0" smtClean="0"/>
              <a:t>.</a:t>
            </a:r>
          </a:p>
          <a:p>
            <a:pPr lvl="0"/>
            <a:r>
              <a:rPr lang="en-GB" sz="1700" b="0" dirty="0" smtClean="0">
                <a:solidFill>
                  <a:schemeClr val="tx1"/>
                </a:solidFill>
              </a:rPr>
              <a:t>Continued collaboration of pilot group with EO mission operators (e.g. Sentinel-1 mission manager) to </a:t>
            </a:r>
            <a:r>
              <a:rPr lang="en-GB" sz="1700" i="1" dirty="0" smtClean="0">
                <a:solidFill>
                  <a:schemeClr val="tx1"/>
                </a:solidFill>
              </a:rPr>
              <a:t>optimize coverage against thematic priority areas of the Pilot</a:t>
            </a:r>
            <a:r>
              <a:rPr lang="en-GB" sz="1700" b="0" dirty="0" smtClean="0">
                <a:solidFill>
                  <a:schemeClr val="tx1"/>
                </a:solidFill>
              </a:rPr>
              <a:t>.</a:t>
            </a:r>
          </a:p>
          <a:p>
            <a:r>
              <a:rPr lang="en-US" sz="1700" b="0" dirty="0">
                <a:solidFill>
                  <a:schemeClr val="tx1"/>
                </a:solidFill>
              </a:rPr>
              <a:t>Development of tools for </a:t>
            </a:r>
            <a:r>
              <a:rPr lang="en-US" sz="1700" dirty="0">
                <a:solidFill>
                  <a:schemeClr val="tx1"/>
                </a:solidFill>
              </a:rPr>
              <a:t>automated generation of Sentinel-1 frame </a:t>
            </a:r>
            <a:r>
              <a:rPr lang="en-US" sz="1700" dirty="0" err="1" smtClean="0">
                <a:solidFill>
                  <a:schemeClr val="tx1"/>
                </a:solidFill>
              </a:rPr>
              <a:t>interferograms</a:t>
            </a:r>
            <a:r>
              <a:rPr lang="en-US" sz="1700" dirty="0" smtClean="0">
                <a:solidFill>
                  <a:schemeClr val="tx1"/>
                </a:solidFill>
              </a:rPr>
              <a:t> on the COMET-</a:t>
            </a:r>
            <a:r>
              <a:rPr lang="en-US" sz="1700" dirty="0" err="1" smtClean="0">
                <a:solidFill>
                  <a:schemeClr val="tx1"/>
                </a:solidFill>
              </a:rPr>
              <a:t>LiCSAR</a:t>
            </a:r>
            <a:r>
              <a:rPr lang="en-US" sz="1700" b="0" dirty="0" smtClean="0">
                <a:solidFill>
                  <a:schemeClr val="tx1"/>
                </a:solidFill>
              </a:rPr>
              <a:t>; </a:t>
            </a:r>
            <a:r>
              <a:rPr lang="en-US" sz="1700" b="0" dirty="0">
                <a:solidFill>
                  <a:schemeClr val="tx1"/>
                </a:solidFill>
              </a:rPr>
              <a:t>the </a:t>
            </a:r>
            <a:r>
              <a:rPr lang="en-US" sz="1700" dirty="0">
                <a:solidFill>
                  <a:schemeClr val="tx1"/>
                </a:solidFill>
              </a:rPr>
              <a:t>entire length of the North Anatolian Fault System </a:t>
            </a:r>
            <a:r>
              <a:rPr lang="en-US" sz="1700" b="0" dirty="0">
                <a:solidFill>
                  <a:schemeClr val="tx1"/>
                </a:solidFill>
              </a:rPr>
              <a:t>has been already </a:t>
            </a:r>
            <a:r>
              <a:rPr lang="en-US" sz="1700" dirty="0">
                <a:solidFill>
                  <a:schemeClr val="tx1"/>
                </a:solidFill>
              </a:rPr>
              <a:t>processed</a:t>
            </a:r>
            <a:r>
              <a:rPr lang="en-US" sz="1700" b="0" dirty="0">
                <a:solidFill>
                  <a:schemeClr val="tx1"/>
                </a:solidFill>
              </a:rPr>
              <a:t>: E-W component of the surface displacement rates is available.</a:t>
            </a:r>
          </a:p>
          <a:p>
            <a:r>
              <a:rPr lang="fr-FR" sz="1700" i="1" dirty="0" err="1" smtClean="0">
                <a:solidFill>
                  <a:schemeClr val="tx1"/>
                </a:solidFill>
              </a:rPr>
              <a:t>Supported</a:t>
            </a:r>
            <a:r>
              <a:rPr lang="fr-FR" sz="1700" i="1" dirty="0" smtClean="0">
                <a:solidFill>
                  <a:schemeClr val="tx1"/>
                </a:solidFill>
              </a:rPr>
              <a:t> </a:t>
            </a:r>
            <a:r>
              <a:rPr lang="fr-FR" sz="1700" i="1" dirty="0" err="1" smtClean="0">
                <a:solidFill>
                  <a:schemeClr val="tx1"/>
                </a:solidFill>
              </a:rPr>
              <a:t>response</a:t>
            </a:r>
            <a:r>
              <a:rPr lang="fr-FR" sz="1700" i="1" dirty="0" smtClean="0">
                <a:solidFill>
                  <a:schemeClr val="tx1"/>
                </a:solidFill>
              </a:rPr>
              <a:t> to </a:t>
            </a:r>
            <a:r>
              <a:rPr lang="fr-FR" sz="1700" i="1" dirty="0" err="1" smtClean="0">
                <a:solidFill>
                  <a:schemeClr val="tx1"/>
                </a:solidFill>
              </a:rPr>
              <a:t>earthquakes</a:t>
            </a:r>
            <a:r>
              <a:rPr lang="fr-FR" sz="1700" i="1" dirty="0" smtClean="0">
                <a:solidFill>
                  <a:schemeClr val="tx1"/>
                </a:solidFill>
              </a:rPr>
              <a:t> </a:t>
            </a:r>
            <a:r>
              <a:rPr lang="fr-FR" sz="1700" b="0" dirty="0" err="1" smtClean="0">
                <a:solidFill>
                  <a:schemeClr val="tx1"/>
                </a:solidFill>
              </a:rPr>
              <a:t>since</a:t>
            </a:r>
            <a:r>
              <a:rPr lang="fr-FR" sz="1700" b="0" dirty="0" smtClean="0">
                <a:solidFill>
                  <a:schemeClr val="tx1"/>
                </a:solidFill>
              </a:rPr>
              <a:t> August 2016: </a:t>
            </a:r>
            <a:r>
              <a:rPr lang="fr-FR" sz="1700" b="0" dirty="0" err="1" smtClean="0">
                <a:solidFill>
                  <a:schemeClr val="tx1"/>
                </a:solidFill>
              </a:rPr>
              <a:t>Italy</a:t>
            </a:r>
            <a:r>
              <a:rPr lang="fr-FR" sz="1700" b="0" dirty="0" smtClean="0">
                <a:solidFill>
                  <a:schemeClr val="tx1"/>
                </a:solidFill>
              </a:rPr>
              <a:t> (Amatrice, </a:t>
            </a:r>
            <a:r>
              <a:rPr lang="fr-FR" sz="1700" b="0" dirty="0" err="1" smtClean="0">
                <a:solidFill>
                  <a:schemeClr val="tx1"/>
                </a:solidFill>
              </a:rPr>
              <a:t>Visso</a:t>
            </a:r>
            <a:r>
              <a:rPr lang="fr-FR" sz="1700" b="0" dirty="0" smtClean="0">
                <a:solidFill>
                  <a:schemeClr val="tx1"/>
                </a:solidFill>
              </a:rPr>
              <a:t> and </a:t>
            </a:r>
            <a:r>
              <a:rPr lang="fr-FR" sz="1700" b="0" dirty="0" err="1" smtClean="0">
                <a:solidFill>
                  <a:schemeClr val="tx1"/>
                </a:solidFill>
              </a:rPr>
              <a:t>Norcia</a:t>
            </a:r>
            <a:r>
              <a:rPr lang="fr-FR" sz="1700" b="0" dirty="0" smtClean="0">
                <a:solidFill>
                  <a:schemeClr val="tx1"/>
                </a:solidFill>
              </a:rPr>
              <a:t>) and New </a:t>
            </a:r>
            <a:r>
              <a:rPr lang="fr-FR" sz="1700" b="0" dirty="0" err="1" smtClean="0">
                <a:solidFill>
                  <a:schemeClr val="tx1"/>
                </a:solidFill>
              </a:rPr>
              <a:t>Zealand</a:t>
            </a:r>
            <a:r>
              <a:rPr lang="fr-FR" sz="1700" b="0" dirty="0">
                <a:solidFill>
                  <a:schemeClr val="tx1"/>
                </a:solidFill>
              </a:rPr>
              <a:t>. </a:t>
            </a:r>
            <a:r>
              <a:rPr lang="fr-FR" sz="1700" b="0" dirty="0" smtClean="0">
                <a:solidFill>
                  <a:schemeClr val="tx1"/>
                </a:solidFill>
              </a:rPr>
              <a:t>On-</a:t>
            </a:r>
            <a:r>
              <a:rPr lang="fr-FR" sz="1700" b="0" dirty="0" err="1" smtClean="0">
                <a:solidFill>
                  <a:schemeClr val="tx1"/>
                </a:solidFill>
              </a:rPr>
              <a:t>going</a:t>
            </a:r>
            <a:r>
              <a:rPr lang="fr-FR" sz="1700" b="0" dirty="0" smtClean="0">
                <a:solidFill>
                  <a:schemeClr val="tx1"/>
                </a:solidFill>
              </a:rPr>
              <a:t> </a:t>
            </a:r>
            <a:r>
              <a:rPr lang="fr-FR" sz="1700" b="0" dirty="0" err="1" smtClean="0">
                <a:solidFill>
                  <a:schemeClr val="tx1"/>
                </a:solidFill>
              </a:rPr>
              <a:t>work</a:t>
            </a:r>
            <a:r>
              <a:rPr lang="fr-FR" sz="1700" b="0" dirty="0" smtClean="0">
                <a:solidFill>
                  <a:schemeClr val="tx1"/>
                </a:solidFill>
              </a:rPr>
              <a:t> for </a:t>
            </a:r>
            <a:r>
              <a:rPr lang="fr-FR" sz="1700" b="0" dirty="0" err="1" smtClean="0">
                <a:solidFill>
                  <a:schemeClr val="tx1"/>
                </a:solidFill>
              </a:rPr>
              <a:t>Nepal</a:t>
            </a:r>
            <a:r>
              <a:rPr lang="fr-FR" sz="1700" b="0" dirty="0">
                <a:solidFill>
                  <a:schemeClr val="tx1"/>
                </a:solidFill>
              </a:rPr>
              <a:t>, </a:t>
            </a:r>
            <a:r>
              <a:rPr lang="fr-FR" sz="1700" b="0" dirty="0" err="1" smtClean="0">
                <a:solidFill>
                  <a:schemeClr val="tx1"/>
                </a:solidFill>
              </a:rPr>
              <a:t>Greece</a:t>
            </a:r>
            <a:r>
              <a:rPr lang="fr-FR" sz="1700" b="0" dirty="0" smtClean="0">
                <a:solidFill>
                  <a:schemeClr val="tx1"/>
                </a:solidFill>
              </a:rPr>
              <a:t> and </a:t>
            </a:r>
            <a:r>
              <a:rPr lang="fr-FR" sz="1700" b="0" dirty="0" err="1" smtClean="0">
                <a:solidFill>
                  <a:schemeClr val="tx1"/>
                </a:solidFill>
              </a:rPr>
              <a:t>Ecuador</a:t>
            </a:r>
            <a:r>
              <a:rPr lang="fr-FR" sz="1700" b="0" dirty="0" smtClean="0">
                <a:solidFill>
                  <a:schemeClr val="tx1"/>
                </a:solidFill>
              </a:rPr>
              <a:t>. In total, the pilot </a:t>
            </a:r>
            <a:r>
              <a:rPr lang="fr-FR" sz="1700" b="0" dirty="0" err="1" smtClean="0">
                <a:solidFill>
                  <a:schemeClr val="tx1"/>
                </a:solidFill>
              </a:rPr>
              <a:t>responded</a:t>
            </a:r>
            <a:r>
              <a:rPr lang="fr-FR" sz="1700" b="0" dirty="0" smtClean="0">
                <a:solidFill>
                  <a:schemeClr val="tx1"/>
                </a:solidFill>
              </a:rPr>
              <a:t> in </a:t>
            </a:r>
            <a:r>
              <a:rPr lang="fr-FR" sz="1700" dirty="0" smtClean="0">
                <a:solidFill>
                  <a:schemeClr val="tx1"/>
                </a:solidFill>
              </a:rPr>
              <a:t>8 </a:t>
            </a:r>
            <a:r>
              <a:rPr lang="fr-FR" sz="1700" dirty="0" err="1" smtClean="0">
                <a:solidFill>
                  <a:schemeClr val="tx1"/>
                </a:solidFill>
              </a:rPr>
              <a:t>earthquakes</a:t>
            </a:r>
            <a:r>
              <a:rPr lang="fr-FR" sz="1700" dirty="0">
                <a:solidFill>
                  <a:schemeClr val="tx1"/>
                </a:solidFill>
              </a:rPr>
              <a:t> </a:t>
            </a:r>
            <a:r>
              <a:rPr lang="fr-FR" sz="1700" dirty="0" smtClean="0">
                <a:solidFill>
                  <a:schemeClr val="tx1"/>
                </a:solidFill>
              </a:rPr>
              <a:t>in 5 countries </a:t>
            </a:r>
            <a:r>
              <a:rPr lang="fr-FR" sz="1700" dirty="0" err="1" smtClean="0">
                <a:solidFill>
                  <a:schemeClr val="tx1"/>
                </a:solidFill>
              </a:rPr>
              <a:t>since</a:t>
            </a:r>
            <a:r>
              <a:rPr lang="fr-FR" sz="1700" dirty="0" smtClean="0">
                <a:solidFill>
                  <a:schemeClr val="tx1"/>
                </a:solidFill>
              </a:rPr>
              <a:t> </a:t>
            </a:r>
            <a:r>
              <a:rPr lang="fr-FR" sz="1700" dirty="0" err="1" smtClean="0">
                <a:solidFill>
                  <a:schemeClr val="tx1"/>
                </a:solidFill>
              </a:rPr>
              <a:t>November</a:t>
            </a:r>
            <a:r>
              <a:rPr lang="fr-FR" sz="1700" dirty="0" smtClean="0">
                <a:solidFill>
                  <a:schemeClr val="tx1"/>
                </a:solidFill>
              </a:rPr>
              <a:t> 2014</a:t>
            </a:r>
            <a:r>
              <a:rPr lang="fr-FR" sz="1700" b="0" dirty="0" smtClean="0">
                <a:solidFill>
                  <a:schemeClr val="tx1"/>
                </a:solidFill>
              </a:rPr>
              <a:t>.</a:t>
            </a:r>
            <a:endParaRPr lang="en-GB" sz="1700" b="0" dirty="0" smtClean="0">
              <a:solidFill>
                <a:schemeClr val="tx1"/>
              </a:solidFill>
            </a:endParaRPr>
          </a:p>
          <a:p>
            <a:pPr marL="0" lvl="0" indent="0">
              <a:buNone/>
            </a:pPr>
            <a:endParaRPr lang="el-GR" sz="2200" b="0" dirty="0">
              <a:solidFill>
                <a:srgbClr val="FF0000"/>
              </a:solidFill>
            </a:endParaRPr>
          </a:p>
          <a:p>
            <a:endParaRPr lang="en-US" sz="2200" dirty="0"/>
          </a:p>
          <a:p>
            <a:pPr marL="0" indent="0">
              <a:buNone/>
            </a:pPr>
            <a:endParaRPr lang="en-US" dirty="0" smtClean="0"/>
          </a:p>
          <a:p>
            <a:endParaRPr lang="en-US" dirty="0" smtClean="0"/>
          </a:p>
          <a:p>
            <a:pPr marL="0" indent="0">
              <a:buNone/>
            </a:pPr>
            <a:endParaRPr lang="el-GR" dirty="0"/>
          </a:p>
        </p:txBody>
      </p:sp>
    </p:spTree>
    <p:extLst>
      <p:ext uri="{BB962C8B-B14F-4D97-AF65-F5344CB8AC3E}">
        <p14:creationId xmlns:p14="http://schemas.microsoft.com/office/powerpoint/2010/main" val="386724089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t="11804" r="7023"/>
          <a:stretch/>
        </p:blipFill>
        <p:spPr>
          <a:xfrm>
            <a:off x="62881" y="1340768"/>
            <a:ext cx="5018161" cy="5517232"/>
          </a:xfrm>
          <a:prstGeom prst="rect">
            <a:avLst/>
          </a:prstGeom>
        </p:spPr>
      </p:pic>
      <p:sp>
        <p:nvSpPr>
          <p:cNvPr id="16388" name="Title 1"/>
          <p:cNvSpPr txBox="1">
            <a:spLocks/>
          </p:cNvSpPr>
          <p:nvPr/>
        </p:nvSpPr>
        <p:spPr bwMode="auto">
          <a:xfrm>
            <a:off x="0" y="241110"/>
            <a:ext cx="726622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2800" b="1" dirty="0" smtClean="0">
                <a:solidFill>
                  <a:schemeClr val="bg1"/>
                </a:solidFill>
                <a:effectLst>
                  <a:outerShdw blurRad="38100" dist="38100" dir="2700000" algn="tl">
                    <a:srgbClr val="000000">
                      <a:alpha val="43137"/>
                    </a:srgbClr>
                  </a:outerShdw>
                </a:effectLst>
              </a:rPr>
              <a:t>Example of promotion of results on the GEP for the New Zealand Earthquake (2)</a:t>
            </a:r>
            <a:endParaRPr lang="en-US" sz="2800" b="1"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5047382" y="5229200"/>
            <a:ext cx="3513681" cy="1384995"/>
          </a:xfrm>
          <a:prstGeom prst="rect">
            <a:avLst/>
          </a:prstGeom>
        </p:spPr>
        <p:txBody>
          <a:bodyPr wrap="square">
            <a:spAutoFit/>
          </a:bodyPr>
          <a:lstStyle/>
          <a:p>
            <a:r>
              <a:rPr lang="fr-FR" sz="1400" b="1" dirty="0">
                <a:ea typeface="ＭＳ Ｐゴシック" pitchFamily="34" charset="-128"/>
              </a:rPr>
              <a:t>A </a:t>
            </a:r>
            <a:r>
              <a:rPr lang="fr-FR" sz="1400" b="1" dirty="0" err="1">
                <a:ea typeface="ＭＳ Ｐゴシック" pitchFamily="34" charset="-128"/>
              </a:rPr>
              <a:t>number</a:t>
            </a:r>
            <a:r>
              <a:rPr lang="fr-FR" sz="1400" b="1" dirty="0">
                <a:ea typeface="ＭＳ Ｐゴシック" pitchFamily="34" charset="-128"/>
              </a:rPr>
              <a:t> of </a:t>
            </a:r>
            <a:r>
              <a:rPr lang="fr-FR" sz="1400" b="1" dirty="0" err="1">
                <a:ea typeface="ＭＳ Ｐゴシック" pitchFamily="34" charset="-128"/>
              </a:rPr>
              <a:t>posts</a:t>
            </a:r>
            <a:r>
              <a:rPr lang="fr-FR" sz="1400" b="1" dirty="0">
                <a:ea typeface="ＭＳ Ｐゴシック" pitchFamily="34" charset="-128"/>
              </a:rPr>
              <a:t> </a:t>
            </a:r>
            <a:r>
              <a:rPr lang="fr-FR" sz="1400" b="1" dirty="0" smtClean="0">
                <a:ea typeface="ＭＳ Ｐゴシック" pitchFamily="34" charset="-128"/>
              </a:rPr>
              <a:t>are </a:t>
            </a:r>
            <a:r>
              <a:rPr lang="fr-FR" sz="1400" b="1" dirty="0" err="1" smtClean="0">
                <a:ea typeface="ＭＳ Ｐゴシック" pitchFamily="34" charset="-128"/>
              </a:rPr>
              <a:t>published</a:t>
            </a:r>
            <a:r>
              <a:rPr lang="fr-FR" sz="1400" b="1" dirty="0" smtClean="0">
                <a:ea typeface="ＭＳ Ｐゴシック" pitchFamily="34" charset="-128"/>
              </a:rPr>
              <a:t>  </a:t>
            </a:r>
            <a:r>
              <a:rPr lang="fr-FR" sz="1400" b="1" dirty="0">
                <a:ea typeface="ＭＳ Ｐゴシック" pitchFamily="34" charset="-128"/>
              </a:rPr>
              <a:t>on the GEP Blog </a:t>
            </a:r>
            <a:r>
              <a:rPr lang="fr-FR" sz="1400" b="1" dirty="0" err="1">
                <a:ea typeface="ＭＳ Ｐゴシック" pitchFamily="34" charset="-128"/>
              </a:rPr>
              <a:t>concerning</a:t>
            </a:r>
            <a:r>
              <a:rPr lang="fr-FR" sz="1400" b="1" dirty="0">
                <a:ea typeface="ＭＳ Ｐゴシック" pitchFamily="34" charset="-128"/>
              </a:rPr>
              <a:t> </a:t>
            </a:r>
            <a:r>
              <a:rPr lang="fr-FR" sz="1400" b="1" dirty="0" smtClean="0">
                <a:ea typeface="ＭＳ Ｐゴシック" pitchFamily="34" charset="-128"/>
              </a:rPr>
              <a:t>CEOS data collections, first </a:t>
            </a:r>
            <a:r>
              <a:rPr lang="fr-FR" sz="1400" b="1" dirty="0" err="1" smtClean="0">
                <a:ea typeface="ＭＳ Ｐゴシック" pitchFamily="34" charset="-128"/>
              </a:rPr>
              <a:t>products</a:t>
            </a:r>
            <a:r>
              <a:rPr lang="fr-FR" sz="1400" b="1" dirty="0" smtClean="0">
                <a:ea typeface="ＭＳ Ｐゴシック" pitchFamily="34" charset="-128"/>
              </a:rPr>
              <a:t> </a:t>
            </a:r>
            <a:r>
              <a:rPr lang="fr-FR" sz="1400" b="1" dirty="0" err="1" smtClean="0">
                <a:ea typeface="ＭＳ Ｐゴシック" pitchFamily="34" charset="-128"/>
              </a:rPr>
              <a:t>generated</a:t>
            </a:r>
            <a:r>
              <a:rPr lang="fr-FR" sz="1400" b="1" dirty="0" smtClean="0">
                <a:ea typeface="ＭＳ Ｐゴシック" pitchFamily="34" charset="-128"/>
              </a:rPr>
              <a:t> by CEOS </a:t>
            </a:r>
            <a:r>
              <a:rPr lang="fr-FR" sz="1400" b="1" dirty="0" err="1" smtClean="0">
                <a:ea typeface="ＭＳ Ｐゴシック" pitchFamily="34" charset="-128"/>
              </a:rPr>
              <a:t>Seismic</a:t>
            </a:r>
            <a:r>
              <a:rPr lang="fr-FR" sz="1400" b="1" dirty="0" smtClean="0">
                <a:ea typeface="ＭＳ Ｐゴシック" pitchFamily="34" charset="-128"/>
              </a:rPr>
              <a:t> pilot team etc. </a:t>
            </a:r>
            <a:r>
              <a:rPr lang="fr-FR" sz="1400" b="1" dirty="0" smtClean="0">
                <a:solidFill>
                  <a:schemeClr val="accent5">
                    <a:lumMod val="50000"/>
                  </a:schemeClr>
                </a:solidFill>
                <a:ea typeface="ＭＳ Ｐゴシック" pitchFamily="34" charset="-128"/>
              </a:rPr>
              <a:t>In the </a:t>
            </a:r>
            <a:r>
              <a:rPr lang="fr-FR" sz="1400" b="1" dirty="0" err="1" smtClean="0">
                <a:solidFill>
                  <a:schemeClr val="accent5">
                    <a:lumMod val="50000"/>
                  </a:schemeClr>
                </a:solidFill>
                <a:ea typeface="ＭＳ Ｐゴシック" pitchFamily="34" charset="-128"/>
              </a:rPr>
              <a:t>example</a:t>
            </a:r>
            <a:r>
              <a:rPr lang="fr-FR" sz="1400" b="1" dirty="0" smtClean="0">
                <a:solidFill>
                  <a:schemeClr val="accent5">
                    <a:lumMod val="50000"/>
                  </a:schemeClr>
                </a:solidFill>
                <a:ea typeface="ＭＳ Ｐゴシック" pitchFamily="34" charset="-128"/>
              </a:rPr>
              <a:t>: Sentinel-1 </a:t>
            </a:r>
            <a:r>
              <a:rPr lang="fr-FR" sz="1400" b="1" dirty="0" err="1" smtClean="0">
                <a:solidFill>
                  <a:schemeClr val="accent5">
                    <a:lumMod val="50000"/>
                  </a:schemeClr>
                </a:solidFill>
                <a:ea typeface="ＭＳ Ｐゴシック" pitchFamily="34" charset="-128"/>
              </a:rPr>
              <a:t>deformation</a:t>
            </a:r>
            <a:r>
              <a:rPr lang="fr-FR" sz="1400" b="1" dirty="0" smtClean="0">
                <a:solidFill>
                  <a:schemeClr val="accent5">
                    <a:lumMod val="50000"/>
                  </a:schemeClr>
                </a:solidFill>
                <a:ea typeface="ＭＳ Ｐゴシック" pitchFamily="34" charset="-128"/>
              </a:rPr>
              <a:t> </a:t>
            </a:r>
            <a:r>
              <a:rPr lang="fr-FR" sz="1400" b="1" dirty="0" err="1" smtClean="0">
                <a:solidFill>
                  <a:schemeClr val="accent5">
                    <a:lumMod val="50000"/>
                  </a:schemeClr>
                </a:solidFill>
                <a:ea typeface="ＭＳ Ｐゴシック" pitchFamily="34" charset="-128"/>
              </a:rPr>
              <a:t>maps</a:t>
            </a:r>
            <a:r>
              <a:rPr lang="fr-FR" sz="1400" b="1" dirty="0" smtClean="0">
                <a:solidFill>
                  <a:schemeClr val="accent5">
                    <a:lumMod val="50000"/>
                  </a:schemeClr>
                </a:solidFill>
                <a:ea typeface="ＭＳ Ｐゴシック" pitchFamily="34" charset="-128"/>
              </a:rPr>
              <a:t> </a:t>
            </a:r>
            <a:r>
              <a:rPr lang="fr-FR" sz="1400" b="1" dirty="0" err="1" smtClean="0">
                <a:solidFill>
                  <a:schemeClr val="accent5">
                    <a:lumMod val="50000"/>
                  </a:schemeClr>
                </a:solidFill>
                <a:ea typeface="ＭＳ Ｐゴシック" pitchFamily="34" charset="-128"/>
              </a:rPr>
              <a:t>generated</a:t>
            </a:r>
            <a:r>
              <a:rPr lang="fr-FR" sz="1400" b="1" dirty="0" smtClean="0">
                <a:solidFill>
                  <a:schemeClr val="accent5">
                    <a:lumMod val="50000"/>
                  </a:schemeClr>
                </a:solidFill>
                <a:ea typeface="ＭＳ Ｐゴシック" pitchFamily="34" charset="-128"/>
              </a:rPr>
              <a:t> by NOA over </a:t>
            </a:r>
            <a:r>
              <a:rPr lang="fr-FR" sz="1400" b="1" dirty="0" err="1" smtClean="0">
                <a:solidFill>
                  <a:schemeClr val="accent5">
                    <a:lumMod val="50000"/>
                  </a:schemeClr>
                </a:solidFill>
                <a:ea typeface="ＭＳ Ｐゴシック" pitchFamily="34" charset="-128"/>
              </a:rPr>
              <a:t>Kaikoura</a:t>
            </a:r>
            <a:r>
              <a:rPr lang="fr-FR" sz="1400" b="1" dirty="0" smtClean="0">
                <a:solidFill>
                  <a:schemeClr val="accent5">
                    <a:lumMod val="50000"/>
                  </a:schemeClr>
                </a:solidFill>
                <a:ea typeface="ＭＳ Ｐゴシック" pitchFamily="34" charset="-128"/>
              </a:rPr>
              <a:t>.</a:t>
            </a:r>
            <a:endParaRPr lang="en-GB" sz="1400" b="1" dirty="0">
              <a:solidFill>
                <a:schemeClr val="accent5">
                  <a:lumMod val="50000"/>
                </a:schemeClr>
              </a:solidFill>
              <a:ea typeface="ＭＳ Ｐゴシック" pitchFamily="34" charset="-128"/>
            </a:endParaRPr>
          </a:p>
        </p:txBody>
      </p:sp>
      <p:sp>
        <p:nvSpPr>
          <p:cNvPr id="3" name="Rectangle 2"/>
          <p:cNvSpPr/>
          <p:nvPr/>
        </p:nvSpPr>
        <p:spPr bwMode="auto">
          <a:xfrm>
            <a:off x="29221" y="4273328"/>
            <a:ext cx="4381524" cy="513084"/>
          </a:xfrm>
          <a:prstGeom prst="rect">
            <a:avLst/>
          </a:prstGeom>
          <a:noFill/>
          <a:ln w="28575" cap="flat" cmpd="sng" algn="ctr">
            <a:solidFill>
              <a:srgbClr val="3BAF0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572" y="1429420"/>
            <a:ext cx="4259428" cy="3356992"/>
          </a:xfrm>
          <a:prstGeom prst="rect">
            <a:avLst/>
          </a:prstGeom>
        </p:spPr>
      </p:pic>
      <p:cxnSp>
        <p:nvCxnSpPr>
          <p:cNvPr id="13" name="Connecteur droit avec flèche 12"/>
          <p:cNvCxnSpPr/>
          <p:nvPr/>
        </p:nvCxnSpPr>
        <p:spPr bwMode="auto">
          <a:xfrm flipV="1">
            <a:off x="4402732" y="1988840"/>
            <a:ext cx="481840" cy="2284488"/>
          </a:xfrm>
          <a:prstGeom prst="straightConnector1">
            <a:avLst/>
          </a:prstGeom>
          <a:solidFill>
            <a:schemeClr val="accent1"/>
          </a:solidFill>
          <a:ln w="28575" cap="flat" cmpd="sng" algn="ctr">
            <a:solidFill>
              <a:srgbClr val="3BAF01"/>
            </a:solidFill>
            <a:prstDash val="solid"/>
            <a:round/>
            <a:headEnd type="none" w="med" len="med"/>
            <a:tailEnd type="arrow"/>
          </a:ln>
          <a:effectLst/>
        </p:spPr>
      </p:cxnSp>
    </p:spTree>
    <p:extLst>
      <p:ext uri="{BB962C8B-B14F-4D97-AF65-F5344CB8AC3E}">
        <p14:creationId xmlns:p14="http://schemas.microsoft.com/office/powerpoint/2010/main" val="185321404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41</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(1)</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467544" y="1340768"/>
            <a:ext cx="8229600" cy="5517232"/>
          </a:xfrm>
        </p:spPr>
        <p:txBody>
          <a:bodyPr>
            <a:noAutofit/>
          </a:bodyPr>
          <a:lstStyle/>
          <a:p>
            <a:pPr marL="0" lvl="0" indent="0">
              <a:buNone/>
            </a:pPr>
            <a:r>
              <a:rPr lang="en-GB" sz="1400" dirty="0" smtClean="0">
                <a:solidFill>
                  <a:srgbClr val="C00000"/>
                </a:solidFill>
              </a:rPr>
              <a:t>In total: 20 papers, 2 presentations, 2 posters and 3 web-articles published.</a:t>
            </a:r>
          </a:p>
          <a:p>
            <a:pPr marL="0" lvl="0" indent="0">
              <a:buNone/>
            </a:pPr>
            <a:r>
              <a:rPr lang="en-GB" sz="1400" dirty="0" smtClean="0"/>
              <a:t>NOA</a:t>
            </a:r>
          </a:p>
          <a:p>
            <a:pPr marL="0" lvl="0" indent="0">
              <a:buNone/>
            </a:pPr>
            <a:r>
              <a:rPr lang="en-GB" sz="1200" b="0" dirty="0" smtClean="0">
                <a:hlinkClick r:id="rId2"/>
              </a:rPr>
              <a:t>http</a:t>
            </a:r>
            <a:r>
              <a:rPr lang="en-GB" sz="1200" b="0" dirty="0">
                <a:hlinkClick r:id="rId2"/>
              </a:rPr>
              <a:t>://</a:t>
            </a:r>
            <a:r>
              <a:rPr lang="en-GB" sz="1200" b="0" dirty="0" smtClean="0">
                <a:hlinkClick r:id="rId2"/>
              </a:rPr>
              <a:t>www.beyond-eocenter.eu/index.php/geophysical/earthquakes/new-zealand-2016</a:t>
            </a:r>
            <a:endParaRPr lang="en-GB" sz="1200" b="0" dirty="0" smtClean="0"/>
          </a:p>
          <a:p>
            <a:pPr marL="0" lvl="0" indent="0">
              <a:buNone/>
            </a:pPr>
            <a:endParaRPr lang="en-GB" sz="1200" b="0" dirty="0" smtClean="0"/>
          </a:p>
          <a:p>
            <a:pPr marL="0" lvl="0" indent="0">
              <a:buNone/>
            </a:pPr>
            <a:r>
              <a:rPr lang="en-GB" sz="1200" dirty="0" smtClean="0"/>
              <a:t>COMET</a:t>
            </a:r>
          </a:p>
          <a:p>
            <a:r>
              <a:rPr lang="en-GB" sz="1200" b="0" dirty="0">
                <a:hlinkClick r:id="rId3"/>
              </a:rPr>
              <a:t>http://comet.nerc.ac.uk/</a:t>
            </a:r>
            <a:endParaRPr lang="en-GB" sz="1200" b="0" dirty="0"/>
          </a:p>
          <a:p>
            <a:r>
              <a:rPr lang="en-GB" sz="1200" b="0" dirty="0">
                <a:hlinkClick r:id="rId4"/>
              </a:rPr>
              <a:t>http://</a:t>
            </a:r>
            <a:r>
              <a:rPr lang="en-GB" sz="1200" b="0" dirty="0" smtClean="0">
                <a:hlinkClick r:id="rId4"/>
              </a:rPr>
              <a:t>www.bbc.co.uk/news/science-environment-38323832</a:t>
            </a:r>
            <a:endParaRPr lang="en-GB" sz="1200" dirty="0" smtClean="0"/>
          </a:p>
          <a:p>
            <a:pPr lvl="0"/>
            <a:r>
              <a:rPr lang="en-GB" sz="1200" b="0" dirty="0" smtClean="0"/>
              <a:t>Elliott </a:t>
            </a:r>
            <a:r>
              <a:rPr lang="en-GB" sz="1200" b="0" dirty="0"/>
              <a:t>JR; Walters RJ; Wright TJ (2016) The </a:t>
            </a:r>
            <a:r>
              <a:rPr lang="en-GB" sz="1200" dirty="0"/>
              <a:t>role of space-based observation </a:t>
            </a:r>
            <a:r>
              <a:rPr lang="en-GB" sz="1200" b="0" dirty="0"/>
              <a:t>in understanding and responding to </a:t>
            </a:r>
            <a:r>
              <a:rPr lang="en-GB" sz="1200" dirty="0"/>
              <a:t>active tectonics and earthquakes</a:t>
            </a:r>
            <a:r>
              <a:rPr lang="en-GB" sz="1200" b="0" dirty="0"/>
              <a:t>, Nature Communications, 7, </a:t>
            </a:r>
            <a:r>
              <a:rPr lang="en-GB" sz="1200" b="0" dirty="0" err="1"/>
              <a:t>doi</a:t>
            </a:r>
            <a:r>
              <a:rPr lang="en-GB" sz="1200" b="0" dirty="0"/>
              <a:t>: 10.1038/ncomms13844</a:t>
            </a:r>
            <a:endParaRPr lang="fr-FR" sz="1200" b="0" dirty="0"/>
          </a:p>
          <a:p>
            <a:pPr lvl="0"/>
            <a:r>
              <a:rPr lang="en-GB" sz="1200" b="0" dirty="0"/>
              <a:t>Hussain E; Hooper A; Wright TJ; Walters RJ; </a:t>
            </a:r>
            <a:r>
              <a:rPr lang="en-GB" sz="1200" b="0" dirty="0" err="1"/>
              <a:t>Bekaert</a:t>
            </a:r>
            <a:r>
              <a:rPr lang="en-GB" sz="1200" b="0" dirty="0"/>
              <a:t> DPS (2016) </a:t>
            </a:r>
            <a:r>
              <a:rPr lang="en-GB" sz="1200" b="0" dirty="0" err="1"/>
              <a:t>Interseismic</a:t>
            </a:r>
            <a:r>
              <a:rPr lang="en-GB" sz="1200" b="0" dirty="0"/>
              <a:t> strain accumulation across the central </a:t>
            </a:r>
            <a:r>
              <a:rPr lang="en-GB" sz="1200" dirty="0"/>
              <a:t>North Anatolian Fault </a:t>
            </a:r>
            <a:r>
              <a:rPr lang="en-GB" sz="1200" b="0" dirty="0"/>
              <a:t>from iteratively unwrapped </a:t>
            </a:r>
            <a:r>
              <a:rPr lang="en-GB" sz="1200" b="0" dirty="0" err="1"/>
              <a:t>InSAR</a:t>
            </a:r>
            <a:r>
              <a:rPr lang="en-GB" sz="1200" b="0" dirty="0"/>
              <a:t> measurements, Journal of Geophysical Research: Solid Earth, 121, pp.9000-9019. </a:t>
            </a:r>
            <a:r>
              <a:rPr lang="en-GB" sz="1200" b="0" dirty="0" err="1"/>
              <a:t>doi</a:t>
            </a:r>
            <a:r>
              <a:rPr lang="en-GB" sz="1200" b="0" dirty="0"/>
              <a:t>: 10.1002/2016JB013108</a:t>
            </a:r>
            <a:endParaRPr lang="fr-FR" sz="1200" b="0" dirty="0"/>
          </a:p>
          <a:p>
            <a:pPr lvl="0"/>
            <a:r>
              <a:rPr lang="en-GB" sz="1200" b="0" dirty="0"/>
              <a:t>Floyd MA; Walters RJ; Elliott JR; Funning GJ; </a:t>
            </a:r>
            <a:r>
              <a:rPr lang="en-GB" sz="1200" b="0" dirty="0" err="1"/>
              <a:t>Svarc</a:t>
            </a:r>
            <a:r>
              <a:rPr lang="en-GB" sz="1200" b="0" dirty="0"/>
              <a:t> JL; Murray JR; Hooper AJ; Larsen Y; </a:t>
            </a:r>
            <a:r>
              <a:rPr lang="en-GB" sz="1200" b="0" dirty="0" err="1"/>
              <a:t>Marinkovic</a:t>
            </a:r>
            <a:r>
              <a:rPr lang="en-GB" sz="1200" b="0" dirty="0"/>
              <a:t> P; </a:t>
            </a:r>
            <a:r>
              <a:rPr lang="en-GB" sz="1200" b="0" dirty="0" err="1"/>
              <a:t>Bürgmann</a:t>
            </a:r>
            <a:r>
              <a:rPr lang="en-GB" sz="1200" b="0" dirty="0"/>
              <a:t> R; </a:t>
            </a:r>
            <a:r>
              <a:rPr lang="en-GB" sz="1200" b="0" dirty="0" err="1"/>
              <a:t>Johanson</a:t>
            </a:r>
            <a:r>
              <a:rPr lang="en-GB" sz="1200" b="0" dirty="0"/>
              <a:t> IA; Wright TJ (2016) Spatial variations in fault friction related to lithology from rupture and </a:t>
            </a:r>
            <a:r>
              <a:rPr lang="en-GB" sz="1200" dirty="0" err="1"/>
              <a:t>afterslip</a:t>
            </a:r>
            <a:r>
              <a:rPr lang="en-GB" sz="1200" dirty="0"/>
              <a:t> of the 2014 South Napa, </a:t>
            </a:r>
            <a:r>
              <a:rPr lang="en-GB" sz="1200" dirty="0" smtClean="0"/>
              <a:t>California </a:t>
            </a:r>
            <a:r>
              <a:rPr lang="en-GB" sz="1200" dirty="0"/>
              <a:t>earthquake</a:t>
            </a:r>
            <a:r>
              <a:rPr lang="en-GB" sz="1200" b="0" dirty="0"/>
              <a:t>, Geophysical Research Letters, 43, pp.6808-6816. </a:t>
            </a:r>
            <a:r>
              <a:rPr lang="en-GB" sz="1200" b="0" dirty="0" err="1"/>
              <a:t>doi</a:t>
            </a:r>
            <a:r>
              <a:rPr lang="en-GB" sz="1200" b="0" dirty="0"/>
              <a:t>: 10.1002/2016GL069428</a:t>
            </a:r>
            <a:endParaRPr lang="fr-FR" sz="1200" b="0" dirty="0"/>
          </a:p>
          <a:p>
            <a:pPr lvl="0"/>
            <a:r>
              <a:rPr lang="en-GB" sz="1200" b="0" dirty="0"/>
              <a:t>Hussain E; Wright TJ; Walters RJ; </a:t>
            </a:r>
            <a:r>
              <a:rPr lang="en-GB" sz="1200" b="0" dirty="0" err="1"/>
              <a:t>Bekaert</a:t>
            </a:r>
            <a:r>
              <a:rPr lang="en-GB" sz="1200" b="0" dirty="0"/>
              <a:t> D; Hooper A; Houseman GA (2016) Geodetic observations of </a:t>
            </a:r>
            <a:r>
              <a:rPr lang="en-GB" sz="1200" dirty="0" err="1"/>
              <a:t>postseismic</a:t>
            </a:r>
            <a:r>
              <a:rPr lang="en-GB" sz="1200" dirty="0"/>
              <a:t> creep in the decade after the 1999 </a:t>
            </a:r>
            <a:r>
              <a:rPr lang="en-GB" sz="1200" dirty="0" err="1"/>
              <a:t>Izmit</a:t>
            </a:r>
            <a:r>
              <a:rPr lang="en-GB" sz="1200" dirty="0"/>
              <a:t> earthquake</a:t>
            </a:r>
            <a:r>
              <a:rPr lang="en-GB" sz="1200" b="0" dirty="0"/>
              <a:t>, Turkey: Implications for a shallow slip deficit, Journal of Geophysical Research: Solid Earth, 121, pp.2980-3001. </a:t>
            </a:r>
            <a:r>
              <a:rPr lang="en-GB" sz="1200" b="0" dirty="0" err="1"/>
              <a:t>doi</a:t>
            </a:r>
            <a:r>
              <a:rPr lang="en-GB" sz="1200" b="0" dirty="0"/>
              <a:t>: 10.1002/2015JB012737</a:t>
            </a:r>
            <a:endParaRPr lang="fr-FR" sz="1200" b="0" dirty="0"/>
          </a:p>
          <a:p>
            <a:pPr lvl="0"/>
            <a:r>
              <a:rPr lang="en-GB" sz="1200" b="0" dirty="0"/>
              <a:t>Wright TJ (2016) </a:t>
            </a:r>
            <a:r>
              <a:rPr lang="en-GB" sz="1200" dirty="0"/>
              <a:t>The earthquake deformation cycle</a:t>
            </a:r>
            <a:r>
              <a:rPr lang="en-GB" sz="1200" b="0" dirty="0"/>
              <a:t>, ASTRONOMY &amp; GEOPHYSICS, 57.</a:t>
            </a:r>
            <a:endParaRPr lang="fr-FR" sz="1200" b="0" dirty="0"/>
          </a:p>
          <a:p>
            <a:pPr lvl="0"/>
            <a:r>
              <a:rPr lang="en-GB" sz="1200" b="0" dirty="0"/>
              <a:t>Elliott JR; Jolivet R; Gonzalez PJ; </a:t>
            </a:r>
            <a:r>
              <a:rPr lang="en-GB" sz="1200" b="0" dirty="0" err="1"/>
              <a:t>Avouac</a:t>
            </a:r>
            <a:r>
              <a:rPr lang="en-GB" sz="1200" b="0" dirty="0"/>
              <a:t> JP; Hollingsworth J; Searle MP; Stevens VL (2016) Himalayan megathrust geometry and relation to topography revealed by the </a:t>
            </a:r>
            <a:r>
              <a:rPr lang="en-GB" sz="1200" dirty="0" err="1"/>
              <a:t>Gorkha</a:t>
            </a:r>
            <a:r>
              <a:rPr lang="en-GB" sz="1200" dirty="0"/>
              <a:t> earthquake</a:t>
            </a:r>
            <a:r>
              <a:rPr lang="en-GB" sz="1200" b="0" dirty="0"/>
              <a:t>, Nature Geoscience, 9, pp.174-180. </a:t>
            </a:r>
            <a:r>
              <a:rPr lang="en-GB" sz="1200" b="0" dirty="0" err="1"/>
              <a:t>doi</a:t>
            </a:r>
            <a:r>
              <a:rPr lang="en-GB" sz="1200" b="0" dirty="0"/>
              <a:t>: 10.1038/ngeo2623</a:t>
            </a:r>
            <a:endParaRPr lang="fr-FR" sz="1200" b="0" dirty="0"/>
          </a:p>
          <a:p>
            <a:pPr lvl="0"/>
            <a:r>
              <a:rPr lang="en-GB" sz="1200" u="sng" dirty="0"/>
              <a:t>Poster </a:t>
            </a:r>
            <a:r>
              <a:rPr lang="en-GB" sz="1200" u="sng" dirty="0" smtClean="0"/>
              <a:t>at AGU </a:t>
            </a:r>
            <a:r>
              <a:rPr lang="en-GB" sz="1200" u="sng" dirty="0"/>
              <a:t>2016</a:t>
            </a:r>
            <a:r>
              <a:rPr lang="en-GB" sz="1200" dirty="0"/>
              <a:t>: </a:t>
            </a:r>
            <a:r>
              <a:rPr lang="en-US" sz="1200" dirty="0" err="1"/>
              <a:t>LiCSAR</a:t>
            </a:r>
            <a:r>
              <a:rPr lang="en-US" sz="1200" dirty="0"/>
              <a:t>: Tools for automated generation of Sentinel-1 frame </a:t>
            </a:r>
            <a:r>
              <a:rPr lang="en-US" sz="1200" dirty="0" err="1"/>
              <a:t>interferograms</a:t>
            </a:r>
            <a:r>
              <a:rPr lang="en-US" sz="1200" b="0" dirty="0"/>
              <a:t>, Pablo J. González, Richard J. Walters, Emma Hatton, </a:t>
            </a:r>
            <a:r>
              <a:rPr lang="en-US" sz="1200" b="0" dirty="0" err="1"/>
              <a:t>Karsten</a:t>
            </a:r>
            <a:r>
              <a:rPr lang="en-US" sz="1200" b="0" dirty="0"/>
              <a:t> </a:t>
            </a:r>
            <a:r>
              <a:rPr lang="en-US" sz="1200" b="0" dirty="0" err="1"/>
              <a:t>Spaans</a:t>
            </a:r>
            <a:r>
              <a:rPr lang="en-US" sz="1200" b="0" dirty="0"/>
              <a:t>, Alistair McDougall, John Elliott, Andrew J. Hooper, and Tim J. </a:t>
            </a:r>
            <a:r>
              <a:rPr lang="en-US" sz="1200" b="0" dirty="0" smtClean="0"/>
              <a:t>Wright</a:t>
            </a:r>
            <a:endParaRPr lang="fr-FR" sz="1200" b="0" dirty="0"/>
          </a:p>
        </p:txBody>
      </p:sp>
    </p:spTree>
    <p:extLst>
      <p:ext uri="{BB962C8B-B14F-4D97-AF65-F5344CB8AC3E}">
        <p14:creationId xmlns:p14="http://schemas.microsoft.com/office/powerpoint/2010/main" val="3562643147"/>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42</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(2)</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517232"/>
          </a:xfrm>
        </p:spPr>
        <p:txBody>
          <a:bodyPr>
            <a:noAutofit/>
          </a:bodyPr>
          <a:lstStyle/>
          <a:p>
            <a:pPr marL="0" lvl="0" indent="0">
              <a:buNone/>
            </a:pPr>
            <a:r>
              <a:rPr lang="fr-FR" sz="1200" dirty="0" smtClean="0"/>
              <a:t>INGV and CNR-IREA</a:t>
            </a:r>
            <a:endParaRPr lang="fr-FR" sz="1200" b="0" dirty="0" smtClean="0"/>
          </a:p>
          <a:p>
            <a:pPr lvl="0"/>
            <a:r>
              <a:rPr lang="fr-FR" sz="1200" b="0" dirty="0" err="1" smtClean="0"/>
              <a:t>Gruppo</a:t>
            </a:r>
            <a:r>
              <a:rPr lang="fr-FR" sz="1200" b="0" dirty="0" smtClean="0"/>
              <a:t> di </a:t>
            </a:r>
            <a:r>
              <a:rPr lang="fr-FR" sz="1200" b="0" dirty="0" err="1" smtClean="0"/>
              <a:t>lavoro</a:t>
            </a:r>
            <a:r>
              <a:rPr lang="fr-FR" sz="1200" b="0" dirty="0" smtClean="0"/>
              <a:t> </a:t>
            </a:r>
            <a:r>
              <a:rPr lang="fr-FR" sz="1200" dirty="0" smtClean="0"/>
              <a:t>IREA-CNR &amp; INGV</a:t>
            </a:r>
            <a:r>
              <a:rPr lang="fr-FR" sz="1200" b="0" dirty="0" smtClean="0"/>
              <a:t>, 2016. </a:t>
            </a:r>
            <a:r>
              <a:rPr lang="fr-FR" sz="1200" dirty="0" err="1" smtClean="0"/>
              <a:t>Sequenza</a:t>
            </a:r>
            <a:r>
              <a:rPr lang="fr-FR" sz="1200" dirty="0" smtClean="0"/>
              <a:t> </a:t>
            </a:r>
            <a:r>
              <a:rPr lang="fr-FR" sz="1200" dirty="0" err="1" smtClean="0"/>
              <a:t>sismica</a:t>
            </a:r>
            <a:r>
              <a:rPr lang="fr-FR" sz="1200" dirty="0" smtClean="0"/>
              <a:t> di Amatrice: </a:t>
            </a:r>
            <a:r>
              <a:rPr lang="fr-FR" sz="1200" b="0" dirty="0" err="1" smtClean="0"/>
              <a:t>risultati</a:t>
            </a:r>
            <a:r>
              <a:rPr lang="fr-FR" sz="1200" b="0" dirty="0" smtClean="0"/>
              <a:t> </a:t>
            </a:r>
            <a:r>
              <a:rPr lang="fr-FR" sz="1200" b="0" dirty="0" err="1" smtClean="0"/>
              <a:t>iniziali</a:t>
            </a:r>
            <a:r>
              <a:rPr lang="fr-FR" sz="1200" b="0" dirty="0" smtClean="0"/>
              <a:t> delle </a:t>
            </a:r>
            <a:r>
              <a:rPr lang="fr-FR" sz="1200" b="0" dirty="0" err="1" smtClean="0"/>
              <a:t>analisi</a:t>
            </a:r>
            <a:r>
              <a:rPr lang="fr-FR" sz="1200" b="0" dirty="0" smtClean="0"/>
              <a:t> </a:t>
            </a:r>
            <a:r>
              <a:rPr lang="fr-FR" sz="1200" b="0" dirty="0" err="1" smtClean="0"/>
              <a:t>interferometriche</a:t>
            </a:r>
            <a:r>
              <a:rPr lang="fr-FR" sz="1200" b="0" dirty="0" smtClean="0"/>
              <a:t> </a:t>
            </a:r>
            <a:r>
              <a:rPr lang="fr-FR" sz="1200" b="0" dirty="0" err="1" smtClean="0"/>
              <a:t>satellitari</a:t>
            </a:r>
            <a:r>
              <a:rPr lang="fr-FR" sz="1200" b="0" dirty="0" smtClean="0"/>
              <a:t>, DOI: 10.5281/zenodo.60935</a:t>
            </a:r>
          </a:p>
          <a:p>
            <a:pPr lvl="0"/>
            <a:r>
              <a:rPr lang="fr-FR" sz="1200" b="0" dirty="0" err="1" smtClean="0"/>
              <a:t>Gruppo</a:t>
            </a:r>
            <a:r>
              <a:rPr lang="fr-FR" sz="1200" b="0" dirty="0" smtClean="0"/>
              <a:t> di </a:t>
            </a:r>
            <a:r>
              <a:rPr lang="fr-FR" sz="1200" b="0" dirty="0" err="1" smtClean="0"/>
              <a:t>lavoro</a:t>
            </a:r>
            <a:r>
              <a:rPr lang="fr-FR" sz="1200" b="0" dirty="0" smtClean="0"/>
              <a:t> </a:t>
            </a:r>
            <a:r>
              <a:rPr lang="fr-FR" sz="1200" dirty="0" smtClean="0"/>
              <a:t>IREA-CNR &amp; INGV</a:t>
            </a:r>
            <a:r>
              <a:rPr lang="fr-FR" sz="1200" b="0" dirty="0" smtClean="0"/>
              <a:t>, 2016. </a:t>
            </a:r>
            <a:r>
              <a:rPr lang="fr-FR" sz="1200" dirty="0" err="1" smtClean="0"/>
              <a:t>Sequenza</a:t>
            </a:r>
            <a:r>
              <a:rPr lang="fr-FR" sz="1200" dirty="0" smtClean="0"/>
              <a:t> </a:t>
            </a:r>
            <a:r>
              <a:rPr lang="fr-FR" sz="1200" dirty="0" err="1" smtClean="0"/>
              <a:t>sismica</a:t>
            </a:r>
            <a:r>
              <a:rPr lang="fr-FR" sz="1200" dirty="0" smtClean="0"/>
              <a:t> di Amatrice</a:t>
            </a:r>
            <a:r>
              <a:rPr lang="fr-FR" sz="1200" b="0" dirty="0" smtClean="0"/>
              <a:t>: aggiornamento delle </a:t>
            </a:r>
            <a:r>
              <a:rPr lang="fr-FR" sz="1200" b="0" dirty="0" err="1" smtClean="0"/>
              <a:t>analisi</a:t>
            </a:r>
            <a:r>
              <a:rPr lang="fr-FR" sz="1200" b="0" dirty="0" smtClean="0"/>
              <a:t> </a:t>
            </a:r>
            <a:r>
              <a:rPr lang="fr-FR" sz="1200" b="0" dirty="0" err="1" smtClean="0"/>
              <a:t>interferometriche</a:t>
            </a:r>
            <a:r>
              <a:rPr lang="fr-FR" sz="1200" b="0" dirty="0" smtClean="0"/>
              <a:t> </a:t>
            </a:r>
            <a:r>
              <a:rPr lang="fr-FR" sz="1200" b="0" dirty="0" err="1" smtClean="0"/>
              <a:t>satellitari</a:t>
            </a:r>
            <a:r>
              <a:rPr lang="fr-FR" sz="1200" b="0" dirty="0" smtClean="0"/>
              <a:t> e </a:t>
            </a:r>
            <a:r>
              <a:rPr lang="fr-FR" sz="1200" b="0" dirty="0" err="1" smtClean="0"/>
              <a:t>modelli</a:t>
            </a:r>
            <a:r>
              <a:rPr lang="fr-FR" sz="1200" b="0" dirty="0" smtClean="0"/>
              <a:t> di </a:t>
            </a:r>
            <a:r>
              <a:rPr lang="fr-FR" sz="1200" b="0" dirty="0" err="1" smtClean="0"/>
              <a:t>sorgente</a:t>
            </a:r>
            <a:r>
              <a:rPr lang="fr-FR" sz="1200" b="0" dirty="0" smtClean="0"/>
              <a:t>, DOI:10.5281/zenodo.61682</a:t>
            </a:r>
          </a:p>
          <a:p>
            <a:pPr lvl="0"/>
            <a:r>
              <a:rPr lang="it-IT" sz="1200" b="0" dirty="0" smtClean="0"/>
              <a:t>Gruppo </a:t>
            </a:r>
            <a:r>
              <a:rPr lang="it-IT" sz="1200" b="0" dirty="0"/>
              <a:t>di lavoro </a:t>
            </a:r>
            <a:r>
              <a:rPr lang="it-IT" sz="1200" dirty="0"/>
              <a:t>IREA-CNR &amp; INGV</a:t>
            </a:r>
            <a:r>
              <a:rPr lang="it-IT" sz="1200" b="0" dirty="0"/>
              <a:t>, 2016 </a:t>
            </a:r>
            <a:r>
              <a:rPr lang="it-IT" sz="1200" dirty="0"/>
              <a:t>Sequenza sismica di  </a:t>
            </a:r>
            <a:r>
              <a:rPr lang="it-IT" sz="1200" dirty="0" smtClean="0"/>
              <a:t>Amatrice</a:t>
            </a:r>
            <a:r>
              <a:rPr lang="it-IT" sz="1200" b="0" dirty="0"/>
              <a:t>: risultati iniziali delle </a:t>
            </a:r>
            <a:r>
              <a:rPr lang="it-IT" sz="1200" b="0" dirty="0" smtClean="0"/>
              <a:t>analisi interferometriche</a:t>
            </a:r>
            <a:r>
              <a:rPr lang="it-IT" sz="1200" b="0" dirty="0"/>
              <a:t>  </a:t>
            </a:r>
            <a:r>
              <a:rPr lang="it-IT" sz="1200" dirty="0" smtClean="0"/>
              <a:t> </a:t>
            </a:r>
            <a:r>
              <a:rPr lang="it-IT" sz="1200" b="0" dirty="0" smtClean="0"/>
              <a:t>satellitari</a:t>
            </a:r>
            <a:r>
              <a:rPr lang="it-IT" sz="1200" b="0" dirty="0"/>
              <a:t>, DOI: </a:t>
            </a:r>
            <a:r>
              <a:rPr lang="it-IT" sz="1200" b="0" dirty="0" smtClean="0"/>
              <a:t>10.5281/zenodo.60938</a:t>
            </a:r>
            <a:endParaRPr lang="it-IT" sz="1200" dirty="0" smtClean="0"/>
          </a:p>
          <a:p>
            <a:pPr lvl="0"/>
            <a:r>
              <a:rPr lang="it-IT" sz="1200" b="0" dirty="0" smtClean="0"/>
              <a:t>Gruppo </a:t>
            </a:r>
            <a:r>
              <a:rPr lang="it-IT" sz="1200" b="0" dirty="0"/>
              <a:t>di lavoro </a:t>
            </a:r>
            <a:r>
              <a:rPr lang="it-IT" sz="1200" dirty="0"/>
              <a:t>IREA-CNR &amp; INGV</a:t>
            </a:r>
            <a:r>
              <a:rPr lang="it-IT" sz="1200" b="0" dirty="0"/>
              <a:t>, 2016 “</a:t>
            </a:r>
            <a:r>
              <a:rPr lang="it-IT" sz="1200" dirty="0"/>
              <a:t>Sequenza sismica del Centro  </a:t>
            </a:r>
            <a:r>
              <a:rPr lang="it-IT" sz="1200" dirty="0" smtClean="0"/>
              <a:t>Italia </a:t>
            </a:r>
            <a:r>
              <a:rPr lang="it-IT" sz="1200" dirty="0"/>
              <a:t>2016-2017</a:t>
            </a:r>
            <a:r>
              <a:rPr lang="it-IT" sz="1200" b="0" dirty="0"/>
              <a:t>: aggiornamento delle analisi InSAR e modello  </a:t>
            </a:r>
            <a:r>
              <a:rPr lang="it-IT" sz="1200" b="0" dirty="0" smtClean="0"/>
              <a:t>preliminare </a:t>
            </a:r>
            <a:r>
              <a:rPr lang="it-IT" sz="1200" b="0" dirty="0"/>
              <a:t>di sorgente per gli eventi del 18/1/17”, DOI: </a:t>
            </a:r>
            <a:r>
              <a:rPr lang="it-IT" sz="1200" b="0" dirty="0" smtClean="0"/>
              <a:t>10.5281/zenodo.266966</a:t>
            </a:r>
            <a:endParaRPr lang="fr-FR" sz="1200" b="0" dirty="0" smtClean="0"/>
          </a:p>
          <a:p>
            <a:pPr lvl="0"/>
            <a:r>
              <a:rPr lang="en-GB" sz="1200" b="0" dirty="0" err="1" smtClean="0"/>
              <a:t>Gruppo</a:t>
            </a:r>
            <a:r>
              <a:rPr lang="en-GB" sz="1200" b="0" dirty="0" smtClean="0"/>
              <a:t> di </a:t>
            </a:r>
            <a:r>
              <a:rPr lang="en-GB" sz="1200" b="0" dirty="0" err="1" smtClean="0"/>
              <a:t>Lavoro</a:t>
            </a:r>
            <a:r>
              <a:rPr lang="en-GB" sz="1200" b="0" dirty="0" smtClean="0"/>
              <a:t> </a:t>
            </a:r>
            <a:r>
              <a:rPr lang="en-GB" sz="1200" dirty="0" smtClean="0"/>
              <a:t>INGV </a:t>
            </a:r>
            <a:r>
              <a:rPr lang="en-GB" sz="1200" b="0" dirty="0" err="1" smtClean="0"/>
              <a:t>sul</a:t>
            </a:r>
            <a:r>
              <a:rPr lang="en-GB" sz="1200" b="0" dirty="0" smtClean="0"/>
              <a:t> </a:t>
            </a:r>
            <a:r>
              <a:rPr lang="en-GB" sz="1200" b="0" dirty="0" err="1" smtClean="0"/>
              <a:t>terremoto</a:t>
            </a:r>
            <a:r>
              <a:rPr lang="en-GB" sz="1200" b="0" dirty="0" smtClean="0"/>
              <a:t> in </a:t>
            </a:r>
            <a:r>
              <a:rPr lang="en-GB" sz="1200" b="0" dirty="0" err="1" smtClean="0"/>
              <a:t>centro</a:t>
            </a:r>
            <a:r>
              <a:rPr lang="en-GB" sz="1200" b="0" dirty="0" smtClean="0"/>
              <a:t> Italia, 2016. </a:t>
            </a:r>
            <a:r>
              <a:rPr lang="en-GB" sz="1200" b="0" dirty="0" err="1" smtClean="0"/>
              <a:t>Rapporto</a:t>
            </a:r>
            <a:r>
              <a:rPr lang="en-GB" sz="1200" b="0" dirty="0" smtClean="0"/>
              <a:t> di </a:t>
            </a:r>
            <a:r>
              <a:rPr lang="en-GB" sz="1200" b="0" dirty="0" err="1" smtClean="0"/>
              <a:t>sintesi</a:t>
            </a:r>
            <a:r>
              <a:rPr lang="en-GB" sz="1200" b="0" dirty="0" smtClean="0"/>
              <a:t> </a:t>
            </a:r>
            <a:r>
              <a:rPr lang="en-GB" sz="1200" b="0" dirty="0" err="1" smtClean="0"/>
              <a:t>sul</a:t>
            </a:r>
            <a:r>
              <a:rPr lang="en-GB" sz="1200" b="0" dirty="0" smtClean="0"/>
              <a:t> </a:t>
            </a:r>
            <a:r>
              <a:rPr lang="en-GB" sz="1200" b="0" dirty="0" err="1" smtClean="0"/>
              <a:t>Terremoto</a:t>
            </a:r>
            <a:r>
              <a:rPr lang="en-GB" sz="1200" b="0" dirty="0" smtClean="0"/>
              <a:t> in</a:t>
            </a:r>
            <a:r>
              <a:rPr lang="en-GB" sz="1200" dirty="0" smtClean="0"/>
              <a:t> </a:t>
            </a:r>
            <a:r>
              <a:rPr lang="en-GB" sz="1200" dirty="0" err="1" smtClean="0"/>
              <a:t>centro</a:t>
            </a:r>
            <a:r>
              <a:rPr lang="en-GB" sz="1200" dirty="0" smtClean="0"/>
              <a:t> Italia Mw 6.5 del 30 </a:t>
            </a:r>
            <a:r>
              <a:rPr lang="en-GB" sz="1200" dirty="0" err="1" smtClean="0"/>
              <a:t>ottobre</a:t>
            </a:r>
            <a:r>
              <a:rPr lang="en-GB" sz="1200" dirty="0" smtClean="0"/>
              <a:t> 2016</a:t>
            </a:r>
            <a:r>
              <a:rPr lang="en-GB" sz="1200" b="0" dirty="0" smtClean="0"/>
              <a:t>, </a:t>
            </a:r>
            <a:r>
              <a:rPr lang="en-GB" sz="1200" b="0" dirty="0" err="1" smtClean="0"/>
              <a:t>doi</a:t>
            </a:r>
            <a:r>
              <a:rPr lang="en-GB" sz="1200" b="0" dirty="0" smtClean="0"/>
              <a:t>: 10.5281/zenodo.166019</a:t>
            </a:r>
            <a:endParaRPr lang="fr-FR" sz="1200" b="0" dirty="0" smtClean="0"/>
          </a:p>
          <a:p>
            <a:pPr lvl="0"/>
            <a:r>
              <a:rPr lang="en-GB" sz="1200" b="0" dirty="0" err="1" smtClean="0"/>
              <a:t>Gruppo</a:t>
            </a:r>
            <a:r>
              <a:rPr lang="en-GB" sz="1200" b="0" dirty="0" smtClean="0"/>
              <a:t> di </a:t>
            </a:r>
            <a:r>
              <a:rPr lang="en-GB" sz="1200" b="0" dirty="0" err="1" smtClean="0"/>
              <a:t>Lavoro</a:t>
            </a:r>
            <a:r>
              <a:rPr lang="en-GB" sz="1200" b="0" dirty="0" smtClean="0"/>
              <a:t> </a:t>
            </a:r>
            <a:r>
              <a:rPr lang="en-GB" sz="1200" dirty="0" smtClean="0"/>
              <a:t>INGV</a:t>
            </a:r>
            <a:r>
              <a:rPr lang="en-GB" sz="1200" b="0" dirty="0" smtClean="0"/>
              <a:t> </a:t>
            </a:r>
            <a:r>
              <a:rPr lang="en-GB" sz="1200" b="0" dirty="0" err="1" smtClean="0"/>
              <a:t>sul</a:t>
            </a:r>
            <a:r>
              <a:rPr lang="en-GB" sz="1200" b="0" dirty="0" smtClean="0"/>
              <a:t> </a:t>
            </a:r>
            <a:r>
              <a:rPr lang="en-GB" sz="1200" b="0" dirty="0" err="1" smtClean="0"/>
              <a:t>Terremoto</a:t>
            </a:r>
            <a:r>
              <a:rPr lang="en-GB" sz="1200" b="0" dirty="0" smtClean="0"/>
              <a:t> in </a:t>
            </a:r>
            <a:r>
              <a:rPr lang="en-GB" sz="1200" b="0" dirty="0" err="1" smtClean="0"/>
              <a:t>centro</a:t>
            </a:r>
            <a:r>
              <a:rPr lang="en-GB" sz="1200" b="0" dirty="0" smtClean="0"/>
              <a:t> Italia, 2017. </a:t>
            </a:r>
            <a:r>
              <a:rPr lang="en-GB" sz="1200" b="0" dirty="0" err="1" smtClean="0"/>
              <a:t>Relazione</a:t>
            </a:r>
            <a:r>
              <a:rPr lang="en-GB" sz="1200" b="0" dirty="0" smtClean="0"/>
              <a:t> </a:t>
            </a:r>
            <a:r>
              <a:rPr lang="en-GB" sz="1200" b="0" dirty="0" err="1" smtClean="0"/>
              <a:t>sullo</a:t>
            </a:r>
            <a:r>
              <a:rPr lang="en-GB" sz="1200" b="0" dirty="0" smtClean="0"/>
              <a:t> </a:t>
            </a:r>
            <a:r>
              <a:rPr lang="en-GB" sz="1200" b="0" dirty="0" err="1" smtClean="0"/>
              <a:t>stato</a:t>
            </a:r>
            <a:r>
              <a:rPr lang="en-GB" sz="1200" b="0" dirty="0" smtClean="0"/>
              <a:t> </a:t>
            </a:r>
            <a:r>
              <a:rPr lang="en-GB" sz="1200" b="0" dirty="0" err="1" smtClean="0"/>
              <a:t>delle</a:t>
            </a:r>
            <a:r>
              <a:rPr lang="en-GB" sz="1200" b="0" dirty="0" smtClean="0"/>
              <a:t> </a:t>
            </a:r>
            <a:r>
              <a:rPr lang="en-GB" sz="1200" b="0" dirty="0" err="1" smtClean="0"/>
              <a:t>conoscenze</a:t>
            </a:r>
            <a:r>
              <a:rPr lang="en-GB" sz="1200" b="0" dirty="0" smtClean="0"/>
              <a:t> </a:t>
            </a:r>
            <a:r>
              <a:rPr lang="en-GB" sz="1200" b="0" dirty="0" err="1" smtClean="0"/>
              <a:t>sulla</a:t>
            </a:r>
            <a:r>
              <a:rPr lang="en-GB" sz="1200" b="0" dirty="0" smtClean="0"/>
              <a:t> </a:t>
            </a:r>
            <a:r>
              <a:rPr lang="en-GB" sz="1200" dirty="0" err="1" smtClean="0"/>
              <a:t>sequenza</a:t>
            </a:r>
            <a:r>
              <a:rPr lang="en-GB" sz="1200" dirty="0" smtClean="0"/>
              <a:t> </a:t>
            </a:r>
            <a:r>
              <a:rPr lang="en-GB" sz="1200" dirty="0" err="1" smtClean="0"/>
              <a:t>sismica</a:t>
            </a:r>
            <a:r>
              <a:rPr lang="en-GB" sz="1200" dirty="0" smtClean="0"/>
              <a:t> in </a:t>
            </a:r>
            <a:r>
              <a:rPr lang="en-GB" sz="1200" dirty="0" err="1" smtClean="0"/>
              <a:t>centro</a:t>
            </a:r>
            <a:r>
              <a:rPr lang="en-GB" sz="1200" dirty="0" smtClean="0"/>
              <a:t> Italia 2016-2017</a:t>
            </a:r>
            <a:r>
              <a:rPr lang="en-GB" sz="1200" b="0" dirty="0" smtClean="0"/>
              <a:t> (aggiornamento al 2 </a:t>
            </a:r>
            <a:r>
              <a:rPr lang="en-GB" sz="1200" b="0" dirty="0" err="1" smtClean="0"/>
              <a:t>febbraio</a:t>
            </a:r>
            <a:r>
              <a:rPr lang="en-GB" sz="1200" b="0" dirty="0" smtClean="0"/>
              <a:t> 2017), </a:t>
            </a:r>
            <a:r>
              <a:rPr lang="en-GB" sz="1200" b="0" dirty="0" err="1" smtClean="0"/>
              <a:t>doi</a:t>
            </a:r>
            <a:r>
              <a:rPr lang="en-GB" sz="1200" b="0" dirty="0" smtClean="0"/>
              <a:t>: 10.5281/zenodo.267984</a:t>
            </a:r>
          </a:p>
          <a:p>
            <a:pPr lvl="0"/>
            <a:r>
              <a:rPr lang="en-US" sz="1200" u="sng" dirty="0" smtClean="0"/>
              <a:t>Presentation at AGU 2016 meeting</a:t>
            </a:r>
            <a:r>
              <a:rPr lang="en-US" sz="1200" b="0" dirty="0" smtClean="0"/>
              <a:t>: S</a:t>
            </a:r>
            <a:r>
              <a:rPr lang="en-US" sz="1200" b="0" dirty="0"/>
              <a:t>. Salvi et al., 2016, Co-seismic deformation fields and source modelling for the </a:t>
            </a:r>
            <a:r>
              <a:rPr lang="en-US" sz="1200" dirty="0"/>
              <a:t>2016 Central Italy</a:t>
            </a:r>
            <a:r>
              <a:rPr lang="en-US" sz="1200" b="0" dirty="0"/>
              <a:t> events from the inversion of </a:t>
            </a:r>
            <a:r>
              <a:rPr lang="en-US" sz="1200" b="0" dirty="0" err="1"/>
              <a:t>InSAR</a:t>
            </a:r>
            <a:r>
              <a:rPr lang="en-US" sz="1200" b="0" dirty="0"/>
              <a:t> and GPS data, AGU </a:t>
            </a:r>
            <a:r>
              <a:rPr lang="en-US" sz="1200" b="0" dirty="0" smtClean="0"/>
              <a:t>2016</a:t>
            </a:r>
          </a:p>
          <a:p>
            <a:pPr lvl="0"/>
            <a:r>
              <a:rPr lang="en-GB" sz="1200" b="0" dirty="0" err="1"/>
              <a:t>Bignami</a:t>
            </a:r>
            <a:r>
              <a:rPr lang="en-GB" sz="1200" b="0" dirty="0"/>
              <a:t>, C., </a:t>
            </a:r>
            <a:r>
              <a:rPr lang="en-GB" sz="1200" b="0" dirty="0" err="1"/>
              <a:t>Tomolei</a:t>
            </a:r>
            <a:r>
              <a:rPr lang="en-GB" sz="1200" b="0" dirty="0"/>
              <a:t>, C., </a:t>
            </a:r>
            <a:r>
              <a:rPr lang="en-GB" sz="1200" b="0" dirty="0" err="1"/>
              <a:t>Pezzo</a:t>
            </a:r>
            <a:r>
              <a:rPr lang="en-GB" sz="1200" b="0" dirty="0"/>
              <a:t>, G., </a:t>
            </a:r>
            <a:r>
              <a:rPr lang="en-GB" sz="1200" b="0" dirty="0" err="1"/>
              <a:t>Guglielmino</a:t>
            </a:r>
            <a:r>
              <a:rPr lang="en-GB" sz="1200" b="0" dirty="0"/>
              <a:t>, F., </a:t>
            </a:r>
            <a:r>
              <a:rPr lang="en-GB" sz="1200" b="0" dirty="0" err="1"/>
              <a:t>Atzori</a:t>
            </a:r>
            <a:r>
              <a:rPr lang="en-GB" sz="1200" b="0" dirty="0"/>
              <a:t>, S., </a:t>
            </a:r>
            <a:r>
              <a:rPr lang="en-GB" sz="1200" b="0" dirty="0" err="1"/>
              <a:t>Trasatti</a:t>
            </a:r>
            <a:r>
              <a:rPr lang="en-GB" sz="1200" b="0" dirty="0"/>
              <a:t>, E., </a:t>
            </a:r>
            <a:r>
              <a:rPr lang="en-GB" sz="1200" b="0" dirty="0" err="1"/>
              <a:t>Antonioli</a:t>
            </a:r>
            <a:r>
              <a:rPr lang="en-GB" sz="1200" b="0" dirty="0"/>
              <a:t>, A., </a:t>
            </a:r>
            <a:r>
              <a:rPr lang="en-GB" sz="1200" b="0" dirty="0" err="1"/>
              <a:t>Stramondo</a:t>
            </a:r>
            <a:r>
              <a:rPr lang="en-GB" sz="1200" b="0" dirty="0"/>
              <a:t>, S. and Salvi, S., 2016. Source identification for situational awareness of </a:t>
            </a:r>
            <a:r>
              <a:rPr lang="en-GB" sz="1200" dirty="0"/>
              <a:t>August 24th 2016 central Italy event</a:t>
            </a:r>
            <a:r>
              <a:rPr lang="en-GB" sz="1200" b="0" dirty="0"/>
              <a:t>. Annals of Geophysics, 59.</a:t>
            </a:r>
            <a:endParaRPr lang="en-GB" sz="1200" b="0" dirty="0" smtClean="0"/>
          </a:p>
          <a:p>
            <a:pPr lvl="0"/>
            <a:r>
              <a:rPr lang="en-US" sz="1200" u="sng" dirty="0" smtClean="0"/>
              <a:t>Poster </a:t>
            </a:r>
            <a:r>
              <a:rPr lang="en-US" sz="1200" u="sng" dirty="0"/>
              <a:t>at AGU 2016 </a:t>
            </a:r>
            <a:r>
              <a:rPr lang="en-US" sz="1200" u="sng" dirty="0" smtClean="0"/>
              <a:t>meeting</a:t>
            </a:r>
            <a:r>
              <a:rPr lang="en-US" sz="1200" b="0" dirty="0" smtClean="0"/>
              <a:t>: </a:t>
            </a:r>
            <a:r>
              <a:rPr lang="en-US" sz="1200" b="0" dirty="0" err="1" smtClean="0"/>
              <a:t>Casu</a:t>
            </a:r>
            <a:r>
              <a:rPr lang="en-US" sz="1200" b="0" dirty="0"/>
              <a:t>, F., et al., “</a:t>
            </a:r>
            <a:r>
              <a:rPr lang="en-US" sz="1200" dirty="0"/>
              <a:t>The Mw 6.0 2016 </a:t>
            </a:r>
            <a:r>
              <a:rPr lang="en-US" sz="1200" dirty="0" err="1"/>
              <a:t>Amatrice</a:t>
            </a:r>
            <a:r>
              <a:rPr lang="en-US" sz="1200" dirty="0"/>
              <a:t> (Italy) Earthquake</a:t>
            </a:r>
            <a:r>
              <a:rPr lang="en-US" sz="1200" b="0" dirty="0"/>
              <a:t>: Source  </a:t>
            </a:r>
            <a:r>
              <a:rPr lang="en-US" sz="1200" b="0" dirty="0" smtClean="0"/>
              <a:t>Geometry </a:t>
            </a:r>
            <a:r>
              <a:rPr lang="en-US" sz="1200" b="0" dirty="0"/>
              <a:t>Inferred from </a:t>
            </a:r>
            <a:r>
              <a:rPr lang="en-US" sz="1200" b="0" dirty="0" err="1"/>
              <a:t>DInSAR</a:t>
            </a:r>
            <a:r>
              <a:rPr lang="en-US" sz="1200" b="0" dirty="0"/>
              <a:t> Measurements and Geological Data”,  </a:t>
            </a:r>
            <a:r>
              <a:rPr lang="en-US" sz="1200" b="0" dirty="0" smtClean="0"/>
              <a:t>S43F-3207 </a:t>
            </a:r>
            <a:r>
              <a:rPr lang="en-US" sz="1200" b="0" dirty="0"/>
              <a:t>AGU Fall Meeting </a:t>
            </a:r>
            <a:r>
              <a:rPr lang="en-US" sz="1200" b="0" dirty="0" smtClean="0"/>
              <a:t>2016</a:t>
            </a:r>
          </a:p>
          <a:p>
            <a:pPr lvl="0"/>
            <a:r>
              <a:rPr lang="fr-FR" sz="1200" b="0" dirty="0" err="1"/>
              <a:t>Lavecchia</a:t>
            </a:r>
            <a:r>
              <a:rPr lang="fr-FR" sz="1200" b="0" dirty="0"/>
              <a:t>, G., R. </a:t>
            </a:r>
            <a:r>
              <a:rPr lang="fr-FR" sz="1200" b="0" dirty="0" err="1"/>
              <a:t>Castaldo</a:t>
            </a:r>
            <a:r>
              <a:rPr lang="fr-FR" sz="1200" b="0" dirty="0"/>
              <a:t>, R. de </a:t>
            </a:r>
            <a:r>
              <a:rPr lang="fr-FR" sz="1200" b="0" dirty="0" err="1"/>
              <a:t>Nardis</a:t>
            </a:r>
            <a:r>
              <a:rPr lang="fr-FR" sz="1200" b="0" dirty="0"/>
              <a:t>, V. De </a:t>
            </a:r>
            <a:r>
              <a:rPr lang="fr-FR" sz="1200" b="0" dirty="0" err="1"/>
              <a:t>Novellis</a:t>
            </a:r>
            <a:r>
              <a:rPr lang="fr-FR" sz="1200" b="0" dirty="0"/>
              <a:t>, F.  </a:t>
            </a:r>
            <a:r>
              <a:rPr lang="fr-FR" sz="1200" b="0" dirty="0" err="1" smtClean="0"/>
              <a:t>Ferrarini</a:t>
            </a:r>
            <a:r>
              <a:rPr lang="fr-FR" sz="1200" b="0" dirty="0"/>
              <a:t>, S. Pepe, F. </a:t>
            </a:r>
            <a:r>
              <a:rPr lang="fr-FR" sz="1200" b="0" dirty="0" err="1"/>
              <a:t>Brozzetti</a:t>
            </a:r>
            <a:r>
              <a:rPr lang="fr-FR" sz="1200" b="0" dirty="0"/>
              <a:t>, G. </a:t>
            </a:r>
            <a:r>
              <a:rPr lang="fr-FR" sz="1200" b="0" dirty="0" err="1"/>
              <a:t>Solaro</a:t>
            </a:r>
            <a:r>
              <a:rPr lang="fr-FR" sz="1200" b="0" dirty="0"/>
              <a:t>, D. </a:t>
            </a:r>
            <a:r>
              <a:rPr lang="fr-FR" sz="1200" b="0" dirty="0" err="1"/>
              <a:t>Cirillo</a:t>
            </a:r>
            <a:r>
              <a:rPr lang="fr-FR" sz="1200" b="0" dirty="0"/>
              <a:t>, M. </a:t>
            </a:r>
            <a:r>
              <a:rPr lang="fr-FR" sz="1200" b="0" dirty="0" err="1"/>
              <a:t>Bonano</a:t>
            </a:r>
            <a:r>
              <a:rPr lang="fr-FR" sz="1200" b="0" dirty="0"/>
              <a:t>, P.  </a:t>
            </a:r>
            <a:r>
              <a:rPr lang="fr-FR" sz="1200" b="0" dirty="0" err="1" smtClean="0"/>
              <a:t>Boncio</a:t>
            </a:r>
            <a:r>
              <a:rPr lang="fr-FR" sz="1200" b="0" dirty="0"/>
              <a:t>, F. </a:t>
            </a:r>
            <a:r>
              <a:rPr lang="fr-FR" sz="1200" b="0" dirty="0" err="1"/>
              <a:t>Casu</a:t>
            </a:r>
            <a:r>
              <a:rPr lang="fr-FR" sz="1200" b="0" dirty="0"/>
              <a:t>, C. De Luca, R. </a:t>
            </a:r>
            <a:r>
              <a:rPr lang="fr-FR" sz="1200" b="0" dirty="0" err="1"/>
              <a:t>Lanari</a:t>
            </a:r>
            <a:r>
              <a:rPr lang="fr-FR" sz="1200" b="0" dirty="0"/>
              <a:t>, M. </a:t>
            </a:r>
            <a:r>
              <a:rPr lang="fr-FR" sz="1200" b="0" dirty="0" err="1"/>
              <a:t>Manunta</a:t>
            </a:r>
            <a:r>
              <a:rPr lang="fr-FR" sz="1200" b="0" dirty="0"/>
              <a:t>, M. </a:t>
            </a:r>
            <a:r>
              <a:rPr lang="fr-FR" sz="1200" b="0" dirty="0" err="1"/>
              <a:t>Manzo</a:t>
            </a:r>
            <a:r>
              <a:rPr lang="fr-FR" sz="1200" b="0" dirty="0"/>
              <a:t>, A. Pepe,  </a:t>
            </a:r>
            <a:r>
              <a:rPr lang="fr-FR" sz="1200" b="0" dirty="0" smtClean="0"/>
              <a:t>I</a:t>
            </a:r>
            <a:r>
              <a:rPr lang="fr-FR" sz="1200" b="0" dirty="0"/>
              <a:t>. </a:t>
            </a:r>
            <a:r>
              <a:rPr lang="fr-FR" sz="1200" b="0" dirty="0" err="1"/>
              <a:t>Zinno</a:t>
            </a:r>
            <a:r>
              <a:rPr lang="fr-FR" sz="1200" b="0" dirty="0"/>
              <a:t>, and P. </a:t>
            </a:r>
            <a:r>
              <a:rPr lang="fr-FR" sz="1200" b="0" dirty="0" err="1"/>
              <a:t>Tizzani</a:t>
            </a:r>
            <a:r>
              <a:rPr lang="fr-FR" sz="1200" b="0" dirty="0"/>
              <a:t> (2016) “Ground </a:t>
            </a:r>
            <a:r>
              <a:rPr lang="fr-FR" sz="1200" b="0" dirty="0" err="1"/>
              <a:t>deformation</a:t>
            </a:r>
            <a:r>
              <a:rPr lang="fr-FR" sz="1200" b="0" dirty="0"/>
              <a:t> and source  </a:t>
            </a:r>
            <a:r>
              <a:rPr lang="fr-FR" sz="1200" b="0" dirty="0" err="1" smtClean="0"/>
              <a:t>geometry</a:t>
            </a:r>
            <a:r>
              <a:rPr lang="fr-FR" sz="1200" b="0" dirty="0" smtClean="0"/>
              <a:t> </a:t>
            </a:r>
            <a:r>
              <a:rPr lang="fr-FR" sz="1200" b="0" dirty="0"/>
              <a:t>of the August 24, </a:t>
            </a:r>
            <a:r>
              <a:rPr lang="fr-FR" sz="1200" dirty="0"/>
              <a:t>2016 Amatrice </a:t>
            </a:r>
            <a:r>
              <a:rPr lang="fr-FR" sz="1200" dirty="0" err="1"/>
              <a:t>earthquake</a:t>
            </a:r>
            <a:r>
              <a:rPr lang="fr-FR" sz="1200" dirty="0"/>
              <a:t> (Central </a:t>
            </a:r>
            <a:r>
              <a:rPr lang="fr-FR" sz="1200" dirty="0" err="1"/>
              <a:t>Italy</a:t>
            </a:r>
            <a:r>
              <a:rPr lang="fr-FR" sz="1200" dirty="0"/>
              <a:t>)</a:t>
            </a:r>
            <a:r>
              <a:rPr lang="fr-FR" sz="1200" b="0" dirty="0"/>
              <a:t>  </a:t>
            </a:r>
            <a:r>
              <a:rPr lang="fr-FR" sz="1200" b="0" dirty="0" err="1" smtClean="0"/>
              <a:t>investigated</a:t>
            </a:r>
            <a:r>
              <a:rPr lang="fr-FR" sz="1200" b="0" dirty="0" smtClean="0"/>
              <a:t> </a:t>
            </a:r>
            <a:r>
              <a:rPr lang="fr-FR" sz="1200" b="0" dirty="0" err="1"/>
              <a:t>through</a:t>
            </a:r>
            <a:r>
              <a:rPr lang="fr-FR" sz="1200" b="0" dirty="0"/>
              <a:t> </a:t>
            </a:r>
            <a:r>
              <a:rPr lang="fr-FR" sz="1200" dirty="0" err="1"/>
              <a:t>analytical</a:t>
            </a:r>
            <a:r>
              <a:rPr lang="fr-FR" sz="1200" dirty="0"/>
              <a:t> and </a:t>
            </a:r>
            <a:r>
              <a:rPr lang="fr-FR" sz="1200" dirty="0" err="1"/>
              <a:t>numerical</a:t>
            </a:r>
            <a:r>
              <a:rPr lang="fr-FR" sz="1200" dirty="0"/>
              <a:t> </a:t>
            </a:r>
            <a:r>
              <a:rPr lang="fr-FR" sz="1200" dirty="0" err="1"/>
              <a:t>modeling</a:t>
            </a:r>
            <a:r>
              <a:rPr lang="fr-FR" sz="1200" dirty="0"/>
              <a:t> of </a:t>
            </a:r>
            <a:r>
              <a:rPr lang="fr-FR" sz="1200" dirty="0" err="1"/>
              <a:t>DInSAR</a:t>
            </a:r>
            <a:r>
              <a:rPr lang="fr-FR" sz="1200" dirty="0"/>
              <a:t>  </a:t>
            </a:r>
            <a:r>
              <a:rPr lang="fr-FR" sz="1200" dirty="0" err="1" smtClean="0"/>
              <a:t>measurements</a:t>
            </a:r>
            <a:r>
              <a:rPr lang="fr-FR" sz="1200" b="0" dirty="0" smtClean="0"/>
              <a:t> </a:t>
            </a:r>
            <a:r>
              <a:rPr lang="fr-FR" sz="1200" b="0" dirty="0"/>
              <a:t>and structural- </a:t>
            </a:r>
            <a:r>
              <a:rPr lang="fr-FR" sz="1200" b="0" dirty="0" err="1"/>
              <a:t>geological</a:t>
            </a:r>
            <a:r>
              <a:rPr lang="fr-FR" sz="1200" b="0" dirty="0"/>
              <a:t> data”, </a:t>
            </a:r>
            <a:r>
              <a:rPr lang="fr-FR" sz="1200" b="0" dirty="0" err="1"/>
              <a:t>Geophys</a:t>
            </a:r>
            <a:r>
              <a:rPr lang="fr-FR" sz="1200" b="0" dirty="0"/>
              <a:t>. </a:t>
            </a:r>
            <a:r>
              <a:rPr lang="fr-FR" sz="1200" b="0" dirty="0" err="1"/>
              <a:t>Res</a:t>
            </a:r>
            <a:r>
              <a:rPr lang="fr-FR" sz="1200" b="0" dirty="0"/>
              <a:t>. </a:t>
            </a:r>
            <a:r>
              <a:rPr lang="fr-FR" sz="1200" b="0" dirty="0" err="1"/>
              <a:t>Lett</a:t>
            </a:r>
            <a:r>
              <a:rPr lang="fr-FR" sz="1200" b="0" dirty="0"/>
              <a:t>.,  </a:t>
            </a:r>
            <a:r>
              <a:rPr lang="fr-FR" sz="1200" b="0" dirty="0" smtClean="0"/>
              <a:t>43</a:t>
            </a:r>
            <a:r>
              <a:rPr lang="fr-FR" sz="1200" b="0" dirty="0"/>
              <a:t>, 12,389–12,398, </a:t>
            </a:r>
            <a:r>
              <a:rPr lang="fr-FR" sz="1200" b="0" dirty="0" err="1"/>
              <a:t>doi</a:t>
            </a:r>
            <a:r>
              <a:rPr lang="fr-FR" sz="1200" b="0" dirty="0"/>
              <a:t>: </a:t>
            </a:r>
            <a:r>
              <a:rPr lang="fr-FR" sz="1200" b="0" dirty="0" smtClean="0"/>
              <a:t>10.1002/2016GL071723</a:t>
            </a:r>
          </a:p>
        </p:txBody>
      </p:sp>
    </p:spTree>
    <p:extLst>
      <p:ext uri="{BB962C8B-B14F-4D97-AF65-F5344CB8AC3E}">
        <p14:creationId xmlns:p14="http://schemas.microsoft.com/office/powerpoint/2010/main" val="113235668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43</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(3)</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517232"/>
          </a:xfrm>
        </p:spPr>
        <p:txBody>
          <a:bodyPr>
            <a:noAutofit/>
          </a:bodyPr>
          <a:lstStyle/>
          <a:p>
            <a:pPr marL="0" lvl="0" indent="0">
              <a:buNone/>
            </a:pPr>
            <a:r>
              <a:rPr lang="fr-FR" sz="1200" dirty="0"/>
              <a:t>NASA JPL</a:t>
            </a:r>
          </a:p>
          <a:p>
            <a:pPr lvl="0"/>
            <a:r>
              <a:rPr lang="fr-FR" sz="1200" b="0" dirty="0" err="1"/>
              <a:t>Kargel</a:t>
            </a:r>
            <a:r>
              <a:rPr lang="fr-FR" sz="1200" b="0" dirty="0"/>
              <a:t>, J. S., et al. </a:t>
            </a:r>
            <a:r>
              <a:rPr lang="en-GB" sz="1200" b="0" dirty="0"/>
              <a:t>(2016), Geomorphic and geologic controls of </a:t>
            </a:r>
            <a:r>
              <a:rPr lang="en-GB" sz="1200" b="0" dirty="0" err="1"/>
              <a:t>geohazards</a:t>
            </a:r>
            <a:r>
              <a:rPr lang="en-GB" sz="1200" b="0" dirty="0"/>
              <a:t> induced by </a:t>
            </a:r>
            <a:r>
              <a:rPr lang="en-GB" sz="1200" dirty="0"/>
              <a:t>Nepal’s 2015 </a:t>
            </a:r>
            <a:r>
              <a:rPr lang="en-GB" sz="1200" dirty="0" err="1"/>
              <a:t>Gorkha</a:t>
            </a:r>
            <a:r>
              <a:rPr lang="en-GB" sz="1200" dirty="0"/>
              <a:t> earthquake</a:t>
            </a:r>
            <a:r>
              <a:rPr lang="en-GB" sz="1200" b="0" dirty="0"/>
              <a:t>, Science, 351(6269), 140+online, doi:10.1126/science.aac8353.</a:t>
            </a:r>
            <a:endParaRPr lang="fr-FR" sz="1200" b="0" dirty="0"/>
          </a:p>
          <a:p>
            <a:pPr lvl="0"/>
            <a:r>
              <a:rPr lang="en-GB" sz="1200" b="0" dirty="0"/>
              <a:t>Yue, H., et al. (2016, in press), Depth varying rupture properties during the </a:t>
            </a:r>
            <a:r>
              <a:rPr lang="en-GB" sz="1200" dirty="0"/>
              <a:t>2015 Mw 7.8 </a:t>
            </a:r>
            <a:r>
              <a:rPr lang="en-GB" sz="1200" dirty="0" err="1"/>
              <a:t>Gorkha</a:t>
            </a:r>
            <a:r>
              <a:rPr lang="en-GB" sz="1200" dirty="0"/>
              <a:t> (Nepal) earthquake</a:t>
            </a:r>
            <a:r>
              <a:rPr lang="en-GB" sz="1200" b="0" dirty="0"/>
              <a:t>, Tectonophysics, doi:10.1016/j.tecto.2016.07.005.</a:t>
            </a:r>
            <a:endParaRPr lang="fr-FR" sz="1200" b="0" dirty="0"/>
          </a:p>
          <a:p>
            <a:pPr lvl="0"/>
            <a:r>
              <a:rPr lang="en-GB" sz="1200" u="sng" dirty="0"/>
              <a:t>Presentation at EGU General Assembly 2017</a:t>
            </a:r>
            <a:r>
              <a:rPr lang="en-GB" sz="1200" b="0" dirty="0"/>
              <a:t>: A Bayesian analysis of the </a:t>
            </a:r>
            <a:r>
              <a:rPr lang="en-GB" sz="1200" dirty="0"/>
              <a:t>2016 </a:t>
            </a:r>
            <a:r>
              <a:rPr lang="en-GB" sz="1200" dirty="0" err="1"/>
              <a:t>Pedernales</a:t>
            </a:r>
            <a:r>
              <a:rPr lang="en-GB" sz="1200" dirty="0"/>
              <a:t> (Ecuador) earthquake</a:t>
            </a:r>
            <a:r>
              <a:rPr lang="en-GB" sz="1200" b="0" dirty="0"/>
              <a:t> by Baptiste </a:t>
            </a:r>
            <a:r>
              <a:rPr lang="en-GB" sz="1200" b="0" dirty="0" err="1"/>
              <a:t>Gombert</a:t>
            </a:r>
            <a:r>
              <a:rPr lang="en-GB" sz="1200" b="0" dirty="0"/>
              <a:t> et al.</a:t>
            </a:r>
            <a:r>
              <a:rPr lang="fr-FR" sz="1200" b="0" dirty="0"/>
              <a:t>, </a:t>
            </a:r>
            <a:r>
              <a:rPr lang="en-GB" sz="1200" b="0" dirty="0"/>
              <a:t>Session SM2.1/EMRP4.12 - Earthquake source processes - Imaging methods, numerical </a:t>
            </a:r>
            <a:r>
              <a:rPr lang="en-GB" sz="1200" b="0" dirty="0" err="1"/>
              <a:t>modeling</a:t>
            </a:r>
            <a:r>
              <a:rPr lang="en-GB" sz="1200" b="0" dirty="0"/>
              <a:t> and scaling </a:t>
            </a:r>
            <a:r>
              <a:rPr lang="fr-FR" sz="1200" b="0" dirty="0"/>
              <a:t>, </a:t>
            </a:r>
            <a:r>
              <a:rPr lang="en-GB" sz="1200" b="0" dirty="0"/>
              <a:t>Abstract identification number EGU2017-12363.</a:t>
            </a:r>
          </a:p>
          <a:p>
            <a:pPr lvl="0"/>
            <a:r>
              <a:rPr lang="en-GB" sz="1200" b="0" dirty="0"/>
              <a:t>Huang, M.-H., E. J. Fielding, C. Liang, P. </a:t>
            </a:r>
            <a:r>
              <a:rPr lang="en-GB" sz="1200" b="0" dirty="0" err="1"/>
              <a:t>Milillo</a:t>
            </a:r>
            <a:r>
              <a:rPr lang="en-GB" sz="1200" b="0" dirty="0"/>
              <a:t>, D. </a:t>
            </a:r>
            <a:r>
              <a:rPr lang="en-GB" sz="1200" b="0" dirty="0" err="1"/>
              <a:t>Bekaert</a:t>
            </a:r>
            <a:r>
              <a:rPr lang="en-GB" sz="1200" b="0" dirty="0"/>
              <a:t>, D. Dreger, and J. </a:t>
            </a:r>
            <a:r>
              <a:rPr lang="en-GB" sz="1200" b="0" dirty="0" err="1"/>
              <a:t>Salzer</a:t>
            </a:r>
            <a:r>
              <a:rPr lang="en-GB" sz="1200" b="0" dirty="0"/>
              <a:t> (2017), </a:t>
            </a:r>
            <a:r>
              <a:rPr lang="en-GB" sz="1200" b="0" dirty="0" err="1"/>
              <a:t>Coseismic</a:t>
            </a:r>
            <a:r>
              <a:rPr lang="en-GB" sz="1200" b="0" dirty="0"/>
              <a:t> deformation and triggered landslides of the </a:t>
            </a:r>
            <a:r>
              <a:rPr lang="en-GB" sz="1200" dirty="0"/>
              <a:t>2016 Mw 6.2 </a:t>
            </a:r>
            <a:r>
              <a:rPr lang="en-GB" sz="1200" dirty="0" err="1"/>
              <a:t>Amatrice</a:t>
            </a:r>
            <a:r>
              <a:rPr lang="en-GB" sz="1200" dirty="0"/>
              <a:t> earthquake </a:t>
            </a:r>
            <a:r>
              <a:rPr lang="en-GB" sz="1200" b="0" dirty="0"/>
              <a:t>in Italy, Geophysical Research Letters, 44(3), 1266-1274, doi:10.1002/2016GL071687.</a:t>
            </a:r>
            <a:endParaRPr lang="fr-FR" sz="1200" b="0" dirty="0"/>
          </a:p>
          <a:p>
            <a:pPr lvl="0"/>
            <a:r>
              <a:rPr lang="en-GB" sz="1200" b="0" dirty="0"/>
              <a:t>Liang, C., and E. J. Fielding (2016), Interferometric</a:t>
            </a:r>
            <a:r>
              <a:rPr lang="en-GB" sz="1200" dirty="0"/>
              <a:t> Processing of {</a:t>
            </a:r>
            <a:r>
              <a:rPr lang="en-GB" sz="1200" dirty="0" err="1"/>
              <a:t>ScanSAR</a:t>
            </a:r>
            <a:r>
              <a:rPr lang="en-GB" sz="1200" dirty="0"/>
              <a:t>} Data Using </a:t>
            </a:r>
            <a:r>
              <a:rPr lang="en-GB" sz="1200" dirty="0" err="1"/>
              <a:t>Stripmap</a:t>
            </a:r>
            <a:r>
              <a:rPr lang="en-GB" sz="1200" dirty="0"/>
              <a:t> Processor</a:t>
            </a:r>
            <a:r>
              <a:rPr lang="en-GB" sz="1200" b="0" dirty="0"/>
              <a:t>: New Insights From </a:t>
            </a:r>
            <a:r>
              <a:rPr lang="en-GB" sz="1200" b="0" dirty="0" err="1"/>
              <a:t>Coregistration</a:t>
            </a:r>
            <a:r>
              <a:rPr lang="en-GB" sz="1200" b="0" dirty="0"/>
              <a:t>, {IEEE} Trans. </a:t>
            </a:r>
            <a:r>
              <a:rPr lang="en-GB" sz="1200" b="0" dirty="0" err="1"/>
              <a:t>Geosci</a:t>
            </a:r>
            <a:r>
              <a:rPr lang="en-GB" sz="1200" b="0" dirty="0"/>
              <a:t>. Remote Sensing, 54(7), 4343--4354, doi:10.1109/TGRS.2016.2539962.</a:t>
            </a:r>
            <a:endParaRPr lang="fr-FR" sz="1200" b="0" dirty="0"/>
          </a:p>
          <a:p>
            <a:pPr lvl="0"/>
            <a:r>
              <a:rPr lang="en-GB" sz="1200" b="0" dirty="0"/>
              <a:t>Liang, C., and E. J. Fielding (2017, in press), Measuring Azimuth Deformation With </a:t>
            </a:r>
            <a:r>
              <a:rPr lang="en-GB" sz="1200" dirty="0"/>
              <a:t>L-Band ALOS-2 </a:t>
            </a:r>
            <a:r>
              <a:rPr lang="en-GB" sz="1200" dirty="0" err="1"/>
              <a:t>ScanSAR</a:t>
            </a:r>
            <a:r>
              <a:rPr lang="en-GB" sz="1200" dirty="0"/>
              <a:t> Interferometry</a:t>
            </a:r>
            <a:r>
              <a:rPr lang="en-GB" sz="1200" b="0" dirty="0"/>
              <a:t>, IEEE Transactions on Geoscience and Remote Sensing, PP(99), 1-14, doi:10.1109/TGRS.2017.2653186.</a:t>
            </a:r>
            <a:endParaRPr lang="fr-FR" sz="1200" b="0" dirty="0"/>
          </a:p>
          <a:p>
            <a:r>
              <a:rPr lang="en-GB" sz="1200" b="0" dirty="0"/>
              <a:t>Liang, C., and E. J. Fielding (2017, in press), Interferometry With </a:t>
            </a:r>
            <a:r>
              <a:rPr lang="en-GB" sz="1200" dirty="0"/>
              <a:t>ALOS-2 Full-Aperture </a:t>
            </a:r>
            <a:r>
              <a:rPr lang="en-GB" sz="1200" dirty="0" err="1"/>
              <a:t>ScanSAR</a:t>
            </a:r>
            <a:r>
              <a:rPr lang="en-GB" sz="1200" dirty="0"/>
              <a:t> Data</a:t>
            </a:r>
            <a:r>
              <a:rPr lang="en-GB" sz="1200" b="0" dirty="0"/>
              <a:t>, IEEE Transactions on Geoscience and Remote Sensing, PP(99), 1-12, doi:10.1109/TGRS.2017.2653190.</a:t>
            </a:r>
            <a:endParaRPr lang="el-GR" sz="1200" b="0" dirty="0"/>
          </a:p>
        </p:txBody>
      </p:sp>
    </p:spTree>
    <p:extLst>
      <p:ext uri="{BB962C8B-B14F-4D97-AF65-F5344CB8AC3E}">
        <p14:creationId xmlns:p14="http://schemas.microsoft.com/office/powerpoint/2010/main" val="2104871802"/>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44</a:t>
            </a:fld>
            <a:endParaRPr lang="fr-FR"/>
          </a:p>
        </p:txBody>
      </p:sp>
      <p:sp>
        <p:nvSpPr>
          <p:cNvPr id="5" name="Title 1"/>
          <p:cNvSpPr>
            <a:spLocks noGrp="1"/>
          </p:cNvSpPr>
          <p:nvPr>
            <p:ph type="title" idx="4294967295"/>
          </p:nvPr>
        </p:nvSpPr>
        <p:spPr>
          <a:xfrm>
            <a:off x="467544" y="2348881"/>
            <a:ext cx="8229600" cy="2088232"/>
          </a:xfrm>
        </p:spPr>
        <p:txBody>
          <a:bodyPr>
            <a:noAutofit/>
          </a:bodyPr>
          <a:lstStyle/>
          <a:p>
            <a:pPr lvl="1" algn="ct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1800" u="sng" dirty="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the period </a:t>
            </a:r>
            <a:r>
              <a:rPr lang="en-US" sz="1800" u="sng" dirty="0" smtClean="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a:t>
            </a:r>
            <a:r>
              <a:rPr lang="en-US" sz="1800" u="sng" dirty="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2016</a:t>
            </a: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4</a:t>
            </a:r>
            <a:r>
              <a:rPr lang="en-US" b="1" dirty="0" smtClean="0">
                <a:solidFill>
                  <a:schemeClr val="tx2"/>
                </a:solidFill>
                <a:effectLst>
                  <a:outerShdw blurRad="38100" dist="38100" dir="2700000" algn="tl">
                    <a:srgbClr val="000000">
                      <a:alpha val="43137"/>
                    </a:srgbClr>
                  </a:outerShdw>
                </a:effectLst>
              </a:rPr>
              <a:t>. Observations strategy</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7899880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45</a:t>
            </a:fld>
            <a:endParaRPr lang="fr-FR">
              <a:solidFill>
                <a:prstClr val="black">
                  <a:tint val="75000"/>
                </a:prstClr>
              </a:solidFill>
            </a:endParaRPr>
          </a:p>
        </p:txBody>
      </p:sp>
      <p:sp>
        <p:nvSpPr>
          <p:cNvPr id="2" name="Titre 1"/>
          <p:cNvSpPr>
            <a:spLocks noGrp="1"/>
          </p:cNvSpPr>
          <p:nvPr>
            <p:ph type="title" idx="4294967295"/>
          </p:nvPr>
        </p:nvSpPr>
        <p:spPr>
          <a:xfrm>
            <a:off x="13873" y="5110"/>
            <a:ext cx="4918167" cy="1084982"/>
          </a:xfrm>
        </p:spPr>
        <p:txBody>
          <a:bodyPr>
            <a:normAutofit/>
          </a:bodyPr>
          <a:lstStyle/>
          <a:p>
            <a:r>
              <a:rPr lang="en-US" sz="3600" b="1" dirty="0" smtClean="0">
                <a:effectLst>
                  <a:outerShdw blurRad="38100" dist="38100" dir="2700000" algn="tl">
                    <a:srgbClr val="000000">
                      <a:alpha val="43137"/>
                    </a:srgbClr>
                  </a:outerShdw>
                </a:effectLst>
                <a:latin typeface="Calibri" panose="020F0502020204030204" pitchFamily="34" charset="0"/>
              </a:rPr>
              <a:t>Observations strategy</a:t>
            </a:r>
            <a:endParaRPr lang="fr-FR" sz="36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90871" y="1509893"/>
            <a:ext cx="8229600" cy="4852988"/>
          </a:xfrm>
        </p:spPr>
        <p:txBody>
          <a:bodyPr>
            <a:normAutofit fontScale="85000" lnSpcReduction="20000"/>
          </a:bodyPr>
          <a:lstStyle/>
          <a:p>
            <a:r>
              <a:rPr lang="en-GB" sz="2000" dirty="0" smtClean="0"/>
              <a:t>Continuous </a:t>
            </a:r>
            <a:r>
              <a:rPr lang="en-GB" sz="2000" dirty="0"/>
              <a:t>exchanges between Seismic Hazards pilot lead and Sentinel-1 mission Project Manager in order to cover the entire tectonic mask</a:t>
            </a:r>
            <a:r>
              <a:rPr lang="en-GB" sz="2000" dirty="0" smtClean="0"/>
              <a:t>. There is a high correlation between the Sentinel-1 acquisitions and target areas of the pilot community.</a:t>
            </a:r>
            <a:endParaRPr lang="en-GB" sz="2000" dirty="0" smtClean="0"/>
          </a:p>
          <a:p>
            <a:endParaRPr lang="el-GR" sz="2000" dirty="0"/>
          </a:p>
          <a:p>
            <a:endParaRPr lang="en-US" sz="2000" dirty="0" smtClean="0"/>
          </a:p>
          <a:p>
            <a:endParaRPr lang="en-US" sz="2000" dirty="0"/>
          </a:p>
          <a:p>
            <a:endParaRPr lang="en-US" sz="2000" dirty="0" smtClean="0"/>
          </a:p>
          <a:p>
            <a:endParaRPr lang="en-US" sz="2000" dirty="0"/>
          </a:p>
          <a:p>
            <a:endParaRPr lang="en-US" sz="2000" dirty="0" smtClean="0"/>
          </a:p>
          <a:p>
            <a:endParaRPr lang="en-GB" sz="2000" dirty="0" smtClean="0"/>
          </a:p>
          <a:p>
            <a:r>
              <a:rPr lang="en-GB" sz="2000" dirty="0" smtClean="0"/>
              <a:t>Study </a:t>
            </a:r>
            <a:r>
              <a:rPr lang="en-GB" sz="2000" dirty="0"/>
              <a:t>of the examination of the gaps </a:t>
            </a:r>
            <a:r>
              <a:rPr lang="en-US" sz="2000" dirty="0"/>
              <a:t>of existing acquisition plans over </a:t>
            </a:r>
            <a:r>
              <a:rPr lang="en-US" sz="2000" dirty="0" smtClean="0"/>
              <a:t>megacities</a:t>
            </a:r>
            <a:r>
              <a:rPr lang="en-GB" sz="2000" dirty="0" smtClean="0"/>
              <a:t> </a:t>
            </a:r>
            <a:r>
              <a:rPr lang="en-GB" sz="2000" dirty="0"/>
              <a:t>in areas </a:t>
            </a:r>
            <a:r>
              <a:rPr lang="en-GB" sz="2000" dirty="0" smtClean="0"/>
              <a:t>of high </a:t>
            </a:r>
            <a:r>
              <a:rPr lang="en-GB" sz="2000" dirty="0"/>
              <a:t>seismic </a:t>
            </a:r>
            <a:r>
              <a:rPr lang="en-GB" sz="2000" dirty="0" smtClean="0"/>
              <a:t>risk: Most sites </a:t>
            </a:r>
            <a:r>
              <a:rPr lang="en-GB" sz="2000" dirty="0"/>
              <a:t>are at least partially covered by SAR </a:t>
            </a:r>
            <a:r>
              <a:rPr lang="en-GB" sz="2000" dirty="0" smtClean="0"/>
              <a:t>sensor and are:</a:t>
            </a:r>
          </a:p>
          <a:p>
            <a:pPr marL="0" indent="0">
              <a:buNone/>
            </a:pPr>
            <a:r>
              <a:rPr lang="en-GB" sz="2000" dirty="0" smtClean="0"/>
              <a:t>	-sites with </a:t>
            </a:r>
            <a:r>
              <a:rPr lang="en-GB" sz="2000" dirty="0"/>
              <a:t>high repeat coverage using Sentinel-1 and </a:t>
            </a:r>
            <a:r>
              <a:rPr lang="en-GB" sz="2000" dirty="0" smtClean="0"/>
              <a:t>ALOS-2</a:t>
            </a:r>
          </a:p>
          <a:p>
            <a:pPr marL="0" indent="0">
              <a:buNone/>
            </a:pPr>
            <a:r>
              <a:rPr lang="en-GB" sz="2000" dirty="0" smtClean="0"/>
              <a:t>	-sites </a:t>
            </a:r>
            <a:r>
              <a:rPr lang="en-GB" sz="2000" dirty="0"/>
              <a:t>with rare coverage using ascending or descending acquisitions </a:t>
            </a:r>
            <a:r>
              <a:rPr lang="en-GB" sz="2000" dirty="0" smtClean="0"/>
              <a:t>from Radarsat-2</a:t>
            </a:r>
            <a:r>
              <a:rPr lang="en-GB" sz="2000" dirty="0"/>
              <a:t>, </a:t>
            </a:r>
            <a:r>
              <a:rPr lang="en-GB" sz="2000" dirty="0" err="1"/>
              <a:t>TerraSAR</a:t>
            </a:r>
            <a:r>
              <a:rPr lang="en-GB" sz="2000" dirty="0"/>
              <a:t> X, and COSMO-</a:t>
            </a:r>
            <a:r>
              <a:rPr lang="en-GB" sz="2000" dirty="0" err="1"/>
              <a:t>SkyMed</a:t>
            </a:r>
            <a:r>
              <a:rPr lang="en-GB" sz="2000" dirty="0" smtClean="0"/>
              <a:t>.</a:t>
            </a:r>
          </a:p>
          <a:p>
            <a:pPr marL="0" indent="0">
              <a:buNone/>
            </a:pPr>
            <a:r>
              <a:rPr lang="it-IT" sz="2000" dirty="0">
                <a:latin typeface="Cambria" pitchFamily="18" charset="0"/>
                <a:hlinkClick r:id="rId2"/>
              </a:rPr>
              <a:t>https://sites.google.com/a/ingv.it/satellite-monitoring-of-geohazard-prone-megacities---satgeomeg/home</a:t>
            </a:r>
            <a:endParaRPr lang="it-IT" sz="2000" u="sng" dirty="0">
              <a:latin typeface="Cambria" pitchFamily="18" charset="0"/>
            </a:endParaRPr>
          </a:p>
          <a:p>
            <a:pPr marL="0" indent="0">
              <a:buNone/>
            </a:pPr>
            <a:endParaRPr lang="en-GB" sz="2000" dirty="0" smtClean="0"/>
          </a:p>
          <a:p>
            <a:pPr marL="0" indent="0">
              <a:buNone/>
            </a:pPr>
            <a:endParaRPr lang="en-US" sz="2000" b="1" dirty="0">
              <a:solidFill>
                <a:prstClr val="black"/>
              </a:solidFill>
            </a:endParaRP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8" y="2542065"/>
            <a:ext cx="3830379" cy="161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sentinel.esa.int/documents/247904/1685281/Cycle-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143" y="2173813"/>
            <a:ext cx="4030327" cy="198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907698"/>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46</a:t>
            </a:fld>
            <a:endParaRPr lang="fr-FR"/>
          </a:p>
        </p:txBody>
      </p:sp>
      <p:sp>
        <p:nvSpPr>
          <p:cNvPr id="5" name="Title 1"/>
          <p:cNvSpPr>
            <a:spLocks noGrp="1"/>
          </p:cNvSpPr>
          <p:nvPr>
            <p:ph type="title" idx="4294967295"/>
          </p:nvPr>
        </p:nvSpPr>
        <p:spPr>
          <a:xfrm>
            <a:off x="1475656" y="2780928"/>
            <a:ext cx="6444208" cy="1143000"/>
          </a:xfrm>
        </p:spPr>
        <p:txBody>
          <a:bodyPr>
            <a:normAutofit/>
          </a:bodyPr>
          <a:lstStyle/>
          <a:p>
            <a:pPr algn="ctr"/>
            <a:r>
              <a:rPr lang="en-US" b="1" u="sng" dirty="0" smtClean="0">
                <a:solidFill>
                  <a:schemeClr val="tx2"/>
                </a:solidFill>
                <a:effectLst>
                  <a:outerShdw blurRad="38100" dist="38100" dir="2700000" algn="tl">
                    <a:srgbClr val="000000">
                      <a:alpha val="43137"/>
                    </a:srgbClr>
                  </a:outerShdw>
                </a:effectLst>
              </a:rPr>
              <a:t>Issues and </a:t>
            </a:r>
            <a:r>
              <a:rPr lang="en-US" b="1" u="sng" dirty="0" smtClean="0">
                <a:solidFill>
                  <a:schemeClr val="tx2"/>
                </a:solidFill>
                <a:effectLst>
                  <a:outerShdw blurRad="38100" dist="38100" dir="2700000" algn="tl">
                    <a:srgbClr val="000000">
                      <a:alpha val="43137"/>
                    </a:srgbClr>
                  </a:outerShdw>
                </a:effectLst>
              </a:rPr>
              <a:t>risks associated to the execution of the pilot</a:t>
            </a:r>
            <a:endParaRPr lang="el-GR" b="1"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6591515"/>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47</a:t>
            </a:fld>
            <a:endParaRPr lang="fr-FR"/>
          </a:p>
        </p:txBody>
      </p:sp>
      <p:sp>
        <p:nvSpPr>
          <p:cNvPr id="2" name="Title 1"/>
          <p:cNvSpPr>
            <a:spLocks noGrp="1"/>
          </p:cNvSpPr>
          <p:nvPr>
            <p:ph type="title" idx="4294967295"/>
          </p:nvPr>
        </p:nvSpPr>
        <p:spPr>
          <a:xfrm>
            <a:off x="0" y="-12307"/>
            <a:ext cx="4953744" cy="1143000"/>
          </a:xfrm>
        </p:spPr>
        <p:txBody>
          <a:bodyPr>
            <a:normAutofit/>
          </a:bodyPr>
          <a:lstStyle/>
          <a:p>
            <a:r>
              <a:rPr lang="en-US" sz="3600" b="1" dirty="0" smtClean="0">
                <a:effectLst>
                  <a:outerShdw blurRad="38100" dist="38100" dir="2700000" algn="tl">
                    <a:srgbClr val="000000">
                      <a:alpha val="43137"/>
                    </a:srgbClr>
                  </a:outerShdw>
                </a:effectLst>
                <a:latin typeface="Calibri" panose="020F0502020204030204" pitchFamily="34" charset="0"/>
              </a:rPr>
              <a:t>Issues &amp; risks identified</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467544" y="1700808"/>
            <a:ext cx="8229600" cy="4525963"/>
          </a:xfrm>
        </p:spPr>
        <p:txBody>
          <a:bodyPr>
            <a:normAutofit fontScale="85000" lnSpcReduction="10000"/>
          </a:bodyPr>
          <a:lstStyle/>
          <a:p>
            <a:r>
              <a:rPr lang="en-US" sz="2400" u="sng" dirty="0" smtClean="0"/>
              <a:t>User </a:t>
            </a:r>
            <a:r>
              <a:rPr lang="en-US" sz="2400" u="sng" dirty="0" smtClean="0">
                <a:solidFill>
                  <a:schemeClr val="tx1"/>
                </a:solidFill>
              </a:rPr>
              <a:t>base</a:t>
            </a:r>
            <a:r>
              <a:rPr lang="en-US" sz="2400" dirty="0" smtClean="0">
                <a:solidFill>
                  <a:schemeClr val="tx1"/>
                </a:solidFill>
              </a:rPr>
              <a:t> consists essentially of EO </a:t>
            </a:r>
            <a:r>
              <a:rPr lang="en-US" dirty="0" smtClean="0">
                <a:solidFill>
                  <a:schemeClr val="tx1"/>
                </a:solidFill>
              </a:rPr>
              <a:t>and</a:t>
            </a:r>
            <a:r>
              <a:rPr lang="en-US" sz="2400" dirty="0" smtClean="0">
                <a:solidFill>
                  <a:schemeClr val="tx1"/>
                </a:solidFill>
              </a:rPr>
              <a:t> geophysical science users. The way to reach end-users is through a science user.</a:t>
            </a:r>
          </a:p>
          <a:p>
            <a:r>
              <a:rPr lang="en-US" sz="2400" dirty="0" smtClean="0"/>
              <a:t>Earthquake response: </a:t>
            </a:r>
            <a:r>
              <a:rPr lang="en-US" u="sng" dirty="0"/>
              <a:t>d</a:t>
            </a:r>
            <a:r>
              <a:rPr lang="en-US" sz="2400" u="sng" dirty="0" smtClean="0"/>
              <a:t>ifficult </a:t>
            </a:r>
            <a:r>
              <a:rPr lang="en-US" sz="2400" u="sng" dirty="0"/>
              <a:t>to </a:t>
            </a:r>
            <a:r>
              <a:rPr lang="en-US" sz="2400" u="sng" dirty="0" smtClean="0"/>
              <a:t>identify </a:t>
            </a:r>
            <a:r>
              <a:rPr lang="en-US" u="sng" dirty="0"/>
              <a:t>end-users in advance</a:t>
            </a:r>
            <a:r>
              <a:rPr lang="en-US" dirty="0"/>
              <a:t> as earthquake location and time are not predictable</a:t>
            </a:r>
            <a:endParaRPr lang="en-US" sz="2400" dirty="0" smtClean="0"/>
          </a:p>
          <a:p>
            <a:r>
              <a:rPr lang="en-US" u="sng" dirty="0">
                <a:solidFill>
                  <a:schemeClr val="tx1"/>
                </a:solidFill>
              </a:rPr>
              <a:t>Accounting of data</a:t>
            </a:r>
            <a:r>
              <a:rPr lang="en-US" dirty="0">
                <a:solidFill>
                  <a:schemeClr val="tx1"/>
                </a:solidFill>
              </a:rPr>
              <a:t> accessed can be </a:t>
            </a:r>
            <a:r>
              <a:rPr lang="en-US" dirty="0" smtClean="0">
                <a:solidFill>
                  <a:schemeClr val="tx1"/>
                </a:solidFill>
              </a:rPr>
              <a:t>difficult in absence of user </a:t>
            </a:r>
            <a:r>
              <a:rPr lang="en-US" dirty="0">
                <a:solidFill>
                  <a:schemeClr val="tx1"/>
                </a:solidFill>
              </a:rPr>
              <a:t>feedback</a:t>
            </a:r>
            <a:r>
              <a:rPr lang="en-US" dirty="0" smtClean="0">
                <a:solidFill>
                  <a:schemeClr val="tx1"/>
                </a:solidFill>
              </a:rPr>
              <a:t>.</a:t>
            </a:r>
          </a:p>
          <a:p>
            <a:r>
              <a:rPr lang="en-US" u="sng" dirty="0">
                <a:solidFill>
                  <a:schemeClr val="tx1"/>
                </a:solidFill>
              </a:rPr>
              <a:t>Organizing data supply</a:t>
            </a:r>
            <a:r>
              <a:rPr lang="en-US" dirty="0">
                <a:solidFill>
                  <a:schemeClr val="tx1"/>
                </a:solidFill>
              </a:rPr>
              <a:t> to users has been time-consuming.</a:t>
            </a:r>
          </a:p>
          <a:p>
            <a:r>
              <a:rPr lang="en-US" u="sng" dirty="0" smtClean="0"/>
              <a:t>Moving </a:t>
            </a:r>
            <a:r>
              <a:rPr lang="en-US" u="sng" dirty="0"/>
              <a:t>from standalone processing to an ecosystem of hosted </a:t>
            </a:r>
            <a:r>
              <a:rPr lang="en-US" u="sng" dirty="0" smtClean="0"/>
              <a:t>services</a:t>
            </a:r>
            <a:r>
              <a:rPr lang="en-US" dirty="0" smtClean="0"/>
              <a:t> is time consuming and requires changes of behavior. However, low level tasks (</a:t>
            </a:r>
            <a:r>
              <a:rPr lang="en-US" dirty="0"/>
              <a:t>data selection, data fetching, selection of set up of processing chains</a:t>
            </a:r>
            <a:r>
              <a:rPr lang="en-US" dirty="0" smtClean="0"/>
              <a:t>) are not a burden to users anymore, showing direct benefit to users.</a:t>
            </a:r>
            <a:endParaRPr lang="el-GR" dirty="0">
              <a:solidFill>
                <a:schemeClr val="tx1"/>
              </a:solidFill>
            </a:endParaRPr>
          </a:p>
          <a:p>
            <a:pPr marL="0" indent="0">
              <a:buNone/>
            </a:pPr>
            <a:r>
              <a:rPr lang="fr-FR" sz="2400" dirty="0" smtClean="0"/>
              <a:t>In the </a:t>
            </a:r>
            <a:r>
              <a:rPr lang="fr-FR" sz="2400" dirty="0" err="1" smtClean="0"/>
              <a:t>context</a:t>
            </a:r>
            <a:r>
              <a:rPr lang="fr-FR" sz="2400" dirty="0" smtClean="0"/>
              <a:t> of pilot; </a:t>
            </a:r>
            <a:r>
              <a:rPr lang="fr-FR" sz="2400" dirty="0" err="1" smtClean="0"/>
              <a:t>many</a:t>
            </a:r>
            <a:r>
              <a:rPr lang="fr-FR" sz="2400" dirty="0" smtClean="0"/>
              <a:t> </a:t>
            </a:r>
            <a:r>
              <a:rPr lang="fr-FR" sz="2400" dirty="0" err="1" smtClean="0"/>
              <a:t>opportunities</a:t>
            </a:r>
            <a:r>
              <a:rPr lang="fr-FR" sz="2400" dirty="0" smtClean="0"/>
              <a:t> have been </a:t>
            </a:r>
            <a:r>
              <a:rPr lang="fr-FR" sz="2400" dirty="0" err="1" smtClean="0"/>
              <a:t>identified</a:t>
            </a:r>
            <a:r>
              <a:rPr lang="fr-FR" sz="2400" dirty="0" smtClean="0"/>
              <a:t> and are </a:t>
            </a:r>
            <a:r>
              <a:rPr lang="fr-FR" sz="2400" dirty="0" err="1" smtClean="0"/>
              <a:t>discussed</a:t>
            </a:r>
            <a:r>
              <a:rPr lang="fr-FR" sz="2400" dirty="0" smtClean="0"/>
              <a:t> in </a:t>
            </a:r>
            <a:r>
              <a:rPr lang="fr-FR" sz="2400" dirty="0" err="1" smtClean="0"/>
              <a:t>later</a:t>
            </a:r>
            <a:r>
              <a:rPr lang="fr-FR" sz="2400" dirty="0" smtClean="0"/>
              <a:t> in the </a:t>
            </a:r>
            <a:r>
              <a:rPr lang="fr-FR" sz="2400" dirty="0" err="1" smtClean="0"/>
              <a:t>Sustainability</a:t>
            </a:r>
            <a:r>
              <a:rPr lang="fr-FR" sz="2400" dirty="0" smtClean="0"/>
              <a:t> </a:t>
            </a:r>
            <a:r>
              <a:rPr lang="fr-FR" sz="2400" dirty="0" err="1" smtClean="0"/>
              <a:t>Strategy</a:t>
            </a:r>
            <a:r>
              <a:rPr lang="fr-FR" sz="2400" dirty="0" smtClean="0"/>
              <a:t>.</a:t>
            </a:r>
            <a:endParaRPr lang="el-GR" sz="2400" dirty="0"/>
          </a:p>
          <a:p>
            <a:pPr marL="0" indent="0">
              <a:buNone/>
            </a:pPr>
            <a:endParaRPr lang="el-GR" dirty="0"/>
          </a:p>
        </p:txBody>
      </p:sp>
    </p:spTree>
    <p:extLst>
      <p:ext uri="{BB962C8B-B14F-4D97-AF65-F5344CB8AC3E}">
        <p14:creationId xmlns:p14="http://schemas.microsoft.com/office/powerpoint/2010/main" val="4185856120"/>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48</a:t>
            </a:fld>
            <a:endParaRPr lang="fr-FR"/>
          </a:p>
        </p:txBody>
      </p:sp>
      <p:sp>
        <p:nvSpPr>
          <p:cNvPr id="5" name="Title 1"/>
          <p:cNvSpPr>
            <a:spLocks noGrp="1"/>
          </p:cNvSpPr>
          <p:nvPr>
            <p:ph type="title" idx="4294967295"/>
          </p:nvPr>
        </p:nvSpPr>
        <p:spPr>
          <a:xfrm>
            <a:off x="1475656" y="2852936"/>
            <a:ext cx="6444208" cy="1143000"/>
          </a:xfrm>
        </p:spPr>
        <p:txBody>
          <a:bodyPr>
            <a:normAutofit/>
          </a:bodyPr>
          <a:lstStyle/>
          <a:p>
            <a:pPr algn="ctr"/>
            <a:r>
              <a:rPr lang="en-US" b="1" u="sng" dirty="0" smtClean="0">
                <a:solidFill>
                  <a:schemeClr val="tx2"/>
                </a:solidFill>
                <a:effectLst>
                  <a:outerShdw blurRad="38100" dist="38100" dir="2700000" algn="tl">
                    <a:srgbClr val="000000">
                      <a:alpha val="43137"/>
                    </a:srgbClr>
                  </a:outerShdw>
                </a:effectLst>
              </a:rPr>
              <a:t>Sustainability strategy</a:t>
            </a:r>
            <a:endParaRPr lang="el-GR" b="1"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740054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49</a:t>
            </a:fld>
            <a:endParaRPr lang="fr-FR"/>
          </a:p>
        </p:txBody>
      </p:sp>
      <p:sp>
        <p:nvSpPr>
          <p:cNvPr id="5" name="Title 4"/>
          <p:cNvSpPr>
            <a:spLocks noGrp="1"/>
          </p:cNvSpPr>
          <p:nvPr>
            <p:ph type="title" idx="4294967295"/>
          </p:nvPr>
        </p:nvSpPr>
        <p:spPr>
          <a:xfrm>
            <a:off x="323527" y="188640"/>
            <a:ext cx="8712969" cy="850900"/>
          </a:xfrm>
        </p:spPr>
        <p:txBody>
          <a:bodyPr>
            <a:noAutofit/>
          </a:bodyPr>
          <a:lstStyle/>
          <a:p>
            <a:pPr algn="l"/>
            <a:r>
              <a:rPr lang="en-US" sz="3600" dirty="0" smtClean="0">
                <a:effectLst>
                  <a:outerShdw blurRad="38100" dist="38100" dir="2700000" algn="tl">
                    <a:srgbClr val="000000">
                      <a:alpha val="43137"/>
                    </a:srgbClr>
                  </a:outerShdw>
                </a:effectLst>
                <a:latin typeface="Calibri" panose="020F0502020204030204" pitchFamily="34" charset="0"/>
              </a:rPr>
              <a:t>Achievements against pilot objectives</a:t>
            </a:r>
            <a:endParaRPr lang="el-GR" sz="3600"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324544" y="1484784"/>
            <a:ext cx="9468544" cy="5517232"/>
          </a:xfrm>
        </p:spPr>
        <p:txBody>
          <a:bodyPr/>
          <a:lstStyle/>
          <a:p>
            <a:pPr marL="457200" lvl="1" indent="0">
              <a:buNone/>
            </a:pPr>
            <a:r>
              <a:rPr lang="en-US" sz="1200" b="0" dirty="0" smtClean="0">
                <a:solidFill>
                  <a:srgbClr val="002569"/>
                </a:solidFill>
              </a:rPr>
              <a:t>Based on the Seismic Hazards pilot objectives, the following were achieved:</a:t>
            </a:r>
          </a:p>
          <a:p>
            <a:pPr marL="457200" lvl="1" indent="0">
              <a:buNone/>
            </a:pPr>
            <a:r>
              <a:rPr lang="en-US" sz="1100" u="sng" dirty="0" smtClean="0">
                <a:solidFill>
                  <a:srgbClr val="002569"/>
                </a:solidFill>
              </a:rPr>
              <a:t>Objective A</a:t>
            </a:r>
          </a:p>
          <a:p>
            <a:pPr marL="457200" lvl="1" indent="0">
              <a:buNone/>
            </a:pPr>
            <a:r>
              <a:rPr lang="en-US" sz="1100" b="0" u="sng" dirty="0" smtClean="0">
                <a:solidFill>
                  <a:srgbClr val="002569"/>
                </a:solidFill>
              </a:rPr>
              <a:t>Strain </a:t>
            </a:r>
            <a:r>
              <a:rPr lang="en-US" sz="1100" b="0" u="sng" dirty="0">
                <a:solidFill>
                  <a:srgbClr val="002569"/>
                </a:solidFill>
              </a:rPr>
              <a:t>rate mapping</a:t>
            </a:r>
            <a:r>
              <a:rPr lang="en-US" sz="1100" b="0" dirty="0">
                <a:solidFill>
                  <a:srgbClr val="002569"/>
                </a:solidFill>
              </a:rPr>
              <a:t>:</a:t>
            </a:r>
          </a:p>
          <a:p>
            <a:pPr lvl="1">
              <a:buFont typeface="Wingdings" charset="2"/>
              <a:buChar char="ü"/>
            </a:pPr>
            <a:r>
              <a:rPr lang="en-US" sz="1100" b="0" dirty="0">
                <a:solidFill>
                  <a:srgbClr val="002569"/>
                </a:solidFill>
              </a:rPr>
              <a:t>The methodology is validated </a:t>
            </a:r>
          </a:p>
          <a:p>
            <a:pPr lvl="1">
              <a:buFont typeface="Wingdings" charset="2"/>
              <a:buChar char="ü"/>
            </a:pPr>
            <a:r>
              <a:rPr lang="en-US" sz="1100" b="0" dirty="0">
                <a:solidFill>
                  <a:srgbClr val="002569"/>
                </a:solidFill>
              </a:rPr>
              <a:t>T</a:t>
            </a:r>
            <a:r>
              <a:rPr lang="en-US" sz="1100" b="0" dirty="0" smtClean="0">
                <a:solidFill>
                  <a:srgbClr val="002569"/>
                </a:solidFill>
              </a:rPr>
              <a:t>he </a:t>
            </a:r>
            <a:r>
              <a:rPr lang="en-US" sz="1100" b="0" dirty="0">
                <a:solidFill>
                  <a:srgbClr val="002569"/>
                </a:solidFill>
              </a:rPr>
              <a:t>global production has </a:t>
            </a:r>
            <a:r>
              <a:rPr lang="en-US" sz="1100" b="0" dirty="0" smtClean="0">
                <a:solidFill>
                  <a:srgbClr val="002569"/>
                </a:solidFill>
              </a:rPr>
              <a:t>started; </a:t>
            </a:r>
            <a:r>
              <a:rPr lang="en-US" sz="1100" b="0" dirty="0">
                <a:solidFill>
                  <a:srgbClr val="002569"/>
                </a:solidFill>
              </a:rPr>
              <a:t>the entire length of the North Anatolian Fault System has been already processed</a:t>
            </a:r>
          </a:p>
          <a:p>
            <a:pPr marL="457200" lvl="1" indent="0">
              <a:buNone/>
            </a:pPr>
            <a:r>
              <a:rPr lang="en-US" sz="1100" b="0" u="sng" dirty="0">
                <a:solidFill>
                  <a:srgbClr val="002569"/>
                </a:solidFill>
              </a:rPr>
              <a:t>Active fault mapping</a:t>
            </a:r>
            <a:r>
              <a:rPr lang="en-US" sz="1100" b="0" dirty="0">
                <a:solidFill>
                  <a:srgbClr val="002569"/>
                </a:solidFill>
              </a:rPr>
              <a:t>:</a:t>
            </a:r>
          </a:p>
          <a:p>
            <a:pPr lvl="1">
              <a:buFont typeface="Wingdings" charset="2"/>
              <a:buChar char="ü"/>
            </a:pPr>
            <a:r>
              <a:rPr lang="en-US" sz="1100" b="0" dirty="0">
                <a:solidFill>
                  <a:srgbClr val="002569"/>
                </a:solidFill>
              </a:rPr>
              <a:t>Stereo optical data used to support fault reconnaissance mapping locally over limited areas</a:t>
            </a:r>
          </a:p>
          <a:p>
            <a:pPr lvl="1">
              <a:buFont typeface="Wingdings" charset="2"/>
              <a:buChar char="ü"/>
            </a:pPr>
            <a:r>
              <a:rPr lang="en-US" sz="1100" b="0" dirty="0">
                <a:solidFill>
                  <a:srgbClr val="002569"/>
                </a:solidFill>
              </a:rPr>
              <a:t>P</a:t>
            </a:r>
            <a:r>
              <a:rPr lang="en-US" sz="1100" b="0" dirty="0" smtClean="0">
                <a:solidFill>
                  <a:srgbClr val="002569"/>
                </a:solidFill>
              </a:rPr>
              <a:t>otential </a:t>
            </a:r>
            <a:r>
              <a:rPr lang="en-US" sz="1100" b="0" dirty="0">
                <a:solidFill>
                  <a:srgbClr val="002569"/>
                </a:solidFill>
              </a:rPr>
              <a:t>of exploiting stereo data for both DEM generation and deformation </a:t>
            </a:r>
            <a:r>
              <a:rPr lang="en-US" sz="1100" b="0" dirty="0" smtClean="0">
                <a:solidFill>
                  <a:srgbClr val="002569"/>
                </a:solidFill>
              </a:rPr>
              <a:t>mapping has been demonstrated</a:t>
            </a:r>
            <a:endParaRPr lang="en-US" sz="1100" b="0" dirty="0">
              <a:solidFill>
                <a:srgbClr val="002569"/>
              </a:solidFill>
            </a:endParaRPr>
          </a:p>
          <a:p>
            <a:pPr marL="457200" lvl="1" indent="0">
              <a:buNone/>
            </a:pPr>
            <a:r>
              <a:rPr lang="en-GB" sz="1100" u="sng" dirty="0" smtClean="0">
                <a:solidFill>
                  <a:srgbClr val="002569"/>
                </a:solidFill>
              </a:rPr>
              <a:t>Objective B</a:t>
            </a:r>
            <a:endParaRPr lang="en-GB" sz="1100" u="sng" dirty="0">
              <a:solidFill>
                <a:srgbClr val="002569"/>
              </a:solidFill>
            </a:endParaRPr>
          </a:p>
          <a:p>
            <a:pPr lvl="1">
              <a:buFont typeface="Wingdings" charset="2"/>
              <a:buChar char="ü"/>
            </a:pPr>
            <a:r>
              <a:rPr lang="en-US" sz="1100" b="0" dirty="0" smtClean="0">
                <a:solidFill>
                  <a:srgbClr val="002569"/>
                </a:solidFill>
              </a:rPr>
              <a:t>The </a:t>
            </a:r>
            <a:r>
              <a:rPr lang="en-US" sz="1100" b="0" dirty="0">
                <a:solidFill>
                  <a:srgbClr val="002569"/>
                </a:solidFill>
              </a:rPr>
              <a:t>GEP successfully </a:t>
            </a:r>
            <a:r>
              <a:rPr lang="en-US" sz="1100" b="0" dirty="0" smtClean="0">
                <a:solidFill>
                  <a:srgbClr val="002569"/>
                </a:solidFill>
              </a:rPr>
              <a:t>supported </a:t>
            </a:r>
            <a:r>
              <a:rPr lang="en-US" sz="1100" b="0" dirty="0">
                <a:solidFill>
                  <a:srgbClr val="002569"/>
                </a:solidFill>
              </a:rPr>
              <a:t>the </a:t>
            </a:r>
            <a:r>
              <a:rPr lang="en-US" sz="1100" b="0" dirty="0" smtClean="0">
                <a:solidFill>
                  <a:srgbClr val="002569"/>
                </a:solidFill>
              </a:rPr>
              <a:t>GSNL experts </a:t>
            </a:r>
            <a:r>
              <a:rPr lang="en-US" sz="1100" b="0" dirty="0">
                <a:solidFill>
                  <a:srgbClr val="002569"/>
                </a:solidFill>
              </a:rPr>
              <a:t>for data </a:t>
            </a:r>
            <a:r>
              <a:rPr lang="en-US" sz="1100" b="0" dirty="0" smtClean="0">
                <a:solidFill>
                  <a:srgbClr val="002569"/>
                </a:solidFill>
              </a:rPr>
              <a:t>delivery, on </a:t>
            </a:r>
            <a:r>
              <a:rPr lang="en-US" sz="1100" b="0" dirty="0">
                <a:solidFill>
                  <a:srgbClr val="002569"/>
                </a:solidFill>
              </a:rPr>
              <a:t>demand processing </a:t>
            </a:r>
            <a:r>
              <a:rPr lang="en-US" sz="1100" b="0" dirty="0" smtClean="0">
                <a:solidFill>
                  <a:srgbClr val="002569"/>
                </a:solidFill>
              </a:rPr>
              <a:t>chains and the </a:t>
            </a:r>
            <a:r>
              <a:rPr lang="en-US" sz="1100" b="0" dirty="0">
                <a:solidFill>
                  <a:srgbClr val="002569"/>
                </a:solidFill>
              </a:rPr>
              <a:t>integration of chains dedicated to GSNL activities </a:t>
            </a:r>
            <a:endParaRPr lang="en-US" sz="1100" b="0" dirty="0" smtClean="0">
              <a:solidFill>
                <a:srgbClr val="002569"/>
              </a:solidFill>
            </a:endParaRPr>
          </a:p>
          <a:p>
            <a:pPr marL="457200" lvl="1" indent="0">
              <a:buNone/>
            </a:pPr>
            <a:r>
              <a:rPr lang="en-GB" sz="1100" u="sng" dirty="0" smtClean="0">
                <a:solidFill>
                  <a:srgbClr val="002569"/>
                </a:solidFill>
              </a:rPr>
              <a:t>Objective C</a:t>
            </a:r>
            <a:endParaRPr lang="en-GB" sz="1100" u="sng" dirty="0">
              <a:solidFill>
                <a:srgbClr val="002569"/>
              </a:solidFill>
            </a:endParaRPr>
          </a:p>
          <a:p>
            <a:pPr lvl="1">
              <a:buFont typeface="Wingdings" charset="2"/>
              <a:buChar char="ü"/>
            </a:pPr>
            <a:r>
              <a:rPr lang="en-US" sz="1100" b="0" dirty="0" smtClean="0">
                <a:solidFill>
                  <a:srgbClr val="002569"/>
                </a:solidFill>
              </a:rPr>
              <a:t>The </a:t>
            </a:r>
            <a:r>
              <a:rPr lang="en-US" sz="1100" b="0" dirty="0">
                <a:solidFill>
                  <a:srgbClr val="002569"/>
                </a:solidFill>
              </a:rPr>
              <a:t>Seismic pilot provided support response to 8 earthquakes with magnitude &gt; 5.8 in 5 countries since November 2014</a:t>
            </a:r>
          </a:p>
          <a:p>
            <a:pPr lvl="1">
              <a:buFont typeface="Wingdings" charset="2"/>
              <a:buChar char="ü"/>
            </a:pPr>
            <a:r>
              <a:rPr lang="en-US" sz="1100" b="0" dirty="0" smtClean="0">
                <a:solidFill>
                  <a:srgbClr val="002569"/>
                </a:solidFill>
              </a:rPr>
              <a:t>In </a:t>
            </a:r>
            <a:r>
              <a:rPr lang="en-US" sz="1100" b="0" dirty="0">
                <a:solidFill>
                  <a:srgbClr val="002569"/>
                </a:solidFill>
              </a:rPr>
              <a:t>a few cases, products derived from pilot work were used by end users </a:t>
            </a:r>
          </a:p>
          <a:p>
            <a:pPr marL="457200" lvl="1" indent="0">
              <a:buNone/>
            </a:pPr>
            <a:r>
              <a:rPr lang="en-US" sz="1100" u="sng" dirty="0" smtClean="0">
                <a:solidFill>
                  <a:srgbClr val="002569"/>
                </a:solidFill>
              </a:rPr>
              <a:t>Further </a:t>
            </a:r>
            <a:r>
              <a:rPr lang="en-US" sz="1100" u="sng" dirty="0">
                <a:solidFill>
                  <a:srgbClr val="002569"/>
                </a:solidFill>
              </a:rPr>
              <a:t>achievements:</a:t>
            </a:r>
          </a:p>
          <a:p>
            <a:pPr lvl="1">
              <a:buFont typeface="Wingdings" charset="2"/>
              <a:buChar char="ü"/>
              <a:defRPr/>
            </a:pPr>
            <a:r>
              <a:rPr lang="en-US" sz="1100" b="0" dirty="0">
                <a:solidFill>
                  <a:srgbClr val="002569"/>
                </a:solidFill>
              </a:rPr>
              <a:t>Collaboration with EO mission operators </a:t>
            </a:r>
            <a:r>
              <a:rPr lang="en-US" sz="1100" b="0" dirty="0" smtClean="0">
                <a:solidFill>
                  <a:srgbClr val="002569"/>
                </a:solidFill>
              </a:rPr>
              <a:t>to </a:t>
            </a:r>
            <a:r>
              <a:rPr lang="en-US" sz="1100" b="0" dirty="0">
                <a:solidFill>
                  <a:srgbClr val="002569"/>
                </a:solidFill>
              </a:rPr>
              <a:t>optimize coverage against thematic priority areas of the </a:t>
            </a:r>
            <a:r>
              <a:rPr lang="en-US" sz="1100" b="0" dirty="0" smtClean="0">
                <a:solidFill>
                  <a:srgbClr val="002569"/>
                </a:solidFill>
              </a:rPr>
              <a:t>pilot: </a:t>
            </a:r>
            <a:r>
              <a:rPr lang="en-GB" sz="1100" b="0" dirty="0"/>
              <a:t>There is a high correlation between the Sentinel-1 acquisitions and target areas of the pilot </a:t>
            </a:r>
            <a:r>
              <a:rPr lang="en-GB" sz="1100" b="0" dirty="0" smtClean="0"/>
              <a:t>community</a:t>
            </a:r>
            <a:endParaRPr lang="en-US" sz="1100" b="0" dirty="0">
              <a:solidFill>
                <a:srgbClr val="002569"/>
              </a:solidFill>
            </a:endParaRPr>
          </a:p>
          <a:p>
            <a:pPr lvl="1">
              <a:buFont typeface="Wingdings" charset="2"/>
              <a:buChar char="ü"/>
              <a:defRPr/>
            </a:pPr>
            <a:r>
              <a:rPr lang="en-US" sz="1100" b="0" dirty="0">
                <a:solidFill>
                  <a:srgbClr val="002569"/>
                </a:solidFill>
              </a:rPr>
              <a:t>Study of the examination of the </a:t>
            </a:r>
            <a:r>
              <a:rPr lang="en-US" sz="1100" b="0" dirty="0" smtClean="0">
                <a:solidFill>
                  <a:srgbClr val="002569"/>
                </a:solidFill>
              </a:rPr>
              <a:t>acquisition plans’ gaps over </a:t>
            </a:r>
            <a:r>
              <a:rPr lang="en-US" sz="1100" b="0" dirty="0">
                <a:solidFill>
                  <a:srgbClr val="002569"/>
                </a:solidFill>
              </a:rPr>
              <a:t>megacities in areas of high seismic risk: Most sites are at least partially covered by SAR sensor</a:t>
            </a:r>
            <a:endParaRPr lang="en-US" sz="1100" dirty="0">
              <a:solidFill>
                <a:srgbClr val="002569"/>
              </a:solidFill>
            </a:endParaRPr>
          </a:p>
          <a:p>
            <a:pPr marL="457200" lvl="1" indent="0">
              <a:spcAft>
                <a:spcPts val="1000"/>
              </a:spcAft>
              <a:buNone/>
              <a:defRPr/>
            </a:pPr>
            <a:endParaRPr lang="en-US" sz="1100" dirty="0" smtClean="0">
              <a:solidFill>
                <a:srgbClr val="002569"/>
              </a:solidFill>
            </a:endParaRPr>
          </a:p>
          <a:p>
            <a:pPr marL="457200" lvl="1" indent="0">
              <a:spcAft>
                <a:spcPts val="1000"/>
              </a:spcAft>
              <a:buNone/>
              <a:defRPr/>
            </a:pPr>
            <a:r>
              <a:rPr lang="en-US" sz="1100" dirty="0" smtClean="0">
                <a:solidFill>
                  <a:srgbClr val="002569"/>
                </a:solidFill>
              </a:rPr>
              <a:t>In total: 21 publications, 2 presentations, 2 posters and5 web-stories/articles stemmed out of pilot work.</a:t>
            </a:r>
          </a:p>
          <a:p>
            <a:pPr marL="457200" lvl="1" indent="0">
              <a:spcAft>
                <a:spcPts val="1000"/>
              </a:spcAft>
              <a:buNone/>
              <a:defRPr/>
            </a:pPr>
            <a:endParaRPr lang="el-GR" sz="400" dirty="0">
              <a:solidFill>
                <a:srgbClr val="002569"/>
              </a:solidFill>
            </a:endParaRPr>
          </a:p>
          <a:p>
            <a:pPr marL="0" indent="0">
              <a:buNone/>
            </a:pPr>
            <a:endParaRPr lang="el-GR" dirty="0"/>
          </a:p>
        </p:txBody>
      </p:sp>
    </p:spTree>
    <p:extLst>
      <p:ext uri="{BB962C8B-B14F-4D97-AF65-F5344CB8AC3E}">
        <p14:creationId xmlns:p14="http://schemas.microsoft.com/office/powerpoint/2010/main" val="66265717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a:t>
            </a:fld>
            <a:endParaRPr lang="fr-FR"/>
          </a:p>
        </p:txBody>
      </p:sp>
      <p:sp>
        <p:nvSpPr>
          <p:cNvPr id="2" name="Title 1"/>
          <p:cNvSpPr>
            <a:spLocks noGrp="1"/>
          </p:cNvSpPr>
          <p:nvPr>
            <p:ph type="title" idx="4294967295"/>
          </p:nvPr>
        </p:nvSpPr>
        <p:spPr>
          <a:xfrm>
            <a:off x="179512" y="0"/>
            <a:ext cx="7841526" cy="1084982"/>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Seismic Hazards pilot - Objectives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5" name="Text Placeholder 3"/>
          <p:cNvSpPr txBox="1">
            <a:spLocks/>
          </p:cNvSpPr>
          <p:nvPr/>
        </p:nvSpPr>
        <p:spPr bwMode="auto">
          <a:xfrm>
            <a:off x="388074" y="1628800"/>
            <a:ext cx="8534532" cy="4260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ts val="1000"/>
              </a:spcAft>
              <a:buFont typeface="Arial" charset="0"/>
              <a:buNone/>
              <a:defRPr sz="1800" b="1">
                <a:solidFill>
                  <a:schemeClr val="tx2"/>
                </a:solidFill>
                <a:effectLst/>
                <a:latin typeface="Arial" charset="0"/>
                <a:ea typeface="ＭＳ Ｐゴシック" charset="-128"/>
                <a:cs typeface="ＭＳ Ｐゴシック" charset="-128"/>
              </a:defRPr>
            </a:lvl1pPr>
            <a:lvl2pPr marL="457200" indent="0" algn="l" rtl="0" eaLnBrk="0" fontAlgn="base" hangingPunct="0">
              <a:spcBef>
                <a:spcPct val="20000"/>
              </a:spcBef>
              <a:spcAft>
                <a:spcPct val="0"/>
              </a:spcAft>
              <a:buFont typeface="Arial" charset="0"/>
              <a:buNone/>
              <a:defRPr sz="1200" b="1">
                <a:solidFill>
                  <a:schemeClr val="tx2"/>
                </a:solidFill>
                <a:latin typeface="Arial" charset="0"/>
                <a:ea typeface="ＭＳ Ｐゴシック" charset="-128"/>
              </a:defRPr>
            </a:lvl2pPr>
            <a:lvl3pPr marL="914400" indent="0" algn="l" rtl="0" eaLnBrk="0" fontAlgn="base" hangingPunct="0">
              <a:spcBef>
                <a:spcPct val="20000"/>
              </a:spcBef>
              <a:spcAft>
                <a:spcPct val="0"/>
              </a:spcAft>
              <a:buFont typeface="Courier New" pitchFamily="-106" charset="0"/>
              <a:buNone/>
              <a:defRPr sz="1000" b="1">
                <a:solidFill>
                  <a:schemeClr val="tx2"/>
                </a:solidFill>
                <a:latin typeface="Arial" charset="0"/>
                <a:ea typeface="ＭＳ Ｐゴシック" charset="-128"/>
              </a:defRPr>
            </a:lvl3pPr>
            <a:lvl4pPr marL="1371600" indent="0" algn="l" rtl="0" eaLnBrk="0" fontAlgn="base" hangingPunct="0">
              <a:spcBef>
                <a:spcPct val="20000"/>
              </a:spcBef>
              <a:spcAft>
                <a:spcPct val="0"/>
              </a:spcAft>
              <a:buFont typeface="Wingdings" pitchFamily="-106" charset="2"/>
              <a:buNone/>
              <a:defRPr sz="900" b="1">
                <a:solidFill>
                  <a:schemeClr val="tx2"/>
                </a:solidFill>
                <a:latin typeface="Arial" charset="0"/>
                <a:ea typeface="ＭＳ Ｐゴシック" charset="-128"/>
              </a:defRPr>
            </a:lvl4pPr>
            <a:lvl5pPr marL="1828800" indent="0" algn="l" rtl="0" eaLnBrk="0" fontAlgn="base" hangingPunct="0">
              <a:spcBef>
                <a:spcPct val="20000"/>
              </a:spcBef>
              <a:spcAft>
                <a:spcPct val="0"/>
              </a:spcAft>
              <a:buFont typeface="Arial" charset="0"/>
              <a:buNone/>
              <a:defRPr sz="900" b="1">
                <a:solidFill>
                  <a:schemeClr val="tx2"/>
                </a:solidFill>
                <a:latin typeface="Arial" charset="0"/>
                <a:ea typeface="ＭＳ Ｐゴシック" charset="-128"/>
              </a:defRPr>
            </a:lvl5pPr>
            <a:lvl6pPr marL="2286000" indent="0" algn="l" rtl="0" eaLnBrk="0" fontAlgn="base" hangingPunct="0">
              <a:spcBef>
                <a:spcPct val="20000"/>
              </a:spcBef>
              <a:spcAft>
                <a:spcPct val="0"/>
              </a:spcAft>
              <a:buNone/>
              <a:defRPr sz="900">
                <a:solidFill>
                  <a:schemeClr val="tx2"/>
                </a:solidFill>
                <a:latin typeface="+mn-lt"/>
              </a:defRPr>
            </a:lvl6pPr>
            <a:lvl7pPr marL="2743200" indent="0" algn="l" rtl="0" eaLnBrk="0" fontAlgn="base" hangingPunct="0">
              <a:spcBef>
                <a:spcPct val="20000"/>
              </a:spcBef>
              <a:spcAft>
                <a:spcPct val="0"/>
              </a:spcAft>
              <a:buNone/>
              <a:defRPr sz="900">
                <a:solidFill>
                  <a:schemeClr val="tx2"/>
                </a:solidFill>
                <a:latin typeface="+mn-lt"/>
              </a:defRPr>
            </a:lvl7pPr>
            <a:lvl8pPr marL="3200400" indent="0" algn="l" rtl="0" eaLnBrk="0" fontAlgn="base" hangingPunct="0">
              <a:spcBef>
                <a:spcPct val="20000"/>
              </a:spcBef>
              <a:spcAft>
                <a:spcPct val="0"/>
              </a:spcAft>
              <a:buNone/>
              <a:defRPr sz="900">
                <a:solidFill>
                  <a:schemeClr val="tx2"/>
                </a:solidFill>
                <a:latin typeface="+mn-lt"/>
              </a:defRPr>
            </a:lvl8pPr>
            <a:lvl9pPr marL="3657600" indent="0" algn="l" rtl="0" eaLnBrk="0" fontAlgn="base" hangingPunct="0">
              <a:spcBef>
                <a:spcPct val="20000"/>
              </a:spcBef>
              <a:spcAft>
                <a:spcPct val="0"/>
              </a:spcAft>
              <a:buNone/>
              <a:defRPr sz="900">
                <a:solidFill>
                  <a:schemeClr val="tx2"/>
                </a:solidFill>
                <a:latin typeface="+mn-lt"/>
              </a:defRPr>
            </a:lvl9pPr>
          </a:lstStyle>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Support the generation of globally self-consistent strain rate estimates and the mapping of active faults at the global scale by providing EO </a:t>
            </a:r>
            <a:r>
              <a:rPr kumimoji="0" lang="en-GB" sz="1800" b="1" i="0" u="none" strike="noStrike" kern="0" cap="none" spc="0" normalizeH="0" baseline="0" noProof="0" dirty="0" err="1" smtClean="0">
                <a:ln>
                  <a:noFill/>
                </a:ln>
                <a:solidFill>
                  <a:schemeClr val="tx1"/>
                </a:solidFill>
                <a:effectLst/>
                <a:uLnTx/>
                <a:uFillTx/>
                <a:latin typeface="Arial" charset="0"/>
                <a:ea typeface="ＭＳ Ｐゴシック" charset="-128"/>
              </a:rPr>
              <a:t>InSAR</a:t>
            </a: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 and optical data and processing capacities to existing initiatives, such as the </a:t>
            </a:r>
            <a:r>
              <a:rPr kumimoji="0" lang="en-GB" sz="1800" b="1" i="0" u="none" strike="noStrike" kern="0" cap="none" spc="0" normalizeH="0" baseline="0" noProof="0" dirty="0" err="1" smtClean="0">
                <a:ln>
                  <a:noFill/>
                </a:ln>
                <a:solidFill>
                  <a:schemeClr val="tx1"/>
                </a:solidFill>
                <a:effectLst/>
                <a:uLnTx/>
                <a:uFillTx/>
                <a:latin typeface="Arial" charset="0"/>
                <a:ea typeface="ＭＳ Ｐゴシック" charset="-128"/>
              </a:rPr>
              <a:t>iGSRM</a:t>
            </a:r>
            <a:endPar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endParaRP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wide extent satellite observations]</a:t>
            </a:r>
            <a:endParaRPr kumimoji="0" lang="en-GB" sz="1800" b="0" i="0" u="none" strike="noStrike" kern="0" cap="none" spc="0" normalizeH="0" baseline="0" noProof="0" dirty="0" smtClean="0">
              <a:ln>
                <a:noFill/>
              </a:ln>
              <a:solidFill>
                <a:schemeClr val="tx1"/>
              </a:solidFill>
              <a:effectLst/>
              <a:uLnTx/>
              <a:uFillTx/>
              <a:latin typeface="Arial" charset="0"/>
              <a:ea typeface="ＭＳ Ｐゴシック" charset="-128"/>
            </a:endParaRPr>
          </a:p>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startAt="2"/>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Support and continue the GSNL</a:t>
            </a: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multiple observations focused on supersites]</a:t>
            </a:r>
            <a:endParaRPr kumimoji="0" lang="en-GB" sz="1800" b="0" i="0" u="none" strike="noStrike" kern="0" cap="none" spc="0" normalizeH="0" baseline="0" noProof="0" dirty="0" smtClean="0">
              <a:ln>
                <a:noFill/>
              </a:ln>
              <a:solidFill>
                <a:schemeClr val="tx1"/>
              </a:solidFill>
              <a:effectLst/>
              <a:uLnTx/>
              <a:uFillTx/>
              <a:latin typeface="Arial" charset="0"/>
              <a:ea typeface="ＭＳ Ｐゴシック" charset="-128"/>
            </a:endParaRPr>
          </a:p>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startAt="3"/>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Develop and demonstrate advanced science products for rapid earthquake response.</a:t>
            </a: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observation of earthquakes with M&gt;5.8]</a:t>
            </a:r>
            <a:endParaRPr kumimoji="0" lang="en-GB" sz="1800" b="0" i="0" u="none" strike="noStrike" kern="0" cap="none" spc="0" normalizeH="0" baseline="0" noProof="0" dirty="0">
              <a:ln>
                <a:noFill/>
              </a:ln>
              <a:solidFill>
                <a:schemeClr val="tx1"/>
              </a:solidFill>
              <a:effectLst/>
              <a:uLnTx/>
              <a:uFillTx/>
              <a:latin typeface="Arial" charset="0"/>
              <a:ea typeface="ＭＳ Ｐゴシック" charset="-128"/>
            </a:endParaRPr>
          </a:p>
        </p:txBody>
      </p:sp>
    </p:spTree>
    <p:extLst>
      <p:ext uri="{BB962C8B-B14F-4D97-AF65-F5344CB8AC3E}">
        <p14:creationId xmlns:p14="http://schemas.microsoft.com/office/powerpoint/2010/main" val="200654388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50</a:t>
            </a:fld>
            <a:endParaRPr lang="en-US"/>
          </a:p>
        </p:txBody>
      </p:sp>
      <p:sp>
        <p:nvSpPr>
          <p:cNvPr id="3" name="Content Placeholder 5"/>
          <p:cNvSpPr txBox="1">
            <a:spLocks/>
          </p:cNvSpPr>
          <p:nvPr/>
        </p:nvSpPr>
        <p:spPr bwMode="auto">
          <a:xfrm>
            <a:off x="-324544" y="1340768"/>
            <a:ext cx="9468544" cy="5517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457200" lvl="1" indent="0">
              <a:buFont typeface="Arial" charset="0"/>
              <a:buNone/>
            </a:pPr>
            <a:r>
              <a:rPr lang="en-US" sz="1200" b="0" kern="0" smtClean="0">
                <a:solidFill>
                  <a:srgbClr val="002569"/>
                </a:solidFill>
              </a:rPr>
              <a:t>Based on the Seismic Hazrads pilot objectives, the following were achieved:</a:t>
            </a:r>
          </a:p>
          <a:p>
            <a:pPr marL="457200" lvl="1" indent="0">
              <a:buFont typeface="Arial" charset="0"/>
              <a:buNone/>
            </a:pPr>
            <a:r>
              <a:rPr lang="en-US" sz="1100" u="sng" kern="0" smtClean="0">
                <a:solidFill>
                  <a:srgbClr val="002569"/>
                </a:solidFill>
              </a:rPr>
              <a:t>Objective A</a:t>
            </a:r>
          </a:p>
          <a:p>
            <a:pPr marL="457200" lvl="1" indent="0">
              <a:buFont typeface="Arial" charset="0"/>
              <a:buNone/>
            </a:pPr>
            <a:r>
              <a:rPr lang="en-US" sz="1100" b="0" u="sng" kern="0" smtClean="0">
                <a:solidFill>
                  <a:srgbClr val="002569"/>
                </a:solidFill>
              </a:rPr>
              <a:t>Strain rate mapping</a:t>
            </a:r>
            <a:r>
              <a:rPr lang="en-US" sz="1100" b="0" kern="0" smtClean="0">
                <a:solidFill>
                  <a:srgbClr val="002569"/>
                </a:solidFill>
              </a:rPr>
              <a:t>:</a:t>
            </a:r>
          </a:p>
          <a:p>
            <a:pPr lvl="1">
              <a:buFont typeface="Wingdings" charset="2"/>
              <a:buChar char="ü"/>
            </a:pPr>
            <a:r>
              <a:rPr lang="en-US" sz="1100" b="0" kern="0" smtClean="0">
                <a:solidFill>
                  <a:srgbClr val="002569"/>
                </a:solidFill>
              </a:rPr>
              <a:t>The methodology is validated and the global production has started, strain rate measurements will be available within Q4 2017</a:t>
            </a:r>
          </a:p>
          <a:p>
            <a:pPr lvl="1">
              <a:buFont typeface="Wingdings" charset="2"/>
              <a:buChar char="ü"/>
            </a:pPr>
            <a:r>
              <a:rPr lang="en-US" sz="1100" b="0" kern="0" smtClean="0">
                <a:solidFill>
                  <a:srgbClr val="002569"/>
                </a:solidFill>
              </a:rPr>
              <a:t>Development of tools for automated generation of Sentinel-1 frame interferograms; the entire length of the North Anatolian Fault System has been already processed</a:t>
            </a:r>
          </a:p>
          <a:p>
            <a:pPr marL="457200" lvl="1" indent="0">
              <a:buFont typeface="Arial" charset="0"/>
              <a:buNone/>
            </a:pPr>
            <a:r>
              <a:rPr lang="en-US" sz="1100" b="0" u="sng" kern="0" smtClean="0">
                <a:solidFill>
                  <a:srgbClr val="002569"/>
                </a:solidFill>
              </a:rPr>
              <a:t>Active fault mapping</a:t>
            </a:r>
            <a:r>
              <a:rPr lang="en-US" sz="1100" b="0" kern="0" smtClean="0">
                <a:solidFill>
                  <a:srgbClr val="002569"/>
                </a:solidFill>
              </a:rPr>
              <a:t>:</a:t>
            </a:r>
          </a:p>
          <a:p>
            <a:pPr lvl="1">
              <a:buFont typeface="Wingdings" charset="2"/>
              <a:buChar char="ü"/>
            </a:pPr>
            <a:r>
              <a:rPr lang="en-US" sz="1100" b="0" kern="0" smtClean="0">
                <a:solidFill>
                  <a:srgbClr val="002569"/>
                </a:solidFill>
              </a:rPr>
              <a:t>Stereo optical data used to support fault reconnaissance mapping locally over limited areas</a:t>
            </a:r>
          </a:p>
          <a:p>
            <a:pPr lvl="1">
              <a:buFont typeface="Wingdings" charset="2"/>
              <a:buChar char="ü"/>
            </a:pPr>
            <a:r>
              <a:rPr lang="en-US" sz="1100" b="0" kern="0" smtClean="0">
                <a:solidFill>
                  <a:srgbClr val="002569"/>
                </a:solidFill>
              </a:rPr>
              <a:t>The pilot has shown the potential of exploiting stereo data for both DEM generation and deformation mapping in the instance of an earthquake (currently such methods cannot be deployed  due to technical and cost barriers)</a:t>
            </a:r>
          </a:p>
          <a:p>
            <a:pPr marL="457200" lvl="1" indent="0">
              <a:buFont typeface="Arial" charset="0"/>
              <a:buNone/>
            </a:pPr>
            <a:r>
              <a:rPr lang="en-GB" sz="1100" u="sng" kern="0" smtClean="0">
                <a:solidFill>
                  <a:srgbClr val="002569"/>
                </a:solidFill>
              </a:rPr>
              <a:t>Objective B</a:t>
            </a:r>
          </a:p>
          <a:p>
            <a:pPr lvl="1">
              <a:buFont typeface="Wingdings" charset="2"/>
              <a:buChar char="ü"/>
            </a:pPr>
            <a:r>
              <a:rPr lang="en-US" sz="1100" b="0" kern="0" smtClean="0">
                <a:solidFill>
                  <a:srgbClr val="002569"/>
                </a:solidFill>
              </a:rPr>
              <a:t>The GEP successfully provided to support to the GSNL for data delivery</a:t>
            </a:r>
          </a:p>
          <a:p>
            <a:pPr lvl="1">
              <a:buFont typeface="Wingdings" charset="2"/>
              <a:buChar char="ü"/>
            </a:pPr>
            <a:r>
              <a:rPr lang="en-US" sz="1100" b="0" kern="0" smtClean="0">
                <a:solidFill>
                  <a:srgbClr val="002569"/>
                </a:solidFill>
              </a:rPr>
              <a:t>The GEP provided on demand processing chains (e.g. the CNES chain DIAPASON)</a:t>
            </a:r>
          </a:p>
          <a:p>
            <a:pPr lvl="1">
              <a:buFont typeface="Wingdings" charset="2"/>
              <a:buChar char="ü"/>
            </a:pPr>
            <a:r>
              <a:rPr lang="en-US" sz="1100" b="0" kern="0" smtClean="0">
                <a:solidFill>
                  <a:srgbClr val="002569"/>
                </a:solidFill>
              </a:rPr>
              <a:t>The GEP supported GSNL experts for the integration of chains dedicated to GSNL activities (e.g. SISTEM with INGV Catania</a:t>
            </a:r>
          </a:p>
          <a:p>
            <a:pPr marL="457200" lvl="1" indent="0">
              <a:buFont typeface="Arial" charset="0"/>
              <a:buNone/>
            </a:pPr>
            <a:r>
              <a:rPr lang="en-GB" sz="1100" u="sng" kern="0" smtClean="0">
                <a:solidFill>
                  <a:srgbClr val="002569"/>
                </a:solidFill>
              </a:rPr>
              <a:t>Objective C</a:t>
            </a:r>
          </a:p>
          <a:p>
            <a:pPr lvl="1">
              <a:buFont typeface="Wingdings" charset="2"/>
              <a:buChar char="ü"/>
            </a:pPr>
            <a:r>
              <a:rPr lang="en-US" sz="1100" b="0" kern="0" smtClean="0">
                <a:solidFill>
                  <a:srgbClr val="002569"/>
                </a:solidFill>
              </a:rPr>
              <a:t>The Seismic pilot provided support response to 8 earthquakes with magnitude &gt; 5.8 in 5 countries since November 2014</a:t>
            </a:r>
          </a:p>
          <a:p>
            <a:pPr lvl="1">
              <a:buFont typeface="Wingdings" charset="2"/>
              <a:buChar char="ü"/>
            </a:pPr>
            <a:r>
              <a:rPr lang="en-US" sz="1100" b="0" kern="0" smtClean="0">
                <a:solidFill>
                  <a:srgbClr val="002569"/>
                </a:solidFill>
              </a:rPr>
              <a:t>The pilot managed  demonstrate the value of InSAR based products, which provide critical information about precise terrain motion</a:t>
            </a:r>
          </a:p>
          <a:p>
            <a:pPr lvl="1">
              <a:buFont typeface="Wingdings" charset="2"/>
              <a:buChar char="ü"/>
            </a:pPr>
            <a:r>
              <a:rPr lang="en-US" sz="1100" b="0" kern="0" smtClean="0">
                <a:solidFill>
                  <a:srgbClr val="002569"/>
                </a:solidFill>
              </a:rPr>
              <a:t>In a few cases, products derived from pilot work were used by end users (e.g. Italian Civil Protection Department/DPC)</a:t>
            </a:r>
          </a:p>
          <a:p>
            <a:pPr lvl="1">
              <a:buFont typeface="Wingdings" charset="2"/>
              <a:buChar char="ü"/>
            </a:pPr>
            <a:r>
              <a:rPr lang="en-US" sz="1100" b="0" kern="0" smtClean="0">
                <a:solidFill>
                  <a:srgbClr val="002569"/>
                </a:solidFill>
              </a:rPr>
              <a:t>Effort (through on-going discussions) to reach geoscience centers and end-users, to be continued in a follow-on activity</a:t>
            </a:r>
          </a:p>
          <a:p>
            <a:pPr lvl="1">
              <a:buFont typeface="Wingdings" charset="2"/>
              <a:buChar char="ü"/>
            </a:pPr>
            <a:r>
              <a:rPr lang="en-US" sz="1100" b="0" kern="0" smtClean="0">
                <a:solidFill>
                  <a:srgbClr val="002569"/>
                </a:solidFill>
              </a:rPr>
              <a:t>Good articulation with Charter: an agreement was put in place to share pilot products with the Charter PM to support end users with hazard mapping products.</a:t>
            </a:r>
            <a:endParaRPr lang="en-US" sz="1100" kern="0" smtClean="0">
              <a:solidFill>
                <a:srgbClr val="002569"/>
              </a:solidFill>
            </a:endParaRPr>
          </a:p>
          <a:p>
            <a:pPr marL="457200" lvl="1" indent="0">
              <a:buFont typeface="Arial" charset="0"/>
              <a:buNone/>
              <a:defRPr/>
            </a:pPr>
            <a:r>
              <a:rPr lang="en-US" sz="1100" u="sng" kern="0" smtClean="0">
                <a:solidFill>
                  <a:srgbClr val="002569"/>
                </a:solidFill>
              </a:rPr>
              <a:t>Further achievements:</a:t>
            </a:r>
          </a:p>
          <a:p>
            <a:pPr lvl="1">
              <a:buFont typeface="Wingdings" charset="2"/>
              <a:buChar char="ü"/>
              <a:defRPr/>
            </a:pPr>
            <a:r>
              <a:rPr lang="en-US" sz="1100" b="0" kern="0" smtClean="0">
                <a:solidFill>
                  <a:srgbClr val="002569"/>
                </a:solidFill>
              </a:rPr>
              <a:t>Collaboration with EO mission operators (e.g. Sentinel-1) to optimize coverage against thematic priority areas of the pilot</a:t>
            </a:r>
          </a:p>
          <a:p>
            <a:pPr lvl="1">
              <a:buFont typeface="Wingdings" charset="2"/>
              <a:buChar char="ü"/>
              <a:defRPr/>
            </a:pPr>
            <a:r>
              <a:rPr lang="en-US" sz="1100" b="0" kern="0" smtClean="0">
                <a:solidFill>
                  <a:srgbClr val="002569"/>
                </a:solidFill>
              </a:rPr>
              <a:t>Study of the examination of the gaps of existing acquisition plans over megacities in areas of high seismic risk: Most sites are at least partially covered by SAR sensor</a:t>
            </a:r>
            <a:endParaRPr lang="en-US" sz="1100" kern="0" smtClean="0">
              <a:solidFill>
                <a:srgbClr val="002569"/>
              </a:solidFill>
            </a:endParaRPr>
          </a:p>
          <a:p>
            <a:pPr marL="457200" lvl="1" indent="0">
              <a:spcAft>
                <a:spcPts val="1000"/>
              </a:spcAft>
              <a:buFont typeface="Arial" charset="0"/>
              <a:buNone/>
              <a:defRPr/>
            </a:pPr>
            <a:r>
              <a:rPr lang="en-US" sz="1100" kern="0" smtClean="0">
                <a:solidFill>
                  <a:srgbClr val="002569"/>
                </a:solidFill>
              </a:rPr>
              <a:t>In total: 21 publications, 2 presentations, 2 posters and5 web-stories/articles stemmed out of pilot work.</a:t>
            </a:r>
          </a:p>
          <a:p>
            <a:pPr marL="457200" lvl="1" indent="0">
              <a:spcAft>
                <a:spcPts val="1000"/>
              </a:spcAft>
              <a:buFont typeface="Arial" charset="0"/>
              <a:buNone/>
              <a:defRPr/>
            </a:pPr>
            <a:endParaRPr lang="el-GR" sz="400" kern="0" smtClean="0">
              <a:solidFill>
                <a:srgbClr val="002569"/>
              </a:solidFill>
            </a:endParaRPr>
          </a:p>
          <a:p>
            <a:pPr marL="0" indent="0">
              <a:buFont typeface="Arial" charset="0"/>
              <a:buNone/>
            </a:pPr>
            <a:endParaRPr lang="el-GR" kern="0" dirty="0"/>
          </a:p>
        </p:txBody>
      </p:sp>
      <p:sp>
        <p:nvSpPr>
          <p:cNvPr id="4" name="Title 4"/>
          <p:cNvSpPr txBox="1">
            <a:spLocks/>
          </p:cNvSpPr>
          <p:nvPr/>
        </p:nvSpPr>
        <p:spPr bwMode="auto">
          <a:xfrm>
            <a:off x="323527" y="188640"/>
            <a:ext cx="7200801"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sz="3600" kern="0" dirty="0" smtClean="0">
                <a:effectLst>
                  <a:outerShdw blurRad="38100" dist="38100" dir="2700000" algn="tl">
                    <a:srgbClr val="000000">
                      <a:alpha val="43137"/>
                    </a:srgbClr>
                  </a:outerShdw>
                </a:effectLst>
                <a:latin typeface="Calibri" panose="020F0502020204030204" pitchFamily="34" charset="0"/>
              </a:rPr>
              <a:t>Detailed Achievements</a:t>
            </a:r>
            <a:endParaRPr lang="el-GR" sz="36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0314098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51</a:t>
            </a:fld>
            <a:endParaRPr lang="fr-FR"/>
          </a:p>
        </p:txBody>
      </p:sp>
      <p:sp>
        <p:nvSpPr>
          <p:cNvPr id="2" name="Title 1"/>
          <p:cNvSpPr>
            <a:spLocks noGrp="1"/>
          </p:cNvSpPr>
          <p:nvPr>
            <p:ph type="title" idx="4294967295"/>
          </p:nvPr>
        </p:nvSpPr>
        <p:spPr>
          <a:xfrm>
            <a:off x="1393371" y="-12307"/>
            <a:ext cx="7506080" cy="1143000"/>
          </a:xfrm>
        </p:spPr>
        <p:txBody>
          <a:bodyPr>
            <a:normAutofit/>
          </a:bodyPr>
          <a:lstStyle/>
          <a:p>
            <a:pPr algn="l"/>
            <a:r>
              <a:rPr lang="en-US" dirty="0">
                <a:latin typeface="Tahoma" pitchFamily="-106" charset="0"/>
                <a:ea typeface="ＭＳ Ｐゴシック" pitchFamily="-106" charset="-128"/>
                <a:cs typeface="Tahoma" pitchFamily="-106" charset="0"/>
              </a:rPr>
              <a:t>Lessons learnt </a:t>
            </a:r>
            <a:r>
              <a:rPr lang="en-US" dirty="0" smtClean="0">
                <a:latin typeface="Tahoma" pitchFamily="-106" charset="0"/>
                <a:ea typeface="ＭＳ Ｐゴシック" pitchFamily="-106" charset="-128"/>
                <a:cs typeface="Tahoma" pitchFamily="-106" charset="0"/>
              </a:rPr>
              <a:t>from the pilot (1</a:t>
            </a:r>
            <a:r>
              <a:rPr lang="en-US" dirty="0">
                <a:latin typeface="Tahoma" pitchFamily="-106" charset="0"/>
                <a:ea typeface="ＭＳ Ｐゴシック" pitchFamily="-106" charset="-128"/>
                <a:cs typeface="Tahoma" pitchFamily="-106" charset="0"/>
              </a:rPr>
              <a:t>)</a:t>
            </a:r>
            <a:endParaRPr lang="el-GR" dirty="0">
              <a:latin typeface="Tahoma" pitchFamily="-106" charset="0"/>
              <a:ea typeface="ＭＳ Ｐゴシック" pitchFamily="-106" charset="-128"/>
              <a:cs typeface="Tahoma" pitchFamily="-106" charset="0"/>
            </a:endParaRPr>
          </a:p>
        </p:txBody>
      </p:sp>
      <p:sp>
        <p:nvSpPr>
          <p:cNvPr id="3" name="Content Placeholder 2"/>
          <p:cNvSpPr>
            <a:spLocks noGrp="1"/>
          </p:cNvSpPr>
          <p:nvPr>
            <p:ph idx="4294967295"/>
          </p:nvPr>
        </p:nvSpPr>
        <p:spPr>
          <a:xfrm>
            <a:off x="0" y="1340769"/>
            <a:ext cx="9144000" cy="5517232"/>
          </a:xfrm>
        </p:spPr>
        <p:txBody>
          <a:bodyPr>
            <a:noAutofit/>
          </a:bodyPr>
          <a:lstStyle/>
          <a:p>
            <a:pPr marL="0" indent="0">
              <a:buNone/>
            </a:pPr>
            <a:r>
              <a:rPr lang="en-CA" sz="1400" u="sng" smtClean="0"/>
              <a:t>Scope and </a:t>
            </a:r>
            <a:r>
              <a:rPr lang="en-CA" sz="1400" u="sng" dirty="0" smtClean="0"/>
              <a:t>objectives</a:t>
            </a:r>
            <a:endParaRPr lang="fr-FR" sz="1400" dirty="0" smtClean="0"/>
          </a:p>
          <a:p>
            <a:pPr lvl="0">
              <a:buFont typeface="Arial" panose="020B0604020202020204" pitchFamily="34" charset="0"/>
              <a:buChar char="•"/>
            </a:pPr>
            <a:r>
              <a:rPr lang="en-US" sz="1400" b="0" smtClean="0"/>
              <a:t>Pilots with </a:t>
            </a:r>
            <a:r>
              <a:rPr lang="en-US" sz="1400" dirty="0" smtClean="0"/>
              <a:t>clear </a:t>
            </a:r>
            <a:r>
              <a:rPr lang="en-US" sz="1400" smtClean="0"/>
              <a:t>objectives </a:t>
            </a:r>
            <a:r>
              <a:rPr lang="en-US" sz="1400" b="0" smtClean="0"/>
              <a:t>(concrete community objectives, scientific products, operational context) </a:t>
            </a:r>
          </a:p>
          <a:p>
            <a:pPr lvl="0">
              <a:buFont typeface="Arial" panose="020B0604020202020204" pitchFamily="34" charset="0"/>
              <a:buChar char="•"/>
            </a:pPr>
            <a:r>
              <a:rPr lang="en-US" sz="1400" smtClean="0"/>
              <a:t>Good articulation </a:t>
            </a:r>
            <a:r>
              <a:rPr lang="en-US" sz="1400" b="0" smtClean="0"/>
              <a:t>with Charter &amp; Copernicus EMS: no confusion nor </a:t>
            </a:r>
            <a:r>
              <a:rPr lang="en-US" sz="1400" b="0" dirty="0" smtClean="0"/>
              <a:t>interference with operational disaster response capabilities.</a:t>
            </a:r>
          </a:p>
          <a:p>
            <a:pPr marL="0" indent="0">
              <a:buNone/>
            </a:pPr>
            <a:r>
              <a:rPr lang="en-CA" sz="1400" u="sng" smtClean="0"/>
              <a:t>Data order &amp; delivery</a:t>
            </a:r>
            <a:endParaRPr lang="fr-FR" sz="1400" dirty="0" smtClean="0"/>
          </a:p>
          <a:p>
            <a:pPr lvl="0"/>
            <a:r>
              <a:rPr lang="en-CA" sz="1400" dirty="0" smtClean="0"/>
              <a:t>Procedure to obtain</a:t>
            </a:r>
            <a:r>
              <a:rPr lang="en-CA" sz="1400" b="0" dirty="0" smtClean="0"/>
              <a:t> </a:t>
            </a:r>
            <a:r>
              <a:rPr lang="en-CA" sz="1400" b="0" smtClean="0"/>
              <a:t>post-event </a:t>
            </a:r>
            <a:r>
              <a:rPr lang="en-CA" sz="1400" smtClean="0"/>
              <a:t>EO data </a:t>
            </a:r>
            <a:r>
              <a:rPr lang="en-CA" sz="1400" dirty="0" smtClean="0"/>
              <a:t>acquisitions </a:t>
            </a:r>
            <a:r>
              <a:rPr lang="en-CA" sz="1400" b="0" smtClean="0"/>
              <a:t>sometimes  </a:t>
            </a:r>
            <a:r>
              <a:rPr lang="en-CA" sz="1400" smtClean="0"/>
              <a:t>too slow</a:t>
            </a:r>
            <a:r>
              <a:rPr lang="en-CA" sz="1400" b="0" smtClean="0"/>
              <a:t>.</a:t>
            </a:r>
          </a:p>
          <a:p>
            <a:pPr lvl="0"/>
            <a:r>
              <a:rPr lang="en-CA" sz="1400" b="0" smtClean="0"/>
              <a:t>Some data sources made available </a:t>
            </a:r>
            <a:r>
              <a:rPr lang="en-CA" sz="1400" smtClean="0"/>
              <a:t>very late </a:t>
            </a:r>
            <a:r>
              <a:rPr lang="en-CA" sz="1400" b="0" smtClean="0"/>
              <a:t>in the project,</a:t>
            </a:r>
            <a:endParaRPr lang="en-CA" sz="1400" b="0" dirty="0" smtClean="0"/>
          </a:p>
          <a:p>
            <a:pPr marL="0" indent="0">
              <a:buNone/>
            </a:pPr>
            <a:r>
              <a:rPr lang="en-CA" sz="1400" u="sng" smtClean="0"/>
              <a:t>Data exploitation</a:t>
            </a:r>
            <a:endParaRPr lang="fr-FR" sz="1400" dirty="0" smtClean="0"/>
          </a:p>
          <a:p>
            <a:pPr lvl="0"/>
            <a:r>
              <a:rPr lang="en-CA" sz="1400" smtClean="0"/>
              <a:t>VHRO very useful </a:t>
            </a:r>
            <a:r>
              <a:rPr lang="en-CA" sz="1400" b="0" smtClean="0"/>
              <a:t>for fault reconnaissance mapping (Obj, A &amp; C)</a:t>
            </a:r>
          </a:p>
          <a:p>
            <a:pPr lvl="0"/>
            <a:r>
              <a:rPr lang="en-CA" sz="1400" smtClean="0"/>
              <a:t>Sentinel-1 </a:t>
            </a:r>
            <a:r>
              <a:rPr lang="en-CA" sz="1400" dirty="0" smtClean="0"/>
              <a:t>data  boosted the use of SAR data for strain rate maps</a:t>
            </a:r>
            <a:r>
              <a:rPr lang="en-CA" sz="1400" b="0" dirty="0" smtClean="0"/>
              <a:t>, at least over areas with considerable ground deformation. </a:t>
            </a:r>
            <a:endParaRPr lang="fr-FR" sz="1400" b="0" dirty="0" smtClean="0"/>
          </a:p>
          <a:p>
            <a:pPr lvl="0"/>
            <a:r>
              <a:rPr lang="en-CA" sz="1400" dirty="0" smtClean="0"/>
              <a:t>Use of </a:t>
            </a:r>
            <a:r>
              <a:rPr lang="en-CA" sz="1400" smtClean="0"/>
              <a:t>X-band data very useful to </a:t>
            </a:r>
            <a:r>
              <a:rPr lang="en-CA" sz="1400" dirty="0" smtClean="0"/>
              <a:t>measure creep and local strain accumulation </a:t>
            </a:r>
            <a:r>
              <a:rPr lang="en-CA" sz="1400" b="0" dirty="0" smtClean="0"/>
              <a:t>across large fault zones (results will be provided by June 2017).</a:t>
            </a:r>
            <a:endParaRPr lang="fr-FR" sz="1400" b="0" dirty="0" smtClean="0"/>
          </a:p>
          <a:p>
            <a:pPr lvl="0"/>
            <a:r>
              <a:rPr lang="en-CA" sz="1400" dirty="0" smtClean="0"/>
              <a:t>Successful use of SAR data</a:t>
            </a:r>
            <a:r>
              <a:rPr lang="en-CA" sz="1400" b="0" dirty="0" smtClean="0"/>
              <a:t> for Obj. C in </a:t>
            </a:r>
            <a:r>
              <a:rPr lang="en-CA" sz="1400" b="0" smtClean="0"/>
              <a:t>most cases, however limitations due to lack </a:t>
            </a:r>
            <a:r>
              <a:rPr lang="en-CA" sz="1400" b="0" dirty="0" smtClean="0"/>
              <a:t>of pre-event </a:t>
            </a:r>
            <a:r>
              <a:rPr lang="en-CA" sz="1400" b="0" smtClean="0"/>
              <a:t>SAR coverage.</a:t>
            </a:r>
          </a:p>
          <a:p>
            <a:pPr lvl="0"/>
            <a:r>
              <a:rPr lang="en-CA" sz="1400" b="0" smtClean="0"/>
              <a:t>Many users hardly provide </a:t>
            </a:r>
            <a:r>
              <a:rPr lang="en-CA" sz="1400" smtClean="0"/>
              <a:t>detailed feedback, </a:t>
            </a:r>
            <a:r>
              <a:rPr lang="en-CA" sz="1400" b="0" smtClean="0"/>
              <a:t>hence difficulty in </a:t>
            </a:r>
            <a:r>
              <a:rPr lang="en-CA" sz="1400" smtClean="0"/>
              <a:t>accounting for data used.</a:t>
            </a:r>
          </a:p>
          <a:p>
            <a:pPr lvl="0"/>
            <a:endParaRPr lang="fr-FR" sz="1400" dirty="0"/>
          </a:p>
          <a:p>
            <a:pPr marL="0" indent="0">
              <a:buNone/>
            </a:pPr>
            <a:r>
              <a:rPr lang="en-CA" sz="1400" u="sng" dirty="0"/>
              <a:t>Access </a:t>
            </a:r>
            <a:r>
              <a:rPr lang="en-CA" sz="1400" u="sng"/>
              <a:t>to </a:t>
            </a:r>
            <a:r>
              <a:rPr lang="en-CA" sz="1400" u="sng" smtClean="0"/>
              <a:t>hosted processing to simplify EO exploitation</a:t>
            </a:r>
            <a:endParaRPr lang="fr-FR" sz="1400" dirty="0"/>
          </a:p>
          <a:p>
            <a:pPr lvl="1"/>
            <a:r>
              <a:rPr lang="en-US" sz="1400" b="0" smtClean="0"/>
              <a:t>U</a:t>
            </a:r>
            <a:r>
              <a:rPr lang="en-GB" sz="1400" b="0" dirty="0" err="1"/>
              <a:t>sers</a:t>
            </a:r>
            <a:r>
              <a:rPr lang="en-GB" sz="1400" b="0" dirty="0"/>
              <a:t> don’t have to download large data files (benefit in countries with Internet bandwidth limitations)</a:t>
            </a:r>
            <a:endParaRPr lang="fr-FR" sz="1400" b="0" dirty="0"/>
          </a:p>
          <a:p>
            <a:pPr lvl="1"/>
            <a:r>
              <a:rPr lang="en-US" sz="1400" b="0" dirty="0"/>
              <a:t>U</a:t>
            </a:r>
            <a:r>
              <a:rPr lang="en-GB" sz="1400" b="0" dirty="0" err="1"/>
              <a:t>sers</a:t>
            </a:r>
            <a:r>
              <a:rPr lang="en-GB" sz="1400" b="0" dirty="0"/>
              <a:t> don’t have to be processing experts (EO chains are automated); </a:t>
            </a:r>
            <a:endParaRPr lang="fr-FR" sz="1400" b="0" dirty="0"/>
          </a:p>
          <a:p>
            <a:pPr lvl="1"/>
            <a:r>
              <a:rPr lang="en-US" sz="1400" b="0" dirty="0"/>
              <a:t>U</a:t>
            </a:r>
            <a:r>
              <a:rPr lang="en-GB" sz="1400" b="0" dirty="0" err="1"/>
              <a:t>sers</a:t>
            </a:r>
            <a:r>
              <a:rPr lang="en-GB" sz="1400" b="0" dirty="0"/>
              <a:t> can share, compare, reprocess data (persistency of results, back analysis</a:t>
            </a:r>
            <a:r>
              <a:rPr lang="en-GB" sz="1400" b="0" dirty="0" smtClean="0"/>
              <a:t>)</a:t>
            </a:r>
            <a:endParaRPr lang="fr-FR" sz="1400" b="0" dirty="0"/>
          </a:p>
          <a:p>
            <a:pPr marL="457200" lvl="1" indent="0">
              <a:buNone/>
            </a:pPr>
            <a:r>
              <a:rPr lang="en-US" sz="1400" dirty="0"/>
              <a:t> </a:t>
            </a:r>
            <a:endParaRPr lang="fr-FR" sz="1400" dirty="0"/>
          </a:p>
        </p:txBody>
      </p:sp>
    </p:spTree>
    <p:extLst>
      <p:ext uri="{BB962C8B-B14F-4D97-AF65-F5344CB8AC3E}">
        <p14:creationId xmlns:p14="http://schemas.microsoft.com/office/powerpoint/2010/main" val="378132353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52</a:t>
            </a:fld>
            <a:endParaRPr lang="fr-FR"/>
          </a:p>
        </p:txBody>
      </p:sp>
      <p:sp>
        <p:nvSpPr>
          <p:cNvPr id="2" name="Title 1"/>
          <p:cNvSpPr>
            <a:spLocks noGrp="1"/>
          </p:cNvSpPr>
          <p:nvPr>
            <p:ph type="title" idx="4294967295"/>
          </p:nvPr>
        </p:nvSpPr>
        <p:spPr>
          <a:xfrm>
            <a:off x="1393369" y="-12307"/>
            <a:ext cx="7068459" cy="1143000"/>
          </a:xfrm>
        </p:spPr>
        <p:txBody>
          <a:bodyPr>
            <a:normAutofit/>
          </a:bodyPr>
          <a:lstStyle/>
          <a:p>
            <a:pPr algn="l"/>
            <a:r>
              <a:rPr lang="en-US" dirty="0">
                <a:latin typeface="Tahoma" pitchFamily="-106" charset="0"/>
                <a:ea typeface="ＭＳ Ｐゴシック" pitchFamily="-106" charset="-128"/>
                <a:cs typeface="Tahoma" pitchFamily="-106" charset="0"/>
              </a:rPr>
              <a:t>Lessons learnt </a:t>
            </a:r>
            <a:r>
              <a:rPr lang="en-US" dirty="0" smtClean="0">
                <a:latin typeface="Tahoma" pitchFamily="-106" charset="0"/>
                <a:ea typeface="ＭＳ Ｐゴシック" pitchFamily="-106" charset="-128"/>
                <a:cs typeface="Tahoma" pitchFamily="-106" charset="0"/>
              </a:rPr>
              <a:t>from the pilot (2</a:t>
            </a:r>
            <a:r>
              <a:rPr lang="en-US" dirty="0">
                <a:latin typeface="Tahoma" pitchFamily="-106" charset="0"/>
                <a:ea typeface="ＭＳ Ｐゴシック" pitchFamily="-106" charset="-128"/>
                <a:cs typeface="Tahoma" pitchFamily="-106" charset="0"/>
              </a:rPr>
              <a:t>)</a:t>
            </a:r>
            <a:endParaRPr lang="el-GR" dirty="0">
              <a:latin typeface="Tahoma" pitchFamily="-106" charset="0"/>
              <a:ea typeface="ＭＳ Ｐゴシック" pitchFamily="-106" charset="-128"/>
              <a:cs typeface="Tahoma" pitchFamily="-106" charset="0"/>
            </a:endParaRPr>
          </a:p>
        </p:txBody>
      </p:sp>
      <p:sp>
        <p:nvSpPr>
          <p:cNvPr id="3" name="Content Placeholder 2"/>
          <p:cNvSpPr>
            <a:spLocks noGrp="1"/>
          </p:cNvSpPr>
          <p:nvPr>
            <p:ph idx="4294967295"/>
          </p:nvPr>
        </p:nvSpPr>
        <p:spPr>
          <a:xfrm>
            <a:off x="0" y="1340769"/>
            <a:ext cx="9144000" cy="5517232"/>
          </a:xfrm>
        </p:spPr>
        <p:txBody>
          <a:bodyPr>
            <a:noAutofit/>
          </a:bodyPr>
          <a:lstStyle/>
          <a:p>
            <a:pPr marL="457200" lvl="1" indent="0">
              <a:buNone/>
            </a:pPr>
            <a:r>
              <a:rPr lang="en-US" sz="1400" dirty="0" smtClean="0"/>
              <a:t> </a:t>
            </a:r>
            <a:endParaRPr lang="fr-FR" sz="1400" dirty="0" smtClean="0"/>
          </a:p>
          <a:p>
            <a:pPr marL="0" lvl="0" indent="0">
              <a:buNone/>
            </a:pPr>
            <a:endParaRPr lang="fr-FR" sz="1400" dirty="0" smtClean="0"/>
          </a:p>
          <a:p>
            <a:pPr marL="0" indent="0">
              <a:buNone/>
            </a:pPr>
            <a:r>
              <a:rPr lang="en-CA" sz="1400" u="sng" dirty="0" smtClean="0"/>
              <a:t>Seismic pilot and end users</a:t>
            </a:r>
            <a:endParaRPr lang="fr-FR" sz="1400" dirty="0" smtClean="0"/>
          </a:p>
          <a:p>
            <a:pPr lvl="0"/>
            <a:r>
              <a:rPr lang="en-CA" sz="1400" b="0" dirty="0" smtClean="0"/>
              <a:t>The pilot carefully </a:t>
            </a:r>
            <a:r>
              <a:rPr lang="en-CA" sz="1400" dirty="0" smtClean="0"/>
              <a:t>addresses expectations of expert users (partners) and end users</a:t>
            </a:r>
            <a:r>
              <a:rPr lang="en-CA" sz="1400" b="0" dirty="0" smtClean="0"/>
              <a:t>. </a:t>
            </a:r>
            <a:endParaRPr lang="fr-FR" sz="1400" b="0" dirty="0" smtClean="0"/>
          </a:p>
          <a:p>
            <a:pPr lvl="0"/>
            <a:r>
              <a:rPr lang="en-CA" sz="1400" b="0" dirty="0" smtClean="0"/>
              <a:t>Work with expert users to </a:t>
            </a:r>
            <a:r>
              <a:rPr lang="en-CA" sz="1400" dirty="0" smtClean="0"/>
              <a:t>adapt geo-information </a:t>
            </a:r>
            <a:r>
              <a:rPr lang="en-CA" sz="1400" smtClean="0"/>
              <a:t>to ensure </a:t>
            </a:r>
            <a:r>
              <a:rPr lang="en-CA" sz="1400" dirty="0" smtClean="0"/>
              <a:t>products are exploited / adopted by end users / decision makers</a:t>
            </a:r>
            <a:r>
              <a:rPr lang="en-CA" sz="1400" b="0" dirty="0" smtClean="0"/>
              <a:t>.</a:t>
            </a:r>
            <a:endParaRPr lang="fr-FR" sz="1400" b="0" dirty="0" smtClean="0"/>
          </a:p>
          <a:p>
            <a:pPr lvl="0"/>
            <a:r>
              <a:rPr lang="en-CA" sz="1400" dirty="0" smtClean="0"/>
              <a:t>Pre-existing relationship between the providers of the scientific information and the local decision-makers is fundamental</a:t>
            </a:r>
            <a:r>
              <a:rPr lang="en-CA" sz="1400" b="0" dirty="0" smtClean="0"/>
              <a:t> to ensure the timely uptake of the information during the emergency.</a:t>
            </a:r>
            <a:endParaRPr lang="fr-FR" sz="1400" b="0" dirty="0" smtClean="0"/>
          </a:p>
          <a:p>
            <a:pPr lvl="0"/>
            <a:r>
              <a:rPr lang="en-CA" sz="1400" b="0" dirty="0" smtClean="0"/>
              <a:t>Important </a:t>
            </a:r>
            <a:r>
              <a:rPr lang="en-CA" sz="1400" b="0" smtClean="0"/>
              <a:t>to </a:t>
            </a:r>
            <a:r>
              <a:rPr lang="en-CA" sz="1400"/>
              <a:t>provide local users/decision </a:t>
            </a:r>
            <a:r>
              <a:rPr lang="en-CA" sz="1400" smtClean="0"/>
              <a:t>makerswith  </a:t>
            </a:r>
            <a:r>
              <a:rPr lang="en-CA" sz="1400"/>
              <a:t>results generated with a consensus method </a:t>
            </a:r>
            <a:r>
              <a:rPr lang="en-CA" sz="1400" b="0" smtClean="0"/>
              <a:t>when there </a:t>
            </a:r>
            <a:r>
              <a:rPr lang="en-CA" sz="1400" b="0" dirty="0" smtClean="0"/>
              <a:t>is limited capacity to interpret </a:t>
            </a:r>
            <a:r>
              <a:rPr lang="en-CA" sz="1400" b="0" smtClean="0"/>
              <a:t>EO based measurements.</a:t>
            </a:r>
          </a:p>
          <a:p>
            <a:pPr lvl="0"/>
            <a:endParaRPr lang="en-CA" sz="1400" b="0"/>
          </a:p>
          <a:p>
            <a:pPr marL="0" indent="0">
              <a:buNone/>
            </a:pPr>
            <a:r>
              <a:rPr lang="en-CA" sz="1400" u="sng"/>
              <a:t>Recommendations about advanced products for earthquake response:</a:t>
            </a:r>
            <a:endParaRPr lang="fr-FR" sz="1400"/>
          </a:p>
          <a:p>
            <a:pPr lvl="0"/>
            <a:r>
              <a:rPr lang="en-CA" sz="1400" b="0"/>
              <a:t>Improving the accuracy of ground deformation measurements requires  </a:t>
            </a:r>
            <a:r>
              <a:rPr lang="en-CA" sz="1400"/>
              <a:t>a multi-sensor InSAR coverage  is needed</a:t>
            </a:r>
            <a:r>
              <a:rPr lang="en-CA" sz="1400" b="0"/>
              <a:t>. At least one X-, C- and L- interferogram to be used for each orbit direction </a:t>
            </a:r>
          </a:p>
          <a:p>
            <a:pPr lvl="0"/>
            <a:r>
              <a:rPr lang="en-CA" sz="1400" b="0"/>
              <a:t>For timeliness and accuracy, </a:t>
            </a:r>
            <a:r>
              <a:rPr lang="en-CA" sz="1400"/>
              <a:t>several InSAR datasets need to be made available </a:t>
            </a:r>
            <a:r>
              <a:rPr lang="en-CA" sz="1400" b="0"/>
              <a:t>to generate the preliminary source models useful for the initial situational awareness. </a:t>
            </a:r>
            <a:endParaRPr lang="fr-FR" sz="1400" b="0"/>
          </a:p>
          <a:p>
            <a:pPr lvl="0"/>
            <a:r>
              <a:rPr lang="en-CA" sz="1400" b="0"/>
              <a:t>Improve source detail: </a:t>
            </a:r>
            <a:r>
              <a:rPr lang="en-CA" sz="1400"/>
              <a:t>Constrain modeling with ground-based information and invert SAR results with geodetic and seismic data </a:t>
            </a:r>
            <a:r>
              <a:rPr lang="en-CA" sz="1400" b="0"/>
              <a:t>(GPS displacements, strong motion data, broadband seismograms). </a:t>
            </a:r>
          </a:p>
          <a:p>
            <a:pPr lvl="0"/>
            <a:endParaRPr lang="en-CA" sz="1400" b="0" dirty="0"/>
          </a:p>
        </p:txBody>
      </p:sp>
    </p:spTree>
    <p:extLst>
      <p:ext uri="{BB962C8B-B14F-4D97-AF65-F5344CB8AC3E}">
        <p14:creationId xmlns:p14="http://schemas.microsoft.com/office/powerpoint/2010/main" val="4234350015"/>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53</a:t>
            </a:fld>
            <a:endParaRPr lang="fr-FR"/>
          </a:p>
        </p:txBody>
      </p:sp>
      <p:sp>
        <p:nvSpPr>
          <p:cNvPr id="2" name="Title 1"/>
          <p:cNvSpPr>
            <a:spLocks noGrp="1"/>
          </p:cNvSpPr>
          <p:nvPr>
            <p:ph type="title" idx="4294967295"/>
          </p:nvPr>
        </p:nvSpPr>
        <p:spPr>
          <a:xfrm>
            <a:off x="1640114" y="-12307"/>
            <a:ext cx="6821714" cy="1143000"/>
          </a:xfrm>
        </p:spPr>
        <p:txBody>
          <a:bodyPr>
            <a:normAutofit/>
          </a:bodyPr>
          <a:lstStyle/>
          <a:p>
            <a:pPr algn="l"/>
            <a:r>
              <a:rPr lang="en-US" dirty="0" smtClean="0">
                <a:latin typeface="Tahoma" pitchFamily="-106" charset="0"/>
                <a:ea typeface="ＭＳ Ｐゴシック" pitchFamily="-106" charset="-128"/>
                <a:cs typeface="Tahoma" pitchFamily="-106" charset="0"/>
              </a:rPr>
              <a:t>Challenges </a:t>
            </a:r>
            <a:r>
              <a:rPr lang="en-US" dirty="0" smtClean="0">
                <a:latin typeface="Tahoma" pitchFamily="-106" charset="0"/>
                <a:ea typeface="ＭＳ Ｐゴシック" pitchFamily="-106" charset="-128"/>
                <a:cs typeface="Tahoma" pitchFamily="-106" charset="0"/>
              </a:rPr>
              <a:t>identified</a:t>
            </a:r>
            <a:endParaRPr lang="el-GR" dirty="0">
              <a:latin typeface="Tahoma" pitchFamily="-106" charset="0"/>
              <a:ea typeface="ＭＳ Ｐゴシック" pitchFamily="-106" charset="-128"/>
              <a:cs typeface="Tahoma" pitchFamily="-106" charset="0"/>
            </a:endParaRPr>
          </a:p>
        </p:txBody>
      </p:sp>
      <p:sp>
        <p:nvSpPr>
          <p:cNvPr id="3" name="Content Placeholder 2"/>
          <p:cNvSpPr>
            <a:spLocks noGrp="1"/>
          </p:cNvSpPr>
          <p:nvPr>
            <p:ph idx="4294967295"/>
          </p:nvPr>
        </p:nvSpPr>
        <p:spPr>
          <a:xfrm>
            <a:off x="0" y="1340769"/>
            <a:ext cx="9144000" cy="5517232"/>
          </a:xfrm>
        </p:spPr>
        <p:txBody>
          <a:bodyPr>
            <a:noAutofit/>
          </a:bodyPr>
          <a:lstStyle/>
          <a:p>
            <a:pPr marL="457200" lvl="1" indent="0">
              <a:buNone/>
            </a:pPr>
            <a:r>
              <a:rPr lang="en-US" sz="1400" dirty="0" smtClean="0"/>
              <a:t> </a:t>
            </a:r>
            <a:endParaRPr lang="fr-FR" sz="1400" dirty="0" smtClean="0"/>
          </a:p>
          <a:p>
            <a:pPr marL="0" indent="0">
              <a:buNone/>
            </a:pPr>
            <a:r>
              <a:rPr lang="en-GB" sz="1800" b="0" smtClean="0"/>
              <a:t>Challenges identified:</a:t>
            </a:r>
            <a:endParaRPr lang="en-GB" sz="1800" b="0"/>
          </a:p>
          <a:p>
            <a:r>
              <a:rPr lang="en-US" sz="1800" b="0"/>
              <a:t>many users aren't </a:t>
            </a:r>
            <a:r>
              <a:rPr lang="en-US" sz="1800"/>
              <a:t>aware or cannot afford </a:t>
            </a:r>
            <a:r>
              <a:rPr lang="en-US" sz="1800" b="0"/>
              <a:t>EO based solutions</a:t>
            </a:r>
          </a:p>
          <a:p>
            <a:r>
              <a:rPr lang="en-US" sz="1800" b="0" smtClean="0"/>
              <a:t>EO techniques need to be </a:t>
            </a:r>
            <a:r>
              <a:rPr lang="en-US" sz="1800" smtClean="0"/>
              <a:t>adopted by users </a:t>
            </a:r>
            <a:r>
              <a:rPr lang="en-US" sz="1800" b="0" smtClean="0"/>
              <a:t>(standards, norms)</a:t>
            </a:r>
          </a:p>
          <a:p>
            <a:r>
              <a:rPr lang="en-US" sz="1800" b="0" smtClean="0"/>
              <a:t>some </a:t>
            </a:r>
            <a:r>
              <a:rPr lang="en-US" sz="1800" b="0"/>
              <a:t>new EO missions' data are </a:t>
            </a:r>
            <a:r>
              <a:rPr lang="en-US" sz="1800"/>
              <a:t>large in volume</a:t>
            </a:r>
          </a:p>
          <a:p>
            <a:r>
              <a:rPr lang="en-US" sz="1800" b="0"/>
              <a:t>some EO applications require </a:t>
            </a:r>
            <a:r>
              <a:rPr lang="en-US" sz="1800"/>
              <a:t>complex or intensive processing</a:t>
            </a:r>
          </a:p>
          <a:p>
            <a:r>
              <a:rPr lang="en-US" sz="1800" b="0"/>
              <a:t>some EO applications require to </a:t>
            </a:r>
            <a:r>
              <a:rPr lang="en-US" sz="1800"/>
              <a:t>maintain, reprocess and compare </a:t>
            </a:r>
            <a:r>
              <a:rPr lang="en-US" sz="1800" b="0"/>
              <a:t>EO based VA products</a:t>
            </a:r>
          </a:p>
          <a:p>
            <a:r>
              <a:rPr lang="en-US" sz="1800" b="0"/>
              <a:t>the EO data and derived VA products are </a:t>
            </a:r>
            <a:r>
              <a:rPr lang="en-US" sz="1800"/>
              <a:t>costly to generate </a:t>
            </a:r>
            <a:r>
              <a:rPr lang="en-US" sz="1800" b="0"/>
              <a:t>for the objectives of the community (e.g. with regional/global coverage) </a:t>
            </a:r>
            <a:endParaRPr lang="fr-FR" sz="1800" dirty="0" smtClean="0"/>
          </a:p>
        </p:txBody>
      </p:sp>
    </p:spTree>
    <p:extLst>
      <p:ext uri="{BB962C8B-B14F-4D97-AF65-F5344CB8AC3E}">
        <p14:creationId xmlns:p14="http://schemas.microsoft.com/office/powerpoint/2010/main" val="110799983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54</a:t>
            </a:fld>
            <a:endParaRPr lang="fr-FR"/>
          </a:p>
        </p:txBody>
      </p:sp>
      <p:sp>
        <p:nvSpPr>
          <p:cNvPr id="2" name="Title 1"/>
          <p:cNvSpPr>
            <a:spLocks noGrp="1"/>
          </p:cNvSpPr>
          <p:nvPr>
            <p:ph type="title" idx="4294967295"/>
          </p:nvPr>
        </p:nvSpPr>
        <p:spPr>
          <a:xfrm>
            <a:off x="0" y="-12307"/>
            <a:ext cx="8964488"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Threats in case of no follow-on after the pilot</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490377"/>
            <a:ext cx="9144000" cy="5367623"/>
          </a:xfrm>
        </p:spPr>
        <p:txBody>
          <a:bodyPr>
            <a:normAutofit/>
          </a:bodyPr>
          <a:lstStyle/>
          <a:p>
            <a:pPr marL="0" indent="0">
              <a:buNone/>
            </a:pPr>
            <a:r>
              <a:rPr lang="en-CA" sz="1900" b="0" u="sng" dirty="0" smtClean="0"/>
              <a:t>Largest threat </a:t>
            </a:r>
            <a:r>
              <a:rPr lang="en-CA" sz="1900" b="0" u="sng" dirty="0"/>
              <a:t>in sustainability of </a:t>
            </a:r>
            <a:r>
              <a:rPr lang="en-CA" sz="1900" b="0" u="sng" dirty="0" smtClean="0"/>
              <a:t>the activity: </a:t>
            </a:r>
            <a:r>
              <a:rPr lang="en-CA" sz="1900" u="sng" dirty="0" smtClean="0"/>
              <a:t>end </a:t>
            </a:r>
            <a:r>
              <a:rPr lang="en-CA" sz="1900" u="sng" dirty="0"/>
              <a:t>of data contribution by </a:t>
            </a:r>
            <a:r>
              <a:rPr lang="en-CA" sz="1900" u="sng" dirty="0" smtClean="0"/>
              <a:t>CEOS </a:t>
            </a:r>
            <a:r>
              <a:rPr lang="en-CA" sz="1900" u="sng" dirty="0"/>
              <a:t>agencies</a:t>
            </a:r>
            <a:r>
              <a:rPr lang="en-CA" sz="1900" b="0" u="sng" dirty="0"/>
              <a:t>. </a:t>
            </a:r>
            <a:r>
              <a:rPr lang="en-CA" sz="1900" b="0" u="sng" dirty="0" smtClean="0"/>
              <a:t>This may lead to:</a:t>
            </a:r>
            <a:endParaRPr lang="fr-FR" sz="1900" b="0" u="sng" dirty="0"/>
          </a:p>
          <a:p>
            <a:pPr lvl="0"/>
            <a:r>
              <a:rPr lang="en-CA" sz="1900" dirty="0" smtClean="0"/>
              <a:t>Acquisitions</a:t>
            </a:r>
            <a:r>
              <a:rPr lang="en-CA" sz="1900" dirty="0"/>
              <a:t>’ gaps </a:t>
            </a:r>
            <a:r>
              <a:rPr lang="en-CA" sz="1900" b="0" dirty="0"/>
              <a:t>in </a:t>
            </a:r>
            <a:r>
              <a:rPr lang="en-CA" sz="1900" b="0" dirty="0" smtClean="0"/>
              <a:t>on-going </a:t>
            </a:r>
            <a:r>
              <a:rPr lang="en-CA" sz="1900" b="0" dirty="0"/>
              <a:t>work and studies until </a:t>
            </a:r>
            <a:r>
              <a:rPr lang="en-CA" sz="1900" b="0" dirty="0" smtClean="0"/>
              <a:t>a follow-on activity is accepted and implemented.</a:t>
            </a:r>
            <a:endParaRPr lang="fr-FR" sz="1900" b="0" dirty="0"/>
          </a:p>
          <a:p>
            <a:pPr lvl="0"/>
            <a:r>
              <a:rPr lang="en-CA" sz="1900" dirty="0" smtClean="0"/>
              <a:t>Jeopardising collaborations </a:t>
            </a:r>
            <a:r>
              <a:rPr lang="en-CA" sz="1900" b="0" dirty="0" smtClean="0"/>
              <a:t>established during </a:t>
            </a:r>
            <a:r>
              <a:rPr lang="en-CA" sz="1900" b="0" dirty="0"/>
              <a:t>the </a:t>
            </a:r>
            <a:r>
              <a:rPr lang="en-CA" sz="1900" b="0" dirty="0" smtClean="0"/>
              <a:t>pilot activity </a:t>
            </a:r>
          </a:p>
          <a:p>
            <a:pPr lvl="1">
              <a:buFont typeface="Wingdings" panose="05000000000000000000" pitchFamily="2" charset="2"/>
              <a:buChar char="Ø"/>
            </a:pPr>
            <a:r>
              <a:rPr lang="en-CA" sz="1600" b="0" dirty="0"/>
              <a:t>I</a:t>
            </a:r>
            <a:r>
              <a:rPr lang="en-CA" sz="1600" b="0" dirty="0" smtClean="0"/>
              <a:t>n transitional </a:t>
            </a:r>
            <a:r>
              <a:rPr lang="en-CA" sz="1600" b="0" dirty="0"/>
              <a:t>period between the end of the </a:t>
            </a:r>
            <a:r>
              <a:rPr lang="en-CA" sz="1600" b="0" dirty="0" smtClean="0"/>
              <a:t>pilot </a:t>
            </a:r>
            <a:r>
              <a:rPr lang="en-CA" sz="1600" b="0" dirty="0"/>
              <a:t>and the </a:t>
            </a:r>
            <a:r>
              <a:rPr lang="en-CA" sz="1600" b="0" dirty="0" smtClean="0"/>
              <a:t>implementation of a follow-on activity: </a:t>
            </a:r>
            <a:r>
              <a:rPr lang="en-CA" sz="1600" b="0" dirty="0"/>
              <a:t>the team might be dispersed into </a:t>
            </a:r>
            <a:r>
              <a:rPr lang="en-CA" sz="1600" b="0" dirty="0" smtClean="0"/>
              <a:t>separate DRM activities.</a:t>
            </a:r>
            <a:endParaRPr lang="fr-FR" sz="1600" b="0" dirty="0"/>
          </a:p>
          <a:p>
            <a:pPr lvl="0"/>
            <a:r>
              <a:rPr lang="en-CA" sz="1900" dirty="0"/>
              <a:t>A</a:t>
            </a:r>
            <a:r>
              <a:rPr lang="en-CA" sz="1900" dirty="0" smtClean="0"/>
              <a:t>ctivity limited </a:t>
            </a:r>
            <a:r>
              <a:rPr lang="en-CA" sz="1900" dirty="0"/>
              <a:t>in using open access </a:t>
            </a:r>
            <a:r>
              <a:rPr lang="en-CA" sz="1900" dirty="0" smtClean="0"/>
              <a:t>data (Sentinel, Landsat) </a:t>
            </a:r>
            <a:r>
              <a:rPr lang="en-CA" sz="1900" b="0" dirty="0" smtClean="0"/>
              <a:t>while the main </a:t>
            </a:r>
            <a:r>
              <a:rPr lang="en-CA" sz="1900" b="0" dirty="0"/>
              <a:t>objective of CEOS and </a:t>
            </a:r>
            <a:r>
              <a:rPr lang="en-CA" sz="1900" b="0" dirty="0" smtClean="0"/>
              <a:t>is </a:t>
            </a:r>
            <a:r>
              <a:rPr lang="en-CA" sz="1900" b="0" dirty="0"/>
              <a:t>to increase and strengthen the use of </a:t>
            </a:r>
            <a:r>
              <a:rPr lang="en-CA" sz="1900" b="0" dirty="0" smtClean="0"/>
              <a:t>relevant satellite </a:t>
            </a:r>
            <a:r>
              <a:rPr lang="en-CA" sz="1900" b="0" dirty="0"/>
              <a:t>EO in </a:t>
            </a:r>
            <a:r>
              <a:rPr lang="en-CA" sz="1900" b="0" dirty="0" smtClean="0"/>
              <a:t>DRM (in particular VHR SAR and VHRO). </a:t>
            </a:r>
            <a:endParaRPr lang="en-CA" sz="1900" b="0" dirty="0"/>
          </a:p>
          <a:p>
            <a:pPr marL="0" indent="0">
              <a:buNone/>
            </a:pPr>
            <a:endParaRPr lang="en-US" sz="2000" b="0" dirty="0"/>
          </a:p>
        </p:txBody>
      </p:sp>
    </p:spTree>
    <p:extLst>
      <p:ext uri="{BB962C8B-B14F-4D97-AF65-F5344CB8AC3E}">
        <p14:creationId xmlns:p14="http://schemas.microsoft.com/office/powerpoint/2010/main" val="2898939903"/>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55</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Proposed approach</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490377"/>
            <a:ext cx="9144000" cy="5367623"/>
          </a:xfrm>
        </p:spPr>
        <p:txBody>
          <a:bodyPr>
            <a:normAutofit fontScale="92500" lnSpcReduction="10000"/>
          </a:bodyPr>
          <a:lstStyle/>
          <a:p>
            <a:pPr marL="0" indent="0">
              <a:buNone/>
            </a:pPr>
            <a:r>
              <a:rPr lang="en-US" sz="2000" b="0" dirty="0" smtClean="0"/>
              <a:t>Initiate </a:t>
            </a:r>
            <a:r>
              <a:rPr lang="en-US" sz="2000" b="0" dirty="0" smtClean="0"/>
              <a:t>a follow-on </a:t>
            </a:r>
            <a:r>
              <a:rPr lang="en-US" sz="2000" b="0" dirty="0" smtClean="0"/>
              <a:t>activity, with the following objectives:</a:t>
            </a:r>
          </a:p>
          <a:p>
            <a:pPr marL="457200" lvl="1" indent="0">
              <a:buNone/>
            </a:pPr>
            <a:r>
              <a:rPr lang="en-US" sz="1800" u="sng" dirty="0" smtClean="0"/>
              <a:t>Not on an emergency basis</a:t>
            </a:r>
            <a:endParaRPr lang="en-US" sz="1800" u="sng" dirty="0"/>
          </a:p>
          <a:p>
            <a:pPr marL="800100" lvl="1" indent="-342900">
              <a:buFont typeface="+mj-lt"/>
              <a:buAutoNum type="arabicPeriod"/>
            </a:pPr>
            <a:r>
              <a:rPr lang="en-US" sz="1800" b="0" dirty="0"/>
              <a:t>Pursue global strain rate mapping (Obj. A) that is a long process</a:t>
            </a:r>
          </a:p>
          <a:p>
            <a:pPr marL="800100" lvl="1" indent="-342900">
              <a:buFont typeface="+mj-lt"/>
              <a:buAutoNum type="arabicPeriod"/>
            </a:pPr>
            <a:r>
              <a:rPr lang="en-US" sz="1800" b="0" dirty="0" smtClean="0"/>
              <a:t>Scale-up </a:t>
            </a:r>
            <a:r>
              <a:rPr lang="en-US" sz="1800" b="0" dirty="0"/>
              <a:t>active fault mapping (Obj. </a:t>
            </a:r>
            <a:r>
              <a:rPr lang="en-US" sz="1800" b="0" dirty="0" smtClean="0"/>
              <a:t>A) from regional to global coverage </a:t>
            </a:r>
            <a:r>
              <a:rPr lang="en-US" sz="1800" b="0" dirty="0" err="1"/>
              <a:t>priamarily</a:t>
            </a:r>
            <a:r>
              <a:rPr lang="en-US" sz="1800" b="0" dirty="0"/>
              <a:t> with VHRO for fault reconnaissance mapping</a:t>
            </a:r>
          </a:p>
          <a:p>
            <a:pPr marL="800100" lvl="1" indent="-342900">
              <a:buFont typeface="+mj-lt"/>
              <a:buAutoNum type="arabicPeriod"/>
            </a:pPr>
            <a:r>
              <a:rPr lang="en-US" sz="1800" b="0" dirty="0"/>
              <a:t>Pursue </a:t>
            </a:r>
            <a:r>
              <a:rPr lang="en-US" sz="1800" b="0" dirty="0" smtClean="0"/>
              <a:t>support </a:t>
            </a:r>
            <a:r>
              <a:rPr lang="en-US" sz="1800" b="0" dirty="0"/>
              <a:t>to GSNL</a:t>
            </a:r>
            <a:endParaRPr lang="en-US" sz="1800" b="0" dirty="0"/>
          </a:p>
          <a:p>
            <a:pPr marL="800100" lvl="1" indent="-342900">
              <a:buFont typeface="+mj-lt"/>
              <a:buAutoNum type="arabicPeriod"/>
            </a:pPr>
            <a:r>
              <a:rPr lang="en-US" sz="1800" b="0" dirty="0"/>
              <a:t>Develop a collaborative </a:t>
            </a:r>
            <a:r>
              <a:rPr lang="en-US" sz="1800" b="0" dirty="0"/>
              <a:t>framework with </a:t>
            </a:r>
            <a:r>
              <a:rPr lang="en-US" sz="1800" b="0" dirty="0" smtClean="0"/>
              <a:t>geoscience </a:t>
            </a:r>
            <a:r>
              <a:rPr lang="en-US" sz="1800" b="0" dirty="0" err="1" smtClean="0"/>
              <a:t>centres</a:t>
            </a:r>
            <a:r>
              <a:rPr lang="en-US" sz="1800" b="0" dirty="0" smtClean="0"/>
              <a:t> </a:t>
            </a:r>
            <a:r>
              <a:rPr lang="en-US" sz="1800" b="0" dirty="0"/>
              <a:t>to </a:t>
            </a:r>
            <a:r>
              <a:rPr lang="en-US" sz="1800" b="0" dirty="0" smtClean="0"/>
              <a:t>achieve adoption of technology be decision makers, </a:t>
            </a:r>
            <a:r>
              <a:rPr lang="en-US" sz="1800" b="0" dirty="0" err="1" smtClean="0"/>
              <a:t>establlish</a:t>
            </a:r>
            <a:r>
              <a:rPr lang="en-US" sz="1800" b="0" dirty="0" smtClean="0"/>
              <a:t> a </a:t>
            </a:r>
            <a:r>
              <a:rPr lang="en-US" sz="1800" b="0" dirty="0"/>
              <a:t>consensus methodology for product generation  and reach decision makers (e.g. mandated Disaster Response authorities).</a:t>
            </a:r>
          </a:p>
          <a:p>
            <a:pPr marL="800100" lvl="1" indent="-342900">
              <a:buFont typeface="+mj-lt"/>
              <a:buAutoNum type="arabicPeriod"/>
            </a:pPr>
            <a:r>
              <a:rPr lang="en-US" sz="1800" b="0" dirty="0"/>
              <a:t>Demonstrate efficiency of EO-based monitoring methodologies as a complement to in-situ </a:t>
            </a:r>
            <a:r>
              <a:rPr lang="en-US" sz="1800" b="0" dirty="0" smtClean="0"/>
              <a:t>measurements</a:t>
            </a:r>
          </a:p>
          <a:p>
            <a:pPr marL="457200" lvl="1" indent="0">
              <a:buNone/>
            </a:pPr>
            <a:endParaRPr lang="en-US" sz="1800" b="0" dirty="0"/>
          </a:p>
          <a:p>
            <a:pPr marL="457200" lvl="1" indent="0">
              <a:buNone/>
            </a:pPr>
            <a:r>
              <a:rPr lang="en-US" sz="1800" u="sng" dirty="0" smtClean="0"/>
              <a:t>On an emergency basis</a:t>
            </a:r>
            <a:endParaRPr lang="en-US" sz="1800" u="sng" dirty="0" smtClean="0"/>
          </a:p>
          <a:p>
            <a:pPr marL="800100" lvl="1" indent="-342900">
              <a:buFont typeface="+mj-lt"/>
              <a:buAutoNum type="arabicPeriod"/>
            </a:pPr>
            <a:r>
              <a:rPr lang="en-CA" sz="1800" b="0" dirty="0"/>
              <a:t>Exploit EO data to derive advanced tectonic products for earthquake response </a:t>
            </a:r>
            <a:r>
              <a:rPr lang="en-US" sz="1800" b="0" dirty="0" smtClean="0"/>
              <a:t>(</a:t>
            </a:r>
            <a:r>
              <a:rPr lang="en-US" sz="1800" b="0" dirty="0"/>
              <a:t>Obj. C</a:t>
            </a:r>
            <a:r>
              <a:rPr lang="en-US" sz="1800" b="0" dirty="0" smtClean="0"/>
              <a:t>) Expand the earthquake response products with the target of at least 3 EQ per year</a:t>
            </a:r>
          </a:p>
          <a:p>
            <a:pPr marL="800100" lvl="1" indent="-342900">
              <a:buFont typeface="+mj-lt"/>
              <a:buAutoNum type="arabicPeriod"/>
            </a:pPr>
            <a:r>
              <a:rPr lang="en-US" sz="1800" b="0" dirty="0" smtClean="0"/>
              <a:t>Increase product level</a:t>
            </a:r>
            <a:endParaRPr lang="en-US" sz="1800" b="0" dirty="0"/>
          </a:p>
          <a:p>
            <a:pPr marL="800100" lvl="1" indent="-342900">
              <a:buFont typeface="+mj-lt"/>
              <a:buAutoNum type="arabicPeriod"/>
            </a:pPr>
            <a:r>
              <a:rPr lang="en-US" sz="1800" b="0" dirty="0" smtClean="0"/>
              <a:t>Articulate </a:t>
            </a:r>
            <a:r>
              <a:rPr lang="en-US" sz="1800" b="0" dirty="0"/>
              <a:t>with EO disaster response capabilities </a:t>
            </a:r>
            <a:r>
              <a:rPr lang="en-US" sz="1800" b="0" dirty="0" smtClean="0"/>
              <a:t>e.g. the Charter </a:t>
            </a:r>
            <a:r>
              <a:rPr lang="en-US" sz="1800" b="0" dirty="0"/>
              <a:t>to make sure users are aware of and use it </a:t>
            </a:r>
            <a:r>
              <a:rPr lang="en-US" sz="1800" b="0" dirty="0" smtClean="0"/>
              <a:t>(typically satellite based damage maps).</a:t>
            </a:r>
            <a:endParaRPr lang="en-US" sz="1800" b="0" dirty="0"/>
          </a:p>
          <a:p>
            <a:pPr marL="0" indent="0">
              <a:buNone/>
            </a:pPr>
            <a:endParaRPr lang="en-US" sz="2000" b="0" dirty="0" smtClean="0"/>
          </a:p>
          <a:p>
            <a:pPr marL="0" indent="0">
              <a:buNone/>
            </a:pPr>
            <a:endParaRPr lang="en-US" sz="2000" b="0" dirty="0"/>
          </a:p>
          <a:p>
            <a:pPr marL="0" indent="0">
              <a:buNone/>
            </a:pPr>
            <a:endParaRPr lang="el-GR" sz="2000" dirty="0"/>
          </a:p>
        </p:txBody>
      </p:sp>
    </p:spTree>
    <p:extLst>
      <p:ext uri="{BB962C8B-B14F-4D97-AF65-F5344CB8AC3E}">
        <p14:creationId xmlns:p14="http://schemas.microsoft.com/office/powerpoint/2010/main" val="2489489408"/>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45143" y="137347"/>
            <a:ext cx="7033179" cy="838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eaLnBrk="1" hangingPunct="1"/>
            <a:r>
              <a:rPr lang="en-GB" altLang="ja-JP" dirty="0" smtClean="0">
                <a:latin typeface="Tahoma" pitchFamily="-106" charset="0"/>
                <a:ea typeface="ＭＳ Ｐゴシック" pitchFamily="-106" charset="-128"/>
                <a:cs typeface="Tahoma" pitchFamily="-106" charset="0"/>
              </a:rPr>
              <a:t>Benefit to users</a:t>
            </a:r>
            <a:endParaRPr lang="en-US" dirty="0">
              <a:latin typeface="Tahoma" pitchFamily="-106" charset="0"/>
              <a:ea typeface="ＭＳ Ｐゴシック" pitchFamily="-106" charset="-128"/>
              <a:cs typeface="Tahoma" pitchFamily="-106" charset="0"/>
            </a:endParaRPr>
          </a:p>
        </p:txBody>
      </p:sp>
      <p:sp>
        <p:nvSpPr>
          <p:cNvPr id="3" name="Rectangle 2"/>
          <p:cNvSpPr/>
          <p:nvPr/>
        </p:nvSpPr>
        <p:spPr bwMode="auto">
          <a:xfrm>
            <a:off x="145143" y="1422400"/>
            <a:ext cx="8897257" cy="39703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285750" indent="-285750" algn="just">
              <a:buFontTx/>
              <a:buChar char="-"/>
            </a:pPr>
            <a:r>
              <a:rPr lang="en-US" b="1" i="1" dirty="0" smtClean="0">
                <a:solidFill>
                  <a:schemeClr val="accent6">
                    <a:lumMod val="75000"/>
                  </a:schemeClr>
                </a:solidFill>
              </a:rPr>
              <a:t>Academia: </a:t>
            </a:r>
            <a:r>
              <a:rPr lang="en-US" dirty="0"/>
              <a:t>able to access data for scientific research.</a:t>
            </a:r>
          </a:p>
          <a:p>
            <a:pPr marL="285750" indent="-285750" algn="just">
              <a:buFontTx/>
              <a:buChar char="-"/>
            </a:pPr>
            <a:endParaRPr lang="en-CA" b="1" i="1" dirty="0" smtClean="0">
              <a:solidFill>
                <a:schemeClr val="accent6">
                  <a:lumMod val="75000"/>
                </a:schemeClr>
              </a:solidFill>
            </a:endParaRPr>
          </a:p>
          <a:p>
            <a:pPr marL="285750" indent="-285750" algn="just">
              <a:buFontTx/>
              <a:buChar char="-"/>
            </a:pPr>
            <a:r>
              <a:rPr lang="en-CA" b="1" i="1" dirty="0" smtClean="0">
                <a:solidFill>
                  <a:schemeClr val="accent6">
                    <a:lumMod val="75000"/>
                  </a:schemeClr>
                </a:solidFill>
              </a:rPr>
              <a:t>Geoscience </a:t>
            </a:r>
            <a:r>
              <a:rPr lang="en-CA" b="1" i="1" dirty="0">
                <a:solidFill>
                  <a:schemeClr val="accent6">
                    <a:lumMod val="75000"/>
                  </a:schemeClr>
                </a:solidFill>
              </a:rPr>
              <a:t>centers already contributing to the </a:t>
            </a:r>
            <a:r>
              <a:rPr lang="en-CA" b="1" i="1" dirty="0" smtClean="0">
                <a:solidFill>
                  <a:schemeClr val="accent6">
                    <a:lumMod val="75000"/>
                  </a:schemeClr>
                </a:solidFill>
              </a:rPr>
              <a:t>Seismic pilot activities (part of the activity)</a:t>
            </a:r>
            <a:r>
              <a:rPr lang="en-CA" b="1" i="1" dirty="0" smtClean="0"/>
              <a:t>: </a:t>
            </a:r>
            <a:endParaRPr lang="en-CA" b="1" i="1" dirty="0" smtClean="0"/>
          </a:p>
          <a:p>
            <a:pPr algn="just"/>
            <a:r>
              <a:rPr lang="en-US" dirty="0" smtClean="0"/>
              <a:t>The</a:t>
            </a:r>
            <a:r>
              <a:rPr lang="en-US" dirty="0"/>
              <a:t> </a:t>
            </a:r>
            <a:r>
              <a:rPr lang="en-US" b="1" dirty="0"/>
              <a:t>seismic </a:t>
            </a:r>
            <a:r>
              <a:rPr lang="en-US" dirty="0" smtClean="0"/>
              <a:t>expert </a:t>
            </a:r>
            <a:r>
              <a:rPr lang="en-US" dirty="0"/>
              <a:t>user </a:t>
            </a:r>
            <a:r>
              <a:rPr lang="en-US" dirty="0" smtClean="0"/>
              <a:t>team</a:t>
            </a:r>
            <a:r>
              <a:rPr lang="en-US" dirty="0"/>
              <a:t> (partners</a:t>
            </a:r>
            <a:r>
              <a:rPr lang="en-US" dirty="0" smtClean="0"/>
              <a:t>), </a:t>
            </a:r>
            <a:r>
              <a:rPr lang="en-US" dirty="0" smtClean="0"/>
              <a:t>will</a:t>
            </a:r>
            <a:r>
              <a:rPr lang="en-US" dirty="0" smtClean="0"/>
              <a:t>:</a:t>
            </a:r>
          </a:p>
          <a:p>
            <a:pPr marL="1257300" lvl="2" indent="-342900" algn="just">
              <a:buFont typeface="+mj-lt"/>
              <a:buAutoNum type="alphaLcParenR"/>
            </a:pPr>
            <a:r>
              <a:rPr lang="en-US" dirty="0" smtClean="0"/>
              <a:t>access EO data </a:t>
            </a:r>
            <a:r>
              <a:rPr lang="en-US" dirty="0" smtClean="0"/>
              <a:t> for research and response to earthquakes</a:t>
            </a:r>
          </a:p>
          <a:p>
            <a:pPr marL="1257300" lvl="2" indent="-342900" algn="just">
              <a:buFont typeface="+mj-lt"/>
              <a:buAutoNum type="alphaLcParenR"/>
            </a:pPr>
            <a:r>
              <a:rPr lang="en-US" dirty="0" smtClean="0"/>
              <a:t>establish a consensus methodology for providing more accurate information to end users </a:t>
            </a:r>
            <a:endParaRPr lang="en-US" dirty="0" smtClean="0"/>
          </a:p>
          <a:p>
            <a:pPr algn="just"/>
            <a:r>
              <a:rPr lang="en-US" b="1" i="1" dirty="0"/>
              <a:t> </a:t>
            </a:r>
            <a:endParaRPr lang="fr-FR" dirty="0"/>
          </a:p>
          <a:p>
            <a:pPr algn="just"/>
            <a:r>
              <a:rPr lang="en-CA" dirty="0"/>
              <a:t>- </a:t>
            </a:r>
            <a:r>
              <a:rPr lang="en-CA" b="1" i="1" dirty="0">
                <a:solidFill>
                  <a:schemeClr val="accent6">
                    <a:lumMod val="75000"/>
                  </a:schemeClr>
                </a:solidFill>
              </a:rPr>
              <a:t>Geoscience centers doing research or </a:t>
            </a:r>
            <a:r>
              <a:rPr lang="en-CA" b="1" i="1" dirty="0" smtClean="0">
                <a:solidFill>
                  <a:schemeClr val="accent6">
                    <a:lumMod val="75000"/>
                  </a:schemeClr>
                </a:solidFill>
              </a:rPr>
              <a:t>with a mandated </a:t>
            </a:r>
            <a:r>
              <a:rPr lang="en-CA" b="1" i="1" dirty="0">
                <a:solidFill>
                  <a:schemeClr val="accent6">
                    <a:lumMod val="75000"/>
                  </a:schemeClr>
                </a:solidFill>
              </a:rPr>
              <a:t>to provide technical advice to national </a:t>
            </a:r>
            <a:r>
              <a:rPr lang="en-CA" b="1" i="1" dirty="0" smtClean="0">
                <a:solidFill>
                  <a:schemeClr val="accent6">
                    <a:lumMod val="75000"/>
                  </a:schemeClr>
                </a:solidFill>
              </a:rPr>
              <a:t>Disaster Response </a:t>
            </a:r>
            <a:r>
              <a:rPr lang="en-CA" b="1" i="1" dirty="0" smtClean="0">
                <a:solidFill>
                  <a:schemeClr val="accent6">
                    <a:lumMod val="75000"/>
                  </a:schemeClr>
                </a:solidFill>
              </a:rPr>
              <a:t>authorities (recipients of products, out of the CEOS activity)</a:t>
            </a:r>
            <a:r>
              <a:rPr lang="en-CA" dirty="0" smtClean="0">
                <a:solidFill>
                  <a:schemeClr val="accent6">
                    <a:lumMod val="75000"/>
                  </a:schemeClr>
                </a:solidFill>
              </a:rPr>
              <a:t> </a:t>
            </a:r>
            <a:r>
              <a:rPr lang="en-US" dirty="0"/>
              <a:t>will retrieve </a:t>
            </a:r>
            <a:r>
              <a:rPr lang="en-US" dirty="0" smtClean="0"/>
              <a:t>advanced </a:t>
            </a:r>
            <a:r>
              <a:rPr lang="en-US" dirty="0"/>
              <a:t>science products to </a:t>
            </a:r>
            <a:r>
              <a:rPr lang="en-US" b="1" dirty="0" err="1"/>
              <a:t>analyse</a:t>
            </a:r>
            <a:r>
              <a:rPr lang="en-US" b="1" dirty="0"/>
              <a:t> the events and the impact</a:t>
            </a:r>
            <a:r>
              <a:rPr lang="en-US" dirty="0"/>
              <a:t> and </a:t>
            </a:r>
            <a:r>
              <a:rPr lang="en-US" b="1" dirty="0"/>
              <a:t>better support the decision making process</a:t>
            </a:r>
            <a:r>
              <a:rPr lang="en-US" dirty="0"/>
              <a:t>.</a:t>
            </a:r>
            <a:endParaRPr lang="fr-FR" dirty="0"/>
          </a:p>
          <a:p>
            <a:pPr algn="just"/>
            <a:r>
              <a:rPr lang="en-US" dirty="0"/>
              <a:t> </a:t>
            </a:r>
            <a:endParaRPr lang="fr-FR" dirty="0"/>
          </a:p>
        </p:txBody>
      </p:sp>
    </p:spTree>
    <p:extLst>
      <p:ext uri="{BB962C8B-B14F-4D97-AF65-F5344CB8AC3E}">
        <p14:creationId xmlns:p14="http://schemas.microsoft.com/office/powerpoint/2010/main" val="169766905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57</a:t>
            </a:fld>
            <a:endParaRPr lang="fr-FR"/>
          </a:p>
        </p:txBody>
      </p:sp>
      <p:sp>
        <p:nvSpPr>
          <p:cNvPr id="2" name="Title 1"/>
          <p:cNvSpPr>
            <a:spLocks noGrp="1"/>
          </p:cNvSpPr>
          <p:nvPr>
            <p:ph type="title" idx="4294967295"/>
          </p:nvPr>
        </p:nvSpPr>
        <p:spPr>
          <a:xfrm>
            <a:off x="0" y="-12307"/>
            <a:ext cx="7524328" cy="1143000"/>
          </a:xfrm>
        </p:spPr>
        <p:txBody>
          <a:bodyPr>
            <a:normAutofit fontScale="90000"/>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Data expected by the </a:t>
            </a:r>
            <a:r>
              <a:rPr lang="en-US" sz="3600" b="1" dirty="0" err="1" smtClean="0">
                <a:effectLst>
                  <a:outerShdw blurRad="38100" dist="38100" dir="2700000" algn="tl">
                    <a:srgbClr val="000000">
                      <a:alpha val="43137"/>
                    </a:srgbClr>
                  </a:outerShdw>
                </a:effectLst>
                <a:latin typeface="Calibri" panose="020F0502020204030204" pitchFamily="34" charset="0"/>
              </a:rPr>
              <a:t>communnity</a:t>
            </a:r>
            <a:r>
              <a:rPr lang="en-US" sz="3600" b="1" dirty="0" smtClean="0">
                <a:effectLst>
                  <a:outerShdw blurRad="38100" dist="38100" dir="2700000" algn="tl">
                    <a:srgbClr val="000000">
                      <a:alpha val="43137"/>
                    </a:srgbClr>
                  </a:outerShdw>
                </a:effectLst>
                <a:latin typeface="Calibri" panose="020F0502020204030204" pitchFamily="34" charset="0"/>
              </a:rPr>
              <a:t> for follow-on activities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bwMode="auto">
          <a:xfrm>
            <a:off x="486768" y="5805264"/>
            <a:ext cx="8136904" cy="72008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7" name="Text Placeholder 3"/>
          <p:cNvSpPr txBox="1">
            <a:spLocks/>
          </p:cNvSpPr>
          <p:nvPr/>
        </p:nvSpPr>
        <p:spPr>
          <a:xfrm>
            <a:off x="179388" y="4034971"/>
            <a:ext cx="8744388" cy="201022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algn="just">
              <a:spcAft>
                <a:spcPts val="0"/>
              </a:spcAft>
            </a:pPr>
            <a:r>
              <a:rPr lang="en-US" sz="1600" kern="0" smtClean="0">
                <a:latin typeface="+mn-lt"/>
                <a:ea typeface="MS Mincho"/>
                <a:cs typeface="Times New Roman"/>
              </a:rPr>
              <a:t>Other EO data collections (SAR and Optical including VHRO) to be exploited with processing without download (EO data are accessed by the processing environment but the user can only download the value adding product).</a:t>
            </a:r>
            <a:endParaRPr lang="fr-FR" sz="1600" kern="0" smtClean="0">
              <a:latin typeface="+mn-lt"/>
              <a:ea typeface="MS Mincho"/>
              <a:cs typeface="Times New Roman"/>
            </a:endParaRPr>
          </a:p>
          <a:p>
            <a:pPr>
              <a:lnSpc>
                <a:spcPct val="80000"/>
              </a:lnSpc>
            </a:pPr>
            <a:endParaRPr lang="en-US" sz="2000" kern="0" dirty="0">
              <a:latin typeface="Calibri" charset="0"/>
              <a:ea typeface="MS PGothic"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793774758"/>
              </p:ext>
            </p:extLst>
          </p:nvPr>
        </p:nvGraphicFramePr>
        <p:xfrm>
          <a:off x="179388" y="2293259"/>
          <a:ext cx="8848499" cy="1320799"/>
        </p:xfrm>
        <a:graphic>
          <a:graphicData uri="http://schemas.openxmlformats.org/drawingml/2006/table">
            <a:tbl>
              <a:tblPr firstRow="1" bandRow="1"/>
              <a:tblGrid>
                <a:gridCol w="1749783"/>
                <a:gridCol w="1536395"/>
                <a:gridCol w="981586"/>
                <a:gridCol w="1169877"/>
                <a:gridCol w="1191619"/>
                <a:gridCol w="1369927"/>
                <a:gridCol w="849312"/>
              </a:tblGrid>
              <a:tr h="535050">
                <a:tc>
                  <a:txBody>
                    <a:bodyPr/>
                    <a:lstStyle/>
                    <a:p>
                      <a:pPr algn="ctr">
                        <a:spcAft>
                          <a:spcPts val="0"/>
                        </a:spcAft>
                      </a:pPr>
                      <a:r>
                        <a:rPr lang="en-US" sz="1400" b="1" kern="1200" dirty="0">
                          <a:solidFill>
                            <a:srgbClr val="FFFFFF"/>
                          </a:solidFill>
                          <a:effectLst/>
                          <a:latin typeface="Arial"/>
                          <a:ea typeface="Times New Roman"/>
                          <a:cs typeface="Times New Roman"/>
                        </a:rPr>
                        <a:t>Agency</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dirty="0">
                          <a:solidFill>
                            <a:srgbClr val="FFFFFF"/>
                          </a:solidFill>
                          <a:effectLst/>
                          <a:latin typeface="Arial"/>
                          <a:ea typeface="Times New Roman"/>
                          <a:cs typeface="Times New Roman"/>
                        </a:rPr>
                        <a:t>ASI</a:t>
                      </a:r>
                      <a:endParaRPr lang="fr-FR" sz="1400" dirty="0">
                        <a:effectLst/>
                        <a:latin typeface="Cambria"/>
                        <a:ea typeface="MS Mincho"/>
                        <a:cs typeface="Times New Roman"/>
                      </a:endParaRPr>
                    </a:p>
                    <a:p>
                      <a:pPr algn="ctr">
                        <a:spcAft>
                          <a:spcPts val="0"/>
                        </a:spcAft>
                      </a:pPr>
                      <a:r>
                        <a:rPr lang="en-US" sz="1400" b="1" kern="1200" dirty="0" smtClean="0">
                          <a:solidFill>
                            <a:srgbClr val="FFFFFF"/>
                          </a:solidFill>
                          <a:effectLst/>
                          <a:latin typeface="Arial"/>
                          <a:ea typeface="Times New Roman"/>
                          <a:cs typeface="Times New Roman"/>
                        </a:rPr>
                        <a:t>Cosmo-</a:t>
                      </a:r>
                      <a:r>
                        <a:rPr lang="en-US" sz="1400" b="1" kern="1200" dirty="0" err="1" smtClean="0">
                          <a:solidFill>
                            <a:srgbClr val="FFFFFF"/>
                          </a:solidFill>
                          <a:effectLst/>
                          <a:latin typeface="Arial"/>
                          <a:ea typeface="Times New Roman"/>
                          <a:cs typeface="Times New Roman"/>
                        </a:rPr>
                        <a:t>SkyMed</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CNES</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Pleiades</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dirty="0">
                          <a:solidFill>
                            <a:srgbClr val="FFFFFF"/>
                          </a:solidFill>
                          <a:effectLst/>
                          <a:latin typeface="Arial"/>
                          <a:ea typeface="Times New Roman"/>
                          <a:cs typeface="Times New Roman"/>
                        </a:rPr>
                        <a:t>CSA</a:t>
                      </a:r>
                      <a:endParaRPr lang="fr-FR" sz="1400" dirty="0">
                        <a:effectLst/>
                        <a:latin typeface="Cambria"/>
                        <a:ea typeface="MS Mincho"/>
                        <a:cs typeface="Times New Roman"/>
                      </a:endParaRPr>
                    </a:p>
                    <a:p>
                      <a:pPr algn="ctr">
                        <a:spcAft>
                          <a:spcPts val="0"/>
                        </a:spcAft>
                      </a:pPr>
                      <a:r>
                        <a:rPr lang="en-US" sz="1400" b="1" kern="1200" dirty="0">
                          <a:solidFill>
                            <a:srgbClr val="FFFFFF"/>
                          </a:solidFill>
                          <a:effectLst/>
                          <a:latin typeface="Arial"/>
                          <a:ea typeface="Times New Roman"/>
                          <a:cs typeface="Times New Roman"/>
                        </a:rPr>
                        <a:t>RADARSAT</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DLR</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TerraSAR-X</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ESA</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Sentinel-1 &amp; 2</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JAXA </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ALOS-2</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785749">
                <a:tc>
                  <a:txBody>
                    <a:bodyPr/>
                    <a:lstStyle/>
                    <a:p>
                      <a:pPr algn="ctr">
                        <a:spcAft>
                          <a:spcPts val="0"/>
                        </a:spcAft>
                      </a:pPr>
                      <a:r>
                        <a:rPr lang="en-US" sz="1400" b="1" kern="1200" dirty="0">
                          <a:solidFill>
                            <a:srgbClr val="000000"/>
                          </a:solidFill>
                          <a:effectLst/>
                          <a:latin typeface="Arial"/>
                          <a:ea typeface="Times New Roman"/>
                          <a:cs typeface="Times New Roman"/>
                        </a:rPr>
                        <a:t>Number of Images </a:t>
                      </a:r>
                      <a:r>
                        <a:rPr lang="en-US" sz="1400" b="1" u="sng" kern="1200" dirty="0">
                          <a:solidFill>
                            <a:srgbClr val="000000"/>
                          </a:solidFill>
                          <a:effectLst/>
                          <a:latin typeface="Arial"/>
                          <a:ea typeface="Times New Roman"/>
                          <a:cs typeface="Times New Roman"/>
                        </a:rPr>
                        <a:t>per </a:t>
                      </a:r>
                      <a:r>
                        <a:rPr lang="en-US" sz="1400" b="1" u="sng" kern="1200" dirty="0" smtClean="0">
                          <a:solidFill>
                            <a:srgbClr val="000000"/>
                          </a:solidFill>
                          <a:effectLst/>
                          <a:latin typeface="Arial"/>
                          <a:ea typeface="Times New Roman"/>
                          <a:cs typeface="Times New Roman"/>
                        </a:rPr>
                        <a:t>year</a:t>
                      </a:r>
                      <a:r>
                        <a:rPr lang="en-US" sz="1400" b="1" u="sng" kern="1200" baseline="0" dirty="0" smtClean="0">
                          <a:solidFill>
                            <a:srgbClr val="000000"/>
                          </a:solidFill>
                          <a:effectLst/>
                          <a:latin typeface="Arial"/>
                          <a:ea typeface="Times New Roman"/>
                          <a:cs typeface="Times New Roman"/>
                        </a:rPr>
                        <a:t> </a:t>
                      </a:r>
                      <a:r>
                        <a:rPr lang="en-US" sz="1400" b="1" u="none" kern="1200" baseline="0" dirty="0" smtClean="0">
                          <a:solidFill>
                            <a:srgbClr val="000000"/>
                          </a:solidFill>
                          <a:effectLst/>
                          <a:latin typeface="Arial"/>
                          <a:ea typeface="Times New Roman"/>
                          <a:cs typeface="Times New Roman"/>
                        </a:rPr>
                        <a:t> </a:t>
                      </a:r>
                      <a:r>
                        <a:rPr lang="en-US" sz="1400" b="1" kern="1200" dirty="0" smtClean="0">
                          <a:solidFill>
                            <a:srgbClr val="000000"/>
                          </a:solidFill>
                          <a:effectLst/>
                          <a:latin typeface="Arial"/>
                          <a:ea typeface="Times New Roman"/>
                          <a:cs typeface="Times New Roman"/>
                        </a:rPr>
                        <a:t>for </a:t>
                      </a:r>
                      <a:r>
                        <a:rPr lang="en-US" sz="1400" b="1" kern="1200" dirty="0">
                          <a:solidFill>
                            <a:srgbClr val="000000"/>
                          </a:solidFill>
                          <a:effectLst/>
                          <a:latin typeface="Arial"/>
                          <a:ea typeface="Times New Roman"/>
                          <a:cs typeface="Times New Roman"/>
                        </a:rPr>
                        <a:t>Seismic Hazards</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smtClean="0">
                          <a:solidFill>
                            <a:srgbClr val="000000"/>
                          </a:solidFill>
                          <a:effectLst/>
                          <a:latin typeface="Arial"/>
                          <a:ea typeface="Times New Roman"/>
                          <a:cs typeface="Times New Roman"/>
                        </a:rPr>
                        <a:t>200-400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smtClean="0">
                          <a:solidFill>
                            <a:srgbClr val="000000"/>
                          </a:solidFill>
                          <a:effectLst/>
                          <a:latin typeface="Arial"/>
                          <a:ea typeface="Times New Roman"/>
                          <a:cs typeface="Times New Roman"/>
                        </a:rPr>
                        <a:t>50-100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smtClean="0">
                          <a:solidFill>
                            <a:srgbClr val="000000"/>
                          </a:solidFill>
                          <a:effectLst/>
                          <a:latin typeface="Arial"/>
                          <a:ea typeface="Times New Roman"/>
                          <a:cs typeface="Times New Roman"/>
                        </a:rPr>
                        <a:t>50-100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smtClean="0">
                          <a:solidFill>
                            <a:srgbClr val="000000"/>
                          </a:solidFill>
                          <a:effectLst/>
                          <a:latin typeface="Arial"/>
                          <a:ea typeface="Times New Roman"/>
                          <a:cs typeface="Times New Roman"/>
                        </a:rPr>
                        <a:t>60-120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a:solidFill>
                            <a:srgbClr val="000000"/>
                          </a:solidFill>
                          <a:effectLst/>
                          <a:latin typeface="Arial"/>
                          <a:ea typeface="Times New Roman"/>
                          <a:cs typeface="Times New Roman"/>
                        </a:rPr>
                        <a:t>open</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r>
                        <a:rPr lang="en-US" sz="1400" b="1" kern="1200" dirty="0" smtClean="0">
                          <a:solidFill>
                            <a:srgbClr val="000000"/>
                          </a:solidFill>
                          <a:effectLst/>
                          <a:latin typeface="Arial"/>
                          <a:ea typeface="Times New Roman"/>
                          <a:cs typeface="Times New Roman"/>
                        </a:rPr>
                        <a:t>60-120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r>
            </a:tbl>
          </a:graphicData>
        </a:graphic>
      </p:graphicFrame>
    </p:spTree>
    <p:extLst>
      <p:ext uri="{BB962C8B-B14F-4D97-AF65-F5344CB8AC3E}">
        <p14:creationId xmlns:p14="http://schemas.microsoft.com/office/powerpoint/2010/main" val="24601109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58</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Next steps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490377"/>
            <a:ext cx="9144000" cy="5367623"/>
          </a:xfrm>
        </p:spPr>
        <p:txBody>
          <a:bodyPr>
            <a:normAutofit fontScale="85000" lnSpcReduction="20000"/>
          </a:bodyPr>
          <a:lstStyle/>
          <a:p>
            <a:pPr lvl="0"/>
            <a:r>
              <a:rPr lang="en-CA" sz="2900" dirty="0" smtClean="0"/>
              <a:t>Identify contributors and users.</a:t>
            </a:r>
            <a:endParaRPr lang="fr-FR" sz="2900" dirty="0"/>
          </a:p>
          <a:p>
            <a:pPr lvl="0"/>
            <a:r>
              <a:rPr lang="en-CA" sz="2900" dirty="0" smtClean="0"/>
              <a:t>Identify </a:t>
            </a:r>
            <a:r>
              <a:rPr lang="en-CA" sz="2900" dirty="0" smtClean="0"/>
              <a:t>coordinators/leads, </a:t>
            </a:r>
            <a:r>
              <a:rPr lang="en-CA" sz="2900" dirty="0" smtClean="0"/>
              <a:t>responsible </a:t>
            </a:r>
            <a:r>
              <a:rPr lang="en-CA" sz="2900" dirty="0" smtClean="0"/>
              <a:t>for: </a:t>
            </a:r>
            <a:endParaRPr lang="fr-FR" sz="2900" dirty="0"/>
          </a:p>
          <a:p>
            <a:pPr lvl="1"/>
            <a:r>
              <a:rPr lang="en-CA" sz="2100" b="0" dirty="0"/>
              <a:t>receiving </a:t>
            </a:r>
            <a:r>
              <a:rPr lang="en-CA" sz="2100" b="0" dirty="0" smtClean="0"/>
              <a:t>data requests</a:t>
            </a:r>
            <a:endParaRPr lang="fr-FR" sz="2100" b="0" dirty="0"/>
          </a:p>
          <a:p>
            <a:pPr lvl="1"/>
            <a:r>
              <a:rPr lang="en-CA" sz="2100" b="0" dirty="0" smtClean="0"/>
              <a:t>approving requests </a:t>
            </a:r>
            <a:r>
              <a:rPr lang="en-CA" sz="2100" b="0" dirty="0"/>
              <a:t>(after consultancy from the expert users</a:t>
            </a:r>
            <a:r>
              <a:rPr lang="en-CA" sz="2100" b="0" dirty="0" smtClean="0"/>
              <a:t>)</a:t>
            </a:r>
            <a:endParaRPr lang="fr-FR" sz="2100" b="0" dirty="0"/>
          </a:p>
          <a:p>
            <a:pPr lvl="1"/>
            <a:r>
              <a:rPr lang="en-CA" sz="2100" b="0" dirty="0" smtClean="0"/>
              <a:t>ordering data and coordinate with the DCT</a:t>
            </a:r>
          </a:p>
          <a:p>
            <a:pPr lvl="1"/>
            <a:r>
              <a:rPr lang="en-CA" sz="2100" b="0" dirty="0" smtClean="0"/>
              <a:t>making </a:t>
            </a:r>
            <a:r>
              <a:rPr lang="en-CA" sz="2100" b="0" dirty="0"/>
              <a:t>available the data </a:t>
            </a:r>
            <a:endParaRPr lang="en-CA" sz="2100" b="0" dirty="0" smtClean="0"/>
          </a:p>
          <a:p>
            <a:pPr lvl="1"/>
            <a:r>
              <a:rPr lang="en-CA" sz="2100" b="0" dirty="0" smtClean="0"/>
              <a:t>making </a:t>
            </a:r>
            <a:r>
              <a:rPr lang="en-CA" sz="2100" b="0" dirty="0"/>
              <a:t>available the advanced science products </a:t>
            </a:r>
            <a:endParaRPr lang="en-CA" sz="2100" b="0" dirty="0" smtClean="0"/>
          </a:p>
          <a:p>
            <a:pPr lvl="1"/>
            <a:r>
              <a:rPr lang="en-CA" sz="2100" b="0" dirty="0" smtClean="0"/>
              <a:t>liaising with expert users </a:t>
            </a:r>
            <a:r>
              <a:rPr lang="en-CA" sz="2100" b="0" dirty="0"/>
              <a:t>and end-users for any issues that concern data order, data access and data </a:t>
            </a:r>
            <a:r>
              <a:rPr lang="en-CA" sz="2100" b="0" dirty="0" smtClean="0"/>
              <a:t>exploitation</a:t>
            </a:r>
            <a:endParaRPr lang="fr-FR" sz="2100" b="0" dirty="0"/>
          </a:p>
          <a:p>
            <a:pPr lvl="1"/>
            <a:r>
              <a:rPr lang="en-CA" sz="2100" b="0" dirty="0"/>
              <a:t>reporting </a:t>
            </a:r>
            <a:r>
              <a:rPr lang="fr-FR" sz="2100" b="0" dirty="0" smtClean="0"/>
              <a:t>on </a:t>
            </a:r>
            <a:r>
              <a:rPr lang="fr-FR" sz="2100" b="0" dirty="0" err="1" smtClean="0"/>
              <a:t>activities</a:t>
            </a:r>
            <a:endParaRPr lang="fr-FR" sz="2100" b="0" dirty="0" smtClean="0"/>
          </a:p>
          <a:p>
            <a:pPr lvl="1"/>
            <a:r>
              <a:rPr lang="en-CA" sz="2100" b="0" dirty="0"/>
              <a:t>developing links with other WG Disasters </a:t>
            </a:r>
            <a:r>
              <a:rPr lang="en-CA" sz="2100" b="0" dirty="0" smtClean="0"/>
              <a:t>activities</a:t>
            </a:r>
            <a:endParaRPr lang="fr-FR" sz="2100" b="0" dirty="0"/>
          </a:p>
          <a:p>
            <a:pPr lvl="1"/>
            <a:r>
              <a:rPr lang="en-CA" sz="2100" b="0" dirty="0"/>
              <a:t>making sure </a:t>
            </a:r>
            <a:r>
              <a:rPr lang="en-CA" sz="2100" b="0" dirty="0" smtClean="0"/>
              <a:t>results are published</a:t>
            </a:r>
            <a:endParaRPr lang="fr-FR" sz="2100" b="0" dirty="0"/>
          </a:p>
          <a:p>
            <a:pPr lvl="1"/>
            <a:r>
              <a:rPr lang="en-CA" sz="2100" b="0" dirty="0"/>
              <a:t>maintaining a list of all activations with information such as the timeliness of facts (data request, data order, data provision, first result etc.), requestor, the data distribution list, the number and type of data provided, the results, publications based on the results etc</a:t>
            </a:r>
            <a:r>
              <a:rPr lang="en-CA" sz="2100" b="0" dirty="0" smtClean="0"/>
              <a:t>.</a:t>
            </a:r>
            <a:endParaRPr lang="en-CA" sz="2900" dirty="0"/>
          </a:p>
          <a:p>
            <a:pPr marL="0" indent="0">
              <a:buNone/>
            </a:pPr>
            <a:endParaRPr lang="en-US" sz="2000" b="0" dirty="0"/>
          </a:p>
          <a:p>
            <a:pPr marL="0" indent="0">
              <a:buNone/>
            </a:pPr>
            <a:r>
              <a:rPr lang="en-US" sz="2000" b="0" dirty="0" smtClean="0"/>
              <a:t>For </a:t>
            </a:r>
            <a:r>
              <a:rPr lang="en-US" sz="2000" b="0" dirty="0"/>
              <a:t>further </a:t>
            </a:r>
            <a:r>
              <a:rPr lang="en-US" sz="2000" b="0" dirty="0" smtClean="0"/>
              <a:t>information: </a:t>
            </a:r>
            <a:r>
              <a:rPr lang="en-US" sz="2000" b="0" dirty="0" err="1" smtClean="0"/>
              <a:t>Geohazards</a:t>
            </a:r>
            <a:r>
              <a:rPr lang="en-US" sz="2000" b="0" dirty="0" smtClean="0"/>
              <a:t> </a:t>
            </a:r>
            <a:r>
              <a:rPr lang="en-US" sz="2000" b="0" dirty="0"/>
              <a:t>Lab initiative </a:t>
            </a:r>
            <a:r>
              <a:rPr lang="en-US" sz="2000" b="0" dirty="0" smtClean="0"/>
              <a:t>presentation. </a:t>
            </a:r>
            <a:endParaRPr lang="en-US" sz="2000" b="0" dirty="0"/>
          </a:p>
          <a:p>
            <a:pPr marL="0" indent="0">
              <a:buNone/>
            </a:pPr>
            <a:endParaRPr lang="el-GR" sz="2000" dirty="0"/>
          </a:p>
        </p:txBody>
      </p:sp>
    </p:spTree>
    <p:extLst>
      <p:ext uri="{BB962C8B-B14F-4D97-AF65-F5344CB8AC3E}">
        <p14:creationId xmlns:p14="http://schemas.microsoft.com/office/powerpoint/2010/main" val="2008203956"/>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59</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smtClean="0">
                <a:effectLst>
                  <a:outerShdw blurRad="38100" dist="38100" dir="2700000" algn="tl">
                    <a:srgbClr val="000000">
                      <a:alpha val="43137"/>
                    </a:srgbClr>
                  </a:outerShdw>
                </a:effectLst>
                <a:latin typeface="Calibri" panose="020F0502020204030204" pitchFamily="34" charset="0"/>
              </a:rPr>
              <a:t>Steps beyond 2017:</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490377"/>
            <a:ext cx="9144000" cy="5367623"/>
          </a:xfrm>
        </p:spPr>
        <p:txBody>
          <a:bodyPr>
            <a:normAutofit/>
          </a:bodyPr>
          <a:lstStyle/>
          <a:p>
            <a:pPr lvl="0"/>
            <a:r>
              <a:rPr lang="en-CA" sz="1600" b="0" dirty="0"/>
              <a:t>Q4 2017 - Required </a:t>
            </a:r>
            <a:r>
              <a:rPr lang="en-CA" sz="1600" dirty="0"/>
              <a:t>data volumes </a:t>
            </a:r>
            <a:r>
              <a:rPr lang="en-CA" sz="1600" b="0" dirty="0"/>
              <a:t>identified and agreed</a:t>
            </a:r>
            <a:endParaRPr lang="en-GB" sz="1600" b="0" dirty="0"/>
          </a:p>
          <a:p>
            <a:pPr lvl="0"/>
            <a:r>
              <a:rPr lang="en-CA" sz="1600" b="0" dirty="0"/>
              <a:t>Q3 2018 - Define procedures to access </a:t>
            </a:r>
            <a:r>
              <a:rPr lang="en-CA" sz="1600" dirty="0" smtClean="0"/>
              <a:t>data</a:t>
            </a:r>
            <a:r>
              <a:rPr lang="en-CA" sz="1600" b="0" dirty="0" smtClean="0"/>
              <a:t>.</a:t>
            </a:r>
            <a:endParaRPr lang="en-GB" sz="1600" b="0" dirty="0"/>
          </a:p>
          <a:p>
            <a:pPr lvl="0"/>
            <a:r>
              <a:rPr lang="en-CA" sz="1600" b="0" dirty="0"/>
              <a:t>Q4 2018 - Develop a procedure to make data available </a:t>
            </a:r>
            <a:r>
              <a:rPr lang="en-CA" sz="1600" b="0" dirty="0" smtClean="0"/>
              <a:t>in a </a:t>
            </a:r>
            <a:r>
              <a:rPr lang="en-CA" sz="1600" dirty="0" smtClean="0"/>
              <a:t>timely</a:t>
            </a:r>
            <a:r>
              <a:rPr lang="en-CA" sz="1600" b="0" dirty="0" smtClean="0"/>
              <a:t> fashion.</a:t>
            </a:r>
            <a:endParaRPr lang="en-GB" sz="1600" b="0" dirty="0"/>
          </a:p>
          <a:p>
            <a:pPr lvl="0"/>
            <a:r>
              <a:rPr lang="en-CA" sz="1600" b="0" dirty="0" smtClean="0"/>
              <a:t>Q1 </a:t>
            </a:r>
            <a:r>
              <a:rPr lang="en-CA" sz="1600" b="0" dirty="0"/>
              <a:t>2020 - Develop a </a:t>
            </a:r>
            <a:r>
              <a:rPr lang="en-CA" sz="1600" dirty="0"/>
              <a:t>collaborative framework with geoscience centres </a:t>
            </a:r>
            <a:r>
              <a:rPr lang="en-CA" sz="1600" b="0" dirty="0"/>
              <a:t>and </a:t>
            </a:r>
            <a:r>
              <a:rPr lang="en-CA" sz="1600" b="0" dirty="0" smtClean="0"/>
              <a:t>coordinate </a:t>
            </a:r>
            <a:r>
              <a:rPr lang="en-CA" sz="1600" b="0" dirty="0"/>
              <a:t>with </a:t>
            </a:r>
            <a:r>
              <a:rPr lang="en-CA" sz="1600" b="0" dirty="0" smtClean="0"/>
              <a:t>them </a:t>
            </a:r>
            <a:r>
              <a:rPr lang="en-CA" sz="1600" b="0" dirty="0"/>
              <a:t>for bridging the gap </a:t>
            </a:r>
            <a:r>
              <a:rPr lang="en-CA" sz="1600" b="0" dirty="0" smtClean="0"/>
              <a:t>with end </a:t>
            </a:r>
            <a:r>
              <a:rPr lang="en-CA" sz="1600" b="0" dirty="0"/>
              <a:t>users.</a:t>
            </a:r>
            <a:endParaRPr lang="en-GB" sz="1600" b="0" dirty="0"/>
          </a:p>
          <a:p>
            <a:pPr lvl="0"/>
            <a:r>
              <a:rPr lang="en-CA" sz="1600" b="0" dirty="0"/>
              <a:t>Q2 2020 - Help end users better </a:t>
            </a:r>
            <a:r>
              <a:rPr lang="en-CA" sz="1600" dirty="0"/>
              <a:t>understand advanced EO methods</a:t>
            </a:r>
            <a:r>
              <a:rPr lang="en-CA" sz="1600" b="0" dirty="0"/>
              <a:t>.</a:t>
            </a:r>
            <a:endParaRPr lang="en-GB" sz="1600" b="0" dirty="0"/>
          </a:p>
          <a:p>
            <a:pPr marL="0" indent="0">
              <a:buNone/>
            </a:pPr>
            <a:endParaRPr lang="en-US" sz="2000" b="0" dirty="0"/>
          </a:p>
          <a:p>
            <a:pPr marL="0" indent="0">
              <a:buNone/>
            </a:pPr>
            <a:endParaRPr lang="el-GR" sz="2000" dirty="0"/>
          </a:p>
        </p:txBody>
      </p:sp>
    </p:spTree>
    <p:extLst>
      <p:ext uri="{BB962C8B-B14F-4D97-AF65-F5344CB8AC3E}">
        <p14:creationId xmlns:p14="http://schemas.microsoft.com/office/powerpoint/2010/main" val="37581495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6</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sz="3600" dirty="0">
                <a:effectLst>
                  <a:outerShdw blurRad="38100" dist="38100" dir="2700000" algn="tl">
                    <a:srgbClr val="000000">
                      <a:alpha val="43137"/>
                    </a:srgbClr>
                  </a:outerShdw>
                </a:effectLst>
                <a:latin typeface="Calibri" panose="020F0502020204030204" pitchFamily="34" charset="0"/>
              </a:rPr>
              <a:t>Overview of activities (1)</a:t>
            </a:r>
            <a:endParaRPr lang="el-GR" sz="3600"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251520" y="1340768"/>
            <a:ext cx="8784976" cy="5256583"/>
          </a:xfrm>
        </p:spPr>
        <p:txBody>
          <a:bodyPr/>
          <a:lstStyle/>
          <a:p>
            <a:pPr marL="0" indent="0">
              <a:buNone/>
            </a:pPr>
            <a:r>
              <a:rPr lang="it-IT" sz="1600" u="sng" dirty="0">
                <a:latin typeface="+mj-lt"/>
              </a:rPr>
              <a:t>Objective A</a:t>
            </a:r>
            <a:r>
              <a:rPr lang="it-IT" sz="1600" dirty="0">
                <a:latin typeface="+mj-lt"/>
              </a:rPr>
              <a:t>: </a:t>
            </a:r>
          </a:p>
          <a:p>
            <a:r>
              <a:rPr lang="en-GB" sz="1600" dirty="0">
                <a:solidFill>
                  <a:schemeClr val="tx1"/>
                </a:solidFill>
                <a:latin typeface="+mj-lt"/>
              </a:rPr>
              <a:t>Turkey validation </a:t>
            </a:r>
            <a:r>
              <a:rPr lang="en-US" sz="1600" dirty="0">
                <a:solidFill>
                  <a:schemeClr val="tx1"/>
                </a:solidFill>
                <a:latin typeface="+mj-lt"/>
              </a:rPr>
              <a:t>of </a:t>
            </a:r>
            <a:r>
              <a:rPr lang="en-US" sz="1600" dirty="0" err="1">
                <a:solidFill>
                  <a:schemeClr val="tx1"/>
                </a:solidFill>
                <a:latin typeface="+mj-lt"/>
              </a:rPr>
              <a:t>interseismic</a:t>
            </a:r>
            <a:r>
              <a:rPr lang="en-US" sz="1600" dirty="0">
                <a:solidFill>
                  <a:schemeClr val="tx1"/>
                </a:solidFill>
                <a:latin typeface="+mj-lt"/>
              </a:rPr>
              <a:t> strain measurements: </a:t>
            </a:r>
            <a:endParaRPr lang="en-US" sz="1600" dirty="0" smtClean="0">
              <a:solidFill>
                <a:schemeClr val="tx1"/>
              </a:solidFill>
              <a:latin typeface="+mj-lt"/>
            </a:endParaRPr>
          </a:p>
          <a:p>
            <a:pPr lvl="1"/>
            <a:r>
              <a:rPr lang="en-GB" sz="1400" b="0" dirty="0" smtClean="0">
                <a:solidFill>
                  <a:schemeClr val="tx1"/>
                </a:solidFill>
                <a:latin typeface="+mj-lt"/>
              </a:rPr>
              <a:t>Analysis </a:t>
            </a:r>
            <a:r>
              <a:rPr lang="en-GB" sz="1400" b="0" dirty="0">
                <a:solidFill>
                  <a:schemeClr val="tx1"/>
                </a:solidFill>
                <a:latin typeface="+mj-lt"/>
              </a:rPr>
              <a:t>with </a:t>
            </a:r>
            <a:r>
              <a:rPr lang="en-GB" sz="1400" dirty="0">
                <a:solidFill>
                  <a:schemeClr val="tx1"/>
                </a:solidFill>
                <a:latin typeface="+mj-lt"/>
              </a:rPr>
              <a:t>TSX</a:t>
            </a:r>
            <a:r>
              <a:rPr lang="en-GB" sz="1400" b="0" dirty="0">
                <a:solidFill>
                  <a:schemeClr val="tx1"/>
                </a:solidFill>
                <a:latin typeface="+mj-lt"/>
              </a:rPr>
              <a:t> data will be </a:t>
            </a:r>
            <a:r>
              <a:rPr lang="en-GB" sz="1400" dirty="0">
                <a:solidFill>
                  <a:schemeClr val="tx1"/>
                </a:solidFill>
                <a:latin typeface="+mj-lt"/>
              </a:rPr>
              <a:t>completed by summer 2017</a:t>
            </a:r>
            <a:r>
              <a:rPr lang="en-GB" sz="1400" b="0" dirty="0" smtClean="0">
                <a:solidFill>
                  <a:schemeClr val="tx1"/>
                </a:solidFill>
                <a:latin typeface="+mj-lt"/>
              </a:rPr>
              <a:t>.</a:t>
            </a:r>
          </a:p>
          <a:p>
            <a:pPr lvl="1"/>
            <a:r>
              <a:rPr lang="en-US" sz="1400" b="0" dirty="0" smtClean="0">
                <a:solidFill>
                  <a:schemeClr val="tx1"/>
                </a:solidFill>
              </a:rPr>
              <a:t>The </a:t>
            </a:r>
            <a:r>
              <a:rPr lang="en-US" sz="1400" dirty="0">
                <a:solidFill>
                  <a:schemeClr val="tx1"/>
                </a:solidFill>
              </a:rPr>
              <a:t>entire length of the North Anatolian Fault System </a:t>
            </a:r>
            <a:r>
              <a:rPr lang="en-US" sz="1400" b="0" dirty="0">
                <a:solidFill>
                  <a:schemeClr val="tx1"/>
                </a:solidFill>
              </a:rPr>
              <a:t>has been already processed (</a:t>
            </a:r>
            <a:r>
              <a:rPr lang="en-US" sz="1400" dirty="0">
                <a:solidFill>
                  <a:schemeClr val="tx1"/>
                </a:solidFill>
              </a:rPr>
              <a:t>Sentinel-1</a:t>
            </a:r>
            <a:r>
              <a:rPr lang="en-US" sz="1400" b="0" dirty="0">
                <a:solidFill>
                  <a:schemeClr val="tx1"/>
                </a:solidFill>
              </a:rPr>
              <a:t>): E-W component of the surface displacement rates is available.</a:t>
            </a:r>
            <a:endParaRPr lang="en-GB" sz="1400" b="0" dirty="0">
              <a:solidFill>
                <a:schemeClr val="tx1"/>
              </a:solidFill>
              <a:latin typeface="+mj-lt"/>
            </a:endParaRPr>
          </a:p>
          <a:p>
            <a:r>
              <a:rPr lang="en-GB" sz="1600" dirty="0">
                <a:solidFill>
                  <a:schemeClr val="tx1"/>
                </a:solidFill>
              </a:rPr>
              <a:t>Alpine-Himalayan Belt</a:t>
            </a:r>
            <a:r>
              <a:rPr lang="en-GB" sz="1600" dirty="0" smtClean="0">
                <a:solidFill>
                  <a:schemeClr val="tx1"/>
                </a:solidFill>
              </a:rPr>
              <a:t>: </a:t>
            </a:r>
            <a:r>
              <a:rPr lang="en-GB" sz="1600" b="0" dirty="0" smtClean="0">
                <a:solidFill>
                  <a:schemeClr val="tx1"/>
                </a:solidFill>
              </a:rPr>
              <a:t>About </a:t>
            </a:r>
            <a:r>
              <a:rPr lang="en-GB" sz="1600" dirty="0" smtClean="0">
                <a:solidFill>
                  <a:schemeClr val="tx1"/>
                </a:solidFill>
              </a:rPr>
              <a:t>1000 frames processed </a:t>
            </a:r>
            <a:r>
              <a:rPr lang="en-GB" sz="1600" b="0" dirty="0" smtClean="0">
                <a:solidFill>
                  <a:schemeClr val="tx1"/>
                </a:solidFill>
              </a:rPr>
              <a:t>(including NAFS); A larger area to be selected to process all data since the beginning of the Sentinel-1 mission.</a:t>
            </a:r>
            <a:endParaRPr lang="en-GB" sz="1600" b="0" dirty="0" smtClean="0">
              <a:solidFill>
                <a:srgbClr val="C00000"/>
              </a:solidFill>
              <a:latin typeface="+mj-lt"/>
            </a:endParaRPr>
          </a:p>
          <a:p>
            <a:r>
              <a:rPr lang="en-US" sz="1600" dirty="0">
                <a:solidFill>
                  <a:schemeClr val="tx1"/>
                </a:solidFill>
                <a:latin typeface="+mj-lt"/>
              </a:rPr>
              <a:t>Mapping China (</a:t>
            </a:r>
            <a:r>
              <a:rPr lang="en-US" sz="1600" dirty="0" err="1">
                <a:solidFill>
                  <a:schemeClr val="tx1"/>
                </a:solidFill>
                <a:latin typeface="+mj-lt"/>
              </a:rPr>
              <a:t>Haiyuan</a:t>
            </a:r>
            <a:r>
              <a:rPr lang="en-US" sz="1600" dirty="0">
                <a:solidFill>
                  <a:schemeClr val="tx1"/>
                </a:solidFill>
                <a:latin typeface="+mj-lt"/>
              </a:rPr>
              <a:t>) and Iran (</a:t>
            </a:r>
            <a:r>
              <a:rPr lang="en-US" sz="1600" dirty="0" err="1">
                <a:solidFill>
                  <a:schemeClr val="tx1"/>
                </a:solidFill>
                <a:latin typeface="+mj-lt"/>
              </a:rPr>
              <a:t>Shahdad</a:t>
            </a:r>
            <a:r>
              <a:rPr lang="en-US" sz="1600" dirty="0">
                <a:solidFill>
                  <a:schemeClr val="tx1"/>
                </a:solidFill>
                <a:latin typeface="+mj-lt"/>
              </a:rPr>
              <a:t>) active faults: </a:t>
            </a:r>
            <a:r>
              <a:rPr lang="en-US" sz="1600" b="0" dirty="0">
                <a:solidFill>
                  <a:schemeClr val="tx1"/>
                </a:solidFill>
                <a:latin typeface="+mj-lt"/>
              </a:rPr>
              <a:t>on-going work</a:t>
            </a:r>
            <a:r>
              <a:rPr lang="en-US" sz="1600" dirty="0" smtClean="0">
                <a:solidFill>
                  <a:schemeClr val="tx1"/>
                </a:solidFill>
                <a:latin typeface="+mj-lt"/>
              </a:rPr>
              <a:t>.</a:t>
            </a:r>
            <a:endParaRPr lang="it-IT" sz="1800" u="sng" dirty="0">
              <a:latin typeface="Calibri" panose="020F0502020204030204" pitchFamily="34" charset="0"/>
            </a:endParaRPr>
          </a:p>
          <a:p>
            <a:pPr marL="0" indent="0">
              <a:buNone/>
            </a:pPr>
            <a:endParaRPr lang="el-GR" dirty="0"/>
          </a:p>
        </p:txBody>
      </p:sp>
      <p:sp>
        <p:nvSpPr>
          <p:cNvPr id="9" name="Rectangle 8"/>
          <p:cNvSpPr/>
          <p:nvPr/>
        </p:nvSpPr>
        <p:spPr bwMode="auto">
          <a:xfrm>
            <a:off x="142256" y="3501008"/>
            <a:ext cx="8568952" cy="1188132"/>
          </a:xfrm>
          <a:prstGeom prst="rect">
            <a:avLst/>
          </a:pr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fr-FR" sz="1200" b="1" i="1" dirty="0" smtClean="0">
                <a:solidFill>
                  <a:schemeClr val="tx2"/>
                </a:solidFill>
                <a:latin typeface="+mj-lt"/>
              </a:rPr>
              <a:t>CEOS </a:t>
            </a:r>
            <a:r>
              <a:rPr lang="fr-FR" sz="1200" b="1" i="1" dirty="0" err="1">
                <a:solidFill>
                  <a:schemeClr val="tx2"/>
                </a:solidFill>
                <a:latin typeface="+mj-lt"/>
              </a:rPr>
              <a:t>p</a:t>
            </a:r>
            <a:r>
              <a:rPr lang="fr-FR" sz="1200" b="1" i="1" dirty="0" err="1" smtClean="0">
                <a:solidFill>
                  <a:schemeClr val="tx2"/>
                </a:solidFill>
                <a:latin typeface="+mj-lt"/>
              </a:rPr>
              <a:t>riority</a:t>
            </a:r>
            <a:r>
              <a:rPr lang="fr-FR" sz="1200" b="1" i="1" dirty="0" smtClean="0">
                <a:solidFill>
                  <a:schemeClr val="tx2"/>
                </a:solidFill>
                <a:latin typeface="+mj-lt"/>
              </a:rPr>
              <a:t> areas </a:t>
            </a:r>
            <a:r>
              <a:rPr lang="fr-FR" sz="1200" b="1" i="1" dirty="0" err="1" smtClean="0">
                <a:solidFill>
                  <a:schemeClr val="tx2"/>
                </a:solidFill>
                <a:latin typeface="+mj-lt"/>
              </a:rPr>
              <a:t>masks</a:t>
            </a:r>
            <a:r>
              <a:rPr lang="fr-FR" sz="1200" b="1" i="1" dirty="0" smtClean="0">
                <a:solidFill>
                  <a:schemeClr val="tx2"/>
                </a:solidFill>
                <a:latin typeface="+mj-lt"/>
              </a:rPr>
              <a:t> are </a:t>
            </a:r>
            <a:r>
              <a:rPr lang="fr-FR" sz="1200" b="1" i="1" dirty="0" err="1" smtClean="0">
                <a:solidFill>
                  <a:schemeClr val="tx2"/>
                </a:solidFill>
                <a:latin typeface="+mj-lt"/>
              </a:rPr>
              <a:t>available</a:t>
            </a:r>
            <a:r>
              <a:rPr lang="fr-FR" sz="1200" b="1" i="1" dirty="0" smtClean="0">
                <a:solidFill>
                  <a:schemeClr val="tx2"/>
                </a:solidFill>
                <a:latin typeface="+mj-lt"/>
              </a:rPr>
              <a:t> on the GEP </a:t>
            </a:r>
            <a:r>
              <a:rPr lang="fr-FR" sz="1200" b="1" i="1" dirty="0" err="1" smtClean="0">
                <a:solidFill>
                  <a:schemeClr val="tx2"/>
                </a:solidFill>
                <a:latin typeface="+mj-lt"/>
              </a:rPr>
              <a:t>GeoBrowser</a:t>
            </a:r>
            <a:r>
              <a:rPr lang="fr-FR" sz="1200" b="1" i="1" dirty="0" smtClean="0">
                <a:solidFill>
                  <a:schemeClr val="tx2"/>
                </a:solidFill>
                <a:latin typeface="+mj-lt"/>
              </a:rPr>
              <a:t>:</a:t>
            </a:r>
          </a:p>
          <a:p>
            <a:pPr marL="0" marR="0" indent="0" defTabSz="914400" rtl="0" eaLnBrk="0" fontAlgn="base" latinLnBrk="0" hangingPunct="0">
              <a:lnSpc>
                <a:spcPct val="100000"/>
              </a:lnSpc>
              <a:spcBef>
                <a:spcPct val="0"/>
              </a:spcBef>
              <a:spcAft>
                <a:spcPct val="0"/>
              </a:spcAft>
              <a:buClrTx/>
              <a:buSzTx/>
              <a:buFontTx/>
              <a:buNone/>
              <a:tabLst/>
            </a:pPr>
            <a:r>
              <a:rPr lang="fr-FR" sz="1400" dirty="0" smtClean="0">
                <a:solidFill>
                  <a:schemeClr val="tx2"/>
                </a:solidFill>
                <a:latin typeface="+mj-lt"/>
                <a:cs typeface="Times New Roman"/>
              </a:rPr>
              <a:t>  ─ </a:t>
            </a:r>
            <a:r>
              <a:rPr lang="fr-FR" sz="1400" dirty="0" err="1" smtClean="0">
                <a:solidFill>
                  <a:schemeClr val="tx2"/>
                </a:solidFill>
                <a:latin typeface="+mj-lt"/>
                <a:cs typeface="Times New Roman"/>
              </a:rPr>
              <a:t>Seismic</a:t>
            </a:r>
            <a:r>
              <a:rPr lang="fr-FR" sz="1400" dirty="0" smtClean="0">
                <a:solidFill>
                  <a:schemeClr val="tx2"/>
                </a:solidFill>
                <a:latin typeface="+mj-lt"/>
                <a:cs typeface="Times New Roman"/>
              </a:rPr>
              <a:t> Pilot</a:t>
            </a:r>
          </a:p>
          <a:p>
            <a:pPr marL="0" marR="0" indent="0" defTabSz="914400" rtl="0" eaLnBrk="0" fontAlgn="base" latinLnBrk="0" hangingPunct="0">
              <a:lnSpc>
                <a:spcPct val="100000"/>
              </a:lnSpc>
              <a:spcBef>
                <a:spcPct val="0"/>
              </a:spcBef>
              <a:spcAft>
                <a:spcPct val="0"/>
              </a:spcAft>
              <a:buClrTx/>
              <a:buSzTx/>
              <a:buFontTx/>
              <a:buNone/>
              <a:tabLst/>
            </a:pPr>
            <a:r>
              <a:rPr lang="fr-FR" sz="1400" dirty="0" smtClean="0">
                <a:solidFill>
                  <a:schemeClr val="tx2"/>
                </a:solidFill>
              </a:rPr>
              <a:t>      </a:t>
            </a:r>
            <a:r>
              <a:rPr lang="fr-FR" sz="1400" dirty="0" err="1" smtClean="0">
                <a:solidFill>
                  <a:schemeClr val="tx2"/>
                </a:solidFill>
              </a:rPr>
              <a:t>Volcano</a:t>
            </a:r>
            <a:r>
              <a:rPr lang="fr-FR" sz="1400" dirty="0" smtClean="0">
                <a:solidFill>
                  <a:schemeClr val="tx2"/>
                </a:solidFill>
              </a:rPr>
              <a:t> Pilot</a:t>
            </a:r>
          </a:p>
          <a:p>
            <a:pPr marL="0" marR="0" indent="0" defTabSz="914400" rtl="0" eaLnBrk="0" fontAlgn="base" latinLnBrk="0" hangingPunct="0">
              <a:lnSpc>
                <a:spcPct val="100000"/>
              </a:lnSpc>
              <a:spcBef>
                <a:spcPct val="0"/>
              </a:spcBef>
              <a:spcAft>
                <a:spcPct val="0"/>
              </a:spcAft>
              <a:buClrTx/>
              <a:buSzTx/>
              <a:buFontTx/>
              <a:buNone/>
              <a:tabLst/>
            </a:pPr>
            <a:r>
              <a:rPr lang="fr-FR" dirty="0" smtClean="0">
                <a:solidFill>
                  <a:schemeClr val="tx2"/>
                </a:solidFill>
              </a:rPr>
              <a:t>      </a:t>
            </a:r>
          </a:p>
          <a:p>
            <a:pPr marL="0" marR="0" indent="0" defTabSz="914400" rtl="0" eaLnBrk="0" fontAlgn="base" latinLnBrk="0" hangingPunct="0">
              <a:lnSpc>
                <a:spcPct val="100000"/>
              </a:lnSpc>
              <a:spcBef>
                <a:spcPct val="0"/>
              </a:spcBef>
              <a:spcAft>
                <a:spcPct val="0"/>
              </a:spcAft>
              <a:buClrTx/>
              <a:buSzTx/>
              <a:buFontTx/>
              <a:buNone/>
              <a:tabLst/>
            </a:pPr>
            <a:endParaRPr lang="en-GB" dirty="0" smtClean="0">
              <a:solidFill>
                <a:schemeClr val="tx2"/>
              </a:solidFill>
            </a:endParaRPr>
          </a:p>
        </p:txBody>
      </p:sp>
      <p:sp>
        <p:nvSpPr>
          <p:cNvPr id="10" name="Ellipse 15"/>
          <p:cNvSpPr/>
          <p:nvPr/>
        </p:nvSpPr>
        <p:spPr bwMode="auto">
          <a:xfrm>
            <a:off x="310980" y="3951058"/>
            <a:ext cx="144016"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GB" sz="1400" dirty="0" smtClean="0">
              <a:solidFill>
                <a:schemeClr val="tx2"/>
              </a:solidFill>
            </a:endParaRPr>
          </a:p>
        </p:txBody>
      </p:sp>
      <p:pic>
        <p:nvPicPr>
          <p:cNvPr id="8"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468" y="3824847"/>
            <a:ext cx="6048672" cy="3033153"/>
          </a:xfrm>
          <a:prstGeom prst="rect">
            <a:avLst/>
          </a:prstGeom>
        </p:spPr>
      </p:pic>
      <p:sp>
        <p:nvSpPr>
          <p:cNvPr id="11" name="Rectangle 10"/>
          <p:cNvSpPr/>
          <p:nvPr/>
        </p:nvSpPr>
        <p:spPr bwMode="auto">
          <a:xfrm>
            <a:off x="0" y="6211620"/>
            <a:ext cx="2285987" cy="646331"/>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fr-FR" sz="1200" dirty="0" smtClean="0">
                <a:solidFill>
                  <a:schemeClr val="accent1">
                    <a:lumMod val="50000"/>
                  </a:schemeClr>
                </a:solidFill>
                <a:latin typeface="+mj-lt"/>
              </a:rPr>
              <a:t>A </a:t>
            </a:r>
            <a:r>
              <a:rPr lang="fr-FR" sz="1200" dirty="0" err="1" smtClean="0">
                <a:solidFill>
                  <a:schemeClr val="accent1">
                    <a:lumMod val="50000"/>
                  </a:schemeClr>
                </a:solidFill>
                <a:latin typeface="+mj-lt"/>
              </a:rPr>
              <a:t>detailed</a:t>
            </a:r>
            <a:r>
              <a:rPr lang="fr-FR" sz="1200" dirty="0" smtClean="0">
                <a:solidFill>
                  <a:schemeClr val="accent1">
                    <a:lumMod val="50000"/>
                  </a:schemeClr>
                </a:solidFill>
                <a:latin typeface="+mj-lt"/>
              </a:rPr>
              <a:t> report </a:t>
            </a:r>
            <a:r>
              <a:rPr lang="fr-FR" sz="1200" dirty="0" err="1" smtClean="0">
                <a:solidFill>
                  <a:schemeClr val="accent1">
                    <a:lumMod val="50000"/>
                  </a:schemeClr>
                </a:solidFill>
                <a:latin typeface="+mj-lt"/>
              </a:rPr>
              <a:t>fot</a:t>
            </a:r>
            <a:r>
              <a:rPr lang="fr-FR" sz="1200" dirty="0" smtClean="0">
                <a:solidFill>
                  <a:schemeClr val="accent1">
                    <a:lumMod val="50000"/>
                  </a:schemeClr>
                </a:solidFill>
                <a:latin typeface="+mj-lt"/>
              </a:rPr>
              <a:t> the pilot </a:t>
            </a:r>
            <a:r>
              <a:rPr lang="fr-FR" sz="1200" dirty="0" err="1" smtClean="0">
                <a:solidFill>
                  <a:schemeClr val="accent1">
                    <a:lumMod val="50000"/>
                  </a:schemeClr>
                </a:solidFill>
                <a:latin typeface="+mj-lt"/>
              </a:rPr>
              <a:t>activities</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is</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presented</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later</a:t>
            </a:r>
            <a:r>
              <a:rPr lang="fr-FR" sz="1200" dirty="0" smtClean="0">
                <a:solidFill>
                  <a:schemeClr val="accent1">
                    <a:lumMod val="50000"/>
                  </a:schemeClr>
                </a:solidFill>
                <a:latin typeface="+mj-lt"/>
              </a:rPr>
              <a:t> in slide 49.</a:t>
            </a:r>
            <a:endParaRPr lang="fr-FR" dirty="0" smtClean="0">
              <a:solidFill>
                <a:schemeClr val="accent1">
                  <a:lumMod val="50000"/>
                </a:schemeClr>
              </a:solidFill>
            </a:endParaRPr>
          </a:p>
        </p:txBody>
      </p:sp>
    </p:spTree>
    <p:extLst>
      <p:ext uri="{BB962C8B-B14F-4D97-AF65-F5344CB8AC3E}">
        <p14:creationId xmlns:p14="http://schemas.microsoft.com/office/powerpoint/2010/main" val="63258434"/>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60</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Conclusion</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367623"/>
          </a:xfrm>
        </p:spPr>
        <p:txBody>
          <a:bodyPr>
            <a:normAutofit/>
          </a:bodyPr>
          <a:lstStyle/>
          <a:p>
            <a:pPr>
              <a:buFont typeface="Wingdings" panose="05000000000000000000" pitchFamily="2" charset="2"/>
              <a:buChar char="Ø"/>
            </a:pPr>
            <a:r>
              <a:rPr lang="en-GB" sz="2000" b="0" dirty="0" smtClean="0"/>
              <a:t>Seismic Hazards pilot </a:t>
            </a:r>
            <a:r>
              <a:rPr lang="en-GB" sz="2000" dirty="0" smtClean="0">
                <a:solidFill>
                  <a:srgbClr val="C00000"/>
                </a:solidFill>
              </a:rPr>
              <a:t>successfully addressed seismic hazards</a:t>
            </a:r>
            <a:r>
              <a:rPr lang="en-GB" sz="2000" b="0" dirty="0" smtClean="0">
                <a:solidFill>
                  <a:srgbClr val="C00000"/>
                </a:solidFill>
              </a:rPr>
              <a:t> </a:t>
            </a:r>
            <a:r>
              <a:rPr lang="en-GB" sz="2000" b="0" dirty="0" smtClean="0"/>
              <a:t>by providing:</a:t>
            </a:r>
          </a:p>
          <a:p>
            <a:pPr lvl="1">
              <a:buFont typeface="Wingdings" panose="05000000000000000000" pitchFamily="2" charset="2"/>
              <a:buChar char="q"/>
            </a:pPr>
            <a:r>
              <a:rPr lang="en-CA" sz="1800" b="0" dirty="0" smtClean="0"/>
              <a:t>access </a:t>
            </a:r>
            <a:r>
              <a:rPr lang="en-CA" sz="1800" b="0" dirty="0"/>
              <a:t>to data</a:t>
            </a:r>
          </a:p>
          <a:p>
            <a:pPr lvl="1">
              <a:buFont typeface="Wingdings" panose="05000000000000000000" pitchFamily="2" charset="2"/>
              <a:buChar char="q"/>
            </a:pPr>
            <a:r>
              <a:rPr lang="en-CA" sz="1800" b="0" dirty="0"/>
              <a:t>access to tools and hosted </a:t>
            </a:r>
            <a:r>
              <a:rPr lang="en-CA" sz="1800" b="0" dirty="0" smtClean="0"/>
              <a:t>processing</a:t>
            </a:r>
          </a:p>
          <a:p>
            <a:pPr marL="457200" lvl="1" indent="0">
              <a:buNone/>
            </a:pPr>
            <a:r>
              <a:rPr lang="en-GB" sz="2100" b="0" dirty="0" smtClean="0">
                <a:cs typeface="ＭＳ Ｐゴシック" charset="-128"/>
              </a:rPr>
              <a:t>mainly </a:t>
            </a:r>
            <a:r>
              <a:rPr lang="en-GB" sz="2100" b="0" dirty="0">
                <a:cs typeface="ＭＳ Ｐゴシック" charset="-128"/>
              </a:rPr>
              <a:t>after </a:t>
            </a:r>
            <a:r>
              <a:rPr lang="en-GB" sz="2100" b="0" dirty="0" smtClean="0">
                <a:cs typeface="ＭＳ Ｐゴシック" charset="-128"/>
              </a:rPr>
              <a:t>emergencies.</a:t>
            </a:r>
            <a:endParaRPr lang="en-GB" sz="2100" b="0" dirty="0">
              <a:cs typeface="ＭＳ Ｐゴシック" charset="-128"/>
            </a:endParaRPr>
          </a:p>
          <a:p>
            <a:pPr marL="342900" lvl="1" indent="-342900">
              <a:buFont typeface="Wingdings" panose="05000000000000000000" pitchFamily="2" charset="2"/>
              <a:buChar char="Ø"/>
            </a:pPr>
            <a:r>
              <a:rPr lang="en-US" sz="2000" dirty="0" smtClean="0">
                <a:solidFill>
                  <a:srgbClr val="C00000"/>
                </a:solidFill>
                <a:cs typeface="ＭＳ Ｐゴシック" charset="-128"/>
              </a:rPr>
              <a:t>Primarily </a:t>
            </a:r>
            <a:r>
              <a:rPr lang="en-US" sz="2000" dirty="0">
                <a:solidFill>
                  <a:srgbClr val="C00000"/>
                </a:solidFill>
                <a:cs typeface="ＭＳ Ｐゴシック" charset="-128"/>
              </a:rPr>
              <a:t>focused on EO practitioners</a:t>
            </a:r>
            <a:r>
              <a:rPr lang="en-US" sz="2000" b="0" dirty="0">
                <a:solidFill>
                  <a:srgbClr val="C00000"/>
                </a:solidFill>
                <a:cs typeface="ＭＳ Ｐゴシック" charset="-128"/>
              </a:rPr>
              <a:t> </a:t>
            </a:r>
            <a:r>
              <a:rPr lang="en-US" sz="2000" b="0" dirty="0">
                <a:cs typeface="ＭＳ Ｐゴシック" charset="-128"/>
              </a:rPr>
              <a:t>and has </a:t>
            </a:r>
            <a:r>
              <a:rPr lang="en-US" sz="2000" b="0" dirty="0" smtClean="0">
                <a:cs typeface="ＭＳ Ｐゴシック" charset="-128"/>
              </a:rPr>
              <a:t>few </a:t>
            </a:r>
            <a:r>
              <a:rPr lang="en-US" sz="2000" b="0" dirty="0">
                <a:cs typeface="ＭＳ Ｐゴシック" charset="-128"/>
              </a:rPr>
              <a:t>end </a:t>
            </a:r>
            <a:r>
              <a:rPr lang="en-US" sz="2000" b="0" dirty="0" smtClean="0">
                <a:cs typeface="ＭＳ Ｐゴシック" charset="-128"/>
              </a:rPr>
              <a:t>users (e.g. </a:t>
            </a:r>
            <a:r>
              <a:rPr lang="en-US" sz="2000" b="0" dirty="0" smtClean="0">
                <a:cs typeface="ＭＳ Ｐゴシック" charset="-128"/>
              </a:rPr>
              <a:t>DPC)</a:t>
            </a:r>
            <a:endParaRPr lang="en-US" sz="2000" b="0" dirty="0" smtClean="0">
              <a:cs typeface="ＭＳ Ｐゴシック" charset="-128"/>
            </a:endParaRPr>
          </a:p>
          <a:p>
            <a:pPr marL="342900" lvl="1" indent="-342900">
              <a:buFont typeface="Wingdings" panose="05000000000000000000" pitchFamily="2" charset="2"/>
              <a:buChar char="Ø"/>
            </a:pPr>
            <a:r>
              <a:rPr lang="en-US" sz="2000" dirty="0">
                <a:solidFill>
                  <a:srgbClr val="C00000"/>
                </a:solidFill>
                <a:cs typeface="ＭＳ Ｐゴシック" charset="-128"/>
              </a:rPr>
              <a:t>W</a:t>
            </a:r>
            <a:r>
              <a:rPr lang="en-US" sz="2000" dirty="0" smtClean="0">
                <a:solidFill>
                  <a:srgbClr val="C00000"/>
                </a:solidFill>
                <a:cs typeface="ＭＳ Ｐゴシック" charset="-128"/>
              </a:rPr>
              <a:t>ell-set </a:t>
            </a:r>
            <a:r>
              <a:rPr lang="en-US" sz="2000" dirty="0">
                <a:solidFill>
                  <a:srgbClr val="C00000"/>
                </a:solidFill>
                <a:cs typeface="ＭＳ Ｐゴシック" charset="-128"/>
              </a:rPr>
              <a:t>example</a:t>
            </a:r>
            <a:r>
              <a:rPr lang="en-US" sz="2000" b="0" dirty="0">
                <a:solidFill>
                  <a:srgbClr val="C00000"/>
                </a:solidFill>
                <a:cs typeface="ＭＳ Ｐゴシック" charset="-128"/>
              </a:rPr>
              <a:t> </a:t>
            </a:r>
            <a:r>
              <a:rPr lang="en-US" sz="2000" b="0" dirty="0">
                <a:cs typeface="ＭＳ Ｐゴシック" charset="-128"/>
              </a:rPr>
              <a:t>to establish the basis of a new </a:t>
            </a:r>
            <a:r>
              <a:rPr lang="en-US" sz="2000" b="0" dirty="0" smtClean="0">
                <a:cs typeface="ＭＳ Ｐゴシック" charset="-128"/>
              </a:rPr>
              <a:t>initiative, well-perceived by contributing geoscience </a:t>
            </a:r>
            <a:r>
              <a:rPr lang="en-US" sz="2000" b="0" dirty="0" err="1" smtClean="0">
                <a:cs typeface="ＭＳ Ｐゴシック" charset="-128"/>
              </a:rPr>
              <a:t>centres</a:t>
            </a:r>
            <a:r>
              <a:rPr lang="en-US" sz="2000" b="0" dirty="0" smtClean="0">
                <a:cs typeface="ＭＳ Ｐゴシック" charset="-128"/>
              </a:rPr>
              <a:t>.</a:t>
            </a:r>
          </a:p>
          <a:p>
            <a:pPr marL="342900" lvl="1" indent="-342900">
              <a:buFont typeface="Wingdings" panose="05000000000000000000" pitchFamily="2" charset="2"/>
              <a:buChar char="Ø"/>
            </a:pPr>
            <a:r>
              <a:rPr lang="en-US" sz="2000" b="0" dirty="0" smtClean="0">
                <a:cs typeface="ＭＳ Ｐゴシック" charset="-128"/>
              </a:rPr>
              <a:t>Pilot leads have started gathering contributions from space agencies and other partners.</a:t>
            </a:r>
            <a:endParaRPr lang="en-US" sz="2000" b="0" dirty="0" smtClean="0">
              <a:cs typeface="ＭＳ Ｐゴシック" charset="-128"/>
            </a:endParaRPr>
          </a:p>
          <a:p>
            <a:pPr marL="342900" lvl="1" indent="-342900">
              <a:buFont typeface="Wingdings" panose="05000000000000000000" pitchFamily="2" charset="2"/>
              <a:buChar char="Ø"/>
            </a:pPr>
            <a:r>
              <a:rPr lang="en-US" sz="2000" b="0" dirty="0" smtClean="0">
                <a:cs typeface="ＭＳ Ｐゴシック" charset="-128"/>
              </a:rPr>
              <a:t>Proposed follow-on initiative:</a:t>
            </a:r>
            <a:endParaRPr lang="en-US" sz="2000" dirty="0" smtClean="0">
              <a:solidFill>
                <a:srgbClr val="C00000"/>
              </a:solidFill>
              <a:cs typeface="ＭＳ Ｐゴシック" charset="-128"/>
            </a:endParaRPr>
          </a:p>
          <a:p>
            <a:pPr lvl="1">
              <a:buFont typeface="Wingdings" panose="05000000000000000000" pitchFamily="2" charset="2"/>
              <a:buChar char="q"/>
            </a:pPr>
            <a:r>
              <a:rPr lang="en-US" sz="1800" b="0" dirty="0" smtClean="0"/>
              <a:t> the first analysis of the follow on identifies objectives from the </a:t>
            </a:r>
            <a:r>
              <a:rPr lang="en-US" sz="1800" b="0" dirty="0"/>
              <a:t>S</a:t>
            </a:r>
            <a:r>
              <a:rPr lang="en-US" sz="1800" b="0" dirty="0" smtClean="0"/>
              <a:t>antorini report </a:t>
            </a:r>
            <a:r>
              <a:rPr lang="en-US" sz="1800" b="0" dirty="0">
                <a:solidFill>
                  <a:srgbClr val="002569">
                    <a:lumMod val="75000"/>
                  </a:srgbClr>
                </a:solidFill>
                <a:ea typeface="ＭＳ Ｐゴシック" pitchFamily="50" charset="-128"/>
                <a:cs typeface="Arial" pitchFamily="34" charset="0"/>
                <a:hlinkClick r:id="rId2"/>
              </a:rPr>
              <a:t>http://</a:t>
            </a:r>
            <a:r>
              <a:rPr lang="en-US" sz="1800" b="0" dirty="0" smtClean="0">
                <a:solidFill>
                  <a:srgbClr val="002569">
                    <a:lumMod val="75000"/>
                  </a:srgbClr>
                </a:solidFill>
                <a:ea typeface="ＭＳ Ｐゴシック" pitchFamily="50" charset="-128"/>
                <a:cs typeface="Arial" pitchFamily="34" charset="0"/>
                <a:hlinkClick r:id="rId2"/>
              </a:rPr>
              <a:t>esamultimedia.esa.int/docs/EarthObservation/Geohazards/esa-geo-hzrd-2012.pdf</a:t>
            </a:r>
            <a:r>
              <a:rPr lang="en-US" sz="1800" b="0" dirty="0" smtClean="0">
                <a:solidFill>
                  <a:srgbClr val="002569">
                    <a:lumMod val="75000"/>
                  </a:srgbClr>
                </a:solidFill>
                <a:ea typeface="ＭＳ Ｐゴシック" pitchFamily="50" charset="-128"/>
                <a:cs typeface="Arial" pitchFamily="34" charset="0"/>
              </a:rPr>
              <a:t> </a:t>
            </a:r>
            <a:r>
              <a:rPr lang="en-US" sz="1800" b="0" dirty="0" smtClean="0"/>
              <a:t>and has also new specific objectives (</a:t>
            </a:r>
            <a:r>
              <a:rPr lang="en-GB" sz="1800" b="0" dirty="0" smtClean="0"/>
              <a:t>5+3 objectives taking into account the 3 objectives of the pilot)</a:t>
            </a:r>
            <a:endParaRPr lang="en-GB" sz="1800" b="0" dirty="0" smtClean="0"/>
          </a:p>
        </p:txBody>
      </p:sp>
    </p:spTree>
    <p:extLst>
      <p:ext uri="{BB962C8B-B14F-4D97-AF65-F5344CB8AC3E}">
        <p14:creationId xmlns:p14="http://schemas.microsoft.com/office/powerpoint/2010/main" val="454189367"/>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61</a:t>
            </a:fld>
            <a:endParaRPr lang="fr-FR"/>
          </a:p>
        </p:txBody>
      </p:sp>
      <p:sp>
        <p:nvSpPr>
          <p:cNvPr id="6" name="Rectangle 5"/>
          <p:cNvSpPr/>
          <p:nvPr/>
        </p:nvSpPr>
        <p:spPr>
          <a:xfrm>
            <a:off x="3079446" y="2924944"/>
            <a:ext cx="291778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364"/>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Thank</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 </a:t>
            </a:r>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you</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a:t>
            </a:r>
            <a:endParaRPr lang="en-GB" sz="4000" b="1" dirty="0">
              <a:ln w="11430"/>
              <a:solidFill>
                <a:srgbClr val="002060"/>
              </a:solidFill>
              <a:effectLst>
                <a:outerShdw blurRad="80000" dist="40000" dir="5040000" algn="tl">
                  <a:srgbClr val="000000">
                    <a:alpha val="30000"/>
                  </a:srgbClr>
                </a:outerShdw>
              </a:effectLst>
              <a:latin typeface="Helvetica Neue"/>
            </a:endParaRPr>
          </a:p>
        </p:txBody>
      </p:sp>
    </p:spTree>
    <p:extLst>
      <p:ext uri="{BB962C8B-B14F-4D97-AF65-F5344CB8AC3E}">
        <p14:creationId xmlns:p14="http://schemas.microsoft.com/office/powerpoint/2010/main" val="321508558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7</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sz="3600" dirty="0">
                <a:effectLst>
                  <a:outerShdw blurRad="38100" dist="38100" dir="2700000" algn="tl">
                    <a:srgbClr val="000000">
                      <a:alpha val="43137"/>
                    </a:srgbClr>
                  </a:outerShdw>
                </a:effectLst>
                <a:latin typeface="Calibri" panose="020F0502020204030204" pitchFamily="34" charset="0"/>
              </a:rPr>
              <a:t>Overview of activities (2)</a:t>
            </a:r>
            <a:endParaRPr lang="el-GR" sz="3600"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251520" y="1340768"/>
            <a:ext cx="8229600" cy="5256583"/>
          </a:xfrm>
        </p:spPr>
        <p:txBody>
          <a:bodyPr/>
          <a:lstStyle/>
          <a:p>
            <a:pPr marL="0" indent="0">
              <a:buNone/>
            </a:pPr>
            <a:r>
              <a:rPr lang="it-IT" sz="1600" u="sng" dirty="0" smtClean="0">
                <a:latin typeface="Calibri" panose="020F0502020204030204" pitchFamily="34" charset="0"/>
              </a:rPr>
              <a:t>Objective </a:t>
            </a:r>
            <a:r>
              <a:rPr lang="it-IT" sz="1600" u="sng" dirty="0">
                <a:latin typeface="Calibri" panose="020F0502020204030204" pitchFamily="34" charset="0"/>
              </a:rPr>
              <a:t>B</a:t>
            </a:r>
            <a:r>
              <a:rPr lang="it-IT" sz="1600" dirty="0">
                <a:latin typeface="Calibri" panose="020F0502020204030204" pitchFamily="34" charset="0"/>
              </a:rPr>
              <a:t>: </a:t>
            </a:r>
          </a:p>
          <a:p>
            <a:r>
              <a:rPr lang="en-US" sz="1600" dirty="0">
                <a:latin typeface="Calibri" panose="020F0502020204030204" pitchFamily="34" charset="0"/>
              </a:rPr>
              <a:t>The pilot continued to support the </a:t>
            </a:r>
            <a:r>
              <a:rPr lang="en-US" sz="1600" dirty="0" err="1">
                <a:latin typeface="Calibri" panose="020F0502020204030204" pitchFamily="34" charset="0"/>
              </a:rPr>
              <a:t>Gorkha</a:t>
            </a:r>
            <a:r>
              <a:rPr lang="en-US" sz="1600" dirty="0">
                <a:latin typeface="Calibri" panose="020F0502020204030204" pitchFamily="34" charset="0"/>
              </a:rPr>
              <a:t> earthquake Event Supersite.</a:t>
            </a:r>
          </a:p>
          <a:p>
            <a:r>
              <a:rPr lang="en-US" sz="1600" dirty="0" smtClean="0">
                <a:latin typeface="Calibri" panose="020F0502020204030204" pitchFamily="34" charset="0"/>
              </a:rPr>
              <a:t>No </a:t>
            </a:r>
            <a:r>
              <a:rPr lang="en-US" sz="1600" dirty="0">
                <a:latin typeface="Calibri" panose="020F0502020204030204" pitchFamily="34" charset="0"/>
              </a:rPr>
              <a:t>other Event Supersites have been established in the period</a:t>
            </a:r>
            <a:r>
              <a:rPr lang="en-US" sz="1600" dirty="0" smtClean="0">
                <a:latin typeface="Calibri" panose="020F0502020204030204" pitchFamily="34" charset="0"/>
              </a:rPr>
              <a:t>.</a:t>
            </a:r>
          </a:p>
          <a:p>
            <a:r>
              <a:rPr lang="en-US" sz="1600" dirty="0">
                <a:latin typeface="Calibri" panose="020F0502020204030204" pitchFamily="34" charset="0"/>
              </a:rPr>
              <a:t>The CEOS has continued to support the  active Permanent </a:t>
            </a:r>
            <a:r>
              <a:rPr lang="en-US" sz="1600" dirty="0" smtClean="0">
                <a:solidFill>
                  <a:schemeClr val="tx1"/>
                </a:solidFill>
                <a:latin typeface="Calibri" panose="020F0502020204030204" pitchFamily="34" charset="0"/>
              </a:rPr>
              <a:t>Supersites, see </a:t>
            </a:r>
            <a:r>
              <a:rPr lang="en-US" sz="1600" dirty="0">
                <a:solidFill>
                  <a:schemeClr val="tx1"/>
                </a:solidFill>
                <a:latin typeface="Calibri" panose="020F0502020204030204" pitchFamily="34" charset="0"/>
              </a:rPr>
              <a:t>presentation </a:t>
            </a:r>
            <a:r>
              <a:rPr lang="en-US" sz="1600" dirty="0" smtClean="0">
                <a:solidFill>
                  <a:schemeClr val="tx1"/>
                </a:solidFill>
                <a:latin typeface="Calibri" panose="020F0502020204030204" pitchFamily="34" charset="0"/>
              </a:rPr>
              <a:t>from S. Salvi about the GSNL.</a:t>
            </a:r>
          </a:p>
          <a:p>
            <a:r>
              <a:rPr lang="it-IT" sz="1600" dirty="0" smtClean="0">
                <a:solidFill>
                  <a:schemeClr val="tx1"/>
                </a:solidFill>
                <a:latin typeface="Calibri" panose="020F0502020204030204" pitchFamily="34" charset="0"/>
              </a:rPr>
              <a:t>Historical COSMO-SkyMed  and TerraSAR-X data </a:t>
            </a:r>
            <a:r>
              <a:rPr lang="it-IT" sz="1600" dirty="0">
                <a:solidFill>
                  <a:schemeClr val="tx1"/>
                </a:solidFill>
                <a:latin typeface="Calibri" panose="020F0502020204030204" pitchFamily="34" charset="0"/>
              </a:rPr>
              <a:t>for the GSNL </a:t>
            </a:r>
            <a:r>
              <a:rPr lang="it-IT" sz="1600" dirty="0" smtClean="0">
                <a:solidFill>
                  <a:schemeClr val="tx1"/>
                </a:solidFill>
                <a:latin typeface="Calibri" panose="020F0502020204030204" pitchFamily="34" charset="0"/>
              </a:rPr>
              <a:t>to be accessed through the GEP.</a:t>
            </a:r>
          </a:p>
          <a:p>
            <a:r>
              <a:rPr lang="it-IT" sz="1600" dirty="0">
                <a:solidFill>
                  <a:schemeClr val="tx1"/>
                </a:solidFill>
                <a:latin typeface="Calibri" panose="020F0502020204030204" pitchFamily="34" charset="0"/>
              </a:rPr>
              <a:t>Chains integrated on GEP (by e.g. INGV) to supportGSNL users.</a:t>
            </a:r>
          </a:p>
          <a:p>
            <a:pPr marL="0" indent="0">
              <a:buNone/>
            </a:pPr>
            <a:endParaRPr lang="it-IT" sz="1600" dirty="0">
              <a:solidFill>
                <a:schemeClr val="tx1"/>
              </a:solidFill>
              <a:latin typeface="Calibri" panose="020F0502020204030204" pitchFamily="34" charset="0"/>
            </a:endParaRPr>
          </a:p>
          <a:p>
            <a:pPr marL="0" indent="0">
              <a:buNone/>
            </a:pPr>
            <a:r>
              <a:rPr lang="it-IT" sz="1600" u="sng" dirty="0">
                <a:solidFill>
                  <a:schemeClr val="tx1"/>
                </a:solidFill>
                <a:latin typeface="Calibri" panose="020F0502020204030204" pitchFamily="34" charset="0"/>
              </a:rPr>
              <a:t>Objective C</a:t>
            </a:r>
            <a:r>
              <a:rPr lang="it-IT" sz="1600" dirty="0">
                <a:solidFill>
                  <a:schemeClr val="tx1"/>
                </a:solidFill>
                <a:latin typeface="Calibri" panose="020F0502020204030204" pitchFamily="34" charset="0"/>
              </a:rPr>
              <a:t>: </a:t>
            </a:r>
          </a:p>
          <a:p>
            <a:pPr marL="342900" lvl="1" indent="-342900"/>
            <a:r>
              <a:rPr lang="en-GB" sz="1600" dirty="0" smtClean="0">
                <a:solidFill>
                  <a:schemeClr val="tx1"/>
                </a:solidFill>
                <a:latin typeface="Calibri" panose="020F0502020204030204" pitchFamily="34" charset="0"/>
                <a:cs typeface="ＭＳ Ｐゴシック" charset="-128"/>
              </a:rPr>
              <a:t>ALOS 2 data obtained through the Seismic pilot for the </a:t>
            </a:r>
            <a:r>
              <a:rPr lang="en-GB" sz="1600" dirty="0" err="1" smtClean="0">
                <a:solidFill>
                  <a:schemeClr val="tx1"/>
                </a:solidFill>
                <a:latin typeface="Calibri" panose="020F0502020204030204" pitchFamily="34" charset="0"/>
                <a:cs typeface="ＭＳ Ｐゴシック" charset="-128"/>
              </a:rPr>
              <a:t>Gorkha</a:t>
            </a:r>
            <a:r>
              <a:rPr lang="en-GB" sz="1600" dirty="0" smtClean="0">
                <a:solidFill>
                  <a:schemeClr val="tx1"/>
                </a:solidFill>
                <a:latin typeface="Calibri" panose="020F0502020204030204" pitchFamily="34" charset="0"/>
                <a:cs typeface="ＭＳ Ｐゴシック" charset="-128"/>
              </a:rPr>
              <a:t> Event Supersite (since JAXA does not support GSNL), ongoing work is focusing </a:t>
            </a:r>
            <a:r>
              <a:rPr lang="en-GB" sz="1600" dirty="0">
                <a:solidFill>
                  <a:schemeClr val="tx1"/>
                </a:solidFill>
                <a:latin typeface="Calibri" panose="020F0502020204030204" pitchFamily="34" charset="0"/>
                <a:cs typeface="ＭＳ Ｐゴシック" charset="-128"/>
              </a:rPr>
              <a:t>on post-seismic </a:t>
            </a:r>
            <a:r>
              <a:rPr lang="en-GB" sz="1600" dirty="0" smtClean="0">
                <a:solidFill>
                  <a:schemeClr val="tx1"/>
                </a:solidFill>
                <a:latin typeface="Calibri" panose="020F0502020204030204" pitchFamily="34" charset="0"/>
                <a:cs typeface="ＭＳ Ｐゴシック" charset="-128"/>
              </a:rPr>
              <a:t>deformation </a:t>
            </a:r>
            <a:r>
              <a:rPr lang="en-GB" sz="1600" dirty="0">
                <a:solidFill>
                  <a:schemeClr val="tx1"/>
                </a:solidFill>
                <a:latin typeface="Calibri" panose="020F0502020204030204" pitchFamily="34" charset="0"/>
                <a:cs typeface="ＭＳ Ｐゴシック" charset="-128"/>
              </a:rPr>
              <a:t>(a paper on the earthquake is in review).</a:t>
            </a:r>
          </a:p>
          <a:p>
            <a:pPr marL="285750" lvl="1"/>
            <a:r>
              <a:rPr lang="fr-FR" sz="1600" dirty="0">
                <a:latin typeface="Calibri" panose="020F0502020204030204" pitchFamily="34" charset="0"/>
                <a:cs typeface="ＭＳ Ｐゴシック" charset="-128"/>
              </a:rPr>
              <a:t> </a:t>
            </a:r>
            <a:r>
              <a:rPr lang="fr-FR" sz="1600" dirty="0" smtClean="0">
                <a:latin typeface="Calibri" panose="020F0502020204030204" pitchFamily="34" charset="0"/>
                <a:cs typeface="ＭＳ Ｐゴシック" charset="-128"/>
              </a:rPr>
              <a:t>On-</a:t>
            </a:r>
            <a:r>
              <a:rPr lang="fr-FR" sz="1600" dirty="0" err="1" smtClean="0">
                <a:latin typeface="Calibri" panose="020F0502020204030204" pitchFamily="34" charset="0"/>
                <a:cs typeface="ＭＳ Ｐゴシック" charset="-128"/>
              </a:rPr>
              <a:t>going</a:t>
            </a:r>
            <a:r>
              <a:rPr lang="fr-FR" sz="1600" dirty="0" smtClean="0">
                <a:latin typeface="Calibri" panose="020F0502020204030204" pitchFamily="34" charset="0"/>
                <a:cs typeface="ＭＳ Ｐゴシック" charset="-128"/>
              </a:rPr>
              <a:t> </a:t>
            </a:r>
            <a:r>
              <a:rPr lang="fr-FR" sz="1600" dirty="0" err="1" smtClean="0">
                <a:latin typeface="Calibri" panose="020F0502020204030204" pitchFamily="34" charset="0"/>
                <a:cs typeface="ＭＳ Ｐゴシック" charset="-128"/>
              </a:rPr>
              <a:t>analysis</a:t>
            </a:r>
            <a:r>
              <a:rPr lang="fr-FR" sz="1600" dirty="0" smtClean="0">
                <a:latin typeface="Calibri" panose="020F0502020204030204" pitchFamily="34" charset="0"/>
                <a:cs typeface="ＭＳ Ｐゴシック" charset="-128"/>
              </a:rPr>
              <a:t> </a:t>
            </a:r>
            <a:r>
              <a:rPr lang="fr-FR" sz="1600" dirty="0">
                <a:latin typeface="Calibri" panose="020F0502020204030204" pitchFamily="34" charset="0"/>
                <a:cs typeface="ＭＳ Ｐゴシック" charset="-128"/>
              </a:rPr>
              <a:t>of the </a:t>
            </a:r>
            <a:r>
              <a:rPr lang="fr-FR" sz="1600" dirty="0" err="1" smtClean="0">
                <a:latin typeface="Calibri" panose="020F0502020204030204" pitchFamily="34" charset="0"/>
                <a:cs typeface="ＭＳ Ｐゴシック" charset="-128"/>
              </a:rPr>
              <a:t>Lefkada</a:t>
            </a:r>
            <a:r>
              <a:rPr lang="fr-FR" sz="1600" dirty="0" smtClean="0">
                <a:latin typeface="Calibri" panose="020F0502020204030204" pitchFamily="34" charset="0"/>
                <a:cs typeface="ＭＳ Ｐゴシック" charset="-128"/>
              </a:rPr>
              <a:t> (</a:t>
            </a:r>
            <a:r>
              <a:rPr lang="fr-FR" sz="1600" dirty="0" err="1" smtClean="0">
                <a:latin typeface="Calibri" panose="020F0502020204030204" pitchFamily="34" charset="0"/>
                <a:cs typeface="ＭＳ Ｐゴシック" charset="-128"/>
              </a:rPr>
              <a:t>Greece</a:t>
            </a:r>
            <a:r>
              <a:rPr lang="fr-FR" sz="1600" dirty="0" smtClean="0">
                <a:latin typeface="Calibri" panose="020F0502020204030204" pitchFamily="34" charset="0"/>
                <a:cs typeface="ＭＳ Ｐゴシック" charset="-128"/>
              </a:rPr>
              <a:t>) </a:t>
            </a:r>
            <a:r>
              <a:rPr lang="fr-FR" sz="1600" dirty="0" err="1" smtClean="0">
                <a:latin typeface="Calibri" panose="020F0502020204030204" pitchFamily="34" charset="0"/>
                <a:cs typeface="ＭＳ Ｐゴシック" charset="-128"/>
              </a:rPr>
              <a:t>earthquake</a:t>
            </a:r>
            <a:r>
              <a:rPr lang="fr-FR" sz="1600" dirty="0" smtClean="0">
                <a:latin typeface="Calibri" panose="020F0502020204030204" pitchFamily="34" charset="0"/>
                <a:cs typeface="ＭＳ Ｐゴシック" charset="-128"/>
              </a:rPr>
              <a:t> </a:t>
            </a:r>
            <a:r>
              <a:rPr lang="fr-FR" sz="1600" dirty="0">
                <a:latin typeface="Calibri" panose="020F0502020204030204" pitchFamily="34" charset="0"/>
                <a:cs typeface="ＭＳ Ｐゴシック" charset="-128"/>
              </a:rPr>
              <a:t>in </a:t>
            </a:r>
            <a:r>
              <a:rPr lang="fr-FR" sz="1600" dirty="0" err="1">
                <a:latin typeface="Calibri" panose="020F0502020204030204" pitchFamily="34" charset="0"/>
                <a:cs typeface="ＭＳ Ｐゴシック" charset="-128"/>
              </a:rPr>
              <a:t>November</a:t>
            </a:r>
            <a:r>
              <a:rPr lang="fr-FR" sz="1600" dirty="0">
                <a:latin typeface="Calibri" panose="020F0502020204030204" pitchFamily="34" charset="0"/>
                <a:cs typeface="ＭＳ Ｐゴシック" charset="-128"/>
              </a:rPr>
              <a:t> 2015.</a:t>
            </a:r>
            <a:endParaRPr lang="en-GB" sz="1600" dirty="0">
              <a:latin typeface="Calibri" panose="020F0502020204030204" pitchFamily="34" charset="0"/>
              <a:cs typeface="ＭＳ Ｐゴシック" charset="-128"/>
            </a:endParaRPr>
          </a:p>
          <a:p>
            <a:pPr marL="342900" lvl="1" indent="-342900"/>
            <a:r>
              <a:rPr lang="en-GB" sz="1600" dirty="0" smtClean="0">
                <a:latin typeface="Calibri" panose="020F0502020204030204" pitchFamily="34" charset="0"/>
                <a:cs typeface="ＭＳ Ｐゴシック" charset="-128"/>
              </a:rPr>
              <a:t>On-going </a:t>
            </a:r>
            <a:r>
              <a:rPr lang="en-GB" sz="1600" dirty="0">
                <a:latin typeface="Calibri" panose="020F0502020204030204" pitchFamily="34" charset="0"/>
                <a:cs typeface="ＭＳ Ｐゴシック" charset="-128"/>
              </a:rPr>
              <a:t>analysis of </a:t>
            </a:r>
            <a:r>
              <a:rPr lang="fr-FR" sz="1600" dirty="0" smtClean="0">
                <a:latin typeface="Calibri" panose="020F0502020204030204" pitchFamily="34" charset="0"/>
                <a:cs typeface="ＭＳ Ｐゴシック" charset="-128"/>
              </a:rPr>
              <a:t>the Amatrice, </a:t>
            </a:r>
            <a:r>
              <a:rPr lang="fr-FR" sz="1600" dirty="0" err="1" smtClean="0">
                <a:latin typeface="Calibri" panose="020F0502020204030204" pitchFamily="34" charset="0"/>
                <a:cs typeface="ＭＳ Ｐゴシック" charset="-128"/>
              </a:rPr>
              <a:t>Visso</a:t>
            </a:r>
            <a:r>
              <a:rPr lang="fr-FR" sz="1600" dirty="0" smtClean="0">
                <a:latin typeface="Calibri" panose="020F0502020204030204" pitchFamily="34" charset="0"/>
                <a:cs typeface="ＭＳ Ｐゴシック" charset="-128"/>
              </a:rPr>
              <a:t> and </a:t>
            </a:r>
            <a:r>
              <a:rPr lang="fr-FR" sz="1600" dirty="0" err="1" smtClean="0">
                <a:latin typeface="Calibri" panose="020F0502020204030204" pitchFamily="34" charset="0"/>
                <a:cs typeface="ＭＳ Ｐゴシック" charset="-128"/>
              </a:rPr>
              <a:t>Norcia</a:t>
            </a:r>
            <a:r>
              <a:rPr lang="fr-FR" sz="1600" dirty="0" smtClean="0">
                <a:latin typeface="Calibri" panose="020F0502020204030204" pitchFamily="34" charset="0"/>
                <a:cs typeface="ＭＳ Ｐゴシック" charset="-128"/>
              </a:rPr>
              <a:t> (</a:t>
            </a:r>
            <a:r>
              <a:rPr lang="fr-FR" sz="1600" dirty="0" err="1" smtClean="0">
                <a:latin typeface="Calibri" panose="020F0502020204030204" pitchFamily="34" charset="0"/>
                <a:cs typeface="ＭＳ Ｐゴシック" charset="-128"/>
              </a:rPr>
              <a:t>Italy</a:t>
            </a:r>
            <a:r>
              <a:rPr lang="fr-FR" sz="1600" dirty="0" smtClean="0">
                <a:latin typeface="Calibri" panose="020F0502020204030204" pitchFamily="34" charset="0"/>
                <a:cs typeface="ＭＳ Ｐゴシック" charset="-128"/>
              </a:rPr>
              <a:t>) </a:t>
            </a:r>
            <a:r>
              <a:rPr lang="fr-FR" sz="1600" dirty="0" err="1" smtClean="0">
                <a:latin typeface="Calibri" panose="020F0502020204030204" pitchFamily="34" charset="0"/>
                <a:cs typeface="ＭＳ Ｐゴシック" charset="-128"/>
              </a:rPr>
              <a:t>earthquakes</a:t>
            </a:r>
            <a:r>
              <a:rPr lang="fr-FR" sz="1600" dirty="0" smtClean="0">
                <a:latin typeface="Calibri" panose="020F0502020204030204" pitchFamily="34" charset="0"/>
                <a:cs typeface="ＭＳ Ｐゴシック" charset="-128"/>
              </a:rPr>
              <a:t> in August and </a:t>
            </a:r>
            <a:r>
              <a:rPr lang="fr-FR" sz="1600" dirty="0" err="1" smtClean="0">
                <a:latin typeface="Calibri" panose="020F0502020204030204" pitchFamily="34" charset="0"/>
                <a:cs typeface="ＭＳ Ｐゴシック" charset="-128"/>
              </a:rPr>
              <a:t>October</a:t>
            </a:r>
            <a:r>
              <a:rPr lang="fr-FR" sz="1600" dirty="0" smtClean="0">
                <a:latin typeface="Calibri" panose="020F0502020204030204" pitchFamily="34" charset="0"/>
                <a:cs typeface="ＭＳ Ｐゴシック" charset="-128"/>
              </a:rPr>
              <a:t> 2016.</a:t>
            </a:r>
            <a:endParaRPr lang="en-GB" sz="1600" dirty="0">
              <a:latin typeface="Calibri" panose="020F0502020204030204" pitchFamily="34" charset="0"/>
              <a:cs typeface="ＭＳ Ｐゴシック" charset="-128"/>
            </a:endParaRPr>
          </a:p>
          <a:p>
            <a:r>
              <a:rPr lang="en-US" sz="1600" dirty="0">
                <a:latin typeface="Calibri" panose="020F0502020204030204" pitchFamily="34" charset="0"/>
              </a:rPr>
              <a:t>On-going analysis of the </a:t>
            </a:r>
            <a:r>
              <a:rPr lang="en-US" sz="1600" dirty="0" err="1" smtClean="0">
                <a:latin typeface="Calibri" panose="020F0502020204030204" pitchFamily="34" charset="0"/>
              </a:rPr>
              <a:t>Kaikoura</a:t>
            </a:r>
            <a:r>
              <a:rPr lang="en-US" sz="1600" dirty="0" smtClean="0">
                <a:latin typeface="Calibri" panose="020F0502020204030204" pitchFamily="34" charset="0"/>
              </a:rPr>
              <a:t> (New Zealand) </a:t>
            </a:r>
            <a:r>
              <a:rPr lang="en-US" sz="1600" dirty="0">
                <a:latin typeface="Calibri" panose="020F0502020204030204" pitchFamily="34" charset="0"/>
              </a:rPr>
              <a:t>earthquake in </a:t>
            </a:r>
            <a:r>
              <a:rPr lang="en-US" sz="1600" dirty="0" smtClean="0">
                <a:latin typeface="Calibri" panose="020F0502020204030204" pitchFamily="34" charset="0"/>
              </a:rPr>
              <a:t>November 2016</a:t>
            </a:r>
            <a:r>
              <a:rPr lang="en-US" sz="1600" dirty="0">
                <a:latin typeface="Calibri" panose="020F0502020204030204" pitchFamily="34" charset="0"/>
              </a:rPr>
              <a:t>.</a:t>
            </a:r>
          </a:p>
          <a:p>
            <a:endParaRPr lang="it-IT" sz="1800" u="sng" dirty="0">
              <a:latin typeface="Calibri" panose="020F0502020204030204" pitchFamily="34" charset="0"/>
            </a:endParaRPr>
          </a:p>
          <a:p>
            <a:pPr marL="0" indent="0">
              <a:buNone/>
            </a:pPr>
            <a:endParaRPr lang="el-GR" dirty="0"/>
          </a:p>
        </p:txBody>
      </p:sp>
      <p:sp>
        <p:nvSpPr>
          <p:cNvPr id="7" name="Rectangle 6"/>
          <p:cNvSpPr/>
          <p:nvPr/>
        </p:nvSpPr>
        <p:spPr bwMode="auto">
          <a:xfrm>
            <a:off x="323528" y="6396286"/>
            <a:ext cx="7164288" cy="276999"/>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fr-FR" sz="1200" dirty="0" smtClean="0">
                <a:solidFill>
                  <a:schemeClr val="accent1">
                    <a:lumMod val="50000"/>
                  </a:schemeClr>
                </a:solidFill>
                <a:latin typeface="+mj-lt"/>
              </a:rPr>
              <a:t>A </a:t>
            </a:r>
            <a:r>
              <a:rPr lang="fr-FR" sz="1200" dirty="0" err="1" smtClean="0">
                <a:solidFill>
                  <a:schemeClr val="accent1">
                    <a:lumMod val="50000"/>
                  </a:schemeClr>
                </a:solidFill>
                <a:latin typeface="+mj-lt"/>
              </a:rPr>
              <a:t>detailed</a:t>
            </a:r>
            <a:r>
              <a:rPr lang="fr-FR" sz="1200" dirty="0" smtClean="0">
                <a:solidFill>
                  <a:schemeClr val="accent1">
                    <a:lumMod val="50000"/>
                  </a:schemeClr>
                </a:solidFill>
                <a:latin typeface="+mj-lt"/>
              </a:rPr>
              <a:t> report </a:t>
            </a:r>
            <a:r>
              <a:rPr lang="fr-FR" sz="1200" dirty="0" err="1" smtClean="0">
                <a:solidFill>
                  <a:schemeClr val="accent1">
                    <a:lumMod val="50000"/>
                  </a:schemeClr>
                </a:solidFill>
                <a:latin typeface="+mj-lt"/>
              </a:rPr>
              <a:t>fot</a:t>
            </a:r>
            <a:r>
              <a:rPr lang="fr-FR" sz="1200" dirty="0" smtClean="0">
                <a:solidFill>
                  <a:schemeClr val="accent1">
                    <a:lumMod val="50000"/>
                  </a:schemeClr>
                </a:solidFill>
                <a:latin typeface="+mj-lt"/>
              </a:rPr>
              <a:t> the pilot </a:t>
            </a:r>
            <a:r>
              <a:rPr lang="fr-FR" sz="1200" dirty="0" err="1" smtClean="0">
                <a:solidFill>
                  <a:schemeClr val="accent1">
                    <a:lumMod val="50000"/>
                  </a:schemeClr>
                </a:solidFill>
                <a:latin typeface="+mj-lt"/>
              </a:rPr>
              <a:t>activities</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is</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presented</a:t>
            </a:r>
            <a:r>
              <a:rPr lang="fr-FR" sz="1200" dirty="0" smtClean="0">
                <a:solidFill>
                  <a:schemeClr val="accent1">
                    <a:lumMod val="50000"/>
                  </a:schemeClr>
                </a:solidFill>
                <a:latin typeface="+mj-lt"/>
              </a:rPr>
              <a:t> </a:t>
            </a:r>
            <a:r>
              <a:rPr lang="fr-FR" sz="1200" dirty="0" err="1" smtClean="0">
                <a:solidFill>
                  <a:schemeClr val="accent1">
                    <a:lumMod val="50000"/>
                  </a:schemeClr>
                </a:solidFill>
                <a:latin typeface="+mj-lt"/>
              </a:rPr>
              <a:t>later</a:t>
            </a:r>
            <a:r>
              <a:rPr lang="fr-FR" sz="1200" dirty="0" smtClean="0">
                <a:solidFill>
                  <a:schemeClr val="accent1">
                    <a:lumMod val="50000"/>
                  </a:schemeClr>
                </a:solidFill>
                <a:latin typeface="+mj-lt"/>
              </a:rPr>
              <a:t> in slide 49.</a:t>
            </a:r>
            <a:endParaRPr lang="fr-FR" dirty="0" smtClean="0">
              <a:solidFill>
                <a:schemeClr val="accent1">
                  <a:lumMod val="50000"/>
                </a:schemeClr>
              </a:solidFill>
            </a:endParaRPr>
          </a:p>
        </p:txBody>
      </p:sp>
    </p:spTree>
    <p:extLst>
      <p:ext uri="{BB962C8B-B14F-4D97-AF65-F5344CB8AC3E}">
        <p14:creationId xmlns:p14="http://schemas.microsoft.com/office/powerpoint/2010/main" val="263931513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8</a:t>
            </a:fld>
            <a:endParaRPr lang="fr-FR"/>
          </a:p>
        </p:txBody>
      </p:sp>
      <p:sp>
        <p:nvSpPr>
          <p:cNvPr id="2" name="Title 1"/>
          <p:cNvSpPr>
            <a:spLocks noGrp="1"/>
          </p:cNvSpPr>
          <p:nvPr>
            <p:ph type="title" idx="4294967295"/>
          </p:nvPr>
        </p:nvSpPr>
        <p:spPr>
          <a:xfrm>
            <a:off x="0" y="-12307"/>
            <a:ext cx="7524328"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Users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bwMode="auto">
          <a:xfrm>
            <a:off x="486768" y="5805264"/>
            <a:ext cx="8136904" cy="72008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9" name="Rectangle 8"/>
          <p:cNvSpPr/>
          <p:nvPr/>
        </p:nvSpPr>
        <p:spPr>
          <a:xfrm>
            <a:off x="333748" y="1340768"/>
            <a:ext cx="8477720" cy="4524315"/>
          </a:xfrm>
          <a:prstGeom prst="rect">
            <a:avLst/>
          </a:prstGeom>
        </p:spPr>
        <p:txBody>
          <a:bodyPr wrap="square">
            <a:spAutoFit/>
          </a:bodyPr>
          <a:lstStyle/>
          <a:p>
            <a:r>
              <a:rPr lang="en-US" b="1" dirty="0" smtClean="0"/>
              <a:t>Academia</a:t>
            </a:r>
          </a:p>
          <a:p>
            <a:pPr marL="285750" indent="-285750">
              <a:buFont typeface="Arial" panose="020B0604020202020204" pitchFamily="34" charset="0"/>
              <a:buChar char="•"/>
            </a:pPr>
            <a:r>
              <a:rPr lang="en-US" dirty="0" smtClean="0"/>
              <a:t>Primarily focusing on scientific research.</a:t>
            </a:r>
          </a:p>
          <a:p>
            <a:pPr marL="285750" indent="-285750">
              <a:buFont typeface="Arial" panose="020B0604020202020204" pitchFamily="34" charset="0"/>
              <a:buChar char="•"/>
            </a:pPr>
            <a:endParaRPr lang="en-US" b="1" dirty="0" smtClean="0"/>
          </a:p>
          <a:p>
            <a:r>
              <a:rPr lang="en-US" b="1" dirty="0" smtClean="0"/>
              <a:t>Geoscience </a:t>
            </a:r>
            <a:r>
              <a:rPr lang="en-US" b="1" dirty="0" err="1"/>
              <a:t>centres</a:t>
            </a:r>
            <a:r>
              <a:rPr lang="en-US" b="1" dirty="0"/>
              <a:t> doing research or mandated to provide technical advice to national DRM authorities </a:t>
            </a:r>
          </a:p>
          <a:p>
            <a:pPr marL="285750" indent="-285750">
              <a:buFont typeface="Arial" panose="020B0604020202020204" pitchFamily="34" charset="0"/>
              <a:buChar char="•"/>
            </a:pPr>
            <a:r>
              <a:rPr lang="en-US" dirty="0" smtClean="0"/>
              <a:t>Geological surveys</a:t>
            </a:r>
            <a:r>
              <a:rPr lang="en-US" dirty="0"/>
              <a:t>, geophysics </a:t>
            </a:r>
            <a:r>
              <a:rPr lang="en-US" dirty="0" err="1"/>
              <a:t>centres</a:t>
            </a:r>
            <a:r>
              <a:rPr lang="en-US" dirty="0"/>
              <a:t> looking at tectonic hazards </a:t>
            </a:r>
            <a:r>
              <a:rPr lang="en-US" dirty="0" smtClean="0"/>
              <a:t>focused </a:t>
            </a:r>
            <a:r>
              <a:rPr lang="en-US" dirty="0"/>
              <a:t>on the scientific use of </a:t>
            </a:r>
            <a:r>
              <a:rPr lang="en-US" dirty="0" smtClean="0"/>
              <a:t>satellite data </a:t>
            </a:r>
            <a:r>
              <a:rPr lang="en-US" dirty="0"/>
              <a:t>that aim to understand the physics of </a:t>
            </a:r>
            <a:r>
              <a:rPr lang="en-US" dirty="0" err="1"/>
              <a:t>geohazards</a:t>
            </a:r>
            <a:r>
              <a:rPr lang="en-US" dirty="0"/>
              <a:t> and better </a:t>
            </a:r>
            <a:r>
              <a:rPr lang="en-US" dirty="0" err="1"/>
              <a:t>characterise</a:t>
            </a:r>
            <a:r>
              <a:rPr lang="en-US" dirty="0"/>
              <a:t>, understand and model such risks. </a:t>
            </a:r>
            <a:r>
              <a:rPr lang="en-US" dirty="0" smtClean="0"/>
              <a:t>In some cases, </a:t>
            </a:r>
            <a:r>
              <a:rPr lang="en-US" dirty="0"/>
              <a:t>EO experts (process, </a:t>
            </a:r>
            <a:r>
              <a:rPr lang="en-US" dirty="0" err="1"/>
              <a:t>analyse</a:t>
            </a:r>
            <a:r>
              <a:rPr lang="en-US" dirty="0"/>
              <a:t>, validate, integrate the EO satellite data ) </a:t>
            </a:r>
            <a:r>
              <a:rPr lang="en-US" dirty="0" smtClean="0"/>
              <a:t>are part of geoscience centers.</a:t>
            </a:r>
            <a:endParaRPr lang="en-US" dirty="0" smtClean="0"/>
          </a:p>
          <a:p>
            <a:pPr marL="285750" indent="-285750">
              <a:buFont typeface="Arial" panose="020B0604020202020204" pitchFamily="34" charset="0"/>
              <a:buChar char="•"/>
            </a:pPr>
            <a:endParaRPr lang="en-US" dirty="0" smtClean="0"/>
          </a:p>
          <a:p>
            <a:r>
              <a:rPr lang="en-US" b="1" dirty="0" smtClean="0"/>
              <a:t>The </a:t>
            </a:r>
            <a:r>
              <a:rPr lang="en-US" b="1" dirty="0"/>
              <a:t>end users </a:t>
            </a:r>
            <a:r>
              <a:rPr lang="en-US" b="1" dirty="0" smtClean="0"/>
              <a:t>(e.g. national </a:t>
            </a:r>
            <a:r>
              <a:rPr lang="en-US" b="1" dirty="0"/>
              <a:t>DRM authorities, industry etc.)</a:t>
            </a:r>
          </a:p>
          <a:p>
            <a:pPr marL="285750" indent="-285750">
              <a:buFont typeface="Arial" panose="020B0604020202020204" pitchFamily="34" charset="0"/>
              <a:buChar char="•"/>
            </a:pPr>
            <a:r>
              <a:rPr lang="en-US" dirty="0" smtClean="0"/>
              <a:t>Exploit real </a:t>
            </a:r>
            <a:r>
              <a:rPr lang="en-US" dirty="0"/>
              <a:t>value of EO-based information products for </a:t>
            </a:r>
            <a:r>
              <a:rPr lang="en-US" dirty="0" smtClean="0"/>
              <a:t>risk e.g. government </a:t>
            </a:r>
            <a:r>
              <a:rPr lang="en-US" dirty="0"/>
              <a:t>administrations (e.g. civil protection authorities), private sector bodies (e.g. insurance industry), private citizens. </a:t>
            </a:r>
            <a:endParaRPr lang="en-US" dirty="0" smtClean="0"/>
          </a:p>
          <a:p>
            <a:endParaRPr lang="en-US" dirty="0"/>
          </a:p>
        </p:txBody>
      </p:sp>
    </p:spTree>
    <p:extLst>
      <p:ext uri="{BB962C8B-B14F-4D97-AF65-F5344CB8AC3E}">
        <p14:creationId xmlns:p14="http://schemas.microsoft.com/office/powerpoint/2010/main" val="99581899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9</a:t>
            </a:fld>
            <a:endParaRPr lang="fr-FR"/>
          </a:p>
        </p:txBody>
      </p:sp>
      <p:sp>
        <p:nvSpPr>
          <p:cNvPr id="2" name="Title 1"/>
          <p:cNvSpPr>
            <a:spLocks noGrp="1"/>
          </p:cNvSpPr>
          <p:nvPr>
            <p:ph type="title" idx="4294967295"/>
          </p:nvPr>
        </p:nvSpPr>
        <p:spPr>
          <a:xfrm>
            <a:off x="251520" y="2420888"/>
            <a:ext cx="8640960" cy="2366963"/>
          </a:xfrm>
        </p:spPr>
        <p:txBody>
          <a:bodyPr>
            <a:noAutofit/>
          </a:bodyPr>
          <a:lstStyle/>
          <a:p>
            <a:pPr lvl="1" algn="ct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a:t>
            </a:r>
            <a:r>
              <a:rPr lang="en-US" sz="2000"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period </a:t>
            </a: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2016</a:t>
            </a:r>
            <a: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rPr>
              <a:t>1</a:t>
            </a:r>
            <a:r>
              <a:rPr lang="en-US" b="1" dirty="0">
                <a:solidFill>
                  <a:schemeClr val="tx2"/>
                </a:solidFill>
                <a:effectLst>
                  <a:outerShdw blurRad="38100" dist="38100" dir="2700000" algn="tl">
                    <a:srgbClr val="000000">
                      <a:alpha val="43137"/>
                    </a:srgbClr>
                  </a:outerShdw>
                </a:effectLst>
              </a:rPr>
              <a:t>. EO data access for pilot users</a:t>
            </a:r>
            <a:r>
              <a:rPr lang="en-US" sz="3200" b="1" dirty="0">
                <a:solidFill>
                  <a:schemeClr val="tx2"/>
                </a:solidFill>
                <a:effectLst>
                  <a:outerShdw blurRad="38100" dist="38100" dir="2700000" algn="tl">
                    <a:srgbClr val="000000">
                      <a:alpha val="43137"/>
                    </a:srgbClr>
                  </a:outerShdw>
                </a:effectLst>
              </a:rPr>
              <a:t/>
            </a:r>
            <a:br>
              <a:rPr lang="en-US" sz="3200" b="1" dirty="0">
                <a:solidFill>
                  <a:schemeClr val="tx2"/>
                </a:solidFill>
                <a:effectLst>
                  <a:outerShdw blurRad="38100" dist="38100" dir="2700000" algn="tl">
                    <a:srgbClr val="000000">
                      <a:alpha val="43137"/>
                    </a:srgbClr>
                  </a:outerShdw>
                </a:effectLst>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2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775832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7431</TotalTime>
  <Words>5846</Words>
  <Application>Microsoft Office PowerPoint</Application>
  <PresentationFormat>Affichage à l'écran (4:3)</PresentationFormat>
  <Paragraphs>633</Paragraphs>
  <Slides>61</Slides>
  <Notes>16</Notes>
  <HiddenSlides>0</HiddenSlides>
  <MMClips>0</MMClips>
  <ScaleCrop>false</ScaleCrop>
  <HeadingPairs>
    <vt:vector size="4" baseType="variant">
      <vt:variant>
        <vt:lpstr>Thème</vt:lpstr>
      </vt:variant>
      <vt:variant>
        <vt:i4>2</vt:i4>
      </vt:variant>
      <vt:variant>
        <vt:lpstr>Titres des diapositives</vt:lpstr>
      </vt:variant>
      <vt:variant>
        <vt:i4>61</vt:i4>
      </vt:variant>
    </vt:vector>
  </HeadingPairs>
  <TitlesOfParts>
    <vt:vector size="63" baseType="lpstr">
      <vt:lpstr>4_EUM_template_v03</vt:lpstr>
      <vt:lpstr>5_EUM_template_v03</vt:lpstr>
      <vt:lpstr>Status Report on the Seismic Hazards Pilot</vt:lpstr>
      <vt:lpstr>Outline</vt:lpstr>
      <vt:lpstr>Seismic Hazards pilot - Status</vt:lpstr>
      <vt:lpstr>Seismic Hazards pilot - Status </vt:lpstr>
      <vt:lpstr>Seismic Hazards pilot - Objectives</vt:lpstr>
      <vt:lpstr>Overview of activities (1)</vt:lpstr>
      <vt:lpstr>Overview of activities (2)</vt:lpstr>
      <vt:lpstr>Users</vt:lpstr>
      <vt:lpstr>Results from pilot work in the period March 2016- August 2016   1. EO data access for pilot users  </vt:lpstr>
      <vt:lpstr> EO data access for Pilot users  </vt:lpstr>
      <vt:lpstr>Présentation PowerPoint</vt:lpstr>
      <vt:lpstr>Available Copernicus Sentinel-1A  SAR data – Spatial Coverage </vt:lpstr>
      <vt:lpstr>Copernicus Sentinel-2A data accessible through the GEP </vt:lpstr>
      <vt:lpstr>GEP supporting the GSNL and the Volcano pilot</vt:lpstr>
      <vt:lpstr>Présentation PowerPoint</vt:lpstr>
      <vt:lpstr>Présentation PowerPoint</vt:lpstr>
      <vt:lpstr>Data use</vt:lpstr>
      <vt:lpstr>Results from pilot work in the period March 2016- August 2016  2. EO processing  </vt:lpstr>
      <vt:lpstr>Central Italy earthquakes  (24 August, 26 and 30 October 2016)</vt:lpstr>
      <vt:lpstr>Central Italy Earthquakes: Activation</vt:lpstr>
      <vt:lpstr>Amatrice Earthquake: Sentinel-1, ALOS-2 and CSK Input datasets for source modeling</vt:lpstr>
      <vt:lpstr>Amatrice Earthquake: Source model by INGV</vt:lpstr>
      <vt:lpstr>Visso and Norcia Earthquakes: Sentinel-1 interferogram generated by INGV</vt:lpstr>
      <vt:lpstr>Visso and Norcia Earthquakes: Source model by INGV based on ALOS-2 interferograms (by INGV and CNR-IREA)</vt:lpstr>
      <vt:lpstr>2016 Visso (IT) Earthquake: example of hosted processing on the GEP</vt:lpstr>
      <vt:lpstr>New Zealand earthquake of 13 November 2016</vt:lpstr>
      <vt:lpstr>Kaikura (NZ) Earthquake: ALOS-2 interferograms generated by NASA JPL</vt:lpstr>
      <vt:lpstr>Kaikura (NZ) Earthquake: ALOS-2 and Sentinel -1 results generated by COMET</vt:lpstr>
      <vt:lpstr>Kaikura (NZ) Earthquake: Sentinel-1 interferograms generated by NOA</vt:lpstr>
      <vt:lpstr>EO processing by COMET using the LiCSAR system</vt:lpstr>
      <vt:lpstr>COMET-LiCSAR: Tools for automated generation of Sentinel-1 frame interferograms</vt:lpstr>
      <vt:lpstr>Présentation PowerPoint</vt:lpstr>
      <vt:lpstr>GEP Roadmap</vt:lpstr>
      <vt:lpstr>GEP: an innovative response</vt:lpstr>
      <vt:lpstr>Présentation PowerPoint</vt:lpstr>
      <vt:lpstr>Présentation PowerPoint</vt:lpstr>
      <vt:lpstr>Présentation PowerPoint</vt:lpstr>
      <vt:lpstr>Awareness – Promotion of results</vt:lpstr>
      <vt:lpstr>Présentation PowerPoint</vt:lpstr>
      <vt:lpstr>Présentation PowerPoint</vt:lpstr>
      <vt:lpstr>Publications (1)</vt:lpstr>
      <vt:lpstr>Publications (2)</vt:lpstr>
      <vt:lpstr>Publications (3)</vt:lpstr>
      <vt:lpstr> Results from pilot work in the period March 2016- August  2016  4. Observations strategy  </vt:lpstr>
      <vt:lpstr>Observations strategy</vt:lpstr>
      <vt:lpstr>Issues and risks associated to the execution of the pilot</vt:lpstr>
      <vt:lpstr>Issues &amp; risks identified</vt:lpstr>
      <vt:lpstr>Sustainability strategy</vt:lpstr>
      <vt:lpstr>Achievements against pilot objectives</vt:lpstr>
      <vt:lpstr>Présentation PowerPoint</vt:lpstr>
      <vt:lpstr>Lessons learnt from the pilot (1)</vt:lpstr>
      <vt:lpstr>Lessons learnt from the pilot (2)</vt:lpstr>
      <vt:lpstr>Challenges identified</vt:lpstr>
      <vt:lpstr>Threats in case of no follow-on after the pilot</vt:lpstr>
      <vt:lpstr>Proposed approach</vt:lpstr>
      <vt:lpstr>Présentation PowerPoint</vt:lpstr>
      <vt:lpstr>Data expected by the communnity for follow-on activities</vt:lpstr>
      <vt:lpstr>Next steps</vt:lpstr>
      <vt:lpstr>Steps beyond 2017:</vt:lpstr>
      <vt:lpstr>Conclusion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CEOS Seismic Pilot</dc:title>
  <dc:creator>Théodora Papadopoulou</dc:creator>
  <cp:lastModifiedBy>Théodora Papadopoulou</cp:lastModifiedBy>
  <cp:revision>832</cp:revision>
  <dcterms:created xsi:type="dcterms:W3CDTF">2015-07-03T12:25:15Z</dcterms:created>
  <dcterms:modified xsi:type="dcterms:W3CDTF">2017-03-27T14:04:14Z</dcterms:modified>
</cp:coreProperties>
</file>