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8" r:id="rId3"/>
    <p:sldId id="295" r:id="rId4"/>
    <p:sldId id="296" r:id="rId5"/>
    <p:sldId id="312" r:id="rId6"/>
    <p:sldId id="309" r:id="rId7"/>
    <p:sldId id="310" r:id="rId8"/>
    <p:sldId id="316" r:id="rId9"/>
    <p:sldId id="315" r:id="rId10"/>
    <p:sldId id="311" r:id="rId11"/>
    <p:sldId id="314" r:id="rId12"/>
    <p:sldId id="313" r:id="rId13"/>
    <p:sldId id="317" r:id="rId14"/>
  </p:sldIdLst>
  <p:sldSz cx="9144000" cy="6858000" type="screen4x3"/>
  <p:notesSz cx="7010400" cy="92964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w Eddy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8"/>
    <p:restoredTop sz="94032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8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41100-28A0-4BAF-A90E-4729E072DE3C}" type="datetimeFigureOut">
              <a:rPr lang="en-US" smtClean="0"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BA7BD-D8B4-4536-8D72-9D92FB647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88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110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1" dirty="0" smtClean="0"/>
              <a:t>GEO is a coalition of governments and participating organizations having as its mission the implementation of the Global Earth Observation System of Systems (GEOSS) </a:t>
            </a:r>
            <a:r>
              <a:rPr lang="en-US" sz="1600" dirty="0" smtClean="0"/>
              <a:t>to meet the need for </a:t>
            </a:r>
            <a:r>
              <a:rPr lang="en-US" sz="1600" dirty="0" smtClean="0">
                <a:solidFill>
                  <a:srgbClr val="FF0000"/>
                </a:solidFill>
              </a:rPr>
              <a:t>timely, quality long term global information as a basis for sound decision-making.</a:t>
            </a:r>
          </a:p>
          <a:p>
            <a:endParaRPr lang="en-US" sz="1600" dirty="0" smtClean="0"/>
          </a:p>
          <a:p>
            <a:r>
              <a:rPr lang="en-US" sz="1600" b="1" dirty="0" smtClean="0"/>
              <a:t>Earth observations from </a:t>
            </a:r>
            <a:r>
              <a:rPr lang="en-US" sz="1600" b="1" dirty="0" smtClean="0">
                <a:solidFill>
                  <a:srgbClr val="FF0000"/>
                </a:solidFill>
              </a:rPr>
              <a:t>diverse sources, including satellite, airborne, in-situ platforms, and citizen observatories</a:t>
            </a:r>
            <a:r>
              <a:rPr lang="en-US" sz="1600" b="1" dirty="0" smtClean="0"/>
              <a:t>, when integrated together, provide powerful tools for understanding the past and present conditions of Earth systems,</a:t>
            </a:r>
            <a:r>
              <a:rPr lang="en-US" sz="1600" dirty="0" smtClean="0"/>
              <a:t> as well as the interplay between them. 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35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08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400" dirty="0" smtClean="0"/>
              <a:t>Chair: Mexican Space Agency (Julio </a:t>
            </a:r>
            <a:r>
              <a:rPr lang="en-CA" sz="2400" dirty="0" err="1" smtClean="0"/>
              <a:t>Castollo</a:t>
            </a:r>
            <a:r>
              <a:rPr lang="en-CA" sz="2400" dirty="0" smtClean="0"/>
              <a:t>)</a:t>
            </a:r>
          </a:p>
          <a:p>
            <a:pPr marL="0" indent="0">
              <a:buNone/>
            </a:pPr>
            <a:r>
              <a:rPr lang="en-CA" sz="2400" dirty="0" smtClean="0"/>
              <a:t>Co-Chair: Disaster Management Center Government of Sri Lanka (</a:t>
            </a:r>
            <a:r>
              <a:rPr lang="en-CA" sz="2400" dirty="0" err="1" smtClean="0"/>
              <a:t>Samamsiri</a:t>
            </a:r>
            <a:r>
              <a:rPr lang="en-CA" sz="2400" dirty="0" smtClean="0"/>
              <a:t> </a:t>
            </a:r>
            <a:r>
              <a:rPr lang="en-CA" sz="2400" dirty="0" err="1" smtClean="0"/>
              <a:t>Srimal</a:t>
            </a:r>
            <a:r>
              <a:rPr lang="en-CA" sz="2400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37144" y="188913"/>
            <a:ext cx="6930656" cy="50165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6863" y="1457325"/>
            <a:ext cx="8445500" cy="4864100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463AB0-2CC6-403A-90EC-93E795044F56}" type="datetimeFigureOut">
              <a:rPr kumimoji="1" lang="ja-JP" altLang="en-US" smtClean="0"/>
              <a:t>2017/3/9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D3C35FD-47B6-4CD7-8146-95C1CE15042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>
          <a:xfrm>
            <a:off x="7278737" y="6567055"/>
            <a:ext cx="1639186" cy="20588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defTabSz="457200" rtl="0" eaLnBrk="0" fontAlgn="base" hangingPunct="0">
              <a:spcBef>
                <a:spcPct val="50000"/>
              </a:spcBef>
              <a:spcAft>
                <a:spcPct val="0"/>
              </a:spcAft>
              <a:defRPr sz="1000" kern="1200">
                <a:solidFill>
                  <a:srgbClr val="002569"/>
                </a:solidFill>
                <a:latin typeface="Century Gothic" pitchFamily="34" charset="0"/>
                <a:ea typeface="ＭＳ Ｐゴシック" pitchFamily="-106" charset="-128"/>
                <a:cs typeface="Calibri" pitchFamily="-106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-106" charset="-128"/>
                <a:cs typeface="+mn-cs"/>
              </a:defRPr>
            </a:lvl9pPr>
          </a:lstStyle>
          <a:p>
            <a:pPr>
              <a:defRPr/>
            </a:pPr>
            <a:fld id="{6BF8D2B0-EFB6-4DAA-9B0B-6F6B3A5808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7987811" cy="144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CA" sz="4200" b="1" dirty="0" smtClean="0">
                <a:solidFill>
                  <a:srgbClr val="FFFFFF"/>
                </a:solidFill>
                <a:latin typeface="+mj-lt"/>
              </a:rPr>
              <a:t>Communicating the success of the pilots</a:t>
            </a:r>
            <a:endParaRPr lang="en-CA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0878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CA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Stéphane Chalifoux, </a:t>
            </a:r>
            <a:r>
              <a:rPr lang="fr-CA" b="1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WGD </a:t>
            </a:r>
            <a:r>
              <a:rPr lang="fr-CA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Chair</a:t>
            </a:r>
            <a:r>
              <a:rPr lang="fr-CA" b="1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/>
            </a:r>
            <a:br>
              <a:rPr lang="fr-CA" b="1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</a:br>
            <a:r>
              <a:rPr lang="fr-CA" b="1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Andrew Eddy, WGD </a:t>
            </a:r>
            <a:r>
              <a:rPr lang="en-CA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Secretary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fr-CA" b="1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fr-CA" b="1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CA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WGD#7, Rome, </a:t>
            </a:r>
            <a:r>
              <a:rPr lang="fr-CA" b="1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Italy</a:t>
            </a:r>
            <a:endParaRPr lang="fr-CA" b="1" dirty="0" smtClean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CA" b="1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March 14-16, 2017</a:t>
            </a:r>
            <a:endParaRPr b="1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US" sz="2800" dirty="0"/>
              <a:t>GEOSS Common </a:t>
            </a:r>
            <a:r>
              <a:rPr lang="en-US" sz="2800" dirty="0" smtClean="0"/>
              <a:t>Infrastructure (GCI)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5"/>
            <a:ext cx="8744505" cy="4864100"/>
          </a:xfrm>
        </p:spPr>
        <p:txBody>
          <a:bodyPr/>
          <a:lstStyle/>
          <a:p>
            <a:pPr marL="0" indent="0">
              <a:buNone/>
            </a:pPr>
            <a:r>
              <a:rPr lang="en-CA" b="1" dirty="0" smtClean="0"/>
              <a:t>GCI for Disasters - Virtual Session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 smtClean="0"/>
              <a:t>Establish a Dialogue between the GCI and the SBA Teams and relative initiatives (</a:t>
            </a:r>
            <a:r>
              <a:rPr lang="en-US" sz="1800" dirty="0"/>
              <a:t>SBA = Societal Benefit Area</a:t>
            </a:r>
            <a:r>
              <a:rPr lang="en-CA" sz="18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 smtClean="0"/>
              <a:t>Hear the needs and suggestions from the community in terms of </a:t>
            </a:r>
            <a:r>
              <a:rPr lang="en-CA" sz="1800" dirty="0" smtClean="0">
                <a:solidFill>
                  <a:srgbClr val="FF0000"/>
                </a:solidFill>
              </a:rPr>
              <a:t>Data in </a:t>
            </a:r>
            <a:r>
              <a:rPr lang="en-CA" sz="1800" dirty="0" smtClean="0"/>
              <a:t>the GCI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 smtClean="0"/>
              <a:t>Hear the needs and suggestions from the community in terms of </a:t>
            </a:r>
            <a:r>
              <a:rPr lang="en-CA" sz="1800" dirty="0" smtClean="0">
                <a:solidFill>
                  <a:srgbClr val="FF0000"/>
                </a:solidFill>
              </a:rPr>
              <a:t>Functionalities</a:t>
            </a:r>
            <a:r>
              <a:rPr lang="en-CA" sz="1800" dirty="0" smtClean="0"/>
              <a:t> in the GCI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 smtClean="0"/>
              <a:t>Assess with the community the need/benefit  of establishing a thematic </a:t>
            </a:r>
            <a:r>
              <a:rPr lang="en-CA" sz="1800" dirty="0" smtClean="0">
                <a:solidFill>
                  <a:srgbClr val="FF0000"/>
                </a:solidFill>
              </a:rPr>
              <a:t>Community Portal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 smtClean="0"/>
              <a:t>Build  applications using GCI data– towards Plenary (Building a GEO Atlas by SBA)</a:t>
            </a:r>
          </a:p>
          <a:p>
            <a:pPr marL="0" lvl="0" indent="0">
              <a:buNone/>
            </a:pPr>
            <a:endParaRPr lang="fr-CA" dirty="0"/>
          </a:p>
          <a:p>
            <a:pPr marL="0" lvl="0" indent="0">
              <a:buNone/>
            </a:pPr>
            <a:endParaRPr lang="en-US" dirty="0"/>
          </a:p>
          <a:p>
            <a:pPr marL="571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0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US" sz="2800" dirty="0"/>
              <a:t>GEOSS Common Infrastructure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5"/>
            <a:ext cx="8744505" cy="4864100"/>
          </a:xfrm>
        </p:spPr>
        <p:txBody>
          <a:bodyPr/>
          <a:lstStyle/>
          <a:p>
            <a:pPr marL="0" indent="0">
              <a:buNone/>
            </a:pPr>
            <a:r>
              <a:rPr lang="en-CA" b="1" dirty="0" smtClean="0"/>
              <a:t>GCI for Disasters - Virtual Session Structure</a:t>
            </a:r>
          </a:p>
          <a:p>
            <a:pPr marL="0" indent="0">
              <a:buNone/>
            </a:pPr>
            <a:r>
              <a:rPr lang="en-CA" b="1" dirty="0" smtClean="0"/>
              <a:t>	- Interesting </a:t>
            </a:r>
            <a:r>
              <a:rPr lang="en-CA" dirty="0" smtClean="0"/>
              <a:t>GEOSS Portal</a:t>
            </a:r>
          </a:p>
          <a:p>
            <a:pPr marL="0" indent="0">
              <a:buNone/>
            </a:pPr>
            <a:r>
              <a:rPr lang="en-CA" dirty="0" smtClean="0"/>
              <a:t>	- Could be used for dissemination</a:t>
            </a:r>
          </a:p>
          <a:p>
            <a:pPr marL="0" indent="0">
              <a:buNone/>
            </a:pPr>
            <a:r>
              <a:rPr lang="en-CA" dirty="0" smtClean="0"/>
              <a:t>	- Could be used for end-users/partners research</a:t>
            </a:r>
          </a:p>
          <a:p>
            <a:pPr marL="0" indent="0">
              <a:buNone/>
            </a:pPr>
            <a:endParaRPr lang="en-CA" b="0" dirty="0" smtClean="0"/>
          </a:p>
          <a:p>
            <a:pPr marL="0" lvl="0" indent="0">
              <a:buNone/>
            </a:pPr>
            <a:r>
              <a:rPr lang="en-CA" dirty="0" smtClean="0"/>
              <a:t>How to link with </a:t>
            </a:r>
            <a:r>
              <a:rPr lang="en-CA" sz="2000" dirty="0" smtClean="0"/>
              <a:t>GEO-DARMA?</a:t>
            </a:r>
          </a:p>
          <a:p>
            <a:pPr marL="0" lvl="0" indent="0">
              <a:buNone/>
            </a:pPr>
            <a:endParaRPr lang="en-CA" dirty="0" smtClean="0"/>
          </a:p>
          <a:p>
            <a:pPr marL="0" lvl="0" indent="0">
              <a:buNone/>
            </a:pPr>
            <a:r>
              <a:rPr lang="en-CA" dirty="0" smtClean="0"/>
              <a:t>How to link with ongoing/future activities?</a:t>
            </a:r>
          </a:p>
          <a:p>
            <a:pPr marL="0" lvl="0" indent="0">
              <a:buNone/>
            </a:pPr>
            <a:endParaRPr lang="fr-CA" dirty="0"/>
          </a:p>
          <a:p>
            <a:pPr marL="0" lvl="0" indent="0">
              <a:buNone/>
            </a:pPr>
            <a:endParaRPr lang="en-US" dirty="0"/>
          </a:p>
          <a:p>
            <a:pPr marL="571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79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US" sz="2800" dirty="0" smtClean="0"/>
              <a:t>Communications </a:t>
            </a:r>
            <a:r>
              <a:rPr lang="en-US" sz="2800" smtClean="0"/>
              <a:t>and Outreach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5"/>
            <a:ext cx="8744505" cy="4864100"/>
          </a:xfrm>
        </p:spPr>
        <p:txBody>
          <a:bodyPr/>
          <a:lstStyle/>
          <a:p>
            <a:pPr marL="0" indent="0">
              <a:buNone/>
            </a:pP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Conferences</a:t>
            </a:r>
          </a:p>
          <a:p>
            <a:pPr marL="0" indent="0">
              <a:buNone/>
            </a:pP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	- ISRSE (Tshwane, South Africa, 8-12 May, 2017)</a:t>
            </a:r>
          </a:p>
          <a:p>
            <a:pPr marL="0" indent="0">
              <a:buNone/>
            </a:pPr>
            <a:r>
              <a:rPr lang="en-CA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- World Reconstruction Conference 3 (Brussels, 6-8 	June, 2017)</a:t>
            </a:r>
            <a:endParaRPr lang="en-CA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Meetings</a:t>
            </a:r>
          </a:p>
          <a:p>
            <a:pPr marL="0" lvl="0" indent="0">
              <a:buNone/>
            </a:pPr>
            <a:r>
              <a:rPr lang="en-CA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- Global Platform (22-26 May, Cancun, Mexico)</a:t>
            </a:r>
          </a:p>
          <a:p>
            <a:pPr marL="0" lvl="0" indent="0">
              <a:buNone/>
            </a:pPr>
            <a:r>
              <a:rPr lang="en-CA" b="1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CA" b="1" dirty="0" smtClean="0">
                <a:solidFill>
                  <a:schemeClr val="accent1">
                    <a:lumMod val="50000"/>
                  </a:schemeClr>
                </a:solidFill>
              </a:rPr>
              <a:t>- GEO-DARMA Steering Committee and Concept 	Workshop (week of 22 May, Cancun, Mexico)</a:t>
            </a:r>
          </a:p>
          <a:p>
            <a:pPr marL="0" lvl="0" indent="0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US" dirty="0"/>
          </a:p>
          <a:p>
            <a:pPr marL="571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66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US" sz="2800" dirty="0"/>
              <a:t>International Charter Space and Major Disasters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4"/>
            <a:ext cx="8744505" cy="5095875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Promoting the Charter </a:t>
            </a:r>
            <a:r>
              <a:rPr lang="en-US" sz="1400" dirty="0"/>
              <a:t>Universal Access initiative to the countries participating in CEOS </a:t>
            </a:r>
            <a:r>
              <a:rPr lang="en-US" sz="1400" dirty="0" smtClean="0"/>
              <a:t>pilots</a:t>
            </a:r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r>
              <a:rPr lang="en-CA" sz="1400" dirty="0" smtClean="0"/>
              <a:t>Aiming to provide all the countries in the world with an easy access to the charter and its EO satellite resources in support of major disasters</a:t>
            </a:r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r>
              <a:rPr lang="en-CA" sz="1400" dirty="0" smtClean="0"/>
              <a:t>Allows national disaster management authorities to submit a request</a:t>
            </a:r>
          </a:p>
          <a:p>
            <a:pPr marL="0" indent="0">
              <a:buNone/>
            </a:pPr>
            <a:endParaRPr lang="en-CA" sz="1400" dirty="0"/>
          </a:p>
          <a:p>
            <a:pPr marL="0" indent="0">
              <a:buNone/>
            </a:pPr>
            <a:r>
              <a:rPr lang="en-CA" sz="1400" dirty="0" smtClean="0"/>
              <a:t>Proper procedures have to be followed, but to activate the Charter the affected country will not have to be a Charter Member</a:t>
            </a: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r>
              <a:rPr lang="en-CA" sz="1400" dirty="0" smtClean="0"/>
              <a:t>Meet three basic criteria:</a:t>
            </a:r>
          </a:p>
          <a:p>
            <a:r>
              <a:rPr lang="en-CA" sz="1400" dirty="0" smtClean="0"/>
              <a:t>Be a national disaster management authority or a delegate agency</a:t>
            </a:r>
          </a:p>
          <a:p>
            <a:r>
              <a:rPr lang="en-CA" sz="1400" dirty="0" smtClean="0"/>
              <a:t>Have the capacity to download and use maps</a:t>
            </a:r>
          </a:p>
          <a:p>
            <a:r>
              <a:rPr lang="en-CA" sz="1400" dirty="0" smtClean="0"/>
              <a:t>Activation request must be in </a:t>
            </a:r>
            <a:r>
              <a:rPr lang="en-CA" sz="1400" dirty="0"/>
              <a:t>E</a:t>
            </a:r>
            <a:r>
              <a:rPr lang="en-CA" sz="1400" dirty="0" smtClean="0"/>
              <a:t>nglish</a:t>
            </a:r>
            <a:endParaRPr lang="en-CA" sz="1400" dirty="0"/>
          </a:p>
          <a:p>
            <a:pPr marL="0" indent="0">
              <a:buNone/>
            </a:pPr>
            <a:endParaRPr lang="en-CA" sz="1400" dirty="0" smtClean="0"/>
          </a:p>
          <a:p>
            <a:pPr marL="0" indent="0">
              <a:buNone/>
            </a:pPr>
            <a:r>
              <a:rPr lang="en-CA" sz="1400" dirty="0" smtClean="0">
                <a:solidFill>
                  <a:srgbClr val="FF0000"/>
                </a:solidFill>
              </a:rPr>
              <a:t>Requested outreach materials </a:t>
            </a:r>
            <a:r>
              <a:rPr lang="en-US" sz="1400" dirty="0" smtClean="0">
                <a:solidFill>
                  <a:srgbClr val="FF0000"/>
                </a:solidFill>
              </a:rPr>
              <a:t>and </a:t>
            </a:r>
            <a:r>
              <a:rPr lang="en-US" sz="1400" dirty="0">
                <a:solidFill>
                  <a:srgbClr val="FF0000"/>
                </a:solidFill>
              </a:rPr>
              <a:t>points of </a:t>
            </a:r>
            <a:r>
              <a:rPr lang="en-US" sz="1400" dirty="0" smtClean="0">
                <a:solidFill>
                  <a:srgbClr val="FF0000"/>
                </a:solidFill>
              </a:rPr>
              <a:t>contacts (direct link)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03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144" y="336550"/>
            <a:ext cx="5330456" cy="501650"/>
          </a:xfrm>
        </p:spPr>
        <p:txBody>
          <a:bodyPr/>
          <a:lstStyle/>
          <a:p>
            <a:pPr algn="l"/>
            <a:r>
              <a:rPr lang="en-GB" sz="2800" dirty="0" smtClean="0"/>
              <a:t>Pilot background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63" y="1457324"/>
            <a:ext cx="8445500" cy="5019675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</a:rPr>
              <a:t>Flood, Seismic Hazards, and Volcano Pilots approved by SIT April 2014 and run to end 2017</a:t>
            </a:r>
          </a:p>
          <a:p>
            <a:pPr marL="0" indent="0">
              <a:buNone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</a:rPr>
              <a:t>Recovery Observatory formally approved by plenary November 2015 and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the Recovery Observatory (RO) was triggered on December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22, 2016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to track and support recovery efforts in Haiti in the wake of Hurricane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Matthew</a:t>
            </a: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</a:rPr>
              <a:t>, to run for 3 to 4 years (2017-2021)</a:t>
            </a:r>
          </a:p>
          <a:p>
            <a:pPr marL="0" indent="0">
              <a:buNone/>
            </a:pPr>
            <a:endParaRPr lang="en-GB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</a:rPr>
              <a:t>Landslide pilot planning begun 2015; approved at plenary 2016; may run to end 2019.</a:t>
            </a: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</a:rPr>
              <a:t>Some activities may continue, or be linked to new initiatives (e.g. GEO-DARMA), while others will cease.</a:t>
            </a:r>
          </a:p>
          <a:p>
            <a:pPr marL="0" indent="0">
              <a:buNone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1800" dirty="0" smtClean="0">
                <a:solidFill>
                  <a:schemeClr val="accent1">
                    <a:lumMod val="50000"/>
                  </a:schemeClr>
                </a:solidFill>
              </a:rPr>
              <a:t>Vision for sustainability and way forward in development for approval at 2017 Plenary </a:t>
            </a:r>
            <a:endParaRPr lang="en-GB" sz="18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541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36550"/>
            <a:ext cx="5638800" cy="501650"/>
          </a:xfrm>
        </p:spPr>
        <p:txBody>
          <a:bodyPr/>
          <a:lstStyle/>
          <a:p>
            <a:pPr algn="l"/>
            <a:r>
              <a:rPr lang="en-GB" sz="2800" dirty="0" smtClean="0"/>
              <a:t>How to report success?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5"/>
            <a:ext cx="8744505" cy="4864100"/>
          </a:xfrm>
        </p:spPr>
        <p:txBody>
          <a:bodyPr/>
          <a:lstStyle/>
          <a:p>
            <a:pPr lvl="1"/>
            <a:r>
              <a:rPr lang="en-GB" sz="1800" b="0" dirty="0" smtClean="0">
                <a:solidFill>
                  <a:schemeClr val="accent1">
                    <a:lumMod val="50000"/>
                  </a:schemeClr>
                </a:solidFill>
              </a:rPr>
              <a:t>Publication on web site. </a:t>
            </a:r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Each </a:t>
            </a:r>
            <a:r>
              <a:rPr lang="en-US" sz="1800" b="0" dirty="0" smtClean="0">
                <a:solidFill>
                  <a:schemeClr val="accent1">
                    <a:lumMod val="50000"/>
                  </a:schemeClr>
                </a:solidFill>
              </a:rPr>
              <a:t>pilot </a:t>
            </a:r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lead </a:t>
            </a:r>
            <a:r>
              <a:rPr lang="en-US" sz="1800" b="0" dirty="0" smtClean="0">
                <a:solidFill>
                  <a:schemeClr val="accent1">
                    <a:lumMod val="50000"/>
                  </a:schemeClr>
                </a:solidFill>
              </a:rPr>
              <a:t>to </a:t>
            </a:r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provide </a:t>
            </a:r>
            <a:r>
              <a:rPr lang="en-US" sz="1800" b="0" dirty="0" smtClean="0">
                <a:solidFill>
                  <a:schemeClr val="accent1">
                    <a:lumMod val="50000"/>
                  </a:schemeClr>
                </a:solidFill>
              </a:rPr>
              <a:t>½ page </a:t>
            </a:r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general public summary and then a link to more detailed information.</a:t>
            </a:r>
          </a:p>
          <a:p>
            <a:pPr lvl="1"/>
            <a:endParaRPr lang="en-US" sz="1800" b="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Current target is </a:t>
            </a:r>
            <a:r>
              <a:rPr lang="en-US" sz="1800" b="0" dirty="0" smtClean="0">
                <a:solidFill>
                  <a:schemeClr val="accent1">
                    <a:lumMod val="50000"/>
                  </a:schemeClr>
                </a:solidFill>
              </a:rPr>
              <a:t>2 web stories </a:t>
            </a:r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a year (could do more).</a:t>
            </a:r>
          </a:p>
          <a:p>
            <a:pPr lvl="1"/>
            <a:endParaRPr lang="en-GB" sz="18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GB" sz="1800" b="0" dirty="0" smtClean="0">
                <a:solidFill>
                  <a:schemeClr val="accent1">
                    <a:lumMod val="50000"/>
                  </a:schemeClr>
                </a:solidFill>
              </a:rPr>
              <a:t>Publication of articles in </a:t>
            </a:r>
            <a:r>
              <a:rPr lang="en-GB" sz="1800" b="0" dirty="0">
                <a:solidFill>
                  <a:schemeClr val="accent1">
                    <a:lumMod val="50000"/>
                  </a:schemeClr>
                </a:solidFill>
              </a:rPr>
              <a:t>specialized </a:t>
            </a:r>
            <a:r>
              <a:rPr lang="en-GB" sz="1800" b="0" dirty="0" smtClean="0">
                <a:solidFill>
                  <a:schemeClr val="accent1">
                    <a:lumMod val="50000"/>
                  </a:schemeClr>
                </a:solidFill>
              </a:rPr>
              <a:t>scientific journals.</a:t>
            </a:r>
          </a:p>
          <a:p>
            <a:pPr lvl="1"/>
            <a:endParaRPr lang="en-GB" sz="1800" b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GB" sz="1800" b="0" dirty="0">
                <a:solidFill>
                  <a:schemeClr val="accent1">
                    <a:lumMod val="50000"/>
                  </a:schemeClr>
                </a:solidFill>
              </a:rPr>
              <a:t>Presentations at international </a:t>
            </a:r>
            <a:r>
              <a:rPr lang="en-GB" sz="1800" b="0" dirty="0" smtClean="0">
                <a:solidFill>
                  <a:schemeClr val="accent1">
                    <a:lumMod val="50000"/>
                  </a:schemeClr>
                </a:solidFill>
              </a:rPr>
              <a:t>meetings.</a:t>
            </a:r>
          </a:p>
          <a:p>
            <a:pPr lvl="1"/>
            <a:endParaRPr lang="en-GB" sz="1800" b="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Glossy ‘pilot report’ highlighting pilot results to be published in 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</a:rPr>
              <a:t>April 2017</a:t>
            </a:r>
            <a:r>
              <a:rPr lang="en-US" sz="1800" b="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800" b="0" dirty="0">
                <a:solidFill>
                  <a:schemeClr val="accent1">
                    <a:lumMod val="50000"/>
                  </a:schemeClr>
                </a:solidFill>
              </a:rPr>
              <a:t>as a preparation of the pilot successor strategy for 2017</a:t>
            </a:r>
            <a:r>
              <a:rPr lang="en-US" sz="1800" b="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lvl="1"/>
            <a:endParaRPr lang="fr-CA" sz="1800" dirty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CA" sz="1800" b="0" dirty="0" smtClean="0">
                <a:solidFill>
                  <a:schemeClr val="accent1">
                    <a:lumMod val="50000"/>
                  </a:schemeClr>
                </a:solidFill>
              </a:rPr>
              <a:t>Strengthen linkage with international organizations (UN, GEO, WB…)</a:t>
            </a:r>
          </a:p>
          <a:p>
            <a:pPr lvl="1"/>
            <a:endParaRPr lang="en-GB" dirty="0"/>
          </a:p>
          <a:p>
            <a:pPr marL="571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09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GB" sz="2800" dirty="0" smtClean="0"/>
              <a:t>Hardcopy DRM Pilot Report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4"/>
            <a:ext cx="8744505" cy="5095875"/>
          </a:xfrm>
        </p:spPr>
        <p:txBody>
          <a:bodyPr/>
          <a:lstStyle/>
          <a:p>
            <a:pPr marL="0" indent="0">
              <a:buNone/>
            </a:pPr>
            <a:r>
              <a:rPr lang="en-CA" sz="1800" dirty="0" smtClean="0">
                <a:solidFill>
                  <a:schemeClr val="accent1">
                    <a:lumMod val="50000"/>
                  </a:schemeClr>
                </a:solidFill>
              </a:rPr>
              <a:t>Hardcopy, glossy document to be published by ESA by April 2017 for SIT-32</a:t>
            </a:r>
          </a:p>
          <a:p>
            <a:pPr marL="0" indent="0">
              <a:buNone/>
            </a:pPr>
            <a:endParaRPr lang="en-CA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CA" sz="1800" dirty="0" smtClean="0">
                <a:solidFill>
                  <a:schemeClr val="accent1">
                    <a:lumMod val="50000"/>
                  </a:schemeClr>
                </a:solidFill>
              </a:rPr>
              <a:t>Report will provide overview of DRM objectives, and then focus on success stories from within each thematic area</a:t>
            </a:r>
          </a:p>
          <a:p>
            <a:pPr marL="0" indent="0">
              <a:buNone/>
            </a:pPr>
            <a:endParaRPr lang="en-CA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CA" sz="1800" dirty="0" smtClean="0">
                <a:solidFill>
                  <a:schemeClr val="accent1">
                    <a:lumMod val="50000"/>
                  </a:schemeClr>
                </a:solidFill>
              </a:rPr>
              <a:t>Report will document how specific initiatives from within each thematic area led to increased end user engagement in satellite-based disaster risk management </a:t>
            </a:r>
          </a:p>
          <a:p>
            <a:pPr marL="0" indent="0">
              <a:buNone/>
            </a:pPr>
            <a:endParaRPr lang="en-CA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CA" sz="1800" dirty="0" smtClean="0">
                <a:solidFill>
                  <a:schemeClr val="accent1">
                    <a:lumMod val="50000"/>
                  </a:schemeClr>
                </a:solidFill>
              </a:rPr>
              <a:t>Report includes end user testimonials on how satellite use changed their approach to DRM</a:t>
            </a:r>
          </a:p>
          <a:p>
            <a:pPr marL="0" indent="0">
              <a:buNone/>
            </a:pPr>
            <a:endParaRPr lang="en-CA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CA" sz="2000" u="sng" dirty="0" smtClean="0">
                <a:solidFill>
                  <a:schemeClr val="accent1">
                    <a:lumMod val="50000"/>
                  </a:schemeClr>
                </a:solidFill>
              </a:rPr>
              <a:t>To be defined</a:t>
            </a:r>
            <a:r>
              <a:rPr lang="en-CA" sz="20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r>
              <a:rPr lang="en-CA" sz="2000" dirty="0" smtClean="0">
                <a:solidFill>
                  <a:schemeClr val="accent1">
                    <a:lumMod val="50000"/>
                  </a:schemeClr>
                </a:solidFill>
              </a:rPr>
              <a:t>Title - Any suggestions?</a:t>
            </a:r>
          </a:p>
          <a:p>
            <a:r>
              <a:rPr lang="en-CA" sz="2000" dirty="0">
                <a:solidFill>
                  <a:schemeClr val="accent1">
                    <a:lumMod val="50000"/>
                  </a:schemeClr>
                </a:solidFill>
              </a:rPr>
              <a:t>D</a:t>
            </a:r>
            <a:r>
              <a:rPr lang="en-CA" sz="2000" dirty="0" smtClean="0">
                <a:solidFill>
                  <a:schemeClr val="accent1">
                    <a:lumMod val="50000"/>
                  </a:schemeClr>
                </a:solidFill>
              </a:rPr>
              <a:t>istribution strategy (who and where: physical or digital…)</a:t>
            </a:r>
          </a:p>
          <a:p>
            <a:pPr marL="0" indent="0">
              <a:buNone/>
            </a:pPr>
            <a:endParaRPr lang="en-GB" b="0" dirty="0" smtClean="0"/>
          </a:p>
          <a:p>
            <a:pPr lvl="1"/>
            <a:endParaRPr lang="en-GB" dirty="0"/>
          </a:p>
          <a:p>
            <a:pPr marL="571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54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GB" sz="2800" dirty="0" smtClean="0"/>
              <a:t>CEOS Disaster Website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4"/>
            <a:ext cx="8744505" cy="5095875"/>
          </a:xfrm>
        </p:spPr>
        <p:txBody>
          <a:bodyPr/>
          <a:lstStyle/>
          <a:p>
            <a:pPr marL="0" indent="0">
              <a:buNone/>
            </a:pPr>
            <a:r>
              <a:rPr lang="en-CA" sz="2000" dirty="0" smtClean="0"/>
              <a:t>By the end of the summer, review of the Disasters pages</a:t>
            </a:r>
          </a:p>
          <a:p>
            <a:pPr lvl="1"/>
            <a:r>
              <a:rPr lang="en-CA" sz="1800" dirty="0" smtClean="0"/>
              <a:t>From a structure perspective</a:t>
            </a:r>
          </a:p>
          <a:p>
            <a:pPr lvl="1"/>
            <a:r>
              <a:rPr lang="en-CA" sz="1800" dirty="0" smtClean="0"/>
              <a:t>From a text perspective</a:t>
            </a:r>
          </a:p>
          <a:p>
            <a:pPr lvl="1"/>
            <a:r>
              <a:rPr lang="en-CA" sz="1800" dirty="0" smtClean="0"/>
              <a:t>From a contact perspective</a:t>
            </a:r>
          </a:p>
          <a:p>
            <a:pPr marL="457200" lvl="1" indent="0">
              <a:buNone/>
            </a:pPr>
            <a:endParaRPr lang="en-CA" sz="2000" dirty="0" smtClean="0"/>
          </a:p>
          <a:p>
            <a:pPr marL="0" indent="0">
              <a:buNone/>
            </a:pPr>
            <a:r>
              <a:rPr lang="en-GB" sz="2000" b="0" dirty="0" smtClean="0"/>
              <a:t>Web stories:</a:t>
            </a:r>
          </a:p>
          <a:p>
            <a:pPr lvl="1"/>
            <a:r>
              <a:rPr lang="en-GB" sz="1800" dirty="0" smtClean="0"/>
              <a:t>Volcano pilot (March 2017)</a:t>
            </a:r>
          </a:p>
          <a:p>
            <a:pPr lvl="1"/>
            <a:r>
              <a:rPr lang="en-GB" sz="1800" b="0" dirty="0" smtClean="0"/>
              <a:t>RO (October 2017)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71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US" sz="2800" dirty="0"/>
              <a:t>GEO-DARMA initiative 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5"/>
            <a:ext cx="8744505" cy="4864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GEO-DARMA began in mid-October, starting with its Concept </a:t>
            </a:r>
            <a:r>
              <a:rPr lang="en-US" dirty="0" smtClean="0"/>
              <a:t>Phase (</a:t>
            </a:r>
            <a:r>
              <a:rPr lang="en-CA" dirty="0"/>
              <a:t>Data Access for Risk Management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AU" dirty="0"/>
              <a:t>F</a:t>
            </a:r>
            <a:r>
              <a:rPr lang="en-AU" dirty="0" smtClean="0"/>
              <a:t>irst </a:t>
            </a:r>
            <a:r>
              <a:rPr lang="en-AU" dirty="0"/>
              <a:t>projects are expected to be put forward for approval at the fall CEOS </a:t>
            </a:r>
            <a:r>
              <a:rPr lang="en-AU" dirty="0" smtClean="0"/>
              <a:t>meetings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GB" b="0" dirty="0" smtClean="0"/>
          </a:p>
          <a:p>
            <a:pPr lvl="1"/>
            <a:endParaRPr lang="en-GB" dirty="0"/>
          </a:p>
          <a:p>
            <a:pPr marL="5715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24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US" sz="2800" dirty="0" smtClean="0"/>
              <a:t>GP-STAR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5"/>
            <a:ext cx="8744505" cy="4864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Global Partnership on Space Technology Applications for Disaster Risk Reduction (GP-STAR</a:t>
            </a:r>
            <a:r>
              <a:rPr lang="en-US" dirty="0" smtClean="0"/>
              <a:t>)</a:t>
            </a:r>
          </a:p>
          <a:p>
            <a:pPr marL="57150" indent="0">
              <a:buNone/>
            </a:pPr>
            <a:endParaRPr lang="en-GB" sz="1600" dirty="0" smtClean="0"/>
          </a:p>
          <a:p>
            <a:pPr marL="57150" indent="0">
              <a:buNone/>
            </a:pPr>
            <a:r>
              <a:rPr lang="en-US" sz="1600" dirty="0"/>
              <a:t>S</a:t>
            </a:r>
            <a:r>
              <a:rPr lang="en-US" sz="1600" dirty="0" smtClean="0"/>
              <a:t>upport </a:t>
            </a:r>
            <a:r>
              <a:rPr lang="en-US" sz="1600" dirty="0"/>
              <a:t>the implementation of the </a:t>
            </a:r>
            <a:r>
              <a:rPr lang="en-US" sz="1600" dirty="0">
                <a:solidFill>
                  <a:srgbClr val="FF0000"/>
                </a:solidFill>
              </a:rPr>
              <a:t>Sendai Framework </a:t>
            </a:r>
            <a:r>
              <a:rPr lang="en-US" sz="1600" dirty="0"/>
              <a:t>for Disaster Risk Reduction </a:t>
            </a:r>
            <a:r>
              <a:rPr lang="en-US" sz="1600" dirty="0" smtClean="0"/>
              <a:t>2015-2030</a:t>
            </a:r>
          </a:p>
          <a:p>
            <a:pPr marL="57150" indent="0">
              <a:buNone/>
            </a:pPr>
            <a:endParaRPr lang="fr-CA" sz="1600" dirty="0"/>
          </a:p>
          <a:p>
            <a:pPr marL="57150" indent="0">
              <a:buNone/>
            </a:pPr>
            <a:r>
              <a:rPr lang="en-US" sz="1600" dirty="0" smtClean="0"/>
              <a:t>- Fostering </a:t>
            </a:r>
            <a:r>
              <a:rPr lang="en-US" sz="1600" dirty="0"/>
              <a:t>the use of Space-based Technologies and Applications and Earth </a:t>
            </a:r>
            <a:r>
              <a:rPr lang="en-US" sz="1600" dirty="0" smtClean="0"/>
              <a:t>observation </a:t>
            </a:r>
            <a:r>
              <a:rPr lang="en-US" sz="1600" dirty="0"/>
              <a:t>in the </a:t>
            </a:r>
            <a:r>
              <a:rPr lang="en-US" sz="1600" dirty="0" smtClean="0"/>
              <a:t>context </a:t>
            </a:r>
            <a:r>
              <a:rPr lang="en-US" sz="1600" dirty="0"/>
              <a:t>of the Sendai </a:t>
            </a:r>
            <a:r>
              <a:rPr lang="en-US" sz="1600" dirty="0" smtClean="0"/>
              <a:t>Framework</a:t>
            </a:r>
          </a:p>
          <a:p>
            <a:pPr marL="57150" indent="0">
              <a:buNone/>
            </a:pPr>
            <a:endParaRPr lang="en-US" sz="1600" dirty="0"/>
          </a:p>
          <a:p>
            <a:pPr marL="57150" indent="0">
              <a:buNone/>
            </a:pPr>
            <a:r>
              <a:rPr lang="en-US" sz="1600" dirty="0" smtClean="0"/>
              <a:t>- Providing </a:t>
            </a:r>
            <a:r>
              <a:rPr lang="en-US" sz="1600" dirty="0">
                <a:solidFill>
                  <a:srgbClr val="FF0000"/>
                </a:solidFill>
              </a:rPr>
              <a:t>advice to governments, organizations, </a:t>
            </a:r>
            <a:r>
              <a:rPr lang="en-US" sz="1600" dirty="0"/>
              <a:t>and projects on the use of space technologies and applications in disaster risk reduction efforts, and the provision of relevant publications </a:t>
            </a:r>
            <a:r>
              <a:rPr lang="en-US" sz="1600" dirty="0" smtClean="0"/>
              <a:t> </a:t>
            </a:r>
          </a:p>
          <a:p>
            <a:pPr marL="57150" indent="0">
              <a:buNone/>
            </a:pPr>
            <a:endParaRPr lang="en-US" sz="1600" dirty="0" smtClean="0"/>
          </a:p>
          <a:p>
            <a:pPr marL="57150" indent="0">
              <a:buNone/>
            </a:pPr>
            <a:r>
              <a:rPr lang="en-US" sz="1600" dirty="0" smtClean="0"/>
              <a:t>-</a:t>
            </a:r>
            <a:r>
              <a:rPr lang="en-US" sz="1600" dirty="0"/>
              <a:t> </a:t>
            </a:r>
            <a:r>
              <a:rPr lang="en-US" sz="1600" dirty="0" smtClean="0"/>
              <a:t>Partnership </a:t>
            </a:r>
            <a:r>
              <a:rPr lang="en-US" sz="1600" dirty="0"/>
              <a:t>shall integrate </a:t>
            </a:r>
            <a:r>
              <a:rPr lang="en-US" sz="1600" dirty="0">
                <a:solidFill>
                  <a:srgbClr val="FF0000"/>
                </a:solidFill>
              </a:rPr>
              <a:t>international, regional and national organizations </a:t>
            </a:r>
            <a:r>
              <a:rPr lang="en-US" sz="1600" dirty="0"/>
              <a:t>involved in space science and technologies, Earth observation, </a:t>
            </a:r>
            <a:r>
              <a:rPr lang="en-US" sz="1600" dirty="0">
                <a:solidFill>
                  <a:srgbClr val="FF0000"/>
                </a:solidFill>
              </a:rPr>
              <a:t>disaster risk reduction and civil protection</a:t>
            </a:r>
            <a:endParaRPr lang="en-GB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9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US" sz="2800" dirty="0" smtClean="0"/>
              <a:t>GP-STAR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4"/>
            <a:ext cx="8744505" cy="5172075"/>
          </a:xfrm>
        </p:spPr>
        <p:txBody>
          <a:bodyPr/>
          <a:lstStyle/>
          <a:p>
            <a:pPr marL="0" indent="0">
              <a:buNone/>
            </a:pPr>
            <a:r>
              <a:rPr lang="en-CA" sz="1600" b="1" dirty="0" smtClean="0"/>
              <a:t>Chair</a:t>
            </a:r>
            <a:r>
              <a:rPr lang="en-CA" sz="1600" dirty="0" smtClean="0"/>
              <a:t>: Mexican Space Agency</a:t>
            </a:r>
          </a:p>
          <a:p>
            <a:pPr marL="0" indent="0">
              <a:buNone/>
            </a:pPr>
            <a:r>
              <a:rPr lang="en-CA" sz="1600" b="1" dirty="0" smtClean="0"/>
              <a:t>Co-Chair</a:t>
            </a:r>
            <a:r>
              <a:rPr lang="en-CA" sz="1600" dirty="0" smtClean="0"/>
              <a:t>: Disaster Management Center Government of Sri Lanka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The </a:t>
            </a:r>
            <a:r>
              <a:rPr lang="en-US" sz="1600" dirty="0"/>
              <a:t>following Working groups have been </a:t>
            </a:r>
            <a:r>
              <a:rPr lang="en-US" sz="1600" dirty="0" smtClean="0"/>
              <a:t>established in December 2016</a:t>
            </a:r>
            <a:endParaRPr lang="en-GB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931625"/>
              </p:ext>
            </p:extLst>
          </p:nvPr>
        </p:nvGraphicFramePr>
        <p:xfrm>
          <a:off x="1098550" y="2872740"/>
          <a:ext cx="6946900" cy="36804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15210"/>
                <a:gridCol w="2315845"/>
                <a:gridCol w="2315845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Name of Working Group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Sendai framework component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Members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“Cancun”: Preparation of GP-STAR side event, including brochure, fact sheets and GP-STAR web page, for Global Platform Session Cancun, Mexico 2017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All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GEO, UN-SPIDER, DMC-SL, ISPRS (tbc), IWG-SEM, CEPREDENAC, AEM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Volcanos (tbc)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Priority 1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DLR, CEPREDENAC, </a:t>
                      </a: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</a:rPr>
                        <a:t>CEOS</a:t>
                      </a:r>
                      <a:r>
                        <a:rPr lang="en-US" sz="1050" dirty="0">
                          <a:effectLst/>
                        </a:rPr>
                        <a:t> (tbc), GEO POs (tbc), ISPRS (tbc)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Droughts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Priorities 1 and 4, global targets and indicators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DMC-SL, IWMI, UNCCD, WMO, CNE-DR, ESCAP, ZFL </a:t>
                      </a:r>
                      <a:r>
                        <a:rPr lang="en-US" sz="1050" dirty="0" err="1">
                          <a:effectLst/>
                        </a:rPr>
                        <a:t>UniBONN</a:t>
                      </a:r>
                      <a:r>
                        <a:rPr lang="en-US" sz="1050" dirty="0">
                          <a:effectLst/>
                        </a:rPr>
                        <a:t> , ISPRS (tbc), GEO POs (tbc), UNU-EHS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Sand and dust storms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Priorities 1 and 4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UNCCD, WMO (tbc), NDRCC (tbc), SDIM (tbc), ISA –Iran (tbc), UN-SPIDER, ISPRS (tbc)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Tsunami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Global targets and indicators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Tohoku University, MMAF-Indonesia, Sentinel Asia, UN-SPIDER, GEO, ISPRS (tbc)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Flood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Priorities 1 and 4, global targets and indicators</a:t>
                      </a:r>
                      <a:endParaRPr lang="en-US" sz="105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IWMI, IWG-SEM, Sentinel Asia (tbc), DMC-SL, CNE-DR,  GEO POs (tbc), </a:t>
                      </a: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</a:rPr>
                        <a:t>CEOS</a:t>
                      </a:r>
                      <a:r>
                        <a:rPr lang="en-US" sz="1050" dirty="0">
                          <a:effectLst/>
                        </a:rPr>
                        <a:t> (tbc), EC [DG-JRC, COPERNICUS] , DLR (tbc), WMO, UNCCD</a:t>
                      </a:r>
                      <a:endParaRPr lang="en-US" sz="1050" dirty="0">
                        <a:effectLst/>
                        <a:latin typeface="Palatino Linotyp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736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5710518" cy="501650"/>
          </a:xfrm>
        </p:spPr>
        <p:txBody>
          <a:bodyPr/>
          <a:lstStyle/>
          <a:p>
            <a:pPr algn="l"/>
            <a:r>
              <a:rPr lang="en-US" sz="2800" dirty="0" smtClean="0"/>
              <a:t>GP-STAR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64" y="1457325"/>
            <a:ext cx="8744505" cy="48641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Global Partnership on Space Technology Applications for Disaster Risk Reduction (GP-STAR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GB" b="0" dirty="0" smtClean="0"/>
          </a:p>
          <a:p>
            <a:pPr marL="0" indent="0">
              <a:buNone/>
            </a:pPr>
            <a:r>
              <a:rPr lang="en-GB" dirty="0" err="1" smtClean="0"/>
              <a:t>WGDisasters</a:t>
            </a:r>
            <a:r>
              <a:rPr lang="en-GB" dirty="0" smtClean="0"/>
              <a:t> contribution:</a:t>
            </a:r>
          </a:p>
          <a:p>
            <a:pPr lvl="1"/>
            <a:r>
              <a:rPr lang="en-GB" sz="2000" dirty="0" smtClean="0"/>
              <a:t>GP-STAR Meetings and Website</a:t>
            </a:r>
          </a:p>
          <a:p>
            <a:pPr lvl="1"/>
            <a:r>
              <a:rPr lang="en-GB" sz="2000" dirty="0"/>
              <a:t>Volcanoes </a:t>
            </a:r>
            <a:r>
              <a:rPr lang="en-GB" sz="2000" dirty="0" smtClean="0"/>
              <a:t>WG (fact sheet)</a:t>
            </a:r>
          </a:p>
          <a:p>
            <a:pPr lvl="1"/>
            <a:r>
              <a:rPr lang="en-GB" sz="2000" b="0" dirty="0" smtClean="0"/>
              <a:t>Floods WG</a:t>
            </a:r>
          </a:p>
          <a:p>
            <a:pPr lvl="1"/>
            <a:r>
              <a:rPr lang="en-GB" sz="2000" dirty="0" smtClean="0"/>
              <a:t>Special events</a:t>
            </a:r>
            <a:endParaRPr lang="en-GB" sz="2000" b="0" dirty="0" smtClean="0"/>
          </a:p>
          <a:p>
            <a:pPr marL="457200" lvl="1" indent="0">
              <a:buNone/>
            </a:pPr>
            <a:endParaRPr lang="en-GB" dirty="0"/>
          </a:p>
          <a:p>
            <a:pPr marL="57150" indent="0">
              <a:buNone/>
            </a:pPr>
            <a:r>
              <a:rPr lang="en-US" dirty="0"/>
              <a:t>GP-STAR side event at the Global Platform for Disaster Risk Reduction meeting in May 2017, </a:t>
            </a:r>
            <a:r>
              <a:rPr lang="en-AU" dirty="0"/>
              <a:t>organized by The United Nations Office for Disaster Risk Reduction.</a:t>
            </a:r>
            <a:endParaRPr lang="en-CA" dirty="0"/>
          </a:p>
          <a:p>
            <a:pPr marL="57150" indent="0">
              <a:buNone/>
            </a:pPr>
            <a:endParaRPr lang="en-GB" dirty="0"/>
          </a:p>
        </p:txBody>
      </p:sp>
      <p:pic>
        <p:nvPicPr>
          <p:cNvPr id="3074" name="Picture 2" descr="C:\Users\schalifoux\Desktop\FY16_17 CEOS\WGDisasters Metting 7 March 2017\Presentation Chalifoux\gp star volcan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81199"/>
            <a:ext cx="2133600" cy="301727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9783</TotalTime>
  <Words>1122</Words>
  <Application>Microsoft Office PowerPoint</Application>
  <PresentationFormat>On-screen Show (4:3)</PresentationFormat>
  <Paragraphs>154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</vt:lpstr>
      <vt:lpstr>Communicating the success of the pilots</vt:lpstr>
      <vt:lpstr>Pilot background</vt:lpstr>
      <vt:lpstr>How to report success?</vt:lpstr>
      <vt:lpstr>Hardcopy DRM Pilot Report</vt:lpstr>
      <vt:lpstr>CEOS Disaster Website</vt:lpstr>
      <vt:lpstr>GEO-DARMA initiative </vt:lpstr>
      <vt:lpstr>GP-STAR</vt:lpstr>
      <vt:lpstr>GP-STAR</vt:lpstr>
      <vt:lpstr>GP-STAR</vt:lpstr>
      <vt:lpstr>GEOSS Common Infrastructure (GCI)</vt:lpstr>
      <vt:lpstr>GEOSS Common Infrastructure</vt:lpstr>
      <vt:lpstr>Communications and Outreach</vt:lpstr>
      <vt:lpstr>International Charter Space and Major Disasters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Chalifoux, Stéphane</cp:lastModifiedBy>
  <cp:revision>191</cp:revision>
  <cp:lastPrinted>2017-03-09T18:14:28Z</cp:lastPrinted>
  <dcterms:modified xsi:type="dcterms:W3CDTF">2017-03-09T18:15:47Z</dcterms:modified>
</cp:coreProperties>
</file>