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6" r:id="rId2"/>
    <p:sldId id="288" r:id="rId3"/>
    <p:sldId id="289" r:id="rId4"/>
    <p:sldId id="290" r:id="rId5"/>
    <p:sldId id="291" r:id="rId6"/>
    <p:sldId id="292" r:id="rId7"/>
    <p:sldId id="293" r:id="rId8"/>
    <p:sldId id="294" r:id="rId9"/>
    <p:sldId id="295" r:id="rId10"/>
    <p:sldId id="296" r:id="rId11"/>
    <p:sldId id="302" r:id="rId12"/>
    <p:sldId id="303" r:id="rId13"/>
    <p:sldId id="301" r:id="rId14"/>
    <p:sldId id="305" r:id="rId15"/>
    <p:sldId id="300" r:id="rId16"/>
    <p:sldId id="299" r:id="rId17"/>
    <p:sldId id="308" r:id="rId18"/>
    <p:sldId id="307" r:id="rId19"/>
    <p:sldId id="298" r:id="rId20"/>
    <p:sldId id="306" r:id="rId21"/>
  </p:sldIdLst>
  <p:sldSz cx="9144000" cy="6858000" type="screen4x3"/>
  <p:notesSz cx="7010400" cy="92964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8"/>
    <p:restoredTop sz="92437" autoAdjust="0"/>
  </p:normalViewPr>
  <p:slideViewPr>
    <p:cSldViewPr>
      <p:cViewPr>
        <p:scale>
          <a:sx n="100" d="100"/>
          <a:sy n="100" d="100"/>
        </p:scale>
        <p:origin x="-312" y="-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2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3D41100-28A0-4BAF-A90E-4729E072DE3C}" type="datetimeFigureOut">
              <a:rPr lang="en-US" smtClean="0"/>
              <a:t>2016-09-09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6FBA7BD-D8B4-4536-8D72-9D92FB64775B}" type="slidenum">
              <a:rPr lang="en-US" smtClean="0"/>
              <a:t>‹#›</a:t>
            </a:fld>
            <a:endParaRPr lang="en-US"/>
          </a:p>
        </p:txBody>
      </p:sp>
    </p:spTree>
    <p:extLst>
      <p:ext uri="{BB962C8B-B14F-4D97-AF65-F5344CB8AC3E}">
        <p14:creationId xmlns:p14="http://schemas.microsoft.com/office/powerpoint/2010/main" val="2497588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81100" y="696913"/>
            <a:ext cx="4648200" cy="3486150"/>
          </a:xfrm>
          <a:prstGeom prst="rect">
            <a:avLst/>
          </a:prstGeom>
        </p:spPr>
        <p:txBody>
          <a:bodyPr lIns="93177" tIns="46589" rIns="93177" bIns="46589"/>
          <a:lstStyle/>
          <a:p>
            <a:pPr lvl="0"/>
            <a:endParaRPr/>
          </a:p>
        </p:txBody>
      </p:sp>
      <p:sp>
        <p:nvSpPr>
          <p:cNvPr id="8" name="Shape 8"/>
          <p:cNvSpPr>
            <a:spLocks noGrp="1"/>
          </p:cNvSpPr>
          <p:nvPr>
            <p:ph type="body" sz="quarter" idx="1"/>
          </p:nvPr>
        </p:nvSpPr>
        <p:spPr>
          <a:xfrm>
            <a:off x="934720" y="4415790"/>
            <a:ext cx="5140960" cy="4183380"/>
          </a:xfrm>
          <a:prstGeom prst="rect">
            <a:avLst/>
          </a:prstGeom>
        </p:spPr>
        <p:txBody>
          <a:bodyPr lIns="93177" tIns="46589" rIns="93177" bIns="46589"/>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95935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35253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12346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initial three thematic pilots each had established evaluation criteria at the outset. The RO did not establish such criteria.</a:t>
            </a:r>
            <a:endParaRPr lang="en-US" dirty="0"/>
          </a:p>
        </p:txBody>
      </p:sp>
    </p:spTree>
    <p:extLst>
      <p:ext uri="{BB962C8B-B14F-4D97-AF65-F5344CB8AC3E}">
        <p14:creationId xmlns:p14="http://schemas.microsoft.com/office/powerpoint/2010/main" val="928088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9324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28557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14579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9324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9324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93247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9324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65877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65220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92398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52222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23334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91676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10508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00005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137144" y="188913"/>
            <a:ext cx="6930656" cy="501650"/>
          </a:xfrm>
          <a:prstGeom prst="rect">
            <a:avLst/>
          </a:prstGeo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6863" y="1457325"/>
            <a:ext cx="8445500" cy="4864100"/>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4F463AB0-2CC6-403A-90EC-93E795044F56}" type="datetimeFigureOut">
              <a:rPr kumimoji="1" lang="ja-JP" altLang="en-US" smtClean="0"/>
              <a:t>2016-09-09</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200"/>
            </a:lvl1pPr>
          </a:lstStyle>
          <a:p>
            <a:fld id="{7D3C35FD-47B6-4CD7-8146-95C1CE150425}" type="slidenum">
              <a:rPr kumimoji="1" lang="ja-JP" altLang="en-US" smtClean="0"/>
              <a:pPr/>
              <a:t>‹#›</a:t>
            </a:fld>
            <a:endParaRPr kumimoji="1" lang="ja-JP" altLang="en-US" dirty="0"/>
          </a:p>
        </p:txBody>
      </p:sp>
      <p:sp>
        <p:nvSpPr>
          <p:cNvPr id="7" name="Rectangle 4"/>
          <p:cNvSpPr txBox="1">
            <a:spLocks noChangeArrowheads="1"/>
          </p:cNvSpPr>
          <p:nvPr userDrawn="1"/>
        </p:nvSpPr>
        <p:spPr>
          <a:xfrm>
            <a:off x="7278737" y="6567055"/>
            <a:ext cx="1639186" cy="205885"/>
          </a:xfrm>
          <a:prstGeom prst="rect">
            <a:avLst/>
          </a:prstGeom>
        </p:spPr>
        <p:txBody>
          <a:bodyPr vert="horz" wrap="square" lIns="91440" tIns="45720" rIns="91440" bIns="45720" numCol="1" anchor="t" anchorCtr="0" compatLnSpc="1">
            <a:prstTxWarp prst="textNoShape">
              <a:avLst/>
            </a:prstTxWarp>
          </a:bodyPr>
          <a:lstStyle>
            <a:defPPr>
              <a:defRPr lang="en-US"/>
            </a:defPPr>
            <a:lvl1pPr algn="r" defTabSz="457200" rtl="0" eaLnBrk="0" fontAlgn="base" hangingPunct="0">
              <a:spcBef>
                <a:spcPct val="50000"/>
              </a:spcBef>
              <a:spcAft>
                <a:spcPct val="0"/>
              </a:spcAft>
              <a:defRPr sz="1000" kern="1200">
                <a:solidFill>
                  <a:srgbClr val="002569"/>
                </a:solidFill>
                <a:latin typeface="Century Gothic" pitchFamily="34" charset="0"/>
                <a:ea typeface="ＭＳ Ｐゴシック" pitchFamily="-106" charset="-128"/>
                <a:cs typeface="Calibri" pitchFamily="-106" charset="0"/>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a:lstStyle>
          <a:p>
            <a:pPr>
              <a:defRPr/>
            </a:pPr>
            <a:fld id="{6BF8D2B0-EFB6-4DAA-9B0B-6F6B3A580823}" type="slidenum">
              <a:rPr lang="en-US" smtClean="0"/>
              <a:pPr>
                <a:defRPr/>
              </a:pPr>
              <a:t>‹#›</a:t>
            </a:fld>
            <a:endParaRPr lang="en-US" dirty="0"/>
          </a:p>
        </p:txBody>
      </p:sp>
    </p:spTree>
    <p:extLst>
      <p:ext uri="{BB962C8B-B14F-4D97-AF65-F5344CB8AC3E}">
        <p14:creationId xmlns:p14="http://schemas.microsoft.com/office/powerpoint/2010/main" val="25742139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Lst>
  <p:transition xmlns:p14="http://schemas.microsoft.com/office/powerpoint/2010/mai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7149611"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CA" sz="4200" b="1" dirty="0" smtClean="0">
                <a:solidFill>
                  <a:srgbClr val="FFFFFF"/>
                </a:solidFill>
                <a:latin typeface="+mj-lt"/>
              </a:rPr>
              <a:t>Evaluation of pilot success/ sustainability</a:t>
            </a:r>
            <a:endParaRPr lang="en-CA" b="1" dirty="0">
              <a:solidFill>
                <a:srgbClr val="FFFFFF"/>
              </a:solidFill>
              <a:latin typeface="+mj-lt"/>
            </a:endParaRPr>
          </a:p>
        </p:txBody>
      </p:sp>
      <p:sp>
        <p:nvSpPr>
          <p:cNvPr id="11" name="Shape 11"/>
          <p:cNvSpPr/>
          <p:nvPr/>
        </p:nvSpPr>
        <p:spPr>
          <a:xfrm>
            <a:off x="622789" y="4087811"/>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defTabSz="914400">
              <a:lnSpc>
                <a:spcPct val="150000"/>
              </a:lnSpc>
              <a:defRPr>
                <a:solidFill>
                  <a:srgbClr val="000000"/>
                </a:solidFill>
              </a:defRPr>
            </a:pPr>
            <a:r>
              <a:rPr lang="fr-CA" b="1" dirty="0" smtClean="0">
                <a:solidFill>
                  <a:srgbClr val="FFFFFF"/>
                </a:solidFill>
                <a:latin typeface="+mj-lt"/>
                <a:ea typeface="Arial Bold"/>
                <a:cs typeface="Arial Bold"/>
                <a:sym typeface="Arial Bold"/>
              </a:rPr>
              <a:t>Stéphane Chalifoux, </a:t>
            </a:r>
            <a:r>
              <a:rPr lang="fr-CA" b="1" dirty="0">
                <a:solidFill>
                  <a:srgbClr val="FFFFFF"/>
                </a:solidFill>
                <a:latin typeface="+mj-lt"/>
                <a:ea typeface="Arial Bold"/>
                <a:cs typeface="Arial Bold"/>
                <a:sym typeface="Arial Bold"/>
              </a:rPr>
              <a:t>WGD </a:t>
            </a:r>
            <a:r>
              <a:rPr lang="fr-CA" b="1" dirty="0" smtClean="0">
                <a:solidFill>
                  <a:srgbClr val="FFFFFF"/>
                </a:solidFill>
                <a:latin typeface="+mj-lt"/>
                <a:ea typeface="Arial Bold"/>
                <a:cs typeface="Arial Bold"/>
                <a:sym typeface="Arial Bold"/>
              </a:rPr>
              <a:t>Chair</a:t>
            </a:r>
            <a:r>
              <a:rPr lang="fr-CA" b="1" dirty="0">
                <a:solidFill>
                  <a:srgbClr val="FFFFFF"/>
                </a:solidFill>
                <a:latin typeface="+mj-lt"/>
                <a:ea typeface="Arial Bold"/>
                <a:cs typeface="Arial Bold"/>
                <a:sym typeface="Arial Bold"/>
              </a:rPr>
              <a:t/>
            </a:r>
            <a:br>
              <a:rPr lang="fr-CA" b="1" dirty="0">
                <a:solidFill>
                  <a:srgbClr val="FFFFFF"/>
                </a:solidFill>
                <a:latin typeface="+mj-lt"/>
                <a:ea typeface="Arial Bold"/>
                <a:cs typeface="Arial Bold"/>
                <a:sym typeface="Arial Bold"/>
              </a:rPr>
            </a:br>
            <a:r>
              <a:rPr lang="fr-CA" b="1" dirty="0">
                <a:solidFill>
                  <a:srgbClr val="FFFFFF"/>
                </a:solidFill>
                <a:latin typeface="+mj-lt"/>
                <a:ea typeface="Arial Bold"/>
                <a:cs typeface="Arial Bold"/>
                <a:sym typeface="Arial Bold"/>
              </a:rPr>
              <a:t>Andrew Eddy, WGD </a:t>
            </a:r>
            <a:r>
              <a:rPr lang="fr-CA" b="1" dirty="0" err="1">
                <a:solidFill>
                  <a:srgbClr val="FFFFFF"/>
                </a:solidFill>
                <a:latin typeface="+mj-lt"/>
                <a:ea typeface="Arial Bold"/>
                <a:cs typeface="Arial Bold"/>
                <a:sym typeface="Arial Bold"/>
              </a:rPr>
              <a:t>Secretary</a:t>
            </a:r>
            <a:endParaRPr lang="fr-CA" b="1" dirty="0" smtClean="0">
              <a:solidFill>
                <a:srgbClr val="FFFFFF"/>
              </a:solidFill>
              <a:latin typeface="+mj-lt"/>
              <a:ea typeface="Arial Bold"/>
              <a:cs typeface="Arial Bold"/>
              <a:sym typeface="Arial Bold"/>
            </a:endParaRPr>
          </a:p>
          <a:p>
            <a:pPr lvl="0" defTabSz="914400">
              <a:lnSpc>
                <a:spcPct val="150000"/>
              </a:lnSpc>
              <a:defRPr>
                <a:solidFill>
                  <a:srgbClr val="000000"/>
                </a:solidFill>
              </a:defRPr>
            </a:pPr>
            <a:endParaRPr lang="fr-CA" b="1" dirty="0" smtClean="0">
              <a:solidFill>
                <a:srgbClr val="FFFFFF"/>
              </a:solidFill>
              <a:latin typeface="+mj-lt"/>
              <a:ea typeface="Arial Bold"/>
              <a:cs typeface="Arial Bold"/>
              <a:sym typeface="Arial Bold"/>
            </a:endParaRPr>
          </a:p>
          <a:p>
            <a:pPr lvl="0" defTabSz="914400">
              <a:lnSpc>
                <a:spcPct val="150000"/>
              </a:lnSpc>
              <a:defRPr>
                <a:solidFill>
                  <a:srgbClr val="000000"/>
                </a:solidFill>
              </a:defRPr>
            </a:pPr>
            <a:endParaRPr lang="fr-CA" b="1"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fr-CA" b="1" dirty="0" smtClean="0">
                <a:solidFill>
                  <a:srgbClr val="FFFFFF"/>
                </a:solidFill>
                <a:latin typeface="+mj-lt"/>
                <a:ea typeface="Arial Bold"/>
                <a:cs typeface="Arial Bold"/>
                <a:sym typeface="Arial Bold"/>
              </a:rPr>
              <a:t>WGD#6, Vancouver, WA</a:t>
            </a:r>
          </a:p>
          <a:p>
            <a:pPr lvl="0" defTabSz="914400">
              <a:lnSpc>
                <a:spcPct val="150000"/>
              </a:lnSpc>
              <a:defRPr>
                <a:solidFill>
                  <a:srgbClr val="000000"/>
                </a:solidFill>
              </a:defRPr>
            </a:pPr>
            <a:r>
              <a:rPr lang="fr-CA" b="1" dirty="0" smtClean="0">
                <a:solidFill>
                  <a:srgbClr val="FFFFFF"/>
                </a:solidFill>
                <a:latin typeface="+mj-lt"/>
                <a:ea typeface="Arial Bold"/>
                <a:cs typeface="Arial Bold"/>
                <a:sym typeface="Arial Bold"/>
              </a:rPr>
              <a:t>6-9 </a:t>
            </a:r>
            <a:r>
              <a:rPr lang="fr-CA" b="1" dirty="0" err="1" smtClean="0">
                <a:solidFill>
                  <a:srgbClr val="FFFFFF"/>
                </a:solidFill>
                <a:latin typeface="+mj-lt"/>
                <a:ea typeface="Arial Bold"/>
                <a:cs typeface="Arial Bold"/>
                <a:sym typeface="Arial Bold"/>
              </a:rPr>
              <a:t>September</a:t>
            </a:r>
            <a:r>
              <a:rPr lang="fr-CA" b="1" dirty="0" smtClean="0">
                <a:solidFill>
                  <a:srgbClr val="FFFFFF"/>
                </a:solidFill>
                <a:latin typeface="+mj-lt"/>
                <a:ea typeface="Arial Bold"/>
                <a:cs typeface="Arial Bold"/>
                <a:sym typeface="Arial Bold"/>
              </a:rPr>
              <a:t>, 2016</a:t>
            </a:r>
            <a:endParaRPr b="1"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5710518" cy="501650"/>
          </a:xfrm>
        </p:spPr>
        <p:txBody>
          <a:bodyPr/>
          <a:lstStyle/>
          <a:p>
            <a:pPr algn="l"/>
            <a:r>
              <a:rPr lang="en-GB" sz="2800" dirty="0" smtClean="0"/>
              <a:t>Hardcopy DRM Pilot Report</a:t>
            </a:r>
            <a:endParaRPr lang="en-GB" sz="2800" dirty="0"/>
          </a:p>
        </p:txBody>
      </p:sp>
      <p:sp>
        <p:nvSpPr>
          <p:cNvPr id="3" name="Content Placeholder 2"/>
          <p:cNvSpPr>
            <a:spLocks noGrp="1"/>
          </p:cNvSpPr>
          <p:nvPr>
            <p:ph idx="1"/>
          </p:nvPr>
        </p:nvSpPr>
        <p:spPr>
          <a:xfrm>
            <a:off x="213064" y="1457325"/>
            <a:ext cx="8744505" cy="4864100"/>
          </a:xfrm>
        </p:spPr>
        <p:txBody>
          <a:bodyPr/>
          <a:lstStyle/>
          <a:p>
            <a:pPr marL="0" indent="0">
              <a:buNone/>
            </a:pPr>
            <a:r>
              <a:rPr lang="en-CA" dirty="0" smtClean="0"/>
              <a:t>Hardcopy, glossy document to be published by ESA by April 2017 for SIT-32</a:t>
            </a:r>
          </a:p>
          <a:p>
            <a:pPr marL="0" indent="0">
              <a:buNone/>
            </a:pPr>
            <a:endParaRPr lang="en-CA" dirty="0"/>
          </a:p>
          <a:p>
            <a:pPr marL="0" indent="0">
              <a:buNone/>
            </a:pPr>
            <a:r>
              <a:rPr lang="en-CA" dirty="0" smtClean="0"/>
              <a:t>Report will provide overview of DRM objectives, and then focus on success stories from within each thematic area</a:t>
            </a:r>
          </a:p>
          <a:p>
            <a:pPr marL="0" indent="0">
              <a:buNone/>
            </a:pPr>
            <a:endParaRPr lang="en-CA" dirty="0"/>
          </a:p>
          <a:p>
            <a:pPr marL="0" indent="0">
              <a:buNone/>
            </a:pPr>
            <a:r>
              <a:rPr lang="en-CA" dirty="0" smtClean="0"/>
              <a:t>Report will document how specific initiatives from within each thematic area led to increased end user engagement in satellite-based disaster risk management </a:t>
            </a:r>
          </a:p>
          <a:p>
            <a:pPr marL="0" indent="0">
              <a:buNone/>
            </a:pPr>
            <a:endParaRPr lang="en-CA" dirty="0"/>
          </a:p>
          <a:p>
            <a:pPr marL="0" indent="0">
              <a:buNone/>
            </a:pPr>
            <a:r>
              <a:rPr lang="en-CA" dirty="0" smtClean="0"/>
              <a:t>Report includes end user testimonials on how satellite use changed their approach to DRM</a:t>
            </a:r>
          </a:p>
          <a:p>
            <a:pPr marL="0" indent="0">
              <a:buNone/>
            </a:pPr>
            <a:endParaRPr lang="en-GB" b="0" dirty="0" smtClean="0"/>
          </a:p>
          <a:p>
            <a:pPr lvl="1"/>
            <a:endParaRPr lang="en-GB" dirty="0"/>
          </a:p>
          <a:p>
            <a:pPr marL="57150" indent="0">
              <a:buNone/>
            </a:pPr>
            <a:endParaRPr lang="en-GB" dirty="0"/>
          </a:p>
        </p:txBody>
      </p:sp>
    </p:spTree>
    <p:extLst>
      <p:ext uri="{BB962C8B-B14F-4D97-AF65-F5344CB8AC3E}">
        <p14:creationId xmlns:p14="http://schemas.microsoft.com/office/powerpoint/2010/main" val="33715490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88912"/>
            <a:ext cx="5486400" cy="725487"/>
          </a:xfrm>
        </p:spPr>
        <p:txBody>
          <a:bodyPr/>
          <a:lstStyle/>
          <a:p>
            <a:pPr algn="l"/>
            <a:r>
              <a:rPr lang="en-GB" sz="2800" dirty="0" smtClean="0"/>
              <a:t>Evaluation Criteria at outset: Seismic Hazards Pilot</a:t>
            </a:r>
            <a:endParaRPr lang="en-GB" sz="2800" dirty="0"/>
          </a:p>
        </p:txBody>
      </p:sp>
      <p:sp>
        <p:nvSpPr>
          <p:cNvPr id="3" name="Rectangle 2"/>
          <p:cNvSpPr/>
          <p:nvPr/>
        </p:nvSpPr>
        <p:spPr>
          <a:xfrm>
            <a:off x="381000" y="1447800"/>
            <a:ext cx="8458200" cy="4893647"/>
          </a:xfrm>
          <a:prstGeom prst="rect">
            <a:avLst/>
          </a:prstGeom>
        </p:spPr>
        <p:txBody>
          <a:bodyPr wrap="square">
            <a:spAutoFit/>
          </a:bodyPr>
          <a:lstStyle/>
          <a:p>
            <a:r>
              <a:rPr lang="en-US" sz="2400" b="1" dirty="0" smtClean="0"/>
              <a:t>1. Accuracy </a:t>
            </a:r>
            <a:r>
              <a:rPr lang="en-US" sz="2400" b="1" dirty="0"/>
              <a:t>of measurements of </a:t>
            </a:r>
            <a:r>
              <a:rPr lang="en-US" sz="2400" b="1" dirty="0" err="1"/>
              <a:t>iGSRM</a:t>
            </a:r>
            <a:r>
              <a:rPr lang="en-US" sz="2400" b="1" dirty="0"/>
              <a:t> region completed under the project; ability to use output of </a:t>
            </a:r>
            <a:r>
              <a:rPr lang="en-US" sz="2400" b="1" dirty="0" smtClean="0"/>
              <a:t>work for </a:t>
            </a:r>
            <a:r>
              <a:rPr lang="en-US" sz="2400" b="1" dirty="0"/>
              <a:t>other regions (validation methodologies for example)</a:t>
            </a:r>
          </a:p>
          <a:p>
            <a:endParaRPr lang="en-US" sz="2400" b="1" dirty="0"/>
          </a:p>
          <a:p>
            <a:r>
              <a:rPr lang="en-US" sz="2400" b="1" dirty="0" smtClean="0"/>
              <a:t>2. Number </a:t>
            </a:r>
            <a:r>
              <a:rPr lang="en-US" sz="2400" b="1" dirty="0"/>
              <a:t>of end users and practitioners using data exploitation platform; number and quality of peer</a:t>
            </a:r>
          </a:p>
          <a:p>
            <a:r>
              <a:rPr lang="en-US" sz="2400" b="1" dirty="0"/>
              <a:t>reviewed papers based on work done on the platform;</a:t>
            </a:r>
          </a:p>
          <a:p>
            <a:endParaRPr lang="en-US" sz="2400" b="1" dirty="0" smtClean="0"/>
          </a:p>
          <a:p>
            <a:r>
              <a:rPr lang="en-US" sz="2400" b="1" dirty="0" smtClean="0"/>
              <a:t>3. Rapid </a:t>
            </a:r>
            <a:r>
              <a:rPr lang="en-US" sz="2400" b="1" dirty="0"/>
              <a:t>delivery of science products; linkages made between rapid delivery and advancement of seismic</a:t>
            </a:r>
          </a:p>
          <a:p>
            <a:r>
              <a:rPr lang="en-US" sz="2400" b="1" dirty="0"/>
              <a:t>understanding of given area; uptake of products by end users.</a:t>
            </a:r>
          </a:p>
        </p:txBody>
      </p:sp>
    </p:spTree>
    <p:extLst>
      <p:ext uri="{BB962C8B-B14F-4D97-AF65-F5344CB8AC3E}">
        <p14:creationId xmlns:p14="http://schemas.microsoft.com/office/powerpoint/2010/main" val="36325583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88912"/>
            <a:ext cx="5486400" cy="725487"/>
          </a:xfrm>
        </p:spPr>
        <p:txBody>
          <a:bodyPr/>
          <a:lstStyle/>
          <a:p>
            <a:pPr algn="l"/>
            <a:r>
              <a:rPr lang="en-GB" sz="2800" dirty="0" smtClean="0"/>
              <a:t>Evaluation Criteria at outset: Volcano Pilot</a:t>
            </a:r>
            <a:endParaRPr lang="en-GB" sz="2800" dirty="0"/>
          </a:p>
        </p:txBody>
      </p:sp>
      <p:sp>
        <p:nvSpPr>
          <p:cNvPr id="3" name="Rectangle 2"/>
          <p:cNvSpPr/>
          <p:nvPr/>
        </p:nvSpPr>
        <p:spPr>
          <a:xfrm>
            <a:off x="533400" y="1432679"/>
            <a:ext cx="8229600" cy="4401205"/>
          </a:xfrm>
          <a:prstGeom prst="rect">
            <a:avLst/>
          </a:prstGeom>
        </p:spPr>
        <p:txBody>
          <a:bodyPr wrap="square">
            <a:spAutoFit/>
          </a:bodyPr>
          <a:lstStyle/>
          <a:p>
            <a:pPr marL="342900" indent="-342900">
              <a:buAutoNum type="arabicPeriod"/>
            </a:pPr>
            <a:r>
              <a:rPr lang="en-US" sz="2000" b="1" dirty="0" smtClean="0"/>
              <a:t>Identification </a:t>
            </a:r>
            <a:r>
              <a:rPr lang="en-US" sz="2000" b="1" dirty="0"/>
              <a:t>of new areas of unrest through regional </a:t>
            </a:r>
            <a:r>
              <a:rPr lang="en-US" sz="2000" b="1" dirty="0" err="1"/>
              <a:t>InSAR</a:t>
            </a:r>
            <a:r>
              <a:rPr lang="en-US" sz="2000" b="1" dirty="0"/>
              <a:t> </a:t>
            </a:r>
            <a:r>
              <a:rPr lang="en-US" sz="2000" b="1" dirty="0" smtClean="0"/>
              <a:t>monitoring</a:t>
            </a:r>
          </a:p>
          <a:p>
            <a:pPr marL="342900" indent="-342900">
              <a:buAutoNum type="arabicPeriod"/>
            </a:pPr>
            <a:endParaRPr lang="en-US" sz="2000" b="1" dirty="0" smtClean="0"/>
          </a:p>
          <a:p>
            <a:pPr marL="342900" indent="-342900">
              <a:buAutoNum type="arabicPeriod"/>
            </a:pPr>
            <a:r>
              <a:rPr lang="en-US" sz="2000" b="1" dirty="0" smtClean="0"/>
              <a:t>Uptake </a:t>
            </a:r>
            <a:r>
              <a:rPr lang="en-US" sz="2000" b="1" dirty="0"/>
              <a:t>by Latin American volcano monitoring agencies of EO-</a:t>
            </a:r>
            <a:r>
              <a:rPr lang="en-US" sz="2000" b="1" dirty="0" smtClean="0"/>
              <a:t>based methodologies </a:t>
            </a:r>
            <a:r>
              <a:rPr lang="en-US" sz="2000" b="1" dirty="0"/>
              <a:t>for </a:t>
            </a:r>
            <a:r>
              <a:rPr lang="en-US" sz="2000" b="1" dirty="0" smtClean="0"/>
              <a:t>tracking deformation</a:t>
            </a:r>
            <a:r>
              <a:rPr lang="en-US" sz="2000" b="1" dirty="0"/>
              <a:t>, as well as gas, thermal, and ash </a:t>
            </a:r>
            <a:r>
              <a:rPr lang="en-US" sz="2000" b="1" dirty="0" smtClean="0"/>
              <a:t>emissions</a:t>
            </a:r>
          </a:p>
          <a:p>
            <a:pPr marL="342900" indent="-342900">
              <a:buAutoNum type="arabicPeriod"/>
            </a:pPr>
            <a:endParaRPr lang="en-US" sz="2000" b="1" dirty="0"/>
          </a:p>
          <a:p>
            <a:pPr marL="342900" indent="-342900">
              <a:buAutoNum type="arabicPeriod"/>
            </a:pPr>
            <a:r>
              <a:rPr lang="en-US" sz="2000" b="1" dirty="0" smtClean="0"/>
              <a:t>Utilization </a:t>
            </a:r>
            <a:r>
              <a:rPr lang="en-US" sz="2000" b="1" dirty="0"/>
              <a:t>of EO data for operational monitoring by volcano observatories at Supersite </a:t>
            </a:r>
            <a:r>
              <a:rPr lang="en-US" sz="2000" b="1" dirty="0" smtClean="0"/>
              <a:t>targets</a:t>
            </a:r>
          </a:p>
          <a:p>
            <a:pPr marL="342900" indent="-342900">
              <a:buAutoNum type="arabicPeriod"/>
            </a:pPr>
            <a:endParaRPr lang="en-US" sz="2000" b="1" dirty="0"/>
          </a:p>
          <a:p>
            <a:pPr marL="342900" indent="-342900">
              <a:buAutoNum type="arabicPeriod"/>
            </a:pPr>
            <a:r>
              <a:rPr lang="en-US" sz="2000" b="1" dirty="0" smtClean="0"/>
              <a:t>Interest </a:t>
            </a:r>
            <a:r>
              <a:rPr lang="en-US" sz="2000" b="1" dirty="0"/>
              <a:t>expressed by volcano community to broaden approaches adopted in pilot (especially </a:t>
            </a:r>
            <a:r>
              <a:rPr lang="en-US" sz="2000" b="1" dirty="0" smtClean="0"/>
              <a:t>regional monitoring </a:t>
            </a:r>
            <a:r>
              <a:rPr lang="en-US" sz="2000" b="1" dirty="0"/>
              <a:t>and new methodologies for EO-based monitoring) through representative bodies such </a:t>
            </a:r>
            <a:r>
              <a:rPr lang="en-US" sz="2000" b="1" dirty="0" smtClean="0"/>
              <a:t>as IAVCEI</a:t>
            </a:r>
            <a:r>
              <a:rPr lang="en-US" sz="2000" b="1" dirty="0"/>
              <a:t>, WOVO or GVM</a:t>
            </a:r>
          </a:p>
        </p:txBody>
      </p:sp>
    </p:spTree>
    <p:extLst>
      <p:ext uri="{BB962C8B-B14F-4D97-AF65-F5344CB8AC3E}">
        <p14:creationId xmlns:p14="http://schemas.microsoft.com/office/powerpoint/2010/main" val="231993041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88912"/>
            <a:ext cx="5486400" cy="725487"/>
          </a:xfrm>
        </p:spPr>
        <p:txBody>
          <a:bodyPr/>
          <a:lstStyle/>
          <a:p>
            <a:pPr algn="l"/>
            <a:r>
              <a:rPr lang="en-GB" sz="2800" dirty="0" smtClean="0"/>
              <a:t>Evaluation Criteria at outset: Flood Pilot</a:t>
            </a:r>
            <a:endParaRPr lang="en-GB" sz="2800" dirty="0"/>
          </a:p>
        </p:txBody>
      </p:sp>
      <p:sp>
        <p:nvSpPr>
          <p:cNvPr id="4" name="Rectangle 3"/>
          <p:cNvSpPr/>
          <p:nvPr/>
        </p:nvSpPr>
        <p:spPr>
          <a:xfrm>
            <a:off x="457200" y="1941017"/>
            <a:ext cx="8305800" cy="4154983"/>
          </a:xfrm>
          <a:prstGeom prst="rect">
            <a:avLst/>
          </a:prstGeom>
        </p:spPr>
        <p:txBody>
          <a:bodyPr wrap="square">
            <a:spAutoFit/>
          </a:bodyPr>
          <a:lstStyle/>
          <a:p>
            <a:r>
              <a:rPr lang="en-US" sz="2400" b="1" dirty="0" smtClean="0"/>
              <a:t>1</a:t>
            </a:r>
            <a:r>
              <a:rPr lang="en-US" sz="2400" b="1" dirty="0"/>
              <a:t>. Increased use of global flood monitoring and modeling tools/sites (pilot will track metrics from</a:t>
            </a:r>
          </a:p>
          <a:p>
            <a:r>
              <a:rPr lang="en-US" sz="2400" b="1" dirty="0"/>
              <a:t>2014 to 2016, and categorize the user communities)</a:t>
            </a:r>
          </a:p>
          <a:p>
            <a:endParaRPr lang="en-US" sz="2400" b="1" dirty="0" smtClean="0"/>
          </a:p>
          <a:p>
            <a:r>
              <a:rPr lang="en-US" sz="2400" b="1" dirty="0" smtClean="0"/>
              <a:t>2</a:t>
            </a:r>
            <a:r>
              <a:rPr lang="en-US" sz="2400" b="1" dirty="0"/>
              <a:t>. Successful integration of archived and near-real time satellite EO into operational flood</a:t>
            </a:r>
          </a:p>
          <a:p>
            <a:r>
              <a:rPr lang="en-US" sz="2400" b="1" dirty="0"/>
              <a:t>monitoring systems in the three pilot areas</a:t>
            </a:r>
          </a:p>
          <a:p>
            <a:endParaRPr lang="en-US" sz="2400" b="1" dirty="0" smtClean="0"/>
          </a:p>
          <a:p>
            <a:r>
              <a:rPr lang="en-US" sz="2400" b="1" dirty="0" smtClean="0"/>
              <a:t>3</a:t>
            </a:r>
            <a:r>
              <a:rPr lang="en-US" sz="2400" b="1" dirty="0"/>
              <a:t>. Quantitative evaluation of the effectiveness of modeling and observational products for warning</a:t>
            </a:r>
          </a:p>
          <a:p>
            <a:r>
              <a:rPr lang="en-US" sz="2400" b="1" dirty="0"/>
              <a:t>and response for the three pilot areas</a:t>
            </a:r>
          </a:p>
        </p:txBody>
      </p:sp>
    </p:spTree>
    <p:extLst>
      <p:ext uri="{BB962C8B-B14F-4D97-AF65-F5344CB8AC3E}">
        <p14:creationId xmlns:p14="http://schemas.microsoft.com/office/powerpoint/2010/main" val="131835781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t>Follow-on after success ?</a:t>
            </a:r>
            <a:endParaRPr lang="en-GB" sz="2800" dirty="0"/>
          </a:p>
        </p:txBody>
      </p:sp>
      <p:sp>
        <p:nvSpPr>
          <p:cNvPr id="3" name="Content Placeholder 2"/>
          <p:cNvSpPr>
            <a:spLocks noGrp="1"/>
          </p:cNvSpPr>
          <p:nvPr>
            <p:ph idx="1"/>
          </p:nvPr>
        </p:nvSpPr>
        <p:spPr>
          <a:xfrm>
            <a:off x="142043" y="1338794"/>
            <a:ext cx="8806648" cy="4864100"/>
          </a:xfrm>
        </p:spPr>
        <p:txBody>
          <a:bodyPr/>
          <a:lstStyle/>
          <a:p>
            <a:r>
              <a:rPr lang="en-GB" sz="2000" dirty="0" smtClean="0"/>
              <a:t>Several Pilot activities foreseen to end 2017</a:t>
            </a:r>
          </a:p>
          <a:p>
            <a:endParaRPr lang="en-GB" sz="2000" dirty="0"/>
          </a:p>
          <a:p>
            <a:r>
              <a:rPr lang="en-US" sz="2000" dirty="0" smtClean="0"/>
              <a:t>Success does </a:t>
            </a:r>
            <a:r>
              <a:rPr lang="en-US" sz="2000" dirty="0"/>
              <a:t>not necessarily imply </a:t>
            </a:r>
            <a:r>
              <a:rPr lang="en-US" sz="2000" dirty="0" smtClean="0"/>
              <a:t>sustainability: successful activities need to find ‘operational home’ outside pilots</a:t>
            </a:r>
            <a:endParaRPr lang="en-GB" sz="2000" dirty="0" smtClean="0"/>
          </a:p>
          <a:p>
            <a:endParaRPr lang="en-GB" sz="2000" dirty="0"/>
          </a:p>
          <a:p>
            <a:r>
              <a:rPr lang="en-GB" sz="2000" dirty="0"/>
              <a:t>Successful activities might also be extended still as prototyping activities but in different frameworks such as GEO-</a:t>
            </a:r>
            <a:r>
              <a:rPr lang="en-GB" sz="2000" dirty="0" smtClean="0"/>
              <a:t>DARMA</a:t>
            </a:r>
          </a:p>
          <a:p>
            <a:endParaRPr lang="en-GB" sz="2000" dirty="0"/>
          </a:p>
          <a:p>
            <a:r>
              <a:rPr lang="en-GB" sz="2000" dirty="0" smtClean="0"/>
              <a:t>Non-successful activities should be flagged and abandoned</a:t>
            </a:r>
          </a:p>
          <a:p>
            <a:endParaRPr lang="en-GB" sz="2000" dirty="0" smtClean="0"/>
          </a:p>
          <a:p>
            <a:r>
              <a:rPr lang="en-GB" sz="2000" dirty="0" smtClean="0"/>
              <a:t>Formal report to be made to Plenary 2017, including web updates on status and successes of each pilot, and formal recommendations of WG Disasters on next steps (or not) for each pilot. </a:t>
            </a:r>
            <a:r>
              <a:rPr lang="en-US" sz="2000" dirty="0"/>
              <a:t> </a:t>
            </a:r>
            <a:r>
              <a:rPr lang="en-US" sz="2000" dirty="0" smtClean="0"/>
              <a:t>Final report must </a:t>
            </a:r>
            <a:r>
              <a:rPr lang="en-US" sz="2000" dirty="0"/>
              <a:t>be a complement to the </a:t>
            </a:r>
            <a:r>
              <a:rPr lang="en-US" sz="2000" dirty="0" smtClean="0"/>
              <a:t>Glossy Handbook), with </a:t>
            </a:r>
            <a:r>
              <a:rPr lang="en-US" sz="2000" dirty="0"/>
              <a:t>CEOS Chair and </a:t>
            </a:r>
            <a:r>
              <a:rPr lang="en-US" sz="2000" dirty="0" smtClean="0"/>
              <a:t>members as audience (no formal print version). Summary </a:t>
            </a:r>
            <a:r>
              <a:rPr lang="en-US" sz="2000" dirty="0"/>
              <a:t>results, lessons learned and </a:t>
            </a:r>
            <a:r>
              <a:rPr lang="en-US" sz="2000" dirty="0" smtClean="0"/>
              <a:t>recommended path </a:t>
            </a:r>
            <a:r>
              <a:rPr lang="en-US" sz="2000" dirty="0"/>
              <a:t>forward.</a:t>
            </a:r>
            <a:endParaRPr lang="en-GB" sz="2000" dirty="0" smtClean="0"/>
          </a:p>
          <a:p>
            <a:endParaRPr lang="en-GB" sz="2000" dirty="0"/>
          </a:p>
          <a:p>
            <a:endParaRPr lang="en-GB" sz="2000" dirty="0"/>
          </a:p>
          <a:p>
            <a:endParaRPr lang="en-GB" sz="2000" dirty="0"/>
          </a:p>
        </p:txBody>
      </p:sp>
    </p:spTree>
    <p:extLst>
      <p:ext uri="{BB962C8B-B14F-4D97-AF65-F5344CB8AC3E}">
        <p14:creationId xmlns:p14="http://schemas.microsoft.com/office/powerpoint/2010/main" val="427382750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88913"/>
            <a:ext cx="5638800" cy="501650"/>
          </a:xfrm>
        </p:spPr>
        <p:txBody>
          <a:bodyPr/>
          <a:lstStyle/>
          <a:p>
            <a:pPr algn="l"/>
            <a:r>
              <a:rPr lang="en-US" sz="2800" dirty="0" smtClean="0"/>
              <a:t>Sustainability questions (as rephrased by Volcano Pilot (1/2))</a:t>
            </a:r>
            <a:endParaRPr lang="en-US" sz="2800" dirty="0"/>
          </a:p>
        </p:txBody>
      </p:sp>
      <p:sp>
        <p:nvSpPr>
          <p:cNvPr id="3" name="Content Placeholder 2"/>
          <p:cNvSpPr>
            <a:spLocks noGrp="1"/>
          </p:cNvSpPr>
          <p:nvPr>
            <p:ph idx="1"/>
          </p:nvPr>
        </p:nvSpPr>
        <p:spPr/>
        <p:txBody>
          <a:bodyPr/>
          <a:lstStyle/>
          <a:p>
            <a:r>
              <a:rPr lang="en-US" sz="2200" dirty="0" smtClean="0"/>
              <a:t>What </a:t>
            </a:r>
            <a:r>
              <a:rPr lang="en-US" sz="2200" dirty="0"/>
              <a:t>elements of the pilot have proven to be successful, especially with regard to user interest and involvement? Are there specific elements that will be "missed" if stopped now? Which ones and why</a:t>
            </a:r>
            <a:r>
              <a:rPr lang="en-US" sz="2200" dirty="0" smtClean="0"/>
              <a:t>?</a:t>
            </a:r>
          </a:p>
          <a:p>
            <a:r>
              <a:rPr lang="en-US" sz="2200" dirty="0"/>
              <a:t>Are there elements of the pilot that are likely to be supported (possibly financially) from outside CEOS and the pilot going forward beyond 2017? If yes, what organizations might be willing to contribute to a sustainability plan</a:t>
            </a:r>
            <a:r>
              <a:rPr lang="en-US" sz="2200" dirty="0" smtClean="0"/>
              <a:t>?</a:t>
            </a:r>
          </a:p>
          <a:p>
            <a:r>
              <a:rPr lang="en-US" sz="2200" dirty="0"/>
              <a:t>In considering successes that should go forward, do these involve a transition from research to operations? Are there data issues involved? </a:t>
            </a:r>
            <a:endParaRPr lang="en-US" sz="2200" dirty="0" smtClean="0"/>
          </a:p>
          <a:p>
            <a:r>
              <a:rPr lang="en-US" sz="2200" dirty="0"/>
              <a:t>Do you consider that data for the sustainable elements should come from CEOS, or from commercial providers, or some mix</a:t>
            </a:r>
            <a:r>
              <a:rPr lang="en-US" sz="2200" dirty="0" smtClean="0"/>
              <a:t>?</a:t>
            </a:r>
          </a:p>
          <a:p>
            <a:pPr marL="0" indent="0">
              <a:buNone/>
            </a:pPr>
            <a:endParaRPr lang="en-US" sz="1800" dirty="0"/>
          </a:p>
          <a:p>
            <a:pPr marL="0" indent="0">
              <a:buNone/>
            </a:pPr>
            <a:endParaRPr lang="en-US" dirty="0"/>
          </a:p>
          <a:p>
            <a:pPr marL="0" indent="0">
              <a:buNone/>
            </a:pPr>
            <a:endParaRPr lang="en-US" dirty="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899771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88913"/>
            <a:ext cx="5638800" cy="501650"/>
          </a:xfrm>
        </p:spPr>
        <p:txBody>
          <a:bodyPr/>
          <a:lstStyle/>
          <a:p>
            <a:pPr algn="l"/>
            <a:r>
              <a:rPr lang="en-US" sz="2800" dirty="0" smtClean="0"/>
              <a:t>Sustainability questions (2/2)</a:t>
            </a:r>
            <a:endParaRPr lang="en-US" sz="2800" dirty="0"/>
          </a:p>
        </p:txBody>
      </p:sp>
      <p:sp>
        <p:nvSpPr>
          <p:cNvPr id="3" name="Content Placeholder 2"/>
          <p:cNvSpPr>
            <a:spLocks noGrp="1"/>
          </p:cNvSpPr>
          <p:nvPr>
            <p:ph idx="1"/>
          </p:nvPr>
        </p:nvSpPr>
        <p:spPr/>
        <p:txBody>
          <a:bodyPr/>
          <a:lstStyle/>
          <a:p>
            <a:r>
              <a:rPr lang="en-US" sz="2200" dirty="0" smtClean="0"/>
              <a:t>Who </a:t>
            </a:r>
            <a:r>
              <a:rPr lang="en-US" sz="2200" dirty="0"/>
              <a:t>are the key partners for achieving sustainability?</a:t>
            </a:r>
          </a:p>
          <a:p>
            <a:r>
              <a:rPr lang="en-US" sz="2200" dirty="0"/>
              <a:t>Who are the main clients and users of the sustainable services?</a:t>
            </a:r>
          </a:p>
          <a:p>
            <a:r>
              <a:rPr lang="en-US" sz="2200" dirty="0"/>
              <a:t>What if any is the role for CEOS in the sustainable service</a:t>
            </a:r>
            <a:r>
              <a:rPr lang="en-US" sz="2200" dirty="0" smtClean="0"/>
              <a:t>?</a:t>
            </a:r>
          </a:p>
          <a:p>
            <a:r>
              <a:rPr lang="en-US" sz="2200" dirty="0"/>
              <a:t>What are the largest threats to sustainability, and what are the consequences of not achieving a sustainable service as proposed</a:t>
            </a:r>
            <a:r>
              <a:rPr lang="en-US" sz="2200" dirty="0" smtClean="0"/>
              <a:t>?</a:t>
            </a:r>
          </a:p>
          <a:p>
            <a:r>
              <a:rPr lang="en-US" sz="2200" dirty="0"/>
              <a:t>Does sustainability imply a simple continuation, or does it involve scaling something developed in the pilot to a global level, or other larger level? What is involved? Can you provide a description/vision of this larger system and what it entails from a cost perspective (using elements from the pilot as a the starting point for costing)?</a:t>
            </a:r>
          </a:p>
          <a:p>
            <a:pPr marL="0" indent="0">
              <a:buNone/>
            </a:pPr>
            <a:endParaRPr lang="en-US" sz="1800" dirty="0"/>
          </a:p>
          <a:p>
            <a:pPr marL="0" indent="0">
              <a:buNone/>
            </a:pPr>
            <a:endParaRPr lang="en-US" sz="1800" dirty="0"/>
          </a:p>
          <a:p>
            <a:pPr marL="0" indent="0">
              <a:buNone/>
            </a:pPr>
            <a:endParaRPr lang="en-US" dirty="0"/>
          </a:p>
          <a:p>
            <a:pPr marL="0" indent="0">
              <a:buNone/>
            </a:pPr>
            <a:endParaRPr lang="en-US" dirty="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888864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t>Next steps: Volcano </a:t>
            </a:r>
            <a:r>
              <a:rPr lang="en-GB" sz="2800" dirty="0"/>
              <a:t>P</a:t>
            </a:r>
            <a:r>
              <a:rPr lang="en-GB" sz="2800" dirty="0" smtClean="0"/>
              <a:t>ilot</a:t>
            </a:r>
            <a:endParaRPr lang="en-GB" sz="2800" dirty="0"/>
          </a:p>
        </p:txBody>
      </p:sp>
      <p:sp>
        <p:nvSpPr>
          <p:cNvPr id="3" name="Content Placeholder 2"/>
          <p:cNvSpPr>
            <a:spLocks noGrp="1"/>
          </p:cNvSpPr>
          <p:nvPr>
            <p:ph idx="1"/>
          </p:nvPr>
        </p:nvSpPr>
        <p:spPr>
          <a:xfrm>
            <a:off x="142043" y="1338794"/>
            <a:ext cx="8806648" cy="4864100"/>
          </a:xfrm>
        </p:spPr>
        <p:txBody>
          <a:bodyPr/>
          <a:lstStyle/>
          <a:p>
            <a:r>
              <a:rPr lang="en-CA" dirty="0"/>
              <a:t>A</a:t>
            </a:r>
            <a:r>
              <a:rPr lang="en-CA" dirty="0" smtClean="0"/>
              <a:t>rticulate vision for scaling from regional (Latin America) to global monitoring (processes, mechanisms) – describe vision and explain philosophy, from broad area monitoring with widely available data to detailed monitoring triggered by detections of unrest</a:t>
            </a:r>
          </a:p>
          <a:p>
            <a:r>
              <a:rPr lang="en-CA" dirty="0"/>
              <a:t>E</a:t>
            </a:r>
            <a:r>
              <a:rPr lang="en-CA" dirty="0" smtClean="0"/>
              <a:t>stimate data volumes by type</a:t>
            </a:r>
          </a:p>
          <a:p>
            <a:r>
              <a:rPr lang="en-CA" dirty="0"/>
              <a:t>A</a:t>
            </a:r>
            <a:r>
              <a:rPr lang="en-CA" dirty="0" smtClean="0"/>
              <a:t>rticulate benefits of global monitoring (the delta from today)</a:t>
            </a:r>
          </a:p>
          <a:p>
            <a:r>
              <a:rPr lang="en-CA" dirty="0"/>
              <a:t>P</a:t>
            </a:r>
            <a:r>
              <a:rPr lang="en-CA" dirty="0" smtClean="0"/>
              <a:t>ropose organisational structure based on regional responsibilities and global coordination</a:t>
            </a:r>
          </a:p>
          <a:p>
            <a:r>
              <a:rPr lang="en-CA" dirty="0"/>
              <a:t>C</a:t>
            </a:r>
            <a:r>
              <a:rPr lang="en-CA" dirty="0" smtClean="0"/>
              <a:t>onvene (at political level) a meeting to bring this into being…</a:t>
            </a:r>
          </a:p>
          <a:p>
            <a:r>
              <a:rPr lang="en-CA" dirty="0"/>
              <a:t>D</a:t>
            </a:r>
            <a:r>
              <a:rPr lang="en-CA" dirty="0" smtClean="0"/>
              <a:t>efine proposed on-going CEOS role and identify key partners and paths to partnership</a:t>
            </a:r>
          </a:p>
          <a:p>
            <a:pPr lvl="1"/>
            <a:endParaRPr lang="en-CA" dirty="0" smtClean="0"/>
          </a:p>
          <a:p>
            <a:endParaRPr lang="en-GB" dirty="0"/>
          </a:p>
          <a:p>
            <a:endParaRPr lang="en-GB" dirty="0"/>
          </a:p>
        </p:txBody>
      </p:sp>
    </p:spTree>
    <p:extLst>
      <p:ext uri="{BB962C8B-B14F-4D97-AF65-F5344CB8AC3E}">
        <p14:creationId xmlns:p14="http://schemas.microsoft.com/office/powerpoint/2010/main" val="362961470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t>Next steps: Seismic </a:t>
            </a:r>
            <a:r>
              <a:rPr lang="en-GB" sz="2800" dirty="0"/>
              <a:t>H</a:t>
            </a:r>
            <a:r>
              <a:rPr lang="en-GB" sz="2800" dirty="0" smtClean="0"/>
              <a:t>azards </a:t>
            </a:r>
            <a:r>
              <a:rPr lang="en-GB" sz="2800" dirty="0"/>
              <a:t>P</a:t>
            </a:r>
            <a:r>
              <a:rPr lang="en-GB" sz="2800" dirty="0" smtClean="0"/>
              <a:t>ilot</a:t>
            </a:r>
            <a:endParaRPr lang="en-GB" sz="2800" dirty="0"/>
          </a:p>
        </p:txBody>
      </p:sp>
      <p:sp>
        <p:nvSpPr>
          <p:cNvPr id="3" name="Content Placeholder 2"/>
          <p:cNvSpPr>
            <a:spLocks noGrp="1"/>
          </p:cNvSpPr>
          <p:nvPr>
            <p:ph idx="1"/>
          </p:nvPr>
        </p:nvSpPr>
        <p:spPr>
          <a:xfrm>
            <a:off x="142043" y="1219200"/>
            <a:ext cx="8806648" cy="4864100"/>
          </a:xfrm>
        </p:spPr>
        <p:txBody>
          <a:bodyPr/>
          <a:lstStyle/>
          <a:p>
            <a:pPr marL="31173" indent="0">
              <a:buNone/>
            </a:pPr>
            <a:r>
              <a:rPr lang="en-GB" sz="2000" b="1" dirty="0">
                <a:latin typeface="+mj-lt"/>
              </a:rPr>
              <a:t>Target </a:t>
            </a:r>
            <a:r>
              <a:rPr lang="en-GB" sz="2000" b="1" dirty="0" smtClean="0">
                <a:latin typeface="+mj-lt"/>
              </a:rPr>
              <a:t>1 </a:t>
            </a:r>
            <a:r>
              <a:rPr lang="en-GB" sz="2000" dirty="0" smtClean="0">
                <a:latin typeface="+mj-lt"/>
              </a:rPr>
              <a:t>– using </a:t>
            </a:r>
            <a:r>
              <a:rPr lang="en-GB" sz="2000" dirty="0">
                <a:latin typeface="+mj-lt"/>
              </a:rPr>
              <a:t>satellite EO </a:t>
            </a:r>
            <a:r>
              <a:rPr lang="en-GB" sz="2000" u="sng" dirty="0">
                <a:latin typeface="+mj-lt"/>
              </a:rPr>
              <a:t>during the crisis</a:t>
            </a:r>
            <a:r>
              <a:rPr lang="en-GB" sz="2000" dirty="0">
                <a:latin typeface="+mj-lt"/>
              </a:rPr>
              <a:t> for rapid damage </a:t>
            </a:r>
            <a:r>
              <a:rPr lang="en-GB" sz="2000" dirty="0" smtClean="0">
                <a:latin typeface="+mj-lt"/>
              </a:rPr>
              <a:t>mapping:</a:t>
            </a:r>
          </a:p>
          <a:p>
            <a:pPr marL="374073"/>
            <a:r>
              <a:rPr lang="en-GB" sz="2000" dirty="0" smtClean="0">
                <a:latin typeface="+mj-lt"/>
              </a:rPr>
              <a:t>articulate relationship with Copernicus, Charter and Sentinel-Asia, and role if any of CEOS</a:t>
            </a:r>
            <a:endParaRPr lang="en-GB" sz="2000" dirty="0">
              <a:latin typeface="+mj-lt"/>
            </a:endParaRPr>
          </a:p>
          <a:p>
            <a:pPr marL="31173" indent="0">
              <a:buNone/>
            </a:pPr>
            <a:r>
              <a:rPr lang="en-GB" sz="2000" b="1" dirty="0">
                <a:latin typeface="+mj-lt"/>
              </a:rPr>
              <a:t>Target </a:t>
            </a:r>
            <a:r>
              <a:rPr lang="en-GB" sz="2000" b="1" dirty="0" smtClean="0">
                <a:latin typeface="+mj-lt"/>
              </a:rPr>
              <a:t>2 </a:t>
            </a:r>
            <a:r>
              <a:rPr lang="en-GB" sz="2000" dirty="0" smtClean="0">
                <a:latin typeface="+mj-lt"/>
              </a:rPr>
              <a:t>– using </a:t>
            </a:r>
            <a:r>
              <a:rPr lang="en-GB" sz="2000" dirty="0">
                <a:latin typeface="+mj-lt"/>
              </a:rPr>
              <a:t>satellite EO </a:t>
            </a:r>
            <a:r>
              <a:rPr lang="en-GB" sz="2000" u="sng" dirty="0">
                <a:latin typeface="+mj-lt"/>
              </a:rPr>
              <a:t>during the crisis</a:t>
            </a:r>
            <a:r>
              <a:rPr lang="en-GB" sz="2000" dirty="0">
                <a:latin typeface="+mj-lt"/>
              </a:rPr>
              <a:t> to support operational seismology with advanced science products: </a:t>
            </a:r>
            <a:endParaRPr lang="en-GB" sz="2000" dirty="0" smtClean="0">
              <a:latin typeface="+mj-lt"/>
            </a:endParaRPr>
          </a:p>
          <a:p>
            <a:pPr marL="374073"/>
            <a:r>
              <a:rPr lang="en-GB" sz="2000" dirty="0">
                <a:latin typeface="+mj-lt"/>
              </a:rPr>
              <a:t>d</a:t>
            </a:r>
            <a:r>
              <a:rPr lang="en-GB" sz="2000" dirty="0" smtClean="0">
                <a:latin typeface="+mj-lt"/>
              </a:rPr>
              <a:t>efine nature and content of rapid science product “service”, including role of partners for delivery, role of CEOS agencies, and relationship to parallel providers (e.g. Charter)</a:t>
            </a:r>
            <a:endParaRPr lang="en-GB" sz="2000" dirty="0">
              <a:latin typeface="+mj-lt"/>
            </a:endParaRPr>
          </a:p>
          <a:p>
            <a:pPr marL="31173" indent="0">
              <a:buNone/>
            </a:pPr>
            <a:r>
              <a:rPr lang="en-GB" sz="2000" b="1" dirty="0" smtClean="0">
                <a:latin typeface="+mj-lt"/>
              </a:rPr>
              <a:t>Target 3 </a:t>
            </a:r>
            <a:r>
              <a:rPr lang="en-GB" sz="2000" dirty="0" smtClean="0">
                <a:latin typeface="+mj-lt"/>
              </a:rPr>
              <a:t>– using </a:t>
            </a:r>
            <a:r>
              <a:rPr lang="en-GB" sz="2000" dirty="0">
                <a:latin typeface="+mj-lt"/>
              </a:rPr>
              <a:t>satellite EO </a:t>
            </a:r>
            <a:r>
              <a:rPr lang="en-GB" sz="2000" u="sng" dirty="0">
                <a:latin typeface="+mj-lt"/>
              </a:rPr>
              <a:t>after the crisis</a:t>
            </a:r>
            <a:r>
              <a:rPr lang="en-GB" sz="2000" dirty="0">
                <a:latin typeface="+mj-lt"/>
              </a:rPr>
              <a:t> for better understanding of </a:t>
            </a:r>
            <a:r>
              <a:rPr lang="en-GB" sz="2000" dirty="0" smtClean="0">
                <a:latin typeface="+mj-lt"/>
              </a:rPr>
              <a:t>earthquakes:</a:t>
            </a:r>
          </a:p>
          <a:p>
            <a:pPr marL="374073"/>
            <a:r>
              <a:rPr lang="en-GB" sz="2000" dirty="0">
                <a:latin typeface="+mj-lt"/>
              </a:rPr>
              <a:t>u</a:t>
            </a:r>
            <a:r>
              <a:rPr lang="en-GB" sz="2000" dirty="0" smtClean="0">
                <a:latin typeface="+mj-lt"/>
              </a:rPr>
              <a:t>nclear how this is different from science work already performed by Universities through existing AOs with agencies…</a:t>
            </a:r>
            <a:endParaRPr lang="en-GB" sz="2000" dirty="0">
              <a:latin typeface="+mj-lt"/>
            </a:endParaRPr>
          </a:p>
          <a:p>
            <a:pPr marL="31173" indent="0">
              <a:buNone/>
            </a:pPr>
            <a:r>
              <a:rPr lang="en-GB" sz="2000" b="1" dirty="0">
                <a:latin typeface="+mj-lt"/>
              </a:rPr>
              <a:t>Target </a:t>
            </a:r>
            <a:r>
              <a:rPr lang="en-GB" sz="2000" b="1" dirty="0" smtClean="0">
                <a:latin typeface="+mj-lt"/>
              </a:rPr>
              <a:t>4 </a:t>
            </a:r>
            <a:r>
              <a:rPr lang="en-GB" sz="2000" dirty="0" smtClean="0">
                <a:latin typeface="+mj-lt"/>
              </a:rPr>
              <a:t>– support </a:t>
            </a:r>
            <a:r>
              <a:rPr lang="en-GB" sz="2000" dirty="0">
                <a:latin typeface="+mj-lt"/>
              </a:rPr>
              <a:t>recovery and reconstruction </a:t>
            </a:r>
            <a:r>
              <a:rPr lang="en-GB" sz="2000" dirty="0" smtClean="0">
                <a:latin typeface="+mj-lt"/>
              </a:rPr>
              <a:t>process:</a:t>
            </a:r>
          </a:p>
          <a:p>
            <a:pPr marL="374073"/>
            <a:r>
              <a:rPr lang="en-GB" sz="2000" dirty="0">
                <a:latin typeface="+mj-lt"/>
              </a:rPr>
              <a:t>r</a:t>
            </a:r>
            <a:r>
              <a:rPr lang="en-GB" sz="2000" dirty="0" smtClean="0">
                <a:latin typeface="+mj-lt"/>
              </a:rPr>
              <a:t>efine content of “support” (science of recovery? environmental impact? logistical monitoring?) and coordinate with RO</a:t>
            </a:r>
            <a:endParaRPr lang="en-GB" sz="2000" dirty="0">
              <a:latin typeface="+mj-lt"/>
            </a:endParaRPr>
          </a:p>
          <a:p>
            <a:pPr marL="0" indent="0">
              <a:buNone/>
            </a:pPr>
            <a:r>
              <a:rPr lang="en-CA" sz="2000" b="1" dirty="0" smtClean="0">
                <a:latin typeface="+mj-lt"/>
              </a:rPr>
              <a:t>Propose action plan and estimate </a:t>
            </a:r>
            <a:r>
              <a:rPr lang="en-CA" sz="2000" b="1" dirty="0" smtClean="0"/>
              <a:t>data volumes</a:t>
            </a:r>
            <a:r>
              <a:rPr lang="en-CA" sz="2000" b="1" dirty="0"/>
              <a:t> </a:t>
            </a:r>
            <a:r>
              <a:rPr lang="en-CA" sz="2000" b="1" dirty="0" smtClean="0">
                <a:latin typeface="+mj-lt"/>
              </a:rPr>
              <a:t>for each target</a:t>
            </a:r>
            <a:endParaRPr lang="en-CA" sz="2000" b="1" dirty="0">
              <a:latin typeface="+mj-lt"/>
            </a:endParaRPr>
          </a:p>
          <a:p>
            <a:endParaRPr lang="en-CA" sz="2000" dirty="0" smtClean="0"/>
          </a:p>
          <a:p>
            <a:pPr lvl="1"/>
            <a:endParaRPr lang="en-CA" sz="2000" dirty="0" smtClean="0"/>
          </a:p>
          <a:p>
            <a:pPr marL="0" indent="0">
              <a:buNone/>
            </a:pPr>
            <a:endParaRPr lang="en-CA" sz="2000" dirty="0" smtClean="0"/>
          </a:p>
          <a:p>
            <a:endParaRPr lang="en-GB" sz="2000" dirty="0"/>
          </a:p>
          <a:p>
            <a:endParaRPr lang="en-GB" sz="2000" dirty="0"/>
          </a:p>
        </p:txBody>
      </p:sp>
    </p:spTree>
    <p:extLst>
      <p:ext uri="{BB962C8B-B14F-4D97-AF65-F5344CB8AC3E}">
        <p14:creationId xmlns:p14="http://schemas.microsoft.com/office/powerpoint/2010/main" val="116764592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t>Flood Pilot Sustainability</a:t>
            </a:r>
            <a:endParaRPr lang="en-GB" sz="2800" dirty="0"/>
          </a:p>
        </p:txBody>
      </p:sp>
      <p:sp>
        <p:nvSpPr>
          <p:cNvPr id="3" name="Content Placeholder 2"/>
          <p:cNvSpPr>
            <a:spLocks noGrp="1"/>
          </p:cNvSpPr>
          <p:nvPr>
            <p:ph idx="1"/>
          </p:nvPr>
        </p:nvSpPr>
        <p:spPr>
          <a:xfrm>
            <a:off x="142043" y="1338794"/>
            <a:ext cx="8806648" cy="4864100"/>
          </a:xfrm>
        </p:spPr>
        <p:txBody>
          <a:bodyPr/>
          <a:lstStyle/>
          <a:p>
            <a:r>
              <a:rPr lang="en-CA" sz="2000" dirty="0" smtClean="0"/>
              <a:t>Technical success</a:t>
            </a:r>
          </a:p>
          <a:p>
            <a:r>
              <a:rPr lang="en-CA" sz="2000" dirty="0" smtClean="0"/>
              <a:t>Engaged and committed users</a:t>
            </a:r>
          </a:p>
          <a:p>
            <a:r>
              <a:rPr lang="en-CA" sz="2000" dirty="0" smtClean="0"/>
              <a:t>Applications ready to roll out with API services</a:t>
            </a:r>
          </a:p>
          <a:p>
            <a:r>
              <a:rPr lang="en-CA" sz="2000" dirty="0" smtClean="0"/>
              <a:t>But… challenges:</a:t>
            </a:r>
          </a:p>
          <a:p>
            <a:pPr lvl="1"/>
            <a:r>
              <a:rPr lang="en-CA" sz="2000" dirty="0" smtClean="0"/>
              <a:t>Data access/distribution issues</a:t>
            </a:r>
          </a:p>
          <a:p>
            <a:pPr lvl="1"/>
            <a:r>
              <a:rPr lang="en-CA" sz="2000" dirty="0" smtClean="0"/>
              <a:t>Large number of regional /national users without clear international community – coordination difficulties</a:t>
            </a:r>
          </a:p>
          <a:p>
            <a:pPr lvl="1"/>
            <a:r>
              <a:rPr lang="en-CA" sz="2000" dirty="0" smtClean="0"/>
              <a:t>Dichotomy between global and regional approaches – global is too coarse and regional is too data and resource intensive </a:t>
            </a:r>
            <a:endParaRPr lang="en-GB" sz="2000" dirty="0" smtClean="0"/>
          </a:p>
          <a:p>
            <a:endParaRPr lang="en-GB" sz="2000" dirty="0"/>
          </a:p>
          <a:p>
            <a:endParaRPr lang="en-GB" sz="2000" dirty="0"/>
          </a:p>
          <a:p>
            <a:endParaRPr lang="en-GB" sz="2000" dirty="0"/>
          </a:p>
        </p:txBody>
      </p:sp>
    </p:spTree>
    <p:extLst>
      <p:ext uri="{BB962C8B-B14F-4D97-AF65-F5344CB8AC3E}">
        <p14:creationId xmlns:p14="http://schemas.microsoft.com/office/powerpoint/2010/main" val="15291928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144" y="336550"/>
            <a:ext cx="5330456" cy="501650"/>
          </a:xfrm>
        </p:spPr>
        <p:txBody>
          <a:bodyPr/>
          <a:lstStyle/>
          <a:p>
            <a:pPr algn="l"/>
            <a:r>
              <a:rPr lang="en-GB" sz="2800" dirty="0" smtClean="0"/>
              <a:t>Pilot background</a:t>
            </a:r>
            <a:endParaRPr lang="en-GB" sz="2800" dirty="0"/>
          </a:p>
        </p:txBody>
      </p:sp>
      <p:sp>
        <p:nvSpPr>
          <p:cNvPr id="3" name="Content Placeholder 2"/>
          <p:cNvSpPr>
            <a:spLocks noGrp="1"/>
          </p:cNvSpPr>
          <p:nvPr>
            <p:ph idx="1"/>
          </p:nvPr>
        </p:nvSpPr>
        <p:spPr/>
        <p:txBody>
          <a:bodyPr/>
          <a:lstStyle/>
          <a:p>
            <a:pPr marL="0" indent="0">
              <a:buNone/>
            </a:pPr>
            <a:r>
              <a:rPr lang="en-GB" sz="1800" dirty="0" smtClean="0"/>
              <a:t>Flood, Seismic Hazards, and Volcano Pilots approved by SIT April 2014 and run to end 2017</a:t>
            </a:r>
          </a:p>
          <a:p>
            <a:pPr marL="0" indent="0">
              <a:buNone/>
            </a:pPr>
            <a:endParaRPr lang="en-GB" sz="1800" dirty="0"/>
          </a:p>
          <a:p>
            <a:pPr marL="0" indent="0">
              <a:buNone/>
            </a:pPr>
            <a:r>
              <a:rPr lang="en-GB" sz="1800" dirty="0" smtClean="0"/>
              <a:t>Recovery Observatory formally approved by plenary November 2015 and is expected to be triggered in 2016, to run for 3 to 5 years (2018-2020), with go-no-go decision after 6 months (2017)</a:t>
            </a:r>
          </a:p>
          <a:p>
            <a:pPr marL="0" indent="0">
              <a:buNone/>
            </a:pPr>
            <a:endParaRPr lang="en-GB" sz="1800" dirty="0" smtClean="0"/>
          </a:p>
          <a:p>
            <a:pPr marL="0" indent="0">
              <a:buNone/>
            </a:pPr>
            <a:r>
              <a:rPr lang="en-GB" sz="1800" dirty="0" smtClean="0"/>
              <a:t>Landslide pilot planning begun 2015; approval at plenary 2016; may run to end 2019</a:t>
            </a:r>
            <a:endParaRPr lang="en-GB" sz="1800" dirty="0"/>
          </a:p>
          <a:p>
            <a:pPr marL="0" indent="0">
              <a:buNone/>
            </a:pPr>
            <a:endParaRPr lang="en-GB" sz="1800" dirty="0"/>
          </a:p>
          <a:p>
            <a:pPr marL="0" indent="0">
              <a:buNone/>
            </a:pPr>
            <a:r>
              <a:rPr lang="en-GB" sz="1800" dirty="0" smtClean="0"/>
              <a:t>Some activities may continue, or be linked to new initiatives (e.g. GEO-DARMA), while others will cease</a:t>
            </a:r>
          </a:p>
          <a:p>
            <a:pPr marL="0" indent="0">
              <a:buNone/>
            </a:pPr>
            <a:endParaRPr lang="en-GB" sz="1800" dirty="0"/>
          </a:p>
          <a:p>
            <a:pPr marL="0" indent="0">
              <a:buNone/>
            </a:pPr>
            <a:r>
              <a:rPr lang="en-GB" sz="1800" dirty="0" smtClean="0"/>
              <a:t>Vision for sustainability to be put forward early 2017 (SIT) for approval at 2017 Plenary </a:t>
            </a:r>
            <a:endParaRPr lang="en-GB" sz="1800" b="0" dirty="0" smtClean="0"/>
          </a:p>
          <a:p>
            <a:pPr>
              <a:buFontTx/>
              <a:buChar char="-"/>
            </a:pPr>
            <a:endParaRPr lang="en-GB" dirty="0" smtClean="0"/>
          </a:p>
        </p:txBody>
      </p:sp>
    </p:spTree>
    <p:extLst>
      <p:ext uri="{BB962C8B-B14F-4D97-AF65-F5344CB8AC3E}">
        <p14:creationId xmlns:p14="http://schemas.microsoft.com/office/powerpoint/2010/main" val="205412445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t>Next steps: flood pilot</a:t>
            </a:r>
            <a:endParaRPr lang="en-GB" sz="2800" dirty="0"/>
          </a:p>
        </p:txBody>
      </p:sp>
      <p:sp>
        <p:nvSpPr>
          <p:cNvPr id="3" name="Content Placeholder 2"/>
          <p:cNvSpPr>
            <a:spLocks noGrp="1"/>
          </p:cNvSpPr>
          <p:nvPr>
            <p:ph idx="1"/>
          </p:nvPr>
        </p:nvSpPr>
        <p:spPr>
          <a:xfrm>
            <a:off x="142043" y="1338794"/>
            <a:ext cx="8806648" cy="4864100"/>
          </a:xfrm>
        </p:spPr>
        <p:txBody>
          <a:bodyPr/>
          <a:lstStyle/>
          <a:p>
            <a:r>
              <a:rPr lang="en-CA" sz="2000" dirty="0"/>
              <a:t>A</a:t>
            </a:r>
            <a:r>
              <a:rPr lang="en-CA" sz="2000" dirty="0" smtClean="0"/>
              <a:t>rticulate vision for flood monitoring around the world integrating global and regional elements (processes, mechanisms) – What do we keep? What will we do? How will it work? Describing a vision that scales monitoring from regional to global is critical</a:t>
            </a:r>
          </a:p>
          <a:p>
            <a:r>
              <a:rPr lang="en-CA" sz="2000" dirty="0"/>
              <a:t>E</a:t>
            </a:r>
            <a:r>
              <a:rPr lang="en-CA" sz="2000" dirty="0" smtClean="0"/>
              <a:t>stimate data volumes and other resources necessary to deliver</a:t>
            </a:r>
          </a:p>
          <a:p>
            <a:r>
              <a:rPr lang="en-CA" sz="2000" dirty="0"/>
              <a:t>R</a:t>
            </a:r>
            <a:r>
              <a:rPr lang="en-CA" sz="2000" dirty="0" smtClean="0"/>
              <a:t>eiterate benefits of monitoring based on user feedback</a:t>
            </a:r>
          </a:p>
          <a:p>
            <a:r>
              <a:rPr lang="en-CA" sz="2000" dirty="0"/>
              <a:t>P</a:t>
            </a:r>
            <a:r>
              <a:rPr lang="en-CA" sz="2000" dirty="0" smtClean="0"/>
              <a:t>ropose delivery mechanisms based on national and regional structures and needs</a:t>
            </a:r>
          </a:p>
          <a:p>
            <a:r>
              <a:rPr lang="en-CA" sz="2000" dirty="0"/>
              <a:t>C</a:t>
            </a:r>
            <a:r>
              <a:rPr lang="en-CA" sz="2000" dirty="0" smtClean="0"/>
              <a:t>oordinate with other flood initiatives such as GEO Flood Risk Monitoring, Global Flood Partnership, </a:t>
            </a:r>
            <a:r>
              <a:rPr lang="en-CA" sz="2000" dirty="0" err="1" smtClean="0"/>
              <a:t>etc</a:t>
            </a:r>
            <a:endParaRPr lang="en-CA" sz="2000" dirty="0" smtClean="0"/>
          </a:p>
          <a:p>
            <a:r>
              <a:rPr lang="en-CA" sz="2000" dirty="0"/>
              <a:t>E</a:t>
            </a:r>
            <a:r>
              <a:rPr lang="en-CA" sz="2000" dirty="0" smtClean="0"/>
              <a:t>xplain difference between new vision and previous pilot activities</a:t>
            </a:r>
          </a:p>
          <a:p>
            <a:r>
              <a:rPr lang="en-CA" sz="2000" dirty="0"/>
              <a:t>D</a:t>
            </a:r>
            <a:r>
              <a:rPr lang="en-CA" sz="2000" dirty="0" smtClean="0"/>
              <a:t>efine </a:t>
            </a:r>
            <a:r>
              <a:rPr lang="en-CA" sz="2000" dirty="0"/>
              <a:t>proposed on-going CEOS </a:t>
            </a:r>
            <a:r>
              <a:rPr lang="en-CA" sz="2000" dirty="0" smtClean="0"/>
              <a:t>role </a:t>
            </a:r>
            <a:r>
              <a:rPr lang="en-CA" sz="2000" dirty="0"/>
              <a:t>and identify key partners</a:t>
            </a:r>
          </a:p>
          <a:p>
            <a:endParaRPr lang="en-CA" sz="2000" dirty="0" smtClean="0"/>
          </a:p>
          <a:p>
            <a:pPr lvl="1"/>
            <a:endParaRPr lang="en-CA" sz="2000" dirty="0" smtClean="0"/>
          </a:p>
          <a:p>
            <a:endParaRPr lang="en-GB" sz="2000" dirty="0"/>
          </a:p>
          <a:p>
            <a:endParaRPr lang="en-GB" sz="2000" dirty="0"/>
          </a:p>
        </p:txBody>
      </p:sp>
    </p:spTree>
    <p:extLst>
      <p:ext uri="{BB962C8B-B14F-4D97-AF65-F5344CB8AC3E}">
        <p14:creationId xmlns:p14="http://schemas.microsoft.com/office/powerpoint/2010/main" val="35546239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88913"/>
            <a:ext cx="6096000" cy="501650"/>
          </a:xfrm>
        </p:spPr>
        <p:txBody>
          <a:bodyPr/>
          <a:lstStyle/>
          <a:p>
            <a:pPr algn="l"/>
            <a:r>
              <a:rPr lang="en-GB" sz="2800" dirty="0" smtClean="0"/>
              <a:t>How to measure performance?</a:t>
            </a:r>
            <a:endParaRPr lang="en-GB" sz="2800" dirty="0"/>
          </a:p>
        </p:txBody>
      </p:sp>
      <p:sp>
        <p:nvSpPr>
          <p:cNvPr id="3" name="Content Placeholder 2"/>
          <p:cNvSpPr>
            <a:spLocks noGrp="1"/>
          </p:cNvSpPr>
          <p:nvPr>
            <p:ph idx="1"/>
          </p:nvPr>
        </p:nvSpPr>
        <p:spPr/>
        <p:txBody>
          <a:bodyPr/>
          <a:lstStyle/>
          <a:p>
            <a:pPr marL="0" indent="0">
              <a:buNone/>
            </a:pPr>
            <a:r>
              <a:rPr lang="en-GB" dirty="0" smtClean="0"/>
              <a:t>Both measurable and qualitative evaluation of pilots:</a:t>
            </a:r>
          </a:p>
          <a:p>
            <a:r>
              <a:rPr lang="en-GB" dirty="0"/>
              <a:t>Evaluation against pilot objectives </a:t>
            </a:r>
            <a:r>
              <a:rPr lang="en-GB" dirty="0" smtClean="0"/>
              <a:t>(initial evaluation criteria of three pilots, but also </a:t>
            </a:r>
            <a:r>
              <a:rPr lang="en-GB" dirty="0"/>
              <a:t>deliverables &amp; milestones</a:t>
            </a:r>
            <a:r>
              <a:rPr lang="en-GB" dirty="0" smtClean="0"/>
              <a:t>)</a:t>
            </a:r>
          </a:p>
          <a:p>
            <a:pPr lvl="1">
              <a:buFontTx/>
              <a:buChar char="-"/>
            </a:pPr>
            <a:r>
              <a:rPr lang="en-GB" b="0" dirty="0"/>
              <a:t>M</a:t>
            </a:r>
            <a:r>
              <a:rPr lang="en-GB" b="0" dirty="0" smtClean="0"/>
              <a:t>onitoring </a:t>
            </a:r>
            <a:r>
              <a:rPr lang="en-GB" b="0" dirty="0"/>
              <a:t>by </a:t>
            </a:r>
            <a:r>
              <a:rPr lang="en-GB" b="0" dirty="0" smtClean="0"/>
              <a:t>Pilot Leads </a:t>
            </a:r>
            <a:r>
              <a:rPr lang="en-GB" b="0" dirty="0"/>
              <a:t>and regular reporting </a:t>
            </a:r>
            <a:r>
              <a:rPr lang="en-GB" b="0" dirty="0" smtClean="0"/>
              <a:t>to WG in “</a:t>
            </a:r>
            <a:r>
              <a:rPr lang="en-GB" b="0" dirty="0" err="1" smtClean="0"/>
              <a:t>semestrial</a:t>
            </a:r>
            <a:r>
              <a:rPr lang="en-GB" b="0" dirty="0" smtClean="0"/>
              <a:t> report” and WG meetings and teleconferences: formal review of reporting should be instituted</a:t>
            </a:r>
          </a:p>
          <a:p>
            <a:pPr lvl="1">
              <a:buFontTx/>
              <a:buChar char="-"/>
            </a:pPr>
            <a:endParaRPr lang="en-GB" sz="800" b="0" dirty="0"/>
          </a:p>
          <a:p>
            <a:r>
              <a:rPr lang="en-GB" dirty="0" smtClean="0"/>
              <a:t>Own qualitative judgment by thematic team and feedback from intermediate and end users – end user questionnaire to be developed for each thematic team, on basis of Volcano Pilot questionnaire</a:t>
            </a:r>
          </a:p>
          <a:p>
            <a:pPr>
              <a:buFontTx/>
              <a:buChar char="-"/>
            </a:pPr>
            <a:endParaRPr lang="en-GB" b="0" dirty="0" smtClean="0"/>
          </a:p>
          <a:p>
            <a:pPr>
              <a:buFontTx/>
              <a:buChar char="-"/>
            </a:pPr>
            <a:endParaRPr lang="en-GB" dirty="0" smtClean="0"/>
          </a:p>
        </p:txBody>
      </p:sp>
    </p:spTree>
    <p:extLst>
      <p:ext uri="{BB962C8B-B14F-4D97-AF65-F5344CB8AC3E}">
        <p14:creationId xmlns:p14="http://schemas.microsoft.com/office/powerpoint/2010/main" val="141426551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144" y="265113"/>
            <a:ext cx="5254256" cy="649287"/>
          </a:xfrm>
        </p:spPr>
        <p:txBody>
          <a:bodyPr/>
          <a:lstStyle/>
          <a:p>
            <a:pPr algn="l"/>
            <a:r>
              <a:rPr lang="en-GB" sz="2800" dirty="0" smtClean="0"/>
              <a:t>Criteria for success</a:t>
            </a:r>
            <a:endParaRPr lang="en-GB" sz="2800" dirty="0"/>
          </a:p>
        </p:txBody>
      </p:sp>
      <p:sp>
        <p:nvSpPr>
          <p:cNvPr id="3" name="Content Placeholder 2"/>
          <p:cNvSpPr>
            <a:spLocks noGrp="1"/>
          </p:cNvSpPr>
          <p:nvPr>
            <p:ph idx="1"/>
          </p:nvPr>
        </p:nvSpPr>
        <p:spPr>
          <a:xfrm>
            <a:off x="142874" y="1584325"/>
            <a:ext cx="8924925" cy="4864100"/>
          </a:xfrm>
        </p:spPr>
        <p:txBody>
          <a:bodyPr/>
          <a:lstStyle/>
          <a:p>
            <a:r>
              <a:rPr lang="en-GB" dirty="0" smtClean="0"/>
              <a:t>Data use (volume and quality of images and products)</a:t>
            </a:r>
          </a:p>
          <a:p>
            <a:r>
              <a:rPr lang="en-GB" dirty="0" smtClean="0"/>
              <a:t>User uptake (number of users and volume of products generated and used effectively)</a:t>
            </a:r>
          </a:p>
          <a:p>
            <a:r>
              <a:rPr lang="en-GB" dirty="0" smtClean="0"/>
              <a:t>User engagement (actual use of products, willingness to contribute to sustainability strategy)</a:t>
            </a:r>
          </a:p>
          <a:p>
            <a:r>
              <a:rPr lang="en-GB" dirty="0" smtClean="0"/>
              <a:t>Outside interest (willingness of stakeholders to finance activities)</a:t>
            </a:r>
          </a:p>
          <a:p>
            <a:r>
              <a:rPr lang="en-GB" dirty="0" smtClean="0"/>
              <a:t>Objective accomplishments (changes to decision-making processes, effective DRM strategies influenced)</a:t>
            </a:r>
          </a:p>
          <a:p>
            <a:r>
              <a:rPr lang="en-GB" dirty="0" smtClean="0"/>
              <a:t>Ease of implementation (does the path to sustainability come naturally? Is there a clear vision for how to transition from demonstration to viable on-going work?)</a:t>
            </a:r>
          </a:p>
          <a:p>
            <a:pPr>
              <a:buFontTx/>
              <a:buChar char="-"/>
            </a:pPr>
            <a:endParaRPr lang="en-GB" b="0" dirty="0" smtClean="0"/>
          </a:p>
          <a:p>
            <a:pPr>
              <a:buFontTx/>
              <a:buChar char="-"/>
            </a:pPr>
            <a:endParaRPr lang="en-GB" dirty="0" smtClean="0"/>
          </a:p>
        </p:txBody>
      </p:sp>
    </p:spTree>
    <p:extLst>
      <p:ext uri="{BB962C8B-B14F-4D97-AF65-F5344CB8AC3E}">
        <p14:creationId xmlns:p14="http://schemas.microsoft.com/office/powerpoint/2010/main" val="115600514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313617655"/>
              </p:ext>
            </p:extLst>
          </p:nvPr>
        </p:nvGraphicFramePr>
        <p:xfrm>
          <a:off x="228600" y="990600"/>
          <a:ext cx="8365067" cy="5791201"/>
        </p:xfrm>
        <a:graphic>
          <a:graphicData uri="http://schemas.openxmlformats.org/drawingml/2006/table">
            <a:tbl>
              <a:tblPr firstRow="1" bandRow="1">
                <a:tableStyleId>{5C22544A-7EE6-4342-B048-85BDC9FD1C3A}</a:tableStyleId>
              </a:tblPr>
              <a:tblGrid>
                <a:gridCol w="1427759"/>
                <a:gridCol w="1109970"/>
                <a:gridCol w="5827338"/>
              </a:tblGrid>
              <a:tr h="723114">
                <a:tc>
                  <a:txBody>
                    <a:bodyPr/>
                    <a:lstStyle/>
                    <a:p>
                      <a:r>
                        <a:rPr lang="en-US" sz="1500" b="1" dirty="0" smtClean="0">
                          <a:solidFill>
                            <a:prstClr val="black"/>
                          </a:solidFill>
                          <a:latin typeface="Calibri"/>
                        </a:rPr>
                        <a:t>Objective/Deliverable</a:t>
                      </a:r>
                    </a:p>
                  </a:txBody>
                  <a:tcPr/>
                </a:tc>
                <a:tc>
                  <a:txBody>
                    <a:bodyPr/>
                    <a:lstStyle/>
                    <a:p>
                      <a:r>
                        <a:rPr lang="en-US" sz="1500" b="1" dirty="0" smtClean="0">
                          <a:solidFill>
                            <a:prstClr val="black"/>
                          </a:solidFill>
                          <a:latin typeface="Calibri"/>
                        </a:rPr>
                        <a:t>Projected Completion Date	</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Background Information</a:t>
                      </a:r>
                      <a:r>
                        <a:rPr lang="en-US" sz="1500" b="0" dirty="0" smtClean="0">
                          <a:solidFill>
                            <a:prstClr val="black"/>
                          </a:solidFill>
                          <a:latin typeface="Calibri"/>
                        </a:rPr>
                        <a:t>	</a:t>
                      </a:r>
                      <a:endParaRPr lang="en-US" sz="1500" b="1" dirty="0" smtClean="0">
                        <a:solidFill>
                          <a:prstClr val="black"/>
                        </a:solidFill>
                        <a:latin typeface="Calibri"/>
                      </a:endParaRPr>
                    </a:p>
                  </a:txBody>
                  <a:tcPr/>
                </a:tc>
              </a:tr>
              <a:tr h="4915686">
                <a:tc>
                  <a:txBody>
                    <a:bodyPr/>
                    <a:lstStyle/>
                    <a:p>
                      <a:r>
                        <a:rPr lang="en-US" sz="1800" b="1" kern="1200" dirty="0" smtClean="0">
                          <a:solidFill>
                            <a:schemeClr val="dk1"/>
                          </a:solidFill>
                          <a:latin typeface="+mn-lt"/>
                          <a:ea typeface="+mn-ea"/>
                          <a:cs typeface="+mn-cs"/>
                        </a:rPr>
                        <a:t>DIS-10</a:t>
                      </a:r>
                      <a:r>
                        <a:rPr lang="en-US" sz="1800" b="0" kern="1200" dirty="0" smtClean="0">
                          <a:solidFill>
                            <a:schemeClr val="dk1"/>
                          </a:solidFill>
                          <a:latin typeface="+mn-lt"/>
                          <a:ea typeface="+mn-ea"/>
                          <a:cs typeface="+mn-cs"/>
                        </a:rPr>
                        <a:t>: Implementation of Data Acquisition Plan in support to DRM pilots, data coordination for GNSL supersites</a:t>
                      </a:r>
                      <a:endParaRPr lang="en-US" dirty="0"/>
                    </a:p>
                  </a:txBody>
                  <a:tcPr/>
                </a:tc>
                <a:tc>
                  <a:txBody>
                    <a:bodyPr/>
                    <a:lstStyle/>
                    <a:p>
                      <a:r>
                        <a:rPr lang="en-US" dirty="0" smtClean="0"/>
                        <a:t>Q4 - 2016</a:t>
                      </a:r>
                      <a:endParaRPr lang="en-US" dirty="0"/>
                    </a:p>
                  </a:txBody>
                  <a:tcPr/>
                </a:tc>
                <a:tc>
                  <a:txBody>
                    <a:bodyPr/>
                    <a:lstStyle/>
                    <a:p>
                      <a:r>
                        <a:rPr lang="en-US" sz="1800" kern="1200" dirty="0" smtClean="0">
                          <a:solidFill>
                            <a:schemeClr val="dk1"/>
                          </a:solidFill>
                          <a:latin typeface="+mn-lt"/>
                          <a:ea typeface="+mn-ea"/>
                          <a:cs typeface="+mn-cs"/>
                        </a:rPr>
                        <a:t>A strategic data acquisition plan in response to the floods, seismic hazards, and volcanoes pilots’ EO requirements was endorsed at SIT-29.  This plan will be updated to reflect the landslides pilot endorsed at the 29</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CEOS Plenary Meeting. </a:t>
                      </a:r>
                    </a:p>
                    <a:p>
                      <a:r>
                        <a:rPr lang="en-US" sz="1800" kern="1200" baseline="0" dirty="0" smtClean="0">
                          <a:solidFill>
                            <a:schemeClr val="dk1"/>
                          </a:solidFill>
                          <a:latin typeface="+mn-lt"/>
                          <a:ea typeface="+mn-ea"/>
                          <a:cs typeface="+mn-cs"/>
                        </a:rPr>
                        <a:t>  </a:t>
                      </a:r>
                    </a:p>
                    <a:p>
                      <a:r>
                        <a:rPr lang="en-US" sz="1800" kern="1200" baseline="0" dirty="0" smtClean="0">
                          <a:solidFill>
                            <a:schemeClr val="dk1"/>
                          </a:solidFill>
                          <a:latin typeface="+mn-lt"/>
                          <a:ea typeface="+mn-ea"/>
                          <a:cs typeface="+mn-cs"/>
                        </a:rPr>
                        <a:t>Potential proposals for new GSNL activities (i.e. new permanent &amp; event Supersites) aiming at expanding the objectives of the current pilots will be assessed by the Data Coordination Team and the various pilot teams in due time. The assessment will be done following the procedures endorsed by CEOS.</a:t>
                      </a:r>
                    </a:p>
                    <a:p>
                      <a:r>
                        <a:rPr lang="en-US" sz="1800" kern="1200" baseline="0" dirty="0" smtClean="0">
                          <a:solidFill>
                            <a:schemeClr val="dk1"/>
                          </a:solidFill>
                          <a:latin typeface="+mn-lt"/>
                          <a:ea typeface="+mn-ea"/>
                          <a:cs typeface="+mn-cs"/>
                        </a:rPr>
                        <a:t> </a:t>
                      </a:r>
                    </a:p>
                    <a:p>
                      <a:r>
                        <a:rPr lang="en-US" sz="1800" kern="1200" baseline="0" dirty="0" smtClean="0">
                          <a:solidFill>
                            <a:schemeClr val="dk1"/>
                          </a:solidFill>
                          <a:latin typeface="+mn-lt"/>
                          <a:ea typeface="+mn-ea"/>
                          <a:cs typeface="+mn-cs"/>
                        </a:rPr>
                        <a:t>The status of implementation of the plan, and of the pilots and supersites being supported, will be reported at SIT-31 and at the 30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CEOS Plenary Meeting.	</a:t>
                      </a:r>
                    </a:p>
                    <a:p>
                      <a:endParaRPr lang="en-US" dirty="0"/>
                    </a:p>
                  </a:txBody>
                  <a:tcPr/>
                </a:tc>
              </a:tr>
            </a:tbl>
          </a:graphicData>
        </a:graphic>
      </p:graphicFrame>
      <p:sp>
        <p:nvSpPr>
          <p:cNvPr id="6" name="Title 1"/>
          <p:cNvSpPr>
            <a:spLocks noGrp="1"/>
          </p:cNvSpPr>
          <p:nvPr>
            <p:ph type="title"/>
          </p:nvPr>
        </p:nvSpPr>
        <p:spPr>
          <a:xfrm>
            <a:off x="1828800" y="107950"/>
            <a:ext cx="5791200" cy="501650"/>
          </a:xfrm>
        </p:spPr>
        <p:txBody>
          <a:bodyPr/>
          <a:lstStyle/>
          <a:p>
            <a:pPr algn="l"/>
            <a:r>
              <a:rPr lang="en-GB" sz="2800" dirty="0" smtClean="0"/>
              <a:t>CEOS </a:t>
            </a:r>
            <a:r>
              <a:rPr lang="en-GB" sz="2800" dirty="0" err="1" smtClean="0"/>
              <a:t>Workplan</a:t>
            </a:r>
            <a:r>
              <a:rPr lang="en-GB" sz="2800" dirty="0" smtClean="0"/>
              <a:t> Disasters Objectives</a:t>
            </a:r>
            <a:endParaRPr lang="en-GB" sz="2800" dirty="0"/>
          </a:p>
        </p:txBody>
      </p:sp>
    </p:spTree>
    <p:extLst>
      <p:ext uri="{BB962C8B-B14F-4D97-AF65-F5344CB8AC3E}">
        <p14:creationId xmlns:p14="http://schemas.microsoft.com/office/powerpoint/2010/main" val="37185131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88913"/>
            <a:ext cx="5791200" cy="501650"/>
          </a:xfrm>
        </p:spPr>
        <p:txBody>
          <a:bodyPr/>
          <a:lstStyle/>
          <a:p>
            <a:pPr algn="l"/>
            <a:r>
              <a:rPr lang="en-GB" sz="2800" dirty="0" smtClean="0"/>
              <a:t>CEOS </a:t>
            </a:r>
            <a:r>
              <a:rPr lang="en-GB" sz="2800" dirty="0" err="1" smtClean="0"/>
              <a:t>Workplan</a:t>
            </a:r>
            <a:r>
              <a:rPr lang="en-GB" sz="2800" dirty="0" smtClean="0"/>
              <a:t> Disasters Objectives</a:t>
            </a:r>
            <a:endParaRPr lang="en-GB"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64205260"/>
              </p:ext>
            </p:extLst>
          </p:nvPr>
        </p:nvGraphicFramePr>
        <p:xfrm>
          <a:off x="296863" y="1457325"/>
          <a:ext cx="8711670" cy="4312920"/>
        </p:xfrm>
        <a:graphic>
          <a:graphicData uri="http://schemas.openxmlformats.org/drawingml/2006/table">
            <a:tbl>
              <a:tblPr firstRow="1" bandRow="1">
                <a:tableStyleId>{5C22544A-7EE6-4342-B048-85BDC9FD1C3A}</a:tableStyleId>
              </a:tblPr>
              <a:tblGrid>
                <a:gridCol w="2111375"/>
                <a:gridCol w="2111375"/>
                <a:gridCol w="4488920"/>
              </a:tblGrid>
              <a:tr h="370840">
                <a:tc>
                  <a:txBody>
                    <a:bodyPr/>
                    <a:lstStyle/>
                    <a:p>
                      <a:r>
                        <a:rPr lang="en-US" sz="1500" b="1" dirty="0" smtClean="0">
                          <a:solidFill>
                            <a:prstClr val="black"/>
                          </a:solidFill>
                          <a:latin typeface="Calibri"/>
                        </a:rPr>
                        <a:t>Objective/Deliverable</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Projected Completion Date	</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Background Information</a:t>
                      </a:r>
                      <a:r>
                        <a:rPr lang="en-US" sz="1500" b="0" dirty="0" smtClean="0">
                          <a:solidFill>
                            <a:prstClr val="black"/>
                          </a:solidFill>
                          <a:latin typeface="Calibri"/>
                        </a:rPr>
                        <a:t>	</a:t>
                      </a:r>
                      <a:endParaRPr lang="en-US" sz="1500" b="1" dirty="0" smtClean="0">
                        <a:solidFill>
                          <a:prstClr val="black"/>
                        </a:solidFill>
                        <a:latin typeface="Calibri"/>
                      </a:endParaRPr>
                    </a:p>
                  </a:txBody>
                  <a:tcPr/>
                </a:tc>
              </a:tr>
              <a:tr h="370840">
                <a:tc>
                  <a:txBody>
                    <a:bodyPr/>
                    <a:lstStyle/>
                    <a:p>
                      <a:r>
                        <a:rPr lang="en-US" sz="1800" b="1" kern="1200" dirty="0" smtClean="0">
                          <a:solidFill>
                            <a:schemeClr val="dk1"/>
                          </a:solidFill>
                          <a:latin typeface="+mn-lt"/>
                          <a:ea typeface="+mn-ea"/>
                          <a:cs typeface="+mn-cs"/>
                        </a:rPr>
                        <a:t>DIS-12</a:t>
                      </a:r>
                      <a:r>
                        <a:rPr lang="en-US" sz="1800" b="0" kern="1200" dirty="0" smtClean="0">
                          <a:solidFill>
                            <a:schemeClr val="dk1"/>
                          </a:solidFill>
                          <a:latin typeface="+mn-lt"/>
                          <a:ea typeface="+mn-ea"/>
                          <a:cs typeface="+mn-cs"/>
                        </a:rPr>
                        <a:t>: Report on survey of donors for post-2016 operation of a Recovery Observatory</a:t>
                      </a:r>
                      <a:endParaRPr lang="en-US" dirty="0"/>
                    </a:p>
                  </a:txBody>
                  <a:tcPr/>
                </a:tc>
                <a:tc>
                  <a:txBody>
                    <a:bodyPr/>
                    <a:lstStyle/>
                    <a:p>
                      <a:r>
                        <a:rPr lang="en-US" dirty="0" smtClean="0"/>
                        <a:t>Q4 – 2017 </a:t>
                      </a:r>
                      <a:endParaRPr lang="en-US" dirty="0"/>
                    </a:p>
                  </a:txBody>
                  <a:tcPr/>
                </a:tc>
                <a:tc>
                  <a:txBody>
                    <a:bodyPr/>
                    <a:lstStyle/>
                    <a:p>
                      <a:r>
                        <a:rPr lang="en-US" sz="1800" kern="1200" dirty="0" err="1" smtClean="0">
                          <a:solidFill>
                            <a:schemeClr val="dk1"/>
                          </a:solidFill>
                          <a:latin typeface="+mn-lt"/>
                          <a:ea typeface="+mn-ea"/>
                          <a:cs typeface="+mn-cs"/>
                        </a:rPr>
                        <a:t>WGDisasters</a:t>
                      </a:r>
                      <a:r>
                        <a:rPr lang="en-US" sz="1800" kern="1200" dirty="0" smtClean="0">
                          <a:solidFill>
                            <a:schemeClr val="dk1"/>
                          </a:solidFill>
                          <a:latin typeface="+mn-lt"/>
                          <a:ea typeface="+mn-ea"/>
                          <a:cs typeface="+mn-cs"/>
                        </a:rPr>
                        <a:t> will develop a survey of potential institutional donors to study the possible inclusion of additional hazards and the sustainability of Recovery Observatory activities for 2016 onwards.    The survey will commence after the triggering of the Recovery Observatory.</a:t>
                      </a:r>
                    </a:p>
                    <a:p>
                      <a:r>
                        <a:rPr lang="en-US" sz="1800" kern="1200" dirty="0" smtClean="0">
                          <a:solidFill>
                            <a:schemeClr val="dk1"/>
                          </a:solidFill>
                          <a:latin typeface="+mn-lt"/>
                          <a:ea typeface="+mn-ea"/>
                          <a:cs typeface="+mn-cs"/>
                        </a:rPr>
                        <a:t> </a:t>
                      </a:r>
                    </a:p>
                    <a:p>
                      <a:r>
                        <a:rPr lang="en-US" sz="1800" kern="1200" dirty="0" smtClean="0">
                          <a:solidFill>
                            <a:schemeClr val="dk1"/>
                          </a:solidFill>
                          <a:latin typeface="+mn-lt"/>
                          <a:ea typeface="+mn-ea"/>
                          <a:cs typeface="+mn-cs"/>
                        </a:rPr>
                        <a:t>The findings of this survey will be presented in a lessons learnt report to Plenary to enable timely consideration by CEOS Agencies.	</a:t>
                      </a:r>
                    </a:p>
                    <a:p>
                      <a:endParaRPr lang="en-US" dirty="0"/>
                    </a:p>
                  </a:txBody>
                  <a:tcPr/>
                </a:tc>
              </a:tr>
            </a:tbl>
          </a:graphicData>
        </a:graphic>
      </p:graphicFrame>
    </p:spTree>
    <p:extLst>
      <p:ext uri="{BB962C8B-B14F-4D97-AF65-F5344CB8AC3E}">
        <p14:creationId xmlns:p14="http://schemas.microsoft.com/office/powerpoint/2010/main" val="5865059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144" y="188913"/>
            <a:ext cx="5406656" cy="501650"/>
          </a:xfrm>
        </p:spPr>
        <p:txBody>
          <a:bodyPr/>
          <a:lstStyle/>
          <a:p>
            <a:pPr algn="l"/>
            <a:r>
              <a:rPr lang="en-GB" sz="2800" dirty="0" smtClean="0"/>
              <a:t>CEOS </a:t>
            </a:r>
            <a:r>
              <a:rPr lang="en-GB" sz="2800" dirty="0" err="1" smtClean="0"/>
              <a:t>Workplan</a:t>
            </a:r>
            <a:r>
              <a:rPr lang="en-GB" sz="2800" dirty="0" smtClean="0"/>
              <a:t> Disasters Objectives</a:t>
            </a:r>
            <a:endParaRPr lang="en-GB"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62742911"/>
              </p:ext>
            </p:extLst>
          </p:nvPr>
        </p:nvGraphicFramePr>
        <p:xfrm>
          <a:off x="296863" y="1457325"/>
          <a:ext cx="8728604" cy="4236720"/>
        </p:xfrm>
        <a:graphic>
          <a:graphicData uri="http://schemas.openxmlformats.org/drawingml/2006/table">
            <a:tbl>
              <a:tblPr firstRow="1" bandRow="1">
                <a:tableStyleId>{5C22544A-7EE6-4342-B048-85BDC9FD1C3A}</a:tableStyleId>
              </a:tblPr>
              <a:tblGrid>
                <a:gridCol w="2111375"/>
                <a:gridCol w="2111375"/>
                <a:gridCol w="4505854"/>
              </a:tblGrid>
              <a:tr h="370840">
                <a:tc>
                  <a:txBody>
                    <a:bodyPr/>
                    <a:lstStyle/>
                    <a:p>
                      <a:r>
                        <a:rPr lang="en-US" sz="1500" b="1" dirty="0" smtClean="0">
                          <a:solidFill>
                            <a:prstClr val="black"/>
                          </a:solidFill>
                          <a:latin typeface="Calibri"/>
                        </a:rPr>
                        <a:t>Objective/Deliverable</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Projected Completion Date	</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Background Information</a:t>
                      </a:r>
                      <a:r>
                        <a:rPr lang="en-US" sz="1500" b="0" dirty="0" smtClean="0">
                          <a:solidFill>
                            <a:prstClr val="black"/>
                          </a:solidFill>
                          <a:latin typeface="Calibri"/>
                        </a:rPr>
                        <a:t>	</a:t>
                      </a:r>
                      <a:endParaRPr lang="en-US" sz="1500" b="1" dirty="0" smtClean="0">
                        <a:solidFill>
                          <a:prstClr val="black"/>
                        </a:solidFill>
                        <a:latin typeface="Calibri"/>
                      </a:endParaRPr>
                    </a:p>
                  </a:txBody>
                  <a:tcPr/>
                </a:tc>
              </a:tr>
              <a:tr h="370840">
                <a:tc>
                  <a:txBody>
                    <a:bodyPr/>
                    <a:lstStyle/>
                    <a:p>
                      <a:r>
                        <a:rPr lang="en-US" sz="1800" b="1" kern="1200" dirty="0" smtClean="0">
                          <a:solidFill>
                            <a:schemeClr val="dk1"/>
                          </a:solidFill>
                          <a:latin typeface="+mn-lt"/>
                          <a:ea typeface="+mn-ea"/>
                          <a:cs typeface="+mn-cs"/>
                        </a:rPr>
                        <a:t>DIS-13: </a:t>
                      </a:r>
                      <a:r>
                        <a:rPr lang="en-US" sz="1800" b="0" kern="1200" dirty="0" smtClean="0">
                          <a:solidFill>
                            <a:schemeClr val="dk1"/>
                          </a:solidFill>
                          <a:latin typeface="+mn-lt"/>
                          <a:ea typeface="+mn-ea"/>
                          <a:cs typeface="+mn-cs"/>
                        </a:rPr>
                        <a:t>Report on follow-on actions to DRM Pilots</a:t>
                      </a:r>
                      <a:endParaRPr lang="en-US" dirty="0"/>
                    </a:p>
                  </a:txBody>
                  <a:tcPr/>
                </a:tc>
                <a:tc>
                  <a:txBody>
                    <a:bodyPr/>
                    <a:lstStyle/>
                    <a:p>
                      <a:r>
                        <a:rPr lang="en-US" dirty="0" smtClean="0"/>
                        <a:t>Q4 – 2017 </a:t>
                      </a:r>
                      <a:endParaRPr lang="en-US" dirty="0"/>
                    </a:p>
                  </a:txBody>
                  <a:tcPr/>
                </a:tc>
                <a:tc>
                  <a:txBody>
                    <a:bodyPr/>
                    <a:lstStyle/>
                    <a:p>
                      <a:r>
                        <a:rPr lang="en-US" sz="1800" kern="1200" dirty="0" smtClean="0">
                          <a:solidFill>
                            <a:schemeClr val="dk1"/>
                          </a:solidFill>
                          <a:latin typeface="+mn-lt"/>
                          <a:ea typeface="+mn-ea"/>
                          <a:cs typeface="+mn-cs"/>
                        </a:rPr>
                        <a:t>The DRM Pilots are expected to provide important insights into where, and how, Earth observations from space can support the Disaster Risk Reduction community.  A report will be prepared to </a:t>
                      </a:r>
                      <a:r>
                        <a:rPr lang="en-US" sz="1800" kern="1200" dirty="0" err="1" smtClean="0">
                          <a:solidFill>
                            <a:schemeClr val="dk1"/>
                          </a:solidFill>
                          <a:latin typeface="+mn-lt"/>
                          <a:ea typeface="+mn-ea"/>
                          <a:cs typeface="+mn-cs"/>
                        </a:rPr>
                        <a:t>summarise</a:t>
                      </a:r>
                      <a:r>
                        <a:rPr lang="en-US" sz="1800" kern="1200" dirty="0" smtClean="0">
                          <a:solidFill>
                            <a:schemeClr val="dk1"/>
                          </a:solidFill>
                          <a:latin typeface="+mn-lt"/>
                          <a:ea typeface="+mn-ea"/>
                          <a:cs typeface="+mn-cs"/>
                        </a:rPr>
                        <a:t> the </a:t>
                      </a:r>
                      <a:r>
                        <a:rPr lang="en-US" sz="1800" kern="1200" dirty="0" err="1" smtClean="0">
                          <a:solidFill>
                            <a:schemeClr val="dk1"/>
                          </a:solidFill>
                          <a:latin typeface="+mn-lt"/>
                          <a:ea typeface="+mn-ea"/>
                          <a:cs typeface="+mn-cs"/>
                        </a:rPr>
                        <a:t>learnings</a:t>
                      </a:r>
                      <a:r>
                        <a:rPr lang="en-US" sz="1800" kern="1200" dirty="0" smtClean="0">
                          <a:solidFill>
                            <a:schemeClr val="dk1"/>
                          </a:solidFill>
                          <a:latin typeface="+mn-lt"/>
                          <a:ea typeface="+mn-ea"/>
                          <a:cs typeface="+mn-cs"/>
                        </a:rPr>
                        <a:t> from these pilots, and to recommend pathways forward.  In particular the report will focus on the elements necessary to the sustainability of operational solutions beyond 2017.</a:t>
                      </a:r>
                    </a:p>
                    <a:p>
                      <a:r>
                        <a:rPr lang="en-US" sz="1800" kern="1200" dirty="0" smtClean="0">
                          <a:solidFill>
                            <a:schemeClr val="dk1"/>
                          </a:solidFill>
                          <a:latin typeface="+mn-lt"/>
                          <a:ea typeface="+mn-ea"/>
                          <a:cs typeface="+mn-cs"/>
                        </a:rPr>
                        <a:t> 	</a:t>
                      </a:r>
                    </a:p>
                    <a:p>
                      <a:endParaRPr lang="en-US" dirty="0"/>
                    </a:p>
                  </a:txBody>
                  <a:tcPr/>
                </a:tc>
              </a:tr>
            </a:tbl>
          </a:graphicData>
        </a:graphic>
      </p:graphicFrame>
    </p:spTree>
    <p:extLst>
      <p:ext uri="{BB962C8B-B14F-4D97-AF65-F5344CB8AC3E}">
        <p14:creationId xmlns:p14="http://schemas.microsoft.com/office/powerpoint/2010/main" val="36952499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144" y="152400"/>
            <a:ext cx="5406656" cy="501650"/>
          </a:xfrm>
        </p:spPr>
        <p:txBody>
          <a:bodyPr/>
          <a:lstStyle/>
          <a:p>
            <a:pPr algn="l"/>
            <a:r>
              <a:rPr lang="en-GB" sz="2800" dirty="0" smtClean="0"/>
              <a:t>CEOS </a:t>
            </a:r>
            <a:r>
              <a:rPr lang="en-GB" sz="2800" dirty="0" err="1" smtClean="0"/>
              <a:t>Workplan</a:t>
            </a:r>
            <a:r>
              <a:rPr lang="en-GB" sz="2800" dirty="0" smtClean="0"/>
              <a:t> Disasters Objectives</a:t>
            </a:r>
            <a:endParaRPr lang="en-GB"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75025451"/>
              </p:ext>
            </p:extLst>
          </p:nvPr>
        </p:nvGraphicFramePr>
        <p:xfrm>
          <a:off x="152400" y="1097280"/>
          <a:ext cx="8728604" cy="5455921"/>
        </p:xfrm>
        <a:graphic>
          <a:graphicData uri="http://schemas.openxmlformats.org/drawingml/2006/table">
            <a:tbl>
              <a:tblPr firstRow="1" bandRow="1">
                <a:tableStyleId>{5C22544A-7EE6-4342-B048-85BDC9FD1C3A}</a:tableStyleId>
              </a:tblPr>
              <a:tblGrid>
                <a:gridCol w="2111375"/>
                <a:gridCol w="2111375"/>
                <a:gridCol w="4505854"/>
              </a:tblGrid>
              <a:tr h="457200">
                <a:tc>
                  <a:txBody>
                    <a:bodyPr/>
                    <a:lstStyle/>
                    <a:p>
                      <a:r>
                        <a:rPr lang="en-US" sz="1500" b="1" dirty="0" smtClean="0">
                          <a:solidFill>
                            <a:prstClr val="black"/>
                          </a:solidFill>
                          <a:latin typeface="Calibri"/>
                        </a:rPr>
                        <a:t>Objective/Deliverable</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Projected Completion Date	</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Background Information</a:t>
                      </a:r>
                      <a:r>
                        <a:rPr lang="en-US" sz="1500" b="0" dirty="0" smtClean="0">
                          <a:solidFill>
                            <a:prstClr val="black"/>
                          </a:solidFill>
                          <a:latin typeface="Calibri"/>
                        </a:rPr>
                        <a:t>	</a:t>
                      </a:r>
                      <a:endParaRPr lang="en-US" sz="1500" b="1" dirty="0" smtClean="0">
                        <a:solidFill>
                          <a:prstClr val="black"/>
                        </a:solidFill>
                        <a:latin typeface="Calibri"/>
                      </a:endParaRPr>
                    </a:p>
                  </a:txBody>
                  <a:tcPr/>
                </a:tc>
              </a:tr>
              <a:tr h="4572000">
                <a:tc>
                  <a:txBody>
                    <a:bodyPr/>
                    <a:lstStyle/>
                    <a:p>
                      <a:r>
                        <a:rPr lang="en-US" sz="1800" b="1" kern="1200" dirty="0" smtClean="0">
                          <a:solidFill>
                            <a:schemeClr val="dk1"/>
                          </a:solidFill>
                          <a:latin typeface="+mn-lt"/>
                          <a:ea typeface="+mn-ea"/>
                          <a:cs typeface="+mn-cs"/>
                        </a:rPr>
                        <a:t>DIS-15:  </a:t>
                      </a:r>
                      <a:r>
                        <a:rPr lang="en-US" sz="1800" b="0" kern="1200" dirty="0" smtClean="0">
                          <a:solidFill>
                            <a:schemeClr val="dk1"/>
                          </a:solidFill>
                          <a:latin typeface="+mn-lt"/>
                          <a:ea typeface="+mn-ea"/>
                          <a:cs typeface="+mn-cs"/>
                        </a:rPr>
                        <a:t>Support for GEO-DARMA identification of major hazards and DRR issues for each selected region</a:t>
                      </a:r>
                      <a:endParaRPr lang="en-US" dirty="0"/>
                    </a:p>
                  </a:txBody>
                  <a:tcPr/>
                </a:tc>
                <a:tc>
                  <a:txBody>
                    <a:bodyPr/>
                    <a:lstStyle/>
                    <a:p>
                      <a:r>
                        <a:rPr lang="en-US" dirty="0" smtClean="0"/>
                        <a:t>Q4 – 2017 </a:t>
                      </a:r>
                      <a:endParaRPr lang="en-US" dirty="0"/>
                    </a:p>
                  </a:txBody>
                  <a:tcPr/>
                </a:tc>
                <a:tc>
                  <a:txBody>
                    <a:bodyPr/>
                    <a:lstStyle/>
                    <a:p>
                      <a:r>
                        <a:rPr lang="en-US" sz="1800" kern="1200" dirty="0" smtClean="0">
                          <a:solidFill>
                            <a:schemeClr val="dk1"/>
                          </a:solidFill>
                          <a:latin typeface="+mn-lt"/>
                          <a:ea typeface="+mn-ea"/>
                          <a:cs typeface="+mn-cs"/>
                        </a:rPr>
                        <a:t>During this period GEO-DARMA will seek independent identification of disaster risk management priorities at regional level (e.g. most prevalent hazards and most severe impact; hurdles in implementing effective DRR and resilience measures in the region) by authoritative Regional Institutions, in line with the priorities from the </a:t>
                      </a:r>
                      <a:r>
                        <a:rPr lang="en-US" sz="1800" i="1" kern="1200" dirty="0" smtClean="0">
                          <a:solidFill>
                            <a:schemeClr val="dk1"/>
                          </a:solidFill>
                          <a:latin typeface="+mn-lt"/>
                          <a:ea typeface="+mn-ea"/>
                          <a:cs typeface="+mn-cs"/>
                        </a:rPr>
                        <a:t>Sendai Framework for Disaster Risk Reduction 2015-2030</a:t>
                      </a:r>
                      <a:r>
                        <a:rPr lang="en-US" sz="1800" i="0" kern="1200" dirty="0" smtClean="0">
                          <a:solidFill>
                            <a:schemeClr val="dk1"/>
                          </a:solidFill>
                          <a:latin typeface="+mn-lt"/>
                          <a:ea typeface="+mn-ea"/>
                          <a:cs typeface="+mn-cs"/>
                        </a:rPr>
                        <a:t>.</a:t>
                      </a:r>
                    </a:p>
                    <a:p>
                      <a:r>
                        <a:rPr lang="en-US" sz="1800" i="0" kern="1200" dirty="0" smtClean="0">
                          <a:solidFill>
                            <a:schemeClr val="dk1"/>
                          </a:solidFill>
                          <a:latin typeface="+mn-lt"/>
                          <a:ea typeface="+mn-ea"/>
                          <a:cs typeface="+mn-cs"/>
                        </a:rPr>
                        <a:t> </a:t>
                      </a:r>
                    </a:p>
                    <a:p>
                      <a:r>
                        <a:rPr lang="en-US" sz="1800" i="0" kern="1200" dirty="0" smtClean="0">
                          <a:solidFill>
                            <a:schemeClr val="dk1"/>
                          </a:solidFill>
                          <a:latin typeface="+mn-lt"/>
                          <a:ea typeface="+mn-ea"/>
                          <a:cs typeface="+mn-cs"/>
                        </a:rPr>
                        <a:t>The accomplishment of the task will require the active support of major stakeholders in the field of disaster risk management at global, regional and national level on order to implement a series of pilot projects. 	</a:t>
                      </a:r>
                    </a:p>
                  </a:txBody>
                  <a:tcPr/>
                </a:tc>
              </a:tr>
            </a:tbl>
          </a:graphicData>
        </a:graphic>
      </p:graphicFrame>
    </p:spTree>
    <p:extLst>
      <p:ext uri="{BB962C8B-B14F-4D97-AF65-F5344CB8AC3E}">
        <p14:creationId xmlns:p14="http://schemas.microsoft.com/office/powerpoint/2010/main" val="402816045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36550"/>
            <a:ext cx="5638800" cy="501650"/>
          </a:xfrm>
        </p:spPr>
        <p:txBody>
          <a:bodyPr/>
          <a:lstStyle/>
          <a:p>
            <a:pPr algn="l"/>
            <a:r>
              <a:rPr lang="en-GB" sz="2800" dirty="0" smtClean="0"/>
              <a:t>How to report success?</a:t>
            </a:r>
            <a:endParaRPr lang="en-GB" sz="2800" dirty="0"/>
          </a:p>
        </p:txBody>
      </p:sp>
      <p:sp>
        <p:nvSpPr>
          <p:cNvPr id="3" name="Content Placeholder 2"/>
          <p:cNvSpPr>
            <a:spLocks noGrp="1"/>
          </p:cNvSpPr>
          <p:nvPr>
            <p:ph idx="1"/>
          </p:nvPr>
        </p:nvSpPr>
        <p:spPr>
          <a:xfrm>
            <a:off x="213064" y="1457325"/>
            <a:ext cx="8744505" cy="4864100"/>
          </a:xfrm>
        </p:spPr>
        <p:txBody>
          <a:bodyPr/>
          <a:lstStyle/>
          <a:p>
            <a:pPr marL="0" indent="0">
              <a:buNone/>
            </a:pPr>
            <a:r>
              <a:rPr lang="en-GB" dirty="0" smtClean="0"/>
              <a:t>Selection of significant </a:t>
            </a:r>
            <a:r>
              <a:rPr lang="en-GB" dirty="0"/>
              <a:t>results </a:t>
            </a:r>
            <a:r>
              <a:rPr lang="en-GB" dirty="0" smtClean="0"/>
              <a:t>by </a:t>
            </a:r>
            <a:r>
              <a:rPr lang="en-GB" dirty="0"/>
              <a:t>t</a:t>
            </a:r>
            <a:r>
              <a:rPr lang="en-GB" dirty="0" smtClean="0"/>
              <a:t>hematic teams:</a:t>
            </a:r>
          </a:p>
          <a:p>
            <a:pPr marL="0" indent="0">
              <a:buNone/>
            </a:pPr>
            <a:endParaRPr lang="en-GB" dirty="0"/>
          </a:p>
          <a:p>
            <a:pPr lvl="1"/>
            <a:r>
              <a:rPr lang="en-GB" sz="1800" b="0" dirty="0" smtClean="0"/>
              <a:t>Publication on web site. </a:t>
            </a:r>
            <a:r>
              <a:rPr lang="en-US" sz="1800" b="0" dirty="0"/>
              <a:t>Each </a:t>
            </a:r>
            <a:r>
              <a:rPr lang="en-US" sz="1800" b="0" dirty="0" smtClean="0"/>
              <a:t>pilot </a:t>
            </a:r>
            <a:r>
              <a:rPr lang="en-US" sz="1800" b="0" dirty="0"/>
              <a:t>lead </a:t>
            </a:r>
            <a:r>
              <a:rPr lang="en-US" sz="1800" b="0" dirty="0" smtClean="0"/>
              <a:t>to </a:t>
            </a:r>
            <a:r>
              <a:rPr lang="en-US" sz="1800" b="0" dirty="0"/>
              <a:t>provide </a:t>
            </a:r>
            <a:r>
              <a:rPr lang="en-US" sz="1800" b="0" dirty="0" smtClean="0"/>
              <a:t>½ page </a:t>
            </a:r>
            <a:r>
              <a:rPr lang="en-US" sz="1800" b="0" dirty="0"/>
              <a:t>general public summary and then a link to more detailed information.</a:t>
            </a:r>
          </a:p>
          <a:p>
            <a:pPr lvl="1"/>
            <a:endParaRPr lang="en-US" sz="1800" b="0" dirty="0"/>
          </a:p>
          <a:p>
            <a:pPr lvl="1"/>
            <a:r>
              <a:rPr lang="en-US" sz="1800" b="0" dirty="0"/>
              <a:t>Current target is </a:t>
            </a:r>
            <a:r>
              <a:rPr lang="en-US" sz="1800" b="0" dirty="0" smtClean="0"/>
              <a:t>2 web stories </a:t>
            </a:r>
            <a:r>
              <a:rPr lang="en-US" sz="1800" b="0" dirty="0"/>
              <a:t>a year (could do more).</a:t>
            </a:r>
          </a:p>
          <a:p>
            <a:pPr lvl="1"/>
            <a:endParaRPr lang="en-GB" sz="1800" b="0" dirty="0" smtClean="0"/>
          </a:p>
          <a:p>
            <a:pPr lvl="1"/>
            <a:r>
              <a:rPr lang="en-GB" sz="1800" b="0" dirty="0" smtClean="0"/>
              <a:t>Publication of articles in </a:t>
            </a:r>
            <a:r>
              <a:rPr lang="en-GB" sz="1800" b="0" dirty="0"/>
              <a:t>specialized </a:t>
            </a:r>
            <a:r>
              <a:rPr lang="en-GB" sz="1800" b="0" dirty="0" smtClean="0"/>
              <a:t>scientific journals.</a:t>
            </a:r>
          </a:p>
          <a:p>
            <a:pPr lvl="1"/>
            <a:endParaRPr lang="en-GB" sz="1800" b="0" dirty="0" smtClean="0"/>
          </a:p>
          <a:p>
            <a:pPr lvl="1"/>
            <a:r>
              <a:rPr lang="en-GB" sz="1800" b="0" dirty="0"/>
              <a:t>Presentations at international </a:t>
            </a:r>
            <a:r>
              <a:rPr lang="en-GB" sz="1800" b="0" dirty="0" smtClean="0"/>
              <a:t>meetings.</a:t>
            </a:r>
          </a:p>
          <a:p>
            <a:pPr lvl="1"/>
            <a:endParaRPr lang="en-GB" sz="1800" b="0" dirty="0"/>
          </a:p>
          <a:p>
            <a:pPr lvl="1"/>
            <a:r>
              <a:rPr lang="en-US" sz="1800" b="0" dirty="0"/>
              <a:t>Glossy ‘pilot report’ highlighting pilot results to be published in </a:t>
            </a:r>
            <a:r>
              <a:rPr lang="en-US" sz="1800" dirty="0" smtClean="0"/>
              <a:t>April 2017</a:t>
            </a:r>
            <a:r>
              <a:rPr lang="en-US" sz="1800" b="0" dirty="0" smtClean="0"/>
              <a:t>, </a:t>
            </a:r>
            <a:r>
              <a:rPr lang="en-US" sz="1800" b="0" dirty="0"/>
              <a:t>as a preparation of the pilot successor strategy for 2017. </a:t>
            </a:r>
            <a:endParaRPr lang="en-GB" sz="1800" b="0" dirty="0" smtClean="0"/>
          </a:p>
          <a:p>
            <a:pPr lvl="1"/>
            <a:endParaRPr lang="en-GB" dirty="0"/>
          </a:p>
          <a:p>
            <a:pPr marL="57150" indent="0">
              <a:buNone/>
            </a:pPr>
            <a:endParaRPr lang="en-GB" dirty="0"/>
          </a:p>
        </p:txBody>
      </p:sp>
    </p:spTree>
    <p:extLst>
      <p:ext uri="{BB962C8B-B14F-4D97-AF65-F5344CB8AC3E}">
        <p14:creationId xmlns:p14="http://schemas.microsoft.com/office/powerpoint/2010/main" val="37040996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9578</TotalTime>
  <Words>1792</Words>
  <Application>Microsoft Macintosh PowerPoint</Application>
  <PresentationFormat>On-screen Show (4:3)</PresentationFormat>
  <Paragraphs>185</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vt:lpstr>
      <vt:lpstr>Evaluation of pilot success/ sustainability</vt:lpstr>
      <vt:lpstr>Pilot background</vt:lpstr>
      <vt:lpstr>How to measure performance?</vt:lpstr>
      <vt:lpstr>Criteria for success</vt:lpstr>
      <vt:lpstr>CEOS Workplan Disasters Objectives</vt:lpstr>
      <vt:lpstr>CEOS Workplan Disasters Objectives</vt:lpstr>
      <vt:lpstr>CEOS Workplan Disasters Objectives</vt:lpstr>
      <vt:lpstr>CEOS Workplan Disasters Objectives</vt:lpstr>
      <vt:lpstr>How to report success?</vt:lpstr>
      <vt:lpstr>Hardcopy DRM Pilot Report</vt:lpstr>
      <vt:lpstr>Evaluation Criteria at outset: Seismic Hazards Pilot</vt:lpstr>
      <vt:lpstr>Evaluation Criteria at outset: Volcano Pilot</vt:lpstr>
      <vt:lpstr>Evaluation Criteria at outset: Flood Pilot</vt:lpstr>
      <vt:lpstr>Follow-on after success ?</vt:lpstr>
      <vt:lpstr>Sustainability questions (as rephrased by Volcano Pilot (1/2))</vt:lpstr>
      <vt:lpstr>Sustainability questions (2/2)</vt:lpstr>
      <vt:lpstr>Next steps: Volcano Pilot</vt:lpstr>
      <vt:lpstr>Next steps: Seismic Hazards Pilot</vt:lpstr>
      <vt:lpstr>Flood Pilot Sustainability</vt:lpstr>
      <vt:lpstr>Next steps: flood pilot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Andrew Eddy</cp:lastModifiedBy>
  <cp:revision>173</cp:revision>
  <cp:lastPrinted>2016-09-01T14:33:35Z</cp:lastPrinted>
  <dcterms:modified xsi:type="dcterms:W3CDTF">2016-09-08T22:25:03Z</dcterms:modified>
</cp:coreProperties>
</file>