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sldIdLst>
    <p:sldId id="299" r:id="rId2"/>
    <p:sldId id="302" r:id="rId3"/>
    <p:sldId id="303" r:id="rId4"/>
    <p:sldId id="304" r:id="rId5"/>
    <p:sldId id="313" r:id="rId6"/>
    <p:sldId id="310" r:id="rId7"/>
    <p:sldId id="305" r:id="rId8"/>
    <p:sldId id="306" r:id="rId9"/>
    <p:sldId id="314" r:id="rId10"/>
    <p:sldId id="307" r:id="rId11"/>
    <p:sldId id="308" r:id="rId12"/>
    <p:sldId id="309" r:id="rId13"/>
    <p:sldId id="311" r:id="rId14"/>
    <p:sldId id="312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FC9"/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1" autoAdjust="0"/>
    <p:restoredTop sz="96121" autoAdjust="0"/>
  </p:normalViewPr>
  <p:slideViewPr>
    <p:cSldViewPr snapToGrid="0">
      <p:cViewPr>
        <p:scale>
          <a:sx n="76" d="100"/>
          <a:sy n="76" d="100"/>
        </p:scale>
        <p:origin x="-9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dirty="0" smtClean="0">
                <a:effectLst/>
                <a:latin typeface="+mn-lt"/>
                <a:ea typeface="+mn-ea"/>
                <a:cs typeface="+mn-cs"/>
                <a:sym typeface="Avenir Roman"/>
              </a:rPr>
              <a:t>DARMA = Data Access for Risk Management.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</a:p>
          <a:p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The Japanese </a:t>
            </a:r>
            <a:r>
              <a:rPr lang="en-GB" sz="2400" b="1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Daruma</a:t>
            </a:r>
            <a:r>
              <a:rPr lang="en-GB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 or </a:t>
            </a:r>
            <a:r>
              <a:rPr lang="en-GB" sz="2400" b="1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Darma</a:t>
            </a:r>
            <a:r>
              <a:rPr lang="en-GB" sz="2400" smtClean="0">
                <a:effectLst/>
                <a:latin typeface="+mn-lt"/>
                <a:ea typeface="+mn-ea"/>
                <a:cs typeface="+mn-cs"/>
                <a:sym typeface="Avenir Roman"/>
              </a:rPr>
              <a:t>, a traditional handmade Japanese wishing doll (referred to as a "GOAL DOLL") that keeps people focused on achieving their goals.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9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5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3107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9210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243F-56B6-463F-8154-E8BEBCAF300F}" type="datetimeFigureOut">
              <a:rPr lang="en-GB" smtClean="0"/>
              <a:t>07/09/2016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</p:spPr>
        <p:txBody>
          <a:bodyPr vert="horz" lIns="91440" tIns="45720" rIns="91440" bIns="4572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ts val="60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A80205F9-DBA9-4FE3-8856-4E86E235B6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975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4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b="0" dirty="0" smtClean="0">
                <a:solidFill>
                  <a:srgbClr val="696969">
                    <a:lumMod val="20000"/>
                    <a:lumOff val="80000"/>
                  </a:srgbClr>
                </a:solidFill>
              </a:rPr>
              <a:t>Committee on Earth Observation Satellites</a:t>
            </a:r>
            <a:endParaRPr lang="en-US" sz="1050" b="0" dirty="0">
              <a:solidFill>
                <a:srgbClr val="69696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188161" y="3810000"/>
            <a:ext cx="4810858" cy="2617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Ivan Petiteville, ESA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WG Disasters 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Meeting # 6</a:t>
            </a:r>
            <a:endParaRPr lang="en-AU" dirty="0" smtClean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 – 8 September 2016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9600" y="2537938"/>
            <a:ext cx="53340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GB" sz="4200" b="1" dirty="0" smtClean="0">
                <a:solidFill>
                  <a:srgbClr val="FFFFFF"/>
                </a:solidFill>
              </a:rPr>
              <a:t>GEO-DARMA</a:t>
            </a:r>
            <a:endParaRPr lang="ja-JP" altLang="en-US" sz="4200" dirty="0">
              <a:latin typeface="Droid Serif"/>
            </a:endParaRPr>
          </a:p>
        </p:txBody>
      </p:sp>
    </p:spTree>
    <p:extLst>
      <p:ext uri="{BB962C8B-B14F-4D97-AF65-F5344CB8AC3E}">
        <p14:creationId xmlns:p14="http://schemas.microsoft.com/office/powerpoint/2010/main" val="1611032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– Just an Example !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4" name="Oval 23"/>
          <p:cNvSpPr>
            <a:spLocks noChangeAspect="1"/>
          </p:cNvSpPr>
          <p:nvPr/>
        </p:nvSpPr>
        <p:spPr bwMode="auto">
          <a:xfrm>
            <a:off x="2710748" y="46452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2901854" y="5178587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901854" y="5799464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4148823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 bwMode="auto">
          <a:xfrm>
            <a:off x="4636594" y="498813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035209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6007880" y="3812498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>
            <a:off x="6691592" y="395521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>
            <a:off x="6657414" y="479768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194458" y="433611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636594" y="4404216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3259321" y="4680632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6489325" y="354482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7128061" y="3759559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960815" y="415382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4360053" y="4543170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084424" y="4490183"/>
            <a:ext cx="373156" cy="3808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56202"/>
            <a:ext cx="861068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Prototype projects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– progressive extension to neighbouring countries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979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51520" y="1448554"/>
            <a:ext cx="8693697" cy="527029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Propose to adopt governance structure similar to GFOI incl. Steering Group </a:t>
            </a: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(high level persons representing International </a:t>
            </a:r>
            <a:r>
              <a:rPr lang="en-US" sz="2600" b="0" dirty="0" err="1" smtClean="0">
                <a:latin typeface="Arial" pitchFamily="34" charset="0"/>
                <a:cs typeface="Arial" pitchFamily="34" charset="0"/>
              </a:rPr>
              <a:t>Organisations</a:t>
            </a:r>
            <a:r>
              <a:rPr lang="en-US" sz="2600" b="0" smtClean="0">
                <a:latin typeface="Arial" pitchFamily="34" charset="0"/>
                <a:cs typeface="Arial" pitchFamily="34" charset="0"/>
              </a:rPr>
              <a:t>, Institutional </a:t>
            </a: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Donors, end-User Communities, Scientific communities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National Disaster Management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Agencies, National </a:t>
            </a: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Resource Management Agencies, …)</a:t>
            </a: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Partnership to be built progressively according to needs / activities:</a:t>
            </a:r>
          </a:p>
          <a:p>
            <a:pPr marL="0" indent="0">
              <a:buNone/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Controlled growth to avoid large unmanageable heterogeneous group with diverging objectives. </a:t>
            </a:r>
          </a:p>
          <a:p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0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0" u="sng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b="0" u="sng" dirty="0" smtClean="0">
                <a:latin typeface="Arial" pitchFamily="34" charset="0"/>
                <a:cs typeface="Arial" pitchFamily="34" charset="0"/>
              </a:rPr>
              <a:t> group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: initial partners to serve needs of Concept Phase </a:t>
            </a:r>
            <a:r>
              <a:rPr lang="en-US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mainly international / regional </a:t>
            </a:r>
            <a:r>
              <a:rPr lang="en-US" b="0" dirty="0">
                <a:latin typeface="Arial" pitchFamily="34" charset="0"/>
                <a:cs typeface="Arial" pitchFamily="34" charset="0"/>
                <a:sym typeface="Wingdings" pitchFamily="2" charset="2"/>
              </a:rPr>
              <a:t>active </a:t>
            </a:r>
            <a:r>
              <a:rPr lang="en-US" b="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Stakeholders that can contribute to the consolidation of GEO-DARMA proposal and  execution of Concept phase (mainly to generate recommendations)</a:t>
            </a:r>
          </a:p>
          <a:p>
            <a:endParaRPr lang="en-US" b="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b="0" u="sng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0" u="sng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b="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u="sng" dirty="0">
                <a:latin typeface="Arial" pitchFamily="34" charset="0"/>
                <a:cs typeface="Arial" pitchFamily="34" charset="0"/>
              </a:rPr>
              <a:t>group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:  1</a:t>
            </a:r>
            <a:r>
              <a:rPr lang="en-US" b="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group +  national countries + practitioners … to define and execute series of projects in response to recommendations. Progressive growth of 2</a:t>
            </a:r>
            <a:r>
              <a:rPr lang="en-US" b="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group when prototype solutions are progressively applied to neighboring countries.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Governance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9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51520" y="1434897"/>
            <a:ext cx="8712968" cy="52348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GEO-DARMA documentation:</a:t>
            </a:r>
          </a:p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Implementation Plan provided to GEO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SEC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(10 Aug.)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dirty="0">
                <a:latin typeface="Arial" pitchFamily="34" charset="0"/>
                <a:cs typeface="Arial" pitchFamily="34" charset="0"/>
              </a:rPr>
              <a:t>GEO-DARMA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initiative proposed in GEO WP 2016</a:t>
            </a:r>
            <a:endParaRPr lang="en-US" b="0" dirty="0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Arial" pitchFamily="34" charset="0"/>
                <a:cs typeface="Arial" pitchFamily="34" charset="0"/>
              </a:rPr>
              <a:t>Status: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no major activities in 2016. GEO-DARMA proposal has been successfully reviewed by the GEO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Programme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Board for inclusion in the GEO 2017-2019 WP. In parallel, contractual support to the GEO-DARMA Lead will kick-off in coming weeks.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Next critical step: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Identify initial GEO-DARMA Partners in particular Regional Institutions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Next Steps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63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0" y="1192851"/>
            <a:ext cx="9144000" cy="523484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GEO-DARMA proposal endorsed by GEO Plenary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(Nov. 2015)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 dormant since Plenary.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Currently CEOS is the only official contributor (and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PoC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UNESCAP, UNISDR-America already contacted before GEO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Plenary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At both the GEO Plenary and UNISDR S&amp;T conference, CEOS has proposed UNOOSA to coordinate both the Regional Institutions and the Capacity Building activities.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follow-on reaction from UNOOSA.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 real support from GEO Secretariat to attract other potential contributors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though World Bank’ interest has been mentioned by GEO SEC.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Missing full-time Disaster expert at GEO Secretariat .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Status &amp; 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Issues (1/2)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22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52400" y="1295346"/>
            <a:ext cx="8991600" cy="52348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To foster the kick-off of GEO-DARMA, contractual support to the Lead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(Ivan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Petiteville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will start soon.</a:t>
            </a:r>
          </a:p>
          <a:p>
            <a:pPr marL="0" indent="0">
              <a:buNone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Two workshops planned 2017: KO workshop and end of concept phase workshop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GEO-DARMA proposal has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been successfully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reviewed by the GEO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Board for inclusion in the GEO 2017-2019 WP.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GEO-DARMA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subgroup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within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WGDisasters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agreed in Bonn but the GEO-DARMA has only one member …. …… 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Ivan  P.  !!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GEO-DARMA could be an excellent opportunity to start follow-on activities, based on the current pilots projects.</a:t>
            </a:r>
          </a:p>
          <a:p>
            <a:pPr marL="0" indent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Next critical step: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 Identify initial GEO-DARMA Partners in particular Regional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Institutions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and organize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regional missions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Status &amp; 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Issues (2/2)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47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Goal 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6744" y="1915584"/>
            <a:ext cx="8379711" cy="1728192"/>
          </a:xfrm>
          <a:prstGeom prst="roundRect">
            <a:avLst/>
          </a:prstGeom>
          <a:solidFill>
            <a:srgbClr val="FFFF00">
              <a:alpha val="28000"/>
            </a:srgbClr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712968" cy="5221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GEO-DARMA Concept still to be consolidated</a:t>
            </a: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Enhance use of EO data for better-informed Disaster Risk Reduction and Resilience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decision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making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Series of end-to-end projects </a:t>
            </a:r>
            <a:r>
              <a:rPr lang="en-GB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addressing </a:t>
            </a:r>
            <a:r>
              <a:rPr lang="en-GB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priorities of the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“Sendai Framework for Disaster Risk Reduction 2015-2030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International Cooperation. Engagement of all stakeholders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(end users, data &amp; risk information providers, internat./national agencies, donor institutions,…)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47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9512" y="4164800"/>
            <a:ext cx="8856984" cy="2360569"/>
            <a:chOff x="179512" y="4164800"/>
            <a:chExt cx="8856984" cy="2360569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64800"/>
              <a:ext cx="8856984" cy="236056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xtLst/>
          </p:spPr>
        </p:pic>
        <p:sp>
          <p:nvSpPr>
            <p:cNvPr id="9" name="Rectangle 8"/>
            <p:cNvSpPr/>
            <p:nvPr/>
          </p:nvSpPr>
          <p:spPr>
            <a:xfrm>
              <a:off x="4130925" y="4178052"/>
              <a:ext cx="4498875" cy="36004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-568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Partnership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508000" y="1340768"/>
            <a:ext cx="8456488" cy="5221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Intention: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build an international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partnership with key stakeholders to define a strategy addressing high priorities of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Sendai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framework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resources available, on a best effort basis, adopting a phased approach</a:t>
            </a:r>
          </a:p>
          <a:p>
            <a:endParaRPr lang="en-US" sz="3200" dirty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2" y="4762019"/>
            <a:ext cx="2258888" cy="848418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165925" y="4191642"/>
            <a:ext cx="4463875" cy="1216706"/>
            <a:chOff x="4165925" y="4191642"/>
            <a:chExt cx="4463875" cy="1216706"/>
          </a:xfrm>
        </p:grpSpPr>
        <p:grpSp>
          <p:nvGrpSpPr>
            <p:cNvPr id="8" name="Group 7"/>
            <p:cNvGrpSpPr/>
            <p:nvPr/>
          </p:nvGrpSpPr>
          <p:grpSpPr>
            <a:xfrm>
              <a:off x="5031532" y="4725144"/>
              <a:ext cx="3549013" cy="683204"/>
              <a:chOff x="5031532" y="4725144"/>
              <a:chExt cx="3549013" cy="68320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436096" y="4762019"/>
                <a:ext cx="3144449" cy="64632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0" i="0" u="none" strike="noStrike" cap="none" spc="0" normalizeH="0" baseline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if extra</a:t>
                </a:r>
                <a:r>
                  <a:rPr kumimoji="0" lang="en-GB" sz="1800" b="0" i="0" u="none" strike="noStrike" cap="none" spc="0" normalizeH="0" dirty="0" smtClean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rPr>
                  <a:t> resources and funding</a:t>
                </a:r>
              </a:p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GB" baseline="0" dirty="0" smtClean="0">
                    <a:solidFill>
                      <a:srgbClr val="002569"/>
                    </a:solidFill>
                  </a:rPr>
                  <a:t>identified</a:t>
                </a:r>
                <a:endParaRPr kumimoji="0" lang="en-GB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5031532" y="4725144"/>
                <a:ext cx="404564" cy="360039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bevel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925" y="4191642"/>
              <a:ext cx="4463875" cy="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167002" y="5680741"/>
            <a:ext cx="284691" cy="36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8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257" y="5680741"/>
            <a:ext cx="412932" cy="369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24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9917" y="5568007"/>
            <a:ext cx="538619" cy="5321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92684" y="5702755"/>
            <a:ext cx="538619" cy="532169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9959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9144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Concept Phase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76200" y="1188368"/>
            <a:ext cx="9067800" cy="566963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Data providers not fully aware of DRR priorities &amp; user needs, and users not aware of EO potential.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/>
              <a:buChar char="à"/>
            </a:pPr>
            <a:r>
              <a:rPr lang="en-US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Dialogue with knowledgeable regional bodies needed for  ….</a:t>
            </a:r>
          </a:p>
          <a:p>
            <a:pPr>
              <a:buFont typeface="Wingdings"/>
              <a:buChar char="à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.. independent assessment of DRR priorities for 2015-2030:</a:t>
            </a:r>
            <a:endParaRPr lang="en-US" sz="36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At regional level, 2 or 3 independent and authoritative regional institutions such as World Bank, GFDRR, UNESCAP, UNISDR, UNDP, UNOOSA, RCMRD, others, … </a:t>
            </a:r>
            <a:r>
              <a:rPr lang="en-US" sz="2900" b="0" dirty="0" smtClean="0">
                <a:latin typeface="Arial" pitchFamily="34" charset="0"/>
                <a:cs typeface="Arial" pitchFamily="34" charset="0"/>
              </a:rPr>
              <a:t>(start with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3 regions: Africa,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Asia-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Pacific </a:t>
            </a:r>
            <a:r>
              <a:rPr lang="en-US" sz="2900" dirty="0">
                <a:latin typeface="Arial" pitchFamily="34" charset="0"/>
                <a:cs typeface="Arial" pitchFamily="34" charset="0"/>
              </a:rPr>
              <a:t>and Latin American and 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Caribbean)</a:t>
            </a:r>
            <a:endParaRPr lang="en-US" sz="3800" b="0" dirty="0" smtClean="0"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endParaRPr lang="en-US" sz="3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Identification of hazards affecting most of the countries in the region</a:t>
            </a:r>
            <a:r>
              <a:rPr lang="en-US" sz="3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 highest human and economic losses) </a:t>
            </a: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of </a:t>
            </a:r>
            <a:r>
              <a:rPr lang="en-US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transboundary</a:t>
            </a:r>
            <a:r>
              <a:rPr lang="en-US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risks that </a:t>
            </a:r>
            <a:r>
              <a:rPr lang="en-US" sz="3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 regional and multi-country involvement.</a:t>
            </a:r>
          </a:p>
          <a:p>
            <a:pPr marL="450850" indent="-450850">
              <a:buFont typeface="+mj-lt"/>
              <a:buAutoNum type="arabicPeriod"/>
            </a:pPr>
            <a:endParaRPr lang="en-US" sz="3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0850" indent="-450850">
              <a:buFont typeface="+mj-lt"/>
              <a:buAutoNum type="arabicPeriod"/>
            </a:pP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Identification of 1</a:t>
            </a:r>
            <a:r>
              <a:rPr lang="en-US" sz="38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3800" b="1" dirty="0" smtClean="0">
                <a:latin typeface="Arial" pitchFamily="34" charset="0"/>
                <a:cs typeface="Arial" pitchFamily="34" charset="0"/>
              </a:rPr>
              <a:t> set of national projects within the region that could integrate EO in their objectives and delivery.</a:t>
            </a:r>
          </a:p>
        </p:txBody>
      </p:sp>
    </p:spTree>
    <p:extLst>
      <p:ext uri="{BB962C8B-B14F-4D97-AF65-F5344CB8AC3E}">
        <p14:creationId xmlns:p14="http://schemas.microsoft.com/office/powerpoint/2010/main" val="501077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 descr="Screen Shot 2016-09-07 at 19.11.3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" t="-9488" r="-166" b="-10571"/>
          <a:stretch/>
        </p:blipFill>
        <p:spPr>
          <a:xfrm>
            <a:off x="124040" y="2315215"/>
            <a:ext cx="8881577" cy="2962841"/>
          </a:xfrm>
        </p:spPr>
      </p:pic>
      <p:sp>
        <p:nvSpPr>
          <p:cNvPr id="33" name="Rectangle 32"/>
          <p:cNvSpPr/>
          <p:nvPr/>
        </p:nvSpPr>
        <p:spPr>
          <a:xfrm>
            <a:off x="930479" y="1855204"/>
            <a:ext cx="4610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Work Logic – Conceptual Phase (KO – M8)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775628" y="218262"/>
            <a:ext cx="7135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Work Flow – Concept Phase 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(KO to 8 Mo)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894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1295400"/>
            <a:ext cx="8382000" cy="1981200"/>
          </a:xfrm>
        </p:spPr>
        <p:txBody>
          <a:bodyPr/>
          <a:lstStyle/>
          <a:p>
            <a:pPr marL="0" indent="0">
              <a:buNone/>
            </a:pPr>
            <a:r>
              <a:rPr lang="en-CA" i="1" dirty="0" smtClean="0"/>
              <a:t>.</a:t>
            </a:r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CA" i="1" dirty="0" smtClean="0"/>
          </a:p>
          <a:p>
            <a:pPr marL="0" indent="0">
              <a:buNone/>
            </a:pPr>
            <a:endParaRPr lang="en-CA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pic>
        <p:nvPicPr>
          <p:cNvPr id="7" name="Picture 6" descr="800px-UN_regional_groups[1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648200"/>
          </a:xfrm>
          <a:prstGeom prst="rect">
            <a:avLst/>
          </a:prstGeom>
        </p:spPr>
      </p:pic>
      <p:pic>
        <p:nvPicPr>
          <p:cNvPr id="8" name="Picture 7" descr="Screen Shot 2016-03-22 at 13.44.22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0"/>
            <a:ext cx="3124199" cy="12699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77030" y="2599343"/>
            <a:ext cx="2528169" cy="3258631"/>
          </a:xfrm>
          <a:prstGeom prst="ellipse">
            <a:avLst/>
          </a:prstGeom>
          <a:noFill/>
          <a:ln w="38100" cap="flat">
            <a:solidFill>
              <a:srgbClr val="EA4F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2667000"/>
            <a:ext cx="2133600" cy="2743200"/>
          </a:xfrm>
          <a:prstGeom prst="ellipse">
            <a:avLst/>
          </a:prstGeom>
          <a:noFill/>
          <a:ln w="38100" cap="flat">
            <a:solidFill>
              <a:srgbClr val="0000FF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8800" y="1828800"/>
            <a:ext cx="2286000" cy="2590800"/>
          </a:xfrm>
          <a:prstGeom prst="ellipse">
            <a:avLst/>
          </a:prstGeom>
          <a:noFill/>
          <a:ln w="38100" cap="flat">
            <a:solidFill>
              <a:srgbClr val="16801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981200"/>
            <a:ext cx="190500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7F4D00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ASEAN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ADRC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SDMC (SAARC)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UNESCAP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APEC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PIFS</a:t>
            </a: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276600"/>
            <a:ext cx="1676400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CDEMA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CEPRELAC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INDM (OAS)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CAPRADE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/>
              <a:t>CRID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ECLAC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971800"/>
            <a:ext cx="1676400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SADC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</a:rPr>
              <a:t>LAS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ECOWAS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CILSS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IGAD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UNECA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spc="0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5867400"/>
            <a:ext cx="8915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International: consider regional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processes and </a:t>
            </a:r>
            <a:r>
              <a:rPr kumimoji="0" lang="en-US" sz="1600" b="1" i="1" u="none" strike="noStrike" cap="none" spc="0" normalizeH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programmes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of World Bank, </a:t>
            </a:r>
            <a:r>
              <a:rPr kumimoji="0" lang="en-US" sz="1600" b="1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GFDRR, UNDP, UNEP, UNESCO, UNISDR, across all regions, especially in areas where there is no regional </a:t>
            </a:r>
            <a:r>
              <a:rPr kumimoji="0" lang="en-US" sz="1600" b="1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organisation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(e.g. </a:t>
            </a:r>
            <a:r>
              <a:rPr lang="en-US" sz="1600" b="1" i="1" dirty="0" smtClean="0"/>
              <a:t>C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entral </a:t>
            </a:r>
            <a:r>
              <a:rPr lang="en-US" sz="1600" b="1" i="1" dirty="0" smtClean="0"/>
              <a:t>A</a:t>
            </a:r>
            <a:r>
              <a:rPr kumimoji="0" lang="en-US" sz="1600" b="1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sia)</a:t>
            </a:r>
            <a:endParaRPr kumimoji="0" lang="en-US" sz="1600" b="1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904999" y="304800"/>
            <a:ext cx="6589047" cy="533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GEO-DARMA Partnership Approach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10" y="2599343"/>
            <a:ext cx="168251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Latin America 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D70FC9"/>
                </a:solidFill>
                <a:effectLst/>
                <a:uFillTx/>
              </a:rPr>
              <a:t>Caribbean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D70FC9"/>
              </a:solidFill>
              <a:effectLst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0490" y="2460192"/>
            <a:ext cx="74661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FillTx/>
              </a:rPr>
              <a:t>Africa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6780" y="2090862"/>
            <a:ext cx="140102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Asia-Pacific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608808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4to14window.com/wp-content/uploads/2013/06/regions-1024x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1825532"/>
            <a:ext cx="8778240" cy="43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259632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–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Just an Example !</a:t>
            </a:r>
            <a:endParaRPr lang="en-GB" b="0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9788" y="3544820"/>
            <a:ext cx="5741894" cy="2778256"/>
            <a:chOff x="2339788" y="3402106"/>
            <a:chExt cx="5741894" cy="2778256"/>
          </a:xfrm>
        </p:grpSpPr>
        <p:sp>
          <p:nvSpPr>
            <p:cNvPr id="2" name="Oval 1"/>
            <p:cNvSpPr/>
            <p:nvPr/>
          </p:nvSpPr>
          <p:spPr bwMode="auto">
            <a:xfrm>
              <a:off x="5674659" y="3402106"/>
              <a:ext cx="2407023" cy="153296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89437" y="4693024"/>
              <a:ext cx="1059986" cy="95249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339788" y="4168588"/>
              <a:ext cx="1488232" cy="2011774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41694" y="4002947"/>
              <a:ext cx="746312" cy="761795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  <a:alpha val="5000"/>
                  </a:schemeClr>
                </a:gs>
                <a:gs pos="92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endParaRPr lang="en-GB" b="1" dirty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2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6" y="537779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07" y="4901545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59" y="4296540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67" y="4984394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043" y="346749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40" y="3730942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91" y="441879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8195" y="5657671"/>
            <a:ext cx="3300687" cy="120032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For each region: 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Types of hazards, 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DRR Issues to be solved,</a:t>
            </a:r>
          </a:p>
          <a:p>
            <a:r>
              <a:rPr lang="en-GB" b="1" dirty="0" smtClean="0">
                <a:solidFill>
                  <a:schemeClr val="bg1">
                    <a:lumMod val="75000"/>
                  </a:schemeClr>
                </a:solidFill>
              </a:rPr>
              <a:t>Initial countries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4" name="Picture 4" descr="https://encrypted-tbn2.gstatic.com/images?q=tbn:ANd9GcTlzf1ANMD54ka8Zm9dHuKVzknkz65XOZi1haEIYzKOFch20Eh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9" y="4564267"/>
            <a:ext cx="686897" cy="53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rved Right Arrow 21"/>
          <p:cNvSpPr/>
          <p:nvPr/>
        </p:nvSpPr>
        <p:spPr bwMode="auto">
          <a:xfrm rot="3940438">
            <a:off x="1046671" y="4386707"/>
            <a:ext cx="593809" cy="185974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" name="Curved Right Arrow 25"/>
          <p:cNvSpPr/>
          <p:nvPr/>
        </p:nvSpPr>
        <p:spPr bwMode="auto">
          <a:xfrm rot="3064333" flipH="1">
            <a:off x="4307610" y="5240915"/>
            <a:ext cx="335621" cy="148897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" name="Curved Right Arrow 26"/>
          <p:cNvSpPr/>
          <p:nvPr/>
        </p:nvSpPr>
        <p:spPr bwMode="auto">
          <a:xfrm rot="3566343" flipH="1">
            <a:off x="5138054" y="4881964"/>
            <a:ext cx="670491" cy="2563181"/>
          </a:xfrm>
          <a:prstGeom prst="curvedRightArrow">
            <a:avLst>
              <a:gd name="adj1" fmla="val 25000"/>
              <a:gd name="adj2" fmla="val 50000"/>
              <a:gd name="adj3" fmla="val 1361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endParaRPr lang="en-GB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547" y="1456202"/>
            <a:ext cx="721126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Identification</a:t>
            </a:r>
            <a:r>
              <a:rPr kumimoji="0" lang="en-GB" sz="20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 of users needs and DRR priorities per region</a:t>
            </a:r>
            <a:endParaRPr kumimoji="0" lang="en-GB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8780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106017" y="1340768"/>
            <a:ext cx="9037983" cy="5400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1. Realistic assessment of recommendations from Regional Institutions, given resources from the potential actors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(e.g. data providers, value-added information providers, ..)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Define and implement possible prototype projects at country level to address recommended priorities;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close iterations with end users; </a:t>
            </a:r>
          </a:p>
          <a:p>
            <a:r>
              <a:rPr lang="en-US" sz="3200" b="0" dirty="0" smtClean="0">
                <a:latin typeface="Arial" pitchFamily="34" charset="0"/>
                <a:cs typeface="Arial" pitchFamily="34" charset="0"/>
              </a:rPr>
              <a:t>maximum reuse of existing initiatives / activities incl. operational, research, capacity building, …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3. Progressive extension to neighboring countries where applicable. </a:t>
            </a:r>
          </a:p>
          <a:p>
            <a:pPr marL="0" indent="0">
              <a:buNone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4. If “successful” prototype projects and if strong request from end users to continue </a:t>
            </a:r>
            <a:r>
              <a:rPr lang="en-US" sz="3200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Assess transition to operation with identification of donors for future operational phase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GEO-DARMA 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Prototype Phase</a:t>
            </a:r>
            <a:endParaRPr lang="en-GB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00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449" t="12440" r="19" b="67423"/>
          <a:stretch/>
        </p:blipFill>
        <p:spPr>
          <a:xfrm>
            <a:off x="256584" y="1845335"/>
            <a:ext cx="8634040" cy="3414015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0"/>
            <a:ext cx="713518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Work Flow – Prototyping Phase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</a:rPr>
              <a:t>(9 Mo to 24 Mo)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157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On-screen Show (4:3)</PresentationFormat>
  <Paragraphs>129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ESA</cp:lastModifiedBy>
  <cp:revision>213</cp:revision>
  <dcterms:modified xsi:type="dcterms:W3CDTF">2016-09-07T19:16:48Z</dcterms:modified>
</cp:coreProperties>
</file>