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26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9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36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  <p:sldMasterId id="2147483791" r:id="rId2"/>
  </p:sldMasterIdLst>
  <p:notesMasterIdLst>
    <p:notesMasterId r:id="rId33"/>
  </p:notesMasterIdLst>
  <p:sldIdLst>
    <p:sldId id="257" r:id="rId3"/>
    <p:sldId id="471" r:id="rId4"/>
    <p:sldId id="479" r:id="rId5"/>
    <p:sldId id="501" r:id="rId6"/>
    <p:sldId id="516" r:id="rId7"/>
    <p:sldId id="513" r:id="rId8"/>
    <p:sldId id="517" r:id="rId9"/>
    <p:sldId id="503" r:id="rId10"/>
    <p:sldId id="514" r:id="rId11"/>
    <p:sldId id="518" r:id="rId12"/>
    <p:sldId id="511" r:id="rId13"/>
    <p:sldId id="512" r:id="rId14"/>
    <p:sldId id="515" r:id="rId15"/>
    <p:sldId id="496" r:id="rId16"/>
    <p:sldId id="519" r:id="rId17"/>
    <p:sldId id="527" r:id="rId18"/>
    <p:sldId id="520" r:id="rId19"/>
    <p:sldId id="521" r:id="rId20"/>
    <p:sldId id="522" r:id="rId21"/>
    <p:sldId id="525" r:id="rId22"/>
    <p:sldId id="524" r:id="rId23"/>
    <p:sldId id="526" r:id="rId24"/>
    <p:sldId id="523" r:id="rId25"/>
    <p:sldId id="528" r:id="rId26"/>
    <p:sldId id="529" r:id="rId27"/>
    <p:sldId id="530" r:id="rId28"/>
    <p:sldId id="531" r:id="rId29"/>
    <p:sldId id="488" r:id="rId30"/>
    <p:sldId id="533" r:id="rId31"/>
    <p:sldId id="490" r:id="rId3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99"/>
    <a:srgbClr val="A40000"/>
    <a:srgbClr val="3333FF"/>
    <a:srgbClr val="FFCCFF"/>
    <a:srgbClr val="3333CC"/>
    <a:srgbClr val="FFFF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29" autoAdjust="0"/>
  </p:normalViewPr>
  <p:slideViewPr>
    <p:cSldViewPr snapToGrid="0">
      <p:cViewPr varScale="1">
        <p:scale>
          <a:sx n="80" d="100"/>
          <a:sy n="80" d="100"/>
        </p:scale>
        <p:origin x="1648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44D62-FF1E-4CD4-A1C8-9B84C63CBEA6}" type="datetimeFigureOut">
              <a:rPr lang="zh-CN" altLang="en-US" smtClean="0"/>
              <a:pPr/>
              <a:t>2016/9/9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8E1CB-05AE-4A58-BAF7-097674EE04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190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73CD8A8-1538-47CF-90AC-3C2E461C1759}" type="slidenum">
              <a:rPr lang="zh-CN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zh-CN" dirty="0" smtClean="0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1363"/>
            <a:ext cx="4937125" cy="370205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dirty="0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3922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20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41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53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21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11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16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13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29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5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302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03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64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49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871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196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93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47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479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37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00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77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0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8E1CB-05AE-4A58-BAF7-097674EE0487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9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7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1562100" y="2819400"/>
            <a:ext cx="6019800" cy="1470025"/>
          </a:xfrm>
        </p:spPr>
        <p:txBody>
          <a:bodyPr/>
          <a:lstStyle>
            <a:lvl1pPr algn="ctr">
              <a:defRPr sz="36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181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19ABBB-2049-4395-B6BF-7BFB48E93360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664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50825"/>
            <a:ext cx="2057400" cy="59150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50825"/>
            <a:ext cx="6019800" cy="59150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1EB3F63-611A-4268-A1F8-8B8D650CE047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3925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43A71-AF3D-45CE-ABD1-63878FAD4BD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0494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F10B534-A77D-46A0-88C8-964246F61572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2237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F563083-0CB3-4DD9-946A-2C23154695C8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372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152400"/>
            <a:ext cx="7499350" cy="868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251700" y="6384925"/>
            <a:ext cx="1616075" cy="290513"/>
          </a:xfrm>
        </p:spPr>
        <p:txBody>
          <a:bodyPr/>
          <a:lstStyle>
            <a:lvl1pPr>
              <a:defRPr/>
            </a:lvl1pPr>
          </a:lstStyle>
          <a:p>
            <a:fld id="{D0C3FC51-7D7B-4A01-A43E-63D9FCEF79C1}" type="slidenum">
              <a:rPr lang="zh-CN" altLang="en-US"/>
              <a:pPr/>
              <a:t>‹#›</a:t>
            </a:fld>
            <a:endParaRPr lang="en-US" altLang="zh-CN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65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background"/>
          <p:cNvPicPr>
            <a:picLocks noChangeAspect="1" noChangeArrowheads="1"/>
          </p:cNvPicPr>
          <p:nvPr userDrawn="1"/>
        </p:nvPicPr>
        <p:blipFill>
          <a:blip r:embed="rId2" cstate="print">
            <a:lum bright="-40000" contras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46434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>
            <a:spLocks noChangeArrowheads="1"/>
          </p:cNvSpPr>
          <p:nvPr userDrawn="1"/>
        </p:nvSpPr>
        <p:spPr bwMode="gray">
          <a:xfrm>
            <a:off x="0" y="1"/>
            <a:ext cx="9144000" cy="6858000"/>
          </a:xfrm>
          <a:prstGeom prst="rect">
            <a:avLst/>
          </a:prstGeom>
          <a:solidFill>
            <a:srgbClr val="15ACE1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1pPr>
            <a:lvl2pPr marL="742950" indent="-28575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2pPr>
            <a:lvl3pPr marL="1143000" indent="-22860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3pPr>
            <a:lvl4pPr marL="1600200" indent="-22860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4pPr>
            <a:lvl5pPr marL="2057400" indent="-22860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51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7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1562100" y="2819400"/>
            <a:ext cx="6019800" cy="1470025"/>
          </a:xfrm>
        </p:spPr>
        <p:txBody>
          <a:bodyPr/>
          <a:lstStyle>
            <a:lvl1pPr algn="ctr">
              <a:defRPr sz="36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27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399" y="889000"/>
            <a:ext cx="8597901" cy="5492974"/>
          </a:xfrm>
        </p:spPr>
        <p:txBody>
          <a:bodyPr/>
          <a:lstStyle>
            <a:lvl1pPr marL="252413" indent="-252413">
              <a:defRPr kumimoji="0" lang="zh-CN" alt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  <a:lvl2pPr marL="533400" indent="-261938">
              <a:spcBef>
                <a:spcPts val="600"/>
              </a:spcBef>
              <a:defRPr sz="1600" b="1" baseline="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1600" b="1" baseline="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1600" baseline="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1600" baseline="0">
                <a:solidFill>
                  <a:srgbClr val="000000"/>
                </a:solidFill>
                <a:latin typeface="Calibri" pitchFamily="34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12700"/>
            <a:ext cx="7499350" cy="617921"/>
          </a:xfrm>
        </p:spPr>
        <p:txBody>
          <a:bodyPr/>
          <a:lstStyle>
            <a:lvl1pPr>
              <a:defRPr sz="2400" baseline="0">
                <a:latin typeface="Calibri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225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36033D7-2474-47C4-9A49-902657FAD23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6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9399" y="889000"/>
            <a:ext cx="8597901" cy="5492974"/>
          </a:xfrm>
        </p:spPr>
        <p:txBody>
          <a:bodyPr/>
          <a:lstStyle>
            <a:lvl1pPr marL="252413" indent="-252413">
              <a:defRPr kumimoji="0" lang="zh-CN" alt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  <a:lvl2pPr marL="533400" indent="-261938">
              <a:spcBef>
                <a:spcPts val="600"/>
              </a:spcBef>
              <a:defRPr sz="1600" b="1" baseline="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1600" b="1" baseline="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1600" baseline="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1600" baseline="0">
                <a:solidFill>
                  <a:srgbClr val="000000"/>
                </a:solidFill>
                <a:latin typeface="Calibri" pitchFamily="34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12700"/>
            <a:ext cx="7499350" cy="617921"/>
          </a:xfrm>
        </p:spPr>
        <p:txBody>
          <a:bodyPr/>
          <a:lstStyle>
            <a:lvl1pPr>
              <a:defRPr sz="2400" baseline="0">
                <a:latin typeface="Calibri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068712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BD000EA-A532-4D1D-9DCB-A7340300E0D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48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9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5E95E54-3352-4493-8C6C-2DF30123433A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60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9FCB35-5707-4AEC-8E35-E4B5B7CB2D4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28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E3DE1142-675B-48B3-8791-B720F9D017D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83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1CD79CE-726B-4430-8548-D7C634FB6E6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33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ABB258E-B1D9-4151-9CF6-41260BF74C25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68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19ABBB-2049-4395-B6BF-7BFB48E93360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539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50825"/>
            <a:ext cx="2057400" cy="59150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50825"/>
            <a:ext cx="6019800" cy="59150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1EB3F63-611A-4268-A1F8-8B8D650CE04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90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43A71-AF3D-45CE-ABD1-63878FAD4BD0}" type="slidenum">
              <a:rPr lang="en-US" altLang="zh-C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37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F10B534-A77D-46A0-88C8-964246F61572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20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36033D7-2474-47C4-9A49-902657FAD23D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7804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F563083-0CB3-4DD9-946A-2C23154695C8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5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6040438"/>
            <a:ext cx="9144000" cy="631825"/>
            <a:chOff x="71" y="3751"/>
            <a:chExt cx="5629" cy="398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" name="Freeform 17"/>
          <p:cNvSpPr>
            <a:spLocks/>
          </p:cNvSpPr>
          <p:nvPr userDrawn="1"/>
        </p:nvSpPr>
        <p:spPr bwMode="gray">
          <a:xfrm>
            <a:off x="-9525" y="260350"/>
            <a:ext cx="9166225" cy="1081088"/>
          </a:xfrm>
          <a:custGeom>
            <a:avLst/>
            <a:gdLst>
              <a:gd name="T0" fmla="*/ 1 w 5658"/>
              <a:gd name="T1" fmla="*/ 0 h 655"/>
              <a:gd name="T2" fmla="*/ 5657 w 5658"/>
              <a:gd name="T3" fmla="*/ 0 h 655"/>
              <a:gd name="T4" fmla="*/ 5658 w 5658"/>
              <a:gd name="T5" fmla="*/ 534 h 655"/>
              <a:gd name="T6" fmla="*/ 1553 w 5658"/>
              <a:gd name="T7" fmla="*/ 528 h 655"/>
              <a:gd name="T8" fmla="*/ 1317 w 5658"/>
              <a:gd name="T9" fmla="*/ 651 h 655"/>
              <a:gd name="T10" fmla="*/ 0 w 5658"/>
              <a:gd name="T11" fmla="*/ 655 h 655"/>
              <a:gd name="T12" fmla="*/ 1 w 5658"/>
              <a:gd name="T13" fmla="*/ 0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8" h="655">
                <a:moveTo>
                  <a:pt x="1" y="0"/>
                </a:moveTo>
                <a:lnTo>
                  <a:pt x="5657" y="0"/>
                </a:lnTo>
                <a:lnTo>
                  <a:pt x="5658" y="534"/>
                </a:lnTo>
                <a:lnTo>
                  <a:pt x="1553" y="528"/>
                </a:lnTo>
                <a:lnTo>
                  <a:pt x="1317" y="651"/>
                </a:lnTo>
                <a:lnTo>
                  <a:pt x="0" y="655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42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4210174" y="6281738"/>
            <a:ext cx="4811713" cy="403225"/>
          </a:xfrm>
        </p:spPr>
        <p:txBody>
          <a:bodyPr/>
          <a:lstStyle>
            <a:lvl1pPr marL="0" indent="0" algn="r">
              <a:buFontTx/>
              <a:buNone/>
              <a:defRPr sz="1200" i="1">
                <a:solidFill>
                  <a:srgbClr val="FFFFFF"/>
                </a:solidFill>
                <a:latin typeface="黑体" pitchFamily="2" charset="-122"/>
              </a:defRPr>
            </a:lvl1pPr>
          </a:lstStyle>
          <a:p>
            <a:pPr lvl="0"/>
            <a:r>
              <a:rPr lang="zh-CN" altLang="en-US" noProof="0" smtClean="0"/>
              <a:t>对地观测技术应用研究部</a:t>
            </a:r>
          </a:p>
        </p:txBody>
      </p:sp>
      <p:sp>
        <p:nvSpPr>
          <p:cNvPr id="64547" name="Rectangle 35"/>
          <p:cNvSpPr>
            <a:spLocks noGrp="1" noChangeArrowheads="1"/>
          </p:cNvSpPr>
          <p:nvPr>
            <p:ph type="ctrTitle"/>
          </p:nvPr>
        </p:nvSpPr>
        <p:spPr>
          <a:xfrm>
            <a:off x="1562100" y="2819400"/>
            <a:ext cx="6019800" cy="1470025"/>
          </a:xfrm>
        </p:spPr>
        <p:txBody>
          <a:bodyPr/>
          <a:lstStyle>
            <a:lvl1pPr algn="ctr">
              <a:defRPr sz="36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9" name="Rectangle 32"/>
          <p:cNvSpPr>
            <a:spLocks noGrp="1" noChangeArrowheads="1"/>
          </p:cNvSpPr>
          <p:nvPr>
            <p:ph type="ftr" sz="quarter" idx="10"/>
          </p:nvPr>
        </p:nvSpPr>
        <p:spPr>
          <a:xfrm>
            <a:off x="2670175" y="6530975"/>
            <a:ext cx="2990850" cy="3175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  <p:sp>
        <p:nvSpPr>
          <p:cNvPr id="10" name="Rectangle 3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83388" y="6323013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4ACD4-BE3A-4203-A48F-14DEB90B56B2}" type="slidenum">
              <a:rPr lang="zh-CN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white"/>
              </a:solidFill>
            </a:endParaRPr>
          </a:p>
        </p:txBody>
      </p:sp>
      <p:sp>
        <p:nvSpPr>
          <p:cNvPr id="11" name="Rectangle 31"/>
          <p:cNvSpPr>
            <a:spLocks noGrp="1" noChangeArrowheads="1"/>
          </p:cNvSpPr>
          <p:nvPr>
            <p:ph type="dt" sz="half" idx="12"/>
          </p:nvPr>
        </p:nvSpPr>
        <p:spPr>
          <a:xfrm>
            <a:off x="327025" y="6530975"/>
            <a:ext cx="2205038" cy="31750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363" y="152400"/>
            <a:ext cx="7499350" cy="868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prstClr val="whit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zh-CN">
              <a:solidFill>
                <a:prstClr val="whit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251700" y="6384925"/>
            <a:ext cx="1616075" cy="290513"/>
          </a:xfrm>
        </p:spPr>
        <p:txBody>
          <a:bodyPr/>
          <a:lstStyle>
            <a:lvl1pPr>
              <a:defRPr/>
            </a:lvl1pPr>
          </a:lstStyle>
          <a:p>
            <a:fld id="{D0C3FC51-7D7B-4A01-A43E-63D9FCEF79C1}" type="slidenum">
              <a:rPr lang="zh-CN" altLang="en-US">
                <a:solidFill>
                  <a:prstClr val="white"/>
                </a:solidFill>
              </a:rPr>
              <a:pPr/>
              <a:t>‹#›</a:t>
            </a:fld>
            <a:endParaRPr lang="en-US" altLang="zh-CN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23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background"/>
          <p:cNvPicPr>
            <a:picLocks noChangeAspect="1" noChangeArrowheads="1"/>
          </p:cNvPicPr>
          <p:nvPr userDrawn="1"/>
        </p:nvPicPr>
        <p:blipFill>
          <a:blip r:embed="rId2" cstate="print">
            <a:lum bright="-40000" contras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4643438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>
            <a:spLocks noChangeArrowheads="1"/>
          </p:cNvSpPr>
          <p:nvPr userDrawn="1"/>
        </p:nvSpPr>
        <p:spPr bwMode="gray">
          <a:xfrm>
            <a:off x="0" y="1"/>
            <a:ext cx="9144000" cy="6858000"/>
          </a:xfrm>
          <a:prstGeom prst="rect">
            <a:avLst/>
          </a:prstGeom>
          <a:solidFill>
            <a:srgbClr val="15ACE1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1pPr>
            <a:lvl2pPr marL="742950" indent="-28575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2pPr>
            <a:lvl3pPr marL="1143000" indent="-22860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3pPr>
            <a:lvl4pPr marL="1600200" indent="-22860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4pPr>
            <a:lvl5pPr marL="2057400" indent="-228600" eaLnBrk="0" hangingPunct="0"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5050B"/>
                </a:solidFill>
                <a:latin typeface="楷体_GB2312" pitchFamily="49" charset="-122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zh-CN" altLang="en-US" sz="1800" b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9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BD000EA-A532-4D1D-9DCB-A7340300E0D8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4339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9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B5E95E54-3352-4493-8C6C-2DF30123433A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3164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09FCB35-5707-4AEC-8E35-E4B5B7CB2D4D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19342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3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4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E3DE1142-675B-48B3-8791-B720F9D017DF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9635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1CD79CE-726B-4430-8548-D7C634FB6E6D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00922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0"/>
          </p:nvPr>
        </p:nvSpPr>
        <p:spPr>
          <a:xfrm>
            <a:off x="2951163" y="6388100"/>
            <a:ext cx="1712912" cy="29051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ftr" sz="quarter" idx="11"/>
          </p:nvPr>
        </p:nvSpPr>
        <p:spPr>
          <a:xfrm>
            <a:off x="4733925" y="6399213"/>
            <a:ext cx="2311400" cy="29051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AABB258E-B1D9-4151-9CF6-41260BF74C25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0263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6" descr="PPT_Header01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67"/>
          <a:stretch/>
        </p:blipFill>
        <p:spPr bwMode="auto">
          <a:xfrm>
            <a:off x="0" y="0"/>
            <a:ext cx="9144000" cy="6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Rectangle 26"/>
          <p:cNvSpPr>
            <a:spLocks noGrp="1" noChangeArrowheads="1"/>
          </p:cNvSpPr>
          <p:nvPr>
            <p:ph type="title"/>
          </p:nvPr>
        </p:nvSpPr>
        <p:spPr bwMode="gray">
          <a:xfrm>
            <a:off x="233363" y="12700"/>
            <a:ext cx="74993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1033" name="Rectangle 2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68413"/>
            <a:ext cx="82296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63518" name="Rectangle 3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353298" y="6450501"/>
            <a:ext cx="1616075" cy="290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C993EC-A147-4617-86B2-68CF9A05D16B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32" name="Picture 2" descr="F:\协办单位logo\光电院.jpg"/>
          <p:cNvPicPr>
            <a:picLocks noChangeAspect="1" noChangeArrowheads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133" y="110739"/>
            <a:ext cx="660660" cy="43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0"/>
          <p:cNvSpPr txBox="1">
            <a:spLocks noChangeArrowheads="1"/>
          </p:cNvSpPr>
          <p:nvPr/>
        </p:nvSpPr>
        <p:spPr bwMode="gray">
          <a:xfrm>
            <a:off x="7353298" y="6450501"/>
            <a:ext cx="1616075" cy="290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宋体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C993EC-A147-4617-86B2-68CF9A05D16B}" type="slidenum">
              <a:rPr lang="zh-CN" altLang="en-US" sz="12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730" y="73243"/>
            <a:ext cx="505643" cy="5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331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789" r:id="rId15"/>
    <p:sldLayoutId id="214748379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Verdana" pitchFamily="34" charset="0"/>
          <a:ea typeface="+mn-ea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6" descr="PPT_Header01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67"/>
          <a:stretch/>
        </p:blipFill>
        <p:spPr bwMode="auto">
          <a:xfrm>
            <a:off x="0" y="0"/>
            <a:ext cx="9144000" cy="6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Rectangle 26"/>
          <p:cNvSpPr>
            <a:spLocks noGrp="1" noChangeArrowheads="1"/>
          </p:cNvSpPr>
          <p:nvPr>
            <p:ph type="title"/>
          </p:nvPr>
        </p:nvSpPr>
        <p:spPr bwMode="gray">
          <a:xfrm>
            <a:off x="233363" y="12700"/>
            <a:ext cx="74993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title style</a:t>
            </a:r>
          </a:p>
        </p:txBody>
      </p:sp>
      <p:sp>
        <p:nvSpPr>
          <p:cNvPr id="1033" name="Rectangle 27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68413"/>
            <a:ext cx="822960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Click to edit Master text styles</a:t>
            </a:r>
          </a:p>
          <a:p>
            <a:pPr lvl="1"/>
            <a:r>
              <a:rPr lang="en-US" altLang="zh-CN" dirty="0" smtClean="0"/>
              <a:t>Second level</a:t>
            </a:r>
          </a:p>
          <a:p>
            <a:pPr lvl="2"/>
            <a:r>
              <a:rPr lang="en-US" altLang="zh-CN" dirty="0" smtClean="0"/>
              <a:t>Third level</a:t>
            </a:r>
          </a:p>
          <a:p>
            <a:pPr lvl="3"/>
            <a:r>
              <a:rPr lang="en-US" altLang="zh-CN" dirty="0" smtClean="0"/>
              <a:t>Fourth level</a:t>
            </a:r>
          </a:p>
          <a:p>
            <a:pPr lvl="4"/>
            <a:r>
              <a:rPr lang="en-US" altLang="zh-CN" dirty="0" smtClean="0"/>
              <a:t>Fifth level</a:t>
            </a:r>
          </a:p>
        </p:txBody>
      </p:sp>
      <p:sp>
        <p:nvSpPr>
          <p:cNvPr id="63518" name="Rectangle 3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353298" y="6450501"/>
            <a:ext cx="1616075" cy="290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C993EC-A147-4617-86B2-68CF9A05D16B}" type="slidenum">
              <a:rPr lang="zh-CN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32" name="Picture 2" descr="F:\协办单位logo\光电院.jpg"/>
          <p:cNvPicPr>
            <a:picLocks noChangeAspect="1" noChangeArrowheads="1"/>
          </p:cNvPicPr>
          <p:nvPr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6196" y="102673"/>
            <a:ext cx="660660" cy="43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0"/>
          <p:cNvSpPr txBox="1">
            <a:spLocks noChangeArrowheads="1"/>
          </p:cNvSpPr>
          <p:nvPr/>
        </p:nvSpPr>
        <p:spPr bwMode="gray">
          <a:xfrm>
            <a:off x="7353298" y="6450501"/>
            <a:ext cx="1616075" cy="290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宋体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C993EC-A147-4617-86B2-68CF9A05D16B}" type="slidenum">
              <a:rPr lang="zh-CN" altLang="en-US" sz="12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324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99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Verdana" pitchFamily="34" charset="0"/>
          <a:ea typeface="+mn-ea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Verdana" pitchFamily="34" charset="0"/>
          <a:ea typeface="宋体" pitchFamily="2" charset="-122"/>
          <a:cs typeface="Verdan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zgzhou@aoe.ac.cn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NULL"/><Relationship Id="rId5" Type="http://schemas.openxmlformats.org/officeDocument/2006/relationships/image" Target="../media/image19.png"/><Relationship Id="rId10" Type="http://schemas.openxmlformats.org/officeDocument/2006/relationships/hyperlink" Target="https://databasin.org/datasets/b5c842f4b248464593a7673f5ad7f10f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NULL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hyperlink" Target="https://databasin.org/datasets/b5c842f4b248464593a7673f5ad7f10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NUL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502" y="2851149"/>
            <a:ext cx="9120498" cy="806451"/>
          </a:xfrm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altLang="zh-CN" sz="32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Potential Chinese Landslide Pilot Region:</a:t>
            </a:r>
          </a:p>
        </p:txBody>
      </p:sp>
      <p:sp>
        <p:nvSpPr>
          <p:cNvPr id="17410" name="Rectangle 20"/>
          <p:cNvSpPr>
            <a:spLocks noChangeArrowheads="1"/>
          </p:cNvSpPr>
          <p:nvPr/>
        </p:nvSpPr>
        <p:spPr bwMode="gray">
          <a:xfrm>
            <a:off x="1222171" y="4545842"/>
            <a:ext cx="6777718" cy="63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Zeng-Guang Zhou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zgzhou@aoe.ac.cn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gray">
          <a:xfrm>
            <a:off x="1100233" y="5319123"/>
            <a:ext cx="701901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prstClr val="black"/>
                </a:solidFill>
                <a:latin typeface="Calibri" pitchFamily="34" charset="0"/>
                <a:ea typeface="楷体_GB2312" pitchFamily="49" charset="-122"/>
                <a:cs typeface="Calibri" pitchFamily="34" charset="0"/>
              </a:rPr>
              <a:t>Key Laboratory of Quantitative Remote Sensing Information Technology, Academy of </a:t>
            </a:r>
            <a:r>
              <a:rPr lang="en-US" altLang="zh-CN" b="1" dirty="0" err="1">
                <a:solidFill>
                  <a:prstClr val="black"/>
                </a:solidFill>
                <a:latin typeface="Calibri" pitchFamily="34" charset="0"/>
                <a:ea typeface="楷体_GB2312" pitchFamily="49" charset="-122"/>
                <a:cs typeface="Calibri" pitchFamily="34" charset="0"/>
              </a:rPr>
              <a:t>Opto</a:t>
            </a:r>
            <a:r>
              <a:rPr lang="en-US" altLang="zh-CN" b="1" dirty="0">
                <a:solidFill>
                  <a:prstClr val="black"/>
                </a:solidFill>
                <a:latin typeface="Calibri" pitchFamily="34" charset="0"/>
                <a:ea typeface="楷体_GB2312" pitchFamily="49" charset="-122"/>
                <a:cs typeface="Calibri" pitchFamily="34" charset="0"/>
              </a:rPr>
              <a:t>-Electronics (AOE), Chinese Academy of Sciences (CAS)</a:t>
            </a:r>
            <a:endParaRPr lang="zh-CN" altLang="zh-CN" b="1" dirty="0">
              <a:solidFill>
                <a:prstClr val="black"/>
              </a:solidFill>
              <a:latin typeface="Calibri" pitchFamily="34" charset="0"/>
              <a:ea typeface="楷体_GB2312" pitchFamily="49" charset="-122"/>
              <a:cs typeface="Calibri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gray">
          <a:xfrm>
            <a:off x="2479240" y="6289594"/>
            <a:ext cx="4426014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10000"/>
              </a:lnSpc>
            </a:pPr>
            <a:r>
              <a:rPr lang="en-US" altLang="zh-CN" sz="1800" dirty="0" smtClean="0">
                <a:solidFill>
                  <a:prstClr val="black"/>
                </a:solidFill>
                <a:latin typeface="Calibri" pitchFamily="34" charset="0"/>
                <a:ea typeface="黑体"/>
              </a:rPr>
              <a:t>CVO</a:t>
            </a:r>
            <a:r>
              <a:rPr lang="en-US" altLang="zh-CN" dirty="0" smtClean="0">
                <a:solidFill>
                  <a:prstClr val="black"/>
                </a:solidFill>
                <a:latin typeface="Calibri" pitchFamily="34" charset="0"/>
                <a:ea typeface="黑体"/>
              </a:rPr>
              <a:t>, </a:t>
            </a:r>
            <a:r>
              <a:rPr lang="en-US" altLang="zh-CN" sz="1800" dirty="0" smtClean="0">
                <a:solidFill>
                  <a:prstClr val="black"/>
                </a:solidFill>
                <a:latin typeface="Calibri" pitchFamily="34" charset="0"/>
                <a:ea typeface="黑体"/>
              </a:rPr>
              <a:t>Vancouver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</a:rPr>
              <a:t>, USA, </a:t>
            </a:r>
            <a:r>
              <a:rPr lang="en-US" altLang="zh-CN" dirty="0" smtClean="0">
                <a:solidFill>
                  <a:prstClr val="black"/>
                </a:solidFill>
                <a:latin typeface="Calibri" pitchFamily="34" charset="0"/>
              </a:rPr>
              <a:t>6-8 September, </a:t>
            </a:r>
            <a:r>
              <a:rPr lang="en-US" altLang="zh-CN" dirty="0">
                <a:solidFill>
                  <a:prstClr val="black"/>
                </a:solidFill>
                <a:latin typeface="Calibri" pitchFamily="34" charset="0"/>
              </a:rPr>
              <a:t>2016 </a:t>
            </a:r>
            <a:endParaRPr lang="en-US" altLang="zh-CN" sz="1800" dirty="0">
              <a:solidFill>
                <a:prstClr val="black"/>
              </a:solidFill>
              <a:latin typeface="Calibri" pitchFamily="34" charset="0"/>
              <a:ea typeface="黑体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562" y="638175"/>
            <a:ext cx="2146438" cy="1842311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638175"/>
            <a:ext cx="2045414" cy="1857375"/>
          </a:xfrm>
          <a:prstGeom prst="rect">
            <a:avLst/>
          </a:prstGeom>
          <a:noFill/>
        </p:spPr>
      </p:pic>
      <p:pic>
        <p:nvPicPr>
          <p:cNvPr id="19" name="Picture 19" descr="光电院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01" y="5405028"/>
            <a:ext cx="876300" cy="65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127001" y="123851"/>
            <a:ext cx="7795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FFFFFF"/>
                </a:solidFill>
                <a:latin typeface="Calibri" pitchFamily="34" charset="0"/>
                <a:cs typeface="+mj-cs"/>
              </a:rPr>
              <a:t>CEOS Working Group on </a:t>
            </a:r>
            <a:r>
              <a:rPr lang="en-US" altLang="zh-CN" sz="2400" b="1" kern="0" dirty="0" smtClean="0">
                <a:solidFill>
                  <a:srgbClr val="FFFFFF"/>
                </a:solidFill>
                <a:latin typeface="Calibri" pitchFamily="34" charset="0"/>
                <a:cs typeface="+mj-cs"/>
              </a:rPr>
              <a:t>Disasters </a:t>
            </a:r>
            <a:r>
              <a:rPr lang="en-US" altLang="zh-CN" sz="2400" b="1" kern="0" dirty="0">
                <a:solidFill>
                  <a:srgbClr val="FFFFFF"/>
                </a:solidFill>
                <a:latin typeface="Calibri" pitchFamily="34" charset="0"/>
                <a:cs typeface="+mj-cs"/>
              </a:rPr>
              <a:t>Meeting </a:t>
            </a:r>
            <a:r>
              <a:rPr lang="en-US" altLang="zh-CN" sz="2400" b="1" kern="0" dirty="0" smtClean="0">
                <a:solidFill>
                  <a:srgbClr val="FFFFFF"/>
                </a:solidFill>
                <a:latin typeface="Calibri" pitchFamily="34" charset="0"/>
                <a:cs typeface="+mj-cs"/>
              </a:rPr>
              <a:t>#6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494" y="641324"/>
            <a:ext cx="2591506" cy="18510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02889" y="3561817"/>
            <a:ext cx="76162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3333CC"/>
                </a:solidFill>
                <a:latin typeface="Calibri" pitchFamily="34" charset="0"/>
                <a:ea typeface="+mj-ea"/>
                <a:cs typeface="Calibri" pitchFamily="34" charset="0"/>
              </a:rPr>
              <a:t>South-western </a:t>
            </a:r>
            <a:r>
              <a:rPr lang="en-US" altLang="zh-CN" sz="3000" b="1" dirty="0">
                <a:solidFill>
                  <a:srgbClr val="3333CC"/>
                </a:solidFill>
                <a:latin typeface="Calibri" pitchFamily="34" charset="0"/>
                <a:ea typeface="+mj-ea"/>
                <a:cs typeface="Calibri" pitchFamily="34" charset="0"/>
              </a:rPr>
              <a:t>China</a:t>
            </a:r>
            <a:endParaRPr lang="zh-CN" altLang="en-US" sz="3000" b="1" dirty="0">
              <a:solidFill>
                <a:srgbClr val="3333CC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48" y="5356552"/>
            <a:ext cx="797596" cy="79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Potential Chinese Landslide Pilot Region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16930" y="3164432"/>
            <a:ext cx="235349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400" b="1" kern="0" dirty="0" smtClean="0">
                <a:solidFill>
                  <a:schemeClr val="bg1"/>
                </a:solidFill>
                <a:latin typeface="Verdana"/>
                <a:cs typeface="+mj-cs"/>
              </a:rPr>
              <a:t>About </a:t>
            </a:r>
            <a:r>
              <a:rPr lang="en-US" altLang="zh-CN" sz="2000" b="1" kern="0" dirty="0" smtClean="0">
                <a:solidFill>
                  <a:schemeClr val="bg1"/>
                </a:solidFill>
                <a:latin typeface="Verdana"/>
                <a:cs typeface="+mj-cs"/>
              </a:rPr>
              <a:t>¾</a:t>
            </a:r>
            <a:r>
              <a:rPr lang="en-US" altLang="zh-CN" sz="1400" b="1" kern="0" dirty="0" smtClean="0">
                <a:solidFill>
                  <a:schemeClr val="bg1"/>
                </a:solidFill>
                <a:latin typeface="Verdana"/>
                <a:cs typeface="+mj-cs"/>
              </a:rPr>
              <a:t> studies focusing on SW China</a:t>
            </a:r>
            <a:endParaRPr lang="en-US" altLang="zh-CN" sz="1200" b="1" kern="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622"/>
            <a:ext cx="6888161" cy="51727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7135" y="1465634"/>
            <a:ext cx="5942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" b="1" dirty="0" smtClean="0">
                <a:solidFill>
                  <a:srgbClr val="000000"/>
                </a:solidFill>
              </a:rPr>
              <a:t>  </a:t>
            </a:r>
            <a:r>
              <a:rPr lang="en-US" altLang="zh-CN" sz="1600" b="1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●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Study areas of remote sensing based landslide analysis</a:t>
            </a: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134136" y="6447438"/>
            <a:ext cx="73665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dirty="0" smtClean="0">
                <a:solidFill>
                  <a:prstClr val="black"/>
                </a:solidFill>
              </a:rPr>
              <a:t>(from investigation of 100+ studies of remote sensing based landslide analysis in China)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3370625" y="4001706"/>
            <a:ext cx="622380" cy="612388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4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70626" y="413862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Arial" charset="0"/>
              </a:rPr>
              <a:t>40%</a:t>
            </a:r>
            <a:endParaRPr lang="zh-CN" altLang="en-US" dirty="0">
              <a:latin typeface="Arial" charset="0"/>
            </a:endParaRPr>
          </a:p>
        </p:txBody>
      </p:sp>
      <p:sp>
        <p:nvSpPr>
          <p:cNvPr id="12" name="椭圆 11"/>
          <p:cNvSpPr/>
          <p:nvPr/>
        </p:nvSpPr>
        <p:spPr bwMode="auto">
          <a:xfrm>
            <a:off x="3131565" y="4678427"/>
            <a:ext cx="424591" cy="413413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2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46344" y="4740208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 smtClean="0">
                <a:latin typeface="Arial" charset="0"/>
              </a:rPr>
              <a:t>13%</a:t>
            </a:r>
            <a:endParaRPr lang="zh-CN" altLang="en-US" sz="1600" dirty="0">
              <a:latin typeface="Arial" charset="0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4078226" y="3981825"/>
            <a:ext cx="369487" cy="351632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93005" y="3981825"/>
            <a:ext cx="5709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500" dirty="0" smtClean="0">
                <a:latin typeface="Arial" charset="0"/>
              </a:rPr>
              <a:t>10%</a:t>
            </a:r>
            <a:endParaRPr lang="zh-CN" altLang="en-US" sz="1500" dirty="0">
              <a:latin typeface="Arial" charset="0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3726600" y="3626097"/>
            <a:ext cx="351625" cy="355728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70618" y="3626097"/>
            <a:ext cx="4635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500" dirty="0" smtClean="0">
                <a:latin typeface="Arial" charset="0"/>
              </a:rPr>
              <a:t>8%</a:t>
            </a:r>
            <a:endParaRPr lang="zh-CN" altLang="en-US" sz="1500" dirty="0">
              <a:latin typeface="Arial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5306826" y="4913976"/>
            <a:ext cx="321618" cy="307777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50843" y="4913976"/>
            <a:ext cx="444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 smtClean="0">
                <a:latin typeface="Arial" charset="0"/>
              </a:rPr>
              <a:t>6%</a:t>
            </a:r>
            <a:endParaRPr lang="zh-CN" altLang="en-US" sz="1400" dirty="0">
              <a:latin typeface="Arial" charset="0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2885535" y="3352378"/>
            <a:ext cx="299313" cy="273719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829552" y="3352378"/>
            <a:ext cx="42511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00" dirty="0" smtClean="0">
                <a:latin typeface="Arial" charset="0"/>
              </a:rPr>
              <a:t>5%</a:t>
            </a:r>
            <a:endParaRPr lang="zh-CN" altLang="en-US" sz="1300" dirty="0">
              <a:latin typeface="Arial" charset="0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2395075" y="4168130"/>
            <a:ext cx="261996" cy="273719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32172" y="4158795"/>
            <a:ext cx="405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 smtClean="0">
                <a:latin typeface="Arial" charset="0"/>
              </a:rPr>
              <a:t>4%</a:t>
            </a:r>
            <a:endParaRPr lang="zh-CN" altLang="en-US" sz="1200" dirty="0">
              <a:latin typeface="Arial" charset="0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4879181" y="4743195"/>
            <a:ext cx="261996" cy="273719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816278" y="4733860"/>
            <a:ext cx="4058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 smtClean="0">
                <a:latin typeface="Arial" charset="0"/>
              </a:rPr>
              <a:t>4%</a:t>
            </a:r>
            <a:endParaRPr lang="zh-CN" altLang="en-US" sz="1200" dirty="0">
              <a:latin typeface="Arial" charset="0"/>
            </a:endParaRPr>
          </a:p>
        </p:txBody>
      </p:sp>
      <p:sp>
        <p:nvSpPr>
          <p:cNvPr id="33" name="椭圆 32"/>
          <p:cNvSpPr/>
          <p:nvPr/>
        </p:nvSpPr>
        <p:spPr bwMode="auto">
          <a:xfrm>
            <a:off x="4563995" y="5242852"/>
            <a:ext cx="252283" cy="252275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501092" y="5233517"/>
            <a:ext cx="388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latin typeface="Arial" charset="0"/>
              </a:rPr>
              <a:t>3%</a:t>
            </a:r>
            <a:endParaRPr lang="zh-CN" altLang="en-US" sz="1100" dirty="0">
              <a:latin typeface="Arial" charset="0"/>
            </a:endParaRPr>
          </a:p>
        </p:txBody>
      </p:sp>
      <p:sp>
        <p:nvSpPr>
          <p:cNvPr id="35" name="椭圆 34"/>
          <p:cNvSpPr/>
          <p:nvPr/>
        </p:nvSpPr>
        <p:spPr bwMode="auto">
          <a:xfrm>
            <a:off x="3817422" y="4713849"/>
            <a:ext cx="252283" cy="252275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754519" y="4704514"/>
            <a:ext cx="3882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 smtClean="0">
                <a:latin typeface="Arial" charset="0"/>
              </a:rPr>
              <a:t>3%</a:t>
            </a:r>
            <a:endParaRPr lang="zh-CN" altLang="en-US" sz="1100" dirty="0">
              <a:latin typeface="Arial" charset="0"/>
            </a:endParaRPr>
          </a:p>
        </p:txBody>
      </p:sp>
      <p:sp>
        <p:nvSpPr>
          <p:cNvPr id="37" name="椭圆 36"/>
          <p:cNvSpPr/>
          <p:nvPr/>
        </p:nvSpPr>
        <p:spPr bwMode="auto">
          <a:xfrm>
            <a:off x="5211753" y="4367825"/>
            <a:ext cx="163329" cy="158560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" name="椭圆 37"/>
          <p:cNvSpPr/>
          <p:nvPr/>
        </p:nvSpPr>
        <p:spPr bwMode="auto">
          <a:xfrm>
            <a:off x="4789477" y="4467063"/>
            <a:ext cx="155855" cy="158560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" name="椭圆 38"/>
          <p:cNvSpPr/>
          <p:nvPr/>
        </p:nvSpPr>
        <p:spPr bwMode="auto">
          <a:xfrm>
            <a:off x="4447713" y="5063193"/>
            <a:ext cx="155855" cy="158560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" name="椭圆 43"/>
          <p:cNvSpPr/>
          <p:nvPr/>
        </p:nvSpPr>
        <p:spPr bwMode="auto">
          <a:xfrm>
            <a:off x="5375082" y="2673944"/>
            <a:ext cx="163329" cy="158560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CN" altLang="en-US" sz="11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5827" y="744534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2.1 Pilot Region: SW China</a:t>
            </a:r>
          </a:p>
        </p:txBody>
      </p:sp>
    </p:spTree>
    <p:extLst>
      <p:ext uri="{BB962C8B-B14F-4D97-AF65-F5344CB8AC3E}">
        <p14:creationId xmlns:p14="http://schemas.microsoft.com/office/powerpoint/2010/main" val="35790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  Potential Chinese Landslide Pilot Region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35827" y="744534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2.1 Pilot Region: SW China</a:t>
            </a:r>
          </a:p>
        </p:txBody>
      </p:sp>
      <p:pic>
        <p:nvPicPr>
          <p:cNvPr id="6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621"/>
            <a:ext cx="7277100" cy="4813300"/>
          </a:xfrm>
          <a:prstGeom prst="rect">
            <a:avLst/>
          </a:prstGeom>
          <a:ln>
            <a:solidFill>
              <a:srgbClr val="1C232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372195" y="1138621"/>
            <a:ext cx="16637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1000" b="1">
                <a:solidFill>
                  <a:srgbClr val="48848F"/>
                </a:solidFill>
                <a:latin typeface="Arial"/>
              </a:defRPr>
            </a:pPr>
            <a:r>
              <a:rPr dirty="0">
                <a:solidFill>
                  <a:srgbClr val="000000"/>
                </a:solidFill>
              </a:rPr>
              <a:t>Legend
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72195" y="1379921"/>
            <a:ext cx="16637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sz="800" b="1" i="0" dirty="0">
                <a:solidFill>
                  <a:srgbClr val="000000"/>
                </a:solidFill>
                <a:latin typeface="Arial"/>
              </a:rPr>
              <a:t>Global </a:t>
            </a:r>
            <a:r>
              <a:rPr lang="en-US" sz="800" b="1" i="0" dirty="0" smtClean="0">
                <a:solidFill>
                  <a:srgbClr val="000000"/>
                </a:solidFill>
                <a:latin typeface="Arial"/>
              </a:rPr>
              <a:t>Landslide Hazards</a:t>
            </a:r>
            <a:r>
              <a:rPr sz="800" b="1" i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sz="800" b="1" i="0" dirty="0">
                <a:solidFill>
                  <a:srgbClr val="000000"/>
                </a:solidFill>
                <a:latin typeface="Arial"/>
              </a:rPr>
              <a:t>Distribution</a:t>
            </a: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095" y="1684721"/>
            <a:ext cx="317500" cy="190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29395" y="173552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1-6
</a:t>
            </a: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095" y="1875221"/>
            <a:ext cx="317500" cy="190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9395" y="192602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7
</a:t>
            </a: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095" y="2065721"/>
            <a:ext cx="317500" cy="19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29395" y="211652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8
</a:t>
            </a:r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095" y="2256221"/>
            <a:ext cx="317500" cy="190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29395" y="230702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9
</a:t>
            </a:r>
          </a:p>
        </p:txBody>
      </p:sp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095" y="2446721"/>
            <a:ext cx="317500" cy="190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29395" y="249752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10
</a:t>
            </a:r>
          </a:p>
        </p:txBody>
      </p:sp>
      <p:sp>
        <p:nvSpPr>
          <p:cNvPr id="19" name="Frame 18"/>
          <p:cNvSpPr/>
          <p:nvPr/>
        </p:nvSpPr>
        <p:spPr>
          <a:xfrm>
            <a:off x="7626195" y="2726121"/>
            <a:ext cx="1155700" cy="0"/>
          </a:xfrm>
          <a:prstGeom prst="frame">
            <a:avLst/>
          </a:prstGeom>
          <a:ln>
            <a:solidFill>
              <a:srgbClr val="BBBB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000000"/>
              </a:solidFill>
            </a:endParaRPr>
          </a:p>
        </p:txBody>
      </p:sp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1095" y="2865821"/>
            <a:ext cx="279400" cy="190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91295" y="2792309"/>
            <a:ext cx="1352705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 lang="en-US" sz="1400" b="1" dirty="0" smtClean="0">
                <a:solidFill>
                  <a:schemeClr val="bg1"/>
                </a:solidFill>
              </a:rPr>
              <a:t>Pilot </a:t>
            </a:r>
            <a:r>
              <a:rPr sz="1400" b="1" dirty="0" smtClean="0">
                <a:solidFill>
                  <a:schemeClr val="bg1"/>
                </a:solidFill>
              </a:rPr>
              <a:t>Region</a:t>
            </a:r>
            <a:r>
              <a:rPr lang="en-US" sz="1400" b="1" dirty="0" smtClean="0">
                <a:solidFill>
                  <a:schemeClr val="bg1"/>
                </a:solidFill>
              </a:rPr>
              <a:t>:</a:t>
            </a:r>
          </a:p>
          <a:p>
            <a:pPr>
              <a:defRPr sz="800">
                <a:latin typeface="Arial"/>
              </a:defRPr>
            </a:pPr>
            <a:r>
              <a:rPr sz="1400" b="1" dirty="0" smtClean="0">
                <a:solidFill>
                  <a:schemeClr val="bg1"/>
                </a:solidFill>
              </a:rPr>
              <a:t>SW </a:t>
            </a:r>
            <a:r>
              <a:rPr sz="1400" b="1" dirty="0">
                <a:solidFill>
                  <a:schemeClr val="bg1"/>
                </a:solidFill>
              </a:rPr>
              <a:t>China
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0" y="6031090"/>
            <a:ext cx="599440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1000" b="1">
                <a:latin typeface="Arial"/>
              </a:defRPr>
            </a:pPr>
            <a:r>
              <a:rPr sz="1200" dirty="0">
                <a:solidFill>
                  <a:srgbClr val="000000"/>
                </a:solidFill>
              </a:rPr>
              <a:t>Global </a:t>
            </a:r>
            <a:r>
              <a:rPr lang="en-US" sz="1200" dirty="0" smtClean="0">
                <a:solidFill>
                  <a:srgbClr val="000000"/>
                </a:solidFill>
              </a:rPr>
              <a:t>Landslide Hazards</a:t>
            </a:r>
            <a:r>
              <a:rPr sz="1200" dirty="0" smtClean="0">
                <a:solidFill>
                  <a:srgbClr val="000000"/>
                </a:solidFill>
              </a:rPr>
              <a:t> </a:t>
            </a:r>
            <a:r>
              <a:rPr sz="1200" dirty="0">
                <a:solidFill>
                  <a:srgbClr val="000000"/>
                </a:solidFill>
              </a:rPr>
              <a:t>Distribution
</a:t>
            </a:r>
          </a:p>
        </p:txBody>
      </p:sp>
      <p:sp>
        <p:nvSpPr>
          <p:cNvPr id="23" name="TextBox 5"/>
          <p:cNvSpPr txBox="1"/>
          <p:nvPr/>
        </p:nvSpPr>
        <p:spPr>
          <a:xfrm>
            <a:off x="88900" y="6260068"/>
            <a:ext cx="5905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 dirty="0">
                <a:solidFill>
                  <a:srgbClr val="000000"/>
                </a:solidFill>
                <a:hlinkClick r:id="rId10"/>
              </a:rPr>
              <a:t>https://databasin.org/datasets/b5c842f4b248464593a7673f5ad7f10f
</a:t>
            </a:r>
          </a:p>
        </p:txBody>
      </p:sp>
      <p:sp>
        <p:nvSpPr>
          <p:cNvPr id="24" name="TextBox 6"/>
          <p:cNvSpPr txBox="1"/>
          <p:nvPr/>
        </p:nvSpPr>
        <p:spPr>
          <a:xfrm>
            <a:off x="88900" y="6488668"/>
            <a:ext cx="5207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 b="1">
                <a:latin typeface="Arial"/>
              </a:defRPr>
            </a:pPr>
            <a:r>
              <a:rPr dirty="0">
                <a:solidFill>
                  <a:srgbClr val="000000"/>
                </a:solidFill>
              </a:rPr>
              <a:t>Credits:
</a:t>
            </a:r>
          </a:p>
        </p:txBody>
      </p:sp>
      <p:sp>
        <p:nvSpPr>
          <p:cNvPr id="25" name="TextBox 7"/>
          <p:cNvSpPr txBox="1"/>
          <p:nvPr/>
        </p:nvSpPr>
        <p:spPr>
          <a:xfrm>
            <a:off x="609600" y="6488668"/>
            <a:ext cx="529590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 dirty="0">
                <a:solidFill>
                  <a:srgbClr val="000000"/>
                </a:solidFill>
              </a:rPr>
              <a:t>Center for Hazards and Risk Research (CHRR); Center for International Earth Science Information Network (CIESIN), Columbia University; Norwegian Geotechnical Institute (NGI)
</a:t>
            </a:r>
          </a:p>
        </p:txBody>
      </p:sp>
      <p:cxnSp>
        <p:nvCxnSpPr>
          <p:cNvPr id="26" name="直接箭头连接符 25"/>
          <p:cNvCxnSpPr/>
          <p:nvPr/>
        </p:nvCxnSpPr>
        <p:spPr bwMode="auto">
          <a:xfrm flipH="1">
            <a:off x="3763611" y="3056321"/>
            <a:ext cx="3608584" cy="604366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0000"/>
                <a:lumOff val="40000"/>
              </a:schemeClr>
            </a:solidFill>
            <a:prstDash val="dash"/>
            <a:round/>
            <a:headEnd type="none" w="lg" len="lg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矩形 32"/>
          <p:cNvSpPr/>
          <p:nvPr/>
        </p:nvSpPr>
        <p:spPr>
          <a:xfrm>
            <a:off x="7372195" y="3482019"/>
            <a:ext cx="20341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zh-CN" sz="1400" b="1" u="sng" dirty="0">
                <a:solidFill>
                  <a:schemeClr val="bg1"/>
                </a:solidFill>
                <a:latin typeface="Arial"/>
              </a:rPr>
              <a:t>Active earthquake</a:t>
            </a: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bg1"/>
                </a:solidFill>
                <a:latin typeface="Arial"/>
              </a:rPr>
              <a:t>&amp; </a:t>
            </a:r>
            <a:r>
              <a:rPr lang="en-US" altLang="zh-CN" sz="1400" b="1" u="sng" dirty="0" smtClean="0">
                <a:solidFill>
                  <a:schemeClr val="bg1"/>
                </a:solidFill>
                <a:latin typeface="Arial"/>
              </a:rPr>
              <a:t>Landslide-prone</a:t>
            </a:r>
            <a:endParaRPr lang="en-US" altLang="zh-CN" sz="1400" b="1" u="sng" dirty="0">
              <a:solidFill>
                <a:schemeClr val="bg1"/>
              </a:solidFill>
              <a:latin typeface="Arial"/>
            </a:endParaRPr>
          </a:p>
          <a:p>
            <a:pPr lv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bg1"/>
                </a:solidFill>
                <a:latin typeface="Arial"/>
              </a:rPr>
              <a:t>region</a:t>
            </a:r>
          </a:p>
        </p:txBody>
      </p:sp>
      <p:sp>
        <p:nvSpPr>
          <p:cNvPr id="30" name="object 16"/>
          <p:cNvSpPr/>
          <p:nvPr/>
        </p:nvSpPr>
        <p:spPr>
          <a:xfrm>
            <a:off x="4584221" y="2815733"/>
            <a:ext cx="194513" cy="161419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41897" y="214121"/>
                </a:lnTo>
                <a:lnTo>
                  <a:pt x="107429" y="164591"/>
                </a:lnTo>
                <a:lnTo>
                  <a:pt x="173736" y="214121"/>
                </a:lnTo>
                <a:lnTo>
                  <a:pt x="148590" y="132587"/>
                </a:lnTo>
                <a:lnTo>
                  <a:pt x="215633" y="81533"/>
                </a:lnTo>
                <a:lnTo>
                  <a:pt x="133350" y="81533"/>
                </a:lnTo>
                <a:lnTo>
                  <a:pt x="107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27"/>
          <p:cNvSpPr txBox="1"/>
          <p:nvPr/>
        </p:nvSpPr>
        <p:spPr>
          <a:xfrm>
            <a:off x="4451401" y="2607643"/>
            <a:ext cx="65466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prstClr val="black"/>
                </a:solidFill>
                <a:cs typeface="Arial"/>
              </a:rPr>
              <a:t>Beijing</a:t>
            </a:r>
            <a:endParaRPr sz="1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2" name="object 16"/>
          <p:cNvSpPr/>
          <p:nvPr/>
        </p:nvSpPr>
        <p:spPr>
          <a:xfrm>
            <a:off x="5106068" y="3776506"/>
            <a:ext cx="117940" cy="113159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41897" y="214121"/>
                </a:lnTo>
                <a:lnTo>
                  <a:pt x="107429" y="164591"/>
                </a:lnTo>
                <a:lnTo>
                  <a:pt x="173736" y="214121"/>
                </a:lnTo>
                <a:lnTo>
                  <a:pt x="148590" y="132587"/>
                </a:lnTo>
                <a:lnTo>
                  <a:pt x="215633" y="81533"/>
                </a:lnTo>
                <a:lnTo>
                  <a:pt x="133350" y="81533"/>
                </a:lnTo>
                <a:lnTo>
                  <a:pt x="107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27"/>
          <p:cNvSpPr txBox="1"/>
          <p:nvPr/>
        </p:nvSpPr>
        <p:spPr>
          <a:xfrm>
            <a:off x="4837705" y="3876501"/>
            <a:ext cx="65466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200" spc="-5" dirty="0" smtClean="0">
                <a:solidFill>
                  <a:prstClr val="black"/>
                </a:solidFill>
                <a:cs typeface="Arial"/>
              </a:rPr>
              <a:t>Shanghai</a:t>
            </a:r>
            <a:endParaRPr sz="1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5" name="object 16"/>
          <p:cNvSpPr/>
          <p:nvPr/>
        </p:nvSpPr>
        <p:spPr>
          <a:xfrm>
            <a:off x="4451402" y="4613204"/>
            <a:ext cx="117940" cy="113159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41897" y="214121"/>
                </a:lnTo>
                <a:lnTo>
                  <a:pt x="107429" y="164591"/>
                </a:lnTo>
                <a:lnTo>
                  <a:pt x="173736" y="214121"/>
                </a:lnTo>
                <a:lnTo>
                  <a:pt x="148590" y="132587"/>
                </a:lnTo>
                <a:lnTo>
                  <a:pt x="215633" y="81533"/>
                </a:lnTo>
                <a:lnTo>
                  <a:pt x="133350" y="81533"/>
                </a:lnTo>
                <a:lnTo>
                  <a:pt x="107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27"/>
          <p:cNvSpPr txBox="1"/>
          <p:nvPr/>
        </p:nvSpPr>
        <p:spPr>
          <a:xfrm>
            <a:off x="4121084" y="4713199"/>
            <a:ext cx="77857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200" spc="-5" dirty="0" smtClean="0">
                <a:solidFill>
                  <a:prstClr val="black"/>
                </a:solidFill>
                <a:cs typeface="Arial"/>
              </a:rPr>
              <a:t>Hong Kong</a:t>
            </a:r>
            <a:endParaRPr sz="12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8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  Potential Chinese Landslide Pilot Region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35827" y="744534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2.1 Pilot Region: SW </a:t>
            </a:r>
            <a:r>
              <a:rPr lang="en-US" altLang="zh-CN" b="1" kern="0" dirty="0" smtClean="0">
                <a:solidFill>
                  <a:srgbClr val="1F497D">
                    <a:lumMod val="75000"/>
                  </a:srgbClr>
                </a:solidFill>
                <a:latin typeface="Verdana"/>
              </a:rPr>
              <a:t>China</a:t>
            </a:r>
            <a:endParaRPr lang="en-US" altLang="zh-CN" b="1" kern="0" dirty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pic>
        <p:nvPicPr>
          <p:cNvPr id="5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9544"/>
            <a:ext cx="7277100" cy="4813300"/>
          </a:xfrm>
          <a:prstGeom prst="rect">
            <a:avLst/>
          </a:prstGeom>
          <a:ln>
            <a:solidFill>
              <a:srgbClr val="1C232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5827" y="1162334"/>
            <a:ext cx="166370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1000" b="1">
                <a:solidFill>
                  <a:srgbClr val="48848F"/>
                </a:solidFill>
                <a:latin typeface="Arial"/>
              </a:defRPr>
            </a:pPr>
            <a:r>
              <a:rPr dirty="0">
                <a:solidFill>
                  <a:srgbClr val="000000"/>
                </a:solidFill>
              </a:rPr>
              <a:t>Legend
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827" y="1344023"/>
            <a:ext cx="19383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sz="800" b="1" i="0" dirty="0">
                <a:solidFill>
                  <a:srgbClr val="000000"/>
                </a:solidFill>
                <a:latin typeface="Arial"/>
              </a:rPr>
              <a:t>Global </a:t>
            </a:r>
            <a:r>
              <a:rPr lang="en-US" sz="800" b="1" i="0" dirty="0" smtClean="0">
                <a:solidFill>
                  <a:srgbClr val="000000"/>
                </a:solidFill>
                <a:latin typeface="Arial"/>
              </a:rPr>
              <a:t>Landslide Hazards</a:t>
            </a:r>
            <a:r>
              <a:rPr sz="800" b="1" i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sz="800" b="1" i="0" dirty="0">
                <a:solidFill>
                  <a:srgbClr val="000000"/>
                </a:solidFill>
                <a:latin typeface="Arial"/>
              </a:rPr>
              <a:t>Distribution</a:t>
            </a:r>
          </a:p>
        </p:txBody>
      </p:sp>
      <p:pic>
        <p:nvPicPr>
          <p:cNvPr id="9" name="Picture 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14" y="1506791"/>
            <a:ext cx="317500" cy="190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314" y="155759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 dirty="0">
                <a:solidFill>
                  <a:srgbClr val="000000"/>
                </a:solidFill>
              </a:rPr>
              <a:t>1-6
</a:t>
            </a:r>
          </a:p>
        </p:txBody>
      </p:sp>
      <p:pic>
        <p:nvPicPr>
          <p:cNvPr id="11" name="Picture 10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14" y="1697291"/>
            <a:ext cx="317500" cy="190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3314" y="174809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7
</a:t>
            </a:r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14" y="1887791"/>
            <a:ext cx="317500" cy="190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3314" y="193859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8
</a:t>
            </a:r>
          </a:p>
        </p:txBody>
      </p:sp>
      <p:pic>
        <p:nvPicPr>
          <p:cNvPr id="15" name="Picture 14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14" y="2078291"/>
            <a:ext cx="317500" cy="1905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3314" y="212909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9
</a:t>
            </a:r>
          </a:p>
        </p:txBody>
      </p:sp>
      <p:pic>
        <p:nvPicPr>
          <p:cNvPr id="17" name="Picture 16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014" y="2268791"/>
            <a:ext cx="317500" cy="190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3314" y="2319591"/>
            <a:ext cx="1206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>
                <a:solidFill>
                  <a:srgbClr val="000000"/>
                </a:solidFill>
              </a:rPr>
              <a:t>10
</a:t>
            </a:r>
          </a:p>
        </p:txBody>
      </p:sp>
      <p:sp>
        <p:nvSpPr>
          <p:cNvPr id="22" name="TextBox 4"/>
          <p:cNvSpPr txBox="1"/>
          <p:nvPr/>
        </p:nvSpPr>
        <p:spPr>
          <a:xfrm>
            <a:off x="0" y="6031090"/>
            <a:ext cx="599440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1000" b="1">
                <a:latin typeface="Arial"/>
              </a:defRPr>
            </a:pPr>
            <a:r>
              <a:rPr sz="1200" dirty="0">
                <a:solidFill>
                  <a:srgbClr val="000000"/>
                </a:solidFill>
              </a:rPr>
              <a:t>Global </a:t>
            </a:r>
            <a:r>
              <a:rPr lang="en-US" sz="1200" dirty="0" smtClean="0">
                <a:solidFill>
                  <a:srgbClr val="000000"/>
                </a:solidFill>
              </a:rPr>
              <a:t>Landslide Hazards</a:t>
            </a:r>
            <a:r>
              <a:rPr sz="1200" dirty="0" smtClean="0">
                <a:solidFill>
                  <a:srgbClr val="000000"/>
                </a:solidFill>
              </a:rPr>
              <a:t> </a:t>
            </a:r>
            <a:r>
              <a:rPr sz="1200" dirty="0">
                <a:solidFill>
                  <a:srgbClr val="000000"/>
                </a:solidFill>
              </a:rPr>
              <a:t>Distribution
</a:t>
            </a:r>
          </a:p>
        </p:txBody>
      </p:sp>
      <p:sp>
        <p:nvSpPr>
          <p:cNvPr id="23" name="TextBox 5"/>
          <p:cNvSpPr txBox="1"/>
          <p:nvPr/>
        </p:nvSpPr>
        <p:spPr>
          <a:xfrm>
            <a:off x="88900" y="6260068"/>
            <a:ext cx="59055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 dirty="0">
                <a:solidFill>
                  <a:srgbClr val="000000"/>
                </a:solidFill>
                <a:hlinkClick r:id="rId9"/>
              </a:rPr>
              <a:t>https://databasin.org/datasets/b5c842f4b248464593a7673f5ad7f10f
</a:t>
            </a:r>
          </a:p>
        </p:txBody>
      </p:sp>
      <p:sp>
        <p:nvSpPr>
          <p:cNvPr id="24" name="TextBox 6"/>
          <p:cNvSpPr txBox="1"/>
          <p:nvPr/>
        </p:nvSpPr>
        <p:spPr>
          <a:xfrm>
            <a:off x="88900" y="6488668"/>
            <a:ext cx="52070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 b="1">
                <a:latin typeface="Arial"/>
              </a:defRPr>
            </a:pPr>
            <a:r>
              <a:rPr dirty="0">
                <a:solidFill>
                  <a:srgbClr val="000000"/>
                </a:solidFill>
              </a:rPr>
              <a:t>Credits:
</a:t>
            </a:r>
          </a:p>
        </p:txBody>
      </p:sp>
      <p:sp>
        <p:nvSpPr>
          <p:cNvPr id="25" name="TextBox 7"/>
          <p:cNvSpPr txBox="1"/>
          <p:nvPr/>
        </p:nvSpPr>
        <p:spPr>
          <a:xfrm>
            <a:off x="609600" y="6488668"/>
            <a:ext cx="529590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 sz="800">
                <a:latin typeface="Arial"/>
              </a:defRPr>
            </a:pPr>
            <a:r>
              <a:rPr dirty="0">
                <a:solidFill>
                  <a:srgbClr val="000000"/>
                </a:solidFill>
              </a:rPr>
              <a:t>Center for Hazards and Risk Research (CHRR); Center for International Earth Science Information Network (CIESIN), Columbia University; Norwegian Geotechnical Institute (NGI)
</a:t>
            </a:r>
          </a:p>
        </p:txBody>
      </p:sp>
      <p:sp>
        <p:nvSpPr>
          <p:cNvPr id="26" name="内容占位符 13"/>
          <p:cNvSpPr>
            <a:spLocks noGrp="1"/>
          </p:cNvSpPr>
          <p:nvPr>
            <p:ph idx="1"/>
          </p:nvPr>
        </p:nvSpPr>
        <p:spPr>
          <a:xfrm>
            <a:off x="7245164" y="1048618"/>
            <a:ext cx="2049756" cy="1694582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1400" dirty="0" err="1" smtClean="0">
                <a:solidFill>
                  <a:srgbClr val="FF0000"/>
                </a:solidFill>
              </a:rPr>
              <a:t>Wenchuan</a:t>
            </a:r>
            <a:r>
              <a:rPr lang="en-US" altLang="zh-CN" sz="1400" dirty="0" smtClean="0">
                <a:solidFill>
                  <a:srgbClr val="FF0000"/>
                </a:solidFill>
              </a:rPr>
              <a:t> Ms8.0 Earthquake</a:t>
            </a:r>
          </a:p>
          <a:p>
            <a:pPr marL="271462" lvl="1" indent="0">
              <a:buNone/>
            </a:pPr>
            <a:r>
              <a:rPr lang="en-US" altLang="zh-CN" sz="1400" dirty="0" smtClean="0"/>
              <a:t>May 12, 2008</a:t>
            </a:r>
          </a:p>
          <a:p>
            <a:pPr marL="271462" lvl="1" indent="0">
              <a:buNone/>
            </a:pPr>
            <a:r>
              <a:rPr lang="zh-CN" altLang="en-US" sz="1400" dirty="0" smtClean="0"/>
              <a:t>≈ </a:t>
            </a:r>
            <a:r>
              <a:rPr lang="en-US" altLang="zh-CN" sz="1400" dirty="0" smtClean="0"/>
              <a:t>48,000 landslides</a:t>
            </a:r>
            <a:r>
              <a:rPr lang="en-US" altLang="zh-CN" sz="1200" dirty="0" smtClean="0"/>
              <a:t>*</a:t>
            </a:r>
            <a:endParaRPr lang="en-US" altLang="zh-CN" sz="1400" dirty="0" smtClean="0"/>
          </a:p>
          <a:p>
            <a:pPr marL="271462" lvl="1" indent="0">
              <a:buNone/>
            </a:pPr>
            <a:r>
              <a:rPr lang="zh-CN" altLang="en-US" sz="1400" dirty="0" smtClean="0"/>
              <a:t>≈ </a:t>
            </a:r>
            <a:r>
              <a:rPr lang="en-US" altLang="zh-CN" sz="1400" dirty="0" smtClean="0"/>
              <a:t>70,000 fatalities</a:t>
            </a:r>
            <a:br>
              <a:rPr lang="en-US" altLang="zh-CN" sz="1400" dirty="0" smtClean="0"/>
            </a:br>
            <a:r>
              <a:rPr lang="en-US" altLang="zh-CN" sz="1300" b="0" dirty="0" smtClean="0"/>
              <a:t>(20,000 by landslides)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462" y="2875647"/>
            <a:ext cx="710921" cy="71092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50" y="3629409"/>
            <a:ext cx="555323" cy="555323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 bwMode="auto">
          <a:xfrm flipH="1">
            <a:off x="3859922" y="1342844"/>
            <a:ext cx="3552192" cy="1888263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0000"/>
                <a:lumOff val="40000"/>
              </a:schemeClr>
            </a:solidFill>
            <a:prstDash val="dash"/>
            <a:round/>
            <a:headEnd type="none" w="lg" len="lg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内容占位符 13"/>
          <p:cNvSpPr txBox="1">
            <a:spLocks/>
          </p:cNvSpPr>
          <p:nvPr/>
        </p:nvSpPr>
        <p:spPr bwMode="gray">
          <a:xfrm>
            <a:off x="7277100" y="3337441"/>
            <a:ext cx="2049756" cy="16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2413" indent="-2524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0" lang="zh-CN" altLang="en-US" sz="1800" b="1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j-ea"/>
                <a:cs typeface="+mj-cs"/>
              </a:defRPr>
            </a:lvl1pPr>
            <a:lvl2pPr marL="533400" indent="-261938" algn="l" rtl="0" eaLnBrk="0" fontAlgn="base" hangingPunct="0">
              <a:spcBef>
                <a:spcPts val="600"/>
              </a:spcBef>
              <a:spcAft>
                <a:spcPct val="0"/>
              </a:spcAft>
              <a:buChar char="–"/>
              <a:defRPr sz="1600" b="1" baseline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baseline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 baseline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aseline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宋体" pitchFamily="2" charset="-122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宋体" pitchFamily="2" charset="-122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宋体" pitchFamily="2" charset="-122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ea typeface="宋体" pitchFamily="2" charset="-122"/>
              </a:defRPr>
            </a:lvl9pPr>
          </a:lstStyle>
          <a:p>
            <a:pPr marL="0" indent="0">
              <a:spcBef>
                <a:spcPts val="600"/>
              </a:spcBef>
              <a:buFontTx/>
              <a:buNone/>
            </a:pPr>
            <a:r>
              <a:rPr lang="en-US" altLang="zh-CN" sz="1400" dirty="0" err="1" smtClean="0">
                <a:solidFill>
                  <a:srgbClr val="FF0000"/>
                </a:solidFill>
              </a:rPr>
              <a:t>Ludian</a:t>
            </a:r>
            <a:r>
              <a:rPr lang="en-US" altLang="zh-CN" sz="1400" dirty="0" smtClean="0">
                <a:solidFill>
                  <a:srgbClr val="FF0000"/>
                </a:solidFill>
              </a:rPr>
              <a:t> Ms6.5 Earthquake</a:t>
            </a:r>
          </a:p>
          <a:p>
            <a:pPr marL="271462" lvl="1" indent="0">
              <a:buFontTx/>
              <a:buNone/>
            </a:pPr>
            <a:r>
              <a:rPr lang="en-US" altLang="zh-CN" sz="1400" kern="0" dirty="0" smtClean="0"/>
              <a:t>August 3, 2014</a:t>
            </a:r>
          </a:p>
          <a:p>
            <a:pPr marL="271462" lvl="1" indent="0">
              <a:buFontTx/>
              <a:buNone/>
            </a:pPr>
            <a:r>
              <a:rPr lang="en-US" altLang="zh-CN" sz="1400" kern="0" dirty="0" smtClean="0"/>
              <a:t>1,000+ big landslides</a:t>
            </a:r>
          </a:p>
          <a:p>
            <a:pPr marL="271462" lvl="1" indent="0">
              <a:buFontTx/>
              <a:buNone/>
            </a:pPr>
            <a:r>
              <a:rPr lang="en-US" altLang="zh-CN" sz="1400" kern="0" dirty="0" smtClean="0"/>
              <a:t>617 fatalities by 	earthquake</a:t>
            </a:r>
          </a:p>
          <a:p>
            <a:pPr marL="271462" lvl="1" indent="0">
              <a:buFontTx/>
              <a:buNone/>
            </a:pPr>
            <a:r>
              <a:rPr lang="en-US" altLang="zh-CN" sz="1400" b="0" kern="0" dirty="0" smtClean="0"/>
              <a:t>Thousands  killed in 	landslides</a:t>
            </a:r>
            <a:endParaRPr lang="en-US" altLang="zh-CN" sz="1300" b="0" kern="0" dirty="0" smtClean="0"/>
          </a:p>
        </p:txBody>
      </p:sp>
      <p:cxnSp>
        <p:nvCxnSpPr>
          <p:cNvPr id="31" name="直接箭头连接符 30"/>
          <p:cNvCxnSpPr/>
          <p:nvPr/>
        </p:nvCxnSpPr>
        <p:spPr bwMode="auto">
          <a:xfrm flipH="1">
            <a:off x="3938210" y="3586568"/>
            <a:ext cx="3417178" cy="314063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0000"/>
                <a:lumOff val="40000"/>
              </a:schemeClr>
            </a:solidFill>
            <a:prstDash val="dash"/>
            <a:round/>
            <a:headEnd type="none" w="lg" len="lg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object 16"/>
          <p:cNvSpPr/>
          <p:nvPr/>
        </p:nvSpPr>
        <p:spPr>
          <a:xfrm>
            <a:off x="6186116" y="1146895"/>
            <a:ext cx="263806" cy="197128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41897" y="214121"/>
                </a:lnTo>
                <a:lnTo>
                  <a:pt x="107429" y="164591"/>
                </a:lnTo>
                <a:lnTo>
                  <a:pt x="173736" y="214121"/>
                </a:lnTo>
                <a:lnTo>
                  <a:pt x="148590" y="132587"/>
                </a:lnTo>
                <a:lnTo>
                  <a:pt x="215633" y="81533"/>
                </a:lnTo>
                <a:lnTo>
                  <a:pt x="133350" y="81533"/>
                </a:lnTo>
                <a:lnTo>
                  <a:pt x="107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27"/>
          <p:cNvSpPr txBox="1"/>
          <p:nvPr/>
        </p:nvSpPr>
        <p:spPr>
          <a:xfrm>
            <a:off x="5606716" y="1190134"/>
            <a:ext cx="65466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cs typeface="Arial"/>
              </a:rPr>
              <a:t>Beijing</a:t>
            </a:r>
            <a:endParaRPr sz="1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7" name="object 16"/>
          <p:cNvSpPr/>
          <p:nvPr/>
        </p:nvSpPr>
        <p:spPr>
          <a:xfrm>
            <a:off x="5846530" y="4773535"/>
            <a:ext cx="147870" cy="119031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41897" y="214121"/>
                </a:lnTo>
                <a:lnTo>
                  <a:pt x="107429" y="164591"/>
                </a:lnTo>
                <a:lnTo>
                  <a:pt x="173736" y="214121"/>
                </a:lnTo>
                <a:lnTo>
                  <a:pt x="148590" y="132587"/>
                </a:lnTo>
                <a:lnTo>
                  <a:pt x="215633" y="81533"/>
                </a:lnTo>
                <a:lnTo>
                  <a:pt x="133350" y="81533"/>
                </a:lnTo>
                <a:lnTo>
                  <a:pt x="107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27"/>
          <p:cNvSpPr txBox="1"/>
          <p:nvPr/>
        </p:nvSpPr>
        <p:spPr>
          <a:xfrm>
            <a:off x="5516212" y="4879402"/>
            <a:ext cx="93371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-5" dirty="0" smtClean="0">
                <a:solidFill>
                  <a:prstClr val="black"/>
                </a:solidFill>
                <a:cs typeface="Arial"/>
              </a:rPr>
              <a:t>Hong Kong</a:t>
            </a:r>
            <a:endParaRPr sz="1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39" name="object 16"/>
          <p:cNvSpPr/>
          <p:nvPr/>
        </p:nvSpPr>
        <p:spPr>
          <a:xfrm>
            <a:off x="7044856" y="3099156"/>
            <a:ext cx="159026" cy="147629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41897" y="214121"/>
                </a:lnTo>
                <a:lnTo>
                  <a:pt x="107429" y="164591"/>
                </a:lnTo>
                <a:lnTo>
                  <a:pt x="173736" y="214121"/>
                </a:lnTo>
                <a:lnTo>
                  <a:pt x="148590" y="132587"/>
                </a:lnTo>
                <a:lnTo>
                  <a:pt x="215633" y="81533"/>
                </a:lnTo>
                <a:lnTo>
                  <a:pt x="133350" y="81533"/>
                </a:lnTo>
                <a:lnTo>
                  <a:pt x="107429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27"/>
          <p:cNvSpPr txBox="1"/>
          <p:nvPr/>
        </p:nvSpPr>
        <p:spPr>
          <a:xfrm>
            <a:off x="6449922" y="2875648"/>
            <a:ext cx="75774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-5" dirty="0" smtClean="0">
                <a:solidFill>
                  <a:prstClr val="black"/>
                </a:solidFill>
                <a:cs typeface="Arial"/>
              </a:rPr>
              <a:t>Shanghai</a:t>
            </a:r>
            <a:endParaRPr sz="14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149019" y="6045123"/>
            <a:ext cx="211609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rgbClr val="000000"/>
                </a:solidFill>
              </a:rPr>
              <a:t>(</a:t>
            </a:r>
            <a:r>
              <a:rPr lang="zh-CN" altLang="en-US" sz="1200" dirty="0" smtClean="0">
                <a:solidFill>
                  <a:srgbClr val="000000"/>
                </a:solidFill>
              </a:rPr>
              <a:t>*</a:t>
            </a:r>
            <a:r>
              <a:rPr lang="en-US" altLang="zh-CN" sz="1200" dirty="0" err="1" smtClean="0">
                <a:solidFill>
                  <a:srgbClr val="000000"/>
                </a:solidFill>
              </a:rPr>
              <a:t>Runqiu</a:t>
            </a:r>
            <a:r>
              <a:rPr lang="en-US" altLang="zh-CN" sz="1200" dirty="0" smtClean="0">
                <a:solidFill>
                  <a:srgbClr val="000000"/>
                </a:solidFill>
              </a:rPr>
              <a:t> Huang et al., 2011)</a:t>
            </a:r>
            <a:endParaRPr lang="zh-CN" altLang="en-US" sz="1200" dirty="0">
              <a:solidFill>
                <a:srgbClr val="000000"/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 bwMode="auto">
          <a:xfrm>
            <a:off x="7141345" y="6045123"/>
            <a:ext cx="200265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043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  Potential Chinese Landslide Pilot Region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3363" y="1244185"/>
            <a:ext cx="864393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 2.1 </a:t>
            </a: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Pilot Region: SW China</a:t>
            </a:r>
            <a:endParaRPr lang="en-US" altLang="zh-CN" b="1" kern="0" dirty="0">
              <a:solidFill>
                <a:srgbClr val="000000"/>
              </a:solidFill>
              <a:latin typeface="Verdana"/>
            </a:endParaRPr>
          </a:p>
          <a:p>
            <a:pPr eaLnBrk="0" fontAlgn="base" hangingPunct="0">
              <a:lnSpc>
                <a:spcPct val="2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2.2 </a:t>
            </a:r>
            <a:r>
              <a:rPr lang="en-US" altLang="zh-CN" b="1" kern="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Verdana"/>
              </a:rPr>
              <a:t>Landslides after </a:t>
            </a:r>
            <a:r>
              <a:rPr lang="en-US" altLang="zh-CN" b="1" kern="0" dirty="0" err="1" smtClean="0">
                <a:solidFill>
                  <a:schemeClr val="bg1">
                    <a:lumMod val="60000"/>
                    <a:lumOff val="40000"/>
                  </a:schemeClr>
                </a:solidFill>
                <a:latin typeface="Verdana"/>
              </a:rPr>
              <a:t>Wenchuan</a:t>
            </a:r>
            <a:r>
              <a:rPr lang="en-US" altLang="zh-CN" b="1" kern="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Verdana"/>
              </a:rPr>
              <a:t> Ms8.0 Earthquake</a:t>
            </a:r>
            <a:endParaRPr lang="en-US" altLang="zh-CN" b="1" kern="0" dirty="0">
              <a:solidFill>
                <a:schemeClr val="bg1">
                  <a:lumMod val="60000"/>
                  <a:lumOff val="40000"/>
                </a:schemeClr>
              </a:solidFill>
              <a:latin typeface="Verdana"/>
            </a:endParaRPr>
          </a:p>
          <a:p>
            <a:pPr eaLnBrk="0" fontAlgn="base" hangingPunct="0">
              <a:lnSpc>
                <a:spcPct val="2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 2.3 Pilot Objectives &amp; Outputs</a:t>
            </a:r>
            <a:endParaRPr lang="en-US" altLang="zh-CN" b="1" kern="0" dirty="0">
              <a:solidFill>
                <a:srgbClr val="3333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79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75" name="object 6"/>
          <p:cNvSpPr/>
          <p:nvPr/>
        </p:nvSpPr>
        <p:spPr>
          <a:xfrm>
            <a:off x="5076583" y="3242902"/>
            <a:ext cx="183216" cy="184047"/>
          </a:xfrm>
          <a:custGeom>
            <a:avLst/>
            <a:gdLst/>
            <a:ahLst/>
            <a:cxnLst/>
            <a:rect l="l" t="t" r="r" b="b"/>
            <a:pathLst>
              <a:path w="216408" h="214122">
                <a:moveTo>
                  <a:pt x="216408" y="81534"/>
                </a:moveTo>
                <a:lnTo>
                  <a:pt x="133350" y="81534"/>
                </a:lnTo>
                <a:lnTo>
                  <a:pt x="108203" y="0"/>
                </a:lnTo>
                <a:lnTo>
                  <a:pt x="83058" y="81534"/>
                </a:lnTo>
                <a:lnTo>
                  <a:pt x="0" y="81534"/>
                </a:lnTo>
                <a:lnTo>
                  <a:pt x="67818" y="132587"/>
                </a:lnTo>
                <a:lnTo>
                  <a:pt x="67818" y="195116"/>
                </a:lnTo>
                <a:lnTo>
                  <a:pt x="108203" y="164591"/>
                </a:lnTo>
                <a:lnTo>
                  <a:pt x="149351" y="195334"/>
                </a:lnTo>
                <a:lnTo>
                  <a:pt x="149351" y="132587"/>
                </a:lnTo>
                <a:lnTo>
                  <a:pt x="216408" y="81534"/>
                </a:lnTo>
                <a:close/>
              </a:path>
              <a:path w="216408" h="214122">
                <a:moveTo>
                  <a:pt x="67818" y="195116"/>
                </a:moveTo>
                <a:lnTo>
                  <a:pt x="67818" y="132587"/>
                </a:lnTo>
                <a:lnTo>
                  <a:pt x="42672" y="214122"/>
                </a:lnTo>
                <a:lnTo>
                  <a:pt x="67818" y="195116"/>
                </a:lnTo>
                <a:close/>
              </a:path>
              <a:path w="216408" h="214122">
                <a:moveTo>
                  <a:pt x="174498" y="214122"/>
                </a:moveTo>
                <a:lnTo>
                  <a:pt x="149351" y="132587"/>
                </a:lnTo>
                <a:lnTo>
                  <a:pt x="149351" y="195334"/>
                </a:lnTo>
                <a:lnTo>
                  <a:pt x="174498" y="214122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bject 7"/>
          <p:cNvSpPr/>
          <p:nvPr/>
        </p:nvSpPr>
        <p:spPr>
          <a:xfrm>
            <a:off x="5076583" y="3242902"/>
            <a:ext cx="183216" cy="184047"/>
          </a:xfrm>
          <a:custGeom>
            <a:avLst/>
            <a:gdLst/>
            <a:ahLst/>
            <a:cxnLst/>
            <a:rect l="l" t="t" r="r" b="b"/>
            <a:pathLst>
              <a:path w="216408" h="214122">
                <a:moveTo>
                  <a:pt x="108203" y="0"/>
                </a:moveTo>
                <a:lnTo>
                  <a:pt x="83058" y="81534"/>
                </a:lnTo>
                <a:lnTo>
                  <a:pt x="0" y="81534"/>
                </a:lnTo>
                <a:lnTo>
                  <a:pt x="67818" y="132587"/>
                </a:lnTo>
                <a:lnTo>
                  <a:pt x="42672" y="214122"/>
                </a:lnTo>
                <a:lnTo>
                  <a:pt x="108203" y="164591"/>
                </a:lnTo>
                <a:lnTo>
                  <a:pt x="174498" y="214122"/>
                </a:lnTo>
                <a:lnTo>
                  <a:pt x="149351" y="132587"/>
                </a:lnTo>
                <a:lnTo>
                  <a:pt x="216408" y="81534"/>
                </a:lnTo>
                <a:lnTo>
                  <a:pt x="133350" y="81534"/>
                </a:lnTo>
                <a:lnTo>
                  <a:pt x="108203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bject 9"/>
          <p:cNvSpPr/>
          <p:nvPr/>
        </p:nvSpPr>
        <p:spPr>
          <a:xfrm>
            <a:off x="352092" y="1167885"/>
            <a:ext cx="8494195" cy="5542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object 10"/>
          <p:cNvSpPr/>
          <p:nvPr/>
        </p:nvSpPr>
        <p:spPr>
          <a:xfrm>
            <a:off x="4243344" y="4538138"/>
            <a:ext cx="160351" cy="147806"/>
          </a:xfrm>
          <a:custGeom>
            <a:avLst/>
            <a:gdLst/>
            <a:ahLst/>
            <a:cxnLst/>
            <a:rect l="l" t="t" r="r" b="b"/>
            <a:pathLst>
              <a:path w="215637" h="216394">
                <a:moveTo>
                  <a:pt x="215637" y="109402"/>
                </a:moveTo>
                <a:lnTo>
                  <a:pt x="207311" y="66967"/>
                </a:lnTo>
                <a:lnTo>
                  <a:pt x="184569" y="32325"/>
                </a:lnTo>
                <a:lnTo>
                  <a:pt x="150777" y="8871"/>
                </a:lnTo>
                <a:lnTo>
                  <a:pt x="109301" y="0"/>
                </a:lnTo>
                <a:lnTo>
                  <a:pt x="106863" y="84"/>
                </a:lnTo>
                <a:lnTo>
                  <a:pt x="66057" y="8475"/>
                </a:lnTo>
                <a:lnTo>
                  <a:pt x="31764" y="31568"/>
                </a:lnTo>
                <a:lnTo>
                  <a:pt x="8639" y="65743"/>
                </a:lnTo>
                <a:lnTo>
                  <a:pt x="0" y="107472"/>
                </a:lnTo>
                <a:lnTo>
                  <a:pt x="964" y="122146"/>
                </a:lnTo>
                <a:lnTo>
                  <a:pt x="14466" y="162092"/>
                </a:lnTo>
                <a:lnTo>
                  <a:pt x="41327" y="193260"/>
                </a:lnTo>
                <a:lnTo>
                  <a:pt x="78263" y="212224"/>
                </a:lnTo>
                <a:lnTo>
                  <a:pt x="106863" y="216394"/>
                </a:lnTo>
                <a:lnTo>
                  <a:pt x="121671" y="215415"/>
                </a:lnTo>
                <a:lnTo>
                  <a:pt x="161749" y="201745"/>
                </a:lnTo>
                <a:lnTo>
                  <a:pt x="192787" y="174698"/>
                </a:lnTo>
                <a:lnTo>
                  <a:pt x="211548" y="137775"/>
                </a:lnTo>
                <a:lnTo>
                  <a:pt x="215637" y="10940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object 11"/>
          <p:cNvSpPr/>
          <p:nvPr/>
        </p:nvSpPr>
        <p:spPr>
          <a:xfrm>
            <a:off x="4249053" y="4536451"/>
            <a:ext cx="148932" cy="163145"/>
          </a:xfrm>
          <a:custGeom>
            <a:avLst/>
            <a:gdLst/>
            <a:ahLst/>
            <a:cxnLst/>
            <a:rect l="l" t="t" r="r" b="b"/>
            <a:pathLst>
              <a:path w="215637" h="216399">
                <a:moveTo>
                  <a:pt x="108201" y="0"/>
                </a:moveTo>
                <a:lnTo>
                  <a:pt x="66057" y="8481"/>
                </a:lnTo>
                <a:lnTo>
                  <a:pt x="31764" y="31574"/>
                </a:lnTo>
                <a:lnTo>
                  <a:pt x="8639" y="65748"/>
                </a:lnTo>
                <a:lnTo>
                  <a:pt x="0" y="107477"/>
                </a:lnTo>
                <a:lnTo>
                  <a:pt x="964" y="122151"/>
                </a:lnTo>
                <a:lnTo>
                  <a:pt x="14466" y="162098"/>
                </a:lnTo>
                <a:lnTo>
                  <a:pt x="41327" y="193266"/>
                </a:lnTo>
                <a:lnTo>
                  <a:pt x="78263" y="212229"/>
                </a:lnTo>
                <a:lnTo>
                  <a:pt x="106863" y="216399"/>
                </a:lnTo>
                <a:lnTo>
                  <a:pt x="121671" y="215421"/>
                </a:lnTo>
                <a:lnTo>
                  <a:pt x="161749" y="201751"/>
                </a:lnTo>
                <a:lnTo>
                  <a:pt x="192787" y="174704"/>
                </a:lnTo>
                <a:lnTo>
                  <a:pt x="211548" y="137781"/>
                </a:lnTo>
                <a:lnTo>
                  <a:pt x="215637" y="109407"/>
                </a:lnTo>
                <a:lnTo>
                  <a:pt x="214671" y="94606"/>
                </a:lnTo>
                <a:lnTo>
                  <a:pt x="201166" y="54392"/>
                </a:lnTo>
                <a:lnTo>
                  <a:pt x="174366" y="23102"/>
                </a:lnTo>
                <a:lnTo>
                  <a:pt x="137639" y="4131"/>
                </a:lnTo>
                <a:lnTo>
                  <a:pt x="108201" y="0"/>
                </a:lnTo>
                <a:close/>
              </a:path>
            </a:pathLst>
          </a:custGeom>
          <a:ln w="9524">
            <a:solidFill>
              <a:srgbClr val="FF3399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object 12"/>
          <p:cNvSpPr/>
          <p:nvPr/>
        </p:nvSpPr>
        <p:spPr>
          <a:xfrm>
            <a:off x="4356492" y="4666122"/>
            <a:ext cx="182571" cy="184047"/>
          </a:xfrm>
          <a:custGeom>
            <a:avLst/>
            <a:gdLst/>
            <a:ahLst/>
            <a:cxnLst/>
            <a:rect l="l" t="t" r="r" b="b"/>
            <a:pathLst>
              <a:path w="215646" h="214122">
                <a:moveTo>
                  <a:pt x="215646" y="81533"/>
                </a:moveTo>
                <a:lnTo>
                  <a:pt x="132587" y="81533"/>
                </a:lnTo>
                <a:lnTo>
                  <a:pt x="107441" y="0"/>
                </a:lnTo>
                <a:lnTo>
                  <a:pt x="82296" y="81533"/>
                </a:lnTo>
                <a:lnTo>
                  <a:pt x="0" y="81533"/>
                </a:lnTo>
                <a:lnTo>
                  <a:pt x="67055" y="132587"/>
                </a:lnTo>
                <a:lnTo>
                  <a:pt x="67055" y="195116"/>
                </a:lnTo>
                <a:lnTo>
                  <a:pt x="107441" y="164591"/>
                </a:lnTo>
                <a:lnTo>
                  <a:pt x="148589" y="195334"/>
                </a:lnTo>
                <a:lnTo>
                  <a:pt x="148589" y="132587"/>
                </a:lnTo>
                <a:lnTo>
                  <a:pt x="215646" y="81533"/>
                </a:lnTo>
                <a:close/>
              </a:path>
              <a:path w="215646" h="214122">
                <a:moveTo>
                  <a:pt x="67055" y="195116"/>
                </a:moveTo>
                <a:lnTo>
                  <a:pt x="67055" y="132587"/>
                </a:lnTo>
                <a:lnTo>
                  <a:pt x="41910" y="214122"/>
                </a:lnTo>
                <a:lnTo>
                  <a:pt x="67055" y="195116"/>
                </a:lnTo>
                <a:close/>
              </a:path>
              <a:path w="215646" h="214122">
                <a:moveTo>
                  <a:pt x="173736" y="214122"/>
                </a:moveTo>
                <a:lnTo>
                  <a:pt x="148589" y="132587"/>
                </a:lnTo>
                <a:lnTo>
                  <a:pt x="148589" y="195334"/>
                </a:lnTo>
                <a:lnTo>
                  <a:pt x="173736" y="2141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object 13"/>
          <p:cNvSpPr/>
          <p:nvPr/>
        </p:nvSpPr>
        <p:spPr>
          <a:xfrm>
            <a:off x="4356493" y="4659296"/>
            <a:ext cx="182571" cy="184047"/>
          </a:xfrm>
          <a:custGeom>
            <a:avLst/>
            <a:gdLst/>
            <a:ahLst/>
            <a:cxnLst/>
            <a:rect l="l" t="t" r="r" b="b"/>
            <a:pathLst>
              <a:path w="215646" h="214122">
                <a:moveTo>
                  <a:pt x="107441" y="0"/>
                </a:moveTo>
                <a:lnTo>
                  <a:pt x="82296" y="81533"/>
                </a:lnTo>
                <a:lnTo>
                  <a:pt x="0" y="81533"/>
                </a:lnTo>
                <a:lnTo>
                  <a:pt x="67055" y="132587"/>
                </a:lnTo>
                <a:lnTo>
                  <a:pt x="41910" y="214122"/>
                </a:lnTo>
                <a:lnTo>
                  <a:pt x="107441" y="164591"/>
                </a:lnTo>
                <a:lnTo>
                  <a:pt x="173736" y="214122"/>
                </a:lnTo>
                <a:lnTo>
                  <a:pt x="148589" y="132587"/>
                </a:lnTo>
                <a:lnTo>
                  <a:pt x="215646" y="81533"/>
                </a:lnTo>
                <a:lnTo>
                  <a:pt x="132587" y="81533"/>
                </a:lnTo>
                <a:lnTo>
                  <a:pt x="107441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object 14"/>
          <p:cNvSpPr/>
          <p:nvPr/>
        </p:nvSpPr>
        <p:spPr>
          <a:xfrm>
            <a:off x="3606970" y="3693878"/>
            <a:ext cx="714563" cy="916630"/>
          </a:xfrm>
          <a:custGeom>
            <a:avLst/>
            <a:gdLst/>
            <a:ahLst/>
            <a:cxnLst/>
            <a:rect l="l" t="t" r="r" b="b"/>
            <a:pathLst>
              <a:path w="725424" h="870204">
                <a:moveTo>
                  <a:pt x="679879" y="808534"/>
                </a:moveTo>
                <a:lnTo>
                  <a:pt x="8381" y="2286"/>
                </a:lnTo>
                <a:lnTo>
                  <a:pt x="5333" y="0"/>
                </a:lnTo>
                <a:lnTo>
                  <a:pt x="1524" y="1524"/>
                </a:lnTo>
                <a:lnTo>
                  <a:pt x="0" y="4572"/>
                </a:lnTo>
                <a:lnTo>
                  <a:pt x="762" y="8382"/>
                </a:lnTo>
                <a:lnTo>
                  <a:pt x="672820" y="814401"/>
                </a:lnTo>
                <a:lnTo>
                  <a:pt x="679879" y="808534"/>
                </a:lnTo>
                <a:close/>
              </a:path>
              <a:path w="725424" h="870204">
                <a:moveTo>
                  <a:pt x="689610" y="854557"/>
                </a:moveTo>
                <a:lnTo>
                  <a:pt x="689610" y="822198"/>
                </a:lnTo>
                <a:lnTo>
                  <a:pt x="688086" y="825246"/>
                </a:lnTo>
                <a:lnTo>
                  <a:pt x="684276" y="826008"/>
                </a:lnTo>
                <a:lnTo>
                  <a:pt x="681227" y="824484"/>
                </a:lnTo>
                <a:lnTo>
                  <a:pt x="672820" y="814401"/>
                </a:lnTo>
                <a:lnTo>
                  <a:pt x="646938" y="835913"/>
                </a:lnTo>
                <a:lnTo>
                  <a:pt x="689610" y="854557"/>
                </a:lnTo>
                <a:close/>
              </a:path>
              <a:path w="725424" h="870204">
                <a:moveTo>
                  <a:pt x="689610" y="822198"/>
                </a:moveTo>
                <a:lnTo>
                  <a:pt x="688086" y="818388"/>
                </a:lnTo>
                <a:lnTo>
                  <a:pt x="679879" y="808534"/>
                </a:lnTo>
                <a:lnTo>
                  <a:pt x="672820" y="814401"/>
                </a:lnTo>
                <a:lnTo>
                  <a:pt x="681227" y="824484"/>
                </a:lnTo>
                <a:lnTo>
                  <a:pt x="684276" y="826008"/>
                </a:lnTo>
                <a:lnTo>
                  <a:pt x="688086" y="825246"/>
                </a:lnTo>
                <a:lnTo>
                  <a:pt x="689610" y="822198"/>
                </a:lnTo>
                <a:close/>
              </a:path>
              <a:path w="725424" h="870204">
                <a:moveTo>
                  <a:pt x="725424" y="870204"/>
                </a:moveTo>
                <a:lnTo>
                  <a:pt x="705612" y="787146"/>
                </a:lnTo>
                <a:lnTo>
                  <a:pt x="679879" y="808534"/>
                </a:lnTo>
                <a:lnTo>
                  <a:pt x="688086" y="818388"/>
                </a:lnTo>
                <a:lnTo>
                  <a:pt x="689610" y="822198"/>
                </a:lnTo>
                <a:lnTo>
                  <a:pt x="689610" y="854557"/>
                </a:lnTo>
                <a:lnTo>
                  <a:pt x="725424" y="870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object 15"/>
          <p:cNvSpPr/>
          <p:nvPr/>
        </p:nvSpPr>
        <p:spPr>
          <a:xfrm>
            <a:off x="5869062" y="3274745"/>
            <a:ext cx="182560" cy="184047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215633" y="81533"/>
                </a:moveTo>
                <a:lnTo>
                  <a:pt x="133350" y="81533"/>
                </a:lnTo>
                <a:lnTo>
                  <a:pt x="107429" y="0"/>
                </a:ln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67043" y="195116"/>
                </a:lnTo>
                <a:lnTo>
                  <a:pt x="107429" y="164591"/>
                </a:lnTo>
                <a:lnTo>
                  <a:pt x="148590" y="195338"/>
                </a:lnTo>
                <a:lnTo>
                  <a:pt x="148590" y="132587"/>
                </a:lnTo>
                <a:lnTo>
                  <a:pt x="215633" y="81533"/>
                </a:lnTo>
                <a:close/>
              </a:path>
              <a:path w="215633" h="214122">
                <a:moveTo>
                  <a:pt x="67043" y="195116"/>
                </a:moveTo>
                <a:lnTo>
                  <a:pt x="67043" y="132587"/>
                </a:lnTo>
                <a:lnTo>
                  <a:pt x="41897" y="214121"/>
                </a:lnTo>
                <a:lnTo>
                  <a:pt x="67043" y="195116"/>
                </a:lnTo>
                <a:close/>
              </a:path>
              <a:path w="215633" h="214122">
                <a:moveTo>
                  <a:pt x="173736" y="214121"/>
                </a:moveTo>
                <a:lnTo>
                  <a:pt x="148590" y="132587"/>
                </a:lnTo>
                <a:lnTo>
                  <a:pt x="148590" y="195338"/>
                </a:lnTo>
                <a:lnTo>
                  <a:pt x="173736" y="21412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object 16"/>
          <p:cNvSpPr/>
          <p:nvPr/>
        </p:nvSpPr>
        <p:spPr>
          <a:xfrm>
            <a:off x="5875482" y="3268463"/>
            <a:ext cx="182560" cy="184047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3"/>
                </a:lnTo>
                <a:lnTo>
                  <a:pt x="0" y="81533"/>
                </a:lnTo>
                <a:lnTo>
                  <a:pt x="67043" y="132587"/>
                </a:lnTo>
                <a:lnTo>
                  <a:pt x="41897" y="214121"/>
                </a:lnTo>
                <a:lnTo>
                  <a:pt x="107429" y="164591"/>
                </a:lnTo>
                <a:lnTo>
                  <a:pt x="173736" y="214121"/>
                </a:lnTo>
                <a:lnTo>
                  <a:pt x="148590" y="132587"/>
                </a:lnTo>
                <a:lnTo>
                  <a:pt x="215633" y="81533"/>
                </a:lnTo>
                <a:lnTo>
                  <a:pt x="133350" y="81533"/>
                </a:lnTo>
                <a:lnTo>
                  <a:pt x="107429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bject 17"/>
          <p:cNvSpPr/>
          <p:nvPr/>
        </p:nvSpPr>
        <p:spPr>
          <a:xfrm>
            <a:off x="2650222" y="4730054"/>
            <a:ext cx="183216" cy="184047"/>
          </a:xfrm>
          <a:custGeom>
            <a:avLst/>
            <a:gdLst/>
            <a:ahLst/>
            <a:cxnLst/>
            <a:rect l="l" t="t" r="r" b="b"/>
            <a:pathLst>
              <a:path w="216408" h="214122">
                <a:moveTo>
                  <a:pt x="216408" y="81533"/>
                </a:moveTo>
                <a:lnTo>
                  <a:pt x="133350" y="81533"/>
                </a:lnTo>
                <a:lnTo>
                  <a:pt x="108203" y="0"/>
                </a:lnTo>
                <a:lnTo>
                  <a:pt x="83058" y="81533"/>
                </a:lnTo>
                <a:lnTo>
                  <a:pt x="0" y="81533"/>
                </a:lnTo>
                <a:lnTo>
                  <a:pt x="67818" y="132587"/>
                </a:lnTo>
                <a:lnTo>
                  <a:pt x="67818" y="194765"/>
                </a:lnTo>
                <a:lnTo>
                  <a:pt x="108203" y="164591"/>
                </a:lnTo>
                <a:lnTo>
                  <a:pt x="149351" y="195334"/>
                </a:lnTo>
                <a:lnTo>
                  <a:pt x="149351" y="132587"/>
                </a:lnTo>
                <a:lnTo>
                  <a:pt x="216408" y="81533"/>
                </a:lnTo>
                <a:close/>
              </a:path>
              <a:path w="216408" h="214122">
                <a:moveTo>
                  <a:pt x="67818" y="194765"/>
                </a:moveTo>
                <a:lnTo>
                  <a:pt x="67818" y="132587"/>
                </a:lnTo>
                <a:lnTo>
                  <a:pt x="41910" y="214122"/>
                </a:lnTo>
                <a:lnTo>
                  <a:pt x="67818" y="194765"/>
                </a:lnTo>
                <a:close/>
              </a:path>
              <a:path w="216408" h="214122">
                <a:moveTo>
                  <a:pt x="174498" y="214122"/>
                </a:moveTo>
                <a:lnTo>
                  <a:pt x="149351" y="132587"/>
                </a:lnTo>
                <a:lnTo>
                  <a:pt x="149351" y="195334"/>
                </a:lnTo>
                <a:lnTo>
                  <a:pt x="174498" y="2141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object 18"/>
          <p:cNvSpPr/>
          <p:nvPr/>
        </p:nvSpPr>
        <p:spPr>
          <a:xfrm>
            <a:off x="2650223" y="4730055"/>
            <a:ext cx="183216" cy="184047"/>
          </a:xfrm>
          <a:custGeom>
            <a:avLst/>
            <a:gdLst/>
            <a:ahLst/>
            <a:cxnLst/>
            <a:rect l="l" t="t" r="r" b="b"/>
            <a:pathLst>
              <a:path w="216408" h="214122">
                <a:moveTo>
                  <a:pt x="108203" y="0"/>
                </a:moveTo>
                <a:lnTo>
                  <a:pt x="83058" y="81533"/>
                </a:lnTo>
                <a:lnTo>
                  <a:pt x="0" y="81533"/>
                </a:lnTo>
                <a:lnTo>
                  <a:pt x="67818" y="132587"/>
                </a:lnTo>
                <a:lnTo>
                  <a:pt x="41910" y="214122"/>
                </a:lnTo>
                <a:lnTo>
                  <a:pt x="108203" y="164591"/>
                </a:lnTo>
                <a:lnTo>
                  <a:pt x="174498" y="214122"/>
                </a:lnTo>
                <a:lnTo>
                  <a:pt x="149351" y="132587"/>
                </a:lnTo>
                <a:lnTo>
                  <a:pt x="216408" y="81533"/>
                </a:lnTo>
                <a:lnTo>
                  <a:pt x="133350" y="81533"/>
                </a:lnTo>
                <a:lnTo>
                  <a:pt x="108203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object 19"/>
          <p:cNvSpPr/>
          <p:nvPr/>
        </p:nvSpPr>
        <p:spPr>
          <a:xfrm>
            <a:off x="6712711" y="4501856"/>
            <a:ext cx="182560" cy="184047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215633" y="81534"/>
                </a:moveTo>
                <a:lnTo>
                  <a:pt x="132588" y="81534"/>
                </a:lnTo>
                <a:lnTo>
                  <a:pt x="107429" y="0"/>
                </a:lnTo>
                <a:lnTo>
                  <a:pt x="82283" y="81534"/>
                </a:lnTo>
                <a:lnTo>
                  <a:pt x="0" y="81534"/>
                </a:lnTo>
                <a:lnTo>
                  <a:pt x="67043" y="132587"/>
                </a:lnTo>
                <a:lnTo>
                  <a:pt x="67043" y="195122"/>
                </a:lnTo>
                <a:lnTo>
                  <a:pt x="107429" y="164591"/>
                </a:lnTo>
                <a:lnTo>
                  <a:pt x="148577" y="195328"/>
                </a:lnTo>
                <a:lnTo>
                  <a:pt x="148577" y="132587"/>
                </a:lnTo>
                <a:lnTo>
                  <a:pt x="215633" y="81534"/>
                </a:lnTo>
                <a:close/>
              </a:path>
              <a:path w="215633" h="214122">
                <a:moveTo>
                  <a:pt x="67043" y="195122"/>
                </a:moveTo>
                <a:lnTo>
                  <a:pt x="67043" y="132587"/>
                </a:lnTo>
                <a:lnTo>
                  <a:pt x="41910" y="214122"/>
                </a:lnTo>
                <a:lnTo>
                  <a:pt x="67043" y="195122"/>
                </a:lnTo>
                <a:close/>
              </a:path>
              <a:path w="215633" h="214122">
                <a:moveTo>
                  <a:pt x="173736" y="214122"/>
                </a:moveTo>
                <a:lnTo>
                  <a:pt x="148577" y="132587"/>
                </a:lnTo>
                <a:lnTo>
                  <a:pt x="148577" y="195328"/>
                </a:lnTo>
                <a:lnTo>
                  <a:pt x="173736" y="2141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bject 20"/>
          <p:cNvSpPr/>
          <p:nvPr/>
        </p:nvSpPr>
        <p:spPr>
          <a:xfrm>
            <a:off x="6712711" y="4514761"/>
            <a:ext cx="182560" cy="184047"/>
          </a:xfrm>
          <a:custGeom>
            <a:avLst/>
            <a:gdLst/>
            <a:ahLst/>
            <a:cxnLst/>
            <a:rect l="l" t="t" r="r" b="b"/>
            <a:pathLst>
              <a:path w="215633" h="214122">
                <a:moveTo>
                  <a:pt x="107429" y="0"/>
                </a:moveTo>
                <a:lnTo>
                  <a:pt x="82283" y="81534"/>
                </a:lnTo>
                <a:lnTo>
                  <a:pt x="0" y="81534"/>
                </a:lnTo>
                <a:lnTo>
                  <a:pt x="67043" y="132587"/>
                </a:lnTo>
                <a:lnTo>
                  <a:pt x="41910" y="214122"/>
                </a:lnTo>
                <a:lnTo>
                  <a:pt x="107429" y="164591"/>
                </a:lnTo>
                <a:lnTo>
                  <a:pt x="173736" y="214122"/>
                </a:lnTo>
                <a:lnTo>
                  <a:pt x="148577" y="132587"/>
                </a:lnTo>
                <a:lnTo>
                  <a:pt x="215633" y="81534"/>
                </a:lnTo>
                <a:lnTo>
                  <a:pt x="132588" y="81534"/>
                </a:lnTo>
                <a:lnTo>
                  <a:pt x="107429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object 21"/>
          <p:cNvSpPr/>
          <p:nvPr/>
        </p:nvSpPr>
        <p:spPr>
          <a:xfrm>
            <a:off x="5856383" y="5905335"/>
            <a:ext cx="182571" cy="184047"/>
          </a:xfrm>
          <a:custGeom>
            <a:avLst/>
            <a:gdLst/>
            <a:ahLst/>
            <a:cxnLst/>
            <a:rect l="l" t="t" r="r" b="b"/>
            <a:pathLst>
              <a:path w="215646" h="214122">
                <a:moveTo>
                  <a:pt x="215646" y="81534"/>
                </a:moveTo>
                <a:lnTo>
                  <a:pt x="133350" y="81534"/>
                </a:lnTo>
                <a:lnTo>
                  <a:pt x="108216" y="0"/>
                </a:lnTo>
                <a:lnTo>
                  <a:pt x="83070" y="81534"/>
                </a:lnTo>
                <a:lnTo>
                  <a:pt x="0" y="81534"/>
                </a:lnTo>
                <a:lnTo>
                  <a:pt x="67068" y="132587"/>
                </a:lnTo>
                <a:lnTo>
                  <a:pt x="67068" y="195328"/>
                </a:lnTo>
                <a:lnTo>
                  <a:pt x="108216" y="164591"/>
                </a:lnTo>
                <a:lnTo>
                  <a:pt x="148602" y="195122"/>
                </a:lnTo>
                <a:lnTo>
                  <a:pt x="148602" y="132587"/>
                </a:lnTo>
                <a:lnTo>
                  <a:pt x="215646" y="81534"/>
                </a:lnTo>
                <a:close/>
              </a:path>
              <a:path w="215646" h="214122">
                <a:moveTo>
                  <a:pt x="67068" y="195328"/>
                </a:moveTo>
                <a:lnTo>
                  <a:pt x="67068" y="132587"/>
                </a:lnTo>
                <a:lnTo>
                  <a:pt x="41909" y="214122"/>
                </a:lnTo>
                <a:lnTo>
                  <a:pt x="67068" y="195328"/>
                </a:lnTo>
                <a:close/>
              </a:path>
              <a:path w="215646" h="214122">
                <a:moveTo>
                  <a:pt x="173735" y="214122"/>
                </a:moveTo>
                <a:lnTo>
                  <a:pt x="148602" y="132587"/>
                </a:lnTo>
                <a:lnTo>
                  <a:pt x="148602" y="195122"/>
                </a:lnTo>
                <a:lnTo>
                  <a:pt x="173735" y="2141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object 22"/>
          <p:cNvSpPr/>
          <p:nvPr/>
        </p:nvSpPr>
        <p:spPr>
          <a:xfrm>
            <a:off x="5856384" y="5901809"/>
            <a:ext cx="182571" cy="184047"/>
          </a:xfrm>
          <a:custGeom>
            <a:avLst/>
            <a:gdLst/>
            <a:ahLst/>
            <a:cxnLst/>
            <a:rect l="l" t="t" r="r" b="b"/>
            <a:pathLst>
              <a:path w="215646" h="214122">
                <a:moveTo>
                  <a:pt x="108216" y="0"/>
                </a:moveTo>
                <a:lnTo>
                  <a:pt x="83070" y="81534"/>
                </a:lnTo>
                <a:lnTo>
                  <a:pt x="0" y="81534"/>
                </a:lnTo>
                <a:lnTo>
                  <a:pt x="67068" y="132587"/>
                </a:lnTo>
                <a:lnTo>
                  <a:pt x="41909" y="214122"/>
                </a:lnTo>
                <a:lnTo>
                  <a:pt x="108216" y="164591"/>
                </a:lnTo>
                <a:lnTo>
                  <a:pt x="173735" y="214122"/>
                </a:lnTo>
                <a:lnTo>
                  <a:pt x="148602" y="132587"/>
                </a:lnTo>
                <a:lnTo>
                  <a:pt x="215646" y="81534"/>
                </a:lnTo>
                <a:lnTo>
                  <a:pt x="133350" y="81534"/>
                </a:lnTo>
                <a:lnTo>
                  <a:pt x="108216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object 23"/>
          <p:cNvSpPr/>
          <p:nvPr/>
        </p:nvSpPr>
        <p:spPr>
          <a:xfrm>
            <a:off x="1282778" y="5033260"/>
            <a:ext cx="754797" cy="703438"/>
          </a:xfrm>
          <a:custGeom>
            <a:avLst/>
            <a:gdLst/>
            <a:ahLst/>
            <a:cxnLst/>
            <a:rect l="l" t="t" r="r" b="b"/>
            <a:pathLst>
              <a:path w="891539" h="818388">
                <a:moveTo>
                  <a:pt x="891539" y="595122"/>
                </a:moveTo>
                <a:lnTo>
                  <a:pt x="635507" y="0"/>
                </a:lnTo>
                <a:lnTo>
                  <a:pt x="0" y="123444"/>
                </a:lnTo>
                <a:lnTo>
                  <a:pt x="223266" y="241553"/>
                </a:lnTo>
                <a:lnTo>
                  <a:pt x="223266" y="547766"/>
                </a:lnTo>
                <a:lnTo>
                  <a:pt x="359663" y="521208"/>
                </a:lnTo>
                <a:lnTo>
                  <a:pt x="487680" y="818388"/>
                </a:lnTo>
                <a:lnTo>
                  <a:pt x="668274" y="477012"/>
                </a:lnTo>
                <a:lnTo>
                  <a:pt x="891539" y="595122"/>
                </a:lnTo>
                <a:close/>
              </a:path>
              <a:path w="891539" h="818388">
                <a:moveTo>
                  <a:pt x="223266" y="547766"/>
                </a:moveTo>
                <a:lnTo>
                  <a:pt x="223266" y="241553"/>
                </a:lnTo>
                <a:lnTo>
                  <a:pt x="42672" y="582930"/>
                </a:lnTo>
                <a:lnTo>
                  <a:pt x="223266" y="5477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bject 24"/>
          <p:cNvSpPr/>
          <p:nvPr/>
        </p:nvSpPr>
        <p:spPr>
          <a:xfrm>
            <a:off x="1282777" y="5034512"/>
            <a:ext cx="754797" cy="703438"/>
          </a:xfrm>
          <a:custGeom>
            <a:avLst/>
            <a:gdLst/>
            <a:ahLst/>
            <a:cxnLst/>
            <a:rect l="l" t="t" r="r" b="b"/>
            <a:pathLst>
              <a:path w="891539" h="818388">
                <a:moveTo>
                  <a:pt x="0" y="123444"/>
                </a:moveTo>
                <a:lnTo>
                  <a:pt x="223266" y="241553"/>
                </a:lnTo>
                <a:lnTo>
                  <a:pt x="42672" y="582930"/>
                </a:lnTo>
                <a:lnTo>
                  <a:pt x="359663" y="521208"/>
                </a:lnTo>
                <a:lnTo>
                  <a:pt x="487680" y="818388"/>
                </a:lnTo>
                <a:lnTo>
                  <a:pt x="668274" y="477012"/>
                </a:lnTo>
                <a:lnTo>
                  <a:pt x="891539" y="595122"/>
                </a:lnTo>
                <a:lnTo>
                  <a:pt x="635507" y="0"/>
                </a:lnTo>
                <a:lnTo>
                  <a:pt x="0" y="123444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object 25"/>
          <p:cNvSpPr txBox="1"/>
          <p:nvPr/>
        </p:nvSpPr>
        <p:spPr>
          <a:xfrm>
            <a:off x="2073199" y="3338112"/>
            <a:ext cx="3088900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620" marR="0" lvl="0" indent="0" algn="l" defTabSz="914400" rtl="0" eaLnBrk="1" fontAlgn="auto" latinLnBrk="0" hangingPunct="1">
              <a:lnSpc>
                <a:spcPts val="28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Wenchuan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Ms8.0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15620" marR="0" lvl="0" indent="0" algn="l" defTabSz="914400" rtl="0" eaLnBrk="1" fontAlgn="auto" latinLnBrk="0" hangingPunct="1">
              <a:lnSpc>
                <a:spcPts val="2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May</a:t>
            </a:r>
            <a:r>
              <a:rPr kumimoji="0" sz="1400" i="0" u="none" strike="noStrike" kern="120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2008</a:t>
            </a:r>
            <a:endParaRPr kumimoji="0" sz="14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500"/>
              </a:lnSpc>
              <a:spcBef>
                <a:spcPts val="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96" name="object 27"/>
          <p:cNvSpPr txBox="1"/>
          <p:nvPr/>
        </p:nvSpPr>
        <p:spPr>
          <a:xfrm>
            <a:off x="5578609" y="3403320"/>
            <a:ext cx="118326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00000"/>
                </a:solidFill>
                <a:latin typeface="Arial"/>
                <a:cs typeface="Arial"/>
              </a:rPr>
              <a:t>Beijing</a:t>
            </a:r>
            <a:endParaRPr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8" name="object 29"/>
          <p:cNvSpPr txBox="1"/>
          <p:nvPr/>
        </p:nvSpPr>
        <p:spPr>
          <a:xfrm>
            <a:off x="548836" y="5465389"/>
            <a:ext cx="185043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3600" spc="-5" dirty="0">
                <a:solidFill>
                  <a:srgbClr val="000000"/>
                </a:solidFill>
                <a:latin typeface="Arial"/>
                <a:cs typeface="Arial"/>
              </a:rPr>
              <a:t>Indi</a:t>
            </a:r>
            <a:r>
              <a:rPr sz="3600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sz="3600" spc="-5" dirty="0">
                <a:solidFill>
                  <a:srgbClr val="000000"/>
                </a:solidFill>
                <a:latin typeface="Arial"/>
                <a:cs typeface="Arial"/>
              </a:rPr>
              <a:t>Plate</a:t>
            </a:r>
            <a:endParaRPr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9" name="object 30"/>
          <p:cNvSpPr txBox="1"/>
          <p:nvPr/>
        </p:nvSpPr>
        <p:spPr>
          <a:xfrm>
            <a:off x="4291275" y="2707719"/>
            <a:ext cx="73759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1400" spc="-15" dirty="0">
                <a:latin typeface="Arial"/>
                <a:cs typeface="Arial"/>
              </a:rPr>
              <a:t>2n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terrain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1298477" y="4214389"/>
            <a:ext cx="2455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5620" lvl="0">
              <a:defRPr/>
            </a:pPr>
            <a:r>
              <a:rPr lang="en-US" altLang="zh-CN" sz="2000" spc="-15" dirty="0">
                <a:solidFill>
                  <a:sysClr val="windowText" lastClr="000000"/>
                </a:solidFill>
                <a:cs typeface="Arial"/>
              </a:rPr>
              <a:t>Plateau of Tibet</a:t>
            </a:r>
          </a:p>
        </p:txBody>
      </p:sp>
      <p:sp>
        <p:nvSpPr>
          <p:cNvPr id="106" name="矩形 105"/>
          <p:cNvSpPr/>
          <p:nvPr/>
        </p:nvSpPr>
        <p:spPr>
          <a:xfrm>
            <a:off x="1855794" y="4808523"/>
            <a:ext cx="1330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5620" lvl="0">
              <a:defRPr/>
            </a:pPr>
            <a:r>
              <a:rPr lang="en-US" altLang="zh-CN" spc="-5" dirty="0" smtClean="0">
                <a:solidFill>
                  <a:sysClr val="windowText" lastClr="000000"/>
                </a:solidFill>
                <a:cs typeface="Arial"/>
              </a:rPr>
              <a:t>Lhasa</a:t>
            </a:r>
            <a:endParaRPr lang="en-US" altLang="zh-CN" dirty="0">
              <a:solidFill>
                <a:sysClr val="windowText" lastClr="000000"/>
              </a:solidFill>
              <a:cs typeface="Arial"/>
            </a:endParaRPr>
          </a:p>
        </p:txBody>
      </p:sp>
      <p:pic>
        <p:nvPicPr>
          <p:cNvPr id="107" name="图片 1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0565" y="4105816"/>
            <a:ext cx="1001936" cy="1001936"/>
          </a:xfrm>
          <a:prstGeom prst="rect">
            <a:avLst/>
          </a:prstGeom>
        </p:spPr>
      </p:pic>
      <p:sp>
        <p:nvSpPr>
          <p:cNvPr id="108" name="矩形 107"/>
          <p:cNvSpPr/>
          <p:nvPr/>
        </p:nvSpPr>
        <p:spPr>
          <a:xfrm>
            <a:off x="3811588" y="6018702"/>
            <a:ext cx="280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5270" lvl="0">
              <a:defRPr/>
            </a:pPr>
            <a:r>
              <a:rPr lang="en-US" altLang="zh-CN" spc="-5" dirty="0" err="1">
                <a:solidFill>
                  <a:sysClr val="windowText" lastClr="000000"/>
                </a:solidFill>
                <a:cs typeface="Arial"/>
              </a:rPr>
              <a:t>HongKong</a:t>
            </a:r>
            <a:endParaRPr lang="en-US" altLang="zh-CN" dirty="0">
              <a:solidFill>
                <a:sysClr val="windowText" lastClr="000000"/>
              </a:solidFill>
              <a:cs typeface="Arial"/>
            </a:endParaRPr>
          </a:p>
        </p:txBody>
      </p:sp>
      <p:sp>
        <p:nvSpPr>
          <p:cNvPr id="109" name="矩形 108"/>
          <p:cNvSpPr/>
          <p:nvPr/>
        </p:nvSpPr>
        <p:spPr>
          <a:xfrm>
            <a:off x="4680521" y="4187977"/>
            <a:ext cx="2694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25270" lvl="0">
              <a:defRPr/>
            </a:pPr>
            <a:r>
              <a:rPr lang="en-US" altLang="zh-CN" spc="-5" dirty="0" smtClean="0">
                <a:solidFill>
                  <a:sysClr val="windowText" lastClr="000000"/>
                </a:solidFill>
                <a:cs typeface="Arial"/>
              </a:rPr>
              <a:t>Shanghai</a:t>
            </a:r>
            <a:endParaRPr lang="en-US" altLang="zh-CN" dirty="0">
              <a:solidFill>
                <a:sysClr val="windowText" lastClr="000000"/>
              </a:solidFill>
              <a:cs typeface="Arial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64291" y="4610508"/>
            <a:ext cx="112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defRPr/>
            </a:pPr>
            <a:r>
              <a:rPr lang="en-US" altLang="zh-CN" spc="-5" dirty="0">
                <a:solidFill>
                  <a:sysClr val="windowText" lastClr="000000"/>
                </a:solidFill>
                <a:cs typeface="Arial"/>
              </a:rPr>
              <a:t>Chengdu</a:t>
            </a:r>
            <a:endParaRPr lang="en-US" altLang="zh-CN" dirty="0">
              <a:solidFill>
                <a:sysClr val="windowText" lastClr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9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318976" y="1113865"/>
            <a:ext cx="8389089" cy="54038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"/>
          <p:cNvSpPr txBox="1">
            <a:spLocks/>
          </p:cNvSpPr>
          <p:nvPr/>
        </p:nvSpPr>
        <p:spPr bwMode="gray">
          <a:xfrm>
            <a:off x="1228777" y="1227779"/>
            <a:ext cx="6569486" cy="3718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FFFF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9pPr>
          </a:lstStyle>
          <a:p>
            <a:pPr marL="32384">
              <a:lnSpc>
                <a:spcPts val="2880"/>
              </a:lnSpc>
            </a:pPr>
            <a:r>
              <a:rPr lang="en-US" altLang="zh-CN" sz="2000" dirty="0" smtClean="0"/>
              <a:t>  Tens </a:t>
            </a:r>
            <a:r>
              <a:rPr lang="en-US" altLang="zh-CN" sz="2000" dirty="0"/>
              <a:t>of </a:t>
            </a:r>
            <a:r>
              <a:rPr lang="en-US" sz="2000" dirty="0"/>
              <a:t>thousands of landslides triggered by </a:t>
            </a:r>
            <a:r>
              <a:rPr lang="en-US" sz="2000" dirty="0" smtClean="0"/>
              <a:t>the earthquake  </a:t>
            </a:r>
            <a:endParaRPr lang="en-US" sz="2000" dirty="0"/>
          </a:p>
        </p:txBody>
      </p:sp>
      <p:sp>
        <p:nvSpPr>
          <p:cNvPr id="34" name="object 4"/>
          <p:cNvSpPr/>
          <p:nvPr/>
        </p:nvSpPr>
        <p:spPr>
          <a:xfrm>
            <a:off x="7963786" y="5826642"/>
            <a:ext cx="695714" cy="69111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0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414528" y="1113865"/>
            <a:ext cx="8244972" cy="5403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33" name="object 3"/>
          <p:cNvSpPr txBox="1">
            <a:spLocks/>
          </p:cNvSpPr>
          <p:nvPr/>
        </p:nvSpPr>
        <p:spPr bwMode="gray">
          <a:xfrm>
            <a:off x="2603798" y="1227779"/>
            <a:ext cx="4404989" cy="3718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FFFF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99"/>
                </a:solidFill>
                <a:latin typeface="Arial" charset="0"/>
                <a:ea typeface="黑体" pitchFamily="2" charset="-122"/>
              </a:defRPr>
            </a:lvl9pPr>
          </a:lstStyle>
          <a:p>
            <a:pPr marL="32384" algn="ctr">
              <a:lnSpc>
                <a:spcPts val="2880"/>
              </a:lnSpc>
            </a:pPr>
            <a:r>
              <a:rPr lang="en-US" altLang="zh-CN" sz="2000" dirty="0" smtClean="0"/>
              <a:t>Landslide-debris </a:t>
            </a:r>
            <a:r>
              <a:rPr lang="en-US" altLang="zh-CN" sz="2000" dirty="0"/>
              <a:t>is 4km long in </a:t>
            </a:r>
            <a:r>
              <a:rPr lang="en-US" altLang="zh-CN" sz="2000" dirty="0" smtClean="0"/>
              <a:t>run-out</a:t>
            </a:r>
            <a:endParaRPr lang="en-US" sz="2000" dirty="0"/>
          </a:p>
        </p:txBody>
      </p:sp>
      <p:sp>
        <p:nvSpPr>
          <p:cNvPr id="34" name="object 4"/>
          <p:cNvSpPr/>
          <p:nvPr/>
        </p:nvSpPr>
        <p:spPr>
          <a:xfrm>
            <a:off x="7963786" y="5826642"/>
            <a:ext cx="695714" cy="69111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11"/>
          <p:cNvSpPr/>
          <p:nvPr/>
        </p:nvSpPr>
        <p:spPr>
          <a:xfrm>
            <a:off x="3395888" y="4404244"/>
            <a:ext cx="2365902" cy="686941"/>
          </a:xfrm>
          <a:custGeom>
            <a:avLst/>
            <a:gdLst/>
            <a:ahLst/>
            <a:cxnLst/>
            <a:rect l="l" t="t" r="r" b="b"/>
            <a:pathLst>
              <a:path w="2600693" h="806195">
                <a:moveTo>
                  <a:pt x="2390614" y="659473"/>
                </a:moveTo>
                <a:lnTo>
                  <a:pt x="19812" y="0"/>
                </a:lnTo>
                <a:lnTo>
                  <a:pt x="0" y="73913"/>
                </a:lnTo>
                <a:lnTo>
                  <a:pt x="2370150" y="733414"/>
                </a:lnTo>
                <a:lnTo>
                  <a:pt x="2390614" y="659473"/>
                </a:lnTo>
                <a:close/>
              </a:path>
              <a:path w="2600693" h="806195">
                <a:moveTo>
                  <a:pt x="2427732" y="791075"/>
                </a:moveTo>
                <a:lnTo>
                  <a:pt x="2427732" y="669797"/>
                </a:lnTo>
                <a:lnTo>
                  <a:pt x="2407158" y="743711"/>
                </a:lnTo>
                <a:lnTo>
                  <a:pt x="2370150" y="733414"/>
                </a:lnTo>
                <a:lnTo>
                  <a:pt x="2350008" y="806195"/>
                </a:lnTo>
                <a:lnTo>
                  <a:pt x="2427732" y="791075"/>
                </a:lnTo>
                <a:close/>
              </a:path>
              <a:path w="2600693" h="806195">
                <a:moveTo>
                  <a:pt x="2427732" y="669797"/>
                </a:moveTo>
                <a:lnTo>
                  <a:pt x="2390614" y="659473"/>
                </a:lnTo>
                <a:lnTo>
                  <a:pt x="2370150" y="733414"/>
                </a:lnTo>
                <a:lnTo>
                  <a:pt x="2407158" y="743711"/>
                </a:lnTo>
                <a:lnTo>
                  <a:pt x="2427732" y="669797"/>
                </a:lnTo>
                <a:close/>
              </a:path>
              <a:path w="2600693" h="806195">
                <a:moveTo>
                  <a:pt x="2600693" y="757427"/>
                </a:moveTo>
                <a:lnTo>
                  <a:pt x="2410955" y="585977"/>
                </a:lnTo>
                <a:lnTo>
                  <a:pt x="2390614" y="659473"/>
                </a:lnTo>
                <a:lnTo>
                  <a:pt x="2427732" y="669797"/>
                </a:lnTo>
                <a:lnTo>
                  <a:pt x="2427732" y="791075"/>
                </a:lnTo>
                <a:lnTo>
                  <a:pt x="2600693" y="7574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>
            <a:off x="5554613" y="4724000"/>
            <a:ext cx="285570" cy="360303"/>
          </a:xfrm>
          <a:custGeom>
            <a:avLst/>
            <a:gdLst/>
            <a:ahLst/>
            <a:cxnLst/>
            <a:rect l="l" t="t" r="r" b="b"/>
            <a:pathLst>
              <a:path w="285570" h="360303">
                <a:moveTo>
                  <a:pt x="285570" y="90342"/>
                </a:moveTo>
                <a:lnTo>
                  <a:pt x="276750" y="51023"/>
                </a:lnTo>
                <a:lnTo>
                  <a:pt x="253245" y="18367"/>
                </a:lnTo>
                <a:lnTo>
                  <a:pt x="206302" y="1026"/>
                </a:lnTo>
                <a:lnTo>
                  <a:pt x="193235" y="2296"/>
                </a:lnTo>
                <a:lnTo>
                  <a:pt x="150271" y="27856"/>
                </a:lnTo>
                <a:lnTo>
                  <a:pt x="142643" y="36453"/>
                </a:lnTo>
                <a:lnTo>
                  <a:pt x="134572" y="27312"/>
                </a:lnTo>
                <a:lnTo>
                  <a:pt x="98548" y="4143"/>
                </a:lnTo>
                <a:lnTo>
                  <a:pt x="75781" y="0"/>
                </a:lnTo>
                <a:lnTo>
                  <a:pt x="61652" y="2587"/>
                </a:lnTo>
                <a:lnTo>
                  <a:pt x="19320" y="30046"/>
                </a:lnTo>
                <a:lnTo>
                  <a:pt x="578" y="78676"/>
                </a:lnTo>
                <a:lnTo>
                  <a:pt x="0" y="92046"/>
                </a:lnTo>
                <a:lnTo>
                  <a:pt x="846" y="104204"/>
                </a:lnTo>
                <a:lnTo>
                  <a:pt x="2714" y="115427"/>
                </a:lnTo>
                <a:lnTo>
                  <a:pt x="5201" y="125992"/>
                </a:lnTo>
                <a:lnTo>
                  <a:pt x="142643" y="360303"/>
                </a:lnTo>
                <a:lnTo>
                  <a:pt x="278279" y="127131"/>
                </a:lnTo>
                <a:lnTo>
                  <a:pt x="282087" y="115251"/>
                </a:lnTo>
                <a:lnTo>
                  <a:pt x="284467" y="102972"/>
                </a:lnTo>
                <a:lnTo>
                  <a:pt x="285570" y="90342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5554613" y="4723001"/>
            <a:ext cx="285570" cy="360303"/>
          </a:xfrm>
          <a:custGeom>
            <a:avLst/>
            <a:gdLst/>
            <a:ahLst/>
            <a:cxnLst/>
            <a:rect l="l" t="t" r="r" b="b"/>
            <a:pathLst>
              <a:path w="285570" h="360303">
                <a:moveTo>
                  <a:pt x="142643" y="36453"/>
                </a:moveTo>
                <a:lnTo>
                  <a:pt x="110943" y="9385"/>
                </a:lnTo>
                <a:lnTo>
                  <a:pt x="75781" y="0"/>
                </a:lnTo>
                <a:lnTo>
                  <a:pt x="61652" y="2587"/>
                </a:lnTo>
                <a:lnTo>
                  <a:pt x="19320" y="30046"/>
                </a:lnTo>
                <a:lnTo>
                  <a:pt x="578" y="78676"/>
                </a:lnTo>
                <a:lnTo>
                  <a:pt x="0" y="92046"/>
                </a:lnTo>
                <a:lnTo>
                  <a:pt x="846" y="104204"/>
                </a:lnTo>
                <a:lnTo>
                  <a:pt x="2714" y="115427"/>
                </a:lnTo>
                <a:lnTo>
                  <a:pt x="5201" y="125992"/>
                </a:lnTo>
                <a:lnTo>
                  <a:pt x="142643" y="360303"/>
                </a:lnTo>
                <a:lnTo>
                  <a:pt x="278279" y="127131"/>
                </a:lnTo>
                <a:lnTo>
                  <a:pt x="282087" y="115251"/>
                </a:lnTo>
                <a:lnTo>
                  <a:pt x="284467" y="102972"/>
                </a:lnTo>
                <a:lnTo>
                  <a:pt x="285570" y="90342"/>
                </a:lnTo>
                <a:lnTo>
                  <a:pt x="285546" y="77412"/>
                </a:lnTo>
                <a:lnTo>
                  <a:pt x="271280" y="39744"/>
                </a:lnTo>
                <a:lnTo>
                  <a:pt x="241963" y="10308"/>
                </a:lnTo>
                <a:lnTo>
                  <a:pt x="193235" y="2296"/>
                </a:lnTo>
                <a:lnTo>
                  <a:pt x="150271" y="27856"/>
                </a:lnTo>
                <a:lnTo>
                  <a:pt x="142643" y="3645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5"/>
          <p:cNvSpPr/>
          <p:nvPr/>
        </p:nvSpPr>
        <p:spPr>
          <a:xfrm>
            <a:off x="7570036" y="5551133"/>
            <a:ext cx="285291" cy="360317"/>
          </a:xfrm>
          <a:custGeom>
            <a:avLst/>
            <a:gdLst/>
            <a:ahLst/>
            <a:cxnLst/>
            <a:rect l="l" t="t" r="r" b="b"/>
            <a:pathLst>
              <a:path w="285291" h="360317">
                <a:moveTo>
                  <a:pt x="285291" y="89675"/>
                </a:moveTo>
                <a:lnTo>
                  <a:pt x="276880" y="50435"/>
                </a:lnTo>
                <a:lnTo>
                  <a:pt x="253028" y="17827"/>
                </a:lnTo>
                <a:lnTo>
                  <a:pt x="205948" y="791"/>
                </a:lnTo>
                <a:lnTo>
                  <a:pt x="192765" y="2041"/>
                </a:lnTo>
                <a:lnTo>
                  <a:pt x="150466" y="27624"/>
                </a:lnTo>
                <a:lnTo>
                  <a:pt x="143119" y="36467"/>
                </a:lnTo>
                <a:lnTo>
                  <a:pt x="134968" y="26959"/>
                </a:lnTo>
                <a:lnTo>
                  <a:pt x="98492" y="3865"/>
                </a:lnTo>
                <a:lnTo>
                  <a:pt x="75782" y="0"/>
                </a:lnTo>
                <a:lnTo>
                  <a:pt x="61490" y="2308"/>
                </a:lnTo>
                <a:lnTo>
                  <a:pt x="19160" y="30273"/>
                </a:lnTo>
                <a:lnTo>
                  <a:pt x="463" y="78614"/>
                </a:lnTo>
                <a:lnTo>
                  <a:pt x="0" y="92102"/>
                </a:lnTo>
                <a:lnTo>
                  <a:pt x="826" y="104417"/>
                </a:lnTo>
                <a:lnTo>
                  <a:pt x="2636" y="115707"/>
                </a:lnTo>
                <a:lnTo>
                  <a:pt x="5126" y="126120"/>
                </a:lnTo>
                <a:lnTo>
                  <a:pt x="143119" y="360317"/>
                </a:lnTo>
                <a:lnTo>
                  <a:pt x="278755" y="126383"/>
                </a:lnTo>
                <a:lnTo>
                  <a:pt x="282153" y="114783"/>
                </a:lnTo>
                <a:lnTo>
                  <a:pt x="284299" y="102480"/>
                </a:lnTo>
                <a:lnTo>
                  <a:pt x="285291" y="89675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6"/>
          <p:cNvSpPr/>
          <p:nvPr/>
        </p:nvSpPr>
        <p:spPr>
          <a:xfrm>
            <a:off x="7568987" y="5551133"/>
            <a:ext cx="285291" cy="360317"/>
          </a:xfrm>
          <a:custGeom>
            <a:avLst/>
            <a:gdLst/>
            <a:ahLst/>
            <a:cxnLst/>
            <a:rect l="l" t="t" r="r" b="b"/>
            <a:pathLst>
              <a:path w="285291" h="360317">
                <a:moveTo>
                  <a:pt x="143119" y="36467"/>
                </a:moveTo>
                <a:lnTo>
                  <a:pt x="110950" y="9055"/>
                </a:lnTo>
                <a:lnTo>
                  <a:pt x="75782" y="0"/>
                </a:lnTo>
                <a:lnTo>
                  <a:pt x="61490" y="2308"/>
                </a:lnTo>
                <a:lnTo>
                  <a:pt x="19160" y="30273"/>
                </a:lnTo>
                <a:lnTo>
                  <a:pt x="463" y="78614"/>
                </a:lnTo>
                <a:lnTo>
                  <a:pt x="0" y="92102"/>
                </a:lnTo>
                <a:lnTo>
                  <a:pt x="826" y="104417"/>
                </a:lnTo>
                <a:lnTo>
                  <a:pt x="2636" y="115707"/>
                </a:lnTo>
                <a:lnTo>
                  <a:pt x="5126" y="126120"/>
                </a:lnTo>
                <a:lnTo>
                  <a:pt x="143119" y="360317"/>
                </a:lnTo>
                <a:lnTo>
                  <a:pt x="278755" y="126383"/>
                </a:lnTo>
                <a:lnTo>
                  <a:pt x="282153" y="114783"/>
                </a:lnTo>
                <a:lnTo>
                  <a:pt x="284299" y="102480"/>
                </a:lnTo>
                <a:lnTo>
                  <a:pt x="285291" y="89675"/>
                </a:lnTo>
                <a:lnTo>
                  <a:pt x="285231" y="76569"/>
                </a:lnTo>
                <a:lnTo>
                  <a:pt x="271391" y="39123"/>
                </a:lnTo>
                <a:lnTo>
                  <a:pt x="241736" y="9770"/>
                </a:lnTo>
                <a:lnTo>
                  <a:pt x="192765" y="2041"/>
                </a:lnTo>
                <a:lnTo>
                  <a:pt x="150466" y="27624"/>
                </a:lnTo>
                <a:lnTo>
                  <a:pt x="143179" y="3638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6102035" y="5835323"/>
            <a:ext cx="285276" cy="360310"/>
          </a:xfrm>
          <a:custGeom>
            <a:avLst/>
            <a:gdLst/>
            <a:ahLst/>
            <a:cxnLst/>
            <a:rect l="l" t="t" r="r" b="b"/>
            <a:pathLst>
              <a:path w="285276" h="360310">
                <a:moveTo>
                  <a:pt x="285276" y="89681"/>
                </a:moveTo>
                <a:lnTo>
                  <a:pt x="276730" y="50480"/>
                </a:lnTo>
                <a:lnTo>
                  <a:pt x="252959" y="17656"/>
                </a:lnTo>
                <a:lnTo>
                  <a:pt x="206122" y="801"/>
                </a:lnTo>
                <a:lnTo>
                  <a:pt x="192901" y="2018"/>
                </a:lnTo>
                <a:lnTo>
                  <a:pt x="150242" y="27480"/>
                </a:lnTo>
                <a:lnTo>
                  <a:pt x="142754" y="36460"/>
                </a:lnTo>
                <a:lnTo>
                  <a:pt x="134682" y="26787"/>
                </a:lnTo>
                <a:lnTo>
                  <a:pt x="98528" y="3840"/>
                </a:lnTo>
                <a:lnTo>
                  <a:pt x="75800" y="0"/>
                </a:lnTo>
                <a:lnTo>
                  <a:pt x="61631" y="2203"/>
                </a:lnTo>
                <a:lnTo>
                  <a:pt x="19184" y="29750"/>
                </a:lnTo>
                <a:lnTo>
                  <a:pt x="516" y="78160"/>
                </a:lnTo>
                <a:lnTo>
                  <a:pt x="0" y="91537"/>
                </a:lnTo>
                <a:lnTo>
                  <a:pt x="810" y="103726"/>
                </a:lnTo>
                <a:lnTo>
                  <a:pt x="2514" y="114996"/>
                </a:lnTo>
                <a:lnTo>
                  <a:pt x="4680" y="125620"/>
                </a:lnTo>
                <a:lnTo>
                  <a:pt x="142754" y="360310"/>
                </a:lnTo>
                <a:lnTo>
                  <a:pt x="278390" y="126376"/>
                </a:lnTo>
                <a:lnTo>
                  <a:pt x="281870" y="114526"/>
                </a:lnTo>
                <a:lnTo>
                  <a:pt x="284183" y="102278"/>
                </a:lnTo>
                <a:lnTo>
                  <a:pt x="285276" y="89681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8"/>
          <p:cNvSpPr/>
          <p:nvPr/>
        </p:nvSpPr>
        <p:spPr>
          <a:xfrm>
            <a:off x="6098624" y="5836890"/>
            <a:ext cx="285276" cy="360310"/>
          </a:xfrm>
          <a:custGeom>
            <a:avLst/>
            <a:gdLst/>
            <a:ahLst/>
            <a:cxnLst/>
            <a:rect l="l" t="t" r="r" b="b"/>
            <a:pathLst>
              <a:path w="285276" h="360310">
                <a:moveTo>
                  <a:pt x="142754" y="36460"/>
                </a:moveTo>
                <a:lnTo>
                  <a:pt x="110877" y="8943"/>
                </a:lnTo>
                <a:lnTo>
                  <a:pt x="75800" y="0"/>
                </a:lnTo>
                <a:lnTo>
                  <a:pt x="61631" y="2203"/>
                </a:lnTo>
                <a:lnTo>
                  <a:pt x="19184" y="29750"/>
                </a:lnTo>
                <a:lnTo>
                  <a:pt x="516" y="78160"/>
                </a:lnTo>
                <a:lnTo>
                  <a:pt x="0" y="91537"/>
                </a:lnTo>
                <a:lnTo>
                  <a:pt x="810" y="103726"/>
                </a:lnTo>
                <a:lnTo>
                  <a:pt x="2514" y="114996"/>
                </a:lnTo>
                <a:lnTo>
                  <a:pt x="4680" y="125620"/>
                </a:lnTo>
                <a:lnTo>
                  <a:pt x="142754" y="360310"/>
                </a:lnTo>
                <a:lnTo>
                  <a:pt x="278390" y="126376"/>
                </a:lnTo>
                <a:lnTo>
                  <a:pt x="281870" y="114526"/>
                </a:lnTo>
                <a:lnTo>
                  <a:pt x="284183" y="102278"/>
                </a:lnTo>
                <a:lnTo>
                  <a:pt x="285276" y="89681"/>
                </a:lnTo>
                <a:lnTo>
                  <a:pt x="285097" y="76784"/>
                </a:lnTo>
                <a:lnTo>
                  <a:pt x="271328" y="39269"/>
                </a:lnTo>
                <a:lnTo>
                  <a:pt x="241622" y="9574"/>
                </a:lnTo>
                <a:lnTo>
                  <a:pt x="192901" y="2018"/>
                </a:lnTo>
                <a:lnTo>
                  <a:pt x="150242" y="27480"/>
                </a:lnTo>
                <a:lnTo>
                  <a:pt x="142754" y="3646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9"/>
          <p:cNvSpPr/>
          <p:nvPr/>
        </p:nvSpPr>
        <p:spPr>
          <a:xfrm>
            <a:off x="7008787" y="5369910"/>
            <a:ext cx="285603" cy="360332"/>
          </a:xfrm>
          <a:custGeom>
            <a:avLst/>
            <a:gdLst/>
            <a:ahLst/>
            <a:cxnLst/>
            <a:rect l="l" t="t" r="r" b="b"/>
            <a:pathLst>
              <a:path w="285603" h="360332">
                <a:moveTo>
                  <a:pt x="285603" y="90118"/>
                </a:moveTo>
                <a:lnTo>
                  <a:pt x="276701" y="50756"/>
                </a:lnTo>
                <a:lnTo>
                  <a:pt x="253118" y="18106"/>
                </a:lnTo>
                <a:lnTo>
                  <a:pt x="206157" y="837"/>
                </a:lnTo>
                <a:lnTo>
                  <a:pt x="193101" y="2042"/>
                </a:lnTo>
                <a:lnTo>
                  <a:pt x="150237" y="27430"/>
                </a:lnTo>
                <a:lnTo>
                  <a:pt x="142676" y="36482"/>
                </a:lnTo>
                <a:lnTo>
                  <a:pt x="134605" y="26809"/>
                </a:lnTo>
                <a:lnTo>
                  <a:pt x="98524" y="3765"/>
                </a:lnTo>
                <a:lnTo>
                  <a:pt x="75709" y="0"/>
                </a:lnTo>
                <a:lnTo>
                  <a:pt x="61616" y="2298"/>
                </a:lnTo>
                <a:lnTo>
                  <a:pt x="19229" y="30223"/>
                </a:lnTo>
                <a:lnTo>
                  <a:pt x="502" y="78900"/>
                </a:lnTo>
                <a:lnTo>
                  <a:pt x="0" y="92362"/>
                </a:lnTo>
                <a:lnTo>
                  <a:pt x="923" y="104523"/>
                </a:lnTo>
                <a:lnTo>
                  <a:pt x="2861" y="115632"/>
                </a:lnTo>
                <a:lnTo>
                  <a:pt x="5405" y="125941"/>
                </a:lnTo>
                <a:lnTo>
                  <a:pt x="142676" y="360332"/>
                </a:lnTo>
                <a:lnTo>
                  <a:pt x="278312" y="126398"/>
                </a:lnTo>
                <a:lnTo>
                  <a:pt x="282120" y="114913"/>
                </a:lnTo>
                <a:lnTo>
                  <a:pt x="284500" y="102803"/>
                </a:lnTo>
                <a:lnTo>
                  <a:pt x="285603" y="90118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0"/>
          <p:cNvSpPr/>
          <p:nvPr/>
        </p:nvSpPr>
        <p:spPr>
          <a:xfrm>
            <a:off x="7009836" y="5367113"/>
            <a:ext cx="285603" cy="360332"/>
          </a:xfrm>
          <a:custGeom>
            <a:avLst/>
            <a:gdLst/>
            <a:ahLst/>
            <a:cxnLst/>
            <a:rect l="l" t="t" r="r" b="b"/>
            <a:pathLst>
              <a:path w="285603" h="360332">
                <a:moveTo>
                  <a:pt x="142676" y="36482"/>
                </a:moveTo>
                <a:lnTo>
                  <a:pt x="110946" y="8883"/>
                </a:lnTo>
                <a:lnTo>
                  <a:pt x="75709" y="0"/>
                </a:lnTo>
                <a:lnTo>
                  <a:pt x="61616" y="2298"/>
                </a:lnTo>
                <a:lnTo>
                  <a:pt x="19229" y="30223"/>
                </a:lnTo>
                <a:lnTo>
                  <a:pt x="502" y="78900"/>
                </a:lnTo>
                <a:lnTo>
                  <a:pt x="0" y="92362"/>
                </a:lnTo>
                <a:lnTo>
                  <a:pt x="923" y="104523"/>
                </a:lnTo>
                <a:lnTo>
                  <a:pt x="2861" y="115632"/>
                </a:lnTo>
                <a:lnTo>
                  <a:pt x="5405" y="125941"/>
                </a:lnTo>
                <a:lnTo>
                  <a:pt x="142676" y="360332"/>
                </a:lnTo>
                <a:lnTo>
                  <a:pt x="278312" y="126398"/>
                </a:lnTo>
                <a:lnTo>
                  <a:pt x="282120" y="114913"/>
                </a:lnTo>
                <a:lnTo>
                  <a:pt x="284500" y="102803"/>
                </a:lnTo>
                <a:lnTo>
                  <a:pt x="285603" y="90118"/>
                </a:lnTo>
                <a:lnTo>
                  <a:pt x="285579" y="76908"/>
                </a:lnTo>
                <a:lnTo>
                  <a:pt x="271176" y="39486"/>
                </a:lnTo>
                <a:lnTo>
                  <a:pt x="241836" y="9958"/>
                </a:lnTo>
                <a:lnTo>
                  <a:pt x="193101" y="2042"/>
                </a:lnTo>
                <a:lnTo>
                  <a:pt x="150237" y="27430"/>
                </a:lnTo>
                <a:lnTo>
                  <a:pt x="142676" y="3648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2"/>
          <p:cNvSpPr/>
          <p:nvPr/>
        </p:nvSpPr>
        <p:spPr>
          <a:xfrm rot="20885224">
            <a:off x="5748146" y="4934965"/>
            <a:ext cx="428495" cy="1152906"/>
          </a:xfrm>
          <a:custGeom>
            <a:avLst/>
            <a:gdLst/>
            <a:ahLst/>
            <a:cxnLst/>
            <a:rect l="l" t="t" r="r" b="b"/>
            <a:pathLst>
              <a:path w="557034" h="1239774">
                <a:moveTo>
                  <a:pt x="486685" y="1013456"/>
                </a:moveTo>
                <a:lnTo>
                  <a:pt x="70103" y="0"/>
                </a:lnTo>
                <a:lnTo>
                  <a:pt x="0" y="28955"/>
                </a:lnTo>
                <a:lnTo>
                  <a:pt x="415904" y="1042586"/>
                </a:lnTo>
                <a:lnTo>
                  <a:pt x="486685" y="1013456"/>
                </a:lnTo>
                <a:close/>
              </a:path>
              <a:path w="557034" h="1239774">
                <a:moveTo>
                  <a:pt x="501408" y="1207158"/>
                </a:moveTo>
                <a:lnTo>
                  <a:pt x="501408" y="1049274"/>
                </a:lnTo>
                <a:lnTo>
                  <a:pt x="430529" y="1078229"/>
                </a:lnTo>
                <a:lnTo>
                  <a:pt x="415904" y="1042586"/>
                </a:lnTo>
                <a:lnTo>
                  <a:pt x="345960" y="1071372"/>
                </a:lnTo>
                <a:lnTo>
                  <a:pt x="501408" y="1207158"/>
                </a:lnTo>
                <a:close/>
              </a:path>
              <a:path w="557034" h="1239774">
                <a:moveTo>
                  <a:pt x="501408" y="1049274"/>
                </a:moveTo>
                <a:lnTo>
                  <a:pt x="486685" y="1013456"/>
                </a:lnTo>
                <a:lnTo>
                  <a:pt x="415904" y="1042586"/>
                </a:lnTo>
                <a:lnTo>
                  <a:pt x="430529" y="1078229"/>
                </a:lnTo>
                <a:lnTo>
                  <a:pt x="501408" y="1049274"/>
                </a:lnTo>
                <a:close/>
              </a:path>
              <a:path w="557034" h="1239774">
                <a:moveTo>
                  <a:pt x="557034" y="984503"/>
                </a:moveTo>
                <a:lnTo>
                  <a:pt x="486685" y="1013456"/>
                </a:lnTo>
                <a:lnTo>
                  <a:pt x="501408" y="1049274"/>
                </a:lnTo>
                <a:lnTo>
                  <a:pt x="501408" y="1207158"/>
                </a:lnTo>
                <a:lnTo>
                  <a:pt x="538746" y="1239774"/>
                </a:lnTo>
                <a:lnTo>
                  <a:pt x="557034" y="98450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13"/>
          <p:cNvSpPr/>
          <p:nvPr/>
        </p:nvSpPr>
        <p:spPr>
          <a:xfrm>
            <a:off x="6383900" y="5454595"/>
            <a:ext cx="673546" cy="481406"/>
          </a:xfrm>
          <a:custGeom>
            <a:avLst/>
            <a:gdLst/>
            <a:ahLst/>
            <a:cxnLst/>
            <a:rect l="l" t="t" r="r" b="b"/>
            <a:pathLst>
              <a:path w="814565" h="606551">
                <a:moveTo>
                  <a:pt x="652432" y="165082"/>
                </a:moveTo>
                <a:lnTo>
                  <a:pt x="607348" y="103442"/>
                </a:lnTo>
                <a:lnTo>
                  <a:pt x="0" y="544829"/>
                </a:lnTo>
                <a:lnTo>
                  <a:pt x="44957" y="606551"/>
                </a:lnTo>
                <a:lnTo>
                  <a:pt x="652432" y="165082"/>
                </a:lnTo>
                <a:close/>
              </a:path>
              <a:path w="814565" h="606551">
                <a:moveTo>
                  <a:pt x="814565" y="0"/>
                </a:moveTo>
                <a:lnTo>
                  <a:pt x="562343" y="41910"/>
                </a:lnTo>
                <a:lnTo>
                  <a:pt x="607348" y="103442"/>
                </a:lnTo>
                <a:lnTo>
                  <a:pt x="638543" y="80772"/>
                </a:lnTo>
                <a:lnTo>
                  <a:pt x="683514" y="142494"/>
                </a:lnTo>
                <a:lnTo>
                  <a:pt x="683514" y="207578"/>
                </a:lnTo>
                <a:lnTo>
                  <a:pt x="697217" y="226313"/>
                </a:lnTo>
                <a:lnTo>
                  <a:pt x="814565" y="0"/>
                </a:lnTo>
                <a:close/>
              </a:path>
              <a:path w="814565" h="606551">
                <a:moveTo>
                  <a:pt x="683514" y="142494"/>
                </a:moveTo>
                <a:lnTo>
                  <a:pt x="638543" y="80772"/>
                </a:lnTo>
                <a:lnTo>
                  <a:pt x="607348" y="103442"/>
                </a:lnTo>
                <a:lnTo>
                  <a:pt x="652432" y="165082"/>
                </a:lnTo>
                <a:lnTo>
                  <a:pt x="683514" y="142494"/>
                </a:lnTo>
                <a:close/>
              </a:path>
              <a:path w="814565" h="606551">
                <a:moveTo>
                  <a:pt x="683514" y="207578"/>
                </a:moveTo>
                <a:lnTo>
                  <a:pt x="683514" y="142494"/>
                </a:lnTo>
                <a:lnTo>
                  <a:pt x="652432" y="165082"/>
                </a:lnTo>
                <a:lnTo>
                  <a:pt x="683514" y="207578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14"/>
          <p:cNvSpPr/>
          <p:nvPr/>
        </p:nvSpPr>
        <p:spPr>
          <a:xfrm>
            <a:off x="7067943" y="5473700"/>
            <a:ext cx="591814" cy="192930"/>
          </a:xfrm>
          <a:custGeom>
            <a:avLst/>
            <a:gdLst/>
            <a:ahLst/>
            <a:cxnLst/>
            <a:rect l="l" t="t" r="r" b="b"/>
            <a:pathLst>
              <a:path w="876300" h="361188">
                <a:moveTo>
                  <a:pt x="671478" y="216661"/>
                </a:moveTo>
                <a:lnTo>
                  <a:pt x="24384" y="0"/>
                </a:lnTo>
                <a:lnTo>
                  <a:pt x="0" y="72389"/>
                </a:lnTo>
                <a:lnTo>
                  <a:pt x="647395" y="288910"/>
                </a:lnTo>
                <a:lnTo>
                  <a:pt x="671478" y="216661"/>
                </a:lnTo>
                <a:close/>
              </a:path>
              <a:path w="876300" h="361188">
                <a:moveTo>
                  <a:pt x="707136" y="349320"/>
                </a:moveTo>
                <a:lnTo>
                  <a:pt x="707136" y="228600"/>
                </a:lnTo>
                <a:lnTo>
                  <a:pt x="683514" y="300989"/>
                </a:lnTo>
                <a:lnTo>
                  <a:pt x="647395" y="288910"/>
                </a:lnTo>
                <a:lnTo>
                  <a:pt x="623303" y="361188"/>
                </a:lnTo>
                <a:lnTo>
                  <a:pt x="707136" y="349320"/>
                </a:lnTo>
                <a:close/>
              </a:path>
              <a:path w="876300" h="361188">
                <a:moveTo>
                  <a:pt x="707136" y="228600"/>
                </a:moveTo>
                <a:lnTo>
                  <a:pt x="671478" y="216661"/>
                </a:lnTo>
                <a:lnTo>
                  <a:pt x="647395" y="288910"/>
                </a:lnTo>
                <a:lnTo>
                  <a:pt x="683514" y="300989"/>
                </a:lnTo>
                <a:lnTo>
                  <a:pt x="707136" y="228600"/>
                </a:lnTo>
                <a:close/>
              </a:path>
              <a:path w="876300" h="361188">
                <a:moveTo>
                  <a:pt x="876300" y="325374"/>
                </a:moveTo>
                <a:lnTo>
                  <a:pt x="695693" y="144017"/>
                </a:lnTo>
                <a:lnTo>
                  <a:pt x="671478" y="216661"/>
                </a:lnTo>
                <a:lnTo>
                  <a:pt x="707136" y="228600"/>
                </a:lnTo>
                <a:lnTo>
                  <a:pt x="707136" y="349320"/>
                </a:lnTo>
                <a:lnTo>
                  <a:pt x="876300" y="32537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15"/>
          <p:cNvSpPr/>
          <p:nvPr/>
        </p:nvSpPr>
        <p:spPr>
          <a:xfrm>
            <a:off x="7613139" y="4993423"/>
            <a:ext cx="242188" cy="591044"/>
          </a:xfrm>
          <a:custGeom>
            <a:avLst/>
            <a:gdLst/>
            <a:ahLst/>
            <a:cxnLst/>
            <a:rect l="l" t="t" r="r" b="b"/>
            <a:pathLst>
              <a:path w="296418" h="731519">
                <a:moveTo>
                  <a:pt x="223036" y="230054"/>
                </a:moveTo>
                <a:lnTo>
                  <a:pt x="150537" y="208154"/>
                </a:lnTo>
                <a:lnTo>
                  <a:pt x="0" y="710183"/>
                </a:lnTo>
                <a:lnTo>
                  <a:pt x="73164" y="731519"/>
                </a:lnTo>
                <a:lnTo>
                  <a:pt x="223036" y="230054"/>
                </a:lnTo>
                <a:close/>
              </a:path>
              <a:path w="296418" h="731519">
                <a:moveTo>
                  <a:pt x="296418" y="252221"/>
                </a:moveTo>
                <a:lnTo>
                  <a:pt x="252222" y="0"/>
                </a:lnTo>
                <a:lnTo>
                  <a:pt x="76962" y="185927"/>
                </a:lnTo>
                <a:lnTo>
                  <a:pt x="150537" y="208154"/>
                </a:lnTo>
                <a:lnTo>
                  <a:pt x="161544" y="171450"/>
                </a:lnTo>
                <a:lnTo>
                  <a:pt x="233946" y="193547"/>
                </a:lnTo>
                <a:lnTo>
                  <a:pt x="233946" y="233350"/>
                </a:lnTo>
                <a:lnTo>
                  <a:pt x="296418" y="252221"/>
                </a:lnTo>
                <a:close/>
              </a:path>
              <a:path w="296418" h="731519">
                <a:moveTo>
                  <a:pt x="233946" y="193547"/>
                </a:moveTo>
                <a:lnTo>
                  <a:pt x="161544" y="171450"/>
                </a:lnTo>
                <a:lnTo>
                  <a:pt x="150537" y="208154"/>
                </a:lnTo>
                <a:lnTo>
                  <a:pt x="223036" y="230054"/>
                </a:lnTo>
                <a:lnTo>
                  <a:pt x="233946" y="193547"/>
                </a:lnTo>
                <a:close/>
              </a:path>
              <a:path w="296418" h="731519">
                <a:moveTo>
                  <a:pt x="233946" y="233350"/>
                </a:moveTo>
                <a:lnTo>
                  <a:pt x="233946" y="193547"/>
                </a:lnTo>
                <a:lnTo>
                  <a:pt x="223036" y="230054"/>
                </a:lnTo>
                <a:lnTo>
                  <a:pt x="233946" y="23335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矩形 1"/>
          <p:cNvSpPr/>
          <p:nvPr/>
        </p:nvSpPr>
        <p:spPr>
          <a:xfrm>
            <a:off x="5089315" y="4400876"/>
            <a:ext cx="1294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Crushing</a:t>
            </a:r>
            <a:r>
              <a:rPr lang="en-US" altLang="zh-CN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lang="en-US" altLang="zh-CN" dirty="0">
              <a:latin typeface="Times New Roman"/>
              <a:cs typeface="Times New Roman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97918" y="6110195"/>
            <a:ext cx="1440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6845">
              <a:lnSpc>
                <a:spcPct val="100000"/>
              </a:lnSpc>
              <a:spcBef>
                <a:spcPts val="105"/>
              </a:spcBef>
            </a:pP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Crushing</a:t>
            </a:r>
            <a:r>
              <a:rPr lang="en-US" altLang="zh-CN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lang="en-US" altLang="zh-CN" dirty="0">
              <a:latin typeface="Times New Roman"/>
              <a:cs typeface="Times New Roman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25081" y="5028417"/>
            <a:ext cx="2386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4105">
              <a:lnSpc>
                <a:spcPct val="100000"/>
              </a:lnSpc>
            </a:pP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Crushing</a:t>
            </a:r>
            <a:r>
              <a:rPr lang="en-US" altLang="zh-CN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lang="en-US" altLang="zh-CN" dirty="0">
              <a:latin typeface="Times New Roman"/>
              <a:cs typeface="Times New Roman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18700" y="5785118"/>
            <a:ext cx="3330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28825">
              <a:lnSpc>
                <a:spcPct val="100000"/>
              </a:lnSpc>
            </a:pP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Crushing</a:t>
            </a:r>
            <a:r>
              <a:rPr lang="en-US" altLang="zh-CN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altLang="zh-CN" b="1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lang="en-US" altLang="zh-CN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8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/>
          <p:nvPr/>
        </p:nvSpPr>
        <p:spPr>
          <a:xfrm>
            <a:off x="318976" y="1113864"/>
            <a:ext cx="8389089" cy="540389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34" name="object 4"/>
          <p:cNvSpPr/>
          <p:nvPr/>
        </p:nvSpPr>
        <p:spPr>
          <a:xfrm>
            <a:off x="8016948" y="5837274"/>
            <a:ext cx="734283" cy="68048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矩形 1"/>
          <p:cNvSpPr/>
          <p:nvPr/>
        </p:nvSpPr>
        <p:spPr>
          <a:xfrm>
            <a:off x="377838" y="1113864"/>
            <a:ext cx="6328977" cy="683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6350" indent="0">
              <a:lnSpc>
                <a:spcPts val="5270"/>
              </a:lnSpc>
            </a:pPr>
            <a:r>
              <a:rPr lang="en-US" altLang="zh-CN" sz="2800" b="1" spc="-30" dirty="0">
                <a:solidFill>
                  <a:srgbClr val="FFFFFF"/>
                </a:solidFill>
                <a:cs typeface="Arial"/>
              </a:rPr>
              <a:t>The</a:t>
            </a:r>
            <a:r>
              <a:rPr lang="en-US" altLang="zh-CN" sz="28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zh-CN" sz="2800" b="1" spc="-25" dirty="0">
                <a:solidFill>
                  <a:srgbClr val="FFFFFF"/>
                </a:solidFill>
                <a:cs typeface="Arial"/>
              </a:rPr>
              <a:t>Rockslide</a:t>
            </a:r>
            <a:r>
              <a:rPr lang="en-US" altLang="zh-CN" sz="28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zh-CN" sz="2800" b="1" spc="-20" dirty="0">
                <a:solidFill>
                  <a:srgbClr val="FFFFFF"/>
                </a:solidFill>
                <a:cs typeface="Arial"/>
              </a:rPr>
              <a:t>consists</a:t>
            </a:r>
            <a:r>
              <a:rPr lang="en-US" altLang="zh-CN" sz="28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altLang="zh-CN" sz="2800" b="1" spc="-20" dirty="0">
                <a:solidFill>
                  <a:srgbClr val="FFFFFF"/>
                </a:solidFill>
                <a:cs typeface="Arial"/>
              </a:rPr>
              <a:t>of limestone</a:t>
            </a:r>
            <a:endParaRPr lang="en-US" altLang="zh-CN" sz="28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2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318976" y="1113864"/>
            <a:ext cx="8389089" cy="540389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34" name="object 4"/>
          <p:cNvSpPr/>
          <p:nvPr/>
        </p:nvSpPr>
        <p:spPr>
          <a:xfrm>
            <a:off x="8165805" y="5964864"/>
            <a:ext cx="585426" cy="55289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11"/>
          <p:cNvSpPr txBox="1"/>
          <p:nvPr/>
        </p:nvSpPr>
        <p:spPr>
          <a:xfrm>
            <a:off x="6728711" y="4670646"/>
            <a:ext cx="26066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(Photo in 2007.9)</a:t>
            </a:r>
            <a:endParaRPr sz="2000" dirty="0">
              <a:latin typeface="Times New Roman"/>
              <a:cs typeface="Times New Roman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39528" y="3033231"/>
            <a:ext cx="6492520" cy="1764745"/>
            <a:chOff x="1535061" y="2481260"/>
            <a:chExt cx="6696456" cy="2164908"/>
          </a:xfrm>
          <a:solidFill>
            <a:schemeClr val="tx2">
              <a:lumMod val="75000"/>
            </a:schemeClr>
          </a:solidFill>
        </p:grpSpPr>
        <p:sp>
          <p:nvSpPr>
            <p:cNvPr id="22" name="object 3"/>
            <p:cNvSpPr/>
            <p:nvPr/>
          </p:nvSpPr>
          <p:spPr>
            <a:xfrm>
              <a:off x="1535061" y="2823464"/>
              <a:ext cx="6696456" cy="1822704"/>
            </a:xfrm>
            <a:custGeom>
              <a:avLst/>
              <a:gdLst/>
              <a:ahLst/>
              <a:cxnLst/>
              <a:rect l="l" t="t" r="r" b="b"/>
              <a:pathLst>
                <a:path w="6696456" h="1822704">
                  <a:moveTo>
                    <a:pt x="6696456" y="616458"/>
                  </a:moveTo>
                  <a:lnTo>
                    <a:pt x="5020818" y="616458"/>
                  </a:lnTo>
                  <a:lnTo>
                    <a:pt x="5020818" y="0"/>
                  </a:lnTo>
                  <a:lnTo>
                    <a:pt x="1675637" y="0"/>
                  </a:lnTo>
                  <a:lnTo>
                    <a:pt x="1675637" y="616458"/>
                  </a:lnTo>
                  <a:lnTo>
                    <a:pt x="0" y="616458"/>
                  </a:lnTo>
                  <a:lnTo>
                    <a:pt x="3348228" y="1822704"/>
                  </a:lnTo>
                  <a:lnTo>
                    <a:pt x="6696456" y="61645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3" name="object 4"/>
            <p:cNvSpPr/>
            <p:nvPr/>
          </p:nvSpPr>
          <p:spPr>
            <a:xfrm>
              <a:off x="3210699" y="2620772"/>
              <a:ext cx="3345180" cy="134874"/>
            </a:xfrm>
            <a:custGeom>
              <a:avLst/>
              <a:gdLst/>
              <a:ahLst/>
              <a:cxnLst/>
              <a:rect l="l" t="t" r="r" b="b"/>
              <a:pathLst>
                <a:path w="3345180" h="134874">
                  <a:moveTo>
                    <a:pt x="0" y="0"/>
                  </a:moveTo>
                  <a:lnTo>
                    <a:pt x="0" y="134873"/>
                  </a:lnTo>
                  <a:lnTo>
                    <a:pt x="3345180" y="134873"/>
                  </a:lnTo>
                  <a:lnTo>
                    <a:pt x="334518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4" name="object 8"/>
            <p:cNvSpPr/>
            <p:nvPr/>
          </p:nvSpPr>
          <p:spPr>
            <a:xfrm>
              <a:off x="3210699" y="2485898"/>
              <a:ext cx="3345179" cy="67055"/>
            </a:xfrm>
            <a:custGeom>
              <a:avLst/>
              <a:gdLst/>
              <a:ahLst/>
              <a:cxnLst/>
              <a:rect l="l" t="t" r="r" b="b"/>
              <a:pathLst>
                <a:path w="3345179" h="67055">
                  <a:moveTo>
                    <a:pt x="3345179" y="67055"/>
                  </a:moveTo>
                  <a:lnTo>
                    <a:pt x="3345179" y="0"/>
                  </a:lnTo>
                  <a:lnTo>
                    <a:pt x="0" y="0"/>
                  </a:lnTo>
                  <a:lnTo>
                    <a:pt x="0" y="67055"/>
                  </a:lnTo>
                  <a:lnTo>
                    <a:pt x="3345179" y="67055"/>
                  </a:lnTo>
                  <a:close/>
                </a:path>
              </a:pathLst>
            </a:custGeom>
            <a:grpFill/>
            <a:ln w="9524">
              <a:solidFill>
                <a:srgbClr val="0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5" name="object 5"/>
            <p:cNvSpPr/>
            <p:nvPr/>
          </p:nvSpPr>
          <p:spPr>
            <a:xfrm>
              <a:off x="3210699" y="2481260"/>
              <a:ext cx="3345180" cy="67055"/>
            </a:xfrm>
            <a:custGeom>
              <a:avLst/>
              <a:gdLst/>
              <a:ahLst/>
              <a:cxnLst/>
              <a:rect l="l" t="t" r="r" b="b"/>
              <a:pathLst>
                <a:path w="3345180" h="67055">
                  <a:moveTo>
                    <a:pt x="0" y="0"/>
                  </a:moveTo>
                  <a:lnTo>
                    <a:pt x="0" y="67055"/>
                  </a:lnTo>
                  <a:lnTo>
                    <a:pt x="3345180" y="67055"/>
                  </a:lnTo>
                  <a:lnTo>
                    <a:pt x="334518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  <p:sp>
        <p:nvSpPr>
          <p:cNvPr id="26" name="object 9"/>
          <p:cNvSpPr/>
          <p:nvPr/>
        </p:nvSpPr>
        <p:spPr>
          <a:xfrm>
            <a:off x="318976" y="2738186"/>
            <a:ext cx="8389089" cy="1747795"/>
          </a:xfrm>
          <a:custGeom>
            <a:avLst/>
            <a:gdLst/>
            <a:ahLst/>
            <a:cxnLst/>
            <a:rect l="l" t="t" r="r" b="b"/>
            <a:pathLst>
              <a:path w="8986757" h="2025310">
                <a:moveTo>
                  <a:pt x="0" y="2025310"/>
                </a:moveTo>
                <a:lnTo>
                  <a:pt x="9728" y="1983405"/>
                </a:lnTo>
                <a:lnTo>
                  <a:pt x="14131" y="1957009"/>
                </a:lnTo>
                <a:lnTo>
                  <a:pt x="16454" y="1943861"/>
                </a:lnTo>
                <a:lnTo>
                  <a:pt x="30470" y="1896305"/>
                </a:lnTo>
                <a:lnTo>
                  <a:pt x="56586" y="1852968"/>
                </a:lnTo>
                <a:lnTo>
                  <a:pt x="86168" y="1810860"/>
                </a:lnTo>
                <a:lnTo>
                  <a:pt x="118624" y="1770527"/>
                </a:lnTo>
                <a:lnTo>
                  <a:pt x="153359" y="1732514"/>
                </a:lnTo>
                <a:lnTo>
                  <a:pt x="189780" y="1697367"/>
                </a:lnTo>
                <a:lnTo>
                  <a:pt x="227293" y="1665631"/>
                </a:lnTo>
                <a:lnTo>
                  <a:pt x="252615" y="1646639"/>
                </a:lnTo>
                <a:lnTo>
                  <a:pt x="260301" y="1634871"/>
                </a:lnTo>
                <a:lnTo>
                  <a:pt x="278065" y="1606499"/>
                </a:lnTo>
                <a:lnTo>
                  <a:pt x="278874" y="1605194"/>
                </a:lnTo>
                <a:lnTo>
                  <a:pt x="279230" y="1604772"/>
                </a:lnTo>
                <a:lnTo>
                  <a:pt x="279333" y="1604984"/>
                </a:lnTo>
                <a:lnTo>
                  <a:pt x="279380" y="1605586"/>
                </a:lnTo>
                <a:lnTo>
                  <a:pt x="279571" y="1606331"/>
                </a:lnTo>
                <a:lnTo>
                  <a:pt x="280102" y="1606972"/>
                </a:lnTo>
                <a:lnTo>
                  <a:pt x="281173" y="1607264"/>
                </a:lnTo>
                <a:lnTo>
                  <a:pt x="282982" y="1606959"/>
                </a:lnTo>
                <a:lnTo>
                  <a:pt x="320433" y="1578821"/>
                </a:lnTo>
                <a:lnTo>
                  <a:pt x="348578" y="1552472"/>
                </a:lnTo>
                <a:lnTo>
                  <a:pt x="379721" y="1519177"/>
                </a:lnTo>
                <a:lnTo>
                  <a:pt x="389266" y="1506521"/>
                </a:lnTo>
                <a:lnTo>
                  <a:pt x="391204" y="1503859"/>
                </a:lnTo>
                <a:lnTo>
                  <a:pt x="421760" y="1489262"/>
                </a:lnTo>
                <a:lnTo>
                  <a:pt x="431362" y="1486055"/>
                </a:lnTo>
                <a:lnTo>
                  <a:pt x="443115" y="1482047"/>
                </a:lnTo>
                <a:lnTo>
                  <a:pt x="458374" y="1467652"/>
                </a:lnTo>
                <a:lnTo>
                  <a:pt x="474159" y="1453690"/>
                </a:lnTo>
                <a:lnTo>
                  <a:pt x="507032" y="1426823"/>
                </a:lnTo>
                <a:lnTo>
                  <a:pt x="541185" y="1400972"/>
                </a:lnTo>
                <a:lnTo>
                  <a:pt x="576069" y="1375659"/>
                </a:lnTo>
                <a:lnTo>
                  <a:pt x="593614" y="1363057"/>
                </a:lnTo>
                <a:lnTo>
                  <a:pt x="611136" y="1350411"/>
                </a:lnTo>
                <a:lnTo>
                  <a:pt x="645838" y="1324752"/>
                </a:lnTo>
                <a:lnTo>
                  <a:pt x="679625" y="1298205"/>
                </a:lnTo>
                <a:lnTo>
                  <a:pt x="711949" y="1270296"/>
                </a:lnTo>
                <a:lnTo>
                  <a:pt x="742261" y="1240549"/>
                </a:lnTo>
                <a:lnTo>
                  <a:pt x="770013" y="1208489"/>
                </a:lnTo>
                <a:lnTo>
                  <a:pt x="796870" y="1173342"/>
                </a:lnTo>
                <a:lnTo>
                  <a:pt x="838593" y="1140671"/>
                </a:lnTo>
                <a:lnTo>
                  <a:pt x="871442" y="1108820"/>
                </a:lnTo>
                <a:lnTo>
                  <a:pt x="906038" y="1073958"/>
                </a:lnTo>
                <a:lnTo>
                  <a:pt x="933247" y="1046038"/>
                </a:lnTo>
                <a:lnTo>
                  <a:pt x="940110" y="1026408"/>
                </a:lnTo>
                <a:lnTo>
                  <a:pt x="942737" y="1018862"/>
                </a:lnTo>
                <a:lnTo>
                  <a:pt x="964364" y="983848"/>
                </a:lnTo>
                <a:lnTo>
                  <a:pt x="974077" y="975514"/>
                </a:lnTo>
                <a:lnTo>
                  <a:pt x="980340" y="970100"/>
                </a:lnTo>
                <a:lnTo>
                  <a:pt x="1017624" y="935567"/>
                </a:lnTo>
                <a:lnTo>
                  <a:pt x="1056587" y="896549"/>
                </a:lnTo>
                <a:lnTo>
                  <a:pt x="1082470" y="870222"/>
                </a:lnTo>
                <a:lnTo>
                  <a:pt x="1095423" y="857064"/>
                </a:lnTo>
                <a:lnTo>
                  <a:pt x="1134542" y="817888"/>
                </a:lnTo>
                <a:lnTo>
                  <a:pt x="1174422" y="779637"/>
                </a:lnTo>
                <a:lnTo>
                  <a:pt x="1215542" y="742930"/>
                </a:lnTo>
                <a:lnTo>
                  <a:pt x="1258379" y="708383"/>
                </a:lnTo>
                <a:lnTo>
                  <a:pt x="1303413" y="676613"/>
                </a:lnTo>
                <a:lnTo>
                  <a:pt x="1308144" y="663172"/>
                </a:lnTo>
                <a:lnTo>
                  <a:pt x="1327142" y="627995"/>
                </a:lnTo>
                <a:lnTo>
                  <a:pt x="1362638" y="591817"/>
                </a:lnTo>
                <a:lnTo>
                  <a:pt x="1395904" y="571528"/>
                </a:lnTo>
                <a:lnTo>
                  <a:pt x="1434022" y="556076"/>
                </a:lnTo>
                <a:lnTo>
                  <a:pt x="1444926" y="546564"/>
                </a:lnTo>
                <a:lnTo>
                  <a:pt x="1476263" y="521589"/>
                </a:lnTo>
                <a:lnTo>
                  <a:pt x="1516326" y="493633"/>
                </a:lnTo>
                <a:lnTo>
                  <a:pt x="1546481" y="473901"/>
                </a:lnTo>
                <a:lnTo>
                  <a:pt x="1556766" y="467136"/>
                </a:lnTo>
                <a:lnTo>
                  <a:pt x="1588878" y="445168"/>
                </a:lnTo>
                <a:lnTo>
                  <a:pt x="1620781" y="422071"/>
                </a:lnTo>
                <a:lnTo>
                  <a:pt x="1652422" y="398806"/>
                </a:lnTo>
                <a:lnTo>
                  <a:pt x="1668196" y="387198"/>
                </a:lnTo>
                <a:lnTo>
                  <a:pt x="1699755" y="364203"/>
                </a:lnTo>
                <a:lnTo>
                  <a:pt x="1731467" y="341735"/>
                </a:lnTo>
                <a:lnTo>
                  <a:pt x="1763500" y="320072"/>
                </a:lnTo>
                <a:lnTo>
                  <a:pt x="1796018" y="299490"/>
                </a:lnTo>
                <a:lnTo>
                  <a:pt x="1829189" y="280269"/>
                </a:lnTo>
                <a:lnTo>
                  <a:pt x="1863178" y="262685"/>
                </a:lnTo>
                <a:lnTo>
                  <a:pt x="1898153" y="247016"/>
                </a:lnTo>
                <a:lnTo>
                  <a:pt x="1916061" y="239987"/>
                </a:lnTo>
                <a:lnTo>
                  <a:pt x="1925762" y="230969"/>
                </a:lnTo>
                <a:lnTo>
                  <a:pt x="1957408" y="203831"/>
                </a:lnTo>
                <a:lnTo>
                  <a:pt x="1984168" y="197496"/>
                </a:lnTo>
                <a:lnTo>
                  <a:pt x="1991719" y="197632"/>
                </a:lnTo>
                <a:lnTo>
                  <a:pt x="2000593" y="198003"/>
                </a:lnTo>
                <a:lnTo>
                  <a:pt x="2011044" y="198510"/>
                </a:lnTo>
                <a:lnTo>
                  <a:pt x="2023325" y="199053"/>
                </a:lnTo>
                <a:lnTo>
                  <a:pt x="2037689" y="199534"/>
                </a:lnTo>
                <a:lnTo>
                  <a:pt x="2054389" y="199852"/>
                </a:lnTo>
                <a:lnTo>
                  <a:pt x="2073679" y="199909"/>
                </a:lnTo>
                <a:lnTo>
                  <a:pt x="2095811" y="199604"/>
                </a:lnTo>
                <a:lnTo>
                  <a:pt x="2121039" y="198839"/>
                </a:lnTo>
                <a:lnTo>
                  <a:pt x="2181132" y="196995"/>
                </a:lnTo>
                <a:lnTo>
                  <a:pt x="2246082" y="195129"/>
                </a:lnTo>
                <a:lnTo>
                  <a:pt x="2315030" y="193255"/>
                </a:lnTo>
                <a:lnTo>
                  <a:pt x="2387117" y="191383"/>
                </a:lnTo>
                <a:lnTo>
                  <a:pt x="2461487" y="189528"/>
                </a:lnTo>
                <a:lnTo>
                  <a:pt x="2537279" y="187701"/>
                </a:lnTo>
                <a:lnTo>
                  <a:pt x="2613635" y="185916"/>
                </a:lnTo>
                <a:lnTo>
                  <a:pt x="2689698" y="184184"/>
                </a:lnTo>
                <a:lnTo>
                  <a:pt x="2764609" y="182519"/>
                </a:lnTo>
                <a:lnTo>
                  <a:pt x="2837510" y="180932"/>
                </a:lnTo>
                <a:lnTo>
                  <a:pt x="2907541" y="179437"/>
                </a:lnTo>
                <a:lnTo>
                  <a:pt x="2973845" y="178045"/>
                </a:lnTo>
                <a:lnTo>
                  <a:pt x="3035564" y="176771"/>
                </a:lnTo>
                <a:lnTo>
                  <a:pt x="3091838" y="175625"/>
                </a:lnTo>
                <a:lnTo>
                  <a:pt x="3141810" y="174622"/>
                </a:lnTo>
                <a:lnTo>
                  <a:pt x="3184621" y="173772"/>
                </a:lnTo>
                <a:lnTo>
                  <a:pt x="3245326" y="172586"/>
                </a:lnTo>
                <a:lnTo>
                  <a:pt x="3267087" y="172169"/>
                </a:lnTo>
                <a:lnTo>
                  <a:pt x="3279844" y="171219"/>
                </a:lnTo>
                <a:lnTo>
                  <a:pt x="3292597" y="170437"/>
                </a:lnTo>
                <a:lnTo>
                  <a:pt x="3305341" y="169774"/>
                </a:lnTo>
                <a:lnTo>
                  <a:pt x="3318073" y="169184"/>
                </a:lnTo>
                <a:lnTo>
                  <a:pt x="3330789" y="168619"/>
                </a:lnTo>
                <a:lnTo>
                  <a:pt x="3343485" y="168034"/>
                </a:lnTo>
                <a:lnTo>
                  <a:pt x="3393981" y="164541"/>
                </a:lnTo>
                <a:lnTo>
                  <a:pt x="3439960" y="157618"/>
                </a:lnTo>
                <a:lnTo>
                  <a:pt x="3487866" y="144112"/>
                </a:lnTo>
                <a:lnTo>
                  <a:pt x="3530259" y="129930"/>
                </a:lnTo>
                <a:lnTo>
                  <a:pt x="3569575" y="115123"/>
                </a:lnTo>
                <a:lnTo>
                  <a:pt x="3613359" y="90319"/>
                </a:lnTo>
                <a:lnTo>
                  <a:pt x="3623315" y="83030"/>
                </a:lnTo>
                <a:lnTo>
                  <a:pt x="3670952" y="73751"/>
                </a:lnTo>
                <a:lnTo>
                  <a:pt x="3712642" y="70394"/>
                </a:lnTo>
                <a:lnTo>
                  <a:pt x="3763240" y="66798"/>
                </a:lnTo>
                <a:lnTo>
                  <a:pt x="3818942" y="63136"/>
                </a:lnTo>
                <a:lnTo>
                  <a:pt x="3875947" y="59578"/>
                </a:lnTo>
                <a:lnTo>
                  <a:pt x="3930450" y="56298"/>
                </a:lnTo>
                <a:lnTo>
                  <a:pt x="3978650" y="53468"/>
                </a:lnTo>
                <a:lnTo>
                  <a:pt x="4016743" y="51259"/>
                </a:lnTo>
                <a:lnTo>
                  <a:pt x="4030811" y="50441"/>
                </a:lnTo>
                <a:lnTo>
                  <a:pt x="4040926" y="49843"/>
                </a:lnTo>
                <a:lnTo>
                  <a:pt x="4046613" y="49487"/>
                </a:lnTo>
                <a:lnTo>
                  <a:pt x="4158366" y="35836"/>
                </a:lnTo>
                <a:lnTo>
                  <a:pt x="4268621" y="24702"/>
                </a:lnTo>
                <a:lnTo>
                  <a:pt x="4377629" y="15893"/>
                </a:lnTo>
                <a:lnTo>
                  <a:pt x="4485641" y="9217"/>
                </a:lnTo>
                <a:lnTo>
                  <a:pt x="4592907" y="4481"/>
                </a:lnTo>
                <a:lnTo>
                  <a:pt x="4699680" y="1495"/>
                </a:lnTo>
                <a:lnTo>
                  <a:pt x="4806208" y="65"/>
                </a:lnTo>
                <a:lnTo>
                  <a:pt x="4912744" y="0"/>
                </a:lnTo>
                <a:lnTo>
                  <a:pt x="5019539" y="1107"/>
                </a:lnTo>
                <a:lnTo>
                  <a:pt x="5126842" y="3195"/>
                </a:lnTo>
                <a:lnTo>
                  <a:pt x="5234905" y="6072"/>
                </a:lnTo>
                <a:lnTo>
                  <a:pt x="5343979" y="9546"/>
                </a:lnTo>
                <a:lnTo>
                  <a:pt x="5454315" y="13424"/>
                </a:lnTo>
                <a:lnTo>
                  <a:pt x="5566164" y="17515"/>
                </a:lnTo>
                <a:lnTo>
                  <a:pt x="5679776" y="21626"/>
                </a:lnTo>
                <a:lnTo>
                  <a:pt x="5795403" y="25566"/>
                </a:lnTo>
                <a:lnTo>
                  <a:pt x="5913295" y="29143"/>
                </a:lnTo>
                <a:lnTo>
                  <a:pt x="6033703" y="32164"/>
                </a:lnTo>
                <a:lnTo>
                  <a:pt x="6156878" y="34437"/>
                </a:lnTo>
                <a:lnTo>
                  <a:pt x="6283071" y="35771"/>
                </a:lnTo>
                <a:lnTo>
                  <a:pt x="6301678" y="42799"/>
                </a:lnTo>
                <a:lnTo>
                  <a:pt x="6354974" y="60673"/>
                </a:lnTo>
                <a:lnTo>
                  <a:pt x="6405802" y="74329"/>
                </a:lnTo>
                <a:lnTo>
                  <a:pt x="6455859" y="84539"/>
                </a:lnTo>
                <a:lnTo>
                  <a:pt x="6506840" y="92074"/>
                </a:lnTo>
                <a:lnTo>
                  <a:pt x="6560443" y="97706"/>
                </a:lnTo>
                <a:lnTo>
                  <a:pt x="6598473" y="100785"/>
                </a:lnTo>
                <a:lnTo>
                  <a:pt x="6638925" y="103589"/>
                </a:lnTo>
                <a:lnTo>
                  <a:pt x="6677892" y="111262"/>
                </a:lnTo>
                <a:lnTo>
                  <a:pt x="6716632" y="118087"/>
                </a:lnTo>
                <a:lnTo>
                  <a:pt x="6755183" y="124121"/>
                </a:lnTo>
                <a:lnTo>
                  <a:pt x="6793580" y="129418"/>
                </a:lnTo>
                <a:lnTo>
                  <a:pt x="6831861" y="134033"/>
                </a:lnTo>
                <a:lnTo>
                  <a:pt x="6870061" y="138023"/>
                </a:lnTo>
                <a:lnTo>
                  <a:pt x="6908217" y="141442"/>
                </a:lnTo>
                <a:lnTo>
                  <a:pt x="6946367" y="144347"/>
                </a:lnTo>
                <a:lnTo>
                  <a:pt x="6984546" y="146792"/>
                </a:lnTo>
                <a:lnTo>
                  <a:pt x="7022792" y="148833"/>
                </a:lnTo>
                <a:lnTo>
                  <a:pt x="7061139" y="150525"/>
                </a:lnTo>
                <a:lnTo>
                  <a:pt x="7099627" y="151924"/>
                </a:lnTo>
                <a:lnTo>
                  <a:pt x="7138290" y="153085"/>
                </a:lnTo>
                <a:lnTo>
                  <a:pt x="7177165" y="154064"/>
                </a:lnTo>
                <a:lnTo>
                  <a:pt x="7216290" y="154917"/>
                </a:lnTo>
                <a:lnTo>
                  <a:pt x="7255699" y="155697"/>
                </a:lnTo>
                <a:lnTo>
                  <a:pt x="7295432" y="156462"/>
                </a:lnTo>
                <a:lnTo>
                  <a:pt x="7335522" y="157266"/>
                </a:lnTo>
                <a:lnTo>
                  <a:pt x="7376009" y="158165"/>
                </a:lnTo>
                <a:lnTo>
                  <a:pt x="7416927" y="159215"/>
                </a:lnTo>
                <a:lnTo>
                  <a:pt x="7429267" y="161033"/>
                </a:lnTo>
                <a:lnTo>
                  <a:pt x="7441831" y="162489"/>
                </a:lnTo>
                <a:lnTo>
                  <a:pt x="7479877" y="167437"/>
                </a:lnTo>
                <a:lnTo>
                  <a:pt x="7517986" y="180172"/>
                </a:lnTo>
                <a:lnTo>
                  <a:pt x="7552436" y="197436"/>
                </a:lnTo>
                <a:lnTo>
                  <a:pt x="7563398" y="203227"/>
                </a:lnTo>
                <a:lnTo>
                  <a:pt x="7574329" y="208796"/>
                </a:lnTo>
                <a:lnTo>
                  <a:pt x="7620460" y="225953"/>
                </a:lnTo>
                <a:lnTo>
                  <a:pt x="7633886" y="228879"/>
                </a:lnTo>
                <a:lnTo>
                  <a:pt x="7647218" y="231847"/>
                </a:lnTo>
                <a:lnTo>
                  <a:pt x="7686734" y="241019"/>
                </a:lnTo>
                <a:lnTo>
                  <a:pt x="7725691" y="250623"/>
                </a:lnTo>
                <a:lnTo>
                  <a:pt x="7764306" y="260694"/>
                </a:lnTo>
                <a:lnTo>
                  <a:pt x="7802790" y="271271"/>
                </a:lnTo>
                <a:lnTo>
                  <a:pt x="7841357" y="282390"/>
                </a:lnTo>
                <a:lnTo>
                  <a:pt x="7880223" y="294089"/>
                </a:lnTo>
                <a:lnTo>
                  <a:pt x="7898138" y="312763"/>
                </a:lnTo>
                <a:lnTo>
                  <a:pt x="7913977" y="328475"/>
                </a:lnTo>
                <a:lnTo>
                  <a:pt x="7953077" y="360097"/>
                </a:lnTo>
                <a:lnTo>
                  <a:pt x="8000656" y="374513"/>
                </a:lnTo>
                <a:lnTo>
                  <a:pt x="8014431" y="374670"/>
                </a:lnTo>
                <a:lnTo>
                  <a:pt x="8029767" y="373902"/>
                </a:lnTo>
                <a:lnTo>
                  <a:pt x="8047067" y="372435"/>
                </a:lnTo>
                <a:lnTo>
                  <a:pt x="8066735" y="370494"/>
                </a:lnTo>
                <a:lnTo>
                  <a:pt x="8089176" y="368306"/>
                </a:lnTo>
                <a:lnTo>
                  <a:pt x="8143991" y="364095"/>
                </a:lnTo>
                <a:lnTo>
                  <a:pt x="8214744" y="361613"/>
                </a:lnTo>
                <a:lnTo>
                  <a:pt x="8257108" y="361585"/>
                </a:lnTo>
                <a:lnTo>
                  <a:pt x="8304669" y="362669"/>
                </a:lnTo>
                <a:lnTo>
                  <a:pt x="8317276" y="365814"/>
                </a:lnTo>
                <a:lnTo>
                  <a:pt x="8329837" y="368487"/>
                </a:lnTo>
                <a:lnTo>
                  <a:pt x="8379519" y="376189"/>
                </a:lnTo>
                <a:lnTo>
                  <a:pt x="8391777" y="377798"/>
                </a:lnTo>
                <a:lnTo>
                  <a:pt x="8403961" y="379454"/>
                </a:lnTo>
                <a:lnTo>
                  <a:pt x="8451860" y="388265"/>
                </a:lnTo>
                <a:lnTo>
                  <a:pt x="8498204" y="404722"/>
                </a:lnTo>
                <a:lnTo>
                  <a:pt x="8527960" y="428634"/>
                </a:lnTo>
                <a:lnTo>
                  <a:pt x="8544989" y="463482"/>
                </a:lnTo>
                <a:lnTo>
                  <a:pt x="8557660" y="499622"/>
                </a:lnTo>
                <a:lnTo>
                  <a:pt x="8561531" y="511715"/>
                </a:lnTo>
                <a:lnTo>
                  <a:pt x="8565446" y="523746"/>
                </a:lnTo>
                <a:lnTo>
                  <a:pt x="8584184" y="570215"/>
                </a:lnTo>
                <a:lnTo>
                  <a:pt x="8611415" y="601207"/>
                </a:lnTo>
                <a:lnTo>
                  <a:pt x="8645378" y="619507"/>
                </a:lnTo>
                <a:lnTo>
                  <a:pt x="8686525" y="636179"/>
                </a:lnTo>
                <a:lnTo>
                  <a:pt x="8729194" y="651336"/>
                </a:lnTo>
                <a:lnTo>
                  <a:pt x="8742776" y="656073"/>
                </a:lnTo>
                <a:lnTo>
                  <a:pt x="8778665" y="669393"/>
                </a:lnTo>
                <a:lnTo>
                  <a:pt x="8796817" y="684582"/>
                </a:lnTo>
                <a:lnTo>
                  <a:pt x="8805259" y="695130"/>
                </a:lnTo>
                <a:lnTo>
                  <a:pt x="8813620" y="705284"/>
                </a:lnTo>
                <a:lnTo>
                  <a:pt x="8821880" y="715131"/>
                </a:lnTo>
                <a:lnTo>
                  <a:pt x="8830022" y="724760"/>
                </a:lnTo>
                <a:lnTo>
                  <a:pt x="8838028" y="734259"/>
                </a:lnTo>
                <a:lnTo>
                  <a:pt x="8868342" y="772715"/>
                </a:lnTo>
                <a:lnTo>
                  <a:pt x="8881012" y="808742"/>
                </a:lnTo>
                <a:lnTo>
                  <a:pt x="8883147" y="821242"/>
                </a:lnTo>
                <a:lnTo>
                  <a:pt x="8885247" y="833504"/>
                </a:lnTo>
                <a:lnTo>
                  <a:pt x="8897497" y="877258"/>
                </a:lnTo>
                <a:lnTo>
                  <a:pt x="8912773" y="920872"/>
                </a:lnTo>
                <a:lnTo>
                  <a:pt x="8918445" y="936168"/>
                </a:lnTo>
                <a:lnTo>
                  <a:pt x="8920221" y="948821"/>
                </a:lnTo>
                <a:lnTo>
                  <a:pt x="8921350" y="961538"/>
                </a:lnTo>
                <a:lnTo>
                  <a:pt x="8922282" y="974215"/>
                </a:lnTo>
                <a:lnTo>
                  <a:pt x="8923469" y="986747"/>
                </a:lnTo>
                <a:lnTo>
                  <a:pt x="8937441" y="1031824"/>
                </a:lnTo>
                <a:lnTo>
                  <a:pt x="8958883" y="1074227"/>
                </a:lnTo>
                <a:lnTo>
                  <a:pt x="8983126" y="1098293"/>
                </a:lnTo>
                <a:lnTo>
                  <a:pt x="8984459" y="1098079"/>
                </a:lnTo>
                <a:lnTo>
                  <a:pt x="8985427" y="1097956"/>
                </a:lnTo>
                <a:lnTo>
                  <a:pt x="8986085" y="1098257"/>
                </a:lnTo>
                <a:lnTo>
                  <a:pt x="8986488" y="1099318"/>
                </a:lnTo>
                <a:lnTo>
                  <a:pt x="8986694" y="1101472"/>
                </a:lnTo>
                <a:lnTo>
                  <a:pt x="8986757" y="1105055"/>
                </a:lnTo>
                <a:lnTo>
                  <a:pt x="8986733" y="1110400"/>
                </a:lnTo>
                <a:lnTo>
                  <a:pt x="8986677" y="1117843"/>
                </a:lnTo>
                <a:lnTo>
                  <a:pt x="8986647" y="1127717"/>
                </a:lnTo>
              </a:path>
            </a:pathLst>
          </a:custGeom>
          <a:ln w="31750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10"/>
          <p:cNvSpPr txBox="1"/>
          <p:nvPr/>
        </p:nvSpPr>
        <p:spPr>
          <a:xfrm>
            <a:off x="907416" y="1503460"/>
            <a:ext cx="8236584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5" dirty="0" smtClean="0">
                <a:solidFill>
                  <a:schemeClr val="bg1"/>
                </a:solidFill>
                <a:latin typeface="Arial"/>
                <a:cs typeface="Arial"/>
              </a:rPr>
              <a:t>35</a:t>
            </a:r>
            <a:r>
              <a:rPr sz="3200" spc="-20" dirty="0" smtClean="0">
                <a:solidFill>
                  <a:schemeClr val="bg1"/>
                </a:solidFill>
                <a:latin typeface="Arial"/>
                <a:cs typeface="Arial"/>
              </a:rPr>
              <a:t>0</a:t>
            </a:r>
            <a:r>
              <a:rPr sz="3200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chemeClr val="bg1"/>
                </a:solidFill>
                <a:latin typeface="Arial"/>
                <a:cs typeface="Arial"/>
              </a:rPr>
              <a:t>students</a:t>
            </a:r>
            <a:r>
              <a:rPr sz="32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3200" spc="-1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sz="32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spc="-25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3200" spc="-25" dirty="0" smtClean="0">
                <a:solidFill>
                  <a:schemeClr val="bg1"/>
                </a:solidFill>
                <a:latin typeface="Arial"/>
                <a:cs typeface="Arial"/>
              </a:rPr>
              <a:t>choo</a:t>
            </a:r>
            <a:r>
              <a:rPr sz="3200" spc="-10" dirty="0" smtClean="0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sz="3200" spc="-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chemeClr val="bg1"/>
                </a:solidFill>
                <a:latin typeface="Arial"/>
                <a:cs typeface="Arial"/>
              </a:rPr>
              <a:t>an</a:t>
            </a:r>
            <a:r>
              <a:rPr sz="3200" spc="-20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sz="32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spc="-25" dirty="0">
                <a:solidFill>
                  <a:schemeClr val="bg1"/>
                </a:solidFill>
                <a:latin typeface="Arial"/>
                <a:cs typeface="Arial"/>
              </a:rPr>
              <a:t>read</a:t>
            </a:r>
            <a:r>
              <a:rPr sz="3200" spc="-20" dirty="0">
                <a:solidFill>
                  <a:schemeClr val="bg1"/>
                </a:solidFill>
                <a:latin typeface="Arial"/>
                <a:cs typeface="Arial"/>
              </a:rPr>
              <a:t>y</a:t>
            </a:r>
            <a:r>
              <a:rPr sz="32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spc="-15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sz="3200" spc="-2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320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chemeClr val="bg1"/>
                </a:solidFill>
                <a:latin typeface="Arial"/>
                <a:cs typeface="Arial"/>
              </a:rPr>
              <a:t>class</a:t>
            </a:r>
            <a:endParaRPr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4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>
            <a:off x="318976" y="1113864"/>
            <a:ext cx="8389089" cy="54038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34" name="object 4"/>
          <p:cNvSpPr/>
          <p:nvPr/>
        </p:nvSpPr>
        <p:spPr>
          <a:xfrm>
            <a:off x="8165805" y="5964864"/>
            <a:ext cx="585426" cy="55289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11"/>
          <p:cNvSpPr txBox="1"/>
          <p:nvPr/>
        </p:nvSpPr>
        <p:spPr>
          <a:xfrm>
            <a:off x="6728711" y="4670646"/>
            <a:ext cx="26066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(Photo in </a:t>
            </a:r>
            <a:r>
              <a:rPr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200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8</a:t>
            </a:r>
            <a:r>
              <a:rPr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lang="en-US"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20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19" name="object 3"/>
          <p:cNvSpPr txBox="1"/>
          <p:nvPr/>
        </p:nvSpPr>
        <p:spPr>
          <a:xfrm>
            <a:off x="432406" y="1233958"/>
            <a:ext cx="6670675" cy="498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</a:pPr>
            <a:r>
              <a:rPr sz="32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Flag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wa</a:t>
            </a:r>
            <a:r>
              <a:rPr sz="3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standing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uprigh</a:t>
            </a:r>
            <a:r>
              <a:rPr sz="3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alone</a:t>
            </a:r>
            <a:r>
              <a:rPr sz="32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bu</a:t>
            </a:r>
            <a:r>
              <a:rPr sz="32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20" name="object 4"/>
          <p:cNvSpPr txBox="1">
            <a:spLocks noGrp="1"/>
          </p:cNvSpPr>
          <p:nvPr/>
        </p:nvSpPr>
        <p:spPr>
          <a:xfrm>
            <a:off x="1014777" y="2028974"/>
            <a:ext cx="286665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5400" b="1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35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0</a:t>
            </a:r>
            <a:r>
              <a:rPr kumimoji="0" sz="3600" b="1" i="0" u="none" strike="noStrike" kern="0" cap="none" spc="-1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sz="3600" b="1" i="0" u="none" strike="noStrike" kern="0" cap="none" spc="-5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fatalities</a:t>
            </a:r>
          </a:p>
        </p:txBody>
      </p:sp>
    </p:spTree>
    <p:extLst>
      <p:ext uri="{BB962C8B-B14F-4D97-AF65-F5344CB8AC3E}">
        <p14:creationId xmlns:p14="http://schemas.microsoft.com/office/powerpoint/2010/main" val="314711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1  Landslide Hazards in China</a:t>
            </a:r>
          </a:p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2  Potential Chinese Landslide Pilot Region</a:t>
            </a:r>
          </a:p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3  Related Research Project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134152" name="AutoShape 8" descr="data:image/jpeg;base64,/9j/4AAQSkZJRgABAQAAAQABAAD/2wCEAAkGBwgQEhIUEhQWFRUUGRgbFRcYGBwVFxcaFxcXGBcYHRgcKCghGBomHBcULTEhJSosMC4uHCAzODMsNygtLisBCgoKDg0OGxAQGywmHyQuLCwvMCwsLCwsLC8sLCwsLCwsLSwsLCwsLCwsLCwsLCwsLCwsLCwsLCwsLCwsNCwsLP/AABEIADsAjgMBEQACEQEDEQH/xAAbAAACAgMBAAAAAAAAAAAAAAAABQEEAgMGB//EADgQAAIABAMECQIFAwUAAAAAAAECAAMEEQUhMRITQVEGFCIyUmFxkaGBwQdCYrHRI0PwJDNygpL/xAAaAQACAwEBAAAAAAAAAAAAAAAAAQIDBAUG/8QALBEAAgIBBAEDAwMFAQAAAAAAAAECAxEEEiExQQUTURQiYSMyoRZCcYGxBv/aAAwDAQACEQMRAD8A9hkSpWyvZGg4DkIsItmZkyfCvtCIk7mT4V9hB+ADcyvCPaDABuJXhHtBgA3Mnwj2gS4GaaZ6KZcy9h9klTs2axGoNuMScHHsGbtzK8I9oWEINxK8K+whMYhxjpX0fpJqyZrKJjEDZVC2ztGw2iB2frGivSWTjuS4DcPVlySAQq5+QihprgOydzK8K+whYDoNzK8K+0PAsoNzK8K+wiOV8j5b6DcSvCvsIkDDcyvCvtAINxK8K+wgArYhKQKLADPgByMJjRYkd1fQfsIOPAYPOSZVbidbTVhsVW1MjGy7BXvL+q97nXSOw4OrTxsq/wBkV3geVuOyMKkSpJDTpqSy2ztAWRBmzM2g4DnGWrTy1MnPpA3hlQ/iVh96Ybmb/qATew7Nrdm2rm5GmXnFq9MlhtSXAt5Zw/p1JqKWqqFkOvVi4ZWZQewNb6cNIhPQOFsa21yCllZFfR3ppXysONTWS5kxs2XZAsw1PkgHnF12jjPUe3U0g3cZJp+mOCUUqS8umdBVuCwFgEZ+0Tf8x45CB6Gy1yzJfaG7A8wDpnR1b1K7DShTd5ntawFyctPS8Z79FKrbzly+BqSZWoOn9HNn7rdOqmWZqTCRYoL5lRml7Ei8Sn6fKMMtrOcYByyKvwpo0qJVRVzlDGoms42hewvl7C3tFvqVnttVRfCQl8nZTscoVbYVgzAXsuYAvbXQRyq3veEyp3xQtqOlE9WtuQV57eftaNC0s9xms1u3wCdMaHR/6R5uewPMtGS9yhZ7S7L6NZXZ2WTiOFlHmPMVlVbmYTZM8hY6AXjDGyM7JVv9yOm3JJSXRawjGMNngLKnS5jBQSFYMbc8o31xlGKTM8+xnaJkSYAKmJd0ev2MJjQq6SY+aCRKm7ppiFlVyv8AbUjvkcQDaNOl0/vScc4a/kOjlumzUVdNomozvJ6TFbey81SX+YM4yzy7MbNLKdUJqfEWv5IS8YFON4fiZxaez0zThMVBJN7ShYfm4kA3yEaYW1/SxjGWGs5DHIzxXCcRav3gkdmmpDuQBZWmkMSB/wBtnWKK7oKnbnuQY5FFBh2LpgdRJFOwdytx/cYMRvCR75RolbW9YpN8IMPaMcZTGnwdpS05UHdqqDN93cbZbzPl8xTQ6o6rc38hyomudQV0+dhm1IYSadGYgAkF8tkXtyAz0zMSjZCEJ/dzJlLt64FFNh+OCgr03DiZUMWc2Nzd7uo8tmNPu0/UQlnhCV3D4LdPLnjD6oJTbt2k7Cljec7N2WN9ALE2EUNx+oi5S4zkmrkyxQYnVyaOXTBRLAGdj2rWGRPM56cLR5n1rWKV7jBme614whYlXPlElGK31txjmUWzr/acicscomRimItZF7RFzmLn1JjrUa3UNbUUuycuCJimagM0Br3uOGvLjpHXp0X1DV9va8FE75w4R1GA0EpVlyJypMp3CkqBdUJuQp8r2ji6mWkjq8QeJ/8AT1Gh+ohp07OUzsMM6PYRTOXkSElsRYlRa45RrcmzUNIQAYAKmI90eo/YwmNG2UisgBFwVFwfSGnjlAwkUshO6oHoIbm32yJusIQ2+QtCbGFhAxNsCBDB5aKAp6iV/tnaXwNw/wCLfzFm6Mv3dlG2cOjNK+To4Ms8mFgfQ6GE4PwCtX93BZYix0PHyitp+Czho8sxyRMSYwY3Y9o20G0TkPKPO6mtwtefJzrlyI5pl3ALBQeJzt9BFtEHLgxx007ZYQyoMORG2t5dx+UArYHUm+sd7RaPZLcws0cqY7peSalRfyGsd+dntxwu30cx177Mvpdm2biq7ky1BBIIuMrXHe9RHnV/5yduuWonLg9D/UNcNP7UI8jjD+jWPzpMuZLxOcNpQbMqtbyyjo22Vwm47OjVprHZWpfJdwjAel0qolNNrhNlKe2pFiwsfvaK521OOFHkvw0drGUZVxLuD1H7GENG6R3F9B+whgcZ006Q1siaZYLS5Syg22oBabMYkLKViCBoPPO/COjotNCUdz5eevx8kG8Cn8KcWxmpnVnWZzOJZCgG1lOdwP5i/wBUqqrwq44FDk62X0z6PtMaXvgCoJuwKoQpsSrHJreUYXorkk9vZNtFXAq/CZrVFbLqWaU2ThyQiFOzcK3dv8xK6qyGKpR5DKLuDdLMHrJrSpLszILm6sotw1iu3SW1RUpLGRbs9D0RmTGQ6KQQRcHWHnAmk+0U3w6ULlCyH9Jy9tImpvyVSqXceDlcZwuY5Lud4AtrW2Cv6ssjaJSoqszJrkScksYT/wAnLSaGXaZcOVGR7GuhBy0z4jURVpdDFfdnLJ1xjVLNscNjSWkpVyKknW3wOcdVYrjuZzdXc7p7F0LK48PeL9NBzfuz78fg4mssUP049eRe8dHPlmFZZ6V0aomMmVsMVVUF2U99jnocrC8eW1F03qHx9p7XSaeMdPHnDHF69OUwf+W/g/EL7WT/AFI/kzk10kmxujeFhsn6c/pA632iUb10wxLuj1+xistRtkEbC+g/aBIZ5/iIqcVqN7KdVpqMkoSu2sxx3n1zAtZT6+UdWprTw2v90iDWRR+GeMU1JRVNTNBYvOu4UdpQ7W2ivBRck8ov9Qrd18YQfCQR6MOj9VSSZeJIirPp6ZGmU03ZvYspOwD+axtpErs2TrcniTfIeBPguISJEnDpMwOJLu8ya2yf6jrs7CjnqdeMX3Vb5Tmms9ISfR034Z18qfW100owZ3IXLJFXsqt+Jy4ecY/UIuNcI5zglF5Z6jHHGTABEA2JsRlAFuRGflfKLYT3LaUWweDk6qiaWyNmyoc7ZAixsHHH1h4VSy3hIurfupRzyUp0+WUBXYYC9rm2Q1sYUL5Skp548I5vqUFR9q7fkXVYH+GPRVPdFHl71yU6LCausnEyVLCnUmYc9ljqJQtq508rxk1trjhJnb9J06cPvXZ65RTsQEuXeSq9lboHsUy7tiOEcdqOezspzjwkWOuTeMp/pY/eFsXyHuy+DXOqJTizSnI5FDDUceRSmpLlFXZnhSCGCXGxtZtobj0gs24WOx07ufg0430ckVqyduZNTYUgiW5UOGAuGAyIyidV7rzhIvfI1w+gppCCXLWygZCK52Sm8sDJaGlAICLY6iwsYTnJ+REyaGlQFVRQDqAMjA5yby2BicOo7KN2tlzAtkDBvl8jyZyKSnQkqoUnWwteByk+2JG+IgEAEQgzgoMWBmAoWLG45EWsM+FoyRnKub45NDjGSQtr8AmTFOYz4A2t6HjGhwVy/VZjuhxis5ap6F1N2Cgm4tnmBne4txhrRVKOFI519VtkdrWfyX8P6ETzsia9lHLNj9dBHUhrFTWoQ5fyY4+kSm05vg7HDqCmp0CSlCqOXEnUnmYw2WOct0ju01KuKivBaissC0MAtABVxLuj1+xhMaKK1U8DI6W4CEMnrk/n8CGhMOuVHi+BDET1yo8XwIAI65UeL4EAB1yo8XwIADrlR4vgQAHXajxfAgAy65Uc/gQSXA/IdcqOfwIbQeA65P5/AiIpdB1yfz+BDBdB1yfz+BCJB1yo5/AhD8B1yo5/AhogHXKjn8CGAdcqOfwIAMJ1RNYWJv8AQQmN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154" name="AutoShape 10" descr="data:image/jpeg;base64,/9j/4AAQSkZJRgABAQAAAQABAAD/2wCEAAkGBwgQEhIUEhQWFRUUGRgbFRcYGBwVFxcaFxcXGBcYHRgcKCghGBomHBcULTEhJSosMC4uHCAzODMsNygtLisBCgoKDg0OGxAQGywmHyQuLCwvMCwsLCwsLC8sLCwsLCwsLSwsLCwsLCwsLCwsLCwsLCwsLCwsLCwsLCwsNCwsLP/AABEIADsAjgMBEQACEQEDEQH/xAAbAAACAgMBAAAAAAAAAAAAAAAABQEEAgMGB//EADgQAAIABAMECQIFAwUAAAAAAAECAAMEEQUhMRITQVEGFCIyUmFxkaGBwQdCYrHRI0PwJDNygpL/xAAaAQACAwEBAAAAAAAAAAAAAAAAAQIDBAUG/8QALBEAAgIBBAEDAwMFAQAAAAAAAAECAxEEEiExQQUTURQiYSMyoRZCcYGxBv/aAAwDAQACEQMRAD8A9hkSpWyvZGg4DkIsItmZkyfCvtCIk7mT4V9hB+ADcyvCPaDABuJXhHtBgA3Mnwj2gS4GaaZ6KZcy9h9klTs2axGoNuMScHHsGbtzK8I9oWEINxK8K+whMYhxjpX0fpJqyZrKJjEDZVC2ztGw2iB2frGivSWTjuS4DcPVlySAQq5+QihprgOydzK8K+whYDoNzK8K+0PAsoNzK8K+wiOV8j5b6DcSvCvsIkDDcyvCvtAINxK8K+wgArYhKQKLADPgByMJjRYkd1fQfsIOPAYPOSZVbidbTVhsVW1MjGy7BXvL+q97nXSOw4OrTxsq/wBkV3geVuOyMKkSpJDTpqSy2ztAWRBmzM2g4DnGWrTy1MnPpA3hlQ/iVh96Ybmb/qATew7Nrdm2rm5GmXnFq9MlhtSXAt5Zw/p1JqKWqqFkOvVi4ZWZQewNb6cNIhPQOFsa21yCllZFfR3ppXysONTWS5kxs2XZAsw1PkgHnF12jjPUe3U0g3cZJp+mOCUUqS8umdBVuCwFgEZ+0Tf8x45CB6Gy1yzJfaG7A8wDpnR1b1K7DShTd5ntawFyctPS8Z79FKrbzly+BqSZWoOn9HNn7rdOqmWZqTCRYoL5lRml7Ei8Sn6fKMMtrOcYByyKvwpo0qJVRVzlDGoms42hewvl7C3tFvqVnttVRfCQl8nZTscoVbYVgzAXsuYAvbXQRyq3veEyp3xQtqOlE9WtuQV57eftaNC0s9xms1u3wCdMaHR/6R5uewPMtGS9yhZ7S7L6NZXZ2WTiOFlHmPMVlVbmYTZM8hY6AXjDGyM7JVv9yOm3JJSXRawjGMNngLKnS5jBQSFYMbc8o31xlGKTM8+xnaJkSYAKmJd0ev2MJjQq6SY+aCRKm7ppiFlVyv8AbUjvkcQDaNOl0/vScc4a/kOjlumzUVdNomozvJ6TFbey81SX+YM4yzy7MbNLKdUJqfEWv5IS8YFON4fiZxaez0zThMVBJN7ShYfm4kA3yEaYW1/SxjGWGs5DHIzxXCcRav3gkdmmpDuQBZWmkMSB/wBtnWKK7oKnbnuQY5FFBh2LpgdRJFOwdytx/cYMRvCR75RolbW9YpN8IMPaMcZTGnwdpS05UHdqqDN93cbZbzPl8xTQ6o6rc38hyomudQV0+dhm1IYSadGYgAkF8tkXtyAz0zMSjZCEJ/dzJlLt64FFNh+OCgr03DiZUMWc2Nzd7uo8tmNPu0/UQlnhCV3D4LdPLnjD6oJTbt2k7Cljec7N2WN9ALE2EUNx+oi5S4zkmrkyxQYnVyaOXTBRLAGdj2rWGRPM56cLR5n1rWKV7jBme614whYlXPlElGK31txjmUWzr/acicscomRimItZF7RFzmLn1JjrUa3UNbUUuycuCJimagM0Br3uOGvLjpHXp0X1DV9va8FE75w4R1GA0EpVlyJypMp3CkqBdUJuQp8r2ji6mWkjq8QeJ/8AT1Gh+ohp07OUzsMM6PYRTOXkSElsRYlRa45RrcmzUNIQAYAKmI90eo/YwmNG2UisgBFwVFwfSGnjlAwkUshO6oHoIbm32yJusIQ2+QtCbGFhAxNsCBDB5aKAp6iV/tnaXwNw/wCLfzFm6Mv3dlG2cOjNK+To4Ms8mFgfQ6GE4PwCtX93BZYix0PHyitp+Czho8sxyRMSYwY3Y9o20G0TkPKPO6mtwtefJzrlyI5pl3ALBQeJzt9BFtEHLgxx007ZYQyoMORG2t5dx+UArYHUm+sd7RaPZLcws0cqY7peSalRfyGsd+dntxwu30cx177Mvpdm2biq7ky1BBIIuMrXHe9RHnV/5yduuWonLg9D/UNcNP7UI8jjD+jWPzpMuZLxOcNpQbMqtbyyjo22Vwm47OjVprHZWpfJdwjAel0qolNNrhNlKe2pFiwsfvaK521OOFHkvw0drGUZVxLuD1H7GENG6R3F9B+whgcZ006Q1siaZYLS5Syg22oBabMYkLKViCBoPPO/COjotNCUdz5eevx8kG8Cn8KcWxmpnVnWZzOJZCgG1lOdwP5i/wBUqqrwq44FDk62X0z6PtMaXvgCoJuwKoQpsSrHJreUYXorkk9vZNtFXAq/CZrVFbLqWaU2ThyQiFOzcK3dv8xK6qyGKpR5DKLuDdLMHrJrSpLszILm6sotw1iu3SW1RUpLGRbs9D0RmTGQ6KQQRcHWHnAmk+0U3w6ULlCyH9Jy9tImpvyVSqXceDlcZwuY5Lud4AtrW2Cv6ssjaJSoqszJrkScksYT/wAnLSaGXaZcOVGR7GuhBy0z4jURVpdDFfdnLJ1xjVLNscNjSWkpVyKknW3wOcdVYrjuZzdXc7p7F0LK48PeL9NBzfuz78fg4mssUP049eRe8dHPlmFZZ6V0aomMmVsMVVUF2U99jnocrC8eW1F03qHx9p7XSaeMdPHnDHF69OUwf+W/g/EL7WT/AFI/kzk10kmxujeFhsn6c/pA632iUb10wxLuj1+xistRtkEbC+g/aBIZ5/iIqcVqN7KdVpqMkoSu2sxx3n1zAtZT6+UdWprTw2v90iDWRR+GeMU1JRVNTNBYvOu4UdpQ7W2ivBRck8ov9Qrd18YQfCQR6MOj9VSSZeJIirPp6ZGmU03ZvYspOwD+axtpErs2TrcniTfIeBPguISJEnDpMwOJLu8ya2yf6jrs7CjnqdeMX3Vb5Tmms9ISfR034Z18qfW100owZ3IXLJFXsqt+Jy4ecY/UIuNcI5zglF5Z6jHHGTABEA2JsRlAFuRGflfKLYT3LaUWweDk6qiaWyNmyoc7ZAixsHHH1h4VSy3hIurfupRzyUp0+WUBXYYC9rm2Q1sYUL5Skp548I5vqUFR9q7fkXVYH+GPRVPdFHl71yU6LCausnEyVLCnUmYc9ljqJQtq508rxk1trjhJnb9J06cPvXZ65RTsQEuXeSq9lboHsUy7tiOEcdqOezspzjwkWOuTeMp/pY/eFsXyHuy+DXOqJTizSnI5FDDUceRSmpLlFXZnhSCGCXGxtZtobj0gs24WOx07ufg0430ckVqyduZNTYUgiW5UOGAuGAyIyidV7rzhIvfI1w+gppCCXLWygZCK52Sm8sDJaGlAICLY6iwsYTnJ+REyaGlQFVRQDqAMjA5yby2BicOo7KN2tlzAtkDBvl8jyZyKSnQkqoUnWwteByk+2JG+IgEAEQgzgoMWBmAoWLG45EWsM+FoyRnKub45NDjGSQtr8AmTFOYz4A2t6HjGhwVy/VZjuhxis5ap6F1N2Cgm4tnmBne4txhrRVKOFI519VtkdrWfyX8P6ETzsia9lHLNj9dBHUhrFTWoQ5fyY4+kSm05vg7HDqCmp0CSlCqOXEnUnmYw2WOct0ju01KuKivBaissC0MAtABVxLuj1+xhMaKK1U8DI6W4CEMnrk/n8CGhMOuVHi+BDET1yo8XwIAI65UeL4EAB1yo8XwIADrlR4vgQAHXajxfAgAy65Uc/gQSXA/IdcqOfwIbQeA65P5/AiIpdB1yfz+BDBdB1yfz+BCJB1yo5/AhD8B1yo5/AhogHXKjn8CGAdcqOfwIAMJ1RNYWJv8AQQmN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158" name="AutoShape 14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160" name="AutoShape 16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4162" name="AutoShape 18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318976" y="1113864"/>
            <a:ext cx="8389089" cy="5403893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34" name="object 4"/>
          <p:cNvSpPr/>
          <p:nvPr/>
        </p:nvSpPr>
        <p:spPr>
          <a:xfrm>
            <a:off x="8165805" y="5964864"/>
            <a:ext cx="585426" cy="55289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6"/>
          <p:cNvSpPr txBox="1"/>
          <p:nvPr/>
        </p:nvSpPr>
        <p:spPr>
          <a:xfrm>
            <a:off x="2652387" y="3413740"/>
            <a:ext cx="2212975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fatality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1250314" y="1227779"/>
            <a:ext cx="6526411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2800" b="1" spc="-25" dirty="0">
                <a:solidFill>
                  <a:prstClr val="black"/>
                </a:solidFill>
                <a:cs typeface="Arial"/>
              </a:rPr>
              <a:t>160</a:t>
            </a:r>
            <a:r>
              <a:rPr sz="2800" b="1" spc="-20" dirty="0">
                <a:solidFill>
                  <a:prstClr val="black"/>
                </a:solidFill>
                <a:cs typeface="Arial"/>
              </a:rPr>
              <a:t>0</a:t>
            </a:r>
            <a:r>
              <a:rPr sz="2800" b="1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800" b="1" spc="-25" dirty="0">
                <a:solidFill>
                  <a:prstClr val="black"/>
                </a:solidFill>
                <a:cs typeface="Arial"/>
              </a:rPr>
              <a:t>death</a:t>
            </a:r>
            <a:r>
              <a:rPr sz="2800" b="1" spc="-20" dirty="0">
                <a:solidFill>
                  <a:prstClr val="black"/>
                </a:solidFill>
                <a:cs typeface="Arial"/>
              </a:rPr>
              <a:t>s</a:t>
            </a:r>
            <a:r>
              <a:rPr sz="2800" b="1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800" b="1" spc="-25" dirty="0">
                <a:solidFill>
                  <a:prstClr val="black"/>
                </a:solidFill>
                <a:cs typeface="Arial"/>
              </a:rPr>
              <a:t>b</a:t>
            </a:r>
            <a:r>
              <a:rPr sz="2800" b="1" spc="-20" dirty="0">
                <a:solidFill>
                  <a:prstClr val="black"/>
                </a:solidFill>
                <a:cs typeface="Arial"/>
              </a:rPr>
              <a:t>y</a:t>
            </a:r>
            <a:r>
              <a:rPr sz="2800" b="1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800" b="1" spc="-25" dirty="0">
                <a:solidFill>
                  <a:prstClr val="black"/>
                </a:solidFill>
                <a:cs typeface="Arial"/>
              </a:rPr>
              <a:t>earthquak</a:t>
            </a:r>
            <a:r>
              <a:rPr sz="2800" b="1" spc="-20" dirty="0">
                <a:solidFill>
                  <a:prstClr val="black"/>
                </a:solidFill>
                <a:cs typeface="Arial"/>
              </a:rPr>
              <a:t>e</a:t>
            </a:r>
            <a:r>
              <a:rPr sz="2800" b="1" spc="-10" dirty="0">
                <a:solidFill>
                  <a:prstClr val="black"/>
                </a:solidFill>
                <a:cs typeface="Arial"/>
              </a:rPr>
              <a:t> </a:t>
            </a:r>
            <a:r>
              <a:rPr sz="2800" b="1" spc="-25" dirty="0">
                <a:solidFill>
                  <a:prstClr val="black"/>
                </a:solidFill>
                <a:cs typeface="Arial"/>
              </a:rPr>
              <a:t>landslide</a:t>
            </a:r>
            <a:endParaRPr sz="28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5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318976" y="1113864"/>
            <a:ext cx="8389089" cy="5403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</a:t>
            </a:r>
            <a:r>
              <a:rPr lang="en-US" altLang="zh-CN" dirty="0" smtClean="0"/>
              <a:t>Potential Chinese Landslide Pilot Region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sp>
        <p:nvSpPr>
          <p:cNvPr id="34" name="object 4"/>
          <p:cNvSpPr/>
          <p:nvPr/>
        </p:nvSpPr>
        <p:spPr>
          <a:xfrm>
            <a:off x="8165805" y="5964864"/>
            <a:ext cx="585426" cy="55289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3"/>
          <p:cNvSpPr txBox="1"/>
          <p:nvPr/>
        </p:nvSpPr>
        <p:spPr>
          <a:xfrm>
            <a:off x="1055764" y="1227779"/>
            <a:ext cx="6553610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ct val="100000"/>
              </a:lnSpc>
            </a:pPr>
            <a:r>
              <a:rPr lang="en-US" altLang="zh-CN" sz="2800" b="1" spc="-25" dirty="0">
                <a:solidFill>
                  <a:srgbClr val="000000"/>
                </a:solidFill>
                <a:cs typeface="Arial"/>
              </a:rPr>
              <a:t>Hal</a:t>
            </a:r>
            <a:r>
              <a:rPr lang="en-US" altLang="zh-CN" sz="2800" b="1" spc="-15" dirty="0">
                <a:solidFill>
                  <a:srgbClr val="000000"/>
                </a:solidFill>
                <a:cs typeface="Arial"/>
              </a:rPr>
              <a:t>f</a:t>
            </a:r>
            <a:r>
              <a:rPr lang="en-US" altLang="zh-CN" sz="2800" b="1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zh-CN" sz="2800" b="1" spc="-25" dirty="0">
                <a:solidFill>
                  <a:srgbClr val="000000"/>
                </a:solidFill>
                <a:cs typeface="Arial"/>
              </a:rPr>
              <a:t>o</a:t>
            </a:r>
            <a:r>
              <a:rPr lang="en-US" altLang="zh-CN" sz="2800" b="1" spc="-15" dirty="0">
                <a:solidFill>
                  <a:srgbClr val="000000"/>
                </a:solidFill>
                <a:cs typeface="Arial"/>
              </a:rPr>
              <a:t>f</a:t>
            </a:r>
            <a:r>
              <a:rPr lang="en-US" altLang="zh-CN" sz="2800" b="1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zh-CN" sz="2800" b="1" spc="-25" dirty="0" smtClean="0">
                <a:solidFill>
                  <a:srgbClr val="000000"/>
                </a:solidFill>
                <a:cs typeface="Arial"/>
              </a:rPr>
              <a:t>tow</a:t>
            </a:r>
            <a:r>
              <a:rPr lang="en-US" altLang="zh-CN" sz="2800" b="1" spc="-20" dirty="0" smtClean="0">
                <a:solidFill>
                  <a:srgbClr val="000000"/>
                </a:solidFill>
                <a:cs typeface="Arial"/>
              </a:rPr>
              <a:t>n</a:t>
            </a:r>
            <a:r>
              <a:rPr lang="en-US" altLang="zh-CN" sz="2800" b="1" spc="-5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zh-CN" sz="2800" b="1" spc="-30" dirty="0">
                <a:solidFill>
                  <a:srgbClr val="000000"/>
                </a:solidFill>
                <a:cs typeface="Arial"/>
              </a:rPr>
              <a:t>wa</a:t>
            </a:r>
            <a:r>
              <a:rPr lang="en-US" altLang="zh-CN" sz="2800" b="1" spc="-20" dirty="0">
                <a:solidFill>
                  <a:srgbClr val="000000"/>
                </a:solidFill>
                <a:cs typeface="Arial"/>
              </a:rPr>
              <a:t>s</a:t>
            </a:r>
            <a:r>
              <a:rPr lang="en-US" altLang="zh-CN" sz="2800" b="1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zh-CN" sz="2800" b="1" spc="-25" dirty="0">
                <a:solidFill>
                  <a:srgbClr val="000000"/>
                </a:solidFill>
                <a:cs typeface="Arial"/>
              </a:rPr>
              <a:t>burie</a:t>
            </a:r>
            <a:r>
              <a:rPr lang="en-US" altLang="zh-CN" sz="2800" b="1" spc="-20" dirty="0">
                <a:solidFill>
                  <a:srgbClr val="000000"/>
                </a:solidFill>
                <a:cs typeface="Arial"/>
              </a:rPr>
              <a:t>d</a:t>
            </a:r>
            <a:r>
              <a:rPr lang="en-US" altLang="zh-CN" sz="2800" b="1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zh-CN" sz="2800" b="1" spc="-25" dirty="0">
                <a:solidFill>
                  <a:srgbClr val="000000"/>
                </a:solidFill>
                <a:cs typeface="Arial"/>
              </a:rPr>
              <a:t>b</a:t>
            </a:r>
            <a:r>
              <a:rPr lang="en-US" altLang="zh-CN" sz="2800" b="1" spc="-20" dirty="0">
                <a:solidFill>
                  <a:srgbClr val="000000"/>
                </a:solidFill>
                <a:cs typeface="Arial"/>
              </a:rPr>
              <a:t>y</a:t>
            </a:r>
            <a:r>
              <a:rPr lang="en-US" altLang="zh-CN" sz="2800" b="1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altLang="zh-CN" sz="2800" b="1" spc="-25" dirty="0">
                <a:solidFill>
                  <a:srgbClr val="000000"/>
                </a:solidFill>
                <a:cs typeface="Arial"/>
              </a:rPr>
              <a:t>landslide</a:t>
            </a:r>
            <a:endParaRPr lang="en-US" altLang="zh-CN" sz="28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object 3"/>
          <p:cNvSpPr/>
          <p:nvPr/>
        </p:nvSpPr>
        <p:spPr>
          <a:xfrm>
            <a:off x="1575243" y="2487168"/>
            <a:ext cx="5153468" cy="2727642"/>
          </a:xfrm>
          <a:custGeom>
            <a:avLst/>
            <a:gdLst/>
            <a:ahLst/>
            <a:cxnLst/>
            <a:rect l="l" t="t" r="r" b="b"/>
            <a:pathLst>
              <a:path w="5473700" h="3391079">
                <a:moveTo>
                  <a:pt x="5321300" y="1223285"/>
                </a:moveTo>
                <a:lnTo>
                  <a:pt x="5321300" y="142673"/>
                </a:lnTo>
                <a:lnTo>
                  <a:pt x="5295900" y="129028"/>
                </a:lnTo>
                <a:lnTo>
                  <a:pt x="5283200" y="115186"/>
                </a:lnTo>
                <a:lnTo>
                  <a:pt x="5257800" y="101332"/>
                </a:lnTo>
                <a:lnTo>
                  <a:pt x="5245100" y="87645"/>
                </a:lnTo>
                <a:lnTo>
                  <a:pt x="5219700" y="74308"/>
                </a:lnTo>
                <a:lnTo>
                  <a:pt x="5194300" y="61502"/>
                </a:lnTo>
                <a:lnTo>
                  <a:pt x="5181600" y="49410"/>
                </a:lnTo>
                <a:lnTo>
                  <a:pt x="5156200" y="38212"/>
                </a:lnTo>
                <a:lnTo>
                  <a:pt x="5130800" y="28092"/>
                </a:lnTo>
                <a:lnTo>
                  <a:pt x="5118100" y="19229"/>
                </a:lnTo>
                <a:lnTo>
                  <a:pt x="5092700" y="11807"/>
                </a:lnTo>
                <a:lnTo>
                  <a:pt x="5067300" y="6007"/>
                </a:lnTo>
                <a:lnTo>
                  <a:pt x="5029200" y="0"/>
                </a:lnTo>
                <a:lnTo>
                  <a:pt x="5003800" y="156"/>
                </a:lnTo>
                <a:lnTo>
                  <a:pt x="4978400" y="2660"/>
                </a:lnTo>
                <a:lnTo>
                  <a:pt x="4965700" y="7696"/>
                </a:lnTo>
                <a:lnTo>
                  <a:pt x="4940300" y="15444"/>
                </a:lnTo>
                <a:lnTo>
                  <a:pt x="4914900" y="26086"/>
                </a:lnTo>
                <a:lnTo>
                  <a:pt x="4902200" y="39803"/>
                </a:lnTo>
                <a:lnTo>
                  <a:pt x="4864100" y="42823"/>
                </a:lnTo>
                <a:lnTo>
                  <a:pt x="4826000" y="45516"/>
                </a:lnTo>
                <a:lnTo>
                  <a:pt x="4787900" y="47929"/>
                </a:lnTo>
                <a:lnTo>
                  <a:pt x="4749800" y="50114"/>
                </a:lnTo>
                <a:lnTo>
                  <a:pt x="4711700" y="52120"/>
                </a:lnTo>
                <a:lnTo>
                  <a:pt x="4686300" y="53995"/>
                </a:lnTo>
                <a:lnTo>
                  <a:pt x="4648200" y="55789"/>
                </a:lnTo>
                <a:lnTo>
                  <a:pt x="4572000" y="59332"/>
                </a:lnTo>
                <a:lnTo>
                  <a:pt x="4533900" y="61180"/>
                </a:lnTo>
                <a:lnTo>
                  <a:pt x="4495800" y="63145"/>
                </a:lnTo>
                <a:lnTo>
                  <a:pt x="4457700" y="65276"/>
                </a:lnTo>
                <a:lnTo>
                  <a:pt x="4432300" y="67623"/>
                </a:lnTo>
                <a:lnTo>
                  <a:pt x="4394200" y="70234"/>
                </a:lnTo>
                <a:lnTo>
                  <a:pt x="4356100" y="73160"/>
                </a:lnTo>
                <a:lnTo>
                  <a:pt x="4318000" y="76449"/>
                </a:lnTo>
                <a:lnTo>
                  <a:pt x="4279900" y="80152"/>
                </a:lnTo>
                <a:lnTo>
                  <a:pt x="4241800" y="84317"/>
                </a:lnTo>
                <a:lnTo>
                  <a:pt x="4203700" y="88994"/>
                </a:lnTo>
                <a:lnTo>
                  <a:pt x="4165600" y="94232"/>
                </a:lnTo>
                <a:lnTo>
                  <a:pt x="4127500" y="110617"/>
                </a:lnTo>
                <a:lnTo>
                  <a:pt x="4127500" y="118334"/>
                </a:lnTo>
                <a:lnTo>
                  <a:pt x="4114800" y="126915"/>
                </a:lnTo>
                <a:lnTo>
                  <a:pt x="4102100" y="136201"/>
                </a:lnTo>
                <a:lnTo>
                  <a:pt x="4102100" y="146032"/>
                </a:lnTo>
                <a:lnTo>
                  <a:pt x="4089400" y="156250"/>
                </a:lnTo>
                <a:lnTo>
                  <a:pt x="4076700" y="177213"/>
                </a:lnTo>
                <a:lnTo>
                  <a:pt x="4064000" y="187639"/>
                </a:lnTo>
                <a:lnTo>
                  <a:pt x="4051300" y="197818"/>
                </a:lnTo>
                <a:lnTo>
                  <a:pt x="4051300" y="207589"/>
                </a:lnTo>
                <a:lnTo>
                  <a:pt x="4013200" y="232872"/>
                </a:lnTo>
                <a:lnTo>
                  <a:pt x="3924300" y="246742"/>
                </a:lnTo>
                <a:lnTo>
                  <a:pt x="3873500" y="247779"/>
                </a:lnTo>
                <a:lnTo>
                  <a:pt x="3810000" y="248169"/>
                </a:lnTo>
                <a:lnTo>
                  <a:pt x="3657600" y="248224"/>
                </a:lnTo>
                <a:lnTo>
                  <a:pt x="3619500" y="248793"/>
                </a:lnTo>
                <a:lnTo>
                  <a:pt x="3581400" y="250097"/>
                </a:lnTo>
                <a:lnTo>
                  <a:pt x="3543300" y="252414"/>
                </a:lnTo>
                <a:lnTo>
                  <a:pt x="3505200" y="256021"/>
                </a:lnTo>
                <a:lnTo>
                  <a:pt x="3467100" y="261193"/>
                </a:lnTo>
                <a:lnTo>
                  <a:pt x="3429000" y="268208"/>
                </a:lnTo>
                <a:lnTo>
                  <a:pt x="3390900" y="277342"/>
                </a:lnTo>
                <a:lnTo>
                  <a:pt x="3352800" y="288872"/>
                </a:lnTo>
                <a:lnTo>
                  <a:pt x="3314700" y="303074"/>
                </a:lnTo>
                <a:lnTo>
                  <a:pt x="3276600" y="320225"/>
                </a:lnTo>
                <a:lnTo>
                  <a:pt x="3238499" y="340602"/>
                </a:lnTo>
                <a:lnTo>
                  <a:pt x="3200399" y="364481"/>
                </a:lnTo>
                <a:lnTo>
                  <a:pt x="3149599" y="392138"/>
                </a:lnTo>
                <a:lnTo>
                  <a:pt x="3111499" y="423851"/>
                </a:lnTo>
                <a:lnTo>
                  <a:pt x="3086099" y="429118"/>
                </a:lnTo>
                <a:lnTo>
                  <a:pt x="3060699" y="434618"/>
                </a:lnTo>
                <a:lnTo>
                  <a:pt x="3035299" y="440335"/>
                </a:lnTo>
                <a:lnTo>
                  <a:pt x="3022599" y="446252"/>
                </a:lnTo>
                <a:lnTo>
                  <a:pt x="2997199" y="452351"/>
                </a:lnTo>
                <a:lnTo>
                  <a:pt x="2971799" y="458614"/>
                </a:lnTo>
                <a:lnTo>
                  <a:pt x="2946399" y="465025"/>
                </a:lnTo>
                <a:lnTo>
                  <a:pt x="2933699" y="471565"/>
                </a:lnTo>
                <a:lnTo>
                  <a:pt x="2908299" y="478219"/>
                </a:lnTo>
                <a:lnTo>
                  <a:pt x="2882899" y="484967"/>
                </a:lnTo>
                <a:lnTo>
                  <a:pt x="2857499" y="491794"/>
                </a:lnTo>
                <a:lnTo>
                  <a:pt x="2844799" y="498681"/>
                </a:lnTo>
                <a:lnTo>
                  <a:pt x="2768599" y="519533"/>
                </a:lnTo>
                <a:lnTo>
                  <a:pt x="2730499" y="533419"/>
                </a:lnTo>
                <a:lnTo>
                  <a:pt x="2679699" y="547131"/>
                </a:lnTo>
                <a:lnTo>
                  <a:pt x="2654299" y="553878"/>
                </a:lnTo>
                <a:lnTo>
                  <a:pt x="2654299" y="558285"/>
                </a:lnTo>
                <a:lnTo>
                  <a:pt x="2641599" y="563905"/>
                </a:lnTo>
                <a:lnTo>
                  <a:pt x="2628899" y="570558"/>
                </a:lnTo>
                <a:lnTo>
                  <a:pt x="2616199" y="578063"/>
                </a:lnTo>
                <a:lnTo>
                  <a:pt x="2603499" y="586237"/>
                </a:lnTo>
                <a:lnTo>
                  <a:pt x="2603499" y="594899"/>
                </a:lnTo>
                <a:lnTo>
                  <a:pt x="2590799" y="603869"/>
                </a:lnTo>
                <a:lnTo>
                  <a:pt x="2565399" y="622003"/>
                </a:lnTo>
                <a:lnTo>
                  <a:pt x="2552699" y="630806"/>
                </a:lnTo>
                <a:lnTo>
                  <a:pt x="2552699" y="639189"/>
                </a:lnTo>
                <a:lnTo>
                  <a:pt x="2539999" y="646973"/>
                </a:lnTo>
                <a:lnTo>
                  <a:pt x="2527299" y="653975"/>
                </a:lnTo>
                <a:lnTo>
                  <a:pt x="2514599" y="662957"/>
                </a:lnTo>
                <a:lnTo>
                  <a:pt x="2489199" y="670784"/>
                </a:lnTo>
                <a:lnTo>
                  <a:pt x="2476499" y="677579"/>
                </a:lnTo>
                <a:lnTo>
                  <a:pt x="2463799" y="683468"/>
                </a:lnTo>
                <a:lnTo>
                  <a:pt x="2438399" y="688575"/>
                </a:lnTo>
                <a:lnTo>
                  <a:pt x="2425699" y="693025"/>
                </a:lnTo>
                <a:lnTo>
                  <a:pt x="2412999" y="696942"/>
                </a:lnTo>
                <a:lnTo>
                  <a:pt x="2387599" y="700451"/>
                </a:lnTo>
                <a:lnTo>
                  <a:pt x="2374899" y="703677"/>
                </a:lnTo>
                <a:lnTo>
                  <a:pt x="2349499" y="706744"/>
                </a:lnTo>
                <a:lnTo>
                  <a:pt x="2336799" y="709776"/>
                </a:lnTo>
                <a:lnTo>
                  <a:pt x="2324099" y="712899"/>
                </a:lnTo>
                <a:lnTo>
                  <a:pt x="2298699" y="716237"/>
                </a:lnTo>
                <a:lnTo>
                  <a:pt x="2285999" y="719914"/>
                </a:lnTo>
                <a:lnTo>
                  <a:pt x="2260599" y="724056"/>
                </a:lnTo>
                <a:lnTo>
                  <a:pt x="2247899" y="728785"/>
                </a:lnTo>
                <a:lnTo>
                  <a:pt x="2235199" y="734229"/>
                </a:lnTo>
                <a:lnTo>
                  <a:pt x="2209799" y="740510"/>
                </a:lnTo>
                <a:lnTo>
                  <a:pt x="2197099" y="747753"/>
                </a:lnTo>
                <a:lnTo>
                  <a:pt x="2184399" y="756083"/>
                </a:lnTo>
                <a:lnTo>
                  <a:pt x="2158999" y="763993"/>
                </a:lnTo>
                <a:lnTo>
                  <a:pt x="2158999" y="771076"/>
                </a:lnTo>
                <a:lnTo>
                  <a:pt x="2146299" y="777401"/>
                </a:lnTo>
                <a:lnTo>
                  <a:pt x="2133599" y="783034"/>
                </a:lnTo>
                <a:lnTo>
                  <a:pt x="2133599" y="788040"/>
                </a:lnTo>
                <a:lnTo>
                  <a:pt x="2120899" y="792486"/>
                </a:lnTo>
                <a:lnTo>
                  <a:pt x="2120899" y="799962"/>
                </a:lnTo>
                <a:lnTo>
                  <a:pt x="2108199" y="803126"/>
                </a:lnTo>
                <a:lnTo>
                  <a:pt x="2108199" y="811112"/>
                </a:lnTo>
                <a:lnTo>
                  <a:pt x="2095499" y="813494"/>
                </a:lnTo>
                <a:lnTo>
                  <a:pt x="2095499" y="818234"/>
                </a:lnTo>
                <a:lnTo>
                  <a:pt x="2082799" y="820725"/>
                </a:lnTo>
                <a:lnTo>
                  <a:pt x="2070099" y="823386"/>
                </a:lnTo>
                <a:lnTo>
                  <a:pt x="2070099" y="826282"/>
                </a:lnTo>
                <a:lnTo>
                  <a:pt x="2057399" y="829480"/>
                </a:lnTo>
                <a:lnTo>
                  <a:pt x="2019299" y="839207"/>
                </a:lnTo>
                <a:lnTo>
                  <a:pt x="1981199" y="847666"/>
                </a:lnTo>
                <a:lnTo>
                  <a:pt x="1943099" y="855405"/>
                </a:lnTo>
                <a:lnTo>
                  <a:pt x="1892299" y="865031"/>
                </a:lnTo>
                <a:lnTo>
                  <a:pt x="1841499" y="872050"/>
                </a:lnTo>
                <a:lnTo>
                  <a:pt x="1816099" y="876772"/>
                </a:lnTo>
                <a:lnTo>
                  <a:pt x="1803399" y="879172"/>
                </a:lnTo>
                <a:lnTo>
                  <a:pt x="1790699" y="881612"/>
                </a:lnTo>
                <a:lnTo>
                  <a:pt x="1777999" y="884099"/>
                </a:lnTo>
                <a:lnTo>
                  <a:pt x="1765299" y="887251"/>
                </a:lnTo>
                <a:lnTo>
                  <a:pt x="1765299" y="891392"/>
                </a:lnTo>
                <a:lnTo>
                  <a:pt x="1752599" y="896438"/>
                </a:lnTo>
                <a:lnTo>
                  <a:pt x="1739899" y="902302"/>
                </a:lnTo>
                <a:lnTo>
                  <a:pt x="1727199" y="908900"/>
                </a:lnTo>
                <a:lnTo>
                  <a:pt x="1714499" y="916147"/>
                </a:lnTo>
                <a:lnTo>
                  <a:pt x="1701799" y="923957"/>
                </a:lnTo>
                <a:lnTo>
                  <a:pt x="1701799" y="932246"/>
                </a:lnTo>
                <a:lnTo>
                  <a:pt x="1689099" y="940927"/>
                </a:lnTo>
                <a:lnTo>
                  <a:pt x="1676399" y="949917"/>
                </a:lnTo>
                <a:lnTo>
                  <a:pt x="1663699" y="959130"/>
                </a:lnTo>
                <a:lnTo>
                  <a:pt x="1650999" y="968480"/>
                </a:lnTo>
                <a:lnTo>
                  <a:pt x="1650999" y="977883"/>
                </a:lnTo>
                <a:lnTo>
                  <a:pt x="1638299" y="987254"/>
                </a:lnTo>
                <a:lnTo>
                  <a:pt x="1625599" y="996506"/>
                </a:lnTo>
                <a:lnTo>
                  <a:pt x="1612899" y="1005556"/>
                </a:lnTo>
                <a:lnTo>
                  <a:pt x="1612899" y="1014318"/>
                </a:lnTo>
                <a:lnTo>
                  <a:pt x="1600199" y="1022706"/>
                </a:lnTo>
                <a:lnTo>
                  <a:pt x="1587499" y="1030637"/>
                </a:lnTo>
                <a:lnTo>
                  <a:pt x="1574799" y="1038023"/>
                </a:lnTo>
                <a:lnTo>
                  <a:pt x="1562099" y="1046730"/>
                </a:lnTo>
                <a:lnTo>
                  <a:pt x="1549399" y="1055078"/>
                </a:lnTo>
                <a:lnTo>
                  <a:pt x="1536699" y="1063152"/>
                </a:lnTo>
                <a:lnTo>
                  <a:pt x="1498599" y="1078826"/>
                </a:lnTo>
                <a:lnTo>
                  <a:pt x="1485899" y="1086599"/>
                </a:lnTo>
                <a:lnTo>
                  <a:pt x="1447799" y="1110693"/>
                </a:lnTo>
                <a:lnTo>
                  <a:pt x="1409699" y="1137766"/>
                </a:lnTo>
                <a:lnTo>
                  <a:pt x="1371599" y="1170147"/>
                </a:lnTo>
                <a:lnTo>
                  <a:pt x="1346199" y="1195834"/>
                </a:lnTo>
                <a:lnTo>
                  <a:pt x="1346199" y="1210166"/>
                </a:lnTo>
                <a:lnTo>
                  <a:pt x="1333499" y="1225606"/>
                </a:lnTo>
                <a:lnTo>
                  <a:pt x="1320799" y="1242239"/>
                </a:lnTo>
                <a:lnTo>
                  <a:pt x="1269999" y="1260307"/>
                </a:lnTo>
                <a:lnTo>
                  <a:pt x="1244599" y="1269381"/>
                </a:lnTo>
                <a:lnTo>
                  <a:pt x="1219199" y="1278514"/>
                </a:lnTo>
                <a:lnTo>
                  <a:pt x="1206499" y="1287727"/>
                </a:lnTo>
                <a:lnTo>
                  <a:pt x="1181099" y="1297045"/>
                </a:lnTo>
                <a:lnTo>
                  <a:pt x="1155699" y="1306491"/>
                </a:lnTo>
                <a:lnTo>
                  <a:pt x="1130299" y="1316087"/>
                </a:lnTo>
                <a:lnTo>
                  <a:pt x="1117599" y="1325857"/>
                </a:lnTo>
                <a:lnTo>
                  <a:pt x="1092199" y="1335824"/>
                </a:lnTo>
                <a:lnTo>
                  <a:pt x="1066799" y="1346011"/>
                </a:lnTo>
                <a:lnTo>
                  <a:pt x="1054099" y="1356442"/>
                </a:lnTo>
                <a:lnTo>
                  <a:pt x="1028699" y="1367138"/>
                </a:lnTo>
                <a:lnTo>
                  <a:pt x="1003299" y="1378125"/>
                </a:lnTo>
                <a:lnTo>
                  <a:pt x="990600" y="1389424"/>
                </a:lnTo>
                <a:lnTo>
                  <a:pt x="965200" y="1401059"/>
                </a:lnTo>
                <a:lnTo>
                  <a:pt x="939800" y="1413053"/>
                </a:lnTo>
                <a:lnTo>
                  <a:pt x="914400" y="1425429"/>
                </a:lnTo>
                <a:lnTo>
                  <a:pt x="889000" y="1438211"/>
                </a:lnTo>
                <a:lnTo>
                  <a:pt x="863600" y="1451421"/>
                </a:lnTo>
                <a:lnTo>
                  <a:pt x="863600" y="1454850"/>
                </a:lnTo>
                <a:lnTo>
                  <a:pt x="850900" y="1457654"/>
                </a:lnTo>
                <a:lnTo>
                  <a:pt x="838200" y="1460683"/>
                </a:lnTo>
                <a:lnTo>
                  <a:pt x="825500" y="1464787"/>
                </a:lnTo>
                <a:lnTo>
                  <a:pt x="812800" y="1470817"/>
                </a:lnTo>
                <a:lnTo>
                  <a:pt x="800100" y="1479622"/>
                </a:lnTo>
                <a:lnTo>
                  <a:pt x="800100" y="1489261"/>
                </a:lnTo>
                <a:lnTo>
                  <a:pt x="787400" y="1499734"/>
                </a:lnTo>
                <a:lnTo>
                  <a:pt x="787400" y="1510806"/>
                </a:lnTo>
                <a:lnTo>
                  <a:pt x="774700" y="1522241"/>
                </a:lnTo>
                <a:lnTo>
                  <a:pt x="774700" y="1533804"/>
                </a:lnTo>
                <a:lnTo>
                  <a:pt x="762000" y="1545261"/>
                </a:lnTo>
                <a:lnTo>
                  <a:pt x="749300" y="1556377"/>
                </a:lnTo>
                <a:lnTo>
                  <a:pt x="749300" y="1564619"/>
                </a:lnTo>
                <a:lnTo>
                  <a:pt x="736600" y="1572184"/>
                </a:lnTo>
                <a:lnTo>
                  <a:pt x="723900" y="1579309"/>
                </a:lnTo>
                <a:lnTo>
                  <a:pt x="698500" y="1593171"/>
                </a:lnTo>
                <a:lnTo>
                  <a:pt x="685800" y="1600379"/>
                </a:lnTo>
                <a:lnTo>
                  <a:pt x="673100" y="1604726"/>
                </a:lnTo>
                <a:lnTo>
                  <a:pt x="647700" y="1613009"/>
                </a:lnTo>
                <a:lnTo>
                  <a:pt x="622300" y="1617119"/>
                </a:lnTo>
                <a:lnTo>
                  <a:pt x="609600" y="1621322"/>
                </a:lnTo>
                <a:lnTo>
                  <a:pt x="596900" y="1625706"/>
                </a:lnTo>
                <a:lnTo>
                  <a:pt x="584200" y="1630356"/>
                </a:lnTo>
                <a:lnTo>
                  <a:pt x="558800" y="1635358"/>
                </a:lnTo>
                <a:lnTo>
                  <a:pt x="520700" y="1653344"/>
                </a:lnTo>
                <a:lnTo>
                  <a:pt x="482600" y="1677610"/>
                </a:lnTo>
                <a:lnTo>
                  <a:pt x="444500" y="1710487"/>
                </a:lnTo>
                <a:lnTo>
                  <a:pt x="419100" y="1738338"/>
                </a:lnTo>
                <a:lnTo>
                  <a:pt x="419100" y="1754303"/>
                </a:lnTo>
                <a:lnTo>
                  <a:pt x="393700" y="1758140"/>
                </a:lnTo>
                <a:lnTo>
                  <a:pt x="368300" y="1762095"/>
                </a:lnTo>
                <a:lnTo>
                  <a:pt x="342900" y="1766146"/>
                </a:lnTo>
                <a:lnTo>
                  <a:pt x="330200" y="1770275"/>
                </a:lnTo>
                <a:lnTo>
                  <a:pt x="304800" y="1774461"/>
                </a:lnTo>
                <a:lnTo>
                  <a:pt x="279400" y="1778684"/>
                </a:lnTo>
                <a:lnTo>
                  <a:pt x="228600" y="1791375"/>
                </a:lnTo>
                <a:lnTo>
                  <a:pt x="203200" y="1795547"/>
                </a:lnTo>
                <a:lnTo>
                  <a:pt x="190500" y="1799655"/>
                </a:lnTo>
                <a:lnTo>
                  <a:pt x="165100" y="1803681"/>
                </a:lnTo>
                <a:lnTo>
                  <a:pt x="139700" y="1807604"/>
                </a:lnTo>
                <a:lnTo>
                  <a:pt x="127000" y="1811404"/>
                </a:lnTo>
                <a:lnTo>
                  <a:pt x="101600" y="1815061"/>
                </a:lnTo>
                <a:lnTo>
                  <a:pt x="76200" y="1818555"/>
                </a:lnTo>
                <a:lnTo>
                  <a:pt x="63500" y="1821867"/>
                </a:lnTo>
                <a:lnTo>
                  <a:pt x="38100" y="1824975"/>
                </a:lnTo>
                <a:lnTo>
                  <a:pt x="12700" y="1827861"/>
                </a:lnTo>
                <a:lnTo>
                  <a:pt x="0" y="1830503"/>
                </a:lnTo>
                <a:lnTo>
                  <a:pt x="127000" y="1838422"/>
                </a:lnTo>
                <a:lnTo>
                  <a:pt x="127000" y="2047613"/>
                </a:lnTo>
                <a:lnTo>
                  <a:pt x="139700" y="2059580"/>
                </a:lnTo>
                <a:lnTo>
                  <a:pt x="139700" y="2071575"/>
                </a:lnTo>
                <a:lnTo>
                  <a:pt x="152400" y="2083646"/>
                </a:lnTo>
                <a:lnTo>
                  <a:pt x="152400" y="2108206"/>
                </a:lnTo>
                <a:lnTo>
                  <a:pt x="165100" y="2120790"/>
                </a:lnTo>
                <a:lnTo>
                  <a:pt x="165100" y="2146802"/>
                </a:lnTo>
                <a:lnTo>
                  <a:pt x="177800" y="2160325"/>
                </a:lnTo>
                <a:lnTo>
                  <a:pt x="177800" y="2215284"/>
                </a:lnTo>
                <a:lnTo>
                  <a:pt x="190500" y="2240215"/>
                </a:lnTo>
                <a:lnTo>
                  <a:pt x="190500" y="2325940"/>
                </a:lnTo>
                <a:lnTo>
                  <a:pt x="203200" y="2344643"/>
                </a:lnTo>
                <a:lnTo>
                  <a:pt x="203200" y="2413166"/>
                </a:lnTo>
                <a:lnTo>
                  <a:pt x="215900" y="2429496"/>
                </a:lnTo>
                <a:lnTo>
                  <a:pt x="215900" y="2462278"/>
                </a:lnTo>
                <a:lnTo>
                  <a:pt x="228600" y="2479037"/>
                </a:lnTo>
                <a:lnTo>
                  <a:pt x="228600" y="2496247"/>
                </a:lnTo>
                <a:lnTo>
                  <a:pt x="241300" y="2514064"/>
                </a:lnTo>
                <a:lnTo>
                  <a:pt x="254000" y="2532641"/>
                </a:lnTo>
                <a:lnTo>
                  <a:pt x="266700" y="2552132"/>
                </a:lnTo>
                <a:lnTo>
                  <a:pt x="279400" y="2572691"/>
                </a:lnTo>
                <a:lnTo>
                  <a:pt x="304800" y="2598365"/>
                </a:lnTo>
                <a:lnTo>
                  <a:pt x="342900" y="2623069"/>
                </a:lnTo>
                <a:lnTo>
                  <a:pt x="381000" y="2646851"/>
                </a:lnTo>
                <a:lnTo>
                  <a:pt x="431800" y="2669758"/>
                </a:lnTo>
                <a:lnTo>
                  <a:pt x="469900" y="2691837"/>
                </a:lnTo>
                <a:lnTo>
                  <a:pt x="508000" y="2713136"/>
                </a:lnTo>
                <a:lnTo>
                  <a:pt x="546100" y="2733703"/>
                </a:lnTo>
                <a:lnTo>
                  <a:pt x="596900" y="2753584"/>
                </a:lnTo>
                <a:lnTo>
                  <a:pt x="635000" y="2772827"/>
                </a:lnTo>
                <a:lnTo>
                  <a:pt x="673100" y="2791481"/>
                </a:lnTo>
                <a:lnTo>
                  <a:pt x="723900" y="2809591"/>
                </a:lnTo>
                <a:lnTo>
                  <a:pt x="762000" y="2827205"/>
                </a:lnTo>
                <a:lnTo>
                  <a:pt x="812800" y="2844372"/>
                </a:lnTo>
                <a:lnTo>
                  <a:pt x="850900" y="2861138"/>
                </a:lnTo>
                <a:lnTo>
                  <a:pt x="901700" y="2877551"/>
                </a:lnTo>
                <a:lnTo>
                  <a:pt x="939800" y="2893658"/>
                </a:lnTo>
                <a:lnTo>
                  <a:pt x="977900" y="2909507"/>
                </a:lnTo>
                <a:lnTo>
                  <a:pt x="1066799" y="2940619"/>
                </a:lnTo>
                <a:lnTo>
                  <a:pt x="1104899" y="2955977"/>
                </a:lnTo>
                <a:lnTo>
                  <a:pt x="1155699" y="2973332"/>
                </a:lnTo>
                <a:lnTo>
                  <a:pt x="1193799" y="3002116"/>
                </a:lnTo>
                <a:lnTo>
                  <a:pt x="1231899" y="3034685"/>
                </a:lnTo>
                <a:lnTo>
                  <a:pt x="1244599" y="3046476"/>
                </a:lnTo>
                <a:lnTo>
                  <a:pt x="1244599" y="3058768"/>
                </a:lnTo>
                <a:lnTo>
                  <a:pt x="1257299" y="3071582"/>
                </a:lnTo>
                <a:lnTo>
                  <a:pt x="1269999" y="3084936"/>
                </a:lnTo>
                <a:lnTo>
                  <a:pt x="1269999" y="3098852"/>
                </a:lnTo>
                <a:lnTo>
                  <a:pt x="1282699" y="3113348"/>
                </a:lnTo>
                <a:lnTo>
                  <a:pt x="1282699" y="3128447"/>
                </a:lnTo>
                <a:lnTo>
                  <a:pt x="1295399" y="3144167"/>
                </a:lnTo>
                <a:lnTo>
                  <a:pt x="1308099" y="3177552"/>
                </a:lnTo>
                <a:lnTo>
                  <a:pt x="1308099" y="3195257"/>
                </a:lnTo>
                <a:lnTo>
                  <a:pt x="1320799" y="3213664"/>
                </a:lnTo>
                <a:lnTo>
                  <a:pt x="1320799" y="3224482"/>
                </a:lnTo>
                <a:lnTo>
                  <a:pt x="1333499" y="3235257"/>
                </a:lnTo>
                <a:lnTo>
                  <a:pt x="1333499" y="3246025"/>
                </a:lnTo>
                <a:lnTo>
                  <a:pt x="1358899" y="3267702"/>
                </a:lnTo>
                <a:lnTo>
                  <a:pt x="1358899" y="3278688"/>
                </a:lnTo>
                <a:lnTo>
                  <a:pt x="1371599" y="3289825"/>
                </a:lnTo>
                <a:lnTo>
                  <a:pt x="1371599" y="3351307"/>
                </a:lnTo>
                <a:lnTo>
                  <a:pt x="1384299" y="3360195"/>
                </a:lnTo>
                <a:lnTo>
                  <a:pt x="1384299" y="3365933"/>
                </a:lnTo>
                <a:lnTo>
                  <a:pt x="1409699" y="3370079"/>
                </a:lnTo>
                <a:lnTo>
                  <a:pt x="1447799" y="3379156"/>
                </a:lnTo>
                <a:lnTo>
                  <a:pt x="1498599" y="3384200"/>
                </a:lnTo>
                <a:lnTo>
                  <a:pt x="1511299" y="3385209"/>
                </a:lnTo>
                <a:lnTo>
                  <a:pt x="1523999" y="3385962"/>
                </a:lnTo>
                <a:lnTo>
                  <a:pt x="1536699" y="3386507"/>
                </a:lnTo>
                <a:lnTo>
                  <a:pt x="1549399" y="3386893"/>
                </a:lnTo>
                <a:lnTo>
                  <a:pt x="1574799" y="3387166"/>
                </a:lnTo>
                <a:lnTo>
                  <a:pt x="1600199" y="3387568"/>
                </a:lnTo>
                <a:lnTo>
                  <a:pt x="1612899" y="3387793"/>
                </a:lnTo>
                <a:lnTo>
                  <a:pt x="1625599" y="3388098"/>
                </a:lnTo>
                <a:lnTo>
                  <a:pt x="1650999" y="3388532"/>
                </a:lnTo>
                <a:lnTo>
                  <a:pt x="1663699" y="3389141"/>
                </a:lnTo>
                <a:lnTo>
                  <a:pt x="1676399" y="3389974"/>
                </a:lnTo>
                <a:lnTo>
                  <a:pt x="1689099" y="3391079"/>
                </a:lnTo>
                <a:lnTo>
                  <a:pt x="1701799" y="3380069"/>
                </a:lnTo>
                <a:lnTo>
                  <a:pt x="1727199" y="3370069"/>
                </a:lnTo>
                <a:lnTo>
                  <a:pt x="1739899" y="3360990"/>
                </a:lnTo>
                <a:lnTo>
                  <a:pt x="1752599" y="3352746"/>
                </a:lnTo>
                <a:lnTo>
                  <a:pt x="1765299" y="3345249"/>
                </a:lnTo>
                <a:lnTo>
                  <a:pt x="1790699" y="3338412"/>
                </a:lnTo>
                <a:lnTo>
                  <a:pt x="1803399" y="3332146"/>
                </a:lnTo>
                <a:lnTo>
                  <a:pt x="1816099" y="3326364"/>
                </a:lnTo>
                <a:lnTo>
                  <a:pt x="1828799" y="3320979"/>
                </a:lnTo>
                <a:lnTo>
                  <a:pt x="1854199" y="3315903"/>
                </a:lnTo>
                <a:lnTo>
                  <a:pt x="1866899" y="3311049"/>
                </a:lnTo>
                <a:lnTo>
                  <a:pt x="1879599" y="3306328"/>
                </a:lnTo>
                <a:lnTo>
                  <a:pt x="1917699" y="3296938"/>
                </a:lnTo>
                <a:lnTo>
                  <a:pt x="1930399" y="3292093"/>
                </a:lnTo>
                <a:lnTo>
                  <a:pt x="1943099" y="3287032"/>
                </a:lnTo>
                <a:lnTo>
                  <a:pt x="1968499" y="3281667"/>
                </a:lnTo>
                <a:lnTo>
                  <a:pt x="1981199" y="3275910"/>
                </a:lnTo>
                <a:lnTo>
                  <a:pt x="1993899" y="3269674"/>
                </a:lnTo>
                <a:lnTo>
                  <a:pt x="2019299" y="3262872"/>
                </a:lnTo>
                <a:lnTo>
                  <a:pt x="2031999" y="3258077"/>
                </a:lnTo>
                <a:lnTo>
                  <a:pt x="2031999" y="3253089"/>
                </a:lnTo>
                <a:lnTo>
                  <a:pt x="2044699" y="3247928"/>
                </a:lnTo>
                <a:lnTo>
                  <a:pt x="2057399" y="3242613"/>
                </a:lnTo>
                <a:lnTo>
                  <a:pt x="2070099" y="3237165"/>
                </a:lnTo>
                <a:lnTo>
                  <a:pt x="2082799" y="3231603"/>
                </a:lnTo>
                <a:lnTo>
                  <a:pt x="2095499" y="3225948"/>
                </a:lnTo>
                <a:lnTo>
                  <a:pt x="2108199" y="3214438"/>
                </a:lnTo>
                <a:lnTo>
                  <a:pt x="2158999" y="3191178"/>
                </a:lnTo>
                <a:lnTo>
                  <a:pt x="2197099" y="3174156"/>
                </a:lnTo>
                <a:lnTo>
                  <a:pt x="2235199" y="3158096"/>
                </a:lnTo>
                <a:lnTo>
                  <a:pt x="2285999" y="3144249"/>
                </a:lnTo>
                <a:lnTo>
                  <a:pt x="2298699" y="3140831"/>
                </a:lnTo>
                <a:lnTo>
                  <a:pt x="2311399" y="3137150"/>
                </a:lnTo>
                <a:lnTo>
                  <a:pt x="2324099" y="3133067"/>
                </a:lnTo>
                <a:lnTo>
                  <a:pt x="2336799" y="3128440"/>
                </a:lnTo>
                <a:lnTo>
                  <a:pt x="2336799" y="3123131"/>
                </a:lnTo>
                <a:lnTo>
                  <a:pt x="2349499" y="3116998"/>
                </a:lnTo>
                <a:lnTo>
                  <a:pt x="2374899" y="3102784"/>
                </a:lnTo>
                <a:lnTo>
                  <a:pt x="2387599" y="3094317"/>
                </a:lnTo>
                <a:lnTo>
                  <a:pt x="2387599" y="3084625"/>
                </a:lnTo>
                <a:lnTo>
                  <a:pt x="2400299" y="3073834"/>
                </a:lnTo>
                <a:lnTo>
                  <a:pt x="2400299" y="3062067"/>
                </a:lnTo>
                <a:lnTo>
                  <a:pt x="2412999" y="3049449"/>
                </a:lnTo>
                <a:lnTo>
                  <a:pt x="2412999" y="3022162"/>
                </a:lnTo>
                <a:lnTo>
                  <a:pt x="2425699" y="3007742"/>
                </a:lnTo>
                <a:lnTo>
                  <a:pt x="2425699" y="2977973"/>
                </a:lnTo>
                <a:lnTo>
                  <a:pt x="2438399" y="2962873"/>
                </a:lnTo>
                <a:lnTo>
                  <a:pt x="2438399" y="2918214"/>
                </a:lnTo>
                <a:lnTo>
                  <a:pt x="2451099" y="2903956"/>
                </a:lnTo>
                <a:lnTo>
                  <a:pt x="2451099" y="2864816"/>
                </a:lnTo>
                <a:lnTo>
                  <a:pt x="2463799" y="2853397"/>
                </a:lnTo>
                <a:lnTo>
                  <a:pt x="2463799" y="2845952"/>
                </a:lnTo>
                <a:lnTo>
                  <a:pt x="2476499" y="2839443"/>
                </a:lnTo>
                <a:lnTo>
                  <a:pt x="2476499" y="2831523"/>
                </a:lnTo>
                <a:lnTo>
                  <a:pt x="2489199" y="2822524"/>
                </a:lnTo>
                <a:lnTo>
                  <a:pt x="2501899" y="2812780"/>
                </a:lnTo>
                <a:lnTo>
                  <a:pt x="2527299" y="2792394"/>
                </a:lnTo>
                <a:lnTo>
                  <a:pt x="2539999" y="2782419"/>
                </a:lnTo>
                <a:lnTo>
                  <a:pt x="2552699" y="2773035"/>
                </a:lnTo>
                <a:lnTo>
                  <a:pt x="2578099" y="2764574"/>
                </a:lnTo>
                <a:lnTo>
                  <a:pt x="2590799" y="2757372"/>
                </a:lnTo>
                <a:lnTo>
                  <a:pt x="2603499" y="2751761"/>
                </a:lnTo>
                <a:lnTo>
                  <a:pt x="2616199" y="2744920"/>
                </a:lnTo>
                <a:lnTo>
                  <a:pt x="2628899" y="2738497"/>
                </a:lnTo>
                <a:lnTo>
                  <a:pt x="2654299" y="2732387"/>
                </a:lnTo>
                <a:lnTo>
                  <a:pt x="2666999" y="2726481"/>
                </a:lnTo>
                <a:lnTo>
                  <a:pt x="2692399" y="2714858"/>
                </a:lnTo>
                <a:lnTo>
                  <a:pt x="2730499" y="2696291"/>
                </a:lnTo>
                <a:lnTo>
                  <a:pt x="2768599" y="2673800"/>
                </a:lnTo>
                <a:lnTo>
                  <a:pt x="2793999" y="2655200"/>
                </a:lnTo>
                <a:lnTo>
                  <a:pt x="2793999" y="2644498"/>
                </a:lnTo>
                <a:lnTo>
                  <a:pt x="2806699" y="2632719"/>
                </a:lnTo>
                <a:lnTo>
                  <a:pt x="2819399" y="2619755"/>
                </a:lnTo>
                <a:lnTo>
                  <a:pt x="2832099" y="2605501"/>
                </a:lnTo>
                <a:lnTo>
                  <a:pt x="2844799" y="2589848"/>
                </a:lnTo>
                <a:lnTo>
                  <a:pt x="2857499" y="2572691"/>
                </a:lnTo>
                <a:lnTo>
                  <a:pt x="2870199" y="2569704"/>
                </a:lnTo>
                <a:lnTo>
                  <a:pt x="2908299" y="2562843"/>
                </a:lnTo>
                <a:lnTo>
                  <a:pt x="2946399" y="2557923"/>
                </a:lnTo>
                <a:lnTo>
                  <a:pt x="2971799" y="2554956"/>
                </a:lnTo>
                <a:lnTo>
                  <a:pt x="2984499" y="2553393"/>
                </a:lnTo>
                <a:lnTo>
                  <a:pt x="3022599" y="2547701"/>
                </a:lnTo>
                <a:lnTo>
                  <a:pt x="3060699" y="2539294"/>
                </a:lnTo>
                <a:lnTo>
                  <a:pt x="3098799" y="2526620"/>
                </a:lnTo>
                <a:lnTo>
                  <a:pt x="3124199" y="2515017"/>
                </a:lnTo>
                <a:lnTo>
                  <a:pt x="3124199" y="2507865"/>
                </a:lnTo>
                <a:lnTo>
                  <a:pt x="3136899" y="2499820"/>
                </a:lnTo>
                <a:lnTo>
                  <a:pt x="3136899" y="2490979"/>
                </a:lnTo>
                <a:lnTo>
                  <a:pt x="3149599" y="2481440"/>
                </a:lnTo>
                <a:lnTo>
                  <a:pt x="3149599" y="2460655"/>
                </a:lnTo>
                <a:lnTo>
                  <a:pt x="3162299" y="2449604"/>
                </a:lnTo>
                <a:lnTo>
                  <a:pt x="3162299" y="2403282"/>
                </a:lnTo>
                <a:lnTo>
                  <a:pt x="3174999" y="2391659"/>
                </a:lnTo>
                <a:lnTo>
                  <a:pt x="3174999" y="2369044"/>
                </a:lnTo>
                <a:lnTo>
                  <a:pt x="3187699" y="2358247"/>
                </a:lnTo>
                <a:lnTo>
                  <a:pt x="3200399" y="2348032"/>
                </a:lnTo>
                <a:lnTo>
                  <a:pt x="3200399" y="2339142"/>
                </a:lnTo>
                <a:lnTo>
                  <a:pt x="3238499" y="2319259"/>
                </a:lnTo>
                <a:lnTo>
                  <a:pt x="3276600" y="2307135"/>
                </a:lnTo>
                <a:lnTo>
                  <a:pt x="3314700" y="2299654"/>
                </a:lnTo>
                <a:lnTo>
                  <a:pt x="3340100" y="2295706"/>
                </a:lnTo>
                <a:lnTo>
                  <a:pt x="3352800" y="2293698"/>
                </a:lnTo>
                <a:lnTo>
                  <a:pt x="3365500" y="2291513"/>
                </a:lnTo>
                <a:lnTo>
                  <a:pt x="3429000" y="2291152"/>
                </a:lnTo>
                <a:lnTo>
                  <a:pt x="3492500" y="2292598"/>
                </a:lnTo>
                <a:lnTo>
                  <a:pt x="3556000" y="2295536"/>
                </a:lnTo>
                <a:lnTo>
                  <a:pt x="3619500" y="2299645"/>
                </a:lnTo>
                <a:lnTo>
                  <a:pt x="3683000" y="2304610"/>
                </a:lnTo>
                <a:lnTo>
                  <a:pt x="3746500" y="2310112"/>
                </a:lnTo>
                <a:lnTo>
                  <a:pt x="3822700" y="2315834"/>
                </a:lnTo>
                <a:lnTo>
                  <a:pt x="3886200" y="2321457"/>
                </a:lnTo>
                <a:lnTo>
                  <a:pt x="3949700" y="2326664"/>
                </a:lnTo>
                <a:lnTo>
                  <a:pt x="4013200" y="2331137"/>
                </a:lnTo>
                <a:lnTo>
                  <a:pt x="4076700" y="2334559"/>
                </a:lnTo>
                <a:lnTo>
                  <a:pt x="4140200" y="2336612"/>
                </a:lnTo>
                <a:lnTo>
                  <a:pt x="4203700" y="2336977"/>
                </a:lnTo>
                <a:lnTo>
                  <a:pt x="4267200" y="2335337"/>
                </a:lnTo>
                <a:lnTo>
                  <a:pt x="4330700" y="2331375"/>
                </a:lnTo>
                <a:lnTo>
                  <a:pt x="4394200" y="2324773"/>
                </a:lnTo>
                <a:lnTo>
                  <a:pt x="4457700" y="2315213"/>
                </a:lnTo>
                <a:lnTo>
                  <a:pt x="4521200" y="2302376"/>
                </a:lnTo>
                <a:lnTo>
                  <a:pt x="4584700" y="2285947"/>
                </a:lnTo>
                <a:lnTo>
                  <a:pt x="4648200" y="2265605"/>
                </a:lnTo>
                <a:lnTo>
                  <a:pt x="4660900" y="2257510"/>
                </a:lnTo>
                <a:lnTo>
                  <a:pt x="4686300" y="2250906"/>
                </a:lnTo>
                <a:lnTo>
                  <a:pt x="4699000" y="2245571"/>
                </a:lnTo>
                <a:lnTo>
                  <a:pt x="4724400" y="2241282"/>
                </a:lnTo>
                <a:lnTo>
                  <a:pt x="4737100" y="2237815"/>
                </a:lnTo>
                <a:lnTo>
                  <a:pt x="4737100" y="2234949"/>
                </a:lnTo>
                <a:lnTo>
                  <a:pt x="4749800" y="2232459"/>
                </a:lnTo>
                <a:lnTo>
                  <a:pt x="4762500" y="2230124"/>
                </a:lnTo>
                <a:lnTo>
                  <a:pt x="4762500" y="2227720"/>
                </a:lnTo>
                <a:lnTo>
                  <a:pt x="4775200" y="2225024"/>
                </a:lnTo>
                <a:lnTo>
                  <a:pt x="4775200" y="2217865"/>
                </a:lnTo>
                <a:lnTo>
                  <a:pt x="4787900" y="2212956"/>
                </a:lnTo>
                <a:lnTo>
                  <a:pt x="4787900" y="2206863"/>
                </a:lnTo>
                <a:lnTo>
                  <a:pt x="4800600" y="2199365"/>
                </a:lnTo>
                <a:lnTo>
                  <a:pt x="4800600" y="2190237"/>
                </a:lnTo>
                <a:lnTo>
                  <a:pt x="4813300" y="2179257"/>
                </a:lnTo>
                <a:lnTo>
                  <a:pt x="4813300" y="2166202"/>
                </a:lnTo>
                <a:lnTo>
                  <a:pt x="4826000" y="2150849"/>
                </a:lnTo>
                <a:lnTo>
                  <a:pt x="4838700" y="2132975"/>
                </a:lnTo>
                <a:lnTo>
                  <a:pt x="4851400" y="2125577"/>
                </a:lnTo>
                <a:lnTo>
                  <a:pt x="4851400" y="2118515"/>
                </a:lnTo>
                <a:lnTo>
                  <a:pt x="4889500" y="2098903"/>
                </a:lnTo>
                <a:lnTo>
                  <a:pt x="4914900" y="2086706"/>
                </a:lnTo>
                <a:lnTo>
                  <a:pt x="4914900" y="2080741"/>
                </a:lnTo>
                <a:lnTo>
                  <a:pt x="4953000" y="2062855"/>
                </a:lnTo>
                <a:lnTo>
                  <a:pt x="4991100" y="2044071"/>
                </a:lnTo>
                <a:lnTo>
                  <a:pt x="4991100" y="2037407"/>
                </a:lnTo>
                <a:lnTo>
                  <a:pt x="5003800" y="2030469"/>
                </a:lnTo>
                <a:lnTo>
                  <a:pt x="5016500" y="2023215"/>
                </a:lnTo>
                <a:lnTo>
                  <a:pt x="5029200" y="2015599"/>
                </a:lnTo>
                <a:lnTo>
                  <a:pt x="5041900" y="2007579"/>
                </a:lnTo>
                <a:lnTo>
                  <a:pt x="5054600" y="1999785"/>
                </a:lnTo>
                <a:lnTo>
                  <a:pt x="5054600" y="1980642"/>
                </a:lnTo>
                <a:lnTo>
                  <a:pt x="5067300" y="1969621"/>
                </a:lnTo>
                <a:lnTo>
                  <a:pt x="5067300" y="1932725"/>
                </a:lnTo>
                <a:lnTo>
                  <a:pt x="5080000" y="1919694"/>
                </a:lnTo>
                <a:lnTo>
                  <a:pt x="5080000" y="1856411"/>
                </a:lnTo>
                <a:lnTo>
                  <a:pt x="5105400" y="1806054"/>
                </a:lnTo>
                <a:lnTo>
                  <a:pt x="5105400" y="1781438"/>
                </a:lnTo>
                <a:lnTo>
                  <a:pt x="5130800" y="1733086"/>
                </a:lnTo>
                <a:lnTo>
                  <a:pt x="5130800" y="1709252"/>
                </a:lnTo>
                <a:lnTo>
                  <a:pt x="5143500" y="1685581"/>
                </a:lnTo>
                <a:lnTo>
                  <a:pt x="5156200" y="1638528"/>
                </a:lnTo>
                <a:lnTo>
                  <a:pt x="5181600" y="1591534"/>
                </a:lnTo>
                <a:lnTo>
                  <a:pt x="5181600" y="1567936"/>
                </a:lnTo>
                <a:lnTo>
                  <a:pt x="5207000" y="1520295"/>
                </a:lnTo>
                <a:lnTo>
                  <a:pt x="5207000" y="1496152"/>
                </a:lnTo>
                <a:lnTo>
                  <a:pt x="5232400" y="1446977"/>
                </a:lnTo>
                <a:lnTo>
                  <a:pt x="5232400" y="1421847"/>
                </a:lnTo>
                <a:lnTo>
                  <a:pt x="5245100" y="1396290"/>
                </a:lnTo>
                <a:lnTo>
                  <a:pt x="5245100" y="1370255"/>
                </a:lnTo>
                <a:lnTo>
                  <a:pt x="5257800" y="1355058"/>
                </a:lnTo>
                <a:lnTo>
                  <a:pt x="5270500" y="1340075"/>
                </a:lnTo>
                <a:lnTo>
                  <a:pt x="5270500" y="1325266"/>
                </a:lnTo>
                <a:lnTo>
                  <a:pt x="5283200" y="1310594"/>
                </a:lnTo>
                <a:lnTo>
                  <a:pt x="5283200" y="1296020"/>
                </a:lnTo>
                <a:lnTo>
                  <a:pt x="5295900" y="1281506"/>
                </a:lnTo>
                <a:lnTo>
                  <a:pt x="5295900" y="1267014"/>
                </a:lnTo>
                <a:lnTo>
                  <a:pt x="5308600" y="1252505"/>
                </a:lnTo>
                <a:lnTo>
                  <a:pt x="5308600" y="1237941"/>
                </a:lnTo>
                <a:lnTo>
                  <a:pt x="5321300" y="1223285"/>
                </a:lnTo>
                <a:close/>
              </a:path>
              <a:path w="5473700" h="3391079">
                <a:moveTo>
                  <a:pt x="101600" y="1960663"/>
                </a:moveTo>
                <a:lnTo>
                  <a:pt x="101600" y="1917664"/>
                </a:lnTo>
                <a:lnTo>
                  <a:pt x="88900" y="1933373"/>
                </a:lnTo>
                <a:lnTo>
                  <a:pt x="88900" y="1947217"/>
                </a:lnTo>
                <a:lnTo>
                  <a:pt x="101600" y="1960663"/>
                </a:lnTo>
                <a:close/>
              </a:path>
              <a:path w="5473700" h="3391079">
                <a:moveTo>
                  <a:pt x="114300" y="1999084"/>
                </a:moveTo>
                <a:lnTo>
                  <a:pt x="114300" y="1894818"/>
                </a:lnTo>
                <a:lnTo>
                  <a:pt x="101600" y="1904947"/>
                </a:lnTo>
                <a:lnTo>
                  <a:pt x="101600" y="1986549"/>
                </a:lnTo>
                <a:lnTo>
                  <a:pt x="114300" y="1999084"/>
                </a:lnTo>
                <a:close/>
              </a:path>
              <a:path w="5473700" h="3391079">
                <a:moveTo>
                  <a:pt x="127000" y="2023576"/>
                </a:moveTo>
                <a:lnTo>
                  <a:pt x="127000" y="1880705"/>
                </a:lnTo>
                <a:lnTo>
                  <a:pt x="114300" y="1886872"/>
                </a:lnTo>
                <a:lnTo>
                  <a:pt x="114300" y="2011411"/>
                </a:lnTo>
                <a:lnTo>
                  <a:pt x="127000" y="2023576"/>
                </a:lnTo>
                <a:close/>
              </a:path>
              <a:path w="5473700" h="3391079">
                <a:moveTo>
                  <a:pt x="5334000" y="1178372"/>
                </a:moveTo>
                <a:lnTo>
                  <a:pt x="5334000" y="190224"/>
                </a:lnTo>
                <a:lnTo>
                  <a:pt x="5321300" y="168220"/>
                </a:lnTo>
                <a:lnTo>
                  <a:pt x="5321300" y="1193538"/>
                </a:lnTo>
                <a:lnTo>
                  <a:pt x="5334000" y="1178372"/>
                </a:lnTo>
                <a:close/>
              </a:path>
              <a:path w="5473700" h="3391079">
                <a:moveTo>
                  <a:pt x="5359400" y="1080864"/>
                </a:moveTo>
                <a:lnTo>
                  <a:pt x="5359400" y="273971"/>
                </a:lnTo>
                <a:lnTo>
                  <a:pt x="5346700" y="267129"/>
                </a:lnTo>
                <a:lnTo>
                  <a:pt x="5346700" y="249699"/>
                </a:lnTo>
                <a:lnTo>
                  <a:pt x="5334000" y="224982"/>
                </a:lnTo>
                <a:lnTo>
                  <a:pt x="5334000" y="1147263"/>
                </a:lnTo>
                <a:lnTo>
                  <a:pt x="5346700" y="1131243"/>
                </a:lnTo>
                <a:lnTo>
                  <a:pt x="5359400" y="1080864"/>
                </a:lnTo>
                <a:close/>
              </a:path>
              <a:path w="5473700" h="3391079">
                <a:moveTo>
                  <a:pt x="5461000" y="873196"/>
                </a:moveTo>
                <a:lnTo>
                  <a:pt x="5461000" y="587254"/>
                </a:lnTo>
                <a:lnTo>
                  <a:pt x="5448300" y="550855"/>
                </a:lnTo>
                <a:lnTo>
                  <a:pt x="5448300" y="514602"/>
                </a:lnTo>
                <a:lnTo>
                  <a:pt x="5422900" y="442884"/>
                </a:lnTo>
                <a:lnTo>
                  <a:pt x="5422900" y="407593"/>
                </a:lnTo>
                <a:lnTo>
                  <a:pt x="5410200" y="372797"/>
                </a:lnTo>
                <a:lnTo>
                  <a:pt x="5397500" y="355721"/>
                </a:lnTo>
                <a:lnTo>
                  <a:pt x="5384800" y="341295"/>
                </a:lnTo>
                <a:lnTo>
                  <a:pt x="5372100" y="319018"/>
                </a:lnTo>
                <a:lnTo>
                  <a:pt x="5372100" y="303216"/>
                </a:lnTo>
                <a:lnTo>
                  <a:pt x="5359400" y="296883"/>
                </a:lnTo>
                <a:lnTo>
                  <a:pt x="5359400" y="1063169"/>
                </a:lnTo>
                <a:lnTo>
                  <a:pt x="5384800" y="1033912"/>
                </a:lnTo>
                <a:lnTo>
                  <a:pt x="5410200" y="1003576"/>
                </a:lnTo>
                <a:lnTo>
                  <a:pt x="5422900" y="972249"/>
                </a:lnTo>
                <a:lnTo>
                  <a:pt x="5448300" y="906971"/>
                </a:lnTo>
                <a:lnTo>
                  <a:pt x="5461000" y="873196"/>
                </a:lnTo>
                <a:close/>
              </a:path>
              <a:path w="5473700" h="3391079">
                <a:moveTo>
                  <a:pt x="5473700" y="803809"/>
                </a:moveTo>
                <a:lnTo>
                  <a:pt x="5473700" y="696449"/>
                </a:lnTo>
                <a:lnTo>
                  <a:pt x="5461000" y="660138"/>
                </a:lnTo>
                <a:lnTo>
                  <a:pt x="5461000" y="838779"/>
                </a:lnTo>
                <a:lnTo>
                  <a:pt x="5473700" y="803809"/>
                </a:lnTo>
                <a:close/>
              </a:path>
            </a:pathLst>
          </a:custGeom>
          <a:noFill/>
          <a:ln w="31750">
            <a:solidFill>
              <a:srgbClr val="FF0000"/>
            </a:solidFill>
            <a:prstDash val="lgDash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7"/>
          <p:cNvSpPr txBox="1"/>
          <p:nvPr/>
        </p:nvSpPr>
        <p:spPr>
          <a:xfrm>
            <a:off x="2861747" y="3811700"/>
            <a:ext cx="29416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5" dirty="0">
                <a:solidFill>
                  <a:srgbClr val="FFFFFF"/>
                </a:solidFill>
                <a:latin typeface="Arial"/>
                <a:cs typeface="Arial"/>
              </a:rPr>
              <a:t>160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fatality</a:t>
            </a:r>
            <a:endParaRPr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116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2"/>
          <p:cNvSpPr/>
          <p:nvPr/>
        </p:nvSpPr>
        <p:spPr>
          <a:xfrm>
            <a:off x="79899" y="1113221"/>
            <a:ext cx="9031802" cy="4889246"/>
          </a:xfrm>
          <a:custGeom>
            <a:avLst/>
            <a:gdLst/>
            <a:ahLst/>
            <a:cxnLst/>
            <a:rect l="l" t="t" r="r" b="b"/>
            <a:pathLst>
              <a:path w="9118600" h="4889246">
                <a:moveTo>
                  <a:pt x="0" y="4889246"/>
                </a:moveTo>
                <a:lnTo>
                  <a:pt x="9118600" y="4889245"/>
                </a:lnTo>
                <a:lnTo>
                  <a:pt x="9118600" y="0"/>
                </a:lnTo>
                <a:lnTo>
                  <a:pt x="0" y="0"/>
                </a:lnTo>
                <a:lnTo>
                  <a:pt x="0" y="4889246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Potential Chinese Landslide Pilot Region</a:t>
            </a:r>
            <a:endParaRPr lang="zh-CN" altLang="en-US" dirty="0"/>
          </a:p>
        </p:txBody>
      </p:sp>
      <p:sp>
        <p:nvSpPr>
          <p:cNvPr id="310" name="矩形 309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  <p:graphicFrame>
        <p:nvGraphicFramePr>
          <p:cNvPr id="81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839052"/>
              </p:ext>
            </p:extLst>
          </p:nvPr>
        </p:nvGraphicFramePr>
        <p:xfrm>
          <a:off x="233363" y="1113866"/>
          <a:ext cx="8638285" cy="4952973"/>
        </p:xfrm>
        <a:graphic>
          <a:graphicData uri="http://schemas.openxmlformats.org/drawingml/2006/table">
            <a:tbl>
              <a:tblPr firstRow="1" bandRow="1"/>
              <a:tblGrid>
                <a:gridCol w="1961197"/>
                <a:gridCol w="2962656"/>
                <a:gridCol w="2357932"/>
                <a:gridCol w="1356500"/>
              </a:tblGrid>
              <a:tr h="2945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+mj-lt"/>
                          <a:cs typeface="宋体"/>
                        </a:rPr>
                        <a:t> Landslide Name</a:t>
                      </a:r>
                      <a:endParaRPr sz="1800" b="1" dirty="0">
                        <a:solidFill>
                          <a:srgbClr val="000000"/>
                        </a:solidFill>
                        <a:latin typeface="+mj-lt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altLang="zh-CN" sz="18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 Landslide Place</a:t>
                      </a:r>
                      <a:endParaRPr lang="en-US" altLang="zh-CN" sz="18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 Volume </a:t>
                      </a:r>
                      <a:r>
                        <a:rPr sz="18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(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million </a:t>
                      </a:r>
                      <a:r>
                        <a:rPr sz="18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m</a:t>
                      </a:r>
                      <a:r>
                        <a:rPr sz="1800" b="1" kern="1200" baseline="300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3</a:t>
                      </a:r>
                      <a:r>
                        <a:rPr sz="1800" b="1" kern="1200" dirty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)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50190">
                        <a:lnSpc>
                          <a:spcPct val="100000"/>
                        </a:lnSpc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latin typeface="+mj-lt"/>
                          <a:ea typeface="+mn-ea"/>
                          <a:cs typeface="宋体"/>
                        </a:rPr>
                        <a:t>Deaths</a:t>
                      </a:r>
                      <a:endParaRPr sz="1800" b="1" kern="1200" dirty="0">
                        <a:solidFill>
                          <a:srgbClr val="000000"/>
                        </a:solidFill>
                        <a:latin typeface="+mj-lt"/>
                        <a:ea typeface="+mn-ea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城西滑坡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北川县老城王家岩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80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1084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1600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spc="5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都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汶路滑坡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都江堰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—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九寨沟旅游公路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100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41084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樱桃沟滑坡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北川县陈家坝乡茶园梁村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88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906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北川新中滑坡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北川县新县城中学新区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40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500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陈家坝滑坡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北川县陈家坝场镇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12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400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东河口滑坡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青川县红光乡东河口村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10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260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太洪村滑坡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北川县陈家坝乡太洪村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红村电站滑坡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石邡县石亭江红村电站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150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红岩村滑坡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北川县陈家坝乡红岩村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8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141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黎明村滑坡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都江堰市黎明村</a:t>
                      </a:r>
                      <a:r>
                        <a:rPr sz="1800" spc="-5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（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213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线）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120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罐滩滑坡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安县雎水镇罐滩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44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小龙潭崩塌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彭州市银厂沟景区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0.0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大龙潭沟口崩塌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彭州市银厂沟景区</a:t>
                      </a:r>
                      <a:endParaRPr sz="1800">
                        <a:solidFill>
                          <a:srgbClr val="000000"/>
                        </a:solidFill>
                        <a:latin typeface="宋体"/>
                        <a:cs typeface="宋体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0.</a:t>
                      </a: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2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谢家店滑坡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382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彭州市九峰村</a:t>
                      </a:r>
                      <a:r>
                        <a:rPr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800" dirty="0">
                          <a:solidFill>
                            <a:srgbClr val="000000"/>
                          </a:solidFill>
                          <a:latin typeface="宋体"/>
                          <a:cs typeface="宋体"/>
                        </a:rPr>
                        <a:t>社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20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2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100</a:t>
                      </a:r>
                      <a:endParaRPr sz="2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701040" y="6203977"/>
            <a:ext cx="7321296" cy="460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75"/>
              </a:lnSpc>
            </a:pPr>
            <a:r>
              <a:rPr lang="en-US" altLang="zh-CN" sz="2400" b="1" spc="-25" dirty="0">
                <a:solidFill>
                  <a:srgbClr val="FF3300"/>
                </a:solidFill>
                <a:cs typeface="Arial"/>
              </a:rPr>
              <a:t>Death</a:t>
            </a:r>
            <a:r>
              <a:rPr lang="en-US" altLang="zh-CN" sz="2400" b="1" spc="-20" dirty="0">
                <a:solidFill>
                  <a:srgbClr val="FF3300"/>
                </a:solidFill>
                <a:cs typeface="Arial"/>
              </a:rPr>
              <a:t>s</a:t>
            </a:r>
            <a:r>
              <a:rPr lang="en-US" altLang="zh-CN" sz="2400" b="1" spc="-10" dirty="0">
                <a:solidFill>
                  <a:srgbClr val="FF3300"/>
                </a:solidFill>
                <a:cs typeface="Arial"/>
              </a:rPr>
              <a:t> </a:t>
            </a:r>
            <a:r>
              <a:rPr lang="en-US" altLang="zh-CN" sz="2400" b="1" spc="-25" dirty="0">
                <a:solidFill>
                  <a:srgbClr val="FF3300"/>
                </a:solidFill>
                <a:cs typeface="Arial"/>
              </a:rPr>
              <a:t>du</a:t>
            </a:r>
            <a:r>
              <a:rPr lang="en-US" altLang="zh-CN" sz="2400" b="1" spc="-20" dirty="0">
                <a:solidFill>
                  <a:srgbClr val="FF3300"/>
                </a:solidFill>
                <a:cs typeface="Arial"/>
              </a:rPr>
              <a:t>e</a:t>
            </a:r>
            <a:r>
              <a:rPr lang="en-US" altLang="zh-CN" sz="2400" b="1" spc="-10" dirty="0">
                <a:solidFill>
                  <a:srgbClr val="FF3300"/>
                </a:solidFill>
                <a:cs typeface="Arial"/>
              </a:rPr>
              <a:t> </a:t>
            </a:r>
            <a:r>
              <a:rPr lang="en-US" altLang="zh-CN" sz="2400" b="1" spc="-20" dirty="0">
                <a:solidFill>
                  <a:srgbClr val="FF3300"/>
                </a:solidFill>
                <a:cs typeface="Arial"/>
              </a:rPr>
              <a:t>to</a:t>
            </a:r>
            <a:r>
              <a:rPr lang="en-US" altLang="zh-CN" sz="2400" b="1" spc="-10" dirty="0">
                <a:solidFill>
                  <a:srgbClr val="FF3300"/>
                </a:solidFill>
                <a:cs typeface="Arial"/>
              </a:rPr>
              <a:t> </a:t>
            </a:r>
            <a:r>
              <a:rPr lang="en-US" altLang="zh-CN" sz="2400" b="1" spc="-25" dirty="0">
                <a:solidFill>
                  <a:srgbClr val="FF3300"/>
                </a:solidFill>
                <a:cs typeface="Arial"/>
              </a:rPr>
              <a:t>earthquak</a:t>
            </a:r>
            <a:r>
              <a:rPr lang="en-US" altLang="zh-CN" sz="2400" b="1" spc="-20" dirty="0">
                <a:solidFill>
                  <a:srgbClr val="FF3300"/>
                </a:solidFill>
                <a:cs typeface="Arial"/>
              </a:rPr>
              <a:t>e</a:t>
            </a:r>
            <a:r>
              <a:rPr lang="en-US" altLang="zh-CN" sz="2400" b="1" spc="-10" dirty="0">
                <a:solidFill>
                  <a:srgbClr val="FF3300"/>
                </a:solidFill>
                <a:cs typeface="Arial"/>
              </a:rPr>
              <a:t> </a:t>
            </a:r>
            <a:r>
              <a:rPr lang="en-US" altLang="zh-CN" sz="2400" b="1" spc="-25" dirty="0" smtClean="0">
                <a:solidFill>
                  <a:srgbClr val="FF3300"/>
                </a:solidFill>
                <a:cs typeface="Arial"/>
              </a:rPr>
              <a:t>landslides (&gt;</a:t>
            </a:r>
            <a:r>
              <a:rPr lang="en-US" altLang="zh-CN" sz="2400" b="1" spc="-25" dirty="0">
                <a:solidFill>
                  <a:srgbClr val="FF3300"/>
                </a:solidFill>
                <a:cs typeface="Arial"/>
              </a:rPr>
              <a:t>100)</a:t>
            </a:r>
            <a:endParaRPr lang="en-US" altLang="zh-CN" sz="2400" dirty="0">
              <a:cs typeface="Arial"/>
            </a:endParaRPr>
          </a:p>
        </p:txBody>
      </p:sp>
      <p:sp>
        <p:nvSpPr>
          <p:cNvPr id="84" name="object 4"/>
          <p:cNvSpPr/>
          <p:nvPr/>
        </p:nvSpPr>
        <p:spPr>
          <a:xfrm>
            <a:off x="8400288" y="6066839"/>
            <a:ext cx="471360" cy="45091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66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2963" y="6030290"/>
            <a:ext cx="8869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spc="-10" dirty="0">
                <a:solidFill>
                  <a:srgbClr val="FF3300"/>
                </a:solidFill>
                <a:latin typeface="Adobe 黑体 Std R"/>
                <a:cs typeface="Adobe 黑体 Std R"/>
              </a:rPr>
              <a:t>P</a:t>
            </a:r>
            <a:r>
              <a:rPr lang="en-US" altLang="zh-CN" sz="2400" b="1" spc="-10" dirty="0">
                <a:solidFill>
                  <a:srgbClr val="FF3300"/>
                </a:solidFill>
                <a:cs typeface="Arial"/>
              </a:rPr>
              <a:t>otential </a:t>
            </a:r>
            <a:r>
              <a:rPr lang="en-US" altLang="zh-CN" sz="2400" b="1" spc="-10" dirty="0" smtClean="0">
                <a:solidFill>
                  <a:srgbClr val="FF3300"/>
                </a:solidFill>
                <a:cs typeface="Arial"/>
              </a:rPr>
              <a:t>hazards </a:t>
            </a:r>
            <a:r>
              <a:rPr lang="en-US" altLang="zh-CN" sz="2400" b="1" spc="-10" dirty="0">
                <a:solidFill>
                  <a:srgbClr val="FF3300"/>
                </a:solidFill>
                <a:cs typeface="Arial"/>
              </a:rPr>
              <a:t>in the counties of extreme severe hazards before/after earthquake</a:t>
            </a:r>
            <a:endParaRPr lang="zh-CN" altLang="en-US" sz="2400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Potential Chinese Landslide Pilot Region</a:t>
            </a:r>
            <a:endParaRPr lang="zh-CN" altLang="en-US" dirty="0"/>
          </a:p>
        </p:txBody>
      </p:sp>
      <p:sp>
        <p:nvSpPr>
          <p:cNvPr id="237" name="object 3"/>
          <p:cNvSpPr/>
          <p:nvPr/>
        </p:nvSpPr>
        <p:spPr>
          <a:xfrm>
            <a:off x="65122" y="1193485"/>
            <a:ext cx="8957310" cy="4721352"/>
          </a:xfrm>
          <a:custGeom>
            <a:avLst/>
            <a:gdLst/>
            <a:ahLst/>
            <a:cxnLst/>
            <a:rect l="l" t="t" r="r" b="b"/>
            <a:pathLst>
              <a:path w="8957310" h="4721352">
                <a:moveTo>
                  <a:pt x="0" y="0"/>
                </a:moveTo>
                <a:lnTo>
                  <a:pt x="0" y="4721352"/>
                </a:lnTo>
                <a:lnTo>
                  <a:pt x="8957310" y="4721352"/>
                </a:lnTo>
                <a:lnTo>
                  <a:pt x="8957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00B0F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object 4"/>
          <p:cNvSpPr/>
          <p:nvPr/>
        </p:nvSpPr>
        <p:spPr>
          <a:xfrm>
            <a:off x="65112" y="1193488"/>
            <a:ext cx="8957296" cy="4721354"/>
          </a:xfrm>
          <a:custGeom>
            <a:avLst/>
            <a:gdLst/>
            <a:ahLst/>
            <a:cxnLst/>
            <a:rect l="l" t="t" r="r" b="b"/>
            <a:pathLst>
              <a:path w="8957296" h="4721354">
                <a:moveTo>
                  <a:pt x="8957296" y="0"/>
                </a:moveTo>
                <a:lnTo>
                  <a:pt x="0" y="0"/>
                </a:lnTo>
                <a:lnTo>
                  <a:pt x="0" y="4721354"/>
                </a:lnTo>
                <a:lnTo>
                  <a:pt x="8957296" y="4721354"/>
                </a:lnTo>
                <a:lnTo>
                  <a:pt x="8957296" y="0"/>
                </a:lnTo>
                <a:close/>
              </a:path>
            </a:pathLst>
          </a:custGeom>
          <a:ln w="17303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object 5"/>
          <p:cNvSpPr/>
          <p:nvPr/>
        </p:nvSpPr>
        <p:spPr>
          <a:xfrm>
            <a:off x="908656" y="1733743"/>
            <a:ext cx="7726680" cy="3275838"/>
          </a:xfrm>
          <a:custGeom>
            <a:avLst/>
            <a:gdLst/>
            <a:ahLst/>
            <a:cxnLst/>
            <a:rect l="l" t="t" r="r" b="b"/>
            <a:pathLst>
              <a:path w="7726680" h="3275838">
                <a:moveTo>
                  <a:pt x="0" y="0"/>
                </a:moveTo>
                <a:lnTo>
                  <a:pt x="0" y="3275838"/>
                </a:lnTo>
                <a:lnTo>
                  <a:pt x="7726680" y="3275838"/>
                </a:lnTo>
                <a:lnTo>
                  <a:pt x="772668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object 6"/>
          <p:cNvSpPr/>
          <p:nvPr/>
        </p:nvSpPr>
        <p:spPr>
          <a:xfrm>
            <a:off x="908656" y="4678111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object 7"/>
          <p:cNvSpPr/>
          <p:nvPr/>
        </p:nvSpPr>
        <p:spPr>
          <a:xfrm>
            <a:off x="908656" y="4347403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2" name="object 8"/>
          <p:cNvSpPr/>
          <p:nvPr/>
        </p:nvSpPr>
        <p:spPr>
          <a:xfrm>
            <a:off x="908656" y="4033459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3" name="object 9"/>
          <p:cNvSpPr/>
          <p:nvPr/>
        </p:nvSpPr>
        <p:spPr>
          <a:xfrm>
            <a:off x="908656" y="3702750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4" name="object 10"/>
          <p:cNvSpPr/>
          <p:nvPr/>
        </p:nvSpPr>
        <p:spPr>
          <a:xfrm>
            <a:off x="908656" y="3371281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5" name="object 11"/>
          <p:cNvSpPr/>
          <p:nvPr/>
        </p:nvSpPr>
        <p:spPr>
          <a:xfrm>
            <a:off x="908656" y="3040572"/>
            <a:ext cx="3778757" cy="0"/>
          </a:xfrm>
          <a:custGeom>
            <a:avLst/>
            <a:gdLst/>
            <a:ahLst/>
            <a:cxnLst/>
            <a:rect l="l" t="t" r="r" b="b"/>
            <a:pathLst>
              <a:path w="3778757">
                <a:moveTo>
                  <a:pt x="0" y="0"/>
                </a:moveTo>
                <a:lnTo>
                  <a:pt x="377875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6" name="object 12"/>
          <p:cNvSpPr/>
          <p:nvPr/>
        </p:nvSpPr>
        <p:spPr>
          <a:xfrm>
            <a:off x="908656" y="2709865"/>
            <a:ext cx="3778757" cy="0"/>
          </a:xfrm>
          <a:custGeom>
            <a:avLst/>
            <a:gdLst/>
            <a:ahLst/>
            <a:cxnLst/>
            <a:rect l="l" t="t" r="r" b="b"/>
            <a:pathLst>
              <a:path w="3778757">
                <a:moveTo>
                  <a:pt x="0" y="0"/>
                </a:moveTo>
                <a:lnTo>
                  <a:pt x="377875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7" name="object 13"/>
          <p:cNvSpPr/>
          <p:nvPr/>
        </p:nvSpPr>
        <p:spPr>
          <a:xfrm>
            <a:off x="6171790" y="3040572"/>
            <a:ext cx="2463533" cy="0"/>
          </a:xfrm>
          <a:custGeom>
            <a:avLst/>
            <a:gdLst/>
            <a:ahLst/>
            <a:cxnLst/>
            <a:rect l="l" t="t" r="r" b="b"/>
            <a:pathLst>
              <a:path w="2463533">
                <a:moveTo>
                  <a:pt x="0" y="0"/>
                </a:moveTo>
                <a:lnTo>
                  <a:pt x="24635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8" name="object 14"/>
          <p:cNvSpPr/>
          <p:nvPr/>
        </p:nvSpPr>
        <p:spPr>
          <a:xfrm>
            <a:off x="6171790" y="2709865"/>
            <a:ext cx="2463533" cy="0"/>
          </a:xfrm>
          <a:custGeom>
            <a:avLst/>
            <a:gdLst/>
            <a:ahLst/>
            <a:cxnLst/>
            <a:rect l="l" t="t" r="r" b="b"/>
            <a:pathLst>
              <a:path w="2463533">
                <a:moveTo>
                  <a:pt x="0" y="0"/>
                </a:moveTo>
                <a:lnTo>
                  <a:pt x="2463533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9" name="object 15"/>
          <p:cNvSpPr/>
          <p:nvPr/>
        </p:nvSpPr>
        <p:spPr>
          <a:xfrm>
            <a:off x="908656" y="2395921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0" name="object 16"/>
          <p:cNvSpPr/>
          <p:nvPr/>
        </p:nvSpPr>
        <p:spPr>
          <a:xfrm>
            <a:off x="908656" y="2065212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1" name="object 17"/>
          <p:cNvSpPr/>
          <p:nvPr/>
        </p:nvSpPr>
        <p:spPr>
          <a:xfrm>
            <a:off x="908656" y="1733743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2" name="object 18"/>
          <p:cNvSpPr/>
          <p:nvPr/>
        </p:nvSpPr>
        <p:spPr>
          <a:xfrm>
            <a:off x="908653" y="1733745"/>
            <a:ext cx="7726670" cy="0"/>
          </a:xfrm>
          <a:custGeom>
            <a:avLst/>
            <a:gdLst/>
            <a:ahLst/>
            <a:cxnLst/>
            <a:rect l="l" t="t" r="r" b="b"/>
            <a:pathLst>
              <a:path w="7726670">
                <a:moveTo>
                  <a:pt x="0" y="0"/>
                </a:moveTo>
                <a:lnTo>
                  <a:pt x="7726670" y="0"/>
                </a:lnTo>
              </a:path>
            </a:pathLst>
          </a:custGeom>
          <a:ln w="17423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3" name="object 19"/>
          <p:cNvSpPr/>
          <p:nvPr/>
        </p:nvSpPr>
        <p:spPr>
          <a:xfrm>
            <a:off x="8635323" y="1733745"/>
            <a:ext cx="0" cy="3275831"/>
          </a:xfrm>
          <a:custGeom>
            <a:avLst/>
            <a:gdLst/>
            <a:ahLst/>
            <a:cxnLst/>
            <a:rect l="l" t="t" r="r" b="b"/>
            <a:pathLst>
              <a:path h="3275831">
                <a:moveTo>
                  <a:pt x="0" y="0"/>
                </a:moveTo>
                <a:lnTo>
                  <a:pt x="0" y="3275831"/>
                </a:lnTo>
              </a:path>
            </a:pathLst>
          </a:custGeom>
          <a:ln w="1687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4" name="object 20"/>
          <p:cNvSpPr/>
          <p:nvPr/>
        </p:nvSpPr>
        <p:spPr>
          <a:xfrm>
            <a:off x="908653" y="5009576"/>
            <a:ext cx="7726670" cy="0"/>
          </a:xfrm>
          <a:custGeom>
            <a:avLst/>
            <a:gdLst/>
            <a:ahLst/>
            <a:cxnLst/>
            <a:rect l="l" t="t" r="r" b="b"/>
            <a:pathLst>
              <a:path w="7726670">
                <a:moveTo>
                  <a:pt x="7726670" y="0"/>
                </a:moveTo>
                <a:lnTo>
                  <a:pt x="0" y="0"/>
                </a:lnTo>
              </a:path>
            </a:pathLst>
          </a:custGeom>
          <a:ln w="17423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5" name="object 21"/>
          <p:cNvSpPr/>
          <p:nvPr/>
        </p:nvSpPr>
        <p:spPr>
          <a:xfrm>
            <a:off x="908653" y="1733745"/>
            <a:ext cx="0" cy="3275831"/>
          </a:xfrm>
          <a:custGeom>
            <a:avLst/>
            <a:gdLst/>
            <a:ahLst/>
            <a:cxnLst/>
            <a:rect l="l" t="t" r="r" b="b"/>
            <a:pathLst>
              <a:path h="3275831">
                <a:moveTo>
                  <a:pt x="0" y="3275831"/>
                </a:moveTo>
                <a:lnTo>
                  <a:pt x="0" y="0"/>
                </a:lnTo>
              </a:path>
            </a:pathLst>
          </a:custGeom>
          <a:ln w="16870">
            <a:solidFill>
              <a:srgbClr val="7F7F7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" name="object 22"/>
          <p:cNvSpPr/>
          <p:nvPr/>
        </p:nvSpPr>
        <p:spPr>
          <a:xfrm>
            <a:off x="1313278" y="4521900"/>
            <a:ext cx="557021" cy="48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7" name="object 23"/>
          <p:cNvSpPr/>
          <p:nvPr/>
        </p:nvSpPr>
        <p:spPr>
          <a:xfrm>
            <a:off x="1313272" y="4521901"/>
            <a:ext cx="557016" cy="487674"/>
          </a:xfrm>
          <a:custGeom>
            <a:avLst/>
            <a:gdLst/>
            <a:ahLst/>
            <a:cxnLst/>
            <a:rect l="l" t="t" r="r" b="b"/>
            <a:pathLst>
              <a:path w="557016" h="487674">
                <a:moveTo>
                  <a:pt x="0" y="0"/>
                </a:moveTo>
                <a:lnTo>
                  <a:pt x="557016" y="0"/>
                </a:lnTo>
                <a:lnTo>
                  <a:pt x="557016" y="487674"/>
                </a:lnTo>
                <a:lnTo>
                  <a:pt x="0" y="487674"/>
                </a:lnTo>
                <a:lnTo>
                  <a:pt x="0" y="0"/>
                </a:lnTo>
                <a:close/>
              </a:path>
            </a:pathLst>
          </a:custGeom>
          <a:ln w="34367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8" name="object 24"/>
          <p:cNvSpPr/>
          <p:nvPr/>
        </p:nvSpPr>
        <p:spPr>
          <a:xfrm>
            <a:off x="3253330" y="2692338"/>
            <a:ext cx="557022" cy="23172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9" name="object 25"/>
          <p:cNvSpPr/>
          <p:nvPr/>
        </p:nvSpPr>
        <p:spPr>
          <a:xfrm>
            <a:off x="3253325" y="2692342"/>
            <a:ext cx="557016" cy="2317238"/>
          </a:xfrm>
          <a:custGeom>
            <a:avLst/>
            <a:gdLst/>
            <a:ahLst/>
            <a:cxnLst/>
            <a:rect l="l" t="t" r="r" b="b"/>
            <a:pathLst>
              <a:path w="557016" h="2317238">
                <a:moveTo>
                  <a:pt x="0" y="0"/>
                </a:moveTo>
                <a:lnTo>
                  <a:pt x="557016" y="0"/>
                </a:lnTo>
                <a:lnTo>
                  <a:pt x="557016" y="2317238"/>
                </a:lnTo>
              </a:path>
              <a:path w="557016" h="2317238">
                <a:moveTo>
                  <a:pt x="0" y="2317238"/>
                </a:moveTo>
                <a:lnTo>
                  <a:pt x="0" y="0"/>
                </a:lnTo>
              </a:path>
            </a:pathLst>
          </a:custGeom>
          <a:ln w="342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object 26"/>
          <p:cNvSpPr/>
          <p:nvPr/>
        </p:nvSpPr>
        <p:spPr>
          <a:xfrm>
            <a:off x="5176618" y="4504374"/>
            <a:ext cx="557021" cy="505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1" name="object 27"/>
          <p:cNvSpPr/>
          <p:nvPr/>
        </p:nvSpPr>
        <p:spPr>
          <a:xfrm>
            <a:off x="5176607" y="4504374"/>
            <a:ext cx="557016" cy="505202"/>
          </a:xfrm>
          <a:custGeom>
            <a:avLst/>
            <a:gdLst/>
            <a:ahLst/>
            <a:cxnLst/>
            <a:rect l="l" t="t" r="r" b="b"/>
            <a:pathLst>
              <a:path w="557016" h="505202">
                <a:moveTo>
                  <a:pt x="0" y="0"/>
                </a:moveTo>
                <a:lnTo>
                  <a:pt x="557016" y="0"/>
                </a:lnTo>
                <a:lnTo>
                  <a:pt x="557016" y="505202"/>
                </a:lnTo>
                <a:lnTo>
                  <a:pt x="0" y="505202"/>
                </a:lnTo>
                <a:lnTo>
                  <a:pt x="0" y="0"/>
                </a:lnTo>
                <a:close/>
              </a:path>
            </a:pathLst>
          </a:custGeom>
          <a:ln w="3434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2" name="object 28"/>
          <p:cNvSpPr/>
          <p:nvPr/>
        </p:nvSpPr>
        <p:spPr>
          <a:xfrm>
            <a:off x="7116670" y="4504374"/>
            <a:ext cx="557022" cy="505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object 29"/>
          <p:cNvSpPr/>
          <p:nvPr/>
        </p:nvSpPr>
        <p:spPr>
          <a:xfrm>
            <a:off x="7116659" y="4504374"/>
            <a:ext cx="557016" cy="505202"/>
          </a:xfrm>
          <a:custGeom>
            <a:avLst/>
            <a:gdLst/>
            <a:ahLst/>
            <a:cxnLst/>
            <a:rect l="l" t="t" r="r" b="b"/>
            <a:pathLst>
              <a:path w="557016" h="505202">
                <a:moveTo>
                  <a:pt x="0" y="0"/>
                </a:moveTo>
                <a:lnTo>
                  <a:pt x="557016" y="0"/>
                </a:lnTo>
                <a:lnTo>
                  <a:pt x="557016" y="505202"/>
                </a:lnTo>
                <a:lnTo>
                  <a:pt x="0" y="505202"/>
                </a:lnTo>
                <a:lnTo>
                  <a:pt x="0" y="0"/>
                </a:lnTo>
                <a:close/>
              </a:path>
            </a:pathLst>
          </a:custGeom>
          <a:ln w="3434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object 30"/>
          <p:cNvSpPr/>
          <p:nvPr/>
        </p:nvSpPr>
        <p:spPr>
          <a:xfrm>
            <a:off x="1870300" y="1960057"/>
            <a:ext cx="556260" cy="30495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object 31"/>
          <p:cNvSpPr/>
          <p:nvPr/>
        </p:nvSpPr>
        <p:spPr>
          <a:xfrm>
            <a:off x="1870288" y="1960062"/>
            <a:ext cx="556253" cy="3049518"/>
          </a:xfrm>
          <a:custGeom>
            <a:avLst/>
            <a:gdLst/>
            <a:ahLst/>
            <a:cxnLst/>
            <a:rect l="l" t="t" r="r" b="b"/>
            <a:pathLst>
              <a:path w="556253" h="3049518">
                <a:moveTo>
                  <a:pt x="0" y="0"/>
                </a:moveTo>
                <a:lnTo>
                  <a:pt x="556253" y="0"/>
                </a:lnTo>
                <a:lnTo>
                  <a:pt x="556253" y="3049518"/>
                </a:lnTo>
              </a:path>
              <a:path w="556253" h="3049518">
                <a:moveTo>
                  <a:pt x="0" y="3049518"/>
                </a:moveTo>
                <a:lnTo>
                  <a:pt x="0" y="0"/>
                </a:lnTo>
              </a:path>
            </a:pathLst>
          </a:custGeom>
          <a:ln w="342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object 32"/>
          <p:cNvSpPr/>
          <p:nvPr/>
        </p:nvSpPr>
        <p:spPr>
          <a:xfrm>
            <a:off x="3810352" y="2169607"/>
            <a:ext cx="539496" cy="2839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object 33"/>
          <p:cNvSpPr/>
          <p:nvPr/>
        </p:nvSpPr>
        <p:spPr>
          <a:xfrm>
            <a:off x="3810341" y="2169613"/>
            <a:ext cx="539495" cy="2839967"/>
          </a:xfrm>
          <a:custGeom>
            <a:avLst/>
            <a:gdLst/>
            <a:ahLst/>
            <a:cxnLst/>
            <a:rect l="l" t="t" r="r" b="b"/>
            <a:pathLst>
              <a:path w="539495" h="2839967">
                <a:moveTo>
                  <a:pt x="0" y="0"/>
                </a:moveTo>
                <a:lnTo>
                  <a:pt x="539495" y="0"/>
                </a:lnTo>
                <a:lnTo>
                  <a:pt x="539495" y="2839967"/>
                </a:lnTo>
              </a:path>
              <a:path w="539495" h="2839967">
                <a:moveTo>
                  <a:pt x="0" y="2839967"/>
                </a:moveTo>
                <a:lnTo>
                  <a:pt x="0" y="0"/>
                </a:lnTo>
              </a:path>
            </a:pathLst>
          </a:custGeom>
          <a:ln w="342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object 34"/>
          <p:cNvSpPr/>
          <p:nvPr/>
        </p:nvSpPr>
        <p:spPr>
          <a:xfrm>
            <a:off x="5733628" y="4243009"/>
            <a:ext cx="556259" cy="7665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object 35"/>
          <p:cNvSpPr/>
          <p:nvPr/>
        </p:nvSpPr>
        <p:spPr>
          <a:xfrm>
            <a:off x="5733623" y="4243016"/>
            <a:ext cx="556253" cy="766564"/>
          </a:xfrm>
          <a:custGeom>
            <a:avLst/>
            <a:gdLst/>
            <a:ahLst/>
            <a:cxnLst/>
            <a:rect l="l" t="t" r="r" b="b"/>
            <a:pathLst>
              <a:path w="556253" h="766564">
                <a:moveTo>
                  <a:pt x="0" y="0"/>
                </a:moveTo>
                <a:lnTo>
                  <a:pt x="556253" y="0"/>
                </a:lnTo>
                <a:lnTo>
                  <a:pt x="556253" y="766564"/>
                </a:lnTo>
              </a:path>
              <a:path w="556253" h="766564">
                <a:moveTo>
                  <a:pt x="0" y="766564"/>
                </a:moveTo>
                <a:lnTo>
                  <a:pt x="0" y="0"/>
                </a:lnTo>
              </a:path>
            </a:pathLst>
          </a:custGeom>
          <a:ln w="3429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object 36"/>
          <p:cNvSpPr/>
          <p:nvPr/>
        </p:nvSpPr>
        <p:spPr>
          <a:xfrm>
            <a:off x="7673692" y="2552893"/>
            <a:ext cx="539496" cy="24566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object 37"/>
          <p:cNvSpPr/>
          <p:nvPr/>
        </p:nvSpPr>
        <p:spPr>
          <a:xfrm>
            <a:off x="7673676" y="2552887"/>
            <a:ext cx="539495" cy="2456689"/>
          </a:xfrm>
          <a:custGeom>
            <a:avLst/>
            <a:gdLst/>
            <a:ahLst/>
            <a:cxnLst/>
            <a:rect l="l" t="t" r="r" b="b"/>
            <a:pathLst>
              <a:path w="539495" h="2456689">
                <a:moveTo>
                  <a:pt x="0" y="0"/>
                </a:moveTo>
                <a:lnTo>
                  <a:pt x="539495" y="0"/>
                </a:lnTo>
                <a:lnTo>
                  <a:pt x="539495" y="2456689"/>
                </a:lnTo>
                <a:lnTo>
                  <a:pt x="0" y="2456689"/>
                </a:lnTo>
                <a:lnTo>
                  <a:pt x="0" y="0"/>
                </a:lnTo>
                <a:close/>
              </a:path>
            </a:pathLst>
          </a:custGeom>
          <a:ln w="337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object 38"/>
          <p:cNvSpPr/>
          <p:nvPr/>
        </p:nvSpPr>
        <p:spPr>
          <a:xfrm>
            <a:off x="908656" y="1733743"/>
            <a:ext cx="0" cy="3275838"/>
          </a:xfrm>
          <a:custGeom>
            <a:avLst/>
            <a:gdLst/>
            <a:ahLst/>
            <a:cxnLst/>
            <a:rect l="l" t="t" r="r" b="b"/>
            <a:pathLst>
              <a:path h="3275838">
                <a:moveTo>
                  <a:pt x="0" y="0"/>
                </a:moveTo>
                <a:lnTo>
                  <a:pt x="0" y="327583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object 39"/>
          <p:cNvSpPr/>
          <p:nvPr/>
        </p:nvSpPr>
        <p:spPr>
          <a:xfrm>
            <a:off x="908656" y="5009580"/>
            <a:ext cx="7726667" cy="0"/>
          </a:xfrm>
          <a:custGeom>
            <a:avLst/>
            <a:gdLst/>
            <a:ahLst/>
            <a:cxnLst/>
            <a:rect l="l" t="t" r="r" b="b"/>
            <a:pathLst>
              <a:path w="7726667">
                <a:moveTo>
                  <a:pt x="772666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object 40"/>
          <p:cNvSpPr/>
          <p:nvPr/>
        </p:nvSpPr>
        <p:spPr>
          <a:xfrm>
            <a:off x="908656" y="3040572"/>
            <a:ext cx="83819" cy="0"/>
          </a:xfrm>
          <a:custGeom>
            <a:avLst/>
            <a:gdLst/>
            <a:ahLst/>
            <a:cxnLst/>
            <a:rect l="l" t="t" r="r" b="b"/>
            <a:pathLst>
              <a:path w="83819">
                <a:moveTo>
                  <a:pt x="0" y="0"/>
                </a:moveTo>
                <a:lnTo>
                  <a:pt x="83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object 41"/>
          <p:cNvSpPr/>
          <p:nvPr/>
        </p:nvSpPr>
        <p:spPr>
          <a:xfrm>
            <a:off x="908656" y="2709865"/>
            <a:ext cx="83819" cy="0"/>
          </a:xfrm>
          <a:custGeom>
            <a:avLst/>
            <a:gdLst/>
            <a:ahLst/>
            <a:cxnLst/>
            <a:rect l="l" t="t" r="r" b="b"/>
            <a:pathLst>
              <a:path w="83819">
                <a:moveTo>
                  <a:pt x="0" y="0"/>
                </a:moveTo>
                <a:lnTo>
                  <a:pt x="838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object 42"/>
          <p:cNvSpPr/>
          <p:nvPr/>
        </p:nvSpPr>
        <p:spPr>
          <a:xfrm>
            <a:off x="2848708" y="492195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8763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object 43"/>
          <p:cNvSpPr/>
          <p:nvPr/>
        </p:nvSpPr>
        <p:spPr>
          <a:xfrm>
            <a:off x="4771996" y="492195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8763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8" name="object 44"/>
          <p:cNvSpPr/>
          <p:nvPr/>
        </p:nvSpPr>
        <p:spPr>
          <a:xfrm>
            <a:off x="6712049" y="492195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8763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9" name="object 45"/>
          <p:cNvSpPr/>
          <p:nvPr/>
        </p:nvSpPr>
        <p:spPr>
          <a:xfrm>
            <a:off x="8635323" y="492195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8763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0" name="object 46"/>
          <p:cNvSpPr txBox="1"/>
          <p:nvPr/>
        </p:nvSpPr>
        <p:spPr>
          <a:xfrm>
            <a:off x="1368390" y="4115247"/>
            <a:ext cx="430530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151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1" name="object 47"/>
          <p:cNvSpPr txBox="1"/>
          <p:nvPr/>
        </p:nvSpPr>
        <p:spPr>
          <a:xfrm>
            <a:off x="3308333" y="2286531"/>
            <a:ext cx="430530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709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2" name="object 48"/>
          <p:cNvSpPr txBox="1"/>
          <p:nvPr/>
        </p:nvSpPr>
        <p:spPr>
          <a:xfrm>
            <a:off x="5231551" y="4098520"/>
            <a:ext cx="430530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153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3" name="object 49"/>
          <p:cNvSpPr txBox="1"/>
          <p:nvPr/>
        </p:nvSpPr>
        <p:spPr>
          <a:xfrm>
            <a:off x="7171493" y="4098520"/>
            <a:ext cx="430530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156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4" name="object 50"/>
          <p:cNvSpPr txBox="1"/>
          <p:nvPr/>
        </p:nvSpPr>
        <p:spPr>
          <a:xfrm>
            <a:off x="1924252" y="1554209"/>
            <a:ext cx="431165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0" dirty="0">
                <a:solidFill>
                  <a:prstClr val="black"/>
                </a:solidFill>
                <a:latin typeface="宋体"/>
                <a:cs typeface="宋体"/>
              </a:rPr>
              <a:t>933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5" name="object 51"/>
          <p:cNvSpPr txBox="1"/>
          <p:nvPr/>
        </p:nvSpPr>
        <p:spPr>
          <a:xfrm>
            <a:off x="3864196" y="1763842"/>
            <a:ext cx="431165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0" dirty="0">
                <a:solidFill>
                  <a:prstClr val="black"/>
                </a:solidFill>
                <a:latin typeface="宋体"/>
                <a:cs typeface="宋体"/>
              </a:rPr>
              <a:t>869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6" name="object 52"/>
          <p:cNvSpPr txBox="1"/>
          <p:nvPr/>
        </p:nvSpPr>
        <p:spPr>
          <a:xfrm>
            <a:off x="5787413" y="3837315"/>
            <a:ext cx="431165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0" dirty="0">
                <a:solidFill>
                  <a:prstClr val="black"/>
                </a:solidFill>
                <a:latin typeface="宋体"/>
                <a:cs typeface="宋体"/>
              </a:rPr>
              <a:t>232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7" name="object 53"/>
          <p:cNvSpPr txBox="1"/>
          <p:nvPr/>
        </p:nvSpPr>
        <p:spPr>
          <a:xfrm>
            <a:off x="7728193" y="2147148"/>
            <a:ext cx="430530" cy="331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1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748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8" name="object 54"/>
          <p:cNvSpPr txBox="1"/>
          <p:nvPr/>
        </p:nvSpPr>
        <p:spPr>
          <a:xfrm>
            <a:off x="152963" y="1211408"/>
            <a:ext cx="569595" cy="4012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0795" indent="151130">
              <a:lnSpc>
                <a:spcPct val="103800"/>
              </a:lnSpc>
            </a:pPr>
            <a:r>
              <a:rPr sz="2200" spc="-15" dirty="0" smtClean="0">
                <a:solidFill>
                  <a:prstClr val="black"/>
                </a:solidFill>
                <a:latin typeface="宋体"/>
                <a:cs typeface="宋体"/>
              </a:rPr>
              <a:t> </a:t>
            </a:r>
            <a:r>
              <a:rPr sz="2200" spc="-55" dirty="0" smtClean="0">
                <a:solidFill>
                  <a:prstClr val="black"/>
                </a:solidFill>
                <a:latin typeface="宋体"/>
                <a:cs typeface="宋体"/>
              </a:rPr>
              <a:t>1000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61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900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605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800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47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700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605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600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605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500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61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400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605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300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470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200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L="147320">
              <a:lnSpc>
                <a:spcPts val="2605"/>
              </a:lnSpc>
            </a:pPr>
            <a:r>
              <a:rPr sz="2200" spc="-55" dirty="0">
                <a:solidFill>
                  <a:prstClr val="black"/>
                </a:solidFill>
                <a:latin typeface="宋体"/>
                <a:cs typeface="宋体"/>
              </a:rPr>
              <a:t>100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  <a:p>
            <a:pPr marR="6350" algn="r">
              <a:lnSpc>
                <a:spcPts val="2580"/>
              </a:lnSpc>
            </a:pPr>
            <a:r>
              <a:rPr sz="2200" spc="-15" dirty="0">
                <a:solidFill>
                  <a:prstClr val="black"/>
                </a:solidFill>
                <a:latin typeface="宋体"/>
                <a:cs typeface="宋体"/>
              </a:rPr>
              <a:t>0</a:t>
            </a:r>
            <a:endParaRPr sz="2200" dirty="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89" name="object 55"/>
          <p:cNvSpPr txBox="1"/>
          <p:nvPr/>
        </p:nvSpPr>
        <p:spPr>
          <a:xfrm>
            <a:off x="1384144" y="5213869"/>
            <a:ext cx="101282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1750" algn="ctr"/>
            <a:r>
              <a:rPr sz="2200" spc="-15" dirty="0">
                <a:solidFill>
                  <a:prstClr val="black"/>
                </a:solidFill>
                <a:latin typeface="宋体"/>
                <a:cs typeface="宋体"/>
              </a:rPr>
              <a:t>1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90" name="object 56"/>
          <p:cNvSpPr txBox="1"/>
          <p:nvPr/>
        </p:nvSpPr>
        <p:spPr>
          <a:xfrm>
            <a:off x="3328768" y="5213869"/>
            <a:ext cx="1012825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0640" algn="ctr"/>
            <a:r>
              <a:rPr sz="2200" spc="-15" dirty="0">
                <a:solidFill>
                  <a:prstClr val="black"/>
                </a:solidFill>
                <a:latin typeface="宋体"/>
                <a:cs typeface="宋体"/>
              </a:rPr>
              <a:t>2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91" name="object 57"/>
          <p:cNvSpPr txBox="1"/>
          <p:nvPr/>
        </p:nvSpPr>
        <p:spPr>
          <a:xfrm>
            <a:off x="5128612" y="5213869"/>
            <a:ext cx="115316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055" algn="ctr"/>
            <a:r>
              <a:rPr sz="2200" spc="-15" dirty="0">
                <a:solidFill>
                  <a:prstClr val="black"/>
                </a:solidFill>
                <a:latin typeface="宋体"/>
                <a:cs typeface="宋体"/>
              </a:rPr>
              <a:t>3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92" name="object 58"/>
          <p:cNvSpPr txBox="1"/>
          <p:nvPr/>
        </p:nvSpPr>
        <p:spPr>
          <a:xfrm>
            <a:off x="6712797" y="5213869"/>
            <a:ext cx="201676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5725" algn="ctr"/>
            <a:r>
              <a:rPr sz="2200" spc="-15" dirty="0">
                <a:solidFill>
                  <a:prstClr val="black"/>
                </a:solidFill>
                <a:latin typeface="宋体"/>
                <a:cs typeface="宋体"/>
              </a:rPr>
              <a:t>4</a:t>
            </a:r>
            <a:endParaRPr sz="2200">
              <a:solidFill>
                <a:prstClr val="black"/>
              </a:solidFill>
              <a:latin typeface="宋体"/>
              <a:cs typeface="宋体"/>
            </a:endParaRPr>
          </a:p>
        </p:txBody>
      </p:sp>
      <p:sp>
        <p:nvSpPr>
          <p:cNvPr id="293" name="object 59"/>
          <p:cNvSpPr/>
          <p:nvPr/>
        </p:nvSpPr>
        <p:spPr>
          <a:xfrm>
            <a:off x="4688175" y="2536129"/>
            <a:ext cx="2186055" cy="747522"/>
          </a:xfrm>
          <a:custGeom>
            <a:avLst/>
            <a:gdLst/>
            <a:ahLst/>
            <a:cxnLst/>
            <a:rect l="l" t="t" r="r" b="b"/>
            <a:pathLst>
              <a:path w="1482852" h="747522">
                <a:moveTo>
                  <a:pt x="0" y="0"/>
                </a:moveTo>
                <a:lnTo>
                  <a:pt x="0" y="747521"/>
                </a:lnTo>
                <a:lnTo>
                  <a:pt x="1482852" y="747521"/>
                </a:lnTo>
                <a:lnTo>
                  <a:pt x="14828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object 60"/>
          <p:cNvSpPr/>
          <p:nvPr/>
        </p:nvSpPr>
        <p:spPr>
          <a:xfrm>
            <a:off x="4687413" y="2535367"/>
            <a:ext cx="2375277" cy="748283"/>
          </a:xfrm>
          <a:custGeom>
            <a:avLst/>
            <a:gdLst/>
            <a:ahLst/>
            <a:cxnLst/>
            <a:rect l="l" t="t" r="r" b="b"/>
            <a:pathLst>
              <a:path w="1483614" h="748283">
                <a:moveTo>
                  <a:pt x="1483614" y="748283"/>
                </a:moveTo>
                <a:lnTo>
                  <a:pt x="1483614" y="0"/>
                </a:lnTo>
                <a:lnTo>
                  <a:pt x="0" y="0"/>
                </a:lnTo>
                <a:lnTo>
                  <a:pt x="0" y="748283"/>
                </a:lnTo>
                <a:lnTo>
                  <a:pt x="1483614" y="74828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object 61"/>
          <p:cNvSpPr/>
          <p:nvPr/>
        </p:nvSpPr>
        <p:spPr>
          <a:xfrm>
            <a:off x="4788760" y="2674812"/>
            <a:ext cx="151637" cy="1569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object 62"/>
          <p:cNvSpPr/>
          <p:nvPr/>
        </p:nvSpPr>
        <p:spPr>
          <a:xfrm>
            <a:off x="4788746" y="2674815"/>
            <a:ext cx="167643" cy="173735"/>
          </a:xfrm>
          <a:custGeom>
            <a:avLst/>
            <a:gdLst/>
            <a:ahLst/>
            <a:cxnLst/>
            <a:rect l="l" t="t" r="r" b="b"/>
            <a:pathLst>
              <a:path w="167643" h="173735">
                <a:moveTo>
                  <a:pt x="167643" y="0"/>
                </a:moveTo>
                <a:lnTo>
                  <a:pt x="0" y="0"/>
                </a:lnTo>
                <a:lnTo>
                  <a:pt x="0" y="173735"/>
                </a:lnTo>
                <a:lnTo>
                  <a:pt x="167643" y="173735"/>
                </a:lnTo>
                <a:lnTo>
                  <a:pt x="167643" y="0"/>
                </a:lnTo>
                <a:close/>
              </a:path>
            </a:pathLst>
          </a:custGeom>
          <a:ln w="3427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object 63"/>
          <p:cNvSpPr/>
          <p:nvPr/>
        </p:nvSpPr>
        <p:spPr>
          <a:xfrm>
            <a:off x="4788760" y="3040572"/>
            <a:ext cx="151637" cy="1569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object 64"/>
          <p:cNvSpPr/>
          <p:nvPr/>
        </p:nvSpPr>
        <p:spPr>
          <a:xfrm>
            <a:off x="4788746" y="3040575"/>
            <a:ext cx="167643" cy="173735"/>
          </a:xfrm>
          <a:custGeom>
            <a:avLst/>
            <a:gdLst/>
            <a:ahLst/>
            <a:cxnLst/>
            <a:rect l="l" t="t" r="r" b="b"/>
            <a:pathLst>
              <a:path w="167643" h="173735">
                <a:moveTo>
                  <a:pt x="167643" y="0"/>
                </a:moveTo>
                <a:lnTo>
                  <a:pt x="0" y="0"/>
                </a:lnTo>
                <a:lnTo>
                  <a:pt x="0" y="173735"/>
                </a:lnTo>
                <a:lnTo>
                  <a:pt x="167643" y="173735"/>
                </a:lnTo>
                <a:lnTo>
                  <a:pt x="167643" y="0"/>
                </a:lnTo>
                <a:close/>
              </a:path>
            </a:pathLst>
          </a:custGeom>
          <a:ln w="3427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object 65"/>
          <p:cNvSpPr txBox="1"/>
          <p:nvPr/>
        </p:nvSpPr>
        <p:spPr>
          <a:xfrm>
            <a:off x="5012274" y="2565421"/>
            <a:ext cx="1990190" cy="738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9300"/>
              </a:lnSpc>
            </a:pPr>
            <a:r>
              <a:rPr lang="en-US" sz="2200" spc="-95" dirty="0" smtClean="0">
                <a:solidFill>
                  <a:prstClr val="black"/>
                </a:solidFill>
                <a:cs typeface="Arial" panose="020B0604020202020204" pitchFamily="34" charset="0"/>
              </a:rPr>
              <a:t>Pre-earthquake</a:t>
            </a:r>
          </a:p>
          <a:p>
            <a:pPr marL="12700" marR="6350">
              <a:lnSpc>
                <a:spcPct val="109300"/>
              </a:lnSpc>
            </a:pPr>
            <a:r>
              <a:rPr lang="en-US" sz="2200" spc="-95" dirty="0" smtClean="0">
                <a:solidFill>
                  <a:prstClr val="black"/>
                </a:solidFill>
                <a:cs typeface="Arial" panose="020B0604020202020204" pitchFamily="34" charset="0"/>
              </a:rPr>
              <a:t>After-earthquake</a:t>
            </a:r>
            <a:endParaRPr sz="2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0" name="object 66"/>
          <p:cNvSpPr/>
          <p:nvPr/>
        </p:nvSpPr>
        <p:spPr>
          <a:xfrm>
            <a:off x="65112" y="1193488"/>
            <a:ext cx="8957296" cy="4721354"/>
          </a:xfrm>
          <a:custGeom>
            <a:avLst/>
            <a:gdLst/>
            <a:ahLst/>
            <a:cxnLst/>
            <a:rect l="l" t="t" r="r" b="b"/>
            <a:pathLst>
              <a:path w="8957296" h="4721354">
                <a:moveTo>
                  <a:pt x="8957296" y="0"/>
                </a:moveTo>
                <a:lnTo>
                  <a:pt x="0" y="0"/>
                </a:lnTo>
                <a:lnTo>
                  <a:pt x="0" y="4721354"/>
                </a:lnTo>
                <a:lnTo>
                  <a:pt x="8957296" y="4721354"/>
                </a:lnTo>
                <a:lnTo>
                  <a:pt x="8957296" y="0"/>
                </a:lnTo>
                <a:close/>
              </a:path>
            </a:pathLst>
          </a:custGeom>
          <a:ln w="17303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object 68"/>
          <p:cNvSpPr/>
          <p:nvPr/>
        </p:nvSpPr>
        <p:spPr>
          <a:xfrm>
            <a:off x="3328768" y="5183317"/>
            <a:ext cx="1012698" cy="457200"/>
          </a:xfrm>
          <a:custGeom>
            <a:avLst/>
            <a:gdLst/>
            <a:ahLst/>
            <a:cxnLst/>
            <a:rect l="l" t="t" r="r" b="b"/>
            <a:pathLst>
              <a:path w="1012698" h="457200">
                <a:moveTo>
                  <a:pt x="0" y="0"/>
                </a:moveTo>
                <a:lnTo>
                  <a:pt x="0" y="457200"/>
                </a:lnTo>
                <a:lnTo>
                  <a:pt x="1012698" y="457200"/>
                </a:lnTo>
                <a:lnTo>
                  <a:pt x="101269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object 69"/>
          <p:cNvSpPr txBox="1"/>
          <p:nvPr/>
        </p:nvSpPr>
        <p:spPr>
          <a:xfrm>
            <a:off x="3253325" y="5238942"/>
            <a:ext cx="1222876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35"/>
              </a:lnSpc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Landslide</a:t>
            </a:r>
            <a:endParaRPr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3" name="object 70"/>
          <p:cNvSpPr/>
          <p:nvPr/>
        </p:nvSpPr>
        <p:spPr>
          <a:xfrm>
            <a:off x="6712797" y="5183317"/>
            <a:ext cx="2016252" cy="457200"/>
          </a:xfrm>
          <a:custGeom>
            <a:avLst/>
            <a:gdLst/>
            <a:ahLst/>
            <a:cxnLst/>
            <a:rect l="l" t="t" r="r" b="b"/>
            <a:pathLst>
              <a:path w="2016252" h="457200">
                <a:moveTo>
                  <a:pt x="0" y="0"/>
                </a:moveTo>
                <a:lnTo>
                  <a:pt x="0" y="457200"/>
                </a:lnTo>
                <a:lnTo>
                  <a:pt x="2016252" y="457200"/>
                </a:lnTo>
                <a:lnTo>
                  <a:pt x="201625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object 71"/>
          <p:cNvSpPr txBox="1"/>
          <p:nvPr/>
        </p:nvSpPr>
        <p:spPr>
          <a:xfrm>
            <a:off x="6874231" y="5238941"/>
            <a:ext cx="185483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35"/>
              </a:lnSpc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U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nstable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slope</a:t>
            </a:r>
            <a:endParaRPr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5" name="object 72"/>
          <p:cNvSpPr/>
          <p:nvPr/>
        </p:nvSpPr>
        <p:spPr>
          <a:xfrm>
            <a:off x="5128612" y="5183317"/>
            <a:ext cx="1152905" cy="457200"/>
          </a:xfrm>
          <a:custGeom>
            <a:avLst/>
            <a:gdLst/>
            <a:ahLst/>
            <a:cxnLst/>
            <a:rect l="l" t="t" r="r" b="b"/>
            <a:pathLst>
              <a:path w="1152905" h="457200">
                <a:moveTo>
                  <a:pt x="0" y="0"/>
                </a:moveTo>
                <a:lnTo>
                  <a:pt x="0" y="457200"/>
                </a:lnTo>
                <a:lnTo>
                  <a:pt x="1152905" y="457200"/>
                </a:lnTo>
                <a:lnTo>
                  <a:pt x="115290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object 73"/>
          <p:cNvSpPr txBox="1"/>
          <p:nvPr/>
        </p:nvSpPr>
        <p:spPr>
          <a:xfrm>
            <a:off x="5084878" y="5238942"/>
            <a:ext cx="1538981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35"/>
              </a:lnSpc>
            </a:pP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D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ebris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flow</a:t>
            </a:r>
            <a:endParaRPr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7" name="object 74"/>
          <p:cNvSpPr/>
          <p:nvPr/>
        </p:nvSpPr>
        <p:spPr>
          <a:xfrm>
            <a:off x="1384144" y="5183317"/>
            <a:ext cx="1012698" cy="457200"/>
          </a:xfrm>
          <a:custGeom>
            <a:avLst/>
            <a:gdLst/>
            <a:ahLst/>
            <a:cxnLst/>
            <a:rect l="l" t="t" r="r" b="b"/>
            <a:pathLst>
              <a:path w="1012698" h="457200">
                <a:moveTo>
                  <a:pt x="0" y="0"/>
                </a:moveTo>
                <a:lnTo>
                  <a:pt x="0" y="457200"/>
                </a:lnTo>
                <a:lnTo>
                  <a:pt x="1012698" y="457200"/>
                </a:lnTo>
                <a:lnTo>
                  <a:pt x="101269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object 75"/>
          <p:cNvSpPr txBox="1"/>
          <p:nvPr/>
        </p:nvSpPr>
        <p:spPr>
          <a:xfrm>
            <a:off x="1313271" y="5238942"/>
            <a:ext cx="1113269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35"/>
              </a:lnSpc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Collapse</a:t>
            </a:r>
            <a:endParaRPr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09" name="object 75"/>
          <p:cNvSpPr txBox="1"/>
          <p:nvPr/>
        </p:nvSpPr>
        <p:spPr>
          <a:xfrm>
            <a:off x="93146" y="1221538"/>
            <a:ext cx="1113269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35"/>
              </a:lnSpc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Places</a:t>
            </a:r>
            <a:endParaRPr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10" name="矩形 309"/>
          <p:cNvSpPr/>
          <p:nvPr/>
        </p:nvSpPr>
        <p:spPr>
          <a:xfrm>
            <a:off x="233363" y="744534"/>
            <a:ext cx="6604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2.2 Landslides after </a:t>
            </a:r>
            <a:r>
              <a:rPr lang="en-US" altLang="zh-CN" b="1" kern="0" dirty="0" err="1">
                <a:solidFill>
                  <a:srgbClr val="1F497D">
                    <a:lumMod val="75000"/>
                  </a:srgbClr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 Ms8.0 Earthquake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418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  Potential Chinese Landslide Pilot Region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3363" y="1244185"/>
            <a:ext cx="864393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 2.1 </a:t>
            </a: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Pilot Region: SW China</a:t>
            </a:r>
            <a:endParaRPr lang="en-US" altLang="zh-CN" b="1" kern="0" dirty="0">
              <a:solidFill>
                <a:srgbClr val="000000"/>
              </a:solidFill>
              <a:latin typeface="Verdana"/>
            </a:endParaRPr>
          </a:p>
          <a:p>
            <a:pPr eaLnBrk="0" fontAlgn="base" hangingPunct="0">
              <a:lnSpc>
                <a:spcPct val="2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2.2 </a:t>
            </a: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Landslides after </a:t>
            </a:r>
            <a:r>
              <a:rPr lang="en-US" altLang="zh-CN" b="1" kern="0" dirty="0" err="1">
                <a:solidFill>
                  <a:srgbClr val="000000"/>
                </a:solidFill>
                <a:latin typeface="Verdana"/>
              </a:rPr>
              <a:t>Wenchuan</a:t>
            </a: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 Ms8.0 Earthquake</a:t>
            </a:r>
          </a:p>
          <a:p>
            <a:pPr eaLnBrk="0" fontAlgn="base" hangingPunct="0">
              <a:lnSpc>
                <a:spcPct val="2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 2.3 </a:t>
            </a:r>
            <a:r>
              <a:rPr lang="en-US" altLang="zh-CN" b="1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Verdana"/>
              </a:rPr>
              <a:t>Pilot Objectives &amp; Outputs</a:t>
            </a:r>
          </a:p>
        </p:txBody>
      </p:sp>
    </p:spTree>
    <p:extLst>
      <p:ext uri="{BB962C8B-B14F-4D97-AF65-F5344CB8AC3E}">
        <p14:creationId xmlns:p14="http://schemas.microsoft.com/office/powerpoint/2010/main" val="10221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97154" y="1358284"/>
            <a:ext cx="8597901" cy="45975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Objectives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 A:</a:t>
            </a:r>
          </a:p>
          <a:p>
            <a:pPr marL="271462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effective methodologies for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merging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multi-source optical satellite imagery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to better </a:t>
            </a:r>
            <a:r>
              <a:rPr lang="en-US" altLang="zh-CN" sz="180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 </a:t>
            </a:r>
            <a:r>
              <a:rPr lang="en-US" altLang="zh-CN" sz="180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landslides </a:t>
            </a:r>
            <a:r>
              <a:rPr lang="en-US" altLang="zh-CN" sz="1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of earthquake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Objective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71462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selected case studies areas (e.g.,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Wenchuan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Ludian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) in SW China, monitor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landslides hotspots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multi-source optical satellite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EO </a:t>
            </a:r>
            <a:r>
              <a:rPr lang="en-US" altLang="zh-CN" sz="1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zh-CN" sz="18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1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quarterly </a:t>
            </a:r>
            <a:r>
              <a:rPr lang="en-US" altLang="zh-CN" sz="180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monthly </a:t>
            </a:r>
            <a:r>
              <a:rPr lang="en-US" altLang="zh-CN" sz="1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basis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Potential Chinese Landslide Pilot Region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33363" y="744534"/>
            <a:ext cx="410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 smtClean="0">
                <a:solidFill>
                  <a:srgbClr val="1F497D">
                    <a:lumMod val="75000"/>
                  </a:srgbClr>
                </a:solidFill>
                <a:latin typeface="Verdana"/>
              </a:rPr>
              <a:t>2.3 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Pilot Objectives &amp; Outputs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19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97154" y="1358284"/>
            <a:ext cx="8740520" cy="45975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Outputs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71462" lvl="1" indent="0">
              <a:lnSpc>
                <a:spcPct val="150000"/>
              </a:lnSpc>
              <a:buNone/>
            </a:pP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Report on effective methodologies for </a:t>
            </a:r>
            <a:r>
              <a:rPr lang="en-US" altLang="zh-CN" sz="1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multi-temporal landslide detection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using multi-source optical satellite images.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Output B:</a:t>
            </a:r>
          </a:p>
          <a:p>
            <a:pPr marL="271462" lvl="1" indent="0">
              <a:lnSpc>
                <a:spcPct val="15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1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Multi-temporal landslide inventory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produced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using multi-source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 satellite images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for selected case studies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areas (e.g., </a:t>
            </a:r>
            <a:r>
              <a:rPr lang="en-US" altLang="zh-CN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Wenchuan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altLang="zh-CN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Ludian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in SW China.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 Potential Chinese Landslide Pilot Region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33363" y="744534"/>
            <a:ext cx="410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 smtClean="0">
                <a:solidFill>
                  <a:srgbClr val="1F497D">
                    <a:lumMod val="75000"/>
                  </a:srgbClr>
                </a:solidFill>
                <a:latin typeface="Verdana"/>
              </a:rPr>
              <a:t>2.3 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Pilot Objectives &amp; Outputs</a:t>
            </a:r>
            <a:endParaRPr lang="en-US" altLang="zh-CN" b="1" kern="0" dirty="0" smtClean="0">
              <a:solidFill>
                <a:srgbClr val="1F497D">
                  <a:lumMod val="7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035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1  Landslide Hazards in China</a:t>
            </a:r>
          </a:p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2 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Potential </a:t>
            </a: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Chinese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Landslide Pilot Region</a:t>
            </a:r>
          </a:p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3  </a:t>
            </a:r>
            <a:r>
              <a:rPr lang="en-US" altLang="zh-CN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Related Research Project</a:t>
            </a:r>
            <a:endParaRPr lang="zh-CN" altLang="en-US" sz="24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134152" name="AutoShape 8" descr="data:image/jpeg;base64,/9j/4AAQSkZJRgABAQAAAQABAAD/2wCEAAkGBwgQEhIUEhQWFRUUGRgbFRcYGBwVFxcaFxcXGBcYHRgcKCghGBomHBcULTEhJSosMC4uHCAzODMsNygtLisBCgoKDg0OGxAQGywmHyQuLCwvMCwsLCwsLC8sLCwsLCwsLSwsLCwsLCwsLCwsLCwsLCwsLCwsLCwsLCwsNCwsLP/AABEIADsAjgMBEQACEQEDEQH/xAAbAAACAgMBAAAAAAAAAAAAAAAABQEEAgMGB//EADgQAAIABAMECQIFAwUAAAAAAAECAAMEEQUhMRITQVEGFCIyUmFxkaGBwQdCYrHRI0PwJDNygpL/xAAaAQACAwEBAAAAAAAAAAAAAAAAAQIDBAUG/8QALBEAAgIBBAEDAwMFAQAAAAAAAAECAxEEEiExQQUTURQiYSMyoRZCcYGxBv/aAAwDAQACEQMRAD8A9hkSpWyvZGg4DkIsItmZkyfCvtCIk7mT4V9hB+ADcyvCPaDABuJXhHtBgA3Mnwj2gS4GaaZ6KZcy9h9klTs2axGoNuMScHHsGbtzK8I9oWEINxK8K+whMYhxjpX0fpJqyZrKJjEDZVC2ztGw2iB2frGivSWTjuS4DcPVlySAQq5+QihprgOydzK8K+whYDoNzK8K+0PAsoNzK8K+wiOV8j5b6DcSvCvsIkDDcyvCvtAINxK8K+wgArYhKQKLADPgByMJjRYkd1fQfsIOPAYPOSZVbidbTVhsVW1MjGy7BXvL+q97nXSOw4OrTxsq/wBkV3geVuOyMKkSpJDTpqSy2ztAWRBmzM2g4DnGWrTy1MnPpA3hlQ/iVh96Ybmb/qATew7Nrdm2rm5GmXnFq9MlhtSXAt5Zw/p1JqKWqqFkOvVi4ZWZQewNb6cNIhPQOFsa21yCllZFfR3ppXysONTWS5kxs2XZAsw1PkgHnF12jjPUe3U0g3cZJp+mOCUUqS8umdBVuCwFgEZ+0Tf8x45CB6Gy1yzJfaG7A8wDpnR1b1K7DShTd5ntawFyctPS8Z79FKrbzly+BqSZWoOn9HNn7rdOqmWZqTCRYoL5lRml7Ei8Sn6fKMMtrOcYByyKvwpo0qJVRVzlDGoms42hewvl7C3tFvqVnttVRfCQl8nZTscoVbYVgzAXsuYAvbXQRyq3veEyp3xQtqOlE9WtuQV57eftaNC0s9xms1u3wCdMaHR/6R5uewPMtGS9yhZ7S7L6NZXZ2WTiOFlHmPMVlVbmYTZM8hY6AXjDGyM7JVv9yOm3JJSXRawjGMNngLKnS5jBQSFYMbc8o31xlGKTM8+xnaJkSYAKmJd0ev2MJjQq6SY+aCRKm7ppiFlVyv8AbUjvkcQDaNOl0/vScc4a/kOjlumzUVdNomozvJ6TFbey81SX+YM4yzy7MbNLKdUJqfEWv5IS8YFON4fiZxaez0zThMVBJN7ShYfm4kA3yEaYW1/SxjGWGs5DHIzxXCcRav3gkdmmpDuQBZWmkMSB/wBtnWKK7oKnbnuQY5FFBh2LpgdRJFOwdytx/cYMRvCR75RolbW9YpN8IMPaMcZTGnwdpS05UHdqqDN93cbZbzPl8xTQ6o6rc38hyomudQV0+dhm1IYSadGYgAkF8tkXtyAz0zMSjZCEJ/dzJlLt64FFNh+OCgr03DiZUMWc2Nzd7uo8tmNPu0/UQlnhCV3D4LdPLnjD6oJTbt2k7Cljec7N2WN9ALE2EUNx+oi5S4zkmrkyxQYnVyaOXTBRLAGdj2rWGRPM56cLR5n1rWKV7jBme614whYlXPlElGK31txjmUWzr/acicscomRimItZF7RFzmLn1JjrUa3UNbUUuycuCJimagM0Br3uOGvLjpHXp0X1DV9va8FE75w4R1GA0EpVlyJypMp3CkqBdUJuQp8r2ji6mWkjq8QeJ/8AT1Gh+ohp07OUzsMM6PYRTOXkSElsRYlRa45RrcmzUNIQAYAKmI90eo/YwmNG2UisgBFwVFwfSGnjlAwkUshO6oHoIbm32yJusIQ2+QtCbGFhAxNsCBDB5aKAp6iV/tnaXwNw/wCLfzFm6Mv3dlG2cOjNK+To4Ms8mFgfQ6GE4PwCtX93BZYix0PHyitp+Czho8sxyRMSYwY3Y9o20G0TkPKPO6mtwtefJzrlyI5pl3ALBQeJzt9BFtEHLgxx007ZYQyoMORG2t5dx+UArYHUm+sd7RaPZLcws0cqY7peSalRfyGsd+dntxwu30cx177Mvpdm2biq7ky1BBIIuMrXHe9RHnV/5yduuWonLg9D/UNcNP7UI8jjD+jWPzpMuZLxOcNpQbMqtbyyjo22Vwm47OjVprHZWpfJdwjAel0qolNNrhNlKe2pFiwsfvaK521OOFHkvw0drGUZVxLuD1H7GENG6R3F9B+whgcZ006Q1siaZYLS5Syg22oBabMYkLKViCBoPPO/COjotNCUdz5eevx8kG8Cn8KcWxmpnVnWZzOJZCgG1lOdwP5i/wBUqqrwq44FDk62X0z6PtMaXvgCoJuwKoQpsSrHJreUYXorkk9vZNtFXAq/CZrVFbLqWaU2ThyQiFOzcK3dv8xK6qyGKpR5DKLuDdLMHrJrSpLszILm6sotw1iu3SW1RUpLGRbs9D0RmTGQ6KQQRcHWHnAmk+0U3w6ULlCyH9Jy9tImpvyVSqXceDlcZwuY5Lud4AtrW2Cv6ssjaJSoqszJrkScksYT/wAnLSaGXaZcOVGR7GuhBy0z4jURVpdDFfdnLJ1xjVLNscNjSWkpVyKknW3wOcdVYrjuZzdXc7p7F0LK48PeL9NBzfuz78fg4mssUP049eRe8dHPlmFZZ6V0aomMmVsMVVUF2U99jnocrC8eW1F03qHx9p7XSaeMdPHnDHF69OUwf+W/g/EL7WT/AFI/kzk10kmxujeFhsn6c/pA632iUb10wxLuj1+xistRtkEbC+g/aBIZ5/iIqcVqN7KdVpqMkoSu2sxx3n1zAtZT6+UdWprTw2v90iDWRR+GeMU1JRVNTNBYvOu4UdpQ7W2ivBRck8ov9Qrd18YQfCQR6MOj9VSSZeJIirPp6ZGmU03ZvYspOwD+axtpErs2TrcniTfIeBPguISJEnDpMwOJLu8ya2yf6jrs7CjnqdeMX3Vb5Tmms9ISfR034Z18qfW100owZ3IXLJFXsqt+Jy4ecY/UIuNcI5zglF5Z6jHHGTABEA2JsRlAFuRGflfKLYT3LaUWweDk6qiaWyNmyoc7ZAixsHHH1h4VSy3hIurfupRzyUp0+WUBXYYC9rm2Q1sYUL5Skp548I5vqUFR9q7fkXVYH+GPRVPdFHl71yU6LCausnEyVLCnUmYc9ljqJQtq508rxk1trjhJnb9J06cPvXZ65RTsQEuXeSq9lboHsUy7tiOEcdqOezspzjwkWOuTeMp/pY/eFsXyHuy+DXOqJTizSnI5FDDUceRSmpLlFXZnhSCGCXGxtZtobj0gs24WOx07ufg0430ckVqyduZNTYUgiW5UOGAuGAyIyidV7rzhIvfI1w+gppCCXLWygZCK52Sm8sDJaGlAICLY6iwsYTnJ+REyaGlQFVRQDqAMjA5yby2BicOo7KN2tlzAtkDBvl8jyZyKSnQkqoUnWwteByk+2JG+IgEAEQgzgoMWBmAoWLG45EWsM+FoyRnKub45NDjGSQtr8AmTFOYz4A2t6HjGhwVy/VZjuhxis5ap6F1N2Cgm4tnmBne4txhrRVKOFI519VtkdrWfyX8P6ETzsia9lHLNj9dBHUhrFTWoQ5fyY4+kSm05vg7HDqCmp0CSlCqOXEnUnmYw2WOct0ju01KuKivBaissC0MAtABVxLuj1+xhMaKK1U8DI6W4CEMnrk/n8CGhMOuVHi+BDET1yo8XwIAI65UeL4EAB1yo8XwIADrlR4vgQAHXajxfAgAy65Uc/gQSXA/IdcqOfwIbQeA65P5/AiIpdB1yfz+BDBdB1yfz+BCJB1yo5/AhD8B1yo5/AhogHXKjn8CGAdcqOfwIAMJ1RNYWJv8AQQmN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54" name="AutoShape 10" descr="data:image/jpeg;base64,/9j/4AAQSkZJRgABAQAAAQABAAD/2wCEAAkGBwgQEhIUEhQWFRUUGRgbFRcYGBwVFxcaFxcXGBcYHRgcKCghGBomHBcULTEhJSosMC4uHCAzODMsNygtLisBCgoKDg0OGxAQGywmHyQuLCwvMCwsLCwsLC8sLCwsLCwsLSwsLCwsLCwsLCwsLCwsLCwsLCwsLCwsLCwsNCwsLP/AABEIADsAjgMBEQACEQEDEQH/xAAbAAACAgMBAAAAAAAAAAAAAAAABQEEAgMGB//EADgQAAIABAMECQIFAwUAAAAAAAECAAMEEQUhMRITQVEGFCIyUmFxkaGBwQdCYrHRI0PwJDNygpL/xAAaAQACAwEBAAAAAAAAAAAAAAAAAQIDBAUG/8QALBEAAgIBBAEDAwMFAQAAAAAAAAECAxEEEiExQQUTURQiYSMyoRZCcYGxBv/aAAwDAQACEQMRAD8A9hkSpWyvZGg4DkIsItmZkyfCvtCIk7mT4V9hB+ADcyvCPaDABuJXhHtBgA3Mnwj2gS4GaaZ6KZcy9h9klTs2axGoNuMScHHsGbtzK8I9oWEINxK8K+whMYhxjpX0fpJqyZrKJjEDZVC2ztGw2iB2frGivSWTjuS4DcPVlySAQq5+QihprgOydzK8K+whYDoNzK8K+0PAsoNzK8K+wiOV8j5b6DcSvCvsIkDDcyvCvtAINxK8K+wgArYhKQKLADPgByMJjRYkd1fQfsIOPAYPOSZVbidbTVhsVW1MjGy7BXvL+q97nXSOw4OrTxsq/wBkV3geVuOyMKkSpJDTpqSy2ztAWRBmzM2g4DnGWrTy1MnPpA3hlQ/iVh96Ybmb/qATew7Nrdm2rm5GmXnFq9MlhtSXAt5Zw/p1JqKWqqFkOvVi4ZWZQewNb6cNIhPQOFsa21yCllZFfR3ppXysONTWS5kxs2XZAsw1PkgHnF12jjPUe3U0g3cZJp+mOCUUqS8umdBVuCwFgEZ+0Tf8x45CB6Gy1yzJfaG7A8wDpnR1b1K7DShTd5ntawFyctPS8Z79FKrbzly+BqSZWoOn9HNn7rdOqmWZqTCRYoL5lRml7Ei8Sn6fKMMtrOcYByyKvwpo0qJVRVzlDGoms42hewvl7C3tFvqVnttVRfCQl8nZTscoVbYVgzAXsuYAvbXQRyq3veEyp3xQtqOlE9WtuQV57eftaNC0s9xms1u3wCdMaHR/6R5uewPMtGS9yhZ7S7L6NZXZ2WTiOFlHmPMVlVbmYTZM8hY6AXjDGyM7JVv9yOm3JJSXRawjGMNngLKnS5jBQSFYMbc8o31xlGKTM8+xnaJkSYAKmJd0ev2MJjQq6SY+aCRKm7ppiFlVyv8AbUjvkcQDaNOl0/vScc4a/kOjlumzUVdNomozvJ6TFbey81SX+YM4yzy7MbNLKdUJqfEWv5IS8YFON4fiZxaez0zThMVBJN7ShYfm4kA3yEaYW1/SxjGWGs5DHIzxXCcRav3gkdmmpDuQBZWmkMSB/wBtnWKK7oKnbnuQY5FFBh2LpgdRJFOwdytx/cYMRvCR75RolbW9YpN8IMPaMcZTGnwdpS05UHdqqDN93cbZbzPl8xTQ6o6rc38hyomudQV0+dhm1IYSadGYgAkF8tkXtyAz0zMSjZCEJ/dzJlLt64FFNh+OCgr03DiZUMWc2Nzd7uo8tmNPu0/UQlnhCV3D4LdPLnjD6oJTbt2k7Cljec7N2WN9ALE2EUNx+oi5S4zkmrkyxQYnVyaOXTBRLAGdj2rWGRPM56cLR5n1rWKV7jBme614whYlXPlElGK31txjmUWzr/acicscomRimItZF7RFzmLn1JjrUa3UNbUUuycuCJimagM0Br3uOGvLjpHXp0X1DV9va8FE75w4R1GA0EpVlyJypMp3CkqBdUJuQp8r2ji6mWkjq8QeJ/8AT1Gh+ohp07OUzsMM6PYRTOXkSElsRYlRa45RrcmzUNIQAYAKmI90eo/YwmNG2UisgBFwVFwfSGnjlAwkUshO6oHoIbm32yJusIQ2+QtCbGFhAxNsCBDB5aKAp6iV/tnaXwNw/wCLfzFm6Mv3dlG2cOjNK+To4Ms8mFgfQ6GE4PwCtX93BZYix0PHyitp+Czho8sxyRMSYwY3Y9o20G0TkPKPO6mtwtefJzrlyI5pl3ALBQeJzt9BFtEHLgxx007ZYQyoMORG2t5dx+UArYHUm+sd7RaPZLcws0cqY7peSalRfyGsd+dntxwu30cx177Mvpdm2biq7ky1BBIIuMrXHe9RHnV/5yduuWonLg9D/UNcNP7UI8jjD+jWPzpMuZLxOcNpQbMqtbyyjo22Vwm47OjVprHZWpfJdwjAel0qolNNrhNlKe2pFiwsfvaK521OOFHkvw0drGUZVxLuD1H7GENG6R3F9B+whgcZ006Q1siaZYLS5Syg22oBabMYkLKViCBoPPO/COjotNCUdz5eevx8kG8Cn8KcWxmpnVnWZzOJZCgG1lOdwP5i/wBUqqrwq44FDk62X0z6PtMaXvgCoJuwKoQpsSrHJreUYXorkk9vZNtFXAq/CZrVFbLqWaU2ThyQiFOzcK3dv8xK6qyGKpR5DKLuDdLMHrJrSpLszILm6sotw1iu3SW1RUpLGRbs9D0RmTGQ6KQQRcHWHnAmk+0U3w6ULlCyH9Jy9tImpvyVSqXceDlcZwuY5Lud4AtrW2Cv6ssjaJSoqszJrkScksYT/wAnLSaGXaZcOVGR7GuhBy0z4jURVpdDFfdnLJ1xjVLNscNjSWkpVyKknW3wOcdVYrjuZzdXc7p7F0LK48PeL9NBzfuz78fg4mssUP049eRe8dHPlmFZZ6V0aomMmVsMVVUF2U99jnocrC8eW1F03qHx9p7XSaeMdPHnDHF69OUwf+W/g/EL7WT/AFI/kzk10kmxujeFhsn6c/pA632iUb10wxLuj1+xistRtkEbC+g/aBIZ5/iIqcVqN7KdVpqMkoSu2sxx3n1zAtZT6+UdWprTw2v90iDWRR+GeMU1JRVNTNBYvOu4UdpQ7W2ivBRck8ov9Qrd18YQfCQR6MOj9VSSZeJIirPp6ZGmU03ZvYspOwD+axtpErs2TrcniTfIeBPguISJEnDpMwOJLu8ya2yf6jrs7CjnqdeMX3Vb5Tmms9ISfR034Z18qfW100owZ3IXLJFXsqt+Jy4ecY/UIuNcI5zglF5Z6jHHGTABEA2JsRlAFuRGflfKLYT3LaUWweDk6qiaWyNmyoc7ZAixsHHH1h4VSy3hIurfupRzyUp0+WUBXYYC9rm2Q1sYUL5Skp548I5vqUFR9q7fkXVYH+GPRVPdFHl71yU6LCausnEyVLCnUmYc9ljqJQtq508rxk1trjhJnb9J06cPvXZ65RTsQEuXeSq9lboHsUy7tiOEcdqOezspzjwkWOuTeMp/pY/eFsXyHuy+DXOqJTizSnI5FDDUceRSmpLlFXZnhSCGCXGxtZtobj0gs24WOx07ufg0430ckVqyduZNTYUgiW5UOGAuGAyIyidV7rzhIvfI1w+gppCCXLWygZCK52Sm8sDJaGlAICLY6iwsYTnJ+REyaGlQFVRQDqAMjA5yby2BicOo7KN2tlzAtkDBvl8jyZyKSnQkqoUnWwteByk+2JG+IgEAEQgzgoMWBmAoWLG45EWsM+FoyRnKub45NDjGSQtr8AmTFOYz4A2t6HjGhwVy/VZjuhxis5ap6F1N2Cgm4tnmBne4txhrRVKOFI519VtkdrWfyX8P6ETzsia9lHLNj9dBHUhrFTWoQ5fyY4+kSm05vg7HDqCmp0CSlCqOXEnUnmYw2WOct0ju01KuKivBaissC0MAtABVxLuj1+xhMaKK1U8DI6W4CEMnrk/n8CGhMOuVHi+BDET1yo8XwIAI65UeL4EAB1yo8XwIADrlR4vgQAHXajxfAgAy65Uc/gQSXA/IdcqOfwIbQeA65P5/AiIpdB1yfz+BDBdB1yfz+BCJB1yo5/AhD8B1yo5/AhogHXKjn8CGAdcqOfwIAMJ1RNYWJv8AQQmN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58" name="AutoShape 14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60" name="AutoShape 16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62" name="AutoShape 18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3363" y="12700"/>
            <a:ext cx="7952694" cy="617921"/>
          </a:xfrm>
        </p:spPr>
        <p:txBody>
          <a:bodyPr/>
          <a:lstStyle/>
          <a:p>
            <a:r>
              <a:rPr lang="en-US" altLang="zh-CN" dirty="0" smtClean="0"/>
              <a:t>3. Related Research Project</a:t>
            </a:r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224965" y="1531656"/>
            <a:ext cx="8903619" cy="100520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Char char="l"/>
              <a:defRPr kumimoji="1"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chemeClr val="bg1"/>
              </a:buClr>
              <a:buSzPct val="80000"/>
              <a:buNone/>
            </a:pP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Goal:</a:t>
            </a:r>
          </a:p>
          <a:p>
            <a:pPr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lphaUcPeriod"/>
            </a:pP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Develop methods for change detection using multi-source satellite image time series.</a:t>
            </a:r>
          </a:p>
          <a:p>
            <a:pPr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lphaUcPeriod"/>
            </a:pP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Demonstrate how the method can support </a:t>
            </a:r>
            <a:r>
              <a:rPr lang="en-US" altLang="zh-CN" sz="1600" b="1" kern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multi-temporal landslide detection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. </a:t>
            </a:r>
          </a:p>
        </p:txBody>
      </p:sp>
      <p:pic>
        <p:nvPicPr>
          <p:cNvPr id="73" name="内容占位符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155" y="5846767"/>
            <a:ext cx="880635" cy="72470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655" y="2670174"/>
            <a:ext cx="3205995" cy="2066536"/>
          </a:xfrm>
          <a:prstGeom prst="rect">
            <a:avLst/>
          </a:prstGeom>
        </p:spPr>
      </p:pic>
      <p:pic>
        <p:nvPicPr>
          <p:cNvPr id="75" name="内容占位符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904" y="2681803"/>
            <a:ext cx="2675137" cy="2066536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598" y="5846767"/>
            <a:ext cx="880635" cy="724703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604" y="5089535"/>
            <a:ext cx="880635" cy="724703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155" y="5089644"/>
            <a:ext cx="880635" cy="72470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604" y="5846767"/>
            <a:ext cx="880635" cy="724703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598" y="5089535"/>
            <a:ext cx="880635" cy="724703"/>
          </a:xfrm>
          <a:prstGeom prst="rect">
            <a:avLst/>
          </a:prstGeom>
        </p:spPr>
      </p:pic>
      <p:sp>
        <p:nvSpPr>
          <p:cNvPr id="85" name="矩形 84"/>
          <p:cNvSpPr/>
          <p:nvPr/>
        </p:nvSpPr>
        <p:spPr>
          <a:xfrm>
            <a:off x="954001" y="5279994"/>
            <a:ext cx="223232" cy="20797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…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4152086" y="5998887"/>
            <a:ext cx="223232" cy="20797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…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606607" y="5426244"/>
            <a:ext cx="45044" cy="3490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039" y="5233052"/>
            <a:ext cx="1399025" cy="1151304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898" y="5228339"/>
            <a:ext cx="1404752" cy="1156016"/>
          </a:xfrm>
          <a:prstGeom prst="rect">
            <a:avLst/>
          </a:prstGeom>
        </p:spPr>
      </p:pic>
      <p:sp>
        <p:nvSpPr>
          <p:cNvPr id="95" name="矩形 94"/>
          <p:cNvSpPr/>
          <p:nvPr/>
        </p:nvSpPr>
        <p:spPr>
          <a:xfrm>
            <a:off x="0" y="3062116"/>
            <a:ext cx="146729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Multi-source</a:t>
            </a:r>
          </a:p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optical images</a:t>
            </a:r>
          </a:p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(Landsat</a:t>
            </a:r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, Spot, </a:t>
            </a:r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HJ, </a:t>
            </a:r>
            <a:r>
              <a:rPr lang="en-US" altLang="zh-CN" sz="1700" b="1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GF</a:t>
            </a:r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, ZY, etc.)</a:t>
            </a:r>
            <a:endParaRPr lang="zh-CN" altLang="en-US" sz="1700" dirty="0">
              <a:solidFill>
                <a:srgbClr val="0070C0"/>
              </a:solidFill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30485" y="5352573"/>
            <a:ext cx="174307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High-</a:t>
            </a:r>
            <a:r>
              <a:rPr lang="en-US" altLang="zh-CN" sz="1700" kern="0" dirty="0" err="1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freq</a:t>
            </a:r>
            <a:endParaRPr lang="en-US" altLang="zh-CN" sz="1700" kern="0" dirty="0" smtClean="0">
              <a:solidFill>
                <a:srgbClr val="0070C0"/>
              </a:solidFill>
              <a:latin typeface="Calibri" pitchFamily="34" charset="0"/>
              <a:ea typeface="宋体" pitchFamily="2" charset="-122"/>
              <a:cs typeface="Verdana" pitchFamily="34" charset="0"/>
            </a:endParaRPr>
          </a:p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images</a:t>
            </a:r>
          </a:p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time series</a:t>
            </a:r>
            <a:endParaRPr lang="zh-CN" altLang="en-US" sz="1700" dirty="0">
              <a:solidFill>
                <a:srgbClr val="0070C0"/>
              </a:solidFill>
            </a:endParaRPr>
          </a:p>
        </p:txBody>
      </p:sp>
      <p:cxnSp>
        <p:nvCxnSpPr>
          <p:cNvPr id="4" name="直接箭头连接符 3"/>
          <p:cNvCxnSpPr>
            <a:endCxn id="77" idx="0"/>
          </p:cNvCxnSpPr>
          <p:nvPr/>
        </p:nvCxnSpPr>
        <p:spPr bwMode="auto">
          <a:xfrm flipH="1">
            <a:off x="1791922" y="3715071"/>
            <a:ext cx="885166" cy="1374464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0000"/>
                <a:lumOff val="40000"/>
              </a:schemeClr>
            </a:solidFill>
            <a:prstDash val="dash"/>
            <a:round/>
            <a:headEnd type="none" w="lg" len="lg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13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直接箭头连接符 98"/>
          <p:cNvCxnSpPr>
            <a:endCxn id="80" idx="0"/>
          </p:cNvCxnSpPr>
          <p:nvPr/>
        </p:nvCxnSpPr>
        <p:spPr bwMode="auto">
          <a:xfrm>
            <a:off x="2677088" y="3732749"/>
            <a:ext cx="46385" cy="1356895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0000"/>
                <a:lumOff val="40000"/>
              </a:schemeClr>
            </a:solidFill>
            <a:prstDash val="dash"/>
            <a:round/>
            <a:headEnd type="none" w="lg" len="lg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13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直接箭头连接符 100"/>
          <p:cNvCxnSpPr>
            <a:endCxn id="84" idx="0"/>
          </p:cNvCxnSpPr>
          <p:nvPr/>
        </p:nvCxnSpPr>
        <p:spPr bwMode="auto">
          <a:xfrm>
            <a:off x="2650949" y="3714962"/>
            <a:ext cx="1009967" cy="1374573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0000"/>
                <a:lumOff val="40000"/>
              </a:schemeClr>
            </a:solidFill>
            <a:prstDash val="dash"/>
            <a:round/>
            <a:headEnd type="none" w="lg" len="lg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13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直接箭头连接符 102"/>
          <p:cNvCxnSpPr>
            <a:stCxn id="87" idx="1"/>
          </p:cNvCxnSpPr>
          <p:nvPr/>
        </p:nvCxnSpPr>
        <p:spPr bwMode="auto">
          <a:xfrm flipV="1">
            <a:off x="3606607" y="4638675"/>
            <a:ext cx="1070168" cy="80502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0000"/>
                <a:lumOff val="40000"/>
              </a:schemeClr>
            </a:solidFill>
            <a:prstDash val="dash"/>
            <a:round/>
            <a:headEnd type="none" w="lg" len="lg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13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4" name="右箭头 103"/>
          <p:cNvSpPr/>
          <p:nvPr/>
        </p:nvSpPr>
        <p:spPr bwMode="auto">
          <a:xfrm>
            <a:off x="4343275" y="5606765"/>
            <a:ext cx="295275" cy="399164"/>
          </a:xfrm>
          <a:prstGeom prst="right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zh-CN" altLang="en-US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5" name="下箭头 104"/>
          <p:cNvSpPr/>
          <p:nvPr/>
        </p:nvSpPr>
        <p:spPr bwMode="auto">
          <a:xfrm>
            <a:off x="6030240" y="4833034"/>
            <a:ext cx="453648" cy="274812"/>
          </a:xfrm>
          <a:prstGeom prst="downArrow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zh-CN" altLang="en-US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7740650" y="3294167"/>
            <a:ext cx="129639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700" kern="0" dirty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Time series</a:t>
            </a:r>
          </a:p>
          <a:p>
            <a:r>
              <a:rPr lang="en-US" altLang="zh-CN" sz="1700" kern="0" dirty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c</a:t>
            </a:r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hange detection</a:t>
            </a:r>
            <a:endParaRPr lang="en-US" altLang="zh-CN" sz="1700" kern="0" dirty="0">
              <a:solidFill>
                <a:srgbClr val="0070C0"/>
              </a:solidFill>
              <a:latin typeface="Calibri" pitchFamily="34" charset="0"/>
              <a:ea typeface="宋体" pitchFamily="2" charset="-122"/>
              <a:cs typeface="Verdana" pitchFamily="34" charset="0"/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7727545" y="5426244"/>
            <a:ext cx="153651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Multi-temporal landslide </a:t>
            </a:r>
          </a:p>
          <a:p>
            <a:r>
              <a:rPr lang="en-US" altLang="zh-CN" sz="1700" kern="0" dirty="0" smtClean="0">
                <a:solidFill>
                  <a:srgbClr val="0070C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detection</a:t>
            </a:r>
            <a:endParaRPr lang="zh-CN" altLang="en-US" sz="1700" dirty="0">
              <a:solidFill>
                <a:srgbClr val="0070C0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363" y="744534"/>
            <a:ext cx="797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C</a:t>
            </a:r>
            <a:r>
              <a:rPr lang="en-US" altLang="zh-CN" b="1" kern="0" dirty="0" smtClean="0">
                <a:solidFill>
                  <a:srgbClr val="1F497D">
                    <a:lumMod val="75000"/>
                  </a:srgbClr>
                </a:solidFill>
                <a:latin typeface="Verdana"/>
              </a:rPr>
              <a:t>hange 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D</a:t>
            </a:r>
            <a:r>
              <a:rPr lang="en-US" altLang="zh-CN" b="1" kern="0" dirty="0" smtClean="0">
                <a:solidFill>
                  <a:srgbClr val="1F497D">
                    <a:lumMod val="75000"/>
                  </a:srgbClr>
                </a:solidFill>
                <a:latin typeface="Verdana"/>
              </a:rPr>
              <a:t>etection in Big Data of Satellite Image Time Series</a:t>
            </a:r>
          </a:p>
        </p:txBody>
      </p:sp>
      <p:sp>
        <p:nvSpPr>
          <p:cNvPr id="6" name="矩形 5"/>
          <p:cNvSpPr/>
          <p:nvPr/>
        </p:nvSpPr>
        <p:spPr>
          <a:xfrm>
            <a:off x="233363" y="1120522"/>
            <a:ext cx="8076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00FF"/>
              </a:buClr>
              <a:buSzPct val="80000"/>
            </a:pPr>
            <a:r>
              <a:rPr lang="en-US" altLang="zh-CN" sz="1600" kern="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(funded </a:t>
            </a:r>
            <a:r>
              <a:rPr lang="en-US" altLang="zh-CN" sz="1600" kern="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by Chinese Academy of Sciences for 2016-2018</a:t>
            </a:r>
            <a:r>
              <a:rPr lang="en-US" altLang="zh-CN" sz="1600" kern="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.)</a:t>
            </a:r>
            <a:endParaRPr lang="en-US" altLang="zh-CN" sz="1600" kern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89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3363" y="12700"/>
            <a:ext cx="7952694" cy="617921"/>
          </a:xfrm>
        </p:spPr>
        <p:txBody>
          <a:bodyPr/>
          <a:lstStyle/>
          <a:p>
            <a:r>
              <a:rPr lang="en-US" altLang="zh-CN" dirty="0" smtClean="0"/>
              <a:t>3. Related Research Project</a:t>
            </a:r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233363" y="1693922"/>
            <a:ext cx="8903619" cy="255207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Char char="l"/>
              <a:defRPr kumimoji="1"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buChar char="n"/>
              <a:defRPr kumimoji="1"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" pitchFamily="2" charset="2"/>
              <a:buChar char="w"/>
              <a:defRPr kumimoji="1"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n"/>
              <a:defRPr kumimoji="1" sz="20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80000"/>
              <a:buNone/>
            </a:pP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Expected highlights: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lphaUcPeriod"/>
            </a:pPr>
            <a:r>
              <a:rPr lang="en-US" altLang="zh-CN" sz="1600" b="1" kern="0" dirty="0">
                <a:solidFill>
                  <a:srgbClr val="000000"/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erging </a:t>
            </a:r>
            <a:r>
              <a:rPr lang="en-US" altLang="zh-CN" sz="1600" b="1" kern="0" dirty="0">
                <a:solidFill>
                  <a:schemeClr val="bg1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multi-source</a:t>
            </a:r>
            <a:r>
              <a:rPr lang="en-US" altLang="zh-CN" sz="1600" b="1" kern="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optical satellite 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images </a:t>
            </a:r>
            <a:r>
              <a:rPr lang="en-US" altLang="zh-CN" sz="1600" b="1" kern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time series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lphaUcPeriod"/>
            </a:pP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Detecting changes 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in image time series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80000"/>
              <a:buNone/>
            </a:pPr>
            <a:r>
              <a:rPr lang="en-US" altLang="zh-CN" sz="1600" b="1" kern="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     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on 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a </a:t>
            </a:r>
            <a:r>
              <a:rPr lang="en-US" altLang="zh-CN" sz="1600" b="1" kern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monthly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 basis.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+mj-lt"/>
              <a:buAutoNum type="alphaUcPeriod" startAt="3"/>
            </a:pP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Detecting regional landslides over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80000"/>
              <a:buNone/>
            </a:pP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      </a:t>
            </a:r>
            <a:r>
              <a:rPr lang="en-US" altLang="zh-CN" sz="1600" b="1" kern="0" dirty="0" smtClean="0">
                <a:solidFill>
                  <a:schemeClr val="bg1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space and time</a:t>
            </a:r>
            <a:r>
              <a:rPr lang="en-US" altLang="zh-CN" sz="1600" b="1" kern="0" dirty="0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b="1" kern="0" dirty="0" smtClean="0">
                <a:solidFill>
                  <a:srgbClr val="000000"/>
                </a:solidFill>
                <a:ea typeface="微软雅黑" panose="020B0503020204020204" pitchFamily="34" charset="-122"/>
              </a:rPr>
              <a:t>after an earthquake.</a:t>
            </a:r>
            <a:endParaRPr lang="en-US" altLang="zh-CN" sz="1600" b="1" kern="0" dirty="0" smtClean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33363" y="744534"/>
            <a:ext cx="797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C</a:t>
            </a:r>
            <a:r>
              <a:rPr lang="en-US" altLang="zh-CN" b="1" kern="0" dirty="0" smtClean="0">
                <a:solidFill>
                  <a:srgbClr val="1F497D">
                    <a:lumMod val="75000"/>
                  </a:srgbClr>
                </a:solidFill>
                <a:latin typeface="Verdana"/>
              </a:rPr>
              <a:t>hange </a:t>
            </a:r>
            <a:r>
              <a:rPr lang="en-US" altLang="zh-CN" b="1" kern="0" dirty="0">
                <a:solidFill>
                  <a:srgbClr val="1F497D">
                    <a:lumMod val="75000"/>
                  </a:srgbClr>
                </a:solidFill>
                <a:latin typeface="Verdana"/>
              </a:rPr>
              <a:t>D</a:t>
            </a:r>
            <a:r>
              <a:rPr lang="en-US" altLang="zh-CN" b="1" kern="0" dirty="0" smtClean="0">
                <a:solidFill>
                  <a:srgbClr val="1F497D">
                    <a:lumMod val="75000"/>
                  </a:srgbClr>
                </a:solidFill>
                <a:latin typeface="Verdana"/>
              </a:rPr>
              <a:t>etection in Big Data of Satellite Image Time Series</a:t>
            </a:r>
          </a:p>
        </p:txBody>
      </p:sp>
      <p:sp>
        <p:nvSpPr>
          <p:cNvPr id="6" name="矩形 5"/>
          <p:cNvSpPr/>
          <p:nvPr/>
        </p:nvSpPr>
        <p:spPr>
          <a:xfrm>
            <a:off x="233363" y="1120522"/>
            <a:ext cx="8076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00FF"/>
              </a:buClr>
              <a:buSzPct val="80000"/>
            </a:pPr>
            <a:r>
              <a:rPr lang="en-US" altLang="zh-CN" sz="1600" kern="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(funded </a:t>
            </a:r>
            <a:r>
              <a:rPr lang="en-US" altLang="zh-CN" sz="1600" kern="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by Chinese Academy of Sciences for 2016-2018</a:t>
            </a:r>
            <a:r>
              <a:rPr lang="en-US" altLang="zh-CN" sz="1600" kern="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.)</a:t>
            </a:r>
            <a:endParaRPr lang="en-US" altLang="zh-CN" sz="1600" kern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477522" y="6194000"/>
            <a:ext cx="3713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1" kern="0" dirty="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Yearly multi-temporal </a:t>
            </a:r>
            <a:r>
              <a:rPr lang="en-US" altLang="zh-CN" sz="1200" b="1" kern="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landslide </a:t>
            </a:r>
            <a:r>
              <a:rPr lang="en-US" altLang="zh-CN" sz="1200" b="1" kern="0" dirty="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inventory </a:t>
            </a:r>
          </a:p>
          <a:p>
            <a:r>
              <a:rPr lang="en-US" altLang="zh-CN" sz="1200" b="1" kern="0" dirty="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in Kyrgyzstan </a:t>
            </a:r>
          </a:p>
          <a:p>
            <a:r>
              <a:rPr lang="en-US" altLang="zh-CN" sz="1200" kern="0" dirty="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(</a:t>
            </a:r>
            <a:r>
              <a:rPr lang="en-US" altLang="zh-CN" sz="1200" kern="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Robert </a:t>
            </a:r>
            <a:r>
              <a:rPr lang="en-US" altLang="zh-CN" sz="1200" kern="0" dirty="0" err="1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Behling</a:t>
            </a:r>
            <a:r>
              <a:rPr lang="en-US" altLang="zh-CN" sz="1200" kern="0" dirty="0" smtClean="0">
                <a:solidFill>
                  <a:srgbClr val="000000"/>
                </a:solidFill>
                <a:latin typeface="Calibri" pitchFamily="34" charset="0"/>
                <a:ea typeface="宋体" pitchFamily="2" charset="-122"/>
                <a:cs typeface="Verdana" pitchFamily="34" charset="0"/>
              </a:rPr>
              <a:t>, et al., 2016)</a:t>
            </a:r>
            <a:endParaRPr lang="zh-CN" altLang="en-US" sz="1200" dirty="0">
              <a:solidFill>
                <a:srgbClr val="00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816" y="2522377"/>
            <a:ext cx="3651062" cy="36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982" y="668169"/>
            <a:ext cx="6988998" cy="3357179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 Landslide Hazards in China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08" y="4025348"/>
            <a:ext cx="6162261" cy="272678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10808" y="4784669"/>
            <a:ext cx="2643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</a:rPr>
              <a:t>Global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Landslide Hazards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 Distribution</a:t>
            </a:r>
            <a:endParaRPr lang="en-US" altLang="zh-CN" sz="1600" b="1" dirty="0" smtClean="0">
              <a:solidFill>
                <a:schemeClr val="bg1"/>
              </a:solidFill>
            </a:endParaRPr>
          </a:p>
          <a:p>
            <a:r>
              <a:rPr lang="zh-CN" altLang="en-US" sz="1400" b="1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2"/>
                </a:solidFill>
              </a:rPr>
              <a:t>(</a:t>
            </a:r>
            <a:r>
              <a:rPr lang="zh-CN" altLang="en-US" sz="1400" dirty="0" smtClean="0">
                <a:solidFill>
                  <a:schemeClr val="bg2"/>
                </a:solidFill>
              </a:rPr>
              <a:t>Nadim </a:t>
            </a:r>
            <a:r>
              <a:rPr lang="zh-CN" altLang="en-US" sz="1400" dirty="0">
                <a:solidFill>
                  <a:schemeClr val="bg2"/>
                </a:solidFill>
              </a:rPr>
              <a:t>et al., </a:t>
            </a:r>
            <a:r>
              <a:rPr lang="zh-CN" altLang="en-US" sz="1400" dirty="0" smtClean="0">
                <a:solidFill>
                  <a:schemeClr val="bg2"/>
                </a:solidFill>
              </a:rPr>
              <a:t>2006</a:t>
            </a:r>
            <a:r>
              <a:rPr lang="en-US" altLang="zh-CN" sz="1400" dirty="0" smtClean="0">
                <a:solidFill>
                  <a:schemeClr val="bg2"/>
                </a:solidFill>
              </a:rPr>
              <a:t>)</a:t>
            </a:r>
            <a:endParaRPr lang="zh-CN" altLang="en-US" sz="1400" dirty="0">
              <a:solidFill>
                <a:schemeClr val="bg2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20678" y="1116150"/>
            <a:ext cx="27233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Global Strong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Earthquake</a:t>
            </a: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 (Ms</a:t>
            </a:r>
            <a:r>
              <a:rPr lang="en-US" altLang="zh-CN" sz="1600" b="1" dirty="0">
                <a:solidFill>
                  <a:schemeClr val="bg1"/>
                </a:solidFill>
              </a:rPr>
              <a:t>≥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7.0</a:t>
            </a:r>
            <a:r>
              <a:rPr lang="en-US" altLang="zh-CN" sz="1600" b="1" dirty="0">
                <a:solidFill>
                  <a:schemeClr val="bg1"/>
                </a:solidFill>
              </a:rPr>
              <a:t>) </a:t>
            </a:r>
            <a:endParaRPr lang="en-US" altLang="zh-CN" sz="1600" b="1" dirty="0" smtClean="0">
              <a:solidFill>
                <a:schemeClr val="bg1"/>
              </a:solidFill>
            </a:endParaRP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Epicenter Distribution </a:t>
            </a:r>
          </a:p>
          <a:p>
            <a:r>
              <a:rPr lang="en-US" altLang="zh-CN" sz="1600" b="1" dirty="0" smtClean="0">
                <a:solidFill>
                  <a:schemeClr val="bg1"/>
                </a:solidFill>
              </a:rPr>
              <a:t>(1970 </a:t>
            </a:r>
            <a:r>
              <a:rPr lang="zh-CN" altLang="en-US" sz="1600" b="1" dirty="0">
                <a:solidFill>
                  <a:schemeClr val="bg1"/>
                </a:solidFill>
              </a:rPr>
              <a:t>～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2011)</a:t>
            </a:r>
          </a:p>
          <a:p>
            <a:pPr lvl="0"/>
            <a:r>
              <a:rPr lang="en-US" altLang="zh-CN" sz="1400" dirty="0" smtClean="0">
                <a:solidFill>
                  <a:prstClr val="black"/>
                </a:solidFill>
              </a:rPr>
              <a:t>(</a:t>
            </a:r>
            <a:r>
              <a:rPr lang="en-US" altLang="zh-CN" sz="1400" dirty="0" err="1" smtClean="0">
                <a:solidFill>
                  <a:prstClr val="black"/>
                </a:solidFill>
              </a:rPr>
              <a:t>Jusong</a:t>
            </a:r>
            <a:r>
              <a:rPr lang="en-US" altLang="zh-CN" sz="1400" dirty="0" smtClean="0">
                <a:solidFill>
                  <a:prstClr val="black"/>
                </a:solidFill>
              </a:rPr>
              <a:t> Shi</a:t>
            </a:r>
            <a:r>
              <a:rPr lang="zh-CN" altLang="en-US" sz="1400" dirty="0" smtClean="0">
                <a:solidFill>
                  <a:prstClr val="black"/>
                </a:solidFill>
              </a:rPr>
              <a:t> </a:t>
            </a:r>
            <a:r>
              <a:rPr lang="zh-CN" altLang="en-US" sz="1400" dirty="0">
                <a:solidFill>
                  <a:prstClr val="black"/>
                </a:solidFill>
              </a:rPr>
              <a:t>et al., </a:t>
            </a:r>
            <a:r>
              <a:rPr lang="zh-CN" altLang="en-US" sz="1400" dirty="0" smtClean="0">
                <a:solidFill>
                  <a:prstClr val="black"/>
                </a:solidFill>
              </a:rPr>
              <a:t>20</a:t>
            </a:r>
            <a:r>
              <a:rPr lang="en-US" altLang="zh-CN" sz="1400" dirty="0" smtClean="0">
                <a:solidFill>
                  <a:prstClr val="black"/>
                </a:solidFill>
              </a:rPr>
              <a:t>12)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2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0" y="630621"/>
            <a:ext cx="9143999" cy="6227379"/>
          </a:xfrm>
          <a:prstGeom prst="rect">
            <a:avLst/>
          </a:prstGeom>
          <a:blipFill dpi="0" rotWithShape="1">
            <a:blip r:embed="rId3">
              <a:alphaModFix amt="40000"/>
            </a:blip>
            <a:srcRect/>
            <a:stretch>
              <a:fillRect/>
            </a:stretch>
          </a:blipFill>
          <a:ln/>
          <a:effectLst>
            <a:outerShdw blurRad="40000" dist="20000" dir="5400000" rotWithShape="0">
              <a:srgbClr val="000000">
                <a:alpha val="10000"/>
              </a:srgbClr>
            </a:outerShdw>
          </a:effectLst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zh-CN" altLang="en-US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Potential Chinese Landslide Pilot Region</a:t>
            </a:r>
            <a:r>
              <a:rPr lang="en-US" altLang="zh-CN" dirty="0" smtClean="0"/>
              <a:t>: SW China</a:t>
            </a:r>
            <a:endParaRPr lang="en-US" altLang="zh-CN" dirty="0"/>
          </a:p>
        </p:txBody>
      </p:sp>
      <p:sp>
        <p:nvSpPr>
          <p:cNvPr id="7" name="Text Box 14" descr="2"/>
          <p:cNvSpPr txBox="1">
            <a:spLocks noChangeArrowheads="1"/>
          </p:cNvSpPr>
          <p:nvPr/>
        </p:nvSpPr>
        <p:spPr bwMode="gray">
          <a:xfrm>
            <a:off x="1324001" y="2047387"/>
            <a:ext cx="64087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宋体" pitchFamily="2" charset="-122"/>
              </a:rPr>
              <a:t>Thanks</a:t>
            </a:r>
            <a:endParaRPr lang="zh-CN" altLang="en-US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itchFamily="66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336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387" y="630621"/>
            <a:ext cx="7222556" cy="5312979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 Landslide Hazards in China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88161" y="1052732"/>
            <a:ext cx="225583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600" b="1" kern="0" dirty="0" err="1">
                <a:solidFill>
                  <a:schemeClr val="accent2">
                    <a:lumMod val="75000"/>
                  </a:schemeClr>
                </a:solidFill>
                <a:latin typeface="Verdana"/>
              </a:rPr>
              <a:t>Wenchuan</a:t>
            </a:r>
            <a:r>
              <a:rPr lang="en-US" altLang="zh-CN" sz="1600" b="1" kern="0" dirty="0">
                <a:solidFill>
                  <a:schemeClr val="accent2">
                    <a:lumMod val="75000"/>
                  </a:schemeClr>
                </a:solidFill>
                <a:latin typeface="Verdana"/>
              </a:rPr>
              <a:t> Ms8.0</a:t>
            </a: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600" b="1" kern="0" dirty="0">
                <a:solidFill>
                  <a:schemeClr val="accent2">
                    <a:lumMod val="75000"/>
                  </a:schemeClr>
                </a:solidFill>
                <a:latin typeface="Verdana"/>
              </a:rPr>
              <a:t>Earthquake</a:t>
            </a: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400" b="1" kern="0" dirty="0" smtClean="0">
                <a:solidFill>
                  <a:schemeClr val="bg2"/>
                </a:solidFill>
                <a:latin typeface="Verdana"/>
                <a:ea typeface="宋体" pitchFamily="2" charset="-122"/>
                <a:cs typeface="+mj-cs"/>
              </a:rPr>
              <a:t>May 12, 2008</a:t>
            </a:r>
            <a:endParaRPr lang="en-US" altLang="zh-CN" sz="1400" kern="0" dirty="0" smtClean="0">
              <a:solidFill>
                <a:schemeClr val="bg2"/>
              </a:solidFill>
              <a:latin typeface="Calibri" pitchFamily="34" charset="0"/>
              <a:ea typeface="宋体" pitchFamily="2" charset="-122"/>
              <a:cs typeface="Verdana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020656"/>
            <a:ext cx="5787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400" dirty="0" smtClean="0">
                <a:solidFill>
                  <a:prstClr val="black"/>
                </a:solidFill>
              </a:rPr>
              <a:t>Major </a:t>
            </a:r>
            <a:r>
              <a:rPr lang="en-US" altLang="zh-CN" sz="1400" dirty="0">
                <a:solidFill>
                  <a:prstClr val="black"/>
                </a:solidFill>
              </a:rPr>
              <a:t>active faults and history earthquake epicenter map of </a:t>
            </a:r>
            <a:r>
              <a:rPr lang="en-US" altLang="zh-CN" sz="1400" dirty="0" smtClean="0">
                <a:solidFill>
                  <a:prstClr val="black"/>
                </a:solidFill>
              </a:rPr>
              <a:t>China (</a:t>
            </a:r>
            <a:r>
              <a:rPr lang="en-US" altLang="zh-CN" sz="1400" dirty="0" err="1" smtClean="0">
                <a:solidFill>
                  <a:prstClr val="black"/>
                </a:solidFill>
              </a:rPr>
              <a:t>Jusong</a:t>
            </a:r>
            <a:r>
              <a:rPr lang="en-US" altLang="zh-CN" sz="1400" dirty="0" smtClean="0">
                <a:solidFill>
                  <a:prstClr val="black"/>
                </a:solidFill>
              </a:rPr>
              <a:t> </a:t>
            </a:r>
            <a:r>
              <a:rPr lang="en-US" altLang="zh-CN" sz="1400" dirty="0">
                <a:solidFill>
                  <a:prstClr val="black"/>
                </a:solidFill>
              </a:rPr>
              <a:t>Shi</a:t>
            </a:r>
            <a:r>
              <a:rPr lang="zh-CN" altLang="en-US" sz="1400" dirty="0">
                <a:solidFill>
                  <a:prstClr val="black"/>
                </a:solidFill>
              </a:rPr>
              <a:t> et al., 20</a:t>
            </a:r>
            <a:r>
              <a:rPr lang="en-US" altLang="zh-CN" sz="1400" dirty="0">
                <a:solidFill>
                  <a:prstClr val="black"/>
                </a:solidFill>
              </a:rPr>
              <a:t>12</a:t>
            </a:r>
            <a:r>
              <a:rPr lang="en-US" altLang="zh-CN" sz="1400" dirty="0" smtClean="0">
                <a:solidFill>
                  <a:prstClr val="black"/>
                </a:solidFill>
              </a:rPr>
              <a:t>)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7135" y="957634"/>
            <a:ext cx="3961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700" b="1" dirty="0" smtClean="0">
                <a:solidFill>
                  <a:srgbClr val="FFCCFF"/>
                </a:solidFill>
              </a:rPr>
              <a:t>●</a:t>
            </a:r>
            <a:r>
              <a:rPr lang="en-US" altLang="zh-CN" sz="7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History Earthquake Epicenter (</a:t>
            </a:r>
            <a:r>
              <a:rPr lang="en-US" altLang="zh-CN" sz="1600" b="1" dirty="0" err="1" smtClean="0">
                <a:solidFill>
                  <a:schemeClr val="bg1"/>
                </a:solidFill>
              </a:rPr>
              <a:t>Ms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&gt;6)</a:t>
            </a:r>
          </a:p>
          <a:p>
            <a:r>
              <a:rPr lang="en-US" altLang="zh-CN" sz="800" b="1" dirty="0">
                <a:solidFill>
                  <a:srgbClr val="FF0000"/>
                </a:solidFill>
              </a:rPr>
              <a:t> ● </a:t>
            </a:r>
            <a:r>
              <a:rPr lang="en-US" altLang="zh-CN" sz="1600" b="1" dirty="0">
                <a:solidFill>
                  <a:schemeClr val="bg1"/>
                </a:solidFill>
              </a:rPr>
              <a:t>History Earthquake Epicenter (</a:t>
            </a:r>
            <a:r>
              <a:rPr lang="en-US" altLang="zh-CN" sz="1600" b="1" dirty="0" err="1">
                <a:solidFill>
                  <a:schemeClr val="bg1"/>
                </a:solidFill>
              </a:rPr>
              <a:t>Ms</a:t>
            </a:r>
            <a:r>
              <a:rPr lang="en-US" altLang="zh-CN" sz="1600" b="1" dirty="0">
                <a:solidFill>
                  <a:schemeClr val="bg1"/>
                </a:solidFill>
              </a:rPr>
              <a:t>&gt;8)</a:t>
            </a:r>
            <a:endParaRPr lang="zh-CN" altLang="en-US" sz="1600" dirty="0"/>
          </a:p>
        </p:txBody>
      </p:sp>
      <p:sp>
        <p:nvSpPr>
          <p:cNvPr id="10" name="object 23"/>
          <p:cNvSpPr/>
          <p:nvPr/>
        </p:nvSpPr>
        <p:spPr>
          <a:xfrm>
            <a:off x="1505548" y="4046127"/>
            <a:ext cx="585627" cy="493496"/>
          </a:xfrm>
          <a:custGeom>
            <a:avLst/>
            <a:gdLst/>
            <a:ahLst/>
            <a:cxnLst/>
            <a:rect l="l" t="t" r="r" b="b"/>
            <a:pathLst>
              <a:path w="891539" h="818388">
                <a:moveTo>
                  <a:pt x="891539" y="595122"/>
                </a:moveTo>
                <a:lnTo>
                  <a:pt x="635507" y="0"/>
                </a:lnTo>
                <a:lnTo>
                  <a:pt x="0" y="123444"/>
                </a:lnTo>
                <a:lnTo>
                  <a:pt x="223266" y="241553"/>
                </a:lnTo>
                <a:lnTo>
                  <a:pt x="223266" y="547766"/>
                </a:lnTo>
                <a:lnTo>
                  <a:pt x="359663" y="521208"/>
                </a:lnTo>
                <a:lnTo>
                  <a:pt x="487680" y="818388"/>
                </a:lnTo>
                <a:lnTo>
                  <a:pt x="668274" y="477012"/>
                </a:lnTo>
                <a:lnTo>
                  <a:pt x="891539" y="595122"/>
                </a:lnTo>
                <a:close/>
              </a:path>
              <a:path w="891539" h="818388">
                <a:moveTo>
                  <a:pt x="223266" y="547766"/>
                </a:moveTo>
                <a:lnTo>
                  <a:pt x="223266" y="241553"/>
                </a:lnTo>
                <a:lnTo>
                  <a:pt x="42672" y="582930"/>
                </a:lnTo>
                <a:lnTo>
                  <a:pt x="223266" y="54776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29"/>
          <p:cNvSpPr txBox="1"/>
          <p:nvPr/>
        </p:nvSpPr>
        <p:spPr>
          <a:xfrm>
            <a:off x="322135" y="4224145"/>
            <a:ext cx="21856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chemeClr val="bg2"/>
                </a:solidFill>
                <a:latin typeface="Arial"/>
                <a:cs typeface="Arial"/>
              </a:rPr>
              <a:t>Indi</a:t>
            </a:r>
            <a:r>
              <a:rPr sz="2000" dirty="0">
                <a:solidFill>
                  <a:schemeClr val="bg2"/>
                </a:solidFill>
                <a:latin typeface="Arial"/>
                <a:cs typeface="Arial"/>
              </a:rPr>
              <a:t>a </a:t>
            </a:r>
            <a:r>
              <a:rPr sz="2000" spc="-5" dirty="0">
                <a:solidFill>
                  <a:schemeClr val="bg2"/>
                </a:solidFill>
                <a:latin typeface="Arial"/>
                <a:cs typeface="Arial"/>
              </a:rPr>
              <a:t>Plate</a:t>
            </a:r>
            <a:endParaRPr sz="20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2" name="object 29"/>
          <p:cNvSpPr txBox="1"/>
          <p:nvPr/>
        </p:nvSpPr>
        <p:spPr>
          <a:xfrm>
            <a:off x="1456457" y="3523411"/>
            <a:ext cx="218567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zh-CN" sz="2000" spc="-5" dirty="0" smtClean="0">
                <a:solidFill>
                  <a:schemeClr val="bg2"/>
                </a:solidFill>
                <a:latin typeface="Arial"/>
                <a:cs typeface="Arial"/>
              </a:rPr>
              <a:t>Plateau of Tibet</a:t>
            </a:r>
            <a:endParaRPr sz="20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15" name="椭圆 14"/>
          <p:cNvSpPr/>
          <p:nvPr/>
        </p:nvSpPr>
        <p:spPr bwMode="auto">
          <a:xfrm rot="21428940">
            <a:off x="2438406" y="2618598"/>
            <a:ext cx="1261693" cy="2568539"/>
          </a:xfrm>
          <a:prstGeom prst="ellipse">
            <a:avLst/>
          </a:prstGeom>
          <a:noFill/>
          <a:ln w="12700">
            <a:solidFill>
              <a:srgbClr val="3333FF"/>
            </a:solidFill>
            <a:prstDash val="lgDashDot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zh-CN" altLang="en-US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76021" y="3588085"/>
            <a:ext cx="2429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600" b="1" kern="0" dirty="0" smtClean="0">
                <a:solidFill>
                  <a:schemeClr val="accent2">
                    <a:lumMod val="75000"/>
                  </a:schemeClr>
                </a:solidFill>
                <a:latin typeface="Verdana"/>
              </a:rPr>
              <a:t>High incidence of </a:t>
            </a: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600" b="1" kern="0" dirty="0" smtClean="0">
                <a:solidFill>
                  <a:schemeClr val="accent2">
                    <a:lumMod val="75000"/>
                  </a:schemeClr>
                </a:solidFill>
                <a:latin typeface="Verdana"/>
              </a:rPr>
              <a:t>strong earthquakes</a:t>
            </a: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600" b="1" kern="0" dirty="0" smtClean="0">
                <a:solidFill>
                  <a:schemeClr val="accent2">
                    <a:lumMod val="75000"/>
                  </a:schemeClr>
                </a:solidFill>
                <a:latin typeface="Verdana"/>
              </a:rPr>
              <a:t> </a:t>
            </a:r>
            <a:r>
              <a:rPr lang="en-US" altLang="zh-CN" sz="1600" b="1" kern="0" dirty="0">
                <a:solidFill>
                  <a:schemeClr val="accent2">
                    <a:lumMod val="75000"/>
                  </a:schemeClr>
                </a:solidFill>
                <a:latin typeface="Verdana"/>
              </a:rPr>
              <a:t>(</a:t>
            </a:r>
            <a:r>
              <a:rPr lang="en-US" altLang="zh-CN" sz="1600" b="1" kern="0" dirty="0" err="1">
                <a:solidFill>
                  <a:schemeClr val="accent2">
                    <a:lumMod val="75000"/>
                  </a:schemeClr>
                </a:solidFill>
                <a:latin typeface="Verdana"/>
              </a:rPr>
              <a:t>Ms</a:t>
            </a:r>
            <a:r>
              <a:rPr lang="en-US" altLang="zh-CN" sz="1600" b="1" kern="0" dirty="0">
                <a:solidFill>
                  <a:schemeClr val="accent2">
                    <a:lumMod val="75000"/>
                  </a:schemeClr>
                </a:solidFill>
                <a:latin typeface="Verdana"/>
              </a:rPr>
              <a:t>&gt;6)</a:t>
            </a:r>
          </a:p>
        </p:txBody>
      </p:sp>
      <p:cxnSp>
        <p:nvCxnSpPr>
          <p:cNvPr id="18" name="直接箭头连接符 17"/>
          <p:cNvCxnSpPr>
            <a:stCxn id="16" idx="1"/>
            <a:endCxn id="15" idx="6"/>
          </p:cNvCxnSpPr>
          <p:nvPr/>
        </p:nvCxnSpPr>
        <p:spPr bwMode="auto">
          <a:xfrm flipH="1" flipV="1">
            <a:off x="3699318" y="3871490"/>
            <a:ext cx="3076703" cy="316760"/>
          </a:xfrm>
          <a:prstGeom prst="straightConnector1">
            <a:avLst/>
          </a:prstGeom>
          <a:noFill/>
          <a:ln w="15875" cap="flat" cmpd="sng" algn="ctr">
            <a:solidFill>
              <a:srgbClr val="3333FF"/>
            </a:solidFill>
            <a:prstDash val="sys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箭头连接符 20"/>
          <p:cNvCxnSpPr/>
          <p:nvPr/>
        </p:nvCxnSpPr>
        <p:spPr bwMode="auto">
          <a:xfrm flipH="1">
            <a:off x="3558209" y="1423596"/>
            <a:ext cx="3378901" cy="2149551"/>
          </a:xfrm>
          <a:prstGeom prst="straightConnector1">
            <a:avLst/>
          </a:prstGeom>
          <a:noFill/>
          <a:ln w="12700" cap="flat" cmpd="sng" algn="ctr">
            <a:solidFill>
              <a:srgbClr val="3333FF"/>
            </a:solidFill>
            <a:prstDash val="sys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blipFill dpi="0" rotWithShape="1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664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 Landslide Hazards in China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88162" y="1052732"/>
            <a:ext cx="2338032" cy="404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600" b="1" kern="0" dirty="0" smtClean="0">
                <a:solidFill>
                  <a:srgbClr val="C00000"/>
                </a:solidFill>
                <a:latin typeface="Verdana"/>
                <a:cs typeface="+mj-cs"/>
              </a:rPr>
              <a:t>Threating</a:t>
            </a:r>
          </a:p>
          <a:p>
            <a:pPr marL="285750" lvl="0" indent="-285750" eaLnBrk="0" fontAlgn="base" hangingPunct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kern="0" dirty="0" smtClean="0">
                <a:solidFill>
                  <a:schemeClr val="bg1"/>
                </a:solidFill>
                <a:latin typeface="+mj-lt"/>
                <a:cs typeface="+mj-cs"/>
              </a:rPr>
              <a:t>280,000 potential </a:t>
            </a:r>
          </a:p>
          <a:p>
            <a:pPr lvl="0" eaLnBrk="0" fontAlgn="base" hangingPunct="0">
              <a:spcAft>
                <a:spcPct val="0"/>
              </a:spcAft>
            </a:pPr>
            <a:r>
              <a:rPr lang="en-US" altLang="zh-CN" sz="1400" b="1" kern="0" dirty="0">
                <a:solidFill>
                  <a:schemeClr val="bg1"/>
                </a:solidFill>
                <a:latin typeface="+mj-lt"/>
                <a:cs typeface="+mj-cs"/>
              </a:rPr>
              <a:t> </a:t>
            </a:r>
            <a:r>
              <a:rPr lang="en-US" altLang="zh-CN" sz="1400" b="1" kern="0" dirty="0" smtClean="0">
                <a:solidFill>
                  <a:schemeClr val="bg1"/>
                </a:solidFill>
                <a:latin typeface="+mj-lt"/>
                <a:cs typeface="+mj-cs"/>
              </a:rPr>
              <a:t>         landslide hazards*</a:t>
            </a:r>
          </a:p>
          <a:p>
            <a:pPr marL="285750" lvl="0" indent="-285750" eaLnBrk="0" fontAlgn="base" hangingPunct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kern="0" dirty="0" smtClean="0">
                <a:solidFill>
                  <a:schemeClr val="bg1"/>
                </a:solidFill>
                <a:latin typeface="+mj-lt"/>
                <a:cs typeface="+mj-cs"/>
              </a:rPr>
              <a:t>10 million people</a:t>
            </a:r>
          </a:p>
          <a:p>
            <a:pPr marL="285750" lvl="0" indent="-285750" eaLnBrk="0" fontAlgn="base" hangingPunct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kern="0" dirty="0" smtClean="0">
                <a:solidFill>
                  <a:schemeClr val="bg1"/>
                </a:solidFill>
                <a:latin typeface="+mj-lt"/>
                <a:cs typeface="+mj-cs"/>
              </a:rPr>
              <a:t>200 billion property</a:t>
            </a: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endParaRPr lang="en-US" altLang="zh-CN" sz="1600" b="1" kern="0" dirty="0" smtClean="0">
              <a:solidFill>
                <a:srgbClr val="3333FF"/>
              </a:solidFill>
              <a:latin typeface="Verdana"/>
              <a:cs typeface="+mj-cs"/>
            </a:endParaRPr>
          </a:p>
          <a:p>
            <a:pPr marL="533400" lvl="1" indent="-261938" eaLnBrk="0" fontAlgn="base" hangingPunct="0">
              <a:lnSpc>
                <a:spcPct val="150000"/>
              </a:lnSpc>
              <a:spcAft>
                <a:spcPct val="0"/>
              </a:spcAft>
              <a:buFontTx/>
              <a:buChar char="–"/>
            </a:pPr>
            <a:endParaRPr lang="en-US" altLang="zh-CN" sz="1600" kern="0" dirty="0" smtClean="0">
              <a:solidFill>
                <a:srgbClr val="000000"/>
              </a:solidFill>
              <a:latin typeface="Calibri" pitchFamily="34" charset="0"/>
              <a:ea typeface="宋体" pitchFamily="2" charset="-122"/>
              <a:cs typeface="Verdana" pitchFamily="34" charset="0"/>
            </a:endParaRP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600" b="1" kern="0" dirty="0" smtClean="0">
                <a:solidFill>
                  <a:srgbClr val="C00000"/>
                </a:solidFill>
                <a:latin typeface="Verdana"/>
              </a:rPr>
              <a:t>Damaging</a:t>
            </a:r>
          </a:p>
          <a:p>
            <a:pPr marL="285750" lvl="0" indent="-285750" eaLnBrk="0" fontAlgn="base" hangingPunct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kern="0" dirty="0" smtClean="0">
                <a:solidFill>
                  <a:srgbClr val="1F497D"/>
                </a:solidFill>
              </a:rPr>
              <a:t>People’s property</a:t>
            </a:r>
            <a:endParaRPr lang="en-US" altLang="zh-CN" sz="1400" b="1" kern="0" dirty="0">
              <a:solidFill>
                <a:srgbClr val="1F497D"/>
              </a:solidFill>
            </a:endParaRPr>
          </a:p>
          <a:p>
            <a:pPr marL="285750" lvl="0" indent="-285750" eaLnBrk="0" fontAlgn="base" hangingPunct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kern="0" dirty="0" smtClean="0">
                <a:solidFill>
                  <a:srgbClr val="1F497D"/>
                </a:solidFill>
              </a:rPr>
              <a:t>Infrastructure</a:t>
            </a:r>
          </a:p>
          <a:p>
            <a:pPr marL="285750" lvl="0" indent="-285750" eaLnBrk="0" fontAlgn="base" hangingPunct="0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1400" b="1" kern="0" dirty="0" smtClean="0">
                <a:solidFill>
                  <a:srgbClr val="1F497D"/>
                </a:solidFill>
              </a:rPr>
              <a:t>Eco-environment</a:t>
            </a:r>
          </a:p>
          <a:p>
            <a:pPr lvl="0" eaLnBrk="0" fontAlgn="base" hangingPunct="0">
              <a:lnSpc>
                <a:spcPct val="150000"/>
              </a:lnSpc>
              <a:spcAft>
                <a:spcPct val="0"/>
              </a:spcAft>
            </a:pPr>
            <a:r>
              <a:rPr lang="en-US" altLang="zh-CN" sz="1400" b="1" kern="0" dirty="0" smtClean="0">
                <a:solidFill>
                  <a:srgbClr val="1F497D"/>
                </a:solidFill>
              </a:rPr>
              <a:t>in mountain areas</a:t>
            </a:r>
            <a:endParaRPr lang="en-US" altLang="zh-CN" sz="1400" b="1" kern="0" dirty="0">
              <a:solidFill>
                <a:srgbClr val="1F497D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622"/>
            <a:ext cx="6888161" cy="51727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27135" y="957634"/>
            <a:ext cx="4418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00" b="1" dirty="0" smtClean="0">
                <a:solidFill>
                  <a:srgbClr val="000000"/>
                </a:solidFill>
              </a:rPr>
              <a:t>  ●</a:t>
            </a:r>
            <a:r>
              <a:rPr lang="en-US" altLang="zh-CN" sz="1600" b="1" dirty="0" smtClean="0">
                <a:solidFill>
                  <a:srgbClr val="000000"/>
                </a:solidFill>
              </a:rPr>
              <a:t>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Catastrophic </a:t>
            </a:r>
            <a:r>
              <a:rPr lang="en-US" altLang="zh-CN" sz="1600" b="1" dirty="0">
                <a:solidFill>
                  <a:schemeClr val="bg1"/>
                </a:solidFill>
              </a:rPr>
              <a:t>l</a:t>
            </a:r>
            <a:r>
              <a:rPr lang="zh-CN" altLang="en-US" sz="1600" b="1" dirty="0" smtClean="0">
                <a:solidFill>
                  <a:schemeClr val="bg1"/>
                </a:solidFill>
              </a:rPr>
              <a:t>andslide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event (2001-2010)</a:t>
            </a:r>
          </a:p>
          <a:p>
            <a:r>
              <a:rPr lang="en-US" altLang="zh-CN" sz="1200" b="1" dirty="0">
                <a:solidFill>
                  <a:srgbClr val="FF0000"/>
                </a:solidFill>
              </a:rPr>
              <a:t>■</a:t>
            </a:r>
            <a:r>
              <a:rPr lang="en-US" altLang="zh-CN" sz="1600" b="1" dirty="0">
                <a:solidFill>
                  <a:schemeClr val="bg1"/>
                </a:solidFill>
              </a:rPr>
              <a:t> </a:t>
            </a:r>
            <a:r>
              <a:rPr lang="en-US" altLang="zh-CN" sz="1600" b="1" dirty="0" smtClean="0">
                <a:solidFill>
                  <a:schemeClr val="bg1"/>
                </a:solidFill>
              </a:rPr>
              <a:t>High Landslide susceptibility zone</a:t>
            </a:r>
            <a:endParaRPr lang="zh-CN" altLang="en-US" sz="1600" dirty="0"/>
          </a:p>
        </p:txBody>
      </p:sp>
      <p:sp>
        <p:nvSpPr>
          <p:cNvPr id="9" name="矩形 8"/>
          <p:cNvSpPr/>
          <p:nvPr/>
        </p:nvSpPr>
        <p:spPr>
          <a:xfrm>
            <a:off x="0" y="6020656"/>
            <a:ext cx="73665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400" dirty="0">
                <a:solidFill>
                  <a:prstClr val="black"/>
                </a:solidFill>
              </a:rPr>
              <a:t>Landslide susceptibility map and catastrophic landslide events during </a:t>
            </a:r>
            <a:r>
              <a:rPr lang="en-US" altLang="zh-CN" sz="1400" dirty="0" smtClean="0">
                <a:solidFill>
                  <a:prstClr val="black"/>
                </a:solidFill>
              </a:rPr>
              <a:t>2001-2010 </a:t>
            </a:r>
            <a:r>
              <a:rPr lang="en-US" altLang="zh-CN" sz="1400" dirty="0">
                <a:solidFill>
                  <a:prstClr val="black"/>
                </a:solidFill>
              </a:rPr>
              <a:t>in </a:t>
            </a:r>
            <a:r>
              <a:rPr lang="en-US" altLang="zh-CN" sz="1400" dirty="0" smtClean="0">
                <a:solidFill>
                  <a:prstClr val="black"/>
                </a:solidFill>
              </a:rPr>
              <a:t>China (</a:t>
            </a:r>
            <a:r>
              <a:rPr lang="en-US" altLang="zh-CN" sz="1400" dirty="0" err="1">
                <a:solidFill>
                  <a:prstClr val="black"/>
                </a:solidFill>
              </a:rPr>
              <a:t>Jusong</a:t>
            </a:r>
            <a:r>
              <a:rPr lang="en-US" altLang="zh-CN" sz="1400" dirty="0">
                <a:solidFill>
                  <a:prstClr val="black"/>
                </a:solidFill>
              </a:rPr>
              <a:t> Shi</a:t>
            </a:r>
            <a:r>
              <a:rPr lang="zh-CN" altLang="en-US" sz="1400" dirty="0">
                <a:solidFill>
                  <a:prstClr val="black"/>
                </a:solidFill>
              </a:rPr>
              <a:t> et al., 20</a:t>
            </a:r>
            <a:r>
              <a:rPr lang="en-US" altLang="zh-CN" sz="1400" dirty="0">
                <a:solidFill>
                  <a:prstClr val="black"/>
                </a:solidFill>
              </a:rPr>
              <a:t>12</a:t>
            </a:r>
            <a:r>
              <a:rPr lang="en-US" altLang="zh-CN" sz="1400" dirty="0" smtClean="0">
                <a:solidFill>
                  <a:prstClr val="black"/>
                </a:solidFill>
              </a:rPr>
              <a:t>)</a:t>
            </a:r>
            <a:endParaRPr lang="zh-CN" altLang="en-US" sz="1400" dirty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77213" y="5576544"/>
            <a:ext cx="2032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solidFill>
                  <a:srgbClr val="000000"/>
                </a:solidFill>
              </a:rPr>
              <a:t>(</a:t>
            </a:r>
            <a:r>
              <a:rPr lang="zh-CN" altLang="en-US" sz="1200" dirty="0" smtClean="0">
                <a:solidFill>
                  <a:srgbClr val="000000"/>
                </a:solidFill>
              </a:rPr>
              <a:t>*</a:t>
            </a:r>
            <a:r>
              <a:rPr lang="en-US" altLang="zh-CN" sz="1200" dirty="0" smtClean="0">
                <a:solidFill>
                  <a:srgbClr val="000000"/>
                </a:solidFill>
              </a:rPr>
              <a:t>China Geological Survey)</a:t>
            </a:r>
            <a:endParaRPr lang="zh-CN" altLang="en-US" sz="1200" dirty="0">
              <a:solidFill>
                <a:srgbClr val="000000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6969539" y="5576544"/>
            <a:ext cx="200265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709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 Landslide Hazards in China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02" y="679905"/>
            <a:ext cx="4627324" cy="59407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671" y="2757616"/>
            <a:ext cx="3221595" cy="241014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235280" y="2425149"/>
            <a:ext cx="3908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000000"/>
                </a:solidFill>
              </a:rPr>
              <a:t>The number of landslide events over 60 years</a:t>
            </a:r>
          </a:p>
        </p:txBody>
      </p:sp>
      <p:sp>
        <p:nvSpPr>
          <p:cNvPr id="12" name="矩形 11"/>
          <p:cNvSpPr/>
          <p:nvPr/>
        </p:nvSpPr>
        <p:spPr>
          <a:xfrm>
            <a:off x="4822962" y="8593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600" dirty="0">
                <a:solidFill>
                  <a:srgbClr val="000000"/>
                </a:solidFill>
              </a:rPr>
              <a:t>Chinese landslide susceptibility </a:t>
            </a:r>
            <a:r>
              <a:rPr lang="en-US" altLang="zh-CN" sz="1600" dirty="0" smtClean="0">
                <a:solidFill>
                  <a:srgbClr val="000000"/>
                </a:solidFill>
              </a:rPr>
              <a:t>map</a:t>
            </a:r>
          </a:p>
          <a:p>
            <a:r>
              <a:rPr lang="zh-CN" altLang="en-US" sz="1600" dirty="0" smtClean="0">
                <a:solidFill>
                  <a:srgbClr val="000000"/>
                </a:solidFill>
              </a:rPr>
              <a:t>derived </a:t>
            </a:r>
            <a:r>
              <a:rPr lang="zh-CN" altLang="en-US" sz="1600" dirty="0">
                <a:solidFill>
                  <a:srgbClr val="000000"/>
                </a:solidFill>
              </a:rPr>
              <a:t>from surface multi-geospatial data</a:t>
            </a:r>
          </a:p>
        </p:txBody>
      </p:sp>
      <p:sp>
        <p:nvSpPr>
          <p:cNvPr id="13" name="矩形 12"/>
          <p:cNvSpPr/>
          <p:nvPr/>
        </p:nvSpPr>
        <p:spPr>
          <a:xfrm>
            <a:off x="4822962" y="588572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</a:rPr>
              <a:t>China’s </a:t>
            </a:r>
            <a:r>
              <a:rPr lang="en-US" altLang="zh-CN" sz="1600" dirty="0" smtClean="0">
                <a:solidFill>
                  <a:srgbClr val="000000"/>
                </a:solidFill>
              </a:rPr>
              <a:t>Landslide Hazards </a:t>
            </a:r>
            <a:r>
              <a:rPr lang="en-US" altLang="zh-CN" sz="1600" dirty="0">
                <a:solidFill>
                  <a:srgbClr val="000000"/>
                </a:solidFill>
              </a:rPr>
              <a:t>hotspot </a:t>
            </a:r>
            <a:r>
              <a:rPr lang="en-US" altLang="zh-CN" sz="1600" dirty="0" smtClean="0">
                <a:solidFill>
                  <a:srgbClr val="000000"/>
                </a:solidFill>
              </a:rPr>
              <a:t>map</a:t>
            </a:r>
          </a:p>
          <a:p>
            <a:r>
              <a:rPr lang="en-US" altLang="zh-CN" sz="1600" dirty="0" smtClean="0">
                <a:solidFill>
                  <a:srgbClr val="000000"/>
                </a:solidFill>
              </a:rPr>
              <a:t>based </a:t>
            </a:r>
            <a:r>
              <a:rPr lang="en-US" altLang="zh-CN" sz="1600" dirty="0">
                <a:solidFill>
                  <a:srgbClr val="000000"/>
                </a:solidFill>
              </a:rPr>
              <a:t>on </a:t>
            </a:r>
            <a:r>
              <a:rPr lang="en-US" altLang="zh-CN" sz="1600" dirty="0" smtClean="0">
                <a:solidFill>
                  <a:srgbClr val="000000"/>
                </a:solidFill>
              </a:rPr>
              <a:t>NGI’s </a:t>
            </a:r>
            <a:r>
              <a:rPr lang="en-US" altLang="zh-CN" sz="1600" dirty="0">
                <a:solidFill>
                  <a:srgbClr val="000000"/>
                </a:solidFill>
              </a:rPr>
              <a:t>work in 2005 </a:t>
            </a:r>
            <a:endParaRPr lang="en-US" altLang="zh-CN" sz="1600" dirty="0" smtClean="0">
              <a:solidFill>
                <a:srgbClr val="000000"/>
              </a:solidFill>
            </a:endParaRPr>
          </a:p>
          <a:p>
            <a:r>
              <a:rPr lang="en-US" altLang="zh-CN" sz="1400" dirty="0" smtClean="0">
                <a:solidFill>
                  <a:srgbClr val="000000"/>
                </a:solidFill>
              </a:rPr>
              <a:t>(</a:t>
            </a:r>
            <a:r>
              <a:rPr lang="en-US" altLang="zh-CN" sz="1400" dirty="0" err="1">
                <a:solidFill>
                  <a:srgbClr val="000000"/>
                </a:solidFill>
              </a:rPr>
              <a:t>Nadim</a:t>
            </a:r>
            <a:r>
              <a:rPr lang="en-US" altLang="zh-CN" sz="1400" dirty="0">
                <a:solidFill>
                  <a:srgbClr val="000000"/>
                </a:solidFill>
              </a:rPr>
              <a:t> et al. 2006)</a:t>
            </a:r>
            <a:endParaRPr lang="zh-CN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4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</a:t>
            </a:r>
            <a:r>
              <a:rPr lang="en-US" altLang="zh-CN" dirty="0" smtClean="0"/>
              <a:t>Landslide Hazards </a:t>
            </a:r>
            <a:r>
              <a:rPr lang="en-US" altLang="zh-CN" dirty="0"/>
              <a:t>in China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87" y="627309"/>
            <a:ext cx="7935161" cy="514401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84564" y="5869958"/>
            <a:ext cx="7292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A40000"/>
                </a:solidFill>
              </a:rPr>
              <a:t>China </a:t>
            </a:r>
            <a:r>
              <a:rPr lang="en-US" altLang="zh-CN" dirty="0">
                <a:solidFill>
                  <a:srgbClr val="A40000"/>
                </a:solidFill>
              </a:rPr>
              <a:t>(southwestern area</a:t>
            </a:r>
            <a:r>
              <a:rPr lang="en-US" altLang="zh-CN" dirty="0" smtClean="0">
                <a:solidFill>
                  <a:srgbClr val="A40000"/>
                </a:solidFill>
              </a:rPr>
              <a:t>) has highest </a:t>
            </a:r>
            <a:r>
              <a:rPr lang="en-US" altLang="zh-CN" dirty="0">
                <a:solidFill>
                  <a:srgbClr val="A40000"/>
                </a:solidFill>
              </a:rPr>
              <a:t>landslide </a:t>
            </a:r>
            <a:r>
              <a:rPr lang="en-US" altLang="zh-CN" dirty="0" smtClean="0">
                <a:solidFill>
                  <a:srgbClr val="A40000"/>
                </a:solidFill>
              </a:rPr>
              <a:t>mortality risk ! </a:t>
            </a:r>
            <a:endParaRPr lang="zh-CN" altLang="en-US" dirty="0">
              <a:solidFill>
                <a:srgbClr val="A4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707" y="6581001"/>
            <a:ext cx="45844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(Mapping </a:t>
            </a:r>
            <a:r>
              <a:rPr lang="en-US" altLang="zh-CN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Landslide Risk of the </a:t>
            </a:r>
            <a:r>
              <a:rPr lang="en-US" altLang="zh-CN" sz="12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World</a:t>
            </a:r>
            <a:r>
              <a:rPr lang="en-US" altLang="zh-CN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Wentao</a:t>
            </a:r>
            <a:r>
              <a:rPr lang="en-US" altLang="zh-CN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Yang et al., 2015)</a:t>
            </a:r>
            <a:endParaRPr lang="zh-CN" altLang="en-US" sz="12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1  Landslide Hazards in China</a:t>
            </a:r>
          </a:p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2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Potential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24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Chinese Landslide Pilot Region</a:t>
            </a:r>
          </a:p>
          <a:p>
            <a:pPr>
              <a:lnSpc>
                <a:spcPct val="250000"/>
              </a:lnSpc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</a:rPr>
              <a:t>3  Related Research Project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134152" name="AutoShape 8" descr="data:image/jpeg;base64,/9j/4AAQSkZJRgABAQAAAQABAAD/2wCEAAkGBwgQEhIUEhQWFRUUGRgbFRcYGBwVFxcaFxcXGBcYHRgcKCghGBomHBcULTEhJSosMC4uHCAzODMsNygtLisBCgoKDg0OGxAQGywmHyQuLCwvMCwsLCwsLC8sLCwsLCwsLSwsLCwsLCwsLCwsLCwsLCwsLCwsLCwsLCwsNCwsLP/AABEIADsAjgMBEQACEQEDEQH/xAAbAAACAgMBAAAAAAAAAAAAAAAABQEEAgMGB//EADgQAAIABAMECQIFAwUAAAAAAAECAAMEEQUhMRITQVEGFCIyUmFxkaGBwQdCYrHRI0PwJDNygpL/xAAaAQACAwEBAAAAAAAAAAAAAAAAAQIDBAUG/8QALBEAAgIBBAEDAwMFAQAAAAAAAAECAxEEEiExQQUTURQiYSMyoRZCcYGxBv/aAAwDAQACEQMRAD8A9hkSpWyvZGg4DkIsItmZkyfCvtCIk7mT4V9hB+ADcyvCPaDABuJXhHtBgA3Mnwj2gS4GaaZ6KZcy9h9klTs2axGoNuMScHHsGbtzK8I9oWEINxK8K+whMYhxjpX0fpJqyZrKJjEDZVC2ztGw2iB2frGivSWTjuS4DcPVlySAQq5+QihprgOydzK8K+whYDoNzK8K+0PAsoNzK8K+wiOV8j5b6DcSvCvsIkDDcyvCvtAINxK8K+wgArYhKQKLADPgByMJjRYkd1fQfsIOPAYPOSZVbidbTVhsVW1MjGy7BXvL+q97nXSOw4OrTxsq/wBkV3geVuOyMKkSpJDTpqSy2ztAWRBmzM2g4DnGWrTy1MnPpA3hlQ/iVh96Ybmb/qATew7Nrdm2rm5GmXnFq9MlhtSXAt5Zw/p1JqKWqqFkOvVi4ZWZQewNb6cNIhPQOFsa21yCllZFfR3ppXysONTWS5kxs2XZAsw1PkgHnF12jjPUe3U0g3cZJp+mOCUUqS8umdBVuCwFgEZ+0Tf8x45CB6Gy1yzJfaG7A8wDpnR1b1K7DShTd5ntawFyctPS8Z79FKrbzly+BqSZWoOn9HNn7rdOqmWZqTCRYoL5lRml7Ei8Sn6fKMMtrOcYByyKvwpo0qJVRVzlDGoms42hewvl7C3tFvqVnttVRfCQl8nZTscoVbYVgzAXsuYAvbXQRyq3veEyp3xQtqOlE9WtuQV57eftaNC0s9xms1u3wCdMaHR/6R5uewPMtGS9yhZ7S7L6NZXZ2WTiOFlHmPMVlVbmYTZM8hY6AXjDGyM7JVv9yOm3JJSXRawjGMNngLKnS5jBQSFYMbc8o31xlGKTM8+xnaJkSYAKmJd0ev2MJjQq6SY+aCRKm7ppiFlVyv8AbUjvkcQDaNOl0/vScc4a/kOjlumzUVdNomozvJ6TFbey81SX+YM4yzy7MbNLKdUJqfEWv5IS8YFON4fiZxaez0zThMVBJN7ShYfm4kA3yEaYW1/SxjGWGs5DHIzxXCcRav3gkdmmpDuQBZWmkMSB/wBtnWKK7oKnbnuQY5FFBh2LpgdRJFOwdytx/cYMRvCR75RolbW9YpN8IMPaMcZTGnwdpS05UHdqqDN93cbZbzPl8xTQ6o6rc38hyomudQV0+dhm1IYSadGYgAkF8tkXtyAz0zMSjZCEJ/dzJlLt64FFNh+OCgr03DiZUMWc2Nzd7uo8tmNPu0/UQlnhCV3D4LdPLnjD6oJTbt2k7Cljec7N2WN9ALE2EUNx+oi5S4zkmrkyxQYnVyaOXTBRLAGdj2rWGRPM56cLR5n1rWKV7jBme614whYlXPlElGK31txjmUWzr/acicscomRimItZF7RFzmLn1JjrUa3UNbUUuycuCJimagM0Br3uOGvLjpHXp0X1DV9va8FE75w4R1GA0EpVlyJypMp3CkqBdUJuQp8r2ji6mWkjq8QeJ/8AT1Gh+ohp07OUzsMM6PYRTOXkSElsRYlRa45RrcmzUNIQAYAKmI90eo/YwmNG2UisgBFwVFwfSGnjlAwkUshO6oHoIbm32yJusIQ2+QtCbGFhAxNsCBDB5aKAp6iV/tnaXwNw/wCLfzFm6Mv3dlG2cOjNK+To4Ms8mFgfQ6GE4PwCtX93BZYix0PHyitp+Czho8sxyRMSYwY3Y9o20G0TkPKPO6mtwtefJzrlyI5pl3ALBQeJzt9BFtEHLgxx007ZYQyoMORG2t5dx+UArYHUm+sd7RaPZLcws0cqY7peSalRfyGsd+dntxwu30cx177Mvpdm2biq7ky1BBIIuMrXHe9RHnV/5yduuWonLg9D/UNcNP7UI8jjD+jWPzpMuZLxOcNpQbMqtbyyjo22Vwm47OjVprHZWpfJdwjAel0qolNNrhNlKe2pFiwsfvaK521OOFHkvw0drGUZVxLuD1H7GENG6R3F9B+whgcZ006Q1siaZYLS5Syg22oBabMYkLKViCBoPPO/COjotNCUdz5eevx8kG8Cn8KcWxmpnVnWZzOJZCgG1lOdwP5i/wBUqqrwq44FDk62X0z6PtMaXvgCoJuwKoQpsSrHJreUYXorkk9vZNtFXAq/CZrVFbLqWaU2ThyQiFOzcK3dv8xK6qyGKpR5DKLuDdLMHrJrSpLszILm6sotw1iu3SW1RUpLGRbs9D0RmTGQ6KQQRcHWHnAmk+0U3w6ULlCyH9Jy9tImpvyVSqXceDlcZwuY5Lud4AtrW2Cv6ssjaJSoqszJrkScksYT/wAnLSaGXaZcOVGR7GuhBy0z4jURVpdDFfdnLJ1xjVLNscNjSWkpVyKknW3wOcdVYrjuZzdXc7p7F0LK48PeL9NBzfuz78fg4mssUP049eRe8dHPlmFZZ6V0aomMmVsMVVUF2U99jnocrC8eW1F03qHx9p7XSaeMdPHnDHF69OUwf+W/g/EL7WT/AFI/kzk10kmxujeFhsn6c/pA632iUb10wxLuj1+xistRtkEbC+g/aBIZ5/iIqcVqN7KdVpqMkoSu2sxx3n1zAtZT6+UdWprTw2v90iDWRR+GeMU1JRVNTNBYvOu4UdpQ7W2ivBRck8ov9Qrd18YQfCQR6MOj9VSSZeJIirPp6ZGmU03ZvYspOwD+axtpErs2TrcniTfIeBPguISJEnDpMwOJLu8ya2yf6jrs7CjnqdeMX3Vb5Tmms9ISfR034Z18qfW100owZ3IXLJFXsqt+Jy4ecY/UIuNcI5zglF5Z6jHHGTABEA2JsRlAFuRGflfKLYT3LaUWweDk6qiaWyNmyoc7ZAixsHHH1h4VSy3hIurfupRzyUp0+WUBXYYC9rm2Q1sYUL5Skp548I5vqUFR9q7fkXVYH+GPRVPdFHl71yU6LCausnEyVLCnUmYc9ljqJQtq508rxk1trjhJnb9J06cPvXZ65RTsQEuXeSq9lboHsUy7tiOEcdqOezspzjwkWOuTeMp/pY/eFsXyHuy+DXOqJTizSnI5FDDUceRSmpLlFXZnhSCGCXGxtZtobj0gs24WOx07ufg0430ckVqyduZNTYUgiW5UOGAuGAyIyidV7rzhIvfI1w+gppCCXLWygZCK52Sm8sDJaGlAICLY6iwsYTnJ+REyaGlQFVRQDqAMjA5yby2BicOo7KN2tlzAtkDBvl8jyZyKSnQkqoUnWwteByk+2JG+IgEAEQgzgoMWBmAoWLG45EWsM+FoyRnKub45NDjGSQtr8AmTFOYz4A2t6HjGhwVy/VZjuhxis5ap6F1N2Cgm4tnmBne4txhrRVKOFI519VtkdrWfyX8P6ETzsia9lHLNj9dBHUhrFTWoQ5fyY4+kSm05vg7HDqCmp0CSlCqOXEnUnmYw2WOct0ju01KuKivBaissC0MAtABVxLuj1+xhMaKK1U8DI6W4CEMnrk/n8CGhMOuVHi+BDET1yo8XwIAI65UeL4EAB1yo8XwIADrlR4vgQAHXajxfAgAy65Uc/gQSXA/IdcqOfwIbQeA65P5/AiIpdB1yfz+BDBdB1yfz+BCJB1yo5/AhD8B1yo5/AhogHXKjn8CGAdcqOfwIAMJ1RNYWJv8AQQmN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54" name="AutoShape 10" descr="data:image/jpeg;base64,/9j/4AAQSkZJRgABAQAAAQABAAD/2wCEAAkGBwgQEhIUEhQWFRUUGRgbFRcYGBwVFxcaFxcXGBcYHRgcKCghGBomHBcULTEhJSosMC4uHCAzODMsNygtLisBCgoKDg0OGxAQGywmHyQuLCwvMCwsLCwsLC8sLCwsLCwsLSwsLCwsLCwsLCwsLCwsLCwsLCwsLCwsLCwsNCwsLP/AABEIADsAjgMBEQACEQEDEQH/xAAbAAACAgMBAAAAAAAAAAAAAAAABQEEAgMGB//EADgQAAIABAMECQIFAwUAAAAAAAECAAMEEQUhMRITQVEGFCIyUmFxkaGBwQdCYrHRI0PwJDNygpL/xAAaAQACAwEBAAAAAAAAAAAAAAAAAQIDBAUG/8QALBEAAgIBBAEDAwMFAQAAAAAAAAECAxEEEiExQQUTURQiYSMyoRZCcYGxBv/aAAwDAQACEQMRAD8A9hkSpWyvZGg4DkIsItmZkyfCvtCIk7mT4V9hB+ADcyvCPaDABuJXhHtBgA3Mnwj2gS4GaaZ6KZcy9h9klTs2axGoNuMScHHsGbtzK8I9oWEINxK8K+whMYhxjpX0fpJqyZrKJjEDZVC2ztGw2iB2frGivSWTjuS4DcPVlySAQq5+QihprgOydzK8K+whYDoNzK8K+0PAsoNzK8K+wiOV8j5b6DcSvCvsIkDDcyvCvtAINxK8K+wgArYhKQKLADPgByMJjRYkd1fQfsIOPAYPOSZVbidbTVhsVW1MjGy7BXvL+q97nXSOw4OrTxsq/wBkV3geVuOyMKkSpJDTpqSy2ztAWRBmzM2g4DnGWrTy1MnPpA3hlQ/iVh96Ybmb/qATew7Nrdm2rm5GmXnFq9MlhtSXAt5Zw/p1JqKWqqFkOvVi4ZWZQewNb6cNIhPQOFsa21yCllZFfR3ppXysONTWS5kxs2XZAsw1PkgHnF12jjPUe3U0g3cZJp+mOCUUqS8umdBVuCwFgEZ+0Tf8x45CB6Gy1yzJfaG7A8wDpnR1b1K7DShTd5ntawFyctPS8Z79FKrbzly+BqSZWoOn9HNn7rdOqmWZqTCRYoL5lRml7Ei8Sn6fKMMtrOcYByyKvwpo0qJVRVzlDGoms42hewvl7C3tFvqVnttVRfCQl8nZTscoVbYVgzAXsuYAvbXQRyq3veEyp3xQtqOlE9WtuQV57eftaNC0s9xms1u3wCdMaHR/6R5uewPMtGS9yhZ7S7L6NZXZ2WTiOFlHmPMVlVbmYTZM8hY6AXjDGyM7JVv9yOm3JJSXRawjGMNngLKnS5jBQSFYMbc8o31xlGKTM8+xnaJkSYAKmJd0ev2MJjQq6SY+aCRKm7ppiFlVyv8AbUjvkcQDaNOl0/vScc4a/kOjlumzUVdNomozvJ6TFbey81SX+YM4yzy7MbNLKdUJqfEWv5IS8YFON4fiZxaez0zThMVBJN7ShYfm4kA3yEaYW1/SxjGWGs5DHIzxXCcRav3gkdmmpDuQBZWmkMSB/wBtnWKK7oKnbnuQY5FFBh2LpgdRJFOwdytx/cYMRvCR75RolbW9YpN8IMPaMcZTGnwdpS05UHdqqDN93cbZbzPl8xTQ6o6rc38hyomudQV0+dhm1IYSadGYgAkF8tkXtyAz0zMSjZCEJ/dzJlLt64FFNh+OCgr03DiZUMWc2Nzd7uo8tmNPu0/UQlnhCV3D4LdPLnjD6oJTbt2k7Cljec7N2WN9ALE2EUNx+oi5S4zkmrkyxQYnVyaOXTBRLAGdj2rWGRPM56cLR5n1rWKV7jBme614whYlXPlElGK31txjmUWzr/acicscomRimItZF7RFzmLn1JjrUa3UNbUUuycuCJimagM0Br3uOGvLjpHXp0X1DV9va8FE75w4R1GA0EpVlyJypMp3CkqBdUJuQp8r2ji6mWkjq8QeJ/8AT1Gh+ohp07OUzsMM6PYRTOXkSElsRYlRa45RrcmzUNIQAYAKmI90eo/YwmNG2UisgBFwVFwfSGnjlAwkUshO6oHoIbm32yJusIQ2+QtCbGFhAxNsCBDB5aKAp6iV/tnaXwNw/wCLfzFm6Mv3dlG2cOjNK+To4Ms8mFgfQ6GE4PwCtX93BZYix0PHyitp+Czho8sxyRMSYwY3Y9o20G0TkPKPO6mtwtefJzrlyI5pl3ALBQeJzt9BFtEHLgxx007ZYQyoMORG2t5dx+UArYHUm+sd7RaPZLcws0cqY7peSalRfyGsd+dntxwu30cx177Mvpdm2biq7ky1BBIIuMrXHe9RHnV/5yduuWonLg9D/UNcNP7UI8jjD+jWPzpMuZLxOcNpQbMqtbyyjo22Vwm47OjVprHZWpfJdwjAel0qolNNrhNlKe2pFiwsfvaK521OOFHkvw0drGUZVxLuD1H7GENG6R3F9B+whgcZ006Q1siaZYLS5Syg22oBabMYkLKViCBoPPO/COjotNCUdz5eevx8kG8Cn8KcWxmpnVnWZzOJZCgG1lOdwP5i/wBUqqrwq44FDk62X0z6PtMaXvgCoJuwKoQpsSrHJreUYXorkk9vZNtFXAq/CZrVFbLqWaU2ThyQiFOzcK3dv8xK6qyGKpR5DKLuDdLMHrJrSpLszILm6sotw1iu3SW1RUpLGRbs9D0RmTGQ6KQQRcHWHnAmk+0U3w6ULlCyH9Jy9tImpvyVSqXceDlcZwuY5Lud4AtrW2Cv6ssjaJSoqszJrkScksYT/wAnLSaGXaZcOVGR7GuhBy0z4jURVpdDFfdnLJ1xjVLNscNjSWkpVyKknW3wOcdVYrjuZzdXc7p7F0LK48PeL9NBzfuz78fg4mssUP049eRe8dHPlmFZZ6V0aomMmVsMVVUF2U99jnocrC8eW1F03qHx9p7XSaeMdPHnDHF69OUwf+W/g/EL7WT/AFI/kzk10kmxujeFhsn6c/pA632iUb10wxLuj1+xistRtkEbC+g/aBIZ5/iIqcVqN7KdVpqMkoSu2sxx3n1zAtZT6+UdWprTw2v90iDWRR+GeMU1JRVNTNBYvOu4UdpQ7W2ivBRck8ov9Qrd18YQfCQR6MOj9VSSZeJIirPp6ZGmU03ZvYspOwD+axtpErs2TrcniTfIeBPguISJEnDpMwOJLu8ya2yf6jrs7CjnqdeMX3Vb5Tmms9ISfR034Z18qfW100owZ3IXLJFXsqt+Jy4ecY/UIuNcI5zglF5Z6jHHGTABEA2JsRlAFuRGflfKLYT3LaUWweDk6qiaWyNmyoc7ZAixsHHH1h4VSy3hIurfupRzyUp0+WUBXYYC9rm2Q1sYUL5Skp548I5vqUFR9q7fkXVYH+GPRVPdFHl71yU6LCausnEyVLCnUmYc9ljqJQtq508rxk1trjhJnb9J06cPvXZ65RTsQEuXeSq9lboHsUy7tiOEcdqOezspzjwkWOuTeMp/pY/eFsXyHuy+DXOqJTizSnI5FDDUceRSmpLlFXZnhSCGCXGxtZtobj0gs24WOx07ufg0430ckVqyduZNTYUgiW5UOGAuGAyIyidV7rzhIvfI1w+gppCCXLWygZCK52Sm8sDJaGlAICLY6iwsYTnJ+REyaGlQFVRQDqAMjA5yby2BicOo7KN2tlzAtkDBvl8jyZyKSnQkqoUnWwteByk+2JG+IgEAEQgzgoMWBmAoWLG45EWsM+FoyRnKub45NDjGSQtr8AmTFOYz4A2t6HjGhwVy/VZjuhxis5ap6F1N2Cgm4tnmBne4txhrRVKOFI519VtkdrWfyX8P6ETzsia9lHLNj9dBHUhrFTWoQ5fyY4+kSm05vg7HDqCmp0CSlCqOXEnUnmYw2WOct0ju01KuKivBaissC0MAtABVxLuj1+xhMaKK1U8DI6W4CEMnrk/n8CGhMOuVHi+BDET1yo8XwIAI65UeL4EAB1yo8XwIADrlR4vgQAHXajxfAgAy65Uc/gQSXA/IdcqOfwIbQeA65P5/AiIpdB1yfz+BDBdB1yfz+BCJB1yo5/AhD8B1yo5/AhogHXKjn8CGAdcqOfwIAMJ1RNYWJv8AQQmN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58" name="AutoShape 14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60" name="AutoShape 16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4162" name="AutoShape 18" descr="data:image/jpeg;base64,/9j/4AAQSkZJRgABAQAAAQABAAD/2wCEAAkGBxQSEhQUExMVFhUXGBgYGBgYGB0bGBgYGB8aIRgaGBcYICggGRomHBcZITEhJSksLi4uGB8zODMtNygtLiwBCgoKDg0OGxAQGi0kICQsLywsLSwsLCwsLiwsLywsLCwsLCwsLCwsLCwvLywsLCwsLDQvLCwsLCwsLCwsLCwsLP/AABEIAKQBNAMBIgACEQEDEQH/xAAcAAEAAgMBAQEAAAAAAAAAAAAABQYDBAcCAQj/xABJEAACAQIFAQYDBgMEBQsFAAABAhEAAwQFEiExQQYTIlFhcTKBkQcUI0KhsVLB8ENy0eEVM3OC8TVTVGJjkqOywsPSFhckNDb/xAAZAQEAAwEBAAAAAAAAAAAAAAAAAQIDBAX/xAAqEQACAgEEAQQBBAMBAAAAAAAAAQIRAxIhMVFBBBOBoSIyYZHxcbHwFP/aAAwDAQACEQMRAD8A4bUjgcjxF7T3dpjq+EnYNvGzNAO8j5HyNR1fobK7djTbbWIZLCWEJItwVXRcER8L7lZBjVx8NAcHx2T37Mm5adQCAWiVBPHiG28Hr0Pka0a7527W2tvGqI7hMMLYJcOur+zA6htZEbk/vXPVKG0T/oxtkVy+gCCZ4kboRMDk+H5gUWlXR8xs3AwGB8QVyQLNtdtTRLAAqPHbWVEgqIktTC5hZ06xlxOnu9bC2pUBTudLKR41EH5kegFLpVxs5rh1068AWBCbaFWIYMzKwWW1ATB2EFRsxqCz2yTecrZa2NpXRpAYBQ0KJCjUeJJEiSTQEXSti1gbrHStt2YCSApJiYmAONRA96yYnK71tirW2BEdJ5Ejcem/tQGnSvpEV8oBSlKAUpSgPq1037PB4TXMlrpv2dHwmt/T/rMs36Sfzi2XIUckgD58Vr5lFgqpB0BWg+vDTW7jrwRgx4Bnby9PWo3OEN83tLll6E9THxfMk1OV0ymMo90hrgnzWfYQKw37rEiYgbD+f71tXMIQ8NsSCfoJn6Vu4bLEvBfEEYnSwJATYTqnoD+9Z2bHUvsXwkYS4xZTqukhRyhACmT5mAfYDzro2kedcu7B4dcDiWtB9S3bSMrnT4iurYFTEAFvPj5V0228iagH2d6+M1fXrzHWoB9NQPbHJ7eIsfiKW0SwC/FMHYeh/wAKnCZr6/wmpB+fcrxr2HDAfCwOlhI2Mwymul3O3Fq5hbjKSt3hlEjSGEAqTtsSao/bLIbuGua3YOLhLalGkauSNMmI2qARzxvvVWLLDdxVxrSXHK3AzHXrUMSVI5YidxEwetRgPiMbD36eXO9b+MyZ0wyXtX4YjUrHSQ78hFO5MKJPoOlRGvcxsJMe1YvHZbVRKpi20BAQFHma8Yhw8K7ADbxDeP0n3rTt+KBIHvXhlKkjrxtPEVqkQaqWtTafWJHHMSPSr5isEMBhUYXQjXnLGeNEFtOkfFtt8/Xek5Vf7u+p06oYbHadx1HqKm/tNw6rftlHLK6FomQpn8o6CCPoa0IJ/sX2vDkJfuEO0ASAFI4Hi6menoKjftH7Q4nD4lEtkC2F1cSHJ2KtPQADj+KqFcOwg7gn3HHXy/zrZzfO7mJCi7DaZAPXfmT19KkUTNjtFhrqg3hctuBpK2idG3UAnaZ4pVMZaUJIKrbZzHMMDhbc6Rh7vitFu7fSSJlNyyHeem8+ZmpV0Dtx/wAl5b/cH/kWqximm+ik5tSiuyLz/EZhiMNYe8FGHdgLQTu1VnM7lFMzs25Hn516znFZjgoW9FrvN9hbOspplmKTL/DJO52qbzP/AJJyz/bp/wC5U59odkYq1ibQH4uGCX19UYEOPoGP/drb2VTrpGHvvUk+Lf8AuijZvmeYYfuXvQgdHNuNBDJcZXfwqTEkLzBqNTtRiQ5uawXLBtRRSQQAsrt4ZUBTHIqy/aTaLW8uVQWJsbACSdk4AqnWsK9l0e7acIHUnUpAMGY323ANZZIaZUjbHPVG2XVcqzfFWCG0qlzxaWKIzzB+EcDYCDGw8iZ1MPmmZviPu6IovopDKVtgwCWmX22DxsdwZ3manu1uT3sbdtY7A3FuqqrpUNBUqZ2mB7gkHatTshmV7EZwWxKC3dW0yMoUrEREgkmd/wBq1eKOpLfn+TFZpaXLbjjo0sRgc5s/jd1GhAnhNp4trJ0hQSY4mBvpE8VoDNcyGFXESO4VgA/4YJYQomPGfhAnyFWrshlOKw+NxF+9qt4b8Ukuw0kFpUxPQbz0+dRuYOrZG5QQhxLFRxCm4YEdNqPDGr3XP0Ss8rrZ7r7IJ+wmY3CX+7jxeLa5aA8W+yhtueKhL+TX0vrh3tlbrMqqpgSWMLBO0E9Zirr9qt5lbBlWKnuehI8vKpDOybv+hMQxm41yyGPVpNsyfmCf940lijbS8UI5p0m63sqn/wBvMx/6P/4tr/51p4HshjLzXVt2dTWn0XBrQaWHTdhPHImrz2u7JY7EYu5ds3AtttOkd6V4VQfCONwa1uxeAutg8zsjxXtRT4uXAIPiPr1NT7K1VT8/9wVWeWjVa8fF/JTs17I4zDJ3l6wVQcsGVgJ89DGB6moOunYDB3sBluMGNMd6pS1bLByGZWEypIEkg8/lrmNY5IKNUb4puV3/ACj6K6H9nV3eK53V07AX4uRVsDqaJyr8S95ynhNVgY97ZMdAR/ht/XFXHNl246VS81txvV8xjBn3BYkG2VYBjwkjcTyAfY0y+9a76+JVQwPduTARiR16Dn6CtLDEGN4IJj5g1o4dwSNW4gA+o2gfoK5oG50Hsnjfut4ffPEWOm2dWoL3reNhPQkgk+R966tYOwAIjp6ivz1jcvfQrpcZwsRyY89P+Vdc7D9p7WKthFBW7bVQ6kbbbSp6gn5gmrklyRq9R61oLfAIWdyJA6kDkx1G4+tbDX4k0BmC14M1Q8/+1GxZhcORffWA2zKoX8xDEQx6ADbeq92l+0y+zJ91m0kTqZFLXPYGQF/WgOhdosNZa2126qE2NTqziQGXcCOskAR1qg9m8iVLYu3dnddSFh4VU8eY1MOp4BHrVRx+eYnGFReutc8WymFXUeDAgT0k8V0HL8Asi3dm/A07kkW9t1AUSQDsPf51STJSKx2nvveuwSNjpCDoTz77yPPioC6ukkE8Vc8nwRuY0oQQk7M5YFQhBVYbckRp9j8qrPavAdzfdQ2vf4t9z6z1qkG3yTJI0bd6DPQUN14I3hoJ9fKsNiNyflWQ3y7CSYH6CtiDxiD4pHoZ9anMwQ37CXAgLqkMQJJhjuR/EAOnQ1FYNwzeL4WMHp7EGOd5+Vb+OwxRFZX8RHCfoSAZUkRO1SgV56wMK2HWNqxMKAx6JpWTTSgKvXSszy+5j8qwX3Ve8az4HUEBgQIPJHkPkwNc1rNhsU9sk23ZCeSrFZ+lRCSVp+SmSDlTXKOi9p0+74PLcLcIF4XFdlBkqBPMerx6wYrcz7NPu+eIW+C5bS088aXkb+gbSfka5XcuszamYljySZP1NLlwsZYknzJn960ebpdfRmsHb7+zpn2mYhsHdwLWTDWkcISJ40ruDztVVx3a+/i+7tYpw1nvEZwqgGAd4KieCar128zfExPuSf3rHVZ5W22uOi0MKjFJ7teTouY9jcTZxSXMs1dywQq4uCB56jPiXrwQQYqxjEI+eqEIJTDFXI/ikmPcAj9ulcgs4+6i6Vu3FX+EMQPoDFYbdwqZUkHzBj9qusyXC83/AEUeCUuX4r+yT7QZhde9eRrtxlFx4VnYqIYxsTFWo/8A88P9t/66olhQzqGbSCwDMRMAndiOTHNWW/2ctotwHMsORbUMVVpDsdR0294c+E8cSv8AEKzU6bfaNZY7SXTstvb7szicYcIbFvUFtAMSyqATHOogn5Vr9oMQlvEZTg1dXaxcs94V41arYA9Dsxj1FVy9kMXe6GY2GXSCXF0aJLBSviYEkDU3qFETIrVXILXf2rYx1gBhJeYCEd5sTOkb2xywP4imKvLMm20uTOOBpJN8X9lq7a9iMXicZdvWkUo2iCXAJhVB2PqK89msHcw+AzW2+z29jB4IU8EVE4Xs+payLuYomsWXabgBRbqO7CC0SNKCSR8XG6zG3soUKpXHWmNxbTMNcAG4HLi4SfyBN9i0uojenux1aku/se1LSot8V46+Sxdi8Q97LcytuzPpt6lBJaPC52n1QH5VzurfhOyql3W1jrZKo9wlCCAqC2fEVeB/rCOSPw2gmqhWcp6kl0axhpbfYqd7KYjTeWoKtrL7ulwfWoi6dlpK0d+wVwMgkDcQJ8/L9aqvafKiPGi+A7wPykfED7EVN9l7ovWgJ6T/AF/XSvOIxMOyt8Lxv5MRGr9ga6cyvc5odHO+6/MDuOR71pra3EkRsD6E+nNWfOMJaLEI3iEEkCVMzI9fOfeo7FWQSFJ2gAECYO/03muO6Zuiz5Zm2HwzJh+7e6fEDcLaFBBOrQBOqIO7fSsea2nw104rDM1tgSCNm8HUGRB4ncfsKr+TZSxxdoMfD8TEeQgNv6zPz9KuwQXna3IUODGrr6H1iP0qdRajPk3bS7fuqO4Rn7si3p2JuxLAufhtkDVHMjk1HY/ttjSjWXtIjOplijK+ltpVSYPlNW/DjC4DD6rdhSyiCViTMAy538ufStTNsvOaGy9vSBbBGu4CCRcG4CgGYhevJNWtXQOZ5A1mxdL4nDm8NB0J4Y7z8pcNsydCN+fMRW/g+zl3GsHa+GWAus6iQ0bW1Vt4GwngTtPFXK/2BJw3iKfeEBhg50QCdAgqIkbbzx71IdkslXDbNqDwWhuNW0QASABPQ7xPtVkEPichOCwyW7ZDuSTcbSIB/L4TOwEb+hqR7OOwZbkSFXdp0jURuZYwW6VY8ZhzclSwBI6mASQQQOvBqtZ5YvW1MKBZUysTA9x0Hr61VqnZZGj9oWNRnC21JuTqbfgKv5Tydif51z7NrpYht9wDPnNWPtNda5hw8kFCD6kGREj03j9a0MrQthwlwIyFyUM/iWrnB2/NbO0j581XzqD6K8rE7V9FzYgcdfWtzHYBQdj6FYO3vP71iayoE6x7L/OeK2jJSVogwBvKj3mbkk9OayM4UeZ9DtWDvCetWB8ryWitzB4R7xIUbAFiY4AEk15trNppUbNsx5nqPXge3zoDSHvSs7oBGpdyJ5jqR/KlQCoUpSqEilKUApSlAKUpQClKUApSlAKUpQClKUAr0pg15pQHUfs8zPYCdxVkzqx1HH9f5VynsnmPdXRvsdq63r12wfTeuyD1QOWa0yK/muB7m8veFlVwrB135Hxx+YA8ismByu3d1lHVmVtgdSqwM8mBpBPH0rf7TOGsYcbErq+nEfoKjMLnIsWtNu2VvQ6u2qAdpRwdyHB9IM1xyVM2RsYXG927WmAtuh+EjefJiRxxB4M1MXmLCzwpDKIWN9gW3HPWqJ9+Ur408Q0jUJOoLO5BOzRtI2idp3qROZMVWG+A7SZMEbiZ9P1rOzQuZy65d8K3PDII8lnoxmSN+KsuHxaWLejVssAN6nqR6maovZzPwAEcgGNPTxc7Eee9SeHxHe3Cik6SQYmRp8wfX3mrqvAJrHZv4SCZnYmDxsQY8iZHFb+Ev94ihtyN5HUdP0qs5jiLIO3eNpERAPnE/wBdaruGzm7buRqnT78dIqHKuRR1O/dhIUwehaY+ce9aY3tnviCIMQdRbc8/L96phzLvAVFxn1cgmY52E8R/Ktq1j5ADyCAArfmaQQQegMCfWOlNQorXa/MmttoSNJ4PO3l6f171We8KFHVidgQYiCOR6xUl2pguzCd2OodJO6kfKRUDr49KtFbEFnwdz7yjl41qCfCCXb5DkDmekVgudn7ndm6tssu+5Jlo6hR096k+ymRXFm+XFogEANuGWJ3aYgmNqveW4jCh9L4pHuP4QGddO/IRRsN9oO+wqyilwDjNyzE8bev9GveBW34jcaIGwiZPlXUO2XZKzeW5ctEpdtLBQSFIWSBERPMRXKcvwxvOqqCSxgAcn/CrAvS4q0LCJZXT3tv8W4VnSp/KSOJI4/etDsitlrWMuXBK2u6YAMNZAaSRJ3+GrCezzLh7LKbdlgPE1w+G0vQ6SRqc7bk7RXPO0eBKYi7B1qGlX2OpWAIYEbEGenHyoQTuIw+FBGwcEAhlZoIPppld52NKy5XleBvW1dscltiBqS8niDDmIIlfKlAcmpSlZlhSlKAUpSgFKUoBSlKAUpSgFKUoBSlKAUpSgPdl4INdW7F5sLlvSTuNq5NU12czM2bgM7da1xT0szyR1I6pjrMyPL+dV7GYSOKseHvi6gYeVaeJsTNXzQ8lMcvDIU4K2bZX+0I1J6bwVJ2G8VDgcxz1FTuJQ7DoP3/lWjmPjbVAB/qJ8/f0rjexuRVtmDeZn9qtGW4+DJkTzxz6HoJn6VV3tkHbnn6VltXGG8mfOeJ5/Sqp0QXG/i2ZwqkSATPoNoJPO0Vo2cC7MdAJHVjwPMkjgCo7Ao9zSidZl4469OsVdMlREt6FaQDuG5LGPiY7A+IbfSpW4s+rg7du3MzALE8bmIkj24rXw9j7zdKKxX4Y4LCdgY38MmJ9YrbxefYZUIuKSVMBZEwNhC+fO5jjneqjic+vAd3au6bKawg0gFlfnvAZ1HfrNJSSJo2+2OU925UMJBA0yJPPxRw0VWSBHE/vWzhMFcuNptIWJ5Cjp69AKtGXdiW5vn10qf0Ldfl9aRU5v8SsmlyRC5m7PbNsC4EWACIC9PhAhTvzvWK/l+py5XTq/ICT7y3JM/8AGroMmVBCqFHkB/UmsQy+DJ2A3J8orsWPSrZnrvZGOznNy0wQFnvsqrqYagq/mTSQdRgCI6Gd6gcnu/d7jXbcFt1lhI3PiiPaCalsoxDs17Eq2hbANuRE3L98FQmoztbtyTHUCNqireHa3tAWCPCRvPO6n5bftXBOck+TshFVwTuR4q9icVbY3p2dnVlX4HKhrajnQJQjndd+TVN7U3bzYjxIEdlUaARsD8IYDcbECG3HzqYw7uSFDACVYDgFkMrPQwdxO0gVvdpMjt4tXx6OwYJquW9IcBkAEENtHB8RiFG2+22LJq2fJnOGnc5vii6OyMCrKYI8j8qVlxblnJdVDndgoVAD6Kuw+W29K2KFcpSlZkilKUApSlAKUpQClKUApSlAKUpQClKUApSlAK+qYr5SgLt2Nz7Se7Y7HiruzA79DXFrN0qZFX7szn4cBHO/SunHNSWlmE409SJ/FWJqKvWKslggjp8/62/risV3K2YeGD6Vlkxl4zsp17DmRpiZrdy7JC7kXFZVkcHeT5TsKl0R7TbifQxx8+n9bVKm8HgpGpuZ3IEcgnjbb5mudxo0W5r4fImtWyQw0/EOgAJ8M7+nuZ3qDxlt7cSGAJ1STzEyRuZ6D2WrFj8OwACX5Ig6GmCTt4TPqRXlhdxE4e6LYlQyQNUHyJk6SRIPkagmisLbu4liifiHpHTziYgcAnirp2f7ArpnEhTI+FZkf74IM+gr32MyX7sGLCHJgjyC9Pmf5VfMKBtv6n+X6/tXRiwKtUjHJkd0jVwWSW7ShbaKo8gPqfU9JNZ2wEnjYfWf+H71vviUthmdgqxyYAAHqdiSZ/Sq7mHbzDW1buQ2IZQWbQCFUDdnZyICjz9au8qiVWJyNu7l3pVX7VXFtL3cwW5EwdIEmCeCYC/79QeYfaPdvA6WCDgJbH73T+y+VVLG4wu2pzJPuf1O596xyeoc1pivk3x4ND1SfwW3E42zaw+Ew2HKsFDXrsGR3radmJ5IWBPuKi9R1lmOqSW3G5J3k9CSTz71E4S/pPoeak9Wok7bkfRSC2/yNcUm0dMUjG/9fof8ql8qzP7kDdI1JcssCCJ3DEBtMjUAdyOoPnUZbvaS5AWSpAkTBbad+oH05rD2ixum1attyLbqx/ha7qJ2ncqpUH1Bq+Nboib2aKNiwNZgyPaP0ExSrpkWQ4W/aDvbgglQ2q6NYB2YhVgHeIHlSu45jmtKUrMkUpSgFKUoBSlKAUpSgFKUoBSlKAUpSgFKUoBSlKAVmw98oZBrDSgOgdmu0YMK53q9YS6IlT9f62NcJtXSp2q4dmu1RQhXO3nXTDIntIwlBrdHVripcQB9/UdDVfxWU6T8RgxBEfsf2kVvYHErdAZDvyR0NbT2mdYggyJ4j0kn96ieIRyEHhbGh9TPKidxIPBA2M9envW/9/LspthQVaRA+FfzyOo361nGXAyfiG4Mef1qHzDDKCQrx6MD/PpXO4UbqRN//UFq1uzSeYXc/wCH1qPx/by6drSrb8ifE3ynYfQ1XMwRlMOAD0IOxHpGxrLhclhFuYljbtkEpAm5cjoi+R/iMCqzzS8ukIY4+FZ8e5iMU41M9w9SzeFR1JJ2VRUbmyKCUS4XUiGIBVW34E7lRAO4G/TirDctXcRb0WrLJbBVUVZ8RMnU9wxraBzsN9gKZX2QuvJZ7dtVMHUeD+s8+fn5VzqSW7N6fCKsMKAgVenn1mthMJ4PHAM7CdyIMmRMbgCDzPpVzs5FgLcd7iWut/DbHPpCyf1Fa2OzfA4V0NqwVZT4g4+IH+9qIPrH0q8ZSapJkNRT3ZX8Hll28fwbLuOPApIHuRsPnU9dyTEYewrXbIQ94IYuCwWCY0LMHaZJ6DasOK+0y7rJsIEkDwquwI2nf80QOPKq3m3bXGX5V2McwxMbf9UQP0p7M5c0R7kVwTS2yoB8wDJ4HTaed5Hy+tV7Ss+tQx8Onw7e4P7VjbN7ukrI1EkHYSBtx5HmmW5U98mW2VXaWbjSPLc/FFa48Di7bKTyWqNNMXdAAFy4ANgA7AAeQAO1KncLcFtFVUB2kkrMk+UxtEUrejKym4K4q3EZvhDKW8IbYET4SQG26E710/Mc7y/F32uXLlpymHuEG6lzuRca/aKBEJ75iLbXPw9TKo+HYGuYYC4q3bbONSK6lliZUESIOxkVdMV2qwFyA2EVVF200ph7CsEXEXmYbczhmsppaQWQz/Eci4bFZQLFwd2xY3yyLDi6LXfr4dRJU/8A40iSw8XIkBqz4bHZQL943baOhtro7tLttPifWAGLN3pQ2gGhRKtuPiby3avLhdZhgwVYWFacPZEhEvreKrJFsuz2TKwfAeOv3LM7y5hg7Rsqrp/rLtyza0gmwyySs96BfK3AHEGAGI3NARXZDMsJaa6Li6O8w/dsb03rTXO9svPd2lRlXTbbbU3Tfz3/AL1lHcOBb8Rv6kBFzWtrvx4WYGGH3aRsw3naQGOXNs9y5fvtu3YR2cAW7i2U0z3KJ4d1NmLwe5KAhp6iJx5p2rwFxLiLglAIcLFm0jDxWDb/ABE8SwExAJB/tRz0AzHH5P3uJY2gytbt92B3gUNpud6LZ0g6i3dQzKg2bj80bnmaYM5basYfSLmuw7gI4bUtl1vF3YkMTdYkadtJHlAksT2ty7vzcTBJp02wAcPagAX1dwULMhPcarYcAEzvEA1Xu0edWr9nCW7asvcd+pGhVGl7rOkMpljpaCDwRO+o0BOWc3y0oBdt62NqxbLMLhKaMKyvoOrY/eBbj0mNqzWc6y++2q/bBW3h8Jbju7hAREIxKWwjDRdN1l03G8PPnv4x3arL+9V7OEB0oV8eHsbk37TglAShYWFuW9UcsOm408b2kwn3TE2bFprbXQygd1bG33lbqM14NrgWlW33cFQUB60B9wGaZcr2deHtsi4ewHlbhLXzcsfeC0NvFpbumIEnrNb+Bx2TG/quWlFs2kUppuxq13Q5QySG7oWfc6jqB5jMqz/AphbFu5hQ11LqNdbukYuq3dbEXCwO9r8PuyNJ5rbudq8A5s68EpCPYZgtm0k6O/F2dEagQ2HhDse6MxJJA8/6cwJsW1dT/wDrYa1cS2rKzNbxAa7JkKxNqSGPXy2rYXMsoW+WNm26EWQYt3Rb/wBe3elELagwwxUb8upIHU6eL7RYJnIXDW9LYnDs7GyiBrNtR3qjTra1rcSe75E+ZUzGMz3LLGJM2rV8dyql0w9vRr726zDugVSWtNaXvFMjTHnAFU7PZrZsWscjCTeRLaEDxaO9Q3AG/LNsHnkgVLZxmWWK1xrFm257lxbBS4Les3rfdagzSbi4fXqadJaPi5OHD9o8EEwyPhAwtNhmeLVsF9C3hflx4rgYvZYKxg90QYnfLdzXBHD4xilprp7tcPNlbbl2t6L9w27YKIkeNQDs4B5NAa/Y7M8HYsXjeAGIi8qsyMxKXLFxEW2VOlWFxpYsOCI4rczPM8tu28WYm6y2hZYi4XlLVpYE7Ad4tySSIEbOIAiuz+e4aymHS9hluBb9y5eJtozMhW2LKqzbkK4dikgNIBO5qQxXaLANbxijDgNdjumXD21IYW0WZLN3SlwzlUH5tiOKAkTjsm+8WyLaG0LdxW8N3TPep3badJOvudYiDvtr4uDVyjNcsIwoxFtWFqxdtkFHX8Q3yytcKatU2WIETDTxsRnznP8ALhim7u0rIpxKpcTC2dFvX3fckWSQt8JpuHU8H8XjwitDFdpcAUvImDCh2vsv4Vsspa5ZaxFydShUS6CoMeMDccAQ2fYzCtZsJhrQUjvWuMdXeb3bndKWJggWjb4HI3NT65zl3eXF7oLYN3B6VAuQ9u2LpvNcGqZ1XB8hsOh2R2qyz7y9z7oCrWkUA4e1oVg7F1WyHAAZCq69ZYQYMVztjuYEenlQF/xeb5acPi7CCC9wXMOdDFEfuQGMeEkF9aqYABZW0ACBQAa+UoCbyXtBcsEQTFdT7N9trN6BdAnidp+h2NcRrPhncHwST6VrDI1sZyxpn6Uw+llbuyN95G4n+6TI9aiMZkwZiBtI3A3E+g5B9vpVE7EX8Uym87izhUMNeuGBI/Kg5uN6Cp1u2VnEP3YdksDaJh7w/wC0YfCvPhU79SRtUucZOoc/S/yVUWt5cGwmXIpYW9N67Hhcn8G023J37x1/h+HiT0r732IQT3Fu5dmTdJDE7mAB+VQNgo22qawmIsMFCaFA29I8gOKkMJhh4oGzc7iCeN/lUP0u1y3Cz7/jsU29m2LdtLG4iwfgUEifOIMbftUXYsXnuQwckiSXWT+p9IrpN3LdQjTbgdI3+vHHpUEuB7vwhVlT7BvlzPFQsVcIl5G+WauWWrdu1ca7bBAYqANmjqCTuT1G/WPKqNj8Mbrsd2Oo+ZJHT57CrvnRu39isATEbc+dRuBy+5acMJ+kg+9XWFlNaK0ezuIcQLbKvkTA+k1huYC/Y/tIM9CSffjjmusYRzsRbYg+w4596wYzLFuatFtQWEEuqsR6jcwassbJ1nMUtuxGvcDmAFnedyBv86s+Dy58Ugs2UtWVG5PU8zJ59vPzq15f2WtdQx8/CeR5E8Vu4ns+kCAqQf7u1XWMq8hVf9B2rYCvc8UeKQDv9dtopVhbCYddmuLP1pWntIz91n5wpSleedopSlAKUpQClKUApSlAKUpQClKUApSlAKUpQClKUApSlAKUpQGxgcE95tFsAtBMFgNlEmNREmOnNW/KsLYy+2XxgDXnG2HIkj+E3f4VGzRydhAgmqRWxfxjuAGMxAkgTA435qUQSnabtNexj+NgEXwpbQabaqOip0/fzqGS4Rwa8UqqSXBL3JTBZ5dt8MasmXdvrqcmao9K0jkkuGUcIs69gPtMG2of18qmsL2/wzchR7bH61wgGvQuHzrReofko8KP0GO12DbovvO/1ivjdpMIeq+01+fhfbzr794bzq69R+xV4P3O/wBztfhQI1CB0n/AVo3vtAwyfDB+VcNN4+deS586h+pfQ/8AOuzrmYfaj/AP5ftVWzLt/fucNFUua+VR55susMUSl7PLrGS7fWlRdKz1Ps00oUpSqkilKUApSlAKUpQClKUApSlAKUpQClKUApSlAKUpQClKUApSlAKUpQClKUApSlAKUpQClKUApSlAKUpQClKUApSlAKUpQClKUApSlAKUpQClKUApSlAKUpQClKUApSlAKUpQClKUApSlAKUpQClKUArfw+cXkUIrDSvAKqY3J/MD5mlKA9288vrwy8k/AhiSWMSu25NLee31LMHALgBvAm4Ex+Xnc7+tKUB7PaLEf84OQfgTlY0n4eRA+lRjsSSTydzSlAeaUpQClK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8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  Potential Chinese Landslide Pilot Region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3363" y="1244185"/>
            <a:ext cx="864393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2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 2.1 </a:t>
            </a:r>
            <a:r>
              <a:rPr lang="en-US" altLang="zh-CN" b="1" kern="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Verdana"/>
              </a:rPr>
              <a:t>Pilot Region: SW China</a:t>
            </a:r>
            <a:endParaRPr lang="en-US" altLang="zh-CN" b="1" kern="0" dirty="0">
              <a:solidFill>
                <a:schemeClr val="bg1">
                  <a:lumMod val="60000"/>
                  <a:lumOff val="40000"/>
                </a:schemeClr>
              </a:solidFill>
              <a:latin typeface="Verdana"/>
            </a:endParaRPr>
          </a:p>
          <a:p>
            <a:pPr eaLnBrk="0" fontAlgn="base" hangingPunct="0">
              <a:lnSpc>
                <a:spcPct val="2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b="1" kern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2.2 Landslides after </a:t>
            </a:r>
            <a:r>
              <a:rPr lang="en-US" altLang="zh-CN" b="1" kern="0" dirty="0" err="1" smtClean="0">
                <a:solidFill>
                  <a:srgbClr val="000000"/>
                </a:solidFill>
                <a:latin typeface="Verdana"/>
              </a:rPr>
              <a:t>Wenchuan</a:t>
            </a: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 Ms8.0 Earthquake </a:t>
            </a:r>
            <a:endParaRPr lang="en-US" altLang="zh-CN" b="1" kern="0" dirty="0">
              <a:solidFill>
                <a:srgbClr val="000000"/>
              </a:solidFill>
              <a:latin typeface="Verdana"/>
            </a:endParaRPr>
          </a:p>
          <a:p>
            <a:pPr eaLnBrk="0" fontAlgn="base" hangingPunct="0">
              <a:lnSpc>
                <a:spcPct val="250000"/>
              </a:lnSpc>
              <a:spcBef>
                <a:spcPts val="1200"/>
              </a:spcBef>
              <a:spcAft>
                <a:spcPct val="0"/>
              </a:spcAft>
            </a:pPr>
            <a:r>
              <a:rPr lang="en-US" altLang="zh-CN" b="1" kern="0" dirty="0" smtClean="0">
                <a:solidFill>
                  <a:srgbClr val="000000"/>
                </a:solidFill>
                <a:latin typeface="Verdana"/>
              </a:rPr>
              <a:t> 2.3 Pilot Objectives &amp; Outputs</a:t>
            </a:r>
            <a:endParaRPr lang="en-US" altLang="zh-CN" b="1" kern="0" dirty="0">
              <a:solidFill>
                <a:srgbClr val="3333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825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1_574TGp_natural_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574TGp_natural_ligh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/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85750" marR="0" indent="-28575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Char char="•"/>
          <a:tabLst/>
          <a:defRPr sz="1400" dirty="0" smtClean="0">
            <a:solidFill>
              <a:srgbClr val="000000"/>
            </a:solidFill>
            <a:latin typeface="Arial" charset="0"/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  <a:lnDef>
      <a:spPr bwMode="auto">
        <a:noFill/>
        <a:ln w="19050" cap="flat" cmpd="sng" algn="ctr">
          <a:solidFill>
            <a:schemeClr val="bg1">
              <a:lumMod val="60000"/>
              <a:lumOff val="40000"/>
            </a:schemeClr>
          </a:solidFill>
          <a:prstDash val="solid"/>
          <a:round/>
          <a:headEnd type="none" w="med" len="med"/>
          <a:tailEnd type="triangle"/>
        </a:ln>
        <a:effectLst/>
        <a:extLst>
          <a:ext uri="{909E8E84-426E-40DD-AFC4-6F175D3DCCD1}">
            <a14:hiddenFill xmlns:a14="http://schemas.microsoft.com/office/drawing/2010/main">
              <a:blipFill dpi="0"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b="1" dirty="0" smtClean="0">
            <a:solidFill>
              <a:schemeClr val="bg2"/>
            </a:solidFill>
            <a:latin typeface="Verdana" pitchFamily="34" charset="0"/>
            <a:ea typeface="黑体" pitchFamily="49" charset="-122"/>
          </a:defRPr>
        </a:defPPr>
      </a:lstStyle>
    </a:txDef>
  </a:objectDefaults>
  <a:extraClrSchemeLst>
    <a:extraClrScheme>
      <a:clrScheme name="1_574TGp_natural_light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574TGp_natural_light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574TGp_natural_light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574TGp_natural_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574TGp_natural_light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/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285750" marR="0" indent="-28575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Char char="•"/>
          <a:tabLst/>
          <a:defRPr sz="1400" dirty="0" smtClean="0">
            <a:solidFill>
              <a:srgbClr val="000000"/>
            </a:solidFill>
            <a:latin typeface="Arial" charset="0"/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  <a:lnDef>
      <a:spPr bwMode="auto">
        <a:noFill/>
        <a:ln w="19050" cap="flat" cmpd="sng" algn="ctr">
          <a:solidFill>
            <a:schemeClr val="bg1">
              <a:lumMod val="60000"/>
              <a:lumOff val="40000"/>
            </a:schemeClr>
          </a:solidFill>
          <a:prstDash val="dash"/>
          <a:round/>
          <a:headEnd type="none" w="lg" len="lg"/>
          <a:tailEnd type="none" w="lg" len="med"/>
        </a:ln>
        <a:effectLst/>
        <a:extLst>
          <a:ext uri="{909E8E84-426E-40DD-AFC4-6F175D3DCCD1}">
            <a14:hiddenFill xmlns:a14="http://schemas.microsoft.com/office/drawing/2010/main">
              <a:blipFill dpi="0" rotWithShape="1">
                <a:blip xmlns:r="http://schemas.openxmlformats.org/officeDocument/2006/relationships" r:embed="rId1"/>
                <a:srcRect/>
                <a:stretch>
                  <a:fillRect/>
                </a:stretch>
              </a:blip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b="1" dirty="0" smtClean="0">
            <a:solidFill>
              <a:schemeClr val="bg2"/>
            </a:solidFill>
            <a:latin typeface="Verdana" pitchFamily="34" charset="0"/>
            <a:ea typeface="黑体" pitchFamily="49" charset="-122"/>
          </a:defRPr>
        </a:defPPr>
      </a:lstStyle>
    </a:txDef>
  </a:objectDefaults>
  <a:extraClrSchemeLst>
    <a:extraClrScheme>
      <a:clrScheme name="1_574TGp_natural_light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574TGp_natural_light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574TGp_natural_light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1356</Words>
  <Application>Microsoft Office PowerPoint</Application>
  <PresentationFormat>全屏显示(4:3)</PresentationFormat>
  <Paragraphs>349</Paragraphs>
  <Slides>30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Adobe 黑体 Std R</vt:lpstr>
      <vt:lpstr>黑体</vt:lpstr>
      <vt:lpstr>楷体_GB2312</vt:lpstr>
      <vt:lpstr>宋体</vt:lpstr>
      <vt:lpstr>微软雅黑</vt:lpstr>
      <vt:lpstr>Arial</vt:lpstr>
      <vt:lpstr>Calibri</vt:lpstr>
      <vt:lpstr>Lucida Handwriting</vt:lpstr>
      <vt:lpstr>Times New Roman</vt:lpstr>
      <vt:lpstr>Verdana</vt:lpstr>
      <vt:lpstr>Wingdings</vt:lpstr>
      <vt:lpstr>1_574TGp_natural_light</vt:lpstr>
      <vt:lpstr>2_574TGp_natural_light</vt:lpstr>
      <vt:lpstr>Potential Chinese Landslide Pilot Region:</vt:lpstr>
      <vt:lpstr>Outline</vt:lpstr>
      <vt:lpstr>1. Landslide Hazards in China</vt:lpstr>
      <vt:lpstr>1. Landslide Hazards in China</vt:lpstr>
      <vt:lpstr>1. Landslide Hazards in China</vt:lpstr>
      <vt:lpstr>1. Landslide Hazards in China</vt:lpstr>
      <vt:lpstr>1. Landslide Hazards in China</vt:lpstr>
      <vt:lpstr>Outline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2.  Potential Chinese Landslide Pilot Region</vt:lpstr>
      <vt:lpstr>Outline</vt:lpstr>
      <vt:lpstr>3. Related Research Project</vt:lpstr>
      <vt:lpstr>3. Related Research Project</vt:lpstr>
      <vt:lpstr>Potential Chinese Landslide Pilot Region: SW China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2016-09-02T20:18:04Z</dcterms:created>
  <dcterms:modified xsi:type="dcterms:W3CDTF">2016-09-08T18:09:05Z</dcterms:modified>
  <cp:contentStatus/>
</cp:coreProperties>
</file>