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52"/>
  </p:notesMasterIdLst>
  <p:handoutMasterIdLst>
    <p:handoutMasterId r:id="rId53"/>
  </p:handoutMasterIdLst>
  <p:sldIdLst>
    <p:sldId id="299" r:id="rId3"/>
    <p:sldId id="386" r:id="rId4"/>
    <p:sldId id="376" r:id="rId5"/>
    <p:sldId id="378" r:id="rId6"/>
    <p:sldId id="379" r:id="rId7"/>
    <p:sldId id="438" r:id="rId8"/>
    <p:sldId id="349" r:id="rId9"/>
    <p:sldId id="377" r:id="rId10"/>
    <p:sldId id="359" r:id="rId11"/>
    <p:sldId id="380" r:id="rId12"/>
    <p:sldId id="305" r:id="rId13"/>
    <p:sldId id="382" r:id="rId14"/>
    <p:sldId id="383" r:id="rId15"/>
    <p:sldId id="385" r:id="rId16"/>
    <p:sldId id="387" r:id="rId17"/>
    <p:sldId id="427" r:id="rId18"/>
    <p:sldId id="428" r:id="rId19"/>
    <p:sldId id="420" r:id="rId20"/>
    <p:sldId id="418" r:id="rId21"/>
    <p:sldId id="391" r:id="rId22"/>
    <p:sldId id="411" r:id="rId23"/>
    <p:sldId id="421" r:id="rId24"/>
    <p:sldId id="424" r:id="rId25"/>
    <p:sldId id="415" r:id="rId26"/>
    <p:sldId id="416" r:id="rId27"/>
    <p:sldId id="430" r:id="rId28"/>
    <p:sldId id="432" r:id="rId29"/>
    <p:sldId id="434" r:id="rId30"/>
    <p:sldId id="435" r:id="rId31"/>
    <p:sldId id="436" r:id="rId32"/>
    <p:sldId id="397" r:id="rId33"/>
    <p:sldId id="345" r:id="rId34"/>
    <p:sldId id="352" r:id="rId35"/>
    <p:sldId id="425" r:id="rId36"/>
    <p:sldId id="437" r:id="rId37"/>
    <p:sldId id="398" r:id="rId38"/>
    <p:sldId id="396" r:id="rId39"/>
    <p:sldId id="334" r:id="rId40"/>
    <p:sldId id="333" r:id="rId41"/>
    <p:sldId id="337" r:id="rId42"/>
    <p:sldId id="336" r:id="rId43"/>
    <p:sldId id="338" r:id="rId44"/>
    <p:sldId id="341" r:id="rId45"/>
    <p:sldId id="339" r:id="rId46"/>
    <p:sldId id="340" r:id="rId47"/>
    <p:sldId id="342" r:id="rId48"/>
    <p:sldId id="413" r:id="rId49"/>
    <p:sldId id="414" r:id="rId50"/>
    <p:sldId id="392" r:id="rId51"/>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CCF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32" autoAdjust="0"/>
    <p:restoredTop sz="90199" autoAdjust="0"/>
  </p:normalViewPr>
  <p:slideViewPr>
    <p:cSldViewPr>
      <p:cViewPr varScale="1">
        <p:scale>
          <a:sx n="67" d="100"/>
          <a:sy n="67" d="100"/>
        </p:scale>
        <p:origin x="162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kirschb\Documents\Applications%20Activities\CEOS%20Landslide%20Pilot\All_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Mappe1"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kirschb\Documents\Applications%20Activities\CEOS%20Landslide%20Pilot\Copy%20of%20CEOS%20Landslides%20Meeting%20Attendees_2_17_2016.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kirschb\Documents\Applications%20Activities\CEOS%20Landslide%20Pilot\Copy%20of%20CEOS%20Landslides%20Meeting%20Attendees_2_17_201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Sheet2!$D$30</c:f>
              <c:strCache>
                <c:ptCount val="1"/>
                <c:pt idx="0">
                  <c:v>Number of landslides</c:v>
                </c:pt>
              </c:strCache>
            </c:strRef>
          </c:tx>
          <c:spPr>
            <a:solidFill>
              <a:schemeClr val="accent3"/>
            </a:solidFill>
            <a:ln>
              <a:noFill/>
            </a:ln>
            <a:effectLst/>
          </c:spPr>
          <c:invertIfNegative val="0"/>
          <c:cat>
            <c:strRef>
              <c:f>Sheet2!$A$31:$A$42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Sheet2!$D$31:$D$42</c:f>
              <c:numCache>
                <c:formatCode>General</c:formatCode>
                <c:ptCount val="12"/>
                <c:pt idx="0">
                  <c:v>482</c:v>
                </c:pt>
                <c:pt idx="1">
                  <c:v>387</c:v>
                </c:pt>
                <c:pt idx="2">
                  <c:v>437</c:v>
                </c:pt>
                <c:pt idx="3">
                  <c:v>560</c:v>
                </c:pt>
                <c:pt idx="4">
                  <c:v>554</c:v>
                </c:pt>
                <c:pt idx="5">
                  <c:v>761</c:v>
                </c:pt>
                <c:pt idx="6">
                  <c:v>1081</c:v>
                </c:pt>
                <c:pt idx="7">
                  <c:v>1006</c:v>
                </c:pt>
                <c:pt idx="8">
                  <c:v>754</c:v>
                </c:pt>
                <c:pt idx="9">
                  <c:v>547</c:v>
                </c:pt>
                <c:pt idx="10">
                  <c:v>470</c:v>
                </c:pt>
                <c:pt idx="11">
                  <c:v>458</c:v>
                </c:pt>
              </c:numCache>
            </c:numRef>
          </c:val>
        </c:ser>
        <c:ser>
          <c:idx val="1"/>
          <c:order val="2"/>
          <c:tx>
            <c:strRef>
              <c:f>Sheet2!$C$30</c:f>
              <c:strCache>
                <c:ptCount val="1"/>
                <c:pt idx="0">
                  <c:v>Landslides with fatalities</c:v>
                </c:pt>
              </c:strCache>
            </c:strRef>
          </c:tx>
          <c:spPr>
            <a:solidFill>
              <a:schemeClr val="accent2"/>
            </a:solidFill>
            <a:ln>
              <a:noFill/>
            </a:ln>
            <a:effectLst/>
          </c:spPr>
          <c:invertIfNegative val="0"/>
          <c:cat>
            <c:strRef>
              <c:f>Sheet2!$A$31:$A$42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Sheet2!$C$31:$C$42</c:f>
              <c:numCache>
                <c:formatCode>General</c:formatCode>
                <c:ptCount val="12"/>
                <c:pt idx="0">
                  <c:v>107</c:v>
                </c:pt>
                <c:pt idx="1">
                  <c:v>100</c:v>
                </c:pt>
                <c:pt idx="2">
                  <c:v>87</c:v>
                </c:pt>
                <c:pt idx="3">
                  <c:v>112</c:v>
                </c:pt>
                <c:pt idx="4">
                  <c:v>146</c:v>
                </c:pt>
                <c:pt idx="5">
                  <c:v>208</c:v>
                </c:pt>
                <c:pt idx="6">
                  <c:v>297</c:v>
                </c:pt>
                <c:pt idx="7">
                  <c:v>313</c:v>
                </c:pt>
                <c:pt idx="8">
                  <c:v>221</c:v>
                </c:pt>
                <c:pt idx="9">
                  <c:v>171</c:v>
                </c:pt>
                <c:pt idx="10">
                  <c:v>154</c:v>
                </c:pt>
                <c:pt idx="11">
                  <c:v>114</c:v>
                </c:pt>
              </c:numCache>
            </c:numRef>
          </c:val>
        </c:ser>
        <c:dLbls>
          <c:showLegendKey val="0"/>
          <c:showVal val="0"/>
          <c:showCatName val="0"/>
          <c:showSerName val="0"/>
          <c:showPercent val="0"/>
          <c:showBubbleSize val="0"/>
        </c:dLbls>
        <c:gapWidth val="219"/>
        <c:overlap val="-27"/>
        <c:axId val="521314152"/>
        <c:axId val="521313760"/>
      </c:barChart>
      <c:lineChart>
        <c:grouping val="stacked"/>
        <c:varyColors val="0"/>
        <c:ser>
          <c:idx val="0"/>
          <c:order val="1"/>
          <c:tx>
            <c:strRef>
              <c:f>Sheet2!$B$30</c:f>
              <c:strCache>
                <c:ptCount val="1"/>
                <c:pt idx="0">
                  <c:v>Sum of fatalities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Sheet2!$A$31:$A$42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Sheet2!$B$31:$B$42</c:f>
              <c:numCache>
                <c:formatCode>General</c:formatCode>
                <c:ptCount val="12"/>
                <c:pt idx="0">
                  <c:v>1535</c:v>
                </c:pt>
                <c:pt idx="1">
                  <c:v>528</c:v>
                </c:pt>
                <c:pt idx="2">
                  <c:v>1123</c:v>
                </c:pt>
                <c:pt idx="3">
                  <c:v>1290</c:v>
                </c:pt>
                <c:pt idx="4">
                  <c:v>3588</c:v>
                </c:pt>
                <c:pt idx="5">
                  <c:v>6558</c:v>
                </c:pt>
                <c:pt idx="6">
                  <c:v>1934</c:v>
                </c:pt>
                <c:pt idx="7">
                  <c:v>5080</c:v>
                </c:pt>
                <c:pt idx="8">
                  <c:v>1712</c:v>
                </c:pt>
                <c:pt idx="9">
                  <c:v>1754</c:v>
                </c:pt>
                <c:pt idx="10">
                  <c:v>1092</c:v>
                </c:pt>
                <c:pt idx="11">
                  <c:v>1320</c:v>
                </c:pt>
              </c:numCache>
            </c:numRef>
          </c:val>
          <c:smooth val="0"/>
        </c:ser>
        <c:dLbls>
          <c:showLegendKey val="0"/>
          <c:showVal val="0"/>
          <c:showCatName val="0"/>
          <c:showSerName val="0"/>
          <c:showPercent val="0"/>
          <c:showBubbleSize val="0"/>
        </c:dLbls>
        <c:marker val="1"/>
        <c:smooth val="0"/>
        <c:axId val="521312976"/>
        <c:axId val="521313368"/>
      </c:lineChart>
      <c:catAx>
        <c:axId val="521314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1313760"/>
        <c:crosses val="autoZero"/>
        <c:auto val="1"/>
        <c:lblAlgn val="ctr"/>
        <c:lblOffset val="100"/>
        <c:noMultiLvlLbl val="0"/>
      </c:catAx>
      <c:valAx>
        <c:axId val="52131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1314152"/>
        <c:crosses val="autoZero"/>
        <c:crossBetween val="between"/>
      </c:valAx>
      <c:valAx>
        <c:axId val="5213133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1312976"/>
        <c:crosses val="max"/>
        <c:crossBetween val="between"/>
      </c:valAx>
      <c:catAx>
        <c:axId val="521312976"/>
        <c:scaling>
          <c:orientation val="minMax"/>
        </c:scaling>
        <c:delete val="1"/>
        <c:axPos val="b"/>
        <c:numFmt formatCode="General" sourceLinked="1"/>
        <c:majorTickMark val="out"/>
        <c:minorTickMark val="none"/>
        <c:tickLblPos val="nextTo"/>
        <c:crossAx val="52131336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1553151004831"/>
          <c:y val="5.9700854700854698E-2"/>
          <c:w val="0.73349726196365095"/>
          <c:h val="0.79754102564102602"/>
        </c:manualLayout>
      </c:layout>
      <c:barChart>
        <c:barDir val="col"/>
        <c:grouping val="clustered"/>
        <c:varyColors val="0"/>
        <c:ser>
          <c:idx val="0"/>
          <c:order val="0"/>
          <c:tx>
            <c:v>area</c:v>
          </c:tx>
          <c:spPr>
            <a:gradFill>
              <a:gsLst>
                <a:gs pos="0">
                  <a:schemeClr val="tx1">
                    <a:lumMod val="85000"/>
                    <a:lumOff val="15000"/>
                  </a:schemeClr>
                </a:gs>
                <a:gs pos="50000">
                  <a:schemeClr val="tx1">
                    <a:lumMod val="50000"/>
                    <a:lumOff val="50000"/>
                  </a:schemeClr>
                </a:gs>
                <a:gs pos="100000">
                  <a:schemeClr val="bg1">
                    <a:lumMod val="85000"/>
                  </a:schemeClr>
                </a:gs>
              </a:gsLst>
              <a:lin ang="5400000" scaled="0"/>
            </a:gradFill>
            <a:scene3d>
              <a:camera prst="orthographicFront"/>
              <a:lightRig rig="threePt" dir="t"/>
            </a:scene3d>
            <a:sp3d>
              <a:bevelT w="25400" h="25400"/>
            </a:sp3d>
          </c:spPr>
          <c:invertIfNegative val="0"/>
          <c:cat>
            <c:numRef>
              <c:f>Tabelle1!$B$2:$B$8</c:f>
              <c:numCache>
                <c:formatCode>General</c:formatCode>
                <c:ptCount val="7"/>
                <c:pt idx="0">
                  <c:v>2009</c:v>
                </c:pt>
                <c:pt idx="1">
                  <c:v>2010</c:v>
                </c:pt>
                <c:pt idx="2">
                  <c:v>2011</c:v>
                </c:pt>
                <c:pt idx="3">
                  <c:v>2012</c:v>
                </c:pt>
                <c:pt idx="4">
                  <c:v>2013</c:v>
                </c:pt>
                <c:pt idx="5">
                  <c:v>2014</c:v>
                </c:pt>
                <c:pt idx="6">
                  <c:v>2015</c:v>
                </c:pt>
              </c:numCache>
            </c:numRef>
          </c:cat>
          <c:val>
            <c:numRef>
              <c:f>Tabelle1!$E$2:$E$8</c:f>
              <c:numCache>
                <c:formatCode>General</c:formatCode>
                <c:ptCount val="7"/>
                <c:pt idx="0">
                  <c:v>51750</c:v>
                </c:pt>
                <c:pt idx="1">
                  <c:v>4818090</c:v>
                </c:pt>
                <c:pt idx="2">
                  <c:v>1521634</c:v>
                </c:pt>
                <c:pt idx="3">
                  <c:v>938168</c:v>
                </c:pt>
                <c:pt idx="4">
                  <c:v>1250933</c:v>
                </c:pt>
                <c:pt idx="5">
                  <c:v>930624</c:v>
                </c:pt>
                <c:pt idx="6">
                  <c:v>1609527</c:v>
                </c:pt>
              </c:numCache>
            </c:numRef>
          </c:val>
        </c:ser>
        <c:ser>
          <c:idx val="3"/>
          <c:order val="1"/>
          <c:tx>
            <c:v>dummy_primaer</c:v>
          </c:tx>
          <c:invertIfNegative val="0"/>
          <c:cat>
            <c:numRef>
              <c:f>Tabelle1!$B$2:$B$8</c:f>
              <c:numCache>
                <c:formatCode>General</c:formatCode>
                <c:ptCount val="7"/>
                <c:pt idx="0">
                  <c:v>2009</c:v>
                </c:pt>
                <c:pt idx="1">
                  <c:v>2010</c:v>
                </c:pt>
                <c:pt idx="2">
                  <c:v>2011</c:v>
                </c:pt>
                <c:pt idx="3">
                  <c:v>2012</c:v>
                </c:pt>
                <c:pt idx="4">
                  <c:v>2013</c:v>
                </c:pt>
                <c:pt idx="5">
                  <c:v>2014</c:v>
                </c:pt>
                <c:pt idx="6">
                  <c:v>2015</c:v>
                </c:pt>
              </c:numCache>
            </c:numRef>
          </c:cat>
          <c:val>
            <c:numRef>
              <c:f>Tabelle1!$F$2:$F$8</c:f>
              <c:numCache>
                <c:formatCode>General</c:formatCode>
                <c:ptCount val="7"/>
              </c:numCache>
            </c:numRef>
          </c:val>
        </c:ser>
        <c:dLbls>
          <c:showLegendKey val="0"/>
          <c:showVal val="0"/>
          <c:showCatName val="0"/>
          <c:showSerName val="0"/>
          <c:showPercent val="0"/>
          <c:showBubbleSize val="0"/>
        </c:dLbls>
        <c:gapWidth val="200"/>
        <c:overlap val="-25"/>
        <c:axId val="525707888"/>
        <c:axId val="525709848"/>
      </c:barChart>
      <c:barChart>
        <c:barDir val="col"/>
        <c:grouping val="clustered"/>
        <c:varyColors val="0"/>
        <c:ser>
          <c:idx val="2"/>
          <c:order val="2"/>
          <c:tx>
            <c:v>dummy_sec</c:v>
          </c:tx>
          <c:spPr>
            <a:gradFill>
              <a:gsLst>
                <a:gs pos="0">
                  <a:schemeClr val="tx1">
                    <a:lumMod val="85000"/>
                    <a:lumOff val="15000"/>
                  </a:schemeClr>
                </a:gs>
                <a:gs pos="50000">
                  <a:schemeClr val="tx1">
                    <a:lumMod val="50000"/>
                    <a:lumOff val="50000"/>
                  </a:schemeClr>
                </a:gs>
                <a:gs pos="100000">
                  <a:schemeClr val="bg1">
                    <a:lumMod val="85000"/>
                  </a:schemeClr>
                </a:gs>
              </a:gsLst>
              <a:lin ang="5400000" scaled="0"/>
            </a:gradFill>
            <a:ln cap="rnd"/>
            <a:effectLst/>
            <a:scene3d>
              <a:camera prst="orthographicFront"/>
              <a:lightRig rig="threePt" dir="t"/>
            </a:scene3d>
            <a:sp3d>
              <a:bevelT w="25400" h="25400"/>
            </a:sp3d>
          </c:spPr>
          <c:invertIfNegative val="0"/>
          <c:cat>
            <c:numRef>
              <c:f>[1]Temporal_statistics_Based_on_Po!$B$34:$B$57</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Tabelle1!$G$2:$G$8</c:f>
              <c:numCache>
                <c:formatCode>General</c:formatCode>
                <c:ptCount val="7"/>
              </c:numCache>
            </c:numRef>
          </c:val>
        </c:ser>
        <c:ser>
          <c:idx val="1"/>
          <c:order val="3"/>
          <c:tx>
            <c:v>no</c:v>
          </c:tx>
          <c:spPr>
            <a:gradFill>
              <a:gsLst>
                <a:gs pos="0">
                  <a:srgbClr val="BB3735"/>
                </a:gs>
                <a:gs pos="50000">
                  <a:srgbClr val="E49694"/>
                </a:gs>
                <a:gs pos="100000">
                  <a:schemeClr val="accent2">
                    <a:lumMod val="20000"/>
                    <a:lumOff val="80000"/>
                  </a:schemeClr>
                </a:gs>
              </a:gsLst>
              <a:lin ang="5400000" scaled="0"/>
            </a:gradFill>
            <a:scene3d>
              <a:camera prst="orthographicFront"/>
              <a:lightRig rig="balanced" dir="t"/>
            </a:scene3d>
            <a:sp3d prstMaterial="matte">
              <a:bevelT w="25400" h="25400"/>
            </a:sp3d>
          </c:spPr>
          <c:invertIfNegative val="0"/>
          <c:cat>
            <c:numRef>
              <c:f>[1]Temporal_statistics_Based_on_Po!$B$34:$B$57</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Tabelle1!$C$2:$C$8</c:f>
              <c:numCache>
                <c:formatCode>General</c:formatCode>
                <c:ptCount val="7"/>
                <c:pt idx="0">
                  <c:v>17</c:v>
                </c:pt>
                <c:pt idx="1">
                  <c:v>419</c:v>
                </c:pt>
                <c:pt idx="2">
                  <c:v>216</c:v>
                </c:pt>
                <c:pt idx="3">
                  <c:v>141</c:v>
                </c:pt>
                <c:pt idx="4">
                  <c:v>104</c:v>
                </c:pt>
                <c:pt idx="5">
                  <c:v>100</c:v>
                </c:pt>
                <c:pt idx="6">
                  <c:v>242</c:v>
                </c:pt>
              </c:numCache>
            </c:numRef>
          </c:val>
        </c:ser>
        <c:dLbls>
          <c:showLegendKey val="0"/>
          <c:showVal val="0"/>
          <c:showCatName val="0"/>
          <c:showSerName val="0"/>
          <c:showPercent val="0"/>
          <c:showBubbleSize val="0"/>
        </c:dLbls>
        <c:gapWidth val="200"/>
        <c:overlap val="-25"/>
        <c:axId val="525708672"/>
        <c:axId val="525708280"/>
      </c:barChart>
      <c:catAx>
        <c:axId val="525707888"/>
        <c:scaling>
          <c:orientation val="minMax"/>
        </c:scaling>
        <c:delete val="0"/>
        <c:axPos val="b"/>
        <c:numFmt formatCode="General" sourceLinked="1"/>
        <c:majorTickMark val="out"/>
        <c:minorTickMark val="none"/>
        <c:tickLblPos val="nextTo"/>
        <c:spPr>
          <a:ln w="3175"/>
        </c:spPr>
        <c:txPr>
          <a:bodyPr rot="0" vert="horz"/>
          <a:lstStyle/>
          <a:p>
            <a:pPr>
              <a:defRPr sz="1100">
                <a:latin typeface="Arial" panose="020B0604020202020204" pitchFamily="34" charset="0"/>
                <a:cs typeface="Arial" panose="020B0604020202020204" pitchFamily="34" charset="0"/>
              </a:defRPr>
            </a:pPr>
            <a:endParaRPr lang="en-US"/>
          </a:p>
        </c:txPr>
        <c:crossAx val="525709848"/>
        <c:crosses val="autoZero"/>
        <c:auto val="1"/>
        <c:lblAlgn val="ctr"/>
        <c:lblOffset val="100"/>
        <c:noMultiLvlLbl val="0"/>
      </c:catAx>
      <c:valAx>
        <c:axId val="525709848"/>
        <c:scaling>
          <c:orientation val="minMax"/>
        </c:scaling>
        <c:delete val="0"/>
        <c:axPos val="l"/>
        <c:majorGridlines>
          <c:spPr>
            <a:ln w="1270"/>
          </c:spPr>
        </c:majorGridlines>
        <c:title>
          <c:tx>
            <c:rich>
              <a:bodyPr rot="-5400000" vert="horz"/>
              <a:lstStyle/>
              <a:p>
                <a:pPr>
                  <a:defRPr sz="1100" b="0"/>
                </a:pPr>
                <a:r>
                  <a:rPr lang="en-US" sz="1100" b="0">
                    <a:latin typeface="Arial" panose="020B0604020202020204" pitchFamily="34" charset="0"/>
                    <a:cs typeface="Arial" panose="020B0604020202020204" pitchFamily="34" charset="0"/>
                  </a:rPr>
                  <a:t> Area [sqkm]</a:t>
                </a:r>
              </a:p>
            </c:rich>
          </c:tx>
          <c:layout>
            <c:manualLayout>
              <c:xMode val="edge"/>
              <c:yMode val="edge"/>
              <c:x val="7.6924694628255196E-3"/>
              <c:y val="0.11694307558815301"/>
            </c:manualLayout>
          </c:layout>
          <c:overlay val="0"/>
        </c:title>
        <c:numFmt formatCode="General" sourceLinked="1"/>
        <c:majorTickMark val="out"/>
        <c:minorTickMark val="none"/>
        <c:tickLblPos val="nextTo"/>
        <c:spPr>
          <a:ln w="3175"/>
        </c:spPr>
        <c:txPr>
          <a:bodyPr/>
          <a:lstStyle/>
          <a:p>
            <a:pPr>
              <a:defRPr sz="1100">
                <a:latin typeface="Arial" panose="020B0604020202020204" pitchFamily="34" charset="0"/>
                <a:cs typeface="Arial" panose="020B0604020202020204" pitchFamily="34" charset="0"/>
              </a:defRPr>
            </a:pPr>
            <a:endParaRPr lang="en-US"/>
          </a:p>
        </c:txPr>
        <c:crossAx val="525707888"/>
        <c:crosses val="autoZero"/>
        <c:crossBetween val="between"/>
        <c:dispUnits>
          <c:builtInUnit val="millions"/>
        </c:dispUnits>
      </c:valAx>
      <c:valAx>
        <c:axId val="525708280"/>
        <c:scaling>
          <c:orientation val="minMax"/>
          <c:max val="500"/>
        </c:scaling>
        <c:delete val="0"/>
        <c:axPos val="r"/>
        <c:title>
          <c:tx>
            <c:rich>
              <a:bodyPr rot="-5400000" vert="horz"/>
              <a:lstStyle/>
              <a:p>
                <a:pPr>
                  <a:defRPr sz="1100" b="0">
                    <a:latin typeface="Arial" panose="020B0604020202020204" pitchFamily="34" charset="0"/>
                    <a:cs typeface="Arial" panose="020B0604020202020204" pitchFamily="34" charset="0"/>
                  </a:defRPr>
                </a:pPr>
                <a:r>
                  <a:rPr lang="en-US" sz="1100" b="0">
                    <a:latin typeface="Arial" panose="020B0604020202020204" pitchFamily="34" charset="0"/>
                    <a:cs typeface="Arial" panose="020B0604020202020204" pitchFamily="34" charset="0"/>
                  </a:rPr>
                  <a:t>Number</a:t>
                </a:r>
              </a:p>
            </c:rich>
          </c:tx>
          <c:layout>
            <c:manualLayout>
              <c:xMode val="edge"/>
              <c:yMode val="edge"/>
              <c:x val="0.94295452820648296"/>
              <c:y val="0.242138095922415"/>
            </c:manualLayout>
          </c:layout>
          <c:overlay val="0"/>
        </c:title>
        <c:numFmt formatCode="General" sourceLinked="1"/>
        <c:majorTickMark val="out"/>
        <c:minorTickMark val="none"/>
        <c:tickLblPos val="nextTo"/>
        <c:spPr>
          <a:ln w="3175"/>
        </c:spPr>
        <c:txPr>
          <a:bodyPr/>
          <a:lstStyle/>
          <a:p>
            <a:pPr>
              <a:defRPr sz="1000">
                <a:latin typeface="Arial" panose="020B0604020202020204" pitchFamily="34" charset="0"/>
                <a:cs typeface="Arial" panose="020B0604020202020204" pitchFamily="34" charset="0"/>
              </a:defRPr>
            </a:pPr>
            <a:endParaRPr lang="en-US"/>
          </a:p>
        </c:txPr>
        <c:crossAx val="525708672"/>
        <c:crosses val="max"/>
        <c:crossBetween val="between"/>
      </c:valAx>
      <c:catAx>
        <c:axId val="525708672"/>
        <c:scaling>
          <c:orientation val="minMax"/>
        </c:scaling>
        <c:delete val="1"/>
        <c:axPos val="b"/>
        <c:numFmt formatCode="General" sourceLinked="1"/>
        <c:majorTickMark val="out"/>
        <c:minorTickMark val="none"/>
        <c:tickLblPos val="nextTo"/>
        <c:crossAx val="525708280"/>
        <c:crosses val="autoZero"/>
        <c:auto val="1"/>
        <c:lblAlgn val="ctr"/>
        <c:lblOffset val="100"/>
        <c:noMultiLvlLbl val="0"/>
      </c:catAx>
      <c:spPr>
        <a:ln w="3175"/>
      </c:spPr>
    </c:plotArea>
    <c:plotVisOnly val="1"/>
    <c:dispBlanksAs val="gap"/>
    <c:showDLblsOverMax val="0"/>
  </c:chart>
  <c:spPr>
    <a:noFill/>
    <a:ln w="3175">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Interest in Thematic Topics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Sheet1!$L$15:$L$19</c:f>
              <c:strCache>
                <c:ptCount val="5"/>
                <c:pt idx="0">
                  <c:v>33%</c:v>
                </c:pt>
                <c:pt idx="1">
                  <c:v>27%</c:v>
                </c:pt>
                <c:pt idx="2">
                  <c:v>12%</c:v>
                </c:pt>
                <c:pt idx="3">
                  <c:v>12%</c:v>
                </c:pt>
                <c:pt idx="4">
                  <c:v>16%</c:v>
                </c:pt>
              </c:strCache>
            </c:strRef>
          </c:tx>
          <c:spPr>
            <a:solidFill>
              <a:schemeClr val="accent1"/>
            </a:solidFill>
            <a:ln>
              <a:noFill/>
            </a:ln>
            <a:effectLst/>
          </c:spPr>
          <c:invertIfNegative val="0"/>
          <c:cat>
            <c:strRef>
              <c:f>Sheet1!$M$15:$M$19</c:f>
              <c:strCache>
                <c:ptCount val="5"/>
                <c:pt idx="0">
                  <c:v>Monitoring</c:v>
                </c:pt>
                <c:pt idx="1">
                  <c:v>Mapping</c:v>
                </c:pt>
                <c:pt idx="2">
                  <c:v>Modeling</c:v>
                </c:pt>
                <c:pt idx="3">
                  <c:v>Rapid Assessment</c:v>
                </c:pt>
                <c:pt idx="4">
                  <c:v>Engagement</c:v>
                </c:pt>
              </c:strCache>
            </c:strRef>
          </c:cat>
          <c:val>
            <c:numRef>
              <c:f>Sheet1!$L$15:$L$19</c:f>
              <c:numCache>
                <c:formatCode>0%</c:formatCode>
                <c:ptCount val="5"/>
                <c:pt idx="0">
                  <c:v>0.32653061224489793</c:v>
                </c:pt>
                <c:pt idx="1">
                  <c:v>0.26530612244897961</c:v>
                </c:pt>
                <c:pt idx="2">
                  <c:v>0.12244897959183673</c:v>
                </c:pt>
                <c:pt idx="3">
                  <c:v>0.12244897959183673</c:v>
                </c:pt>
                <c:pt idx="4">
                  <c:v>0.16326530612244897</c:v>
                </c:pt>
              </c:numCache>
            </c:numRef>
          </c:val>
        </c:ser>
        <c:dLbls>
          <c:showLegendKey val="0"/>
          <c:showVal val="0"/>
          <c:showCatName val="0"/>
          <c:showSerName val="0"/>
          <c:showPercent val="0"/>
          <c:showBubbleSize val="0"/>
        </c:dLbls>
        <c:gapWidth val="219"/>
        <c:overlap val="-27"/>
        <c:axId val="521312192"/>
        <c:axId val="525707496"/>
      </c:barChart>
      <c:catAx>
        <c:axId val="52131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707496"/>
        <c:crosses val="autoZero"/>
        <c:auto val="1"/>
        <c:lblAlgn val="ctr"/>
        <c:lblOffset val="100"/>
        <c:noMultiLvlLbl val="0"/>
      </c:catAx>
      <c:valAx>
        <c:axId val="525707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1312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Regional Expertise of Group</a:t>
            </a:r>
          </a:p>
        </c:rich>
      </c:tx>
      <c:layout>
        <c:manualLayout>
          <c:xMode val="edge"/>
          <c:yMode val="edge"/>
          <c:x val="0.22977987421383644"/>
          <c:y val="0.1161664935179503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Sheet1!$E$1:$E$6</c:f>
              <c:strCache>
                <c:ptCount val="6"/>
                <c:pt idx="0">
                  <c:v>Nepal</c:v>
                </c:pt>
                <c:pt idx="1">
                  <c:v>China</c:v>
                </c:pt>
                <c:pt idx="2">
                  <c:v>Caribbean</c:v>
                </c:pt>
                <c:pt idx="3">
                  <c:v>Western US</c:v>
                </c:pt>
                <c:pt idx="4">
                  <c:v>South Asia</c:v>
                </c:pt>
                <c:pt idx="5">
                  <c:v>Italy</c:v>
                </c:pt>
              </c:strCache>
            </c:strRef>
          </c:cat>
          <c:val>
            <c:numRef>
              <c:f>Sheet1!$F$1:$F$6</c:f>
              <c:numCache>
                <c:formatCode>General</c:formatCode>
                <c:ptCount val="6"/>
                <c:pt idx="0">
                  <c:v>11</c:v>
                </c:pt>
                <c:pt idx="1">
                  <c:v>7</c:v>
                </c:pt>
                <c:pt idx="2">
                  <c:v>6</c:v>
                </c:pt>
                <c:pt idx="3">
                  <c:v>6</c:v>
                </c:pt>
                <c:pt idx="4">
                  <c:v>4</c:v>
                </c:pt>
                <c:pt idx="5">
                  <c:v>4</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FBC471-CC57-4132-8FF5-9173BB5E486B}" type="datetimeFigureOut">
              <a:rPr lang="en-GB" smtClean="0"/>
              <a:t>07/09/2016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7BBA29-0345-4E3F-8DB0-88F47E4E3C6D}" type="slidenum">
              <a:rPr lang="en-GB" smtClean="0"/>
              <a:t>‹#›</a:t>
            </a:fld>
            <a:endParaRPr lang="en-GB"/>
          </a:p>
        </p:txBody>
      </p:sp>
    </p:spTree>
    <p:extLst>
      <p:ext uri="{BB962C8B-B14F-4D97-AF65-F5344CB8AC3E}">
        <p14:creationId xmlns:p14="http://schemas.microsoft.com/office/powerpoint/2010/main" val="166593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42182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potential focus areas</a:t>
            </a:r>
            <a:endParaRPr lang="en-US" dirty="0"/>
          </a:p>
        </p:txBody>
      </p:sp>
    </p:spTree>
    <p:extLst>
      <p:ext uri="{BB962C8B-B14F-4D97-AF65-F5344CB8AC3E}">
        <p14:creationId xmlns:p14="http://schemas.microsoft.com/office/powerpoint/2010/main" val="149784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Uniting pilot</a:t>
            </a:r>
            <a:r>
              <a:rPr lang="en-US" baseline="0" dirty="0" smtClean="0"/>
              <a:t> regions is we want to see how we can explore the methodologies and application across regions. There have been methods that have been successfully applied</a:t>
            </a:r>
            <a:endParaRPr lang="en-US" dirty="0"/>
          </a:p>
        </p:txBody>
      </p:sp>
    </p:spTree>
    <p:extLst>
      <p:ext uri="{BB962C8B-B14F-4D97-AF65-F5344CB8AC3E}">
        <p14:creationId xmlns:p14="http://schemas.microsoft.com/office/powerpoint/2010/main" val="3710090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1532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9248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Jean-Phillipe can send a figure to replace </a:t>
            </a:r>
            <a:r>
              <a:rPr lang="en-US" dirty="0" err="1" smtClean="0"/>
              <a:t>flowcart</a:t>
            </a:r>
            <a:r>
              <a:rPr lang="en-US" dirty="0" smtClean="0"/>
              <a:t>: idea is that we can document the velocity/displacement, not just a map of the position of the landslide but can document the displacement, additional attribute to what we already have in the inventory</a:t>
            </a:r>
            <a:endParaRPr lang="en-US" dirty="0"/>
          </a:p>
        </p:txBody>
      </p:sp>
    </p:spTree>
    <p:extLst>
      <p:ext uri="{BB962C8B-B14F-4D97-AF65-F5344CB8AC3E}">
        <p14:creationId xmlns:p14="http://schemas.microsoft.com/office/powerpoint/2010/main" val="1178748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Correlate</a:t>
            </a:r>
            <a:r>
              <a:rPr lang="fr-FR" dirty="0" smtClean="0"/>
              <a:t> image </a:t>
            </a:r>
            <a:r>
              <a:rPr lang="fr-FR" dirty="0" err="1" smtClean="0"/>
              <a:t>from</a:t>
            </a:r>
            <a:r>
              <a:rPr lang="fr-FR" dirty="0" smtClean="0"/>
              <a:t> </a:t>
            </a:r>
            <a:r>
              <a:rPr lang="fr-FR" dirty="0" err="1" smtClean="0"/>
              <a:t>same</a:t>
            </a:r>
            <a:r>
              <a:rPr lang="fr-FR" dirty="0" smtClean="0"/>
              <a:t> </a:t>
            </a:r>
            <a:r>
              <a:rPr lang="fr-FR" dirty="0" err="1" smtClean="0"/>
              <a:t>sensor</a:t>
            </a:r>
            <a:r>
              <a:rPr lang="fr-FR" dirty="0" smtClean="0"/>
              <a:t>,</a:t>
            </a:r>
            <a:r>
              <a:rPr lang="fr-FR" baseline="0" dirty="0" smtClean="0"/>
              <a:t> or </a:t>
            </a:r>
            <a:r>
              <a:rPr lang="fr-FR" baseline="0" dirty="0" err="1" smtClean="0"/>
              <a:t>correlate</a:t>
            </a:r>
            <a:r>
              <a:rPr lang="fr-FR" baseline="0" dirty="0" smtClean="0"/>
              <a:t> images </a:t>
            </a:r>
            <a:r>
              <a:rPr lang="fr-FR" baseline="0" dirty="0" err="1" smtClean="0"/>
              <a:t>from</a:t>
            </a:r>
            <a:r>
              <a:rPr lang="fr-FR" baseline="0" dirty="0" smtClean="0"/>
              <a:t> </a:t>
            </a:r>
            <a:r>
              <a:rPr lang="fr-FR" baseline="0" dirty="0" err="1" smtClean="0"/>
              <a:t>different</a:t>
            </a:r>
            <a:r>
              <a:rPr lang="fr-FR" baseline="0" dirty="0" smtClean="0"/>
              <a:t> </a:t>
            </a:r>
            <a:r>
              <a:rPr lang="fr-FR" baseline="0" dirty="0" err="1" smtClean="0"/>
              <a:t>sesors</a:t>
            </a:r>
            <a:r>
              <a:rPr lang="fr-FR" baseline="0" dirty="0" smtClean="0"/>
              <a:t> to </a:t>
            </a:r>
            <a:r>
              <a:rPr lang="fr-FR" baseline="0" dirty="0" err="1" smtClean="0"/>
              <a:t>get</a:t>
            </a:r>
            <a:r>
              <a:rPr lang="fr-FR" baseline="0" dirty="0" smtClean="0"/>
              <a:t> </a:t>
            </a:r>
            <a:r>
              <a:rPr lang="fr-FR" baseline="0" dirty="0" err="1" smtClean="0"/>
              <a:t>estimated</a:t>
            </a:r>
            <a:r>
              <a:rPr lang="fr-FR" baseline="0" dirty="0" smtClean="0"/>
              <a:t> motion/</a:t>
            </a:r>
            <a:r>
              <a:rPr lang="fr-FR" baseline="0" dirty="0" err="1" smtClean="0"/>
              <a:t>velocity</a:t>
            </a:r>
            <a:endParaRPr lang="fr-FR" dirty="0"/>
          </a:p>
        </p:txBody>
      </p:sp>
      <p:sp>
        <p:nvSpPr>
          <p:cNvPr id="4" name="Espace réservé du numéro de diapositive 3"/>
          <p:cNvSpPr>
            <a:spLocks noGrp="1"/>
          </p:cNvSpPr>
          <p:nvPr>
            <p:ph type="sldNum" sz="quarter" idx="10"/>
          </p:nvPr>
        </p:nvSpPr>
        <p:spPr>
          <a:xfrm>
            <a:off x="3884613" y="8685213"/>
            <a:ext cx="2971800" cy="457200"/>
          </a:xfrm>
          <a:prstGeom prst="rect">
            <a:avLst/>
          </a:prstGeom>
        </p:spPr>
        <p:txBody>
          <a:bodyPr/>
          <a:lstStyle/>
          <a:p>
            <a:fld id="{287E96B5-52DF-45B0-8A8B-BDA2306986C7}" type="slidenum">
              <a:rPr lang="fr-FR" smtClean="0"/>
              <a:pPr/>
              <a:t>27</a:t>
            </a:fld>
            <a:endParaRPr lang="fr-FR"/>
          </a:p>
        </p:txBody>
      </p:sp>
    </p:spTree>
    <p:extLst>
      <p:ext uri="{BB962C8B-B14F-4D97-AF65-F5344CB8AC3E}">
        <p14:creationId xmlns:p14="http://schemas.microsoft.com/office/powerpoint/2010/main" val="3490439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35475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Mixing </a:t>
            </a:r>
            <a:r>
              <a:rPr lang="en-US" dirty="0" err="1" smtClean="0"/>
              <a:t>tecture</a:t>
            </a:r>
            <a:r>
              <a:rPr lang="en-US" dirty="0" smtClean="0"/>
              <a:t>, color and </a:t>
            </a:r>
            <a:r>
              <a:rPr lang="en-US" dirty="0" err="1" smtClean="0"/>
              <a:t>tophopgrahy</a:t>
            </a:r>
            <a:r>
              <a:rPr lang="en-US" dirty="0" smtClean="0"/>
              <a:t> to define automation of landslides, working on different images. If we can set up a standard for this</a:t>
            </a:r>
            <a:r>
              <a:rPr lang="en-US" baseline="0" dirty="0" smtClean="0"/>
              <a:t> activity where we have a nice reference dataset, we can create some standard methodologies. All new groups using detection algorithms can use reference datasets to benchmark their own algorithms.</a:t>
            </a:r>
            <a:endParaRPr lang="en-US" dirty="0"/>
          </a:p>
        </p:txBody>
      </p:sp>
    </p:spTree>
    <p:extLst>
      <p:ext uri="{BB962C8B-B14F-4D97-AF65-F5344CB8AC3E}">
        <p14:creationId xmlns:p14="http://schemas.microsoft.com/office/powerpoint/2010/main" val="1731738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Nepal earthquake</a:t>
            </a:r>
            <a:r>
              <a:rPr lang="en-US" baseline="0" dirty="0" smtClean="0"/>
              <a:t> – add Nick </a:t>
            </a:r>
            <a:r>
              <a:rPr lang="en-US" baseline="0" dirty="0" err="1" smtClean="0"/>
              <a:t>rosser</a:t>
            </a:r>
            <a:r>
              <a:rPr lang="en-US" baseline="0" dirty="0" smtClean="0"/>
              <a:t>, Sigrid </a:t>
            </a:r>
            <a:r>
              <a:rPr lang="en-US" baseline="0" dirty="0" err="1" smtClean="0"/>
              <a:t>rosser</a:t>
            </a:r>
            <a:r>
              <a:rPr lang="en-US" baseline="0" dirty="0" smtClean="0"/>
              <a:t> – offset by Nepal earthquake. Sigrid extended 2011 to analyze relationship between EQ-landslide activity and usual background. How does landslide activity go “back to normal” after a major event. Usually the activity is not limited to just a short period, but have to understand how the activity goes back to stead state.</a:t>
            </a:r>
          </a:p>
          <a:p>
            <a:r>
              <a:rPr lang="en-US" baseline="0" dirty="0" smtClean="0"/>
              <a:t>Connected to events for longer term monitoring. Slides from Sigrid: take home point – create methodology/demonstration of long term monitoring analysis as input for hazard and risk assessment</a:t>
            </a:r>
            <a:endParaRPr lang="en-US" dirty="0"/>
          </a:p>
        </p:txBody>
      </p:sp>
    </p:spTree>
    <p:extLst>
      <p:ext uri="{BB962C8B-B14F-4D97-AF65-F5344CB8AC3E}">
        <p14:creationId xmlns:p14="http://schemas.microsoft.com/office/powerpoint/2010/main" val="452271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0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a:t>
            </a:r>
            <a:r>
              <a:rPr lang="en-US" dirty="0" err="1" smtClean="0"/>
              <a:t>phenomon</a:t>
            </a:r>
            <a:r>
              <a:rPr lang="en-US" baseline="0" dirty="0" smtClean="0"/>
              <a:t> where landslides can happen around the world, but we need to be flexible with the regions we consider</a:t>
            </a:r>
            <a:endParaRPr lang="en-US" dirty="0"/>
          </a:p>
        </p:txBody>
      </p:sp>
    </p:spTree>
    <p:extLst>
      <p:ext uri="{BB962C8B-B14F-4D97-AF65-F5344CB8AC3E}">
        <p14:creationId xmlns:p14="http://schemas.microsoft.com/office/powerpoint/2010/main" val="26333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A31BC3E-1FE0-BC48-A642-1A5E9C1C93C7}" type="slidenum">
              <a:rPr lang="en-US" smtClean="0"/>
              <a:t>47</a:t>
            </a:fld>
            <a:endParaRPr lang="en-US"/>
          </a:p>
        </p:txBody>
      </p:sp>
    </p:spTree>
    <p:extLst>
      <p:ext uri="{BB962C8B-B14F-4D97-AF65-F5344CB8AC3E}">
        <p14:creationId xmlns:p14="http://schemas.microsoft.com/office/powerpoint/2010/main" val="2396833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Jean-Phillipe can send a figure to replace </a:t>
            </a:r>
            <a:r>
              <a:rPr lang="en-US" dirty="0" err="1" smtClean="0"/>
              <a:t>flowcart</a:t>
            </a:r>
            <a:r>
              <a:rPr lang="en-US" dirty="0" smtClean="0"/>
              <a:t>: idea is that we can document the velocity/displacement, not just a map of the position of the landslide but can document the displacement, additional attribute to what we already have in the inventory</a:t>
            </a:r>
            <a:endParaRPr lang="en-US" dirty="0"/>
          </a:p>
        </p:txBody>
      </p:sp>
    </p:spTree>
    <p:extLst>
      <p:ext uri="{BB962C8B-B14F-4D97-AF65-F5344CB8AC3E}">
        <p14:creationId xmlns:p14="http://schemas.microsoft.com/office/powerpoint/2010/main" val="209105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baseline="0" dirty="0" smtClean="0"/>
          </a:p>
          <a:p>
            <a:r>
              <a:rPr lang="en-US" sz="1600" dirty="0" smtClean="0"/>
              <a:t>Key message regarding the new pilot : </a:t>
            </a:r>
          </a:p>
          <a:p>
            <a:r>
              <a:rPr lang="en-US" sz="1600" dirty="0" smtClean="0"/>
              <a:t>- it's about multi-hazard and multi-sensor approach to disaster resilience and risk reduction   </a:t>
            </a:r>
          </a:p>
          <a:p>
            <a:r>
              <a:rPr lang="en-US" sz="1600" dirty="0" smtClean="0"/>
              <a:t>- the multi-hazard tactic is to advance data fusion, integration and analysis, leveraging existing pilots as they end their 3 years. Starting with the new pilot we will look at earthquake, volcano and flood inducing cascading effects such as landslide and debris flow. </a:t>
            </a:r>
          </a:p>
          <a:p>
            <a:r>
              <a:rPr lang="en-US" sz="2400" dirty="0" smtClean="0">
                <a:effectLst/>
                <a:latin typeface="+mn-lt"/>
                <a:ea typeface="+mn-ea"/>
                <a:cs typeface="+mn-cs"/>
                <a:sym typeface="Avenir Roman"/>
              </a:rPr>
              <a:t/>
            </a:r>
            <a:br>
              <a:rPr lang="en-US" sz="2400" dirty="0" smtClean="0">
                <a:effectLst/>
                <a:latin typeface="+mn-lt"/>
                <a:ea typeface="+mn-ea"/>
                <a:cs typeface="+mn-cs"/>
                <a:sym typeface="Avenir Roman"/>
              </a:rPr>
            </a:br>
            <a:endParaRPr lang="en-GB" sz="1600" dirty="0"/>
          </a:p>
        </p:txBody>
      </p:sp>
    </p:spTree>
    <p:extLst>
      <p:ext uri="{BB962C8B-B14F-4D97-AF65-F5344CB8AC3E}">
        <p14:creationId xmlns:p14="http://schemas.microsoft.com/office/powerpoint/2010/main" val="271356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6945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Sites</a:t>
            </a:r>
            <a:r>
              <a:rPr lang="en-US" baseline="0" dirty="0" smtClean="0"/>
              <a:t> we want to actively develop but need to prioritize</a:t>
            </a:r>
          </a:p>
          <a:p>
            <a:r>
              <a:rPr lang="en-US" dirty="0" smtClean="0"/>
              <a:t>Other potential focus areas</a:t>
            </a:r>
            <a:endParaRPr lang="en-US" dirty="0"/>
          </a:p>
        </p:txBody>
      </p:sp>
    </p:spTree>
    <p:extLst>
      <p:ext uri="{BB962C8B-B14F-4D97-AF65-F5344CB8AC3E}">
        <p14:creationId xmlns:p14="http://schemas.microsoft.com/office/powerpoint/2010/main" val="60775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GFZ: automated identification of landslides,</a:t>
            </a:r>
            <a:r>
              <a:rPr lang="en-US" baseline="0" dirty="0" smtClean="0"/>
              <a:t> see </a:t>
            </a:r>
            <a:endParaRPr lang="en-US" dirty="0"/>
          </a:p>
        </p:txBody>
      </p:sp>
    </p:spTree>
    <p:extLst>
      <p:ext uri="{BB962C8B-B14F-4D97-AF65-F5344CB8AC3E}">
        <p14:creationId xmlns:p14="http://schemas.microsoft.com/office/powerpoint/2010/main" val="3661264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Jean-Philippe: Caribbean as well</a:t>
            </a:r>
          </a:p>
          <a:p>
            <a:r>
              <a:rPr lang="en-US" dirty="0" smtClean="0"/>
              <a:t>Enrique.</a:t>
            </a:r>
            <a:r>
              <a:rPr lang="en-US" baseline="0" dirty="0" smtClean="0"/>
              <a:t> IT and French Antilles</a:t>
            </a:r>
          </a:p>
          <a:p>
            <a:r>
              <a:rPr lang="en-US" baseline="0" dirty="0" smtClean="0"/>
              <a:t>Caribbean in Flood pilot </a:t>
            </a:r>
          </a:p>
          <a:p>
            <a:endParaRPr lang="en-US" dirty="0"/>
          </a:p>
        </p:txBody>
      </p:sp>
    </p:spTree>
    <p:extLst>
      <p:ext uri="{BB962C8B-B14F-4D97-AF65-F5344CB8AC3E}">
        <p14:creationId xmlns:p14="http://schemas.microsoft.com/office/powerpoint/2010/main" val="341146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Jean-Philippe: Caribbean as well</a:t>
            </a:r>
          </a:p>
          <a:p>
            <a:r>
              <a:rPr lang="en-US" dirty="0" smtClean="0"/>
              <a:t>Enrique.</a:t>
            </a:r>
            <a:r>
              <a:rPr lang="en-US" baseline="0" dirty="0" smtClean="0"/>
              <a:t> IT and French Antilles</a:t>
            </a:r>
          </a:p>
          <a:p>
            <a:r>
              <a:rPr lang="en-US" baseline="0" dirty="0" smtClean="0"/>
              <a:t>Caribbean in Flood pilot </a:t>
            </a:r>
          </a:p>
          <a:p>
            <a:endParaRPr lang="en-US" dirty="0"/>
          </a:p>
        </p:txBody>
      </p:sp>
    </p:spTree>
    <p:extLst>
      <p:ext uri="{BB962C8B-B14F-4D97-AF65-F5344CB8AC3E}">
        <p14:creationId xmlns:p14="http://schemas.microsoft.com/office/powerpoint/2010/main" val="2456694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1365250" y="922338"/>
            <a:ext cx="421481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endParaRPr lang="en-US" dirty="0" smtClean="0">
              <a:ea typeface="ＭＳ Ｐゴシック" pitchFamily="1" charset="-128"/>
            </a:endParaRPr>
          </a:p>
        </p:txBody>
      </p:sp>
    </p:spTree>
    <p:extLst>
      <p:ext uri="{BB962C8B-B14F-4D97-AF65-F5344CB8AC3E}">
        <p14:creationId xmlns:p14="http://schemas.microsoft.com/office/powerpoint/2010/main" val="1661495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idx="4294967295" hasCustomPrompt="1"/>
          </p:nvPr>
        </p:nvSpPr>
        <p:spPr>
          <a:xfrm>
            <a:off x="1600200" y="22225"/>
            <a:ext cx="7543800" cy="914400"/>
          </a:xfrm>
          <a:prstGeom prst="rect">
            <a:avLst/>
          </a:prstGeom>
        </p:spPr>
        <p:txBody>
          <a:bodyPr>
            <a:normAutofit fontScale="90000"/>
          </a:bodyPr>
          <a:lstStyle>
            <a:lvl1pPr>
              <a:defRPr/>
            </a:lvl1pPr>
          </a:lstStyle>
          <a:p>
            <a:pPr algn="ctr"/>
            <a:r>
              <a:rPr lang="en-GB" dirty="0" smtClean="0"/>
              <a:t>&lt;TITLE&gt;</a:t>
            </a:r>
            <a:endParaRPr lang="en-GB" dirty="0"/>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15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2D454C2-023C-E84E-B883-4D3F6D6EC047}" type="datetimeFigureOut">
              <a:rPr lang="en-US" smtClean="0"/>
              <a:t>9/7/2016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239000" y="6546850"/>
            <a:ext cx="1905000" cy="246221"/>
          </a:xfrm>
        </p:spPr>
        <p:txBody>
          <a:bodyPr/>
          <a:lstStyle/>
          <a:p>
            <a:fld id="{445F379D-F2B5-CD40-AA2B-AB7183CD5D76}" type="slidenum">
              <a:rPr lang="en-US" smtClean="0"/>
              <a:t>‹#›</a:t>
            </a:fld>
            <a:endParaRPr lang="en-US"/>
          </a:p>
        </p:txBody>
      </p:sp>
    </p:spTree>
    <p:extLst>
      <p:ext uri="{BB962C8B-B14F-4D97-AF65-F5344CB8AC3E}">
        <p14:creationId xmlns:p14="http://schemas.microsoft.com/office/powerpoint/2010/main" val="3508307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137144" y="188913"/>
            <a:ext cx="6930656" cy="501650"/>
          </a:xfrm>
          <a:prstGeom prst="rect">
            <a:avLst/>
          </a:prstGeom>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96863" y="1457325"/>
            <a:ext cx="8445500" cy="4864100"/>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4F463AB0-2CC6-403A-90EC-93E795044F56}" type="datetimeFigureOut">
              <a:rPr kumimoji="1" lang="ja-JP" altLang="en-US" smtClean="0"/>
              <a:t>2016/9/7</a:t>
            </a:fld>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lvl1pPr>
              <a:defRPr sz="1200"/>
            </a:lvl1pPr>
          </a:lstStyle>
          <a:p>
            <a:fld id="{7D3C35FD-47B6-4CD7-8146-95C1CE150425}" type="slidenum">
              <a:rPr kumimoji="1" lang="ja-JP" altLang="en-US" smtClean="0"/>
              <a:pPr/>
              <a:t>‹#›</a:t>
            </a:fld>
            <a:endParaRPr kumimoji="1" lang="ja-JP" altLang="en-US" dirty="0"/>
          </a:p>
        </p:txBody>
      </p:sp>
      <p:sp>
        <p:nvSpPr>
          <p:cNvPr id="7" name="Rectangle 4"/>
          <p:cNvSpPr txBox="1">
            <a:spLocks noChangeArrowheads="1"/>
          </p:cNvSpPr>
          <p:nvPr userDrawn="1"/>
        </p:nvSpPr>
        <p:spPr>
          <a:xfrm>
            <a:off x="7278737" y="6567055"/>
            <a:ext cx="1639186" cy="205885"/>
          </a:xfrm>
          <a:prstGeom prst="rect">
            <a:avLst/>
          </a:prstGeom>
        </p:spPr>
        <p:txBody>
          <a:bodyPr vert="horz" wrap="square" lIns="91440" tIns="45720" rIns="91440" bIns="45720" numCol="1" anchor="t" anchorCtr="0" compatLnSpc="1">
            <a:prstTxWarp prst="textNoShape">
              <a:avLst/>
            </a:prstTxWarp>
          </a:bodyPr>
          <a:lstStyle>
            <a:defPPr>
              <a:defRPr lang="en-US"/>
            </a:defPPr>
            <a:lvl1pPr algn="r" defTabSz="457200" rtl="0" eaLnBrk="0" fontAlgn="base" hangingPunct="0">
              <a:spcBef>
                <a:spcPct val="50000"/>
              </a:spcBef>
              <a:spcAft>
                <a:spcPct val="0"/>
              </a:spcAft>
              <a:defRPr sz="1000" kern="1200">
                <a:solidFill>
                  <a:srgbClr val="002569"/>
                </a:solidFill>
                <a:latin typeface="Century Gothic" pitchFamily="34" charset="0"/>
                <a:ea typeface="ＭＳ Ｐゴシック" pitchFamily="-106" charset="-128"/>
                <a:cs typeface="Calibri" pitchFamily="-106" charset="0"/>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defRPr/>
            </a:pPr>
            <a:fld id="{6BF8D2B0-EFB6-4DAA-9B0B-6F6B3A580823}" type="slidenum">
              <a:rPr lang="en-US" smtClean="0"/>
              <a:pPr>
                <a:defRPr/>
              </a:pPr>
              <a:t>‹#›</a:t>
            </a:fld>
            <a:endParaRPr lang="en-US" dirty="0"/>
          </a:p>
        </p:txBody>
      </p:sp>
    </p:spTree>
    <p:extLst>
      <p:ext uri="{BB962C8B-B14F-4D97-AF65-F5344CB8AC3E}">
        <p14:creationId xmlns:p14="http://schemas.microsoft.com/office/powerpoint/2010/main" val="39286478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1463035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idx="4294967295" hasCustomPrompt="1"/>
          </p:nvPr>
        </p:nvSpPr>
        <p:spPr>
          <a:xfrm>
            <a:off x="1600200" y="22225"/>
            <a:ext cx="7543800" cy="914400"/>
          </a:xfrm>
          <a:prstGeom prst="rect">
            <a:avLst/>
          </a:prstGeom>
        </p:spPr>
        <p:txBody>
          <a:bodyPr>
            <a:normAutofit fontScale="90000"/>
          </a:bodyPr>
          <a:lstStyle>
            <a:lvl1pPr>
              <a:defRPr/>
            </a:lvl1pPr>
          </a:lstStyle>
          <a:p>
            <a:pPr algn="ctr"/>
            <a:r>
              <a:rPr lang="en-GB" dirty="0" smtClean="0"/>
              <a:t>&lt;TITLE&gt;</a:t>
            </a:r>
            <a:endParaRPr lang="en-GB" dirty="0"/>
          </a:p>
        </p:txBody>
      </p:sp>
    </p:spTree>
    <p:extLst>
      <p:ext uri="{BB962C8B-B14F-4D97-AF65-F5344CB8AC3E}">
        <p14:creationId xmlns:p14="http://schemas.microsoft.com/office/powerpoint/2010/main" val="667199036"/>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3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310770"/>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idx="4294967295" hasCustomPrompt="1"/>
          </p:nvPr>
        </p:nvSpPr>
        <p:spPr>
          <a:xfrm>
            <a:off x="1600200" y="22225"/>
            <a:ext cx="7543800" cy="914400"/>
          </a:xfrm>
          <a:prstGeom prst="rect">
            <a:avLst/>
          </a:prstGeom>
        </p:spPr>
        <p:txBody>
          <a:bodyPr>
            <a:normAutofit fontScale="90000"/>
          </a:bodyPr>
          <a:lstStyle>
            <a:lvl1pPr>
              <a:defRPr/>
            </a:lvl1pPr>
          </a:lstStyle>
          <a:p>
            <a:pPr algn="ctr"/>
            <a:r>
              <a:rPr lang="en-GB" dirty="0" smtClean="0"/>
              <a:t>&lt;TITLE&gt;</a:t>
            </a:r>
            <a:endParaRPr lang="en-GB" dirty="0"/>
          </a:p>
        </p:txBody>
      </p:sp>
    </p:spTree>
    <p:extLst>
      <p:ext uri="{BB962C8B-B14F-4D97-AF65-F5344CB8AC3E}">
        <p14:creationId xmlns:p14="http://schemas.microsoft.com/office/powerpoint/2010/main" val="1781377220"/>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idx="4294967295" hasCustomPrompt="1"/>
          </p:nvPr>
        </p:nvSpPr>
        <p:spPr>
          <a:xfrm>
            <a:off x="1600200" y="22225"/>
            <a:ext cx="7543800" cy="914400"/>
          </a:xfrm>
          <a:prstGeom prst="rect">
            <a:avLst/>
          </a:prstGeom>
        </p:spPr>
        <p:txBody>
          <a:bodyPr>
            <a:normAutofit fontScale="90000"/>
          </a:bodyPr>
          <a:lstStyle>
            <a:lvl1pPr>
              <a:defRPr/>
            </a:lvl1pPr>
          </a:lstStyle>
          <a:p>
            <a:pPr algn="ctr"/>
            <a:r>
              <a:rPr lang="en-GB" dirty="0" smtClean="0"/>
              <a:t>&lt;TITLE&gt;</a:t>
            </a:r>
            <a:endParaRPr lang="en-GB" dirty="0"/>
          </a:p>
        </p:txBody>
      </p:sp>
    </p:spTree>
    <p:extLst>
      <p:ext uri="{BB962C8B-B14F-4D97-AF65-F5344CB8AC3E}">
        <p14:creationId xmlns:p14="http://schemas.microsoft.com/office/powerpoint/2010/main" val="1749960604"/>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57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7" r:id="rId3"/>
    <p:sldLayoutId id="2147483664" r:id="rId4"/>
    <p:sldLayoutId id="2147483665" r:id="rId5"/>
  </p:sldLayoutIdLst>
  <p:transition spd="med"/>
  <p:timing>
    <p:tnLst>
      <p:par>
        <p:cTn id="1" dur="indefinite" restart="never" nodeType="tmRoot"/>
      </p:par>
    </p:tnLst>
  </p:timing>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56461451"/>
      </p:ext>
    </p:extLst>
  </p:cSld>
  <p:clrMap bg1="lt1" tx1="dk1" bg2="lt2" tx2="dk2" accent1="accent1" accent2="accent2" accent3="accent3" accent4="accent4" accent5="accent5" accent6="accent6" hlink="hlink" folHlink="folHlink"/>
  <p:sldLayoutIdLst>
    <p:sldLayoutId id="2147483653" r:id="rId1"/>
    <p:sldLayoutId id="2147483655" r:id="rId2"/>
    <p:sldLayoutId id="2147483658" r:id="rId3"/>
    <p:sldLayoutId id="2147483661" r:id="rId4"/>
    <p:sldLayoutId id="2147483662" r:id="rId5"/>
    <p:sldLayoutId id="2147483663" r:id="rId6"/>
  </p:sldLayoutIdLst>
  <p:transition spd="med"/>
  <p:timing>
    <p:tnLst>
      <p:par>
        <p:cTn id="1" dur="indefinite" restart="never" nodeType="tmRoot"/>
      </p:par>
    </p:tnLst>
  </p:timing>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gif"/><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gXNdV9_8kCk" TargetMode="External"/><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video" Target="https://www.youtube.com/embed/gXNdV9_8kCk" TargetMode="External"/><Relationship Id="rId1" Type="http://schemas.openxmlformats.org/officeDocument/2006/relationships/video" Target="https://www.youtube.com/embed/FK6g4IlH7j0" TargetMode="External"/><Relationship Id="rId6" Type="http://schemas.openxmlformats.org/officeDocument/2006/relationships/hyperlink" Target="https://www.youtube.com/watch?v=FK6g4IlH7j0" TargetMode="External"/><Relationship Id="rId5" Type="http://schemas.openxmlformats.org/officeDocument/2006/relationships/hyperlink" Target="https://en.wikipedia.org/wiki/Gangotri" TargetMode="Externa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jgodt@usgs.gov" TargetMode="External"/><Relationship Id="rId2" Type="http://schemas.openxmlformats.org/officeDocument/2006/relationships/hyperlink" Target="mailto:dalia.b.Kirschbaum@nasa.gov" TargetMode="External"/><Relationship Id="rId1" Type="http://schemas.openxmlformats.org/officeDocument/2006/relationships/slideLayout" Target="../slideLayouts/slideLayout2.xml"/><Relationship Id="rId5" Type="http://schemas.openxmlformats.org/officeDocument/2006/relationships/hyperlink" Target="mailto:jeanphilippe.malet@unistra.fr" TargetMode="External"/><Relationship Id="rId4" Type="http://schemas.openxmlformats.org/officeDocument/2006/relationships/hyperlink" Target="mailto:roessner@gfz-potsdam.d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6.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tiff"/><Relationship Id="rId5" Type="http://schemas.openxmlformats.org/officeDocument/2006/relationships/hyperlink" Target="http://community.dur.ac.uk/nepal.2015eq" TargetMode="External"/><Relationship Id="rId4" Type="http://schemas.openxmlformats.org/officeDocument/2006/relationships/image" Target="../media/image64.tiff"/></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9"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b="0" dirty="0" smtClean="0">
                <a:solidFill>
                  <a:srgbClr val="696969">
                    <a:lumMod val="20000"/>
                    <a:lumOff val="80000"/>
                  </a:srgbClr>
                </a:solidFill>
              </a:rPr>
              <a:t>Committee on Earth Observation Satellites</a:t>
            </a:r>
            <a:endParaRPr lang="en-US" sz="1050" b="0" dirty="0">
              <a:solidFill>
                <a:srgbClr val="696969">
                  <a:lumMod val="20000"/>
                  <a:lumOff val="80000"/>
                </a:srgbClr>
              </a:solidFill>
            </a:endParaRPr>
          </a:p>
        </p:txBody>
      </p:sp>
      <p:sp>
        <p:nvSpPr>
          <p:cNvPr id="6" name="TextBox 5"/>
          <p:cNvSpPr txBox="1"/>
          <p:nvPr/>
        </p:nvSpPr>
        <p:spPr>
          <a:xfrm>
            <a:off x="643999" y="2895600"/>
            <a:ext cx="4101611" cy="28007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3600" dirty="0" smtClean="0">
                <a:solidFill>
                  <a:schemeClr val="tx2">
                    <a:lumMod val="20000"/>
                    <a:lumOff val="80000"/>
                  </a:schemeClr>
                </a:solidFill>
              </a:rPr>
              <a:t>Landslide </a:t>
            </a:r>
            <a:r>
              <a:rPr lang="en-US" sz="3600" dirty="0">
                <a:solidFill>
                  <a:schemeClr val="tx2">
                    <a:lumMod val="20000"/>
                    <a:lumOff val="80000"/>
                  </a:schemeClr>
                </a:solidFill>
              </a:rPr>
              <a:t>Disaster Working </a:t>
            </a:r>
            <a:r>
              <a:rPr lang="en-US" sz="3600" dirty="0" smtClean="0">
                <a:solidFill>
                  <a:schemeClr val="tx2">
                    <a:lumMod val="20000"/>
                    <a:lumOff val="80000"/>
                  </a:schemeClr>
                </a:solidFill>
              </a:rPr>
              <a:t>Group </a:t>
            </a:r>
          </a:p>
          <a:p>
            <a:pPr algn="l" rtl="0" latinLnBrk="1" hangingPunct="0"/>
            <a:r>
              <a:rPr lang="en-US" sz="3600" dirty="0" smtClean="0">
                <a:solidFill>
                  <a:schemeClr val="tx2">
                    <a:lumMod val="20000"/>
                    <a:lumOff val="80000"/>
                  </a:schemeClr>
                </a:solidFill>
              </a:rPr>
              <a:t>Pilot:</a:t>
            </a:r>
          </a:p>
          <a:p>
            <a:pPr algn="l" rtl="0" latinLnBrk="1" hangingPunct="0"/>
            <a:endParaRPr lang="en-US" sz="3600" dirty="0" smtClean="0">
              <a:solidFill>
                <a:schemeClr val="tx2">
                  <a:lumMod val="20000"/>
                  <a:lumOff val="80000"/>
                </a:schemeClr>
              </a:solidFill>
            </a:endParaRPr>
          </a:p>
          <a:p>
            <a:pPr algn="l" rtl="0" latinLnBrk="1" hangingPunct="0"/>
            <a:r>
              <a:rPr lang="en-US" sz="3200" i="1" dirty="0" smtClean="0">
                <a:solidFill>
                  <a:schemeClr val="tx2">
                    <a:lumMod val="20000"/>
                    <a:lumOff val="80000"/>
                  </a:schemeClr>
                </a:solidFill>
              </a:rPr>
              <a:t>September 8</a:t>
            </a:r>
            <a:r>
              <a:rPr lang="en-US" sz="3200" i="1" baseline="30000" dirty="0" smtClean="0">
                <a:solidFill>
                  <a:schemeClr val="tx2">
                    <a:lumMod val="20000"/>
                    <a:lumOff val="80000"/>
                  </a:schemeClr>
                </a:solidFill>
              </a:rPr>
              <a:t>th</a:t>
            </a:r>
            <a:r>
              <a:rPr lang="en-US" sz="3200" i="1" dirty="0" smtClean="0">
                <a:solidFill>
                  <a:schemeClr val="tx2">
                    <a:lumMod val="20000"/>
                    <a:lumOff val="80000"/>
                  </a:schemeClr>
                </a:solidFill>
              </a:rPr>
              <a:t>, 2016</a:t>
            </a:r>
            <a:endParaRPr lang="en-US" sz="3200" i="1" dirty="0">
              <a:solidFill>
                <a:schemeClr val="tx2">
                  <a:lumMod val="20000"/>
                  <a:lumOff val="80000"/>
                </a:schemeClr>
              </a:solidFill>
            </a:endParaRPr>
          </a:p>
        </p:txBody>
      </p:sp>
    </p:spTree>
    <p:extLst>
      <p:ext uri="{BB962C8B-B14F-4D97-AF65-F5344CB8AC3E}">
        <p14:creationId xmlns:p14="http://schemas.microsoft.com/office/powerpoint/2010/main" val="161103241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1000" y="1371600"/>
            <a:ext cx="8534400" cy="4724400"/>
          </a:xfrm>
        </p:spPr>
        <p:txBody>
          <a:bodyPr/>
          <a:lstStyle/>
          <a:p>
            <a:pPr lvl="0"/>
            <a:r>
              <a:rPr lang="en-US" sz="2400" dirty="0"/>
              <a:t>Leverage and exploit existing imagery, technology for processing data, and expertise provided for the other three pilots, where applicable, for rapid development and application within landslide/multi-hazard pilot activities;</a:t>
            </a:r>
          </a:p>
          <a:p>
            <a:pPr lvl="0"/>
            <a:r>
              <a:rPr lang="en-US" sz="2400" dirty="0"/>
              <a:t>Improve coordination and sharing of satellite acquisitions and data products in support of landslide management across the existing flood, seismic, and volcano pilots to maximize utility of CEOS contributions;</a:t>
            </a:r>
          </a:p>
          <a:p>
            <a:pPr lvl="0"/>
            <a:r>
              <a:rPr lang="en-US" sz="2400" dirty="0"/>
              <a:t>Demonstrate the value of satellite EO in the context of integrated landslide management practices. </a:t>
            </a:r>
          </a:p>
          <a:p>
            <a:r>
              <a:rPr lang="en-US" sz="2400" dirty="0"/>
              <a:t>Capture and maximize use of lessons learned from other pilots (volcanoes, earthquakes, floods), including the participation of key contributors and end users of the pilots. </a:t>
            </a:r>
          </a:p>
        </p:txBody>
      </p:sp>
      <p:sp>
        <p:nvSpPr>
          <p:cNvPr id="3" name="Title 2"/>
          <p:cNvSpPr>
            <a:spLocks noGrp="1"/>
          </p:cNvSpPr>
          <p:nvPr>
            <p:ph type="title" idx="4294967295"/>
          </p:nvPr>
        </p:nvSpPr>
        <p:spPr>
          <a:xfrm>
            <a:off x="20053" y="228600"/>
            <a:ext cx="7543800" cy="914400"/>
          </a:xfrm>
        </p:spPr>
        <p:txBody>
          <a:bodyPr>
            <a:normAutofit/>
          </a:bodyPr>
          <a:lstStyle/>
          <a:p>
            <a:r>
              <a:rPr lang="en-US" dirty="0"/>
              <a:t>Proposed </a:t>
            </a:r>
            <a:r>
              <a:rPr lang="en-US" dirty="0" smtClean="0"/>
              <a:t>CEOS Objectives</a:t>
            </a:r>
            <a:endParaRPr lang="en-US" dirty="0"/>
          </a:p>
        </p:txBody>
      </p:sp>
    </p:spTree>
    <p:extLst>
      <p:ext uri="{BB962C8B-B14F-4D97-AF65-F5344CB8AC3E}">
        <p14:creationId xmlns:p14="http://schemas.microsoft.com/office/powerpoint/2010/main" val="1949228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763"/>
            <a:ext cx="6168656" cy="1066800"/>
          </a:xfrm>
        </p:spPr>
        <p:txBody>
          <a:bodyPr/>
          <a:lstStyle/>
          <a:p>
            <a:pPr algn="ctr"/>
            <a:r>
              <a:rPr lang="en-GB" dirty="0" smtClean="0"/>
              <a:t>Key Pilot </a:t>
            </a:r>
            <a:r>
              <a:rPr lang="en-GB" dirty="0"/>
              <a:t>O</a:t>
            </a:r>
            <a:r>
              <a:rPr lang="en-GB" dirty="0" smtClean="0"/>
              <a:t>utputs</a:t>
            </a:r>
            <a:br>
              <a:rPr lang="en-GB" dirty="0" smtClean="0"/>
            </a:br>
            <a:r>
              <a:rPr lang="en-GB" dirty="0" smtClean="0"/>
              <a:t>&amp; Deliverables</a:t>
            </a:r>
            <a:endParaRPr lang="en-GB" dirty="0"/>
          </a:p>
        </p:txBody>
      </p:sp>
      <p:sp>
        <p:nvSpPr>
          <p:cNvPr id="3" name="Content Placeholder 2"/>
          <p:cNvSpPr>
            <a:spLocks noGrp="1"/>
          </p:cNvSpPr>
          <p:nvPr>
            <p:ph idx="1"/>
          </p:nvPr>
        </p:nvSpPr>
        <p:spPr>
          <a:xfrm>
            <a:off x="195262" y="1295400"/>
            <a:ext cx="8915400" cy="4864100"/>
          </a:xfrm>
        </p:spPr>
        <p:txBody>
          <a:bodyPr/>
          <a:lstStyle/>
          <a:p>
            <a:pPr marL="0" indent="0">
              <a:buNone/>
            </a:pPr>
            <a:r>
              <a:rPr lang="en-US" sz="2000" dirty="0" smtClean="0">
                <a:latin typeface="Arial" panose="020B0604020202020204" pitchFamily="34" charset="0"/>
                <a:cs typeface="Arial" panose="020B0604020202020204" pitchFamily="34" charset="0"/>
              </a:rPr>
              <a:t>- Report </a:t>
            </a:r>
            <a:r>
              <a:rPr lang="en-US" sz="2000" dirty="0">
                <a:latin typeface="Arial" panose="020B0604020202020204" pitchFamily="34" charset="0"/>
                <a:cs typeface="Arial" panose="020B0604020202020204" pitchFamily="34" charset="0"/>
              </a:rPr>
              <a:t>on r</a:t>
            </a:r>
            <a:r>
              <a:rPr lang="en-US" sz="2000" dirty="0" smtClean="0">
                <a:latin typeface="Arial" panose="020B0604020202020204" pitchFamily="34" charset="0"/>
                <a:cs typeface="Arial" panose="020B0604020202020204" pitchFamily="34" charset="0"/>
              </a:rPr>
              <a:t>ecommended </a:t>
            </a:r>
            <a:r>
              <a:rPr lang="en-US" sz="2000" dirty="0">
                <a:latin typeface="Arial" panose="020B0604020202020204" pitchFamily="34" charset="0"/>
                <a:cs typeface="Arial" panose="020B0604020202020204" pitchFamily="34" charset="0"/>
              </a:rPr>
              <a:t>practices for the </a:t>
            </a:r>
            <a:r>
              <a:rPr lang="en-US" sz="2000" dirty="0">
                <a:solidFill>
                  <a:schemeClr val="accent1"/>
                </a:solidFill>
                <a:latin typeface="Arial" panose="020B0604020202020204" pitchFamily="34" charset="0"/>
                <a:cs typeface="Arial" panose="020B0604020202020204" pitchFamily="34" charset="0"/>
              </a:rPr>
              <a:t>combined exploitation of SAR and Optical imagery </a:t>
            </a:r>
            <a:r>
              <a:rPr lang="en-US" sz="2000" dirty="0">
                <a:latin typeface="Arial" panose="020B0604020202020204" pitchFamily="34" charset="0"/>
                <a:cs typeface="Arial" panose="020B0604020202020204" pitchFamily="34" charset="0"/>
              </a:rPr>
              <a:t>and technologies for landslide detection, mapping and monitoring</a:t>
            </a:r>
            <a:r>
              <a:rPr lang="en-US" sz="2000" dirty="0" smtClean="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(Objective A</a:t>
            </a:r>
            <a:r>
              <a:rPr lang="en-US" sz="2000" dirty="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 Report </a:t>
            </a:r>
            <a:r>
              <a:rPr lang="en-US" sz="2000" dirty="0">
                <a:latin typeface="Arial" panose="020B0604020202020204" pitchFamily="34" charset="0"/>
                <a:cs typeface="Arial" panose="020B0604020202020204" pitchFamily="34" charset="0"/>
              </a:rPr>
              <a:t>on </a:t>
            </a:r>
            <a:r>
              <a:rPr lang="en-US" sz="2000" dirty="0" smtClean="0">
                <a:latin typeface="Arial" panose="020B0604020202020204" pitchFamily="34" charset="0"/>
                <a:cs typeface="Arial" panose="020B0604020202020204" pitchFamily="34" charset="0"/>
              </a:rPr>
              <a:t>effective </a:t>
            </a:r>
            <a:r>
              <a:rPr lang="en-US" sz="2000" dirty="0">
                <a:latin typeface="Arial" panose="020B0604020202020204" pitchFamily="34" charset="0"/>
                <a:cs typeface="Arial" panose="020B0604020202020204" pitchFamily="34" charset="0"/>
              </a:rPr>
              <a:t>methodologies and strategies for considering </a:t>
            </a:r>
            <a:r>
              <a:rPr lang="en-US" sz="2000" dirty="0">
                <a:solidFill>
                  <a:schemeClr val="accent1"/>
                </a:solidFill>
                <a:latin typeface="Arial" panose="020B0604020202020204" pitchFamily="34" charset="0"/>
                <a:cs typeface="Arial" panose="020B0604020202020204" pitchFamily="34" charset="0"/>
              </a:rPr>
              <a:t>multi-hazard and cascading aspect of landslides </a:t>
            </a:r>
            <a:r>
              <a:rPr lang="en-US" sz="2000" dirty="0">
                <a:latin typeface="Arial" panose="020B0604020202020204" pitchFamily="34" charset="0"/>
                <a:cs typeface="Arial" panose="020B0604020202020204" pitchFamily="34" charset="0"/>
              </a:rPr>
              <a:t>through </a:t>
            </a:r>
            <a:r>
              <a:rPr lang="en-US" sz="2000" dirty="0" smtClean="0">
                <a:latin typeface="Arial" panose="020B0604020202020204" pitchFamily="34" charset="0"/>
                <a:cs typeface="Arial" panose="020B0604020202020204" pitchFamily="34" charset="0"/>
              </a:rPr>
              <a:t>multi-temporal landslide mapping from multiple triggers (leveraging information/interactions with the volcano</a:t>
            </a:r>
            <a:r>
              <a:rPr lang="en-US" sz="2000" dirty="0">
                <a:latin typeface="Arial" panose="020B0604020202020204" pitchFamily="34" charset="0"/>
                <a:cs typeface="Arial" panose="020B0604020202020204" pitchFamily="34" charset="0"/>
              </a:rPr>
              <a:t>, flood and earthquake </a:t>
            </a:r>
            <a:r>
              <a:rPr lang="en-US" sz="2000" dirty="0" smtClean="0">
                <a:latin typeface="Arial" panose="020B0604020202020204" pitchFamily="34" charset="0"/>
                <a:cs typeface="Arial" panose="020B0604020202020204" pitchFamily="34" charset="0"/>
              </a:rPr>
              <a:t>pilots) </a:t>
            </a:r>
            <a:r>
              <a:rPr lang="en-US" sz="2000" b="1" dirty="0" smtClean="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Objective </a:t>
            </a:r>
            <a:r>
              <a:rPr lang="en-US" sz="2000" b="1" dirty="0" smtClean="0">
                <a:latin typeface="Arial" panose="020B0604020202020204" pitchFamily="34" charset="0"/>
                <a:cs typeface="Arial" panose="020B0604020202020204" pitchFamily="34" charset="0"/>
              </a:rPr>
              <a:t>A-C)</a:t>
            </a:r>
            <a:endParaRPr lang="en-US" sz="2000" dirty="0" smtClean="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 </a:t>
            </a:r>
            <a:r>
              <a:rPr lang="en-US" sz="2000" dirty="0" smtClean="0">
                <a:solidFill>
                  <a:schemeClr val="accent1"/>
                </a:solidFill>
                <a:latin typeface="Arial" panose="020B0604020202020204" pitchFamily="34" charset="0"/>
                <a:cs typeface="Arial" panose="020B0604020202020204" pitchFamily="34" charset="0"/>
              </a:rPr>
              <a:t>Landslide </a:t>
            </a:r>
            <a:r>
              <a:rPr lang="en-US" sz="2000" dirty="0">
                <a:solidFill>
                  <a:schemeClr val="accent1"/>
                </a:solidFill>
                <a:latin typeface="Arial" panose="020B0604020202020204" pitchFamily="34" charset="0"/>
                <a:cs typeface="Arial" panose="020B0604020202020204" pitchFamily="34" charset="0"/>
              </a:rPr>
              <a:t>event inventory and </a:t>
            </a:r>
            <a:r>
              <a:rPr lang="en-US" sz="2000" dirty="0" smtClean="0">
                <a:solidFill>
                  <a:schemeClr val="accent1"/>
                </a:solidFill>
                <a:latin typeface="Arial" panose="020B0604020202020204" pitchFamily="34" charset="0"/>
                <a:cs typeface="Arial" panose="020B0604020202020204" pitchFamily="34" charset="0"/>
              </a:rPr>
              <a:t>activity (monitoring) </a:t>
            </a:r>
            <a:r>
              <a:rPr lang="en-US" sz="2000" dirty="0">
                <a:solidFill>
                  <a:schemeClr val="accent1"/>
                </a:solidFill>
                <a:latin typeface="Arial" panose="020B0604020202020204" pitchFamily="34" charset="0"/>
                <a:cs typeface="Arial" panose="020B0604020202020204" pitchFamily="34" charset="0"/>
              </a:rPr>
              <a:t>maps </a:t>
            </a:r>
            <a:r>
              <a:rPr lang="en-US" sz="2000" dirty="0">
                <a:latin typeface="Arial" panose="020B0604020202020204" pitchFamily="34" charset="0"/>
                <a:cs typeface="Arial" panose="020B0604020202020204" pitchFamily="34" charset="0"/>
              </a:rPr>
              <a:t>produced using optical and SAR imagery and technologies, and their combination, for selected case studies / geographical areas</a:t>
            </a:r>
            <a:r>
              <a:rPr lang="en-US" sz="2000"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Objectives </a:t>
            </a:r>
            <a:r>
              <a:rPr lang="en-US" sz="2000" b="1" dirty="0" smtClean="0">
                <a:latin typeface="Arial" panose="020B0604020202020204" pitchFamily="34" charset="0"/>
                <a:cs typeface="Arial" panose="020B0604020202020204" pitchFamily="34" charset="0"/>
              </a:rPr>
              <a:t>B-C)</a:t>
            </a:r>
            <a:endParaRPr lang="en-US" sz="2000" dirty="0" smtClean="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Report on </a:t>
            </a:r>
            <a:r>
              <a:rPr lang="en-US" sz="2000" dirty="0" smtClean="0">
                <a:solidFill>
                  <a:schemeClr val="accent1"/>
                </a:solidFill>
                <a:latin typeface="Arial" panose="020B0604020202020204" pitchFamily="34" charset="0"/>
                <a:cs typeface="Arial" panose="020B0604020202020204" pitchFamily="34" charset="0"/>
              </a:rPr>
              <a:t>end </a:t>
            </a:r>
            <a:r>
              <a:rPr lang="en-US" sz="2000" dirty="0">
                <a:solidFill>
                  <a:schemeClr val="accent1"/>
                </a:solidFill>
                <a:latin typeface="Arial" panose="020B0604020202020204" pitchFamily="34" charset="0"/>
                <a:cs typeface="Arial" panose="020B0604020202020204" pitchFamily="34" charset="0"/>
              </a:rPr>
              <a:t>user engagement </a:t>
            </a:r>
            <a:r>
              <a:rPr lang="en-US" sz="2000" dirty="0" smtClean="0">
                <a:solidFill>
                  <a:schemeClr val="accent1"/>
                </a:solidFill>
                <a:latin typeface="Arial" panose="020B0604020202020204" pitchFamily="34" charset="0"/>
                <a:cs typeface="Arial" panose="020B0604020202020204" pitchFamily="34" charset="0"/>
              </a:rPr>
              <a:t>strategies</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characterize </a:t>
            </a:r>
            <a:r>
              <a:rPr lang="en-US" sz="2000" dirty="0" smtClean="0">
                <a:latin typeface="Arial" panose="020B0604020202020204" pitchFamily="34" charset="0"/>
                <a:cs typeface="Arial" panose="020B0604020202020204" pitchFamily="34" charset="0"/>
              </a:rPr>
              <a:t>enablers, </a:t>
            </a:r>
            <a:r>
              <a:rPr lang="en-US" sz="2000" dirty="0" smtClean="0">
                <a:solidFill>
                  <a:schemeClr val="accent1"/>
                </a:solidFill>
                <a:latin typeface="Arial" panose="020B0604020202020204" pitchFamily="34" charset="0"/>
                <a:cs typeface="Arial" panose="020B0604020202020204" pitchFamily="34" charset="0"/>
              </a:rPr>
              <a:t>challenges, barriers </a:t>
            </a:r>
            <a:r>
              <a:rPr lang="en-US" sz="2000" dirty="0">
                <a:solidFill>
                  <a:schemeClr val="accent1"/>
                </a:solidFill>
                <a:latin typeface="Arial" panose="020B0604020202020204" pitchFamily="34" charset="0"/>
                <a:cs typeface="Arial" panose="020B0604020202020204" pitchFamily="34" charset="0"/>
              </a:rPr>
              <a:t>to effective transfer of information, knowledge and </a:t>
            </a:r>
            <a:r>
              <a:rPr lang="en-US" sz="2000" dirty="0" smtClean="0">
                <a:solidFill>
                  <a:schemeClr val="accent1"/>
                </a:solidFill>
                <a:latin typeface="Arial" panose="020B0604020202020204" pitchFamily="34" charset="0"/>
                <a:cs typeface="Arial" panose="020B0604020202020204" pitchFamily="34" charset="0"/>
              </a:rPr>
              <a:t>technologies</a:t>
            </a:r>
            <a:r>
              <a:rPr lang="en-US" sz="2000"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(Objective D)</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781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371600"/>
            <a:ext cx="8153400" cy="4724400"/>
          </a:xfrm>
        </p:spPr>
        <p:txBody>
          <a:bodyPr/>
          <a:lstStyle/>
          <a:p>
            <a:pPr lvl="0"/>
            <a:r>
              <a:rPr lang="en-US" b="1" dirty="0"/>
              <a:t>Users</a:t>
            </a:r>
            <a:r>
              <a:rPr lang="en-US" dirty="0"/>
              <a:t>: national, regional and local governments, civil protection agencies, meteorological and geological services, land use planning decision makers, disaster risk reduction specialists with NGOs and international </a:t>
            </a:r>
            <a:r>
              <a:rPr lang="en-US" dirty="0" err="1"/>
              <a:t>organisations</a:t>
            </a:r>
            <a:r>
              <a:rPr lang="en-US" dirty="0"/>
              <a:t>, industry (including e.g., insurance, transport, forestry sectors).</a:t>
            </a:r>
          </a:p>
          <a:p>
            <a:pPr lvl="0"/>
            <a:r>
              <a:rPr lang="en-US" b="1" dirty="0"/>
              <a:t>Practitioners</a:t>
            </a:r>
            <a:r>
              <a:rPr lang="en-US" dirty="0"/>
              <a:t>: landslide modelers, scientists and engineers in hydrology, water and environment ministries, meteorological and geological services, satellite data providers, volcano observatories, and value added service companies.</a:t>
            </a:r>
          </a:p>
          <a:p>
            <a:pPr lvl="0"/>
            <a:r>
              <a:rPr lang="en-US" b="1" dirty="0"/>
              <a:t>Institutional bodies responsible for communication of risk</a:t>
            </a:r>
            <a:r>
              <a:rPr lang="en-US" dirty="0"/>
              <a:t> (gap between technical level and shared information with communities): research institutions with operational responsibilities.</a:t>
            </a:r>
          </a:p>
          <a:p>
            <a:pPr lvl="0"/>
            <a:r>
              <a:rPr lang="en-US" b="1" dirty="0"/>
              <a:t>General public</a:t>
            </a:r>
            <a:r>
              <a:rPr lang="en-US" dirty="0"/>
              <a:t>: landslide event information for some of the case studies will be made available to the general public for increased awareness of these hazards and remote sensing capabilities, although the main focus of the pilot is on specialized users. </a:t>
            </a:r>
          </a:p>
          <a:p>
            <a:endParaRPr lang="en-US" dirty="0"/>
          </a:p>
        </p:txBody>
      </p:sp>
      <p:sp>
        <p:nvSpPr>
          <p:cNvPr id="3" name="Title 2"/>
          <p:cNvSpPr>
            <a:spLocks noGrp="1"/>
          </p:cNvSpPr>
          <p:nvPr>
            <p:ph type="title" idx="4294967295"/>
          </p:nvPr>
        </p:nvSpPr>
        <p:spPr>
          <a:xfrm>
            <a:off x="1752600" y="76200"/>
            <a:ext cx="5791200" cy="990600"/>
          </a:xfrm>
        </p:spPr>
        <p:txBody>
          <a:bodyPr>
            <a:normAutofit fontScale="90000"/>
          </a:bodyPr>
          <a:lstStyle/>
          <a:p>
            <a:r>
              <a:rPr lang="en-US" dirty="0" smtClean="0"/>
              <a:t>Proposed key user communities</a:t>
            </a:r>
            <a:endParaRPr lang="en-US" dirty="0"/>
          </a:p>
        </p:txBody>
      </p:sp>
    </p:spTree>
    <p:extLst>
      <p:ext uri="{BB962C8B-B14F-4D97-AF65-F5344CB8AC3E}">
        <p14:creationId xmlns:p14="http://schemas.microsoft.com/office/powerpoint/2010/main" val="13676594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6200" y="228600"/>
            <a:ext cx="7543800" cy="914400"/>
          </a:xfrm>
        </p:spPr>
        <p:txBody>
          <a:bodyPr>
            <a:normAutofit/>
          </a:bodyPr>
          <a:lstStyle/>
          <a:p>
            <a:r>
              <a:rPr lang="en-US" dirty="0" smtClean="0"/>
              <a:t>Proposed Regional Foci</a:t>
            </a:r>
            <a:endParaRPr lang="en-US" dirty="0"/>
          </a:p>
        </p:txBody>
      </p:sp>
      <p:sp>
        <p:nvSpPr>
          <p:cNvPr id="4" name="Content Placeholder 2"/>
          <p:cNvSpPr txBox="1">
            <a:spLocks/>
          </p:cNvSpPr>
          <p:nvPr/>
        </p:nvSpPr>
        <p:spPr>
          <a:xfrm>
            <a:off x="48000" y="4995087"/>
            <a:ext cx="4122737" cy="48641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smtClean="0"/>
              <a:t>Main Focus areas:</a:t>
            </a:r>
          </a:p>
          <a:p>
            <a:pPr lvl="1" defTabSz="914400"/>
            <a:r>
              <a:rPr lang="en-US" smtClean="0"/>
              <a:t>Nepal</a:t>
            </a:r>
          </a:p>
          <a:p>
            <a:pPr lvl="1" defTabSz="914400"/>
            <a:r>
              <a:rPr lang="en-US" smtClean="0"/>
              <a:t>Pacific Northwest, US</a:t>
            </a:r>
            <a:endParaRPr lang="en-US" dirty="0"/>
          </a:p>
        </p:txBody>
      </p:sp>
      <p:pic>
        <p:nvPicPr>
          <p:cNvPr id="5" name="Picture 4"/>
          <p:cNvPicPr>
            <a:picLocks noChangeAspect="1"/>
          </p:cNvPicPr>
          <p:nvPr/>
        </p:nvPicPr>
        <p:blipFill>
          <a:blip r:embed="rId3"/>
          <a:stretch>
            <a:fillRect/>
          </a:stretch>
        </p:blipFill>
        <p:spPr>
          <a:xfrm>
            <a:off x="76574" y="1246083"/>
            <a:ext cx="9036050" cy="3630717"/>
          </a:xfrm>
          <a:prstGeom prst="rect">
            <a:avLst/>
          </a:prstGeom>
        </p:spPr>
      </p:pic>
      <p:sp>
        <p:nvSpPr>
          <p:cNvPr id="6" name="Content Placeholder 2"/>
          <p:cNvSpPr txBox="1">
            <a:spLocks/>
          </p:cNvSpPr>
          <p:nvPr/>
        </p:nvSpPr>
        <p:spPr>
          <a:xfrm>
            <a:off x="4170737" y="4945770"/>
            <a:ext cx="4724400" cy="48641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smtClean="0"/>
              <a:t>Experimental areas:</a:t>
            </a:r>
          </a:p>
          <a:p>
            <a:pPr lvl="1" defTabSz="914400"/>
            <a:r>
              <a:rPr lang="en-US" sz="1800" b="1" dirty="0"/>
              <a:t>SE Alaska</a:t>
            </a:r>
          </a:p>
          <a:p>
            <a:pPr lvl="1" defTabSz="914400"/>
            <a:r>
              <a:rPr lang="en-US" sz="1800" b="1" dirty="0" smtClean="0"/>
              <a:t>China</a:t>
            </a:r>
            <a:endParaRPr lang="en-US" sz="1800" b="1" dirty="0"/>
          </a:p>
          <a:p>
            <a:pPr lvl="1" defTabSz="914400"/>
            <a:r>
              <a:rPr lang="en-US" sz="1800" dirty="0">
                <a:solidFill>
                  <a:schemeClr val="tx1"/>
                </a:solidFill>
              </a:rPr>
              <a:t>The Caribbean (Cuba, Haiti, </a:t>
            </a:r>
            <a:r>
              <a:rPr lang="en-US" sz="1800" dirty="0" err="1">
                <a:solidFill>
                  <a:schemeClr val="tx1"/>
                </a:solidFill>
              </a:rPr>
              <a:t>Antillas</a:t>
            </a:r>
            <a:r>
              <a:rPr lang="en-US" sz="1800" dirty="0">
                <a:solidFill>
                  <a:schemeClr val="tx1"/>
                </a:solidFill>
              </a:rPr>
              <a:t>)</a:t>
            </a:r>
          </a:p>
          <a:p>
            <a:pPr lvl="1" defTabSz="914400"/>
            <a:r>
              <a:rPr lang="en-US" sz="1800" b="1" dirty="0" smtClean="0"/>
              <a:t>Sri Lanka/India</a:t>
            </a:r>
          </a:p>
        </p:txBody>
      </p:sp>
    </p:spTree>
    <p:extLst>
      <p:ext uri="{BB962C8B-B14F-4D97-AF65-F5344CB8AC3E}">
        <p14:creationId xmlns:p14="http://schemas.microsoft.com/office/powerpoint/2010/main" val="290828941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4063" y="1238250"/>
            <a:ext cx="3924300" cy="4724400"/>
          </a:xfrm>
        </p:spPr>
        <p:txBody>
          <a:bodyPr/>
          <a:lstStyle/>
          <a:p>
            <a:r>
              <a:rPr lang="en-US" sz="1800" b="1" dirty="0" smtClean="0"/>
              <a:t>Why</a:t>
            </a:r>
            <a:r>
              <a:rPr lang="en-US" sz="1800" dirty="0" smtClean="0"/>
              <a:t>: Active geomorphologic and tectonic settings with extensive </a:t>
            </a:r>
            <a:r>
              <a:rPr lang="en-US" sz="1800" dirty="0" err="1" smtClean="0"/>
              <a:t>landsliding</a:t>
            </a:r>
            <a:r>
              <a:rPr lang="en-US" sz="1800" dirty="0" smtClean="0"/>
              <a:t> throughout the landscape</a:t>
            </a:r>
          </a:p>
          <a:p>
            <a:r>
              <a:rPr lang="en-US" sz="1800" b="1" dirty="0" smtClean="0"/>
              <a:t>Who:</a:t>
            </a:r>
            <a:r>
              <a:rPr lang="en-US" sz="1800" dirty="0" smtClean="0"/>
              <a:t> There </a:t>
            </a:r>
            <a:r>
              <a:rPr lang="en-US" sz="1800" dirty="0"/>
              <a:t>is a breadth of experience </a:t>
            </a:r>
            <a:r>
              <a:rPr lang="en-US" sz="1800" dirty="0" smtClean="0"/>
              <a:t>from USGS, state geological surveys, research groups, NASA, and others with experience apply </a:t>
            </a:r>
            <a:r>
              <a:rPr lang="en-US" sz="1800" dirty="0"/>
              <a:t>remote sensing techniques to both monitor active landslides and conduct multi-temporal landslide mapping within the </a:t>
            </a:r>
            <a:r>
              <a:rPr lang="en-US" sz="1800" dirty="0" smtClean="0"/>
              <a:t>region</a:t>
            </a:r>
          </a:p>
          <a:p>
            <a:r>
              <a:rPr lang="en-US" sz="1800" b="1" dirty="0" smtClean="0"/>
              <a:t>What</a:t>
            </a:r>
            <a:r>
              <a:rPr lang="en-US" sz="1800" dirty="0" smtClean="0"/>
              <a:t>: several existing activities already underway in this region, including engagement from end users (DOTs, NPS, NFS, etc.)</a:t>
            </a:r>
          </a:p>
          <a:p>
            <a:r>
              <a:rPr lang="en-US" sz="1800" b="1" dirty="0" smtClean="0"/>
              <a:t>Meeting planned for late September, Denver</a:t>
            </a:r>
            <a:endParaRPr lang="en-US" sz="1800" b="1" dirty="0"/>
          </a:p>
        </p:txBody>
      </p:sp>
      <p:sp>
        <p:nvSpPr>
          <p:cNvPr id="3" name="Title 2"/>
          <p:cNvSpPr>
            <a:spLocks noGrp="1"/>
          </p:cNvSpPr>
          <p:nvPr>
            <p:ph type="title" idx="4294967295"/>
          </p:nvPr>
        </p:nvSpPr>
        <p:spPr>
          <a:xfrm>
            <a:off x="1790911" y="308581"/>
            <a:ext cx="5791200" cy="914400"/>
          </a:xfrm>
        </p:spPr>
        <p:txBody>
          <a:bodyPr>
            <a:normAutofit/>
          </a:bodyPr>
          <a:lstStyle/>
          <a:p>
            <a:r>
              <a:rPr lang="en-US" dirty="0" smtClean="0"/>
              <a:t>Pacific Northwest, USA</a:t>
            </a:r>
            <a:endParaRPr lang="en-US" dirty="0"/>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descr="figure1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973" y="1238250"/>
            <a:ext cx="5129627" cy="2503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rot="10800000" flipV="1">
            <a:off x="3928311" y="3752744"/>
            <a:ext cx="515553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(left) Shaded relief map of the Cascade Landslide Complex located along the Columbia River Gorge from a LiDAR DEM. (right) Average line-of-sight velocity measured by </a:t>
            </a:r>
            <a:r>
              <a:rPr kumimoji="0" lang="en-US" altLang="en-US" sz="11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InSAR</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(ALOS-1) indicating active movement of the </a:t>
            </a:r>
            <a:r>
              <a:rPr kumimoji="0" lang="en-US" altLang="en-US" sz="11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Redbluff</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landslide. Warm colors indicate motion away from the satellite in the look direction (black solid arrow). The background shading is based on the 2m-resolution DEM from LiDAR. Figure prepared by </a:t>
            </a:r>
            <a:r>
              <a:rPr kumimoji="0" lang="en-US" altLang="en-US" sz="11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Xiaopeng</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Tong.</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8311" y="4839162"/>
            <a:ext cx="3625225" cy="2018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7553536" y="5209944"/>
            <a:ext cx="144780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Example of multiple slope movements from the </a:t>
            </a:r>
            <a:r>
              <a:rPr kumimoji="0" lang="en-US" altLang="en-US" sz="11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Mashel</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River near Eatonville, WA. Shaded relief from LiDAR, provided by Washington DNR.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9267905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429000" y="3790787"/>
            <a:ext cx="3276817" cy="2457613"/>
          </a:xfrm>
          <a:prstGeom prst="rect">
            <a:avLst/>
          </a:prstGeom>
        </p:spPr>
      </p:pic>
      <p:sp>
        <p:nvSpPr>
          <p:cNvPr id="2" name="Content Placeholder 1"/>
          <p:cNvSpPr>
            <a:spLocks noGrp="1"/>
          </p:cNvSpPr>
          <p:nvPr>
            <p:ph sz="quarter" idx="10"/>
          </p:nvPr>
        </p:nvSpPr>
        <p:spPr>
          <a:xfrm>
            <a:off x="76200" y="1295400"/>
            <a:ext cx="3352800" cy="4724400"/>
          </a:xfrm>
        </p:spPr>
        <p:txBody>
          <a:bodyPr/>
          <a:lstStyle/>
          <a:p>
            <a:r>
              <a:rPr lang="en-US" sz="1700" b="1" dirty="0" smtClean="0"/>
              <a:t>Why</a:t>
            </a:r>
            <a:r>
              <a:rPr lang="en-US" sz="1700" dirty="0" smtClean="0"/>
              <a:t>: highly active tectonic setting with strong monsoon season that triggers hundreds-thousands of landslides each year. </a:t>
            </a:r>
            <a:r>
              <a:rPr lang="en-US" sz="1700" dirty="0" err="1" smtClean="0"/>
              <a:t>Gorka</a:t>
            </a:r>
            <a:r>
              <a:rPr lang="en-US" sz="1700" dirty="0" smtClean="0"/>
              <a:t> Earthquake, 2015 caused thousands of landslides that were mapped by many different groups.</a:t>
            </a:r>
          </a:p>
          <a:p>
            <a:r>
              <a:rPr lang="en-US" sz="1700" b="1" dirty="0" smtClean="0"/>
              <a:t>Who</a:t>
            </a:r>
            <a:r>
              <a:rPr lang="en-US" sz="1700" dirty="0" smtClean="0"/>
              <a:t>: Wide range of groups working in this area (Durham University,</a:t>
            </a:r>
            <a:r>
              <a:rPr lang="en-US" sz="1700" dirty="0"/>
              <a:t> </a:t>
            </a:r>
            <a:r>
              <a:rPr lang="en-US" sz="1700" dirty="0" smtClean="0"/>
              <a:t>ITC, USGS, NASA, and other academics, and many more) with a breadth of experience and expertise in this region</a:t>
            </a:r>
          </a:p>
          <a:p>
            <a:r>
              <a:rPr lang="en-US" sz="1700" b="1" dirty="0" smtClean="0"/>
              <a:t>What</a:t>
            </a:r>
            <a:r>
              <a:rPr lang="en-US" sz="1700" dirty="0" smtClean="0"/>
              <a:t>: Engagement with stakeholders and regional experts within the region, leverage data from supersite</a:t>
            </a:r>
            <a:endParaRPr lang="en-US" sz="1700" dirty="0"/>
          </a:p>
        </p:txBody>
      </p:sp>
      <p:sp>
        <p:nvSpPr>
          <p:cNvPr id="3" name="Title 2"/>
          <p:cNvSpPr>
            <a:spLocks noGrp="1"/>
          </p:cNvSpPr>
          <p:nvPr>
            <p:ph type="title" idx="4294967295"/>
          </p:nvPr>
        </p:nvSpPr>
        <p:spPr>
          <a:xfrm>
            <a:off x="0" y="228600"/>
            <a:ext cx="7543800" cy="914400"/>
          </a:xfrm>
        </p:spPr>
        <p:txBody>
          <a:bodyPr>
            <a:normAutofit/>
          </a:bodyPr>
          <a:lstStyle/>
          <a:p>
            <a:r>
              <a:rPr lang="en-US" dirty="0" smtClean="0"/>
              <a:t>Nepal</a:t>
            </a: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9400" y="1219200"/>
            <a:ext cx="2408584" cy="1424590"/>
          </a:xfrm>
          <a:prstGeom prst="rect">
            <a:avLst/>
          </a:prstGeom>
        </p:spPr>
      </p:pic>
      <p:pic>
        <p:nvPicPr>
          <p:cNvPr id="5" name="Picture 2" descr="G:\Teaching\L3_mountain_hazards\Staff_Photos\120920\P100072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45442" y="2712279"/>
            <a:ext cx="2408584" cy="15507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82004" y="4263028"/>
            <a:ext cx="2498558" cy="26776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2569"/>
                </a:solidFill>
                <a:effectLst/>
                <a:uFillTx/>
              </a:rPr>
              <a:t>Durham,  </a:t>
            </a:r>
            <a:r>
              <a:rPr lang="en-US" sz="1400" dirty="0" smtClean="0"/>
              <a:t>NSET </a:t>
            </a:r>
            <a:r>
              <a:rPr kumimoji="0" lang="en-US" sz="1400" b="0" i="0" u="none" strike="noStrike" cap="none" spc="0" normalizeH="0" baseline="0" dirty="0" smtClean="0">
                <a:ln>
                  <a:noFill/>
                </a:ln>
                <a:solidFill>
                  <a:srgbClr val="002569"/>
                </a:solidFill>
                <a:effectLst/>
                <a:uFillTx/>
              </a:rPr>
              <a:t>Nepal, BGS, site monitoring and mapping   in </a:t>
            </a:r>
            <a:r>
              <a:rPr kumimoji="0" lang="en-US" sz="1400" b="0" i="0" u="none" strike="noStrike" cap="none" spc="0" normalizeH="0" baseline="0" dirty="0" err="1" smtClean="0">
                <a:ln>
                  <a:noFill/>
                </a:ln>
                <a:solidFill>
                  <a:srgbClr val="002569"/>
                </a:solidFill>
                <a:effectLst/>
                <a:uFillTx/>
              </a:rPr>
              <a:t>Sindhupalchowk</a:t>
            </a:r>
            <a:r>
              <a:rPr kumimoji="0" lang="en-US" sz="1400" b="0" i="0" u="none" strike="noStrike" cap="none" spc="0" normalizeH="0" baseline="0" dirty="0" smtClean="0">
                <a:ln>
                  <a:noFill/>
                </a:ln>
                <a:solidFill>
                  <a:srgbClr val="002569"/>
                </a:solidFill>
                <a:effectLst/>
                <a:uFillTx/>
              </a:rPr>
              <a:t>, Upper     </a:t>
            </a:r>
            <a:r>
              <a:rPr kumimoji="0" lang="en-US" sz="1400" b="0" i="0" u="none" strike="noStrike" cap="none" spc="0" normalizeH="0" baseline="0" dirty="0" err="1" smtClean="0">
                <a:ln>
                  <a:noFill/>
                </a:ln>
                <a:solidFill>
                  <a:srgbClr val="002569"/>
                </a:solidFill>
                <a:effectLst/>
                <a:uFillTx/>
              </a:rPr>
              <a:t>Bhote</a:t>
            </a:r>
            <a:r>
              <a:rPr kumimoji="0" lang="en-US" sz="1400" b="0" i="0" u="none" strike="noStrike" cap="none" spc="0" normalizeH="0" baseline="0" dirty="0" smtClean="0">
                <a:ln>
                  <a:noFill/>
                </a:ln>
                <a:solidFill>
                  <a:srgbClr val="002569"/>
                </a:solidFill>
                <a:effectLst/>
                <a:uFillTx/>
              </a:rPr>
              <a:t> </a:t>
            </a:r>
            <a:r>
              <a:rPr kumimoji="0" lang="en-US" sz="1400" b="0" i="0" u="none" strike="noStrike" cap="none" spc="0" normalizeH="0" baseline="0" dirty="0" err="1" smtClean="0">
                <a:ln>
                  <a:noFill/>
                </a:ln>
                <a:solidFill>
                  <a:srgbClr val="002569"/>
                </a:solidFill>
                <a:effectLst/>
                <a:uFillTx/>
              </a:rPr>
              <a:t>Kosi</a:t>
            </a:r>
            <a:r>
              <a:rPr kumimoji="0" lang="en-US" sz="1400" b="0" i="0" u="none" strike="noStrike" cap="none" spc="0" normalizeH="0" baseline="0" dirty="0" smtClean="0">
                <a:ln>
                  <a:noFill/>
                </a:ln>
                <a:solidFill>
                  <a:srgbClr val="002569"/>
                </a:solidFill>
                <a:effectLst/>
                <a:uFillTx/>
              </a:rPr>
              <a:t>, </a:t>
            </a:r>
            <a:r>
              <a:rPr kumimoji="0" lang="en-US" sz="1400" b="0" i="0" u="none" strike="noStrike" cap="none" spc="0" normalizeH="0" baseline="0" dirty="0" err="1" smtClean="0">
                <a:ln>
                  <a:noFill/>
                </a:ln>
                <a:solidFill>
                  <a:srgbClr val="002569"/>
                </a:solidFill>
                <a:effectLst/>
                <a:uFillTx/>
              </a:rPr>
              <a:t>Arniko</a:t>
            </a:r>
            <a:r>
              <a:rPr kumimoji="0" lang="en-US" sz="1400" b="0" i="0" u="none" strike="noStrike" cap="none" spc="0" normalizeH="0" baseline="0" dirty="0" smtClean="0">
                <a:ln>
                  <a:noFill/>
                </a:ln>
                <a:solidFill>
                  <a:srgbClr val="002569"/>
                </a:solidFill>
                <a:effectLst/>
                <a:uFillTx/>
              </a:rPr>
              <a:t> Highway</a:t>
            </a:r>
          </a:p>
          <a:p>
            <a:pPr marL="0" marR="0" indent="0" algn="l" defTabSz="457200" rtl="0" fontAlgn="auto" latinLnBrk="1" hangingPunct="0">
              <a:lnSpc>
                <a:spcPct val="100000"/>
              </a:lnSpc>
              <a:spcBef>
                <a:spcPts val="0"/>
              </a:spcBef>
              <a:spcAft>
                <a:spcPts val="0"/>
              </a:spcAft>
              <a:buClrTx/>
              <a:buSzTx/>
              <a:buFontTx/>
              <a:buNone/>
              <a:tabLst/>
            </a:pPr>
            <a:endParaRPr lang="en-US" sz="1400" dirty="0" smtClean="0"/>
          </a:p>
          <a:p>
            <a:pPr marL="0" marR="0" indent="0" algn="l" defTabSz="457200" rtl="0" fontAlgn="auto" latinLnBrk="1" hangingPunct="0">
              <a:lnSpc>
                <a:spcPct val="100000"/>
              </a:lnSpc>
              <a:spcBef>
                <a:spcPts val="0"/>
              </a:spcBef>
              <a:spcAft>
                <a:spcPts val="0"/>
              </a:spcAft>
              <a:buClrTx/>
              <a:buSzTx/>
              <a:buFontTx/>
              <a:buNone/>
              <a:tabLst/>
            </a:pPr>
            <a:endParaRPr lang="en-US" sz="1400" dirty="0"/>
          </a:p>
          <a:p>
            <a:pPr algn="l" rtl="0" latinLnBrk="1" hangingPunct="0"/>
            <a:r>
              <a:rPr lang="en-US" sz="1400" b="1" dirty="0">
                <a:solidFill>
                  <a:schemeClr val="tx1"/>
                </a:solidFill>
              </a:rPr>
              <a:t>GFZ Potsdam: Field based </a:t>
            </a:r>
          </a:p>
          <a:p>
            <a:pPr algn="l" rtl="0" latinLnBrk="1" hangingPunct="0"/>
            <a:r>
              <a:rPr lang="en-US" sz="1400" b="1" dirty="0">
                <a:solidFill>
                  <a:schemeClr val="tx1"/>
                </a:solidFill>
              </a:rPr>
              <a:t>monitoring and remote sensing analysis after </a:t>
            </a:r>
            <a:r>
              <a:rPr lang="en-US" sz="1400" b="1" dirty="0" err="1">
                <a:solidFill>
                  <a:schemeClr val="tx1"/>
                </a:solidFill>
              </a:rPr>
              <a:t>Gorkha</a:t>
            </a:r>
            <a:r>
              <a:rPr lang="en-US" sz="1400" b="1" dirty="0">
                <a:solidFill>
                  <a:schemeClr val="tx1"/>
                </a:solidFill>
              </a:rPr>
              <a:t> earth-quake for understanding long- term </a:t>
            </a:r>
            <a:r>
              <a:rPr lang="en-US" sz="1400" b="1" dirty="0" err="1">
                <a:solidFill>
                  <a:schemeClr val="tx1"/>
                </a:solidFill>
              </a:rPr>
              <a:t>landsliding</a:t>
            </a:r>
            <a:r>
              <a:rPr lang="en-US" sz="1400" b="1" dirty="0">
                <a:solidFill>
                  <a:schemeClr val="tx1"/>
                </a:solidFill>
              </a:rPr>
              <a:t> and erosion </a:t>
            </a:r>
            <a:r>
              <a:rPr lang="en-US" sz="1400" b="1" dirty="0" smtClean="0">
                <a:solidFill>
                  <a:schemeClr val="tx1"/>
                </a:solidFill>
              </a:rPr>
              <a:t>(slides below)</a:t>
            </a:r>
            <a:endParaRPr lang="en-US" sz="1400" b="1" dirty="0">
              <a:solidFill>
                <a:schemeClr val="tx1"/>
              </a:solidFill>
            </a:endParaRPr>
          </a:p>
        </p:txBody>
      </p:sp>
      <p:pic>
        <p:nvPicPr>
          <p:cNvPr id="7" name="Picture 6"/>
          <p:cNvPicPr>
            <a:picLocks noChangeAspect="1"/>
          </p:cNvPicPr>
          <p:nvPr/>
        </p:nvPicPr>
        <p:blipFill>
          <a:blip r:embed="rId6"/>
          <a:stretch>
            <a:fillRect/>
          </a:stretch>
        </p:blipFill>
        <p:spPr>
          <a:xfrm>
            <a:off x="3429000" y="1315453"/>
            <a:ext cx="3048000" cy="2207172"/>
          </a:xfrm>
          <a:prstGeom prst="rect">
            <a:avLst/>
          </a:prstGeom>
        </p:spPr>
      </p:pic>
      <p:sp>
        <p:nvSpPr>
          <p:cNvPr id="9" name="TextBox 8"/>
          <p:cNvSpPr txBox="1"/>
          <p:nvPr/>
        </p:nvSpPr>
        <p:spPr>
          <a:xfrm>
            <a:off x="3429000" y="3487653"/>
            <a:ext cx="312420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rtl="0" latinLnBrk="1" hangingPunct="0"/>
            <a:r>
              <a:rPr lang="en-US" sz="1400" dirty="0"/>
              <a:t>Kargel, J. S., </a:t>
            </a:r>
            <a:r>
              <a:rPr lang="en-US" sz="1400" dirty="0" smtClean="0"/>
              <a:t>et al. 2015, </a:t>
            </a:r>
            <a:r>
              <a:rPr lang="en-US" sz="1400" i="1" dirty="0" smtClean="0"/>
              <a:t>Science</a:t>
            </a:r>
            <a:endParaRPr kumimoji="0" lang="en-US" sz="1400" b="0" i="0" u="none" strike="noStrike" cap="none" spc="0" normalizeH="0" baseline="0" dirty="0">
              <a:ln>
                <a:noFill/>
              </a:ln>
              <a:solidFill>
                <a:srgbClr val="002569"/>
              </a:solidFill>
              <a:effectLst/>
              <a:uFillTx/>
            </a:endParaRPr>
          </a:p>
        </p:txBody>
      </p:sp>
      <p:sp>
        <p:nvSpPr>
          <p:cNvPr id="11" name="TextBox 10"/>
          <p:cNvSpPr txBox="1"/>
          <p:nvPr/>
        </p:nvSpPr>
        <p:spPr>
          <a:xfrm>
            <a:off x="3394865" y="6212891"/>
            <a:ext cx="2818374" cy="7386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kumimoji="0" lang="en-US" sz="1400" b="0" i="0" u="none" strike="noStrike" cap="none" spc="0" normalizeH="0" baseline="0" dirty="0" smtClean="0">
                <a:ln>
                  <a:noFill/>
                </a:ln>
                <a:solidFill>
                  <a:srgbClr val="002569"/>
                </a:solidFill>
                <a:effectLst/>
                <a:uFillTx/>
              </a:rPr>
              <a:t>Collins</a:t>
            </a:r>
            <a:r>
              <a:rPr kumimoji="0" lang="en-US" sz="1400" b="0" i="0" u="none" strike="noStrike" cap="none" spc="0" normalizeH="0" dirty="0" smtClean="0">
                <a:ln>
                  <a:noFill/>
                </a:ln>
                <a:solidFill>
                  <a:srgbClr val="002569"/>
                </a:solidFill>
                <a:effectLst/>
                <a:uFillTx/>
              </a:rPr>
              <a:t> and </a:t>
            </a:r>
            <a:r>
              <a:rPr kumimoji="0" lang="en-US" sz="1400" b="0" i="0" u="none" strike="noStrike" cap="none" spc="0" normalizeH="0" dirty="0" err="1" smtClean="0">
                <a:ln>
                  <a:noFill/>
                </a:ln>
                <a:solidFill>
                  <a:srgbClr val="002569"/>
                </a:solidFill>
                <a:effectLst/>
                <a:uFillTx/>
              </a:rPr>
              <a:t>Jibson</a:t>
            </a:r>
            <a:r>
              <a:rPr kumimoji="0" lang="en-US" sz="1400" b="0" i="0" u="none" strike="noStrike" cap="none" spc="0" normalizeH="0" dirty="0" smtClean="0">
                <a:ln>
                  <a:noFill/>
                </a:ln>
                <a:solidFill>
                  <a:srgbClr val="002569"/>
                </a:solidFill>
                <a:effectLst/>
                <a:uFillTx/>
              </a:rPr>
              <a:t>, </a:t>
            </a:r>
            <a:r>
              <a:rPr lang="en-US" sz="1400" dirty="0"/>
              <a:t>Open-File Report 2015-1142</a:t>
            </a:r>
          </a:p>
          <a:p>
            <a:pPr marL="0" marR="0" indent="0" algn="l" defTabSz="4572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08875730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011" y="304800"/>
            <a:ext cx="7543800" cy="914400"/>
          </a:xfrm>
        </p:spPr>
        <p:txBody>
          <a:bodyPr>
            <a:normAutofit/>
          </a:bodyPr>
          <a:lstStyle/>
          <a:p>
            <a:r>
              <a:rPr lang="en-US" i="1" dirty="0" smtClean="0"/>
              <a:t>Experimental Regions</a:t>
            </a:r>
            <a:endParaRPr lang="en-US" i="1" dirty="0"/>
          </a:p>
        </p:txBody>
      </p:sp>
      <p:pic>
        <p:nvPicPr>
          <p:cNvPr id="5122" name="Picture 2" descr="Image result for southeast alaska landslide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1313222"/>
            <a:ext cx="4319588" cy="22669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495800" y="3576937"/>
            <a:ext cx="44196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kumimoji="0" lang="en-US" sz="1200" b="0" i="0" u="none" strike="noStrike" cap="none" spc="0" normalizeH="0" baseline="0" dirty="0" smtClean="0">
                <a:ln>
                  <a:noFill/>
                </a:ln>
                <a:solidFill>
                  <a:srgbClr val="002569"/>
                </a:solidFill>
                <a:effectLst/>
                <a:uFillTx/>
              </a:rPr>
              <a:t>Sitka</a:t>
            </a:r>
            <a:r>
              <a:rPr lang="en-US" sz="1200" dirty="0" smtClean="0"/>
              <a:t>, Alaska landslide, August, 2015, </a:t>
            </a:r>
            <a:r>
              <a:rPr lang="en-US" sz="1200" dirty="0"/>
              <a:t>James Poulson/The </a:t>
            </a:r>
            <a:r>
              <a:rPr lang="en-US" sz="1200" dirty="0" smtClean="0"/>
              <a:t>Daily </a:t>
            </a:r>
            <a:r>
              <a:rPr lang="en-US" sz="1200" dirty="0"/>
              <a:t>Sitka Sentinel via AP </a:t>
            </a:r>
            <a:endParaRPr kumimoji="0" lang="en-US" sz="1200" b="0" i="0" u="none" strike="noStrike" cap="none" spc="0" normalizeH="0" baseline="0" dirty="0">
              <a:ln>
                <a:noFill/>
              </a:ln>
              <a:solidFill>
                <a:srgbClr val="002569"/>
              </a:solidFill>
              <a:effectLst/>
              <a:uFillTx/>
            </a:endParaRPr>
          </a:p>
        </p:txBody>
      </p:sp>
      <p:sp>
        <p:nvSpPr>
          <p:cNvPr id="7" name="Content Placeholder 1"/>
          <p:cNvSpPr txBox="1">
            <a:spLocks/>
          </p:cNvSpPr>
          <p:nvPr/>
        </p:nvSpPr>
        <p:spPr>
          <a:xfrm>
            <a:off x="91440" y="1256211"/>
            <a:ext cx="4419600" cy="1915384"/>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a:buNone/>
            </a:pPr>
            <a:r>
              <a:rPr lang="en-US" sz="2800" b="1" dirty="0" smtClean="0"/>
              <a:t>Southeast Alaska</a:t>
            </a:r>
          </a:p>
          <a:p>
            <a:pPr lvl="1" defTabSz="914400"/>
            <a:r>
              <a:rPr lang="en-US" sz="1600" dirty="0" smtClean="0"/>
              <a:t>Slow-moving landslides</a:t>
            </a:r>
          </a:p>
          <a:p>
            <a:pPr lvl="1" defTabSz="914400"/>
            <a:r>
              <a:rPr lang="en-US" sz="1600" dirty="0" smtClean="0"/>
              <a:t>Heterogeneous landslide triggers</a:t>
            </a:r>
          </a:p>
          <a:p>
            <a:pPr lvl="1" defTabSz="914400"/>
            <a:r>
              <a:rPr lang="en-US" sz="1600" dirty="0" smtClean="0"/>
              <a:t>Active projects</a:t>
            </a:r>
          </a:p>
          <a:p>
            <a:pPr lvl="1" defTabSz="914400"/>
            <a:r>
              <a:rPr lang="en-US" sz="1600" dirty="0" smtClean="0"/>
              <a:t>End users: National Forest Service, USGS</a:t>
            </a:r>
          </a:p>
          <a:p>
            <a:pPr defTabSz="914400"/>
            <a:endParaRPr lang="en-US" sz="1800" dirty="0" smtClean="0"/>
          </a:p>
        </p:txBody>
      </p:sp>
      <p:sp>
        <p:nvSpPr>
          <p:cNvPr id="10" name="Content Placeholder 1"/>
          <p:cNvSpPr txBox="1">
            <a:spLocks/>
          </p:cNvSpPr>
          <p:nvPr/>
        </p:nvSpPr>
        <p:spPr>
          <a:xfrm>
            <a:off x="5114925" y="4294533"/>
            <a:ext cx="4038600" cy="1915384"/>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defTabSz="914400"/>
            <a:r>
              <a:rPr lang="en-US" sz="1800" dirty="0" smtClean="0">
                <a:solidFill>
                  <a:schemeClr val="tx1"/>
                </a:solidFill>
              </a:rPr>
              <a:t>Very large rockslides</a:t>
            </a:r>
          </a:p>
          <a:p>
            <a:pPr lvl="1" defTabSz="914400"/>
            <a:r>
              <a:rPr lang="en-US" sz="1800" dirty="0" smtClean="0">
                <a:solidFill>
                  <a:schemeClr val="tx1"/>
                </a:solidFill>
              </a:rPr>
              <a:t>Detection and characterization by coupling Earth Observation and seismology</a:t>
            </a:r>
          </a:p>
          <a:p>
            <a:pPr lvl="1" defTabSz="914400"/>
            <a:r>
              <a:rPr lang="en-US" sz="1800" dirty="0" smtClean="0">
                <a:solidFill>
                  <a:schemeClr val="tx1"/>
                </a:solidFill>
              </a:rPr>
              <a:t>Active projects (LDO/Columbia NY, EOST/Univ. Strasbourg)</a:t>
            </a:r>
          </a:p>
        </p:txBody>
      </p:sp>
      <p:sp>
        <p:nvSpPr>
          <p:cNvPr id="12" name="TextBox 3"/>
          <p:cNvSpPr txBox="1"/>
          <p:nvPr/>
        </p:nvSpPr>
        <p:spPr>
          <a:xfrm>
            <a:off x="152400" y="6096000"/>
            <a:ext cx="464820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sz="1200" dirty="0" smtClean="0"/>
              <a:t>Mont La </a:t>
            </a:r>
            <a:r>
              <a:rPr lang="en-US" sz="1200" dirty="0" err="1" smtClean="0"/>
              <a:t>Pérouse</a:t>
            </a:r>
            <a:r>
              <a:rPr lang="en-US" sz="1200" dirty="0" smtClean="0"/>
              <a:t> rockslide, 2014/0216(Glacier Bay National Park).Optical imagery (</a:t>
            </a:r>
            <a:r>
              <a:rPr lang="en-US" sz="1200" dirty="0" err="1" smtClean="0"/>
              <a:t>Pléiades</a:t>
            </a:r>
            <a:r>
              <a:rPr lang="en-US" sz="1200" dirty="0" smtClean="0"/>
              <a:t>) and seismic signals (</a:t>
            </a:r>
            <a:r>
              <a:rPr lang="en-US" sz="1200" dirty="0" err="1" smtClean="0"/>
              <a:t>Starck</a:t>
            </a:r>
            <a:r>
              <a:rPr lang="en-US" sz="1200" dirty="0" smtClean="0"/>
              <a:t>, </a:t>
            </a:r>
            <a:r>
              <a:rPr lang="en-US" sz="1200" dirty="0" err="1" smtClean="0"/>
              <a:t>Ekström</a:t>
            </a:r>
            <a:r>
              <a:rPr lang="en-US" sz="1200" dirty="0" smtClean="0"/>
              <a:t> &amp; </a:t>
            </a:r>
            <a:r>
              <a:rPr lang="en-US" sz="1200" dirty="0" err="1" smtClean="0"/>
              <a:t>Hibert</a:t>
            </a:r>
            <a:r>
              <a:rPr lang="en-US" sz="1200" dirty="0" smtClean="0"/>
              <a:t>; Univ. Columbia and Univ. Strasbourg)</a:t>
            </a:r>
            <a:endParaRPr kumimoji="0" lang="en-US" sz="1200" b="0" i="0" u="none" strike="noStrike" cap="none" spc="0" normalizeH="0" baseline="0" dirty="0">
              <a:ln>
                <a:noFill/>
              </a:ln>
              <a:solidFill>
                <a:srgbClr val="002569"/>
              </a:solidFill>
              <a:effectLst/>
              <a:uFillTx/>
            </a:endParaRPr>
          </a:p>
        </p:txBody>
      </p:sp>
      <p:pic>
        <p:nvPicPr>
          <p:cNvPr id="11" name="Image 10" descr="Capture d’écran 2016-09-02 à 11.33.2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2200" y="3200400"/>
            <a:ext cx="1981200" cy="1439309"/>
          </a:xfrm>
          <a:prstGeom prst="rect">
            <a:avLst/>
          </a:prstGeom>
        </p:spPr>
      </p:pic>
      <p:pic>
        <p:nvPicPr>
          <p:cNvPr id="9" name="Image 8" descr="Landsldie_Laperous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8940" y="3733800"/>
            <a:ext cx="2855260" cy="2206337"/>
          </a:xfrm>
          <a:prstGeom prst="rect">
            <a:avLst/>
          </a:prstGeom>
        </p:spPr>
      </p:pic>
      <p:pic>
        <p:nvPicPr>
          <p:cNvPr id="13" name="Image 12" descr="Seismic_Signal_La_Perous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14614" y="4408451"/>
            <a:ext cx="1943186" cy="1687549"/>
          </a:xfrm>
          <a:prstGeom prst="rect">
            <a:avLst/>
          </a:prstGeom>
        </p:spPr>
      </p:pic>
    </p:spTree>
    <p:extLst>
      <p:ext uri="{BB962C8B-B14F-4D97-AF65-F5344CB8AC3E}">
        <p14:creationId xmlns:p14="http://schemas.microsoft.com/office/powerpoint/2010/main" val="427914027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011" y="304800"/>
            <a:ext cx="7543800" cy="914400"/>
          </a:xfrm>
        </p:spPr>
        <p:txBody>
          <a:bodyPr>
            <a:normAutofit/>
          </a:bodyPr>
          <a:lstStyle/>
          <a:p>
            <a:r>
              <a:rPr lang="en-US" i="1" dirty="0" smtClean="0"/>
              <a:t>Experimental Regions</a:t>
            </a:r>
            <a:endParaRPr lang="en-US" i="1" dirty="0"/>
          </a:p>
        </p:txBody>
      </p:sp>
      <p:pic>
        <p:nvPicPr>
          <p:cNvPr id="5" name="Picture 4"/>
          <p:cNvPicPr>
            <a:picLocks noChangeAspect="1"/>
          </p:cNvPicPr>
          <p:nvPr/>
        </p:nvPicPr>
        <p:blipFill>
          <a:blip r:embed="rId3"/>
          <a:stretch>
            <a:fillRect/>
          </a:stretch>
        </p:blipFill>
        <p:spPr>
          <a:xfrm rot="5400000">
            <a:off x="1622643" y="2724770"/>
            <a:ext cx="2321326" cy="5101388"/>
          </a:xfrm>
          <a:prstGeom prst="rect">
            <a:avLst/>
          </a:prstGeom>
        </p:spPr>
      </p:pic>
      <p:sp>
        <p:nvSpPr>
          <p:cNvPr id="7" name="Content Placeholder 1"/>
          <p:cNvSpPr txBox="1">
            <a:spLocks/>
          </p:cNvSpPr>
          <p:nvPr/>
        </p:nvSpPr>
        <p:spPr>
          <a:xfrm>
            <a:off x="56938" y="1209974"/>
            <a:ext cx="6036982" cy="2448784"/>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a:buNone/>
            </a:pPr>
            <a:r>
              <a:rPr lang="en-US" sz="2400" b="1" dirty="0" smtClean="0"/>
              <a:t>The Caribbean: Cuba, Haiti and French </a:t>
            </a:r>
            <a:r>
              <a:rPr lang="en-US" sz="2400" b="1" dirty="0" err="1" smtClean="0"/>
              <a:t>Antillas</a:t>
            </a:r>
            <a:endParaRPr lang="en-US" sz="2400" b="1" dirty="0"/>
          </a:p>
          <a:p>
            <a:pPr marL="533400" lvl="1" indent="-173038" defTabSz="914400"/>
            <a:r>
              <a:rPr lang="en-US" sz="1400" dirty="0"/>
              <a:t>Tropical </a:t>
            </a:r>
            <a:r>
              <a:rPr lang="en-US" sz="1400" dirty="0" smtClean="0"/>
              <a:t>climate, active tectonic region and diverse </a:t>
            </a:r>
            <a:r>
              <a:rPr lang="en-US" sz="1400" dirty="0"/>
              <a:t>geomorphologic </a:t>
            </a:r>
            <a:r>
              <a:rPr lang="en-US" sz="1400" dirty="0" smtClean="0"/>
              <a:t>settings</a:t>
            </a:r>
          </a:p>
          <a:p>
            <a:pPr marL="533400" lvl="1" indent="-173038" defTabSz="914400"/>
            <a:r>
              <a:rPr lang="en-US" sz="1400" dirty="0" smtClean="0"/>
              <a:t>Rainfall, Earthquake and Anthropogenic induced failures</a:t>
            </a:r>
            <a:endParaRPr lang="en-US" sz="1400" dirty="0"/>
          </a:p>
          <a:p>
            <a:pPr marL="533400" lvl="1" indent="-173038" defTabSz="914400"/>
            <a:r>
              <a:rPr lang="en-US" sz="1400" dirty="0" smtClean="0"/>
              <a:t>Active engagement </a:t>
            </a:r>
            <a:r>
              <a:rPr lang="en-US" sz="1400" dirty="0"/>
              <a:t>from Ministry of Energy and Mines (Cuba</a:t>
            </a:r>
            <a:r>
              <a:rPr lang="en-US" sz="1400" dirty="0" smtClean="0"/>
              <a:t>), CNIGS (Haiti) and CNRS (French </a:t>
            </a:r>
            <a:r>
              <a:rPr lang="en-US" sz="1400" dirty="0" err="1" smtClean="0"/>
              <a:t>Antillas</a:t>
            </a:r>
            <a:r>
              <a:rPr lang="en-US" sz="1400" dirty="0" smtClean="0"/>
              <a:t>)</a:t>
            </a:r>
            <a:endParaRPr lang="en-US" sz="1400" dirty="0"/>
          </a:p>
          <a:p>
            <a:pPr marL="533400" lvl="1" indent="-173038" defTabSz="914400"/>
            <a:r>
              <a:rPr lang="en-US" sz="1400" dirty="0" smtClean="0"/>
              <a:t>Active projects (Univ. of Strasbourg, CNES KAL-HAITI)</a:t>
            </a:r>
          </a:p>
          <a:p>
            <a:pPr marL="533400" lvl="1" indent="-173038" defTabSz="914400"/>
            <a:r>
              <a:rPr lang="en-US" sz="1400" dirty="0" smtClean="0"/>
              <a:t>Also an experimental region of other Disaster Pilots (floods, volcanoes)</a:t>
            </a:r>
          </a:p>
          <a:p>
            <a:pPr defTabSz="914400"/>
            <a:endParaRPr lang="en-US" sz="1800" dirty="0" smtClean="0"/>
          </a:p>
        </p:txBody>
      </p:sp>
      <p:sp>
        <p:nvSpPr>
          <p:cNvPr id="9" name="ZoneTexte 8"/>
          <p:cNvSpPr txBox="1"/>
          <p:nvPr/>
        </p:nvSpPr>
        <p:spPr>
          <a:xfrm>
            <a:off x="228600" y="6477000"/>
            <a:ext cx="2120662"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FR" sz="1050" b="0" i="0" u="none" strike="noStrike" cap="none" spc="0" normalizeH="0" baseline="0" dirty="0" err="1" smtClean="0">
                <a:ln>
                  <a:noFill/>
                </a:ln>
                <a:solidFill>
                  <a:srgbClr val="002569"/>
                </a:solidFill>
                <a:effectLst/>
                <a:uFillTx/>
              </a:rPr>
              <a:t>Castellanos</a:t>
            </a:r>
            <a:r>
              <a:rPr kumimoji="0" lang="fr-FR" sz="1050" b="0" i="0" u="none" strike="noStrike" cap="none" spc="0" normalizeH="0" baseline="0" dirty="0" smtClean="0">
                <a:ln>
                  <a:noFill/>
                </a:ln>
                <a:solidFill>
                  <a:srgbClr val="002569"/>
                </a:solidFill>
                <a:effectLst/>
                <a:uFillTx/>
              </a:rPr>
              <a:t> &amp; Van </a:t>
            </a:r>
            <a:r>
              <a:rPr kumimoji="0" lang="fr-FR" sz="1050" b="0" i="0" u="none" strike="noStrike" cap="none" spc="0" normalizeH="0" baseline="0" dirty="0" err="1" smtClean="0">
                <a:ln>
                  <a:noFill/>
                </a:ln>
                <a:solidFill>
                  <a:srgbClr val="002569"/>
                </a:solidFill>
                <a:effectLst/>
                <a:uFillTx/>
              </a:rPr>
              <a:t>Westen</a:t>
            </a:r>
            <a:r>
              <a:rPr kumimoji="0" lang="fr-FR" sz="1050" b="0" i="0" u="none" strike="noStrike" cap="none" spc="0" normalizeH="0" baseline="0" dirty="0" smtClean="0">
                <a:ln>
                  <a:noFill/>
                </a:ln>
                <a:solidFill>
                  <a:srgbClr val="002569"/>
                </a:solidFill>
                <a:effectLst/>
                <a:uFillTx/>
              </a:rPr>
              <a:t> (2008)</a:t>
            </a:r>
            <a:endParaRPr kumimoji="0" lang="fr-FR" sz="1050" b="0" i="0" u="none" strike="noStrike" cap="none" spc="0" normalizeH="0" baseline="0" dirty="0">
              <a:ln>
                <a:noFill/>
              </a:ln>
              <a:solidFill>
                <a:srgbClr val="002569"/>
              </a:solidFill>
              <a:effectLst/>
              <a:uFillTx/>
            </a:endParaRPr>
          </a:p>
        </p:txBody>
      </p:sp>
      <p:pic>
        <p:nvPicPr>
          <p:cNvPr id="80" name="Image 79" descr="Capture d’écran 2016-09-01 à 22.39.3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58885" y="1828800"/>
            <a:ext cx="2696134" cy="1928795"/>
          </a:xfrm>
          <a:prstGeom prst="rect">
            <a:avLst/>
          </a:prstGeom>
        </p:spPr>
      </p:pic>
      <p:sp>
        <p:nvSpPr>
          <p:cNvPr id="81" name="ZoneTexte 80"/>
          <p:cNvSpPr txBox="1"/>
          <p:nvPr/>
        </p:nvSpPr>
        <p:spPr>
          <a:xfrm>
            <a:off x="2895600" y="4114800"/>
            <a:ext cx="52153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FR" sz="1400" b="0" i="0" u="none" strike="noStrike" cap="none" spc="0" normalizeH="0" baseline="0" dirty="0" smtClean="0">
                <a:ln>
                  <a:noFill/>
                </a:ln>
                <a:solidFill>
                  <a:srgbClr val="FFFFFF"/>
                </a:solidFill>
                <a:effectLst/>
                <a:uFillTx/>
                <a:latin typeface="Arial"/>
                <a:cs typeface="Arial"/>
              </a:rPr>
              <a:t>Cuba</a:t>
            </a:r>
            <a:endParaRPr kumimoji="0" lang="fr-FR" sz="1400" b="0" i="0" u="none" strike="noStrike" cap="none" spc="0" normalizeH="0" baseline="0" dirty="0">
              <a:ln>
                <a:noFill/>
              </a:ln>
              <a:solidFill>
                <a:srgbClr val="FFFFFF"/>
              </a:solidFill>
              <a:effectLst/>
              <a:uFillTx/>
              <a:latin typeface="Arial"/>
              <a:cs typeface="Arial"/>
            </a:endParaRPr>
          </a:p>
        </p:txBody>
      </p:sp>
      <p:sp>
        <p:nvSpPr>
          <p:cNvPr id="82" name="ZoneTexte 81"/>
          <p:cNvSpPr txBox="1"/>
          <p:nvPr/>
        </p:nvSpPr>
        <p:spPr>
          <a:xfrm>
            <a:off x="6019800" y="1524000"/>
            <a:ext cx="3063819"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FR" sz="1050" b="0" i="0" u="none" strike="noStrike" cap="none" spc="0" normalizeH="0" baseline="0" dirty="0" err="1" smtClean="0">
                <a:ln>
                  <a:noFill/>
                </a:ln>
                <a:solidFill>
                  <a:srgbClr val="002569"/>
                </a:solidFill>
                <a:effectLst/>
                <a:uFillTx/>
              </a:rPr>
              <a:t>Effects</a:t>
            </a:r>
            <a:r>
              <a:rPr kumimoji="0" lang="fr-FR" sz="1050" b="0" i="0" u="none" strike="noStrike" cap="none" spc="0" normalizeH="0" baseline="0" dirty="0" smtClean="0">
                <a:ln>
                  <a:noFill/>
                </a:ln>
                <a:solidFill>
                  <a:srgbClr val="002569"/>
                </a:solidFill>
                <a:effectLst/>
                <a:uFillTx/>
              </a:rPr>
              <a:t> of </a:t>
            </a:r>
            <a:r>
              <a:rPr kumimoji="0" lang="fr-FR" sz="1050" b="0" i="0" u="none" strike="noStrike" cap="none" spc="0" normalizeH="0" baseline="0" dirty="0" err="1" smtClean="0">
                <a:ln>
                  <a:noFill/>
                </a:ln>
                <a:solidFill>
                  <a:srgbClr val="002569"/>
                </a:solidFill>
                <a:effectLst/>
                <a:uFillTx/>
              </a:rPr>
              <a:t>deforestation</a:t>
            </a:r>
            <a:r>
              <a:rPr kumimoji="0" lang="fr-FR" sz="1050" b="0" i="0" u="none" strike="noStrike" cap="none" spc="0" normalizeH="0" baseline="0" dirty="0" smtClean="0">
                <a:ln>
                  <a:noFill/>
                </a:ln>
                <a:solidFill>
                  <a:srgbClr val="002569"/>
                </a:solidFill>
                <a:effectLst/>
                <a:uFillTx/>
              </a:rPr>
              <a:t> on </a:t>
            </a:r>
            <a:r>
              <a:rPr kumimoji="0" lang="fr-FR" sz="1050" b="0" i="0" u="none" strike="noStrike" cap="none" spc="0" normalizeH="0" baseline="0" dirty="0" err="1" smtClean="0">
                <a:ln>
                  <a:noFill/>
                </a:ln>
                <a:solidFill>
                  <a:srgbClr val="002569"/>
                </a:solidFill>
                <a:effectLst/>
                <a:uFillTx/>
              </a:rPr>
              <a:t>landslide</a:t>
            </a:r>
            <a:r>
              <a:rPr kumimoji="0" lang="fr-FR" sz="1050" b="0" i="0" u="none" strike="noStrike" cap="none" spc="0" normalizeH="0" baseline="0" dirty="0" smtClean="0">
                <a:ln>
                  <a:noFill/>
                </a:ln>
                <a:solidFill>
                  <a:srgbClr val="002569"/>
                </a:solidFill>
                <a:effectLst/>
                <a:uFillTx/>
              </a:rPr>
              <a:t> </a:t>
            </a:r>
            <a:r>
              <a:rPr kumimoji="0" lang="fr-FR" sz="1050" b="0" i="0" u="none" strike="noStrike" cap="none" spc="0" normalizeH="0" baseline="0" dirty="0" err="1" smtClean="0">
                <a:ln>
                  <a:noFill/>
                </a:ln>
                <a:solidFill>
                  <a:srgbClr val="002569"/>
                </a:solidFill>
                <a:effectLst/>
                <a:uFillTx/>
              </a:rPr>
              <a:t>susceptibility</a:t>
            </a:r>
            <a:endParaRPr kumimoji="0" lang="fr-FR" sz="1050" b="0" i="0" u="none" strike="noStrike" cap="none" spc="0" normalizeH="0" baseline="0" dirty="0">
              <a:ln>
                <a:noFill/>
              </a:ln>
              <a:solidFill>
                <a:srgbClr val="002569"/>
              </a:solidFill>
              <a:effectLst/>
              <a:uFillTx/>
            </a:endParaRPr>
          </a:p>
        </p:txBody>
      </p:sp>
      <p:sp>
        <p:nvSpPr>
          <p:cNvPr id="83" name="Forme libre 82"/>
          <p:cNvSpPr/>
          <p:nvPr/>
        </p:nvSpPr>
        <p:spPr>
          <a:xfrm>
            <a:off x="6632520" y="1852706"/>
            <a:ext cx="1135530" cy="1934882"/>
          </a:xfrm>
          <a:custGeom>
            <a:avLst/>
            <a:gdLst>
              <a:gd name="connsiteX0" fmla="*/ 0 w 1135530"/>
              <a:gd name="connsiteY0" fmla="*/ 1934882 h 1934882"/>
              <a:gd name="connsiteX1" fmla="*/ 82177 w 1135530"/>
              <a:gd name="connsiteY1" fmla="*/ 1867647 h 1934882"/>
              <a:gd name="connsiteX2" fmla="*/ 149412 w 1135530"/>
              <a:gd name="connsiteY2" fmla="*/ 1792941 h 1934882"/>
              <a:gd name="connsiteX3" fmla="*/ 209177 w 1135530"/>
              <a:gd name="connsiteY3" fmla="*/ 1755588 h 1934882"/>
              <a:gd name="connsiteX4" fmla="*/ 291353 w 1135530"/>
              <a:gd name="connsiteY4" fmla="*/ 1703294 h 1934882"/>
              <a:gd name="connsiteX5" fmla="*/ 358589 w 1135530"/>
              <a:gd name="connsiteY5" fmla="*/ 1613647 h 1934882"/>
              <a:gd name="connsiteX6" fmla="*/ 463177 w 1135530"/>
              <a:gd name="connsiteY6" fmla="*/ 1501588 h 1934882"/>
              <a:gd name="connsiteX7" fmla="*/ 515471 w 1135530"/>
              <a:gd name="connsiteY7" fmla="*/ 1426882 h 1934882"/>
              <a:gd name="connsiteX8" fmla="*/ 567765 w 1135530"/>
              <a:gd name="connsiteY8" fmla="*/ 1374588 h 1934882"/>
              <a:gd name="connsiteX9" fmla="*/ 717177 w 1135530"/>
              <a:gd name="connsiteY9" fmla="*/ 1337235 h 1934882"/>
              <a:gd name="connsiteX10" fmla="*/ 806824 w 1135530"/>
              <a:gd name="connsiteY10" fmla="*/ 1255059 h 1934882"/>
              <a:gd name="connsiteX11" fmla="*/ 911412 w 1135530"/>
              <a:gd name="connsiteY11" fmla="*/ 1157941 h 1934882"/>
              <a:gd name="connsiteX12" fmla="*/ 971177 w 1135530"/>
              <a:gd name="connsiteY12" fmla="*/ 1045882 h 1934882"/>
              <a:gd name="connsiteX13" fmla="*/ 1016000 w 1135530"/>
              <a:gd name="connsiteY13" fmla="*/ 918882 h 1934882"/>
              <a:gd name="connsiteX14" fmla="*/ 1023471 w 1135530"/>
              <a:gd name="connsiteY14" fmla="*/ 754529 h 1934882"/>
              <a:gd name="connsiteX15" fmla="*/ 1060824 w 1135530"/>
              <a:gd name="connsiteY15" fmla="*/ 649941 h 1934882"/>
              <a:gd name="connsiteX16" fmla="*/ 1105647 w 1135530"/>
              <a:gd name="connsiteY16" fmla="*/ 582706 h 1934882"/>
              <a:gd name="connsiteX17" fmla="*/ 1135530 w 1135530"/>
              <a:gd name="connsiteY17" fmla="*/ 485588 h 1934882"/>
              <a:gd name="connsiteX18" fmla="*/ 1135530 w 1135530"/>
              <a:gd name="connsiteY18" fmla="*/ 373529 h 1934882"/>
              <a:gd name="connsiteX19" fmla="*/ 1016000 w 1135530"/>
              <a:gd name="connsiteY19" fmla="*/ 343647 h 1934882"/>
              <a:gd name="connsiteX20" fmla="*/ 889000 w 1135530"/>
              <a:gd name="connsiteY20" fmla="*/ 343647 h 1934882"/>
              <a:gd name="connsiteX21" fmla="*/ 717177 w 1135530"/>
              <a:gd name="connsiteY21" fmla="*/ 343647 h 1934882"/>
              <a:gd name="connsiteX22" fmla="*/ 627530 w 1135530"/>
              <a:gd name="connsiteY22" fmla="*/ 261470 h 1934882"/>
              <a:gd name="connsiteX23" fmla="*/ 530412 w 1135530"/>
              <a:gd name="connsiteY23" fmla="*/ 194235 h 1934882"/>
              <a:gd name="connsiteX24" fmla="*/ 455706 w 1135530"/>
              <a:gd name="connsiteY24" fmla="*/ 156882 h 1934882"/>
              <a:gd name="connsiteX25" fmla="*/ 306294 w 1135530"/>
              <a:gd name="connsiteY25" fmla="*/ 59765 h 1934882"/>
              <a:gd name="connsiteX26" fmla="*/ 261471 w 1135530"/>
              <a:gd name="connsiteY26" fmla="*/ 0 h 193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5530" h="1934882">
                <a:moveTo>
                  <a:pt x="0" y="1934882"/>
                </a:moveTo>
                <a:lnTo>
                  <a:pt x="82177" y="1867647"/>
                </a:lnTo>
                <a:lnTo>
                  <a:pt x="149412" y="1792941"/>
                </a:lnTo>
                <a:lnTo>
                  <a:pt x="209177" y="1755588"/>
                </a:lnTo>
                <a:lnTo>
                  <a:pt x="291353" y="1703294"/>
                </a:lnTo>
                <a:lnTo>
                  <a:pt x="358589" y="1613647"/>
                </a:lnTo>
                <a:lnTo>
                  <a:pt x="463177" y="1501588"/>
                </a:lnTo>
                <a:lnTo>
                  <a:pt x="515471" y="1426882"/>
                </a:lnTo>
                <a:lnTo>
                  <a:pt x="567765" y="1374588"/>
                </a:lnTo>
                <a:lnTo>
                  <a:pt x="717177" y="1337235"/>
                </a:lnTo>
                <a:lnTo>
                  <a:pt x="806824" y="1255059"/>
                </a:lnTo>
                <a:lnTo>
                  <a:pt x="911412" y="1157941"/>
                </a:lnTo>
                <a:lnTo>
                  <a:pt x="971177" y="1045882"/>
                </a:lnTo>
                <a:lnTo>
                  <a:pt x="1016000" y="918882"/>
                </a:lnTo>
                <a:lnTo>
                  <a:pt x="1023471" y="754529"/>
                </a:lnTo>
                <a:lnTo>
                  <a:pt x="1060824" y="649941"/>
                </a:lnTo>
                <a:lnTo>
                  <a:pt x="1105647" y="582706"/>
                </a:lnTo>
                <a:lnTo>
                  <a:pt x="1135530" y="485588"/>
                </a:lnTo>
                <a:lnTo>
                  <a:pt x="1135530" y="373529"/>
                </a:lnTo>
                <a:lnTo>
                  <a:pt x="1016000" y="343647"/>
                </a:lnTo>
                <a:lnTo>
                  <a:pt x="889000" y="343647"/>
                </a:lnTo>
                <a:lnTo>
                  <a:pt x="717177" y="343647"/>
                </a:lnTo>
                <a:lnTo>
                  <a:pt x="627530" y="261470"/>
                </a:lnTo>
                <a:lnTo>
                  <a:pt x="530412" y="194235"/>
                </a:lnTo>
                <a:lnTo>
                  <a:pt x="455706" y="156882"/>
                </a:lnTo>
                <a:lnTo>
                  <a:pt x="306294" y="59765"/>
                </a:lnTo>
                <a:lnTo>
                  <a:pt x="261471" y="0"/>
                </a:lnTo>
              </a:path>
            </a:pathLst>
          </a:custGeom>
          <a:ln w="19050" cmpd="sng">
            <a:solidFill>
              <a:srgbClr val="FFFFFF"/>
            </a:solidFill>
            <a:prstDash val="dash"/>
          </a:ln>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84" name="ZoneTexte 83"/>
          <p:cNvSpPr txBox="1"/>
          <p:nvPr/>
        </p:nvSpPr>
        <p:spPr>
          <a:xfrm>
            <a:off x="6235085" y="1981200"/>
            <a:ext cx="451491"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fr-FR" sz="1400" dirty="0" err="1" smtClean="0">
                <a:solidFill>
                  <a:srgbClr val="FFFFFF"/>
                </a:solidFill>
                <a:latin typeface="Arial"/>
                <a:cs typeface="Arial"/>
              </a:rPr>
              <a:t>Haiti</a:t>
            </a:r>
            <a:endParaRPr kumimoji="0" lang="fr-FR" sz="1400" b="0" i="0" u="none" strike="noStrike" cap="none" spc="0" normalizeH="0" baseline="0" dirty="0">
              <a:ln>
                <a:noFill/>
              </a:ln>
              <a:solidFill>
                <a:srgbClr val="FFFFFF"/>
              </a:solidFill>
              <a:effectLst/>
              <a:uFillTx/>
              <a:latin typeface="Arial"/>
              <a:cs typeface="Arial"/>
            </a:endParaRPr>
          </a:p>
        </p:txBody>
      </p:sp>
      <p:sp>
        <p:nvSpPr>
          <p:cNvPr id="86" name="ZoneTexte 85"/>
          <p:cNvSpPr txBox="1"/>
          <p:nvPr/>
        </p:nvSpPr>
        <p:spPr>
          <a:xfrm>
            <a:off x="7835285" y="3200400"/>
            <a:ext cx="940482"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fr-FR" sz="1400" dirty="0" err="1" smtClean="0">
                <a:solidFill>
                  <a:srgbClr val="FFFFFF"/>
                </a:solidFill>
                <a:latin typeface="Arial"/>
                <a:cs typeface="Arial"/>
              </a:rPr>
              <a:t>Dominican</a:t>
            </a:r>
            <a:endParaRPr lang="fr-FR" sz="1400" dirty="0">
              <a:solidFill>
                <a:srgbClr val="FFFFFF"/>
              </a:solidFill>
              <a:latin typeface="Arial"/>
              <a:cs typeface="Arial"/>
            </a:endParaRPr>
          </a:p>
          <a:p>
            <a:pPr marL="0" marR="0" indent="0" algn="l" defTabSz="457200" rtl="0" fontAlgn="auto" latinLnBrk="1" hangingPunct="0">
              <a:lnSpc>
                <a:spcPct val="100000"/>
              </a:lnSpc>
              <a:spcBef>
                <a:spcPts val="0"/>
              </a:spcBef>
              <a:spcAft>
                <a:spcPts val="0"/>
              </a:spcAft>
              <a:buClrTx/>
              <a:buSzTx/>
              <a:buFontTx/>
              <a:buNone/>
              <a:tabLst/>
            </a:pPr>
            <a:r>
              <a:rPr lang="fr-FR" sz="1400" dirty="0" err="1" smtClean="0">
                <a:solidFill>
                  <a:srgbClr val="FFFFFF"/>
                </a:solidFill>
                <a:latin typeface="Arial"/>
                <a:cs typeface="Arial"/>
              </a:rPr>
              <a:t>Republic</a:t>
            </a:r>
            <a:endParaRPr kumimoji="0" lang="fr-FR" sz="1400" b="0" i="0" u="none" strike="noStrike" cap="none" spc="0" normalizeH="0" baseline="0" dirty="0">
              <a:ln>
                <a:noFill/>
              </a:ln>
              <a:solidFill>
                <a:srgbClr val="FFFFFF"/>
              </a:solidFill>
              <a:effectLst/>
              <a:uFillTx/>
              <a:latin typeface="Arial"/>
              <a:cs typeface="Arial"/>
            </a:endParaRPr>
          </a:p>
        </p:txBody>
      </p:sp>
      <p:pic>
        <p:nvPicPr>
          <p:cNvPr id="85" name="Image 84" descr="Capture d’écran 2016-09-01 à 22.38.55.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82279" y="4370195"/>
            <a:ext cx="1885322" cy="1649605"/>
          </a:xfrm>
          <a:prstGeom prst="rect">
            <a:avLst/>
          </a:prstGeom>
          <a:ln>
            <a:solidFill>
              <a:srgbClr val="FFFFFF"/>
            </a:solidFill>
          </a:ln>
        </p:spPr>
      </p:pic>
      <p:sp>
        <p:nvSpPr>
          <p:cNvPr id="87" name="ZoneTexte 86"/>
          <p:cNvSpPr txBox="1"/>
          <p:nvPr/>
        </p:nvSpPr>
        <p:spPr>
          <a:xfrm>
            <a:off x="5562600" y="3962400"/>
            <a:ext cx="1905000" cy="4154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fr-FR" sz="1050" b="0" i="0" u="none" strike="noStrike" cap="none" spc="0" normalizeH="0" baseline="0" dirty="0" err="1" smtClean="0">
                <a:ln>
                  <a:noFill/>
                </a:ln>
                <a:solidFill>
                  <a:srgbClr val="002569"/>
                </a:solidFill>
                <a:effectLst/>
                <a:uFillTx/>
              </a:rPr>
              <a:t>Landslide</a:t>
            </a:r>
            <a:r>
              <a:rPr kumimoji="0" lang="fr-FR" sz="1050" b="0" i="0" u="none" strike="noStrike" cap="none" spc="0" normalizeH="0" baseline="0" dirty="0" smtClean="0">
                <a:ln>
                  <a:noFill/>
                </a:ln>
                <a:solidFill>
                  <a:srgbClr val="002569"/>
                </a:solidFill>
                <a:effectLst/>
                <a:uFillTx/>
              </a:rPr>
              <a:t> dam</a:t>
            </a:r>
            <a:r>
              <a:rPr kumimoji="0" lang="fr-FR" sz="1050" b="0" i="0" u="none" strike="noStrike" cap="none" spc="0" normalizeH="0" dirty="0" smtClean="0">
                <a:ln>
                  <a:noFill/>
                </a:ln>
                <a:solidFill>
                  <a:srgbClr val="002569"/>
                </a:solidFill>
                <a:effectLst/>
                <a:uFillTx/>
              </a:rPr>
              <a:t> (</a:t>
            </a:r>
            <a:r>
              <a:rPr kumimoji="0" lang="fr-FR" sz="1050" b="0" i="0" u="none" strike="noStrike" cap="none" spc="0" normalizeH="0" dirty="0" err="1" smtClean="0">
                <a:ln>
                  <a:noFill/>
                </a:ln>
                <a:solidFill>
                  <a:srgbClr val="002569"/>
                </a:solidFill>
                <a:effectLst/>
                <a:uFillTx/>
              </a:rPr>
              <a:t>Jacmel</a:t>
            </a:r>
            <a:r>
              <a:rPr kumimoji="0" lang="fr-FR" sz="1050" b="0" i="0" u="none" strike="noStrike" cap="none" spc="0" normalizeH="0" dirty="0" smtClean="0">
                <a:ln>
                  <a:noFill/>
                </a:ln>
                <a:solidFill>
                  <a:srgbClr val="002569"/>
                </a:solidFill>
                <a:effectLst/>
                <a:uFillTx/>
              </a:rPr>
              <a:t>, </a:t>
            </a:r>
            <a:r>
              <a:rPr kumimoji="0" lang="fr-FR" sz="1050" b="0" i="0" u="none" strike="noStrike" cap="none" spc="0" normalizeH="0" dirty="0" err="1" smtClean="0">
                <a:ln>
                  <a:noFill/>
                </a:ln>
                <a:solidFill>
                  <a:srgbClr val="002569"/>
                </a:solidFill>
                <a:effectLst/>
                <a:uFillTx/>
              </a:rPr>
              <a:t>Haiti</a:t>
            </a:r>
            <a:r>
              <a:rPr kumimoji="0" lang="fr-FR" sz="1050" b="0" i="0" u="none" strike="noStrike" cap="none" spc="0" normalizeH="0" dirty="0" smtClean="0">
                <a:ln>
                  <a:noFill/>
                </a:ln>
                <a:solidFill>
                  <a:srgbClr val="002569"/>
                </a:solidFill>
                <a:effectLst/>
                <a:uFillTx/>
              </a:rPr>
              <a:t>) </a:t>
            </a:r>
            <a:r>
              <a:rPr kumimoji="0" lang="fr-FR" sz="1050" b="0" i="0" u="none" strike="noStrike" cap="none" spc="0" normalizeH="0" dirty="0" err="1" smtClean="0">
                <a:ln>
                  <a:noFill/>
                </a:ln>
                <a:solidFill>
                  <a:srgbClr val="002569"/>
                </a:solidFill>
                <a:effectLst/>
                <a:uFillTx/>
              </a:rPr>
              <a:t>triggered</a:t>
            </a:r>
            <a:r>
              <a:rPr lang="fr-FR" sz="1050" dirty="0" smtClean="0"/>
              <a:t> </a:t>
            </a:r>
            <a:r>
              <a:rPr kumimoji="0" lang="fr-FR" sz="1050" b="0" i="0" u="none" strike="noStrike" cap="none" spc="0" normalizeH="0" dirty="0" smtClean="0">
                <a:ln>
                  <a:noFill/>
                </a:ln>
                <a:solidFill>
                  <a:srgbClr val="002569"/>
                </a:solidFill>
                <a:effectLst/>
                <a:uFillTx/>
              </a:rPr>
              <a:t>by the 2010 ETQ</a:t>
            </a:r>
            <a:endParaRPr kumimoji="0" lang="fr-FR" sz="1050" b="0" i="0" u="none" strike="noStrike" cap="none" spc="0" normalizeH="0" baseline="0" dirty="0">
              <a:ln>
                <a:noFill/>
              </a:ln>
              <a:solidFill>
                <a:srgbClr val="002569"/>
              </a:solidFill>
              <a:effectLst/>
              <a:uFillTx/>
            </a:endParaRPr>
          </a:p>
        </p:txBody>
      </p:sp>
      <p:pic>
        <p:nvPicPr>
          <p:cNvPr id="88" name="Image 87" descr="Capture d’écran 2016-09-01 à 22.37.10.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85267" y="5181600"/>
            <a:ext cx="2006333" cy="1524000"/>
          </a:xfrm>
          <a:prstGeom prst="rect">
            <a:avLst/>
          </a:prstGeom>
          <a:ln>
            <a:solidFill>
              <a:srgbClr val="FFFFFF"/>
            </a:solidFill>
          </a:ln>
        </p:spPr>
      </p:pic>
      <p:sp>
        <p:nvSpPr>
          <p:cNvPr id="90" name="ZoneTexte 89"/>
          <p:cNvSpPr txBox="1"/>
          <p:nvPr/>
        </p:nvSpPr>
        <p:spPr>
          <a:xfrm>
            <a:off x="5029200" y="6290104"/>
            <a:ext cx="1905000" cy="4154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1" hangingPunct="0">
              <a:lnSpc>
                <a:spcPct val="100000"/>
              </a:lnSpc>
              <a:spcBef>
                <a:spcPts val="0"/>
              </a:spcBef>
              <a:spcAft>
                <a:spcPts val="0"/>
              </a:spcAft>
              <a:buClrTx/>
              <a:buSzTx/>
              <a:buFontTx/>
              <a:buNone/>
              <a:tabLst/>
            </a:pPr>
            <a:r>
              <a:rPr kumimoji="0" lang="fr-FR" sz="1050" b="0" i="0" u="none" strike="noStrike" cap="none" spc="0" normalizeH="0" baseline="0" dirty="0" err="1" smtClean="0">
                <a:ln>
                  <a:noFill/>
                </a:ln>
                <a:solidFill>
                  <a:srgbClr val="002569"/>
                </a:solidFill>
                <a:effectLst/>
                <a:uFillTx/>
              </a:rPr>
              <a:t>Mudslide</a:t>
            </a:r>
            <a:r>
              <a:rPr kumimoji="0" lang="fr-FR" sz="1050" b="0" i="0" u="none" strike="noStrike" cap="none" spc="0" normalizeH="0" dirty="0" smtClean="0">
                <a:ln>
                  <a:noFill/>
                </a:ln>
                <a:solidFill>
                  <a:srgbClr val="002569"/>
                </a:solidFill>
                <a:effectLst/>
                <a:uFillTx/>
              </a:rPr>
              <a:t> (</a:t>
            </a:r>
            <a:r>
              <a:rPr kumimoji="0" lang="fr-FR" sz="1050" b="0" i="0" u="none" strike="noStrike" cap="none" spc="0" normalizeH="0" dirty="0" err="1" smtClean="0">
                <a:ln>
                  <a:noFill/>
                </a:ln>
                <a:solidFill>
                  <a:srgbClr val="002569"/>
                </a:solidFill>
                <a:effectLst/>
                <a:uFillTx/>
              </a:rPr>
              <a:t>Haiti</a:t>
            </a:r>
            <a:r>
              <a:rPr kumimoji="0" lang="fr-FR" sz="1050" b="0" i="0" u="none" strike="noStrike" cap="none" spc="0" normalizeH="0" dirty="0" smtClean="0">
                <a:ln>
                  <a:noFill/>
                </a:ln>
                <a:solidFill>
                  <a:srgbClr val="002569"/>
                </a:solidFill>
                <a:effectLst/>
                <a:uFillTx/>
              </a:rPr>
              <a:t>) </a:t>
            </a:r>
            <a:r>
              <a:rPr kumimoji="0" lang="fr-FR" sz="1050" b="0" i="0" u="none" strike="noStrike" cap="none" spc="0" normalizeH="0" dirty="0" err="1" smtClean="0">
                <a:ln>
                  <a:noFill/>
                </a:ln>
                <a:solidFill>
                  <a:srgbClr val="002569"/>
                </a:solidFill>
                <a:effectLst/>
                <a:uFillTx/>
              </a:rPr>
              <a:t>triggered</a:t>
            </a:r>
            <a:endParaRPr lang="fr-FR" sz="1050" dirty="0"/>
          </a:p>
          <a:p>
            <a:pPr marL="0" marR="0" indent="0" algn="r" defTabSz="457200" rtl="0" fontAlgn="auto" latinLnBrk="1" hangingPunct="0">
              <a:lnSpc>
                <a:spcPct val="100000"/>
              </a:lnSpc>
              <a:spcBef>
                <a:spcPts val="0"/>
              </a:spcBef>
              <a:spcAft>
                <a:spcPts val="0"/>
              </a:spcAft>
              <a:buClrTx/>
              <a:buSzTx/>
              <a:buFontTx/>
              <a:buNone/>
              <a:tabLst/>
            </a:pPr>
            <a:r>
              <a:rPr kumimoji="0" lang="fr-FR" sz="1050" b="0" i="0" u="none" strike="noStrike" cap="none" spc="0" normalizeH="0" dirty="0" smtClean="0">
                <a:ln>
                  <a:noFill/>
                </a:ln>
                <a:solidFill>
                  <a:srgbClr val="002569"/>
                </a:solidFill>
                <a:effectLst/>
                <a:uFillTx/>
              </a:rPr>
              <a:t>by </a:t>
            </a:r>
            <a:r>
              <a:rPr kumimoji="0" lang="fr-FR" sz="1050" b="0" i="0" u="none" strike="noStrike" cap="none" spc="0" normalizeH="0" dirty="0" err="1" smtClean="0">
                <a:ln>
                  <a:noFill/>
                </a:ln>
                <a:solidFill>
                  <a:srgbClr val="002569"/>
                </a:solidFill>
                <a:effectLst/>
                <a:uFillTx/>
              </a:rPr>
              <a:t>storm</a:t>
            </a:r>
            <a:r>
              <a:rPr kumimoji="0" lang="fr-FR" sz="1050" b="0" i="0" u="none" strike="noStrike" cap="none" spc="0" normalizeH="0" dirty="0" smtClean="0">
                <a:ln>
                  <a:noFill/>
                </a:ln>
                <a:solidFill>
                  <a:srgbClr val="002569"/>
                </a:solidFill>
                <a:effectLst/>
                <a:uFillTx/>
              </a:rPr>
              <a:t> Erika (2015)</a:t>
            </a:r>
            <a:endParaRPr kumimoji="0" lang="fr-FR" sz="105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63466684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0325" r="10945" b="6409"/>
          <a:stretch/>
        </p:blipFill>
        <p:spPr>
          <a:xfrm>
            <a:off x="304800" y="1673537"/>
            <a:ext cx="5105401" cy="2761938"/>
          </a:xfrm>
          <a:prstGeom prst="rect">
            <a:avLst/>
          </a:prstGeom>
        </p:spPr>
      </p:pic>
      <p:pic>
        <p:nvPicPr>
          <p:cNvPr id="10" name="Picture 9"/>
          <p:cNvPicPr>
            <a:picLocks noChangeAspect="1"/>
          </p:cNvPicPr>
          <p:nvPr/>
        </p:nvPicPr>
        <p:blipFill>
          <a:blip r:embed="rId4"/>
          <a:stretch>
            <a:fillRect/>
          </a:stretch>
        </p:blipFill>
        <p:spPr>
          <a:xfrm>
            <a:off x="4993971" y="1134407"/>
            <a:ext cx="4150029" cy="5799793"/>
          </a:xfrm>
          <a:prstGeom prst="rect">
            <a:avLst/>
          </a:prstGeom>
        </p:spPr>
      </p:pic>
      <p:sp>
        <p:nvSpPr>
          <p:cNvPr id="6" name="TextBox 5"/>
          <p:cNvSpPr txBox="1"/>
          <p:nvPr/>
        </p:nvSpPr>
        <p:spPr>
          <a:xfrm>
            <a:off x="152400" y="4435475"/>
            <a:ext cx="4841571" cy="2446824"/>
          </a:xfrm>
          <a:prstGeom prst="rect">
            <a:avLst/>
          </a:prstGeom>
          <a:noFill/>
          <a:ln w="19050">
            <a:noFill/>
          </a:ln>
        </p:spPr>
        <p:txBody>
          <a:bodyPr wrap="square" rtlCol="0">
            <a:spAutoFit/>
          </a:bodyPr>
          <a:lstStyle/>
          <a:p>
            <a:r>
              <a:rPr lang="en-US" dirty="0" smtClean="0">
                <a:latin typeface="+mn-lt"/>
              </a:rPr>
              <a:t>On the afternoon of May 17</a:t>
            </a:r>
            <a:r>
              <a:rPr lang="en-US" baseline="30000" dirty="0" smtClean="0">
                <a:latin typeface="+mn-lt"/>
              </a:rPr>
              <a:t>th</a:t>
            </a:r>
            <a:r>
              <a:rPr lang="en-US" dirty="0" smtClean="0">
                <a:latin typeface="+mn-lt"/>
              </a:rPr>
              <a:t>, 2016, a major landslide event caused at least 92 deaths, with 109 </a:t>
            </a:r>
            <a:r>
              <a:rPr lang="en-US" dirty="0">
                <a:latin typeface="+mn-lt"/>
              </a:rPr>
              <a:t>still missing*. </a:t>
            </a:r>
            <a:r>
              <a:rPr lang="en-US" dirty="0" smtClean="0">
                <a:latin typeface="+mn-lt"/>
              </a:rPr>
              <a:t>The site was rated highly susceptible to landslides in a new global landslide susceptibility map. IMERG data suggest that both antecedent and current rainfall as well as complex topography played a role in the slope failures.</a:t>
            </a:r>
          </a:p>
          <a:p>
            <a:r>
              <a:rPr lang="en-US" sz="1000" dirty="0" smtClean="0">
                <a:latin typeface="+mn-lt"/>
              </a:rPr>
              <a:t>*</a:t>
            </a:r>
            <a:r>
              <a:rPr lang="en-US" sz="1000" dirty="0">
                <a:latin typeface="+mn-lt"/>
              </a:rPr>
              <a:t>BBC News (http://</a:t>
            </a:r>
            <a:r>
              <a:rPr lang="en-US" sz="1000" dirty="0" smtClean="0">
                <a:latin typeface="+mn-lt"/>
              </a:rPr>
              <a:t>www.bbc.com/news/world-asia-36355980)</a:t>
            </a:r>
            <a:endParaRPr lang="en-US" sz="1000" dirty="0">
              <a:latin typeface="+mn-lt"/>
            </a:endParaRPr>
          </a:p>
        </p:txBody>
      </p:sp>
      <p:sp>
        <p:nvSpPr>
          <p:cNvPr id="13" name="5-Point Star 12"/>
          <p:cNvSpPr/>
          <p:nvPr/>
        </p:nvSpPr>
        <p:spPr>
          <a:xfrm>
            <a:off x="4166803" y="3094422"/>
            <a:ext cx="412124" cy="437881"/>
          </a:xfrm>
          <a:prstGeom prst="star5">
            <a:avLst/>
          </a:prstGeom>
          <a:solidFill>
            <a:srgbClr val="35FB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H="1" flipV="1">
            <a:off x="4578927" y="3444875"/>
            <a:ext cx="1898073" cy="1447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80490" y="2750133"/>
            <a:ext cx="984750" cy="276999"/>
          </a:xfrm>
          <a:prstGeom prst="rect">
            <a:avLst/>
          </a:prstGeom>
          <a:noFill/>
        </p:spPr>
        <p:txBody>
          <a:bodyPr wrap="square" rtlCol="0">
            <a:spAutoFit/>
          </a:bodyPr>
          <a:lstStyle/>
          <a:p>
            <a:pPr algn="ctr"/>
            <a:r>
              <a:rPr lang="en-US" sz="1200" b="1" dirty="0" smtClean="0">
                <a:latin typeface="+mj-lt"/>
              </a:rPr>
              <a:t>Landslides</a:t>
            </a:r>
            <a:endParaRPr lang="en-US" sz="1200" b="1" dirty="0">
              <a:latin typeface="+mj-lt"/>
            </a:endParaRPr>
          </a:p>
        </p:txBody>
      </p:sp>
      <p:sp>
        <p:nvSpPr>
          <p:cNvPr id="4" name="Title 3"/>
          <p:cNvSpPr>
            <a:spLocks noGrp="1"/>
          </p:cNvSpPr>
          <p:nvPr>
            <p:ph type="title" idx="4294967295"/>
          </p:nvPr>
        </p:nvSpPr>
        <p:spPr>
          <a:xfrm>
            <a:off x="0" y="307551"/>
            <a:ext cx="7543800" cy="914400"/>
          </a:xfrm>
        </p:spPr>
        <p:txBody>
          <a:bodyPr>
            <a:normAutofit/>
          </a:bodyPr>
          <a:lstStyle/>
          <a:p>
            <a:r>
              <a:rPr lang="en-US" i="1" dirty="0"/>
              <a:t>Experimental Regions</a:t>
            </a:r>
            <a:endParaRPr lang="en-US" dirty="0"/>
          </a:p>
        </p:txBody>
      </p:sp>
      <p:sp>
        <p:nvSpPr>
          <p:cNvPr id="5" name="TextBox 4"/>
          <p:cNvSpPr txBox="1"/>
          <p:nvPr/>
        </p:nvSpPr>
        <p:spPr>
          <a:xfrm>
            <a:off x="5122702" y="6289069"/>
            <a:ext cx="386259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Credit:</a:t>
            </a:r>
            <a:r>
              <a:rPr kumimoji="0" lang="en-US" sz="1800" b="0" i="0" u="none" strike="noStrike" cap="none" spc="0" normalizeH="0" dirty="0" smtClean="0">
                <a:ln>
                  <a:noFill/>
                </a:ln>
                <a:solidFill>
                  <a:srgbClr val="002569"/>
                </a:solidFill>
                <a:effectLst/>
                <a:uFillTx/>
              </a:rPr>
              <a:t> Kirschbaum &amp; Stanley, NASA</a:t>
            </a:r>
            <a:endParaRPr kumimoji="0" lang="en-US" sz="1800" b="0" i="0" u="none" strike="noStrike" cap="none" spc="0" normalizeH="0" baseline="0" dirty="0">
              <a:ln>
                <a:noFill/>
              </a:ln>
              <a:solidFill>
                <a:srgbClr val="002569"/>
              </a:solidFill>
              <a:effectLst/>
              <a:uFillTx/>
            </a:endParaRPr>
          </a:p>
        </p:txBody>
      </p:sp>
      <p:sp>
        <p:nvSpPr>
          <p:cNvPr id="7" name="TextBox 6"/>
          <p:cNvSpPr txBox="1"/>
          <p:nvPr/>
        </p:nvSpPr>
        <p:spPr>
          <a:xfrm>
            <a:off x="1557355" y="1236915"/>
            <a:ext cx="2448745"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002569"/>
                </a:solidFill>
                <a:effectLst/>
                <a:uFillTx/>
              </a:rPr>
              <a:t>Sri Lanka</a:t>
            </a:r>
            <a:r>
              <a:rPr lang="en-US" sz="2400" b="1" dirty="0"/>
              <a:t> </a:t>
            </a:r>
            <a:r>
              <a:rPr lang="en-US" sz="2400" b="1" dirty="0" smtClean="0"/>
              <a:t>/ India</a:t>
            </a:r>
            <a:endParaRPr kumimoji="0" lang="en-US" sz="24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416315845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9287" y="228600"/>
            <a:ext cx="7543800" cy="914400"/>
          </a:xfrm>
        </p:spPr>
        <p:txBody>
          <a:bodyPr>
            <a:normAutofit/>
          </a:bodyPr>
          <a:lstStyle/>
          <a:p>
            <a:r>
              <a:rPr lang="en-US" i="1" dirty="0" smtClean="0"/>
              <a:t>Experimental Areas</a:t>
            </a:r>
            <a:endParaRPr lang="en-US" i="1" dirty="0"/>
          </a:p>
        </p:txBody>
      </p:sp>
      <p:pic>
        <p:nvPicPr>
          <p:cNvPr id="5" name="Picture 6" descr="./../../Downloads/Landslide_risk_monitoring_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763" y="1828800"/>
            <a:ext cx="2857500" cy="1768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esktop/Screen%20Shot%202016-04-01%2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726" y="3597171"/>
            <a:ext cx="2857500" cy="14668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963652" y="5117332"/>
            <a:ext cx="304800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(Top) A 24-day Sentinel-1 (C-band) </a:t>
            </a:r>
            <a:r>
              <a:rPr kumimoji="0" lang="en-US" altLang="en-US" sz="11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rPr>
              <a:t>interferogram</a:t>
            </a:r>
            <a:r>
              <a:rPr kumimoji="0" lang="en-US" altLang="en-US" sz="11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 demonstrating landslide mapping in </a:t>
            </a:r>
            <a:r>
              <a:rPr kumimoji="0" lang="en-US" altLang="en-US" sz="11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rPr>
              <a:t>Kåfjord</a:t>
            </a:r>
            <a:r>
              <a:rPr kumimoji="0" lang="en-US" altLang="en-US" sz="11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 Norway, where the ground moved ~1 cm.  Copyright to ESA. Copernicus data (2014)/ESA/</a:t>
            </a:r>
            <a:r>
              <a:rPr kumimoji="0" lang="en-US" altLang="en-US" sz="11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rPr>
              <a:t>Norut</a:t>
            </a:r>
            <a:r>
              <a:rPr kumimoji="0" lang="en-US" altLang="en-US" sz="11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–SEOM </a:t>
            </a:r>
            <a:r>
              <a:rPr kumimoji="0" lang="en-US" altLang="en-US" sz="1100" b="0" i="0" u="none" strike="noStrike" cap="none" normalizeH="0" baseline="0" dirty="0" err="1" smtClean="0">
                <a:ln>
                  <a:noFill/>
                </a:ln>
                <a:solidFill>
                  <a:srgbClr val="000000"/>
                </a:solidFill>
                <a:effectLst/>
                <a:latin typeface="Arial" panose="020B0604020202020204" pitchFamily="34" charset="0"/>
                <a:ea typeface="Times New Roman" panose="02020603050405020304" pitchFamily="18" charset="0"/>
              </a:rPr>
              <a:t>Insarap</a:t>
            </a:r>
            <a:r>
              <a:rPr kumimoji="0" lang="en-US" altLang="en-US" sz="11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 study. (Right) Linear velocity estimated after sophisticated time-series processing of 11 ALOS (L-band) SAR images [</a:t>
            </a:r>
            <a:r>
              <a:rPr kumimoji="0" lang="en-US" altLang="en-US" sz="1100" b="0" i="1"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Tang et al.</a:t>
            </a:r>
            <a:r>
              <a:rPr kumimoji="0" lang="en-US" altLang="en-US" sz="11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 2016] overlaid on optical imagery.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TextBox 3"/>
          <p:cNvSpPr txBox="1"/>
          <p:nvPr/>
        </p:nvSpPr>
        <p:spPr>
          <a:xfrm>
            <a:off x="6739131" y="1325092"/>
            <a:ext cx="1390763" cy="954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800" b="1" dirty="0"/>
              <a:t>Norway</a:t>
            </a:r>
          </a:p>
          <a:p>
            <a:pPr marL="0" marR="0" indent="0" algn="l" defTabSz="457200" rtl="0" fontAlgn="auto" latinLnBrk="1" hangingPunct="0">
              <a:lnSpc>
                <a:spcPct val="100000"/>
              </a:lnSpc>
              <a:spcBef>
                <a:spcPts val="0"/>
              </a:spcBef>
              <a:spcAft>
                <a:spcPts val="0"/>
              </a:spcAft>
              <a:buClrTx/>
              <a:buSzTx/>
              <a:buFontTx/>
              <a:buNone/>
              <a:tabLst/>
            </a:pPr>
            <a:endParaRPr kumimoji="0" lang="en-US" sz="2800" b="1" i="0" u="none" strike="noStrike" cap="none" spc="0" normalizeH="0" baseline="0" dirty="0">
              <a:ln>
                <a:noFill/>
              </a:ln>
              <a:solidFill>
                <a:srgbClr val="002569"/>
              </a:solidFill>
              <a:effectLst/>
              <a:uFillTx/>
            </a:endParaRPr>
          </a:p>
        </p:txBody>
      </p:sp>
      <p:sp>
        <p:nvSpPr>
          <p:cNvPr id="8" name="TextBox 7"/>
          <p:cNvSpPr txBox="1"/>
          <p:nvPr/>
        </p:nvSpPr>
        <p:spPr>
          <a:xfrm>
            <a:off x="1524000" y="1348027"/>
            <a:ext cx="1091002" cy="8925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800" b="1" dirty="0" smtClean="0"/>
              <a:t>China</a:t>
            </a:r>
            <a:endParaRPr lang="en-US" sz="2400" b="1" dirty="0"/>
          </a:p>
          <a:p>
            <a:pPr marL="0" marR="0" indent="0" algn="l" defTabSz="457200" rtl="0" fontAlgn="auto" latinLnBrk="1"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2569"/>
              </a:solidFill>
              <a:effectLst/>
              <a:uFillTx/>
            </a:endParaRPr>
          </a:p>
        </p:txBody>
      </p:sp>
      <p:pic>
        <p:nvPicPr>
          <p:cNvPr id="9" name="Picture 8"/>
          <p:cNvPicPr>
            <a:picLocks noChangeAspect="1"/>
          </p:cNvPicPr>
          <p:nvPr/>
        </p:nvPicPr>
        <p:blipFill>
          <a:blip r:embed="rId4"/>
          <a:stretch>
            <a:fillRect/>
          </a:stretch>
        </p:blipFill>
        <p:spPr>
          <a:xfrm>
            <a:off x="228600" y="1905000"/>
            <a:ext cx="3412362" cy="4671748"/>
          </a:xfrm>
          <a:prstGeom prst="rect">
            <a:avLst/>
          </a:prstGeom>
        </p:spPr>
      </p:pic>
      <p:sp>
        <p:nvSpPr>
          <p:cNvPr id="10" name="TextBox 9"/>
          <p:cNvSpPr txBox="1"/>
          <p:nvPr/>
        </p:nvSpPr>
        <p:spPr>
          <a:xfrm>
            <a:off x="3790652" y="1600200"/>
            <a:ext cx="1981200" cy="517064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100" dirty="0"/>
              <a:t>Deformation velocities at PS points in </a:t>
            </a:r>
            <a:r>
              <a:rPr lang="en-US" sz="1100" dirty="0" err="1"/>
              <a:t>Badong</a:t>
            </a:r>
            <a:r>
              <a:rPr lang="en-US" sz="1100" dirty="0"/>
              <a:t> identified by PS-</a:t>
            </a:r>
            <a:r>
              <a:rPr lang="en-US" sz="1100" dirty="0" err="1"/>
              <a:t>InSAR</a:t>
            </a:r>
            <a:r>
              <a:rPr lang="en-US" sz="1100" dirty="0"/>
              <a:t>: (a) from Advanced Land Observing Satellite (ALOS) Phased Array L-band Synthetic Aperture Radar (PALSAR) data; (b) from Environmental Satellite (ENVISAT) Advanced Synthetic Aperture Radar (ASAR) ascending data; and (c) from ENVISAT ASAR descending data. The numbered circles outline the two active landslides. The number 1 in (a) refers to the </a:t>
            </a:r>
            <a:r>
              <a:rPr lang="en-US" sz="1100" dirty="0" err="1"/>
              <a:t>Huangtupo</a:t>
            </a:r>
            <a:r>
              <a:rPr lang="en-US" sz="1100" dirty="0"/>
              <a:t> landslide. The red lines in (b) divided the southern riverbank into several significant deformation zones. The red star in (c) indicates the location of the reference point.</a:t>
            </a:r>
          </a:p>
          <a:p>
            <a:pPr marL="0" marR="0" indent="0" algn="l" defTabSz="457200" rtl="0" fontAlgn="auto" latinLnBrk="1" hangingPunct="0">
              <a:lnSpc>
                <a:spcPct val="100000"/>
              </a:lnSpc>
              <a:spcBef>
                <a:spcPts val="0"/>
              </a:spcBef>
              <a:spcAft>
                <a:spcPts val="0"/>
              </a:spcAft>
              <a:buClrTx/>
              <a:buSzTx/>
              <a:buFontTx/>
              <a:buNone/>
              <a:tabLst/>
            </a:pPr>
            <a:endParaRPr kumimoji="0" lang="en-US" sz="1100" b="0" i="0" u="none" strike="noStrike" cap="none" spc="0" normalizeH="0" baseline="0" dirty="0" smtClean="0">
              <a:ln>
                <a:noFill/>
              </a:ln>
              <a:solidFill>
                <a:srgbClr val="002569"/>
              </a:solidFill>
              <a:effectLst/>
              <a:uFillTx/>
            </a:endParaRPr>
          </a:p>
          <a:p>
            <a:pPr algn="l" rtl="0" latinLnBrk="1" hangingPunct="0"/>
            <a:r>
              <a:rPr lang="en-US" sz="1100" dirty="0" err="1"/>
              <a:t>Tantianuparp</a:t>
            </a:r>
            <a:r>
              <a:rPr lang="en-US" sz="1100" dirty="0"/>
              <a:t>, P., X. Shi, L. Zhang, T. </a:t>
            </a:r>
            <a:r>
              <a:rPr lang="en-US" sz="1100" dirty="0" err="1"/>
              <a:t>Balz</a:t>
            </a:r>
            <a:r>
              <a:rPr lang="en-US" sz="1100" dirty="0"/>
              <a:t>, and M. Liao, 2013: Characterization of Landslide Deformations in Three Gorges Area Using Multiple </a:t>
            </a:r>
            <a:r>
              <a:rPr lang="en-US" sz="1100" dirty="0" err="1"/>
              <a:t>InSAR</a:t>
            </a:r>
            <a:r>
              <a:rPr lang="en-US" sz="1100" dirty="0"/>
              <a:t> Data Stacks. </a:t>
            </a:r>
            <a:r>
              <a:rPr lang="en-US" sz="1100" i="1" dirty="0"/>
              <a:t>Remote Sens.</a:t>
            </a:r>
            <a:r>
              <a:rPr lang="en-US" sz="1100" dirty="0"/>
              <a:t>, </a:t>
            </a:r>
            <a:r>
              <a:rPr lang="en-US" sz="1100" b="1" dirty="0"/>
              <a:t>5</a:t>
            </a:r>
            <a:r>
              <a:rPr lang="en-US" sz="1100" dirty="0"/>
              <a:t>, doi:10.3390/rs5062704.</a:t>
            </a:r>
          </a:p>
          <a:p>
            <a:pPr marL="0" marR="0" indent="0" algn="l" defTabSz="457200" rtl="0" fontAlgn="auto" latinLnBrk="1" hangingPunct="0">
              <a:lnSpc>
                <a:spcPct val="100000"/>
              </a:lnSpc>
              <a:spcBef>
                <a:spcPts val="0"/>
              </a:spcBef>
              <a:spcAft>
                <a:spcPts val="0"/>
              </a:spcAft>
              <a:buClrTx/>
              <a:buSzTx/>
              <a:buFontTx/>
              <a:buNone/>
              <a:tabLst/>
            </a:pPr>
            <a:endParaRPr kumimoji="0" lang="en-US" sz="11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17228384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52600" y="1371600"/>
            <a:ext cx="7315200" cy="4724400"/>
          </a:xfrm>
        </p:spPr>
        <p:txBody>
          <a:bodyPr/>
          <a:lstStyle/>
          <a:p>
            <a:endParaRPr lang="en-US" sz="2400" dirty="0"/>
          </a:p>
          <a:p>
            <a:pPr marL="0" indent="0">
              <a:buNone/>
            </a:pPr>
            <a:r>
              <a:rPr lang="en-US" sz="2400" b="1" dirty="0"/>
              <a:t>Dr. Dalia Kirschbaum</a:t>
            </a:r>
            <a:r>
              <a:rPr lang="en-US" sz="2400" dirty="0"/>
              <a:t>, NASA Goddard Space Flight Center, Maryland, USA</a:t>
            </a:r>
          </a:p>
          <a:p>
            <a:pPr marL="0" indent="0">
              <a:buNone/>
            </a:pPr>
            <a:endParaRPr lang="en-US" sz="2400" b="1" dirty="0" smtClean="0"/>
          </a:p>
          <a:p>
            <a:pPr marL="0" indent="0">
              <a:buNone/>
            </a:pPr>
            <a:r>
              <a:rPr lang="en-US" sz="2400" b="1" dirty="0"/>
              <a:t>Dr. Jonathan Godt</a:t>
            </a:r>
            <a:r>
              <a:rPr lang="en-US" sz="2400" dirty="0"/>
              <a:t>, Landslide Hazards Coordinator, U.S. Geological Survey, Colorado, USA</a:t>
            </a:r>
          </a:p>
          <a:p>
            <a:pPr marL="0" indent="0">
              <a:buNone/>
            </a:pPr>
            <a:endParaRPr lang="en-US" sz="2400" b="1" dirty="0" smtClean="0"/>
          </a:p>
          <a:p>
            <a:pPr marL="0" indent="0">
              <a:buNone/>
            </a:pPr>
            <a:r>
              <a:rPr lang="en-US" sz="2400" b="1" dirty="0"/>
              <a:t>Dr. Jean-Philippe Malet</a:t>
            </a:r>
            <a:r>
              <a:rPr lang="en-US" sz="2400" dirty="0"/>
              <a:t>, School and Observatory of Earth Sciences, University </a:t>
            </a:r>
            <a:r>
              <a:rPr lang="en-US" sz="2400" dirty="0">
                <a:solidFill>
                  <a:schemeClr val="tx1"/>
                </a:solidFill>
              </a:rPr>
              <a:t>of Strasbourg</a:t>
            </a:r>
            <a:r>
              <a:rPr lang="en-US" sz="2400" dirty="0" smtClean="0"/>
              <a:t>, </a:t>
            </a:r>
            <a:r>
              <a:rPr lang="en-US" sz="2400" dirty="0"/>
              <a:t>France</a:t>
            </a:r>
          </a:p>
          <a:p>
            <a:pPr marL="0" indent="0">
              <a:buNone/>
            </a:pPr>
            <a:endParaRPr lang="en-US" sz="2400" b="1" dirty="0" smtClean="0"/>
          </a:p>
          <a:p>
            <a:pPr marL="0" indent="0">
              <a:buNone/>
            </a:pPr>
            <a:r>
              <a:rPr lang="en-US" sz="2400" b="1" dirty="0" smtClean="0"/>
              <a:t>Dr</a:t>
            </a:r>
            <a:r>
              <a:rPr lang="en-US" sz="2400" b="1" dirty="0"/>
              <a:t>. Sigrid Roessner, </a:t>
            </a:r>
            <a:r>
              <a:rPr lang="en-US" sz="2400" dirty="0"/>
              <a:t>GFZ German Research Centre for </a:t>
            </a:r>
            <a:r>
              <a:rPr lang="en-US" sz="2400" dirty="0" smtClean="0"/>
              <a:t>Geosciences, Germany</a:t>
            </a:r>
            <a:endParaRPr lang="en-US" sz="2400" dirty="0"/>
          </a:p>
          <a:p>
            <a:endParaRPr lang="en-US" sz="2400" dirty="0" smtClean="0"/>
          </a:p>
          <a:p>
            <a:pPr marL="0" indent="0">
              <a:buNone/>
            </a:pPr>
            <a:endParaRPr lang="en-US" sz="2400" dirty="0"/>
          </a:p>
          <a:p>
            <a:pPr marL="0" indent="0">
              <a:buNone/>
            </a:pPr>
            <a:endParaRPr lang="en-US" sz="2400" dirty="0"/>
          </a:p>
        </p:txBody>
      </p:sp>
      <p:sp>
        <p:nvSpPr>
          <p:cNvPr id="3" name="Title 2"/>
          <p:cNvSpPr>
            <a:spLocks noGrp="1"/>
          </p:cNvSpPr>
          <p:nvPr>
            <p:ph type="title" idx="4294967295"/>
          </p:nvPr>
        </p:nvSpPr>
        <p:spPr>
          <a:xfrm>
            <a:off x="-228600" y="304800"/>
            <a:ext cx="7543800" cy="914400"/>
          </a:xfrm>
        </p:spPr>
        <p:txBody>
          <a:bodyPr>
            <a:normAutofit/>
          </a:bodyPr>
          <a:lstStyle/>
          <a:p>
            <a:r>
              <a:rPr lang="en-US" dirty="0" smtClean="0"/>
              <a:t>Co-leads of landslide pilot</a:t>
            </a:r>
            <a:endParaRPr lang="en-US" dirty="0"/>
          </a:p>
        </p:txBody>
      </p:sp>
      <p:pic>
        <p:nvPicPr>
          <p:cNvPr id="5" name="Picture 4"/>
          <p:cNvPicPr>
            <a:picLocks noChangeAspect="1"/>
          </p:cNvPicPr>
          <p:nvPr/>
        </p:nvPicPr>
        <p:blipFill>
          <a:blip r:embed="rId2"/>
          <a:stretch>
            <a:fillRect/>
          </a:stretch>
        </p:blipFill>
        <p:spPr>
          <a:xfrm>
            <a:off x="563386" y="5334000"/>
            <a:ext cx="993135" cy="1248513"/>
          </a:xfrm>
          <a:prstGeom prst="rect">
            <a:avLst/>
          </a:prstGeom>
        </p:spPr>
      </p:pic>
      <p:pic>
        <p:nvPicPr>
          <p:cNvPr id="6" name="Picture 5"/>
          <p:cNvPicPr>
            <a:picLocks noChangeAspect="1"/>
          </p:cNvPicPr>
          <p:nvPr/>
        </p:nvPicPr>
        <p:blipFill>
          <a:blip r:embed="rId3"/>
          <a:stretch>
            <a:fillRect/>
          </a:stretch>
        </p:blipFill>
        <p:spPr>
          <a:xfrm>
            <a:off x="572671" y="4005174"/>
            <a:ext cx="912745" cy="1233439"/>
          </a:xfrm>
          <a:prstGeom prst="rect">
            <a:avLst/>
          </a:prstGeom>
        </p:spPr>
      </p:pic>
      <p:pic>
        <p:nvPicPr>
          <p:cNvPr id="4100" name="Picture 4" descr="Image result for Jonathan Godt USGS ima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672" y="2835077"/>
            <a:ext cx="912744" cy="10747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dalia kirschbaum nasa bi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650" y="1621154"/>
            <a:ext cx="962785" cy="1114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59484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3613507573"/>
              </p:ext>
            </p:extLst>
          </p:nvPr>
        </p:nvGraphicFramePr>
        <p:xfrm>
          <a:off x="381000" y="1600201"/>
          <a:ext cx="8305800" cy="5006327"/>
        </p:xfrm>
        <a:graphic>
          <a:graphicData uri="http://schemas.openxmlformats.org/drawingml/2006/table">
            <a:tbl>
              <a:tblPr firstRow="1" firstCol="1" bandRow="1">
                <a:tableStyleId>{EEE7283C-3CF3-47DC-8721-378D4A62B228}</a:tableStyleId>
              </a:tblPr>
              <a:tblGrid>
                <a:gridCol w="3115793"/>
                <a:gridCol w="5190007"/>
              </a:tblGrid>
              <a:tr h="533399">
                <a:tc>
                  <a:txBody>
                    <a:bodyPr/>
                    <a:lstStyle/>
                    <a:p>
                      <a:pPr marL="0" marR="0" algn="ctr">
                        <a:lnSpc>
                          <a:spcPct val="107000"/>
                        </a:lnSpc>
                        <a:spcBef>
                          <a:spcPts val="0"/>
                        </a:spcBef>
                        <a:spcAft>
                          <a:spcPts val="0"/>
                        </a:spcAft>
                      </a:pPr>
                      <a:r>
                        <a:rPr lang="en-US" sz="2400" dirty="0" smtClean="0">
                          <a:effectLst/>
                        </a:rPr>
                        <a:t>Region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Regional Point of Contact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84363">
                <a:tc>
                  <a:txBody>
                    <a:bodyPr/>
                    <a:lstStyle/>
                    <a:p>
                      <a:pPr marL="0" marR="0">
                        <a:lnSpc>
                          <a:spcPct val="107000"/>
                        </a:lnSpc>
                        <a:spcBef>
                          <a:spcPts val="0"/>
                        </a:spcBef>
                        <a:spcAft>
                          <a:spcPts val="0"/>
                        </a:spcAft>
                      </a:pPr>
                      <a:r>
                        <a:rPr lang="en-US" sz="2400" i="0" dirty="0">
                          <a:effectLst/>
                        </a:rPr>
                        <a:t>Nepal</a:t>
                      </a: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i="0" dirty="0">
                          <a:effectLst/>
                        </a:rPr>
                        <a:t>Nick </a:t>
                      </a:r>
                      <a:r>
                        <a:rPr lang="en-US" sz="2400" i="0" dirty="0" smtClean="0">
                          <a:effectLst/>
                        </a:rPr>
                        <a:t>Rosser,</a:t>
                      </a:r>
                      <a:r>
                        <a:rPr lang="en-US" sz="2400" i="0" baseline="0" dirty="0" smtClean="0">
                          <a:effectLst/>
                        </a:rPr>
                        <a:t> Sigrid </a:t>
                      </a:r>
                      <a:r>
                        <a:rPr lang="en-US" sz="2400" i="0" dirty="0" smtClean="0"/>
                        <a:t>Roessner, Dalia Kirschbaum</a:t>
                      </a:r>
                      <a:endParaRPr lang="en-US" sz="24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84363">
                <a:tc>
                  <a:txBody>
                    <a:bodyPr/>
                    <a:lstStyle/>
                    <a:p>
                      <a:pPr marL="0" marR="0">
                        <a:lnSpc>
                          <a:spcPct val="107000"/>
                        </a:lnSpc>
                        <a:spcBef>
                          <a:spcPts val="0"/>
                        </a:spcBef>
                        <a:spcAft>
                          <a:spcPts val="0"/>
                        </a:spcAft>
                      </a:pPr>
                      <a:r>
                        <a:rPr lang="en-US" sz="2400" i="0" dirty="0">
                          <a:effectLst/>
                        </a:rPr>
                        <a:t>Pacific </a:t>
                      </a:r>
                      <a:r>
                        <a:rPr lang="en-US" sz="2400" i="0" dirty="0" smtClean="0">
                          <a:effectLst/>
                        </a:rPr>
                        <a:t>Northwest, US</a:t>
                      </a: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i="0" dirty="0">
                          <a:effectLst/>
                        </a:rPr>
                        <a:t>Jonathan </a:t>
                      </a:r>
                      <a:r>
                        <a:rPr lang="en-US" sz="2400" i="0" dirty="0" smtClean="0">
                          <a:effectLst/>
                        </a:rPr>
                        <a:t>Godt, Dalia Kirschbaum</a:t>
                      </a:r>
                      <a:endParaRPr lang="en-US" sz="24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4515">
                <a:tc>
                  <a:txBody>
                    <a:bodyPr/>
                    <a:lstStyle/>
                    <a:p>
                      <a:pPr marL="0" marR="0">
                        <a:lnSpc>
                          <a:spcPct val="107000"/>
                        </a:lnSpc>
                        <a:spcBef>
                          <a:spcPts val="0"/>
                        </a:spcBef>
                        <a:spcAft>
                          <a:spcPts val="0"/>
                        </a:spcAft>
                      </a:pPr>
                      <a:r>
                        <a:rPr lang="en-US" sz="2400" i="1" dirty="0">
                          <a:effectLst/>
                        </a:rPr>
                        <a:t>Southeast Alaska</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2400" i="1" dirty="0">
                          <a:effectLst/>
                        </a:rPr>
                        <a:t>Marten </a:t>
                      </a:r>
                      <a:r>
                        <a:rPr lang="en-US" sz="2400" i="1" dirty="0" err="1" smtClean="0">
                          <a:effectLst/>
                        </a:rPr>
                        <a:t>Geertsema</a:t>
                      </a:r>
                      <a:endParaRPr lang="en-US" sz="2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33354">
                <a:tc>
                  <a:txBody>
                    <a:bodyPr/>
                    <a:lstStyle/>
                    <a:p>
                      <a:pPr marL="0" marR="0">
                        <a:lnSpc>
                          <a:spcPct val="107000"/>
                        </a:lnSpc>
                        <a:spcBef>
                          <a:spcPts val="0"/>
                        </a:spcBef>
                        <a:spcAft>
                          <a:spcPts val="0"/>
                        </a:spcAft>
                      </a:pPr>
                      <a:r>
                        <a:rPr lang="en-US" sz="2400" i="1" dirty="0">
                          <a:effectLst/>
                        </a:rPr>
                        <a:t>Norway</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2400" i="1" dirty="0">
                          <a:effectLst/>
                        </a:rPr>
                        <a:t>John </a:t>
                      </a:r>
                      <a:r>
                        <a:rPr lang="en-US" sz="2400" i="1" dirty="0" err="1">
                          <a:effectLst/>
                        </a:rPr>
                        <a:t>Dehls</a:t>
                      </a:r>
                      <a:endParaRPr lang="en-US" sz="2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84363">
                <a:tc>
                  <a:txBody>
                    <a:bodyPr/>
                    <a:lstStyle/>
                    <a:p>
                      <a:pPr marL="0" marR="0">
                        <a:lnSpc>
                          <a:spcPct val="107000"/>
                        </a:lnSpc>
                        <a:spcBef>
                          <a:spcPts val="0"/>
                        </a:spcBef>
                        <a:spcAft>
                          <a:spcPts val="0"/>
                        </a:spcAft>
                      </a:pPr>
                      <a:r>
                        <a:rPr lang="en-US" sz="2400" i="1" dirty="0" smtClean="0">
                          <a:effectLst/>
                        </a:rPr>
                        <a:t>Caribbean</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2400" i="1" dirty="0" smtClean="0">
                          <a:effectLst/>
                        </a:rPr>
                        <a:t>Enrique Castellanos,</a:t>
                      </a:r>
                      <a:r>
                        <a:rPr lang="en-US" sz="2400" i="1" baseline="0" dirty="0" smtClean="0">
                          <a:effectLst/>
                        </a:rPr>
                        <a:t> Jean-Philippe Malet</a:t>
                      </a:r>
                      <a:endParaRPr lang="en-US" sz="2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33354">
                <a:tc>
                  <a:txBody>
                    <a:bodyPr/>
                    <a:lstStyle/>
                    <a:p>
                      <a:pPr marL="0" marR="0">
                        <a:lnSpc>
                          <a:spcPct val="107000"/>
                        </a:lnSpc>
                        <a:spcBef>
                          <a:spcPts val="0"/>
                        </a:spcBef>
                        <a:spcAft>
                          <a:spcPts val="0"/>
                        </a:spcAft>
                      </a:pPr>
                      <a:r>
                        <a:rPr lang="en-US" sz="2400" i="1" dirty="0">
                          <a:effectLst/>
                        </a:rPr>
                        <a:t>China</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r>
                        <a:rPr lang="en-GB" sz="2400" i="1" dirty="0" smtClean="0">
                          <a:effectLst/>
                          <a:sym typeface="Calibri"/>
                        </a:rPr>
                        <a:t>Zeng-</a:t>
                      </a:r>
                      <a:r>
                        <a:rPr lang="en-GB" sz="2400" i="1" dirty="0" err="1" smtClean="0">
                          <a:effectLst/>
                          <a:sym typeface="Calibri"/>
                        </a:rPr>
                        <a:t>Guang</a:t>
                      </a:r>
                      <a:r>
                        <a:rPr lang="en-GB" sz="2400" i="1" dirty="0" smtClean="0">
                          <a:effectLst/>
                          <a:sym typeface="Calibri"/>
                        </a:rPr>
                        <a:t> Zhou (TBD)</a:t>
                      </a:r>
                      <a:endParaRPr lang="en-US" sz="2400" b="0" i="1" dirty="0">
                        <a:solidFill>
                          <a:schemeClr val="tx1"/>
                        </a:solidFill>
                        <a:effectLst/>
                        <a:latin typeface="+mn-lt"/>
                        <a:ea typeface="+mn-ea"/>
                        <a:cs typeface="+mn-cs"/>
                        <a:sym typeface="Calibri"/>
                      </a:endParaRPr>
                    </a:p>
                  </a:txBody>
                  <a:tcPr marL="68580" marR="68580" marT="0" marB="0" anchor="ctr"/>
                </a:tc>
              </a:tr>
              <a:tr h="950772">
                <a:tc>
                  <a:txBody>
                    <a:bodyPr/>
                    <a:lstStyle/>
                    <a:p>
                      <a:pPr marL="0" marR="0">
                        <a:lnSpc>
                          <a:spcPct val="107000"/>
                        </a:lnSpc>
                        <a:spcBef>
                          <a:spcPts val="0"/>
                        </a:spcBef>
                        <a:spcAft>
                          <a:spcPts val="0"/>
                        </a:spcAft>
                      </a:pPr>
                      <a:r>
                        <a:rPr lang="en-US" sz="2400" i="1" dirty="0">
                          <a:effectLst/>
                        </a:rPr>
                        <a:t>India / Sri Lanka</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2400" i="1" dirty="0" smtClean="0">
                          <a:effectLst/>
                        </a:rPr>
                        <a:t>TBD </a:t>
                      </a:r>
                      <a:endParaRPr lang="en-US" sz="2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Title 2"/>
          <p:cNvSpPr>
            <a:spLocks noGrp="1"/>
          </p:cNvSpPr>
          <p:nvPr>
            <p:ph type="title" idx="4294967295"/>
          </p:nvPr>
        </p:nvSpPr>
        <p:spPr>
          <a:xfrm>
            <a:off x="2133601" y="76200"/>
            <a:ext cx="5410200" cy="914400"/>
          </a:xfrm>
        </p:spPr>
        <p:txBody>
          <a:bodyPr>
            <a:normAutofit fontScale="90000"/>
          </a:bodyPr>
          <a:lstStyle/>
          <a:p>
            <a:r>
              <a:rPr lang="en-US" dirty="0" smtClean="0"/>
              <a:t>Proposed regional study leads</a:t>
            </a:r>
            <a:endParaRPr lang="en-US" dirty="0"/>
          </a:p>
        </p:txBody>
      </p:sp>
      <p:cxnSp>
        <p:nvCxnSpPr>
          <p:cNvPr id="5" name="Straight Connector 4"/>
          <p:cNvCxnSpPr/>
          <p:nvPr/>
        </p:nvCxnSpPr>
        <p:spPr>
          <a:xfrm>
            <a:off x="381000" y="3657600"/>
            <a:ext cx="8305800" cy="0"/>
          </a:xfrm>
          <a:prstGeom prst="line">
            <a:avLst/>
          </a:prstGeom>
          <a:noFill/>
          <a:ln w="381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13098781"/>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930656" cy="501650"/>
          </a:xfrm>
        </p:spPr>
        <p:txBody>
          <a:bodyPr/>
          <a:lstStyle/>
          <a:p>
            <a:r>
              <a:rPr lang="en-US" dirty="0" smtClean="0"/>
              <a:t>Methodology</a:t>
            </a:r>
            <a:endParaRPr lang="en-US" dirty="0"/>
          </a:p>
        </p:txBody>
      </p:sp>
      <p:sp>
        <p:nvSpPr>
          <p:cNvPr id="4" name="Slide Number Placeholder 3"/>
          <p:cNvSpPr>
            <a:spLocks noGrp="1"/>
          </p:cNvSpPr>
          <p:nvPr>
            <p:ph type="sldNum" sz="quarter" idx="12"/>
          </p:nvPr>
        </p:nvSpPr>
        <p:spPr/>
        <p:txBody>
          <a:bodyPr/>
          <a:lstStyle/>
          <a:p>
            <a:fld id="{7D3C35FD-47B6-4CD7-8146-95C1CE150425}" type="slidenum">
              <a:rPr kumimoji="1" lang="ja-JP" altLang="en-US" smtClean="0"/>
              <a:pPr/>
              <a:t>21</a:t>
            </a:fld>
            <a:endParaRPr kumimoji="1" lang="ja-JP" altLang="en-US" dirty="0"/>
          </a:p>
        </p:txBody>
      </p:sp>
      <p:sp>
        <p:nvSpPr>
          <p:cNvPr id="6" name="Content Placeholder 2"/>
          <p:cNvSpPr txBox="1">
            <a:spLocks/>
          </p:cNvSpPr>
          <p:nvPr/>
        </p:nvSpPr>
        <p:spPr>
          <a:xfrm>
            <a:off x="452437" y="1649412"/>
            <a:ext cx="8445500" cy="48641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None/>
            </a:pPr>
            <a:r>
              <a:rPr lang="en-US" dirty="0" smtClean="0">
                <a:solidFill>
                  <a:srgbClr val="002060"/>
                </a:solidFill>
              </a:rPr>
              <a:t>I. </a:t>
            </a:r>
            <a:r>
              <a:rPr lang="en-US" u="sng" dirty="0" smtClean="0">
                <a:solidFill>
                  <a:srgbClr val="002060"/>
                </a:solidFill>
              </a:rPr>
              <a:t>Mapping</a:t>
            </a:r>
          </a:p>
          <a:p>
            <a:pPr lvl="1" defTabSz="914400"/>
            <a:r>
              <a:rPr lang="en-US" dirty="0" smtClean="0">
                <a:solidFill>
                  <a:srgbClr val="002060"/>
                </a:solidFill>
              </a:rPr>
              <a:t>Creating inventories</a:t>
            </a:r>
          </a:p>
          <a:p>
            <a:pPr lvl="1" defTabSz="914400"/>
            <a:r>
              <a:rPr lang="en-US" dirty="0" smtClean="0">
                <a:solidFill>
                  <a:srgbClr val="002060"/>
                </a:solidFill>
              </a:rPr>
              <a:t>Documentation</a:t>
            </a:r>
          </a:p>
          <a:p>
            <a:pPr lvl="1" defTabSz="914400"/>
            <a:endParaRPr lang="en-US" dirty="0" smtClean="0">
              <a:solidFill>
                <a:srgbClr val="002060"/>
              </a:solidFill>
            </a:endParaRPr>
          </a:p>
          <a:p>
            <a:pPr marL="0" indent="0" defTabSz="914400">
              <a:buNone/>
            </a:pPr>
            <a:r>
              <a:rPr lang="en-US" dirty="0" smtClean="0">
                <a:solidFill>
                  <a:srgbClr val="002060"/>
                </a:solidFill>
              </a:rPr>
              <a:t>II. </a:t>
            </a:r>
            <a:r>
              <a:rPr lang="en-US" u="sng" dirty="0" smtClean="0">
                <a:solidFill>
                  <a:srgbClr val="002060"/>
                </a:solidFill>
              </a:rPr>
              <a:t>Monitoring</a:t>
            </a:r>
          </a:p>
          <a:p>
            <a:pPr lvl="1" defTabSz="914400"/>
            <a:r>
              <a:rPr lang="en-US" dirty="0" smtClean="0">
                <a:solidFill>
                  <a:srgbClr val="002060"/>
                </a:solidFill>
              </a:rPr>
              <a:t>Routine processing over sample sites</a:t>
            </a:r>
          </a:p>
          <a:p>
            <a:pPr lvl="1" defTabSz="914400"/>
            <a:endParaRPr lang="en-US" dirty="0" smtClean="0">
              <a:solidFill>
                <a:srgbClr val="002060"/>
              </a:solidFill>
            </a:endParaRPr>
          </a:p>
          <a:p>
            <a:pPr marL="0" indent="0" defTabSz="914400">
              <a:buNone/>
            </a:pPr>
            <a:r>
              <a:rPr lang="en-US" dirty="0" smtClean="0">
                <a:solidFill>
                  <a:srgbClr val="002060"/>
                </a:solidFill>
              </a:rPr>
              <a:t>III. </a:t>
            </a:r>
            <a:r>
              <a:rPr lang="en-US" u="sng" dirty="0" smtClean="0">
                <a:solidFill>
                  <a:srgbClr val="002060"/>
                </a:solidFill>
              </a:rPr>
              <a:t>EO-based Analysis</a:t>
            </a:r>
          </a:p>
          <a:p>
            <a:pPr lvl="1" defTabSz="914400"/>
            <a:r>
              <a:rPr lang="en-US" dirty="0" smtClean="0">
                <a:solidFill>
                  <a:srgbClr val="002060"/>
                </a:solidFill>
              </a:rPr>
              <a:t>Automatic</a:t>
            </a:r>
          </a:p>
          <a:p>
            <a:pPr lvl="1" defTabSz="914400"/>
            <a:r>
              <a:rPr lang="en-US" dirty="0" smtClean="0">
                <a:solidFill>
                  <a:srgbClr val="002060"/>
                </a:solidFill>
              </a:rPr>
              <a:t>Standardized methods to establish thresholds</a:t>
            </a:r>
          </a:p>
          <a:p>
            <a:pPr lvl="1" defTabSz="914400"/>
            <a:endParaRPr lang="en-US" dirty="0">
              <a:solidFill>
                <a:srgbClr val="002060"/>
              </a:solidFill>
            </a:endParaRPr>
          </a:p>
        </p:txBody>
      </p:sp>
    </p:spTree>
    <p:extLst>
      <p:ext uri="{BB962C8B-B14F-4D97-AF65-F5344CB8AC3E}">
        <p14:creationId xmlns:p14="http://schemas.microsoft.com/office/powerpoint/2010/main" val="35173687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1633511" y="131762"/>
            <a:ext cx="5943600" cy="914400"/>
          </a:xfrm>
        </p:spPr>
        <p:txBody>
          <a:bodyPr>
            <a:normAutofit fontScale="90000"/>
          </a:bodyPr>
          <a:lstStyle/>
          <a:p>
            <a:r>
              <a:rPr lang="en-US" dirty="0"/>
              <a:t>Long-term Landslide </a:t>
            </a:r>
            <a:r>
              <a:rPr lang="en-US" dirty="0" smtClean="0"/>
              <a:t>Mapping </a:t>
            </a:r>
            <a:r>
              <a:rPr lang="en-US" sz="2700" dirty="0" smtClean="0"/>
              <a:t>object-based multi-temporal detection</a:t>
            </a:r>
            <a:endParaRPr lang="en-US" sz="2700"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08" y="1912526"/>
            <a:ext cx="8801606" cy="3301587"/>
          </a:xfrm>
          <a:prstGeom prst="rect">
            <a:avLst/>
          </a:prstGeom>
        </p:spPr>
      </p:pic>
      <p:sp>
        <p:nvSpPr>
          <p:cNvPr id="5" name="Textfeld 4"/>
          <p:cNvSpPr txBox="1"/>
          <p:nvPr/>
        </p:nvSpPr>
        <p:spPr>
          <a:xfrm>
            <a:off x="204508" y="5280517"/>
            <a:ext cx="6842771" cy="1077218"/>
          </a:xfrm>
          <a:prstGeom prst="rect">
            <a:avLst/>
          </a:prstGeom>
          <a:noFill/>
        </p:spPr>
        <p:txBody>
          <a:bodyPr wrap="none" rtlCol="0">
            <a:spAutoFit/>
          </a:bodyPr>
          <a:lstStyle/>
          <a:p>
            <a:r>
              <a:rPr lang="en-US" sz="1800" dirty="0" smtClean="0">
                <a:latin typeface="Calibri" panose="020F0502020204030204" pitchFamily="34" charset="0"/>
              </a:rPr>
              <a:t>Automated Approach identifies landslides:</a:t>
            </a:r>
          </a:p>
          <a:p>
            <a:pPr marL="216000" indent="-180000">
              <a:spcBef>
                <a:spcPts val="600"/>
              </a:spcBef>
              <a:buClr>
                <a:schemeClr val="accent1"/>
              </a:buClr>
              <a:buFont typeface="Arial" panose="020B0604020202020204" pitchFamily="34" charset="0"/>
              <a:buChar char="•"/>
            </a:pPr>
            <a:r>
              <a:rPr lang="en-US" sz="1800" dirty="0" smtClean="0">
                <a:latin typeface="Calibri" panose="020F0502020204030204" pitchFamily="34" charset="0"/>
              </a:rPr>
              <a:t>of different shapes, sizes, lithology, activity stage (fresh, reactivation)</a:t>
            </a:r>
          </a:p>
          <a:p>
            <a:pPr marL="216000" indent="-180000">
              <a:spcBef>
                <a:spcPts val="600"/>
              </a:spcBef>
              <a:buClr>
                <a:schemeClr val="accent1"/>
              </a:buClr>
              <a:buFont typeface="Arial" panose="020B0604020202020204" pitchFamily="34" charset="0"/>
              <a:buChar char="•"/>
            </a:pPr>
            <a:r>
              <a:rPr lang="en-US" sz="1800" dirty="0" smtClean="0">
                <a:latin typeface="Calibri" panose="020F0502020204030204" pitchFamily="34" charset="0"/>
              </a:rPr>
              <a:t>of multiple activations (enlargements, secondary movements)</a:t>
            </a:r>
          </a:p>
        </p:txBody>
      </p:sp>
      <p:pic>
        <p:nvPicPr>
          <p:cNvPr id="6" name="Picture 4" descr="D:\robert\EGU\EGU\140400_EGU\presentation\Farbschema13_06.png"/>
          <p:cNvPicPr>
            <a:picLocks noChangeAspect="1" noChangeArrowheads="1"/>
          </p:cNvPicPr>
          <p:nvPr/>
        </p:nvPicPr>
        <p:blipFill rotWithShape="1">
          <a:blip r:embed="rId4">
            <a:extLst>
              <a:ext uri="{28A0092B-C50C-407E-A947-70E740481C1C}">
                <a14:useLocalDpi xmlns:a14="http://schemas.microsoft.com/office/drawing/2010/main" val="0"/>
              </a:ext>
            </a:extLst>
          </a:blip>
          <a:srcRect l="42" t="14115" r="-335" b="57779"/>
          <a:stretch/>
        </p:blipFill>
        <p:spPr bwMode="auto">
          <a:xfrm>
            <a:off x="266700" y="1603098"/>
            <a:ext cx="4571999" cy="18415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128814" y="6477000"/>
            <a:ext cx="8877300" cy="215444"/>
          </a:xfrm>
          <a:prstGeom prst="rect">
            <a:avLst/>
          </a:prstGeom>
        </p:spPr>
        <p:txBody>
          <a:bodyPr wrap="square">
            <a:spAutoFit/>
          </a:bodyPr>
          <a:lstStyle/>
          <a:p>
            <a:r>
              <a:rPr lang="de-DE" sz="800" dirty="0"/>
              <a:t>Behling, R., Roessner, S</a:t>
            </a:r>
            <a:r>
              <a:rPr lang="de-DE" sz="800" dirty="0" smtClean="0"/>
              <a:t>., et al., 2016</a:t>
            </a:r>
            <a:r>
              <a:rPr lang="de-DE" sz="800" dirty="0"/>
              <a:t>. Derivation </a:t>
            </a:r>
            <a:r>
              <a:rPr lang="de-DE" sz="800" dirty="0" err="1"/>
              <a:t>of</a:t>
            </a:r>
            <a:r>
              <a:rPr lang="de-DE" sz="800" dirty="0"/>
              <a:t> </a:t>
            </a:r>
            <a:r>
              <a:rPr lang="de-DE" sz="800" dirty="0" err="1"/>
              <a:t>long</a:t>
            </a:r>
            <a:r>
              <a:rPr lang="de-DE" sz="800" dirty="0"/>
              <a:t>-term </a:t>
            </a:r>
            <a:r>
              <a:rPr lang="de-DE" sz="800" dirty="0" err="1"/>
              <a:t>spatiotemporal</a:t>
            </a:r>
            <a:r>
              <a:rPr lang="de-DE" sz="800" dirty="0"/>
              <a:t> </a:t>
            </a:r>
            <a:r>
              <a:rPr lang="de-DE" sz="800" dirty="0" err="1"/>
              <a:t>landslide</a:t>
            </a:r>
            <a:r>
              <a:rPr lang="de-DE" sz="800" dirty="0"/>
              <a:t> </a:t>
            </a:r>
            <a:r>
              <a:rPr lang="de-DE" sz="800" dirty="0" err="1" smtClean="0"/>
              <a:t>activity</a:t>
            </a:r>
            <a:r>
              <a:rPr lang="de-DE" sz="800" dirty="0" smtClean="0"/>
              <a:t> - A </a:t>
            </a:r>
            <a:r>
              <a:rPr lang="de-DE" sz="800" dirty="0"/>
              <a:t>multi-sensor time </a:t>
            </a:r>
            <a:r>
              <a:rPr lang="de-DE" sz="800" dirty="0" err="1"/>
              <a:t>series</a:t>
            </a:r>
            <a:r>
              <a:rPr lang="de-DE" sz="800" dirty="0"/>
              <a:t> </a:t>
            </a:r>
            <a:r>
              <a:rPr lang="de-DE" sz="800" dirty="0" err="1"/>
              <a:t>approach</a:t>
            </a:r>
            <a:r>
              <a:rPr lang="de-DE" sz="800" dirty="0"/>
              <a:t>. </a:t>
            </a:r>
            <a:r>
              <a:rPr lang="de-DE" sz="800" i="1" dirty="0"/>
              <a:t>Remote </a:t>
            </a:r>
            <a:r>
              <a:rPr lang="de-DE" sz="800" i="1" dirty="0" err="1"/>
              <a:t>Sensing</a:t>
            </a:r>
            <a:r>
              <a:rPr lang="de-DE" sz="800" i="1" dirty="0"/>
              <a:t> </a:t>
            </a:r>
            <a:r>
              <a:rPr lang="de-DE" sz="800" i="1" dirty="0" err="1"/>
              <a:t>of</a:t>
            </a:r>
            <a:r>
              <a:rPr lang="de-DE" sz="800" i="1" dirty="0"/>
              <a:t> </a:t>
            </a:r>
            <a:r>
              <a:rPr lang="de-DE" sz="800" i="1" dirty="0" smtClean="0"/>
              <a:t>Environment, </a:t>
            </a:r>
            <a:r>
              <a:rPr lang="de-DE" sz="800" dirty="0"/>
              <a:t>186, 88–104. </a:t>
            </a:r>
          </a:p>
        </p:txBody>
      </p:sp>
      <p:sp>
        <p:nvSpPr>
          <p:cNvPr id="7" name="Textfeld 6"/>
          <p:cNvSpPr txBox="1"/>
          <p:nvPr/>
        </p:nvSpPr>
        <p:spPr>
          <a:xfrm>
            <a:off x="4953000" y="1566000"/>
            <a:ext cx="350520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DE" sz="1400" b="0" i="0" u="none" strike="noStrike" cap="none" spc="0" normalizeH="0" baseline="0" dirty="0" smtClean="0">
                <a:ln>
                  <a:noFill/>
                </a:ln>
                <a:solidFill>
                  <a:schemeClr val="accent4"/>
                </a:solidFill>
                <a:effectLst/>
                <a:uFillTx/>
              </a:rPr>
              <a:t>Color </a:t>
            </a:r>
            <a:r>
              <a:rPr kumimoji="0" lang="de-DE" sz="1400" b="0" i="0" u="none" strike="noStrike" cap="none" spc="0" normalizeH="0" baseline="0" dirty="0" err="1" smtClean="0">
                <a:ln>
                  <a:noFill/>
                </a:ln>
                <a:solidFill>
                  <a:schemeClr val="accent4"/>
                </a:solidFill>
                <a:effectLst/>
                <a:uFillTx/>
              </a:rPr>
              <a:t>corresponds</a:t>
            </a:r>
            <a:r>
              <a:rPr kumimoji="0" lang="de-DE" sz="1400" b="0" i="0" u="none" strike="noStrike" cap="none" spc="0" normalizeH="0" baseline="0" dirty="0" smtClean="0">
                <a:ln>
                  <a:noFill/>
                </a:ln>
                <a:solidFill>
                  <a:schemeClr val="accent4"/>
                </a:solidFill>
                <a:effectLst/>
                <a:uFillTx/>
              </a:rPr>
              <a:t> </a:t>
            </a:r>
            <a:r>
              <a:rPr kumimoji="0" lang="de-DE" sz="1400" b="0" i="0" u="none" strike="noStrike" cap="none" spc="0" normalizeH="0" baseline="0" dirty="0" err="1" smtClean="0">
                <a:ln>
                  <a:noFill/>
                </a:ln>
                <a:solidFill>
                  <a:schemeClr val="accent4"/>
                </a:solidFill>
                <a:effectLst/>
                <a:uFillTx/>
              </a:rPr>
              <a:t>to</a:t>
            </a:r>
            <a:r>
              <a:rPr kumimoji="0" lang="de-DE" sz="1400" b="0" i="0" u="none" strike="noStrike" cap="none" spc="0" normalizeH="0" baseline="0" dirty="0" smtClean="0">
                <a:ln>
                  <a:noFill/>
                </a:ln>
                <a:solidFill>
                  <a:schemeClr val="accent4"/>
                </a:solidFill>
                <a:effectLst/>
                <a:uFillTx/>
              </a:rPr>
              <a:t> time </a:t>
            </a:r>
            <a:r>
              <a:rPr kumimoji="0" lang="de-DE" sz="1400" b="0" i="0" u="none" strike="noStrike" cap="none" spc="0" normalizeH="0" baseline="0" dirty="0" err="1" smtClean="0">
                <a:ln>
                  <a:noFill/>
                </a:ln>
                <a:solidFill>
                  <a:schemeClr val="accent4"/>
                </a:solidFill>
                <a:effectLst/>
                <a:uFillTx/>
              </a:rPr>
              <a:t>of</a:t>
            </a:r>
            <a:r>
              <a:rPr kumimoji="0" lang="de-DE" sz="1400" b="0" i="0" u="none" strike="noStrike" cap="none" spc="0" normalizeH="0" baseline="0" dirty="0" smtClean="0">
                <a:ln>
                  <a:noFill/>
                </a:ln>
                <a:solidFill>
                  <a:schemeClr val="accent4"/>
                </a:solidFill>
                <a:effectLst/>
                <a:uFillTx/>
              </a:rPr>
              <a:t> </a:t>
            </a:r>
            <a:r>
              <a:rPr kumimoji="0" lang="de-DE" sz="1400" b="0" i="0" u="none" strike="noStrike" cap="none" spc="0" normalizeH="0" baseline="0" dirty="0" err="1" smtClean="0">
                <a:ln>
                  <a:noFill/>
                </a:ln>
                <a:solidFill>
                  <a:schemeClr val="accent4"/>
                </a:solidFill>
                <a:effectLst/>
                <a:uFillTx/>
              </a:rPr>
              <a:t>occurence</a:t>
            </a:r>
            <a:r>
              <a:rPr kumimoji="0" lang="de-DE" sz="1400" b="0" i="0" u="none" strike="noStrike" cap="none" spc="0" normalizeH="0" baseline="0" dirty="0" smtClean="0">
                <a:ln>
                  <a:noFill/>
                </a:ln>
                <a:solidFill>
                  <a:schemeClr val="accent4"/>
                </a:solidFill>
                <a:effectLst/>
                <a:uFillTx/>
              </a:rPr>
              <a:t> </a:t>
            </a:r>
            <a:endParaRPr kumimoji="0" lang="de-DE" sz="1400" b="0" i="0" u="none" strike="noStrike" cap="none" spc="0" normalizeH="0" baseline="0" dirty="0">
              <a:ln>
                <a:noFill/>
              </a:ln>
              <a:solidFill>
                <a:schemeClr val="accent4"/>
              </a:solidFill>
              <a:effectLst/>
              <a:uFillTx/>
            </a:endParaRPr>
          </a:p>
        </p:txBody>
      </p:sp>
    </p:spTree>
    <p:extLst>
      <p:ext uri="{BB962C8B-B14F-4D97-AF65-F5344CB8AC3E}">
        <p14:creationId xmlns:p14="http://schemas.microsoft.com/office/powerpoint/2010/main" val="405428986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0"/>
          </p:nvPr>
        </p:nvSpPr>
        <p:spPr>
          <a:xfrm>
            <a:off x="0" y="1413175"/>
            <a:ext cx="3810000" cy="4724400"/>
          </a:xfrm>
        </p:spPr>
        <p:txBody>
          <a:bodyPr/>
          <a:lstStyle/>
          <a:p>
            <a:pPr marL="0" indent="0" eaLnBrk="1" hangingPunct="1">
              <a:spcAft>
                <a:spcPts val="800"/>
              </a:spcAft>
              <a:buNone/>
            </a:pPr>
            <a:r>
              <a:rPr lang="en-US" altLang="de-DE" dirty="0" smtClean="0"/>
              <a:t>Need for understanding of relationship between short-term earthquake induced landslide activity and long-term inter-seismic landscape response</a:t>
            </a:r>
          </a:p>
          <a:p>
            <a:pPr marL="0" indent="0" eaLnBrk="1" hangingPunct="1">
              <a:spcAft>
                <a:spcPts val="800"/>
              </a:spcAft>
              <a:buNone/>
            </a:pPr>
            <a:r>
              <a:rPr lang="en-US" altLang="de-DE" dirty="0" smtClean="0"/>
              <a:t>Automated analysis of </a:t>
            </a:r>
            <a:r>
              <a:rPr lang="en-US" altLang="de-DE" dirty="0"/>
              <a:t>p</a:t>
            </a:r>
            <a:r>
              <a:rPr lang="en-US" altLang="de-DE" dirty="0" smtClean="0"/>
              <a:t>ilot </a:t>
            </a:r>
            <a:r>
              <a:rPr lang="en-US" altLang="de-DE" dirty="0"/>
              <a:t>area </a:t>
            </a:r>
            <a:r>
              <a:rPr lang="en-US" altLang="de-DE" dirty="0" smtClean="0"/>
              <a:t>(25*25 km) using </a:t>
            </a:r>
            <a:r>
              <a:rPr lang="en-US" altLang="de-DE" dirty="0" err="1" smtClean="0"/>
              <a:t>RapidEye</a:t>
            </a:r>
            <a:r>
              <a:rPr lang="en-US" altLang="de-DE" dirty="0" smtClean="0"/>
              <a:t> and Landsat data (2011 – 2015)</a:t>
            </a:r>
            <a:endParaRPr lang="en-US" altLang="de-DE" dirty="0"/>
          </a:p>
          <a:p>
            <a:pPr marL="0" indent="0" eaLnBrk="1" hangingPunct="1">
              <a:spcAft>
                <a:spcPts val="800"/>
              </a:spcAft>
              <a:buNone/>
            </a:pPr>
            <a:r>
              <a:rPr lang="en-US" altLang="de-DE" dirty="0"/>
              <a:t>~2000 total landslides </a:t>
            </a:r>
          </a:p>
          <a:p>
            <a:pPr marL="0" indent="0" eaLnBrk="1" hangingPunct="1">
              <a:spcAft>
                <a:spcPts val="800"/>
              </a:spcAft>
              <a:buNone/>
            </a:pPr>
            <a:r>
              <a:rPr lang="en-US" altLang="de-DE" dirty="0"/>
              <a:t>~1000 co-seismic landslides</a:t>
            </a:r>
          </a:p>
          <a:p>
            <a:pPr marL="0" indent="0" eaLnBrk="1" hangingPunct="1">
              <a:spcAft>
                <a:spcPts val="800"/>
              </a:spcAft>
              <a:buNone/>
            </a:pPr>
            <a:r>
              <a:rPr lang="en-US" altLang="de-DE" dirty="0"/>
              <a:t>~500 landslides during 	monsoon 2015</a:t>
            </a:r>
          </a:p>
          <a:p>
            <a:pPr marL="0" indent="0" eaLnBrk="1" hangingPunct="1">
              <a:spcAft>
                <a:spcPts val="800"/>
              </a:spcAft>
              <a:buNone/>
            </a:pPr>
            <a:r>
              <a:rPr lang="en-US" altLang="de-DE" dirty="0"/>
              <a:t>few </a:t>
            </a:r>
            <a:r>
              <a:rPr lang="en-US" altLang="de-DE" dirty="0" smtClean="0"/>
              <a:t>100’s of </a:t>
            </a:r>
            <a:r>
              <a:rPr lang="en-US" altLang="de-DE" dirty="0"/>
              <a:t>landslides before</a:t>
            </a:r>
          </a:p>
          <a:p>
            <a:pPr eaLnBrk="1" hangingPunct="1">
              <a:spcAft>
                <a:spcPts val="800"/>
              </a:spcAft>
            </a:pPr>
            <a:endParaRPr lang="en-US" altLang="de-DE" dirty="0"/>
          </a:p>
          <a:p>
            <a:pPr eaLnBrk="1" hangingPunct="1">
              <a:spcAft>
                <a:spcPts val="800"/>
              </a:spcAft>
            </a:pPr>
            <a:endParaRPr lang="en-US" altLang="de-DE" dirty="0"/>
          </a:p>
          <a:p>
            <a:endParaRPr lang="en-US" dirty="0"/>
          </a:p>
        </p:txBody>
      </p:sp>
      <p:sp>
        <p:nvSpPr>
          <p:cNvPr id="3" name="Titel 2"/>
          <p:cNvSpPr>
            <a:spLocks noGrp="1"/>
          </p:cNvSpPr>
          <p:nvPr>
            <p:ph type="title" idx="4294967295"/>
          </p:nvPr>
        </p:nvSpPr>
        <p:spPr>
          <a:xfrm>
            <a:off x="1676477" y="145450"/>
            <a:ext cx="5943600" cy="914400"/>
          </a:xfrm>
        </p:spPr>
        <p:txBody>
          <a:bodyPr>
            <a:noAutofit/>
          </a:bodyPr>
          <a:lstStyle/>
          <a:p>
            <a:r>
              <a:rPr lang="en-US" sz="2400" dirty="0" smtClean="0"/>
              <a:t>Multi-temporal Landslide Mapping 2015 </a:t>
            </a:r>
            <a:r>
              <a:rPr lang="en-US" sz="2400" dirty="0" err="1" smtClean="0"/>
              <a:t>Gorkha</a:t>
            </a:r>
            <a:r>
              <a:rPr lang="en-US" sz="2400" dirty="0" smtClean="0"/>
              <a:t> earthquake, Nepal</a:t>
            </a:r>
            <a:endParaRPr lang="en-US" sz="2400" dirty="0"/>
          </a:p>
        </p:txBody>
      </p:sp>
      <p:pic>
        <p:nvPicPr>
          <p:cNvPr id="4"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371600"/>
            <a:ext cx="5257800" cy="5257800"/>
          </a:xfrm>
          <a:prstGeom prst="rect">
            <a:avLst/>
          </a:prstGeom>
        </p:spPr>
      </p:pic>
      <p:sp>
        <p:nvSpPr>
          <p:cNvPr id="5" name="Textfeld 4"/>
          <p:cNvSpPr txBox="1"/>
          <p:nvPr/>
        </p:nvSpPr>
        <p:spPr>
          <a:xfrm>
            <a:off x="76200" y="6490901"/>
            <a:ext cx="3200554"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kumimoji="0" lang="de-DE" sz="1200" b="0" i="0" u="none" strike="noStrike" cap="none" spc="0" normalizeH="0" baseline="0" dirty="0" smtClean="0">
                <a:ln>
                  <a:noFill/>
                </a:ln>
                <a:solidFill>
                  <a:srgbClr val="002569"/>
                </a:solidFill>
                <a:effectLst/>
                <a:uFillTx/>
              </a:rPr>
              <a:t>Robert Behling and </a:t>
            </a:r>
            <a:r>
              <a:rPr lang="de-DE" sz="1200" dirty="0"/>
              <a:t>Odin Marc, </a:t>
            </a:r>
            <a:r>
              <a:rPr kumimoji="0" lang="de-DE" sz="1200" b="0" i="0" u="none" strike="noStrike" cap="none" spc="0" normalizeH="0" baseline="0" dirty="0" smtClean="0">
                <a:ln>
                  <a:noFill/>
                </a:ln>
                <a:solidFill>
                  <a:srgbClr val="002569"/>
                </a:solidFill>
                <a:effectLst/>
                <a:uFillTx/>
              </a:rPr>
              <a:t>GFZ</a:t>
            </a:r>
            <a:r>
              <a:rPr kumimoji="0" lang="de-DE" sz="1200" b="0" i="0" u="none" strike="noStrike" cap="none" spc="0" normalizeH="0" dirty="0" smtClean="0">
                <a:ln>
                  <a:noFill/>
                </a:ln>
                <a:solidFill>
                  <a:srgbClr val="002569"/>
                </a:solidFill>
                <a:effectLst/>
                <a:uFillTx/>
              </a:rPr>
              <a:t> Potsdam</a:t>
            </a:r>
            <a:endParaRPr kumimoji="0" lang="de-DE" sz="12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11411160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077" y="1201054"/>
            <a:ext cx="3335956" cy="5355312"/>
          </a:xfrm>
          <a:prstGeom prst="rect">
            <a:avLst/>
          </a:prstGeom>
          <a:noFill/>
        </p:spPr>
        <p:txBody>
          <a:bodyPr wrap="square" rtlCol="0">
            <a:spAutoFit/>
          </a:bodyPr>
          <a:lstStyle/>
          <a:p>
            <a:r>
              <a:rPr lang="en-US" sz="2100" b="1" dirty="0"/>
              <a:t>Pre- &amp; post- monsoon</a:t>
            </a:r>
            <a:endParaRPr lang="en-US" dirty="0"/>
          </a:p>
          <a:p>
            <a:pPr marL="257175" indent="-257175">
              <a:buFont typeface="Arial" charset="0"/>
              <a:buChar char="•"/>
            </a:pPr>
            <a:r>
              <a:rPr lang="en-US" sz="1500" dirty="0" err="1"/>
              <a:t>WorldView</a:t>
            </a:r>
            <a:r>
              <a:rPr lang="en-US" sz="1500" dirty="0"/>
              <a:t> &amp; </a:t>
            </a:r>
            <a:r>
              <a:rPr lang="en-US" sz="1500" dirty="0" err="1"/>
              <a:t>Quickbird</a:t>
            </a:r>
            <a:r>
              <a:rPr lang="en-US" sz="1500" dirty="0"/>
              <a:t> </a:t>
            </a:r>
          </a:p>
          <a:p>
            <a:pPr marL="600075" lvl="1" indent="-257175">
              <a:buFont typeface="Arial" charset="0"/>
              <a:buChar char="•"/>
            </a:pPr>
            <a:r>
              <a:rPr lang="en-US" sz="1500" dirty="0"/>
              <a:t>May 2014 &amp; 24</a:t>
            </a:r>
            <a:r>
              <a:rPr lang="en-US" sz="1500" baseline="30000" dirty="0"/>
              <a:t>th</a:t>
            </a:r>
            <a:r>
              <a:rPr lang="en-US" sz="1500" dirty="0"/>
              <a:t> May 2015</a:t>
            </a:r>
          </a:p>
          <a:p>
            <a:pPr marL="257175" indent="-257175">
              <a:buFont typeface="Arial" charset="0"/>
              <a:buChar char="•"/>
            </a:pPr>
            <a:endParaRPr lang="en-US" sz="1500" dirty="0"/>
          </a:p>
          <a:p>
            <a:pPr marL="257175" indent="-257175">
              <a:buFont typeface="Arial" charset="0"/>
              <a:buChar char="•"/>
            </a:pPr>
            <a:r>
              <a:rPr lang="en-US" sz="1500" dirty="0" err="1"/>
              <a:t>Pléiades</a:t>
            </a:r>
            <a:r>
              <a:rPr lang="en-US" sz="1500" dirty="0"/>
              <a:t> image </a:t>
            </a:r>
          </a:p>
          <a:p>
            <a:pPr marL="600075" lvl="1" indent="-257175">
              <a:buFont typeface="Arial" charset="0"/>
              <a:buChar char="•"/>
            </a:pPr>
            <a:r>
              <a:rPr lang="en-US" sz="1500" dirty="0"/>
              <a:t>9</a:t>
            </a:r>
            <a:r>
              <a:rPr lang="en-US" sz="1500" baseline="30000" dirty="0"/>
              <a:t>th</a:t>
            </a:r>
            <a:r>
              <a:rPr lang="en-US" sz="1500" dirty="0"/>
              <a:t> September 2015</a:t>
            </a:r>
          </a:p>
          <a:p>
            <a:pPr marL="257175" indent="-257175">
              <a:buFont typeface="Arial" charset="0"/>
              <a:buChar char="•"/>
            </a:pPr>
            <a:endParaRPr lang="en-US" sz="1500" dirty="0"/>
          </a:p>
          <a:p>
            <a:pPr marL="257175" indent="-257175">
              <a:buFont typeface="Arial" charset="0"/>
              <a:buChar char="•"/>
            </a:pPr>
            <a:r>
              <a:rPr lang="en-US" sz="1500" dirty="0"/>
              <a:t>Significant registration errors in steep topography</a:t>
            </a:r>
          </a:p>
          <a:p>
            <a:endParaRPr lang="en-US" sz="1500" dirty="0"/>
          </a:p>
          <a:p>
            <a:endParaRPr lang="en-US" sz="1500" dirty="0"/>
          </a:p>
          <a:p>
            <a:r>
              <a:rPr lang="en-US" sz="1500" b="1" dirty="0"/>
              <a:t>Results: </a:t>
            </a:r>
          </a:p>
          <a:p>
            <a:endParaRPr lang="en-US" sz="1500" dirty="0"/>
          </a:p>
          <a:p>
            <a:pPr marL="214313" indent="-214313">
              <a:buFont typeface="Arial" charset="0"/>
              <a:buChar char="•"/>
            </a:pPr>
            <a:r>
              <a:rPr lang="en-US" sz="1500" dirty="0"/>
              <a:t>389 pre-EQ landslides (</a:t>
            </a:r>
            <a:r>
              <a:rPr lang="en-US" sz="1500" i="1" dirty="0"/>
              <a:t>c</a:t>
            </a:r>
            <a:r>
              <a:rPr lang="en-US" sz="1500" dirty="0"/>
              <a:t>. 1.3 / km</a:t>
            </a:r>
            <a:r>
              <a:rPr lang="en-US" sz="1500" baseline="30000" dirty="0"/>
              <a:t>2</a:t>
            </a:r>
            <a:r>
              <a:rPr lang="en-US" sz="1500" dirty="0"/>
              <a:t>)</a:t>
            </a:r>
          </a:p>
          <a:p>
            <a:endParaRPr lang="en-US" sz="1500" dirty="0"/>
          </a:p>
          <a:p>
            <a:pPr marL="214313" indent="-214313">
              <a:buFont typeface="Arial" charset="0"/>
              <a:buChar char="•"/>
            </a:pPr>
            <a:r>
              <a:rPr lang="en-US" sz="1500" dirty="0"/>
              <a:t>2,626 post-EQ landslides (</a:t>
            </a:r>
            <a:r>
              <a:rPr lang="en-US" sz="1500" i="1" dirty="0"/>
              <a:t>c</a:t>
            </a:r>
            <a:r>
              <a:rPr lang="en-US" sz="1500" dirty="0"/>
              <a:t>. 9 / km</a:t>
            </a:r>
            <a:r>
              <a:rPr lang="en-US" sz="1500" baseline="30000" dirty="0"/>
              <a:t>2</a:t>
            </a:r>
            <a:r>
              <a:rPr lang="en-US" sz="1500" dirty="0"/>
              <a:t>)</a:t>
            </a:r>
          </a:p>
          <a:p>
            <a:pPr marL="214313" indent="-214313">
              <a:buFont typeface="Arial" charset="0"/>
              <a:buChar char="•"/>
            </a:pPr>
            <a:endParaRPr lang="en-US" sz="1500" dirty="0"/>
          </a:p>
          <a:p>
            <a:pPr marL="214313" indent="-214313">
              <a:buFont typeface="Arial" charset="0"/>
              <a:buChar char="•"/>
            </a:pPr>
            <a:r>
              <a:rPr lang="en-US" sz="1500" dirty="0"/>
              <a:t>2,550 post-monsoon landslides</a:t>
            </a:r>
          </a:p>
          <a:p>
            <a:endParaRPr lang="en-US" dirty="0" smtClean="0"/>
          </a:p>
          <a:p>
            <a:endParaRPr lang="en-US" dirty="0"/>
          </a:p>
        </p:txBody>
      </p:sp>
      <p:sp>
        <p:nvSpPr>
          <p:cNvPr id="28" name="Rectangle 27"/>
          <p:cNvSpPr/>
          <p:nvPr/>
        </p:nvSpPr>
        <p:spPr>
          <a:xfrm>
            <a:off x="3525441" y="1243013"/>
            <a:ext cx="1414463" cy="117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900091" y="970359"/>
            <a:ext cx="665163" cy="646331"/>
          </a:xfrm>
          <a:prstGeom prst="rect">
            <a:avLst/>
          </a:prstGeom>
          <a:noFill/>
        </p:spPr>
        <p:txBody>
          <a:bodyPr wrap="square" rtlCol="0">
            <a:spAutoFit/>
          </a:bodyPr>
          <a:lstStyle/>
          <a:p>
            <a:pPr algn="ctr"/>
            <a:r>
              <a:rPr lang="en-US" dirty="0" smtClean="0">
                <a:solidFill>
                  <a:schemeClr val="bg1"/>
                </a:solidFill>
              </a:rPr>
              <a:t>5 km</a:t>
            </a:r>
            <a:endParaRPr lang="en-US" dirty="0">
              <a:solidFill>
                <a:schemeClr val="bg1"/>
              </a:solidFill>
            </a:endParaRPr>
          </a:p>
        </p:txBody>
      </p:sp>
      <p:sp>
        <p:nvSpPr>
          <p:cNvPr id="3" name="Rectangle 2"/>
          <p:cNvSpPr/>
          <p:nvPr/>
        </p:nvSpPr>
        <p:spPr>
          <a:xfrm>
            <a:off x="228600" y="4291816"/>
            <a:ext cx="301752" cy="246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1087" y="4965308"/>
            <a:ext cx="301752" cy="246888"/>
          </a:xfrm>
          <a:prstGeom prst="rect">
            <a:avLst/>
          </a:prstGeom>
          <a:solidFill>
            <a:srgbClr val="FFB9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5638800"/>
            <a:ext cx="301752" cy="24688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6488670"/>
            <a:ext cx="32213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Slides from N. Rosser/Durham</a:t>
            </a:r>
            <a:endParaRPr kumimoji="0" lang="en-US" sz="1800" b="0" i="0" u="none" strike="noStrike" cap="none" spc="0" normalizeH="0" baseline="0" dirty="0">
              <a:ln>
                <a:noFill/>
              </a:ln>
              <a:solidFill>
                <a:srgbClr val="002569"/>
              </a:solidFill>
              <a:effectLst/>
              <a:uFillTx/>
            </a:endParaRPr>
          </a:p>
        </p:txBody>
      </p:sp>
      <p:sp>
        <p:nvSpPr>
          <p:cNvPr id="6" name="Title 5"/>
          <p:cNvSpPr>
            <a:spLocks noGrp="1"/>
          </p:cNvSpPr>
          <p:nvPr>
            <p:ph type="title" idx="4294967295"/>
          </p:nvPr>
        </p:nvSpPr>
        <p:spPr>
          <a:xfrm>
            <a:off x="1371600" y="121423"/>
            <a:ext cx="6233719" cy="914400"/>
          </a:xfrm>
        </p:spPr>
        <p:txBody>
          <a:bodyPr>
            <a:normAutofit fontScale="90000"/>
          </a:bodyPr>
          <a:lstStyle/>
          <a:p>
            <a:r>
              <a:rPr lang="en-US" dirty="0" smtClean="0"/>
              <a:t>Pre-  &amp; post-monsoon landslide mapping, 2015</a:t>
            </a:r>
            <a:endParaRPr lang="en-US" dirty="0"/>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57562" y="1553606"/>
            <a:ext cx="5786438" cy="5143500"/>
          </a:xfrm>
          <a:prstGeom prst="rect">
            <a:avLst/>
          </a:prstGeom>
        </p:spPr>
      </p:pic>
      <p:sp>
        <p:nvSpPr>
          <p:cNvPr id="15" name="Rounded Rectangle 14"/>
          <p:cNvSpPr/>
          <p:nvPr/>
        </p:nvSpPr>
        <p:spPr>
          <a:xfrm>
            <a:off x="5897022" y="3638438"/>
            <a:ext cx="1609344" cy="996696"/>
          </a:xfrm>
          <a:prstGeom prst="roundRect">
            <a:avLst>
              <a:gd name="adj" fmla="val 841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007086"/>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 y="1295400"/>
            <a:ext cx="7273058" cy="5143500"/>
          </a:xfrm>
          <a:prstGeom prst="rect">
            <a:avLst/>
          </a:prstGeom>
        </p:spPr>
      </p:pic>
      <p:sp>
        <p:nvSpPr>
          <p:cNvPr id="8" name="Rectangle 7"/>
          <p:cNvSpPr/>
          <p:nvPr/>
        </p:nvSpPr>
        <p:spPr>
          <a:xfrm>
            <a:off x="1135493" y="6092428"/>
            <a:ext cx="1778794"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35492" y="5835255"/>
            <a:ext cx="1778794" cy="369332"/>
          </a:xfrm>
          <a:prstGeom prst="rect">
            <a:avLst/>
          </a:prstGeom>
          <a:noFill/>
        </p:spPr>
        <p:txBody>
          <a:bodyPr wrap="square" rtlCol="0">
            <a:spAutoFit/>
          </a:bodyPr>
          <a:lstStyle/>
          <a:p>
            <a:pPr algn="ctr"/>
            <a:r>
              <a:rPr lang="en-US" b="1" dirty="0" smtClean="0">
                <a:solidFill>
                  <a:schemeClr val="bg1"/>
                </a:solidFill>
              </a:rPr>
              <a:t>1 km</a:t>
            </a:r>
            <a:endParaRPr lang="en-US" b="1" dirty="0">
              <a:solidFill>
                <a:schemeClr val="bg1"/>
              </a:solidFill>
            </a:endParaRPr>
          </a:p>
        </p:txBody>
      </p:sp>
      <p:sp>
        <p:nvSpPr>
          <p:cNvPr id="5" name="Rectangle 4"/>
          <p:cNvSpPr/>
          <p:nvPr/>
        </p:nvSpPr>
        <p:spPr>
          <a:xfrm>
            <a:off x="990598" y="1288256"/>
            <a:ext cx="3886201" cy="4188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11510" y="1364980"/>
            <a:ext cx="3954929" cy="369332"/>
          </a:xfrm>
          <a:prstGeom prst="rect">
            <a:avLst/>
          </a:prstGeom>
          <a:noFill/>
        </p:spPr>
        <p:txBody>
          <a:bodyPr wrap="none" rtlCol="0">
            <a:spAutoFit/>
          </a:bodyPr>
          <a:lstStyle/>
          <a:p>
            <a:r>
              <a:rPr lang="en-US" dirty="0" smtClean="0">
                <a:solidFill>
                  <a:srgbClr val="FFFFFF"/>
                </a:solidFill>
              </a:rPr>
              <a:t>Combined EQ &amp; monsoon landslides</a:t>
            </a:r>
            <a:endParaRPr lang="en-US" dirty="0">
              <a:solidFill>
                <a:srgbClr val="FFFFFF"/>
              </a:solidFill>
            </a:endParaRPr>
          </a:p>
        </p:txBody>
      </p:sp>
      <p:sp>
        <p:nvSpPr>
          <p:cNvPr id="10" name="TextBox 9"/>
          <p:cNvSpPr txBox="1"/>
          <p:nvPr/>
        </p:nvSpPr>
        <p:spPr>
          <a:xfrm>
            <a:off x="0" y="6500702"/>
            <a:ext cx="32213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Slides from N. Rosser/Durham</a:t>
            </a:r>
            <a:endParaRPr kumimoji="0" lang="en-US" sz="1800" b="0" i="0" u="none" strike="noStrike" cap="none" spc="0" normalizeH="0" baseline="0" dirty="0">
              <a:ln>
                <a:noFill/>
              </a:ln>
              <a:solidFill>
                <a:srgbClr val="002569"/>
              </a:solidFill>
              <a:effectLst/>
              <a:uFillTx/>
            </a:endParaRPr>
          </a:p>
        </p:txBody>
      </p:sp>
      <p:sp>
        <p:nvSpPr>
          <p:cNvPr id="11" name="Title 5"/>
          <p:cNvSpPr>
            <a:spLocks noGrp="1"/>
          </p:cNvSpPr>
          <p:nvPr>
            <p:ph type="title" idx="4294967295"/>
          </p:nvPr>
        </p:nvSpPr>
        <p:spPr>
          <a:xfrm>
            <a:off x="1371600" y="121423"/>
            <a:ext cx="6233719" cy="914400"/>
          </a:xfrm>
        </p:spPr>
        <p:txBody>
          <a:bodyPr>
            <a:normAutofit fontScale="90000"/>
          </a:bodyPr>
          <a:lstStyle/>
          <a:p>
            <a:r>
              <a:rPr lang="en-US" dirty="0" smtClean="0"/>
              <a:t>Pre-  &amp; post-monsoon landslide mapping, 2015</a:t>
            </a:r>
            <a:endParaRPr lang="en-US" dirty="0"/>
          </a:p>
        </p:txBody>
      </p:sp>
    </p:spTree>
    <p:extLst>
      <p:ext uri="{BB962C8B-B14F-4D97-AF65-F5344CB8AC3E}">
        <p14:creationId xmlns:p14="http://schemas.microsoft.com/office/powerpoint/2010/main" val="653094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881196" y="116368"/>
            <a:ext cx="8684840" cy="980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2800" dirty="0" err="1" smtClean="0">
                <a:solidFill>
                  <a:srgbClr val="FFFFFF"/>
                </a:solidFill>
              </a:rPr>
              <a:t>Deformation</a:t>
            </a:r>
            <a:r>
              <a:rPr lang="fr-FR" sz="2800" dirty="0" smtClean="0">
                <a:solidFill>
                  <a:srgbClr val="FFFFFF"/>
                </a:solidFill>
              </a:rPr>
              <a:t> of Large </a:t>
            </a:r>
            <a:r>
              <a:rPr lang="fr-FR" sz="2800" dirty="0" err="1" smtClean="0">
                <a:solidFill>
                  <a:srgbClr val="FFFFFF"/>
                </a:solidFill>
              </a:rPr>
              <a:t>Landslides</a:t>
            </a:r>
            <a:endParaRPr lang="fr-FR" sz="2800" dirty="0">
              <a:solidFill>
                <a:srgbClr val="FFFFFF"/>
              </a:solidFill>
            </a:endParaRPr>
          </a:p>
          <a:p>
            <a:pPr algn="r"/>
            <a:r>
              <a:rPr lang="fr-FR" sz="2800" dirty="0" err="1" smtClean="0">
                <a:solidFill>
                  <a:srgbClr val="FFFFFF"/>
                </a:solidFill>
              </a:rPr>
              <a:t>From</a:t>
            </a:r>
            <a:r>
              <a:rPr lang="fr-FR" sz="2800" dirty="0" smtClean="0">
                <a:solidFill>
                  <a:srgbClr val="FFFFFF"/>
                </a:solidFill>
              </a:rPr>
              <a:t> Time </a:t>
            </a:r>
            <a:r>
              <a:rPr lang="fr-FR" sz="2800" dirty="0" err="1" smtClean="0">
                <a:solidFill>
                  <a:srgbClr val="FFFFFF"/>
                </a:solidFill>
              </a:rPr>
              <a:t>Series</a:t>
            </a:r>
            <a:r>
              <a:rPr lang="fr-FR" sz="2800" dirty="0" smtClean="0">
                <a:solidFill>
                  <a:srgbClr val="FFFFFF"/>
                </a:solidFill>
              </a:rPr>
              <a:t> of Optical </a:t>
            </a:r>
            <a:r>
              <a:rPr lang="fr-FR" sz="2800" dirty="0" err="1" smtClean="0">
                <a:solidFill>
                  <a:srgbClr val="FFFFFF"/>
                </a:solidFill>
              </a:rPr>
              <a:t>Sensors</a:t>
            </a:r>
            <a:endParaRPr lang="fr-FR" sz="2800" dirty="0">
              <a:solidFill>
                <a:srgbClr val="FFFFFF"/>
              </a:solidFill>
            </a:endParaRPr>
          </a:p>
        </p:txBody>
      </p:sp>
      <p:sp>
        <p:nvSpPr>
          <p:cNvPr id="4" name="ZoneTexte 3"/>
          <p:cNvSpPr txBox="1"/>
          <p:nvPr/>
        </p:nvSpPr>
        <p:spPr>
          <a:xfrm>
            <a:off x="-8021" y="6607667"/>
            <a:ext cx="2358626" cy="261610"/>
          </a:xfrm>
          <a:prstGeom prst="rect">
            <a:avLst/>
          </a:prstGeom>
          <a:noFill/>
        </p:spPr>
        <p:txBody>
          <a:bodyPr wrap="none" rtlCol="0">
            <a:spAutoFit/>
          </a:bodyPr>
          <a:lstStyle/>
          <a:p>
            <a:r>
              <a:rPr lang="fr-FR" sz="1100" dirty="0" smtClean="0"/>
              <a:t>(Stumpf &amp; Malet, RSE, 2016 – in </a:t>
            </a:r>
            <a:r>
              <a:rPr lang="fr-FR" sz="1100" dirty="0" err="1" smtClean="0"/>
              <a:t>press</a:t>
            </a:r>
            <a:r>
              <a:rPr lang="fr-FR" sz="1100" dirty="0" smtClean="0"/>
              <a:t>)</a:t>
            </a:r>
            <a:endParaRPr lang="fr-FR" sz="1100" dirty="0"/>
          </a:p>
        </p:txBody>
      </p:sp>
      <p:pic>
        <p:nvPicPr>
          <p:cNvPr id="5" name="Imag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7076" y="6453956"/>
            <a:ext cx="359420" cy="359420"/>
          </a:xfrm>
          <a:prstGeom prst="rect">
            <a:avLst/>
          </a:prstGeom>
        </p:spPr>
      </p:pic>
      <p:pic>
        <p:nvPicPr>
          <p:cNvPr id="15" name="Picture 3" descr="C:\Users\stumpf\Desktop\WiP\Presentations\EGU2016\Poche.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97217" y="3409711"/>
            <a:ext cx="2493783" cy="249378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72000" y="3276600"/>
            <a:ext cx="3367914" cy="3562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Rectangle 16"/>
          <p:cNvSpPr/>
          <p:nvPr/>
        </p:nvSpPr>
        <p:spPr>
          <a:xfrm>
            <a:off x="152400" y="6015335"/>
            <a:ext cx="4267200" cy="523220"/>
          </a:xfrm>
          <a:prstGeom prst="rect">
            <a:avLst/>
          </a:prstGeom>
        </p:spPr>
        <p:txBody>
          <a:bodyPr wrap="square">
            <a:spAutoFit/>
          </a:bodyPr>
          <a:lstStyle/>
          <a:p>
            <a:pPr algn="ctr"/>
            <a:r>
              <a:rPr lang="en-US" sz="1400" b="1" i="1" dirty="0" smtClean="0">
                <a:latin typeface="Arial"/>
                <a:cs typeface="Arial"/>
              </a:rPr>
              <a:t>Surface motion of a landslide in the French Alps</a:t>
            </a:r>
          </a:p>
          <a:p>
            <a:pPr algn="ctr"/>
            <a:r>
              <a:rPr lang="en-US" sz="1400" b="1" i="1" dirty="0" smtClean="0">
                <a:latin typeface="Arial"/>
                <a:cs typeface="Arial"/>
              </a:rPr>
              <a:t>over two years (from Pleiades imagery)</a:t>
            </a:r>
          </a:p>
        </p:txBody>
      </p:sp>
      <p:grpSp>
        <p:nvGrpSpPr>
          <p:cNvPr id="19" name="Groupe 3"/>
          <p:cNvGrpSpPr/>
          <p:nvPr/>
        </p:nvGrpSpPr>
        <p:grpSpPr>
          <a:xfrm>
            <a:off x="1797438" y="1676400"/>
            <a:ext cx="6447563" cy="1516772"/>
            <a:chOff x="131004" y="1185734"/>
            <a:chExt cx="5165558" cy="1215184"/>
          </a:xfrm>
        </p:grpSpPr>
        <p:pic>
          <p:nvPicPr>
            <p:cNvPr id="20"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934575" y="1185734"/>
              <a:ext cx="1212198" cy="12151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68520" y="1220260"/>
              <a:ext cx="981833" cy="11709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2" name="Groupe 1"/>
            <p:cNvGrpSpPr/>
            <p:nvPr/>
          </p:nvGrpSpPr>
          <p:grpSpPr>
            <a:xfrm>
              <a:off x="131004" y="1201366"/>
              <a:ext cx="1384896" cy="1172352"/>
              <a:chOff x="119476" y="1549408"/>
              <a:chExt cx="2165016" cy="1832744"/>
            </a:xfrm>
          </p:grpSpPr>
          <p:pic>
            <p:nvPicPr>
              <p:cNvPr id="28" name="Picture 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81233" y="1549408"/>
                <a:ext cx="1822077" cy="18327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ectangle 28"/>
              <p:cNvSpPr/>
              <p:nvPr/>
            </p:nvSpPr>
            <p:spPr>
              <a:xfrm>
                <a:off x="119476" y="1578945"/>
                <a:ext cx="2165016" cy="384919"/>
              </a:xfrm>
              <a:prstGeom prst="rect">
                <a:avLst/>
              </a:prstGeom>
            </p:spPr>
            <p:txBody>
              <a:bodyPr wrap="square">
                <a:spAutoFit/>
              </a:bodyPr>
              <a:lstStyle/>
              <a:p>
                <a:pPr algn="ctr"/>
                <a:r>
                  <a:rPr lang="en-US" sz="1000" dirty="0" smtClean="0">
                    <a:solidFill>
                      <a:schemeClr val="bg1"/>
                    </a:solidFill>
                  </a:rPr>
                  <a:t>First image</a:t>
                </a:r>
                <a:endParaRPr lang="en-US" sz="1000" dirty="0">
                  <a:solidFill>
                    <a:schemeClr val="bg1"/>
                  </a:solidFill>
                </a:endParaRPr>
              </a:p>
            </p:txBody>
          </p:sp>
        </p:grpSp>
        <p:grpSp>
          <p:nvGrpSpPr>
            <p:cNvPr id="23" name="Groupe 2"/>
            <p:cNvGrpSpPr/>
            <p:nvPr/>
          </p:nvGrpSpPr>
          <p:grpSpPr>
            <a:xfrm>
              <a:off x="1549678" y="1198489"/>
              <a:ext cx="1384897" cy="1172352"/>
              <a:chOff x="2403360" y="1582065"/>
              <a:chExt cx="2165016" cy="1832744"/>
            </a:xfrm>
          </p:grpSpPr>
          <p:pic>
            <p:nvPicPr>
              <p:cNvPr id="26" name="Picture 4"/>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559409" y="1582065"/>
                <a:ext cx="1852913" cy="18327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7" name="Rectangle 26"/>
              <p:cNvSpPr/>
              <p:nvPr/>
            </p:nvSpPr>
            <p:spPr>
              <a:xfrm>
                <a:off x="2403360" y="1591281"/>
                <a:ext cx="2165016" cy="384919"/>
              </a:xfrm>
              <a:prstGeom prst="rect">
                <a:avLst/>
              </a:prstGeom>
            </p:spPr>
            <p:txBody>
              <a:bodyPr wrap="square">
                <a:spAutoFit/>
              </a:bodyPr>
              <a:lstStyle/>
              <a:p>
                <a:pPr algn="ctr"/>
                <a:r>
                  <a:rPr lang="en-US" sz="1000" dirty="0" smtClean="0">
                    <a:solidFill>
                      <a:schemeClr val="bg1"/>
                    </a:solidFill>
                  </a:rPr>
                  <a:t>Later image</a:t>
                </a:r>
                <a:endParaRPr lang="en-US" sz="1000" dirty="0">
                  <a:solidFill>
                    <a:schemeClr val="bg1"/>
                  </a:solidFill>
                </a:endParaRPr>
              </a:p>
            </p:txBody>
          </p:sp>
        </p:grpSp>
        <p:sp>
          <p:nvSpPr>
            <p:cNvPr id="24" name="Rectangle 23"/>
            <p:cNvSpPr/>
            <p:nvPr/>
          </p:nvSpPr>
          <p:spPr>
            <a:xfrm>
              <a:off x="2898489" y="1204001"/>
              <a:ext cx="1323164" cy="246221"/>
            </a:xfrm>
            <a:prstGeom prst="rect">
              <a:avLst/>
            </a:prstGeom>
          </p:spPr>
          <p:txBody>
            <a:bodyPr wrap="square">
              <a:spAutoFit/>
            </a:bodyPr>
            <a:lstStyle/>
            <a:p>
              <a:pPr algn="ctr"/>
              <a:r>
                <a:rPr lang="en-US" sz="1000" dirty="0" smtClean="0">
                  <a:solidFill>
                    <a:schemeClr val="bg1"/>
                  </a:solidFill>
                </a:rPr>
                <a:t>Search</a:t>
              </a:r>
              <a:endParaRPr lang="en-US" sz="1000" dirty="0">
                <a:solidFill>
                  <a:schemeClr val="bg1"/>
                </a:solidFill>
              </a:endParaRPr>
            </a:p>
          </p:txBody>
        </p:sp>
        <p:sp>
          <p:nvSpPr>
            <p:cNvPr id="25" name="Rectangle 24"/>
            <p:cNvSpPr/>
            <p:nvPr/>
          </p:nvSpPr>
          <p:spPr>
            <a:xfrm>
              <a:off x="4249869" y="1220260"/>
              <a:ext cx="1046693" cy="217512"/>
            </a:xfrm>
            <a:prstGeom prst="rect">
              <a:avLst/>
            </a:prstGeom>
          </p:spPr>
          <p:txBody>
            <a:bodyPr wrap="square">
              <a:spAutoFit/>
            </a:bodyPr>
            <a:lstStyle/>
            <a:p>
              <a:pPr algn="ctr"/>
              <a:r>
                <a:rPr lang="en-US" sz="1050" dirty="0" smtClean="0">
                  <a:solidFill>
                    <a:schemeClr val="bg1"/>
                  </a:solidFill>
                </a:rPr>
                <a:t>Correspondence</a:t>
              </a:r>
              <a:endParaRPr lang="en-US" sz="1050" dirty="0">
                <a:solidFill>
                  <a:schemeClr val="bg1"/>
                </a:solidFill>
              </a:endParaRPr>
            </a:p>
          </p:txBody>
        </p:sp>
      </p:grpSp>
      <p:sp>
        <p:nvSpPr>
          <p:cNvPr id="30" name="ZoneTexte 29"/>
          <p:cNvSpPr txBox="1"/>
          <p:nvPr/>
        </p:nvSpPr>
        <p:spPr>
          <a:xfrm>
            <a:off x="914400" y="1295400"/>
            <a:ext cx="7271924" cy="369332"/>
          </a:xfrm>
          <a:prstGeom prst="rect">
            <a:avLst/>
          </a:prstGeom>
          <a:noFill/>
        </p:spPr>
        <p:txBody>
          <a:bodyPr wrap="square" rtlCol="0">
            <a:spAutoFit/>
          </a:bodyPr>
          <a:lstStyle/>
          <a:p>
            <a:pPr algn="ctr"/>
            <a:r>
              <a:rPr lang="en-US" b="1" dirty="0" smtClean="0"/>
              <a:t>Satellite image matching / correlation for time series processing</a:t>
            </a:r>
            <a:endParaRPr lang="en-US" sz="900" b="1" dirty="0"/>
          </a:p>
        </p:txBody>
      </p:sp>
      <p:sp>
        <p:nvSpPr>
          <p:cNvPr id="6" name="ZoneTexte 5"/>
          <p:cNvSpPr txBox="1"/>
          <p:nvPr/>
        </p:nvSpPr>
        <p:spPr>
          <a:xfrm>
            <a:off x="25280" y="2024639"/>
            <a:ext cx="201593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fr-FR" b="1" i="1" u="none" strike="noStrike" cap="none" spc="0" normalizeH="0" baseline="0" dirty="0" err="1" smtClean="0">
                <a:ln>
                  <a:noFill/>
                </a:ln>
                <a:solidFill>
                  <a:srgbClr val="002569"/>
                </a:solidFill>
                <a:effectLst/>
                <a:uFillTx/>
                <a:latin typeface="Arial"/>
                <a:cs typeface="Arial"/>
              </a:rPr>
              <a:t>Principle</a:t>
            </a:r>
            <a:r>
              <a:rPr kumimoji="0" lang="fr-FR" b="1" i="1" u="none" strike="noStrike" cap="none" spc="0" normalizeH="0" baseline="0" dirty="0" smtClean="0">
                <a:ln>
                  <a:noFill/>
                </a:ln>
                <a:solidFill>
                  <a:srgbClr val="002569"/>
                </a:solidFill>
                <a:effectLst/>
                <a:uFillTx/>
                <a:latin typeface="Arial"/>
                <a:cs typeface="Arial"/>
              </a:rPr>
              <a:t> of</a:t>
            </a:r>
          </a:p>
          <a:p>
            <a:pPr marL="0" marR="0" indent="0" algn="ctr" defTabSz="457200" rtl="0" fontAlgn="auto" latinLnBrk="1" hangingPunct="0">
              <a:lnSpc>
                <a:spcPct val="100000"/>
              </a:lnSpc>
              <a:spcBef>
                <a:spcPts val="0"/>
              </a:spcBef>
              <a:spcAft>
                <a:spcPts val="0"/>
              </a:spcAft>
              <a:buClrTx/>
              <a:buSzTx/>
              <a:buFontTx/>
              <a:buNone/>
              <a:tabLst/>
            </a:pPr>
            <a:r>
              <a:rPr kumimoji="0" lang="fr-FR" b="1" i="1" u="none" strike="noStrike" cap="none" spc="0" normalizeH="0" baseline="0" dirty="0" smtClean="0">
                <a:ln>
                  <a:noFill/>
                </a:ln>
                <a:solidFill>
                  <a:srgbClr val="002569"/>
                </a:solidFill>
                <a:effectLst/>
                <a:uFillTx/>
                <a:latin typeface="Arial"/>
                <a:cs typeface="Arial"/>
              </a:rPr>
              <a:t>image </a:t>
            </a:r>
            <a:r>
              <a:rPr kumimoji="0" lang="fr-FR" b="1" i="1" u="none" strike="noStrike" cap="none" spc="0" normalizeH="0" baseline="0" dirty="0" err="1" smtClean="0">
                <a:ln>
                  <a:noFill/>
                </a:ln>
                <a:solidFill>
                  <a:srgbClr val="002569"/>
                </a:solidFill>
                <a:effectLst/>
                <a:uFillTx/>
                <a:latin typeface="Arial"/>
                <a:cs typeface="Arial"/>
              </a:rPr>
              <a:t>correlation</a:t>
            </a:r>
            <a:endParaRPr kumimoji="0" lang="fr-FR" b="1" i="1" u="none" strike="noStrike" cap="none" spc="0" normalizeH="0" baseline="0" dirty="0">
              <a:ln>
                <a:noFill/>
              </a:ln>
              <a:solidFill>
                <a:srgbClr val="002569"/>
              </a:solidFill>
              <a:effectLst/>
              <a:uFillTx/>
              <a:latin typeface="Arial"/>
              <a:cs typeface="Arial"/>
            </a:endParaRPr>
          </a:p>
        </p:txBody>
      </p:sp>
    </p:spTree>
    <p:extLst>
      <p:ext uri="{BB962C8B-B14F-4D97-AF65-F5344CB8AC3E}">
        <p14:creationId xmlns:p14="http://schemas.microsoft.com/office/powerpoint/2010/main" val="1302634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132" y="2271099"/>
            <a:ext cx="3915099" cy="3915098"/>
          </a:xfrm>
          <a:prstGeom prst="rect">
            <a:avLst/>
          </a:prstGeom>
          <a:ln>
            <a:noFill/>
          </a:ln>
        </p:spPr>
      </p:pic>
      <p:pic>
        <p:nvPicPr>
          <p:cNvPr id="18" name="Picture 4" descr="http://eost.u-strasbg.fr/omiv/images/lavalette_photo.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512" y="1654729"/>
            <a:ext cx="1614474" cy="2385489"/>
          </a:xfrm>
          <a:prstGeom prst="rect">
            <a:avLst/>
          </a:prstGeom>
          <a:noFill/>
          <a:ln w="28575" cmpd="sng">
            <a:solidFill>
              <a:schemeClr val="bg1"/>
            </a:solidFill>
          </a:ln>
          <a:effectLst>
            <a:outerShdw blurRad="50800" dist="38100" dir="2700000" algn="tl" rotWithShape="0">
              <a:schemeClr val="bg2">
                <a:alpha val="43000"/>
              </a:schemeClr>
            </a:outerShdw>
          </a:effectLst>
          <a:extLst>
            <a:ext uri="{909E8E84-426E-40dd-AFC4-6F175D3DCCD1}">
              <a14:hiddenFill xmlns:a14="http://schemas.microsoft.com/office/drawing/2010/main" xmlns="">
                <a:solidFill>
                  <a:srgbClr val="FFFFFF"/>
                </a:solidFill>
              </a14:hiddenFill>
            </a:ext>
          </a:extLst>
        </p:spPr>
      </p:pic>
      <p:sp>
        <p:nvSpPr>
          <p:cNvPr id="22" name="ZoneTexte 21"/>
          <p:cNvSpPr txBox="1"/>
          <p:nvPr/>
        </p:nvSpPr>
        <p:spPr>
          <a:xfrm>
            <a:off x="395536" y="6093296"/>
            <a:ext cx="3960440" cy="523220"/>
          </a:xfrm>
          <a:prstGeom prst="rect">
            <a:avLst/>
          </a:prstGeom>
          <a:noFill/>
        </p:spPr>
        <p:txBody>
          <a:bodyPr wrap="square" rtlCol="0">
            <a:spAutoFit/>
          </a:bodyPr>
          <a:lstStyle/>
          <a:p>
            <a:pPr algn="ctr"/>
            <a:r>
              <a:rPr lang="en-US" sz="1400" dirty="0" smtClean="0"/>
              <a:t>Motion field at La </a:t>
            </a:r>
            <a:r>
              <a:rPr lang="en-US" sz="1400" dirty="0" err="1" smtClean="0"/>
              <a:t>Valette</a:t>
            </a:r>
            <a:r>
              <a:rPr lang="en-US" sz="1400" dirty="0" smtClean="0"/>
              <a:t> landslide (SE </a:t>
            </a:r>
            <a:r>
              <a:rPr lang="en-US" sz="1400" dirty="0" err="1" smtClean="0"/>
              <a:t>Franch</a:t>
            </a:r>
            <a:r>
              <a:rPr lang="en-US" sz="1400" dirty="0" smtClean="0"/>
              <a:t> Alps) from a stack of 8 </a:t>
            </a:r>
            <a:r>
              <a:rPr lang="en-US" sz="1400" dirty="0" err="1" smtClean="0"/>
              <a:t>Pléiades</a:t>
            </a:r>
            <a:r>
              <a:rPr lang="en-US" sz="1400" dirty="0" smtClean="0"/>
              <a:t> images</a:t>
            </a:r>
            <a:endParaRPr lang="en-US" sz="1400" dirty="0"/>
          </a:p>
        </p:txBody>
      </p:sp>
      <p:sp>
        <p:nvSpPr>
          <p:cNvPr id="23" name="ZoneTexte 22"/>
          <p:cNvSpPr txBox="1"/>
          <p:nvPr/>
        </p:nvSpPr>
        <p:spPr>
          <a:xfrm>
            <a:off x="-18874" y="6597352"/>
            <a:ext cx="2358626" cy="261610"/>
          </a:xfrm>
          <a:prstGeom prst="rect">
            <a:avLst/>
          </a:prstGeom>
          <a:noFill/>
        </p:spPr>
        <p:txBody>
          <a:bodyPr wrap="none" rtlCol="0">
            <a:spAutoFit/>
          </a:bodyPr>
          <a:lstStyle/>
          <a:p>
            <a:r>
              <a:rPr lang="fr-FR" sz="1100" dirty="0" smtClean="0"/>
              <a:t>(Stumpf &amp; Malet, RSE, 2016 – in </a:t>
            </a:r>
            <a:r>
              <a:rPr lang="fr-FR" sz="1100" dirty="0" err="1" smtClean="0"/>
              <a:t>press</a:t>
            </a:r>
            <a:r>
              <a:rPr lang="fr-FR" sz="1100" dirty="0" smtClean="0"/>
              <a:t>)</a:t>
            </a:r>
            <a:endParaRPr lang="fr-FR" sz="1100" dirty="0"/>
          </a:p>
        </p:txBody>
      </p:sp>
      <p:pic>
        <p:nvPicPr>
          <p:cNvPr id="24" name="Imag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05934" y="1196752"/>
            <a:ext cx="3978634" cy="3777608"/>
          </a:xfrm>
          <a:prstGeom prst="rect">
            <a:avLst/>
          </a:prstGeom>
        </p:spPr>
      </p:pic>
      <p:pic>
        <p:nvPicPr>
          <p:cNvPr id="25"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21958" y="4293096"/>
            <a:ext cx="3063303" cy="25506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ectangle 25"/>
          <p:cNvSpPr/>
          <p:nvPr/>
        </p:nvSpPr>
        <p:spPr>
          <a:xfrm>
            <a:off x="732927" y="1268760"/>
            <a:ext cx="5063209" cy="830997"/>
          </a:xfrm>
          <a:prstGeom prst="rect">
            <a:avLst/>
          </a:prstGeom>
        </p:spPr>
        <p:txBody>
          <a:bodyPr wrap="square">
            <a:spAutoFit/>
          </a:bodyPr>
          <a:lstStyle/>
          <a:p>
            <a:pPr marL="85725" lvl="1" algn="r"/>
            <a:r>
              <a:rPr lang="en-US" sz="1600" dirty="0" smtClean="0"/>
              <a:t>Motion field of the </a:t>
            </a:r>
            <a:r>
              <a:rPr lang="en-US" sz="1600" dirty="0" err="1" smtClean="0"/>
              <a:t>Debre-Sina</a:t>
            </a:r>
            <a:r>
              <a:rPr lang="en-US" sz="1600" dirty="0"/>
              <a:t> </a:t>
            </a:r>
            <a:r>
              <a:rPr lang="en-US" sz="1600" dirty="0" smtClean="0"/>
              <a:t>landslide (Ethiopia) 2003–2016 from a combination of Landsat-7 and Sentinel-2 images</a:t>
            </a:r>
            <a:endParaRPr lang="en-US" sz="1600" dirty="0"/>
          </a:p>
        </p:txBody>
      </p:sp>
      <p:pic>
        <p:nvPicPr>
          <p:cNvPr id="27" name="Imag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77076" y="6453956"/>
            <a:ext cx="359420" cy="359420"/>
          </a:xfrm>
          <a:prstGeom prst="rect">
            <a:avLst/>
          </a:prstGeom>
        </p:spPr>
      </p:pic>
      <p:sp>
        <p:nvSpPr>
          <p:cNvPr id="12" name="Rectangle à coins arrondis 11"/>
          <p:cNvSpPr/>
          <p:nvPr/>
        </p:nvSpPr>
        <p:spPr>
          <a:xfrm>
            <a:off x="-990600" y="145488"/>
            <a:ext cx="8684840" cy="980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2800" dirty="0" err="1" smtClean="0">
                <a:solidFill>
                  <a:srgbClr val="FFFFFF"/>
                </a:solidFill>
              </a:rPr>
              <a:t>Deformation</a:t>
            </a:r>
            <a:r>
              <a:rPr lang="fr-FR" sz="2800" dirty="0" smtClean="0">
                <a:solidFill>
                  <a:srgbClr val="FFFFFF"/>
                </a:solidFill>
              </a:rPr>
              <a:t> of Large </a:t>
            </a:r>
            <a:r>
              <a:rPr lang="fr-FR" sz="2800" dirty="0" err="1" smtClean="0">
                <a:solidFill>
                  <a:srgbClr val="FFFFFF"/>
                </a:solidFill>
              </a:rPr>
              <a:t>Landslides</a:t>
            </a:r>
            <a:endParaRPr lang="fr-FR" sz="2800" dirty="0">
              <a:solidFill>
                <a:srgbClr val="FFFFFF"/>
              </a:solidFill>
            </a:endParaRPr>
          </a:p>
          <a:p>
            <a:pPr algn="r"/>
            <a:r>
              <a:rPr lang="fr-FR" sz="2800" dirty="0" err="1" smtClean="0">
                <a:solidFill>
                  <a:srgbClr val="FFFFFF"/>
                </a:solidFill>
              </a:rPr>
              <a:t>from</a:t>
            </a:r>
            <a:r>
              <a:rPr lang="fr-FR" sz="2800" dirty="0" smtClean="0">
                <a:solidFill>
                  <a:srgbClr val="FFFFFF"/>
                </a:solidFill>
              </a:rPr>
              <a:t> Time </a:t>
            </a:r>
            <a:r>
              <a:rPr lang="fr-FR" sz="2800" dirty="0" err="1" smtClean="0">
                <a:solidFill>
                  <a:srgbClr val="FFFFFF"/>
                </a:solidFill>
              </a:rPr>
              <a:t>Series</a:t>
            </a:r>
            <a:r>
              <a:rPr lang="fr-FR" sz="2800" dirty="0" smtClean="0">
                <a:solidFill>
                  <a:srgbClr val="FFFFFF"/>
                </a:solidFill>
              </a:rPr>
              <a:t> of Optical </a:t>
            </a:r>
            <a:r>
              <a:rPr lang="fr-FR" sz="2800" dirty="0" err="1" smtClean="0">
                <a:solidFill>
                  <a:srgbClr val="FFFFFF"/>
                </a:solidFill>
              </a:rPr>
              <a:t>Sensors</a:t>
            </a:r>
            <a:endParaRPr lang="fr-FR" sz="2800" dirty="0">
              <a:solidFill>
                <a:srgbClr val="FFFFFF"/>
              </a:solidFill>
            </a:endParaRPr>
          </a:p>
        </p:txBody>
      </p:sp>
    </p:spTree>
    <p:extLst>
      <p:ext uri="{BB962C8B-B14F-4D97-AF65-F5344CB8AC3E}">
        <p14:creationId xmlns:p14="http://schemas.microsoft.com/office/powerpoint/2010/main" val="3152256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1676400" y="77524"/>
            <a:ext cx="5943600" cy="914400"/>
          </a:xfrm>
        </p:spPr>
        <p:txBody>
          <a:bodyPr>
            <a:normAutofit fontScale="90000"/>
          </a:bodyPr>
          <a:lstStyle/>
          <a:p>
            <a:r>
              <a:rPr lang="en-US" dirty="0" smtClean="0">
                <a:latin typeface="Arial" panose="020B0604020202020204" pitchFamily="34" charset="0"/>
                <a:cs typeface="Arial" panose="020B0604020202020204" pitchFamily="34" charset="0"/>
              </a:rPr>
              <a:t>Automated Regular Monitoring of Landslides over Large Areas</a:t>
            </a:r>
            <a:endParaRPr lang="en-US"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cstate="print">
            <a:clrChange>
              <a:clrFrom>
                <a:srgbClr val="F0F0F0"/>
              </a:clrFrom>
              <a:clrTo>
                <a:srgbClr val="F0F0F0">
                  <a:alpha val="0"/>
                </a:srgbClr>
              </a:clrTo>
            </a:clrChange>
            <a:extLst>
              <a:ext uri="{28A0092B-C50C-407E-A947-70E740481C1C}">
                <a14:useLocalDpi xmlns:a14="http://schemas.microsoft.com/office/drawing/2010/main"/>
              </a:ext>
            </a:extLst>
          </a:blip>
          <a:stretch>
            <a:fillRect/>
          </a:stretch>
        </p:blipFill>
        <p:spPr>
          <a:xfrm>
            <a:off x="76191" y="1303358"/>
            <a:ext cx="4657734" cy="5033511"/>
          </a:xfrm>
          <a:prstGeom prst="rect">
            <a:avLst/>
          </a:prstGeom>
        </p:spPr>
      </p:pic>
      <p:sp>
        <p:nvSpPr>
          <p:cNvPr id="5" name="Textfeld 4"/>
          <p:cNvSpPr txBox="1"/>
          <p:nvPr/>
        </p:nvSpPr>
        <p:spPr>
          <a:xfrm>
            <a:off x="4795838" y="1386342"/>
            <a:ext cx="4390946" cy="2192908"/>
          </a:xfrm>
          <a:prstGeom prst="rect">
            <a:avLst/>
          </a:prstGeom>
          <a:noFill/>
        </p:spPr>
        <p:txBody>
          <a:bodyPr wrap="none" rtlCol="0">
            <a:spAutoFit/>
          </a:bodyPr>
          <a:lstStyle/>
          <a:p>
            <a:r>
              <a:rPr lang="en-US" sz="1700" dirty="0" smtClean="0">
                <a:latin typeface="Calibri" panose="020F0502020204030204" pitchFamily="34" charset="0"/>
              </a:rPr>
              <a:t>Kyrgyzstan: 12,000 km² area</a:t>
            </a:r>
          </a:p>
          <a:p>
            <a:r>
              <a:rPr lang="en-US" sz="1700" dirty="0" smtClean="0">
                <a:latin typeface="Calibri" panose="020F0502020204030204" pitchFamily="34" charset="0"/>
              </a:rPr>
              <a:t>Time period: 2009 - 2015</a:t>
            </a:r>
          </a:p>
          <a:p>
            <a:pPr marL="216000" indent="-180000">
              <a:spcBef>
                <a:spcPts val="300"/>
              </a:spcBef>
              <a:buClr>
                <a:schemeClr val="accent1"/>
              </a:buClr>
              <a:buFont typeface="Arial" panose="020B0604020202020204" pitchFamily="34" charset="0"/>
              <a:buChar char="•"/>
            </a:pPr>
            <a:r>
              <a:rPr lang="en-US" sz="1700" dirty="0" smtClean="0">
                <a:latin typeface="Calibri" panose="020F0502020204030204" pitchFamily="34" charset="0"/>
              </a:rPr>
              <a:t>1022 </a:t>
            </a:r>
            <a:r>
              <a:rPr lang="en-US" sz="1700" dirty="0" err="1" smtClean="0">
                <a:latin typeface="Calibri" panose="020F0502020204030204" pitchFamily="34" charset="0"/>
              </a:rPr>
              <a:t>RapidEye</a:t>
            </a:r>
            <a:r>
              <a:rPr lang="en-US" sz="1700" dirty="0" smtClean="0">
                <a:latin typeface="Calibri" panose="020F0502020204030204" pitchFamily="34" charset="0"/>
              </a:rPr>
              <a:t> datasets (RESA program) </a:t>
            </a:r>
          </a:p>
          <a:p>
            <a:pPr marL="673200" lvl="1" indent="-180000">
              <a:spcBef>
                <a:spcPts val="0"/>
              </a:spcBef>
              <a:buClr>
                <a:schemeClr val="accent1"/>
              </a:buClr>
              <a:buFont typeface="Arial" panose="020B0604020202020204" pitchFamily="34" charset="0"/>
              <a:buChar char="•"/>
            </a:pPr>
            <a:r>
              <a:rPr lang="en-US" sz="1700" dirty="0" smtClean="0">
                <a:latin typeface="Calibri" panose="020F0502020204030204" pitchFamily="34" charset="0"/>
              </a:rPr>
              <a:t>intervals up to several days</a:t>
            </a:r>
          </a:p>
          <a:p>
            <a:pPr marL="216000" indent="-180000">
              <a:spcBef>
                <a:spcPts val="300"/>
              </a:spcBef>
              <a:buClr>
                <a:schemeClr val="accent1"/>
              </a:buClr>
              <a:buFont typeface="Arial" panose="020B0604020202020204" pitchFamily="34" charset="0"/>
              <a:buChar char="•"/>
            </a:pPr>
            <a:r>
              <a:rPr lang="en-US" sz="1700" dirty="0" smtClean="0">
                <a:latin typeface="Calibri" panose="020F0502020204030204" pitchFamily="34" charset="0"/>
              </a:rPr>
              <a:t>1239 landslides (~90 reported by authorities)</a:t>
            </a:r>
          </a:p>
          <a:p>
            <a:pPr marL="216000" indent="-180000">
              <a:spcBef>
                <a:spcPts val="300"/>
              </a:spcBef>
              <a:buClr>
                <a:schemeClr val="accent1"/>
              </a:buClr>
              <a:buFont typeface="Arial" panose="020B0604020202020204" pitchFamily="34" charset="0"/>
              <a:buChar char="•"/>
            </a:pPr>
            <a:r>
              <a:rPr lang="en-US" sz="1700" dirty="0" smtClean="0">
                <a:latin typeface="Calibri" panose="020F0502020204030204" pitchFamily="34" charset="0"/>
              </a:rPr>
              <a:t>100 </a:t>
            </a:r>
            <a:r>
              <a:rPr lang="en-US" sz="1700" dirty="0" err="1" smtClean="0">
                <a:latin typeface="Calibri" panose="020F0502020204030204" pitchFamily="34" charset="0"/>
              </a:rPr>
              <a:t>sqm</a:t>
            </a:r>
            <a:r>
              <a:rPr lang="en-US" sz="1700" dirty="0" smtClean="0">
                <a:latin typeface="Calibri" panose="020F0502020204030204" pitchFamily="34" charset="0"/>
              </a:rPr>
              <a:t> – 0.75 </a:t>
            </a:r>
            <a:r>
              <a:rPr lang="en-US" sz="1700" dirty="0" err="1" smtClean="0">
                <a:latin typeface="Calibri" panose="020F0502020204030204" pitchFamily="34" charset="0"/>
              </a:rPr>
              <a:t>sqkm</a:t>
            </a:r>
            <a:r>
              <a:rPr lang="en-US" sz="1700" dirty="0" smtClean="0">
                <a:latin typeface="Calibri" panose="020F0502020204030204" pitchFamily="34" charset="0"/>
              </a:rPr>
              <a:t>,  11 km² total</a:t>
            </a:r>
            <a:endParaRPr lang="en-US" sz="1700" dirty="0">
              <a:latin typeface="Calibri" panose="020F0502020204030204" pitchFamily="34" charset="0"/>
            </a:endParaRPr>
          </a:p>
          <a:p>
            <a:pPr marL="216000" indent="-180000">
              <a:spcBef>
                <a:spcPts val="1200"/>
              </a:spcBef>
              <a:buClr>
                <a:schemeClr val="accent1"/>
              </a:buClr>
              <a:buFont typeface="Arial" panose="020B0604020202020204" pitchFamily="34" charset="0"/>
              <a:buChar char="•"/>
            </a:pPr>
            <a:r>
              <a:rPr lang="en-US" sz="1700" dirty="0" smtClean="0">
                <a:latin typeface="Calibri" panose="020F0502020204030204" pitchFamily="34" charset="0"/>
              </a:rPr>
              <a:t>Clear short-term spatiotemporal variations</a:t>
            </a:r>
          </a:p>
        </p:txBody>
      </p:sp>
      <p:grpSp>
        <p:nvGrpSpPr>
          <p:cNvPr id="16" name="Gruppieren 15"/>
          <p:cNvGrpSpPr/>
          <p:nvPr/>
        </p:nvGrpSpPr>
        <p:grpSpPr>
          <a:xfrm>
            <a:off x="4733925" y="3505200"/>
            <a:ext cx="4374668" cy="2291953"/>
            <a:chOff x="4733925" y="3859890"/>
            <a:chExt cx="4374668" cy="2291953"/>
          </a:xfrm>
        </p:grpSpPr>
        <p:graphicFrame>
          <p:nvGraphicFramePr>
            <p:cNvPr id="17" name="Chart 2"/>
            <p:cNvGraphicFramePr>
              <a:graphicFrameLocks/>
            </p:cNvGraphicFramePr>
            <p:nvPr>
              <p:extLst/>
            </p:nvPr>
          </p:nvGraphicFramePr>
          <p:xfrm>
            <a:off x="4733925" y="3859890"/>
            <a:ext cx="4374668" cy="1649187"/>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hteck 17"/>
            <p:cNvSpPr/>
            <p:nvPr/>
          </p:nvSpPr>
          <p:spPr>
            <a:xfrm>
              <a:off x="4809600" y="4948279"/>
              <a:ext cx="130580" cy="236220"/>
            </a:xfrm>
            <a:prstGeom prst="rect">
              <a:avLst/>
            </a:prstGeom>
            <a:gradFill>
              <a:gsLst>
                <a:gs pos="0">
                  <a:srgbClr val="000000"/>
                </a:gs>
                <a:gs pos="50000">
                  <a:srgbClr val="000000">
                    <a:lumMod val="50000"/>
                    <a:lumOff val="50000"/>
                  </a:srgbClr>
                </a:gs>
                <a:gs pos="100000">
                  <a:srgbClr val="FFFFFF">
                    <a:lumMod val="75000"/>
                  </a:srgbClr>
                </a:gs>
              </a:gsLst>
              <a:lin ang="5400000" scaled="0"/>
            </a:gradFill>
            <a:scene3d>
              <a:camera prst="orthographicFront"/>
              <a:lightRig rig="threePt" dir="t"/>
            </a:scene3d>
            <a:sp3d>
              <a:bevelT w="25400" h="25400"/>
            </a:sp3d>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p:txBody>
        </p:sp>
        <p:sp>
          <p:nvSpPr>
            <p:cNvPr id="19" name="Rechteck 18"/>
            <p:cNvSpPr/>
            <p:nvPr/>
          </p:nvSpPr>
          <p:spPr>
            <a:xfrm>
              <a:off x="8892000" y="4948279"/>
              <a:ext cx="130580" cy="236220"/>
            </a:xfrm>
            <a:prstGeom prst="rect">
              <a:avLst/>
            </a:prstGeom>
            <a:gradFill>
              <a:gsLst>
                <a:gs pos="0">
                  <a:srgbClr val="990000">
                    <a:lumMod val="75000"/>
                  </a:srgbClr>
                </a:gs>
                <a:gs pos="50000">
                  <a:srgbClr val="990000">
                    <a:lumMod val="40000"/>
                    <a:lumOff val="60000"/>
                  </a:srgbClr>
                </a:gs>
                <a:gs pos="100000">
                  <a:srgbClr val="990000">
                    <a:lumMod val="20000"/>
                    <a:lumOff val="80000"/>
                  </a:srgbClr>
                </a:gs>
              </a:gsLst>
              <a:lin ang="5400000" scaled="0"/>
            </a:gradFill>
            <a:scene3d>
              <a:camera prst="orthographicFront"/>
              <a:lightRig rig="threePt" dir="t"/>
            </a:scene3d>
            <a:sp3d>
              <a:bevelT w="25400" h="25400"/>
            </a:sp3d>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p:txBody>
        </p:sp>
        <p:sp>
          <p:nvSpPr>
            <p:cNvPr id="20" name="Textfeld 19"/>
            <p:cNvSpPr txBox="1"/>
            <p:nvPr/>
          </p:nvSpPr>
          <p:spPr>
            <a:xfrm>
              <a:off x="4795838" y="5536290"/>
              <a:ext cx="4312755" cy="615553"/>
            </a:xfrm>
            <a:prstGeom prst="rect">
              <a:avLst/>
            </a:prstGeom>
            <a:noFill/>
          </p:spPr>
          <p:txBody>
            <a:bodyPr wrap="square" rtlCol="0">
              <a:spAutoFit/>
            </a:bodyPr>
            <a:lstStyle/>
            <a:p>
              <a:pPr marL="321750" marR="0" lvl="0" indent="-180000" algn="l" rtl="0" eaLnBrk="1" fontAlgn="base" latinLnBrk="0" hangingPunct="1">
                <a:lnSpc>
                  <a:spcPct val="100000"/>
                </a:lnSpc>
                <a:spcBef>
                  <a:spcPts val="600"/>
                </a:spcBef>
                <a:spcAft>
                  <a:spcPct val="0"/>
                </a:spcAft>
                <a:buClr>
                  <a:schemeClr val="accent1"/>
                </a:buClr>
                <a:buSzTx/>
                <a:buFont typeface="Arial" panose="020B0604020202020204" pitchFamily="34" charset="0"/>
                <a:buChar char="•"/>
                <a:tabLst/>
                <a:defRPr/>
              </a:pPr>
              <a:r>
                <a:rPr lang="en-US" sz="1700" dirty="0">
                  <a:latin typeface="Calibri" panose="020F0502020204030204" pitchFamily="34" charset="0"/>
                </a:rPr>
                <a:t>continuous landslide activity </a:t>
              </a:r>
              <a:r>
                <a:rPr lang="en-US" sz="1700" dirty="0" smtClean="0">
                  <a:latin typeface="Calibri" panose="020F0502020204030204" pitchFamily="34" charset="0"/>
                </a:rPr>
                <a:t>without any</a:t>
              </a:r>
              <a:r>
                <a:rPr lang="en-US" sz="1700" dirty="0">
                  <a:latin typeface="Calibri" panose="020F0502020204030204" pitchFamily="34" charset="0"/>
                </a:rPr>
                <a:t/>
              </a:r>
              <a:br>
                <a:rPr lang="en-US" sz="1700" dirty="0">
                  <a:latin typeface="Calibri" panose="020F0502020204030204" pitchFamily="34" charset="0"/>
                </a:rPr>
              </a:br>
              <a:r>
                <a:rPr lang="en-US" sz="1700" dirty="0">
                  <a:latin typeface="Calibri" panose="020F0502020204030204" pitchFamily="34" charset="0"/>
                </a:rPr>
                <a:t>major trigger - need for regular </a:t>
              </a:r>
              <a:r>
                <a:rPr lang="en-US" sz="1700" dirty="0" smtClean="0">
                  <a:latin typeface="Calibri" panose="020F0502020204030204" pitchFamily="34" charset="0"/>
                </a:rPr>
                <a:t>monitoring</a:t>
              </a:r>
              <a:endParaRPr lang="en-US" sz="1700" dirty="0">
                <a:latin typeface="Calibri" panose="020F0502020204030204" pitchFamily="34" charset="0"/>
              </a:endParaRPr>
            </a:p>
          </p:txBody>
        </p:sp>
      </p:grpSp>
      <p:sp>
        <p:nvSpPr>
          <p:cNvPr id="12" name="Rectangle 59"/>
          <p:cNvSpPr>
            <a:spLocks noChangeArrowheads="1"/>
          </p:cNvSpPr>
          <p:nvPr/>
        </p:nvSpPr>
        <p:spPr bwMode="auto">
          <a:xfrm>
            <a:off x="4733925" y="5943224"/>
            <a:ext cx="5399039"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tx1"/>
                </a:solidFill>
                <a:latin typeface="Arial" charset="0"/>
                <a:ea typeface="ＭＳ Ｐゴシック" pitchFamily="34" charset="-128"/>
              </a:defRPr>
            </a:lvl1pPr>
            <a:lvl2pPr marL="742950" indent="-285750" eaLnBrk="0" hangingPunct="0">
              <a:spcBef>
                <a:spcPct val="20000"/>
              </a:spcBef>
              <a:buChar char="–"/>
              <a:defRPr sz="1400">
                <a:solidFill>
                  <a:srgbClr val="004D95"/>
                </a:solidFill>
                <a:latin typeface="Arial" charset="0"/>
                <a:ea typeface="ＭＳ Ｐゴシック" pitchFamily="34" charset="-128"/>
              </a:defRPr>
            </a:lvl2pPr>
            <a:lvl3pPr marL="1143000" indent="-228600" eaLnBrk="0" hangingPunct="0">
              <a:spcBef>
                <a:spcPct val="20000"/>
              </a:spcBef>
              <a:buChar char="•"/>
              <a:defRPr sz="1400">
                <a:solidFill>
                  <a:schemeClr val="tx1"/>
                </a:solidFill>
                <a:latin typeface="Arial" charset="0"/>
                <a:ea typeface="ＭＳ Ｐゴシック" pitchFamily="34" charset="-128"/>
              </a:defRPr>
            </a:lvl3pPr>
            <a:lvl4pPr marL="1600200" indent="-228600" eaLnBrk="0" hangingPunct="0">
              <a:spcBef>
                <a:spcPct val="20000"/>
              </a:spcBef>
              <a:buChar char="–"/>
              <a:defRPr sz="1200">
                <a:solidFill>
                  <a:schemeClr val="tx1"/>
                </a:solidFill>
                <a:latin typeface="Arial" charset="0"/>
                <a:ea typeface="ＭＳ Ｐゴシック" pitchFamily="34" charset="-128"/>
              </a:defRPr>
            </a:lvl4pPr>
            <a:lvl5pPr marL="2057400" indent="-228600" eaLnBrk="0" hangingPunct="0">
              <a:spcBef>
                <a:spcPct val="20000"/>
              </a:spcBef>
              <a:buChar char="»"/>
              <a:defRPr sz="1000">
                <a:solidFill>
                  <a:schemeClr val="bg2"/>
                </a:solidFill>
                <a:latin typeface="Arial" charset="0"/>
                <a:ea typeface="ＭＳ Ｐゴシック" pitchFamily="34" charset="-128"/>
              </a:defRPr>
            </a:lvl5pPr>
            <a:lvl6pPr marL="2514600" indent="-228600" eaLnBrk="0" fontAlgn="base" hangingPunct="0">
              <a:spcBef>
                <a:spcPct val="20000"/>
              </a:spcBef>
              <a:spcAft>
                <a:spcPct val="0"/>
              </a:spcAft>
              <a:buChar char="»"/>
              <a:defRPr sz="1000">
                <a:solidFill>
                  <a:schemeClr val="bg2"/>
                </a:solidFill>
                <a:latin typeface="Arial" charset="0"/>
                <a:ea typeface="ＭＳ Ｐゴシック" pitchFamily="34" charset="-128"/>
              </a:defRPr>
            </a:lvl6pPr>
            <a:lvl7pPr marL="2971800" indent="-228600" eaLnBrk="0" fontAlgn="base" hangingPunct="0">
              <a:spcBef>
                <a:spcPct val="20000"/>
              </a:spcBef>
              <a:spcAft>
                <a:spcPct val="0"/>
              </a:spcAft>
              <a:buChar char="»"/>
              <a:defRPr sz="1000">
                <a:solidFill>
                  <a:schemeClr val="bg2"/>
                </a:solidFill>
                <a:latin typeface="Arial" charset="0"/>
                <a:ea typeface="ＭＳ Ｐゴシック" pitchFamily="34" charset="-128"/>
              </a:defRPr>
            </a:lvl7pPr>
            <a:lvl8pPr marL="3429000" indent="-228600" eaLnBrk="0" fontAlgn="base" hangingPunct="0">
              <a:spcBef>
                <a:spcPct val="20000"/>
              </a:spcBef>
              <a:spcAft>
                <a:spcPct val="0"/>
              </a:spcAft>
              <a:buChar char="»"/>
              <a:defRPr sz="1000">
                <a:solidFill>
                  <a:schemeClr val="bg2"/>
                </a:solidFill>
                <a:latin typeface="Arial" charset="0"/>
                <a:ea typeface="ＭＳ Ｐゴシック" pitchFamily="34" charset="-128"/>
              </a:defRPr>
            </a:lvl8pPr>
            <a:lvl9pPr marL="3886200" indent="-228600" eaLnBrk="0" fontAlgn="base" hangingPunct="0">
              <a:spcBef>
                <a:spcPct val="20000"/>
              </a:spcBef>
              <a:spcAft>
                <a:spcPct val="0"/>
              </a:spcAft>
              <a:buChar char="»"/>
              <a:defRPr sz="1000">
                <a:solidFill>
                  <a:schemeClr val="bg2"/>
                </a:solidFill>
                <a:latin typeface="Arial" charset="0"/>
                <a:ea typeface="ＭＳ Ｐゴシック" pitchFamily="34" charset="-128"/>
              </a:defRPr>
            </a:lvl9pPr>
          </a:lstStyle>
          <a:p>
            <a:pPr eaLnBrk="1" hangingPunct="1">
              <a:spcBef>
                <a:spcPct val="0"/>
              </a:spcBef>
              <a:buFontTx/>
              <a:buNone/>
            </a:pPr>
            <a:r>
              <a:rPr lang="en-US" altLang="en-US" sz="800" dirty="0" err="1">
                <a:cs typeface="Arial" charset="0"/>
              </a:rPr>
              <a:t>Behling</a:t>
            </a:r>
            <a:r>
              <a:rPr lang="en-US" altLang="en-US" sz="800" dirty="0">
                <a:cs typeface="Arial" charset="0"/>
              </a:rPr>
              <a:t>, </a:t>
            </a:r>
            <a:r>
              <a:rPr lang="en-US" altLang="en-US" sz="800" dirty="0" smtClean="0">
                <a:cs typeface="Arial" charset="0"/>
              </a:rPr>
              <a:t>R., Roessner</a:t>
            </a:r>
            <a:r>
              <a:rPr lang="en-US" altLang="en-US" sz="800" dirty="0">
                <a:cs typeface="Arial" charset="0"/>
              </a:rPr>
              <a:t>, </a:t>
            </a:r>
            <a:r>
              <a:rPr lang="en-US" altLang="en-US" sz="800" dirty="0" smtClean="0">
                <a:cs typeface="Arial" charset="0"/>
              </a:rPr>
              <a:t>S., et al., 2014. Automated </a:t>
            </a:r>
            <a:r>
              <a:rPr lang="en-US" altLang="en-US" sz="800" dirty="0">
                <a:cs typeface="Arial" charset="0"/>
              </a:rPr>
              <a:t>Spatiotemporal </a:t>
            </a:r>
            <a:r>
              <a:rPr lang="en-US" altLang="en-US" sz="800" dirty="0" smtClean="0">
                <a:cs typeface="Arial" charset="0"/>
              </a:rPr>
              <a:t>Landslide </a:t>
            </a:r>
            <a:r>
              <a:rPr lang="en-US" altLang="en-US" sz="800" dirty="0">
                <a:cs typeface="Arial" charset="0"/>
              </a:rPr>
              <a:t>Mapping over </a:t>
            </a:r>
            <a:endParaRPr lang="en-US" altLang="en-US" sz="800" dirty="0" smtClean="0">
              <a:cs typeface="Arial" charset="0"/>
            </a:endParaRPr>
          </a:p>
          <a:p>
            <a:pPr eaLnBrk="1" hangingPunct="1">
              <a:spcBef>
                <a:spcPct val="0"/>
              </a:spcBef>
              <a:buFontTx/>
              <a:buNone/>
            </a:pPr>
            <a:r>
              <a:rPr lang="en-US" altLang="en-US" sz="800" dirty="0" smtClean="0">
                <a:cs typeface="Arial" charset="0"/>
              </a:rPr>
              <a:t>Large </a:t>
            </a:r>
            <a:r>
              <a:rPr lang="en-US" altLang="en-US" sz="800" dirty="0">
                <a:cs typeface="Arial" charset="0"/>
              </a:rPr>
              <a:t>Areas Using </a:t>
            </a:r>
            <a:r>
              <a:rPr lang="en-US" altLang="en-US" sz="800" dirty="0" err="1">
                <a:cs typeface="Arial" charset="0"/>
              </a:rPr>
              <a:t>RapidEye</a:t>
            </a:r>
            <a:r>
              <a:rPr lang="en-US" altLang="en-US" sz="800" dirty="0">
                <a:cs typeface="Arial" charset="0"/>
              </a:rPr>
              <a:t> Time Series Data. </a:t>
            </a:r>
            <a:r>
              <a:rPr lang="en-US" altLang="en-US" sz="800" i="1" dirty="0">
                <a:cs typeface="Arial" charset="0"/>
              </a:rPr>
              <a:t>Remote </a:t>
            </a:r>
            <a:r>
              <a:rPr lang="en-US" altLang="en-US" sz="800" i="1" dirty="0" smtClean="0">
                <a:cs typeface="Arial" charset="0"/>
              </a:rPr>
              <a:t> Sens</a:t>
            </a:r>
            <a:r>
              <a:rPr lang="en-US" altLang="en-US" sz="800" dirty="0" smtClean="0">
                <a:cs typeface="Arial" charset="0"/>
              </a:rPr>
              <a:t>ing, 9</a:t>
            </a:r>
            <a:r>
              <a:rPr lang="en-US" altLang="en-US" sz="800" dirty="0">
                <a:cs typeface="Arial" charset="0"/>
              </a:rPr>
              <a:t>, 8026-8055. </a:t>
            </a:r>
          </a:p>
          <a:p>
            <a:pPr eaLnBrk="1" hangingPunct="1">
              <a:spcBef>
                <a:spcPct val="0"/>
              </a:spcBef>
              <a:buFontTx/>
              <a:buNone/>
            </a:pPr>
            <a:endParaRPr lang="en-US" altLang="en-US" sz="800" dirty="0">
              <a:cs typeface="Arial" charset="0"/>
            </a:endParaRPr>
          </a:p>
          <a:p>
            <a:pPr eaLnBrk="1" hangingPunct="1">
              <a:spcBef>
                <a:spcPct val="0"/>
              </a:spcBef>
              <a:buFontTx/>
              <a:buNone/>
            </a:pPr>
            <a:r>
              <a:rPr lang="en-US" altLang="en-US" sz="800" dirty="0" err="1">
                <a:cs typeface="Arial" charset="0"/>
              </a:rPr>
              <a:t>Behling</a:t>
            </a:r>
            <a:r>
              <a:rPr lang="en-US" altLang="en-US" sz="800" dirty="0">
                <a:cs typeface="Arial" charset="0"/>
              </a:rPr>
              <a:t>, </a:t>
            </a:r>
            <a:r>
              <a:rPr lang="en-US" altLang="en-US" sz="800" dirty="0" smtClean="0">
                <a:cs typeface="Arial" charset="0"/>
              </a:rPr>
              <a:t>R., Roessner</a:t>
            </a:r>
            <a:r>
              <a:rPr lang="en-US" altLang="en-US" sz="800" dirty="0">
                <a:cs typeface="Arial" charset="0"/>
              </a:rPr>
              <a:t>, S</a:t>
            </a:r>
            <a:r>
              <a:rPr lang="en-US" altLang="en-US" sz="800" dirty="0" smtClean="0">
                <a:cs typeface="Arial" charset="0"/>
              </a:rPr>
              <a:t>., et al., 2014. Robust </a:t>
            </a:r>
            <a:r>
              <a:rPr lang="en-US" altLang="en-US" sz="800" dirty="0">
                <a:cs typeface="Arial" charset="0"/>
              </a:rPr>
              <a:t>Automated </a:t>
            </a:r>
            <a:r>
              <a:rPr lang="en-US" altLang="en-US" sz="800" dirty="0" smtClean="0">
                <a:cs typeface="Arial" charset="0"/>
              </a:rPr>
              <a:t>Image Co-Registration  of </a:t>
            </a:r>
            <a:r>
              <a:rPr lang="en-US" altLang="en-US" sz="800" dirty="0">
                <a:cs typeface="Arial" charset="0"/>
              </a:rPr>
              <a:t>Optical </a:t>
            </a:r>
            <a:endParaRPr lang="en-US" altLang="en-US" sz="800" dirty="0" smtClean="0">
              <a:cs typeface="Arial" charset="0"/>
            </a:endParaRPr>
          </a:p>
          <a:p>
            <a:pPr eaLnBrk="1" hangingPunct="1">
              <a:spcBef>
                <a:spcPct val="0"/>
              </a:spcBef>
              <a:buFontTx/>
              <a:buNone/>
            </a:pPr>
            <a:r>
              <a:rPr lang="en-US" altLang="en-US" sz="800" dirty="0" smtClean="0">
                <a:cs typeface="Arial" charset="0"/>
              </a:rPr>
              <a:t>Multi-Sensor </a:t>
            </a:r>
            <a:r>
              <a:rPr lang="en-US" altLang="en-US" sz="800" dirty="0">
                <a:cs typeface="Arial" charset="0"/>
              </a:rPr>
              <a:t>Time Series Data: Database Generation </a:t>
            </a:r>
            <a:r>
              <a:rPr lang="en-US" altLang="en-US" sz="800" dirty="0" smtClean="0">
                <a:cs typeface="Arial" charset="0"/>
              </a:rPr>
              <a:t>for </a:t>
            </a:r>
            <a:r>
              <a:rPr lang="en-US" altLang="en-US" sz="800" dirty="0">
                <a:cs typeface="Arial" charset="0"/>
              </a:rPr>
              <a:t>Multi-Temporal Landslide Detection. </a:t>
            </a:r>
            <a:endParaRPr lang="en-US" altLang="en-US" sz="800" dirty="0" smtClean="0">
              <a:cs typeface="Arial" charset="0"/>
            </a:endParaRPr>
          </a:p>
          <a:p>
            <a:pPr eaLnBrk="1" hangingPunct="1">
              <a:spcBef>
                <a:spcPct val="0"/>
              </a:spcBef>
              <a:buFontTx/>
              <a:buNone/>
            </a:pPr>
            <a:r>
              <a:rPr lang="en-US" altLang="en-US" sz="800" i="1" dirty="0" smtClean="0">
                <a:cs typeface="Arial" charset="0"/>
              </a:rPr>
              <a:t>Remote Sensing</a:t>
            </a:r>
            <a:r>
              <a:rPr lang="en-US" altLang="en-US" sz="800" dirty="0" smtClean="0">
                <a:cs typeface="Arial" charset="0"/>
              </a:rPr>
              <a:t>, </a:t>
            </a:r>
            <a:r>
              <a:rPr lang="en-US" altLang="en-US" sz="800" dirty="0">
                <a:cs typeface="Arial" charset="0"/>
              </a:rPr>
              <a:t>6, 2572-2600.</a:t>
            </a:r>
          </a:p>
          <a:p>
            <a:pPr eaLnBrk="1" hangingPunct="1">
              <a:spcBef>
                <a:spcPct val="0"/>
              </a:spcBef>
              <a:buFontTx/>
              <a:buNone/>
            </a:pPr>
            <a:endParaRPr lang="en-US" altLang="en-US" sz="1000" dirty="0">
              <a:cs typeface="Arial" charset="0"/>
            </a:endParaRPr>
          </a:p>
        </p:txBody>
      </p:sp>
    </p:spTree>
    <p:extLst>
      <p:ext uri="{BB962C8B-B14F-4D97-AF65-F5344CB8AC3E}">
        <p14:creationId xmlns:p14="http://schemas.microsoft.com/office/powerpoint/2010/main" val="64454435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506237" y="124423"/>
            <a:ext cx="7090099" cy="980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2400" dirty="0" smtClean="0">
                <a:solidFill>
                  <a:srgbClr val="FFFFFF"/>
                </a:solidFill>
              </a:rPr>
              <a:t>Setup a </a:t>
            </a:r>
            <a:r>
              <a:rPr lang="fr-FR" sz="2400" dirty="0">
                <a:solidFill>
                  <a:srgbClr val="FFFFFF"/>
                </a:solidFill>
              </a:rPr>
              <a:t>R</a:t>
            </a:r>
            <a:r>
              <a:rPr lang="fr-FR" sz="2400" dirty="0" smtClean="0">
                <a:solidFill>
                  <a:srgbClr val="FFFFFF"/>
                </a:solidFill>
              </a:rPr>
              <a:t>eference for </a:t>
            </a:r>
            <a:r>
              <a:rPr lang="fr-FR" sz="2400" dirty="0" err="1" smtClean="0">
                <a:solidFill>
                  <a:srgbClr val="FFFFFF"/>
                </a:solidFill>
              </a:rPr>
              <a:t>Benchmarking</a:t>
            </a:r>
            <a:endParaRPr lang="fr-FR" sz="2400" dirty="0">
              <a:solidFill>
                <a:srgbClr val="FFFFFF"/>
              </a:solidFill>
            </a:endParaRPr>
          </a:p>
          <a:p>
            <a:pPr algn="r"/>
            <a:r>
              <a:rPr lang="fr-FR" sz="2400" dirty="0" err="1" smtClean="0">
                <a:solidFill>
                  <a:srgbClr val="FFFFFF"/>
                </a:solidFill>
              </a:rPr>
              <a:t>Landslide</a:t>
            </a:r>
            <a:r>
              <a:rPr lang="fr-FR" sz="2400" dirty="0" smtClean="0">
                <a:solidFill>
                  <a:srgbClr val="FFFFFF"/>
                </a:solidFill>
              </a:rPr>
              <a:t> </a:t>
            </a:r>
            <a:r>
              <a:rPr lang="fr-FR" sz="2400" dirty="0" err="1" smtClean="0">
                <a:solidFill>
                  <a:srgbClr val="FFFFFF"/>
                </a:solidFill>
              </a:rPr>
              <a:t>Detection</a:t>
            </a:r>
            <a:r>
              <a:rPr lang="fr-FR" sz="2400" dirty="0" smtClean="0">
                <a:solidFill>
                  <a:srgbClr val="FFFFFF"/>
                </a:solidFill>
              </a:rPr>
              <a:t> </a:t>
            </a:r>
            <a:r>
              <a:rPr lang="fr-FR" sz="2400" dirty="0" err="1" smtClean="0">
                <a:solidFill>
                  <a:srgbClr val="FFFFFF"/>
                </a:solidFill>
              </a:rPr>
              <a:t>Algorithms</a:t>
            </a:r>
            <a:endParaRPr lang="fr-FR" sz="2400" dirty="0">
              <a:solidFill>
                <a:srgbClr val="FFFFFF"/>
              </a:solidFill>
            </a:endParaRPr>
          </a:p>
        </p:txBody>
      </p:sp>
      <p:sp>
        <p:nvSpPr>
          <p:cNvPr id="3" name="ZoneTexte 2"/>
          <p:cNvSpPr txBox="1"/>
          <p:nvPr/>
        </p:nvSpPr>
        <p:spPr>
          <a:xfrm>
            <a:off x="144016" y="1196752"/>
            <a:ext cx="8820472" cy="830997"/>
          </a:xfrm>
          <a:prstGeom prst="rect">
            <a:avLst/>
          </a:prstGeom>
          <a:noFill/>
        </p:spPr>
        <p:txBody>
          <a:bodyPr wrap="square" rtlCol="0">
            <a:spAutoFit/>
          </a:bodyPr>
          <a:lstStyle/>
          <a:p>
            <a:pPr algn="ctr"/>
            <a:r>
              <a:rPr lang="en-US" sz="1600" dirty="0" smtClean="0"/>
              <a:t>Several groups are developing detection algorithms for mapping landslide after major triggering events using pre/post event imagery </a:t>
            </a:r>
            <a:r>
              <a:rPr lang="en-US" sz="1600" dirty="0" smtClean="0">
                <a:solidFill>
                  <a:srgbClr val="FF0000"/>
                </a:solidFill>
                <a:sym typeface="Wingdings"/>
              </a:rPr>
              <a:t></a:t>
            </a:r>
            <a:r>
              <a:rPr lang="en-US" sz="1600" dirty="0" smtClean="0">
                <a:solidFill>
                  <a:srgbClr val="FF0000"/>
                </a:solidFill>
              </a:rPr>
              <a:t> a benchmark </a:t>
            </a:r>
            <a:r>
              <a:rPr lang="en-US" sz="1600" dirty="0" smtClean="0"/>
              <a:t>(images + a reference landslide inventory) </a:t>
            </a:r>
            <a:r>
              <a:rPr lang="en-US" sz="1600" dirty="0" smtClean="0">
                <a:solidFill>
                  <a:srgbClr val="FF0000"/>
                </a:solidFill>
              </a:rPr>
              <a:t>is</a:t>
            </a:r>
            <a:r>
              <a:rPr lang="en-US" sz="1600" dirty="0" smtClean="0"/>
              <a:t> needed to improve the quality of the detections</a:t>
            </a:r>
            <a:endParaRPr lang="en-US" sz="1600" dirty="0"/>
          </a:p>
        </p:txBody>
      </p:sp>
      <p:pic>
        <p:nvPicPr>
          <p:cNvPr id="7" name="Picture 10"/>
          <p:cNvPicPr>
            <a:picLocks noChangeAspect="1"/>
          </p:cNvPicPr>
          <p:nvPr/>
        </p:nvPicPr>
        <p:blipFill rotWithShape="1">
          <a:blip r:embed="rId3" cstate="print">
            <a:extLst>
              <a:ext uri="{28A0092B-C50C-407E-A947-70E740481C1C}">
                <a14:useLocalDpi xmlns:a14="http://schemas.microsoft.com/office/drawing/2010/main"/>
              </a:ext>
            </a:extLst>
          </a:blip>
          <a:srcRect t="9484"/>
          <a:stretch/>
        </p:blipFill>
        <p:spPr>
          <a:xfrm>
            <a:off x="3349959" y="2060848"/>
            <a:ext cx="5336841" cy="2707186"/>
          </a:xfrm>
          <a:prstGeom prst="rect">
            <a:avLst/>
          </a:prstGeom>
        </p:spPr>
      </p:pic>
      <p:pic>
        <p:nvPicPr>
          <p:cNvPr id="16" name="Image 15" descr="Capture d’écran 2016-08-24 à 10.56.22.jpg"/>
          <p:cNvPicPr>
            <a:picLocks noChangeAspect="1"/>
          </p:cNvPicPr>
          <p:nvPr/>
        </p:nvPicPr>
        <p:blipFill rotWithShape="1">
          <a:blip r:embed="rId4" cstate="print">
            <a:extLst>
              <a:ext uri="{28A0092B-C50C-407E-A947-70E740481C1C}">
                <a14:useLocalDpi xmlns:a14="http://schemas.microsoft.com/office/drawing/2010/main"/>
              </a:ext>
            </a:extLst>
          </a:blip>
          <a:srcRect t="-2"/>
          <a:stretch/>
        </p:blipFill>
        <p:spPr>
          <a:xfrm>
            <a:off x="107504" y="4869160"/>
            <a:ext cx="3863369" cy="1985656"/>
          </a:xfrm>
          <a:prstGeom prst="rect">
            <a:avLst/>
          </a:prstGeom>
        </p:spPr>
      </p:pic>
      <p:pic>
        <p:nvPicPr>
          <p:cNvPr id="17" name="Image 16" descr="Capture d’écran 2016-08-24 à 10.56.22.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51920" y="4918858"/>
            <a:ext cx="3863369" cy="1935958"/>
          </a:xfrm>
          <a:prstGeom prst="rect">
            <a:avLst/>
          </a:prstGeom>
        </p:spPr>
      </p:pic>
      <p:pic>
        <p:nvPicPr>
          <p:cNvPr id="18" name="Image 17" descr="Capture d’écran 2016-08-24 à 10.56.2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599843" y="5215954"/>
            <a:ext cx="1472149" cy="256554"/>
          </a:xfrm>
          <a:prstGeom prst="rect">
            <a:avLst/>
          </a:prstGeom>
        </p:spPr>
      </p:pic>
      <p:pic>
        <p:nvPicPr>
          <p:cNvPr id="19" name="Image 18" descr="Capture d’écran 2016-08-24 à 10.56.22.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96336" y="5414656"/>
            <a:ext cx="815802" cy="251416"/>
          </a:xfrm>
          <a:prstGeom prst="rect">
            <a:avLst/>
          </a:prstGeom>
        </p:spPr>
      </p:pic>
      <p:pic>
        <p:nvPicPr>
          <p:cNvPr id="20" name="Imag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77076" y="6453956"/>
            <a:ext cx="359420" cy="359420"/>
          </a:xfrm>
          <a:prstGeom prst="rect">
            <a:avLst/>
          </a:prstGeom>
        </p:spPr>
      </p:pic>
      <p:sp>
        <p:nvSpPr>
          <p:cNvPr id="4" name="ZoneTexte 3"/>
          <p:cNvSpPr txBox="1"/>
          <p:nvPr/>
        </p:nvSpPr>
        <p:spPr>
          <a:xfrm>
            <a:off x="381000" y="2448582"/>
            <a:ext cx="2634171" cy="7386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1" hangingPunct="0">
              <a:lnSpc>
                <a:spcPct val="100000"/>
              </a:lnSpc>
              <a:spcBef>
                <a:spcPts val="0"/>
              </a:spcBef>
              <a:spcAft>
                <a:spcPts val="0"/>
              </a:spcAft>
              <a:buClrTx/>
              <a:buSzTx/>
              <a:buFontTx/>
              <a:buNone/>
              <a:tabLst/>
            </a:pPr>
            <a:r>
              <a:rPr kumimoji="0" lang="fr-FR" sz="1400" b="0" i="1" u="none" strike="noStrike" cap="none" spc="0" normalizeH="0" baseline="0" dirty="0" err="1" smtClean="0">
                <a:ln>
                  <a:noFill/>
                </a:ln>
                <a:solidFill>
                  <a:srgbClr val="002569"/>
                </a:solidFill>
                <a:effectLst/>
                <a:uFillTx/>
              </a:rPr>
              <a:t>Flowchart</a:t>
            </a:r>
            <a:r>
              <a:rPr kumimoji="0" lang="fr-FR" sz="1400" b="0" i="1" u="none" strike="noStrike" cap="none" spc="0" normalizeH="0" dirty="0" smtClean="0">
                <a:ln>
                  <a:noFill/>
                </a:ln>
                <a:solidFill>
                  <a:srgbClr val="002569"/>
                </a:solidFill>
                <a:effectLst/>
                <a:uFillTx/>
              </a:rPr>
              <a:t> of </a:t>
            </a:r>
            <a:r>
              <a:rPr kumimoji="0" lang="fr-FR" sz="1400" b="0" i="1" u="none" strike="noStrike" cap="none" spc="0" normalizeH="0" baseline="0" dirty="0" err="1" smtClean="0">
                <a:ln>
                  <a:noFill/>
                </a:ln>
                <a:solidFill>
                  <a:srgbClr val="002569"/>
                </a:solidFill>
                <a:effectLst/>
                <a:uFillTx/>
              </a:rPr>
              <a:t>supervised</a:t>
            </a:r>
            <a:endParaRPr lang="fr-FR" sz="1400" i="1" dirty="0"/>
          </a:p>
          <a:p>
            <a:pPr marL="0" marR="0" indent="0" algn="r" defTabSz="457200" rtl="0" fontAlgn="auto" latinLnBrk="1" hangingPunct="0">
              <a:lnSpc>
                <a:spcPct val="100000"/>
              </a:lnSpc>
              <a:spcBef>
                <a:spcPts val="0"/>
              </a:spcBef>
              <a:spcAft>
                <a:spcPts val="0"/>
              </a:spcAft>
              <a:buClrTx/>
              <a:buSzTx/>
              <a:buFontTx/>
              <a:buNone/>
              <a:tabLst/>
            </a:pPr>
            <a:r>
              <a:rPr kumimoji="0" lang="fr-FR" sz="1400" b="0" i="1" u="none" strike="noStrike" cap="none" spc="0" normalizeH="0" baseline="0" dirty="0" err="1" smtClean="0">
                <a:ln>
                  <a:noFill/>
                </a:ln>
                <a:solidFill>
                  <a:srgbClr val="002569"/>
                </a:solidFill>
                <a:effectLst/>
                <a:uFillTx/>
              </a:rPr>
              <a:t>landslide</a:t>
            </a:r>
            <a:r>
              <a:rPr lang="fr-FR" sz="1400" i="1" dirty="0" smtClean="0"/>
              <a:t> </a:t>
            </a:r>
            <a:r>
              <a:rPr kumimoji="0" lang="fr-FR" sz="1400" b="0" i="1" u="none" strike="noStrike" cap="none" spc="0" normalizeH="0" baseline="0" dirty="0" err="1" smtClean="0">
                <a:ln>
                  <a:noFill/>
                </a:ln>
                <a:solidFill>
                  <a:srgbClr val="002569"/>
                </a:solidFill>
                <a:effectLst/>
                <a:uFillTx/>
              </a:rPr>
              <a:t>detection</a:t>
            </a:r>
            <a:r>
              <a:rPr kumimoji="0" lang="fr-FR" sz="1400" b="0" i="1" u="none" strike="noStrike" cap="none" spc="0" normalizeH="0" baseline="0" dirty="0" smtClean="0">
                <a:ln>
                  <a:noFill/>
                </a:ln>
                <a:solidFill>
                  <a:srgbClr val="002569"/>
                </a:solidFill>
                <a:effectLst/>
                <a:uFillTx/>
              </a:rPr>
              <a:t> </a:t>
            </a:r>
            <a:r>
              <a:rPr kumimoji="0" lang="fr-FR" sz="1400" b="0" i="1" u="none" strike="noStrike" cap="none" spc="0" normalizeH="0" baseline="0" dirty="0" err="1" smtClean="0">
                <a:ln>
                  <a:noFill/>
                </a:ln>
                <a:solidFill>
                  <a:srgbClr val="002569"/>
                </a:solidFill>
                <a:effectLst/>
                <a:uFillTx/>
              </a:rPr>
              <a:t>algorithms</a:t>
            </a:r>
            <a:endParaRPr kumimoji="0" lang="fr-FR" sz="1400" b="0" i="1" u="none" strike="noStrike" cap="none" spc="0" normalizeH="0" baseline="0" dirty="0" smtClean="0">
              <a:ln>
                <a:noFill/>
              </a:ln>
              <a:solidFill>
                <a:srgbClr val="002569"/>
              </a:solidFill>
              <a:effectLst/>
              <a:uFillTx/>
            </a:endParaRPr>
          </a:p>
          <a:p>
            <a:pPr marL="0" marR="0" indent="0" algn="r" defTabSz="457200" rtl="0" fontAlgn="auto" latinLnBrk="1" hangingPunct="0">
              <a:lnSpc>
                <a:spcPct val="100000"/>
              </a:lnSpc>
              <a:spcBef>
                <a:spcPts val="0"/>
              </a:spcBef>
              <a:spcAft>
                <a:spcPts val="0"/>
              </a:spcAft>
              <a:buClrTx/>
              <a:buSzTx/>
              <a:buFontTx/>
              <a:buNone/>
              <a:tabLst/>
            </a:pPr>
            <a:r>
              <a:rPr lang="fr-FR" sz="1400" i="1" dirty="0" smtClean="0"/>
              <a:t>(</a:t>
            </a:r>
            <a:r>
              <a:rPr lang="fr-FR" sz="1400" i="1" dirty="0" err="1" smtClean="0"/>
              <a:t>pre</a:t>
            </a:r>
            <a:r>
              <a:rPr lang="fr-FR" sz="1400" i="1" dirty="0" smtClean="0"/>
              <a:t>/post </a:t>
            </a:r>
            <a:r>
              <a:rPr lang="fr-FR" sz="1400" i="1" dirty="0" err="1" smtClean="0"/>
              <a:t>event</a:t>
            </a:r>
            <a:r>
              <a:rPr lang="fr-FR" sz="1400" i="1" dirty="0" smtClean="0"/>
              <a:t> </a:t>
            </a:r>
            <a:r>
              <a:rPr lang="fr-FR" sz="1400" i="1" dirty="0" err="1" smtClean="0"/>
              <a:t>imagery</a:t>
            </a:r>
            <a:r>
              <a:rPr lang="fr-FR" sz="1400" i="1" dirty="0" smtClean="0"/>
              <a:t>)</a:t>
            </a:r>
            <a:endParaRPr kumimoji="0" lang="fr-FR" sz="1400" b="0" i="1" u="none" strike="noStrike" cap="none" spc="0" normalizeH="0" baseline="0" dirty="0">
              <a:ln>
                <a:noFill/>
              </a:ln>
              <a:solidFill>
                <a:srgbClr val="002569"/>
              </a:solidFill>
              <a:effectLst/>
              <a:uFillTx/>
            </a:endParaRPr>
          </a:p>
        </p:txBody>
      </p:sp>
      <p:sp>
        <p:nvSpPr>
          <p:cNvPr id="11" name="ZoneTexte 10"/>
          <p:cNvSpPr txBox="1"/>
          <p:nvPr/>
        </p:nvSpPr>
        <p:spPr>
          <a:xfrm>
            <a:off x="76200" y="4538990"/>
            <a:ext cx="1462716" cy="261610"/>
          </a:xfrm>
          <a:prstGeom prst="rect">
            <a:avLst/>
          </a:prstGeom>
          <a:noFill/>
        </p:spPr>
        <p:txBody>
          <a:bodyPr wrap="none" rtlCol="0">
            <a:spAutoFit/>
          </a:bodyPr>
          <a:lstStyle/>
          <a:p>
            <a:r>
              <a:rPr lang="fr-FR" sz="1100" dirty="0" smtClean="0"/>
              <a:t>(Stumpf et al., 2013)</a:t>
            </a:r>
            <a:endParaRPr lang="fr-FR" sz="1100" dirty="0"/>
          </a:p>
        </p:txBody>
      </p:sp>
    </p:spTree>
    <p:extLst>
      <p:ext uri="{BB962C8B-B14F-4D97-AF65-F5344CB8AC3E}">
        <p14:creationId xmlns:p14="http://schemas.microsoft.com/office/powerpoint/2010/main" val="125708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00200" y="228600"/>
            <a:ext cx="5955632" cy="924259"/>
          </a:xfrm>
        </p:spPr>
        <p:txBody>
          <a:bodyPr>
            <a:normAutofit fontScale="90000"/>
          </a:bodyPr>
          <a:lstStyle/>
          <a:p>
            <a:r>
              <a:rPr lang="en-US" dirty="0" smtClean="0"/>
              <a:t>Selected Landslides, July 2016</a:t>
            </a:r>
            <a:br>
              <a:rPr lang="en-US" dirty="0" smtClean="0"/>
            </a:br>
            <a:r>
              <a:rPr lang="en-US" dirty="0" smtClean="0"/>
              <a:t>(around the world)</a:t>
            </a:r>
            <a:endParaRPr lang="en-US" dirty="0"/>
          </a:p>
        </p:txBody>
      </p:sp>
      <p:pic>
        <p:nvPicPr>
          <p:cNvPr id="6" name="FK6g4IlH7j0"/>
          <p:cNvPicPr>
            <a:picLocks noGrp="1" noRot="1" noChangeAspect="1"/>
          </p:cNvPicPr>
          <p:nvPr>
            <p:ph sz="quarter" idx="10"/>
            <a:videoFile r:link="rId1"/>
          </p:nvPr>
        </p:nvPicPr>
        <p:blipFill>
          <a:blip r:embed="rId4"/>
          <a:stretch>
            <a:fillRect/>
          </a:stretch>
        </p:blipFill>
        <p:spPr>
          <a:xfrm>
            <a:off x="3581400" y="1295400"/>
            <a:ext cx="5486400" cy="3086100"/>
          </a:xfrm>
          <a:prstGeom prst="rect">
            <a:avLst/>
          </a:prstGeom>
        </p:spPr>
      </p:pic>
      <p:sp>
        <p:nvSpPr>
          <p:cNvPr id="7" name="TextBox 6"/>
          <p:cNvSpPr txBox="1"/>
          <p:nvPr/>
        </p:nvSpPr>
        <p:spPr>
          <a:xfrm>
            <a:off x="266700" y="1371600"/>
            <a:ext cx="3162300" cy="17543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dirty="0" smtClean="0"/>
              <a:t>Rockslide on the highway </a:t>
            </a:r>
            <a:r>
              <a:rPr lang="en-US" dirty="0"/>
              <a:t>to </a:t>
            </a:r>
            <a:r>
              <a:rPr lang="en-US" dirty="0" err="1" smtClean="0">
                <a:hlinkClick r:id="rId5"/>
              </a:rPr>
              <a:t>Gangotri</a:t>
            </a:r>
            <a:r>
              <a:rPr lang="en-US" dirty="0" smtClean="0"/>
              <a:t>, </a:t>
            </a:r>
            <a:r>
              <a:rPr lang="en-US" dirty="0" err="1"/>
              <a:t>Uttarakhand</a:t>
            </a:r>
            <a:r>
              <a:rPr lang="en-US" dirty="0"/>
              <a:t> in northern </a:t>
            </a:r>
            <a:r>
              <a:rPr lang="en-US" dirty="0" smtClean="0"/>
              <a:t>India, Published July 24, 2016</a:t>
            </a:r>
          </a:p>
          <a:p>
            <a:pPr algn="l" rtl="0" latinLnBrk="1" hangingPunct="0"/>
            <a:r>
              <a:rPr lang="en-US" dirty="0">
                <a:hlinkClick r:id="rId6"/>
              </a:rPr>
              <a:t>https://</a:t>
            </a:r>
            <a:r>
              <a:rPr lang="en-US" dirty="0" smtClean="0">
                <a:hlinkClick r:id="rId6"/>
              </a:rPr>
              <a:t>www.youtube.com/watch?v=FK6g4IlH7j0</a:t>
            </a:r>
            <a:r>
              <a:rPr lang="en-US" dirty="0" smtClean="0"/>
              <a:t> </a:t>
            </a:r>
            <a:endParaRPr kumimoji="0" lang="en-US" sz="1800" b="0" i="0" u="none" strike="noStrike" cap="none" spc="0" normalizeH="0" baseline="0" dirty="0">
              <a:ln>
                <a:noFill/>
              </a:ln>
              <a:solidFill>
                <a:srgbClr val="002569"/>
              </a:solidFill>
              <a:effectLst/>
              <a:uFillTx/>
            </a:endParaRPr>
          </a:p>
        </p:txBody>
      </p:sp>
      <p:pic>
        <p:nvPicPr>
          <p:cNvPr id="8" name="gXNdV9_8kCk"/>
          <p:cNvPicPr>
            <a:picLocks noRot="1" noChangeAspect="1"/>
          </p:cNvPicPr>
          <p:nvPr>
            <a:videoFile r:link="rId2"/>
          </p:nvPr>
        </p:nvPicPr>
        <p:blipFill>
          <a:blip r:embed="rId7"/>
          <a:stretch>
            <a:fillRect/>
          </a:stretch>
        </p:blipFill>
        <p:spPr>
          <a:xfrm>
            <a:off x="76200" y="4191000"/>
            <a:ext cx="4572000" cy="2571750"/>
          </a:xfrm>
          <a:prstGeom prst="rect">
            <a:avLst/>
          </a:prstGeom>
        </p:spPr>
      </p:pic>
      <p:sp>
        <p:nvSpPr>
          <p:cNvPr id="9" name="TextBox 8"/>
          <p:cNvSpPr txBox="1"/>
          <p:nvPr/>
        </p:nvSpPr>
        <p:spPr>
          <a:xfrm>
            <a:off x="4838700" y="5181600"/>
            <a:ext cx="4038600" cy="1477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smtClean="0"/>
              <a:t>Landslide affecting houses </a:t>
            </a:r>
            <a:r>
              <a:rPr lang="en-US" dirty="0"/>
              <a:t>in a village of central China’s Hunan Province.</a:t>
            </a:r>
          </a:p>
          <a:p>
            <a:r>
              <a:rPr lang="en-US" dirty="0" smtClean="0"/>
              <a:t>Published on Jul 19, 2016</a:t>
            </a:r>
          </a:p>
          <a:p>
            <a:pPr algn="l" rtl="0" latinLnBrk="1" hangingPunct="0"/>
            <a:r>
              <a:rPr lang="en-US" dirty="0"/>
              <a:t> </a:t>
            </a:r>
            <a:r>
              <a:rPr lang="en-US" dirty="0">
                <a:hlinkClick r:id="rId8"/>
              </a:rPr>
              <a:t>https://</a:t>
            </a:r>
            <a:r>
              <a:rPr lang="en-US" dirty="0" smtClean="0">
                <a:hlinkClick r:id="rId8"/>
              </a:rPr>
              <a:t>www.youtube.com/watch?v=gXNdV9_8kCk</a:t>
            </a:r>
            <a:r>
              <a:rPr lang="en-US" dirty="0" smtClean="0"/>
              <a:t> </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859515937"/>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143000" y="117820"/>
            <a:ext cx="6551240" cy="980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2400" dirty="0" err="1" smtClean="0">
                <a:solidFill>
                  <a:srgbClr val="FFFFFF"/>
                </a:solidFill>
              </a:rPr>
              <a:t>Generalizing</a:t>
            </a:r>
            <a:r>
              <a:rPr lang="fr-FR" sz="2400" dirty="0" smtClean="0">
                <a:solidFill>
                  <a:srgbClr val="FFFFFF"/>
                </a:solidFill>
              </a:rPr>
              <a:t> the </a:t>
            </a:r>
            <a:r>
              <a:rPr lang="fr-FR" sz="2400" dirty="0" err="1" smtClean="0">
                <a:solidFill>
                  <a:srgbClr val="FFFFFF"/>
                </a:solidFill>
              </a:rPr>
              <a:t>Creation</a:t>
            </a:r>
            <a:r>
              <a:rPr lang="fr-FR" sz="2400" dirty="0" smtClean="0">
                <a:solidFill>
                  <a:srgbClr val="FFFFFF"/>
                </a:solidFill>
              </a:rPr>
              <a:t> of EO-</a:t>
            </a:r>
            <a:r>
              <a:rPr lang="fr-FR" sz="2400" dirty="0" err="1" smtClean="0">
                <a:solidFill>
                  <a:srgbClr val="FFFFFF"/>
                </a:solidFill>
              </a:rPr>
              <a:t>based</a:t>
            </a:r>
            <a:r>
              <a:rPr lang="fr-FR" sz="2400" dirty="0" smtClean="0">
                <a:solidFill>
                  <a:srgbClr val="FFFFFF"/>
                </a:solidFill>
              </a:rPr>
              <a:t> inventories </a:t>
            </a:r>
            <a:r>
              <a:rPr lang="fr-FR" sz="2400" dirty="0" err="1" smtClean="0">
                <a:solidFill>
                  <a:srgbClr val="FFFFFF"/>
                </a:solidFill>
              </a:rPr>
              <a:t>after</a:t>
            </a:r>
            <a:r>
              <a:rPr lang="fr-FR" sz="2400" dirty="0" smtClean="0">
                <a:solidFill>
                  <a:srgbClr val="FFFFFF"/>
                </a:solidFill>
              </a:rPr>
              <a:t> major </a:t>
            </a:r>
            <a:r>
              <a:rPr lang="fr-FR" sz="2400" dirty="0" err="1" smtClean="0">
                <a:solidFill>
                  <a:srgbClr val="FFFFFF"/>
                </a:solidFill>
              </a:rPr>
              <a:t>triggering</a:t>
            </a:r>
            <a:r>
              <a:rPr lang="fr-FR" sz="2400" dirty="0" smtClean="0">
                <a:solidFill>
                  <a:srgbClr val="FFFFFF"/>
                </a:solidFill>
              </a:rPr>
              <a:t> </a:t>
            </a:r>
            <a:r>
              <a:rPr lang="fr-FR" sz="2400" dirty="0" err="1" smtClean="0">
                <a:solidFill>
                  <a:srgbClr val="FFFFFF"/>
                </a:solidFill>
              </a:rPr>
              <a:t>events</a:t>
            </a:r>
            <a:endParaRPr lang="fr-FR" sz="2400" dirty="0">
              <a:solidFill>
                <a:srgbClr val="FFFFFF"/>
              </a:solidFill>
            </a:endParaRPr>
          </a:p>
        </p:txBody>
      </p:sp>
      <p:sp>
        <p:nvSpPr>
          <p:cNvPr id="3" name="Text Box 3"/>
          <p:cNvSpPr txBox="1">
            <a:spLocks noChangeArrowheads="1"/>
          </p:cNvSpPr>
          <p:nvPr/>
        </p:nvSpPr>
        <p:spPr bwMode="auto">
          <a:xfrm>
            <a:off x="4132386" y="1122360"/>
            <a:ext cx="47244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6087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9pPr>
          </a:lstStyle>
          <a:p>
            <a:pPr algn="just"/>
            <a:r>
              <a:rPr lang="de-DE" sz="1600" b="0" dirty="0" err="1" smtClean="0"/>
              <a:t>Systematizing</a:t>
            </a:r>
            <a:r>
              <a:rPr lang="de-DE" sz="1600" b="0" dirty="0" smtClean="0"/>
              <a:t> </a:t>
            </a:r>
            <a:r>
              <a:rPr lang="de-DE" sz="1600" b="0" dirty="0" err="1" smtClean="0"/>
              <a:t>the</a:t>
            </a:r>
            <a:r>
              <a:rPr lang="de-DE" sz="1600" b="0" dirty="0" smtClean="0"/>
              <a:t> </a:t>
            </a:r>
            <a:r>
              <a:rPr lang="de-DE" sz="1600" b="0" dirty="0" err="1" smtClean="0"/>
              <a:t>creation</a:t>
            </a:r>
            <a:r>
              <a:rPr lang="de-DE" sz="1600" b="0" dirty="0" smtClean="0"/>
              <a:t> </a:t>
            </a:r>
            <a:r>
              <a:rPr lang="de-DE" sz="1600" b="0" dirty="0" err="1" smtClean="0"/>
              <a:t>of</a:t>
            </a:r>
            <a:r>
              <a:rPr lang="de-DE" sz="1600" b="0" dirty="0" smtClean="0"/>
              <a:t> EO-</a:t>
            </a:r>
            <a:r>
              <a:rPr lang="de-DE" sz="1600" b="0" dirty="0" err="1" smtClean="0"/>
              <a:t>based</a:t>
            </a:r>
            <a:r>
              <a:rPr lang="de-DE" sz="1600" b="0" dirty="0" smtClean="0"/>
              <a:t> </a:t>
            </a:r>
            <a:r>
              <a:rPr lang="de-DE" sz="1600" b="0" dirty="0" err="1" smtClean="0"/>
              <a:t>landslide</a:t>
            </a:r>
            <a:r>
              <a:rPr lang="de-DE" sz="1600" b="0" dirty="0" smtClean="0"/>
              <a:t> </a:t>
            </a:r>
            <a:r>
              <a:rPr lang="de-DE" sz="1600" b="0" dirty="0" err="1" smtClean="0"/>
              <a:t>inventory</a:t>
            </a:r>
            <a:r>
              <a:rPr lang="de-DE" sz="1600" b="0" dirty="0" smtClean="0"/>
              <a:t> after </a:t>
            </a:r>
            <a:r>
              <a:rPr lang="de-DE" sz="1600" b="0" dirty="0" err="1" smtClean="0"/>
              <a:t>major</a:t>
            </a:r>
            <a:r>
              <a:rPr lang="de-DE" sz="1600" b="0" dirty="0" smtClean="0"/>
              <a:t> </a:t>
            </a:r>
            <a:r>
              <a:rPr lang="de-DE" sz="1600" b="0" dirty="0" err="1" smtClean="0"/>
              <a:t>triggering</a:t>
            </a:r>
            <a:r>
              <a:rPr lang="de-DE" sz="1600" b="0" dirty="0" smtClean="0"/>
              <a:t> </a:t>
            </a:r>
            <a:r>
              <a:rPr lang="de-DE" sz="1600" b="0" dirty="0" err="1" smtClean="0"/>
              <a:t>events</a:t>
            </a:r>
            <a:r>
              <a:rPr lang="de-DE" sz="1600" b="0" dirty="0" smtClean="0"/>
              <a:t> (ETQ &gt; </a:t>
            </a:r>
            <a:r>
              <a:rPr lang="de-DE" sz="1600" b="0" dirty="0" err="1" smtClean="0"/>
              <a:t>threshold</a:t>
            </a:r>
            <a:r>
              <a:rPr lang="de-DE" sz="1600" b="0" dirty="0" smtClean="0"/>
              <a:t> M</a:t>
            </a:r>
            <a:r>
              <a:rPr lang="de-DE" sz="1600" b="0" baseline="-25000" dirty="0" smtClean="0"/>
              <a:t>L</a:t>
            </a:r>
            <a:r>
              <a:rPr lang="de-DE" sz="1600" b="0" dirty="0" smtClean="0"/>
              <a:t>; </a:t>
            </a:r>
            <a:r>
              <a:rPr lang="de-DE" sz="1600" b="0" dirty="0" err="1" smtClean="0"/>
              <a:t>rainfall</a:t>
            </a:r>
            <a:r>
              <a:rPr lang="de-DE" sz="1600" b="0" dirty="0" smtClean="0"/>
              <a:t> </a:t>
            </a:r>
            <a:r>
              <a:rPr lang="de-DE" sz="1600" b="0" dirty="0" err="1" smtClean="0"/>
              <a:t>event</a:t>
            </a:r>
            <a:r>
              <a:rPr lang="de-DE" sz="1600" b="0" dirty="0" smtClean="0"/>
              <a:t> &gt; XX mm) </a:t>
            </a:r>
            <a:r>
              <a:rPr lang="de-DE" sz="1600" dirty="0" err="1" smtClean="0"/>
              <a:t>at</a:t>
            </a:r>
            <a:r>
              <a:rPr lang="de-DE" sz="1600" dirty="0" smtClean="0"/>
              <a:t> </a:t>
            </a:r>
            <a:r>
              <a:rPr lang="de-DE" sz="1600" dirty="0" err="1" smtClean="0"/>
              <a:t>the</a:t>
            </a:r>
            <a:r>
              <a:rPr lang="de-DE" sz="1600" dirty="0" smtClean="0"/>
              <a:t> global </a:t>
            </a:r>
            <a:r>
              <a:rPr lang="de-DE" sz="1600" dirty="0" err="1" smtClean="0"/>
              <a:t>scale</a:t>
            </a:r>
            <a:endParaRPr lang="de-DE" sz="1600" dirty="0"/>
          </a:p>
          <a:p>
            <a:pPr algn="just"/>
            <a:r>
              <a:rPr lang="de-DE" sz="1600" dirty="0" err="1" smtClean="0"/>
              <a:t>Document</a:t>
            </a:r>
            <a:r>
              <a:rPr lang="de-DE" sz="1600" dirty="0" smtClean="0"/>
              <a:t> </a:t>
            </a:r>
            <a:r>
              <a:rPr lang="de-DE" sz="1600" dirty="0" err="1" smtClean="0"/>
              <a:t>the</a:t>
            </a:r>
            <a:r>
              <a:rPr lang="de-DE" sz="1600" dirty="0" smtClean="0"/>
              <a:t> </a:t>
            </a:r>
            <a:r>
              <a:rPr lang="de-DE" sz="1600" dirty="0" err="1" smtClean="0"/>
              <a:t>triggering</a:t>
            </a:r>
            <a:r>
              <a:rPr lang="de-DE" sz="1600" dirty="0" smtClean="0"/>
              <a:t> </a:t>
            </a:r>
            <a:r>
              <a:rPr lang="de-DE" sz="1600" dirty="0" err="1" smtClean="0"/>
              <a:t>event</a:t>
            </a:r>
            <a:r>
              <a:rPr lang="de-DE" sz="1600" dirty="0" smtClean="0"/>
              <a:t> (</a:t>
            </a:r>
            <a:r>
              <a:rPr lang="de-DE" sz="1600" dirty="0" err="1" smtClean="0"/>
              <a:t>seismology</a:t>
            </a:r>
            <a:r>
              <a:rPr lang="de-DE" sz="1600" dirty="0" smtClean="0"/>
              <a:t>, EO-</a:t>
            </a:r>
            <a:r>
              <a:rPr lang="de-DE" sz="1600" dirty="0" err="1" smtClean="0"/>
              <a:t>based</a:t>
            </a:r>
            <a:r>
              <a:rPr lang="de-DE" sz="1600" dirty="0" smtClean="0"/>
              <a:t> </a:t>
            </a:r>
            <a:r>
              <a:rPr lang="de-DE" sz="1600" dirty="0" err="1" smtClean="0"/>
              <a:t>rainfall</a:t>
            </a:r>
            <a:r>
              <a:rPr lang="de-DE" sz="1600" dirty="0" smtClean="0"/>
              <a:t> </a:t>
            </a:r>
            <a:r>
              <a:rPr lang="de-DE" sz="1600" dirty="0" err="1" smtClean="0"/>
              <a:t>estimate</a:t>
            </a:r>
            <a:r>
              <a:rPr lang="de-DE" sz="1600" dirty="0" smtClean="0"/>
              <a:t> </a:t>
            </a:r>
            <a:r>
              <a:rPr lang="de-DE" sz="1600" dirty="0" err="1" smtClean="0"/>
              <a:t>using</a:t>
            </a:r>
            <a:r>
              <a:rPr lang="de-DE" sz="1600" dirty="0" smtClean="0"/>
              <a:t> GPM)</a:t>
            </a:r>
          </a:p>
          <a:p>
            <a:pPr algn="just"/>
            <a:endParaRPr lang="de-DE" sz="1600" b="0" dirty="0" smtClean="0"/>
          </a:p>
          <a:p>
            <a:pPr marL="285750" indent="-285750" algn="just">
              <a:buFont typeface="Wingdings" charset="0"/>
              <a:buChar char="à"/>
            </a:pPr>
            <a:r>
              <a:rPr lang="de-DE" sz="1600" dirty="0" smtClean="0">
                <a:sym typeface="Wingdings"/>
              </a:rPr>
              <a:t>Create </a:t>
            </a:r>
            <a:r>
              <a:rPr lang="de-DE" sz="1600" dirty="0" err="1" smtClean="0">
                <a:sym typeface="Wingdings"/>
              </a:rPr>
              <a:t>scaling</a:t>
            </a:r>
            <a:r>
              <a:rPr lang="de-DE" sz="1600" dirty="0" smtClean="0">
                <a:sym typeface="Wingdings"/>
              </a:rPr>
              <a:t> </a:t>
            </a:r>
            <a:r>
              <a:rPr lang="de-DE" sz="1600" dirty="0" err="1" smtClean="0">
                <a:sym typeface="Wingdings"/>
              </a:rPr>
              <a:t>laws</a:t>
            </a:r>
            <a:r>
              <a:rPr lang="de-DE" sz="1600" dirty="0" smtClean="0">
                <a:sym typeface="Wingdings"/>
              </a:rPr>
              <a:t> </a:t>
            </a:r>
            <a:r>
              <a:rPr lang="de-DE" sz="1600" dirty="0" err="1" smtClean="0">
                <a:sym typeface="Wingdings"/>
              </a:rPr>
              <a:t>relating</a:t>
            </a:r>
            <a:r>
              <a:rPr lang="de-DE" sz="1600" dirty="0" smtClean="0">
                <a:sym typeface="Wingdings"/>
              </a:rPr>
              <a:t> </a:t>
            </a:r>
            <a:r>
              <a:rPr lang="de-DE" sz="1600" dirty="0" err="1" smtClean="0">
                <a:sym typeface="Wingdings"/>
              </a:rPr>
              <a:t>landslide</a:t>
            </a:r>
            <a:r>
              <a:rPr lang="de-DE" sz="1600" dirty="0" smtClean="0">
                <a:sym typeface="Wingdings"/>
              </a:rPr>
              <a:t> </a:t>
            </a:r>
            <a:r>
              <a:rPr lang="de-DE" sz="1600" dirty="0" err="1" smtClean="0">
                <a:sym typeface="Wingdings"/>
              </a:rPr>
              <a:t>intensity</a:t>
            </a:r>
            <a:r>
              <a:rPr lang="de-DE" sz="1600" dirty="0" smtClean="0">
                <a:sym typeface="Wingdings"/>
              </a:rPr>
              <a:t> </a:t>
            </a:r>
            <a:r>
              <a:rPr lang="de-DE" sz="1600" dirty="0" err="1" smtClean="0">
                <a:sym typeface="Wingdings"/>
              </a:rPr>
              <a:t>to</a:t>
            </a:r>
            <a:r>
              <a:rPr lang="de-DE" sz="1600" dirty="0" smtClean="0">
                <a:sym typeface="Wingdings"/>
              </a:rPr>
              <a:t> </a:t>
            </a:r>
            <a:r>
              <a:rPr lang="de-DE" sz="1600" dirty="0" err="1" smtClean="0">
                <a:sym typeface="Wingdings"/>
              </a:rPr>
              <a:t>the</a:t>
            </a:r>
            <a:r>
              <a:rPr lang="de-DE" sz="1600" dirty="0" smtClean="0">
                <a:sym typeface="Wingdings"/>
              </a:rPr>
              <a:t> </a:t>
            </a:r>
            <a:r>
              <a:rPr lang="de-DE" sz="1600" dirty="0" err="1" smtClean="0">
                <a:sym typeface="Wingdings"/>
              </a:rPr>
              <a:t>triggering</a:t>
            </a:r>
            <a:r>
              <a:rPr lang="de-DE" sz="1600" dirty="0" smtClean="0">
                <a:sym typeface="Wingdings"/>
              </a:rPr>
              <a:t> </a:t>
            </a:r>
            <a:r>
              <a:rPr lang="de-DE" sz="1600" dirty="0" err="1" smtClean="0">
                <a:sym typeface="Wingdings"/>
              </a:rPr>
              <a:t>events</a:t>
            </a:r>
            <a:endParaRPr lang="de-DE" sz="1600" dirty="0" smtClean="0">
              <a:sym typeface="Wingdings"/>
            </a:endParaRPr>
          </a:p>
          <a:p>
            <a:pPr marL="285750" indent="-285750" algn="just">
              <a:buFont typeface="Wingdings" charset="0"/>
              <a:buChar char="à"/>
            </a:pPr>
            <a:endParaRPr lang="de-DE" sz="1600" b="0" dirty="0">
              <a:sym typeface="Wingdings"/>
            </a:endParaRPr>
          </a:p>
          <a:p>
            <a:pPr marL="285750" indent="-285750" algn="just">
              <a:buFont typeface="Wingdings" charset="0"/>
              <a:buChar char="à"/>
            </a:pPr>
            <a:r>
              <a:rPr lang="de-DE" sz="1600" dirty="0" smtClean="0">
                <a:sym typeface="Wingdings"/>
              </a:rPr>
              <a:t>CNES: 3 </a:t>
            </a:r>
            <a:r>
              <a:rPr lang="de-DE" sz="1600" dirty="0" err="1" smtClean="0">
                <a:sym typeface="Wingdings"/>
              </a:rPr>
              <a:t>years</a:t>
            </a:r>
            <a:r>
              <a:rPr lang="de-DE" sz="1600" dirty="0" smtClean="0">
                <a:sym typeface="Wingdings"/>
              </a:rPr>
              <a:t> post-</a:t>
            </a:r>
            <a:r>
              <a:rPr lang="de-DE" sz="1600" dirty="0" err="1" smtClean="0">
                <a:sym typeface="Wingdings"/>
              </a:rPr>
              <a:t>doc</a:t>
            </a:r>
            <a:r>
              <a:rPr lang="de-DE" sz="1600" dirty="0" smtClean="0">
                <a:sym typeface="Wingdings"/>
              </a:rPr>
              <a:t> </a:t>
            </a:r>
            <a:r>
              <a:rPr lang="de-DE" sz="1600" dirty="0" err="1" smtClean="0">
                <a:sym typeface="Wingdings"/>
              </a:rPr>
              <a:t>project</a:t>
            </a:r>
            <a:r>
              <a:rPr lang="de-DE" sz="1600" dirty="0" smtClean="0">
                <a:sym typeface="Wingdings"/>
              </a:rPr>
              <a:t> </a:t>
            </a:r>
            <a:r>
              <a:rPr lang="de-DE" sz="1600" dirty="0" err="1" smtClean="0">
                <a:sym typeface="Wingdings"/>
              </a:rPr>
              <a:t>of</a:t>
            </a:r>
            <a:r>
              <a:rPr lang="de-DE" sz="1600" dirty="0" smtClean="0">
                <a:sym typeface="Wingdings"/>
              </a:rPr>
              <a:t> Odin Marc</a:t>
            </a:r>
            <a:endParaRPr lang="de-DE" sz="1600" b="0" dirty="0"/>
          </a:p>
          <a:p>
            <a:endParaRPr lang="de-DE" sz="1600" b="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278686"/>
            <a:ext cx="3581400" cy="279838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 Box 5"/>
          <p:cNvSpPr txBox="1">
            <a:spLocks noChangeArrowheads="1"/>
          </p:cNvSpPr>
          <p:nvPr/>
        </p:nvSpPr>
        <p:spPr bwMode="auto">
          <a:xfrm>
            <a:off x="632520" y="1354887"/>
            <a:ext cx="1981200" cy="3047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6087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9pPr>
          </a:lstStyle>
          <a:p>
            <a:r>
              <a:rPr lang="de-DE" sz="1050" b="0" dirty="0" err="1" smtClean="0"/>
              <a:t>Empirical</a:t>
            </a:r>
            <a:r>
              <a:rPr lang="de-DE" sz="1050" b="0" dirty="0" smtClean="0"/>
              <a:t> </a:t>
            </a:r>
            <a:r>
              <a:rPr lang="de-DE" sz="1050" b="0" dirty="0" err="1" smtClean="0"/>
              <a:t>relation</a:t>
            </a:r>
            <a:r>
              <a:rPr lang="de-DE" sz="1050" b="0" dirty="0" smtClean="0"/>
              <a:t> in Taiwan</a:t>
            </a:r>
            <a:endParaRPr lang="de-DE" sz="1050" b="0" dirty="0"/>
          </a:p>
        </p:txBody>
      </p:sp>
      <p:grpSp>
        <p:nvGrpSpPr>
          <p:cNvPr id="10" name="Grouper 9"/>
          <p:cNvGrpSpPr/>
          <p:nvPr/>
        </p:nvGrpSpPr>
        <p:grpSpPr>
          <a:xfrm>
            <a:off x="89804" y="4181825"/>
            <a:ext cx="9018700" cy="2672546"/>
            <a:chOff x="89804" y="4446818"/>
            <a:chExt cx="9018700" cy="2672546"/>
          </a:xfrm>
        </p:grpSpPr>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370" t="3631" b="3716"/>
            <a:stretch/>
          </p:blipFill>
          <p:spPr bwMode="auto">
            <a:xfrm>
              <a:off x="89804" y="4446818"/>
              <a:ext cx="9018700" cy="267254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 name="Rectangle 7"/>
            <p:cNvSpPr/>
            <p:nvPr/>
          </p:nvSpPr>
          <p:spPr bwMode="auto">
            <a:xfrm>
              <a:off x="1294201" y="5469846"/>
              <a:ext cx="162814" cy="195391"/>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fr-FR" sz="1600" b="1" i="0" u="none" strike="noStrike" cap="none" normalizeH="0" baseline="0" smtClean="0">
                <a:ln>
                  <a:noFill/>
                </a:ln>
                <a:solidFill>
                  <a:schemeClr val="tx1"/>
                </a:solidFill>
                <a:effectLst/>
                <a:latin typeface="Arial" charset="0"/>
              </a:endParaRPr>
            </a:p>
          </p:txBody>
        </p:sp>
        <p:sp>
          <p:nvSpPr>
            <p:cNvPr id="9" name="ZoneTexte 8"/>
            <p:cNvSpPr txBox="1"/>
            <p:nvPr/>
          </p:nvSpPr>
          <p:spPr>
            <a:xfrm>
              <a:off x="1479255" y="5306876"/>
              <a:ext cx="855823" cy="577081"/>
            </a:xfrm>
            <a:prstGeom prst="rect">
              <a:avLst/>
            </a:prstGeom>
            <a:noFill/>
          </p:spPr>
          <p:txBody>
            <a:bodyPr wrap="none" rtlCol="0">
              <a:spAutoFit/>
            </a:bodyPr>
            <a:lstStyle/>
            <a:p>
              <a:pPr algn="ctr"/>
              <a:r>
                <a:rPr lang="fr-FR" sz="1050" dirty="0" smtClean="0">
                  <a:solidFill>
                    <a:srgbClr val="000000"/>
                  </a:solidFill>
                </a:rPr>
                <a:t>Ethiopie</a:t>
              </a:r>
            </a:p>
            <a:p>
              <a:pPr algn="ctr"/>
              <a:r>
                <a:rPr lang="fr-FR" sz="1050" dirty="0" smtClean="0">
                  <a:solidFill>
                    <a:srgbClr val="000000"/>
                  </a:solidFill>
                </a:rPr>
                <a:t>(Volcanique)</a:t>
              </a:r>
            </a:p>
            <a:p>
              <a:pPr algn="ctr"/>
              <a:r>
                <a:rPr lang="fr-FR" sz="1050" dirty="0" smtClean="0">
                  <a:solidFill>
                    <a:srgbClr val="000000"/>
                  </a:solidFill>
                </a:rPr>
                <a:t>+, ++, +</a:t>
              </a:r>
              <a:endParaRPr lang="fr-FR" sz="1050" dirty="0">
                <a:solidFill>
                  <a:srgbClr val="000000"/>
                </a:solidFill>
              </a:endParaRPr>
            </a:p>
          </p:txBody>
        </p:sp>
      </p:grpSp>
      <p:pic>
        <p:nvPicPr>
          <p:cNvPr id="11" name="Imag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77076" y="6453956"/>
            <a:ext cx="359420" cy="359420"/>
          </a:xfrm>
          <a:prstGeom prst="rect">
            <a:avLst/>
          </a:prstGeom>
        </p:spPr>
      </p:pic>
    </p:spTree>
    <p:extLst>
      <p:ext uri="{BB962C8B-B14F-4D97-AF65-F5344CB8AC3E}">
        <p14:creationId xmlns:p14="http://schemas.microsoft.com/office/powerpoint/2010/main" val="1824681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371600"/>
            <a:ext cx="5692035" cy="5219700"/>
          </a:xfrm>
          <a:prstGeom prst="rect">
            <a:avLst/>
          </a:prstGeom>
        </p:spPr>
      </p:pic>
      <p:sp>
        <p:nvSpPr>
          <p:cNvPr id="3" name="TextBox 2"/>
          <p:cNvSpPr txBox="1"/>
          <p:nvPr/>
        </p:nvSpPr>
        <p:spPr>
          <a:xfrm>
            <a:off x="228600" y="6557211"/>
            <a:ext cx="396518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IN</a:t>
            </a:r>
            <a:r>
              <a:rPr kumimoji="0" lang="en-US" sz="1800" b="0" i="0" u="none" strike="noStrike" cap="none" spc="0" normalizeH="0" dirty="0" smtClean="0">
                <a:ln>
                  <a:noFill/>
                </a:ln>
                <a:solidFill>
                  <a:srgbClr val="002569"/>
                </a:solidFill>
                <a:effectLst/>
                <a:uFillTx/>
              </a:rPr>
              <a:t> DEVELOPMENT at pmm.nasa.gov</a:t>
            </a:r>
            <a:endParaRPr kumimoji="0" lang="en-US" sz="1800" b="0" i="0" u="none" strike="noStrike" cap="none" spc="0" normalizeH="0" baseline="0" dirty="0">
              <a:ln>
                <a:noFill/>
              </a:ln>
              <a:solidFill>
                <a:srgbClr val="002569"/>
              </a:solidFill>
              <a:effectLst/>
              <a:uFillTx/>
            </a:endParaRPr>
          </a:p>
        </p:txBody>
      </p:sp>
      <p:sp>
        <p:nvSpPr>
          <p:cNvPr id="5" name="Title 4"/>
          <p:cNvSpPr>
            <a:spLocks noGrp="1"/>
          </p:cNvSpPr>
          <p:nvPr>
            <p:ph type="title" idx="4294967295"/>
          </p:nvPr>
        </p:nvSpPr>
        <p:spPr>
          <a:xfrm>
            <a:off x="0" y="190500"/>
            <a:ext cx="7543800" cy="914400"/>
          </a:xfrm>
        </p:spPr>
        <p:txBody>
          <a:bodyPr>
            <a:normAutofit/>
          </a:bodyPr>
          <a:lstStyle/>
          <a:p>
            <a:r>
              <a:rPr lang="en-US" dirty="0" smtClean="0"/>
              <a:t>Global efforts</a:t>
            </a:r>
            <a:endParaRPr lang="en-US" dirty="0"/>
          </a:p>
        </p:txBody>
      </p:sp>
      <p:pic>
        <p:nvPicPr>
          <p:cNvPr id="6" name="Picture 5"/>
          <p:cNvPicPr>
            <a:picLocks noChangeAspect="1"/>
          </p:cNvPicPr>
          <p:nvPr/>
        </p:nvPicPr>
        <p:blipFill>
          <a:blip r:embed="rId3"/>
          <a:stretch>
            <a:fillRect/>
          </a:stretch>
        </p:blipFill>
        <p:spPr>
          <a:xfrm>
            <a:off x="4495800" y="1510053"/>
            <a:ext cx="4648200" cy="4690130"/>
          </a:xfrm>
          <a:prstGeom prst="rect">
            <a:avLst/>
          </a:prstGeom>
        </p:spPr>
      </p:pic>
      <p:sp>
        <p:nvSpPr>
          <p:cNvPr id="7" name="TextBox 6"/>
          <p:cNvSpPr txBox="1"/>
          <p:nvPr/>
        </p:nvSpPr>
        <p:spPr>
          <a:xfrm>
            <a:off x="6248400" y="6234046"/>
            <a:ext cx="274320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dirty="0"/>
              <a:t>http://ojo-streamer.herokuapp.com/</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402274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93336" y="286565"/>
            <a:ext cx="8061159" cy="71462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r>
              <a:rPr lang="en-GB" dirty="0" smtClean="0"/>
              <a:t>Future: Landslide Modelling</a:t>
            </a:r>
            <a:endParaRPr lang="en-GB" dirty="0"/>
          </a:p>
        </p:txBody>
      </p:sp>
      <p:sp>
        <p:nvSpPr>
          <p:cNvPr id="3" name="Rectangle 9"/>
          <p:cNvSpPr>
            <a:spLocks noChangeArrowheads="1"/>
          </p:cNvSpPr>
          <p:nvPr/>
        </p:nvSpPr>
        <p:spPr bwMode="auto">
          <a:xfrm>
            <a:off x="732599" y="1495226"/>
            <a:ext cx="7023275" cy="2280910"/>
          </a:xfrm>
          <a:prstGeom prst="rect">
            <a:avLst/>
          </a:prstGeom>
          <a:noFill/>
          <a:ln>
            <a:noFill/>
          </a:ln>
          <a:effectLst/>
          <a:extLst>
            <a:ext uri="{909E8E84-426E-40dd-AFC4-6F175D3DCCD1}">
              <a14:hiddenFill xmlns="" xmlns:a14="http://schemas.microsoft.com/office/drawing/2010/main">
                <a:gradFill rotWithShape="0">
                  <a:gsLst>
                    <a:gs pos="0">
                      <a:srgbClr val="FFFFCC"/>
                    </a:gs>
                    <a:gs pos="100000">
                      <a:srgbClr val="FFFF00"/>
                    </a:gs>
                  </a:gsLst>
                  <a:lin ang="5400000" scaled="1"/>
                </a:gradFill>
              </a14:hiddenFill>
            </a:ext>
            <a:ext uri="{91240B29-F687-4f45-9708-019B960494DF}">
              <a14:hiddenLine xmlns="" xmlns:a14="http://schemas.microsoft.com/office/drawing/2010/main" w="9525">
                <a:solidFill>
                  <a:srgbClr val="0000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auto" hangingPunct="0">
              <a:spcBef>
                <a:spcPts val="1200"/>
              </a:spcBef>
              <a:spcAft>
                <a:spcPts val="600"/>
              </a:spcAft>
              <a:defRPr/>
            </a:pPr>
            <a:r>
              <a:rPr lang="en-GB" sz="2800" dirty="0" smtClean="0">
                <a:solidFill>
                  <a:srgbClr val="2F2B20"/>
                </a:solidFill>
                <a:latin typeface="Helvetica Neue Light" charset="0"/>
                <a:ea typeface="Helvetica Neue Light" charset="0"/>
                <a:cs typeface="Helvetica Neue Light" charset="0"/>
              </a:rPr>
              <a:t>Advanced </a:t>
            </a:r>
            <a:r>
              <a:rPr lang="en-GB" sz="2800" dirty="0">
                <a:solidFill>
                  <a:srgbClr val="FF0000"/>
                </a:solidFill>
                <a:latin typeface="Helvetica Neue Light" charset="0"/>
                <a:ea typeface="Helvetica Neue Light" charset="0"/>
                <a:cs typeface="Helvetica Neue Light" charset="0"/>
              </a:rPr>
              <a:t>landslide modelling tools </a:t>
            </a:r>
            <a:r>
              <a:rPr lang="en-GB" sz="2800" dirty="0">
                <a:solidFill>
                  <a:srgbClr val="2F2B20"/>
                </a:solidFill>
                <a:latin typeface="Helvetica Neue Light" charset="0"/>
                <a:ea typeface="Helvetica Neue Light" charset="0"/>
                <a:cs typeface="Helvetica Neue Light" charset="0"/>
              </a:rPr>
              <a:t>capable of </a:t>
            </a:r>
            <a:r>
              <a:rPr lang="en-GB" sz="2800" dirty="0">
                <a:solidFill>
                  <a:srgbClr val="FF0000"/>
                </a:solidFill>
                <a:latin typeface="Helvetica Neue Light" charset="0"/>
                <a:ea typeface="Helvetica Neue Light" charset="0"/>
                <a:cs typeface="Helvetica Neue Light" charset="0"/>
              </a:rPr>
              <a:t>assimilating remote sensing data </a:t>
            </a:r>
            <a:r>
              <a:rPr lang="en-GB" sz="2800" dirty="0">
                <a:solidFill>
                  <a:srgbClr val="2F2B20"/>
                </a:solidFill>
                <a:latin typeface="Helvetica Neue Light" charset="0"/>
                <a:ea typeface="Helvetica Neue Light" charset="0"/>
                <a:cs typeface="Helvetica Neue Light" charset="0"/>
              </a:rPr>
              <a:t>and products for model initialization and </a:t>
            </a:r>
            <a:r>
              <a:rPr lang="en-GB" sz="2800" dirty="0" smtClean="0">
                <a:solidFill>
                  <a:srgbClr val="2F2B20"/>
                </a:solidFill>
                <a:latin typeface="Helvetica Neue Light" charset="0"/>
                <a:ea typeface="Helvetica Neue Light" charset="0"/>
                <a:cs typeface="Helvetica Neue Light" charset="0"/>
              </a:rPr>
              <a:t>validation.</a:t>
            </a:r>
            <a:endParaRPr lang="en-GB" sz="2800" dirty="0">
              <a:solidFill>
                <a:srgbClr val="2F2B20"/>
              </a:solidFill>
              <a:latin typeface="Helvetica Neue Light" charset="0"/>
              <a:ea typeface="Helvetica Neue Light" charset="0"/>
              <a:cs typeface="Helvetica Neue Light" charset="0"/>
            </a:endParaRPr>
          </a:p>
        </p:txBody>
      </p:sp>
      <p:sp>
        <p:nvSpPr>
          <p:cNvPr id="4" name="Ovale 2"/>
          <p:cNvSpPr>
            <a:spLocks noChangeAspect="1"/>
          </p:cNvSpPr>
          <p:nvPr/>
        </p:nvSpPr>
        <p:spPr>
          <a:xfrm>
            <a:off x="4996059" y="3528912"/>
            <a:ext cx="2160000" cy="2160000"/>
          </a:xfrm>
          <a:prstGeom prst="ellipse">
            <a:avLst/>
          </a:prstGeom>
          <a:solidFill>
            <a:srgbClr val="1CB23F"/>
          </a:solidFill>
          <a:ln>
            <a:solidFill>
              <a:srgbClr val="18891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2800" dirty="0" smtClean="0">
                <a:latin typeface="Helvetica Neue Light" charset="0"/>
                <a:ea typeface="Helvetica Neue Light" charset="0"/>
                <a:cs typeface="Helvetica Neue Light" charset="0"/>
              </a:rPr>
              <a:t>MODEL</a:t>
            </a:r>
            <a:endParaRPr lang="en-GB" sz="2800" dirty="0">
              <a:latin typeface="Helvetica Neue Light" charset="0"/>
              <a:ea typeface="Helvetica Neue Light" charset="0"/>
              <a:cs typeface="Helvetica Neue Light" charset="0"/>
            </a:endParaRPr>
          </a:p>
        </p:txBody>
      </p:sp>
      <p:sp>
        <p:nvSpPr>
          <p:cNvPr id="5" name="Ovale 11"/>
          <p:cNvSpPr>
            <a:spLocks noChangeAspect="1"/>
          </p:cNvSpPr>
          <p:nvPr/>
        </p:nvSpPr>
        <p:spPr>
          <a:xfrm rot="21020816">
            <a:off x="3885980" y="3556277"/>
            <a:ext cx="1260000" cy="12600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2800" dirty="0" smtClean="0">
                <a:solidFill>
                  <a:schemeClr val="tx1">
                    <a:lumMod val="90000"/>
                    <a:lumOff val="10000"/>
                  </a:schemeClr>
                </a:solidFill>
                <a:latin typeface="Helvetica Neue Light" charset="0"/>
                <a:ea typeface="Helvetica Neue Light" charset="0"/>
                <a:cs typeface="Helvetica Neue Light" charset="0"/>
              </a:rPr>
              <a:t>API</a:t>
            </a:r>
            <a:endParaRPr lang="en-GB" sz="2800" dirty="0">
              <a:solidFill>
                <a:schemeClr val="tx1">
                  <a:lumMod val="90000"/>
                  <a:lumOff val="10000"/>
                </a:schemeClr>
              </a:solidFill>
              <a:latin typeface="Helvetica Neue Light" charset="0"/>
              <a:ea typeface="Helvetica Neue Light" charset="0"/>
              <a:cs typeface="Helvetica Neue Light" charset="0"/>
            </a:endParaRPr>
          </a:p>
        </p:txBody>
      </p:sp>
      <p:sp>
        <p:nvSpPr>
          <p:cNvPr id="6" name="Ovale 12"/>
          <p:cNvSpPr>
            <a:spLocks noChangeAspect="1"/>
          </p:cNvSpPr>
          <p:nvPr/>
        </p:nvSpPr>
        <p:spPr>
          <a:xfrm rot="499685">
            <a:off x="6087195" y="2970143"/>
            <a:ext cx="1260000" cy="12600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2800" dirty="0" smtClean="0">
                <a:solidFill>
                  <a:schemeClr val="tx1">
                    <a:lumMod val="10000"/>
                    <a:lumOff val="90000"/>
                  </a:schemeClr>
                </a:solidFill>
                <a:latin typeface="Helvetica Neue Light" charset="0"/>
                <a:ea typeface="Helvetica Neue Light" charset="0"/>
                <a:cs typeface="Helvetica Neue Light" charset="0"/>
              </a:rPr>
              <a:t>SAR</a:t>
            </a:r>
            <a:endParaRPr lang="en-GB" sz="2800" dirty="0">
              <a:solidFill>
                <a:schemeClr val="tx1">
                  <a:lumMod val="10000"/>
                  <a:lumOff val="90000"/>
                </a:schemeClr>
              </a:solidFill>
              <a:latin typeface="Helvetica Neue Light" charset="0"/>
              <a:ea typeface="Helvetica Neue Light" charset="0"/>
              <a:cs typeface="Helvetica Neue Light" charset="0"/>
            </a:endParaRPr>
          </a:p>
        </p:txBody>
      </p:sp>
      <p:sp>
        <p:nvSpPr>
          <p:cNvPr id="7" name="Ovale 10"/>
          <p:cNvSpPr>
            <a:spLocks noChangeAspect="1"/>
          </p:cNvSpPr>
          <p:nvPr/>
        </p:nvSpPr>
        <p:spPr>
          <a:xfrm rot="20602098">
            <a:off x="4917456" y="3012996"/>
            <a:ext cx="1260000" cy="1260000"/>
          </a:xfrm>
          <a:prstGeom prst="ellipse">
            <a:avLst/>
          </a:prstGeom>
          <a:solidFill>
            <a:srgbClr val="73FE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2400" dirty="0" smtClean="0">
                <a:solidFill>
                  <a:schemeClr val="tx1">
                    <a:lumMod val="90000"/>
                    <a:lumOff val="10000"/>
                  </a:schemeClr>
                </a:solidFill>
                <a:latin typeface="Helvetica Neue Light" charset="0"/>
                <a:ea typeface="Helvetica Neue Light" charset="0"/>
                <a:cs typeface="Helvetica Neue Light" charset="0"/>
              </a:rPr>
              <a:t>optical</a:t>
            </a:r>
            <a:endParaRPr lang="en-GB" sz="2400" dirty="0">
              <a:solidFill>
                <a:schemeClr val="tx1">
                  <a:lumMod val="90000"/>
                  <a:lumOff val="10000"/>
                </a:schemeClr>
              </a:solidFill>
              <a:latin typeface="Helvetica Neue Light" charset="0"/>
              <a:ea typeface="Helvetica Neue Light" charset="0"/>
              <a:cs typeface="Helvetica Neue Light" charset="0"/>
            </a:endParaRPr>
          </a:p>
        </p:txBody>
      </p:sp>
      <p:sp>
        <p:nvSpPr>
          <p:cNvPr id="8" name="Ovale 13"/>
          <p:cNvSpPr>
            <a:spLocks noChangeAspect="1"/>
          </p:cNvSpPr>
          <p:nvPr/>
        </p:nvSpPr>
        <p:spPr>
          <a:xfrm rot="853846">
            <a:off x="4050859" y="4562496"/>
            <a:ext cx="1260000" cy="1260000"/>
          </a:xfrm>
          <a:prstGeom prst="ellipse">
            <a:avLst/>
          </a:prstGeom>
          <a:solidFill>
            <a:srgbClr val="F3D4D1"/>
          </a:solidFill>
          <a:ln>
            <a:solidFill>
              <a:srgbClr val="EB937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r>
              <a:rPr lang="en-GB" sz="2800" dirty="0" err="1" smtClean="0">
                <a:solidFill>
                  <a:schemeClr val="tx1">
                    <a:lumMod val="90000"/>
                    <a:lumOff val="10000"/>
                  </a:schemeClr>
                </a:solidFill>
                <a:latin typeface="Helvetica Neue Light" charset="0"/>
                <a:ea typeface="Helvetica Neue Light" charset="0"/>
                <a:cs typeface="Helvetica Neue Light" charset="0"/>
              </a:rPr>
              <a:t>envir</a:t>
            </a:r>
            <a:r>
              <a:rPr lang="en-GB" sz="2800" dirty="0" smtClean="0">
                <a:solidFill>
                  <a:schemeClr val="tx1">
                    <a:lumMod val="90000"/>
                    <a:lumOff val="10000"/>
                  </a:schemeClr>
                </a:solidFill>
                <a:latin typeface="Helvetica Neue Light" charset="0"/>
                <a:ea typeface="Helvetica Neue Light" charset="0"/>
                <a:cs typeface="Helvetica Neue Light" charset="0"/>
              </a:rPr>
              <a:t>.</a:t>
            </a:r>
          </a:p>
          <a:p>
            <a:pPr algn="ctr"/>
            <a:r>
              <a:rPr lang="en-GB" sz="2800" dirty="0" smtClean="0">
                <a:solidFill>
                  <a:schemeClr val="tx1">
                    <a:lumMod val="90000"/>
                    <a:lumOff val="10000"/>
                  </a:schemeClr>
                </a:solidFill>
                <a:latin typeface="Helvetica Neue Light" charset="0"/>
                <a:ea typeface="Helvetica Neue Light" charset="0"/>
                <a:cs typeface="Helvetica Neue Light" charset="0"/>
              </a:rPr>
              <a:t>data</a:t>
            </a:r>
            <a:endParaRPr lang="en-GB" sz="2800" dirty="0">
              <a:solidFill>
                <a:schemeClr val="tx1">
                  <a:lumMod val="90000"/>
                  <a:lumOff val="10000"/>
                </a:schemeClr>
              </a:solidFill>
              <a:latin typeface="Helvetica Neue Light" charset="0"/>
              <a:ea typeface="Helvetica Neue Light" charset="0"/>
              <a:cs typeface="Helvetica Neue Light" charset="0"/>
            </a:endParaRPr>
          </a:p>
        </p:txBody>
      </p:sp>
      <p:sp>
        <p:nvSpPr>
          <p:cNvPr id="9" name="Ovale 14"/>
          <p:cNvSpPr>
            <a:spLocks noChangeAspect="1"/>
          </p:cNvSpPr>
          <p:nvPr/>
        </p:nvSpPr>
        <p:spPr>
          <a:xfrm>
            <a:off x="6049797" y="4912996"/>
            <a:ext cx="1260000" cy="12600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2800" dirty="0" smtClean="0">
                <a:solidFill>
                  <a:schemeClr val="bg1"/>
                </a:solidFill>
                <a:latin typeface="Helvetica Neue Light" charset="0"/>
                <a:ea typeface="Helvetica Neue Light" charset="0"/>
                <a:cs typeface="Helvetica Neue Light" charset="0"/>
              </a:rPr>
              <a:t>map</a:t>
            </a:r>
            <a:endParaRPr lang="en-GB" sz="2800" dirty="0">
              <a:solidFill>
                <a:schemeClr val="bg1"/>
              </a:solidFill>
              <a:latin typeface="Helvetica Neue Light" charset="0"/>
              <a:ea typeface="Helvetica Neue Light" charset="0"/>
              <a:cs typeface="Helvetica Neue Light" charset="0"/>
            </a:endParaRPr>
          </a:p>
        </p:txBody>
      </p:sp>
      <p:sp>
        <p:nvSpPr>
          <p:cNvPr id="10" name="Ovale 15"/>
          <p:cNvSpPr>
            <a:spLocks noChangeAspect="1"/>
          </p:cNvSpPr>
          <p:nvPr/>
        </p:nvSpPr>
        <p:spPr>
          <a:xfrm rot="552945">
            <a:off x="6937823" y="4338912"/>
            <a:ext cx="1260000" cy="12600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r>
              <a:rPr lang="en-GB" sz="2400" dirty="0" smtClean="0">
                <a:solidFill>
                  <a:schemeClr val="bg1"/>
                </a:solidFill>
                <a:latin typeface="Helvetica Neue Light" charset="0"/>
                <a:ea typeface="Helvetica Neue Light" charset="0"/>
                <a:cs typeface="Helvetica Neue Light" charset="0"/>
              </a:rPr>
              <a:t>forecast</a:t>
            </a:r>
            <a:endParaRPr lang="en-GB" sz="2400" dirty="0">
              <a:solidFill>
                <a:schemeClr val="bg1"/>
              </a:solidFill>
              <a:latin typeface="Helvetica Neue Light" charset="0"/>
              <a:ea typeface="Helvetica Neue Light" charset="0"/>
              <a:cs typeface="Helvetica Neue Light" charset="0"/>
            </a:endParaRPr>
          </a:p>
        </p:txBody>
      </p:sp>
      <p:grpSp>
        <p:nvGrpSpPr>
          <p:cNvPr id="11" name="Gruppo 7"/>
          <p:cNvGrpSpPr/>
          <p:nvPr/>
        </p:nvGrpSpPr>
        <p:grpSpPr>
          <a:xfrm>
            <a:off x="3692655" y="3080011"/>
            <a:ext cx="4118509" cy="2907127"/>
            <a:chOff x="3633021" y="3139645"/>
            <a:chExt cx="4118509" cy="2907127"/>
          </a:xfrm>
        </p:grpSpPr>
        <p:sp>
          <p:nvSpPr>
            <p:cNvPr id="12" name="Arco 4"/>
            <p:cNvSpPr/>
            <p:nvPr/>
          </p:nvSpPr>
          <p:spPr>
            <a:xfrm rot="20706137">
              <a:off x="7129629" y="3451874"/>
              <a:ext cx="621901" cy="1302191"/>
            </a:xfrm>
            <a:prstGeom prst="arc">
              <a:avLst>
                <a:gd name="adj1" fmla="val 16606510"/>
                <a:gd name="adj2" fmla="val 3231639"/>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 name="Arco 16"/>
            <p:cNvSpPr/>
            <p:nvPr/>
          </p:nvSpPr>
          <p:spPr>
            <a:xfrm rot="6433073">
              <a:off x="5106871" y="5084726"/>
              <a:ext cx="621901" cy="1302191"/>
            </a:xfrm>
            <a:prstGeom prst="arc">
              <a:avLst>
                <a:gd name="adj1" fmla="val 16606510"/>
                <a:gd name="adj2" fmla="val 3231639"/>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 name="Arco 17"/>
            <p:cNvSpPr/>
            <p:nvPr/>
          </p:nvSpPr>
          <p:spPr>
            <a:xfrm rot="10800000">
              <a:off x="3633021" y="3790832"/>
              <a:ext cx="621901" cy="1302191"/>
            </a:xfrm>
            <a:prstGeom prst="arc">
              <a:avLst>
                <a:gd name="adj1" fmla="val 16606510"/>
                <a:gd name="adj2" fmla="val 3231639"/>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5" name="Arco 18"/>
            <p:cNvSpPr/>
            <p:nvPr/>
          </p:nvSpPr>
          <p:spPr>
            <a:xfrm rot="15042565">
              <a:off x="4546157" y="2799500"/>
              <a:ext cx="621901" cy="1302191"/>
            </a:xfrm>
            <a:prstGeom prst="arc">
              <a:avLst>
                <a:gd name="adj1" fmla="val 16606510"/>
                <a:gd name="adj2" fmla="val 3231639"/>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16" name="TextBox 28"/>
          <p:cNvSpPr txBox="1"/>
          <p:nvPr/>
        </p:nvSpPr>
        <p:spPr>
          <a:xfrm>
            <a:off x="122446" y="6324600"/>
            <a:ext cx="35702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Slide courtesy of Fausto Guzzetti</a:t>
            </a:r>
            <a:endParaRPr lang="en-US" dirty="0"/>
          </a:p>
        </p:txBody>
      </p:sp>
    </p:spTree>
    <p:extLst>
      <p:ext uri="{BB962C8B-B14F-4D97-AF65-F5344CB8AC3E}">
        <p14:creationId xmlns:p14="http://schemas.microsoft.com/office/powerpoint/2010/main" val="16870525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930656" cy="501650"/>
          </a:xfrm>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a:xfrm>
            <a:off x="304800" y="1295400"/>
            <a:ext cx="8445500" cy="5172075"/>
          </a:xfrm>
        </p:spPr>
        <p:txBody>
          <a:bodyPr/>
          <a:lstStyle/>
          <a:p>
            <a:r>
              <a:rPr lang="en-US" sz="2200" dirty="0" smtClean="0"/>
              <a:t>Clear community need: </a:t>
            </a:r>
            <a:r>
              <a:rPr lang="en-US" sz="2200" dirty="0" smtClean="0">
                <a:latin typeface="Arial" panose="020B0604020202020204" pitchFamily="34" charset="0"/>
                <a:cs typeface="Arial" panose="020B0604020202020204" pitchFamily="34" charset="0"/>
              </a:rPr>
              <a:t>Landslide hazards are pervasive and research activities related to application of EO data are often not well-coordinated between regions</a:t>
            </a:r>
          </a:p>
          <a:p>
            <a:r>
              <a:rPr lang="en-US" sz="2200" b="1" dirty="0" smtClean="0">
                <a:latin typeface="Arial" panose="020B0604020202020204" pitchFamily="34" charset="0"/>
                <a:cs typeface="Arial" panose="020B0604020202020204" pitchFamily="34" charset="0"/>
              </a:rPr>
              <a:t>Proposed study regions </a:t>
            </a:r>
            <a:r>
              <a:rPr lang="en-US" sz="2200" dirty="0" smtClean="0">
                <a:latin typeface="Arial" panose="020B0604020202020204" pitchFamily="34" charset="0"/>
                <a:cs typeface="Arial" panose="020B0604020202020204" pitchFamily="34" charset="0"/>
              </a:rPr>
              <a:t>intersect many of existing pilots and have established projects</a:t>
            </a:r>
            <a:endParaRPr lang="en-US" sz="2200" dirty="0" smtClean="0"/>
          </a:p>
          <a:p>
            <a:r>
              <a:rPr lang="en-US" sz="2200" b="1" dirty="0">
                <a:latin typeface="Arial" panose="020B0604020202020204" pitchFamily="34" charset="0"/>
                <a:cs typeface="Arial" panose="020B0604020202020204" pitchFamily="34" charset="0"/>
              </a:rPr>
              <a:t>Methodology</a:t>
            </a:r>
            <a:r>
              <a:rPr lang="en-US" sz="2200" dirty="0">
                <a:latin typeface="Arial" panose="020B0604020202020204" pitchFamily="34" charset="0"/>
                <a:cs typeface="Arial" panose="020B0604020202020204" pitchFamily="34" charset="0"/>
              </a:rPr>
              <a:t> – test methodologies in </a:t>
            </a:r>
            <a:r>
              <a:rPr lang="en-US" sz="2200" dirty="0" smtClean="0">
                <a:latin typeface="Arial" panose="020B0604020202020204" pitchFamily="34" charset="0"/>
                <a:cs typeface="Arial" panose="020B0604020202020204" pitchFamily="34" charset="0"/>
              </a:rPr>
              <a:t>study regions to compare and establish best practices for community </a:t>
            </a:r>
            <a:endParaRPr lang="en-US" sz="2200" dirty="0">
              <a:latin typeface="Arial" panose="020B0604020202020204" pitchFamily="34" charset="0"/>
              <a:cs typeface="Arial" panose="020B0604020202020204" pitchFamily="34" charset="0"/>
            </a:endParaRPr>
          </a:p>
          <a:p>
            <a:r>
              <a:rPr lang="en-US" sz="2200" b="1" dirty="0" smtClean="0">
                <a:latin typeface="Arial" panose="020B0604020202020204" pitchFamily="34" charset="0"/>
                <a:cs typeface="Arial" panose="020B0604020202020204" pitchFamily="34" charset="0"/>
              </a:rPr>
              <a:t>Establish </a:t>
            </a:r>
            <a:r>
              <a:rPr lang="en-US" sz="2200" b="1" dirty="0">
                <a:latin typeface="Arial" panose="020B0604020202020204" pitchFamily="34" charset="0"/>
                <a:cs typeface="Arial" panose="020B0604020202020204" pitchFamily="34" charset="0"/>
              </a:rPr>
              <a:t>a benchmark </a:t>
            </a:r>
            <a:r>
              <a:rPr lang="en-US" sz="2200" b="1" dirty="0" smtClean="0">
                <a:latin typeface="Arial" panose="020B0604020202020204" pitchFamily="34" charset="0"/>
                <a:cs typeface="Arial" panose="020B0604020202020204" pitchFamily="34" charset="0"/>
              </a:rPr>
              <a:t>dataset: </a:t>
            </a:r>
            <a:r>
              <a:rPr lang="en-US" sz="2200" dirty="0" smtClean="0">
                <a:latin typeface="Arial" panose="020B0604020202020204" pitchFamily="34" charset="0"/>
                <a:cs typeface="Arial" panose="020B0604020202020204" pitchFamily="34" charset="0"/>
              </a:rPr>
              <a:t>work across pilot regions to create a dataset that can be used for future </a:t>
            </a:r>
            <a:r>
              <a:rPr lang="en-US" sz="2200" dirty="0">
                <a:latin typeface="Arial" panose="020B0604020202020204" pitchFamily="34" charset="0"/>
                <a:cs typeface="Arial" panose="020B0604020202020204" pitchFamily="34" charset="0"/>
              </a:rPr>
              <a:t>algorithm development </a:t>
            </a:r>
            <a:r>
              <a:rPr lang="en-US" sz="2200" dirty="0" smtClean="0">
                <a:latin typeface="Arial" panose="020B0604020202020204" pitchFamily="34" charset="0"/>
                <a:cs typeface="Arial" panose="020B0604020202020204" pitchFamily="34" charset="0"/>
              </a:rPr>
              <a:t>and calibration</a:t>
            </a:r>
            <a:endParaRPr lang="en-US" sz="2200" dirty="0">
              <a:latin typeface="Arial" panose="020B0604020202020204" pitchFamily="34" charset="0"/>
              <a:cs typeface="Arial" panose="020B0604020202020204" pitchFamily="34" charset="0"/>
            </a:endParaRPr>
          </a:p>
          <a:p>
            <a:r>
              <a:rPr lang="en-US" sz="2200" dirty="0" smtClean="0"/>
              <a:t>Landslide Pilot in development: </a:t>
            </a:r>
            <a:r>
              <a:rPr lang="en-US" sz="2200" dirty="0" smtClean="0">
                <a:latin typeface="Arial" panose="020B0604020202020204" pitchFamily="34" charset="0"/>
                <a:cs typeface="Arial" panose="020B0604020202020204" pitchFamily="34" charset="0"/>
              </a:rPr>
              <a:t>seeking new participants and regional SMEs</a:t>
            </a:r>
          </a:p>
          <a:p>
            <a:r>
              <a:rPr lang="en-US" sz="2200" b="1" dirty="0" smtClean="0">
                <a:latin typeface="Arial" panose="020B0604020202020204" pitchFamily="34" charset="0"/>
                <a:cs typeface="Arial" panose="020B0604020202020204" pitchFamily="34" charset="0"/>
              </a:rPr>
              <a:t>Open to suggestions and guidance: </a:t>
            </a:r>
            <a:r>
              <a:rPr lang="en-US" sz="2200" dirty="0" smtClean="0">
                <a:latin typeface="Arial" panose="020B0604020202020204" pitchFamily="34" charset="0"/>
                <a:cs typeface="Arial" panose="020B0604020202020204" pitchFamily="34" charset="0"/>
              </a:rPr>
              <a:t>particularly from other pilots and end users</a:t>
            </a:r>
            <a:endParaRPr lang="en-US" sz="2200" b="1" dirty="0" smtClean="0">
              <a:latin typeface="Arial" panose="020B0604020202020204" pitchFamily="34" charset="0"/>
              <a:cs typeface="Arial" panose="020B0604020202020204" pitchFamily="34" charset="0"/>
            </a:endParaRPr>
          </a:p>
          <a:p>
            <a:pPr marL="0" indent="0">
              <a:buNone/>
            </a:pPr>
            <a:endParaRPr lang="en-US" sz="2200" dirty="0" smtClean="0">
              <a:latin typeface="Arial" panose="020B0604020202020204" pitchFamily="34" charset="0"/>
              <a:cs typeface="Arial" panose="020B0604020202020204" pitchFamily="34" charset="0"/>
            </a:endParaRPr>
          </a:p>
          <a:p>
            <a:endParaRPr lang="en-US" sz="2200" b="1" dirty="0"/>
          </a:p>
        </p:txBody>
      </p:sp>
    </p:spTree>
    <p:extLst>
      <p:ext uri="{BB962C8B-B14F-4D97-AF65-F5344CB8AC3E}">
        <p14:creationId xmlns:p14="http://schemas.microsoft.com/office/powerpoint/2010/main" val="4099613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5559056" cy="762000"/>
          </a:xfrm>
        </p:spPr>
        <p:txBody>
          <a:bodyPr/>
          <a:lstStyle/>
          <a:p>
            <a:r>
              <a:rPr lang="en-US" dirty="0" smtClean="0"/>
              <a:t>Next steps &amp; Data needs</a:t>
            </a:r>
            <a:endParaRPr lang="en-US" dirty="0"/>
          </a:p>
        </p:txBody>
      </p:sp>
      <p:sp>
        <p:nvSpPr>
          <p:cNvPr id="3" name="Content Placeholder 2"/>
          <p:cNvSpPr>
            <a:spLocks noGrp="1"/>
          </p:cNvSpPr>
          <p:nvPr>
            <p:ph idx="1"/>
          </p:nvPr>
        </p:nvSpPr>
        <p:spPr/>
        <p:txBody>
          <a:bodyPr/>
          <a:lstStyle/>
          <a:p>
            <a:r>
              <a:rPr lang="en-US" b="1" dirty="0">
                <a:latin typeface="Arial" panose="020B0604020202020204" pitchFamily="34" charset="0"/>
                <a:cs typeface="Arial" panose="020B0604020202020204" pitchFamily="34" charset="0"/>
              </a:rPr>
              <a:t>Data Needs</a:t>
            </a:r>
            <a:r>
              <a:rPr lang="en-US" dirty="0">
                <a:latin typeface="Arial" panose="020B0604020202020204" pitchFamily="34" charset="0"/>
                <a:cs typeface="Arial" panose="020B0604020202020204" pitchFamily="34" charset="0"/>
              </a:rPr>
              <a:t>: Working with other pilots to determine data availability within other pilot regions to inform the new data request list</a:t>
            </a:r>
          </a:p>
          <a:p>
            <a:r>
              <a:rPr lang="en-US" b="1" dirty="0">
                <a:latin typeface="Arial" panose="020B0604020202020204" pitchFamily="34" charset="0"/>
                <a:cs typeface="Arial" panose="020B0604020202020204" pitchFamily="34" charset="0"/>
              </a:rPr>
              <a:t>Officially </a:t>
            </a:r>
            <a:r>
              <a:rPr lang="en-US" b="1" dirty="0" smtClean="0">
                <a:latin typeface="Arial" panose="020B0604020202020204" pitchFamily="34" charset="0"/>
                <a:cs typeface="Arial" panose="020B0604020202020204" pitchFamily="34" charset="0"/>
              </a:rPr>
              <a:t>approve </a:t>
            </a:r>
            <a:r>
              <a:rPr lang="en-US" dirty="0" smtClean="0">
                <a:latin typeface="Arial" panose="020B0604020202020204" pitchFamily="34" charset="0"/>
                <a:cs typeface="Arial" panose="020B0604020202020204" pitchFamily="34" charset="0"/>
              </a:rPr>
              <a:t>Landslide Pilot</a:t>
            </a:r>
            <a:endParaRPr lang="en-US"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Work across pilots </a:t>
            </a:r>
            <a:r>
              <a:rPr lang="en-US" dirty="0" smtClean="0">
                <a:latin typeface="Arial" panose="020B0604020202020204" pitchFamily="34" charset="0"/>
                <a:cs typeface="Arial" panose="020B0604020202020204" pitchFamily="34" charset="0"/>
              </a:rPr>
              <a:t>to determine previously acquired dates/locations</a:t>
            </a:r>
          </a:p>
          <a:p>
            <a:r>
              <a:rPr lang="en-US" b="1" dirty="0" smtClean="0">
                <a:latin typeface="Arial" panose="020B0604020202020204" pitchFamily="34" charset="0"/>
                <a:cs typeface="Arial" panose="020B0604020202020204" pitchFamily="34" charset="0"/>
              </a:rPr>
              <a:t>Confirm study sites </a:t>
            </a:r>
            <a:r>
              <a:rPr lang="en-US" dirty="0" smtClean="0">
                <a:latin typeface="Arial" panose="020B0604020202020204" pitchFamily="34" charset="0"/>
                <a:cs typeface="Arial" panose="020B0604020202020204" pitchFamily="34" charset="0"/>
              </a:rPr>
              <a:t>for landslide pilot</a:t>
            </a:r>
          </a:p>
          <a:p>
            <a:pPr lvl="1"/>
            <a:r>
              <a:rPr lang="en-US" dirty="0" smtClean="0">
                <a:solidFill>
                  <a:schemeClr val="tx2"/>
                </a:solidFill>
                <a:latin typeface="Arial" panose="020B0604020202020204" pitchFamily="34" charset="0"/>
                <a:cs typeface="Arial" panose="020B0604020202020204" pitchFamily="34" charset="0"/>
              </a:rPr>
              <a:t>Confirm leads for each focus area</a:t>
            </a:r>
          </a:p>
          <a:p>
            <a:r>
              <a:rPr lang="en-US" b="1" dirty="0" smtClean="0">
                <a:latin typeface="Arial" panose="020B0604020202020204" pitchFamily="34" charset="0"/>
                <a:cs typeface="Arial" panose="020B0604020202020204" pitchFamily="34" charset="0"/>
              </a:rPr>
              <a:t>Define pilot objectives </a:t>
            </a:r>
            <a:r>
              <a:rPr lang="en-US" dirty="0" smtClean="0">
                <a:latin typeface="Arial" panose="020B0604020202020204" pitchFamily="34" charset="0"/>
                <a:cs typeface="Arial" panose="020B0604020202020204" pitchFamily="34" charset="0"/>
              </a:rPr>
              <a:t>to address in each study site</a:t>
            </a:r>
          </a:p>
          <a:p>
            <a:r>
              <a:rPr lang="en-US" b="1" dirty="0" smtClean="0">
                <a:latin typeface="Arial" panose="020B0604020202020204" pitchFamily="34" charset="0"/>
                <a:cs typeface="Arial" panose="020B0604020202020204" pitchFamily="34" charset="0"/>
              </a:rPr>
              <a:t>Determine data/sensor needs </a:t>
            </a:r>
            <a:r>
              <a:rPr lang="en-US" dirty="0" smtClean="0">
                <a:latin typeface="Arial" panose="020B0604020202020204" pitchFamily="34" charset="0"/>
                <a:cs typeface="Arial" panose="020B0604020202020204" pitchFamily="34" charset="0"/>
              </a:rPr>
              <a:t>based on Pilot objectives and current/planned activities</a:t>
            </a:r>
          </a:p>
          <a:p>
            <a:endParaRPr lang="en-US" dirty="0" smtClean="0"/>
          </a:p>
          <a:p>
            <a:endParaRPr lang="en-US" dirty="0" smtClean="0"/>
          </a:p>
          <a:p>
            <a:pPr lvl="1"/>
            <a:endParaRPr lang="en-US" dirty="0" smtClean="0"/>
          </a:p>
        </p:txBody>
      </p:sp>
    </p:spTree>
    <p:extLst>
      <p:ext uri="{BB962C8B-B14F-4D97-AF65-F5344CB8AC3E}">
        <p14:creationId xmlns:p14="http://schemas.microsoft.com/office/powerpoint/2010/main" val="40337766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5482856" cy="762000"/>
          </a:xfrm>
        </p:spPr>
        <p:txBody>
          <a:bodyPr/>
          <a:lstStyle/>
          <a:p>
            <a:r>
              <a:rPr lang="en-US" dirty="0" smtClean="0"/>
              <a:t>Data Requests: to be populated</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48967618"/>
              </p:ext>
            </p:extLst>
          </p:nvPr>
        </p:nvGraphicFramePr>
        <p:xfrm>
          <a:off x="228598" y="1295400"/>
          <a:ext cx="8534401" cy="5188680"/>
        </p:xfrm>
        <a:graphic>
          <a:graphicData uri="http://schemas.openxmlformats.org/drawingml/2006/table">
            <a:tbl>
              <a:tblPr>
                <a:tableStyleId>{33BA23B1-9221-436E-865A-0063620EA4FD}</a:tableStyleId>
              </a:tblPr>
              <a:tblGrid>
                <a:gridCol w="2959164"/>
                <a:gridCol w="943501"/>
                <a:gridCol w="1543912"/>
                <a:gridCol w="1543912"/>
                <a:gridCol w="1543912"/>
              </a:tblGrid>
              <a:tr h="186058">
                <a:tc rowSpan="2">
                  <a:txBody>
                    <a:bodyPr/>
                    <a:lstStyle/>
                    <a:p>
                      <a:pPr algn="ctr" fontAlgn="b"/>
                      <a:r>
                        <a:rPr lang="en-US" sz="1600" b="1" i="0" u="none" strike="noStrike" dirty="0">
                          <a:effectLst/>
                        </a:rPr>
                        <a:t>Mission / Instrument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rowSpan="2">
                  <a:txBody>
                    <a:bodyPr/>
                    <a:lstStyle/>
                    <a:p>
                      <a:pPr algn="ctr" fontAlgn="b"/>
                      <a:r>
                        <a:rPr lang="en-US" sz="1600" b="1" i="0" u="none" strike="noStrike" dirty="0">
                          <a:effectLst/>
                        </a:rPr>
                        <a:t>Agency</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gridSpan="3">
                  <a:txBody>
                    <a:bodyPr/>
                    <a:lstStyle/>
                    <a:p>
                      <a:pPr algn="ctr" fontAlgn="b"/>
                      <a:r>
                        <a:rPr lang="en-US" sz="1600" b="1" i="0" u="none" strike="noStrike">
                          <a:effectLst/>
                        </a:rPr>
                        <a:t>Image Counts</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hMerge="1">
                  <a:txBody>
                    <a:bodyPr/>
                    <a:lstStyle/>
                    <a:p>
                      <a:endParaRPr lang="en-US"/>
                    </a:p>
                  </a:txBody>
                  <a:tcPr/>
                </a:tc>
                <a:tc hMerge="1">
                  <a:txBody>
                    <a:bodyPr/>
                    <a:lstStyle/>
                    <a:p>
                      <a:endParaRPr lang="en-US"/>
                    </a:p>
                  </a:txBody>
                  <a:tcPr/>
                </a:tc>
              </a:tr>
              <a:tr h="558175">
                <a:tc vMerge="1">
                  <a:txBody>
                    <a:bodyPr/>
                    <a:lstStyle/>
                    <a:p>
                      <a:endParaRPr lang="en-US"/>
                    </a:p>
                  </a:txBody>
                  <a:tcPr/>
                </a:tc>
                <a:tc vMerge="1">
                  <a:txBody>
                    <a:bodyPr/>
                    <a:lstStyle/>
                    <a:p>
                      <a:endParaRPr lang="en-US"/>
                    </a:p>
                  </a:txBody>
                  <a:tcPr/>
                </a:tc>
                <a:tc>
                  <a:txBody>
                    <a:bodyPr/>
                    <a:lstStyle/>
                    <a:p>
                      <a:pPr algn="ctr" fontAlgn="b"/>
                      <a:r>
                        <a:rPr lang="en-US" sz="1600" b="1" i="0" u="none" strike="noStrike" dirty="0" smtClean="0">
                          <a:effectLst/>
                        </a:rPr>
                        <a:t>Existing</a:t>
                      </a:r>
                      <a:r>
                        <a:rPr lang="en-US" sz="1600" b="1" i="0" u="none" strike="noStrike" baseline="0" dirty="0" smtClean="0">
                          <a:effectLst/>
                        </a:rPr>
                        <a:t> Data from other pilots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1" i="0" u="none" strike="noStrike" dirty="0" smtClean="0">
                          <a:effectLst/>
                        </a:rPr>
                        <a:t>New</a:t>
                      </a:r>
                      <a:r>
                        <a:rPr lang="en-US" sz="1600" b="1" i="0" u="none" strike="noStrike" baseline="0" dirty="0" smtClean="0">
                          <a:effectLst/>
                        </a:rPr>
                        <a:t> Data Requests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1" i="0" u="none" strike="noStrike" dirty="0">
                          <a:effectLst/>
                        </a:rPr>
                        <a:t>Cumulative Total</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r>
              <a:tr h="221498">
                <a:tc gridSpan="5">
                  <a:txBody>
                    <a:bodyPr/>
                    <a:lstStyle/>
                    <a:p>
                      <a:pPr algn="l" fontAlgn="b"/>
                      <a:r>
                        <a:rPr lang="en-US" sz="1800" b="1" i="0" u="none" strike="noStrike" dirty="0">
                          <a:effectLst/>
                        </a:rPr>
                        <a:t>Optical - Moderate Resolution (10 to 100</a:t>
                      </a:r>
                      <a:r>
                        <a:rPr lang="en-US" sz="1800" b="1" i="0" u="none" strike="noStrike" dirty="0">
                          <a:solidFill>
                            <a:srgbClr val="002569"/>
                          </a:solidFill>
                          <a:effectLst/>
                          <a:latin typeface="+mj-lt"/>
                          <a:ea typeface="+mj-ea"/>
                          <a:cs typeface="+mj-cs"/>
                          <a:sym typeface="Calibri"/>
                        </a:rPr>
                        <a:t> m)</a:t>
                      </a:r>
                    </a:p>
                  </a:txBody>
                  <a:tcPr marL="8860" marR="8860" marT="886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6058">
                <a:tc>
                  <a:txBody>
                    <a:bodyPr/>
                    <a:lstStyle/>
                    <a:p>
                      <a:pPr algn="l" fontAlgn="b"/>
                      <a:r>
                        <a:rPr lang="en-US" sz="1600" b="0" i="0" u="none" strike="noStrike" dirty="0">
                          <a:effectLst/>
                        </a:rPr>
                        <a:t>Sentinel-2A / MSI</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a:effectLst/>
                        </a:rPr>
                        <a:t>ESA</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r>
              <a:tr h="186058">
                <a:tc>
                  <a:txBody>
                    <a:bodyPr/>
                    <a:lstStyle/>
                    <a:p>
                      <a:pPr algn="l" fontAlgn="b"/>
                      <a:r>
                        <a:rPr lang="en-US" sz="1600" b="0" i="0" u="none" strike="noStrike" dirty="0">
                          <a:effectLst/>
                        </a:rPr>
                        <a:t>EO-1 / ALI</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a:effectLst/>
                        </a:rPr>
                        <a:t>NASA</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r>
              <a:tr h="186058">
                <a:tc>
                  <a:txBody>
                    <a:bodyPr/>
                    <a:lstStyle/>
                    <a:p>
                      <a:pPr algn="l" fontAlgn="b"/>
                      <a:r>
                        <a:rPr lang="en-US" sz="1600" b="0" i="0" u="none" strike="noStrike" dirty="0">
                          <a:effectLst/>
                        </a:rPr>
                        <a:t>Landsat-8 / OLI</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a:effectLst/>
                        </a:rPr>
                        <a:t>USGS</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r>
              <a:tr h="221498">
                <a:tc gridSpan="5">
                  <a:txBody>
                    <a:bodyPr/>
                    <a:lstStyle/>
                    <a:p>
                      <a:pPr algn="l" fontAlgn="b"/>
                      <a:r>
                        <a:rPr lang="en-US" sz="1800" b="1" i="0" u="none" strike="noStrike" dirty="0" smtClean="0">
                          <a:effectLst/>
                        </a:rPr>
                        <a:t>Optical - High Resolution (&lt;10 m)</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6058">
                <a:tc>
                  <a:txBody>
                    <a:bodyPr/>
                    <a:lstStyle/>
                    <a:p>
                      <a:pPr algn="l" fontAlgn="b"/>
                      <a:r>
                        <a:rPr lang="en-US" sz="1600" b="0" i="0" u="none" strike="noStrike">
                          <a:effectLst/>
                        </a:rPr>
                        <a:t>SPOT (archive only)</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dirty="0">
                          <a:effectLst/>
                        </a:rPr>
                        <a:t>CNES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r>
              <a:tr h="186058">
                <a:tc>
                  <a:txBody>
                    <a:bodyPr/>
                    <a:lstStyle/>
                    <a:p>
                      <a:pPr algn="l" fontAlgn="b"/>
                      <a:r>
                        <a:rPr lang="en-US" sz="1600" b="0" i="0" u="none" strike="noStrike" dirty="0">
                          <a:effectLst/>
                        </a:rPr>
                        <a:t>Pleiades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a:effectLst/>
                        </a:rPr>
                        <a:t>CNES</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r>
              <a:tr h="221498">
                <a:tc gridSpan="5">
                  <a:txBody>
                    <a:bodyPr/>
                    <a:lstStyle/>
                    <a:p>
                      <a:pPr algn="l" fontAlgn="b"/>
                      <a:r>
                        <a:rPr lang="en-US" sz="1800" b="1" i="0" u="none" strike="noStrike" dirty="0" smtClean="0">
                          <a:effectLst/>
                        </a:rPr>
                        <a:t>L-Band SAR</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6058">
                <a:tc>
                  <a:txBody>
                    <a:bodyPr/>
                    <a:lstStyle/>
                    <a:p>
                      <a:pPr algn="l" fontAlgn="b"/>
                      <a:r>
                        <a:rPr lang="en-US" sz="1600" b="0" i="0" u="none" strike="noStrike" dirty="0">
                          <a:effectLst/>
                        </a:rPr>
                        <a:t>ALOS-2 / PALSAR-2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dirty="0">
                          <a:effectLst/>
                        </a:rPr>
                        <a:t>JAXA</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r>
              <a:tr h="221498">
                <a:tc gridSpan="5">
                  <a:txBody>
                    <a:bodyPr/>
                    <a:lstStyle/>
                    <a:p>
                      <a:pPr algn="l" fontAlgn="b"/>
                      <a:r>
                        <a:rPr lang="en-US" sz="1800" b="1" i="0" u="none" strike="noStrike" dirty="0" smtClean="0">
                          <a:effectLst/>
                        </a:rPr>
                        <a:t>C-Band SAR</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6058">
                <a:tc>
                  <a:txBody>
                    <a:bodyPr/>
                    <a:lstStyle/>
                    <a:p>
                      <a:pPr algn="l" fontAlgn="b"/>
                      <a:r>
                        <a:rPr lang="en-US" sz="1600" b="0" i="0" u="none" strike="noStrike" dirty="0">
                          <a:effectLst/>
                        </a:rPr>
                        <a:t>Sentinel-1A / SAR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a:effectLst/>
                        </a:rPr>
                        <a:t>ESA</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r>
              <a:tr h="186058">
                <a:tc>
                  <a:txBody>
                    <a:bodyPr/>
                    <a:lstStyle/>
                    <a:p>
                      <a:pPr algn="l" fontAlgn="b"/>
                      <a:r>
                        <a:rPr lang="en-US" sz="1600" b="0" i="0" u="none" strike="noStrike" dirty="0">
                          <a:effectLst/>
                        </a:rPr>
                        <a:t>Sentinel-1B / SAR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a:effectLst/>
                        </a:rPr>
                        <a:t>ESA</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r>
              <a:tr h="186058">
                <a:tc>
                  <a:txBody>
                    <a:bodyPr/>
                    <a:lstStyle/>
                    <a:p>
                      <a:pPr algn="l" fontAlgn="b"/>
                      <a:r>
                        <a:rPr lang="en-US" sz="1600" b="0" i="0" u="none" strike="noStrike" dirty="0">
                          <a:effectLst/>
                        </a:rPr>
                        <a:t>Radarsat-2 / SAR-C</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a:effectLst/>
                        </a:rPr>
                        <a:t>CSA</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r>
              <a:tr h="221498">
                <a:tc gridSpan="5">
                  <a:txBody>
                    <a:bodyPr/>
                    <a:lstStyle/>
                    <a:p>
                      <a:pPr algn="l" fontAlgn="b"/>
                      <a:r>
                        <a:rPr lang="en-US" sz="1800" b="1" i="0" u="none" strike="noStrike" dirty="0" smtClean="0">
                          <a:effectLst/>
                        </a:rPr>
                        <a:t>X-Band SAR</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6058">
                <a:tc>
                  <a:txBody>
                    <a:bodyPr/>
                    <a:lstStyle/>
                    <a:p>
                      <a:pPr algn="l" fontAlgn="b"/>
                      <a:r>
                        <a:rPr lang="en-US" sz="1600" b="0" i="0" u="none" strike="noStrike" dirty="0">
                          <a:effectLst/>
                        </a:rPr>
                        <a:t>Cosmo Sky-Med / SAR-2000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a:effectLst/>
                        </a:rPr>
                        <a:t>ASI</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r>
              <a:tr h="186058">
                <a:tc>
                  <a:txBody>
                    <a:bodyPr/>
                    <a:lstStyle/>
                    <a:p>
                      <a:pPr algn="l" fontAlgn="b"/>
                      <a:r>
                        <a:rPr lang="en-US" sz="1600" b="0" i="0" dirty="0" err="1" smtClean="0"/>
                        <a:t>TerraSAR</a:t>
                      </a:r>
                      <a:r>
                        <a:rPr lang="en-US" sz="1600" b="0" i="0" dirty="0" smtClean="0"/>
                        <a:t>-X</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r>
                        <a:rPr lang="en-US" sz="1600" b="0" i="0" u="none" strike="noStrike" dirty="0" smtClean="0">
                          <a:effectLst/>
                        </a:rPr>
                        <a:t>DLR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8860" marR="8860" marT="8860" marB="0" anchor="b"/>
                </a:tc>
                <a:tc>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8860" marR="8860" marT="8860" marB="0" anchor="b"/>
                </a:tc>
              </a:tr>
            </a:tbl>
          </a:graphicData>
        </a:graphic>
      </p:graphicFrame>
    </p:spTree>
    <p:extLst>
      <p:ext uri="{BB962C8B-B14F-4D97-AF65-F5344CB8AC3E}">
        <p14:creationId xmlns:p14="http://schemas.microsoft.com/office/powerpoint/2010/main" val="262704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6930656" cy="501650"/>
          </a:xfrm>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b="1" dirty="0" smtClean="0"/>
              <a:t>Dalia Kirschbaum, </a:t>
            </a:r>
            <a:r>
              <a:rPr lang="en-US" b="1" dirty="0" smtClean="0">
                <a:hlinkClick r:id="rId2"/>
              </a:rPr>
              <a:t>dalia.b.Kirschbaum@nasa.gov</a:t>
            </a:r>
            <a:endParaRPr lang="en-US" b="1" dirty="0" smtClean="0"/>
          </a:p>
          <a:p>
            <a:r>
              <a:rPr lang="en-US" b="1" dirty="0" smtClean="0"/>
              <a:t>Jonathan Godt, </a:t>
            </a:r>
            <a:r>
              <a:rPr lang="en-US" b="1" dirty="0" smtClean="0">
                <a:hlinkClick r:id="rId3"/>
              </a:rPr>
              <a:t>jgodt@usgs.gov</a:t>
            </a:r>
            <a:endParaRPr lang="en-US" b="1" dirty="0" smtClean="0"/>
          </a:p>
          <a:p>
            <a:r>
              <a:rPr lang="en-US" b="1" dirty="0"/>
              <a:t>Sigrid Roessner, </a:t>
            </a:r>
            <a:r>
              <a:rPr lang="en-US" b="1" dirty="0" smtClean="0">
                <a:hlinkClick r:id="rId4"/>
              </a:rPr>
              <a:t>roessner@gfz-potsdam.de</a:t>
            </a:r>
            <a:endParaRPr lang="en-US" b="1" dirty="0" smtClean="0"/>
          </a:p>
          <a:p>
            <a:r>
              <a:rPr lang="en-US" b="1" dirty="0"/>
              <a:t>Jean-Philippe Malet, </a:t>
            </a:r>
            <a:r>
              <a:rPr lang="en-US" b="1" dirty="0" smtClean="0">
                <a:hlinkClick r:id="rId5"/>
              </a:rPr>
              <a:t>jeanphilippe.malet@unistra.fr</a:t>
            </a:r>
            <a:r>
              <a:rPr lang="en-US" b="1" dirty="0" smtClean="0"/>
              <a:t> </a:t>
            </a:r>
            <a:endParaRPr lang="en-US" b="1" dirty="0"/>
          </a:p>
        </p:txBody>
      </p:sp>
      <p:sp>
        <p:nvSpPr>
          <p:cNvPr id="4" name="Slide Number Placeholder 3"/>
          <p:cNvSpPr>
            <a:spLocks noGrp="1"/>
          </p:cNvSpPr>
          <p:nvPr>
            <p:ph type="sldNum" sz="quarter" idx="12"/>
          </p:nvPr>
        </p:nvSpPr>
        <p:spPr/>
        <p:txBody>
          <a:bodyPr/>
          <a:lstStyle/>
          <a:p>
            <a:fld id="{7D3C35FD-47B6-4CD7-8146-95C1CE150425}" type="slidenum">
              <a:rPr kumimoji="1" lang="ja-JP" altLang="en-US" smtClean="0"/>
              <a:pPr/>
              <a:t>36</a:t>
            </a:fld>
            <a:endParaRPr kumimoji="1" lang="ja-JP" altLang="en-US" dirty="0"/>
          </a:p>
        </p:txBody>
      </p:sp>
    </p:spTree>
    <p:extLst>
      <p:ext uri="{BB962C8B-B14F-4D97-AF65-F5344CB8AC3E}">
        <p14:creationId xmlns:p14="http://schemas.microsoft.com/office/powerpoint/2010/main" val="1484717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Extra Slides</a:t>
            </a:r>
            <a:endParaRPr lang="en-US" dirty="0"/>
          </a:p>
        </p:txBody>
      </p:sp>
      <p:sp>
        <p:nvSpPr>
          <p:cNvPr id="3" name="Title 2"/>
          <p:cNvSpPr>
            <a:spLocks noGrp="1"/>
          </p:cNvSpPr>
          <p:nvPr>
            <p:ph type="title" idx="4294967295"/>
          </p:nvPr>
        </p:nvSpPr>
        <p:spPr/>
        <p:txBody>
          <a:bodyPr>
            <a:normAutofit fontScale="90000"/>
          </a:bodyPr>
          <a:lstStyle/>
          <a:p>
            <a:endParaRPr lang="en-US"/>
          </a:p>
        </p:txBody>
      </p:sp>
    </p:spTree>
    <p:extLst>
      <p:ext uri="{BB962C8B-B14F-4D97-AF65-F5344CB8AC3E}">
        <p14:creationId xmlns:p14="http://schemas.microsoft.com/office/powerpoint/2010/main" val="344888836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76200"/>
            <a:ext cx="4717210" cy="914400"/>
          </a:xfrm>
        </p:spPr>
        <p:txBody>
          <a:bodyPr/>
          <a:lstStyle/>
          <a:p>
            <a:r>
              <a:rPr lang="en-US" dirty="0" smtClean="0"/>
              <a:t>CEOS Landslide Pilot Survey</a:t>
            </a:r>
            <a:endParaRPr lang="en-US" dirty="0"/>
          </a:p>
        </p:txBody>
      </p:sp>
      <p:sp>
        <p:nvSpPr>
          <p:cNvPr id="3" name="Content Placeholder 2"/>
          <p:cNvSpPr>
            <a:spLocks noGrp="1"/>
          </p:cNvSpPr>
          <p:nvPr>
            <p:ph idx="1"/>
          </p:nvPr>
        </p:nvSpPr>
        <p:spPr>
          <a:xfrm>
            <a:off x="296862" y="1457325"/>
            <a:ext cx="8618537" cy="4864100"/>
          </a:xfrm>
        </p:spPr>
        <p:txBody>
          <a:bodyPr/>
          <a:lstStyle/>
          <a:p>
            <a:pPr lvl="0">
              <a:buFont typeface="+mj-lt"/>
              <a:buAutoNum type="arabicPeriod"/>
            </a:pPr>
            <a:r>
              <a:rPr lang="en-US" sz="1600" dirty="0">
                <a:latin typeface="Arial" panose="020B0604020202020204" pitchFamily="34" charset="0"/>
                <a:cs typeface="Arial" panose="020B0604020202020204" pitchFamily="34" charset="0"/>
              </a:rPr>
              <a:t>What is your area(s) of expertise or operational authority or responsibility (e.g. research focus </a:t>
            </a:r>
            <a:r>
              <a:rPr lang="en-US" sz="1600" dirty="0" smtClean="0">
                <a:latin typeface="Arial" panose="020B0604020202020204" pitchFamily="34" charset="0"/>
                <a:cs typeface="Arial" panose="020B0604020202020204" pitchFamily="34" charset="0"/>
              </a:rPr>
              <a:t>or </a:t>
            </a:r>
            <a:r>
              <a:rPr lang="en-US" sz="1600" dirty="0">
                <a:latin typeface="Arial" panose="020B0604020202020204" pitchFamily="34" charset="0"/>
                <a:cs typeface="Arial" panose="020B0604020202020204" pitchFamily="34" charset="0"/>
              </a:rPr>
              <a:t>disaster response and recovery)?</a:t>
            </a:r>
          </a:p>
          <a:p>
            <a:pPr lvl="0">
              <a:buFont typeface="+mj-lt"/>
              <a:buAutoNum type="arabicPeriod"/>
            </a:pPr>
            <a:r>
              <a:rPr lang="en-US" sz="1600" dirty="0">
                <a:latin typeface="Arial" panose="020B0604020202020204" pitchFamily="34" charset="0"/>
                <a:cs typeface="Arial" panose="020B0604020202020204" pitchFamily="34" charset="0"/>
              </a:rPr>
              <a:t>In what geographic region(s) do you primarily work or have responsibility (e.g. Global, national, regional)?</a:t>
            </a:r>
          </a:p>
          <a:p>
            <a:pPr>
              <a:buFont typeface="+mj-lt"/>
              <a:buAutoNum type="arabicPeriod"/>
            </a:pPr>
            <a:r>
              <a:rPr lang="en-US" sz="1600" dirty="0">
                <a:latin typeface="Arial" panose="020B0604020202020204" pitchFamily="34" charset="0"/>
                <a:cs typeface="Arial" panose="020B0604020202020204" pitchFamily="34" charset="0"/>
              </a:rPr>
              <a:t>Please rate your </a:t>
            </a:r>
            <a:r>
              <a:rPr lang="en-US" sz="1600" dirty="0" smtClean="0">
                <a:latin typeface="Arial" panose="020B0604020202020204" pitchFamily="34" charset="0"/>
                <a:cs typeface="Arial" panose="020B0604020202020204" pitchFamily="34" charset="0"/>
              </a:rPr>
              <a:t>interest the </a:t>
            </a:r>
            <a:r>
              <a:rPr lang="en-US" sz="1600" dirty="0">
                <a:latin typeface="Arial" panose="020B0604020202020204" pitchFamily="34" charset="0"/>
                <a:cs typeface="Arial" panose="020B0604020202020204" pitchFamily="34" charset="0"/>
              </a:rPr>
              <a:t>proposed Pilot </a:t>
            </a:r>
            <a:r>
              <a:rPr lang="en-US" sz="1600" dirty="0" smtClean="0">
                <a:latin typeface="Arial" panose="020B0604020202020204" pitchFamily="34" charset="0"/>
                <a:cs typeface="Arial" panose="020B0604020202020204" pitchFamily="34" charset="0"/>
              </a:rPr>
              <a:t>Objectives from Very important to not relevant</a:t>
            </a:r>
          </a:p>
          <a:p>
            <a:pPr>
              <a:buFont typeface="+mj-lt"/>
              <a:buAutoNum type="arabicPeriod"/>
            </a:pPr>
            <a:r>
              <a:rPr lang="en-US" sz="1600" dirty="0">
                <a:latin typeface="Arial" panose="020B0604020202020204" pitchFamily="34" charset="0"/>
                <a:cs typeface="Arial" panose="020B0604020202020204" pitchFamily="34" charset="0"/>
              </a:rPr>
              <a:t>Please provide feedback on current objectives in terms of your proposed contribution and suggest ways to modify the objectives to better accommodate your expertise or the group’s collective expertise. </a:t>
            </a:r>
            <a:endParaRPr lang="en-US" sz="1600" dirty="0" smtClean="0">
              <a:latin typeface="Arial" panose="020B0604020202020204" pitchFamily="34" charset="0"/>
              <a:cs typeface="Arial" panose="020B0604020202020204" pitchFamily="34" charset="0"/>
            </a:endParaRPr>
          </a:p>
          <a:p>
            <a:pPr lvl="0">
              <a:buFont typeface="+mj-lt"/>
              <a:buAutoNum type="arabicPeriod"/>
            </a:pPr>
            <a:r>
              <a:rPr lang="en-US" sz="1600" dirty="0">
                <a:latin typeface="Arial" panose="020B0604020202020204" pitchFamily="34" charset="0"/>
                <a:cs typeface="Arial" panose="020B0604020202020204" pitchFamily="34" charset="0"/>
              </a:rPr>
              <a:t>What Earth Observation data are you most interested in acquiring as part of this pilot? </a:t>
            </a:r>
          </a:p>
          <a:p>
            <a:pPr lvl="0">
              <a:buFont typeface="+mj-lt"/>
              <a:buAutoNum type="arabicPeriod"/>
            </a:pPr>
            <a:r>
              <a:rPr lang="en-US" sz="1600" dirty="0" smtClean="0">
                <a:latin typeface="Arial" panose="020B0604020202020204" pitchFamily="34" charset="0"/>
                <a:cs typeface="Arial" panose="020B0604020202020204" pitchFamily="34" charset="0"/>
              </a:rPr>
              <a:t>What </a:t>
            </a:r>
            <a:r>
              <a:rPr lang="en-US" sz="1600" dirty="0">
                <a:latin typeface="Arial" panose="020B0604020202020204" pitchFamily="34" charset="0"/>
                <a:cs typeface="Arial" panose="020B0604020202020204" pitchFamily="34" charset="0"/>
              </a:rPr>
              <a:t>specific aspects of this activity do you expect to participate in for the duration of the pilot? </a:t>
            </a:r>
          </a:p>
          <a:p>
            <a:pPr lvl="0">
              <a:buFont typeface="+mj-lt"/>
              <a:buAutoNum type="arabicPeriod"/>
            </a:pPr>
            <a:r>
              <a:rPr lang="en-US" sz="1600" dirty="0">
                <a:latin typeface="Arial" panose="020B0604020202020204" pitchFamily="34" charset="0"/>
                <a:cs typeface="Arial" panose="020B0604020202020204" pitchFamily="34" charset="0"/>
              </a:rPr>
              <a:t>The CEOS Landslide Pilot is in the scoping state. Who should be added to this discussion</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lvl="0">
              <a:buFont typeface="+mj-lt"/>
              <a:buAutoNum type="arabicPeriod"/>
            </a:pPr>
            <a:r>
              <a:rPr lang="en-US" sz="1600" dirty="0" smtClean="0">
                <a:latin typeface="Arial" panose="020B0604020202020204" pitchFamily="34" charset="0"/>
                <a:cs typeface="Arial" panose="020B0604020202020204" pitchFamily="34" charset="0"/>
              </a:rPr>
              <a:t>Please </a:t>
            </a:r>
            <a:r>
              <a:rPr lang="en-US" sz="1600" dirty="0">
                <a:latin typeface="Arial" panose="020B0604020202020204" pitchFamily="34" charset="0"/>
                <a:cs typeface="Arial" panose="020B0604020202020204" pitchFamily="34" charset="0"/>
              </a:rPr>
              <a:t>recommend others who you currently work with or who may be interested in this activity and include organization, point-of-contact name, affiliation, and email contact information.</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Rounded Rectangle 4"/>
          <p:cNvSpPr/>
          <p:nvPr/>
        </p:nvSpPr>
        <p:spPr>
          <a:xfrm>
            <a:off x="3886200" y="6121123"/>
            <a:ext cx="2286000" cy="510776"/>
          </a:xfrm>
          <a:prstGeom prst="round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002569"/>
                </a:solidFill>
                <a:effectLst/>
                <a:uFillTx/>
              </a:rPr>
              <a:t>28 Responses</a:t>
            </a:r>
            <a:endParaRPr kumimoji="0" lang="en-US" sz="24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0804262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0"/>
            <p:extLst>
              <p:ext uri="{D42A27DB-BD31-4B8C-83A1-F6EECF244321}">
                <p14:modId xmlns:p14="http://schemas.microsoft.com/office/powerpoint/2010/main" val="458244419"/>
              </p:ext>
            </p:extLst>
          </p:nvPr>
        </p:nvGraphicFramePr>
        <p:xfrm>
          <a:off x="190500" y="1192300"/>
          <a:ext cx="8763000" cy="5665700"/>
        </p:xfrm>
        <a:graphic>
          <a:graphicData uri="http://schemas.openxmlformats.org/drawingml/2006/table">
            <a:tbl>
              <a:tblPr firstRow="1" bandRow="1">
                <a:tableStyleId>{33BA23B1-9221-436E-865A-0063620EA4FD}</a:tableStyleId>
              </a:tblPr>
              <a:tblGrid>
                <a:gridCol w="1065770"/>
                <a:gridCol w="1736811"/>
                <a:gridCol w="5960419"/>
              </a:tblGrid>
              <a:tr h="345910">
                <a:tc>
                  <a:txBody>
                    <a:bodyPr/>
                    <a:lstStyle/>
                    <a:p>
                      <a:pPr algn="ctr" fontAlgn="b"/>
                      <a:r>
                        <a:rPr lang="en-US" sz="1100" u="none" strike="noStrike" dirty="0" smtClean="0">
                          <a:effectLst/>
                        </a:rPr>
                        <a:t>Country</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smtClean="0">
                          <a:effectLst/>
                        </a:rPr>
                        <a:t>Number of participants</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a:r>
                        <a:rPr lang="en-US" sz="1200" dirty="0" smtClean="0"/>
                        <a:t>Organizations</a:t>
                      </a:r>
                      <a:endParaRPr lang="en-US" sz="1200" dirty="0"/>
                    </a:p>
                  </a:txBody>
                  <a:tcPr anchor="ctr"/>
                </a:tc>
              </a:tr>
              <a:tr h="398033">
                <a:tc>
                  <a:txBody>
                    <a:bodyPr/>
                    <a:lstStyle/>
                    <a:p>
                      <a:pPr algn="ctr" fontAlgn="b"/>
                      <a:r>
                        <a:rPr lang="en-US" sz="1100" u="none" strike="noStrike" dirty="0">
                          <a:effectLst/>
                        </a:rPr>
                        <a:t>USA</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050" u="none" strike="noStrike" dirty="0" smtClean="0">
                          <a:effectLst/>
                        </a:rPr>
                        <a:t>18</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NASA,</a:t>
                      </a:r>
                      <a:r>
                        <a:rPr lang="en-US" sz="1050" baseline="0" dirty="0" smtClean="0"/>
                        <a:t> USGS, FEMA, GFDRR (World Bank), Southern Methodist University, U. of Oregon, U. of Washington, U. of Colorado</a:t>
                      </a:r>
                      <a:r>
                        <a:rPr lang="en-US" sz="1050" dirty="0" smtClean="0"/>
                        <a:t> </a:t>
                      </a:r>
                      <a:endParaRPr lang="en-US" sz="1050" dirty="0"/>
                    </a:p>
                  </a:txBody>
                  <a:tcPr anchor="ctr"/>
                </a:tc>
              </a:tr>
              <a:tr h="398033">
                <a:tc>
                  <a:txBody>
                    <a:bodyPr/>
                    <a:lstStyle/>
                    <a:p>
                      <a:pPr algn="ctr" fontAlgn="b"/>
                      <a:r>
                        <a:rPr lang="en-US" sz="1100" u="none" strike="noStrike" dirty="0">
                          <a:effectLst/>
                        </a:rPr>
                        <a:t>China</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a:effectLst/>
                        </a:rPr>
                        <a:t>10</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Academy of </a:t>
                      </a:r>
                      <a:r>
                        <a:rPr lang="en-US" sz="1050" dirty="0" err="1" smtClean="0"/>
                        <a:t>Opto</a:t>
                      </a:r>
                      <a:r>
                        <a:rPr lang="en-US" sz="1050" dirty="0" smtClean="0"/>
                        <a:t>-Electronics, CAS,</a:t>
                      </a:r>
                      <a:r>
                        <a:rPr lang="en-US" sz="1050" baseline="0" dirty="0" smtClean="0"/>
                        <a:t> China Earthquake Administration, Institute of Water Resources and Hydropower Research, Institute of Crustal Dynamics, CEA</a:t>
                      </a:r>
                      <a:endParaRPr lang="en-US" sz="1050" dirty="0"/>
                    </a:p>
                  </a:txBody>
                  <a:tcPr anchor="ctr"/>
                </a:tc>
              </a:tr>
              <a:tr h="345910">
                <a:tc>
                  <a:txBody>
                    <a:bodyPr/>
                    <a:lstStyle/>
                    <a:p>
                      <a:pPr algn="ctr" fontAlgn="b"/>
                      <a:r>
                        <a:rPr lang="en-US" sz="1100" u="none" strike="noStrike" dirty="0">
                          <a:effectLst/>
                        </a:rPr>
                        <a:t>Italy</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smtClean="0">
                          <a:effectLst/>
                        </a:rPr>
                        <a:t>7</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CNR IRPI, ESA, EURAC, INGV, </a:t>
                      </a:r>
                      <a:r>
                        <a:rPr lang="it-IT" sz="1050" dirty="0" smtClean="0"/>
                        <a:t>Università degli Studi di Firenze</a:t>
                      </a:r>
                      <a:endParaRPr lang="en-US" sz="1050" dirty="0"/>
                    </a:p>
                  </a:txBody>
                  <a:tcPr anchor="ctr"/>
                </a:tc>
              </a:tr>
              <a:tr h="345910">
                <a:tc>
                  <a:txBody>
                    <a:bodyPr/>
                    <a:lstStyle/>
                    <a:p>
                      <a:pPr algn="ctr" fontAlgn="b"/>
                      <a:r>
                        <a:rPr lang="en-US" sz="1100" u="none" strike="noStrike" dirty="0">
                          <a:effectLst/>
                        </a:rPr>
                        <a:t>France</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smtClean="0">
                          <a:effectLst/>
                        </a:rPr>
                        <a:t>6</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CEA AIM, CNRS, UJF Grenoble, UNESCO, University of Strasbourg</a:t>
                      </a:r>
                      <a:endParaRPr lang="en-US" sz="1050" dirty="0"/>
                    </a:p>
                  </a:txBody>
                  <a:tcPr anchor="ctr"/>
                </a:tc>
              </a:tr>
              <a:tr h="345910">
                <a:tc>
                  <a:txBody>
                    <a:bodyPr/>
                    <a:lstStyle/>
                    <a:p>
                      <a:pPr algn="ctr" fontAlgn="b"/>
                      <a:r>
                        <a:rPr lang="en-US" sz="1100" u="none" strike="noStrike" dirty="0">
                          <a:effectLst/>
                        </a:rPr>
                        <a:t>Germany</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a:effectLst/>
                        </a:rPr>
                        <a:t>2</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GFZ German Research Centre for Geosciences</a:t>
                      </a:r>
                      <a:endParaRPr lang="en-US" sz="1050" dirty="0"/>
                    </a:p>
                  </a:txBody>
                  <a:tcPr anchor="ctr"/>
                </a:tc>
              </a:tr>
              <a:tr h="345910">
                <a:tc>
                  <a:txBody>
                    <a:bodyPr/>
                    <a:lstStyle/>
                    <a:p>
                      <a:pPr algn="ctr" fontAlgn="b"/>
                      <a:r>
                        <a:rPr lang="en-US" sz="1100" u="none" strike="noStrike">
                          <a:effectLst/>
                        </a:rPr>
                        <a:t>UK</a:t>
                      </a:r>
                      <a:endParaRPr lang="en-US" sz="11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smtClean="0">
                          <a:effectLst/>
                        </a:rPr>
                        <a:t>4</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University of Leeds,</a:t>
                      </a:r>
                      <a:r>
                        <a:rPr lang="en-US" sz="1050" baseline="0" dirty="0" smtClean="0"/>
                        <a:t> NERC COMET, University of Durham</a:t>
                      </a:r>
                      <a:endParaRPr lang="en-US" sz="1050" dirty="0"/>
                    </a:p>
                  </a:txBody>
                  <a:tcPr anchor="ctr"/>
                </a:tc>
              </a:tr>
              <a:tr h="345910">
                <a:tc>
                  <a:txBody>
                    <a:bodyPr/>
                    <a:lstStyle/>
                    <a:p>
                      <a:pPr algn="ctr" fontAlgn="b"/>
                      <a:r>
                        <a:rPr lang="en-US" sz="1100" u="none" strike="noStrike" dirty="0">
                          <a:effectLst/>
                        </a:rPr>
                        <a:t>Norway</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smtClean="0">
                          <a:effectLst/>
                        </a:rPr>
                        <a:t>2</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err="1" smtClean="0"/>
                        <a:t>Norut</a:t>
                      </a:r>
                      <a:r>
                        <a:rPr lang="en-US" sz="1050" dirty="0" smtClean="0"/>
                        <a:t>, Geological Survey of Norway </a:t>
                      </a:r>
                      <a:endParaRPr lang="en-US" sz="1050" dirty="0"/>
                    </a:p>
                  </a:txBody>
                  <a:tcPr anchor="ctr"/>
                </a:tc>
              </a:tr>
              <a:tr h="345910">
                <a:tc>
                  <a:txBody>
                    <a:bodyPr/>
                    <a:lstStyle/>
                    <a:p>
                      <a:pPr algn="ctr" fontAlgn="b"/>
                      <a:r>
                        <a:rPr lang="en-US" sz="1100" u="none" strike="noStrike" dirty="0">
                          <a:effectLst/>
                        </a:rPr>
                        <a:t>Kenya</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RCMRD</a:t>
                      </a:r>
                      <a:endParaRPr lang="en-US" sz="1050" dirty="0"/>
                    </a:p>
                  </a:txBody>
                  <a:tcPr anchor="ctr"/>
                </a:tc>
              </a:tr>
              <a:tr h="345910">
                <a:tc>
                  <a:txBody>
                    <a:bodyPr/>
                    <a:lstStyle/>
                    <a:p>
                      <a:pPr algn="ctr" fontAlgn="b"/>
                      <a:r>
                        <a:rPr lang="en-US" sz="1100" u="none" strike="noStrike" dirty="0">
                          <a:effectLst/>
                        </a:rPr>
                        <a:t>EU</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r" fontAlgn="ctr"/>
                      <a:r>
                        <a:rPr lang="en-US" sz="1050" u="none" strike="noStrike" dirty="0">
                          <a:effectLst/>
                        </a:rPr>
                        <a:t>European Commission</a:t>
                      </a:r>
                      <a:endParaRPr lang="en-US" sz="1050" b="0" i="0" u="none" strike="noStrike" dirty="0">
                        <a:solidFill>
                          <a:srgbClr val="000000"/>
                        </a:solidFill>
                        <a:effectLst/>
                        <a:latin typeface="Cambria" panose="02040503050406030204" pitchFamily="18" charset="0"/>
                      </a:endParaRPr>
                    </a:p>
                  </a:txBody>
                  <a:tcPr marL="9525" marR="9525" marT="9525" marB="0" anchor="ctr"/>
                </a:tc>
              </a:tr>
              <a:tr h="345910">
                <a:tc>
                  <a:txBody>
                    <a:bodyPr/>
                    <a:lstStyle/>
                    <a:p>
                      <a:pPr algn="ctr" fontAlgn="b"/>
                      <a:r>
                        <a:rPr lang="en-US" sz="1100" u="none" strike="noStrike" dirty="0" smtClean="0">
                          <a:effectLst/>
                        </a:rPr>
                        <a:t>Nepal</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ICIMOD</a:t>
                      </a:r>
                      <a:endParaRPr lang="en-US" sz="1050" dirty="0"/>
                    </a:p>
                  </a:txBody>
                  <a:tcPr anchor="ctr"/>
                </a:tc>
              </a:tr>
              <a:tr h="345910">
                <a:tc>
                  <a:txBody>
                    <a:bodyPr/>
                    <a:lstStyle/>
                    <a:p>
                      <a:pPr algn="ctr" fontAlgn="b"/>
                      <a:r>
                        <a:rPr lang="en-US" sz="1100" u="none" strike="noStrike" dirty="0">
                          <a:effectLst/>
                        </a:rPr>
                        <a:t>India</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ISRO</a:t>
                      </a:r>
                      <a:endParaRPr lang="en-US" sz="1050" dirty="0"/>
                    </a:p>
                  </a:txBody>
                  <a:tcPr anchor="ctr"/>
                </a:tc>
              </a:tr>
              <a:tr h="345910">
                <a:tc>
                  <a:txBody>
                    <a:bodyPr/>
                    <a:lstStyle/>
                    <a:p>
                      <a:pPr algn="ctr" fontAlgn="b"/>
                      <a:r>
                        <a:rPr lang="en-US" sz="1100" u="none" strike="noStrike" dirty="0">
                          <a:effectLst/>
                        </a:rPr>
                        <a:t>Barbados</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smtClean="0">
                          <a:effectLst/>
                        </a:rPr>
                        <a:t>2</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CIMH</a:t>
                      </a:r>
                      <a:endParaRPr lang="en-US" sz="1050" dirty="0"/>
                    </a:p>
                  </a:txBody>
                  <a:tcPr anchor="ctr"/>
                </a:tc>
              </a:tr>
              <a:tr h="345910">
                <a:tc>
                  <a:txBody>
                    <a:bodyPr/>
                    <a:lstStyle/>
                    <a:p>
                      <a:pPr algn="ctr" fontAlgn="b"/>
                      <a:r>
                        <a:rPr lang="en-US" sz="1100" u="none" strike="noStrike" dirty="0" smtClean="0">
                          <a:effectLst/>
                        </a:rPr>
                        <a:t>Sri Lanka</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smtClean="0">
                          <a:effectLst/>
                        </a:rPr>
                        <a:t>1</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IWMI</a:t>
                      </a:r>
                      <a:endParaRPr lang="en-US" sz="1050" dirty="0"/>
                    </a:p>
                  </a:txBody>
                  <a:tcPr anchor="ctr"/>
                </a:tc>
              </a:tr>
              <a:tr h="345910">
                <a:tc>
                  <a:txBody>
                    <a:bodyPr/>
                    <a:lstStyle/>
                    <a:p>
                      <a:pPr algn="ctr" fontAlgn="b"/>
                      <a:r>
                        <a:rPr lang="en-US" sz="1100" u="none" strike="noStrike" dirty="0">
                          <a:effectLst/>
                        </a:rPr>
                        <a:t>Canada</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a:effectLst/>
                        </a:rPr>
                        <a:t>1</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err="1" smtClean="0"/>
                        <a:t>NRCan</a:t>
                      </a:r>
                      <a:endParaRPr lang="en-US" sz="1050" dirty="0"/>
                    </a:p>
                  </a:txBody>
                  <a:tcPr anchor="ctr"/>
                </a:tc>
              </a:tr>
              <a:tr h="345910">
                <a:tc>
                  <a:txBody>
                    <a:bodyPr/>
                    <a:lstStyle/>
                    <a:p>
                      <a:pPr algn="ctr" fontAlgn="b"/>
                      <a:r>
                        <a:rPr lang="en-US" sz="1100" u="none" strike="noStrike" dirty="0" smtClean="0">
                          <a:effectLst/>
                        </a:rPr>
                        <a:t>Taiwan</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100" u="none" strike="noStrike" dirty="0" smtClean="0">
                          <a:effectLst/>
                        </a:rPr>
                        <a:t>1</a:t>
                      </a:r>
                      <a:endParaRPr lang="en-US" sz="1100" b="0" i="0" u="none" strike="noStrike" dirty="0">
                        <a:solidFill>
                          <a:srgbClr val="000000"/>
                        </a:solidFill>
                        <a:effectLst/>
                        <a:latin typeface="Cambria" panose="02040503050406030204" pitchFamily="18" charset="0"/>
                      </a:endParaRPr>
                    </a:p>
                  </a:txBody>
                  <a:tcPr marL="9525" marR="9525" marT="9525" marB="0" anchor="ctr"/>
                </a:tc>
                <a:tc>
                  <a:txBody>
                    <a:bodyPr/>
                    <a:lstStyle/>
                    <a:p>
                      <a:r>
                        <a:rPr lang="en-US" sz="1050" dirty="0" smtClean="0"/>
                        <a:t>National Central</a:t>
                      </a:r>
                      <a:r>
                        <a:rPr lang="en-US" sz="1050" baseline="0" dirty="0" smtClean="0"/>
                        <a:t> University of Taiwan</a:t>
                      </a:r>
                      <a:endParaRPr lang="en-US" sz="1050" dirty="0"/>
                    </a:p>
                  </a:txBody>
                  <a:tcPr anchor="ctr"/>
                </a:tc>
              </a:tr>
            </a:tbl>
          </a:graphicData>
        </a:graphic>
      </p:graphicFrame>
      <p:sp>
        <p:nvSpPr>
          <p:cNvPr id="4" name="Title 3"/>
          <p:cNvSpPr>
            <a:spLocks noGrp="1"/>
          </p:cNvSpPr>
          <p:nvPr>
            <p:ph type="title" idx="4294967295"/>
          </p:nvPr>
        </p:nvSpPr>
        <p:spPr>
          <a:xfrm>
            <a:off x="1600200" y="22225"/>
            <a:ext cx="5943600" cy="914400"/>
          </a:xfrm>
        </p:spPr>
        <p:txBody>
          <a:bodyPr>
            <a:normAutofit fontScale="90000"/>
          </a:bodyPr>
          <a:lstStyle/>
          <a:p>
            <a:r>
              <a:rPr lang="en-US" dirty="0" smtClean="0"/>
              <a:t>Current Landslide Pilot Members (50)</a:t>
            </a:r>
            <a:endParaRPr lang="en-US" dirty="0"/>
          </a:p>
        </p:txBody>
      </p:sp>
    </p:spTree>
    <p:extLst>
      <p:ext uri="{BB962C8B-B14F-4D97-AF65-F5344CB8AC3E}">
        <p14:creationId xmlns:p14="http://schemas.microsoft.com/office/powerpoint/2010/main" val="181492838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sp>
        <p:nvSpPr>
          <p:cNvPr id="3" name="Title 2"/>
          <p:cNvSpPr>
            <a:spLocks noGrp="1"/>
          </p:cNvSpPr>
          <p:nvPr>
            <p:ph type="title" idx="4294967295"/>
          </p:nvPr>
        </p:nvSpPr>
        <p:spPr>
          <a:xfrm>
            <a:off x="1752600" y="135702"/>
            <a:ext cx="5867400" cy="914400"/>
          </a:xfrm>
        </p:spPr>
        <p:txBody>
          <a:bodyPr>
            <a:normAutofit fontScale="90000"/>
          </a:bodyPr>
          <a:lstStyle/>
          <a:p>
            <a:r>
              <a:rPr lang="en-US" dirty="0" smtClean="0"/>
              <a:t>Landslides and rainfall, July 2016</a:t>
            </a:r>
            <a:endParaRPr lang="en-US" dirty="0"/>
          </a:p>
        </p:txBody>
      </p:sp>
      <p:pic>
        <p:nvPicPr>
          <p:cNvPr id="4" name="Picture 3"/>
          <p:cNvPicPr>
            <a:picLocks noChangeAspect="1"/>
          </p:cNvPicPr>
          <p:nvPr/>
        </p:nvPicPr>
        <p:blipFill>
          <a:blip r:embed="rId2"/>
          <a:stretch>
            <a:fillRect/>
          </a:stretch>
        </p:blipFill>
        <p:spPr>
          <a:xfrm>
            <a:off x="220830" y="1446488"/>
            <a:ext cx="8300382" cy="5106711"/>
          </a:xfrm>
          <a:prstGeom prst="rect">
            <a:avLst/>
          </a:prstGeom>
        </p:spPr>
      </p:pic>
      <p:pic>
        <p:nvPicPr>
          <p:cNvPr id="1026" name="Picture 2" descr="http://giovanni.gsfc.nasa.gov/giovanni/daac-bin/agmap.pl?version=1.1.1&amp;service=WMS&amp;request=GetLegendGraphic&amp;LAYER=GPM_3IMERGHHL_03_precipitationCal&amp;FORMAT=image%2Fpng&amp;session=50CD5E8A-6BA5-11E6-95EA-3B14384BD4C3&amp;resultset=8390BCC8-6BA9-11E6-86F9-8D59374BD4C3&amp;result=8391BA92-6BA9-11E6-86F9-8D59374BD4C3&amp;mapfile=GPM_3IMERGHHL_03_precipitationCal_g4.accumulate.GPM_3IMERGHHL_03_precipitationCal.20160701-20160731.67E_8N_122E_42N.map&amp;sld=http%3A%2F%2Fgiovanni.gsfc.nasa.gov%2Fsession%2F50CD5E8A-6BA5-11E6-95EA-3B14384BD4C3%2F8390BCC8-6BA9-11E6-86F9-8D59374BD4C3%2F8391BA92-6BA9-11E6-86F9-8D59374BD4C3%2F%2FGPM_3IMERGHHL_03_precipitationCal_50516_1472229305buylrd_div_12_panoply_sld.xml&amp;rand=7419466.227138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895600"/>
            <a:ext cx="914400" cy="3657599"/>
          </a:xfrm>
          <a:prstGeom prst="rect">
            <a:avLst/>
          </a:prstGeom>
          <a:noFill/>
          <a:extLst>
            <a:ext uri="{909E8E84-426E-40DD-AFC4-6F175D3DCCD1}">
              <a14:hiddenFill xmlns:a14="http://schemas.microsoft.com/office/drawing/2010/main">
                <a:solidFill>
                  <a:srgbClr val="FFFFFF"/>
                </a:solidFill>
              </a14:hiddenFill>
            </a:ext>
          </a:extLst>
        </p:spPr>
      </p:pic>
      <p:sp>
        <p:nvSpPr>
          <p:cNvPr id="5" name="5-Point Star 4"/>
          <p:cNvSpPr/>
          <p:nvPr/>
        </p:nvSpPr>
        <p:spPr>
          <a:xfrm>
            <a:off x="1676400" y="3124200"/>
            <a:ext cx="304800" cy="228600"/>
          </a:xfrm>
          <a:prstGeom prst="star5">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7" name="5-Point Star 6"/>
          <p:cNvSpPr/>
          <p:nvPr/>
        </p:nvSpPr>
        <p:spPr>
          <a:xfrm>
            <a:off x="6781800" y="3505200"/>
            <a:ext cx="304800" cy="228600"/>
          </a:xfrm>
          <a:prstGeom prst="star5">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6" name="TextBox 5"/>
          <p:cNvSpPr txBox="1"/>
          <p:nvPr/>
        </p:nvSpPr>
        <p:spPr>
          <a:xfrm>
            <a:off x="1082956" y="1470582"/>
            <a:ext cx="69018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FFFF00"/>
                </a:solidFill>
                <a:effectLst/>
                <a:uFillTx/>
              </a:rPr>
              <a:t>GPM Rainfall accumulation and reported landslides</a:t>
            </a:r>
            <a:r>
              <a:rPr lang="en-US" b="1" dirty="0" smtClean="0">
                <a:solidFill>
                  <a:srgbClr val="FFFF00"/>
                </a:solidFill>
              </a:rPr>
              <a:t>, July 2016</a:t>
            </a:r>
            <a:endParaRPr kumimoji="0" lang="en-US" sz="1800" b="1" i="0" u="none" strike="noStrike" cap="none" spc="0" normalizeH="0" baseline="0" dirty="0">
              <a:ln>
                <a:noFill/>
              </a:ln>
              <a:solidFill>
                <a:srgbClr val="FFFF00"/>
              </a:solidFill>
              <a:effectLst/>
              <a:uFillTx/>
            </a:endParaRPr>
          </a:p>
        </p:txBody>
      </p:sp>
      <p:sp>
        <p:nvSpPr>
          <p:cNvPr id="9" name="TextBox 8"/>
          <p:cNvSpPr txBox="1"/>
          <p:nvPr/>
        </p:nvSpPr>
        <p:spPr>
          <a:xfrm>
            <a:off x="7850328" y="6488670"/>
            <a:ext cx="47705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mm</a:t>
            </a:r>
            <a:endParaRPr kumimoji="0" lang="en-US" sz="1800" b="0" i="0" u="none" strike="noStrike" cap="none" spc="0" normalizeH="0" baseline="0" dirty="0">
              <a:ln>
                <a:noFill/>
              </a:ln>
              <a:solidFill>
                <a:srgbClr val="002569"/>
              </a:solidFill>
              <a:effectLst/>
              <a:uFillTx/>
            </a:endParaRPr>
          </a:p>
        </p:txBody>
      </p:sp>
      <p:sp>
        <p:nvSpPr>
          <p:cNvPr id="11" name="TextBox 10"/>
          <p:cNvSpPr txBox="1"/>
          <p:nvPr/>
        </p:nvSpPr>
        <p:spPr>
          <a:xfrm>
            <a:off x="478528" y="6536324"/>
            <a:ext cx="7244930"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2569"/>
                </a:solidFill>
                <a:effectLst/>
                <a:uFillTx/>
              </a:rPr>
              <a:t>Rainfall-triggered</a:t>
            </a:r>
            <a:r>
              <a:rPr kumimoji="0" lang="en-US" sz="1600" b="0" i="0" u="none" strike="noStrike" cap="none" spc="0" normalizeH="0" dirty="0" smtClean="0">
                <a:ln>
                  <a:noFill/>
                </a:ln>
                <a:solidFill>
                  <a:srgbClr val="002569"/>
                </a:solidFill>
                <a:effectLst/>
                <a:uFillTx/>
              </a:rPr>
              <a:t> landslides reported by the NASA’s Global Landslide Catalog</a:t>
            </a:r>
            <a:endParaRPr kumimoji="0" lang="en-US" sz="1600" b="0" i="0" u="none" strike="noStrike" cap="none" spc="0" normalizeH="0" baseline="0" dirty="0">
              <a:ln>
                <a:noFill/>
              </a:ln>
              <a:solidFill>
                <a:srgbClr val="002569"/>
              </a:solidFill>
              <a:effectLst/>
              <a:uFillTx/>
            </a:endParaRPr>
          </a:p>
        </p:txBody>
      </p:sp>
      <p:pic>
        <p:nvPicPr>
          <p:cNvPr id="10" name="Picture 9"/>
          <p:cNvPicPr>
            <a:picLocks noChangeAspect="1"/>
          </p:cNvPicPr>
          <p:nvPr/>
        </p:nvPicPr>
        <p:blipFill>
          <a:blip r:embed="rId4"/>
          <a:stretch>
            <a:fillRect/>
          </a:stretch>
        </p:blipFill>
        <p:spPr>
          <a:xfrm>
            <a:off x="276225" y="6623550"/>
            <a:ext cx="180975" cy="180975"/>
          </a:xfrm>
          <a:prstGeom prst="rect">
            <a:avLst/>
          </a:prstGeom>
        </p:spPr>
      </p:pic>
    </p:spTree>
    <p:extLst>
      <p:ext uri="{BB962C8B-B14F-4D97-AF65-F5344CB8AC3E}">
        <p14:creationId xmlns:p14="http://schemas.microsoft.com/office/powerpoint/2010/main" val="300624301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5410200" cy="501650"/>
          </a:xfrm>
        </p:spPr>
        <p:txBody>
          <a:bodyPr/>
          <a:lstStyle/>
          <a:p>
            <a:r>
              <a:rPr lang="en-US" dirty="0" smtClean="0"/>
              <a:t>Summary of Expertise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06816710"/>
              </p:ext>
            </p:extLst>
          </p:nvPr>
        </p:nvGraphicFramePr>
        <p:xfrm>
          <a:off x="304800" y="1600200"/>
          <a:ext cx="8542336" cy="4699635"/>
        </p:xfrm>
        <a:graphic>
          <a:graphicData uri="http://schemas.openxmlformats.org/drawingml/2006/table">
            <a:tbl>
              <a:tblPr firstRow="1" bandRow="1">
                <a:tableStyleId>{2708684C-4D16-4618-839F-0558EEFCDFE6}</a:tableStyleId>
              </a:tblPr>
              <a:tblGrid>
                <a:gridCol w="2135584"/>
                <a:gridCol w="2135584"/>
                <a:gridCol w="2135584"/>
                <a:gridCol w="2135584"/>
              </a:tblGrid>
              <a:tr h="371475">
                <a:tc>
                  <a:txBody>
                    <a:bodyPr/>
                    <a:lstStyle/>
                    <a:p>
                      <a:pPr algn="ctr"/>
                      <a:r>
                        <a:rPr lang="en-US" sz="1400" b="1" i="0" dirty="0" smtClean="0"/>
                        <a:t>Roles</a:t>
                      </a:r>
                      <a:endParaRPr lang="en-US" sz="1400" b="1" i="0" dirty="0"/>
                    </a:p>
                  </a:txBody>
                  <a:tcPr anchor="ctr"/>
                </a:tc>
                <a:tc>
                  <a:txBody>
                    <a:bodyPr/>
                    <a:lstStyle/>
                    <a:p>
                      <a:pPr marL="0" marR="0" indent="0" algn="ctr" defTabSz="457200" eaLnBrk="1" fontAlgn="auto" latinLnBrk="0" hangingPunct="1">
                        <a:lnSpc>
                          <a:spcPct val="100000"/>
                        </a:lnSpc>
                        <a:spcBef>
                          <a:spcPts val="600"/>
                        </a:spcBef>
                        <a:spcAft>
                          <a:spcPts val="0"/>
                        </a:spcAft>
                        <a:buClrTx/>
                        <a:buSzTx/>
                        <a:buFontTx/>
                        <a:buNone/>
                        <a:tabLst/>
                        <a:defRPr/>
                      </a:pPr>
                      <a:r>
                        <a:rPr lang="en-US" sz="1400" b="1" i="0" dirty="0" smtClean="0"/>
                        <a:t>Research</a:t>
                      </a:r>
                    </a:p>
                  </a:txBody>
                  <a:tcPr anchor="ctr"/>
                </a:tc>
                <a:tc>
                  <a:txBody>
                    <a:bodyPr/>
                    <a:lstStyle/>
                    <a:p>
                      <a:pPr marL="0" marR="0" indent="0" algn="ctr" defTabSz="457200" eaLnBrk="1" fontAlgn="auto" latinLnBrk="0" hangingPunct="1">
                        <a:lnSpc>
                          <a:spcPct val="100000"/>
                        </a:lnSpc>
                        <a:spcBef>
                          <a:spcPts val="600"/>
                        </a:spcBef>
                        <a:spcAft>
                          <a:spcPts val="0"/>
                        </a:spcAft>
                        <a:buClrTx/>
                        <a:buSzTx/>
                        <a:buFontTx/>
                        <a:buNone/>
                        <a:tabLst/>
                        <a:defRPr/>
                      </a:pPr>
                      <a:r>
                        <a:rPr lang="en-US" sz="1400" b="1" i="0" dirty="0" smtClean="0"/>
                        <a:t>Disaster Response</a:t>
                      </a:r>
                    </a:p>
                  </a:txBody>
                  <a:tcPr anchor="ctr"/>
                </a:tc>
                <a:tc>
                  <a:txBody>
                    <a:bodyPr/>
                    <a:lstStyle/>
                    <a:p>
                      <a:pPr algn="ctr"/>
                      <a:r>
                        <a:rPr lang="en-US" sz="1400" b="1" i="0" dirty="0" smtClean="0"/>
                        <a:t>Imagery Type</a:t>
                      </a:r>
                      <a:endParaRPr lang="en-US" sz="1400" b="1" i="0" dirty="0"/>
                    </a:p>
                  </a:txBody>
                  <a:tcPr anchor="ctr"/>
                </a:tc>
              </a:tr>
              <a:tr h="370840">
                <a:tc>
                  <a:txBody>
                    <a:bodyPr/>
                    <a:lstStyle/>
                    <a:p>
                      <a:r>
                        <a:rPr lang="en-US" sz="1100" b="0" i="0" dirty="0" smtClean="0">
                          <a:latin typeface="Arial" panose="020B0604020202020204" pitchFamily="34" charset="0"/>
                          <a:cs typeface="Arial" panose="020B0604020202020204" pitchFamily="34" charset="0"/>
                        </a:rPr>
                        <a:t>Researcher</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Landslide hazard mapping</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National Landslide Hazard Program</a:t>
                      </a:r>
                      <a:endParaRPr lang="en-US" sz="1100" b="0" i="0" dirty="0">
                        <a:latin typeface="Arial" panose="020B0604020202020204" pitchFamily="34" charset="0"/>
                        <a:cs typeface="Arial" panose="020B0604020202020204" pitchFamily="34" charset="0"/>
                      </a:endParaRPr>
                    </a:p>
                  </a:txBody>
                  <a:tcPr anchor="ctr"/>
                </a:tc>
                <a:tc>
                  <a:txBody>
                    <a:bodyPr/>
                    <a:lstStyle/>
                    <a:p>
                      <a:r>
                        <a:rPr lang="nn-NO" sz="1100" b="0" i="0" dirty="0" smtClean="0">
                          <a:latin typeface="Arial" panose="020B0604020202020204" pitchFamily="34" charset="0"/>
                          <a:cs typeface="Arial" panose="020B0604020202020204" pitchFamily="34" charset="0"/>
                        </a:rPr>
                        <a:t>InSAR for landslide mapping and monitoring </a:t>
                      </a:r>
                      <a:endParaRPr lang="en-US" sz="1100" b="0" i="0" dirty="0">
                        <a:latin typeface="Arial" panose="020B0604020202020204" pitchFamily="34" charset="0"/>
                        <a:cs typeface="Arial" panose="020B0604020202020204" pitchFamily="34" charset="0"/>
                      </a:endParaRPr>
                    </a:p>
                  </a:txBody>
                  <a:tcPr anchor="ctr"/>
                </a:tc>
              </a:tr>
              <a:tr h="370840">
                <a:tc>
                  <a:txBody>
                    <a:bodyPr/>
                    <a:lstStyle/>
                    <a:p>
                      <a:r>
                        <a:rPr lang="en-US" sz="1100" b="0" i="0" dirty="0" smtClean="0">
                          <a:latin typeface="Arial" panose="020B0604020202020204" pitchFamily="34" charset="0"/>
                          <a:cs typeface="Arial" panose="020B0604020202020204" pitchFamily="34" charset="0"/>
                        </a:rPr>
                        <a:t>Disaster Response Coordinator</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gradual landslide motion in mountain</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Disaster Preparedness, Post disaster impact assessments</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optical and radar satellite remote sensing for improved landslide process understanding </a:t>
                      </a:r>
                      <a:endParaRPr lang="en-US" sz="1100" b="0" i="0" dirty="0">
                        <a:latin typeface="Arial" panose="020B0604020202020204" pitchFamily="34" charset="0"/>
                        <a:cs typeface="Arial" panose="020B0604020202020204" pitchFamily="34" charset="0"/>
                      </a:endParaRPr>
                    </a:p>
                  </a:txBody>
                  <a:tcPr anchor="ctr"/>
                </a:tc>
              </a:tr>
              <a:tr h="370840">
                <a:tc>
                  <a:txBody>
                    <a:bodyPr/>
                    <a:lstStyle/>
                    <a:p>
                      <a:r>
                        <a:rPr lang="en-US" sz="1100" b="0" i="0" dirty="0" smtClean="0">
                          <a:latin typeface="Arial" panose="020B0604020202020204" pitchFamily="34" charset="0"/>
                          <a:cs typeface="Arial" panose="020B0604020202020204" pitchFamily="34" charset="0"/>
                        </a:rPr>
                        <a:t>Manager</a:t>
                      </a:r>
                      <a:r>
                        <a:rPr lang="en-US" sz="1100" b="0" i="0" baseline="0" dirty="0" smtClean="0">
                          <a:latin typeface="Arial" panose="020B0604020202020204" pitchFamily="34" charset="0"/>
                          <a:cs typeface="Arial" panose="020B0604020202020204" pitchFamily="34" charset="0"/>
                        </a:rPr>
                        <a:t> for disaster preparedness and impact assessment</a:t>
                      </a:r>
                      <a:endParaRPr lang="en-US" sz="1100" b="0" i="0" dirty="0">
                        <a:latin typeface="Arial" panose="020B0604020202020204" pitchFamily="34" charset="0"/>
                        <a:cs typeface="Arial" panose="020B0604020202020204" pitchFamily="34" charset="0"/>
                      </a:endParaRPr>
                    </a:p>
                  </a:txBody>
                  <a:tcPr anchor="ct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100" b="0" i="0" dirty="0" smtClean="0">
                          <a:latin typeface="Arial" panose="020B0604020202020204" pitchFamily="34" charset="0"/>
                          <a:cs typeface="Arial" panose="020B0604020202020204" pitchFamily="34" charset="0"/>
                        </a:rPr>
                        <a:t>Initiation</a:t>
                      </a:r>
                      <a:r>
                        <a:rPr lang="en-US" sz="1100" b="0" i="0" baseline="0" dirty="0" smtClean="0">
                          <a:latin typeface="Arial" panose="020B0604020202020204" pitchFamily="34" charset="0"/>
                          <a:cs typeface="Arial" panose="020B0604020202020204" pitchFamily="34" charset="0"/>
                        </a:rPr>
                        <a:t> processes and early warning</a:t>
                      </a:r>
                      <a:endParaRPr lang="en-US" sz="1100" b="0" i="0" dirty="0" smtClean="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Support to the Government for emergency management as </a:t>
                      </a:r>
                      <a:r>
                        <a:rPr lang="en-US" sz="1100" b="0" i="0" dirty="0" err="1" smtClean="0">
                          <a:latin typeface="Arial" panose="020B0604020202020204" pitchFamily="34" charset="0"/>
                          <a:cs typeface="Arial" panose="020B0604020202020204" pitchFamily="34" charset="0"/>
                        </a:rPr>
                        <a:t>centre</a:t>
                      </a:r>
                      <a:r>
                        <a:rPr lang="en-US" sz="1100" b="0" i="0" dirty="0" smtClean="0">
                          <a:latin typeface="Arial" panose="020B0604020202020204" pitchFamily="34" charset="0"/>
                          <a:cs typeface="Arial" panose="020B0604020202020204" pitchFamily="34" charset="0"/>
                        </a:rPr>
                        <a:t> of competence for civil protection</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Satellite radar interferometry (</a:t>
                      </a:r>
                      <a:r>
                        <a:rPr lang="en-US" sz="1100" b="0" i="0" dirty="0" err="1" smtClean="0">
                          <a:latin typeface="Arial" panose="020B0604020202020204" pitchFamily="34" charset="0"/>
                          <a:cs typeface="Arial" panose="020B0604020202020204" pitchFamily="34" charset="0"/>
                        </a:rPr>
                        <a:t>InSAR</a:t>
                      </a:r>
                      <a:r>
                        <a:rPr lang="en-US" sz="1100" b="0" i="0" dirty="0" smtClean="0">
                          <a:latin typeface="Arial" panose="020B0604020202020204" pitchFamily="34" charset="0"/>
                          <a:cs typeface="Arial" panose="020B0604020202020204" pitchFamily="34" charset="0"/>
                        </a:rPr>
                        <a:t>) for landslides. </a:t>
                      </a:r>
                      <a:endParaRPr lang="en-US" sz="1100" b="0" i="0" dirty="0">
                        <a:latin typeface="Arial" panose="020B0604020202020204" pitchFamily="34" charset="0"/>
                        <a:cs typeface="Arial" panose="020B0604020202020204" pitchFamily="34" charset="0"/>
                      </a:endParaRPr>
                    </a:p>
                  </a:txBody>
                  <a:tcPr anchor="ctr"/>
                </a:tc>
              </a:tr>
              <a:tr h="370840">
                <a:tc>
                  <a:txBody>
                    <a:bodyPr/>
                    <a:lstStyle/>
                    <a:p>
                      <a:r>
                        <a:rPr lang="en-US" sz="1100" b="0" i="0" dirty="0" smtClean="0">
                          <a:latin typeface="Arial" panose="020B0604020202020204" pitchFamily="34" charset="0"/>
                          <a:cs typeface="Arial" panose="020B0604020202020204" pitchFamily="34" charset="0"/>
                        </a:rPr>
                        <a:t>Regional Science Coordination Office</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 image analysis for automatic event landslide detection</a:t>
                      </a:r>
                      <a:endParaRPr lang="en-US" sz="1100" b="0" i="0" dirty="0">
                        <a:latin typeface="Arial" panose="020B0604020202020204" pitchFamily="34" charset="0"/>
                        <a:cs typeface="Arial" panose="020B0604020202020204" pitchFamily="34" charset="0"/>
                      </a:endParaRPr>
                    </a:p>
                  </a:txBody>
                  <a:tcPr anchor="ct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100" b="0" i="0" dirty="0" smtClean="0">
                          <a:latin typeface="Arial" panose="020B0604020202020204" pitchFamily="34" charset="0"/>
                          <a:cs typeface="Arial" panose="020B0604020202020204" pitchFamily="34" charset="0"/>
                        </a:rPr>
                        <a:t>Operational monitoring of landslides</a:t>
                      </a:r>
                    </a:p>
                  </a:txBody>
                  <a:tcPr anchor="ctr"/>
                </a:tc>
                <a:tc>
                  <a:txBody>
                    <a:bodyPr/>
                    <a:lstStyle/>
                    <a:p>
                      <a:r>
                        <a:rPr lang="en-US" sz="1100" b="0" i="0" dirty="0" smtClean="0">
                          <a:latin typeface="Arial" panose="020B0604020202020204" pitchFamily="34" charset="0"/>
                          <a:cs typeface="Arial" panose="020B0604020202020204" pitchFamily="34" charset="0"/>
                        </a:rPr>
                        <a:t>satellite radar for measuring ground deformation</a:t>
                      </a:r>
                      <a:endParaRPr lang="en-US" sz="1100" b="0" i="0" dirty="0">
                        <a:latin typeface="Arial" panose="020B0604020202020204" pitchFamily="34" charset="0"/>
                        <a:cs typeface="Arial" panose="020B0604020202020204" pitchFamily="34" charset="0"/>
                      </a:endParaRPr>
                    </a:p>
                  </a:txBody>
                  <a:tcPr anchor="ctr"/>
                </a:tc>
              </a:tr>
              <a:tr h="370840">
                <a:tc>
                  <a:txBody>
                    <a:bodyPr/>
                    <a:lstStyle/>
                    <a:p>
                      <a:r>
                        <a:rPr lang="en-US" sz="1100" b="0" i="0" dirty="0" smtClean="0">
                          <a:latin typeface="Arial" panose="020B0604020202020204" pitchFamily="34" charset="0"/>
                          <a:cs typeface="Arial" panose="020B0604020202020204" pitchFamily="34" charset="0"/>
                        </a:rPr>
                        <a:t>Scientifi</a:t>
                      </a:r>
                      <a:r>
                        <a:rPr lang="en-US" sz="1100" b="0" i="0" baseline="0" dirty="0" smtClean="0">
                          <a:latin typeface="Arial" panose="020B0604020202020204" pitchFamily="34" charset="0"/>
                          <a:cs typeface="Arial" panose="020B0604020202020204" pitchFamily="34" charset="0"/>
                        </a:rPr>
                        <a:t>c </a:t>
                      </a:r>
                      <a:r>
                        <a:rPr lang="en-US" sz="1100" b="0" i="0" dirty="0" smtClean="0">
                          <a:latin typeface="Arial" panose="020B0604020202020204" pitchFamily="34" charset="0"/>
                          <a:cs typeface="Arial" panose="020B0604020202020204" pitchFamily="34" charset="0"/>
                        </a:rPr>
                        <a:t>Advisor for National Civil Protection</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optical and radar satellite remote sensing for improved landslide process understanding </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Earthquake</a:t>
                      </a:r>
                      <a:r>
                        <a:rPr lang="en-US" sz="1100" b="0" i="0" baseline="0" dirty="0" smtClean="0">
                          <a:latin typeface="Arial" panose="020B0604020202020204" pitchFamily="34" charset="0"/>
                          <a:cs typeface="Arial" panose="020B0604020202020204" pitchFamily="34" charset="0"/>
                        </a:rPr>
                        <a:t> disaster emergency response and relief</a:t>
                      </a:r>
                      <a:endParaRPr lang="en-US" sz="1100" b="0" i="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Optical remote sensing with a particular focus on landslide mapping and monitoring</a:t>
                      </a:r>
                      <a:endParaRPr lang="en-US" sz="1100" b="0" i="0" dirty="0">
                        <a:latin typeface="Arial" panose="020B0604020202020204" pitchFamily="34" charset="0"/>
                        <a:cs typeface="Arial" panose="020B0604020202020204" pitchFamily="34" charset="0"/>
                      </a:endParaRPr>
                    </a:p>
                  </a:txBody>
                  <a:tcPr anchor="ctr"/>
                </a:tc>
              </a:tr>
              <a:tr h="370840">
                <a:tc>
                  <a:txBody>
                    <a:bodyPr/>
                    <a:lstStyle/>
                    <a:p>
                      <a:endParaRPr lang="en-US" sz="1100" b="0" dirty="0">
                        <a:latin typeface="Arial" panose="020B0604020202020204" pitchFamily="34" charset="0"/>
                        <a:cs typeface="Arial" panose="020B0604020202020204" pitchFamily="34" charset="0"/>
                      </a:endParaRPr>
                    </a:p>
                  </a:txBody>
                  <a:tcPr anchor="ctr"/>
                </a:tc>
                <a:tc>
                  <a:txBody>
                    <a:bodyPr/>
                    <a:lstStyle/>
                    <a:p>
                      <a:r>
                        <a:rPr lang="en-US" sz="1100" b="0" i="0" dirty="0" smtClean="0">
                          <a:latin typeface="Arial" panose="020B0604020202020204" pitchFamily="34" charset="0"/>
                          <a:cs typeface="Arial" panose="020B0604020202020204" pitchFamily="34" charset="0"/>
                        </a:rPr>
                        <a:t>forecasting, monitoring and assessment of </a:t>
                      </a:r>
                      <a:r>
                        <a:rPr lang="en-US" sz="1100" b="0" i="0" dirty="0" err="1" smtClean="0">
                          <a:latin typeface="Arial" panose="020B0604020202020204" pitchFamily="34" charset="0"/>
                          <a:cs typeface="Arial" panose="020B0604020202020204" pitchFamily="34" charset="0"/>
                        </a:rPr>
                        <a:t>hydrometeorological</a:t>
                      </a:r>
                      <a:r>
                        <a:rPr lang="en-US" sz="1100" b="0" i="0" dirty="0" smtClean="0">
                          <a:latin typeface="Arial" panose="020B0604020202020204" pitchFamily="34" charset="0"/>
                          <a:cs typeface="Arial" panose="020B0604020202020204" pitchFamily="34" charset="0"/>
                        </a:rPr>
                        <a:t> related hazards</a:t>
                      </a:r>
                      <a:endParaRPr lang="en-US" sz="1100" b="0" i="0" dirty="0">
                        <a:latin typeface="Arial" panose="020B0604020202020204" pitchFamily="34" charset="0"/>
                        <a:cs typeface="Arial" panose="020B0604020202020204" pitchFamily="34" charset="0"/>
                      </a:endParaRPr>
                    </a:p>
                  </a:txBody>
                  <a:tcPr anchor="ctr"/>
                </a:tc>
                <a:tc>
                  <a:txBody>
                    <a:bodyPr/>
                    <a:lstStyle/>
                    <a:p>
                      <a:endParaRPr lang="en-US" sz="1100" b="0" dirty="0">
                        <a:latin typeface="Arial" panose="020B0604020202020204" pitchFamily="34" charset="0"/>
                        <a:cs typeface="Arial" panose="020B0604020202020204" pitchFamily="34" charset="0"/>
                      </a:endParaRPr>
                    </a:p>
                  </a:txBody>
                  <a:tcPr anchor="ct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100" b="0" i="0" dirty="0" smtClean="0">
                          <a:latin typeface="Arial" panose="020B0604020202020204" pitchFamily="34" charset="0"/>
                          <a:cs typeface="Arial" panose="020B0604020202020204" pitchFamily="34" charset="0"/>
                        </a:rPr>
                        <a:t>airborne </a:t>
                      </a:r>
                      <a:r>
                        <a:rPr lang="en-US" sz="1100" b="0" i="0" dirty="0" err="1" smtClean="0">
                          <a:latin typeface="Arial" panose="020B0604020202020204" pitchFamily="34" charset="0"/>
                          <a:cs typeface="Arial" panose="020B0604020202020204" pitchFamily="34" charset="0"/>
                        </a:rPr>
                        <a:t>lidar</a:t>
                      </a:r>
                      <a:r>
                        <a:rPr lang="en-US" sz="1100" b="0" i="0" dirty="0" smtClean="0">
                          <a:latin typeface="Arial" panose="020B0604020202020204" pitchFamily="34" charset="0"/>
                          <a:cs typeface="Arial" panose="020B0604020202020204" pitchFamily="34" charset="0"/>
                        </a:rPr>
                        <a:t> analysis, landslide mechanics</a:t>
                      </a:r>
                    </a:p>
                    <a:p>
                      <a:endParaRPr lang="en-US" sz="1100" b="0" i="0" dirty="0">
                        <a:latin typeface="Arial" panose="020B0604020202020204" pitchFamily="34" charset="0"/>
                        <a:cs typeface="Arial" panose="020B0604020202020204" pitchFamily="34" charset="0"/>
                      </a:endParaRPr>
                    </a:p>
                  </a:txBody>
                  <a:tcPr anchor="ctr"/>
                </a:tc>
              </a:tr>
              <a:tr h="370840">
                <a:tc>
                  <a:txBody>
                    <a:bodyPr/>
                    <a:lstStyle/>
                    <a:p>
                      <a:endParaRPr lang="en-US" sz="1100" b="0" i="0" dirty="0">
                        <a:latin typeface="Arial" panose="020B0604020202020204" pitchFamily="34" charset="0"/>
                        <a:cs typeface="Arial" panose="020B0604020202020204" pitchFamily="34" charset="0"/>
                      </a:endParaRPr>
                    </a:p>
                  </a:txBody>
                  <a:tcPr anchor="ct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100" b="0" i="0" dirty="0" smtClean="0">
                          <a:latin typeface="Arial" panose="020B0604020202020204" pitchFamily="34" charset="0"/>
                          <a:cs typeface="Arial" panose="020B0604020202020204" pitchFamily="34" charset="0"/>
                        </a:rPr>
                        <a:t>debris flow inundation hazard modeling</a:t>
                      </a:r>
                      <a:endParaRPr lang="en-US" sz="1100" b="0" i="0" dirty="0">
                        <a:latin typeface="Arial" panose="020B0604020202020204" pitchFamily="34" charset="0"/>
                        <a:cs typeface="Arial" panose="020B0604020202020204" pitchFamily="34" charset="0"/>
                      </a:endParaRPr>
                    </a:p>
                  </a:txBody>
                  <a:tcPr anchor="ctr"/>
                </a:tc>
                <a:tc>
                  <a:txBody>
                    <a:bodyPr/>
                    <a:lstStyle/>
                    <a:p>
                      <a:endParaRPr lang="en-US" sz="1100" b="0" i="0" dirty="0">
                        <a:latin typeface="Arial" panose="020B0604020202020204" pitchFamily="34" charset="0"/>
                        <a:cs typeface="Arial" panose="020B0604020202020204" pitchFamily="34" charset="0"/>
                      </a:endParaRPr>
                    </a:p>
                  </a:txBody>
                  <a:tcPr anchor="ctr"/>
                </a:tc>
                <a:tc>
                  <a:txBody>
                    <a:bodyPr/>
                    <a:lstStyle/>
                    <a:p>
                      <a:endParaRPr lang="en-US" sz="1100" b="0" i="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776799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6016256" cy="501650"/>
          </a:xfrm>
        </p:spPr>
        <p:txBody>
          <a:bodyPr/>
          <a:lstStyle/>
          <a:p>
            <a:r>
              <a:rPr lang="en-US" dirty="0" smtClean="0"/>
              <a:t>Regional Foci of participants</a:t>
            </a:r>
            <a:endParaRPr lang="en-US" dirty="0"/>
          </a:p>
        </p:txBody>
      </p:sp>
      <p:sp>
        <p:nvSpPr>
          <p:cNvPr id="3" name="Content Placeholder 2"/>
          <p:cNvSpPr>
            <a:spLocks noGrp="1"/>
          </p:cNvSpPr>
          <p:nvPr>
            <p:ph idx="1"/>
          </p:nvPr>
        </p:nvSpPr>
        <p:spPr>
          <a:xfrm>
            <a:off x="381000" y="1276836"/>
            <a:ext cx="2979737" cy="4864100"/>
          </a:xfrm>
        </p:spPr>
        <p:txBody>
          <a:bodyPr/>
          <a:lstStyle/>
          <a:p>
            <a:pPr marL="0" indent="0">
              <a:buNone/>
            </a:pPr>
            <a:r>
              <a:rPr lang="en-US" b="1" dirty="0" smtClean="0"/>
              <a:t>Global</a:t>
            </a:r>
          </a:p>
          <a:p>
            <a:pPr marL="0" indent="0">
              <a:buNone/>
            </a:pPr>
            <a:r>
              <a:rPr lang="en-US" b="1" dirty="0" smtClean="0"/>
              <a:t>Regional</a:t>
            </a:r>
          </a:p>
          <a:p>
            <a:r>
              <a:rPr lang="en-US" dirty="0" smtClean="0">
                <a:latin typeface="Arial" panose="020B0604020202020204" pitchFamily="34" charset="0"/>
                <a:cs typeface="Arial" panose="020B0604020202020204" pitchFamily="34" charset="0"/>
              </a:rPr>
              <a:t>Caribbean</a:t>
            </a:r>
          </a:p>
          <a:p>
            <a:r>
              <a:rPr lang="en-US" dirty="0" smtClean="0">
                <a:latin typeface="Arial" panose="020B0604020202020204" pitchFamily="34" charset="0"/>
                <a:cs typeface="Arial" panose="020B0604020202020204" pitchFamily="34" charset="0"/>
              </a:rPr>
              <a:t>South Asia</a:t>
            </a:r>
          </a:p>
          <a:p>
            <a:r>
              <a:rPr lang="en-US" dirty="0" smtClean="0">
                <a:latin typeface="Arial" panose="020B0604020202020204" pitchFamily="34" charset="0"/>
                <a:cs typeface="Arial" panose="020B0604020202020204" pitchFamily="34" charset="0"/>
              </a:rPr>
              <a:t>Asia</a:t>
            </a:r>
          </a:p>
          <a:p>
            <a:r>
              <a:rPr lang="en-US" dirty="0" smtClean="0">
                <a:latin typeface="Arial" panose="020B0604020202020204" pitchFamily="34" charset="0"/>
                <a:cs typeface="Arial" panose="020B0604020202020204" pitchFamily="34" charset="0"/>
              </a:rPr>
              <a:t>Mediterranean</a:t>
            </a:r>
          </a:p>
          <a:p>
            <a:r>
              <a:rPr lang="en-US" dirty="0" smtClean="0">
                <a:latin typeface="Arial" panose="020B0604020202020204" pitchFamily="34" charset="0"/>
                <a:cs typeface="Arial" panose="020B0604020202020204" pitchFamily="34" charset="0"/>
              </a:rPr>
              <a:t>Tibetan Plateau</a:t>
            </a:r>
          </a:p>
          <a:p>
            <a:r>
              <a:rPr lang="en-US" dirty="0" smtClean="0">
                <a:latin typeface="Arial" panose="020B0604020202020204" pitchFamily="34" charset="0"/>
                <a:cs typeface="Arial" panose="020B0604020202020204" pitchFamily="34" charset="0"/>
              </a:rPr>
              <a:t>Central America</a:t>
            </a:r>
          </a:p>
        </p:txBody>
      </p:sp>
      <p:sp>
        <p:nvSpPr>
          <p:cNvPr id="5" name="Rectangle 4"/>
          <p:cNvSpPr/>
          <p:nvPr/>
        </p:nvSpPr>
        <p:spPr>
          <a:xfrm>
            <a:off x="4114800" y="1276836"/>
            <a:ext cx="4876800" cy="5632311"/>
          </a:xfrm>
          <a:prstGeom prst="rect">
            <a:avLst/>
          </a:prstGeom>
        </p:spPr>
        <p:txBody>
          <a:bodyPr wrap="square">
            <a:spAutoFit/>
          </a:bodyPr>
          <a:lstStyle/>
          <a:p>
            <a:r>
              <a:rPr lang="en-US" sz="2400" b="1" dirty="0" smtClean="0"/>
              <a:t>National</a:t>
            </a:r>
            <a:endParaRPr lang="en-US" sz="2400" b="1" dirty="0"/>
          </a:p>
          <a:p>
            <a:pPr marL="285750" indent="-285750">
              <a:buFont typeface="Arial" panose="020B0604020202020204" pitchFamily="34" charset="0"/>
              <a:buChar char="•"/>
            </a:pPr>
            <a:r>
              <a:rPr lang="en-US" sz="2400" dirty="0"/>
              <a:t>US</a:t>
            </a:r>
          </a:p>
          <a:p>
            <a:pPr marL="285750" lvl="4" indent="-285750">
              <a:buFont typeface="Arial" panose="020B0604020202020204" pitchFamily="34" charset="0"/>
              <a:buChar char="•"/>
            </a:pPr>
            <a:r>
              <a:rPr lang="en-US" sz="2400" dirty="0"/>
              <a:t>Western US, Appalachian States, California, Colorado</a:t>
            </a:r>
          </a:p>
          <a:p>
            <a:pPr marL="285750" indent="-285750">
              <a:buFont typeface="Arial" panose="020B0604020202020204" pitchFamily="34" charset="0"/>
              <a:buChar char="•"/>
            </a:pPr>
            <a:r>
              <a:rPr lang="en-US" sz="2400" dirty="0"/>
              <a:t>France</a:t>
            </a:r>
          </a:p>
          <a:p>
            <a:pPr marL="285750" indent="-285750">
              <a:buFont typeface="Arial" panose="020B0604020202020204" pitchFamily="34" charset="0"/>
              <a:buChar char="•"/>
            </a:pPr>
            <a:r>
              <a:rPr lang="en-US" sz="2400" dirty="0"/>
              <a:t>Norway</a:t>
            </a:r>
          </a:p>
          <a:p>
            <a:pPr marL="285750" indent="-285750">
              <a:buFont typeface="Arial" panose="020B0604020202020204" pitchFamily="34" charset="0"/>
              <a:buChar char="•"/>
            </a:pPr>
            <a:r>
              <a:rPr lang="en-US" sz="2400" dirty="0"/>
              <a:t>Nepal</a:t>
            </a:r>
          </a:p>
          <a:p>
            <a:pPr marL="285750" indent="-285750">
              <a:buFont typeface="Arial" panose="020B0604020202020204" pitchFamily="34" charset="0"/>
              <a:buChar char="•"/>
            </a:pPr>
            <a:r>
              <a:rPr lang="en-US" sz="2400" dirty="0"/>
              <a:t>Italy</a:t>
            </a:r>
          </a:p>
          <a:p>
            <a:pPr marL="285750" indent="-285750">
              <a:buFont typeface="Arial" panose="020B0604020202020204" pitchFamily="34" charset="0"/>
              <a:buChar char="•"/>
            </a:pPr>
            <a:r>
              <a:rPr lang="en-US" sz="2400" dirty="0" smtClean="0"/>
              <a:t>China</a:t>
            </a:r>
          </a:p>
          <a:p>
            <a:pPr marL="285750" indent="-285750">
              <a:buFont typeface="Arial" panose="020B0604020202020204" pitchFamily="34" charset="0"/>
              <a:buChar char="•"/>
            </a:pPr>
            <a:r>
              <a:rPr lang="en-US" sz="2400" dirty="0" smtClean="0"/>
              <a:t>Kyrgyzstan</a:t>
            </a:r>
            <a:endParaRPr lang="en-US" sz="2400" dirty="0"/>
          </a:p>
          <a:p>
            <a:pPr marL="285750" indent="-285750">
              <a:buFont typeface="Arial" panose="020B0604020202020204" pitchFamily="34" charset="0"/>
              <a:buChar char="•"/>
            </a:pPr>
            <a:r>
              <a:rPr lang="en-US" sz="2400" dirty="0"/>
              <a:t>Iran</a:t>
            </a:r>
          </a:p>
          <a:p>
            <a:r>
              <a:rPr lang="en-US" sz="2400" b="1" dirty="0"/>
              <a:t>L</a:t>
            </a:r>
            <a:r>
              <a:rPr lang="en-US" sz="2400" b="1" dirty="0" smtClean="0"/>
              <a:t>ocal/sub-national </a:t>
            </a:r>
            <a:r>
              <a:rPr lang="en-US" sz="2400" b="1" dirty="0"/>
              <a:t>efforts (catchment scale)</a:t>
            </a:r>
          </a:p>
          <a:p>
            <a:pPr marL="285750" indent="-285750">
              <a:buFont typeface="Arial" panose="020B0604020202020204" pitchFamily="34" charset="0"/>
              <a:buChar char="•"/>
            </a:pPr>
            <a:r>
              <a:rPr lang="en-US" sz="2400" dirty="0"/>
              <a:t>Taiwan, Korea, </a:t>
            </a:r>
            <a:r>
              <a:rPr lang="en-US" sz="2400" dirty="0" smtClean="0"/>
              <a:t>Japan</a:t>
            </a:r>
          </a:p>
          <a:p>
            <a:pPr marL="285750" indent="-285750">
              <a:buFont typeface="Arial" panose="020B0604020202020204" pitchFamily="34" charset="0"/>
              <a:buChar char="•"/>
            </a:pPr>
            <a:r>
              <a:rPr lang="en-US" sz="2400" dirty="0" smtClean="0"/>
              <a:t>Southwest China</a:t>
            </a:r>
          </a:p>
        </p:txBody>
      </p:sp>
    </p:spTree>
    <p:extLst>
      <p:ext uri="{BB962C8B-B14F-4D97-AF65-F5344CB8AC3E}">
        <p14:creationId xmlns:p14="http://schemas.microsoft.com/office/powerpoint/2010/main" val="28433602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930656" cy="501650"/>
          </a:xfrm>
        </p:spPr>
        <p:txBody>
          <a:bodyPr/>
          <a:lstStyle/>
          <a:p>
            <a:r>
              <a:rPr lang="en-US" dirty="0" smtClean="0"/>
              <a:t>Interest in Objectives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71254502"/>
              </p:ext>
            </p:extLst>
          </p:nvPr>
        </p:nvGraphicFramePr>
        <p:xfrm>
          <a:off x="1295400" y="1447800"/>
          <a:ext cx="6553200" cy="1624529"/>
        </p:xfrm>
        <a:graphic>
          <a:graphicData uri="http://schemas.openxmlformats.org/drawingml/2006/table">
            <a:tbl>
              <a:tblPr>
                <a:tableStyleId>{33BA23B1-9221-436E-865A-0063620EA4FD}</a:tableStyleId>
              </a:tblPr>
              <a:tblGrid>
                <a:gridCol w="1447800"/>
                <a:gridCol w="1287654"/>
                <a:gridCol w="1355834"/>
                <a:gridCol w="1266636"/>
                <a:gridCol w="1195276"/>
              </a:tblGrid>
              <a:tr h="205114">
                <a:tc>
                  <a:txBody>
                    <a:bodyPr/>
                    <a:lstStyle/>
                    <a:p>
                      <a:pPr algn="ctr" fontAlgn="b"/>
                      <a:endParaRPr lang="en-US" sz="1400" b="0" i="0" u="none" strike="noStrike" dirty="0">
                        <a:solidFill>
                          <a:srgbClr val="000000"/>
                        </a:solidFill>
                        <a:effectLst/>
                        <a:latin typeface="Cambria" panose="02040503050406030204" pitchFamily="18" charset="0"/>
                      </a:endParaRPr>
                    </a:p>
                  </a:txBody>
                  <a:tcPr marL="9525" marR="9525" marT="9525" marB="0" anchor="b"/>
                </a:tc>
                <a:tc>
                  <a:txBody>
                    <a:bodyPr/>
                    <a:lstStyle/>
                    <a:p>
                      <a:pPr algn="ctr" fontAlgn="b"/>
                      <a:r>
                        <a:rPr lang="en-US" sz="1400" u="none" strike="noStrike" dirty="0" smtClean="0">
                          <a:effectLst/>
                        </a:rPr>
                        <a:t>Objective </a:t>
                      </a:r>
                      <a:r>
                        <a:rPr lang="en-US" sz="1400" u="none" strike="noStrike" dirty="0">
                          <a:effectLst/>
                        </a:rPr>
                        <a:t>A</a:t>
                      </a:r>
                      <a:endParaRPr lang="en-US" sz="1400" b="1" i="0" u="none" strike="noStrike" dirty="0">
                        <a:solidFill>
                          <a:srgbClr val="000000"/>
                        </a:solidFill>
                        <a:effectLst/>
                        <a:latin typeface="Cambria" panose="02040503050406030204" pitchFamily="18" charset="0"/>
                      </a:endParaRPr>
                    </a:p>
                  </a:txBody>
                  <a:tcPr marL="9525" marR="9525" marT="9525" marB="0" anchor="b"/>
                </a:tc>
                <a:tc>
                  <a:txBody>
                    <a:bodyPr/>
                    <a:lstStyle/>
                    <a:p>
                      <a:pPr algn="ctr" fontAlgn="b"/>
                      <a:r>
                        <a:rPr lang="en-US" sz="1400" u="none" strike="noStrike" dirty="0" smtClean="0">
                          <a:effectLst/>
                        </a:rPr>
                        <a:t>Objective  </a:t>
                      </a:r>
                      <a:r>
                        <a:rPr lang="en-US" sz="1400" u="none" strike="noStrike" dirty="0">
                          <a:effectLst/>
                        </a:rPr>
                        <a:t>B</a:t>
                      </a:r>
                      <a:endParaRPr lang="en-US" sz="1400" b="1" i="0" u="none" strike="noStrike" dirty="0">
                        <a:solidFill>
                          <a:srgbClr val="000000"/>
                        </a:solidFill>
                        <a:effectLst/>
                        <a:latin typeface="Cambria" panose="02040503050406030204" pitchFamily="18" charset="0"/>
                      </a:endParaRPr>
                    </a:p>
                  </a:txBody>
                  <a:tcPr marL="9525" marR="9525" marT="9525" marB="0" anchor="b"/>
                </a:tc>
                <a:tc>
                  <a:txBody>
                    <a:bodyPr/>
                    <a:lstStyle/>
                    <a:p>
                      <a:pPr algn="ctr" fontAlgn="b"/>
                      <a:r>
                        <a:rPr lang="en-US" sz="1400" u="none" strike="noStrike" dirty="0" smtClean="0">
                          <a:effectLst/>
                        </a:rPr>
                        <a:t>Objective  </a:t>
                      </a:r>
                      <a:r>
                        <a:rPr lang="en-US" sz="1400" u="none" strike="noStrike" dirty="0">
                          <a:effectLst/>
                        </a:rPr>
                        <a:t>C</a:t>
                      </a:r>
                      <a:endParaRPr lang="en-US" sz="1400" b="1" i="0" u="none" strike="noStrike" dirty="0">
                        <a:solidFill>
                          <a:srgbClr val="000000"/>
                        </a:solidFill>
                        <a:effectLst/>
                        <a:latin typeface="Cambria" panose="02040503050406030204" pitchFamily="18" charset="0"/>
                      </a:endParaRPr>
                    </a:p>
                  </a:txBody>
                  <a:tcPr marL="9525" marR="9525" marT="9525" marB="0" anchor="b"/>
                </a:tc>
                <a:tc>
                  <a:txBody>
                    <a:bodyPr/>
                    <a:lstStyle/>
                    <a:p>
                      <a:pPr algn="ctr" fontAlgn="b"/>
                      <a:r>
                        <a:rPr lang="en-US" sz="1400" u="none" strike="noStrike" dirty="0" smtClean="0">
                          <a:effectLst/>
                        </a:rPr>
                        <a:t>Objective  </a:t>
                      </a:r>
                      <a:r>
                        <a:rPr lang="en-US" sz="1400" u="none" strike="noStrike" dirty="0">
                          <a:effectLst/>
                        </a:rPr>
                        <a:t>D</a:t>
                      </a:r>
                      <a:endParaRPr lang="en-US" sz="1400" b="1" i="0" u="none" strike="noStrike" dirty="0">
                        <a:solidFill>
                          <a:srgbClr val="000000"/>
                        </a:solidFill>
                        <a:effectLst/>
                        <a:latin typeface="Cambria" panose="02040503050406030204" pitchFamily="18" charset="0"/>
                      </a:endParaRPr>
                    </a:p>
                  </a:txBody>
                  <a:tcPr marL="9525" marR="9525" marT="9525" marB="0" anchor="b"/>
                </a:tc>
              </a:tr>
              <a:tr h="371257">
                <a:tc>
                  <a:txBody>
                    <a:bodyPr/>
                    <a:lstStyle/>
                    <a:p>
                      <a:pPr algn="ctr" fontAlgn="b"/>
                      <a:r>
                        <a:rPr lang="en-US" sz="1400" u="none" strike="noStrike" dirty="0">
                          <a:effectLst/>
                        </a:rPr>
                        <a:t>1 - Very Important</a:t>
                      </a:r>
                      <a:endParaRPr lang="en-US" sz="14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dirty="0">
                          <a:effectLst/>
                        </a:rPr>
                        <a:t>85%</a:t>
                      </a:r>
                      <a:endParaRPr lang="en-US" sz="14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dirty="0">
                          <a:effectLst/>
                        </a:rPr>
                        <a:t>60%</a:t>
                      </a:r>
                      <a:endParaRPr lang="en-US" sz="14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a:effectLst/>
                        </a:rPr>
                        <a:t>15%</a:t>
                      </a:r>
                      <a:endParaRPr lang="en-US" sz="14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a:effectLst/>
                        </a:rPr>
                        <a:t>21%</a:t>
                      </a:r>
                      <a:endParaRPr lang="en-US" sz="1400" b="0" i="0" u="none" strike="noStrike">
                        <a:solidFill>
                          <a:srgbClr val="000000"/>
                        </a:solidFill>
                        <a:effectLst/>
                        <a:latin typeface="Cambria" panose="02040503050406030204" pitchFamily="18" charset="0"/>
                      </a:endParaRPr>
                    </a:p>
                  </a:txBody>
                  <a:tcPr marL="9525" marR="9525" marT="9525" marB="0" anchor="ctr"/>
                </a:tc>
              </a:tr>
              <a:tr h="371257">
                <a:tc>
                  <a:txBody>
                    <a:bodyPr/>
                    <a:lstStyle/>
                    <a:p>
                      <a:pPr algn="ctr" fontAlgn="b"/>
                      <a:r>
                        <a:rPr lang="en-US" sz="1400" u="none" strike="noStrike">
                          <a:effectLst/>
                        </a:rPr>
                        <a:t>2- Moderately</a:t>
                      </a:r>
                      <a:endParaRPr lang="en-US" sz="14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a:effectLst/>
                        </a:rPr>
                        <a:t>10%</a:t>
                      </a:r>
                      <a:endParaRPr lang="en-US" sz="14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dirty="0">
                          <a:effectLst/>
                        </a:rPr>
                        <a:t>35%</a:t>
                      </a:r>
                      <a:endParaRPr lang="en-US" sz="14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dirty="0">
                          <a:effectLst/>
                        </a:rPr>
                        <a:t>60%</a:t>
                      </a:r>
                      <a:endParaRPr lang="en-US" sz="14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a:effectLst/>
                        </a:rPr>
                        <a:t>52%</a:t>
                      </a:r>
                      <a:endParaRPr lang="en-US" sz="1400" b="0" i="0" u="none" strike="noStrike">
                        <a:solidFill>
                          <a:srgbClr val="000000"/>
                        </a:solidFill>
                        <a:effectLst/>
                        <a:latin typeface="Cambria" panose="02040503050406030204" pitchFamily="18" charset="0"/>
                      </a:endParaRPr>
                    </a:p>
                  </a:txBody>
                  <a:tcPr marL="9525" marR="9525" marT="9525" marB="0" anchor="ctr"/>
                </a:tc>
              </a:tr>
              <a:tr h="205114">
                <a:tc>
                  <a:txBody>
                    <a:bodyPr/>
                    <a:lstStyle/>
                    <a:p>
                      <a:pPr algn="ctr" fontAlgn="b"/>
                      <a:r>
                        <a:rPr lang="en-US" sz="1400" u="none" strike="noStrike">
                          <a:effectLst/>
                        </a:rPr>
                        <a:t>3 - Neutral</a:t>
                      </a:r>
                      <a:endParaRPr lang="en-US" sz="14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a:effectLst/>
                        </a:rPr>
                        <a:t>5%</a:t>
                      </a:r>
                      <a:endParaRPr lang="en-US" sz="14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a:effectLst/>
                        </a:rPr>
                        <a:t>5%</a:t>
                      </a:r>
                      <a:endParaRPr lang="en-US" sz="14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dirty="0">
                          <a:effectLst/>
                        </a:rPr>
                        <a:t>25%</a:t>
                      </a:r>
                      <a:endParaRPr lang="en-US" sz="14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dirty="0">
                          <a:effectLst/>
                        </a:rPr>
                        <a:t>21%</a:t>
                      </a:r>
                      <a:endParaRPr lang="en-US" sz="1400" b="0" i="0" u="none" strike="noStrike" dirty="0">
                        <a:solidFill>
                          <a:srgbClr val="000000"/>
                        </a:solidFill>
                        <a:effectLst/>
                        <a:latin typeface="Cambria" panose="02040503050406030204" pitchFamily="18" charset="0"/>
                      </a:endParaRPr>
                    </a:p>
                  </a:txBody>
                  <a:tcPr marL="9525" marR="9525" marT="9525" marB="0" anchor="ctr"/>
                </a:tc>
              </a:tr>
              <a:tr h="371257">
                <a:tc>
                  <a:txBody>
                    <a:bodyPr/>
                    <a:lstStyle/>
                    <a:p>
                      <a:pPr algn="ctr" fontAlgn="b"/>
                      <a:r>
                        <a:rPr lang="en-US" sz="1400" u="none" strike="noStrike" dirty="0">
                          <a:effectLst/>
                        </a:rPr>
                        <a:t>4 - Not </a:t>
                      </a:r>
                      <a:r>
                        <a:rPr lang="en-US" sz="1400" u="none" strike="noStrike" dirty="0" smtClean="0">
                          <a:effectLst/>
                        </a:rPr>
                        <a:t>Important</a:t>
                      </a:r>
                      <a:endParaRPr lang="en-US" sz="1400" b="0" i="0" u="none" strike="noStrike" dirty="0">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a:effectLst/>
                        </a:rPr>
                        <a:t>0%</a:t>
                      </a:r>
                      <a:endParaRPr lang="en-US" sz="14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a:effectLst/>
                        </a:rPr>
                        <a:t>0%</a:t>
                      </a:r>
                      <a:endParaRPr lang="en-US" sz="14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a:effectLst/>
                        </a:rPr>
                        <a:t>0%</a:t>
                      </a:r>
                      <a:endParaRPr lang="en-US" sz="1400" b="0" i="0" u="none" strike="noStrike">
                        <a:solidFill>
                          <a:srgbClr val="000000"/>
                        </a:solidFill>
                        <a:effectLst/>
                        <a:latin typeface="Cambria" panose="02040503050406030204" pitchFamily="18" charset="0"/>
                      </a:endParaRPr>
                    </a:p>
                  </a:txBody>
                  <a:tcPr marL="9525" marR="9525" marT="9525" marB="0" anchor="ctr"/>
                </a:tc>
                <a:tc>
                  <a:txBody>
                    <a:bodyPr/>
                    <a:lstStyle/>
                    <a:p>
                      <a:pPr algn="ctr" fontAlgn="b"/>
                      <a:r>
                        <a:rPr lang="en-US" sz="1400" b="0" u="none" strike="noStrike" dirty="0">
                          <a:effectLst/>
                        </a:rPr>
                        <a:t>5%</a:t>
                      </a:r>
                      <a:endParaRPr lang="en-US" sz="1400" b="0" i="0" u="none" strike="noStrike" dirty="0">
                        <a:solidFill>
                          <a:srgbClr val="000000"/>
                        </a:solidFill>
                        <a:effectLst/>
                        <a:latin typeface="Cambria" panose="02040503050406030204" pitchFamily="18" charset="0"/>
                      </a:endParaRPr>
                    </a:p>
                  </a:txBody>
                  <a:tcPr marL="9525" marR="9525" marT="9525" marB="0" anchor="ctr"/>
                </a:tc>
              </a:tr>
            </a:tbl>
          </a:graphicData>
        </a:graphic>
      </p:graphicFrame>
      <p:sp>
        <p:nvSpPr>
          <p:cNvPr id="8" name="TextBox 7"/>
          <p:cNvSpPr txBox="1"/>
          <p:nvPr/>
        </p:nvSpPr>
        <p:spPr>
          <a:xfrm>
            <a:off x="304800" y="3089914"/>
            <a:ext cx="8382000" cy="41088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u="sng" dirty="0"/>
              <a:t>Objective </a:t>
            </a:r>
            <a:r>
              <a:rPr lang="en-US" b="1" u="sng" dirty="0" smtClean="0"/>
              <a:t>A: </a:t>
            </a:r>
            <a:endParaRPr lang="en-US" dirty="0"/>
          </a:p>
          <a:p>
            <a:pPr marL="0" indent="0">
              <a:buNone/>
            </a:pPr>
            <a:r>
              <a:rPr lang="en-US" dirty="0" smtClean="0"/>
              <a:t>Establish </a:t>
            </a:r>
            <a:r>
              <a:rPr lang="en-US" dirty="0"/>
              <a:t>effective practices for merging different Earth Observation data (e.g. optical and radar) to better manage landslide detection, mapping, and monitoring</a:t>
            </a:r>
            <a:r>
              <a:rPr lang="en-US" dirty="0" smtClean="0"/>
              <a:t>.</a:t>
            </a:r>
          </a:p>
          <a:p>
            <a:pPr marL="285750" indent="-285750" algn="l" rtl="0" latinLnBrk="1" hangingPunct="0">
              <a:buFont typeface="Wingdings" panose="05000000000000000000" pitchFamily="2" charset="2"/>
              <a:buChar char="§"/>
            </a:pPr>
            <a:r>
              <a:rPr lang="en-US" sz="1600" dirty="0" smtClean="0">
                <a:solidFill>
                  <a:schemeClr val="accent2">
                    <a:lumMod val="75000"/>
                  </a:schemeClr>
                </a:solidFill>
              </a:rPr>
              <a:t>Developing </a:t>
            </a:r>
            <a:r>
              <a:rPr lang="en-US" sz="1600" dirty="0">
                <a:solidFill>
                  <a:schemeClr val="accent2">
                    <a:lumMod val="75000"/>
                  </a:schemeClr>
                </a:solidFill>
              </a:rPr>
              <a:t>/ testing / benchmarking / sharing tools for high-frequency monitoring </a:t>
            </a:r>
            <a:r>
              <a:rPr lang="en-US" sz="1600" dirty="0" smtClean="0">
                <a:solidFill>
                  <a:schemeClr val="accent2">
                    <a:lumMod val="75000"/>
                  </a:schemeClr>
                </a:solidFill>
              </a:rPr>
              <a:t>and rapid mapping of </a:t>
            </a:r>
            <a:r>
              <a:rPr lang="en-US" sz="1600" dirty="0">
                <a:solidFill>
                  <a:schemeClr val="accent2">
                    <a:lumMod val="75000"/>
                  </a:schemeClr>
                </a:solidFill>
              </a:rPr>
              <a:t>landslides with satellite EO </a:t>
            </a:r>
            <a:r>
              <a:rPr lang="en-US" sz="1600" dirty="0" smtClean="0">
                <a:solidFill>
                  <a:schemeClr val="accent2">
                    <a:lumMod val="75000"/>
                  </a:schemeClr>
                </a:solidFill>
              </a:rPr>
              <a:t>data</a:t>
            </a:r>
          </a:p>
          <a:p>
            <a:pPr marL="285750" indent="-285750" algn="l" rtl="0" latinLnBrk="1" hangingPunct="0">
              <a:buFont typeface="Wingdings" panose="05000000000000000000" pitchFamily="2" charset="2"/>
              <a:buChar char="§"/>
            </a:pPr>
            <a:r>
              <a:rPr lang="en-US" sz="1600" dirty="0">
                <a:solidFill>
                  <a:schemeClr val="accent2">
                    <a:lumMod val="75000"/>
                  </a:schemeClr>
                </a:solidFill>
                <a:latin typeface="Arial" panose="020B0604020202020204" pitchFamily="34" charset="0"/>
                <a:cs typeface="Arial" panose="020B0604020202020204" pitchFamily="34" charset="0"/>
              </a:rPr>
              <a:t>Leverage revisit time of multiple sensors (e.g. the Sentinel constellation (S1, S2) to use EO satellite images as a real source of information for the monitoring of landslide displacement/deformation at high frequency</a:t>
            </a:r>
            <a:r>
              <a:rPr lang="en-US" sz="1600" dirty="0" smtClean="0">
                <a:solidFill>
                  <a:schemeClr val="accent2">
                    <a:lumMod val="75000"/>
                  </a:schemeClr>
                </a:solidFill>
                <a:latin typeface="Arial" panose="020B0604020202020204" pitchFamily="34" charset="0"/>
                <a:cs typeface="Arial" panose="020B0604020202020204" pitchFamily="34" charset="0"/>
              </a:rPr>
              <a:t>.</a:t>
            </a:r>
            <a:endParaRPr lang="en-US" sz="1600" dirty="0">
              <a:solidFill>
                <a:schemeClr val="accent2">
                  <a:lumMod val="75000"/>
                </a:schemeClr>
              </a:solidFill>
            </a:endParaRPr>
          </a:p>
          <a:p>
            <a:pPr marL="285750" lvl="7" indent="-285750" algn="l" rtl="0" latinLnBrk="1" hangingPunct="0">
              <a:buFont typeface="Wingdings" panose="05000000000000000000" pitchFamily="2" charset="2"/>
              <a:buChar char="§"/>
            </a:pPr>
            <a:r>
              <a:rPr lang="en-US" sz="1600" dirty="0" smtClean="0">
                <a:solidFill>
                  <a:schemeClr val="accent2">
                    <a:lumMod val="75000"/>
                  </a:schemeClr>
                </a:solidFill>
              </a:rPr>
              <a:t>Processing </a:t>
            </a:r>
            <a:r>
              <a:rPr lang="en-US" sz="1600" dirty="0">
                <a:solidFill>
                  <a:schemeClr val="accent2">
                    <a:lumMod val="75000"/>
                  </a:schemeClr>
                </a:solidFill>
              </a:rPr>
              <a:t>stacks of Optical and SAR images to create horizontal displacement </a:t>
            </a:r>
            <a:r>
              <a:rPr lang="en-US" sz="1600" dirty="0" smtClean="0">
                <a:solidFill>
                  <a:schemeClr val="accent2">
                    <a:lumMod val="75000"/>
                  </a:schemeClr>
                </a:solidFill>
              </a:rPr>
              <a:t>maps over time</a:t>
            </a:r>
            <a:endParaRPr lang="en-US" sz="1600" dirty="0">
              <a:solidFill>
                <a:schemeClr val="accent2">
                  <a:lumMod val="75000"/>
                </a:schemeClr>
              </a:solidFill>
            </a:endParaRPr>
          </a:p>
          <a:p>
            <a:pPr marL="285750" lvl="7" indent="-285750" algn="l" rtl="0" latinLnBrk="1" hangingPunct="0">
              <a:buFont typeface="Wingdings" panose="05000000000000000000" pitchFamily="2" charset="2"/>
              <a:buChar char="§"/>
            </a:pPr>
            <a:r>
              <a:rPr lang="en-US" sz="1600" dirty="0" smtClean="0">
                <a:solidFill>
                  <a:schemeClr val="accent2">
                    <a:lumMod val="75000"/>
                  </a:schemeClr>
                </a:solidFill>
              </a:rPr>
              <a:t>Improve</a:t>
            </a:r>
            <a:r>
              <a:rPr lang="en-US" sz="1600" dirty="0">
                <a:solidFill>
                  <a:schemeClr val="accent2">
                    <a:lumMod val="75000"/>
                  </a:schemeClr>
                </a:solidFill>
              </a:rPr>
              <a:t> the </a:t>
            </a:r>
            <a:r>
              <a:rPr lang="en-US" sz="1600" dirty="0" smtClean="0">
                <a:solidFill>
                  <a:schemeClr val="accent2">
                    <a:lumMod val="75000"/>
                  </a:schemeClr>
                </a:solidFill>
              </a:rPr>
              <a:t>efficiency in processing remote sensing data for emergency response</a:t>
            </a:r>
          </a:p>
          <a:p>
            <a:pPr marL="285750" lvl="7" indent="-285750" algn="l" rtl="0" latinLnBrk="1" hangingPunct="0">
              <a:buFont typeface="Wingdings" panose="05000000000000000000" pitchFamily="2" charset="2"/>
              <a:buChar char="§"/>
            </a:pPr>
            <a:r>
              <a:rPr lang="en-US" sz="1600" dirty="0" smtClean="0">
                <a:solidFill>
                  <a:schemeClr val="accent2">
                    <a:lumMod val="75000"/>
                  </a:schemeClr>
                </a:solidFill>
              </a:rPr>
              <a:t>Establishment of benchmark </a:t>
            </a:r>
            <a:r>
              <a:rPr lang="en-US" sz="1600" dirty="0">
                <a:solidFill>
                  <a:schemeClr val="accent2">
                    <a:lumMod val="75000"/>
                  </a:schemeClr>
                </a:solidFill>
              </a:rPr>
              <a:t>datasets to test available semi-automatic techniques</a:t>
            </a:r>
            <a:endParaRPr lang="en-US" sz="1600" dirty="0" smtClean="0">
              <a:solidFill>
                <a:schemeClr val="accent2">
                  <a:lumMod val="75000"/>
                </a:schemeClr>
              </a:solidFill>
            </a:endParaRPr>
          </a:p>
          <a:p>
            <a:pPr marL="0" indent="0">
              <a:buNone/>
            </a:pPr>
            <a:endParaRPr lang="en-US" b="1" u="sng" dirty="0" smtClean="0">
              <a:solidFill>
                <a:schemeClr val="tx2">
                  <a:lumMod val="60000"/>
                  <a:lumOff val="40000"/>
                </a:schemeClr>
              </a:solidFill>
            </a:endParaRPr>
          </a:p>
          <a:p>
            <a:pPr marL="0" indent="0">
              <a:buNone/>
            </a:pPr>
            <a:endParaRPr lang="en-US" sz="500" b="1" u="sng" dirty="0">
              <a:solidFill>
                <a:schemeClr val="tx2">
                  <a:lumMod val="60000"/>
                  <a:lumOff val="40000"/>
                </a:schemeClr>
              </a:solidFill>
            </a:endParaRPr>
          </a:p>
          <a:p>
            <a:pPr marL="285750" indent="-285750">
              <a:buFont typeface="Arial" panose="020B0604020202020204" pitchFamily="34" charset="0"/>
              <a:buChar char="•"/>
            </a:pPr>
            <a:endParaRPr lang="en-US" dirty="0"/>
          </a:p>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7821980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6930656" cy="501650"/>
          </a:xfrm>
        </p:spPr>
        <p:txBody>
          <a:bodyPr/>
          <a:lstStyle/>
          <a:p>
            <a:r>
              <a:rPr lang="en-US" dirty="0" smtClean="0"/>
              <a:t>Comments on Objectives</a:t>
            </a:r>
            <a:endParaRPr lang="en-US" dirty="0"/>
          </a:p>
        </p:txBody>
      </p:sp>
      <p:sp>
        <p:nvSpPr>
          <p:cNvPr id="3" name="Content Placeholder 2"/>
          <p:cNvSpPr>
            <a:spLocks noGrp="1"/>
          </p:cNvSpPr>
          <p:nvPr>
            <p:ph idx="1"/>
          </p:nvPr>
        </p:nvSpPr>
        <p:spPr>
          <a:xfrm>
            <a:off x="304800" y="1295400"/>
            <a:ext cx="8445500" cy="4864100"/>
          </a:xfrm>
        </p:spPr>
        <p:txBody>
          <a:bodyPr/>
          <a:lstStyle/>
          <a:p>
            <a:pPr marL="0" indent="0">
              <a:buNone/>
            </a:pPr>
            <a:r>
              <a:rPr lang="en-US" sz="1800" b="1" u="sng" dirty="0"/>
              <a:t>Objective B: </a:t>
            </a:r>
            <a:endParaRPr lang="en-US" sz="1800" dirty="0"/>
          </a:p>
          <a:p>
            <a:pPr marL="0" indent="0">
              <a:buNone/>
            </a:pPr>
            <a:r>
              <a:rPr lang="en-US" sz="1800" dirty="0"/>
              <a:t>Create integrated products &amp; services for practices or activities, such as landslide inventories, to support disaster risk management for multi-hazard and cascading landslide events. </a:t>
            </a:r>
          </a:p>
          <a:p>
            <a:pPr>
              <a:buFont typeface="Wingdings" panose="05000000000000000000" pitchFamily="2" charset="2"/>
              <a:buChar char="§"/>
            </a:pPr>
            <a:r>
              <a:rPr lang="en-US" sz="1800" dirty="0" smtClean="0">
                <a:solidFill>
                  <a:schemeClr val="accent2">
                    <a:lumMod val="75000"/>
                  </a:schemeClr>
                </a:solidFill>
                <a:latin typeface="Arial" panose="020B0604020202020204" pitchFamily="34" charset="0"/>
                <a:cs typeface="Arial" panose="020B0604020202020204" pitchFamily="34" charset="0"/>
              </a:rPr>
              <a:t>Further </a:t>
            </a:r>
            <a:r>
              <a:rPr lang="en-US" sz="1800" dirty="0">
                <a:solidFill>
                  <a:schemeClr val="accent2">
                    <a:lumMod val="75000"/>
                  </a:schemeClr>
                </a:solidFill>
                <a:latin typeface="Arial" panose="020B0604020202020204" pitchFamily="34" charset="0"/>
                <a:cs typeface="Arial" panose="020B0604020202020204" pitchFamily="34" charset="0"/>
              </a:rPr>
              <a:t>develop operational services </a:t>
            </a:r>
            <a:r>
              <a:rPr lang="en-US" sz="1800" dirty="0" smtClean="0">
                <a:solidFill>
                  <a:schemeClr val="accent2">
                    <a:lumMod val="75000"/>
                  </a:schemeClr>
                </a:solidFill>
                <a:latin typeface="Arial" panose="020B0604020202020204" pitchFamily="34" charset="0"/>
                <a:cs typeface="Arial" panose="020B0604020202020204" pitchFamily="34" charset="0"/>
              </a:rPr>
              <a:t>leveraging existing projects </a:t>
            </a:r>
            <a:r>
              <a:rPr lang="en-US" sz="1800" dirty="0">
                <a:solidFill>
                  <a:schemeClr val="accent2">
                    <a:lumMod val="75000"/>
                  </a:schemeClr>
                </a:solidFill>
                <a:latin typeface="Arial" panose="020B0604020202020204" pitchFamily="34" charset="0"/>
                <a:cs typeface="Arial" panose="020B0604020202020204" pitchFamily="34" charset="0"/>
              </a:rPr>
              <a:t>on landslide inventory mapping, landslide monitoring and early warning, landslide modeling and </a:t>
            </a:r>
            <a:r>
              <a:rPr lang="en-US" sz="1800" dirty="0" smtClean="0">
                <a:solidFill>
                  <a:schemeClr val="accent2">
                    <a:lumMod val="75000"/>
                  </a:schemeClr>
                </a:solidFill>
                <a:latin typeface="Arial" panose="020B0604020202020204" pitchFamily="34" charset="0"/>
                <a:cs typeface="Arial" panose="020B0604020202020204" pitchFamily="34" charset="0"/>
              </a:rPr>
              <a:t>interpretation</a:t>
            </a:r>
          </a:p>
          <a:p>
            <a:pPr>
              <a:buFont typeface="Wingdings" panose="05000000000000000000" pitchFamily="2" charset="2"/>
              <a:buChar char="§"/>
            </a:pPr>
            <a:r>
              <a:rPr lang="en-US" sz="1800" dirty="0" smtClean="0">
                <a:solidFill>
                  <a:schemeClr val="accent2">
                    <a:lumMod val="75000"/>
                  </a:schemeClr>
                </a:solidFill>
                <a:latin typeface="Arial" panose="020B0604020202020204" pitchFamily="34" charset="0"/>
                <a:cs typeface="Arial" panose="020B0604020202020204" pitchFamily="34" charset="0"/>
              </a:rPr>
              <a:t>Demonstrate </a:t>
            </a:r>
            <a:r>
              <a:rPr lang="en-US" sz="1800" dirty="0">
                <a:solidFill>
                  <a:schemeClr val="accent2">
                    <a:lumMod val="75000"/>
                  </a:schemeClr>
                </a:solidFill>
                <a:latin typeface="Arial" panose="020B0604020202020204" pitchFamily="34" charset="0"/>
                <a:cs typeface="Arial" panose="020B0604020202020204" pitchFamily="34" charset="0"/>
              </a:rPr>
              <a:t>the rapid emergency response landslide mapping during major disasters in coordination with end users </a:t>
            </a:r>
          </a:p>
          <a:p>
            <a:pPr marL="285750" lvl="7" indent="-285750" algn="l" rtl="0" latinLnBrk="1" hangingPunct="0">
              <a:buFont typeface="Wingdings" panose="05000000000000000000" pitchFamily="2" charset="2"/>
              <a:buChar char="§"/>
            </a:pPr>
            <a:r>
              <a:rPr lang="en-US" sz="1800" dirty="0" smtClean="0">
                <a:solidFill>
                  <a:schemeClr val="accent2">
                    <a:lumMod val="75000"/>
                  </a:schemeClr>
                </a:solidFill>
                <a:latin typeface="Arial" panose="020B0604020202020204" pitchFamily="34" charset="0"/>
                <a:cs typeface="Arial" panose="020B0604020202020204" pitchFamily="34" charset="0"/>
              </a:rPr>
              <a:t>Create </a:t>
            </a:r>
            <a:r>
              <a:rPr lang="en-US" sz="1800" dirty="0">
                <a:solidFill>
                  <a:schemeClr val="accent2">
                    <a:lumMod val="75000"/>
                  </a:schemeClr>
                </a:solidFill>
                <a:latin typeface="Arial" panose="020B0604020202020204" pitchFamily="34" charset="0"/>
                <a:cs typeface="Arial" panose="020B0604020202020204" pitchFamily="34" charset="0"/>
              </a:rPr>
              <a:t>closer links between remote sensing analysis and the needs for hazard and risk </a:t>
            </a:r>
            <a:r>
              <a:rPr lang="en-US" sz="1800" dirty="0" smtClean="0">
                <a:solidFill>
                  <a:schemeClr val="accent2">
                    <a:lumMod val="75000"/>
                  </a:schemeClr>
                </a:solidFill>
                <a:latin typeface="Arial" panose="020B0604020202020204" pitchFamily="34" charset="0"/>
                <a:cs typeface="Arial" panose="020B0604020202020204" pitchFamily="34" charset="0"/>
              </a:rPr>
              <a:t>analysis</a:t>
            </a:r>
          </a:p>
          <a:p>
            <a:pPr marL="285750" lvl="7" indent="-285750" algn="l" rtl="0" latinLnBrk="1" hangingPunct="0">
              <a:buFont typeface="Wingdings" panose="05000000000000000000" pitchFamily="2" charset="2"/>
              <a:buChar char="§"/>
            </a:pPr>
            <a:r>
              <a:rPr lang="en-US" sz="1800" dirty="0" smtClean="0">
                <a:solidFill>
                  <a:schemeClr val="accent2">
                    <a:lumMod val="75000"/>
                  </a:schemeClr>
                </a:solidFill>
                <a:latin typeface="Arial" panose="020B0604020202020204" pitchFamily="34" charset="0"/>
                <a:cs typeface="Arial" panose="020B0604020202020204" pitchFamily="34" charset="0"/>
              </a:rPr>
              <a:t>Use </a:t>
            </a:r>
            <a:r>
              <a:rPr lang="en-US" sz="1800" dirty="0">
                <a:solidFill>
                  <a:schemeClr val="accent2">
                    <a:lumMod val="75000"/>
                  </a:schemeClr>
                </a:solidFill>
                <a:latin typeface="Arial" panose="020B0604020202020204" pitchFamily="34" charset="0"/>
                <a:cs typeface="Arial" panose="020B0604020202020204" pitchFamily="34" charset="0"/>
              </a:rPr>
              <a:t>the longest available time series of remote sensing </a:t>
            </a:r>
            <a:r>
              <a:rPr lang="en-US" sz="1800" dirty="0" smtClean="0">
                <a:solidFill>
                  <a:schemeClr val="accent2">
                    <a:lumMod val="75000"/>
                  </a:schemeClr>
                </a:solidFill>
                <a:latin typeface="Arial" panose="020B0604020202020204" pitchFamily="34" charset="0"/>
                <a:cs typeface="Arial" panose="020B0604020202020204" pitchFamily="34" charset="0"/>
              </a:rPr>
              <a:t>data to create systematic </a:t>
            </a:r>
            <a:r>
              <a:rPr lang="en-US" sz="1800" dirty="0">
                <a:solidFill>
                  <a:schemeClr val="accent2">
                    <a:lumMod val="75000"/>
                  </a:schemeClr>
                </a:solidFill>
                <a:latin typeface="Arial" panose="020B0604020202020204" pitchFamily="34" charset="0"/>
                <a:cs typeface="Arial" panose="020B0604020202020204" pitchFamily="34" charset="0"/>
              </a:rPr>
              <a:t>spatiotemporal assessment of landslide activity</a:t>
            </a:r>
          </a:p>
          <a:p>
            <a:endParaRPr lang="en-US" sz="1800" dirty="0"/>
          </a:p>
        </p:txBody>
      </p:sp>
      <p:sp>
        <p:nvSpPr>
          <p:cNvPr id="4" name="Slide Number Placeholder 3"/>
          <p:cNvSpPr>
            <a:spLocks noGrp="1"/>
          </p:cNvSpPr>
          <p:nvPr>
            <p:ph type="sldNum" sz="quarter" idx="12"/>
          </p:nvPr>
        </p:nvSpPr>
        <p:spPr/>
        <p:txBody>
          <a:bodyPr/>
          <a:lstStyle/>
          <a:p>
            <a:fld id="{7D3C35FD-47B6-4CD7-8146-95C1CE150425}" type="slidenum">
              <a:rPr kumimoji="1" lang="ja-JP" altLang="en-US" smtClean="0"/>
              <a:pPr/>
              <a:t>43</a:t>
            </a:fld>
            <a:endParaRPr kumimoji="1" lang="ja-JP" altLang="en-US" dirty="0"/>
          </a:p>
        </p:txBody>
      </p:sp>
    </p:spTree>
    <p:extLst>
      <p:ext uri="{BB962C8B-B14F-4D97-AF65-F5344CB8AC3E}">
        <p14:creationId xmlns:p14="http://schemas.microsoft.com/office/powerpoint/2010/main" val="8464421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5406656" cy="501650"/>
          </a:xfrm>
        </p:spPr>
        <p:txBody>
          <a:bodyPr/>
          <a:lstStyle/>
          <a:p>
            <a:r>
              <a:rPr lang="en-US" dirty="0" smtClean="0"/>
              <a:t>Interest in Data Access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82790630"/>
              </p:ext>
            </p:extLst>
          </p:nvPr>
        </p:nvGraphicFramePr>
        <p:xfrm>
          <a:off x="228600" y="1245387"/>
          <a:ext cx="8610608" cy="5583238"/>
        </p:xfrm>
        <a:graphic>
          <a:graphicData uri="http://schemas.openxmlformats.org/drawingml/2006/table">
            <a:tbl>
              <a:tblPr>
                <a:tableStyleId>{33BA23B1-9221-436E-865A-0063620EA4FD}</a:tableStyleId>
              </a:tblPr>
              <a:tblGrid>
                <a:gridCol w="939338"/>
                <a:gridCol w="1213314"/>
                <a:gridCol w="1076326"/>
                <a:gridCol w="1076326"/>
                <a:gridCol w="1076326"/>
                <a:gridCol w="1076326"/>
                <a:gridCol w="1076326"/>
                <a:gridCol w="1076326"/>
              </a:tblGrid>
              <a:tr h="492480">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SAR</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Optical</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DEMS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Soil </a:t>
                      </a:r>
                      <a:r>
                        <a:rPr lang="en-US" sz="1200" u="none" strike="noStrike" dirty="0" smtClean="0">
                          <a:effectLst/>
                        </a:rPr>
                        <a:t>Moisture &amp; rainfall</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land use/soils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landslide inventories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LiDAR</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r>
              <a:tr h="344590">
                <a:tc>
                  <a:txBody>
                    <a:bodyPr/>
                    <a:lstStyle/>
                    <a:p>
                      <a:pPr algn="ctr" fontAlgn="b"/>
                      <a:r>
                        <a:rPr lang="en-US" sz="1200" u="none" strike="noStrike">
                          <a:effectLst/>
                        </a:rPr>
                        <a:t>Number interested</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15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17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5</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3</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3</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3</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r>
              <a:tr h="137949">
                <a:tc>
                  <a:txBody>
                    <a:bodyPr/>
                    <a:lstStyle/>
                    <a:p>
                      <a:pPr algn="ctr" fontAlgn="b"/>
                      <a:r>
                        <a:rPr lang="en-US" sz="1200" u="none" strike="noStrike">
                          <a:effectLst/>
                        </a:rPr>
                        <a:t>Percent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58%</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65%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19%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12%</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12%</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12%</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8%</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r>
              <a:tr h="2103728">
                <a:tc>
                  <a:txBody>
                    <a:bodyPr/>
                    <a:lstStyle/>
                    <a:p>
                      <a:pPr algn="ctr" fontAlgn="b"/>
                      <a:r>
                        <a:rPr lang="en-US" sz="1200" u="none" strike="noStrike" dirty="0">
                          <a:effectLst/>
                        </a:rPr>
                        <a:t>Source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Sentinel-1 and 2,RADARSAT-2, COSMO-</a:t>
                      </a:r>
                      <a:r>
                        <a:rPr lang="en-US" sz="1200" u="none" strike="noStrike" dirty="0" err="1">
                          <a:effectLst/>
                        </a:rPr>
                        <a:t>SkyMed</a:t>
                      </a:r>
                      <a:r>
                        <a:rPr lang="en-US" sz="1200" u="none" strike="noStrike" dirty="0">
                          <a:effectLst/>
                        </a:rPr>
                        <a:t>, ALOS-1 and 2, </a:t>
                      </a:r>
                      <a:r>
                        <a:rPr lang="en-US" sz="1200" u="none" strike="noStrike" dirty="0" err="1">
                          <a:effectLst/>
                        </a:rPr>
                        <a:t>TerraSAR</a:t>
                      </a:r>
                      <a:r>
                        <a:rPr lang="en-US" sz="1200" u="none" strike="noStrike" dirty="0">
                          <a:effectLst/>
                        </a:rPr>
                        <a:t>-X, RISAT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Landsat, IRS, Worldview, Pleiades, SPOT5, SPOT-6/7, </a:t>
                      </a:r>
                      <a:r>
                        <a:rPr lang="en-US" sz="1200" u="none" strike="noStrike" dirty="0" err="1">
                          <a:effectLst/>
                        </a:rPr>
                        <a:t>QuickBird</a:t>
                      </a:r>
                      <a:r>
                        <a:rPr lang="en-US" sz="1200" u="none" strike="noStrike" dirty="0">
                          <a:effectLst/>
                        </a:rPr>
                        <a:t>, GF2, </a:t>
                      </a:r>
                      <a:r>
                        <a:rPr lang="en-US" sz="1200" u="none" strike="noStrike" dirty="0" err="1">
                          <a:effectLst/>
                        </a:rPr>
                        <a:t>RapidEye</a:t>
                      </a:r>
                      <a:r>
                        <a:rPr lang="en-US" sz="1200" u="none" strike="noStrike" dirty="0">
                          <a:effectLst/>
                        </a:rPr>
                        <a:t>, Sentinel-1, Sentinel-2, Venus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err="1">
                          <a:effectLst/>
                        </a:rPr>
                        <a:t>TanDEM</a:t>
                      </a:r>
                      <a:r>
                        <a:rPr lang="en-US" sz="1200" u="none" strike="noStrike" dirty="0">
                          <a:effectLst/>
                        </a:rPr>
                        <a:t>-X</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rainfall (weather data)</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landslide catalogs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LiDAR</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r>
              <a:tr h="137949">
                <a:tc>
                  <a:txBody>
                    <a:bodyPr/>
                    <a:lstStyle/>
                    <a:p>
                      <a:pPr algn="ctr" fontAlgn="b"/>
                      <a:r>
                        <a:rPr lang="en-US" sz="1200" u="none" strike="noStrike" dirty="0">
                          <a:effectLst/>
                        </a:rPr>
                        <a:t>Resolution</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1m-10m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a:effectLst/>
                        </a:rPr>
                        <a:t>&lt;10m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r>
              <a:tr h="2234779">
                <a:tc>
                  <a:txBody>
                    <a:bodyPr/>
                    <a:lstStyle/>
                    <a:p>
                      <a:pPr algn="ctr" fontAlgn="b"/>
                      <a:r>
                        <a:rPr lang="en-US" sz="1200" u="none" strike="noStrike">
                          <a:effectLst/>
                        </a:rPr>
                        <a:t>Notes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err="1">
                          <a:effectLst/>
                        </a:rPr>
                        <a:t>Polarimetric</a:t>
                      </a:r>
                      <a:r>
                        <a:rPr lang="en-US" sz="1200" u="none" strike="noStrike" dirty="0">
                          <a:effectLst/>
                        </a:rPr>
                        <a:t> SAR (amplitude), better if HR/VHR; need the ability to target over specific sites of interest (supersites, Nepal</a:t>
                      </a:r>
                      <a:r>
                        <a:rPr lang="en-US" sz="1200" u="none" strike="noStrike" dirty="0" smtClean="0">
                          <a:effectLst/>
                        </a:rPr>
                        <a:t>), </a:t>
                      </a:r>
                      <a:r>
                        <a:rPr lang="en-US" sz="1200" u="sng" strike="noStrike" dirty="0" smtClean="0">
                          <a:effectLst/>
                        </a:rPr>
                        <a:t>time series</a:t>
                      </a:r>
                      <a:r>
                        <a:rPr lang="en-US" sz="1200" u="sng" strike="noStrike" baseline="0" dirty="0" smtClean="0">
                          <a:effectLst/>
                        </a:rPr>
                        <a:t> important</a:t>
                      </a:r>
                      <a:endParaRPr lang="en-US" sz="1200" b="0" i="0" u="sng"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Multispectral (VHR better, GSD &lt; 1 m); hyperspectral; </a:t>
                      </a:r>
                      <a:r>
                        <a:rPr lang="en-US" sz="1200" b="1" u="sng" strike="noStrike" dirty="0">
                          <a:effectLst/>
                        </a:rPr>
                        <a:t>time series needed</a:t>
                      </a:r>
                      <a:endParaRPr lang="en-US" sz="1200" b="1" i="0" u="sng"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soil erosion, regolith depth, exposed bedrock for unconsolidated deposits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landslide maps (specifically after earthquakes) </a:t>
                      </a:r>
                      <a:r>
                        <a:rPr lang="en-US" sz="1200" u="none" strike="noStrike" dirty="0" err="1">
                          <a:effectLst/>
                        </a:rPr>
                        <a:t>suceptibility</a:t>
                      </a:r>
                      <a:r>
                        <a:rPr lang="en-US" sz="1200" u="none" strike="noStrike" dirty="0">
                          <a:effectLst/>
                        </a:rPr>
                        <a:t> maps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c>
                  <a:txBody>
                    <a:bodyPr/>
                    <a:lstStyle/>
                    <a:p>
                      <a:pPr algn="ctr" fontAlgn="b"/>
                      <a:r>
                        <a:rPr lang="en-US" sz="1200" u="none" strike="noStrike" dirty="0">
                          <a:effectLst/>
                        </a:rPr>
                        <a:t>Time series would be best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5603" marR="5603" marT="5603" marB="0" anchor="ctr"/>
                </a:tc>
              </a:tr>
            </a:tbl>
          </a:graphicData>
        </a:graphic>
      </p:graphicFrame>
    </p:spTree>
    <p:extLst>
      <p:ext uri="{BB962C8B-B14F-4D97-AF65-F5344CB8AC3E}">
        <p14:creationId xmlns:p14="http://schemas.microsoft.com/office/powerpoint/2010/main" val="27156890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228600" y="1295400"/>
            <a:ext cx="5105400" cy="5486400"/>
          </a:xfrm>
        </p:spPr>
        <p:txBody>
          <a:bodyPr/>
          <a:lstStyle/>
          <a:p>
            <a:pPr marL="342900" lvl="7" indent="-342900" algn="l" rtl="0" latinLnBrk="1" hangingPunct="0">
              <a:buFont typeface="+mj-lt"/>
              <a:buAutoNum type="arabicPeriod"/>
            </a:pPr>
            <a:r>
              <a:rPr lang="en-US" sz="1800" b="1" dirty="0" smtClean="0">
                <a:latin typeface="Arial" panose="020B0604020202020204" pitchFamily="34" charset="0"/>
                <a:cs typeface="Arial" panose="020B0604020202020204" pitchFamily="34" charset="0"/>
              </a:rPr>
              <a:t>Monitoring</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Develop/advance/communicate monitoring capabilities leveraging and integrating Optical and SAR data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Obj</a:t>
            </a:r>
            <a:r>
              <a:rPr lang="en-US" sz="1800" b="1" dirty="0">
                <a:latin typeface="Arial" panose="020B0604020202020204" pitchFamily="34" charset="0"/>
                <a:cs typeface="Arial" panose="020B0604020202020204" pitchFamily="34" charset="0"/>
              </a:rPr>
              <a:t> A) </a:t>
            </a:r>
            <a:endParaRPr lang="en-US" sz="1800" dirty="0">
              <a:latin typeface="Arial" panose="020B0604020202020204" pitchFamily="34" charset="0"/>
              <a:cs typeface="Arial" panose="020B0604020202020204" pitchFamily="34" charset="0"/>
            </a:endParaRPr>
          </a:p>
          <a:p>
            <a:pPr marL="342900" lvl="7" indent="-342900" algn="l" rtl="0" latinLnBrk="1" hangingPunct="0">
              <a:buFont typeface="+mj-lt"/>
              <a:buAutoNum type="arabicPeriod"/>
            </a:pPr>
            <a:r>
              <a:rPr lang="en-US" sz="1800" b="1" dirty="0">
                <a:latin typeface="Arial" panose="020B0604020202020204" pitchFamily="34" charset="0"/>
                <a:cs typeface="Arial" panose="020B0604020202020204" pitchFamily="34" charset="0"/>
              </a:rPr>
              <a:t>Mapping</a:t>
            </a:r>
            <a:r>
              <a:rPr lang="en-US" sz="1800" dirty="0">
                <a:latin typeface="Arial" panose="020B0604020202020204" pitchFamily="34" charset="0"/>
                <a:cs typeface="Arial" panose="020B0604020202020204" pitchFamily="34" charset="0"/>
              </a:rPr>
              <a:t>: Develop methodologies for multi-temporal image processing over select region to improve/expand landslide mapping/inventories </a:t>
            </a:r>
            <a:r>
              <a:rPr lang="en-US" sz="1800" b="1" dirty="0">
                <a:latin typeface="Arial" panose="020B0604020202020204" pitchFamily="34" charset="0"/>
                <a:cs typeface="Arial" panose="020B0604020202020204" pitchFamily="34" charset="0"/>
              </a:rPr>
              <a:t>(</a:t>
            </a:r>
            <a:r>
              <a:rPr lang="en-US" sz="1800" b="1" dirty="0" err="1">
                <a:latin typeface="Arial" panose="020B0604020202020204" pitchFamily="34" charset="0"/>
                <a:cs typeface="Arial" panose="020B0604020202020204" pitchFamily="34" charset="0"/>
              </a:rPr>
              <a:t>Obj</a:t>
            </a:r>
            <a:r>
              <a:rPr lang="en-US" sz="1800" b="1" dirty="0">
                <a:latin typeface="Arial" panose="020B0604020202020204" pitchFamily="34" charset="0"/>
                <a:cs typeface="Arial" panose="020B0604020202020204" pitchFamily="34" charset="0"/>
              </a:rPr>
              <a:t> A) </a:t>
            </a:r>
            <a:endParaRPr lang="en-US" sz="1800" dirty="0">
              <a:latin typeface="Arial" panose="020B0604020202020204" pitchFamily="34" charset="0"/>
              <a:cs typeface="Arial" panose="020B0604020202020204" pitchFamily="34" charset="0"/>
            </a:endParaRPr>
          </a:p>
          <a:p>
            <a:pPr marL="342900" lvl="7" indent="-342900" algn="l" rtl="0" latinLnBrk="1" hangingPunct="0">
              <a:buFont typeface="+mj-lt"/>
              <a:buAutoNum type="arabicPeriod"/>
            </a:pPr>
            <a:r>
              <a:rPr lang="en-US" sz="1800" b="1" dirty="0" smtClean="0">
                <a:latin typeface="Arial" panose="020B0604020202020204" pitchFamily="34" charset="0"/>
                <a:cs typeface="Arial" panose="020B0604020202020204" pitchFamily="34" charset="0"/>
              </a:rPr>
              <a:t>Hazard </a:t>
            </a:r>
            <a:r>
              <a:rPr lang="en-US" sz="1800" b="1" dirty="0">
                <a:latin typeface="Arial" panose="020B0604020202020204" pitchFamily="34" charset="0"/>
                <a:cs typeface="Arial" panose="020B0604020202020204" pitchFamily="34" charset="0"/>
              </a:rPr>
              <a:t>assessment/modeling: </a:t>
            </a:r>
            <a:r>
              <a:rPr lang="en-US" sz="1800" dirty="0">
                <a:latin typeface="Arial" panose="020B0604020202020204" pitchFamily="34" charset="0"/>
                <a:cs typeface="Arial" panose="020B0604020202020204" pitchFamily="34" charset="0"/>
              </a:rPr>
              <a:t>Demonstrating how EO data (DEMs, hydrological information, and imagery/SAR) can advance landslide modeling/hazard assessment at a regional scale </a:t>
            </a:r>
            <a:r>
              <a:rPr lang="en-US" sz="1800" b="1" dirty="0">
                <a:latin typeface="Arial" panose="020B0604020202020204" pitchFamily="34" charset="0"/>
                <a:cs typeface="Arial" panose="020B0604020202020204" pitchFamily="34" charset="0"/>
              </a:rPr>
              <a:t>(</a:t>
            </a:r>
            <a:r>
              <a:rPr lang="en-US" sz="1800" b="1" dirty="0" err="1">
                <a:latin typeface="Arial" panose="020B0604020202020204" pitchFamily="34" charset="0"/>
                <a:cs typeface="Arial" panose="020B0604020202020204" pitchFamily="34" charset="0"/>
              </a:rPr>
              <a:t>Obj</a:t>
            </a:r>
            <a:r>
              <a:rPr lang="en-US" sz="1800" b="1" dirty="0">
                <a:latin typeface="Arial" panose="020B0604020202020204" pitchFamily="34" charset="0"/>
                <a:cs typeface="Arial" panose="020B0604020202020204" pitchFamily="34" charset="0"/>
              </a:rPr>
              <a:t> B) </a:t>
            </a:r>
          </a:p>
          <a:p>
            <a:pPr marL="342900" lvl="7" indent="-342900" algn="l" rtl="0" latinLnBrk="1" hangingPunct="0">
              <a:buFont typeface="+mj-lt"/>
              <a:buAutoNum type="arabicPeriod"/>
            </a:pPr>
            <a:r>
              <a:rPr lang="en-US" sz="1800" b="1" dirty="0">
                <a:latin typeface="Arial" panose="020B0604020202020204" pitchFamily="34" charset="0"/>
                <a:cs typeface="Arial" panose="020B0604020202020204" pitchFamily="34" charset="0"/>
              </a:rPr>
              <a:t>Rapid Assessment: </a:t>
            </a:r>
            <a:r>
              <a:rPr lang="en-US" sz="1800" dirty="0">
                <a:latin typeface="Arial" panose="020B0604020202020204" pitchFamily="34" charset="0"/>
                <a:cs typeface="Arial" panose="020B0604020202020204" pitchFamily="34" charset="0"/>
              </a:rPr>
              <a:t>Demonstration of how EO data can be rapidly processed for informed decision making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Obj</a:t>
            </a:r>
            <a:r>
              <a:rPr lang="en-US" sz="1800" b="1" dirty="0">
                <a:latin typeface="Arial" panose="020B0604020202020204" pitchFamily="34" charset="0"/>
                <a:cs typeface="Arial" panose="020B0604020202020204" pitchFamily="34" charset="0"/>
              </a:rPr>
              <a:t> A &amp; D) </a:t>
            </a:r>
            <a:endParaRPr lang="en-US" sz="1800" dirty="0">
              <a:latin typeface="Arial" panose="020B0604020202020204" pitchFamily="34" charset="0"/>
              <a:cs typeface="Arial" panose="020B0604020202020204" pitchFamily="34" charset="0"/>
            </a:endParaRPr>
          </a:p>
          <a:p>
            <a:pPr marL="342900" lvl="7" indent="-342900" algn="l" rtl="0" latinLnBrk="1" hangingPunct="0">
              <a:buFont typeface="+mj-lt"/>
              <a:buAutoNum type="arabicPeriod"/>
            </a:pPr>
            <a:r>
              <a:rPr lang="en-US" sz="1800" b="1" dirty="0">
                <a:latin typeface="Arial" panose="020B0604020202020204" pitchFamily="34" charset="0"/>
                <a:cs typeface="Arial" panose="020B0604020202020204" pitchFamily="34" charset="0"/>
              </a:rPr>
              <a:t>User/Pilot Engagement: </a:t>
            </a:r>
            <a:r>
              <a:rPr lang="en-US" sz="1800" dirty="0">
                <a:latin typeface="Arial" panose="020B0604020202020204" pitchFamily="34" charset="0"/>
                <a:cs typeface="Arial" panose="020B0604020202020204" pitchFamily="34" charset="0"/>
              </a:rPr>
              <a:t>Need to leverage existing connections and those from other pilots to turn products into actionable information (</a:t>
            </a:r>
            <a:r>
              <a:rPr lang="en-US" sz="1800" dirty="0" err="1">
                <a:latin typeface="Arial" panose="020B0604020202020204" pitchFamily="34" charset="0"/>
                <a:cs typeface="Arial" panose="020B0604020202020204" pitchFamily="34" charset="0"/>
              </a:rPr>
              <a:t>Obj</a:t>
            </a:r>
            <a:r>
              <a:rPr lang="en-US" sz="1800" dirty="0">
                <a:latin typeface="Arial" panose="020B0604020202020204" pitchFamily="34" charset="0"/>
                <a:cs typeface="Arial" panose="020B0604020202020204" pitchFamily="34" charset="0"/>
              </a:rPr>
              <a:t> C &amp; D)</a:t>
            </a:r>
            <a:endParaRPr lang="en-US" sz="1800" b="1" dirty="0">
              <a:latin typeface="Arial" panose="020B0604020202020204" pitchFamily="34" charset="0"/>
              <a:cs typeface="Arial" panose="020B0604020202020204" pitchFamily="34" charset="0"/>
            </a:endParaRPr>
          </a:p>
          <a:p>
            <a:pPr marL="285750" lvl="7" indent="-285750" algn="l" rtl="0" latinLnBrk="1" hangingPunct="0">
              <a:buFontTx/>
              <a:buChar char="-"/>
            </a:pPr>
            <a:endParaRPr lang="en-US" sz="1800" b="1" dirty="0">
              <a:latin typeface="Arial" panose="020B0604020202020204" pitchFamily="34" charset="0"/>
              <a:cs typeface="Arial" panose="020B0604020202020204" pitchFamily="34" charset="0"/>
            </a:endParaRPr>
          </a:p>
          <a:p>
            <a:endParaRPr lang="en-US" sz="1600" dirty="0"/>
          </a:p>
        </p:txBody>
      </p:sp>
      <p:sp>
        <p:nvSpPr>
          <p:cNvPr id="2" name="Title 1"/>
          <p:cNvSpPr>
            <a:spLocks noGrp="1"/>
          </p:cNvSpPr>
          <p:nvPr>
            <p:ph type="title" idx="4294967295"/>
          </p:nvPr>
        </p:nvSpPr>
        <p:spPr>
          <a:xfrm>
            <a:off x="-7684" y="228600"/>
            <a:ext cx="7543800" cy="914400"/>
          </a:xfrm>
        </p:spPr>
        <p:txBody>
          <a:bodyPr>
            <a:normAutofit/>
          </a:bodyPr>
          <a:lstStyle/>
          <a:p>
            <a:r>
              <a:rPr lang="en-US" dirty="0" smtClean="0"/>
              <a:t>Interest in Thematic Topics</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134757992"/>
              </p:ext>
            </p:extLst>
          </p:nvPr>
        </p:nvGraphicFramePr>
        <p:xfrm>
          <a:off x="5562600" y="2106722"/>
          <a:ext cx="3352800" cy="39130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7973795"/>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4572000" cy="838200"/>
          </a:xfrm>
        </p:spPr>
        <p:txBody>
          <a:bodyPr/>
          <a:lstStyle/>
          <a:p>
            <a:r>
              <a:rPr lang="en-US" dirty="0" smtClean="0"/>
              <a:t>Suggested regional study areas</a:t>
            </a:r>
            <a:endParaRPr lang="en-US" dirty="0"/>
          </a:p>
        </p:txBody>
      </p:sp>
      <p:sp>
        <p:nvSpPr>
          <p:cNvPr id="4" name="Slide Number Placeholder 3"/>
          <p:cNvSpPr>
            <a:spLocks noGrp="1"/>
          </p:cNvSpPr>
          <p:nvPr>
            <p:ph type="sldNum" sz="quarter" idx="12"/>
          </p:nvPr>
        </p:nvSpPr>
        <p:spPr/>
        <p:txBody>
          <a:bodyPr/>
          <a:lstStyle/>
          <a:p>
            <a:fld id="{7D3C35FD-47B6-4CD7-8146-95C1CE150425}" type="slidenum">
              <a:rPr kumimoji="1" lang="ja-JP" altLang="en-US" smtClean="0"/>
              <a:pPr/>
              <a:t>46</a:t>
            </a:fld>
            <a:endParaRPr kumimoji="1" lang="ja-JP" altLang="en-US" dirty="0"/>
          </a:p>
        </p:txBody>
      </p:sp>
      <p:sp>
        <p:nvSpPr>
          <p:cNvPr id="6" name="Content Placeholder 6"/>
          <p:cNvSpPr txBox="1">
            <a:spLocks/>
          </p:cNvSpPr>
          <p:nvPr/>
        </p:nvSpPr>
        <p:spPr>
          <a:xfrm>
            <a:off x="266700" y="1420782"/>
            <a:ext cx="5067300" cy="5123546"/>
          </a:xfrm>
          <a:prstGeom prst="rect">
            <a:avLst/>
          </a:prstGeo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342900" indent="-342900" algn="l" rtl="0" latinLnBrk="1" hangingPunct="0">
              <a:buFont typeface="+mj-lt"/>
              <a:buAutoNum type="arabicPeriod"/>
            </a:pPr>
            <a:r>
              <a:rPr lang="en-US" sz="2800" dirty="0" smtClean="0"/>
              <a:t>Nepal</a:t>
            </a:r>
          </a:p>
          <a:p>
            <a:pPr marL="342900" lvl="4" indent="-342900" algn="l" rtl="0" latinLnBrk="1" hangingPunct="0">
              <a:buFont typeface="Arial" panose="020B0604020202020204" pitchFamily="34" charset="0"/>
              <a:buChar char="•"/>
            </a:pPr>
            <a:endParaRPr lang="en-US" sz="2800" dirty="0" smtClean="0"/>
          </a:p>
          <a:p>
            <a:pPr marL="342900" indent="-342900" algn="l" rtl="0" latinLnBrk="1" hangingPunct="0">
              <a:buFont typeface="+mj-lt"/>
              <a:buAutoNum type="arabicPeriod"/>
            </a:pPr>
            <a:endParaRPr lang="en-US" sz="2800" dirty="0"/>
          </a:p>
          <a:p>
            <a:pPr marL="342900" indent="-342900" algn="l" rtl="0" latinLnBrk="1" hangingPunct="0">
              <a:buFont typeface="+mj-lt"/>
              <a:buAutoNum type="arabicPeriod"/>
            </a:pPr>
            <a:r>
              <a:rPr lang="en-US" sz="2800" dirty="0" smtClean="0"/>
              <a:t>Pacific Northwest, U.S. (Oregon, Washington)</a:t>
            </a:r>
            <a:endParaRPr lang="en-US" sz="2800" dirty="0"/>
          </a:p>
          <a:p>
            <a:pPr marL="342900" indent="-342900" algn="l" rtl="0" latinLnBrk="1" hangingPunct="0">
              <a:buFont typeface="+mj-lt"/>
              <a:buAutoNum type="arabicPeriod"/>
            </a:pPr>
            <a:endParaRPr lang="en-US" sz="2800" dirty="0"/>
          </a:p>
          <a:p>
            <a:pPr marL="342900" indent="-342900" algn="l" rtl="0" latinLnBrk="1" hangingPunct="0">
              <a:buFont typeface="+mj-lt"/>
              <a:buAutoNum type="arabicPeriod"/>
            </a:pPr>
            <a:endParaRPr lang="en-US" sz="2800" dirty="0" smtClean="0"/>
          </a:p>
          <a:p>
            <a:pPr marL="342900" indent="-342900" algn="l" rtl="0" latinLnBrk="1" hangingPunct="0">
              <a:buFont typeface="+mj-lt"/>
              <a:buAutoNum type="arabicPeriod"/>
            </a:pPr>
            <a:r>
              <a:rPr lang="en-US" sz="2800" dirty="0" smtClean="0"/>
              <a:t>China </a:t>
            </a:r>
            <a:r>
              <a:rPr lang="en-US" sz="2800" dirty="0"/>
              <a:t>(southwestern </a:t>
            </a:r>
            <a:r>
              <a:rPr lang="en-US" sz="2800" dirty="0" smtClean="0"/>
              <a:t>area)</a:t>
            </a:r>
          </a:p>
          <a:p>
            <a:pPr marL="342900" indent="-342900" algn="l" rtl="0" latinLnBrk="1" hangingPunct="0">
              <a:buFont typeface="+mj-lt"/>
              <a:buAutoNum type="arabicPeriod"/>
            </a:pPr>
            <a:endParaRPr lang="en-US" sz="2800" dirty="0"/>
          </a:p>
          <a:p>
            <a:pPr algn="l" rtl="0" latinLnBrk="1" hangingPunct="0"/>
            <a:endParaRPr lang="en-US" sz="2800" dirty="0" smtClean="0"/>
          </a:p>
          <a:p>
            <a:pPr algn="l" rtl="0" latinLnBrk="1" hangingPunct="0"/>
            <a:r>
              <a:rPr lang="en-US" sz="2800" dirty="0" smtClean="0"/>
              <a:t>4. Caribbean (focus area TBD)</a:t>
            </a:r>
            <a:endParaRPr lang="en-US" sz="2800" dirty="0"/>
          </a:p>
          <a:p>
            <a:pPr marL="285750" lvl="7" indent="-285750" algn="l" rtl="0" latinLnBrk="1" hangingPunct="0">
              <a:buFontTx/>
              <a:buChar char="-"/>
            </a:pPr>
            <a:endParaRPr lang="en-US" sz="3200" b="1" dirty="0" smtClean="0">
              <a:latin typeface="Arial" panose="020B0604020202020204" pitchFamily="34" charset="0"/>
              <a:cs typeface="Arial" panose="020B0604020202020204" pitchFamily="34" charset="0"/>
            </a:endParaRPr>
          </a:p>
          <a:p>
            <a:endParaRPr lang="en-US" sz="2800" dirty="0"/>
          </a:p>
        </p:txBody>
      </p:sp>
      <p:graphicFrame>
        <p:nvGraphicFramePr>
          <p:cNvPr id="10" name="Chart 9"/>
          <p:cNvGraphicFramePr>
            <a:graphicFrameLocks/>
          </p:cNvGraphicFramePr>
          <p:nvPr>
            <p:extLst>
              <p:ext uri="{D42A27DB-BD31-4B8C-83A1-F6EECF244321}">
                <p14:modId xmlns:p14="http://schemas.microsoft.com/office/powerpoint/2010/main" val="1126475873"/>
              </p:ext>
            </p:extLst>
          </p:nvPr>
        </p:nvGraphicFramePr>
        <p:xfrm>
          <a:off x="4953000" y="1557337"/>
          <a:ext cx="4038600" cy="49196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4912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93101" y="1606826"/>
            <a:ext cx="3626116" cy="4964596"/>
            <a:chOff x="6839616" y="0"/>
            <a:chExt cx="5352384" cy="7315199"/>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9616" y="0"/>
              <a:ext cx="5352384" cy="516982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1663" y="3856382"/>
              <a:ext cx="5287522" cy="3458817"/>
            </a:xfrm>
            <a:prstGeom prst="rect">
              <a:avLst/>
            </a:prstGeom>
          </p:spPr>
        </p:pic>
      </p:grpSp>
      <p:sp>
        <p:nvSpPr>
          <p:cNvPr id="7" name="Rectangle 6"/>
          <p:cNvSpPr/>
          <p:nvPr/>
        </p:nvSpPr>
        <p:spPr>
          <a:xfrm>
            <a:off x="4450694" y="1606826"/>
            <a:ext cx="348521" cy="485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43600" y="3733800"/>
            <a:ext cx="1084913" cy="59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228600" y="342120"/>
            <a:ext cx="7886700" cy="1325563"/>
          </a:xfrm>
        </p:spPr>
        <p:txBody>
          <a:bodyPr/>
          <a:lstStyle/>
          <a:p>
            <a:r>
              <a:rPr lang="en-US" dirty="0" smtClean="0"/>
              <a:t>Live data stream</a:t>
            </a:r>
            <a:endParaRPr lang="en-US" dirty="0"/>
          </a:p>
        </p:txBody>
      </p:sp>
      <p:sp>
        <p:nvSpPr>
          <p:cNvPr id="10" name="Content Placeholder 9"/>
          <p:cNvSpPr>
            <a:spLocks noGrp="1"/>
          </p:cNvSpPr>
          <p:nvPr>
            <p:ph idx="1"/>
          </p:nvPr>
        </p:nvSpPr>
        <p:spPr>
          <a:xfrm>
            <a:off x="246138" y="6464611"/>
            <a:ext cx="9000919" cy="384938"/>
          </a:xfrm>
        </p:spPr>
        <p:txBody>
          <a:bodyPr/>
          <a:lstStyle/>
          <a:p>
            <a:pPr marL="0" indent="0" algn="ctr">
              <a:buNone/>
            </a:pPr>
            <a:r>
              <a:rPr lang="en-US" sz="1350" dirty="0">
                <a:hlinkClick r:id="rId5"/>
              </a:rPr>
              <a:t>http://community.dur.ac.uk/nepal.2015eq</a:t>
            </a:r>
            <a:endParaRPr lang="en-US" sz="1350" dirty="0"/>
          </a:p>
          <a:p>
            <a:endParaRPr lang="en-US" dirty="0"/>
          </a:p>
        </p:txBody>
      </p:sp>
      <p:grpSp>
        <p:nvGrpSpPr>
          <p:cNvPr id="13" name="Group 12"/>
          <p:cNvGrpSpPr/>
          <p:nvPr/>
        </p:nvGrpSpPr>
        <p:grpSpPr>
          <a:xfrm>
            <a:off x="529403" y="1691309"/>
            <a:ext cx="3691715" cy="4502426"/>
            <a:chOff x="146670" y="0"/>
            <a:chExt cx="5750683" cy="7086300"/>
          </a:xfrm>
        </p:grpSpPr>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670" y="0"/>
              <a:ext cx="5750683" cy="5707117"/>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6910" y="5467262"/>
              <a:ext cx="5661277" cy="1619038"/>
            </a:xfrm>
            <a:prstGeom prst="rect">
              <a:avLst/>
            </a:prstGeom>
          </p:spPr>
        </p:pic>
      </p:grpSp>
      <p:sp>
        <p:nvSpPr>
          <p:cNvPr id="14" name="TextBox 13"/>
          <p:cNvSpPr txBox="1"/>
          <p:nvPr/>
        </p:nvSpPr>
        <p:spPr>
          <a:xfrm>
            <a:off x="0" y="6488670"/>
            <a:ext cx="2875144"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2569"/>
                </a:solidFill>
                <a:effectLst/>
                <a:uFillTx/>
              </a:rPr>
              <a:t>Slides from N. Rosser/Durham</a:t>
            </a:r>
            <a:endParaRPr kumimoji="0" lang="en-US" sz="16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7352213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465" y="76200"/>
            <a:ext cx="4611025" cy="969579"/>
          </a:xfrm>
        </p:spPr>
        <p:txBody>
          <a:bodyPr>
            <a:normAutofit fontScale="90000"/>
          </a:bodyPr>
          <a:lstStyle/>
          <a:p>
            <a:r>
              <a:rPr lang="en-US" b="1" dirty="0" smtClean="0"/>
              <a:t>Monitoring data summary</a:t>
            </a:r>
            <a:endParaRPr lang="en-US" b="1" dirty="0"/>
          </a:p>
        </p:txBody>
      </p:sp>
      <p:sp>
        <p:nvSpPr>
          <p:cNvPr id="6" name="TextBox 5"/>
          <p:cNvSpPr txBox="1"/>
          <p:nvPr/>
        </p:nvSpPr>
        <p:spPr>
          <a:xfrm>
            <a:off x="85688" y="1564243"/>
            <a:ext cx="2903220" cy="5293757"/>
          </a:xfrm>
          <a:prstGeom prst="rect">
            <a:avLst/>
          </a:prstGeom>
          <a:noFill/>
        </p:spPr>
        <p:txBody>
          <a:bodyPr wrap="square" rtlCol="0">
            <a:spAutoFit/>
          </a:bodyPr>
          <a:lstStyle/>
          <a:p>
            <a:pPr marL="214313" indent="-214313">
              <a:buFont typeface="Arial" charset="0"/>
              <a:buChar char="•"/>
            </a:pPr>
            <a:r>
              <a:rPr lang="en-US" sz="2000" dirty="0"/>
              <a:t>Tail end of monsoon captured from August onwards</a:t>
            </a:r>
          </a:p>
          <a:p>
            <a:pPr marL="214313" indent="-214313">
              <a:buFont typeface="Arial" charset="0"/>
              <a:buChar char="•"/>
            </a:pPr>
            <a:endParaRPr lang="en-US" sz="2000" dirty="0"/>
          </a:p>
          <a:p>
            <a:pPr marL="214313" indent="-214313">
              <a:buFont typeface="Arial" charset="0"/>
              <a:buChar char="•"/>
            </a:pPr>
            <a:r>
              <a:rPr lang="en-US" sz="2000" dirty="0"/>
              <a:t>No response to rainfall or aftershocks to date</a:t>
            </a:r>
          </a:p>
          <a:p>
            <a:pPr marL="214313" indent="-214313">
              <a:buFont typeface="Arial" charset="0"/>
              <a:buChar char="•"/>
            </a:pPr>
            <a:endParaRPr lang="en-US" sz="2000" dirty="0"/>
          </a:p>
          <a:p>
            <a:pPr marL="214313" indent="-214313">
              <a:buFont typeface="Arial" charset="0"/>
              <a:buChar char="•"/>
            </a:pPr>
            <a:r>
              <a:rPr lang="en-US" sz="2000" dirty="0"/>
              <a:t>Heavily damaged slopes remained static, but not necessarily stable</a:t>
            </a:r>
          </a:p>
          <a:p>
            <a:pPr marL="214313" indent="-214313">
              <a:buFont typeface="Arial" charset="0"/>
              <a:buChar char="•"/>
            </a:pPr>
            <a:endParaRPr lang="en-US" sz="2000" dirty="0"/>
          </a:p>
          <a:p>
            <a:pPr marL="214313" indent="-214313">
              <a:buFont typeface="Arial" charset="0"/>
              <a:buChar char="•"/>
            </a:pPr>
            <a:r>
              <a:rPr lang="en-US" sz="2000" dirty="0"/>
              <a:t>Has anything changed during the monsoon?</a:t>
            </a:r>
          </a:p>
          <a:p>
            <a:pPr marL="214313" indent="-214313">
              <a:buFont typeface="Arial" charset="0"/>
              <a:buChar char="•"/>
            </a:pP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465" y="1524000"/>
            <a:ext cx="6108779" cy="4928615"/>
          </a:xfrm>
          <a:prstGeom prst="rect">
            <a:avLst/>
          </a:prstGeom>
        </p:spPr>
      </p:pic>
      <p:sp>
        <p:nvSpPr>
          <p:cNvPr id="4" name="TextBox 3"/>
          <p:cNvSpPr txBox="1"/>
          <p:nvPr/>
        </p:nvSpPr>
        <p:spPr>
          <a:xfrm>
            <a:off x="0" y="6488670"/>
            <a:ext cx="32213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Slides from N. Rosser/Durham</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6264889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oupe 9"/>
          <p:cNvGrpSpPr/>
          <p:nvPr/>
        </p:nvGrpSpPr>
        <p:grpSpPr>
          <a:xfrm>
            <a:off x="349052" y="1361310"/>
            <a:ext cx="5966792" cy="5226304"/>
            <a:chOff x="129000" y="1081284"/>
            <a:chExt cx="7033800" cy="5695093"/>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486"/>
            <a:stretch/>
          </p:blipFill>
          <p:spPr bwMode="auto">
            <a:xfrm>
              <a:off x="129000" y="1364000"/>
              <a:ext cx="5281199" cy="54123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3" descr="C:\Users\stumpf\Desktop\WiP\GEP\ProcessingChainSub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10198" y="1081284"/>
              <a:ext cx="1752602" cy="564349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3" name="Connecteur droit 12"/>
            <p:cNvCxnSpPr/>
            <p:nvPr/>
          </p:nvCxnSpPr>
          <p:spPr>
            <a:xfrm flipV="1">
              <a:off x="4953000" y="1081285"/>
              <a:ext cx="685800" cy="16619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4953000" y="5029200"/>
              <a:ext cx="685800" cy="1676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à coins arrondis 1"/>
          <p:cNvSpPr/>
          <p:nvPr/>
        </p:nvSpPr>
        <p:spPr>
          <a:xfrm>
            <a:off x="-990600" y="145488"/>
            <a:ext cx="8684840" cy="980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2000" dirty="0" err="1" smtClean="0">
                <a:solidFill>
                  <a:srgbClr val="FFFFFF"/>
                </a:solidFill>
              </a:rPr>
              <a:t>Documenting</a:t>
            </a:r>
            <a:r>
              <a:rPr lang="fr-FR" sz="2000" dirty="0" smtClean="0">
                <a:solidFill>
                  <a:srgbClr val="FFFFFF"/>
                </a:solidFill>
              </a:rPr>
              <a:t> the </a:t>
            </a:r>
            <a:r>
              <a:rPr lang="fr-FR" sz="2000" dirty="0" err="1" smtClean="0">
                <a:solidFill>
                  <a:srgbClr val="FFFFFF"/>
                </a:solidFill>
              </a:rPr>
              <a:t>deformation</a:t>
            </a:r>
            <a:r>
              <a:rPr lang="fr-FR" sz="2000" dirty="0" smtClean="0">
                <a:solidFill>
                  <a:srgbClr val="FFFFFF"/>
                </a:solidFill>
              </a:rPr>
              <a:t> of large </a:t>
            </a:r>
            <a:r>
              <a:rPr lang="fr-FR" sz="2000" dirty="0" err="1" smtClean="0">
                <a:solidFill>
                  <a:srgbClr val="FFFFFF"/>
                </a:solidFill>
              </a:rPr>
              <a:t>landslides</a:t>
            </a:r>
            <a:endParaRPr lang="fr-FR" sz="2000" dirty="0">
              <a:solidFill>
                <a:srgbClr val="FFFFFF"/>
              </a:solidFill>
            </a:endParaRPr>
          </a:p>
          <a:p>
            <a:pPr algn="r"/>
            <a:r>
              <a:rPr lang="fr-FR" sz="2000" dirty="0" err="1" smtClean="0">
                <a:solidFill>
                  <a:srgbClr val="FFFFFF"/>
                </a:solidFill>
              </a:rPr>
              <a:t>from</a:t>
            </a:r>
            <a:r>
              <a:rPr lang="fr-FR" sz="2000" dirty="0" smtClean="0">
                <a:solidFill>
                  <a:srgbClr val="FFFFFF"/>
                </a:solidFill>
              </a:rPr>
              <a:t> time </a:t>
            </a:r>
            <a:r>
              <a:rPr lang="fr-FR" sz="2000" dirty="0" err="1" smtClean="0">
                <a:solidFill>
                  <a:srgbClr val="FFFFFF"/>
                </a:solidFill>
              </a:rPr>
              <a:t>series</a:t>
            </a:r>
            <a:r>
              <a:rPr lang="fr-FR" sz="2000" dirty="0" smtClean="0">
                <a:solidFill>
                  <a:srgbClr val="FFFFFF"/>
                </a:solidFill>
              </a:rPr>
              <a:t> of </a:t>
            </a:r>
            <a:r>
              <a:rPr lang="fr-FR" sz="2000" dirty="0" err="1" smtClean="0">
                <a:solidFill>
                  <a:srgbClr val="FFFFFF"/>
                </a:solidFill>
              </a:rPr>
              <a:t>optical</a:t>
            </a:r>
            <a:r>
              <a:rPr lang="fr-FR" sz="2000" dirty="0" smtClean="0">
                <a:solidFill>
                  <a:srgbClr val="FFFFFF"/>
                </a:solidFill>
              </a:rPr>
              <a:t> multi-</a:t>
            </a:r>
            <a:r>
              <a:rPr lang="fr-FR" sz="2000" dirty="0" err="1" smtClean="0">
                <a:solidFill>
                  <a:srgbClr val="FFFFFF"/>
                </a:solidFill>
              </a:rPr>
              <a:t>sensors</a:t>
            </a:r>
            <a:endParaRPr lang="fr-FR" sz="2000" dirty="0">
              <a:solidFill>
                <a:srgbClr val="FFFFFF"/>
              </a:solidFill>
            </a:endParaRPr>
          </a:p>
        </p:txBody>
      </p:sp>
      <p:sp>
        <p:nvSpPr>
          <p:cNvPr id="3" name="ZoneTexte 2"/>
          <p:cNvSpPr txBox="1"/>
          <p:nvPr/>
        </p:nvSpPr>
        <p:spPr>
          <a:xfrm>
            <a:off x="144016" y="1290246"/>
            <a:ext cx="5436096" cy="338554"/>
          </a:xfrm>
          <a:prstGeom prst="rect">
            <a:avLst/>
          </a:prstGeom>
          <a:noFill/>
        </p:spPr>
        <p:txBody>
          <a:bodyPr wrap="square" rtlCol="0">
            <a:spAutoFit/>
          </a:bodyPr>
          <a:lstStyle/>
          <a:p>
            <a:r>
              <a:rPr lang="en-US" sz="1600" b="1" dirty="0" smtClean="0"/>
              <a:t>MPIC-OPT: Multiple Pairwise Image Correlation</a:t>
            </a:r>
            <a:endParaRPr lang="en-US" sz="1600" b="1" dirty="0"/>
          </a:p>
        </p:txBody>
      </p:sp>
      <p:sp>
        <p:nvSpPr>
          <p:cNvPr id="7" name="Rectangle 6"/>
          <p:cNvSpPr/>
          <p:nvPr/>
        </p:nvSpPr>
        <p:spPr>
          <a:xfrm>
            <a:off x="6315844" y="1290246"/>
            <a:ext cx="2720652" cy="4770537"/>
          </a:xfrm>
          <a:prstGeom prst="rect">
            <a:avLst/>
          </a:prstGeom>
        </p:spPr>
        <p:txBody>
          <a:bodyPr wrap="square">
            <a:spAutoFit/>
          </a:bodyPr>
          <a:lstStyle/>
          <a:p>
            <a:pPr marL="85725" indent="-85725">
              <a:buFont typeface="Arial" panose="020B0604020202020204" pitchFamily="34" charset="0"/>
              <a:buChar char="•"/>
            </a:pPr>
            <a:r>
              <a:rPr lang="en-US" sz="1600" dirty="0" smtClean="0"/>
              <a:t> Multiple-pairwise correlation  to obtain redundant measurements (e.g. SBAS type of processing)</a:t>
            </a:r>
          </a:p>
          <a:p>
            <a:pPr marL="85725" indent="-85725">
              <a:buFont typeface="Arial" panose="020B0604020202020204" pitchFamily="34" charset="0"/>
              <a:buChar char="•"/>
            </a:pPr>
            <a:endParaRPr lang="en-US" sz="1600" dirty="0"/>
          </a:p>
          <a:p>
            <a:pPr marL="85725" indent="-85725">
              <a:buFont typeface="Arial" panose="020B0604020202020204" pitchFamily="34" charset="0"/>
              <a:buChar char="•"/>
            </a:pPr>
            <a:endParaRPr lang="en-US" sz="1600" dirty="0"/>
          </a:p>
          <a:p>
            <a:pPr marL="180975" indent="-180975">
              <a:buFont typeface="Arial" panose="020B0604020202020204" pitchFamily="34" charset="0"/>
              <a:buChar char="•"/>
            </a:pPr>
            <a:r>
              <a:rPr lang="en-US" sz="1600" dirty="0" smtClean="0"/>
              <a:t>Stacking and quality control</a:t>
            </a:r>
          </a:p>
          <a:p>
            <a:pPr marL="180975" lvl="1" indent="-180975">
              <a:buFont typeface="Arial" panose="020B0604020202020204" pitchFamily="34" charset="0"/>
              <a:buChar char="•"/>
            </a:pPr>
            <a:r>
              <a:rPr lang="en-US" sz="1600" dirty="0" smtClean="0"/>
              <a:t>Filtering of uncertain matches</a:t>
            </a:r>
          </a:p>
          <a:p>
            <a:pPr marL="180975" lvl="1" indent="-95250">
              <a:buFont typeface="Arial" panose="020B0604020202020204" pitchFamily="34" charset="0"/>
              <a:buChar char="•"/>
            </a:pPr>
            <a:endParaRPr lang="en-US" sz="1600" dirty="0" smtClean="0"/>
          </a:p>
          <a:p>
            <a:pPr marL="180975" lvl="1" indent="-95250">
              <a:buFont typeface="Arial" panose="020B0604020202020204" pitchFamily="34" charset="0"/>
              <a:buChar char="•"/>
            </a:pPr>
            <a:endParaRPr lang="en-US" sz="1600" dirty="0" smtClean="0"/>
          </a:p>
          <a:p>
            <a:pPr marL="180975" lvl="1" indent="-95250">
              <a:buFont typeface="Arial" panose="020B0604020202020204" pitchFamily="34" charset="0"/>
              <a:buChar char="•"/>
            </a:pPr>
            <a:r>
              <a:rPr lang="en-US" sz="1600" dirty="0" smtClean="0"/>
              <a:t>Correction of co-registration residuals</a:t>
            </a:r>
          </a:p>
          <a:p>
            <a:pPr marL="180975" lvl="1" indent="-95250">
              <a:buFont typeface="Arial" panose="020B0604020202020204" pitchFamily="34" charset="0"/>
              <a:buChar char="•"/>
            </a:pPr>
            <a:endParaRPr lang="en-US" sz="1600" dirty="0"/>
          </a:p>
          <a:p>
            <a:pPr marL="180975" lvl="1" indent="-95250">
              <a:buFont typeface="Arial" panose="020B0604020202020204" pitchFamily="34" charset="0"/>
              <a:buChar char="•"/>
            </a:pPr>
            <a:endParaRPr lang="en-US" sz="1600" dirty="0" smtClean="0"/>
          </a:p>
          <a:p>
            <a:endParaRPr lang="en-US" sz="1600" dirty="0" smtClean="0"/>
          </a:p>
          <a:p>
            <a:pPr marL="87313" indent="-87313">
              <a:buFont typeface="Arial" panose="020B0604020202020204" pitchFamily="34" charset="0"/>
              <a:buChar char="•"/>
            </a:pPr>
            <a:r>
              <a:rPr lang="en-US" sz="1600" dirty="0" smtClean="0"/>
              <a:t> Calculation of indicators for persistent motion and noise reduction through averaging</a:t>
            </a:r>
            <a:endParaRPr lang="en-US" sz="1600" dirty="0"/>
          </a:p>
        </p:txBody>
      </p:sp>
      <p:sp>
        <p:nvSpPr>
          <p:cNvPr id="4" name="ZoneTexte 3"/>
          <p:cNvSpPr txBox="1"/>
          <p:nvPr/>
        </p:nvSpPr>
        <p:spPr>
          <a:xfrm>
            <a:off x="-8021" y="6607667"/>
            <a:ext cx="2358626" cy="261610"/>
          </a:xfrm>
          <a:prstGeom prst="rect">
            <a:avLst/>
          </a:prstGeom>
          <a:noFill/>
        </p:spPr>
        <p:txBody>
          <a:bodyPr wrap="none" rtlCol="0">
            <a:spAutoFit/>
          </a:bodyPr>
          <a:lstStyle/>
          <a:p>
            <a:r>
              <a:rPr lang="fr-FR" sz="1100" dirty="0" smtClean="0"/>
              <a:t>(Stumpf &amp; Malet, RSE, 2016 – in </a:t>
            </a:r>
            <a:r>
              <a:rPr lang="fr-FR" sz="1100" dirty="0" err="1" smtClean="0"/>
              <a:t>press</a:t>
            </a:r>
            <a:r>
              <a:rPr lang="fr-FR" sz="1100" dirty="0" smtClean="0"/>
              <a:t>)</a:t>
            </a:r>
            <a:endParaRPr lang="fr-FR" sz="1100" dirty="0"/>
          </a:p>
        </p:txBody>
      </p:sp>
      <p:pic>
        <p:nvPicPr>
          <p:cNvPr id="5" name="Image 4"/>
          <p:cNvPicPr>
            <a:picLocks noChangeAspect="1"/>
          </p:cNvPicPr>
          <p:nvPr/>
        </p:nvPicPr>
        <p:blipFill>
          <a:blip r:embed="rId5"/>
          <a:stretch>
            <a:fillRect/>
          </a:stretch>
        </p:blipFill>
        <p:spPr>
          <a:xfrm>
            <a:off x="8677076" y="6453956"/>
            <a:ext cx="359420" cy="359420"/>
          </a:xfrm>
          <a:prstGeom prst="rect">
            <a:avLst/>
          </a:prstGeom>
        </p:spPr>
      </p:pic>
    </p:spTree>
    <p:extLst>
      <p:ext uri="{BB962C8B-B14F-4D97-AF65-F5344CB8AC3E}">
        <p14:creationId xmlns:p14="http://schemas.microsoft.com/office/powerpoint/2010/main" val="193038894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505200" y="299195"/>
            <a:ext cx="3944223" cy="496832"/>
          </a:xfrm>
        </p:spPr>
        <p:txBody>
          <a:bodyPr>
            <a:normAutofit fontScale="90000"/>
          </a:bodyPr>
          <a:lstStyle/>
          <a:p>
            <a:r>
              <a:rPr lang="en-US" dirty="0" smtClean="0"/>
              <a:t>Landslide impacts</a:t>
            </a:r>
            <a:endParaRPr lang="en-US" dirty="0"/>
          </a:p>
        </p:txBody>
      </p:sp>
      <p:pic>
        <p:nvPicPr>
          <p:cNvPr id="7" name="Picture 6"/>
          <p:cNvPicPr>
            <a:picLocks noChangeAspect="1"/>
          </p:cNvPicPr>
          <p:nvPr/>
        </p:nvPicPr>
        <p:blipFill>
          <a:blip r:embed="rId3"/>
          <a:stretch>
            <a:fillRect/>
          </a:stretch>
        </p:blipFill>
        <p:spPr>
          <a:xfrm>
            <a:off x="-24641" y="1633696"/>
            <a:ext cx="8787641" cy="2915487"/>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3817870292"/>
              </p:ext>
            </p:extLst>
          </p:nvPr>
        </p:nvGraphicFramePr>
        <p:xfrm>
          <a:off x="2903536" y="4176248"/>
          <a:ext cx="5943600" cy="268175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rot="16200000">
            <a:off x="2131211" y="5232964"/>
            <a:ext cx="123687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2569"/>
                </a:solidFill>
                <a:effectLst/>
                <a:uFillTx/>
              </a:rPr>
              <a:t># of landslides</a:t>
            </a:r>
            <a:endParaRPr kumimoji="0" lang="en-US" sz="1400" b="0" i="0" u="none" strike="noStrike" cap="none" spc="0" normalizeH="0" baseline="0" dirty="0">
              <a:ln>
                <a:noFill/>
              </a:ln>
              <a:solidFill>
                <a:srgbClr val="002569"/>
              </a:solidFill>
              <a:effectLst/>
              <a:uFillTx/>
            </a:endParaRPr>
          </a:p>
        </p:txBody>
      </p:sp>
      <p:sp>
        <p:nvSpPr>
          <p:cNvPr id="12" name="TextBox 11"/>
          <p:cNvSpPr txBox="1"/>
          <p:nvPr/>
        </p:nvSpPr>
        <p:spPr>
          <a:xfrm rot="5400000">
            <a:off x="8452316" y="5271620"/>
            <a:ext cx="1097414"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2569"/>
                </a:solidFill>
                <a:effectLst/>
                <a:uFillTx/>
              </a:rPr>
              <a:t># of fatalities</a:t>
            </a:r>
            <a:endParaRPr kumimoji="0" lang="en-US" sz="1400" b="0" i="0" u="none" strike="noStrike" cap="none" spc="0" normalizeH="0" baseline="0" dirty="0">
              <a:ln>
                <a:noFill/>
              </a:ln>
              <a:solidFill>
                <a:srgbClr val="002569"/>
              </a:solidFill>
              <a:effectLst/>
              <a:uFillTx/>
            </a:endParaRPr>
          </a:p>
        </p:txBody>
      </p:sp>
      <p:sp>
        <p:nvSpPr>
          <p:cNvPr id="11" name="TextBox 10"/>
          <p:cNvSpPr txBox="1"/>
          <p:nvPr/>
        </p:nvSpPr>
        <p:spPr>
          <a:xfrm>
            <a:off x="28074" y="6534114"/>
            <a:ext cx="265713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Source:</a:t>
            </a:r>
            <a:r>
              <a:rPr kumimoji="0" lang="en-US" sz="1800" b="0" i="0" u="none" strike="noStrike" cap="none" spc="0" normalizeH="0" dirty="0" smtClean="0">
                <a:ln>
                  <a:noFill/>
                </a:ln>
                <a:solidFill>
                  <a:srgbClr val="002569"/>
                </a:solidFill>
                <a:effectLst/>
                <a:uFillTx/>
              </a:rPr>
              <a:t> </a:t>
            </a:r>
            <a:r>
              <a:rPr kumimoji="0" lang="en-US" sz="1800" b="0" i="0" u="none" strike="noStrike" cap="none" spc="0" normalizeH="0" baseline="0" dirty="0" smtClean="0">
                <a:ln>
                  <a:noFill/>
                </a:ln>
                <a:solidFill>
                  <a:srgbClr val="002569"/>
                </a:solidFill>
                <a:effectLst/>
                <a:uFillTx/>
              </a:rPr>
              <a:t>GLC,</a:t>
            </a:r>
            <a:r>
              <a:rPr kumimoji="0" lang="en-US" sz="1800" b="0" i="0" u="none" strike="noStrike" cap="none" spc="0" normalizeH="0" dirty="0" smtClean="0">
                <a:ln>
                  <a:noFill/>
                </a:ln>
                <a:solidFill>
                  <a:srgbClr val="002569"/>
                </a:solidFill>
                <a:effectLst/>
                <a:uFillTx/>
              </a:rPr>
              <a:t> 2007-2016</a:t>
            </a:r>
            <a:endParaRPr kumimoji="0" lang="en-US" sz="1800" b="0" i="0" u="none" strike="noStrike" cap="none" spc="0" normalizeH="0" baseline="0" dirty="0">
              <a:ln>
                <a:noFill/>
              </a:ln>
              <a:solidFill>
                <a:srgbClr val="002569"/>
              </a:solidFill>
              <a:effectLst/>
              <a:uFillTx/>
            </a:endParaRPr>
          </a:p>
        </p:txBody>
      </p:sp>
      <p:sp>
        <p:nvSpPr>
          <p:cNvPr id="13" name="TextBox 12"/>
          <p:cNvSpPr txBox="1"/>
          <p:nvPr/>
        </p:nvSpPr>
        <p:spPr>
          <a:xfrm>
            <a:off x="45682" y="1214739"/>
            <a:ext cx="501675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Global distribution of rainfall-triggered landslides</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1966333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88932"/>
            <a:ext cx="7543800" cy="914400"/>
          </a:xfrm>
        </p:spPr>
        <p:txBody>
          <a:bodyPr>
            <a:normAutofit/>
          </a:bodyPr>
          <a:lstStyle/>
          <a:p>
            <a:r>
              <a:rPr lang="en-US" dirty="0" smtClean="0"/>
              <a:t>Landslide Fatalities (2015-16)</a:t>
            </a:r>
            <a:endParaRPr lang="en-US" dirty="0"/>
          </a:p>
        </p:txBody>
      </p:sp>
      <p:pic>
        <p:nvPicPr>
          <p:cNvPr id="5" name="Picture 2" descr="2016 landslide lo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55991"/>
            <a:ext cx="5039044" cy="29368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38800" y="1608956"/>
            <a:ext cx="3276600"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2569"/>
                </a:solidFill>
                <a:effectLst/>
                <a:uFillTx/>
              </a:rPr>
              <a:t>Fatality-inducing</a:t>
            </a:r>
            <a:r>
              <a:rPr kumimoji="0" lang="en-US" b="0" i="0" u="none" strike="noStrike" cap="none" spc="0" normalizeH="0" dirty="0" smtClean="0">
                <a:ln>
                  <a:noFill/>
                </a:ln>
                <a:solidFill>
                  <a:srgbClr val="002569"/>
                </a:solidFill>
                <a:effectLst/>
                <a:uFillTx/>
              </a:rPr>
              <a:t> </a:t>
            </a:r>
            <a:r>
              <a:rPr lang="en-US" dirty="0"/>
              <a:t>l</a:t>
            </a:r>
            <a:r>
              <a:rPr kumimoji="0" lang="en-US" b="0" i="0" u="none" strike="noStrike" cap="none" spc="0" normalizeH="0" baseline="0" dirty="0" smtClean="0">
                <a:ln>
                  <a:noFill/>
                </a:ln>
                <a:solidFill>
                  <a:srgbClr val="002569"/>
                </a:solidFill>
                <a:effectLst/>
                <a:uFillTx/>
              </a:rPr>
              <a:t>andslide events and </a:t>
            </a:r>
            <a:r>
              <a:rPr kumimoji="0" lang="en-US" b="0" i="0" u="none" strike="noStrike" cap="none" spc="0" normalizeH="0" baseline="0" dirty="0" smtClean="0">
                <a:ln>
                  <a:noFill/>
                </a:ln>
                <a:solidFill>
                  <a:srgbClr val="002569"/>
                </a:solidFill>
                <a:effectLst/>
                <a:uFillTx/>
              </a:rPr>
              <a:t>losses</a:t>
            </a:r>
          </a:p>
          <a:p>
            <a:pPr marL="0" marR="0" indent="0" algn="l" defTabSz="457200" rtl="0" fontAlgn="auto" latinLnBrk="1"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002569"/>
                </a:solidFill>
                <a:effectLst/>
                <a:uFillTx/>
              </a:rPr>
              <a:t>Comparing </a:t>
            </a:r>
            <a:r>
              <a:rPr kumimoji="0" lang="en-US" b="0" i="0" u="none" strike="noStrike" cap="none" spc="0" normalizeH="0" baseline="0" dirty="0" smtClean="0">
                <a:ln>
                  <a:noFill/>
                </a:ln>
                <a:solidFill>
                  <a:srgbClr val="002569"/>
                </a:solidFill>
                <a:effectLst/>
                <a:uFillTx/>
              </a:rPr>
              <a:t>2016 to 2015</a:t>
            </a:r>
            <a:endParaRPr kumimoji="0" lang="en-US" b="0" i="0" u="none" strike="noStrike" cap="none" spc="0" normalizeH="0" baseline="0" dirty="0">
              <a:ln>
                <a:noFill/>
              </a:ln>
              <a:solidFill>
                <a:srgbClr val="002569"/>
              </a:solidFill>
              <a:effectLst/>
              <a:uFillTx/>
            </a:endParaRPr>
          </a:p>
        </p:txBody>
      </p:sp>
      <p:sp>
        <p:nvSpPr>
          <p:cNvPr id="7" name="TextBox 6"/>
          <p:cNvSpPr txBox="1"/>
          <p:nvPr/>
        </p:nvSpPr>
        <p:spPr>
          <a:xfrm>
            <a:off x="1828800" y="6480955"/>
            <a:ext cx="6279922"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600" dirty="0"/>
              <a:t>http://blogs.agu.org/landslideblog/2016/08/01/2016-landslide-losses/</a:t>
            </a:r>
            <a:endParaRPr kumimoji="0" lang="en-US" sz="1600" b="0" i="0" u="none" strike="noStrike" cap="none" spc="0" normalizeH="0" baseline="0" dirty="0">
              <a:ln>
                <a:noFill/>
              </a:ln>
              <a:solidFill>
                <a:srgbClr val="002569"/>
              </a:solidFill>
              <a:effectLst/>
              <a:uFillTx/>
            </a:endParaRPr>
          </a:p>
        </p:txBody>
      </p:sp>
      <p:pic>
        <p:nvPicPr>
          <p:cNvPr id="4" name="Content Placeholder 3"/>
          <p:cNvPicPr>
            <a:picLocks noChangeAspect="1"/>
          </p:cNvPicPr>
          <p:nvPr/>
        </p:nvPicPr>
        <p:blipFill>
          <a:blip r:embed="rId3"/>
          <a:stretch>
            <a:fillRect/>
          </a:stretch>
        </p:blipFill>
        <p:spPr>
          <a:xfrm>
            <a:off x="3581400" y="3183547"/>
            <a:ext cx="5546557" cy="3275936"/>
          </a:xfrm>
          <a:prstGeom prst="rect">
            <a:avLst/>
          </a:prstGeom>
        </p:spPr>
      </p:pic>
    </p:spTree>
    <p:extLst>
      <p:ext uri="{BB962C8B-B14F-4D97-AF65-F5344CB8AC3E}">
        <p14:creationId xmlns:p14="http://schemas.microsoft.com/office/powerpoint/2010/main" val="316757668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7</a:t>
            </a:fld>
            <a:endParaRPr lang="en-GB"/>
          </a:p>
        </p:txBody>
      </p:sp>
      <p:sp>
        <p:nvSpPr>
          <p:cNvPr id="3" name="Content Placeholder 2"/>
          <p:cNvSpPr>
            <a:spLocks noGrp="1"/>
          </p:cNvSpPr>
          <p:nvPr>
            <p:ph sz="quarter" idx="10"/>
          </p:nvPr>
        </p:nvSpPr>
        <p:spPr>
          <a:xfrm>
            <a:off x="188594" y="1330875"/>
            <a:ext cx="8915400" cy="5334000"/>
          </a:xfrm>
        </p:spPr>
        <p:txBody>
          <a:bodyPr/>
          <a:lstStyle/>
          <a:p>
            <a:pPr marL="426027" lvl="1" indent="0">
              <a:buNone/>
            </a:pPr>
            <a:endParaRPr lang="en-US" sz="1800" dirty="0" smtClean="0"/>
          </a:p>
          <a:p>
            <a:pPr marL="426027" lvl="1" indent="0">
              <a:buNone/>
            </a:pPr>
            <a:r>
              <a:rPr lang="en-US" sz="2400" dirty="0" smtClean="0"/>
              <a:t>To demonstrate the </a:t>
            </a:r>
            <a:r>
              <a:rPr lang="en-US" sz="2400" b="1" dirty="0" smtClean="0"/>
              <a:t>effective exploitation </a:t>
            </a:r>
            <a:r>
              <a:rPr lang="en-US" sz="2400" dirty="0" smtClean="0"/>
              <a:t>of Earth observations (EO) data and technologies to </a:t>
            </a:r>
            <a:r>
              <a:rPr lang="en-US" sz="2400" b="1" dirty="0" smtClean="0"/>
              <a:t>detect, map and monitor landslides and landslide prone hillsides</a:t>
            </a:r>
            <a:r>
              <a:rPr lang="en-US" sz="2400" dirty="0" smtClean="0"/>
              <a:t>, in different physiographic and climatic regions. </a:t>
            </a:r>
          </a:p>
          <a:p>
            <a:pPr marL="426027" lvl="1" indent="0">
              <a:buNone/>
            </a:pPr>
            <a:endParaRPr lang="en-US" sz="2400" dirty="0" smtClean="0"/>
          </a:p>
          <a:p>
            <a:pPr marL="426027" lvl="1" indent="0">
              <a:buNone/>
            </a:pPr>
            <a:r>
              <a:rPr lang="en-US" sz="2400" dirty="0" smtClean="0"/>
              <a:t>To apply satellite EO across the </a:t>
            </a:r>
            <a:r>
              <a:rPr lang="en-US" sz="2400" b="1" dirty="0" smtClean="0"/>
              <a:t>cycle of landslide disaster risk management</a:t>
            </a:r>
            <a:r>
              <a:rPr lang="en-US" sz="2400" dirty="0" smtClean="0"/>
              <a:t>, including preparedness, situational awareness, response and recovery with a distinct multi-hazard focus on cascading impacts and risks. </a:t>
            </a:r>
          </a:p>
          <a:p>
            <a:pPr marL="426027" lvl="1" indent="0">
              <a:buNone/>
            </a:pPr>
            <a:endParaRPr lang="en-US" sz="2400" dirty="0" smtClean="0"/>
          </a:p>
          <a:p>
            <a:pPr marL="426027" lvl="1" indent="0">
              <a:buNone/>
            </a:pPr>
            <a:endParaRPr lang="en-US" sz="2400" dirty="0" smtClean="0"/>
          </a:p>
          <a:p>
            <a:pPr marL="426027" lvl="1" indent="0">
              <a:buNone/>
            </a:pPr>
            <a:endParaRPr lang="en-US" sz="2400" dirty="0" smtClean="0"/>
          </a:p>
        </p:txBody>
      </p:sp>
      <p:sp>
        <p:nvSpPr>
          <p:cNvPr id="4" name="Title 3"/>
          <p:cNvSpPr>
            <a:spLocks noGrp="1"/>
          </p:cNvSpPr>
          <p:nvPr>
            <p:ph type="title" idx="4294967295"/>
          </p:nvPr>
        </p:nvSpPr>
        <p:spPr/>
        <p:txBody>
          <a:bodyPr>
            <a:normAutofit fontScale="90000"/>
          </a:bodyPr>
          <a:lstStyle/>
          <a:p>
            <a:pPr algn="ctr"/>
            <a:endParaRPr lang="en-GB" dirty="0"/>
          </a:p>
        </p:txBody>
      </p:sp>
      <p:sp>
        <p:nvSpPr>
          <p:cNvPr id="8" name="Title 1"/>
          <p:cNvSpPr>
            <a:spLocks noGrp="1"/>
          </p:cNvSpPr>
          <p:nvPr>
            <p:ph type="title" idx="4294967295"/>
          </p:nvPr>
        </p:nvSpPr>
        <p:spPr>
          <a:xfrm>
            <a:off x="990600" y="277960"/>
            <a:ext cx="7543800" cy="914400"/>
          </a:xfrm>
          <a:prstGeom prst="rect">
            <a:avLst/>
          </a:prstGeom>
        </p:spPr>
        <p:txBody>
          <a:bodyPr>
            <a:normAutofit/>
          </a:bodyPr>
          <a:lstStyle/>
          <a:p>
            <a:pPr algn="ctr"/>
            <a:r>
              <a:rPr lang="en-US" dirty="0" smtClean="0"/>
              <a:t>Landslides Pilot:  Main Goals</a:t>
            </a:r>
            <a:endParaRPr lang="en-GB" sz="2700" dirty="0">
              <a:solidFill>
                <a:srgbClr val="FF0000"/>
              </a:solidFill>
            </a:endParaRPr>
          </a:p>
        </p:txBody>
      </p:sp>
      <p:sp>
        <p:nvSpPr>
          <p:cNvPr id="10" name="Content Placeholder 2"/>
          <p:cNvSpPr txBox="1">
            <a:spLocks/>
          </p:cNvSpPr>
          <p:nvPr/>
        </p:nvSpPr>
        <p:spPr>
          <a:xfrm>
            <a:off x="188594" y="2743200"/>
            <a:ext cx="4154806" cy="3810000"/>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Font typeface="Arial"/>
              <a:buNone/>
            </a:pPr>
            <a:endParaRPr lang="en-US" sz="2400" b="1" dirty="0" smtClean="0">
              <a:solidFill>
                <a:srgbClr val="FF0000"/>
              </a:solidFill>
            </a:endParaRPr>
          </a:p>
        </p:txBody>
      </p:sp>
    </p:spTree>
    <p:extLst>
      <p:ext uri="{BB962C8B-B14F-4D97-AF65-F5344CB8AC3E}">
        <p14:creationId xmlns:p14="http://schemas.microsoft.com/office/powerpoint/2010/main" val="99718992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295400"/>
            <a:ext cx="8153400" cy="4724400"/>
          </a:xfrm>
        </p:spPr>
        <p:txBody>
          <a:bodyPr/>
          <a:lstStyle/>
          <a:p>
            <a:r>
              <a:rPr lang="en-US" b="1" dirty="0" smtClean="0"/>
              <a:t>December 2015</a:t>
            </a:r>
            <a:r>
              <a:rPr lang="en-US" dirty="0" smtClean="0"/>
              <a:t>: Convened first Disaster Landslide Pilot meeting (virtual)</a:t>
            </a:r>
          </a:p>
          <a:p>
            <a:r>
              <a:rPr lang="en-US" b="1" dirty="0" smtClean="0"/>
              <a:t>January-Feb 2016</a:t>
            </a:r>
            <a:r>
              <a:rPr lang="en-US" dirty="0" smtClean="0"/>
              <a:t>: Conducted survey of participants to define expertise, interests, and areas of focus</a:t>
            </a:r>
          </a:p>
          <a:p>
            <a:r>
              <a:rPr lang="en-US" b="1" dirty="0"/>
              <a:t>March 2016: </a:t>
            </a:r>
            <a:r>
              <a:rPr lang="en-US" dirty="0"/>
              <a:t>Introduction of potential Landslide Pilot at CEOS #5 meeting in Bonn, Germany</a:t>
            </a:r>
          </a:p>
          <a:p>
            <a:r>
              <a:rPr lang="en-US" b="1" dirty="0" smtClean="0"/>
              <a:t>April 2016</a:t>
            </a:r>
            <a:r>
              <a:rPr lang="en-US" dirty="0" smtClean="0"/>
              <a:t>: In person meeting of pilot participants in Vienna, Austria</a:t>
            </a:r>
          </a:p>
          <a:p>
            <a:r>
              <a:rPr lang="en-US" b="1" dirty="0" smtClean="0"/>
              <a:t>July 2016</a:t>
            </a:r>
            <a:r>
              <a:rPr lang="en-US" dirty="0" smtClean="0"/>
              <a:t>: Drafted </a:t>
            </a:r>
            <a:r>
              <a:rPr lang="en-US" dirty="0"/>
              <a:t>CEOS DRM Landslide </a:t>
            </a:r>
            <a:r>
              <a:rPr lang="en-US" dirty="0" smtClean="0"/>
              <a:t>Pilot Plan and further defined study areas and co-leads</a:t>
            </a:r>
          </a:p>
          <a:p>
            <a:r>
              <a:rPr lang="en-US" b="1" dirty="0" smtClean="0"/>
              <a:t>August 2016</a:t>
            </a:r>
            <a:r>
              <a:rPr lang="en-US" dirty="0" smtClean="0"/>
              <a:t>: Co-lead meeting to discuss further development of study areas and Landslide Pilot Plan</a:t>
            </a:r>
          </a:p>
          <a:p>
            <a:r>
              <a:rPr lang="en-US" b="1" dirty="0" smtClean="0"/>
              <a:t>September 2016</a:t>
            </a:r>
            <a:r>
              <a:rPr lang="en-US" dirty="0" smtClean="0"/>
              <a:t>: Propose plan to CEOS Disaster WG for approval as 4</a:t>
            </a:r>
            <a:r>
              <a:rPr lang="en-US" baseline="30000" dirty="0" smtClean="0"/>
              <a:t>th</a:t>
            </a:r>
            <a:r>
              <a:rPr lang="en-US" dirty="0" smtClean="0"/>
              <a:t> disaster pilot</a:t>
            </a:r>
          </a:p>
          <a:p>
            <a:r>
              <a:rPr lang="en-US" b="1" dirty="0" smtClean="0"/>
              <a:t>September 2016</a:t>
            </a:r>
            <a:r>
              <a:rPr lang="en-US" dirty="0" smtClean="0"/>
              <a:t>: </a:t>
            </a:r>
            <a:r>
              <a:rPr lang="en-US" dirty="0"/>
              <a:t>Establish the Landslide Pilot web presence on CEOS.ORG with a summary of goals, objectives and participants</a:t>
            </a:r>
          </a:p>
          <a:p>
            <a:endParaRPr lang="en-US" dirty="0"/>
          </a:p>
        </p:txBody>
      </p:sp>
      <p:sp>
        <p:nvSpPr>
          <p:cNvPr id="3" name="Title 2"/>
          <p:cNvSpPr>
            <a:spLocks noGrp="1"/>
          </p:cNvSpPr>
          <p:nvPr>
            <p:ph type="title" idx="4294967295"/>
          </p:nvPr>
        </p:nvSpPr>
        <p:spPr>
          <a:xfrm>
            <a:off x="0" y="228600"/>
            <a:ext cx="7543800" cy="914400"/>
          </a:xfrm>
        </p:spPr>
        <p:txBody>
          <a:bodyPr>
            <a:normAutofit/>
          </a:bodyPr>
          <a:lstStyle/>
          <a:p>
            <a:r>
              <a:rPr lang="en-US" dirty="0" smtClean="0"/>
              <a:t>Status for Landslide WG</a:t>
            </a:r>
            <a:endParaRPr lang="en-US" dirty="0"/>
          </a:p>
        </p:txBody>
      </p:sp>
    </p:spTree>
    <p:extLst>
      <p:ext uri="{BB962C8B-B14F-4D97-AF65-F5344CB8AC3E}">
        <p14:creationId xmlns:p14="http://schemas.microsoft.com/office/powerpoint/2010/main" val="2701421620"/>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295400"/>
            <a:ext cx="8610600" cy="4724400"/>
          </a:xfrm>
        </p:spPr>
        <p:txBody>
          <a:bodyPr/>
          <a:lstStyle/>
          <a:p>
            <a:pPr lvl="0"/>
            <a:r>
              <a:rPr lang="en-US" sz="2400" b="1" dirty="0"/>
              <a:t>Objective A</a:t>
            </a:r>
            <a:r>
              <a:rPr lang="en-US" sz="2400" dirty="0"/>
              <a:t> – Establish effective practices for merging different Earth Observation data (e.g. optical and radar) to better monitor and map landslide activity over time and space.</a:t>
            </a:r>
          </a:p>
          <a:p>
            <a:pPr lvl="0"/>
            <a:r>
              <a:rPr lang="en-US" sz="2400" b="1" dirty="0"/>
              <a:t>Objective B </a:t>
            </a:r>
            <a:r>
              <a:rPr lang="en-US" sz="2400" dirty="0"/>
              <a:t>–</a:t>
            </a:r>
            <a:r>
              <a:rPr lang="en-US" sz="2400" b="1" dirty="0"/>
              <a:t> </a:t>
            </a:r>
            <a:r>
              <a:rPr lang="en-US" sz="2400" dirty="0"/>
              <a:t>Demonstrate how landslide products, models or services can support disaster risk management for multi-hazard and cascading landslide events. </a:t>
            </a:r>
          </a:p>
          <a:p>
            <a:pPr lvl="0"/>
            <a:r>
              <a:rPr lang="en-US" sz="2400" b="1" dirty="0"/>
              <a:t>Objective C</a:t>
            </a:r>
            <a:r>
              <a:rPr lang="en-US" sz="2400" dirty="0"/>
              <a:t> – Exploit the experience, data, and lessons learned from ongoing pilots (i.e., seismic hazards, floods, volcanoes).</a:t>
            </a:r>
          </a:p>
          <a:p>
            <a:pPr lvl="0"/>
            <a:r>
              <a:rPr lang="en-US" sz="2400" b="1" dirty="0"/>
              <a:t>Objective D </a:t>
            </a:r>
            <a:r>
              <a:rPr lang="en-US" sz="2400" dirty="0"/>
              <a:t>– Engage and partner with data brokers and end users to understand user and service requirements, user expectations, and to get feedback through the activities described in objectives A-C. </a:t>
            </a:r>
          </a:p>
        </p:txBody>
      </p:sp>
      <p:sp>
        <p:nvSpPr>
          <p:cNvPr id="3" name="Title 2"/>
          <p:cNvSpPr>
            <a:spLocks noGrp="1"/>
          </p:cNvSpPr>
          <p:nvPr>
            <p:ph type="title" idx="4294967295"/>
          </p:nvPr>
        </p:nvSpPr>
        <p:spPr>
          <a:xfrm>
            <a:off x="-152400" y="304800"/>
            <a:ext cx="7543800" cy="914400"/>
          </a:xfrm>
        </p:spPr>
        <p:txBody>
          <a:bodyPr>
            <a:normAutofit/>
          </a:bodyPr>
          <a:lstStyle/>
          <a:p>
            <a:r>
              <a:rPr lang="en-US" dirty="0"/>
              <a:t>Proposed Objectives</a:t>
            </a:r>
          </a:p>
        </p:txBody>
      </p:sp>
    </p:spTree>
    <p:extLst>
      <p:ext uri="{BB962C8B-B14F-4D97-AF65-F5344CB8AC3E}">
        <p14:creationId xmlns:p14="http://schemas.microsoft.com/office/powerpoint/2010/main" val="34976292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1">
    <a:dk1>
      <a:srgbClr val="000000"/>
    </a:dk1>
    <a:lt1>
      <a:srgbClr val="FFFFFF"/>
    </a:lt1>
    <a:dk2>
      <a:srgbClr val="000000"/>
    </a:dk2>
    <a:lt2>
      <a:srgbClr val="808080"/>
    </a:lt2>
    <a:accent1>
      <a:srgbClr val="990000"/>
    </a:accent1>
    <a:accent2>
      <a:srgbClr val="623838"/>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1305</TotalTime>
  <Words>4376</Words>
  <Application>Microsoft Office PowerPoint</Application>
  <PresentationFormat>On-screen Show (4:3)</PresentationFormat>
  <Paragraphs>595</Paragraphs>
  <Slides>49</Slides>
  <Notes>21</Notes>
  <HiddenSlides>1</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49</vt:i4>
      </vt:variant>
    </vt:vector>
  </HeadingPairs>
  <TitlesOfParts>
    <vt:vector size="65" baseType="lpstr">
      <vt:lpstr>Microsoft YaHei</vt:lpstr>
      <vt:lpstr>ＭＳ Ｐゴシック</vt:lpstr>
      <vt:lpstr>Arial</vt:lpstr>
      <vt:lpstr>Arial Bold</vt:lpstr>
      <vt:lpstr>Avenir Roman</vt:lpstr>
      <vt:lpstr>Calibri</vt:lpstr>
      <vt:lpstr>Cambria</vt:lpstr>
      <vt:lpstr>Century Gothic</vt:lpstr>
      <vt:lpstr>Courier New</vt:lpstr>
      <vt:lpstr>Droid Serif</vt:lpstr>
      <vt:lpstr>Helvetica</vt:lpstr>
      <vt:lpstr>Helvetica Neue Light</vt:lpstr>
      <vt:lpstr>Times New Roman</vt:lpstr>
      <vt:lpstr>Wingdings</vt:lpstr>
      <vt:lpstr>Default</vt:lpstr>
      <vt:lpstr>1_Default</vt:lpstr>
      <vt:lpstr>PowerPoint Presentation</vt:lpstr>
      <vt:lpstr>Co-leads of landslide pilot</vt:lpstr>
      <vt:lpstr>Selected Landslides, July 2016 (around the world)</vt:lpstr>
      <vt:lpstr>Landslides and rainfall, July 2016</vt:lpstr>
      <vt:lpstr>Landslide impacts</vt:lpstr>
      <vt:lpstr>Landslide Fatalities (2015-16)</vt:lpstr>
      <vt:lpstr>PowerPoint Presentation</vt:lpstr>
      <vt:lpstr>Status for Landslide WG</vt:lpstr>
      <vt:lpstr>Proposed Objectives</vt:lpstr>
      <vt:lpstr>Proposed CEOS Objectives</vt:lpstr>
      <vt:lpstr>Key Pilot Outputs &amp; Deliverables</vt:lpstr>
      <vt:lpstr>Proposed key user communities</vt:lpstr>
      <vt:lpstr>Proposed Regional Foci</vt:lpstr>
      <vt:lpstr>Pacific Northwest, USA</vt:lpstr>
      <vt:lpstr>Nepal</vt:lpstr>
      <vt:lpstr>Experimental Regions</vt:lpstr>
      <vt:lpstr>Experimental Regions</vt:lpstr>
      <vt:lpstr>Experimental Regions</vt:lpstr>
      <vt:lpstr>Experimental Areas</vt:lpstr>
      <vt:lpstr>Proposed regional study leads</vt:lpstr>
      <vt:lpstr>Methodology</vt:lpstr>
      <vt:lpstr>Long-term Landslide Mapping object-based multi-temporal detection</vt:lpstr>
      <vt:lpstr>Multi-temporal Landslide Mapping 2015 Gorkha earthquake, Nepal</vt:lpstr>
      <vt:lpstr>Pre-  &amp; post-monsoon landslide mapping, 2015</vt:lpstr>
      <vt:lpstr>Pre-  &amp; post-monsoon landslide mapping, 2015</vt:lpstr>
      <vt:lpstr>PowerPoint Presentation</vt:lpstr>
      <vt:lpstr>PowerPoint Presentation</vt:lpstr>
      <vt:lpstr>Automated Regular Monitoring of Landslides over Large Areas</vt:lpstr>
      <vt:lpstr>PowerPoint Presentation</vt:lpstr>
      <vt:lpstr>PowerPoint Presentation</vt:lpstr>
      <vt:lpstr>Global efforts</vt:lpstr>
      <vt:lpstr>PowerPoint Presentation</vt:lpstr>
      <vt:lpstr>Take-Aways</vt:lpstr>
      <vt:lpstr>Next steps &amp; Data needs</vt:lpstr>
      <vt:lpstr>Data Requests: to be populated</vt:lpstr>
      <vt:lpstr>Thank you!</vt:lpstr>
      <vt:lpstr>PowerPoint Presentation</vt:lpstr>
      <vt:lpstr>CEOS Landslide Pilot Survey</vt:lpstr>
      <vt:lpstr>Current Landslide Pilot Members (50)</vt:lpstr>
      <vt:lpstr>Summary of Expertise</vt:lpstr>
      <vt:lpstr>Regional Foci of participants</vt:lpstr>
      <vt:lpstr>Interest in Objectives</vt:lpstr>
      <vt:lpstr>Comments on Objectives</vt:lpstr>
      <vt:lpstr>Interest in Data Access</vt:lpstr>
      <vt:lpstr>Interest in Thematic Topics</vt:lpstr>
      <vt:lpstr>Suggested regional study areas</vt:lpstr>
      <vt:lpstr>Live data stream</vt:lpstr>
      <vt:lpstr>Monitoring data 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Kirschbaum, Dalia B. (GSFC-6170)</cp:lastModifiedBy>
  <cp:revision>458</cp:revision>
  <dcterms:modified xsi:type="dcterms:W3CDTF">2016-09-08T00:55:43Z</dcterms:modified>
</cp:coreProperties>
</file>