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27"/>
  </p:notesMasterIdLst>
  <p:handoutMasterIdLst>
    <p:handoutMasterId r:id="rId28"/>
  </p:handoutMasterIdLst>
  <p:sldIdLst>
    <p:sldId id="256" r:id="rId3"/>
    <p:sldId id="389" r:id="rId4"/>
    <p:sldId id="354" r:id="rId5"/>
    <p:sldId id="355" r:id="rId6"/>
    <p:sldId id="362" r:id="rId7"/>
    <p:sldId id="390" r:id="rId8"/>
    <p:sldId id="353" r:id="rId9"/>
    <p:sldId id="392" r:id="rId10"/>
    <p:sldId id="403" r:id="rId11"/>
    <p:sldId id="301" r:id="rId12"/>
    <p:sldId id="337" r:id="rId13"/>
    <p:sldId id="400" r:id="rId14"/>
    <p:sldId id="398" r:id="rId15"/>
    <p:sldId id="399" r:id="rId16"/>
    <p:sldId id="319" r:id="rId17"/>
    <p:sldId id="402" r:id="rId18"/>
    <p:sldId id="401" r:id="rId19"/>
    <p:sldId id="374" r:id="rId20"/>
    <p:sldId id="393" r:id="rId21"/>
    <p:sldId id="394" r:id="rId22"/>
    <p:sldId id="395" r:id="rId23"/>
    <p:sldId id="396" r:id="rId24"/>
    <p:sldId id="397" r:id="rId25"/>
    <p:sldId id="350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3399"/>
    <a:srgbClr val="CC0066"/>
    <a:srgbClr val="33CC33"/>
    <a:srgbClr val="0033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8480" autoAdjust="0"/>
  </p:normalViewPr>
  <p:slideViewPr>
    <p:cSldViewPr>
      <p:cViewPr varScale="1">
        <p:scale>
          <a:sx n="69" d="100"/>
          <a:sy n="69" d="100"/>
        </p:scale>
        <p:origin x="-85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notesViewPr>
    <p:cSldViewPr>
      <p:cViewPr varScale="1">
        <p:scale>
          <a:sx n="71" d="100"/>
          <a:sy n="71" d="100"/>
        </p:scale>
        <p:origin x="-281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CD819-827A-4355-BC55-BC2EFF343CD1}" type="datetimeFigureOut">
              <a:rPr lang="it-IT" smtClean="0"/>
              <a:pPr/>
              <a:t>07/09/2016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CF55-8342-45B2-8FB0-B004E5CE6F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593A841-E1D7-427D-B95A-EC29C0921306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703B781-9744-4547-9764-3D475E27AAE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5E7A5-7482-4E77-BFFB-D60AAB164C4E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B9DD-C9BE-45C4-B72B-0104B04A29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F7775-E439-40CF-B3DA-17D9F0F38C30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D369-852B-43D7-9D46-F4D722D5DF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F8E6B-711E-4D42-8EE3-A1217F05B929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D76A3-5F91-40CC-8E6A-52F98C8496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9/7/2016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BD04B-D6B8-46A8-9855-7F9213837C81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CD15-36B1-4F59-AE77-FF5B03CF1D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EE13-24E8-423F-8F6A-059BF279456A}" type="datetimeFigureOut">
              <a:rPr lang="it-IT" smtClean="0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B1305-048E-4122-88D5-4E9F3FDC18E8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3464-B885-4B68-973D-DF6C3449F9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1BBC-A5A1-40CB-8A36-C4DCB232A352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C6D6C-AA3A-468B-8B28-1F2DFEEE95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A29EA-6E1F-47E3-9F74-DA43C43890D1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77A-91FB-44A6-AA62-1CF48DB6FAB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000B3-D036-48BB-9332-48B744FA4B21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7239-E76C-4433-BDEA-75A3E3322E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C44B5-0F25-47D3-8517-63085D809739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CD30-64FC-4C3E-B7BE-FFF4DA7169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8585F-E1BB-452A-B0AC-4F5519F21650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1ADC-523B-4EAA-AF98-958FDCE82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81281-6AD7-4AED-9ECC-E5C4279B2EC3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5E87-E864-484E-AC7A-9A62D5355E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A669EE13-24E8-423F-8F6A-059BF279456A}" type="datetimeFigureOut">
              <a:rPr lang="it-IT"/>
              <a:pPr/>
              <a:t>07/09/2016</a:t>
            </a:fld>
            <a:endParaRPr lang="it-IT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0F8C094-F9BC-4834-9F29-577F3CBA0FE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69EE13-24E8-423F-8F6A-059BF279456A}" type="datetimeFigureOut">
              <a:rPr lang="it-IT" smtClean="0"/>
              <a:pPr/>
              <a:t>07/09/2016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6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" cy="518886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1004170" y="-1338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Geohazard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Supersites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&amp;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Natural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Laboratories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observations.org/documents/gsnl/201510_Supersites_Selection_Review_Procedures.pdf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sites.eoc.dlr.de/" TargetMode="External"/><Relationship Id="rId2" Type="http://schemas.openxmlformats.org/officeDocument/2006/relationships/hyperlink" Target="../../../GSNL/Da%20Falk/CEOSSupersitesPilots_Data_In_SSARA.docx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eohazards-tep.eo.esa.int/geobrowser/" TargetMode="External"/><Relationship Id="rId4" Type="http://schemas.openxmlformats.org/officeDocument/2006/relationships/hyperlink" Target="http://192.106.234.11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volc.vedur.is/" TargetMode="External"/><Relationship Id="rId2" Type="http://schemas.openxmlformats.org/officeDocument/2006/relationships/hyperlink" Target="http://www.unavco.org/data/gps-gnss/data-access-methods/dai2/app/dai2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edsuv_portal.ct.ingv.it/us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860425"/>
          </a:xfrm>
        </p:spPr>
        <p:txBody>
          <a:bodyPr/>
          <a:lstStyle/>
          <a:p>
            <a:r>
              <a:rPr lang="it-IT" dirty="0" smtClean="0"/>
              <a:t>Status </a:t>
            </a:r>
            <a:r>
              <a:rPr lang="it-IT" dirty="0" err="1" smtClean="0"/>
              <a:t>of</a:t>
            </a:r>
            <a:r>
              <a:rPr lang="it-IT" dirty="0" smtClean="0"/>
              <a:t> the GSNL </a:t>
            </a:r>
            <a:r>
              <a:rPr lang="it-IT" dirty="0" err="1" smtClean="0"/>
              <a:t>initiative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254978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94" y="228600"/>
            <a:ext cx="8237306" cy="106680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457200" y="4419600"/>
            <a:ext cx="6553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Stefano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Salvi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Chair of the Supersites Advisory Committee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CEOS WG Disasters meeting #6, Vancouver, September 2016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scientific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product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sharing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600200"/>
            <a:ext cx="79248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28650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Sharin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g of scientific results in digital format is needed to improve collaborative science and its use.</a:t>
            </a:r>
          </a:p>
          <a:p>
            <a:pPr marL="628650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GSNL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2.0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now requires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scientists to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share their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scientific results in digital format (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2"/>
              </a:rPr>
              <a:t>Supersite review procedures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).</a:t>
            </a:r>
          </a:p>
          <a:p>
            <a:pPr marL="628650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 Data Policy draft has been prepared and needs to be finalized. It will need to be formally accepted by the Supersite Coordinators.</a:t>
            </a:r>
          </a:p>
          <a:p>
            <a:pPr marL="628650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Attribution and licensing methods are being studied in the EVER-EST project.</a:t>
            </a:r>
          </a:p>
          <a:p>
            <a:pPr marL="628650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Agreement on common product metadata structures is needed to facilitate re-use by scientists and users.</a:t>
            </a:r>
          </a:p>
          <a:p>
            <a:pPr marL="365125" lvl="0" indent="-952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838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The GSNL Implementation Plan 2017-2019</a:t>
            </a:r>
            <a:endParaRPr lang="en-US" sz="3200" dirty="0" smtClean="0">
              <a:latin typeface="Calibri" pitchFamily="34" charset="0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752600"/>
            <a:ext cx="79248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New GEO </a:t>
            </a:r>
            <a:r>
              <a:rPr lang="en-US" sz="2400" dirty="0" err="1" smtClean="0">
                <a:latin typeface="Calibri" pitchFamily="34" charset="0"/>
              </a:rPr>
              <a:t>Programme</a:t>
            </a:r>
            <a:r>
              <a:rPr lang="en-US" sz="2400" dirty="0" smtClean="0">
                <a:latin typeface="Calibri" pitchFamily="34" charset="0"/>
              </a:rPr>
              <a:t> Board wanted to review all initiatives and asked an Implementation Plan for the 2017-2019 activities.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We prepared it, the PB reviewed it and asked some amendments.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Then it was approved at the end of August.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It is a challenging plan, trying to stimulate a networking approach of the initiative, and put more responsibilities on Supersite Coordinators.</a:t>
            </a:r>
            <a:endParaRPr lang="en-US" sz="2400" dirty="0" smtClean="0">
              <a:latin typeface="Calibri" pitchFamily="34" charset="0"/>
            </a:endParaRPr>
          </a:p>
          <a:p>
            <a:pPr indent="63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5334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dirty="0" smtClean="0">
                <a:latin typeface="Calibri" pitchFamily="34" charset="0"/>
                <a:ea typeface="+mj-ea"/>
                <a:cs typeface="+mj-cs"/>
              </a:rPr>
              <a:t>Main tasks of  GSNL 2.0 IP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371600"/>
            <a:ext cx="79248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For the network governance:</a:t>
            </a: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improve internal coordination to transfer knowledge and capacities across Supersites</a:t>
            </a: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improve coordination with different organizations/initiatives</a:t>
            </a: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promote adoption of common methods for data discovery/access to make this easier for the communities</a:t>
            </a: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improve outreach</a:t>
            </a: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For the Supersite coordinators and communities:</a:t>
            </a:r>
            <a:endParaRPr lang="en-US" sz="2000" dirty="0" smtClean="0">
              <a:latin typeface="Calibri" pitchFamily="34" charset="0"/>
            </a:endParaRPr>
          </a:p>
          <a:p>
            <a:pPr marL="363538" indent="-271463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experiment at the various Supersites innovative </a:t>
            </a:r>
            <a:r>
              <a:rPr lang="en-US" sz="2000" dirty="0" smtClean="0">
                <a:latin typeface="Calibri" pitchFamily="34" charset="0"/>
              </a:rPr>
              <a:t>approaches to </a:t>
            </a:r>
            <a:r>
              <a:rPr lang="en-US" sz="2000" dirty="0" smtClean="0">
                <a:latin typeface="Calibri" pitchFamily="34" charset="0"/>
              </a:rPr>
              <a:t>ensure that scientific products are generated to support local end-users</a:t>
            </a:r>
            <a:r>
              <a:rPr lang="en-US" sz="2000" dirty="0" smtClean="0">
                <a:latin typeface="Calibri" pitchFamily="34" charset="0"/>
              </a:rPr>
              <a:t>. E.g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smtClean="0">
                <a:latin typeface="Calibri" pitchFamily="34" charset="0"/>
              </a:rPr>
              <a:t>the international scientific </a:t>
            </a:r>
            <a:r>
              <a:rPr lang="en-US" sz="2000" dirty="0" smtClean="0">
                <a:latin typeface="Calibri" pitchFamily="34" charset="0"/>
              </a:rPr>
              <a:t>community shares the burden of data analyses to help the local institutes.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indent="63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838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The End-users of the active Supersites</a:t>
            </a:r>
            <a:endParaRPr lang="en-US" sz="3200" dirty="0" smtClean="0">
              <a:latin typeface="Calibri" pitchFamily="34" charset="0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09600" y="1600204"/>
          <a:ext cx="8229600" cy="4876794"/>
        </p:xfrm>
        <a:graphic>
          <a:graphicData uri="http://schemas.openxmlformats.org/drawingml/2006/table">
            <a:tbl>
              <a:tblPr/>
              <a:tblGrid>
                <a:gridCol w="3268973"/>
                <a:gridCol w="4960627"/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 pitchFamily="34" charset="0"/>
                          <a:ea typeface="MS Mincho"/>
                          <a:cs typeface="Times New Roman"/>
                        </a:rPr>
                        <a:t>Permanent Supersite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 pitchFamily="34" charset="0"/>
                          <a:ea typeface="MS Mincho"/>
                          <a:cs typeface="Times New Roman"/>
                        </a:rPr>
                        <a:t>End-user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Hawaiian volcanoes, USA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Hawai’I County Civil Defense, Hawai’I Volcanoes National Park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Icelandic volcanoes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Icelandic Police - Dep.t of Civil Protection and Emergency Management, </a:t>
                      </a:r>
                      <a:r>
                        <a:rPr lang="en-US" sz="1800">
                          <a:latin typeface="Calibri" pitchFamily="34" charset="0"/>
                          <a:ea typeface="MS Mincho"/>
                          <a:cs typeface="Times New Roman"/>
                        </a:rPr>
                        <a:t>Environmental Agency of Iceland,  Directorate of Health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Mt.Etna volcano, Italy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National Department of Civil Protection, Regional Civil Defense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Campi Flegrei &amp; Vesuvius volcano, Italy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National Department of Civil Protection, Regional Civil Defense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Marmara Fault, Turkey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Istanbul municipality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Ecuadorian volcanoes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MS Mincho"/>
                          <a:cs typeface="Times New Roman"/>
                        </a:rPr>
                        <a:t>Secretariat for Risk Management, Regional governments, Municipalities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1">
                          <a:latin typeface="Calibri" pitchFamily="34" charset="0"/>
                          <a:ea typeface="MS Mincho"/>
                          <a:cs typeface="Times New Roman"/>
                        </a:rPr>
                        <a:t>Taupo volcanic zone, New Zealand</a:t>
                      </a:r>
                      <a:endParaRPr lang="it-IT" sz="18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 pitchFamily="34" charset="0"/>
                          <a:ea typeface="MS Mincho"/>
                          <a:cs typeface="Times New Roman"/>
                        </a:rPr>
                        <a:t>Ministry </a:t>
                      </a:r>
                      <a:r>
                        <a:rPr lang="en-GB" sz="1800" dirty="0">
                          <a:latin typeface="Calibri" pitchFamily="34" charset="0"/>
                          <a:ea typeface="MS Mincho"/>
                          <a:cs typeface="Times New Roman"/>
                        </a:rPr>
                        <a:t>of Civil Defence and Emergency Management, Department of Conservation, Regional councils, </a:t>
                      </a:r>
                      <a:r>
                        <a:rPr lang="en-GB" sz="1800" dirty="0" err="1">
                          <a:latin typeface="Calibri" pitchFamily="34" charset="0"/>
                          <a:ea typeface="MS Mincho"/>
                          <a:cs typeface="Times New Roman"/>
                        </a:rPr>
                        <a:t>MetService</a:t>
                      </a:r>
                      <a:endParaRPr lang="it-IT" sz="18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dirty="0" smtClean="0">
                <a:latin typeface="Calibri" pitchFamily="34" charset="0"/>
                <a:ea typeface="+mj-ea"/>
                <a:cs typeface="+mj-cs"/>
              </a:rPr>
              <a:t>Estimate of GSNL resources for 2017-2019</a:t>
            </a:r>
            <a:endParaRPr lang="en-US" sz="2800" dirty="0" smtClean="0">
              <a:latin typeface="Calibri" pitchFamily="34" charset="0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28601" y="1219200"/>
          <a:ext cx="8610599" cy="5384449"/>
        </p:xfrm>
        <a:graphic>
          <a:graphicData uri="http://schemas.openxmlformats.org/drawingml/2006/table">
            <a:tbl>
              <a:tblPr/>
              <a:tblGrid>
                <a:gridCol w="2164587"/>
                <a:gridCol w="4536083"/>
                <a:gridCol w="1909929"/>
              </a:tblGrid>
              <a:tr h="39334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MS Mincho"/>
                          <a:cs typeface="Arial"/>
                        </a:rPr>
                        <a:t>Task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MS Mincho"/>
                          <a:cs typeface="Arial"/>
                        </a:rPr>
                        <a:t>Source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MS Mincho"/>
                          <a:cs typeface="Arial"/>
                        </a:rPr>
                        <a:t>Amount/year 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43337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1.1 Management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INGV, ETH, UNAVCO, IRIS, Univ. of Miami, Univ. Bologna, IPGP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105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43337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1.2 Networking activities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INGV, ETH, UNAVCO, IRIS, ESA, USGS, NASA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80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720422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1.3 Data provision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 for in-situ data: INGV, ETH, UNAVCO, IRIS, USGS, EPOS, ESA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 for commercial satellite data: ASI, DLR, CSA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200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in-kind: 4400K€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9875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1.4 Dissemination &amp; Outreach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Cash: EVER-EST project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INGV, UNAVCO, ESA, USGS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cash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40 K€ 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95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43337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2.1 Supersite management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INGV,  USGS, Univ. of Iceland, IMO, KOERI, GNS Science, IGEPN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215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43337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2.2 Supersite community building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INGV,  USGS, Univ. of Iceland, IMO, KOERI, GNS Science, IGEPN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35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88667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2.3 Supersite infrastructure  maintenance &amp; development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Cash: EVER-EST project 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In-kind: UNAVCO, INGV,  USGS, Univ. of Iceland, IMO, KOERI, GNS Science, IGEPN, ESA-GEP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cash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175 K€ 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385 K€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720422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MS Mincho"/>
                          <a:cs typeface="Arial"/>
                        </a:rPr>
                        <a:t>2.4 Supersite dissemination &amp; outreach</a:t>
                      </a:r>
                      <a:endParaRPr lang="it-IT" sz="160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Cash: EVER-EST project 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In-kind: INGV,  USGS, Univ. of Iceland, IMO, KOERI, GNS Science, IGEPN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Total cash </a:t>
                      </a: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50 K€ 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Total in-kind </a:t>
                      </a: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  <a:sym typeface="Symbol"/>
                        </a:rPr>
                        <a:t></a:t>
                      </a:r>
                      <a:r>
                        <a:rPr lang="en-US" sz="1600" dirty="0">
                          <a:latin typeface="Calibri" pitchFamily="34" charset="0"/>
                          <a:ea typeface="MS Mincho"/>
                          <a:cs typeface="Arial"/>
                        </a:rPr>
                        <a:t>30 K€</a:t>
                      </a:r>
                      <a:endParaRPr lang="it-IT" sz="1600" dirty="0">
                        <a:latin typeface="Calibri" pitchFamily="34" charset="0"/>
                        <a:ea typeface="MS Mincho"/>
                        <a:cs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Biennial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report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Mt. Etna Supersite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7200" y="1524000"/>
            <a:ext cx="82296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We need to assess the report and </a:t>
            </a:r>
            <a:r>
              <a:rPr lang="en-US" sz="2000" b="1" dirty="0" smtClean="0">
                <a:latin typeface="Calibri" pitchFamily="34" charset="0"/>
              </a:rPr>
              <a:t>decide whether to move  the Supersite from Candidate to Permanent.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From the report: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PROs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Reorganization of in situ data, provision of web based platform to access data, provision of web services for remote </a:t>
            </a:r>
            <a:r>
              <a:rPr lang="en-US" sz="2000" dirty="0" smtClean="0">
                <a:latin typeface="Calibri" pitchFamily="34" charset="0"/>
              </a:rPr>
              <a:t>access. Good relationship with end-users.</a:t>
            </a: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CONs: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Only in situ data up to 2011 are shared. End of funding project may impact infrastructure maintenance.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Biennial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report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Vesuvius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/C. Flegrei  Supersite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7200" y="1524000"/>
            <a:ext cx="82296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We need to assess the report and </a:t>
            </a:r>
            <a:r>
              <a:rPr lang="en-US" sz="2000" b="1" dirty="0" smtClean="0">
                <a:latin typeface="Calibri" pitchFamily="34" charset="0"/>
              </a:rPr>
              <a:t>decide whether to move  the Supersite from Candidate to Permanent.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From the report: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PROs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Reorganization of in situ data, provision of web based platform to access data, provision of web services for remote access. Good relationship with end-users.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CONs:</a:t>
            </a:r>
          </a:p>
          <a:p>
            <a:pPr marL="88900" indent="3175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Only in situ data up to 2011 are shared. Scientific community too limited.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the South East Asia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Natural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Laboratory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7200" y="1447800"/>
            <a:ext cx="82296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The revised </a:t>
            </a:r>
            <a:r>
              <a:rPr lang="en-US" sz="2000" dirty="0" smtClean="0">
                <a:latin typeface="Calibri" pitchFamily="34" charset="0"/>
              </a:rPr>
              <a:t>proposal </a:t>
            </a:r>
            <a:r>
              <a:rPr lang="en-US" sz="2000" dirty="0" smtClean="0">
                <a:latin typeface="Calibri" pitchFamily="34" charset="0"/>
              </a:rPr>
              <a:t>should be </a:t>
            </a:r>
            <a:r>
              <a:rPr lang="en-US" sz="2000" dirty="0" smtClean="0">
                <a:latin typeface="Calibri" pitchFamily="34" charset="0"/>
              </a:rPr>
              <a:t>jointly coordinated by the Institute of Technology of Bandung (ITB, a University), and the Centre for Volcanology and </a:t>
            </a:r>
            <a:r>
              <a:rPr lang="en-US" sz="2000" dirty="0" err="1" smtClean="0">
                <a:latin typeface="Calibri" pitchFamily="34" charset="0"/>
              </a:rPr>
              <a:t>GeoHazard</a:t>
            </a:r>
            <a:r>
              <a:rPr lang="en-US" sz="2000" dirty="0" smtClean="0">
                <a:latin typeface="Calibri" pitchFamily="34" charset="0"/>
              </a:rPr>
              <a:t> Monitoring (CVGHM).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Unfortunately none of them has yet submitted the proposal.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Greek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Supersite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proposal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91" y="1476650"/>
            <a:ext cx="8708218" cy="56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CEOS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support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to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 the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Greek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Supersite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14400" y="1828800"/>
          <a:ext cx="7467600" cy="4027517"/>
        </p:xfrm>
        <a:graphic>
          <a:graphicData uri="http://schemas.openxmlformats.org/drawingml/2006/table">
            <a:tbl>
              <a:tblPr/>
              <a:tblGrid>
                <a:gridCol w="1021882"/>
                <a:gridCol w="6445718"/>
              </a:tblGrid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CSA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Calibri"/>
                          <a:ea typeface="Times New Roman"/>
                          <a:cs typeface="Times New Roman"/>
                        </a:rPr>
                        <a:t>YES,  2 </a:t>
                      </a:r>
                      <a:r>
                        <a:rPr lang="it-IT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years</a:t>
                      </a:r>
                      <a:r>
                        <a:rPr lang="it-IT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it-IT" sz="2000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it-IT" sz="2000" kern="1200" dirty="0" err="1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requested</a:t>
                      </a:r>
                      <a:r>
                        <a:rPr kumimoji="0" lang="it-IT" sz="2000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162)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5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CNES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YES,  20 standard 20x20km Pleiades scenes for the first year, reappraisal for any additional years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DLR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YES,  60 new scenes + a few archive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images </a:t>
                      </a:r>
                      <a:r>
                        <a:rPr kumimoji="0" lang="en-US" sz="2000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(requested 162)</a:t>
                      </a:r>
                      <a:endParaRPr kumimoji="0" lang="it-IT" sz="2000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ASI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YES,  for a period of 2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years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(requested 220)</a:t>
                      </a:r>
                      <a:endParaRPr lang="it-IT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NOAA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YES,  no quota as the data is freely accessible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USGS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YES,  no quota as the data is freely accessible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ESA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YES,  no quota as the data is freely accessible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1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Calibri"/>
                          <a:ea typeface="Times New Roman"/>
                          <a:cs typeface="Times New Roman"/>
                        </a:rPr>
                        <a:t>JAXA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latin typeface="Calibri"/>
                          <a:ea typeface="Times New Roman"/>
                          <a:cs typeface="Times New Roman"/>
                        </a:rPr>
                        <a:t>tbd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GSNL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initiative</a:t>
            </a:r>
            <a:endParaRPr lang="it-IT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indent="-635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1900" dirty="0" smtClean="0"/>
              <a:t>A voluntary international partnership aiming</a:t>
            </a:r>
            <a:r>
              <a:rPr lang="en-GB" sz="1900" b="1" i="1" dirty="0" smtClean="0"/>
              <a:t> </a:t>
            </a:r>
            <a:r>
              <a:rPr lang="en-GB" sz="1900" dirty="0" smtClean="0"/>
              <a:t>to</a:t>
            </a:r>
            <a:r>
              <a:rPr lang="en-GB" sz="1900" b="1" i="1" dirty="0" smtClean="0"/>
              <a:t> improve, through an Open Science approach, geophysical scientific research and geohazard/risk assessment in support of Disaster Risk Reduction</a:t>
            </a:r>
            <a:r>
              <a:rPr lang="en-GB" sz="1900" dirty="0" smtClean="0"/>
              <a:t>.</a:t>
            </a:r>
          </a:p>
          <a:p>
            <a:pPr marL="6350" indent="-635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dirty="0" smtClean="0"/>
              <a:t> </a:t>
            </a:r>
            <a:endParaRPr lang="it-IT" sz="2000" dirty="0" smtClean="0"/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33400" y="2574400"/>
            <a:ext cx="7924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indent="-6350" algn="ctr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400" dirty="0" smtClean="0"/>
              <a:t>The partnership</a:t>
            </a:r>
          </a:p>
          <a:p>
            <a:pPr marL="6350" indent="-6350" algn="ctr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GB" sz="1000" dirty="0" smtClean="0"/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000" b="1" dirty="0" smtClean="0"/>
              <a:t>The scientific community </a:t>
            </a:r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000" b="1" dirty="0" smtClean="0"/>
              <a:t>The in situ data providers</a:t>
            </a:r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000" b="1" dirty="0" smtClean="0"/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sz="2000" b="1" dirty="0" smtClean="0"/>
              <a:t>The satellite data providers</a:t>
            </a:r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GB" sz="2000" dirty="0" smtClean="0"/>
          </a:p>
          <a:p>
            <a:pPr marL="354013" indent="-261938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sz="2000" dirty="0" smtClean="0"/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9600" y="5562600"/>
            <a:ext cx="79248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indent="-6350" algn="ctr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400" dirty="0" smtClean="0"/>
              <a:t>The end users</a:t>
            </a:r>
          </a:p>
          <a:p>
            <a:pPr marL="6350" indent="-635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1900" dirty="0" smtClean="0"/>
              <a:t>Decision-makers, Civil Protection agencies, governments, regional aviation authorities, etc.</a:t>
            </a:r>
          </a:p>
          <a:p>
            <a:pPr marL="6350" indent="-635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dirty="0" smtClean="0"/>
              <a:t> </a:t>
            </a:r>
            <a:endParaRPr lang="it-IT" sz="2000" dirty="0" smtClean="0"/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  <a:p>
            <a:pPr marL="457200" lvl="0" indent="-457200" algn="just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000" dirty="0" smtClean="0">
              <a:latin typeface="Calibri" pitchFamily="34" charset="0"/>
              <a:ea typeface="Calibri" pitchFamily="34" charset="0"/>
              <a:cs typeface="Cambria-Bol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46056"/>
            <a:ext cx="4448175" cy="108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6476" t="61277" b="4681"/>
          <a:stretch>
            <a:fillRect/>
          </a:stretch>
        </p:blipFill>
        <p:spPr bwMode="auto">
          <a:xfrm>
            <a:off x="7848600" y="3657600"/>
            <a:ext cx="1114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1818" t="6750" r="34091" b="42184"/>
          <a:stretch>
            <a:fillRect/>
          </a:stretch>
        </p:blipFill>
        <p:spPr bwMode="auto">
          <a:xfrm>
            <a:off x="5943600" y="3041250"/>
            <a:ext cx="1143000" cy="5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Image result for university of icel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Image result for university of icel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https://notendur.hi.is/bjarni/pictures/uilogo.gif"/>
          <p:cNvPicPr>
            <a:picLocks noChangeAspect="1" noChangeArrowheads="1"/>
          </p:cNvPicPr>
          <p:nvPr/>
        </p:nvPicPr>
        <p:blipFill>
          <a:blip r:embed="rId4" cstate="print"/>
          <a:srcRect r="74159" b="-468"/>
          <a:stretch>
            <a:fillRect/>
          </a:stretch>
        </p:blipFill>
        <p:spPr bwMode="auto">
          <a:xfrm>
            <a:off x="4191000" y="3505200"/>
            <a:ext cx="609600" cy="53340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AQEhUQDxIVFREWEBgWFRAVFxUVFRIXFRUYFhcYFhYYHSggGCYxHBcVITEhJykrLi8uGB8zODMuNygtLisBCgoKDg0OGxAQGismICUrLS8rLS8tLS0tLS0tLS0tLS0tLS0tLS0tLS0tLS0tLS0tLS0tLS0tLS0tLS0tLS0tLf/AABEIAKsA9gMBEQACEQEDEQH/xAAbAAEAAgMBAQAAAAAAAAAAAAAABQYBBAcCA//EAEwQAAEDAgMFAwYKBQgLAAAAAAEAAgMEEQUGEgcTITFRMkFhFCJxkbGyFSMzQlJzgZKh0TRTcnTBFzVigpOzwuEWNkNUY4Sio8PS8P/EABkBAQADAQEAAAAAAAAAAAAAAAABAwQCBf/EACsRAQACAgICAQIFBQEBAAAAAAABAgMRBBIhMRMyQRQiM2GBIzRCUXHBJP/aAAwDAQACEQMRAD8A7igICAgICAgICAgICAgICAgICAgICAgICAgICAgICAgICAgICAgICAgICAgICAgICAgICAgICAgICAgICAgICAgICAgICAgICAgICAgICAgICAgICAgICAgICAgICAgICCibR86VGGvhZBHG8SMe4l+rhpLRw0kdVpwYPk2y8jPOPS4YXUmWGKV1gXxMeQOQLmgm3rWeY1Omis7jbaXLoUgoHMc05rrIsXho45NMBnpgWhrbkSPZqBJ48blbceKs4ptLFlzWjLFYdOWJtFIICgFI8ykgG3Qp90T6c12XZorK+WcVMuoNgaWtDWtAcXWvwWzk4a44jqx8bLbJM7Smz6PGGySfCjnFm7bo1GM+dfj2PBV5/i1HRZg+Xc914WZpFIis0Yo6kpJqlgBdHHqaHX0k3AANvErvHWLWiHGS/WsyoWVNp1RU1cVPPHE1kjtOpmu4cQdPNxHE2H2rXm4kUp2iWPDzJvbrMLpnbH3YfSOqGBrn6mtY119JLnd9uPK5WXDj+S0RLVmyfHXas5Cz/UYhUmnmjiYNy54LNd7tLRbznH6X4K/PxoxV7RO1GDlTlt106IFjbAqRStoedpMLMTY4WyGRjzdzi0N0Fo5Ace11C0cfB8sT59M2fP8AHMeFwpZS9jXnm5gJA8RdZ58S0RO42+yJEBAQEBAQcf26fK0v1UvvMXo8H1Lzud7qt2OZgNBhUUzLGUwRMjvy1OjHEjvsLm3gsuPF8mTTTky/Hi2o+X8Lx2tYKyOre0OfYapCLgOs5wj7NvDvstWS2CkzXTLjrnv+faTzJjddX4h8G0MpiYzzXSAkFxaLvc5w425CwsuKUrjx97Rt1fJbJk6VnTTp8VxDBq+Klqqgzwyab6nOd5j3FusF3nAgg8OgXU1x5abrGpcxfJhvFbTuHxzp/P8AB+80fvsTDH/zz/Jm/uIXXNuD4tUz2pKpsNNuxfudrudXZFzwsefes2K+OsfmjctWWmS0/lnUKFj7sVwSWIurHzNfdw1Oe9rtBbqa5r727Q5dVspGPNWdRqWO85MNo3O0/tcxWVsVHLDLJFvA5xEb3MuC1hAOki/NU8XHW1p2u5d7RWJiULjwxx1O3EJpnRxDSWxxvLS1ptpcWt593MnmrsfwTbpEKrxmivfa2YFnKT4HfWzWfNFqjueAkeCAwn7zb+grNfDHy9IaKZp+HvKo4F8O1bH18E7naXEbtz7Nktxc1sZ823G3d6VoyfDSYpMM+P5skTeJbGxL5apt/uzbfeKjm61XSeF/ltt7FsQnmmnE00sgEDCBJI99jq5jUSueZStaxqHfEva1rblr5ozDX19eaCgkcxjXFg0OLNRZ23ueOIH5eKnFjpjx97xtzlyZL5OlJXjIeFV9MyVlfMZfOG684vs0DidR48+vRZc1qTP5YasNb1jV5edqT7YZP47sf9xp/gp4vnLCOV4xS4y+kNPDR1zPnSPuej4ZiW+se6vS7dptV5nXrFbr1tYxLyryKliPy2mWw/4hDGfiXepZeLTr2tP2a+VftNaR90dkWnbTY26AchvYx/Vbf/CrM89sEWV4IiufqmM7ZirKivbhVA/dm4a+QGxc4t1u4jiAG8eHHn0VOHFWuP5LLs2S1r/HTwiqqtxLA6qFs9S6eGTiQ5znBzQQHga7lpFweferIrjzVmYjUq5tkw2iJncNDa3QyRVImkmMkc4c+JhLiImgMBABNhe4PBdcS0TSY16ccuk9onft0rIOBVNJG41FS6feBjmXLzuxp5DWT17lizZK2nxDbgx2rHmdrYFS0CAgICAgIOP7dflaX6qX3mL0OF6l53O9w2dp7CcKoSOQMV/C8BsT7PtXPE/Vl1y/0oXDZzUsfhtPpI82PQ7wc0kEFZ88T8ktHHmJxw5RSYO+oxaemFQ6nkdPORK25PaLg2wc08R493et8364YnW3nxjm2aY3pa5dkkj3NdNiL5LW4uiLjYG9g50pt3+tURzdRqKtP4TzubIjOv8AP8H7zR++xdYv7ef5V5v7iG5m3G62sxP4Mp5zBHrEd2ktudGtzi4cTwvYX9qjFjrXF8kxtOW97ZPjrOla2g5afQOibJVuqHPa91nAgxgFoBsXu53PTsrRxskZN6jSjkY5xzG52sO1v9Ew/wCpP93Gs/D+qzRzPpqtObf5jP7tD7WKrF+suy/oz/xSKVjjl6W3dXXPo8z/ACWmfHJj/jLWJnjSuey+tibhOpz2tETpt44kAMu9z+P9VzVl5NZ+Vp41o+FVdiPytT+7N94rRzfVVHC92ethny1R9Qz3k5v01OF7s19nsoixqVshs5zqhgv3uMmoD1NJU543gjSMM6zzt2sOH/3cvM8vT8SpG2KS2HkfSnjH4k/wWriR/Uhl5c/0pVirwnXlyFwBLonGXxAfM/V+D7+gK6l9ciVN8e+PCF2dRPrMRpzLxbTQi3DgGxAiMfecD9iu5GqY5/dTx5nJkjf2SVMN3mT/AJp//XC7/wBlxPnjLI8cpHYxhzp8ckp98YHSVDg2cXJZqjLm2s5p48G8/nLut4jj+leSszyJjelmqdkkstt7iT325a4nOsDztqm4LPHM1GoqvnhzPm1kdtui0GjZe+mCRt+tt2F3w58Wc82NTV1rDT8VH9U33QsFvbfX02lDoQEBAQEBBTs9ZI+FHxP8o3W7a5tt3vNWog37bbclfhzzj3qGfPgjLrcpXEcuxVFGKKYktETGiQCxDmAAPA424i9lxTJNL9oWWxxenWXP4NkdQ12ny1oi1A3ax4JINwdOq1+huVqnl1mPpY44don6k3nDZyaubyqmn3UxtruDZzm8ngt4sP5KvFyutesx4W5eL2t2idS1cL2dVgljmqsQe/dyteGAySXLHBw4yO4cuhU35NNaiqKca+92slcayH5TiDMQ8o06JIX7nd6r7lzTbXrFr6enDxVdc81x9NLL4Itki+2pnTZ46sqBV00wil4ag4G129l7XN4tPL1Dku8XJ6V6zG4V5uN3t2idI+bZJvGXlrXmpLrvmcwyAttYNAc8Hp5xJ5cgu/xvWfy18I/B7j80+U/m3I3l8VPF5Ru9wzTq3evX5rW3trGns+PNU4s80mZiPa3Lg7xETPpKYtl/yihNDvNPxTGb3Tq7Gnjp1Dp1XFcnW/Z3bH2p1aeA5MZT0MmHyyb1kjnlz9OgjWAOA1HiC0G911fNNrxdzTDFcfRUaPZE8SFstXen1AljGkPkA5B1zpafHitFuZuPXlmjh6+/hZsnZGGHSzSNn1tlZpDNGnQNRIu7WdXA25Dkqc3InJEbhow8eMe9T7eciZF+C3yP8o3uuMNtu93psb37brqM2eckREx6MGD49zv2jc47MxVzmppphE95BexwJaXfSa4G7Tw6KzFyutetoV5eL2t2iU1kTKsmHNl3s++dK4OPmkAEC17kkuP5BVZs0ZJ8QtwYpx+522s65aOJQtg3u6tIH6tGu9geFtTevVRhy/HO3WbF8ler7UOX2x0Aw97tbfJzE5+m2rUCCdNzbnyuonJu/dMY9U6ovI2RxhjpHmbfOkaBfRu9IFyfnOvxXebPOSIiVeHjxi9PjV5D14kMSFRa0rH7nd3voaGka9fC9udu9THIn4+mkTx4+Xvt888bPxXyipglEU9gHEglr9PZNwbtI4C/QDopw8jpHWY8Iz8b5J7RPlEUmzauc5pqsRe5rXB2kGWS+kgjtusOXQrueTTWoq4rxsm/Nliz/k44kyPRIGSxk6XOF2uDrXBtxHIFVYM/xTPhbnwfLEPpkPLdRQRvZUVG+Li0tHnERhotYFx5fYFGbLF53EJw45pGpla1SvEBAQEBAQEGEBR5BSjQiRECJEBAUApCygFIICAo8gUGnh9eyYG3BzSQ5vePH0Lu1dI3tuLlIgWQEBAQZQEBAQEBAQVPaBm4YbE3Q0OnkJEbTyaG21PdbuFxw7yVfx8E5J8+mfPnjFH7qRSy5lqYxUxvcGEams+LZqHO7WEe0haZjj1nUs1Z5Fo7QmNnmfZ6mbyOtA3pvofbQ7U3tMe3rw58ORXHI40Vr3pPh3x+TNrdLx5RG2PH3OljpYZhugwmUMeCC8uLdMmk9wbyP0l3xMcdZvMeXHMyeYrE+HnHnw4Xh3kuH1rZXTVV3vZJHrY0xjUGhh80XYPvc0x/1su7xrwZZ+PFqsvplXBKIUMpdXwtnq6bS9kkkYERLr8RquT6Vzmvab+vES6w0pFPq8zC5bNMGZR00kbKiKcOqC/eQkFoJjjbpNiePmg/aFRyMnyWiZjXho4+PpXW9rJWYhBDbfTRx35a3tZf0ajxVMVmfstmY/2+7JGkagQRzuDcetRpP7taDFaeRxjjnic8c2Nexzh/VBupmto9wiL1n1LbUOmUBAQEBAKDn7Kh0cpew2cHn7ePIrZNd10z71K44ViLJ23HBw7Ten+Sy2rNZXVttvrl0ICAgICAgICAgICDh22mYurmt+jTNA+1zivT4VY6TLy+bP54h2yGIMaGN4Na0ADoALBeZvy9PWo04jitocwAsHOui4fWFrXe8SvTr54/l5l51yNvhtUwiOlrRui746Pev1EGznyPB08BYcAuuJeZpP7OeXjiMkfu3tpGSqXDoI5acyFz59B1uDhbQ53cB3tC54+e2W2rO+VgrSu4e5ck0gwj4QBk33k7ZLaho1FwB4Wv39VEci/zdPttM8anw9/vpObI6psGGVUzuzHUSvPoZTxOPsVXLjeWIWcSdYZlU8p5ekxyonmqpS21i5zQCbvvpa3V2QLHryWjLkjBWIiGfFjnPaZtKQz8w4bTU+EQy3a4Pklf2S8OebAi/AX1X/ZCq40fJabzCzk/06xSso/NOW8Ppadk1HWiSoY9uprZI3Ek/OYG8W2IB9HrVuLLe9praPCvLipSvas+XWsi4q6roYZ3m7y0tcermOLCfW1edmr1vMPRw37UiU+q1ogICAgwUHOqjtu/aPtK3R6Z59vVLUuicHsNiPUfAqLViYInS74VXtnZqAsRwcOh8D3rJavWdL4ncN1cpEBAQEBAQEBAQEHGNt1C5tTFPbzHw6NXdqYSbE+hw9R6L0eFaNTDzObWdxK/YVnqglgbM+ojY7QNcb3APDrecA3mePRZL8e8W1psryKTXe3NcuE4njXlDAd2JjMb/NYwWZfpchvD0rdkn4sHWWHH/VzdobO2v9Nh/dW/3si54X0Wdc39Sqx7cP0WD96/8Uip4X6n8Lud+n/L3Uf6uD9zZ77VEf3H8u5/t/4R2zSldNg9dEztPkma39p1NGB+Nl3yZ1mrP/FXGjeGY/6idj+YKeldPHUSNjEgY5r3mwuzVcX7u1+Cs5eO19TCviZK0mYs8bXJYp5qashdvIJIDGHt5ExSuJHL+mfUnE3Wtq/c5mptW32WCLLuWXMEm9jALQbGqcHC/cW67/gqZyZ96/8AF3xYNbXrLdHTQ08bKL9H0l0ZuXXDyXXu7ieJKy3mZn8zVSKxH5UouXYgICAgwUHOqjtO/aPtK3V9M/3buEYY6d3RgPnO/gPFcZMmoTFZmV0p4GxtDGCzR3LLM7Xw+qgEBAQEBAQEBAQEGli2Fw1UZhqGB7D809x7iDzB8V1W00ncOL0reNSpkmyTDi7UH1DR9APYW+ssLvxWj8ZkZ/weP2teAZfpqFhjpo9IPadxLnEctTjxKoyZbZJ/NK/HirT1DUzBk+irpGy1MbnPawMBD3t4Akjg0gc3FTTLakaiUXw1vO5htZhy/TV7Gx1TS5rX6wA5zLOsW3u0juJUUyTSdw6vji8all2A05pfIS0+T6AzRqdfSCCBqvfu6qPknt2+50jr1+xl/AKehjdFStLWOkLyC5z/ADi1rSbuJ7mhL3tedyUxxSNQgMX2aYfUymYiSNznanNicA1xPO4LTb7LK+vKyVjSm/FpadpH/Quh8lFEYyYQ4ubdxLmuPEuDuYPEqv579+/3d/BTr1QUOyXD2u1OfUPH0HPYB62sB/FXTzckwpjhY4XbDaGOnjbDC3TGxtmt4mw+1ZbWm07lrrWKxqG0oSICDDjbig08PxOKfVunh2l1j+Y6jxXU1mvtzFoluLiJdKVh+GOnkd3MDzqd9p4DxWub9aqYruVuDGwx2Y0kNaSGt5mw7upWaZ7T5W+oU5+1PDmktdvg4EgtMTgQRzBB5LRHFvPmGeeVSPEsfyr4Z1l/syn4TIfi8Z/KthnWX+zKn8JkR+Lxn8q2GdZf7MqPwmQ/F403lrNcGIavJmyFrO09zC1t+gJ5nwVWTFOPxK3Hli/pPhVrRAQEBAQEGFAypBAQEBBhQCApBBlAQEHlxCCiZpzHvbwwH4vk5/0/AeHtWvFi+8s+TJ9oQFBWvgeJIzZw9RHQ9Qr71i0acVtp0nBMXZVM1N4OHaZ3tP8AEeKwZKTSWmtu0N+GJrBpaLDp6eK43tOnsqNJc+2j5CFYDVUotVAecwWAnA9juh7+RWvj8jp4n0ycjj9/Me3EpGFpLXNIcDYtIsQRzBHcvUiYmNw8uYmPEvKnxvSFmyRlGXEpbC7Kdp+Mmty/ot6u9l1Rnzxjj92jBgnJPn07/hWGxUsTYIGBkbRYNH4knvPivItabTuXrVrFY1DcUOhAQEBAQEBAQEBAQEBAQEBAQEGC63NBQ805j3t4YD8Xyc8fP8B4e1asWL7yoyXn7KutSkuo8GmxQVz4HiSM2cPUR0Pgub1iY0mLTV0rA8Yjqmam8HjtM72n8vFYb0mstVbbhIuNuJXDqZ0isFx6KsfM2Di2JzW7zueSCTp8Bbn3rq1Jr7cVvFvSqbR8hCsBqqUAVQHnM5CcD/F0PfyPctHH5M0/LPpn5HG7+Y9ub5MybPiExYQ6OGN1ppCCC0jmwA/O9i25c9aV8e2PDx7Xnz6d+wrDYqWJsEDQ2NosGj8Sep8V5NrTady9WtYrGobih0ICAgICAgICAgICAgICAgICAgIPL2Aggi4PMHiCg+HkEP6pn3G/kp3KNQz5BD+qZ9xv5JuTUHkEP6pn3G/km5NQx5BD+qZ9xv5Juf8AZqHplPGzzmsa3hzAA4ekJuZPEOWbQc7mbVS0jvieUko/2nVrf6Pj3+jnu4/H/wArMWfP9oSWxj5Op+sZ7rlxzfqj/jvifTLo9lja2GRgcgBc3Nha5PMlB6QEBAQEBAQEBAQEBAQEBAQEBAQEBAQEBAQEHJtoedTKXUdMSIxdssnIvINi0dB16+3fxsH+UsPIz6/LDntlujwxal1TYz8nU/WM91y83mfVD0OL9LoyxtbKkEBAQEBAQEBAQEBAQEBAQEBAQEBAQEBAQEGEFFz/AJJFSDU0wtUAecwWAmA9jvHvWrj5+k6n0y58EWjbkL2lpIcCCDYg8CCOYIPJelE+Nw8626zp1LYx8nUfWM91y8/m67Rp6HE+l0ZYmtlSCAgICAgICAgICAgICAgICAgICAgICAgICAgwUFFz/kkVINTTC1QB5zBwEwH+Lx71qwcia+J9M2bDFvMNPY20tZUhwIIlYCDwIOl3Ag8Qp5cxNo1/pHFiYrO/9ujLG1MqQQEBAQEBAQEBAQEBAQEBAQEBAQEBAQEBAQEBBghBr09DFG98jGgPksXkfOLQQCR1480mZ0iIiGyiR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55575" y="-974725"/>
            <a:ext cx="29337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data:image/jpeg;base64,/9j/4AAQSkZJRgABAQAAAQABAAD/2wCEAAkGBxAQEhUQDxIVFREWEBgWFRAVFxUVFRIXFRUYFhcYFhYYHSggGCYxHBcVITEhJykrLi8uGB8zODMuNygtLisBCgoKDg0OGxAQGismICUrLS8rLS8tLS0tLS0tLS0tLS0tLS0tLS0tLS0tLS0tLS0tLS0tLS0tLS0tLS0tLS0tLf/AABEIAKsA9gMBEQACEQEDEQH/xAAbAAEAAgMBAQAAAAAAAAAAAAAABQYBBAcCA//EAEwQAAEDAgMFAwYKBQgLAAAAAAEAAgMEEQUGEgcTITFRMkFhFCJxkbGyFSMzQlJzgZKh0TRTcnTBFzVigpOzwuEWNkNUY4Sio8PS8P/EABkBAQADAQEAAAAAAAAAAAAAAAABAwQCBf/EACsRAQACAgICAQIFBQEBAAAAAAABAgMRBBIhMRMyQRQiM2GBIzRCUXHBJP/aAAwDAQACEQMRAD8A7igICAgICAgICAgICAgICAgICAgICAgICAgICAgICAgICAgICAgICAgICAgICAgICAgICAgICAgICAgICAgICAgICAgICAgICAgICAgICAgICAgICAgICAgICAgICAgICCibR86VGGvhZBHG8SMe4l+rhpLRw0kdVpwYPk2y8jPOPS4YXUmWGKV1gXxMeQOQLmgm3rWeY1Omis7jbaXLoUgoHMc05rrIsXho45NMBnpgWhrbkSPZqBJ48blbceKs4ptLFlzWjLFYdOWJtFIICgFI8ykgG3Qp90T6c12XZorK+WcVMuoNgaWtDWtAcXWvwWzk4a44jqx8bLbJM7Smz6PGGySfCjnFm7bo1GM+dfj2PBV5/i1HRZg+Xc914WZpFIis0Yo6kpJqlgBdHHqaHX0k3AANvErvHWLWiHGS/WsyoWVNp1RU1cVPPHE1kjtOpmu4cQdPNxHE2H2rXm4kUp2iWPDzJvbrMLpnbH3YfSOqGBrn6mtY119JLnd9uPK5WXDj+S0RLVmyfHXas5Cz/UYhUmnmjiYNy54LNd7tLRbznH6X4K/PxoxV7RO1GDlTlt106IFjbAqRStoedpMLMTY4WyGRjzdzi0N0Fo5Ace11C0cfB8sT59M2fP8AHMeFwpZS9jXnm5gJA8RdZ58S0RO42+yJEBAQEBAQcf26fK0v1UvvMXo8H1Lzud7qt2OZgNBhUUzLGUwRMjvy1OjHEjvsLm3gsuPF8mTTTky/Hi2o+X8Lx2tYKyOre0OfYapCLgOs5wj7NvDvstWS2CkzXTLjrnv+faTzJjddX4h8G0MpiYzzXSAkFxaLvc5w425CwsuKUrjx97Rt1fJbJk6VnTTp8VxDBq+Klqqgzwyab6nOd5j3FusF3nAgg8OgXU1x5abrGpcxfJhvFbTuHxzp/P8AB+80fvsTDH/zz/Jm/uIXXNuD4tUz2pKpsNNuxfudrudXZFzwsefes2K+OsfmjctWWmS0/lnUKFj7sVwSWIurHzNfdw1Oe9rtBbqa5r727Q5dVspGPNWdRqWO85MNo3O0/tcxWVsVHLDLJFvA5xEb3MuC1hAOki/NU8XHW1p2u5d7RWJiULjwxx1O3EJpnRxDSWxxvLS1ptpcWt593MnmrsfwTbpEKrxmivfa2YFnKT4HfWzWfNFqjueAkeCAwn7zb+grNfDHy9IaKZp+HvKo4F8O1bH18E7naXEbtz7Nktxc1sZ823G3d6VoyfDSYpMM+P5skTeJbGxL5apt/uzbfeKjm61XSeF/ltt7FsQnmmnE00sgEDCBJI99jq5jUSueZStaxqHfEva1rblr5ozDX19eaCgkcxjXFg0OLNRZ23ueOIH5eKnFjpjx97xtzlyZL5OlJXjIeFV9MyVlfMZfOG684vs0DidR48+vRZc1qTP5YasNb1jV5edqT7YZP47sf9xp/gp4vnLCOV4xS4y+kNPDR1zPnSPuej4ZiW+se6vS7dptV5nXrFbr1tYxLyryKliPy2mWw/4hDGfiXepZeLTr2tP2a+VftNaR90dkWnbTY26AchvYx/Vbf/CrM89sEWV4IiufqmM7ZirKivbhVA/dm4a+QGxc4t1u4jiAG8eHHn0VOHFWuP5LLs2S1r/HTwiqqtxLA6qFs9S6eGTiQ5znBzQQHga7lpFweferIrjzVmYjUq5tkw2iJncNDa3QyRVImkmMkc4c+JhLiImgMBABNhe4PBdcS0TSY16ccuk9onft0rIOBVNJG41FS6feBjmXLzuxp5DWT17lizZK2nxDbgx2rHmdrYFS0CAgICAgIOP7dflaX6qX3mL0OF6l53O9w2dp7CcKoSOQMV/C8BsT7PtXPE/Vl1y/0oXDZzUsfhtPpI82PQ7wc0kEFZ88T8ktHHmJxw5RSYO+oxaemFQ6nkdPORK25PaLg2wc08R493et8364YnW3nxjm2aY3pa5dkkj3NdNiL5LW4uiLjYG9g50pt3+tURzdRqKtP4TzubIjOv8AP8H7zR++xdYv7ef5V5v7iG5m3G62sxP4Mp5zBHrEd2ktudGtzi4cTwvYX9qjFjrXF8kxtOW97ZPjrOla2g5afQOibJVuqHPa91nAgxgFoBsXu53PTsrRxskZN6jSjkY5xzG52sO1v9Ew/wCpP93Gs/D+qzRzPpqtObf5jP7tD7WKrF+suy/oz/xSKVjjl6W3dXXPo8z/ACWmfHJj/jLWJnjSuey+tibhOpz2tETpt44kAMu9z+P9VzVl5NZ+Vp41o+FVdiPytT+7N94rRzfVVHC92ethny1R9Qz3k5v01OF7s19nsoixqVshs5zqhgv3uMmoD1NJU543gjSMM6zzt2sOH/3cvM8vT8SpG2KS2HkfSnjH4k/wWriR/Uhl5c/0pVirwnXlyFwBLonGXxAfM/V+D7+gK6l9ciVN8e+PCF2dRPrMRpzLxbTQi3DgGxAiMfecD9iu5GqY5/dTx5nJkjf2SVMN3mT/AJp//XC7/wBlxPnjLI8cpHYxhzp8ckp98YHSVDg2cXJZqjLm2s5p48G8/nLut4jj+leSszyJjelmqdkkstt7iT325a4nOsDztqm4LPHM1GoqvnhzPm1kdtui0GjZe+mCRt+tt2F3w58Wc82NTV1rDT8VH9U33QsFvbfX02lDoQEBAQEBBTs9ZI+FHxP8o3W7a5tt3vNWog37bbclfhzzj3qGfPgjLrcpXEcuxVFGKKYktETGiQCxDmAAPA424i9lxTJNL9oWWxxenWXP4NkdQ12ny1oi1A3ax4JINwdOq1+huVqnl1mPpY44don6k3nDZyaubyqmn3UxtruDZzm8ngt4sP5KvFyutesx4W5eL2t2idS1cL2dVgljmqsQe/dyteGAySXLHBw4yO4cuhU35NNaiqKca+92slcayH5TiDMQ8o06JIX7nd6r7lzTbXrFr6enDxVdc81x9NLL4Itki+2pnTZ46sqBV00wil4ag4G129l7XN4tPL1Dku8XJ6V6zG4V5uN3t2idI+bZJvGXlrXmpLrvmcwyAttYNAc8Hp5xJ5cgu/xvWfy18I/B7j80+U/m3I3l8VPF5Ru9wzTq3evX5rW3trGns+PNU4s80mZiPa3Lg7xETPpKYtl/yihNDvNPxTGb3Tq7Gnjp1Dp1XFcnW/Z3bH2p1aeA5MZT0MmHyyb1kjnlz9OgjWAOA1HiC0G911fNNrxdzTDFcfRUaPZE8SFstXen1AljGkPkA5B1zpafHitFuZuPXlmjh6+/hZsnZGGHSzSNn1tlZpDNGnQNRIu7WdXA25Dkqc3InJEbhow8eMe9T7eciZF+C3yP8o3uuMNtu93psb37brqM2eckREx6MGD49zv2jc47MxVzmppphE95BexwJaXfSa4G7Tw6KzFyutetoV5eL2t2iU1kTKsmHNl3s++dK4OPmkAEC17kkuP5BVZs0ZJ8QtwYpx+522s65aOJQtg3u6tIH6tGu9geFtTevVRhy/HO3WbF8ler7UOX2x0Aw97tbfJzE5+m2rUCCdNzbnyuonJu/dMY9U6ovI2RxhjpHmbfOkaBfRu9IFyfnOvxXebPOSIiVeHjxi9PjV5D14kMSFRa0rH7nd3voaGka9fC9udu9THIn4+mkTx4+Xvt888bPxXyipglEU9gHEglr9PZNwbtI4C/QDopw8jpHWY8Iz8b5J7RPlEUmzauc5pqsRe5rXB2kGWS+kgjtusOXQrueTTWoq4rxsm/Nliz/k44kyPRIGSxk6XOF2uDrXBtxHIFVYM/xTPhbnwfLEPpkPLdRQRvZUVG+Li0tHnERhotYFx5fYFGbLF53EJw45pGpla1SvEBAQEBAQEGEBR5BSjQiRECJEBAUApCygFIICAo8gUGnh9eyYG3BzSQ5vePH0Lu1dI3tuLlIgWQEBAQZQEBAQEBAQVPaBm4YbE3Q0OnkJEbTyaG21PdbuFxw7yVfx8E5J8+mfPnjFH7qRSy5lqYxUxvcGEams+LZqHO7WEe0haZjj1nUs1Z5Fo7QmNnmfZ6mbyOtA3pvofbQ7U3tMe3rw58ORXHI40Vr3pPh3x+TNrdLx5RG2PH3OljpYZhugwmUMeCC8uLdMmk9wbyP0l3xMcdZvMeXHMyeYrE+HnHnw4Xh3kuH1rZXTVV3vZJHrY0xjUGhh80XYPvc0x/1su7xrwZZ+PFqsvplXBKIUMpdXwtnq6bS9kkkYERLr8RquT6Vzmvab+vES6w0pFPq8zC5bNMGZR00kbKiKcOqC/eQkFoJjjbpNiePmg/aFRyMnyWiZjXho4+PpXW9rJWYhBDbfTRx35a3tZf0ajxVMVmfstmY/2+7JGkagQRzuDcetRpP7taDFaeRxjjnic8c2Nexzh/VBupmto9wiL1n1LbUOmUBAQEBAKDn7Kh0cpew2cHn7ePIrZNd10z71K44ViLJ23HBw7Ten+Sy2rNZXVttvrl0ICAgICAgICAgICDh22mYurmt+jTNA+1zivT4VY6TLy+bP54h2yGIMaGN4Na0ADoALBeZvy9PWo04jitocwAsHOui4fWFrXe8SvTr54/l5l51yNvhtUwiOlrRui746Pev1EGznyPB08BYcAuuJeZpP7OeXjiMkfu3tpGSqXDoI5acyFz59B1uDhbQ53cB3tC54+e2W2rO+VgrSu4e5ck0gwj4QBk33k7ZLaho1FwB4Wv39VEci/zdPttM8anw9/vpObI6psGGVUzuzHUSvPoZTxOPsVXLjeWIWcSdYZlU8p5ekxyonmqpS21i5zQCbvvpa3V2QLHryWjLkjBWIiGfFjnPaZtKQz8w4bTU+EQy3a4Pklf2S8OebAi/AX1X/ZCq40fJabzCzk/06xSso/NOW8Ppadk1HWiSoY9uprZI3Ek/OYG8W2IB9HrVuLLe9praPCvLipSvas+XWsi4q6roYZ3m7y0tcermOLCfW1edmr1vMPRw37UiU+q1ogICAgwUHOqjtu/aPtK3R6Z59vVLUuicHsNiPUfAqLViYInS74VXtnZqAsRwcOh8D3rJavWdL4ncN1cpEBAQEBAQEBAQEHGNt1C5tTFPbzHw6NXdqYSbE+hw9R6L0eFaNTDzObWdxK/YVnqglgbM+ojY7QNcb3APDrecA3mePRZL8e8W1psryKTXe3NcuE4njXlDAd2JjMb/NYwWZfpchvD0rdkn4sHWWHH/VzdobO2v9Nh/dW/3si54X0Wdc39Sqx7cP0WD96/8Uip4X6n8Lud+n/L3Uf6uD9zZ77VEf3H8u5/t/4R2zSldNg9dEztPkma39p1NGB+Nl3yZ1mrP/FXGjeGY/6idj+YKeldPHUSNjEgY5r3mwuzVcX7u1+Cs5eO19TCviZK0mYs8bXJYp5qashdvIJIDGHt5ExSuJHL+mfUnE3Wtq/c5mptW32WCLLuWXMEm9jALQbGqcHC/cW67/gqZyZ96/8AF3xYNbXrLdHTQ08bKL9H0l0ZuXXDyXXu7ieJKy3mZn8zVSKxH5UouXYgICAgwUHOqjtO/aPtK3V9M/3buEYY6d3RgPnO/gPFcZMmoTFZmV0p4GxtDGCzR3LLM7Xw+qgEBAQEBAQEBAQEGli2Fw1UZhqGB7D809x7iDzB8V1W00ncOL0reNSpkmyTDi7UH1DR9APYW+ssLvxWj8ZkZ/weP2teAZfpqFhjpo9IPadxLnEctTjxKoyZbZJ/NK/HirT1DUzBk+irpGy1MbnPawMBD3t4Akjg0gc3FTTLakaiUXw1vO5htZhy/TV7Gx1TS5rX6wA5zLOsW3u0juJUUyTSdw6vji8all2A05pfIS0+T6AzRqdfSCCBqvfu6qPknt2+50jr1+xl/AKehjdFStLWOkLyC5z/ADi1rSbuJ7mhL3tedyUxxSNQgMX2aYfUymYiSNznanNicA1xPO4LTb7LK+vKyVjSm/FpadpH/Quh8lFEYyYQ4ubdxLmuPEuDuYPEqv579+/3d/BTr1QUOyXD2u1OfUPH0HPYB62sB/FXTzckwpjhY4XbDaGOnjbDC3TGxtmt4mw+1ZbWm07lrrWKxqG0oSICDDjbig08PxOKfVunh2l1j+Y6jxXU1mvtzFoluLiJdKVh+GOnkd3MDzqd9p4DxWub9aqYruVuDGwx2Y0kNaSGt5mw7upWaZ7T5W+oU5+1PDmktdvg4EgtMTgQRzBB5LRHFvPmGeeVSPEsfyr4Z1l/syn4TIfi8Z/KthnWX+zKn8JkR+Lxn8q2GdZf7MqPwmQ/F403lrNcGIavJmyFrO09zC1t+gJ5nwVWTFOPxK3Hli/pPhVrRAQEBAQEGFAypBAQEBBhQCApBBlAQEHlxCCiZpzHvbwwH4vk5/0/AeHtWvFi+8s+TJ9oQFBWvgeJIzZw9RHQ9Qr71i0acVtp0nBMXZVM1N4OHaZ3tP8AEeKwZKTSWmtu0N+GJrBpaLDp6eK43tOnsqNJc+2j5CFYDVUotVAecwWAnA9juh7+RWvj8jp4n0ycjj9/Me3EpGFpLXNIcDYtIsQRzBHcvUiYmNw8uYmPEvKnxvSFmyRlGXEpbC7Kdp+Mmty/ot6u9l1Rnzxjj92jBgnJPn07/hWGxUsTYIGBkbRYNH4knvPivItabTuXrVrFY1DcUOhAQEBAQEBAQEBAQEBAQEBAQEGC63NBQ805j3t4YD8Xyc8fP8B4e1asWL7yoyXn7KutSkuo8GmxQVz4HiSM2cPUR0Pgub1iY0mLTV0rA8Yjqmam8HjtM72n8vFYb0mstVbbhIuNuJXDqZ0isFx6KsfM2Di2JzW7zueSCTp8Bbn3rq1Jr7cVvFvSqbR8hCsBqqUAVQHnM5CcD/F0PfyPctHH5M0/LPpn5HG7+Y9ub5MybPiExYQ6OGN1ppCCC0jmwA/O9i25c9aV8e2PDx7Xnz6d+wrDYqWJsEDQ2NosGj8Sep8V5NrTady9WtYrGobih0ICAgICAgICAgICAgICAgICAgIPL2Aggi4PMHiCg+HkEP6pn3G/kp3KNQz5BD+qZ9xv5JuTUHkEP6pn3G/km5NQx5BD+qZ9xv5Juf8AZqHplPGzzmsa3hzAA4ekJuZPEOWbQc7mbVS0jvieUko/2nVrf6Pj3+jnu4/H/wArMWfP9oSWxj5Op+sZ7rlxzfqj/jvifTLo9lja2GRgcgBc3Nha5PMlB6QEBAQEBAQEBAQEBAQEBAQEBAQEBAQEBAQEHJtoedTKXUdMSIxdssnIvINi0dB16+3fxsH+UsPIz6/LDntlujwxal1TYz8nU/WM91y83mfVD0OL9LoyxtbKkEBAQEBAQEBAQEBAQEBAQEBAQEBAQEBAQEGEFFz/AJJFSDU0wtUAecwWAmA9jvHvWrj5+k6n0y58EWjbkL2lpIcCCDYg8CCOYIPJelE+Nw8626zp1LYx8nUfWM91y8/m67Rp6HE+l0ZYmtlSCAgICAgICAgICAgICAgICAgICAgICAgICAgwUFFz/kkVINTTC1QB5zBwEwH+Lx71qwcia+J9M2bDFvMNPY20tZUhwIIlYCDwIOl3Ag8Qp5cxNo1/pHFiYrO/9ujLG1MqQQEBAQEBAQEBAQEBAQEBAQEBAQEBAQEBAQEBBghBr09DFG98jGgPksXkfOLQQCR1480mZ0iIiGyiR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55575" y="-974725"/>
            <a:ext cx="29337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1"/>
            <a:ext cx="7673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/>
          <a:srcRect t="19399" r="31102" b="28142"/>
          <a:stretch>
            <a:fillRect/>
          </a:stretch>
        </p:blipFill>
        <p:spPr bwMode="auto">
          <a:xfrm>
            <a:off x="5105400" y="3581400"/>
            <a:ext cx="1657350" cy="4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/>
          <a:srcRect l="33632" t="11624" r="33632" b="11624"/>
          <a:stretch>
            <a:fillRect/>
          </a:stretch>
        </p:blipFill>
        <p:spPr bwMode="auto">
          <a:xfrm>
            <a:off x="8229600" y="2895600"/>
            <a:ext cx="4689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70455" r="4545" b="42184"/>
          <a:stretch>
            <a:fillRect/>
          </a:stretch>
        </p:blipFill>
        <p:spPr bwMode="auto">
          <a:xfrm>
            <a:off x="6705600" y="3505200"/>
            <a:ext cx="838200" cy="6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36676" t="61277" r="35817"/>
          <a:stretch>
            <a:fillRect/>
          </a:stretch>
        </p:blipFill>
        <p:spPr bwMode="auto">
          <a:xfrm>
            <a:off x="4114800" y="3048000"/>
            <a:ext cx="914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l="6818" r="70455" b="42184"/>
          <a:stretch>
            <a:fillRect/>
          </a:stretch>
        </p:blipFill>
        <p:spPr bwMode="auto">
          <a:xfrm>
            <a:off x="7239000" y="2978550"/>
            <a:ext cx="762000" cy="6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7696200" y="48006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GSNL-NEW-logo_tit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33401"/>
            <a:ext cx="1524001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858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latin typeface="Calibri" pitchFamily="34" charset="0"/>
              </a:rPr>
              <a:t>Coordinator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activities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sz="2000" dirty="0" err="1" smtClean="0">
                <a:latin typeface="Calibri" pitchFamily="34" charset="0"/>
              </a:rPr>
              <a:t>Contacts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with</a:t>
            </a:r>
            <a:r>
              <a:rPr lang="it-IT" sz="2000" dirty="0" smtClean="0">
                <a:latin typeface="Calibri" pitchFamily="34" charset="0"/>
              </a:rPr>
              <a:t> data </a:t>
            </a:r>
            <a:r>
              <a:rPr lang="it-IT" sz="2000" dirty="0" err="1" smtClean="0">
                <a:latin typeface="Calibri" pitchFamily="34" charset="0"/>
              </a:rPr>
              <a:t>providers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to</a:t>
            </a:r>
            <a:r>
              <a:rPr lang="it-IT" sz="2000" dirty="0" smtClean="0">
                <a:latin typeface="Calibri" pitchFamily="34" charset="0"/>
              </a:rPr>
              <a:t> anticipate satellite </a:t>
            </a:r>
            <a:r>
              <a:rPr lang="it-IT" sz="2000" dirty="0" err="1" smtClean="0">
                <a:latin typeface="Calibri" pitchFamily="34" charset="0"/>
              </a:rPr>
              <a:t>tasking</a:t>
            </a:r>
            <a:r>
              <a:rPr lang="it-IT" sz="2000" dirty="0" smtClean="0">
                <a:latin typeface="Calibri" pitchFamily="34" charset="0"/>
              </a:rPr>
              <a:t>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sz="2000" dirty="0" err="1" smtClean="0">
                <a:latin typeface="Calibri" pitchFamily="34" charset="0"/>
              </a:rPr>
              <a:t>Organization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of</a:t>
            </a:r>
            <a:r>
              <a:rPr lang="it-IT" sz="2000" dirty="0" smtClean="0">
                <a:latin typeface="Calibri" pitchFamily="34" charset="0"/>
              </a:rPr>
              <a:t> a </a:t>
            </a:r>
            <a:r>
              <a:rPr lang="it-IT" sz="2000" dirty="0" err="1" smtClean="0">
                <a:latin typeface="Calibri" pitchFamily="34" charset="0"/>
              </a:rPr>
              <a:t>kick</a:t>
            </a:r>
            <a:r>
              <a:rPr lang="it-IT" sz="2000" dirty="0" smtClean="0">
                <a:latin typeface="Calibri" pitchFamily="34" charset="0"/>
              </a:rPr>
              <a:t> off </a:t>
            </a:r>
            <a:r>
              <a:rPr lang="it-IT" sz="2000" dirty="0" smtClean="0">
                <a:latin typeface="Calibri" pitchFamily="34" charset="0"/>
              </a:rPr>
              <a:t>workshop</a:t>
            </a:r>
            <a:r>
              <a:rPr lang="en-US" sz="2000" dirty="0" smtClean="0">
                <a:latin typeface="Calibri" pitchFamily="34" charset="0"/>
              </a:rPr>
              <a:t>. 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Preparation of a Supersite website with a data access infrastructure.</a:t>
            </a: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381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the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SAF Supersite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proposal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33355" y="1219200"/>
            <a:ext cx="689144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5334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Reviewed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by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two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scientists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by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the SAC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09600" y="14478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Obviously good scientific objectives and team, as well as potential benefits.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Only few amendments requested: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More details on data dissemination (especially in situ data formats)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Provide a single interface to access all data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Develop a Data Management Plan, dealing also with research product sharing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Detail how non-scientific stakeholders can be involved and how the Supersite can benefit their activities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Provide a letter from USGS committing to support the Supersite Coordinator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533400"/>
            <a:ext cx="77724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DCT quota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assignment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needed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85800" y="1752600"/>
          <a:ext cx="7772400" cy="1896532"/>
        </p:xfrm>
        <a:graphic>
          <a:graphicData uri="http://schemas.openxmlformats.org/drawingml/2006/table">
            <a:tbl>
              <a:tblPr/>
              <a:tblGrid>
                <a:gridCol w="2590800"/>
                <a:gridCol w="1676400"/>
                <a:gridCol w="3505200"/>
              </a:tblGrid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 pitchFamily="34" charset="0"/>
                          <a:ea typeface="Arial Unicode MS"/>
                        </a:rPr>
                        <a:t>SAR Platform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Calibri" pitchFamily="34" charset="0"/>
                          <a:ea typeface="Arial Unicode MS"/>
                        </a:rPr>
                        <a:t>Archive requests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 pitchFamily="34" charset="0"/>
                          <a:ea typeface="Arial Unicode MS"/>
                        </a:rPr>
                        <a:t>Yearly acquisitions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TSX Stripmap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920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400 (continuous with archive)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CSK </a:t>
                      </a:r>
                      <a:r>
                        <a:rPr lang="en-GB" sz="1600" dirty="0" err="1">
                          <a:latin typeface="Calibri" pitchFamily="34" charset="0"/>
                          <a:ea typeface="Arial Unicode MS"/>
                        </a:rPr>
                        <a:t>Stripmap</a:t>
                      </a: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 (STR_HIMAGE)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3850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400 (continuous with archive)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ALOS-2 (SCANSAR)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200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180 (continuous with archive)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ALOS-2 (STRIPMAP)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1310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400 (in select areas)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5800" y="12954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Interseismic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85800" y="4505961"/>
          <a:ext cx="7772400" cy="1971039"/>
        </p:xfrm>
        <a:graphic>
          <a:graphicData uri="http://schemas.openxmlformats.org/drawingml/2006/table">
            <a:tbl>
              <a:tblPr/>
              <a:tblGrid>
                <a:gridCol w="2590800"/>
                <a:gridCol w="1676400"/>
                <a:gridCol w="3505200"/>
              </a:tblGrid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 pitchFamily="34" charset="0"/>
                          <a:ea typeface="Arial Unicode MS"/>
                        </a:rPr>
                        <a:t>SAR Platform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Calibri" pitchFamily="34" charset="0"/>
                          <a:ea typeface="Arial Unicode MS"/>
                        </a:rPr>
                        <a:t>Archive requests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 pitchFamily="34" charset="0"/>
                          <a:ea typeface="Arial Unicode MS"/>
                        </a:rPr>
                        <a:t>Yearly acquisitions</a:t>
                      </a:r>
                      <a:endParaRPr lang="it-IT" sz="1600" b="1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 pitchFamily="34" charset="0"/>
                          <a:ea typeface="Arial Unicode MS"/>
                        </a:rPr>
                        <a:t>TSX Stripmap</a:t>
                      </a:r>
                      <a:endParaRPr lang="it-IT" sz="160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20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?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CSK </a:t>
                      </a:r>
                      <a:r>
                        <a:rPr lang="en-GB" sz="1600" dirty="0" err="1">
                          <a:latin typeface="Calibri" pitchFamily="34" charset="0"/>
                          <a:ea typeface="Arial Unicode MS"/>
                        </a:rPr>
                        <a:t>Stripmap</a:t>
                      </a: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 (STR_HIMAGE)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40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smtClean="0">
                          <a:latin typeface="Calibri" pitchFamily="34" charset="0"/>
                          <a:ea typeface="Arial Unicode MS"/>
                        </a:rPr>
                        <a:t>?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Arial Unicode MS"/>
                        </a:rPr>
                        <a:t>ALOS-2 (</a:t>
                      </a: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SCANSAR+</a:t>
                      </a: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STRIPMAP</a:t>
                      </a: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)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34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smtClean="0">
                          <a:latin typeface="Calibri" pitchFamily="34" charset="0"/>
                          <a:ea typeface="Arial Unicode MS"/>
                        </a:rPr>
                        <a:t>?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RSAT-2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25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Arial Unicode MS"/>
                        </a:rPr>
                        <a:t>?</a:t>
                      </a:r>
                      <a:endParaRPr lang="it-IT" sz="16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85800" y="40502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Co-seismic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SAF Supersite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proposal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It is urgent that DCT decides on support, to be able to approve it at the Plenary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Consider that the amount of data requested could increase during earthquakes.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As the community scales up, new image requests could be submitted, better to plan for possible 30-40 % increment in the first 2 years.</a:t>
            </a:r>
            <a:endParaRPr lang="en-US" sz="2000" dirty="0" smtClean="0">
              <a:latin typeface="Calibri" pitchFamily="34" charset="0"/>
            </a:endParaRP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4582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dirty="0" err="1" smtClean="0">
                <a:latin typeface="Calibri" pitchFamily="34" charset="0"/>
                <a:ea typeface="+mj-ea"/>
                <a:cs typeface="+mj-cs"/>
              </a:rPr>
              <a:t>Active</a:t>
            </a:r>
            <a:r>
              <a:rPr lang="it-IT" sz="36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600" dirty="0" err="1" smtClean="0">
                <a:latin typeface="Calibri" pitchFamily="34" charset="0"/>
                <a:ea typeface="+mj-ea"/>
                <a:cs typeface="+mj-cs"/>
              </a:rPr>
              <a:t>Supersites</a:t>
            </a:r>
            <a:endParaRPr lang="it-IT" sz="3600" dirty="0" smtClean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752600"/>
            <a:ext cx="79248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Hawaiian volcanoes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– USGS</a:t>
            </a:r>
          </a:p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Icelandic volcanoes 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Univ. of Iceland &amp; IMO</a:t>
            </a:r>
          </a:p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Etna volcano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INGV - Catania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Campi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Flegrei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volcano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INGV - Naples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Western North Anatolian Fault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 KOERI - Istanbul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Cambria-Bold" charset="0"/>
              </a:rPr>
              <a:t>Taupo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Cambria-Bold" charset="0"/>
              </a:rPr>
              <a:t> Volcano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mbria-Bold" charset="0"/>
              </a:rPr>
              <a:t>–  GNS Science - Lower Hutt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mbria-Bold" charset="0"/>
              </a:rPr>
              <a:t>Tungurahua and Cotopaxi volcanoes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mbria-Bold" charset="0"/>
              </a:rPr>
              <a:t>–  IGEPN - Quito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4582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Supersites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to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be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formalized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at the CEOS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Plenary</a:t>
            </a:r>
            <a:endParaRPr lang="it-IT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981200"/>
            <a:ext cx="7924800" cy="2819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Greek Supersite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– Positively reviewed by SAC and accepted as a Candidate Supersite. DCT members have provided decisions on support.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San Andreas Fault Natural Laboratory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- Proposal and SAC review circulated to Brenda and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Stéphane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. Now DCT members should decide on support.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access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Image SAR data are routinely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acquired and provided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to all Permanent Supersites.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Further development of data distribution infrastructures (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2" action="ppaction://hlinkfile"/>
              </a:rPr>
              <a:t>SSARA/UNAVCO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3"/>
              </a:rPr>
              <a:t>SS-Portal/DLR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hlinkClick r:id="rId4"/>
              </a:rPr>
              <a:t>Data Gateway/ASI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5"/>
              </a:rPr>
              <a:t>GEP&amp;VA/ESA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) is providing better accessibility to these data by the scientific community, however interoperability of platforms is still lagging.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on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access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larger scientific community is still not fully aware of how to access these data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(some do not even know that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they exist !).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procedures to access EO data should be improved and made smoother to involve more scientists. Some minor technical and administrative solutions could make a big difference, e.g. online acceptance of data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licences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mass data download, web services to retrieve metadata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(and data) on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GIS platforms, etc.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Status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i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 situ data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access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Most of the older Supersites have now a data sharing infrastructure: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2"/>
              </a:rPr>
              <a:t>Hawaii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3"/>
              </a:rPr>
              <a:t>Iceland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Etna and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Campi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Flegrei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Seismic and geodetic data can easily be discovered, and are mostly accessed online with little or no limitations, however for some Supersites personal requests to the Coordinator are still necessary.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Other data types (e.g. gravity, geochemical data) can be accessed only on request and there are no web </a:t>
            </a:r>
            <a:r>
              <a:rPr lang="en-US" sz="2000" dirty="0" smtClean="0">
                <a:latin typeface="Calibri" pitchFamily="34" charset="0"/>
              </a:rPr>
              <a:t>interfaces, </a:t>
            </a:r>
            <a:r>
              <a:rPr lang="en-US" sz="2000" dirty="0" smtClean="0">
                <a:latin typeface="Calibri" pitchFamily="34" charset="0"/>
              </a:rPr>
              <a:t>even for data discovery.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Issues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on 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 situ data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access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Full awareness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of the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existence of open data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for a Supersite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is lacking. </a:t>
            </a:r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</a:rPr>
              <a:t>Better outreach and dissemination is needed.</a:t>
            </a:r>
            <a:endParaRPr lang="en-US" sz="20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Supersite data infrastructures need funding to be developed. </a:t>
            </a:r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</a:rPr>
              <a:t>GSNL governance </a:t>
            </a:r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</a:rPr>
              <a:t>should be lobbying to facilitate national funding.</a:t>
            </a:r>
            <a:endParaRPr lang="en-US" sz="20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Licensing and attribution problems are sometimes major obstacles towards data sharing. </a:t>
            </a:r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</a:rPr>
              <a:t>A common approach would be recommended, it is currently being sought by the EVER-EST project..</a:t>
            </a:r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20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Status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processing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services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GSNL is presently supported by the ESA GEP, both in terms of data distribution and processing resources for part of the community.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Other services (GPS Plug &amp; Play) can be obtained from UNAVCO and Un. of Nevada.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Possible contribution from JPL ARIA project?</a:t>
            </a: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Virtual Research Environment being developed in the EC EVER-EST project will provide also processing </a:t>
            </a:r>
            <a:r>
              <a:rPr lang="en-US" sz="2000" smtClean="0">
                <a:solidFill>
                  <a:prstClr val="black"/>
                </a:solidFill>
                <a:latin typeface="Calibri" pitchFamily="34" charset="0"/>
              </a:rPr>
              <a:t>capacities to the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three European volcano Supersites at least.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10617</TotalTime>
  <Words>1856</Words>
  <Application>Microsoft Office PowerPoint</Application>
  <PresentationFormat>Presentazione su schermo (4:3)</PresentationFormat>
  <Paragraphs>254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Personalizza struttura</vt:lpstr>
      <vt:lpstr>Tramonto</vt:lpstr>
      <vt:lpstr>Status of the GSNL initiative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INGV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Stefano</cp:lastModifiedBy>
  <cp:revision>456</cp:revision>
  <dcterms:created xsi:type="dcterms:W3CDTF">2010-06-14T07:49:16Z</dcterms:created>
  <dcterms:modified xsi:type="dcterms:W3CDTF">2016-09-07T23:14:47Z</dcterms:modified>
</cp:coreProperties>
</file>