
<file path=[Content_Types].xml><?xml version="1.0" encoding="utf-8"?>
<Types xmlns="http://schemas.openxmlformats.org/package/2006/content-types">
  <Default Extension="png" ContentType="image/png"/>
  <Default Extension="emf" ContentType="image/x-emf"/>
  <Default Extension="jpeg" ContentType="image/jpeg"/>
  <Default Extension="rels" ContentType="application/vnd.openxmlformats-package.relationships+xml"/>
  <Default Extension="xml" ContentType="application/xml"/>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4910" r:id="rId2"/>
  </p:sldMasterIdLst>
  <p:notesMasterIdLst>
    <p:notesMasterId r:id="rId51"/>
  </p:notesMasterIdLst>
  <p:handoutMasterIdLst>
    <p:handoutMasterId r:id="rId52"/>
  </p:handoutMasterIdLst>
  <p:sldIdLst>
    <p:sldId id="1079" r:id="rId3"/>
    <p:sldId id="1080" r:id="rId4"/>
    <p:sldId id="1091" r:id="rId5"/>
    <p:sldId id="1095" r:id="rId6"/>
    <p:sldId id="1182" r:id="rId7"/>
    <p:sldId id="1100" r:id="rId8"/>
    <p:sldId id="1164" r:id="rId9"/>
    <p:sldId id="1127" r:id="rId10"/>
    <p:sldId id="1193" r:id="rId11"/>
    <p:sldId id="1192" r:id="rId12"/>
    <p:sldId id="1165" r:id="rId13"/>
    <p:sldId id="1160" r:id="rId14"/>
    <p:sldId id="1138" r:id="rId15"/>
    <p:sldId id="1163" r:id="rId16"/>
    <p:sldId id="1183" r:id="rId17"/>
    <p:sldId id="1161" r:id="rId18"/>
    <p:sldId id="1185" r:id="rId19"/>
    <p:sldId id="1177" r:id="rId20"/>
    <p:sldId id="1166" r:id="rId21"/>
    <p:sldId id="1162" r:id="rId22"/>
    <p:sldId id="1139" r:id="rId23"/>
    <p:sldId id="1184" r:id="rId24"/>
    <p:sldId id="1174" r:id="rId25"/>
    <p:sldId id="1155" r:id="rId26"/>
    <p:sldId id="1191" r:id="rId27"/>
    <p:sldId id="1189" r:id="rId28"/>
    <p:sldId id="1171" r:id="rId29"/>
    <p:sldId id="1172" r:id="rId30"/>
    <p:sldId id="1195" r:id="rId31"/>
    <p:sldId id="1194" r:id="rId32"/>
    <p:sldId id="1196" r:id="rId33"/>
    <p:sldId id="1180" r:id="rId34"/>
    <p:sldId id="1152" r:id="rId35"/>
    <p:sldId id="1141" r:id="rId36"/>
    <p:sldId id="1175" r:id="rId37"/>
    <p:sldId id="1198" r:id="rId38"/>
    <p:sldId id="1199" r:id="rId39"/>
    <p:sldId id="1200" r:id="rId40"/>
    <p:sldId id="1201" r:id="rId41"/>
    <p:sldId id="1202" r:id="rId42"/>
    <p:sldId id="1203" r:id="rId43"/>
    <p:sldId id="1169" r:id="rId44"/>
    <p:sldId id="1153" r:id="rId45"/>
    <p:sldId id="1173" r:id="rId46"/>
    <p:sldId id="1170" r:id="rId47"/>
    <p:sldId id="1159" r:id="rId48"/>
    <p:sldId id="1186" r:id="rId49"/>
    <p:sldId id="1176" r:id="rId50"/>
  </p:sldIdLst>
  <p:sldSz cx="9144000" cy="6858000" type="screen4x3"/>
  <p:notesSz cx="6934200" cy="9220200"/>
  <p:defaultTextStyle>
    <a:defPPr>
      <a:defRPr lang="en-US"/>
    </a:defPPr>
    <a:lvl1pPr algn="l" rtl="0" eaLnBrk="0" fontAlgn="base" hangingPunct="0">
      <a:spcBef>
        <a:spcPct val="0"/>
      </a:spcBef>
      <a:spcAft>
        <a:spcPct val="0"/>
      </a:spcAft>
      <a:defRPr sz="3600" b="1" kern="1200">
        <a:solidFill>
          <a:schemeClr val="tx2"/>
        </a:solidFill>
        <a:latin typeface="Times New Roman" pitchFamily="18" charset="0"/>
        <a:ea typeface="+mn-ea"/>
        <a:cs typeface="+mn-cs"/>
      </a:defRPr>
    </a:lvl1pPr>
    <a:lvl2pPr marL="457200" algn="l" rtl="0" eaLnBrk="0" fontAlgn="base" hangingPunct="0">
      <a:spcBef>
        <a:spcPct val="0"/>
      </a:spcBef>
      <a:spcAft>
        <a:spcPct val="0"/>
      </a:spcAft>
      <a:defRPr sz="3600" b="1" kern="1200">
        <a:solidFill>
          <a:schemeClr val="tx2"/>
        </a:solidFill>
        <a:latin typeface="Times New Roman" pitchFamily="18" charset="0"/>
        <a:ea typeface="+mn-ea"/>
        <a:cs typeface="+mn-cs"/>
      </a:defRPr>
    </a:lvl2pPr>
    <a:lvl3pPr marL="914400" algn="l" rtl="0" eaLnBrk="0" fontAlgn="base" hangingPunct="0">
      <a:spcBef>
        <a:spcPct val="0"/>
      </a:spcBef>
      <a:spcAft>
        <a:spcPct val="0"/>
      </a:spcAft>
      <a:defRPr sz="3600" b="1" kern="1200">
        <a:solidFill>
          <a:schemeClr val="tx2"/>
        </a:solidFill>
        <a:latin typeface="Times New Roman" pitchFamily="18" charset="0"/>
        <a:ea typeface="+mn-ea"/>
        <a:cs typeface="+mn-cs"/>
      </a:defRPr>
    </a:lvl3pPr>
    <a:lvl4pPr marL="1371600" algn="l" rtl="0" eaLnBrk="0" fontAlgn="base" hangingPunct="0">
      <a:spcBef>
        <a:spcPct val="0"/>
      </a:spcBef>
      <a:spcAft>
        <a:spcPct val="0"/>
      </a:spcAft>
      <a:defRPr sz="3600" b="1" kern="1200">
        <a:solidFill>
          <a:schemeClr val="tx2"/>
        </a:solidFill>
        <a:latin typeface="Times New Roman" pitchFamily="18" charset="0"/>
        <a:ea typeface="+mn-ea"/>
        <a:cs typeface="+mn-cs"/>
      </a:defRPr>
    </a:lvl4pPr>
    <a:lvl5pPr marL="1828800" algn="l" rtl="0" eaLnBrk="0" fontAlgn="base" hangingPunct="0">
      <a:spcBef>
        <a:spcPct val="0"/>
      </a:spcBef>
      <a:spcAft>
        <a:spcPct val="0"/>
      </a:spcAft>
      <a:defRPr sz="3600" b="1" kern="1200">
        <a:solidFill>
          <a:schemeClr val="tx2"/>
        </a:solidFill>
        <a:latin typeface="Times New Roman" pitchFamily="18" charset="0"/>
        <a:ea typeface="+mn-ea"/>
        <a:cs typeface="+mn-cs"/>
      </a:defRPr>
    </a:lvl5pPr>
    <a:lvl6pPr marL="2286000" algn="l" defTabSz="914400" rtl="0" eaLnBrk="1" latinLnBrk="0" hangingPunct="1">
      <a:defRPr sz="3600" b="1" kern="1200">
        <a:solidFill>
          <a:schemeClr val="tx2"/>
        </a:solidFill>
        <a:latin typeface="Times New Roman" pitchFamily="18" charset="0"/>
        <a:ea typeface="+mn-ea"/>
        <a:cs typeface="+mn-cs"/>
      </a:defRPr>
    </a:lvl6pPr>
    <a:lvl7pPr marL="2743200" algn="l" defTabSz="914400" rtl="0" eaLnBrk="1" latinLnBrk="0" hangingPunct="1">
      <a:defRPr sz="3600" b="1" kern="1200">
        <a:solidFill>
          <a:schemeClr val="tx2"/>
        </a:solidFill>
        <a:latin typeface="Times New Roman" pitchFamily="18" charset="0"/>
        <a:ea typeface="+mn-ea"/>
        <a:cs typeface="+mn-cs"/>
      </a:defRPr>
    </a:lvl7pPr>
    <a:lvl8pPr marL="3200400" algn="l" defTabSz="914400" rtl="0" eaLnBrk="1" latinLnBrk="0" hangingPunct="1">
      <a:defRPr sz="3600" b="1" kern="1200">
        <a:solidFill>
          <a:schemeClr val="tx2"/>
        </a:solidFill>
        <a:latin typeface="Times New Roman" pitchFamily="18" charset="0"/>
        <a:ea typeface="+mn-ea"/>
        <a:cs typeface="+mn-cs"/>
      </a:defRPr>
    </a:lvl8pPr>
    <a:lvl9pPr marL="3657600" algn="l" defTabSz="914400" rtl="0" eaLnBrk="1" latinLnBrk="0" hangingPunct="1">
      <a:defRPr sz="3600" b="1" kern="1200">
        <a:solidFill>
          <a:schemeClr val="tx2"/>
        </a:solidFill>
        <a:latin typeface="Times New Roman" pitchFamily="18" charset="0"/>
        <a:ea typeface="+mn-ea"/>
        <a:cs typeface="+mn-cs"/>
      </a:defRPr>
    </a:lvl9pPr>
  </p:defaultTextStyle>
  <p:extLst>
    <p:ext uri="{EFAFB233-063F-42B5-8137-9DF3F51BA10A}">
      <p15:sldGuideLst xmlns:p15="http://schemas.microsoft.com/office/powerpoint/2012/main" xmlns="">
        <p15:guide id="1" orient="horz" pos="2208">
          <p15:clr>
            <a:srgbClr val="A4A3A4"/>
          </p15:clr>
        </p15:guide>
        <p15:guide id="2" pos="2784">
          <p15:clr>
            <a:srgbClr val="A4A3A4"/>
          </p15:clr>
        </p15:guide>
      </p15:sldGuideLst>
    </p:ext>
    <p:ext uri="{2D200454-40CA-4A62-9FC3-DE9A4176ACB9}">
      <p15:notesGuideLst xmlns:p15="http://schemas.microsoft.com/office/powerpoint/2012/main" xmlns="">
        <p15:guide id="1" orient="horz" pos="2836">
          <p15:clr>
            <a:srgbClr val="A4A3A4"/>
          </p15:clr>
        </p15:guide>
        <p15:guide id="2" pos="2229">
          <p15:clr>
            <a:srgbClr val="A4A3A4"/>
          </p15:clr>
        </p15:guide>
        <p15:guide id="3" orient="horz" pos="2904">
          <p15:clr>
            <a:srgbClr val="A4A3A4"/>
          </p15:clr>
        </p15:guide>
        <p15:guide id="4" pos="2184">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66"/>
    <a:srgbClr val="FFCCFF"/>
    <a:srgbClr val="EC94D3"/>
    <a:srgbClr val="F08C93"/>
    <a:srgbClr val="ED717A"/>
    <a:srgbClr val="7FA3FD"/>
    <a:srgbClr val="F0BC8C"/>
    <a:srgbClr val="F77F07"/>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375" autoAdjust="0"/>
    <p:restoredTop sz="83461" autoAdjust="0"/>
  </p:normalViewPr>
  <p:slideViewPr>
    <p:cSldViewPr>
      <p:cViewPr varScale="1">
        <p:scale>
          <a:sx n="117" d="100"/>
          <a:sy n="117" d="100"/>
        </p:scale>
        <p:origin x="-1566" y="-102"/>
      </p:cViewPr>
      <p:guideLst>
        <p:guide orient="horz" pos="2208"/>
        <p:guide pos="2784"/>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100" d="100"/>
        <a:sy n="100" d="100"/>
      </p:scale>
      <p:origin x="0" y="6000"/>
    </p:cViewPr>
  </p:sorterViewPr>
  <p:notesViewPr>
    <p:cSldViewPr>
      <p:cViewPr>
        <p:scale>
          <a:sx n="100" d="100"/>
          <a:sy n="100" d="100"/>
        </p:scale>
        <p:origin x="-864" y="2490"/>
      </p:cViewPr>
      <p:guideLst>
        <p:guide orient="horz" pos="2836"/>
        <p:guide orient="horz" pos="2904"/>
        <p:guide pos="2229"/>
        <p:guide pos="2184"/>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theme" Target="theme/theme1.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slide" Target="slides/slide18.xml"/><Relationship Id="rId29" Type="http://schemas.openxmlformats.org/officeDocument/2006/relationships/slide" Target="slides/slide27.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presProps" Target="presProp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handoutMaster" Target="handoutMasters/handoutMaster1.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notesMaster" Target="notesMasters/notesMaster1.xml"/><Relationship Id="rId3" Type="http://schemas.openxmlformats.org/officeDocument/2006/relationships/slide" Target="slides/slide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09140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body" sz="quarter" idx="3"/>
          </p:nvPr>
        </p:nvSpPr>
        <p:spPr bwMode="auto">
          <a:xfrm>
            <a:off x="922383" y="4377645"/>
            <a:ext cx="5087879" cy="4151691"/>
          </a:xfrm>
          <a:prstGeom prst="rect">
            <a:avLst/>
          </a:prstGeom>
          <a:noFill/>
          <a:ln w="12700">
            <a:noFill/>
            <a:miter lim="800000"/>
            <a:headEnd/>
            <a:tailEnd/>
          </a:ln>
          <a:effectLst/>
        </p:spPr>
        <p:txBody>
          <a:bodyPr vert="horz" wrap="square" lIns="90486" tIns="44449" rIns="90486" bIns="44449"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4099" name="Rectangle 3"/>
          <p:cNvSpPr>
            <a:spLocks noGrp="1" noRot="1" noChangeAspect="1" noChangeArrowheads="1" noTextEdit="1"/>
          </p:cNvSpPr>
          <p:nvPr>
            <p:ph type="sldImg" idx="2"/>
          </p:nvPr>
        </p:nvSpPr>
        <p:spPr bwMode="auto">
          <a:xfrm>
            <a:off x="1169988" y="696913"/>
            <a:ext cx="4591050" cy="3444875"/>
          </a:xfrm>
          <a:prstGeom prst="rect">
            <a:avLst/>
          </a:prstGeom>
          <a:noFill/>
          <a:ln w="12700">
            <a:solidFill>
              <a:schemeClr val="tx1"/>
            </a:solidFill>
            <a:miter lim="800000"/>
            <a:headEnd/>
            <a:tailEnd/>
          </a:ln>
        </p:spPr>
      </p:sp>
    </p:spTree>
    <p:extLst>
      <p:ext uri="{BB962C8B-B14F-4D97-AF65-F5344CB8AC3E}">
        <p14:creationId xmlns:p14="http://schemas.microsoft.com/office/powerpoint/2010/main" val="90323995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New Roman" pitchFamily="-112" charset="0"/>
        <a:ea typeface="+mn-ea"/>
        <a:cs typeface="+mn-cs"/>
      </a:defRPr>
    </a:lvl1pPr>
    <a:lvl2pPr marL="457200" algn="l" rtl="0" eaLnBrk="0" fontAlgn="base" hangingPunct="0">
      <a:spcBef>
        <a:spcPct val="30000"/>
      </a:spcBef>
      <a:spcAft>
        <a:spcPct val="0"/>
      </a:spcAft>
      <a:defRPr sz="1200" kern="1200">
        <a:solidFill>
          <a:schemeClr val="tx1"/>
        </a:solidFill>
        <a:latin typeface="Times New Roman" pitchFamily="-112" charset="0"/>
        <a:ea typeface="+mn-ea"/>
        <a:cs typeface="+mn-cs"/>
      </a:defRPr>
    </a:lvl2pPr>
    <a:lvl3pPr marL="914400" algn="l" rtl="0" eaLnBrk="0" fontAlgn="base" hangingPunct="0">
      <a:spcBef>
        <a:spcPct val="30000"/>
      </a:spcBef>
      <a:spcAft>
        <a:spcPct val="0"/>
      </a:spcAft>
      <a:defRPr sz="1200" kern="1200">
        <a:solidFill>
          <a:schemeClr val="tx1"/>
        </a:solidFill>
        <a:latin typeface="Times New Roman" pitchFamily="-112" charset="0"/>
        <a:ea typeface="+mn-ea"/>
        <a:cs typeface="+mn-cs"/>
      </a:defRPr>
    </a:lvl3pPr>
    <a:lvl4pPr marL="1371600" algn="l" rtl="0" eaLnBrk="0" fontAlgn="base" hangingPunct="0">
      <a:spcBef>
        <a:spcPct val="30000"/>
      </a:spcBef>
      <a:spcAft>
        <a:spcPct val="0"/>
      </a:spcAft>
      <a:defRPr sz="1200" kern="1200">
        <a:solidFill>
          <a:schemeClr val="tx1"/>
        </a:solidFill>
        <a:latin typeface="Times New Roman" pitchFamily="-112" charset="0"/>
        <a:ea typeface="+mn-ea"/>
        <a:cs typeface="+mn-cs"/>
      </a:defRPr>
    </a:lvl4pPr>
    <a:lvl5pPr marL="1828800" algn="l" rtl="0" eaLnBrk="0" fontAlgn="base" hangingPunct="0">
      <a:spcBef>
        <a:spcPct val="30000"/>
      </a:spcBef>
      <a:spcAft>
        <a:spcPct val="0"/>
      </a:spcAft>
      <a:defRPr sz="1200" kern="1200">
        <a:solidFill>
          <a:schemeClr val="tx1"/>
        </a:solidFill>
        <a:latin typeface="Times New Roman" pitchFamily="-112"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Rectangle 7"/>
          <p:cNvSpPr>
            <a:spLocks noGrp="1" noChangeArrowheads="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581282BF-9C57-4036-88B5-8303E19C717B}" type="slidenum">
              <a:rPr lang="de-DE" altLang="en-US"/>
              <a:pPr algn="ctr"/>
              <a:t>1</a:t>
            </a:fld>
            <a:endParaRPr lang="de-DE" altLang="en-US"/>
          </a:p>
        </p:txBody>
      </p:sp>
      <p:sp>
        <p:nvSpPr>
          <p:cNvPr id="6147" name="Rectangle 2"/>
          <p:cNvSpPr>
            <a:spLocks noGrp="1" noRot="1" noChangeAspect="1" noChangeArrowheads="1" noTextEdit="1"/>
          </p:cNvSpPr>
          <p:nvPr>
            <p:ph type="sldImg"/>
          </p:nvPr>
        </p:nvSpPr>
        <p:spPr>
          <a:ln/>
        </p:spPr>
      </p:sp>
      <p:sp>
        <p:nvSpPr>
          <p:cNvPr id="6148" name="Rectangle 3"/>
          <p:cNvSpPr>
            <a:spLocks noGrp="1" noChangeArrowheads="1"/>
          </p:cNvSpPr>
          <p:nvPr>
            <p:ph type="body" idx="1"/>
          </p:nvPr>
        </p:nvSpPr>
        <p:spPr>
          <a:noFill/>
          <a:ln w="9525"/>
        </p:spPr>
        <p:txBody>
          <a:bodyPr/>
          <a:lstStyle/>
          <a:p>
            <a:endParaRPr lang="de-DE" altLang="en-US" smtClean="0">
              <a:latin typeface="Times New Roman" pitchFamily="18" charset="0"/>
              <a:ea typeface="ＭＳ Ｐゴシック" pitchFamily="34" charset="-128"/>
            </a:endParaRPr>
          </a:p>
        </p:txBody>
      </p:sp>
    </p:spTree>
    <p:extLst>
      <p:ext uri="{BB962C8B-B14F-4D97-AF65-F5344CB8AC3E}">
        <p14:creationId xmlns:p14="http://schemas.microsoft.com/office/powerpoint/2010/main" val="47342730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a:ln/>
        </p:spPr>
      </p:sp>
      <p:sp>
        <p:nvSpPr>
          <p:cNvPr id="9219" name="Notes Placeholder 2"/>
          <p:cNvSpPr>
            <a:spLocks noGrp="1"/>
          </p:cNvSpPr>
          <p:nvPr>
            <p:ph type="body" idx="1"/>
          </p:nvPr>
        </p:nvSpPr>
        <p:spPr>
          <a:noFill/>
          <a:ln w="9525"/>
        </p:spPr>
        <p:txBody>
          <a:bodyPr/>
          <a:lstStyle/>
          <a:p>
            <a:pPr eaLnBrk="1" hangingPunct="1">
              <a:spcBef>
                <a:spcPct val="0"/>
              </a:spcBef>
            </a:pPr>
            <a:endParaRPr lang="en-US" altLang="en-US" smtClean="0">
              <a:latin typeface="Times New Roman" pitchFamily="18" charset="0"/>
            </a:endParaRPr>
          </a:p>
        </p:txBody>
      </p:sp>
      <p:sp>
        <p:nvSpPr>
          <p:cNvPr id="9220"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066959B3-16C5-41CB-B94B-ADC7FD9AC1D9}" type="slidenum">
              <a:rPr lang="en-US" altLang="en-US">
                <a:solidFill>
                  <a:srgbClr val="000000"/>
                </a:solidFill>
              </a:rPr>
              <a:pPr algn="ctr"/>
              <a:t>3</a:t>
            </a:fld>
            <a:endParaRPr lang="en-US" altLang="en-US">
              <a:solidFill>
                <a:srgbClr val="000000"/>
              </a:solidFill>
            </a:endParaRPr>
          </a:p>
        </p:txBody>
      </p:sp>
      <p:sp>
        <p:nvSpPr>
          <p:cNvPr id="9221" name="Header Placeholder 4"/>
          <p:cNvSpPr>
            <a:spLocks noGrp="1"/>
          </p:cNvSpPr>
          <p:nvPr>
            <p:ph type="hdr" sz="quarter" idx="4294967295"/>
          </p:nvPr>
        </p:nvSpPr>
        <p:spPr bwMode="auto">
          <a:xfrm>
            <a:off x="0" y="0"/>
            <a:ext cx="3005131" cy="461660"/>
          </a:xfrm>
          <a:prstGeom prst="rect">
            <a:avLst/>
          </a:prstGeom>
          <a:noFill/>
          <a:ln>
            <a:miter lim="800000"/>
            <a:headEnd/>
            <a:tailEnd/>
          </a:ln>
        </p:spPr>
        <p:txBody>
          <a:bodyPr/>
          <a:lstStyle/>
          <a:p>
            <a:pPr algn="ctr"/>
            <a:endParaRPr lang="en-US" altLang="en-US">
              <a:solidFill>
                <a:srgbClr val="000000"/>
              </a:solidFill>
              <a:ea typeface="ＭＳ Ｐゴシック" pitchFamily="34" charset="-128"/>
            </a:endParaRPr>
          </a:p>
        </p:txBody>
      </p:sp>
    </p:spTree>
    <p:extLst>
      <p:ext uri="{BB962C8B-B14F-4D97-AF65-F5344CB8AC3E}">
        <p14:creationId xmlns:p14="http://schemas.microsoft.com/office/powerpoint/2010/main" val="367452659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a:ln/>
        </p:spPr>
      </p:sp>
      <p:sp>
        <p:nvSpPr>
          <p:cNvPr id="11267"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11268"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B54691DA-55D9-449F-A3AC-81A275F32C67}" type="slidenum">
              <a:rPr lang="en-US" altLang="en-US"/>
              <a:pPr algn="ctr"/>
              <a:t>4</a:t>
            </a:fld>
            <a:endParaRPr lang="en-US" altLang="en-US"/>
          </a:p>
        </p:txBody>
      </p:sp>
    </p:spTree>
    <p:extLst>
      <p:ext uri="{BB962C8B-B14F-4D97-AF65-F5344CB8AC3E}">
        <p14:creationId xmlns:p14="http://schemas.microsoft.com/office/powerpoint/2010/main" val="35957239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2" name="Slide Image Placeholder 1"/>
          <p:cNvSpPr>
            <a:spLocks noGrp="1" noRot="1" noChangeAspect="1" noTextEdit="1"/>
          </p:cNvSpPr>
          <p:nvPr>
            <p:ph type="sldImg"/>
          </p:nvPr>
        </p:nvSpPr>
        <p:spPr>
          <a:ln/>
        </p:spPr>
      </p:sp>
      <p:sp>
        <p:nvSpPr>
          <p:cNvPr id="25603" name="Notes Placeholder 2"/>
          <p:cNvSpPr>
            <a:spLocks noGrp="1"/>
          </p:cNvSpPr>
          <p:nvPr>
            <p:ph type="body" idx="1"/>
          </p:nvPr>
        </p:nvSpPr>
        <p:spPr>
          <a:noFill/>
          <a:ln w="9525"/>
        </p:spPr>
        <p:txBody>
          <a:bodyPr/>
          <a:lstStyle/>
          <a:p>
            <a:pPr eaLnBrk="1" hangingPunct="1">
              <a:spcBef>
                <a:spcPct val="0"/>
              </a:spcBef>
            </a:pPr>
            <a:endParaRPr lang="fr-BE" altLang="en-US" smtClean="0">
              <a:latin typeface="Times New Roman" pitchFamily="18" charset="0"/>
            </a:endParaRPr>
          </a:p>
          <a:p>
            <a:endParaRPr lang="en-GB" altLang="en-US" smtClean="0">
              <a:latin typeface="Times New Roman" pitchFamily="18" charset="0"/>
            </a:endParaRPr>
          </a:p>
        </p:txBody>
      </p:sp>
      <p:sp>
        <p:nvSpPr>
          <p:cNvPr id="25604"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2F1A4902-852A-42AD-B768-3A771D308DD7}" type="slidenum">
              <a:rPr lang="en-GB" altLang="en-US"/>
              <a:pPr algn="ctr"/>
              <a:t>6</a:t>
            </a:fld>
            <a:endParaRPr lang="en-GB" altLang="en-US"/>
          </a:p>
        </p:txBody>
      </p:sp>
    </p:spTree>
    <p:extLst>
      <p:ext uri="{BB962C8B-B14F-4D97-AF65-F5344CB8AC3E}">
        <p14:creationId xmlns:p14="http://schemas.microsoft.com/office/powerpoint/2010/main" val="348910592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endParaRPr lang="en-US" sz="1200" dirty="0" smtClean="0"/>
          </a:p>
        </p:txBody>
      </p:sp>
    </p:spTree>
    <p:extLst>
      <p:ext uri="{BB962C8B-B14F-4D97-AF65-F5344CB8AC3E}">
        <p14:creationId xmlns:p14="http://schemas.microsoft.com/office/powerpoint/2010/main" val="168977169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RASOR flood models were employed to simulate the 2014 floods  and to analyze how the inundation depths would increase if the subsidence projections for 2020 and 2050 become reality.  In each case, the TRMM historical rainfall from December 2014 was used as input.  Flood impact was computed using EO based exposure data and vulnerability functions available via the RASOR platform.</a:t>
            </a:r>
          </a:p>
        </p:txBody>
      </p:sp>
    </p:spTree>
    <p:extLst>
      <p:ext uri="{BB962C8B-B14F-4D97-AF65-F5344CB8AC3E}">
        <p14:creationId xmlns:p14="http://schemas.microsoft.com/office/powerpoint/2010/main" val="158381865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dirty="0" smtClean="0"/>
              <a:t>The RASOR flood models were employed to simulate the 2014 floods  and to analyze how the inundation depths would increase if the subsidence projections for 2020 and 2050 become reality.  In each case, the TRMM historical rainfall from December 2014 was used as input.  Flood impact was computed using EO based exposure data and vulnerability functions available via the RASOR platform.</a:t>
            </a:r>
          </a:p>
        </p:txBody>
      </p:sp>
    </p:spTree>
    <p:extLst>
      <p:ext uri="{BB962C8B-B14F-4D97-AF65-F5344CB8AC3E}">
        <p14:creationId xmlns:p14="http://schemas.microsoft.com/office/powerpoint/2010/main" val="87633516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46</a:t>
            </a:fld>
            <a:endParaRPr lang="en-US" altLang="en-US"/>
          </a:p>
        </p:txBody>
      </p:sp>
    </p:spTree>
    <p:extLst>
      <p:ext uri="{BB962C8B-B14F-4D97-AF65-F5344CB8AC3E}">
        <p14:creationId xmlns:p14="http://schemas.microsoft.com/office/powerpoint/2010/main" val="392167304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4" name="Slide Image Placeholder 1"/>
          <p:cNvSpPr>
            <a:spLocks noGrp="1" noRot="1" noChangeAspect="1" noTextEdit="1"/>
          </p:cNvSpPr>
          <p:nvPr>
            <p:ph type="sldImg"/>
          </p:nvPr>
        </p:nvSpPr>
        <p:spPr>
          <a:ln/>
        </p:spPr>
      </p:sp>
      <p:sp>
        <p:nvSpPr>
          <p:cNvPr id="33795" name="Notes Placeholder 2"/>
          <p:cNvSpPr>
            <a:spLocks noGrp="1"/>
          </p:cNvSpPr>
          <p:nvPr>
            <p:ph type="body" idx="1"/>
          </p:nvPr>
        </p:nvSpPr>
        <p:spPr>
          <a:noFill/>
          <a:ln w="9525"/>
        </p:spPr>
        <p:txBody>
          <a:bodyPr/>
          <a:lstStyle/>
          <a:p>
            <a:endParaRPr lang="en-US" altLang="en-US" smtClean="0">
              <a:latin typeface="Times New Roman" pitchFamily="18" charset="0"/>
            </a:endParaRPr>
          </a:p>
        </p:txBody>
      </p:sp>
      <p:sp>
        <p:nvSpPr>
          <p:cNvPr id="33796" name="Slide Number Placeholder 3"/>
          <p:cNvSpPr>
            <a:spLocks noGrp="1"/>
          </p:cNvSpPr>
          <p:nvPr>
            <p:ph type="sldNum" sz="quarter" idx="4294967295"/>
          </p:nvPr>
        </p:nvSpPr>
        <p:spPr bwMode="auto">
          <a:xfrm>
            <a:off x="3927514" y="8756915"/>
            <a:ext cx="3005131" cy="461660"/>
          </a:xfrm>
          <a:prstGeom prst="rect">
            <a:avLst/>
          </a:prstGeom>
          <a:noFill/>
          <a:ln>
            <a:miter lim="800000"/>
            <a:headEnd/>
            <a:tailEnd/>
          </a:ln>
        </p:spPr>
        <p:txBody>
          <a:bodyPr/>
          <a:lstStyle/>
          <a:p>
            <a:pPr algn="ctr"/>
            <a:fld id="{FD45F0FC-BA37-45B4-A663-C7E6A7607C3D}" type="slidenum">
              <a:rPr lang="en-US" altLang="en-US"/>
              <a:pPr algn="ctr"/>
              <a:t>47</a:t>
            </a:fld>
            <a:endParaRPr lang="en-US" altLang="en-US"/>
          </a:p>
        </p:txBody>
      </p:sp>
    </p:spTree>
    <p:extLst>
      <p:ext uri="{BB962C8B-B14F-4D97-AF65-F5344CB8AC3E}">
        <p14:creationId xmlns:p14="http://schemas.microsoft.com/office/powerpoint/2010/main" val="39216730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solidFill>
                  <a:srgbClr val="000000"/>
                </a:solidFill>
              </a:rPr>
              <a:pPr/>
              <a:t>‹#›</a:t>
            </a:fld>
            <a:endParaRPr lang="en-US" altLang="en-US">
              <a:solidFill>
                <a:srgbClr val="000000"/>
              </a:solidFill>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CA" dirty="0"/>
          </a:p>
        </p:txBody>
      </p:sp>
      <p:sp>
        <p:nvSpPr>
          <p:cNvPr id="4" name="Slide Number Placeholder 5"/>
          <p:cNvSpPr>
            <a:spLocks noGrp="1"/>
          </p:cNvSpPr>
          <p:nvPr userDrawn="1">
            <p:ph type="sldNum" sz="quarter" idx="10"/>
          </p:nvPr>
        </p:nvSpPr>
        <p:spPr bwMode="auto">
          <a:xfrm>
            <a:off x="6553200" y="6248400"/>
            <a:ext cx="1905000" cy="4572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lgn="ctr">
              <a:defRPr sz="1600"/>
            </a:lvl1pPr>
          </a:lstStyle>
          <a:p>
            <a:fld id="{3A86AE8E-D549-4C81-A371-621FC48DD807}" type="slidenum">
              <a:rPr lang="en-US" altLang="en-US"/>
              <a:pPr/>
              <a:t>‹#›</a:t>
            </a:fld>
            <a:endParaRPr lang="en-US" alt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CA"/>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CA"/>
          </a:p>
        </p:txBody>
      </p:sp>
      <p:sp>
        <p:nvSpPr>
          <p:cNvPr id="3" name="Table Placeholder 2"/>
          <p:cNvSpPr>
            <a:spLocks noGrp="1"/>
          </p:cNvSpPr>
          <p:nvPr>
            <p:ph type="tbl" idx="1"/>
          </p:nvPr>
        </p:nvSpPr>
        <p:spPr>
          <a:xfrm>
            <a:off x="685800" y="1981200"/>
            <a:ext cx="7772400" cy="4114800"/>
          </a:xfrm>
        </p:spPr>
        <p:txBody>
          <a:bodyPr/>
          <a:lstStyle/>
          <a:p>
            <a:pPr lvl="0"/>
            <a:endParaRPr lang="en-CA" noProof="0" smtClean="0"/>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cSld name="1_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4" name="Rectangle 4"/>
          <p:cNvSpPr>
            <a:spLocks noChangeArrowheads="1"/>
          </p:cNvSpPr>
          <p:nvPr/>
        </p:nvSpPr>
        <p:spPr bwMode="auto">
          <a:xfrm>
            <a:off x="309563" y="6523038"/>
            <a:ext cx="452437" cy="1381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lIns="0" tIns="0" rIns="0" bIns="0">
            <a:spAutoFit/>
          </a:bodyPr>
          <a:lstStyle/>
          <a:p>
            <a:r>
              <a:rPr lang="de-DE" altLang="en-US" sz="900">
                <a:solidFill>
                  <a:srgbClr val="5F758D"/>
                </a:solidFill>
                <a:latin typeface="Century Gothic" pitchFamily="34" charset="0"/>
              </a:rPr>
              <a:t>Slide: </a:t>
            </a:r>
            <a:fld id="{A99E9238-1DFB-43C3-BB75-62C3C392F8A9}" type="slidenum">
              <a:rPr lang="de-DE" altLang="en-US" sz="900">
                <a:solidFill>
                  <a:srgbClr val="5F758D"/>
                </a:solidFill>
                <a:latin typeface="Century Gothic" pitchFamily="34" charset="0"/>
              </a:rPr>
              <a:pPr/>
              <a:t>‹#›</a:t>
            </a:fld>
            <a:endParaRPr lang="de-DE" altLang="en-US" sz="900">
              <a:solidFill>
                <a:srgbClr val="5F758D"/>
              </a:solidFill>
              <a:latin typeface="Century Gothic" pitchFamily="34" charset="0"/>
            </a:endParaRPr>
          </a:p>
        </p:txBody>
      </p:sp>
      <p:sp>
        <p:nvSpPr>
          <p:cNvPr id="5" name="AutoShape 5"/>
          <p:cNvSpPr>
            <a:spLocks noChangeAspect="1" noChangeArrowheads="1" noTextEdit="1"/>
          </p:cNvSpPr>
          <p:nvPr/>
        </p:nvSpPr>
        <p:spPr bwMode="auto">
          <a:xfrm>
            <a:off x="0" y="3244850"/>
            <a:ext cx="9144000" cy="288925"/>
          </a:xfrm>
          <a:prstGeom prst="rect">
            <a:avLst/>
          </a:prstGeom>
          <a:noFill/>
          <a:ln w="9525">
            <a:noFill/>
            <a:miter lim="800000"/>
            <a:headEnd/>
            <a:tailEnd/>
          </a:ln>
        </p:spPr>
        <p:txBody>
          <a:bodyPr/>
          <a:lstStyle/>
          <a:p>
            <a:endParaRPr lang="en-US">
              <a:solidFill>
                <a:srgbClr val="000000"/>
              </a:solidFill>
            </a:endParaRPr>
          </a:p>
        </p:txBody>
      </p:sp>
      <p:pic>
        <p:nvPicPr>
          <p:cNvPr id="6" name="Picture 2"/>
          <p:cNvPicPr>
            <a:picLocks noChangeAspect="1" noChangeArrowheads="1"/>
          </p:cNvPicPr>
          <p:nvPr userDrawn="1"/>
        </p:nvPicPr>
        <p:blipFill>
          <a:blip r:embed="rId3" cstate="print"/>
          <a:srcRect/>
          <a:stretch>
            <a:fillRect/>
          </a:stretch>
        </p:blipFill>
        <p:spPr bwMode="auto">
          <a:xfrm>
            <a:off x="7712075" y="4881563"/>
            <a:ext cx="1431925" cy="933450"/>
          </a:xfrm>
          <a:prstGeom prst="rect">
            <a:avLst/>
          </a:prstGeom>
          <a:noFill/>
          <a:ln w="12700">
            <a:noFill/>
            <a:miter lim="800000"/>
            <a:headEnd/>
            <a:tailEnd/>
          </a:ln>
        </p:spPr>
      </p:pic>
      <p:sp>
        <p:nvSpPr>
          <p:cNvPr id="328706" name="Rectangle 2"/>
          <p:cNvSpPr>
            <a:spLocks noGrp="1" noChangeArrowheads="1"/>
          </p:cNvSpPr>
          <p:nvPr>
            <p:ph type="ctrTitle" sz="quarter"/>
          </p:nvPr>
        </p:nvSpPr>
        <p:spPr>
          <a:xfrm>
            <a:off x="4089889" y="666750"/>
            <a:ext cx="4810857" cy="1874838"/>
          </a:xfrm>
        </p:spPr>
        <p:txBody>
          <a:bodyPr anchor="b"/>
          <a:lstStyle>
            <a:lvl1pPr>
              <a:defRPr sz="3200"/>
            </a:lvl1pPr>
          </a:lstStyle>
          <a:p>
            <a:r>
              <a:rPr lang="en-GB"/>
              <a:t>Click to edit Master title style</a:t>
            </a:r>
          </a:p>
        </p:txBody>
      </p:sp>
      <p:sp>
        <p:nvSpPr>
          <p:cNvPr id="328707" name="Rectangle 3"/>
          <p:cNvSpPr>
            <a:spLocks noGrp="1" noChangeArrowheads="1"/>
          </p:cNvSpPr>
          <p:nvPr>
            <p:ph type="subTitle" sz="quarter" idx="1"/>
          </p:nvPr>
        </p:nvSpPr>
        <p:spPr>
          <a:xfrm>
            <a:off x="4081097" y="2722564"/>
            <a:ext cx="4826977" cy="1093787"/>
          </a:xfrm>
        </p:spPr>
        <p:txBody>
          <a:bodyPr/>
          <a:lstStyle>
            <a:lvl1pPr marL="0" indent="0">
              <a:buNone/>
              <a:defRPr sz="1800">
                <a:solidFill>
                  <a:schemeClr val="bg1"/>
                </a:solidFill>
                <a:latin typeface="Century Gothic" pitchFamily="34" charset="0"/>
              </a:defRPr>
            </a:lvl1pPr>
          </a:lstStyle>
          <a:p>
            <a:r>
              <a:rPr lang="en-GB" dirty="0"/>
              <a:t>Click to edit Master subtitle style</a:t>
            </a:r>
          </a:p>
        </p:txBody>
      </p:sp>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CA"/>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CA"/>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CA"/>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CA"/>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CA"/>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CA"/>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CA"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885" r:id="rId1"/>
    <p:sldLayoutId id="2147484896" r:id="rId2"/>
    <p:sldLayoutId id="2147484886" r:id="rId3"/>
    <p:sldLayoutId id="2147484887" r:id="rId4"/>
    <p:sldLayoutId id="2147484888" r:id="rId5"/>
    <p:sldLayoutId id="2147484889" r:id="rId6"/>
    <p:sldLayoutId id="2147484890" r:id="rId7"/>
    <p:sldLayoutId id="2147484891" r:id="rId8"/>
    <p:sldLayoutId id="2147484892" r:id="rId9"/>
    <p:sldLayoutId id="2147484893" r:id="rId10"/>
    <p:sldLayoutId id="2147484894" r:id="rId11"/>
    <p:sldLayoutId id="2147484895" r:id="rId12"/>
    <p:sldLayoutId id="2147484897"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4"/>
          <p:cNvSpPr>
            <a:spLocks noGrp="1" noChangeArrowheads="1"/>
          </p:cNvSpPr>
          <p:nvPr>
            <p:ph type="title"/>
          </p:nvPr>
        </p:nvSpPr>
        <p:spPr bwMode="auto">
          <a:xfrm>
            <a:off x="685800" y="609600"/>
            <a:ext cx="7772400"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CA" altLang="en-US" smtClean="0"/>
              <a:t>Click to edit Master title style</a:t>
            </a:r>
          </a:p>
        </p:txBody>
      </p:sp>
      <p:sp>
        <p:nvSpPr>
          <p:cNvPr id="1027" name="Rectangle 25"/>
          <p:cNvSpPr>
            <a:spLocks noGrp="1" noChangeArrowheads="1"/>
          </p:cNvSpPr>
          <p:nvPr>
            <p:ph type="body" idx="1"/>
          </p:nvPr>
        </p:nvSpPr>
        <p:spPr bwMode="auto">
          <a:xfrm>
            <a:off x="685800" y="1981200"/>
            <a:ext cx="7772400" cy="41148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CA" altLang="en-US" smtClean="0"/>
              <a:t>Click to edit Master text styles</a:t>
            </a:r>
          </a:p>
          <a:p>
            <a:pPr lvl="1"/>
            <a:r>
              <a:rPr lang="en-CA" altLang="en-US" smtClean="0"/>
              <a:t>Second level</a:t>
            </a:r>
          </a:p>
          <a:p>
            <a:pPr lvl="2"/>
            <a:r>
              <a:rPr lang="en-CA" altLang="en-US" smtClean="0"/>
              <a:t>Third level</a:t>
            </a:r>
          </a:p>
          <a:p>
            <a:pPr lvl="3"/>
            <a:r>
              <a:rPr lang="en-CA" altLang="en-US" smtClean="0"/>
              <a:t>Fourth level</a:t>
            </a:r>
          </a:p>
          <a:p>
            <a:pPr lvl="4"/>
            <a:r>
              <a:rPr lang="en-CA" altLang="en-US" smtClean="0"/>
              <a:t>Fifth level</a:t>
            </a:r>
          </a:p>
        </p:txBody>
      </p:sp>
    </p:spTree>
  </p:cSld>
  <p:clrMap bg1="lt1" tx1="dk1" bg2="lt2" tx2="dk2" accent1="accent1" accent2="accent2" accent3="accent3" accent4="accent4" accent5="accent5" accent6="accent6" hlink="hlink" folHlink="folHlink"/>
  <p:sldLayoutIdLst>
    <p:sldLayoutId id="2147484911" r:id="rId1"/>
    <p:sldLayoutId id="2147484912" r:id="rId2"/>
    <p:sldLayoutId id="2147484913" r:id="rId3"/>
    <p:sldLayoutId id="2147484914" r:id="rId4"/>
    <p:sldLayoutId id="2147484915" r:id="rId5"/>
    <p:sldLayoutId id="2147484916" r:id="rId6"/>
    <p:sldLayoutId id="2147484917" r:id="rId7"/>
    <p:sldLayoutId id="2147484918" r:id="rId8"/>
    <p:sldLayoutId id="2147484919" r:id="rId9"/>
    <p:sldLayoutId id="2147484920" r:id="rId10"/>
    <p:sldLayoutId id="2147484921" r:id="rId11"/>
    <p:sldLayoutId id="2147484922" r:id="rId12"/>
    <p:sldLayoutId id="2147484923" r:id="rId13"/>
  </p:sldLayoutIdLst>
  <p:hf hdr="0" ftr="0" dt="0"/>
  <p:txStyles>
    <p:titleStyle>
      <a:lvl1pPr algn="ctr" defTabSz="903288" rtl="0" eaLnBrk="0" fontAlgn="base" hangingPunct="0">
        <a:spcBef>
          <a:spcPct val="0"/>
        </a:spcBef>
        <a:spcAft>
          <a:spcPct val="0"/>
        </a:spcAft>
        <a:defRPr sz="3600" b="1">
          <a:solidFill>
            <a:schemeClr val="tx2"/>
          </a:solidFill>
          <a:latin typeface="+mj-lt"/>
          <a:ea typeface="+mj-ea"/>
          <a:cs typeface="+mj-cs"/>
        </a:defRPr>
      </a:lvl1pPr>
      <a:lvl2pPr algn="ctr" defTabSz="903288" rtl="0" eaLnBrk="0" fontAlgn="base" hangingPunct="0">
        <a:spcBef>
          <a:spcPct val="0"/>
        </a:spcBef>
        <a:spcAft>
          <a:spcPct val="0"/>
        </a:spcAft>
        <a:defRPr sz="3600" b="1">
          <a:solidFill>
            <a:schemeClr val="tx2"/>
          </a:solidFill>
          <a:latin typeface="Times New Roman" pitchFamily="-112" charset="0"/>
        </a:defRPr>
      </a:lvl2pPr>
      <a:lvl3pPr algn="ctr" defTabSz="903288" rtl="0" eaLnBrk="0" fontAlgn="base" hangingPunct="0">
        <a:spcBef>
          <a:spcPct val="0"/>
        </a:spcBef>
        <a:spcAft>
          <a:spcPct val="0"/>
        </a:spcAft>
        <a:defRPr sz="3600" b="1">
          <a:solidFill>
            <a:schemeClr val="tx2"/>
          </a:solidFill>
          <a:latin typeface="Times New Roman" pitchFamily="-112" charset="0"/>
        </a:defRPr>
      </a:lvl3pPr>
      <a:lvl4pPr algn="ctr" defTabSz="903288" rtl="0" eaLnBrk="0" fontAlgn="base" hangingPunct="0">
        <a:spcBef>
          <a:spcPct val="0"/>
        </a:spcBef>
        <a:spcAft>
          <a:spcPct val="0"/>
        </a:spcAft>
        <a:defRPr sz="3600" b="1">
          <a:solidFill>
            <a:schemeClr val="tx2"/>
          </a:solidFill>
          <a:latin typeface="Times New Roman" pitchFamily="-112" charset="0"/>
        </a:defRPr>
      </a:lvl4pPr>
      <a:lvl5pPr algn="ctr" defTabSz="903288" rtl="0" eaLnBrk="0" fontAlgn="base" hangingPunct="0">
        <a:spcBef>
          <a:spcPct val="0"/>
        </a:spcBef>
        <a:spcAft>
          <a:spcPct val="0"/>
        </a:spcAft>
        <a:defRPr sz="3600" b="1">
          <a:solidFill>
            <a:schemeClr val="tx2"/>
          </a:solidFill>
          <a:latin typeface="Times New Roman" pitchFamily="-112" charset="0"/>
        </a:defRPr>
      </a:lvl5pPr>
      <a:lvl6pPr marL="457200" algn="ctr" defTabSz="903288" rtl="0" eaLnBrk="0" fontAlgn="base" hangingPunct="0">
        <a:spcBef>
          <a:spcPct val="0"/>
        </a:spcBef>
        <a:spcAft>
          <a:spcPct val="0"/>
        </a:spcAft>
        <a:defRPr sz="3600" b="1">
          <a:solidFill>
            <a:schemeClr val="tx2"/>
          </a:solidFill>
          <a:latin typeface="Times New Roman" pitchFamily="-112" charset="0"/>
        </a:defRPr>
      </a:lvl6pPr>
      <a:lvl7pPr marL="914400" algn="ctr" defTabSz="903288" rtl="0" eaLnBrk="0" fontAlgn="base" hangingPunct="0">
        <a:spcBef>
          <a:spcPct val="0"/>
        </a:spcBef>
        <a:spcAft>
          <a:spcPct val="0"/>
        </a:spcAft>
        <a:defRPr sz="3600" b="1">
          <a:solidFill>
            <a:schemeClr val="tx2"/>
          </a:solidFill>
          <a:latin typeface="Times New Roman" pitchFamily="-112" charset="0"/>
        </a:defRPr>
      </a:lvl7pPr>
      <a:lvl8pPr marL="1371600" algn="ctr" defTabSz="903288" rtl="0" eaLnBrk="0" fontAlgn="base" hangingPunct="0">
        <a:spcBef>
          <a:spcPct val="0"/>
        </a:spcBef>
        <a:spcAft>
          <a:spcPct val="0"/>
        </a:spcAft>
        <a:defRPr sz="3600" b="1">
          <a:solidFill>
            <a:schemeClr val="tx2"/>
          </a:solidFill>
          <a:latin typeface="Times New Roman" pitchFamily="-112" charset="0"/>
        </a:defRPr>
      </a:lvl8pPr>
      <a:lvl9pPr marL="1828800" algn="ctr" defTabSz="903288" rtl="0" eaLnBrk="0" fontAlgn="base" hangingPunct="0">
        <a:spcBef>
          <a:spcPct val="0"/>
        </a:spcBef>
        <a:spcAft>
          <a:spcPct val="0"/>
        </a:spcAft>
        <a:defRPr sz="3600" b="1">
          <a:solidFill>
            <a:schemeClr val="tx2"/>
          </a:solidFill>
          <a:latin typeface="Times New Roman" pitchFamily="-112" charset="0"/>
        </a:defRPr>
      </a:lvl9pPr>
    </p:titleStyle>
    <p:bodyStyle>
      <a:lvl1pPr marL="346075" indent="-346075" algn="l" defTabSz="903288" rtl="0" eaLnBrk="0" fontAlgn="base" hangingPunct="0">
        <a:lnSpc>
          <a:spcPct val="85000"/>
        </a:lnSpc>
        <a:spcBef>
          <a:spcPct val="45000"/>
        </a:spcBef>
        <a:spcAft>
          <a:spcPct val="0"/>
        </a:spcAft>
        <a:buChar char="•"/>
        <a:defRPr sz="3200">
          <a:solidFill>
            <a:schemeClr val="tx1"/>
          </a:solidFill>
          <a:latin typeface="+mn-lt"/>
          <a:ea typeface="+mn-ea"/>
          <a:cs typeface="+mn-cs"/>
        </a:defRPr>
      </a:lvl1pPr>
      <a:lvl2pPr marL="803275" indent="-342900" algn="l" defTabSz="903288" rtl="0" eaLnBrk="0" fontAlgn="base" hangingPunct="0">
        <a:lnSpc>
          <a:spcPct val="85000"/>
        </a:lnSpc>
        <a:spcBef>
          <a:spcPct val="20000"/>
        </a:spcBef>
        <a:spcAft>
          <a:spcPct val="0"/>
        </a:spcAft>
        <a:buChar char="•"/>
        <a:defRPr sz="2800">
          <a:solidFill>
            <a:schemeClr val="tx1"/>
          </a:solidFill>
          <a:latin typeface="+mn-lt"/>
        </a:defRPr>
      </a:lvl2pPr>
      <a:lvl3pPr marL="1103313" indent="-185738" algn="l" defTabSz="903288" rtl="0" eaLnBrk="0" fontAlgn="base" hangingPunct="0">
        <a:spcBef>
          <a:spcPct val="20000"/>
        </a:spcBef>
        <a:spcAft>
          <a:spcPct val="0"/>
        </a:spcAft>
        <a:buChar char="•"/>
        <a:defRPr sz="2400">
          <a:solidFill>
            <a:schemeClr val="tx1"/>
          </a:solidFill>
          <a:latin typeface="+mn-lt"/>
        </a:defRPr>
      </a:lvl3pPr>
      <a:lvl4pPr marL="1549400" indent="-195263" algn="l" defTabSz="903288" rtl="0" eaLnBrk="0" fontAlgn="base" hangingPunct="0">
        <a:spcBef>
          <a:spcPct val="20000"/>
        </a:spcBef>
        <a:spcAft>
          <a:spcPct val="0"/>
        </a:spcAft>
        <a:buChar char="•"/>
        <a:defRPr sz="2400">
          <a:solidFill>
            <a:schemeClr val="tx1"/>
          </a:solidFill>
          <a:latin typeface="+mn-lt"/>
        </a:defRPr>
      </a:lvl4pPr>
      <a:lvl5pPr marL="2006600" indent="-201613" algn="l" defTabSz="903288" rtl="0" eaLnBrk="0" fontAlgn="base" hangingPunct="0">
        <a:spcBef>
          <a:spcPct val="20000"/>
        </a:spcBef>
        <a:spcAft>
          <a:spcPct val="0"/>
        </a:spcAft>
        <a:buChar char="•"/>
        <a:defRPr sz="2400">
          <a:solidFill>
            <a:schemeClr val="tx1"/>
          </a:solidFill>
          <a:latin typeface="+mn-lt"/>
        </a:defRPr>
      </a:lvl5pPr>
      <a:lvl6pPr marL="2463800" indent="-201613" algn="l" defTabSz="903288" rtl="0" eaLnBrk="0" fontAlgn="base" hangingPunct="0">
        <a:spcBef>
          <a:spcPct val="20000"/>
        </a:spcBef>
        <a:spcAft>
          <a:spcPct val="0"/>
        </a:spcAft>
        <a:buChar char="•"/>
        <a:defRPr sz="2400">
          <a:solidFill>
            <a:schemeClr val="tx1"/>
          </a:solidFill>
          <a:latin typeface="+mn-lt"/>
        </a:defRPr>
      </a:lvl6pPr>
      <a:lvl7pPr marL="2921000" indent="-201613" algn="l" defTabSz="903288" rtl="0" eaLnBrk="0" fontAlgn="base" hangingPunct="0">
        <a:spcBef>
          <a:spcPct val="20000"/>
        </a:spcBef>
        <a:spcAft>
          <a:spcPct val="0"/>
        </a:spcAft>
        <a:buChar char="•"/>
        <a:defRPr sz="2400">
          <a:solidFill>
            <a:schemeClr val="tx1"/>
          </a:solidFill>
          <a:latin typeface="+mn-lt"/>
        </a:defRPr>
      </a:lvl7pPr>
      <a:lvl8pPr marL="3378200" indent="-201613" algn="l" defTabSz="903288" rtl="0" eaLnBrk="0" fontAlgn="base" hangingPunct="0">
        <a:spcBef>
          <a:spcPct val="20000"/>
        </a:spcBef>
        <a:spcAft>
          <a:spcPct val="0"/>
        </a:spcAft>
        <a:buChar char="•"/>
        <a:defRPr sz="2400">
          <a:solidFill>
            <a:schemeClr val="tx1"/>
          </a:solidFill>
          <a:latin typeface="+mn-lt"/>
        </a:defRPr>
      </a:lvl8pPr>
      <a:lvl9pPr marL="3835400" indent="-201613" algn="l" defTabSz="903288" rtl="0" eaLnBrk="0" fontAlgn="base" hangingPunct="0">
        <a:spcBef>
          <a:spcPct val="20000"/>
        </a:spcBef>
        <a:spcAft>
          <a:spcPct val="0"/>
        </a:spcAft>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mailto:stuart.frye@nasa.gov" TargetMode="External"/><Relationship Id="rId7"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3.xml"/><Relationship Id="rId6" Type="http://schemas.openxmlformats.org/officeDocument/2006/relationships/image" Target="../media/image3.emf"/><Relationship Id="rId5" Type="http://schemas.openxmlformats.org/officeDocument/2006/relationships/hyperlink" Target="mailto:david.s.green@nasa.gov" TargetMode="External"/><Relationship Id="rId4" Type="http://schemas.openxmlformats.org/officeDocument/2006/relationships/hyperlink" Target="mailto:bob.kuligowski@noaa.gov" TargetMode="External"/></Relationships>
</file>

<file path=ppt/slides/_rels/slide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hyperlink" Target="http://matsu-flash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hyperlink" Target="http://centroclima.org/powered-by-nasa/" TargetMode="Externa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hyperlink" Target="http://matsu-namibiaflood.opensciencedatacloud.org/" TargetMode="Externa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image" Target="../media/image17.png"/><Relationship Id="rId5" Type="http://schemas.openxmlformats.org/officeDocument/2006/relationships/image" Target="../media/image16.jpeg"/><Relationship Id="rId4" Type="http://schemas.openxmlformats.org/officeDocument/2006/relationships/image" Target="../media/image15.jpeg"/></Relationships>
</file>

<file path=ppt/slides/_rels/slide31.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image" Target="../media/image18.png"/><Relationship Id="rId7" Type="http://schemas.openxmlformats.org/officeDocument/2006/relationships/image" Target="../media/image22.pn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openxmlformats.org/officeDocument/2006/relationships/image" Target="../media/image20.png"/><Relationship Id="rId4" Type="http://schemas.openxmlformats.org/officeDocument/2006/relationships/image" Target="../media/image19.pn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hyperlink" Target="http://matsu-seasia.opensciencedatacloud.org/" TargetMode="External"/><Relationship Id="rId1" Type="http://schemas.openxmlformats.org/officeDocument/2006/relationships/slideLayout" Target="../slideLayouts/slideLayout2.xml"/><Relationship Id="rId4" Type="http://schemas.openxmlformats.org/officeDocument/2006/relationships/image" Target="../media/image26.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image" Target="../media/image27.png"/><Relationship Id="rId1" Type="http://schemas.openxmlformats.org/officeDocument/2006/relationships/slideLayout" Target="../slideLayouts/slideLayout7.xml"/></Relationships>
</file>

<file path=ppt/slides/_rels/slide3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7.xml"/></Relationships>
</file>

<file path=ppt/slides/_rels/slide38.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3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7.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36.jpe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2" Type="http://schemas.openxmlformats.org/officeDocument/2006/relationships/image" Target="../media/image38.gif"/><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3"/>
          <p:cNvSpPr>
            <a:spLocks noGrp="1" noChangeArrowheads="1"/>
          </p:cNvSpPr>
          <p:nvPr>
            <p:ph type="subTitle" idx="1"/>
          </p:nvPr>
        </p:nvSpPr>
        <p:spPr>
          <a:xfrm>
            <a:off x="2411413" y="1844675"/>
            <a:ext cx="6697662" cy="1944688"/>
          </a:xfrm>
        </p:spPr>
        <p:txBody>
          <a:bodyPr/>
          <a:lstStyle/>
          <a:p>
            <a:r>
              <a:rPr lang="en-US" altLang="en-US" dirty="0" smtClean="0">
                <a:ea typeface="ＭＳ Ｐゴシック" pitchFamily="34" charset="-128"/>
              </a:rPr>
              <a:t>Presented at the CEOS Disasters Working Group Meeting #5 in Bonn, Germany</a:t>
            </a:r>
          </a:p>
          <a:p>
            <a:r>
              <a:rPr lang="en-US" altLang="en-US" dirty="0" smtClean="0">
                <a:ea typeface="ＭＳ Ｐゴシック" pitchFamily="34" charset="-128"/>
              </a:rPr>
              <a:t>Co-Lead Stu Frye (</a:t>
            </a:r>
            <a:r>
              <a:rPr lang="en-US" altLang="en-US" dirty="0" smtClean="0">
                <a:ea typeface="ＭＳ Ｐゴシック" pitchFamily="34" charset="-128"/>
                <a:hlinkClick r:id="rId3"/>
              </a:rPr>
              <a:t>stuart.frye@nasa.gov</a:t>
            </a:r>
            <a:r>
              <a:rPr lang="en-US" altLang="en-US" dirty="0" smtClean="0">
                <a:ea typeface="ＭＳ Ｐゴシック" pitchFamily="34" charset="-128"/>
              </a:rPr>
              <a:t>)</a:t>
            </a:r>
          </a:p>
          <a:p>
            <a:r>
              <a:rPr lang="en-US" altLang="en-US" dirty="0" smtClean="0">
                <a:ea typeface="ＭＳ Ｐゴシック" pitchFamily="34" charset="-128"/>
              </a:rPr>
              <a:t>Co-Lead Bob Kuligowski (</a:t>
            </a:r>
            <a:r>
              <a:rPr lang="en-US" altLang="en-US" dirty="0" smtClean="0">
                <a:ea typeface="ＭＳ Ｐゴシック" pitchFamily="34" charset="-128"/>
                <a:hlinkClick r:id="rId4"/>
              </a:rPr>
              <a:t>bob.kuligowski@noaa.gov</a:t>
            </a:r>
            <a:r>
              <a:rPr lang="en-US" altLang="en-US" dirty="0" smtClean="0">
                <a:ea typeface="ＭＳ Ｐゴシック" pitchFamily="34" charset="-128"/>
              </a:rPr>
              <a:t>)</a:t>
            </a:r>
          </a:p>
          <a:p>
            <a:r>
              <a:rPr lang="en-US" altLang="en-US" dirty="0" smtClean="0">
                <a:ea typeface="ＭＳ Ｐゴシック" pitchFamily="34" charset="-128"/>
              </a:rPr>
              <a:t>NASA </a:t>
            </a:r>
            <a:r>
              <a:rPr lang="en-US" altLang="en-US" dirty="0" err="1" smtClean="0">
                <a:ea typeface="ＭＳ Ｐゴシック" pitchFamily="34" charset="-128"/>
              </a:rPr>
              <a:t>DisWG</a:t>
            </a:r>
            <a:r>
              <a:rPr lang="en-US" altLang="en-US" dirty="0" smtClean="0">
                <a:ea typeface="ＭＳ Ｐゴシック" pitchFamily="34" charset="-128"/>
              </a:rPr>
              <a:t> Rep David Green (</a:t>
            </a:r>
            <a:r>
              <a:rPr lang="en-US" altLang="en-US" dirty="0" smtClean="0">
                <a:ea typeface="ＭＳ Ｐゴシック" pitchFamily="34" charset="-128"/>
                <a:hlinkClick r:id="rId5"/>
              </a:rPr>
              <a:t>david.s.green@nasa.gov</a:t>
            </a:r>
            <a:r>
              <a:rPr lang="en-US" altLang="en-US" dirty="0" smtClean="0">
                <a:ea typeface="ＭＳ Ｐゴシック" pitchFamily="34" charset="-128"/>
              </a:rPr>
              <a:t>)</a:t>
            </a:r>
          </a:p>
          <a:p>
            <a:r>
              <a:rPr lang="en-US" altLang="en-US" dirty="0" smtClean="0">
                <a:ea typeface="ＭＳ Ｐゴシック" pitchFamily="34" charset="-128"/>
              </a:rPr>
              <a:t>6-8 September 2016</a:t>
            </a:r>
          </a:p>
        </p:txBody>
      </p:sp>
      <p:sp>
        <p:nvSpPr>
          <p:cNvPr id="5123" name="Rectangle 44"/>
          <p:cNvSpPr>
            <a:spLocks noGrp="1" noChangeArrowheads="1"/>
          </p:cNvSpPr>
          <p:nvPr>
            <p:ph type="ctrTitle"/>
          </p:nvPr>
        </p:nvSpPr>
        <p:spPr>
          <a:xfrm>
            <a:off x="-36513" y="188913"/>
            <a:ext cx="9145588" cy="1512887"/>
          </a:xfrm>
        </p:spPr>
        <p:txBody>
          <a:bodyPr/>
          <a:lstStyle/>
          <a:p>
            <a:r>
              <a:rPr lang="en-US" altLang="en-US" dirty="0" smtClean="0">
                <a:solidFill>
                  <a:schemeClr val="bg1"/>
                </a:solidFill>
                <a:ea typeface="ＭＳ Ｐゴシック" pitchFamily="34" charset="-128"/>
              </a:rPr>
              <a:t>CEOS Disaster Risk Management Flood Pilot Status and Plans</a:t>
            </a:r>
            <a:endParaRPr lang="en-US" altLang="en-US" dirty="0" smtClean="0">
              <a:ea typeface="ＭＳ Ｐゴシック" pitchFamily="34" charset="-128"/>
            </a:endParaRPr>
          </a:p>
        </p:txBody>
      </p:sp>
      <p:pic>
        <p:nvPicPr>
          <p:cNvPr id="5124" name="Picture 1"/>
          <p:cNvPicPr>
            <a:picLocks noChangeAspect="1" noChangeArrowheads="1"/>
          </p:cNvPicPr>
          <p:nvPr/>
        </p:nvPicPr>
        <p:blipFill>
          <a:blip r:embed="rId6" cstate="print"/>
          <a:srcRect/>
          <a:stretch>
            <a:fillRect/>
          </a:stretch>
        </p:blipFill>
        <p:spPr bwMode="auto">
          <a:xfrm>
            <a:off x="6659563" y="5013325"/>
            <a:ext cx="1106487" cy="863600"/>
          </a:xfrm>
          <a:prstGeom prst="rect">
            <a:avLst/>
          </a:prstGeom>
          <a:noFill/>
          <a:ln w="9525">
            <a:solidFill>
              <a:schemeClr val="bg1"/>
            </a:solidFill>
            <a:miter lim="800000"/>
            <a:headEnd/>
            <a:tailEnd/>
          </a:ln>
        </p:spPr>
      </p:pic>
      <p:pic>
        <p:nvPicPr>
          <p:cNvPr id="5125" name="Picture 4"/>
          <p:cNvPicPr>
            <a:picLocks noChangeAspect="1"/>
          </p:cNvPicPr>
          <p:nvPr/>
        </p:nvPicPr>
        <p:blipFill>
          <a:blip r:embed="rId7" cstate="print"/>
          <a:srcRect/>
          <a:stretch>
            <a:fillRect/>
          </a:stretch>
        </p:blipFill>
        <p:spPr bwMode="auto">
          <a:xfrm>
            <a:off x="5508625" y="4941888"/>
            <a:ext cx="1079500" cy="1079500"/>
          </a:xfrm>
          <a:prstGeom prst="rect">
            <a:avLst/>
          </a:prstGeom>
          <a:noFill/>
          <a:ln w="9525">
            <a:noFill/>
            <a:miter lim="800000"/>
            <a:headEnd/>
            <a:tailEnd/>
          </a:ln>
        </p:spPr>
      </p:pic>
    </p:spTree>
  </p:cSld>
  <p:clrMapOvr>
    <a:masterClrMapping/>
  </p:clrMapOvr>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467544" y="260350"/>
            <a:ext cx="8208912" cy="792163"/>
          </a:xfrm>
        </p:spPr>
        <p:txBody>
          <a:bodyPr/>
          <a:lstStyle/>
          <a:p>
            <a:r>
              <a:rPr lang="en-US" altLang="en-US" sz="3200" dirty="0" smtClean="0"/>
              <a:t>Global Component Highlight</a:t>
            </a:r>
            <a:endParaRPr lang="en-US" altLang="en-US" sz="2000" b="0" dirty="0" smtClean="0"/>
          </a:p>
        </p:txBody>
      </p:sp>
      <p:sp>
        <p:nvSpPr>
          <p:cNvPr id="9" name="Slide Number Placeholder 8"/>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10</a:t>
            </a:fld>
            <a:endParaRPr lang="en-US" altLang="en-US" dirty="0"/>
          </a:p>
        </p:txBody>
      </p:sp>
      <p:sp>
        <p:nvSpPr>
          <p:cNvPr id="4" name="Content Placeholder 2"/>
          <p:cNvSpPr>
            <a:spLocks noGrp="1"/>
          </p:cNvSpPr>
          <p:nvPr>
            <p:ph idx="1"/>
          </p:nvPr>
        </p:nvSpPr>
        <p:spPr>
          <a:xfrm>
            <a:off x="467544" y="4581128"/>
            <a:ext cx="8136706" cy="2160240"/>
          </a:xfrm>
        </p:spPr>
        <p:txBody>
          <a:bodyPr/>
          <a:lstStyle/>
          <a:p>
            <a:pPr>
              <a:lnSpc>
                <a:spcPct val="90000"/>
              </a:lnSpc>
              <a:spcBef>
                <a:spcPts val="600"/>
              </a:spcBef>
            </a:pPr>
            <a:r>
              <a:rPr lang="en-US" altLang="en-US" sz="2400" dirty="0" smtClean="0"/>
              <a:t>GFMS flood products (above from August LA flooding) converted to GIS layers and distributed via </a:t>
            </a:r>
            <a:r>
              <a:rPr lang="en-US" altLang="en-US" sz="2400" dirty="0" err="1" smtClean="0"/>
              <a:t>ojo</a:t>
            </a:r>
            <a:r>
              <a:rPr lang="en-US" altLang="en-US" sz="2400" dirty="0" smtClean="0"/>
              <a:t>-streamer client</a:t>
            </a:r>
          </a:p>
          <a:p>
            <a:pPr lvl="1">
              <a:lnSpc>
                <a:spcPct val="90000"/>
              </a:lnSpc>
              <a:spcBef>
                <a:spcPts val="600"/>
              </a:spcBef>
            </a:pPr>
            <a:r>
              <a:rPr lang="en-US" altLang="en-US" sz="2000" dirty="0" smtClean="0"/>
              <a:t>C. Vaughan of FEMA: “This is absolutely the direction we want to head (API based).”</a:t>
            </a:r>
          </a:p>
          <a:p>
            <a:pPr>
              <a:lnSpc>
                <a:spcPct val="90000"/>
              </a:lnSpc>
              <a:spcBef>
                <a:spcPts val="600"/>
              </a:spcBef>
            </a:pPr>
            <a:r>
              <a:rPr lang="en-US" altLang="en-US" sz="2000" dirty="0" smtClean="0"/>
              <a:t>Also provided data for a levee break in China (June) and flooding in Sri Lanka (May), Myanmar (June), Mexico (June), WV (July), Louisiana (August) and India (August)</a:t>
            </a:r>
          </a:p>
        </p:txBody>
      </p:sp>
      <p:pic>
        <p:nvPicPr>
          <p:cNvPr id="1026" name="Picture 2" descr="C:\Users\BOB~1.KUL\AppData\Local\Temp\1\GFMS 20160812.PNG"/>
          <p:cNvPicPr>
            <a:picLocks noChangeAspect="1" noChangeArrowheads="1"/>
          </p:cNvPicPr>
          <p:nvPr/>
        </p:nvPicPr>
        <p:blipFill>
          <a:blip r:embed="rId2" cstate="print"/>
          <a:srcRect/>
          <a:stretch>
            <a:fillRect/>
          </a:stretch>
        </p:blipFill>
        <p:spPr bwMode="auto">
          <a:xfrm>
            <a:off x="2051720" y="1052736"/>
            <a:ext cx="5257800" cy="3543392"/>
          </a:xfrm>
          <a:prstGeom prst="rect">
            <a:avLst/>
          </a:prstGeom>
          <a:noFill/>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11</a:t>
            </a:fld>
            <a:endParaRPr lang="en-US" alt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(1/7)</a:t>
            </a:r>
          </a:p>
        </p:txBody>
      </p:sp>
      <p:sp>
        <p:nvSpPr>
          <p:cNvPr id="12291" name="Content Placeholder 2"/>
          <p:cNvSpPr>
            <a:spLocks noGrp="1"/>
          </p:cNvSpPr>
          <p:nvPr>
            <p:ph idx="1"/>
          </p:nvPr>
        </p:nvSpPr>
        <p:spPr>
          <a:xfrm>
            <a:off x="539751" y="1340545"/>
            <a:ext cx="8136705" cy="4896767"/>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dashboard based on Namibia pilot adapted to Caribbean and Central American users</a:t>
            </a:r>
          </a:p>
          <a:p>
            <a:pPr marL="1257300" lvl="2" indent="-339725">
              <a:lnSpc>
                <a:spcPct val="90000"/>
              </a:lnSpc>
              <a:spcBef>
                <a:spcPts val="600"/>
              </a:spcBef>
            </a:pPr>
            <a:r>
              <a:rPr lang="en-US" sz="2000" u="sng" dirty="0" smtClean="0"/>
              <a:t>Status</a:t>
            </a:r>
            <a:r>
              <a:rPr lang="en-US" sz="2000" dirty="0" smtClean="0"/>
              <a:t>: </a:t>
            </a:r>
            <a:r>
              <a:rPr lang="en-US" altLang="en-US" sz="2000" dirty="0" smtClean="0"/>
              <a:t>Prototype Flood Dashboard completed: </a:t>
            </a:r>
            <a:r>
              <a:rPr lang="en-US" altLang="en-US" sz="2000" dirty="0" smtClean="0">
                <a:hlinkClick r:id="rId2"/>
              </a:rPr>
              <a:t>http://matsu-flashflood.opensciencedatacloud.org/</a:t>
            </a:r>
            <a:r>
              <a:rPr lang="en-US" altLang="en-US" sz="2000" dirty="0" smtClean="0"/>
              <a:t> </a:t>
            </a:r>
            <a:endParaRPr lang="en-US" sz="2000" dirty="0" smtClean="0"/>
          </a:p>
          <a:p>
            <a:pPr lvl="1">
              <a:lnSpc>
                <a:spcPct val="90000"/>
              </a:lnSpc>
              <a:spcBef>
                <a:spcPts val="600"/>
              </a:spcBef>
            </a:pPr>
            <a:r>
              <a:rPr lang="en-US" sz="2000" dirty="0" smtClean="0"/>
              <a:t>Flood monitoring (i.e., targeted EO data acquisitions) </a:t>
            </a:r>
          </a:p>
          <a:p>
            <a:pPr marL="1257300" lvl="2" indent="-339725">
              <a:lnSpc>
                <a:spcPct val="90000"/>
              </a:lnSpc>
              <a:spcBef>
                <a:spcPts val="600"/>
              </a:spcBef>
            </a:pPr>
            <a:r>
              <a:rPr lang="en-US" sz="2000" u="sng" dirty="0" smtClean="0"/>
              <a:t>Status</a:t>
            </a:r>
            <a:r>
              <a:rPr lang="en-US" sz="2000" dirty="0" smtClean="0"/>
              <a:t>: </a:t>
            </a:r>
            <a:r>
              <a:rPr lang="en-US" sz="2000" dirty="0"/>
              <a:t>T</a:t>
            </a:r>
            <a:r>
              <a:rPr lang="en-US" sz="2000" dirty="0" smtClean="0"/>
              <a:t>argeted EO acquisitions in 2014 for Guatemala, Panama, Trinidad, Haiti, and Belize</a:t>
            </a:r>
          </a:p>
          <a:p>
            <a:pPr lvl="1">
              <a:lnSpc>
                <a:spcPct val="90000"/>
              </a:lnSpc>
              <a:spcBef>
                <a:spcPts val="600"/>
              </a:spcBef>
            </a:pPr>
            <a:r>
              <a:rPr lang="en-US" sz="2000" dirty="0" smtClean="0"/>
              <a:t>Contributions of data to KAL Haiti data base</a:t>
            </a:r>
          </a:p>
          <a:p>
            <a:pPr marL="1257300" lvl="2" indent="-339725">
              <a:lnSpc>
                <a:spcPct val="90000"/>
              </a:lnSpc>
              <a:spcBef>
                <a:spcPts val="600"/>
              </a:spcBef>
            </a:pPr>
            <a:r>
              <a:rPr lang="en-US" sz="2000" u="sng" dirty="0" smtClean="0"/>
              <a:t>Status</a:t>
            </a:r>
            <a:r>
              <a:rPr lang="en-US" sz="2000" dirty="0" smtClean="0"/>
              <a:t>: Completed</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12</a:t>
            </a:fld>
            <a:endParaRPr lang="en-US" altLang="en-US" dirty="0"/>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(2/7)</a:t>
            </a:r>
          </a:p>
        </p:txBody>
      </p:sp>
      <p:sp>
        <p:nvSpPr>
          <p:cNvPr id="12291" name="Content Placeholder 2"/>
          <p:cNvSpPr>
            <a:spLocks noGrp="1"/>
          </p:cNvSpPr>
          <p:nvPr>
            <p:ph idx="1"/>
          </p:nvPr>
        </p:nvSpPr>
        <p:spPr>
          <a:xfrm>
            <a:off x="467544" y="1052513"/>
            <a:ext cx="8280920" cy="504279"/>
          </a:xfrm>
        </p:spPr>
        <p:txBody>
          <a:bodyPr/>
          <a:lstStyle/>
          <a:p>
            <a:pPr algn="ctr">
              <a:lnSpc>
                <a:spcPct val="90000"/>
              </a:lnSpc>
              <a:spcBef>
                <a:spcPts val="600"/>
              </a:spcBef>
              <a:buNone/>
            </a:pPr>
            <a:r>
              <a:rPr lang="en-US" altLang="en-US" sz="2400" dirty="0" smtClean="0">
                <a:hlinkClick r:id="rId2"/>
              </a:rPr>
              <a:t>http://matsu-flashflood.opensciencedatacloud.org/</a:t>
            </a:r>
            <a:r>
              <a:rPr lang="en-US" altLang="en-US" sz="2400" dirty="0" smtClean="0"/>
              <a:t> </a:t>
            </a:r>
          </a:p>
        </p:txBody>
      </p:sp>
      <p:grpSp>
        <p:nvGrpSpPr>
          <p:cNvPr id="8" name="Group 7"/>
          <p:cNvGrpSpPr>
            <a:grpSpLocks noChangeAspect="1"/>
          </p:cNvGrpSpPr>
          <p:nvPr/>
        </p:nvGrpSpPr>
        <p:grpSpPr>
          <a:xfrm>
            <a:off x="1907704" y="1556791"/>
            <a:ext cx="5461851" cy="5301209"/>
            <a:chOff x="0" y="0"/>
            <a:chExt cx="3958429" cy="3842005"/>
          </a:xfrm>
        </p:grpSpPr>
        <p:pic>
          <p:nvPicPr>
            <p:cNvPr id="92162" name="Picture 2"/>
            <p:cNvPicPr>
              <a:picLocks noChangeAspect="1" noChangeArrowheads="1"/>
            </p:cNvPicPr>
            <p:nvPr/>
          </p:nvPicPr>
          <p:blipFill>
            <a:blip r:embed="rId3" cstate="print"/>
            <a:srcRect r="56710"/>
            <a:stretch>
              <a:fillRect/>
            </a:stretch>
          </p:blipFill>
          <p:spPr bwMode="auto">
            <a:xfrm>
              <a:off x="0" y="0"/>
              <a:ext cx="3958429" cy="3243649"/>
            </a:xfrm>
            <a:prstGeom prst="rect">
              <a:avLst/>
            </a:prstGeom>
            <a:noFill/>
            <a:ln w="9525">
              <a:noFill/>
              <a:miter lim="800000"/>
              <a:headEnd/>
              <a:tailEnd/>
            </a:ln>
          </p:spPr>
        </p:pic>
        <p:pic>
          <p:nvPicPr>
            <p:cNvPr id="92163" name="Picture 3"/>
            <p:cNvPicPr>
              <a:picLocks noChangeAspect="1" noChangeArrowheads="1"/>
            </p:cNvPicPr>
            <p:nvPr/>
          </p:nvPicPr>
          <p:blipFill>
            <a:blip r:embed="rId4" cstate="print"/>
            <a:srcRect t="33299" r="56721" b="13336"/>
            <a:stretch>
              <a:fillRect/>
            </a:stretch>
          </p:blipFill>
          <p:spPr bwMode="auto">
            <a:xfrm>
              <a:off x="1006" y="2111057"/>
              <a:ext cx="3957423" cy="1730948"/>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13</a:t>
            </a:fld>
            <a:endParaRPr lang="en-US" altLang="en-US" dirty="0"/>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(3/7)</a:t>
            </a:r>
          </a:p>
        </p:txBody>
      </p:sp>
      <p:sp>
        <p:nvSpPr>
          <p:cNvPr id="12291" name="Content Placeholder 2"/>
          <p:cNvSpPr>
            <a:spLocks noGrp="1"/>
          </p:cNvSpPr>
          <p:nvPr>
            <p:ph idx="1"/>
          </p:nvPr>
        </p:nvSpPr>
        <p:spPr>
          <a:xfrm>
            <a:off x="539751" y="1052513"/>
            <a:ext cx="8280721" cy="5688855"/>
          </a:xfrm>
        </p:spPr>
        <p:txBody>
          <a:bodyPr/>
          <a:lstStyle/>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2015 season</a:t>
            </a:r>
          </a:p>
          <a:p>
            <a:pPr marL="1255713" lvl="2" indent="-341313">
              <a:lnSpc>
                <a:spcPct val="90000"/>
              </a:lnSpc>
              <a:spcBef>
                <a:spcPts val="600"/>
              </a:spcBef>
            </a:pPr>
            <a:r>
              <a:rPr lang="en-US" sz="2000" u="sng" dirty="0" smtClean="0"/>
              <a:t>Status</a:t>
            </a:r>
            <a:r>
              <a:rPr lang="en-US" sz="2000" dirty="0" smtClean="0"/>
              <a:t>:</a:t>
            </a:r>
          </a:p>
          <a:p>
            <a:pPr marL="1701800" lvl="3" indent="-341313">
              <a:lnSpc>
                <a:spcPct val="90000"/>
              </a:lnSpc>
              <a:spcBef>
                <a:spcPts val="600"/>
              </a:spcBef>
            </a:pPr>
            <a:r>
              <a:rPr lang="en-US" altLang="en-US" sz="1800" dirty="0" smtClean="0"/>
              <a:t>Panama (June); EO-1 / MODIS / </a:t>
            </a:r>
            <a:r>
              <a:rPr lang="en-US" altLang="en-US" sz="1800" dirty="0" err="1" smtClean="0"/>
              <a:t>Landsat</a:t>
            </a:r>
            <a:r>
              <a:rPr lang="en-US" altLang="en-US" sz="1800" dirty="0" smtClean="0"/>
              <a:t> flood maps for CATHLAC</a:t>
            </a:r>
          </a:p>
          <a:p>
            <a:pPr marL="1701800" lvl="3" indent="-341313">
              <a:lnSpc>
                <a:spcPct val="90000"/>
              </a:lnSpc>
              <a:spcBef>
                <a:spcPts val="600"/>
              </a:spcBef>
            </a:pPr>
            <a:r>
              <a:rPr lang="en-US" altLang="en-US" sz="1800" dirty="0" smtClean="0"/>
              <a:t>Dominica (August—TS Erika): COSMO-Sky-Med, Radarsat-2, and EO-1 data</a:t>
            </a:r>
          </a:p>
          <a:p>
            <a:pPr marL="1701800" lvl="3" indent="-341313">
              <a:lnSpc>
                <a:spcPct val="90000"/>
              </a:lnSpc>
              <a:spcBef>
                <a:spcPts val="600"/>
              </a:spcBef>
            </a:pPr>
            <a:r>
              <a:rPr lang="en-US" altLang="en-US" sz="1800" dirty="0" smtClean="0"/>
              <a:t>Bahamas (October—H Joaquin); EO-1 images, GPM rainfall, GFMS flood predictions, flood maps from multiple sensors</a:t>
            </a:r>
            <a:endParaRPr lang="en-US" sz="1800" dirty="0" smtClean="0"/>
          </a:p>
          <a:p>
            <a:pPr lvl="1">
              <a:lnSpc>
                <a:spcPct val="90000"/>
              </a:lnSpc>
              <a:spcBef>
                <a:spcPts val="600"/>
              </a:spcBef>
            </a:pPr>
            <a:r>
              <a:rPr lang="en-US" sz="2000" dirty="0" smtClean="0"/>
              <a:t>RASOR risk management platform operational for flood risk and landslide risk analysis in Haiti</a:t>
            </a:r>
          </a:p>
          <a:p>
            <a:pPr marL="1257300" lvl="2" indent="-339725">
              <a:lnSpc>
                <a:spcPct val="90000"/>
              </a:lnSpc>
              <a:spcBef>
                <a:spcPts val="600"/>
              </a:spcBef>
            </a:pPr>
            <a:r>
              <a:rPr lang="en-US" sz="2000" u="sng" dirty="0" smtClean="0"/>
              <a:t>Status</a:t>
            </a:r>
            <a:r>
              <a:rPr lang="en-US" sz="2000" dirty="0" smtClean="0"/>
              <a:t>: </a:t>
            </a:r>
            <a:r>
              <a:rPr lang="en-US" altLang="en-US" sz="2000" dirty="0" smtClean="0"/>
              <a:t>No significant new work since subsidence mapping reported in March</a:t>
            </a:r>
            <a:endParaRPr lang="en-US" sz="2000" dirty="0" smtClean="0"/>
          </a:p>
          <a:p>
            <a:pPr lvl="1">
              <a:lnSpc>
                <a:spcPct val="90000"/>
              </a:lnSpc>
              <a:spcBef>
                <a:spcPts val="600"/>
              </a:spcBef>
            </a:pPr>
            <a:r>
              <a:rPr lang="en-US" sz="2000" dirty="0" smtClean="0"/>
              <a:t>10-year flood archive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work is on-hold due to funding constraints.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14</a:t>
            </a:fld>
            <a:endParaRPr lang="en-US" altLang="en-US" dirty="0"/>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(4/7)</a:t>
            </a:r>
          </a:p>
        </p:txBody>
      </p:sp>
      <p:sp>
        <p:nvSpPr>
          <p:cNvPr id="12291" name="Content Placeholder 2"/>
          <p:cNvSpPr>
            <a:spLocks noGrp="1"/>
          </p:cNvSpPr>
          <p:nvPr>
            <p:ph idx="1"/>
          </p:nvPr>
        </p:nvSpPr>
        <p:spPr>
          <a:xfrm>
            <a:off x="539751" y="1052513"/>
            <a:ext cx="8280721" cy="5688855"/>
          </a:xfrm>
        </p:spPr>
        <p:txBody>
          <a:bodyPr/>
          <a:lstStyle/>
          <a:p>
            <a:pPr>
              <a:lnSpc>
                <a:spcPct val="90000"/>
              </a:lnSpc>
              <a:spcBef>
                <a:spcPts val="600"/>
              </a:spcBef>
            </a:pPr>
            <a:r>
              <a:rPr lang="en-US" sz="2400" u="sng" dirty="0" smtClean="0"/>
              <a:t>2016-17 Milestones</a:t>
            </a:r>
            <a:r>
              <a:rPr 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Provided  optical imagery (EO-1 and MODIS) and GFMS for Mexico (TS Danielle—June) and Belize (H Earl—August)</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transition much of this work into </a:t>
            </a:r>
            <a:r>
              <a:rPr lang="en-US" sz="2000" dirty="0" err="1" smtClean="0"/>
              <a:t>AmeriGEOSS</a:t>
            </a:r>
            <a:r>
              <a:rPr lang="en-US" sz="2000" dirty="0" smtClean="0"/>
              <a:t>, but details need to be worked out</a:t>
            </a:r>
          </a:p>
          <a:p>
            <a:pPr>
              <a:lnSpc>
                <a:spcPct val="90000"/>
              </a:lnSpc>
              <a:spcBef>
                <a:spcPts val="600"/>
              </a:spcBef>
            </a:pPr>
            <a:r>
              <a:rPr lang="en-US" altLang="en-US" sz="2400" u="sng" dirty="0" smtClean="0"/>
              <a:t>Overall Status</a:t>
            </a:r>
            <a:r>
              <a:rPr lang="en-US" altLang="en-US" sz="2400" dirty="0" smtClean="0"/>
              <a:t>: </a:t>
            </a:r>
            <a:r>
              <a:rPr lang="en-US" altLang="en-US" sz="2400" b="1" dirty="0" smtClean="0"/>
              <a:t>50%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15</a:t>
            </a:fld>
            <a:endParaRPr lang="en-US" altLang="en-US" dirty="0"/>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(5/7)</a:t>
            </a:r>
          </a:p>
        </p:txBody>
      </p:sp>
      <p:sp>
        <p:nvSpPr>
          <p:cNvPr id="12291" name="Content Placeholder 2"/>
          <p:cNvSpPr>
            <a:spLocks noGrp="1"/>
          </p:cNvSpPr>
          <p:nvPr>
            <p:ph idx="1"/>
          </p:nvPr>
        </p:nvSpPr>
        <p:spPr>
          <a:xfrm>
            <a:off x="539751" y="1052513"/>
            <a:ext cx="8136706" cy="4896767"/>
          </a:xfrm>
        </p:spPr>
        <p:txBody>
          <a:bodyPr/>
          <a:lstStyle/>
          <a:p>
            <a:pPr>
              <a:lnSpc>
                <a:spcPct val="90000"/>
              </a:lnSpc>
              <a:spcBef>
                <a:spcPts val="600"/>
              </a:spcBef>
            </a:pPr>
            <a:r>
              <a:rPr lang="en-US" altLang="en-US" sz="2400" u="sng" dirty="0" smtClean="0"/>
              <a:t>Other Planned Activities / Accomplishments</a:t>
            </a:r>
          </a:p>
          <a:p>
            <a:pPr lvl="1">
              <a:lnSpc>
                <a:spcPct val="90000"/>
              </a:lnSpc>
              <a:spcBef>
                <a:spcPts val="600"/>
              </a:spcBef>
            </a:pPr>
            <a:r>
              <a:rPr lang="en-US" altLang="en-US" sz="2000" dirty="0" smtClean="0"/>
              <a:t>Collection of background Radarsat-2 pre-event imagery at known look angles and modes for the entire region (CSA-</a:t>
            </a:r>
            <a:r>
              <a:rPr lang="en-US" altLang="en-US" sz="2000" dirty="0" err="1" smtClean="0"/>
              <a:t>Giguere</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Completed; 8 complete sets of background images collected over all of Central America and the Caribbean</a:t>
            </a:r>
          </a:p>
          <a:p>
            <a:pPr marL="1703387" lvl="3" indent="-339725">
              <a:lnSpc>
                <a:spcPct val="90000"/>
              </a:lnSpc>
              <a:spcBef>
                <a:spcPts val="600"/>
              </a:spcBef>
            </a:pPr>
            <a:r>
              <a:rPr lang="en-US" altLang="en-US" sz="2000" dirty="0" smtClean="0"/>
              <a:t>Working with the Landslide Pilot to identify opportunities for them to use these datasets</a:t>
            </a:r>
          </a:p>
          <a:p>
            <a:pPr lvl="1">
              <a:lnSpc>
                <a:spcPct val="90000"/>
              </a:lnSpc>
              <a:spcBef>
                <a:spcPts val="600"/>
              </a:spcBef>
            </a:pPr>
            <a:r>
              <a:rPr lang="en-US" altLang="en-US" sz="2000" dirty="0" smtClean="0"/>
              <a:t>Damage assessment studies to analyze satellite-derived inputs as compared to ground-based manual techniques (CIMH-Farrell)</a:t>
            </a:r>
          </a:p>
          <a:p>
            <a:pPr marL="1257300" lvl="2" indent="-339725">
              <a:lnSpc>
                <a:spcPct val="90000"/>
              </a:lnSpc>
              <a:spcBef>
                <a:spcPts val="600"/>
              </a:spcBef>
            </a:pPr>
            <a:r>
              <a:rPr lang="en-US" altLang="en-US" sz="2000" u="sng" dirty="0" smtClean="0"/>
              <a:t>Status</a:t>
            </a:r>
            <a:r>
              <a:rPr lang="en-US" altLang="en-US" sz="2000" dirty="0" smtClean="0"/>
              <a:t>: Analysis in Saint Vincent and the Grenadines (using </a:t>
            </a:r>
            <a:r>
              <a:rPr lang="en-US" altLang="en-US" sz="2000" dirty="0" err="1" smtClean="0"/>
              <a:t>Radarsat</a:t>
            </a:r>
            <a:r>
              <a:rPr lang="en-US" altLang="en-US" sz="2000" dirty="0" smtClean="0"/>
              <a:t> and EO-1), and in Dominica (using </a:t>
            </a:r>
            <a:r>
              <a:rPr lang="en-US" altLang="en-US" sz="2000" dirty="0" err="1" smtClean="0"/>
              <a:t>Radarsat</a:t>
            </a:r>
            <a:r>
              <a:rPr lang="en-US" altLang="en-US" sz="2000" dirty="0" smtClean="0"/>
              <a:t> and COSMO-</a:t>
            </a:r>
            <a:r>
              <a:rPr lang="en-US" altLang="en-US" sz="2000" dirty="0" err="1" smtClean="0"/>
              <a:t>SkyMed</a:t>
            </a:r>
            <a:r>
              <a:rPr lang="en-US" altLang="en-US" sz="2000" dirty="0" smtClean="0"/>
              <a:t>) has been hampered by lack of pre-event </a:t>
            </a:r>
            <a:r>
              <a:rPr lang="en-US" altLang="en-US" sz="2000" dirty="0" err="1" smtClean="0"/>
              <a:t>Radarsat</a:t>
            </a:r>
            <a:r>
              <a:rPr lang="en-US" altLang="en-US" sz="2000" dirty="0" smtClean="0"/>
              <a:t> and COSMO-</a:t>
            </a:r>
            <a:r>
              <a:rPr lang="en-US" altLang="en-US" sz="2000" dirty="0" err="1" smtClean="0"/>
              <a:t>SkyMed</a:t>
            </a:r>
            <a:r>
              <a:rPr lang="en-US" altLang="en-US" sz="2000" dirty="0" smtClean="0"/>
              <a:t> imagery with same characteristics as post-event imagery.  Currently looking at the effects of Hurricane Earl in Belize using pre- and post-event Radarsat-2 data.</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16</a:t>
            </a:fld>
            <a:endParaRPr lang="en-US" altLang="en-US" dirty="0"/>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(6/7)</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r>
              <a:rPr lang="en-US" altLang="en-US" sz="2400" u="sng" dirty="0" smtClean="0"/>
              <a:t> / Accomplishments (cont.)</a:t>
            </a:r>
          </a:p>
          <a:p>
            <a:pPr marL="957262" lvl="1" indent="-339725">
              <a:lnSpc>
                <a:spcPct val="90000"/>
              </a:lnSpc>
              <a:spcBef>
                <a:spcPts val="600"/>
              </a:spcBef>
            </a:pPr>
            <a:r>
              <a:rPr lang="en-US" altLang="en-US" sz="2000" dirty="0" smtClean="0"/>
              <a:t>Open </a:t>
            </a:r>
            <a:r>
              <a:rPr lang="en-US" altLang="en-US" sz="2000" dirty="0" err="1" smtClean="0"/>
              <a:t>GeoSocial</a:t>
            </a:r>
            <a:r>
              <a:rPr lang="en-US" altLang="en-US" sz="2000" dirty="0" smtClean="0"/>
              <a:t> API for publishing / visualizing flood modeling and monitoring products installed at DAI in Costa Rica</a:t>
            </a:r>
          </a:p>
          <a:p>
            <a:pPr marL="1257300" lvl="2" indent="-339725">
              <a:lnSpc>
                <a:spcPct val="90000"/>
              </a:lnSpc>
              <a:spcBef>
                <a:spcPts val="600"/>
              </a:spcBef>
            </a:pPr>
            <a:r>
              <a:rPr lang="en-US" altLang="en-US" sz="2000" dirty="0" smtClean="0"/>
              <a:t>Part of the disasters component of the </a:t>
            </a:r>
            <a:r>
              <a:rPr lang="en-US" sz="2000" dirty="0" smtClean="0"/>
              <a:t>Climatic </a:t>
            </a:r>
            <a:r>
              <a:rPr lang="en-US" sz="2000" dirty="0"/>
              <a:t>Information Platform for Central America and the Dominican Republic </a:t>
            </a:r>
            <a:r>
              <a:rPr lang="en-US" sz="2000" dirty="0" smtClean="0"/>
              <a:t>under the </a:t>
            </a:r>
            <a:r>
              <a:rPr lang="en-US" sz="2000" dirty="0"/>
              <a:t>Regional Climate Change Program (RCCP</a:t>
            </a:r>
            <a:r>
              <a:rPr lang="en-US" sz="2000" dirty="0" smtClean="0"/>
              <a:t>) funded by USAID; software installation supported by a grant from SICA/CEPREDENAC.</a:t>
            </a:r>
          </a:p>
          <a:p>
            <a:pPr marL="1257300" lvl="2" indent="-339725">
              <a:lnSpc>
                <a:spcPct val="90000"/>
              </a:lnSpc>
              <a:spcBef>
                <a:spcPts val="600"/>
              </a:spcBef>
            </a:pPr>
            <a:r>
              <a:rPr lang="en-US" sz="2000" dirty="0" smtClean="0"/>
              <a:t>Training workshop conducted in early May in Costa Rica</a:t>
            </a:r>
          </a:p>
          <a:p>
            <a:pPr marL="1257300" lvl="2" indent="-339725">
              <a:lnSpc>
                <a:spcPct val="90000"/>
              </a:lnSpc>
              <a:spcBef>
                <a:spcPts val="600"/>
              </a:spcBef>
            </a:pPr>
            <a:r>
              <a:rPr lang="en-US" sz="2000" dirty="0" smtClean="0"/>
              <a:t>System operational since May: </a:t>
            </a:r>
            <a:r>
              <a:rPr lang="en-US" sz="2000" dirty="0" smtClean="0">
                <a:hlinkClick r:id="rId2"/>
              </a:rPr>
              <a:t>http://centroclima.org/powered-by-nasa/</a:t>
            </a:r>
            <a:r>
              <a:rPr lang="en-US" sz="2000" dirty="0" smtClean="0"/>
              <a:t>  (example on next slide)</a:t>
            </a:r>
            <a:endParaRPr lang="en-US" altLang="en-US" sz="2000" dirty="0" smtClean="0"/>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17</a:t>
            </a:fld>
            <a:endParaRPr lang="en-US" altLang="en-US" dirty="0"/>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Caribbean/Central American Component Status (7/7)</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18</a:t>
            </a:fld>
            <a:endParaRPr lang="en-US" altLang="en-US" dirty="0"/>
          </a:p>
        </p:txBody>
      </p:sp>
      <p:pic>
        <p:nvPicPr>
          <p:cNvPr id="1026" name="Picture 2"/>
          <p:cNvPicPr>
            <a:picLocks noChangeAspect="1" noChangeArrowheads="1"/>
          </p:cNvPicPr>
          <p:nvPr/>
        </p:nvPicPr>
        <p:blipFill>
          <a:blip r:embed="rId2" cstate="print"/>
          <a:srcRect r="63806" b="3448"/>
          <a:stretch>
            <a:fillRect/>
          </a:stretch>
        </p:blipFill>
        <p:spPr bwMode="auto">
          <a:xfrm>
            <a:off x="1619672" y="1386917"/>
            <a:ext cx="6400800" cy="5335875"/>
          </a:xfrm>
          <a:prstGeom prst="rect">
            <a:avLst/>
          </a:prstGeom>
          <a:noFill/>
          <a:ln w="9525">
            <a:noFill/>
            <a:miter lim="800000"/>
            <a:headEnd/>
            <a:tailEnd/>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19</a:t>
            </a:fld>
            <a:endParaRPr lang="en-US" alt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ea typeface="ＭＳ Ｐゴシック" pitchFamily="34" charset="-128"/>
              </a:rPr>
              <a:t>Flood Pilot overview</a:t>
            </a:r>
          </a:p>
          <a:p>
            <a:pPr>
              <a:lnSpc>
                <a:spcPct val="100000"/>
              </a:lnSpc>
              <a:spcBef>
                <a:spcPts val="600"/>
              </a:spcBef>
            </a:pPr>
            <a:r>
              <a:rPr lang="en-US" altLang="en-US" sz="2800" b="1" dirty="0" smtClean="0">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2">
              <a:spcBef>
                <a:spcPts val="600"/>
              </a:spcBef>
            </a:pPr>
            <a:r>
              <a:rPr lang="en-US" altLang="en-US" sz="2000" b="1" i="1" dirty="0" smtClean="0">
                <a:ea typeface="ＭＳ Ｐゴシック" pitchFamily="34" charset="-128"/>
              </a:rPr>
              <a:t>Special event: Mississippi River (US)</a:t>
            </a:r>
            <a:endParaRPr lang="en-US" altLang="en-US" sz="2000" b="1" dirty="0" smtClean="0">
              <a:ea typeface="ＭＳ Ｐゴシック" pitchFamily="34" charset="-128"/>
            </a:endParaRP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a:t>
            </a:fld>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(1/6)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Flood monitoring during early 2014</a:t>
            </a:r>
          </a:p>
          <a:p>
            <a:pPr marL="1257300" lvl="2" indent="-339725">
              <a:lnSpc>
                <a:spcPct val="90000"/>
              </a:lnSpc>
              <a:spcBef>
                <a:spcPts val="600"/>
              </a:spcBef>
            </a:pPr>
            <a:r>
              <a:rPr lang="en-US" sz="2000" u="sng" dirty="0" smtClean="0"/>
              <a:t>Status</a:t>
            </a:r>
            <a:r>
              <a:rPr lang="en-US" sz="2000" dirty="0" smtClean="0"/>
              <a:t>: Acquisitions from NASA and CSA under previous agreement within GEO task</a:t>
            </a:r>
          </a:p>
          <a:p>
            <a:pPr lvl="1">
              <a:lnSpc>
                <a:spcPct val="90000"/>
              </a:lnSpc>
              <a:spcBef>
                <a:spcPts val="600"/>
              </a:spcBef>
            </a:pPr>
            <a:r>
              <a:rPr lang="en-US" sz="2000" dirty="0" smtClean="0"/>
              <a:t>Updates to flood dashboard</a:t>
            </a:r>
          </a:p>
          <a:p>
            <a:pPr marL="1257300" lvl="2" indent="-339725">
              <a:lnSpc>
                <a:spcPct val="90000"/>
              </a:lnSpc>
              <a:spcBef>
                <a:spcPts val="600"/>
              </a:spcBef>
            </a:pPr>
            <a:r>
              <a:rPr lang="en-US" sz="2000" u="sng" dirty="0" smtClean="0"/>
              <a:t>Status</a:t>
            </a:r>
            <a:r>
              <a:rPr lang="en-US" sz="2000" dirty="0" smtClean="0"/>
              <a:t>: Upgraded Flood Dashboard completed: </a:t>
            </a:r>
            <a:r>
              <a:rPr lang="en-US" altLang="en-US" sz="2000" dirty="0" smtClean="0">
                <a:hlinkClick r:id="rId2"/>
              </a:rPr>
              <a:t>http://matsu-namibiaflood.opensciencedatacloud.org/</a:t>
            </a:r>
            <a:r>
              <a:rPr lang="en-US" altLang="en-US" sz="2000" dirty="0" smtClean="0"/>
              <a:t>  </a:t>
            </a:r>
            <a:endParaRPr lang="en-US" sz="2000" dirty="0" smtClean="0"/>
          </a:p>
          <a:p>
            <a:pPr>
              <a:lnSpc>
                <a:spcPct val="90000"/>
              </a:lnSpc>
              <a:spcBef>
                <a:spcPts val="600"/>
              </a:spcBef>
            </a:pPr>
            <a:r>
              <a:rPr lang="en-US" sz="2400" u="sng" dirty="0" smtClean="0"/>
              <a:t>2015 Milestones</a:t>
            </a:r>
            <a:r>
              <a:rPr lang="en-US" sz="2400" dirty="0" smtClean="0"/>
              <a:t>:</a:t>
            </a:r>
          </a:p>
          <a:p>
            <a:pPr lvl="1">
              <a:lnSpc>
                <a:spcPct val="90000"/>
              </a:lnSpc>
              <a:spcBef>
                <a:spcPts val="600"/>
              </a:spcBef>
            </a:pPr>
            <a:r>
              <a:rPr lang="en-US" sz="2000" dirty="0" smtClean="0"/>
              <a:t>Flood monitoring during early 2015</a:t>
            </a:r>
          </a:p>
          <a:p>
            <a:pPr marL="1257300" lvl="2" indent="-339725">
              <a:lnSpc>
                <a:spcPct val="90000"/>
              </a:lnSpc>
              <a:spcBef>
                <a:spcPts val="600"/>
              </a:spcBef>
            </a:pPr>
            <a:r>
              <a:rPr lang="en-US" altLang="en-US" sz="2000" u="sng" dirty="0" smtClean="0"/>
              <a:t>Status</a:t>
            </a:r>
            <a:r>
              <a:rPr lang="en-US" altLang="en-US" sz="2000" dirty="0" smtClean="0"/>
              <a:t>: </a:t>
            </a:r>
            <a:r>
              <a:rPr lang="en-US" altLang="en-US" sz="2000" dirty="0" err="1" smtClean="0"/>
              <a:t>Radarsat</a:t>
            </a:r>
            <a:r>
              <a:rPr lang="en-US" altLang="en-US" sz="2000" dirty="0" smtClean="0"/>
              <a:t>-2 images provided for Namibia during flooding on 24 Feb; three Archive </a:t>
            </a:r>
            <a:r>
              <a:rPr lang="en-US" altLang="en-US" sz="2000" dirty="0" err="1" smtClean="0"/>
              <a:t>Radarsat</a:t>
            </a:r>
            <a:r>
              <a:rPr lang="en-US" altLang="en-US" sz="2000" dirty="0" smtClean="0"/>
              <a:t>-2 images of Malawi (early January—ordered in March) provided to LIST for Flood Hazard Mapping that were Disaster Charter acquisitions</a:t>
            </a:r>
            <a:endParaRPr lang="en-US" sz="2000" dirty="0" smtClean="0"/>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on hold due to </a:t>
            </a:r>
            <a:r>
              <a:rPr lang="en-US" sz="2000" smtClean="0"/>
              <a:t>funding constraints</a:t>
            </a:r>
            <a:endParaRPr lang="en-US" sz="2000" dirty="0" smtClean="0"/>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20</a:t>
            </a:fld>
            <a:endParaRPr lang="en-US" altLang="en-US" dirty="0"/>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(2/6)</a:t>
            </a:r>
          </a:p>
        </p:txBody>
      </p:sp>
      <p:sp>
        <p:nvSpPr>
          <p:cNvPr id="12291" name="Content Placeholder 2"/>
          <p:cNvSpPr>
            <a:spLocks noGrp="1"/>
          </p:cNvSpPr>
          <p:nvPr>
            <p:ph idx="1"/>
          </p:nvPr>
        </p:nvSpPr>
        <p:spPr>
          <a:xfrm>
            <a:off x="467544" y="1052513"/>
            <a:ext cx="8208912" cy="432271"/>
          </a:xfrm>
        </p:spPr>
        <p:txBody>
          <a:bodyPr/>
          <a:lstStyle/>
          <a:p>
            <a:pPr algn="ctr">
              <a:lnSpc>
                <a:spcPct val="90000"/>
              </a:lnSpc>
              <a:spcBef>
                <a:spcPts val="600"/>
              </a:spcBef>
              <a:buNone/>
            </a:pPr>
            <a:r>
              <a:rPr lang="en-US" altLang="en-US" sz="2400" dirty="0" smtClean="0">
                <a:hlinkClick r:id="rId2"/>
              </a:rPr>
              <a:t>http://matsu-namibiaflood.opensciencedatacloud.org/</a:t>
            </a:r>
            <a:r>
              <a:rPr lang="en-US" altLang="en-US" sz="2400" dirty="0" smtClean="0"/>
              <a:t> </a:t>
            </a:r>
          </a:p>
        </p:txBody>
      </p:sp>
      <p:grpSp>
        <p:nvGrpSpPr>
          <p:cNvPr id="8" name="Group 7"/>
          <p:cNvGrpSpPr>
            <a:grpSpLocks noChangeAspect="1"/>
          </p:cNvGrpSpPr>
          <p:nvPr/>
        </p:nvGrpSpPr>
        <p:grpSpPr>
          <a:xfrm>
            <a:off x="1763688" y="1491381"/>
            <a:ext cx="5616624" cy="5366619"/>
            <a:chOff x="0" y="0"/>
            <a:chExt cx="3953629" cy="3777646"/>
          </a:xfrm>
        </p:grpSpPr>
        <p:pic>
          <p:nvPicPr>
            <p:cNvPr id="91138" name="Picture 2"/>
            <p:cNvPicPr>
              <a:picLocks noChangeAspect="1" noChangeArrowheads="1"/>
            </p:cNvPicPr>
            <p:nvPr/>
          </p:nvPicPr>
          <p:blipFill>
            <a:blip r:embed="rId3" cstate="print"/>
            <a:srcRect r="56763"/>
            <a:stretch>
              <a:fillRect/>
            </a:stretch>
          </p:blipFill>
          <p:spPr bwMode="auto">
            <a:xfrm>
              <a:off x="0" y="0"/>
              <a:ext cx="3953629" cy="3243649"/>
            </a:xfrm>
            <a:prstGeom prst="rect">
              <a:avLst/>
            </a:prstGeom>
            <a:noFill/>
            <a:ln w="9525">
              <a:noFill/>
              <a:miter lim="800000"/>
              <a:headEnd/>
              <a:tailEnd/>
            </a:ln>
          </p:spPr>
        </p:pic>
        <p:pic>
          <p:nvPicPr>
            <p:cNvPr id="91139" name="Picture 3"/>
            <p:cNvPicPr>
              <a:picLocks noChangeAspect="1" noChangeArrowheads="1"/>
            </p:cNvPicPr>
            <p:nvPr/>
          </p:nvPicPr>
          <p:blipFill>
            <a:blip r:embed="rId4" cstate="print"/>
            <a:srcRect t="8880" r="56799" b="7113"/>
            <a:stretch>
              <a:fillRect/>
            </a:stretch>
          </p:blipFill>
          <p:spPr bwMode="auto">
            <a:xfrm>
              <a:off x="0" y="1052736"/>
              <a:ext cx="3950340" cy="2724910"/>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21</a:t>
            </a:fld>
            <a:endParaRPr lang="en-US" altLang="en-US" dirty="0"/>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(3/6)</a:t>
            </a:r>
          </a:p>
        </p:txBody>
      </p:sp>
      <p:sp>
        <p:nvSpPr>
          <p:cNvPr id="12291" name="Content Placeholder 2"/>
          <p:cNvSpPr>
            <a:spLocks noGrp="1"/>
          </p:cNvSpPr>
          <p:nvPr>
            <p:ph idx="1"/>
          </p:nvPr>
        </p:nvSpPr>
        <p:spPr>
          <a:xfrm>
            <a:off x="539751" y="1052513"/>
            <a:ext cx="8136705" cy="5688855"/>
          </a:xfrm>
        </p:spPr>
        <p:txBody>
          <a:bodyPr/>
          <a:lstStyle/>
          <a:p>
            <a:pPr>
              <a:lnSpc>
                <a:spcPct val="90000"/>
              </a:lnSpc>
              <a:spcBef>
                <a:spcPts val="600"/>
              </a:spcBef>
            </a:pPr>
            <a:r>
              <a:rPr lang="en-US" altLang="en-US" sz="2400" u="sng" dirty="0" smtClean="0"/>
              <a:t>2016-17 Milestones</a:t>
            </a:r>
            <a:r>
              <a:rPr lang="en-US" alt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Quiet flood season thus far, so no support provided</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transition much of this work into </a:t>
            </a:r>
            <a:r>
              <a:rPr lang="en-US" sz="2000" dirty="0" err="1" smtClean="0"/>
              <a:t>AfriGEOSS</a:t>
            </a:r>
            <a:r>
              <a:rPr lang="en-US" sz="2000" dirty="0" smtClean="0"/>
              <a:t> but details need to be worked out</a:t>
            </a:r>
          </a:p>
          <a:p>
            <a:pPr>
              <a:lnSpc>
                <a:spcPct val="90000"/>
              </a:lnSpc>
              <a:spcBef>
                <a:spcPts val="600"/>
              </a:spcBef>
            </a:pPr>
            <a:r>
              <a:rPr lang="en-US" altLang="en-US" sz="2400" u="sng" dirty="0" smtClean="0"/>
              <a:t>Status</a:t>
            </a:r>
            <a:r>
              <a:rPr lang="en-US" altLang="en-US" sz="2400" dirty="0" smtClean="0"/>
              <a:t>: </a:t>
            </a:r>
            <a:r>
              <a:rPr lang="en-US" altLang="en-US" sz="2400" b="1" dirty="0" smtClean="0"/>
              <a:t>75%</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22</a:t>
            </a:fld>
            <a:endParaRPr lang="en-US" altLang="en-US" dirty="0"/>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(4/6)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Improvements to flood model by computing river width and deriving more realistic and complete stream networks derived from Landsat-8 (UCLA-Schumann; results in next slide)</a:t>
            </a:r>
          </a:p>
          <a:p>
            <a:pPr marL="1257300" lvl="2" indent="-339725">
              <a:lnSpc>
                <a:spcPct val="90000"/>
              </a:lnSpc>
              <a:spcBef>
                <a:spcPts val="600"/>
              </a:spcBef>
            </a:pPr>
            <a:r>
              <a:rPr lang="en-US" altLang="en-US" sz="2000" u="sng" dirty="0" smtClean="0"/>
              <a:t>Status</a:t>
            </a:r>
            <a:r>
              <a:rPr lang="en-US" altLang="en-US" sz="2000" dirty="0" smtClean="0"/>
              <a:t>: Validating the improved flood model outputs with MODIS flood maps from the Dartmouth Flood Observatory</a:t>
            </a:r>
          </a:p>
          <a:p>
            <a:pPr marL="800100" lvl="1" indent="-355600">
              <a:lnSpc>
                <a:spcPct val="90000"/>
              </a:lnSpc>
              <a:spcBef>
                <a:spcPts val="600"/>
              </a:spcBef>
            </a:pPr>
            <a:r>
              <a:rPr lang="en-US" altLang="en-US" sz="2000" dirty="0" smtClean="0"/>
              <a:t>Using a flood modeling study of the Lower Zambezi to define areas for high-resolution </a:t>
            </a:r>
            <a:r>
              <a:rPr lang="en-US" altLang="en-US" sz="2000" dirty="0" err="1" smtClean="0"/>
              <a:t>LiDAR</a:t>
            </a:r>
            <a:r>
              <a:rPr lang="en-US" altLang="en-US" sz="2000" dirty="0" smtClean="0"/>
              <a:t> acquisitions over the floodplains to construct higher-resolution DEMs for flood modeling / forecasting (UCLA-Schumann)</a:t>
            </a:r>
          </a:p>
          <a:p>
            <a:pPr marL="1100138" lvl="2" indent="-355600">
              <a:lnSpc>
                <a:spcPct val="90000"/>
              </a:lnSpc>
              <a:spcBef>
                <a:spcPts val="600"/>
              </a:spcBef>
            </a:pPr>
            <a:r>
              <a:rPr lang="en-US" altLang="en-US" sz="2000" u="sng" dirty="0" smtClean="0"/>
              <a:t>Status</a:t>
            </a:r>
            <a:r>
              <a:rPr lang="en-US" altLang="en-US" sz="2000" dirty="0" smtClean="0"/>
              <a:t>: </a:t>
            </a:r>
            <a:r>
              <a:rPr lang="en-US" altLang="en-US" sz="2000" dirty="0" err="1" smtClean="0"/>
              <a:t>LiDAR</a:t>
            </a:r>
            <a:r>
              <a:rPr lang="en-US" altLang="en-US" sz="2000" dirty="0" smtClean="0"/>
              <a:t> image acquisition is targeted for funding by the World Bank this year</a:t>
            </a:r>
          </a:p>
          <a:p>
            <a:pPr lvl="1">
              <a:lnSpc>
                <a:spcPct val="90000"/>
              </a:lnSpc>
              <a:spcBef>
                <a:spcPts val="600"/>
              </a:spcBef>
            </a:pPr>
            <a:r>
              <a:rPr lang="en-US" altLang="en-US" sz="2000" dirty="0" smtClean="0"/>
              <a:t>Implementation of regional CREST flood model in Namibia, Kenya, and South Africa (U of Oklahoma-Hong/Flaming)</a:t>
            </a:r>
          </a:p>
          <a:p>
            <a:pPr marL="1257300" lvl="2" indent="-339725">
              <a:lnSpc>
                <a:spcPct val="90000"/>
              </a:lnSpc>
              <a:spcBef>
                <a:spcPts val="600"/>
              </a:spcBef>
            </a:pPr>
            <a:r>
              <a:rPr lang="en-US" altLang="en-US" sz="2000" u="sng" dirty="0" smtClean="0"/>
              <a:t>Status</a:t>
            </a:r>
            <a:r>
              <a:rPr lang="en-US" altLang="en-US" sz="2000" dirty="0" smtClean="0"/>
              <a:t>: SERVIR grant secured and set to begin September 2016 to transition from CREST to EF5 flood model.  </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23</a:t>
            </a:fld>
            <a:endParaRPr lang="en-US" altLang="en-US" dirty="0"/>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Southern Africa Component Status (5/6)</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24</a:t>
            </a:fld>
            <a:endParaRPr lang="en-US" altLang="en-US" dirty="0"/>
          </a:p>
        </p:txBody>
      </p:sp>
      <p:sp>
        <p:nvSpPr>
          <p:cNvPr id="19458" name="AutoShape 2" descr="imap://bob%2Ekuligowski%40noaa%2Egov@imap.gmail.com:993/fetch%3EUID%3E/INBOX%3E144349?part=1.2&amp;type=image/jpeg&amp;filename=NASA_AIST_Africa_supersit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0" name="AutoShape 4" descr="imap://bob%2Ekuligowski%40noaa%2Egov@imap.gmail.com:993/fetch%3EUID%3E/INBOX%3E144349?part=1.2&amp;type=image/jpeg&amp;filename=NASA_AIST_Africa_supersit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sp>
        <p:nvSpPr>
          <p:cNvPr id="19462" name="AutoShape 6" descr="imap://bob%2Ekuligowski%40noaa%2Egov@imap.gmail.com:993/fetch%3EUID%3E/INBOX%3E144349?part=1.2&amp;type=image/jpeg&amp;filename=NASA_AIST_Africa_supersite.jpg"/>
          <p:cNvSpPr>
            <a:spLocks noChangeAspect="1" noChangeArrowheads="1"/>
          </p:cNvSpPr>
          <p:nvPr/>
        </p:nvSpPr>
        <p:spPr bwMode="auto">
          <a:xfrm>
            <a:off x="155575" y="-144463"/>
            <a:ext cx="304800" cy="304801"/>
          </a:xfrm>
          <a:prstGeom prst="rect">
            <a:avLst/>
          </a:prstGeom>
          <a:noFill/>
        </p:spPr>
        <p:txBody>
          <a:bodyPr vert="horz" wrap="square" lIns="91440" tIns="45720" rIns="91440" bIns="45720" numCol="1" anchor="t" anchorCtr="0" compatLnSpc="1">
            <a:prstTxWarp prst="textNoShape">
              <a:avLst/>
            </a:prstTxWarp>
          </a:bodyPr>
          <a:lstStyle/>
          <a:p>
            <a:endParaRPr lang="en-US"/>
          </a:p>
        </p:txBody>
      </p:sp>
      <p:pic>
        <p:nvPicPr>
          <p:cNvPr id="7" name="Picture 6" descr="NASA_AIST_Africa_supersite.jpg"/>
          <p:cNvPicPr>
            <a:picLocks noChangeAspect="1"/>
          </p:cNvPicPr>
          <p:nvPr/>
        </p:nvPicPr>
        <p:blipFill>
          <a:blip r:embed="rId2" cstate="print"/>
          <a:srcRect t="19687" b="1564"/>
          <a:stretch>
            <a:fillRect/>
          </a:stretch>
        </p:blipFill>
        <p:spPr>
          <a:xfrm>
            <a:off x="539552" y="980728"/>
            <a:ext cx="8229600" cy="4860540"/>
          </a:xfrm>
          <a:prstGeom prst="rect">
            <a:avLst/>
          </a:prstGeom>
        </p:spPr>
      </p:pic>
      <p:sp>
        <p:nvSpPr>
          <p:cNvPr id="8" name="Content Placeholder 2"/>
          <p:cNvSpPr>
            <a:spLocks noGrp="1"/>
          </p:cNvSpPr>
          <p:nvPr>
            <p:ph idx="1"/>
          </p:nvPr>
        </p:nvSpPr>
        <p:spPr>
          <a:xfrm>
            <a:off x="467544" y="5877272"/>
            <a:ext cx="8280920" cy="648295"/>
          </a:xfrm>
        </p:spPr>
        <p:txBody>
          <a:bodyPr/>
          <a:lstStyle/>
          <a:p>
            <a:pPr marL="3175" indent="-3175">
              <a:lnSpc>
                <a:spcPct val="90000"/>
              </a:lnSpc>
              <a:spcBef>
                <a:spcPts val="600"/>
              </a:spcBef>
              <a:buNone/>
            </a:pPr>
            <a:r>
              <a:rPr lang="en-US" altLang="en-US" sz="2000" dirty="0" smtClean="0"/>
              <a:t>Validation of Africa-wide flood model by comparing simulations to Dartmouth Flood Observatory MODIS flood maps (Credit: G. Schumann, UCLA)</a:t>
            </a:r>
            <a:endParaRPr lang="en-US" altLang="en-US" sz="1800" dirty="0" smtClean="0"/>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 Africa Component Status (6/6)</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Activities</a:t>
            </a:r>
          </a:p>
          <a:p>
            <a:pPr lvl="1">
              <a:lnSpc>
                <a:spcPct val="90000"/>
              </a:lnSpc>
              <a:spcBef>
                <a:spcPts val="600"/>
              </a:spcBef>
            </a:pPr>
            <a:r>
              <a:rPr lang="en-US" altLang="en-US" sz="2000" dirty="0" smtClean="0"/>
              <a:t>Framework for evaluating flood model forecasts in the Zambezi basin using satellite-derived flood extent maps (LIST-</a:t>
            </a:r>
            <a:r>
              <a:rPr lang="en-US" altLang="en-US" sz="2000" dirty="0" err="1" smtClean="0"/>
              <a:t>Matgen</a:t>
            </a:r>
            <a:r>
              <a:rPr lang="en-US" altLang="en-US" sz="2000" dirty="0" smtClean="0"/>
              <a:t>)</a:t>
            </a:r>
          </a:p>
          <a:p>
            <a:pPr marL="1257300" lvl="2" indent="-339725">
              <a:lnSpc>
                <a:spcPct val="90000"/>
              </a:lnSpc>
              <a:spcBef>
                <a:spcPts val="600"/>
              </a:spcBef>
            </a:pPr>
            <a:r>
              <a:rPr lang="en-US" altLang="en-US" sz="2000" u="sng" dirty="0" smtClean="0"/>
              <a:t>Status</a:t>
            </a:r>
            <a:r>
              <a:rPr lang="en-US" altLang="en-US" sz="2000" dirty="0" smtClean="0"/>
              <a:t>: In progress; results can also be used to evaluate and modify model calibration parameters and thus improve accuracy</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25</a:t>
            </a:fld>
            <a:endParaRPr lang="en-US" altLang="en-US" dirty="0"/>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26</a:t>
            </a:fld>
            <a:endParaRPr lang="en-US" altLang="en-US" dirty="0"/>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(1/9)</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Milestones</a:t>
            </a:r>
            <a:r>
              <a:rPr lang="en-US" altLang="en-US" sz="2400" dirty="0" smtClean="0"/>
              <a:t>:</a:t>
            </a:r>
          </a:p>
          <a:p>
            <a:pPr lvl="1">
              <a:lnSpc>
                <a:spcPct val="90000"/>
              </a:lnSpc>
              <a:spcBef>
                <a:spcPts val="600"/>
              </a:spcBef>
            </a:pPr>
            <a:r>
              <a:rPr lang="en-US" sz="2000" dirty="0" smtClean="0"/>
              <a:t>User consultations on new pilot products</a:t>
            </a:r>
          </a:p>
          <a:p>
            <a:pPr marL="1257300" lvl="2" indent="-339725">
              <a:lnSpc>
                <a:spcPct val="90000"/>
              </a:lnSpc>
              <a:spcBef>
                <a:spcPts val="600"/>
              </a:spcBef>
            </a:pPr>
            <a:r>
              <a:rPr lang="en-US" sz="2000" u="sng" dirty="0" smtClean="0"/>
              <a:t>Status</a:t>
            </a:r>
            <a:r>
              <a:rPr lang="en-US" sz="2000" dirty="0" smtClean="0"/>
              <a:t>: Open </a:t>
            </a:r>
            <a:r>
              <a:rPr lang="en-US" sz="2000" dirty="0" err="1" smtClean="0"/>
              <a:t>GeoSocial</a:t>
            </a:r>
            <a:r>
              <a:rPr lang="en-US" sz="2000" dirty="0" smtClean="0"/>
              <a:t> API flood forecasting and event mapping software installed at ICIMOD in 2015.</a:t>
            </a:r>
          </a:p>
          <a:p>
            <a:pPr marL="1703387" lvl="3" indent="-339725">
              <a:lnSpc>
                <a:spcPct val="90000"/>
              </a:lnSpc>
              <a:spcBef>
                <a:spcPts val="600"/>
              </a:spcBef>
            </a:pPr>
            <a:r>
              <a:rPr lang="en-US" sz="2000" dirty="0" smtClean="0"/>
              <a:t>New SERVIR funding secured to install new flood products at ADPC (e.g., J. </a:t>
            </a:r>
            <a:r>
              <a:rPr lang="en-US" sz="2000" dirty="0" err="1" smtClean="0"/>
              <a:t>Bolten’s</a:t>
            </a:r>
            <a:r>
              <a:rPr lang="en-US" sz="2000" dirty="0" smtClean="0"/>
              <a:t> NDVI differential product for the Mekong)</a:t>
            </a:r>
          </a:p>
          <a:p>
            <a:pPr marL="1703387" lvl="3" indent="-339725">
              <a:lnSpc>
                <a:spcPct val="90000"/>
              </a:lnSpc>
              <a:spcBef>
                <a:spcPts val="600"/>
              </a:spcBef>
            </a:pPr>
            <a:r>
              <a:rPr lang="en-US" sz="2000" dirty="0" smtClean="0"/>
              <a:t>SERVIR grant for </a:t>
            </a:r>
            <a:r>
              <a:rPr lang="en-US" sz="2000" dirty="0" err="1" smtClean="0"/>
              <a:t>OpenGeoSocial</a:t>
            </a:r>
            <a:r>
              <a:rPr lang="en-US" sz="2000" dirty="0" smtClean="0"/>
              <a:t> API installation was not funded but hoping to leverage the above work</a:t>
            </a:r>
          </a:p>
          <a:p>
            <a:pPr lvl="1">
              <a:lnSpc>
                <a:spcPct val="90000"/>
              </a:lnSpc>
              <a:spcBef>
                <a:spcPts val="600"/>
              </a:spcBef>
            </a:pPr>
            <a:r>
              <a:rPr lang="en-US" sz="2000" dirty="0" smtClean="0"/>
              <a:t>Test TRMM/GPM-based Global Flood Modeling System (GFMS) 1km resolution flood modeling product over the Lower Mekong Basin (contingent on river gauge data being obtained)</a:t>
            </a:r>
          </a:p>
          <a:p>
            <a:pPr marL="1257300" lvl="2" indent="-339725">
              <a:lnSpc>
                <a:spcPct val="90000"/>
              </a:lnSpc>
              <a:spcBef>
                <a:spcPts val="600"/>
              </a:spcBef>
            </a:pPr>
            <a:r>
              <a:rPr lang="en-US" sz="2000" u="sng" dirty="0" smtClean="0"/>
              <a:t>Status</a:t>
            </a:r>
            <a:r>
              <a:rPr lang="en-US" sz="2000" dirty="0" smtClean="0"/>
              <a:t>:  On hold—unable to obtain gauge data for this application.  SERVIR project may provide a way forward.</a:t>
            </a:r>
          </a:p>
          <a:p>
            <a:pPr lvl="1">
              <a:lnSpc>
                <a:spcPct val="90000"/>
              </a:lnSpc>
              <a:spcBef>
                <a:spcPts val="600"/>
              </a:spcBef>
            </a:pPr>
            <a:r>
              <a:rPr lang="en-US" sz="2000" dirty="0" smtClean="0"/>
              <a:t>Flood Dashboard development based on Namibia pilot example adapted to SE Asia users;</a:t>
            </a:r>
          </a:p>
          <a:p>
            <a:pPr marL="1257300" lvl="2" indent="-339725">
              <a:lnSpc>
                <a:spcPct val="90000"/>
              </a:lnSpc>
              <a:spcBef>
                <a:spcPts val="600"/>
              </a:spcBef>
            </a:pPr>
            <a:r>
              <a:rPr lang="en-US" sz="2000" u="sng" dirty="0" smtClean="0"/>
              <a:t>Status</a:t>
            </a:r>
            <a:r>
              <a:rPr lang="en-US" sz="2000" dirty="0" smtClean="0"/>
              <a:t>: Completed </a:t>
            </a:r>
            <a:r>
              <a:rPr lang="en-US" altLang="en-US" sz="2000" dirty="0" smtClean="0">
                <a:hlinkClick r:id="rId2"/>
              </a:rPr>
              <a:t>http://matsu-seasia.opensciencedatacloud.org/</a:t>
            </a:r>
            <a:r>
              <a:rPr lang="en-US" altLang="en-US" sz="2000" dirty="0" smtClean="0"/>
              <a:t>; may be replaced by </a:t>
            </a:r>
            <a:r>
              <a:rPr lang="en-US" altLang="en-US" sz="2000" dirty="0" err="1" smtClean="0"/>
              <a:t>OpenSocial</a:t>
            </a:r>
            <a:r>
              <a:rPr lang="en-US" altLang="en-US" sz="2000" dirty="0" smtClean="0"/>
              <a:t> API hosted by ADPC</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27</a:t>
            </a:fld>
            <a:endParaRPr lang="en-US" altLang="en-US" dirty="0"/>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188640"/>
            <a:ext cx="9144000" cy="864096"/>
          </a:xfrm>
        </p:spPr>
        <p:txBody>
          <a:bodyPr/>
          <a:lstStyle/>
          <a:p>
            <a:r>
              <a:rPr lang="en-US" altLang="en-US" sz="3200" dirty="0" smtClean="0"/>
              <a:t>Objective B: SE Asia Component Status (2/9)</a:t>
            </a:r>
          </a:p>
        </p:txBody>
      </p:sp>
      <p:sp>
        <p:nvSpPr>
          <p:cNvPr id="12291" name="Content Placeholder 2"/>
          <p:cNvSpPr>
            <a:spLocks noGrp="1"/>
          </p:cNvSpPr>
          <p:nvPr>
            <p:ph idx="1"/>
          </p:nvPr>
        </p:nvSpPr>
        <p:spPr>
          <a:xfrm>
            <a:off x="467544" y="1052736"/>
            <a:ext cx="8496944" cy="5688632"/>
          </a:xfrm>
        </p:spPr>
        <p:txBody>
          <a:bodyPr/>
          <a:lstStyle/>
          <a:p>
            <a:pPr>
              <a:lnSpc>
                <a:spcPct val="90000"/>
              </a:lnSpc>
              <a:spcBef>
                <a:spcPts val="600"/>
              </a:spcBef>
            </a:pPr>
            <a:r>
              <a:rPr lang="en-US" altLang="en-US" sz="2400" u="sng" dirty="0" smtClean="0"/>
              <a:t>2015 Milestones</a:t>
            </a:r>
            <a:r>
              <a:rPr lang="en-US" altLang="en-US" sz="2400" dirty="0" smtClean="0"/>
              <a:t>:</a:t>
            </a:r>
          </a:p>
          <a:p>
            <a:pPr lvl="1">
              <a:lnSpc>
                <a:spcPct val="90000"/>
              </a:lnSpc>
              <a:spcBef>
                <a:spcPts val="600"/>
              </a:spcBef>
            </a:pPr>
            <a:r>
              <a:rPr lang="en-US" sz="2000" dirty="0" smtClean="0"/>
              <a:t>Operational test bed for RASOR risk management system for test sites in Java</a:t>
            </a:r>
          </a:p>
          <a:p>
            <a:pPr marL="1257300" lvl="2" indent="-339725">
              <a:lnSpc>
                <a:spcPct val="90000"/>
              </a:lnSpc>
              <a:spcBef>
                <a:spcPts val="600"/>
              </a:spcBef>
            </a:pPr>
            <a:r>
              <a:rPr lang="en-US" sz="2000" u="sng" dirty="0" smtClean="0"/>
              <a:t>Status</a:t>
            </a:r>
            <a:r>
              <a:rPr lang="en-US" sz="2000" dirty="0" smtClean="0"/>
              <a:t>: RASOR team analyzed future flood risk in Bandung based on subsidence mapping from comparing ALOS and CSK data (next two slides).  </a:t>
            </a:r>
            <a:r>
              <a:rPr lang="en-US" altLang="en-US" sz="2000" dirty="0" smtClean="0"/>
              <a:t>Phase 2 proposal by RASOR team to fund extensions of 2007-11 / 2013-15 risk mapping work is currently under review by the EC.  RASOR also used </a:t>
            </a:r>
            <a:r>
              <a:rPr lang="en-US" altLang="en-US" sz="2000" dirty="0" err="1" smtClean="0"/>
              <a:t>Pleaides</a:t>
            </a:r>
            <a:r>
              <a:rPr lang="en-US" altLang="en-US" sz="2000" dirty="0" smtClean="0"/>
              <a:t> data to generate more accurate maps of urban landscape for damage potential assessment (third slide after)</a:t>
            </a:r>
            <a:endParaRPr lang="en-US" sz="2000" dirty="0" smtClean="0"/>
          </a:p>
          <a:p>
            <a:pPr lvl="1">
              <a:lnSpc>
                <a:spcPct val="90000"/>
              </a:lnSpc>
              <a:spcBef>
                <a:spcPts val="600"/>
              </a:spcBef>
            </a:pPr>
            <a:r>
              <a:rPr lang="en-US" sz="2000" dirty="0" smtClean="0"/>
              <a:t>Integration of flood dashboard</a:t>
            </a:r>
          </a:p>
          <a:p>
            <a:pPr marL="1257300" lvl="2" indent="-339725">
              <a:lnSpc>
                <a:spcPct val="90000"/>
              </a:lnSpc>
              <a:spcBef>
                <a:spcPts val="600"/>
              </a:spcBef>
            </a:pPr>
            <a:r>
              <a:rPr lang="en-US" sz="2000" u="sng" dirty="0" smtClean="0"/>
              <a:t>Status</a:t>
            </a:r>
            <a:r>
              <a:rPr lang="en-US" sz="2000" dirty="0" smtClean="0"/>
              <a:t>: Current Dashboard </a:t>
            </a:r>
            <a:r>
              <a:rPr lang="en-US" altLang="en-US" sz="2000" dirty="0" smtClean="0"/>
              <a:t>may be replaced by </a:t>
            </a:r>
            <a:r>
              <a:rPr lang="en-US" altLang="en-US" sz="2000" dirty="0" err="1" smtClean="0"/>
              <a:t>OpenSocial</a:t>
            </a:r>
            <a:r>
              <a:rPr lang="en-US" altLang="en-US" sz="2000" dirty="0" smtClean="0"/>
              <a:t> API hosted by ADPC</a:t>
            </a:r>
            <a:endParaRPr lang="en-US" sz="2000" u="sng" dirty="0" smtClean="0"/>
          </a:p>
          <a:p>
            <a:pPr lvl="1">
              <a:lnSpc>
                <a:spcPct val="90000"/>
              </a:lnSpc>
              <a:spcBef>
                <a:spcPts val="600"/>
              </a:spcBef>
            </a:pPr>
            <a:r>
              <a:rPr lang="en-US" sz="2000" dirty="0" smtClean="0"/>
              <a:t>Initial services for Mekong River Commission</a:t>
            </a:r>
          </a:p>
          <a:p>
            <a:pPr marL="1257300" lvl="2" indent="-339725">
              <a:lnSpc>
                <a:spcPct val="90000"/>
              </a:lnSpc>
              <a:spcBef>
                <a:spcPts val="600"/>
              </a:spcBef>
            </a:pPr>
            <a:r>
              <a:rPr lang="en-US" sz="2000" u="sng" dirty="0" smtClean="0"/>
              <a:t>Status:</a:t>
            </a:r>
            <a:r>
              <a:rPr lang="en-US" sz="2000" dirty="0" smtClean="0"/>
              <a:t> See above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28</a:t>
            </a:fld>
            <a:endParaRPr lang="en-US" altLang="en-US" dirty="0"/>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Status (3/9)</a:t>
            </a:r>
            <a:endParaRPr lang="en-US" altLang="en-US" sz="3200" b="0" dirty="0" smtClean="0"/>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29</a:t>
            </a:fld>
            <a:endParaRPr lang="en-US" altLang="en-US" dirty="0">
              <a:solidFill>
                <a:srgbClr val="000000"/>
              </a:solidFill>
            </a:endParaRPr>
          </a:p>
        </p:txBody>
      </p:sp>
      <p:pic>
        <p:nvPicPr>
          <p:cNvPr id="17" name="Immagine 5"/>
          <p:cNvPicPr>
            <a:picLocks noChangeAspect="1"/>
          </p:cNvPicPr>
          <p:nvPr/>
        </p:nvPicPr>
        <p:blipFill>
          <a:blip r:embed="rId3" cstate="screen">
            <a:extLst>
              <a:ext uri="{28A0092B-C50C-407E-A947-70E740481C1C}">
                <a14:useLocalDpi xmlns:a14="http://schemas.microsoft.com/office/drawing/2010/main" val="0"/>
              </a:ext>
            </a:extLst>
          </a:blip>
          <a:stretch>
            <a:fillRect/>
          </a:stretch>
        </p:blipFill>
        <p:spPr>
          <a:xfrm>
            <a:off x="0" y="980728"/>
            <a:ext cx="4114800" cy="4691813"/>
          </a:xfrm>
          <a:prstGeom prst="rect">
            <a:avLst/>
          </a:prstGeom>
        </p:spPr>
      </p:pic>
      <p:pic>
        <p:nvPicPr>
          <p:cNvPr id="21" name="Picture 2" descr="C:\Users\Stefano\Desktop\LP2016\tot subs 2050 csk.jpg"/>
          <p:cNvPicPr>
            <a:picLocks noChangeAspect="1" noChangeArrowheads="1"/>
          </p:cNvPicPr>
          <p:nvPr/>
        </p:nvPicPr>
        <p:blipFill>
          <a:blip r:embed="rId4" cstate="print"/>
          <a:srcRect l="2978" t="8934" r="36536" b="4873"/>
          <a:stretch>
            <a:fillRect/>
          </a:stretch>
        </p:blipFill>
        <p:spPr bwMode="auto">
          <a:xfrm>
            <a:off x="4427984" y="1124744"/>
            <a:ext cx="4572000" cy="4608000"/>
          </a:xfrm>
          <a:prstGeom prst="rect">
            <a:avLst/>
          </a:prstGeom>
          <a:noFill/>
        </p:spPr>
      </p:pic>
      <p:sp>
        <p:nvSpPr>
          <p:cNvPr id="22" name="CasellaDiTesto 5"/>
          <p:cNvSpPr txBox="1"/>
          <p:nvPr/>
        </p:nvSpPr>
        <p:spPr>
          <a:xfrm>
            <a:off x="0" y="5534561"/>
            <a:ext cx="4211960" cy="1323439"/>
          </a:xfrm>
          <a:prstGeom prst="rect">
            <a:avLst/>
          </a:prstGeom>
          <a:noFill/>
        </p:spPr>
        <p:txBody>
          <a:bodyPr wrap="square" rtlCol="0">
            <a:spAutoFit/>
          </a:bodyPr>
          <a:lstStyle/>
          <a:p>
            <a:r>
              <a:rPr lang="en-US" sz="2000" b="0" dirty="0" smtClean="0">
                <a:solidFill>
                  <a:prstClr val="black"/>
                </a:solidFill>
              </a:rPr>
              <a:t>Estimated rate of change in subsidence in Bandung from comparing subsidence rates computed from ALOS in 2007-11 and CSK in 2013-15.</a:t>
            </a:r>
          </a:p>
        </p:txBody>
      </p:sp>
      <p:sp>
        <p:nvSpPr>
          <p:cNvPr id="23" name="CasellaDiTesto 5"/>
          <p:cNvSpPr txBox="1"/>
          <p:nvPr/>
        </p:nvSpPr>
        <p:spPr>
          <a:xfrm>
            <a:off x="4499992" y="5661248"/>
            <a:ext cx="4464496" cy="1015663"/>
          </a:xfrm>
          <a:prstGeom prst="rect">
            <a:avLst/>
          </a:prstGeom>
          <a:noFill/>
        </p:spPr>
        <p:txBody>
          <a:bodyPr wrap="square" rtlCol="0">
            <a:spAutoFit/>
          </a:bodyPr>
          <a:lstStyle/>
          <a:p>
            <a:r>
              <a:rPr lang="en-US" sz="2000" b="0" dirty="0" smtClean="0">
                <a:solidFill>
                  <a:prstClr val="black"/>
                </a:solidFill>
              </a:rPr>
              <a:t>Predicted total subsidence by 2015 based on extrapolation of the changes in subsidence rates</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idx="4294967295"/>
          </p:nvPr>
        </p:nvSpPr>
        <p:spPr>
          <a:xfrm>
            <a:off x="1187450" y="188913"/>
            <a:ext cx="7032625" cy="738187"/>
          </a:xfrm>
        </p:spPr>
        <p:txBody>
          <a:bodyPr/>
          <a:lstStyle/>
          <a:p>
            <a:pPr eaLnBrk="1" hangingPunct="1"/>
            <a:r>
              <a:rPr lang="en-GB" altLang="ja-JP" sz="3200" dirty="0" smtClean="0">
                <a:ea typeface="ＭＳ Ｐゴシック" pitchFamily="34" charset="-128"/>
                <a:cs typeface="Tahoma" pitchFamily="34" charset="0"/>
              </a:rPr>
              <a:t>CEOS DRM Flood Pilot Overview</a:t>
            </a:r>
            <a:endParaRPr lang="en-US" altLang="en-US" sz="3200" dirty="0" smtClean="0">
              <a:ea typeface="ＭＳ Ｐゴシック" pitchFamily="34" charset="-128"/>
              <a:cs typeface="Tahoma" pitchFamily="34" charset="0"/>
            </a:endParaRPr>
          </a:p>
        </p:txBody>
      </p:sp>
      <p:sp>
        <p:nvSpPr>
          <p:cNvPr id="5" name="Rectangle 3"/>
          <p:cNvSpPr txBox="1">
            <a:spLocks noChangeArrowheads="1"/>
          </p:cNvSpPr>
          <p:nvPr/>
        </p:nvSpPr>
        <p:spPr>
          <a:xfrm>
            <a:off x="147638" y="1363663"/>
            <a:ext cx="8937625" cy="5130800"/>
          </a:xfrm>
          <a:prstGeom prst="rect">
            <a:avLst/>
          </a:prstGeom>
        </p:spPr>
        <p:txBody>
          <a:bodyPr/>
          <a:lstStyle/>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a:p>
            <a:pPr marL="342900" indent="-342900" algn="ctr">
              <a:lnSpc>
                <a:spcPct val="90000"/>
              </a:lnSpc>
              <a:spcBef>
                <a:spcPct val="20000"/>
              </a:spcBef>
              <a:buFont typeface="Arial" charset="0"/>
              <a:buChar char="•"/>
              <a:defRPr/>
            </a:pPr>
            <a:endParaRPr lang="en-GB" altLang="ja-JP" sz="2400" dirty="0">
              <a:solidFill>
                <a:schemeClr val="tx1">
                  <a:lumMod val="75000"/>
                </a:schemeClr>
              </a:solidFill>
              <a:latin typeface="Arial" pitchFamily="34" charset="0"/>
              <a:ea typeface="ＭＳ Ｐゴシック" pitchFamily="50" charset="-128"/>
              <a:cs typeface="Arial" pitchFamily="34" charset="0"/>
            </a:endParaRPr>
          </a:p>
        </p:txBody>
      </p:sp>
      <p:sp>
        <p:nvSpPr>
          <p:cNvPr id="6" name="Content Placeholder 2"/>
          <p:cNvSpPr txBox="1">
            <a:spLocks/>
          </p:cNvSpPr>
          <p:nvPr/>
        </p:nvSpPr>
        <p:spPr>
          <a:xfrm>
            <a:off x="468313" y="1052513"/>
            <a:ext cx="8064500" cy="5256212"/>
          </a:xfrm>
          <a:prstGeom prst="rect">
            <a:avLst/>
          </a:prstGeom>
        </p:spPr>
        <p:txBody>
          <a:bodyPr/>
          <a:lstStyle/>
          <a:p>
            <a:pPr marL="346075" marR="0" lvl="0" indent="-346075" algn="l" defTabSz="903288" rtl="0" eaLnBrk="0" fontAlgn="base" latinLnBrk="0" hangingPunct="0">
              <a:lnSpc>
                <a:spcPct val="90000"/>
              </a:lnSpc>
              <a:spcBef>
                <a:spcPts val="600"/>
              </a:spcBef>
              <a:spcAft>
                <a:spcPct val="0"/>
              </a:spcAft>
              <a:buClrTx/>
              <a:buSzTx/>
              <a:buFontTx/>
              <a:buChar char="•"/>
              <a:tabLst/>
              <a:defRPr/>
            </a:pPr>
            <a:r>
              <a:rPr kumimoji="0" lang="en-US" altLang="en-US" sz="24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Goal: </a:t>
            </a:r>
            <a:r>
              <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demonstrate effective</a:t>
            </a:r>
            <a:r>
              <a:rPr kumimoji="0" lang="en-US" altLang="en-US" sz="2400" b="0" i="0" u="none" strike="noStrike" kern="0" cap="none" spc="0" normalizeH="0" noProof="0" dirty="0" smtClean="0">
                <a:ln>
                  <a:noFill/>
                </a:ln>
                <a:solidFill>
                  <a:schemeClr val="tx1"/>
                </a:solidFill>
                <a:effectLst/>
                <a:uLnTx/>
                <a:uFillTx/>
                <a:latin typeface="+mn-lt"/>
                <a:ea typeface="ＭＳ Ｐゴシック" pitchFamily="34" charset="-128"/>
                <a:cs typeface="+mn-cs"/>
              </a:rPr>
              <a:t> application of EO to the full cycle of flood management at all scales by:</a:t>
            </a:r>
            <a:endParaRPr kumimoji="0" lang="en-US" altLang="en-US" sz="24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A:</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 Integrating information from existing NRT global flood monitoring / modeling systems into a Global Flood Dashboard;</a:t>
            </a:r>
          </a:p>
          <a:p>
            <a:pPr marL="803275" lvl="1" indent="-346075" defTabSz="903288">
              <a:lnSpc>
                <a:spcPct val="90000"/>
              </a:lnSpc>
              <a:spcBef>
                <a:spcPts val="600"/>
              </a:spcBef>
              <a:buFontTx/>
              <a:buChar char="•"/>
            </a:pPr>
            <a:r>
              <a:rPr kumimoji="0" lang="en-US" altLang="en-US" sz="200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Objective B: </a:t>
            </a:r>
            <a:r>
              <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rPr>
              <a:t>Delivering EO-based</a:t>
            </a:r>
            <a:r>
              <a:rPr kumimoji="0" lang="en-US" altLang="en-US" sz="2000" b="0" i="0" u="none" strike="noStrike" kern="0" cap="none" spc="0" normalizeH="0" noProof="0" dirty="0" smtClean="0">
                <a:ln>
                  <a:noFill/>
                </a:ln>
                <a:solidFill>
                  <a:schemeClr val="tx1"/>
                </a:solidFill>
                <a:effectLst/>
                <a:uLnTx/>
                <a:uFillTx/>
                <a:latin typeface="+mn-lt"/>
                <a:ea typeface="ＭＳ Ｐゴシック" pitchFamily="34" charset="-128"/>
                <a:cs typeface="+mn-cs"/>
              </a:rPr>
              <a:t> flood mitigation, warning, and response products and services through regional end-to-end pilots in:</a:t>
            </a:r>
          </a:p>
          <a:p>
            <a:pPr marL="1260475" lvl="2" indent="-346075" defTabSz="903288">
              <a:lnSpc>
                <a:spcPct val="90000"/>
              </a:lnSpc>
              <a:spcBef>
                <a:spcPts val="600"/>
              </a:spcBef>
              <a:buFontTx/>
              <a:buChar char="•"/>
            </a:pPr>
            <a:r>
              <a:rPr lang="en-US" altLang="en-US" sz="1800" b="0" kern="0" dirty="0" smtClean="0">
                <a:solidFill>
                  <a:schemeClr val="tx1"/>
                </a:solidFill>
                <a:latin typeface="+mn-lt"/>
                <a:ea typeface="ＭＳ Ｐゴシック" pitchFamily="34" charset="-128"/>
              </a:rPr>
              <a:t>Caribbean/Central America (focus on Haiti)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Southern Africa (inc. Namibia, South Africa, Zambia, Zimbabwe, Mozambique, and Malawi);</a:t>
            </a:r>
          </a:p>
          <a:p>
            <a:pPr marL="1260475" lvl="2" indent="-346075" defTabSz="903288">
              <a:lnSpc>
                <a:spcPct val="90000"/>
              </a:lnSpc>
              <a:spcBef>
                <a:spcPts val="600"/>
              </a:spcBef>
              <a:buFontTx/>
              <a:buChar char="•"/>
            </a:pPr>
            <a:r>
              <a:rPr kumimoji="0" lang="en-US" altLang="en-US" sz="1800" b="0" i="0" u="none" strike="noStrike" kern="0" cap="none" spc="0" normalizeH="0" noProof="0" dirty="0" smtClean="0">
                <a:ln>
                  <a:noFill/>
                </a:ln>
                <a:solidFill>
                  <a:schemeClr val="tx1"/>
                </a:solidFill>
                <a:effectLst/>
                <a:uLnTx/>
                <a:uFillTx/>
                <a:latin typeface="+mn-lt"/>
                <a:ea typeface="ＭＳ Ｐゴシック" pitchFamily="34" charset="-128"/>
                <a:cs typeface="+mn-cs"/>
              </a:rPr>
              <a:t>Southeast Asia (focus on lower Mekong Basin and Java)</a:t>
            </a:r>
          </a:p>
          <a:p>
            <a:pPr marL="803275" lvl="1" indent="-346075" defTabSz="903288">
              <a:lnSpc>
                <a:spcPct val="90000"/>
              </a:lnSpc>
              <a:spcBef>
                <a:spcPts val="600"/>
              </a:spcBef>
              <a:buFontTx/>
              <a:buChar char="•"/>
            </a:pPr>
            <a:r>
              <a:rPr lang="en-US" altLang="en-US" sz="2000" kern="0" baseline="0" dirty="0" smtClean="0">
                <a:solidFill>
                  <a:schemeClr val="tx1"/>
                </a:solidFill>
                <a:latin typeface="+mn-lt"/>
                <a:ea typeface="ＭＳ Ｐゴシック" pitchFamily="34" charset="-128"/>
              </a:rPr>
              <a:t>Objective</a:t>
            </a:r>
            <a:r>
              <a:rPr lang="en-US" altLang="en-US" sz="2000" kern="0" dirty="0" smtClean="0">
                <a:solidFill>
                  <a:schemeClr val="tx1"/>
                </a:solidFill>
                <a:latin typeface="+mn-lt"/>
                <a:ea typeface="ＭＳ Ｐゴシック" pitchFamily="34" charset="-128"/>
              </a:rPr>
              <a:t> C: </a:t>
            </a:r>
            <a:r>
              <a:rPr lang="en-US" altLang="en-US" sz="2000" b="0" kern="0" dirty="0" smtClean="0">
                <a:solidFill>
                  <a:schemeClr val="tx1"/>
                </a:solidFill>
                <a:latin typeface="+mn-lt"/>
                <a:ea typeface="ＭＳ Ｐゴシック" pitchFamily="34" charset="-128"/>
              </a:rPr>
              <a:t>Encouraging at least base-level in-country capacity to access EO and integrate it into their operational systems and flood management practices</a:t>
            </a:r>
            <a:endParaRPr kumimoji="0" lang="en-US" altLang="en-US" sz="2000" b="0" i="0" u="none" strike="noStrike" kern="0" cap="none" spc="0" normalizeH="0" baseline="0" noProof="0" dirty="0" smtClean="0">
              <a:ln>
                <a:noFill/>
              </a:ln>
              <a:solidFill>
                <a:schemeClr val="tx1"/>
              </a:solidFill>
              <a:effectLst/>
              <a:uLnTx/>
              <a:uFillTx/>
              <a:latin typeface="+mn-lt"/>
              <a:ea typeface="ＭＳ Ｐゴシック" pitchFamily="34" charset="-128"/>
              <a:cs typeface="+mn-cs"/>
            </a:endParaRPr>
          </a:p>
        </p:txBody>
      </p:sp>
      <p:sp>
        <p:nvSpPr>
          <p:cNvPr id="7" name="Slide Number Placeholder 5"/>
          <p:cNvSpPr txBox="1">
            <a:spLocks/>
          </p:cNvSpPr>
          <p:nvPr/>
        </p:nvSpPr>
        <p:spPr>
          <a:xfrm>
            <a:off x="8244408" y="6400800"/>
            <a:ext cx="899592"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3</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Status (4/9)</a:t>
            </a:r>
            <a:endParaRPr lang="en-US" altLang="en-US" sz="3200" b="0" dirty="0" smtClean="0"/>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30</a:t>
            </a:fld>
            <a:endParaRPr lang="en-US" altLang="en-US" dirty="0">
              <a:solidFill>
                <a:srgbClr val="000000"/>
              </a:solidFill>
            </a:endParaRPr>
          </a:p>
        </p:txBody>
      </p:sp>
      <p:sp>
        <p:nvSpPr>
          <p:cNvPr id="7" name="CasellaDiTesto 5"/>
          <p:cNvSpPr txBox="1"/>
          <p:nvPr/>
        </p:nvSpPr>
        <p:spPr>
          <a:xfrm>
            <a:off x="179512" y="1124744"/>
            <a:ext cx="3096344" cy="2308324"/>
          </a:xfrm>
          <a:prstGeom prst="rect">
            <a:avLst/>
          </a:prstGeom>
          <a:noFill/>
        </p:spPr>
        <p:txBody>
          <a:bodyPr wrap="square" rtlCol="0">
            <a:spAutoFit/>
          </a:bodyPr>
          <a:lstStyle/>
          <a:p>
            <a:r>
              <a:rPr lang="en-US" sz="2400" b="0" dirty="0" smtClean="0">
                <a:solidFill>
                  <a:prstClr val="black"/>
                </a:solidFill>
              </a:rPr>
              <a:t>Inundation depths calculated for subsidence scenarios in 2014, 2020 and 2050 based on rainfall from the Dec 2014 flood</a:t>
            </a:r>
          </a:p>
        </p:txBody>
      </p:sp>
      <p:grpSp>
        <p:nvGrpSpPr>
          <p:cNvPr id="8" name="Gruppo 20"/>
          <p:cNvGrpSpPr/>
          <p:nvPr/>
        </p:nvGrpSpPr>
        <p:grpSpPr>
          <a:xfrm>
            <a:off x="4716016" y="1015373"/>
            <a:ext cx="4248472" cy="2773667"/>
            <a:chOff x="-1188640" y="3786741"/>
            <a:chExt cx="4704299" cy="3071259"/>
          </a:xfrm>
        </p:grpSpPr>
        <p:pic>
          <p:nvPicPr>
            <p:cNvPr id="9" name="Picture 3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88640" y="3786741"/>
              <a:ext cx="4704299" cy="3071259"/>
            </a:xfrm>
            <a:prstGeom prst="rect">
              <a:avLst/>
            </a:prstGeom>
          </p:spPr>
        </p:pic>
        <p:sp>
          <p:nvSpPr>
            <p:cNvPr id="10" name="TextBox 21"/>
            <p:cNvSpPr txBox="1"/>
            <p:nvPr/>
          </p:nvSpPr>
          <p:spPr>
            <a:xfrm>
              <a:off x="-1080792" y="3786742"/>
              <a:ext cx="941307" cy="546213"/>
            </a:xfrm>
            <a:prstGeom prst="rect">
              <a:avLst/>
            </a:prstGeom>
            <a:noFill/>
          </p:spPr>
          <p:txBody>
            <a:bodyPr wrap="none" rtlCol="0">
              <a:spAutoFit/>
            </a:bodyPr>
            <a:lstStyle/>
            <a:p>
              <a:r>
                <a:rPr lang="en-US" sz="4400" b="1" dirty="0" smtClean="0"/>
                <a:t>2014</a:t>
              </a:r>
              <a:endParaRPr lang="en-GB" sz="4400" b="1" dirty="0"/>
            </a:p>
          </p:txBody>
        </p:sp>
      </p:grpSp>
      <p:grpSp>
        <p:nvGrpSpPr>
          <p:cNvPr id="11" name="Gruppo 19"/>
          <p:cNvGrpSpPr/>
          <p:nvPr/>
        </p:nvGrpSpPr>
        <p:grpSpPr>
          <a:xfrm>
            <a:off x="179512" y="4084333"/>
            <a:ext cx="4248472" cy="2773667"/>
            <a:chOff x="9684568" y="0"/>
            <a:chExt cx="4704299" cy="3071259"/>
          </a:xfrm>
        </p:grpSpPr>
        <p:pic>
          <p:nvPicPr>
            <p:cNvPr id="12" name="Picture 3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9684568" y="0"/>
              <a:ext cx="4704299" cy="3071259"/>
            </a:xfrm>
            <a:prstGeom prst="rect">
              <a:avLst/>
            </a:prstGeom>
          </p:spPr>
        </p:pic>
        <p:sp>
          <p:nvSpPr>
            <p:cNvPr id="13" name="TextBox 22"/>
            <p:cNvSpPr txBox="1"/>
            <p:nvPr/>
          </p:nvSpPr>
          <p:spPr>
            <a:xfrm>
              <a:off x="9716950" y="6763"/>
              <a:ext cx="941307" cy="546213"/>
            </a:xfrm>
            <a:prstGeom prst="rect">
              <a:avLst/>
            </a:prstGeom>
            <a:noFill/>
          </p:spPr>
          <p:txBody>
            <a:bodyPr wrap="none" rtlCol="0">
              <a:spAutoFit/>
            </a:bodyPr>
            <a:lstStyle/>
            <a:p>
              <a:r>
                <a:rPr lang="en-US" sz="4400" b="1" dirty="0" smtClean="0"/>
                <a:t>2020</a:t>
              </a:r>
              <a:endParaRPr lang="en-GB" sz="4400" b="1" dirty="0"/>
            </a:p>
          </p:txBody>
        </p:sp>
      </p:grpSp>
      <p:grpSp>
        <p:nvGrpSpPr>
          <p:cNvPr id="14" name="Gruppo 18"/>
          <p:cNvGrpSpPr/>
          <p:nvPr/>
        </p:nvGrpSpPr>
        <p:grpSpPr>
          <a:xfrm>
            <a:off x="4716016" y="4084333"/>
            <a:ext cx="4248472" cy="2773667"/>
            <a:chOff x="10332640" y="2838946"/>
            <a:chExt cx="4704299" cy="3071259"/>
          </a:xfrm>
        </p:grpSpPr>
        <p:pic>
          <p:nvPicPr>
            <p:cNvPr id="15" name="Picture 4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0332640" y="2838946"/>
              <a:ext cx="4704299" cy="3071259"/>
            </a:xfrm>
            <a:prstGeom prst="rect">
              <a:avLst/>
            </a:prstGeom>
          </p:spPr>
        </p:pic>
        <p:sp>
          <p:nvSpPr>
            <p:cNvPr id="16" name="TextBox 23"/>
            <p:cNvSpPr txBox="1"/>
            <p:nvPr/>
          </p:nvSpPr>
          <p:spPr>
            <a:xfrm>
              <a:off x="10418033" y="2863502"/>
              <a:ext cx="941307" cy="546213"/>
            </a:xfrm>
            <a:prstGeom prst="rect">
              <a:avLst/>
            </a:prstGeom>
            <a:noFill/>
          </p:spPr>
          <p:txBody>
            <a:bodyPr wrap="none" rtlCol="0">
              <a:spAutoFit/>
            </a:bodyPr>
            <a:lstStyle/>
            <a:p>
              <a:r>
                <a:rPr lang="en-US" sz="4400" b="1" dirty="0" smtClean="0"/>
                <a:t>2050</a:t>
              </a:r>
              <a:endParaRPr lang="en-GB" sz="4400" b="1" dirty="0"/>
            </a:p>
          </p:txBody>
        </p:sp>
      </p:grpSp>
      <p:grpSp>
        <p:nvGrpSpPr>
          <p:cNvPr id="17" name="Group 64"/>
          <p:cNvGrpSpPr/>
          <p:nvPr/>
        </p:nvGrpSpPr>
        <p:grpSpPr>
          <a:xfrm>
            <a:off x="3491880" y="1844824"/>
            <a:ext cx="997281" cy="1969770"/>
            <a:chOff x="9594519" y="29706093"/>
            <a:chExt cx="997281" cy="1969770"/>
          </a:xfrm>
        </p:grpSpPr>
        <p:sp>
          <p:nvSpPr>
            <p:cNvPr id="19" name="TextBox 65"/>
            <p:cNvSpPr txBox="1"/>
            <p:nvPr/>
          </p:nvSpPr>
          <p:spPr>
            <a:xfrm>
              <a:off x="9594519" y="29706093"/>
              <a:ext cx="997281" cy="1969770"/>
            </a:xfrm>
            <a:prstGeom prst="rect">
              <a:avLst/>
            </a:prstGeom>
            <a:solidFill>
              <a:schemeClr val="bg1"/>
            </a:solidFill>
            <a:ln>
              <a:solidFill>
                <a:schemeClr val="accent1"/>
              </a:solidFill>
            </a:ln>
          </p:spPr>
          <p:txBody>
            <a:bodyPr wrap="square" rtlCol="0">
              <a:spAutoFit/>
            </a:bodyPr>
            <a:lstStyle/>
            <a:p>
              <a:r>
                <a:rPr lang="en-US" sz="1100" dirty="0" smtClean="0"/>
                <a:t>         </a:t>
              </a:r>
            </a:p>
            <a:p>
              <a:r>
                <a:rPr lang="en-US" sz="1100" dirty="0" smtClean="0"/>
                <a:t>          </a:t>
              </a:r>
              <a:r>
                <a:rPr lang="en-US" sz="1000" dirty="0" smtClean="0"/>
                <a:t>0 - 1 m</a:t>
              </a:r>
            </a:p>
            <a:p>
              <a:r>
                <a:rPr lang="en-US" sz="1000" dirty="0" smtClean="0"/>
                <a:t>           1 - 2 m</a:t>
              </a:r>
            </a:p>
            <a:p>
              <a:r>
                <a:rPr lang="en-US" sz="1000" dirty="0" smtClean="0"/>
                <a:t>           2 - 3 m</a:t>
              </a:r>
            </a:p>
            <a:p>
              <a:r>
                <a:rPr lang="en-US" sz="1000" dirty="0" smtClean="0"/>
                <a:t>           3 - 4 m</a:t>
              </a:r>
            </a:p>
            <a:p>
              <a:r>
                <a:rPr lang="en-US" sz="1000" dirty="0" smtClean="0"/>
                <a:t>           4 - 5 m</a:t>
              </a:r>
            </a:p>
            <a:p>
              <a:r>
                <a:rPr lang="en-US" sz="1000" dirty="0" smtClean="0"/>
                <a:t>           5 - 6 m</a:t>
              </a:r>
            </a:p>
            <a:p>
              <a:r>
                <a:rPr lang="en-US" sz="1000" dirty="0"/>
                <a:t> </a:t>
              </a:r>
              <a:r>
                <a:rPr lang="en-US" sz="1000" dirty="0" smtClean="0"/>
                <a:t>          6 </a:t>
              </a:r>
              <a:r>
                <a:rPr lang="en-US" sz="1000" dirty="0"/>
                <a:t>- </a:t>
              </a:r>
              <a:r>
                <a:rPr lang="en-US" sz="1000" dirty="0" smtClean="0"/>
                <a:t>7 </a:t>
              </a:r>
              <a:r>
                <a:rPr lang="en-US" sz="1000" dirty="0"/>
                <a:t>m</a:t>
              </a:r>
            </a:p>
            <a:p>
              <a:r>
                <a:rPr lang="en-US" sz="1000" dirty="0"/>
                <a:t>           </a:t>
              </a:r>
              <a:r>
                <a:rPr lang="en-US" sz="1000" dirty="0" smtClean="0"/>
                <a:t>7 </a:t>
              </a:r>
              <a:r>
                <a:rPr lang="en-US" sz="1000" dirty="0"/>
                <a:t>- </a:t>
              </a:r>
              <a:r>
                <a:rPr lang="en-US" sz="1000" dirty="0" smtClean="0"/>
                <a:t>8 </a:t>
              </a:r>
              <a:r>
                <a:rPr lang="en-US" sz="1000" dirty="0"/>
                <a:t>m</a:t>
              </a:r>
            </a:p>
            <a:p>
              <a:r>
                <a:rPr lang="en-US" sz="1000" dirty="0"/>
                <a:t>           </a:t>
              </a:r>
              <a:r>
                <a:rPr lang="en-US" sz="1000" dirty="0" smtClean="0"/>
                <a:t>8 </a:t>
              </a:r>
              <a:r>
                <a:rPr lang="en-US" sz="1000" dirty="0"/>
                <a:t>- </a:t>
              </a:r>
              <a:r>
                <a:rPr lang="en-US" sz="1000" dirty="0" smtClean="0"/>
                <a:t>9 m</a:t>
              </a:r>
            </a:p>
            <a:p>
              <a:r>
                <a:rPr lang="en-US" sz="1000" dirty="0" smtClean="0"/>
                <a:t>           9 - 10 m</a:t>
              </a:r>
              <a:endParaRPr lang="en-US" sz="1000" dirty="0"/>
            </a:p>
            <a:p>
              <a:r>
                <a:rPr lang="en-US" sz="1000" dirty="0"/>
                <a:t>           </a:t>
              </a:r>
              <a:r>
                <a:rPr lang="en-US" sz="1000" dirty="0" smtClean="0"/>
                <a:t>&gt; 10 </a:t>
              </a:r>
              <a:r>
                <a:rPr lang="en-US" sz="1000" dirty="0"/>
                <a:t>m</a:t>
              </a:r>
              <a:endParaRPr lang="en-GB" sz="1000" dirty="0"/>
            </a:p>
          </p:txBody>
        </p:sp>
        <p:pic>
          <p:nvPicPr>
            <p:cNvPr id="20"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739996" y="29767692"/>
              <a:ext cx="202744" cy="18311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Status (5/9)</a:t>
            </a:r>
            <a:endParaRPr lang="en-US" altLang="en-US" sz="3200" b="0" dirty="0" smtClean="0"/>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31</a:t>
            </a:fld>
            <a:endParaRPr lang="en-US" altLang="en-US" dirty="0">
              <a:solidFill>
                <a:srgbClr val="000000"/>
              </a:solidFill>
            </a:endParaRPr>
          </a:p>
        </p:txBody>
      </p:sp>
      <p:sp>
        <p:nvSpPr>
          <p:cNvPr id="7" name="CasellaDiTesto 5"/>
          <p:cNvSpPr txBox="1"/>
          <p:nvPr/>
        </p:nvSpPr>
        <p:spPr>
          <a:xfrm>
            <a:off x="0" y="5805264"/>
            <a:ext cx="9144000" cy="830997"/>
          </a:xfrm>
          <a:prstGeom prst="rect">
            <a:avLst/>
          </a:prstGeom>
          <a:noFill/>
        </p:spPr>
        <p:txBody>
          <a:bodyPr wrap="square" rtlCol="0">
            <a:spAutoFit/>
          </a:bodyPr>
          <a:lstStyle/>
          <a:p>
            <a:r>
              <a:rPr lang="en-US" sz="2400" b="0" dirty="0" smtClean="0">
                <a:solidFill>
                  <a:prstClr val="black"/>
                </a:solidFill>
              </a:rPr>
              <a:t>Comparison of land overlay of buildings and usage in Jakarta from Pleiades (left) with Open Street Map (right) </a:t>
            </a:r>
            <a:r>
              <a:rPr lang="en-US" sz="2000" b="0" dirty="0" smtClean="0">
                <a:solidFill>
                  <a:prstClr val="black"/>
                </a:solidFill>
              </a:rPr>
              <a:t>(Courtesy H. </a:t>
            </a:r>
            <a:r>
              <a:rPr lang="en-US" sz="2000" b="0" dirty="0" err="1" smtClean="0">
                <a:solidFill>
                  <a:prstClr val="black"/>
                </a:solidFill>
              </a:rPr>
              <a:t>Yesou</a:t>
            </a:r>
            <a:r>
              <a:rPr lang="en-US" sz="2000" b="0" dirty="0" smtClean="0">
                <a:solidFill>
                  <a:prstClr val="black"/>
                </a:solidFill>
              </a:rPr>
              <a:t>, SERTIT)</a:t>
            </a:r>
          </a:p>
        </p:txBody>
      </p:sp>
      <p:pic>
        <p:nvPicPr>
          <p:cNvPr id="1028" name="Picture 4"/>
          <p:cNvPicPr>
            <a:picLocks noChangeAspect="1" noChangeArrowheads="1"/>
          </p:cNvPicPr>
          <p:nvPr/>
        </p:nvPicPr>
        <p:blipFill>
          <a:blip r:embed="rId3" cstate="print"/>
          <a:srcRect/>
          <a:stretch>
            <a:fillRect/>
          </a:stretch>
        </p:blipFill>
        <p:spPr bwMode="auto">
          <a:xfrm>
            <a:off x="0" y="1268760"/>
            <a:ext cx="4572000" cy="2706921"/>
          </a:xfrm>
          <a:prstGeom prst="rect">
            <a:avLst/>
          </a:prstGeom>
          <a:noFill/>
          <a:ln w="9525">
            <a:noFill/>
            <a:miter lim="800000"/>
            <a:headEnd/>
            <a:tailEnd/>
          </a:ln>
        </p:spPr>
      </p:pic>
      <p:pic>
        <p:nvPicPr>
          <p:cNvPr id="1029" name="Picture 5"/>
          <p:cNvPicPr>
            <a:picLocks noChangeAspect="1" noChangeArrowheads="1"/>
          </p:cNvPicPr>
          <p:nvPr/>
        </p:nvPicPr>
        <p:blipFill>
          <a:blip r:embed="rId4" cstate="print"/>
          <a:srcRect/>
          <a:stretch>
            <a:fillRect/>
          </a:stretch>
        </p:blipFill>
        <p:spPr bwMode="auto">
          <a:xfrm>
            <a:off x="4572000" y="1268760"/>
            <a:ext cx="4572000" cy="2690232"/>
          </a:xfrm>
          <a:prstGeom prst="rect">
            <a:avLst/>
          </a:prstGeom>
          <a:noFill/>
          <a:ln w="9525">
            <a:noFill/>
            <a:miter lim="800000"/>
            <a:headEnd/>
            <a:tailEnd/>
          </a:ln>
        </p:spPr>
      </p:pic>
      <p:pic>
        <p:nvPicPr>
          <p:cNvPr id="1030" name="Picture 6"/>
          <p:cNvPicPr>
            <a:picLocks noChangeAspect="1" noChangeArrowheads="1"/>
          </p:cNvPicPr>
          <p:nvPr/>
        </p:nvPicPr>
        <p:blipFill>
          <a:blip r:embed="rId5" cstate="print"/>
          <a:srcRect/>
          <a:stretch>
            <a:fillRect/>
          </a:stretch>
        </p:blipFill>
        <p:spPr bwMode="auto">
          <a:xfrm>
            <a:off x="5796136" y="4509120"/>
            <a:ext cx="1428750" cy="457200"/>
          </a:xfrm>
          <a:prstGeom prst="rect">
            <a:avLst/>
          </a:prstGeom>
          <a:noFill/>
          <a:ln w="9525">
            <a:noFill/>
            <a:miter lim="800000"/>
            <a:headEnd/>
            <a:tailEnd/>
          </a:ln>
        </p:spPr>
      </p:pic>
      <p:pic>
        <p:nvPicPr>
          <p:cNvPr id="1032" name="Picture 8"/>
          <p:cNvPicPr>
            <a:picLocks noChangeAspect="1" noChangeArrowheads="1"/>
          </p:cNvPicPr>
          <p:nvPr/>
        </p:nvPicPr>
        <p:blipFill>
          <a:blip r:embed="rId6" cstate="print"/>
          <a:srcRect/>
          <a:stretch>
            <a:fillRect/>
          </a:stretch>
        </p:blipFill>
        <p:spPr bwMode="auto">
          <a:xfrm>
            <a:off x="0" y="4005064"/>
            <a:ext cx="1905000" cy="952500"/>
          </a:xfrm>
          <a:prstGeom prst="rect">
            <a:avLst/>
          </a:prstGeom>
          <a:noFill/>
          <a:ln w="9525">
            <a:noFill/>
            <a:miter lim="800000"/>
            <a:headEnd/>
            <a:tailEnd/>
          </a:ln>
        </p:spPr>
      </p:pic>
      <p:pic>
        <p:nvPicPr>
          <p:cNvPr id="1033" name="Picture 9"/>
          <p:cNvPicPr>
            <a:picLocks noChangeAspect="1" noChangeArrowheads="1"/>
          </p:cNvPicPr>
          <p:nvPr/>
        </p:nvPicPr>
        <p:blipFill>
          <a:blip r:embed="rId7" cstate="print"/>
          <a:srcRect/>
          <a:stretch>
            <a:fillRect/>
          </a:stretch>
        </p:blipFill>
        <p:spPr bwMode="auto">
          <a:xfrm>
            <a:off x="1979712" y="4005064"/>
            <a:ext cx="1847850" cy="885825"/>
          </a:xfrm>
          <a:prstGeom prst="rect">
            <a:avLst/>
          </a:prstGeom>
          <a:noFill/>
          <a:ln w="9525">
            <a:noFill/>
            <a:miter lim="800000"/>
            <a:headEnd/>
            <a:tailEnd/>
          </a:ln>
        </p:spPr>
      </p:pic>
      <p:pic>
        <p:nvPicPr>
          <p:cNvPr id="1034" name="Picture 10"/>
          <p:cNvPicPr>
            <a:picLocks noChangeAspect="1" noChangeArrowheads="1"/>
          </p:cNvPicPr>
          <p:nvPr/>
        </p:nvPicPr>
        <p:blipFill>
          <a:blip r:embed="rId8" cstate="print"/>
          <a:srcRect/>
          <a:stretch>
            <a:fillRect/>
          </a:stretch>
        </p:blipFill>
        <p:spPr bwMode="auto">
          <a:xfrm>
            <a:off x="0" y="4941168"/>
            <a:ext cx="2533650" cy="771525"/>
          </a:xfrm>
          <a:prstGeom prst="rect">
            <a:avLst/>
          </a:prstGeom>
          <a:noFill/>
          <a:ln w="9525">
            <a:noFill/>
            <a:miter lim="800000"/>
            <a:headEnd/>
            <a:tailEnd/>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648"/>
            <a:ext cx="9144000" cy="792386"/>
          </a:xfrm>
        </p:spPr>
        <p:txBody>
          <a:bodyPr/>
          <a:lstStyle/>
          <a:p>
            <a:r>
              <a:rPr lang="en-US" altLang="en-US" sz="3200" dirty="0" smtClean="0"/>
              <a:t>Objective B: SE Asia Component Status (6/9)</a:t>
            </a:r>
          </a:p>
        </p:txBody>
      </p:sp>
      <p:sp>
        <p:nvSpPr>
          <p:cNvPr id="12291" name="Content Placeholder 2"/>
          <p:cNvSpPr>
            <a:spLocks noGrp="1"/>
          </p:cNvSpPr>
          <p:nvPr>
            <p:ph idx="1"/>
          </p:nvPr>
        </p:nvSpPr>
        <p:spPr>
          <a:xfrm>
            <a:off x="467544" y="1052737"/>
            <a:ext cx="8496944" cy="5688632"/>
          </a:xfrm>
        </p:spPr>
        <p:txBody>
          <a:bodyPr/>
          <a:lstStyle/>
          <a:p>
            <a:pPr>
              <a:lnSpc>
                <a:spcPct val="90000"/>
              </a:lnSpc>
              <a:spcBef>
                <a:spcPts val="600"/>
              </a:spcBef>
            </a:pPr>
            <a:r>
              <a:rPr lang="en-US" altLang="en-US" sz="2400" u="sng" dirty="0" smtClean="0"/>
              <a:t>2015 Milestones</a:t>
            </a:r>
            <a:r>
              <a:rPr lang="en-US" altLang="en-US" sz="2400" dirty="0" smtClean="0"/>
              <a:t> (cont.):</a:t>
            </a:r>
          </a:p>
          <a:p>
            <a:pPr lvl="1">
              <a:lnSpc>
                <a:spcPct val="90000"/>
              </a:lnSpc>
              <a:spcBef>
                <a:spcPts val="600"/>
              </a:spcBef>
            </a:pPr>
            <a:r>
              <a:rPr lang="en-US" sz="2000" dirty="0" smtClean="0"/>
              <a:t>10-year flood archive over region based on </a:t>
            </a:r>
            <a:r>
              <a:rPr lang="en-US" sz="2000" dirty="0" err="1" smtClean="0"/>
              <a:t>Deltares</a:t>
            </a:r>
            <a:r>
              <a:rPr lang="en-US" sz="2000" dirty="0" smtClean="0"/>
              <a:t> Flood Monitoring </a:t>
            </a:r>
            <a:r>
              <a:rPr lang="en-US" sz="2000" dirty="0" err="1" smtClean="0"/>
              <a:t>Programme</a:t>
            </a:r>
            <a:endParaRPr lang="en-US" sz="2000" dirty="0" smtClean="0"/>
          </a:p>
          <a:p>
            <a:pPr marL="1257300" lvl="2" indent="-339725">
              <a:lnSpc>
                <a:spcPct val="90000"/>
              </a:lnSpc>
              <a:spcBef>
                <a:spcPts val="600"/>
              </a:spcBef>
            </a:pPr>
            <a:r>
              <a:rPr lang="en-US" sz="2000" u="sng" dirty="0" smtClean="0"/>
              <a:t>Status</a:t>
            </a:r>
            <a:r>
              <a:rPr lang="en-US" sz="2000" dirty="0" smtClean="0"/>
              <a:t>: </a:t>
            </a:r>
            <a:r>
              <a:rPr lang="en-US" sz="2000" dirty="0" err="1" smtClean="0"/>
              <a:t>Deltares</a:t>
            </a:r>
            <a:r>
              <a:rPr lang="en-US" sz="2000" dirty="0" smtClean="0"/>
              <a:t> has ceased collaboration with this Pilot region.</a:t>
            </a:r>
          </a:p>
          <a:p>
            <a:pPr lvl="1">
              <a:lnSpc>
                <a:spcPct val="90000"/>
              </a:lnSpc>
              <a:spcBef>
                <a:spcPts val="600"/>
              </a:spcBef>
            </a:pPr>
            <a:r>
              <a:rPr lang="en-US" sz="2000" dirty="0" smtClean="0"/>
              <a:t>1</a:t>
            </a:r>
            <a:r>
              <a:rPr lang="en-US" sz="2000" baseline="30000" dirty="0" smtClean="0"/>
              <a:t>st</a:t>
            </a:r>
            <a:r>
              <a:rPr lang="en-US" sz="2000" dirty="0" smtClean="0"/>
              <a:t> new TRMM/GPM and other flood monitoring products</a:t>
            </a:r>
          </a:p>
          <a:p>
            <a:pPr marL="1257300" lvl="2" indent="-339725">
              <a:lnSpc>
                <a:spcPct val="90000"/>
              </a:lnSpc>
              <a:spcBef>
                <a:spcPts val="600"/>
              </a:spcBef>
            </a:pPr>
            <a:r>
              <a:rPr lang="en-US" sz="2000" u="sng" dirty="0" smtClean="0"/>
              <a:t>Status</a:t>
            </a:r>
            <a:r>
              <a:rPr lang="en-US" sz="2000" dirty="0" smtClean="0"/>
              <a:t>: </a:t>
            </a:r>
            <a:r>
              <a:rPr lang="en-US" sz="2000" dirty="0" err="1" smtClean="0"/>
              <a:t>iMERG</a:t>
            </a:r>
            <a:r>
              <a:rPr lang="en-US" sz="2000" dirty="0" smtClean="0"/>
              <a:t> products now served under Open </a:t>
            </a:r>
            <a:r>
              <a:rPr lang="en-US" sz="2000" dirty="0" err="1" smtClean="0"/>
              <a:t>GeoSocial</a:t>
            </a:r>
            <a:r>
              <a:rPr lang="en-US" sz="2000" dirty="0" smtClean="0"/>
              <a:t> API; GFMS flood products being served from another API instance (http://ojo-streamer.herokuapp.com/)</a:t>
            </a:r>
          </a:p>
          <a:p>
            <a:pPr>
              <a:lnSpc>
                <a:spcPct val="90000"/>
              </a:lnSpc>
              <a:spcBef>
                <a:spcPts val="600"/>
              </a:spcBef>
            </a:pPr>
            <a:r>
              <a:rPr lang="en-US" altLang="en-US" sz="2400" u="sng" dirty="0" smtClean="0"/>
              <a:t>2016-17 Milestones</a:t>
            </a:r>
            <a:r>
              <a:rPr lang="en-US" altLang="en-US" sz="2400" dirty="0" smtClean="0"/>
              <a:t>:</a:t>
            </a:r>
          </a:p>
          <a:p>
            <a:pPr lvl="1">
              <a:lnSpc>
                <a:spcPct val="90000"/>
              </a:lnSpc>
              <a:spcBef>
                <a:spcPts val="600"/>
              </a:spcBef>
            </a:pPr>
            <a:r>
              <a:rPr lang="en-US" sz="2000" dirty="0" smtClean="0"/>
              <a:t>Flood monitoring during 2016 season</a:t>
            </a:r>
          </a:p>
          <a:p>
            <a:pPr lvl="2">
              <a:lnSpc>
                <a:spcPct val="90000"/>
              </a:lnSpc>
              <a:spcBef>
                <a:spcPts val="600"/>
              </a:spcBef>
            </a:pPr>
            <a:r>
              <a:rPr lang="en-US" sz="2000" u="sng" dirty="0" smtClean="0"/>
              <a:t>Status</a:t>
            </a:r>
            <a:r>
              <a:rPr lang="en-US" sz="2000" dirty="0" smtClean="0"/>
              <a:t>: Provided optical imagery for flooding in Sri Lanka (May) and Myanmar (June) and India (August)</a:t>
            </a:r>
          </a:p>
          <a:p>
            <a:pPr lvl="1">
              <a:lnSpc>
                <a:spcPct val="90000"/>
              </a:lnSpc>
              <a:spcBef>
                <a:spcPts val="600"/>
              </a:spcBef>
            </a:pPr>
            <a:r>
              <a:rPr lang="en-US" sz="2000" dirty="0" smtClean="0"/>
              <a:t>Draft a plan for longer-term sustainability</a:t>
            </a:r>
          </a:p>
          <a:p>
            <a:pPr lvl="2">
              <a:lnSpc>
                <a:spcPct val="90000"/>
              </a:lnSpc>
              <a:spcBef>
                <a:spcPts val="600"/>
              </a:spcBef>
            </a:pPr>
            <a:r>
              <a:rPr lang="en-US" sz="2000" u="sng" dirty="0" smtClean="0"/>
              <a:t>Status</a:t>
            </a:r>
            <a:r>
              <a:rPr lang="en-US" sz="2000" dirty="0" smtClean="0"/>
              <a:t>: Intent is to build this capacity into ADPC via the SERVIR Applied Science Grant but details need to be worked out</a:t>
            </a:r>
          </a:p>
          <a:p>
            <a:pPr>
              <a:lnSpc>
                <a:spcPct val="90000"/>
              </a:lnSpc>
              <a:spcBef>
                <a:spcPts val="600"/>
              </a:spcBef>
            </a:pPr>
            <a:r>
              <a:rPr lang="en-US" altLang="en-US" sz="2400" u="sng" dirty="0" smtClean="0"/>
              <a:t>Status</a:t>
            </a:r>
            <a:r>
              <a:rPr lang="en-US" altLang="en-US" sz="2400" dirty="0" smtClean="0"/>
              <a:t>: </a:t>
            </a:r>
            <a:r>
              <a:rPr lang="en-US" altLang="en-US" sz="2400" b="1" dirty="0" smtClean="0"/>
              <a:t>80%</a:t>
            </a:r>
            <a:r>
              <a:rPr lang="en-US" altLang="en-US" sz="2400" dirty="0" smtClean="0"/>
              <a:t> complete.</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32</a:t>
            </a:fld>
            <a:endParaRPr lang="en-US" altLang="en-US" dirty="0"/>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386"/>
          </a:xfrm>
        </p:spPr>
        <p:txBody>
          <a:bodyPr/>
          <a:lstStyle/>
          <a:p>
            <a:r>
              <a:rPr lang="en-US" altLang="en-US" sz="3200" dirty="0" smtClean="0"/>
              <a:t>Objective B: SE Asia Component Status (7/9)</a:t>
            </a:r>
            <a:endParaRPr lang="en-US" altLang="en-US" sz="3200" b="0" dirty="0" smtClean="0"/>
          </a:p>
        </p:txBody>
      </p:sp>
      <p:sp>
        <p:nvSpPr>
          <p:cNvPr id="18" name="Slide Number Placeholder 17"/>
          <p:cNvSpPr>
            <a:spLocks noGrp="1"/>
          </p:cNvSpPr>
          <p:nvPr>
            <p:ph type="sldNum" sz="quarter" idx="10"/>
          </p:nvPr>
        </p:nvSpPr>
        <p:spPr>
          <a:xfrm>
            <a:off x="8172400" y="6400800"/>
            <a:ext cx="971600" cy="457200"/>
          </a:xfrm>
        </p:spPr>
        <p:txBody>
          <a:bodyPr/>
          <a:lstStyle/>
          <a:p>
            <a:fld id="{3A86AE8E-D549-4C81-A371-621FC48DD807}" type="slidenum">
              <a:rPr lang="en-US" altLang="en-US" smtClean="0">
                <a:solidFill>
                  <a:srgbClr val="000000"/>
                </a:solidFill>
              </a:rPr>
              <a:pPr/>
              <a:t>33</a:t>
            </a:fld>
            <a:endParaRPr lang="en-US" altLang="en-US" dirty="0">
              <a:solidFill>
                <a:srgbClr val="000000"/>
              </a:solidFill>
            </a:endParaRPr>
          </a:p>
        </p:txBody>
      </p:sp>
      <p:pic>
        <p:nvPicPr>
          <p:cNvPr id="4" name="Picture 3"/>
          <p:cNvPicPr>
            <a:picLocks noChangeAspect="1"/>
          </p:cNvPicPr>
          <p:nvPr/>
        </p:nvPicPr>
        <p:blipFill>
          <a:blip r:embed="rId2" cstate="print"/>
          <a:srcRect l="8333" t="16515" r="64249" b="4712"/>
          <a:stretch>
            <a:fillRect/>
          </a:stretch>
        </p:blipFill>
        <p:spPr bwMode="auto">
          <a:xfrm>
            <a:off x="2123728" y="1196752"/>
            <a:ext cx="5486400" cy="4914914"/>
          </a:xfrm>
          <a:prstGeom prst="rect">
            <a:avLst/>
          </a:prstGeom>
          <a:noFill/>
          <a:ln w="9525">
            <a:noFill/>
            <a:miter lim="800000"/>
            <a:headEnd/>
            <a:tailEnd/>
          </a:ln>
        </p:spPr>
      </p:pic>
      <p:sp>
        <p:nvSpPr>
          <p:cNvPr id="5" name="Content Placeholder 2"/>
          <p:cNvSpPr>
            <a:spLocks noGrp="1"/>
          </p:cNvSpPr>
          <p:nvPr>
            <p:ph idx="1"/>
          </p:nvPr>
        </p:nvSpPr>
        <p:spPr>
          <a:xfrm>
            <a:off x="2123728" y="6093295"/>
            <a:ext cx="5472608" cy="648073"/>
          </a:xfrm>
        </p:spPr>
        <p:txBody>
          <a:bodyPr/>
          <a:lstStyle/>
          <a:p>
            <a:pPr marL="3175" indent="-3175">
              <a:lnSpc>
                <a:spcPct val="90000"/>
              </a:lnSpc>
              <a:spcBef>
                <a:spcPts val="600"/>
              </a:spcBef>
              <a:buNone/>
            </a:pPr>
            <a:r>
              <a:rPr lang="en-US" altLang="en-US" sz="2000" dirty="0" smtClean="0"/>
              <a:t>Flood coverage map for Sri Lanka on 18 May 2016 derived from Landsat-8 OLI</a:t>
            </a: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(8/9)</a:t>
            </a:r>
          </a:p>
        </p:txBody>
      </p:sp>
      <p:sp>
        <p:nvSpPr>
          <p:cNvPr id="12291" name="Content Placeholder 2"/>
          <p:cNvSpPr>
            <a:spLocks noGrp="1"/>
          </p:cNvSpPr>
          <p:nvPr>
            <p:ph idx="1"/>
          </p:nvPr>
        </p:nvSpPr>
        <p:spPr>
          <a:xfrm>
            <a:off x="539751" y="1052513"/>
            <a:ext cx="8136705" cy="792311"/>
          </a:xfrm>
        </p:spPr>
        <p:txBody>
          <a:bodyPr/>
          <a:lstStyle/>
          <a:p>
            <a:pPr algn="ctr">
              <a:lnSpc>
                <a:spcPct val="90000"/>
              </a:lnSpc>
              <a:spcBef>
                <a:spcPts val="600"/>
              </a:spcBef>
              <a:buNone/>
            </a:pPr>
            <a:r>
              <a:rPr lang="en-US" altLang="en-US" sz="2400" dirty="0" smtClean="0">
                <a:hlinkClick r:id="rId2"/>
              </a:rPr>
              <a:t>http://matsu-seasia.opensciencedatacloud.org/</a:t>
            </a:r>
            <a:r>
              <a:rPr lang="en-US" altLang="en-US" sz="2400" dirty="0" smtClean="0"/>
              <a:t>  </a:t>
            </a:r>
          </a:p>
        </p:txBody>
      </p:sp>
      <p:grpSp>
        <p:nvGrpSpPr>
          <p:cNvPr id="7" name="Group 6"/>
          <p:cNvGrpSpPr>
            <a:grpSpLocks noChangeAspect="1"/>
          </p:cNvGrpSpPr>
          <p:nvPr/>
        </p:nvGrpSpPr>
        <p:grpSpPr>
          <a:xfrm>
            <a:off x="1907704" y="1496241"/>
            <a:ext cx="5184576" cy="5361759"/>
            <a:chOff x="-1271" y="0"/>
            <a:chExt cx="3960147" cy="4095485"/>
          </a:xfrm>
        </p:grpSpPr>
        <p:pic>
          <p:nvPicPr>
            <p:cNvPr id="90113" name="Picture 1"/>
            <p:cNvPicPr>
              <a:picLocks noChangeAspect="1" noChangeArrowheads="1"/>
            </p:cNvPicPr>
            <p:nvPr/>
          </p:nvPicPr>
          <p:blipFill>
            <a:blip r:embed="rId3" cstate="print"/>
            <a:srcRect r="56705"/>
            <a:stretch>
              <a:fillRect/>
            </a:stretch>
          </p:blipFill>
          <p:spPr bwMode="auto">
            <a:xfrm>
              <a:off x="0" y="0"/>
              <a:ext cx="3958876" cy="3243649"/>
            </a:xfrm>
            <a:prstGeom prst="rect">
              <a:avLst/>
            </a:prstGeom>
            <a:noFill/>
            <a:ln w="9525">
              <a:noFill/>
              <a:miter lim="800000"/>
              <a:headEnd/>
              <a:tailEnd/>
            </a:ln>
          </p:spPr>
        </p:pic>
        <p:pic>
          <p:nvPicPr>
            <p:cNvPr id="90114" name="Picture 2"/>
            <p:cNvPicPr>
              <a:picLocks noChangeAspect="1" noChangeArrowheads="1"/>
            </p:cNvPicPr>
            <p:nvPr/>
          </p:nvPicPr>
          <p:blipFill>
            <a:blip r:embed="rId4" cstate="print"/>
            <a:srcRect t="8318" r="56763" b="6761"/>
            <a:stretch>
              <a:fillRect/>
            </a:stretch>
          </p:blipFill>
          <p:spPr bwMode="auto">
            <a:xfrm>
              <a:off x="-1271" y="1340960"/>
              <a:ext cx="3953591" cy="2754525"/>
            </a:xfrm>
            <a:prstGeom prst="rect">
              <a:avLst/>
            </a:prstGeom>
            <a:noFill/>
            <a:ln w="9525">
              <a:noFill/>
              <a:miter lim="800000"/>
              <a:headEnd/>
              <a:tailEnd/>
            </a:ln>
          </p:spPr>
        </p:pic>
      </p:grpSp>
      <p:sp>
        <p:nvSpPr>
          <p:cNvPr id="10" name="Slide Number Placeholder 9"/>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34</a:t>
            </a:fld>
            <a:endParaRPr lang="en-US" altLang="en-US" dirty="0"/>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0" y="260350"/>
            <a:ext cx="9144000" cy="792163"/>
          </a:xfrm>
        </p:spPr>
        <p:txBody>
          <a:bodyPr/>
          <a:lstStyle/>
          <a:p>
            <a:r>
              <a:rPr lang="en-US" altLang="en-US" sz="3200" dirty="0" smtClean="0"/>
              <a:t>Objective B: SE Asia Component Status (9/9)</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Other Planned </a:t>
            </a:r>
            <a:r>
              <a:rPr lang="en-US" altLang="en-US" sz="2400" u="sng" dirty="0" err="1" smtClean="0"/>
              <a:t>Activites</a:t>
            </a:r>
            <a:endParaRPr lang="en-US" altLang="en-US" sz="2400" u="sng" dirty="0" smtClean="0"/>
          </a:p>
          <a:p>
            <a:pPr lvl="1">
              <a:lnSpc>
                <a:spcPct val="90000"/>
              </a:lnSpc>
              <a:spcBef>
                <a:spcPts val="600"/>
              </a:spcBef>
            </a:pPr>
            <a:r>
              <a:rPr lang="en-US" altLang="en-US" sz="2000" dirty="0" smtClean="0"/>
              <a:t>Indonesia and Java risk assessments and subsidence calculations (</a:t>
            </a:r>
            <a:r>
              <a:rPr lang="en-US" altLang="en-US" sz="2000" dirty="0" err="1" smtClean="0"/>
              <a:t>Deltares</a:t>
            </a:r>
            <a:r>
              <a:rPr lang="en-US" altLang="en-US" sz="2000" dirty="0" smtClean="0"/>
              <a:t>-Villars)</a:t>
            </a:r>
          </a:p>
          <a:p>
            <a:pPr marL="1257300" lvl="2" indent="-339725">
              <a:lnSpc>
                <a:spcPct val="90000"/>
              </a:lnSpc>
              <a:spcBef>
                <a:spcPts val="600"/>
              </a:spcBef>
            </a:pPr>
            <a:r>
              <a:rPr lang="en-US" altLang="en-US" sz="2000" u="sng" dirty="0" smtClean="0"/>
              <a:t>Status</a:t>
            </a:r>
            <a:r>
              <a:rPr lang="en-US" altLang="en-US" sz="2000" dirty="0" smtClean="0"/>
              <a:t>: on hold due to funding constraints</a:t>
            </a:r>
            <a:r>
              <a:rPr lang="en-US" sz="2000" dirty="0" smtClean="0"/>
              <a:t>.</a:t>
            </a:r>
          </a:p>
          <a:p>
            <a:pPr>
              <a:lnSpc>
                <a:spcPct val="90000"/>
              </a:lnSpc>
              <a:spcBef>
                <a:spcPts val="600"/>
              </a:spcBef>
            </a:pPr>
            <a:r>
              <a:rPr lang="en-US" altLang="en-US" sz="2400" u="sng" dirty="0" smtClean="0"/>
              <a:t>Other Activities</a:t>
            </a:r>
            <a:r>
              <a:rPr lang="en-US" altLang="en-US" sz="2400" dirty="0" smtClean="0"/>
              <a:t>:</a:t>
            </a:r>
          </a:p>
          <a:p>
            <a:pPr lvl="1">
              <a:lnSpc>
                <a:spcPct val="90000"/>
              </a:lnSpc>
              <a:spcBef>
                <a:spcPts val="600"/>
              </a:spcBef>
            </a:pPr>
            <a:r>
              <a:rPr lang="en-US" altLang="en-US" sz="2000" dirty="0" smtClean="0"/>
              <a:t>Interaction with the World Bank in December 2015 as part of the RO meeting revealed types of flood products that would be useful to their needs assessments and ongoing recovery support.</a:t>
            </a:r>
          </a:p>
          <a:p>
            <a:pPr lvl="1">
              <a:lnSpc>
                <a:spcPct val="90000"/>
              </a:lnSpc>
              <a:spcBef>
                <a:spcPts val="600"/>
              </a:spcBef>
            </a:pPr>
            <a:r>
              <a:rPr lang="en-US" altLang="en-US" sz="2000" dirty="0" smtClean="0"/>
              <a:t>Provided demonstration of the Open </a:t>
            </a:r>
            <a:r>
              <a:rPr lang="en-US" altLang="en-US" sz="2000" dirty="0" err="1" smtClean="0"/>
              <a:t>GeoSocial</a:t>
            </a:r>
            <a:r>
              <a:rPr lang="en-US" altLang="en-US" sz="2000" dirty="0" smtClean="0"/>
              <a:t> API interface on the </a:t>
            </a:r>
            <a:r>
              <a:rPr lang="en-US" altLang="en-US" sz="2000" dirty="0" err="1" smtClean="0"/>
              <a:t>ojo</a:t>
            </a:r>
            <a:r>
              <a:rPr lang="en-US" altLang="en-US" sz="2000" dirty="0" smtClean="0"/>
              <a:t>-streamer client to World Bank GFDRR and Humanitarian Open Street Map Team (HOT) personnel July 2016.</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35</a:t>
            </a:fld>
            <a:endParaRPr lang="en-US" altLang="en-US" dirty="0"/>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t="12078" r="34307"/>
          <a:stretch>
            <a:fillRect/>
          </a:stretch>
        </p:blipFill>
        <p:spPr>
          <a:xfrm>
            <a:off x="398756" y="3411781"/>
            <a:ext cx="6555929" cy="2601056"/>
          </a:xfrm>
          <a:prstGeom prst="rect">
            <a:avLst/>
          </a:prstGeom>
        </p:spPr>
      </p:pic>
      <p:pic>
        <p:nvPicPr>
          <p:cNvPr id="5" name="Picture 4"/>
          <p:cNvPicPr>
            <a:picLocks noChangeAspect="1"/>
          </p:cNvPicPr>
          <p:nvPr/>
        </p:nvPicPr>
        <p:blipFill>
          <a:blip r:embed="rId2"/>
          <a:srcRect l="12086" b="85809"/>
          <a:stretch>
            <a:fillRect/>
          </a:stretch>
        </p:blipFill>
        <p:spPr>
          <a:xfrm>
            <a:off x="398756" y="6012837"/>
            <a:ext cx="7553924" cy="419829"/>
          </a:xfrm>
          <a:prstGeom prst="rect">
            <a:avLst/>
          </a:prstGeom>
        </p:spPr>
      </p:pic>
      <p:pic>
        <p:nvPicPr>
          <p:cNvPr id="6" name="Picture 5" descr="Screen Shot 2016-09-01 at 10.21.19 AM.png"/>
          <p:cNvPicPr>
            <a:picLocks noChangeAspect="1"/>
          </p:cNvPicPr>
          <p:nvPr/>
        </p:nvPicPr>
        <p:blipFill>
          <a:blip r:embed="rId3"/>
          <a:stretch>
            <a:fillRect/>
          </a:stretch>
        </p:blipFill>
        <p:spPr>
          <a:xfrm>
            <a:off x="821182" y="908812"/>
            <a:ext cx="5652785" cy="2636136"/>
          </a:xfrm>
          <a:prstGeom prst="rect">
            <a:avLst/>
          </a:prstGeom>
        </p:spPr>
      </p:pic>
      <p:cxnSp>
        <p:nvCxnSpPr>
          <p:cNvPr id="8" name="Straight Connector 7"/>
          <p:cNvCxnSpPr/>
          <p:nvPr/>
        </p:nvCxnSpPr>
        <p:spPr>
          <a:xfrm>
            <a:off x="1237598" y="2027927"/>
            <a:ext cx="5099352" cy="15389"/>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3523443" y="1673984"/>
            <a:ext cx="1881078" cy="707886"/>
          </a:xfrm>
          <a:prstGeom prst="rect">
            <a:avLst/>
          </a:prstGeom>
          <a:noFill/>
        </p:spPr>
        <p:txBody>
          <a:bodyPr wrap="square" rtlCol="0">
            <a:spAutoFit/>
          </a:bodyPr>
          <a:lstStyle/>
          <a:p>
            <a:r>
              <a:rPr lang="en-US" sz="2000" dirty="0" smtClean="0">
                <a:solidFill>
                  <a:srgbClr val="FF0000"/>
                </a:solidFill>
              </a:rPr>
              <a:t>Flood Threshold</a:t>
            </a:r>
            <a:endParaRPr lang="en-US" sz="2000" dirty="0">
              <a:solidFill>
                <a:srgbClr val="FF0000"/>
              </a:solidFill>
            </a:endParaRPr>
          </a:p>
        </p:txBody>
      </p:sp>
      <p:sp>
        <p:nvSpPr>
          <p:cNvPr id="10" name="TextBox 9"/>
          <p:cNvSpPr txBox="1"/>
          <p:nvPr/>
        </p:nvSpPr>
        <p:spPr>
          <a:xfrm>
            <a:off x="323528" y="44624"/>
            <a:ext cx="8352928" cy="830997"/>
          </a:xfrm>
          <a:prstGeom prst="rect">
            <a:avLst/>
          </a:prstGeom>
          <a:noFill/>
        </p:spPr>
        <p:txBody>
          <a:bodyPr wrap="square" rtlCol="0">
            <a:spAutoFit/>
          </a:bodyPr>
          <a:lstStyle/>
          <a:p>
            <a:pPr algn="ctr"/>
            <a:r>
              <a:rPr lang="en-US" sz="2400" dirty="0" smtClean="0"/>
              <a:t>Ganges River Flooding August 2016 </a:t>
            </a:r>
          </a:p>
          <a:p>
            <a:pPr algn="ctr"/>
            <a:r>
              <a:rPr lang="en-US" sz="2400" dirty="0" smtClean="0"/>
              <a:t>(Comparison of GFMS and Other Information)</a:t>
            </a:r>
            <a:endParaRPr lang="en-US" sz="2400" dirty="0"/>
          </a:p>
        </p:txBody>
      </p:sp>
      <p:sp>
        <p:nvSpPr>
          <p:cNvPr id="11" name="TextBox 10"/>
          <p:cNvSpPr txBox="1"/>
          <p:nvPr/>
        </p:nvSpPr>
        <p:spPr>
          <a:xfrm>
            <a:off x="6473967" y="1537261"/>
            <a:ext cx="2511287" cy="1200329"/>
          </a:xfrm>
          <a:prstGeom prst="rect">
            <a:avLst/>
          </a:prstGeom>
          <a:noFill/>
        </p:spPr>
        <p:txBody>
          <a:bodyPr wrap="square" rtlCol="0">
            <a:spAutoFit/>
          </a:bodyPr>
          <a:lstStyle/>
          <a:p>
            <a:r>
              <a:rPr lang="en-US" sz="1800" dirty="0" smtClean="0"/>
              <a:t>GFMS </a:t>
            </a:r>
            <a:r>
              <a:rPr lang="en-US" sz="1800" dirty="0" err="1" smtClean="0"/>
              <a:t>Streamflow</a:t>
            </a:r>
            <a:r>
              <a:rPr lang="en-US" sz="1800" dirty="0" smtClean="0"/>
              <a:t> at 25.30N, 86.56E, location of River Watch Site # 195</a:t>
            </a:r>
            <a:endParaRPr lang="en-US" sz="1800" dirty="0"/>
          </a:p>
        </p:txBody>
      </p:sp>
      <p:sp>
        <p:nvSpPr>
          <p:cNvPr id="12" name="TextBox 11"/>
          <p:cNvSpPr txBox="1"/>
          <p:nvPr/>
        </p:nvSpPr>
        <p:spPr>
          <a:xfrm>
            <a:off x="6954685" y="4366377"/>
            <a:ext cx="1992211" cy="1200329"/>
          </a:xfrm>
          <a:prstGeom prst="rect">
            <a:avLst/>
          </a:prstGeom>
          <a:noFill/>
        </p:spPr>
        <p:txBody>
          <a:bodyPr wrap="square" rtlCol="0">
            <a:spAutoFit/>
          </a:bodyPr>
          <a:lstStyle/>
          <a:p>
            <a:r>
              <a:rPr lang="en-US" sz="1800" dirty="0" smtClean="0"/>
              <a:t>25.30N, 86.56E, River Watch Site # 195 U. of Colorado)</a:t>
            </a:r>
            <a:endParaRPr lang="en-US" sz="1800" dirty="0"/>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creen Shot 2016-09-01 at 10.25.55 AM.png"/>
          <p:cNvPicPr>
            <a:picLocks noChangeAspect="1"/>
          </p:cNvPicPr>
          <p:nvPr/>
        </p:nvPicPr>
        <p:blipFill>
          <a:blip r:embed="rId2"/>
          <a:stretch>
            <a:fillRect/>
          </a:stretch>
        </p:blipFill>
        <p:spPr>
          <a:xfrm>
            <a:off x="2454256" y="161999"/>
            <a:ext cx="4392107" cy="3313640"/>
          </a:xfrm>
          <a:prstGeom prst="rect">
            <a:avLst/>
          </a:prstGeom>
        </p:spPr>
      </p:pic>
      <p:pic>
        <p:nvPicPr>
          <p:cNvPr id="3" name="Picture 2" descr="Screen Shot 2016-09-01 at 10.27.33 AM.png"/>
          <p:cNvPicPr>
            <a:picLocks noChangeAspect="1"/>
          </p:cNvPicPr>
          <p:nvPr/>
        </p:nvPicPr>
        <p:blipFill>
          <a:blip r:embed="rId3"/>
          <a:stretch>
            <a:fillRect/>
          </a:stretch>
        </p:blipFill>
        <p:spPr>
          <a:xfrm>
            <a:off x="2578010" y="3475639"/>
            <a:ext cx="4268353" cy="3289206"/>
          </a:xfrm>
          <a:prstGeom prst="rect">
            <a:avLst/>
          </a:prstGeom>
        </p:spPr>
      </p:pic>
      <p:sp>
        <p:nvSpPr>
          <p:cNvPr id="4" name="TextBox 3"/>
          <p:cNvSpPr txBox="1"/>
          <p:nvPr/>
        </p:nvSpPr>
        <p:spPr>
          <a:xfrm>
            <a:off x="7085078" y="1585002"/>
            <a:ext cx="1591378" cy="646331"/>
          </a:xfrm>
          <a:prstGeom prst="rect">
            <a:avLst/>
          </a:prstGeom>
          <a:noFill/>
        </p:spPr>
        <p:txBody>
          <a:bodyPr wrap="square" rtlCol="0">
            <a:spAutoFit/>
          </a:bodyPr>
          <a:lstStyle/>
          <a:p>
            <a:r>
              <a:rPr lang="en-US" sz="1800" dirty="0" smtClean="0"/>
              <a:t>GFMS 12 km </a:t>
            </a:r>
            <a:r>
              <a:rPr lang="en-US" sz="1800" dirty="0" err="1" smtClean="0"/>
              <a:t>Streamflow</a:t>
            </a:r>
            <a:endParaRPr lang="en-US" sz="1800" dirty="0"/>
          </a:p>
        </p:txBody>
      </p:sp>
      <p:sp>
        <p:nvSpPr>
          <p:cNvPr id="5" name="TextBox 4"/>
          <p:cNvSpPr txBox="1"/>
          <p:nvPr/>
        </p:nvSpPr>
        <p:spPr>
          <a:xfrm>
            <a:off x="7085078" y="4280544"/>
            <a:ext cx="1422745" cy="646331"/>
          </a:xfrm>
          <a:prstGeom prst="rect">
            <a:avLst/>
          </a:prstGeom>
          <a:noFill/>
        </p:spPr>
        <p:txBody>
          <a:bodyPr wrap="square" rtlCol="0">
            <a:spAutoFit/>
          </a:bodyPr>
          <a:lstStyle/>
          <a:p>
            <a:r>
              <a:rPr lang="en-US" sz="1800" dirty="0" smtClean="0"/>
              <a:t>GFMS 1 km </a:t>
            </a:r>
            <a:r>
              <a:rPr lang="en-US" sz="1800" dirty="0" err="1" smtClean="0"/>
              <a:t>Streamflow</a:t>
            </a:r>
            <a:endParaRPr lang="en-US" sz="1800" dirty="0"/>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gust1to15DFOMODIS.jpg"/>
          <p:cNvPicPr>
            <a:picLocks noChangeAspect="1"/>
          </p:cNvPicPr>
          <p:nvPr/>
        </p:nvPicPr>
        <p:blipFill>
          <a:blip r:embed="rId2"/>
          <a:stretch>
            <a:fillRect/>
          </a:stretch>
        </p:blipFill>
        <p:spPr>
          <a:xfrm>
            <a:off x="125900" y="441479"/>
            <a:ext cx="4218146" cy="2508918"/>
          </a:xfrm>
          <a:prstGeom prst="rect">
            <a:avLst/>
          </a:prstGeom>
        </p:spPr>
      </p:pic>
      <p:pic>
        <p:nvPicPr>
          <p:cNvPr id="3" name="Picture 2" descr="August1to15GMUVIIRS.jpg"/>
          <p:cNvPicPr>
            <a:picLocks noChangeAspect="1"/>
          </p:cNvPicPr>
          <p:nvPr/>
        </p:nvPicPr>
        <p:blipFill>
          <a:blip r:embed="rId3"/>
          <a:stretch>
            <a:fillRect/>
          </a:stretch>
        </p:blipFill>
        <p:spPr>
          <a:xfrm>
            <a:off x="125900" y="3275037"/>
            <a:ext cx="4218146" cy="2508918"/>
          </a:xfrm>
          <a:prstGeom prst="rect">
            <a:avLst/>
          </a:prstGeom>
        </p:spPr>
      </p:pic>
      <p:pic>
        <p:nvPicPr>
          <p:cNvPr id="4" name="Picture 3" descr="Screen Shot 2016-09-01 at 11.05.38 AM.png"/>
          <p:cNvPicPr>
            <a:picLocks noChangeAspect="1"/>
          </p:cNvPicPr>
          <p:nvPr/>
        </p:nvPicPr>
        <p:blipFill>
          <a:blip r:embed="rId4"/>
          <a:stretch>
            <a:fillRect/>
          </a:stretch>
        </p:blipFill>
        <p:spPr>
          <a:xfrm>
            <a:off x="4344046" y="1711338"/>
            <a:ext cx="4810811" cy="3471133"/>
          </a:xfrm>
          <a:prstGeom prst="rect">
            <a:avLst/>
          </a:prstGeom>
        </p:spPr>
      </p:pic>
      <p:sp>
        <p:nvSpPr>
          <p:cNvPr id="5" name="TextBox 4"/>
          <p:cNvSpPr txBox="1"/>
          <p:nvPr/>
        </p:nvSpPr>
        <p:spPr>
          <a:xfrm>
            <a:off x="5643236" y="744760"/>
            <a:ext cx="2339412" cy="369332"/>
          </a:xfrm>
          <a:prstGeom prst="rect">
            <a:avLst/>
          </a:prstGeom>
          <a:noFill/>
        </p:spPr>
        <p:txBody>
          <a:bodyPr wrap="square" rtlCol="0">
            <a:spAutoFit/>
          </a:bodyPr>
          <a:lstStyle/>
          <a:p>
            <a:r>
              <a:rPr lang="en-US" sz="1800" dirty="0" smtClean="0"/>
              <a:t>Inundation Estimates</a:t>
            </a:r>
            <a:endParaRPr lang="en-US" sz="1800" dirty="0"/>
          </a:p>
        </p:txBody>
      </p:sp>
      <p:sp>
        <p:nvSpPr>
          <p:cNvPr id="6" name="TextBox 5"/>
          <p:cNvSpPr txBox="1"/>
          <p:nvPr/>
        </p:nvSpPr>
        <p:spPr>
          <a:xfrm>
            <a:off x="6158862" y="4096181"/>
            <a:ext cx="1212675" cy="369332"/>
          </a:xfrm>
          <a:prstGeom prst="rect">
            <a:avLst/>
          </a:prstGeom>
          <a:noFill/>
        </p:spPr>
        <p:txBody>
          <a:bodyPr wrap="square" rtlCol="0">
            <a:spAutoFit/>
          </a:bodyPr>
          <a:lstStyle/>
          <a:p>
            <a:r>
              <a:rPr lang="en-US" sz="1800" dirty="0" smtClean="0"/>
              <a:t>GFMS</a:t>
            </a:r>
            <a:endParaRPr lang="en-US" sz="1800" dirty="0"/>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ugust15to30MODIS.jpg"/>
          <p:cNvPicPr>
            <a:picLocks noChangeAspect="1"/>
          </p:cNvPicPr>
          <p:nvPr/>
        </p:nvPicPr>
        <p:blipFill>
          <a:blip r:embed="rId2"/>
          <a:stretch>
            <a:fillRect/>
          </a:stretch>
        </p:blipFill>
        <p:spPr>
          <a:xfrm>
            <a:off x="708054" y="518155"/>
            <a:ext cx="4008966" cy="2384499"/>
          </a:xfrm>
          <a:prstGeom prst="rect">
            <a:avLst/>
          </a:prstGeom>
        </p:spPr>
      </p:pic>
      <p:pic>
        <p:nvPicPr>
          <p:cNvPr id="3" name="Picture 2" descr="Screen Shot 2016-09-01 at 11.08.05 AM.png"/>
          <p:cNvPicPr>
            <a:picLocks noChangeAspect="1"/>
          </p:cNvPicPr>
          <p:nvPr/>
        </p:nvPicPr>
        <p:blipFill>
          <a:blip r:embed="rId3"/>
          <a:stretch>
            <a:fillRect/>
          </a:stretch>
        </p:blipFill>
        <p:spPr>
          <a:xfrm>
            <a:off x="200520" y="2902654"/>
            <a:ext cx="5603243" cy="3955345"/>
          </a:xfrm>
          <a:prstGeom prst="rect">
            <a:avLst/>
          </a:prstGeom>
        </p:spPr>
      </p:pic>
      <p:sp>
        <p:nvSpPr>
          <p:cNvPr id="4" name="TextBox 3"/>
          <p:cNvSpPr txBox="1"/>
          <p:nvPr/>
        </p:nvSpPr>
        <p:spPr>
          <a:xfrm>
            <a:off x="2769100" y="5480671"/>
            <a:ext cx="993057" cy="369332"/>
          </a:xfrm>
          <a:prstGeom prst="rect">
            <a:avLst/>
          </a:prstGeom>
          <a:noFill/>
        </p:spPr>
        <p:txBody>
          <a:bodyPr wrap="square" rtlCol="0">
            <a:spAutoFit/>
          </a:bodyPr>
          <a:lstStyle/>
          <a:p>
            <a:r>
              <a:rPr lang="en-US" sz="1800" dirty="0" smtClean="0"/>
              <a:t>GFMS</a:t>
            </a:r>
            <a:endParaRPr lang="en-US" sz="1800" dirty="0"/>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txBox="1">
            <a:spLocks/>
          </p:cNvSpPr>
          <p:nvPr/>
        </p:nvSpPr>
        <p:spPr bwMode="auto">
          <a:xfrm>
            <a:off x="971550" y="66675"/>
            <a:ext cx="7032625" cy="10588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nSpc>
                <a:spcPct val="85000"/>
              </a:lnSpc>
              <a:spcBef>
                <a:spcPct val="45000"/>
              </a:spcBef>
              <a:buChar char="•"/>
              <a:defRPr sz="3200">
                <a:solidFill>
                  <a:schemeClr val="tx1"/>
                </a:solidFill>
                <a:latin typeface="Times New Roman" panose="02020603050405020304" pitchFamily="18" charset="0"/>
              </a:defRPr>
            </a:lvl1pPr>
            <a:lvl2pPr marL="803275" indent="-342900">
              <a:lnSpc>
                <a:spcPct val="85000"/>
              </a:lnSpc>
              <a:spcBef>
                <a:spcPct val="20000"/>
              </a:spcBef>
              <a:buChar char="•"/>
              <a:defRPr sz="2800">
                <a:solidFill>
                  <a:schemeClr val="tx1"/>
                </a:solidFill>
                <a:latin typeface="Times New Roman" panose="02020603050405020304" pitchFamily="18" charset="0"/>
              </a:defRPr>
            </a:lvl2pPr>
            <a:lvl3pPr marL="1103313" indent="-185738">
              <a:spcBef>
                <a:spcPct val="20000"/>
              </a:spcBef>
              <a:buChar char="•"/>
              <a:defRPr sz="2400">
                <a:solidFill>
                  <a:schemeClr val="tx1"/>
                </a:solidFill>
                <a:latin typeface="Times New Roman" panose="02020603050405020304" pitchFamily="18" charset="0"/>
              </a:defRPr>
            </a:lvl3pPr>
            <a:lvl4pPr marL="1549400" indent="-195263">
              <a:spcBef>
                <a:spcPct val="20000"/>
              </a:spcBef>
              <a:buChar char="•"/>
              <a:defRPr sz="2400">
                <a:solidFill>
                  <a:schemeClr val="tx1"/>
                </a:solidFill>
                <a:latin typeface="Times New Roman" panose="02020603050405020304" pitchFamily="18" charset="0"/>
              </a:defRPr>
            </a:lvl4pPr>
            <a:lvl5pPr marL="2006600" indent="-201613">
              <a:spcBef>
                <a:spcPct val="20000"/>
              </a:spcBef>
              <a:buChar char="•"/>
              <a:defRPr sz="2400">
                <a:solidFill>
                  <a:schemeClr val="tx1"/>
                </a:solidFill>
                <a:latin typeface="Times New Roman" panose="02020603050405020304" pitchFamily="18" charset="0"/>
              </a:defRPr>
            </a:lvl5pPr>
            <a:lvl6pPr marL="2463800" indent="-201613" eaLnBrk="0" fontAlgn="base" hangingPunct="0">
              <a:spcBef>
                <a:spcPct val="20000"/>
              </a:spcBef>
              <a:spcAft>
                <a:spcPct val="0"/>
              </a:spcAft>
              <a:buChar char="•"/>
              <a:defRPr sz="2400">
                <a:solidFill>
                  <a:schemeClr val="tx1"/>
                </a:solidFill>
                <a:latin typeface="Times New Roman" panose="02020603050405020304" pitchFamily="18" charset="0"/>
              </a:defRPr>
            </a:lvl6pPr>
            <a:lvl7pPr marL="2921000" indent="-201613" eaLnBrk="0" fontAlgn="base" hangingPunct="0">
              <a:spcBef>
                <a:spcPct val="20000"/>
              </a:spcBef>
              <a:spcAft>
                <a:spcPct val="0"/>
              </a:spcAft>
              <a:buChar char="•"/>
              <a:defRPr sz="2400">
                <a:solidFill>
                  <a:schemeClr val="tx1"/>
                </a:solidFill>
                <a:latin typeface="Times New Roman" panose="02020603050405020304" pitchFamily="18" charset="0"/>
              </a:defRPr>
            </a:lvl7pPr>
            <a:lvl8pPr marL="3378200" indent="-201613" eaLnBrk="0" fontAlgn="base" hangingPunct="0">
              <a:spcBef>
                <a:spcPct val="20000"/>
              </a:spcBef>
              <a:spcAft>
                <a:spcPct val="0"/>
              </a:spcAft>
              <a:buChar char="•"/>
              <a:defRPr sz="2400">
                <a:solidFill>
                  <a:schemeClr val="tx1"/>
                </a:solidFill>
                <a:latin typeface="Times New Roman" panose="02020603050405020304" pitchFamily="18" charset="0"/>
              </a:defRPr>
            </a:lvl8pPr>
            <a:lvl9pPr marL="3835400" indent="-201613" eaLnBrk="0" fontAlgn="base" hangingPunct="0">
              <a:spcBef>
                <a:spcPct val="20000"/>
              </a:spcBef>
              <a:spcAft>
                <a:spcPct val="0"/>
              </a:spcAft>
              <a:buChar char="•"/>
              <a:defRPr sz="2400">
                <a:solidFill>
                  <a:schemeClr val="tx1"/>
                </a:solidFill>
                <a:latin typeface="Times New Roman" panose="02020603050405020304" pitchFamily="18" charset="0"/>
              </a:defRPr>
            </a:lvl9pPr>
          </a:lstStyle>
          <a:p>
            <a:pPr algn="ctr" eaLnBrk="1" hangingPunct="1">
              <a:lnSpc>
                <a:spcPct val="100000"/>
              </a:lnSpc>
              <a:spcBef>
                <a:spcPct val="0"/>
              </a:spcBef>
              <a:buFontTx/>
              <a:buNone/>
              <a:defRPr/>
            </a:pPr>
            <a:r>
              <a:rPr lang="en-GB" altLang="en-US" dirty="0" smtClean="0">
                <a:latin typeface="+mj-lt"/>
                <a:ea typeface="ＭＳ Ｐゴシック" panose="020B0600070205080204" pitchFamily="34" charset="-128"/>
                <a:cs typeface="Tahoma" panose="020B0604030504040204" pitchFamily="34" charset="0"/>
              </a:rPr>
              <a:t>Data Acquisition Status</a:t>
            </a:r>
            <a:endParaRPr lang="en-US" altLang="en-US" dirty="0" smtClean="0">
              <a:latin typeface="+mj-lt"/>
              <a:ea typeface="ＭＳ Ｐゴシック" panose="020B0600070205080204" pitchFamily="34" charset="-128"/>
              <a:cs typeface="Tahoma" panose="020B0604030504040204" pitchFamily="34" charset="0"/>
            </a:endParaRPr>
          </a:p>
        </p:txBody>
      </p:sp>
      <p:sp>
        <p:nvSpPr>
          <p:cNvPr id="12292" name="Rectangle 4"/>
          <p:cNvSpPr>
            <a:spLocks noChangeArrowheads="1"/>
          </p:cNvSpPr>
          <p:nvPr/>
        </p:nvSpPr>
        <p:spPr bwMode="auto">
          <a:xfrm>
            <a:off x="251520" y="836712"/>
            <a:ext cx="8424936" cy="22406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marL="342900" indent="-342900">
              <a:defRPr sz="3600" b="1">
                <a:solidFill>
                  <a:schemeClr val="tx2"/>
                </a:solidFill>
                <a:latin typeface="Times New Roman" panose="02020603050405020304" pitchFamily="18" charset="0"/>
              </a:defRPr>
            </a:lvl1pPr>
            <a:lvl2pPr marL="800100" indent="-342900">
              <a:defRPr sz="3600" b="1">
                <a:solidFill>
                  <a:schemeClr val="tx2"/>
                </a:solidFill>
                <a:latin typeface="Times New Roman" panose="02020603050405020304" pitchFamily="18" charset="0"/>
              </a:defRPr>
            </a:lvl2pPr>
            <a:lvl3pPr marL="1143000" indent="-228600">
              <a:defRPr sz="3600" b="1">
                <a:solidFill>
                  <a:schemeClr val="tx2"/>
                </a:solidFill>
                <a:latin typeface="Times New Roman" panose="02020603050405020304" pitchFamily="18" charset="0"/>
              </a:defRPr>
            </a:lvl3pPr>
            <a:lvl4pPr marL="1600200" indent="-228600">
              <a:defRPr sz="3600" b="1">
                <a:solidFill>
                  <a:schemeClr val="tx2"/>
                </a:solidFill>
                <a:latin typeface="Times New Roman" panose="02020603050405020304" pitchFamily="18" charset="0"/>
              </a:defRPr>
            </a:lvl4pPr>
            <a:lvl5pPr marL="2057400" indent="-228600">
              <a:defRPr sz="3600" b="1">
                <a:solidFill>
                  <a:schemeClr val="tx2"/>
                </a:solidFill>
                <a:latin typeface="Times New Roman" panose="02020603050405020304" pitchFamily="18" charset="0"/>
              </a:defRPr>
            </a:lvl5pPr>
            <a:lvl6pPr marL="2514600" indent="-228600" eaLnBrk="0" fontAlgn="base" hangingPunct="0">
              <a:spcBef>
                <a:spcPct val="0"/>
              </a:spcBef>
              <a:spcAft>
                <a:spcPct val="0"/>
              </a:spcAft>
              <a:defRPr sz="3600" b="1">
                <a:solidFill>
                  <a:schemeClr val="tx2"/>
                </a:solidFill>
                <a:latin typeface="Times New Roman" panose="02020603050405020304" pitchFamily="18" charset="0"/>
              </a:defRPr>
            </a:lvl6pPr>
            <a:lvl7pPr marL="2971800" indent="-228600" eaLnBrk="0" fontAlgn="base" hangingPunct="0">
              <a:spcBef>
                <a:spcPct val="0"/>
              </a:spcBef>
              <a:spcAft>
                <a:spcPct val="0"/>
              </a:spcAft>
              <a:defRPr sz="3600" b="1">
                <a:solidFill>
                  <a:schemeClr val="tx2"/>
                </a:solidFill>
                <a:latin typeface="Times New Roman" panose="02020603050405020304" pitchFamily="18" charset="0"/>
              </a:defRPr>
            </a:lvl7pPr>
            <a:lvl8pPr marL="3429000" indent="-228600" eaLnBrk="0" fontAlgn="base" hangingPunct="0">
              <a:spcBef>
                <a:spcPct val="0"/>
              </a:spcBef>
              <a:spcAft>
                <a:spcPct val="0"/>
              </a:spcAft>
              <a:defRPr sz="3600" b="1">
                <a:solidFill>
                  <a:schemeClr val="tx2"/>
                </a:solidFill>
                <a:latin typeface="Times New Roman" panose="02020603050405020304" pitchFamily="18" charset="0"/>
              </a:defRPr>
            </a:lvl8pPr>
            <a:lvl9pPr marL="3886200" indent="-228600" eaLnBrk="0" fontAlgn="base" hangingPunct="0">
              <a:spcBef>
                <a:spcPct val="0"/>
              </a:spcBef>
              <a:spcAft>
                <a:spcPct val="0"/>
              </a:spcAft>
              <a:defRPr sz="3600" b="1">
                <a:solidFill>
                  <a:schemeClr val="tx2"/>
                </a:solidFill>
                <a:latin typeface="Times New Roman" panose="02020603050405020304" pitchFamily="18" charset="0"/>
              </a:defRPr>
            </a:lvl9pPr>
          </a:lstStyle>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Detailed EO Requirements for each Pilot approved at 2013 Plenary; acquisition allocations approved at 2014 Plenary</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Individual requests from each Pilot coordinated by co-leads and detailed on consolidated request form</a:t>
            </a:r>
          </a:p>
          <a:p>
            <a:pPr>
              <a:lnSpc>
                <a:spcPct val="90000"/>
              </a:lnSpc>
              <a:spcBef>
                <a:spcPts val="600"/>
              </a:spcBef>
              <a:buFont typeface="Arial" panose="020B0604020202020204" pitchFamily="34" charset="0"/>
              <a:buChar char="•"/>
              <a:defRPr/>
            </a:pP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Data distribution co-ordinated by co-leads (the lack of standardized data distribution makes it very </a:t>
            </a:r>
            <a:r>
              <a:rPr lang="en-GB" altLang="ja-JP" sz="2400" b="0" dirty="0" err="1" smtClean="0">
                <a:solidFill>
                  <a:schemeClr val="tx1"/>
                </a:solidFill>
                <a:latin typeface="+mn-lt"/>
                <a:ea typeface="ＭＳ Ｐゴシック" panose="020B0600070205080204" pitchFamily="34" charset="-128"/>
                <a:cs typeface="Arial" panose="020B0604020202020204" pitchFamily="34" charset="0"/>
              </a:rPr>
              <a:t>labor</a:t>
            </a:r>
            <a:r>
              <a:rPr lang="en-GB" altLang="ja-JP" sz="2400" b="0" dirty="0" smtClean="0">
                <a:solidFill>
                  <a:schemeClr val="tx1"/>
                </a:solidFill>
                <a:latin typeface="+mn-lt"/>
                <a:ea typeface="ＭＳ Ｐゴシック" panose="020B0600070205080204" pitchFamily="34" charset="-128"/>
                <a:cs typeface="Arial" panose="020B0604020202020204" pitchFamily="34" charset="0"/>
              </a:rPr>
              <a:t>-intensive)</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graphicFrame>
        <p:nvGraphicFramePr>
          <p:cNvPr id="5" name="Table 4"/>
          <p:cNvGraphicFramePr>
            <a:graphicFrameLocks noGrp="1"/>
          </p:cNvGraphicFramePr>
          <p:nvPr>
            <p:extLst>
              <p:ext uri="{D42A27DB-BD31-4B8C-83A1-F6EECF244321}">
                <p14:modId xmlns:p14="http://schemas.microsoft.com/office/powerpoint/2010/main" val="1612270971"/>
              </p:ext>
            </p:extLst>
          </p:nvPr>
        </p:nvGraphicFramePr>
        <p:xfrm>
          <a:off x="1403648" y="3107190"/>
          <a:ext cx="6095998" cy="3750810"/>
        </p:xfrm>
        <a:graphic>
          <a:graphicData uri="http://schemas.openxmlformats.org/drawingml/2006/table">
            <a:tbl>
              <a:tblPr/>
              <a:tblGrid>
                <a:gridCol w="1360692"/>
                <a:gridCol w="453564"/>
                <a:gridCol w="820852"/>
                <a:gridCol w="897268"/>
                <a:gridCol w="433844"/>
                <a:gridCol w="709926"/>
                <a:gridCol w="709926"/>
                <a:gridCol w="709926"/>
              </a:tblGrid>
              <a:tr h="155359">
                <a:tc rowSpan="2">
                  <a:txBody>
                    <a:bodyPr/>
                    <a:lstStyle/>
                    <a:p>
                      <a:pPr algn="ctr" fontAlgn="b"/>
                      <a:r>
                        <a:rPr lang="en-US" sz="900" b="1" i="0" u="none" strike="noStrike" dirty="0">
                          <a:solidFill>
                            <a:srgbClr val="000000"/>
                          </a:solidFill>
                          <a:latin typeface="Calibri"/>
                        </a:rPr>
                        <a:t>Mission / Instrument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Repeat or Revisit</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Swath Width</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Spatial Resolution</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rowSpan="2">
                  <a:txBody>
                    <a:bodyPr/>
                    <a:lstStyle/>
                    <a:p>
                      <a:pPr algn="ctr" fontAlgn="b"/>
                      <a:r>
                        <a:rPr lang="en-US" sz="900" b="1" i="0" u="none" strike="noStrike">
                          <a:solidFill>
                            <a:srgbClr val="000000"/>
                          </a:solidFill>
                          <a:latin typeface="Calibri"/>
                        </a:rPr>
                        <a:t>Agency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3">
                  <a:txBody>
                    <a:bodyPr/>
                    <a:lstStyle/>
                    <a:p>
                      <a:pPr algn="ctr" fontAlgn="b"/>
                      <a:r>
                        <a:rPr lang="en-US" sz="900" b="1" i="0" u="none" strike="noStrike">
                          <a:solidFill>
                            <a:srgbClr val="000000"/>
                          </a:solidFill>
                          <a:latin typeface="Calibri"/>
                        </a:rPr>
                        <a:t>Image Counts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tr>
              <a:tr h="466078">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vMerge="1">
                  <a:txBody>
                    <a:bodyPr/>
                    <a:lstStyle/>
                    <a:p>
                      <a:endParaRPr lang="en-US"/>
                    </a:p>
                  </a:txBody>
                  <a:tcPr/>
                </a:tc>
                <a:tc>
                  <a:txBody>
                    <a:bodyPr/>
                    <a:lstStyle/>
                    <a:p>
                      <a:pPr algn="ctr" fontAlgn="b"/>
                      <a:r>
                        <a:rPr lang="en-US" sz="900" b="1" i="0" u="none" strike="noStrike">
                          <a:solidFill>
                            <a:srgbClr val="000000"/>
                          </a:solidFill>
                          <a:latin typeface="Calibri"/>
                        </a:rPr>
                        <a:t>Annual Quota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Since 3/2016 WGDisasters Meeting</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1" i="0" u="none" strike="noStrike">
                          <a:solidFill>
                            <a:srgbClr val="000000"/>
                          </a:solidFill>
                          <a:latin typeface="Calibri"/>
                        </a:rPr>
                        <a:t>Cumulative Total</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Optical - Coarse Resolution (&gt;100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Terra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55359">
                <a:tc>
                  <a:txBody>
                    <a:bodyPr/>
                    <a:lstStyle/>
                    <a:p>
                      <a:pPr algn="l" fontAlgn="b"/>
                      <a:r>
                        <a:rPr lang="en-US" sz="900" b="0" i="0" u="none" strike="noStrike">
                          <a:solidFill>
                            <a:srgbClr val="000000"/>
                          </a:solidFill>
                          <a:latin typeface="Calibri"/>
                        </a:rPr>
                        <a:t>Aqua / MODIS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2230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250, 500, 1000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55359">
                <a:tc>
                  <a:txBody>
                    <a:bodyPr/>
                    <a:lstStyle/>
                    <a:p>
                      <a:pPr algn="l" fontAlgn="b"/>
                      <a:r>
                        <a:rPr lang="en-US" sz="900" b="0" i="0" u="none" strike="noStrike">
                          <a:solidFill>
                            <a:srgbClr val="000000"/>
                          </a:solidFill>
                          <a:latin typeface="Calibri"/>
                        </a:rPr>
                        <a:t>NPP / VIIRS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day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375, 750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r>
              <a:tr h="184951">
                <a:tc gridSpan="8">
                  <a:txBody>
                    <a:bodyPr/>
                    <a:lstStyle/>
                    <a:p>
                      <a:pPr algn="l" fontAlgn="b"/>
                      <a:r>
                        <a:rPr lang="en-US" sz="1100" b="1" i="0" u="none" strike="noStrike">
                          <a:solidFill>
                            <a:srgbClr val="000000"/>
                          </a:solidFill>
                          <a:latin typeface="Calibri"/>
                        </a:rPr>
                        <a:t>Optical - Moderate Resolution (10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dirty="0">
                          <a:solidFill>
                            <a:srgbClr val="000000"/>
                          </a:solidFill>
                          <a:latin typeface="Calibri"/>
                        </a:rPr>
                        <a:t>Sentinel-2A / MSI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290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20, 60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EO-1 / ALI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204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NASA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11</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81</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Landsat-8 / OLI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185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15, 30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USGS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dirty="0">
                          <a:solidFill>
                            <a:srgbClr val="000000"/>
                          </a:solidFill>
                          <a:latin typeface="Calibri"/>
                        </a:rPr>
                        <a:t>8</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78</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Optical - High Resolution (&lt;10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SPOT (archive only)</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60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1.5 and 6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Pleiades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 cm and 2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CNES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latin typeface="Calibri"/>
                        </a:rPr>
                        <a:t>9-12*</a:t>
                      </a:r>
                      <a:endParaRPr lang="en-US" sz="900" b="0" i="0" u="none" strike="noStrike" dirty="0">
                        <a:solidFill>
                          <a:srgbClr val="000000"/>
                        </a:solidFill>
                        <a:latin typeface="Calibri"/>
                      </a:endParaRP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latin typeface="Calibri"/>
                        </a:rPr>
                        <a:t>9-12*</a:t>
                      </a:r>
                      <a:endParaRPr lang="en-US" sz="900" b="0" i="0" u="none" strike="noStrike" dirty="0">
                        <a:solidFill>
                          <a:srgbClr val="000000"/>
                        </a:solidFill>
                        <a:latin typeface="Calibri"/>
                      </a:endParaRP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L-Band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ALOS-2 / PALSAR-2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14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25 to 350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latin typeface="Calibri"/>
                        </a:rPr>
                        <a:t>JAXA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smtClean="0">
                          <a:solidFill>
                            <a:srgbClr val="000000"/>
                          </a:solidFill>
                          <a:latin typeface="Calibri"/>
                        </a:rPr>
                        <a:t>100</a:t>
                      </a:r>
                      <a:endParaRPr lang="en-US" sz="900" b="0" i="0" u="none" strike="noStrike" dirty="0">
                        <a:solidFill>
                          <a:srgbClr val="000000"/>
                        </a:solidFill>
                        <a:latin typeface="Calibri"/>
                      </a:endParaRP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40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C-Band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Sentinel-1A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5</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52</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Sentinel-1B /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80, 250, 400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9, 20, 50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ESA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 </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D8D8D8"/>
                    </a:solidFill>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55359">
                <a:tc>
                  <a:txBody>
                    <a:bodyPr/>
                    <a:lstStyle/>
                    <a:p>
                      <a:pPr algn="l" fontAlgn="b"/>
                      <a:r>
                        <a:rPr lang="en-US" sz="900" b="0" i="0" u="none" strike="noStrike">
                          <a:solidFill>
                            <a:srgbClr val="000000"/>
                          </a:solidFill>
                          <a:latin typeface="Calibri"/>
                        </a:rPr>
                        <a:t>Radarsat-2 / SAR-C</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1-6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 to 500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8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CSA</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500 (3 yr)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6</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123</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r h="184951">
                <a:tc gridSpan="8">
                  <a:txBody>
                    <a:bodyPr/>
                    <a:lstStyle/>
                    <a:p>
                      <a:pPr algn="l" fontAlgn="b"/>
                      <a:r>
                        <a:rPr lang="en-US" sz="1100" b="1" i="0" u="none" strike="noStrike">
                          <a:solidFill>
                            <a:srgbClr val="000000"/>
                          </a:solidFill>
                          <a:latin typeface="Calibri"/>
                        </a:rPr>
                        <a:t>X-Band SAR</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solidFill>
                      <a:srgbClr val="C5D9F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r>
              <a:tr h="155359">
                <a:tc>
                  <a:txBody>
                    <a:bodyPr/>
                    <a:lstStyle/>
                    <a:p>
                      <a:pPr algn="l" fontAlgn="b"/>
                      <a:r>
                        <a:rPr lang="en-US" sz="900" b="0" i="0" u="none" strike="noStrike">
                          <a:solidFill>
                            <a:srgbClr val="000000"/>
                          </a:solidFill>
                          <a:latin typeface="Calibri"/>
                        </a:rPr>
                        <a:t>Cosmo Sky-Med / SAR-2000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5 days</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10 to 200 km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1 to 100 m</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ASI</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300</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a:solidFill>
                            <a:srgbClr val="000000"/>
                          </a:solidFill>
                          <a:latin typeface="Calibri"/>
                        </a:rPr>
                        <a:t>4</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n-US" sz="900" b="0" i="0" u="none" strike="noStrike" dirty="0">
                          <a:solidFill>
                            <a:srgbClr val="000000"/>
                          </a:solidFill>
                          <a:latin typeface="Calibri"/>
                        </a:rPr>
                        <a:t>107</a:t>
                      </a:r>
                    </a:p>
                  </a:txBody>
                  <a:tcPr marL="7398" marR="7398" marT="7398" marB="0" anchor="b">
                    <a:lnL w="6350" cap="flat" cmpd="sng" algn="ctr">
                      <a:solidFill>
                        <a:srgbClr val="000000"/>
                      </a:solidFill>
                      <a:prstDash val="solid"/>
                      <a:round/>
                      <a:headEnd type="none" w="med" len="med"/>
                      <a:tailEnd type="none" w="med" len="med"/>
                    </a:lnL>
                    <a:lnR w="6350" cap="flat" cmpd="sng" algn="ctr">
                      <a:solidFill>
                        <a:srgbClr val="000000"/>
                      </a:solidFill>
                      <a:prstDash val="solid"/>
                      <a:round/>
                      <a:headEnd type="none" w="med" len="med"/>
                      <a:tailEnd type="none" w="med" len="med"/>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r>
            </a:tbl>
          </a:graphicData>
        </a:graphic>
      </p:graphicFrame>
      <p:sp>
        <p:nvSpPr>
          <p:cNvPr id="6" name="TextBox 5"/>
          <p:cNvSpPr txBox="1"/>
          <p:nvPr/>
        </p:nvSpPr>
        <p:spPr>
          <a:xfrm>
            <a:off x="7524328" y="5373216"/>
            <a:ext cx="1512168" cy="769441"/>
          </a:xfrm>
          <a:prstGeom prst="rect">
            <a:avLst/>
          </a:prstGeom>
          <a:noFill/>
        </p:spPr>
        <p:txBody>
          <a:bodyPr wrap="square" rtlCol="0">
            <a:spAutoFit/>
          </a:bodyPr>
          <a:lstStyle/>
          <a:p>
            <a:r>
              <a:rPr lang="en-US" sz="1100" b="0" dirty="0" smtClean="0">
                <a:latin typeface="Calibri" pitchFamily="34" charset="0"/>
              </a:rPr>
              <a:t>*includes a set of 4 stripes over Jakarta corresponding to 7-9 individual images </a:t>
            </a:r>
            <a:endParaRPr lang="en-US" sz="1100" b="0" dirty="0">
              <a:latin typeface="Calibri" pitchFamily="34" charset="0"/>
            </a:endParaRPr>
          </a:p>
        </p:txBody>
      </p:sp>
    </p:spTree>
  </p:cSld>
  <p:clrMapOvr>
    <a:masterClrMapping/>
  </p:clrMapOvr>
  <p:transition spd="slow"/>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CR16499_Flood_BIHAR_31st_August2016-LargeExtent_LS_31_August.jpg"/>
          <p:cNvPicPr>
            <a:picLocks noChangeAspect="1"/>
          </p:cNvPicPr>
          <p:nvPr/>
        </p:nvPicPr>
        <p:blipFill>
          <a:blip r:embed="rId2"/>
          <a:stretch>
            <a:fillRect/>
          </a:stretch>
        </p:blipFill>
        <p:spPr>
          <a:xfrm>
            <a:off x="517913" y="198206"/>
            <a:ext cx="4852500" cy="3224890"/>
          </a:xfrm>
          <a:prstGeom prst="rect">
            <a:avLst/>
          </a:prstGeom>
        </p:spPr>
      </p:pic>
      <p:pic>
        <p:nvPicPr>
          <p:cNvPr id="3" name="Picture 2" descr="Screen Shot 2016-09-01 at 12.55.11 PM.png"/>
          <p:cNvPicPr>
            <a:picLocks noChangeAspect="1"/>
          </p:cNvPicPr>
          <p:nvPr/>
        </p:nvPicPr>
        <p:blipFill>
          <a:blip r:embed="rId3"/>
          <a:stretch>
            <a:fillRect/>
          </a:stretch>
        </p:blipFill>
        <p:spPr>
          <a:xfrm>
            <a:off x="680069" y="3423096"/>
            <a:ext cx="4390249" cy="2986284"/>
          </a:xfrm>
          <a:prstGeom prst="rect">
            <a:avLst/>
          </a:prstGeom>
        </p:spPr>
      </p:pic>
      <p:sp>
        <p:nvSpPr>
          <p:cNvPr id="4" name="TextBox 3"/>
          <p:cNvSpPr txBox="1"/>
          <p:nvPr/>
        </p:nvSpPr>
        <p:spPr>
          <a:xfrm>
            <a:off x="4193964" y="4143922"/>
            <a:ext cx="993057" cy="369332"/>
          </a:xfrm>
          <a:prstGeom prst="rect">
            <a:avLst/>
          </a:prstGeom>
          <a:noFill/>
        </p:spPr>
        <p:txBody>
          <a:bodyPr wrap="square" rtlCol="0">
            <a:spAutoFit/>
          </a:bodyPr>
          <a:lstStyle/>
          <a:p>
            <a:r>
              <a:rPr lang="en-US" sz="1800" dirty="0" smtClean="0"/>
              <a:t>GFMS</a:t>
            </a:r>
            <a:endParaRPr lang="en-US" sz="1800" dirty="0"/>
          </a:p>
        </p:txBody>
      </p:sp>
      <p:sp>
        <p:nvSpPr>
          <p:cNvPr id="5" name="Rectangle 4"/>
          <p:cNvSpPr/>
          <p:nvPr/>
        </p:nvSpPr>
        <p:spPr>
          <a:xfrm>
            <a:off x="2113494" y="4018327"/>
            <a:ext cx="2148440" cy="2091057"/>
          </a:xfrm>
          <a:prstGeom prst="rect">
            <a:avLst/>
          </a:prstGeom>
          <a:gradFill flip="none" rotWithShape="1">
            <a:gsLst>
              <a:gs pos="0">
                <a:schemeClr val="accent1">
                  <a:tint val="100000"/>
                  <a:shade val="100000"/>
                  <a:satMod val="130000"/>
                  <a:alpha val="0"/>
                </a:schemeClr>
              </a:gs>
              <a:gs pos="100000">
                <a:schemeClr val="accent1">
                  <a:tint val="50000"/>
                  <a:shade val="100000"/>
                  <a:satMod val="350000"/>
                  <a:alpha val="0"/>
                </a:schemeClr>
              </a:gs>
            </a:gsLst>
            <a:lin ang="16200000" scaled="0"/>
            <a:tileRect/>
          </a:gradFill>
          <a:ln w="28575" cap="flat" cmpd="sng" algn="ctr">
            <a:solidFill>
              <a:srgbClr val="008000"/>
            </a:solidFill>
            <a:prstDash val="solid"/>
            <a:round/>
            <a:headEnd type="none" w="med" len="med"/>
            <a:tailEnd type="none" w="med" len="med"/>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p>
        </p:txBody>
      </p:sp>
      <p:cxnSp>
        <p:nvCxnSpPr>
          <p:cNvPr id="7" name="Straight Connector 6"/>
          <p:cNvCxnSpPr/>
          <p:nvPr/>
        </p:nvCxnSpPr>
        <p:spPr>
          <a:xfrm rot="16200000" flipH="1">
            <a:off x="-34573" y="3975581"/>
            <a:ext cx="2697305" cy="1592333"/>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cxnSp>
        <p:nvCxnSpPr>
          <p:cNvPr id="8" name="Straight Connector 7"/>
          <p:cNvCxnSpPr/>
          <p:nvPr/>
        </p:nvCxnSpPr>
        <p:spPr>
          <a:xfrm rot="16200000" flipH="1">
            <a:off x="2083900" y="1854555"/>
            <a:ext cx="2936381" cy="1413194"/>
          </a:xfrm>
          <a:prstGeom prst="line">
            <a:avLst/>
          </a:prstGeom>
          <a:ln>
            <a:solidFill>
              <a:srgbClr val="008000"/>
            </a:solidFill>
          </a:ln>
        </p:spPr>
        <p:style>
          <a:lnRef idx="2">
            <a:schemeClr val="accent1"/>
          </a:lnRef>
          <a:fillRef idx="0">
            <a:schemeClr val="accent1"/>
          </a:fillRef>
          <a:effectRef idx="1">
            <a:schemeClr val="accent1"/>
          </a:effectRef>
          <a:fontRef idx="minor">
            <a:schemeClr val="tx1"/>
          </a:fontRef>
        </p:style>
      </p:cxn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2254" y="0"/>
            <a:ext cx="9090000" cy="7272000"/>
          </a:xfrm>
          <a:prstGeom prst="rect">
            <a:avLst/>
          </a:prstGeom>
        </p:spPr>
      </p:pic>
    </p:spTree>
    <p:extLst>
      <p:ext uri="{BB962C8B-B14F-4D97-AF65-F5344CB8AC3E}">
        <p14:creationId xmlns:p14="http://schemas.microsoft.com/office/powerpoint/2010/main" val="3030037821"/>
      </p:ext>
    </p:extLst>
  </p:cSld>
  <p:clrMapOvr>
    <a:masterClrMapping/>
  </p:clrMapOvr>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42</a:t>
            </a:fld>
            <a:endParaRPr lang="en-US" altLang="en-US" dirty="0"/>
          </a:p>
        </p:txBody>
      </p:sp>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(1/2)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Caribbean/Central American Component:</a:t>
            </a:r>
          </a:p>
          <a:p>
            <a:pPr lvl="1">
              <a:lnSpc>
                <a:spcPct val="90000"/>
              </a:lnSpc>
              <a:spcBef>
                <a:spcPts val="600"/>
              </a:spcBef>
            </a:pPr>
            <a:r>
              <a:rPr lang="en-US" altLang="en-US" sz="2000" dirty="0" smtClean="0"/>
              <a:t>Implemented previously mentioned Open </a:t>
            </a:r>
            <a:r>
              <a:rPr lang="en-US" altLang="en-US" sz="2000" dirty="0" err="1" smtClean="0"/>
              <a:t>GeoSocial</a:t>
            </a:r>
            <a:r>
              <a:rPr lang="en-US" altLang="en-US" sz="2000" dirty="0" smtClean="0"/>
              <a:t> API Flood Monitoring software </a:t>
            </a:r>
            <a:r>
              <a:rPr lang="en-US" sz="2000" dirty="0" smtClean="0"/>
              <a:t>suite</a:t>
            </a:r>
          </a:p>
          <a:p>
            <a:pPr lvl="2">
              <a:lnSpc>
                <a:spcPct val="90000"/>
              </a:lnSpc>
              <a:spcBef>
                <a:spcPts val="600"/>
              </a:spcBef>
            </a:pPr>
            <a:r>
              <a:rPr lang="en-US" altLang="en-US" sz="1800" dirty="0" smtClean="0"/>
              <a:t>Training workshop by NASA GSFC personnel (supported by SERVIR and USAID) in Costa Rica held in May</a:t>
            </a:r>
          </a:p>
          <a:p>
            <a:pPr lvl="2">
              <a:lnSpc>
                <a:spcPct val="90000"/>
              </a:lnSpc>
              <a:spcBef>
                <a:spcPts val="600"/>
              </a:spcBef>
            </a:pPr>
            <a:r>
              <a:rPr lang="en-US" altLang="en-US" sz="1800" dirty="0" smtClean="0"/>
              <a:t>Now creating products in real time and delivering to regional partners</a:t>
            </a:r>
          </a:p>
          <a:p>
            <a:pPr lvl="1">
              <a:lnSpc>
                <a:spcPct val="90000"/>
              </a:lnSpc>
              <a:spcBef>
                <a:spcPts val="600"/>
              </a:spcBef>
            </a:pPr>
            <a:r>
              <a:rPr lang="en-US" altLang="en-US" sz="2000" dirty="0" smtClean="0"/>
              <a:t>Working through </a:t>
            </a:r>
            <a:r>
              <a:rPr lang="en-US" altLang="en-US" sz="2000" dirty="0" err="1" smtClean="0"/>
              <a:t>AmeriGEOSS</a:t>
            </a:r>
            <a:r>
              <a:rPr lang="en-US" altLang="en-US" sz="2000" dirty="0" smtClean="0"/>
              <a:t> to extend this capability to other portions of the Americas (Chile, Colombia, and Mexico)</a:t>
            </a:r>
          </a:p>
          <a:p>
            <a:pPr lvl="2">
              <a:lnSpc>
                <a:spcPct val="90000"/>
              </a:lnSpc>
              <a:spcBef>
                <a:spcPts val="600"/>
              </a:spcBef>
            </a:pPr>
            <a:r>
              <a:rPr lang="en-US" altLang="en-US" sz="2000" dirty="0" smtClean="0"/>
              <a:t>2-day disaster training course on disasters (including floods) for </a:t>
            </a:r>
            <a:r>
              <a:rPr lang="en-US" altLang="en-US" sz="2000" dirty="0" err="1" smtClean="0"/>
              <a:t>AmeriGEOSS</a:t>
            </a:r>
            <a:r>
              <a:rPr lang="en-US" altLang="en-US" sz="2000" dirty="0" smtClean="0"/>
              <a:t> participants conducted in </a:t>
            </a:r>
            <a:r>
              <a:rPr lang="en-US" altLang="en-US" sz="2000" dirty="0" err="1" smtClean="0"/>
              <a:t>Bogata</a:t>
            </a:r>
            <a:r>
              <a:rPr lang="en-US" altLang="en-US" sz="2000" dirty="0" smtClean="0"/>
              <a:t> in June</a:t>
            </a:r>
          </a:p>
          <a:p>
            <a:pPr>
              <a:lnSpc>
                <a:spcPct val="90000"/>
              </a:lnSpc>
              <a:spcBef>
                <a:spcPts val="600"/>
              </a:spcBef>
            </a:pPr>
            <a:r>
              <a:rPr lang="en-US" altLang="en-US" sz="2400" dirty="0" smtClean="0"/>
              <a:t>Southern Africa Component:</a:t>
            </a:r>
          </a:p>
          <a:p>
            <a:pPr lvl="1">
              <a:lnSpc>
                <a:spcPct val="90000"/>
              </a:lnSpc>
              <a:spcBef>
                <a:spcPts val="600"/>
              </a:spcBef>
            </a:pPr>
            <a:r>
              <a:rPr lang="en-US" altLang="en-US" sz="2000" dirty="0" smtClean="0"/>
              <a:t>Nothing to report since March </a:t>
            </a:r>
            <a:r>
              <a:rPr lang="en-US" altLang="en-US" sz="2000" dirty="0" err="1" smtClean="0"/>
              <a:t>WGDisasters</a:t>
            </a:r>
            <a:r>
              <a:rPr lang="en-US" altLang="en-US" sz="2000" dirty="0" smtClean="0"/>
              <a:t> meeting</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43</a:t>
            </a:fld>
            <a:endParaRPr lang="en-US" altLang="en-US" dirty="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C: Capacity Building Status (2/2)</a:t>
            </a:r>
          </a:p>
        </p:txBody>
      </p:sp>
      <p:sp>
        <p:nvSpPr>
          <p:cNvPr id="12291" name="Content Placeholder 2"/>
          <p:cNvSpPr>
            <a:spLocks noGrp="1"/>
          </p:cNvSpPr>
          <p:nvPr>
            <p:ph idx="1"/>
          </p:nvPr>
        </p:nvSpPr>
        <p:spPr>
          <a:xfrm>
            <a:off x="539750" y="1052513"/>
            <a:ext cx="8136705" cy="5688855"/>
          </a:xfrm>
        </p:spPr>
        <p:txBody>
          <a:bodyPr/>
          <a:lstStyle/>
          <a:p>
            <a:pPr>
              <a:lnSpc>
                <a:spcPct val="90000"/>
              </a:lnSpc>
              <a:spcBef>
                <a:spcPts val="600"/>
              </a:spcBef>
            </a:pPr>
            <a:r>
              <a:rPr lang="en-US" altLang="en-US" sz="2400" dirty="0" smtClean="0"/>
              <a:t>Southeast Asia Component:</a:t>
            </a:r>
          </a:p>
          <a:p>
            <a:pPr lvl="1">
              <a:lnSpc>
                <a:spcPct val="90000"/>
              </a:lnSpc>
              <a:spcBef>
                <a:spcPts val="600"/>
              </a:spcBef>
              <a:defRPr/>
            </a:pPr>
            <a:r>
              <a:rPr lang="en-US" altLang="en-US" sz="2000" dirty="0" smtClean="0"/>
              <a:t>SERVIR funding (J. </a:t>
            </a:r>
            <a:r>
              <a:rPr lang="en-US" altLang="en-US" sz="2000" dirty="0" err="1" smtClean="0"/>
              <a:t>Bolten</a:t>
            </a:r>
            <a:r>
              <a:rPr lang="en-US" altLang="en-US" sz="2000" dirty="0" smtClean="0"/>
              <a:t>) for new ADPC flood products, including ADPC-produced NDVI differences in the Mekong as a new product</a:t>
            </a:r>
          </a:p>
          <a:p>
            <a:pPr lvl="1">
              <a:lnSpc>
                <a:spcPct val="90000"/>
              </a:lnSpc>
              <a:spcBef>
                <a:spcPts val="600"/>
              </a:spcBef>
              <a:defRPr/>
            </a:pPr>
            <a:r>
              <a:rPr lang="en-US" altLang="en-US" sz="2000" dirty="0" smtClean="0"/>
              <a:t>Provided demonstration of the Open </a:t>
            </a:r>
            <a:r>
              <a:rPr lang="en-US" altLang="en-US" sz="2000" dirty="0" err="1" smtClean="0"/>
              <a:t>GeoSocial</a:t>
            </a:r>
            <a:r>
              <a:rPr lang="en-US" altLang="en-US" sz="2000" dirty="0" smtClean="0"/>
              <a:t> API interface on the </a:t>
            </a:r>
            <a:r>
              <a:rPr lang="en-US" altLang="en-US" sz="2000" dirty="0" err="1" smtClean="0"/>
              <a:t>ojo</a:t>
            </a:r>
            <a:r>
              <a:rPr lang="en-US" altLang="en-US" sz="2000" dirty="0" smtClean="0"/>
              <a:t>-streamer client to ADPC in April and to the Sri Lanka head disaster manager in July</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44</a:t>
            </a:fld>
            <a:endParaRPr lang="en-US"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solidFill>
                  <a:schemeClr val="bg1">
                    <a:lumMod val="75000"/>
                  </a:schemeClr>
                </a:solidFill>
                <a:ea typeface="ＭＳ Ｐゴシック" pitchFamily="34" charset="-128"/>
              </a:rPr>
              <a:t>Pilot status report:</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A: Global component status</a:t>
            </a: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B: Regional component status</a:t>
            </a:r>
          </a:p>
          <a:p>
            <a:pPr lvl="2">
              <a:spcBef>
                <a:spcPts val="600"/>
              </a:spcBef>
            </a:pPr>
            <a:r>
              <a:rPr lang="en-US" altLang="en-US" sz="2000" b="1" dirty="0" smtClean="0">
                <a:solidFill>
                  <a:schemeClr val="bg1">
                    <a:lumMod val="75000"/>
                  </a:schemeClr>
                </a:solidFill>
                <a:ea typeface="ＭＳ Ｐゴシック" pitchFamily="34" charset="-128"/>
              </a:rPr>
              <a:t>Caribbean/Central America</a:t>
            </a:r>
          </a:p>
          <a:p>
            <a:pPr lvl="2">
              <a:spcBef>
                <a:spcPts val="600"/>
              </a:spcBef>
            </a:pPr>
            <a:r>
              <a:rPr lang="en-US" altLang="en-US" sz="2000" b="1" dirty="0" smtClean="0">
                <a:solidFill>
                  <a:schemeClr val="bg1">
                    <a:lumMod val="75000"/>
                  </a:schemeClr>
                </a:solidFill>
                <a:ea typeface="ＭＳ Ｐゴシック" pitchFamily="34" charset="-128"/>
              </a:rPr>
              <a:t>Southern Africa</a:t>
            </a:r>
          </a:p>
          <a:p>
            <a:pPr lvl="2">
              <a:spcBef>
                <a:spcPts val="600"/>
              </a:spcBef>
            </a:pPr>
            <a:r>
              <a:rPr lang="en-US" altLang="en-US" sz="2000" b="1" dirty="0" smtClean="0">
                <a:solidFill>
                  <a:schemeClr val="bg1">
                    <a:lumMod val="75000"/>
                  </a:schemeClr>
                </a:solidFill>
                <a:ea typeface="ＭＳ Ｐゴシック" pitchFamily="34" charset="-128"/>
              </a:rPr>
              <a:t>Southeast Asia</a:t>
            </a:r>
          </a:p>
          <a:p>
            <a:pPr lvl="2">
              <a:spcBef>
                <a:spcPts val="600"/>
              </a:spcBef>
            </a:pPr>
            <a:r>
              <a:rPr lang="en-US" altLang="en-US" sz="2000" b="1" i="1" dirty="0" smtClean="0">
                <a:solidFill>
                  <a:schemeClr val="bg1">
                    <a:lumMod val="75000"/>
                  </a:schemeClr>
                </a:solidFill>
                <a:ea typeface="ＭＳ Ｐゴシック" pitchFamily="34" charset="-128"/>
              </a:rPr>
              <a:t>Special Event: Mississippi River (US)</a:t>
            </a:r>
            <a:endParaRPr lang="en-US" altLang="en-US" sz="2000" b="1" dirty="0" smtClean="0">
              <a:solidFill>
                <a:schemeClr val="bg1">
                  <a:lumMod val="75000"/>
                </a:schemeClr>
              </a:solidFill>
              <a:ea typeface="ＭＳ Ｐゴシック" pitchFamily="34" charset="-128"/>
            </a:endParaRPr>
          </a:p>
          <a:p>
            <a:pPr lvl="1">
              <a:lnSpc>
                <a:spcPct val="100000"/>
              </a:lnSpc>
              <a:spcBef>
                <a:spcPts val="600"/>
              </a:spcBef>
            </a:pPr>
            <a:r>
              <a:rPr lang="en-US" altLang="en-US" sz="2400" b="1" dirty="0" smtClean="0">
                <a:solidFill>
                  <a:schemeClr val="bg1">
                    <a:lumMod val="75000"/>
                  </a:schemeClr>
                </a:solidFill>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45</a:t>
            </a:fld>
            <a:endParaRPr lang="en-US" alt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738188"/>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Issues and Risk Management Approach</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195263" y="981075"/>
            <a:ext cx="8481193" cy="1754326"/>
          </a:xfrm>
          <a:prstGeom prst="rect">
            <a:avLst/>
          </a:prstGeom>
          <a:noFill/>
          <a:ln w="9525">
            <a:noFill/>
            <a:miter lim="800000"/>
            <a:headEnd/>
            <a:tailEnd/>
          </a:ln>
        </p:spPr>
        <p:txBody>
          <a:bodyPr wrap="square">
            <a:spAutoFit/>
          </a:bodyPr>
          <a:lstStyle/>
          <a:p>
            <a:pPr marL="342900" indent="-342900">
              <a:lnSpc>
                <a:spcPct val="90000"/>
              </a:lnSpc>
              <a:spcBef>
                <a:spcPts val="600"/>
              </a:spcBef>
              <a:buFont typeface="Arial" charset="0"/>
              <a:buChar char="•"/>
            </a:pPr>
            <a:r>
              <a:rPr lang="en-US" altLang="ja-JP" sz="2400" b="0" dirty="0">
                <a:latin typeface="+mn-lt"/>
                <a:ea typeface="ＭＳ Ｐゴシック" pitchFamily="34" charset="-128"/>
                <a:cs typeface="Arial" charset="0"/>
              </a:rPr>
              <a:t>Data ordering and distribution among participating CEOS agencies are </a:t>
            </a:r>
            <a:r>
              <a:rPr lang="en-US" altLang="ja-JP" sz="2400" b="0" smtClean="0">
                <a:latin typeface="+mn-lt"/>
                <a:ea typeface="ＭＳ Ｐゴシック" pitchFamily="34" charset="-128"/>
                <a:cs typeface="Arial" charset="0"/>
              </a:rPr>
              <a:t>at the labor </a:t>
            </a:r>
            <a:r>
              <a:rPr lang="en-US" altLang="ja-JP" sz="2400" b="0" dirty="0">
                <a:latin typeface="+mn-lt"/>
                <a:ea typeface="ＭＳ Ｐゴシック" pitchFamily="34" charset="-128"/>
                <a:cs typeface="Arial" charset="0"/>
              </a:rPr>
              <a:t>intensive for pilot members due to manual processes and variations across agencies for tasking and data delivery requirements — this is a challenge for both current Flood Pilot operations and longer-term sustainability</a:t>
            </a:r>
            <a:endParaRPr lang="en-GB" altLang="ja-JP" sz="2000" b="0" dirty="0" smtClean="0">
              <a:latin typeface="+mn-lt"/>
              <a:ea typeface="ＭＳ Ｐゴシック" pitchFamily="34" charset="-128"/>
              <a:cs typeface="Arial" charset="0"/>
            </a:endParaRP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46</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770" name="Title 1"/>
          <p:cNvSpPr txBox="1">
            <a:spLocks/>
          </p:cNvSpPr>
          <p:nvPr/>
        </p:nvSpPr>
        <p:spPr bwMode="auto">
          <a:xfrm>
            <a:off x="1" y="101600"/>
            <a:ext cx="9144000" cy="1095152"/>
          </a:xfrm>
          <a:prstGeom prst="rect">
            <a:avLst/>
          </a:prstGeom>
          <a:noFill/>
          <a:ln w="9525">
            <a:noFill/>
            <a:miter lim="800000"/>
            <a:headEnd/>
            <a:tailEnd/>
          </a:ln>
        </p:spPr>
        <p:txBody>
          <a:bodyPr anchor="ctr"/>
          <a:lstStyle/>
          <a:p>
            <a:pPr algn="ctr" eaLnBrk="1" hangingPunct="1"/>
            <a:r>
              <a:rPr lang="en-GB" altLang="en-US" sz="3200" dirty="0" smtClean="0">
                <a:solidFill>
                  <a:schemeClr val="tx1"/>
                </a:solidFill>
                <a:ea typeface="ＭＳ Ｐゴシック" pitchFamily="34" charset="-128"/>
                <a:cs typeface="Tahoma" pitchFamily="34" charset="0"/>
              </a:rPr>
              <a:t>Data Use: Recent (since March) Publications / Conference Presentations</a:t>
            </a:r>
            <a:endParaRPr lang="en-US" altLang="en-US" sz="3200" dirty="0">
              <a:solidFill>
                <a:schemeClr val="tx1"/>
              </a:solidFill>
              <a:ea typeface="ＭＳ Ｐゴシック" pitchFamily="34" charset="-128"/>
              <a:cs typeface="Tahoma" pitchFamily="34" charset="0"/>
            </a:endParaRPr>
          </a:p>
        </p:txBody>
      </p:sp>
      <p:sp>
        <p:nvSpPr>
          <p:cNvPr id="32772" name="Rectangle 4"/>
          <p:cNvSpPr>
            <a:spLocks noChangeArrowheads="1"/>
          </p:cNvSpPr>
          <p:nvPr/>
        </p:nvSpPr>
        <p:spPr bwMode="auto">
          <a:xfrm>
            <a:off x="467544" y="1340768"/>
            <a:ext cx="8208912" cy="5509200"/>
          </a:xfrm>
          <a:prstGeom prst="rect">
            <a:avLst/>
          </a:prstGeom>
          <a:noFill/>
          <a:ln w="9525">
            <a:noFill/>
            <a:miter lim="800000"/>
            <a:headEnd/>
            <a:tailEnd/>
          </a:ln>
        </p:spPr>
        <p:txBody>
          <a:bodyPr wrap="square">
            <a:spAutoFit/>
          </a:bodyPr>
          <a:lstStyle/>
          <a:p>
            <a:pPr marL="463550" lvl="0" indent="-463550" algn="ctr"/>
            <a:r>
              <a:rPr lang="en-US" sz="1600" dirty="0" smtClean="0">
                <a:latin typeface="+mn-lt"/>
              </a:rPr>
              <a:t>Publications</a:t>
            </a:r>
          </a:p>
          <a:p>
            <a:pPr marL="463550" lvl="0" indent="-463550"/>
            <a:r>
              <a:rPr lang="en-US" sz="1600" b="0" dirty="0" smtClean="0">
                <a:latin typeface="+mn-lt"/>
              </a:rPr>
              <a:t>Schumann G. J-P., Frye</a:t>
            </a:r>
            <a:r>
              <a:rPr lang="en-US" sz="1600" b="0" baseline="30000" dirty="0" smtClean="0">
                <a:latin typeface="+mn-lt"/>
              </a:rPr>
              <a:t> </a:t>
            </a:r>
            <a:r>
              <a:rPr lang="en-US" sz="1600" b="0" dirty="0" smtClean="0">
                <a:latin typeface="+mn-lt"/>
              </a:rPr>
              <a:t>S., Wells G., Adler R., </a:t>
            </a:r>
            <a:r>
              <a:rPr lang="en-US" sz="1600" b="0" dirty="0" err="1" smtClean="0">
                <a:latin typeface="+mn-lt"/>
              </a:rPr>
              <a:t>Brakenridge</a:t>
            </a:r>
            <a:r>
              <a:rPr lang="en-US" sz="1600" b="0" dirty="0" smtClean="0">
                <a:latin typeface="+mn-lt"/>
              </a:rPr>
              <a:t> R., </a:t>
            </a:r>
            <a:r>
              <a:rPr lang="en-US" sz="1600" b="0" dirty="0" err="1" smtClean="0">
                <a:latin typeface="+mn-lt"/>
              </a:rPr>
              <a:t>Bolten</a:t>
            </a:r>
            <a:r>
              <a:rPr lang="en-US" sz="1600" b="0" dirty="0" smtClean="0">
                <a:latin typeface="+mn-lt"/>
              </a:rPr>
              <a:t> J., Murray J., </a:t>
            </a:r>
            <a:r>
              <a:rPr lang="en-US" sz="1600" b="0" dirty="0" err="1" smtClean="0">
                <a:latin typeface="+mn-lt"/>
              </a:rPr>
              <a:t>Slayback</a:t>
            </a:r>
            <a:r>
              <a:rPr lang="en-US" sz="1600" b="0" dirty="0" smtClean="0">
                <a:latin typeface="+mn-lt"/>
              </a:rPr>
              <a:t> D., Green D., Wu H., </a:t>
            </a:r>
            <a:r>
              <a:rPr lang="en-US" sz="1600" b="0" dirty="0" err="1" smtClean="0">
                <a:latin typeface="+mn-lt"/>
              </a:rPr>
              <a:t>Kirschbaum</a:t>
            </a:r>
            <a:r>
              <a:rPr lang="en-US" sz="1600" b="0" dirty="0" smtClean="0">
                <a:latin typeface="+mn-lt"/>
              </a:rPr>
              <a:t> D., Howard T., </a:t>
            </a:r>
            <a:r>
              <a:rPr lang="en-US" sz="1600" b="0" dirty="0" err="1" smtClean="0">
                <a:latin typeface="+mn-lt"/>
              </a:rPr>
              <a:t>Flamig</a:t>
            </a:r>
            <a:r>
              <a:rPr lang="en-US" sz="1600" b="0" dirty="0" smtClean="0">
                <a:latin typeface="+mn-lt"/>
              </a:rPr>
              <a:t> Z., Clark R., </a:t>
            </a:r>
            <a:r>
              <a:rPr lang="en-US" sz="1600" b="0" dirty="0" err="1" smtClean="0">
                <a:latin typeface="+mn-lt"/>
              </a:rPr>
              <a:t>Chini</a:t>
            </a:r>
            <a:r>
              <a:rPr lang="en-US" sz="1600" b="0" dirty="0" smtClean="0">
                <a:latin typeface="+mn-lt"/>
              </a:rPr>
              <a:t> M., </a:t>
            </a:r>
            <a:r>
              <a:rPr lang="en-US" sz="1600" b="0" dirty="0" err="1" smtClean="0">
                <a:latin typeface="+mn-lt"/>
              </a:rPr>
              <a:t>Matgen.P</a:t>
            </a:r>
            <a:r>
              <a:rPr lang="en-US" sz="1600" b="0" dirty="0" smtClean="0">
                <a:latin typeface="+mn-lt"/>
              </a:rPr>
              <a:t>., </a:t>
            </a:r>
            <a:r>
              <a:rPr lang="en-US" sz="1600" b="0" dirty="0" err="1" smtClean="0">
                <a:latin typeface="+mn-lt"/>
              </a:rPr>
              <a:t>Stough</a:t>
            </a:r>
            <a:r>
              <a:rPr lang="en-US" sz="1600" b="0" dirty="0" smtClean="0">
                <a:latin typeface="+mn-lt"/>
              </a:rPr>
              <a:t> T., B. Jones, 2016: Unlocking the Full Potential of Earth Observation during the 2016 Texas Flood Disaster. </a:t>
            </a:r>
            <a:r>
              <a:rPr lang="en-US" sz="1600" b="0" i="1" dirty="0" smtClean="0">
                <a:latin typeface="+mn-lt"/>
              </a:rPr>
              <a:t>Water Resources Research, </a:t>
            </a:r>
            <a:r>
              <a:rPr lang="en-US" sz="1600" dirty="0" smtClean="0">
                <a:latin typeface="+mn-lt"/>
              </a:rPr>
              <a:t>52(5)</a:t>
            </a:r>
            <a:r>
              <a:rPr lang="en-US" sz="1600" b="0" dirty="0" smtClean="0">
                <a:latin typeface="+mn-lt"/>
              </a:rPr>
              <a:t>, 3288-3293.</a:t>
            </a:r>
          </a:p>
          <a:p>
            <a:pPr marL="463550" lvl="0" indent="-463550"/>
            <a:r>
              <a:rPr lang="en-US" sz="1600" b="0" dirty="0" smtClean="0">
                <a:latin typeface="+mn-lt"/>
              </a:rPr>
              <a:t>Schumann, G. J-P and K. M. </a:t>
            </a:r>
            <a:r>
              <a:rPr lang="en-US" sz="1600" b="0" dirty="0" err="1" smtClean="0">
                <a:latin typeface="+mn-lt"/>
              </a:rPr>
              <a:t>Andreadis</a:t>
            </a:r>
            <a:r>
              <a:rPr lang="en-US" sz="1600" b="0" dirty="0" smtClean="0">
                <a:latin typeface="+mn-lt"/>
              </a:rPr>
              <a:t> (2016). A method to assess localized impact of better floodplain topography on flood risk prediction,</a:t>
            </a:r>
            <a:r>
              <a:rPr lang="en-US" sz="1600" b="0" i="1" dirty="0" smtClean="0">
                <a:latin typeface="+mn-lt"/>
              </a:rPr>
              <a:t> Advances in Meteorology</a:t>
            </a:r>
            <a:r>
              <a:rPr lang="en-US" sz="1600" b="0" dirty="0" smtClean="0">
                <a:latin typeface="+mn-lt"/>
              </a:rPr>
              <a:t>, 6408319.</a:t>
            </a:r>
          </a:p>
          <a:p>
            <a:pPr marL="463550" indent="-463550"/>
            <a:r>
              <a:rPr lang="en-US" sz="1600" b="0" dirty="0" smtClean="0">
                <a:latin typeface="+mn-lt"/>
              </a:rPr>
              <a:t>Wu, H. and Adler, R., “Evaluation of Quantitative Precipitation Estimations (QPE) and Hydrological Modeling at the Iowa Flood Studies Focal Basins.”, 2016 </a:t>
            </a:r>
            <a:r>
              <a:rPr lang="en-US" sz="1600" b="0" i="1" dirty="0" smtClean="0">
                <a:latin typeface="+mn-lt"/>
              </a:rPr>
              <a:t>Journal of Hydrometeorology</a:t>
            </a:r>
            <a:r>
              <a:rPr lang="en-US" sz="1600" b="0" dirty="0" smtClean="0">
                <a:latin typeface="+mn-lt"/>
              </a:rPr>
              <a:t>, in review.</a:t>
            </a:r>
          </a:p>
          <a:p>
            <a:pPr marL="463550" indent="-463550"/>
            <a:endParaRPr lang="en-US" sz="1600" b="0" dirty="0" smtClean="0">
              <a:latin typeface="+mn-lt"/>
            </a:endParaRPr>
          </a:p>
          <a:p>
            <a:pPr marL="463550" indent="-463550" algn="ctr"/>
            <a:r>
              <a:rPr lang="en-US" sz="1600" dirty="0" smtClean="0">
                <a:latin typeface="+mn-lt"/>
              </a:rPr>
              <a:t>Conference presentations </a:t>
            </a:r>
            <a:r>
              <a:rPr lang="en-US" sz="1600" b="0" dirty="0" smtClean="0">
                <a:latin typeface="+mn-lt"/>
              </a:rPr>
              <a:t>(oral unless otherwise noted)</a:t>
            </a:r>
          </a:p>
          <a:p>
            <a:pPr marL="463550" lvl="0" indent="-463550"/>
            <a:r>
              <a:rPr lang="en-US" sz="1600" b="0" dirty="0" smtClean="0"/>
              <a:t>Jones, B., and S. Frye, 2016: International Charter / CEOS Flood Pilot.  NASA Flood Response Workshop.</a:t>
            </a:r>
          </a:p>
          <a:p>
            <a:pPr marL="463550" indent="-463550"/>
            <a:r>
              <a:rPr lang="en-US" sz="1600" b="0" dirty="0" smtClean="0"/>
              <a:t>Kuligowski, R. J., and S. Frye, 2016: The CEOS Working Group on Disasters Flood Thematic Pilot (poster).  NASA Flood Response Workshop.</a:t>
            </a:r>
          </a:p>
          <a:p>
            <a:pPr marL="463550" lvl="0" indent="-463550"/>
            <a:r>
              <a:rPr lang="en-US" sz="1600" b="0" dirty="0" err="1" smtClean="0"/>
              <a:t>Rudari</a:t>
            </a:r>
            <a:r>
              <a:rPr lang="en-US" sz="1600" b="0" dirty="0" smtClean="0"/>
              <a:t>, R., S. Frye, and B. Kuligowski, 2016: </a:t>
            </a:r>
            <a:r>
              <a:rPr lang="en-US" altLang="en-US" sz="1600" b="0" dirty="0" smtClean="0">
                <a:solidFill>
                  <a:schemeClr val="tx1"/>
                </a:solidFill>
                <a:ea typeface="ＭＳ Ｐゴシック" pitchFamily="34" charset="-128"/>
              </a:rPr>
              <a:t>CEOS Disaster Risk Management Flood Pilot.  2016 Understanding Risk Forum.</a:t>
            </a:r>
          </a:p>
          <a:p>
            <a:pPr marL="463550" indent="-463550"/>
            <a:r>
              <a:rPr lang="en-US" altLang="en-US" sz="1600" b="0" dirty="0" err="1" smtClean="0">
                <a:solidFill>
                  <a:schemeClr val="tx1"/>
                </a:solidFill>
                <a:latin typeface="+mn-lt"/>
                <a:ea typeface="ＭＳ Ｐゴシック" pitchFamily="34" charset="-128"/>
              </a:rPr>
              <a:t>Tolomei</a:t>
            </a:r>
            <a:r>
              <a:rPr lang="en-US" altLang="en-US" sz="1600" b="0" dirty="0" smtClean="0">
                <a:solidFill>
                  <a:schemeClr val="tx1"/>
                </a:solidFill>
                <a:latin typeface="+mn-lt"/>
                <a:ea typeface="ＭＳ Ｐゴシック" pitchFamily="34" charset="-128"/>
              </a:rPr>
              <a:t>, C., S. </a:t>
            </a:r>
            <a:r>
              <a:rPr lang="en-US" altLang="en-US" sz="1600" b="0" dirty="0" err="1" smtClean="0">
                <a:solidFill>
                  <a:schemeClr val="tx1"/>
                </a:solidFill>
                <a:latin typeface="+mn-lt"/>
                <a:ea typeface="ＭＳ Ｐゴシック" pitchFamily="34" charset="-128"/>
              </a:rPr>
              <a:t>Salvi</a:t>
            </a:r>
            <a:r>
              <a:rPr lang="en-US" altLang="en-US" sz="1600" b="0" dirty="0" smtClean="0">
                <a:solidFill>
                  <a:schemeClr val="tx1"/>
                </a:solidFill>
                <a:latin typeface="+mn-lt"/>
                <a:ea typeface="ＭＳ Ｐゴシック" pitchFamily="34" charset="-128"/>
              </a:rPr>
              <a:t>, A. </a:t>
            </a:r>
            <a:r>
              <a:rPr lang="en-US" altLang="en-US" sz="1600" b="0" dirty="0" err="1" smtClean="0">
                <a:solidFill>
                  <a:schemeClr val="tx1"/>
                </a:solidFill>
                <a:latin typeface="+mn-lt"/>
                <a:ea typeface="ＭＳ Ｐゴシック" pitchFamily="34" charset="-128"/>
              </a:rPr>
              <a:t>Lugari</a:t>
            </a:r>
            <a:r>
              <a:rPr lang="en-US" altLang="en-US" sz="1600" b="0" dirty="0" smtClean="0">
                <a:solidFill>
                  <a:schemeClr val="tx1"/>
                </a:solidFill>
                <a:latin typeface="+mn-lt"/>
                <a:ea typeface="ＭＳ Ｐゴシック" pitchFamily="34" charset="-128"/>
              </a:rPr>
              <a:t>, J. </a:t>
            </a:r>
            <a:r>
              <a:rPr lang="en-US" altLang="en-US" sz="1600" b="0" dirty="0" err="1" smtClean="0">
                <a:solidFill>
                  <a:schemeClr val="tx1"/>
                </a:solidFill>
                <a:latin typeface="+mn-lt"/>
                <a:ea typeface="ＭＳ Ｐゴシック" pitchFamily="34" charset="-128"/>
              </a:rPr>
              <a:t>Beckers</a:t>
            </a:r>
            <a:r>
              <a:rPr lang="en-US" altLang="en-US" sz="1600" b="0" dirty="0" smtClean="0">
                <a:solidFill>
                  <a:schemeClr val="tx1"/>
                </a:solidFill>
                <a:latin typeface="+mn-lt"/>
                <a:ea typeface="ＭＳ Ｐゴシック" pitchFamily="34" charset="-128"/>
              </a:rPr>
              <a:t>, M. Huber, G. </a:t>
            </a:r>
            <a:r>
              <a:rPr lang="en-US" altLang="en-US" sz="1600" b="0" dirty="0" err="1" smtClean="0">
                <a:solidFill>
                  <a:schemeClr val="tx1"/>
                </a:solidFill>
                <a:latin typeface="+mn-lt"/>
                <a:ea typeface="ＭＳ Ｐゴシック" pitchFamily="34" charset="-128"/>
              </a:rPr>
              <a:t>Pezzo</a:t>
            </a:r>
            <a:r>
              <a:rPr lang="en-US" altLang="en-US" sz="1600" b="0" dirty="0" smtClean="0">
                <a:solidFill>
                  <a:schemeClr val="tx1"/>
                </a:solidFill>
                <a:latin typeface="+mn-lt"/>
                <a:ea typeface="ＭＳ Ｐゴシック" pitchFamily="34" charset="-128"/>
              </a:rPr>
              <a:t>, and L. Rossi, 2016: </a:t>
            </a:r>
            <a:r>
              <a:rPr lang="it-IT" altLang="it-IT" sz="1600" b="0" dirty="0" smtClean="0">
                <a:latin typeface="+mn-lt"/>
              </a:rPr>
              <a:t>Multitemporal InSAR data to develop natural hazard scenarios for the Bandung area (Western Java, Indonesia). ESA Living Planet Symposium 2016.</a:t>
            </a:r>
            <a:endParaRPr lang="en-US" altLang="en-US" sz="1600" b="0" dirty="0" smtClean="0">
              <a:solidFill>
                <a:schemeClr val="tx1"/>
              </a:solidFill>
              <a:latin typeface="+mn-lt"/>
              <a:ea typeface="ＭＳ Ｐゴシック" pitchFamily="34" charset="-128"/>
            </a:endParaRPr>
          </a:p>
          <a:p>
            <a:pPr marL="463550" lvl="0" indent="-463550"/>
            <a:endParaRPr lang="en-US" sz="1600" b="0" dirty="0" smtClean="0">
              <a:solidFill>
                <a:schemeClr val="tx1"/>
              </a:solidFill>
            </a:endParaRPr>
          </a:p>
        </p:txBody>
      </p:sp>
      <p:sp>
        <p:nvSpPr>
          <p:cNvPr id="5"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47</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ransition spd="slow"/>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0" y="2492896"/>
            <a:ext cx="9144000" cy="646331"/>
          </a:xfrm>
          <a:prstGeom prst="rect">
            <a:avLst/>
          </a:prstGeom>
          <a:noFill/>
        </p:spPr>
        <p:txBody>
          <a:bodyPr wrap="square" rtlCol="0">
            <a:spAutoFit/>
          </a:bodyPr>
          <a:lstStyle/>
          <a:p>
            <a:pPr algn="ctr"/>
            <a:r>
              <a:rPr lang="en-US" dirty="0" smtClean="0"/>
              <a:t>Questions / Discussion</a:t>
            </a:r>
            <a:endParaRPr lang="en-US" dirty="0"/>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Data Acquisition Status</a:t>
            </a:r>
          </a:p>
        </p:txBody>
      </p:sp>
      <p:sp>
        <p:nvSpPr>
          <p:cNvPr id="12291" name="Content Placeholder 2"/>
          <p:cNvSpPr>
            <a:spLocks noGrp="1"/>
          </p:cNvSpPr>
          <p:nvPr>
            <p:ph idx="1"/>
          </p:nvPr>
        </p:nvSpPr>
        <p:spPr>
          <a:xfrm>
            <a:off x="467544" y="1052513"/>
            <a:ext cx="8280721" cy="5472831"/>
          </a:xfrm>
        </p:spPr>
        <p:txBody>
          <a:bodyPr/>
          <a:lstStyle/>
          <a:p>
            <a:pPr>
              <a:lnSpc>
                <a:spcPct val="90000"/>
              </a:lnSpc>
              <a:spcBef>
                <a:spcPts val="600"/>
              </a:spcBef>
            </a:pPr>
            <a:r>
              <a:rPr lang="en-US" altLang="en-US" sz="2400" dirty="0" smtClean="0"/>
              <a:t>The CEOS Flood Pilot team requested International Disaster Charter data for six events since March:</a:t>
            </a:r>
          </a:p>
          <a:p>
            <a:pPr lvl="1">
              <a:lnSpc>
                <a:spcPct val="90000"/>
              </a:lnSpc>
              <a:spcBef>
                <a:spcPts val="600"/>
              </a:spcBef>
            </a:pPr>
            <a:r>
              <a:rPr lang="en-US" altLang="en-US" sz="2000" dirty="0" smtClean="0"/>
              <a:t>Argentina (activation on 7 April)</a:t>
            </a:r>
          </a:p>
          <a:p>
            <a:pPr lvl="1">
              <a:lnSpc>
                <a:spcPct val="90000"/>
              </a:lnSpc>
              <a:spcBef>
                <a:spcPts val="600"/>
              </a:spcBef>
            </a:pPr>
            <a:r>
              <a:rPr lang="en-US" altLang="en-US" sz="2000" dirty="0" smtClean="0"/>
              <a:t>Seychelles (19 April)</a:t>
            </a:r>
          </a:p>
          <a:p>
            <a:pPr lvl="1">
              <a:lnSpc>
                <a:spcPct val="90000"/>
              </a:lnSpc>
              <a:spcBef>
                <a:spcPts val="600"/>
              </a:spcBef>
            </a:pPr>
            <a:r>
              <a:rPr lang="en-US" altLang="en-US" sz="2000" dirty="0" smtClean="0"/>
              <a:t>Sri Lanka (17 May)</a:t>
            </a:r>
          </a:p>
          <a:p>
            <a:pPr lvl="1">
              <a:lnSpc>
                <a:spcPct val="90000"/>
              </a:lnSpc>
              <a:spcBef>
                <a:spcPts val="600"/>
              </a:spcBef>
            </a:pPr>
            <a:r>
              <a:rPr lang="en-US" altLang="en-US" sz="2000" dirty="0" smtClean="0"/>
              <a:t>Bangladesh (25 May)</a:t>
            </a:r>
          </a:p>
          <a:p>
            <a:pPr lvl="1">
              <a:lnSpc>
                <a:spcPct val="90000"/>
              </a:lnSpc>
              <a:spcBef>
                <a:spcPts val="600"/>
              </a:spcBef>
            </a:pPr>
            <a:r>
              <a:rPr lang="en-US" altLang="en-US" sz="2000" dirty="0" smtClean="0"/>
              <a:t>Louisiana (14 August)</a:t>
            </a:r>
          </a:p>
          <a:p>
            <a:pPr lvl="1">
              <a:lnSpc>
                <a:spcPct val="90000"/>
              </a:lnSpc>
              <a:spcBef>
                <a:spcPts val="600"/>
              </a:spcBef>
            </a:pPr>
            <a:r>
              <a:rPr lang="en-US" altLang="en-US" sz="2000" dirty="0" smtClean="0"/>
              <a:t>India (26 August)</a:t>
            </a:r>
          </a:p>
          <a:p>
            <a:pPr>
              <a:lnSpc>
                <a:spcPct val="90000"/>
              </a:lnSpc>
              <a:spcBef>
                <a:spcPts val="600"/>
              </a:spcBef>
            </a:pPr>
            <a:r>
              <a:rPr lang="en-US" altLang="en-US" sz="2400" dirty="0" smtClean="0"/>
              <a:t>Charter data for the first four events above were already freely available (e.g., NOAA, EUMETSAT, USGS, ESA); Charter data from Louisiana and India is still pending receipt except two images from Venezuela were delivered over Louisiana</a:t>
            </a:r>
          </a:p>
          <a:p>
            <a:pPr lvl="1"/>
            <a:r>
              <a:rPr lang="en-US" sz="2000" dirty="0" smtClean="0"/>
              <a:t>Wide-swath </a:t>
            </a:r>
            <a:r>
              <a:rPr lang="en-US" sz="2000" dirty="0"/>
              <a:t>Multispectral Camera (WMC) onboard the Venezuelan Remote </a:t>
            </a:r>
            <a:r>
              <a:rPr lang="en-US" sz="2000" dirty="0" smtClean="0"/>
              <a:t>Sensing Satellite-1 </a:t>
            </a:r>
            <a:r>
              <a:rPr lang="en-US" sz="2000" dirty="0"/>
              <a:t>(VRSS-1</a:t>
            </a:r>
            <a:r>
              <a:rPr lang="en-US" sz="2000" dirty="0" smtClean="0"/>
              <a:t>) </a:t>
            </a:r>
            <a:r>
              <a:rPr lang="en-US" sz="2000" dirty="0"/>
              <a:t>from 17:19:42 to 17:20:09 UTC (camera 1) and from 17:19:48 to 17:20:15 UTC (camera 2) 28 August </a:t>
            </a:r>
            <a:r>
              <a:rPr lang="en-US" sz="2000" dirty="0" smtClean="0"/>
              <a:t>2016 including four </a:t>
            </a:r>
            <a:r>
              <a:rPr lang="en-US" sz="2000" dirty="0"/>
              <a:t>spectral </a:t>
            </a:r>
            <a:r>
              <a:rPr lang="en-US" sz="2000" dirty="0" smtClean="0"/>
              <a:t>bands </a:t>
            </a:r>
            <a:r>
              <a:rPr lang="en-US" sz="2000" dirty="0"/>
              <a:t>(red, green, blue, and </a:t>
            </a:r>
            <a:r>
              <a:rPr lang="en-US" sz="2000" dirty="0" smtClean="0"/>
              <a:t>near-IR</a:t>
            </a:r>
            <a:r>
              <a:rPr lang="en-US" sz="2000" dirty="0"/>
              <a: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5</a:t>
            </a:fld>
            <a:endParaRPr lang="en-US" altLang="en-US" dirty="0"/>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Title 1"/>
          <p:cNvSpPr txBox="1">
            <a:spLocks/>
          </p:cNvSpPr>
          <p:nvPr/>
        </p:nvSpPr>
        <p:spPr bwMode="auto">
          <a:xfrm>
            <a:off x="0" y="201612"/>
            <a:ext cx="8940800" cy="707107"/>
          </a:xfrm>
          <a:prstGeom prst="rect">
            <a:avLst/>
          </a:prstGeom>
          <a:noFill/>
          <a:ln w="9525">
            <a:noFill/>
            <a:miter lim="800000"/>
            <a:headEnd/>
            <a:tailEnd/>
          </a:ln>
        </p:spPr>
        <p:txBody>
          <a:bodyPr anchor="b"/>
          <a:lstStyle/>
          <a:p>
            <a:pPr algn="ctr" eaLnBrk="1" hangingPunct="1"/>
            <a:r>
              <a:rPr lang="en-US" altLang="en-US" sz="3200" dirty="0">
                <a:solidFill>
                  <a:schemeClr val="tx1"/>
                </a:solidFill>
              </a:rPr>
              <a:t>How </a:t>
            </a:r>
            <a:r>
              <a:rPr lang="en-US" altLang="en-US" sz="3200" dirty="0" smtClean="0">
                <a:solidFill>
                  <a:schemeClr val="tx1"/>
                </a:solidFill>
              </a:rPr>
              <a:t>Data Are Being Exploited</a:t>
            </a:r>
            <a:endParaRPr lang="en-US" altLang="en-US" sz="3200" dirty="0">
              <a:solidFill>
                <a:schemeClr val="tx1"/>
              </a:solidFill>
            </a:endParaRPr>
          </a:p>
        </p:txBody>
      </p:sp>
      <p:sp>
        <p:nvSpPr>
          <p:cNvPr id="24579" name="Text Placeholder 3"/>
          <p:cNvSpPr>
            <a:spLocks noGrp="1"/>
          </p:cNvSpPr>
          <p:nvPr>
            <p:ph type="body" sz="half" idx="2"/>
          </p:nvPr>
        </p:nvSpPr>
        <p:spPr>
          <a:xfrm>
            <a:off x="161925" y="704850"/>
            <a:ext cx="8709025" cy="6088063"/>
          </a:xfrm>
        </p:spPr>
        <p:txBody>
          <a:bodyPr/>
          <a:lstStyle/>
          <a:p>
            <a:endParaRPr lang="fr-BE" altLang="en-US" b="1" smtClean="0"/>
          </a:p>
          <a:p>
            <a:endParaRPr lang="fr-BE" altLang="en-US" b="1" smtClean="0"/>
          </a:p>
          <a:p>
            <a:endParaRPr lang="fr-BE" altLang="en-US" b="1" smtClean="0"/>
          </a:p>
          <a:p>
            <a:endParaRPr lang="fr-BE" altLang="en-US" smtClean="0"/>
          </a:p>
          <a:p>
            <a:endParaRPr lang="fr-BE" altLang="en-US" b="1" smtClean="0"/>
          </a:p>
        </p:txBody>
      </p:sp>
      <p:graphicFrame>
        <p:nvGraphicFramePr>
          <p:cNvPr id="2" name="Table 1"/>
          <p:cNvGraphicFramePr>
            <a:graphicFrameLocks noGrp="1"/>
          </p:cNvGraphicFramePr>
          <p:nvPr/>
        </p:nvGraphicFramePr>
        <p:xfrm>
          <a:off x="80962" y="1338701"/>
          <a:ext cx="8940120" cy="4328160"/>
        </p:xfrm>
        <a:graphic>
          <a:graphicData uri="http://schemas.openxmlformats.org/drawingml/2006/table">
            <a:tbl>
              <a:tblPr firstRow="1" bandRow="1">
                <a:tableStyleId>{3C2FFA5D-87B4-456A-9821-1D502468CF0F}</a:tableStyleId>
              </a:tblPr>
              <a:tblGrid>
                <a:gridCol w="2733472"/>
                <a:gridCol w="3226608"/>
                <a:gridCol w="2980040"/>
              </a:tblGrid>
              <a:tr h="0">
                <a:tc>
                  <a:txBody>
                    <a:bodyPr/>
                    <a:lstStyle/>
                    <a:p>
                      <a:r>
                        <a:rPr lang="en-US" dirty="0" smtClean="0">
                          <a:solidFill>
                            <a:srgbClr val="002569"/>
                          </a:solidFill>
                        </a:rPr>
                        <a:t>Geographic Area</a:t>
                      </a:r>
                      <a:endParaRPr lang="en-US" dirty="0">
                        <a:solidFill>
                          <a:srgbClr val="002569"/>
                        </a:solidFill>
                      </a:endParaRPr>
                    </a:p>
                  </a:txBody>
                  <a:tcPr/>
                </a:tc>
                <a:tc>
                  <a:txBody>
                    <a:bodyPr/>
                    <a:lstStyle/>
                    <a:p>
                      <a:r>
                        <a:rPr lang="en-US" dirty="0" smtClean="0">
                          <a:solidFill>
                            <a:srgbClr val="002569"/>
                          </a:solidFill>
                        </a:rPr>
                        <a:t>Product</a:t>
                      </a:r>
                      <a:endParaRPr lang="en-US" dirty="0">
                        <a:solidFill>
                          <a:srgbClr val="002569"/>
                        </a:solidFill>
                      </a:endParaRPr>
                    </a:p>
                  </a:txBody>
                  <a:tcPr/>
                </a:tc>
                <a:tc>
                  <a:txBody>
                    <a:bodyPr/>
                    <a:lstStyle/>
                    <a:p>
                      <a:r>
                        <a:rPr lang="en-US" dirty="0" smtClean="0">
                          <a:solidFill>
                            <a:srgbClr val="002569"/>
                          </a:solidFill>
                        </a:rPr>
                        <a:t>Value</a:t>
                      </a:r>
                      <a:r>
                        <a:rPr lang="en-US" baseline="0" dirty="0" smtClean="0">
                          <a:solidFill>
                            <a:srgbClr val="002569"/>
                          </a:solidFill>
                        </a:rPr>
                        <a:t> Added P</a:t>
                      </a:r>
                      <a:r>
                        <a:rPr lang="en-US" dirty="0" smtClean="0">
                          <a:solidFill>
                            <a:srgbClr val="002569"/>
                          </a:solidFill>
                        </a:rPr>
                        <a:t>artner</a:t>
                      </a:r>
                      <a:endParaRPr lang="en-US" dirty="0">
                        <a:solidFill>
                          <a:srgbClr val="002569"/>
                        </a:solidFill>
                      </a:endParaRPr>
                    </a:p>
                  </a:txBody>
                  <a:tcPr/>
                </a:tc>
              </a:tr>
              <a:tr h="440965">
                <a:tc>
                  <a:txBody>
                    <a:bodyPr/>
                    <a:lstStyle/>
                    <a:p>
                      <a:r>
                        <a:rPr lang="en-US" sz="1400" dirty="0" smtClean="0">
                          <a:solidFill>
                            <a:srgbClr val="002569"/>
                          </a:solidFill>
                        </a:rPr>
                        <a:t>Haiti</a:t>
                      </a:r>
                      <a:endParaRPr lang="en-US" sz="1400" dirty="0">
                        <a:solidFill>
                          <a:srgbClr val="002569"/>
                        </a:solidFill>
                      </a:endParaRPr>
                    </a:p>
                  </a:txBody>
                  <a:tcPr/>
                </a:tc>
                <a:tc>
                  <a:txBody>
                    <a:bodyPr/>
                    <a:lstStyle/>
                    <a:p>
                      <a:r>
                        <a:rPr lang="en-US" sz="1400" dirty="0" smtClean="0">
                          <a:solidFill>
                            <a:srgbClr val="002569"/>
                          </a:solidFill>
                        </a:rPr>
                        <a:t>Flood extent maps, flood risk maps,</a:t>
                      </a:r>
                      <a:r>
                        <a:rPr lang="en-US" sz="1400" baseline="0" dirty="0" smtClean="0">
                          <a:solidFill>
                            <a:srgbClr val="002569"/>
                          </a:solidFill>
                        </a:rPr>
                        <a:t> landslide maps, flash flood guidance / threat maps, integrated risk assessment platform</a:t>
                      </a:r>
                      <a:endParaRPr lang="en-US" sz="1400" dirty="0">
                        <a:solidFill>
                          <a:srgbClr val="002569"/>
                        </a:solidFill>
                      </a:endParaRPr>
                    </a:p>
                  </a:txBody>
                  <a:tcPr/>
                </a:tc>
                <a:tc>
                  <a:txBody>
                    <a:bodyPr/>
                    <a:lstStyle/>
                    <a:p>
                      <a:r>
                        <a:rPr lang="en-US" sz="1400" dirty="0" smtClean="0">
                          <a:solidFill>
                            <a:srgbClr val="002569"/>
                          </a:solidFill>
                        </a:rPr>
                        <a:t>SERTIT, CIMA,</a:t>
                      </a:r>
                      <a:r>
                        <a:rPr lang="en-US" sz="1400" baseline="0" dirty="0" smtClean="0">
                          <a:solidFill>
                            <a:srgbClr val="002569"/>
                          </a:solidFill>
                        </a:rPr>
                        <a:t> INGV, Altamira, CIMH, RASOR FP7, NOAA/HRC</a:t>
                      </a:r>
                      <a:endParaRPr lang="en-US" sz="1400" dirty="0">
                        <a:solidFill>
                          <a:srgbClr val="002569"/>
                        </a:solidFill>
                      </a:endParaRPr>
                    </a:p>
                  </a:txBody>
                  <a:tcPr/>
                </a:tc>
              </a:tr>
              <a:tr h="440965">
                <a:tc>
                  <a:txBody>
                    <a:bodyPr/>
                    <a:lstStyle/>
                    <a:p>
                      <a:r>
                        <a:rPr lang="en-US" sz="1400" dirty="0" smtClean="0">
                          <a:solidFill>
                            <a:srgbClr val="002569"/>
                          </a:solidFill>
                        </a:rPr>
                        <a:t>Other Caribbean</a:t>
                      </a:r>
                      <a:r>
                        <a:rPr lang="en-US" sz="1400" baseline="0" dirty="0" smtClean="0">
                          <a:solidFill>
                            <a:srgbClr val="002569"/>
                          </a:solidFill>
                        </a:rPr>
                        <a:t> islands, Central America</a:t>
                      </a:r>
                      <a:endParaRPr lang="en-US" sz="1400" dirty="0">
                        <a:solidFill>
                          <a:srgbClr val="002569"/>
                        </a:solidFill>
                      </a:endParaRPr>
                    </a:p>
                  </a:txBody>
                  <a:tcPr/>
                </a:tc>
                <a:tc>
                  <a:txBody>
                    <a:bodyPr/>
                    <a:lstStyle/>
                    <a:p>
                      <a:r>
                        <a:rPr lang="en-US" sz="1400" dirty="0" smtClean="0">
                          <a:solidFill>
                            <a:srgbClr val="002569"/>
                          </a:solidFill>
                        </a:rPr>
                        <a:t>Flood damage maps,</a:t>
                      </a:r>
                      <a:r>
                        <a:rPr lang="en-US" sz="1400" baseline="0" dirty="0" smtClean="0">
                          <a:solidFill>
                            <a:srgbClr val="002569"/>
                          </a:solidFill>
                        </a:rPr>
                        <a:t> change detection products, co-registered map overlays</a:t>
                      </a:r>
                      <a:endParaRPr lang="en-US" sz="1400" dirty="0">
                        <a:solidFill>
                          <a:srgbClr val="002569"/>
                        </a:solidFill>
                      </a:endParaRPr>
                    </a:p>
                  </a:txBody>
                  <a:tcPr/>
                </a:tc>
                <a:tc>
                  <a:txBody>
                    <a:bodyPr/>
                    <a:lstStyle/>
                    <a:p>
                      <a:r>
                        <a:rPr lang="en-US" sz="1400" dirty="0" smtClean="0">
                          <a:solidFill>
                            <a:srgbClr val="002569"/>
                          </a:solidFill>
                        </a:rPr>
                        <a:t>CATHALAC, CIMH,</a:t>
                      </a:r>
                      <a:r>
                        <a:rPr lang="en-US" sz="1400" baseline="0" dirty="0" smtClean="0">
                          <a:solidFill>
                            <a:srgbClr val="002569"/>
                          </a:solidFill>
                        </a:rPr>
                        <a:t> NASA/GSFC, RCCP (Costa Rica)</a:t>
                      </a:r>
                      <a:endParaRPr lang="en-US" sz="1400" dirty="0">
                        <a:solidFill>
                          <a:srgbClr val="002569"/>
                        </a:solidFill>
                      </a:endParaRPr>
                    </a:p>
                  </a:txBody>
                  <a:tcPr/>
                </a:tc>
              </a:tr>
              <a:tr h="440965">
                <a:tc>
                  <a:txBody>
                    <a:bodyPr/>
                    <a:lstStyle/>
                    <a:p>
                      <a:r>
                        <a:rPr lang="en-US" sz="1400" dirty="0" smtClean="0">
                          <a:solidFill>
                            <a:srgbClr val="002569"/>
                          </a:solidFill>
                        </a:rPr>
                        <a:t>Namibia</a:t>
                      </a:r>
                      <a:endParaRPr lang="en-US" sz="1400" dirty="0">
                        <a:solidFill>
                          <a:srgbClr val="002569"/>
                        </a:solidFill>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dirty="0" smtClean="0">
                          <a:solidFill>
                            <a:srgbClr val="002569"/>
                          </a:solidFill>
                        </a:rPr>
                        <a:t>Flood extent maps, flood warning products, </a:t>
                      </a:r>
                      <a:r>
                        <a:rPr lang="en-US" sz="1400" baseline="0" dirty="0" smtClean="0">
                          <a:solidFill>
                            <a:srgbClr val="002569"/>
                          </a:solidFill>
                        </a:rPr>
                        <a:t>co-registered map overlays</a:t>
                      </a:r>
                      <a:endParaRPr lang="en-US" sz="1400" dirty="0" smtClean="0">
                        <a:solidFill>
                          <a:srgbClr val="002569"/>
                        </a:solidFill>
                      </a:endParaRPr>
                    </a:p>
                  </a:txBody>
                  <a:tcPr/>
                </a:tc>
                <a:tc>
                  <a:txBody>
                    <a:bodyPr/>
                    <a:lstStyle/>
                    <a:p>
                      <a:r>
                        <a:rPr lang="en-US" sz="1400" dirty="0" smtClean="0">
                          <a:solidFill>
                            <a:srgbClr val="002569"/>
                          </a:solidFill>
                        </a:rPr>
                        <a:t>Namibia Hydrology Dept, Namibian Water Authority, NASA</a:t>
                      </a:r>
                      <a:endParaRPr lang="en-US" sz="1400" dirty="0">
                        <a:solidFill>
                          <a:srgbClr val="002569"/>
                        </a:solidFill>
                      </a:endParaRPr>
                    </a:p>
                  </a:txBody>
                  <a:tcPr/>
                </a:tc>
              </a:tr>
              <a:tr h="440965">
                <a:tc>
                  <a:txBody>
                    <a:bodyPr/>
                    <a:lstStyle/>
                    <a:p>
                      <a:r>
                        <a:rPr lang="en-US" sz="1400" dirty="0" smtClean="0">
                          <a:solidFill>
                            <a:srgbClr val="002569"/>
                          </a:solidFill>
                        </a:rPr>
                        <a:t>Zambezi</a:t>
                      </a:r>
                      <a:r>
                        <a:rPr lang="en-US" sz="1400" baseline="0" dirty="0" smtClean="0">
                          <a:solidFill>
                            <a:srgbClr val="002569"/>
                          </a:solidFill>
                        </a:rPr>
                        <a:t> basin</a:t>
                      </a:r>
                      <a:endParaRPr lang="en-US" sz="1400" dirty="0">
                        <a:solidFill>
                          <a:srgbClr val="002569"/>
                        </a:solidFill>
                      </a:endParaRPr>
                    </a:p>
                  </a:txBody>
                  <a:tcPr/>
                </a:tc>
                <a:tc>
                  <a:txBody>
                    <a:bodyPr/>
                    <a:lstStyle/>
                    <a:p>
                      <a:r>
                        <a:rPr lang="en-US" sz="1400" dirty="0" smtClean="0">
                          <a:solidFill>
                            <a:srgbClr val="002569"/>
                          </a:solidFill>
                        </a:rPr>
                        <a:t>Flood extent maps, flood forecast models, </a:t>
                      </a:r>
                      <a:r>
                        <a:rPr lang="en-US" sz="1400" b="0" dirty="0" smtClean="0">
                          <a:solidFill>
                            <a:srgbClr val="002569"/>
                          </a:solidFill>
                        </a:rPr>
                        <a:t>flood hazard maps, </a:t>
                      </a:r>
                      <a:r>
                        <a:rPr lang="en-US" sz="1400" dirty="0" smtClean="0">
                          <a:solidFill>
                            <a:srgbClr val="002569"/>
                          </a:solidFill>
                        </a:rPr>
                        <a:t>flood depth forecasts</a:t>
                      </a:r>
                      <a:endParaRPr lang="en-US" sz="1400" dirty="0">
                        <a:solidFill>
                          <a:srgbClr val="002569"/>
                        </a:solidFill>
                      </a:endParaRPr>
                    </a:p>
                  </a:txBody>
                  <a:tcPr/>
                </a:tc>
                <a:tc>
                  <a:txBody>
                    <a:bodyPr/>
                    <a:lstStyle/>
                    <a:p>
                      <a:r>
                        <a:rPr lang="en-US" sz="1400" dirty="0" smtClean="0">
                          <a:solidFill>
                            <a:srgbClr val="002569"/>
                          </a:solidFill>
                        </a:rPr>
                        <a:t>Lippmann Institute (</a:t>
                      </a:r>
                      <a:r>
                        <a:rPr lang="en-US" sz="1400" baseline="0" dirty="0" smtClean="0">
                          <a:solidFill>
                            <a:srgbClr val="002569"/>
                          </a:solidFill>
                        </a:rPr>
                        <a:t>HAZARD, WATCHFUL</a:t>
                      </a:r>
                      <a:r>
                        <a:rPr lang="en-US" sz="1400" b="0" baseline="0" dirty="0" smtClean="0">
                          <a:solidFill>
                            <a:srgbClr val="002569"/>
                          </a:solidFill>
                        </a:rPr>
                        <a:t>), </a:t>
                      </a:r>
                      <a:r>
                        <a:rPr lang="en-US" sz="1400" b="0" baseline="0" dirty="0" err="1" smtClean="0">
                          <a:solidFill>
                            <a:srgbClr val="002569"/>
                          </a:solidFill>
                        </a:rPr>
                        <a:t>Deltares</a:t>
                      </a:r>
                      <a:r>
                        <a:rPr lang="en-US" sz="1400" b="0" baseline="0" dirty="0" smtClean="0">
                          <a:solidFill>
                            <a:srgbClr val="002569"/>
                          </a:solidFill>
                        </a:rPr>
                        <a:t>, RSS</a:t>
                      </a:r>
                      <a:endParaRPr lang="en-US" sz="1400" b="0" dirty="0">
                        <a:solidFill>
                          <a:srgbClr val="002569"/>
                        </a:solidFill>
                      </a:endParaRPr>
                    </a:p>
                  </a:txBody>
                  <a:tcPr/>
                </a:tc>
              </a:tr>
              <a:tr h="440965">
                <a:tc>
                  <a:txBody>
                    <a:bodyPr/>
                    <a:lstStyle/>
                    <a:p>
                      <a:r>
                        <a:rPr lang="en-US" sz="1400" dirty="0" smtClean="0">
                          <a:solidFill>
                            <a:srgbClr val="002569"/>
                          </a:solidFill>
                        </a:rPr>
                        <a:t>Mekong</a:t>
                      </a:r>
                      <a:endParaRPr lang="en-US" sz="1400" dirty="0">
                        <a:solidFill>
                          <a:srgbClr val="002569"/>
                        </a:solidFill>
                      </a:endParaRPr>
                    </a:p>
                  </a:txBody>
                  <a:tcPr/>
                </a:tc>
                <a:tc>
                  <a:txBody>
                    <a:bodyPr/>
                    <a:lstStyle/>
                    <a:p>
                      <a:r>
                        <a:rPr lang="en-US" sz="1400" dirty="0" smtClean="0">
                          <a:solidFill>
                            <a:srgbClr val="002569"/>
                          </a:solidFill>
                        </a:rPr>
                        <a:t>Flood extent maps, flood risk maps, flash flood guidance / threat maps</a:t>
                      </a:r>
                      <a:endParaRPr lang="en-US" sz="1400" dirty="0">
                        <a:solidFill>
                          <a:srgbClr val="002569"/>
                        </a:solidFill>
                      </a:endParaRPr>
                    </a:p>
                  </a:txBody>
                  <a:tcPr/>
                </a:tc>
                <a:tc>
                  <a:txBody>
                    <a:bodyPr/>
                    <a:lstStyle/>
                    <a:p>
                      <a:r>
                        <a:rPr lang="en-US" sz="1400" dirty="0" smtClean="0">
                          <a:solidFill>
                            <a:srgbClr val="002569"/>
                          </a:solidFill>
                        </a:rPr>
                        <a:t>Mekong River Commission, ADPC,</a:t>
                      </a:r>
                      <a:r>
                        <a:rPr lang="en-US" sz="1400" baseline="0" dirty="0" smtClean="0">
                          <a:solidFill>
                            <a:srgbClr val="002569"/>
                          </a:solidFill>
                        </a:rPr>
                        <a:t> </a:t>
                      </a:r>
                      <a:r>
                        <a:rPr lang="en-US" sz="1400" dirty="0" smtClean="0">
                          <a:solidFill>
                            <a:srgbClr val="002569"/>
                          </a:solidFill>
                        </a:rPr>
                        <a:t>NASA, NOAA, HRC, USGS, Univ. of South Carolina, Texas A&amp;M , IMWI</a:t>
                      </a:r>
                      <a:endParaRPr lang="en-US" sz="1400" dirty="0">
                        <a:solidFill>
                          <a:srgbClr val="002569"/>
                        </a:solidFill>
                      </a:endParaRPr>
                    </a:p>
                  </a:txBody>
                  <a:tcPr/>
                </a:tc>
              </a:tr>
              <a:tr h="440965">
                <a:tc>
                  <a:txBody>
                    <a:bodyPr/>
                    <a:lstStyle/>
                    <a:p>
                      <a:r>
                        <a:rPr lang="en-US" sz="1400" dirty="0" smtClean="0">
                          <a:solidFill>
                            <a:srgbClr val="002569"/>
                          </a:solidFill>
                        </a:rPr>
                        <a:t>Java (Bandung, Jakarta, </a:t>
                      </a:r>
                      <a:r>
                        <a:rPr lang="en-US" sz="1400" dirty="0" err="1" smtClean="0">
                          <a:solidFill>
                            <a:srgbClr val="002569"/>
                          </a:solidFill>
                        </a:rPr>
                        <a:t>Cilacap</a:t>
                      </a:r>
                      <a:r>
                        <a:rPr lang="en-US" sz="1400" dirty="0" smtClean="0">
                          <a:solidFill>
                            <a:srgbClr val="002569"/>
                          </a:solidFill>
                        </a:rPr>
                        <a:t>)</a:t>
                      </a:r>
                      <a:endParaRPr lang="en-US" sz="1400" dirty="0">
                        <a:solidFill>
                          <a:srgbClr val="002569"/>
                        </a:solidFill>
                      </a:endParaRPr>
                    </a:p>
                  </a:txBody>
                  <a:tcPr/>
                </a:tc>
                <a:tc>
                  <a:txBody>
                    <a:bodyPr/>
                    <a:lstStyle/>
                    <a:p>
                      <a:r>
                        <a:rPr lang="en-US" sz="1400" dirty="0" smtClean="0">
                          <a:solidFill>
                            <a:srgbClr val="002569"/>
                          </a:solidFill>
                        </a:rPr>
                        <a:t>Flood risk maps, subsidence maps tied to flood risk, tsunami risk maps (</a:t>
                      </a:r>
                      <a:r>
                        <a:rPr lang="en-US" sz="1400" dirty="0" err="1" smtClean="0">
                          <a:solidFill>
                            <a:srgbClr val="002569"/>
                          </a:solidFill>
                        </a:rPr>
                        <a:t>Cilacap</a:t>
                      </a:r>
                      <a:r>
                        <a:rPr lang="en-US" sz="1400" dirty="0" smtClean="0">
                          <a:solidFill>
                            <a:srgbClr val="002569"/>
                          </a:solidFill>
                        </a:rPr>
                        <a:t> only), flood extent maps</a:t>
                      </a:r>
                      <a:endParaRPr lang="en-US" sz="1400" dirty="0">
                        <a:solidFill>
                          <a:srgbClr val="002569"/>
                        </a:solidFill>
                      </a:endParaRPr>
                    </a:p>
                  </a:txBody>
                  <a:tcPr/>
                </a:tc>
                <a:tc>
                  <a:txBody>
                    <a:bodyPr/>
                    <a:lstStyle/>
                    <a:p>
                      <a:r>
                        <a:rPr lang="en-US" sz="1400" dirty="0" smtClean="0">
                          <a:solidFill>
                            <a:srgbClr val="002569"/>
                          </a:solidFill>
                        </a:rPr>
                        <a:t>SERTIT, </a:t>
                      </a:r>
                      <a:r>
                        <a:rPr lang="en-US" sz="1400" dirty="0" err="1" smtClean="0">
                          <a:solidFill>
                            <a:srgbClr val="002569"/>
                          </a:solidFill>
                        </a:rPr>
                        <a:t>Deltares</a:t>
                      </a:r>
                      <a:r>
                        <a:rPr lang="en-US" sz="1400" dirty="0" smtClean="0">
                          <a:solidFill>
                            <a:srgbClr val="002569"/>
                          </a:solidFill>
                        </a:rPr>
                        <a:t>, CIMA, Altamira, INGV, RASOR FP7 </a:t>
                      </a:r>
                      <a:endParaRPr lang="en-US" sz="1400" dirty="0">
                        <a:solidFill>
                          <a:srgbClr val="002569"/>
                        </a:solidFill>
                      </a:endParaRPr>
                    </a:p>
                  </a:txBody>
                  <a:tcPr/>
                </a:tc>
              </a:tr>
            </a:tbl>
          </a:graphicData>
        </a:graphic>
      </p:graphicFrame>
      <p:sp>
        <p:nvSpPr>
          <p:cNvPr id="24581" name="TextBox 2"/>
          <p:cNvSpPr txBox="1">
            <a:spLocks noChangeArrowheads="1"/>
          </p:cNvSpPr>
          <p:nvPr/>
        </p:nvSpPr>
        <p:spPr bwMode="auto">
          <a:xfrm>
            <a:off x="251520" y="5805264"/>
            <a:ext cx="8639175" cy="646112"/>
          </a:xfrm>
          <a:prstGeom prst="rect">
            <a:avLst/>
          </a:prstGeom>
          <a:noFill/>
          <a:ln w="9525">
            <a:noFill/>
            <a:miter lim="800000"/>
            <a:headEnd/>
            <a:tailEnd/>
          </a:ln>
        </p:spPr>
        <p:txBody>
          <a:bodyPr>
            <a:spAutoFit/>
          </a:bodyPr>
          <a:lstStyle/>
          <a:p>
            <a:pPr algn="ctr"/>
            <a:r>
              <a:rPr lang="en-US" altLang="en-US" sz="1800" dirty="0"/>
              <a:t>Products used by: national end users, civil protection agencies, World Bank, Red Cross</a:t>
            </a:r>
            <a:r>
              <a:rPr lang="en-US" altLang="en-US" sz="1800" dirty="0" smtClean="0"/>
              <a:t>, World Food Program, </a:t>
            </a:r>
            <a:r>
              <a:rPr lang="en-US" altLang="en-US" sz="1800" dirty="0"/>
              <a:t>River Commissions (</a:t>
            </a:r>
            <a:r>
              <a:rPr lang="en-US" altLang="en-US" sz="1800" dirty="0" err="1"/>
              <a:t>Kavango</a:t>
            </a:r>
            <a:r>
              <a:rPr lang="en-US" altLang="en-US" sz="1800" dirty="0"/>
              <a:t>, Zambezi, Mekong)</a:t>
            </a:r>
          </a:p>
        </p:txBody>
      </p:sp>
      <p:sp>
        <p:nvSpPr>
          <p:cNvPr id="7" name="Slide Number Placeholder 10"/>
          <p:cNvSpPr txBox="1">
            <a:spLocks/>
          </p:cNvSpPr>
          <p:nvPr/>
        </p:nvSpPr>
        <p:spPr>
          <a:xfrm>
            <a:off x="8172400" y="6400800"/>
            <a:ext cx="971600" cy="457200"/>
          </a:xfrm>
          <a:prstGeom prst="rect">
            <a:avLst/>
          </a:prstGeom>
        </p:spPr>
        <p:txBody>
          <a:bodyPr/>
          <a:lstStyle/>
          <a:p>
            <a:pPr marL="0" marR="0" lvl="0" indent="0" algn="ctr" defTabSz="914400" rtl="0" eaLnBrk="0" fontAlgn="base" latinLnBrk="0" hangingPunct="0">
              <a:lnSpc>
                <a:spcPct val="100000"/>
              </a:lnSpc>
              <a:spcBef>
                <a:spcPct val="0"/>
              </a:spcBef>
              <a:spcAft>
                <a:spcPct val="0"/>
              </a:spcAft>
              <a:buClrTx/>
              <a:buSzTx/>
              <a:buFontTx/>
              <a:buNone/>
              <a:tabLst/>
              <a:defRPr/>
            </a:pPr>
            <a:fld id="{3A86AE8E-D549-4C81-A371-621FC48DD807}" type="slidenum">
              <a:rPr kumimoji="0" lang="en-US" altLang="en-US" sz="1600" b="1" i="0" u="none" strike="noStrike" kern="1200" cap="none" spc="0" normalizeH="0" baseline="0" noProof="0" smtClean="0">
                <a:ln>
                  <a:noFill/>
                </a:ln>
                <a:solidFill>
                  <a:schemeClr val="tx2"/>
                </a:solidFill>
                <a:effectLst/>
                <a:uLnTx/>
                <a:uFillTx/>
                <a:latin typeface="Times New Roman" pitchFamily="18" charset="0"/>
                <a:ea typeface="+mn-ea"/>
                <a:cs typeface="+mn-cs"/>
              </a:rPr>
              <a:pPr marL="0" marR="0" lvl="0" indent="0" algn="ctr" defTabSz="914400" rtl="0" eaLnBrk="0" fontAlgn="base" latinLnBrk="0" hangingPunct="0">
                <a:lnSpc>
                  <a:spcPct val="100000"/>
                </a:lnSpc>
                <a:spcBef>
                  <a:spcPct val="0"/>
                </a:spcBef>
                <a:spcAft>
                  <a:spcPct val="0"/>
                </a:spcAft>
                <a:buClrTx/>
                <a:buSzTx/>
                <a:buFontTx/>
                <a:buNone/>
                <a:tabLst/>
                <a:defRPr/>
              </a:pPr>
              <a:t>6</a:t>
            </a:fld>
            <a:endParaRPr kumimoji="0" lang="en-US" altLang="en-US" sz="1600" b="1" i="0" u="none" strike="noStrike" kern="1200" cap="none" spc="0" normalizeH="0" baseline="0" noProof="0" dirty="0">
              <a:ln>
                <a:noFill/>
              </a:ln>
              <a:solidFill>
                <a:schemeClr val="tx2"/>
              </a:solidFill>
              <a:effectLst/>
              <a:uLnTx/>
              <a:uFillTx/>
              <a:latin typeface="Times New Roman" pitchFamily="18" charset="0"/>
              <a:ea typeface="+mn-ea"/>
              <a:cs typeface="+mn-cs"/>
            </a:endParaRP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685800" y="177800"/>
            <a:ext cx="7772400" cy="803275"/>
          </a:xfrm>
        </p:spPr>
        <p:txBody>
          <a:bodyPr/>
          <a:lstStyle/>
          <a:p>
            <a:r>
              <a:rPr lang="en-US" altLang="en-US" sz="3200" dirty="0" smtClean="0">
                <a:ea typeface="ＭＳ Ｐゴシック" pitchFamily="34" charset="-128"/>
              </a:rPr>
              <a:t>Outline</a:t>
            </a:r>
          </a:p>
        </p:txBody>
      </p:sp>
      <p:sp>
        <p:nvSpPr>
          <p:cNvPr id="7171" name="Content Placeholder 2"/>
          <p:cNvSpPr>
            <a:spLocks noGrp="1"/>
          </p:cNvSpPr>
          <p:nvPr>
            <p:ph idx="1"/>
          </p:nvPr>
        </p:nvSpPr>
        <p:spPr>
          <a:xfrm>
            <a:off x="468313" y="1052513"/>
            <a:ext cx="8064500" cy="5256212"/>
          </a:xfrm>
        </p:spPr>
        <p:txBody>
          <a:bodyPr/>
          <a:lstStyle/>
          <a:p>
            <a:pPr>
              <a:lnSpc>
                <a:spcPct val="100000"/>
              </a:lnSpc>
              <a:spcBef>
                <a:spcPts val="600"/>
              </a:spcBef>
            </a:pPr>
            <a:r>
              <a:rPr lang="en-US" altLang="en-US" sz="2800" b="1" dirty="0" smtClean="0">
                <a:solidFill>
                  <a:schemeClr val="bg1">
                    <a:lumMod val="75000"/>
                  </a:schemeClr>
                </a:solidFill>
                <a:ea typeface="ＭＳ Ｐゴシック" pitchFamily="34" charset="-128"/>
              </a:rPr>
              <a:t>Flood Pilot overview</a:t>
            </a:r>
          </a:p>
          <a:p>
            <a:pPr>
              <a:lnSpc>
                <a:spcPct val="100000"/>
              </a:lnSpc>
              <a:spcBef>
                <a:spcPts val="600"/>
              </a:spcBef>
            </a:pPr>
            <a:r>
              <a:rPr lang="en-US" altLang="en-US" sz="2800" b="1" dirty="0" smtClean="0">
                <a:solidFill>
                  <a:schemeClr val="bg1">
                    <a:lumMod val="75000"/>
                  </a:schemeClr>
                </a:solidFill>
                <a:ea typeface="ＭＳ Ｐゴシック" pitchFamily="34" charset="-128"/>
              </a:rPr>
              <a:t>Status of data acquisition and exploitation</a:t>
            </a:r>
          </a:p>
          <a:p>
            <a:pPr>
              <a:lnSpc>
                <a:spcPct val="100000"/>
              </a:lnSpc>
              <a:spcBef>
                <a:spcPts val="600"/>
              </a:spcBef>
            </a:pPr>
            <a:r>
              <a:rPr lang="en-US" altLang="en-US" sz="2800" b="1" dirty="0" smtClean="0">
                <a:ea typeface="ＭＳ Ｐゴシック" pitchFamily="34" charset="-128"/>
              </a:rPr>
              <a:t>Pilot status report:</a:t>
            </a:r>
          </a:p>
          <a:p>
            <a:pPr lvl="1">
              <a:lnSpc>
                <a:spcPct val="100000"/>
              </a:lnSpc>
              <a:spcBef>
                <a:spcPts val="600"/>
              </a:spcBef>
            </a:pPr>
            <a:r>
              <a:rPr lang="en-US" altLang="en-US" sz="2400" b="1" dirty="0" smtClean="0">
                <a:ea typeface="ＭＳ Ｐゴシック" pitchFamily="34" charset="-128"/>
              </a:rPr>
              <a:t>Objective A: Global component status</a:t>
            </a:r>
          </a:p>
          <a:p>
            <a:pPr lvl="1">
              <a:lnSpc>
                <a:spcPct val="100000"/>
              </a:lnSpc>
              <a:spcBef>
                <a:spcPts val="600"/>
              </a:spcBef>
            </a:pPr>
            <a:r>
              <a:rPr lang="en-US" altLang="en-US" sz="2400" b="1" dirty="0" smtClean="0">
                <a:ea typeface="ＭＳ Ｐゴシック" pitchFamily="34" charset="-128"/>
              </a:rPr>
              <a:t>Objective B: Regional component status</a:t>
            </a:r>
          </a:p>
          <a:p>
            <a:pPr lvl="2">
              <a:spcBef>
                <a:spcPts val="600"/>
              </a:spcBef>
            </a:pPr>
            <a:r>
              <a:rPr lang="en-US" altLang="en-US" sz="2000" b="1" dirty="0" smtClean="0">
                <a:ea typeface="ＭＳ Ｐゴシック" pitchFamily="34" charset="-128"/>
              </a:rPr>
              <a:t>Caribbean/Central America</a:t>
            </a:r>
          </a:p>
          <a:p>
            <a:pPr lvl="2">
              <a:spcBef>
                <a:spcPts val="600"/>
              </a:spcBef>
            </a:pPr>
            <a:r>
              <a:rPr lang="en-US" altLang="en-US" sz="2000" b="1" dirty="0" smtClean="0">
                <a:ea typeface="ＭＳ Ｐゴシック" pitchFamily="34" charset="-128"/>
              </a:rPr>
              <a:t>Southern Africa</a:t>
            </a:r>
          </a:p>
          <a:p>
            <a:pPr lvl="2">
              <a:spcBef>
                <a:spcPts val="600"/>
              </a:spcBef>
            </a:pPr>
            <a:r>
              <a:rPr lang="en-US" altLang="en-US" sz="2000" b="1" dirty="0" smtClean="0">
                <a:ea typeface="ＭＳ Ｐゴシック" pitchFamily="34" charset="-128"/>
              </a:rPr>
              <a:t>Southeast Asia</a:t>
            </a:r>
          </a:p>
          <a:p>
            <a:pPr lvl="1">
              <a:lnSpc>
                <a:spcPct val="100000"/>
              </a:lnSpc>
              <a:spcBef>
                <a:spcPts val="600"/>
              </a:spcBef>
            </a:pPr>
            <a:r>
              <a:rPr lang="en-US" altLang="en-US" sz="2400" b="1" dirty="0" smtClean="0">
                <a:ea typeface="ＭＳ Ｐゴシック" pitchFamily="34" charset="-128"/>
              </a:rPr>
              <a:t>Objective C: Capacity Building</a:t>
            </a:r>
          </a:p>
          <a:p>
            <a:pPr>
              <a:lnSpc>
                <a:spcPct val="100000"/>
              </a:lnSpc>
              <a:spcBef>
                <a:spcPts val="600"/>
              </a:spcBef>
            </a:pPr>
            <a:r>
              <a:rPr lang="en-US" altLang="en-US" sz="2800" b="1" dirty="0" smtClean="0">
                <a:ea typeface="ＭＳ Ｐゴシック" pitchFamily="34" charset="-128"/>
              </a:rPr>
              <a:t>Issues and Risk Management</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7</a:t>
            </a:fld>
            <a:endParaRPr lang="en-US" alt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altLang="en-US" sz="2400" u="sng" dirty="0" smtClean="0"/>
              <a:t>2014 Milestone</a:t>
            </a:r>
            <a:r>
              <a:rPr lang="en-US" altLang="en-US" sz="2400" dirty="0" smtClean="0"/>
              <a:t>: </a:t>
            </a:r>
            <a:r>
              <a:rPr lang="en-US" sz="2400" dirty="0" smtClean="0"/>
              <a:t>initial pilot Global Flood Dashboard website with linkages to major global projects and systems and archive flood products</a:t>
            </a:r>
          </a:p>
          <a:p>
            <a:pPr>
              <a:lnSpc>
                <a:spcPct val="90000"/>
              </a:lnSpc>
              <a:spcBef>
                <a:spcPts val="600"/>
              </a:spcBef>
            </a:pPr>
            <a:r>
              <a:rPr lang="en-US" sz="2400" u="sng" dirty="0" smtClean="0"/>
              <a:t>2015 Milestone</a:t>
            </a:r>
            <a:r>
              <a:rPr lang="en-US" sz="2400" dirty="0" smtClean="0"/>
              <a:t>: functional linkages between the Global Flood Dashboard and the three regional flood component areas; indication of regions of interest based on reports of flooding; showcase at WCDRR</a:t>
            </a:r>
          </a:p>
          <a:p>
            <a:pPr lvl="1">
              <a:lnSpc>
                <a:spcPct val="90000"/>
              </a:lnSpc>
              <a:spcBef>
                <a:spcPts val="600"/>
              </a:spcBef>
            </a:pPr>
            <a:r>
              <a:rPr lang="en-US" altLang="en-US" sz="2400" u="sng" dirty="0" smtClean="0"/>
              <a:t>Status</a:t>
            </a:r>
            <a:r>
              <a:rPr lang="en-US" altLang="en-US" sz="2400" dirty="0" smtClean="0"/>
              <a:t>: </a:t>
            </a:r>
            <a:r>
              <a:rPr lang="en-US" altLang="en-US" sz="2400" b="1" dirty="0" smtClean="0"/>
              <a:t>75% complete</a:t>
            </a:r>
            <a:r>
              <a:rPr lang="en-US" altLang="en-US" sz="2400" dirty="0" smtClean="0"/>
              <a:t>—</a:t>
            </a:r>
            <a:r>
              <a:rPr lang="en-US" altLang="en-US" sz="2400" dirty="0" err="1" smtClean="0"/>
              <a:t>telecon</a:t>
            </a:r>
            <a:r>
              <a:rPr lang="en-US" altLang="en-US" sz="2400" dirty="0" smtClean="0"/>
              <a:t> with B. </a:t>
            </a:r>
            <a:r>
              <a:rPr lang="en-US" altLang="en-US" sz="2400" dirty="0" err="1" smtClean="0"/>
              <a:t>Koetz</a:t>
            </a:r>
            <a:r>
              <a:rPr lang="en-US" altLang="en-US" sz="2400" dirty="0" smtClean="0"/>
              <a:t> (ESA) to discuss concept of using </a:t>
            </a:r>
            <a:r>
              <a:rPr lang="en-US" altLang="en-US" sz="2400" dirty="0" err="1" smtClean="0"/>
              <a:t>GeoOpenSocial</a:t>
            </a:r>
            <a:r>
              <a:rPr lang="en-US" altLang="en-US" sz="2400" dirty="0" smtClean="0"/>
              <a:t> API to allow regional users to post and access products that could be hosted at Hydro-TEP or on Amazon Cloud.  ESA is currently considering it and will provide a response in September.</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8</a:t>
            </a:fld>
            <a:endParaRPr lang="en-US" altLang="en-US" dirty="0"/>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Title 1"/>
          <p:cNvSpPr>
            <a:spLocks noGrp="1"/>
          </p:cNvSpPr>
          <p:nvPr>
            <p:ph type="title"/>
          </p:nvPr>
        </p:nvSpPr>
        <p:spPr>
          <a:xfrm>
            <a:off x="685800" y="260350"/>
            <a:ext cx="7772400" cy="792163"/>
          </a:xfrm>
        </p:spPr>
        <p:txBody>
          <a:bodyPr/>
          <a:lstStyle/>
          <a:p>
            <a:r>
              <a:rPr lang="en-US" altLang="en-US" sz="3200" dirty="0" smtClean="0"/>
              <a:t>Objective A: Global Component Status</a:t>
            </a:r>
          </a:p>
        </p:txBody>
      </p:sp>
      <p:sp>
        <p:nvSpPr>
          <p:cNvPr id="12291" name="Content Placeholder 2"/>
          <p:cNvSpPr>
            <a:spLocks noGrp="1"/>
          </p:cNvSpPr>
          <p:nvPr>
            <p:ph idx="1"/>
          </p:nvPr>
        </p:nvSpPr>
        <p:spPr>
          <a:xfrm>
            <a:off x="539751" y="1052513"/>
            <a:ext cx="8136706" cy="5688855"/>
          </a:xfrm>
        </p:spPr>
        <p:txBody>
          <a:bodyPr/>
          <a:lstStyle/>
          <a:p>
            <a:pPr>
              <a:lnSpc>
                <a:spcPct val="90000"/>
              </a:lnSpc>
              <a:spcBef>
                <a:spcPts val="600"/>
              </a:spcBef>
            </a:pPr>
            <a:r>
              <a:rPr lang="en-US" sz="2400" u="sng" dirty="0" smtClean="0"/>
              <a:t>2016-17 Milestone</a:t>
            </a:r>
            <a:r>
              <a:rPr lang="en-US" sz="2400" dirty="0" smtClean="0"/>
              <a:t>: draft a plan for longer-term sustainability; provide functional linkages to additional user-selected polygons of interest beyond the three regional Pilot areas.</a:t>
            </a:r>
          </a:p>
          <a:p>
            <a:pPr lvl="1">
              <a:lnSpc>
                <a:spcPct val="90000"/>
              </a:lnSpc>
              <a:spcBef>
                <a:spcPts val="600"/>
              </a:spcBef>
            </a:pPr>
            <a:r>
              <a:rPr lang="en-US" altLang="en-US" sz="2400" u="sng" dirty="0" smtClean="0"/>
              <a:t>Status</a:t>
            </a:r>
            <a:r>
              <a:rPr lang="en-US" altLang="en-US" sz="2400" dirty="0" smtClean="0"/>
              <a:t>: In concert with </a:t>
            </a:r>
            <a:r>
              <a:rPr lang="en-US" altLang="en-US" sz="2400" dirty="0" err="1" smtClean="0"/>
              <a:t>GeoDARMA</a:t>
            </a:r>
            <a:r>
              <a:rPr lang="en-US" altLang="en-US" sz="2400" dirty="0" smtClean="0"/>
              <a:t>, reach out to UN World Bank, International Red Cross, and other potential partners to implement the Flood Pilot monitoring capabilities on a more permanent basis, possibly in other regional settings</a:t>
            </a:r>
          </a:p>
        </p:txBody>
      </p:sp>
      <p:sp>
        <p:nvSpPr>
          <p:cNvPr id="6" name="Slide Number Placeholder 5"/>
          <p:cNvSpPr>
            <a:spLocks noGrp="1"/>
          </p:cNvSpPr>
          <p:nvPr>
            <p:ph type="sldNum" sz="quarter" idx="10"/>
          </p:nvPr>
        </p:nvSpPr>
        <p:spPr>
          <a:xfrm>
            <a:off x="8172400" y="6400800"/>
            <a:ext cx="971600" cy="457200"/>
          </a:xfrm>
        </p:spPr>
        <p:txBody>
          <a:bodyPr/>
          <a:lstStyle/>
          <a:p>
            <a:fld id="{3A86AE8E-D549-4C81-A371-621FC48DD807}" type="slidenum">
              <a:rPr lang="en-US" altLang="en-US" smtClean="0"/>
              <a:pPr/>
              <a:t>9</a:t>
            </a:fld>
            <a:endParaRPr lang="en-US" altLang="en-US" dirty="0"/>
          </a:p>
        </p:txBody>
      </p:sp>
    </p:spTree>
  </p:cSld>
  <p:clrMapOvr>
    <a:masterClrMapping/>
  </p:clrMapOvr>
</p:sld>
</file>

<file path=ppt/theme/theme1.xml><?xml version="1.0" encoding="utf-8"?>
<a:theme xmlns:a="http://schemas.openxmlformats.org/drawingml/2006/main" name="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1_Default Design">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spDef>
    <a:lnDef>
      <a:spPr bwMode="auto">
        <a:xfrm>
          <a:off x="0" y="0"/>
          <a:ext cx="1" cy="1"/>
        </a:xfrm>
        <a:custGeom>
          <a:avLst/>
          <a:gdLst/>
          <a:ahLst/>
          <a:cxnLst/>
          <a:rect l="0" t="0" r="0" b="0"/>
          <a:pathLst/>
        </a:custGeom>
        <a:solidFill>
          <a:srgbClr val="FFCC66"/>
        </a:solidFill>
        <a:ln w="28575" cap="flat" cmpd="sng" algn="ctr">
          <a:solidFill>
            <a:schemeClr val="tx1"/>
          </a:solidFill>
          <a:prstDash val="solid"/>
          <a:round/>
          <a:headEnd type="none" w="med" len="med"/>
          <a:tailEnd type="none" w="med" len="med"/>
        </a:ln>
        <a:effectLst>
          <a:outerShdw dist="107763" dir="8100000" algn="ctr" rotWithShape="0">
            <a:schemeClr val="bg2"/>
          </a:outerShdw>
        </a:effectLst>
      </a:spPr>
      <a:bodyPr vert="eaVert" wrap="none" lIns="91440" tIns="45720" rIns="91440" bIns="45720" numCol="1" anchor="ctr" anchorCtr="0" compatLnSpc="1">
        <a:prstTxWarp prst="textNoShape">
          <a:avLst/>
        </a:prstTxWarp>
      </a:bodyPr>
      <a:lstStyle>
        <a:defPPr marL="0" marR="0" indent="0" algn="ctr" defTabSz="903288" rtl="0" eaLnBrk="0" fontAlgn="base" latinLnBrk="0" hangingPunct="0">
          <a:lnSpc>
            <a:spcPct val="100000"/>
          </a:lnSpc>
          <a:spcBef>
            <a:spcPct val="0"/>
          </a:spcBef>
          <a:spcAft>
            <a:spcPct val="0"/>
          </a:spcAft>
          <a:buClrTx/>
          <a:buSzTx/>
          <a:buFontTx/>
          <a:buNone/>
          <a:tabLst/>
          <a:defRPr kumimoji="0" lang="en-US" sz="3600" b="1" i="0" u="none" strike="noStrike" cap="none" normalizeH="0" baseline="0" smtClean="0">
            <a:ln>
              <a:noFill/>
            </a:ln>
            <a:solidFill>
              <a:schemeClr val="tx2"/>
            </a:solidFill>
            <a:effectLst/>
            <a:latin typeface="Times New Roman" pitchFamily="-112" charset="0"/>
          </a:defRPr>
        </a:defPPr>
      </a:lstStyle>
    </a:lnDef>
  </a:objectDefaults>
  <a:extraClrSchemeLst>
    <a:extraClrScheme>
      <a:clrScheme name="Default Desig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919191"/>
      </a:lt2>
      <a:accent1>
        <a:srgbClr val="618FFD"/>
      </a:accent1>
      <a:accent2>
        <a:srgbClr val="00AE00"/>
      </a:accent2>
      <a:accent3>
        <a:srgbClr val="FFFFFF"/>
      </a:accent3>
      <a:accent4>
        <a:srgbClr val="000000"/>
      </a:accent4>
      <a:accent5>
        <a:srgbClr val="B7C6FE"/>
      </a:accent5>
      <a:accent6>
        <a:srgbClr val="009D00"/>
      </a:accent6>
      <a:hlink>
        <a:srgbClr val="FC0128"/>
      </a:hlink>
      <a:folHlink>
        <a:srgbClr val="CECECE"/>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Macintosh HD:Applications:Microsoft Office:Microsoft PowerPoint 4:</Template>
  <TotalTime>8587</TotalTime>
  <Pages>1</Pages>
  <Words>3876</Words>
  <Application>Microsoft Office PowerPoint</Application>
  <PresentationFormat>On-screen Show (4:3)</PresentationFormat>
  <Paragraphs>490</Paragraphs>
  <Slides>48</Slides>
  <Notes>9</Notes>
  <HiddenSlides>0</HiddenSlides>
  <MMClips>0</MMClips>
  <ScaleCrop>false</ScaleCrop>
  <HeadingPairs>
    <vt:vector size="4" baseType="variant">
      <vt:variant>
        <vt:lpstr>Theme</vt:lpstr>
      </vt:variant>
      <vt:variant>
        <vt:i4>2</vt:i4>
      </vt:variant>
      <vt:variant>
        <vt:lpstr>Slide Titles</vt:lpstr>
      </vt:variant>
      <vt:variant>
        <vt:i4>48</vt:i4>
      </vt:variant>
    </vt:vector>
  </HeadingPairs>
  <TitlesOfParts>
    <vt:vector size="50" baseType="lpstr">
      <vt:lpstr>Default Design</vt:lpstr>
      <vt:lpstr>1_Default Design</vt:lpstr>
      <vt:lpstr>CEOS Disaster Risk Management Flood Pilot Status and Plans</vt:lpstr>
      <vt:lpstr>Outline</vt:lpstr>
      <vt:lpstr>CEOS DRM Flood Pilot Overview</vt:lpstr>
      <vt:lpstr>PowerPoint Presentation</vt:lpstr>
      <vt:lpstr>Data Acquisition Status</vt:lpstr>
      <vt:lpstr>PowerPoint Presentation</vt:lpstr>
      <vt:lpstr>Outline</vt:lpstr>
      <vt:lpstr>Objective A: Global Component Status</vt:lpstr>
      <vt:lpstr>Objective A: Global Component Status</vt:lpstr>
      <vt:lpstr>Global Component Highlight</vt:lpstr>
      <vt:lpstr>Outline</vt:lpstr>
      <vt:lpstr>Objective B: Caribbean/Central American Component Status (1/7)</vt:lpstr>
      <vt:lpstr>Objective B: Caribbean/Central American Component Status (2/7)</vt:lpstr>
      <vt:lpstr>Objective B: Caribbean/Central American Component Status (3/7)</vt:lpstr>
      <vt:lpstr>Objective B: Caribbean/Central American Component Status (4/7)</vt:lpstr>
      <vt:lpstr>Objective B: Caribbean/Central American Component Status (5/7)</vt:lpstr>
      <vt:lpstr>Objective B: Caribbean/Central American Component Status (6/7)</vt:lpstr>
      <vt:lpstr>Objective B: Caribbean/Central American Component Status (7/7)</vt:lpstr>
      <vt:lpstr>Outline</vt:lpstr>
      <vt:lpstr>Objective B: S. Africa Component Status (1/6)</vt:lpstr>
      <vt:lpstr>Objective B: S Africa Component Status (2/6)</vt:lpstr>
      <vt:lpstr>Objective B: S. Africa Component Status (3/6)</vt:lpstr>
      <vt:lpstr>Objective B: S Africa Component Status (4/6)</vt:lpstr>
      <vt:lpstr>Southern Africa Component Status (5/6)</vt:lpstr>
      <vt:lpstr>Objective B: S Africa Component Status (6/6)</vt:lpstr>
      <vt:lpstr>Outline</vt:lpstr>
      <vt:lpstr>Objective B: SE Asia Component Status (1/9)</vt:lpstr>
      <vt:lpstr>Objective B: SE Asia Component Status (2/9)</vt:lpstr>
      <vt:lpstr>Objective B: SE Asia Component Status (3/9)</vt:lpstr>
      <vt:lpstr>Objective B: SE Asia Component Status (4/9)</vt:lpstr>
      <vt:lpstr>Objective B: SE Asia Component Status (5/9)</vt:lpstr>
      <vt:lpstr>Objective B: SE Asia Component Status (6/9)</vt:lpstr>
      <vt:lpstr>Objective B: SE Asia Component Status (7/9)</vt:lpstr>
      <vt:lpstr>Objective B: SE Asia Component Status (8/9)</vt:lpstr>
      <vt:lpstr>Objective B: SE Asia Component Status (9/9)</vt:lpstr>
      <vt:lpstr>PowerPoint Presentation</vt:lpstr>
      <vt:lpstr>PowerPoint Presentation</vt:lpstr>
      <vt:lpstr>PowerPoint Presentation</vt:lpstr>
      <vt:lpstr>PowerPoint Presentation</vt:lpstr>
      <vt:lpstr>PowerPoint Presentation</vt:lpstr>
      <vt:lpstr>PowerPoint Presentation</vt:lpstr>
      <vt:lpstr>Outline</vt:lpstr>
      <vt:lpstr>Objective C: Capacity Building Status (1/2)</vt:lpstr>
      <vt:lpstr>Objective C: Capacity Building Status (2/2)</vt:lpstr>
      <vt:lpstr>Outline</vt:lpstr>
      <vt:lpstr>PowerPoint Presentation</vt:lpstr>
      <vt:lpstr>PowerPoint Presentation</vt:lpstr>
      <vt:lpstr>PowerPoint Presentation</vt:lpstr>
    </vt:vector>
  </TitlesOfParts>
  <Manager>Guy Seguin</Manager>
  <Company>Athena Global for CSA</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DI0609 definition</dc:title>
  <dc:subject>GEO</dc:subject>
  <dc:creator>Andrew Eddy</dc:creator>
  <cp:lastModifiedBy>Chalifoux, Stéphane</cp:lastModifiedBy>
  <cp:revision>1290</cp:revision>
  <cp:lastPrinted>2007-11-07T16:00:48Z</cp:lastPrinted>
  <dcterms:created xsi:type="dcterms:W3CDTF">1997-07-08T15:16:20Z</dcterms:created>
  <dcterms:modified xsi:type="dcterms:W3CDTF">2016-09-20T13:08:28Z</dcterms:modified>
</cp:coreProperties>
</file>