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2"/>
  </p:notesMasterIdLst>
  <p:handoutMasterIdLst>
    <p:handoutMasterId r:id="rId53"/>
  </p:handoutMasterIdLst>
  <p:sldIdLst>
    <p:sldId id="260" r:id="rId2"/>
    <p:sldId id="528" r:id="rId3"/>
    <p:sldId id="275" r:id="rId4"/>
    <p:sldId id="448" r:id="rId5"/>
    <p:sldId id="449" r:id="rId6"/>
    <p:sldId id="423" r:id="rId7"/>
    <p:sldId id="480" r:id="rId8"/>
    <p:sldId id="484" r:id="rId9"/>
    <p:sldId id="529" r:id="rId10"/>
    <p:sldId id="481" r:id="rId11"/>
    <p:sldId id="571" r:id="rId12"/>
    <p:sldId id="483" r:id="rId13"/>
    <p:sldId id="443" r:id="rId14"/>
    <p:sldId id="366" r:id="rId15"/>
    <p:sldId id="460" r:id="rId16"/>
    <p:sldId id="570" r:id="rId17"/>
    <p:sldId id="556" r:id="rId18"/>
    <p:sldId id="557" r:id="rId19"/>
    <p:sldId id="546" r:id="rId20"/>
    <p:sldId id="558" r:id="rId21"/>
    <p:sldId id="547" r:id="rId22"/>
    <p:sldId id="559" r:id="rId23"/>
    <p:sldId id="572" r:id="rId24"/>
    <p:sldId id="550" r:id="rId25"/>
    <p:sldId id="563" r:id="rId26"/>
    <p:sldId id="564" r:id="rId27"/>
    <p:sldId id="569" r:id="rId28"/>
    <p:sldId id="549" r:id="rId29"/>
    <p:sldId id="561" r:id="rId30"/>
    <p:sldId id="565" r:id="rId31"/>
    <p:sldId id="566" r:id="rId32"/>
    <p:sldId id="567" r:id="rId33"/>
    <p:sldId id="568" r:id="rId34"/>
    <p:sldId id="543" r:id="rId35"/>
    <p:sldId id="554" r:id="rId36"/>
    <p:sldId id="534" r:id="rId37"/>
    <p:sldId id="535" r:id="rId38"/>
    <p:sldId id="536" r:id="rId39"/>
    <p:sldId id="537" r:id="rId40"/>
    <p:sldId id="538" r:id="rId41"/>
    <p:sldId id="539" r:id="rId42"/>
    <p:sldId id="540" r:id="rId43"/>
    <p:sldId id="542" r:id="rId44"/>
    <p:sldId id="541" r:id="rId45"/>
    <p:sldId id="530" r:id="rId46"/>
    <p:sldId id="531" r:id="rId47"/>
    <p:sldId id="532" r:id="rId48"/>
    <p:sldId id="533" r:id="rId49"/>
    <p:sldId id="552" r:id="rId50"/>
    <p:sldId id="411" r:id="rId51"/>
  </p:sldIdLst>
  <p:sldSz cx="9144000" cy="6858000" type="screen4x3"/>
  <p:notesSz cx="6797675" cy="9928225"/>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6"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p:defaultTextStyle>
  <p:extLst>
    <p:ext uri="{EFAFB233-063F-42B5-8137-9DF3F51BA10A}">
      <p15:sldGuideLst xmlns:p15="http://schemas.microsoft.com/office/powerpoint/2012/main">
        <p15:guide id="1" orient="horz" pos="4277">
          <p15:clr>
            <a:srgbClr val="A4A3A4"/>
          </p15:clr>
        </p15:guide>
        <p15:guide id="2" pos="289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trick Matgen" initials="PM" lastIdx="1" clrIdx="0"/>
  <p:cmAuthor id="1" name="Bally" initials="PB"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9999"/>
    <a:srgbClr val="002A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79" autoAdjust="0"/>
    <p:restoredTop sz="79008" autoAdjust="0"/>
  </p:normalViewPr>
  <p:slideViewPr>
    <p:cSldViewPr snapToGrid="0" snapToObjects="1">
      <p:cViewPr varScale="1">
        <p:scale>
          <a:sx n="92" d="100"/>
          <a:sy n="92" d="100"/>
        </p:scale>
        <p:origin x="1374" y="84"/>
      </p:cViewPr>
      <p:guideLst>
        <p:guide orient="horz" pos="4277"/>
        <p:guide pos="2893"/>
      </p:guideLst>
    </p:cSldViewPr>
  </p:slideViewPr>
  <p:outlineViewPr>
    <p:cViewPr>
      <p:scale>
        <a:sx n="33" d="100"/>
        <a:sy n="33" d="100"/>
      </p:scale>
      <p:origin x="0" y="948"/>
    </p:cViewPr>
  </p:outlineViewPr>
  <p:notesTextViewPr>
    <p:cViewPr>
      <p:scale>
        <a:sx n="100" d="100"/>
        <a:sy n="100" d="100"/>
      </p:scale>
      <p:origin x="0" y="0"/>
    </p:cViewPr>
  </p:notesTextViewPr>
  <p:sorterViewPr>
    <p:cViewPr>
      <p:scale>
        <a:sx n="100" d="100"/>
        <a:sy n="100" d="100"/>
      </p:scale>
      <p:origin x="0" y="26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E0A69F09-9DF7-40DA-AFC1-E292B9A543FE}" type="datetimeFigureOut">
              <a:rPr lang="en-GB" smtClean="0"/>
              <a:t>07/09/2016</a:t>
            </a:fld>
            <a:endParaRPr lang="en-GB"/>
          </a:p>
        </p:txBody>
      </p:sp>
      <p:sp>
        <p:nvSpPr>
          <p:cNvPr id="4" name="Footer Placehold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F07E1D14-1362-435D-B2A7-59F51FF06C7D}" type="slidenum">
              <a:rPr lang="en-GB" smtClean="0"/>
              <a:t>‹#›</a:t>
            </a:fld>
            <a:endParaRPr lang="en-GB"/>
          </a:p>
        </p:txBody>
      </p:sp>
    </p:spTree>
    <p:extLst>
      <p:ext uri="{BB962C8B-B14F-4D97-AF65-F5344CB8AC3E}">
        <p14:creationId xmlns:p14="http://schemas.microsoft.com/office/powerpoint/2010/main" val="35351166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50443" y="0"/>
            <a:ext cx="2945659" cy="496411"/>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06" charset="0"/>
              </a:defRPr>
            </a:lvl1pPr>
          </a:lstStyle>
          <a:p>
            <a:pPr>
              <a:defRPr/>
            </a:pPr>
            <a:fld id="{70C43DB1-6AE4-42F4-A030-67A0368BA2C1}" type="datetime1">
              <a:rPr lang="en-US"/>
              <a:pPr>
                <a:defRPr/>
              </a:pPr>
              <a:t>9/7/2016</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06" charset="0"/>
              </a:defRPr>
            </a:lvl1pPr>
          </a:lstStyle>
          <a:p>
            <a:pPr>
              <a:defRPr/>
            </a:pPr>
            <a:fld id="{3D31D474-A30B-46C7-A7CB-BF5BB52F9BBE}" type="slidenum">
              <a:rPr lang="en-US"/>
              <a:pPr>
                <a:defRPr/>
              </a:pPr>
              <a:t>‹#›</a:t>
            </a:fld>
            <a:endParaRPr lang="en-US"/>
          </a:p>
        </p:txBody>
      </p:sp>
    </p:spTree>
    <p:extLst>
      <p:ext uri="{BB962C8B-B14F-4D97-AF65-F5344CB8AC3E}">
        <p14:creationId xmlns:p14="http://schemas.microsoft.com/office/powerpoint/2010/main" val="301070270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pitchFamily="-106"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1C098A87-5171-4B75-93C2-5524BB9D1112}" type="slidenum">
              <a:rPr lang="de-DE" smtClean="0">
                <a:latin typeface="Times New Roman" pitchFamily="-106" charset="0"/>
              </a:rPr>
              <a:pPr/>
              <a:t>1</a:t>
            </a:fld>
            <a:endParaRPr lang="de-DE" dirty="0" smtClean="0">
              <a:latin typeface="Times New Roman" pitchFamily="-106"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endParaRPr lang="de-DE" dirty="0" smtClean="0">
              <a:latin typeface="Times New Roman" pitchFamily="-106" charset="0"/>
            </a:endParaRPr>
          </a:p>
        </p:txBody>
      </p:sp>
    </p:spTree>
    <p:extLst>
      <p:ext uri="{BB962C8B-B14F-4D97-AF65-F5344CB8AC3E}">
        <p14:creationId xmlns:p14="http://schemas.microsoft.com/office/powerpoint/2010/main" val="2432119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14</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3164198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it-IT" sz="1050" kern="1200" dirty="0" smtClean="0">
              <a:solidFill>
                <a:schemeClr val="tx1"/>
              </a:solidFill>
              <a:latin typeface="+mn-lt"/>
              <a:ea typeface="ＭＳ Ｐゴシック" pitchFamily="-106" charset="-128"/>
              <a:cs typeface="ＭＳ Ｐゴシック" pitchFamily="-106" charset="-128"/>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15</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4003737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3D31D474-A30B-46C7-A7CB-BF5BB52F9BBE}" type="slidenum">
              <a:rPr lang="en-US" smtClean="0"/>
              <a:pPr>
                <a:defRPr/>
              </a:pPr>
              <a:t>18</a:t>
            </a:fld>
            <a:endParaRPr lang="en-US"/>
          </a:p>
        </p:txBody>
      </p:sp>
    </p:spTree>
    <p:extLst>
      <p:ext uri="{BB962C8B-B14F-4D97-AF65-F5344CB8AC3E}">
        <p14:creationId xmlns:p14="http://schemas.microsoft.com/office/powerpoint/2010/main" val="1229130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2</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3496360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3</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3129063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4</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2740711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5</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1229405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6</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3756348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7</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2254568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12</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1209706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Triangles</a:t>
            </a:r>
            <a:r>
              <a:rPr lang="en-US" baseline="0" dirty="0" smtClean="0"/>
              <a:t> are all volcanoes in Latin America. Red triangles are target volcanoes from the CEOS pilot plan. Black boxes and text show regions for planned quarterly monitoring with C-Band (Sentinel-1) and L-Band (ALOS 2) </a:t>
            </a:r>
            <a:r>
              <a:rPr lang="en-US" baseline="0" dirty="0" err="1" smtClean="0"/>
              <a:t>InSAR</a:t>
            </a:r>
            <a:r>
              <a:rPr lang="en-US" baseline="0" dirty="0" smtClean="0"/>
              <a:t>. Grey text shows the local end users (monitoring agency).</a:t>
            </a:r>
            <a:endParaRPr lang="en-US" dirty="0"/>
          </a:p>
        </p:txBody>
      </p:sp>
      <p:sp>
        <p:nvSpPr>
          <p:cNvPr id="4" name="Slide Number Placeholder 3"/>
          <p:cNvSpPr>
            <a:spLocks noGrp="1"/>
          </p:cNvSpPr>
          <p:nvPr>
            <p:ph type="sldNum" sz="quarter" idx="10"/>
          </p:nvPr>
        </p:nvSpPr>
        <p:spPr/>
        <p:txBody>
          <a:bodyPr/>
          <a:lstStyle/>
          <a:p>
            <a:fld id="{82C408E8-EF38-544A-BDA5-954CBADD625C}" type="slidenum">
              <a:rPr lang="en-US" smtClean="0"/>
              <a:t>13</a:t>
            </a:fld>
            <a:endParaRPr lang="en-US"/>
          </a:p>
        </p:txBody>
      </p:sp>
    </p:spTree>
    <p:extLst>
      <p:ext uri="{BB962C8B-B14F-4D97-AF65-F5344CB8AC3E}">
        <p14:creationId xmlns:p14="http://schemas.microsoft.com/office/powerpoint/2010/main" val="28890582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bg>
      <p:bgPr>
        <a:blipFill dpi="0" rotWithShape="0">
          <a:blip r:embed="rId2"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AutoShape 5"/>
          <p:cNvSpPr>
            <a:spLocks noChangeAspect="1" noChangeArrowheads="1" noTextEdit="1"/>
          </p:cNvSpPr>
          <p:nvPr/>
        </p:nvSpPr>
        <p:spPr bwMode="auto">
          <a:xfrm>
            <a:off x="0" y="3244851"/>
            <a:ext cx="9144000" cy="288925"/>
          </a:xfrm>
          <a:prstGeom prst="rect">
            <a:avLst/>
          </a:prstGeom>
          <a:noFill/>
          <a:ln w="9525">
            <a:noFill/>
            <a:miter lim="800000"/>
            <a:headEnd/>
            <a:tailEnd/>
          </a:ln>
        </p:spPr>
        <p:txBody>
          <a:bodyPr/>
          <a:lstStyle/>
          <a:p>
            <a:pPr>
              <a:defRPr/>
            </a:pPr>
            <a:endParaRPr lang="en-US">
              <a:latin typeface="Tahoma" pitchFamily="34" charset="0"/>
            </a:endParaRPr>
          </a:p>
        </p:txBody>
      </p:sp>
      <p:sp>
        <p:nvSpPr>
          <p:cNvPr id="328706" name="Rectangle 2"/>
          <p:cNvSpPr>
            <a:spLocks noGrp="1" noChangeArrowheads="1"/>
          </p:cNvSpPr>
          <p:nvPr>
            <p:ph type="ctrTitle" sz="quarter"/>
          </p:nvPr>
        </p:nvSpPr>
        <p:spPr>
          <a:xfrm>
            <a:off x="4089889" y="666750"/>
            <a:ext cx="4810857" cy="1874838"/>
          </a:xfrm>
        </p:spPr>
        <p:txBody>
          <a:bodyPr anchor="b"/>
          <a:lstStyle>
            <a:lvl1pPr>
              <a:defRPr sz="3200"/>
            </a:lvl1pPr>
          </a:lstStyle>
          <a:p>
            <a:r>
              <a:rPr lang="en-GB"/>
              <a:t>Click to edit Master title style</a:t>
            </a:r>
          </a:p>
        </p:txBody>
      </p:sp>
      <p:sp>
        <p:nvSpPr>
          <p:cNvPr id="328707" name="Rectangle 3"/>
          <p:cNvSpPr>
            <a:spLocks noGrp="1" noChangeArrowheads="1"/>
          </p:cNvSpPr>
          <p:nvPr>
            <p:ph type="subTitle" sz="quarter" idx="1"/>
          </p:nvPr>
        </p:nvSpPr>
        <p:spPr>
          <a:xfrm>
            <a:off x="4081097" y="2722564"/>
            <a:ext cx="4826977" cy="1093787"/>
          </a:xfrm>
        </p:spPr>
        <p:txBody>
          <a:bodyPr/>
          <a:lstStyle>
            <a:lvl1pPr marL="0" indent="0">
              <a:buNone/>
              <a:defRPr sz="1800">
                <a:solidFill>
                  <a:schemeClr val="bg1"/>
                </a:solidFill>
                <a:latin typeface="Century Gothic" pitchFamily="34" charset="0"/>
              </a:defRPr>
            </a:lvl1pPr>
          </a:lstStyle>
          <a:p>
            <a:r>
              <a:rPr lang="en-GB" dirty="0"/>
              <a:t>Click to edit Master subtitle style</a:t>
            </a:r>
          </a:p>
        </p:txBody>
      </p:sp>
    </p:spTree>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7239000" y="6546850"/>
            <a:ext cx="1905000" cy="311150"/>
          </a:xfrm>
        </p:spPr>
        <p:txBody>
          <a:bodyPr/>
          <a:lstStyle>
            <a:lvl1pPr>
              <a:defRPr/>
            </a:lvl1pPr>
          </a:lstStyle>
          <a:p>
            <a:pPr>
              <a:defRPr/>
            </a:pPr>
            <a:fld id="{6BF8D2B0-EFB6-4DAA-9B0B-6F6B3A580823}" type="slidenum">
              <a:rPr lang="en-US"/>
              <a:pPr>
                <a:defRPr/>
              </a:pPr>
              <a:t>‹#›</a:t>
            </a:fld>
            <a:endParaRPr lang="en-US"/>
          </a:p>
        </p:txBody>
      </p:sp>
      <p:sp>
        <p:nvSpPr>
          <p:cNvPr id="3" name="Rectangle 2"/>
          <p:cNvSpPr/>
          <p:nvPr userDrawn="1"/>
        </p:nvSpPr>
        <p:spPr bwMode="auto">
          <a:xfrm>
            <a:off x="65314" y="506186"/>
            <a:ext cx="1420586" cy="506185"/>
          </a:xfrm>
          <a:prstGeom prst="rect">
            <a:avLst/>
          </a:prstGeom>
          <a:solidFill>
            <a:srgbClr val="002A6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smtClean="0">
              <a:ln>
                <a:noFill/>
              </a:ln>
              <a:solidFill>
                <a:srgbClr val="000000"/>
              </a:solidFill>
              <a:effectLst/>
              <a:latin typeface="Tahoma" pitchFamily="34" charset="0"/>
            </a:endParaRPr>
          </a:p>
        </p:txBody>
      </p:sp>
      <p:sp>
        <p:nvSpPr>
          <p:cNvPr id="4" name="TextBox 3"/>
          <p:cNvSpPr txBox="1"/>
          <p:nvPr userDrawn="1"/>
        </p:nvSpPr>
        <p:spPr>
          <a:xfrm>
            <a:off x="65314" y="506186"/>
            <a:ext cx="1453243" cy="553998"/>
          </a:xfrm>
          <a:prstGeom prst="rect">
            <a:avLst/>
          </a:prstGeom>
          <a:noFill/>
        </p:spPr>
        <p:txBody>
          <a:bodyPr wrap="square" rtlCol="0">
            <a:spAutoFit/>
          </a:bodyPr>
          <a:lstStyle/>
          <a:p>
            <a:r>
              <a:rPr lang="en-US" sz="1000" dirty="0" smtClean="0">
                <a:solidFill>
                  <a:schemeClr val="bg1"/>
                </a:solidFill>
              </a:rPr>
              <a:t>WG</a:t>
            </a:r>
            <a:r>
              <a:rPr lang="en-US" sz="1000" baseline="0" dirty="0" smtClean="0">
                <a:solidFill>
                  <a:schemeClr val="bg1"/>
                </a:solidFill>
              </a:rPr>
              <a:t> Disasters #5</a:t>
            </a:r>
          </a:p>
          <a:p>
            <a:r>
              <a:rPr lang="en-US" sz="1000" baseline="0" dirty="0" smtClean="0">
                <a:solidFill>
                  <a:schemeClr val="bg1"/>
                </a:solidFill>
              </a:rPr>
              <a:t>Bonn, Germany</a:t>
            </a:r>
          </a:p>
          <a:p>
            <a:r>
              <a:rPr lang="en-US" sz="1000" baseline="0" dirty="0" smtClean="0">
                <a:solidFill>
                  <a:schemeClr val="bg1"/>
                </a:solidFill>
              </a:rPr>
              <a:t>8-10 March, 2016</a:t>
            </a:r>
            <a:endParaRPr lang="en-US" sz="1000" dirty="0">
              <a:solidFill>
                <a:schemeClr val="bg1"/>
              </a:solidFill>
            </a:endParaRPr>
          </a:p>
        </p:txBody>
      </p:sp>
    </p:spTree>
  </p:cSld>
  <p:clrMapOvr>
    <a:masterClrMapping/>
  </p:clrMapOvr>
  <p:transition spd="slow"/>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778A4C7-619F-6A42-96DE-810EE6B9387E}" type="datetimeFigureOut">
              <a:rPr lang="en-US" smtClean="0"/>
              <a:t>9/7/2016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D591D0C-C0FA-874C-9669-C81633C717A2}" type="slidenum">
              <a:rPr lang="en-US" smtClean="0"/>
              <a:t>‹#›</a:t>
            </a:fld>
            <a:endParaRPr lang="en-US"/>
          </a:p>
        </p:txBody>
      </p:sp>
      <p:sp>
        <p:nvSpPr>
          <p:cNvPr id="7" name="Rectangle 6"/>
          <p:cNvSpPr/>
          <p:nvPr userDrawn="1"/>
        </p:nvSpPr>
        <p:spPr bwMode="auto">
          <a:xfrm>
            <a:off x="65314" y="506186"/>
            <a:ext cx="1420586" cy="506185"/>
          </a:xfrm>
          <a:prstGeom prst="rect">
            <a:avLst/>
          </a:prstGeom>
          <a:solidFill>
            <a:srgbClr val="002A6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smtClean="0">
              <a:ln>
                <a:noFill/>
              </a:ln>
              <a:solidFill>
                <a:srgbClr val="000000"/>
              </a:solidFill>
              <a:effectLst/>
              <a:latin typeface="Tahoma" pitchFamily="34" charset="0"/>
            </a:endParaRPr>
          </a:p>
        </p:txBody>
      </p:sp>
      <p:sp>
        <p:nvSpPr>
          <p:cNvPr id="8" name="TextBox 7"/>
          <p:cNvSpPr txBox="1"/>
          <p:nvPr userDrawn="1"/>
        </p:nvSpPr>
        <p:spPr>
          <a:xfrm>
            <a:off x="65314" y="506186"/>
            <a:ext cx="1453243" cy="553998"/>
          </a:xfrm>
          <a:prstGeom prst="rect">
            <a:avLst/>
          </a:prstGeom>
          <a:noFill/>
        </p:spPr>
        <p:txBody>
          <a:bodyPr wrap="square" rtlCol="0">
            <a:spAutoFit/>
          </a:bodyPr>
          <a:lstStyle/>
          <a:p>
            <a:r>
              <a:rPr lang="en-US" sz="1000" dirty="0" smtClean="0">
                <a:solidFill>
                  <a:schemeClr val="bg1"/>
                </a:solidFill>
              </a:rPr>
              <a:t>WG</a:t>
            </a:r>
            <a:r>
              <a:rPr lang="en-US" sz="1000" baseline="0" dirty="0" smtClean="0">
                <a:solidFill>
                  <a:schemeClr val="bg1"/>
                </a:solidFill>
              </a:rPr>
              <a:t> Disasters #6</a:t>
            </a:r>
          </a:p>
          <a:p>
            <a:r>
              <a:rPr lang="en-US" sz="1000" baseline="0" dirty="0" smtClean="0">
                <a:solidFill>
                  <a:schemeClr val="bg1"/>
                </a:solidFill>
              </a:rPr>
              <a:t>Vancouver, WA, USA</a:t>
            </a:r>
          </a:p>
          <a:p>
            <a:r>
              <a:rPr lang="en-US" sz="1000" baseline="0" dirty="0" smtClean="0">
                <a:solidFill>
                  <a:schemeClr val="bg1"/>
                </a:solidFill>
              </a:rPr>
              <a:t>6–8 September, 2016</a:t>
            </a:r>
            <a:endParaRPr lang="en-US" sz="1000" dirty="0">
              <a:solidFill>
                <a:schemeClr val="bg1"/>
              </a:solidFill>
            </a:endParaRPr>
          </a:p>
        </p:txBody>
      </p:sp>
    </p:spTree>
    <p:extLst>
      <p:ext uri="{BB962C8B-B14F-4D97-AF65-F5344CB8AC3E}">
        <p14:creationId xmlns:p14="http://schemas.microsoft.com/office/powerpoint/2010/main" val="256324966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34" name="Rectangle 33"/>
          <p:cNvSpPr/>
          <p:nvPr/>
        </p:nvSpPr>
        <p:spPr>
          <a:xfrm>
            <a:off x="9144" y="2476500"/>
            <a:ext cx="9125712" cy="43688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6" name="Straight Connector 35"/>
          <p:cNvCxnSpPr/>
          <p:nvPr/>
        </p:nvCxnSpPr>
        <p:spPr>
          <a:xfrm>
            <a:off x="9144" y="24765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a:xfrm>
            <a:off x="77040" y="300690"/>
            <a:ext cx="2743200" cy="182880"/>
          </a:xfrm>
          <a:prstGeom prst="rect">
            <a:avLst/>
          </a:prstGeom>
        </p:spPr>
        <p:txBody>
          <a:bodyPr/>
          <a:lstStyle/>
          <a:p>
            <a:fld id="{8F1B69E8-23E9-4C1F-AA2B-3C5BA6EDBEAE}" type="datetimeFigureOut">
              <a:rPr lang="en-US" smtClean="0"/>
              <a:pPr/>
              <a:t>9/7/2016</a:t>
            </a:fld>
            <a:endParaRPr lang="en-US"/>
          </a:p>
        </p:txBody>
      </p:sp>
      <p:sp>
        <p:nvSpPr>
          <p:cNvPr id="6" name="Footer Placeholder 5"/>
          <p:cNvSpPr>
            <a:spLocks noGrp="1"/>
          </p:cNvSpPr>
          <p:nvPr>
            <p:ph type="ftr" sz="quarter" idx="11"/>
          </p:nvPr>
        </p:nvSpPr>
        <p:spPr>
          <a:xfrm>
            <a:off x="76200" y="116541"/>
            <a:ext cx="2743200" cy="182880"/>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pPr/>
              <a:t>‹#›</a:t>
            </a:fld>
            <a:endParaRPr lang="en-US"/>
          </a:p>
        </p:txBody>
      </p:sp>
      <p:sp>
        <p:nvSpPr>
          <p:cNvPr id="2" name="Title 1"/>
          <p:cNvSpPr>
            <a:spLocks noGrp="1"/>
          </p:cNvSpPr>
          <p:nvPr>
            <p:ph type="title"/>
          </p:nvPr>
        </p:nvSpPr>
        <p:spPr>
          <a:xfrm>
            <a:off x="4477870" y="990600"/>
            <a:ext cx="3951755" cy="1431832"/>
          </a:xfrm>
        </p:spPr>
        <p:txBody>
          <a:bodyPr anchor="b"/>
          <a:lstStyle>
            <a:lvl1pPr algn="l">
              <a:lnSpc>
                <a:spcPct val="100000"/>
              </a:lnSpc>
              <a:defRPr sz="3000" b="0"/>
            </a:lvl1pPr>
          </a:lstStyle>
          <a:p>
            <a:r>
              <a:rPr lang="en-CA" smtClean="0"/>
              <a:t>Click to edit Master title style</a:t>
            </a:r>
            <a:endParaRPr/>
          </a:p>
        </p:txBody>
      </p:sp>
      <p:sp>
        <p:nvSpPr>
          <p:cNvPr id="3" name="Picture Placeholder 2"/>
          <p:cNvSpPr>
            <a:spLocks noGrp="1"/>
          </p:cNvSpPr>
          <p:nvPr>
            <p:ph type="pic" idx="1"/>
          </p:nvPr>
        </p:nvSpPr>
        <p:spPr>
          <a:xfrm rot="21416935">
            <a:off x="414291" y="1321671"/>
            <a:ext cx="3703911" cy="5202978"/>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
        <p:nvSpPr>
          <p:cNvPr id="4" name="Text Placeholder 3"/>
          <p:cNvSpPr>
            <a:spLocks noGrp="1"/>
          </p:cNvSpPr>
          <p:nvPr>
            <p:ph type="body" sz="half" idx="2"/>
          </p:nvPr>
        </p:nvSpPr>
        <p:spPr>
          <a:xfrm>
            <a:off x="4477870" y="2547938"/>
            <a:ext cx="3951755" cy="3700462"/>
          </a:xfrm>
        </p:spPr>
        <p:txBody>
          <a:bodyPr>
            <a:normAutofit/>
          </a:bodyPr>
          <a:lstStyle>
            <a:lvl1pPr marL="0" indent="0">
              <a:spcAft>
                <a:spcPts val="10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10" name="Rectangle 9"/>
          <p:cNvSpPr/>
          <p:nvPr userDrawn="1"/>
        </p:nvSpPr>
        <p:spPr bwMode="auto">
          <a:xfrm>
            <a:off x="65314" y="506186"/>
            <a:ext cx="1420586" cy="506185"/>
          </a:xfrm>
          <a:prstGeom prst="rect">
            <a:avLst/>
          </a:prstGeom>
          <a:solidFill>
            <a:srgbClr val="002A6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smtClean="0">
              <a:ln>
                <a:noFill/>
              </a:ln>
              <a:solidFill>
                <a:srgbClr val="000000"/>
              </a:solidFill>
              <a:effectLst/>
              <a:latin typeface="Tahoma" pitchFamily="34" charset="0"/>
            </a:endParaRPr>
          </a:p>
        </p:txBody>
      </p:sp>
      <p:sp>
        <p:nvSpPr>
          <p:cNvPr id="11" name="TextBox 10"/>
          <p:cNvSpPr txBox="1"/>
          <p:nvPr userDrawn="1"/>
        </p:nvSpPr>
        <p:spPr>
          <a:xfrm>
            <a:off x="65314" y="506186"/>
            <a:ext cx="1453243" cy="553998"/>
          </a:xfrm>
          <a:prstGeom prst="rect">
            <a:avLst/>
          </a:prstGeom>
          <a:noFill/>
        </p:spPr>
        <p:txBody>
          <a:bodyPr wrap="square" rtlCol="0">
            <a:spAutoFit/>
          </a:bodyPr>
          <a:lstStyle/>
          <a:p>
            <a:r>
              <a:rPr lang="en-US" sz="1000" dirty="0" smtClean="0">
                <a:solidFill>
                  <a:schemeClr val="bg1"/>
                </a:solidFill>
              </a:rPr>
              <a:t>WG</a:t>
            </a:r>
            <a:r>
              <a:rPr lang="en-US" sz="1000" baseline="0" dirty="0" smtClean="0">
                <a:solidFill>
                  <a:schemeClr val="bg1"/>
                </a:solidFill>
              </a:rPr>
              <a:t> Disasters #5</a:t>
            </a:r>
          </a:p>
          <a:p>
            <a:r>
              <a:rPr lang="en-US" sz="1000" baseline="0" dirty="0" smtClean="0">
                <a:solidFill>
                  <a:schemeClr val="bg1"/>
                </a:solidFill>
              </a:rPr>
              <a:t>Bonn, Germany</a:t>
            </a:r>
          </a:p>
          <a:p>
            <a:r>
              <a:rPr lang="en-US" sz="1000" baseline="0" dirty="0" smtClean="0">
                <a:solidFill>
                  <a:schemeClr val="bg1"/>
                </a:solidFill>
              </a:rPr>
              <a:t>8-10 March, 2016</a:t>
            </a:r>
            <a:endParaRPr lang="en-US" sz="1000" dirty="0">
              <a:solidFill>
                <a:schemeClr val="bg1"/>
              </a:solidFill>
            </a:endParaRPr>
          </a:p>
        </p:txBody>
      </p:sp>
    </p:spTree>
    <p:extLst>
      <p:ext uri="{BB962C8B-B14F-4D97-AF65-F5344CB8AC3E}">
        <p14:creationId xmlns:p14="http://schemas.microsoft.com/office/powerpoint/2010/main" val="200770395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55D2E00-AF3C-421B-8183-C899D699904F}" type="datetimeFigureOut">
              <a:rPr lang="en-US" smtClean="0"/>
              <a:t>9/7/2016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E021790E-F9B2-4963-B44C-8B80EDDD8883}" type="slidenum">
              <a:rPr lang="en-US" smtClean="0"/>
              <a:t>‹#›</a:t>
            </a:fld>
            <a:endParaRPr lang="en-US"/>
          </a:p>
        </p:txBody>
      </p:sp>
      <p:sp>
        <p:nvSpPr>
          <p:cNvPr id="8" name="Rectangle 7"/>
          <p:cNvSpPr/>
          <p:nvPr userDrawn="1"/>
        </p:nvSpPr>
        <p:spPr bwMode="auto">
          <a:xfrm>
            <a:off x="65314" y="506186"/>
            <a:ext cx="1420586" cy="506185"/>
          </a:xfrm>
          <a:prstGeom prst="rect">
            <a:avLst/>
          </a:prstGeom>
          <a:solidFill>
            <a:srgbClr val="002A6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smtClean="0">
              <a:ln>
                <a:noFill/>
              </a:ln>
              <a:solidFill>
                <a:srgbClr val="000000"/>
              </a:solidFill>
              <a:effectLst/>
              <a:latin typeface="Tahoma" pitchFamily="34" charset="0"/>
            </a:endParaRPr>
          </a:p>
        </p:txBody>
      </p:sp>
      <p:sp>
        <p:nvSpPr>
          <p:cNvPr id="9" name="TextBox 8"/>
          <p:cNvSpPr txBox="1"/>
          <p:nvPr userDrawn="1"/>
        </p:nvSpPr>
        <p:spPr>
          <a:xfrm>
            <a:off x="65314" y="506186"/>
            <a:ext cx="1453243" cy="553998"/>
          </a:xfrm>
          <a:prstGeom prst="rect">
            <a:avLst/>
          </a:prstGeom>
          <a:noFill/>
        </p:spPr>
        <p:txBody>
          <a:bodyPr wrap="square" rtlCol="0">
            <a:spAutoFit/>
          </a:bodyPr>
          <a:lstStyle/>
          <a:p>
            <a:r>
              <a:rPr lang="en-US" sz="1000" dirty="0" smtClean="0">
                <a:solidFill>
                  <a:schemeClr val="bg1"/>
                </a:solidFill>
              </a:rPr>
              <a:t>WG</a:t>
            </a:r>
            <a:r>
              <a:rPr lang="en-US" sz="1000" baseline="0" dirty="0" smtClean="0">
                <a:solidFill>
                  <a:schemeClr val="bg1"/>
                </a:solidFill>
              </a:rPr>
              <a:t> Disasters #5</a:t>
            </a:r>
          </a:p>
          <a:p>
            <a:r>
              <a:rPr lang="en-US" sz="1000" baseline="0" dirty="0" smtClean="0">
                <a:solidFill>
                  <a:schemeClr val="bg1"/>
                </a:solidFill>
              </a:rPr>
              <a:t>Bonn, Germany</a:t>
            </a:r>
          </a:p>
          <a:p>
            <a:r>
              <a:rPr lang="en-US" sz="1000" baseline="0" dirty="0" smtClean="0">
                <a:solidFill>
                  <a:schemeClr val="bg1"/>
                </a:solidFill>
              </a:rPr>
              <a:t>8-10 March, 2016</a:t>
            </a:r>
            <a:endParaRPr lang="en-US" sz="1000" dirty="0">
              <a:solidFill>
                <a:schemeClr val="bg1"/>
              </a:solidFill>
            </a:endParaRPr>
          </a:p>
        </p:txBody>
      </p:sp>
    </p:spTree>
    <p:extLst>
      <p:ext uri="{BB962C8B-B14F-4D97-AF65-F5344CB8AC3E}">
        <p14:creationId xmlns:p14="http://schemas.microsoft.com/office/powerpoint/2010/main" val="194938293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bwMode="auto">
          <a:xfrm>
            <a:off x="0" y="1347788"/>
            <a:ext cx="9144000" cy="551021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wrap="none" anchor="ctr"/>
          <a:lstStyle/>
          <a:p>
            <a:pPr algn="r" defTabSz="914400" eaLnBrk="0" hangingPunct="0">
              <a:defRPr/>
            </a:pPr>
            <a:endParaRPr lang="en-US" sz="1500" dirty="0">
              <a:solidFill>
                <a:srgbClr val="000000"/>
              </a:solidFill>
              <a:latin typeface="Tahoma" pitchFamily="34" charset="0"/>
              <a:ea typeface="ＭＳ Ｐゴシック" pitchFamily="-105" charset="-128"/>
              <a:cs typeface="ＭＳ Ｐゴシック" pitchFamily="-105" charset="-128"/>
            </a:endParaRPr>
          </a:p>
        </p:txBody>
      </p:sp>
      <p:sp>
        <p:nvSpPr>
          <p:cNvPr id="1027" name="Rectangle 2"/>
          <p:cNvSpPr>
            <a:spLocks noGrp="1" noChangeArrowheads="1"/>
          </p:cNvSpPr>
          <p:nvPr>
            <p:ph type="title"/>
          </p:nvPr>
        </p:nvSpPr>
        <p:spPr bwMode="auto">
          <a:xfrm>
            <a:off x="1671638" y="188913"/>
            <a:ext cx="7396162" cy="501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8" name="Rectangle 58"/>
          <p:cNvSpPr>
            <a:spLocks noGrp="1" noChangeArrowheads="1"/>
          </p:cNvSpPr>
          <p:nvPr>
            <p:ph type="body" idx="1"/>
          </p:nvPr>
        </p:nvSpPr>
        <p:spPr bwMode="auto">
          <a:xfrm>
            <a:off x="296863" y="1457325"/>
            <a:ext cx="8445500" cy="4864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4" name="TextBox 3"/>
          <p:cNvSpPr txBox="1"/>
          <p:nvPr/>
        </p:nvSpPr>
        <p:spPr>
          <a:xfrm>
            <a:off x="19050" y="482815"/>
            <a:ext cx="1505540" cy="553998"/>
          </a:xfrm>
          <a:prstGeom prst="rect">
            <a:avLst/>
          </a:prstGeom>
          <a:noFill/>
        </p:spPr>
        <p:txBody>
          <a:bodyPr wrap="none">
            <a:spAutoFit/>
          </a:bodyPr>
          <a:lstStyle/>
          <a:p>
            <a:pPr defTabSz="914400" eaLnBrk="0" hangingPunct="0">
              <a:spcBef>
                <a:spcPts val="0"/>
              </a:spcBef>
              <a:defRPr/>
            </a:pPr>
            <a:r>
              <a:rPr lang="en-US" sz="1000" b="1" dirty="0" smtClean="0">
                <a:solidFill>
                  <a:srgbClr val="FFFFFF"/>
                </a:solidFill>
                <a:latin typeface="Arial Unicode MS" pitchFamily="-111" charset="0"/>
                <a:ea typeface="ＭＳ Ｐゴシック" pitchFamily="-105" charset="-128"/>
                <a:cs typeface="ＭＳ Ｐゴシック" pitchFamily="-105" charset="-128"/>
              </a:rPr>
              <a:t>WG Disasters #4</a:t>
            </a:r>
          </a:p>
          <a:p>
            <a:pPr defTabSz="914400" eaLnBrk="0" hangingPunct="0">
              <a:spcBef>
                <a:spcPts val="0"/>
              </a:spcBef>
              <a:defRPr/>
            </a:pPr>
            <a:r>
              <a:rPr lang="en-US" sz="1000" b="1" baseline="0" dirty="0" err="1" smtClean="0">
                <a:solidFill>
                  <a:srgbClr val="FFFFFF"/>
                </a:solidFill>
                <a:latin typeface="Arial Unicode MS" pitchFamily="-111" charset="0"/>
                <a:ea typeface="ＭＳ Ｐゴシック" pitchFamily="-105" charset="-128"/>
                <a:cs typeface="ＭＳ Ｐゴシック" pitchFamily="-105" charset="-128"/>
              </a:rPr>
              <a:t>Frascati</a:t>
            </a:r>
            <a:r>
              <a:rPr lang="en-US" sz="1000" b="1" baseline="0" dirty="0" smtClean="0">
                <a:solidFill>
                  <a:srgbClr val="FFFFFF"/>
                </a:solidFill>
                <a:latin typeface="Arial Unicode MS" pitchFamily="-111" charset="0"/>
                <a:ea typeface="ＭＳ Ｐゴシック" pitchFamily="-105" charset="-128"/>
                <a:cs typeface="ＭＳ Ｐゴシック" pitchFamily="-105" charset="-128"/>
              </a:rPr>
              <a:t>, Italy</a:t>
            </a:r>
          </a:p>
          <a:p>
            <a:pPr defTabSz="914400" eaLnBrk="0" hangingPunct="0">
              <a:spcBef>
                <a:spcPts val="0"/>
              </a:spcBef>
              <a:defRPr/>
            </a:pPr>
            <a:r>
              <a:rPr lang="en-US" sz="1000" b="1" baseline="0" dirty="0" smtClean="0">
                <a:solidFill>
                  <a:srgbClr val="FFFFFF"/>
                </a:solidFill>
                <a:latin typeface="Arial Unicode MS" pitchFamily="-111" charset="0"/>
                <a:ea typeface="ＭＳ Ｐゴシック" pitchFamily="-105" charset="-128"/>
                <a:cs typeface="ＭＳ Ｐゴシック" pitchFamily="-105" charset="-128"/>
              </a:rPr>
              <a:t>8-10 September,  2015</a:t>
            </a:r>
            <a:endParaRPr lang="en-US" sz="1000" b="1" dirty="0">
              <a:solidFill>
                <a:srgbClr val="FFFFFF"/>
              </a:solidFill>
              <a:latin typeface="Arial Unicode MS" pitchFamily="-111" charset="0"/>
              <a:ea typeface="ＭＳ Ｐゴシック" pitchFamily="-105" charset="-128"/>
              <a:cs typeface="ＭＳ Ｐゴシック" pitchFamily="-105" charset="-128"/>
            </a:endParaRPr>
          </a:p>
        </p:txBody>
      </p:sp>
      <p:sp>
        <p:nvSpPr>
          <p:cNvPr id="8" name="Rectangle 4"/>
          <p:cNvSpPr>
            <a:spLocks noGrp="1" noChangeArrowheads="1"/>
          </p:cNvSpPr>
          <p:nvPr>
            <p:ph type="sldNum" sz="quarter" idx="4"/>
          </p:nvPr>
        </p:nvSpPr>
        <p:spPr>
          <a:xfrm>
            <a:off x="7239000" y="6600825"/>
            <a:ext cx="1905000" cy="257175"/>
          </a:xfrm>
          <a:prstGeom prst="rect">
            <a:avLst/>
          </a:prstGeom>
        </p:spPr>
        <p:txBody>
          <a:bodyPr vert="horz" wrap="square" lIns="91440" tIns="45720" rIns="91440" bIns="45720" numCol="1" anchor="t" anchorCtr="0" compatLnSpc="1">
            <a:prstTxWarp prst="textNoShape">
              <a:avLst/>
            </a:prstTxWarp>
          </a:bodyPr>
          <a:lstStyle>
            <a:lvl1pPr algn="r" eaLnBrk="0" hangingPunct="0">
              <a:spcBef>
                <a:spcPct val="50000"/>
              </a:spcBef>
              <a:defRPr sz="1000">
                <a:solidFill>
                  <a:srgbClr val="002569"/>
                </a:solidFill>
                <a:latin typeface="Calibri" pitchFamily="-106" charset="0"/>
                <a:cs typeface="Calibri" pitchFamily="-106" charset="0"/>
              </a:defRPr>
            </a:lvl1pPr>
          </a:lstStyle>
          <a:p>
            <a:pPr>
              <a:defRPr/>
            </a:pPr>
            <a:fld id="{980EA4A0-E513-42EA-B292-B21C1B51B660}" type="slidenum">
              <a:rPr lang="en-US"/>
              <a:pPr>
                <a:defRPr/>
              </a:pPr>
              <a:t>‹#›</a:t>
            </a:fld>
            <a:endParaRPr lang="en-US"/>
          </a:p>
        </p:txBody>
      </p:sp>
      <p:pic>
        <p:nvPicPr>
          <p:cNvPr id="5" name="Picture 4" descr="CEOS_logo_trans_SMALL.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5078" y="119764"/>
            <a:ext cx="915254" cy="363051"/>
          </a:xfrm>
          <a:prstGeom prst="rect">
            <a:avLst/>
          </a:prstGeom>
        </p:spPr>
      </p:pic>
      <p:sp>
        <p:nvSpPr>
          <p:cNvPr id="10" name="Rectangle 9"/>
          <p:cNvSpPr/>
          <p:nvPr userDrawn="1"/>
        </p:nvSpPr>
        <p:spPr bwMode="auto">
          <a:xfrm>
            <a:off x="65314" y="506186"/>
            <a:ext cx="1420586" cy="506185"/>
          </a:xfrm>
          <a:prstGeom prst="rect">
            <a:avLst/>
          </a:prstGeom>
          <a:solidFill>
            <a:srgbClr val="002A6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smtClean="0">
              <a:ln>
                <a:noFill/>
              </a:ln>
              <a:solidFill>
                <a:srgbClr val="000000"/>
              </a:solidFill>
              <a:effectLst/>
              <a:latin typeface="Tahoma" pitchFamily="34" charset="0"/>
            </a:endParaRPr>
          </a:p>
        </p:txBody>
      </p:sp>
      <p:sp>
        <p:nvSpPr>
          <p:cNvPr id="11" name="TextBox 10"/>
          <p:cNvSpPr txBox="1"/>
          <p:nvPr userDrawn="1"/>
        </p:nvSpPr>
        <p:spPr>
          <a:xfrm>
            <a:off x="65314" y="506186"/>
            <a:ext cx="1453243" cy="553998"/>
          </a:xfrm>
          <a:prstGeom prst="rect">
            <a:avLst/>
          </a:prstGeom>
          <a:noFill/>
        </p:spPr>
        <p:txBody>
          <a:bodyPr wrap="square" rtlCol="0">
            <a:spAutoFit/>
          </a:bodyPr>
          <a:lstStyle/>
          <a:p>
            <a:r>
              <a:rPr lang="en-US" sz="1000" dirty="0" smtClean="0">
                <a:solidFill>
                  <a:schemeClr val="bg1"/>
                </a:solidFill>
              </a:rPr>
              <a:t>WG</a:t>
            </a:r>
            <a:r>
              <a:rPr lang="en-US" sz="1000" baseline="0" dirty="0" smtClean="0">
                <a:solidFill>
                  <a:schemeClr val="bg1"/>
                </a:solidFill>
              </a:rPr>
              <a:t> Disasters #5</a:t>
            </a:r>
          </a:p>
          <a:p>
            <a:r>
              <a:rPr lang="en-US" sz="1000" baseline="0" dirty="0" smtClean="0">
                <a:solidFill>
                  <a:schemeClr val="bg1"/>
                </a:solidFill>
              </a:rPr>
              <a:t>Bonn, Germany</a:t>
            </a:r>
          </a:p>
          <a:p>
            <a:r>
              <a:rPr lang="en-US" sz="1000" baseline="0" dirty="0" smtClean="0">
                <a:solidFill>
                  <a:schemeClr val="bg1"/>
                </a:solidFill>
              </a:rPr>
              <a:t>8-10 March, 2016</a:t>
            </a:r>
            <a:endParaRPr lang="en-US" sz="10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72" r:id="rId1"/>
    <p:sldLayoutId id="2147483671" r:id="rId2"/>
    <p:sldLayoutId id="2147483673" r:id="rId3"/>
    <p:sldLayoutId id="2147483674" r:id="rId4"/>
    <p:sldLayoutId id="2147483675" r:id="rId5"/>
  </p:sldLayoutIdLst>
  <p:transition spd="slow"/>
  <p:timing>
    <p:tnLst>
      <p:par>
        <p:cTn id="1" dur="indefinite" restart="never" nodeType="tmRoot"/>
      </p:par>
    </p:tnLst>
  </p:timing>
  <p:txStyles>
    <p:title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p:titleStyle>
    <p:body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44"/>
          <p:cNvSpPr>
            <a:spLocks noGrp="1" noChangeArrowheads="1"/>
          </p:cNvSpPr>
          <p:nvPr>
            <p:ph type="ctrTitle"/>
          </p:nvPr>
        </p:nvSpPr>
        <p:spPr>
          <a:xfrm>
            <a:off x="387503" y="172192"/>
            <a:ext cx="8633129" cy="1349277"/>
          </a:xfrm>
        </p:spPr>
        <p:txBody>
          <a:bodyPr/>
          <a:lstStyle/>
          <a:p>
            <a:pPr algn="l"/>
            <a:r>
              <a:rPr lang="en-US" sz="2800" dirty="0" smtClean="0"/>
              <a:t>Status Report on Volcano Pilot Project</a:t>
            </a:r>
            <a:endParaRPr lang="en-US" sz="2800" dirty="0" smtClean="0">
              <a:solidFill>
                <a:srgbClr val="FFFF00"/>
              </a:solidFill>
            </a:endParaRPr>
          </a:p>
        </p:txBody>
      </p:sp>
      <p:sp>
        <p:nvSpPr>
          <p:cNvPr id="2" name="Subtitle 1"/>
          <p:cNvSpPr>
            <a:spLocks noGrp="1"/>
          </p:cNvSpPr>
          <p:nvPr>
            <p:ph type="subTitle" sz="quarter" idx="1"/>
          </p:nvPr>
        </p:nvSpPr>
        <p:spPr>
          <a:xfrm>
            <a:off x="593471" y="1804737"/>
            <a:ext cx="5929917" cy="2304711"/>
          </a:xfrm>
        </p:spPr>
        <p:txBody>
          <a:bodyPr/>
          <a:lstStyle/>
          <a:p>
            <a:r>
              <a:rPr lang="en-US" b="0" dirty="0" smtClean="0">
                <a:latin typeface="Arial" panose="020B0604020202020204" pitchFamily="34" charset="0"/>
                <a:cs typeface="Arial" panose="020B0604020202020204" pitchFamily="34" charset="0"/>
              </a:rPr>
              <a:t>Mike Poland (USGS)</a:t>
            </a:r>
          </a:p>
          <a:p>
            <a:r>
              <a:rPr lang="en-US" b="0" dirty="0" smtClean="0">
                <a:latin typeface="Arial" panose="020B0604020202020204" pitchFamily="34" charset="0"/>
                <a:cs typeface="Arial" panose="020B0604020202020204" pitchFamily="34" charset="0"/>
              </a:rPr>
              <a:t>Simona Zoffoli (ASI)</a:t>
            </a:r>
          </a:p>
          <a:p>
            <a:endParaRPr lang="en-US" sz="1400" b="0" dirty="0" smtClean="0">
              <a:latin typeface="Arial" panose="020B0604020202020204" pitchFamily="34" charset="0"/>
              <a:cs typeface="Arial" panose="020B0604020202020204" pitchFamily="34" charset="0"/>
            </a:endParaRPr>
          </a:p>
          <a:p>
            <a:r>
              <a:rPr lang="en-US" b="0" dirty="0" smtClean="0">
                <a:latin typeface="Arial" panose="020B0604020202020204" pitchFamily="34" charset="0"/>
                <a:cs typeface="Arial" panose="020B0604020202020204" pitchFamily="34" charset="0"/>
              </a:rPr>
              <a:t>WG Disasters #6</a:t>
            </a:r>
          </a:p>
          <a:p>
            <a:r>
              <a:rPr lang="en-US" b="0" dirty="0" smtClean="0">
                <a:latin typeface="Arial" panose="020B0604020202020204" pitchFamily="34" charset="0"/>
                <a:cs typeface="Arial" panose="020B0604020202020204" pitchFamily="34" charset="0"/>
              </a:rPr>
              <a:t>Vancouver, WA, USA</a:t>
            </a:r>
          </a:p>
          <a:p>
            <a:r>
              <a:rPr lang="en-US" b="0" dirty="0">
                <a:latin typeface="Arial" panose="020B0604020202020204" pitchFamily="34" charset="0"/>
                <a:cs typeface="Arial" panose="020B0604020202020204" pitchFamily="34" charset="0"/>
              </a:rPr>
              <a:t>6</a:t>
            </a:r>
            <a:r>
              <a:rPr lang="en-US" b="0" dirty="0" smtClean="0">
                <a:latin typeface="Arial" panose="020B0604020202020204" pitchFamily="34" charset="0"/>
                <a:cs typeface="Arial" panose="020B0604020202020204" pitchFamily="34" charset="0"/>
              </a:rPr>
              <a:t> -</a:t>
            </a:r>
            <a:r>
              <a:rPr lang="en-US" b="0" dirty="0">
                <a:latin typeface="Arial" panose="020B0604020202020204" pitchFamily="34" charset="0"/>
                <a:cs typeface="Arial" panose="020B0604020202020204" pitchFamily="34" charset="0"/>
              </a:rPr>
              <a:t>8</a:t>
            </a:r>
            <a:r>
              <a:rPr lang="en-US" b="0" dirty="0" smtClean="0">
                <a:latin typeface="Arial" panose="020B0604020202020204" pitchFamily="34" charset="0"/>
                <a:cs typeface="Arial" panose="020B0604020202020204" pitchFamily="34" charset="0"/>
              </a:rPr>
              <a:t> September, 2016</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r" defTabSz="914400">
              <a:defRPr/>
            </a:pPr>
            <a:r>
              <a:rPr lang="en-US" sz="3200" b="1" kern="0" noProof="0" dirty="0" smtClean="0">
                <a:solidFill>
                  <a:schemeClr val="bg1"/>
                </a:solidFill>
                <a:latin typeface="+mj-lt"/>
                <a:cs typeface="Tahoma" pitchFamily="-106" charset="0"/>
              </a:rPr>
              <a:t>Objective B: </a:t>
            </a:r>
            <a:r>
              <a:rPr lang="en-US" sz="3200" b="1" kern="0" dirty="0" err="1" smtClean="0">
                <a:solidFill>
                  <a:schemeClr val="bg1"/>
                </a:solidFill>
                <a:cs typeface="Tahoma" pitchFamily="-106" charset="0"/>
              </a:rPr>
              <a:t>Hawai</a:t>
            </a:r>
            <a:r>
              <a:rPr lang="en-US" sz="3200" dirty="0" err="1" smtClean="0">
                <a:solidFill>
                  <a:schemeClr val="bg1"/>
                </a:solidFill>
              </a:rPr>
              <a:t>ʻ</a:t>
            </a:r>
            <a:r>
              <a:rPr lang="en-US" sz="3200" b="1" kern="0" dirty="0" err="1" smtClean="0">
                <a:solidFill>
                  <a:schemeClr val="bg1"/>
                </a:solidFill>
                <a:cs typeface="Tahoma" pitchFamily="-106" charset="0"/>
              </a:rPr>
              <a:t>i</a:t>
            </a:r>
            <a:endParaRPr lang="en-US" sz="3200" b="1" kern="0" dirty="0">
              <a:solidFill>
                <a:schemeClr val="bg1"/>
              </a:solidFill>
              <a:cs typeface="Tahoma" pitchFamily="-106" charset="0"/>
            </a:endParaRPr>
          </a:p>
        </p:txBody>
      </p:sp>
      <p:pic>
        <p:nvPicPr>
          <p:cNvPr id="4098" name="Picture 2" descr="C:\Users\mpoland\Desktop\c20140822_c20160827.dint.gc.jp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529078" y="1338724"/>
            <a:ext cx="5612524" cy="55402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l="-6114" t="-5387" r="-3943" b="-7744"/>
          <a:stretch>
            <a:fillRect/>
          </a:stretch>
        </p:blipFill>
        <p:spPr bwMode="auto">
          <a:xfrm>
            <a:off x="2931500" y="1445287"/>
            <a:ext cx="1496996" cy="1746494"/>
          </a:xfrm>
          <a:prstGeom prst="rect">
            <a:avLst/>
          </a:prstGeom>
          <a:solidFill>
            <a:schemeClr val="bg1"/>
          </a:solidFill>
          <a:ln w="12700">
            <a:solidFill>
              <a:schemeClr val="tx1"/>
            </a:solidFill>
            <a:miter lim="800000"/>
            <a:headEnd/>
            <a:tailEnd/>
          </a:ln>
          <a:effectLst/>
        </p:spPr>
      </p:pic>
      <p:sp>
        <p:nvSpPr>
          <p:cNvPr id="5" name="Rectangle 4"/>
          <p:cNvSpPr/>
          <p:nvPr/>
        </p:nvSpPr>
        <p:spPr>
          <a:xfrm>
            <a:off x="3383537" y="2252605"/>
            <a:ext cx="291082" cy="294469"/>
          </a:xfrm>
          <a:prstGeom prst="rect">
            <a:avLst/>
          </a:prstGeom>
          <a:solidFill>
            <a:srgbClr val="FF0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10358" y="2585355"/>
            <a:ext cx="3071867" cy="3046988"/>
          </a:xfrm>
          <a:prstGeom prst="rect">
            <a:avLst/>
          </a:prstGeom>
          <a:noFill/>
        </p:spPr>
        <p:txBody>
          <a:bodyPr wrap="square" rtlCol="0">
            <a:spAutoFit/>
          </a:bodyPr>
          <a:lstStyle/>
          <a:p>
            <a:r>
              <a:rPr lang="en-US" sz="2800" b="1" dirty="0" smtClean="0">
                <a:solidFill>
                  <a:srgbClr val="000000"/>
                </a:solidFill>
              </a:rPr>
              <a:t>Inflation of Mauna Loa volcano, </a:t>
            </a:r>
            <a:r>
              <a:rPr lang="en-US" sz="2800" b="1" dirty="0" err="1" smtClean="0">
                <a:solidFill>
                  <a:srgbClr val="000000"/>
                </a:solidFill>
              </a:rPr>
              <a:t>Hawaiʻi</a:t>
            </a:r>
            <a:endParaRPr lang="en-US" sz="2800" b="1" dirty="0" smtClean="0">
              <a:solidFill>
                <a:srgbClr val="000000"/>
              </a:solidFill>
            </a:endParaRPr>
          </a:p>
          <a:p>
            <a:endParaRPr lang="en-US" sz="2800" b="1" dirty="0">
              <a:solidFill>
                <a:srgbClr val="000000"/>
              </a:solidFill>
            </a:endParaRPr>
          </a:p>
          <a:p>
            <a:r>
              <a:rPr lang="en-US" sz="2000" b="1" dirty="0" smtClean="0">
                <a:solidFill>
                  <a:srgbClr val="000000"/>
                </a:solidFill>
              </a:rPr>
              <a:t>Cosmo-</a:t>
            </a:r>
            <a:r>
              <a:rPr lang="en-US" sz="2000" b="1" dirty="0" err="1" smtClean="0">
                <a:solidFill>
                  <a:srgbClr val="000000"/>
                </a:solidFill>
              </a:rPr>
              <a:t>SkyMed</a:t>
            </a:r>
            <a:endParaRPr lang="en-US" sz="2000" b="1" dirty="0" smtClean="0">
              <a:solidFill>
                <a:srgbClr val="000000"/>
              </a:solidFill>
            </a:endParaRPr>
          </a:p>
          <a:p>
            <a:endParaRPr lang="en-US" sz="2000" b="1" dirty="0" smtClean="0">
              <a:solidFill>
                <a:srgbClr val="000000"/>
              </a:solidFill>
            </a:endParaRPr>
          </a:p>
          <a:p>
            <a:r>
              <a:rPr lang="en-US" sz="2000" b="1" dirty="0" smtClean="0">
                <a:solidFill>
                  <a:srgbClr val="000000"/>
                </a:solidFill>
              </a:rPr>
              <a:t>August 22, 2014 – August 27, 2016</a:t>
            </a:r>
            <a:endParaRPr lang="en-US" sz="2000" b="1" dirty="0">
              <a:solidFill>
                <a:srgbClr val="000000"/>
              </a:solidFill>
            </a:endParaRPr>
          </a:p>
        </p:txBody>
      </p:sp>
    </p:spTree>
    <p:extLst>
      <p:ext uri="{BB962C8B-B14F-4D97-AF65-F5344CB8AC3E}">
        <p14:creationId xmlns:p14="http://schemas.microsoft.com/office/powerpoint/2010/main" val="32415787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mj-lt"/>
                <a:cs typeface="Tahoma" pitchFamily="-106" charset="0"/>
              </a:rPr>
              <a:t>Objective B: Cotopaxi</a:t>
            </a:r>
          </a:p>
        </p:txBody>
      </p:sp>
      <p:sp>
        <p:nvSpPr>
          <p:cNvPr id="25" name="Title 1"/>
          <p:cNvSpPr txBox="1">
            <a:spLocks/>
          </p:cNvSpPr>
          <p:nvPr/>
        </p:nvSpPr>
        <p:spPr>
          <a:xfrm>
            <a:off x="838200" y="1432560"/>
            <a:ext cx="7086600" cy="533400"/>
          </a:xfrm>
          <a:prstGeom prst="rect">
            <a:avLst/>
          </a:prstGeom>
        </p:spPr>
        <p:txBody>
          <a:bodyPr anchor="ctr">
            <a:norm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endParaRPr lang="en-US" altLang="en-US" sz="2000" b="1">
              <a:solidFill>
                <a:srgbClr val="77933C"/>
              </a:solidFill>
              <a:latin typeface="Helvetica" pitchFamily="2" charset="0"/>
            </a:endParaRPr>
          </a:p>
        </p:txBody>
      </p:sp>
      <p:sp>
        <p:nvSpPr>
          <p:cNvPr id="26" name="TextBox 25"/>
          <p:cNvSpPr txBox="1"/>
          <p:nvPr/>
        </p:nvSpPr>
        <p:spPr>
          <a:xfrm rot="16200000">
            <a:off x="329407" y="2413793"/>
            <a:ext cx="533400" cy="277813"/>
          </a:xfrm>
          <a:prstGeom prst="rect">
            <a:avLst/>
          </a:prstGeom>
          <a:noFill/>
        </p:spPr>
        <p:txBody>
          <a:bodyPr>
            <a:spAutoFit/>
          </a:bodyPr>
          <a:lstStyle/>
          <a:p>
            <a:pPr eaLnBrk="1" hangingPunct="1">
              <a:defRPr/>
            </a:pPr>
            <a:r>
              <a:rPr lang="en-US" sz="1150" dirty="0">
                <a:latin typeface="Arial" charset="0"/>
                <a:ea typeface="ＭＳ Ｐゴシック" charset="0"/>
                <a:cs typeface="ＭＳ Ｐゴシック" charset="0"/>
              </a:rPr>
              <a:t>LOS</a:t>
            </a:r>
          </a:p>
        </p:txBody>
      </p:sp>
      <p:sp>
        <p:nvSpPr>
          <p:cNvPr id="27" name="TextBox 37"/>
          <p:cNvSpPr txBox="1">
            <a:spLocks noChangeArrowheads="1"/>
          </p:cNvSpPr>
          <p:nvPr/>
        </p:nvSpPr>
        <p:spPr bwMode="auto">
          <a:xfrm>
            <a:off x="5364480" y="1608773"/>
            <a:ext cx="2514600" cy="738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altLang="en-US" sz="2100" dirty="0"/>
              <a:t>Mean LOS Velocity</a:t>
            </a:r>
          </a:p>
          <a:p>
            <a:pPr algn="ctr" eaLnBrk="1" hangingPunct="1"/>
            <a:r>
              <a:rPr lang="en-US" altLang="en-US" sz="2100" dirty="0"/>
              <a:t>April – July 2015</a:t>
            </a:r>
          </a:p>
        </p:txBody>
      </p:sp>
      <p:pic>
        <p:nvPicPr>
          <p:cNvPr id="28" name="Picture 27" descr="delete1.png"/>
          <p:cNvPicPr>
            <a:picLocks noChangeAspect="1"/>
          </p:cNvPicPr>
          <p:nvPr/>
        </p:nvPicPr>
        <p:blipFill>
          <a:blip r:embed="rId2">
            <a:extLst>
              <a:ext uri="{28A0092B-C50C-407E-A947-70E740481C1C}">
                <a14:useLocalDpi xmlns:a14="http://schemas.microsoft.com/office/drawing/2010/main" val="0"/>
              </a:ext>
            </a:extLst>
          </a:blip>
          <a:srcRect t="18558" b="11862"/>
          <a:stretch>
            <a:fillRect/>
          </a:stretch>
        </p:blipFill>
        <p:spPr bwMode="auto">
          <a:xfrm>
            <a:off x="177800" y="3568700"/>
            <a:ext cx="4608513"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delete.png"/>
          <p:cNvPicPr>
            <a:picLocks noChangeAspect="1"/>
          </p:cNvPicPr>
          <p:nvPr/>
        </p:nvPicPr>
        <p:blipFill>
          <a:blip r:embed="rId3">
            <a:extLst>
              <a:ext uri="{28A0092B-C50C-407E-A947-70E740481C1C}">
                <a14:useLocalDpi xmlns:a14="http://schemas.microsoft.com/office/drawing/2010/main" val="0"/>
              </a:ext>
            </a:extLst>
          </a:blip>
          <a:srcRect t="15620" b="2"/>
          <a:stretch>
            <a:fillRect/>
          </a:stretch>
        </p:blipFill>
        <p:spPr bwMode="auto">
          <a:xfrm>
            <a:off x="228600" y="4770438"/>
            <a:ext cx="4567238"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p:cNvSpPr txBox="1">
            <a:spLocks noChangeArrowheads="1"/>
          </p:cNvSpPr>
          <p:nvPr/>
        </p:nvSpPr>
        <p:spPr bwMode="auto">
          <a:xfrm>
            <a:off x="3824288" y="3568700"/>
            <a:ext cx="990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sz="1400"/>
              <a:t>CAME</a:t>
            </a:r>
          </a:p>
        </p:txBody>
      </p:sp>
      <p:sp>
        <p:nvSpPr>
          <p:cNvPr id="31" name="TextBox 30"/>
          <p:cNvSpPr txBox="1">
            <a:spLocks noChangeArrowheads="1"/>
          </p:cNvSpPr>
          <p:nvPr/>
        </p:nvSpPr>
        <p:spPr bwMode="auto">
          <a:xfrm>
            <a:off x="3932238" y="4729163"/>
            <a:ext cx="9906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sz="1400"/>
              <a:t>NAS1</a:t>
            </a:r>
          </a:p>
        </p:txBody>
      </p:sp>
      <p:cxnSp>
        <p:nvCxnSpPr>
          <p:cNvPr id="32" name="Straight Connector 31"/>
          <p:cNvCxnSpPr/>
          <p:nvPr/>
        </p:nvCxnSpPr>
        <p:spPr bwMode="auto">
          <a:xfrm>
            <a:off x="3886200" y="2819400"/>
            <a:ext cx="0" cy="3333750"/>
          </a:xfrm>
          <a:prstGeom prst="line">
            <a:avLst/>
          </a:prstGeom>
          <a:ln>
            <a:solidFill>
              <a:srgbClr val="0000FF"/>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33" name="Group 3"/>
          <p:cNvGrpSpPr>
            <a:grpSpLocks/>
          </p:cNvGrpSpPr>
          <p:nvPr/>
        </p:nvGrpSpPr>
        <p:grpSpPr bwMode="auto">
          <a:xfrm>
            <a:off x="1176338" y="1385888"/>
            <a:ext cx="3471862" cy="2271712"/>
            <a:chOff x="1015371" y="1300314"/>
            <a:chExt cx="3670200" cy="2401282"/>
          </a:xfrm>
        </p:grpSpPr>
        <p:pic>
          <p:nvPicPr>
            <p:cNvPr id="34" name="Picture 1" descr="delete.png"/>
            <p:cNvPicPr>
              <a:picLocks noChangeAspect="1"/>
            </p:cNvPicPr>
            <p:nvPr/>
          </p:nvPicPr>
          <p:blipFill>
            <a:blip r:embed="rId4">
              <a:extLst>
                <a:ext uri="{28A0092B-C50C-407E-A947-70E740481C1C}">
                  <a14:useLocalDpi xmlns:a14="http://schemas.microsoft.com/office/drawing/2010/main" val="0"/>
                </a:ext>
              </a:extLst>
            </a:blip>
            <a:srcRect l="8916" t="13936" r="42920" b="52097"/>
            <a:stretch>
              <a:fillRect/>
            </a:stretch>
          </p:blipFill>
          <p:spPr bwMode="auto">
            <a:xfrm>
              <a:off x="1015371" y="1736017"/>
              <a:ext cx="3670200" cy="1872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Straight Connector 34"/>
            <p:cNvCxnSpPr/>
            <p:nvPr/>
          </p:nvCxnSpPr>
          <p:spPr>
            <a:xfrm>
              <a:off x="3863258" y="1625855"/>
              <a:ext cx="23495" cy="2075741"/>
            </a:xfrm>
            <a:prstGeom prst="line">
              <a:avLst/>
            </a:prstGeom>
            <a:ln>
              <a:solidFill>
                <a:srgbClr val="0000FF"/>
              </a:solidFill>
              <a:prstDash val="sysDot"/>
            </a:ln>
            <a:effectLst/>
          </p:spPr>
          <p:style>
            <a:lnRef idx="2">
              <a:schemeClr val="accent1"/>
            </a:lnRef>
            <a:fillRef idx="0">
              <a:schemeClr val="accent1"/>
            </a:fillRef>
            <a:effectRef idx="1">
              <a:schemeClr val="accent1"/>
            </a:effectRef>
            <a:fontRef idx="minor">
              <a:schemeClr val="tx1"/>
            </a:fontRef>
          </p:style>
        </p:cxnSp>
        <p:sp>
          <p:nvSpPr>
            <p:cNvPr id="36" name="Rectangle 33"/>
            <p:cNvSpPr>
              <a:spLocks noChangeArrowheads="1"/>
            </p:cNvSpPr>
            <p:nvPr/>
          </p:nvSpPr>
          <p:spPr bwMode="auto">
            <a:xfrm>
              <a:off x="3254337" y="1300314"/>
              <a:ext cx="1198302" cy="390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altLang="en-US" b="1">
                  <a:solidFill>
                    <a:srgbClr val="0000FF"/>
                  </a:solidFill>
                </a:rPr>
                <a:t>Eruption</a:t>
              </a:r>
            </a:p>
          </p:txBody>
        </p:sp>
      </p:grpSp>
      <p:pic>
        <p:nvPicPr>
          <p:cNvPr id="37" name="Picture 6"/>
          <p:cNvPicPr>
            <a:picLocks noChangeAspect="1"/>
          </p:cNvPicPr>
          <p:nvPr/>
        </p:nvPicPr>
        <p:blipFill>
          <a:blip r:embed="rId5">
            <a:extLst>
              <a:ext uri="{28A0092B-C50C-407E-A947-70E740481C1C}">
                <a14:useLocalDpi xmlns:a14="http://schemas.microsoft.com/office/drawing/2010/main" val="0"/>
              </a:ext>
            </a:extLst>
          </a:blip>
          <a:srcRect l="12584"/>
          <a:stretch>
            <a:fillRect/>
          </a:stretch>
        </p:blipFill>
        <p:spPr bwMode="auto">
          <a:xfrm>
            <a:off x="6350" y="1516063"/>
            <a:ext cx="950913"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p:cNvSpPr txBox="1">
            <a:spLocks noChangeArrowheads="1"/>
          </p:cNvSpPr>
          <p:nvPr/>
        </p:nvSpPr>
        <p:spPr bwMode="auto">
          <a:xfrm>
            <a:off x="762000" y="1676400"/>
            <a:ext cx="99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a:t>InSAR</a:t>
            </a:r>
          </a:p>
        </p:txBody>
      </p:sp>
      <p:pic>
        <p:nvPicPr>
          <p:cNvPr id="39" name="Picture 36"/>
          <p:cNvPicPr>
            <a:picLocks noChangeAspect="1"/>
          </p:cNvPicPr>
          <p:nvPr/>
        </p:nvPicPr>
        <p:blipFill>
          <a:blip r:embed="rId6">
            <a:extLst>
              <a:ext uri="{28A0092B-C50C-407E-A947-70E740481C1C}">
                <a14:useLocalDpi xmlns:a14="http://schemas.microsoft.com/office/drawing/2010/main" val="0"/>
              </a:ext>
            </a:extLst>
          </a:blip>
          <a:srcRect l="7690" b="4089"/>
          <a:stretch>
            <a:fillRect/>
          </a:stretch>
        </p:blipFill>
        <p:spPr bwMode="auto">
          <a:xfrm>
            <a:off x="4834255" y="2470785"/>
            <a:ext cx="42878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p:cNvSpPr txBox="1">
            <a:spLocks noChangeArrowheads="1"/>
          </p:cNvSpPr>
          <p:nvPr/>
        </p:nvSpPr>
        <p:spPr bwMode="auto">
          <a:xfrm>
            <a:off x="762000" y="3525838"/>
            <a:ext cx="990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a:t>GPS</a:t>
            </a:r>
          </a:p>
        </p:txBody>
      </p:sp>
      <p:sp>
        <p:nvSpPr>
          <p:cNvPr id="41" name="Rectangle 11"/>
          <p:cNvSpPr>
            <a:spLocks noChangeArrowheads="1"/>
          </p:cNvSpPr>
          <p:nvPr/>
        </p:nvSpPr>
        <p:spPr bwMode="auto">
          <a:xfrm>
            <a:off x="0" y="6387148"/>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altLang="en-US" dirty="0" err="1"/>
              <a:t>InSAR</a:t>
            </a:r>
            <a:r>
              <a:rPr lang="en-US" altLang="en-US" dirty="0"/>
              <a:t> shows ~1.5 cm LOS decrease from April to August 2015, correlating with GPS</a:t>
            </a:r>
          </a:p>
        </p:txBody>
      </p:sp>
    </p:spTree>
    <p:extLst>
      <p:ext uri="{BB962C8B-B14F-4D97-AF65-F5344CB8AC3E}">
        <p14:creationId xmlns:p14="http://schemas.microsoft.com/office/powerpoint/2010/main" val="39663739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mj-lt"/>
                <a:cs typeface="Tahoma" pitchFamily="-106" charset="0"/>
              </a:rPr>
              <a:t>Objective C: Large event</a:t>
            </a:r>
          </a:p>
        </p:txBody>
      </p:sp>
      <p:sp>
        <p:nvSpPr>
          <p:cNvPr id="7" name="TextBox 6"/>
          <p:cNvSpPr txBox="1"/>
          <p:nvPr/>
        </p:nvSpPr>
        <p:spPr>
          <a:xfrm>
            <a:off x="492553" y="1687044"/>
            <a:ext cx="7866226" cy="1538883"/>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r>
              <a:rPr lang="en-US" sz="2800" dirty="0" smtClean="0"/>
              <a:t>Proposal has been submitted to ensure rapid access to data if a large volcanic event occurs</a:t>
            </a:r>
          </a:p>
          <a:p>
            <a:pPr marL="342900" indent="-342900">
              <a:spcBef>
                <a:spcPts val="600"/>
              </a:spcBef>
              <a:spcAft>
                <a:spcPts val="600"/>
              </a:spcAft>
              <a:buFont typeface="Arial" panose="020B0604020202020204" pitchFamily="34" charset="0"/>
              <a:buChar char="•"/>
            </a:pPr>
            <a:r>
              <a:rPr lang="en-US" sz="2800" dirty="0" smtClean="0"/>
              <a:t>Fogo eruption serves as a demonstration</a:t>
            </a: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54000" y="3678463"/>
            <a:ext cx="4201147" cy="2761360"/>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4729137" y="3705695"/>
            <a:ext cx="4171831" cy="2734128"/>
          </a:xfrm>
          <a:prstGeom prst="rect">
            <a:avLst/>
          </a:prstGeom>
        </p:spPr>
      </p:pic>
      <p:sp>
        <p:nvSpPr>
          <p:cNvPr id="4" name="TextBox 3"/>
          <p:cNvSpPr txBox="1"/>
          <p:nvPr/>
        </p:nvSpPr>
        <p:spPr>
          <a:xfrm>
            <a:off x="5988969" y="6581001"/>
            <a:ext cx="3155031" cy="276999"/>
          </a:xfrm>
          <a:prstGeom prst="rect">
            <a:avLst/>
          </a:prstGeom>
          <a:noFill/>
        </p:spPr>
        <p:txBody>
          <a:bodyPr wrap="none" rtlCol="0">
            <a:spAutoFit/>
          </a:bodyPr>
          <a:lstStyle/>
          <a:p>
            <a:pPr algn="r"/>
            <a:r>
              <a:rPr lang="en-US" sz="1200" dirty="0" smtClean="0"/>
              <a:t>courtesy </a:t>
            </a:r>
            <a:r>
              <a:rPr lang="en-US" sz="1200" dirty="0" err="1" smtClean="0"/>
              <a:t>Fabrizzio</a:t>
            </a:r>
            <a:r>
              <a:rPr lang="en-US" sz="1200" dirty="0" smtClean="0"/>
              <a:t> </a:t>
            </a:r>
            <a:r>
              <a:rPr lang="en-US" sz="1200" dirty="0" err="1" smtClean="0"/>
              <a:t>Ferucci</a:t>
            </a:r>
            <a:r>
              <a:rPr lang="en-US" sz="1200" dirty="0" smtClean="0"/>
              <a:t>, Open University</a:t>
            </a:r>
            <a:endParaRPr lang="en-US" sz="1200" dirty="0"/>
          </a:p>
        </p:txBody>
      </p:sp>
    </p:spTree>
    <p:extLst>
      <p:ext uri="{BB962C8B-B14F-4D97-AF65-F5344CB8AC3E}">
        <p14:creationId xmlns:p14="http://schemas.microsoft.com/office/powerpoint/2010/main" val="15766563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EOS_SA_base.png"/>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275990" y="1367305"/>
            <a:ext cx="5791810" cy="5490695"/>
          </a:xfrm>
          <a:prstGeom prst="rect">
            <a:avLst/>
          </a:prstGeom>
        </p:spPr>
      </p:pic>
      <p:sp>
        <p:nvSpPr>
          <p:cNvPr id="3" name="Rettangolo 2"/>
          <p:cNvSpPr/>
          <p:nvPr/>
        </p:nvSpPr>
        <p:spPr>
          <a:xfrm>
            <a:off x="228600" y="1531033"/>
            <a:ext cx="2892798" cy="5016758"/>
          </a:xfrm>
          <a:prstGeom prst="rect">
            <a:avLst/>
          </a:prstGeom>
        </p:spPr>
        <p:txBody>
          <a:bodyPr wrap="square">
            <a:spAutoFit/>
          </a:bodyPr>
          <a:lstStyle/>
          <a:p>
            <a:pPr marL="285750" indent="-285750">
              <a:buFont typeface="Arial" panose="020B0604020202020204" pitchFamily="34" charset="0"/>
              <a:buChar char="•"/>
            </a:pPr>
            <a:r>
              <a:rPr lang="en-US" sz="1600" dirty="0"/>
              <a:t>D</a:t>
            </a:r>
            <a:r>
              <a:rPr lang="en-US" sz="1600" dirty="0" smtClean="0"/>
              <a:t>emonstrate </a:t>
            </a:r>
            <a:r>
              <a:rPr lang="en-US" sz="1600" dirty="0"/>
              <a:t>how </a:t>
            </a:r>
            <a:r>
              <a:rPr lang="en-US" sz="1600" dirty="0" smtClean="0"/>
              <a:t>EO data can </a:t>
            </a:r>
            <a:r>
              <a:rPr lang="en-US" sz="1600" dirty="0"/>
              <a:t>be used to cost-effectively monitor all 315 volcanoes in the region that erupted in the last 10,000 </a:t>
            </a:r>
            <a:r>
              <a:rPr lang="en-US" sz="1600" dirty="0" smtClean="0"/>
              <a:t>years</a:t>
            </a:r>
          </a:p>
          <a:p>
            <a:pPr marL="285750" indent="-285750">
              <a:buFont typeface="Arial" panose="020B0604020202020204" pitchFamily="34" charset="0"/>
              <a:buChar char="•"/>
            </a:pPr>
            <a:r>
              <a:rPr lang="en-US" sz="1600" dirty="0"/>
              <a:t>I</a:t>
            </a:r>
            <a:r>
              <a:rPr lang="en-US" sz="1600" dirty="0" smtClean="0"/>
              <a:t>dentify volcanoes that may became active in the near future</a:t>
            </a:r>
          </a:p>
          <a:p>
            <a:pPr marL="285750" indent="-285750">
              <a:buFont typeface="Arial" panose="020B0604020202020204" pitchFamily="34" charset="0"/>
              <a:buChar char="•"/>
            </a:pPr>
            <a:r>
              <a:rPr lang="en-US" sz="1600" dirty="0"/>
              <a:t>T</a:t>
            </a:r>
            <a:r>
              <a:rPr lang="en-US" sz="1600" dirty="0" smtClean="0"/>
              <a:t>rack new and ongoing eruptive activity</a:t>
            </a:r>
          </a:p>
          <a:p>
            <a:endParaRPr lang="en-US" sz="1600" dirty="0" smtClean="0"/>
          </a:p>
          <a:p>
            <a:endParaRPr lang="en-US" sz="1600" dirty="0" smtClean="0"/>
          </a:p>
          <a:p>
            <a:r>
              <a:rPr lang="en-US" sz="1600" dirty="0" smtClean="0"/>
              <a:t>Why Latin America?</a:t>
            </a:r>
            <a:endParaRPr lang="en-US" sz="1600" dirty="0"/>
          </a:p>
          <a:p>
            <a:pPr marL="285750" indent="-285750">
              <a:buFont typeface="Arial" panose="020B0604020202020204" pitchFamily="34" charset="0"/>
              <a:buChar char="•"/>
            </a:pPr>
            <a:r>
              <a:rPr lang="en-US" sz="1600" dirty="0" smtClean="0"/>
              <a:t>Diversity of environments</a:t>
            </a:r>
          </a:p>
          <a:p>
            <a:pPr marL="285750" indent="-285750">
              <a:buFont typeface="Arial" panose="020B0604020202020204" pitchFamily="34" charset="0"/>
              <a:buChar char="•"/>
            </a:pPr>
            <a:r>
              <a:rPr lang="en-US" sz="1600" dirty="0" smtClean="0"/>
              <a:t>Abundant volcanic activity</a:t>
            </a:r>
          </a:p>
          <a:p>
            <a:pPr marL="285750" indent="-285750">
              <a:buFont typeface="Arial" panose="020B0604020202020204" pitchFamily="34" charset="0"/>
              <a:buChar char="•"/>
            </a:pPr>
            <a:r>
              <a:rPr lang="en-US" sz="1600" dirty="0" smtClean="0"/>
              <a:t>Benefits to local users</a:t>
            </a:r>
          </a:p>
          <a:p>
            <a:pPr marL="285750" indent="-285750">
              <a:buFont typeface="Arial" panose="020B0604020202020204" pitchFamily="34" charset="0"/>
              <a:buChar char="•"/>
            </a:pPr>
            <a:r>
              <a:rPr lang="en-US" sz="1600" dirty="0" smtClean="0"/>
              <a:t>64% of volcanoes in the region have no ground monitoring of any type</a:t>
            </a:r>
          </a:p>
        </p:txBody>
      </p:sp>
      <p:sp>
        <p:nvSpPr>
          <p:cNvPr id="4" name="Title 3"/>
          <p:cNvSpPr>
            <a:spLocks noGrp="1"/>
          </p:cNvSpPr>
          <p:nvPr>
            <p:ph type="title"/>
          </p:nvPr>
        </p:nvSpPr>
        <p:spPr/>
        <p:txBody>
          <a:bodyPr/>
          <a:lstStyle/>
          <a:p>
            <a:r>
              <a:rPr lang="en-US" dirty="0" smtClean="0"/>
              <a:t>Objective A: Regional demonstration</a:t>
            </a:r>
            <a:endParaRPr lang="en-US" dirty="0"/>
          </a:p>
        </p:txBody>
      </p:sp>
    </p:spTree>
    <p:extLst>
      <p:ext uri="{BB962C8B-B14F-4D97-AF65-F5344CB8AC3E}">
        <p14:creationId xmlns:p14="http://schemas.microsoft.com/office/powerpoint/2010/main" val="31367850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mj-lt"/>
                <a:cs typeface="Tahoma" pitchFamily="-106" charset="0"/>
              </a:rPr>
              <a:t>Objective A Efforts by Partner</a:t>
            </a:r>
          </a:p>
        </p:txBody>
      </p:sp>
      <p:graphicFrame>
        <p:nvGraphicFramePr>
          <p:cNvPr id="5" name="Table 4"/>
          <p:cNvGraphicFramePr>
            <a:graphicFrameLocks noGrp="1"/>
          </p:cNvGraphicFramePr>
          <p:nvPr>
            <p:extLst>
              <p:ext uri="{D42A27DB-BD31-4B8C-83A1-F6EECF244321}">
                <p14:modId xmlns:p14="http://schemas.microsoft.com/office/powerpoint/2010/main" val="3231794381"/>
              </p:ext>
            </p:extLst>
          </p:nvPr>
        </p:nvGraphicFramePr>
        <p:xfrm>
          <a:off x="117027" y="1392054"/>
          <a:ext cx="9026973" cy="5328788"/>
        </p:xfrm>
        <a:graphic>
          <a:graphicData uri="http://schemas.openxmlformats.org/drawingml/2006/table">
            <a:tbl>
              <a:tblPr firstRow="1" bandRow="1">
                <a:tableStyleId>{D27102A9-8310-4765-A935-A1911B00CA55}</a:tableStyleId>
              </a:tblPr>
              <a:tblGrid>
                <a:gridCol w="5540467"/>
                <a:gridCol w="3486506"/>
              </a:tblGrid>
              <a:tr h="602982">
                <a:tc>
                  <a:txBody>
                    <a:bodyPr/>
                    <a:lstStyle/>
                    <a:p>
                      <a:r>
                        <a:rPr lang="en-US" dirty="0" smtClean="0"/>
                        <a:t>Topic/region</a:t>
                      </a:r>
                      <a:endParaRPr lang="en-US" dirty="0"/>
                    </a:p>
                  </a:txBody>
                  <a:tcPr anchor="ctr"/>
                </a:tc>
                <a:tc>
                  <a:txBody>
                    <a:bodyPr/>
                    <a:lstStyle/>
                    <a:p>
                      <a:r>
                        <a:rPr lang="en-US" dirty="0" smtClean="0"/>
                        <a:t>Value</a:t>
                      </a:r>
                      <a:r>
                        <a:rPr lang="en-US" baseline="0" dirty="0" smtClean="0"/>
                        <a:t> Added P</a:t>
                      </a:r>
                      <a:r>
                        <a:rPr lang="en-US" dirty="0" smtClean="0"/>
                        <a:t>artner</a:t>
                      </a:r>
                      <a:endParaRPr lang="en-US" dirty="0"/>
                    </a:p>
                  </a:txBody>
                  <a:tcPr anchor="ctr"/>
                </a:tc>
              </a:tr>
              <a:tr h="43961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400" kern="1200" dirty="0" smtClean="0">
                          <a:solidFill>
                            <a:schemeClr val="tx1"/>
                          </a:solidFill>
                          <a:latin typeface="+mn-lt"/>
                          <a:ea typeface="+mn-ea"/>
                          <a:cs typeface="+mn-cs"/>
                        </a:rPr>
                        <a:t>Northern Andes and Lesser</a:t>
                      </a:r>
                      <a:r>
                        <a:rPr lang="it-IT" sz="1400" kern="1200" baseline="0" dirty="0" smtClean="0">
                          <a:solidFill>
                            <a:schemeClr val="tx1"/>
                          </a:solidFill>
                          <a:latin typeface="+mn-lt"/>
                          <a:ea typeface="+mn-ea"/>
                          <a:cs typeface="+mn-cs"/>
                        </a:rPr>
                        <a:t> Antilles SAR</a:t>
                      </a:r>
                      <a:endParaRPr lang="it-IT" sz="1400" kern="1200" dirty="0" smtClean="0">
                        <a:solidFill>
                          <a:schemeClr val="tx1"/>
                        </a:solidFill>
                        <a:latin typeface="+mn-lt"/>
                        <a:ea typeface="+mn-ea"/>
                        <a:cs typeface="+mn-cs"/>
                      </a:endParaRPr>
                    </a:p>
                  </a:txBody>
                  <a:tcPr anchor="ctr"/>
                </a:tc>
                <a:tc>
                  <a:txBody>
                    <a:bodyPr/>
                    <a:lstStyle/>
                    <a:p>
                      <a:r>
                        <a:rPr lang="en-US" sz="1400" b="0" dirty="0" smtClean="0"/>
                        <a:t>University of Bristol</a:t>
                      </a:r>
                      <a:endParaRPr lang="en-US" sz="1400" b="0" dirty="0">
                        <a:solidFill>
                          <a:srgbClr val="FFFFFF"/>
                        </a:solidFill>
                      </a:endParaRPr>
                    </a:p>
                  </a:txBody>
                  <a:tcPr anchor="ctr"/>
                </a:tc>
              </a:tr>
              <a:tr h="43961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400" kern="1200" dirty="0" smtClean="0">
                          <a:solidFill>
                            <a:schemeClr val="tx1"/>
                          </a:solidFill>
                          <a:latin typeface="+mn-lt"/>
                          <a:ea typeface="+mn-ea"/>
                          <a:cs typeface="+mn-cs"/>
                        </a:rPr>
                        <a:t>Southern and Austral Andes SAR</a:t>
                      </a:r>
                    </a:p>
                  </a:txBody>
                  <a:tcPr anchor="ctr"/>
                </a:tc>
                <a:tc>
                  <a:txBody>
                    <a:bodyPr/>
                    <a:lstStyle/>
                    <a:p>
                      <a:r>
                        <a:rPr lang="en-US" sz="1400" b="0" dirty="0" smtClean="0"/>
                        <a:t>Cornell University</a:t>
                      </a:r>
                      <a:endParaRPr lang="en-US" sz="1400" b="0" dirty="0">
                        <a:solidFill>
                          <a:srgbClr val="FFFFFF"/>
                        </a:solidFill>
                      </a:endParaRPr>
                    </a:p>
                  </a:txBody>
                  <a:tcPr anchor="ctr"/>
                </a:tc>
              </a:tr>
              <a:tr h="43961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400" kern="1200" dirty="0" smtClean="0">
                          <a:solidFill>
                            <a:schemeClr val="tx1"/>
                          </a:solidFill>
                          <a:latin typeface="+mn-lt"/>
                          <a:ea typeface="+mn-ea"/>
                          <a:cs typeface="+mn-cs"/>
                        </a:rPr>
                        <a:t>Galápagos SAR</a:t>
                      </a:r>
                    </a:p>
                  </a:txBody>
                  <a:tcPr anchor="ctr"/>
                </a:tc>
                <a:tc>
                  <a:txBody>
                    <a:bodyPr/>
                    <a:lstStyle/>
                    <a:p>
                      <a:r>
                        <a:rPr lang="en-US" sz="1400" b="0" dirty="0" smtClean="0">
                          <a:solidFill>
                            <a:srgbClr val="002569"/>
                          </a:solidFill>
                        </a:rPr>
                        <a:t>IREA/CNR</a:t>
                      </a:r>
                      <a:endParaRPr lang="en-US" sz="1400" b="0" dirty="0">
                        <a:solidFill>
                          <a:srgbClr val="002569"/>
                        </a:solidFill>
                      </a:endParaRPr>
                    </a:p>
                  </a:txBody>
                  <a:tcPr anchor="ctr"/>
                </a:tc>
              </a:tr>
              <a:tr h="43961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400" kern="1200" dirty="0" smtClean="0">
                          <a:solidFill>
                            <a:schemeClr val="tx1"/>
                          </a:solidFill>
                          <a:latin typeface="+mn-lt"/>
                          <a:ea typeface="+mn-ea"/>
                          <a:cs typeface="+mn-cs"/>
                        </a:rPr>
                        <a:t>Mexico SAR</a:t>
                      </a:r>
                    </a:p>
                  </a:txBody>
                  <a:tcPr anchor="ctr"/>
                </a:tc>
                <a:tc>
                  <a:txBody>
                    <a:bodyPr/>
                    <a:lstStyle/>
                    <a:p>
                      <a:r>
                        <a:rPr lang="en-US" sz="1400" b="0" dirty="0" smtClean="0">
                          <a:solidFill>
                            <a:srgbClr val="002569"/>
                          </a:solidFill>
                        </a:rPr>
                        <a:t>University</a:t>
                      </a:r>
                      <a:r>
                        <a:rPr lang="en-US" sz="1400" b="0" baseline="0" dirty="0" smtClean="0">
                          <a:solidFill>
                            <a:srgbClr val="002569"/>
                          </a:solidFill>
                        </a:rPr>
                        <a:t> </a:t>
                      </a:r>
                      <a:r>
                        <a:rPr lang="en-US" sz="1400" b="0" dirty="0" smtClean="0">
                          <a:solidFill>
                            <a:srgbClr val="002569"/>
                          </a:solidFill>
                        </a:rPr>
                        <a:t>of Miami</a:t>
                      </a:r>
                      <a:endParaRPr lang="en-US" sz="1400" b="0" dirty="0">
                        <a:solidFill>
                          <a:srgbClr val="002569"/>
                        </a:solidFill>
                      </a:endParaRPr>
                    </a:p>
                  </a:txBody>
                  <a:tcPr anchor="ctr"/>
                </a:tc>
              </a:tr>
              <a:tr h="43961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kern="1200" baseline="0" dirty="0" smtClean="0">
                          <a:solidFill>
                            <a:schemeClr val="tx1"/>
                          </a:solidFill>
                          <a:latin typeface="+mn-lt"/>
                          <a:ea typeface="+mn-ea"/>
                          <a:cs typeface="+mn-cs"/>
                        </a:rPr>
                        <a:t>Central America SAR</a:t>
                      </a:r>
                      <a:endParaRPr lang="it-IT" sz="1400" kern="1200" dirty="0" smtClean="0">
                        <a:solidFill>
                          <a:schemeClr val="tx1"/>
                        </a:solidFill>
                        <a:latin typeface="+mn-lt"/>
                        <a:ea typeface="+mn-ea"/>
                        <a:cs typeface="+mn-cs"/>
                      </a:endParaRPr>
                    </a:p>
                  </a:txBody>
                  <a:tcPr anchor="ctr"/>
                </a:tc>
                <a:tc>
                  <a:txBody>
                    <a:bodyPr/>
                    <a:lstStyle/>
                    <a:p>
                      <a:r>
                        <a:rPr lang="it-IT" sz="1400" dirty="0" smtClean="0"/>
                        <a:t>Pennsylvania State </a:t>
                      </a:r>
                      <a:r>
                        <a:rPr lang="en-US" sz="1400" b="0" dirty="0" smtClean="0"/>
                        <a:t>University </a:t>
                      </a:r>
                      <a:endParaRPr lang="en-US" sz="1400" b="0" dirty="0">
                        <a:solidFill>
                          <a:srgbClr val="002569"/>
                        </a:solidFill>
                      </a:endParaRPr>
                    </a:p>
                  </a:txBody>
                  <a:tcPr anchor="ctr"/>
                </a:tc>
              </a:tr>
              <a:tr h="439610">
                <a:tc>
                  <a:txBody>
                    <a:bodyPr/>
                    <a:lstStyle/>
                    <a:p>
                      <a:pPr lvl="0"/>
                      <a:r>
                        <a:rPr lang="it-IT" sz="1400" kern="1200" dirty="0" smtClean="0">
                          <a:solidFill>
                            <a:schemeClr val="tx1"/>
                          </a:solidFill>
                          <a:latin typeface="+mn-lt"/>
                          <a:ea typeface="+mn-ea"/>
                          <a:cs typeface="+mn-cs"/>
                        </a:rPr>
                        <a:t>Detection of ash</a:t>
                      </a:r>
                      <a:r>
                        <a:rPr lang="it-IT" sz="1400" kern="1200" baseline="0" dirty="0" smtClean="0">
                          <a:solidFill>
                            <a:schemeClr val="tx1"/>
                          </a:solidFill>
                          <a:latin typeface="+mn-lt"/>
                          <a:ea typeface="+mn-ea"/>
                          <a:cs typeface="+mn-cs"/>
                        </a:rPr>
                        <a:t> plumes and thermal anomalies</a:t>
                      </a:r>
                      <a:endParaRPr lang="it-IT" sz="1400" kern="1200" dirty="0" smtClean="0">
                        <a:solidFill>
                          <a:schemeClr val="tx1"/>
                        </a:solidFill>
                        <a:latin typeface="+mn-lt"/>
                        <a:ea typeface="+mn-ea"/>
                        <a:cs typeface="+mn-cs"/>
                      </a:endParaRPr>
                    </a:p>
                  </a:txBody>
                  <a:tcPr anchor="ctr"/>
                </a:tc>
                <a:tc>
                  <a:txBody>
                    <a:bodyPr/>
                    <a:lstStyle/>
                    <a:p>
                      <a:r>
                        <a:rPr lang="en-US" sz="1400" b="0" dirty="0" smtClean="0">
                          <a:solidFill>
                            <a:srgbClr val="002569"/>
                          </a:solidFill>
                        </a:rPr>
                        <a:t>NOAA</a:t>
                      </a:r>
                      <a:endParaRPr lang="en-US" sz="1400" b="0" dirty="0">
                        <a:solidFill>
                          <a:srgbClr val="002569"/>
                        </a:solidFill>
                      </a:endParaRPr>
                    </a:p>
                  </a:txBody>
                  <a:tcPr anchor="ctr"/>
                </a:tc>
              </a:tr>
              <a:tr h="769317">
                <a:tc>
                  <a:txBody>
                    <a:bodyPr/>
                    <a:lstStyle/>
                    <a:p>
                      <a:pPr lvl="0"/>
                      <a:r>
                        <a:rPr lang="en-US" sz="1400" kern="1200" dirty="0" smtClean="0">
                          <a:solidFill>
                            <a:schemeClr val="tx1"/>
                          </a:solidFill>
                          <a:latin typeface="+mn-lt"/>
                          <a:ea typeface="+mn-ea"/>
                          <a:cs typeface="+mn-cs"/>
                        </a:rPr>
                        <a:t>Development</a:t>
                      </a:r>
                      <a:r>
                        <a:rPr lang="en-US" sz="1400" kern="1200" baseline="0" dirty="0" smtClean="0">
                          <a:solidFill>
                            <a:schemeClr val="tx1"/>
                          </a:solidFill>
                          <a:latin typeface="+mn-lt"/>
                          <a:ea typeface="+mn-ea"/>
                          <a:cs typeface="+mn-cs"/>
                        </a:rPr>
                        <a:t> and testing </a:t>
                      </a:r>
                      <a:r>
                        <a:rPr lang="en-US" sz="1400" kern="1200" dirty="0" smtClean="0">
                          <a:solidFill>
                            <a:schemeClr val="tx1"/>
                          </a:solidFill>
                          <a:latin typeface="+mn-lt"/>
                          <a:ea typeface="+mn-ea"/>
                          <a:cs typeface="+mn-cs"/>
                        </a:rPr>
                        <a:t>of EO-based methodology for improved monitoring of surface deformation</a:t>
                      </a:r>
                      <a:endParaRPr lang="it-IT" sz="1400" kern="1200" dirty="0" smtClean="0">
                        <a:solidFill>
                          <a:schemeClr val="tx1"/>
                        </a:solidFill>
                        <a:latin typeface="+mn-lt"/>
                        <a:ea typeface="+mn-ea"/>
                        <a:cs typeface="+mn-cs"/>
                      </a:endParaRPr>
                    </a:p>
                  </a:txBody>
                  <a:tcPr anchor="ctr"/>
                </a:tc>
                <a:tc>
                  <a:txBody>
                    <a:bodyPr/>
                    <a:lstStyle/>
                    <a:p>
                      <a:r>
                        <a:rPr lang="en-US" sz="1400" b="0" dirty="0" smtClean="0">
                          <a:solidFill>
                            <a:srgbClr val="002569"/>
                          </a:solidFill>
                        </a:rPr>
                        <a:t>All</a:t>
                      </a:r>
                      <a:endParaRPr lang="en-US" sz="1400" b="0" dirty="0">
                        <a:solidFill>
                          <a:srgbClr val="002569"/>
                        </a:solidFill>
                      </a:endParaRPr>
                    </a:p>
                  </a:txBody>
                  <a:tcPr anchor="ctr"/>
                </a:tc>
              </a:tr>
              <a:tr h="8792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mn-lt"/>
                          <a:ea typeface="+mn-ea"/>
                          <a:cs typeface="+mn-cs"/>
                        </a:rPr>
                        <a:t>Capacity-building and training activities in countries that do not currently have access to abundant EO data and/or the ability to process and interpret such data</a:t>
                      </a:r>
                    </a:p>
                  </a:txBody>
                  <a:tcPr anchor="ctr"/>
                </a:tc>
                <a:tc>
                  <a:txBody>
                    <a:bodyPr/>
                    <a:lstStyle/>
                    <a:p>
                      <a:r>
                        <a:rPr lang="en-US" sz="1400" b="0" dirty="0" smtClean="0"/>
                        <a:t>All</a:t>
                      </a:r>
                      <a:endParaRPr lang="en-US" sz="1400" b="0" dirty="0">
                        <a:solidFill>
                          <a:srgbClr val="FFFFFF"/>
                        </a:solidFill>
                      </a:endParaRPr>
                    </a:p>
                  </a:txBody>
                  <a:tcPr anchor="ctr"/>
                </a:tc>
              </a:tr>
              <a:tr h="439610">
                <a:tc>
                  <a:txBody>
                    <a:bodyPr/>
                    <a:lstStyle/>
                    <a:p>
                      <a:r>
                        <a:rPr lang="en-US" sz="1400" dirty="0" smtClean="0"/>
                        <a:t>Collect feedback</a:t>
                      </a:r>
                      <a:r>
                        <a:rPr lang="en-US" sz="1400" baseline="0" dirty="0" smtClean="0"/>
                        <a:t> </a:t>
                      </a:r>
                      <a:r>
                        <a:rPr lang="en-US" sz="1400" dirty="0" smtClean="0"/>
                        <a:t>from users</a:t>
                      </a:r>
                      <a:endParaRPr lang="en-US" sz="1400" dirty="0">
                        <a:solidFill>
                          <a:srgbClr val="FFFFFF"/>
                        </a:solidFill>
                      </a:endParaRPr>
                    </a:p>
                  </a:txBody>
                  <a:tcPr anchor="ctr"/>
                </a:tc>
                <a:tc>
                  <a:txBody>
                    <a:bodyPr/>
                    <a:lstStyle/>
                    <a:p>
                      <a:r>
                        <a:rPr lang="en-US" sz="1400" b="0" dirty="0" smtClean="0"/>
                        <a:t>All</a:t>
                      </a:r>
                      <a:endParaRPr lang="en-US" sz="1400" b="0" dirty="0">
                        <a:solidFill>
                          <a:schemeClr val="bg1"/>
                        </a:solidFill>
                      </a:endParaRPr>
                    </a:p>
                  </a:txBody>
                  <a:tcPr anchor="ctr"/>
                </a:tc>
              </a:tr>
            </a:tbl>
          </a:graphicData>
        </a:graphic>
      </p:graphicFrame>
    </p:spTree>
    <p:extLst>
      <p:ext uri="{BB962C8B-B14F-4D97-AF65-F5344CB8AC3E}">
        <p14:creationId xmlns:p14="http://schemas.microsoft.com/office/powerpoint/2010/main" val="17660757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310245" y="109710"/>
            <a:ext cx="7484505"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2800" b="1" kern="0" noProof="0" dirty="0" smtClean="0">
                <a:solidFill>
                  <a:schemeClr val="bg1"/>
                </a:solidFill>
                <a:latin typeface="+mj-lt"/>
                <a:cs typeface="Tahoma" pitchFamily="-106" charset="0"/>
              </a:rPr>
              <a:t>SAR Data Usage</a:t>
            </a:r>
            <a:endParaRPr kumimoji="0" lang="en-US" sz="2800" b="1" i="0" u="none" strike="noStrike" kern="0" cap="none" spc="0" normalizeH="0" baseline="0" noProof="0" dirty="0" smtClean="0">
              <a:ln>
                <a:noFill/>
              </a:ln>
              <a:solidFill>
                <a:schemeClr val="bg1"/>
              </a:solidFill>
              <a:effectLst/>
              <a:uLnTx/>
              <a:uFillTx/>
              <a:latin typeface="+mj-lt"/>
              <a:cs typeface="Tahoma" pitchFamily="-106" charset="0"/>
            </a:endParaRPr>
          </a:p>
        </p:txBody>
      </p:sp>
      <p:graphicFrame>
        <p:nvGraphicFramePr>
          <p:cNvPr id="8" name="Table 4"/>
          <p:cNvGraphicFramePr>
            <a:graphicFrameLocks noGrp="1"/>
          </p:cNvGraphicFramePr>
          <p:nvPr>
            <p:extLst>
              <p:ext uri="{D42A27DB-BD31-4B8C-83A1-F6EECF244321}">
                <p14:modId xmlns:p14="http://schemas.microsoft.com/office/powerpoint/2010/main" val="1551878912"/>
              </p:ext>
            </p:extLst>
          </p:nvPr>
        </p:nvGraphicFramePr>
        <p:xfrm>
          <a:off x="117026" y="1388441"/>
          <a:ext cx="9026973" cy="4114800"/>
        </p:xfrm>
        <a:graphic>
          <a:graphicData uri="http://schemas.openxmlformats.org/drawingml/2006/table">
            <a:tbl>
              <a:tblPr firstRow="1" bandRow="1">
                <a:tableStyleId>{D27102A9-8310-4765-A935-A1911B00CA55}</a:tableStyleId>
              </a:tblPr>
              <a:tblGrid>
                <a:gridCol w="1940374"/>
                <a:gridCol w="2296391"/>
                <a:gridCol w="4790208"/>
              </a:tblGrid>
              <a:tr h="685800">
                <a:tc>
                  <a:txBody>
                    <a:bodyPr/>
                    <a:lstStyle/>
                    <a:p>
                      <a:r>
                        <a:rPr lang="en-US" sz="1600" dirty="0" smtClean="0"/>
                        <a:t>Mission</a:t>
                      </a:r>
                      <a:endParaRPr lang="en-US" sz="1600" dirty="0"/>
                    </a:p>
                  </a:txBody>
                  <a:tcPr anchor="ctr"/>
                </a:tc>
                <a:tc>
                  <a:txBody>
                    <a:bodyPr/>
                    <a:lstStyle/>
                    <a:p>
                      <a:pPr algn="ctr"/>
                      <a:r>
                        <a:rPr lang="en-US" sz="1600" baseline="0" dirty="0" smtClean="0"/>
                        <a:t>Ordered / Allocated</a:t>
                      </a:r>
                      <a:endParaRPr lang="en-US" sz="1600" dirty="0"/>
                    </a:p>
                  </a:txBody>
                  <a:tcPr anchor="ctr"/>
                </a:tc>
                <a:tc>
                  <a:txBody>
                    <a:bodyPr/>
                    <a:lstStyle/>
                    <a:p>
                      <a:r>
                        <a:rPr lang="en-US" sz="1600" dirty="0" smtClean="0"/>
                        <a:t>Noteworthy results</a:t>
                      </a:r>
                      <a:endParaRPr lang="en-US" sz="1600" dirty="0"/>
                    </a:p>
                  </a:txBody>
                  <a:tcPr anchor="ctr"/>
                </a:tc>
              </a:tr>
              <a:tr h="685800">
                <a:tc>
                  <a:txBody>
                    <a:bodyPr/>
                    <a:lstStyle/>
                    <a:p>
                      <a:r>
                        <a:rPr lang="en-US" sz="1400" b="1" dirty="0" smtClean="0"/>
                        <a:t>RADARSAT-2</a:t>
                      </a:r>
                      <a:endParaRPr lang="en-US" sz="1400" b="1" dirty="0">
                        <a:solidFill>
                          <a:schemeClr val="bg1"/>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1400" b="1" kern="1200" dirty="0" smtClean="0">
                          <a:solidFill>
                            <a:schemeClr val="tx1"/>
                          </a:solidFill>
                          <a:latin typeface="+mn-lt"/>
                          <a:ea typeface="+mn-ea"/>
                          <a:cs typeface="+mn-cs"/>
                        </a:rPr>
                        <a:t>243 / 270 </a:t>
                      </a:r>
                    </a:p>
                  </a:txBody>
                  <a:tcPr anchor="ctr"/>
                </a:tc>
                <a:tc>
                  <a:txBody>
                    <a:bodyPr/>
                    <a:lstStyle/>
                    <a:p>
                      <a:r>
                        <a:rPr lang="en-US" sz="1400" b="0" dirty="0" err="1" smtClean="0"/>
                        <a:t>Córdon</a:t>
                      </a:r>
                      <a:r>
                        <a:rPr lang="en-US" sz="1400" b="0" dirty="0" smtClean="0"/>
                        <a:t> </a:t>
                      </a:r>
                      <a:r>
                        <a:rPr lang="en-US" sz="1400" b="0" dirty="0" err="1" smtClean="0"/>
                        <a:t>Caulle</a:t>
                      </a:r>
                      <a:r>
                        <a:rPr lang="en-US" sz="1400" b="0" dirty="0" smtClean="0"/>
                        <a:t>, </a:t>
                      </a:r>
                      <a:r>
                        <a:rPr lang="en-US" sz="1400" b="0" dirty="0" err="1" smtClean="0"/>
                        <a:t>Pacaya</a:t>
                      </a:r>
                      <a:endParaRPr lang="en-US" sz="1400" b="0" dirty="0">
                        <a:solidFill>
                          <a:srgbClr val="FFFFFF"/>
                        </a:solidFill>
                      </a:endParaRPr>
                    </a:p>
                  </a:txBody>
                  <a:tcPr anchor="ctr"/>
                </a:tc>
              </a:tr>
              <a:tr h="685800">
                <a:tc>
                  <a:txBody>
                    <a:bodyPr/>
                    <a:lstStyle/>
                    <a:p>
                      <a:r>
                        <a:rPr lang="en-US" sz="1400" b="1" dirty="0" smtClean="0"/>
                        <a:t>COSMO-</a:t>
                      </a:r>
                      <a:r>
                        <a:rPr lang="en-US" sz="1400" b="1" dirty="0" err="1" smtClean="0"/>
                        <a:t>SkyMed</a:t>
                      </a:r>
                      <a:endParaRPr lang="en-US" sz="1400" b="1" dirty="0">
                        <a:solidFill>
                          <a:schemeClr val="bg1"/>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1400" b="1" kern="1200" dirty="0" smtClean="0">
                          <a:solidFill>
                            <a:schemeClr val="tx1"/>
                          </a:solidFill>
                          <a:latin typeface="+mn-lt"/>
                          <a:ea typeface="+mn-ea"/>
                          <a:cs typeface="+mn-cs"/>
                        </a:rPr>
                        <a:t>491 / 600</a:t>
                      </a:r>
                      <a:r>
                        <a:rPr lang="it-IT" sz="1400" kern="1200" dirty="0" smtClean="0">
                          <a:solidFill>
                            <a:schemeClr val="tx1"/>
                          </a:solidFill>
                          <a:latin typeface="+mn-lt"/>
                          <a:ea typeface="+mn-ea"/>
                          <a:cs typeface="+mn-cs"/>
                        </a:rPr>
                        <a:t> </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dirty="0" smtClean="0"/>
                        <a:t>Fernandina, Wolf</a:t>
                      </a:r>
                      <a:endParaRPr lang="en-US" sz="1400" b="0" dirty="0" smtClean="0">
                        <a:solidFill>
                          <a:srgbClr val="FFFFFF"/>
                        </a:solidFill>
                      </a:endParaRPr>
                    </a:p>
                  </a:txBody>
                  <a:tcPr anchor="ctr"/>
                </a:tc>
              </a:tr>
              <a:tr h="685800">
                <a:tc>
                  <a:txBody>
                    <a:bodyPr/>
                    <a:lstStyle/>
                    <a:p>
                      <a:r>
                        <a:rPr lang="en-US" sz="1400" b="1" dirty="0" smtClean="0">
                          <a:solidFill>
                            <a:schemeClr val="tx1"/>
                          </a:solidFill>
                        </a:rPr>
                        <a:t>TSX</a:t>
                      </a:r>
                      <a:endParaRPr lang="en-US" sz="1400" b="1" dirty="0">
                        <a:solidFill>
                          <a:schemeClr val="tx1"/>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1400" b="1" kern="1200" dirty="0" smtClean="0">
                          <a:solidFill>
                            <a:schemeClr val="tx1"/>
                          </a:solidFill>
                          <a:latin typeface="+mn-lt"/>
                          <a:ea typeface="+mn-ea"/>
                          <a:cs typeface="+mn-cs"/>
                        </a:rPr>
                        <a:t>164 / 400</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dirty="0" smtClean="0"/>
                        <a:t>Chiles–Cerro Negro</a:t>
                      </a:r>
                      <a:endParaRPr lang="en-US" sz="1400" b="0" dirty="0" smtClean="0">
                        <a:solidFill>
                          <a:srgbClr val="FFFFFF"/>
                        </a:solidFill>
                      </a:endParaRPr>
                    </a:p>
                  </a:txBody>
                  <a:tcPr anchor="ctr"/>
                </a:tc>
              </a:tr>
              <a:tr h="685800">
                <a:tc>
                  <a:txBody>
                    <a:bodyPr/>
                    <a:lstStyle/>
                    <a:p>
                      <a:r>
                        <a:rPr lang="en-US" sz="1400" b="1" dirty="0" smtClean="0">
                          <a:solidFill>
                            <a:schemeClr val="tx1"/>
                          </a:solidFill>
                        </a:rPr>
                        <a:t>ALOS-2</a:t>
                      </a:r>
                      <a:endParaRPr lang="en-US" sz="1400" b="1" dirty="0">
                        <a:solidFill>
                          <a:schemeClr val="tx1"/>
                        </a:solidFill>
                      </a:endParaRPr>
                    </a:p>
                  </a:txBody>
                  <a:tcPr anchor="ctr"/>
                </a:tc>
                <a:tc>
                  <a:txBody>
                    <a:bodyPr/>
                    <a:lstStyle/>
                    <a:p>
                      <a:pPr lvl="0" algn="ctr"/>
                      <a:r>
                        <a:rPr lang="it-IT" sz="1400" b="1" kern="1200" dirty="0" smtClean="0">
                          <a:solidFill>
                            <a:schemeClr val="tx1"/>
                          </a:solidFill>
                          <a:latin typeface="+mn-lt"/>
                          <a:ea typeface="+mn-ea"/>
                          <a:cs typeface="+mn-cs"/>
                        </a:rPr>
                        <a:t>98 / 200</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dirty="0" smtClean="0">
                          <a:solidFill>
                            <a:schemeClr val="tx1"/>
                          </a:solidFill>
                        </a:rPr>
                        <a:t>Arc-wide studies</a:t>
                      </a:r>
                    </a:p>
                  </a:txBody>
                  <a:tcPr anchor="ctr"/>
                </a:tc>
              </a:tr>
              <a:tr h="685800">
                <a:tc>
                  <a:txBody>
                    <a:bodyPr/>
                    <a:lstStyle/>
                    <a:p>
                      <a:r>
                        <a:rPr lang="en-US" sz="1400" b="1" dirty="0" smtClean="0">
                          <a:solidFill>
                            <a:schemeClr val="tx1"/>
                          </a:solidFill>
                        </a:rPr>
                        <a:t>TDX (</a:t>
                      </a:r>
                      <a:r>
                        <a:rPr lang="en-US" sz="1400" b="1" dirty="0" err="1" smtClean="0">
                          <a:solidFill>
                            <a:schemeClr val="tx1"/>
                          </a:solidFill>
                        </a:rPr>
                        <a:t>CoSSC</a:t>
                      </a:r>
                      <a:r>
                        <a:rPr lang="en-US" sz="1400" b="1" baseline="0" dirty="0" smtClean="0">
                          <a:solidFill>
                            <a:schemeClr val="tx1"/>
                          </a:solidFill>
                        </a:rPr>
                        <a:t> exp.)</a:t>
                      </a:r>
                      <a:endParaRPr lang="en-US" sz="1400" b="1" dirty="0">
                        <a:solidFill>
                          <a:schemeClr val="tx1"/>
                        </a:solidFill>
                      </a:endParaRPr>
                    </a:p>
                  </a:txBody>
                  <a:tcPr anchor="ctr"/>
                </a:tc>
                <a:tc>
                  <a:txBody>
                    <a:bodyPr/>
                    <a:lstStyle/>
                    <a:p>
                      <a:pPr lvl="0" algn="ctr"/>
                      <a:r>
                        <a:rPr lang="it-IT" sz="1400" b="1" kern="1200" dirty="0" smtClean="0">
                          <a:solidFill>
                            <a:schemeClr val="tx1"/>
                          </a:solidFill>
                          <a:latin typeface="+mn-lt"/>
                          <a:ea typeface="+mn-ea"/>
                          <a:cs typeface="+mn-cs"/>
                        </a:rPr>
                        <a:t>22/150</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dirty="0" smtClean="0"/>
                        <a:t>Montserrat</a:t>
                      </a:r>
                      <a:endParaRPr lang="en-US" sz="1400" b="0" dirty="0" smtClean="0">
                        <a:solidFill>
                          <a:srgbClr val="FFFFFF"/>
                        </a:solidFill>
                      </a:endParaRPr>
                    </a:p>
                  </a:txBody>
                  <a:tcPr anchor="ctr"/>
                </a:tc>
              </a:tr>
            </a:tbl>
          </a:graphicData>
        </a:graphic>
      </p:graphicFrame>
      <p:sp>
        <p:nvSpPr>
          <p:cNvPr id="2" name="CasellaDiTesto 1"/>
          <p:cNvSpPr txBox="1"/>
          <p:nvPr/>
        </p:nvSpPr>
        <p:spPr>
          <a:xfrm>
            <a:off x="585627" y="5893658"/>
            <a:ext cx="7849456" cy="646331"/>
          </a:xfrm>
          <a:prstGeom prst="rect">
            <a:avLst/>
          </a:prstGeom>
          <a:noFill/>
        </p:spPr>
        <p:txBody>
          <a:bodyPr wrap="square" rtlCol="0">
            <a:spAutoFit/>
          </a:bodyPr>
          <a:lstStyle/>
          <a:p>
            <a:r>
              <a:rPr lang="it-IT" dirty="0" smtClean="0"/>
              <a:t>*Sentinel-1A data have not been included, since </a:t>
            </a:r>
            <a:r>
              <a:rPr lang="en-US" dirty="0" smtClean="0"/>
              <a:t>those </a:t>
            </a:r>
            <a:r>
              <a:rPr lang="en-US" dirty="0"/>
              <a:t>data are distributed at no cost and with no </a:t>
            </a:r>
            <a:r>
              <a:rPr lang="en-US" dirty="0" smtClean="0"/>
              <a:t>restrictions. </a:t>
            </a:r>
            <a:endParaRPr lang="it-IT" dirty="0"/>
          </a:p>
        </p:txBody>
      </p:sp>
    </p:spTree>
    <p:extLst>
      <p:ext uri="{BB962C8B-B14F-4D97-AF65-F5344CB8AC3E}">
        <p14:creationId xmlns:p14="http://schemas.microsoft.com/office/powerpoint/2010/main" val="840760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47838" y="188913"/>
            <a:ext cx="7396162" cy="501650"/>
          </a:xfrm>
        </p:spPr>
        <p:txBody>
          <a:bodyPr/>
          <a:lstStyle/>
          <a:p>
            <a:r>
              <a:rPr lang="en-US" dirty="0" smtClean="0"/>
              <a:t>Results: </a:t>
            </a:r>
            <a:r>
              <a:rPr lang="en-US" dirty="0" err="1" smtClean="0"/>
              <a:t>Santiaguito</a:t>
            </a:r>
            <a:endParaRPr lang="en-US" dirty="0"/>
          </a:p>
        </p:txBody>
      </p:sp>
      <p:pic>
        <p:nvPicPr>
          <p:cNvPr id="4" name="Picture 3" descr="santa_maria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4721"/>
            <a:ext cx="9144000" cy="2053977"/>
          </a:xfrm>
          <a:prstGeom prst="rect">
            <a:avLst/>
          </a:prstGeom>
        </p:spPr>
      </p:pic>
      <p:pic>
        <p:nvPicPr>
          <p:cNvPr id="5" name="Picture 4" descr="santa_maria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98698"/>
            <a:ext cx="9144000" cy="3573608"/>
          </a:xfrm>
          <a:prstGeom prst="rect">
            <a:avLst/>
          </a:prstGeom>
        </p:spPr>
      </p:pic>
    </p:spTree>
    <p:extLst>
      <p:ext uri="{BB962C8B-B14F-4D97-AF65-F5344CB8AC3E}">
        <p14:creationId xmlns:p14="http://schemas.microsoft.com/office/powerpoint/2010/main" val="19932171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Chiles – Cerro Negro</a:t>
            </a:r>
          </a:p>
        </p:txBody>
      </p:sp>
      <p:pic>
        <p:nvPicPr>
          <p:cNvPr id="4" name="Picture 3" descr="Figure2_Feb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34" y="2455985"/>
            <a:ext cx="9124126" cy="4672947"/>
          </a:xfrm>
          <a:prstGeom prst="rect">
            <a:avLst/>
          </a:prstGeom>
        </p:spPr>
      </p:pic>
      <p:pic>
        <p:nvPicPr>
          <p:cNvPr id="5" name="Picture 4" descr="GPS_CHLS_on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4363" y="1450858"/>
            <a:ext cx="4690821" cy="4382383"/>
          </a:xfrm>
          <a:prstGeom prst="rect">
            <a:avLst/>
          </a:prstGeom>
        </p:spPr>
      </p:pic>
    </p:spTree>
    <p:extLst>
      <p:ext uri="{BB962C8B-B14F-4D97-AF65-F5344CB8AC3E}">
        <p14:creationId xmlns:p14="http://schemas.microsoft.com/office/powerpoint/2010/main" val="20812200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Results: Chiles – Cerro Negro</a:t>
            </a:r>
            <a:endParaRPr lang="en-US" dirty="0"/>
          </a:p>
        </p:txBody>
      </p:sp>
      <p:grpSp>
        <p:nvGrpSpPr>
          <p:cNvPr id="37" name="Group 36"/>
          <p:cNvGrpSpPr/>
          <p:nvPr/>
        </p:nvGrpSpPr>
        <p:grpSpPr>
          <a:xfrm>
            <a:off x="-31530" y="1482019"/>
            <a:ext cx="6436923" cy="5438419"/>
            <a:chOff x="9660343" y="-485273"/>
            <a:chExt cx="10912063" cy="9219370"/>
          </a:xfrm>
        </p:grpSpPr>
        <p:pic>
          <p:nvPicPr>
            <p:cNvPr id="25" name="Picture 24" descr="141028_141029.pdf"/>
            <p:cNvPicPr>
              <a:picLocks noChangeAspect="1"/>
            </p:cNvPicPr>
            <p:nvPr/>
          </p:nvPicPr>
          <p:blipFill rotWithShape="1">
            <a:blip r:embed="rId3" cstate="email">
              <a:extLst>
                <a:ext uri="{28A0092B-C50C-407E-A947-70E740481C1C}">
                  <a14:useLocalDpi xmlns:a14="http://schemas.microsoft.com/office/drawing/2010/main" val="0"/>
                </a:ext>
              </a:extLst>
            </a:blip>
            <a:srcRect t="17502" b="17517"/>
            <a:stretch/>
          </p:blipFill>
          <p:spPr>
            <a:xfrm>
              <a:off x="9660343" y="-485273"/>
              <a:ext cx="10912063" cy="9219370"/>
            </a:xfrm>
            <a:prstGeom prst="rect">
              <a:avLst/>
            </a:prstGeom>
          </p:spPr>
        </p:pic>
        <p:sp>
          <p:nvSpPr>
            <p:cNvPr id="26" name="Freeform 25"/>
            <p:cNvSpPr/>
            <p:nvPr/>
          </p:nvSpPr>
          <p:spPr>
            <a:xfrm>
              <a:off x="10553040" y="5912085"/>
              <a:ext cx="8943612" cy="2115043"/>
            </a:xfrm>
            <a:custGeom>
              <a:avLst/>
              <a:gdLst>
                <a:gd name="connsiteX0" fmla="*/ 0 w 4343400"/>
                <a:gd name="connsiteY0" fmla="*/ 0 h 1022350"/>
                <a:gd name="connsiteX1" fmla="*/ 12700 w 4343400"/>
                <a:gd name="connsiteY1" fmla="*/ 1016000 h 1022350"/>
                <a:gd name="connsiteX2" fmla="*/ 4343400 w 4343400"/>
                <a:gd name="connsiteY2" fmla="*/ 1022350 h 1022350"/>
                <a:gd name="connsiteX3" fmla="*/ 0 w 4343400"/>
                <a:gd name="connsiteY3" fmla="*/ 0 h 1022350"/>
              </a:gdLst>
              <a:ahLst/>
              <a:cxnLst>
                <a:cxn ang="0">
                  <a:pos x="connsiteX0" y="connsiteY0"/>
                </a:cxn>
                <a:cxn ang="0">
                  <a:pos x="connsiteX1" y="connsiteY1"/>
                </a:cxn>
                <a:cxn ang="0">
                  <a:pos x="connsiteX2" y="connsiteY2"/>
                </a:cxn>
                <a:cxn ang="0">
                  <a:pos x="connsiteX3" y="connsiteY3"/>
                </a:cxn>
              </a:cxnLst>
              <a:rect l="l" t="t" r="r" b="b"/>
              <a:pathLst>
                <a:path w="4343400" h="1022350">
                  <a:moveTo>
                    <a:pt x="0" y="0"/>
                  </a:moveTo>
                  <a:lnTo>
                    <a:pt x="12700" y="1016000"/>
                  </a:lnTo>
                  <a:lnTo>
                    <a:pt x="4343400" y="1022350"/>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10566116" y="5636210"/>
              <a:ext cx="0" cy="2390919"/>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10566116" y="8027130"/>
              <a:ext cx="9584309"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Isosceles Triangle 29"/>
            <p:cNvSpPr/>
            <p:nvPr/>
          </p:nvSpPr>
          <p:spPr>
            <a:xfrm>
              <a:off x="13134410" y="3313330"/>
              <a:ext cx="304800" cy="228600"/>
            </a:xfrm>
            <a:prstGeom prst="triangl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Isosceles Triangle 30"/>
            <p:cNvSpPr/>
            <p:nvPr/>
          </p:nvSpPr>
          <p:spPr>
            <a:xfrm>
              <a:off x="14761285" y="3906152"/>
              <a:ext cx="304800" cy="228600"/>
            </a:xfrm>
            <a:prstGeom prst="triangl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12863803" y="2913220"/>
              <a:ext cx="1459679" cy="400110"/>
            </a:xfrm>
            <a:prstGeom prst="rect">
              <a:avLst/>
            </a:prstGeom>
          </p:spPr>
          <p:txBody>
            <a:bodyPr wrap="none">
              <a:spAutoFit/>
            </a:bodyPr>
            <a:lstStyle/>
            <a:p>
              <a:r>
                <a:rPr lang="en-US" sz="2000" dirty="0" smtClean="0"/>
                <a:t>Cerro Negro</a:t>
              </a:r>
              <a:endParaRPr lang="en-US" sz="2000" dirty="0"/>
            </a:p>
          </p:txBody>
        </p:sp>
        <p:sp>
          <p:nvSpPr>
            <p:cNvPr id="33" name="Rectangle 32"/>
            <p:cNvSpPr/>
            <p:nvPr/>
          </p:nvSpPr>
          <p:spPr>
            <a:xfrm>
              <a:off x="14394374" y="4076730"/>
              <a:ext cx="801822" cy="400110"/>
            </a:xfrm>
            <a:prstGeom prst="rect">
              <a:avLst/>
            </a:prstGeom>
          </p:spPr>
          <p:txBody>
            <a:bodyPr wrap="none">
              <a:spAutoFit/>
            </a:bodyPr>
            <a:lstStyle/>
            <a:p>
              <a:r>
                <a:rPr lang="en-US" sz="2000" dirty="0" smtClean="0">
                  <a:solidFill>
                    <a:schemeClr val="bg1"/>
                  </a:solidFill>
                </a:rPr>
                <a:t>Chiles</a:t>
              </a:r>
              <a:endParaRPr lang="en-US" sz="2000" dirty="0">
                <a:solidFill>
                  <a:schemeClr val="bg1"/>
                </a:solidFill>
              </a:endParaRPr>
            </a:p>
          </p:txBody>
        </p:sp>
        <p:sp>
          <p:nvSpPr>
            <p:cNvPr id="34" name="Rectangle 33"/>
            <p:cNvSpPr/>
            <p:nvPr/>
          </p:nvSpPr>
          <p:spPr>
            <a:xfrm>
              <a:off x="10596279" y="6686905"/>
              <a:ext cx="4475340" cy="1095680"/>
            </a:xfrm>
            <a:prstGeom prst="rect">
              <a:avLst/>
            </a:prstGeom>
          </p:spPr>
          <p:txBody>
            <a:bodyPr wrap="square">
              <a:spAutoFit/>
            </a:bodyPr>
            <a:lstStyle/>
            <a:p>
              <a:r>
                <a:rPr lang="en-US" dirty="0" err="1" smtClean="0">
                  <a:solidFill>
                    <a:srgbClr val="000000"/>
                  </a:solidFill>
                </a:rPr>
                <a:t>TerraSAR</a:t>
              </a:r>
              <a:r>
                <a:rPr lang="en-US" dirty="0" smtClean="0">
                  <a:solidFill>
                    <a:srgbClr val="000000"/>
                  </a:solidFill>
                </a:rPr>
                <a:t>-X</a:t>
              </a:r>
            </a:p>
            <a:p>
              <a:r>
                <a:rPr lang="en-US" dirty="0" smtClean="0">
                  <a:solidFill>
                    <a:srgbClr val="000000"/>
                  </a:solidFill>
                </a:rPr>
                <a:t>18</a:t>
              </a:r>
              <a:r>
                <a:rPr lang="en-US" baseline="30000" dirty="0" smtClean="0">
                  <a:solidFill>
                    <a:srgbClr val="000000"/>
                  </a:solidFill>
                </a:rPr>
                <a:t>th</a:t>
              </a:r>
              <a:r>
                <a:rPr lang="en-US" dirty="0" smtClean="0">
                  <a:solidFill>
                    <a:srgbClr val="000000"/>
                  </a:solidFill>
                </a:rPr>
                <a:t> Oct- 27</a:t>
              </a:r>
              <a:r>
                <a:rPr lang="en-US" baseline="30000" dirty="0" smtClean="0">
                  <a:solidFill>
                    <a:srgbClr val="000000"/>
                  </a:solidFill>
                </a:rPr>
                <a:t>th</a:t>
              </a:r>
              <a:r>
                <a:rPr lang="en-US" dirty="0" smtClean="0">
                  <a:solidFill>
                    <a:srgbClr val="000000"/>
                  </a:solidFill>
                </a:rPr>
                <a:t> Nov 2014</a:t>
              </a:r>
              <a:endParaRPr lang="en-US" dirty="0">
                <a:solidFill>
                  <a:srgbClr val="000000"/>
                </a:solidFill>
              </a:endParaRPr>
            </a:p>
          </p:txBody>
        </p:sp>
      </p:grpSp>
      <p:sp>
        <p:nvSpPr>
          <p:cNvPr id="35" name="Title 1"/>
          <p:cNvSpPr txBox="1">
            <a:spLocks/>
          </p:cNvSpPr>
          <p:nvPr/>
        </p:nvSpPr>
        <p:spPr>
          <a:xfrm>
            <a:off x="6156470" y="5106309"/>
            <a:ext cx="2924468" cy="1617813"/>
          </a:xfrm>
          <a:prstGeom prst="rect">
            <a:avLst/>
          </a:prstGeom>
          <a:solidFill>
            <a:schemeClr val="bg1"/>
          </a:solidFill>
          <a:ln w="38100" cmpd="sng">
            <a:noFill/>
          </a:ln>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000000"/>
                </a:solidFill>
                <a:latin typeface="Arial"/>
                <a:cs typeface="Arial"/>
              </a:rPr>
              <a:t>Ground deformation – is it magma or “just” the earthquake?</a:t>
            </a:r>
            <a:endParaRPr lang="en-US" sz="2400" dirty="0">
              <a:solidFill>
                <a:srgbClr val="000000"/>
              </a:solidFill>
              <a:latin typeface="Arial"/>
              <a:cs typeface="Arial"/>
            </a:endParaRPr>
          </a:p>
        </p:txBody>
      </p:sp>
      <p:pic>
        <p:nvPicPr>
          <p:cNvPr id="29" name="Picture 3" descr="Figure2.png"/>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bwMode="auto">
          <a:xfrm>
            <a:off x="5139559" y="1446753"/>
            <a:ext cx="3941379" cy="35679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6985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Masaya (2012 explosions)</a:t>
            </a:r>
            <a:endParaRPr lang="en-US"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198188" y="1405395"/>
            <a:ext cx="6637282" cy="5431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360007" y="6519446"/>
            <a:ext cx="2707793" cy="338554"/>
          </a:xfrm>
          <a:prstGeom prst="rect">
            <a:avLst/>
          </a:prstGeom>
          <a:noFill/>
        </p:spPr>
        <p:txBody>
          <a:bodyPr wrap="none" rtlCol="0">
            <a:spAutoFit/>
          </a:bodyPr>
          <a:lstStyle/>
          <a:p>
            <a:r>
              <a:rPr lang="en-US" sz="1600" dirty="0" smtClean="0">
                <a:solidFill>
                  <a:srgbClr val="000000"/>
                </a:solidFill>
              </a:rPr>
              <a:t>(data from Cosmo-</a:t>
            </a:r>
            <a:r>
              <a:rPr lang="en-US" sz="1600" dirty="0" err="1" smtClean="0">
                <a:solidFill>
                  <a:srgbClr val="000000"/>
                </a:solidFill>
              </a:rPr>
              <a:t>SkyMed</a:t>
            </a:r>
            <a:r>
              <a:rPr lang="en-US" sz="1600" dirty="0" smtClean="0">
                <a:solidFill>
                  <a:srgbClr val="000000"/>
                </a:solidFill>
              </a:rPr>
              <a:t>)</a:t>
            </a:r>
            <a:endParaRPr lang="en-US" sz="1600" dirty="0">
              <a:solidFill>
                <a:srgbClr val="000000"/>
              </a:solidFill>
            </a:endParaRPr>
          </a:p>
        </p:txBody>
      </p:sp>
    </p:spTree>
    <p:extLst>
      <p:ext uri="{BB962C8B-B14F-4D97-AF65-F5344CB8AC3E}">
        <p14:creationId xmlns:p14="http://schemas.microsoft.com/office/powerpoint/2010/main" val="16513406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flipH="1">
            <a:off x="0" y="1335232"/>
            <a:ext cx="9144000" cy="5695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mj-lt"/>
                <a:cs typeface="Tahoma" pitchFamily="-106" charset="0"/>
              </a:rPr>
              <a:t>Overview</a:t>
            </a:r>
            <a:endParaRPr kumimoji="0" lang="en-US" sz="3200" b="1" i="0" u="none" strike="noStrike" kern="0" cap="none" spc="0" normalizeH="0" baseline="0" noProof="0" dirty="0" smtClean="0">
              <a:ln>
                <a:noFill/>
              </a:ln>
              <a:solidFill>
                <a:schemeClr val="bg1"/>
              </a:solidFill>
              <a:effectLst/>
              <a:uLnTx/>
              <a:uFillTx/>
              <a:latin typeface="+mj-lt"/>
              <a:cs typeface="Tahoma" pitchFamily="-106" charset="0"/>
            </a:endParaRPr>
          </a:p>
        </p:txBody>
      </p:sp>
      <p:sp>
        <p:nvSpPr>
          <p:cNvPr id="7" name="TextBox 6"/>
          <p:cNvSpPr txBox="1"/>
          <p:nvPr/>
        </p:nvSpPr>
        <p:spPr>
          <a:xfrm>
            <a:off x="332863" y="2045776"/>
            <a:ext cx="3355910" cy="2923877"/>
          </a:xfrm>
          <a:prstGeom prst="rect">
            <a:avLst/>
          </a:prstGeom>
          <a:solidFill>
            <a:schemeClr val="bg1">
              <a:alpha val="50000"/>
            </a:schemeClr>
          </a:solidFill>
        </p:spPr>
        <p:txBody>
          <a:bodyPr wrap="square" rtlCol="0">
            <a:spAutoFit/>
          </a:bodyPr>
          <a:lstStyle/>
          <a:p>
            <a:pPr marL="457200" lvl="0" indent="-457200">
              <a:spcBef>
                <a:spcPts val="600"/>
              </a:spcBef>
              <a:spcAft>
                <a:spcPts val="600"/>
              </a:spcAft>
              <a:buFont typeface="Arial"/>
              <a:buChar char="•"/>
            </a:pPr>
            <a:r>
              <a:rPr lang="en-US" sz="2400" b="1" dirty="0" smtClean="0">
                <a:solidFill>
                  <a:srgbClr val="000000"/>
                </a:solidFill>
              </a:rPr>
              <a:t>Motivation and objectives</a:t>
            </a:r>
          </a:p>
          <a:p>
            <a:pPr marL="457200" indent="-457200">
              <a:spcBef>
                <a:spcPts val="600"/>
              </a:spcBef>
              <a:spcAft>
                <a:spcPts val="600"/>
              </a:spcAft>
              <a:buFont typeface="Arial"/>
              <a:buChar char="•"/>
            </a:pPr>
            <a:r>
              <a:rPr lang="en-US" sz="2400" b="1" dirty="0" smtClean="0">
                <a:solidFill>
                  <a:srgbClr val="000000"/>
                </a:solidFill>
              </a:rPr>
              <a:t>Data usage</a:t>
            </a:r>
            <a:endParaRPr lang="en-US" sz="2400" b="1" dirty="0">
              <a:solidFill>
                <a:srgbClr val="000000"/>
              </a:solidFill>
            </a:endParaRPr>
          </a:p>
          <a:p>
            <a:pPr marL="457200" lvl="0" indent="-457200">
              <a:spcBef>
                <a:spcPts val="600"/>
              </a:spcBef>
              <a:spcAft>
                <a:spcPts val="600"/>
              </a:spcAft>
              <a:buFont typeface="Arial"/>
              <a:buChar char="•"/>
            </a:pPr>
            <a:r>
              <a:rPr lang="en-US" sz="2400" b="1" dirty="0" smtClean="0">
                <a:solidFill>
                  <a:srgbClr val="000000"/>
                </a:solidFill>
              </a:rPr>
              <a:t>New results</a:t>
            </a:r>
          </a:p>
          <a:p>
            <a:pPr marL="457200" lvl="0" indent="-457200">
              <a:spcBef>
                <a:spcPts val="600"/>
              </a:spcBef>
              <a:spcAft>
                <a:spcPts val="600"/>
              </a:spcAft>
              <a:buFont typeface="Arial"/>
              <a:buChar char="•"/>
            </a:pPr>
            <a:r>
              <a:rPr lang="en-US" sz="2400" b="1" dirty="0" smtClean="0">
                <a:solidFill>
                  <a:srgbClr val="000000"/>
                </a:solidFill>
              </a:rPr>
              <a:t>Capacity building</a:t>
            </a:r>
            <a:endParaRPr lang="en-US" sz="2400" b="1" dirty="0">
              <a:solidFill>
                <a:srgbClr val="000000"/>
              </a:solidFill>
            </a:endParaRPr>
          </a:p>
          <a:p>
            <a:pPr marL="457200" lvl="0" indent="-457200">
              <a:spcBef>
                <a:spcPts val="600"/>
              </a:spcBef>
              <a:spcAft>
                <a:spcPts val="600"/>
              </a:spcAft>
              <a:buFont typeface="Arial"/>
              <a:buChar char="•"/>
            </a:pPr>
            <a:r>
              <a:rPr lang="en-US" sz="2400" b="1" dirty="0" smtClean="0">
                <a:solidFill>
                  <a:srgbClr val="000000"/>
                </a:solidFill>
              </a:rPr>
              <a:t>Sustainability</a:t>
            </a:r>
          </a:p>
        </p:txBody>
      </p:sp>
    </p:spTree>
    <p:extLst>
      <p:ext uri="{BB962C8B-B14F-4D97-AF65-F5344CB8AC3E}">
        <p14:creationId xmlns:p14="http://schemas.microsoft.com/office/powerpoint/2010/main" val="42020116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62511"/>
            <a:ext cx="9144000" cy="4433888"/>
          </a:xfrm>
          <a:prstGeom prst="rect">
            <a:avLst/>
          </a:prstGeom>
        </p:spPr>
      </p:pic>
      <p:sp>
        <p:nvSpPr>
          <p:cNvPr id="2" name="Title 1"/>
          <p:cNvSpPr>
            <a:spLocks noGrp="1"/>
          </p:cNvSpPr>
          <p:nvPr>
            <p:ph type="title"/>
          </p:nvPr>
        </p:nvSpPr>
        <p:spPr/>
        <p:txBody>
          <a:bodyPr/>
          <a:lstStyle/>
          <a:p>
            <a:r>
              <a:rPr lang="en-US" dirty="0" smtClean="0"/>
              <a:t>Results: Masaya (2015–2016)</a:t>
            </a:r>
            <a:endParaRPr lang="en-US" dirty="0"/>
          </a:p>
        </p:txBody>
      </p:sp>
      <p:sp>
        <p:nvSpPr>
          <p:cNvPr id="5" name="TextBox 4"/>
          <p:cNvSpPr txBox="1"/>
          <p:nvPr/>
        </p:nvSpPr>
        <p:spPr>
          <a:xfrm>
            <a:off x="202323" y="6002777"/>
            <a:ext cx="3416769" cy="646331"/>
          </a:xfrm>
          <a:prstGeom prst="rect">
            <a:avLst/>
          </a:prstGeom>
          <a:noFill/>
        </p:spPr>
        <p:txBody>
          <a:bodyPr wrap="none" rtlCol="0">
            <a:spAutoFit/>
          </a:bodyPr>
          <a:lstStyle/>
          <a:p>
            <a:r>
              <a:rPr lang="en-US" dirty="0" smtClean="0"/>
              <a:t>November 4, 2015 – May 14, 2016</a:t>
            </a:r>
          </a:p>
          <a:p>
            <a:r>
              <a:rPr lang="en-US" dirty="0" smtClean="0"/>
              <a:t>Sentinel-1a, ascending track</a:t>
            </a:r>
            <a:endParaRPr lang="en-US" dirty="0"/>
          </a:p>
        </p:txBody>
      </p:sp>
      <p:grpSp>
        <p:nvGrpSpPr>
          <p:cNvPr id="11" name="Group 10"/>
          <p:cNvGrpSpPr/>
          <p:nvPr/>
        </p:nvGrpSpPr>
        <p:grpSpPr>
          <a:xfrm>
            <a:off x="68784" y="5391807"/>
            <a:ext cx="2844801" cy="242888"/>
            <a:chOff x="68784" y="5391807"/>
            <a:chExt cx="2844801" cy="242888"/>
          </a:xfrm>
        </p:grpSpPr>
        <p:sp>
          <p:nvSpPr>
            <p:cNvPr id="10" name="Rectangle 9"/>
            <p:cNvSpPr/>
            <p:nvPr/>
          </p:nvSpPr>
          <p:spPr bwMode="auto">
            <a:xfrm>
              <a:off x="100534" y="5391807"/>
              <a:ext cx="2813051" cy="225426"/>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smtClean="0">
                <a:ln>
                  <a:noFill/>
                </a:ln>
                <a:solidFill>
                  <a:srgbClr val="000000"/>
                </a:solidFill>
                <a:effectLst/>
                <a:latin typeface="Tahoma" pitchFamily="34" charset="0"/>
              </a:endParaRPr>
            </a:p>
          </p:txBody>
        </p:sp>
        <p:grpSp>
          <p:nvGrpSpPr>
            <p:cNvPr id="6" name="Group 4"/>
            <p:cNvGrpSpPr>
              <a:grpSpLocks/>
            </p:cNvGrpSpPr>
            <p:nvPr/>
          </p:nvGrpSpPr>
          <p:grpSpPr bwMode="auto">
            <a:xfrm>
              <a:off x="68784" y="5391807"/>
              <a:ext cx="2844801" cy="242888"/>
              <a:chOff x="3120" y="4477"/>
              <a:chExt cx="1792" cy="153"/>
            </a:xfrm>
          </p:grpSpPr>
          <p:pic>
            <p:nvPicPr>
              <p:cNvPr id="7" name="Picture 5" descr="ifm_scale_b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0" y="4492"/>
                <a:ext cx="1617"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6"/>
              <p:cNvSpPr txBox="1">
                <a:spLocks noChangeAspect="1" noChangeArrowheads="1"/>
              </p:cNvSpPr>
              <p:nvPr/>
            </p:nvSpPr>
            <p:spPr bwMode="auto">
              <a:xfrm>
                <a:off x="3120" y="4478"/>
                <a:ext cx="141"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639" tIns="36819" rIns="73639" bIns="36819">
                <a:spAutoFit/>
              </a:bodyPr>
              <a:lstStyle>
                <a:lvl1pPr algn="l" defTabSz="820738">
                  <a:defRPr sz="2400">
                    <a:solidFill>
                      <a:schemeClr val="tx1"/>
                    </a:solidFill>
                    <a:latin typeface="Times New Roman" pitchFamily="18" charset="0"/>
                  </a:defRPr>
                </a:lvl1pPr>
                <a:lvl2pPr marL="409575" algn="l" defTabSz="820738">
                  <a:defRPr sz="2400">
                    <a:solidFill>
                      <a:schemeClr val="tx1"/>
                    </a:solidFill>
                    <a:latin typeface="Times New Roman" pitchFamily="18" charset="0"/>
                  </a:defRPr>
                </a:lvl2pPr>
                <a:lvl3pPr marL="820738" algn="l" defTabSz="820738">
                  <a:defRPr sz="2400">
                    <a:solidFill>
                      <a:schemeClr val="tx1"/>
                    </a:solidFill>
                    <a:latin typeface="Times New Roman" pitchFamily="18" charset="0"/>
                  </a:defRPr>
                </a:lvl3pPr>
                <a:lvl4pPr marL="1230313" algn="l" defTabSz="820738">
                  <a:defRPr sz="2400">
                    <a:solidFill>
                      <a:schemeClr val="tx1"/>
                    </a:solidFill>
                    <a:latin typeface="Times New Roman" pitchFamily="18" charset="0"/>
                  </a:defRPr>
                </a:lvl4pPr>
                <a:lvl5pPr marL="1641475" algn="l" defTabSz="820738">
                  <a:defRPr sz="2400">
                    <a:solidFill>
                      <a:schemeClr val="tx1"/>
                    </a:solidFill>
                    <a:latin typeface="Times New Roman" pitchFamily="18" charset="0"/>
                  </a:defRPr>
                </a:lvl5pPr>
                <a:lvl6pPr marL="2098675" defTabSz="820738" fontAlgn="base">
                  <a:spcBef>
                    <a:spcPct val="0"/>
                  </a:spcBef>
                  <a:spcAft>
                    <a:spcPct val="0"/>
                  </a:spcAft>
                  <a:defRPr sz="2400">
                    <a:solidFill>
                      <a:schemeClr val="tx1"/>
                    </a:solidFill>
                    <a:latin typeface="Times New Roman" pitchFamily="18" charset="0"/>
                  </a:defRPr>
                </a:lvl6pPr>
                <a:lvl7pPr marL="2555875" defTabSz="820738" fontAlgn="base">
                  <a:spcBef>
                    <a:spcPct val="0"/>
                  </a:spcBef>
                  <a:spcAft>
                    <a:spcPct val="0"/>
                  </a:spcAft>
                  <a:defRPr sz="2400">
                    <a:solidFill>
                      <a:schemeClr val="tx1"/>
                    </a:solidFill>
                    <a:latin typeface="Times New Roman" pitchFamily="18" charset="0"/>
                  </a:defRPr>
                </a:lvl7pPr>
                <a:lvl8pPr marL="3013075" defTabSz="820738" fontAlgn="base">
                  <a:spcBef>
                    <a:spcPct val="0"/>
                  </a:spcBef>
                  <a:spcAft>
                    <a:spcPct val="0"/>
                  </a:spcAft>
                  <a:defRPr sz="2400">
                    <a:solidFill>
                      <a:schemeClr val="tx1"/>
                    </a:solidFill>
                    <a:latin typeface="Times New Roman" pitchFamily="18" charset="0"/>
                  </a:defRPr>
                </a:lvl8pPr>
                <a:lvl9pPr marL="3470275" defTabSz="820738" fontAlgn="base">
                  <a:spcBef>
                    <a:spcPct val="0"/>
                  </a:spcBef>
                  <a:spcAft>
                    <a:spcPct val="0"/>
                  </a:spcAft>
                  <a:defRPr sz="2400">
                    <a:solidFill>
                      <a:schemeClr val="tx1"/>
                    </a:solidFill>
                    <a:latin typeface="Times New Roman" pitchFamily="18" charset="0"/>
                  </a:defRPr>
                </a:lvl9pPr>
              </a:lstStyle>
              <a:p>
                <a:r>
                  <a:rPr lang="en-US" altLang="en-US" sz="1100" b="1">
                    <a:solidFill>
                      <a:schemeClr val="bg1"/>
                    </a:solidFill>
                    <a:latin typeface="Arial" pitchFamily="34" charset="0"/>
                  </a:rPr>
                  <a:t>0</a:t>
                </a:r>
              </a:p>
            </p:txBody>
          </p:sp>
          <p:sp>
            <p:nvSpPr>
              <p:cNvPr id="9" name="Text Box 7"/>
              <p:cNvSpPr txBox="1">
                <a:spLocks noChangeAspect="1" noChangeArrowheads="1"/>
              </p:cNvSpPr>
              <p:nvPr/>
            </p:nvSpPr>
            <p:spPr bwMode="auto">
              <a:xfrm>
                <a:off x="4493" y="4477"/>
                <a:ext cx="419" cy="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639" tIns="36819" rIns="73639" bIns="36819">
                <a:spAutoFit/>
              </a:bodyPr>
              <a:lstStyle>
                <a:lvl1pPr algn="l" defTabSz="820738">
                  <a:defRPr sz="2400">
                    <a:solidFill>
                      <a:schemeClr val="tx1"/>
                    </a:solidFill>
                    <a:latin typeface="Times New Roman" pitchFamily="18" charset="0"/>
                  </a:defRPr>
                </a:lvl1pPr>
                <a:lvl2pPr marL="409575" algn="l" defTabSz="820738">
                  <a:defRPr sz="2400">
                    <a:solidFill>
                      <a:schemeClr val="tx1"/>
                    </a:solidFill>
                    <a:latin typeface="Times New Roman" pitchFamily="18" charset="0"/>
                  </a:defRPr>
                </a:lvl2pPr>
                <a:lvl3pPr marL="820738" algn="l" defTabSz="820738">
                  <a:defRPr sz="2400">
                    <a:solidFill>
                      <a:schemeClr val="tx1"/>
                    </a:solidFill>
                    <a:latin typeface="Times New Roman" pitchFamily="18" charset="0"/>
                  </a:defRPr>
                </a:lvl3pPr>
                <a:lvl4pPr marL="1230313" algn="l" defTabSz="820738">
                  <a:defRPr sz="2400">
                    <a:solidFill>
                      <a:schemeClr val="tx1"/>
                    </a:solidFill>
                    <a:latin typeface="Times New Roman" pitchFamily="18" charset="0"/>
                  </a:defRPr>
                </a:lvl4pPr>
                <a:lvl5pPr marL="1641475" algn="l" defTabSz="820738">
                  <a:defRPr sz="2400">
                    <a:solidFill>
                      <a:schemeClr val="tx1"/>
                    </a:solidFill>
                    <a:latin typeface="Times New Roman" pitchFamily="18" charset="0"/>
                  </a:defRPr>
                </a:lvl5pPr>
                <a:lvl6pPr marL="2098675" defTabSz="820738" fontAlgn="base">
                  <a:spcBef>
                    <a:spcPct val="0"/>
                  </a:spcBef>
                  <a:spcAft>
                    <a:spcPct val="0"/>
                  </a:spcAft>
                  <a:defRPr sz="2400">
                    <a:solidFill>
                      <a:schemeClr val="tx1"/>
                    </a:solidFill>
                    <a:latin typeface="Times New Roman" pitchFamily="18" charset="0"/>
                  </a:defRPr>
                </a:lvl6pPr>
                <a:lvl7pPr marL="2555875" defTabSz="820738" fontAlgn="base">
                  <a:spcBef>
                    <a:spcPct val="0"/>
                  </a:spcBef>
                  <a:spcAft>
                    <a:spcPct val="0"/>
                  </a:spcAft>
                  <a:defRPr sz="2400">
                    <a:solidFill>
                      <a:schemeClr val="tx1"/>
                    </a:solidFill>
                    <a:latin typeface="Times New Roman" pitchFamily="18" charset="0"/>
                  </a:defRPr>
                </a:lvl7pPr>
                <a:lvl8pPr marL="3013075" defTabSz="820738" fontAlgn="base">
                  <a:spcBef>
                    <a:spcPct val="0"/>
                  </a:spcBef>
                  <a:spcAft>
                    <a:spcPct val="0"/>
                  </a:spcAft>
                  <a:defRPr sz="2400">
                    <a:solidFill>
                      <a:schemeClr val="tx1"/>
                    </a:solidFill>
                    <a:latin typeface="Times New Roman" pitchFamily="18" charset="0"/>
                  </a:defRPr>
                </a:lvl8pPr>
                <a:lvl9pPr marL="3470275" defTabSz="820738" fontAlgn="base">
                  <a:spcBef>
                    <a:spcPct val="0"/>
                  </a:spcBef>
                  <a:spcAft>
                    <a:spcPct val="0"/>
                  </a:spcAft>
                  <a:defRPr sz="2400">
                    <a:solidFill>
                      <a:schemeClr val="tx1"/>
                    </a:solidFill>
                    <a:latin typeface="Times New Roman" pitchFamily="18" charset="0"/>
                  </a:defRPr>
                </a:lvl9pPr>
              </a:lstStyle>
              <a:p>
                <a:r>
                  <a:rPr lang="en-US" altLang="en-US" sz="1100" b="1" dirty="0" smtClean="0">
                    <a:solidFill>
                      <a:schemeClr val="bg1"/>
                    </a:solidFill>
                    <a:latin typeface="Arial" pitchFamily="34" charset="0"/>
                  </a:rPr>
                  <a:t>1.55 </a:t>
                </a:r>
                <a:r>
                  <a:rPr lang="en-US" altLang="en-US" sz="1100" b="1" dirty="0">
                    <a:solidFill>
                      <a:schemeClr val="bg1"/>
                    </a:solidFill>
                    <a:latin typeface="Arial" pitchFamily="34" charset="0"/>
                  </a:rPr>
                  <a:t>cm</a:t>
                </a:r>
              </a:p>
            </p:txBody>
          </p:sp>
        </p:grpSp>
      </p:grpSp>
      <p:sp>
        <p:nvSpPr>
          <p:cNvPr id="12" name="TextBox 11"/>
          <p:cNvSpPr txBox="1"/>
          <p:nvPr/>
        </p:nvSpPr>
        <p:spPr>
          <a:xfrm>
            <a:off x="5580993" y="6161009"/>
            <a:ext cx="3263462" cy="369332"/>
          </a:xfrm>
          <a:prstGeom prst="rect">
            <a:avLst/>
          </a:prstGeom>
          <a:noFill/>
        </p:spPr>
        <p:txBody>
          <a:bodyPr wrap="square" rtlCol="0">
            <a:spAutoFit/>
          </a:bodyPr>
          <a:lstStyle/>
          <a:p>
            <a:r>
              <a:rPr lang="en-US" dirty="0" smtClean="0"/>
              <a:t>Modeled source depth: 1.5 km</a:t>
            </a:r>
            <a:endParaRPr lang="en-US" dirty="0"/>
          </a:p>
        </p:txBody>
      </p:sp>
    </p:spTree>
    <p:extLst>
      <p:ext uri="{BB962C8B-B14F-4D97-AF65-F5344CB8AC3E}">
        <p14:creationId xmlns:p14="http://schemas.microsoft.com/office/powerpoint/2010/main" val="29995166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a:t>
            </a:r>
            <a:r>
              <a:rPr lang="en-US" dirty="0" err="1" smtClean="0"/>
              <a:t>Pacaya</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24" y="1412434"/>
            <a:ext cx="5860200" cy="5354125"/>
          </a:xfrm>
          <a:prstGeom prst="rect">
            <a:avLst/>
          </a:prstGeom>
        </p:spPr>
      </p:pic>
      <p:sp>
        <p:nvSpPr>
          <p:cNvPr id="5" name="TextBox 4"/>
          <p:cNvSpPr txBox="1"/>
          <p:nvPr/>
        </p:nvSpPr>
        <p:spPr>
          <a:xfrm>
            <a:off x="173421" y="2380593"/>
            <a:ext cx="3058509" cy="1938992"/>
          </a:xfrm>
          <a:prstGeom prst="rect">
            <a:avLst/>
          </a:prstGeom>
          <a:noFill/>
        </p:spPr>
        <p:txBody>
          <a:bodyPr wrap="square" rtlCol="0">
            <a:spAutoFit/>
          </a:bodyPr>
          <a:lstStyle/>
          <a:p>
            <a:r>
              <a:rPr lang="en-US" sz="2400" dirty="0" smtClean="0"/>
              <a:t>Complex deformation of </a:t>
            </a:r>
            <a:r>
              <a:rPr lang="en-US" sz="2400" dirty="0" err="1" smtClean="0"/>
              <a:t>Pacaya</a:t>
            </a:r>
            <a:r>
              <a:rPr lang="en-US" sz="2400" dirty="0" smtClean="0"/>
              <a:t>, </a:t>
            </a:r>
            <a:r>
              <a:rPr lang="en-US" sz="2400" dirty="0" err="1" smtClean="0"/>
              <a:t>Guatelama</a:t>
            </a:r>
            <a:r>
              <a:rPr lang="en-US" sz="2400" dirty="0" smtClean="0"/>
              <a:t>, revealed by RADARSAT-2</a:t>
            </a:r>
            <a:endParaRPr lang="en-US" sz="2400" dirty="0"/>
          </a:p>
        </p:txBody>
      </p:sp>
    </p:spTree>
    <p:extLst>
      <p:ext uri="{BB962C8B-B14F-4D97-AF65-F5344CB8AC3E}">
        <p14:creationId xmlns:p14="http://schemas.microsoft.com/office/powerpoint/2010/main" val="12831646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9311" t="4834" r="5345" b="12721"/>
          <a:stretch/>
        </p:blipFill>
        <p:spPr>
          <a:xfrm>
            <a:off x="5076498" y="1424306"/>
            <a:ext cx="3754604" cy="2848150"/>
          </a:xfrm>
          <a:prstGeom prst="rect">
            <a:avLst/>
          </a:prstGeom>
        </p:spPr>
      </p:pic>
      <p:sp>
        <p:nvSpPr>
          <p:cNvPr id="2" name="Title 1"/>
          <p:cNvSpPr>
            <a:spLocks noGrp="1"/>
          </p:cNvSpPr>
          <p:nvPr>
            <p:ph type="title"/>
          </p:nvPr>
        </p:nvSpPr>
        <p:spPr/>
        <p:txBody>
          <a:bodyPr/>
          <a:lstStyle/>
          <a:p>
            <a:r>
              <a:rPr lang="en-US" dirty="0" smtClean="0"/>
              <a:t>Results: </a:t>
            </a:r>
            <a:r>
              <a:rPr lang="en-US" dirty="0" err="1" smtClean="0"/>
              <a:t>Pacaya</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990" t="10069" r="4007" b="68276"/>
          <a:stretch/>
        </p:blipFill>
        <p:spPr>
          <a:xfrm>
            <a:off x="0" y="4099035"/>
            <a:ext cx="9156319" cy="2758966"/>
          </a:xfrm>
          <a:prstGeom prst="rect">
            <a:avLst/>
          </a:prstGeom>
        </p:spPr>
      </p:pic>
      <p:sp>
        <p:nvSpPr>
          <p:cNvPr id="6" name="TextBox 5"/>
          <p:cNvSpPr txBox="1"/>
          <p:nvPr/>
        </p:nvSpPr>
        <p:spPr>
          <a:xfrm>
            <a:off x="252247" y="1876097"/>
            <a:ext cx="4572001" cy="1384995"/>
          </a:xfrm>
          <a:prstGeom prst="rect">
            <a:avLst/>
          </a:prstGeom>
          <a:noFill/>
        </p:spPr>
        <p:txBody>
          <a:bodyPr wrap="square" rtlCol="0">
            <a:spAutoFit/>
          </a:bodyPr>
          <a:lstStyle/>
          <a:p>
            <a:r>
              <a:rPr lang="en-US" sz="2800" dirty="0" smtClean="0"/>
              <a:t>Modeling of </a:t>
            </a:r>
            <a:r>
              <a:rPr lang="en-US" sz="2800" dirty="0" err="1" smtClean="0"/>
              <a:t>InSAR</a:t>
            </a:r>
            <a:r>
              <a:rPr lang="en-US" sz="2800" dirty="0"/>
              <a:t> </a:t>
            </a:r>
            <a:r>
              <a:rPr lang="en-US" sz="2800" dirty="0" smtClean="0"/>
              <a:t>reveals the magmatic plumbing system at </a:t>
            </a:r>
            <a:r>
              <a:rPr lang="en-US" sz="2800" dirty="0" err="1" smtClean="0"/>
              <a:t>Pacaya</a:t>
            </a:r>
            <a:endParaRPr lang="en-US" sz="2800" dirty="0"/>
          </a:p>
        </p:txBody>
      </p:sp>
    </p:spTree>
    <p:extLst>
      <p:ext uri="{BB962C8B-B14F-4D97-AF65-F5344CB8AC3E}">
        <p14:creationId xmlns:p14="http://schemas.microsoft.com/office/powerpoint/2010/main" val="27173362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Popocatepetl</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066" t="2276" r="6996" b="40047"/>
          <a:stretch/>
        </p:blipFill>
        <p:spPr bwMode="auto">
          <a:xfrm>
            <a:off x="30480" y="3779519"/>
            <a:ext cx="8406938" cy="300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468687"/>
            <a:ext cx="3139440" cy="2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85738" y="1447800"/>
            <a:ext cx="5254942" cy="2400657"/>
          </a:xfrm>
          <a:prstGeom prst="rect">
            <a:avLst/>
          </a:prstGeom>
          <a:noFill/>
        </p:spPr>
        <p:txBody>
          <a:bodyPr wrap="square">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altLang="en-US" sz="2400" dirty="0"/>
              <a:t>Radarsat-2 displacement </a:t>
            </a:r>
            <a:r>
              <a:rPr lang="en-US" altLang="en-US" sz="2400" dirty="0" smtClean="0"/>
              <a:t>time-series</a:t>
            </a:r>
          </a:p>
          <a:p>
            <a:endParaRPr lang="en-US" altLang="en-US" dirty="0"/>
          </a:p>
          <a:p>
            <a:pPr eaLnBrk="1" hangingPunct="1"/>
            <a:r>
              <a:rPr lang="en-US" altLang="en-US" dirty="0" smtClean="0"/>
              <a:t>Next steps:</a:t>
            </a:r>
            <a:endParaRPr lang="en-US" altLang="en-US" dirty="0"/>
          </a:p>
          <a:p>
            <a:pPr marL="285750" indent="-285750" eaLnBrk="1" hangingPunct="1">
              <a:buFont typeface="Wingdings" panose="05000000000000000000" pitchFamily="2" charset="2"/>
              <a:buChar char="§"/>
            </a:pPr>
            <a:r>
              <a:rPr lang="en-US" altLang="en-US" dirty="0" smtClean="0"/>
              <a:t>combine </a:t>
            </a:r>
            <a:r>
              <a:rPr lang="en-US" altLang="en-US" dirty="0"/>
              <a:t>with TSX in collaboration with </a:t>
            </a:r>
            <a:r>
              <a:rPr lang="en-US" altLang="en-US" dirty="0" smtClean="0"/>
              <a:t>Thomas </a:t>
            </a:r>
            <a:r>
              <a:rPr lang="en-US" altLang="en-US" dirty="0"/>
              <a:t>Walter, GFZ </a:t>
            </a:r>
          </a:p>
          <a:p>
            <a:pPr marL="285750" indent="-285750" eaLnBrk="1" hangingPunct="1">
              <a:buFont typeface="Wingdings" panose="05000000000000000000" pitchFamily="2" charset="2"/>
              <a:buChar char="§"/>
            </a:pPr>
            <a:r>
              <a:rPr lang="en-US" altLang="en-US" dirty="0" smtClean="0"/>
              <a:t>use </a:t>
            </a:r>
            <a:r>
              <a:rPr lang="en-US" altLang="en-US" dirty="0"/>
              <a:t>GPS zenith delays to assess troposphere</a:t>
            </a:r>
          </a:p>
          <a:p>
            <a:pPr marL="285750" indent="-285750" eaLnBrk="1" hangingPunct="1">
              <a:buFont typeface="Wingdings" panose="05000000000000000000" pitchFamily="2" charset="2"/>
              <a:buChar char="§"/>
            </a:pPr>
            <a:r>
              <a:rPr lang="en-US" altLang="en-US" dirty="0" smtClean="0"/>
              <a:t>explore TSX over </a:t>
            </a:r>
            <a:r>
              <a:rPr lang="en-US" altLang="en-US" dirty="0"/>
              <a:t>Colima </a:t>
            </a:r>
          </a:p>
          <a:p>
            <a:pPr algn="ctr" eaLnBrk="1" hangingPunct="1"/>
            <a:endParaRPr lang="en-US" alt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93269" t="2276" r="1" b="3384"/>
          <a:stretch/>
        </p:blipFill>
        <p:spPr bwMode="auto">
          <a:xfrm>
            <a:off x="8452457" y="3756025"/>
            <a:ext cx="379140" cy="302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56030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r>
              <a:rPr lang="en-US" dirty="0"/>
              <a:t>: </a:t>
            </a:r>
            <a:r>
              <a:rPr lang="en-US" dirty="0" err="1"/>
              <a:t>Cordón</a:t>
            </a:r>
            <a:r>
              <a:rPr lang="en-US" dirty="0"/>
              <a:t> </a:t>
            </a:r>
            <a:r>
              <a:rPr lang="en-US" dirty="0" err="1"/>
              <a:t>Caulle</a:t>
            </a:r>
            <a:r>
              <a:rPr lang="en-US" dirty="0"/>
              <a:t> </a:t>
            </a:r>
          </a:p>
        </p:txBody>
      </p:sp>
      <p:pic>
        <p:nvPicPr>
          <p:cNvPr id="6"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7360"/>
          <a:stretch/>
        </p:blipFill>
        <p:spPr>
          <a:xfrm>
            <a:off x="2435776" y="1457324"/>
            <a:ext cx="6708224" cy="5432395"/>
          </a:xfrm>
        </p:spPr>
      </p:pic>
      <p:sp>
        <p:nvSpPr>
          <p:cNvPr id="5" name="TextBox 4"/>
          <p:cNvSpPr txBox="1"/>
          <p:nvPr/>
        </p:nvSpPr>
        <p:spPr>
          <a:xfrm>
            <a:off x="189186" y="1844565"/>
            <a:ext cx="2585545" cy="2677656"/>
          </a:xfrm>
          <a:prstGeom prst="rect">
            <a:avLst/>
          </a:prstGeom>
          <a:noFill/>
        </p:spPr>
        <p:txBody>
          <a:bodyPr wrap="square" rtlCol="0">
            <a:spAutoFit/>
          </a:bodyPr>
          <a:lstStyle/>
          <a:p>
            <a:r>
              <a:rPr lang="en-US" sz="2400" dirty="0" smtClean="0"/>
              <a:t>OVDAS installed 3 continuous GPS stations in response to </a:t>
            </a:r>
            <a:r>
              <a:rPr lang="en-US" sz="2400" dirty="0" err="1" smtClean="0"/>
              <a:t>interferograms</a:t>
            </a:r>
            <a:r>
              <a:rPr lang="en-US" sz="2400" dirty="0" smtClean="0"/>
              <a:t> showing </a:t>
            </a:r>
            <a:r>
              <a:rPr lang="en-US" sz="2400" dirty="0"/>
              <a:t>inflation of </a:t>
            </a:r>
            <a:r>
              <a:rPr lang="en-US" sz="2400" dirty="0" err="1"/>
              <a:t>Cordón</a:t>
            </a:r>
            <a:r>
              <a:rPr lang="en-US" sz="2400" dirty="0"/>
              <a:t> </a:t>
            </a:r>
            <a:r>
              <a:rPr lang="en-US" sz="2400" dirty="0" err="1" smtClean="0"/>
              <a:t>Caulle</a:t>
            </a:r>
            <a:endParaRPr lang="en-US" sz="2400" dirty="0"/>
          </a:p>
        </p:txBody>
      </p:sp>
    </p:spTree>
    <p:extLst>
      <p:ext uri="{BB962C8B-B14F-4D97-AF65-F5344CB8AC3E}">
        <p14:creationId xmlns:p14="http://schemas.microsoft.com/office/powerpoint/2010/main" val="24861998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Wolf</a:t>
            </a: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054" y="2423124"/>
            <a:ext cx="5441556" cy="4405069"/>
          </a:xfrm>
          <a:prstGeom prst="rect">
            <a:avLst/>
          </a:prstGeom>
        </p:spPr>
      </p:pic>
      <p:sp>
        <p:nvSpPr>
          <p:cNvPr id="13" name="TextBox 12"/>
          <p:cNvSpPr txBox="1"/>
          <p:nvPr/>
        </p:nvSpPr>
        <p:spPr>
          <a:xfrm>
            <a:off x="0" y="1631373"/>
            <a:ext cx="9142917" cy="461665"/>
          </a:xfrm>
          <a:prstGeom prst="rect">
            <a:avLst/>
          </a:prstGeom>
          <a:noFill/>
        </p:spPr>
        <p:txBody>
          <a:bodyPr wrap="square" rtlCol="0">
            <a:spAutoFit/>
          </a:bodyPr>
          <a:lstStyle/>
          <a:p>
            <a:pPr algn="ctr"/>
            <a:r>
              <a:rPr lang="en-US" sz="2400" dirty="0"/>
              <a:t>Eruption of Wolf volcano, </a:t>
            </a:r>
            <a:r>
              <a:rPr lang="en-US" sz="2400" dirty="0" smtClean="0"/>
              <a:t>Galápagos, May 25 – July 11, 2015</a:t>
            </a:r>
            <a:endParaRPr lang="en-US" sz="2400" dirty="0"/>
          </a:p>
        </p:txBody>
      </p:sp>
      <p:grpSp>
        <p:nvGrpSpPr>
          <p:cNvPr id="11" name="Group 10"/>
          <p:cNvGrpSpPr/>
          <p:nvPr/>
        </p:nvGrpSpPr>
        <p:grpSpPr>
          <a:xfrm>
            <a:off x="193281" y="2423125"/>
            <a:ext cx="8846810" cy="4405069"/>
            <a:chOff x="297190" y="340241"/>
            <a:chExt cx="11637729" cy="5794744"/>
          </a:xfrm>
        </p:grpSpPr>
        <p:pic>
          <p:nvPicPr>
            <p:cNvPr id="4"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90" y="340241"/>
              <a:ext cx="7158213" cy="5794744"/>
            </a:xfrm>
            <a:prstGeom prst="rect">
              <a:avLst/>
            </a:prstGeo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4996" y="980980"/>
              <a:ext cx="5109923" cy="1606139"/>
            </a:xfrm>
            <a:prstGeom prst="rect">
              <a:avLst/>
            </a:prstGeom>
          </p:spPr>
        </p:pic>
        <p:cxnSp>
          <p:nvCxnSpPr>
            <p:cNvPr id="6" name="Connettore 2 6"/>
            <p:cNvCxnSpPr/>
            <p:nvPr/>
          </p:nvCxnSpPr>
          <p:spPr>
            <a:xfrm flipH="1">
              <a:off x="3232300" y="1784049"/>
              <a:ext cx="3798259" cy="3255784"/>
            </a:xfrm>
            <a:prstGeom prst="straightConnector1">
              <a:avLst/>
            </a:prstGeom>
            <a:ln w="47625">
              <a:tailEnd type="triangle"/>
            </a:ln>
          </p:spPr>
          <p:style>
            <a:lnRef idx="3">
              <a:schemeClr val="accent5"/>
            </a:lnRef>
            <a:fillRef idx="0">
              <a:schemeClr val="accent5"/>
            </a:fillRef>
            <a:effectRef idx="2">
              <a:schemeClr val="accent5"/>
            </a:effectRef>
            <a:fontRef idx="minor">
              <a:schemeClr val="tx1"/>
            </a:fontRef>
          </p:style>
        </p:cxnSp>
        <p:pic>
          <p:nvPicPr>
            <p:cNvPr id="7" name="Immagin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4996" y="2587119"/>
              <a:ext cx="5109210" cy="1605915"/>
            </a:xfrm>
            <a:prstGeom prst="rect">
              <a:avLst/>
            </a:prstGeom>
          </p:spPr>
        </p:pic>
        <p:pic>
          <p:nvPicPr>
            <p:cNvPr id="8" name="Immagin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4283" y="4149512"/>
              <a:ext cx="5109210" cy="1605915"/>
            </a:xfrm>
            <a:prstGeom prst="rect">
              <a:avLst/>
            </a:prstGeom>
          </p:spPr>
        </p:pic>
        <p:cxnSp>
          <p:nvCxnSpPr>
            <p:cNvPr id="9" name="Connettore 2 10"/>
            <p:cNvCxnSpPr/>
            <p:nvPr/>
          </p:nvCxnSpPr>
          <p:spPr>
            <a:xfrm flipH="1">
              <a:off x="3515193" y="3390189"/>
              <a:ext cx="3515368" cy="2196420"/>
            </a:xfrm>
            <a:prstGeom prst="straightConnector1">
              <a:avLst/>
            </a:prstGeom>
            <a:ln w="47625">
              <a:tailEnd type="triangle"/>
            </a:ln>
          </p:spPr>
          <p:style>
            <a:lnRef idx="3">
              <a:schemeClr val="accent5"/>
            </a:lnRef>
            <a:fillRef idx="0">
              <a:schemeClr val="accent5"/>
            </a:fillRef>
            <a:effectRef idx="2">
              <a:schemeClr val="accent5"/>
            </a:effectRef>
            <a:fontRef idx="minor">
              <a:schemeClr val="tx1"/>
            </a:fontRef>
          </p:style>
        </p:cxnSp>
        <p:cxnSp>
          <p:nvCxnSpPr>
            <p:cNvPr id="10" name="Connettore 2 13"/>
            <p:cNvCxnSpPr/>
            <p:nvPr/>
          </p:nvCxnSpPr>
          <p:spPr>
            <a:xfrm flipH="1">
              <a:off x="3577167" y="4930475"/>
              <a:ext cx="3350612" cy="695625"/>
            </a:xfrm>
            <a:prstGeom prst="straightConnector1">
              <a:avLst/>
            </a:prstGeom>
            <a:ln w="47625">
              <a:tailEnd type="triangle"/>
            </a:ln>
          </p:spPr>
          <p:style>
            <a:lnRef idx="3">
              <a:schemeClr val="accent5"/>
            </a:lnRef>
            <a:fillRef idx="0">
              <a:schemeClr val="accent5"/>
            </a:fillRef>
            <a:effectRef idx="2">
              <a:schemeClr val="accent5"/>
            </a:effectRef>
            <a:fontRef idx="minor">
              <a:schemeClr val="tx1"/>
            </a:fontRef>
          </p:style>
        </p:cxnSp>
      </p:grpSp>
    </p:spTree>
    <p:extLst>
      <p:ext uri="{BB962C8B-B14F-4D97-AF65-F5344CB8AC3E}">
        <p14:creationId xmlns:p14="http://schemas.microsoft.com/office/powerpoint/2010/main" val="20288906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Fernandina</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6009" y="1371600"/>
            <a:ext cx="5961791" cy="5460492"/>
          </a:xfrm>
          <a:prstGeom prst="rect">
            <a:avLst/>
          </a:prstGeom>
        </p:spPr>
      </p:pic>
      <p:sp>
        <p:nvSpPr>
          <p:cNvPr id="5" name="TextBox 4"/>
          <p:cNvSpPr txBox="1"/>
          <p:nvPr/>
        </p:nvSpPr>
        <p:spPr>
          <a:xfrm>
            <a:off x="51954" y="1984663"/>
            <a:ext cx="3013363" cy="1569660"/>
          </a:xfrm>
          <a:prstGeom prst="rect">
            <a:avLst/>
          </a:prstGeom>
          <a:noFill/>
        </p:spPr>
        <p:txBody>
          <a:bodyPr wrap="square" rtlCol="0">
            <a:spAutoFit/>
          </a:bodyPr>
          <a:lstStyle/>
          <a:p>
            <a:pPr algn="ctr"/>
            <a:r>
              <a:rPr lang="en-US" sz="2400" dirty="0" smtClean="0"/>
              <a:t>Deformation of Fernandina volcano, Galápagos, in space and time</a:t>
            </a:r>
            <a:endParaRPr lang="en-US" sz="2400" dirty="0"/>
          </a:p>
        </p:txBody>
      </p:sp>
    </p:spTree>
    <p:extLst>
      <p:ext uri="{BB962C8B-B14F-4D97-AF65-F5344CB8AC3E}">
        <p14:creationId xmlns:p14="http://schemas.microsoft.com/office/powerpoint/2010/main" val="24066113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Request from Peru</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1515"/>
          <a:stretch/>
        </p:blipFill>
        <p:spPr>
          <a:xfrm>
            <a:off x="3924300" y="1433944"/>
            <a:ext cx="5143500" cy="538249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025" y="4564206"/>
            <a:ext cx="2114550" cy="2114550"/>
          </a:xfrm>
          <a:prstGeom prst="rect">
            <a:avLst/>
          </a:prstGeom>
        </p:spPr>
      </p:pic>
      <p:sp>
        <p:nvSpPr>
          <p:cNvPr id="6" name="TextBox 5"/>
          <p:cNvSpPr txBox="1"/>
          <p:nvPr/>
        </p:nvSpPr>
        <p:spPr>
          <a:xfrm>
            <a:off x="187036" y="2260411"/>
            <a:ext cx="3574473" cy="1477328"/>
          </a:xfrm>
          <a:prstGeom prst="rect">
            <a:avLst/>
          </a:prstGeom>
          <a:noFill/>
        </p:spPr>
        <p:txBody>
          <a:bodyPr wrap="square" rtlCol="0">
            <a:spAutoFit/>
          </a:bodyPr>
          <a:lstStyle/>
          <a:p>
            <a:r>
              <a:rPr lang="en-US" dirty="0" smtClean="0"/>
              <a:t>On August 31, 2016, OVS (Peru) sent a request to Matt Pritchard for thermal satellite imagery and </a:t>
            </a:r>
            <a:r>
              <a:rPr lang="en-US" dirty="0" err="1" smtClean="0"/>
              <a:t>InSAR</a:t>
            </a:r>
            <a:r>
              <a:rPr lang="en-US" dirty="0" smtClean="0"/>
              <a:t> covering fumaroles on the flank of </a:t>
            </a:r>
            <a:r>
              <a:rPr lang="en-US" dirty="0" err="1" smtClean="0"/>
              <a:t>Sabancaya</a:t>
            </a:r>
            <a:r>
              <a:rPr lang="en-US" dirty="0" smtClean="0"/>
              <a:t> volcano.</a:t>
            </a:r>
            <a:endParaRPr lang="en-US" dirty="0"/>
          </a:p>
        </p:txBody>
      </p:sp>
    </p:spTree>
    <p:extLst>
      <p:ext uri="{BB962C8B-B14F-4D97-AF65-F5344CB8AC3E}">
        <p14:creationId xmlns:p14="http://schemas.microsoft.com/office/powerpoint/2010/main" val="12115706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ALOS2 broad-scale </a:t>
            </a:r>
            <a:r>
              <a:rPr lang="en-US" dirty="0" err="1" smtClean="0"/>
              <a:t>InSAR</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2" y="1362728"/>
            <a:ext cx="8184114" cy="5495272"/>
          </a:xfrm>
        </p:spPr>
      </p:pic>
      <p:sp>
        <p:nvSpPr>
          <p:cNvPr id="8" name="TextBox 7"/>
          <p:cNvSpPr txBox="1"/>
          <p:nvPr/>
        </p:nvSpPr>
        <p:spPr>
          <a:xfrm>
            <a:off x="425668" y="1346962"/>
            <a:ext cx="3711272" cy="369332"/>
          </a:xfrm>
          <a:prstGeom prst="rect">
            <a:avLst/>
          </a:prstGeom>
          <a:noFill/>
        </p:spPr>
        <p:txBody>
          <a:bodyPr wrap="none" rtlCol="0">
            <a:spAutoFit/>
          </a:bodyPr>
          <a:lstStyle/>
          <a:p>
            <a:r>
              <a:rPr lang="en-US" b="1" dirty="0" smtClean="0">
                <a:solidFill>
                  <a:schemeClr val="bg1"/>
                </a:solidFill>
              </a:rPr>
              <a:t>July 28, 2015 – January 12, 2016</a:t>
            </a:r>
            <a:endParaRPr lang="en-US" b="1" dirty="0">
              <a:solidFill>
                <a:schemeClr val="bg1"/>
              </a:solidFill>
            </a:endParaRPr>
          </a:p>
        </p:txBody>
      </p:sp>
    </p:spTree>
    <p:extLst>
      <p:ext uri="{BB962C8B-B14F-4D97-AF65-F5344CB8AC3E}">
        <p14:creationId xmlns:p14="http://schemas.microsoft.com/office/powerpoint/2010/main" val="42713519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ALOS2 broad-scale </a:t>
            </a:r>
            <a:r>
              <a:rPr lang="en-US" dirty="0" err="1"/>
              <a:t>InSAR</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2" y="1362728"/>
            <a:ext cx="8184114" cy="5495272"/>
          </a:xfrm>
          <a:prstGeom prst="rect">
            <a:avLst/>
          </a:prstGeom>
        </p:spPr>
      </p:pic>
      <p:sp>
        <p:nvSpPr>
          <p:cNvPr id="6" name="TextBox 5"/>
          <p:cNvSpPr txBox="1"/>
          <p:nvPr/>
        </p:nvSpPr>
        <p:spPr>
          <a:xfrm>
            <a:off x="425668" y="1346962"/>
            <a:ext cx="3711272" cy="369332"/>
          </a:xfrm>
          <a:prstGeom prst="rect">
            <a:avLst/>
          </a:prstGeom>
          <a:noFill/>
        </p:spPr>
        <p:txBody>
          <a:bodyPr wrap="none" rtlCol="0">
            <a:spAutoFit/>
          </a:bodyPr>
          <a:lstStyle/>
          <a:p>
            <a:r>
              <a:rPr lang="en-US" b="1" dirty="0" smtClean="0">
                <a:solidFill>
                  <a:schemeClr val="bg1"/>
                </a:solidFill>
              </a:rPr>
              <a:t>July 28, 2015 – January 12, 2016</a:t>
            </a:r>
            <a:endParaRPr lang="en-US" b="1" dirty="0">
              <a:solidFill>
                <a:schemeClr val="bg1"/>
              </a:solidFill>
            </a:endParaRPr>
          </a:p>
        </p:txBody>
      </p:sp>
    </p:spTree>
    <p:extLst>
      <p:ext uri="{BB962C8B-B14F-4D97-AF65-F5344CB8AC3E}">
        <p14:creationId xmlns:p14="http://schemas.microsoft.com/office/powerpoint/2010/main" val="6502741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1638" y="188913"/>
            <a:ext cx="7396162" cy="501650"/>
          </a:xfrm>
        </p:spPr>
        <p:txBody>
          <a:bodyPr/>
          <a:lstStyle/>
          <a:p>
            <a:r>
              <a:rPr lang="en-US" dirty="0" smtClean="0"/>
              <a:t>Pilot Team</a:t>
            </a:r>
            <a:endParaRPr lang="en-US" dirty="0"/>
          </a:p>
        </p:txBody>
      </p:sp>
      <p:sp>
        <p:nvSpPr>
          <p:cNvPr id="3" name="Content Placeholder 2"/>
          <p:cNvSpPr>
            <a:spLocks noGrp="1"/>
          </p:cNvSpPr>
          <p:nvPr>
            <p:ph idx="1"/>
          </p:nvPr>
        </p:nvSpPr>
        <p:spPr>
          <a:xfrm>
            <a:off x="296863" y="1614985"/>
            <a:ext cx="8445500" cy="4864100"/>
          </a:xfrm>
        </p:spPr>
        <p:txBody>
          <a:bodyPr/>
          <a:lstStyle/>
          <a:p>
            <a:pPr marL="0" indent="0">
              <a:spcBef>
                <a:spcPts val="600"/>
              </a:spcBef>
              <a:spcAft>
                <a:spcPts val="1200"/>
              </a:spcAft>
              <a:buNone/>
            </a:pPr>
            <a:r>
              <a:rPr lang="en-US" sz="2000" dirty="0" smtClean="0"/>
              <a:t>Juliet Biggs, David Arnold, James Hickey </a:t>
            </a:r>
            <a:r>
              <a:rPr lang="en-US" sz="2000" b="0" dirty="0" smtClean="0"/>
              <a:t>(</a:t>
            </a:r>
            <a:r>
              <a:rPr lang="en-US" sz="2000" b="0" i="1" dirty="0" smtClean="0"/>
              <a:t>University of Bristol</a:t>
            </a:r>
            <a:r>
              <a:rPr lang="en-US" sz="2000" b="0" dirty="0" smtClean="0"/>
              <a:t>)</a:t>
            </a:r>
          </a:p>
          <a:p>
            <a:pPr marL="0" indent="0">
              <a:spcBef>
                <a:spcPts val="600"/>
              </a:spcBef>
              <a:spcAft>
                <a:spcPts val="1200"/>
              </a:spcAft>
              <a:buNone/>
            </a:pPr>
            <a:r>
              <a:rPr lang="en-US" sz="2000" dirty="0" smtClean="0"/>
              <a:t>Susi </a:t>
            </a:r>
            <a:r>
              <a:rPr lang="en-US" sz="2000" dirty="0" err="1" smtClean="0"/>
              <a:t>Ebmeier</a:t>
            </a:r>
            <a:r>
              <a:rPr lang="en-US" sz="2000" dirty="0" smtClean="0"/>
              <a:t> </a:t>
            </a:r>
            <a:r>
              <a:rPr lang="en-US" sz="2000" b="0" dirty="0" smtClean="0"/>
              <a:t>(</a:t>
            </a:r>
            <a:r>
              <a:rPr lang="en-US" sz="2000" b="0" i="1" dirty="0" smtClean="0"/>
              <a:t>University of Leeds</a:t>
            </a:r>
            <a:r>
              <a:rPr lang="en-US" sz="2000" b="0" dirty="0" smtClean="0"/>
              <a:t>)</a:t>
            </a:r>
          </a:p>
          <a:p>
            <a:pPr marL="0" indent="0">
              <a:spcBef>
                <a:spcPts val="600"/>
              </a:spcBef>
              <a:spcAft>
                <a:spcPts val="1200"/>
              </a:spcAft>
              <a:buNone/>
            </a:pPr>
            <a:r>
              <a:rPr lang="en-US" sz="2000" dirty="0" smtClean="0"/>
              <a:t>Matt Pritchard, Francisco Delgado </a:t>
            </a:r>
            <a:r>
              <a:rPr lang="en-US" sz="2000" b="0" dirty="0" smtClean="0"/>
              <a:t>(</a:t>
            </a:r>
            <a:r>
              <a:rPr lang="en-US" sz="2000" b="0" i="1" dirty="0" smtClean="0"/>
              <a:t>Cornell University</a:t>
            </a:r>
            <a:r>
              <a:rPr lang="en-US" sz="2000" b="0" dirty="0" smtClean="0"/>
              <a:t>)</a:t>
            </a:r>
          </a:p>
          <a:p>
            <a:pPr marL="0" indent="0">
              <a:spcBef>
                <a:spcPts val="600"/>
              </a:spcBef>
              <a:spcAft>
                <a:spcPts val="1200"/>
              </a:spcAft>
              <a:buNone/>
            </a:pPr>
            <a:r>
              <a:rPr lang="en-US" sz="2000" dirty="0" err="1" smtClean="0"/>
              <a:t>Christelle</a:t>
            </a:r>
            <a:r>
              <a:rPr lang="en-US" sz="2000" dirty="0" smtClean="0"/>
              <a:t> </a:t>
            </a:r>
            <a:r>
              <a:rPr lang="en-US" sz="2000" dirty="0" err="1" smtClean="0"/>
              <a:t>Wauthier</a:t>
            </a:r>
            <a:r>
              <a:rPr lang="en-US" sz="2000" dirty="0" smtClean="0"/>
              <a:t> </a:t>
            </a:r>
            <a:r>
              <a:rPr lang="en-US" sz="2000" b="0" dirty="0" smtClean="0"/>
              <a:t>(</a:t>
            </a:r>
            <a:r>
              <a:rPr lang="en-US" sz="2000" b="0" i="1" dirty="0" smtClean="0"/>
              <a:t>Penn State University</a:t>
            </a:r>
            <a:r>
              <a:rPr lang="en-US" sz="2000" b="0" dirty="0" smtClean="0"/>
              <a:t>)</a:t>
            </a:r>
          </a:p>
          <a:p>
            <a:pPr marL="0" indent="0">
              <a:spcBef>
                <a:spcPts val="600"/>
              </a:spcBef>
              <a:spcAft>
                <a:spcPts val="1200"/>
              </a:spcAft>
              <a:buNone/>
            </a:pPr>
            <a:r>
              <a:rPr lang="en-US" sz="2000" dirty="0" smtClean="0"/>
              <a:t>Falk </a:t>
            </a:r>
            <a:r>
              <a:rPr lang="en-US" sz="2000" dirty="0" err="1" smtClean="0"/>
              <a:t>Amelung</a:t>
            </a:r>
            <a:r>
              <a:rPr lang="en-US" sz="2000" dirty="0" smtClean="0"/>
              <a:t> </a:t>
            </a:r>
            <a:r>
              <a:rPr lang="en-US" sz="2000" b="0" dirty="0" smtClean="0"/>
              <a:t>(</a:t>
            </a:r>
            <a:r>
              <a:rPr lang="en-US" sz="2000" b="0" i="1" dirty="0" smtClean="0"/>
              <a:t>University of Miami</a:t>
            </a:r>
            <a:r>
              <a:rPr lang="en-US" sz="2000" b="0" dirty="0" smtClean="0"/>
              <a:t>)</a:t>
            </a:r>
          </a:p>
          <a:p>
            <a:pPr marL="0" indent="0">
              <a:spcBef>
                <a:spcPts val="600"/>
              </a:spcBef>
              <a:spcAft>
                <a:spcPts val="1200"/>
              </a:spcAft>
              <a:buNone/>
            </a:pPr>
            <a:r>
              <a:rPr lang="en-US" sz="2000" dirty="0" err="1" smtClean="0"/>
              <a:t>Fabrizio</a:t>
            </a:r>
            <a:r>
              <a:rPr lang="en-US" sz="2000" dirty="0" smtClean="0"/>
              <a:t> </a:t>
            </a:r>
            <a:r>
              <a:rPr lang="en-US" sz="2000" dirty="0" err="1" smtClean="0"/>
              <a:t>Ferrucci</a:t>
            </a:r>
            <a:r>
              <a:rPr lang="en-US" sz="2000" dirty="0" smtClean="0"/>
              <a:t> </a:t>
            </a:r>
            <a:r>
              <a:rPr lang="en-US" sz="2000" b="0" dirty="0" smtClean="0"/>
              <a:t>(</a:t>
            </a:r>
            <a:r>
              <a:rPr lang="en-US" sz="2000" b="0" i="1" dirty="0" smtClean="0"/>
              <a:t>Open University</a:t>
            </a:r>
            <a:r>
              <a:rPr lang="en-US" sz="2000" b="0" dirty="0" smtClean="0"/>
              <a:t>)</a:t>
            </a:r>
          </a:p>
          <a:p>
            <a:pPr marL="0" indent="0">
              <a:spcBef>
                <a:spcPts val="600"/>
              </a:spcBef>
              <a:spcAft>
                <a:spcPts val="1200"/>
              </a:spcAft>
              <a:buNone/>
            </a:pPr>
            <a:r>
              <a:rPr lang="en-US" sz="2000" dirty="0" smtClean="0"/>
              <a:t>Mike </a:t>
            </a:r>
            <a:r>
              <a:rPr lang="en-US" sz="2000" dirty="0" err="1" smtClean="0"/>
              <a:t>Pavolonis</a:t>
            </a:r>
            <a:r>
              <a:rPr lang="en-US" sz="2000" dirty="0" smtClean="0"/>
              <a:t> </a:t>
            </a:r>
            <a:r>
              <a:rPr lang="en-US" sz="2000" b="0" dirty="0" smtClean="0"/>
              <a:t>(</a:t>
            </a:r>
            <a:r>
              <a:rPr lang="en-US" sz="2000" b="0" i="1" dirty="0" smtClean="0"/>
              <a:t>NOAA</a:t>
            </a:r>
            <a:r>
              <a:rPr lang="en-US" sz="2000" b="0" dirty="0" smtClean="0"/>
              <a:t>)</a:t>
            </a:r>
          </a:p>
          <a:p>
            <a:pPr marL="0" indent="0">
              <a:spcBef>
                <a:spcPts val="600"/>
              </a:spcBef>
              <a:spcAft>
                <a:spcPts val="1200"/>
              </a:spcAft>
              <a:buNone/>
            </a:pPr>
            <a:r>
              <a:rPr lang="en-US" sz="2000" dirty="0" smtClean="0"/>
              <a:t>Rick </a:t>
            </a:r>
            <a:r>
              <a:rPr lang="en-US" sz="2000" dirty="0" err="1" smtClean="0"/>
              <a:t>Wessels</a:t>
            </a:r>
            <a:r>
              <a:rPr lang="en-US" sz="2000" dirty="0" smtClean="0"/>
              <a:t> </a:t>
            </a:r>
            <a:r>
              <a:rPr lang="en-US" sz="2000" b="0" dirty="0" smtClean="0"/>
              <a:t>(</a:t>
            </a:r>
            <a:r>
              <a:rPr lang="en-US" sz="2000" b="0" i="1" dirty="0" smtClean="0"/>
              <a:t>USGS</a:t>
            </a:r>
            <a:r>
              <a:rPr lang="en-US" sz="2000" b="0" dirty="0" smtClean="0"/>
              <a:t>)</a:t>
            </a:r>
          </a:p>
          <a:p>
            <a:pPr marL="0" indent="0">
              <a:spcBef>
                <a:spcPts val="600"/>
              </a:spcBef>
              <a:spcAft>
                <a:spcPts val="1200"/>
              </a:spcAft>
              <a:buNone/>
            </a:pPr>
            <a:r>
              <a:rPr lang="en-US" sz="2000" dirty="0" smtClean="0"/>
              <a:t>Eugenio </a:t>
            </a:r>
            <a:r>
              <a:rPr lang="en-US" sz="2000" dirty="0" err="1" smtClean="0"/>
              <a:t>Sansosti</a:t>
            </a:r>
            <a:r>
              <a:rPr lang="en-US" sz="2000" dirty="0" smtClean="0"/>
              <a:t> </a:t>
            </a:r>
            <a:r>
              <a:rPr lang="en-US" sz="2000" b="0" dirty="0" smtClean="0"/>
              <a:t>(</a:t>
            </a:r>
            <a:r>
              <a:rPr lang="en-US" sz="2000" b="0" i="1" dirty="0" smtClean="0"/>
              <a:t>IREA-CNR</a:t>
            </a:r>
            <a:r>
              <a:rPr lang="en-US" sz="2000" b="0" dirty="0" smtClean="0"/>
              <a:t>)</a:t>
            </a:r>
            <a:endParaRPr lang="en-US" sz="2000" b="0" dirty="0"/>
          </a:p>
        </p:txBody>
      </p:sp>
    </p:spTree>
    <p:extLst>
      <p:ext uri="{BB962C8B-B14F-4D97-AF65-F5344CB8AC3E}">
        <p14:creationId xmlns:p14="http://schemas.microsoft.com/office/powerpoint/2010/main" val="28664803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Lessons learned</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53" y="1371600"/>
            <a:ext cx="6242155" cy="5486400"/>
          </a:xfrm>
          <a:prstGeom prst="rect">
            <a:avLst/>
          </a:prstGeom>
        </p:spPr>
      </p:pic>
      <p:sp>
        <p:nvSpPr>
          <p:cNvPr id="5" name="TextBox 4"/>
          <p:cNvSpPr txBox="1"/>
          <p:nvPr/>
        </p:nvSpPr>
        <p:spPr>
          <a:xfrm>
            <a:off x="6463145" y="1922318"/>
            <a:ext cx="2524991" cy="3231654"/>
          </a:xfrm>
          <a:prstGeom prst="rect">
            <a:avLst/>
          </a:prstGeom>
          <a:noFill/>
        </p:spPr>
        <p:txBody>
          <a:bodyPr wrap="square" rtlCol="0">
            <a:spAutoFit/>
          </a:bodyPr>
          <a:lstStyle/>
          <a:p>
            <a:r>
              <a:rPr lang="en-US" sz="2400" dirty="0" err="1" smtClean="0"/>
              <a:t>Villarica</a:t>
            </a:r>
            <a:r>
              <a:rPr lang="en-US" sz="2400" dirty="0" smtClean="0"/>
              <a:t>, Chile</a:t>
            </a:r>
          </a:p>
          <a:p>
            <a:endParaRPr lang="en-US" dirty="0"/>
          </a:p>
          <a:p>
            <a:r>
              <a:rPr lang="en-US" dirty="0" smtClean="0"/>
              <a:t>The volcano is capped by a glacier.  Even 1-2-day </a:t>
            </a:r>
            <a:r>
              <a:rPr lang="en-US" dirty="0" err="1" smtClean="0"/>
              <a:t>interferograms</a:t>
            </a:r>
            <a:r>
              <a:rPr lang="en-US" dirty="0" smtClean="0"/>
              <a:t> (X- and L-band) are not very coherent, implying that </a:t>
            </a:r>
            <a:r>
              <a:rPr lang="en-US" dirty="0" err="1" smtClean="0"/>
              <a:t>InSAR</a:t>
            </a:r>
            <a:r>
              <a:rPr lang="en-US" dirty="0" smtClean="0"/>
              <a:t> will not be useful for studying shallow magma dynamics.</a:t>
            </a:r>
            <a:endParaRPr lang="en-US" dirty="0"/>
          </a:p>
        </p:txBody>
      </p:sp>
    </p:spTree>
    <p:extLst>
      <p:ext uri="{BB962C8B-B14F-4D97-AF65-F5344CB8AC3E}">
        <p14:creationId xmlns:p14="http://schemas.microsoft.com/office/powerpoint/2010/main" val="723238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Lessons learned</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696019" y="1610216"/>
            <a:ext cx="5568889" cy="5174673"/>
          </a:xfrm>
          <a:prstGeom prst="rect">
            <a:avLst/>
          </a:prstGeom>
        </p:spPr>
      </p:pic>
      <p:sp>
        <p:nvSpPr>
          <p:cNvPr id="5" name="TextBox 4"/>
          <p:cNvSpPr txBox="1"/>
          <p:nvPr/>
        </p:nvSpPr>
        <p:spPr>
          <a:xfrm>
            <a:off x="290945" y="1787236"/>
            <a:ext cx="3602181" cy="2400657"/>
          </a:xfrm>
          <a:prstGeom prst="rect">
            <a:avLst/>
          </a:prstGeom>
          <a:noFill/>
        </p:spPr>
        <p:txBody>
          <a:bodyPr wrap="square" rtlCol="0">
            <a:spAutoFit/>
          </a:bodyPr>
          <a:lstStyle/>
          <a:p>
            <a:r>
              <a:rPr lang="en-US" sz="2400" dirty="0" err="1" smtClean="0"/>
              <a:t>Villarica</a:t>
            </a:r>
            <a:r>
              <a:rPr lang="en-US" sz="2400" dirty="0" smtClean="0"/>
              <a:t>, Chile</a:t>
            </a:r>
          </a:p>
          <a:p>
            <a:endParaRPr lang="en-US" dirty="0"/>
          </a:p>
          <a:p>
            <a:r>
              <a:rPr lang="en-US" dirty="0" smtClean="0"/>
              <a:t>Deformation may not be centered on the volcano.  This means that extremely high resolution SAR scenes (like TSX Spotlight) of a volcano’s summit might “miss” volcano-wide deformation.</a:t>
            </a:r>
            <a:endParaRPr lang="en-US" dirty="0"/>
          </a:p>
        </p:txBody>
      </p:sp>
    </p:spTree>
    <p:extLst>
      <p:ext uri="{BB962C8B-B14F-4D97-AF65-F5344CB8AC3E}">
        <p14:creationId xmlns:p14="http://schemas.microsoft.com/office/powerpoint/2010/main" val="11026543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a:t>
            </a:r>
            <a:r>
              <a:rPr lang="en-US" dirty="0" smtClean="0"/>
              <a:t>Lessons learned</a:t>
            </a:r>
            <a:endParaRPr lang="en-US" dirty="0"/>
          </a:p>
        </p:txBody>
      </p:sp>
      <p:sp>
        <p:nvSpPr>
          <p:cNvPr id="6" name="TextBox 5"/>
          <p:cNvSpPr txBox="1"/>
          <p:nvPr/>
        </p:nvSpPr>
        <p:spPr>
          <a:xfrm>
            <a:off x="58262" y="1492407"/>
            <a:ext cx="3851586"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43 examples of deformation &gt; 5 km from volcano associated with unrest</a:t>
            </a:r>
          </a:p>
          <a:p>
            <a:pPr marL="342900" indent="-342900">
              <a:buFont typeface="Arial" panose="020B0604020202020204" pitchFamily="34" charset="0"/>
              <a:buChar char="•"/>
            </a:pPr>
            <a:r>
              <a:rPr lang="en-US" sz="2400" dirty="0" smtClean="0"/>
              <a:t>Eight observations of distal deformation associated with volcanic eruptions</a:t>
            </a:r>
          </a:p>
          <a:p>
            <a:pPr marL="342900" indent="-342900">
              <a:buFont typeface="Arial" panose="020B0604020202020204" pitchFamily="34" charset="0"/>
              <a:buChar char="•"/>
            </a:pPr>
            <a:r>
              <a:rPr lang="en-US" sz="2400" dirty="0" smtClean="0"/>
              <a:t>Ten distal deformation signals associated with major earthquakes, ~25 have an unclear relationship with eruptive </a:t>
            </a:r>
            <a:r>
              <a:rPr lang="en-US" sz="2400" dirty="0" err="1" smtClean="0"/>
              <a:t>centres</a:t>
            </a:r>
            <a:endParaRPr lang="en-US" sz="2400" dirty="0"/>
          </a:p>
        </p:txBody>
      </p:sp>
      <p:pic>
        <p:nvPicPr>
          <p:cNvPr id="7" name="Picture 6" descr="for_EGU_tal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3945" y="1436567"/>
            <a:ext cx="7781590" cy="5278389"/>
          </a:xfrm>
          <a:prstGeom prst="rect">
            <a:avLst/>
          </a:prstGeom>
        </p:spPr>
      </p:pic>
    </p:spTree>
    <p:extLst>
      <p:ext uri="{BB962C8B-B14F-4D97-AF65-F5344CB8AC3E}">
        <p14:creationId xmlns:p14="http://schemas.microsoft.com/office/powerpoint/2010/main" val="21447476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a:t>
            </a:r>
            <a:r>
              <a:rPr lang="en-US" dirty="0" smtClean="0"/>
              <a:t>Lessons learned</a:t>
            </a:r>
            <a:endParaRPr lang="en-US" dirty="0"/>
          </a:p>
        </p:txBody>
      </p:sp>
      <p:sp>
        <p:nvSpPr>
          <p:cNvPr id="3" name="Content Placeholder 2"/>
          <p:cNvSpPr>
            <a:spLocks noGrp="1"/>
          </p:cNvSpPr>
          <p:nvPr>
            <p:ph idx="1"/>
          </p:nvPr>
        </p:nvSpPr>
        <p:spPr/>
        <p:txBody>
          <a:bodyPr/>
          <a:lstStyle/>
          <a:p>
            <a:r>
              <a:rPr lang="en-US" dirty="0" smtClean="0"/>
              <a:t>Is there an ability to exploit the massive archive of CSK data (hundreds of scenes, in some cases) available over some volcanoes?</a:t>
            </a:r>
          </a:p>
          <a:p>
            <a:pPr lvl="1"/>
            <a:r>
              <a:rPr lang="en-US" dirty="0" err="1" smtClean="0"/>
              <a:t>Villarica</a:t>
            </a:r>
            <a:endParaRPr lang="en-US" dirty="0" smtClean="0"/>
          </a:p>
          <a:p>
            <a:pPr lvl="1"/>
            <a:r>
              <a:rPr lang="en-US" dirty="0" err="1" smtClean="0"/>
              <a:t>Santiaguito</a:t>
            </a:r>
            <a:endParaRPr lang="en-US" dirty="0" smtClean="0"/>
          </a:p>
          <a:p>
            <a:pPr lvl="1"/>
            <a:r>
              <a:rPr lang="en-US" dirty="0" smtClean="0"/>
              <a:t>Masaya</a:t>
            </a:r>
          </a:p>
          <a:p>
            <a:pPr lvl="1"/>
            <a:r>
              <a:rPr lang="en-US" dirty="0" err="1" smtClean="0"/>
              <a:t>Tungarahua</a:t>
            </a:r>
            <a:endParaRPr lang="en-US" dirty="0" smtClean="0"/>
          </a:p>
          <a:p>
            <a:pPr lvl="1"/>
            <a:endParaRPr lang="en-US" dirty="0" smtClean="0"/>
          </a:p>
          <a:p>
            <a:r>
              <a:rPr lang="en-US" dirty="0" smtClean="0"/>
              <a:t>What are the spatial-temporal characteristics of deformation?</a:t>
            </a:r>
          </a:p>
          <a:p>
            <a:r>
              <a:rPr lang="en-US" dirty="0" smtClean="0"/>
              <a:t>How frequently are acquisitions needed?</a:t>
            </a:r>
            <a:endParaRPr lang="en-US" dirty="0"/>
          </a:p>
        </p:txBody>
      </p:sp>
    </p:spTree>
    <p:extLst>
      <p:ext uri="{BB962C8B-B14F-4D97-AF65-F5344CB8AC3E}">
        <p14:creationId xmlns:p14="http://schemas.microsoft.com/office/powerpoint/2010/main" val="24113402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Publications</a:t>
            </a:r>
            <a:endParaRPr lang="en-US" dirty="0"/>
          </a:p>
        </p:txBody>
      </p:sp>
      <p:sp>
        <p:nvSpPr>
          <p:cNvPr id="3" name="Content Placeholder 2"/>
          <p:cNvSpPr>
            <a:spLocks noGrp="1"/>
          </p:cNvSpPr>
          <p:nvPr>
            <p:ph idx="1"/>
          </p:nvPr>
        </p:nvSpPr>
        <p:spPr>
          <a:xfrm>
            <a:off x="296863" y="1457325"/>
            <a:ext cx="8445500" cy="5290316"/>
          </a:xfrm>
        </p:spPr>
        <p:txBody>
          <a:bodyPr/>
          <a:lstStyle/>
          <a:p>
            <a:pPr>
              <a:spcAft>
                <a:spcPts val="600"/>
              </a:spcAft>
            </a:pPr>
            <a:r>
              <a:rPr lang="en-US" sz="1400" b="0" dirty="0"/>
              <a:t>Arnold, D</a:t>
            </a:r>
            <a:r>
              <a:rPr lang="en-US" sz="1400" b="0" dirty="0" smtClean="0"/>
              <a:t>. W. D</a:t>
            </a:r>
            <a:r>
              <a:rPr lang="en-US" sz="1400" b="0" dirty="0"/>
              <a:t>., </a:t>
            </a:r>
            <a:r>
              <a:rPr lang="en-US" sz="1400" b="0" dirty="0" smtClean="0"/>
              <a:t>J. Biggs</a:t>
            </a:r>
            <a:r>
              <a:rPr lang="en-US" sz="1400" b="0" dirty="0"/>
              <a:t>, </a:t>
            </a:r>
            <a:r>
              <a:rPr lang="en-US" sz="1400" b="0" dirty="0" smtClean="0"/>
              <a:t>G. </a:t>
            </a:r>
            <a:r>
              <a:rPr lang="en-US" sz="1400" b="0" dirty="0" err="1" smtClean="0"/>
              <a:t>Wadge</a:t>
            </a:r>
            <a:r>
              <a:rPr lang="en-US" sz="1400" b="0" dirty="0"/>
              <a:t>, </a:t>
            </a:r>
            <a:r>
              <a:rPr lang="en-US" sz="1400" b="0" dirty="0" smtClean="0"/>
              <a:t>S. K. </a:t>
            </a:r>
            <a:r>
              <a:rPr lang="en-US" sz="1400" b="0" dirty="0" err="1" smtClean="0"/>
              <a:t>Ebmeier</a:t>
            </a:r>
            <a:r>
              <a:rPr lang="en-US" sz="1400" b="0" dirty="0"/>
              <a:t>, </a:t>
            </a:r>
            <a:r>
              <a:rPr lang="en-US" sz="1400" b="0" dirty="0" smtClean="0"/>
              <a:t>H. M. </a:t>
            </a:r>
            <a:r>
              <a:rPr lang="en-US" sz="1400" b="0" dirty="0" err="1" smtClean="0"/>
              <a:t>Odbert</a:t>
            </a:r>
            <a:r>
              <a:rPr lang="en-US" sz="1400" b="0" dirty="0"/>
              <a:t>, </a:t>
            </a:r>
            <a:r>
              <a:rPr lang="en-US" sz="1400" b="0" dirty="0" smtClean="0"/>
              <a:t>and M. P. Poland (2016), </a:t>
            </a:r>
            <a:r>
              <a:rPr lang="en-US" sz="1400" b="0" dirty="0"/>
              <a:t>Dome growth, collapse, and valley fill at </a:t>
            </a:r>
            <a:r>
              <a:rPr lang="en-US" sz="1400" b="0" dirty="0" err="1"/>
              <a:t>Soufrière</a:t>
            </a:r>
            <a:r>
              <a:rPr lang="en-US" sz="1400" b="0" dirty="0"/>
              <a:t> Hills Volcano, Montserrat, from 1995 to 2013: Contributions from satellite radar measurements of topographic </a:t>
            </a:r>
            <a:r>
              <a:rPr lang="en-US" sz="1400" b="0" dirty="0" smtClean="0"/>
              <a:t>change, </a:t>
            </a:r>
            <a:r>
              <a:rPr lang="en-US" sz="1400" b="0" i="1" dirty="0"/>
              <a:t>Geosphere</a:t>
            </a:r>
            <a:r>
              <a:rPr lang="en-US" sz="1400" b="0" dirty="0"/>
              <a:t>, </a:t>
            </a:r>
            <a:r>
              <a:rPr lang="en-US" sz="1400" b="0" dirty="0" smtClean="0"/>
              <a:t>doi:10.1130/GES01291.1.</a:t>
            </a:r>
          </a:p>
          <a:p>
            <a:pPr>
              <a:spcAft>
                <a:spcPts val="600"/>
              </a:spcAft>
            </a:pPr>
            <a:r>
              <a:rPr lang="en-US" sz="1400" b="0" dirty="0" smtClean="0"/>
              <a:t>Delgado </a:t>
            </a:r>
            <a:r>
              <a:rPr lang="en-US" sz="1400" b="0" dirty="0"/>
              <a:t>F., M. E. Pritchard, S. </a:t>
            </a:r>
            <a:r>
              <a:rPr lang="en-US" sz="1400" b="0" dirty="0" err="1"/>
              <a:t>Ebmeier</a:t>
            </a:r>
            <a:r>
              <a:rPr lang="en-US" sz="1400" b="0" dirty="0"/>
              <a:t>, P. Gonzalez, L. </a:t>
            </a:r>
            <a:r>
              <a:rPr lang="en-US" sz="1400" b="0" dirty="0" smtClean="0"/>
              <a:t>Lara</a:t>
            </a:r>
            <a:r>
              <a:rPr lang="en-US" sz="1400" b="0" dirty="0"/>
              <a:t> </a:t>
            </a:r>
            <a:r>
              <a:rPr lang="en-US" sz="1400" b="0" dirty="0" smtClean="0"/>
              <a:t>(submitted), Recent </a:t>
            </a:r>
            <a:r>
              <a:rPr lang="en-US" sz="1400" b="0" dirty="0"/>
              <a:t>unrest (2002-2015) imaged by space geodesy at the highest risk Chilean volcanoes: </a:t>
            </a:r>
            <a:r>
              <a:rPr lang="en-US" sz="1400" b="0" dirty="0" err="1"/>
              <a:t>Villarrica</a:t>
            </a:r>
            <a:r>
              <a:rPr lang="en-US" sz="1400" b="0" dirty="0"/>
              <a:t>, </a:t>
            </a:r>
            <a:r>
              <a:rPr lang="en-US" sz="1400" b="0" dirty="0" err="1"/>
              <a:t>Llaima</a:t>
            </a:r>
            <a:r>
              <a:rPr lang="en-US" sz="1400" b="0" dirty="0"/>
              <a:t>, and </a:t>
            </a:r>
            <a:r>
              <a:rPr lang="en-US" sz="1400" b="0" dirty="0" err="1"/>
              <a:t>Calbuco</a:t>
            </a:r>
            <a:r>
              <a:rPr lang="en-US" sz="1400" b="0" dirty="0"/>
              <a:t> (southern Andes</a:t>
            </a:r>
            <a:r>
              <a:rPr lang="en-US" sz="1400" b="0" dirty="0" smtClean="0"/>
              <a:t>), </a:t>
            </a:r>
            <a:r>
              <a:rPr lang="en-US" sz="1400" b="0" i="1" dirty="0" smtClean="0"/>
              <a:t>Journal of Volcanology and Geothermal Research</a:t>
            </a:r>
            <a:r>
              <a:rPr lang="en-US" sz="1400" b="0" dirty="0" smtClean="0"/>
              <a:t>.</a:t>
            </a:r>
          </a:p>
          <a:p>
            <a:pPr>
              <a:spcAft>
                <a:spcPts val="600"/>
              </a:spcAft>
            </a:pPr>
            <a:r>
              <a:rPr lang="en-US" sz="1400" b="0" dirty="0" smtClean="0"/>
              <a:t>Delgado</a:t>
            </a:r>
            <a:r>
              <a:rPr lang="en-US" sz="1400" b="0" dirty="0"/>
              <a:t>, </a:t>
            </a:r>
            <a:r>
              <a:rPr lang="en-US" sz="1400" b="0" dirty="0" smtClean="0"/>
              <a:t>F., M. E. Pritchard</a:t>
            </a:r>
            <a:r>
              <a:rPr lang="en-US" sz="1400" b="0" dirty="0"/>
              <a:t>, </a:t>
            </a:r>
            <a:r>
              <a:rPr lang="en-US" sz="1400" b="0" dirty="0" smtClean="0"/>
              <a:t>D. </a:t>
            </a:r>
            <a:r>
              <a:rPr lang="en-US" sz="1400" b="0" dirty="0" err="1" smtClean="0"/>
              <a:t>Basualto</a:t>
            </a:r>
            <a:r>
              <a:rPr lang="en-US" sz="1400" b="0" dirty="0"/>
              <a:t>, </a:t>
            </a:r>
            <a:r>
              <a:rPr lang="en-US" sz="1400" b="0" dirty="0" smtClean="0"/>
              <a:t>J. </a:t>
            </a:r>
            <a:r>
              <a:rPr lang="en-US" sz="1400" b="0" dirty="0" err="1" smtClean="0"/>
              <a:t>Lazo</a:t>
            </a:r>
            <a:r>
              <a:rPr lang="en-US" sz="1400" b="0" dirty="0"/>
              <a:t>, </a:t>
            </a:r>
            <a:r>
              <a:rPr lang="en-US" sz="1400" b="0" dirty="0" smtClean="0"/>
              <a:t>L. </a:t>
            </a:r>
            <a:r>
              <a:rPr lang="en-US" sz="1400" b="0" dirty="0" err="1" smtClean="0"/>
              <a:t>Córdova</a:t>
            </a:r>
            <a:r>
              <a:rPr lang="en-US" sz="1400" b="0" dirty="0"/>
              <a:t>, </a:t>
            </a:r>
            <a:r>
              <a:rPr lang="en-US" sz="1400" b="0" dirty="0" smtClean="0"/>
              <a:t>and L. Lara (in press), </a:t>
            </a:r>
            <a:r>
              <a:rPr lang="en-US" sz="1400" b="0" dirty="0"/>
              <a:t>Rapid re-inflation following the 2011-2012 </a:t>
            </a:r>
            <a:r>
              <a:rPr lang="en-US" sz="1400" b="0" dirty="0" err="1"/>
              <a:t>rhyodacite</a:t>
            </a:r>
            <a:r>
              <a:rPr lang="en-US" sz="1400" b="0" dirty="0"/>
              <a:t> eruption at </a:t>
            </a:r>
            <a:r>
              <a:rPr lang="en-US" sz="1400" b="0" dirty="0" err="1"/>
              <a:t>Cordón</a:t>
            </a:r>
            <a:r>
              <a:rPr lang="en-US" sz="1400" b="0" dirty="0"/>
              <a:t> </a:t>
            </a:r>
            <a:r>
              <a:rPr lang="en-US" sz="1400" b="0" dirty="0" err="1"/>
              <a:t>Caulle</a:t>
            </a:r>
            <a:r>
              <a:rPr lang="en-US" sz="1400" b="0" dirty="0"/>
              <a:t> volcano (Southern Andes) imaged by </a:t>
            </a:r>
            <a:r>
              <a:rPr lang="en-US" sz="1400" b="0" dirty="0" err="1"/>
              <a:t>InSAR</a:t>
            </a:r>
            <a:r>
              <a:rPr lang="en-US" sz="1400" b="0" dirty="0"/>
              <a:t>: evidence for magma chamber </a:t>
            </a:r>
            <a:r>
              <a:rPr lang="en-US" sz="1400" b="0" dirty="0" smtClean="0"/>
              <a:t>refill, </a:t>
            </a:r>
            <a:r>
              <a:rPr lang="en-US" sz="1400" b="0" i="1" dirty="0" smtClean="0"/>
              <a:t>Geophysical Research Letters</a:t>
            </a:r>
            <a:r>
              <a:rPr lang="en-US" sz="1400" b="0" dirty="0" smtClean="0"/>
              <a:t>.</a:t>
            </a:r>
          </a:p>
          <a:p>
            <a:pPr>
              <a:spcAft>
                <a:spcPts val="600"/>
              </a:spcAft>
            </a:pPr>
            <a:r>
              <a:rPr lang="en-US" sz="1400" b="0" dirty="0" err="1"/>
              <a:t>Ebmeier</a:t>
            </a:r>
            <a:r>
              <a:rPr lang="en-US" sz="1400" b="0" dirty="0"/>
              <a:t>, S</a:t>
            </a:r>
            <a:r>
              <a:rPr lang="en-US" sz="1400" b="0" dirty="0" smtClean="0"/>
              <a:t>. K</a:t>
            </a:r>
            <a:r>
              <a:rPr lang="en-US" sz="1400" b="0" dirty="0"/>
              <a:t>., </a:t>
            </a:r>
            <a:r>
              <a:rPr lang="en-US" sz="1400" b="0" dirty="0" smtClean="0"/>
              <a:t>J. R. Elliott</a:t>
            </a:r>
            <a:r>
              <a:rPr lang="en-US" sz="1400" b="0" dirty="0"/>
              <a:t>, </a:t>
            </a:r>
            <a:r>
              <a:rPr lang="en-US" sz="1400" b="0" dirty="0" smtClean="0"/>
              <a:t>J. M. </a:t>
            </a:r>
            <a:r>
              <a:rPr lang="en-US" sz="1400" b="0" dirty="0" err="1" smtClean="0"/>
              <a:t>Nocquet</a:t>
            </a:r>
            <a:r>
              <a:rPr lang="en-US" sz="1400" b="0" dirty="0"/>
              <a:t>, </a:t>
            </a:r>
            <a:r>
              <a:rPr lang="en-US" sz="1400" b="0" dirty="0" smtClean="0"/>
              <a:t>J. Biggs</a:t>
            </a:r>
            <a:r>
              <a:rPr lang="en-US" sz="1400" b="0" dirty="0"/>
              <a:t>, </a:t>
            </a:r>
            <a:r>
              <a:rPr lang="en-US" sz="1400" b="0" dirty="0" smtClean="0"/>
              <a:t>P. </a:t>
            </a:r>
            <a:r>
              <a:rPr lang="en-US" sz="1400" b="0" dirty="0" err="1" smtClean="0"/>
              <a:t>Mothes</a:t>
            </a:r>
            <a:r>
              <a:rPr lang="en-US" sz="1400" b="0" dirty="0"/>
              <a:t>, </a:t>
            </a:r>
            <a:r>
              <a:rPr lang="en-US" sz="1400" b="0" dirty="0" smtClean="0"/>
              <a:t>P. </a:t>
            </a:r>
            <a:r>
              <a:rPr lang="en-US" sz="1400" b="0" dirty="0" err="1" smtClean="0"/>
              <a:t>Jarrín</a:t>
            </a:r>
            <a:r>
              <a:rPr lang="en-US" sz="1400" b="0" dirty="0"/>
              <a:t>, </a:t>
            </a:r>
            <a:r>
              <a:rPr lang="en-US" sz="1400" b="0" dirty="0" smtClean="0"/>
              <a:t>M. </a:t>
            </a:r>
            <a:r>
              <a:rPr lang="en-US" sz="1400" b="0" dirty="0" err="1" smtClean="0"/>
              <a:t>Yépez</a:t>
            </a:r>
            <a:r>
              <a:rPr lang="en-US" sz="1400" b="0" dirty="0"/>
              <a:t>, </a:t>
            </a:r>
            <a:r>
              <a:rPr lang="en-US" sz="1400" b="0" dirty="0" smtClean="0"/>
              <a:t>S. </a:t>
            </a:r>
            <a:r>
              <a:rPr lang="en-US" sz="1400" b="0" dirty="0" err="1" smtClean="0"/>
              <a:t>Aguaiza</a:t>
            </a:r>
            <a:r>
              <a:rPr lang="en-US" sz="1400" b="0" dirty="0"/>
              <a:t>, </a:t>
            </a:r>
            <a:r>
              <a:rPr lang="en-US" sz="1400" b="0" dirty="0" smtClean="0"/>
              <a:t>P. Lundgren</a:t>
            </a:r>
            <a:r>
              <a:rPr lang="en-US" sz="1400" b="0" dirty="0"/>
              <a:t>, </a:t>
            </a:r>
            <a:r>
              <a:rPr lang="en-US" sz="1400" b="0" dirty="0" smtClean="0"/>
              <a:t>and S. V. </a:t>
            </a:r>
            <a:r>
              <a:rPr lang="en-US" sz="1400" b="0" dirty="0" err="1" smtClean="0"/>
              <a:t>Samsonov</a:t>
            </a:r>
            <a:r>
              <a:rPr lang="en-US" sz="1400" b="0" dirty="0" smtClean="0"/>
              <a:t> (2016), Shallow </a:t>
            </a:r>
            <a:r>
              <a:rPr lang="en-US" sz="1400" b="0" dirty="0"/>
              <a:t>earthquake inhibits unrest near Chiles–Cerro Negro volcanoes, Ecuador–Colombian </a:t>
            </a:r>
            <a:r>
              <a:rPr lang="en-US" sz="1400" b="0" dirty="0" smtClean="0"/>
              <a:t>border, </a:t>
            </a:r>
            <a:r>
              <a:rPr lang="en-US" sz="1400" b="0" i="1" dirty="0"/>
              <a:t>Earth and Planetary Science Letters</a:t>
            </a:r>
            <a:r>
              <a:rPr lang="en-US" sz="1400" b="0" dirty="0"/>
              <a:t>, </a:t>
            </a:r>
            <a:r>
              <a:rPr lang="en-US" sz="1400" b="0" dirty="0" smtClean="0"/>
              <a:t>v. 450</a:t>
            </a:r>
            <a:r>
              <a:rPr lang="en-US" sz="1400" b="0" dirty="0"/>
              <a:t>, </a:t>
            </a:r>
            <a:r>
              <a:rPr lang="en-US" sz="1400" b="0" dirty="0" smtClean="0"/>
              <a:t>283–291.</a:t>
            </a:r>
          </a:p>
          <a:p>
            <a:pPr>
              <a:spcAft>
                <a:spcPts val="600"/>
              </a:spcAft>
            </a:pPr>
            <a:r>
              <a:rPr lang="en-US" sz="1400" b="0" dirty="0"/>
              <a:t>Stephens, </a:t>
            </a:r>
            <a:r>
              <a:rPr lang="en-US" sz="1400" b="0" dirty="0" smtClean="0"/>
              <a:t>K.J., S.K. </a:t>
            </a:r>
            <a:r>
              <a:rPr lang="en-US" sz="1400" b="0" dirty="0" err="1" smtClean="0"/>
              <a:t>Ebmeier</a:t>
            </a:r>
            <a:r>
              <a:rPr lang="en-US" sz="1400" b="0" dirty="0"/>
              <a:t>, </a:t>
            </a:r>
            <a:r>
              <a:rPr lang="en-US" sz="1400" b="0" dirty="0" smtClean="0"/>
              <a:t>N.L. Young</a:t>
            </a:r>
            <a:r>
              <a:rPr lang="en-US" sz="1400" b="0" dirty="0"/>
              <a:t>, </a:t>
            </a:r>
            <a:r>
              <a:rPr lang="en-US" sz="1400" b="0" dirty="0" smtClean="0"/>
              <a:t>and J. Biggs (submitted), </a:t>
            </a:r>
            <a:r>
              <a:rPr lang="en-US" sz="1400" b="0" dirty="0"/>
              <a:t>Transient deformation associated with explosive eruption measured at Masaya volcano (Nicaragua) using Interferometric Synthetic Aperture </a:t>
            </a:r>
            <a:r>
              <a:rPr lang="en-US" sz="1400" b="0" dirty="0" smtClean="0"/>
              <a:t>Radar, </a:t>
            </a:r>
            <a:r>
              <a:rPr lang="en-US" sz="1400" b="0" i="1" dirty="0"/>
              <a:t>Journal of Volcanology and Geothermal Research</a:t>
            </a:r>
            <a:r>
              <a:rPr lang="en-US" sz="1400" b="0" dirty="0" smtClean="0"/>
              <a:t>.</a:t>
            </a:r>
          </a:p>
          <a:p>
            <a:pPr>
              <a:spcAft>
                <a:spcPts val="600"/>
              </a:spcAft>
            </a:pPr>
            <a:r>
              <a:rPr lang="en-US" sz="1400" b="0" dirty="0" err="1" smtClean="0"/>
              <a:t>Wnuk</a:t>
            </a:r>
            <a:r>
              <a:rPr lang="en-US" sz="1400" b="0" dirty="0" smtClean="0"/>
              <a:t>, K. C., and C. </a:t>
            </a:r>
            <a:r>
              <a:rPr lang="en-US" sz="1400" b="0" dirty="0" err="1" smtClean="0"/>
              <a:t>Wauthier</a:t>
            </a:r>
            <a:r>
              <a:rPr lang="en-US" sz="1400" b="0" dirty="0" smtClean="0"/>
              <a:t> (submitted</a:t>
            </a:r>
            <a:r>
              <a:rPr lang="en-US" sz="1400" b="0" dirty="0"/>
              <a:t>), Temporal evolution of magma sources and surface deformation </a:t>
            </a:r>
            <a:r>
              <a:rPr lang="en-US" sz="1400" b="0" dirty="0" smtClean="0"/>
              <a:t>at </a:t>
            </a:r>
            <a:r>
              <a:rPr lang="en-US" sz="1400" b="0" dirty="0" err="1" smtClean="0"/>
              <a:t>Pacaya</a:t>
            </a:r>
            <a:r>
              <a:rPr lang="en-US" sz="1400" b="0" dirty="0" smtClean="0"/>
              <a:t> </a:t>
            </a:r>
            <a:r>
              <a:rPr lang="en-US" sz="1400" b="0" dirty="0"/>
              <a:t>Volcano, Guatemala revealed by </a:t>
            </a:r>
            <a:r>
              <a:rPr lang="en-US" sz="1400" b="0" dirty="0" err="1"/>
              <a:t>InSAR</a:t>
            </a:r>
            <a:r>
              <a:rPr lang="en-US" sz="1400" b="0" dirty="0"/>
              <a:t>, </a:t>
            </a:r>
            <a:r>
              <a:rPr lang="en-US" sz="1400" b="0" i="1" dirty="0" smtClean="0"/>
              <a:t>Journal of Volcanology and Geothermal Research</a:t>
            </a:r>
            <a:r>
              <a:rPr lang="en-US" sz="1400" b="0" dirty="0" smtClean="0"/>
              <a:t>.</a:t>
            </a:r>
            <a:endParaRPr lang="en-US" sz="1400" b="0" dirty="0"/>
          </a:p>
        </p:txBody>
      </p:sp>
    </p:spTree>
    <p:extLst>
      <p:ext uri="{BB962C8B-B14F-4D97-AF65-F5344CB8AC3E}">
        <p14:creationId xmlns:p14="http://schemas.microsoft.com/office/powerpoint/2010/main" val="6157104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Capacity Building</a:t>
            </a:r>
            <a:endParaRPr lang="en-US" dirty="0"/>
          </a:p>
        </p:txBody>
      </p:sp>
      <p:sp>
        <p:nvSpPr>
          <p:cNvPr id="3" name="Content Placeholder 2"/>
          <p:cNvSpPr>
            <a:spLocks noGrp="1"/>
          </p:cNvSpPr>
          <p:nvPr>
            <p:ph idx="1"/>
          </p:nvPr>
        </p:nvSpPr>
        <p:spPr/>
        <p:txBody>
          <a:bodyPr/>
          <a:lstStyle/>
          <a:p>
            <a:endParaRPr lang="en-US" dirty="0" smtClean="0"/>
          </a:p>
          <a:p>
            <a:r>
              <a:rPr lang="en-US" dirty="0" smtClean="0"/>
              <a:t>STREVA workshop in Pasto, Colombia: “Interpreting </a:t>
            </a:r>
            <a:r>
              <a:rPr lang="en-US" dirty="0"/>
              <a:t>and modelling volcano </a:t>
            </a:r>
            <a:r>
              <a:rPr lang="en-US" dirty="0" err="1" smtClean="0"/>
              <a:t>InSAR</a:t>
            </a:r>
            <a:r>
              <a:rPr lang="en-US" dirty="0" smtClean="0"/>
              <a:t>” (will involve scientists from Colombia and Ecuador) – September, 2016</a:t>
            </a:r>
          </a:p>
          <a:p>
            <a:endParaRPr lang="en-US" dirty="0" smtClean="0"/>
          </a:p>
          <a:p>
            <a:r>
              <a:rPr lang="en-US" dirty="0" smtClean="0"/>
              <a:t>Cities on Volcanoes 9 workshop in Puerto </a:t>
            </a:r>
            <a:r>
              <a:rPr lang="en-US" dirty="0" err="1" smtClean="0"/>
              <a:t>Varas</a:t>
            </a:r>
            <a:r>
              <a:rPr lang="en-US" dirty="0" smtClean="0"/>
              <a:t>, Chile: “Interferometric Synthetic Aperture Radar (</a:t>
            </a:r>
            <a:r>
              <a:rPr lang="en-US" dirty="0" err="1" smtClean="0"/>
              <a:t>InSAR</a:t>
            </a:r>
            <a:r>
              <a:rPr lang="en-US" dirty="0" smtClean="0"/>
              <a:t>) Processing” – November 2016</a:t>
            </a:r>
          </a:p>
          <a:p>
            <a:endParaRPr lang="en-US" dirty="0" smtClean="0"/>
          </a:p>
          <a:p>
            <a:r>
              <a:rPr lang="en-US" dirty="0" smtClean="0"/>
              <a:t>IAVCEI workshop in Portland, OR, USA: “Volcano remote sensing” – August 2017</a:t>
            </a:r>
            <a:endParaRPr lang="en-US" dirty="0"/>
          </a:p>
        </p:txBody>
      </p:sp>
    </p:spTree>
    <p:extLst>
      <p:ext uri="{BB962C8B-B14F-4D97-AF65-F5344CB8AC3E}">
        <p14:creationId xmlns:p14="http://schemas.microsoft.com/office/powerpoint/2010/main" val="10961269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Sustainability: Questions</a:t>
            </a:r>
            <a:endParaRPr lang="en-US" dirty="0"/>
          </a:p>
        </p:txBody>
      </p:sp>
      <p:sp>
        <p:nvSpPr>
          <p:cNvPr id="3" name="Content Placeholder 2"/>
          <p:cNvSpPr>
            <a:spLocks noGrp="1"/>
          </p:cNvSpPr>
          <p:nvPr>
            <p:ph idx="1"/>
          </p:nvPr>
        </p:nvSpPr>
        <p:spPr/>
        <p:txBody>
          <a:bodyPr/>
          <a:lstStyle/>
          <a:p>
            <a:pPr marL="0" indent="0">
              <a:buNone/>
            </a:pPr>
            <a:r>
              <a:rPr lang="en-US" dirty="0" smtClean="0"/>
              <a:t>What </a:t>
            </a:r>
            <a:r>
              <a:rPr lang="en-US" dirty="0"/>
              <a:t>elements of the pilot have proven to be successful, especially with regard to user interest and involvement? Are there specific elements that will be "missed" if stopped now? Which ones and why</a:t>
            </a:r>
            <a:r>
              <a:rPr lang="en-US" dirty="0" smtClean="0"/>
              <a:t>?</a:t>
            </a:r>
          </a:p>
          <a:p>
            <a:pPr marL="0" indent="0">
              <a:buNone/>
            </a:pPr>
            <a:endParaRPr lang="en-US" dirty="0"/>
          </a:p>
          <a:p>
            <a:r>
              <a:rPr lang="en-US" dirty="0" err="1" smtClean="0">
                <a:solidFill>
                  <a:srgbClr val="009999"/>
                </a:solidFill>
              </a:rPr>
              <a:t>InSAR</a:t>
            </a:r>
            <a:r>
              <a:rPr lang="en-US" dirty="0" smtClean="0">
                <a:solidFill>
                  <a:srgbClr val="009999"/>
                </a:solidFill>
              </a:rPr>
              <a:t> results, both crisis and non-crisis</a:t>
            </a:r>
          </a:p>
          <a:p>
            <a:r>
              <a:rPr lang="en-US" dirty="0" smtClean="0">
                <a:solidFill>
                  <a:srgbClr val="009999"/>
                </a:solidFill>
              </a:rPr>
              <a:t>Information about ash plumes</a:t>
            </a:r>
          </a:p>
          <a:p>
            <a:r>
              <a:rPr lang="en-US" dirty="0" smtClean="0">
                <a:solidFill>
                  <a:srgbClr val="009999"/>
                </a:solidFill>
              </a:rPr>
              <a:t>On-site training (Colombia, Ecuador, Peru, Chile, etc.)</a:t>
            </a:r>
          </a:p>
          <a:p>
            <a:r>
              <a:rPr lang="en-US" dirty="0" smtClean="0">
                <a:solidFill>
                  <a:srgbClr val="009999"/>
                </a:solidFill>
              </a:rPr>
              <a:t>All these elements would be “missed” because they provide both indications of potentially active volcanoes and situational awareness during eruptions</a:t>
            </a:r>
            <a:endParaRPr lang="en-US" dirty="0">
              <a:solidFill>
                <a:srgbClr val="009999"/>
              </a:solidFill>
            </a:endParaRPr>
          </a:p>
        </p:txBody>
      </p:sp>
    </p:spTree>
    <p:extLst>
      <p:ext uri="{BB962C8B-B14F-4D97-AF65-F5344CB8AC3E}">
        <p14:creationId xmlns:p14="http://schemas.microsoft.com/office/powerpoint/2010/main" val="8888647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Sustainability: Questions</a:t>
            </a:r>
          </a:p>
        </p:txBody>
      </p:sp>
      <p:sp>
        <p:nvSpPr>
          <p:cNvPr id="3" name="Content Placeholder 2"/>
          <p:cNvSpPr>
            <a:spLocks noGrp="1"/>
          </p:cNvSpPr>
          <p:nvPr>
            <p:ph idx="1"/>
          </p:nvPr>
        </p:nvSpPr>
        <p:spPr/>
        <p:txBody>
          <a:bodyPr/>
          <a:lstStyle/>
          <a:p>
            <a:pPr marL="0" indent="0">
              <a:buNone/>
            </a:pPr>
            <a:r>
              <a:rPr lang="en-US" dirty="0" smtClean="0"/>
              <a:t>Are </a:t>
            </a:r>
            <a:r>
              <a:rPr lang="en-US" dirty="0"/>
              <a:t>there elements of the pilot that are likely to be supported (possibly financially) from outside CEOS and the pilot going forward beyond 2017? If yes, what organizations might be willing to contribute to a sustainability plan</a:t>
            </a:r>
            <a:r>
              <a:rPr lang="en-US" dirty="0" smtClean="0"/>
              <a:t>?</a:t>
            </a:r>
          </a:p>
          <a:p>
            <a:pPr marL="0" indent="0">
              <a:buNone/>
            </a:pPr>
            <a:endParaRPr lang="en-US" dirty="0"/>
          </a:p>
          <a:p>
            <a:r>
              <a:rPr lang="en-US" dirty="0" smtClean="0">
                <a:solidFill>
                  <a:srgbClr val="009999"/>
                </a:solidFill>
              </a:rPr>
              <a:t>A number of database projects (including the Powell Center) will continue beyond 2017</a:t>
            </a:r>
          </a:p>
          <a:p>
            <a:r>
              <a:rPr lang="en-US" dirty="0" smtClean="0">
                <a:solidFill>
                  <a:srgbClr val="009999"/>
                </a:solidFill>
              </a:rPr>
              <a:t>Outreach will continue via efforts like STREVA</a:t>
            </a:r>
          </a:p>
          <a:p>
            <a:r>
              <a:rPr lang="en-US" dirty="0" smtClean="0">
                <a:solidFill>
                  <a:srgbClr val="009999"/>
                </a:solidFill>
              </a:rPr>
              <a:t>USGS (Volcano Disaster Assistance Program) is a logical partner in sustainability</a:t>
            </a:r>
            <a:endParaRPr lang="en-US" dirty="0">
              <a:solidFill>
                <a:srgbClr val="009999"/>
              </a:solidFill>
            </a:endParaRPr>
          </a:p>
        </p:txBody>
      </p:sp>
    </p:spTree>
    <p:extLst>
      <p:ext uri="{BB962C8B-B14F-4D97-AF65-F5344CB8AC3E}">
        <p14:creationId xmlns:p14="http://schemas.microsoft.com/office/powerpoint/2010/main" val="27617987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Sustainability: Questions</a:t>
            </a:r>
          </a:p>
        </p:txBody>
      </p:sp>
      <p:sp>
        <p:nvSpPr>
          <p:cNvPr id="3" name="Content Placeholder 2"/>
          <p:cNvSpPr>
            <a:spLocks noGrp="1"/>
          </p:cNvSpPr>
          <p:nvPr>
            <p:ph idx="1"/>
          </p:nvPr>
        </p:nvSpPr>
        <p:spPr/>
        <p:txBody>
          <a:bodyPr/>
          <a:lstStyle/>
          <a:p>
            <a:pPr marL="0" indent="0">
              <a:buNone/>
            </a:pPr>
            <a:r>
              <a:rPr lang="en-US" dirty="0" smtClean="0"/>
              <a:t>In </a:t>
            </a:r>
            <a:r>
              <a:rPr lang="en-US" dirty="0"/>
              <a:t>considering successes that should go forward, do these involve a transition from research to operations? Are there data issues involved? </a:t>
            </a:r>
            <a:endParaRPr lang="en-US" dirty="0" smtClean="0"/>
          </a:p>
          <a:p>
            <a:pPr marL="0" indent="0">
              <a:buNone/>
            </a:pPr>
            <a:endParaRPr lang="en-US" dirty="0"/>
          </a:p>
          <a:p>
            <a:r>
              <a:rPr lang="en-US" dirty="0" smtClean="0">
                <a:solidFill>
                  <a:srgbClr val="009999"/>
                </a:solidFill>
              </a:rPr>
              <a:t>Operational effort MUST involve dedicated scientific personnel to coordinate work (FTE)</a:t>
            </a:r>
          </a:p>
          <a:p>
            <a:r>
              <a:rPr lang="en-US" dirty="0" smtClean="0">
                <a:solidFill>
                  <a:srgbClr val="009999"/>
                </a:solidFill>
              </a:rPr>
              <a:t>Data availability (mostly SAR, but also some thermal/optical) must be assured</a:t>
            </a:r>
            <a:endParaRPr lang="en-US" dirty="0">
              <a:solidFill>
                <a:srgbClr val="009999"/>
              </a:solidFill>
            </a:endParaRPr>
          </a:p>
        </p:txBody>
      </p:sp>
    </p:spTree>
    <p:extLst>
      <p:ext uri="{BB962C8B-B14F-4D97-AF65-F5344CB8AC3E}">
        <p14:creationId xmlns:p14="http://schemas.microsoft.com/office/powerpoint/2010/main" val="6825402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Sustainability: Questions</a:t>
            </a:r>
          </a:p>
        </p:txBody>
      </p:sp>
      <p:sp>
        <p:nvSpPr>
          <p:cNvPr id="3" name="Content Placeholder 2"/>
          <p:cNvSpPr>
            <a:spLocks noGrp="1"/>
          </p:cNvSpPr>
          <p:nvPr>
            <p:ph idx="1"/>
          </p:nvPr>
        </p:nvSpPr>
        <p:spPr/>
        <p:txBody>
          <a:bodyPr/>
          <a:lstStyle/>
          <a:p>
            <a:pPr marL="0" indent="0">
              <a:buNone/>
            </a:pPr>
            <a:r>
              <a:rPr lang="en-US" dirty="0" smtClean="0"/>
              <a:t>Do </a:t>
            </a:r>
            <a:r>
              <a:rPr lang="en-US" dirty="0"/>
              <a:t>you consider that data for the sustainable elements should come from CEOS, or from commercial providers, or some mix</a:t>
            </a:r>
            <a:r>
              <a:rPr lang="en-US" dirty="0" smtClean="0"/>
              <a:t>?</a:t>
            </a:r>
          </a:p>
          <a:p>
            <a:pPr marL="0" indent="0">
              <a:buNone/>
            </a:pPr>
            <a:endParaRPr lang="en-US" dirty="0"/>
          </a:p>
          <a:p>
            <a:r>
              <a:rPr lang="en-US" dirty="0" smtClean="0">
                <a:solidFill>
                  <a:srgbClr val="009999"/>
                </a:solidFill>
              </a:rPr>
              <a:t>Data must come from a mix, but can be coordinated and supported by CEOS</a:t>
            </a:r>
            <a:endParaRPr lang="en-US" dirty="0">
              <a:solidFill>
                <a:srgbClr val="009999"/>
              </a:solidFill>
            </a:endParaRPr>
          </a:p>
        </p:txBody>
      </p:sp>
    </p:spTree>
    <p:extLst>
      <p:ext uri="{BB962C8B-B14F-4D97-AF65-F5344CB8AC3E}">
        <p14:creationId xmlns:p14="http://schemas.microsoft.com/office/powerpoint/2010/main" val="27053917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chemeClr val="tx1"/>
                </a:solidFill>
              </a:rPr>
              <a:t>WHY?</a:t>
            </a:r>
            <a:endParaRPr lang="it-IT" dirty="0">
              <a:solidFill>
                <a:schemeClr val="tx1"/>
              </a:solidFill>
            </a:endParaRPr>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mj-lt"/>
                <a:cs typeface="Tahoma" pitchFamily="-106" charset="0"/>
              </a:rPr>
              <a:t>Volcano Pilot</a:t>
            </a:r>
            <a:endParaRPr kumimoji="0" lang="en-US" sz="3200" b="1" i="0" u="none" strike="noStrike" kern="0" cap="none" spc="0" normalizeH="0" baseline="0" noProof="0" dirty="0" smtClean="0">
              <a:ln>
                <a:noFill/>
              </a:ln>
              <a:solidFill>
                <a:schemeClr val="bg1"/>
              </a:solidFill>
              <a:effectLst/>
              <a:uLnTx/>
              <a:uFillTx/>
              <a:latin typeface="+mj-lt"/>
              <a:cs typeface="Tahoma" pitchFamily="-106" charset="0"/>
            </a:endParaRPr>
          </a:p>
        </p:txBody>
      </p:sp>
      <p:sp>
        <p:nvSpPr>
          <p:cNvPr id="10" name="TextBox 6"/>
          <p:cNvSpPr txBox="1">
            <a:spLocks noGrp="1" noChangeArrowheads="1"/>
          </p:cNvSpPr>
          <p:nvPr>
            <p:ph type="body" sz="half" idx="2"/>
          </p:nvPr>
        </p:nvSpPr>
        <p:spPr bwMode="auto">
          <a:xfrm>
            <a:off x="4477870" y="2547938"/>
            <a:ext cx="3951755" cy="393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buFont typeface="Arial" panose="020B0604020202020204" pitchFamily="34" charset="0"/>
              <a:buChar char="•"/>
            </a:pPr>
            <a:r>
              <a:rPr lang="en-US" sz="2000" dirty="0">
                <a:latin typeface="+mn-lt"/>
              </a:rPr>
              <a:t>Over 300,000 people have been killed by volcanoes since the </a:t>
            </a:r>
            <a:r>
              <a:rPr lang="en-US" sz="2000" dirty="0" smtClean="0">
                <a:latin typeface="+mn-lt"/>
              </a:rPr>
              <a:t>1600s.</a:t>
            </a:r>
          </a:p>
          <a:p>
            <a:pPr marL="285750" indent="-285750" eaLnBrk="1" hangingPunct="1">
              <a:buFont typeface="Arial" panose="020B0604020202020204" pitchFamily="34" charset="0"/>
              <a:buChar char="•"/>
            </a:pPr>
            <a:r>
              <a:rPr lang="en-US" sz="2000" dirty="0">
                <a:latin typeface="+mn-lt"/>
              </a:rPr>
              <a:t>H</a:t>
            </a:r>
            <a:r>
              <a:rPr lang="en-US" sz="2000" dirty="0" smtClean="0">
                <a:latin typeface="+mn-lt"/>
              </a:rPr>
              <a:t>undreds </a:t>
            </a:r>
            <a:r>
              <a:rPr lang="en-US" sz="2000" dirty="0">
                <a:latin typeface="+mn-lt"/>
              </a:rPr>
              <a:t>of millions live within 20 km of an active volcano today. </a:t>
            </a:r>
            <a:endParaRPr lang="en-US" sz="2000" dirty="0" smtClean="0">
              <a:latin typeface="+mn-lt"/>
            </a:endParaRPr>
          </a:p>
          <a:p>
            <a:pPr marL="285750" indent="-285750" eaLnBrk="1" hangingPunct="1">
              <a:buFont typeface="Arial" panose="020B0604020202020204" pitchFamily="34" charset="0"/>
              <a:buChar char="•"/>
            </a:pPr>
            <a:r>
              <a:rPr lang="en-US" sz="2000" dirty="0" smtClean="0">
                <a:latin typeface="+mn-lt"/>
              </a:rPr>
              <a:t>In </a:t>
            </a:r>
            <a:r>
              <a:rPr lang="en-US" sz="2000" dirty="0">
                <a:latin typeface="+mn-lt"/>
              </a:rPr>
              <a:t>2010, the </a:t>
            </a:r>
            <a:r>
              <a:rPr lang="en-US" sz="2000" dirty="0" err="1">
                <a:latin typeface="+mn-lt"/>
              </a:rPr>
              <a:t>Eyjafjallajökull</a:t>
            </a:r>
            <a:r>
              <a:rPr lang="en-US" sz="2000" dirty="0">
                <a:latin typeface="+mn-lt"/>
              </a:rPr>
              <a:t> eruption brought losses of $200m/day, and 100,000 cancelled flights.</a:t>
            </a:r>
          </a:p>
          <a:p>
            <a:pPr eaLnBrk="1" hangingPunct="1"/>
            <a:endParaRPr lang="en-GB" sz="1400" dirty="0">
              <a:solidFill>
                <a:schemeClr val="bg1"/>
              </a:solidFill>
              <a:latin typeface="+mn-lt"/>
            </a:endParaRPr>
          </a:p>
        </p:txBody>
      </p:sp>
      <p:sp>
        <p:nvSpPr>
          <p:cNvPr id="5" name="Rettangolo 4"/>
          <p:cNvSpPr/>
          <p:nvPr/>
        </p:nvSpPr>
        <p:spPr>
          <a:xfrm rot="21445059">
            <a:off x="363231" y="6059576"/>
            <a:ext cx="4257409" cy="523220"/>
          </a:xfrm>
          <a:prstGeom prst="rect">
            <a:avLst/>
          </a:prstGeom>
        </p:spPr>
        <p:txBody>
          <a:bodyPr wrap="square">
            <a:spAutoFit/>
          </a:bodyPr>
          <a:lstStyle/>
          <a:p>
            <a:pPr eaLnBrk="1" hangingPunct="1"/>
            <a:r>
              <a:rPr lang="en-GB" sz="1400" dirty="0" err="1">
                <a:latin typeface="+mn-lt"/>
              </a:rPr>
              <a:t>Merapi</a:t>
            </a:r>
            <a:r>
              <a:rPr lang="en-GB" sz="1400" dirty="0">
                <a:latin typeface="+mn-lt"/>
              </a:rPr>
              <a:t>, Indonesia, erupting in 2010. From </a:t>
            </a:r>
            <a:r>
              <a:rPr lang="en-GB" sz="1400" dirty="0" err="1">
                <a:latin typeface="+mn-lt"/>
              </a:rPr>
              <a:t>Pallister</a:t>
            </a:r>
            <a:r>
              <a:rPr lang="en-GB" sz="1400" dirty="0">
                <a:latin typeface="+mn-lt"/>
              </a:rPr>
              <a:t> and others, 2013</a:t>
            </a: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21438016">
            <a:off x="381957" y="1647207"/>
            <a:ext cx="3892591" cy="4227395"/>
          </a:xfrm>
          <a:prstGeom prst="rect">
            <a:avLst/>
          </a:prstGeom>
          <a:noFill/>
          <a:ln w="635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9761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Sustainability: Questions</a:t>
            </a:r>
          </a:p>
        </p:txBody>
      </p:sp>
      <p:sp>
        <p:nvSpPr>
          <p:cNvPr id="3" name="Content Placeholder 2"/>
          <p:cNvSpPr>
            <a:spLocks noGrp="1"/>
          </p:cNvSpPr>
          <p:nvPr>
            <p:ph idx="1"/>
          </p:nvPr>
        </p:nvSpPr>
        <p:spPr/>
        <p:txBody>
          <a:bodyPr/>
          <a:lstStyle/>
          <a:p>
            <a:pPr marL="0" indent="0">
              <a:buNone/>
            </a:pPr>
            <a:r>
              <a:rPr lang="en-US" dirty="0" smtClean="0"/>
              <a:t>Who </a:t>
            </a:r>
            <a:r>
              <a:rPr lang="en-US" dirty="0"/>
              <a:t>are the key partners for achieving sustainability</a:t>
            </a:r>
            <a:r>
              <a:rPr lang="en-US" dirty="0" smtClean="0"/>
              <a:t>?</a:t>
            </a:r>
          </a:p>
          <a:p>
            <a:pPr marL="0" indent="0">
              <a:buNone/>
            </a:pPr>
            <a:endParaRPr lang="en-US" dirty="0"/>
          </a:p>
          <a:p>
            <a:r>
              <a:rPr lang="en-US" dirty="0" smtClean="0">
                <a:solidFill>
                  <a:srgbClr val="009999"/>
                </a:solidFill>
              </a:rPr>
              <a:t>Academic institutions (can provide training as well as data processing/interpretation)</a:t>
            </a:r>
          </a:p>
          <a:p>
            <a:r>
              <a:rPr lang="en-US" dirty="0" smtClean="0">
                <a:solidFill>
                  <a:srgbClr val="009999"/>
                </a:solidFill>
              </a:rPr>
              <a:t>Operational institutions (e.g., USGS, NOAA)</a:t>
            </a:r>
          </a:p>
          <a:p>
            <a:r>
              <a:rPr lang="en-US" dirty="0" smtClean="0">
                <a:solidFill>
                  <a:srgbClr val="009999"/>
                </a:solidFill>
              </a:rPr>
              <a:t>Space Agencies</a:t>
            </a:r>
          </a:p>
          <a:p>
            <a:r>
              <a:rPr lang="en-US" dirty="0" smtClean="0">
                <a:solidFill>
                  <a:srgbClr val="009999"/>
                </a:solidFill>
              </a:rPr>
              <a:t>CEOS</a:t>
            </a:r>
          </a:p>
        </p:txBody>
      </p:sp>
    </p:spTree>
    <p:extLst>
      <p:ext uri="{BB962C8B-B14F-4D97-AF65-F5344CB8AC3E}">
        <p14:creationId xmlns:p14="http://schemas.microsoft.com/office/powerpoint/2010/main" val="24053805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Sustainability: Questions</a:t>
            </a:r>
          </a:p>
        </p:txBody>
      </p:sp>
      <p:sp>
        <p:nvSpPr>
          <p:cNvPr id="3" name="Content Placeholder 2"/>
          <p:cNvSpPr>
            <a:spLocks noGrp="1"/>
          </p:cNvSpPr>
          <p:nvPr>
            <p:ph idx="1"/>
          </p:nvPr>
        </p:nvSpPr>
        <p:spPr/>
        <p:txBody>
          <a:bodyPr/>
          <a:lstStyle/>
          <a:p>
            <a:pPr marL="0" indent="0">
              <a:buNone/>
            </a:pPr>
            <a:r>
              <a:rPr lang="en-US" dirty="0" smtClean="0"/>
              <a:t>Who </a:t>
            </a:r>
            <a:r>
              <a:rPr lang="en-US" dirty="0"/>
              <a:t>are the main clients and users of the sustainable services</a:t>
            </a:r>
            <a:r>
              <a:rPr lang="en-US" dirty="0" smtClean="0"/>
              <a:t>?</a:t>
            </a:r>
          </a:p>
          <a:p>
            <a:pPr marL="0" indent="0">
              <a:buNone/>
            </a:pPr>
            <a:endParaRPr lang="en-US" dirty="0"/>
          </a:p>
          <a:p>
            <a:r>
              <a:rPr lang="en-US" dirty="0" smtClean="0">
                <a:solidFill>
                  <a:srgbClr val="009999"/>
                </a:solidFill>
              </a:rPr>
              <a:t>Volcano Observatories</a:t>
            </a:r>
          </a:p>
          <a:p>
            <a:r>
              <a:rPr lang="en-US" dirty="0" smtClean="0">
                <a:solidFill>
                  <a:srgbClr val="009999"/>
                </a:solidFill>
              </a:rPr>
              <a:t>VAACs</a:t>
            </a:r>
          </a:p>
          <a:p>
            <a:r>
              <a:rPr lang="en-US" dirty="0" smtClean="0">
                <a:solidFill>
                  <a:srgbClr val="009999"/>
                </a:solidFill>
              </a:rPr>
              <a:t>Academic Institutions</a:t>
            </a:r>
          </a:p>
          <a:p>
            <a:r>
              <a:rPr lang="en-US" dirty="0" smtClean="0">
                <a:solidFill>
                  <a:srgbClr val="009999"/>
                </a:solidFill>
              </a:rPr>
              <a:t>Operational Institutions (e.g., USGS, NOAA)</a:t>
            </a:r>
            <a:endParaRPr lang="en-US" dirty="0">
              <a:solidFill>
                <a:srgbClr val="009999"/>
              </a:solidFill>
            </a:endParaRPr>
          </a:p>
        </p:txBody>
      </p:sp>
    </p:spTree>
    <p:extLst>
      <p:ext uri="{BB962C8B-B14F-4D97-AF65-F5344CB8AC3E}">
        <p14:creationId xmlns:p14="http://schemas.microsoft.com/office/powerpoint/2010/main" val="31698764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Sustainability: Questions</a:t>
            </a:r>
          </a:p>
        </p:txBody>
      </p:sp>
      <p:sp>
        <p:nvSpPr>
          <p:cNvPr id="3" name="Content Placeholder 2"/>
          <p:cNvSpPr>
            <a:spLocks noGrp="1"/>
          </p:cNvSpPr>
          <p:nvPr>
            <p:ph idx="1"/>
          </p:nvPr>
        </p:nvSpPr>
        <p:spPr/>
        <p:txBody>
          <a:bodyPr/>
          <a:lstStyle/>
          <a:p>
            <a:pPr marL="0" indent="0">
              <a:buNone/>
            </a:pPr>
            <a:r>
              <a:rPr lang="en-US" dirty="0" smtClean="0"/>
              <a:t>What </a:t>
            </a:r>
            <a:r>
              <a:rPr lang="en-US" dirty="0"/>
              <a:t>if any is the role for CEOS in the sustainable service</a:t>
            </a:r>
            <a:r>
              <a:rPr lang="en-US" dirty="0" smtClean="0"/>
              <a:t>?</a:t>
            </a:r>
          </a:p>
          <a:p>
            <a:pPr marL="0" indent="0">
              <a:buNone/>
            </a:pPr>
            <a:endParaRPr lang="en-US" dirty="0"/>
          </a:p>
          <a:p>
            <a:r>
              <a:rPr lang="en-US" dirty="0" smtClean="0">
                <a:solidFill>
                  <a:srgbClr val="009999"/>
                </a:solidFill>
              </a:rPr>
              <a:t>Facilitating access to satellite data for use in hazards assessment/mitigation and disaster response (beyond the International Charter)</a:t>
            </a:r>
            <a:endParaRPr lang="en-US" dirty="0">
              <a:solidFill>
                <a:srgbClr val="009999"/>
              </a:solidFill>
            </a:endParaRPr>
          </a:p>
        </p:txBody>
      </p:sp>
    </p:spTree>
    <p:extLst>
      <p:ext uri="{BB962C8B-B14F-4D97-AF65-F5344CB8AC3E}">
        <p14:creationId xmlns:p14="http://schemas.microsoft.com/office/powerpoint/2010/main" val="30362911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Sustainability: Questions</a:t>
            </a:r>
          </a:p>
        </p:txBody>
      </p:sp>
      <p:sp>
        <p:nvSpPr>
          <p:cNvPr id="3" name="Content Placeholder 2"/>
          <p:cNvSpPr>
            <a:spLocks noGrp="1"/>
          </p:cNvSpPr>
          <p:nvPr>
            <p:ph idx="1"/>
          </p:nvPr>
        </p:nvSpPr>
        <p:spPr/>
        <p:txBody>
          <a:bodyPr/>
          <a:lstStyle/>
          <a:p>
            <a:pPr marL="0" indent="0">
              <a:buNone/>
            </a:pPr>
            <a:r>
              <a:rPr lang="en-US" dirty="0" smtClean="0"/>
              <a:t>What </a:t>
            </a:r>
            <a:r>
              <a:rPr lang="en-US" dirty="0"/>
              <a:t>are the largest threats to sustainability, and what are the consequences of not achieving a sustainable service as proposed</a:t>
            </a:r>
            <a:r>
              <a:rPr lang="en-US" dirty="0" smtClean="0"/>
              <a:t>?</a:t>
            </a:r>
          </a:p>
          <a:p>
            <a:pPr marL="0" indent="0">
              <a:buNone/>
            </a:pPr>
            <a:endParaRPr lang="en-US" dirty="0"/>
          </a:p>
          <a:p>
            <a:pPr marL="0" indent="0">
              <a:buNone/>
            </a:pPr>
            <a:r>
              <a:rPr lang="en-US" dirty="0" smtClean="0">
                <a:solidFill>
                  <a:srgbClr val="009999"/>
                </a:solidFill>
              </a:rPr>
              <a:t>Threats</a:t>
            </a:r>
          </a:p>
          <a:p>
            <a:r>
              <a:rPr lang="en-US" dirty="0" smtClean="0">
                <a:solidFill>
                  <a:srgbClr val="009999"/>
                </a:solidFill>
              </a:rPr>
              <a:t>Data availability</a:t>
            </a:r>
          </a:p>
          <a:p>
            <a:r>
              <a:rPr lang="en-US" dirty="0" smtClean="0">
                <a:solidFill>
                  <a:srgbClr val="009999"/>
                </a:solidFill>
              </a:rPr>
              <a:t>Need trained scientists to work on data, communicate with VOs, interface with space agencies</a:t>
            </a:r>
          </a:p>
          <a:p>
            <a:pPr marL="0" indent="0">
              <a:buNone/>
            </a:pPr>
            <a:r>
              <a:rPr lang="en-US" dirty="0" smtClean="0">
                <a:solidFill>
                  <a:srgbClr val="009999"/>
                </a:solidFill>
              </a:rPr>
              <a:t>Consequences</a:t>
            </a:r>
          </a:p>
          <a:p>
            <a:r>
              <a:rPr lang="en-US" dirty="0" smtClean="0">
                <a:solidFill>
                  <a:srgbClr val="009999"/>
                </a:solidFill>
              </a:rPr>
              <a:t>Business as usual (VOs don’t get needed insights)</a:t>
            </a:r>
            <a:endParaRPr lang="en-US" dirty="0">
              <a:solidFill>
                <a:srgbClr val="009999"/>
              </a:solidFill>
            </a:endParaRPr>
          </a:p>
        </p:txBody>
      </p:sp>
    </p:spTree>
    <p:extLst>
      <p:ext uri="{BB962C8B-B14F-4D97-AF65-F5344CB8AC3E}">
        <p14:creationId xmlns:p14="http://schemas.microsoft.com/office/powerpoint/2010/main" val="3820083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Sustainability: Questions</a:t>
            </a:r>
          </a:p>
        </p:txBody>
      </p:sp>
      <p:sp>
        <p:nvSpPr>
          <p:cNvPr id="3" name="Content Placeholder 2"/>
          <p:cNvSpPr>
            <a:spLocks noGrp="1"/>
          </p:cNvSpPr>
          <p:nvPr>
            <p:ph idx="1"/>
          </p:nvPr>
        </p:nvSpPr>
        <p:spPr/>
        <p:txBody>
          <a:bodyPr/>
          <a:lstStyle/>
          <a:p>
            <a:pPr marL="0" indent="0">
              <a:buNone/>
            </a:pPr>
            <a:r>
              <a:rPr lang="en-US" dirty="0" smtClean="0"/>
              <a:t>Does </a:t>
            </a:r>
            <a:r>
              <a:rPr lang="en-US" dirty="0"/>
              <a:t>sustainability imply a simple continuation, or does it involve scaling something developed in the pilot to a global level, or other larger level? What is involved? Can you provide a description/vision of this larger system and what it entails from a cost perspective (using elements from the pilot as a the starting point for costing</a:t>
            </a:r>
            <a:r>
              <a:rPr lang="en-US" dirty="0" smtClean="0"/>
              <a:t>)?</a:t>
            </a:r>
          </a:p>
          <a:p>
            <a:pPr marL="0" indent="0">
              <a:buNone/>
            </a:pPr>
            <a:endParaRPr lang="en-US" dirty="0"/>
          </a:p>
          <a:p>
            <a:r>
              <a:rPr lang="en-US" dirty="0" smtClean="0">
                <a:solidFill>
                  <a:srgbClr val="009999"/>
                </a:solidFill>
              </a:rPr>
              <a:t>Many possibilities, from regional to global, depending on the level of support</a:t>
            </a:r>
            <a:endParaRPr lang="en-US" dirty="0">
              <a:solidFill>
                <a:srgbClr val="009999"/>
              </a:solidFill>
            </a:endParaRPr>
          </a:p>
        </p:txBody>
      </p:sp>
    </p:spTree>
    <p:extLst>
      <p:ext uri="{BB962C8B-B14F-4D97-AF65-F5344CB8AC3E}">
        <p14:creationId xmlns:p14="http://schemas.microsoft.com/office/powerpoint/2010/main" val="40422970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Sustainability: Paths forward</a:t>
            </a:r>
            <a:endParaRPr lang="en-US" dirty="0"/>
          </a:p>
        </p:txBody>
      </p:sp>
      <p:sp>
        <p:nvSpPr>
          <p:cNvPr id="3" name="Content Placeholder 2"/>
          <p:cNvSpPr>
            <a:spLocks noGrp="1"/>
          </p:cNvSpPr>
          <p:nvPr>
            <p:ph idx="1"/>
          </p:nvPr>
        </p:nvSpPr>
        <p:spPr/>
        <p:txBody>
          <a:bodyPr/>
          <a:lstStyle/>
          <a:p>
            <a:pPr marL="0" indent="0">
              <a:buNone/>
            </a:pPr>
            <a:r>
              <a:rPr lang="en-US" dirty="0"/>
              <a:t>Tier 0 [</a:t>
            </a:r>
            <a:r>
              <a:rPr lang="en-US" dirty="0" smtClean="0"/>
              <a:t>Pre-pilot</a:t>
            </a:r>
            <a:r>
              <a:rPr lang="en-US" dirty="0"/>
              <a:t>]</a:t>
            </a:r>
            <a:endParaRPr lang="en-US" dirty="0" smtClean="0"/>
          </a:p>
          <a:p>
            <a:r>
              <a:rPr lang="en-US" sz="2000" dirty="0" smtClean="0"/>
              <a:t>No </a:t>
            </a:r>
            <a:r>
              <a:rPr lang="en-US" sz="2000" dirty="0"/>
              <a:t>coordinated global volcano observing strategy</a:t>
            </a:r>
          </a:p>
          <a:p>
            <a:r>
              <a:rPr lang="en-US" sz="2000" dirty="0" smtClean="0"/>
              <a:t>Limited</a:t>
            </a:r>
            <a:r>
              <a:rPr lang="en-US" sz="2000" dirty="0"/>
              <a:t>, ad hoc data availability from commercial satellites (ALOS2, CSK, DLR, RSAT2</a:t>
            </a:r>
            <a:r>
              <a:rPr lang="en-US" sz="2000" dirty="0" smtClean="0"/>
              <a:t>)</a:t>
            </a:r>
          </a:p>
        </p:txBody>
      </p:sp>
    </p:spTree>
    <p:extLst>
      <p:ext uri="{BB962C8B-B14F-4D97-AF65-F5344CB8AC3E}">
        <p14:creationId xmlns:p14="http://schemas.microsoft.com/office/powerpoint/2010/main" val="37993245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Sustainability: Paths forward</a:t>
            </a:r>
          </a:p>
        </p:txBody>
      </p:sp>
      <p:sp>
        <p:nvSpPr>
          <p:cNvPr id="3" name="Content Placeholder 2"/>
          <p:cNvSpPr>
            <a:spLocks noGrp="1"/>
          </p:cNvSpPr>
          <p:nvPr>
            <p:ph idx="1"/>
          </p:nvPr>
        </p:nvSpPr>
        <p:spPr/>
        <p:txBody>
          <a:bodyPr/>
          <a:lstStyle/>
          <a:p>
            <a:pPr marL="0" indent="0">
              <a:buNone/>
            </a:pPr>
            <a:r>
              <a:rPr lang="en-US" dirty="0"/>
              <a:t>Tier </a:t>
            </a:r>
            <a:r>
              <a:rPr lang="en-US" dirty="0" smtClean="0"/>
              <a:t>1a </a:t>
            </a:r>
            <a:r>
              <a:rPr lang="en-US" dirty="0"/>
              <a:t>[no cost, just data</a:t>
            </a:r>
            <a:r>
              <a:rPr lang="en-US" dirty="0" smtClean="0"/>
              <a:t>]: continued regional activities</a:t>
            </a:r>
            <a:endParaRPr lang="en-US" dirty="0"/>
          </a:p>
          <a:p>
            <a:r>
              <a:rPr lang="en-US" sz="2000" dirty="0" smtClean="0"/>
              <a:t>Quotas </a:t>
            </a:r>
            <a:r>
              <a:rPr lang="en-US" sz="2000" dirty="0"/>
              <a:t>of satellite data </a:t>
            </a:r>
            <a:r>
              <a:rPr lang="en-US" sz="2000" dirty="0" smtClean="0"/>
              <a:t>from </a:t>
            </a:r>
            <a:r>
              <a:rPr lang="en-US" sz="2000" dirty="0"/>
              <a:t>commercial satellites </a:t>
            </a:r>
            <a:r>
              <a:rPr lang="en-US" sz="2000" dirty="0" smtClean="0"/>
              <a:t>(write proposals, </a:t>
            </a:r>
            <a:r>
              <a:rPr lang="en-US" sz="2000" dirty="0"/>
              <a:t>manage quotas, write reports)</a:t>
            </a:r>
          </a:p>
          <a:p>
            <a:r>
              <a:rPr lang="en-US" sz="2000" dirty="0" smtClean="0"/>
              <a:t>Coordinated approach—teams </a:t>
            </a:r>
            <a:r>
              <a:rPr lang="en-US" sz="2000" dirty="0"/>
              <a:t>of academics work </a:t>
            </a:r>
            <a:r>
              <a:rPr lang="en-US" sz="2000" dirty="0" smtClean="0"/>
              <a:t>with VOs</a:t>
            </a:r>
          </a:p>
          <a:p>
            <a:r>
              <a:rPr lang="en-US" sz="2000" dirty="0" smtClean="0"/>
              <a:t>Best effort response to crises</a:t>
            </a:r>
          </a:p>
          <a:p>
            <a:pPr marL="0" indent="0">
              <a:buNone/>
            </a:pPr>
            <a:endParaRPr lang="en-US" sz="1200" dirty="0"/>
          </a:p>
          <a:p>
            <a:pPr marL="0" indent="0">
              <a:buNone/>
            </a:pPr>
            <a:r>
              <a:rPr lang="en-US" dirty="0"/>
              <a:t>Tier </a:t>
            </a:r>
            <a:r>
              <a:rPr lang="en-US" dirty="0" smtClean="0"/>
              <a:t>1b </a:t>
            </a:r>
            <a:r>
              <a:rPr lang="en-US" dirty="0"/>
              <a:t>[no cost, just </a:t>
            </a:r>
            <a:r>
              <a:rPr lang="en-US" dirty="0" smtClean="0"/>
              <a:t>data]: continued global activities</a:t>
            </a:r>
            <a:endParaRPr lang="en-US" dirty="0"/>
          </a:p>
          <a:p>
            <a:r>
              <a:rPr lang="en-US" sz="2000" dirty="0" smtClean="0"/>
              <a:t>Larger </a:t>
            </a:r>
            <a:r>
              <a:rPr lang="en-US" sz="2000" dirty="0"/>
              <a:t>quotas </a:t>
            </a:r>
            <a:r>
              <a:rPr lang="en-US" sz="2000" dirty="0" smtClean="0"/>
              <a:t>from </a:t>
            </a:r>
            <a:r>
              <a:rPr lang="en-US" sz="2000" dirty="0"/>
              <a:t>commercial satellites </a:t>
            </a:r>
            <a:r>
              <a:rPr lang="en-US" sz="2000" dirty="0" smtClean="0"/>
              <a:t>(write proposals, </a:t>
            </a:r>
            <a:r>
              <a:rPr lang="en-US" sz="2000" dirty="0"/>
              <a:t>manage quotas, write reports)</a:t>
            </a:r>
          </a:p>
          <a:p>
            <a:r>
              <a:rPr lang="en-US" sz="2000" dirty="0" smtClean="0"/>
              <a:t>Coordinated approach—teams </a:t>
            </a:r>
            <a:r>
              <a:rPr lang="en-US" sz="2000" dirty="0"/>
              <a:t>of academics for each region work directly with </a:t>
            </a:r>
            <a:r>
              <a:rPr lang="en-US" sz="2000" dirty="0" smtClean="0"/>
              <a:t>VOs</a:t>
            </a:r>
            <a:endParaRPr lang="en-US" sz="2000" dirty="0"/>
          </a:p>
          <a:p>
            <a:r>
              <a:rPr lang="en-US" sz="2000" dirty="0"/>
              <a:t>*Best effort response to crises</a:t>
            </a:r>
          </a:p>
        </p:txBody>
      </p:sp>
    </p:spTree>
    <p:extLst>
      <p:ext uri="{BB962C8B-B14F-4D97-AF65-F5344CB8AC3E}">
        <p14:creationId xmlns:p14="http://schemas.microsoft.com/office/powerpoint/2010/main" val="27322360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Sustainability: Paths forward</a:t>
            </a:r>
          </a:p>
        </p:txBody>
      </p:sp>
      <p:sp>
        <p:nvSpPr>
          <p:cNvPr id="3" name="Content Placeholder 2"/>
          <p:cNvSpPr>
            <a:spLocks noGrp="1"/>
          </p:cNvSpPr>
          <p:nvPr>
            <p:ph idx="1"/>
          </p:nvPr>
        </p:nvSpPr>
        <p:spPr/>
        <p:txBody>
          <a:bodyPr/>
          <a:lstStyle/>
          <a:p>
            <a:pPr marL="0" indent="0">
              <a:buNone/>
            </a:pPr>
            <a:r>
              <a:rPr lang="en-US" dirty="0"/>
              <a:t>Tier 2</a:t>
            </a:r>
            <a:r>
              <a:rPr lang="en-US" dirty="0" smtClean="0"/>
              <a:t>a [some new funds]: expanded regional activities</a:t>
            </a:r>
            <a:endParaRPr lang="en-US" dirty="0"/>
          </a:p>
          <a:p>
            <a:r>
              <a:rPr lang="en-US" sz="2000" dirty="0"/>
              <a:t>Quotas of satellite data available from commercial satellites</a:t>
            </a:r>
          </a:p>
          <a:p>
            <a:r>
              <a:rPr lang="en-US" sz="2000" dirty="0" smtClean="0"/>
              <a:t>Partial </a:t>
            </a:r>
            <a:r>
              <a:rPr lang="en-US" sz="2000" dirty="0"/>
              <a:t>FTE to support project </a:t>
            </a:r>
            <a:r>
              <a:rPr lang="en-US" sz="2000" dirty="0" smtClean="0"/>
              <a:t>management: proposals, quotas</a:t>
            </a:r>
            <a:r>
              <a:rPr lang="en-US" sz="2000" dirty="0"/>
              <a:t>, </a:t>
            </a:r>
            <a:r>
              <a:rPr lang="en-US" sz="2000" dirty="0" smtClean="0"/>
              <a:t>reports, </a:t>
            </a:r>
            <a:r>
              <a:rPr lang="en-US" sz="2000" dirty="0" err="1" smtClean="0"/>
              <a:t>telecons</a:t>
            </a:r>
            <a:r>
              <a:rPr lang="en-US" sz="2000" dirty="0" smtClean="0"/>
              <a:t>, communicate </a:t>
            </a:r>
            <a:r>
              <a:rPr lang="en-US" sz="2000" dirty="0"/>
              <a:t>with space agencies and </a:t>
            </a:r>
            <a:r>
              <a:rPr lang="en-US" sz="2000" dirty="0" smtClean="0"/>
              <a:t>VOs</a:t>
            </a:r>
          </a:p>
          <a:p>
            <a:r>
              <a:rPr lang="en-US" sz="2000" dirty="0" smtClean="0"/>
              <a:t>Coordinated approach—teams </a:t>
            </a:r>
            <a:r>
              <a:rPr lang="en-US" sz="2000" dirty="0"/>
              <a:t>of academics work </a:t>
            </a:r>
            <a:r>
              <a:rPr lang="en-US" sz="2000" dirty="0" smtClean="0"/>
              <a:t>with VOs</a:t>
            </a:r>
            <a:endParaRPr lang="en-US" sz="2000" dirty="0"/>
          </a:p>
          <a:p>
            <a:r>
              <a:rPr lang="en-US" sz="2000" dirty="0" smtClean="0"/>
              <a:t>Best </a:t>
            </a:r>
            <a:r>
              <a:rPr lang="en-US" sz="2000" dirty="0"/>
              <a:t>effort response to crises</a:t>
            </a:r>
          </a:p>
          <a:p>
            <a:pPr marL="0" indent="0">
              <a:buNone/>
            </a:pPr>
            <a:endParaRPr lang="en-US" sz="1200" dirty="0"/>
          </a:p>
          <a:p>
            <a:pPr marL="0" indent="0">
              <a:buNone/>
            </a:pPr>
            <a:r>
              <a:rPr lang="en-US" dirty="0"/>
              <a:t>Tier 2</a:t>
            </a:r>
            <a:r>
              <a:rPr lang="en-US" dirty="0" smtClean="0"/>
              <a:t>b </a:t>
            </a:r>
            <a:r>
              <a:rPr lang="en-US" dirty="0"/>
              <a:t>[no cost, just </a:t>
            </a:r>
            <a:r>
              <a:rPr lang="en-US" dirty="0" smtClean="0"/>
              <a:t>data]: expanded global activities</a:t>
            </a:r>
            <a:endParaRPr lang="en-US" dirty="0"/>
          </a:p>
          <a:p>
            <a:r>
              <a:rPr lang="en-US" sz="2000" dirty="0" smtClean="0"/>
              <a:t>Larger </a:t>
            </a:r>
            <a:r>
              <a:rPr lang="en-US" sz="2000" dirty="0"/>
              <a:t>quotas </a:t>
            </a:r>
            <a:r>
              <a:rPr lang="en-US" sz="2000" dirty="0" smtClean="0"/>
              <a:t>from </a:t>
            </a:r>
            <a:r>
              <a:rPr lang="en-US" sz="2000" dirty="0"/>
              <a:t>commercial </a:t>
            </a:r>
            <a:r>
              <a:rPr lang="en-US" sz="2000" dirty="0" smtClean="0"/>
              <a:t>satellites</a:t>
            </a:r>
          </a:p>
          <a:p>
            <a:r>
              <a:rPr lang="en-US" sz="2000" dirty="0"/>
              <a:t>Partial FTE (larger fraction than with option a) to support project management: proposals, quotas, reports, </a:t>
            </a:r>
            <a:r>
              <a:rPr lang="en-US" sz="2000" dirty="0" err="1"/>
              <a:t>telecons</a:t>
            </a:r>
            <a:r>
              <a:rPr lang="en-US" sz="2000" dirty="0"/>
              <a:t>, communicate with space agencies and VOs</a:t>
            </a:r>
          </a:p>
          <a:p>
            <a:r>
              <a:rPr lang="en-US" sz="2000" dirty="0" smtClean="0"/>
              <a:t>Coordinated approach—teams </a:t>
            </a:r>
            <a:r>
              <a:rPr lang="en-US" sz="2000" dirty="0"/>
              <a:t>of academics for each region work directly with </a:t>
            </a:r>
            <a:r>
              <a:rPr lang="en-US" sz="2000" dirty="0" smtClean="0"/>
              <a:t>VOs</a:t>
            </a:r>
            <a:endParaRPr lang="en-US" sz="2000" dirty="0"/>
          </a:p>
          <a:p>
            <a:r>
              <a:rPr lang="en-US" sz="2000" dirty="0" smtClean="0"/>
              <a:t>Best </a:t>
            </a:r>
            <a:r>
              <a:rPr lang="en-US" sz="2000" dirty="0"/>
              <a:t>effort response to crises</a:t>
            </a:r>
          </a:p>
        </p:txBody>
      </p:sp>
    </p:spTree>
    <p:extLst>
      <p:ext uri="{BB962C8B-B14F-4D97-AF65-F5344CB8AC3E}">
        <p14:creationId xmlns:p14="http://schemas.microsoft.com/office/powerpoint/2010/main" val="19120607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Sustainability: Paths forward</a:t>
            </a:r>
          </a:p>
        </p:txBody>
      </p:sp>
      <p:sp>
        <p:nvSpPr>
          <p:cNvPr id="3" name="Content Placeholder 2"/>
          <p:cNvSpPr>
            <a:spLocks noGrp="1"/>
          </p:cNvSpPr>
          <p:nvPr>
            <p:ph idx="1"/>
          </p:nvPr>
        </p:nvSpPr>
        <p:spPr/>
        <p:txBody>
          <a:bodyPr/>
          <a:lstStyle/>
          <a:p>
            <a:pPr marL="0" indent="0">
              <a:buNone/>
            </a:pPr>
            <a:r>
              <a:rPr lang="en-US" dirty="0"/>
              <a:t>Tier </a:t>
            </a:r>
            <a:r>
              <a:rPr lang="en-US" dirty="0" smtClean="0"/>
              <a:t>3 [new funds]: scalable to regional or global</a:t>
            </a:r>
            <a:endParaRPr lang="en-US" dirty="0"/>
          </a:p>
          <a:p>
            <a:r>
              <a:rPr lang="en-US" sz="2000" dirty="0" smtClean="0"/>
              <a:t>Large </a:t>
            </a:r>
            <a:r>
              <a:rPr lang="en-US" sz="2000" dirty="0"/>
              <a:t>quotas of satellite data available from commercial satellites</a:t>
            </a:r>
          </a:p>
          <a:p>
            <a:r>
              <a:rPr lang="en-US" sz="2000" dirty="0" smtClean="0"/>
              <a:t>One </a:t>
            </a:r>
            <a:r>
              <a:rPr lang="en-US" sz="2000" dirty="0"/>
              <a:t>or more FTE's:</a:t>
            </a:r>
          </a:p>
          <a:p>
            <a:pPr lvl="1"/>
            <a:r>
              <a:rPr lang="en-US" sz="1800" dirty="0" smtClean="0"/>
              <a:t>Project </a:t>
            </a:r>
            <a:r>
              <a:rPr lang="en-US" sz="1800" dirty="0"/>
              <a:t>management by a scientifically trained person: </a:t>
            </a:r>
            <a:r>
              <a:rPr lang="en-US" sz="1800" dirty="0" smtClean="0"/>
              <a:t>write proposals, </a:t>
            </a:r>
            <a:r>
              <a:rPr lang="en-US" sz="1800" dirty="0"/>
              <a:t>manage quotas, write </a:t>
            </a:r>
            <a:r>
              <a:rPr lang="en-US" sz="1800" dirty="0" smtClean="0"/>
              <a:t>reports, communicate </a:t>
            </a:r>
            <a:r>
              <a:rPr lang="en-US" sz="1800" dirty="0"/>
              <a:t>with space agencies and </a:t>
            </a:r>
            <a:r>
              <a:rPr lang="en-US" sz="1800" dirty="0" smtClean="0"/>
              <a:t>VOs, participate </a:t>
            </a:r>
            <a:r>
              <a:rPr lang="en-US" sz="1800" dirty="0"/>
              <a:t>in </a:t>
            </a:r>
            <a:r>
              <a:rPr lang="en-US" sz="1800" dirty="0" err="1" smtClean="0"/>
              <a:t>telecons</a:t>
            </a:r>
            <a:endParaRPr lang="en-US" sz="1800" dirty="0"/>
          </a:p>
          <a:p>
            <a:pPr lvl="1"/>
            <a:r>
              <a:rPr lang="en-US" sz="1800" dirty="0" smtClean="0"/>
              <a:t>Routine</a:t>
            </a:r>
            <a:r>
              <a:rPr lang="en-US" sz="1800" dirty="0"/>
              <a:t>, near real time data </a:t>
            </a:r>
            <a:r>
              <a:rPr lang="en-US" sz="1800" dirty="0" smtClean="0"/>
              <a:t>processing—interpretation </a:t>
            </a:r>
            <a:r>
              <a:rPr lang="en-US" sz="1800" dirty="0"/>
              <a:t>and processing strategy needs continuous scientific input (not just an advisory board</a:t>
            </a:r>
            <a:r>
              <a:rPr lang="en-US" sz="1800" dirty="0" smtClean="0"/>
              <a:t>); </a:t>
            </a:r>
            <a:r>
              <a:rPr lang="en-US" sz="1800" dirty="0"/>
              <a:t>who will do the work, who has the oversight, and how </a:t>
            </a:r>
            <a:r>
              <a:rPr lang="en-US" sz="1800" dirty="0" smtClean="0"/>
              <a:t>this will be funded </a:t>
            </a:r>
            <a:r>
              <a:rPr lang="en-US" sz="1800" dirty="0"/>
              <a:t>needs to be worked </a:t>
            </a:r>
            <a:r>
              <a:rPr lang="en-US" sz="1800" dirty="0" smtClean="0"/>
              <a:t>out</a:t>
            </a:r>
            <a:endParaRPr lang="en-US" sz="1800" dirty="0"/>
          </a:p>
          <a:p>
            <a:r>
              <a:rPr lang="en-US" sz="2000" dirty="0" smtClean="0"/>
              <a:t>Coordinated approach—teams </a:t>
            </a:r>
            <a:r>
              <a:rPr lang="en-US" sz="2000" dirty="0"/>
              <a:t>of academics work directly </a:t>
            </a:r>
            <a:r>
              <a:rPr lang="en-US" sz="2000" dirty="0" smtClean="0"/>
              <a:t>with supported </a:t>
            </a:r>
            <a:r>
              <a:rPr lang="en-US" sz="2000" dirty="0"/>
              <a:t>FTES and with </a:t>
            </a:r>
            <a:r>
              <a:rPr lang="en-US" sz="2000" dirty="0" smtClean="0"/>
              <a:t>VOs</a:t>
            </a:r>
            <a:endParaRPr lang="en-US" sz="2000" dirty="0"/>
          </a:p>
          <a:p>
            <a:r>
              <a:rPr lang="en-US" sz="2000" dirty="0" smtClean="0"/>
              <a:t>Routine </a:t>
            </a:r>
            <a:r>
              <a:rPr lang="en-US" sz="2000" dirty="0"/>
              <a:t>response to all crises </a:t>
            </a:r>
            <a:r>
              <a:rPr lang="en-US" sz="2000" dirty="0" smtClean="0"/>
              <a:t>(but how to decide what constitutes a crisis?)</a:t>
            </a:r>
            <a:endParaRPr lang="en-US" sz="2000" dirty="0"/>
          </a:p>
        </p:txBody>
      </p:sp>
    </p:spTree>
    <p:extLst>
      <p:ext uri="{BB962C8B-B14F-4D97-AF65-F5344CB8AC3E}">
        <p14:creationId xmlns:p14="http://schemas.microsoft.com/office/powerpoint/2010/main" val="30532276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Coming Up…</a:t>
            </a:r>
            <a:endParaRPr lang="en-US" dirty="0"/>
          </a:p>
        </p:txBody>
      </p:sp>
      <p:sp>
        <p:nvSpPr>
          <p:cNvPr id="3" name="Content Placeholder 2"/>
          <p:cNvSpPr>
            <a:spLocks noGrp="1"/>
          </p:cNvSpPr>
          <p:nvPr>
            <p:ph idx="1"/>
          </p:nvPr>
        </p:nvSpPr>
        <p:spPr/>
        <p:txBody>
          <a:bodyPr/>
          <a:lstStyle/>
          <a:p>
            <a:r>
              <a:rPr lang="en-US" dirty="0"/>
              <a:t>Prepare a Journal of Applied Volcanology article describing the results of our work, focusing on the value to end </a:t>
            </a:r>
            <a:r>
              <a:rPr lang="en-US" dirty="0" smtClean="0"/>
              <a:t>users</a:t>
            </a:r>
          </a:p>
          <a:p>
            <a:r>
              <a:rPr lang="en-US" dirty="0" smtClean="0"/>
              <a:t>Develop </a:t>
            </a:r>
            <a:r>
              <a:rPr lang="en-US" dirty="0"/>
              <a:t>broader space-based EO strategy using insights from </a:t>
            </a:r>
            <a:r>
              <a:rPr lang="en-US" dirty="0" smtClean="0"/>
              <a:t>pilot</a:t>
            </a:r>
          </a:p>
          <a:p>
            <a:r>
              <a:rPr lang="en-US" dirty="0" smtClean="0"/>
              <a:t>Powell Center (2017–2019)</a:t>
            </a:r>
          </a:p>
          <a:p>
            <a:pPr lvl="1">
              <a:buFont typeface="Arial" panose="020B0604020202020204" pitchFamily="34" charset="0"/>
              <a:buChar char="−"/>
            </a:pPr>
            <a:r>
              <a:rPr lang="en-US" dirty="0" smtClean="0"/>
              <a:t>15–20 volcano remote sensing experts</a:t>
            </a:r>
          </a:p>
          <a:p>
            <a:pPr lvl="1">
              <a:buFont typeface="Arial" panose="020B0604020202020204" pitchFamily="34" charset="0"/>
              <a:buChar char="−"/>
            </a:pPr>
            <a:r>
              <a:rPr lang="en-US" dirty="0" smtClean="0"/>
              <a:t>Global in scope</a:t>
            </a:r>
          </a:p>
          <a:p>
            <a:pPr lvl="1">
              <a:buFont typeface="Arial" panose="020B0604020202020204" pitchFamily="34" charset="0"/>
              <a:buChar char="−"/>
            </a:pPr>
            <a:r>
              <a:rPr lang="en-US" dirty="0" smtClean="0"/>
              <a:t>USGS sponsored</a:t>
            </a:r>
          </a:p>
          <a:p>
            <a:pPr lvl="1">
              <a:buFont typeface="Arial" panose="020B0604020202020204" pitchFamily="34" charset="0"/>
              <a:buChar char="−"/>
            </a:pPr>
            <a:r>
              <a:rPr lang="en-US" dirty="0" smtClean="0"/>
              <a:t>Use existing databases to understand the best satellite indicators of potential eruptions</a:t>
            </a:r>
          </a:p>
          <a:p>
            <a:pPr lvl="1">
              <a:buFont typeface="Arial" panose="020B0604020202020204" pitchFamily="34" charset="0"/>
              <a:buChar char="−"/>
            </a:pPr>
            <a:r>
              <a:rPr lang="en-US" dirty="0" smtClean="0"/>
              <a:t>Provide feedback to space agencies</a:t>
            </a:r>
            <a:endParaRPr lang="en-US" dirty="0"/>
          </a:p>
          <a:p>
            <a:endParaRPr lang="en-US" dirty="0"/>
          </a:p>
        </p:txBody>
      </p:sp>
    </p:spTree>
    <p:extLst>
      <p:ext uri="{BB962C8B-B14F-4D97-AF65-F5344CB8AC3E}">
        <p14:creationId xmlns:p14="http://schemas.microsoft.com/office/powerpoint/2010/main" val="11098612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chemeClr val="tx1"/>
                </a:solidFill>
              </a:rPr>
              <a:t>WHAT IS MISSING?</a:t>
            </a:r>
            <a:endParaRPr lang="it-IT" dirty="0">
              <a:solidFill>
                <a:schemeClr val="tx1"/>
              </a:solidFill>
            </a:endParaRPr>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mj-lt"/>
                <a:cs typeface="Tahoma" pitchFamily="-106" charset="0"/>
              </a:rPr>
              <a:t>Volcano Pilot</a:t>
            </a:r>
            <a:endParaRPr kumimoji="0" lang="en-US" sz="3200" b="1" i="0" u="none" strike="noStrike" kern="0" cap="none" spc="0" normalizeH="0" baseline="0" noProof="0" dirty="0" smtClean="0">
              <a:ln>
                <a:noFill/>
              </a:ln>
              <a:solidFill>
                <a:schemeClr val="bg1"/>
              </a:solidFill>
              <a:effectLst/>
              <a:uLnTx/>
              <a:uFillTx/>
              <a:latin typeface="+mj-lt"/>
              <a:cs typeface="Tahoma" pitchFamily="-106" charset="0"/>
            </a:endParaRPr>
          </a:p>
        </p:txBody>
      </p:sp>
      <p:sp>
        <p:nvSpPr>
          <p:cNvPr id="10" name="TextBox 6"/>
          <p:cNvSpPr txBox="1">
            <a:spLocks noGrp="1" noChangeArrowheads="1"/>
          </p:cNvSpPr>
          <p:nvPr>
            <p:ph type="body" sz="half" idx="2"/>
          </p:nvPr>
        </p:nvSpPr>
        <p:spPr bwMode="auto">
          <a:xfrm>
            <a:off x="4477870" y="2547938"/>
            <a:ext cx="3951755" cy="324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342900" indent="-342900">
              <a:buFont typeface="Arial" panose="020B0604020202020204" pitchFamily="34" charset="0"/>
              <a:buChar char="•"/>
            </a:pPr>
            <a:r>
              <a:rPr lang="en-US" sz="2000" dirty="0" smtClean="0">
                <a:latin typeface="+mn-lt"/>
              </a:rPr>
              <a:t>Large monitoring gaps exist at many hazardous volcanoes around the world</a:t>
            </a:r>
            <a:endParaRPr lang="en-US" sz="2000" dirty="0">
              <a:latin typeface="+mn-lt"/>
            </a:endParaRPr>
          </a:p>
          <a:p>
            <a:pPr marL="342900" indent="-342900">
              <a:buFont typeface="Arial" panose="020B0604020202020204" pitchFamily="34" charset="0"/>
              <a:buChar char="•"/>
            </a:pPr>
            <a:r>
              <a:rPr lang="en-US" sz="2000" dirty="0" smtClean="0">
                <a:latin typeface="+mn-lt"/>
              </a:rPr>
              <a:t>Current </a:t>
            </a:r>
            <a:r>
              <a:rPr lang="en-US" sz="2000" dirty="0">
                <a:latin typeface="+mn-lt"/>
              </a:rPr>
              <a:t>EO data collection is not </a:t>
            </a:r>
            <a:r>
              <a:rPr lang="en-US" sz="2000" dirty="0" smtClean="0">
                <a:latin typeface="+mn-lt"/>
              </a:rPr>
              <a:t>usually coordinated </a:t>
            </a:r>
            <a:r>
              <a:rPr lang="en-US" sz="2000" dirty="0">
                <a:latin typeface="+mn-lt"/>
              </a:rPr>
              <a:t>for volcano </a:t>
            </a:r>
            <a:r>
              <a:rPr lang="en-US" sz="2000" dirty="0" smtClean="0">
                <a:latin typeface="+mn-lt"/>
              </a:rPr>
              <a:t>monitoring</a:t>
            </a:r>
            <a:endParaRPr lang="en-US" sz="2000" dirty="0">
              <a:latin typeface="+mn-lt"/>
            </a:endParaRPr>
          </a:p>
          <a:p>
            <a:pPr marL="342900" indent="-342900">
              <a:buFont typeface="Arial" panose="020B0604020202020204" pitchFamily="34" charset="0"/>
              <a:buChar char="•"/>
            </a:pPr>
            <a:r>
              <a:rPr lang="en-US" sz="2000" dirty="0" smtClean="0">
                <a:latin typeface="+mn-lt"/>
              </a:rPr>
              <a:t>Need </a:t>
            </a:r>
            <a:r>
              <a:rPr lang="en-US" sz="2000" dirty="0">
                <a:latin typeface="+mn-lt"/>
              </a:rPr>
              <a:t>systematic observations before, during, and after volcanic </a:t>
            </a:r>
            <a:r>
              <a:rPr lang="en-US" sz="2000" dirty="0" smtClean="0">
                <a:latin typeface="+mn-lt"/>
              </a:rPr>
              <a:t>events</a:t>
            </a:r>
            <a:endParaRPr lang="en-US" sz="2000" dirty="0">
              <a:latin typeface="+mn-lt"/>
            </a:endParaRPr>
          </a:p>
        </p:txBody>
      </p:sp>
      <p:pic>
        <p:nvPicPr>
          <p:cNvPr id="11" name="Picture 3" descr="Lava_fountains4.jpg"/>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143"/>
          <a:stretch/>
        </p:blipFill>
        <p:spPr>
          <a:xfrm rot="21416935">
            <a:off x="276000" y="1321999"/>
            <a:ext cx="3703911" cy="4752000"/>
          </a:xfrm>
          <a:prstGeom prst="rect">
            <a:avLst/>
          </a:prstGeom>
        </p:spPr>
      </p:pic>
      <p:sp>
        <p:nvSpPr>
          <p:cNvPr id="13" name="Rettangolo 12"/>
          <p:cNvSpPr/>
          <p:nvPr/>
        </p:nvSpPr>
        <p:spPr>
          <a:xfrm rot="21445059">
            <a:off x="350035" y="6142676"/>
            <a:ext cx="3762408" cy="523220"/>
          </a:xfrm>
          <a:prstGeom prst="rect">
            <a:avLst/>
          </a:prstGeom>
        </p:spPr>
        <p:txBody>
          <a:bodyPr wrap="square">
            <a:spAutoFit/>
          </a:bodyPr>
          <a:lstStyle/>
          <a:p>
            <a:r>
              <a:rPr lang="en-GB" sz="1400" dirty="0" err="1" smtClean="0">
                <a:latin typeface="+mn-lt"/>
              </a:rPr>
              <a:t>Bardarbunga</a:t>
            </a:r>
            <a:r>
              <a:rPr lang="en-GB" sz="1400" dirty="0" smtClean="0">
                <a:latin typeface="+mn-lt"/>
              </a:rPr>
              <a:t>, Iceland, </a:t>
            </a:r>
            <a:r>
              <a:rPr lang="en-GB" sz="1400" dirty="0">
                <a:latin typeface="+mn-lt"/>
              </a:rPr>
              <a:t>erupting in </a:t>
            </a:r>
            <a:r>
              <a:rPr lang="en-GB" sz="1400" dirty="0" smtClean="0">
                <a:latin typeface="+mn-lt"/>
              </a:rPr>
              <a:t>2014. </a:t>
            </a:r>
          </a:p>
          <a:p>
            <a:r>
              <a:rPr lang="en-GB" sz="1400" dirty="0" smtClean="0"/>
              <a:t>Photo </a:t>
            </a:r>
            <a:r>
              <a:rPr lang="en-GB" sz="1400" dirty="0"/>
              <a:t>credit: M </a:t>
            </a:r>
            <a:r>
              <a:rPr lang="en-GB" sz="1400" dirty="0" smtClean="0"/>
              <a:t>Parks</a:t>
            </a:r>
            <a:endParaRPr lang="en-GB" sz="1400" dirty="0"/>
          </a:p>
        </p:txBody>
      </p:sp>
    </p:spTree>
    <p:extLst>
      <p:ext uri="{BB962C8B-B14F-4D97-AF65-F5344CB8AC3E}">
        <p14:creationId xmlns:p14="http://schemas.microsoft.com/office/powerpoint/2010/main" val="28459904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308538"/>
            <a:ext cx="9144000" cy="5549462"/>
          </a:xfrm>
          <a:prstGeom prst="rect">
            <a:avLst/>
          </a:prstGeom>
          <a:noFill/>
          <a:ln w="9525">
            <a:noFill/>
            <a:miter lim="800000"/>
            <a:headEnd/>
            <a:tailEnd/>
          </a:ln>
          <a:effectLst/>
        </p:spPr>
      </p:pic>
      <p:sp>
        <p:nvSpPr>
          <p:cNvPr id="2" name="TextBox 1"/>
          <p:cNvSpPr txBox="1"/>
          <p:nvPr/>
        </p:nvSpPr>
        <p:spPr>
          <a:xfrm>
            <a:off x="183638" y="1973641"/>
            <a:ext cx="8776724" cy="830997"/>
          </a:xfrm>
          <a:prstGeom prst="rect">
            <a:avLst/>
          </a:prstGeom>
          <a:noFill/>
        </p:spPr>
        <p:txBody>
          <a:bodyPr wrap="square" rtlCol="0">
            <a:spAutoFit/>
          </a:bodyPr>
          <a:lstStyle/>
          <a:p>
            <a:pPr algn="ctr"/>
            <a:r>
              <a:rPr lang="en-US" sz="4800" dirty="0" smtClean="0">
                <a:solidFill>
                  <a:schemeClr val="bg1"/>
                </a:solidFill>
                <a:effectLst>
                  <a:outerShdw blurRad="38100" dist="38100" dir="2700000" algn="tl">
                    <a:srgbClr val="000000">
                      <a:alpha val="43137"/>
                    </a:srgbClr>
                  </a:outerShdw>
                </a:effectLst>
              </a:rPr>
              <a:t>Thank you</a:t>
            </a:r>
          </a:p>
        </p:txBody>
      </p:sp>
    </p:spTree>
    <p:extLst>
      <p:ext uri="{BB962C8B-B14F-4D97-AF65-F5344CB8AC3E}">
        <p14:creationId xmlns:p14="http://schemas.microsoft.com/office/powerpoint/2010/main" val="24425190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mj-lt"/>
                <a:cs typeface="Tahoma" pitchFamily="-106" charset="0"/>
              </a:rPr>
              <a:t>Pilot objectives</a:t>
            </a:r>
            <a:endParaRPr kumimoji="0" lang="en-US" sz="3200" b="1" i="0" u="none" strike="noStrike" kern="0" cap="none" spc="0" normalizeH="0" baseline="0" noProof="0" dirty="0" smtClean="0">
              <a:ln>
                <a:noFill/>
              </a:ln>
              <a:solidFill>
                <a:schemeClr val="bg1"/>
              </a:solidFill>
              <a:effectLst/>
              <a:uLnTx/>
              <a:uFillTx/>
              <a:latin typeface="+mj-lt"/>
              <a:cs typeface="Tahoma" pitchFamily="-106" charset="0"/>
            </a:endParaRPr>
          </a:p>
        </p:txBody>
      </p:sp>
      <p:sp>
        <p:nvSpPr>
          <p:cNvPr id="7" name="TextBox 6"/>
          <p:cNvSpPr txBox="1"/>
          <p:nvPr/>
        </p:nvSpPr>
        <p:spPr>
          <a:xfrm>
            <a:off x="510247" y="1491594"/>
            <a:ext cx="7742748" cy="5016758"/>
          </a:xfrm>
          <a:prstGeom prst="rect">
            <a:avLst/>
          </a:prstGeom>
          <a:noFill/>
        </p:spPr>
        <p:txBody>
          <a:bodyPr wrap="square" rtlCol="0">
            <a:spAutoFit/>
          </a:bodyPr>
          <a:lstStyle/>
          <a:p>
            <a:pPr lvl="0"/>
            <a:r>
              <a:rPr lang="en-GB" sz="2000" u="sng" dirty="0">
                <a:solidFill>
                  <a:srgbClr val="FF0000"/>
                </a:solidFill>
              </a:rPr>
              <a:t>Objective A – Regional Demonstration</a:t>
            </a:r>
          </a:p>
          <a:p>
            <a:pPr lvl="0"/>
            <a:r>
              <a:rPr lang="en-US" sz="2000" dirty="0"/>
              <a:t>Demonstrate the feasibility of global volcano monitoring of Holocene volcanoes by undertaking regional monitoring of volcanic arcs in Latin America, stretching from Mexico to southern Chile, and including the Lesser Antilles, using satellite EO data to track deformation as well as gas, ash, and thermal emissions.</a:t>
            </a:r>
          </a:p>
          <a:p>
            <a:r>
              <a:rPr lang="en-GB" sz="2000" u="sng" dirty="0">
                <a:solidFill>
                  <a:srgbClr val="FF0000"/>
                </a:solidFill>
              </a:rPr>
              <a:t>Objective B – </a:t>
            </a:r>
            <a:r>
              <a:rPr lang="en-GB" sz="2000" u="sng" dirty="0" err="1">
                <a:solidFill>
                  <a:srgbClr val="FF0000"/>
                </a:solidFill>
              </a:rPr>
              <a:t>Geohazard</a:t>
            </a:r>
            <a:r>
              <a:rPr lang="en-GB" sz="2000" u="sng" dirty="0">
                <a:solidFill>
                  <a:srgbClr val="FF0000"/>
                </a:solidFill>
              </a:rPr>
              <a:t> Supersites and Natural Laboratories</a:t>
            </a:r>
          </a:p>
          <a:p>
            <a:pPr lvl="0"/>
            <a:r>
              <a:rPr lang="en-US" sz="2000" dirty="0"/>
              <a:t>Multi-disciplinary, multi-platform monitoring of a few volcanoes that represent a diverse cross section of eruptive activity and unrest. </a:t>
            </a:r>
            <a:endParaRPr lang="en-GB" sz="2000" dirty="0"/>
          </a:p>
          <a:p>
            <a:r>
              <a:rPr lang="en-GB" sz="2000" u="sng" dirty="0">
                <a:solidFill>
                  <a:srgbClr val="FF0000"/>
                </a:solidFill>
              </a:rPr>
              <a:t>Objective C – </a:t>
            </a:r>
            <a:r>
              <a:rPr lang="en-US" sz="2000" u="sng" dirty="0">
                <a:solidFill>
                  <a:srgbClr val="FF0000"/>
                </a:solidFill>
              </a:rPr>
              <a:t>Significant Global Event</a:t>
            </a:r>
            <a:endParaRPr lang="it-IT" sz="2000" u="sng" dirty="0">
              <a:solidFill>
                <a:srgbClr val="FF0000"/>
              </a:solidFill>
            </a:endParaRPr>
          </a:p>
          <a:p>
            <a:r>
              <a:rPr lang="en-US" sz="2000" dirty="0"/>
              <a:t>Specific studies in case of a major eruption with significant regional or global impact, providing data for a comprehensive analysis of all aspects of the eruption cycle, including local (e.g., mass flows on the volcanic slopes), regional (e.g., ash emissions that may be hazardous to aircrafts), and global (e.g., volatile and aerosol emissions that may influence climate) impacts</a:t>
            </a:r>
            <a:r>
              <a:rPr lang="en-US" sz="2000" dirty="0" smtClean="0"/>
              <a:t>.</a:t>
            </a:r>
            <a:endParaRPr lang="en-GB" sz="2000" dirty="0">
              <a:solidFill>
                <a:srgbClr val="FF0000"/>
              </a:solidFill>
            </a:endParaRPr>
          </a:p>
        </p:txBody>
      </p:sp>
    </p:spTree>
    <p:extLst>
      <p:ext uri="{BB962C8B-B14F-4D97-AF65-F5344CB8AC3E}">
        <p14:creationId xmlns:p14="http://schemas.microsoft.com/office/powerpoint/2010/main" val="7476300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mj-lt"/>
                <a:cs typeface="Tahoma" pitchFamily="-106" charset="0"/>
              </a:rPr>
              <a:t>Objective B: Supersites</a:t>
            </a:r>
          </a:p>
        </p:txBody>
      </p:sp>
      <p:sp>
        <p:nvSpPr>
          <p:cNvPr id="7" name="TextBox 6"/>
          <p:cNvSpPr txBox="1"/>
          <p:nvPr/>
        </p:nvSpPr>
        <p:spPr>
          <a:xfrm>
            <a:off x="492553" y="1534644"/>
            <a:ext cx="7866226" cy="4955203"/>
          </a:xfrm>
          <a:prstGeom prst="rect">
            <a:avLst/>
          </a:prstGeom>
          <a:noFill/>
        </p:spPr>
        <p:txBody>
          <a:bodyPr wrap="square" rtlCol="0">
            <a:spAutoFit/>
          </a:bodyPr>
          <a:lstStyle/>
          <a:p>
            <a:pPr marL="342900" indent="-342900">
              <a:spcBef>
                <a:spcPts val="0"/>
              </a:spcBef>
              <a:spcAft>
                <a:spcPts val="0"/>
              </a:spcAft>
              <a:buFont typeface="Arial" panose="020B0604020202020204" pitchFamily="34" charset="0"/>
              <a:buChar char="•"/>
            </a:pPr>
            <a:r>
              <a:rPr lang="en-US" sz="2800" dirty="0" smtClean="0"/>
              <a:t>Work continues on approved volcano Supersites:</a:t>
            </a:r>
          </a:p>
          <a:p>
            <a:pPr marL="800100" lvl="1" indent="-342900">
              <a:spcBef>
                <a:spcPts val="0"/>
              </a:spcBef>
              <a:spcAft>
                <a:spcPts val="0"/>
              </a:spcAft>
              <a:buFont typeface="Arial" panose="020B0604020202020204" pitchFamily="34" charset="0"/>
              <a:buChar char="‒"/>
            </a:pPr>
            <a:r>
              <a:rPr lang="en-US" sz="2400" dirty="0"/>
              <a:t>Hawai‘i</a:t>
            </a:r>
            <a:endParaRPr lang="en-US" sz="2400" dirty="0" smtClean="0"/>
          </a:p>
          <a:p>
            <a:pPr marL="800100" lvl="1" indent="-342900">
              <a:spcBef>
                <a:spcPts val="0"/>
              </a:spcBef>
              <a:spcAft>
                <a:spcPts val="0"/>
              </a:spcAft>
              <a:buFont typeface="Arial" panose="020B0604020202020204" pitchFamily="34" charset="0"/>
              <a:buChar char="‒"/>
            </a:pPr>
            <a:r>
              <a:rPr lang="en-US" sz="2400" dirty="0" smtClean="0"/>
              <a:t>Iceland</a:t>
            </a:r>
          </a:p>
          <a:p>
            <a:pPr marL="800100" lvl="1" indent="-342900">
              <a:spcBef>
                <a:spcPts val="0"/>
              </a:spcBef>
              <a:spcAft>
                <a:spcPts val="0"/>
              </a:spcAft>
              <a:buFont typeface="Arial" panose="020B0604020202020204" pitchFamily="34" charset="0"/>
              <a:buChar char="‒"/>
            </a:pPr>
            <a:r>
              <a:rPr lang="en-US" sz="2400" dirty="0" smtClean="0"/>
              <a:t>Italy</a:t>
            </a:r>
          </a:p>
          <a:p>
            <a:pPr marL="800100" lvl="1" indent="-342900">
              <a:spcBef>
                <a:spcPts val="0"/>
              </a:spcBef>
              <a:spcAft>
                <a:spcPts val="0"/>
              </a:spcAft>
              <a:buFont typeface="Arial" panose="020B0604020202020204" pitchFamily="34" charset="0"/>
              <a:buChar char="‒"/>
            </a:pPr>
            <a:r>
              <a:rPr lang="en-US" sz="2400" dirty="0" smtClean="0"/>
              <a:t>Ecuador</a:t>
            </a:r>
          </a:p>
          <a:p>
            <a:pPr marL="800100" lvl="1" indent="-342900">
              <a:spcBef>
                <a:spcPts val="0"/>
              </a:spcBef>
              <a:spcAft>
                <a:spcPts val="0"/>
              </a:spcAft>
              <a:buFont typeface="Arial" panose="020B0604020202020204" pitchFamily="34" charset="0"/>
              <a:buChar char="‒"/>
            </a:pPr>
            <a:r>
              <a:rPr lang="en-US" sz="2400" dirty="0" smtClean="0"/>
              <a:t>New Zealand</a:t>
            </a:r>
          </a:p>
          <a:p>
            <a:pPr marL="342900" indent="-342900">
              <a:spcBef>
                <a:spcPts val="0"/>
              </a:spcBef>
              <a:spcAft>
                <a:spcPts val="0"/>
              </a:spcAft>
              <a:buFont typeface="Arial" panose="020B0604020202020204" pitchFamily="34" charset="0"/>
              <a:buChar char="•"/>
            </a:pPr>
            <a:r>
              <a:rPr lang="en-US" sz="2800" dirty="0"/>
              <a:t>Critical for hazards assessment and mitigation </a:t>
            </a:r>
            <a:r>
              <a:rPr lang="en-US" sz="2800" dirty="0" smtClean="0"/>
              <a:t>efforts </a:t>
            </a:r>
            <a:r>
              <a:rPr lang="en-US" sz="2800" dirty="0"/>
              <a:t>and </a:t>
            </a:r>
            <a:r>
              <a:rPr lang="en-US" sz="2800" dirty="0" smtClean="0"/>
              <a:t>highly valued </a:t>
            </a:r>
            <a:r>
              <a:rPr lang="en-US" sz="2800" dirty="0"/>
              <a:t>by local agencies</a:t>
            </a:r>
          </a:p>
          <a:p>
            <a:pPr marL="342900" indent="-342900">
              <a:spcBef>
                <a:spcPts val="0"/>
              </a:spcBef>
              <a:spcAft>
                <a:spcPts val="0"/>
              </a:spcAft>
              <a:buFont typeface="Arial" panose="020B0604020202020204" pitchFamily="34" charset="0"/>
              <a:buChar char="•"/>
            </a:pPr>
            <a:r>
              <a:rPr lang="en-US" sz="2800" dirty="0" smtClean="0"/>
              <a:t>Volcano supersites provide opportunities for scientific innovation due to the availability of high spatial and temporal resolution datasets</a:t>
            </a:r>
          </a:p>
        </p:txBody>
      </p:sp>
    </p:spTree>
    <p:extLst>
      <p:ext uri="{BB962C8B-B14F-4D97-AF65-F5344CB8AC3E}">
        <p14:creationId xmlns:p14="http://schemas.microsoft.com/office/powerpoint/2010/main" val="32559530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r" defTabSz="914400">
              <a:defRPr/>
            </a:pPr>
            <a:r>
              <a:rPr lang="en-US" sz="3200" b="1" kern="0" noProof="0" dirty="0" smtClean="0">
                <a:solidFill>
                  <a:schemeClr val="bg1"/>
                </a:solidFill>
                <a:latin typeface="+mj-lt"/>
                <a:cs typeface="Tahoma" pitchFamily="-106" charset="0"/>
              </a:rPr>
              <a:t>Objective B: </a:t>
            </a:r>
            <a:r>
              <a:rPr lang="en-US" sz="3200" b="1" kern="0" noProof="0" dirty="0" err="1" smtClean="0">
                <a:solidFill>
                  <a:schemeClr val="bg1"/>
                </a:solidFill>
                <a:latin typeface="+mj-lt"/>
                <a:cs typeface="Tahoma" pitchFamily="-106" charset="0"/>
              </a:rPr>
              <a:t>Hawai</a:t>
            </a:r>
            <a:r>
              <a:rPr lang="en-US" sz="3200" dirty="0" smtClean="0">
                <a:solidFill>
                  <a:schemeClr val="bg1"/>
                </a:solidFill>
              </a:rPr>
              <a:t>ʻ</a:t>
            </a:r>
            <a:r>
              <a:rPr lang="en-US" sz="3200" b="1" kern="0" noProof="0" dirty="0" err="1" smtClean="0">
                <a:solidFill>
                  <a:schemeClr val="bg1"/>
                </a:solidFill>
                <a:latin typeface="+mj-lt"/>
                <a:cs typeface="Tahoma" pitchFamily="-106" charset="0"/>
              </a:rPr>
              <a:t>i</a:t>
            </a:r>
            <a:endParaRPr lang="en-US" sz="3200" b="1" kern="0" noProof="0" dirty="0" smtClean="0">
              <a:solidFill>
                <a:schemeClr val="bg1"/>
              </a:solidFill>
              <a:latin typeface="+mj-lt"/>
              <a:cs typeface="Tahoma" pitchFamily="-106"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103" y="1333618"/>
            <a:ext cx="7149198" cy="5524381"/>
          </a:xfrm>
          <a:prstGeom prst="rect">
            <a:avLst/>
          </a:prstGeom>
        </p:spPr>
      </p:pic>
    </p:spTree>
    <p:extLst>
      <p:ext uri="{BB962C8B-B14F-4D97-AF65-F5344CB8AC3E}">
        <p14:creationId xmlns:p14="http://schemas.microsoft.com/office/powerpoint/2010/main" val="28874217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109" y="1333618"/>
            <a:ext cx="7149199" cy="5524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r" defTabSz="914400">
              <a:defRPr/>
            </a:pPr>
            <a:r>
              <a:rPr lang="en-US" sz="3200" b="1" kern="0" noProof="0" dirty="0" smtClean="0">
                <a:solidFill>
                  <a:schemeClr val="bg1"/>
                </a:solidFill>
                <a:latin typeface="+mj-lt"/>
                <a:cs typeface="Tahoma" pitchFamily="-106" charset="0"/>
              </a:rPr>
              <a:t>Objective B: </a:t>
            </a:r>
            <a:r>
              <a:rPr lang="en-US" sz="3200" b="1" kern="0" dirty="0" err="1" smtClean="0">
                <a:solidFill>
                  <a:schemeClr val="bg1"/>
                </a:solidFill>
                <a:cs typeface="Tahoma" pitchFamily="-106" charset="0"/>
              </a:rPr>
              <a:t>Hawai</a:t>
            </a:r>
            <a:r>
              <a:rPr lang="en-US" sz="3200" dirty="0" err="1" smtClean="0">
                <a:solidFill>
                  <a:schemeClr val="bg1"/>
                </a:solidFill>
              </a:rPr>
              <a:t>ʻ</a:t>
            </a:r>
            <a:r>
              <a:rPr lang="en-US" sz="3200" b="1" kern="0" dirty="0" err="1" smtClean="0">
                <a:solidFill>
                  <a:schemeClr val="bg1"/>
                </a:solidFill>
                <a:cs typeface="Tahoma" pitchFamily="-106" charset="0"/>
              </a:rPr>
              <a:t>i</a:t>
            </a:r>
            <a:endParaRPr lang="en-US" sz="3200" b="1" kern="0" dirty="0">
              <a:solidFill>
                <a:schemeClr val="bg1"/>
              </a:solidFill>
              <a:cs typeface="Tahoma" pitchFamily="-106" charset="0"/>
            </a:endParaRPr>
          </a:p>
        </p:txBody>
      </p:sp>
    </p:spTree>
    <p:extLst>
      <p:ext uri="{BB962C8B-B14F-4D97-AF65-F5344CB8AC3E}">
        <p14:creationId xmlns:p14="http://schemas.microsoft.com/office/powerpoint/2010/main" val="11177484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4_EUM_template_v03">
  <a:themeElements>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fontScheme name="4_EUM_template_v03">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Tahoma" pitchFamily="34" charset="0"/>
          </a:defRPr>
        </a:defPPr>
      </a:lstStyle>
    </a:ln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8954</TotalTime>
  <Words>2581</Words>
  <Application>Microsoft Office PowerPoint</Application>
  <PresentationFormat>On-screen Show (4:3)</PresentationFormat>
  <Paragraphs>309</Paragraphs>
  <Slides>50</Slides>
  <Notes>12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50</vt:i4>
      </vt:variant>
    </vt:vector>
  </HeadingPairs>
  <TitlesOfParts>
    <vt:vector size="62" baseType="lpstr">
      <vt:lpstr>Arial Unicode MS</vt:lpstr>
      <vt:lpstr>ＭＳ Ｐゴシック</vt:lpstr>
      <vt:lpstr>ＭＳ Ｐゴシック</vt:lpstr>
      <vt:lpstr>Arial</vt:lpstr>
      <vt:lpstr>Calibri</vt:lpstr>
      <vt:lpstr>Century Gothic</vt:lpstr>
      <vt:lpstr>Courier New</vt:lpstr>
      <vt:lpstr>Helvetica</vt:lpstr>
      <vt:lpstr>Tahoma</vt:lpstr>
      <vt:lpstr>Times New Roman</vt:lpstr>
      <vt:lpstr>Wingdings</vt:lpstr>
      <vt:lpstr>4_EUM_template_v03</vt:lpstr>
      <vt:lpstr>Status Report on Volcano Pilot Project</vt:lpstr>
      <vt:lpstr>PowerPoint Presentation</vt:lpstr>
      <vt:lpstr>Pilot Team</vt:lpstr>
      <vt:lpstr>WHY?</vt:lpstr>
      <vt:lpstr>WHAT IS MISSING?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Objective A: Regional demonstration</vt:lpstr>
      <vt:lpstr>PowerPoint Presentation</vt:lpstr>
      <vt:lpstr>PowerPoint Presentation</vt:lpstr>
      <vt:lpstr>Results: Santiaguito</vt:lpstr>
      <vt:lpstr>Results: Chiles – Cerro Negro</vt:lpstr>
      <vt:lpstr>Results: Chiles – Cerro Negro</vt:lpstr>
      <vt:lpstr>Results: Masaya (2012 explosions)</vt:lpstr>
      <vt:lpstr>Results: Masaya (2015–2016)</vt:lpstr>
      <vt:lpstr>Results: Pacaya</vt:lpstr>
      <vt:lpstr>Results: Pacaya</vt:lpstr>
      <vt:lpstr>Results: Popocatepetl</vt:lpstr>
      <vt:lpstr>Results: Cordón Caulle </vt:lpstr>
      <vt:lpstr>Results: Wolf</vt:lpstr>
      <vt:lpstr>Results: Fernandina</vt:lpstr>
      <vt:lpstr>Results: Request from Peru</vt:lpstr>
      <vt:lpstr>Results: ALOS2 broad-scale InSAR</vt:lpstr>
      <vt:lpstr>Results: ALOS2 broad-scale InSAR</vt:lpstr>
      <vt:lpstr>Results: Lessons learned</vt:lpstr>
      <vt:lpstr>Results: Lessons learned</vt:lpstr>
      <vt:lpstr>Results: Lessons learned</vt:lpstr>
      <vt:lpstr>Results: Lessons learned</vt:lpstr>
      <vt:lpstr>Results: Publications</vt:lpstr>
      <vt:lpstr>Capacity Building</vt:lpstr>
      <vt:lpstr>Sustainability: Questions</vt:lpstr>
      <vt:lpstr>Sustainability: Questions</vt:lpstr>
      <vt:lpstr>Sustainability: Questions</vt:lpstr>
      <vt:lpstr>Sustainability: Questions</vt:lpstr>
      <vt:lpstr>Sustainability: Questions</vt:lpstr>
      <vt:lpstr>Sustainability: Questions</vt:lpstr>
      <vt:lpstr>Sustainability: Questions</vt:lpstr>
      <vt:lpstr>Sustainability: Questions</vt:lpstr>
      <vt:lpstr>Sustainability: Questions</vt:lpstr>
      <vt:lpstr>Sustainability: Paths forward</vt:lpstr>
      <vt:lpstr>Sustainability: Paths forward</vt:lpstr>
      <vt:lpstr>Sustainability: Paths forward</vt:lpstr>
      <vt:lpstr>Sustainability: Paths forward</vt:lpstr>
      <vt:lpstr>Coming Up…</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Brian Killough</dc:creator>
  <cp:lastModifiedBy>Poland, Michael P</cp:lastModifiedBy>
  <cp:revision>679</cp:revision>
  <cp:lastPrinted>2014-03-31T07:56:05Z</cp:lastPrinted>
  <dcterms:created xsi:type="dcterms:W3CDTF">2012-08-31T01:11:17Z</dcterms:created>
  <dcterms:modified xsi:type="dcterms:W3CDTF">2016-09-07T14:29:51Z</dcterms:modified>
</cp:coreProperties>
</file>