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83" r:id="rId4"/>
    <p:sldId id="282" r:id="rId5"/>
    <p:sldId id="261" r:id="rId6"/>
    <p:sldId id="289" r:id="rId7"/>
    <p:sldId id="290" r:id="rId8"/>
    <p:sldId id="291" r:id="rId9"/>
    <p:sldId id="294" r:id="rId10"/>
    <p:sldId id="292" r:id="rId11"/>
    <p:sldId id="274" r:id="rId12"/>
    <p:sldId id="293" r:id="rId13"/>
    <p:sldId id="295" r:id="rId14"/>
    <p:sldId id="271" r:id="rId15"/>
    <p:sldId id="273" r:id="rId16"/>
    <p:sldId id="270"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6" y="-108"/>
      </p:cViewPr>
      <p:guideLst>
        <p:guide orient="horz" pos="2115"/>
        <p:guide pos="2880"/>
      </p:guideLst>
    </p:cSldViewPr>
  </p:slideViewPr>
  <p:notesTextViewPr>
    <p:cViewPr>
      <p:scale>
        <a:sx n="100" d="100"/>
        <a:sy n="100" d="100"/>
      </p:scale>
      <p:origin x="0" y="0"/>
    </p:cViewPr>
  </p:notesTextViewPr>
  <p:sorterViewPr>
    <p:cViewPr>
      <p:scale>
        <a:sx n="100" d="100"/>
        <a:sy n="100" d="100"/>
      </p:scale>
      <p:origin x="0" y="29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597"/>
          </a:xfrm>
          <a:prstGeom prst="rect">
            <a:avLst/>
          </a:prstGeom>
        </p:spPr>
        <p:txBody>
          <a:bodyPr vert="horz" lIns="90562" tIns="45281" rIns="90562" bIns="4528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210" y="0"/>
            <a:ext cx="2949420" cy="497597"/>
          </a:xfrm>
          <a:prstGeom prst="rect">
            <a:avLst/>
          </a:prstGeom>
        </p:spPr>
        <p:txBody>
          <a:bodyPr vert="horz" lIns="90562" tIns="45281" rIns="90562" bIns="45281" rtlCol="0"/>
          <a:lstStyle>
            <a:lvl1pPr algn="r">
              <a:defRPr sz="1200"/>
            </a:lvl1pPr>
          </a:lstStyle>
          <a:p>
            <a:fld id="{91D32ED8-9A81-46BD-9728-AE8183C4089C}" type="datetimeFigureOut">
              <a:rPr kumimoji="1" lang="ja-JP" altLang="en-US" smtClean="0"/>
              <a:t>2016/9/2</a:t>
            </a:fld>
            <a:endParaRPr kumimoji="1" lang="ja-JP" altLang="en-US" dirty="0"/>
          </a:p>
        </p:txBody>
      </p:sp>
      <p:sp>
        <p:nvSpPr>
          <p:cNvPr id="4" name="スライド イメージ プレースホルダー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0562" tIns="45281" rIns="90562" bIns="45281" rtlCol="0" anchor="ctr"/>
          <a:lstStyle/>
          <a:p>
            <a:endParaRPr lang="ja-JP" altLang="en-US" dirty="0"/>
          </a:p>
        </p:txBody>
      </p:sp>
      <p:sp>
        <p:nvSpPr>
          <p:cNvPr id="5" name="ノート プレースホルダー 4"/>
          <p:cNvSpPr>
            <a:spLocks noGrp="1"/>
          </p:cNvSpPr>
          <p:nvPr>
            <p:ph type="body" sz="quarter" idx="3"/>
          </p:nvPr>
        </p:nvSpPr>
        <p:spPr>
          <a:xfrm>
            <a:off x="680877" y="4720871"/>
            <a:ext cx="5445446" cy="4473647"/>
          </a:xfrm>
          <a:prstGeom prst="rect">
            <a:avLst/>
          </a:prstGeom>
        </p:spPr>
        <p:txBody>
          <a:bodyPr vert="horz" lIns="90562" tIns="45281" rIns="90562" bIns="452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167"/>
            <a:ext cx="2949420" cy="497597"/>
          </a:xfrm>
          <a:prstGeom prst="rect">
            <a:avLst/>
          </a:prstGeom>
        </p:spPr>
        <p:txBody>
          <a:bodyPr vert="horz" lIns="90562" tIns="45281" rIns="90562" bIns="4528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210" y="9440167"/>
            <a:ext cx="2949420" cy="497597"/>
          </a:xfrm>
          <a:prstGeom prst="rect">
            <a:avLst/>
          </a:prstGeom>
        </p:spPr>
        <p:txBody>
          <a:bodyPr vert="horz" lIns="90562" tIns="45281" rIns="90562" bIns="45281" rtlCol="0" anchor="b"/>
          <a:lstStyle>
            <a:lvl1pPr algn="r">
              <a:defRPr sz="1200"/>
            </a:lvl1pPr>
          </a:lstStyle>
          <a:p>
            <a:fld id="{13B98814-7F36-411A-B4DE-A9E7BD8B129E}" type="slidenum">
              <a:rPr kumimoji="1" lang="ja-JP" altLang="en-US" smtClean="0"/>
              <a:t>‹#›</a:t>
            </a:fld>
            <a:endParaRPr kumimoji="1" lang="ja-JP" altLang="en-US" dirty="0"/>
          </a:p>
        </p:txBody>
      </p:sp>
    </p:spTree>
    <p:extLst>
      <p:ext uri="{BB962C8B-B14F-4D97-AF65-F5344CB8AC3E}">
        <p14:creationId xmlns:p14="http://schemas.microsoft.com/office/powerpoint/2010/main" val="2156804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6D2BC5-8E42-415C-B839-D015914BD7C8}" type="datetime1">
              <a:rPr kumimoji="1" lang="ja-JP" altLang="en-US" smtClean="0"/>
              <a:t>2016/9/2</a:t>
            </a:fld>
            <a:endParaRPr kumimoji="1" lang="ja-JP" altLang="en-US" dirty="0"/>
          </a:p>
        </p:txBody>
      </p:sp>
      <p:sp>
        <p:nvSpPr>
          <p:cNvPr id="5" name="フッター プレースホルダ 4"/>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B050E5-C7F0-4F8B-899D-5D99A86B36FF}" type="datetime1">
              <a:rPr kumimoji="1" lang="ja-JP" altLang="en-US" smtClean="0"/>
              <a:t>2016/9/2</a:t>
            </a:fld>
            <a:endParaRPr kumimoji="1" lang="ja-JP" altLang="en-US" dirty="0"/>
          </a:p>
        </p:txBody>
      </p:sp>
      <p:sp>
        <p:nvSpPr>
          <p:cNvPr id="5" name="フッター プレースホルダ 4"/>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4A9698E-5879-4E1B-8EED-87AFECC2E051}" type="datetime1">
              <a:rPr kumimoji="1" lang="ja-JP" altLang="en-US" smtClean="0"/>
              <a:t>2016/9/2</a:t>
            </a:fld>
            <a:endParaRPr kumimoji="1" lang="ja-JP" altLang="en-US" dirty="0"/>
          </a:p>
        </p:txBody>
      </p:sp>
      <p:sp>
        <p:nvSpPr>
          <p:cNvPr id="5" name="フッター プレースホルダ 4"/>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F2A0F91-16AE-4FB0-B00C-C2E1DA81281F}" type="datetime1">
              <a:rPr kumimoji="1" lang="ja-JP" altLang="en-US" smtClean="0"/>
              <a:t>2016/9/2</a:t>
            </a:fld>
            <a:endParaRPr kumimoji="1" lang="ja-JP" altLang="en-US" dirty="0"/>
          </a:p>
        </p:txBody>
      </p:sp>
      <p:sp>
        <p:nvSpPr>
          <p:cNvPr id="5" name="フッター プレースホルダ 4"/>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56E1F8-EA14-4241-9FE3-91F3006B7010}" type="datetime1">
              <a:rPr kumimoji="1" lang="ja-JP" altLang="en-US" smtClean="0"/>
              <a:t>2016/9/2</a:t>
            </a:fld>
            <a:endParaRPr kumimoji="1" lang="ja-JP" altLang="en-US" dirty="0"/>
          </a:p>
        </p:txBody>
      </p:sp>
      <p:sp>
        <p:nvSpPr>
          <p:cNvPr id="5" name="フッター プレースホルダ 4"/>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D4A5B5D-AFDF-4B43-A933-6C2C225A4D2D}" type="datetime1">
              <a:rPr kumimoji="1" lang="ja-JP" altLang="en-US" smtClean="0"/>
              <a:t>2016/9/2</a:t>
            </a:fld>
            <a:endParaRPr kumimoji="1" lang="ja-JP" altLang="en-US" dirty="0"/>
          </a:p>
        </p:txBody>
      </p:sp>
      <p:sp>
        <p:nvSpPr>
          <p:cNvPr id="6" name="フッター プレースホルダ 5"/>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730CC04-29FE-4DF4-AE8C-B37565D596B2}" type="datetime1">
              <a:rPr kumimoji="1" lang="ja-JP" altLang="en-US" smtClean="0"/>
              <a:t>2016/9/2</a:t>
            </a:fld>
            <a:endParaRPr kumimoji="1" lang="ja-JP" altLang="en-US" dirty="0"/>
          </a:p>
        </p:txBody>
      </p:sp>
      <p:sp>
        <p:nvSpPr>
          <p:cNvPr id="8" name="フッター プレースホルダ 7"/>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AF4AB3A-013C-48F4-88CB-AF1C1FC5B14B}" type="datetime1">
              <a:rPr kumimoji="1" lang="ja-JP" altLang="en-US" smtClean="0"/>
              <a:t>2016/9/2</a:t>
            </a:fld>
            <a:endParaRPr kumimoji="1" lang="ja-JP" altLang="en-US" dirty="0"/>
          </a:p>
        </p:txBody>
      </p:sp>
      <p:sp>
        <p:nvSpPr>
          <p:cNvPr id="4" name="フッター プレースホルダ 3"/>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E48306-320C-404B-ACAE-B1C51C195C4F}" type="datetime1">
              <a:rPr kumimoji="1" lang="ja-JP" altLang="en-US" smtClean="0"/>
              <a:t>2016/9/2</a:t>
            </a:fld>
            <a:endParaRPr kumimoji="1" lang="ja-JP" altLang="en-US" dirty="0"/>
          </a:p>
        </p:txBody>
      </p:sp>
      <p:sp>
        <p:nvSpPr>
          <p:cNvPr id="3" name="フッター プレースホルダ 2"/>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B2EF5AE-3107-4AAE-81B6-A10DD47016AA}" type="datetime1">
              <a:rPr kumimoji="1" lang="ja-JP" altLang="en-US" smtClean="0"/>
              <a:t>2016/9/2</a:t>
            </a:fld>
            <a:endParaRPr kumimoji="1" lang="ja-JP" altLang="en-US" dirty="0"/>
          </a:p>
        </p:txBody>
      </p:sp>
      <p:sp>
        <p:nvSpPr>
          <p:cNvPr id="6" name="フッター プレースホルダ 5"/>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5A4CE2-7D34-44BC-8E1C-B04662EDE037}" type="datetime1">
              <a:rPr kumimoji="1" lang="ja-JP" altLang="en-US" smtClean="0"/>
              <a:t>2016/9/2</a:t>
            </a:fld>
            <a:endParaRPr kumimoji="1" lang="ja-JP" altLang="en-US" dirty="0"/>
          </a:p>
        </p:txBody>
      </p:sp>
      <p:sp>
        <p:nvSpPr>
          <p:cNvPr id="6" name="フッター プレースホルダ 5"/>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93055-49E8-485A-9D90-209DFB5CE78F}" type="datetime1">
              <a:rPr kumimoji="1" lang="ja-JP" altLang="en-US" smtClean="0"/>
              <a:t>2016/9/2</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fr-FR" altLang="ja-JP" smtClean="0"/>
              <a:t>CEOS WG Disaster#6 @Vancouver(WA) Sep.6-9, 2016</a:t>
            </a:r>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si.go.jp/cais/topic160428-index.html"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www.gsi.go.jp/BOUSAI/H27-kumamoto-earthquake-index.html#3"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maps.gsi.go.jp/" TargetMode="External"/><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094" y="1942847"/>
            <a:ext cx="9144000" cy="1470025"/>
          </a:xfrm>
        </p:spPr>
        <p:txBody>
          <a:bodyPr>
            <a:normAutofit fontScale="90000"/>
          </a:bodyPr>
          <a:lstStyle/>
          <a:p>
            <a:r>
              <a:rPr lang="en-US" altLang="ja-JP" dirty="0" smtClean="0"/>
              <a:t>EO Contribution to Recovery </a:t>
            </a:r>
            <a:r>
              <a:rPr lang="en-US" altLang="ja-JP" dirty="0"/>
              <a:t>Activities</a:t>
            </a:r>
            <a:r>
              <a:rPr lang="en-US" altLang="ja-JP" dirty="0" smtClean="0"/>
              <a:t/>
            </a:r>
            <a:br>
              <a:rPr lang="en-US" altLang="ja-JP" dirty="0" smtClean="0"/>
            </a:br>
            <a:r>
              <a:rPr lang="en-US" altLang="ja-JP" sz="2700" dirty="0" smtClean="0"/>
              <a:t>- A case study on the experience</a:t>
            </a:r>
            <a:r>
              <a:rPr lang="ja-JP" altLang="en-US" sz="2700" dirty="0" smtClean="0"/>
              <a:t> </a:t>
            </a:r>
            <a:r>
              <a:rPr lang="en-US" altLang="ja-JP" sz="2700" dirty="0" smtClean="0"/>
              <a:t>of the Great East Japan Earthquake -</a:t>
            </a:r>
            <a:endParaRPr kumimoji="1" lang="ja-JP" altLang="en-US" sz="2700" dirty="0"/>
          </a:p>
        </p:txBody>
      </p:sp>
      <p:sp>
        <p:nvSpPr>
          <p:cNvPr id="3" name="サブタイトル 2"/>
          <p:cNvSpPr>
            <a:spLocks noGrp="1"/>
          </p:cNvSpPr>
          <p:nvPr>
            <p:ph type="subTitle" idx="1"/>
          </p:nvPr>
        </p:nvSpPr>
        <p:spPr>
          <a:xfrm>
            <a:off x="1063588" y="4509120"/>
            <a:ext cx="7016824" cy="1752600"/>
          </a:xfrm>
        </p:spPr>
        <p:txBody>
          <a:bodyPr>
            <a:normAutofit fontScale="85000" lnSpcReduction="20000"/>
          </a:bodyPr>
          <a:lstStyle/>
          <a:p>
            <a:r>
              <a:rPr kumimoji="1" lang="en-US" altLang="ja-JP" dirty="0" smtClean="0"/>
              <a:t>Michio Ito (Mr.)</a:t>
            </a:r>
          </a:p>
          <a:p>
            <a:r>
              <a:rPr lang="en-US" altLang="ja-JP" dirty="0" smtClean="0"/>
              <a:t>ito.michio@jaxa.jp</a:t>
            </a:r>
            <a:endParaRPr kumimoji="1" lang="en-US" altLang="ja-JP" dirty="0" smtClean="0"/>
          </a:p>
          <a:p>
            <a:r>
              <a:rPr lang="en-US" altLang="ja-JP" dirty="0" smtClean="0"/>
              <a:t>Space Applications and Operation Center</a:t>
            </a:r>
          </a:p>
          <a:p>
            <a:r>
              <a:rPr lang="en-US" altLang="ja-JP" dirty="0" smtClean="0"/>
              <a:t>JAXA</a:t>
            </a:r>
          </a:p>
          <a:p>
            <a:endParaRPr kumimoji="1" lang="ja-JP" altLang="en-US" dirty="0"/>
          </a:p>
        </p:txBody>
      </p:sp>
      <p:pic>
        <p:nvPicPr>
          <p:cNvPr id="5" name="Picture 9" descr="JAXA Explore to Reali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 y="44389"/>
            <a:ext cx="2016224" cy="108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51806"/>
            <a:ext cx="1820910" cy="102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17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9144000" cy="1077218"/>
          </a:xfrm>
          <a:prstGeom prst="rect">
            <a:avLst/>
          </a:prstGeom>
          <a:solidFill>
            <a:schemeClr val="accent6">
              <a:lumMod val="40000"/>
              <a:lumOff val="60000"/>
            </a:schemeClr>
          </a:solidFill>
        </p:spPr>
        <p:txBody>
          <a:bodyPr wrap="square" rtlCol="0">
            <a:spAutoFit/>
          </a:bodyPr>
          <a:lstStyle/>
          <a:p>
            <a:pPr marL="5554663" indent="-5554663" algn="ctr"/>
            <a:r>
              <a:rPr lang="en-US" altLang="ja-JP" sz="3200" dirty="0"/>
              <a:t>[</a:t>
            </a:r>
            <a:r>
              <a:rPr kumimoji="1" lang="en-US" altLang="ja-JP" sz="3200" dirty="0" smtClean="0"/>
              <a:t>Onagawa-town]        At Present     </a:t>
            </a:r>
            <a:r>
              <a:rPr lang="en-US" altLang="ja-JP" sz="3200" u="sng" dirty="0" smtClean="0"/>
              <a:t>Resilient Town Development</a:t>
            </a:r>
            <a:r>
              <a:rPr kumimoji="1" lang="en-US" altLang="ja-JP" sz="3200" u="sng" dirty="0" smtClean="0"/>
              <a:t> </a:t>
            </a:r>
            <a:endParaRPr kumimoji="1" lang="ja-JP" altLang="en-US" sz="3200" u="sng" dirty="0"/>
          </a:p>
        </p:txBody>
      </p:sp>
      <p:grpSp>
        <p:nvGrpSpPr>
          <p:cNvPr id="4" name="グループ化 3"/>
          <p:cNvGrpSpPr/>
          <p:nvPr/>
        </p:nvGrpSpPr>
        <p:grpSpPr>
          <a:xfrm>
            <a:off x="2915816" y="2708920"/>
            <a:ext cx="5864941" cy="3998307"/>
            <a:chOff x="1115616" y="2924944"/>
            <a:chExt cx="3259240" cy="2032725"/>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924944"/>
              <a:ext cx="1625377" cy="203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795" y="2924945"/>
              <a:ext cx="1635061" cy="203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 y="523220"/>
            <a:ext cx="5502716" cy="362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曲折矢印 1"/>
          <p:cNvSpPr/>
          <p:nvPr/>
        </p:nvSpPr>
        <p:spPr>
          <a:xfrm rot="5400000">
            <a:off x="5225758" y="2096854"/>
            <a:ext cx="1755685" cy="1224136"/>
          </a:xfrm>
          <a:prstGeom prst="ben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テキスト ボックス 7"/>
          <p:cNvSpPr txBox="1"/>
          <p:nvPr/>
        </p:nvSpPr>
        <p:spPr>
          <a:xfrm>
            <a:off x="5514273" y="1077218"/>
            <a:ext cx="3472955" cy="646331"/>
          </a:xfrm>
          <a:prstGeom prst="rect">
            <a:avLst/>
          </a:prstGeom>
          <a:noFill/>
        </p:spPr>
        <p:txBody>
          <a:bodyPr wrap="square" rtlCol="0">
            <a:spAutoFit/>
          </a:bodyPr>
          <a:lstStyle/>
          <a:p>
            <a:r>
              <a:rPr kumimoji="1" lang="en-US" altLang="ja-JP" b="1" u="sng" dirty="0" smtClean="0"/>
              <a:t>June/01/2015</a:t>
            </a:r>
            <a:r>
              <a:rPr kumimoji="1" lang="en-US" altLang="ja-JP" dirty="0" smtClean="0"/>
              <a:t> </a:t>
            </a:r>
            <a:r>
              <a:rPr kumimoji="1" lang="ja-JP" altLang="en-US" dirty="0" smtClean="0"/>
              <a:t>　</a:t>
            </a:r>
            <a:r>
              <a:rPr kumimoji="1" lang="en-US" altLang="ja-JP" dirty="0" smtClean="0"/>
              <a:t>Google earth</a:t>
            </a:r>
          </a:p>
          <a:p>
            <a:r>
              <a:rPr lang="en-US" altLang="ja-JP" dirty="0" smtClean="0"/>
              <a:t>©Digital Globe</a:t>
            </a:r>
            <a:endParaRPr kumimoji="1" lang="ja-JP" altLang="en-US" dirty="0"/>
          </a:p>
        </p:txBody>
      </p:sp>
      <p:sp>
        <p:nvSpPr>
          <p:cNvPr id="9" name="テキスト ボックス 8"/>
          <p:cNvSpPr txBox="1"/>
          <p:nvPr/>
        </p:nvSpPr>
        <p:spPr>
          <a:xfrm>
            <a:off x="6545518" y="1697190"/>
            <a:ext cx="2441710" cy="1015663"/>
          </a:xfrm>
          <a:prstGeom prst="rect">
            <a:avLst/>
          </a:prstGeom>
          <a:noFill/>
        </p:spPr>
        <p:txBody>
          <a:bodyPr wrap="square" rtlCol="0">
            <a:spAutoFit/>
          </a:bodyPr>
          <a:lstStyle/>
          <a:p>
            <a:r>
              <a:rPr kumimoji="1" lang="en-US" altLang="ja-JP" sz="2000" dirty="0" smtClean="0"/>
              <a:t>Under construction toward town development.</a:t>
            </a:r>
          </a:p>
        </p:txBody>
      </p:sp>
      <p:sp>
        <p:nvSpPr>
          <p:cNvPr id="10" name="テキスト ボックス 9"/>
          <p:cNvSpPr txBox="1"/>
          <p:nvPr/>
        </p:nvSpPr>
        <p:spPr>
          <a:xfrm>
            <a:off x="0" y="4149080"/>
            <a:ext cx="2915816" cy="2585323"/>
          </a:xfrm>
          <a:prstGeom prst="rect">
            <a:avLst/>
          </a:prstGeom>
          <a:noFill/>
        </p:spPr>
        <p:txBody>
          <a:bodyPr wrap="square" rtlCol="0">
            <a:spAutoFit/>
          </a:bodyPr>
          <a:lstStyle/>
          <a:p>
            <a:pPr algn="ctr"/>
            <a:r>
              <a:rPr kumimoji="1" lang="en-US" altLang="ja-JP" b="1" u="sng" dirty="0" smtClean="0"/>
              <a:t>Onagawa-town Reconstruction Plan</a:t>
            </a:r>
          </a:p>
          <a:p>
            <a:r>
              <a:rPr lang="en-US" altLang="ja-JP" b="1" dirty="0" smtClean="0"/>
              <a:t>‘11-’12  :  Recovery Phase</a:t>
            </a:r>
          </a:p>
          <a:p>
            <a:pPr marL="900113" indent="-900113"/>
            <a:r>
              <a:rPr kumimoji="1" lang="en-US" altLang="ja-JP" b="1" dirty="0" smtClean="0"/>
              <a:t>‘13-’15  :  Infrastructure development phase</a:t>
            </a:r>
          </a:p>
          <a:p>
            <a:pPr marL="900113" indent="-900113"/>
            <a:r>
              <a:rPr lang="en-US" altLang="ja-JP" b="1" dirty="0" smtClean="0"/>
              <a:t>‘16-’18  :  Full-scale reconstruction phase</a:t>
            </a:r>
            <a:endParaRPr kumimoji="1" lang="ja-JP" altLang="en-US" b="1" dirty="0"/>
          </a:p>
        </p:txBody>
      </p:sp>
      <p:sp>
        <p:nvSpPr>
          <p:cNvPr id="7" name="フッター プレースホルダー 6"/>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274269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矢印コネクタ 48"/>
          <p:cNvCxnSpPr>
            <a:stCxn id="25" idx="0"/>
          </p:cNvCxnSpPr>
          <p:nvPr/>
        </p:nvCxnSpPr>
        <p:spPr>
          <a:xfrm flipV="1">
            <a:off x="1296287" y="3357564"/>
            <a:ext cx="2106234" cy="155224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76021" y="3584617"/>
            <a:ext cx="8591096" cy="284665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58205" y="767446"/>
            <a:ext cx="1656184" cy="646331"/>
          </a:xfrm>
          <a:prstGeom prst="rect">
            <a:avLst/>
          </a:prstGeom>
          <a:solidFill>
            <a:schemeClr val="accent2">
              <a:lumMod val="40000"/>
              <a:lumOff val="60000"/>
            </a:schemeClr>
          </a:solidFill>
        </p:spPr>
        <p:txBody>
          <a:bodyPr wrap="square" rtlCol="0">
            <a:spAutoFit/>
          </a:bodyPr>
          <a:lstStyle/>
          <a:p>
            <a:pPr algn="ctr"/>
            <a:r>
              <a:rPr kumimoji="1" lang="en-US" altLang="ja-JP" b="1" u="sng" dirty="0" smtClean="0"/>
              <a:t>Emergency Response</a:t>
            </a:r>
            <a:endParaRPr kumimoji="1" lang="ja-JP" altLang="en-US" b="1" u="sng" dirty="0"/>
          </a:p>
        </p:txBody>
      </p:sp>
      <p:sp>
        <p:nvSpPr>
          <p:cNvPr id="7" name="テキスト ボックス 6"/>
          <p:cNvSpPr txBox="1"/>
          <p:nvPr/>
        </p:nvSpPr>
        <p:spPr>
          <a:xfrm>
            <a:off x="2214389" y="767446"/>
            <a:ext cx="2376264" cy="646331"/>
          </a:xfrm>
          <a:prstGeom prst="rect">
            <a:avLst/>
          </a:prstGeom>
          <a:solidFill>
            <a:srgbClr val="FFC000"/>
          </a:solidFill>
        </p:spPr>
        <p:txBody>
          <a:bodyPr wrap="square" rtlCol="0">
            <a:spAutoFit/>
          </a:bodyPr>
          <a:lstStyle/>
          <a:p>
            <a:pPr algn="ctr"/>
            <a:r>
              <a:rPr kumimoji="1" lang="en-US" altLang="ja-JP" b="1" u="sng" dirty="0" smtClean="0"/>
              <a:t>Temporary Recovery </a:t>
            </a:r>
            <a:r>
              <a:rPr kumimoji="1" lang="en-US" altLang="ja-JP" dirty="0" smtClean="0"/>
              <a:t>for Survivability</a:t>
            </a:r>
            <a:endParaRPr kumimoji="1" lang="ja-JP" altLang="en-US" dirty="0"/>
          </a:p>
        </p:txBody>
      </p:sp>
      <p:sp>
        <p:nvSpPr>
          <p:cNvPr id="8" name="テキスト ボックス 7"/>
          <p:cNvSpPr txBox="1"/>
          <p:nvPr/>
        </p:nvSpPr>
        <p:spPr>
          <a:xfrm>
            <a:off x="4590653" y="767446"/>
            <a:ext cx="4176464" cy="646331"/>
          </a:xfrm>
          <a:prstGeom prst="rect">
            <a:avLst/>
          </a:prstGeom>
          <a:solidFill>
            <a:schemeClr val="tx2">
              <a:lumMod val="40000"/>
              <a:lumOff val="60000"/>
            </a:schemeClr>
          </a:solidFill>
        </p:spPr>
        <p:txBody>
          <a:bodyPr wrap="square" rtlCol="0">
            <a:spAutoFit/>
          </a:bodyPr>
          <a:lstStyle/>
          <a:p>
            <a:pPr algn="ctr"/>
            <a:r>
              <a:rPr kumimoji="1" lang="en-US" altLang="ja-JP" b="1" u="sng" dirty="0" smtClean="0"/>
              <a:t>Full-scale recovery/reconstruction </a:t>
            </a:r>
            <a:r>
              <a:rPr kumimoji="1" lang="en-US" altLang="ja-JP" dirty="0" smtClean="0"/>
              <a:t>for resilience and sustainability</a:t>
            </a:r>
            <a:endParaRPr kumimoji="1" lang="ja-JP" altLang="en-US" dirty="0"/>
          </a:p>
        </p:txBody>
      </p:sp>
      <p:sp>
        <p:nvSpPr>
          <p:cNvPr id="10" name="テキスト ボックス 9"/>
          <p:cNvSpPr txBox="1"/>
          <p:nvPr/>
        </p:nvSpPr>
        <p:spPr>
          <a:xfrm>
            <a:off x="567441" y="494940"/>
            <a:ext cx="1656184" cy="369332"/>
          </a:xfrm>
          <a:prstGeom prst="rect">
            <a:avLst/>
          </a:prstGeom>
          <a:noFill/>
          <a:ln>
            <a:noFill/>
          </a:ln>
        </p:spPr>
        <p:txBody>
          <a:bodyPr wrap="square" rtlCol="0">
            <a:spAutoFit/>
          </a:bodyPr>
          <a:lstStyle/>
          <a:p>
            <a:r>
              <a:rPr kumimoji="1" lang="en-US" altLang="ja-JP" dirty="0" smtClean="0"/>
              <a:t> </a:t>
            </a:r>
            <a:r>
              <a:rPr kumimoji="1" lang="en-US" altLang="ja-JP" b="1" dirty="0" smtClean="0"/>
              <a:t>a day – a week</a:t>
            </a:r>
            <a:endParaRPr kumimoji="1" lang="ja-JP" altLang="en-US" b="1" dirty="0"/>
          </a:p>
        </p:txBody>
      </p:sp>
      <p:sp>
        <p:nvSpPr>
          <p:cNvPr id="11" name="テキスト ボックス 10"/>
          <p:cNvSpPr txBox="1"/>
          <p:nvPr/>
        </p:nvSpPr>
        <p:spPr>
          <a:xfrm>
            <a:off x="2214389" y="494939"/>
            <a:ext cx="2376264" cy="369332"/>
          </a:xfrm>
          <a:prstGeom prst="rect">
            <a:avLst/>
          </a:prstGeom>
          <a:noFill/>
          <a:ln>
            <a:noFill/>
          </a:ln>
        </p:spPr>
        <p:txBody>
          <a:bodyPr wrap="square" rtlCol="0">
            <a:spAutoFit/>
          </a:bodyPr>
          <a:lstStyle/>
          <a:p>
            <a:pPr algn="ctr"/>
            <a:r>
              <a:rPr kumimoji="1" lang="en-US" altLang="ja-JP" b="1" dirty="0" smtClean="0"/>
              <a:t>days - months</a:t>
            </a:r>
            <a:endParaRPr kumimoji="1" lang="ja-JP" altLang="en-US" b="1" dirty="0"/>
          </a:p>
        </p:txBody>
      </p:sp>
      <p:sp>
        <p:nvSpPr>
          <p:cNvPr id="12" name="テキスト ボックス 11"/>
          <p:cNvSpPr txBox="1"/>
          <p:nvPr/>
        </p:nvSpPr>
        <p:spPr>
          <a:xfrm>
            <a:off x="4590653" y="494940"/>
            <a:ext cx="4176464" cy="369332"/>
          </a:xfrm>
          <a:prstGeom prst="rect">
            <a:avLst/>
          </a:prstGeom>
          <a:noFill/>
          <a:ln>
            <a:noFill/>
          </a:ln>
        </p:spPr>
        <p:txBody>
          <a:bodyPr wrap="square" rtlCol="0">
            <a:spAutoFit/>
          </a:bodyPr>
          <a:lstStyle/>
          <a:p>
            <a:pPr algn="ctr"/>
            <a:r>
              <a:rPr kumimoji="1" lang="en-US" altLang="ja-JP" b="1" dirty="0" smtClean="0"/>
              <a:t>weeks - years</a:t>
            </a:r>
            <a:endParaRPr kumimoji="1" lang="ja-JP" altLang="en-US" b="1" dirty="0"/>
          </a:p>
        </p:txBody>
      </p:sp>
      <p:sp>
        <p:nvSpPr>
          <p:cNvPr id="15" name="テキスト ボックス 14"/>
          <p:cNvSpPr txBox="1"/>
          <p:nvPr/>
        </p:nvSpPr>
        <p:spPr>
          <a:xfrm>
            <a:off x="558205" y="1445379"/>
            <a:ext cx="1656184" cy="1904670"/>
          </a:xfrm>
          <a:prstGeom prst="rect">
            <a:avLst/>
          </a:prstGeom>
          <a:noFill/>
          <a:ln w="38100">
            <a:solidFill>
              <a:schemeClr val="accent2">
                <a:lumMod val="40000"/>
                <a:lumOff val="60000"/>
              </a:schemeClr>
            </a:solidFill>
          </a:ln>
        </p:spPr>
        <p:txBody>
          <a:bodyPr wrap="square" rtlCol="0">
            <a:spAutoFit/>
          </a:bodyPr>
          <a:lstStyle/>
          <a:p>
            <a:pPr marL="285750" indent="-285750">
              <a:buFont typeface="Wingdings"/>
              <a:buChar char="Ø"/>
            </a:pPr>
            <a:r>
              <a:rPr lang="en-US" altLang="ja-JP" sz="1600" dirty="0" smtClean="0"/>
              <a:t>Damage identification</a:t>
            </a:r>
          </a:p>
          <a:p>
            <a:pPr marL="285750" indent="-285750">
              <a:buFont typeface="Wingdings"/>
              <a:buChar char="Ø"/>
            </a:pPr>
            <a:r>
              <a:rPr kumimoji="1" lang="en-US" altLang="ja-JP" sz="1600" dirty="0" smtClean="0"/>
              <a:t>Damage monitoring</a:t>
            </a:r>
          </a:p>
          <a:p>
            <a:pPr marL="285750" indent="-285750">
              <a:buFont typeface="Wingdings"/>
              <a:buChar char="Ø"/>
            </a:pPr>
            <a:r>
              <a:rPr lang="en-US" altLang="ja-JP" sz="1600" dirty="0"/>
              <a:t>S</a:t>
            </a:r>
            <a:r>
              <a:rPr lang="en-US" altLang="ja-JP" sz="1600" dirty="0" smtClean="0"/>
              <a:t>earch and rescue</a:t>
            </a:r>
          </a:p>
          <a:p>
            <a:pPr marL="285750" indent="-285750">
              <a:buFont typeface="Wingdings"/>
              <a:buChar char="Ø"/>
            </a:pPr>
            <a:r>
              <a:rPr kumimoji="1" lang="en-US" altLang="ja-JP" sz="1600" dirty="0" smtClean="0"/>
              <a:t>Evacuation</a:t>
            </a:r>
            <a:endParaRPr kumimoji="1" lang="ja-JP" altLang="en-US" sz="1600" dirty="0"/>
          </a:p>
        </p:txBody>
      </p:sp>
      <p:sp>
        <p:nvSpPr>
          <p:cNvPr id="16" name="テキスト ボックス 15"/>
          <p:cNvSpPr txBox="1"/>
          <p:nvPr/>
        </p:nvSpPr>
        <p:spPr>
          <a:xfrm>
            <a:off x="2214389" y="1445379"/>
            <a:ext cx="2376264" cy="1904670"/>
          </a:xfrm>
          <a:prstGeom prst="rect">
            <a:avLst/>
          </a:prstGeom>
          <a:noFill/>
          <a:ln w="38100">
            <a:solidFill>
              <a:srgbClr val="FFC000"/>
            </a:solidFill>
          </a:ln>
        </p:spPr>
        <p:txBody>
          <a:bodyPr wrap="square" rtlCol="0">
            <a:spAutoFit/>
          </a:bodyPr>
          <a:lstStyle/>
          <a:p>
            <a:pPr marL="285750" indent="-285750">
              <a:buFont typeface="Wingdings"/>
              <a:buChar char="Ø"/>
            </a:pPr>
            <a:r>
              <a:rPr lang="en-US" altLang="ja-JP" sz="1600" dirty="0"/>
              <a:t>T</a:t>
            </a:r>
            <a:r>
              <a:rPr kumimoji="1" lang="en-US" altLang="ja-JP" sz="1600" dirty="0" smtClean="0"/>
              <a:t>emporary villages for  evacuees</a:t>
            </a:r>
          </a:p>
          <a:p>
            <a:pPr marL="285750" indent="-285750">
              <a:buFont typeface="Wingdings"/>
              <a:buChar char="Ø"/>
            </a:pPr>
            <a:r>
              <a:rPr lang="en-US" altLang="ja-JP" sz="1600" dirty="0" smtClean="0"/>
              <a:t>Logistics and lifelines</a:t>
            </a:r>
            <a:r>
              <a:rPr kumimoji="1" lang="en-US" altLang="ja-JP" sz="1600" dirty="0" smtClean="0"/>
              <a:t> for survivability</a:t>
            </a:r>
          </a:p>
          <a:p>
            <a:pPr marL="285750" indent="-285750">
              <a:buFont typeface="Wingdings"/>
              <a:buChar char="Ø"/>
            </a:pPr>
            <a:r>
              <a:rPr kumimoji="1" lang="en-US" altLang="ja-JP" sz="1600" dirty="0" smtClean="0"/>
              <a:t>Damage and loss  assessment for </a:t>
            </a:r>
            <a:r>
              <a:rPr lang="en-US" altLang="ja-JP" sz="1600" dirty="0" smtClean="0"/>
              <a:t>economic </a:t>
            </a:r>
            <a:r>
              <a:rPr kumimoji="1" lang="en-US" altLang="ja-JP" sz="1600" dirty="0" smtClean="0"/>
              <a:t>support</a:t>
            </a:r>
          </a:p>
        </p:txBody>
      </p:sp>
      <p:sp>
        <p:nvSpPr>
          <p:cNvPr id="17" name="テキスト ボックス 16"/>
          <p:cNvSpPr txBox="1"/>
          <p:nvPr/>
        </p:nvSpPr>
        <p:spPr>
          <a:xfrm rot="16200000">
            <a:off x="-1218828" y="1620683"/>
            <a:ext cx="3089401" cy="369332"/>
          </a:xfrm>
          <a:prstGeom prst="rect">
            <a:avLst/>
          </a:prstGeom>
          <a:noFill/>
          <a:ln>
            <a:noFill/>
          </a:ln>
        </p:spPr>
        <p:txBody>
          <a:bodyPr wrap="square" rtlCol="0">
            <a:spAutoFit/>
          </a:bodyPr>
          <a:lstStyle/>
          <a:p>
            <a:r>
              <a:rPr kumimoji="1" lang="en-US" altLang="ja-JP" b="1" u="sng" dirty="0" smtClean="0"/>
              <a:t>Disaster Response Activities</a:t>
            </a:r>
            <a:endParaRPr kumimoji="1" lang="ja-JP" altLang="en-US" b="1" u="sng" dirty="0"/>
          </a:p>
        </p:txBody>
      </p:sp>
      <p:sp>
        <p:nvSpPr>
          <p:cNvPr id="13" name="爆発 1 12"/>
          <p:cNvSpPr/>
          <p:nvPr/>
        </p:nvSpPr>
        <p:spPr>
          <a:xfrm>
            <a:off x="378185" y="688636"/>
            <a:ext cx="360040" cy="83555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4590653" y="1445379"/>
            <a:ext cx="4176464" cy="1904670"/>
          </a:xfrm>
          <a:prstGeom prst="rect">
            <a:avLst/>
          </a:prstGeom>
          <a:noFill/>
          <a:ln w="38100">
            <a:solidFill>
              <a:schemeClr val="accent1">
                <a:lumMod val="60000"/>
                <a:lumOff val="40000"/>
              </a:schemeClr>
            </a:solidFill>
          </a:ln>
        </p:spPr>
        <p:txBody>
          <a:bodyPr wrap="square" rtlCol="0">
            <a:spAutoFit/>
          </a:bodyPr>
          <a:lstStyle/>
          <a:p>
            <a:pPr marL="285750" indent="-285750">
              <a:buFont typeface="Wingdings"/>
              <a:buChar char="Ø"/>
            </a:pPr>
            <a:r>
              <a:rPr lang="en-US" altLang="ja-JP" sz="1600" dirty="0"/>
              <a:t>R</a:t>
            </a:r>
            <a:r>
              <a:rPr kumimoji="1" lang="en-US" altLang="ja-JP" sz="1600" dirty="0" smtClean="0"/>
              <a:t>ecovery/reconstruction planning</a:t>
            </a:r>
          </a:p>
          <a:p>
            <a:pPr marL="285750" indent="-285750">
              <a:buFont typeface="Wingdings"/>
              <a:buChar char="Ø"/>
            </a:pPr>
            <a:r>
              <a:rPr lang="en-US" altLang="ja-JP" sz="1600" dirty="0" smtClean="0"/>
              <a:t>Resilient town development</a:t>
            </a:r>
          </a:p>
          <a:p>
            <a:pPr marL="285750" indent="-285750">
              <a:buFont typeface="Wingdings"/>
              <a:buChar char="Ø"/>
            </a:pPr>
            <a:r>
              <a:rPr kumimoji="1" lang="en-US" altLang="ja-JP" sz="1600" dirty="0" smtClean="0"/>
              <a:t>Rebuilding permanent houses/facilities</a:t>
            </a:r>
          </a:p>
          <a:p>
            <a:pPr marL="285750" indent="-285750">
              <a:buFont typeface="Wingdings"/>
              <a:buChar char="Ø"/>
            </a:pPr>
            <a:r>
              <a:rPr kumimoji="1" lang="en-US" altLang="ja-JP" sz="1600" dirty="0" smtClean="0"/>
              <a:t>Agriculture, fishery and industrial reconstruction</a:t>
            </a:r>
          </a:p>
          <a:p>
            <a:pPr marL="285750" indent="-285750">
              <a:buFont typeface="Wingdings"/>
              <a:buChar char="Ø"/>
            </a:pPr>
            <a:r>
              <a:rPr lang="en-US" altLang="ja-JP" sz="1600" dirty="0" smtClean="0"/>
              <a:t>Recovery of social, economical activities</a:t>
            </a:r>
          </a:p>
          <a:p>
            <a:pPr marL="285750" indent="-285750">
              <a:buFont typeface="Wingdings"/>
              <a:buChar char="Ø"/>
            </a:pPr>
            <a:endParaRPr kumimoji="1" lang="en-US" altLang="ja-JP" sz="1600" dirty="0" smtClean="0"/>
          </a:p>
        </p:txBody>
      </p:sp>
      <p:sp>
        <p:nvSpPr>
          <p:cNvPr id="25" name="円/楕円 24"/>
          <p:cNvSpPr/>
          <p:nvPr/>
        </p:nvSpPr>
        <p:spPr>
          <a:xfrm>
            <a:off x="378185" y="4909810"/>
            <a:ext cx="1836204" cy="115212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Emergency Observation</a:t>
            </a:r>
            <a:endParaRPr kumimoji="1" lang="ja-JP" altLang="en-US" sz="1600" b="1" dirty="0">
              <a:solidFill>
                <a:schemeClr val="tx1"/>
              </a:solidFill>
            </a:endParaRPr>
          </a:p>
        </p:txBody>
      </p:sp>
      <p:sp>
        <p:nvSpPr>
          <p:cNvPr id="26" name="円/楕円 25"/>
          <p:cNvSpPr/>
          <p:nvPr/>
        </p:nvSpPr>
        <p:spPr>
          <a:xfrm>
            <a:off x="2242368" y="4909810"/>
            <a:ext cx="2348285" cy="11521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Observation under specific request</a:t>
            </a:r>
            <a:endParaRPr kumimoji="1" lang="ja-JP" altLang="en-US" b="1" dirty="0">
              <a:solidFill>
                <a:schemeClr val="tx1"/>
              </a:solidFill>
            </a:endParaRPr>
          </a:p>
        </p:txBody>
      </p:sp>
      <p:sp>
        <p:nvSpPr>
          <p:cNvPr id="27" name="円/楕円 26"/>
          <p:cNvSpPr/>
          <p:nvPr/>
        </p:nvSpPr>
        <p:spPr>
          <a:xfrm>
            <a:off x="4571999" y="4909810"/>
            <a:ext cx="4195117" cy="115212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Periodic Monitoring</a:t>
            </a:r>
            <a:endParaRPr kumimoji="1" lang="ja-JP" altLang="en-US" sz="2000" dirty="0">
              <a:solidFill>
                <a:schemeClr val="tx1"/>
              </a:solidFill>
            </a:endParaRPr>
          </a:p>
        </p:txBody>
      </p:sp>
      <p:sp>
        <p:nvSpPr>
          <p:cNvPr id="28" name="テキスト ボックス 27"/>
          <p:cNvSpPr txBox="1"/>
          <p:nvPr/>
        </p:nvSpPr>
        <p:spPr>
          <a:xfrm>
            <a:off x="518796" y="6061938"/>
            <a:ext cx="8406283" cy="369332"/>
          </a:xfrm>
          <a:prstGeom prst="rect">
            <a:avLst/>
          </a:prstGeom>
          <a:noFill/>
          <a:ln>
            <a:noFill/>
          </a:ln>
        </p:spPr>
        <p:txBody>
          <a:bodyPr wrap="square" rtlCol="0">
            <a:spAutoFit/>
          </a:bodyPr>
          <a:lstStyle/>
          <a:p>
            <a:pPr algn="ctr"/>
            <a:r>
              <a:rPr kumimoji="1" lang="en-US" altLang="ja-JP" dirty="0" smtClean="0"/>
              <a:t>Earth Observation and GIS products</a:t>
            </a:r>
            <a:endParaRPr kumimoji="1" lang="ja-JP" altLang="en-US" dirty="0"/>
          </a:p>
        </p:txBody>
      </p:sp>
      <p:cxnSp>
        <p:nvCxnSpPr>
          <p:cNvPr id="30" name="直線矢印コネクタ 29"/>
          <p:cNvCxnSpPr>
            <a:stCxn id="25" idx="0"/>
            <a:endCxn id="15" idx="2"/>
          </p:cNvCxnSpPr>
          <p:nvPr/>
        </p:nvCxnSpPr>
        <p:spPr>
          <a:xfrm flipV="1">
            <a:off x="1296287" y="3350049"/>
            <a:ext cx="90010" cy="15597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07382" y="3652875"/>
            <a:ext cx="1157830" cy="954107"/>
          </a:xfrm>
          <a:prstGeom prst="rect">
            <a:avLst/>
          </a:prstGeom>
          <a:solidFill>
            <a:schemeClr val="accent2">
              <a:lumMod val="40000"/>
              <a:lumOff val="60000"/>
            </a:schemeClr>
          </a:solidFill>
          <a:ln>
            <a:solidFill>
              <a:schemeClr val="tx1"/>
            </a:solidFill>
          </a:ln>
        </p:spPr>
        <p:txBody>
          <a:bodyPr wrap="square" rtlCol="0">
            <a:spAutoFit/>
          </a:bodyPr>
          <a:lstStyle/>
          <a:p>
            <a:pPr algn="ctr"/>
            <a:r>
              <a:rPr kumimoji="1" lang="en-US" altLang="ja-JP" sz="1400" dirty="0" smtClean="0"/>
              <a:t>Damage Identification</a:t>
            </a:r>
          </a:p>
          <a:p>
            <a:pPr algn="ctr"/>
            <a:r>
              <a:rPr lang="en-US" altLang="ja-JP" sz="1400" dirty="0" smtClean="0"/>
              <a:t> GI for search and rescue</a:t>
            </a:r>
          </a:p>
        </p:txBody>
      </p:sp>
      <p:cxnSp>
        <p:nvCxnSpPr>
          <p:cNvPr id="41" name="直線矢印コネクタ 40"/>
          <p:cNvCxnSpPr>
            <a:stCxn id="26" idx="0"/>
            <a:endCxn id="16" idx="2"/>
          </p:cNvCxnSpPr>
          <p:nvPr/>
        </p:nvCxnSpPr>
        <p:spPr>
          <a:xfrm flipH="1" flipV="1">
            <a:off x="3402521" y="3350049"/>
            <a:ext cx="13990" cy="15597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16200000">
            <a:off x="-499056" y="5380980"/>
            <a:ext cx="1719487" cy="369332"/>
          </a:xfrm>
          <a:prstGeom prst="rect">
            <a:avLst/>
          </a:prstGeom>
          <a:noFill/>
          <a:ln>
            <a:noFill/>
          </a:ln>
        </p:spPr>
        <p:txBody>
          <a:bodyPr wrap="square" rtlCol="0">
            <a:spAutoFit/>
          </a:bodyPr>
          <a:lstStyle/>
          <a:p>
            <a:r>
              <a:rPr lang="en-US" altLang="ja-JP" b="1" u="sng" dirty="0" smtClean="0"/>
              <a:t>EO by satellites</a:t>
            </a:r>
            <a:endParaRPr kumimoji="1" lang="ja-JP" altLang="en-US" b="1" u="sng" dirty="0"/>
          </a:p>
        </p:txBody>
      </p:sp>
      <p:sp>
        <p:nvSpPr>
          <p:cNvPr id="47" name="テキスト ボックス 46"/>
          <p:cNvSpPr txBox="1"/>
          <p:nvPr/>
        </p:nvSpPr>
        <p:spPr>
          <a:xfrm rot="16200000">
            <a:off x="-179372" y="3979751"/>
            <a:ext cx="1080120" cy="369332"/>
          </a:xfrm>
          <a:prstGeom prst="rect">
            <a:avLst/>
          </a:prstGeom>
          <a:noFill/>
          <a:ln>
            <a:noFill/>
          </a:ln>
        </p:spPr>
        <p:txBody>
          <a:bodyPr wrap="square" rtlCol="0">
            <a:spAutoFit/>
          </a:bodyPr>
          <a:lstStyle/>
          <a:p>
            <a:r>
              <a:rPr kumimoji="1" lang="en-US" altLang="ja-JP" b="1" u="sng" dirty="0" smtClean="0"/>
              <a:t>Products</a:t>
            </a:r>
            <a:endParaRPr kumimoji="1" lang="ja-JP" altLang="en-US" b="1" u="sng" dirty="0"/>
          </a:p>
        </p:txBody>
      </p:sp>
      <p:cxnSp>
        <p:nvCxnSpPr>
          <p:cNvPr id="51" name="直線矢印コネクタ 50"/>
          <p:cNvCxnSpPr>
            <a:stCxn id="25" idx="0"/>
            <a:endCxn id="18" idx="2"/>
          </p:cNvCxnSpPr>
          <p:nvPr/>
        </p:nvCxnSpPr>
        <p:spPr>
          <a:xfrm flipV="1">
            <a:off x="1296287" y="3350049"/>
            <a:ext cx="5382598" cy="15597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020918" y="3641196"/>
            <a:ext cx="1238635" cy="523220"/>
          </a:xfrm>
          <a:prstGeom prst="rect">
            <a:avLst/>
          </a:prstGeom>
          <a:solidFill>
            <a:srgbClr val="FFC000"/>
          </a:solidFill>
          <a:ln>
            <a:solidFill>
              <a:schemeClr val="tx1"/>
            </a:solidFill>
          </a:ln>
        </p:spPr>
        <p:txBody>
          <a:bodyPr wrap="square" rtlCol="0">
            <a:spAutoFit/>
          </a:bodyPr>
          <a:lstStyle/>
          <a:p>
            <a:pPr algn="ctr"/>
            <a:r>
              <a:rPr lang="en-US" altLang="ja-JP" sz="1400" dirty="0" smtClean="0"/>
              <a:t>Hazard</a:t>
            </a:r>
            <a:r>
              <a:rPr lang="ja-JP" altLang="en-US" sz="1400" dirty="0" smtClean="0"/>
              <a:t> </a:t>
            </a:r>
            <a:r>
              <a:rPr lang="en-US" altLang="ja-JP" sz="1400" dirty="0" smtClean="0"/>
              <a:t>Map Safety Map</a:t>
            </a:r>
            <a:endParaRPr kumimoji="1" lang="ja-JP" altLang="en-US" sz="1400" dirty="0"/>
          </a:p>
        </p:txBody>
      </p:sp>
      <p:sp>
        <p:nvSpPr>
          <p:cNvPr id="56" name="テキスト ボックス 55"/>
          <p:cNvSpPr txBox="1"/>
          <p:nvPr/>
        </p:nvSpPr>
        <p:spPr>
          <a:xfrm>
            <a:off x="2246645" y="4283816"/>
            <a:ext cx="2344008" cy="523220"/>
          </a:xfrm>
          <a:prstGeom prst="rect">
            <a:avLst/>
          </a:prstGeom>
          <a:solidFill>
            <a:srgbClr val="FFC000"/>
          </a:solidFill>
          <a:ln>
            <a:solidFill>
              <a:schemeClr val="tx1"/>
            </a:solidFill>
          </a:ln>
        </p:spPr>
        <p:txBody>
          <a:bodyPr wrap="square" rtlCol="0">
            <a:spAutoFit/>
          </a:bodyPr>
          <a:lstStyle/>
          <a:p>
            <a:pPr algn="ctr"/>
            <a:r>
              <a:rPr lang="en-US" altLang="ja-JP" sz="1400" dirty="0"/>
              <a:t>S</a:t>
            </a:r>
            <a:r>
              <a:rPr kumimoji="1" lang="en-US" altLang="ja-JP" sz="1400" dirty="0" smtClean="0"/>
              <a:t>pecific products by requests</a:t>
            </a:r>
          </a:p>
          <a:p>
            <a:pPr algn="ctr"/>
            <a:r>
              <a:rPr lang="en-US" altLang="ja-JP" sz="1400" dirty="0" smtClean="0"/>
              <a:t>Recovery Monitoring</a:t>
            </a:r>
            <a:endParaRPr kumimoji="1" lang="ja-JP" altLang="en-US" sz="1400" dirty="0"/>
          </a:p>
        </p:txBody>
      </p:sp>
      <p:cxnSp>
        <p:nvCxnSpPr>
          <p:cNvPr id="58" name="直線矢印コネクタ 57"/>
          <p:cNvCxnSpPr>
            <a:stCxn id="27" idx="0"/>
            <a:endCxn id="18" idx="2"/>
          </p:cNvCxnSpPr>
          <p:nvPr/>
        </p:nvCxnSpPr>
        <p:spPr>
          <a:xfrm flipV="1">
            <a:off x="6669558" y="3350049"/>
            <a:ext cx="9327" cy="15597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148064" y="4288827"/>
            <a:ext cx="2952328"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kumimoji="1" lang="en-US" altLang="ja-JP" sz="1400" dirty="0" smtClean="0"/>
              <a:t>Periodic Observation for process control and records</a:t>
            </a:r>
            <a:endParaRPr kumimoji="1" lang="ja-JP" altLang="en-US" sz="1400" dirty="0"/>
          </a:p>
        </p:txBody>
      </p:sp>
      <p:sp>
        <p:nvSpPr>
          <p:cNvPr id="3" name="テキスト ボックス 2"/>
          <p:cNvSpPr txBox="1"/>
          <p:nvPr/>
        </p:nvSpPr>
        <p:spPr>
          <a:xfrm>
            <a:off x="4032591" y="3624357"/>
            <a:ext cx="1763545" cy="523220"/>
          </a:xfrm>
          <a:prstGeom prst="rect">
            <a:avLst/>
          </a:prstGeom>
          <a:solidFill>
            <a:schemeClr val="accent1">
              <a:lumMod val="60000"/>
              <a:lumOff val="40000"/>
            </a:schemeClr>
          </a:solidFill>
          <a:ln>
            <a:solidFill>
              <a:schemeClr val="tx1"/>
            </a:solidFill>
          </a:ln>
        </p:spPr>
        <p:txBody>
          <a:bodyPr wrap="square" rtlCol="0">
            <a:spAutoFit/>
          </a:bodyPr>
          <a:lstStyle/>
          <a:p>
            <a:r>
              <a:rPr kumimoji="1" lang="en-US" altLang="ja-JP" sz="1400" dirty="0" smtClean="0"/>
              <a:t>Hazard/Safety Map for recovery planning</a:t>
            </a:r>
            <a:endParaRPr kumimoji="1" lang="ja-JP" altLang="en-US" sz="1400" dirty="0"/>
          </a:p>
        </p:txBody>
      </p:sp>
      <p:sp>
        <p:nvSpPr>
          <p:cNvPr id="4" name="テキスト ボックス 3"/>
          <p:cNvSpPr txBox="1"/>
          <p:nvPr/>
        </p:nvSpPr>
        <p:spPr>
          <a:xfrm>
            <a:off x="0" y="-31740"/>
            <a:ext cx="9144000" cy="584775"/>
          </a:xfrm>
          <a:prstGeom prst="rect">
            <a:avLst/>
          </a:prstGeom>
          <a:solidFill>
            <a:schemeClr val="accent6">
              <a:lumMod val="40000"/>
              <a:lumOff val="60000"/>
            </a:schemeClr>
          </a:solidFill>
        </p:spPr>
        <p:txBody>
          <a:bodyPr wrap="square" rtlCol="0">
            <a:spAutoFit/>
          </a:bodyPr>
          <a:lstStyle/>
          <a:p>
            <a:pPr algn="ctr"/>
            <a:r>
              <a:rPr kumimoji="1" lang="en-US" altLang="ja-JP" sz="3200" dirty="0" smtClean="0"/>
              <a:t>Contribution of EO to Recovery Activities</a:t>
            </a:r>
            <a:endParaRPr kumimoji="1" lang="ja-JP" altLang="en-US" sz="3200" dirty="0"/>
          </a:p>
        </p:txBody>
      </p:sp>
      <p:sp>
        <p:nvSpPr>
          <p:cNvPr id="5" name="フッター プレースホルダー 4"/>
          <p:cNvSpPr>
            <a:spLocks noGrp="1"/>
          </p:cNvSpPr>
          <p:nvPr>
            <p:ph type="ftr" sz="quarter" idx="11"/>
          </p:nvPr>
        </p:nvSpPr>
        <p:spPr>
          <a:xfrm>
            <a:off x="3124199" y="6425390"/>
            <a:ext cx="2895600" cy="365125"/>
          </a:xfrm>
        </p:spPr>
        <p:txBody>
          <a:bodyPr/>
          <a:lstStyle/>
          <a:p>
            <a:r>
              <a:rPr kumimoji="1" lang="fr-FR" altLang="ja-JP" smtClean="0"/>
              <a:t>CEOS WG Disaster#6 @Vancouver(WA) Sep.6-9, 2016</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spTree>
    <p:extLst>
      <p:ext uri="{BB962C8B-B14F-4D97-AF65-F5344CB8AC3E}">
        <p14:creationId xmlns:p14="http://schemas.microsoft.com/office/powerpoint/2010/main" val="193621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1412"/>
            <a:ext cx="9144000" cy="634082"/>
          </a:xfrm>
          <a:solidFill>
            <a:schemeClr val="accent6">
              <a:lumMod val="40000"/>
              <a:lumOff val="60000"/>
            </a:schemeClr>
          </a:solidFill>
        </p:spPr>
        <p:txBody>
          <a:bodyPr>
            <a:normAutofit fontScale="90000"/>
          </a:bodyPr>
          <a:lstStyle/>
          <a:p>
            <a:r>
              <a:rPr kumimoji="1" lang="en-US" altLang="ja-JP" dirty="0" smtClean="0"/>
              <a:t>Summary and Conclusions</a:t>
            </a:r>
            <a:endParaRPr kumimoji="1" lang="ja-JP" altLang="en-US" dirty="0"/>
          </a:p>
        </p:txBody>
      </p:sp>
      <p:sp>
        <p:nvSpPr>
          <p:cNvPr id="4" name="コンテンツ プレースホルダー 3"/>
          <p:cNvSpPr>
            <a:spLocks noGrp="1"/>
          </p:cNvSpPr>
          <p:nvPr>
            <p:ph idx="1"/>
          </p:nvPr>
        </p:nvSpPr>
        <p:spPr>
          <a:xfrm>
            <a:off x="467544" y="908720"/>
            <a:ext cx="8435280" cy="4752528"/>
          </a:xfrm>
        </p:spPr>
        <p:txBody>
          <a:bodyPr>
            <a:normAutofit fontScale="62500" lnSpcReduction="20000"/>
          </a:bodyPr>
          <a:lstStyle/>
          <a:p>
            <a:pPr marL="514350" indent="-514350">
              <a:buFont typeface="+mj-lt"/>
              <a:buAutoNum type="arabicPeriod"/>
            </a:pPr>
            <a:r>
              <a:rPr lang="en-US" altLang="ja-JP" dirty="0" smtClean="0"/>
              <a:t>Japan’s progress in recovery from the Great East Japan Earthquake was summarized.</a:t>
            </a:r>
          </a:p>
          <a:p>
            <a:pPr marL="514350" indent="-514350">
              <a:buFont typeface="+mj-lt"/>
              <a:buAutoNum type="arabicPeriod"/>
            </a:pPr>
            <a:r>
              <a:rPr lang="en-US" altLang="ja-JP" dirty="0" smtClean="0"/>
              <a:t>Recovery of Onagawa-town, which had been devastated and wiped out all the life foundation by the disaster, is now in progress toward a </a:t>
            </a:r>
            <a:r>
              <a:rPr lang="en-US" altLang="ja-JP" smtClean="0"/>
              <a:t>resilient town </a:t>
            </a:r>
            <a:r>
              <a:rPr lang="en-US" altLang="ja-JP" dirty="0" smtClean="0"/>
              <a:t>against disaster.</a:t>
            </a:r>
          </a:p>
          <a:p>
            <a:pPr marL="514350" indent="-514350">
              <a:buFont typeface="+mj-lt"/>
              <a:buAutoNum type="arabicPeriod"/>
            </a:pPr>
            <a:r>
              <a:rPr lang="en-US" altLang="ja-JP" dirty="0" smtClean="0"/>
              <a:t>From the experience of the Japanese recovery progress, recovery phase can be categorized “temporary recovery” and “full-scale recovery (reconstruction)” phase.  </a:t>
            </a:r>
          </a:p>
          <a:p>
            <a:pPr marL="514350" indent="-514350">
              <a:buFont typeface="+mj-lt"/>
              <a:buAutoNum type="arabicPeriod"/>
            </a:pPr>
            <a:r>
              <a:rPr lang="en-US" altLang="ja-JP" dirty="0"/>
              <a:t>T</a:t>
            </a:r>
            <a:r>
              <a:rPr lang="en-US" altLang="ja-JP" dirty="0" smtClean="0"/>
              <a:t>emporary recovery” phase requires geographic information to find safe and easy accessible/supportable location at its early stage.</a:t>
            </a:r>
          </a:p>
          <a:p>
            <a:pPr marL="514350" indent="-514350">
              <a:buFont typeface="+mj-lt"/>
              <a:buAutoNum type="arabicPeriod"/>
            </a:pPr>
            <a:r>
              <a:rPr lang="en-US" altLang="ja-JP" dirty="0" smtClean="0"/>
              <a:t>“</a:t>
            </a:r>
            <a:r>
              <a:rPr lang="en-US" altLang="ja-JP" smtClean="0"/>
              <a:t>Full-scale recovery” </a:t>
            </a:r>
            <a:r>
              <a:rPr lang="en-US" altLang="ja-JP" dirty="0" smtClean="0"/>
              <a:t>phase requires geographic information to develop “recovery plan” as well as  the periodic observation for process control and the records of the progress.</a:t>
            </a:r>
          </a:p>
          <a:p>
            <a:pPr marL="514350" indent="-514350">
              <a:buFont typeface="+mj-lt"/>
              <a:buAutoNum type="arabicPeriod"/>
            </a:pPr>
            <a:r>
              <a:rPr lang="en-US" altLang="ja-JP" b="1" smtClean="0"/>
              <a:t>“Recovery plan</a:t>
            </a:r>
            <a:r>
              <a:rPr lang="en-US" altLang="ja-JP" b="1" dirty="0" smtClean="0"/>
              <a:t>” with the goal and </a:t>
            </a:r>
            <a:r>
              <a:rPr lang="en-US" altLang="ja-JP" b="1" smtClean="0"/>
              <a:t>the </a:t>
            </a:r>
            <a:r>
              <a:rPr lang="en-US" altLang="ja-JP" b="1"/>
              <a:t>milestones</a:t>
            </a:r>
            <a:r>
              <a:rPr lang="en-US" altLang="ja-JP" b="1" smtClean="0"/>
              <a:t> </a:t>
            </a:r>
            <a:r>
              <a:rPr lang="en-US" altLang="ja-JP" b="1" dirty="0" smtClean="0"/>
              <a:t>of the </a:t>
            </a:r>
            <a:r>
              <a:rPr lang="en-US" altLang="ja-JP" b="1" smtClean="0"/>
              <a:t>recovery/reconstruction </a:t>
            </a:r>
            <a:r>
              <a:rPr lang="en-US" altLang="ja-JP" b="1" smtClean="0"/>
              <a:t>process is </a:t>
            </a:r>
            <a:r>
              <a:rPr lang="en-US" altLang="ja-JP" b="1" dirty="0" smtClean="0"/>
              <a:t>important to identify  </a:t>
            </a:r>
            <a:r>
              <a:rPr lang="en-US" altLang="ja-JP" b="1" smtClean="0"/>
              <a:t>“recovery </a:t>
            </a:r>
            <a:r>
              <a:rPr lang="en-US" altLang="ja-JP" b="1" dirty="0" smtClean="0"/>
              <a:t>” .</a:t>
            </a:r>
          </a:p>
          <a:p>
            <a:pPr marL="514350" indent="-514350">
              <a:buFont typeface="+mj-lt"/>
              <a:buAutoNum type="arabicPeriod"/>
            </a:pPr>
            <a:r>
              <a:rPr lang="en-US" altLang="ja-JP" smtClean="0"/>
              <a:t>Both emergency EO and recovery monitoring are important to contribute to the recovery activities.</a:t>
            </a:r>
            <a:endParaRPr lang="en-US" altLang="ja-JP" dirty="0" smtClean="0"/>
          </a:p>
        </p:txBody>
      </p:sp>
      <p:sp>
        <p:nvSpPr>
          <p:cNvPr id="2" name="フッター プレースホルダー 1"/>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spTree>
    <p:extLst>
      <p:ext uri="{BB962C8B-B14F-4D97-AF65-F5344CB8AC3E}">
        <p14:creationId xmlns:p14="http://schemas.microsoft.com/office/powerpoint/2010/main" val="381693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a:t>ALOS-2 </a:t>
            </a:r>
            <a:r>
              <a:rPr lang="en-US" altLang="ja-JP" smtClean="0"/>
              <a:t>Observation, </a:t>
            </a:r>
            <a:br>
              <a:rPr lang="en-US" altLang="ja-JP" smtClean="0"/>
            </a:br>
            <a:r>
              <a:rPr lang="en-US" altLang="ja-JP" smtClean="0"/>
              <a:t>2016 Kumamoto Earthquake</a:t>
            </a:r>
            <a:endParaRPr kumimoji="1" lang="ja-JP" altLang="en-US"/>
          </a:p>
        </p:txBody>
      </p:sp>
      <p:sp>
        <p:nvSpPr>
          <p:cNvPr id="6" name="テキスト プレースホルダー 5"/>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13</a:t>
            </a:fld>
            <a:endParaRPr kumimoji="1" lang="ja-JP" altLang="en-US" dirty="0"/>
          </a:p>
        </p:txBody>
      </p:sp>
    </p:spTree>
    <p:extLst>
      <p:ext uri="{BB962C8B-B14F-4D97-AF65-F5344CB8AC3E}">
        <p14:creationId xmlns:p14="http://schemas.microsoft.com/office/powerpoint/2010/main" val="15922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488" y="0"/>
            <a:ext cx="9127512" cy="584775"/>
          </a:xfrm>
          <a:prstGeom prst="rect">
            <a:avLst/>
          </a:prstGeom>
          <a:solidFill>
            <a:schemeClr val="accent6">
              <a:lumMod val="20000"/>
              <a:lumOff val="80000"/>
            </a:schemeClr>
          </a:solidFill>
        </p:spPr>
        <p:txBody>
          <a:bodyPr wrap="square" rtlCol="0">
            <a:spAutoFit/>
          </a:bodyPr>
          <a:lstStyle/>
          <a:p>
            <a:pPr algn="ctr"/>
            <a:r>
              <a:rPr kumimoji="1" lang="en-US" altLang="ja-JP" sz="3200" dirty="0" smtClean="0"/>
              <a:t>“2016 Kumamoto Earthquake” in Japan </a:t>
            </a:r>
            <a:endParaRPr kumimoji="1" lang="ja-JP" altLang="en-US" sz="3200" dirty="0"/>
          </a:p>
        </p:txBody>
      </p:sp>
      <p:sp>
        <p:nvSpPr>
          <p:cNvPr id="4" name="コンテンツ プレースホルダー 3"/>
          <p:cNvSpPr>
            <a:spLocks noGrp="1"/>
          </p:cNvSpPr>
          <p:nvPr>
            <p:ph idx="1"/>
          </p:nvPr>
        </p:nvSpPr>
        <p:spPr>
          <a:xfrm>
            <a:off x="323528" y="584775"/>
            <a:ext cx="8229600" cy="1836113"/>
          </a:xfrm>
        </p:spPr>
        <p:txBody>
          <a:bodyPr>
            <a:normAutofit fontScale="85000" lnSpcReduction="10000"/>
          </a:bodyPr>
          <a:lstStyle/>
          <a:p>
            <a:r>
              <a:rPr kumimoji="1" lang="en-US" altLang="ja-JP" sz="2000" dirty="0" smtClean="0"/>
              <a:t>April 14, 2016, 21:26 The Foreshock attacked Kumamoto prefecture. Mw=6.3, maximum seismic intensity=7 was almost the same scale as that of the Hanshin Awaji Great Earthquake in 1995.</a:t>
            </a:r>
          </a:p>
          <a:p>
            <a:r>
              <a:rPr lang="en-US" altLang="ja-JP" sz="2000" dirty="0" smtClean="0"/>
              <a:t>April 16,2016, 01:25 The main shock attacked Kumamoto Prefecture. Mw=7.3, max. seismic intensity=7 was greater than the foreshock. It killed more than 20 people and damaged more than 40,000 houses. </a:t>
            </a:r>
          </a:p>
          <a:p>
            <a:r>
              <a:rPr kumimoji="1" lang="en-US" altLang="ja-JP" sz="2000" dirty="0" smtClean="0"/>
              <a:t>More than 130 landslides were observed by aircrafts/satellites earth observation.</a:t>
            </a:r>
            <a:endParaRPr kumimoji="1" lang="ja-JP" alt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7992888" cy="405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フッター プレースホルダー 2"/>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a:t>
            </a:fld>
            <a:endParaRPr kumimoji="1" lang="ja-JP" altLang="en-US" dirty="0"/>
          </a:p>
        </p:txBody>
      </p:sp>
    </p:spTree>
    <p:extLst>
      <p:ext uri="{BB962C8B-B14F-4D97-AF65-F5344CB8AC3E}">
        <p14:creationId xmlns:p14="http://schemas.microsoft.com/office/powerpoint/2010/main" val="371925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396806"/>
            <a:ext cx="4026593" cy="295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gsi.go.jp/common/000140294.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252979"/>
            <a:ext cx="4279838" cy="51125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133509" y="737375"/>
            <a:ext cx="2293841" cy="1979003"/>
            <a:chOff x="3419872" y="-282809"/>
            <a:chExt cx="7483264" cy="6733169"/>
          </a:xfrm>
        </p:grpSpPr>
        <p:pic>
          <p:nvPicPr>
            <p:cNvPr id="4" name="Picture 2"/>
            <p:cNvPicPr>
              <a:picLocks noChangeAspect="1" noChangeArrowheads="1"/>
            </p:cNvPicPr>
            <p:nvPr/>
          </p:nvPicPr>
          <p:blipFill>
            <a:blip r:embed="rId5"/>
            <a:srcRect/>
            <a:stretch>
              <a:fillRect/>
            </a:stretch>
          </p:blipFill>
          <p:spPr bwMode="auto">
            <a:xfrm>
              <a:off x="3419872" y="-282809"/>
              <a:ext cx="7483264" cy="6733169"/>
            </a:xfrm>
            <a:prstGeom prst="rect">
              <a:avLst/>
            </a:prstGeom>
            <a:noFill/>
            <a:ln w="9525">
              <a:noFill/>
              <a:miter lim="800000"/>
              <a:headEnd/>
              <a:tailEnd/>
            </a:ln>
          </p:spPr>
        </p:pic>
        <p:sp>
          <p:nvSpPr>
            <p:cNvPr id="5" name="正方形/長方形 4"/>
            <p:cNvSpPr/>
            <p:nvPr/>
          </p:nvSpPr>
          <p:spPr>
            <a:xfrm>
              <a:off x="4161399" y="5233257"/>
              <a:ext cx="28803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テキスト ボックス 5"/>
          <p:cNvSpPr txBox="1"/>
          <p:nvPr/>
        </p:nvSpPr>
        <p:spPr>
          <a:xfrm>
            <a:off x="133509" y="2720089"/>
            <a:ext cx="3430379" cy="369332"/>
          </a:xfrm>
          <a:prstGeom prst="rect">
            <a:avLst/>
          </a:prstGeom>
          <a:noFill/>
        </p:spPr>
        <p:txBody>
          <a:bodyPr wrap="square" rtlCol="0">
            <a:spAutoFit/>
          </a:bodyPr>
          <a:lstStyle/>
          <a:p>
            <a:r>
              <a:rPr kumimoji="1" lang="en-US" altLang="ja-JP" dirty="0" smtClean="0"/>
              <a:t>Kumamoto Prefecture in Kyushu</a:t>
            </a:r>
            <a:endParaRPr kumimoji="1" lang="ja-JP" altLang="en-US" dirty="0"/>
          </a:p>
        </p:txBody>
      </p:sp>
      <p:sp>
        <p:nvSpPr>
          <p:cNvPr id="7" name="テキスト ボックス 6"/>
          <p:cNvSpPr txBox="1"/>
          <p:nvPr/>
        </p:nvSpPr>
        <p:spPr>
          <a:xfrm>
            <a:off x="16488" y="0"/>
            <a:ext cx="9127512" cy="584775"/>
          </a:xfrm>
          <a:prstGeom prst="rect">
            <a:avLst/>
          </a:prstGeom>
          <a:solidFill>
            <a:schemeClr val="accent6">
              <a:lumMod val="20000"/>
              <a:lumOff val="80000"/>
            </a:schemeClr>
          </a:solidFill>
        </p:spPr>
        <p:txBody>
          <a:bodyPr wrap="square" rtlCol="0">
            <a:spAutoFit/>
          </a:bodyPr>
          <a:lstStyle/>
          <a:p>
            <a:pPr algn="ctr"/>
            <a:r>
              <a:rPr kumimoji="1" lang="en-US" altLang="ja-JP" sz="3200" dirty="0" smtClean="0"/>
              <a:t>“2016 Kumamoto Earthquake” in Japan </a:t>
            </a:r>
            <a:endParaRPr kumimoji="1" lang="ja-JP" altLang="en-US" sz="3200" dirty="0"/>
          </a:p>
        </p:txBody>
      </p:sp>
      <p:sp>
        <p:nvSpPr>
          <p:cNvPr id="8" name="テキスト ボックス 7"/>
          <p:cNvSpPr txBox="1"/>
          <p:nvPr/>
        </p:nvSpPr>
        <p:spPr>
          <a:xfrm>
            <a:off x="2427350" y="584775"/>
            <a:ext cx="6716650" cy="646331"/>
          </a:xfrm>
          <a:prstGeom prst="rect">
            <a:avLst/>
          </a:prstGeom>
          <a:noFill/>
        </p:spPr>
        <p:txBody>
          <a:bodyPr wrap="square" rtlCol="0">
            <a:spAutoFit/>
          </a:bodyPr>
          <a:lstStyle/>
          <a:p>
            <a:r>
              <a:rPr kumimoji="1" lang="en-US" altLang="ja-JP" dirty="0" smtClean="0"/>
              <a:t>InSAR</a:t>
            </a:r>
            <a:r>
              <a:rPr lang="ja-JP" altLang="en-US" dirty="0" smtClean="0"/>
              <a:t> </a:t>
            </a:r>
            <a:r>
              <a:rPr lang="en-US" altLang="ja-JP" dirty="0" smtClean="0"/>
              <a:t>Analysis using ALOS-2/PALSAR-2  EO data identified two active faults as causes of the earthquakes in Kumamoto Prefecture. </a:t>
            </a:r>
            <a:endParaRPr kumimoji="1" lang="en-US" altLang="ja-JP" dirty="0" smtClean="0"/>
          </a:p>
        </p:txBody>
      </p:sp>
      <p:cxnSp>
        <p:nvCxnSpPr>
          <p:cNvPr id="9" name="直線コネクタ 8"/>
          <p:cNvCxnSpPr/>
          <p:nvPr/>
        </p:nvCxnSpPr>
        <p:spPr>
          <a:xfrm flipV="1">
            <a:off x="404954" y="1313439"/>
            <a:ext cx="4311062" cy="10452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04954" y="2422142"/>
            <a:ext cx="4311062" cy="28070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656943" y="6368416"/>
            <a:ext cx="5464478" cy="461665"/>
          </a:xfrm>
          <a:prstGeom prst="rect">
            <a:avLst/>
          </a:prstGeom>
        </p:spPr>
        <p:txBody>
          <a:bodyPr wrap="square">
            <a:spAutoFit/>
          </a:bodyPr>
          <a:lstStyle/>
          <a:p>
            <a:r>
              <a:rPr lang="fr-FR" altLang="ja-JP" sz="1200" smtClean="0"/>
              <a:t>source: </a:t>
            </a:r>
            <a:r>
              <a:rPr lang="fr-FR" altLang="ja-JP" sz="1200" smtClean="0">
                <a:hlinkClick r:id="rId6"/>
              </a:rPr>
              <a:t>http</a:t>
            </a:r>
            <a:r>
              <a:rPr lang="fr-FR" altLang="ja-JP" sz="1200">
                <a:hlinkClick r:id="rId6"/>
              </a:rPr>
              <a:t>://</a:t>
            </a:r>
            <a:r>
              <a:rPr lang="fr-FR" altLang="ja-JP" sz="1200" smtClean="0">
                <a:hlinkClick r:id="rId6"/>
              </a:rPr>
              <a:t>www.gsi.go.jp/BOUSAI/H27-kumamoto-earthquake-index.html#3</a:t>
            </a:r>
            <a:endParaRPr lang="fr-FR" altLang="ja-JP" sz="1200" smtClean="0"/>
          </a:p>
          <a:p>
            <a:r>
              <a:rPr lang="en-US" altLang="ja-JP" sz="1200" dirty="0" smtClean="0"/>
              <a:t>©GSI</a:t>
            </a:r>
            <a:r>
              <a:rPr lang="ja-JP" altLang="en-US" sz="1200" dirty="0" smtClean="0"/>
              <a:t>（</a:t>
            </a:r>
            <a:r>
              <a:rPr lang="en-US" altLang="ja-JP" sz="1200" dirty="0" smtClean="0"/>
              <a:t>Geospatial Information Authority of Japan), data provided by JAXA</a:t>
            </a:r>
          </a:p>
        </p:txBody>
      </p:sp>
      <p:sp>
        <p:nvSpPr>
          <p:cNvPr id="12" name="テキスト ボックス 11"/>
          <p:cNvSpPr txBox="1"/>
          <p:nvPr/>
        </p:nvSpPr>
        <p:spPr>
          <a:xfrm>
            <a:off x="7626269" y="6049759"/>
            <a:ext cx="1111486" cy="276999"/>
          </a:xfrm>
          <a:prstGeom prst="rect">
            <a:avLst/>
          </a:prstGeom>
          <a:solidFill>
            <a:schemeClr val="bg1"/>
          </a:solidFill>
        </p:spPr>
        <p:txBody>
          <a:bodyPr wrap="square" rtlCol="0">
            <a:spAutoFit/>
          </a:bodyPr>
          <a:lstStyle/>
          <a:p>
            <a:r>
              <a:rPr kumimoji="1" lang="en-US" altLang="ja-JP" sz="1200" b="1" dirty="0" smtClean="0"/>
              <a:t>Active fault</a:t>
            </a:r>
            <a:endParaRPr kumimoji="1" lang="ja-JP" altLang="en-US" sz="1200" b="1" dirty="0"/>
          </a:p>
        </p:txBody>
      </p:sp>
      <p:sp>
        <p:nvSpPr>
          <p:cNvPr id="13" name="テキスト ボックス 12"/>
          <p:cNvSpPr txBox="1"/>
          <p:nvPr/>
        </p:nvSpPr>
        <p:spPr>
          <a:xfrm>
            <a:off x="7452320" y="5798195"/>
            <a:ext cx="1255502" cy="276999"/>
          </a:xfrm>
          <a:prstGeom prst="rect">
            <a:avLst/>
          </a:prstGeom>
          <a:solidFill>
            <a:schemeClr val="bg1"/>
          </a:solidFill>
        </p:spPr>
        <p:txBody>
          <a:bodyPr wrap="square" rtlCol="0">
            <a:spAutoFit/>
          </a:bodyPr>
          <a:lstStyle/>
          <a:p>
            <a:pPr algn="ctr"/>
            <a:r>
              <a:rPr kumimoji="1" lang="en-US" altLang="ja-JP" sz="1200" b="1" dirty="0" smtClean="0"/>
              <a:t>Epicenter</a:t>
            </a:r>
            <a:endParaRPr kumimoji="1" lang="ja-JP" altLang="en-US" sz="1200" b="1" dirty="0"/>
          </a:p>
        </p:txBody>
      </p:sp>
      <p:sp>
        <p:nvSpPr>
          <p:cNvPr id="16" name="正方形/長方形 15"/>
          <p:cNvSpPr/>
          <p:nvPr/>
        </p:nvSpPr>
        <p:spPr>
          <a:xfrm>
            <a:off x="2843808" y="5373216"/>
            <a:ext cx="43204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p:cNvCxnSpPr/>
          <p:nvPr/>
        </p:nvCxnSpPr>
        <p:spPr>
          <a:xfrm flipV="1">
            <a:off x="2843808" y="1313439"/>
            <a:ext cx="1872208" cy="40597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3275856" y="5229200"/>
            <a:ext cx="144016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11"/>
          </p:nvPr>
        </p:nvSpPr>
        <p:spPr>
          <a:xfrm>
            <a:off x="668288" y="6365546"/>
            <a:ext cx="2895600" cy="365125"/>
          </a:xfrm>
        </p:spPr>
        <p:txBody>
          <a:bodyPr/>
          <a:lstStyle/>
          <a:p>
            <a:r>
              <a:rPr kumimoji="1" lang="fr-FR" altLang="ja-JP" smtClean="0"/>
              <a:t>CEOS WG Disaster#6 @Vancouver(WA) Sep.6-9, 2016</a:t>
            </a:r>
            <a:endParaRPr kumimoji="1" lang="ja-JP" altLang="en-US" dirty="0"/>
          </a:p>
        </p:txBody>
      </p:sp>
      <p:sp>
        <p:nvSpPr>
          <p:cNvPr id="14" name="スライド番号プレースホルダー 13"/>
          <p:cNvSpPr>
            <a:spLocks noGrp="1"/>
          </p:cNvSpPr>
          <p:nvPr>
            <p:ph type="sldNum" sz="quarter" idx="12"/>
          </p:nvPr>
        </p:nvSpPr>
        <p:spPr/>
        <p:txBody>
          <a:bodyPr/>
          <a:lstStyle/>
          <a:p>
            <a:fld id="{D2D8002D-B5B0-4BAC-B1F6-782DDCCE6D9C}" type="slidenum">
              <a:rPr kumimoji="1" lang="ja-JP" altLang="en-US" smtClean="0"/>
              <a:t>15</a:t>
            </a:fld>
            <a:endParaRPr kumimoji="1" lang="ja-JP" altLang="en-US" dirty="0"/>
          </a:p>
        </p:txBody>
      </p:sp>
    </p:spTree>
    <p:extLst>
      <p:ext uri="{BB962C8B-B14F-4D97-AF65-F5344CB8AC3E}">
        <p14:creationId xmlns:p14="http://schemas.microsoft.com/office/powerpoint/2010/main" val="221455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59239"/>
            <a:ext cx="5400600" cy="328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79" y="3428999"/>
            <a:ext cx="5400600" cy="337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p:nvPr/>
        </p:nvGrpSpPr>
        <p:grpSpPr>
          <a:xfrm>
            <a:off x="179511" y="620688"/>
            <a:ext cx="2232249" cy="1965634"/>
            <a:chOff x="179511" y="232732"/>
            <a:chExt cx="4536505" cy="4081782"/>
          </a:xfrm>
        </p:grpSpPr>
        <p:pic>
          <p:nvPicPr>
            <p:cNvPr id="2" name="Picture 2"/>
            <p:cNvPicPr>
              <a:picLocks noChangeAspect="1" noChangeArrowheads="1"/>
            </p:cNvPicPr>
            <p:nvPr/>
          </p:nvPicPr>
          <p:blipFill>
            <a:blip r:embed="rId4"/>
            <a:srcRect/>
            <a:stretch>
              <a:fillRect/>
            </a:stretch>
          </p:blipFill>
          <p:spPr bwMode="auto">
            <a:xfrm>
              <a:off x="179511" y="232732"/>
              <a:ext cx="4536505" cy="4081782"/>
            </a:xfrm>
            <a:prstGeom prst="rect">
              <a:avLst/>
            </a:prstGeom>
            <a:noFill/>
            <a:ln w="9525">
              <a:noFill/>
              <a:miter lim="800000"/>
              <a:headEnd/>
              <a:tailEnd/>
            </a:ln>
          </p:spPr>
        </p:pic>
        <p:sp>
          <p:nvSpPr>
            <p:cNvPr id="5" name="正方形/長方形 4"/>
            <p:cNvSpPr/>
            <p:nvPr/>
          </p:nvSpPr>
          <p:spPr>
            <a:xfrm>
              <a:off x="539552" y="3428999"/>
              <a:ext cx="360040" cy="2880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51520" y="2852936"/>
              <a:ext cx="108012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9" name="直線コネクタ 8"/>
          <p:cNvCxnSpPr/>
          <p:nvPr/>
        </p:nvCxnSpPr>
        <p:spPr>
          <a:xfrm flipV="1">
            <a:off x="533837" y="404665"/>
            <a:ext cx="4470211" cy="1755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33837" y="2298597"/>
            <a:ext cx="4470211" cy="9143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051720" y="1784429"/>
            <a:ext cx="1944216" cy="461665"/>
          </a:xfrm>
          <a:prstGeom prst="rect">
            <a:avLst/>
          </a:prstGeom>
          <a:solidFill>
            <a:schemeClr val="bg1"/>
          </a:solidFill>
          <a:ln>
            <a:solidFill>
              <a:schemeClr val="tx2"/>
            </a:solidFill>
          </a:ln>
        </p:spPr>
        <p:txBody>
          <a:bodyPr wrap="square" rtlCol="0">
            <a:spAutoFit/>
          </a:bodyPr>
          <a:lstStyle/>
          <a:p>
            <a:pPr algn="ctr"/>
            <a:r>
              <a:rPr kumimoji="1" lang="en-US" altLang="ja-JP" sz="1200" smtClean="0"/>
              <a:t>Aircrafts observation plots</a:t>
            </a:r>
            <a:endParaRPr kumimoji="1" lang="en-US" altLang="ja-JP" sz="1200" dirty="0" smtClean="0"/>
          </a:p>
          <a:p>
            <a:pPr algn="ctr"/>
            <a:r>
              <a:rPr lang="en-US" altLang="ja-JP" sz="1200" dirty="0" smtClean="0"/>
              <a:t>(14/April – 31/May)</a:t>
            </a:r>
          </a:p>
        </p:txBody>
      </p:sp>
      <p:cxnSp>
        <p:nvCxnSpPr>
          <p:cNvPr id="15" name="直線コネクタ 14"/>
          <p:cNvCxnSpPr/>
          <p:nvPr/>
        </p:nvCxnSpPr>
        <p:spPr>
          <a:xfrm>
            <a:off x="746432" y="1882481"/>
            <a:ext cx="4041592" cy="21394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46432" y="2541332"/>
            <a:ext cx="4041592" cy="38399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563929" y="3116570"/>
            <a:ext cx="1934700" cy="461665"/>
          </a:xfrm>
          <a:prstGeom prst="rect">
            <a:avLst/>
          </a:prstGeom>
          <a:solidFill>
            <a:schemeClr val="bg1"/>
          </a:solidFill>
          <a:ln>
            <a:solidFill>
              <a:srgbClr val="FF0000"/>
            </a:solidFill>
          </a:ln>
        </p:spPr>
        <p:txBody>
          <a:bodyPr wrap="square" rtlCol="0">
            <a:spAutoFit/>
          </a:bodyPr>
          <a:lstStyle/>
          <a:p>
            <a:pPr algn="ctr"/>
            <a:r>
              <a:rPr kumimoji="1" lang="en-US" altLang="ja-JP" sz="1200" dirty="0" smtClean="0"/>
              <a:t>Satellites observed area</a:t>
            </a:r>
          </a:p>
          <a:p>
            <a:pPr algn="ctr"/>
            <a:r>
              <a:rPr lang="en-US" altLang="ja-JP" sz="1200" dirty="0" smtClean="0"/>
              <a:t>(15/April – 20/April)</a:t>
            </a:r>
            <a:endParaRPr kumimoji="1" lang="ja-JP" altLang="en-US" sz="1200" dirty="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944" y="4581128"/>
            <a:ext cx="3033200" cy="1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283728" y="4257092"/>
            <a:ext cx="27401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Identified landslides by aircrafts/satellites observation</a:t>
            </a:r>
            <a:endParaRPr kumimoji="1" lang="ja-JP" altLang="en-US" sz="1600" dirty="0">
              <a:solidFill>
                <a:schemeClr val="tx1"/>
              </a:solidFill>
            </a:endParaRPr>
          </a:p>
        </p:txBody>
      </p:sp>
      <p:sp>
        <p:nvSpPr>
          <p:cNvPr id="10" name="正方形/長方形 9"/>
          <p:cNvSpPr/>
          <p:nvPr/>
        </p:nvSpPr>
        <p:spPr>
          <a:xfrm>
            <a:off x="353762" y="3717032"/>
            <a:ext cx="2195736" cy="369332"/>
          </a:xfrm>
          <a:prstGeom prst="rect">
            <a:avLst/>
          </a:prstGeom>
          <a:solidFill>
            <a:schemeClr val="bg1"/>
          </a:solidFill>
        </p:spPr>
        <p:txBody>
          <a:bodyPr wrap="square">
            <a:spAutoFit/>
          </a:bodyPr>
          <a:lstStyle/>
          <a:p>
            <a:r>
              <a:rPr lang="fr-FR" altLang="ja-JP"/>
              <a:t>http://</a:t>
            </a:r>
            <a:r>
              <a:rPr lang="fr-FR" altLang="ja-JP" smtClean="0"/>
              <a:t>maps.gsi.go.jp</a:t>
            </a:r>
            <a:endParaRPr lang="ja-JP" altLang="en-US"/>
          </a:p>
        </p:txBody>
      </p:sp>
      <p:sp>
        <p:nvSpPr>
          <p:cNvPr id="19" name="正方形/長方形 18"/>
          <p:cNvSpPr/>
          <p:nvPr/>
        </p:nvSpPr>
        <p:spPr>
          <a:xfrm>
            <a:off x="7183173" y="2713290"/>
            <a:ext cx="1709306" cy="523220"/>
          </a:xfrm>
          <a:prstGeom prst="rect">
            <a:avLst/>
          </a:prstGeom>
          <a:solidFill>
            <a:schemeClr val="bg1"/>
          </a:solidFill>
        </p:spPr>
        <p:txBody>
          <a:bodyPr wrap="square">
            <a:spAutoFit/>
          </a:bodyPr>
          <a:lstStyle/>
          <a:p>
            <a:r>
              <a:rPr lang="fr-FR" altLang="ja-JP" sz="1400">
                <a:hlinkClick r:id="rId6"/>
              </a:rPr>
              <a:t>http://</a:t>
            </a:r>
            <a:r>
              <a:rPr lang="fr-FR" altLang="ja-JP" sz="1400" smtClean="0">
                <a:hlinkClick r:id="rId6"/>
              </a:rPr>
              <a:t>maps.gsi.go.jp</a:t>
            </a:r>
            <a:endParaRPr lang="fr-FR" altLang="ja-JP" sz="1400" smtClean="0"/>
          </a:p>
          <a:p>
            <a:r>
              <a:rPr lang="en-US" altLang="ja-JP" sz="1400" smtClean="0"/>
              <a:t>©GSI,Japan</a:t>
            </a:r>
            <a:endParaRPr lang="ja-JP" altLang="en-US" sz="1400"/>
          </a:p>
        </p:txBody>
      </p:sp>
      <p:sp>
        <p:nvSpPr>
          <p:cNvPr id="20" name="正方形/長方形 19"/>
          <p:cNvSpPr/>
          <p:nvPr/>
        </p:nvSpPr>
        <p:spPr>
          <a:xfrm>
            <a:off x="1499731" y="6019544"/>
            <a:ext cx="1824058" cy="523220"/>
          </a:xfrm>
          <a:prstGeom prst="rect">
            <a:avLst/>
          </a:prstGeom>
          <a:solidFill>
            <a:schemeClr val="bg1"/>
          </a:solidFill>
        </p:spPr>
        <p:txBody>
          <a:bodyPr wrap="square">
            <a:spAutoFit/>
          </a:bodyPr>
          <a:lstStyle/>
          <a:p>
            <a:r>
              <a:rPr lang="fr-FR" altLang="ja-JP" sz="1400">
                <a:hlinkClick r:id="rId6"/>
              </a:rPr>
              <a:t>http://</a:t>
            </a:r>
            <a:r>
              <a:rPr lang="fr-FR" altLang="ja-JP" sz="1400" smtClean="0">
                <a:hlinkClick r:id="rId6"/>
              </a:rPr>
              <a:t>maps.gsi.go.jp</a:t>
            </a:r>
            <a:endParaRPr lang="fr-FR" altLang="ja-JP" sz="1400" smtClean="0"/>
          </a:p>
          <a:p>
            <a:r>
              <a:rPr lang="en-US" altLang="ja-JP" sz="1400" smtClean="0"/>
              <a:t>©GSI,Japan</a:t>
            </a:r>
            <a:endParaRPr lang="ja-JP" altLang="en-US" sz="1400"/>
          </a:p>
        </p:txBody>
      </p:sp>
      <p:sp>
        <p:nvSpPr>
          <p:cNvPr id="8" name="フッター プレースホルダー 7"/>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t>16</a:t>
            </a:fld>
            <a:endParaRPr kumimoji="1" lang="ja-JP" altLang="en-US" dirty="0"/>
          </a:p>
        </p:txBody>
      </p:sp>
    </p:spTree>
    <p:extLst>
      <p:ext uri="{BB962C8B-B14F-4D97-AF65-F5344CB8AC3E}">
        <p14:creationId xmlns:p14="http://schemas.microsoft.com/office/powerpoint/2010/main" val="168348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Purpose of the </a:t>
            </a:r>
            <a:r>
              <a:rPr lang="en-US" altLang="ja-JP" dirty="0" smtClean="0"/>
              <a:t>presentation</a:t>
            </a: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rmAutofit/>
          </a:bodyPr>
          <a:lstStyle/>
          <a:p>
            <a:pPr marL="450850" indent="-450850">
              <a:buFont typeface="Wingdings" panose="05000000000000000000" pitchFamily="2" charset="2"/>
              <a:buChar char="Ø"/>
            </a:pPr>
            <a:r>
              <a:rPr lang="en-US" altLang="ja-JP" dirty="0" smtClean="0"/>
              <a:t>To share the experience of the recovery process among CEOS partners to find the best approach on the use of EO for recovery activities</a:t>
            </a:r>
          </a:p>
          <a:p>
            <a:pPr marL="0" indent="0">
              <a:buNone/>
            </a:pPr>
            <a:endParaRPr lang="en-US" altLang="ja-JP" dirty="0" smtClean="0"/>
          </a:p>
          <a:p>
            <a:pPr marL="450850" indent="-450850">
              <a:buFont typeface="Wingdings" panose="05000000000000000000" pitchFamily="2" charset="2"/>
              <a:buChar char="Ø"/>
            </a:pPr>
            <a:r>
              <a:rPr lang="en-US" altLang="ja-JP" dirty="0"/>
              <a:t>To find the best EO contribution to recovery activities through the experience of the Great East Japan </a:t>
            </a:r>
            <a:r>
              <a:rPr lang="en-US" altLang="ja-JP" dirty="0" smtClean="0"/>
              <a:t>Earthquake</a:t>
            </a:r>
            <a:endParaRPr lang="en-US" altLang="ja-JP" dirty="0"/>
          </a:p>
        </p:txBody>
      </p:sp>
      <p:sp>
        <p:nvSpPr>
          <p:cNvPr id="4" name="フッター プレースホルダー 3"/>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246795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0"/>
            <a:ext cx="9144000" cy="692696"/>
          </a:xfrm>
          <a:prstGeom prst="rect">
            <a:avLst/>
          </a:prstGeom>
          <a:solidFill>
            <a:schemeClr val="accent6">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latin typeface="Times New Roman" pitchFamily="18" charset="0"/>
                <a:ea typeface="ＭＳ Ｐゴシック" pitchFamily="34" charset="-128"/>
                <a:cs typeface="Times New Roman" pitchFamily="18" charset="0"/>
              </a:rPr>
              <a:t>The Great East Japan Earthquake (2011) </a:t>
            </a:r>
          </a:p>
        </p:txBody>
      </p:sp>
      <p:sp>
        <p:nvSpPr>
          <p:cNvPr id="7" name="Rectangle 3"/>
          <p:cNvSpPr txBox="1">
            <a:spLocks noChangeArrowheads="1"/>
          </p:cNvSpPr>
          <p:nvPr/>
        </p:nvSpPr>
        <p:spPr>
          <a:xfrm>
            <a:off x="23795" y="836712"/>
            <a:ext cx="9144000" cy="5590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The M9.0  earthquake  attacked  at 70km east off the coast of Sendai, at 14:46 </a:t>
            </a:r>
            <a:r>
              <a:rPr lang="en-US" altLang="ja-JP" sz="2000" dirty="0">
                <a:latin typeface="Times New Roman" pitchFamily="18" charset="0"/>
                <a:ea typeface="ＭＳ Ｐゴシック" pitchFamily="34" charset="-128"/>
                <a:cs typeface="Times New Roman" pitchFamily="18" charset="0"/>
              </a:rPr>
              <a:t>JST </a:t>
            </a:r>
            <a:r>
              <a:rPr lang="en-US" altLang="ja-JP" sz="2000" dirty="0" smtClean="0">
                <a:latin typeface="Times New Roman" pitchFamily="18" charset="0"/>
                <a:ea typeface="ＭＳ Ｐゴシック" pitchFamily="34" charset="-128"/>
                <a:cs typeface="Times New Roman" pitchFamily="18" charset="0"/>
              </a:rPr>
              <a:t>on </a:t>
            </a:r>
            <a:r>
              <a:rPr lang="en-US" altLang="ja-JP" sz="2000" dirty="0">
                <a:latin typeface="Times New Roman" pitchFamily="18" charset="0"/>
                <a:ea typeface="ＭＳ Ｐゴシック" pitchFamily="34" charset="-128"/>
                <a:cs typeface="Times New Roman" pitchFamily="18" charset="0"/>
              </a:rPr>
              <a:t>March 11, </a:t>
            </a:r>
            <a:r>
              <a:rPr lang="en-US" altLang="ja-JP" sz="2000" dirty="0" smtClean="0">
                <a:latin typeface="Times New Roman" pitchFamily="18" charset="0"/>
                <a:ea typeface="ＭＳ Ｐゴシック" pitchFamily="34" charset="-128"/>
                <a:cs typeface="Times New Roman" pitchFamily="18" charset="0"/>
              </a:rPr>
              <a:t>2011. The maximum </a:t>
            </a:r>
            <a:r>
              <a:rPr lang="en-US" altLang="ja-JP" sz="2000" dirty="0">
                <a:latin typeface="Times New Roman" pitchFamily="18" charset="0"/>
                <a:ea typeface="ＭＳ Ｐゴシック" pitchFamily="34" charset="-128"/>
                <a:cs typeface="Times New Roman" pitchFamily="18" charset="0"/>
              </a:rPr>
              <a:t>s</a:t>
            </a:r>
            <a:r>
              <a:rPr lang="en-US" altLang="ja-JP" sz="2000" dirty="0" smtClean="0">
                <a:latin typeface="Times New Roman" pitchFamily="18" charset="0"/>
                <a:ea typeface="ＭＳ Ｐゴシック" pitchFamily="34" charset="-128"/>
                <a:cs typeface="Times New Roman" pitchFamily="18" charset="0"/>
              </a:rPr>
              <a:t>eismic </a:t>
            </a:r>
            <a:r>
              <a:rPr lang="en-US" altLang="ja-JP" sz="2000" dirty="0">
                <a:latin typeface="Times New Roman" pitchFamily="18" charset="0"/>
                <a:ea typeface="ＭＳ Ｐゴシック" pitchFamily="34" charset="-128"/>
                <a:cs typeface="Times New Roman" pitchFamily="18" charset="0"/>
              </a:rPr>
              <a:t>i</a:t>
            </a:r>
            <a:r>
              <a:rPr lang="en-US" altLang="ja-JP" sz="2000" dirty="0" smtClean="0">
                <a:latin typeface="Times New Roman" pitchFamily="18" charset="0"/>
                <a:ea typeface="ＭＳ Ｐゴシック" pitchFamily="34" charset="-128"/>
                <a:cs typeface="Times New Roman" pitchFamily="18" charset="0"/>
              </a:rPr>
              <a:t>ntensity was 7 and it was the largest earthquake ever recorded in Japan.  About 30 minutes after the earthquake, very high tsunami, more than 10m in some areas, attacked the cities and towns along the east coast of Tohoku district. </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By the earthquake and the tsunami,15,883 people died, 6,144 injured, 2,676 were missing (as of 12 Sep. 2012) and 470,000 people evacuated.</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More than one million buildings were damaged (129,225 units totally collapsed, 254,204 half collapsed and </a:t>
            </a:r>
            <a:r>
              <a:rPr lang="en-US" altLang="ja-JP" sz="2000" dirty="0">
                <a:latin typeface="Times New Roman" pitchFamily="18" charset="0"/>
                <a:ea typeface="ＭＳ Ｐゴシック" pitchFamily="34" charset="-128"/>
                <a:cs typeface="Times New Roman" pitchFamily="18" charset="0"/>
              </a:rPr>
              <a:t>691,766 </a:t>
            </a:r>
            <a:r>
              <a:rPr lang="en-US" altLang="ja-JP" sz="2000" dirty="0" smtClean="0">
                <a:latin typeface="Times New Roman" pitchFamily="18" charset="0"/>
                <a:ea typeface="ＭＳ Ｐゴシック" pitchFamily="34" charset="-128"/>
                <a:cs typeface="Times New Roman" pitchFamily="18" charset="0"/>
              </a:rPr>
              <a:t> partially damaged).</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The Fukushima Daiichi nuclear power plant lost its control and the residents within 20km radius of the power plant evacuated.</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WB estimated the economic cost damage to be  US$235billion, making it the costliest natural disaster in world history.</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Some cities lost most of their people, facilities and houses as well as local governance functions</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About one year after the disaster, Government of Japan  established “Reconstruction Agency” as a “control tower” to accelerate recovery activity expects to complete reconstruction in no more than 10 years.</a:t>
            </a:r>
          </a:p>
          <a:p>
            <a:pPr marL="457200" indent="-457200">
              <a:lnSpc>
                <a:spcPct val="80000"/>
              </a:lnSpc>
              <a:buFont typeface="+mj-lt"/>
              <a:buAutoNum type="arabicPeriod"/>
            </a:pPr>
            <a:r>
              <a:rPr lang="en-US" altLang="ja-JP" sz="2000" dirty="0" smtClean="0">
                <a:latin typeface="Times New Roman" pitchFamily="18" charset="0"/>
                <a:ea typeface="ＭＳ Ｐゴシック" pitchFamily="34" charset="-128"/>
                <a:cs typeface="Times New Roman" pitchFamily="18" charset="0"/>
              </a:rPr>
              <a:t>As of March 2016, 5 years from the disaster, reconstruction is still under way.</a:t>
            </a:r>
          </a:p>
        </p:txBody>
      </p:sp>
      <p:sp>
        <p:nvSpPr>
          <p:cNvPr id="2" name="フッター プレースホルダー 1"/>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273661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テキスト ボックス 106"/>
          <p:cNvSpPr txBox="1"/>
          <p:nvPr/>
        </p:nvSpPr>
        <p:spPr>
          <a:xfrm>
            <a:off x="0" y="-14346"/>
            <a:ext cx="9109047" cy="769441"/>
          </a:xfrm>
          <a:prstGeom prst="rect">
            <a:avLst/>
          </a:prstGeom>
          <a:solidFill>
            <a:schemeClr val="accent6">
              <a:lumMod val="20000"/>
              <a:lumOff val="80000"/>
            </a:schemeClr>
          </a:solidFill>
        </p:spPr>
        <p:txBody>
          <a:bodyPr wrap="square" rtlCol="0">
            <a:spAutoFit/>
          </a:bodyPr>
          <a:lstStyle/>
          <a:p>
            <a:pPr algn="ctr"/>
            <a:r>
              <a:rPr kumimoji="1" lang="en-US" altLang="ja-JP" sz="2800" dirty="0" smtClean="0"/>
              <a:t>Recovery and Reconstruction Progress </a:t>
            </a:r>
            <a:r>
              <a:rPr lang="en-US" altLang="ja-JP" sz="2800" dirty="0"/>
              <a:t>after</a:t>
            </a:r>
            <a:r>
              <a:rPr kumimoji="1" lang="en-US" altLang="ja-JP" sz="2800" dirty="0" smtClean="0"/>
              <a:t> the Disaster</a:t>
            </a:r>
          </a:p>
          <a:p>
            <a:pPr algn="ctr"/>
            <a:r>
              <a:rPr lang="en-US" altLang="ja-JP" sz="1600" dirty="0" smtClean="0"/>
              <a:t>( As of March 2016)</a:t>
            </a:r>
            <a:endParaRPr kumimoji="1" lang="ja-JP" altLang="en-US" sz="1600" dirty="0"/>
          </a:p>
        </p:txBody>
      </p:sp>
      <p:sp>
        <p:nvSpPr>
          <p:cNvPr id="82" name="正方形/長方形 81"/>
          <p:cNvSpPr/>
          <p:nvPr/>
        </p:nvSpPr>
        <p:spPr>
          <a:xfrm>
            <a:off x="3707904" y="1107132"/>
            <a:ext cx="3744416" cy="36004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107132"/>
            <a:ext cx="7548679" cy="536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直線コネクタ 74"/>
          <p:cNvCxnSpPr/>
          <p:nvPr/>
        </p:nvCxnSpPr>
        <p:spPr>
          <a:xfrm>
            <a:off x="7478300" y="411009"/>
            <a:ext cx="0" cy="60599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612179" y="387053"/>
            <a:ext cx="1" cy="60838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612179" y="1755205"/>
            <a:ext cx="1352309"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右矢印 82"/>
          <p:cNvSpPr/>
          <p:nvPr/>
        </p:nvSpPr>
        <p:spPr>
          <a:xfrm>
            <a:off x="7612179" y="963117"/>
            <a:ext cx="1531821" cy="64807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p:cNvSpPr txBox="1"/>
          <p:nvPr/>
        </p:nvSpPr>
        <p:spPr>
          <a:xfrm>
            <a:off x="7884368" y="1467173"/>
            <a:ext cx="1259632" cy="369332"/>
          </a:xfrm>
          <a:prstGeom prst="rect">
            <a:avLst/>
          </a:prstGeom>
          <a:noFill/>
        </p:spPr>
        <p:txBody>
          <a:bodyPr wrap="square" rtlCol="0">
            <a:spAutoFit/>
          </a:bodyPr>
          <a:lstStyle/>
          <a:p>
            <a:r>
              <a:rPr kumimoji="1" lang="en-US" altLang="ja-JP" b="1" dirty="0" smtClean="0"/>
              <a:t>Mar./’16</a:t>
            </a:r>
            <a:endParaRPr kumimoji="1" lang="ja-JP" altLang="en-US" b="1" dirty="0"/>
          </a:p>
        </p:txBody>
      </p:sp>
      <p:sp>
        <p:nvSpPr>
          <p:cNvPr id="85" name="テキスト ボックス 84"/>
          <p:cNvSpPr txBox="1"/>
          <p:nvPr/>
        </p:nvSpPr>
        <p:spPr>
          <a:xfrm>
            <a:off x="7851117" y="1876040"/>
            <a:ext cx="874431" cy="338554"/>
          </a:xfrm>
          <a:prstGeom prst="rect">
            <a:avLst/>
          </a:prstGeom>
          <a:noFill/>
          <a:ln>
            <a:solidFill>
              <a:schemeClr val="tx1"/>
            </a:solidFill>
          </a:ln>
        </p:spPr>
        <p:txBody>
          <a:bodyPr wrap="square" rtlCol="0">
            <a:spAutoFit/>
          </a:bodyPr>
          <a:lstStyle/>
          <a:p>
            <a:r>
              <a:rPr kumimoji="1" lang="en-US" altLang="ja-JP" sz="1600" b="1" dirty="0" smtClean="0"/>
              <a:t>171,000</a:t>
            </a:r>
            <a:endParaRPr kumimoji="1" lang="ja-JP" altLang="en-US" sz="1600" b="1" dirty="0"/>
          </a:p>
        </p:txBody>
      </p:sp>
      <p:sp>
        <p:nvSpPr>
          <p:cNvPr id="86" name="円/楕円 85"/>
          <p:cNvSpPr/>
          <p:nvPr/>
        </p:nvSpPr>
        <p:spPr>
          <a:xfrm>
            <a:off x="7884368" y="2403277"/>
            <a:ext cx="841179"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88%</a:t>
            </a:r>
            <a:endParaRPr kumimoji="1" lang="ja-JP" altLang="en-US" sz="1600" b="1" dirty="0">
              <a:solidFill>
                <a:schemeClr val="tx1"/>
              </a:solidFill>
            </a:endParaRPr>
          </a:p>
        </p:txBody>
      </p:sp>
      <p:sp>
        <p:nvSpPr>
          <p:cNvPr id="87" name="テキスト ボックス 86"/>
          <p:cNvSpPr txBox="1"/>
          <p:nvPr/>
        </p:nvSpPr>
        <p:spPr>
          <a:xfrm>
            <a:off x="7612179" y="531069"/>
            <a:ext cx="1352309" cy="523220"/>
          </a:xfrm>
          <a:prstGeom prst="rect">
            <a:avLst/>
          </a:prstGeom>
          <a:noFill/>
        </p:spPr>
        <p:txBody>
          <a:bodyPr wrap="square" rtlCol="0">
            <a:spAutoFit/>
          </a:bodyPr>
          <a:lstStyle/>
          <a:p>
            <a:r>
              <a:rPr lang="en-US" altLang="ja-JP" sz="2800" b="1" dirty="0"/>
              <a:t>P</a:t>
            </a:r>
            <a:r>
              <a:rPr kumimoji="1" lang="en-US" altLang="ja-JP" sz="2800" b="1" dirty="0" smtClean="0"/>
              <a:t>resent</a:t>
            </a:r>
            <a:endParaRPr kumimoji="1" lang="ja-JP" altLang="en-US" sz="2800" b="1" dirty="0"/>
          </a:p>
        </p:txBody>
      </p:sp>
      <p:sp>
        <p:nvSpPr>
          <p:cNvPr id="88" name="テキスト ボックス 87"/>
          <p:cNvSpPr txBox="1"/>
          <p:nvPr/>
        </p:nvSpPr>
        <p:spPr>
          <a:xfrm>
            <a:off x="7612180" y="3267373"/>
            <a:ext cx="1531820" cy="584775"/>
          </a:xfrm>
          <a:prstGeom prst="rect">
            <a:avLst/>
          </a:prstGeom>
          <a:noFill/>
          <a:ln>
            <a:solidFill>
              <a:schemeClr val="tx1"/>
            </a:solidFill>
          </a:ln>
        </p:spPr>
        <p:txBody>
          <a:bodyPr wrap="square" rtlCol="0">
            <a:spAutoFit/>
          </a:bodyPr>
          <a:lstStyle/>
          <a:p>
            <a:pPr algn="ctr"/>
            <a:r>
              <a:rPr kumimoji="1" lang="en-US" altLang="ja-JP" sz="1600" b="1" dirty="0" smtClean="0"/>
              <a:t>126,000</a:t>
            </a:r>
          </a:p>
          <a:p>
            <a:pPr algn="ctr"/>
            <a:r>
              <a:rPr lang="en-US" altLang="ja-JP" sz="1600" b="1" dirty="0" smtClean="0"/>
              <a:t>43% relocation</a:t>
            </a:r>
            <a:endParaRPr kumimoji="1" lang="ja-JP" altLang="en-US" sz="1600" b="1" dirty="0"/>
          </a:p>
        </p:txBody>
      </p:sp>
      <p:sp>
        <p:nvSpPr>
          <p:cNvPr id="89" name="テキスト ボックス 88"/>
          <p:cNvSpPr txBox="1"/>
          <p:nvPr/>
        </p:nvSpPr>
        <p:spPr>
          <a:xfrm>
            <a:off x="7740352" y="4131469"/>
            <a:ext cx="1224136" cy="338554"/>
          </a:xfrm>
          <a:prstGeom prst="rect">
            <a:avLst/>
          </a:prstGeom>
          <a:noFill/>
          <a:ln>
            <a:solidFill>
              <a:schemeClr val="tx1"/>
            </a:solidFill>
          </a:ln>
        </p:spPr>
        <p:txBody>
          <a:bodyPr wrap="square" rtlCol="0">
            <a:spAutoFit/>
          </a:bodyPr>
          <a:lstStyle/>
          <a:p>
            <a:r>
              <a:rPr kumimoji="1" lang="en-US" altLang="ja-JP" sz="1600" b="1" dirty="0" smtClean="0"/>
              <a:t>99% started</a:t>
            </a:r>
            <a:endParaRPr kumimoji="1" lang="ja-JP" altLang="en-US" sz="1600" b="1" dirty="0"/>
          </a:p>
        </p:txBody>
      </p:sp>
      <p:sp>
        <p:nvSpPr>
          <p:cNvPr id="90" name="円/楕円 89"/>
          <p:cNvSpPr/>
          <p:nvPr/>
        </p:nvSpPr>
        <p:spPr>
          <a:xfrm>
            <a:off x="7851117" y="4493503"/>
            <a:ext cx="936104" cy="3095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46%</a:t>
            </a:r>
            <a:endParaRPr kumimoji="1" lang="ja-JP" altLang="en-US" sz="1600" b="1" dirty="0">
              <a:solidFill>
                <a:schemeClr val="tx1"/>
              </a:solidFill>
            </a:endParaRPr>
          </a:p>
        </p:txBody>
      </p:sp>
      <p:sp>
        <p:nvSpPr>
          <p:cNvPr id="93" name="円/楕円 92"/>
          <p:cNvSpPr/>
          <p:nvPr/>
        </p:nvSpPr>
        <p:spPr>
          <a:xfrm>
            <a:off x="7884368" y="5427613"/>
            <a:ext cx="936104" cy="381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74</a:t>
            </a:r>
            <a:r>
              <a:rPr kumimoji="1" lang="en-US" altLang="ja-JP" sz="1600" b="1" dirty="0" smtClean="0">
                <a:solidFill>
                  <a:schemeClr val="tx1"/>
                </a:solidFill>
              </a:rPr>
              <a:t>%</a:t>
            </a:r>
            <a:endParaRPr kumimoji="1" lang="ja-JP" altLang="en-US" sz="1600" b="1" dirty="0">
              <a:solidFill>
                <a:schemeClr val="tx1"/>
              </a:solidFill>
            </a:endParaRPr>
          </a:p>
        </p:txBody>
      </p:sp>
      <p:cxnSp>
        <p:nvCxnSpPr>
          <p:cNvPr id="92" name="直線矢印コネクタ 91"/>
          <p:cNvCxnSpPr>
            <a:endCxn id="85" idx="1"/>
          </p:cNvCxnSpPr>
          <p:nvPr/>
        </p:nvCxnSpPr>
        <p:spPr>
          <a:xfrm>
            <a:off x="7452320" y="2045317"/>
            <a:ext cx="398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endCxn id="86" idx="2"/>
          </p:cNvCxnSpPr>
          <p:nvPr/>
        </p:nvCxnSpPr>
        <p:spPr>
          <a:xfrm>
            <a:off x="7308304" y="258329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 name="直線矢印コネクタ 1024"/>
          <p:cNvCxnSpPr/>
          <p:nvPr/>
        </p:nvCxnSpPr>
        <p:spPr>
          <a:xfrm>
            <a:off x="7452320" y="3559760"/>
            <a:ext cx="1598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0" name="直線矢印コネクタ 1029"/>
          <p:cNvCxnSpPr>
            <a:endCxn id="89" idx="1"/>
          </p:cNvCxnSpPr>
          <p:nvPr/>
        </p:nvCxnSpPr>
        <p:spPr>
          <a:xfrm>
            <a:off x="7452320" y="430074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2" name="直線矢印コネクタ 1031"/>
          <p:cNvCxnSpPr>
            <a:endCxn id="90" idx="2"/>
          </p:cNvCxnSpPr>
          <p:nvPr/>
        </p:nvCxnSpPr>
        <p:spPr>
          <a:xfrm>
            <a:off x="7452320" y="4648262"/>
            <a:ext cx="398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4" name="直線矢印コネクタ 1033"/>
          <p:cNvCxnSpPr>
            <a:endCxn id="93" idx="2"/>
          </p:cNvCxnSpPr>
          <p:nvPr/>
        </p:nvCxnSpPr>
        <p:spPr>
          <a:xfrm>
            <a:off x="7532249" y="5618376"/>
            <a:ext cx="3521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5" name="正方形/長方形 1034"/>
          <p:cNvSpPr/>
          <p:nvPr/>
        </p:nvSpPr>
        <p:spPr>
          <a:xfrm>
            <a:off x="63500" y="645467"/>
            <a:ext cx="3500388" cy="461665"/>
          </a:xfrm>
          <a:prstGeom prst="rect">
            <a:avLst/>
          </a:prstGeom>
          <a:ln>
            <a:solidFill>
              <a:schemeClr val="tx1"/>
            </a:solidFill>
            <a:prstDash val="dash"/>
          </a:ln>
        </p:spPr>
        <p:txBody>
          <a:bodyPr wrap="square">
            <a:spAutoFit/>
          </a:bodyPr>
          <a:lstStyle/>
          <a:p>
            <a:r>
              <a:rPr lang="en-US" altLang="ja-JP" sz="1200" dirty="0" smtClean="0"/>
              <a:t>The data are  from the HP of Reconstruction Agency </a:t>
            </a:r>
            <a:endParaRPr lang="fr-FR" altLang="ja-JP" sz="1200" smtClean="0"/>
          </a:p>
          <a:p>
            <a:r>
              <a:rPr lang="fr-FR" altLang="ja-JP" sz="1200" smtClean="0"/>
              <a:t>http</a:t>
            </a:r>
            <a:r>
              <a:rPr lang="fr-FR" altLang="ja-JP" sz="1200"/>
              <a:t>://www.reconstruction.go.jp/</a:t>
            </a:r>
            <a:endParaRPr lang="ja-JP" altLang="en-US" sz="1200" dirty="0"/>
          </a:p>
        </p:txBody>
      </p:sp>
      <p:sp>
        <p:nvSpPr>
          <p:cNvPr id="4" name="テキスト ボックス 3"/>
          <p:cNvSpPr txBox="1"/>
          <p:nvPr/>
        </p:nvSpPr>
        <p:spPr>
          <a:xfrm>
            <a:off x="6516216" y="1148652"/>
            <a:ext cx="1584176" cy="276999"/>
          </a:xfrm>
          <a:prstGeom prst="rect">
            <a:avLst/>
          </a:prstGeom>
          <a:solidFill>
            <a:srgbClr val="FFFF00"/>
          </a:solidFill>
        </p:spPr>
        <p:txBody>
          <a:bodyPr wrap="square" rtlCol="0">
            <a:spAutoFit/>
          </a:bodyPr>
          <a:lstStyle/>
          <a:p>
            <a:pPr algn="ctr"/>
            <a:r>
              <a:rPr kumimoji="1" lang="en-US" altLang="ja-JP" sz="1200" dirty="0" smtClean="0"/>
              <a:t>term-limited)</a:t>
            </a:r>
            <a:endParaRPr kumimoji="1" lang="ja-JP" altLang="en-US" sz="1200" dirty="0"/>
          </a:p>
        </p:txBody>
      </p:sp>
      <p:sp>
        <p:nvSpPr>
          <p:cNvPr id="2" name="フッター プレースホルダー 1"/>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Tree>
    <p:extLst>
      <p:ext uri="{BB962C8B-B14F-4D97-AF65-F5344CB8AC3E}">
        <p14:creationId xmlns:p14="http://schemas.microsoft.com/office/powerpoint/2010/main" val="158671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67876121"/>
              </p:ext>
            </p:extLst>
          </p:nvPr>
        </p:nvGraphicFramePr>
        <p:xfrm>
          <a:off x="143504" y="1412776"/>
          <a:ext cx="8856992" cy="4724400"/>
        </p:xfrm>
        <a:graphic>
          <a:graphicData uri="http://schemas.openxmlformats.org/drawingml/2006/table">
            <a:tbl>
              <a:tblPr firstRow="1" bandRow="1">
                <a:tableStyleId>{5C22544A-7EE6-4342-B048-85BDC9FD1C3A}</a:tableStyleId>
              </a:tblPr>
              <a:tblGrid>
                <a:gridCol w="1692192"/>
                <a:gridCol w="1152128"/>
                <a:gridCol w="936104"/>
                <a:gridCol w="792088"/>
                <a:gridCol w="1080120"/>
                <a:gridCol w="1080120"/>
                <a:gridCol w="1152128"/>
                <a:gridCol w="972112"/>
              </a:tblGrid>
              <a:tr h="370840">
                <a:tc>
                  <a:txBody>
                    <a:bodyPr/>
                    <a:lstStyle/>
                    <a:p>
                      <a:pPr algn="ctr"/>
                      <a:r>
                        <a:rPr kumimoji="1" lang="en-US" altLang="ja-JP" dirty="0" smtClean="0"/>
                        <a:t>City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Population (as of 2011)</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Number of houses</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Number of Killed+missing </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Number of Destroyed</a:t>
                      </a:r>
                      <a:r>
                        <a:rPr kumimoji="1" lang="en-US" altLang="ja-JP" sz="1400" baseline="0" dirty="0" smtClean="0"/>
                        <a:t> Houses</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Killed/City</a:t>
                      </a:r>
                      <a:r>
                        <a:rPr kumimoji="1" lang="en-US" altLang="ja-JP" sz="1400" baseline="0" dirty="0" smtClean="0"/>
                        <a:t> </a:t>
                      </a:r>
                      <a:r>
                        <a:rPr kumimoji="1" lang="en-US" altLang="ja-JP" sz="1400" dirty="0" smtClean="0"/>
                        <a:t>population</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Destroyed/ houses</a:t>
                      </a:r>
                      <a:r>
                        <a:rPr kumimoji="1" lang="en-US" altLang="ja-JP" sz="1400" baseline="0" dirty="0" smtClean="0"/>
                        <a:t> in the city</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t>Survival of City</a:t>
                      </a:r>
                      <a:r>
                        <a:rPr kumimoji="1" lang="en-US" altLang="ja-JP" sz="1400" baseline="0" dirty="0" smtClean="0"/>
                        <a:t> Governance</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Rikuzentakata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23,300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7767</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446</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3341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8.3%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43%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b="1" dirty="0" smtClean="0"/>
                    </a:p>
                    <a:p>
                      <a:pPr algn="ctr"/>
                      <a:r>
                        <a:rPr kumimoji="1" lang="en-US" altLang="ja-JP" b="1" dirty="0" smtClean="0"/>
                        <a:t>NO</a:t>
                      </a:r>
                    </a:p>
                    <a:p>
                      <a:pPr algn="ct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Yamada-cho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18,617</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6596</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815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3184</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4.4%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48.3%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NO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Sendai</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1,045,986</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464640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730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82560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0.1%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17.8%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Yes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Ishinomaki</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160,826</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57796</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3892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24019</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2.4%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41.6%</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NO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Kesen-numa</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73,489</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25399</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1404</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10941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1.9%</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43.1%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NO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Higashi-matsushima</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42,903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13984</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1138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10903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2.7%</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78%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NO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Onagawa-town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10,051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4441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980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3934</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9.8%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89.2%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NO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en-US" altLang="ja-JP" b="1" dirty="0" smtClean="0"/>
                        <a:t>Minamisanriku</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17,429</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5288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902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3299</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5.2%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62.4%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1" dirty="0" smtClean="0"/>
                        <a:t>NO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a:xfrm>
            <a:off x="0" y="0"/>
            <a:ext cx="9144000" cy="523220"/>
          </a:xfrm>
          <a:prstGeom prst="rect">
            <a:avLst/>
          </a:prstGeom>
          <a:solidFill>
            <a:srgbClr val="FFFF00"/>
          </a:solidFill>
        </p:spPr>
        <p:txBody>
          <a:bodyPr wrap="square" rtlCol="0">
            <a:spAutoFit/>
          </a:bodyPr>
          <a:lstStyle/>
          <a:p>
            <a:r>
              <a:rPr lang="en-US" altLang="ja-JP" sz="2800" dirty="0" smtClean="0"/>
              <a:t>Catastrophe</a:t>
            </a:r>
            <a:r>
              <a:rPr kumimoji="1" lang="en-US" altLang="ja-JP" sz="2800" dirty="0" smtClean="0"/>
              <a:t> of the Cities by the Great East Japan Earthquake </a:t>
            </a:r>
            <a:endParaRPr kumimoji="1" lang="ja-JP" altLang="en-US" sz="2800" dirty="0"/>
          </a:p>
        </p:txBody>
      </p:sp>
      <p:sp>
        <p:nvSpPr>
          <p:cNvPr id="6" name="テキスト ボックス 5"/>
          <p:cNvSpPr txBox="1"/>
          <p:nvPr/>
        </p:nvSpPr>
        <p:spPr>
          <a:xfrm>
            <a:off x="0" y="523220"/>
            <a:ext cx="9144000" cy="707886"/>
          </a:xfrm>
          <a:prstGeom prst="rect">
            <a:avLst/>
          </a:prstGeom>
          <a:noFill/>
        </p:spPr>
        <p:txBody>
          <a:bodyPr wrap="square" rtlCol="0">
            <a:spAutoFit/>
          </a:bodyPr>
          <a:lstStyle/>
          <a:p>
            <a:r>
              <a:rPr lang="en-US" altLang="ja-JP" sz="2000" dirty="0" smtClean="0"/>
              <a:t>Some cities and towns lost almost of the lives, buildings and facilities in their areas as well as their governance functions.</a:t>
            </a:r>
            <a:endParaRPr kumimoji="1" lang="ja-JP" altLang="en-US" sz="2000" dirty="0"/>
          </a:p>
        </p:txBody>
      </p:sp>
      <p:sp>
        <p:nvSpPr>
          <p:cNvPr id="2" name="角丸四角形 1"/>
          <p:cNvSpPr/>
          <p:nvPr/>
        </p:nvSpPr>
        <p:spPr>
          <a:xfrm>
            <a:off x="179512" y="5373216"/>
            <a:ext cx="8784976"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spTree>
    <p:extLst>
      <p:ext uri="{BB962C8B-B14F-4D97-AF65-F5344CB8AC3E}">
        <p14:creationId xmlns:p14="http://schemas.microsoft.com/office/powerpoint/2010/main" val="322754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72" y="764704"/>
            <a:ext cx="4036889" cy="279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68090"/>
            <a:ext cx="4236881" cy="279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45" y="3717032"/>
            <a:ext cx="3993654" cy="272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572000" y="4005064"/>
            <a:ext cx="4236881" cy="1600438"/>
          </a:xfrm>
          <a:prstGeom prst="rect">
            <a:avLst/>
          </a:prstGeom>
          <a:noFill/>
        </p:spPr>
        <p:txBody>
          <a:bodyPr wrap="square" rtlCol="0">
            <a:spAutoFit/>
          </a:bodyPr>
          <a:lstStyle/>
          <a:p>
            <a:endParaRPr lang="en-US" altLang="ja-JP" dirty="0"/>
          </a:p>
          <a:p>
            <a:pPr algn="ctr"/>
            <a:r>
              <a:rPr lang="en-US" altLang="ja-JP" sz="2000" dirty="0" smtClean="0"/>
              <a:t>Population  ----- 10,051  (as of 2010)</a:t>
            </a:r>
          </a:p>
          <a:p>
            <a:pPr algn="ctr"/>
            <a:r>
              <a:rPr lang="en-US" altLang="ja-JP" sz="2000" dirty="0" smtClean="0"/>
              <a:t>Number of houses ------ 4441 units</a:t>
            </a:r>
          </a:p>
          <a:p>
            <a:pPr algn="ctr"/>
            <a:r>
              <a:rPr lang="en-US" altLang="ja-JP" sz="2000" dirty="0" smtClean="0"/>
              <a:t>Total town area ----- 65.8km</a:t>
            </a:r>
            <a:r>
              <a:rPr lang="en-US" altLang="ja-JP" sz="2000" baseline="30000" dirty="0" smtClean="0"/>
              <a:t>2</a:t>
            </a:r>
          </a:p>
          <a:p>
            <a:pPr algn="ctr"/>
            <a:r>
              <a:rPr lang="en-US" altLang="ja-JP" sz="2000" dirty="0" smtClean="0"/>
              <a:t>Residential area ------ 3.6km</a:t>
            </a:r>
            <a:r>
              <a:rPr lang="en-US" altLang="ja-JP" sz="2000" baseline="30000" dirty="0" smtClean="0"/>
              <a:t>2</a:t>
            </a:r>
          </a:p>
        </p:txBody>
      </p:sp>
      <p:sp>
        <p:nvSpPr>
          <p:cNvPr id="5" name="テキスト ボックス 4"/>
          <p:cNvSpPr txBox="1"/>
          <p:nvPr/>
        </p:nvSpPr>
        <p:spPr>
          <a:xfrm>
            <a:off x="0" y="0"/>
            <a:ext cx="9144000" cy="584775"/>
          </a:xfrm>
          <a:prstGeom prst="rect">
            <a:avLst/>
          </a:prstGeom>
          <a:solidFill>
            <a:schemeClr val="accent6">
              <a:lumMod val="40000"/>
              <a:lumOff val="60000"/>
            </a:schemeClr>
          </a:solidFill>
        </p:spPr>
        <p:txBody>
          <a:bodyPr wrap="square" rtlCol="0">
            <a:spAutoFit/>
          </a:bodyPr>
          <a:lstStyle/>
          <a:p>
            <a:r>
              <a:rPr lang="en-US" altLang="ja-JP" sz="3200" dirty="0"/>
              <a:t>[</a:t>
            </a:r>
            <a:r>
              <a:rPr kumimoji="1" lang="en-US" altLang="ja-JP" sz="3200" dirty="0" smtClean="0"/>
              <a:t>Onagawa-town]   March/2010     </a:t>
            </a:r>
            <a:r>
              <a:rPr kumimoji="1" lang="en-US" altLang="ja-JP" sz="3200" u="sng" dirty="0" smtClean="0"/>
              <a:t>Before Disaster</a:t>
            </a:r>
            <a:endParaRPr kumimoji="1" lang="ja-JP" altLang="en-US" sz="3200" u="sng" dirty="0"/>
          </a:p>
        </p:txBody>
      </p:sp>
      <p:sp>
        <p:nvSpPr>
          <p:cNvPr id="6" name="フッター プレースホルダー 5"/>
          <p:cNvSpPr>
            <a:spLocks noGrp="1"/>
          </p:cNvSpPr>
          <p:nvPr>
            <p:ph type="ftr" sz="quarter" idx="11"/>
          </p:nvPr>
        </p:nvSpPr>
        <p:spPr>
          <a:xfrm>
            <a:off x="3124200" y="6438042"/>
            <a:ext cx="2895600" cy="365125"/>
          </a:xfrm>
        </p:spPr>
        <p:txBody>
          <a:bodyPr/>
          <a:lstStyle/>
          <a:p>
            <a:r>
              <a:rPr kumimoji="1" lang="fr-FR" altLang="ja-JP" smtClean="0"/>
              <a:t>CEOS WG Disaster#6 @Vancouver(WA) Sep.6-9, 2016</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spTree>
    <p:extLst>
      <p:ext uri="{BB962C8B-B14F-4D97-AF65-F5344CB8AC3E}">
        <p14:creationId xmlns:p14="http://schemas.microsoft.com/office/powerpoint/2010/main" val="265081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584775"/>
          </a:xfrm>
          <a:prstGeom prst="rect">
            <a:avLst/>
          </a:prstGeom>
          <a:solidFill>
            <a:schemeClr val="accent6">
              <a:lumMod val="40000"/>
              <a:lumOff val="60000"/>
            </a:schemeClr>
          </a:solidFill>
        </p:spPr>
        <p:txBody>
          <a:bodyPr wrap="square" rtlCol="0">
            <a:spAutoFit/>
          </a:bodyPr>
          <a:lstStyle/>
          <a:p>
            <a:r>
              <a:rPr lang="en-US" altLang="ja-JP" sz="3200" dirty="0"/>
              <a:t>[</a:t>
            </a:r>
            <a:r>
              <a:rPr kumimoji="1" lang="en-US" altLang="ja-JP" sz="3200" dirty="0" smtClean="0"/>
              <a:t>Onagawa-town] March/11/2011  </a:t>
            </a:r>
            <a:r>
              <a:rPr lang="en-US" altLang="ja-JP" sz="3200" u="sng" dirty="0" smtClean="0"/>
              <a:t>Tsunami Attacked</a:t>
            </a:r>
            <a:endParaRPr kumimoji="1" lang="ja-JP" altLang="en-US" sz="3200"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54" y="584775"/>
            <a:ext cx="9026446" cy="528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17554" y="5949280"/>
            <a:ext cx="1934166" cy="707886"/>
          </a:xfrm>
          <a:prstGeom prst="rect">
            <a:avLst/>
          </a:prstGeom>
          <a:noFill/>
          <a:ln>
            <a:solidFill>
              <a:schemeClr val="tx1"/>
            </a:solidFill>
          </a:ln>
        </p:spPr>
        <p:txBody>
          <a:bodyPr wrap="square" rtlCol="0">
            <a:spAutoFit/>
          </a:bodyPr>
          <a:lstStyle/>
          <a:p>
            <a:pPr algn="ctr"/>
            <a:r>
              <a:rPr kumimoji="1" lang="en-US" altLang="ja-JP" sz="2000" u="sng" dirty="0" smtClean="0"/>
              <a:t>Earthquake</a:t>
            </a:r>
          </a:p>
          <a:p>
            <a:pPr algn="ctr"/>
            <a:r>
              <a:rPr kumimoji="1" lang="en-US" altLang="ja-JP" sz="2000" u="sng" dirty="0" smtClean="0"/>
              <a:t>March/11, </a:t>
            </a:r>
            <a:r>
              <a:rPr kumimoji="1" lang="en-US" altLang="ja-JP" sz="2000" b="1" u="sng" dirty="0" smtClean="0"/>
              <a:t>14:46</a:t>
            </a:r>
            <a:endParaRPr kumimoji="1" lang="ja-JP" altLang="en-US" sz="2000" b="1" u="sng" dirty="0"/>
          </a:p>
        </p:txBody>
      </p:sp>
      <p:sp>
        <p:nvSpPr>
          <p:cNvPr id="4" name="右矢印 3"/>
          <p:cNvSpPr/>
          <p:nvPr/>
        </p:nvSpPr>
        <p:spPr>
          <a:xfrm>
            <a:off x="2051720" y="6108394"/>
            <a:ext cx="216024" cy="389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2267744" y="5969894"/>
            <a:ext cx="1922616" cy="707886"/>
          </a:xfrm>
          <a:prstGeom prst="rect">
            <a:avLst/>
          </a:prstGeom>
          <a:noFill/>
          <a:ln>
            <a:solidFill>
              <a:schemeClr val="tx1"/>
            </a:solidFill>
          </a:ln>
        </p:spPr>
        <p:txBody>
          <a:bodyPr wrap="square" rtlCol="0">
            <a:spAutoFit/>
          </a:bodyPr>
          <a:lstStyle/>
          <a:p>
            <a:r>
              <a:rPr lang="en-US" altLang="ja-JP" sz="2000" u="sng" dirty="0" smtClean="0"/>
              <a:t>Tsunami attack</a:t>
            </a:r>
            <a:endParaRPr lang="en-US" altLang="ja-JP" sz="2000" u="sng" dirty="0"/>
          </a:p>
          <a:p>
            <a:r>
              <a:rPr kumimoji="1" lang="en-US" altLang="ja-JP" sz="2000" u="sng" dirty="0" smtClean="0"/>
              <a:t>March/11, </a:t>
            </a:r>
            <a:r>
              <a:rPr kumimoji="1" lang="en-US" altLang="ja-JP" sz="2000" b="1" u="sng" dirty="0" smtClean="0"/>
              <a:t>15:35</a:t>
            </a:r>
            <a:endParaRPr kumimoji="1" lang="ja-JP" altLang="en-US" sz="2000" b="1" u="sng" dirty="0"/>
          </a:p>
        </p:txBody>
      </p:sp>
      <p:sp>
        <p:nvSpPr>
          <p:cNvPr id="5" name="テキスト ボックス 4"/>
          <p:cNvSpPr txBox="1"/>
          <p:nvPr/>
        </p:nvSpPr>
        <p:spPr>
          <a:xfrm>
            <a:off x="4190360" y="5969894"/>
            <a:ext cx="4953639" cy="707886"/>
          </a:xfrm>
          <a:prstGeom prst="rect">
            <a:avLst/>
          </a:prstGeom>
          <a:noFill/>
          <a:ln>
            <a:solidFill>
              <a:schemeClr val="tx1"/>
            </a:solidFill>
          </a:ln>
        </p:spPr>
        <p:txBody>
          <a:bodyPr wrap="square" rtlCol="0">
            <a:spAutoFit/>
          </a:bodyPr>
          <a:lstStyle/>
          <a:p>
            <a:r>
              <a:rPr lang="en-US" altLang="ja-JP" sz="2000" dirty="0" smtClean="0"/>
              <a:t>The m</a:t>
            </a:r>
            <a:r>
              <a:rPr kumimoji="1" lang="en-US" altLang="ja-JP" sz="2000" dirty="0" smtClean="0"/>
              <a:t>aximum tsunami height  14.8m</a:t>
            </a:r>
          </a:p>
          <a:p>
            <a:r>
              <a:rPr lang="en-US" altLang="ja-JP" sz="2000" dirty="0" smtClean="0"/>
              <a:t>The maximum tsunami run-up height  34.7m</a:t>
            </a:r>
            <a:endParaRPr kumimoji="1" lang="en-US" altLang="ja-JP" sz="2000" dirty="0" smtClean="0"/>
          </a:p>
        </p:txBody>
      </p:sp>
      <p:sp>
        <p:nvSpPr>
          <p:cNvPr id="7" name="フッター プレースホルダー 6"/>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spTree>
    <p:extLst>
      <p:ext uri="{BB962C8B-B14F-4D97-AF65-F5344CB8AC3E}">
        <p14:creationId xmlns:p14="http://schemas.microsoft.com/office/powerpoint/2010/main" val="270576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584775"/>
          </a:xfrm>
          <a:prstGeom prst="rect">
            <a:avLst/>
          </a:prstGeom>
          <a:solidFill>
            <a:schemeClr val="accent6">
              <a:lumMod val="40000"/>
              <a:lumOff val="60000"/>
            </a:schemeClr>
          </a:solidFill>
        </p:spPr>
        <p:txBody>
          <a:bodyPr wrap="square" rtlCol="0">
            <a:spAutoFit/>
          </a:bodyPr>
          <a:lstStyle/>
          <a:p>
            <a:pPr algn="ctr"/>
            <a:r>
              <a:rPr lang="en-US" altLang="ja-JP" sz="3200" dirty="0"/>
              <a:t>[</a:t>
            </a:r>
            <a:r>
              <a:rPr kumimoji="1" lang="en-US" altLang="ja-JP" sz="3200" dirty="0" smtClean="0"/>
              <a:t>Onagawa-town] March/12/2011 </a:t>
            </a:r>
            <a:r>
              <a:rPr lang="en-US" altLang="ja-JP" sz="3200" u="sng" dirty="0" smtClean="0"/>
              <a:t>Catastrophe</a:t>
            </a:r>
            <a:endParaRPr kumimoji="1" lang="ja-JP" altLang="en-US" sz="3200" u="sng"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20313"/>
            <a:ext cx="2253605" cy="234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4812" y="4422636"/>
            <a:ext cx="2976373" cy="237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875249" y="1581337"/>
            <a:ext cx="3168352" cy="707886"/>
          </a:xfrm>
          <a:prstGeom prst="rect">
            <a:avLst/>
          </a:prstGeom>
          <a:noFill/>
        </p:spPr>
        <p:txBody>
          <a:bodyPr wrap="square" rtlCol="0">
            <a:spAutoFit/>
          </a:bodyPr>
          <a:lstStyle/>
          <a:p>
            <a:pPr algn="ctr"/>
            <a:r>
              <a:rPr kumimoji="1" lang="en-US" altLang="ja-JP" sz="2000" u="sng" dirty="0" smtClean="0"/>
              <a:t>Missing and Killed </a:t>
            </a:r>
            <a:r>
              <a:rPr kumimoji="1" lang="en-US" altLang="ja-JP" sz="2000" dirty="0" smtClean="0"/>
              <a:t>:  </a:t>
            </a:r>
          </a:p>
          <a:p>
            <a:pPr algn="ctr"/>
            <a:r>
              <a:rPr kumimoji="1" lang="en-US" altLang="ja-JP" sz="2000" dirty="0" smtClean="0"/>
              <a:t>  980 (9.8% of population)</a:t>
            </a:r>
            <a:endParaRPr kumimoji="1" lang="ja-JP" altLang="en-US" sz="2000" dirty="0"/>
          </a:p>
        </p:txBody>
      </p:sp>
      <p:sp>
        <p:nvSpPr>
          <p:cNvPr id="8" name="テキスト ボックス 7"/>
          <p:cNvSpPr txBox="1"/>
          <p:nvPr/>
        </p:nvSpPr>
        <p:spPr>
          <a:xfrm>
            <a:off x="5781184" y="2757398"/>
            <a:ext cx="3362816" cy="1323439"/>
          </a:xfrm>
          <a:prstGeom prst="rect">
            <a:avLst/>
          </a:prstGeom>
          <a:noFill/>
        </p:spPr>
        <p:txBody>
          <a:bodyPr wrap="square" rtlCol="0">
            <a:spAutoFit/>
          </a:bodyPr>
          <a:lstStyle/>
          <a:p>
            <a:pPr algn="ctr"/>
            <a:r>
              <a:rPr kumimoji="1" lang="en-US" altLang="ja-JP" sz="2000" u="sng" dirty="0" smtClean="0"/>
              <a:t>Number of destroyed houses </a:t>
            </a:r>
            <a:r>
              <a:rPr kumimoji="1" lang="en-US" altLang="ja-JP" sz="2000" dirty="0" smtClean="0"/>
              <a:t>:</a:t>
            </a:r>
          </a:p>
          <a:p>
            <a:pPr algn="ctr"/>
            <a:r>
              <a:rPr lang="en-US" altLang="ja-JP" sz="2000" dirty="0"/>
              <a:t> </a:t>
            </a:r>
            <a:r>
              <a:rPr lang="en-US" altLang="ja-JP" sz="2000" dirty="0" smtClean="0"/>
              <a:t> 3934 units</a:t>
            </a:r>
          </a:p>
          <a:p>
            <a:pPr algn="ctr"/>
            <a:r>
              <a:rPr lang="en-US" altLang="ja-JP" sz="2000" dirty="0" smtClean="0"/>
              <a:t> (89.7% of total houses )</a:t>
            </a:r>
            <a:endParaRPr kumimoji="1" lang="en-US" altLang="ja-JP" sz="2000" dirty="0" smtClean="0"/>
          </a:p>
          <a:p>
            <a:pPr algn="ctr"/>
            <a:r>
              <a:rPr lang="en-US" altLang="ja-JP" sz="2000" dirty="0"/>
              <a:t> </a:t>
            </a:r>
            <a:endParaRPr kumimoji="1" lang="ja-JP" altLang="en-US" sz="2000" dirty="0"/>
          </a:p>
        </p:txBody>
      </p:sp>
      <p:sp>
        <p:nvSpPr>
          <p:cNvPr id="9" name="テキスト ボックス 8"/>
          <p:cNvSpPr txBox="1"/>
          <p:nvPr/>
        </p:nvSpPr>
        <p:spPr>
          <a:xfrm>
            <a:off x="5781184" y="4221597"/>
            <a:ext cx="3362816" cy="1015663"/>
          </a:xfrm>
          <a:prstGeom prst="rect">
            <a:avLst/>
          </a:prstGeom>
          <a:noFill/>
        </p:spPr>
        <p:txBody>
          <a:bodyPr wrap="square" rtlCol="0">
            <a:spAutoFit/>
          </a:bodyPr>
          <a:lstStyle/>
          <a:p>
            <a:pPr algn="ctr"/>
            <a:r>
              <a:rPr kumimoji="1" lang="en-US" altLang="ja-JP" sz="2000" u="sng" dirty="0" smtClean="0"/>
              <a:t>Inundated area </a:t>
            </a:r>
            <a:r>
              <a:rPr kumimoji="1" lang="en-US" altLang="ja-JP" sz="2000" dirty="0" smtClean="0"/>
              <a:t>:</a:t>
            </a:r>
          </a:p>
          <a:p>
            <a:pPr algn="ctr"/>
            <a:r>
              <a:rPr lang="en-US" altLang="ja-JP" sz="2000" dirty="0" smtClean="0"/>
              <a:t>3.2km</a:t>
            </a:r>
            <a:r>
              <a:rPr lang="en-US" altLang="ja-JP" sz="2000" baseline="30000" dirty="0" smtClean="0"/>
              <a:t>2 </a:t>
            </a:r>
            <a:r>
              <a:rPr lang="en-US" altLang="ja-JP" sz="2000" dirty="0" smtClean="0"/>
              <a:t> </a:t>
            </a:r>
          </a:p>
          <a:p>
            <a:pPr algn="ctr"/>
            <a:r>
              <a:rPr lang="en-US" altLang="ja-JP" sz="2000" dirty="0" smtClean="0"/>
              <a:t>(87.7% of residence area)</a:t>
            </a:r>
            <a:endParaRPr kumimoji="1" lang="ja-JP" altLang="en-US" sz="2000" baseline="30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584775"/>
            <a:ext cx="5601673" cy="369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5781184" y="692696"/>
            <a:ext cx="2895272" cy="584775"/>
          </a:xfrm>
          <a:prstGeom prst="rect">
            <a:avLst/>
          </a:prstGeom>
          <a:noFill/>
        </p:spPr>
        <p:txBody>
          <a:bodyPr wrap="square" rtlCol="0">
            <a:spAutoFit/>
          </a:bodyPr>
          <a:lstStyle/>
          <a:p>
            <a:r>
              <a:rPr kumimoji="1" lang="en-US" altLang="ja-JP" b="1" u="sng" dirty="0" smtClean="0"/>
              <a:t>March/12/2011</a:t>
            </a:r>
            <a:r>
              <a:rPr kumimoji="1" lang="ja-JP" altLang="en-US" sz="1400" dirty="0" smtClean="0"/>
              <a:t>　</a:t>
            </a:r>
            <a:r>
              <a:rPr kumimoji="1" lang="en-US" altLang="ja-JP" sz="1400" dirty="0" smtClean="0"/>
              <a:t> Google earth</a:t>
            </a:r>
          </a:p>
          <a:p>
            <a:r>
              <a:rPr kumimoji="1" lang="en-US" altLang="ja-JP" sz="1400" dirty="0" smtClean="0"/>
              <a:t>©Digital Globe</a:t>
            </a:r>
            <a:endParaRPr kumimoji="1" lang="ja-JP" altLang="en-US" sz="1400" dirty="0"/>
          </a:p>
        </p:txBody>
      </p:sp>
      <p:sp>
        <p:nvSpPr>
          <p:cNvPr id="3" name="フッター プレースホルダー 2"/>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Tree>
    <p:extLst>
      <p:ext uri="{BB962C8B-B14F-4D97-AF65-F5344CB8AC3E}">
        <p14:creationId xmlns:p14="http://schemas.microsoft.com/office/powerpoint/2010/main" val="189960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1077218"/>
          </a:xfrm>
          <a:prstGeom prst="rect">
            <a:avLst/>
          </a:prstGeom>
          <a:solidFill>
            <a:schemeClr val="accent6">
              <a:lumMod val="40000"/>
              <a:lumOff val="60000"/>
            </a:schemeClr>
          </a:solidFill>
        </p:spPr>
        <p:txBody>
          <a:bodyPr wrap="square" rtlCol="0">
            <a:spAutoFit/>
          </a:bodyPr>
          <a:lstStyle/>
          <a:p>
            <a:pPr marL="5295900" indent="-5295900" algn="ctr"/>
            <a:r>
              <a:rPr lang="en-US" altLang="ja-JP" sz="3200" dirty="0"/>
              <a:t>[</a:t>
            </a:r>
            <a:r>
              <a:rPr kumimoji="1" lang="en-US" altLang="ja-JP" sz="3200" dirty="0" smtClean="0"/>
              <a:t>Onagawa-town]   April/06/2011  </a:t>
            </a:r>
            <a:r>
              <a:rPr lang="en-US" altLang="ja-JP" sz="3200" u="sng" dirty="0" smtClean="0"/>
              <a:t>Temporary </a:t>
            </a:r>
            <a:r>
              <a:rPr lang="en-US" altLang="ja-JP" sz="3200" u="sng" dirty="0"/>
              <a:t>h</a:t>
            </a:r>
            <a:r>
              <a:rPr lang="en-US" altLang="ja-JP" sz="3200" u="sng" dirty="0" smtClean="0"/>
              <a:t>ouses for evacuees </a:t>
            </a:r>
            <a:endParaRPr kumimoji="1" lang="ja-JP" altLang="en-US" sz="3200" u="sng" dirty="0"/>
          </a:p>
        </p:txBody>
      </p:sp>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8" y="584775"/>
            <a:ext cx="5081454" cy="334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681" y="3335626"/>
            <a:ext cx="4996938" cy="329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4788024" y="3573016"/>
            <a:ext cx="3024336" cy="27363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1475656" y="584775"/>
            <a:ext cx="576064" cy="5399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p:cNvCxnSpPr>
            <a:stCxn id="5" idx="3"/>
          </p:cNvCxnSpPr>
          <p:nvPr/>
        </p:nvCxnSpPr>
        <p:spPr>
          <a:xfrm>
            <a:off x="1560019" y="1045667"/>
            <a:ext cx="3372021" cy="45435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5" idx="7"/>
          </p:cNvCxnSpPr>
          <p:nvPr/>
        </p:nvCxnSpPr>
        <p:spPr>
          <a:xfrm>
            <a:off x="1967357" y="663852"/>
            <a:ext cx="5052915" cy="3053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104252" y="1672097"/>
            <a:ext cx="3924367" cy="1631216"/>
          </a:xfrm>
          <a:prstGeom prst="rect">
            <a:avLst/>
          </a:prstGeom>
          <a:noFill/>
        </p:spPr>
        <p:txBody>
          <a:bodyPr wrap="square" rtlCol="0">
            <a:spAutoFit/>
          </a:bodyPr>
          <a:lstStyle/>
          <a:p>
            <a:r>
              <a:rPr lang="en-US" altLang="ja-JP" sz="2000" dirty="0" smtClean="0"/>
              <a:t>Temporary houses for </a:t>
            </a:r>
            <a:r>
              <a:rPr lang="en-US" altLang="ja-JP" sz="2000" smtClean="0"/>
              <a:t>evacuees had been constructed from April to July 2011 on </a:t>
            </a:r>
            <a:r>
              <a:rPr lang="en-US" altLang="ja-JP" sz="2000" dirty="0" smtClean="0"/>
              <a:t>top of the hills.</a:t>
            </a:r>
          </a:p>
          <a:p>
            <a:r>
              <a:rPr kumimoji="1" lang="en-US" altLang="ja-JP" sz="2000" dirty="0" smtClean="0"/>
              <a:t>There still left a lot of debris in the devastated area.</a:t>
            </a:r>
            <a:endParaRPr kumimoji="1" lang="ja-JP" altLang="en-US" sz="2000"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56" y="4036971"/>
            <a:ext cx="2208573" cy="259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104252" y="1086212"/>
            <a:ext cx="2996140" cy="584775"/>
          </a:xfrm>
          <a:prstGeom prst="rect">
            <a:avLst/>
          </a:prstGeom>
          <a:solidFill>
            <a:schemeClr val="bg1"/>
          </a:solidFill>
        </p:spPr>
        <p:txBody>
          <a:bodyPr wrap="square" rtlCol="0">
            <a:spAutoFit/>
          </a:bodyPr>
          <a:lstStyle/>
          <a:p>
            <a:r>
              <a:rPr lang="en-US" altLang="ja-JP" sz="1600" b="1" u="sng" dirty="0"/>
              <a:t>April</a:t>
            </a:r>
            <a:r>
              <a:rPr kumimoji="1" lang="en-US" altLang="ja-JP" sz="1600" b="1" u="sng" dirty="0" smtClean="0"/>
              <a:t>/06/2011</a:t>
            </a:r>
            <a:r>
              <a:rPr kumimoji="1" lang="ja-JP" altLang="en-US" sz="1600" dirty="0" smtClean="0"/>
              <a:t>　</a:t>
            </a:r>
            <a:r>
              <a:rPr kumimoji="1" lang="en-US" altLang="ja-JP" sz="1600" dirty="0" smtClean="0"/>
              <a:t>Google earth</a:t>
            </a:r>
          </a:p>
          <a:p>
            <a:r>
              <a:rPr lang="en-US" altLang="ja-JP" sz="1600" dirty="0" smtClean="0"/>
              <a:t>©</a:t>
            </a:r>
            <a:r>
              <a:rPr lang="en-US" altLang="ja-JP" sz="1600" dirty="0"/>
              <a:t>Digital </a:t>
            </a:r>
            <a:r>
              <a:rPr lang="en-US" altLang="ja-JP" sz="1600" dirty="0" smtClean="0"/>
              <a:t>Globe</a:t>
            </a:r>
            <a:endParaRPr kumimoji="1" lang="ja-JP" altLang="en-US" sz="1600" dirty="0"/>
          </a:p>
        </p:txBody>
      </p:sp>
      <p:cxnSp>
        <p:nvCxnSpPr>
          <p:cNvPr id="22" name="直線矢印コネクタ 21"/>
          <p:cNvCxnSpPr>
            <a:stCxn id="14" idx="3"/>
          </p:cNvCxnSpPr>
          <p:nvPr/>
        </p:nvCxnSpPr>
        <p:spPr>
          <a:xfrm>
            <a:off x="3246029" y="5332595"/>
            <a:ext cx="3630227" cy="2566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4" idx="3"/>
          </p:cNvCxnSpPr>
          <p:nvPr/>
        </p:nvCxnSpPr>
        <p:spPr>
          <a:xfrm flipV="1">
            <a:off x="3246029" y="4509120"/>
            <a:ext cx="2838139" cy="823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フッター プレースホルダー 5"/>
          <p:cNvSpPr>
            <a:spLocks noGrp="1"/>
          </p:cNvSpPr>
          <p:nvPr>
            <p:ph type="ftr" sz="quarter" idx="11"/>
          </p:nvPr>
        </p:nvSpPr>
        <p:spPr/>
        <p:txBody>
          <a:bodyPr/>
          <a:lstStyle/>
          <a:p>
            <a:r>
              <a:rPr kumimoji="1" lang="fr-FR" altLang="ja-JP" smtClean="0"/>
              <a:t>CEOS WG Disaster#6 @Vancouver(WA) Sep.6-9, 2016</a:t>
            </a:r>
            <a:endParaRPr kumimoji="1" lang="ja-JP" altLang="en-US"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9326808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3682</TotalTime>
  <Words>1272</Words>
  <Application>Microsoft Office PowerPoint</Application>
  <PresentationFormat>画面に合わせる (4:3)</PresentationFormat>
  <Paragraphs>238</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EO Contribution to Recovery Activities - A case study on the experience of the Great East Japan Earthquake -</vt:lpstr>
      <vt:lpstr>Purpose of the presentation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and Conclusions</vt:lpstr>
      <vt:lpstr>ALOS-2 Observation,  2016 Kumamoto Earthquake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 Applications for Disaster Management</dc:title>
  <dc:creator>伊藤　道夫</dc:creator>
  <cp:lastModifiedBy>各自設定して下さい</cp:lastModifiedBy>
  <cp:revision>158</cp:revision>
  <cp:lastPrinted>2016-08-26T07:27:51Z</cp:lastPrinted>
  <dcterms:created xsi:type="dcterms:W3CDTF">2016-08-17T05:29:10Z</dcterms:created>
  <dcterms:modified xsi:type="dcterms:W3CDTF">2016-09-02T08:32:29Z</dcterms:modified>
</cp:coreProperties>
</file>