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1" r:id="rId2"/>
  </p:sldMasterIdLst>
  <p:notesMasterIdLst>
    <p:notesMasterId r:id="rId58"/>
  </p:notesMasterIdLst>
  <p:handoutMasterIdLst>
    <p:handoutMasterId r:id="rId59"/>
  </p:handoutMasterIdLst>
  <p:sldIdLst>
    <p:sldId id="377" r:id="rId3"/>
    <p:sldId id="281" r:id="rId4"/>
    <p:sldId id="300" r:id="rId5"/>
    <p:sldId id="330" r:id="rId6"/>
    <p:sldId id="356" r:id="rId7"/>
    <p:sldId id="290" r:id="rId8"/>
    <p:sldId id="404" r:id="rId9"/>
    <p:sldId id="301" r:id="rId10"/>
    <p:sldId id="257" r:id="rId11"/>
    <p:sldId id="383" r:id="rId12"/>
    <p:sldId id="363" r:id="rId13"/>
    <p:sldId id="426" r:id="rId14"/>
    <p:sldId id="406" r:id="rId15"/>
    <p:sldId id="324" r:id="rId16"/>
    <p:sldId id="325" r:id="rId17"/>
    <p:sldId id="384" r:id="rId18"/>
    <p:sldId id="413" r:id="rId19"/>
    <p:sldId id="433" r:id="rId20"/>
    <p:sldId id="410" r:id="rId21"/>
    <p:sldId id="423" r:id="rId22"/>
    <p:sldId id="432" r:id="rId23"/>
    <p:sldId id="417" r:id="rId24"/>
    <p:sldId id="440" r:id="rId25"/>
    <p:sldId id="415" r:id="rId26"/>
    <p:sldId id="441" r:id="rId27"/>
    <p:sldId id="421" r:id="rId28"/>
    <p:sldId id="424" r:id="rId29"/>
    <p:sldId id="434" r:id="rId30"/>
    <p:sldId id="396" r:id="rId31"/>
    <p:sldId id="428" r:id="rId32"/>
    <p:sldId id="435" r:id="rId33"/>
    <p:sldId id="416" r:id="rId34"/>
    <p:sldId id="436" r:id="rId35"/>
    <p:sldId id="414" r:id="rId36"/>
    <p:sldId id="397" r:id="rId37"/>
    <p:sldId id="370" r:id="rId38"/>
    <p:sldId id="390" r:id="rId39"/>
    <p:sldId id="391" r:id="rId40"/>
    <p:sldId id="402" r:id="rId41"/>
    <p:sldId id="429" r:id="rId42"/>
    <p:sldId id="354" r:id="rId43"/>
    <p:sldId id="305" r:id="rId44"/>
    <p:sldId id="376" r:id="rId45"/>
    <p:sldId id="427" r:id="rId46"/>
    <p:sldId id="349" r:id="rId47"/>
    <p:sldId id="355" r:id="rId48"/>
    <p:sldId id="327" r:id="rId49"/>
    <p:sldId id="348" r:id="rId50"/>
    <p:sldId id="347" r:id="rId51"/>
    <p:sldId id="430" r:id="rId52"/>
    <p:sldId id="431" r:id="rId53"/>
    <p:sldId id="437" r:id="rId54"/>
    <p:sldId id="442" r:id="rId55"/>
    <p:sldId id="443" r:id="rId56"/>
    <p:sldId id="269" r:id="rId5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éodora Papadopoulou" initials="TP" lastIdx="7" clrIdx="0"/>
  <p:cmAuthor id="1" name="Dorella Papadopoulou" initials="DP" lastIdx="1" clrIdx="1"/>
  <p:cmAuthor id="2" name="Stefano" initials="S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3BAF01"/>
    <a:srgbClr val="3333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9855" autoAdjust="0"/>
  </p:normalViewPr>
  <p:slideViewPr>
    <p:cSldViewPr>
      <p:cViewPr>
        <p:scale>
          <a:sx n="60" d="100"/>
          <a:sy n="60" d="100"/>
        </p:scale>
        <p:origin x="-931" y="-125"/>
      </p:cViewPr>
      <p:guideLst>
        <p:guide orient="horz" pos="2160"/>
        <p:guide pos="2880"/>
      </p:guideLst>
    </p:cSldViewPr>
  </p:slideViewPr>
  <p:outlineViewPr>
    <p:cViewPr>
      <p:scale>
        <a:sx n="33" d="100"/>
        <a:sy n="33" d="100"/>
      </p:scale>
      <p:origin x="0" y="222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02"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54CCA4-9E15-4D12-A733-EB57E2B982EF}" type="datetimeFigureOut">
              <a:rPr lang="el-GR" smtClean="0"/>
              <a:pPr/>
              <a:t>7/9/2016</a:t>
            </a:fld>
            <a:endParaRPr lang="el-G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8E9B1C-A3FD-4B1B-9557-4D3F4FD777AF}" type="slidenum">
              <a:rPr lang="el-GR" smtClean="0"/>
              <a:pPr/>
              <a:t>‹N›</a:t>
            </a:fld>
            <a:endParaRPr lang="el-GR"/>
          </a:p>
        </p:txBody>
      </p:sp>
    </p:spTree>
    <p:extLst>
      <p:ext uri="{BB962C8B-B14F-4D97-AF65-F5344CB8AC3E}">
        <p14:creationId xmlns:p14="http://schemas.microsoft.com/office/powerpoint/2010/main" xmlns="" val="3425241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FADE53-25F9-45BC-9DA5-155FCAD80EE5}" type="datetimeFigureOut">
              <a:rPr lang="fr-FR" smtClean="0"/>
              <a:pPr/>
              <a:t>07/09/2016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08FEE1-F678-4450-BE58-770401A6DC9E}" type="slidenum">
              <a:rPr lang="fr-FR" smtClean="0"/>
              <a:pPr/>
              <a:t>‹N›</a:t>
            </a:fld>
            <a:endParaRPr lang="fr-FR"/>
          </a:p>
        </p:txBody>
      </p:sp>
    </p:spTree>
    <p:extLst>
      <p:ext uri="{BB962C8B-B14F-4D97-AF65-F5344CB8AC3E}">
        <p14:creationId xmlns:p14="http://schemas.microsoft.com/office/powerpoint/2010/main" xmlns="" val="4017873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solidFill>
                  <a:prstClr val="black"/>
                </a:solidFill>
                <a:latin typeface="Times New Roman" pitchFamily="-106" charset="0"/>
              </a:rPr>
              <a:pPr/>
              <a:t>1</a:t>
            </a:fld>
            <a:endParaRPr lang="de-DE" dirty="0" smtClean="0">
              <a:solidFill>
                <a:prstClr val="black"/>
              </a:solidFill>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JPL processed the Sentinel-1A 12-day pairs on ascending track 175 (2015/11/05 and 11/17) and descending track 80 (2015/11/11 and 11/23) using prototype processing modules with the JPL </a:t>
            </a:r>
            <a:r>
              <a:rPr lang="en-US" sz="1200" b="0" dirty="0" err="1" smtClean="0"/>
              <a:t>InSAR</a:t>
            </a:r>
            <a:r>
              <a:rPr lang="en-US" sz="1200" b="0" dirty="0" smtClean="0"/>
              <a:t> Scientific Computing Environment (ISCE) as part of the ARIA project. SRTM version 3 DEM was used in the </a:t>
            </a:r>
            <a:r>
              <a:rPr lang="en-US" sz="1200" b="0" dirty="0" err="1" smtClean="0"/>
              <a:t>coregistration</a:t>
            </a:r>
            <a:r>
              <a:rPr lang="en-US" sz="1200" b="0" dirty="0" smtClean="0"/>
              <a:t> step. The unwrapped phase was converted to range change and is contoured with 5 cm contours in the maps. The USGS National Earthquake Information Center epicenter for the </a:t>
            </a:r>
            <a:r>
              <a:rPr lang="en-US" sz="1200" b="0" dirty="0" err="1" smtClean="0"/>
              <a:t>Lefkada</a:t>
            </a:r>
            <a:r>
              <a:rPr lang="en-US" sz="1200" b="0" dirty="0" smtClean="0"/>
              <a:t> Earthquake and uncertainty is plotted with a red star and error ellipse. The two </a:t>
            </a:r>
            <a:r>
              <a:rPr lang="en-US" sz="1200" b="0" dirty="0" err="1" smtClean="0"/>
              <a:t>interferograms</a:t>
            </a:r>
            <a:r>
              <a:rPr lang="en-US" sz="1200" b="0" dirty="0" smtClean="0"/>
              <a:t> have been converted to a prototype </a:t>
            </a:r>
            <a:r>
              <a:rPr lang="en-US" sz="1200" b="0" dirty="0" err="1" smtClean="0"/>
              <a:t>interferogram</a:t>
            </a:r>
            <a:r>
              <a:rPr lang="en-US" sz="1200" b="0" dirty="0" smtClean="0"/>
              <a:t> archive product in HDF5 format and uploaded to the UNAVCO SSARA </a:t>
            </a:r>
            <a:r>
              <a:rPr lang="en-US" sz="1200" b="0" dirty="0" err="1" smtClean="0"/>
              <a:t>Interferogram</a:t>
            </a:r>
            <a:r>
              <a:rPr lang="en-US" sz="1200" b="0" dirty="0" smtClean="0"/>
              <a:t> archive </a:t>
            </a:r>
            <a:r>
              <a:rPr lang="el-GR" sz="1200" b="0" dirty="0" smtClean="0"/>
              <a:t> </a:t>
            </a:r>
            <a:endParaRPr lang="en-GB" sz="1200" b="0" dirty="0" smtClean="0"/>
          </a:p>
          <a:p>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32</a:t>
            </a:fld>
            <a:endParaRPr lang="fr-FR"/>
          </a:p>
        </p:txBody>
      </p:sp>
    </p:spTree>
    <p:extLst>
      <p:ext uri="{BB962C8B-B14F-4D97-AF65-F5344CB8AC3E}">
        <p14:creationId xmlns:p14="http://schemas.microsoft.com/office/powerpoint/2010/main" xmlns="" val="635140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smtClean="0">
              <a:ea typeface="ＭＳ Ｐゴシック" pitchFamily="34" charset="-128"/>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D8CF4C33-6313-49F1-BD18-86081A6208FF}" type="slidenum">
              <a:rPr lang="en-GB" smtClean="0">
                <a:solidFill>
                  <a:prstClr val="black"/>
                </a:solidFill>
              </a:rPr>
              <a:pPr eaLnBrk="1" hangingPunct="1"/>
              <a:t>37</a:t>
            </a:fld>
            <a:endParaRPr lang="en-GB"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ＭＳ Ｐゴシック" pitchFamily="34"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CEE7479D-AC55-4671-8E6F-674E82DAD388}" type="slidenum">
              <a:rPr lang="en-GB" smtClean="0">
                <a:solidFill>
                  <a:prstClr val="black"/>
                </a:solidFill>
              </a:rPr>
              <a:pPr eaLnBrk="1" hangingPunct="1"/>
              <a:t>39</a:t>
            </a:fld>
            <a:endParaRPr lang="en-GB"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ＭＳ Ｐゴシック" pitchFamily="34"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CEE7479D-AC55-4671-8E6F-674E82DAD388}" type="slidenum">
              <a:rPr lang="en-GB" smtClean="0">
                <a:solidFill>
                  <a:prstClr val="black"/>
                </a:solidFill>
              </a:rPr>
              <a:pPr eaLnBrk="1" hangingPunct="1"/>
              <a:t>40</a:t>
            </a:fld>
            <a:endParaRPr lang="en-GB"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FR" dirty="0" smtClean="0">
                <a:ea typeface="ＭＳ Ｐゴシック" pitchFamily="34" charset="-128"/>
              </a:rPr>
              <a:t>All</a:t>
            </a:r>
            <a:r>
              <a:rPr lang="fr-FR" baseline="0" dirty="0" smtClean="0">
                <a:ea typeface="ＭＳ Ｐゴシック" pitchFamily="34" charset="-128"/>
              </a:rPr>
              <a:t> </a:t>
            </a:r>
            <a:r>
              <a:rPr lang="fr-FR" baseline="0" dirty="0" err="1" smtClean="0">
                <a:ea typeface="ＭＳ Ｐゴシック" pitchFamily="34" charset="-128"/>
              </a:rPr>
              <a:t>products</a:t>
            </a:r>
            <a:r>
              <a:rPr lang="fr-FR" baseline="0" dirty="0" smtClean="0">
                <a:ea typeface="ＭＳ Ｐゴシック" pitchFamily="34" charset="-128"/>
              </a:rPr>
              <a:t> </a:t>
            </a:r>
            <a:r>
              <a:rPr lang="fr-FR" baseline="0" dirty="0" err="1" smtClean="0">
                <a:ea typeface="ＭＳ Ｐゴシック" pitchFamily="34" charset="-128"/>
              </a:rPr>
              <a:t>generated</a:t>
            </a:r>
            <a:r>
              <a:rPr lang="fr-FR" baseline="0" dirty="0" smtClean="0">
                <a:ea typeface="ＭＳ Ｐゴシック" pitchFamily="34" charset="-128"/>
              </a:rPr>
              <a:t> on GEP for the Central </a:t>
            </a:r>
            <a:r>
              <a:rPr lang="fr-FR" baseline="0" dirty="0" err="1" smtClean="0">
                <a:ea typeface="ＭＳ Ｐゴシック" pitchFamily="34" charset="-128"/>
              </a:rPr>
              <a:t>Italy</a:t>
            </a:r>
            <a:r>
              <a:rPr lang="fr-FR" baseline="0" dirty="0" smtClean="0">
                <a:ea typeface="ＭＳ Ｐゴシック" pitchFamily="34" charset="-128"/>
              </a:rPr>
              <a:t> </a:t>
            </a:r>
            <a:r>
              <a:rPr lang="fr-FR" baseline="0" dirty="0" err="1" smtClean="0">
                <a:ea typeface="ＭＳ Ｐゴシック" pitchFamily="34" charset="-128"/>
              </a:rPr>
              <a:t>earthquake</a:t>
            </a:r>
            <a:r>
              <a:rPr lang="fr-FR" baseline="0" dirty="0" smtClean="0">
                <a:ea typeface="ＭＳ Ｐゴシック" pitchFamily="34" charset="-128"/>
              </a:rPr>
              <a:t> </a:t>
            </a:r>
            <a:r>
              <a:rPr lang="fr-FR" baseline="0" dirty="0" err="1" smtClean="0">
                <a:ea typeface="ＭＳ Ｐゴシック" pitchFamily="34" charset="-128"/>
              </a:rPr>
              <a:t>were</a:t>
            </a:r>
            <a:r>
              <a:rPr lang="fr-FR" baseline="0" dirty="0" smtClean="0">
                <a:ea typeface="ＭＳ Ｐゴシック" pitchFamily="34" charset="-128"/>
              </a:rPr>
              <a:t> </a:t>
            </a:r>
            <a:r>
              <a:rPr lang="fr-FR" baseline="0" dirty="0" err="1" smtClean="0">
                <a:ea typeface="ＭＳ Ｐゴシック" pitchFamily="34" charset="-128"/>
              </a:rPr>
              <a:t>gathered</a:t>
            </a:r>
            <a:r>
              <a:rPr lang="fr-FR" baseline="0" dirty="0" smtClean="0">
                <a:ea typeface="ＭＳ Ｐゴシック" pitchFamily="34" charset="-128"/>
              </a:rPr>
              <a:t> </a:t>
            </a:r>
            <a:r>
              <a:rPr lang="fr-FR" baseline="0" dirty="0" err="1" smtClean="0">
                <a:ea typeface="ＭＳ Ｐゴシック" pitchFamily="34" charset="-128"/>
              </a:rPr>
              <a:t>under</a:t>
            </a:r>
            <a:r>
              <a:rPr lang="fr-FR" baseline="0" dirty="0" smtClean="0">
                <a:ea typeface="ＭＳ Ｐゴシック" pitchFamily="34" charset="-128"/>
              </a:rPr>
              <a:t> a </a:t>
            </a:r>
            <a:r>
              <a:rPr lang="fr-FR" baseline="0" dirty="0" err="1" smtClean="0">
                <a:ea typeface="ＭＳ Ｐゴシック" pitchFamily="34" charset="-128"/>
              </a:rPr>
              <a:t>link</a:t>
            </a:r>
            <a:r>
              <a:rPr lang="fr-FR" baseline="0" dirty="0" smtClean="0">
                <a:ea typeface="ＭＳ Ｐゴシック" pitchFamily="34" charset="-128"/>
              </a:rPr>
              <a:t> on the </a:t>
            </a:r>
            <a:r>
              <a:rPr lang="fr-FR" baseline="0" dirty="0" err="1" smtClean="0">
                <a:ea typeface="ＭＳ Ｐゴシック" pitchFamily="34" charset="-128"/>
              </a:rPr>
              <a:t>carousel</a:t>
            </a:r>
            <a:r>
              <a:rPr lang="fr-FR" baseline="0" dirty="0" smtClean="0">
                <a:ea typeface="ＭＳ Ｐゴシック" pitchFamily="34" charset="-128"/>
              </a:rPr>
              <a:t> of </a:t>
            </a:r>
            <a:r>
              <a:rPr lang="fr-FR" baseline="0" dirty="0" err="1" smtClean="0">
                <a:ea typeface="ＭＳ Ｐゴシック" pitchFamily="34" charset="-128"/>
              </a:rPr>
              <a:t>GEP’s</a:t>
            </a:r>
            <a:r>
              <a:rPr lang="fr-FR" baseline="0" dirty="0" smtClean="0">
                <a:ea typeface="ＭＳ Ｐゴシック" pitchFamily="34" charset="-128"/>
              </a:rPr>
              <a:t> </a:t>
            </a:r>
            <a:r>
              <a:rPr lang="fr-FR" baseline="0" dirty="0" err="1" smtClean="0">
                <a:ea typeface="ＭＳ Ｐゴシック" pitchFamily="34" charset="-128"/>
              </a:rPr>
              <a:t>homepage</a:t>
            </a:r>
            <a:r>
              <a:rPr lang="fr-FR" baseline="0" dirty="0" smtClean="0">
                <a:ea typeface="ＭＳ Ｐゴシック" pitchFamily="34" charset="-128"/>
              </a:rPr>
              <a:t>. </a:t>
            </a:r>
            <a:r>
              <a:rPr lang="fr-FR" baseline="0" dirty="0" err="1" smtClean="0">
                <a:ea typeface="ＭＳ Ｐゴシック" pitchFamily="34" charset="-128"/>
              </a:rPr>
              <a:t>Currently</a:t>
            </a:r>
            <a:r>
              <a:rPr lang="fr-FR" baseline="0" dirty="0" smtClean="0">
                <a:ea typeface="ＭＳ Ｐゴシック" pitchFamily="34" charset="-128"/>
              </a:rPr>
              <a:t> the </a:t>
            </a:r>
            <a:r>
              <a:rPr lang="fr-FR" baseline="0" dirty="0" err="1" smtClean="0">
                <a:ea typeface="ＭＳ Ｐゴシック" pitchFamily="34" charset="-128"/>
              </a:rPr>
              <a:t>list</a:t>
            </a:r>
            <a:r>
              <a:rPr lang="fr-FR" baseline="0" dirty="0" smtClean="0">
                <a:ea typeface="ＭＳ Ｐゴシック" pitchFamily="34" charset="-128"/>
              </a:rPr>
              <a:t> </a:t>
            </a:r>
            <a:r>
              <a:rPr lang="fr-FR" baseline="0" dirty="0" err="1" smtClean="0">
                <a:ea typeface="ＭＳ Ｐゴシック" pitchFamily="34" charset="-128"/>
              </a:rPr>
              <a:t>includes</a:t>
            </a:r>
            <a:r>
              <a:rPr lang="fr-FR" baseline="0" dirty="0" smtClean="0">
                <a:ea typeface="ＭＳ Ｐゴシック" pitchFamily="34" charset="-128"/>
              </a:rPr>
              <a:t> 3 </a:t>
            </a:r>
            <a:r>
              <a:rPr lang="fr-FR" baseline="0" dirty="0" err="1" smtClean="0">
                <a:ea typeface="ＭＳ Ｐゴシック" pitchFamily="34" charset="-128"/>
              </a:rPr>
              <a:t>results</a:t>
            </a:r>
            <a:r>
              <a:rPr lang="fr-FR" baseline="0" dirty="0" smtClean="0">
                <a:ea typeface="ＭＳ Ｐゴシック" pitchFamily="34" charset="-128"/>
              </a:rPr>
              <a:t> </a:t>
            </a:r>
            <a:r>
              <a:rPr lang="fr-FR" baseline="0" dirty="0" err="1" smtClean="0">
                <a:ea typeface="ＭＳ Ｐゴシック" pitchFamily="34" charset="-128"/>
              </a:rPr>
              <a:t>from</a:t>
            </a:r>
            <a:r>
              <a:rPr lang="fr-FR" baseline="0" dirty="0" smtClean="0">
                <a:ea typeface="ＭＳ Ｐゴシック" pitchFamily="34" charset="-128"/>
              </a:rPr>
              <a:t> INGV and one </a:t>
            </a:r>
            <a:r>
              <a:rPr lang="fr-FR" baseline="0" dirty="0" err="1" smtClean="0">
                <a:ea typeface="ＭＳ Ｐゴシック" pitchFamily="34" charset="-128"/>
              </a:rPr>
              <a:t>from</a:t>
            </a:r>
            <a:r>
              <a:rPr lang="fr-FR" baseline="0" dirty="0" smtClean="0">
                <a:ea typeface="ＭＳ Ｐゴシック" pitchFamily="34" charset="-128"/>
              </a:rPr>
              <a:t> CNR IREA.</a:t>
            </a:r>
            <a:endParaRPr lang="en-GB" dirty="0" smtClean="0">
              <a:ea typeface="ＭＳ Ｐゴシック" pitchFamily="34" charset="-128"/>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17A2FCC3-E302-4C47-B43F-3FCDC91BAE8B}" type="slidenum">
              <a:rPr lang="en-GB" smtClean="0"/>
              <a:pPr eaLnBrk="1" hangingPunct="1"/>
              <a:t>43</a:t>
            </a:fld>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ＭＳ Ｐゴシック" pitchFamily="34" charset="-128"/>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17A2FCC3-E302-4C47-B43F-3FCDC91BAE8B}" type="slidenum">
              <a:rPr lang="en-GB" smtClean="0"/>
              <a:pPr eaLnBrk="1" hangingPunct="1"/>
              <a:t>44</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AF08FEE1-F678-4450-BE58-770401A6DC9E}" type="slidenum">
              <a:rPr lang="fr-FR" smtClean="0"/>
              <a:pPr/>
              <a:t>3</a:t>
            </a:fld>
            <a:endParaRPr lang="fr-FR"/>
          </a:p>
        </p:txBody>
      </p:sp>
    </p:spTree>
    <p:extLst>
      <p:ext uri="{BB962C8B-B14F-4D97-AF65-F5344CB8AC3E}">
        <p14:creationId xmlns:p14="http://schemas.microsoft.com/office/powerpoint/2010/main" xmlns="" val="402655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anose="020B0604020202020204" pitchFamily="34" charset="0"/>
              <a:buChar char="•"/>
            </a:pPr>
            <a:r>
              <a:rPr lang="fr-FR" dirty="0" smtClean="0"/>
              <a:t>CNR </a:t>
            </a:r>
            <a:r>
              <a:rPr lang="fr-FR" smtClean="0"/>
              <a:t>IRPI and </a:t>
            </a:r>
            <a:r>
              <a:rPr lang="fr-FR" dirty="0" smtClean="0"/>
              <a:t>BGS have </a:t>
            </a:r>
            <a:r>
              <a:rPr lang="fr-FR" dirty="0" err="1" smtClean="0"/>
              <a:t>joined</a:t>
            </a:r>
            <a:r>
              <a:rPr lang="fr-FR" dirty="0" smtClean="0"/>
              <a:t> the pilot </a:t>
            </a:r>
            <a:r>
              <a:rPr lang="fr-FR" dirty="0" err="1" smtClean="0"/>
              <a:t>only</a:t>
            </a:r>
            <a:r>
              <a:rPr lang="fr-FR" dirty="0" smtClean="0"/>
              <a:t> to </a:t>
            </a:r>
            <a:r>
              <a:rPr lang="fr-FR" dirty="0" err="1" smtClean="0"/>
              <a:t>access</a:t>
            </a:r>
            <a:r>
              <a:rPr lang="fr-FR" baseline="0" dirty="0" smtClean="0"/>
              <a:t> </a:t>
            </a:r>
            <a:r>
              <a:rPr lang="fr-FR" baseline="0" dirty="0" err="1" smtClean="0"/>
              <a:t>Nepal</a:t>
            </a:r>
            <a:r>
              <a:rPr lang="fr-FR" baseline="0" dirty="0" smtClean="0"/>
              <a:t> data for </a:t>
            </a:r>
            <a:r>
              <a:rPr lang="fr-FR" baseline="0" dirty="0" err="1" smtClean="0"/>
              <a:t>earthquake</a:t>
            </a:r>
            <a:r>
              <a:rPr lang="fr-FR" baseline="0" dirty="0" smtClean="0"/>
              <a:t> </a:t>
            </a:r>
            <a:r>
              <a:rPr lang="fr-FR" baseline="0" dirty="0" err="1" smtClean="0"/>
              <a:t>triggered</a:t>
            </a:r>
            <a:r>
              <a:rPr lang="fr-FR" baseline="0" dirty="0" smtClean="0"/>
              <a:t> </a:t>
            </a:r>
            <a:r>
              <a:rPr lang="fr-FR" baseline="0" dirty="0" err="1" smtClean="0"/>
              <a:t>landslides</a:t>
            </a:r>
            <a:r>
              <a:rPr lang="fr-FR" baseline="0" dirty="0" smtClean="0"/>
              <a:t>. Not </a:t>
            </a:r>
            <a:r>
              <a:rPr lang="fr-FR" baseline="0" dirty="0" err="1" smtClean="0"/>
              <a:t>users</a:t>
            </a:r>
            <a:r>
              <a:rPr lang="fr-FR" baseline="0" dirty="0" smtClean="0"/>
              <a:t> </a:t>
            </a:r>
            <a:r>
              <a:rPr lang="fr-FR" baseline="0" dirty="0" err="1" smtClean="0"/>
              <a:t>anymore</a:t>
            </a:r>
            <a:r>
              <a:rPr lang="fr-FR" baseline="0" dirty="0" smtClean="0"/>
              <a:t>.</a:t>
            </a:r>
          </a:p>
          <a:p>
            <a:pPr marL="171450" indent="-171450">
              <a:buFont typeface="Arial" panose="020B0604020202020204" pitchFamily="34" charset="0"/>
              <a:buChar char="•"/>
            </a:pPr>
            <a:r>
              <a:rPr lang="fr-FR" dirty="0" smtClean="0"/>
              <a:t>Fabio Dell’ </a:t>
            </a:r>
            <a:r>
              <a:rPr lang="fr-FR" dirty="0" err="1" smtClean="0"/>
              <a:t>Acquq</a:t>
            </a:r>
            <a:r>
              <a:rPr lang="fr-FR" baseline="0" dirty="0" smtClean="0"/>
              <a:t> </a:t>
            </a:r>
            <a:r>
              <a:rPr lang="fr-FR" baseline="0" dirty="0" err="1" smtClean="0"/>
              <a:t>previously</a:t>
            </a:r>
            <a:r>
              <a:rPr lang="fr-FR" baseline="0" dirty="0" smtClean="0"/>
              <a:t> </a:t>
            </a:r>
            <a:r>
              <a:rPr lang="fr-FR" baseline="0" dirty="0" err="1" smtClean="0"/>
              <a:t>being</a:t>
            </a:r>
            <a:r>
              <a:rPr lang="fr-FR" baseline="0" dirty="0" smtClean="0"/>
              <a:t> </a:t>
            </a:r>
            <a:r>
              <a:rPr lang="fr-FR" baseline="0" dirty="0" err="1" smtClean="0"/>
              <a:t>affiliated</a:t>
            </a:r>
            <a:r>
              <a:rPr lang="fr-FR" baseline="0" dirty="0" smtClean="0"/>
              <a:t> to the EU CENTRE </a:t>
            </a:r>
            <a:r>
              <a:rPr lang="fr-FR" baseline="0" dirty="0" err="1" smtClean="0"/>
              <a:t>is</a:t>
            </a:r>
            <a:r>
              <a:rPr lang="fr-FR" baseline="0" dirty="0" smtClean="0"/>
              <a:t> </a:t>
            </a:r>
            <a:r>
              <a:rPr lang="fr-FR" baseline="0" dirty="0" err="1" smtClean="0"/>
              <a:t>now</a:t>
            </a:r>
            <a:r>
              <a:rPr lang="fr-FR" baseline="0" dirty="0" smtClean="0"/>
              <a:t> </a:t>
            </a:r>
            <a:r>
              <a:rPr lang="fr-FR" baseline="0" dirty="0" err="1" smtClean="0"/>
              <a:t>affiliated</a:t>
            </a:r>
            <a:r>
              <a:rPr lang="fr-FR" baseline="0" dirty="0" smtClean="0"/>
              <a:t> to the </a:t>
            </a:r>
            <a:r>
              <a:rPr lang="fr-FR" baseline="0" dirty="0" err="1" smtClean="0"/>
              <a:t>University</a:t>
            </a:r>
            <a:r>
              <a:rPr lang="fr-FR" baseline="0" dirty="0" smtClean="0"/>
              <a:t> of </a:t>
            </a:r>
            <a:r>
              <a:rPr lang="fr-FR" baseline="0" dirty="0" err="1" smtClean="0"/>
              <a:t>Pavia</a:t>
            </a:r>
            <a:r>
              <a:rPr lang="fr-FR" baseline="0" dirty="0" smtClean="0"/>
              <a:t>.</a:t>
            </a:r>
            <a:endParaRPr lang="en-GB" dirty="0"/>
          </a:p>
        </p:txBody>
      </p:sp>
      <p:sp>
        <p:nvSpPr>
          <p:cNvPr id="4" name="Espace réservé du numéro de diapositive 3"/>
          <p:cNvSpPr>
            <a:spLocks noGrp="1"/>
          </p:cNvSpPr>
          <p:nvPr>
            <p:ph type="sldNum" sz="quarter" idx="10"/>
          </p:nvPr>
        </p:nvSpPr>
        <p:spPr/>
        <p:txBody>
          <a:bodyPr/>
          <a:lstStyle/>
          <a:p>
            <a:fld id="{AF08FEE1-F678-4450-BE58-770401A6DC9E}" type="slidenum">
              <a:rPr lang="fr-FR" smtClean="0"/>
              <a:pPr/>
              <a:t>4</a:t>
            </a:fld>
            <a:endParaRPr lang="fr-FR"/>
          </a:p>
        </p:txBody>
      </p:sp>
    </p:spTree>
    <p:extLst>
      <p:ext uri="{BB962C8B-B14F-4D97-AF65-F5344CB8AC3E}">
        <p14:creationId xmlns:p14="http://schemas.microsoft.com/office/powerpoint/2010/main" xmlns="" val="9417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already GSNL </a:t>
            </a:r>
            <a:r>
              <a:rPr lang="en-US" dirty="0" err="1" smtClean="0"/>
              <a:t>sciense</a:t>
            </a:r>
            <a:r>
              <a:rPr lang="en-US" dirty="0" smtClean="0"/>
              <a:t> users using the</a:t>
            </a:r>
            <a:r>
              <a:rPr lang="en-US" baseline="0" dirty="0" smtClean="0"/>
              <a:t> GEP (INGV, NOA).</a:t>
            </a:r>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6</a:t>
            </a:fld>
            <a:endParaRPr lang="fr-FR"/>
          </a:p>
        </p:txBody>
      </p:sp>
    </p:spTree>
    <p:extLst>
      <p:ext uri="{BB962C8B-B14F-4D97-AF65-F5344CB8AC3E}">
        <p14:creationId xmlns:p14="http://schemas.microsoft.com/office/powerpoint/2010/main" xmlns="" val="350098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already GSNL </a:t>
            </a:r>
            <a:r>
              <a:rPr lang="en-US" dirty="0" err="1" smtClean="0"/>
              <a:t>sciense</a:t>
            </a:r>
            <a:r>
              <a:rPr lang="en-US" dirty="0" smtClean="0"/>
              <a:t> users using the</a:t>
            </a:r>
            <a:r>
              <a:rPr lang="en-US" baseline="0" dirty="0" smtClean="0"/>
              <a:t> GEP (INGV, NOA).</a:t>
            </a:r>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7</a:t>
            </a:fld>
            <a:endParaRPr lang="fr-FR"/>
          </a:p>
        </p:txBody>
      </p:sp>
    </p:spTree>
    <p:extLst>
      <p:ext uri="{BB962C8B-B14F-4D97-AF65-F5344CB8AC3E}">
        <p14:creationId xmlns:p14="http://schemas.microsoft.com/office/powerpoint/2010/main" xmlns="" val="3500987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9</a:t>
            </a:fld>
            <a:endParaRPr lang="fr-FR"/>
          </a:p>
        </p:txBody>
      </p:sp>
    </p:spTree>
    <p:extLst>
      <p:ext uri="{BB962C8B-B14F-4D97-AF65-F5344CB8AC3E}">
        <p14:creationId xmlns:p14="http://schemas.microsoft.com/office/powerpoint/2010/main" xmlns="" val="42466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ea typeface="ＭＳ Ｐゴシック" pitchFamily="34" charset="-128"/>
              </a:rPr>
              <a:t>A pltaform for EO processing rather than data distribution or dissemination. Agreement with CEO Spartners for access and accounting of specific data collections (CDEOS Pilots and Geohazard Supersites).</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D7DDE4B7-7693-485E-BE72-71F7BD75730F}" type="slidenum">
              <a:rPr lang="en-US" smtClean="0">
                <a:solidFill>
                  <a:srgbClr val="000000"/>
                </a:solidFill>
              </a:rPr>
              <a:pPr eaLnBrk="1" hangingPunct="1"/>
              <a:t>10</a:t>
            </a:fld>
            <a:endParaRPr lang="en-US" smtClean="0">
              <a:solidFill>
                <a:srgbClr val="000000"/>
              </a:solidFill>
            </a:endParaRPr>
          </a:p>
        </p:txBody>
      </p:sp>
      <p:sp>
        <p:nvSpPr>
          <p:cNvPr id="26629" name="Header Placeholder 4"/>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endParaRPr lang="en-US" smtClean="0">
              <a:solidFill>
                <a:srgbClr val="000000"/>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AF08FEE1-F678-4450-BE58-770401A6DC9E}" type="slidenum">
              <a:rPr lang="fr-FR" smtClean="0"/>
              <a:pPr/>
              <a:t>15</a:t>
            </a:fld>
            <a:endParaRPr lang="fr-FR"/>
          </a:p>
        </p:txBody>
      </p:sp>
    </p:spTree>
    <p:extLst>
      <p:ext uri="{BB962C8B-B14F-4D97-AF65-F5344CB8AC3E}">
        <p14:creationId xmlns:p14="http://schemas.microsoft.com/office/powerpoint/2010/main" xmlns="" val="291234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Barry Parsons </a:t>
            </a:r>
            <a:r>
              <a:rPr lang="fr-FR" dirty="0" err="1" smtClean="0"/>
              <a:t>informed</a:t>
            </a:r>
            <a:r>
              <a:rPr lang="fr-FR" dirty="0" smtClean="0"/>
              <a:t> me </a:t>
            </a:r>
            <a:r>
              <a:rPr lang="fr-FR" dirty="0" err="1" smtClean="0"/>
              <a:t>that</a:t>
            </a:r>
            <a:r>
              <a:rPr lang="fr-FR" dirty="0" smtClean="0"/>
              <a:t> the CSK </a:t>
            </a:r>
            <a:r>
              <a:rPr lang="fr-FR" dirty="0" err="1" smtClean="0"/>
              <a:t>acquisistions</a:t>
            </a:r>
            <a:r>
              <a:rPr lang="fr-FR" dirty="0" smtClean="0"/>
              <a:t> for China and Iran </a:t>
            </a:r>
            <a:r>
              <a:rPr lang="fr-FR" dirty="0" err="1" smtClean="0"/>
              <a:t>will</a:t>
            </a:r>
            <a:r>
              <a:rPr lang="fr-FR" dirty="0" smtClean="0"/>
              <a:t> end in </a:t>
            </a:r>
            <a:r>
              <a:rPr lang="fr-FR" dirty="0" err="1" smtClean="0"/>
              <a:t>October</a:t>
            </a:r>
            <a:r>
              <a:rPr lang="fr-FR" baseline="0" dirty="0" smtClean="0"/>
              <a:t> 2017 and March 2018 </a:t>
            </a:r>
            <a:r>
              <a:rPr lang="fr-FR" baseline="0" dirty="0" err="1" smtClean="0"/>
              <a:t>respectively</a:t>
            </a:r>
            <a:r>
              <a:rPr lang="fr-FR" baseline="0" dirty="0" smtClean="0"/>
              <a:t>. Can </a:t>
            </a:r>
            <a:r>
              <a:rPr lang="fr-FR" baseline="0" dirty="0" err="1" smtClean="0"/>
              <a:t>this</a:t>
            </a:r>
            <a:r>
              <a:rPr lang="fr-FR" baseline="0" dirty="0" smtClean="0"/>
              <a:t> </a:t>
            </a:r>
            <a:r>
              <a:rPr lang="fr-FR" baseline="0" dirty="0" err="1" smtClean="0"/>
              <a:t>be</a:t>
            </a:r>
            <a:r>
              <a:rPr lang="fr-FR" baseline="0" dirty="0" smtClean="0"/>
              <a:t> </a:t>
            </a:r>
            <a:r>
              <a:rPr lang="fr-FR" baseline="0" dirty="0" err="1" smtClean="0"/>
              <a:t>discussed</a:t>
            </a:r>
            <a:r>
              <a:rPr lang="fr-FR" baseline="0" dirty="0" smtClean="0"/>
              <a:t> </a:t>
            </a:r>
            <a:r>
              <a:rPr lang="fr-FR" baseline="0" dirty="0" err="1" smtClean="0"/>
              <a:t>within</a:t>
            </a:r>
            <a:r>
              <a:rPr lang="fr-FR" baseline="0" dirty="0" smtClean="0"/>
              <a:t> the meeting? Is </a:t>
            </a:r>
            <a:r>
              <a:rPr lang="fr-FR" baseline="0" dirty="0" err="1" smtClean="0"/>
              <a:t>it</a:t>
            </a:r>
            <a:r>
              <a:rPr lang="fr-FR" baseline="0" dirty="0" smtClean="0"/>
              <a:t> acceptable? If </a:t>
            </a:r>
            <a:r>
              <a:rPr lang="fr-FR" baseline="0" dirty="0" err="1" smtClean="0"/>
              <a:t>we</a:t>
            </a:r>
            <a:r>
              <a:rPr lang="fr-FR" baseline="0" dirty="0" smtClean="0"/>
              <a:t> </a:t>
            </a:r>
            <a:r>
              <a:rPr lang="fr-FR" baseline="0" dirty="0" err="1" smtClean="0"/>
              <a:t>find</a:t>
            </a:r>
            <a:r>
              <a:rPr lang="fr-FR" baseline="0" dirty="0" smtClean="0"/>
              <a:t> </a:t>
            </a:r>
            <a:r>
              <a:rPr lang="fr-FR" baseline="0" dirty="0" err="1" smtClean="0"/>
              <a:t>sustainable</a:t>
            </a:r>
            <a:r>
              <a:rPr lang="fr-FR" baseline="0" dirty="0" smtClean="0"/>
              <a:t> </a:t>
            </a:r>
            <a:r>
              <a:rPr lang="fr-FR" baseline="0" dirty="0" err="1" smtClean="0"/>
              <a:t>paths</a:t>
            </a:r>
            <a:r>
              <a:rPr lang="fr-FR" baseline="0" dirty="0" smtClean="0"/>
              <a:t> for the future of the pilot </a:t>
            </a:r>
            <a:r>
              <a:rPr lang="fr-FR" baseline="0" dirty="0" err="1" smtClean="0"/>
              <a:t>what</a:t>
            </a:r>
            <a:r>
              <a:rPr lang="fr-FR" baseline="0" dirty="0" smtClean="0"/>
              <a:t> </a:t>
            </a:r>
            <a:r>
              <a:rPr lang="fr-FR" baseline="0" dirty="0" err="1" smtClean="0"/>
              <a:t>happens</a:t>
            </a:r>
            <a:r>
              <a:rPr lang="fr-FR" baseline="0" dirty="0" smtClean="0"/>
              <a:t> in the </a:t>
            </a:r>
            <a:r>
              <a:rPr lang="fr-FR" baseline="0" dirty="0" err="1" smtClean="0"/>
              <a:t>meantime</a:t>
            </a:r>
            <a:r>
              <a:rPr lang="fr-FR" baseline="0" dirty="0" smtClean="0"/>
              <a:t> (the time </a:t>
            </a:r>
            <a:r>
              <a:rPr lang="fr-FR" baseline="0" dirty="0" err="1" smtClean="0"/>
              <a:t>between</a:t>
            </a:r>
            <a:r>
              <a:rPr lang="fr-FR" baseline="0" dirty="0" smtClean="0"/>
              <a:t> the end of the pilot and the </a:t>
            </a:r>
            <a:r>
              <a:rPr lang="fr-FR" baseline="0" dirty="0" err="1" smtClean="0"/>
              <a:t>start</a:t>
            </a:r>
            <a:r>
              <a:rPr lang="fr-FR" baseline="0" dirty="0" smtClean="0"/>
              <a:t> of a new </a:t>
            </a:r>
            <a:r>
              <a:rPr lang="fr-FR" baseline="0" dirty="0" err="1" smtClean="0"/>
              <a:t>project</a:t>
            </a:r>
            <a:r>
              <a:rPr lang="fr-FR" baseline="0" dirty="0" smtClean="0"/>
              <a:t>)?</a:t>
            </a:r>
            <a:endParaRPr lang="en-GB" dirty="0"/>
          </a:p>
        </p:txBody>
      </p:sp>
      <p:sp>
        <p:nvSpPr>
          <p:cNvPr id="4" name="Espace réservé du numéro de diapositive 3"/>
          <p:cNvSpPr>
            <a:spLocks noGrp="1"/>
          </p:cNvSpPr>
          <p:nvPr>
            <p:ph type="sldNum" sz="quarter" idx="10"/>
          </p:nvPr>
        </p:nvSpPr>
        <p:spPr/>
        <p:txBody>
          <a:bodyPr/>
          <a:lstStyle/>
          <a:p>
            <a:fld id="{AF08FEE1-F678-4450-BE58-770401A6DC9E}" type="slidenum">
              <a:rPr lang="fr-FR" smtClean="0"/>
              <a:pPr/>
              <a:t>16</a:t>
            </a:fld>
            <a:endParaRPr lang="fr-FR"/>
          </a:p>
        </p:txBody>
      </p:sp>
    </p:spTree>
    <p:extLst>
      <p:ext uri="{BB962C8B-B14F-4D97-AF65-F5344CB8AC3E}">
        <p14:creationId xmlns:p14="http://schemas.microsoft.com/office/powerpoint/2010/main" xmlns="" val="2887742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‹N›</a:t>
            </a:fld>
            <a:endParaRPr lang="en-US"/>
          </a:p>
        </p:txBody>
      </p:sp>
    </p:spTree>
    <p:extLst>
      <p:ext uri="{BB962C8B-B14F-4D97-AF65-F5344CB8AC3E}">
        <p14:creationId xmlns:p14="http://schemas.microsoft.com/office/powerpoint/2010/main" xmlns="" val="584001849"/>
      </p:ext>
    </p:extLst>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D4D34BCB-F8B5-4BBA-9FAE-6AEC703CCB5E}" type="datetime1">
              <a:rPr lang="fr-FR" smtClean="0">
                <a:solidFill>
                  <a:srgbClr val="002569"/>
                </a:solidFill>
                <a:latin typeface="Arial" charset="0"/>
                <a:ea typeface="ＭＳ Ｐゴシック" pitchFamily="-106" charset="-128"/>
              </a:rPr>
              <a:pPr defTabSz="457200" fontAlgn="base">
                <a:spcBef>
                  <a:spcPct val="0"/>
                </a:spcBef>
                <a:spcAft>
                  <a:spcPct val="0"/>
                </a:spcAft>
              </a:pPr>
              <a:t>07/09/2016</a:t>
            </a:fld>
            <a:endParaRPr lang="en-GB">
              <a:solidFill>
                <a:srgbClr val="002569"/>
              </a:solidFill>
              <a:latin typeface="Arial" charset="0"/>
              <a:ea typeface="ＭＳ Ｐゴシック" pitchFamily="-106" charset="-128"/>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GB">
              <a:solidFill>
                <a:srgbClr val="002569"/>
              </a:solidFill>
              <a:latin typeface="Arial" charset="0"/>
              <a:ea typeface="ＭＳ Ｐゴシック" pitchFamily="-106" charset="-128"/>
            </a:endParaRPr>
          </a:p>
        </p:txBody>
      </p:sp>
      <p:sp>
        <p:nvSpPr>
          <p:cNvPr id="5" name="Slide Number Placeholder 4"/>
          <p:cNvSpPr>
            <a:spLocks noGrp="1"/>
          </p:cNvSpPr>
          <p:nvPr>
            <p:ph type="sldNum" sz="quarter" idx="12"/>
          </p:nvPr>
        </p:nvSpPr>
        <p:spPr/>
        <p:txBody>
          <a:bodyPr/>
          <a:lstStyle/>
          <a:p>
            <a:fld id="{23DEF764-59BE-4B16-8761-3A307E775C4E}" type="slidenum">
              <a:rPr lang="en-GB" smtClean="0"/>
              <a:pPr/>
              <a:t>‹N›</a:t>
            </a:fld>
            <a:endParaRPr lang="en-GB"/>
          </a:p>
        </p:txBody>
      </p:sp>
    </p:spTree>
    <p:extLst>
      <p:ext uri="{BB962C8B-B14F-4D97-AF65-F5344CB8AC3E}">
        <p14:creationId xmlns:p14="http://schemas.microsoft.com/office/powerpoint/2010/main" xmlns="" val="22337157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57FCA2C4-82A7-4098-99DA-B6B14B534F3E}" type="datetime1">
              <a:rPr lang="fr-FR" smtClean="0">
                <a:solidFill>
                  <a:srgbClr val="002569"/>
                </a:solidFill>
                <a:latin typeface="Arial" charset="0"/>
                <a:ea typeface="ＭＳ Ｐゴシック" pitchFamily="-106" charset="-128"/>
              </a:rPr>
              <a:pPr defTabSz="457200" fontAlgn="base">
                <a:spcBef>
                  <a:spcPct val="0"/>
                </a:spcBef>
                <a:spcAft>
                  <a:spcPct val="0"/>
                </a:spcAft>
              </a:pPr>
              <a:t>07/09/2016</a:t>
            </a:fld>
            <a:endParaRPr lang="en-GB">
              <a:solidFill>
                <a:srgbClr val="002569"/>
              </a:solidFill>
              <a:latin typeface="Arial" charset="0"/>
              <a:ea typeface="ＭＳ Ｐゴシック" pitchFamily="-106"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GB">
              <a:solidFill>
                <a:srgbClr val="002569"/>
              </a:solidFill>
              <a:latin typeface="Arial" charset="0"/>
              <a:ea typeface="ＭＳ Ｐゴシック" pitchFamily="-106" charset="-128"/>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pPr/>
              <a:t>‹N›</a:t>
            </a:fld>
            <a:endParaRPr lang="en-GB"/>
          </a:p>
        </p:txBody>
      </p:sp>
    </p:spTree>
    <p:extLst>
      <p:ext uri="{BB962C8B-B14F-4D97-AF65-F5344CB8AC3E}">
        <p14:creationId xmlns:p14="http://schemas.microsoft.com/office/powerpoint/2010/main" xmlns="" val="1548714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defTabSz="457200" fontAlgn="base">
              <a:spcBef>
                <a:spcPct val="0"/>
              </a:spcBef>
              <a:spcAft>
                <a:spcPct val="0"/>
              </a:spcAft>
              <a:defRPr/>
            </a:pPr>
            <a:endParaRPr lang="en-US">
              <a:solidFill>
                <a:srgbClr val="002569"/>
              </a:solidFill>
              <a:latin typeface="Tahoma" pitchFamily="34" charset="0"/>
              <a:ea typeface="ＭＳ Ｐゴシック" pitchFamily="-106" charset="-128"/>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extLst>
      <p:ext uri="{BB962C8B-B14F-4D97-AF65-F5344CB8AC3E}">
        <p14:creationId xmlns:p14="http://schemas.microsoft.com/office/powerpoint/2010/main" xmlns="" val="2818921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‹N›</a:t>
            </a:fld>
            <a:endParaRPr lang="en-US"/>
          </a:p>
        </p:txBody>
      </p:sp>
    </p:spTree>
    <p:extLst>
      <p:ext uri="{BB962C8B-B14F-4D97-AF65-F5344CB8AC3E}">
        <p14:creationId xmlns:p14="http://schemas.microsoft.com/office/powerpoint/2010/main" xmlns="" val="2293029937"/>
      </p:ext>
    </p:extLst>
  </p:cSld>
  <p:clrMapOvr>
    <a:masterClrMapping/>
  </p:clrMapOvr>
  <p:transition spd="slow"/>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a:solidFill>
                <a:srgbClr val="FFFFFF"/>
              </a:solidFill>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77040" y="300690"/>
            <a:ext cx="2743200" cy="182880"/>
          </a:xfrm>
          <a:prstGeom prst="rect">
            <a:avLst/>
          </a:prstGeom>
        </p:spPr>
        <p:txBody>
          <a:bodyPr/>
          <a:lstStyle/>
          <a:p>
            <a:pPr defTabSz="457200" fontAlgn="base">
              <a:spcBef>
                <a:spcPct val="0"/>
              </a:spcBef>
              <a:spcAft>
                <a:spcPct val="0"/>
              </a:spcAft>
            </a:pPr>
            <a:fld id="{56C7D621-46F3-4C51-A722-1573FE19D5EA}" type="datetime1">
              <a:rPr lang="fr-FR" smtClean="0">
                <a:solidFill>
                  <a:srgbClr val="002569"/>
                </a:solidFill>
                <a:latin typeface="Arial" charset="0"/>
                <a:ea typeface="ＭＳ Ｐゴシック" pitchFamily="-106" charset="-128"/>
              </a:rPr>
              <a:pPr defTabSz="457200" fontAlgn="base">
                <a:spcBef>
                  <a:spcPct val="0"/>
                </a:spcBef>
                <a:spcAft>
                  <a:spcPct val="0"/>
                </a:spcAft>
              </a:pPr>
              <a:t>07/09/2016</a:t>
            </a:fld>
            <a:endParaRPr lang="en-US">
              <a:solidFill>
                <a:srgbClr val="002569"/>
              </a:solidFill>
              <a:latin typeface="Arial" charset="0"/>
              <a:ea typeface="ＭＳ Ｐゴシック" pitchFamily="-106" charset="-128"/>
            </a:endParaRPr>
          </a:p>
        </p:txBody>
      </p:sp>
      <p:sp>
        <p:nvSpPr>
          <p:cNvPr id="6" name="Footer Placeholder 5"/>
          <p:cNvSpPr>
            <a:spLocks noGrp="1"/>
          </p:cNvSpPr>
          <p:nvPr>
            <p:ph type="ftr" sz="quarter" idx="11"/>
          </p:nvPr>
        </p:nvSpPr>
        <p:spPr>
          <a:xfrm>
            <a:off x="76200" y="116541"/>
            <a:ext cx="2743200" cy="182880"/>
          </a:xfrm>
          <a:prstGeom prst="rect">
            <a:avLst/>
          </a:prstGeom>
        </p:spPr>
        <p:txBody>
          <a:bodyPr/>
          <a:lstStyle/>
          <a:p>
            <a:pPr defTabSz="457200" fontAlgn="base">
              <a:spcBef>
                <a:spcPct val="0"/>
              </a:spcBef>
              <a:spcAft>
                <a:spcPct val="0"/>
              </a:spcAft>
            </a:pPr>
            <a:endParaRPr lang="en-US">
              <a:solidFill>
                <a:srgbClr val="002569"/>
              </a:solidFill>
              <a:latin typeface="Arial" charset="0"/>
              <a:ea typeface="ＭＳ Ｐゴシック" pitchFamily="-106" charset="-128"/>
            </a:endParaRPr>
          </a:p>
        </p:txBody>
      </p:sp>
      <p:sp>
        <p:nvSpPr>
          <p:cNvPr id="7" name="Slide Number Placeholder 6"/>
          <p:cNvSpPr>
            <a:spLocks noGrp="1"/>
          </p:cNvSpPr>
          <p:nvPr>
            <p:ph type="sldNum" sz="quarter" idx="12"/>
          </p:nvPr>
        </p:nvSpPr>
        <p:spPr/>
        <p:txBody>
          <a:bodyPr/>
          <a:lstStyle/>
          <a:p>
            <a:fld id="{4382A7F7-08BF-4252-8141-63FB96055BBB}" type="slidenum">
              <a:rPr lang="en-US" smtClean="0"/>
              <a:pPr/>
              <a:t>‹N›</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xmlns="" val="16638049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57FCA2C4-82A7-4098-99DA-B6B14B534F3E}" type="datetime1">
              <a:rPr lang="fr-FR" smtClean="0">
                <a:solidFill>
                  <a:srgbClr val="002569"/>
                </a:solidFill>
                <a:latin typeface="Arial" charset="0"/>
                <a:ea typeface="ＭＳ Ｐゴシック" pitchFamily="-106" charset="-128"/>
              </a:rPr>
              <a:pPr defTabSz="457200" fontAlgn="base">
                <a:spcBef>
                  <a:spcPct val="0"/>
                </a:spcBef>
                <a:spcAft>
                  <a:spcPct val="0"/>
                </a:spcAft>
              </a:pPr>
              <a:t>07/09/2016</a:t>
            </a:fld>
            <a:endParaRPr lang="en-GB">
              <a:solidFill>
                <a:srgbClr val="002569"/>
              </a:solidFill>
              <a:latin typeface="Arial" charset="0"/>
              <a:ea typeface="ＭＳ Ｐゴシック" pitchFamily="-106"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GB">
              <a:solidFill>
                <a:srgbClr val="002569"/>
              </a:solidFill>
              <a:latin typeface="Arial" charset="0"/>
              <a:ea typeface="ＭＳ Ｐゴシック" pitchFamily="-106" charset="-128"/>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pPr/>
              <a:t>‹N›</a:t>
            </a:fld>
            <a:endParaRPr lang="en-GB"/>
          </a:p>
        </p:txBody>
      </p:sp>
    </p:spTree>
    <p:extLst>
      <p:ext uri="{BB962C8B-B14F-4D97-AF65-F5344CB8AC3E}">
        <p14:creationId xmlns:p14="http://schemas.microsoft.com/office/powerpoint/2010/main" xmlns="" val="10908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D4D34BCB-F8B5-4BBA-9FAE-6AEC703CCB5E}" type="datetime1">
              <a:rPr lang="fr-FR" smtClean="0">
                <a:solidFill>
                  <a:srgbClr val="002569"/>
                </a:solidFill>
                <a:latin typeface="Arial" charset="0"/>
                <a:ea typeface="ＭＳ Ｐゴシック" pitchFamily="-106" charset="-128"/>
              </a:rPr>
              <a:pPr defTabSz="457200" fontAlgn="base">
                <a:spcBef>
                  <a:spcPct val="0"/>
                </a:spcBef>
                <a:spcAft>
                  <a:spcPct val="0"/>
                </a:spcAft>
              </a:pPr>
              <a:t>07/09/2016</a:t>
            </a:fld>
            <a:endParaRPr lang="en-GB">
              <a:solidFill>
                <a:srgbClr val="002569"/>
              </a:solidFill>
              <a:latin typeface="Arial" charset="0"/>
              <a:ea typeface="ＭＳ Ｐゴシック" pitchFamily="-106" charset="-128"/>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GB">
              <a:solidFill>
                <a:srgbClr val="002569"/>
              </a:solidFill>
              <a:latin typeface="Arial" charset="0"/>
              <a:ea typeface="ＭＳ Ｐゴシック" pitchFamily="-106" charset="-128"/>
            </a:endParaRPr>
          </a:p>
        </p:txBody>
      </p:sp>
      <p:sp>
        <p:nvSpPr>
          <p:cNvPr id="5" name="Slide Number Placeholder 4"/>
          <p:cNvSpPr>
            <a:spLocks noGrp="1"/>
          </p:cNvSpPr>
          <p:nvPr>
            <p:ph type="sldNum" sz="quarter" idx="12"/>
          </p:nvPr>
        </p:nvSpPr>
        <p:spPr/>
        <p:txBody>
          <a:bodyPr/>
          <a:lstStyle/>
          <a:p>
            <a:fld id="{23DEF764-59BE-4B16-8761-3A307E775C4E}" type="slidenum">
              <a:rPr lang="en-GB" smtClean="0"/>
              <a:pPr/>
              <a:t>‹N›</a:t>
            </a:fld>
            <a:endParaRPr lang="en-GB"/>
          </a:p>
        </p:txBody>
      </p:sp>
    </p:spTree>
    <p:extLst>
      <p:ext uri="{BB962C8B-B14F-4D97-AF65-F5344CB8AC3E}">
        <p14:creationId xmlns:p14="http://schemas.microsoft.com/office/powerpoint/2010/main" xmlns="" val="16675288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eaLnBrk="0" fontAlgn="base" hangingPunct="0">
              <a:spcBef>
                <a:spcPct val="0"/>
              </a:spcBef>
              <a:spcAft>
                <a:spcPct val="0"/>
              </a:spcAft>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p:nvSpPr>
        <p:spPr>
          <a:xfrm>
            <a:off x="19050" y="482815"/>
            <a:ext cx="1544012" cy="553998"/>
          </a:xfrm>
          <a:prstGeom prst="rect">
            <a:avLst/>
          </a:prstGeom>
          <a:noFill/>
        </p:spPr>
        <p:txBody>
          <a:bodyPr wrap="none">
            <a:spAutoFit/>
          </a:bodyPr>
          <a:lstStyle/>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#2</a:t>
            </a:r>
          </a:p>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Paris, France</a:t>
            </a:r>
          </a:p>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10-12 September, 2014</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defTabSz="457200" fontAlgn="base">
              <a:spcAft>
                <a:spcPct val="0"/>
              </a:spcAft>
              <a:defRPr/>
            </a:pPr>
            <a:fld id="{980EA4A0-E513-42EA-B292-B21C1B51B660}" type="slidenum">
              <a:rPr lang="en-US">
                <a:ea typeface="ＭＳ Ｐゴシック" pitchFamily="-106" charset="-128"/>
              </a:rPr>
              <a:pPr defTabSz="457200" fontAlgn="base">
                <a:spcAft>
                  <a:spcPct val="0"/>
                </a:spcAft>
                <a:defRPr/>
              </a:pPr>
              <a:t>‹N›</a:t>
            </a:fld>
            <a:endParaRPr lang="en-US">
              <a:ea typeface="ＭＳ Ｐゴシック" pitchFamily="-106" charset="-128"/>
            </a:endParaRPr>
          </a:p>
        </p:txBody>
      </p:sp>
      <p:pic>
        <p:nvPicPr>
          <p:cNvPr id="5" name="Picture 4" descr="CEOS_logo_trans_SMALL.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5078" y="119764"/>
            <a:ext cx="915254" cy="363051"/>
          </a:xfrm>
          <a:prstGeom prst="rect">
            <a:avLst/>
          </a:prstGeom>
        </p:spPr>
      </p:pic>
    </p:spTree>
    <p:extLst>
      <p:ext uri="{BB962C8B-B14F-4D97-AF65-F5344CB8AC3E}">
        <p14:creationId xmlns:p14="http://schemas.microsoft.com/office/powerpoint/2010/main" xmlns="" val="4205814890"/>
      </p:ext>
    </p:extLst>
  </p:cSld>
  <p:clrMap bg1="lt1" tx1="dk1" bg2="lt2" tx2="dk2" accent1="accent1" accent2="accent2" accent3="accent3" accent4="accent4" accent5="accent5" accent6="accent6" hlink="hlink" folHlink="folHlink"/>
  <p:sldLayoutIdLst>
    <p:sldLayoutId id="2147483687" r:id="rId1"/>
    <p:sldLayoutId id="2147483690" r:id="rId2"/>
    <p:sldLayoutId id="2147483697" r:id="rId3"/>
  </p:sldLayoutIdLst>
  <p:transition spd="slow"/>
  <p:hf hdr="0" ftr="0" dt="0"/>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eaLnBrk="0" fontAlgn="base" hangingPunct="0">
              <a:spcBef>
                <a:spcPct val="0"/>
              </a:spcBef>
              <a:spcAft>
                <a:spcPct val="0"/>
              </a:spcAft>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p:nvSpPr>
        <p:spPr>
          <a:xfrm>
            <a:off x="19050" y="482815"/>
            <a:ext cx="1544012" cy="553998"/>
          </a:xfrm>
          <a:prstGeom prst="rect">
            <a:avLst/>
          </a:prstGeom>
          <a:noFill/>
        </p:spPr>
        <p:txBody>
          <a:bodyPr wrap="none">
            <a:spAutoFit/>
          </a:bodyPr>
          <a:lstStyle/>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#2</a:t>
            </a:r>
          </a:p>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Paris, France</a:t>
            </a:r>
          </a:p>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10-12 September, 2014</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defTabSz="457200" fontAlgn="base">
              <a:spcAft>
                <a:spcPct val="0"/>
              </a:spcAft>
              <a:defRPr/>
            </a:pPr>
            <a:fld id="{980EA4A0-E513-42EA-B292-B21C1B51B660}" type="slidenum">
              <a:rPr lang="en-US">
                <a:ea typeface="ＭＳ Ｐゴシック" pitchFamily="-106" charset="-128"/>
              </a:rPr>
              <a:pPr defTabSz="457200" fontAlgn="base">
                <a:spcAft>
                  <a:spcPct val="0"/>
                </a:spcAft>
                <a:defRPr/>
              </a:pPr>
              <a:t>‹N›</a:t>
            </a:fld>
            <a:endParaRPr lang="en-US">
              <a:ea typeface="ＭＳ Ｐゴシック" pitchFamily="-106" charset="-128"/>
            </a:endParaRPr>
          </a:p>
        </p:txBody>
      </p:sp>
      <p:pic>
        <p:nvPicPr>
          <p:cNvPr id="5" name="Picture 4" descr="CEOS_logo_trans_SMALL.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5078" y="119764"/>
            <a:ext cx="915254" cy="363051"/>
          </a:xfrm>
          <a:prstGeom prst="rect">
            <a:avLst/>
          </a:prstGeom>
        </p:spPr>
      </p:pic>
    </p:spTree>
    <p:extLst>
      <p:ext uri="{BB962C8B-B14F-4D97-AF65-F5344CB8AC3E}">
        <p14:creationId xmlns:p14="http://schemas.microsoft.com/office/powerpoint/2010/main" xmlns="" val="346793003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ransition spd="slow"/>
  <p:hf hdr="0" ftr="0" dt="0"/>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5.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mailto:geohazards-tep@esa.int"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www.earthobservations.org/gsnl.php" TargetMode="External"/><Relationship Id="rId2" Type="http://schemas.openxmlformats.org/officeDocument/2006/relationships/hyperlink" Target="http://ceos.org/" TargetMode="External"/><Relationship Id="rId1" Type="http://schemas.openxmlformats.org/officeDocument/2006/relationships/slideLayout" Target="../slideLayouts/slideLayout1.xml"/><Relationship Id="rId4" Type="http://schemas.openxmlformats.org/officeDocument/2006/relationships/hyperlink" Target="https://geohazards-tep.eo.esa.in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sites.google.com/a/ingv.it/satellite-monitoring-of-geohazard-prone-megacities---satgeomeg/home" TargetMode="Externa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scihub.esa.int/"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539552" y="172192"/>
            <a:ext cx="8481080" cy="1349277"/>
          </a:xfrm>
        </p:spPr>
        <p:txBody>
          <a:bodyPr/>
          <a:lstStyle/>
          <a:p>
            <a:pPr algn="l"/>
            <a:r>
              <a:rPr lang="en-US" sz="2800" dirty="0" smtClean="0"/>
              <a:t>Status Report on the Seismic Hazards Pilot</a:t>
            </a:r>
            <a:endParaRPr lang="en-US" sz="2800" dirty="0" smtClean="0">
              <a:solidFill>
                <a:srgbClr val="FFFF00"/>
              </a:solidFill>
            </a:endParaRPr>
          </a:p>
        </p:txBody>
      </p:sp>
      <p:sp>
        <p:nvSpPr>
          <p:cNvPr id="2" name="Subtitle 1"/>
          <p:cNvSpPr>
            <a:spLocks noGrp="1"/>
          </p:cNvSpPr>
          <p:nvPr>
            <p:ph type="subTitle" sz="quarter" idx="1"/>
          </p:nvPr>
        </p:nvSpPr>
        <p:spPr>
          <a:xfrm>
            <a:off x="593471" y="1804737"/>
            <a:ext cx="5929917" cy="2304711"/>
          </a:xfrm>
        </p:spPr>
        <p:txBody>
          <a:bodyPr/>
          <a:lstStyle/>
          <a:p>
            <a:r>
              <a:rPr lang="en-US" b="0" dirty="0" smtClean="0"/>
              <a:t>Philippe Bally (ESA)</a:t>
            </a:r>
          </a:p>
          <a:p>
            <a:r>
              <a:rPr lang="en-US" b="0" dirty="0" smtClean="0"/>
              <a:t>Stefano Salvi (INGV)</a:t>
            </a:r>
          </a:p>
          <a:p>
            <a:r>
              <a:rPr lang="en-US" b="0" dirty="0" smtClean="0"/>
              <a:t>Theodora </a:t>
            </a:r>
            <a:r>
              <a:rPr lang="en-US" b="0" dirty="0" err="1" smtClean="0"/>
              <a:t>Papadopoulou</a:t>
            </a:r>
            <a:r>
              <a:rPr lang="en-US" b="0" dirty="0" smtClean="0"/>
              <a:t> (ARGANS c/ ESA)</a:t>
            </a:r>
          </a:p>
          <a:p>
            <a:endParaRPr lang="en-US" sz="1400" b="0" dirty="0" smtClean="0"/>
          </a:p>
          <a:p>
            <a:r>
              <a:rPr lang="en-US" b="0" dirty="0"/>
              <a:t>WG Disasters </a:t>
            </a:r>
            <a:r>
              <a:rPr lang="en-US" b="0" dirty="0" smtClean="0"/>
              <a:t>#6</a:t>
            </a:r>
            <a:endParaRPr lang="en-US" b="0" dirty="0"/>
          </a:p>
          <a:p>
            <a:r>
              <a:rPr lang="en-US" b="0" dirty="0" smtClean="0"/>
              <a:t>Vancouver, USA</a:t>
            </a:r>
            <a:endParaRPr lang="en-US" b="0" dirty="0"/>
          </a:p>
          <a:p>
            <a:r>
              <a:rPr lang="en-US" b="0" dirty="0" smtClean="0"/>
              <a:t>6-8 September, </a:t>
            </a:r>
            <a:r>
              <a:rPr lang="en-US" b="0" dirty="0"/>
              <a:t>2016</a:t>
            </a:r>
          </a:p>
        </p:txBody>
      </p:sp>
    </p:spTree>
    <p:extLst>
      <p:ext uri="{BB962C8B-B14F-4D97-AF65-F5344CB8AC3E}">
        <p14:creationId xmlns:p14="http://schemas.microsoft.com/office/powerpoint/2010/main" xmlns="" val="25752707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8765" y="3048431"/>
            <a:ext cx="7132424" cy="3764945"/>
          </a:xfrm>
          <a:prstGeom prst="rect">
            <a:avLst/>
          </a:prstGeom>
        </p:spPr>
      </p:pic>
      <p:sp>
        <p:nvSpPr>
          <p:cNvPr id="7" name="TextBox 6"/>
          <p:cNvSpPr txBox="1"/>
          <p:nvPr/>
        </p:nvSpPr>
        <p:spPr>
          <a:xfrm>
            <a:off x="191973" y="1316670"/>
            <a:ext cx="8799513" cy="2000540"/>
          </a:xfrm>
          <a:prstGeom prst="rect">
            <a:avLst/>
          </a:prstGeom>
          <a:noFill/>
        </p:spPr>
        <p:txBody>
          <a:bodyPr wrap="square" lIns="91436" tIns="45716" rIns="91436" bIns="45716">
            <a:spAutoFit/>
          </a:bodyPr>
          <a:lstStyle/>
          <a:p>
            <a:pPr defTabSz="914364">
              <a:defRPr/>
            </a:pPr>
            <a:r>
              <a:rPr lang="fr-BE" b="1" dirty="0">
                <a:solidFill>
                  <a:srgbClr val="800000"/>
                </a:solidFill>
                <a:cs typeface="Arial" pitchFamily="34" charset="0"/>
              </a:rPr>
              <a:t>Sentinel-1 </a:t>
            </a:r>
            <a:r>
              <a:rPr lang="en-US" dirty="0">
                <a:solidFill>
                  <a:schemeClr val="tx2"/>
                </a:solidFill>
                <a:cs typeface="Arial" pitchFamily="34" charset="0"/>
              </a:rPr>
              <a:t>made </a:t>
            </a:r>
            <a:r>
              <a:rPr lang="en-US" dirty="0" smtClean="0">
                <a:cs typeface="Arial" pitchFamily="34" charset="0"/>
              </a:rPr>
              <a:t>available </a:t>
            </a:r>
            <a:r>
              <a:rPr lang="en-US" dirty="0">
                <a:cs typeface="Arial" pitchFamily="34" charset="0"/>
              </a:rPr>
              <a:t>(in raw as well as SLC format) </a:t>
            </a:r>
            <a:r>
              <a:rPr lang="en-US" dirty="0">
                <a:solidFill>
                  <a:schemeClr val="tx2"/>
                </a:solidFill>
                <a:cs typeface="Arial" pitchFamily="34" charset="0"/>
              </a:rPr>
              <a:t>starting with CEOS Pilot targets and with the goal to gradually provide global coverage. </a:t>
            </a:r>
            <a:endParaRPr lang="en-US" dirty="0" smtClean="0">
              <a:solidFill>
                <a:schemeClr val="tx2"/>
              </a:solidFill>
              <a:cs typeface="Arial" pitchFamily="34" charset="0"/>
            </a:endParaRPr>
          </a:p>
          <a:p>
            <a:pPr defTabSz="914364">
              <a:defRPr/>
            </a:pPr>
            <a:r>
              <a:rPr lang="fr-BE" b="1" dirty="0" smtClean="0">
                <a:solidFill>
                  <a:srgbClr val="800000"/>
                </a:solidFill>
                <a:cs typeface="Arial" pitchFamily="34" charset="0"/>
              </a:rPr>
              <a:t>Sentinel-2 </a:t>
            </a:r>
            <a:r>
              <a:rPr lang="fr-BE" dirty="0">
                <a:solidFill>
                  <a:schemeClr val="tx2"/>
                </a:solidFill>
                <a:cs typeface="Arial" pitchFamily="34" charset="0"/>
              </a:rPr>
              <a:t>are </a:t>
            </a:r>
            <a:r>
              <a:rPr lang="fr-BE" dirty="0" smtClean="0">
                <a:solidFill>
                  <a:schemeClr val="tx2"/>
                </a:solidFill>
                <a:cs typeface="Arial" pitchFamily="34" charset="0"/>
              </a:rPr>
              <a:t>made </a:t>
            </a:r>
            <a:r>
              <a:rPr lang="fr-BE" dirty="0" err="1" smtClean="0">
                <a:solidFill>
                  <a:schemeClr val="tx2"/>
                </a:solidFill>
                <a:cs typeface="Arial" pitchFamily="34" charset="0"/>
              </a:rPr>
              <a:t>available</a:t>
            </a:r>
            <a:r>
              <a:rPr lang="fr-BE" dirty="0" smtClean="0">
                <a:solidFill>
                  <a:schemeClr val="tx2"/>
                </a:solidFill>
                <a:cs typeface="Arial" pitchFamily="34" charset="0"/>
              </a:rPr>
              <a:t> </a:t>
            </a:r>
            <a:r>
              <a:rPr lang="fr-BE" dirty="0">
                <a:solidFill>
                  <a:schemeClr val="tx2"/>
                </a:solidFill>
                <a:cs typeface="Arial" pitchFamily="34" charset="0"/>
              </a:rPr>
              <a:t>on the </a:t>
            </a:r>
            <a:r>
              <a:rPr lang="fr-BE" dirty="0" err="1">
                <a:solidFill>
                  <a:schemeClr val="tx2"/>
                </a:solidFill>
                <a:cs typeface="Arial" pitchFamily="34" charset="0"/>
              </a:rPr>
              <a:t>platform</a:t>
            </a:r>
            <a:r>
              <a:rPr lang="fr-BE" dirty="0">
                <a:solidFill>
                  <a:schemeClr val="tx2"/>
                </a:solidFill>
                <a:cs typeface="Arial" pitchFamily="34" charset="0"/>
              </a:rPr>
              <a:t> </a:t>
            </a:r>
            <a:r>
              <a:rPr lang="fr-BE" dirty="0" err="1" smtClean="0">
                <a:solidFill>
                  <a:schemeClr val="tx2"/>
                </a:solidFill>
                <a:cs typeface="Arial" pitchFamily="34" charset="0"/>
              </a:rPr>
              <a:t>since</a:t>
            </a:r>
            <a:r>
              <a:rPr lang="fr-BE" dirty="0" smtClean="0">
                <a:solidFill>
                  <a:schemeClr val="tx2"/>
                </a:solidFill>
                <a:cs typeface="Arial" pitchFamily="34" charset="0"/>
              </a:rPr>
              <a:t> </a:t>
            </a:r>
            <a:r>
              <a:rPr lang="fr-BE" dirty="0" smtClean="0">
                <a:cs typeface="Arial" pitchFamily="34" charset="0"/>
              </a:rPr>
              <a:t>March 2016.</a:t>
            </a:r>
          </a:p>
          <a:p>
            <a:pPr defTabSz="914364">
              <a:defRPr/>
            </a:pPr>
            <a:r>
              <a:rPr lang="fr-BE" b="1" dirty="0" smtClean="0">
                <a:solidFill>
                  <a:srgbClr val="800000"/>
                </a:solidFill>
                <a:cs typeface="Arial" pitchFamily="34" charset="0"/>
              </a:rPr>
              <a:t>Sentinel-3 </a:t>
            </a:r>
            <a:r>
              <a:rPr lang="fr-BE" dirty="0" smtClean="0">
                <a:solidFill>
                  <a:schemeClr val="tx2"/>
                </a:solidFill>
                <a:cs typeface="Arial" pitchFamily="34" charset="0"/>
              </a:rPr>
              <a:t>data </a:t>
            </a:r>
            <a:r>
              <a:rPr lang="fr-BE" dirty="0" err="1" smtClean="0">
                <a:solidFill>
                  <a:schemeClr val="tx2"/>
                </a:solidFill>
                <a:cs typeface="Arial" pitchFamily="34" charset="0"/>
              </a:rPr>
              <a:t>will</a:t>
            </a:r>
            <a:r>
              <a:rPr lang="fr-BE" dirty="0" smtClean="0">
                <a:solidFill>
                  <a:schemeClr val="tx2"/>
                </a:solidFill>
                <a:cs typeface="Arial" pitchFamily="34" charset="0"/>
              </a:rPr>
              <a:t> </a:t>
            </a:r>
            <a:r>
              <a:rPr lang="fr-BE" dirty="0" err="1" smtClean="0">
                <a:solidFill>
                  <a:schemeClr val="tx2"/>
                </a:solidFill>
                <a:cs typeface="Arial" pitchFamily="34" charset="0"/>
              </a:rPr>
              <a:t>be</a:t>
            </a:r>
            <a:r>
              <a:rPr lang="fr-BE" dirty="0" smtClean="0">
                <a:solidFill>
                  <a:schemeClr val="tx2"/>
                </a:solidFill>
                <a:cs typeface="Arial" pitchFamily="34" charset="0"/>
              </a:rPr>
              <a:t> </a:t>
            </a:r>
            <a:r>
              <a:rPr lang="fr-BE" dirty="0" err="1" smtClean="0">
                <a:solidFill>
                  <a:schemeClr val="tx2"/>
                </a:solidFill>
                <a:cs typeface="Arial" pitchFamily="34" charset="0"/>
              </a:rPr>
              <a:t>available</a:t>
            </a:r>
            <a:r>
              <a:rPr lang="fr-BE" dirty="0" smtClean="0">
                <a:solidFill>
                  <a:schemeClr val="tx2"/>
                </a:solidFill>
                <a:cs typeface="Arial" pitchFamily="34" charset="0"/>
              </a:rPr>
              <a:t> </a:t>
            </a:r>
            <a:r>
              <a:rPr lang="fr-BE" dirty="0" err="1" smtClean="0">
                <a:solidFill>
                  <a:schemeClr val="tx2"/>
                </a:solidFill>
                <a:cs typeface="Arial" pitchFamily="34" charset="0"/>
              </a:rPr>
              <a:t>shortly</a:t>
            </a:r>
            <a:r>
              <a:rPr lang="fr-BE" dirty="0" smtClean="0">
                <a:solidFill>
                  <a:schemeClr val="tx2"/>
                </a:solidFill>
                <a:cs typeface="Arial" pitchFamily="34" charset="0"/>
              </a:rPr>
              <a:t>.</a:t>
            </a:r>
            <a:endParaRPr lang="fr-BE" dirty="0">
              <a:cs typeface="Arial" pitchFamily="34" charset="0"/>
            </a:endParaRPr>
          </a:p>
          <a:p>
            <a:pPr defTabSz="914364">
              <a:defRPr/>
            </a:pPr>
            <a:r>
              <a:rPr lang="en-US" b="1" dirty="0" smtClean="0">
                <a:solidFill>
                  <a:srgbClr val="800000"/>
                </a:solidFill>
                <a:cs typeface="Arial" pitchFamily="34" charset="0"/>
              </a:rPr>
              <a:t>ERS </a:t>
            </a:r>
            <a:r>
              <a:rPr lang="en-US" b="1" dirty="0">
                <a:solidFill>
                  <a:srgbClr val="800000"/>
                </a:solidFill>
                <a:cs typeface="Arial" pitchFamily="34" charset="0"/>
              </a:rPr>
              <a:t>&amp; Envisat SAR data: </a:t>
            </a:r>
          </a:p>
          <a:p>
            <a:pPr marL="285738" indent="-285738" defTabSz="914364">
              <a:spcBef>
                <a:spcPts val="600"/>
              </a:spcBef>
              <a:buFont typeface="Arial"/>
              <a:buChar char="•"/>
              <a:defRPr/>
            </a:pPr>
            <a:r>
              <a:rPr lang="en-GB" sz="1200" b="1" dirty="0">
                <a:solidFill>
                  <a:schemeClr val="tx2"/>
                </a:solidFill>
                <a:cs typeface="Arial" pitchFamily="34" charset="0"/>
              </a:rPr>
              <a:t>Current ENVISAT ASAR IM Level-0 Data </a:t>
            </a:r>
            <a:r>
              <a:rPr lang="en-GB" sz="1200" b="1" dirty="0" smtClean="0">
                <a:solidFill>
                  <a:schemeClr val="tx2"/>
                </a:solidFill>
                <a:cs typeface="Arial" pitchFamily="34" charset="0"/>
              </a:rPr>
              <a:t> </a:t>
            </a:r>
          </a:p>
          <a:p>
            <a:pPr marL="285738" indent="-285738" defTabSz="914364">
              <a:spcBef>
                <a:spcPts val="600"/>
              </a:spcBef>
              <a:buFont typeface="Arial"/>
              <a:buChar char="•"/>
              <a:defRPr/>
            </a:pPr>
            <a:r>
              <a:rPr lang="en-GB" sz="1200" b="1" dirty="0" smtClean="0">
                <a:solidFill>
                  <a:schemeClr val="tx2"/>
                </a:solidFill>
                <a:cs typeface="Arial" pitchFamily="34" charset="0"/>
              </a:rPr>
              <a:t>Current </a:t>
            </a:r>
            <a:r>
              <a:rPr lang="en-GB" sz="1200" b="1" dirty="0">
                <a:solidFill>
                  <a:schemeClr val="tx2"/>
                </a:solidFill>
                <a:cs typeface="Arial" pitchFamily="34" charset="0"/>
              </a:rPr>
              <a:t>ERS SAR IM Level-0 </a:t>
            </a:r>
            <a:r>
              <a:rPr lang="en-GB" sz="1200" b="1" dirty="0" smtClean="0">
                <a:solidFill>
                  <a:schemeClr val="tx2"/>
                </a:solidFill>
                <a:cs typeface="Arial" pitchFamily="34" charset="0"/>
              </a:rPr>
              <a:t>Data</a:t>
            </a:r>
            <a:endParaRPr lang="en-GB" sz="1200" b="1" dirty="0">
              <a:solidFill>
                <a:schemeClr val="tx2"/>
              </a:solidFill>
              <a:cs typeface="Arial" pitchFamily="34" charset="0"/>
            </a:endParaRPr>
          </a:p>
        </p:txBody>
      </p:sp>
      <p:sp>
        <p:nvSpPr>
          <p:cNvPr id="11268" name="Title 1"/>
          <p:cNvSpPr txBox="1">
            <a:spLocks/>
          </p:cNvSpPr>
          <p:nvPr/>
        </p:nvSpPr>
        <p:spPr bwMode="auto">
          <a:xfrm>
            <a:off x="0" y="0"/>
            <a:ext cx="7092280" cy="106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6" rIns="91436" bIns="45716"/>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fr-BE" sz="2800" b="1" dirty="0" err="1">
                <a:solidFill>
                  <a:schemeClr val="bg1"/>
                </a:solidFill>
                <a:effectLst>
                  <a:outerShdw blurRad="38100" dist="38100" dir="2700000" algn="tl">
                    <a:srgbClr val="000000">
                      <a:alpha val="43137"/>
                    </a:srgbClr>
                  </a:outerShdw>
                </a:effectLst>
              </a:rPr>
              <a:t>Available</a:t>
            </a:r>
            <a:r>
              <a:rPr lang="fr-BE" sz="2800" b="1" dirty="0">
                <a:solidFill>
                  <a:schemeClr val="bg1"/>
                </a:solidFill>
                <a:effectLst>
                  <a:outerShdw blurRad="38100" dist="38100" dir="2700000" algn="tl">
                    <a:srgbClr val="000000">
                      <a:alpha val="43137"/>
                    </a:srgbClr>
                  </a:outerShdw>
                </a:effectLst>
              </a:rPr>
              <a:t> ERS, </a:t>
            </a:r>
            <a:r>
              <a:rPr lang="fr-BE" sz="2800" b="1" dirty="0" err="1">
                <a:solidFill>
                  <a:schemeClr val="bg1"/>
                </a:solidFill>
                <a:effectLst>
                  <a:outerShdw blurRad="38100" dist="38100" dir="2700000" algn="tl">
                    <a:srgbClr val="000000">
                      <a:alpha val="43137"/>
                    </a:srgbClr>
                  </a:outerShdw>
                </a:effectLst>
              </a:rPr>
              <a:t>Envisat</a:t>
            </a:r>
            <a:r>
              <a:rPr lang="fr-BE" sz="2800" b="1" dirty="0">
                <a:solidFill>
                  <a:schemeClr val="bg1"/>
                </a:solidFill>
                <a:effectLst>
                  <a:outerShdw blurRad="38100" dist="38100" dir="2700000" algn="tl">
                    <a:srgbClr val="000000">
                      <a:alpha val="43137"/>
                    </a:srgbClr>
                  </a:outerShdw>
                </a:effectLst>
              </a:rPr>
              <a:t> &amp; </a:t>
            </a:r>
            <a:endParaRPr lang="fr-BE" sz="2800" b="1" dirty="0" smtClean="0">
              <a:solidFill>
                <a:schemeClr val="bg1"/>
              </a:solidFill>
              <a:effectLst>
                <a:outerShdw blurRad="38100" dist="38100" dir="2700000" algn="tl">
                  <a:srgbClr val="000000">
                    <a:alpha val="43137"/>
                  </a:srgbClr>
                </a:outerShdw>
              </a:effectLst>
            </a:endParaRPr>
          </a:p>
          <a:p>
            <a:pPr algn="ctr" defTabSz="914364" eaLnBrk="1" hangingPunct="1"/>
            <a:r>
              <a:rPr lang="fr-BE" sz="2800" b="1" dirty="0" err="1" smtClean="0">
                <a:solidFill>
                  <a:schemeClr val="bg1"/>
                </a:solidFill>
                <a:effectLst>
                  <a:outerShdw blurRad="38100" dist="38100" dir="2700000" algn="tl">
                    <a:srgbClr val="000000">
                      <a:alpha val="43137"/>
                    </a:srgbClr>
                  </a:outerShdw>
                </a:effectLst>
              </a:rPr>
              <a:t>Copernicus</a:t>
            </a:r>
            <a:r>
              <a:rPr lang="fr-BE" sz="2800" b="1" dirty="0" smtClean="0">
                <a:solidFill>
                  <a:schemeClr val="bg1"/>
                </a:solidFill>
                <a:effectLst>
                  <a:outerShdw blurRad="38100" dist="38100" dir="2700000" algn="tl">
                    <a:srgbClr val="000000">
                      <a:alpha val="43137"/>
                    </a:srgbClr>
                  </a:outerShdw>
                </a:effectLst>
              </a:rPr>
              <a:t> Sentinel-1  </a:t>
            </a:r>
            <a:r>
              <a:rPr lang="fr-BE" sz="2800" b="1" dirty="0">
                <a:solidFill>
                  <a:schemeClr val="bg1"/>
                </a:solidFill>
                <a:effectLst>
                  <a:outerShdw blurRad="38100" dist="38100" dir="2700000" algn="tl">
                    <a:srgbClr val="000000">
                      <a:alpha val="43137"/>
                    </a:srgbClr>
                  </a:outerShdw>
                </a:effectLst>
              </a:rPr>
              <a:t>SAR </a:t>
            </a:r>
            <a:r>
              <a:rPr lang="fr-BE" sz="2800" b="1" dirty="0" smtClean="0">
                <a:solidFill>
                  <a:schemeClr val="bg1"/>
                </a:solidFill>
                <a:effectLst>
                  <a:outerShdw blurRad="38100" dist="38100" dir="2700000" algn="tl">
                    <a:srgbClr val="000000">
                      <a:alpha val="43137"/>
                    </a:srgbClr>
                  </a:outerShdw>
                </a:effectLst>
              </a:rPr>
              <a:t>&amp; Sentinel-2 data </a:t>
            </a:r>
            <a:endParaRPr lang="en-GB" sz="2800" b="1" dirty="0">
              <a:solidFill>
                <a:schemeClr val="bg1"/>
              </a:solidFill>
              <a:effectLst>
                <a:outerShdw blurRad="38100" dist="38100" dir="2700000" algn="tl">
                  <a:srgbClr val="000000">
                    <a:alpha val="43137"/>
                  </a:srgbClr>
                </a:outerShdw>
              </a:effectLst>
            </a:endParaRPr>
          </a:p>
        </p:txBody>
      </p:sp>
      <p:sp>
        <p:nvSpPr>
          <p:cNvPr id="11271" name="Rectangle 9"/>
          <p:cNvSpPr>
            <a:spLocks noChangeArrowheads="1"/>
          </p:cNvSpPr>
          <p:nvPr/>
        </p:nvSpPr>
        <p:spPr bwMode="auto">
          <a:xfrm>
            <a:off x="7380312" y="4112220"/>
            <a:ext cx="1763688" cy="1754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6" rIns="91436" bIns="45716">
            <a:spAutoFit/>
          </a:bodyPr>
          <a:lstStyle/>
          <a:p>
            <a:pPr defTabSz="914364"/>
            <a:r>
              <a:rPr lang="fr-BE" b="1" dirty="0">
                <a:solidFill>
                  <a:schemeClr val="tx2"/>
                </a:solidFill>
              </a:rPr>
              <a:t>ERS &amp; ENVISAT Level-0 data </a:t>
            </a:r>
            <a:r>
              <a:rPr lang="fr-BE" b="1" dirty="0" err="1">
                <a:solidFill>
                  <a:schemeClr val="tx2"/>
                </a:solidFill>
              </a:rPr>
              <a:t>available</a:t>
            </a:r>
            <a:r>
              <a:rPr lang="fr-BE" b="1" dirty="0">
                <a:solidFill>
                  <a:schemeClr val="tx2"/>
                </a:solidFill>
              </a:rPr>
              <a:t> as of  </a:t>
            </a:r>
            <a:r>
              <a:rPr lang="fr-BE" b="1" dirty="0" err="1" smtClean="0"/>
              <a:t>February</a:t>
            </a:r>
            <a:r>
              <a:rPr lang="fr-BE" b="1" dirty="0" smtClean="0"/>
              <a:t>  2016. </a:t>
            </a:r>
            <a:endParaRPr lang="en-GB" b="1" dirty="0"/>
          </a:p>
        </p:txBody>
      </p:sp>
      <p:sp>
        <p:nvSpPr>
          <p:cNvPr id="3" name="Slide Number Placeholder 2"/>
          <p:cNvSpPr>
            <a:spLocks noGrp="1"/>
          </p:cNvSpPr>
          <p:nvPr>
            <p:ph type="sldNum" sz="quarter" idx="10"/>
          </p:nvPr>
        </p:nvSpPr>
        <p:spPr/>
        <p:txBody>
          <a:bodyPr/>
          <a:lstStyle/>
          <a:p>
            <a:fld id="{0E5741A4-A864-49A7-944A-A05ED55E0BC5}" type="slidenum">
              <a:rPr lang="fr-FR" smtClean="0"/>
              <a:pPr/>
              <a:t>10</a:t>
            </a:fld>
            <a:endParaRPr lang="fr-FR" dirty="0"/>
          </a:p>
        </p:txBody>
      </p:sp>
      <p:sp>
        <p:nvSpPr>
          <p:cNvPr id="6" name="Rectangle 5"/>
          <p:cNvSpPr/>
          <p:nvPr/>
        </p:nvSpPr>
        <p:spPr bwMode="auto">
          <a:xfrm>
            <a:off x="4211310" y="2766565"/>
            <a:ext cx="975101" cy="50405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64">
              <a:spcBef>
                <a:spcPts val="600"/>
              </a:spcBef>
              <a:defRPr/>
            </a:pPr>
            <a:r>
              <a:rPr lang="en-GB" dirty="0" smtClean="0">
                <a:cs typeface="Arial" pitchFamily="34" charset="0"/>
              </a:rPr>
              <a:t>(70+ terabytes)</a:t>
            </a:r>
            <a:endParaRPr lang="en-GB" dirty="0">
              <a:cs typeface="Arial" pitchFamily="34" charset="0"/>
            </a:endParaRPr>
          </a:p>
        </p:txBody>
      </p:sp>
      <p:sp>
        <p:nvSpPr>
          <p:cNvPr id="5" name="Accolade fermante 4"/>
          <p:cNvSpPr/>
          <p:nvPr/>
        </p:nvSpPr>
        <p:spPr bwMode="auto">
          <a:xfrm>
            <a:off x="3546140" y="2766566"/>
            <a:ext cx="504055" cy="504055"/>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Tree>
    <p:extLst>
      <p:ext uri="{BB962C8B-B14F-4D97-AF65-F5344CB8AC3E}">
        <p14:creationId xmlns:p14="http://schemas.microsoft.com/office/powerpoint/2010/main" xmlns="" val="2434118676"/>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11</a:t>
            </a:fld>
            <a:endParaRPr lang="fr-FR"/>
          </a:p>
        </p:txBody>
      </p:sp>
      <p:sp>
        <p:nvSpPr>
          <p:cNvPr id="5" name="Title 1"/>
          <p:cNvSpPr txBox="1">
            <a:spLocks noGrp="1"/>
          </p:cNvSpPr>
          <p:nvPr>
            <p:ph type="title" idx="4294967295"/>
          </p:nvPr>
        </p:nvSpPr>
        <p:spPr bwMode="auto">
          <a:xfrm>
            <a:off x="0" y="0"/>
            <a:ext cx="711435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6" rIns="91436" bIns="45716"/>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fr-BE" sz="2800" b="1" dirty="0" err="1">
                <a:solidFill>
                  <a:schemeClr val="bg1"/>
                </a:solidFill>
                <a:effectLst>
                  <a:outerShdw blurRad="38100" dist="38100" dir="2700000" algn="tl">
                    <a:srgbClr val="000000">
                      <a:alpha val="43137"/>
                    </a:srgbClr>
                  </a:outerShdw>
                </a:effectLst>
              </a:rPr>
              <a:t>Available</a:t>
            </a:r>
            <a:r>
              <a:rPr lang="fr-BE" sz="2800" b="1" dirty="0">
                <a:solidFill>
                  <a:schemeClr val="bg1"/>
                </a:solidFill>
                <a:effectLst>
                  <a:outerShdw blurRad="38100" dist="38100" dir="2700000" algn="tl">
                    <a:srgbClr val="000000">
                      <a:alpha val="43137"/>
                    </a:srgbClr>
                  </a:outerShdw>
                </a:effectLst>
              </a:rPr>
              <a:t> </a:t>
            </a:r>
            <a:r>
              <a:rPr lang="fr-BE" sz="2800" b="1" dirty="0" err="1" smtClean="0">
                <a:solidFill>
                  <a:schemeClr val="bg1"/>
                </a:solidFill>
                <a:effectLst>
                  <a:outerShdw blurRad="38100" dist="38100" dir="2700000" algn="tl">
                    <a:srgbClr val="000000">
                      <a:alpha val="43137"/>
                    </a:srgbClr>
                  </a:outerShdw>
                </a:effectLst>
              </a:rPr>
              <a:t>Copernicus</a:t>
            </a:r>
            <a:r>
              <a:rPr lang="fr-BE" sz="2800" b="1" dirty="0" smtClean="0">
                <a:solidFill>
                  <a:schemeClr val="bg1"/>
                </a:solidFill>
                <a:effectLst>
                  <a:outerShdw blurRad="38100" dist="38100" dir="2700000" algn="tl">
                    <a:srgbClr val="000000">
                      <a:alpha val="43137"/>
                    </a:srgbClr>
                  </a:outerShdw>
                </a:effectLst>
              </a:rPr>
              <a:t> Sentinel-1A  </a:t>
            </a:r>
            <a:r>
              <a:rPr lang="fr-BE" sz="2800" b="1" dirty="0">
                <a:solidFill>
                  <a:schemeClr val="bg1"/>
                </a:solidFill>
                <a:effectLst>
                  <a:outerShdw blurRad="38100" dist="38100" dir="2700000" algn="tl">
                    <a:srgbClr val="000000">
                      <a:alpha val="43137"/>
                    </a:srgbClr>
                  </a:outerShdw>
                </a:effectLst>
              </a:rPr>
              <a:t>SAR </a:t>
            </a:r>
            <a:r>
              <a:rPr lang="fr-BE" sz="2800" b="1" dirty="0" smtClean="0">
                <a:solidFill>
                  <a:schemeClr val="bg1"/>
                </a:solidFill>
                <a:effectLst>
                  <a:outerShdw blurRad="38100" dist="38100" dir="2700000" algn="tl">
                    <a:srgbClr val="000000">
                      <a:alpha val="43137"/>
                    </a:srgbClr>
                  </a:outerShdw>
                </a:effectLst>
              </a:rPr>
              <a:t>data </a:t>
            </a:r>
            <a:endParaRPr lang="en-GB" sz="2800" b="1" dirty="0">
              <a:solidFill>
                <a:schemeClr val="bg1"/>
              </a:solidFill>
              <a:effectLst>
                <a:outerShdw blurRad="38100" dist="38100" dir="2700000" algn="tl">
                  <a:srgbClr val="000000">
                    <a:alpha val="43137"/>
                  </a:srgbClr>
                </a:outerShdw>
              </a:effectLst>
            </a:endParaRPr>
          </a:p>
        </p:txBody>
      </p:sp>
      <p:sp>
        <p:nvSpPr>
          <p:cNvPr id="11" name="Rectangle 10"/>
          <p:cNvSpPr/>
          <p:nvPr/>
        </p:nvSpPr>
        <p:spPr>
          <a:xfrm>
            <a:off x="6372200" y="2060848"/>
            <a:ext cx="1944216"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S-1 RAW data available as of August 2016</a:t>
            </a:r>
            <a:endParaRPr lang="el-GR" b="1" dirty="0">
              <a:solidFill>
                <a:schemeClr val="tx1"/>
              </a:solidFill>
            </a:endParaRPr>
          </a:p>
        </p:txBody>
      </p:sp>
      <p:sp>
        <p:nvSpPr>
          <p:cNvPr id="13" name="Rectangle 12"/>
          <p:cNvSpPr/>
          <p:nvPr/>
        </p:nvSpPr>
        <p:spPr>
          <a:xfrm>
            <a:off x="6084168" y="5013176"/>
            <a:ext cx="2520280"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S-1 SLC data available as of </a:t>
            </a:r>
            <a:r>
              <a:rPr lang="fr-FR" b="1" dirty="0" smtClean="0">
                <a:solidFill>
                  <a:schemeClr val="tx1"/>
                </a:solidFill>
              </a:rPr>
              <a:t>August 2016</a:t>
            </a:r>
            <a:endParaRPr lang="el-GR" b="1" dirty="0">
              <a:solidFill>
                <a:schemeClr val="tx1"/>
              </a:solidFill>
            </a:endParaRPr>
          </a:p>
          <a:p>
            <a:pPr algn="ctr"/>
            <a:endParaRPr lang="el-GR" b="1" dirty="0">
              <a:solidFill>
                <a:srgbClr val="FF0000"/>
              </a:solidFill>
            </a:endParaRPr>
          </a:p>
        </p:txBody>
      </p:sp>
      <p:sp>
        <p:nvSpPr>
          <p:cNvPr id="8" name="Rectangle 7"/>
          <p:cNvSpPr/>
          <p:nvPr/>
        </p:nvSpPr>
        <p:spPr bwMode="auto">
          <a:xfrm>
            <a:off x="6084168" y="3429000"/>
            <a:ext cx="2520280" cy="14528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rgbClr val="FF0000"/>
                </a:solidFill>
              </a:rPr>
              <a:t>Since</a:t>
            </a:r>
            <a:r>
              <a:rPr lang="fr-FR" sz="1400" b="1" dirty="0">
                <a:solidFill>
                  <a:srgbClr val="FF0000"/>
                </a:solidFill>
              </a:rPr>
              <a:t> </a:t>
            </a:r>
            <a:r>
              <a:rPr lang="fr-FR" sz="1400" b="1" dirty="0" err="1">
                <a:solidFill>
                  <a:srgbClr val="FF0000"/>
                </a:solidFill>
              </a:rPr>
              <a:t>November</a:t>
            </a:r>
            <a:r>
              <a:rPr lang="fr-FR" sz="1400" b="1" dirty="0">
                <a:solidFill>
                  <a:srgbClr val="FF0000"/>
                </a:solidFill>
              </a:rPr>
              <a:t> 2015</a:t>
            </a:r>
            <a:r>
              <a:rPr lang="fr-FR" sz="1400" b="1">
                <a:solidFill>
                  <a:srgbClr val="FF0000"/>
                </a:solidFill>
              </a:rPr>
              <a:t>, </a:t>
            </a:r>
            <a:r>
              <a:rPr lang="fr-FR" sz="1400" b="1" smtClean="0">
                <a:solidFill>
                  <a:srgbClr val="FF0000"/>
                </a:solidFill>
              </a:rPr>
              <a:t>all Sentinel-1 </a:t>
            </a:r>
            <a:r>
              <a:rPr lang="fr-FR" sz="1400" b="1" dirty="0" err="1">
                <a:solidFill>
                  <a:srgbClr val="FF0000"/>
                </a:solidFill>
              </a:rPr>
              <a:t>products</a:t>
            </a:r>
            <a:r>
              <a:rPr lang="fr-FR" sz="1400" b="1" dirty="0">
                <a:solidFill>
                  <a:srgbClr val="FF0000"/>
                </a:solidFill>
              </a:rPr>
              <a:t> </a:t>
            </a:r>
            <a:r>
              <a:rPr lang="fr-FR" sz="1400" b="1" dirty="0" err="1">
                <a:solidFill>
                  <a:srgbClr val="FF0000"/>
                </a:solidFill>
              </a:rPr>
              <a:t>contain</a:t>
            </a:r>
            <a:r>
              <a:rPr lang="fr-FR" sz="1400" b="1" dirty="0">
                <a:solidFill>
                  <a:srgbClr val="FF0000"/>
                </a:solidFill>
              </a:rPr>
              <a:t> </a:t>
            </a:r>
            <a:r>
              <a:rPr lang="fr-FR" sz="1400" b="1" err="1">
                <a:solidFill>
                  <a:srgbClr val="FF0000"/>
                </a:solidFill>
              </a:rPr>
              <a:t>Restituted</a:t>
            </a:r>
            <a:r>
              <a:rPr lang="fr-FR" sz="1400" b="1">
                <a:solidFill>
                  <a:srgbClr val="FF0000"/>
                </a:solidFill>
              </a:rPr>
              <a:t> </a:t>
            </a:r>
            <a:r>
              <a:rPr lang="fr-FR" sz="1400" b="1" smtClean="0">
                <a:solidFill>
                  <a:srgbClr val="FF0000"/>
                </a:solidFill>
              </a:rPr>
              <a:t>orbits </a:t>
            </a:r>
            <a:r>
              <a:rPr lang="fr-FR" sz="1400" b="1" smtClean="0"/>
              <a:t>(generally good for InSAR, no need to await Precise orbits).</a:t>
            </a:r>
            <a:endParaRPr lang="en-GB" sz="1400" b="1" dirty="0"/>
          </a:p>
        </p:txBody>
      </p:sp>
      <p:pic>
        <p:nvPicPr>
          <p:cNvPr id="2" name="Imag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3" y="1365672"/>
            <a:ext cx="4970029" cy="2664296"/>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4117606"/>
            <a:ext cx="4970029" cy="2697409"/>
          </a:xfrm>
          <a:prstGeom prst="rect">
            <a:avLst/>
          </a:prstGeom>
        </p:spPr>
      </p:pic>
      <p:sp>
        <p:nvSpPr>
          <p:cNvPr id="9" name="Rectangle 8"/>
          <p:cNvSpPr/>
          <p:nvPr/>
        </p:nvSpPr>
        <p:spPr bwMode="auto">
          <a:xfrm>
            <a:off x="6084168" y="5949280"/>
            <a:ext cx="2520280" cy="72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rgbClr val="FF0000"/>
                </a:solidFill>
              </a:rPr>
              <a:t>SLC products</a:t>
            </a:r>
            <a:endParaRPr lang="en-GB" sz="1400" b="1"/>
          </a:p>
          <a:p>
            <a:pPr algn="ctr"/>
            <a:r>
              <a:rPr lang="fr-FR" sz="1400" b="1">
                <a:solidFill>
                  <a:srgbClr val="FF0000"/>
                </a:solidFill>
              </a:rPr>
              <a:t>n</a:t>
            </a:r>
            <a:r>
              <a:rPr lang="fr-FR" sz="1400" b="1" smtClean="0">
                <a:solidFill>
                  <a:srgbClr val="FF0000"/>
                </a:solidFill>
              </a:rPr>
              <a:t>ow available for almost all S-1 acquisitions</a:t>
            </a:r>
            <a:endParaRPr lang="en-GB" sz="1400" b="1" dirty="0"/>
          </a:p>
        </p:txBody>
      </p:sp>
    </p:spTree>
    <p:extLst>
      <p:ext uri="{BB962C8B-B14F-4D97-AF65-F5344CB8AC3E}">
        <p14:creationId xmlns:p14="http://schemas.microsoft.com/office/powerpoint/2010/main" xmlns="" val="43818522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12</a:t>
            </a:fld>
            <a:endParaRPr lang="fr-FR"/>
          </a:p>
        </p:txBody>
      </p:sp>
      <p:sp>
        <p:nvSpPr>
          <p:cNvPr id="5" name="Title 1"/>
          <p:cNvSpPr txBox="1">
            <a:spLocks noGrp="1"/>
          </p:cNvSpPr>
          <p:nvPr>
            <p:ph type="title" idx="4294967295"/>
          </p:nvPr>
        </p:nvSpPr>
        <p:spPr bwMode="auto">
          <a:xfrm>
            <a:off x="0" y="0"/>
            <a:ext cx="711435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6" rIns="91436" bIns="45716"/>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fr-BE" sz="2800" b="1" smtClean="0">
                <a:solidFill>
                  <a:schemeClr val="bg1"/>
                </a:solidFill>
                <a:effectLst>
                  <a:outerShdw blurRad="38100" dist="38100" dir="2700000" algn="tl">
                    <a:srgbClr val="000000">
                      <a:alpha val="43137"/>
                    </a:srgbClr>
                  </a:outerShdw>
                </a:effectLst>
              </a:rPr>
              <a:t>Copernicus Sentinel-2A data accessible through the GEP </a:t>
            </a:r>
            <a:endParaRPr lang="en-GB" sz="2800" b="1" dirty="0">
              <a:solidFill>
                <a:schemeClr val="bg1"/>
              </a:solidFill>
              <a:effectLst>
                <a:outerShdw blurRad="38100" dist="38100" dir="2700000" algn="tl">
                  <a:srgbClr val="000000">
                    <a:alpha val="43137"/>
                  </a:srgbClr>
                </a:outerShdw>
              </a:effectLst>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552" y="1412776"/>
            <a:ext cx="8063880" cy="4376550"/>
          </a:xfrm>
          <a:prstGeom prst="rect">
            <a:avLst/>
          </a:prstGeom>
        </p:spPr>
      </p:pic>
      <p:sp>
        <p:nvSpPr>
          <p:cNvPr id="7" name="Rectangle 6"/>
          <p:cNvSpPr/>
          <p:nvPr/>
        </p:nvSpPr>
        <p:spPr bwMode="auto">
          <a:xfrm>
            <a:off x="1259632" y="5792564"/>
            <a:ext cx="7056784" cy="8767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smtClean="0">
                <a:solidFill>
                  <a:srgbClr val="FF0000"/>
                </a:solidFill>
              </a:rPr>
              <a:t>There no are several Optical processing chains on the GEP </a:t>
            </a:r>
            <a:r>
              <a:rPr lang="fr-FR" sz="1400" b="1" smtClean="0">
                <a:solidFill>
                  <a:schemeClr val="bg1"/>
                </a:solidFill>
              </a:rPr>
              <a:t>(STEMP of INGV, the MPIC chain of Univ. Strasbourg, Orpheo Toolbox, etc).</a:t>
            </a:r>
            <a:endParaRPr lang="en-GB" sz="1400" b="1" dirty="0">
              <a:solidFill>
                <a:schemeClr val="bg1"/>
              </a:solidFill>
            </a:endParaRPr>
          </a:p>
        </p:txBody>
      </p:sp>
    </p:spTree>
    <p:extLst>
      <p:ext uri="{BB962C8B-B14F-4D97-AF65-F5344CB8AC3E}">
        <p14:creationId xmlns:p14="http://schemas.microsoft.com/office/powerpoint/2010/main" xmlns="" val="120392130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116632"/>
            <a:ext cx="9150627" cy="647799"/>
          </a:xfrm>
        </p:spPr>
        <p:txBody>
          <a:bodyPr/>
          <a:lstStyle/>
          <a:p>
            <a:pPr algn="l"/>
            <a:r>
              <a:rPr lang="fr-FR" dirty="0" smtClean="0">
                <a:effectLst>
                  <a:outerShdw blurRad="38100" dist="38100" dir="2700000" algn="tl">
                    <a:srgbClr val="000000">
                      <a:alpha val="43137"/>
                    </a:srgbClr>
                  </a:outerShdw>
                </a:effectLst>
                <a:latin typeface="Calibri" panose="020F0502020204030204" pitchFamily="34" charset="0"/>
              </a:rPr>
              <a:t>GEP </a:t>
            </a:r>
            <a:r>
              <a:rPr lang="fr-FR" dirty="0" err="1" smtClean="0">
                <a:effectLst>
                  <a:outerShdw blurRad="38100" dist="38100" dir="2700000" algn="tl">
                    <a:srgbClr val="000000">
                      <a:alpha val="43137"/>
                    </a:srgbClr>
                  </a:outerShdw>
                </a:effectLst>
                <a:latin typeface="Calibri" panose="020F0502020204030204" pitchFamily="34" charset="0"/>
              </a:rPr>
              <a:t>supporting</a:t>
            </a:r>
            <a:r>
              <a:rPr lang="fr-FR" dirty="0" smtClean="0">
                <a:effectLst>
                  <a:outerShdw blurRad="38100" dist="38100" dir="2700000" algn="tl">
                    <a:srgbClr val="000000">
                      <a:alpha val="43137"/>
                    </a:srgbClr>
                  </a:outerShdw>
                </a:effectLst>
                <a:latin typeface="Calibri" panose="020F0502020204030204" pitchFamily="34" charset="0"/>
              </a:rPr>
              <a:t> the GSNL and the </a:t>
            </a:r>
            <a:r>
              <a:rPr lang="fr-FR" dirty="0" err="1" smtClean="0">
                <a:effectLst>
                  <a:outerShdw blurRad="38100" dist="38100" dir="2700000" algn="tl">
                    <a:srgbClr val="000000">
                      <a:alpha val="43137"/>
                    </a:srgbClr>
                  </a:outerShdw>
                </a:effectLst>
                <a:latin typeface="Calibri" panose="020F0502020204030204" pitchFamily="34" charset="0"/>
              </a:rPr>
              <a:t>Volcano</a:t>
            </a:r>
            <a:r>
              <a:rPr lang="fr-FR" dirty="0" smtClean="0">
                <a:effectLst>
                  <a:outerShdw blurRad="38100" dist="38100" dir="2700000" algn="tl">
                    <a:srgbClr val="000000">
                      <a:alpha val="43137"/>
                    </a:srgbClr>
                  </a:outerShdw>
                </a:effectLst>
                <a:latin typeface="Calibri" panose="020F0502020204030204" pitchFamily="34" charset="0"/>
              </a:rPr>
              <a:t> pilot</a:t>
            </a:r>
            <a:endParaRPr lang="en-GB" b="1" dirty="0">
              <a:effectLst>
                <a:outerShdw blurRad="38100" dist="38100" dir="2700000" algn="tl">
                  <a:srgbClr val="000000">
                    <a:alpha val="43137"/>
                  </a:srgbClr>
                </a:outerShdw>
              </a:effectLst>
              <a:latin typeface="Calibri" panose="020F0502020204030204" pitchFamily="34" charset="0"/>
            </a:endParaRPr>
          </a:p>
        </p:txBody>
      </p:sp>
      <p:sp>
        <p:nvSpPr>
          <p:cNvPr id="6" name="Espace réservé du contenu 5"/>
          <p:cNvSpPr>
            <a:spLocks noGrp="1"/>
          </p:cNvSpPr>
          <p:nvPr>
            <p:ph idx="1"/>
          </p:nvPr>
        </p:nvSpPr>
        <p:spPr>
          <a:xfrm>
            <a:off x="251520" y="1700808"/>
            <a:ext cx="4104456" cy="1296143"/>
          </a:xfrm>
        </p:spPr>
        <p:txBody>
          <a:bodyPr/>
          <a:lstStyle/>
          <a:p>
            <a:pPr algn="just">
              <a:buFont typeface="Wingdings" panose="05000000000000000000" pitchFamily="2" charset="2"/>
              <a:buChar char="v"/>
            </a:pPr>
            <a:r>
              <a:rPr lang="fr-FR" sz="1600" dirty="0" smtClean="0">
                <a:solidFill>
                  <a:srgbClr val="FF0000"/>
                </a:solidFill>
              </a:rPr>
              <a:t>COSMO-</a:t>
            </a:r>
            <a:r>
              <a:rPr lang="fr-FR" sz="1600" dirty="0" err="1" smtClean="0">
                <a:solidFill>
                  <a:srgbClr val="FF0000"/>
                </a:solidFill>
              </a:rPr>
              <a:t>SkyMed</a:t>
            </a:r>
            <a:r>
              <a:rPr lang="fr-FR" sz="1600" dirty="0" smtClean="0">
                <a:solidFill>
                  <a:srgbClr val="FF0000"/>
                </a:solidFill>
              </a:rPr>
              <a:t> data collections over </a:t>
            </a:r>
            <a:r>
              <a:rPr lang="fr-FR" sz="1600" dirty="0" err="1" smtClean="0">
                <a:solidFill>
                  <a:srgbClr val="FF0000"/>
                </a:solidFill>
              </a:rPr>
              <a:t>Nepal</a:t>
            </a:r>
            <a:r>
              <a:rPr lang="fr-FR" sz="1600" dirty="0" smtClean="0"/>
              <a:t> </a:t>
            </a:r>
            <a:r>
              <a:rPr lang="fr-FR" sz="1600" dirty="0" err="1" smtClean="0"/>
              <a:t>available</a:t>
            </a:r>
            <a:r>
              <a:rPr lang="fr-FR" sz="1600" dirty="0" smtClean="0"/>
              <a:t> </a:t>
            </a:r>
            <a:r>
              <a:rPr lang="fr-FR" sz="1600" dirty="0" err="1" smtClean="0"/>
              <a:t>through</a:t>
            </a:r>
            <a:r>
              <a:rPr lang="fr-FR" sz="1600" dirty="0" smtClean="0"/>
              <a:t> the GEP (</a:t>
            </a:r>
            <a:r>
              <a:rPr lang="fr-FR" sz="1600" dirty="0" err="1" smtClean="0"/>
              <a:t>only</a:t>
            </a:r>
            <a:r>
              <a:rPr lang="fr-FR" sz="1600" dirty="0" smtClean="0"/>
              <a:t> for </a:t>
            </a:r>
            <a:r>
              <a:rPr lang="fr-FR" sz="1600" dirty="0" err="1" smtClean="0"/>
              <a:t>authorized</a:t>
            </a:r>
            <a:r>
              <a:rPr lang="fr-FR" sz="1600" dirty="0" smtClean="0"/>
              <a:t> </a:t>
            </a:r>
            <a:r>
              <a:rPr lang="fr-FR" sz="1600" dirty="0" err="1" smtClean="0"/>
              <a:t>users</a:t>
            </a:r>
            <a:r>
              <a:rPr lang="fr-FR" sz="1600" dirty="0" smtClean="0"/>
              <a:t> </a:t>
            </a:r>
            <a:r>
              <a:rPr lang="fr-FR" sz="1600" dirty="0" err="1" smtClean="0"/>
              <a:t>having</a:t>
            </a:r>
            <a:r>
              <a:rPr lang="fr-FR" sz="1600" dirty="0" smtClean="0"/>
              <a:t> </a:t>
            </a:r>
            <a:r>
              <a:rPr lang="fr-FR" sz="1600" dirty="0" err="1" smtClean="0"/>
              <a:t>signed</a:t>
            </a:r>
            <a:r>
              <a:rPr lang="fr-FR" sz="1600" dirty="0" smtClean="0"/>
              <a:t> the ASI </a:t>
            </a:r>
            <a:r>
              <a:rPr lang="fr-FR" sz="1600" dirty="0" err="1" smtClean="0"/>
              <a:t>license</a:t>
            </a:r>
            <a:r>
              <a:rPr lang="fr-FR" sz="1600" dirty="0" smtClean="0"/>
              <a:t> </a:t>
            </a:r>
            <a:r>
              <a:rPr lang="fr-FR" sz="1600" dirty="0" err="1" smtClean="0"/>
              <a:t>form</a:t>
            </a:r>
            <a:r>
              <a:rPr lang="fr-FR" sz="1600" dirty="0" smtClean="0"/>
              <a:t>).</a:t>
            </a:r>
            <a:endParaRPr lang="en-GB" sz="1600" dirty="0"/>
          </a:p>
        </p:txBody>
      </p:sp>
      <p:pic>
        <p:nvPicPr>
          <p:cNvPr id="4" name="Imag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3212976"/>
            <a:ext cx="4068452" cy="2908423"/>
          </a:xfrm>
          <a:prstGeom prst="rect">
            <a:avLst/>
          </a:prstGeom>
        </p:spPr>
      </p:pic>
      <p:sp>
        <p:nvSpPr>
          <p:cNvPr id="5" name="Espace réservé du contenu 5"/>
          <p:cNvSpPr txBox="1">
            <a:spLocks/>
          </p:cNvSpPr>
          <p:nvPr/>
        </p:nvSpPr>
        <p:spPr bwMode="auto">
          <a:xfrm>
            <a:off x="4860032" y="1700808"/>
            <a:ext cx="4104456" cy="12961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algn="just">
              <a:buFont typeface="Wingdings" panose="05000000000000000000" pitchFamily="2" charset="2"/>
              <a:buChar char="v"/>
            </a:pPr>
            <a:r>
              <a:rPr lang="fr-FR" sz="1600" kern="0" dirty="0" smtClean="0">
                <a:solidFill>
                  <a:srgbClr val="FF0000"/>
                </a:solidFill>
              </a:rPr>
              <a:t>ALOS-2  images over Chile and </a:t>
            </a:r>
            <a:r>
              <a:rPr lang="fr-FR" sz="1600" kern="0" dirty="0" err="1" smtClean="0">
                <a:solidFill>
                  <a:srgbClr val="FF0000"/>
                </a:solidFill>
              </a:rPr>
              <a:t>Ecuador</a:t>
            </a:r>
            <a:r>
              <a:rPr lang="fr-FR" sz="1600" kern="0" dirty="0" smtClean="0">
                <a:solidFill>
                  <a:srgbClr val="FF0000"/>
                </a:solidFill>
              </a:rPr>
              <a:t> </a:t>
            </a:r>
            <a:r>
              <a:rPr lang="fr-FR" sz="1600" kern="0" dirty="0" err="1" smtClean="0">
                <a:solidFill>
                  <a:srgbClr val="FF0000"/>
                </a:solidFill>
              </a:rPr>
              <a:t>volcanoes</a:t>
            </a:r>
            <a:r>
              <a:rPr lang="fr-FR" sz="1600" kern="0" dirty="0" smtClean="0">
                <a:solidFill>
                  <a:srgbClr val="FF0000"/>
                </a:solidFill>
              </a:rPr>
              <a:t> </a:t>
            </a:r>
            <a:r>
              <a:rPr lang="fr-FR" sz="1600" kern="0" dirty="0" smtClean="0"/>
              <a:t>are </a:t>
            </a:r>
            <a:r>
              <a:rPr lang="fr-FR" sz="1600" kern="0" dirty="0" err="1" smtClean="0"/>
              <a:t>available</a:t>
            </a:r>
            <a:r>
              <a:rPr lang="fr-FR" sz="1600" kern="0" dirty="0" smtClean="0"/>
              <a:t> </a:t>
            </a:r>
            <a:r>
              <a:rPr lang="fr-FR" sz="1600" kern="0" dirty="0" err="1" smtClean="0"/>
              <a:t>through</a:t>
            </a:r>
            <a:r>
              <a:rPr lang="fr-FR" sz="1600" kern="0" dirty="0" smtClean="0"/>
              <a:t> the GEP. The ALOS-2 collections for the </a:t>
            </a:r>
            <a:r>
              <a:rPr lang="fr-FR" sz="1600" kern="0" dirty="0" err="1" smtClean="0"/>
              <a:t>Volcano</a:t>
            </a:r>
            <a:r>
              <a:rPr lang="fr-FR" sz="1600" kern="0" dirty="0" smtClean="0"/>
              <a:t> pilot </a:t>
            </a:r>
            <a:r>
              <a:rPr lang="fr-FR" sz="1600" kern="0" dirty="0" err="1" smtClean="0"/>
              <a:t>will</a:t>
            </a:r>
            <a:r>
              <a:rPr lang="fr-FR" sz="1600" kern="0" dirty="0" smtClean="0"/>
              <a:t> </a:t>
            </a:r>
            <a:r>
              <a:rPr lang="fr-FR" sz="1600" kern="0" dirty="0" err="1" smtClean="0"/>
              <a:t>reach</a:t>
            </a:r>
            <a:r>
              <a:rPr lang="fr-FR" sz="1600" kern="0" dirty="0" smtClean="0"/>
              <a:t> up to 11 </a:t>
            </a:r>
            <a:r>
              <a:rPr lang="fr-FR" sz="1600" kern="0" dirty="0" err="1" smtClean="0"/>
              <a:t>terabytes</a:t>
            </a:r>
            <a:r>
              <a:rPr lang="fr-FR" sz="1600" kern="0" dirty="0" smtClean="0"/>
              <a:t>. </a:t>
            </a:r>
            <a:endParaRPr lang="en-GB" sz="1600" b="0" kern="0" dirty="0"/>
          </a:p>
        </p:txBody>
      </p:sp>
      <p:pic>
        <p:nvPicPr>
          <p:cNvPr id="7" name="Imag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60032" y="3212976"/>
            <a:ext cx="4104456" cy="2880320"/>
          </a:xfrm>
          <a:prstGeom prst="rect">
            <a:avLst/>
          </a:prstGeom>
        </p:spPr>
      </p:pic>
    </p:spTree>
    <p:extLst>
      <p:ext uri="{BB962C8B-B14F-4D97-AF65-F5344CB8AC3E}">
        <p14:creationId xmlns:p14="http://schemas.microsoft.com/office/powerpoint/2010/main" xmlns="" val="1195154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468313" y="301671"/>
            <a:ext cx="81359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GB" altLang="ja-JP">
              <a:solidFill>
                <a:prstClr val="black"/>
              </a:solidFill>
            </a:endParaRPr>
          </a:p>
          <a:p>
            <a:pPr eaLnBrk="1" hangingPunct="1"/>
            <a:endParaRPr lang="en-US" altLang="ja-JP">
              <a:solidFill>
                <a:prstClr val="black"/>
              </a:solidFill>
            </a:endParaRPr>
          </a:p>
        </p:txBody>
      </p:sp>
      <p:sp>
        <p:nvSpPr>
          <p:cNvPr id="4099" name="Rectangle 3"/>
          <p:cNvSpPr>
            <a:spLocks noChangeArrowheads="1"/>
          </p:cNvSpPr>
          <p:nvPr/>
        </p:nvSpPr>
        <p:spPr bwMode="auto">
          <a:xfrm>
            <a:off x="34869" y="152202"/>
            <a:ext cx="8785603" cy="684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altLang="el-GR" sz="3200" b="1" dirty="0" smtClean="0">
                <a:solidFill>
                  <a:schemeClr val="bg1"/>
                </a:solidFill>
                <a:effectLst>
                  <a:outerShdw blurRad="38100" dist="38100" dir="2700000" algn="tl">
                    <a:srgbClr val="000000">
                      <a:alpha val="43137"/>
                    </a:srgbClr>
                  </a:outerShdw>
                </a:effectLst>
                <a:latin typeface="Calibri"/>
              </a:rPr>
              <a:t>Seismic Pilot: Yearly Quotas for 2016 </a:t>
            </a:r>
            <a:endParaRPr lang="en-GB" altLang="el-GR" sz="3200" b="1" dirty="0">
              <a:solidFill>
                <a:schemeClr val="bg1"/>
              </a:solidFill>
              <a:effectLst>
                <a:outerShdw blurRad="38100" dist="38100" dir="2700000" algn="tl">
                  <a:srgbClr val="000000">
                    <a:alpha val="43137"/>
                  </a:srgbClr>
                </a:outerShdw>
              </a:effectLst>
              <a:latin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xmlns="" val="2768403508"/>
              </p:ext>
            </p:extLst>
          </p:nvPr>
        </p:nvGraphicFramePr>
        <p:xfrm>
          <a:off x="630077" y="1916832"/>
          <a:ext cx="7812408" cy="2016224"/>
        </p:xfrm>
        <a:graphic>
          <a:graphicData uri="http://schemas.openxmlformats.org/drawingml/2006/table">
            <a:tbl>
              <a:tblPr firstRow="1" bandRow="1">
                <a:tableStyleId>{5C22544A-7EE6-4342-B048-85BDC9FD1C3A}</a:tableStyleId>
              </a:tblPr>
              <a:tblGrid>
                <a:gridCol w="1015613"/>
                <a:gridCol w="604307"/>
                <a:gridCol w="1080120"/>
                <a:gridCol w="720080"/>
                <a:gridCol w="864096"/>
                <a:gridCol w="703748"/>
                <a:gridCol w="1027591"/>
                <a:gridCol w="779643"/>
                <a:gridCol w="1017210"/>
              </a:tblGrid>
              <a:tr h="967695">
                <a:tc>
                  <a:txBody>
                    <a:bodyPr/>
                    <a:lstStyle/>
                    <a:p>
                      <a:pPr algn="ctr"/>
                      <a:r>
                        <a:rPr lang="en-US" sz="1600" dirty="0" smtClean="0"/>
                        <a:t>Agency</a:t>
                      </a:r>
                      <a:endParaRPr lang="el-GR" sz="1600" dirty="0"/>
                    </a:p>
                  </a:txBody>
                  <a:tcPr marL="91438" marR="91438" marT="45733" marB="45733"/>
                </a:tc>
                <a:tc>
                  <a:txBody>
                    <a:bodyPr/>
                    <a:lstStyle/>
                    <a:p>
                      <a:pPr algn="ctr"/>
                      <a:r>
                        <a:rPr lang="en-US" sz="1600" dirty="0" smtClean="0"/>
                        <a:t>ASI</a:t>
                      </a:r>
                      <a:endParaRPr lang="el-GR" sz="1600" dirty="0"/>
                    </a:p>
                  </a:txBody>
                  <a:tcPr marL="91438" marR="91438" marT="45733" marB="45733"/>
                </a:tc>
                <a:tc>
                  <a:txBody>
                    <a:bodyPr/>
                    <a:lstStyle/>
                    <a:p>
                      <a:pPr algn="ctr"/>
                      <a:r>
                        <a:rPr lang="en-US" sz="1600" dirty="0" smtClean="0"/>
                        <a:t>CNES</a:t>
                      </a:r>
                    </a:p>
                    <a:p>
                      <a:pPr algn="ctr"/>
                      <a:r>
                        <a:rPr lang="en-US" sz="1600" dirty="0" smtClean="0"/>
                        <a:t>Pleiades</a:t>
                      </a:r>
                      <a:endParaRPr lang="el-GR" sz="1600" dirty="0"/>
                    </a:p>
                  </a:txBody>
                  <a:tcPr marL="91438" marR="91438" marT="45733" marB="45733"/>
                </a:tc>
                <a:tc>
                  <a:txBody>
                    <a:bodyPr/>
                    <a:lstStyle/>
                    <a:p>
                      <a:pPr algn="ctr"/>
                      <a:r>
                        <a:rPr lang="en-US" sz="1600" dirty="0" smtClean="0"/>
                        <a:t>CSA</a:t>
                      </a:r>
                      <a:endParaRPr lang="el-GR" sz="1600" dirty="0"/>
                    </a:p>
                  </a:txBody>
                  <a:tcPr marL="91438" marR="91438" marT="45733" marB="45733"/>
                </a:tc>
                <a:tc>
                  <a:txBody>
                    <a:bodyPr/>
                    <a:lstStyle/>
                    <a:p>
                      <a:pPr algn="ctr"/>
                      <a:r>
                        <a:rPr lang="en-US" sz="1600" dirty="0" smtClean="0"/>
                        <a:t>DLR</a:t>
                      </a:r>
                      <a:endParaRPr lang="el-GR" sz="1600" dirty="0"/>
                    </a:p>
                  </a:txBody>
                  <a:tcPr marL="91438" marR="91438" marT="45733" marB="45733"/>
                </a:tc>
                <a:tc>
                  <a:txBody>
                    <a:bodyPr/>
                    <a:lstStyle/>
                    <a:p>
                      <a:pPr algn="ctr"/>
                      <a:r>
                        <a:rPr lang="en-US" sz="1600" dirty="0" smtClean="0"/>
                        <a:t>ESA</a:t>
                      </a:r>
                      <a:endParaRPr lang="el-GR" sz="1600" dirty="0"/>
                    </a:p>
                  </a:txBody>
                  <a:tcPr marL="91438" marR="91438" marT="45733" marB="45733"/>
                </a:tc>
                <a:tc>
                  <a:txBody>
                    <a:bodyPr/>
                    <a:lstStyle/>
                    <a:p>
                      <a:pPr algn="ctr"/>
                      <a:r>
                        <a:rPr lang="en-US" sz="1600" dirty="0" smtClean="0"/>
                        <a:t>JAXA ALOS-2</a:t>
                      </a:r>
                      <a:endParaRPr lang="el-GR" sz="1600" dirty="0"/>
                    </a:p>
                  </a:txBody>
                  <a:tcPr marL="91438" marR="91438" marT="45733" marB="45733"/>
                </a:tc>
                <a:tc>
                  <a:txBody>
                    <a:bodyPr/>
                    <a:lstStyle/>
                    <a:p>
                      <a:pPr algn="ctr"/>
                      <a:r>
                        <a:rPr lang="en-US" sz="1600" dirty="0" smtClean="0"/>
                        <a:t>NASA</a:t>
                      </a:r>
                      <a:endParaRPr lang="el-GR" sz="1600" dirty="0"/>
                    </a:p>
                  </a:txBody>
                  <a:tcPr marL="91438" marR="91438" marT="45733" marB="45733"/>
                </a:tc>
                <a:tc>
                  <a:txBody>
                    <a:bodyPr/>
                    <a:lstStyle/>
                    <a:p>
                      <a:pPr algn="ctr"/>
                      <a:r>
                        <a:rPr lang="en-US" sz="1600" dirty="0" smtClean="0"/>
                        <a:t>USGS Landsat-8</a:t>
                      </a:r>
                      <a:endParaRPr lang="el-GR" sz="1600" dirty="0"/>
                    </a:p>
                  </a:txBody>
                  <a:tcPr marL="91438" marR="91438" marT="45733" marB="45733"/>
                </a:tc>
              </a:tr>
              <a:tr h="1048529">
                <a:tc>
                  <a:txBody>
                    <a:bodyPr/>
                    <a:lstStyle/>
                    <a:p>
                      <a:pPr algn="ctr"/>
                      <a:r>
                        <a:rPr lang="en-US" sz="1600" dirty="0" smtClean="0"/>
                        <a:t>Number of Images</a:t>
                      </a:r>
                      <a:endParaRPr lang="el-GR" sz="1600" dirty="0"/>
                    </a:p>
                  </a:txBody>
                  <a:tcPr marL="91438" marR="91438" marT="45733" marB="45733"/>
                </a:tc>
                <a:tc>
                  <a:txBody>
                    <a:bodyPr/>
                    <a:lstStyle/>
                    <a:p>
                      <a:pPr algn="ctr"/>
                      <a:r>
                        <a:rPr lang="en-US" sz="1600" dirty="0" smtClean="0"/>
                        <a:t>300</a:t>
                      </a:r>
                      <a:endParaRPr lang="el-GR" sz="1600" dirty="0"/>
                    </a:p>
                  </a:txBody>
                  <a:tcPr marL="91438" marR="91438" marT="45733" marB="45733"/>
                </a:tc>
                <a:tc>
                  <a:txBody>
                    <a:bodyPr/>
                    <a:lstStyle/>
                    <a:p>
                      <a:pPr algn="ctr"/>
                      <a:r>
                        <a:rPr lang="en-US" sz="1600" dirty="0" smtClean="0"/>
                        <a:t>50</a:t>
                      </a:r>
                      <a:endParaRPr lang="el-GR" sz="1600" dirty="0"/>
                    </a:p>
                  </a:txBody>
                  <a:tcPr marL="91438" marR="91438" marT="45733" marB="45733"/>
                </a:tc>
                <a:tc>
                  <a:txBody>
                    <a:bodyPr/>
                    <a:lstStyle/>
                    <a:p>
                      <a:pPr algn="ctr"/>
                      <a:r>
                        <a:rPr lang="en-US" sz="1600" dirty="0" smtClean="0"/>
                        <a:t>2</a:t>
                      </a:r>
                      <a:endParaRPr lang="el-GR" sz="1600" dirty="0"/>
                    </a:p>
                  </a:txBody>
                  <a:tcPr marL="91438" marR="91438" marT="45733" marB="45733"/>
                </a:tc>
                <a:tc>
                  <a:txBody>
                    <a:bodyPr/>
                    <a:lstStyle/>
                    <a:p>
                      <a:pPr algn="ctr"/>
                      <a:r>
                        <a:rPr lang="en-US" sz="1600" dirty="0" smtClean="0">
                          <a:solidFill>
                            <a:schemeClr val="tx1"/>
                          </a:solidFill>
                        </a:rPr>
                        <a:t>on request</a:t>
                      </a:r>
                      <a:endParaRPr lang="el-GR" sz="1600" dirty="0">
                        <a:solidFill>
                          <a:schemeClr val="tx1"/>
                        </a:solidFill>
                      </a:endParaRPr>
                    </a:p>
                  </a:txBody>
                  <a:tcPr marL="91438" marR="91438" marT="45733" marB="45733"/>
                </a:tc>
                <a:tc>
                  <a:txBody>
                    <a:bodyPr/>
                    <a:lstStyle/>
                    <a:p>
                      <a:pPr algn="ctr"/>
                      <a:r>
                        <a:rPr lang="en-US" sz="1600" dirty="0" smtClean="0"/>
                        <a:t>*</a:t>
                      </a:r>
                      <a:endParaRPr lang="el-GR" sz="1600" dirty="0"/>
                    </a:p>
                  </a:txBody>
                  <a:tcPr marL="91438" marR="91438" marT="45733" marB="45733"/>
                </a:tc>
                <a:tc>
                  <a:txBody>
                    <a:bodyPr/>
                    <a:lstStyle/>
                    <a:p>
                      <a:pPr algn="ctr"/>
                      <a:r>
                        <a:rPr lang="en-US" sz="1600" dirty="0" smtClean="0"/>
                        <a:t>100</a:t>
                      </a:r>
                      <a:endParaRPr lang="el-GR" sz="1600" dirty="0"/>
                    </a:p>
                  </a:txBody>
                  <a:tcPr marL="91438" marR="91438" marT="45733" marB="45733"/>
                </a:tc>
                <a:tc>
                  <a:txBody>
                    <a:bodyPr/>
                    <a:lstStyle/>
                    <a:p>
                      <a:pPr algn="ctr"/>
                      <a:r>
                        <a:rPr lang="en-US" sz="1600" dirty="0" smtClean="0"/>
                        <a:t>-</a:t>
                      </a:r>
                      <a:endParaRPr lang="el-GR" sz="1600" dirty="0"/>
                    </a:p>
                  </a:txBody>
                  <a:tcPr marL="91438" marR="91438" marT="45733" marB="45733"/>
                </a:tc>
                <a:tc>
                  <a:txBody>
                    <a:bodyPr/>
                    <a:lstStyle/>
                    <a:p>
                      <a:pPr algn="ctr"/>
                      <a:r>
                        <a:rPr lang="en-US" sz="1600" dirty="0" smtClean="0"/>
                        <a:t>-</a:t>
                      </a:r>
                      <a:endParaRPr lang="el-GR" sz="1600" dirty="0"/>
                    </a:p>
                  </a:txBody>
                  <a:tcPr marL="91438" marR="91438" marT="45733" marB="45733"/>
                </a:tc>
              </a:tr>
            </a:tbl>
          </a:graphicData>
        </a:graphic>
      </p:graphicFrame>
      <p:sp>
        <p:nvSpPr>
          <p:cNvPr id="4132" name="TextBox 2"/>
          <p:cNvSpPr txBox="1">
            <a:spLocks noChangeArrowheads="1"/>
          </p:cNvSpPr>
          <p:nvPr/>
        </p:nvSpPr>
        <p:spPr bwMode="auto">
          <a:xfrm>
            <a:off x="791840" y="4149080"/>
            <a:ext cx="748888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el-GR" sz="1600" dirty="0" smtClean="0">
                <a:solidFill>
                  <a:schemeClr val="tx2"/>
                </a:solidFill>
                <a:latin typeface="Calibri"/>
              </a:rPr>
              <a:t>Notes:</a:t>
            </a:r>
          </a:p>
          <a:p>
            <a:pPr eaLnBrk="1" hangingPunct="1"/>
            <a:r>
              <a:rPr lang="fr-FR" altLang="el-GR" sz="1600" dirty="0" smtClean="0">
                <a:solidFill>
                  <a:schemeClr val="tx2"/>
                </a:solidFill>
                <a:latin typeface="Calibri"/>
              </a:rPr>
              <a:t>ESA</a:t>
            </a:r>
            <a:r>
              <a:rPr lang="fr-FR" altLang="el-GR" sz="1600" dirty="0">
                <a:solidFill>
                  <a:schemeClr val="tx2"/>
                </a:solidFill>
                <a:latin typeface="Calibri"/>
              </a:rPr>
              <a:t>: large </a:t>
            </a:r>
            <a:r>
              <a:rPr lang="fr-FR" altLang="el-GR" sz="1600" dirty="0" err="1">
                <a:solidFill>
                  <a:schemeClr val="tx2"/>
                </a:solidFill>
                <a:latin typeface="Calibri"/>
              </a:rPr>
              <a:t>dataset</a:t>
            </a:r>
            <a:r>
              <a:rPr lang="fr-FR" altLang="el-GR" sz="1600" dirty="0">
                <a:solidFill>
                  <a:schemeClr val="tx2"/>
                </a:solidFill>
                <a:latin typeface="Calibri"/>
              </a:rPr>
              <a:t> </a:t>
            </a:r>
            <a:r>
              <a:rPr lang="fr-FR" altLang="el-GR" sz="1600" dirty="0" err="1">
                <a:solidFill>
                  <a:schemeClr val="tx2"/>
                </a:solidFill>
                <a:latin typeface="Calibri"/>
              </a:rPr>
              <a:t>through</a:t>
            </a:r>
            <a:r>
              <a:rPr lang="fr-FR" altLang="el-GR" sz="1600" dirty="0">
                <a:solidFill>
                  <a:schemeClr val="tx2"/>
                </a:solidFill>
                <a:latin typeface="Calibri"/>
              </a:rPr>
              <a:t> the GEP (ERS &amp; ENVISAT 70+ </a:t>
            </a:r>
            <a:r>
              <a:rPr lang="fr-FR" altLang="el-GR" sz="1600" dirty="0" err="1" smtClean="0">
                <a:solidFill>
                  <a:schemeClr val="tx2"/>
                </a:solidFill>
                <a:latin typeface="Calibri"/>
              </a:rPr>
              <a:t>Terabytes</a:t>
            </a:r>
            <a:r>
              <a:rPr lang="fr-FR" altLang="el-GR" sz="1600" dirty="0" smtClean="0">
                <a:solidFill>
                  <a:schemeClr val="tx2"/>
                </a:solidFill>
                <a:latin typeface="Calibri"/>
              </a:rPr>
              <a:t> </a:t>
            </a:r>
            <a:r>
              <a:rPr lang="fr-FR" altLang="el-GR" sz="1600" dirty="0">
                <a:solidFill>
                  <a:schemeClr val="tx2"/>
                </a:solidFill>
                <a:latin typeface="Calibri"/>
              </a:rPr>
              <a:t>and </a:t>
            </a:r>
            <a:r>
              <a:rPr lang="fr-FR" altLang="el-GR" sz="1600" dirty="0" err="1">
                <a:solidFill>
                  <a:schemeClr val="tx2"/>
                </a:solidFill>
                <a:latin typeface="Calibri"/>
              </a:rPr>
              <a:t>Copernicus</a:t>
            </a:r>
            <a:r>
              <a:rPr lang="fr-FR" altLang="el-GR" sz="1600" dirty="0">
                <a:solidFill>
                  <a:schemeClr val="tx2"/>
                </a:solidFill>
                <a:latin typeface="Calibri"/>
              </a:rPr>
              <a:t> Sentinel-1 &amp; Sentinel-2 </a:t>
            </a:r>
            <a:r>
              <a:rPr lang="fr-FR" altLang="el-GR" sz="1600" dirty="0" err="1">
                <a:solidFill>
                  <a:schemeClr val="tx2"/>
                </a:solidFill>
                <a:latin typeface="Calibri"/>
              </a:rPr>
              <a:t>gradually</a:t>
            </a:r>
            <a:r>
              <a:rPr lang="fr-FR" altLang="el-GR" sz="1600" dirty="0">
                <a:solidFill>
                  <a:schemeClr val="tx2"/>
                </a:solidFill>
                <a:latin typeface="Calibri"/>
              </a:rPr>
              <a:t>)</a:t>
            </a:r>
          </a:p>
          <a:p>
            <a:pPr eaLnBrk="1" hangingPunct="1"/>
            <a:r>
              <a:rPr lang="en-GB" altLang="el-GR" sz="1600" dirty="0">
                <a:solidFill>
                  <a:schemeClr val="tx2"/>
                </a:solidFill>
                <a:latin typeface="Calibri"/>
              </a:rPr>
              <a:t>DLR (</a:t>
            </a:r>
            <a:r>
              <a:rPr lang="en-GB" altLang="el-GR" sz="1600" dirty="0" err="1">
                <a:solidFill>
                  <a:schemeClr val="tx2"/>
                </a:solidFill>
                <a:latin typeface="Calibri"/>
              </a:rPr>
              <a:t>TerraSAR</a:t>
            </a:r>
            <a:r>
              <a:rPr lang="en-GB" altLang="el-GR" sz="1600" dirty="0">
                <a:solidFill>
                  <a:schemeClr val="tx2"/>
                </a:solidFill>
                <a:latin typeface="Calibri"/>
              </a:rPr>
              <a:t>-X): </a:t>
            </a:r>
            <a:r>
              <a:rPr lang="en-GB" altLang="el-GR" sz="1600" dirty="0">
                <a:latin typeface="Calibri"/>
              </a:rPr>
              <a:t>quota </a:t>
            </a:r>
            <a:r>
              <a:rPr lang="en-GB" altLang="el-GR" sz="1600" dirty="0" smtClean="0">
                <a:latin typeface="Calibri"/>
              </a:rPr>
              <a:t>is assigned after request</a:t>
            </a:r>
            <a:endParaRPr lang="en-GB" altLang="el-GR" sz="1600" dirty="0">
              <a:latin typeface="Calibri"/>
            </a:endParaRPr>
          </a:p>
          <a:p>
            <a:pPr eaLnBrk="1" hangingPunct="1"/>
            <a:r>
              <a:rPr lang="fr-FR" altLang="el-GR" sz="1600" dirty="0">
                <a:solidFill>
                  <a:schemeClr val="tx2"/>
                </a:solidFill>
                <a:latin typeface="Calibri"/>
              </a:rPr>
              <a:t>CNES (Spot): no quota </a:t>
            </a:r>
            <a:r>
              <a:rPr lang="fr-FR" altLang="el-GR" sz="1600" dirty="0" err="1" smtClean="0">
                <a:solidFill>
                  <a:schemeClr val="tx2"/>
                </a:solidFill>
                <a:latin typeface="Calibri"/>
              </a:rPr>
              <a:t>provided</a:t>
            </a:r>
            <a:endParaRPr lang="en-GB" altLang="el-GR" sz="1600" dirty="0">
              <a:solidFill>
                <a:schemeClr val="tx2"/>
              </a:solidFill>
              <a:latin typeface="Calibri"/>
            </a:endParaRPr>
          </a:p>
          <a:p>
            <a:pPr eaLnBrk="1" hangingPunct="1"/>
            <a:r>
              <a:rPr lang="en-GB" altLang="el-GR" sz="1600" dirty="0" smtClean="0">
                <a:solidFill>
                  <a:schemeClr val="tx2"/>
                </a:solidFill>
                <a:latin typeface="Calibri"/>
              </a:rPr>
              <a:t>NASA and USGS data are already open access.</a:t>
            </a:r>
            <a:endParaRPr lang="en-GB" altLang="el-GR" sz="1600" dirty="0">
              <a:solidFill>
                <a:schemeClr val="tx2"/>
              </a:solidFill>
              <a:latin typeface="Calibri"/>
            </a:endParaRPr>
          </a:p>
        </p:txBody>
      </p:sp>
      <p:sp>
        <p:nvSpPr>
          <p:cNvPr id="4" name="Espace réservé du numéro de diapositive 3"/>
          <p:cNvSpPr>
            <a:spLocks noGrp="1"/>
          </p:cNvSpPr>
          <p:nvPr>
            <p:ph type="sldNum" sz="quarter" idx="10"/>
          </p:nvPr>
        </p:nvSpPr>
        <p:spPr/>
        <p:txBody>
          <a:bodyPr/>
          <a:lstStyle/>
          <a:p>
            <a:fld id="{0E5741A4-A864-49A7-944A-A05ED55E0BC5}" type="slidenum">
              <a:rPr lang="fr-FR" smtClean="0">
                <a:solidFill>
                  <a:prstClr val="black">
                    <a:tint val="75000"/>
                  </a:prstClr>
                </a:solidFill>
              </a:rPr>
              <a:pPr/>
              <a:t>14</a:t>
            </a:fld>
            <a:endParaRPr lang="fr-FR">
              <a:solidFill>
                <a:prstClr val="black">
                  <a:tint val="75000"/>
                </a:prstClr>
              </a:solidFill>
            </a:endParaRPr>
          </a:p>
        </p:txBody>
      </p:sp>
      <p:sp>
        <p:nvSpPr>
          <p:cNvPr id="3" name="Rectangle 2"/>
          <p:cNvSpPr/>
          <p:nvPr/>
        </p:nvSpPr>
        <p:spPr>
          <a:xfrm>
            <a:off x="107504" y="5877272"/>
            <a:ext cx="8784975" cy="830997"/>
          </a:xfrm>
          <a:prstGeom prst="rect">
            <a:avLst/>
          </a:prstGeom>
        </p:spPr>
        <p:txBody>
          <a:bodyPr wrap="square">
            <a:spAutoFit/>
          </a:bodyPr>
          <a:lstStyle/>
          <a:p>
            <a:pPr lvl="0" indent="-285750" fontAlgn="base">
              <a:spcBef>
                <a:spcPct val="0"/>
              </a:spcBef>
              <a:spcAft>
                <a:spcPct val="0"/>
              </a:spcAft>
              <a:buFont typeface="Wingdings" panose="05000000000000000000" pitchFamily="2" charset="2"/>
              <a:buChar char="v"/>
            </a:pPr>
            <a:r>
              <a:rPr lang="fr-FR" sz="1600" dirty="0" smtClean="0">
                <a:latin typeface="Calibri"/>
                <a:ea typeface="ＭＳ Ｐゴシック" pitchFamily="34" charset="-128"/>
              </a:rPr>
              <a:t>DLR: </a:t>
            </a:r>
            <a:r>
              <a:rPr lang="fr-FR" sz="1600" dirty="0" err="1" smtClean="0">
                <a:latin typeface="Calibri"/>
                <a:ea typeface="ＭＳ Ｐゴシック" pitchFamily="34" charset="-128"/>
              </a:rPr>
              <a:t>Provided</a:t>
            </a:r>
            <a:r>
              <a:rPr lang="fr-FR" sz="1600" dirty="0" smtClean="0">
                <a:latin typeface="Calibri"/>
                <a:ea typeface="ＭＳ Ｐゴシック" pitchFamily="34" charset="-128"/>
              </a:rPr>
              <a:t> 65 images </a:t>
            </a:r>
            <a:r>
              <a:rPr lang="fr-FR" sz="1600" dirty="0" err="1" smtClean="0">
                <a:latin typeface="Calibri"/>
                <a:ea typeface="ＭＳ Ｐゴシック" pitchFamily="34" charset="-128"/>
              </a:rPr>
              <a:t>after</a:t>
            </a:r>
            <a:r>
              <a:rPr lang="fr-FR" sz="1600" dirty="0" smtClean="0">
                <a:latin typeface="Calibri"/>
                <a:ea typeface="ＭＳ Ｐゴシック" pitchFamily="34" charset="-128"/>
              </a:rPr>
              <a:t> a </a:t>
            </a:r>
            <a:r>
              <a:rPr lang="fr-FR" sz="1600" dirty="0" err="1" smtClean="0">
                <a:latin typeface="Calibri"/>
                <a:ea typeface="ＭＳ Ｐゴシック" pitchFamily="34" charset="-128"/>
              </a:rPr>
              <a:t>request</a:t>
            </a:r>
            <a:r>
              <a:rPr lang="fr-FR" sz="1600" dirty="0" smtClean="0">
                <a:latin typeface="Calibri"/>
                <a:ea typeface="ＭＳ Ｐゴシック" pitchFamily="34" charset="-128"/>
              </a:rPr>
              <a:t> for </a:t>
            </a:r>
            <a:r>
              <a:rPr lang="fr-FR" sz="1600" dirty="0">
                <a:latin typeface="Calibri"/>
                <a:ea typeface="ＭＳ Ｐゴシック" pitchFamily="34" charset="-128"/>
              </a:rPr>
              <a:t>the </a:t>
            </a:r>
            <a:r>
              <a:rPr lang="fr-FR" sz="1600" dirty="0" err="1">
                <a:latin typeface="Calibri"/>
                <a:ea typeface="ＭＳ Ｐゴシック" pitchFamily="34" charset="-128"/>
              </a:rPr>
              <a:t>Lefkada</a:t>
            </a:r>
            <a:r>
              <a:rPr lang="fr-FR" sz="1600" dirty="0">
                <a:latin typeface="Calibri"/>
                <a:ea typeface="ＭＳ Ｐゴシック" pitchFamily="34" charset="-128"/>
              </a:rPr>
              <a:t> </a:t>
            </a:r>
            <a:r>
              <a:rPr lang="fr-FR" sz="1600" dirty="0" err="1">
                <a:latin typeface="Calibri"/>
                <a:ea typeface="ＭＳ Ｐゴシック" pitchFamily="34" charset="-128"/>
              </a:rPr>
              <a:t>earthquake</a:t>
            </a:r>
            <a:r>
              <a:rPr lang="fr-FR" sz="1600" dirty="0">
                <a:latin typeface="Calibri"/>
                <a:ea typeface="ＭＳ Ｐゴシック" pitchFamily="34" charset="-128"/>
              </a:rPr>
              <a:t>. Data acquisitions are on-</a:t>
            </a:r>
            <a:r>
              <a:rPr lang="fr-FR" sz="1600" dirty="0" err="1">
                <a:latin typeface="Calibri"/>
                <a:ea typeface="ＭＳ Ｐゴシック" pitchFamily="34" charset="-128"/>
              </a:rPr>
              <a:t>going</a:t>
            </a:r>
            <a:r>
              <a:rPr lang="fr-FR" sz="1600" dirty="0" smtClean="0">
                <a:latin typeface="Calibri"/>
                <a:ea typeface="ＭＳ Ｐゴシック" pitchFamily="34" charset="-128"/>
              </a:rPr>
              <a:t>.</a:t>
            </a:r>
          </a:p>
          <a:p>
            <a:pPr lvl="0" indent="-285750" fontAlgn="base">
              <a:spcBef>
                <a:spcPct val="0"/>
              </a:spcBef>
              <a:spcAft>
                <a:spcPct val="0"/>
              </a:spcAft>
              <a:buFont typeface="Wingdings" panose="05000000000000000000" pitchFamily="2" charset="2"/>
              <a:buChar char="v"/>
            </a:pPr>
            <a:r>
              <a:rPr lang="fr-FR" sz="1600" dirty="0" smtClean="0">
                <a:latin typeface="Calibri"/>
                <a:ea typeface="ＭＳ Ｐゴシック" pitchFamily="34" charset="-128"/>
              </a:rPr>
              <a:t>DLR: </a:t>
            </a:r>
            <a:r>
              <a:rPr lang="fr-FR" sz="1600" dirty="0" err="1" smtClean="0">
                <a:latin typeface="Calibri"/>
                <a:ea typeface="ＭＳ Ｐゴシック" pitchFamily="34" charset="-128"/>
              </a:rPr>
              <a:t>Provided</a:t>
            </a:r>
            <a:r>
              <a:rPr lang="fr-FR" sz="1600" dirty="0" smtClean="0">
                <a:latin typeface="Calibri"/>
                <a:ea typeface="ＭＳ Ｐゴシック" pitchFamily="34" charset="-128"/>
              </a:rPr>
              <a:t> 296 images over the NAFS </a:t>
            </a:r>
            <a:r>
              <a:rPr lang="fr-FR" sz="1600" dirty="0" err="1" smtClean="0">
                <a:latin typeface="Calibri"/>
                <a:ea typeface="ＭＳ Ｐゴシック" pitchFamily="34" charset="-128"/>
              </a:rPr>
              <a:t>under</a:t>
            </a:r>
            <a:r>
              <a:rPr lang="fr-FR" sz="1600" dirty="0" smtClean="0">
                <a:latin typeface="Calibri"/>
                <a:ea typeface="ＭＳ Ｐゴシック" pitchFamily="34" charset="-128"/>
              </a:rPr>
              <a:t> Objective A. An </a:t>
            </a:r>
            <a:r>
              <a:rPr lang="fr-FR" sz="1600" dirty="0" err="1" smtClean="0">
                <a:latin typeface="Calibri"/>
                <a:ea typeface="ＭＳ Ｐゴシック" pitchFamily="34" charset="-128"/>
              </a:rPr>
              <a:t>account</a:t>
            </a:r>
            <a:r>
              <a:rPr lang="fr-FR" sz="1600" dirty="0" smtClean="0">
                <a:latin typeface="Calibri"/>
                <a:ea typeface="ＭＳ Ｐゴシック" pitchFamily="34" charset="-128"/>
              </a:rPr>
              <a:t> </a:t>
            </a:r>
            <a:r>
              <a:rPr lang="fr-FR" sz="1600" dirty="0" err="1" smtClean="0">
                <a:latin typeface="Calibri"/>
                <a:ea typeface="ＭＳ Ｐゴシック" pitchFamily="34" charset="-128"/>
              </a:rPr>
              <a:t>is</a:t>
            </a:r>
            <a:r>
              <a:rPr lang="fr-FR" sz="1600" dirty="0" smtClean="0">
                <a:latin typeface="Calibri"/>
                <a:ea typeface="ＭＳ Ｐゴシック" pitchFamily="34" charset="-128"/>
              </a:rPr>
              <a:t> </a:t>
            </a:r>
            <a:r>
              <a:rPr lang="fr-FR" sz="1600" dirty="0" err="1" smtClean="0">
                <a:latin typeface="Calibri"/>
                <a:ea typeface="ＭＳ Ｐゴシック" pitchFamily="34" charset="-128"/>
              </a:rPr>
              <a:t>being</a:t>
            </a:r>
            <a:r>
              <a:rPr lang="fr-FR" sz="1600" dirty="0" smtClean="0">
                <a:latin typeface="Calibri"/>
                <a:ea typeface="ＭＳ Ｐゴシック" pitchFamily="34" charset="-128"/>
              </a:rPr>
              <a:t> set up.</a:t>
            </a:r>
          </a:p>
          <a:p>
            <a:pPr lvl="0" indent="-285750" fontAlgn="base">
              <a:spcBef>
                <a:spcPct val="0"/>
              </a:spcBef>
              <a:spcAft>
                <a:spcPct val="0"/>
              </a:spcAft>
              <a:buFont typeface="Wingdings" panose="05000000000000000000" pitchFamily="2" charset="2"/>
              <a:buChar char="v"/>
            </a:pPr>
            <a:r>
              <a:rPr lang="fr-FR" sz="1600" dirty="0" smtClean="0">
                <a:latin typeface="Calibri"/>
                <a:ea typeface="ＭＳ Ｐゴシック" pitchFamily="34" charset="-128"/>
              </a:rPr>
              <a:t>JAXA: The 2015 and 2016 quota (200 images) </a:t>
            </a:r>
            <a:r>
              <a:rPr lang="fr-FR" sz="1600" dirty="0" err="1" smtClean="0">
                <a:latin typeface="Calibri"/>
                <a:ea typeface="ＭＳ Ｐゴシック" pitchFamily="34" charset="-128"/>
              </a:rPr>
              <a:t>can</a:t>
            </a:r>
            <a:r>
              <a:rPr lang="fr-FR" sz="1600" dirty="0" smtClean="0">
                <a:latin typeface="Calibri"/>
                <a:ea typeface="ＭＳ Ｐゴシック" pitchFamily="34" charset="-128"/>
              </a:rPr>
              <a:t> </a:t>
            </a:r>
            <a:r>
              <a:rPr lang="fr-FR" sz="1600" dirty="0" err="1" smtClean="0">
                <a:latin typeface="Calibri"/>
                <a:ea typeface="ＭＳ Ｐゴシック" pitchFamily="34" charset="-128"/>
              </a:rPr>
              <a:t>be</a:t>
            </a:r>
            <a:r>
              <a:rPr lang="fr-FR" sz="1600" dirty="0" smtClean="0">
                <a:latin typeface="Calibri"/>
                <a:ea typeface="ＭＳ Ｐゴシック" pitchFamily="34" charset="-128"/>
              </a:rPr>
              <a:t> </a:t>
            </a:r>
            <a:r>
              <a:rPr lang="fr-FR" sz="1600" dirty="0" err="1" smtClean="0">
                <a:latin typeface="Calibri"/>
                <a:ea typeface="ＭＳ Ｐゴシック" pitchFamily="34" charset="-128"/>
              </a:rPr>
              <a:t>ordered</a:t>
            </a:r>
            <a:r>
              <a:rPr lang="fr-FR" sz="1600" dirty="0" smtClean="0">
                <a:latin typeface="Calibri"/>
                <a:ea typeface="ＭＳ Ｐゴシック" pitchFamily="34" charset="-128"/>
              </a:rPr>
              <a:t> </a:t>
            </a:r>
            <a:r>
              <a:rPr lang="fr-FR" sz="1600" dirty="0" err="1" smtClean="0">
                <a:latin typeface="Calibri"/>
                <a:ea typeface="ＭＳ Ｐゴシック" pitchFamily="34" charset="-128"/>
              </a:rPr>
              <a:t>until</a:t>
            </a:r>
            <a:r>
              <a:rPr lang="fr-FR" sz="1600" dirty="0" smtClean="0">
                <a:latin typeface="Calibri"/>
                <a:ea typeface="ＭＳ Ｐゴシック" pitchFamily="34" charset="-128"/>
              </a:rPr>
              <a:t> March 2017.</a:t>
            </a:r>
            <a:endParaRPr lang="en-GB" sz="1600" dirty="0">
              <a:latin typeface="Calibri"/>
              <a:ea typeface="ＭＳ Ｐゴシック" pitchFamily="34" charset="-128"/>
            </a:endParaRPr>
          </a:p>
        </p:txBody>
      </p:sp>
    </p:spTree>
    <p:extLst>
      <p:ext uri="{BB962C8B-B14F-4D97-AF65-F5344CB8AC3E}">
        <p14:creationId xmlns:p14="http://schemas.microsoft.com/office/powerpoint/2010/main" xmlns="" val="1389761160"/>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468313" y="1052513"/>
            <a:ext cx="81359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GB" altLang="ja-JP">
              <a:solidFill>
                <a:prstClr val="black"/>
              </a:solidFill>
            </a:endParaRPr>
          </a:p>
          <a:p>
            <a:pPr eaLnBrk="1" hangingPunct="1"/>
            <a:endParaRPr lang="en-US" altLang="ja-JP">
              <a:solidFill>
                <a:prstClr val="black"/>
              </a:solidFill>
            </a:endParaRPr>
          </a:p>
        </p:txBody>
      </p:sp>
      <p:sp>
        <p:nvSpPr>
          <p:cNvPr id="4099" name="Rectangle 3"/>
          <p:cNvSpPr>
            <a:spLocks noChangeArrowheads="1"/>
          </p:cNvSpPr>
          <p:nvPr/>
        </p:nvSpPr>
        <p:spPr bwMode="auto">
          <a:xfrm>
            <a:off x="0" y="84982"/>
            <a:ext cx="6949307" cy="751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3200" b="1" dirty="0" smtClean="0">
                <a:solidFill>
                  <a:schemeClr val="bg1"/>
                </a:solidFill>
                <a:effectLst>
                  <a:outerShdw blurRad="38100" dist="38100" dir="2700000" algn="tl">
                    <a:srgbClr val="000000">
                      <a:alpha val="43137"/>
                    </a:srgbClr>
                  </a:outerShdw>
                </a:effectLst>
                <a:latin typeface="Calibri"/>
              </a:rPr>
              <a:t>Data requests for Obj. A</a:t>
            </a:r>
          </a:p>
        </p:txBody>
      </p:sp>
      <p:sp>
        <p:nvSpPr>
          <p:cNvPr id="4" name="Espace réservé du numéro de diapositive 3"/>
          <p:cNvSpPr>
            <a:spLocks noGrp="1"/>
          </p:cNvSpPr>
          <p:nvPr>
            <p:ph type="sldNum" sz="quarter" idx="10"/>
          </p:nvPr>
        </p:nvSpPr>
        <p:spPr/>
        <p:txBody>
          <a:bodyPr/>
          <a:lstStyle/>
          <a:p>
            <a:fld id="{0E5741A4-A864-49A7-944A-A05ED55E0BC5}" type="slidenum">
              <a:rPr lang="fr-FR" smtClean="0">
                <a:solidFill>
                  <a:prstClr val="black">
                    <a:tint val="75000"/>
                  </a:prstClr>
                </a:solidFill>
              </a:rPr>
              <a:pPr/>
              <a:t>15</a:t>
            </a:fld>
            <a:endParaRPr lang="fr-FR">
              <a:solidFill>
                <a:prstClr val="black">
                  <a:tint val="75000"/>
                </a:prstClr>
              </a:solidFill>
            </a:endParaRPr>
          </a:p>
        </p:txBody>
      </p:sp>
      <p:sp>
        <p:nvSpPr>
          <p:cNvPr id="9" name="Rectangle 8"/>
          <p:cNvSpPr/>
          <p:nvPr/>
        </p:nvSpPr>
        <p:spPr>
          <a:xfrm>
            <a:off x="683568" y="1484785"/>
            <a:ext cx="7848872" cy="172819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prstClr val="black"/>
                </a:solidFill>
              </a:rPr>
              <a:t>Overview </a:t>
            </a:r>
            <a:r>
              <a:rPr lang="en-US" b="1" dirty="0">
                <a:solidFill>
                  <a:prstClr val="black"/>
                </a:solidFill>
              </a:rPr>
              <a:t>of ALOS-2 </a:t>
            </a:r>
            <a:r>
              <a:rPr lang="en-US" b="1" dirty="0" smtClean="0">
                <a:solidFill>
                  <a:prstClr val="black"/>
                </a:solidFill>
              </a:rPr>
              <a:t>data (prepared by </a:t>
            </a:r>
            <a:r>
              <a:rPr lang="en-US" b="1" dirty="0" err="1" smtClean="0">
                <a:solidFill>
                  <a:prstClr val="black"/>
                </a:solidFill>
              </a:rPr>
              <a:t>Erwan</a:t>
            </a:r>
            <a:r>
              <a:rPr lang="en-US" b="1" dirty="0" smtClean="0">
                <a:solidFill>
                  <a:prstClr val="black"/>
                </a:solidFill>
              </a:rPr>
              <a:t> </a:t>
            </a:r>
            <a:r>
              <a:rPr lang="en-US" b="1" dirty="0" err="1" smtClean="0">
                <a:solidFill>
                  <a:prstClr val="black"/>
                </a:solidFill>
              </a:rPr>
              <a:t>Pathier</a:t>
            </a:r>
            <a:r>
              <a:rPr lang="en-US" b="1" dirty="0" smtClean="0">
                <a:solidFill>
                  <a:prstClr val="black"/>
                </a:solidFill>
              </a:rPr>
              <a:t>)</a:t>
            </a:r>
            <a:endParaRPr lang="en-US" dirty="0">
              <a:solidFill>
                <a:prstClr val="black"/>
              </a:solidFill>
            </a:endParaRPr>
          </a:p>
          <a:p>
            <a:r>
              <a:rPr lang="en-US" dirty="0">
                <a:solidFill>
                  <a:prstClr val="black"/>
                </a:solidFill>
              </a:rPr>
              <a:t>Requested </a:t>
            </a:r>
            <a:r>
              <a:rPr lang="en-US" dirty="0" smtClean="0">
                <a:solidFill>
                  <a:prstClr val="black"/>
                </a:solidFill>
              </a:rPr>
              <a:t>67 images in 2015: Turkey </a:t>
            </a:r>
            <a:r>
              <a:rPr lang="en-US" dirty="0">
                <a:solidFill>
                  <a:prstClr val="black"/>
                </a:solidFill>
              </a:rPr>
              <a:t>(38 products), Nepal </a:t>
            </a:r>
            <a:r>
              <a:rPr lang="en-US" dirty="0" err="1">
                <a:solidFill>
                  <a:prstClr val="black"/>
                </a:solidFill>
              </a:rPr>
              <a:t>interseismic</a:t>
            </a:r>
            <a:r>
              <a:rPr lang="en-US" dirty="0">
                <a:solidFill>
                  <a:prstClr val="black"/>
                </a:solidFill>
              </a:rPr>
              <a:t> (10 products), Central Andean Subduction (9 products), Taiwan (10 products</a:t>
            </a:r>
            <a:r>
              <a:rPr lang="en-US" dirty="0" smtClean="0">
                <a:solidFill>
                  <a:prstClr val="black"/>
                </a:solidFill>
              </a:rPr>
              <a:t>)</a:t>
            </a:r>
          </a:p>
          <a:p>
            <a:r>
              <a:rPr lang="en-US" dirty="0">
                <a:solidFill>
                  <a:prstClr val="black"/>
                </a:solidFill>
              </a:rPr>
              <a:t> </a:t>
            </a:r>
            <a:r>
              <a:rPr lang="en-US" dirty="0" smtClean="0">
                <a:solidFill>
                  <a:prstClr val="black"/>
                </a:solidFill>
              </a:rPr>
              <a:t>     </a:t>
            </a:r>
            <a:endParaRPr lang="en-US" dirty="0" smtClean="0">
              <a:solidFill>
                <a:srgbClr val="FF0000"/>
              </a:solidFill>
            </a:endParaRPr>
          </a:p>
          <a:p>
            <a:pPr marL="285750" indent="-285750">
              <a:buFont typeface="Wingdings" panose="05000000000000000000" pitchFamily="2" charset="2"/>
              <a:buChar char="v"/>
            </a:pPr>
            <a:r>
              <a:rPr lang="en-US" b="1" dirty="0" smtClean="0">
                <a:solidFill>
                  <a:srgbClr val="FF0000"/>
                </a:solidFill>
              </a:rPr>
              <a:t>Discussions ongoing for the Y2016 data request plan.</a:t>
            </a:r>
            <a:endParaRPr lang="en-US" b="1" dirty="0">
              <a:solidFill>
                <a:srgbClr val="FF0000"/>
              </a:solidFill>
            </a:endParaRPr>
          </a:p>
        </p:txBody>
      </p:sp>
      <p:sp>
        <p:nvSpPr>
          <p:cNvPr id="5" name="Rectangle 4"/>
          <p:cNvSpPr/>
          <p:nvPr/>
        </p:nvSpPr>
        <p:spPr>
          <a:xfrm>
            <a:off x="683568" y="3543424"/>
            <a:ext cx="7848871" cy="1825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prstClr val="black"/>
                </a:solidFill>
              </a:rPr>
              <a:t>Overview of COSMO-</a:t>
            </a:r>
            <a:r>
              <a:rPr lang="en-US" b="1" dirty="0" err="1">
                <a:solidFill>
                  <a:prstClr val="black"/>
                </a:solidFill>
              </a:rPr>
              <a:t>SkyMed</a:t>
            </a:r>
            <a:r>
              <a:rPr lang="en-US" b="1" dirty="0">
                <a:solidFill>
                  <a:prstClr val="black"/>
                </a:solidFill>
              </a:rPr>
              <a:t> data (prepared by Barry Parsons</a:t>
            </a:r>
            <a:r>
              <a:rPr lang="en-US" b="1" dirty="0" smtClean="0">
                <a:solidFill>
                  <a:prstClr val="black"/>
                </a:solidFill>
              </a:rPr>
              <a:t>)</a:t>
            </a:r>
            <a:endParaRPr lang="en-US" b="1" dirty="0">
              <a:solidFill>
                <a:prstClr val="black"/>
              </a:solidFill>
            </a:endParaRPr>
          </a:p>
          <a:p>
            <a:r>
              <a:rPr lang="en-US" dirty="0">
                <a:solidFill>
                  <a:prstClr val="black"/>
                </a:solidFill>
              </a:rPr>
              <a:t>Areas proposed: China (</a:t>
            </a:r>
            <a:r>
              <a:rPr lang="en-US" dirty="0" err="1">
                <a:solidFill>
                  <a:prstClr val="black"/>
                </a:solidFill>
              </a:rPr>
              <a:t>Haiyuan</a:t>
            </a:r>
            <a:r>
              <a:rPr lang="en-US" dirty="0">
                <a:solidFill>
                  <a:prstClr val="black"/>
                </a:solidFill>
              </a:rPr>
              <a:t>) and Iran (</a:t>
            </a:r>
            <a:r>
              <a:rPr lang="en-US" dirty="0" err="1">
                <a:solidFill>
                  <a:prstClr val="black"/>
                </a:solidFill>
              </a:rPr>
              <a:t>Shahdad</a:t>
            </a:r>
            <a:r>
              <a:rPr lang="en-US" dirty="0">
                <a:solidFill>
                  <a:prstClr val="black"/>
                </a:solidFill>
              </a:rPr>
              <a:t>).</a:t>
            </a:r>
          </a:p>
          <a:p>
            <a:r>
              <a:rPr lang="en-US" dirty="0">
                <a:solidFill>
                  <a:prstClr val="black"/>
                </a:solidFill>
              </a:rPr>
              <a:t> 2 scenes </a:t>
            </a:r>
            <a:r>
              <a:rPr lang="en-US" dirty="0" smtClean="0">
                <a:solidFill>
                  <a:prstClr val="black"/>
                </a:solidFill>
              </a:rPr>
              <a:t>for </a:t>
            </a:r>
            <a:r>
              <a:rPr lang="en-US" dirty="0" err="1" smtClean="0">
                <a:solidFill>
                  <a:prstClr val="black"/>
                </a:solidFill>
              </a:rPr>
              <a:t>Haiyuan</a:t>
            </a:r>
            <a:r>
              <a:rPr lang="en-US" dirty="0" smtClean="0">
                <a:solidFill>
                  <a:prstClr val="black"/>
                </a:solidFill>
              </a:rPr>
              <a:t> and 1 scene for </a:t>
            </a:r>
            <a:r>
              <a:rPr lang="en-US" dirty="0" err="1" smtClean="0">
                <a:solidFill>
                  <a:prstClr val="black"/>
                </a:solidFill>
              </a:rPr>
              <a:t>Shahdad</a:t>
            </a:r>
            <a:r>
              <a:rPr lang="en-US" dirty="0" smtClean="0">
                <a:solidFill>
                  <a:prstClr val="black"/>
                </a:solidFill>
              </a:rPr>
              <a:t> every </a:t>
            </a:r>
            <a:r>
              <a:rPr lang="en-US" dirty="0">
                <a:solidFill>
                  <a:prstClr val="black"/>
                </a:solidFill>
              </a:rPr>
              <a:t>16 days </a:t>
            </a:r>
            <a:r>
              <a:rPr lang="en-US" dirty="0" smtClean="0">
                <a:solidFill>
                  <a:prstClr val="black"/>
                </a:solidFill>
              </a:rPr>
              <a:t>use ~70 scenes per year </a:t>
            </a:r>
            <a:r>
              <a:rPr lang="en-US" dirty="0">
                <a:solidFill>
                  <a:prstClr val="black"/>
                </a:solidFill>
              </a:rPr>
              <a:t>out of </a:t>
            </a:r>
            <a:r>
              <a:rPr lang="en-US" dirty="0" smtClean="0">
                <a:solidFill>
                  <a:prstClr val="black"/>
                </a:solidFill>
              </a:rPr>
              <a:t>the </a:t>
            </a:r>
            <a:r>
              <a:rPr lang="en-US" dirty="0">
                <a:solidFill>
                  <a:prstClr val="black"/>
                </a:solidFill>
              </a:rPr>
              <a:t>allocation. </a:t>
            </a:r>
            <a:r>
              <a:rPr lang="en-US" dirty="0" smtClean="0">
                <a:solidFill>
                  <a:prstClr val="black"/>
                </a:solidFill>
              </a:rPr>
              <a:t>Acquisition is ongoing.</a:t>
            </a:r>
          </a:p>
          <a:p>
            <a:endParaRPr lang="en-US" dirty="0" smtClean="0">
              <a:solidFill>
                <a:prstClr val="black"/>
              </a:solidFill>
            </a:endParaRPr>
          </a:p>
          <a:p>
            <a:pPr marL="285750" indent="-285750">
              <a:buFont typeface="Wingdings" panose="05000000000000000000" pitchFamily="2" charset="2"/>
              <a:buChar char="v"/>
            </a:pPr>
            <a:r>
              <a:rPr lang="en-US" b="1" dirty="0" smtClean="0">
                <a:solidFill>
                  <a:srgbClr val="FF0000"/>
                </a:solidFill>
              </a:rPr>
              <a:t>Need to discuss continuation after </a:t>
            </a:r>
            <a:r>
              <a:rPr lang="en-US" b="1" dirty="0" err="1" smtClean="0">
                <a:solidFill>
                  <a:srgbClr val="FF0000"/>
                </a:solidFill>
              </a:rPr>
              <a:t>october</a:t>
            </a:r>
            <a:r>
              <a:rPr lang="en-US" b="1" dirty="0" smtClean="0">
                <a:solidFill>
                  <a:srgbClr val="FF0000"/>
                </a:solidFill>
              </a:rPr>
              <a:t> 2017.</a:t>
            </a:r>
            <a:endParaRPr lang="en-US" b="1" dirty="0">
              <a:solidFill>
                <a:srgbClr val="FF0000"/>
              </a:solidFill>
            </a:endParaRPr>
          </a:p>
        </p:txBody>
      </p:sp>
      <p:sp>
        <p:nvSpPr>
          <p:cNvPr id="10" name="Rectangle 4"/>
          <p:cNvSpPr/>
          <p:nvPr/>
        </p:nvSpPr>
        <p:spPr>
          <a:xfrm>
            <a:off x="683568" y="5661248"/>
            <a:ext cx="7848871"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prstClr val="black"/>
                </a:solidFill>
              </a:rPr>
              <a:t>Overview of </a:t>
            </a:r>
            <a:r>
              <a:rPr lang="en-US" b="1" dirty="0" err="1" smtClean="0">
                <a:solidFill>
                  <a:prstClr val="black"/>
                </a:solidFill>
              </a:rPr>
              <a:t>TerraSAR</a:t>
            </a:r>
            <a:r>
              <a:rPr lang="en-US" b="1" dirty="0" smtClean="0">
                <a:solidFill>
                  <a:prstClr val="black"/>
                </a:solidFill>
              </a:rPr>
              <a:t> X </a:t>
            </a:r>
            <a:r>
              <a:rPr lang="en-US" b="1" dirty="0">
                <a:solidFill>
                  <a:prstClr val="black"/>
                </a:solidFill>
              </a:rPr>
              <a:t>data </a:t>
            </a:r>
          </a:p>
          <a:p>
            <a:r>
              <a:rPr lang="en-US" dirty="0" smtClean="0">
                <a:solidFill>
                  <a:prstClr val="black"/>
                </a:solidFill>
              </a:rPr>
              <a:t>Request approved for 296 </a:t>
            </a:r>
            <a:r>
              <a:rPr lang="en-US" dirty="0" err="1" smtClean="0">
                <a:solidFill>
                  <a:prstClr val="black"/>
                </a:solidFill>
              </a:rPr>
              <a:t>TerraSAR</a:t>
            </a:r>
            <a:r>
              <a:rPr lang="en-US" dirty="0" smtClean="0">
                <a:solidFill>
                  <a:prstClr val="black"/>
                </a:solidFill>
              </a:rPr>
              <a:t>-X archive images over the North Anatolian Fault.</a:t>
            </a:r>
            <a:endParaRPr lang="en-US" dirty="0">
              <a:solidFill>
                <a:srgbClr val="FF0000"/>
              </a:solidFill>
            </a:endParaRPr>
          </a:p>
        </p:txBody>
      </p:sp>
    </p:spTree>
    <p:extLst>
      <p:ext uri="{BB962C8B-B14F-4D97-AF65-F5344CB8AC3E}">
        <p14:creationId xmlns:p14="http://schemas.microsoft.com/office/powerpoint/2010/main" xmlns="" val="68939367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7396162" cy="501650"/>
          </a:xfrm>
        </p:spPr>
        <p:txBody>
          <a:bodyPr/>
          <a:lstStyle/>
          <a:p>
            <a:pPr algn="l"/>
            <a:r>
              <a:rPr lang="fr-FR" sz="3600" dirty="0" smtClean="0">
                <a:latin typeface="Calibri" panose="020F0502020204030204" pitchFamily="34" charset="0"/>
              </a:rPr>
              <a:t>Data </a:t>
            </a:r>
            <a:r>
              <a:rPr lang="fr-FR" sz="3600" dirty="0" err="1" smtClean="0">
                <a:latin typeface="Calibri" panose="020F0502020204030204" pitchFamily="34" charset="0"/>
              </a:rPr>
              <a:t>requests</a:t>
            </a:r>
            <a:r>
              <a:rPr lang="fr-FR" sz="3600" dirty="0" smtClean="0">
                <a:latin typeface="Calibri" panose="020F0502020204030204" pitchFamily="34" charset="0"/>
              </a:rPr>
              <a:t> for </a:t>
            </a:r>
            <a:r>
              <a:rPr lang="fr-FR" sz="3600" dirty="0" err="1" smtClean="0">
                <a:latin typeface="Calibri" panose="020F0502020204030204" pitchFamily="34" charset="0"/>
              </a:rPr>
              <a:t>Obj</a:t>
            </a:r>
            <a:r>
              <a:rPr lang="fr-FR" sz="3600" dirty="0" smtClean="0">
                <a:latin typeface="Calibri" panose="020F0502020204030204" pitchFamily="34" charset="0"/>
              </a:rPr>
              <a:t>. C</a:t>
            </a:r>
            <a:endParaRPr lang="en-GB" sz="3600" dirty="0">
              <a:latin typeface="Calibri" panose="020F0502020204030204" pitchFamily="34" charset="0"/>
            </a:endParaRPr>
          </a:p>
        </p:txBody>
      </p:sp>
      <p:sp>
        <p:nvSpPr>
          <p:cNvPr id="3" name="Espace réservé du numéro de diapositive 2"/>
          <p:cNvSpPr>
            <a:spLocks noGrp="1"/>
          </p:cNvSpPr>
          <p:nvPr>
            <p:ph type="sldNum" sz="quarter" idx="12"/>
          </p:nvPr>
        </p:nvSpPr>
        <p:spPr/>
        <p:txBody>
          <a:bodyPr/>
          <a:lstStyle/>
          <a:p>
            <a:fld id="{23DEF764-59BE-4B16-8761-3A307E775C4E}" type="slidenum">
              <a:rPr lang="en-GB" smtClean="0"/>
              <a:pPr/>
              <a:t>16</a:t>
            </a:fld>
            <a:endParaRPr lang="en-GB" dirty="0"/>
          </a:p>
        </p:txBody>
      </p:sp>
      <p:sp>
        <p:nvSpPr>
          <p:cNvPr id="4" name="Rectangle 3"/>
          <p:cNvSpPr/>
          <p:nvPr/>
        </p:nvSpPr>
        <p:spPr>
          <a:xfrm>
            <a:off x="223233" y="1268760"/>
            <a:ext cx="8568952" cy="5324535"/>
          </a:xfrm>
          <a:prstGeom prst="rect">
            <a:avLst/>
          </a:prstGeom>
        </p:spPr>
        <p:txBody>
          <a:bodyPr wrap="square">
            <a:spAutoFit/>
          </a:bodyPr>
          <a:lstStyle/>
          <a:p>
            <a:endParaRPr lang="en-US" sz="2000" b="1" dirty="0" smtClean="0"/>
          </a:p>
          <a:p>
            <a:r>
              <a:rPr lang="en-US" sz="2000" i="1" u="sng" dirty="0" err="1" smtClean="0"/>
              <a:t>Gorkha</a:t>
            </a:r>
            <a:r>
              <a:rPr lang="en-US" sz="2000" i="1" u="sng" dirty="0" smtClean="0"/>
              <a:t> earthquake in Nepal:</a:t>
            </a:r>
          </a:p>
          <a:p>
            <a:r>
              <a:rPr lang="en-US" sz="2000" dirty="0"/>
              <a:t>-</a:t>
            </a:r>
            <a:r>
              <a:rPr lang="en-US" sz="2000" dirty="0" smtClean="0"/>
              <a:t>27 </a:t>
            </a:r>
            <a:r>
              <a:rPr lang="en-US" sz="2000" dirty="0"/>
              <a:t>ALOS-2 </a:t>
            </a:r>
            <a:r>
              <a:rPr lang="en-US" sz="2000" dirty="0" smtClean="0"/>
              <a:t>co- post-seismic images </a:t>
            </a:r>
            <a:r>
              <a:rPr lang="en-US" sz="2000" dirty="0"/>
              <a:t>are </a:t>
            </a:r>
            <a:r>
              <a:rPr lang="en-US" sz="2000" dirty="0" smtClean="0"/>
              <a:t>available.</a:t>
            </a:r>
            <a:endParaRPr lang="en-US" sz="2000" i="1" u="sng" dirty="0" smtClean="0"/>
          </a:p>
          <a:p>
            <a:endParaRPr lang="en-US" sz="2000" i="1" u="sng" dirty="0" smtClean="0"/>
          </a:p>
          <a:p>
            <a:r>
              <a:rPr lang="en-US" sz="2000" i="1" u="sng" dirty="0" err="1" smtClean="0"/>
              <a:t>Lefkada</a:t>
            </a:r>
            <a:r>
              <a:rPr lang="en-US" sz="2000" i="1" u="sng" dirty="0" smtClean="0"/>
              <a:t> earthquake (GR):</a:t>
            </a:r>
            <a:endParaRPr lang="en-US" sz="2000" i="1" u="sng" dirty="0"/>
          </a:p>
          <a:p>
            <a:r>
              <a:rPr lang="en-US" sz="2000" dirty="0" smtClean="0"/>
              <a:t>- 65 </a:t>
            </a:r>
            <a:r>
              <a:rPr lang="en-US" sz="2000" dirty="0" err="1"/>
              <a:t>TerraSAR</a:t>
            </a:r>
            <a:r>
              <a:rPr lang="en-US" sz="2000" dirty="0"/>
              <a:t>-X scenes (</a:t>
            </a:r>
            <a:r>
              <a:rPr lang="en-US" sz="2000" dirty="0" err="1"/>
              <a:t>strimap</a:t>
            </a:r>
            <a:r>
              <a:rPr lang="en-US" sz="2000" dirty="0"/>
              <a:t>) for </a:t>
            </a:r>
            <a:r>
              <a:rPr lang="en-US" sz="2000" dirty="0" smtClean="0"/>
              <a:t>post-seismic analysis </a:t>
            </a:r>
            <a:r>
              <a:rPr lang="en-US" sz="2000" dirty="0"/>
              <a:t>over </a:t>
            </a:r>
            <a:r>
              <a:rPr lang="en-US" sz="2000" dirty="0" err="1" smtClean="0"/>
              <a:t>Lefkada</a:t>
            </a:r>
            <a:r>
              <a:rPr lang="en-US" sz="2000" dirty="0" smtClean="0"/>
              <a:t> </a:t>
            </a:r>
            <a:r>
              <a:rPr lang="en-US" sz="2000" dirty="0"/>
              <a:t>are </a:t>
            </a:r>
            <a:r>
              <a:rPr lang="en-US" sz="2000" dirty="0" smtClean="0"/>
              <a:t>being acquired </a:t>
            </a:r>
            <a:r>
              <a:rPr lang="en-US" sz="2000" dirty="0"/>
              <a:t>starting on 01-12-2015.</a:t>
            </a:r>
          </a:p>
          <a:p>
            <a:r>
              <a:rPr lang="en-GB" sz="2000" dirty="0" smtClean="0"/>
              <a:t>- 4 Co-seismic Radarsat-2  images used.</a:t>
            </a:r>
            <a:endParaRPr lang="en-GB" sz="2000" dirty="0"/>
          </a:p>
          <a:p>
            <a:pPr>
              <a:buFontTx/>
              <a:buChar char="-"/>
            </a:pPr>
            <a:r>
              <a:rPr lang="en-GB" sz="2000" dirty="0" smtClean="0"/>
              <a:t> 60 COSMO-SkyMed </a:t>
            </a:r>
            <a:r>
              <a:rPr lang="en-GB" sz="2000" dirty="0" err="1" smtClean="0"/>
              <a:t>stripmap</a:t>
            </a:r>
            <a:r>
              <a:rPr lang="en-GB" sz="2000" dirty="0" smtClean="0"/>
              <a:t> scenes, including co- and post-seismic coverage, are being acquired.</a:t>
            </a:r>
          </a:p>
          <a:p>
            <a:endParaRPr lang="en-US" sz="2000" i="1" u="sng" dirty="0" smtClean="0"/>
          </a:p>
          <a:p>
            <a:r>
              <a:rPr lang="en-US" sz="2000" i="1" u="sng" dirty="0" err="1" smtClean="0"/>
              <a:t>Amatrice</a:t>
            </a:r>
            <a:r>
              <a:rPr lang="en-US" sz="2000" i="1" u="sng" dirty="0" smtClean="0"/>
              <a:t> earthquake (IT): </a:t>
            </a:r>
            <a:endParaRPr lang="en-US" sz="2000" i="1" u="sng" dirty="0"/>
          </a:p>
          <a:p>
            <a:pPr marL="342900" indent="-342900">
              <a:buFontTx/>
              <a:buChar char="-"/>
            </a:pPr>
            <a:r>
              <a:rPr lang="en-US" sz="2000" dirty="0" smtClean="0"/>
              <a:t>4 ALOS-2 </a:t>
            </a:r>
            <a:r>
              <a:rPr lang="en-US" sz="2000" dirty="0" err="1" smtClean="0"/>
              <a:t>stripmap</a:t>
            </a:r>
            <a:r>
              <a:rPr lang="en-US" sz="2000" dirty="0" smtClean="0"/>
              <a:t> images used.</a:t>
            </a:r>
          </a:p>
          <a:p>
            <a:pPr marL="342900" indent="-342900">
              <a:buFontTx/>
              <a:buChar char="-"/>
            </a:pPr>
            <a:r>
              <a:rPr lang="en-US" sz="2000" dirty="0" smtClean="0"/>
              <a:t>Sentinel-1A &amp; Sentinel1B data used.</a:t>
            </a:r>
          </a:p>
          <a:p>
            <a:pPr marL="342900" indent="-342900">
              <a:buFontTx/>
              <a:buChar char="-"/>
            </a:pPr>
            <a:r>
              <a:rPr lang="en-US" sz="2000" dirty="0" smtClean="0"/>
              <a:t>Special high frequency coverage by </a:t>
            </a:r>
            <a:r>
              <a:rPr lang="en-US" sz="2000" dirty="0" err="1" smtClean="0"/>
              <a:t>CosmoSkyMed</a:t>
            </a:r>
            <a:r>
              <a:rPr lang="en-US" sz="2000" dirty="0" smtClean="0"/>
              <a:t> activated through Italian Civil Protection.</a:t>
            </a:r>
          </a:p>
          <a:p>
            <a:pPr marL="342900" indent="-342900">
              <a:buFontTx/>
              <a:buChar char="-"/>
            </a:pPr>
            <a:r>
              <a:rPr lang="en-US" sz="2000" dirty="0" smtClean="0"/>
              <a:t>Pleiades and Radarsat-2 orders on-going.</a:t>
            </a:r>
            <a:endParaRPr lang="en-GB" sz="2000" dirty="0" smtClean="0"/>
          </a:p>
        </p:txBody>
      </p:sp>
    </p:spTree>
    <p:extLst>
      <p:ext uri="{BB962C8B-B14F-4D97-AF65-F5344CB8AC3E}">
        <p14:creationId xmlns:p14="http://schemas.microsoft.com/office/powerpoint/2010/main" xmlns="" val="2020688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17</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en-US" sz="20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Results from pilot work in the period </a:t>
            </a:r>
            <a:r>
              <a:rPr lang="en-US" sz="2000"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March 2016- August </a:t>
            </a:r>
            <a:r>
              <a:rPr lang="en-US" sz="20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2016</a:t>
            </a: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b="1"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2</a:t>
            </a:r>
            <a:r>
              <a:rPr lang="en-US" b="1" dirty="0" smtClean="0">
                <a:solidFill>
                  <a:schemeClr val="tx2"/>
                </a:solidFill>
                <a:effectLst>
                  <a:outerShdw blurRad="38100" dist="38100" dir="2700000" algn="tl">
                    <a:srgbClr val="000000">
                      <a:alpha val="43137"/>
                    </a:srgbClr>
                  </a:outerShdw>
                </a:effectLst>
              </a:rPr>
              <a:t>. </a:t>
            </a:r>
            <a:r>
              <a:rPr lang="en-US" b="1" dirty="0">
                <a:solidFill>
                  <a:schemeClr val="tx2"/>
                </a:solidFill>
                <a:effectLst>
                  <a:outerShdw blurRad="38100" dist="38100" dir="2700000" algn="tl">
                    <a:srgbClr val="000000">
                      <a:alpha val="43137"/>
                    </a:srgbClr>
                  </a:outerShdw>
                </a:effectLst>
              </a:rPr>
              <a:t>EO </a:t>
            </a:r>
            <a:r>
              <a:rPr lang="en-US" b="1" dirty="0" smtClean="0">
                <a:solidFill>
                  <a:schemeClr val="tx2"/>
                </a:solidFill>
                <a:effectLst>
                  <a:outerShdw blurRad="38100" dist="38100" dir="2700000" algn="tl">
                    <a:srgbClr val="000000">
                      <a:alpha val="43137"/>
                    </a:srgbClr>
                  </a:outerShdw>
                </a:effectLst>
              </a:rPr>
              <a:t>processing</a:t>
            </a:r>
            <a:r>
              <a:rPr lang="en-US" sz="3200" b="1" dirty="0">
                <a:solidFill>
                  <a:schemeClr val="tx2"/>
                </a:solidFill>
              </a:rPr>
              <a:t/>
            </a:r>
            <a:br>
              <a:rPr lang="en-US" sz="3200" b="1" dirty="0">
                <a:solidFill>
                  <a:schemeClr val="tx2"/>
                </a:solidFill>
              </a:rPr>
            </a:br>
            <a:r>
              <a:rPr lang="en-US" sz="3200" b="1" u="sng" dirty="0" smtClean="0">
                <a:solidFill>
                  <a:schemeClr val="tx2"/>
                </a:solidFill>
                <a:ea typeface="Verdana" panose="020B0604030504040204" pitchFamily="34" charset="0"/>
                <a:cs typeface="Verdana" panose="020B0604030504040204" pitchFamily="34" charset="0"/>
              </a:rPr>
              <a:t/>
            </a:r>
            <a:br>
              <a:rPr lang="en-US" sz="3200" b="1" u="sng" dirty="0" smtClean="0">
                <a:solidFill>
                  <a:schemeClr val="tx2"/>
                </a:solidFill>
                <a:ea typeface="Verdana" panose="020B0604030504040204" pitchFamily="34" charset="0"/>
                <a:cs typeface="Verdana" panose="020B0604030504040204" pitchFamily="34" charset="0"/>
              </a:rPr>
            </a:br>
            <a:endParaRPr lang="el-GR" sz="3200" b="1" u="sng"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553053109"/>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18</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fr-FR" sz="3200" b="1" dirty="0" smtClean="0">
                <a:solidFill>
                  <a:schemeClr val="tx2"/>
                </a:solidFill>
                <a:ea typeface="Verdana" panose="020B0604030504040204" pitchFamily="34" charset="0"/>
                <a:cs typeface="Verdana" panose="020B0604030504040204" pitchFamily="34" charset="0"/>
              </a:rPr>
              <a:t>Amatrice, Central </a:t>
            </a:r>
            <a:r>
              <a:rPr lang="fr-FR" sz="3200" b="1" dirty="0" err="1" smtClean="0">
                <a:solidFill>
                  <a:schemeClr val="tx2"/>
                </a:solidFill>
                <a:ea typeface="Verdana" panose="020B0604030504040204" pitchFamily="34" charset="0"/>
                <a:cs typeface="Verdana" panose="020B0604030504040204" pitchFamily="34" charset="0"/>
              </a:rPr>
              <a:t>Italy</a:t>
            </a:r>
            <a:r>
              <a:rPr lang="fr-FR" sz="3200" b="1" dirty="0" smtClean="0">
                <a:solidFill>
                  <a:schemeClr val="tx2"/>
                </a:solidFill>
                <a:ea typeface="Verdana" panose="020B0604030504040204" pitchFamily="34" charset="0"/>
                <a:cs typeface="Verdana" panose="020B0604030504040204" pitchFamily="34" charset="0"/>
              </a:rPr>
              <a:t> </a:t>
            </a:r>
            <a:r>
              <a:rPr lang="fr-FR" sz="3200" b="1" dirty="0" err="1" smtClean="0">
                <a:solidFill>
                  <a:schemeClr val="tx2"/>
                </a:solidFill>
                <a:ea typeface="Verdana" panose="020B0604030504040204" pitchFamily="34" charset="0"/>
                <a:cs typeface="Verdana" panose="020B0604030504040204" pitchFamily="34" charset="0"/>
              </a:rPr>
              <a:t>earthquake</a:t>
            </a:r>
            <a:r>
              <a:rPr lang="fr-FR" sz="3200" b="1" dirty="0" smtClean="0">
                <a:solidFill>
                  <a:schemeClr val="tx2"/>
                </a:solidFill>
                <a:ea typeface="Verdana" panose="020B0604030504040204" pitchFamily="34" charset="0"/>
                <a:cs typeface="Verdana" panose="020B0604030504040204" pitchFamily="34" charset="0"/>
              </a:rPr>
              <a:t> </a:t>
            </a:r>
            <a:br>
              <a:rPr lang="fr-FR" sz="3200" b="1" dirty="0" smtClean="0">
                <a:solidFill>
                  <a:schemeClr val="tx2"/>
                </a:solidFill>
                <a:ea typeface="Verdana" panose="020B0604030504040204" pitchFamily="34" charset="0"/>
                <a:cs typeface="Verdana" panose="020B0604030504040204" pitchFamily="34" charset="0"/>
              </a:rPr>
            </a:br>
            <a:r>
              <a:rPr lang="fr-FR" sz="3200" b="1" dirty="0" smtClean="0">
                <a:solidFill>
                  <a:schemeClr val="tx2"/>
                </a:solidFill>
                <a:ea typeface="Verdana" panose="020B0604030504040204" pitchFamily="34" charset="0"/>
                <a:cs typeface="Verdana" panose="020B0604030504040204" pitchFamily="34" charset="0"/>
              </a:rPr>
              <a:t>of 24 August 2016, </a:t>
            </a:r>
            <a:r>
              <a:rPr lang="fr-FR" sz="3200" b="1" dirty="0" err="1" smtClean="0">
                <a:solidFill>
                  <a:schemeClr val="tx2"/>
                </a:solidFill>
                <a:ea typeface="Verdana" panose="020B0604030504040204" pitchFamily="34" charset="0"/>
                <a:cs typeface="Verdana" panose="020B0604030504040204" pitchFamily="34" charset="0"/>
              </a:rPr>
              <a:t>Mw</a:t>
            </a:r>
            <a:r>
              <a:rPr lang="fr-FR" sz="3200" b="1" dirty="0" smtClean="0">
                <a:solidFill>
                  <a:schemeClr val="tx2"/>
                </a:solidFill>
                <a:ea typeface="Verdana" panose="020B0604030504040204" pitchFamily="34" charset="0"/>
                <a:cs typeface="Verdana" panose="020B0604030504040204" pitchFamily="34" charset="0"/>
              </a:rPr>
              <a:t> 6.0</a:t>
            </a:r>
            <a:endParaRPr lang="el-GR" sz="3200" b="1"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4144850092"/>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amatrice earthquake"/>
          <p:cNvPicPr>
            <a:picLocks noChangeAspect="1" noChangeArrowheads="1"/>
          </p:cNvPicPr>
          <p:nvPr/>
        </p:nvPicPr>
        <p:blipFill rotWithShape="1">
          <a:blip r:embed="rId2" cstate="print">
            <a:duotone>
              <a:schemeClr val="accent3">
                <a:shade val="45000"/>
                <a:satMod val="135000"/>
              </a:schemeClr>
              <a:prstClr val="white"/>
            </a:duotone>
            <a:lum bright="41000" contrast="-52000"/>
            <a:extLst>
              <a:ext uri="{BEBA8EAE-BF5A-486C-A8C5-ECC9F3942E4B}">
                <a14:imgProps xmlns:a14="http://schemas.microsoft.com/office/drawing/2010/main" xmlns="">
                  <a14:imgLayer r:embed="rId3">
                    <a14:imgEffect>
                      <a14:saturation sat="3000"/>
                    </a14:imgEffect>
                  </a14:imgLayer>
                </a14:imgProps>
              </a:ext>
              <a:ext uri="{28A0092B-C50C-407E-A947-70E740481C1C}">
                <a14:useLocalDpi xmlns:a14="http://schemas.microsoft.com/office/drawing/2010/main" xmlns="" val="0"/>
              </a:ext>
            </a:extLst>
          </a:blip>
          <a:srcRect l="28004" r="2955"/>
          <a:stretch/>
        </p:blipFill>
        <p:spPr bwMode="auto">
          <a:xfrm>
            <a:off x="-1" y="1340768"/>
            <a:ext cx="9144001" cy="5533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19</a:t>
            </a:fld>
            <a:endParaRPr lang="fr-FR">
              <a:solidFill>
                <a:prstClr val="black">
                  <a:tint val="75000"/>
                </a:prstClr>
              </a:solidFill>
            </a:endParaRPr>
          </a:p>
        </p:txBody>
      </p:sp>
      <p:sp>
        <p:nvSpPr>
          <p:cNvPr id="2" name="Titre 1"/>
          <p:cNvSpPr>
            <a:spLocks noGrp="1"/>
          </p:cNvSpPr>
          <p:nvPr>
            <p:ph type="title" idx="4294967295"/>
          </p:nvPr>
        </p:nvSpPr>
        <p:spPr>
          <a:xfrm>
            <a:off x="251520" y="5110"/>
            <a:ext cx="7992888" cy="1084982"/>
          </a:xfrm>
        </p:spPr>
        <p:txBody>
          <a:bodyPr>
            <a:noAutofit/>
          </a:bodyPr>
          <a:lstStyle/>
          <a:p>
            <a:pPr algn="l"/>
            <a:r>
              <a:rPr lang="en-US" sz="2800" dirty="0" smtClean="0"/>
              <a:t>2016 </a:t>
            </a:r>
            <a:r>
              <a:rPr lang="en-US" sz="2800" dirty="0"/>
              <a:t>Central Italy </a:t>
            </a:r>
            <a:r>
              <a:rPr lang="en-US" sz="2800" dirty="0" smtClean="0"/>
              <a:t>Earthquake: Activation</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3" name="Espace réservé du contenu 2"/>
          <p:cNvSpPr>
            <a:spLocks noGrp="1"/>
          </p:cNvSpPr>
          <p:nvPr>
            <p:ph idx="4294967295"/>
          </p:nvPr>
        </p:nvSpPr>
        <p:spPr>
          <a:xfrm>
            <a:off x="323528" y="1528340"/>
            <a:ext cx="8620270" cy="4852988"/>
          </a:xfrm>
        </p:spPr>
        <p:txBody>
          <a:bodyPr anchor="ctr">
            <a:normAutofit lnSpcReduction="10000"/>
          </a:bodyPr>
          <a:lstStyle/>
          <a:p>
            <a:r>
              <a:rPr lang="en-GB" sz="2000" dirty="0"/>
              <a:t>On </a:t>
            </a:r>
            <a:r>
              <a:rPr lang="en-GB" sz="2000" dirty="0">
                <a:solidFill>
                  <a:srgbClr val="FF0000"/>
                </a:solidFill>
              </a:rPr>
              <a:t>24 August 2016 </a:t>
            </a:r>
            <a:r>
              <a:rPr lang="en-GB" sz="2000" dirty="0"/>
              <a:t>at </a:t>
            </a:r>
            <a:r>
              <a:rPr lang="en-GB" sz="2000" dirty="0" smtClean="0"/>
              <a:t>3:36 </a:t>
            </a:r>
            <a:r>
              <a:rPr lang="en-GB" sz="2000" dirty="0"/>
              <a:t>CEST </a:t>
            </a:r>
            <a:r>
              <a:rPr lang="en-GB" sz="2000" dirty="0" smtClean="0"/>
              <a:t>an Mw 6.0 </a:t>
            </a:r>
            <a:r>
              <a:rPr lang="en-GB" sz="2000" dirty="0"/>
              <a:t>earthquake hit Central </a:t>
            </a:r>
            <a:r>
              <a:rPr lang="en-GB" sz="2000" dirty="0" smtClean="0"/>
              <a:t>Italy </a:t>
            </a:r>
            <a:r>
              <a:rPr lang="en-GB" sz="2000" dirty="0" err="1" smtClean="0"/>
              <a:t>ina</a:t>
            </a:r>
            <a:r>
              <a:rPr lang="en-GB" sz="2000" dirty="0" smtClean="0"/>
              <a:t> sparsely populated area. Many buildings </a:t>
            </a:r>
            <a:r>
              <a:rPr lang="en-GB" sz="2000" dirty="0"/>
              <a:t>in the villages of </a:t>
            </a:r>
            <a:r>
              <a:rPr lang="en-GB" sz="2000" dirty="0" err="1"/>
              <a:t>Amatrice</a:t>
            </a:r>
            <a:r>
              <a:rPr lang="en-GB" sz="2000" dirty="0"/>
              <a:t>, </a:t>
            </a:r>
            <a:r>
              <a:rPr lang="en-GB" sz="2000" dirty="0" err="1"/>
              <a:t>Accumoli</a:t>
            </a:r>
            <a:r>
              <a:rPr lang="en-GB" sz="2000" dirty="0"/>
              <a:t> and </a:t>
            </a:r>
            <a:r>
              <a:rPr lang="en-GB" sz="2000" dirty="0" err="1"/>
              <a:t>Arquata</a:t>
            </a:r>
            <a:r>
              <a:rPr lang="en-GB" sz="2000" dirty="0"/>
              <a:t> del </a:t>
            </a:r>
            <a:r>
              <a:rPr lang="en-GB" sz="2000" dirty="0" err="1"/>
              <a:t>Tronto</a:t>
            </a:r>
            <a:r>
              <a:rPr lang="en-GB" sz="2000" dirty="0"/>
              <a:t> collapsed and caused nearly 300  fatalities</a:t>
            </a:r>
            <a:r>
              <a:rPr lang="en-GB" sz="2000" dirty="0" smtClean="0"/>
              <a:t>. </a:t>
            </a:r>
          </a:p>
          <a:p>
            <a:endParaRPr lang="en-GB" sz="2000" dirty="0" smtClean="0"/>
          </a:p>
          <a:p>
            <a:r>
              <a:rPr lang="en-GB" sz="2000" dirty="0" smtClean="0"/>
              <a:t>The day of the earthquake </a:t>
            </a:r>
            <a:r>
              <a:rPr lang="en-GB" sz="2000" dirty="0"/>
              <a:t>the </a:t>
            </a:r>
            <a:r>
              <a:rPr lang="en-GB" sz="2000" dirty="0" smtClean="0"/>
              <a:t>Seismic </a:t>
            </a:r>
            <a:r>
              <a:rPr lang="en-GB" sz="2000" dirty="0"/>
              <a:t>Pilot was activated by </a:t>
            </a:r>
            <a:r>
              <a:rPr lang="en-GB" sz="2000" dirty="0" smtClean="0"/>
              <a:t>INGV, to provide access to EO </a:t>
            </a:r>
            <a:r>
              <a:rPr lang="en-GB" sz="2000" dirty="0"/>
              <a:t>data </a:t>
            </a:r>
            <a:r>
              <a:rPr lang="en-GB" sz="2000" dirty="0" smtClean="0"/>
              <a:t>to all pilot contributors and generate </a:t>
            </a:r>
            <a:r>
              <a:rPr lang="en-GB" sz="2000" dirty="0" smtClean="0">
                <a:solidFill>
                  <a:srgbClr val="FF0000"/>
                </a:solidFill>
              </a:rPr>
              <a:t>scientific support products for Obj. C</a:t>
            </a:r>
            <a:r>
              <a:rPr lang="en-GB" sz="2000" dirty="0" smtClean="0"/>
              <a:t>. JAXA, CSA, ASI, and ESA accepted to support the pilot requests.</a:t>
            </a:r>
            <a:endParaRPr lang="en-GB" sz="2000" dirty="0" smtClean="0">
              <a:solidFill>
                <a:srgbClr val="FF0000"/>
              </a:solidFill>
            </a:endParaRPr>
          </a:p>
          <a:p>
            <a:endParaRPr lang="fr-FR" sz="2000" dirty="0"/>
          </a:p>
          <a:p>
            <a:r>
              <a:rPr lang="en-GB" sz="2000" dirty="0" smtClean="0"/>
              <a:t>INGV &amp; IREA-CNR (pilot team) are members of the national Civil Protection Service and provide direct support to the government.</a:t>
            </a:r>
          </a:p>
          <a:p>
            <a:pPr marL="0" indent="0">
              <a:buNone/>
            </a:pPr>
            <a:endParaRPr lang="en-GB" sz="2000" dirty="0" smtClean="0"/>
          </a:p>
          <a:p>
            <a:r>
              <a:rPr lang="fr-FR" sz="2000" dirty="0" smtClean="0"/>
              <a:t>The </a:t>
            </a:r>
            <a:r>
              <a:rPr lang="fr-FR" sz="2000" dirty="0" err="1" smtClean="0"/>
              <a:t>Copernicus</a:t>
            </a:r>
            <a:r>
              <a:rPr lang="fr-FR" sz="2000" dirty="0" smtClean="0"/>
              <a:t> EMS </a:t>
            </a:r>
            <a:r>
              <a:rPr lang="fr-FR" sz="2000" dirty="0" err="1" smtClean="0"/>
              <a:t>was</a:t>
            </a:r>
            <a:r>
              <a:rPr lang="fr-FR" sz="2000" dirty="0" smtClean="0"/>
              <a:t> </a:t>
            </a:r>
            <a:r>
              <a:rPr lang="fr-FR" sz="2000" dirty="0" err="1" smtClean="0"/>
              <a:t>activated</a:t>
            </a:r>
            <a:r>
              <a:rPr lang="fr-FR" sz="2000" dirty="0" smtClean="0"/>
              <a:t> by the </a:t>
            </a:r>
            <a:r>
              <a:rPr lang="fr-FR" sz="2000" dirty="0" err="1" smtClean="0"/>
              <a:t>Italian</a:t>
            </a:r>
            <a:r>
              <a:rPr lang="fr-FR" sz="2000" dirty="0" smtClean="0"/>
              <a:t> </a:t>
            </a:r>
            <a:r>
              <a:rPr lang="en-GB" sz="2000" dirty="0" smtClean="0"/>
              <a:t>Civil Protection </a:t>
            </a:r>
            <a:r>
              <a:rPr lang="fr-FR" sz="2000" dirty="0" err="1" smtClean="0"/>
              <a:t>authority</a:t>
            </a:r>
            <a:r>
              <a:rPr lang="fr-FR" sz="2000" dirty="0" smtClean="0"/>
              <a:t> (DPC) for </a:t>
            </a:r>
            <a:r>
              <a:rPr lang="fr-FR" sz="2000" dirty="0" err="1" smtClean="0">
                <a:solidFill>
                  <a:srgbClr val="FF0000"/>
                </a:solidFill>
              </a:rPr>
              <a:t>Rapid</a:t>
            </a:r>
            <a:r>
              <a:rPr lang="fr-FR" sz="2000" dirty="0" smtClean="0">
                <a:solidFill>
                  <a:srgbClr val="FF0000"/>
                </a:solidFill>
              </a:rPr>
              <a:t> Damage </a:t>
            </a:r>
            <a:r>
              <a:rPr lang="fr-FR" sz="2000" dirty="0" err="1" smtClean="0">
                <a:solidFill>
                  <a:srgbClr val="FF0000"/>
                </a:solidFill>
              </a:rPr>
              <a:t>Mapping</a:t>
            </a:r>
            <a:r>
              <a:rPr lang="fr-FR" sz="2000" dirty="0" smtClean="0">
                <a:solidFill>
                  <a:srgbClr val="FF0000"/>
                </a:solidFill>
              </a:rPr>
              <a:t>.</a:t>
            </a:r>
            <a:endParaRPr lang="en-GB" sz="2000" dirty="0" smtClean="0">
              <a:solidFill>
                <a:srgbClr val="FF0000"/>
              </a:solidFill>
            </a:endParaRPr>
          </a:p>
        </p:txBody>
      </p:sp>
      <p:sp>
        <p:nvSpPr>
          <p:cNvPr id="4" name="Rectangle 3"/>
          <p:cNvSpPr/>
          <p:nvPr/>
        </p:nvSpPr>
        <p:spPr>
          <a:xfrm>
            <a:off x="-1" y="6608385"/>
            <a:ext cx="2195737" cy="276999"/>
          </a:xfrm>
          <a:prstGeom prst="rect">
            <a:avLst/>
          </a:prstGeom>
        </p:spPr>
        <p:txBody>
          <a:bodyPr wrap="square">
            <a:spAutoFit/>
          </a:bodyPr>
          <a:lstStyle/>
          <a:p>
            <a:r>
              <a:rPr lang="en-GB" sz="1200" dirty="0"/>
              <a:t>Gregorio Borgia/AP Photo</a:t>
            </a:r>
          </a:p>
        </p:txBody>
      </p:sp>
    </p:spTree>
    <p:extLst>
      <p:ext uri="{BB962C8B-B14F-4D97-AF65-F5344CB8AC3E}">
        <p14:creationId xmlns:p14="http://schemas.microsoft.com/office/powerpoint/2010/main" xmlns="" val="296753172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0E5741A4-A864-49A7-944A-A05ED55E0BC5}" type="slidenum">
              <a:rPr lang="fr-FR" smtClean="0"/>
              <a:pPr/>
              <a:t>2</a:t>
            </a:fld>
            <a:endParaRPr lang="fr-FR"/>
          </a:p>
        </p:txBody>
      </p:sp>
      <p:sp>
        <p:nvSpPr>
          <p:cNvPr id="2" name="Titre 1"/>
          <p:cNvSpPr>
            <a:spLocks noGrp="1"/>
          </p:cNvSpPr>
          <p:nvPr>
            <p:ph type="title" idx="4294967295"/>
          </p:nvPr>
        </p:nvSpPr>
        <p:spPr>
          <a:xfrm>
            <a:off x="971600" y="0"/>
            <a:ext cx="1800200" cy="1012974"/>
          </a:xfrm>
        </p:spPr>
        <p:txBody>
          <a:bodyPr>
            <a:normAutofit/>
          </a:bodyPr>
          <a:lstStyle/>
          <a:p>
            <a:r>
              <a:rPr lang="fr-FR" sz="3600" b="1" dirty="0" err="1">
                <a:effectLst>
                  <a:outerShdw blurRad="38100" dist="38100" dir="2700000" algn="tl">
                    <a:srgbClr val="000000">
                      <a:alpha val="43137"/>
                    </a:srgbClr>
                  </a:outerShdw>
                </a:effectLst>
                <a:latin typeface="Calibri" panose="020F0502020204030204" pitchFamily="34" charset="0"/>
              </a:rPr>
              <a:t>Outline</a:t>
            </a:r>
            <a:endParaRPr lang="fr-FR" sz="3600" b="1" dirty="0">
              <a:effectLst>
                <a:outerShdw blurRad="38100" dist="38100" dir="2700000" algn="tl">
                  <a:srgbClr val="000000">
                    <a:alpha val="43137"/>
                  </a:srgbClr>
                </a:outerShdw>
              </a:effectLst>
              <a:latin typeface="Calibri" panose="020F0502020204030204" pitchFamily="34" charset="0"/>
            </a:endParaRPr>
          </a:p>
        </p:txBody>
      </p:sp>
      <p:sp>
        <p:nvSpPr>
          <p:cNvPr id="3" name="Espace réservé du contenu 2"/>
          <p:cNvSpPr>
            <a:spLocks noGrp="1"/>
          </p:cNvSpPr>
          <p:nvPr>
            <p:ph idx="4294967295"/>
          </p:nvPr>
        </p:nvSpPr>
        <p:spPr>
          <a:xfrm>
            <a:off x="539552" y="1844824"/>
            <a:ext cx="8229600" cy="4525963"/>
          </a:xfrm>
        </p:spPr>
        <p:txBody>
          <a:bodyPr>
            <a:normAutofit/>
          </a:bodyPr>
          <a:lstStyle/>
          <a:p>
            <a:r>
              <a:rPr lang="en-US" sz="2400" b="1" dirty="0" smtClean="0">
                <a:latin typeface="+mj-lt"/>
                <a:ea typeface="+mj-ea"/>
                <a:cs typeface="+mj-cs"/>
              </a:rPr>
              <a:t>Seismic Hazards pilot - </a:t>
            </a:r>
            <a:r>
              <a:rPr lang="en-US" sz="2400" b="1" dirty="0">
                <a:latin typeface="+mj-lt"/>
                <a:ea typeface="+mj-ea"/>
                <a:cs typeface="+mj-cs"/>
              </a:rPr>
              <a:t>S</a:t>
            </a:r>
            <a:r>
              <a:rPr lang="en-US" sz="2400" b="1" dirty="0" smtClean="0">
                <a:latin typeface="+mj-lt"/>
                <a:ea typeface="+mj-ea"/>
                <a:cs typeface="+mj-cs"/>
              </a:rPr>
              <a:t>tatus</a:t>
            </a:r>
          </a:p>
          <a:p>
            <a:r>
              <a:rPr lang="en-US" sz="2400" b="1" dirty="0" smtClean="0">
                <a:latin typeface="+mj-lt"/>
                <a:ea typeface="+mj-ea"/>
                <a:cs typeface="+mj-cs"/>
              </a:rPr>
              <a:t>Results from pilot work to date</a:t>
            </a:r>
          </a:p>
          <a:p>
            <a:pPr marL="457200" lvl="1" indent="0">
              <a:buNone/>
            </a:pPr>
            <a:r>
              <a:rPr lang="en-US" sz="2000" b="1" dirty="0" smtClean="0">
                <a:latin typeface="+mj-lt"/>
                <a:ea typeface="+mj-ea"/>
                <a:cs typeface="+mj-cs"/>
              </a:rPr>
              <a:t>1. EO </a:t>
            </a:r>
            <a:r>
              <a:rPr lang="en-US" sz="2000" b="1" dirty="0">
                <a:latin typeface="+mj-lt"/>
                <a:ea typeface="+mj-ea"/>
                <a:cs typeface="+mj-cs"/>
              </a:rPr>
              <a:t>data access </a:t>
            </a:r>
            <a:r>
              <a:rPr lang="en-US" sz="2000" b="1" dirty="0" smtClean="0">
                <a:latin typeface="+mj-lt"/>
                <a:ea typeface="+mj-ea"/>
                <a:cs typeface="+mj-cs"/>
              </a:rPr>
              <a:t>for </a:t>
            </a:r>
            <a:r>
              <a:rPr lang="en-US" sz="2000" b="1" dirty="0">
                <a:latin typeface="+mj-lt"/>
                <a:ea typeface="+mj-ea"/>
                <a:cs typeface="+mj-cs"/>
              </a:rPr>
              <a:t>p</a:t>
            </a:r>
            <a:r>
              <a:rPr lang="en-US" sz="2000" b="1" dirty="0" smtClean="0">
                <a:latin typeface="+mj-lt"/>
                <a:ea typeface="+mj-ea"/>
                <a:cs typeface="+mj-cs"/>
              </a:rPr>
              <a:t>ilot users</a:t>
            </a:r>
          </a:p>
          <a:p>
            <a:pPr marL="457200" lvl="1" indent="0">
              <a:buNone/>
            </a:pPr>
            <a:r>
              <a:rPr lang="en-US" sz="2000" b="1" dirty="0" smtClean="0"/>
              <a:t>2. EO processing</a:t>
            </a:r>
          </a:p>
          <a:p>
            <a:pPr marL="457200" lvl="1" indent="0">
              <a:buNone/>
            </a:pPr>
            <a:r>
              <a:rPr lang="en-US" sz="2000" b="1" dirty="0">
                <a:latin typeface="+mj-lt"/>
                <a:ea typeface="+mj-ea"/>
                <a:cs typeface="+mj-cs"/>
              </a:rPr>
              <a:t>3</a:t>
            </a:r>
            <a:r>
              <a:rPr lang="en-US" sz="2000" b="1" dirty="0" smtClean="0">
                <a:latin typeface="+mj-lt"/>
                <a:ea typeface="+mj-ea"/>
                <a:cs typeface="+mj-cs"/>
              </a:rPr>
              <a:t>. Awareness - Promotion of results</a:t>
            </a:r>
          </a:p>
          <a:p>
            <a:pPr marL="457200" lvl="1" indent="0">
              <a:buNone/>
            </a:pPr>
            <a:r>
              <a:rPr lang="en-US" sz="2000" b="1" dirty="0">
                <a:latin typeface="+mj-lt"/>
                <a:ea typeface="+mj-ea"/>
                <a:cs typeface="+mj-cs"/>
              </a:rPr>
              <a:t>4</a:t>
            </a:r>
            <a:r>
              <a:rPr lang="en-US" sz="2000" b="1" dirty="0" smtClean="0">
                <a:latin typeface="+mj-lt"/>
                <a:ea typeface="+mj-ea"/>
                <a:cs typeface="+mj-cs"/>
              </a:rPr>
              <a:t>. Observations strategy</a:t>
            </a:r>
            <a:endParaRPr lang="en-US" sz="2000" b="1" dirty="0">
              <a:latin typeface="+mj-lt"/>
              <a:ea typeface="+mj-ea"/>
              <a:cs typeface="+mj-cs"/>
            </a:endParaRPr>
          </a:p>
          <a:p>
            <a:r>
              <a:rPr lang="en-US" sz="2400" b="1" dirty="0" smtClean="0">
                <a:latin typeface="+mj-lt"/>
                <a:ea typeface="+mj-ea"/>
                <a:cs typeface="+mj-cs"/>
              </a:rPr>
              <a:t>Issues and risks identified</a:t>
            </a:r>
          </a:p>
          <a:p>
            <a:r>
              <a:rPr lang="en-US" dirty="0" smtClean="0">
                <a:latin typeface="+mj-lt"/>
                <a:ea typeface="+mj-ea"/>
                <a:cs typeface="+mj-cs"/>
              </a:rPr>
              <a:t>Sustainability strategy</a:t>
            </a:r>
            <a:endParaRPr lang="en-US" sz="2400" b="1" dirty="0">
              <a:latin typeface="+mj-lt"/>
              <a:ea typeface="+mj-ea"/>
              <a:cs typeface="+mj-cs"/>
            </a:endParaRPr>
          </a:p>
          <a:p>
            <a:pPr marL="0" indent="0">
              <a:buNone/>
            </a:pPr>
            <a:r>
              <a:rPr lang="en-US" dirty="0"/>
              <a:t/>
            </a:r>
            <a:br>
              <a:rPr lang="en-US" dirty="0"/>
            </a:br>
            <a:endParaRPr lang="fr-FR" dirty="0"/>
          </a:p>
        </p:txBody>
      </p:sp>
    </p:spTree>
    <p:extLst>
      <p:ext uri="{BB962C8B-B14F-4D97-AF65-F5344CB8AC3E}">
        <p14:creationId xmlns:p14="http://schemas.microsoft.com/office/powerpoint/2010/main" xmlns="" val="7403781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amatrice earthquake"/>
          <p:cNvPicPr>
            <a:picLocks noChangeAspect="1" noChangeArrowheads="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xmlns="">
                  <a14:imgLayer r:embed="rId3">
                    <a14:imgEffect>
                      <a14:saturation sat="3000"/>
                    </a14:imgEffect>
                  </a14:imgLayer>
                </a14:imgProps>
              </a:ext>
              <a:ext uri="{28A0092B-C50C-407E-A947-70E740481C1C}">
                <a14:useLocalDpi xmlns:a14="http://schemas.microsoft.com/office/drawing/2010/main" xmlns="" val="0"/>
              </a:ext>
            </a:extLst>
          </a:blip>
          <a:srcRect l="28004" r="2955"/>
          <a:stretch/>
        </p:blipFill>
        <p:spPr bwMode="auto">
          <a:xfrm>
            <a:off x="-1" y="1340768"/>
            <a:ext cx="9144001" cy="5533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20</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smtClean="0"/>
              <a:t>2016 </a:t>
            </a:r>
            <a:r>
              <a:rPr lang="en-US" sz="2800" dirty="0"/>
              <a:t>Central Italy </a:t>
            </a:r>
            <a:r>
              <a:rPr lang="en-US" sz="2800" dirty="0" smtClean="0"/>
              <a:t>Earthquake: </a:t>
            </a:r>
            <a:r>
              <a:rPr lang="en-US" sz="2800" dirty="0"/>
              <a:t>Sentinel-1 </a:t>
            </a:r>
            <a:r>
              <a:rPr lang="en-US" sz="2800" dirty="0" err="1"/>
              <a:t>interferogram</a:t>
            </a:r>
            <a:r>
              <a:rPr lang="en-US" sz="2800" dirty="0"/>
              <a:t> by CNR IREA</a:t>
            </a:r>
            <a:endParaRPr lang="fr-FR" sz="2800" b="1" dirty="0">
              <a:effectLst>
                <a:outerShdw blurRad="38100" dist="38100" dir="2700000" algn="tl">
                  <a:srgbClr val="000000">
                    <a:alpha val="43137"/>
                  </a:srgbClr>
                </a:outerShdw>
              </a:effectLst>
              <a:latin typeface="Calibri" panose="020F0502020204030204" pitchFamily="34" charset="0"/>
            </a:endParaRPr>
          </a:p>
        </p:txBody>
      </p:sp>
      <p:pic>
        <p:nvPicPr>
          <p:cNvPr id="7" name="Content Placeholder 6"/>
          <p:cNvPicPr>
            <a:picLocks/>
          </p:cNvPicPr>
          <p:nvPr/>
        </p:nvPicPr>
        <p:blipFill rotWithShape="1">
          <a:blip r:embed="rId4" cstate="print">
            <a:extLst>
              <a:ext uri="{28A0092B-C50C-407E-A947-70E740481C1C}">
                <a14:useLocalDpi xmlns:a14="http://schemas.microsoft.com/office/drawing/2010/main" xmlns="" val="0"/>
              </a:ext>
            </a:extLst>
          </a:blip>
          <a:srcRect/>
          <a:stretch/>
        </p:blipFill>
        <p:spPr bwMode="auto">
          <a:xfrm>
            <a:off x="330796" y="1340768"/>
            <a:ext cx="4752528" cy="5400600"/>
          </a:xfrm>
          <a:prstGeom prst="rect">
            <a:avLst/>
          </a:prstGeom>
          <a:noFill/>
          <a:ln w="9525">
            <a:noFill/>
            <a:miter lim="800000"/>
            <a:headEnd/>
            <a:tailEnd/>
          </a:ln>
        </p:spPr>
      </p:pic>
      <p:sp>
        <p:nvSpPr>
          <p:cNvPr id="9" name="Rectangle 8"/>
          <p:cNvSpPr/>
          <p:nvPr/>
        </p:nvSpPr>
        <p:spPr>
          <a:xfrm>
            <a:off x="5436096" y="2276872"/>
            <a:ext cx="3456384" cy="1200329"/>
          </a:xfrm>
          <a:prstGeom prst="rect">
            <a:avLst/>
          </a:prstGeom>
          <a:solidFill>
            <a:schemeClr val="bg1"/>
          </a:solidFill>
        </p:spPr>
        <p:txBody>
          <a:bodyPr wrap="square">
            <a:spAutoFit/>
          </a:bodyPr>
          <a:lstStyle/>
          <a:p>
            <a:pPr algn="just"/>
            <a:r>
              <a:rPr lang="en-GB" b="1" dirty="0" err="1" smtClean="0">
                <a:solidFill>
                  <a:srgbClr val="FF0000"/>
                </a:solidFill>
              </a:rPr>
              <a:t>Interferogram</a:t>
            </a:r>
            <a:r>
              <a:rPr lang="en-GB" b="1" dirty="0" smtClean="0">
                <a:solidFill>
                  <a:srgbClr val="FF0000"/>
                </a:solidFill>
              </a:rPr>
              <a:t> </a:t>
            </a:r>
            <a:r>
              <a:rPr lang="en-GB" b="1" dirty="0">
                <a:solidFill>
                  <a:srgbClr val="FF0000"/>
                </a:solidFill>
              </a:rPr>
              <a:t>generated by </a:t>
            </a:r>
            <a:r>
              <a:rPr lang="en-GB" b="1" dirty="0" smtClean="0">
                <a:solidFill>
                  <a:srgbClr val="FF0000"/>
                </a:solidFill>
              </a:rPr>
              <a:t>CNR-IREA</a:t>
            </a:r>
            <a:r>
              <a:rPr lang="en-GB" b="1" dirty="0" smtClean="0"/>
              <a:t>, </a:t>
            </a:r>
            <a:r>
              <a:rPr lang="en-GB" b="1" dirty="0"/>
              <a:t>exploiting ALOS-2 acquisitions of 27</a:t>
            </a:r>
            <a:r>
              <a:rPr lang="en-GB" b="1" baseline="30000" dirty="0"/>
              <a:t>th</a:t>
            </a:r>
            <a:r>
              <a:rPr lang="en-GB" b="1" dirty="0"/>
              <a:t> January 2016 and 24</a:t>
            </a:r>
            <a:r>
              <a:rPr lang="en-GB" b="1" baseline="30000" dirty="0"/>
              <a:t>th</a:t>
            </a:r>
            <a:r>
              <a:rPr lang="en-GB" b="1" dirty="0"/>
              <a:t> August 2016</a:t>
            </a:r>
            <a:r>
              <a:rPr lang="en-GB" b="1" dirty="0" smtClean="0"/>
              <a:t>.</a:t>
            </a:r>
            <a:endParaRPr lang="en-GB" b="1" dirty="0"/>
          </a:p>
        </p:txBody>
      </p:sp>
      <p:sp>
        <p:nvSpPr>
          <p:cNvPr id="3" name="TextBox 2"/>
          <p:cNvSpPr txBox="1"/>
          <p:nvPr/>
        </p:nvSpPr>
        <p:spPr>
          <a:xfrm>
            <a:off x="5436096" y="3789040"/>
            <a:ext cx="3456384" cy="2308324"/>
          </a:xfrm>
          <a:prstGeom prst="rect">
            <a:avLst/>
          </a:prstGeom>
          <a:solidFill>
            <a:schemeClr val="bg1"/>
          </a:solidFill>
        </p:spPr>
        <p:txBody>
          <a:bodyPr wrap="square" rtlCol="0">
            <a:spAutoFit/>
          </a:bodyPr>
          <a:lstStyle/>
          <a:p>
            <a:r>
              <a:rPr lang="en-US" dirty="0"/>
              <a:t>This activity has been developed within the IREA support actions to the National Department of Civil Protection and in the ESA </a:t>
            </a:r>
            <a:r>
              <a:rPr lang="en-US" dirty="0" err="1"/>
              <a:t>Geohazards</a:t>
            </a:r>
            <a:r>
              <a:rPr lang="en-US" dirty="0"/>
              <a:t> Exploitation Platform (GEP) </a:t>
            </a:r>
            <a:r>
              <a:rPr lang="en-US" dirty="0" smtClean="0"/>
              <a:t>project. Sentinel1 </a:t>
            </a:r>
            <a:r>
              <a:rPr lang="en-US" dirty="0"/>
              <a:t>data are copyright of Copernicus (2015</a:t>
            </a:r>
            <a:r>
              <a:rPr lang="en-US" dirty="0" smtClean="0"/>
              <a:t>).</a:t>
            </a:r>
            <a:endParaRPr lang="en-GB" dirty="0"/>
          </a:p>
        </p:txBody>
      </p:sp>
    </p:spTree>
    <p:extLst>
      <p:ext uri="{BB962C8B-B14F-4D97-AF65-F5344CB8AC3E}">
        <p14:creationId xmlns:p14="http://schemas.microsoft.com/office/powerpoint/2010/main" xmlns="" val="2677286236"/>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amatrice earthquake"/>
          <p:cNvPicPr>
            <a:picLocks noChangeAspect="1" noChangeArrowheads="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xmlns="">
                  <a14:imgLayer r:embed="rId3">
                    <a14:imgEffect>
                      <a14:saturation sat="3000"/>
                    </a14:imgEffect>
                  </a14:imgLayer>
                </a14:imgProps>
              </a:ext>
              <a:ext uri="{28A0092B-C50C-407E-A947-70E740481C1C}">
                <a14:useLocalDpi xmlns:a14="http://schemas.microsoft.com/office/drawing/2010/main" xmlns="" val="0"/>
              </a:ext>
            </a:extLst>
          </a:blip>
          <a:srcRect l="28004" r="2955"/>
          <a:stretch/>
        </p:blipFill>
        <p:spPr bwMode="auto">
          <a:xfrm>
            <a:off x="-1" y="1340768"/>
            <a:ext cx="9144001" cy="5533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21</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smtClean="0"/>
              <a:t>2016 </a:t>
            </a:r>
            <a:r>
              <a:rPr lang="en-US" sz="2800" dirty="0"/>
              <a:t>Central Italy </a:t>
            </a:r>
            <a:r>
              <a:rPr lang="en-US" sz="2800" dirty="0" smtClean="0"/>
              <a:t>Earthquake: Ground displacement map generated by CNR </a:t>
            </a:r>
            <a:r>
              <a:rPr lang="en-US" sz="2800" dirty="0"/>
              <a:t>IREA using </a:t>
            </a:r>
            <a:r>
              <a:rPr lang="en-US" sz="2800" dirty="0" smtClean="0"/>
              <a:t>Sentinel-1 data</a:t>
            </a:r>
            <a:endParaRPr lang="fr-FR" sz="2800" b="1" dirty="0">
              <a:effectLst>
                <a:outerShdw blurRad="38100" dist="38100" dir="2700000" algn="tl">
                  <a:srgbClr val="000000">
                    <a:alpha val="43137"/>
                  </a:srgbClr>
                </a:outerShdw>
              </a:effectLst>
              <a:latin typeface="Calibri" panose="020F0502020204030204" pitchFamily="34" charset="0"/>
            </a:endParaRPr>
          </a:p>
        </p:txBody>
      </p:sp>
      <p:pic>
        <p:nvPicPr>
          <p:cNvPr id="8" name="Picture 2" descr="http://www.esa.int/var/esa/storage/images/esa_multimedia/images/2016/08/ground_displacement_from_italy_s_earthquake/16106058-1-eng-GB/Ground_displacement_from_Italy_s_earthquake_node_full_image_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504" y="1700808"/>
            <a:ext cx="5832648" cy="424874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7"/>
          <p:cNvSpPr txBox="1"/>
          <p:nvPr/>
        </p:nvSpPr>
        <p:spPr>
          <a:xfrm>
            <a:off x="5950644" y="1947743"/>
            <a:ext cx="3088254" cy="4524315"/>
          </a:xfrm>
          <a:prstGeom prst="rect">
            <a:avLst/>
          </a:prstGeom>
          <a:solidFill>
            <a:schemeClr val="bg1"/>
          </a:solidFill>
          <a:ln>
            <a:noFill/>
          </a:ln>
        </p:spPr>
        <p:txBody>
          <a:bodyPr wrap="square" rtlCol="0">
            <a:spAutoFit/>
          </a:bodyPr>
          <a:lstStyle/>
          <a:p>
            <a:pPr algn="just"/>
            <a:r>
              <a:rPr lang="en-US" i="1" dirty="0" smtClean="0"/>
              <a:t>Scientists from CNR IREA combined </a:t>
            </a:r>
            <a:r>
              <a:rPr lang="en-US" i="1" dirty="0"/>
              <a:t>Sentinel-1 radar acquisitions over central Italy from before and after the 24 August 2016 earthquake: 15 August, 21 August and 27 August 2016. </a:t>
            </a:r>
            <a:endParaRPr lang="en-US" i="1" dirty="0" smtClean="0"/>
          </a:p>
          <a:p>
            <a:pPr algn="just"/>
            <a:endParaRPr lang="en-US" i="1" dirty="0"/>
          </a:p>
          <a:p>
            <a:pPr algn="just"/>
            <a:r>
              <a:rPr lang="en-US" i="1" dirty="0" smtClean="0"/>
              <a:t>The </a:t>
            </a:r>
            <a:r>
              <a:rPr lang="en-US" i="1" dirty="0"/>
              <a:t>result shows vertical ground subsidence, reaching about 20 cm in correspondence to the </a:t>
            </a:r>
            <a:r>
              <a:rPr lang="en-US" i="1" dirty="0" err="1"/>
              <a:t>Accumoli</a:t>
            </a:r>
            <a:r>
              <a:rPr lang="en-US" i="1" dirty="0"/>
              <a:t> area, and lateral movement of up to 16 cm. The blue line indicates the location of the fault trace. </a:t>
            </a:r>
          </a:p>
        </p:txBody>
      </p:sp>
    </p:spTree>
    <p:extLst>
      <p:ext uri="{BB962C8B-B14F-4D97-AF65-F5344CB8AC3E}">
        <p14:creationId xmlns:p14="http://schemas.microsoft.com/office/powerpoint/2010/main" xmlns="" val="2842238437"/>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amatrice earthquake"/>
          <p:cNvPicPr>
            <a:picLocks noChangeAspect="1" noChangeArrowheads="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xmlns="">
                  <a14:imgLayer r:embed="rId3">
                    <a14:imgEffect>
                      <a14:saturation sat="3000"/>
                    </a14:imgEffect>
                  </a14:imgLayer>
                </a14:imgProps>
              </a:ext>
              <a:ext uri="{28A0092B-C50C-407E-A947-70E740481C1C}">
                <a14:useLocalDpi xmlns:a14="http://schemas.microsoft.com/office/drawing/2010/main" xmlns="" val="0"/>
              </a:ext>
            </a:extLst>
          </a:blip>
          <a:srcRect l="28004" r="2955"/>
          <a:stretch/>
        </p:blipFill>
        <p:spPr bwMode="auto">
          <a:xfrm>
            <a:off x="-1" y="1340768"/>
            <a:ext cx="9144001" cy="5533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22</a:t>
            </a:fld>
            <a:endParaRPr lang="fr-FR">
              <a:solidFill>
                <a:prstClr val="black">
                  <a:tint val="75000"/>
                </a:prstClr>
              </a:solidFill>
            </a:endParaRPr>
          </a:p>
        </p:txBody>
      </p:sp>
      <p:sp>
        <p:nvSpPr>
          <p:cNvPr id="2" name="Titre 1"/>
          <p:cNvSpPr>
            <a:spLocks noGrp="1"/>
          </p:cNvSpPr>
          <p:nvPr>
            <p:ph type="title" idx="4294967295"/>
          </p:nvPr>
        </p:nvSpPr>
        <p:spPr>
          <a:xfrm>
            <a:off x="44128" y="-63500"/>
            <a:ext cx="8892480" cy="1084982"/>
          </a:xfrm>
        </p:spPr>
        <p:txBody>
          <a:bodyPr>
            <a:noAutofit/>
          </a:bodyPr>
          <a:lstStyle/>
          <a:p>
            <a:pPr algn="l"/>
            <a:r>
              <a:rPr lang="en-US" sz="2800" dirty="0" smtClean="0"/>
              <a:t>2016 </a:t>
            </a:r>
            <a:r>
              <a:rPr lang="en-US" sz="2800" dirty="0"/>
              <a:t>Central Italy </a:t>
            </a:r>
            <a:r>
              <a:rPr lang="en-US" sz="2800" dirty="0" smtClean="0"/>
              <a:t>Earthquake: earthquake source model generated by INGV </a:t>
            </a:r>
            <a:endParaRPr lang="fr-FR" sz="2800" b="1" dirty="0">
              <a:effectLst>
                <a:outerShdw blurRad="38100" dist="38100" dir="2700000" algn="tl">
                  <a:srgbClr val="000000">
                    <a:alpha val="43137"/>
                  </a:srgbClr>
                </a:outerShdw>
              </a:effectLst>
              <a:latin typeface="Calibri" panose="020F0502020204030204" pitchFamily="34" charset="0"/>
            </a:endParaRPr>
          </a:p>
        </p:txBody>
      </p:sp>
      <p:grpSp>
        <p:nvGrpSpPr>
          <p:cNvPr id="13" name="Gruppo 12"/>
          <p:cNvGrpSpPr/>
          <p:nvPr/>
        </p:nvGrpSpPr>
        <p:grpSpPr>
          <a:xfrm>
            <a:off x="107504" y="1700808"/>
            <a:ext cx="5904656" cy="4763532"/>
            <a:chOff x="426198" y="116632"/>
            <a:chExt cx="8177776" cy="6597352"/>
          </a:xfrm>
        </p:grpSpPr>
        <p:pic>
          <p:nvPicPr>
            <p:cNvPr id="14" name="Picture 2" descr="K:\Ricerca\Amatrice\Reports\Report 2\modello 4 doppia.jpg"/>
            <p:cNvPicPr>
              <a:picLocks noChangeAspect="1" noChangeArrowheads="1"/>
            </p:cNvPicPr>
            <p:nvPr/>
          </p:nvPicPr>
          <p:blipFill>
            <a:blip r:embed="rId4" cstate="print"/>
            <a:stretch>
              <a:fillRect/>
            </a:stretch>
          </p:blipFill>
          <p:spPr bwMode="auto">
            <a:xfrm>
              <a:off x="426198" y="116632"/>
              <a:ext cx="8177776" cy="6597352"/>
            </a:xfrm>
            <a:prstGeom prst="rect">
              <a:avLst/>
            </a:prstGeom>
            <a:noFill/>
          </p:spPr>
        </p:pic>
        <p:pic>
          <p:nvPicPr>
            <p:cNvPr id="15" name="Immagine 14" descr="loghi"/>
            <p:cNvPicPr/>
            <p:nvPr/>
          </p:nvPicPr>
          <p:blipFill>
            <a:blip r:embed="rId5" cstate="print"/>
            <a:srcRect/>
            <a:stretch>
              <a:fillRect/>
            </a:stretch>
          </p:blipFill>
          <p:spPr bwMode="auto">
            <a:xfrm>
              <a:off x="7020272" y="188640"/>
              <a:ext cx="1478968" cy="790063"/>
            </a:xfrm>
            <a:prstGeom prst="rect">
              <a:avLst/>
            </a:prstGeom>
            <a:noFill/>
            <a:ln w="9525">
              <a:noFill/>
              <a:miter lim="800000"/>
              <a:headEnd/>
              <a:tailEnd/>
            </a:ln>
          </p:spPr>
        </p:pic>
        <p:pic>
          <p:nvPicPr>
            <p:cNvPr id="16" name="Picture 3" descr="K:\Ricerca\Amatrice\Reports\Report 2\legenda f doppia.jpg"/>
            <p:cNvPicPr>
              <a:picLocks noChangeAspect="1" noChangeArrowheads="1"/>
            </p:cNvPicPr>
            <p:nvPr/>
          </p:nvPicPr>
          <p:blipFill>
            <a:blip r:embed="rId6" cstate="print"/>
            <a:stretch>
              <a:fillRect/>
            </a:stretch>
          </p:blipFill>
          <p:spPr bwMode="auto">
            <a:xfrm>
              <a:off x="467544" y="4754563"/>
              <a:ext cx="1800200" cy="1914797"/>
            </a:xfrm>
            <a:prstGeom prst="rect">
              <a:avLst/>
            </a:prstGeom>
            <a:noFill/>
          </p:spPr>
        </p:pic>
      </p:grpSp>
      <p:sp>
        <p:nvSpPr>
          <p:cNvPr id="8" name="Rectangle 7"/>
          <p:cNvSpPr/>
          <p:nvPr/>
        </p:nvSpPr>
        <p:spPr>
          <a:xfrm>
            <a:off x="5652120" y="2492896"/>
            <a:ext cx="3312368" cy="3970318"/>
          </a:xfrm>
          <a:prstGeom prst="rect">
            <a:avLst/>
          </a:prstGeom>
          <a:solidFill>
            <a:schemeClr val="bg1"/>
          </a:solidFill>
        </p:spPr>
        <p:txBody>
          <a:bodyPr wrap="square">
            <a:spAutoFit/>
          </a:bodyPr>
          <a:lstStyle/>
          <a:p>
            <a:pPr algn="just"/>
            <a:r>
              <a:rPr lang="en-GB" b="1" dirty="0" smtClean="0">
                <a:solidFill>
                  <a:srgbClr val="FF0000"/>
                </a:solidFill>
              </a:rPr>
              <a:t>Preliminary </a:t>
            </a:r>
            <a:r>
              <a:rPr lang="en-GB" b="1" dirty="0">
                <a:solidFill>
                  <a:srgbClr val="FF0000"/>
                </a:solidFill>
              </a:rPr>
              <a:t>earthquake source </a:t>
            </a:r>
            <a:r>
              <a:rPr lang="en-GB" b="1" dirty="0" smtClean="0">
                <a:solidFill>
                  <a:srgbClr val="FF0000"/>
                </a:solidFill>
              </a:rPr>
              <a:t>model </a:t>
            </a:r>
            <a:r>
              <a:rPr lang="en-GB" b="1" dirty="0" smtClean="0">
                <a:solidFill>
                  <a:srgbClr val="000000"/>
                </a:solidFill>
              </a:rPr>
              <a:t>generated using co-seismic ground deformation measurements from ALOS-2 </a:t>
            </a:r>
            <a:r>
              <a:rPr lang="en-GB" b="1" dirty="0">
                <a:solidFill>
                  <a:srgbClr val="000000"/>
                </a:solidFill>
              </a:rPr>
              <a:t>and  Sentinel-1 </a:t>
            </a:r>
            <a:r>
              <a:rPr lang="en-GB" b="1" dirty="0" err="1" smtClean="0">
                <a:solidFill>
                  <a:srgbClr val="000000"/>
                </a:solidFill>
              </a:rPr>
              <a:t>interferograms</a:t>
            </a:r>
            <a:endParaRPr lang="en-GB" b="1" dirty="0" smtClean="0">
              <a:solidFill>
                <a:srgbClr val="000000"/>
              </a:solidFill>
            </a:endParaRPr>
          </a:p>
          <a:p>
            <a:pPr algn="just"/>
            <a:endParaRPr lang="en-GB" b="1" dirty="0">
              <a:solidFill>
                <a:srgbClr val="000000"/>
              </a:solidFill>
            </a:endParaRPr>
          </a:p>
          <a:p>
            <a:pPr algn="just"/>
            <a:r>
              <a:rPr lang="en-GB" b="1" dirty="0" smtClean="0">
                <a:solidFill>
                  <a:srgbClr val="000000"/>
                </a:solidFill>
              </a:rPr>
              <a:t>The </a:t>
            </a:r>
            <a:r>
              <a:rPr lang="en-GB" b="1" dirty="0">
                <a:solidFill>
                  <a:srgbClr val="000000"/>
                </a:solidFill>
              </a:rPr>
              <a:t>data were </a:t>
            </a:r>
            <a:r>
              <a:rPr lang="en-GB" b="1" dirty="0" smtClean="0">
                <a:solidFill>
                  <a:srgbClr val="000000"/>
                </a:solidFill>
              </a:rPr>
              <a:t>modelled  </a:t>
            </a:r>
            <a:r>
              <a:rPr lang="en-GB" b="1" dirty="0">
                <a:solidFill>
                  <a:srgbClr val="000000"/>
                </a:solidFill>
              </a:rPr>
              <a:t>to calculate the location, geometry and amount of slip on the source fault. The slip is distributed mainly in two patches with maximum values of about </a:t>
            </a:r>
            <a:r>
              <a:rPr lang="en-GB" b="1" dirty="0" smtClean="0">
                <a:solidFill>
                  <a:srgbClr val="000000"/>
                </a:solidFill>
              </a:rPr>
              <a:t>1.3m.</a:t>
            </a:r>
            <a:endParaRPr lang="en-GB" b="1" dirty="0">
              <a:solidFill>
                <a:srgbClr val="000000"/>
              </a:solidFill>
            </a:endParaRPr>
          </a:p>
        </p:txBody>
      </p:sp>
    </p:spTree>
    <p:extLst>
      <p:ext uri="{BB962C8B-B14F-4D97-AF65-F5344CB8AC3E}">
        <p14:creationId xmlns:p14="http://schemas.microsoft.com/office/powerpoint/2010/main" xmlns="" val="3079911919"/>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amatrice earthquake"/>
          <p:cNvPicPr>
            <a:picLocks noChangeAspect="1" noChangeArrowheads="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xmlns="">
                  <a14:imgLayer r:embed="rId3">
                    <a14:imgEffect>
                      <a14:saturation sat="3000"/>
                    </a14:imgEffect>
                  </a14:imgLayer>
                </a14:imgProps>
              </a:ext>
              <a:ext uri="{28A0092B-C50C-407E-A947-70E740481C1C}">
                <a14:useLocalDpi xmlns:a14="http://schemas.microsoft.com/office/drawing/2010/main" xmlns="" val="0"/>
              </a:ext>
            </a:extLst>
          </a:blip>
          <a:srcRect l="28004" r="2955"/>
          <a:stretch/>
        </p:blipFill>
        <p:spPr bwMode="auto">
          <a:xfrm>
            <a:off x="-1" y="1340768"/>
            <a:ext cx="9144001" cy="5533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23</a:t>
            </a:fld>
            <a:endParaRPr lang="fr-FR">
              <a:solidFill>
                <a:prstClr val="black">
                  <a:tint val="75000"/>
                </a:prstClr>
              </a:solidFill>
            </a:endParaRPr>
          </a:p>
        </p:txBody>
      </p:sp>
      <p:sp>
        <p:nvSpPr>
          <p:cNvPr id="2" name="Titre 1"/>
          <p:cNvSpPr>
            <a:spLocks noGrp="1"/>
          </p:cNvSpPr>
          <p:nvPr>
            <p:ph type="title" idx="4294967295"/>
          </p:nvPr>
        </p:nvSpPr>
        <p:spPr>
          <a:xfrm>
            <a:off x="44128" y="-63500"/>
            <a:ext cx="8892480" cy="1084982"/>
          </a:xfrm>
        </p:spPr>
        <p:txBody>
          <a:bodyPr>
            <a:noAutofit/>
          </a:bodyPr>
          <a:lstStyle/>
          <a:p>
            <a:pPr algn="l"/>
            <a:r>
              <a:rPr lang="en-US" sz="2800" dirty="0" smtClean="0"/>
              <a:t>2016 </a:t>
            </a:r>
            <a:r>
              <a:rPr lang="en-US" sz="2800" dirty="0"/>
              <a:t>Central Italy </a:t>
            </a:r>
            <a:r>
              <a:rPr lang="en-US" sz="2800" dirty="0" smtClean="0"/>
              <a:t>Earthquake: rapid earthquake products using multiple EO data</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8" name="Rectangle 7"/>
          <p:cNvSpPr/>
          <p:nvPr/>
        </p:nvSpPr>
        <p:spPr>
          <a:xfrm>
            <a:off x="-73024" y="1412776"/>
            <a:ext cx="9217024" cy="369332"/>
          </a:xfrm>
          <a:prstGeom prst="rect">
            <a:avLst/>
          </a:prstGeom>
          <a:solidFill>
            <a:schemeClr val="bg1"/>
          </a:solidFill>
        </p:spPr>
        <p:txBody>
          <a:bodyPr wrap="square">
            <a:spAutoFit/>
          </a:bodyPr>
          <a:lstStyle/>
          <a:p>
            <a:pPr algn="ctr"/>
            <a:r>
              <a:rPr lang="en-GB" b="1" dirty="0" smtClean="0"/>
              <a:t>Thanks to EO data, already </a:t>
            </a:r>
            <a:r>
              <a:rPr lang="en-GB" b="1" dirty="0" smtClean="0">
                <a:solidFill>
                  <a:srgbClr val="C00000"/>
                </a:solidFill>
              </a:rPr>
              <a:t>one day </a:t>
            </a:r>
            <a:r>
              <a:rPr lang="en-GB" b="1" dirty="0" smtClean="0"/>
              <a:t>after the quake we knew most about the fault!</a:t>
            </a:r>
            <a:endParaRPr lang="en-GB" b="1" dirty="0"/>
          </a:p>
        </p:txBody>
      </p:sp>
      <p:grpSp>
        <p:nvGrpSpPr>
          <p:cNvPr id="10" name="Gruppo 9"/>
          <p:cNvGrpSpPr/>
          <p:nvPr/>
        </p:nvGrpSpPr>
        <p:grpSpPr>
          <a:xfrm>
            <a:off x="669334" y="1904157"/>
            <a:ext cx="7719090" cy="4837211"/>
            <a:chOff x="425724" y="852686"/>
            <a:chExt cx="8178724" cy="5125243"/>
          </a:xfrm>
        </p:grpSpPr>
        <p:pic>
          <p:nvPicPr>
            <p:cNvPr id="11" name="Picture 2" descr="K:\Ricerca\Amatrice\Reports\Report 2\modello 4 doppia.jpg"/>
            <p:cNvPicPr>
              <a:picLocks noChangeAspect="1" noChangeArrowheads="1"/>
            </p:cNvPicPr>
            <p:nvPr/>
          </p:nvPicPr>
          <p:blipFill>
            <a:blip r:embed="rId4" cstate="print"/>
            <a:stretch>
              <a:fillRect/>
            </a:stretch>
          </p:blipFill>
          <p:spPr bwMode="auto">
            <a:xfrm>
              <a:off x="425724" y="852686"/>
              <a:ext cx="8178724" cy="5125243"/>
            </a:xfrm>
            <a:prstGeom prst="rect">
              <a:avLst/>
            </a:prstGeom>
            <a:noFill/>
            <a:ln>
              <a:solidFill>
                <a:schemeClr val="tx1"/>
              </a:solidFill>
            </a:ln>
          </p:spPr>
        </p:pic>
        <p:pic>
          <p:nvPicPr>
            <p:cNvPr id="12" name="Immagine 11" descr="loghi"/>
            <p:cNvPicPr/>
            <p:nvPr/>
          </p:nvPicPr>
          <p:blipFill>
            <a:blip r:embed="rId5" cstate="print"/>
            <a:srcRect/>
            <a:stretch>
              <a:fillRect/>
            </a:stretch>
          </p:blipFill>
          <p:spPr bwMode="auto">
            <a:xfrm>
              <a:off x="7060113" y="5134042"/>
              <a:ext cx="1478968" cy="790063"/>
            </a:xfrm>
            <a:prstGeom prst="rect">
              <a:avLst/>
            </a:prstGeom>
            <a:noFill/>
            <a:ln w="9525">
              <a:noFill/>
              <a:miter lim="800000"/>
              <a:headEnd/>
              <a:tailEnd/>
            </a:ln>
          </p:spPr>
        </p:pic>
        <p:pic>
          <p:nvPicPr>
            <p:cNvPr id="13" name="Picture 3" descr="K:\Ricerca\Amatrice\Reports\Report 2\legenda f doppia.jpg"/>
            <p:cNvPicPr>
              <a:picLocks noChangeAspect="1" noChangeArrowheads="1"/>
            </p:cNvPicPr>
            <p:nvPr/>
          </p:nvPicPr>
          <p:blipFill>
            <a:blip r:embed="rId6" cstate="print"/>
            <a:stretch>
              <a:fillRect/>
            </a:stretch>
          </p:blipFill>
          <p:spPr bwMode="auto">
            <a:xfrm>
              <a:off x="493252" y="4005064"/>
              <a:ext cx="1800200" cy="1914797"/>
            </a:xfrm>
            <a:prstGeom prst="rect">
              <a:avLst/>
            </a:prstGeom>
            <a:noFill/>
            <a:ln>
              <a:noFill/>
            </a:ln>
          </p:spPr>
        </p:pic>
      </p:grpSp>
    </p:spTree>
    <p:extLst>
      <p:ext uri="{BB962C8B-B14F-4D97-AF65-F5344CB8AC3E}">
        <p14:creationId xmlns:p14="http://schemas.microsoft.com/office/powerpoint/2010/main" xmlns="" val="307991191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amatrice earthquake"/>
          <p:cNvPicPr>
            <a:picLocks noChangeAspect="1" noChangeArrowheads="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xmlns="">
                  <a14:imgLayer r:embed="rId3">
                    <a14:imgEffect>
                      <a14:saturation sat="3000"/>
                    </a14:imgEffect>
                  </a14:imgLayer>
                </a14:imgProps>
              </a:ext>
              <a:ext uri="{28A0092B-C50C-407E-A947-70E740481C1C}">
                <a14:useLocalDpi xmlns:a14="http://schemas.microsoft.com/office/drawing/2010/main" xmlns="" val="0"/>
              </a:ext>
            </a:extLst>
          </a:blip>
          <a:srcRect l="28004" r="2955"/>
          <a:stretch/>
        </p:blipFill>
        <p:spPr bwMode="auto">
          <a:xfrm>
            <a:off x="-1" y="1340768"/>
            <a:ext cx="9144001" cy="5533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24</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smtClean="0"/>
              <a:t>2016 </a:t>
            </a:r>
            <a:r>
              <a:rPr lang="en-US" sz="2800" dirty="0"/>
              <a:t>Central Italy </a:t>
            </a:r>
            <a:r>
              <a:rPr lang="en-US" sz="2800" dirty="0" smtClean="0"/>
              <a:t>Earthquake: </a:t>
            </a:r>
            <a:r>
              <a:rPr lang="en-US" sz="2800" dirty="0" err="1" smtClean="0"/>
              <a:t>CosmoSkyMed</a:t>
            </a:r>
            <a:r>
              <a:rPr lang="en-US" sz="2800" dirty="0"/>
              <a:t> </a:t>
            </a:r>
            <a:r>
              <a:rPr lang="en-US" sz="2800" dirty="0" err="1" smtClean="0"/>
              <a:t>interferogram</a:t>
            </a:r>
            <a:r>
              <a:rPr lang="en-US" sz="2800" dirty="0" smtClean="0"/>
              <a:t> generated by INGV</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8" name="Rectangle 7"/>
          <p:cNvSpPr/>
          <p:nvPr/>
        </p:nvSpPr>
        <p:spPr>
          <a:xfrm>
            <a:off x="-107504" y="1412776"/>
            <a:ext cx="9360024" cy="369332"/>
          </a:xfrm>
          <a:prstGeom prst="rect">
            <a:avLst/>
          </a:prstGeom>
          <a:solidFill>
            <a:schemeClr val="bg1"/>
          </a:solidFill>
        </p:spPr>
        <p:txBody>
          <a:bodyPr wrap="square">
            <a:spAutoFit/>
          </a:bodyPr>
          <a:lstStyle/>
          <a:p>
            <a:pPr algn="ctr"/>
            <a:r>
              <a:rPr lang="en-GB" b="1" dirty="0" smtClean="0"/>
              <a:t>High Resolution Cosmo-</a:t>
            </a:r>
            <a:r>
              <a:rPr lang="en-GB" b="1" dirty="0" err="1" smtClean="0"/>
              <a:t>SkyMed</a:t>
            </a:r>
            <a:r>
              <a:rPr lang="en-GB" b="1" dirty="0" smtClean="0"/>
              <a:t> </a:t>
            </a:r>
            <a:r>
              <a:rPr lang="en-GB" b="1" dirty="0" err="1" smtClean="0"/>
              <a:t>interferogram</a:t>
            </a:r>
            <a:r>
              <a:rPr lang="en-GB" b="1" dirty="0" smtClean="0"/>
              <a:t> shows many surface effects</a:t>
            </a:r>
            <a:endParaRPr lang="en-GB" b="1" dirty="0"/>
          </a:p>
        </p:txBody>
      </p:sp>
      <p:pic>
        <p:nvPicPr>
          <p:cNvPr id="3" name="Picture 2" descr="K:\Ricerca\Amatrice\Reports\Report 2\CSK detail.jpg"/>
          <p:cNvPicPr>
            <a:picLocks noChangeAspect="1" noChangeArrowheads="1"/>
          </p:cNvPicPr>
          <p:nvPr/>
        </p:nvPicPr>
        <p:blipFill>
          <a:blip r:embed="rId4" cstate="print"/>
          <a:srcRect/>
          <a:stretch>
            <a:fillRect/>
          </a:stretch>
        </p:blipFill>
        <p:spPr bwMode="auto">
          <a:xfrm>
            <a:off x="630875" y="1772816"/>
            <a:ext cx="7802082" cy="5191720"/>
          </a:xfrm>
          <a:prstGeom prst="rect">
            <a:avLst/>
          </a:prstGeom>
          <a:noFill/>
        </p:spPr>
      </p:pic>
    </p:spTree>
    <p:extLst>
      <p:ext uri="{BB962C8B-B14F-4D97-AF65-F5344CB8AC3E}">
        <p14:creationId xmlns:p14="http://schemas.microsoft.com/office/powerpoint/2010/main" xmlns="" val="537111326"/>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amatrice earthquake"/>
          <p:cNvPicPr>
            <a:picLocks noChangeAspect="1" noChangeArrowheads="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xmlns="">
                  <a14:imgLayer r:embed="rId3">
                    <a14:imgEffect>
                      <a14:saturation sat="3000"/>
                    </a14:imgEffect>
                  </a14:imgLayer>
                </a14:imgProps>
              </a:ext>
              <a:ext uri="{28A0092B-C50C-407E-A947-70E740481C1C}">
                <a14:useLocalDpi xmlns:a14="http://schemas.microsoft.com/office/drawing/2010/main" xmlns="" val="0"/>
              </a:ext>
            </a:extLst>
          </a:blip>
          <a:srcRect l="28004" r="2955"/>
          <a:stretch/>
        </p:blipFill>
        <p:spPr bwMode="auto">
          <a:xfrm>
            <a:off x="-1" y="1340768"/>
            <a:ext cx="9144001" cy="5533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25</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smtClean="0"/>
              <a:t>2016 </a:t>
            </a:r>
            <a:r>
              <a:rPr lang="en-US" sz="2800" dirty="0"/>
              <a:t>Central Italy </a:t>
            </a:r>
            <a:r>
              <a:rPr lang="en-US" sz="2800" dirty="0" smtClean="0"/>
              <a:t>Earthquake: map of the additional stress loaded on the nearby faults</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8" name="Rectangle 7"/>
          <p:cNvSpPr/>
          <p:nvPr/>
        </p:nvSpPr>
        <p:spPr>
          <a:xfrm>
            <a:off x="5580112" y="1484784"/>
            <a:ext cx="3384376" cy="3416320"/>
          </a:xfrm>
          <a:prstGeom prst="rect">
            <a:avLst/>
          </a:prstGeom>
          <a:solidFill>
            <a:schemeClr val="bg1"/>
          </a:solidFill>
        </p:spPr>
        <p:txBody>
          <a:bodyPr wrap="square">
            <a:spAutoFit/>
          </a:bodyPr>
          <a:lstStyle/>
          <a:p>
            <a:r>
              <a:rPr lang="en-GB" b="1" dirty="0" smtClean="0"/>
              <a:t>Using the source models obtained from InSAR data, INGV has calculated the additional stress loaded on the other large faults present in the area.</a:t>
            </a:r>
          </a:p>
          <a:p>
            <a:r>
              <a:rPr lang="en-GB" b="1" dirty="0" smtClean="0"/>
              <a:t>Some faults have large stress increase and their rupture may be clock advanced.</a:t>
            </a:r>
          </a:p>
          <a:p>
            <a:r>
              <a:rPr lang="en-GB" b="1" dirty="0" smtClean="0"/>
              <a:t>This important information for the Civil Protection.</a:t>
            </a:r>
            <a:endParaRPr lang="en-GB" b="1" dirty="0"/>
          </a:p>
        </p:txBody>
      </p:sp>
      <p:pic>
        <p:nvPicPr>
          <p:cNvPr id="2050" name="Immagine 10" descr="K:\Ricerca\Amatrice\Reports\Report 2\cff.jpg"/>
          <p:cNvPicPr>
            <a:picLocks noChangeAspect="1" noChangeArrowheads="1"/>
          </p:cNvPicPr>
          <p:nvPr/>
        </p:nvPicPr>
        <p:blipFill>
          <a:blip r:embed="rId4" cstate="print"/>
          <a:srcRect/>
          <a:stretch>
            <a:fillRect/>
          </a:stretch>
        </p:blipFill>
        <p:spPr bwMode="auto">
          <a:xfrm>
            <a:off x="50800" y="1212716"/>
            <a:ext cx="5313288" cy="5607184"/>
          </a:xfrm>
          <a:prstGeom prst="rect">
            <a:avLst/>
          </a:prstGeom>
          <a:noFill/>
          <a:ln w="9525">
            <a:noFill/>
            <a:miter lim="800000"/>
            <a:headEnd/>
            <a:tailEnd/>
          </a:ln>
        </p:spPr>
      </p:pic>
      <p:pic>
        <p:nvPicPr>
          <p:cNvPr id="9" name="Immagine 8" descr="loghi"/>
          <p:cNvPicPr/>
          <p:nvPr/>
        </p:nvPicPr>
        <p:blipFill>
          <a:blip r:embed="rId5" cstate="print"/>
          <a:srcRect/>
          <a:stretch>
            <a:fillRect/>
          </a:stretch>
        </p:blipFill>
        <p:spPr bwMode="auto">
          <a:xfrm>
            <a:off x="3779912" y="1340768"/>
            <a:ext cx="1478968" cy="790063"/>
          </a:xfrm>
          <a:prstGeom prst="rect">
            <a:avLst/>
          </a:prstGeom>
          <a:noFill/>
          <a:ln w="9525">
            <a:noFill/>
            <a:miter lim="800000"/>
            <a:headEnd/>
            <a:tailEnd/>
          </a:ln>
        </p:spPr>
      </p:pic>
    </p:spTree>
    <p:extLst>
      <p:ext uri="{BB962C8B-B14F-4D97-AF65-F5344CB8AC3E}">
        <p14:creationId xmlns:p14="http://schemas.microsoft.com/office/powerpoint/2010/main" xmlns="" val="537111326"/>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amatrice earthquake"/>
          <p:cNvPicPr>
            <a:picLocks noChangeAspect="1" noChangeArrowheads="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xmlns="">
                  <a14:imgLayer r:embed="rId3">
                    <a14:imgEffect>
                      <a14:saturation sat="3000"/>
                    </a14:imgEffect>
                  </a14:imgLayer>
                </a14:imgProps>
              </a:ext>
              <a:ext uri="{28A0092B-C50C-407E-A947-70E740481C1C}">
                <a14:useLocalDpi xmlns:a14="http://schemas.microsoft.com/office/drawing/2010/main" xmlns="" val="0"/>
              </a:ext>
            </a:extLst>
          </a:blip>
          <a:srcRect l="28004" r="2955"/>
          <a:stretch/>
        </p:blipFill>
        <p:spPr bwMode="auto">
          <a:xfrm>
            <a:off x="-1" y="1340768"/>
            <a:ext cx="9144001" cy="5533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26</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smtClean="0"/>
              <a:t>2016 </a:t>
            </a:r>
            <a:r>
              <a:rPr lang="en-US" sz="2800" dirty="0"/>
              <a:t>Central Italy </a:t>
            </a:r>
            <a:r>
              <a:rPr lang="en-US" sz="2800" dirty="0" smtClean="0"/>
              <a:t>Earthquake: example of hosted processing on the GEP</a:t>
            </a:r>
            <a:endParaRPr lang="fr-FR" sz="2800" b="1" dirty="0">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a:xfrm>
            <a:off x="899592" y="6021288"/>
            <a:ext cx="7344814" cy="738664"/>
          </a:xfrm>
          <a:prstGeom prst="rect">
            <a:avLst/>
          </a:prstGeom>
          <a:solidFill>
            <a:schemeClr val="bg1"/>
          </a:solidFill>
        </p:spPr>
        <p:txBody>
          <a:bodyPr wrap="square">
            <a:spAutoFit/>
          </a:bodyPr>
          <a:lstStyle/>
          <a:p>
            <a:pPr algn="just"/>
            <a:r>
              <a:rPr lang="en-GB" sz="1400" b="1" dirty="0" err="1"/>
              <a:t>Interferogram</a:t>
            </a:r>
            <a:r>
              <a:rPr lang="en-GB" sz="1400" b="1" dirty="0"/>
              <a:t> based on the GEP-hosted processing chain DIAPASON of the French space agency </a:t>
            </a:r>
            <a:r>
              <a:rPr lang="en-GB" sz="1400" b="1" dirty="0" smtClean="0"/>
              <a:t>CNES. Sentinel-1 </a:t>
            </a:r>
            <a:r>
              <a:rPr lang="en-GB" sz="1400" b="1" dirty="0" err="1" smtClean="0"/>
              <a:t>interferogram</a:t>
            </a:r>
            <a:r>
              <a:rPr lang="en-GB" sz="1400" b="1" dirty="0" smtClean="0"/>
              <a:t> processed by INGV using acquisitions </a:t>
            </a:r>
            <a:r>
              <a:rPr lang="en-GB" sz="1400" b="1" dirty="0"/>
              <a:t>of 14</a:t>
            </a:r>
            <a:r>
              <a:rPr lang="en-GB" sz="1400" b="1" baseline="30000" dirty="0"/>
              <a:t>th</a:t>
            </a:r>
            <a:r>
              <a:rPr lang="en-GB" sz="1400" b="1" dirty="0"/>
              <a:t> and 26</a:t>
            </a:r>
            <a:r>
              <a:rPr lang="en-GB" sz="1400" b="1" baseline="30000" dirty="0"/>
              <a:t>th</a:t>
            </a:r>
            <a:r>
              <a:rPr lang="en-GB" sz="1400" b="1" dirty="0"/>
              <a:t> August 2016 covering the </a:t>
            </a:r>
            <a:r>
              <a:rPr lang="en-GB" sz="1400" b="1" dirty="0" smtClean="0"/>
              <a:t>western part </a:t>
            </a:r>
            <a:r>
              <a:rPr lang="en-GB" sz="1400" b="1" dirty="0"/>
              <a:t>of </a:t>
            </a:r>
            <a:r>
              <a:rPr lang="en-GB" sz="1400" b="1" dirty="0" smtClean="0"/>
              <a:t>the earthquake area.</a:t>
            </a:r>
            <a:endParaRPr lang="el-GR" sz="1400" b="1"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4337" y="1416304"/>
            <a:ext cx="6995324" cy="4464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29819781"/>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amatrice earthquake"/>
          <p:cNvPicPr>
            <a:picLocks noChangeAspect="1" noChangeArrowheads="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xmlns="">
                  <a14:imgLayer r:embed="rId3">
                    <a14:imgEffect>
                      <a14:saturation sat="3000"/>
                    </a14:imgEffect>
                  </a14:imgLayer>
                </a14:imgProps>
              </a:ext>
              <a:ext uri="{28A0092B-C50C-407E-A947-70E740481C1C}">
                <a14:useLocalDpi xmlns:a14="http://schemas.microsoft.com/office/drawing/2010/main" xmlns="" val="0"/>
              </a:ext>
            </a:extLst>
          </a:blip>
          <a:srcRect l="28004" r="2955"/>
          <a:stretch/>
        </p:blipFill>
        <p:spPr bwMode="auto">
          <a:xfrm>
            <a:off x="-1" y="1340768"/>
            <a:ext cx="9144001" cy="5533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27</a:t>
            </a:fld>
            <a:endParaRPr lang="fr-FR">
              <a:solidFill>
                <a:prstClr val="black">
                  <a:tint val="75000"/>
                </a:prstClr>
              </a:solidFill>
            </a:endParaRPr>
          </a:p>
        </p:txBody>
      </p:sp>
      <p:sp>
        <p:nvSpPr>
          <p:cNvPr id="2" name="Titre 1"/>
          <p:cNvSpPr>
            <a:spLocks noGrp="1"/>
          </p:cNvSpPr>
          <p:nvPr>
            <p:ph type="title" idx="4294967295"/>
          </p:nvPr>
        </p:nvSpPr>
        <p:spPr>
          <a:xfrm>
            <a:off x="21908" y="-99392"/>
            <a:ext cx="9122092" cy="1084982"/>
          </a:xfrm>
        </p:spPr>
        <p:txBody>
          <a:bodyPr>
            <a:noAutofit/>
          </a:bodyPr>
          <a:lstStyle/>
          <a:p>
            <a:pPr algn="l"/>
            <a:r>
              <a:rPr lang="en-US" sz="2800" dirty="0" smtClean="0"/>
              <a:t>2016 </a:t>
            </a:r>
            <a:r>
              <a:rPr lang="en-US" sz="2800" dirty="0"/>
              <a:t>Central Italy </a:t>
            </a:r>
            <a:r>
              <a:rPr lang="en-US" sz="2800" dirty="0" smtClean="0"/>
              <a:t>Earthquake: </a:t>
            </a:r>
            <a:r>
              <a:rPr lang="en-US" sz="2800" dirty="0"/>
              <a:t>example of hosted processing on the GEP</a:t>
            </a:r>
            <a:endParaRPr lang="fr-FR" sz="2800" b="1" dirty="0">
              <a:effectLst>
                <a:outerShdw blurRad="38100" dist="38100" dir="2700000" algn="tl">
                  <a:srgbClr val="000000">
                    <a:alpha val="43137"/>
                  </a:srgbClr>
                </a:outerShdw>
              </a:effectLst>
              <a:latin typeface="Calibri" panose="020F0502020204030204" pitchFamily="34" charset="0"/>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066267"/>
            <a:ext cx="5004048" cy="5867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7"/>
          <p:cNvSpPr txBox="1"/>
          <p:nvPr/>
        </p:nvSpPr>
        <p:spPr>
          <a:xfrm>
            <a:off x="5220072" y="1585823"/>
            <a:ext cx="3744416" cy="3416320"/>
          </a:xfrm>
          <a:prstGeom prst="rect">
            <a:avLst/>
          </a:prstGeom>
          <a:solidFill>
            <a:schemeClr val="bg1"/>
          </a:solidFill>
        </p:spPr>
        <p:txBody>
          <a:bodyPr wrap="square" rtlCol="0">
            <a:spAutoFit/>
          </a:bodyPr>
          <a:lstStyle/>
          <a:p>
            <a:r>
              <a:rPr lang="en-US" dirty="0" smtClean="0"/>
              <a:t>SAR </a:t>
            </a:r>
            <a:r>
              <a:rPr lang="en-US" b="1" dirty="0" err="1">
                <a:solidFill>
                  <a:srgbClr val="FF0000"/>
                </a:solidFill>
              </a:rPr>
              <a:t>interferogram</a:t>
            </a:r>
            <a:r>
              <a:rPr lang="en-US" b="1" dirty="0">
                <a:solidFill>
                  <a:srgbClr val="FF0000"/>
                </a:solidFill>
              </a:rPr>
              <a:t> generated </a:t>
            </a:r>
            <a:r>
              <a:rPr lang="en-US" b="1" dirty="0" smtClean="0">
                <a:solidFill>
                  <a:srgbClr val="FF0000"/>
                </a:solidFill>
              </a:rPr>
              <a:t>using the GEP SBAS chain</a:t>
            </a:r>
            <a:r>
              <a:rPr lang="en-US" dirty="0" smtClean="0"/>
              <a:t> through </a:t>
            </a:r>
            <a:r>
              <a:rPr lang="en-US" dirty="0"/>
              <a:t>a 6-days </a:t>
            </a:r>
            <a:r>
              <a:rPr lang="en-US" dirty="0" smtClean="0"/>
              <a:t>Sentinel1 –A/B image pair. </a:t>
            </a:r>
          </a:p>
          <a:p>
            <a:r>
              <a:rPr lang="en-US" dirty="0" smtClean="0"/>
              <a:t>S1-B exceptionally provided by ESA during the satellite commissioning phase.</a:t>
            </a:r>
            <a:endParaRPr lang="en-GB" dirty="0"/>
          </a:p>
          <a:p>
            <a:r>
              <a:rPr lang="en-US" dirty="0"/>
              <a:t>The zoomed portion of the </a:t>
            </a:r>
            <a:r>
              <a:rPr lang="en-US" dirty="0" err="1"/>
              <a:t>interferogram</a:t>
            </a:r>
            <a:r>
              <a:rPr lang="en-US" dirty="0"/>
              <a:t> highlights the surface deformation produced by the </a:t>
            </a:r>
            <a:r>
              <a:rPr lang="en-US" dirty="0" smtClean="0"/>
              <a:t>Central Italy earthquake. </a:t>
            </a:r>
          </a:p>
          <a:p>
            <a:endParaRPr lang="en-US" dirty="0" smtClean="0"/>
          </a:p>
        </p:txBody>
      </p:sp>
    </p:spTree>
    <p:extLst>
      <p:ext uri="{BB962C8B-B14F-4D97-AF65-F5344CB8AC3E}">
        <p14:creationId xmlns:p14="http://schemas.microsoft.com/office/powerpoint/2010/main" xmlns="" val="959565573"/>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28</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fr-FR" sz="3200" b="1" smtClean="0">
                <a:solidFill>
                  <a:schemeClr val="tx2"/>
                </a:solidFill>
                <a:ea typeface="Verdana" panose="020B0604030504040204" pitchFamily="34" charset="0"/>
                <a:cs typeface="Verdana" panose="020B0604030504040204" pitchFamily="34" charset="0"/>
              </a:rPr>
              <a:t>Ecuador earthquake of 16 April 2016</a:t>
            </a:r>
            <a:endParaRPr lang="el-GR" sz="3200" b="1"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1685087774"/>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912"/>
            <a:ext cx="9143999" cy="791815"/>
          </a:xfrm>
        </p:spPr>
        <p:txBody>
          <a:bodyPr/>
          <a:lstStyle/>
          <a:p>
            <a:pPr algn="l"/>
            <a:r>
              <a:rPr lang="fr-FR" dirty="0" smtClean="0">
                <a:latin typeface="Calibri" panose="020F0502020204030204" pitchFamily="34" charset="0"/>
              </a:rPr>
              <a:t>2016 </a:t>
            </a:r>
            <a:r>
              <a:rPr lang="fr-FR" dirty="0" err="1" smtClean="0">
                <a:latin typeface="Calibri" panose="020F0502020204030204" pitchFamily="34" charset="0"/>
              </a:rPr>
              <a:t>Ecuador</a:t>
            </a:r>
            <a:r>
              <a:rPr lang="fr-FR" dirty="0" smtClean="0">
                <a:latin typeface="Calibri" panose="020F0502020204030204" pitchFamily="34" charset="0"/>
              </a:rPr>
              <a:t> </a:t>
            </a:r>
            <a:r>
              <a:rPr lang="fr-FR" dirty="0" err="1" smtClean="0">
                <a:latin typeface="Calibri" panose="020F0502020204030204" pitchFamily="34" charset="0"/>
              </a:rPr>
              <a:t>Earthquake</a:t>
            </a:r>
            <a:r>
              <a:rPr lang="fr-FR" dirty="0" smtClean="0">
                <a:latin typeface="Calibri" panose="020F0502020204030204" pitchFamily="34" charset="0"/>
              </a:rPr>
              <a:t>: Sentinel-1 </a:t>
            </a:r>
            <a:r>
              <a:rPr lang="fr-FR" dirty="0" err="1" smtClean="0">
                <a:latin typeface="Calibri" panose="020F0502020204030204" pitchFamily="34" charset="0"/>
              </a:rPr>
              <a:t>Interferogram</a:t>
            </a:r>
            <a:r>
              <a:rPr lang="fr-FR" dirty="0" smtClean="0">
                <a:latin typeface="Calibri" panose="020F0502020204030204" pitchFamily="34" charset="0"/>
              </a:rPr>
              <a:t> &amp; </a:t>
            </a:r>
            <a:r>
              <a:rPr lang="fr-FR" dirty="0" err="1" smtClean="0">
                <a:latin typeface="Calibri" panose="020F0502020204030204" pitchFamily="34" charset="0"/>
              </a:rPr>
              <a:t>Displacement</a:t>
            </a:r>
            <a:r>
              <a:rPr lang="fr-FR" dirty="0" smtClean="0">
                <a:latin typeface="Calibri" panose="020F0502020204030204" pitchFamily="34" charset="0"/>
              </a:rPr>
              <a:t> </a:t>
            </a:r>
            <a:r>
              <a:rPr lang="fr-FR" dirty="0" err="1" smtClean="0">
                <a:latin typeface="Calibri" panose="020F0502020204030204" pitchFamily="34" charset="0"/>
              </a:rPr>
              <a:t>map</a:t>
            </a:r>
            <a:r>
              <a:rPr lang="fr-FR" dirty="0" smtClean="0">
                <a:latin typeface="Calibri" panose="020F0502020204030204" pitchFamily="34" charset="0"/>
              </a:rPr>
              <a:t> by CNR IREA</a:t>
            </a:r>
            <a:endParaRPr lang="en-GB"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CD88D163-8FEE-4B6A-977D-600E3843CE6C}" type="slidenum">
              <a:rPr lang="en-GB" smtClean="0"/>
              <a:pPr/>
              <a:t>29</a:t>
            </a:fld>
            <a:endParaRPr lang="en-GB"/>
          </a:p>
        </p:txBody>
      </p:sp>
      <p:sp>
        <p:nvSpPr>
          <p:cNvPr id="11" name="Rectangle 10"/>
          <p:cNvSpPr/>
          <p:nvPr/>
        </p:nvSpPr>
        <p:spPr bwMode="auto">
          <a:xfrm>
            <a:off x="6512892" y="1929608"/>
            <a:ext cx="2574446" cy="23402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GB" sz="1600" b="1" dirty="0"/>
              <a:t>INTERFEROGRAM AND DISPLACEMENT MAP GENERATED BY CNR-IREA, EXPLOITING COPERNICUS SENTINEL-1 AQCUISITIONS OF 12 AND 24 APRIL 2016.</a:t>
            </a:r>
            <a:r>
              <a:rPr lang="en-GB" sz="1600" b="1" i="1" dirty="0"/>
              <a:t> </a:t>
            </a:r>
            <a:endParaRPr lang="el-GR" sz="16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772816"/>
            <a:ext cx="6282142" cy="4536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p:nvSpPr>
        <p:spPr bwMode="auto">
          <a:xfrm>
            <a:off x="6512892" y="4797152"/>
            <a:ext cx="2574446" cy="84925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GB" sz="1600" b="1" dirty="0" smtClean="0"/>
              <a:t>*First Seismic pilot results used by an end user (DPC).</a:t>
            </a:r>
            <a:endParaRPr lang="el-GR" sz="1600" b="1" dirty="0"/>
          </a:p>
        </p:txBody>
      </p:sp>
    </p:spTree>
    <p:extLst>
      <p:ext uri="{BB962C8B-B14F-4D97-AF65-F5344CB8AC3E}">
        <p14:creationId xmlns:p14="http://schemas.microsoft.com/office/powerpoint/2010/main" xmlns="" val="1016043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3</a:t>
            </a:fld>
            <a:endParaRPr lang="fr-FR"/>
          </a:p>
        </p:txBody>
      </p:sp>
      <p:sp>
        <p:nvSpPr>
          <p:cNvPr id="5" name="Title 4"/>
          <p:cNvSpPr>
            <a:spLocks noGrp="1"/>
          </p:cNvSpPr>
          <p:nvPr>
            <p:ph type="title" idx="4294967295"/>
          </p:nvPr>
        </p:nvSpPr>
        <p:spPr>
          <a:xfrm>
            <a:off x="467544" y="2132856"/>
            <a:ext cx="8229600" cy="2079625"/>
          </a:xfrm>
        </p:spPr>
        <p:txBody>
          <a:bodyPr>
            <a:normAutofit/>
          </a:bodyPr>
          <a:lstStyle/>
          <a:p>
            <a:pPr algn="ctr"/>
            <a:r>
              <a:rPr lang="en-US" sz="3200" b="1" u="sng" dirty="0" smtClean="0">
                <a:solidFill>
                  <a:schemeClr val="tx2"/>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Seismic Hazards pilot - Status</a:t>
            </a:r>
            <a:endParaRPr lang="el-GR" sz="3200" b="1" u="sng" dirty="0">
              <a:solidFill>
                <a:schemeClr val="tx2"/>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77585791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77" y="0"/>
            <a:ext cx="9143999" cy="791815"/>
          </a:xfrm>
        </p:spPr>
        <p:txBody>
          <a:bodyPr/>
          <a:lstStyle/>
          <a:p>
            <a:pPr algn="l"/>
            <a:r>
              <a:rPr lang="fr-FR" dirty="0" smtClean="0">
                <a:latin typeface="Calibri" panose="020F0502020204030204" pitchFamily="34" charset="0"/>
              </a:rPr>
              <a:t>2016 </a:t>
            </a:r>
            <a:r>
              <a:rPr lang="fr-FR" dirty="0" err="1" smtClean="0">
                <a:latin typeface="Calibri" panose="020F0502020204030204" pitchFamily="34" charset="0"/>
              </a:rPr>
              <a:t>Ecuador</a:t>
            </a:r>
            <a:r>
              <a:rPr lang="fr-FR" dirty="0" smtClean="0">
                <a:latin typeface="Calibri" panose="020F0502020204030204" pitchFamily="34" charset="0"/>
              </a:rPr>
              <a:t> </a:t>
            </a:r>
            <a:r>
              <a:rPr lang="fr-FR" dirty="0" err="1" smtClean="0">
                <a:latin typeface="Calibri" panose="020F0502020204030204" pitchFamily="34" charset="0"/>
              </a:rPr>
              <a:t>Earthquake</a:t>
            </a:r>
            <a:r>
              <a:rPr lang="fr-FR" dirty="0" smtClean="0">
                <a:latin typeface="Calibri" panose="020F0502020204030204" pitchFamily="34" charset="0"/>
              </a:rPr>
              <a:t>: CNR IREA </a:t>
            </a:r>
            <a:r>
              <a:rPr lang="fr-FR" dirty="0" err="1" smtClean="0">
                <a:latin typeface="Calibri" panose="020F0502020204030204" pitchFamily="34" charset="0"/>
              </a:rPr>
              <a:t>results</a:t>
            </a:r>
            <a:r>
              <a:rPr lang="fr-FR" dirty="0" smtClean="0">
                <a:latin typeface="Calibri" panose="020F0502020204030204" pitchFamily="34" charset="0"/>
              </a:rPr>
              <a:t> </a:t>
            </a:r>
            <a:r>
              <a:rPr lang="fr-FR" dirty="0" err="1" smtClean="0">
                <a:latin typeface="Calibri" panose="020F0502020204030204" pitchFamily="34" charset="0"/>
              </a:rPr>
              <a:t>shared</a:t>
            </a:r>
            <a:r>
              <a:rPr lang="fr-FR" dirty="0" smtClean="0">
                <a:latin typeface="Calibri" panose="020F0502020204030204" pitchFamily="34" charset="0"/>
              </a:rPr>
              <a:t> </a:t>
            </a:r>
            <a:r>
              <a:rPr lang="fr-FR" dirty="0" err="1" smtClean="0">
                <a:latin typeface="Calibri" panose="020F0502020204030204" pitchFamily="34" charset="0"/>
              </a:rPr>
              <a:t>with</a:t>
            </a:r>
            <a:r>
              <a:rPr lang="fr-FR" dirty="0" smtClean="0">
                <a:latin typeface="Calibri" panose="020F0502020204030204" pitchFamily="34" charset="0"/>
              </a:rPr>
              <a:t> the </a:t>
            </a:r>
            <a:r>
              <a:rPr lang="fr-FR" dirty="0" err="1" smtClean="0">
                <a:latin typeface="Calibri" panose="020F0502020204030204" pitchFamily="34" charset="0"/>
              </a:rPr>
              <a:t>Italian</a:t>
            </a:r>
            <a:r>
              <a:rPr lang="fr-FR" dirty="0" smtClean="0">
                <a:latin typeface="Calibri" panose="020F0502020204030204" pitchFamily="34" charset="0"/>
              </a:rPr>
              <a:t> Civil Protection </a:t>
            </a:r>
            <a:r>
              <a:rPr lang="fr-FR" dirty="0" err="1" smtClean="0">
                <a:latin typeface="Calibri" panose="020F0502020204030204" pitchFamily="34" charset="0"/>
              </a:rPr>
              <a:t>Department</a:t>
            </a:r>
            <a:r>
              <a:rPr lang="fr-FR" dirty="0" smtClean="0">
                <a:latin typeface="Calibri" panose="020F0502020204030204" pitchFamily="34" charset="0"/>
              </a:rPr>
              <a:t> (DPC)</a:t>
            </a:r>
            <a:endParaRPr lang="en-GB"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CD88D163-8FEE-4B6A-977D-600E3843CE6C}" type="slidenum">
              <a:rPr lang="en-GB" smtClean="0"/>
              <a:pPr/>
              <a:t>30</a:t>
            </a:fld>
            <a:endParaRPr lang="en-GB"/>
          </a:p>
        </p:txBody>
      </p:sp>
      <p:sp>
        <p:nvSpPr>
          <p:cNvPr id="7" name="CasellaDiTesto 1"/>
          <p:cNvSpPr txBox="1"/>
          <p:nvPr/>
        </p:nvSpPr>
        <p:spPr>
          <a:xfrm>
            <a:off x="0" y="1538202"/>
            <a:ext cx="9144000" cy="4001095"/>
          </a:xfrm>
          <a:prstGeom prst="rect">
            <a:avLst/>
          </a:prstGeom>
          <a:noFill/>
        </p:spPr>
        <p:txBody>
          <a:bodyPr wrap="square" rtlCol="0">
            <a:spAutoFit/>
          </a:bodyPr>
          <a:lstStyle/>
          <a:p>
            <a:pPr marL="285750" indent="-285750" algn="just">
              <a:spcAft>
                <a:spcPts val="600"/>
              </a:spcAft>
              <a:buFont typeface="Arial"/>
              <a:buChar char="•"/>
            </a:pPr>
            <a:r>
              <a:rPr lang="en-GB" sz="1800" dirty="0" smtClean="0">
                <a:latin typeface="+mn-lt"/>
              </a:rPr>
              <a:t>CNR-IREA is </a:t>
            </a:r>
            <a:r>
              <a:rPr lang="en-GB" sz="1800" dirty="0" err="1" smtClean="0">
                <a:latin typeface="+mn-lt"/>
              </a:rPr>
              <a:t>Center</a:t>
            </a:r>
            <a:r>
              <a:rPr lang="en-GB" sz="1800" dirty="0" smtClean="0">
                <a:latin typeface="+mn-lt"/>
              </a:rPr>
              <a:t> of Competence (</a:t>
            </a:r>
            <a:r>
              <a:rPr lang="en-GB" sz="1800" dirty="0" err="1" smtClean="0">
                <a:latin typeface="+mn-lt"/>
              </a:rPr>
              <a:t>CoC</a:t>
            </a:r>
            <a:r>
              <a:rPr lang="en-GB" sz="1800" dirty="0" smtClean="0">
                <a:latin typeface="+mn-lt"/>
              </a:rPr>
              <a:t>) on </a:t>
            </a:r>
            <a:r>
              <a:rPr lang="en-GB" sz="1800" dirty="0" err="1" smtClean="0">
                <a:latin typeface="+mn-lt"/>
              </a:rPr>
              <a:t>DInSAR</a:t>
            </a:r>
            <a:r>
              <a:rPr lang="en-GB" sz="1800" dirty="0" smtClean="0">
                <a:latin typeface="+mn-lt"/>
              </a:rPr>
              <a:t> for the Italian Civil Protection Department (DPC)</a:t>
            </a:r>
          </a:p>
          <a:p>
            <a:pPr marL="285750" lvl="0" indent="-285750" algn="just">
              <a:spcAft>
                <a:spcPts val="600"/>
              </a:spcAft>
              <a:buFont typeface="Arial"/>
              <a:buChar char="•"/>
            </a:pPr>
            <a:r>
              <a:rPr lang="en-GB" dirty="0"/>
              <a:t>In case of major (Mw &gt;6) and shallow earthquakes occurred within the Italian territory, CNR-IREA has the mandate to fast provide DPC with </a:t>
            </a:r>
            <a:r>
              <a:rPr lang="en-GB" dirty="0" err="1"/>
              <a:t>DInSAR</a:t>
            </a:r>
            <a:r>
              <a:rPr lang="en-GB" dirty="0"/>
              <a:t> Earth surface deformation maps, as soon as the post-seismic SAR acquisition is available.</a:t>
            </a:r>
          </a:p>
          <a:p>
            <a:pPr marL="285750" indent="-285750" algn="just">
              <a:spcAft>
                <a:spcPts val="600"/>
              </a:spcAft>
              <a:buFont typeface="Arial"/>
              <a:buChar char="•"/>
            </a:pPr>
            <a:r>
              <a:rPr lang="en-GB" dirty="0"/>
              <a:t>Generated deformation maps are used by DPC and others DPC’s </a:t>
            </a:r>
            <a:r>
              <a:rPr lang="en-GB" dirty="0" err="1"/>
              <a:t>CoC</a:t>
            </a:r>
            <a:r>
              <a:rPr lang="en-GB" dirty="0"/>
              <a:t> to understand the extension of the area affected by displacement and better focus the activities during emergency.</a:t>
            </a:r>
          </a:p>
          <a:p>
            <a:pPr marL="285750" indent="-285750" algn="just">
              <a:spcAft>
                <a:spcPts val="600"/>
              </a:spcAft>
              <a:buFont typeface="Arial"/>
              <a:buChar char="•"/>
            </a:pPr>
            <a:r>
              <a:rPr lang="en-GB" dirty="0"/>
              <a:t>Maps can also be used to model the </a:t>
            </a:r>
            <a:r>
              <a:rPr lang="en-GB" dirty="0" err="1"/>
              <a:t>seismogenic</a:t>
            </a:r>
            <a:r>
              <a:rPr lang="en-GB" dirty="0"/>
              <a:t> fault in order to increase the knowledge on the earthquake </a:t>
            </a:r>
            <a:r>
              <a:rPr lang="en-GB" dirty="0" smtClean="0"/>
              <a:t>causes.</a:t>
            </a:r>
            <a:endParaRPr lang="en-GB" dirty="0"/>
          </a:p>
          <a:p>
            <a:pPr marL="285750" indent="-285750" algn="just">
              <a:spcAft>
                <a:spcPts val="600"/>
              </a:spcAft>
              <a:buFont typeface="Arial"/>
              <a:buChar char="•"/>
            </a:pPr>
            <a:r>
              <a:rPr lang="en-GB" dirty="0"/>
              <a:t>DPC could also ask to provide displacement measurements for earthquakes occurred abroad, in the framework of international  collaborations with foreign Authorities, as in the case of the April 16th earthquake in </a:t>
            </a:r>
            <a:r>
              <a:rPr lang="en-GB" dirty="0" smtClean="0"/>
              <a:t>Ecuador.</a:t>
            </a:r>
            <a:endParaRPr lang="en-GB" sz="1800" dirty="0">
              <a:latin typeface="+mn-lt"/>
            </a:endParaRPr>
          </a:p>
        </p:txBody>
      </p:sp>
    </p:spTree>
    <p:extLst>
      <p:ext uri="{BB962C8B-B14F-4D97-AF65-F5344CB8AC3E}">
        <p14:creationId xmlns:p14="http://schemas.microsoft.com/office/powerpoint/2010/main" xmlns="" val="36866214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31</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fr-FR" sz="3200" b="1" smtClean="0">
                <a:solidFill>
                  <a:schemeClr val="tx2"/>
                </a:solidFill>
                <a:ea typeface="Verdana" panose="020B0604030504040204" pitchFamily="34" charset="0"/>
                <a:cs typeface="Verdana" panose="020B0604030504040204" pitchFamily="34" charset="0"/>
              </a:rPr>
              <a:t>Lefkada earthquake of 17 November 2015</a:t>
            </a:r>
            <a:endParaRPr lang="el-GR" sz="3200" b="1"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133151659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88640"/>
            <a:ext cx="7848872" cy="720080"/>
          </a:xfrm>
        </p:spPr>
        <p:txBody>
          <a:bodyPr/>
          <a:lstStyle/>
          <a:p>
            <a:pPr algn="l"/>
            <a:r>
              <a:rPr lang="fr-FR" dirty="0" smtClean="0">
                <a:latin typeface="Calibri" panose="020F0502020204030204" pitchFamily="34" charset="0"/>
              </a:rPr>
              <a:t>2015 </a:t>
            </a:r>
            <a:r>
              <a:rPr lang="fr-FR" dirty="0" err="1" smtClean="0">
                <a:latin typeface="Calibri" panose="020F0502020204030204" pitchFamily="34" charset="0"/>
              </a:rPr>
              <a:t>Greece</a:t>
            </a:r>
            <a:r>
              <a:rPr lang="fr-FR" dirty="0" smtClean="0">
                <a:latin typeface="Calibri" panose="020F0502020204030204" pitchFamily="34" charset="0"/>
              </a:rPr>
              <a:t> </a:t>
            </a:r>
            <a:r>
              <a:rPr lang="fr-FR" dirty="0" err="1" smtClean="0">
                <a:latin typeface="Calibri" panose="020F0502020204030204" pitchFamily="34" charset="0"/>
              </a:rPr>
              <a:t>Earthquake</a:t>
            </a:r>
            <a:r>
              <a:rPr lang="fr-FR" dirty="0" smtClean="0">
                <a:latin typeface="Calibri" panose="020F0502020204030204" pitchFamily="34" charset="0"/>
              </a:rPr>
              <a:t>: Co-</a:t>
            </a:r>
            <a:r>
              <a:rPr lang="fr-FR" dirty="0" err="1" smtClean="0">
                <a:latin typeface="Calibri" panose="020F0502020204030204" pitchFamily="34" charset="0"/>
              </a:rPr>
              <a:t>seismic</a:t>
            </a:r>
            <a:r>
              <a:rPr lang="fr-FR" dirty="0" smtClean="0">
                <a:latin typeface="Calibri" panose="020F0502020204030204" pitchFamily="34" charset="0"/>
              </a:rPr>
              <a:t> </a:t>
            </a:r>
            <a:r>
              <a:rPr lang="fr-FR" dirty="0" err="1" smtClean="0">
                <a:latin typeface="Calibri" panose="020F0502020204030204" pitchFamily="34" charset="0"/>
              </a:rPr>
              <a:t>analysis</a:t>
            </a:r>
            <a:r>
              <a:rPr lang="fr-FR" dirty="0" smtClean="0">
                <a:latin typeface="Calibri" panose="020F0502020204030204" pitchFamily="34" charset="0"/>
              </a:rPr>
              <a:t> over </a:t>
            </a:r>
            <a:r>
              <a:rPr lang="fr-FR" dirty="0" err="1" smtClean="0">
                <a:latin typeface="Calibri" panose="020F0502020204030204" pitchFamily="34" charset="0"/>
              </a:rPr>
              <a:t>Lefkada</a:t>
            </a:r>
            <a:r>
              <a:rPr lang="fr-FR" dirty="0" smtClean="0">
                <a:latin typeface="Calibri" panose="020F0502020204030204" pitchFamily="34" charset="0"/>
              </a:rPr>
              <a:t> by NASA JPL</a:t>
            </a:r>
            <a:endParaRPr lang="en-GB"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CD88D163-8FEE-4B6A-977D-600E3843CE6C}" type="slidenum">
              <a:rPr lang="en-GB" smtClean="0"/>
              <a:pPr/>
              <a:t>32</a:t>
            </a:fld>
            <a:endParaRPr lang="en-GB"/>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487884" y="1340769"/>
            <a:ext cx="3868092" cy="39304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Image 2"/>
          <p:cNvPicPr/>
          <p:nvPr/>
        </p:nvPicPr>
        <p:blipFill rotWithShape="1">
          <a:blip r:embed="rId4" cstate="print">
            <a:extLst>
              <a:ext uri="{28A0092B-C50C-407E-A947-70E740481C1C}">
                <a14:useLocalDpi xmlns:a14="http://schemas.microsoft.com/office/drawing/2010/main" xmlns="" val="0"/>
              </a:ext>
            </a:extLst>
          </a:blip>
          <a:srcRect/>
          <a:stretch/>
        </p:blipFill>
        <p:spPr>
          <a:xfrm>
            <a:off x="4572000" y="1556792"/>
            <a:ext cx="3672408" cy="3714462"/>
          </a:xfrm>
          <a:prstGeom prst="rect">
            <a:avLst/>
          </a:prstGeom>
        </p:spPr>
      </p:pic>
      <p:sp>
        <p:nvSpPr>
          <p:cNvPr id="7" name="Rectangle 6"/>
          <p:cNvSpPr/>
          <p:nvPr/>
        </p:nvSpPr>
        <p:spPr>
          <a:xfrm>
            <a:off x="0" y="5271254"/>
            <a:ext cx="9144000" cy="1600438"/>
          </a:xfrm>
          <a:prstGeom prst="rect">
            <a:avLst/>
          </a:prstGeom>
        </p:spPr>
        <p:txBody>
          <a:bodyPr wrap="square">
            <a:spAutoFit/>
          </a:bodyPr>
          <a:lstStyle/>
          <a:p>
            <a:pPr algn="just"/>
            <a:r>
              <a:rPr lang="en-US" sz="1400" b="1" dirty="0" smtClean="0"/>
              <a:t>Sentinel-1A </a:t>
            </a:r>
            <a:r>
              <a:rPr lang="en-US" sz="1400" b="1" dirty="0"/>
              <a:t>12-day pairs on ascending </a:t>
            </a:r>
            <a:r>
              <a:rPr lang="en-US" sz="1400" b="1" dirty="0" smtClean="0"/>
              <a:t>and </a:t>
            </a:r>
            <a:r>
              <a:rPr lang="en-US" sz="1400" b="1" dirty="0"/>
              <a:t>descending </a:t>
            </a:r>
            <a:r>
              <a:rPr lang="en-US" sz="1400" b="1" dirty="0" smtClean="0"/>
              <a:t>using </a:t>
            </a:r>
            <a:r>
              <a:rPr lang="en-US" sz="1400" b="1" dirty="0"/>
              <a:t>prototype processing modules with the JPL </a:t>
            </a:r>
            <a:r>
              <a:rPr lang="en-US" sz="1400" b="1" dirty="0" smtClean="0"/>
              <a:t>ISCE </a:t>
            </a:r>
            <a:r>
              <a:rPr lang="en-US" sz="1400" b="1" dirty="0"/>
              <a:t>as part of the </a:t>
            </a:r>
            <a:r>
              <a:rPr lang="en-US" sz="1400" b="1" dirty="0" smtClean="0"/>
              <a:t>ARIA </a:t>
            </a:r>
            <a:r>
              <a:rPr lang="en-US" sz="1400" b="1" dirty="0"/>
              <a:t>project. </a:t>
            </a:r>
            <a:r>
              <a:rPr lang="en-US" sz="1400" b="1" dirty="0" smtClean="0"/>
              <a:t>SRTM </a:t>
            </a:r>
            <a:r>
              <a:rPr lang="en-US" sz="1400" b="1" dirty="0"/>
              <a:t>version 3 DEM </a:t>
            </a:r>
            <a:r>
              <a:rPr lang="en-US" sz="1400" b="1" dirty="0" smtClean="0"/>
              <a:t>was used in </a:t>
            </a:r>
            <a:r>
              <a:rPr lang="en-US" sz="1400" b="1" dirty="0"/>
              <a:t>the </a:t>
            </a:r>
            <a:r>
              <a:rPr lang="en-US" sz="1400" b="1" dirty="0" err="1"/>
              <a:t>coregistration</a:t>
            </a:r>
            <a:r>
              <a:rPr lang="en-US" sz="1400" b="1" dirty="0"/>
              <a:t> step. The unwrapped phase was converted to range change and is contoured with 5 cm contours in the maps. The USGS National Earthquake Information Center epicenter for the </a:t>
            </a:r>
            <a:r>
              <a:rPr lang="en-US" sz="1400" b="1" dirty="0" err="1"/>
              <a:t>Lefkada</a:t>
            </a:r>
            <a:r>
              <a:rPr lang="en-US" sz="1400" b="1" dirty="0"/>
              <a:t> Earthquake and uncertainty is plotted with a red star and error ellipse. The two </a:t>
            </a:r>
            <a:r>
              <a:rPr lang="en-US" sz="1400" b="1" dirty="0" err="1"/>
              <a:t>interferograms</a:t>
            </a:r>
            <a:r>
              <a:rPr lang="en-US" sz="1400" b="1" dirty="0"/>
              <a:t> have been converted to a prototype </a:t>
            </a:r>
            <a:r>
              <a:rPr lang="en-US" sz="1400" b="1" dirty="0" err="1"/>
              <a:t>interferogram</a:t>
            </a:r>
            <a:r>
              <a:rPr lang="en-US" sz="1400" b="1" dirty="0"/>
              <a:t> archive product in HDF5 format and uploaded to the UNAVCO SSARA </a:t>
            </a:r>
            <a:r>
              <a:rPr lang="en-US" sz="1400" b="1" dirty="0" err="1"/>
              <a:t>Interferogram</a:t>
            </a:r>
            <a:r>
              <a:rPr lang="en-US" sz="1400" b="1" dirty="0"/>
              <a:t> </a:t>
            </a:r>
            <a:r>
              <a:rPr lang="en-US" sz="1400" b="1" dirty="0" smtClean="0"/>
              <a:t>archive.</a:t>
            </a:r>
            <a:r>
              <a:rPr lang="en-US" sz="1400" dirty="0" smtClean="0"/>
              <a:t> </a:t>
            </a:r>
            <a:r>
              <a:rPr lang="el-GR" sz="1400" b="1" dirty="0" smtClean="0"/>
              <a:t> </a:t>
            </a:r>
            <a:endParaRPr lang="en-GB" sz="1400" b="1" dirty="0"/>
          </a:p>
        </p:txBody>
      </p:sp>
    </p:spTree>
    <p:extLst>
      <p:ext uri="{BB962C8B-B14F-4D97-AF65-F5344CB8AC3E}">
        <p14:creationId xmlns:p14="http://schemas.microsoft.com/office/powerpoint/2010/main" xmlns="" val="4151965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33</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fr-FR" sz="3200" b="1" smtClean="0">
                <a:solidFill>
                  <a:schemeClr val="tx2"/>
                </a:solidFill>
                <a:ea typeface="Verdana" panose="020B0604030504040204" pitchFamily="34" charset="0"/>
                <a:cs typeface="Verdana" panose="020B0604030504040204" pitchFamily="34" charset="0"/>
              </a:rPr>
              <a:t>Validation results of the global strain rate modelling activity</a:t>
            </a:r>
            <a:endParaRPr lang="el-GR" sz="3200" b="1"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13657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912"/>
            <a:ext cx="9143999" cy="791815"/>
          </a:xfrm>
        </p:spPr>
        <p:txBody>
          <a:bodyPr/>
          <a:lstStyle/>
          <a:p>
            <a:pPr lvl="0" algn="l" defTabSz="457200" eaLnBrk="1" fontAlgn="auto" hangingPunct="1">
              <a:spcAft>
                <a:spcPts val="0"/>
              </a:spcAft>
              <a:defRPr/>
            </a:pPr>
            <a:r>
              <a:rPr lang="fr-FR" dirty="0" smtClean="0">
                <a:latin typeface="Calibri" panose="020F0502020204030204" pitchFamily="34" charset="0"/>
              </a:rPr>
              <a:t/>
            </a:r>
            <a:br>
              <a:rPr lang="fr-FR" dirty="0" smtClean="0">
                <a:latin typeface="Calibri" panose="020F0502020204030204" pitchFamily="34" charset="0"/>
              </a:rPr>
            </a:br>
            <a:r>
              <a:rPr lang="it-IT" kern="1200" dirty="0" smtClean="0">
                <a:latin typeface="Calibri" panose="020F0502020204030204" pitchFamily="34" charset="0"/>
              </a:rPr>
              <a:t>Turkey validation site: Preliminary results by COMET (1)</a:t>
            </a:r>
            <a:r>
              <a:rPr lang="it-IT" sz="2400" kern="1200" dirty="0" smtClean="0">
                <a:solidFill>
                  <a:schemeClr val="bg2"/>
                </a:solidFill>
                <a:latin typeface="Book Antiqua" panose="02040602050305030304" pitchFamily="18" charset="0"/>
              </a:rPr>
              <a:t/>
            </a:r>
            <a:br>
              <a:rPr lang="it-IT" sz="2400" kern="1200" dirty="0" smtClean="0">
                <a:solidFill>
                  <a:schemeClr val="bg2"/>
                </a:solidFill>
                <a:latin typeface="Book Antiqua" panose="02040602050305030304" pitchFamily="18" charset="0"/>
              </a:rPr>
            </a:br>
            <a:endParaRPr lang="en-GB" sz="36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CD88D163-8FEE-4B6A-977D-600E3843CE6C}" type="slidenum">
              <a:rPr lang="en-GB" smtClean="0"/>
              <a:pPr/>
              <a:t>34</a:t>
            </a:fld>
            <a:endParaRPr lang="en-GB"/>
          </a:p>
        </p:txBody>
      </p:sp>
      <p:sp>
        <p:nvSpPr>
          <p:cNvPr id="11" name="Rectangle 10"/>
          <p:cNvSpPr/>
          <p:nvPr/>
        </p:nvSpPr>
        <p:spPr bwMode="auto">
          <a:xfrm>
            <a:off x="5148063" y="1475969"/>
            <a:ext cx="2678183"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GB" sz="1400" b="1" dirty="0">
              <a:solidFill>
                <a:schemeClr val="tx2"/>
              </a:solidFill>
            </a:endParaRPr>
          </a:p>
        </p:txBody>
      </p:sp>
      <p:sp>
        <p:nvSpPr>
          <p:cNvPr id="7" name="Rectangle 6"/>
          <p:cNvSpPr/>
          <p:nvPr/>
        </p:nvSpPr>
        <p:spPr>
          <a:xfrm>
            <a:off x="2339752" y="1749483"/>
            <a:ext cx="4680520" cy="338554"/>
          </a:xfrm>
          <a:prstGeom prst="rect">
            <a:avLst/>
          </a:prstGeom>
        </p:spPr>
        <p:txBody>
          <a:bodyPr wrap="square">
            <a:spAutoFit/>
          </a:bodyPr>
          <a:lstStyle/>
          <a:p>
            <a:pPr algn="just"/>
            <a:endParaRPr lang="en-US" sz="1600" b="1" dirty="0">
              <a:latin typeface="Calibri" panose="020F0502020204030204" pitchFamily="34" charset="0"/>
            </a:endParaRPr>
          </a:p>
        </p:txBody>
      </p:sp>
      <p:pic>
        <p:nvPicPr>
          <p:cNvPr id="10" name="Image 4"/>
          <p:cNvPicPr/>
          <p:nvPr/>
        </p:nvPicPr>
        <p:blipFill>
          <a:blip r:embed="rId2" cstate="print">
            <a:extLst>
              <a:ext uri="{28A0092B-C50C-407E-A947-70E740481C1C}">
                <a14:useLocalDpi xmlns:a14="http://schemas.microsoft.com/office/drawing/2010/main" xmlns="" val="0"/>
              </a:ext>
            </a:extLst>
          </a:blip>
          <a:stretch>
            <a:fillRect/>
          </a:stretch>
        </p:blipFill>
        <p:spPr>
          <a:xfrm>
            <a:off x="89756" y="1775161"/>
            <a:ext cx="8946740" cy="4822191"/>
          </a:xfrm>
          <a:prstGeom prst="rect">
            <a:avLst/>
          </a:prstGeom>
        </p:spPr>
      </p:pic>
      <p:sp>
        <p:nvSpPr>
          <p:cNvPr id="5" name="Rectangle 4"/>
          <p:cNvSpPr/>
          <p:nvPr/>
        </p:nvSpPr>
        <p:spPr>
          <a:xfrm>
            <a:off x="971600" y="1410641"/>
            <a:ext cx="7272808" cy="369332"/>
          </a:xfrm>
          <a:prstGeom prst="rect">
            <a:avLst/>
          </a:prstGeom>
        </p:spPr>
        <p:txBody>
          <a:bodyPr wrap="square">
            <a:spAutoFit/>
          </a:bodyPr>
          <a:lstStyle/>
          <a:p>
            <a:pPr algn="ctr"/>
            <a:r>
              <a:rPr lang="en-GB" b="1" dirty="0" err="1"/>
              <a:t>Interseismic</a:t>
            </a:r>
            <a:r>
              <a:rPr lang="en-GB" b="1" dirty="0"/>
              <a:t> Strain in Turkey from 18 months of Sentinel-1 data</a:t>
            </a:r>
          </a:p>
        </p:txBody>
      </p:sp>
    </p:spTree>
    <p:extLst>
      <p:ext uri="{BB962C8B-B14F-4D97-AF65-F5344CB8AC3E}">
        <p14:creationId xmlns:p14="http://schemas.microsoft.com/office/powerpoint/2010/main" xmlns="" val="33681139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912"/>
            <a:ext cx="9143999" cy="791815"/>
          </a:xfrm>
        </p:spPr>
        <p:txBody>
          <a:bodyPr/>
          <a:lstStyle/>
          <a:p>
            <a:pPr lvl="0" algn="l" defTabSz="457200" eaLnBrk="1" fontAlgn="auto" hangingPunct="1">
              <a:spcAft>
                <a:spcPts val="0"/>
              </a:spcAft>
              <a:defRPr/>
            </a:pPr>
            <a:r>
              <a:rPr lang="fr-FR" dirty="0" smtClean="0">
                <a:latin typeface="Calibri" panose="020F0502020204030204" pitchFamily="34" charset="0"/>
              </a:rPr>
              <a:t/>
            </a:r>
            <a:br>
              <a:rPr lang="fr-FR" dirty="0" smtClean="0">
                <a:latin typeface="Calibri" panose="020F0502020204030204" pitchFamily="34" charset="0"/>
              </a:rPr>
            </a:br>
            <a:r>
              <a:rPr lang="it-IT" kern="1200" dirty="0">
                <a:latin typeface="Calibri" panose="020F0502020204030204" pitchFamily="34" charset="0"/>
              </a:rPr>
              <a:t>Turkey validation site: Preliminary results by </a:t>
            </a:r>
            <a:r>
              <a:rPr lang="it-IT" kern="1200" dirty="0" smtClean="0">
                <a:latin typeface="Calibri" panose="020F0502020204030204" pitchFamily="34" charset="0"/>
              </a:rPr>
              <a:t>COMET (</a:t>
            </a:r>
            <a:r>
              <a:rPr lang="it-IT" kern="1200" dirty="0">
                <a:latin typeface="Calibri" panose="020F0502020204030204" pitchFamily="34" charset="0"/>
              </a:rPr>
              <a:t>2</a:t>
            </a:r>
            <a:r>
              <a:rPr lang="it-IT" kern="1200" dirty="0" smtClean="0">
                <a:latin typeface="Calibri" panose="020F0502020204030204" pitchFamily="34" charset="0"/>
              </a:rPr>
              <a:t>)</a:t>
            </a:r>
            <a:r>
              <a:rPr lang="it-IT" sz="2400" kern="1200" dirty="0">
                <a:solidFill>
                  <a:schemeClr val="bg2"/>
                </a:solidFill>
                <a:latin typeface="Book Antiqua" panose="02040602050305030304" pitchFamily="18" charset="0"/>
              </a:rPr>
              <a:t/>
            </a:r>
            <a:br>
              <a:rPr lang="it-IT" sz="2400" kern="1200" dirty="0">
                <a:solidFill>
                  <a:schemeClr val="bg2"/>
                </a:solidFill>
                <a:latin typeface="Book Antiqua" panose="02040602050305030304" pitchFamily="18" charset="0"/>
              </a:rPr>
            </a:br>
            <a:endParaRPr lang="en-GB" sz="36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CD88D163-8FEE-4B6A-977D-600E3843CE6C}" type="slidenum">
              <a:rPr lang="en-GB" smtClean="0"/>
              <a:pPr/>
              <a:t>35</a:t>
            </a:fld>
            <a:endParaRPr lang="en-GB"/>
          </a:p>
        </p:txBody>
      </p:sp>
      <p:sp>
        <p:nvSpPr>
          <p:cNvPr id="11" name="Rectangle 10"/>
          <p:cNvSpPr/>
          <p:nvPr/>
        </p:nvSpPr>
        <p:spPr bwMode="auto">
          <a:xfrm>
            <a:off x="5148063" y="1475969"/>
            <a:ext cx="2678183"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GB" sz="1400" b="1" dirty="0">
              <a:solidFill>
                <a:schemeClr val="tx2"/>
              </a:solidFill>
            </a:endParaRPr>
          </a:p>
        </p:txBody>
      </p:sp>
      <p:sp>
        <p:nvSpPr>
          <p:cNvPr id="7" name="Rectangle 6"/>
          <p:cNvSpPr/>
          <p:nvPr/>
        </p:nvSpPr>
        <p:spPr>
          <a:xfrm>
            <a:off x="4322874" y="1669053"/>
            <a:ext cx="4680520" cy="2062103"/>
          </a:xfrm>
          <a:prstGeom prst="rect">
            <a:avLst/>
          </a:prstGeom>
        </p:spPr>
        <p:txBody>
          <a:bodyPr wrap="square">
            <a:spAutoFit/>
          </a:bodyPr>
          <a:lstStyle/>
          <a:p>
            <a:pPr algn="just"/>
            <a:r>
              <a:rPr lang="en-US" sz="1600" b="1" dirty="0"/>
              <a:t>Comparison (below) between (a) line-of-sight deformation measured by Sentinel-1 over 18 months, and (b) east-west velocities from 7 years of </a:t>
            </a:r>
            <a:r>
              <a:rPr lang="en-US" sz="1600" b="1" dirty="0" err="1"/>
              <a:t>Envisat</a:t>
            </a:r>
            <a:r>
              <a:rPr lang="en-US" sz="1600" b="1" dirty="0"/>
              <a:t> data. Both data sets show a strong change in </a:t>
            </a:r>
            <a:r>
              <a:rPr lang="en-US" sz="1600" b="1" dirty="0" err="1"/>
              <a:t>colour</a:t>
            </a:r>
            <a:r>
              <a:rPr lang="en-US" sz="1600" b="1" dirty="0"/>
              <a:t> across the North Anatolian Fault, where tectonic strain is accumulating. Note the different </a:t>
            </a:r>
            <a:r>
              <a:rPr lang="en-US" sz="1600" b="1" dirty="0" err="1"/>
              <a:t>colour</a:t>
            </a:r>
            <a:r>
              <a:rPr lang="en-US" sz="1600" b="1" dirty="0"/>
              <a:t> scales as one is LOS motion and one is E-W. </a:t>
            </a:r>
            <a:endParaRPr lang="en-US" sz="1600" b="1" dirty="0">
              <a:latin typeface="Calibri" panose="020F0502020204030204" pitchFamily="34" charset="0"/>
            </a:endParaRPr>
          </a:p>
        </p:txBody>
      </p:sp>
      <p:pic>
        <p:nvPicPr>
          <p:cNvPr id="9" name="Image 3"/>
          <p:cNvPicPr/>
          <p:nvPr/>
        </p:nvPicPr>
        <p:blipFill>
          <a:blip r:embed="rId2" cstate="print">
            <a:extLst>
              <a:ext uri="{28A0092B-C50C-407E-A947-70E740481C1C}">
                <a14:useLocalDpi xmlns:a14="http://schemas.microsoft.com/office/drawing/2010/main" xmlns="" val="0"/>
              </a:ext>
            </a:extLst>
          </a:blip>
          <a:stretch>
            <a:fillRect/>
          </a:stretch>
        </p:blipFill>
        <p:spPr>
          <a:xfrm>
            <a:off x="251520" y="1544556"/>
            <a:ext cx="4071354" cy="5052796"/>
          </a:xfrm>
          <a:prstGeom prst="rect">
            <a:avLst/>
          </a:prstGeom>
        </p:spPr>
      </p:pic>
      <p:pic>
        <p:nvPicPr>
          <p:cNvPr id="10" name="Image 4"/>
          <p:cNvPicPr/>
          <p:nvPr/>
        </p:nvPicPr>
        <p:blipFill>
          <a:blip r:embed="rId3" cstate="print">
            <a:extLst>
              <a:ext uri="{28A0092B-C50C-407E-A947-70E740481C1C}">
                <a14:useLocalDpi xmlns:a14="http://schemas.microsoft.com/office/drawing/2010/main" xmlns="" val="0"/>
              </a:ext>
            </a:extLst>
          </a:blip>
          <a:stretch>
            <a:fillRect/>
          </a:stretch>
        </p:blipFill>
        <p:spPr>
          <a:xfrm>
            <a:off x="4322874" y="3789040"/>
            <a:ext cx="4328562" cy="2661707"/>
          </a:xfrm>
          <a:prstGeom prst="rect">
            <a:avLst/>
          </a:prstGeom>
        </p:spPr>
      </p:pic>
    </p:spTree>
    <p:extLst>
      <p:ext uri="{BB962C8B-B14F-4D97-AF65-F5344CB8AC3E}">
        <p14:creationId xmlns:p14="http://schemas.microsoft.com/office/powerpoint/2010/main" xmlns="" val="38199055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36</a:t>
            </a:fld>
            <a:endParaRPr lang="fr-FR"/>
          </a:p>
        </p:txBody>
      </p:sp>
      <p:sp>
        <p:nvSpPr>
          <p:cNvPr id="3" name="Content Placeholder 2"/>
          <p:cNvSpPr>
            <a:spLocks noGrp="1"/>
          </p:cNvSpPr>
          <p:nvPr>
            <p:ph idx="4294967295"/>
          </p:nvPr>
        </p:nvSpPr>
        <p:spPr>
          <a:xfrm>
            <a:off x="2051720" y="2780928"/>
            <a:ext cx="5123235" cy="1296144"/>
          </a:xfrm>
        </p:spPr>
        <p:txBody>
          <a:bodyPr>
            <a:noAutofit/>
          </a:bodyPr>
          <a:lstStyle/>
          <a:p>
            <a:pPr marL="0" indent="0" algn="ctr">
              <a:buNone/>
            </a:pPr>
            <a:r>
              <a:rPr lang="en-US" sz="3200" b="1" dirty="0" smtClean="0">
                <a:effectLst>
                  <a:outerShdw blurRad="38100" dist="38100" dir="2700000" algn="tl">
                    <a:srgbClr val="000000">
                      <a:alpha val="43137"/>
                    </a:srgbClr>
                  </a:outerShdw>
                </a:effectLst>
              </a:rPr>
              <a:t>Helping pilot users with on </a:t>
            </a:r>
            <a:r>
              <a:rPr lang="en-US" sz="3200" b="1" smtClean="0">
                <a:effectLst>
                  <a:outerShdw blurRad="38100" dist="38100" dir="2700000" algn="tl">
                    <a:srgbClr val="000000">
                      <a:alpha val="43137"/>
                    </a:srgbClr>
                  </a:outerShdw>
                </a:effectLst>
              </a:rPr>
              <a:t>demand processing (GEP)</a:t>
            </a:r>
            <a:endParaRPr lang="el-G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204901232"/>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0E5741A4-A864-49A7-944A-A05ED55E0BC5}" type="slidenum">
              <a:rPr lang="fr-FR" smtClean="0"/>
              <a:pPr/>
              <a:t>37</a:t>
            </a:fld>
            <a:endParaRPr lang="fr-FR"/>
          </a:p>
        </p:txBody>
      </p:sp>
      <p:sp>
        <p:nvSpPr>
          <p:cNvPr id="8" name="Titre 7"/>
          <p:cNvSpPr>
            <a:spLocks noGrp="1"/>
          </p:cNvSpPr>
          <p:nvPr>
            <p:ph type="title" idx="4294967295"/>
          </p:nvPr>
        </p:nvSpPr>
        <p:spPr>
          <a:xfrm>
            <a:off x="1" y="116632"/>
            <a:ext cx="4283968" cy="850900"/>
          </a:xfrm>
        </p:spPr>
        <p:txBody>
          <a:bodyPr>
            <a:normAutofit/>
          </a:bodyPr>
          <a:lstStyle/>
          <a:p>
            <a:pPr algn="ctr"/>
            <a:r>
              <a:rPr lang="fr-FR" sz="3600" b="1" dirty="0" smtClean="0">
                <a:effectLst>
                  <a:outerShdw blurRad="38100" dist="38100" dir="2700000" algn="tl">
                    <a:srgbClr val="000000">
                      <a:alpha val="43137"/>
                    </a:srgbClr>
                  </a:outerShdw>
                </a:effectLst>
                <a:latin typeface="Calibri" panose="020F0502020204030204" pitchFamily="34" charset="0"/>
              </a:rPr>
              <a:t>GEP Roadmap</a:t>
            </a:r>
            <a:endParaRPr lang="en-GB" sz="3600" b="1" dirty="0">
              <a:effectLst>
                <a:outerShdw blurRad="38100" dist="38100" dir="2700000" algn="tl">
                  <a:srgbClr val="000000">
                    <a:alpha val="43137"/>
                  </a:srgbClr>
                </a:outerShdw>
              </a:effectLst>
              <a:latin typeface="Calibri" panose="020F0502020204030204" pitchFamily="34"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504" y="1696582"/>
            <a:ext cx="8892480" cy="4341091"/>
          </a:xfrm>
          <a:prstGeom prst="rect">
            <a:avLst/>
          </a:prstGeom>
        </p:spPr>
      </p:pic>
    </p:spTree>
    <p:extLst>
      <p:ext uri="{BB962C8B-B14F-4D97-AF65-F5344CB8AC3E}">
        <p14:creationId xmlns:p14="http://schemas.microsoft.com/office/powerpoint/2010/main" xmlns="" val="2868691151"/>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E5741A4-A864-49A7-944A-A05ED55E0BC5}" type="slidenum">
              <a:rPr lang="fr-FR" smtClean="0"/>
              <a:pPr/>
              <a:t>38</a:t>
            </a:fld>
            <a:endParaRPr lang="fr-FR"/>
          </a:p>
        </p:txBody>
      </p:sp>
      <p:sp>
        <p:nvSpPr>
          <p:cNvPr id="2" name="Title 1"/>
          <p:cNvSpPr>
            <a:spLocks noGrp="1"/>
          </p:cNvSpPr>
          <p:nvPr>
            <p:ph type="title" idx="4294967295"/>
          </p:nvPr>
        </p:nvSpPr>
        <p:spPr>
          <a:xfrm>
            <a:off x="178233" y="0"/>
            <a:ext cx="5673820" cy="1143000"/>
          </a:xfrm>
        </p:spPr>
        <p:txBody>
          <a:bodyPr>
            <a:normAutofit/>
          </a:bodyPr>
          <a:lstStyle/>
          <a:p>
            <a:r>
              <a:rPr lang="fr-FR" sz="3600" dirty="0" smtClean="0">
                <a:effectLst>
                  <a:outerShdw blurRad="38100" dist="38100" dir="2700000" algn="tl">
                    <a:srgbClr val="000000">
                      <a:alpha val="43137"/>
                    </a:srgbClr>
                  </a:outerShdw>
                </a:effectLst>
                <a:latin typeface="Calibri" panose="020F0502020204030204" pitchFamily="34" charset="0"/>
              </a:rPr>
              <a:t>GEP: an </a:t>
            </a:r>
            <a:r>
              <a:rPr lang="fr-FR" sz="3600" dirty="0" err="1" smtClean="0">
                <a:effectLst>
                  <a:outerShdw blurRad="38100" dist="38100" dir="2700000" algn="tl">
                    <a:srgbClr val="000000">
                      <a:alpha val="43137"/>
                    </a:srgbClr>
                  </a:outerShdw>
                </a:effectLst>
                <a:latin typeface="Calibri" panose="020F0502020204030204" pitchFamily="34" charset="0"/>
              </a:rPr>
              <a:t>innovative</a:t>
            </a:r>
            <a:r>
              <a:rPr lang="fr-FR" sz="3600" dirty="0" smtClean="0">
                <a:effectLst>
                  <a:outerShdw blurRad="38100" dist="38100" dir="2700000" algn="tl">
                    <a:srgbClr val="000000">
                      <a:alpha val="43137"/>
                    </a:srgbClr>
                  </a:outerShdw>
                </a:effectLst>
                <a:latin typeface="Calibri" panose="020F0502020204030204" pitchFamily="34" charset="0"/>
              </a:rPr>
              <a:t> </a:t>
            </a:r>
            <a:r>
              <a:rPr lang="fr-FR" sz="3600" dirty="0" err="1" smtClean="0">
                <a:effectLst>
                  <a:outerShdw blurRad="38100" dist="38100" dir="2700000" algn="tl">
                    <a:srgbClr val="000000">
                      <a:alpha val="43137"/>
                    </a:srgbClr>
                  </a:outerShdw>
                </a:effectLst>
                <a:latin typeface="Calibri" panose="020F0502020204030204" pitchFamily="34" charset="0"/>
              </a:rPr>
              <a:t>response</a:t>
            </a:r>
            <a:endParaRPr lang="en-GB" sz="3600" b="1" dirty="0">
              <a:effectLst>
                <a:outerShdw blurRad="38100" dist="38100" dir="2700000" algn="tl">
                  <a:srgbClr val="000000">
                    <a:alpha val="43137"/>
                  </a:srgbClr>
                </a:outerShdw>
              </a:effectLst>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05" y="1412776"/>
            <a:ext cx="9107171" cy="5184576"/>
          </a:xfrm>
          <a:prstGeom prst="rect">
            <a:avLst/>
          </a:prstGeom>
        </p:spPr>
      </p:pic>
    </p:spTree>
    <p:extLst>
      <p:ext uri="{BB962C8B-B14F-4D97-AF65-F5344CB8AC3E}">
        <p14:creationId xmlns:p14="http://schemas.microsoft.com/office/powerpoint/2010/main" xmlns="" val="2864217014"/>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6" name="Rectangle 2"/>
          <p:cNvSpPr txBox="1">
            <a:spLocks noChangeArrowheads="1"/>
          </p:cNvSpPr>
          <p:nvPr/>
        </p:nvSpPr>
        <p:spPr bwMode="auto">
          <a:xfrm>
            <a:off x="467544" y="209802"/>
            <a:ext cx="5328592" cy="769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6" rIns="91436" bIns="45716" anchor="ct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en-GB" sz="2200" b="1" dirty="0">
                <a:solidFill>
                  <a:schemeClr val="bg1"/>
                </a:solidFill>
                <a:effectLst>
                  <a:outerShdw blurRad="38100" dist="38100" dir="2700000" algn="tl">
                    <a:srgbClr val="000000">
                      <a:alpha val="43137"/>
                    </a:srgbClr>
                  </a:outerShdw>
                </a:effectLst>
              </a:rPr>
              <a:t>Examples of </a:t>
            </a:r>
            <a:r>
              <a:rPr lang="en-GB" sz="2200" b="1" i="1" dirty="0">
                <a:solidFill>
                  <a:schemeClr val="bg1"/>
                </a:solidFill>
                <a:effectLst>
                  <a:outerShdw blurRad="38100" dist="38100" dir="2700000" algn="tl">
                    <a:srgbClr val="000000">
                      <a:alpha val="43137"/>
                    </a:srgbClr>
                  </a:outerShdw>
                </a:effectLst>
              </a:rPr>
              <a:t>Early Adopters, </a:t>
            </a:r>
          </a:p>
          <a:p>
            <a:pPr algn="ctr" defTabSz="914364" eaLnBrk="1" hangingPunct="1"/>
            <a:r>
              <a:rPr lang="en-GB" sz="2200" b="1" i="1" dirty="0">
                <a:solidFill>
                  <a:schemeClr val="bg1"/>
                </a:solidFill>
                <a:effectLst>
                  <a:outerShdw blurRad="38100" dist="38100" dir="2700000" algn="tl">
                    <a:srgbClr val="000000">
                      <a:alpha val="43137"/>
                    </a:srgbClr>
                  </a:outerShdw>
                </a:effectLst>
              </a:rPr>
              <a:t>Validation Phase started in March </a:t>
            </a:r>
            <a:r>
              <a:rPr lang="en-GB" sz="2200" b="1" i="1" dirty="0" smtClean="0">
                <a:solidFill>
                  <a:schemeClr val="bg1"/>
                </a:solidFill>
                <a:effectLst>
                  <a:outerShdw blurRad="38100" dist="38100" dir="2700000" algn="tl">
                    <a:srgbClr val="000000">
                      <a:alpha val="43137"/>
                    </a:srgbClr>
                  </a:outerShdw>
                </a:effectLst>
              </a:rPr>
              <a:t>2015 </a:t>
            </a:r>
            <a:r>
              <a:rPr lang="en-GB" sz="2200" b="1" dirty="0" smtClean="0">
                <a:solidFill>
                  <a:schemeClr val="bg1"/>
                </a:solidFill>
                <a:effectLst>
                  <a:outerShdw blurRad="38100" dist="38100" dir="2700000" algn="tl">
                    <a:srgbClr val="000000">
                      <a:alpha val="43137"/>
                    </a:srgbClr>
                  </a:outerShdw>
                </a:effectLst>
              </a:rPr>
              <a:t>(1)</a:t>
            </a:r>
            <a:endParaRPr lang="en-GB" sz="2200" b="1" dirty="0">
              <a:solidFill>
                <a:schemeClr val="bg1"/>
              </a:solidFill>
              <a:effectLst>
                <a:outerShdw blurRad="38100" dist="38100" dir="2700000" algn="tl">
                  <a:srgbClr val="000000">
                    <a:alpha val="43137"/>
                  </a:srgbClr>
                </a:outerShdw>
              </a:effectLst>
            </a:endParaRPr>
          </a:p>
        </p:txBody>
      </p:sp>
      <p:graphicFrame>
        <p:nvGraphicFramePr>
          <p:cNvPr id="8" name="Table 7"/>
          <p:cNvGraphicFramePr>
            <a:graphicFrameLocks noGrp="1"/>
          </p:cNvGraphicFramePr>
          <p:nvPr>
            <p:extLst>
              <p:ext uri="{D42A27DB-BD31-4B8C-83A1-F6EECF244321}">
                <p14:modId xmlns:p14="http://schemas.microsoft.com/office/powerpoint/2010/main" xmlns="" val="2600622637"/>
              </p:ext>
            </p:extLst>
          </p:nvPr>
        </p:nvGraphicFramePr>
        <p:xfrm>
          <a:off x="683568" y="1556792"/>
          <a:ext cx="7560840" cy="4861290"/>
        </p:xfrm>
        <a:graphic>
          <a:graphicData uri="http://schemas.openxmlformats.org/drawingml/2006/table">
            <a:tbl>
              <a:tblPr firstRow="1" bandRow="1">
                <a:tableStyleId>{5C22544A-7EE6-4342-B048-85BDC9FD1C3A}</a:tableStyleId>
              </a:tblPr>
              <a:tblGrid>
                <a:gridCol w="3672408"/>
                <a:gridCol w="3888432"/>
              </a:tblGrid>
              <a:tr h="25993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Calibri" pitchFamily="34" charset="0"/>
                          <a:ea typeface="ＭＳ Ｐゴシック" pitchFamily="34" charset="-128"/>
                        </a:rPr>
                        <a:t>User organisation</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ＭＳ Ｐゴシック" pitchFamily="34" charset="-128"/>
                        </a:rPr>
                        <a:t>Areas</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err="1" smtClean="0">
                          <a:ln>
                            <a:noFill/>
                          </a:ln>
                          <a:solidFill>
                            <a:schemeClr val="tx1"/>
                          </a:solidFill>
                          <a:effectLst/>
                          <a:latin typeface="Calibri" pitchFamily="34" charset="0"/>
                          <a:ea typeface="ＭＳ Ｐゴシック" pitchFamily="34" charset="-128"/>
                        </a:rPr>
                        <a:t>Ecole</a:t>
                      </a: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 </a:t>
                      </a:r>
                      <a:r>
                        <a:rPr kumimoji="0" lang="en-GB" sz="1100" b="0" i="0" u="none" strike="noStrike" cap="none" normalizeH="0" baseline="0" dirty="0" err="1" smtClean="0">
                          <a:ln>
                            <a:noFill/>
                          </a:ln>
                          <a:solidFill>
                            <a:schemeClr val="tx1"/>
                          </a:solidFill>
                          <a:effectLst/>
                          <a:latin typeface="Calibri" pitchFamily="34" charset="0"/>
                          <a:ea typeface="ＭＳ Ｐゴシック" pitchFamily="34" charset="-128"/>
                        </a:rPr>
                        <a:t>Normale</a:t>
                      </a: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 </a:t>
                      </a:r>
                      <a:r>
                        <a:rPr kumimoji="0" lang="en-GB" sz="1100" b="0" i="0" u="none" strike="noStrike" cap="none" normalizeH="0" baseline="0" dirty="0" err="1" smtClean="0">
                          <a:ln>
                            <a:noFill/>
                          </a:ln>
                          <a:solidFill>
                            <a:schemeClr val="tx1"/>
                          </a:solidFill>
                          <a:effectLst/>
                          <a:latin typeface="Calibri" pitchFamily="34" charset="0"/>
                          <a:ea typeface="ＭＳ Ｐゴシック" pitchFamily="34" charset="-128"/>
                        </a:rPr>
                        <a:t>Supérieure</a:t>
                      </a: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 de Paris (France)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Etna</a:t>
                      </a:r>
                      <a:r>
                        <a:rPr kumimoji="0" lang="en-GB" sz="1100" b="0" i="0" u="none" strike="noStrike" cap="none" normalizeH="0" baseline="0" dirty="0" smtClean="0">
                          <a:ln>
                            <a:noFill/>
                          </a:ln>
                          <a:solidFill>
                            <a:schemeClr val="accent6">
                              <a:lumMod val="50000"/>
                            </a:schemeClr>
                          </a:solidFill>
                          <a:effectLst/>
                          <a:latin typeface="Calibri" pitchFamily="34" charset="0"/>
                          <a:ea typeface="ＭＳ Ｐゴシック" pitchFamily="34" charset="-128"/>
                        </a:rPr>
                        <a:t>, Italy and </a:t>
                      </a:r>
                      <a:r>
                        <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rPr>
                        <a:t>Corinth Rift</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Greece</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DLR IMF (Germany)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66FF"/>
                          </a:solidFill>
                          <a:effectLst/>
                          <a:latin typeface="Calibri" pitchFamily="34" charset="0"/>
                          <a:ea typeface="ＭＳ Ｐゴシック" pitchFamily="34" charset="-128"/>
                        </a:rPr>
                        <a:t>European tectonic mask</a:t>
                      </a:r>
                    </a:p>
                  </a:txBody>
                  <a:tcPr marL="6951" marR="6951" marT="6949" marB="0" anchor="b" horzOverflow="overflow"/>
                </a:tc>
              </a:tr>
              <a:tr h="19339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Altamira Information (Spain)</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Test sites on </a:t>
                      </a:r>
                      <a:r>
                        <a:rPr kumimoji="0" lang="en-GB" sz="1100" b="0" i="0" u="none" strike="noStrike" cap="none" normalizeH="0" baseline="0" dirty="0" smtClean="0">
                          <a:ln>
                            <a:noFill/>
                          </a:ln>
                          <a:solidFill>
                            <a:srgbClr val="00B050"/>
                          </a:solidFill>
                          <a:effectLst/>
                          <a:latin typeface="Calibri" pitchFamily="34" charset="0"/>
                          <a:ea typeface="ＭＳ Ｐゴシック" pitchFamily="34" charset="-128"/>
                        </a:rPr>
                        <a:t>landslides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and</a:t>
                      </a:r>
                      <a:r>
                        <a:rPr kumimoji="0" lang="en-GB" sz="1100" b="0" i="0" u="none" strike="noStrike" cap="none" normalizeH="0" baseline="0" dirty="0" smtClean="0">
                          <a:ln>
                            <a:noFill/>
                          </a:ln>
                          <a:solidFill>
                            <a:srgbClr val="00B050"/>
                          </a:solidFill>
                          <a:effectLst/>
                          <a:latin typeface="Calibri" pitchFamily="34" charset="0"/>
                          <a:ea typeface="ＭＳ Ｐゴシック" pitchFamily="34" charset="-128"/>
                        </a:rPr>
                        <a:t> </a:t>
                      </a:r>
                      <a:r>
                        <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rPr>
                        <a:t>earthquakes</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err="1" smtClean="0">
                          <a:ln>
                            <a:noFill/>
                          </a:ln>
                          <a:solidFill>
                            <a:schemeClr val="tx1"/>
                          </a:solidFill>
                          <a:effectLst/>
                          <a:latin typeface="Calibri" pitchFamily="34" charset="0"/>
                          <a:ea typeface="ＭＳ Ｐゴシック" pitchFamily="34" charset="-128"/>
                        </a:rPr>
                        <a:t>ISTerre</a:t>
                      </a:r>
                      <a:r>
                        <a:rPr kumimoji="0" lang="en-GB" sz="1100" b="1" i="0" u="none" strike="noStrike" cap="none" normalizeH="0" baseline="0" dirty="0" smtClean="0">
                          <a:ln>
                            <a:noFill/>
                          </a:ln>
                          <a:solidFill>
                            <a:schemeClr val="tx1"/>
                          </a:solidFill>
                          <a:effectLst/>
                          <a:latin typeface="Calibri" pitchFamily="34" charset="0"/>
                          <a:ea typeface="ＭＳ Ｐゴシック" pitchFamily="34" charset="-128"/>
                        </a:rPr>
                        <a:t> / </a:t>
                      </a:r>
                      <a:r>
                        <a:rPr kumimoji="0" lang="en-GB" sz="1100" b="1" i="0" u="none" strike="noStrike" cap="none" normalizeH="0" baseline="0" dirty="0" err="1" smtClean="0">
                          <a:ln>
                            <a:noFill/>
                          </a:ln>
                          <a:solidFill>
                            <a:schemeClr val="tx1"/>
                          </a:solidFill>
                          <a:effectLst/>
                          <a:latin typeface="Calibri" pitchFamily="34" charset="0"/>
                          <a:ea typeface="ＭＳ Ｐゴシック" pitchFamily="34" charset="-128"/>
                        </a:rPr>
                        <a:t>Institut</a:t>
                      </a:r>
                      <a:r>
                        <a:rPr kumimoji="0" lang="en-GB" sz="1100" b="1" i="0" u="none" strike="noStrike" cap="none" normalizeH="0" baseline="0" dirty="0" smtClean="0">
                          <a:ln>
                            <a:noFill/>
                          </a:ln>
                          <a:solidFill>
                            <a:schemeClr val="tx1"/>
                          </a:solidFill>
                          <a:effectLst/>
                          <a:latin typeface="Calibri" pitchFamily="34" charset="0"/>
                          <a:ea typeface="ＭＳ Ｐゴシック" pitchFamily="34" charset="-128"/>
                        </a:rPr>
                        <a:t> de Physique du Globe de Paris (France)</a:t>
                      </a:r>
                    </a:p>
                  </a:txBody>
                  <a:tcPr marL="6949" marR="6949" marT="6950" marB="0"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Subduction</a:t>
                      </a:r>
                      <a:r>
                        <a:rPr kumimoji="0" lang="en-US"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zones of </a:t>
                      </a:r>
                      <a:r>
                        <a:rPr kumimoji="0" lang="en-US" sz="1100" b="0" i="0" u="none" strike="noStrike" cap="none" normalizeH="0" baseline="0" dirty="0" smtClean="0">
                          <a:ln>
                            <a:noFill/>
                          </a:ln>
                          <a:solidFill>
                            <a:srgbClr val="0066FF"/>
                          </a:solidFill>
                          <a:effectLst/>
                          <a:latin typeface="Calibri" pitchFamily="34" charset="0"/>
                          <a:ea typeface="ＭＳ Ｐゴシック" pitchFamily="34" charset="-128"/>
                        </a:rPr>
                        <a:t>Latin America, the NAFZ and Tibet</a:t>
                      </a:r>
                      <a:r>
                        <a:rPr kumimoji="0" lang="en-US" sz="1100" b="0" i="0" u="none" strike="noStrike" cap="none" normalizeH="0" baseline="0" dirty="0" smtClean="0">
                          <a:ln>
                            <a:noFill/>
                          </a:ln>
                          <a:solidFill>
                            <a:srgbClr val="00B050"/>
                          </a:solidFill>
                          <a:effectLst/>
                          <a:latin typeface="Calibri" pitchFamily="34" charset="0"/>
                          <a:ea typeface="ＭＳ Ｐゴシック" pitchFamily="34" charset="-128"/>
                        </a:rPr>
                        <a:t>.</a:t>
                      </a:r>
                    </a:p>
                  </a:txBody>
                  <a:tcPr marL="6951" marR="6951" marT="6949" marB="0" anchor="b" horzOverflow="overflow"/>
                </a:tc>
              </a:tr>
              <a:tr h="194758">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INGV Roma (Italy)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pt-BR" sz="1100" b="0" i="0" u="none" strike="noStrike" cap="none" normalizeH="0" baseline="0" dirty="0" smtClean="0">
                          <a:ln>
                            <a:noFill/>
                          </a:ln>
                          <a:solidFill>
                            <a:srgbClr val="0066FF"/>
                          </a:solidFill>
                          <a:effectLst/>
                          <a:latin typeface="Calibri" pitchFamily="34" charset="0"/>
                          <a:ea typeface="ＭＳ Ｐゴシック" pitchFamily="34" charset="-128"/>
                        </a:rPr>
                        <a:t>Alto Tiberina Fault </a:t>
                      </a:r>
                      <a:r>
                        <a:rPr kumimoji="0" lang="pt-B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and</a:t>
                      </a:r>
                      <a:r>
                        <a:rPr kumimoji="0" lang="pt-BR" sz="1100" b="0" i="0" u="none" strike="noStrike" cap="none" normalizeH="0" baseline="0" dirty="0" smtClean="0">
                          <a:ln>
                            <a:noFill/>
                          </a:ln>
                          <a:solidFill>
                            <a:srgbClr val="00B050"/>
                          </a:solidFill>
                          <a:effectLst/>
                          <a:latin typeface="Calibri" pitchFamily="34" charset="0"/>
                          <a:ea typeface="ＭＳ Ｐゴシック" pitchFamily="34" charset="-128"/>
                        </a:rPr>
                        <a:t> </a:t>
                      </a:r>
                      <a:r>
                        <a:rPr kumimoji="0" lang="pt-BR" sz="1100" b="0" i="0" u="none" strike="noStrike" cap="none" normalizeH="0" baseline="0" dirty="0" smtClean="0">
                          <a:ln>
                            <a:noFill/>
                          </a:ln>
                          <a:solidFill>
                            <a:srgbClr val="C00000"/>
                          </a:solidFill>
                          <a:effectLst/>
                          <a:latin typeface="Calibri" pitchFamily="34" charset="0"/>
                          <a:ea typeface="ＭＳ Ｐゴシック" pitchFamily="34" charset="-128"/>
                        </a:rPr>
                        <a:t>Fogo Cape Verde</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INGV Roma (Italy)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66FF"/>
                          </a:solidFill>
                          <a:effectLst/>
                          <a:latin typeface="Calibri" pitchFamily="34" charset="0"/>
                          <a:ea typeface="ＭＳ Ｐゴシック" pitchFamily="34" charset="-128"/>
                        </a:rPr>
                        <a:t>Marmara</a:t>
                      </a:r>
                      <a:r>
                        <a:rPr kumimoji="0" lang="en-US"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East sector of </a:t>
                      </a:r>
                      <a:r>
                        <a:rPr kumimoji="0" lang="en-US" sz="1100" b="0" i="0" u="none" strike="noStrike" cap="none" normalizeH="0" baseline="0" dirty="0" smtClean="0">
                          <a:ln>
                            <a:noFill/>
                          </a:ln>
                          <a:solidFill>
                            <a:srgbClr val="0066FF"/>
                          </a:solidFill>
                          <a:effectLst/>
                          <a:latin typeface="Calibri" pitchFamily="34" charset="0"/>
                          <a:ea typeface="ＭＳ Ｐゴシック" pitchFamily="34" charset="-128"/>
                        </a:rPr>
                        <a:t>NAFS</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1" i="0" u="none" strike="noStrike" cap="none" normalizeH="0" baseline="0" dirty="0" smtClean="0">
                          <a:ln>
                            <a:noFill/>
                          </a:ln>
                          <a:solidFill>
                            <a:schemeClr val="tx1"/>
                          </a:solidFill>
                          <a:effectLst/>
                          <a:latin typeface="Calibri" pitchFamily="34" charset="0"/>
                          <a:ea typeface="ＭＳ Ｐゴシック" pitchFamily="34" charset="-128"/>
                        </a:rPr>
                        <a:t>INGV Roma (Italy)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rPr>
                        <a:t>Haiti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and</a:t>
                      </a:r>
                      <a:r>
                        <a:rPr kumimoji="0" lang="en-GB" sz="1100" b="0" i="0" u="none" strike="noStrike" cap="none" normalizeH="0" baseline="0" dirty="0" smtClean="0">
                          <a:ln>
                            <a:noFill/>
                          </a:ln>
                          <a:solidFill>
                            <a:srgbClr val="00B050"/>
                          </a:solidFill>
                          <a:effectLst/>
                          <a:latin typeface="Calibri" pitchFamily="34" charset="0"/>
                          <a:ea typeface="ＭＳ Ｐゴシック" pitchFamily="34" charset="-128"/>
                        </a:rPr>
                        <a:t> </a:t>
                      </a:r>
                      <a:r>
                        <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rPr>
                        <a:t>West</a:t>
                      </a:r>
                      <a:r>
                        <a:rPr kumimoji="0" lang="en-GB" sz="1100" b="0" i="0" u="none" strike="noStrike" cap="none" normalizeH="0" baseline="0" dirty="0" smtClean="0">
                          <a:ln>
                            <a:noFill/>
                          </a:ln>
                          <a:solidFill>
                            <a:srgbClr val="3399FF"/>
                          </a:solidFill>
                          <a:effectLst/>
                          <a:latin typeface="Calibri" pitchFamily="34" charset="0"/>
                          <a:ea typeface="ＭＳ Ｐゴシック" pitchFamily="34" charset="-128"/>
                        </a:rPr>
                        <a:t> </a:t>
                      </a:r>
                      <a:r>
                        <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rPr>
                        <a:t>Java</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ETH (Switzerland)</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pt-B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Large surface deformations caused by </a:t>
                      </a:r>
                      <a:r>
                        <a:rPr kumimoji="0" lang="pt-BR" sz="1100" b="0" i="0" u="none" strike="noStrike" kern="1200" cap="none" normalizeH="0" baseline="0" dirty="0" smtClean="0">
                          <a:ln>
                            <a:noFill/>
                          </a:ln>
                          <a:solidFill>
                            <a:srgbClr val="00B050"/>
                          </a:solidFill>
                          <a:effectLst/>
                          <a:latin typeface="Calibri" pitchFamily="34" charset="0"/>
                          <a:ea typeface="ＭＳ Ｐゴシック" pitchFamily="34" charset="-128"/>
                          <a:cs typeface="+mn-cs"/>
                        </a:rPr>
                        <a:t>landslides</a:t>
                      </a:r>
                      <a:r>
                        <a:rPr kumimoji="0" lang="pt-B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in Bhutan Himalaya</a:t>
                      </a:r>
                      <a:endParaRPr kumimoji="0" lang="pt-BR" sz="1100" b="0" i="0" u="none" strike="noStrike" cap="none" normalizeH="0" baseline="0" dirty="0" smtClean="0">
                        <a:ln>
                          <a:noFill/>
                        </a:ln>
                        <a:solidFill>
                          <a:srgbClr val="00B050"/>
                        </a:solidFill>
                        <a:effectLst/>
                        <a:latin typeface="Calibri" pitchFamily="34" charset="0"/>
                        <a:ea typeface="ＭＳ Ｐゴシック" pitchFamily="34" charset="-128"/>
                      </a:endParaRPr>
                    </a:p>
                  </a:txBody>
                  <a:tcPr marL="6951" marR="6951" marT="6949" marB="0" anchor="b" horzOverflow="overflow"/>
                </a:tc>
              </a:tr>
              <a:tr h="19475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Calibri" pitchFamily="34" charset="0"/>
                          <a:ea typeface="ＭＳ Ｐゴシック" pitchFamily="34" charset="-128"/>
                        </a:rPr>
                        <a:t>NOA (Greece)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err="1" smtClean="0">
                          <a:ln>
                            <a:noFill/>
                          </a:ln>
                          <a:solidFill>
                            <a:srgbClr val="0066FF"/>
                          </a:solidFill>
                          <a:effectLst/>
                          <a:latin typeface="Calibri" pitchFamily="34" charset="0"/>
                          <a:ea typeface="ＭＳ Ｐゴシック" pitchFamily="34" charset="-128"/>
                        </a:rPr>
                        <a:t>Geohazard</a:t>
                      </a:r>
                      <a:r>
                        <a:rPr kumimoji="0" lang="en-GB" sz="1100" b="0" i="0" u="none" strike="noStrike" cap="none" normalizeH="0" baseline="0" dirty="0" smtClean="0">
                          <a:ln>
                            <a:noFill/>
                          </a:ln>
                          <a:solidFill>
                            <a:srgbClr val="00B050"/>
                          </a:solidFill>
                          <a:effectLst/>
                          <a:latin typeface="Calibri" pitchFamily="34" charset="0"/>
                          <a:ea typeface="ＭＳ Ｐゴシック" pitchFamily="34" charset="-128"/>
                        </a:rPr>
                        <a:t>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sites in Greece</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ea typeface="ＭＳ Ｐゴシック" pitchFamily="34" charset="-128"/>
                        </a:rPr>
                        <a:t>SATIM (Poland)</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Silesia &amp; Warsaw (Poland)</a:t>
                      </a:r>
                    </a:p>
                  </a:txBody>
                  <a:tcPr marL="6951" marR="6951" marT="6949" marB="0" anchor="b" horzOverflow="overflow"/>
                </a:tc>
              </a:tr>
              <a:tr h="35940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Obs. Physique du Globe de Clermont-Ferrand (France)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Piton de la </a:t>
                      </a:r>
                      <a:r>
                        <a:rPr kumimoji="0" lang="en-GB" sz="1100" b="0" i="0" u="none" strike="noStrike" cap="none" normalizeH="0" baseline="0" dirty="0" err="1" smtClean="0">
                          <a:ln>
                            <a:noFill/>
                          </a:ln>
                          <a:solidFill>
                            <a:srgbClr val="C00000"/>
                          </a:solidFill>
                          <a:effectLst/>
                          <a:latin typeface="Calibri" pitchFamily="34" charset="0"/>
                          <a:ea typeface="ＭＳ Ｐゴシック" pitchFamily="34" charset="-128"/>
                        </a:rPr>
                        <a:t>Fournaise</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in La </a:t>
                      </a:r>
                      <a:r>
                        <a:rPr kumimoji="0" lang="en-GB"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Réunion</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Cordon del </a:t>
                      </a:r>
                      <a:r>
                        <a:rPr kumimoji="0" lang="en-GB" sz="1100" b="0" i="0" u="none" strike="noStrike" cap="none" normalizeH="0" baseline="0" dirty="0" err="1" smtClean="0">
                          <a:ln>
                            <a:noFill/>
                          </a:ln>
                          <a:solidFill>
                            <a:srgbClr val="C00000"/>
                          </a:solidFill>
                          <a:effectLst/>
                          <a:latin typeface="Calibri" pitchFamily="34" charset="0"/>
                          <a:ea typeface="ＭＳ Ｐゴシック" pitchFamily="34" charset="-128"/>
                        </a:rPr>
                        <a:t>Azufre</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 / </a:t>
                      </a:r>
                      <a:r>
                        <a:rPr kumimoji="0" lang="en-GB" sz="1100" b="0" i="0" u="none" strike="noStrike" cap="none" normalizeH="0" baseline="0" dirty="0" err="1" smtClean="0">
                          <a:ln>
                            <a:noFill/>
                          </a:ln>
                          <a:solidFill>
                            <a:srgbClr val="C00000"/>
                          </a:solidFill>
                          <a:effectLst/>
                          <a:latin typeface="Calibri" pitchFamily="34" charset="0"/>
                          <a:ea typeface="ＭＳ Ｐゴシック" pitchFamily="34" charset="-128"/>
                        </a:rPr>
                        <a:t>Lastarria</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in Chile–Argentina</a:t>
                      </a:r>
                    </a:p>
                  </a:txBody>
                  <a:tcPr marL="6951" marR="6951" marT="6949" marB="0" anchor="b" horzOverflow="overflow"/>
                </a:tc>
              </a:tr>
              <a:tr h="19259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INGV Catania (Italy)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Etna &amp; </a:t>
                      </a:r>
                      <a:r>
                        <a:rPr kumimoji="0" lang="en-GB" sz="1100" b="0" i="0" u="none" strike="noStrike" cap="none" normalizeH="0" baseline="0" dirty="0" err="1" smtClean="0">
                          <a:ln>
                            <a:noFill/>
                          </a:ln>
                          <a:solidFill>
                            <a:srgbClr val="C00000"/>
                          </a:solidFill>
                          <a:effectLst/>
                          <a:latin typeface="Calibri" pitchFamily="34" charset="0"/>
                          <a:ea typeface="ＭＳ Ｐゴシック" pitchFamily="34" charset="-128"/>
                        </a:rPr>
                        <a:t>Campi</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 </a:t>
                      </a:r>
                      <a:r>
                        <a:rPr kumimoji="0" lang="en-GB" sz="1100" b="0" i="0" u="none" strike="noStrike" cap="none" normalizeH="0" baseline="0" dirty="0" err="1" smtClean="0">
                          <a:ln>
                            <a:noFill/>
                          </a:ln>
                          <a:solidFill>
                            <a:srgbClr val="C00000"/>
                          </a:solidFill>
                          <a:effectLst/>
                          <a:latin typeface="Calibri" pitchFamily="34" charset="0"/>
                          <a:ea typeface="ＭＳ Ｐゴシック" pitchFamily="34" charset="-128"/>
                        </a:rPr>
                        <a:t>Flegrei</a:t>
                      </a:r>
                      <a:r>
                        <a:rPr kumimoji="0" lang="en-GB" sz="1100" b="0" i="0" u="none" strike="noStrike" cap="none" normalizeH="0" baseline="0" dirty="0" smtClean="0">
                          <a:ln>
                            <a:noFill/>
                          </a:ln>
                          <a:solidFill>
                            <a:srgbClr val="C00000"/>
                          </a:solidFill>
                          <a:effectLst/>
                          <a:latin typeface="Calibri" pitchFamily="34" charset="0"/>
                          <a:ea typeface="ＭＳ Ｐゴシック" pitchFamily="34" charset="-128"/>
                        </a:rPr>
                        <a:t> / Vesuvius</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British </a:t>
                      </a: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Geological</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 Survey (UK)</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Urban areas of Great Britain</a:t>
                      </a:r>
                    </a:p>
                  </a:txBody>
                  <a:tcPr marL="6951" marR="6951" marT="6949" marB="0" anchor="b" horzOverflow="overflow"/>
                </a:tc>
              </a:tr>
              <a:tr h="19475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dirty="0" err="1" smtClean="0">
                          <a:ln>
                            <a:noFill/>
                          </a:ln>
                          <a:solidFill>
                            <a:schemeClr val="tx1"/>
                          </a:solidFill>
                          <a:effectLst/>
                          <a:latin typeface="Calibri" pitchFamily="34" charset="0"/>
                          <a:ea typeface="ＭＳ Ｐゴシック" pitchFamily="34" charset="-128"/>
                        </a:rPr>
                        <a:t>University</a:t>
                      </a:r>
                      <a:r>
                        <a:rPr kumimoji="0" lang="fr-FR" sz="1100" b="1" i="0" u="none" strike="noStrike" cap="none" normalizeH="0" baseline="0" dirty="0" smtClean="0">
                          <a:ln>
                            <a:noFill/>
                          </a:ln>
                          <a:solidFill>
                            <a:schemeClr val="tx1"/>
                          </a:solidFill>
                          <a:effectLst/>
                          <a:latin typeface="Calibri" pitchFamily="34" charset="0"/>
                          <a:ea typeface="ＭＳ Ｐゴシック" pitchFamily="34" charset="-128"/>
                        </a:rPr>
                        <a:t> of Leeds (UK)</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Active deformation in the </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Alpine-Himalayan belt</a:t>
                      </a:r>
                    </a:p>
                  </a:txBody>
                  <a:tcPr marL="6951" marR="6951" marT="6949" marB="0" anchor="b" horzOverflow="overflow"/>
                </a:tc>
              </a:tr>
              <a:tr h="35940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ESA</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Over calibration sites: Rain forest, Germany (DLR targets), Australia Milan, Chicago, Sao Paulo</a:t>
                      </a:r>
                    </a:p>
                  </a:txBody>
                  <a:tcPr marL="6951" marR="6951" marT="6949" marB="0" anchor="b" horzOverflow="overflow"/>
                </a:tc>
              </a:tr>
              <a:tr h="35940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ESA(Progressive Systems SLR)</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Greater Cairo</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South </a:t>
                      </a:r>
                      <a:r>
                        <a:rPr kumimoji="0" lang="en-GB"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Rayan</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dune field, Middle Egypt province and </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Aswan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province</a:t>
                      </a:r>
                    </a:p>
                  </a:txBody>
                  <a:tcPr marL="6951" marR="6951" marT="6949" marB="0" anchor="b" horzOverflow="overflow"/>
                </a:tc>
              </a:tr>
              <a:tr h="3599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CNR IREA (</a:t>
                      </a: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Italy</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Tests on </a:t>
                      </a:r>
                      <a:r>
                        <a:rPr kumimoji="0" lang="en-GB" sz="1100" b="0" i="0" u="none" strike="noStrike" kern="1200" cap="none" normalizeH="0" baseline="0" dirty="0" smtClean="0">
                          <a:ln>
                            <a:noFill/>
                          </a:ln>
                          <a:solidFill>
                            <a:srgbClr val="C00000"/>
                          </a:solidFill>
                          <a:effectLst/>
                          <a:latin typeface="Calibri" pitchFamily="34" charset="0"/>
                          <a:ea typeface="ＭＳ Ｐゴシック" pitchFamily="34" charset="-128"/>
                          <a:cs typeface="+mn-cs"/>
                        </a:rPr>
                        <a:t>Italian volcanoes</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and</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a:t>
                      </a:r>
                      <a:r>
                        <a:rPr kumimoji="0" lang="en-GB" sz="1100" b="0" i="0" u="none" strike="noStrike" kern="1200" cap="none" normalizeH="0" baseline="0" dirty="0" smtClean="0">
                          <a:ln>
                            <a:noFill/>
                          </a:ln>
                          <a:solidFill>
                            <a:srgbClr val="C00000"/>
                          </a:solidFill>
                          <a:effectLst/>
                          <a:latin typeface="Calibri" pitchFamily="34" charset="0"/>
                          <a:ea typeface="ＭＳ Ｐゴシック" pitchFamily="34" charset="-128"/>
                          <a:cs typeface="+mn-cs"/>
                        </a:rPr>
                        <a:t>Hawaiian and Japanese volcanic</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and</a:t>
                      </a:r>
                      <a:r>
                        <a:rPr kumimoji="0" lang="en-GB"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seismic </a:t>
                      </a: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areas</a:t>
                      </a:r>
                    </a:p>
                  </a:txBody>
                  <a:tcPr marL="6951" marR="6951" marT="6949" marB="0" anchor="b" horzOverflow="overflow"/>
                </a:tc>
              </a:tr>
              <a:tr h="35940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Universita</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 De L’ Aquila  (</a:t>
                      </a: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Italy</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Abruzzo</a:t>
                      </a: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t>
                      </a: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region</a:t>
                      </a: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L’ Aquila and Teramo for post-</a:t>
                      </a:r>
                      <a:r>
                        <a:rPr kumimoji="0" lang="fr-FR" sz="1100" b="0" i="0" u="none" strike="noStrike" kern="1200" cap="none" normalizeH="0" baseline="0" dirty="0" err="1" smtClean="0">
                          <a:ln>
                            <a:noFill/>
                          </a:ln>
                          <a:solidFill>
                            <a:srgbClr val="0070C0"/>
                          </a:solidFill>
                          <a:effectLst/>
                          <a:latin typeface="Calibri" pitchFamily="34" charset="0"/>
                          <a:ea typeface="ＭＳ Ｐゴシック" pitchFamily="34" charset="-128"/>
                          <a:cs typeface="+mn-cs"/>
                        </a:rPr>
                        <a:t>seismic</a:t>
                      </a: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t>
                      </a: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ground</a:t>
                      </a: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t>
                      </a: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displacements</a:t>
                      </a: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t>
                      </a:r>
                      <a:endPar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endParaRP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University</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 </a:t>
                      </a: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College</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 of London (UK)</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UK </a:t>
                      </a:r>
                      <a:r>
                        <a:rPr kumimoji="0" lang="fr-FR" sz="1100" b="0" i="0" u="none" strike="noStrike" kern="1200" cap="none" normalizeH="0" baseline="0" dirty="0" err="1" smtClean="0">
                          <a:ln>
                            <a:noFill/>
                          </a:ln>
                          <a:solidFill>
                            <a:srgbClr val="00B050"/>
                          </a:solidFill>
                          <a:effectLst/>
                          <a:latin typeface="Calibri" pitchFamily="34" charset="0"/>
                          <a:ea typeface="ＭＳ Ｐゴシック" pitchFamily="34" charset="-128"/>
                          <a:cs typeface="+mn-cs"/>
                        </a:rPr>
                        <a:t>landslides</a:t>
                      </a:r>
                      <a:endParaRPr kumimoji="0" lang="en-GB" sz="1100" b="0" i="0" u="none" strike="noStrike" kern="1200" cap="none" normalizeH="0" baseline="0" dirty="0" smtClean="0">
                        <a:ln>
                          <a:noFill/>
                        </a:ln>
                        <a:solidFill>
                          <a:srgbClr val="00B050"/>
                        </a:solidFill>
                        <a:effectLst/>
                        <a:latin typeface="Calibri" pitchFamily="34" charset="0"/>
                        <a:ea typeface="ＭＳ Ｐゴシック" pitchFamily="34" charset="-128"/>
                        <a:cs typeface="+mn-cs"/>
                      </a:endParaRP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University</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 of Rabat(</a:t>
                      </a:r>
                      <a:r>
                        <a:rPr kumimoji="0" lang="fr-FR" sz="1100" b="0" i="0" u="none" strike="noStrike" cap="none" normalizeH="0" baseline="0" dirty="0" err="1" smtClean="0">
                          <a:ln>
                            <a:noFill/>
                          </a:ln>
                          <a:solidFill>
                            <a:schemeClr val="tx1"/>
                          </a:solidFill>
                          <a:effectLst/>
                          <a:latin typeface="Calibri" pitchFamily="34" charset="0"/>
                          <a:ea typeface="ＭＳ Ｐゴシック" pitchFamily="34" charset="-128"/>
                        </a:rPr>
                        <a:t>Morocco</a:t>
                      </a: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Morocco</a:t>
                      </a:r>
                      <a:r>
                        <a:rPr kumimoji="0" lang="fr-FR"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a:t>
                      </a:r>
                      <a:r>
                        <a:rPr kumimoji="0" lang="fr-FR" sz="1100" b="0" i="0" u="none" strike="noStrike" kern="1200" cap="none" normalizeH="0" baseline="0" dirty="0" err="1" smtClean="0">
                          <a:ln>
                            <a:noFill/>
                          </a:ln>
                          <a:solidFill>
                            <a:srgbClr val="0066FF"/>
                          </a:solidFill>
                          <a:effectLst/>
                          <a:latin typeface="Calibri" pitchFamily="34" charset="0"/>
                          <a:ea typeface="ＭＳ Ｐゴシック" pitchFamily="34" charset="-128"/>
                          <a:cs typeface="+mn-cs"/>
                        </a:rPr>
                        <a:t>seismic</a:t>
                      </a:r>
                      <a:r>
                        <a:rPr kumimoji="0" lang="fr-FR" sz="1100" b="0" i="0" u="none" strike="noStrike" kern="1200" cap="none" normalizeH="0" baseline="0" dirty="0" smtClean="0">
                          <a:ln>
                            <a:noFill/>
                          </a:ln>
                          <a:solidFill>
                            <a:srgbClr val="0066FF"/>
                          </a:solidFill>
                          <a:effectLst/>
                          <a:latin typeface="Calibri" pitchFamily="34" charset="0"/>
                          <a:ea typeface="ＭＳ Ｐゴシック" pitchFamily="34" charset="-128"/>
                          <a:cs typeface="+mn-cs"/>
                        </a:rPr>
                        <a:t> </a:t>
                      </a:r>
                      <a:r>
                        <a:rPr kumimoji="0" lang="fr-FR" sz="1100" b="0" i="0" u="none" strike="noStrike" kern="1200" cap="none" normalizeH="0" baseline="0" dirty="0" err="1" smtClean="0">
                          <a:ln>
                            <a:noFill/>
                          </a:ln>
                          <a:solidFill>
                            <a:schemeClr val="accent6">
                              <a:lumMod val="50000"/>
                            </a:schemeClr>
                          </a:solidFill>
                          <a:effectLst/>
                          <a:latin typeface="Calibri" pitchFamily="34" charset="0"/>
                          <a:ea typeface="ＭＳ Ｐゴシック" pitchFamily="34" charset="-128"/>
                          <a:cs typeface="+mn-cs"/>
                        </a:rPr>
                        <a:t>activity</a:t>
                      </a:r>
                      <a:endPar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endParaRPr>
                    </a:p>
                  </a:txBody>
                  <a:tcPr marL="6951" marR="6951" marT="6949" marB="0" anchor="b" horzOverflow="overflow"/>
                </a:tc>
              </a:tr>
            </a:tbl>
          </a:graphicData>
        </a:graphic>
      </p:graphicFrame>
      <p:sp>
        <p:nvSpPr>
          <p:cNvPr id="2" name="Rectangle 1"/>
          <p:cNvSpPr/>
          <p:nvPr/>
        </p:nvSpPr>
        <p:spPr>
          <a:xfrm>
            <a:off x="8172400" y="1916832"/>
            <a:ext cx="971600" cy="115212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spcCol="0" rtlCol="0" anchor="ctr"/>
          <a:lstStyle/>
          <a:p>
            <a:pPr algn="ctr" defTabSz="914364"/>
            <a:r>
              <a:rPr lang="fr-FR" sz="1000" dirty="0" err="1" smtClean="0">
                <a:solidFill>
                  <a:srgbClr val="C00000"/>
                </a:solidFill>
              </a:rPr>
              <a:t>Volcanoes</a:t>
            </a:r>
            <a:endParaRPr lang="fr-FR" sz="1000" dirty="0">
              <a:solidFill>
                <a:srgbClr val="C00000"/>
              </a:solidFill>
            </a:endParaRPr>
          </a:p>
          <a:p>
            <a:pPr algn="ctr" defTabSz="914364"/>
            <a:r>
              <a:rPr lang="fr-FR" sz="1000" dirty="0">
                <a:solidFill>
                  <a:srgbClr val="0066FF"/>
                </a:solidFill>
                <a:ea typeface="ＭＳ Ｐゴシック" pitchFamily="34" charset="-128"/>
              </a:rPr>
              <a:t>    </a:t>
            </a:r>
            <a:r>
              <a:rPr lang="fr-FR" sz="1000" dirty="0" smtClean="0">
                <a:solidFill>
                  <a:srgbClr val="0066FF"/>
                </a:solidFill>
                <a:ea typeface="ＭＳ Ｐゴシック" pitchFamily="34" charset="-128"/>
              </a:rPr>
              <a:t>   </a:t>
            </a:r>
            <a:r>
              <a:rPr lang="fr-FR" sz="1000" dirty="0" err="1" smtClean="0">
                <a:solidFill>
                  <a:srgbClr val="0066FF"/>
                </a:solidFill>
                <a:ea typeface="ＭＳ Ｐゴシック" pitchFamily="34" charset="-128"/>
              </a:rPr>
              <a:t>Earthquakes</a:t>
            </a:r>
            <a:endParaRPr lang="fr-FR" sz="1000" dirty="0">
              <a:solidFill>
                <a:srgbClr val="0066FF"/>
              </a:solidFill>
              <a:ea typeface="ＭＳ Ｐゴシック" pitchFamily="34" charset="-128"/>
            </a:endParaRPr>
          </a:p>
          <a:p>
            <a:pPr defTabSz="914364" fontAlgn="b">
              <a:spcBef>
                <a:spcPct val="0"/>
              </a:spcBef>
              <a:spcAft>
                <a:spcPct val="0"/>
              </a:spcAft>
            </a:pPr>
            <a:r>
              <a:rPr lang="fr-FR" sz="1000" dirty="0">
                <a:solidFill>
                  <a:srgbClr val="00B050"/>
                </a:solidFill>
                <a:ea typeface="ＭＳ Ｐゴシック" pitchFamily="34" charset="-128"/>
              </a:rPr>
              <a:t>         </a:t>
            </a:r>
            <a:r>
              <a:rPr lang="fr-FR" sz="1000" dirty="0" smtClean="0">
                <a:solidFill>
                  <a:srgbClr val="00B050"/>
                </a:solidFill>
                <a:ea typeface="ＭＳ Ｐゴシック" pitchFamily="34" charset="-128"/>
              </a:rPr>
              <a:t>     </a:t>
            </a:r>
            <a:r>
              <a:rPr lang="fr-FR" sz="1000" dirty="0" err="1" smtClean="0">
                <a:solidFill>
                  <a:srgbClr val="00B050"/>
                </a:solidFill>
                <a:ea typeface="ＭＳ Ｐゴシック" pitchFamily="34" charset="-128"/>
              </a:rPr>
              <a:t>Landslides</a:t>
            </a:r>
            <a:endParaRPr lang="fr-FR" sz="1000" dirty="0" smtClean="0">
              <a:solidFill>
                <a:srgbClr val="00B050"/>
              </a:solidFill>
              <a:ea typeface="ＭＳ Ｐゴシック" pitchFamily="34" charset="-128"/>
            </a:endParaRPr>
          </a:p>
          <a:p>
            <a:pPr defTabSz="914364" fontAlgn="b">
              <a:spcBef>
                <a:spcPct val="0"/>
              </a:spcBef>
              <a:spcAft>
                <a:spcPct val="0"/>
              </a:spcAft>
            </a:pPr>
            <a:endParaRPr lang="fr-FR" sz="1000" dirty="0">
              <a:solidFill>
                <a:srgbClr val="00B050"/>
              </a:solidFill>
              <a:ea typeface="ＭＳ Ｐゴシック" pitchFamily="34" charset="-128"/>
            </a:endParaRPr>
          </a:p>
          <a:p>
            <a:pPr defTabSz="914364" fontAlgn="b">
              <a:spcBef>
                <a:spcPct val="0"/>
              </a:spcBef>
              <a:spcAft>
                <a:spcPct val="0"/>
              </a:spcAft>
            </a:pPr>
            <a:r>
              <a:rPr lang="fr-FR" sz="1000" dirty="0" smtClean="0">
                <a:solidFill>
                  <a:srgbClr val="7030A0"/>
                </a:solidFill>
                <a:ea typeface="ＭＳ Ｐゴシック" pitchFamily="34" charset="-128"/>
              </a:rPr>
              <a:t>Subsidence</a:t>
            </a:r>
            <a:endParaRPr lang="en-GB" sz="1000" dirty="0">
              <a:solidFill>
                <a:srgbClr val="7030A0"/>
              </a:solidFill>
              <a:ea typeface="ＭＳ Ｐゴシック" pitchFamily="34" charset="-128"/>
            </a:endParaRPr>
          </a:p>
        </p:txBody>
      </p:sp>
      <p:sp>
        <p:nvSpPr>
          <p:cNvPr id="3" name="Slide Number Placeholder 2"/>
          <p:cNvSpPr>
            <a:spLocks noGrp="1"/>
          </p:cNvSpPr>
          <p:nvPr>
            <p:ph type="sldNum" sz="quarter" idx="10"/>
          </p:nvPr>
        </p:nvSpPr>
        <p:spPr/>
        <p:txBody>
          <a:bodyPr/>
          <a:lstStyle/>
          <a:p>
            <a:fld id="{0E5741A4-A864-49A7-944A-A05ED55E0BC5}" type="slidenum">
              <a:rPr lang="fr-FR" smtClean="0"/>
              <a:pPr/>
              <a:t>39</a:t>
            </a:fld>
            <a:endParaRPr lang="fr-FR"/>
          </a:p>
        </p:txBody>
      </p:sp>
    </p:spTree>
    <p:extLst>
      <p:ext uri="{BB962C8B-B14F-4D97-AF65-F5344CB8AC3E}">
        <p14:creationId xmlns:p14="http://schemas.microsoft.com/office/powerpoint/2010/main" xmlns="" val="3748291270"/>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a:t>
            </a:fld>
            <a:endParaRPr lang="fr-FR"/>
          </a:p>
        </p:txBody>
      </p:sp>
      <p:sp>
        <p:nvSpPr>
          <p:cNvPr id="2" name="Title 1"/>
          <p:cNvSpPr>
            <a:spLocks noGrp="1"/>
          </p:cNvSpPr>
          <p:nvPr>
            <p:ph type="title" idx="4294967295"/>
          </p:nvPr>
        </p:nvSpPr>
        <p:spPr>
          <a:xfrm>
            <a:off x="251520" y="-11875"/>
            <a:ext cx="6897960" cy="1143000"/>
          </a:xfrm>
        </p:spPr>
        <p:txBody>
          <a:bodyPr>
            <a:normAutofit/>
          </a:bodyPr>
          <a:lstStyle/>
          <a:p>
            <a:pPr algn="l"/>
            <a:r>
              <a:rPr lang="en-US" sz="3600" b="1"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Seismic Hazards pilot </a:t>
            </a:r>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a:t>
            </a:r>
            <a:r>
              <a:rPr lang="en-US" sz="3600" b="1"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Status </a:t>
            </a:r>
            <a:endParaRPr lang="el-GR" dirty="0">
              <a:latin typeface="Calibri" panose="020F0502020204030204" pitchFamily="34" charset="0"/>
            </a:endParaRPr>
          </a:p>
        </p:txBody>
      </p:sp>
      <p:sp>
        <p:nvSpPr>
          <p:cNvPr id="3" name="Content Placeholder 2"/>
          <p:cNvSpPr>
            <a:spLocks noGrp="1"/>
          </p:cNvSpPr>
          <p:nvPr>
            <p:ph idx="4294967295"/>
          </p:nvPr>
        </p:nvSpPr>
        <p:spPr>
          <a:xfrm>
            <a:off x="395536" y="1484784"/>
            <a:ext cx="8435975" cy="4968875"/>
          </a:xfrm>
        </p:spPr>
        <p:txBody>
          <a:bodyPr>
            <a:normAutofit fontScale="92500"/>
          </a:bodyPr>
          <a:lstStyle/>
          <a:p>
            <a:pPr marL="0" indent="0">
              <a:buNone/>
            </a:pPr>
            <a:r>
              <a:rPr lang="en-US" sz="2200" b="0" dirty="0" smtClean="0"/>
              <a:t>As of today</a:t>
            </a:r>
            <a:r>
              <a:rPr lang="en-US" sz="2200" b="0" dirty="0"/>
              <a:t>:</a:t>
            </a:r>
            <a:endParaRPr lang="en-US" sz="2200" b="0" dirty="0" smtClean="0"/>
          </a:p>
          <a:p>
            <a:r>
              <a:rPr lang="en-US" sz="2200" b="0" dirty="0"/>
              <a:t>A Collaboration of </a:t>
            </a:r>
            <a:r>
              <a:rPr lang="en-US" sz="2200" dirty="0"/>
              <a:t>ESA, NASA, ASI, CNES, DLR, JAXA</a:t>
            </a:r>
            <a:r>
              <a:rPr lang="en-US" sz="2200" b="0" dirty="0"/>
              <a:t>, and other partners: </a:t>
            </a:r>
            <a:r>
              <a:rPr lang="en-US" sz="2200" dirty="0"/>
              <a:t>INGV, NOA, UNAVCO, COMET+, University of Miami, </a:t>
            </a:r>
            <a:r>
              <a:rPr lang="en-US" sz="2200" dirty="0" smtClean="0"/>
              <a:t>University of Pavia, </a:t>
            </a:r>
            <a:r>
              <a:rPr lang="it-IT" sz="2200" dirty="0" smtClean="0"/>
              <a:t>ISTerre/IPGP </a:t>
            </a:r>
            <a:r>
              <a:rPr lang="it-IT" sz="2200" b="0" dirty="0" smtClean="0"/>
              <a:t>and</a:t>
            </a:r>
            <a:r>
              <a:rPr lang="it-IT" sz="2200" dirty="0" smtClean="0"/>
              <a:t> </a:t>
            </a:r>
            <a:r>
              <a:rPr lang="it-IT" sz="2200" dirty="0"/>
              <a:t>CNR </a:t>
            </a:r>
            <a:r>
              <a:rPr lang="it-IT" sz="2200" dirty="0" smtClean="0"/>
              <a:t>IREA</a:t>
            </a:r>
            <a:r>
              <a:rPr lang="it-IT" sz="2200" b="0" dirty="0" smtClean="0"/>
              <a:t>.</a:t>
            </a:r>
            <a:endParaRPr lang="en-US" sz="2200" b="0" dirty="0"/>
          </a:p>
          <a:p>
            <a:r>
              <a:rPr lang="en-US" sz="2200" b="0" dirty="0" smtClean="0"/>
              <a:t>The GEP is available since </a:t>
            </a:r>
            <a:r>
              <a:rPr lang="en-US" sz="2200" b="0" dirty="0" smtClean="0">
                <a:solidFill>
                  <a:schemeClr val="tx1"/>
                </a:solidFill>
              </a:rPr>
              <a:t>March 2015: supports </a:t>
            </a:r>
            <a:r>
              <a:rPr lang="en-US" sz="2200" b="0" dirty="0" smtClean="0"/>
              <a:t>both </a:t>
            </a:r>
            <a:r>
              <a:rPr lang="en-US" sz="2200" i="1" dirty="0" smtClean="0"/>
              <a:t>EO </a:t>
            </a:r>
            <a:r>
              <a:rPr lang="en-US" sz="2200" i="1" smtClean="0"/>
              <a:t>data access, EO </a:t>
            </a:r>
            <a:r>
              <a:rPr lang="en-US" sz="2200" i="1" smtClean="0">
                <a:solidFill>
                  <a:schemeClr val="tx1"/>
                </a:solidFill>
              </a:rPr>
              <a:t>data </a:t>
            </a:r>
            <a:r>
              <a:rPr lang="en-US" sz="2200" i="1" smtClean="0"/>
              <a:t>processing and e-collaboration</a:t>
            </a:r>
            <a:r>
              <a:rPr lang="en-US" sz="2200" b="0" smtClean="0"/>
              <a:t>.</a:t>
            </a:r>
          </a:p>
          <a:p>
            <a:r>
              <a:rPr lang="en-US" sz="2200" b="0" smtClean="0"/>
              <a:t>Strong collaboration with the </a:t>
            </a:r>
            <a:r>
              <a:rPr lang="en-US" sz="2200" i="1" smtClean="0"/>
              <a:t>Supersite initiative GSNL</a:t>
            </a:r>
            <a:r>
              <a:rPr lang="en-US" sz="2200" b="0" smtClean="0"/>
              <a:t>.</a:t>
            </a:r>
          </a:p>
          <a:p>
            <a:pPr lvl="0"/>
            <a:r>
              <a:rPr lang="en-GB" sz="2200" b="0" smtClean="0">
                <a:solidFill>
                  <a:schemeClr val="tx1"/>
                </a:solidFill>
              </a:rPr>
              <a:t>Continued </a:t>
            </a:r>
            <a:r>
              <a:rPr lang="en-GB" sz="2200" b="0" dirty="0" smtClean="0">
                <a:solidFill>
                  <a:schemeClr val="tx1"/>
                </a:solidFill>
              </a:rPr>
              <a:t>collaboration of pilot group </a:t>
            </a:r>
            <a:r>
              <a:rPr lang="en-GB" sz="2200" b="0" smtClean="0">
                <a:solidFill>
                  <a:schemeClr val="tx1"/>
                </a:solidFill>
              </a:rPr>
              <a:t>with EO mission operators (e.g. Sentinel-1 mission manager) </a:t>
            </a:r>
            <a:r>
              <a:rPr lang="en-GB" sz="2200" b="0" dirty="0" smtClean="0">
                <a:solidFill>
                  <a:schemeClr val="tx1"/>
                </a:solidFill>
              </a:rPr>
              <a:t>to </a:t>
            </a:r>
            <a:r>
              <a:rPr lang="en-GB" sz="2200" i="1" dirty="0" smtClean="0">
                <a:solidFill>
                  <a:schemeClr val="tx1"/>
                </a:solidFill>
              </a:rPr>
              <a:t>optimize </a:t>
            </a:r>
            <a:r>
              <a:rPr lang="en-GB" sz="2200" i="1" smtClean="0">
                <a:solidFill>
                  <a:schemeClr val="tx1"/>
                </a:solidFill>
              </a:rPr>
              <a:t>coverage against thematic priority areas of the Pilot</a:t>
            </a:r>
            <a:r>
              <a:rPr lang="en-GB" sz="2200" b="0" smtClean="0">
                <a:solidFill>
                  <a:schemeClr val="tx1"/>
                </a:solidFill>
              </a:rPr>
              <a:t>.</a:t>
            </a:r>
            <a:endParaRPr lang="en-GB" sz="2200" b="0" dirty="0" smtClean="0">
              <a:solidFill>
                <a:schemeClr val="tx1"/>
              </a:solidFill>
            </a:endParaRPr>
          </a:p>
          <a:p>
            <a:r>
              <a:rPr lang="en-US" sz="2200" i="1" dirty="0">
                <a:solidFill>
                  <a:schemeClr val="tx1"/>
                </a:solidFill>
              </a:rPr>
              <a:t>Validation</a:t>
            </a:r>
            <a:r>
              <a:rPr lang="en-US" sz="2200" b="0" dirty="0">
                <a:solidFill>
                  <a:schemeClr val="tx1"/>
                </a:solidFill>
              </a:rPr>
              <a:t> of </a:t>
            </a:r>
            <a:r>
              <a:rPr lang="en-US" sz="2200" b="0" dirty="0" err="1">
                <a:solidFill>
                  <a:schemeClr val="tx1"/>
                </a:solidFill>
              </a:rPr>
              <a:t>InSAR</a:t>
            </a:r>
            <a:r>
              <a:rPr lang="en-US" sz="2200" b="0" dirty="0">
                <a:solidFill>
                  <a:schemeClr val="tx1"/>
                </a:solidFill>
              </a:rPr>
              <a:t> based velocity measurements is completed over California. </a:t>
            </a:r>
            <a:r>
              <a:rPr lang="en-US" sz="2200" b="0" dirty="0" smtClean="0">
                <a:solidFill>
                  <a:schemeClr val="tx1"/>
                </a:solidFill>
              </a:rPr>
              <a:t>Turkey preliminary results are available.</a:t>
            </a:r>
            <a:endParaRPr lang="en-US" sz="2200" b="0" dirty="0">
              <a:solidFill>
                <a:schemeClr val="tx1"/>
              </a:solidFill>
            </a:endParaRPr>
          </a:p>
          <a:p>
            <a:r>
              <a:rPr lang="fr-FR" sz="2200" i="1" smtClean="0">
                <a:solidFill>
                  <a:schemeClr val="tx1"/>
                </a:solidFill>
              </a:rPr>
              <a:t>Supported response to earthquakes </a:t>
            </a:r>
            <a:r>
              <a:rPr lang="fr-FR" sz="2200" b="0" smtClean="0">
                <a:solidFill>
                  <a:schemeClr val="tx1"/>
                </a:solidFill>
              </a:rPr>
              <a:t>in 2016: </a:t>
            </a:r>
            <a:r>
              <a:rPr lang="fr-FR" sz="2200" b="0" dirty="0" err="1">
                <a:solidFill>
                  <a:schemeClr val="tx1"/>
                </a:solidFill>
              </a:rPr>
              <a:t>Nepal</a:t>
            </a:r>
            <a:r>
              <a:rPr lang="fr-FR" sz="2200" b="0" dirty="0">
                <a:solidFill>
                  <a:schemeClr val="tx1"/>
                </a:solidFill>
              </a:rPr>
              <a:t>, </a:t>
            </a:r>
            <a:r>
              <a:rPr lang="fr-FR" sz="2200" b="0" dirty="0" err="1" smtClean="0">
                <a:solidFill>
                  <a:schemeClr val="tx1"/>
                </a:solidFill>
              </a:rPr>
              <a:t>Greece</a:t>
            </a:r>
            <a:r>
              <a:rPr lang="fr-FR" sz="2200" b="0" dirty="0" smtClean="0">
                <a:solidFill>
                  <a:schemeClr val="tx1"/>
                </a:solidFill>
              </a:rPr>
              <a:t>, </a:t>
            </a:r>
            <a:r>
              <a:rPr lang="fr-FR" sz="2200" b="0" dirty="0" err="1" smtClean="0">
                <a:solidFill>
                  <a:schemeClr val="tx1"/>
                </a:solidFill>
              </a:rPr>
              <a:t>Ecuador</a:t>
            </a:r>
            <a:r>
              <a:rPr lang="fr-FR" sz="2200" b="0" dirty="0" smtClean="0">
                <a:solidFill>
                  <a:schemeClr val="tx1"/>
                </a:solidFill>
              </a:rPr>
              <a:t> and </a:t>
            </a:r>
            <a:r>
              <a:rPr lang="fr-FR" sz="2200" b="0" err="1" smtClean="0">
                <a:solidFill>
                  <a:schemeClr val="tx1"/>
                </a:solidFill>
              </a:rPr>
              <a:t>Italy</a:t>
            </a:r>
            <a:r>
              <a:rPr lang="fr-FR" sz="2200" b="0" smtClean="0">
                <a:solidFill>
                  <a:schemeClr val="tx1"/>
                </a:solidFill>
              </a:rPr>
              <a:t>.</a:t>
            </a:r>
            <a:endParaRPr lang="en-GB" sz="2200" b="0" dirty="0" smtClean="0">
              <a:solidFill>
                <a:schemeClr val="tx1"/>
              </a:solidFill>
            </a:endParaRPr>
          </a:p>
          <a:p>
            <a:pPr marL="0" lvl="0" indent="0">
              <a:buNone/>
            </a:pPr>
            <a:endParaRPr lang="el-GR" sz="2200" b="0" dirty="0">
              <a:solidFill>
                <a:srgbClr val="FF0000"/>
              </a:solidFill>
            </a:endParaRPr>
          </a:p>
          <a:p>
            <a:endParaRPr lang="en-US" sz="2200" dirty="0"/>
          </a:p>
          <a:p>
            <a:pPr marL="0" indent="0">
              <a:buNone/>
            </a:pPr>
            <a:endParaRPr lang="en-US" dirty="0" smtClean="0"/>
          </a:p>
          <a:p>
            <a:endParaRPr lang="en-US" dirty="0" smtClean="0"/>
          </a:p>
          <a:p>
            <a:pPr marL="0" indent="0">
              <a:buNone/>
            </a:pPr>
            <a:endParaRPr lang="el-GR" dirty="0"/>
          </a:p>
        </p:txBody>
      </p:sp>
    </p:spTree>
    <p:extLst>
      <p:ext uri="{BB962C8B-B14F-4D97-AF65-F5344CB8AC3E}">
        <p14:creationId xmlns:p14="http://schemas.microsoft.com/office/powerpoint/2010/main" xmlns="" val="3867240891"/>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6" name="Rectangle 2"/>
          <p:cNvSpPr txBox="1">
            <a:spLocks noChangeArrowheads="1"/>
          </p:cNvSpPr>
          <p:nvPr/>
        </p:nvSpPr>
        <p:spPr bwMode="auto">
          <a:xfrm>
            <a:off x="467544" y="40525"/>
            <a:ext cx="5328592" cy="110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6" rIns="91436" bIns="45716" anchor="ct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en-GB" sz="2200" b="1" dirty="0">
                <a:solidFill>
                  <a:schemeClr val="bg1"/>
                </a:solidFill>
                <a:effectLst>
                  <a:outerShdw blurRad="38100" dist="38100" dir="2700000" algn="tl">
                    <a:srgbClr val="000000">
                      <a:alpha val="43137"/>
                    </a:srgbClr>
                  </a:outerShdw>
                </a:effectLst>
              </a:rPr>
              <a:t>Examples of </a:t>
            </a:r>
            <a:r>
              <a:rPr lang="en-GB" sz="2200" b="1" i="1" dirty="0">
                <a:solidFill>
                  <a:schemeClr val="bg1"/>
                </a:solidFill>
                <a:effectLst>
                  <a:outerShdw blurRad="38100" dist="38100" dir="2700000" algn="tl">
                    <a:srgbClr val="000000">
                      <a:alpha val="43137"/>
                    </a:srgbClr>
                  </a:outerShdw>
                </a:effectLst>
              </a:rPr>
              <a:t>Early Adopters, </a:t>
            </a:r>
          </a:p>
          <a:p>
            <a:pPr algn="ctr" defTabSz="914364" eaLnBrk="1" hangingPunct="1"/>
            <a:r>
              <a:rPr lang="en-GB" sz="2200" b="1" i="1" dirty="0">
                <a:solidFill>
                  <a:schemeClr val="bg1"/>
                </a:solidFill>
                <a:effectLst>
                  <a:outerShdw blurRad="38100" dist="38100" dir="2700000" algn="tl">
                    <a:srgbClr val="000000">
                      <a:alpha val="43137"/>
                    </a:srgbClr>
                  </a:outerShdw>
                </a:effectLst>
              </a:rPr>
              <a:t>Validation Phase started in March </a:t>
            </a:r>
            <a:r>
              <a:rPr lang="en-GB" sz="2200" b="1" i="1" dirty="0" smtClean="0">
                <a:solidFill>
                  <a:schemeClr val="bg1"/>
                </a:solidFill>
                <a:effectLst>
                  <a:outerShdw blurRad="38100" dist="38100" dir="2700000" algn="tl">
                    <a:srgbClr val="000000">
                      <a:alpha val="43137"/>
                    </a:srgbClr>
                  </a:outerShdw>
                </a:effectLst>
              </a:rPr>
              <a:t>2015 </a:t>
            </a:r>
            <a:r>
              <a:rPr lang="en-GB" sz="2200" b="1" dirty="0" smtClean="0">
                <a:solidFill>
                  <a:schemeClr val="bg1"/>
                </a:solidFill>
                <a:effectLst>
                  <a:outerShdw blurRad="38100" dist="38100" dir="2700000" algn="tl">
                    <a:srgbClr val="000000">
                      <a:alpha val="43137"/>
                    </a:srgbClr>
                  </a:outerShdw>
                </a:effectLst>
              </a:rPr>
              <a:t>(2)</a:t>
            </a:r>
            <a:endParaRPr lang="en-GB" sz="2200" b="1" dirty="0">
              <a:solidFill>
                <a:schemeClr val="bg1"/>
              </a:solidFill>
              <a:effectLst>
                <a:outerShdw blurRad="38100" dist="38100" dir="2700000" algn="tl">
                  <a:srgbClr val="000000">
                    <a:alpha val="43137"/>
                  </a:srgbClr>
                </a:outerShdw>
              </a:effectLst>
            </a:endParaRPr>
          </a:p>
          <a:p>
            <a:pPr algn="ctr" defTabSz="914364" eaLnBrk="1" hangingPunct="1"/>
            <a:endParaRPr lang="en-GB" sz="2200" b="1" i="1" dirty="0">
              <a:solidFill>
                <a:schemeClr val="bg1"/>
              </a:solidFill>
              <a:effectLst>
                <a:outerShdw blurRad="38100" dist="38100" dir="2700000" algn="tl">
                  <a:srgbClr val="000000">
                    <a:alpha val="43137"/>
                  </a:srgbClr>
                </a:outerShdw>
              </a:effectLst>
            </a:endParaRPr>
          </a:p>
        </p:txBody>
      </p:sp>
      <p:sp>
        <p:nvSpPr>
          <p:cNvPr id="17507" name="TextBox 1"/>
          <p:cNvSpPr txBox="1">
            <a:spLocks noChangeArrowheads="1"/>
          </p:cNvSpPr>
          <p:nvPr/>
        </p:nvSpPr>
        <p:spPr bwMode="auto">
          <a:xfrm>
            <a:off x="2339752" y="6146402"/>
            <a:ext cx="4536504" cy="36932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91436" tIns="45716" rIns="91436" bIns="45716">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914364" eaLnBrk="1" hangingPunct="1"/>
            <a:r>
              <a:rPr lang="en-US" dirty="0" err="1" smtClean="0">
                <a:solidFill>
                  <a:schemeClr val="tx2"/>
                </a:solidFill>
              </a:rPr>
              <a:t>PoC</a:t>
            </a:r>
            <a:r>
              <a:rPr lang="en-US" dirty="0" smtClean="0">
                <a:solidFill>
                  <a:schemeClr val="tx2"/>
                </a:solidFill>
              </a:rPr>
              <a:t> for applications: </a:t>
            </a:r>
            <a:r>
              <a:rPr lang="en-GB" u="sng" dirty="0" smtClean="0">
                <a:solidFill>
                  <a:srgbClr val="000000"/>
                </a:solidFill>
                <a:hlinkClick r:id="rId3"/>
              </a:rPr>
              <a:t>geohazards-tep@esa.int</a:t>
            </a:r>
            <a:r>
              <a:rPr lang="en-GB" dirty="0" smtClean="0">
                <a:solidFill>
                  <a:srgbClr val="000000"/>
                </a:solidFill>
              </a:rPr>
              <a:t> </a:t>
            </a:r>
            <a:endParaRPr lang="en-US" dirty="0">
              <a:solidFill>
                <a:srgbClr val="00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xmlns="" val="2120045667"/>
              </p:ext>
            </p:extLst>
          </p:nvPr>
        </p:nvGraphicFramePr>
        <p:xfrm>
          <a:off x="611560" y="1890192"/>
          <a:ext cx="7560840" cy="2126309"/>
        </p:xfrm>
        <a:graphic>
          <a:graphicData uri="http://schemas.openxmlformats.org/drawingml/2006/table">
            <a:tbl>
              <a:tblPr firstRow="1" bandRow="1">
                <a:tableStyleId>{5C22544A-7EE6-4342-B048-85BDC9FD1C3A}</a:tableStyleId>
              </a:tblPr>
              <a:tblGrid>
                <a:gridCol w="3672408"/>
                <a:gridCol w="3888432"/>
              </a:tblGrid>
              <a:tr h="25993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Calibri" pitchFamily="34" charset="0"/>
                          <a:ea typeface="ＭＳ Ｐゴシック" pitchFamily="34" charset="-128"/>
                        </a:rPr>
                        <a:t>User organisation</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ＭＳ Ｐゴシック" pitchFamily="34" charset="-128"/>
                        </a:rPr>
                        <a:t>Areas</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CNR ISSIA (Italy)</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lang="en-GB" sz="1000" kern="1200" dirty="0" smtClean="0">
                          <a:solidFill>
                            <a:srgbClr val="0066FF"/>
                          </a:solidFill>
                          <a:latin typeface="+mn-lt"/>
                          <a:ea typeface="ＭＳ Ｐゴシック" pitchFamily="34" charset="-128"/>
                          <a:cs typeface="+mn-cs"/>
                        </a:rPr>
                        <a:t>Indonesia</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IPGP (France)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66FF"/>
                          </a:solidFill>
                          <a:effectLst/>
                          <a:latin typeface="Calibri" pitchFamily="34" charset="0"/>
                          <a:ea typeface="ＭＳ Ｐゴシック" pitchFamily="34" charset="-128"/>
                        </a:rPr>
                        <a:t>Asia, N&amp; S America, Indian Ocean</a:t>
                      </a:r>
                    </a:p>
                  </a:txBody>
                  <a:tcPr marL="6951" marR="6951" marT="6949" marB="0" anchor="b" horzOverflow="overflow"/>
                </a:tc>
              </a:tr>
              <a:tr h="19339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Universidad de Concepcion (Chile)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Southern Andean zone</a:t>
                      </a:r>
                      <a:endPar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endParaRP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Laboratoire de Dynamique Terrestre et Planétaire</a:t>
                      </a: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 (France)</a:t>
                      </a:r>
                    </a:p>
                  </a:txBody>
                  <a:tcPr marL="6949" marR="6949" marT="6950" marB="0"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South America active </a:t>
                      </a:r>
                      <a:r>
                        <a:rPr kumimoji="0" lang="en-US" sz="1100" b="0" i="0" u="none" strike="noStrike" kern="1200" cap="none" normalizeH="0" baseline="0" dirty="0" smtClean="0">
                          <a:ln>
                            <a:noFill/>
                          </a:ln>
                          <a:solidFill>
                            <a:srgbClr val="C00000"/>
                          </a:solidFill>
                          <a:effectLst/>
                          <a:latin typeface="Calibri" pitchFamily="34" charset="0"/>
                          <a:ea typeface="ＭＳ Ｐゴシック" pitchFamily="34" charset="-128"/>
                          <a:cs typeface="+mn-cs"/>
                        </a:rPr>
                        <a:t>volcanoes</a:t>
                      </a:r>
                      <a:r>
                        <a:rPr kumimoji="0" lang="en-US"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 and </a:t>
                      </a:r>
                      <a:r>
                        <a:rPr kumimoji="0" lang="en-US" sz="1100" b="0" i="0" u="none" strike="noStrike" kern="1200" cap="none" normalizeH="0" baseline="0" dirty="0" smtClean="0">
                          <a:ln>
                            <a:noFill/>
                          </a:ln>
                          <a:solidFill>
                            <a:schemeClr val="tx1">
                              <a:lumMod val="60000"/>
                              <a:lumOff val="40000"/>
                            </a:schemeClr>
                          </a:solidFill>
                          <a:effectLst/>
                          <a:latin typeface="Calibri" pitchFamily="34" charset="0"/>
                          <a:ea typeface="ＭＳ Ｐゴシック" pitchFamily="34" charset="-128"/>
                          <a:cs typeface="+mn-cs"/>
                        </a:rPr>
                        <a:t>tectonics</a:t>
                      </a:r>
                      <a:endParaRPr kumimoji="0" lang="en-US" sz="1100" b="0" i="0" u="none" strike="noStrike" cap="none" normalizeH="0" baseline="0" dirty="0" smtClean="0">
                        <a:ln>
                          <a:noFill/>
                        </a:ln>
                        <a:solidFill>
                          <a:schemeClr val="tx1">
                            <a:lumMod val="60000"/>
                            <a:lumOff val="40000"/>
                          </a:schemeClr>
                        </a:solidFill>
                        <a:effectLst/>
                        <a:latin typeface="Calibri" pitchFamily="34" charset="0"/>
                        <a:ea typeface="ＭＳ Ｐゴシック" pitchFamily="34" charset="-128"/>
                      </a:endParaRPr>
                    </a:p>
                  </a:txBody>
                  <a:tcPr marL="6951" marR="6951" marT="6949" marB="0" anchor="b" horzOverflow="overflow"/>
                </a:tc>
              </a:tr>
              <a:tr h="194758">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BRGM (France)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pt-BR"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French coast </a:t>
                      </a:r>
                      <a:r>
                        <a:rPr lang="pt-BR" sz="1000" kern="1200" dirty="0" smtClean="0">
                          <a:solidFill>
                            <a:srgbClr val="7030A0"/>
                          </a:solidFill>
                          <a:latin typeface="+mn-lt"/>
                          <a:ea typeface="ＭＳ Ｐゴシック" pitchFamily="34" charset="-128"/>
                          <a:cs typeface="+mn-cs"/>
                        </a:rPr>
                        <a:t>subsidence</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AIM CEA (France)</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lang="en-US" sz="1000" kern="1200" dirty="0" smtClean="0">
                          <a:solidFill>
                            <a:srgbClr val="C00000"/>
                          </a:solidFill>
                          <a:latin typeface="+mn-lt"/>
                          <a:ea typeface="+mn-ea"/>
                          <a:cs typeface="+mn-cs"/>
                        </a:rPr>
                        <a:t>La Reunion</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National Cartographic </a:t>
                      </a:r>
                      <a:r>
                        <a:rPr kumimoji="0" lang="en-GB" sz="1100" b="0" i="0" u="none" strike="noStrike" cap="none" normalizeH="0" baseline="0" dirty="0" err="1" smtClean="0">
                          <a:ln>
                            <a:noFill/>
                          </a:ln>
                          <a:solidFill>
                            <a:schemeClr val="tx1"/>
                          </a:solidFill>
                          <a:effectLst/>
                          <a:latin typeface="Calibri" pitchFamily="34" charset="0"/>
                          <a:ea typeface="ＭＳ Ｐゴシック" pitchFamily="34" charset="-128"/>
                        </a:rPr>
                        <a:t>Center</a:t>
                      </a: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 (Iran)</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rgbClr val="0066FF"/>
                          </a:solidFill>
                          <a:effectLst/>
                          <a:latin typeface="Calibri" pitchFamily="34" charset="0"/>
                          <a:ea typeface="ＭＳ Ｐゴシック" pitchFamily="34" charset="-128"/>
                        </a:rPr>
                        <a:t>Iran</a:t>
                      </a:r>
                      <a:endParaRPr kumimoji="0" lang="en-GB" sz="1100" b="0" i="0" u="none" strike="noStrike" cap="none" normalizeH="0" baseline="0" dirty="0" smtClean="0">
                        <a:ln>
                          <a:noFill/>
                        </a:ln>
                        <a:solidFill>
                          <a:srgbClr val="0066FF"/>
                        </a:solidFill>
                        <a:effectLst/>
                        <a:latin typeface="Calibri" pitchFamily="34" charset="0"/>
                        <a:ea typeface="ＭＳ Ｐゴシック" pitchFamily="34" charset="-128"/>
                      </a:endParaRP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Calibri" pitchFamily="34" charset="0"/>
                          <a:ea typeface="ＭＳ Ｐゴシック" pitchFamily="34" charset="-128"/>
                        </a:rPr>
                        <a:t>Instituto </a:t>
                      </a:r>
                      <a:r>
                        <a:rPr kumimoji="0" lang="es-ES" sz="1100" b="0" i="0" u="none" strike="noStrike" cap="none" normalizeH="0" baseline="0" dirty="0" err="1" smtClean="0">
                          <a:ln>
                            <a:noFill/>
                          </a:ln>
                          <a:solidFill>
                            <a:schemeClr val="tx1"/>
                          </a:solidFill>
                          <a:effectLst/>
                          <a:latin typeface="Calibri" pitchFamily="34" charset="0"/>
                          <a:ea typeface="ＭＳ Ｐゴシック" pitchFamily="34" charset="-128"/>
                        </a:rPr>
                        <a:t>Geologico</a:t>
                      </a:r>
                      <a:r>
                        <a:rPr kumimoji="0" lang="es-ES" sz="1100" b="0" i="0" u="none" strike="noStrike" cap="none" normalizeH="0" baseline="0" dirty="0" smtClean="0">
                          <a:ln>
                            <a:noFill/>
                          </a:ln>
                          <a:solidFill>
                            <a:schemeClr val="tx1"/>
                          </a:solidFill>
                          <a:effectLst/>
                          <a:latin typeface="Calibri" pitchFamily="34" charset="0"/>
                          <a:ea typeface="ＭＳ Ｐゴシック" pitchFamily="34" charset="-128"/>
                        </a:rPr>
                        <a:t> y Minero de </a:t>
                      </a:r>
                      <a:r>
                        <a:rPr kumimoji="0" lang="es-ES" sz="1100" b="0" i="0" u="none" strike="noStrike" cap="none" normalizeH="0" baseline="0" dirty="0" err="1" smtClean="0">
                          <a:ln>
                            <a:noFill/>
                          </a:ln>
                          <a:solidFill>
                            <a:schemeClr val="tx1"/>
                          </a:solidFill>
                          <a:effectLst/>
                          <a:latin typeface="Calibri" pitchFamily="34" charset="0"/>
                          <a:ea typeface="ＭＳ Ｐゴシック" pitchFamily="34" charset="-128"/>
                        </a:rPr>
                        <a:t>Espana</a:t>
                      </a:r>
                      <a:r>
                        <a:rPr kumimoji="0" lang="es-ES" sz="1100" b="0" i="0" u="none" strike="noStrike" cap="none" normalizeH="0" baseline="0" dirty="0" smtClean="0">
                          <a:ln>
                            <a:noFill/>
                          </a:ln>
                          <a:solidFill>
                            <a:schemeClr val="tx1"/>
                          </a:solidFill>
                          <a:effectLst/>
                          <a:latin typeface="Calibri" pitchFamily="34" charset="0"/>
                          <a:ea typeface="ＭＳ Ｐゴシック" pitchFamily="34" charset="-128"/>
                        </a:rPr>
                        <a:t> (</a:t>
                      </a:r>
                      <a:r>
                        <a:rPr kumimoji="0" lang="es-ES" sz="1100" b="0" i="0" u="none" strike="noStrike" cap="none" normalizeH="0" baseline="0" dirty="0" err="1" smtClean="0">
                          <a:ln>
                            <a:noFill/>
                          </a:ln>
                          <a:solidFill>
                            <a:schemeClr val="tx1"/>
                          </a:solidFill>
                          <a:effectLst/>
                          <a:latin typeface="Calibri" pitchFamily="34" charset="0"/>
                          <a:ea typeface="ＭＳ Ｐゴシック" pitchFamily="34" charset="-128"/>
                        </a:rPr>
                        <a:t>Spain</a:t>
                      </a:r>
                      <a:r>
                        <a:rPr kumimoji="0" lang="es-ES" sz="1100" b="0" i="0" u="none" strike="noStrike" cap="none" normalizeH="0" baseline="0" dirty="0" smtClean="0">
                          <a:ln>
                            <a:noFill/>
                          </a:ln>
                          <a:solidFill>
                            <a:schemeClr val="tx1"/>
                          </a:solidFill>
                          <a:effectLst/>
                          <a:latin typeface="Calibri" pitchFamily="34" charset="0"/>
                          <a:ea typeface="ＭＳ Ｐゴシック" pitchFamily="34" charset="-128"/>
                        </a:rPr>
                        <a:t>)</a:t>
                      </a:r>
                      <a:endParaRPr kumimoji="0" lang="en-GB" sz="1100" b="0" i="0" u="none" strike="noStrike" cap="none" normalizeH="0" baseline="0" dirty="0" smtClean="0">
                        <a:ln>
                          <a:noFill/>
                        </a:ln>
                        <a:solidFill>
                          <a:schemeClr val="tx1"/>
                        </a:solidFill>
                        <a:effectLst/>
                        <a:latin typeface="Calibri" pitchFamily="34" charset="0"/>
                        <a:ea typeface="ＭＳ Ｐゴシック" pitchFamily="34" charset="-128"/>
                      </a:endParaRP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pt-BR" sz="1100" b="0" i="0" u="none" strike="noStrike" cap="none" normalizeH="0" baseline="0" dirty="0" smtClean="0">
                          <a:ln>
                            <a:noFill/>
                          </a:ln>
                          <a:solidFill>
                            <a:srgbClr val="7030A0"/>
                          </a:solidFill>
                          <a:effectLst/>
                          <a:latin typeface="Calibri" pitchFamily="34" charset="0"/>
                          <a:ea typeface="ＭＳ Ｐゴシック" pitchFamily="34" charset="-128"/>
                        </a:rPr>
                        <a:t>SouthEast Spain</a:t>
                      </a:r>
                    </a:p>
                  </a:txBody>
                  <a:tcPr marL="6951" marR="6951" marT="6949" marB="0" anchor="b" horzOverflow="overflow"/>
                </a:tc>
              </a:tr>
              <a:tr h="19475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dirty="0" smtClean="0">
                          <a:ln>
                            <a:noFill/>
                          </a:ln>
                          <a:solidFill>
                            <a:schemeClr val="tx1"/>
                          </a:solidFill>
                          <a:effectLst/>
                          <a:latin typeface="Calibri" pitchFamily="34" charset="0"/>
                          <a:ea typeface="ＭＳ Ｐゴシック" pitchFamily="34" charset="-128"/>
                        </a:rPr>
                        <a:t>USGS (USA)</a:t>
                      </a:r>
                      <a:endParaRPr kumimoji="0" lang="en-GB" sz="1100" b="0" i="0" u="none" strike="noStrike" cap="none" normalizeH="0" baseline="0" dirty="0" smtClean="0">
                        <a:ln>
                          <a:noFill/>
                        </a:ln>
                        <a:solidFill>
                          <a:schemeClr val="tx1"/>
                        </a:solidFill>
                        <a:effectLst/>
                        <a:latin typeface="Calibri" pitchFamily="34" charset="0"/>
                        <a:ea typeface="ＭＳ Ｐゴシック" pitchFamily="34" charset="-128"/>
                      </a:endParaRP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Latin America </a:t>
                      </a:r>
                      <a:r>
                        <a:rPr kumimoji="0" lang="en-GB" sz="1100" b="0" i="0" u="none" strike="noStrike" kern="1200" cap="none" normalizeH="0" baseline="0" dirty="0" smtClean="0">
                          <a:ln>
                            <a:noFill/>
                          </a:ln>
                          <a:solidFill>
                            <a:srgbClr val="C00000"/>
                          </a:solidFill>
                          <a:effectLst/>
                          <a:latin typeface="Calibri" pitchFamily="34" charset="0"/>
                          <a:ea typeface="ＭＳ Ｐゴシック" pitchFamily="34" charset="-128"/>
                          <a:cs typeface="+mn-cs"/>
                        </a:rPr>
                        <a:t>volcanoes</a:t>
                      </a:r>
                    </a:p>
                  </a:txBody>
                  <a:tcPr marL="6951" marR="6951" marT="6949" marB="0" anchor="b" horzOverflow="overflow"/>
                </a:tc>
              </a:tr>
              <a:tr h="18335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ＭＳ Ｐゴシック" pitchFamily="34" charset="-128"/>
                        </a:rPr>
                        <a:t>CVGHM (Indonesia)</a:t>
                      </a:r>
                    </a:p>
                  </a:txBody>
                  <a:tcPr marL="6949" marR="6949" marT="6950" marB="0" anchor="b"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100" b="0" i="0" u="none" strike="noStrike" kern="1200" cap="none" normalizeH="0" baseline="0" dirty="0" smtClean="0">
                          <a:ln>
                            <a:noFill/>
                          </a:ln>
                          <a:solidFill>
                            <a:schemeClr val="accent6">
                              <a:lumMod val="50000"/>
                            </a:schemeClr>
                          </a:solidFill>
                          <a:effectLst/>
                          <a:latin typeface="Calibri" pitchFamily="34" charset="0"/>
                          <a:ea typeface="ＭＳ Ｐゴシック" pitchFamily="34" charset="-128"/>
                          <a:cs typeface="+mn-cs"/>
                        </a:rPr>
                        <a:t>Indonesian and Mexican </a:t>
                      </a:r>
                      <a:r>
                        <a:rPr kumimoji="0" lang="en-GB" sz="1100" b="0" i="0" u="none" strike="noStrike" kern="1200" cap="none" normalizeH="0" baseline="0" dirty="0" smtClean="0">
                          <a:ln>
                            <a:noFill/>
                          </a:ln>
                          <a:solidFill>
                            <a:srgbClr val="C00000"/>
                          </a:solidFill>
                          <a:effectLst/>
                          <a:latin typeface="Calibri" pitchFamily="34" charset="0"/>
                          <a:ea typeface="ＭＳ Ｐゴシック" pitchFamily="34" charset="-128"/>
                          <a:cs typeface="+mn-cs"/>
                        </a:rPr>
                        <a:t>volcanoes</a:t>
                      </a:r>
                    </a:p>
                  </a:txBody>
                  <a:tcPr marL="6951" marR="6951" marT="6949" marB="0" anchor="b" horzOverflow="overflow"/>
                </a:tc>
              </a:tr>
            </a:tbl>
          </a:graphicData>
        </a:graphic>
      </p:graphicFrame>
      <p:sp>
        <p:nvSpPr>
          <p:cNvPr id="2" name="Rectangle 1"/>
          <p:cNvSpPr/>
          <p:nvPr/>
        </p:nvSpPr>
        <p:spPr>
          <a:xfrm>
            <a:off x="8172400" y="1916832"/>
            <a:ext cx="971600" cy="158417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spcCol="0" rtlCol="0" anchor="ctr"/>
          <a:lstStyle/>
          <a:p>
            <a:pPr algn="ctr" defTabSz="914364"/>
            <a:r>
              <a:rPr lang="fr-FR" sz="1000" dirty="0" err="1" smtClean="0">
                <a:solidFill>
                  <a:srgbClr val="C00000"/>
                </a:solidFill>
              </a:rPr>
              <a:t>Volcanoes</a:t>
            </a:r>
            <a:endParaRPr lang="fr-FR" sz="1000" dirty="0">
              <a:solidFill>
                <a:srgbClr val="C00000"/>
              </a:solidFill>
            </a:endParaRPr>
          </a:p>
          <a:p>
            <a:pPr algn="ctr" defTabSz="914364"/>
            <a:r>
              <a:rPr lang="fr-FR" sz="1000" dirty="0">
                <a:solidFill>
                  <a:srgbClr val="0066FF"/>
                </a:solidFill>
                <a:ea typeface="ＭＳ Ｐゴシック" pitchFamily="34" charset="-128"/>
              </a:rPr>
              <a:t>    </a:t>
            </a:r>
            <a:r>
              <a:rPr lang="fr-FR" sz="1000" dirty="0" smtClean="0">
                <a:solidFill>
                  <a:srgbClr val="0066FF"/>
                </a:solidFill>
                <a:ea typeface="ＭＳ Ｐゴシック" pitchFamily="34" charset="-128"/>
              </a:rPr>
              <a:t>  </a:t>
            </a:r>
            <a:r>
              <a:rPr lang="fr-FR" sz="1000" dirty="0" err="1" smtClean="0">
                <a:solidFill>
                  <a:srgbClr val="0066FF"/>
                </a:solidFill>
                <a:ea typeface="ＭＳ Ｐゴシック" pitchFamily="34" charset="-128"/>
              </a:rPr>
              <a:t>Earthquakes</a:t>
            </a:r>
            <a:endParaRPr lang="fr-FR" sz="1000" dirty="0">
              <a:solidFill>
                <a:srgbClr val="0066FF"/>
              </a:solidFill>
              <a:ea typeface="ＭＳ Ｐゴシック" pitchFamily="34" charset="-128"/>
            </a:endParaRPr>
          </a:p>
          <a:p>
            <a:pPr defTabSz="914364" fontAlgn="b">
              <a:spcBef>
                <a:spcPct val="0"/>
              </a:spcBef>
              <a:spcAft>
                <a:spcPct val="0"/>
              </a:spcAft>
            </a:pPr>
            <a:r>
              <a:rPr lang="fr-FR" sz="1000" dirty="0">
                <a:solidFill>
                  <a:srgbClr val="00B050"/>
                </a:solidFill>
                <a:ea typeface="ＭＳ Ｐゴシック" pitchFamily="34" charset="-128"/>
              </a:rPr>
              <a:t>         </a:t>
            </a:r>
            <a:r>
              <a:rPr lang="fr-FR" sz="1000" dirty="0" smtClean="0">
                <a:solidFill>
                  <a:srgbClr val="00B050"/>
                </a:solidFill>
                <a:ea typeface="ＭＳ Ｐゴシック" pitchFamily="34" charset="-128"/>
              </a:rPr>
              <a:t>   </a:t>
            </a:r>
            <a:r>
              <a:rPr lang="fr-FR" sz="1000" dirty="0" err="1" smtClean="0">
                <a:solidFill>
                  <a:srgbClr val="00B050"/>
                </a:solidFill>
                <a:ea typeface="ＭＳ Ｐゴシック" pitchFamily="34" charset="-128"/>
              </a:rPr>
              <a:t>Landslides</a:t>
            </a:r>
            <a:r>
              <a:rPr lang="fr-FR" sz="1000" dirty="0" smtClean="0">
                <a:solidFill>
                  <a:srgbClr val="00B050"/>
                </a:solidFill>
                <a:ea typeface="ＭＳ Ｐゴシック" pitchFamily="34" charset="-128"/>
              </a:rPr>
              <a:t> </a:t>
            </a:r>
          </a:p>
          <a:p>
            <a:pPr defTabSz="914364" fontAlgn="b">
              <a:spcBef>
                <a:spcPct val="0"/>
              </a:spcBef>
              <a:spcAft>
                <a:spcPct val="0"/>
              </a:spcAft>
            </a:pPr>
            <a:endParaRPr lang="fr-FR" sz="1000" dirty="0" smtClean="0">
              <a:solidFill>
                <a:srgbClr val="00B050"/>
              </a:solidFill>
              <a:ea typeface="ＭＳ Ｐゴシック" pitchFamily="34" charset="-128"/>
            </a:endParaRPr>
          </a:p>
          <a:p>
            <a:pPr defTabSz="914364" fontAlgn="b">
              <a:spcBef>
                <a:spcPct val="0"/>
              </a:spcBef>
              <a:spcAft>
                <a:spcPct val="0"/>
              </a:spcAft>
            </a:pPr>
            <a:r>
              <a:rPr lang="fr-FR" sz="1000" dirty="0" smtClean="0">
                <a:solidFill>
                  <a:srgbClr val="7030A0"/>
                </a:solidFill>
                <a:ea typeface="ＭＳ Ｐゴシック" pitchFamily="34" charset="-128"/>
              </a:rPr>
              <a:t>Subsidence</a:t>
            </a:r>
            <a:endParaRPr lang="en-GB" sz="1000" dirty="0">
              <a:solidFill>
                <a:srgbClr val="7030A0"/>
              </a:solidFill>
              <a:ea typeface="ＭＳ Ｐゴシック" pitchFamily="34" charset="-128"/>
            </a:endParaRPr>
          </a:p>
        </p:txBody>
      </p:sp>
      <p:sp>
        <p:nvSpPr>
          <p:cNvPr id="3" name="Slide Number Placeholder 2"/>
          <p:cNvSpPr>
            <a:spLocks noGrp="1"/>
          </p:cNvSpPr>
          <p:nvPr>
            <p:ph type="sldNum" sz="quarter" idx="10"/>
          </p:nvPr>
        </p:nvSpPr>
        <p:spPr/>
        <p:txBody>
          <a:bodyPr/>
          <a:lstStyle/>
          <a:p>
            <a:fld id="{0E5741A4-A864-49A7-944A-A05ED55E0BC5}" type="slidenum">
              <a:rPr lang="fr-FR" smtClean="0"/>
              <a:pPr/>
              <a:t>40</a:t>
            </a:fld>
            <a:endParaRPr lang="fr-FR"/>
          </a:p>
        </p:txBody>
      </p:sp>
      <p:sp>
        <p:nvSpPr>
          <p:cNvPr id="4" name="Rectangle 3"/>
          <p:cNvSpPr/>
          <p:nvPr/>
        </p:nvSpPr>
        <p:spPr bwMode="auto">
          <a:xfrm>
            <a:off x="683568" y="4438563"/>
            <a:ext cx="7488832" cy="1077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285750" marR="0" indent="-285750"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fr-FR" sz="1600" b="1" kern="0" dirty="0">
                <a:solidFill>
                  <a:srgbClr val="002569"/>
                </a:solidFill>
                <a:latin typeface="Arial" charset="0"/>
                <a:ea typeface="Verdana" panose="020B0604030504040204" pitchFamily="34" charset="0"/>
                <a:cs typeface="Verdana" panose="020B0604030504040204" pitchFamily="34" charset="0"/>
              </a:rPr>
              <a:t>32 </a:t>
            </a:r>
            <a:r>
              <a:rPr lang="fr-FR" sz="1600" kern="0" dirty="0" err="1">
                <a:solidFill>
                  <a:srgbClr val="002569"/>
                </a:solidFill>
                <a:latin typeface="Arial" charset="0"/>
                <a:ea typeface="Verdana" panose="020B0604030504040204" pitchFamily="34" charset="0"/>
                <a:cs typeface="Verdana" panose="020B0604030504040204" pitchFamily="34" charset="0"/>
              </a:rPr>
              <a:t>users</a:t>
            </a:r>
            <a:r>
              <a:rPr lang="fr-FR" sz="1600" kern="0" dirty="0">
                <a:solidFill>
                  <a:srgbClr val="002569"/>
                </a:solidFill>
                <a:latin typeface="Arial" charset="0"/>
                <a:ea typeface="Verdana" panose="020B0604030504040204" pitchFamily="34" charset="0"/>
                <a:cs typeface="Verdana" panose="020B0604030504040204" pitchFamily="34" charset="0"/>
              </a:rPr>
              <a:t> up to </a:t>
            </a:r>
            <a:r>
              <a:rPr lang="fr-FR" sz="1600" kern="0" dirty="0" err="1" smtClean="0">
                <a:solidFill>
                  <a:srgbClr val="002569"/>
                </a:solidFill>
                <a:latin typeface="Arial" charset="0"/>
                <a:ea typeface="Verdana" panose="020B0604030504040204" pitchFamily="34" charset="0"/>
                <a:cs typeface="Verdana" panose="020B0604030504040204" pitchFamily="34" charset="0"/>
              </a:rPr>
              <a:t>early</a:t>
            </a:r>
            <a:r>
              <a:rPr lang="fr-FR" sz="1600"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err="1" smtClean="0">
                <a:solidFill>
                  <a:srgbClr val="002569"/>
                </a:solidFill>
                <a:latin typeface="Arial" charset="0"/>
                <a:ea typeface="Verdana" panose="020B0604030504040204" pitchFamily="34" charset="0"/>
                <a:cs typeface="Verdana" panose="020B0604030504040204" pitchFamily="34" charset="0"/>
              </a:rPr>
              <a:t>September</a:t>
            </a:r>
            <a:r>
              <a:rPr lang="fr-FR" sz="1600" kern="0" dirty="0" smtClean="0">
                <a:solidFill>
                  <a:srgbClr val="002569"/>
                </a:solidFill>
                <a:latin typeface="Arial" charset="0"/>
                <a:ea typeface="Verdana" panose="020B0604030504040204" pitchFamily="34" charset="0"/>
                <a:cs typeface="Verdana" panose="020B0604030504040204" pitchFamily="34" charset="0"/>
              </a:rPr>
              <a:t> 2016</a:t>
            </a:r>
          </a:p>
          <a:p>
            <a:pPr marL="285750" marR="0" indent="-285750"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fr-FR" sz="1600" b="1" kern="0" dirty="0">
                <a:solidFill>
                  <a:srgbClr val="002569"/>
                </a:solidFill>
                <a:latin typeface="Arial" charset="0"/>
                <a:ea typeface="Verdana" panose="020B0604030504040204" pitchFamily="34" charset="0"/>
                <a:cs typeface="Verdana" panose="020B0604030504040204" pitchFamily="34" charset="0"/>
              </a:rPr>
              <a:t>5</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of </a:t>
            </a:r>
            <a:r>
              <a:rPr lang="fr-FR" sz="1600" kern="0" dirty="0" err="1" smtClean="0">
                <a:solidFill>
                  <a:srgbClr val="002569"/>
                </a:solidFill>
                <a:latin typeface="Arial" charset="0"/>
                <a:ea typeface="Verdana" panose="020B0604030504040204" pitchFamily="34" charset="0"/>
                <a:cs typeface="Verdana" panose="020B0604030504040204" pitchFamily="34" charset="0"/>
              </a:rPr>
              <a:t>them</a:t>
            </a:r>
            <a:r>
              <a:rPr lang="fr-FR" sz="1600"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err="1" smtClean="0">
                <a:solidFill>
                  <a:srgbClr val="002569"/>
                </a:solidFill>
                <a:latin typeface="Arial" charset="0"/>
                <a:ea typeface="Verdana" panose="020B0604030504040204" pitchFamily="34" charset="0"/>
                <a:cs typeface="Verdana" panose="020B0604030504040204" pitchFamily="34" charset="0"/>
              </a:rPr>
              <a:t>being</a:t>
            </a:r>
            <a:r>
              <a:rPr lang="fr-FR" sz="1600"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smtClean="0">
                <a:solidFill>
                  <a:srgbClr val="002569"/>
                </a:solidFill>
                <a:latin typeface="Arial" charset="0"/>
                <a:ea typeface="Verdana" panose="020B0604030504040204" pitchFamily="34" charset="0"/>
                <a:cs typeface="Verdana" panose="020B0604030504040204" pitchFamily="34" charset="0"/>
              </a:rPr>
              <a:t>CEOS pilot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users</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(4 </a:t>
            </a:r>
            <a:r>
              <a:rPr lang="fr-FR" sz="1600" kern="0" dirty="0" err="1" smtClean="0">
                <a:solidFill>
                  <a:srgbClr val="002569"/>
                </a:solidFill>
                <a:latin typeface="Arial" charset="0"/>
                <a:ea typeface="Verdana" panose="020B0604030504040204" pitchFamily="34" charset="0"/>
                <a:cs typeface="Verdana" panose="020B0604030504040204" pitchFamily="34" charset="0"/>
              </a:rPr>
              <a:t>Seismic</a:t>
            </a:r>
            <a:r>
              <a:rPr lang="fr-FR" sz="1600" kern="0" dirty="0" smtClean="0">
                <a:solidFill>
                  <a:srgbClr val="002569"/>
                </a:solidFill>
                <a:latin typeface="Arial" charset="0"/>
                <a:ea typeface="Verdana" panose="020B0604030504040204" pitchFamily="34" charset="0"/>
                <a:cs typeface="Verdana" panose="020B0604030504040204" pitchFamily="34" charset="0"/>
              </a:rPr>
              <a:t> pilot </a:t>
            </a:r>
            <a:r>
              <a:rPr lang="fr-FR" sz="1600" kern="0" dirty="0" err="1" smtClean="0">
                <a:solidFill>
                  <a:srgbClr val="002569"/>
                </a:solidFill>
                <a:latin typeface="Arial" charset="0"/>
                <a:ea typeface="Verdana" panose="020B0604030504040204" pitchFamily="34" charset="0"/>
                <a:cs typeface="Verdana" panose="020B0604030504040204" pitchFamily="34" charset="0"/>
              </a:rPr>
              <a:t>users</a:t>
            </a:r>
            <a:r>
              <a:rPr lang="fr-FR" sz="1600" kern="0" dirty="0" smtClean="0">
                <a:solidFill>
                  <a:srgbClr val="002569"/>
                </a:solidFill>
                <a:latin typeface="Arial" charset="0"/>
                <a:ea typeface="Verdana" panose="020B0604030504040204" pitchFamily="34" charset="0"/>
                <a:cs typeface="Verdana" panose="020B0604030504040204" pitchFamily="34" charset="0"/>
              </a:rPr>
              <a:t> and 1 </a:t>
            </a:r>
            <a:r>
              <a:rPr lang="fr-FR" sz="1600" kern="0" dirty="0" err="1" smtClean="0">
                <a:solidFill>
                  <a:srgbClr val="002569"/>
                </a:solidFill>
                <a:latin typeface="Arial" charset="0"/>
                <a:ea typeface="Verdana" panose="020B0604030504040204" pitchFamily="34" charset="0"/>
                <a:cs typeface="Verdana" panose="020B0604030504040204" pitchFamily="34" charset="0"/>
              </a:rPr>
              <a:t>Volcano</a:t>
            </a:r>
            <a:r>
              <a:rPr lang="fr-FR" sz="1600" kern="0" dirty="0" smtClean="0">
                <a:solidFill>
                  <a:srgbClr val="002569"/>
                </a:solidFill>
                <a:latin typeface="Arial" charset="0"/>
                <a:ea typeface="Verdana" panose="020B0604030504040204" pitchFamily="34" charset="0"/>
                <a:cs typeface="Verdana" panose="020B0604030504040204" pitchFamily="34" charset="0"/>
              </a:rPr>
              <a:t> pilot)</a:t>
            </a:r>
          </a:p>
          <a:p>
            <a:pPr marL="285750" marR="0" indent="-285750"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fr-FR" sz="1600" kern="0" dirty="0" err="1" smtClean="0">
                <a:solidFill>
                  <a:srgbClr val="002569"/>
                </a:solidFill>
                <a:latin typeface="Arial" charset="0"/>
                <a:ea typeface="Verdana" panose="020B0604030504040204" pitchFamily="34" charset="0"/>
                <a:cs typeface="Verdana" panose="020B0604030504040204" pitchFamily="34" charset="0"/>
              </a:rPr>
              <a:t>Mainly</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European</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users</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but </a:t>
            </a:r>
            <a:r>
              <a:rPr lang="fr-FR" sz="1600" kern="0" dirty="0" err="1" smtClean="0">
                <a:solidFill>
                  <a:srgbClr val="002569"/>
                </a:solidFill>
                <a:latin typeface="Arial" charset="0"/>
                <a:ea typeface="Verdana" panose="020B0604030504040204" pitchFamily="34" charset="0"/>
                <a:cs typeface="Verdana" panose="020B0604030504040204" pitchFamily="34" charset="0"/>
              </a:rPr>
              <a:t>also</a:t>
            </a:r>
            <a:r>
              <a:rPr lang="fr-FR" sz="1600"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smtClean="0">
                <a:solidFill>
                  <a:srgbClr val="002569"/>
                </a:solidFill>
                <a:latin typeface="Arial" charset="0"/>
                <a:ea typeface="Verdana" panose="020B0604030504040204" pitchFamily="34" charset="0"/>
                <a:cs typeface="Verdana" panose="020B0604030504040204" pitchFamily="34" charset="0"/>
              </a:rPr>
              <a:t>5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users</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from</a:t>
            </a:r>
            <a:r>
              <a:rPr lang="fr-FR" sz="1600" b="1" kern="0" dirty="0" smtClean="0">
                <a:solidFill>
                  <a:srgbClr val="002569"/>
                </a:solidFill>
                <a:latin typeface="Arial" charset="0"/>
                <a:ea typeface="Verdana" panose="020B0604030504040204" pitchFamily="34" charset="0"/>
                <a:cs typeface="Verdana" panose="020B0604030504040204" pitchFamily="34" charset="0"/>
              </a:rPr>
              <a:t> Asia </a:t>
            </a:r>
            <a:r>
              <a:rPr lang="fr-FR" sz="1600" kern="0" dirty="0" smtClean="0">
                <a:solidFill>
                  <a:srgbClr val="002569"/>
                </a:solidFill>
                <a:latin typeface="Arial" charset="0"/>
                <a:ea typeface="Verdana" panose="020B0604030504040204" pitchFamily="34" charset="0"/>
                <a:cs typeface="Verdana" panose="020B0604030504040204" pitchFamily="34" charset="0"/>
              </a:rPr>
              <a:t>(</a:t>
            </a:r>
            <a:r>
              <a:rPr lang="fr-FR" sz="1600" kern="0" dirty="0" err="1" smtClean="0">
                <a:solidFill>
                  <a:srgbClr val="002569"/>
                </a:solidFill>
                <a:latin typeface="Arial" charset="0"/>
                <a:ea typeface="Verdana" panose="020B0604030504040204" pitchFamily="34" charset="0"/>
                <a:cs typeface="Verdana" panose="020B0604030504040204" pitchFamily="34" charset="0"/>
              </a:rPr>
              <a:t>Indonesia</a:t>
            </a:r>
            <a:r>
              <a:rPr lang="fr-FR" sz="1600" kern="0" dirty="0" smtClean="0">
                <a:solidFill>
                  <a:srgbClr val="002569"/>
                </a:solidFill>
                <a:latin typeface="Arial" charset="0"/>
                <a:ea typeface="Verdana" panose="020B0604030504040204" pitchFamily="34" charset="0"/>
                <a:cs typeface="Verdana" panose="020B0604030504040204" pitchFamily="34" charset="0"/>
              </a:rPr>
              <a:t> and Iran),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Africa</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a:t>
            </a:r>
            <a:r>
              <a:rPr lang="fr-FR" sz="1600" kern="0" dirty="0" err="1" smtClean="0">
                <a:solidFill>
                  <a:srgbClr val="002569"/>
                </a:solidFill>
                <a:latin typeface="Arial" charset="0"/>
                <a:ea typeface="Verdana" panose="020B0604030504040204" pitchFamily="34" charset="0"/>
                <a:cs typeface="Verdana" panose="020B0604030504040204" pitchFamily="34" charset="0"/>
              </a:rPr>
              <a:t>Morocco</a:t>
            </a:r>
            <a:r>
              <a:rPr lang="fr-FR" sz="1600"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smtClean="0">
                <a:solidFill>
                  <a:srgbClr val="002569"/>
                </a:solidFill>
                <a:latin typeface="Arial" charset="0"/>
                <a:ea typeface="Verdana" panose="020B0604030504040204" pitchFamily="34" charset="0"/>
                <a:cs typeface="Verdana" panose="020B0604030504040204" pitchFamily="34" charset="0"/>
              </a:rPr>
              <a:t>South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America</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(Chile)</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and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North</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b="1" kern="0" dirty="0" err="1" smtClean="0">
                <a:solidFill>
                  <a:srgbClr val="002569"/>
                </a:solidFill>
                <a:latin typeface="Arial" charset="0"/>
                <a:ea typeface="Verdana" panose="020B0604030504040204" pitchFamily="34" charset="0"/>
                <a:cs typeface="Verdana" panose="020B0604030504040204" pitchFamily="34" charset="0"/>
              </a:rPr>
              <a:t>America</a:t>
            </a:r>
            <a:r>
              <a:rPr lang="fr-FR" sz="1600" b="1" kern="0" dirty="0" smtClean="0">
                <a:solidFill>
                  <a:srgbClr val="002569"/>
                </a:solidFill>
                <a:latin typeface="Arial" charset="0"/>
                <a:ea typeface="Verdana" panose="020B0604030504040204" pitchFamily="34" charset="0"/>
                <a:cs typeface="Verdana" panose="020B0604030504040204" pitchFamily="34" charset="0"/>
              </a:rPr>
              <a:t> </a:t>
            </a:r>
            <a:r>
              <a:rPr lang="fr-FR" sz="1600" kern="0" dirty="0" smtClean="0">
                <a:solidFill>
                  <a:srgbClr val="002569"/>
                </a:solidFill>
                <a:latin typeface="Arial" charset="0"/>
                <a:ea typeface="Verdana" panose="020B0604030504040204" pitchFamily="34" charset="0"/>
                <a:cs typeface="Verdana" panose="020B0604030504040204" pitchFamily="34" charset="0"/>
              </a:rPr>
              <a:t>(USA).</a:t>
            </a:r>
            <a:endParaRPr lang="en-GB" sz="1600" kern="0" dirty="0">
              <a:solidFill>
                <a:srgbClr val="002569"/>
              </a:solidFill>
              <a:latin typeface="Arial"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368480245"/>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41</a:t>
            </a:fld>
            <a:endParaRPr lang="fr-FR"/>
          </a:p>
        </p:txBody>
      </p:sp>
      <p:sp>
        <p:nvSpPr>
          <p:cNvPr id="5" name="Title 1"/>
          <p:cNvSpPr txBox="1">
            <a:spLocks/>
          </p:cNvSpPr>
          <p:nvPr/>
        </p:nvSpPr>
        <p:spPr>
          <a:xfrm>
            <a:off x="251520" y="2348880"/>
            <a:ext cx="8640960" cy="19442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a:spcBef>
                <a:spcPct val="0"/>
              </a:spcBef>
            </a:pPr>
            <a:r>
              <a:rPr lang="en-US" b="1" u="sng" kern="0" dirty="0">
                <a:solidFill>
                  <a:srgbClr val="002569"/>
                </a:solidFill>
                <a:effectLst>
                  <a:outerShdw blurRad="38100" dist="38100" dir="2700000" algn="tl">
                    <a:srgbClr val="000000">
                      <a:alpha val="43137"/>
                    </a:srgbClr>
                  </a:outerShdw>
                </a:effectLst>
                <a:latin typeface="Arial" charset="0"/>
                <a:ea typeface="Verdana" panose="020B0604030504040204" pitchFamily="34" charset="0"/>
                <a:cs typeface="Verdana" panose="020B0604030504040204" pitchFamily="34" charset="0"/>
              </a:rPr>
              <a:t>Results from pilot work in the period </a:t>
            </a:r>
            <a:r>
              <a:rPr lang="en-US" b="1" u="sng" kern="0" dirty="0" smtClean="0">
                <a:solidFill>
                  <a:srgbClr val="002569"/>
                </a:solidFill>
                <a:effectLst>
                  <a:outerShdw blurRad="38100" dist="38100" dir="2700000" algn="tl">
                    <a:srgbClr val="000000">
                      <a:alpha val="43137"/>
                    </a:srgbClr>
                  </a:outerShdw>
                </a:effectLst>
                <a:latin typeface="Arial" charset="0"/>
                <a:ea typeface="Verdana" panose="020B0604030504040204" pitchFamily="34" charset="0"/>
                <a:cs typeface="Verdana" panose="020B0604030504040204" pitchFamily="34" charset="0"/>
              </a:rPr>
              <a:t>March 2016- August </a:t>
            </a:r>
            <a:r>
              <a:rPr lang="en-US" b="1" u="sng" kern="0" dirty="0">
                <a:solidFill>
                  <a:srgbClr val="002569"/>
                </a:solidFill>
                <a:effectLst>
                  <a:outerShdw blurRad="38100" dist="38100" dir="2700000" algn="tl">
                    <a:srgbClr val="000000">
                      <a:alpha val="43137"/>
                    </a:srgbClr>
                  </a:outerShdw>
                </a:effectLst>
                <a:latin typeface="Arial" charset="0"/>
                <a:ea typeface="Verdana" panose="020B0604030504040204" pitchFamily="34" charset="0"/>
                <a:cs typeface="Verdana" panose="020B0604030504040204" pitchFamily="34" charset="0"/>
              </a:rPr>
              <a:t>2016</a:t>
            </a:r>
            <a:r>
              <a:rPr lang="en-US" sz="3600" b="1"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600" b="1" u="sng" kern="0"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kern="0"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200" b="1" kern="0" dirty="0">
                <a:solidFill>
                  <a:schemeClr val="tx2"/>
                </a:solidFill>
                <a:effectLst>
                  <a:outerShdw blurRad="38100" dist="38100" dir="2700000" algn="tl">
                    <a:srgbClr val="000000">
                      <a:alpha val="43137"/>
                    </a:srgbClr>
                  </a:outerShdw>
                </a:effectLst>
              </a:rPr>
              <a:t>3</a:t>
            </a:r>
            <a:r>
              <a:rPr lang="en-US" sz="3200" b="1" kern="0" dirty="0" smtClean="0">
                <a:solidFill>
                  <a:schemeClr val="tx2"/>
                </a:solidFill>
                <a:effectLst>
                  <a:outerShdw blurRad="38100" dist="38100" dir="2700000" algn="tl">
                    <a:srgbClr val="000000">
                      <a:alpha val="43137"/>
                    </a:srgbClr>
                  </a:outerShdw>
                </a:effectLst>
              </a:rPr>
              <a:t>. Awareness – Promotion of results</a:t>
            </a:r>
            <a:r>
              <a:rPr lang="en-US" sz="3200" b="1" u="sng" kern="0"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200" b="1" u="sng" kern="0"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endParaRPr lang="el-GR" sz="3200" b="1" u="sng" kern="0"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552764456"/>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0"/>
          </p:nvPr>
        </p:nvSpPr>
        <p:spPr/>
        <p:txBody>
          <a:bodyPr/>
          <a:lstStyle/>
          <a:p>
            <a:fld id="{0E5741A4-A864-49A7-944A-A05ED55E0BC5}" type="slidenum">
              <a:rPr lang="fr-FR" smtClean="0">
                <a:solidFill>
                  <a:prstClr val="black">
                    <a:tint val="75000"/>
                  </a:prstClr>
                </a:solidFill>
              </a:rPr>
              <a:pPr/>
              <a:t>42</a:t>
            </a:fld>
            <a:endParaRPr lang="fr-FR" dirty="0">
              <a:solidFill>
                <a:prstClr val="black">
                  <a:tint val="75000"/>
                </a:prstClr>
              </a:solidFill>
            </a:endParaRPr>
          </a:p>
        </p:txBody>
      </p:sp>
      <p:sp>
        <p:nvSpPr>
          <p:cNvPr id="2" name="Titre 1"/>
          <p:cNvSpPr>
            <a:spLocks noGrp="1"/>
          </p:cNvSpPr>
          <p:nvPr>
            <p:ph type="title" idx="4294967295"/>
          </p:nvPr>
        </p:nvSpPr>
        <p:spPr>
          <a:xfrm>
            <a:off x="-8574" y="0"/>
            <a:ext cx="7150496" cy="940966"/>
          </a:xfrm>
        </p:spPr>
        <p:txBody>
          <a:bodyPr>
            <a:normAutofit/>
          </a:bodyPr>
          <a:lstStyle/>
          <a:p>
            <a:r>
              <a:rPr lang="fr-FR" sz="3600" b="1" dirty="0" err="1">
                <a:latin typeface="Calibri" panose="020F0502020204030204" pitchFamily="34" charset="0"/>
              </a:rPr>
              <a:t>Awareness</a:t>
            </a:r>
            <a:r>
              <a:rPr lang="fr-FR" sz="3600" b="1" dirty="0">
                <a:latin typeface="Calibri" panose="020F0502020204030204" pitchFamily="34" charset="0"/>
              </a:rPr>
              <a:t> – Promotion of </a:t>
            </a:r>
            <a:r>
              <a:rPr lang="fr-FR" sz="3600" b="1" dirty="0" err="1">
                <a:latin typeface="Calibri" panose="020F0502020204030204" pitchFamily="34" charset="0"/>
              </a:rPr>
              <a:t>results</a:t>
            </a:r>
            <a:endParaRPr lang="fr-FR" sz="3600" b="1" dirty="0">
              <a:latin typeface="Calibri" panose="020F0502020204030204" pitchFamily="34" charset="0"/>
            </a:endParaRPr>
          </a:p>
        </p:txBody>
      </p:sp>
      <p:sp>
        <p:nvSpPr>
          <p:cNvPr id="3" name="Espace réservé du contenu 2"/>
          <p:cNvSpPr>
            <a:spLocks noGrp="1"/>
          </p:cNvSpPr>
          <p:nvPr>
            <p:ph idx="4294967295"/>
          </p:nvPr>
        </p:nvSpPr>
        <p:spPr>
          <a:xfrm>
            <a:off x="395536" y="1628800"/>
            <a:ext cx="8229600" cy="5112643"/>
          </a:xfrm>
        </p:spPr>
        <p:txBody>
          <a:bodyPr>
            <a:normAutofit/>
          </a:bodyPr>
          <a:lstStyle/>
          <a:p>
            <a:pPr marL="0" indent="0">
              <a:buNone/>
            </a:pPr>
            <a:r>
              <a:rPr lang="en-US" sz="2000" dirty="0" smtClean="0"/>
              <a:t>CEOS Pilot users can promote their results through:</a:t>
            </a:r>
          </a:p>
          <a:p>
            <a:pPr marL="0" indent="0">
              <a:buNone/>
            </a:pPr>
            <a:endParaRPr lang="en-US" sz="2000" dirty="0" smtClean="0"/>
          </a:p>
          <a:p>
            <a:r>
              <a:rPr lang="en-US" sz="2000" dirty="0" smtClean="0"/>
              <a:t>CEOS website (</a:t>
            </a:r>
            <a:r>
              <a:rPr lang="en-US" sz="2000" dirty="0" smtClean="0">
                <a:hlinkClick r:id="rId2"/>
              </a:rPr>
              <a:t>http://ceos.org/</a:t>
            </a:r>
            <a:r>
              <a:rPr lang="en-US" sz="2000" dirty="0" smtClean="0"/>
              <a:t> )</a:t>
            </a:r>
          </a:p>
          <a:p>
            <a:pPr marL="0" indent="0">
              <a:buNone/>
            </a:pPr>
            <a:endParaRPr lang="en-US" sz="2000" dirty="0" smtClean="0"/>
          </a:p>
          <a:p>
            <a:r>
              <a:rPr lang="en-US" sz="2000" dirty="0" smtClean="0"/>
              <a:t>GSNL portal </a:t>
            </a:r>
            <a:r>
              <a:rPr lang="en-US" sz="2000" dirty="0"/>
              <a:t>(</a:t>
            </a:r>
            <a:r>
              <a:rPr lang="en-US" sz="2000" dirty="0">
                <a:hlinkClick r:id="rId3"/>
              </a:rPr>
              <a:t>http://</a:t>
            </a:r>
            <a:r>
              <a:rPr lang="en-US" sz="2000" dirty="0" smtClean="0">
                <a:hlinkClick r:id="rId3"/>
              </a:rPr>
              <a:t>www.earthobservations.org/gsnl.php</a:t>
            </a:r>
            <a:r>
              <a:rPr lang="en-US" sz="2000" dirty="0" smtClean="0"/>
              <a:t> )</a:t>
            </a:r>
          </a:p>
          <a:p>
            <a:endParaRPr lang="en-US" sz="2000" dirty="0" smtClean="0"/>
          </a:p>
          <a:p>
            <a:r>
              <a:rPr lang="en-US" sz="2000" dirty="0" err="1" smtClean="0"/>
              <a:t>Geohazards</a:t>
            </a:r>
            <a:r>
              <a:rPr lang="en-US" sz="2000" dirty="0" smtClean="0"/>
              <a:t> Exploitation Platform ( </a:t>
            </a:r>
            <a:r>
              <a:rPr lang="en-US" sz="2000" dirty="0" smtClean="0">
                <a:hlinkClick r:id="rId4"/>
              </a:rPr>
              <a:t>https://geohazards-tep.eo.esa.int/</a:t>
            </a:r>
            <a:r>
              <a:rPr lang="en-US" sz="2000" dirty="0" smtClean="0"/>
              <a:t> ). </a:t>
            </a:r>
            <a:endParaRPr lang="fr-FR" dirty="0"/>
          </a:p>
        </p:txBody>
      </p:sp>
    </p:spTree>
    <p:extLst>
      <p:ext uri="{BB962C8B-B14F-4D97-AF65-F5344CB8AC3E}">
        <p14:creationId xmlns:p14="http://schemas.microsoft.com/office/powerpoint/2010/main" xmlns="" val="1337280007"/>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8" name="Title 1"/>
          <p:cNvSpPr txBox="1">
            <a:spLocks/>
          </p:cNvSpPr>
          <p:nvPr/>
        </p:nvSpPr>
        <p:spPr bwMode="auto">
          <a:xfrm>
            <a:off x="0" y="241110"/>
            <a:ext cx="7266224"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2800" b="1" dirty="0" smtClean="0">
                <a:solidFill>
                  <a:schemeClr val="bg1"/>
                </a:solidFill>
                <a:effectLst>
                  <a:outerShdw blurRad="38100" dist="38100" dir="2700000" algn="tl">
                    <a:srgbClr val="000000">
                      <a:alpha val="43137"/>
                    </a:srgbClr>
                  </a:outerShdw>
                </a:effectLst>
              </a:rPr>
              <a:t>Example of promotion of results on the GEP for the Central Italy Earthquake (1)</a:t>
            </a:r>
            <a:endParaRPr lang="en-US" sz="2800" b="1" dirty="0">
              <a:solidFill>
                <a:schemeClr val="bg1"/>
              </a:solidFill>
              <a:effectLst>
                <a:outerShdw blurRad="38100" dist="38100" dir="2700000" algn="tl">
                  <a:srgbClr val="000000">
                    <a:alpha val="43137"/>
                  </a:srgbClr>
                </a:outerShdw>
              </a:effectLst>
            </a:endParaRP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90296" y="1365796"/>
            <a:ext cx="7651131" cy="4243288"/>
          </a:xfrm>
          <a:prstGeom prst="rect">
            <a:avLst/>
          </a:prstGeom>
        </p:spPr>
      </p:pic>
      <p:sp>
        <p:nvSpPr>
          <p:cNvPr id="11" name="Ellipse 10"/>
          <p:cNvSpPr/>
          <p:nvPr/>
        </p:nvSpPr>
        <p:spPr bwMode="auto">
          <a:xfrm>
            <a:off x="0" y="3717032"/>
            <a:ext cx="864096" cy="432048"/>
          </a:xfrm>
          <a:prstGeom prst="ellipse">
            <a:avLst/>
          </a:prstGeom>
          <a:noFill/>
          <a:ln w="38100" cap="flat" cmpd="sng" algn="ctr">
            <a:solidFill>
              <a:srgbClr val="3BAF0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cxnSp>
        <p:nvCxnSpPr>
          <p:cNvPr id="13" name="Connecteur droit avec flèche 12"/>
          <p:cNvCxnSpPr>
            <a:stCxn id="11" idx="5"/>
          </p:cNvCxnSpPr>
          <p:nvPr/>
        </p:nvCxnSpPr>
        <p:spPr bwMode="auto">
          <a:xfrm>
            <a:off x="737552" y="4085808"/>
            <a:ext cx="3978464" cy="1523276"/>
          </a:xfrm>
          <a:prstGeom prst="straightConnector1">
            <a:avLst/>
          </a:prstGeom>
          <a:solidFill>
            <a:schemeClr val="accent1"/>
          </a:solidFill>
          <a:ln w="38100" cap="flat" cmpd="sng" algn="ctr">
            <a:solidFill>
              <a:srgbClr val="3BAF01"/>
            </a:solidFill>
            <a:prstDash val="solid"/>
            <a:round/>
            <a:headEnd type="none" w="med" len="med"/>
            <a:tailEnd type="arrow"/>
          </a:ln>
          <a:effectLst/>
        </p:spPr>
      </p:cxnSp>
      <p:sp>
        <p:nvSpPr>
          <p:cNvPr id="17" name="Rectangle 16"/>
          <p:cNvSpPr/>
          <p:nvPr/>
        </p:nvSpPr>
        <p:spPr>
          <a:xfrm>
            <a:off x="143839" y="5733256"/>
            <a:ext cx="3513681" cy="954107"/>
          </a:xfrm>
          <a:prstGeom prst="rect">
            <a:avLst/>
          </a:prstGeom>
        </p:spPr>
        <p:txBody>
          <a:bodyPr wrap="square">
            <a:spAutoFit/>
          </a:bodyPr>
          <a:lstStyle/>
          <a:p>
            <a:r>
              <a:rPr lang="fr-FR" sz="1400" b="1" dirty="0">
                <a:ea typeface="ＭＳ Ｐゴシック" pitchFamily="34" charset="-128"/>
              </a:rPr>
              <a:t>All </a:t>
            </a:r>
            <a:r>
              <a:rPr lang="fr-FR" sz="1400" b="1" dirty="0" err="1">
                <a:ea typeface="ＭＳ Ｐゴシック" pitchFamily="34" charset="-128"/>
              </a:rPr>
              <a:t>products</a:t>
            </a:r>
            <a:r>
              <a:rPr lang="fr-FR" sz="1400" b="1" dirty="0">
                <a:ea typeface="ＭＳ Ｐゴシック" pitchFamily="34" charset="-128"/>
              </a:rPr>
              <a:t> </a:t>
            </a:r>
            <a:r>
              <a:rPr lang="fr-FR" sz="1400" b="1" dirty="0" err="1">
                <a:ea typeface="ＭＳ Ｐゴシック" pitchFamily="34" charset="-128"/>
              </a:rPr>
              <a:t>generated</a:t>
            </a:r>
            <a:r>
              <a:rPr lang="fr-FR" sz="1400" b="1" dirty="0">
                <a:ea typeface="ＭＳ Ｐゴシック" pitchFamily="34" charset="-128"/>
              </a:rPr>
              <a:t> on GEP for the Central </a:t>
            </a:r>
            <a:r>
              <a:rPr lang="fr-FR" sz="1400" b="1" dirty="0" err="1">
                <a:ea typeface="ＭＳ Ｐゴシック" pitchFamily="34" charset="-128"/>
              </a:rPr>
              <a:t>Italy</a:t>
            </a:r>
            <a:r>
              <a:rPr lang="fr-FR" sz="1400" b="1" dirty="0">
                <a:ea typeface="ＭＳ Ｐゴシック" pitchFamily="34" charset="-128"/>
              </a:rPr>
              <a:t> </a:t>
            </a:r>
            <a:r>
              <a:rPr lang="fr-FR" sz="1400" b="1" dirty="0" err="1">
                <a:ea typeface="ＭＳ Ｐゴシック" pitchFamily="34" charset="-128"/>
              </a:rPr>
              <a:t>earthquake</a:t>
            </a:r>
            <a:r>
              <a:rPr lang="fr-FR" sz="1400" b="1" dirty="0">
                <a:ea typeface="ＭＳ Ｐゴシック" pitchFamily="34" charset="-128"/>
              </a:rPr>
              <a:t> </a:t>
            </a:r>
            <a:r>
              <a:rPr lang="fr-FR" sz="1400" b="1" dirty="0" err="1" smtClean="0">
                <a:ea typeface="ＭＳ Ｐゴシック" pitchFamily="34" charset="-128"/>
              </a:rPr>
              <a:t>were</a:t>
            </a:r>
            <a:r>
              <a:rPr lang="fr-FR" sz="1400" b="1" dirty="0" smtClean="0">
                <a:ea typeface="ＭＳ Ｐゴシック" pitchFamily="34" charset="-128"/>
              </a:rPr>
              <a:t> </a:t>
            </a:r>
            <a:r>
              <a:rPr lang="fr-FR" sz="1400" b="1" dirty="0" err="1">
                <a:ea typeface="ＭＳ Ｐゴシック" pitchFamily="34" charset="-128"/>
              </a:rPr>
              <a:t>gathered</a:t>
            </a:r>
            <a:r>
              <a:rPr lang="fr-FR" sz="1400" b="1" dirty="0">
                <a:ea typeface="ＭＳ Ｐゴシック" pitchFamily="34" charset="-128"/>
              </a:rPr>
              <a:t> </a:t>
            </a:r>
            <a:r>
              <a:rPr lang="fr-FR" sz="1400" b="1" dirty="0" err="1">
                <a:ea typeface="ＭＳ Ｐゴシック" pitchFamily="34" charset="-128"/>
              </a:rPr>
              <a:t>under</a:t>
            </a:r>
            <a:r>
              <a:rPr lang="fr-FR" sz="1400" b="1" dirty="0">
                <a:ea typeface="ＭＳ Ｐゴシック" pitchFamily="34" charset="-128"/>
              </a:rPr>
              <a:t> </a:t>
            </a:r>
            <a:r>
              <a:rPr lang="fr-FR" sz="1400" b="1" dirty="0">
                <a:solidFill>
                  <a:srgbClr val="FF0000"/>
                </a:solidFill>
                <a:ea typeface="ＭＳ Ｐゴシック" pitchFamily="34" charset="-128"/>
              </a:rPr>
              <a:t>a </a:t>
            </a:r>
            <a:r>
              <a:rPr lang="fr-FR" sz="1400" b="1" dirty="0" err="1">
                <a:solidFill>
                  <a:srgbClr val="FF0000"/>
                </a:solidFill>
                <a:ea typeface="ＭＳ Ｐゴシック" pitchFamily="34" charset="-128"/>
              </a:rPr>
              <a:t>link</a:t>
            </a:r>
            <a:r>
              <a:rPr lang="fr-FR" sz="1400" b="1" dirty="0">
                <a:solidFill>
                  <a:srgbClr val="FF0000"/>
                </a:solidFill>
                <a:ea typeface="ＭＳ Ｐゴシック" pitchFamily="34" charset="-128"/>
              </a:rPr>
              <a:t> on the </a:t>
            </a:r>
            <a:r>
              <a:rPr lang="fr-FR" sz="1400" b="1" dirty="0" err="1">
                <a:solidFill>
                  <a:srgbClr val="FF0000"/>
                </a:solidFill>
                <a:ea typeface="ＭＳ Ｐゴシック" pitchFamily="34" charset="-128"/>
              </a:rPr>
              <a:t>carousel</a:t>
            </a:r>
            <a:r>
              <a:rPr lang="fr-FR" sz="1400" b="1" dirty="0">
                <a:solidFill>
                  <a:srgbClr val="FF0000"/>
                </a:solidFill>
                <a:ea typeface="ＭＳ Ｐゴシック" pitchFamily="34" charset="-128"/>
              </a:rPr>
              <a:t> of </a:t>
            </a:r>
            <a:r>
              <a:rPr lang="fr-FR" sz="1400" b="1" err="1">
                <a:solidFill>
                  <a:srgbClr val="FF0000"/>
                </a:solidFill>
                <a:ea typeface="ＭＳ Ｐゴシック" pitchFamily="34" charset="-128"/>
              </a:rPr>
              <a:t>GEP’s</a:t>
            </a:r>
            <a:r>
              <a:rPr lang="fr-FR" sz="1400" b="1">
                <a:solidFill>
                  <a:srgbClr val="FF0000"/>
                </a:solidFill>
                <a:ea typeface="ＭＳ Ｐゴシック" pitchFamily="34" charset="-128"/>
              </a:rPr>
              <a:t> </a:t>
            </a:r>
            <a:r>
              <a:rPr lang="fr-FR" sz="1400" b="1" smtClean="0">
                <a:solidFill>
                  <a:srgbClr val="FF0000"/>
                </a:solidFill>
                <a:ea typeface="ＭＳ Ｐゴシック" pitchFamily="34" charset="-128"/>
              </a:rPr>
              <a:t>homepage: direct access to results</a:t>
            </a:r>
            <a:endParaRPr lang="en-GB" sz="1400" b="1" dirty="0">
              <a:solidFill>
                <a:srgbClr val="FF0000"/>
              </a:solidFill>
              <a:ea typeface="ＭＳ Ｐゴシック" pitchFamily="34" charset="-128"/>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16016" y="3881410"/>
            <a:ext cx="4427984" cy="2976589"/>
          </a:xfrm>
          <a:prstGeom prst="rect">
            <a:avLst/>
          </a:prstGeom>
        </p:spPr>
      </p:pic>
    </p:spTree>
    <p:extLst>
      <p:ext uri="{BB962C8B-B14F-4D97-AF65-F5344CB8AC3E}">
        <p14:creationId xmlns:p14="http://schemas.microsoft.com/office/powerpoint/2010/main" xmlns="" val="1453149454"/>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0" y="1412776"/>
            <a:ext cx="4402732" cy="5109424"/>
          </a:xfrm>
          <a:prstGeom prst="rect">
            <a:avLst/>
          </a:prstGeom>
        </p:spPr>
      </p:pic>
      <p:sp>
        <p:nvSpPr>
          <p:cNvPr id="16388" name="Title 1"/>
          <p:cNvSpPr txBox="1">
            <a:spLocks/>
          </p:cNvSpPr>
          <p:nvPr/>
        </p:nvSpPr>
        <p:spPr bwMode="auto">
          <a:xfrm>
            <a:off x="0" y="241110"/>
            <a:ext cx="7266224"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2800" b="1" dirty="0" smtClean="0">
                <a:solidFill>
                  <a:schemeClr val="bg1"/>
                </a:solidFill>
                <a:effectLst>
                  <a:outerShdw blurRad="38100" dist="38100" dir="2700000" algn="tl">
                    <a:srgbClr val="000000">
                      <a:alpha val="43137"/>
                    </a:srgbClr>
                  </a:outerShdw>
                </a:effectLst>
              </a:rPr>
              <a:t>Example of promotion of results on the GEP for the Central Italy Earthquake (2)</a:t>
            </a:r>
            <a:endParaRPr lang="en-US" sz="2800" b="1"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5047382" y="5229200"/>
            <a:ext cx="3513681" cy="954107"/>
          </a:xfrm>
          <a:prstGeom prst="rect">
            <a:avLst/>
          </a:prstGeom>
        </p:spPr>
        <p:txBody>
          <a:bodyPr wrap="square">
            <a:spAutoFit/>
          </a:bodyPr>
          <a:lstStyle/>
          <a:p>
            <a:r>
              <a:rPr lang="fr-FR" sz="1400" b="1" dirty="0" smtClean="0">
                <a:solidFill>
                  <a:srgbClr val="FF0000"/>
                </a:solidFill>
                <a:ea typeface="ＭＳ Ｐゴシック" pitchFamily="34" charset="-128"/>
              </a:rPr>
              <a:t>A </a:t>
            </a:r>
            <a:r>
              <a:rPr lang="fr-FR" sz="1400" b="1" dirty="0" err="1" smtClean="0">
                <a:solidFill>
                  <a:srgbClr val="FF0000"/>
                </a:solidFill>
                <a:ea typeface="ＭＳ Ｐゴシック" pitchFamily="34" charset="-128"/>
              </a:rPr>
              <a:t>number</a:t>
            </a:r>
            <a:r>
              <a:rPr lang="fr-FR" sz="1400" b="1" dirty="0" smtClean="0">
                <a:solidFill>
                  <a:srgbClr val="FF0000"/>
                </a:solidFill>
                <a:ea typeface="ＭＳ Ｐゴシック" pitchFamily="34" charset="-128"/>
              </a:rPr>
              <a:t> </a:t>
            </a:r>
            <a:r>
              <a:rPr lang="fr-FR" sz="1400" b="1" smtClean="0">
                <a:solidFill>
                  <a:srgbClr val="FF0000"/>
                </a:solidFill>
                <a:ea typeface="ＭＳ Ｐゴシック" pitchFamily="34" charset="-128"/>
              </a:rPr>
              <a:t>of posts were </a:t>
            </a:r>
            <a:r>
              <a:rPr lang="fr-FR" sz="1400" b="1" dirty="0" err="1" smtClean="0">
                <a:solidFill>
                  <a:srgbClr val="FF0000"/>
                </a:solidFill>
                <a:ea typeface="ＭＳ Ｐゴシック" pitchFamily="34" charset="-128"/>
              </a:rPr>
              <a:t>published</a:t>
            </a:r>
            <a:r>
              <a:rPr lang="fr-FR" sz="1400" b="1" dirty="0" smtClean="0">
                <a:solidFill>
                  <a:srgbClr val="FF0000"/>
                </a:solidFill>
                <a:ea typeface="ＭＳ Ｐゴシック" pitchFamily="34" charset="-128"/>
              </a:rPr>
              <a:t>  </a:t>
            </a:r>
            <a:r>
              <a:rPr lang="fr-FR" sz="1400" b="1" smtClean="0">
                <a:solidFill>
                  <a:srgbClr val="FF0000"/>
                </a:solidFill>
                <a:ea typeface="ＭＳ Ｐゴシック" pitchFamily="34" charset="-128"/>
              </a:rPr>
              <a:t>on the GEP Blog </a:t>
            </a:r>
            <a:r>
              <a:rPr lang="fr-FR" sz="1400" b="1" dirty="0" err="1" smtClean="0">
                <a:ea typeface="ＭＳ Ｐゴシック" pitchFamily="34" charset="-128"/>
              </a:rPr>
              <a:t>concerning</a:t>
            </a:r>
            <a:r>
              <a:rPr lang="fr-FR" sz="1400" b="1" dirty="0" smtClean="0">
                <a:ea typeface="ＭＳ Ｐゴシック" pitchFamily="34" charset="-128"/>
              </a:rPr>
              <a:t> CEOS data collections, first </a:t>
            </a:r>
            <a:r>
              <a:rPr lang="fr-FR" sz="1400" b="1" dirty="0" err="1" smtClean="0">
                <a:ea typeface="ＭＳ Ｐゴシック" pitchFamily="34" charset="-128"/>
              </a:rPr>
              <a:t>products</a:t>
            </a:r>
            <a:r>
              <a:rPr lang="fr-FR" sz="1400" b="1" dirty="0" smtClean="0">
                <a:ea typeface="ＭＳ Ｐゴシック" pitchFamily="34" charset="-128"/>
              </a:rPr>
              <a:t> </a:t>
            </a:r>
            <a:r>
              <a:rPr lang="fr-FR" sz="1400" b="1" dirty="0" err="1" smtClean="0">
                <a:ea typeface="ＭＳ Ｐゴシック" pitchFamily="34" charset="-128"/>
              </a:rPr>
              <a:t>generated</a:t>
            </a:r>
            <a:r>
              <a:rPr lang="fr-FR" sz="1400" b="1" dirty="0" smtClean="0">
                <a:ea typeface="ＭＳ Ｐゴシック" pitchFamily="34" charset="-128"/>
              </a:rPr>
              <a:t> by CEOS </a:t>
            </a:r>
            <a:r>
              <a:rPr lang="fr-FR" sz="1400" b="1" dirty="0" err="1" smtClean="0">
                <a:ea typeface="ＭＳ Ｐゴシック" pitchFamily="34" charset="-128"/>
              </a:rPr>
              <a:t>Seismic</a:t>
            </a:r>
            <a:r>
              <a:rPr lang="fr-FR" sz="1400" b="1" dirty="0" smtClean="0">
                <a:ea typeface="ＭＳ Ｐゴシック" pitchFamily="34" charset="-128"/>
              </a:rPr>
              <a:t> pilot team etc.</a:t>
            </a:r>
            <a:endParaRPr lang="en-GB" sz="1400" b="1" dirty="0">
              <a:ea typeface="ＭＳ Ｐゴシック" pitchFamily="34" charset="-128"/>
            </a:endParaRPr>
          </a:p>
        </p:txBody>
      </p:sp>
      <p:sp>
        <p:nvSpPr>
          <p:cNvPr id="3" name="Rectangle 2"/>
          <p:cNvSpPr/>
          <p:nvPr/>
        </p:nvSpPr>
        <p:spPr bwMode="auto">
          <a:xfrm>
            <a:off x="21208" y="4113076"/>
            <a:ext cx="4381524" cy="360040"/>
          </a:xfrm>
          <a:prstGeom prst="rect">
            <a:avLst/>
          </a:prstGeom>
          <a:noFill/>
          <a:ln w="28575" cap="flat" cmpd="sng" algn="ctr">
            <a:solidFill>
              <a:srgbClr val="3BAF0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44008" y="1412776"/>
            <a:ext cx="4320431" cy="3382631"/>
          </a:xfrm>
          <a:prstGeom prst="rect">
            <a:avLst/>
          </a:prstGeom>
        </p:spPr>
      </p:pic>
      <p:cxnSp>
        <p:nvCxnSpPr>
          <p:cNvPr id="13" name="Connecteur droit avec flèche 12"/>
          <p:cNvCxnSpPr/>
          <p:nvPr/>
        </p:nvCxnSpPr>
        <p:spPr bwMode="auto">
          <a:xfrm flipV="1">
            <a:off x="4402732" y="1916832"/>
            <a:ext cx="385292" cy="2196244"/>
          </a:xfrm>
          <a:prstGeom prst="straightConnector1">
            <a:avLst/>
          </a:prstGeom>
          <a:solidFill>
            <a:schemeClr val="accent1"/>
          </a:solidFill>
          <a:ln w="28575" cap="flat" cmpd="sng" algn="ctr">
            <a:solidFill>
              <a:srgbClr val="3BAF01"/>
            </a:solidFill>
            <a:prstDash val="solid"/>
            <a:round/>
            <a:headEnd type="none" w="med" len="med"/>
            <a:tailEnd type="arrow"/>
          </a:ln>
          <a:effectLst/>
        </p:spPr>
      </p:cxnSp>
    </p:spTree>
    <p:extLst>
      <p:ext uri="{BB962C8B-B14F-4D97-AF65-F5344CB8AC3E}">
        <p14:creationId xmlns:p14="http://schemas.microsoft.com/office/powerpoint/2010/main" xmlns="" val="1853214043"/>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45</a:t>
            </a:fld>
            <a:endParaRPr lang="fr-FR"/>
          </a:p>
        </p:txBody>
      </p:sp>
      <p:sp>
        <p:nvSpPr>
          <p:cNvPr id="2" name="Title 1"/>
          <p:cNvSpPr>
            <a:spLocks noGrp="1"/>
          </p:cNvSpPr>
          <p:nvPr>
            <p:ph type="title" idx="4294967295"/>
          </p:nvPr>
        </p:nvSpPr>
        <p:spPr>
          <a:xfrm>
            <a:off x="179512" y="0"/>
            <a:ext cx="3009528" cy="1012974"/>
          </a:xfrm>
        </p:spPr>
        <p:txBody>
          <a:bodyPr>
            <a:normAutofit/>
          </a:bodyPr>
          <a:lstStyle/>
          <a:p>
            <a:r>
              <a:rPr lang="en-US" sz="3600" b="1" dirty="0" smtClean="0">
                <a:effectLst>
                  <a:outerShdw blurRad="38100" dist="38100" dir="2700000" algn="tl">
                    <a:srgbClr val="000000">
                      <a:alpha val="43137"/>
                    </a:srgbClr>
                  </a:outerShdw>
                </a:effectLst>
                <a:latin typeface="Calibri" panose="020F0502020204030204" pitchFamily="34" charset="0"/>
              </a:rPr>
              <a:t>Publications</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467544" y="1628800"/>
            <a:ext cx="8229600" cy="4525963"/>
          </a:xfrm>
        </p:spPr>
        <p:txBody>
          <a:bodyPr>
            <a:normAutofit/>
          </a:bodyPr>
          <a:lstStyle/>
          <a:p>
            <a:r>
              <a:rPr lang="fr-FR" sz="2000" b="0" dirty="0" err="1" smtClean="0">
                <a:solidFill>
                  <a:schemeClr val="tx1"/>
                </a:solidFill>
              </a:rPr>
              <a:t>Papadopoulos</a:t>
            </a:r>
            <a:r>
              <a:rPr lang="fr-FR" sz="2000" b="0" dirty="0" smtClean="0">
                <a:solidFill>
                  <a:schemeClr val="tx1"/>
                </a:solidFill>
              </a:rPr>
              <a:t> </a:t>
            </a:r>
            <a:r>
              <a:rPr lang="fr-FR" sz="2000" b="0" dirty="0">
                <a:solidFill>
                  <a:schemeClr val="tx1"/>
                </a:solidFill>
              </a:rPr>
              <a:t>et al. (2016), The Mw6,5 </a:t>
            </a:r>
            <a:r>
              <a:rPr lang="fr-FR" sz="2000" b="0" dirty="0" err="1">
                <a:solidFill>
                  <a:schemeClr val="tx1"/>
                </a:solidFill>
              </a:rPr>
              <a:t>earthquake</a:t>
            </a:r>
            <a:r>
              <a:rPr lang="fr-FR" sz="2000" b="0" dirty="0">
                <a:solidFill>
                  <a:schemeClr val="tx1"/>
                </a:solidFill>
              </a:rPr>
              <a:t> of 17 </a:t>
            </a:r>
            <a:r>
              <a:rPr lang="fr-FR" sz="2000" b="0" dirty="0" err="1">
                <a:solidFill>
                  <a:schemeClr val="tx1"/>
                </a:solidFill>
              </a:rPr>
              <a:t>November</a:t>
            </a:r>
            <a:r>
              <a:rPr lang="fr-FR" sz="2000" b="0" dirty="0">
                <a:solidFill>
                  <a:schemeClr val="tx1"/>
                </a:solidFill>
              </a:rPr>
              <a:t> 2015 in </a:t>
            </a:r>
            <a:r>
              <a:rPr lang="fr-FR" sz="2000" b="0" dirty="0" err="1">
                <a:solidFill>
                  <a:schemeClr val="tx1"/>
                </a:solidFill>
              </a:rPr>
              <a:t>Lefkada</a:t>
            </a:r>
            <a:r>
              <a:rPr lang="fr-FR" sz="2000" b="0" dirty="0">
                <a:solidFill>
                  <a:schemeClr val="tx1"/>
                </a:solidFill>
              </a:rPr>
              <a:t> Island and the </a:t>
            </a:r>
            <a:r>
              <a:rPr lang="fr-FR" sz="2000" b="0" dirty="0" err="1">
                <a:solidFill>
                  <a:schemeClr val="tx1"/>
                </a:solidFill>
              </a:rPr>
              <a:t>seismotectonics</a:t>
            </a:r>
            <a:r>
              <a:rPr lang="fr-FR" sz="2000" b="0" dirty="0">
                <a:solidFill>
                  <a:schemeClr val="tx1"/>
                </a:solidFill>
              </a:rPr>
              <a:t> in the </a:t>
            </a:r>
            <a:r>
              <a:rPr lang="fr-FR" sz="2000" b="0" dirty="0" err="1">
                <a:solidFill>
                  <a:schemeClr val="tx1"/>
                </a:solidFill>
              </a:rPr>
              <a:t>Cephalonia</a:t>
            </a:r>
            <a:r>
              <a:rPr lang="fr-FR" sz="2000" b="0" dirty="0">
                <a:solidFill>
                  <a:schemeClr val="tx1"/>
                </a:solidFill>
              </a:rPr>
              <a:t> </a:t>
            </a:r>
            <a:r>
              <a:rPr lang="fr-FR" sz="2000" b="0" dirty="0" err="1">
                <a:solidFill>
                  <a:schemeClr val="tx1"/>
                </a:solidFill>
              </a:rPr>
              <a:t>Transform</a:t>
            </a:r>
            <a:r>
              <a:rPr lang="fr-FR" sz="2000" b="0" dirty="0">
                <a:solidFill>
                  <a:schemeClr val="tx1"/>
                </a:solidFill>
              </a:rPr>
              <a:t> </a:t>
            </a:r>
            <a:r>
              <a:rPr lang="fr-FR" sz="2000" b="0" dirty="0" err="1">
                <a:solidFill>
                  <a:schemeClr val="tx1"/>
                </a:solidFill>
              </a:rPr>
              <a:t>Fault</a:t>
            </a:r>
            <a:r>
              <a:rPr lang="fr-FR" sz="2000" b="0" dirty="0">
                <a:solidFill>
                  <a:schemeClr val="tx1"/>
                </a:solidFill>
              </a:rPr>
              <a:t> (</a:t>
            </a:r>
            <a:r>
              <a:rPr lang="fr-FR" sz="2000" b="0" dirty="0" err="1">
                <a:solidFill>
                  <a:schemeClr val="tx1"/>
                </a:solidFill>
              </a:rPr>
              <a:t>Ionian</a:t>
            </a:r>
            <a:r>
              <a:rPr lang="fr-FR" sz="2000" b="0" dirty="0">
                <a:solidFill>
                  <a:schemeClr val="tx1"/>
                </a:solidFill>
              </a:rPr>
              <a:t> </a:t>
            </a:r>
            <a:r>
              <a:rPr lang="fr-FR" sz="2000" b="0" dirty="0" err="1">
                <a:solidFill>
                  <a:schemeClr val="tx1"/>
                </a:solidFill>
              </a:rPr>
              <a:t>Sea</a:t>
            </a:r>
            <a:r>
              <a:rPr lang="fr-FR" sz="2000" b="0" dirty="0">
                <a:solidFill>
                  <a:schemeClr val="tx1"/>
                </a:solidFill>
              </a:rPr>
              <a:t>, </a:t>
            </a:r>
            <a:r>
              <a:rPr lang="fr-FR" sz="2000" b="0" dirty="0" err="1">
                <a:solidFill>
                  <a:schemeClr val="tx1"/>
                </a:solidFill>
              </a:rPr>
              <a:t>Greece</a:t>
            </a:r>
            <a:r>
              <a:rPr lang="fr-FR" sz="2000" b="0" dirty="0">
                <a:solidFill>
                  <a:schemeClr val="tx1"/>
                </a:solidFill>
              </a:rPr>
              <a:t>), </a:t>
            </a:r>
            <a:r>
              <a:rPr lang="fr-FR" sz="2000" b="0" dirty="0" err="1">
                <a:solidFill>
                  <a:schemeClr val="tx1"/>
                </a:solidFill>
              </a:rPr>
              <a:t>Geophysical</a:t>
            </a:r>
            <a:r>
              <a:rPr lang="fr-FR" sz="2000" b="0" dirty="0">
                <a:solidFill>
                  <a:schemeClr val="tx1"/>
                </a:solidFill>
              </a:rPr>
              <a:t> </a:t>
            </a:r>
            <a:r>
              <a:rPr lang="fr-FR" sz="2000" b="0" dirty="0" err="1">
                <a:solidFill>
                  <a:schemeClr val="tx1"/>
                </a:solidFill>
              </a:rPr>
              <a:t>Research</a:t>
            </a:r>
            <a:r>
              <a:rPr lang="fr-FR" sz="2000" b="0" dirty="0">
                <a:solidFill>
                  <a:schemeClr val="tx1"/>
                </a:solidFill>
              </a:rPr>
              <a:t> Abstracts, Vol. 18, EGU2016-9041-1, 2016 (</a:t>
            </a:r>
            <a:r>
              <a:rPr lang="fr-FR" sz="2000" b="0" dirty="0" err="1">
                <a:solidFill>
                  <a:schemeClr val="tx1"/>
                </a:solidFill>
              </a:rPr>
              <a:t>accepted</a:t>
            </a:r>
            <a:r>
              <a:rPr lang="fr-FR" sz="2000" b="0" dirty="0" smtClean="0">
                <a:solidFill>
                  <a:schemeClr val="tx1"/>
                </a:solidFill>
              </a:rPr>
              <a:t>, </a:t>
            </a:r>
            <a:r>
              <a:rPr lang="fr-FR" sz="2000" dirty="0" smtClean="0">
                <a:solidFill>
                  <a:schemeClr val="tx1"/>
                </a:solidFill>
              </a:rPr>
              <a:t>NOA,</a:t>
            </a:r>
            <a:r>
              <a:rPr lang="fr-FR" sz="2000" b="0" dirty="0" smtClean="0">
                <a:solidFill>
                  <a:schemeClr val="tx1"/>
                </a:solidFill>
              </a:rPr>
              <a:t> </a:t>
            </a:r>
            <a:r>
              <a:rPr lang="fr-FR" sz="2000" dirty="0" err="1">
                <a:solidFill>
                  <a:schemeClr val="tx1"/>
                </a:solidFill>
              </a:rPr>
              <a:t>Obj</a:t>
            </a:r>
            <a:r>
              <a:rPr lang="fr-FR" sz="2000" dirty="0">
                <a:solidFill>
                  <a:schemeClr val="tx1"/>
                </a:solidFill>
              </a:rPr>
              <a:t>. C</a:t>
            </a:r>
            <a:r>
              <a:rPr lang="fr-FR" sz="2000" b="0" dirty="0" smtClean="0">
                <a:solidFill>
                  <a:schemeClr val="tx1"/>
                </a:solidFill>
              </a:rPr>
              <a:t>)</a:t>
            </a:r>
            <a:endParaRPr lang="en-US" sz="2000" b="0" dirty="0" smtClean="0">
              <a:solidFill>
                <a:schemeClr val="tx1"/>
              </a:solidFill>
            </a:endParaRPr>
          </a:p>
          <a:p>
            <a:r>
              <a:rPr lang="fr-FR" sz="2000" b="0" dirty="0" smtClean="0"/>
              <a:t>Yue </a:t>
            </a:r>
            <a:r>
              <a:rPr lang="fr-FR" sz="2000" b="0" dirty="0"/>
              <a:t>H. et al. (2016), </a:t>
            </a:r>
            <a:r>
              <a:rPr lang="fr-FR" sz="2000" b="0" dirty="0" err="1"/>
              <a:t>Depth</a:t>
            </a:r>
            <a:r>
              <a:rPr lang="fr-FR" sz="2000" b="0" dirty="0"/>
              <a:t> </a:t>
            </a:r>
            <a:r>
              <a:rPr lang="fr-FR" sz="2000" b="0" dirty="0" err="1"/>
              <a:t>varying</a:t>
            </a:r>
            <a:r>
              <a:rPr lang="fr-FR" sz="2000" b="0" dirty="0"/>
              <a:t> rupture </a:t>
            </a:r>
            <a:r>
              <a:rPr lang="fr-FR" sz="2000" b="0" dirty="0" err="1"/>
              <a:t>properties</a:t>
            </a:r>
            <a:r>
              <a:rPr lang="fr-FR" sz="2000" b="0" dirty="0"/>
              <a:t> </a:t>
            </a:r>
            <a:r>
              <a:rPr lang="fr-FR" sz="2000" b="0" dirty="0" err="1"/>
              <a:t>during</a:t>
            </a:r>
            <a:r>
              <a:rPr lang="fr-FR" sz="2000" b="0" dirty="0"/>
              <a:t> the 2015 </a:t>
            </a:r>
            <a:r>
              <a:rPr lang="fr-FR" sz="2000" b="0" dirty="0" err="1"/>
              <a:t>Mw</a:t>
            </a:r>
            <a:r>
              <a:rPr lang="fr-FR" sz="2000" b="0" dirty="0"/>
              <a:t> 7.8 </a:t>
            </a:r>
            <a:r>
              <a:rPr lang="fr-FR" sz="2000" b="0" dirty="0" err="1"/>
              <a:t>Gorkha</a:t>
            </a:r>
            <a:r>
              <a:rPr lang="fr-FR" sz="2000" b="0" dirty="0"/>
              <a:t> (</a:t>
            </a:r>
            <a:r>
              <a:rPr lang="fr-FR" sz="2000" b="0" dirty="0" err="1"/>
              <a:t>Nepal</a:t>
            </a:r>
            <a:r>
              <a:rPr lang="fr-FR" sz="2000" b="0" dirty="0"/>
              <a:t>) </a:t>
            </a:r>
            <a:r>
              <a:rPr lang="fr-FR" sz="2000" b="0" dirty="0" err="1"/>
              <a:t>earthquake</a:t>
            </a:r>
            <a:r>
              <a:rPr lang="fr-FR" sz="2000" b="0" dirty="0"/>
              <a:t>, </a:t>
            </a:r>
            <a:r>
              <a:rPr lang="fr-FR" sz="2000" b="0" dirty="0" err="1"/>
              <a:t>Tectonophysics</a:t>
            </a:r>
            <a:r>
              <a:rPr lang="fr-FR" sz="2000" b="0" dirty="0"/>
              <a:t>, In </a:t>
            </a:r>
            <a:r>
              <a:rPr lang="fr-FR" sz="2000" b="0" dirty="0" err="1"/>
              <a:t>Press</a:t>
            </a:r>
            <a:r>
              <a:rPr lang="fr-FR" sz="2000" b="0" dirty="0"/>
              <a:t> </a:t>
            </a:r>
            <a:endParaRPr lang="fr-FR" sz="2000" b="0" dirty="0" smtClean="0"/>
          </a:p>
          <a:p>
            <a:r>
              <a:rPr lang="fr-FR" sz="2000" b="0" dirty="0" smtClean="0"/>
              <a:t>2 </a:t>
            </a:r>
            <a:r>
              <a:rPr lang="fr-FR" sz="2000" b="0" dirty="0" err="1" smtClean="0"/>
              <a:t>papers</a:t>
            </a:r>
            <a:r>
              <a:rPr lang="fr-FR" sz="2000" b="0" dirty="0" smtClean="0"/>
              <a:t> </a:t>
            </a:r>
            <a:r>
              <a:rPr lang="fr-FR" sz="2000" b="0" dirty="0" err="1" smtClean="0"/>
              <a:t>under</a:t>
            </a:r>
            <a:r>
              <a:rPr lang="fr-FR" sz="2000" b="0" dirty="0" smtClean="0"/>
              <a:t> </a:t>
            </a:r>
            <a:r>
              <a:rPr lang="fr-FR" sz="2000" b="0" dirty="0" err="1" smtClean="0"/>
              <a:t>preparation</a:t>
            </a:r>
            <a:r>
              <a:rPr lang="fr-FR" sz="2000" b="0" dirty="0" smtClean="0"/>
              <a:t> for the </a:t>
            </a:r>
            <a:r>
              <a:rPr lang="fr-FR" sz="2000" b="0" dirty="0" err="1" smtClean="0"/>
              <a:t>Lefkada</a:t>
            </a:r>
            <a:r>
              <a:rPr lang="fr-FR" sz="2000" b="0" dirty="0" smtClean="0"/>
              <a:t> </a:t>
            </a:r>
            <a:r>
              <a:rPr lang="fr-FR" sz="2000" b="0" dirty="0" err="1" smtClean="0"/>
              <a:t>event</a:t>
            </a:r>
            <a:r>
              <a:rPr lang="fr-FR" sz="2000" b="0" dirty="0" smtClean="0"/>
              <a:t> (NOA)</a:t>
            </a:r>
            <a:endParaRPr lang="el-GR" sz="2000" b="0" dirty="0"/>
          </a:p>
          <a:p>
            <a:pPr marL="0" indent="0">
              <a:buNone/>
            </a:pPr>
            <a:endParaRPr lang="el-GR" b="0" dirty="0"/>
          </a:p>
        </p:txBody>
      </p:sp>
    </p:spTree>
    <p:extLst>
      <p:ext uri="{BB962C8B-B14F-4D97-AF65-F5344CB8AC3E}">
        <p14:creationId xmlns:p14="http://schemas.microsoft.com/office/powerpoint/2010/main" xmlns="" val="3562643147"/>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46</a:t>
            </a:fld>
            <a:endParaRPr lang="fr-FR"/>
          </a:p>
        </p:txBody>
      </p:sp>
      <p:sp>
        <p:nvSpPr>
          <p:cNvPr id="5" name="Title 1"/>
          <p:cNvSpPr>
            <a:spLocks noGrp="1"/>
          </p:cNvSpPr>
          <p:nvPr>
            <p:ph type="title" idx="4294967295"/>
          </p:nvPr>
        </p:nvSpPr>
        <p:spPr>
          <a:xfrm>
            <a:off x="467544" y="2348881"/>
            <a:ext cx="8229600" cy="2088232"/>
          </a:xfrm>
        </p:spPr>
        <p:txBody>
          <a:bodyPr>
            <a:noAutofit/>
          </a:bodyPr>
          <a:lstStyle/>
          <a:p>
            <a:pPr lvl="1" algn="ct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1800" u="sng" dirty="0">
                <a:solidFill>
                  <a:srgbClr val="002569"/>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Results from pilot work in the period </a:t>
            </a:r>
            <a:r>
              <a:rPr lang="en-US" sz="1800" u="sng" dirty="0" smtClean="0">
                <a:solidFill>
                  <a:srgbClr val="002569"/>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March 2016- August  </a:t>
            </a:r>
            <a:r>
              <a:rPr lang="en-US" sz="1800" u="sng" dirty="0">
                <a:solidFill>
                  <a:srgbClr val="002569"/>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2016</a:t>
            </a: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b="1"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4</a:t>
            </a:r>
            <a:r>
              <a:rPr lang="en-US" b="1" dirty="0" smtClean="0">
                <a:solidFill>
                  <a:schemeClr val="tx2"/>
                </a:solidFill>
                <a:effectLst>
                  <a:outerShdw blurRad="38100" dist="38100" dir="2700000" algn="tl">
                    <a:srgbClr val="000000">
                      <a:alpha val="43137"/>
                    </a:srgbClr>
                  </a:outerShdw>
                </a:effectLst>
              </a:rPr>
              <a:t>. Observations strategy</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endParaRPr lang="el-GR" sz="3600" b="1"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1678998803"/>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47</a:t>
            </a:fld>
            <a:endParaRPr lang="fr-FR">
              <a:solidFill>
                <a:prstClr val="black">
                  <a:tint val="75000"/>
                </a:prstClr>
              </a:solidFill>
            </a:endParaRPr>
          </a:p>
        </p:txBody>
      </p:sp>
      <p:sp>
        <p:nvSpPr>
          <p:cNvPr id="2" name="Titre 1"/>
          <p:cNvSpPr>
            <a:spLocks noGrp="1"/>
          </p:cNvSpPr>
          <p:nvPr>
            <p:ph type="title" idx="4294967295"/>
          </p:nvPr>
        </p:nvSpPr>
        <p:spPr>
          <a:xfrm>
            <a:off x="13873" y="5110"/>
            <a:ext cx="4918167" cy="1084982"/>
          </a:xfrm>
        </p:spPr>
        <p:txBody>
          <a:bodyPr>
            <a:normAutofit/>
          </a:bodyPr>
          <a:lstStyle/>
          <a:p>
            <a:r>
              <a:rPr lang="en-US" sz="3600" b="1" dirty="0" smtClean="0">
                <a:effectLst>
                  <a:outerShdw blurRad="38100" dist="38100" dir="2700000" algn="tl">
                    <a:srgbClr val="000000">
                      <a:alpha val="43137"/>
                    </a:srgbClr>
                  </a:outerShdw>
                </a:effectLst>
                <a:latin typeface="Calibri" panose="020F0502020204030204" pitchFamily="34" charset="0"/>
              </a:rPr>
              <a:t>Observations strategy</a:t>
            </a:r>
            <a:endParaRPr lang="fr-FR" sz="3600" b="1" dirty="0">
              <a:effectLst>
                <a:outerShdw blurRad="38100" dist="38100" dir="2700000" algn="tl">
                  <a:srgbClr val="000000">
                    <a:alpha val="43137"/>
                  </a:srgbClr>
                </a:outerShdw>
              </a:effectLst>
              <a:latin typeface="Calibri" panose="020F0502020204030204" pitchFamily="34" charset="0"/>
            </a:endParaRPr>
          </a:p>
        </p:txBody>
      </p:sp>
      <p:sp>
        <p:nvSpPr>
          <p:cNvPr id="3" name="Espace réservé du contenu 2"/>
          <p:cNvSpPr>
            <a:spLocks noGrp="1"/>
          </p:cNvSpPr>
          <p:nvPr>
            <p:ph idx="4294967295"/>
          </p:nvPr>
        </p:nvSpPr>
        <p:spPr>
          <a:xfrm>
            <a:off x="590871" y="1509893"/>
            <a:ext cx="8229600" cy="4852988"/>
          </a:xfrm>
        </p:spPr>
        <p:txBody>
          <a:bodyPr>
            <a:normAutofit fontScale="85000" lnSpcReduction="10000"/>
          </a:bodyPr>
          <a:lstStyle/>
          <a:p>
            <a:r>
              <a:rPr lang="en-GB" sz="2000" dirty="0"/>
              <a:t>Continues exchanges between Seismic Hazards pilot lead and Sentinel-1 mission Project Manager in order to cover the entire tectonic mask</a:t>
            </a:r>
            <a:r>
              <a:rPr lang="en-GB" sz="2000" dirty="0" smtClean="0"/>
              <a:t>.</a:t>
            </a:r>
          </a:p>
          <a:p>
            <a:endParaRPr lang="el-GR" sz="2000" dirty="0"/>
          </a:p>
          <a:p>
            <a:endParaRPr lang="en-US" sz="2000" dirty="0" smtClean="0"/>
          </a:p>
          <a:p>
            <a:endParaRPr lang="en-US" sz="2000" dirty="0"/>
          </a:p>
          <a:p>
            <a:endParaRPr lang="en-US" sz="2000" dirty="0" smtClean="0"/>
          </a:p>
          <a:p>
            <a:endParaRPr lang="en-US" sz="2000" dirty="0"/>
          </a:p>
          <a:p>
            <a:endParaRPr lang="en-US" sz="2000" dirty="0" smtClean="0"/>
          </a:p>
          <a:p>
            <a:endParaRPr lang="en-GB" sz="2000" dirty="0" smtClean="0"/>
          </a:p>
          <a:p>
            <a:r>
              <a:rPr lang="en-GB" sz="2000" dirty="0" smtClean="0"/>
              <a:t>Study </a:t>
            </a:r>
            <a:r>
              <a:rPr lang="en-GB" sz="2000" dirty="0"/>
              <a:t>of the examination of the gaps </a:t>
            </a:r>
            <a:r>
              <a:rPr lang="en-US" sz="2000" dirty="0"/>
              <a:t>of existing acquisition plans over </a:t>
            </a:r>
            <a:r>
              <a:rPr lang="en-US" sz="2000" dirty="0" smtClean="0"/>
              <a:t>megacities</a:t>
            </a:r>
            <a:r>
              <a:rPr lang="en-GB" sz="2000" dirty="0" smtClean="0"/>
              <a:t> </a:t>
            </a:r>
            <a:r>
              <a:rPr lang="en-GB" sz="2000" dirty="0"/>
              <a:t>in areas </a:t>
            </a:r>
            <a:r>
              <a:rPr lang="en-GB" sz="2000" dirty="0" smtClean="0"/>
              <a:t>of high </a:t>
            </a:r>
            <a:r>
              <a:rPr lang="en-GB" sz="2000" dirty="0"/>
              <a:t>seismic </a:t>
            </a:r>
            <a:r>
              <a:rPr lang="en-GB" sz="2000" dirty="0" smtClean="0"/>
              <a:t>risk: Most sites </a:t>
            </a:r>
            <a:r>
              <a:rPr lang="en-GB" sz="2000" dirty="0"/>
              <a:t>are at least partially covered by SAR </a:t>
            </a:r>
            <a:r>
              <a:rPr lang="en-GB" sz="2000" dirty="0" smtClean="0"/>
              <a:t>sensor and are:</a:t>
            </a:r>
          </a:p>
          <a:p>
            <a:pPr marL="0" indent="0">
              <a:buNone/>
            </a:pPr>
            <a:r>
              <a:rPr lang="en-GB" sz="2000" dirty="0" smtClean="0"/>
              <a:t>	-sites with </a:t>
            </a:r>
            <a:r>
              <a:rPr lang="en-GB" sz="2000" dirty="0"/>
              <a:t>high repeat coverage using Sentinel-1 and </a:t>
            </a:r>
            <a:r>
              <a:rPr lang="en-GB" sz="2000" dirty="0" smtClean="0"/>
              <a:t>ALOS-2</a:t>
            </a:r>
          </a:p>
          <a:p>
            <a:pPr marL="0" indent="0">
              <a:buNone/>
            </a:pPr>
            <a:r>
              <a:rPr lang="en-GB" sz="2000" dirty="0" smtClean="0"/>
              <a:t>	-sites </a:t>
            </a:r>
            <a:r>
              <a:rPr lang="en-GB" sz="2000" dirty="0"/>
              <a:t>with rare coverage using ascending or descending acquisitions </a:t>
            </a:r>
            <a:r>
              <a:rPr lang="en-GB" sz="2000" dirty="0" smtClean="0"/>
              <a:t>from Radarsat-2</a:t>
            </a:r>
            <a:r>
              <a:rPr lang="en-GB" sz="2000" dirty="0"/>
              <a:t>, </a:t>
            </a:r>
            <a:r>
              <a:rPr lang="en-GB" sz="2000" dirty="0" err="1"/>
              <a:t>TerraSAR</a:t>
            </a:r>
            <a:r>
              <a:rPr lang="en-GB" sz="2000" dirty="0"/>
              <a:t> X, and COSMO-</a:t>
            </a:r>
            <a:r>
              <a:rPr lang="en-GB" sz="2000" dirty="0" err="1"/>
              <a:t>SkyMed</a:t>
            </a:r>
            <a:r>
              <a:rPr lang="en-GB" sz="2000" dirty="0" smtClean="0"/>
              <a:t>.</a:t>
            </a:r>
          </a:p>
          <a:p>
            <a:pPr marL="0" indent="0">
              <a:buNone/>
            </a:pPr>
            <a:r>
              <a:rPr lang="it-IT" sz="2000" dirty="0">
                <a:latin typeface="Cambria" pitchFamily="18" charset="0"/>
                <a:hlinkClick r:id="rId2"/>
              </a:rPr>
              <a:t>https://sites.google.com/a/ingv.it/satellite-monitoring-of-geohazard-prone-megacities---satgeomeg/home</a:t>
            </a:r>
            <a:endParaRPr lang="it-IT" sz="2000" u="sng" dirty="0">
              <a:latin typeface="Cambria" pitchFamily="18" charset="0"/>
            </a:endParaRPr>
          </a:p>
          <a:p>
            <a:pPr marL="0" indent="0">
              <a:buNone/>
            </a:pPr>
            <a:endParaRPr lang="en-GB" sz="2000" dirty="0" smtClean="0"/>
          </a:p>
          <a:p>
            <a:pPr marL="0" indent="0">
              <a:buNone/>
            </a:pPr>
            <a:endParaRPr lang="en-US" sz="2000" b="1" dirty="0">
              <a:solidFill>
                <a:prstClr val="black"/>
              </a:solidFill>
            </a:endParaRPr>
          </a:p>
        </p:txBody>
      </p:sp>
      <p:pic>
        <p:nvPicPr>
          <p:cNvPr id="6" name="Picture 8"/>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2324352"/>
            <a:ext cx="3830379" cy="1612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https://sentinel.esa.int/documents/247904/1685281/Cycle-4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90144" y="2096785"/>
            <a:ext cx="4030327" cy="198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51907698"/>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48</a:t>
            </a:fld>
            <a:endParaRPr lang="fr-FR"/>
          </a:p>
        </p:txBody>
      </p:sp>
      <p:sp>
        <p:nvSpPr>
          <p:cNvPr id="5" name="Title 1"/>
          <p:cNvSpPr>
            <a:spLocks noGrp="1"/>
          </p:cNvSpPr>
          <p:nvPr>
            <p:ph type="title" idx="4294967295"/>
          </p:nvPr>
        </p:nvSpPr>
        <p:spPr>
          <a:xfrm>
            <a:off x="1547664" y="2420888"/>
            <a:ext cx="6444208" cy="1143000"/>
          </a:xfrm>
        </p:spPr>
        <p:txBody>
          <a:bodyPr>
            <a:normAutofit/>
          </a:bodyPr>
          <a:lstStyle/>
          <a:p>
            <a:pPr algn="ctr"/>
            <a:r>
              <a:rPr lang="en-US" b="1" u="sng" dirty="0" smtClean="0">
                <a:solidFill>
                  <a:schemeClr val="tx2"/>
                </a:solidFill>
                <a:effectLst>
                  <a:outerShdw blurRad="38100" dist="38100" dir="2700000" algn="tl">
                    <a:srgbClr val="000000">
                      <a:alpha val="43137"/>
                    </a:srgbClr>
                  </a:outerShdw>
                </a:effectLst>
              </a:rPr>
              <a:t>Issues and risks identified</a:t>
            </a:r>
            <a:endParaRPr lang="el-GR" b="1" u="sng"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276591515"/>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49</a:t>
            </a:fld>
            <a:endParaRPr lang="fr-FR"/>
          </a:p>
        </p:txBody>
      </p:sp>
      <p:sp>
        <p:nvSpPr>
          <p:cNvPr id="2" name="Title 1"/>
          <p:cNvSpPr>
            <a:spLocks noGrp="1"/>
          </p:cNvSpPr>
          <p:nvPr>
            <p:ph type="title" idx="4294967295"/>
          </p:nvPr>
        </p:nvSpPr>
        <p:spPr>
          <a:xfrm>
            <a:off x="0" y="-12307"/>
            <a:ext cx="4953744" cy="1143000"/>
          </a:xfrm>
        </p:spPr>
        <p:txBody>
          <a:bodyPr>
            <a:normAutofit/>
          </a:bodyPr>
          <a:lstStyle/>
          <a:p>
            <a:r>
              <a:rPr lang="en-US" sz="3600" b="1" dirty="0" smtClean="0">
                <a:effectLst>
                  <a:outerShdw blurRad="38100" dist="38100" dir="2700000" algn="tl">
                    <a:srgbClr val="000000">
                      <a:alpha val="43137"/>
                    </a:srgbClr>
                  </a:outerShdw>
                </a:effectLst>
                <a:latin typeface="Calibri" panose="020F0502020204030204" pitchFamily="34" charset="0"/>
              </a:rPr>
              <a:t>Issues &amp; risks identified</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467544" y="1700808"/>
            <a:ext cx="8229600" cy="4525963"/>
          </a:xfrm>
        </p:spPr>
        <p:txBody>
          <a:bodyPr>
            <a:normAutofit fontScale="85000" lnSpcReduction="10000"/>
          </a:bodyPr>
          <a:lstStyle/>
          <a:p>
            <a:r>
              <a:rPr lang="en-US" sz="2400" u="sng" dirty="0" smtClean="0"/>
              <a:t>User </a:t>
            </a:r>
            <a:r>
              <a:rPr lang="en-US" sz="2400" u="sng" dirty="0" smtClean="0">
                <a:solidFill>
                  <a:schemeClr val="tx1"/>
                </a:solidFill>
              </a:rPr>
              <a:t>base</a:t>
            </a:r>
            <a:r>
              <a:rPr lang="en-US" sz="2400" dirty="0" smtClean="0">
                <a:solidFill>
                  <a:schemeClr val="tx1"/>
                </a:solidFill>
              </a:rPr>
              <a:t> consists essentially of EO </a:t>
            </a:r>
            <a:r>
              <a:rPr lang="en-US" dirty="0" smtClean="0">
                <a:solidFill>
                  <a:schemeClr val="tx1"/>
                </a:solidFill>
              </a:rPr>
              <a:t>and</a:t>
            </a:r>
            <a:r>
              <a:rPr lang="en-US" sz="2400" dirty="0" smtClean="0">
                <a:solidFill>
                  <a:schemeClr val="tx1"/>
                </a:solidFill>
              </a:rPr>
              <a:t> geophysical science users. The way to reach end-users is through a science user.</a:t>
            </a:r>
          </a:p>
          <a:p>
            <a:r>
              <a:rPr lang="en-US" sz="2400" dirty="0" smtClean="0"/>
              <a:t>Earthquake response: </a:t>
            </a:r>
            <a:r>
              <a:rPr lang="en-US" u="sng" dirty="0"/>
              <a:t>d</a:t>
            </a:r>
            <a:r>
              <a:rPr lang="en-US" sz="2400" u="sng" dirty="0" smtClean="0"/>
              <a:t>ifficult </a:t>
            </a:r>
            <a:r>
              <a:rPr lang="en-US" sz="2400" u="sng" dirty="0"/>
              <a:t>to </a:t>
            </a:r>
            <a:r>
              <a:rPr lang="en-US" sz="2400" u="sng" dirty="0" smtClean="0"/>
              <a:t>identify </a:t>
            </a:r>
            <a:r>
              <a:rPr lang="en-US" u="sng" dirty="0"/>
              <a:t>end-users in advance</a:t>
            </a:r>
            <a:r>
              <a:rPr lang="en-US" dirty="0"/>
              <a:t> as earthquake location and time are not predictable</a:t>
            </a:r>
            <a:endParaRPr lang="en-US" sz="2400" dirty="0" smtClean="0"/>
          </a:p>
          <a:p>
            <a:r>
              <a:rPr lang="en-US" u="sng" dirty="0">
                <a:solidFill>
                  <a:schemeClr val="tx1"/>
                </a:solidFill>
              </a:rPr>
              <a:t>Accounting of data</a:t>
            </a:r>
            <a:r>
              <a:rPr lang="en-US" dirty="0">
                <a:solidFill>
                  <a:schemeClr val="tx1"/>
                </a:solidFill>
              </a:rPr>
              <a:t> accessed can be </a:t>
            </a:r>
            <a:r>
              <a:rPr lang="en-US" dirty="0" smtClean="0">
                <a:solidFill>
                  <a:schemeClr val="tx1"/>
                </a:solidFill>
              </a:rPr>
              <a:t>difficult in absence of user </a:t>
            </a:r>
            <a:r>
              <a:rPr lang="en-US" dirty="0">
                <a:solidFill>
                  <a:schemeClr val="tx1"/>
                </a:solidFill>
              </a:rPr>
              <a:t>feedback</a:t>
            </a:r>
            <a:r>
              <a:rPr lang="en-US" dirty="0" smtClean="0">
                <a:solidFill>
                  <a:schemeClr val="tx1"/>
                </a:solidFill>
              </a:rPr>
              <a:t>.</a:t>
            </a:r>
          </a:p>
          <a:p>
            <a:r>
              <a:rPr lang="en-US" u="sng" dirty="0">
                <a:solidFill>
                  <a:schemeClr val="tx1"/>
                </a:solidFill>
              </a:rPr>
              <a:t>Organizing data supply</a:t>
            </a:r>
            <a:r>
              <a:rPr lang="en-US" dirty="0">
                <a:solidFill>
                  <a:schemeClr val="tx1"/>
                </a:solidFill>
              </a:rPr>
              <a:t> to users has been time-consuming.</a:t>
            </a:r>
          </a:p>
          <a:p>
            <a:r>
              <a:rPr lang="en-US" u="sng" dirty="0" smtClean="0"/>
              <a:t>Moving </a:t>
            </a:r>
            <a:r>
              <a:rPr lang="en-US" u="sng" dirty="0"/>
              <a:t>from standalone processing to an ecosystem of hosted </a:t>
            </a:r>
            <a:r>
              <a:rPr lang="en-US" u="sng" dirty="0" smtClean="0"/>
              <a:t>services</a:t>
            </a:r>
            <a:r>
              <a:rPr lang="en-US" dirty="0" smtClean="0"/>
              <a:t> is time consuming and requires changes of behavior. However, low level tasks (</a:t>
            </a:r>
            <a:r>
              <a:rPr lang="en-US" dirty="0"/>
              <a:t>data selection, data fetching, selection of set up of processing chains</a:t>
            </a:r>
            <a:r>
              <a:rPr lang="en-US" dirty="0" smtClean="0"/>
              <a:t>) are not a burden to </a:t>
            </a:r>
            <a:r>
              <a:rPr lang="en-US" smtClean="0"/>
              <a:t>users anymore, showing direct benefit to users.</a:t>
            </a:r>
            <a:endParaRPr lang="el-GR" dirty="0">
              <a:solidFill>
                <a:schemeClr val="tx1"/>
              </a:solidFill>
            </a:endParaRPr>
          </a:p>
          <a:p>
            <a:pPr marL="0" indent="0">
              <a:buNone/>
            </a:pPr>
            <a:endParaRPr lang="el-GR" sz="2400" dirty="0"/>
          </a:p>
          <a:p>
            <a:pPr marL="0" indent="0">
              <a:buNone/>
            </a:pPr>
            <a:endParaRPr lang="el-GR" dirty="0"/>
          </a:p>
        </p:txBody>
      </p:sp>
    </p:spTree>
    <p:extLst>
      <p:ext uri="{BB962C8B-B14F-4D97-AF65-F5344CB8AC3E}">
        <p14:creationId xmlns:p14="http://schemas.microsoft.com/office/powerpoint/2010/main" xmlns="" val="418585612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a:t>
            </a:fld>
            <a:endParaRPr lang="fr-FR"/>
          </a:p>
        </p:txBody>
      </p:sp>
      <p:sp>
        <p:nvSpPr>
          <p:cNvPr id="2" name="Title 1"/>
          <p:cNvSpPr>
            <a:spLocks noGrp="1"/>
          </p:cNvSpPr>
          <p:nvPr>
            <p:ph type="title" idx="4294967295"/>
          </p:nvPr>
        </p:nvSpPr>
        <p:spPr>
          <a:xfrm>
            <a:off x="179512" y="0"/>
            <a:ext cx="7841526" cy="1084982"/>
          </a:xfrm>
        </p:spPr>
        <p:txBody>
          <a:bodyPr>
            <a:normAutofit/>
          </a:bodyPr>
          <a:lstStyle/>
          <a:p>
            <a:pPr algn="l"/>
            <a:r>
              <a:rPr lang="en-US" sz="3600" b="1" dirty="0" smtClean="0">
                <a:effectLst>
                  <a:outerShdw blurRad="38100" dist="38100" dir="2700000" algn="tl">
                    <a:srgbClr val="000000">
                      <a:alpha val="43137"/>
                    </a:srgbClr>
                  </a:outerShdw>
                </a:effectLst>
                <a:latin typeface="Calibri" panose="020F0502020204030204" pitchFamily="34" charset="0"/>
              </a:rPr>
              <a:t>Seismic Hazards pilot - Objectives</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5" name="Text Placeholder 3"/>
          <p:cNvSpPr txBox="1">
            <a:spLocks/>
          </p:cNvSpPr>
          <p:nvPr/>
        </p:nvSpPr>
        <p:spPr bwMode="auto">
          <a:xfrm>
            <a:off x="388074" y="1628800"/>
            <a:ext cx="8534532" cy="42603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ts val="1000"/>
              </a:spcAft>
              <a:buFont typeface="Arial" charset="0"/>
              <a:buNone/>
              <a:defRPr sz="1800" b="1">
                <a:solidFill>
                  <a:schemeClr val="tx2"/>
                </a:solidFill>
                <a:effectLst/>
                <a:latin typeface="Arial" charset="0"/>
                <a:ea typeface="ＭＳ Ｐゴシック" charset="-128"/>
                <a:cs typeface="ＭＳ Ｐゴシック" charset="-128"/>
              </a:defRPr>
            </a:lvl1pPr>
            <a:lvl2pPr marL="457200" indent="0" algn="l" rtl="0" eaLnBrk="0" fontAlgn="base" hangingPunct="0">
              <a:spcBef>
                <a:spcPct val="20000"/>
              </a:spcBef>
              <a:spcAft>
                <a:spcPct val="0"/>
              </a:spcAft>
              <a:buFont typeface="Arial" charset="0"/>
              <a:buNone/>
              <a:defRPr sz="1200" b="1">
                <a:solidFill>
                  <a:schemeClr val="tx2"/>
                </a:solidFill>
                <a:latin typeface="Arial" charset="0"/>
                <a:ea typeface="ＭＳ Ｐゴシック" charset="-128"/>
              </a:defRPr>
            </a:lvl2pPr>
            <a:lvl3pPr marL="914400" indent="0" algn="l" rtl="0" eaLnBrk="0" fontAlgn="base" hangingPunct="0">
              <a:spcBef>
                <a:spcPct val="20000"/>
              </a:spcBef>
              <a:spcAft>
                <a:spcPct val="0"/>
              </a:spcAft>
              <a:buFont typeface="Courier New" pitchFamily="-106" charset="0"/>
              <a:buNone/>
              <a:defRPr sz="1000" b="1">
                <a:solidFill>
                  <a:schemeClr val="tx2"/>
                </a:solidFill>
                <a:latin typeface="Arial" charset="0"/>
                <a:ea typeface="ＭＳ Ｐゴシック" charset="-128"/>
              </a:defRPr>
            </a:lvl3pPr>
            <a:lvl4pPr marL="1371600" indent="0" algn="l" rtl="0" eaLnBrk="0" fontAlgn="base" hangingPunct="0">
              <a:spcBef>
                <a:spcPct val="20000"/>
              </a:spcBef>
              <a:spcAft>
                <a:spcPct val="0"/>
              </a:spcAft>
              <a:buFont typeface="Wingdings" pitchFamily="-106" charset="2"/>
              <a:buNone/>
              <a:defRPr sz="900" b="1">
                <a:solidFill>
                  <a:schemeClr val="tx2"/>
                </a:solidFill>
                <a:latin typeface="Arial" charset="0"/>
                <a:ea typeface="ＭＳ Ｐゴシック" charset="-128"/>
              </a:defRPr>
            </a:lvl4pPr>
            <a:lvl5pPr marL="1828800" indent="0" algn="l" rtl="0" eaLnBrk="0" fontAlgn="base" hangingPunct="0">
              <a:spcBef>
                <a:spcPct val="20000"/>
              </a:spcBef>
              <a:spcAft>
                <a:spcPct val="0"/>
              </a:spcAft>
              <a:buFont typeface="Arial" charset="0"/>
              <a:buNone/>
              <a:defRPr sz="900" b="1">
                <a:solidFill>
                  <a:schemeClr val="tx2"/>
                </a:solidFill>
                <a:latin typeface="Arial" charset="0"/>
                <a:ea typeface="ＭＳ Ｐゴシック" charset="-128"/>
              </a:defRPr>
            </a:lvl5pPr>
            <a:lvl6pPr marL="2286000" indent="0" algn="l" rtl="0" eaLnBrk="0" fontAlgn="base" hangingPunct="0">
              <a:spcBef>
                <a:spcPct val="20000"/>
              </a:spcBef>
              <a:spcAft>
                <a:spcPct val="0"/>
              </a:spcAft>
              <a:buNone/>
              <a:defRPr sz="900">
                <a:solidFill>
                  <a:schemeClr val="tx2"/>
                </a:solidFill>
                <a:latin typeface="+mn-lt"/>
              </a:defRPr>
            </a:lvl6pPr>
            <a:lvl7pPr marL="2743200" indent="0" algn="l" rtl="0" eaLnBrk="0" fontAlgn="base" hangingPunct="0">
              <a:spcBef>
                <a:spcPct val="20000"/>
              </a:spcBef>
              <a:spcAft>
                <a:spcPct val="0"/>
              </a:spcAft>
              <a:buNone/>
              <a:defRPr sz="900">
                <a:solidFill>
                  <a:schemeClr val="tx2"/>
                </a:solidFill>
                <a:latin typeface="+mn-lt"/>
              </a:defRPr>
            </a:lvl7pPr>
            <a:lvl8pPr marL="3200400" indent="0" algn="l" rtl="0" eaLnBrk="0" fontAlgn="base" hangingPunct="0">
              <a:spcBef>
                <a:spcPct val="20000"/>
              </a:spcBef>
              <a:spcAft>
                <a:spcPct val="0"/>
              </a:spcAft>
              <a:buNone/>
              <a:defRPr sz="900">
                <a:solidFill>
                  <a:schemeClr val="tx2"/>
                </a:solidFill>
                <a:latin typeface="+mn-lt"/>
              </a:defRPr>
            </a:lvl8pPr>
            <a:lvl9pPr marL="3657600" indent="0" algn="l" rtl="0" eaLnBrk="0" fontAlgn="base" hangingPunct="0">
              <a:spcBef>
                <a:spcPct val="20000"/>
              </a:spcBef>
              <a:spcAft>
                <a:spcPct val="0"/>
              </a:spcAft>
              <a:buNone/>
              <a:defRPr sz="900">
                <a:solidFill>
                  <a:schemeClr val="tx2"/>
                </a:solidFill>
                <a:latin typeface="+mn-lt"/>
              </a:defRPr>
            </a:lvl9pPr>
          </a:lstStyle>
          <a:p>
            <a:pPr marL="342900" marR="0" lvl="0" indent="-342900" algn="l" defTabSz="914400" rtl="0" eaLnBrk="0" fontAlgn="base" latinLnBrk="0" hangingPunct="0">
              <a:lnSpc>
                <a:spcPct val="100000"/>
              </a:lnSpc>
              <a:spcBef>
                <a:spcPct val="20000"/>
              </a:spcBef>
              <a:spcAft>
                <a:spcPts val="1000"/>
              </a:spcAft>
              <a:buClrTx/>
              <a:buSzTx/>
              <a:buFont typeface="+mj-lt"/>
              <a:buAutoNum type="alphaUcPeriod"/>
              <a:tabLst/>
              <a:defRPr/>
            </a:pPr>
            <a:r>
              <a:rPr kumimoji="0" lang="en-GB" sz="1800" b="1" i="0" u="none" strike="noStrike" kern="0" cap="none" spc="0" normalizeH="0" baseline="0" noProof="0" dirty="0" smtClean="0">
                <a:ln>
                  <a:noFill/>
                </a:ln>
                <a:solidFill>
                  <a:schemeClr val="tx1"/>
                </a:solidFill>
                <a:effectLst/>
                <a:uLnTx/>
                <a:uFillTx/>
                <a:latin typeface="Arial" charset="0"/>
                <a:ea typeface="ＭＳ Ｐゴシック" charset="-128"/>
              </a:rPr>
              <a:t>Support the generation of globally self-consistent strain rate estimates and the mapping of active faults at the global scale by providing EO </a:t>
            </a:r>
            <a:r>
              <a:rPr kumimoji="0" lang="en-GB" sz="1800" b="1" i="0" u="none" strike="noStrike" kern="0" cap="none" spc="0" normalizeH="0" baseline="0" noProof="0" dirty="0" err="1" smtClean="0">
                <a:ln>
                  <a:noFill/>
                </a:ln>
                <a:solidFill>
                  <a:schemeClr val="tx1"/>
                </a:solidFill>
                <a:effectLst/>
                <a:uLnTx/>
                <a:uFillTx/>
                <a:latin typeface="Arial" charset="0"/>
                <a:ea typeface="ＭＳ Ｐゴシック" charset="-128"/>
              </a:rPr>
              <a:t>InSAR</a:t>
            </a:r>
            <a:r>
              <a:rPr kumimoji="0" lang="en-GB" sz="1800" b="1" i="0" u="none" strike="noStrike" kern="0" cap="none" spc="0" normalizeH="0" baseline="0" noProof="0" dirty="0" smtClean="0">
                <a:ln>
                  <a:noFill/>
                </a:ln>
                <a:solidFill>
                  <a:schemeClr val="tx1"/>
                </a:solidFill>
                <a:effectLst/>
                <a:uLnTx/>
                <a:uFillTx/>
                <a:latin typeface="Arial" charset="0"/>
                <a:ea typeface="ＭＳ Ｐゴシック" charset="-128"/>
              </a:rPr>
              <a:t> and optical data and processing capacities to existing initiatives, such as the </a:t>
            </a:r>
            <a:r>
              <a:rPr kumimoji="0" lang="en-GB" sz="1800" b="1" i="0" u="none" strike="noStrike" kern="0" cap="none" spc="0" normalizeH="0" baseline="0" noProof="0" dirty="0" err="1" smtClean="0">
                <a:ln>
                  <a:noFill/>
                </a:ln>
                <a:solidFill>
                  <a:schemeClr val="tx1"/>
                </a:solidFill>
                <a:effectLst/>
                <a:uLnTx/>
                <a:uFillTx/>
                <a:latin typeface="Arial" charset="0"/>
                <a:ea typeface="ＭＳ Ｐゴシック" charset="-128"/>
              </a:rPr>
              <a:t>iGSRM</a:t>
            </a:r>
            <a:endParaRPr kumimoji="0" lang="en-GB" sz="1800" b="1" i="0" u="none" strike="noStrike" kern="0" cap="none" spc="0" normalizeH="0" baseline="0" noProof="0" dirty="0" smtClean="0">
              <a:ln>
                <a:noFill/>
              </a:ln>
              <a:solidFill>
                <a:schemeClr val="tx1"/>
              </a:solidFill>
              <a:effectLst/>
              <a:uLnTx/>
              <a:uFillTx/>
              <a:latin typeface="Arial" charset="0"/>
              <a:ea typeface="ＭＳ Ｐゴシック" charset="-128"/>
            </a:endParaRPr>
          </a:p>
          <a:p>
            <a:pPr marL="0" marR="0" lvl="0" indent="0" algn="l" defTabSz="914400" rtl="0" eaLnBrk="0" fontAlgn="base" latinLnBrk="0" hangingPunct="0">
              <a:lnSpc>
                <a:spcPct val="100000"/>
              </a:lnSpc>
              <a:spcBef>
                <a:spcPct val="20000"/>
              </a:spcBef>
              <a:spcAft>
                <a:spcPts val="1000"/>
              </a:spcAft>
              <a:buClrTx/>
              <a:buSzTx/>
              <a:buFont typeface="Arial" charset="0"/>
              <a:buNone/>
              <a:tabLst/>
              <a:defRPr/>
            </a:pPr>
            <a:r>
              <a:rPr kumimoji="0" lang="en-GB" sz="1800" b="0" i="1" u="none" strike="noStrike" kern="0" cap="none" spc="0" normalizeH="0" baseline="0" noProof="0" dirty="0" smtClean="0">
                <a:ln>
                  <a:noFill/>
                </a:ln>
                <a:solidFill>
                  <a:schemeClr val="tx1"/>
                </a:solidFill>
                <a:effectLst/>
                <a:uLnTx/>
                <a:uFillTx/>
                <a:latin typeface="Arial" charset="0"/>
                <a:ea typeface="ＭＳ Ｐゴシック" charset="-128"/>
              </a:rPr>
              <a:t>[role of EO: wide extent satellite observations]</a:t>
            </a:r>
            <a:endParaRPr kumimoji="0" lang="en-GB" sz="1800" b="0" i="0" u="none" strike="noStrike" kern="0" cap="none" spc="0" normalizeH="0" baseline="0" noProof="0" dirty="0" smtClean="0">
              <a:ln>
                <a:noFill/>
              </a:ln>
              <a:solidFill>
                <a:schemeClr val="tx1"/>
              </a:solidFill>
              <a:effectLst/>
              <a:uLnTx/>
              <a:uFillTx/>
              <a:latin typeface="Arial" charset="0"/>
              <a:ea typeface="ＭＳ Ｐゴシック" charset="-128"/>
            </a:endParaRPr>
          </a:p>
          <a:p>
            <a:pPr marL="342900" marR="0" lvl="0" indent="-342900" algn="l" defTabSz="914400" rtl="0" eaLnBrk="0" fontAlgn="base" latinLnBrk="0" hangingPunct="0">
              <a:lnSpc>
                <a:spcPct val="100000"/>
              </a:lnSpc>
              <a:spcBef>
                <a:spcPct val="20000"/>
              </a:spcBef>
              <a:spcAft>
                <a:spcPts val="1000"/>
              </a:spcAft>
              <a:buClrTx/>
              <a:buSzTx/>
              <a:buFont typeface="+mj-lt"/>
              <a:buAutoNum type="alphaUcPeriod" startAt="2"/>
              <a:tabLst/>
              <a:defRPr/>
            </a:pPr>
            <a:r>
              <a:rPr kumimoji="0" lang="en-GB" sz="1800" b="1" i="0" u="none" strike="noStrike" kern="0" cap="none" spc="0" normalizeH="0" baseline="0" noProof="0" dirty="0" smtClean="0">
                <a:ln>
                  <a:noFill/>
                </a:ln>
                <a:solidFill>
                  <a:schemeClr val="tx1"/>
                </a:solidFill>
                <a:effectLst/>
                <a:uLnTx/>
                <a:uFillTx/>
                <a:latin typeface="Arial" charset="0"/>
                <a:ea typeface="ＭＳ Ｐゴシック" charset="-128"/>
              </a:rPr>
              <a:t>Support and continue the GSNL</a:t>
            </a:r>
          </a:p>
          <a:p>
            <a:pPr marL="0" marR="0" lvl="0" indent="0" algn="l" defTabSz="914400" rtl="0" eaLnBrk="0" fontAlgn="base" latinLnBrk="0" hangingPunct="0">
              <a:lnSpc>
                <a:spcPct val="100000"/>
              </a:lnSpc>
              <a:spcBef>
                <a:spcPct val="20000"/>
              </a:spcBef>
              <a:spcAft>
                <a:spcPts val="1000"/>
              </a:spcAft>
              <a:buClrTx/>
              <a:buSzTx/>
              <a:buFont typeface="Arial" charset="0"/>
              <a:buNone/>
              <a:tabLst/>
              <a:defRPr/>
            </a:pPr>
            <a:r>
              <a:rPr kumimoji="0" lang="en-GB" sz="1800" b="0" i="1" u="none" strike="noStrike" kern="0" cap="none" spc="0" normalizeH="0" baseline="0" noProof="0" dirty="0" smtClean="0">
                <a:ln>
                  <a:noFill/>
                </a:ln>
                <a:solidFill>
                  <a:schemeClr val="tx1"/>
                </a:solidFill>
                <a:effectLst/>
                <a:uLnTx/>
                <a:uFillTx/>
                <a:latin typeface="Arial" charset="0"/>
                <a:ea typeface="ＭＳ Ｐゴシック" charset="-128"/>
              </a:rPr>
              <a:t>[role of EO: multiple observations focused on supersites]</a:t>
            </a:r>
            <a:endParaRPr kumimoji="0" lang="en-GB" sz="1800" b="0" i="0" u="none" strike="noStrike" kern="0" cap="none" spc="0" normalizeH="0" baseline="0" noProof="0" dirty="0" smtClean="0">
              <a:ln>
                <a:noFill/>
              </a:ln>
              <a:solidFill>
                <a:schemeClr val="tx1"/>
              </a:solidFill>
              <a:effectLst/>
              <a:uLnTx/>
              <a:uFillTx/>
              <a:latin typeface="Arial" charset="0"/>
              <a:ea typeface="ＭＳ Ｐゴシック" charset="-128"/>
            </a:endParaRPr>
          </a:p>
          <a:p>
            <a:pPr marL="342900" marR="0" lvl="0" indent="-342900" algn="l" defTabSz="914400" rtl="0" eaLnBrk="0" fontAlgn="base" latinLnBrk="0" hangingPunct="0">
              <a:lnSpc>
                <a:spcPct val="100000"/>
              </a:lnSpc>
              <a:spcBef>
                <a:spcPct val="20000"/>
              </a:spcBef>
              <a:spcAft>
                <a:spcPts val="1000"/>
              </a:spcAft>
              <a:buClrTx/>
              <a:buSzTx/>
              <a:buFont typeface="+mj-lt"/>
              <a:buAutoNum type="alphaUcPeriod" startAt="3"/>
              <a:tabLst/>
              <a:defRPr/>
            </a:pPr>
            <a:r>
              <a:rPr kumimoji="0" lang="en-GB" sz="1800" b="1" i="0" u="none" strike="noStrike" kern="0" cap="none" spc="0" normalizeH="0" baseline="0" noProof="0" dirty="0" smtClean="0">
                <a:ln>
                  <a:noFill/>
                </a:ln>
                <a:solidFill>
                  <a:schemeClr val="tx1"/>
                </a:solidFill>
                <a:effectLst/>
                <a:uLnTx/>
                <a:uFillTx/>
                <a:latin typeface="Arial" charset="0"/>
                <a:ea typeface="ＭＳ Ｐゴシック" charset="-128"/>
              </a:rPr>
              <a:t>Develop and demonstrate advanced science products for rapid earthquake response.</a:t>
            </a:r>
          </a:p>
          <a:p>
            <a:pPr marL="0" marR="0" lvl="0" indent="0" algn="l" defTabSz="914400" rtl="0" eaLnBrk="0" fontAlgn="base" latinLnBrk="0" hangingPunct="0">
              <a:lnSpc>
                <a:spcPct val="100000"/>
              </a:lnSpc>
              <a:spcBef>
                <a:spcPct val="20000"/>
              </a:spcBef>
              <a:spcAft>
                <a:spcPts val="1000"/>
              </a:spcAft>
              <a:buClrTx/>
              <a:buSzTx/>
              <a:buFont typeface="Arial" charset="0"/>
              <a:buNone/>
              <a:tabLst/>
              <a:defRPr/>
            </a:pPr>
            <a:r>
              <a:rPr kumimoji="0" lang="en-GB" sz="1800" b="0" i="1" u="none" strike="noStrike" kern="0" cap="none" spc="0" normalizeH="0" baseline="0" noProof="0" dirty="0" smtClean="0">
                <a:ln>
                  <a:noFill/>
                </a:ln>
                <a:solidFill>
                  <a:schemeClr val="tx1"/>
                </a:solidFill>
                <a:effectLst/>
                <a:uLnTx/>
                <a:uFillTx/>
                <a:latin typeface="Arial" charset="0"/>
                <a:ea typeface="ＭＳ Ｐゴシック" charset="-128"/>
              </a:rPr>
              <a:t>[role of EO: observation of earthquakes with M&gt;5.8]</a:t>
            </a:r>
            <a:endParaRPr kumimoji="0" lang="en-GB" sz="1800" b="0" i="0" u="none" strike="noStrike" kern="0" cap="none" spc="0" normalizeH="0" baseline="0" noProof="0" dirty="0">
              <a:ln>
                <a:noFill/>
              </a:ln>
              <a:solidFill>
                <a:schemeClr val="tx1"/>
              </a:solidFill>
              <a:effectLst/>
              <a:uLnTx/>
              <a:uFillTx/>
              <a:latin typeface="Arial" charset="0"/>
              <a:ea typeface="ＭＳ Ｐゴシック" charset="-128"/>
            </a:endParaRPr>
          </a:p>
        </p:txBody>
      </p:sp>
    </p:spTree>
    <p:extLst>
      <p:ext uri="{BB962C8B-B14F-4D97-AF65-F5344CB8AC3E}">
        <p14:creationId xmlns:p14="http://schemas.microsoft.com/office/powerpoint/2010/main" xmlns="" val="2006543886"/>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50</a:t>
            </a:fld>
            <a:endParaRPr lang="fr-FR"/>
          </a:p>
        </p:txBody>
      </p:sp>
      <p:sp>
        <p:nvSpPr>
          <p:cNvPr id="5" name="Title 1"/>
          <p:cNvSpPr>
            <a:spLocks noGrp="1"/>
          </p:cNvSpPr>
          <p:nvPr>
            <p:ph type="title" idx="4294967295"/>
          </p:nvPr>
        </p:nvSpPr>
        <p:spPr>
          <a:xfrm>
            <a:off x="1547664" y="2420888"/>
            <a:ext cx="6444208" cy="1143000"/>
          </a:xfrm>
        </p:spPr>
        <p:txBody>
          <a:bodyPr>
            <a:normAutofit/>
          </a:bodyPr>
          <a:lstStyle/>
          <a:p>
            <a:pPr algn="ctr"/>
            <a:r>
              <a:rPr lang="en-US" b="1" u="sng" dirty="0" smtClean="0">
                <a:solidFill>
                  <a:schemeClr val="tx2"/>
                </a:solidFill>
                <a:effectLst>
                  <a:outerShdw blurRad="38100" dist="38100" dir="2700000" algn="tl">
                    <a:srgbClr val="000000">
                      <a:alpha val="43137"/>
                    </a:srgbClr>
                  </a:outerShdw>
                </a:effectLst>
              </a:rPr>
              <a:t>Sustainability strategy</a:t>
            </a:r>
            <a:endParaRPr lang="el-GR" b="1" u="sng"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727400544"/>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51</a:t>
            </a:fld>
            <a:endParaRPr lang="fr-FR"/>
          </a:p>
        </p:txBody>
      </p:sp>
      <p:sp>
        <p:nvSpPr>
          <p:cNvPr id="3" name="Content Placeholder 2"/>
          <p:cNvSpPr>
            <a:spLocks noGrp="1"/>
          </p:cNvSpPr>
          <p:nvPr>
            <p:ph idx="4294967295"/>
          </p:nvPr>
        </p:nvSpPr>
        <p:spPr>
          <a:xfrm>
            <a:off x="0" y="1490377"/>
            <a:ext cx="9144000" cy="5367623"/>
          </a:xfrm>
        </p:spPr>
        <p:txBody>
          <a:bodyPr>
            <a:normAutofit/>
          </a:bodyPr>
          <a:lstStyle/>
          <a:p>
            <a:r>
              <a:rPr lang="en-CA" sz="2000" dirty="0"/>
              <a:t>On a global basis, </a:t>
            </a:r>
            <a:r>
              <a:rPr lang="en-CA" sz="2000" b="0" dirty="0"/>
              <a:t>the</a:t>
            </a:r>
            <a:r>
              <a:rPr lang="en-CA" sz="2000" dirty="0"/>
              <a:t> GSNL initiative </a:t>
            </a:r>
            <a:r>
              <a:rPr lang="en-CA" sz="2000" b="0" dirty="0"/>
              <a:t>is looking at sustainability issues in its new implementation plan for </a:t>
            </a:r>
            <a:r>
              <a:rPr lang="en-CA" sz="2000" b="0" dirty="0" smtClean="0"/>
              <a:t>the GEO 2017-2019 </a:t>
            </a:r>
            <a:r>
              <a:rPr lang="en-CA" sz="2000" b="0" dirty="0" err="1" smtClean="0"/>
              <a:t>Workplan</a:t>
            </a:r>
            <a:r>
              <a:rPr lang="en-CA" sz="2000" b="0" dirty="0" smtClean="0"/>
              <a:t>. A further integration with the CEOS DRM Observation strategy is desirable.</a:t>
            </a:r>
            <a:endParaRPr lang="en-GB" sz="2000" b="0" dirty="0"/>
          </a:p>
          <a:p>
            <a:r>
              <a:rPr lang="en-CA" sz="2000" b="0" dirty="0"/>
              <a:t>Concerning activities in </a:t>
            </a:r>
            <a:r>
              <a:rPr lang="en-CA" sz="2000" dirty="0"/>
              <a:t>Europe</a:t>
            </a:r>
            <a:r>
              <a:rPr lang="en-CA" sz="2000" b="0" dirty="0"/>
              <a:t>, </a:t>
            </a:r>
            <a:r>
              <a:rPr lang="en-CA" sz="2000" b="0" dirty="0" smtClean="0"/>
              <a:t>the </a:t>
            </a:r>
            <a:r>
              <a:rPr lang="en-CA" sz="2000" dirty="0"/>
              <a:t>EO Innovation Europe initiative </a:t>
            </a:r>
            <a:r>
              <a:rPr lang="en-CA" sz="2000" b="0" dirty="0" smtClean="0"/>
              <a:t>is considered to </a:t>
            </a:r>
            <a:r>
              <a:rPr lang="en-CA" sz="2000" b="0" dirty="0"/>
              <a:t>link space technology and non-space research </a:t>
            </a:r>
            <a:r>
              <a:rPr lang="en-CA" sz="2000" b="0" dirty="0" smtClean="0"/>
              <a:t>networks. </a:t>
            </a:r>
            <a:r>
              <a:rPr lang="en-CA" sz="2000" b="0" dirty="0"/>
              <a:t>For instance the EPOS activity is an </a:t>
            </a:r>
            <a:r>
              <a:rPr lang="en-CA" sz="2000" b="0" dirty="0" smtClean="0"/>
              <a:t>example</a:t>
            </a:r>
            <a:r>
              <a:rPr lang="en-CA" sz="2000" b="0" dirty="0"/>
              <a:t>:</a:t>
            </a:r>
            <a:endParaRPr lang="en-GB" sz="2000" b="0" dirty="0"/>
          </a:p>
          <a:p>
            <a:pPr lvl="1">
              <a:buFont typeface="Wingdings" panose="05000000000000000000" pitchFamily="2" charset="2"/>
              <a:buChar char="Ø"/>
            </a:pPr>
            <a:r>
              <a:rPr lang="en-CA" sz="1800" u="sng" dirty="0" smtClean="0"/>
              <a:t>The GEP as baseline contributor to EPOS in Europe</a:t>
            </a:r>
            <a:endParaRPr lang="en-GB" sz="1800" u="sng" dirty="0" smtClean="0"/>
          </a:p>
          <a:p>
            <a:pPr marL="457200" lvl="1" indent="0">
              <a:buNone/>
            </a:pPr>
            <a:r>
              <a:rPr lang="en-CA" sz="1800" b="0" dirty="0" smtClean="0"/>
              <a:t>The </a:t>
            </a:r>
            <a:r>
              <a:rPr lang="en-CA" sz="1800" b="0" dirty="0"/>
              <a:t>tectonics community in Europe  </a:t>
            </a:r>
            <a:r>
              <a:rPr lang="en-CA" sz="1800" b="0" dirty="0" smtClean="0"/>
              <a:t>is </a:t>
            </a:r>
            <a:r>
              <a:rPr lang="en-CA" sz="1800" dirty="0" smtClean="0"/>
              <a:t>moving from </a:t>
            </a:r>
            <a:r>
              <a:rPr lang="en-CA" sz="1800" dirty="0"/>
              <a:t>traditional EO processing methods to innovative </a:t>
            </a:r>
            <a:r>
              <a:rPr lang="en-CA" sz="1800" dirty="0" smtClean="0"/>
              <a:t>methods. </a:t>
            </a:r>
            <a:r>
              <a:rPr lang="en-CA" sz="1800" b="0" dirty="0" smtClean="0"/>
              <a:t>In particular, </a:t>
            </a:r>
            <a:r>
              <a:rPr lang="en-CA" sz="1800" dirty="0" smtClean="0"/>
              <a:t>EPOS:</a:t>
            </a:r>
          </a:p>
          <a:p>
            <a:pPr lvl="2"/>
            <a:r>
              <a:rPr lang="en-CA" sz="1600" b="0" dirty="0" smtClean="0"/>
              <a:t>has </a:t>
            </a:r>
            <a:r>
              <a:rPr lang="en-CA" sz="1600" dirty="0"/>
              <a:t>started its implementation plan </a:t>
            </a:r>
            <a:r>
              <a:rPr lang="en-CA" sz="1600" b="0" dirty="0"/>
              <a:t>(EPOS IP) </a:t>
            </a:r>
            <a:endParaRPr lang="en-CA" sz="1600" b="0" dirty="0" smtClean="0"/>
          </a:p>
          <a:p>
            <a:pPr lvl="2"/>
            <a:r>
              <a:rPr lang="en-CA" sz="1600" b="0" dirty="0" smtClean="0"/>
              <a:t>is </a:t>
            </a:r>
            <a:r>
              <a:rPr lang="en-CA" sz="1600" b="0" dirty="0"/>
              <a:t>considering the </a:t>
            </a:r>
            <a:r>
              <a:rPr lang="en-CA" sz="1600" dirty="0"/>
              <a:t>GEP as a potential tool to support the EPOS user </a:t>
            </a:r>
            <a:r>
              <a:rPr lang="en-CA" sz="1600" dirty="0" smtClean="0"/>
              <a:t>community</a:t>
            </a:r>
          </a:p>
          <a:p>
            <a:pPr lvl="2"/>
            <a:r>
              <a:rPr lang="en-CA" sz="1600" b="0" dirty="0"/>
              <a:t>t</a:t>
            </a:r>
            <a:r>
              <a:rPr lang="en-CA" sz="1600" b="0" dirty="0" smtClean="0"/>
              <a:t>he </a:t>
            </a:r>
            <a:r>
              <a:rPr lang="en-CA" sz="1600" b="0" dirty="0"/>
              <a:t>EPOS IP is defining </a:t>
            </a:r>
            <a:r>
              <a:rPr lang="en-CA" sz="1600" dirty="0"/>
              <a:t>services </a:t>
            </a:r>
            <a:r>
              <a:rPr lang="en-CA" sz="1600" b="0" dirty="0"/>
              <a:t>to users with a </a:t>
            </a:r>
            <a:r>
              <a:rPr lang="en-CA" sz="1600" dirty="0" smtClean="0"/>
              <a:t>long-term </a:t>
            </a:r>
            <a:r>
              <a:rPr lang="en-CA" sz="1600" dirty="0"/>
              <a:t>operational objective </a:t>
            </a:r>
            <a:endParaRPr lang="en-CA" sz="1600" dirty="0" smtClean="0"/>
          </a:p>
          <a:p>
            <a:pPr lvl="2"/>
            <a:r>
              <a:rPr lang="en-CA" sz="1600" dirty="0"/>
              <a:t>t</a:t>
            </a:r>
            <a:r>
              <a:rPr lang="en-CA" sz="1600" dirty="0" smtClean="0"/>
              <a:t>o </a:t>
            </a:r>
            <a:r>
              <a:rPr lang="en-CA" sz="1600" dirty="0"/>
              <a:t>build the service </a:t>
            </a:r>
            <a:r>
              <a:rPr lang="en-CA" sz="1600" dirty="0" smtClean="0"/>
              <a:t>capability, </a:t>
            </a:r>
            <a:r>
              <a:rPr lang="en-CA" sz="1600" dirty="0"/>
              <a:t>funding mechanisms </a:t>
            </a:r>
            <a:r>
              <a:rPr lang="en-CA" sz="1600" b="0" dirty="0"/>
              <a:t>are </a:t>
            </a:r>
            <a:r>
              <a:rPr lang="en-CA" sz="1600" b="0" dirty="0" smtClean="0"/>
              <a:t>defined </a:t>
            </a:r>
            <a:r>
              <a:rPr lang="en-CA" sz="1600" b="0" dirty="0"/>
              <a:t>and they include </a:t>
            </a:r>
            <a:r>
              <a:rPr lang="en-CA" sz="1600" dirty="0"/>
              <a:t>access and use of satellite EO and EO capabilities. </a:t>
            </a:r>
          </a:p>
          <a:p>
            <a:pPr marL="914400" lvl="2" indent="0">
              <a:buNone/>
            </a:pPr>
            <a:endParaRPr lang="en-CA" sz="1600" b="0" dirty="0">
              <a:cs typeface="ＭＳ Ｐゴシック" charset="-128"/>
            </a:endParaRPr>
          </a:p>
        </p:txBody>
      </p:sp>
      <p:sp>
        <p:nvSpPr>
          <p:cNvPr id="5" name="Rectangle 4"/>
          <p:cNvSpPr/>
          <p:nvPr/>
        </p:nvSpPr>
        <p:spPr bwMode="auto">
          <a:xfrm>
            <a:off x="107504" y="6525344"/>
            <a:ext cx="3816424" cy="332656"/>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fr-FR" sz="1400" b="1" dirty="0" smtClean="0">
                <a:solidFill>
                  <a:schemeClr val="tx2"/>
                </a:solidFill>
                <a:latin typeface="Arial" charset="0"/>
                <a:ea typeface="ＭＳ Ｐゴシック" charset="-128"/>
              </a:rPr>
              <a:t>*EPOS: </a:t>
            </a:r>
            <a:r>
              <a:rPr lang="fr-FR" sz="1400" b="1" dirty="0" err="1">
                <a:solidFill>
                  <a:schemeClr val="tx2"/>
                </a:solidFill>
                <a:latin typeface="Arial" charset="0"/>
                <a:ea typeface="ＭＳ Ｐゴシック" charset="-128"/>
              </a:rPr>
              <a:t>European</a:t>
            </a:r>
            <a:r>
              <a:rPr lang="fr-FR" sz="1400" b="1" dirty="0">
                <a:solidFill>
                  <a:schemeClr val="tx2"/>
                </a:solidFill>
                <a:latin typeface="Arial" charset="0"/>
                <a:ea typeface="ＭＳ Ｐゴシック" charset="-128"/>
              </a:rPr>
              <a:t> Plate </a:t>
            </a:r>
            <a:r>
              <a:rPr lang="fr-FR" sz="1400" b="1" dirty="0" err="1">
                <a:solidFill>
                  <a:schemeClr val="tx2"/>
                </a:solidFill>
                <a:latin typeface="Arial" charset="0"/>
                <a:ea typeface="ＭＳ Ｐゴシック" charset="-128"/>
              </a:rPr>
              <a:t>Observing</a:t>
            </a:r>
            <a:r>
              <a:rPr lang="fr-FR" sz="1400" b="1" dirty="0">
                <a:solidFill>
                  <a:schemeClr val="tx2"/>
                </a:solidFill>
                <a:latin typeface="Arial" charset="0"/>
                <a:ea typeface="ＭＳ Ｐゴシック" charset="-128"/>
              </a:rPr>
              <a:t> System</a:t>
            </a:r>
            <a:endParaRPr lang="en-GB" sz="1400" b="1" dirty="0">
              <a:solidFill>
                <a:schemeClr val="tx2"/>
              </a:solidFill>
              <a:latin typeface="Arial" charset="0"/>
              <a:ea typeface="ＭＳ Ｐゴシック" charset="-128"/>
            </a:endParaRPr>
          </a:p>
        </p:txBody>
      </p:sp>
      <p:sp>
        <p:nvSpPr>
          <p:cNvPr id="6" name="Rectangle 5"/>
          <p:cNvSpPr/>
          <p:nvPr/>
        </p:nvSpPr>
        <p:spPr bwMode="auto">
          <a:xfrm>
            <a:off x="486768" y="5805264"/>
            <a:ext cx="8136904" cy="72008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
        <p:nvSpPr>
          <p:cNvPr id="7" name="Rectangle 6"/>
          <p:cNvSpPr/>
          <p:nvPr/>
        </p:nvSpPr>
        <p:spPr>
          <a:xfrm>
            <a:off x="90724" y="5893077"/>
            <a:ext cx="8928992" cy="646331"/>
          </a:xfrm>
          <a:prstGeom prst="rect">
            <a:avLst/>
          </a:prstGeom>
        </p:spPr>
        <p:txBody>
          <a:bodyPr wrap="square">
            <a:spAutoFit/>
          </a:bodyPr>
          <a:lstStyle/>
          <a:p>
            <a:pPr marL="742950" lvl="1" indent="-285750">
              <a:buFont typeface="Wingdings" panose="05000000000000000000" pitchFamily="2" charset="2"/>
              <a:buChar char="v"/>
            </a:pPr>
            <a:r>
              <a:rPr lang="en-GB" dirty="0" smtClean="0">
                <a:solidFill>
                  <a:srgbClr val="C00000"/>
                </a:solidFill>
              </a:rPr>
              <a:t>A detailed </a:t>
            </a:r>
            <a:r>
              <a:rPr lang="en-GB" dirty="0">
                <a:solidFill>
                  <a:srgbClr val="C00000"/>
                </a:solidFill>
              </a:rPr>
              <a:t>analysis of data gaps, awareness gaps and capacity </a:t>
            </a:r>
            <a:r>
              <a:rPr lang="en-GB" dirty="0" smtClean="0">
                <a:solidFill>
                  <a:srgbClr val="C00000"/>
                </a:solidFill>
              </a:rPr>
              <a:t>gaps is under preparation. See draft of </a:t>
            </a:r>
            <a:r>
              <a:rPr lang="en-GB" dirty="0" err="1" smtClean="0">
                <a:solidFill>
                  <a:srgbClr val="C00000"/>
                </a:solidFill>
              </a:rPr>
              <a:t>Sustinability</a:t>
            </a:r>
            <a:r>
              <a:rPr lang="en-GB" dirty="0" smtClean="0">
                <a:solidFill>
                  <a:srgbClr val="C00000"/>
                </a:solidFill>
              </a:rPr>
              <a:t> strategy.</a:t>
            </a:r>
            <a:endParaRPr lang="en-GB" dirty="0">
              <a:solidFill>
                <a:srgbClr val="C00000"/>
              </a:solidFill>
            </a:endParaRPr>
          </a:p>
        </p:txBody>
      </p:sp>
      <p:sp>
        <p:nvSpPr>
          <p:cNvPr id="9" name="Title 1"/>
          <p:cNvSpPr txBox="1">
            <a:spLocks/>
          </p:cNvSpPr>
          <p:nvPr/>
        </p:nvSpPr>
        <p:spPr bwMode="auto">
          <a:xfrm>
            <a:off x="0" y="-12307"/>
            <a:ext cx="9144000" cy="92102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ＭＳ Ｐゴシック" charset="-128"/>
                <a:cs typeface="ＭＳ Ｐゴシック" charset="-128"/>
              </a:rPr>
              <a:t>Ideas for sustainability of the Seismic pilot (1)</a:t>
            </a:r>
            <a:endParaRPr kumimoji="0" lang="el-GR"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ＭＳ Ｐゴシック" charset="-128"/>
              <a:cs typeface="ＭＳ Ｐゴシック" charset="-128"/>
            </a:endParaRPr>
          </a:p>
        </p:txBody>
      </p:sp>
    </p:spTree>
    <p:extLst>
      <p:ext uri="{BB962C8B-B14F-4D97-AF65-F5344CB8AC3E}">
        <p14:creationId xmlns:p14="http://schemas.microsoft.com/office/powerpoint/2010/main" xmlns="" val="1166403225"/>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52</a:t>
            </a:fld>
            <a:endParaRPr lang="fr-FR"/>
          </a:p>
        </p:txBody>
      </p:sp>
      <p:sp>
        <p:nvSpPr>
          <p:cNvPr id="2" name="Title 1"/>
          <p:cNvSpPr>
            <a:spLocks noGrp="1"/>
          </p:cNvSpPr>
          <p:nvPr>
            <p:ph type="title" idx="4294967295"/>
          </p:nvPr>
        </p:nvSpPr>
        <p:spPr>
          <a:xfrm>
            <a:off x="0" y="-12307"/>
            <a:ext cx="9144000" cy="921027"/>
          </a:xfrm>
        </p:spPr>
        <p:txBody>
          <a:bodyPr>
            <a:normAutofit/>
          </a:bodyPr>
          <a:lstStyle/>
          <a:p>
            <a:pPr algn="l"/>
            <a:r>
              <a:rPr lang="en-US" b="1" dirty="0" smtClean="0">
                <a:effectLst>
                  <a:outerShdw blurRad="38100" dist="38100" dir="2700000" algn="tl">
                    <a:srgbClr val="000000">
                      <a:alpha val="43137"/>
                    </a:srgbClr>
                  </a:outerShdw>
                </a:effectLst>
                <a:latin typeface="Calibri" panose="020F0502020204030204" pitchFamily="34" charset="0"/>
              </a:rPr>
              <a:t>Ideas for sustainability of the Seismic pilot (2)</a:t>
            </a:r>
            <a:endParaRPr lang="el-GR"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490377"/>
            <a:ext cx="9144000" cy="5367623"/>
          </a:xfrm>
        </p:spPr>
        <p:txBody>
          <a:bodyPr>
            <a:normAutofit/>
          </a:bodyPr>
          <a:lstStyle/>
          <a:p>
            <a:pPr marL="0" indent="0">
              <a:buNone/>
            </a:pPr>
            <a:r>
              <a:rPr lang="fr-FR" b="0" dirty="0" err="1" smtClean="0"/>
              <a:t>During</a:t>
            </a:r>
            <a:r>
              <a:rPr lang="fr-FR" b="0" dirty="0" smtClean="0"/>
              <a:t> </a:t>
            </a:r>
            <a:r>
              <a:rPr lang="fr-FR" b="0" dirty="0" err="1" smtClean="0"/>
              <a:t>earthquake</a:t>
            </a:r>
            <a:r>
              <a:rPr lang="fr-FR" b="0" dirty="0" smtClean="0"/>
              <a:t> crises the</a:t>
            </a:r>
            <a:r>
              <a:rPr lang="fr-FR" dirty="0" smtClean="0"/>
              <a:t> </a:t>
            </a:r>
            <a:r>
              <a:rPr lang="en-GB" b="0" dirty="0" smtClean="0"/>
              <a:t>contribution </a:t>
            </a:r>
            <a:r>
              <a:rPr lang="en-GB" b="0" dirty="0"/>
              <a:t>of EO </a:t>
            </a:r>
            <a:r>
              <a:rPr lang="en-GB" b="0" dirty="0" smtClean="0"/>
              <a:t>is fundamental and needs to be maintained:</a:t>
            </a:r>
          </a:p>
          <a:p>
            <a:pPr marL="0" indent="0">
              <a:buNone/>
            </a:pPr>
            <a:r>
              <a:rPr lang="en-GB" sz="900" b="0" dirty="0" smtClean="0"/>
              <a:t> </a:t>
            </a:r>
            <a:endParaRPr lang="en-GB" sz="900" dirty="0" smtClean="0"/>
          </a:p>
          <a:p>
            <a:pPr lvl="1">
              <a:spcBef>
                <a:spcPts val="1200"/>
              </a:spcBef>
              <a:buFont typeface="Arial" panose="020B0604020202020204" pitchFamily="34" charset="0"/>
              <a:buChar char="•"/>
            </a:pPr>
            <a:r>
              <a:rPr lang="en-GB" b="0" dirty="0" smtClean="0"/>
              <a:t>Target </a:t>
            </a:r>
            <a:r>
              <a:rPr lang="en-GB" b="0" dirty="0"/>
              <a:t>1: using satellite EO </a:t>
            </a:r>
            <a:r>
              <a:rPr lang="en-GB" u="sng" dirty="0"/>
              <a:t>during the </a:t>
            </a:r>
            <a:r>
              <a:rPr lang="en-GB" u="sng" dirty="0" smtClean="0"/>
              <a:t>crisis</a:t>
            </a:r>
            <a:r>
              <a:rPr lang="en-GB" dirty="0" smtClean="0"/>
              <a:t> for </a:t>
            </a:r>
            <a:r>
              <a:rPr lang="en-GB" dirty="0"/>
              <a:t>rapid damage </a:t>
            </a:r>
            <a:r>
              <a:rPr lang="en-GB" dirty="0" smtClean="0"/>
              <a:t>mapping. </a:t>
            </a:r>
            <a:r>
              <a:rPr lang="en-GB" sz="2000" b="0" dirty="0" smtClean="0"/>
              <a:t>This is </a:t>
            </a:r>
            <a:r>
              <a:rPr lang="fr-FR" sz="2000" b="0" dirty="0" err="1" smtClean="0"/>
              <a:t>fully</a:t>
            </a:r>
            <a:r>
              <a:rPr lang="fr-FR" sz="2000" b="0" dirty="0" smtClean="0"/>
              <a:t> </a:t>
            </a:r>
            <a:r>
              <a:rPr lang="fr-FR" sz="2000" b="0" dirty="0" err="1" smtClean="0"/>
              <a:t>addressed</a:t>
            </a:r>
            <a:r>
              <a:rPr lang="fr-FR" sz="2000" b="0" dirty="0" smtClean="0"/>
              <a:t> </a:t>
            </a:r>
            <a:r>
              <a:rPr lang="fr-FR" sz="2000" b="0" dirty="0" err="1" smtClean="0"/>
              <a:t>outside</a:t>
            </a:r>
            <a:r>
              <a:rPr lang="fr-FR" sz="2000" b="0" dirty="0" smtClean="0"/>
              <a:t> the CEOS DRM (</a:t>
            </a:r>
            <a:r>
              <a:rPr lang="fr-FR" sz="2000" b="0" dirty="0" err="1" smtClean="0"/>
              <a:t>e.g</a:t>
            </a:r>
            <a:r>
              <a:rPr lang="fr-FR" sz="2000" b="0" dirty="0" smtClean="0"/>
              <a:t>. the International Charter, </a:t>
            </a:r>
            <a:r>
              <a:rPr lang="fr-FR" sz="2000" b="0" dirty="0" err="1" smtClean="0"/>
              <a:t>Sentinel</a:t>
            </a:r>
            <a:r>
              <a:rPr lang="fr-FR" sz="2000" b="0" dirty="0" smtClean="0"/>
              <a:t> </a:t>
            </a:r>
            <a:r>
              <a:rPr lang="fr-FR" sz="2000" b="0" dirty="0" err="1" smtClean="0"/>
              <a:t>Asia</a:t>
            </a:r>
            <a:r>
              <a:rPr lang="fr-FR" sz="2000" b="0" dirty="0" smtClean="0"/>
              <a:t>, the </a:t>
            </a:r>
            <a:r>
              <a:rPr lang="fr-FR" sz="2000" b="0" dirty="0" err="1" smtClean="0"/>
              <a:t>Copernicus</a:t>
            </a:r>
            <a:r>
              <a:rPr lang="fr-FR" sz="2000" b="0" dirty="0" smtClean="0"/>
              <a:t> EMS).</a:t>
            </a:r>
            <a:endParaRPr lang="en-GB" sz="2000" b="0" dirty="0"/>
          </a:p>
          <a:p>
            <a:pPr lvl="1">
              <a:spcBef>
                <a:spcPts val="1200"/>
              </a:spcBef>
            </a:pPr>
            <a:r>
              <a:rPr lang="en-GB" b="0" dirty="0"/>
              <a:t>Target 2: using satellite EO </a:t>
            </a:r>
            <a:r>
              <a:rPr lang="en-GB" u="sng" dirty="0"/>
              <a:t>during the </a:t>
            </a:r>
            <a:r>
              <a:rPr lang="en-GB" u="sng" dirty="0" smtClean="0"/>
              <a:t>crisis</a:t>
            </a:r>
            <a:r>
              <a:rPr lang="en-GB" dirty="0" smtClean="0"/>
              <a:t> to support </a:t>
            </a:r>
            <a:r>
              <a:rPr lang="en-GB" dirty="0"/>
              <a:t>operational seismology with </a:t>
            </a:r>
            <a:r>
              <a:rPr lang="en-GB" dirty="0" smtClean="0"/>
              <a:t>scientific support products.</a:t>
            </a:r>
            <a:r>
              <a:rPr lang="en-GB" b="0" dirty="0" smtClean="0"/>
              <a:t> </a:t>
            </a:r>
            <a:r>
              <a:rPr lang="en-GB" sz="2000" b="0" dirty="0" smtClean="0"/>
              <a:t>This is performed </a:t>
            </a:r>
            <a:r>
              <a:rPr lang="en-GB" sz="2000" b="0" dirty="0"/>
              <a:t>by </a:t>
            </a:r>
            <a:r>
              <a:rPr lang="en-GB" sz="2000" b="0" dirty="0" smtClean="0"/>
              <a:t>the CEOS pilot (Obj. C) and is supported </a:t>
            </a:r>
            <a:r>
              <a:rPr lang="en-GB" sz="2000" b="0" dirty="0"/>
              <a:t>by the GEP</a:t>
            </a:r>
          </a:p>
          <a:p>
            <a:pPr lvl="1">
              <a:spcBef>
                <a:spcPts val="1200"/>
              </a:spcBef>
            </a:pPr>
            <a:r>
              <a:rPr lang="en-GB" b="0" dirty="0"/>
              <a:t>Target 3: using satellite EO </a:t>
            </a:r>
            <a:r>
              <a:rPr lang="en-GB" u="sng" dirty="0"/>
              <a:t>after the crisis</a:t>
            </a:r>
            <a:r>
              <a:rPr lang="en-GB" dirty="0"/>
              <a:t> for better understanding the </a:t>
            </a:r>
            <a:r>
              <a:rPr lang="en-GB" dirty="0" smtClean="0"/>
              <a:t>earthquake. </a:t>
            </a:r>
            <a:r>
              <a:rPr lang="en-GB" b="0" dirty="0" smtClean="0"/>
              <a:t> </a:t>
            </a:r>
            <a:r>
              <a:rPr lang="en-GB" sz="2000" b="0" dirty="0" smtClean="0"/>
              <a:t>Also supported by the pilot under Obj. C</a:t>
            </a:r>
          </a:p>
          <a:p>
            <a:pPr lvl="1">
              <a:spcBef>
                <a:spcPts val="1200"/>
              </a:spcBef>
            </a:pPr>
            <a:r>
              <a:rPr lang="en-GB" b="0" dirty="0" smtClean="0"/>
              <a:t>Target 4: using satellite EO </a:t>
            </a:r>
            <a:r>
              <a:rPr lang="en-GB" u="sng" dirty="0" smtClean="0"/>
              <a:t>to support reconstruction</a:t>
            </a:r>
            <a:r>
              <a:rPr lang="en-GB" b="0" dirty="0" smtClean="0"/>
              <a:t>. </a:t>
            </a:r>
            <a:r>
              <a:rPr lang="en-GB" sz="2000" b="0" dirty="0" smtClean="0"/>
              <a:t>This is fully addressed by the Recovery Observatory.</a:t>
            </a:r>
            <a:endParaRPr lang="en-GB" sz="2000" dirty="0"/>
          </a:p>
          <a:p>
            <a:pPr marL="0" indent="0">
              <a:buNone/>
            </a:pPr>
            <a:endParaRPr lang="fr-FR" sz="2000" b="0" dirty="0" smtClean="0"/>
          </a:p>
        </p:txBody>
      </p:sp>
    </p:spTree>
    <p:extLst>
      <p:ext uri="{BB962C8B-B14F-4D97-AF65-F5344CB8AC3E}">
        <p14:creationId xmlns:p14="http://schemas.microsoft.com/office/powerpoint/2010/main" xmlns="" val="2489489408"/>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53</a:t>
            </a:fld>
            <a:endParaRPr lang="fr-FR"/>
          </a:p>
        </p:txBody>
      </p:sp>
      <p:sp>
        <p:nvSpPr>
          <p:cNvPr id="2" name="Title 1"/>
          <p:cNvSpPr>
            <a:spLocks noGrp="1"/>
          </p:cNvSpPr>
          <p:nvPr>
            <p:ph type="title" idx="4294967295"/>
          </p:nvPr>
        </p:nvSpPr>
        <p:spPr>
          <a:xfrm>
            <a:off x="0" y="-12307"/>
            <a:ext cx="7308304" cy="1143000"/>
          </a:xfrm>
        </p:spPr>
        <p:txBody>
          <a:bodyPr>
            <a:normAutofit/>
          </a:bodyPr>
          <a:lstStyle/>
          <a:p>
            <a:pPr algn="l"/>
            <a:r>
              <a:rPr lang="en-US" sz="3600" b="1" dirty="0" smtClean="0">
                <a:effectLst>
                  <a:outerShdw blurRad="38100" dist="38100" dir="2700000" algn="tl">
                    <a:srgbClr val="000000">
                      <a:alpha val="43137"/>
                    </a:srgbClr>
                  </a:outerShdw>
                </a:effectLst>
                <a:latin typeface="Calibri" panose="020F0502020204030204" pitchFamily="34" charset="0"/>
              </a:rPr>
              <a:t>Some ideas</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268761"/>
            <a:ext cx="9144000" cy="5589240"/>
          </a:xfrm>
        </p:spPr>
        <p:txBody>
          <a:bodyPr>
            <a:normAutofit fontScale="92500" lnSpcReduction="10000"/>
          </a:bodyPr>
          <a:lstStyle/>
          <a:p>
            <a:pPr marL="0" indent="0">
              <a:buNone/>
            </a:pPr>
            <a:endParaRPr lang="en-GB" sz="2000" b="0" dirty="0" smtClean="0"/>
          </a:p>
          <a:p>
            <a:pPr marL="0" indent="0">
              <a:buNone/>
            </a:pPr>
            <a:r>
              <a:rPr lang="en-GB" sz="2000" b="0" dirty="0" smtClean="0"/>
              <a:t>The </a:t>
            </a:r>
            <a:r>
              <a:rPr lang="en-GB" sz="2000" b="0" dirty="0" smtClean="0"/>
              <a:t>GEP can address some of the existing gaps concerning data, technology, capacity and awareness:</a:t>
            </a:r>
            <a:r>
              <a:rPr lang="en-GB" sz="2000" b="0" dirty="0"/>
              <a:t> </a:t>
            </a:r>
            <a:endParaRPr lang="en-GB" sz="2000" b="0" dirty="0" smtClean="0"/>
          </a:p>
          <a:p>
            <a:pPr marL="0" indent="0">
              <a:buNone/>
            </a:pPr>
            <a:endParaRPr lang="en-GB" sz="2000" dirty="0"/>
          </a:p>
          <a:p>
            <a:pPr marL="0" indent="0">
              <a:buNone/>
            </a:pPr>
            <a:r>
              <a:rPr lang="en-GB" sz="2000" dirty="0" smtClean="0"/>
              <a:t>Data gaps </a:t>
            </a:r>
          </a:p>
          <a:p>
            <a:pPr>
              <a:buFont typeface="Wingdings" panose="05000000000000000000" pitchFamily="2" charset="2"/>
              <a:buChar char="Ø"/>
            </a:pPr>
            <a:r>
              <a:rPr lang="en-GB" sz="2000" b="0" dirty="0" smtClean="0"/>
              <a:t>Main</a:t>
            </a:r>
            <a:r>
              <a:rPr lang="en-US" sz="2000" b="0" dirty="0" smtClean="0"/>
              <a:t> issue is the cost of commercial satellites: the cost can be reduced with on-line data exploitation (e.g. with the GEP ), that allows on-line processing and sharing of results without supplying the imagery to the user. </a:t>
            </a:r>
            <a:endParaRPr lang="en-GB" sz="2000" b="0" dirty="0" smtClean="0"/>
          </a:p>
          <a:p>
            <a:pPr marL="0" indent="0">
              <a:buNone/>
            </a:pPr>
            <a:r>
              <a:rPr lang="fr-FR" sz="2000" dirty="0" err="1" smtClean="0"/>
              <a:t>Technology</a:t>
            </a:r>
            <a:r>
              <a:rPr lang="fr-FR" sz="2000" dirty="0" smtClean="0"/>
              <a:t> gaps</a:t>
            </a:r>
          </a:p>
          <a:p>
            <a:pPr>
              <a:buFont typeface="Wingdings" panose="05000000000000000000" pitchFamily="2" charset="2"/>
              <a:buChar char="Ø"/>
            </a:pPr>
            <a:r>
              <a:rPr lang="fr-FR" sz="2000" b="0" dirty="0" smtClean="0"/>
              <a:t>The </a:t>
            </a:r>
            <a:r>
              <a:rPr lang="fr-FR" sz="2000" b="0" dirty="0" smtClean="0"/>
              <a:t>GEP </a:t>
            </a:r>
            <a:r>
              <a:rPr lang="en-US" sz="2000" b="0" dirty="0" smtClean="0"/>
              <a:t>allows users from </a:t>
            </a:r>
            <a:r>
              <a:rPr lang="en-US" sz="2000" b="0" dirty="0" smtClean="0"/>
              <a:t>places </a:t>
            </a:r>
            <a:r>
              <a:rPr lang="en-US" sz="2000" b="0" dirty="0" smtClean="0"/>
              <a:t>with poor </a:t>
            </a:r>
            <a:r>
              <a:rPr lang="en-US" sz="2000" b="0" dirty="0" smtClean="0"/>
              <a:t>Internet access </a:t>
            </a:r>
            <a:r>
              <a:rPr lang="en-US" sz="2000" b="0" dirty="0" smtClean="0"/>
              <a:t>to work on the Cloud without downloading large files. </a:t>
            </a:r>
            <a:endParaRPr lang="fr-FR" sz="2000" b="0" dirty="0" smtClean="0"/>
          </a:p>
          <a:p>
            <a:pPr marL="0" indent="0">
              <a:buNone/>
            </a:pPr>
            <a:r>
              <a:rPr lang="fr-FR" sz="2000" dirty="0" err="1" smtClean="0"/>
              <a:t>Capacity</a:t>
            </a:r>
            <a:r>
              <a:rPr lang="fr-FR" sz="2000" dirty="0" smtClean="0"/>
              <a:t> gaps</a:t>
            </a:r>
          </a:p>
          <a:p>
            <a:pPr>
              <a:buFont typeface="Wingdings" panose="05000000000000000000" pitchFamily="2" charset="2"/>
              <a:buChar char="Ø"/>
            </a:pPr>
            <a:r>
              <a:rPr lang="fr-FR" sz="2000" b="0" dirty="0" smtClean="0"/>
              <a:t>The GEP </a:t>
            </a:r>
            <a:r>
              <a:rPr lang="en-US" sz="2000" b="0" dirty="0" smtClean="0"/>
              <a:t>provides simpler/automated EO processing chains (although complex chains generally require flexibility and are reserved to expert users</a:t>
            </a:r>
            <a:r>
              <a:rPr lang="en-US" sz="2000" b="0" dirty="0" smtClean="0"/>
              <a:t>).</a:t>
            </a:r>
            <a:endParaRPr lang="fr-FR" sz="2000" b="0" dirty="0" smtClean="0"/>
          </a:p>
          <a:p>
            <a:pPr marL="0" indent="0">
              <a:buNone/>
            </a:pPr>
            <a:r>
              <a:rPr lang="fr-FR" sz="2000" dirty="0" err="1" smtClean="0"/>
              <a:t>Awareness</a:t>
            </a:r>
            <a:r>
              <a:rPr lang="fr-FR" sz="2000" dirty="0" smtClean="0"/>
              <a:t> gaps</a:t>
            </a:r>
          </a:p>
          <a:p>
            <a:pPr>
              <a:buFont typeface="Wingdings" panose="05000000000000000000" pitchFamily="2" charset="2"/>
              <a:buChar char="Ø"/>
            </a:pPr>
            <a:r>
              <a:rPr lang="en-US" sz="2000" b="0" dirty="0" smtClean="0"/>
              <a:t>A single point of access to data, tools and resources can help maximizing awareness/training.</a:t>
            </a:r>
            <a:endParaRPr lang="fr-FR" sz="2000" b="0" dirty="0" smtClean="0"/>
          </a:p>
        </p:txBody>
      </p:sp>
    </p:spTree>
    <p:extLst>
      <p:ext uri="{BB962C8B-B14F-4D97-AF65-F5344CB8AC3E}">
        <p14:creationId xmlns:p14="http://schemas.microsoft.com/office/powerpoint/2010/main" xmlns="" val="454189367"/>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54</a:t>
            </a:fld>
            <a:endParaRPr lang="fr-FR"/>
          </a:p>
        </p:txBody>
      </p:sp>
      <p:sp>
        <p:nvSpPr>
          <p:cNvPr id="2" name="Title 1"/>
          <p:cNvSpPr>
            <a:spLocks noGrp="1"/>
          </p:cNvSpPr>
          <p:nvPr>
            <p:ph type="title" idx="4294967295"/>
          </p:nvPr>
        </p:nvSpPr>
        <p:spPr>
          <a:xfrm>
            <a:off x="0" y="-12307"/>
            <a:ext cx="7308304" cy="1143000"/>
          </a:xfrm>
        </p:spPr>
        <p:txBody>
          <a:bodyPr>
            <a:normAutofit/>
          </a:bodyPr>
          <a:lstStyle/>
          <a:p>
            <a:pPr algn="l"/>
            <a:r>
              <a:rPr lang="en-US" sz="3600" b="1" dirty="0" smtClean="0">
                <a:effectLst>
                  <a:outerShdw blurRad="38100" dist="38100" dir="2700000" algn="tl">
                    <a:srgbClr val="000000">
                      <a:alpha val="43137"/>
                    </a:srgbClr>
                  </a:outerShdw>
                </a:effectLst>
                <a:latin typeface="Calibri" panose="020F0502020204030204" pitchFamily="34" charset="0"/>
              </a:rPr>
              <a:t>For discussion</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268760"/>
            <a:ext cx="9144000" cy="5589240"/>
          </a:xfrm>
        </p:spPr>
        <p:txBody>
          <a:bodyPr>
            <a:normAutofit/>
          </a:bodyPr>
          <a:lstStyle/>
          <a:p>
            <a:endParaRPr lang="en-US" sz="2000" dirty="0" smtClean="0"/>
          </a:p>
          <a:p>
            <a:endParaRPr lang="en-US" sz="2000" dirty="0" smtClean="0"/>
          </a:p>
          <a:p>
            <a:r>
              <a:rPr lang="en-US" sz="2000" dirty="0" smtClean="0"/>
              <a:t>Should the </a:t>
            </a:r>
            <a:r>
              <a:rPr lang="en-US" sz="2000" dirty="0" smtClean="0"/>
              <a:t>Pilot become a permanent activity like the Charter: no legal status, </a:t>
            </a:r>
            <a:r>
              <a:rPr lang="en-US" sz="2000" dirty="0" smtClean="0"/>
              <a:t>little bureaucracy</a:t>
            </a:r>
            <a:r>
              <a:rPr lang="en-US" sz="2000" dirty="0" smtClean="0"/>
              <a:t>, </a:t>
            </a:r>
            <a:r>
              <a:rPr lang="en-US" sz="2000" dirty="0" smtClean="0"/>
              <a:t>optimizing </a:t>
            </a:r>
            <a:r>
              <a:rPr lang="en-US" sz="2000" dirty="0" smtClean="0"/>
              <a:t>data access to </a:t>
            </a:r>
            <a:r>
              <a:rPr lang="en-US" sz="2000" dirty="0" smtClean="0"/>
              <a:t>users? What could be the differences?</a:t>
            </a:r>
          </a:p>
          <a:p>
            <a:endParaRPr lang="en-US" sz="2000" dirty="0" smtClean="0"/>
          </a:p>
          <a:p>
            <a:r>
              <a:rPr lang="en-US" sz="2000" dirty="0" smtClean="0"/>
              <a:t>Are there really cost issues in provision of EO data for Disasters?</a:t>
            </a:r>
          </a:p>
          <a:p>
            <a:endParaRPr lang="en-US" sz="2000" dirty="0" smtClean="0"/>
          </a:p>
          <a:p>
            <a:pPr>
              <a:buNone/>
            </a:pPr>
            <a:endParaRPr lang="en-US" sz="2000" dirty="0" smtClean="0"/>
          </a:p>
          <a:p>
            <a:r>
              <a:rPr lang="en-US" sz="2000" dirty="0" smtClean="0"/>
              <a:t>Do we want to organize a conference (e.g. the SANTORINI Conference) </a:t>
            </a:r>
            <a:r>
              <a:rPr lang="en-US" sz="2000" dirty="0" smtClean="0"/>
              <a:t>to </a:t>
            </a:r>
            <a:r>
              <a:rPr lang="en-US" sz="2000" dirty="0" smtClean="0"/>
              <a:t>test the CEOS approach </a:t>
            </a:r>
            <a:r>
              <a:rPr lang="en-US" sz="2000" smtClean="0"/>
              <a:t>against real user </a:t>
            </a:r>
            <a:r>
              <a:rPr lang="en-US" sz="2000" dirty="0" smtClean="0"/>
              <a:t>needs? </a:t>
            </a:r>
            <a:endParaRPr lang="en-US" sz="2000" dirty="0" smtClean="0"/>
          </a:p>
          <a:p>
            <a:pPr marL="0" indent="0">
              <a:buNone/>
            </a:pPr>
            <a:endParaRPr lang="en-GB" sz="2000" b="0" dirty="0" smtClean="0"/>
          </a:p>
        </p:txBody>
      </p:sp>
    </p:spTree>
    <p:extLst>
      <p:ext uri="{BB962C8B-B14F-4D97-AF65-F5344CB8AC3E}">
        <p14:creationId xmlns:p14="http://schemas.microsoft.com/office/powerpoint/2010/main" xmlns="" val="454189367"/>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0E5741A4-A864-49A7-944A-A05ED55E0BC5}" type="slidenum">
              <a:rPr lang="fr-FR" smtClean="0"/>
              <a:pPr/>
              <a:t>55</a:t>
            </a:fld>
            <a:endParaRPr lang="fr-FR"/>
          </a:p>
        </p:txBody>
      </p:sp>
      <p:sp>
        <p:nvSpPr>
          <p:cNvPr id="6" name="Rectangle 5"/>
          <p:cNvSpPr/>
          <p:nvPr/>
        </p:nvSpPr>
        <p:spPr>
          <a:xfrm>
            <a:off x="3079446" y="2924944"/>
            <a:ext cx="2917785"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364"/>
            <a:r>
              <a:rPr lang="fr-FR" sz="4000" b="1" dirty="0" err="1"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Thank</a:t>
            </a:r>
            <a:r>
              <a:rPr lang="fr-FR" sz="4000" b="1" dirty="0"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 </a:t>
            </a:r>
            <a:r>
              <a:rPr lang="fr-FR" sz="4000" b="1" dirty="0" err="1"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you</a:t>
            </a:r>
            <a:r>
              <a:rPr lang="fr-FR" sz="4000" b="1" dirty="0"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a:t>
            </a:r>
            <a:endParaRPr lang="en-GB" sz="4000" b="1" dirty="0">
              <a:ln w="11430"/>
              <a:solidFill>
                <a:srgbClr val="002060"/>
              </a:solidFill>
              <a:effectLst>
                <a:outerShdw blurRad="80000" dist="40000" dir="5040000" algn="tl">
                  <a:srgbClr val="000000">
                    <a:alpha val="30000"/>
                  </a:srgbClr>
                </a:outerShdw>
              </a:effectLst>
              <a:latin typeface="Helvetica Neue"/>
            </a:endParaRPr>
          </a:p>
        </p:txBody>
      </p:sp>
    </p:spTree>
    <p:extLst>
      <p:ext uri="{BB962C8B-B14F-4D97-AF65-F5344CB8AC3E}">
        <p14:creationId xmlns:p14="http://schemas.microsoft.com/office/powerpoint/2010/main" xmlns="" val="321508558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6</a:t>
            </a:fld>
            <a:endParaRPr lang="fr-FR"/>
          </a:p>
        </p:txBody>
      </p:sp>
      <p:sp>
        <p:nvSpPr>
          <p:cNvPr id="5" name="Title 4"/>
          <p:cNvSpPr>
            <a:spLocks noGrp="1"/>
          </p:cNvSpPr>
          <p:nvPr>
            <p:ph type="title" idx="4294967295"/>
          </p:nvPr>
        </p:nvSpPr>
        <p:spPr>
          <a:xfrm>
            <a:off x="323527" y="188640"/>
            <a:ext cx="5904657" cy="850900"/>
          </a:xfrm>
        </p:spPr>
        <p:txBody>
          <a:bodyPr>
            <a:noAutofit/>
          </a:bodyPr>
          <a:lstStyle/>
          <a:p>
            <a:pPr algn="l"/>
            <a:r>
              <a:rPr lang="en-US" sz="3600" dirty="0">
                <a:effectLst>
                  <a:outerShdw blurRad="38100" dist="38100" dir="2700000" algn="tl">
                    <a:srgbClr val="000000">
                      <a:alpha val="43137"/>
                    </a:srgbClr>
                  </a:outerShdw>
                </a:effectLst>
                <a:latin typeface="Calibri" panose="020F0502020204030204" pitchFamily="34" charset="0"/>
              </a:rPr>
              <a:t>Overview of activities (1)</a:t>
            </a:r>
            <a:endParaRPr lang="el-GR" sz="3600"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5"/>
          <p:cNvSpPr>
            <a:spLocks noGrp="1"/>
          </p:cNvSpPr>
          <p:nvPr>
            <p:ph idx="4294967295"/>
          </p:nvPr>
        </p:nvSpPr>
        <p:spPr>
          <a:xfrm>
            <a:off x="251520" y="1340768"/>
            <a:ext cx="8784976" cy="5256583"/>
          </a:xfrm>
        </p:spPr>
        <p:txBody>
          <a:bodyPr/>
          <a:lstStyle/>
          <a:p>
            <a:pPr marL="0" indent="0">
              <a:buNone/>
            </a:pPr>
            <a:r>
              <a:rPr lang="it-IT" sz="1600" u="sng" dirty="0">
                <a:latin typeface="+mj-lt"/>
              </a:rPr>
              <a:t>Objective A</a:t>
            </a:r>
            <a:r>
              <a:rPr lang="it-IT" sz="1600" dirty="0">
                <a:latin typeface="+mj-lt"/>
              </a:rPr>
              <a:t>: </a:t>
            </a:r>
          </a:p>
          <a:p>
            <a:r>
              <a:rPr lang="en-US" sz="1600" dirty="0" smtClean="0">
                <a:solidFill>
                  <a:schemeClr val="tx1"/>
                </a:solidFill>
                <a:latin typeface="+mj-lt"/>
              </a:rPr>
              <a:t>Validation of InSAR based velocity measurements over California is completed (since September 2015). </a:t>
            </a:r>
          </a:p>
          <a:p>
            <a:r>
              <a:rPr lang="en-GB" sz="1600" dirty="0" smtClean="0">
                <a:solidFill>
                  <a:schemeClr val="tx1"/>
                </a:solidFill>
                <a:latin typeface="+mj-lt"/>
              </a:rPr>
              <a:t>Turkey validation </a:t>
            </a:r>
            <a:r>
              <a:rPr lang="en-US" sz="1600" dirty="0">
                <a:solidFill>
                  <a:schemeClr val="tx1"/>
                </a:solidFill>
              </a:rPr>
              <a:t>of </a:t>
            </a:r>
            <a:r>
              <a:rPr lang="en-US" sz="1600" dirty="0" err="1">
                <a:solidFill>
                  <a:schemeClr val="tx1"/>
                </a:solidFill>
              </a:rPr>
              <a:t>interseismic</a:t>
            </a:r>
            <a:r>
              <a:rPr lang="en-US" sz="1600" dirty="0">
                <a:solidFill>
                  <a:schemeClr val="tx1"/>
                </a:solidFill>
              </a:rPr>
              <a:t> strain measurements </a:t>
            </a:r>
            <a:r>
              <a:rPr lang="en-GB" sz="1600" dirty="0" smtClean="0">
                <a:solidFill>
                  <a:schemeClr val="tx1"/>
                </a:solidFill>
                <a:latin typeface="+mj-lt"/>
              </a:rPr>
              <a:t>: Preliminary results with Senitnel-1 are available. Results </a:t>
            </a:r>
            <a:r>
              <a:rPr lang="en-GB" sz="1600" dirty="0" err="1" smtClean="0">
                <a:solidFill>
                  <a:schemeClr val="tx1"/>
                </a:solidFill>
                <a:latin typeface="+mj-lt"/>
              </a:rPr>
              <a:t>withTSX</a:t>
            </a:r>
            <a:r>
              <a:rPr lang="en-GB" sz="1600" dirty="0" smtClean="0">
                <a:solidFill>
                  <a:schemeClr val="tx1"/>
                </a:solidFill>
                <a:latin typeface="+mj-lt"/>
              </a:rPr>
              <a:t> data will be completed at the end of the pilot.</a:t>
            </a:r>
          </a:p>
          <a:p>
            <a:r>
              <a:rPr lang="en-US" sz="1600" dirty="0" smtClean="0">
                <a:solidFill>
                  <a:schemeClr val="tx1"/>
                </a:solidFill>
                <a:latin typeface="+mj-lt"/>
              </a:rPr>
              <a:t>Creep on China </a:t>
            </a:r>
            <a:r>
              <a:rPr lang="en-US" sz="1600" dirty="0">
                <a:solidFill>
                  <a:schemeClr val="tx1"/>
                </a:solidFill>
                <a:latin typeface="+mj-lt"/>
              </a:rPr>
              <a:t>(</a:t>
            </a:r>
            <a:r>
              <a:rPr lang="en-US" sz="1600" dirty="0" err="1">
                <a:solidFill>
                  <a:schemeClr val="tx1"/>
                </a:solidFill>
                <a:latin typeface="+mj-lt"/>
              </a:rPr>
              <a:t>Haiyuan</a:t>
            </a:r>
            <a:r>
              <a:rPr lang="en-US" sz="1600" dirty="0">
                <a:solidFill>
                  <a:schemeClr val="tx1"/>
                </a:solidFill>
                <a:latin typeface="+mj-lt"/>
              </a:rPr>
              <a:t>) and Iran (</a:t>
            </a:r>
            <a:r>
              <a:rPr lang="en-US" sz="1600" dirty="0" err="1">
                <a:solidFill>
                  <a:schemeClr val="tx1"/>
                </a:solidFill>
                <a:latin typeface="+mj-lt"/>
              </a:rPr>
              <a:t>Shahdad</a:t>
            </a:r>
            <a:r>
              <a:rPr lang="en-US" sz="1600" dirty="0">
                <a:solidFill>
                  <a:schemeClr val="tx1"/>
                </a:solidFill>
                <a:latin typeface="+mj-lt"/>
              </a:rPr>
              <a:t>) active faults: on-going work.</a:t>
            </a:r>
          </a:p>
          <a:p>
            <a:pPr marL="914400" lvl="2" indent="0">
              <a:buNone/>
            </a:pPr>
            <a:endParaRPr lang="en-GB" sz="1600" dirty="0">
              <a:solidFill>
                <a:schemeClr val="tx1"/>
              </a:solidFill>
              <a:latin typeface="Calibri" panose="020F0502020204030204" pitchFamily="34" charset="0"/>
            </a:endParaRPr>
          </a:p>
          <a:p>
            <a:pPr marL="0" indent="0">
              <a:buNone/>
            </a:pPr>
            <a:endParaRPr lang="it-IT" sz="1800" u="sng" dirty="0">
              <a:latin typeface="Calibri" panose="020F0502020204030204" pitchFamily="34" charset="0"/>
            </a:endParaRPr>
          </a:p>
          <a:p>
            <a:pPr marL="0" indent="0">
              <a:buNone/>
            </a:pPr>
            <a:endParaRPr lang="el-GR" dirty="0"/>
          </a:p>
        </p:txBody>
      </p:sp>
      <p:sp>
        <p:nvSpPr>
          <p:cNvPr id="9" name="Rectangle 8"/>
          <p:cNvSpPr/>
          <p:nvPr/>
        </p:nvSpPr>
        <p:spPr bwMode="auto">
          <a:xfrm>
            <a:off x="179512" y="3392996"/>
            <a:ext cx="8568952" cy="1188132"/>
          </a:xfrm>
          <a:prstGeom prst="rect">
            <a:avLst/>
          </a:pr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fr-FR" sz="1200" b="1" i="1" dirty="0" smtClean="0">
                <a:solidFill>
                  <a:schemeClr val="tx2"/>
                </a:solidFill>
                <a:latin typeface="+mj-lt"/>
              </a:rPr>
              <a:t>CEOS </a:t>
            </a:r>
            <a:r>
              <a:rPr lang="fr-FR" sz="1200" b="1" i="1" dirty="0" err="1">
                <a:solidFill>
                  <a:schemeClr val="tx2"/>
                </a:solidFill>
                <a:latin typeface="+mj-lt"/>
              </a:rPr>
              <a:t>p</a:t>
            </a:r>
            <a:r>
              <a:rPr lang="fr-FR" sz="1200" b="1" i="1" dirty="0" err="1" smtClean="0">
                <a:solidFill>
                  <a:schemeClr val="tx2"/>
                </a:solidFill>
                <a:latin typeface="+mj-lt"/>
              </a:rPr>
              <a:t>riority</a:t>
            </a:r>
            <a:r>
              <a:rPr lang="fr-FR" sz="1200" b="1" i="1" dirty="0" smtClean="0">
                <a:solidFill>
                  <a:schemeClr val="tx2"/>
                </a:solidFill>
                <a:latin typeface="+mj-lt"/>
              </a:rPr>
              <a:t> areas </a:t>
            </a:r>
            <a:r>
              <a:rPr lang="fr-FR" sz="1200" b="1" i="1" dirty="0" err="1" smtClean="0">
                <a:solidFill>
                  <a:schemeClr val="tx2"/>
                </a:solidFill>
                <a:latin typeface="+mj-lt"/>
              </a:rPr>
              <a:t>masks</a:t>
            </a:r>
            <a:r>
              <a:rPr lang="fr-FR" sz="1200" b="1" i="1" dirty="0" smtClean="0">
                <a:solidFill>
                  <a:schemeClr val="tx2"/>
                </a:solidFill>
                <a:latin typeface="+mj-lt"/>
              </a:rPr>
              <a:t> are </a:t>
            </a:r>
            <a:r>
              <a:rPr lang="fr-FR" sz="1200" b="1" i="1" dirty="0" err="1" smtClean="0">
                <a:solidFill>
                  <a:schemeClr val="tx2"/>
                </a:solidFill>
                <a:latin typeface="+mj-lt"/>
              </a:rPr>
              <a:t>available</a:t>
            </a:r>
            <a:r>
              <a:rPr lang="fr-FR" sz="1200" b="1" i="1" dirty="0" smtClean="0">
                <a:solidFill>
                  <a:schemeClr val="tx2"/>
                </a:solidFill>
                <a:latin typeface="+mj-lt"/>
              </a:rPr>
              <a:t> on the GEP </a:t>
            </a:r>
            <a:r>
              <a:rPr lang="fr-FR" sz="1200" b="1" i="1" dirty="0" err="1" smtClean="0">
                <a:solidFill>
                  <a:schemeClr val="tx2"/>
                </a:solidFill>
                <a:latin typeface="+mj-lt"/>
              </a:rPr>
              <a:t>GeoBrowser</a:t>
            </a:r>
            <a:r>
              <a:rPr lang="fr-FR" sz="1200" b="1" i="1" dirty="0" smtClean="0">
                <a:solidFill>
                  <a:schemeClr val="tx2"/>
                </a:solidFill>
                <a:latin typeface="+mj-lt"/>
              </a:rPr>
              <a:t>:</a:t>
            </a:r>
          </a:p>
          <a:p>
            <a:pPr marL="0" marR="0" indent="0" defTabSz="914400" rtl="0" eaLnBrk="0" fontAlgn="base" latinLnBrk="0" hangingPunct="0">
              <a:lnSpc>
                <a:spcPct val="100000"/>
              </a:lnSpc>
              <a:spcBef>
                <a:spcPct val="0"/>
              </a:spcBef>
              <a:spcAft>
                <a:spcPct val="0"/>
              </a:spcAft>
              <a:buClrTx/>
              <a:buSzTx/>
              <a:buFontTx/>
              <a:buNone/>
              <a:tabLst/>
            </a:pPr>
            <a:r>
              <a:rPr lang="fr-FR" sz="1400" dirty="0" smtClean="0">
                <a:solidFill>
                  <a:schemeClr val="tx2"/>
                </a:solidFill>
                <a:latin typeface="+mj-lt"/>
                <a:cs typeface="Times New Roman"/>
              </a:rPr>
              <a:t>  ─ </a:t>
            </a:r>
            <a:r>
              <a:rPr lang="fr-FR" sz="1400" dirty="0" err="1" smtClean="0">
                <a:solidFill>
                  <a:schemeClr val="tx2"/>
                </a:solidFill>
                <a:latin typeface="+mj-lt"/>
                <a:cs typeface="Times New Roman"/>
              </a:rPr>
              <a:t>Seismic</a:t>
            </a:r>
            <a:r>
              <a:rPr lang="fr-FR" sz="1400" dirty="0" smtClean="0">
                <a:solidFill>
                  <a:schemeClr val="tx2"/>
                </a:solidFill>
                <a:latin typeface="+mj-lt"/>
                <a:cs typeface="Times New Roman"/>
              </a:rPr>
              <a:t> Pilot</a:t>
            </a:r>
          </a:p>
          <a:p>
            <a:pPr marL="0" marR="0" indent="0" defTabSz="914400" rtl="0" eaLnBrk="0" fontAlgn="base" latinLnBrk="0" hangingPunct="0">
              <a:lnSpc>
                <a:spcPct val="100000"/>
              </a:lnSpc>
              <a:spcBef>
                <a:spcPct val="0"/>
              </a:spcBef>
              <a:spcAft>
                <a:spcPct val="0"/>
              </a:spcAft>
              <a:buClrTx/>
              <a:buSzTx/>
              <a:buFontTx/>
              <a:buNone/>
              <a:tabLst/>
            </a:pPr>
            <a:r>
              <a:rPr lang="fr-FR" sz="1400" dirty="0" smtClean="0">
                <a:solidFill>
                  <a:schemeClr val="tx2"/>
                </a:solidFill>
              </a:rPr>
              <a:t>      </a:t>
            </a:r>
            <a:r>
              <a:rPr lang="fr-FR" sz="1400" dirty="0" err="1" smtClean="0">
                <a:solidFill>
                  <a:schemeClr val="tx2"/>
                </a:solidFill>
              </a:rPr>
              <a:t>Volcano</a:t>
            </a:r>
            <a:r>
              <a:rPr lang="fr-FR" sz="1400" dirty="0" smtClean="0">
                <a:solidFill>
                  <a:schemeClr val="tx2"/>
                </a:solidFill>
              </a:rPr>
              <a:t> Pilot</a:t>
            </a:r>
          </a:p>
          <a:p>
            <a:pPr marL="0" marR="0" indent="0" defTabSz="914400" rtl="0" eaLnBrk="0" fontAlgn="base" latinLnBrk="0" hangingPunct="0">
              <a:lnSpc>
                <a:spcPct val="100000"/>
              </a:lnSpc>
              <a:spcBef>
                <a:spcPct val="0"/>
              </a:spcBef>
              <a:spcAft>
                <a:spcPct val="0"/>
              </a:spcAft>
              <a:buClrTx/>
              <a:buSzTx/>
              <a:buFontTx/>
              <a:buNone/>
              <a:tabLst/>
            </a:pPr>
            <a:r>
              <a:rPr lang="fr-FR" dirty="0" smtClean="0">
                <a:solidFill>
                  <a:schemeClr val="tx2"/>
                </a:solidFill>
              </a:rPr>
              <a:t>      </a:t>
            </a:r>
          </a:p>
          <a:p>
            <a:pPr marL="0" marR="0" indent="0" defTabSz="914400" rtl="0" eaLnBrk="0" fontAlgn="base" latinLnBrk="0" hangingPunct="0">
              <a:lnSpc>
                <a:spcPct val="100000"/>
              </a:lnSpc>
              <a:spcBef>
                <a:spcPct val="0"/>
              </a:spcBef>
              <a:spcAft>
                <a:spcPct val="0"/>
              </a:spcAft>
              <a:buClrTx/>
              <a:buSzTx/>
              <a:buFontTx/>
              <a:buNone/>
              <a:tabLst/>
            </a:pPr>
            <a:endParaRPr lang="en-GB" dirty="0" smtClean="0">
              <a:solidFill>
                <a:schemeClr val="tx2"/>
              </a:solidFill>
            </a:endParaRPr>
          </a:p>
        </p:txBody>
      </p:sp>
      <p:sp>
        <p:nvSpPr>
          <p:cNvPr id="10" name="Ellipse 15"/>
          <p:cNvSpPr/>
          <p:nvPr/>
        </p:nvSpPr>
        <p:spPr bwMode="auto">
          <a:xfrm>
            <a:off x="323528" y="3861048"/>
            <a:ext cx="144016"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GB" sz="1400" dirty="0" smtClean="0">
              <a:solidFill>
                <a:schemeClr val="tx2"/>
              </a:solidFill>
            </a:endParaRPr>
          </a:p>
        </p:txBody>
      </p:sp>
      <p:pic>
        <p:nvPicPr>
          <p:cNvPr id="8"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95736" y="3673277"/>
            <a:ext cx="6048672" cy="3033153"/>
          </a:xfrm>
          <a:prstGeom prst="rect">
            <a:avLst/>
          </a:prstGeom>
        </p:spPr>
      </p:pic>
    </p:spTree>
    <p:extLst>
      <p:ext uri="{BB962C8B-B14F-4D97-AF65-F5344CB8AC3E}">
        <p14:creationId xmlns:p14="http://schemas.microsoft.com/office/powerpoint/2010/main" xmlns="" val="6325843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7</a:t>
            </a:fld>
            <a:endParaRPr lang="fr-FR"/>
          </a:p>
        </p:txBody>
      </p:sp>
      <p:sp>
        <p:nvSpPr>
          <p:cNvPr id="5" name="Title 4"/>
          <p:cNvSpPr>
            <a:spLocks noGrp="1"/>
          </p:cNvSpPr>
          <p:nvPr>
            <p:ph type="title" idx="4294967295"/>
          </p:nvPr>
        </p:nvSpPr>
        <p:spPr>
          <a:xfrm>
            <a:off x="323527" y="188640"/>
            <a:ext cx="5904657" cy="850900"/>
          </a:xfrm>
        </p:spPr>
        <p:txBody>
          <a:bodyPr>
            <a:noAutofit/>
          </a:bodyPr>
          <a:lstStyle/>
          <a:p>
            <a:pPr algn="l"/>
            <a:r>
              <a:rPr lang="en-US" sz="3600" dirty="0">
                <a:effectLst>
                  <a:outerShdw blurRad="38100" dist="38100" dir="2700000" algn="tl">
                    <a:srgbClr val="000000">
                      <a:alpha val="43137"/>
                    </a:srgbClr>
                  </a:outerShdw>
                </a:effectLst>
                <a:latin typeface="Calibri" panose="020F0502020204030204" pitchFamily="34" charset="0"/>
              </a:rPr>
              <a:t>Overview of activities (2)</a:t>
            </a:r>
            <a:endParaRPr lang="el-GR" sz="3600"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5"/>
          <p:cNvSpPr>
            <a:spLocks noGrp="1"/>
          </p:cNvSpPr>
          <p:nvPr>
            <p:ph idx="4294967295"/>
          </p:nvPr>
        </p:nvSpPr>
        <p:spPr>
          <a:xfrm>
            <a:off x="251520" y="1340768"/>
            <a:ext cx="8712968" cy="5256583"/>
          </a:xfrm>
        </p:spPr>
        <p:txBody>
          <a:bodyPr/>
          <a:lstStyle/>
          <a:p>
            <a:pPr marL="0" indent="0">
              <a:buNone/>
            </a:pPr>
            <a:r>
              <a:rPr lang="it-IT" sz="2000" u="sng" dirty="0" smtClean="0">
                <a:latin typeface="Calibri" panose="020F0502020204030204" pitchFamily="34" charset="0"/>
              </a:rPr>
              <a:t>Objective </a:t>
            </a:r>
            <a:r>
              <a:rPr lang="it-IT" sz="2000" u="sng" dirty="0">
                <a:latin typeface="Calibri" panose="020F0502020204030204" pitchFamily="34" charset="0"/>
              </a:rPr>
              <a:t>B</a:t>
            </a:r>
            <a:r>
              <a:rPr lang="it-IT" sz="2000" dirty="0">
                <a:latin typeface="Calibri" panose="020F0502020204030204" pitchFamily="34" charset="0"/>
              </a:rPr>
              <a:t>: </a:t>
            </a:r>
          </a:p>
          <a:p>
            <a:r>
              <a:rPr lang="en-US" sz="2000" dirty="0">
                <a:latin typeface="Calibri" panose="020F0502020204030204" pitchFamily="34" charset="0"/>
              </a:rPr>
              <a:t>The pilot continued to support the </a:t>
            </a:r>
            <a:r>
              <a:rPr lang="en-US" sz="2000" dirty="0" err="1">
                <a:latin typeface="Calibri" panose="020F0502020204030204" pitchFamily="34" charset="0"/>
              </a:rPr>
              <a:t>Gorkha</a:t>
            </a:r>
            <a:r>
              <a:rPr lang="en-US" sz="2000" dirty="0">
                <a:latin typeface="Calibri" panose="020F0502020204030204" pitchFamily="34" charset="0"/>
              </a:rPr>
              <a:t> earthquake Event Supersite.</a:t>
            </a:r>
          </a:p>
          <a:p>
            <a:r>
              <a:rPr lang="en-US" sz="2000" dirty="0" err="1" smtClean="0">
                <a:solidFill>
                  <a:schemeClr val="tx1"/>
                </a:solidFill>
                <a:latin typeface="Calibri" panose="020F0502020204030204" pitchFamily="34" charset="0"/>
              </a:rPr>
              <a:t>Gorkha</a:t>
            </a:r>
            <a:r>
              <a:rPr lang="en-US" sz="2000" dirty="0" smtClean="0">
                <a:solidFill>
                  <a:schemeClr val="tx1"/>
                </a:solidFill>
                <a:latin typeface="Calibri" panose="020F0502020204030204" pitchFamily="34" charset="0"/>
              </a:rPr>
              <a:t> earthquake </a:t>
            </a:r>
            <a:r>
              <a:rPr lang="en-US" sz="2000" dirty="0" smtClean="0">
                <a:latin typeface="Calibri" panose="020F0502020204030204" pitchFamily="34" charset="0"/>
              </a:rPr>
              <a:t>COSMO-SkyMed </a:t>
            </a:r>
            <a:r>
              <a:rPr lang="en-US" sz="2000" dirty="0">
                <a:latin typeface="Calibri" panose="020F0502020204030204" pitchFamily="34" charset="0"/>
              </a:rPr>
              <a:t>data </a:t>
            </a:r>
            <a:r>
              <a:rPr lang="en-US" sz="2000" dirty="0" smtClean="0">
                <a:latin typeface="Calibri" panose="020F0502020204030204" pitchFamily="34" charset="0"/>
              </a:rPr>
              <a:t>recently made </a:t>
            </a:r>
            <a:r>
              <a:rPr lang="en-US" sz="2000" dirty="0">
                <a:latin typeface="Calibri" panose="020F0502020204030204" pitchFamily="34" charset="0"/>
              </a:rPr>
              <a:t>available through the GEP, via a connection with the ASI Data Gateway (only for </a:t>
            </a:r>
            <a:r>
              <a:rPr lang="en-US" sz="2000" dirty="0" err="1">
                <a:latin typeface="Calibri" panose="020F0502020204030204" pitchFamily="34" charset="0"/>
              </a:rPr>
              <a:t>authorised</a:t>
            </a:r>
            <a:r>
              <a:rPr lang="en-US" sz="2000" dirty="0">
                <a:latin typeface="Calibri" panose="020F0502020204030204" pitchFamily="34" charset="0"/>
              </a:rPr>
              <a:t> users who have signed the ASI license form).</a:t>
            </a:r>
          </a:p>
          <a:p>
            <a:r>
              <a:rPr lang="en-US" sz="2000" dirty="0" smtClean="0">
                <a:latin typeface="Calibri" panose="020F0502020204030204" pitchFamily="34" charset="0"/>
              </a:rPr>
              <a:t>CEOS continues </a:t>
            </a:r>
            <a:r>
              <a:rPr lang="en-US" sz="2000" dirty="0">
                <a:latin typeface="Calibri" panose="020F0502020204030204" pitchFamily="34" charset="0"/>
              </a:rPr>
              <a:t>to support </a:t>
            </a:r>
            <a:r>
              <a:rPr lang="en-US" sz="2000" dirty="0" smtClean="0">
                <a:latin typeface="Calibri" panose="020F0502020204030204" pitchFamily="34" charset="0"/>
              </a:rPr>
              <a:t>Permanent </a:t>
            </a:r>
            <a:r>
              <a:rPr lang="en-US" sz="2000" dirty="0" smtClean="0">
                <a:solidFill>
                  <a:schemeClr val="tx1"/>
                </a:solidFill>
                <a:latin typeface="Calibri" panose="020F0502020204030204" pitchFamily="34" charset="0"/>
              </a:rPr>
              <a:t>Supersites, see GSNL presentation.</a:t>
            </a:r>
          </a:p>
          <a:p>
            <a:r>
              <a:rPr lang="it-IT" sz="2000" dirty="0" err="1" smtClean="0">
                <a:solidFill>
                  <a:schemeClr val="tx1"/>
                </a:solidFill>
                <a:latin typeface="Calibri" panose="020F0502020204030204" pitchFamily="34" charset="0"/>
              </a:rPr>
              <a:t>Historical</a:t>
            </a:r>
            <a:r>
              <a:rPr lang="it-IT" sz="2000" dirty="0" smtClean="0">
                <a:solidFill>
                  <a:schemeClr val="tx1"/>
                </a:solidFill>
                <a:latin typeface="Calibri" panose="020F0502020204030204" pitchFamily="34" charset="0"/>
              </a:rPr>
              <a:t> COSMO-SkyMed data </a:t>
            </a:r>
            <a:r>
              <a:rPr lang="it-IT" sz="2000" dirty="0" err="1">
                <a:solidFill>
                  <a:schemeClr val="tx1"/>
                </a:solidFill>
                <a:latin typeface="Calibri" panose="020F0502020204030204" pitchFamily="34" charset="0"/>
              </a:rPr>
              <a:t>for</a:t>
            </a:r>
            <a:r>
              <a:rPr lang="it-IT" sz="2000" dirty="0">
                <a:solidFill>
                  <a:schemeClr val="tx1"/>
                </a:solidFill>
                <a:latin typeface="Calibri" panose="020F0502020204030204" pitchFamily="34" charset="0"/>
              </a:rPr>
              <a:t> the GSNL </a:t>
            </a:r>
            <a:r>
              <a:rPr lang="it-IT" sz="2000" dirty="0" err="1" smtClean="0">
                <a:solidFill>
                  <a:schemeClr val="tx1"/>
                </a:solidFill>
                <a:latin typeface="Calibri" panose="020F0502020204030204" pitchFamily="34" charset="0"/>
              </a:rPr>
              <a:t>to</a:t>
            </a:r>
            <a:r>
              <a:rPr lang="it-IT" sz="2000" dirty="0" smtClean="0">
                <a:solidFill>
                  <a:schemeClr val="tx1"/>
                </a:solidFill>
                <a:latin typeface="Calibri" panose="020F0502020204030204" pitchFamily="34" charset="0"/>
              </a:rPr>
              <a:t> </a:t>
            </a:r>
            <a:r>
              <a:rPr lang="it-IT" sz="2000" dirty="0" err="1" smtClean="0">
                <a:solidFill>
                  <a:schemeClr val="tx1"/>
                </a:solidFill>
                <a:latin typeface="Calibri" panose="020F0502020204030204" pitchFamily="34" charset="0"/>
              </a:rPr>
              <a:t>be</a:t>
            </a:r>
            <a:r>
              <a:rPr lang="it-IT" sz="2000" dirty="0" smtClean="0">
                <a:solidFill>
                  <a:schemeClr val="tx1"/>
                </a:solidFill>
                <a:latin typeface="Calibri" panose="020F0502020204030204" pitchFamily="34" charset="0"/>
              </a:rPr>
              <a:t> </a:t>
            </a:r>
            <a:r>
              <a:rPr lang="it-IT" sz="2000" dirty="0" err="1" smtClean="0">
                <a:solidFill>
                  <a:schemeClr val="tx1"/>
                </a:solidFill>
                <a:latin typeface="Calibri" panose="020F0502020204030204" pitchFamily="34" charset="0"/>
              </a:rPr>
              <a:t>accessed</a:t>
            </a:r>
            <a:r>
              <a:rPr lang="it-IT" sz="2000" dirty="0" smtClean="0">
                <a:solidFill>
                  <a:schemeClr val="tx1"/>
                </a:solidFill>
                <a:latin typeface="Calibri" panose="020F0502020204030204" pitchFamily="34" charset="0"/>
              </a:rPr>
              <a:t> </a:t>
            </a:r>
            <a:r>
              <a:rPr lang="it-IT" sz="2000" dirty="0" err="1" smtClean="0">
                <a:solidFill>
                  <a:schemeClr val="tx1"/>
                </a:solidFill>
                <a:latin typeface="Calibri" panose="020F0502020204030204" pitchFamily="34" charset="0"/>
              </a:rPr>
              <a:t>through</a:t>
            </a:r>
            <a:r>
              <a:rPr lang="it-IT" sz="2000" dirty="0" smtClean="0">
                <a:solidFill>
                  <a:schemeClr val="tx1"/>
                </a:solidFill>
                <a:latin typeface="Calibri" panose="020F0502020204030204" pitchFamily="34" charset="0"/>
              </a:rPr>
              <a:t> the GEP.</a:t>
            </a:r>
            <a:endParaRPr lang="it-IT" sz="2000" dirty="0">
              <a:solidFill>
                <a:schemeClr val="tx1"/>
              </a:solidFill>
              <a:latin typeface="Calibri" panose="020F0502020204030204" pitchFamily="34" charset="0"/>
            </a:endParaRPr>
          </a:p>
          <a:p>
            <a:pPr marL="0" indent="0">
              <a:buNone/>
            </a:pPr>
            <a:endParaRPr lang="it-IT" sz="2000" u="sng" dirty="0" smtClean="0">
              <a:solidFill>
                <a:schemeClr val="tx1"/>
              </a:solidFill>
              <a:latin typeface="Calibri" panose="020F0502020204030204" pitchFamily="34" charset="0"/>
            </a:endParaRPr>
          </a:p>
          <a:p>
            <a:pPr marL="0" indent="0">
              <a:buNone/>
            </a:pPr>
            <a:r>
              <a:rPr lang="it-IT" sz="2000" u="sng" dirty="0" err="1" smtClean="0">
                <a:solidFill>
                  <a:schemeClr val="tx1"/>
                </a:solidFill>
                <a:latin typeface="Calibri" panose="020F0502020204030204" pitchFamily="34" charset="0"/>
              </a:rPr>
              <a:t>Objective</a:t>
            </a:r>
            <a:r>
              <a:rPr lang="it-IT" sz="2000" u="sng" dirty="0" smtClean="0">
                <a:solidFill>
                  <a:schemeClr val="tx1"/>
                </a:solidFill>
                <a:latin typeface="Calibri" panose="020F0502020204030204" pitchFamily="34" charset="0"/>
              </a:rPr>
              <a:t> </a:t>
            </a:r>
            <a:r>
              <a:rPr lang="it-IT" sz="2000" u="sng" dirty="0">
                <a:solidFill>
                  <a:schemeClr val="tx1"/>
                </a:solidFill>
                <a:latin typeface="Calibri" panose="020F0502020204030204" pitchFamily="34" charset="0"/>
              </a:rPr>
              <a:t>C</a:t>
            </a:r>
            <a:r>
              <a:rPr lang="it-IT" sz="2000" dirty="0">
                <a:solidFill>
                  <a:schemeClr val="tx1"/>
                </a:solidFill>
                <a:latin typeface="Calibri" panose="020F0502020204030204" pitchFamily="34" charset="0"/>
              </a:rPr>
              <a:t>: </a:t>
            </a:r>
          </a:p>
          <a:p>
            <a:pPr marL="342900" lvl="1" indent="-342900"/>
            <a:r>
              <a:rPr lang="en-GB" sz="2000" dirty="0" smtClean="0">
                <a:solidFill>
                  <a:schemeClr val="tx1"/>
                </a:solidFill>
                <a:latin typeface="Calibri" panose="020F0502020204030204" pitchFamily="34" charset="0"/>
                <a:cs typeface="ＭＳ Ｐゴシック" charset="-128"/>
              </a:rPr>
              <a:t>ALOS 2 data obtained through the Seismic pilot for the </a:t>
            </a:r>
            <a:r>
              <a:rPr lang="en-GB" sz="2000" dirty="0" err="1" smtClean="0">
                <a:solidFill>
                  <a:schemeClr val="tx1"/>
                </a:solidFill>
                <a:latin typeface="Calibri" panose="020F0502020204030204" pitchFamily="34" charset="0"/>
                <a:cs typeface="ＭＳ Ｐゴシック" charset="-128"/>
              </a:rPr>
              <a:t>Gorkha</a:t>
            </a:r>
            <a:r>
              <a:rPr lang="en-GB" sz="2000" dirty="0" smtClean="0">
                <a:solidFill>
                  <a:schemeClr val="tx1"/>
                </a:solidFill>
                <a:latin typeface="Calibri" panose="020F0502020204030204" pitchFamily="34" charset="0"/>
                <a:cs typeface="ＭＳ Ｐゴシック" charset="-128"/>
              </a:rPr>
              <a:t> Event Supersite (since JAXA does not support GSNL), ongoing work is focusing </a:t>
            </a:r>
            <a:r>
              <a:rPr lang="en-GB" sz="2000" dirty="0">
                <a:solidFill>
                  <a:schemeClr val="tx1"/>
                </a:solidFill>
                <a:latin typeface="Calibri" panose="020F0502020204030204" pitchFamily="34" charset="0"/>
                <a:cs typeface="ＭＳ Ｐゴシック" charset="-128"/>
              </a:rPr>
              <a:t>on post-seismic </a:t>
            </a:r>
            <a:r>
              <a:rPr lang="en-GB" sz="2000" dirty="0" smtClean="0">
                <a:solidFill>
                  <a:schemeClr val="tx1"/>
                </a:solidFill>
                <a:latin typeface="Calibri" panose="020F0502020204030204" pitchFamily="34" charset="0"/>
                <a:cs typeface="ＭＳ Ｐゴシック" charset="-128"/>
              </a:rPr>
              <a:t>deformation </a:t>
            </a:r>
            <a:r>
              <a:rPr lang="en-GB" sz="2000" dirty="0">
                <a:solidFill>
                  <a:schemeClr val="tx1"/>
                </a:solidFill>
                <a:latin typeface="Calibri" panose="020F0502020204030204" pitchFamily="34" charset="0"/>
                <a:cs typeface="ＭＳ Ｐゴシック" charset="-128"/>
              </a:rPr>
              <a:t>(a paper on the earthquake is in review).</a:t>
            </a:r>
          </a:p>
          <a:p>
            <a:pPr marL="285750" lvl="1"/>
            <a:r>
              <a:rPr lang="fr-FR" sz="2000" dirty="0">
                <a:latin typeface="Calibri" panose="020F0502020204030204" pitchFamily="34" charset="0"/>
                <a:cs typeface="ＭＳ Ｐゴシック" charset="-128"/>
              </a:rPr>
              <a:t> </a:t>
            </a:r>
            <a:r>
              <a:rPr lang="fr-FR" sz="2000" dirty="0" smtClean="0">
                <a:latin typeface="Calibri" panose="020F0502020204030204" pitchFamily="34" charset="0"/>
                <a:cs typeface="ＭＳ Ｐゴシック" charset="-128"/>
              </a:rPr>
              <a:t>On-</a:t>
            </a:r>
            <a:r>
              <a:rPr lang="fr-FR" sz="2000" dirty="0" err="1" smtClean="0">
                <a:latin typeface="Calibri" panose="020F0502020204030204" pitchFamily="34" charset="0"/>
                <a:cs typeface="ＭＳ Ｐゴシック" charset="-128"/>
              </a:rPr>
              <a:t>going</a:t>
            </a:r>
            <a:r>
              <a:rPr lang="fr-FR" sz="2000" dirty="0" smtClean="0">
                <a:latin typeface="Calibri" panose="020F0502020204030204" pitchFamily="34" charset="0"/>
                <a:cs typeface="ＭＳ Ｐゴシック" charset="-128"/>
              </a:rPr>
              <a:t> </a:t>
            </a:r>
            <a:r>
              <a:rPr lang="fr-FR" sz="2000" dirty="0" err="1" smtClean="0">
                <a:latin typeface="Calibri" panose="020F0502020204030204" pitchFamily="34" charset="0"/>
                <a:cs typeface="ＭＳ Ｐゴシック" charset="-128"/>
              </a:rPr>
              <a:t>analysis</a:t>
            </a:r>
            <a:r>
              <a:rPr lang="fr-FR" sz="2000" dirty="0" smtClean="0">
                <a:latin typeface="Calibri" panose="020F0502020204030204" pitchFamily="34" charset="0"/>
                <a:cs typeface="ＭＳ Ｐゴシック" charset="-128"/>
              </a:rPr>
              <a:t> </a:t>
            </a:r>
            <a:r>
              <a:rPr lang="fr-FR" sz="2000" dirty="0">
                <a:latin typeface="Calibri" panose="020F0502020204030204" pitchFamily="34" charset="0"/>
                <a:cs typeface="ＭＳ Ｐゴシック" charset="-128"/>
              </a:rPr>
              <a:t>of the </a:t>
            </a:r>
            <a:r>
              <a:rPr lang="fr-FR" sz="2000" dirty="0" err="1" smtClean="0">
                <a:latin typeface="Calibri" panose="020F0502020204030204" pitchFamily="34" charset="0"/>
                <a:cs typeface="ＭＳ Ｐゴシック" charset="-128"/>
              </a:rPr>
              <a:t>Lefkada</a:t>
            </a:r>
            <a:r>
              <a:rPr lang="fr-FR" sz="2000" dirty="0" smtClean="0">
                <a:latin typeface="Calibri" panose="020F0502020204030204" pitchFamily="34" charset="0"/>
                <a:cs typeface="ＭＳ Ｐゴシック" charset="-128"/>
              </a:rPr>
              <a:t> (</a:t>
            </a:r>
            <a:r>
              <a:rPr lang="fr-FR" sz="2000" dirty="0" err="1" smtClean="0">
                <a:latin typeface="Calibri" panose="020F0502020204030204" pitchFamily="34" charset="0"/>
                <a:cs typeface="ＭＳ Ｐゴシック" charset="-128"/>
              </a:rPr>
              <a:t>Greece</a:t>
            </a:r>
            <a:r>
              <a:rPr lang="fr-FR" sz="2000" dirty="0" smtClean="0">
                <a:latin typeface="Calibri" panose="020F0502020204030204" pitchFamily="34" charset="0"/>
                <a:cs typeface="ＭＳ Ｐゴシック" charset="-128"/>
              </a:rPr>
              <a:t>) </a:t>
            </a:r>
            <a:r>
              <a:rPr lang="fr-FR" sz="2000" dirty="0" err="1" smtClean="0">
                <a:latin typeface="Calibri" panose="020F0502020204030204" pitchFamily="34" charset="0"/>
                <a:cs typeface="ＭＳ Ｐゴシック" charset="-128"/>
              </a:rPr>
              <a:t>earthquake</a:t>
            </a:r>
            <a:r>
              <a:rPr lang="fr-FR" sz="2000" dirty="0" smtClean="0">
                <a:latin typeface="Calibri" panose="020F0502020204030204" pitchFamily="34" charset="0"/>
                <a:cs typeface="ＭＳ Ｐゴシック" charset="-128"/>
              </a:rPr>
              <a:t> of </a:t>
            </a:r>
            <a:r>
              <a:rPr lang="fr-FR" sz="2000" dirty="0" err="1" smtClean="0">
                <a:latin typeface="Calibri" panose="020F0502020204030204" pitchFamily="34" charset="0"/>
                <a:cs typeface="ＭＳ Ｐゴシック" charset="-128"/>
              </a:rPr>
              <a:t>November</a:t>
            </a:r>
            <a:r>
              <a:rPr lang="fr-FR" sz="2000" dirty="0" smtClean="0">
                <a:latin typeface="Calibri" panose="020F0502020204030204" pitchFamily="34" charset="0"/>
                <a:cs typeface="ＭＳ Ｐゴシック" charset="-128"/>
              </a:rPr>
              <a:t> </a:t>
            </a:r>
            <a:r>
              <a:rPr lang="fr-FR" sz="2000" dirty="0">
                <a:latin typeface="Calibri" panose="020F0502020204030204" pitchFamily="34" charset="0"/>
                <a:cs typeface="ＭＳ Ｐゴシック" charset="-128"/>
              </a:rPr>
              <a:t>2015.</a:t>
            </a:r>
            <a:endParaRPr lang="en-GB" sz="2000" dirty="0">
              <a:latin typeface="Calibri" panose="020F0502020204030204" pitchFamily="34" charset="0"/>
              <a:cs typeface="ＭＳ Ｐゴシック" charset="-128"/>
            </a:endParaRPr>
          </a:p>
          <a:p>
            <a:pPr marL="342900" lvl="1" indent="-342900"/>
            <a:r>
              <a:rPr lang="en-GB" sz="2000" dirty="0" smtClean="0">
                <a:latin typeface="Calibri" panose="020F0502020204030204" pitchFamily="34" charset="0"/>
                <a:cs typeface="ＭＳ Ｐゴシック" charset="-128"/>
              </a:rPr>
              <a:t>On-going analysis </a:t>
            </a:r>
            <a:r>
              <a:rPr lang="en-GB" sz="2000" dirty="0">
                <a:latin typeface="Calibri" panose="020F0502020204030204" pitchFamily="34" charset="0"/>
                <a:cs typeface="ＭＳ Ｐゴシック" charset="-128"/>
              </a:rPr>
              <a:t>of the </a:t>
            </a:r>
            <a:r>
              <a:rPr lang="en-GB" sz="2000" dirty="0" err="1" smtClean="0">
                <a:latin typeface="Calibri" panose="020F0502020204030204" pitchFamily="34" charset="0"/>
                <a:cs typeface="ＭＳ Ｐゴシック" charset="-128"/>
              </a:rPr>
              <a:t>Muisne</a:t>
            </a:r>
            <a:r>
              <a:rPr lang="en-GB" sz="2000" dirty="0" smtClean="0">
                <a:latin typeface="Calibri" panose="020F0502020204030204" pitchFamily="34" charset="0"/>
                <a:cs typeface="ＭＳ Ｐゴシック" charset="-128"/>
              </a:rPr>
              <a:t> (Ecuador) </a:t>
            </a:r>
            <a:r>
              <a:rPr lang="en-GB" sz="2000" dirty="0">
                <a:latin typeface="Calibri" panose="020F0502020204030204" pitchFamily="34" charset="0"/>
                <a:cs typeface="ＭＳ Ｐゴシック" charset="-128"/>
              </a:rPr>
              <a:t>earthquake </a:t>
            </a:r>
            <a:r>
              <a:rPr lang="en-GB" sz="2000" dirty="0" smtClean="0">
                <a:latin typeface="Calibri" panose="020F0502020204030204" pitchFamily="34" charset="0"/>
                <a:cs typeface="ＭＳ Ｐゴシック" charset="-128"/>
              </a:rPr>
              <a:t>of April 2016.</a:t>
            </a:r>
          </a:p>
          <a:p>
            <a:pPr marL="342900" lvl="1" indent="-342900"/>
            <a:r>
              <a:rPr lang="fr-FR" sz="2000" dirty="0" err="1" smtClean="0">
                <a:latin typeface="Calibri" panose="020F0502020204030204" pitchFamily="34" charset="0"/>
                <a:cs typeface="ＭＳ Ｐゴシック" charset="-128"/>
              </a:rPr>
              <a:t>Response</a:t>
            </a:r>
            <a:r>
              <a:rPr lang="fr-FR" sz="2000" dirty="0" smtClean="0">
                <a:latin typeface="Calibri" panose="020F0502020204030204" pitchFamily="34" charset="0"/>
                <a:cs typeface="ＭＳ Ｐゴシック" charset="-128"/>
              </a:rPr>
              <a:t> to the Amatrice (</a:t>
            </a:r>
            <a:r>
              <a:rPr lang="fr-FR" sz="2000" dirty="0" err="1" smtClean="0">
                <a:latin typeface="Calibri" panose="020F0502020204030204" pitchFamily="34" charset="0"/>
                <a:cs typeface="ＭＳ Ｐゴシック" charset="-128"/>
              </a:rPr>
              <a:t>Italy</a:t>
            </a:r>
            <a:r>
              <a:rPr lang="fr-FR" sz="2000" dirty="0" smtClean="0">
                <a:latin typeface="Calibri" panose="020F0502020204030204" pitchFamily="34" charset="0"/>
                <a:cs typeface="ＭＳ Ｐゴシック" charset="-128"/>
              </a:rPr>
              <a:t>) </a:t>
            </a:r>
            <a:r>
              <a:rPr lang="fr-FR" sz="2000" dirty="0" err="1">
                <a:latin typeface="Calibri" panose="020F0502020204030204" pitchFamily="34" charset="0"/>
                <a:cs typeface="ＭＳ Ｐゴシック" charset="-128"/>
              </a:rPr>
              <a:t>earthquake</a:t>
            </a:r>
            <a:r>
              <a:rPr lang="fr-FR" sz="2000" dirty="0">
                <a:latin typeface="Calibri" panose="020F0502020204030204" pitchFamily="34" charset="0"/>
                <a:cs typeface="ＭＳ Ｐゴシック" charset="-128"/>
              </a:rPr>
              <a:t> </a:t>
            </a:r>
            <a:r>
              <a:rPr lang="fr-FR" sz="2000" dirty="0" smtClean="0">
                <a:latin typeface="Calibri" panose="020F0502020204030204" pitchFamily="34" charset="0"/>
                <a:cs typeface="ＭＳ Ｐゴシック" charset="-128"/>
              </a:rPr>
              <a:t>of  August 2016.</a:t>
            </a:r>
            <a:endParaRPr lang="en-GB" sz="2000" dirty="0">
              <a:latin typeface="Calibri" panose="020F0502020204030204" pitchFamily="34" charset="0"/>
              <a:cs typeface="ＭＳ Ｐゴシック" charset="-128"/>
            </a:endParaRPr>
          </a:p>
          <a:p>
            <a:endParaRPr lang="it-IT" sz="2000" u="sng" dirty="0">
              <a:latin typeface="Calibri" panose="020F0502020204030204" pitchFamily="34" charset="0"/>
            </a:endParaRPr>
          </a:p>
          <a:p>
            <a:pPr marL="0" indent="0">
              <a:buNone/>
            </a:pPr>
            <a:endParaRPr lang="el-GR" sz="2000" dirty="0"/>
          </a:p>
        </p:txBody>
      </p:sp>
    </p:spTree>
    <p:extLst>
      <p:ext uri="{BB962C8B-B14F-4D97-AF65-F5344CB8AC3E}">
        <p14:creationId xmlns:p14="http://schemas.microsoft.com/office/powerpoint/2010/main" xmlns="" val="263931513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8</a:t>
            </a:fld>
            <a:endParaRPr lang="fr-FR"/>
          </a:p>
        </p:txBody>
      </p:sp>
      <p:sp>
        <p:nvSpPr>
          <p:cNvPr id="2" name="Title 1"/>
          <p:cNvSpPr>
            <a:spLocks noGrp="1"/>
          </p:cNvSpPr>
          <p:nvPr>
            <p:ph type="title" idx="4294967295"/>
          </p:nvPr>
        </p:nvSpPr>
        <p:spPr>
          <a:xfrm>
            <a:off x="251520" y="2420888"/>
            <a:ext cx="8640960" cy="2366963"/>
          </a:xfrm>
        </p:spPr>
        <p:txBody>
          <a:bodyPr>
            <a:noAutofit/>
          </a:bodyPr>
          <a:lstStyle/>
          <a:p>
            <a:pPr lvl="1" algn="ctr"/>
            <a:r>
              <a:rPr lang="en-US" sz="20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Results from pilot work in </a:t>
            </a:r>
            <a:r>
              <a:rPr lang="en-US" sz="2000"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the period </a:t>
            </a:r>
            <a:r>
              <a:rPr lang="en-US" sz="20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March 2016- August 2016</a:t>
            </a:r>
            <a:r>
              <a:rPr lang="en-US" sz="36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b="1" dirty="0" smtClean="0">
                <a:solidFill>
                  <a:schemeClr val="tx2"/>
                </a:solidFill>
                <a:effectLst>
                  <a:outerShdw blurRad="38100" dist="38100" dir="2700000" algn="tl">
                    <a:srgbClr val="000000">
                      <a:alpha val="43137"/>
                    </a:srgbClr>
                  </a:outerShdw>
                </a:effectLst>
              </a:rPr>
              <a:t>1</a:t>
            </a:r>
            <a:r>
              <a:rPr lang="en-US" b="1" dirty="0">
                <a:solidFill>
                  <a:schemeClr val="tx2"/>
                </a:solidFill>
                <a:effectLst>
                  <a:outerShdw blurRad="38100" dist="38100" dir="2700000" algn="tl">
                    <a:srgbClr val="000000">
                      <a:alpha val="43137"/>
                    </a:srgbClr>
                  </a:outerShdw>
                </a:effectLst>
              </a:rPr>
              <a:t>. EO data access for pilot users</a:t>
            </a:r>
            <a:r>
              <a:rPr lang="en-US" sz="3200" b="1" dirty="0">
                <a:solidFill>
                  <a:schemeClr val="tx2"/>
                </a:solidFill>
                <a:effectLst>
                  <a:outerShdw blurRad="38100" dist="38100" dir="2700000" algn="tl">
                    <a:srgbClr val="000000">
                      <a:alpha val="43137"/>
                    </a:srgbClr>
                  </a:outerShdw>
                </a:effectLst>
              </a:rPr>
              <a:t/>
            </a:r>
            <a:br>
              <a:rPr lang="en-US" sz="3200" b="1" dirty="0">
                <a:solidFill>
                  <a:schemeClr val="tx2"/>
                </a:solidFill>
                <a:effectLst>
                  <a:outerShdw blurRad="38100" dist="38100" dir="2700000" algn="tl">
                    <a:srgbClr val="000000">
                      <a:alpha val="43137"/>
                    </a:srgbClr>
                  </a:outerShdw>
                </a:effectLst>
              </a:rPr>
            </a:br>
            <a: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endParaRPr lang="el-GR" sz="3200" b="1"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16775832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0"/>
          </p:nvPr>
        </p:nvSpPr>
        <p:spPr/>
        <p:txBody>
          <a:bodyPr/>
          <a:lstStyle/>
          <a:p>
            <a:fld id="{0E5741A4-A864-49A7-944A-A05ED55E0BC5}" type="slidenum">
              <a:rPr lang="fr-FR" smtClean="0"/>
              <a:pPr/>
              <a:t>9</a:t>
            </a:fld>
            <a:endParaRPr lang="fr-FR"/>
          </a:p>
        </p:txBody>
      </p:sp>
      <p:sp>
        <p:nvSpPr>
          <p:cNvPr id="2" name="Titre 1"/>
          <p:cNvSpPr>
            <a:spLocks noGrp="1"/>
          </p:cNvSpPr>
          <p:nvPr>
            <p:ph type="title" idx="4294967295"/>
          </p:nvPr>
        </p:nvSpPr>
        <p:spPr>
          <a:xfrm>
            <a:off x="0" y="116632"/>
            <a:ext cx="6897960" cy="850900"/>
          </a:xfrm>
        </p:spPr>
        <p:txBody>
          <a:bodyPr>
            <a:noAutofit/>
          </a:bodyPr>
          <a:lstStyle/>
          <a:p>
            <a:pPr algn="l"/>
            <a:r>
              <a:rPr lang="en-US" sz="3600" b="1" dirty="0" smtClean="0">
                <a:effectLst>
                  <a:outerShdw blurRad="38100" dist="38100" dir="2700000" algn="tl">
                    <a:srgbClr val="000000">
                      <a:alpha val="43137"/>
                    </a:srgbClr>
                  </a:outerShdw>
                </a:effectLst>
                <a:latin typeface="+mn-lt"/>
              </a:rPr>
              <a:t/>
            </a:r>
            <a:br>
              <a:rPr lang="en-US" sz="3600" b="1" dirty="0" smtClean="0">
                <a:effectLst>
                  <a:outerShdw blurRad="38100" dist="38100" dir="2700000" algn="tl">
                    <a:srgbClr val="000000">
                      <a:alpha val="43137"/>
                    </a:srgbClr>
                  </a:outerShdw>
                </a:effectLst>
                <a:latin typeface="+mn-lt"/>
              </a:rPr>
            </a:br>
            <a:r>
              <a:rPr lang="en-US" sz="3600" dirty="0">
                <a:effectLst>
                  <a:outerShdw blurRad="38100" dist="38100" dir="2700000" algn="tl">
                    <a:srgbClr val="000000">
                      <a:alpha val="43137"/>
                    </a:srgbClr>
                  </a:outerShdw>
                </a:effectLst>
                <a:latin typeface="Calibri" panose="020F0502020204030204" pitchFamily="34" charset="0"/>
              </a:rPr>
              <a:t>EO data access for Pilot users</a:t>
            </a:r>
            <a:r>
              <a:rPr lang="en-US" sz="3600" b="1" dirty="0" smtClean="0">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 </a:t>
            </a:r>
            <a:br>
              <a:rPr lang="en-US" sz="3600" b="1" dirty="0" smtClean="0">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br>
            <a:endParaRPr lang="fr-FR" sz="3600" b="1" dirty="0">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endParaRPr>
          </a:p>
        </p:txBody>
      </p:sp>
      <p:sp>
        <p:nvSpPr>
          <p:cNvPr id="3" name="Espace réservé du contenu 2"/>
          <p:cNvSpPr>
            <a:spLocks noGrp="1"/>
          </p:cNvSpPr>
          <p:nvPr>
            <p:ph idx="4294967295"/>
          </p:nvPr>
        </p:nvSpPr>
        <p:spPr>
          <a:xfrm>
            <a:off x="539552" y="1412776"/>
            <a:ext cx="8229600" cy="5184576"/>
          </a:xfrm>
          <a:noFill/>
          <a:ln>
            <a:noFill/>
          </a:ln>
        </p:spPr>
        <p:style>
          <a:lnRef idx="2">
            <a:schemeClr val="dk1"/>
          </a:lnRef>
          <a:fillRef idx="1">
            <a:schemeClr val="lt1"/>
          </a:fillRef>
          <a:effectRef idx="0">
            <a:schemeClr val="dk1"/>
          </a:effectRef>
          <a:fontRef idx="minor">
            <a:schemeClr val="dk1"/>
          </a:fontRef>
        </p:style>
        <p:txBody>
          <a:bodyPr>
            <a:normAutofit fontScale="25000" lnSpcReduction="20000"/>
          </a:bodyPr>
          <a:lstStyle/>
          <a:p>
            <a:pPr marL="0" indent="0">
              <a:buNone/>
            </a:pPr>
            <a:r>
              <a:rPr lang="en-US" sz="7200" b="0" u="sng" dirty="0" smtClean="0"/>
              <a:t>Following the arrangement made by ESA with ASI, DLR and JAXA to support data dissemination</a:t>
            </a:r>
            <a:r>
              <a:rPr lang="en-US" sz="7200" b="0" u="sng" dirty="0"/>
              <a:t> </a:t>
            </a:r>
            <a:r>
              <a:rPr lang="en-US" sz="7200" b="0" u="sng" dirty="0" smtClean="0"/>
              <a:t>through the </a:t>
            </a:r>
            <a:r>
              <a:rPr lang="en-US" sz="7200" b="0" u="sng" dirty="0" err="1" smtClean="0"/>
              <a:t>Geohazards</a:t>
            </a:r>
            <a:r>
              <a:rPr lang="en-US" sz="7200" b="0" u="sng" dirty="0" smtClean="0"/>
              <a:t> Exploitation Platform (GEP)</a:t>
            </a:r>
            <a:r>
              <a:rPr lang="en-US" sz="7200" b="0" dirty="0" smtClean="0"/>
              <a:t>:</a:t>
            </a:r>
          </a:p>
          <a:p>
            <a:pPr marL="0" indent="0">
              <a:buNone/>
            </a:pPr>
            <a:endParaRPr lang="en-US" sz="7200" b="0" dirty="0" smtClean="0"/>
          </a:p>
          <a:p>
            <a:pPr marL="0" indent="0">
              <a:buNone/>
            </a:pPr>
            <a:r>
              <a:rPr lang="en-US" sz="7200" b="0" dirty="0" smtClean="0">
                <a:solidFill>
                  <a:schemeClr val="tx1"/>
                </a:solidFill>
              </a:rPr>
              <a:t>-COSMO-</a:t>
            </a:r>
            <a:r>
              <a:rPr lang="en-US" sz="7200" b="0" dirty="0" err="1" smtClean="0">
                <a:solidFill>
                  <a:schemeClr val="tx1"/>
                </a:solidFill>
              </a:rPr>
              <a:t>SkyMed</a:t>
            </a:r>
            <a:r>
              <a:rPr lang="en-US" sz="7200" b="0" dirty="0" smtClean="0">
                <a:solidFill>
                  <a:schemeClr val="tx1"/>
                </a:solidFill>
              </a:rPr>
              <a:t> data for the Nepal Event Supersite are available for GSNL users (Obj. B) that have signed the ASI license form. </a:t>
            </a:r>
            <a:r>
              <a:rPr lang="it-IT" sz="7200" b="0" dirty="0" smtClean="0">
                <a:solidFill>
                  <a:schemeClr val="tx1"/>
                </a:solidFill>
              </a:rPr>
              <a:t>All COSMO-SkyMed data for GSNL, Volcano and Seismic pilot shall </a:t>
            </a:r>
            <a:r>
              <a:rPr lang="it-IT" sz="7200" b="0" dirty="0" err="1" smtClean="0">
                <a:solidFill>
                  <a:schemeClr val="tx1"/>
                </a:solidFill>
              </a:rPr>
              <a:t>be</a:t>
            </a:r>
            <a:r>
              <a:rPr lang="it-IT" sz="7200" b="0" dirty="0" smtClean="0">
                <a:solidFill>
                  <a:schemeClr val="tx1"/>
                </a:solidFill>
              </a:rPr>
              <a:t> </a:t>
            </a:r>
            <a:r>
              <a:rPr lang="it-IT" sz="7200" b="0" dirty="0" err="1" smtClean="0">
                <a:solidFill>
                  <a:schemeClr val="tx1"/>
                </a:solidFill>
              </a:rPr>
              <a:t>accessed</a:t>
            </a:r>
            <a:r>
              <a:rPr lang="it-IT" sz="7200" b="0" dirty="0" smtClean="0">
                <a:solidFill>
                  <a:schemeClr val="tx1"/>
                </a:solidFill>
              </a:rPr>
              <a:t> </a:t>
            </a:r>
            <a:r>
              <a:rPr lang="it-IT" sz="7200" b="0" dirty="0" err="1" smtClean="0">
                <a:solidFill>
                  <a:schemeClr val="tx1"/>
                </a:solidFill>
              </a:rPr>
              <a:t>through</a:t>
            </a:r>
            <a:r>
              <a:rPr lang="it-IT" sz="7200" b="0" dirty="0" smtClean="0">
                <a:solidFill>
                  <a:schemeClr val="tx1"/>
                </a:solidFill>
              </a:rPr>
              <a:t> the GEP (ASI: currently updating Hardware).</a:t>
            </a:r>
            <a:endParaRPr lang="it-IT" sz="7200" b="0" dirty="0">
              <a:solidFill>
                <a:schemeClr val="tx1"/>
              </a:solidFill>
            </a:endParaRPr>
          </a:p>
          <a:p>
            <a:pPr marL="0" indent="0">
              <a:buNone/>
            </a:pPr>
            <a:endParaRPr lang="en-US" sz="7200" b="0" dirty="0" smtClean="0">
              <a:solidFill>
                <a:srgbClr val="00B050"/>
              </a:solidFill>
            </a:endParaRPr>
          </a:p>
          <a:p>
            <a:pPr marL="0" indent="0">
              <a:buNone/>
            </a:pPr>
            <a:r>
              <a:rPr lang="en-US" sz="7200" b="0" dirty="0" smtClean="0">
                <a:solidFill>
                  <a:schemeClr val="tx1"/>
                </a:solidFill>
              </a:rPr>
              <a:t>-</a:t>
            </a:r>
            <a:r>
              <a:rPr lang="en-US" sz="7200" b="0" dirty="0" err="1" smtClean="0">
                <a:solidFill>
                  <a:schemeClr val="tx1"/>
                </a:solidFill>
              </a:rPr>
              <a:t>TerraSAR</a:t>
            </a:r>
            <a:r>
              <a:rPr lang="en-US" sz="7200" b="0" dirty="0" smtClean="0">
                <a:solidFill>
                  <a:schemeClr val="tx1"/>
                </a:solidFill>
              </a:rPr>
              <a:t>-X data can be accessed through the platform. Users are re-directed to the DLR portal for downloading. Access granted after registration.</a:t>
            </a:r>
          </a:p>
          <a:p>
            <a:pPr marL="0" indent="0">
              <a:buNone/>
            </a:pPr>
            <a:endParaRPr lang="en-US" sz="7200" b="0" dirty="0" smtClean="0">
              <a:solidFill>
                <a:srgbClr val="FF0000"/>
              </a:solidFill>
            </a:endParaRPr>
          </a:p>
          <a:p>
            <a:pPr marL="0" indent="0">
              <a:buNone/>
            </a:pPr>
            <a:r>
              <a:rPr lang="en-US" sz="7200" b="0" dirty="0" smtClean="0">
                <a:solidFill>
                  <a:schemeClr val="tx1"/>
                </a:solidFill>
              </a:rPr>
              <a:t>-ALOS-2 data for  Seismic and Volcano pilot users are available on the GEP.</a:t>
            </a:r>
          </a:p>
          <a:p>
            <a:pPr marL="0" indent="0">
              <a:buNone/>
            </a:pPr>
            <a:endParaRPr lang="en-US" sz="7200" b="0" dirty="0"/>
          </a:p>
          <a:p>
            <a:pPr marL="0" indent="0">
              <a:buNone/>
            </a:pPr>
            <a:r>
              <a:rPr lang="en-US" sz="7200" b="0" dirty="0" smtClean="0">
                <a:solidFill>
                  <a:schemeClr val="tx1"/>
                </a:solidFill>
              </a:rPr>
              <a:t>-For a fair portion of the tectonic mask, dense ESA archive data (ERS, ENVISAT) are available (70+ terabytes) and work is on going to fully cover the area; Copernicus Sentinel-1 data are available through the </a:t>
            </a:r>
            <a:r>
              <a:rPr lang="en-US" sz="7200" b="0" dirty="0" err="1" smtClean="0">
                <a:solidFill>
                  <a:schemeClr val="tx1"/>
                </a:solidFill>
              </a:rPr>
              <a:t>Scihub</a:t>
            </a:r>
            <a:r>
              <a:rPr lang="en-US" sz="7200" b="0" dirty="0" smtClean="0">
                <a:solidFill>
                  <a:schemeClr val="tx1"/>
                </a:solidFill>
              </a:rPr>
              <a:t> </a:t>
            </a:r>
            <a:r>
              <a:rPr lang="en-US" sz="7200" b="0" dirty="0" smtClean="0">
                <a:solidFill>
                  <a:schemeClr val="tx1"/>
                </a:solidFill>
                <a:hlinkClick r:id="rId3"/>
              </a:rPr>
              <a:t>https://scihub.esa.int/</a:t>
            </a:r>
            <a:r>
              <a:rPr lang="en-US" sz="7200" b="0" dirty="0" smtClean="0">
                <a:solidFill>
                  <a:schemeClr val="tx1"/>
                </a:solidFill>
              </a:rPr>
              <a:t> </a:t>
            </a:r>
          </a:p>
          <a:p>
            <a:pPr marL="0" indent="0">
              <a:buNone/>
            </a:pPr>
            <a:endParaRPr lang="en-US" sz="7200" b="0" dirty="0">
              <a:solidFill>
                <a:schemeClr val="tx1"/>
              </a:solidFill>
            </a:endParaRPr>
          </a:p>
          <a:p>
            <a:pPr marL="0" indent="0">
              <a:buNone/>
            </a:pPr>
            <a:r>
              <a:rPr lang="en-US" sz="7200" b="0" dirty="0" smtClean="0">
                <a:solidFill>
                  <a:schemeClr val="tx1"/>
                </a:solidFill>
              </a:rPr>
              <a:t>-ESA made an arrangement with CNES, to host Pleiades metadata for the Italian earthquake on the GEP. Access will be restricted to CEOS Seismic pilot users.</a:t>
            </a:r>
            <a:endParaRPr lang="en-US" sz="4800" dirty="0" smtClean="0"/>
          </a:p>
          <a:p>
            <a:pPr marL="0" indent="0">
              <a:buNone/>
            </a:pPr>
            <a:endParaRPr lang="en-US" sz="4800" dirty="0" smtClean="0"/>
          </a:p>
        </p:txBody>
      </p:sp>
    </p:spTree>
    <p:extLst>
      <p:ext uri="{BB962C8B-B14F-4D97-AF65-F5344CB8AC3E}">
        <p14:creationId xmlns:p14="http://schemas.microsoft.com/office/powerpoint/2010/main" xmlns="" val="1398734298"/>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1626</TotalTime>
  <Words>4017</Words>
  <Application>Microsoft Office PowerPoint</Application>
  <PresentationFormat>Presentazione su schermo (4:3)</PresentationFormat>
  <Paragraphs>440</Paragraphs>
  <Slides>55</Slides>
  <Notes>15</Notes>
  <HiddenSlides>0</HiddenSlides>
  <MMClips>0</MMClips>
  <ScaleCrop>false</ScaleCrop>
  <HeadingPairs>
    <vt:vector size="4" baseType="variant">
      <vt:variant>
        <vt:lpstr>Tema</vt:lpstr>
      </vt:variant>
      <vt:variant>
        <vt:i4>2</vt:i4>
      </vt:variant>
      <vt:variant>
        <vt:lpstr>Titoli diapositive</vt:lpstr>
      </vt:variant>
      <vt:variant>
        <vt:i4>55</vt:i4>
      </vt:variant>
    </vt:vector>
  </HeadingPairs>
  <TitlesOfParts>
    <vt:vector size="57" baseType="lpstr">
      <vt:lpstr>4_EUM_template_v03</vt:lpstr>
      <vt:lpstr>5_EUM_template_v03</vt:lpstr>
      <vt:lpstr>Status Report on the Seismic Hazards Pilot</vt:lpstr>
      <vt:lpstr>Outline</vt:lpstr>
      <vt:lpstr>Seismic Hazards pilot - Status</vt:lpstr>
      <vt:lpstr>Seismic Hazards pilot - Status </vt:lpstr>
      <vt:lpstr>Seismic Hazards pilot - Objectives</vt:lpstr>
      <vt:lpstr>Overview of activities (1)</vt:lpstr>
      <vt:lpstr>Overview of activities (2)</vt:lpstr>
      <vt:lpstr>Results from pilot work in the period March 2016- August 2016   1. EO data access for pilot users  </vt:lpstr>
      <vt:lpstr> EO data access for Pilot users  </vt:lpstr>
      <vt:lpstr>Diapositiva 10</vt:lpstr>
      <vt:lpstr>Available Copernicus Sentinel-1A  SAR data </vt:lpstr>
      <vt:lpstr>Copernicus Sentinel-2A data accessible through the GEP </vt:lpstr>
      <vt:lpstr>GEP supporting the GSNL and the Volcano pilot</vt:lpstr>
      <vt:lpstr>Diapositiva 14</vt:lpstr>
      <vt:lpstr>Diapositiva 15</vt:lpstr>
      <vt:lpstr>Data requests for Obj. C</vt:lpstr>
      <vt:lpstr>Results from pilot work in the period March 2016- August 2016  2. EO processing  </vt:lpstr>
      <vt:lpstr>Amatrice, Central Italy earthquake  of 24 August 2016, Mw 6.0</vt:lpstr>
      <vt:lpstr>2016 Central Italy Earthquake: Activation</vt:lpstr>
      <vt:lpstr>2016 Central Italy Earthquake: Sentinel-1 interferogram by CNR IREA</vt:lpstr>
      <vt:lpstr>2016 Central Italy Earthquake: Ground displacement map generated by CNR IREA using Sentinel-1 data</vt:lpstr>
      <vt:lpstr>2016 Central Italy Earthquake: earthquake source model generated by INGV </vt:lpstr>
      <vt:lpstr>2016 Central Italy Earthquake: rapid earthquake products using multiple EO data</vt:lpstr>
      <vt:lpstr>2016 Central Italy Earthquake: CosmoSkyMed interferogram generated by INGV</vt:lpstr>
      <vt:lpstr>2016 Central Italy Earthquake: map of the additional stress loaded on the nearby faults</vt:lpstr>
      <vt:lpstr>2016 Central Italy Earthquake: example of hosted processing on the GEP</vt:lpstr>
      <vt:lpstr>2016 Central Italy Earthquake: example of hosted processing on the GEP</vt:lpstr>
      <vt:lpstr>Ecuador earthquake of 16 April 2016</vt:lpstr>
      <vt:lpstr>2016 Ecuador Earthquake: Sentinel-1 Interferogram &amp; Displacement map by CNR IREA</vt:lpstr>
      <vt:lpstr>2016 Ecuador Earthquake: CNR IREA results shared with the Italian Civil Protection Department (DPC)</vt:lpstr>
      <vt:lpstr>Lefkada earthquake of 17 November 2015</vt:lpstr>
      <vt:lpstr>2015 Greece Earthquake: Co-seismic analysis over Lefkada by NASA JPL</vt:lpstr>
      <vt:lpstr>Validation results of the global strain rate modelling activity</vt:lpstr>
      <vt:lpstr> Turkey validation site: Preliminary results by COMET (1) </vt:lpstr>
      <vt:lpstr> Turkey validation site: Preliminary results by COMET (2) </vt:lpstr>
      <vt:lpstr>Diapositiva 36</vt:lpstr>
      <vt:lpstr>GEP Roadmap</vt:lpstr>
      <vt:lpstr>GEP: an innovative response</vt:lpstr>
      <vt:lpstr>Diapositiva 39</vt:lpstr>
      <vt:lpstr>Diapositiva 40</vt:lpstr>
      <vt:lpstr>Diapositiva 41</vt:lpstr>
      <vt:lpstr>Awareness – Promotion of results</vt:lpstr>
      <vt:lpstr>Diapositiva 43</vt:lpstr>
      <vt:lpstr>Diapositiva 44</vt:lpstr>
      <vt:lpstr>Publications</vt:lpstr>
      <vt:lpstr> Results from pilot work in the period March 2016- August  2016  4. Observations strategy  </vt:lpstr>
      <vt:lpstr>Observations strategy</vt:lpstr>
      <vt:lpstr>Issues and risks identified</vt:lpstr>
      <vt:lpstr>Issues &amp; risks identified</vt:lpstr>
      <vt:lpstr>Sustainability strategy</vt:lpstr>
      <vt:lpstr>Diapositiva 51</vt:lpstr>
      <vt:lpstr>Ideas for sustainability of the Seismic pilot (2)</vt:lpstr>
      <vt:lpstr>Some ideas</vt:lpstr>
      <vt:lpstr>For discussion</vt:lpstr>
      <vt:lpstr>Diapositiva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CEOS Seismic Pilot</dc:title>
  <dc:creator>Théodora Papadopoulou</dc:creator>
  <cp:lastModifiedBy>Stefano</cp:lastModifiedBy>
  <cp:revision>724</cp:revision>
  <dcterms:created xsi:type="dcterms:W3CDTF">2015-07-03T12:25:15Z</dcterms:created>
  <dcterms:modified xsi:type="dcterms:W3CDTF">2016-09-07T15:41:18Z</dcterms:modified>
</cp:coreProperties>
</file>