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361" r:id="rId2"/>
    <p:sldId id="376" r:id="rId3"/>
    <p:sldId id="377" r:id="rId4"/>
    <p:sldId id="378" r:id="rId5"/>
    <p:sldId id="379" r:id="rId6"/>
    <p:sldId id="369" r:id="rId7"/>
    <p:sldId id="372" r:id="rId8"/>
    <p:sldId id="375" r:id="rId9"/>
    <p:sldId id="370" r:id="rId10"/>
    <p:sldId id="380" r:id="rId11"/>
    <p:sldId id="381" r:id="rId12"/>
    <p:sldId id="371" r:id="rId13"/>
  </p:sldIdLst>
  <p:sldSz cx="9144000" cy="6858000" type="screen4x3"/>
  <p:notesSz cx="6797675" cy="992822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104"/>
    <a:srgbClr val="FFCC66"/>
    <a:srgbClr val="E852C8"/>
    <a:srgbClr val="FF9A00"/>
    <a:srgbClr val="49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7" autoAdjust="0"/>
    <p:restoredTop sz="83200" autoAdjust="0"/>
  </p:normalViewPr>
  <p:slideViewPr>
    <p:cSldViewPr snapToGrid="0" snapToObjects="1">
      <p:cViewPr>
        <p:scale>
          <a:sx n="75" d="100"/>
          <a:sy n="75" d="100"/>
        </p:scale>
        <p:origin x="-1416"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43" cy="49675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64" y="1"/>
            <a:ext cx="2946443" cy="496751"/>
          </a:xfrm>
          <a:prstGeom prst="rect">
            <a:avLst/>
          </a:prstGeom>
        </p:spPr>
        <p:txBody>
          <a:bodyPr vert="horz" lIns="91440" tIns="45720" rIns="91440" bIns="45720" rtlCol="0"/>
          <a:lstStyle>
            <a:lvl1pPr algn="r">
              <a:defRPr sz="1200"/>
            </a:lvl1pPr>
          </a:lstStyle>
          <a:p>
            <a:fld id="{1E40B24B-B3FD-4551-8428-E21947C496DB}" type="datetimeFigureOut">
              <a:rPr lang="en-GB" smtClean="0"/>
              <a:t>2016-03-09</a:t>
            </a:fld>
            <a:endParaRPr lang="en-GB"/>
          </a:p>
        </p:txBody>
      </p:sp>
      <p:sp>
        <p:nvSpPr>
          <p:cNvPr id="4" name="Footer Placeholder 3"/>
          <p:cNvSpPr>
            <a:spLocks noGrp="1"/>
          </p:cNvSpPr>
          <p:nvPr>
            <p:ph type="ftr" sz="quarter" idx="2"/>
          </p:nvPr>
        </p:nvSpPr>
        <p:spPr>
          <a:xfrm>
            <a:off x="1" y="9429780"/>
            <a:ext cx="2946443" cy="4967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64" y="9429780"/>
            <a:ext cx="2946443" cy="496751"/>
          </a:xfrm>
          <a:prstGeom prst="rect">
            <a:avLst/>
          </a:prstGeom>
        </p:spPr>
        <p:txBody>
          <a:bodyPr vert="horz" lIns="91440" tIns="45720" rIns="91440" bIns="45720" rtlCol="0" anchor="b"/>
          <a:lstStyle>
            <a:lvl1pPr algn="r">
              <a:defRPr sz="1200"/>
            </a:lvl1pPr>
          </a:lstStyle>
          <a:p>
            <a:fld id="{DB612667-46CB-418B-B92A-BC4BF43AE53D}" type="slidenum">
              <a:rPr lang="en-GB" smtClean="0"/>
              <a:t>‹#›</a:t>
            </a:fld>
            <a:endParaRPr lang="en-GB"/>
          </a:p>
        </p:txBody>
      </p:sp>
    </p:spTree>
    <p:extLst>
      <p:ext uri="{BB962C8B-B14F-4D97-AF65-F5344CB8AC3E}">
        <p14:creationId xmlns:p14="http://schemas.microsoft.com/office/powerpoint/2010/main" val="299055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411"/>
          </a:xfrm>
          <a:prstGeom prst="rect">
            <a:avLst/>
          </a:prstGeom>
        </p:spPr>
        <p:txBody>
          <a:bodyPr vert="horz" lIns="92446" tIns="46223" rIns="92446" bIns="4622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0445" y="0"/>
            <a:ext cx="2945659" cy="496411"/>
          </a:xfrm>
          <a:prstGeom prst="rect">
            <a:avLst/>
          </a:prstGeom>
        </p:spPr>
        <p:txBody>
          <a:bodyPr vert="horz" wrap="square" lIns="92446" tIns="46223" rIns="92446" bIns="46223"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2016-03-09</a:t>
            </a:fld>
            <a:endParaRPr lang="en-US"/>
          </a:p>
        </p:txBody>
      </p:sp>
      <p:sp>
        <p:nvSpPr>
          <p:cNvPr id="4" name="Slide Image Placeholder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9430091"/>
            <a:ext cx="2945659" cy="496411"/>
          </a:xfrm>
          <a:prstGeom prst="rect">
            <a:avLst/>
          </a:prstGeom>
        </p:spPr>
        <p:txBody>
          <a:bodyPr vert="horz" lIns="92446" tIns="46223" rIns="92446" bIns="4622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0445" y="9430091"/>
            <a:ext cx="2945659" cy="496411"/>
          </a:xfrm>
          <a:prstGeom prst="rect">
            <a:avLst/>
          </a:prstGeom>
        </p:spPr>
        <p:txBody>
          <a:bodyPr vert="horz" wrap="square" lIns="92446" tIns="46223" rIns="92446" bIns="46223"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54531068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smtClean="0">
              <a:latin typeface="Times New Roman"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F463AB0-2CC6-403A-90EC-93E795044F56}" type="datetimeFigureOut">
              <a:rPr kumimoji="1" lang="ja-JP" altLang="en-US" smtClean="0"/>
              <a:t>2016-03-09</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200"/>
            </a:lvl1pPr>
          </a:lstStyle>
          <a:p>
            <a:fld id="{7D3C35FD-47B6-4CD7-8146-95C1CE150425}" type="slidenum">
              <a:rPr kumimoji="1" lang="ja-JP" altLang="en-US" smtClean="0"/>
              <a:pPr/>
              <a:t>‹#›</a:t>
            </a:fld>
            <a:endParaRPr kumimoji="1" lang="ja-JP" altLang="en-US" dirty="0"/>
          </a:p>
        </p:txBody>
      </p:sp>
      <p:sp>
        <p:nvSpPr>
          <p:cNvPr id="7" name="Rectangle 4"/>
          <p:cNvSpPr txBox="1">
            <a:spLocks noChangeArrowheads="1"/>
          </p:cNvSpPr>
          <p:nvPr userDrawn="1"/>
        </p:nvSpPr>
        <p:spPr>
          <a:xfrm>
            <a:off x="7278737" y="6567055"/>
            <a:ext cx="1639186" cy="205885"/>
          </a:xfrm>
          <a:prstGeom prst="rect">
            <a:avLst/>
          </a:prstGeom>
        </p:spPr>
        <p:txBody>
          <a:bodyPr vert="horz" wrap="square" lIns="91440" tIns="45720" rIns="91440" bIns="45720" numCol="1" anchor="t" anchorCtr="0" compatLnSpc="1">
            <a:prstTxWarp prst="textNoShape">
              <a:avLst/>
            </a:prstTxWarp>
          </a:bodyPr>
          <a:lstStyle>
            <a:defPPr>
              <a:defRPr lang="en-US"/>
            </a:defPPr>
            <a:lvl1pPr algn="r" defTabSz="457200" rtl="0" eaLnBrk="0" fontAlgn="base" hangingPunct="0">
              <a:spcBef>
                <a:spcPct val="50000"/>
              </a:spcBef>
              <a:spcAft>
                <a:spcPct val="0"/>
              </a:spcAft>
              <a:defRPr sz="1000" kern="1200">
                <a:solidFill>
                  <a:srgbClr val="002569"/>
                </a:solidFill>
                <a:latin typeface="Century Gothic" pitchFamily="34" charset="0"/>
                <a:ea typeface="ＭＳ Ｐゴシック" pitchFamily="-106" charset="-128"/>
                <a:cs typeface="Calibri" pitchFamily="-106"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a:lstStyle>
          <a:p>
            <a:pPr>
              <a:defRPr/>
            </a:pPr>
            <a:fld id="{6BF8D2B0-EFB6-4DAA-9B0B-6F6B3A580823}" type="slidenum">
              <a:rPr lang="en-US" smtClean="0"/>
              <a:pPr>
                <a:defRPr/>
              </a:pPr>
              <a:t>‹#›</a:t>
            </a:fld>
            <a:endParaRPr lang="en-US" dirty="0"/>
          </a:p>
        </p:txBody>
      </p:sp>
    </p:spTree>
    <p:extLst>
      <p:ext uri="{BB962C8B-B14F-4D97-AF65-F5344CB8AC3E}">
        <p14:creationId xmlns:p14="http://schemas.microsoft.com/office/powerpoint/2010/main" val="257421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8188325" y="6494551"/>
            <a:ext cx="617157" cy="184666"/>
          </a:xfrm>
          <a:prstGeom prst="rect">
            <a:avLst/>
          </a:prstGeom>
          <a:noFill/>
          <a:ln w="9525">
            <a:noFill/>
            <a:miter lim="800000"/>
            <a:headEnd/>
            <a:tailEnd/>
          </a:ln>
        </p:spPr>
        <p:txBody>
          <a:bodyPr wrap="none" lIns="0" tIns="0" rIns="0" bIns="0">
            <a:spAutoFit/>
          </a:bodyPr>
          <a:lstStyle/>
          <a:p>
            <a:pPr algn="l">
              <a:defRPr/>
            </a:pPr>
            <a:r>
              <a:rPr lang="de-DE" sz="1200" dirty="0">
                <a:solidFill>
                  <a:srgbClr val="5F758D"/>
                </a:solidFill>
                <a:latin typeface="Century Gothic" pitchFamily="34" charset="0"/>
              </a:rPr>
              <a:t>Slide: </a:t>
            </a:r>
            <a:fld id="{00674DB5-EA4F-4207-BB2F-8F03D6107A33}" type="slidenum">
              <a:rPr lang="de-DE" sz="1200">
                <a:solidFill>
                  <a:srgbClr val="5F758D"/>
                </a:solidFill>
                <a:latin typeface="Century Gothic" pitchFamily="34" charset="0"/>
              </a:rPr>
              <a:pPr algn="l">
                <a:defRPr/>
              </a:pPr>
              <a:t>‹#›</a:t>
            </a:fld>
            <a:endParaRPr lang="de-DE" sz="1200" dirty="0">
              <a:solidFill>
                <a:srgbClr val="5F758D"/>
              </a:solidFill>
              <a:latin typeface="Century Gothic" pitchFamily="34" charset="0"/>
            </a:endParaRPr>
          </a:p>
        </p:txBody>
      </p:sp>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pic>
        <p:nvPicPr>
          <p:cNvPr id="7" name="Picture 2"/>
          <p:cNvPicPr>
            <a:picLocks noChangeAspect="1" noChangeArrowheads="1"/>
          </p:cNvPicPr>
          <p:nvPr userDrawn="1"/>
        </p:nvPicPr>
        <p:blipFill>
          <a:blip r:embed="rId3"/>
          <a:srcRect/>
          <a:stretch>
            <a:fillRect/>
          </a:stretch>
        </p:blipFill>
        <p:spPr bwMode="auto">
          <a:xfrm>
            <a:off x="7712320" y="4881563"/>
            <a:ext cx="1431680" cy="933450"/>
          </a:xfrm>
          <a:prstGeom prst="rect">
            <a:avLst/>
          </a:prstGeom>
          <a:noFill/>
          <a:ln w="12700">
            <a:noFill/>
            <a:miter lim="800000"/>
            <a:headEnd/>
            <a:tailEnd/>
          </a:ln>
        </p:spPr>
      </p:pic>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extLst>
      <p:ext uri="{BB962C8B-B14F-4D97-AF65-F5344CB8AC3E}">
        <p14:creationId xmlns:p14="http://schemas.microsoft.com/office/powerpoint/2010/main" val="34208441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10" name="Picture 34"/>
          <p:cNvPicPr>
            <a:picLocks noChangeAspect="1" noChangeArrowheads="1"/>
          </p:cNvPicPr>
          <p:nvPr userDrawn="1"/>
        </p:nvPicPr>
        <p:blipFill>
          <a:blip r:embed="rId5" cstate="print"/>
          <a:srcRect t="16208"/>
          <a:stretch>
            <a:fillRect/>
          </a:stretch>
        </p:blipFill>
        <p:spPr bwMode="auto">
          <a:xfrm>
            <a:off x="1" y="0"/>
            <a:ext cx="1375442" cy="690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5" r:id="rId2"/>
  </p:sldLayoutIdLst>
  <p:transition xmlns:p14="http://schemas.microsoft.com/office/powerpoint/2010/mai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1107661" y="-1"/>
            <a:ext cx="6861589" cy="6270625"/>
          </a:xfrm>
        </p:spPr>
        <p:txBody>
          <a:bodyPr/>
          <a:lstStyle/>
          <a:p>
            <a:pPr algn="ct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smtClean="0"/>
              <a:t>Evaluation </a:t>
            </a:r>
            <a:r>
              <a:rPr lang="en-US" sz="3600" dirty="0"/>
              <a:t>of pilot success/results – Sustainability </a:t>
            </a:r>
            <a:r>
              <a:rPr lang="en-US" sz="3600" dirty="0" smtClean="0"/>
              <a:t>strategy</a:t>
            </a:r>
            <a:br>
              <a:rPr lang="en-US" sz="3600" dirty="0" smtClean="0"/>
            </a:br>
            <a:r>
              <a:rPr lang="en-US" sz="3600" dirty="0" smtClean="0"/>
              <a:t/>
            </a:r>
            <a:br>
              <a:rPr lang="en-US" sz="3600" dirty="0" smtClean="0"/>
            </a:br>
            <a:r>
              <a:rPr lang="en-US" sz="2000" dirty="0"/>
              <a:t/>
            </a:r>
            <a:br>
              <a:rPr lang="en-US" sz="2000" dirty="0"/>
            </a:br>
            <a:r>
              <a:rPr lang="en-US" sz="2800" dirty="0" smtClean="0"/>
              <a:t>Background presentation for </a:t>
            </a:r>
            <a:br>
              <a:rPr lang="en-US" sz="2800" dirty="0" smtClean="0"/>
            </a:br>
            <a:r>
              <a:rPr lang="en-US" sz="2800" dirty="0" smtClean="0"/>
              <a:t>WG Disasters#5, Bonn</a:t>
            </a:r>
            <a:br>
              <a:rPr lang="en-US" sz="2800" dirty="0" smtClean="0"/>
            </a:br>
            <a:r>
              <a:rPr lang="en-US" sz="3600" dirty="0"/>
              <a:t/>
            </a:r>
            <a:br>
              <a:rPr lang="en-US" sz="3600" dirty="0"/>
            </a:br>
            <a:r>
              <a:rPr lang="en-US" sz="3600" dirty="0" smtClean="0"/>
              <a:t> </a:t>
            </a:r>
            <a:br>
              <a:rPr lang="en-US" sz="3600" dirty="0" smtClean="0"/>
            </a:br>
            <a:r>
              <a:rPr lang="en-US" sz="3600" dirty="0"/>
              <a:t/>
            </a:r>
            <a:br>
              <a:rPr lang="en-US" sz="3600" dirty="0"/>
            </a:br>
            <a:r>
              <a:rPr lang="en-US" sz="1800" dirty="0" err="1" smtClean="0">
                <a:solidFill>
                  <a:schemeClr val="tx1">
                    <a:lumMod val="75000"/>
                  </a:schemeClr>
                </a:solidFill>
              </a:rPr>
              <a:t>Stephane</a:t>
            </a:r>
            <a:r>
              <a:rPr lang="en-US" sz="1800" dirty="0" smtClean="0">
                <a:solidFill>
                  <a:schemeClr val="tx1">
                    <a:lumMod val="75000"/>
                  </a:schemeClr>
                </a:solidFill>
              </a:rPr>
              <a:t> </a:t>
            </a:r>
            <a:r>
              <a:rPr lang="en-US" sz="1800" dirty="0" err="1" smtClean="0">
                <a:solidFill>
                  <a:schemeClr val="tx1">
                    <a:lumMod val="75000"/>
                  </a:schemeClr>
                </a:solidFill>
              </a:rPr>
              <a:t>Chalifoux</a:t>
            </a:r>
            <a:r>
              <a:rPr lang="en-US" sz="1800" dirty="0" smtClean="0">
                <a:solidFill>
                  <a:schemeClr val="tx1">
                    <a:lumMod val="75000"/>
                  </a:schemeClr>
                </a:solidFill>
              </a:rPr>
              <a:t>, WGD Chair</a:t>
            </a:r>
            <a:br>
              <a:rPr lang="en-US" sz="1800" dirty="0" smtClean="0">
                <a:solidFill>
                  <a:schemeClr val="tx1">
                    <a:lumMod val="75000"/>
                  </a:schemeClr>
                </a:solidFill>
              </a:rPr>
            </a:br>
            <a:r>
              <a:rPr lang="en-US" sz="1800" dirty="0" smtClean="0">
                <a:solidFill>
                  <a:schemeClr val="tx1">
                    <a:lumMod val="75000"/>
                  </a:schemeClr>
                </a:solidFill>
              </a:rPr>
              <a:t>Ivan </a:t>
            </a:r>
            <a:r>
              <a:rPr lang="en-US" sz="1800" dirty="0" err="1">
                <a:solidFill>
                  <a:schemeClr val="tx1">
                    <a:lumMod val="75000"/>
                  </a:schemeClr>
                </a:solidFill>
              </a:rPr>
              <a:t>P</a:t>
            </a:r>
            <a:r>
              <a:rPr lang="en-US" sz="1800" dirty="0" err="1" smtClean="0">
                <a:solidFill>
                  <a:schemeClr val="tx1">
                    <a:lumMod val="75000"/>
                  </a:schemeClr>
                </a:solidFill>
              </a:rPr>
              <a:t>etiteville</a:t>
            </a:r>
            <a:r>
              <a:rPr lang="en-US" sz="1800" dirty="0" smtClean="0">
                <a:solidFill>
                  <a:schemeClr val="tx1">
                    <a:lumMod val="75000"/>
                  </a:schemeClr>
                </a:solidFill>
              </a:rPr>
              <a:t>, GEO-DARMA lead</a:t>
            </a:r>
            <a:br>
              <a:rPr lang="en-US" sz="1800" dirty="0" smtClean="0">
                <a:solidFill>
                  <a:schemeClr val="tx1">
                    <a:lumMod val="75000"/>
                  </a:schemeClr>
                </a:solidFill>
              </a:rPr>
            </a:br>
            <a:r>
              <a:rPr lang="en-US" sz="1800" dirty="0" smtClean="0">
                <a:solidFill>
                  <a:schemeClr val="tx1">
                    <a:lumMod val="75000"/>
                  </a:schemeClr>
                </a:solidFill>
              </a:rPr>
              <a:t>Andrew Eddy, WGD Secretary</a:t>
            </a:r>
            <a:endParaRPr lang="en-US" sz="1800" i="1" dirty="0" smtClean="0">
              <a:solidFill>
                <a:schemeClr val="tx1">
                  <a:lumMod val="75000"/>
                </a:schemeClr>
              </a:solidFill>
            </a:endParaRPr>
          </a:p>
        </p:txBody>
      </p:sp>
    </p:spTree>
    <p:extLst>
      <p:ext uri="{BB962C8B-B14F-4D97-AF65-F5344CB8AC3E}">
        <p14:creationId xmlns:p14="http://schemas.microsoft.com/office/powerpoint/2010/main" val="16272504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282" y="188913"/>
            <a:ext cx="7615518" cy="501650"/>
          </a:xfrm>
        </p:spPr>
        <p:txBody>
          <a:bodyPr/>
          <a:lstStyle/>
          <a:p>
            <a:r>
              <a:rPr lang="en-GB" dirty="0" smtClean="0"/>
              <a:t>Glossy Report – draft </a:t>
            </a:r>
            <a:r>
              <a:rPr lang="en-GB" dirty="0" err="1" smtClean="0"/>
              <a:t>ToC</a:t>
            </a:r>
            <a:r>
              <a:rPr lang="en-GB" dirty="0" smtClean="0"/>
              <a:t> </a:t>
            </a:r>
            <a:br>
              <a:rPr lang="en-GB" dirty="0" smtClean="0"/>
            </a:br>
            <a:r>
              <a:rPr lang="en-GB" dirty="0" smtClean="0"/>
              <a:t>(about 22 pages)</a:t>
            </a:r>
            <a:endParaRPr lang="en-GB" dirty="0"/>
          </a:p>
        </p:txBody>
      </p:sp>
      <p:sp>
        <p:nvSpPr>
          <p:cNvPr id="3" name="Content Placeholder 2"/>
          <p:cNvSpPr>
            <a:spLocks noGrp="1"/>
          </p:cNvSpPr>
          <p:nvPr>
            <p:ph idx="1"/>
          </p:nvPr>
        </p:nvSpPr>
        <p:spPr>
          <a:xfrm>
            <a:off x="213064" y="1457325"/>
            <a:ext cx="8744505" cy="4864100"/>
          </a:xfrm>
        </p:spPr>
        <p:txBody>
          <a:bodyPr/>
          <a:lstStyle/>
          <a:p>
            <a:pPr marL="0" indent="0">
              <a:lnSpc>
                <a:spcPct val="120000"/>
              </a:lnSpc>
              <a:buNone/>
            </a:pPr>
            <a:r>
              <a:rPr lang="en-US" sz="1800" dirty="0" smtClean="0"/>
              <a:t>Foreword</a:t>
            </a:r>
            <a:endParaRPr lang="en-CA" sz="1800" dirty="0"/>
          </a:p>
          <a:p>
            <a:pPr marL="0" indent="0">
              <a:lnSpc>
                <a:spcPct val="120000"/>
              </a:lnSpc>
              <a:buNone/>
            </a:pPr>
            <a:r>
              <a:rPr lang="en-US" sz="1800" dirty="0"/>
              <a:t>1. Introduction – (S. </a:t>
            </a:r>
            <a:r>
              <a:rPr lang="en-US" sz="1800" dirty="0" err="1"/>
              <a:t>Chalifoux</a:t>
            </a:r>
            <a:r>
              <a:rPr lang="en-US" sz="1800" dirty="0"/>
              <a:t> et I. </a:t>
            </a:r>
            <a:r>
              <a:rPr lang="en-US" sz="1800" dirty="0" err="1"/>
              <a:t>Petiteville</a:t>
            </a:r>
            <a:r>
              <a:rPr lang="en-US" sz="1800" dirty="0"/>
              <a:t>) about 3 pages</a:t>
            </a:r>
            <a:endParaRPr lang="en-CA" sz="1800" dirty="0"/>
          </a:p>
          <a:p>
            <a:pPr marL="0" indent="0">
              <a:lnSpc>
                <a:spcPct val="120000"/>
              </a:lnSpc>
              <a:buNone/>
            </a:pPr>
            <a:r>
              <a:rPr lang="en-US" sz="1800" dirty="0" smtClean="0"/>
              <a:t>2</a:t>
            </a:r>
            <a:r>
              <a:rPr lang="en-US" sz="1800" dirty="0"/>
              <a:t>. The CEOS Thematic Pilots (joint text by thematic pilot leads, 2 pages per pilot, 3 pilots, about 6 pages): </a:t>
            </a:r>
            <a:endParaRPr lang="en-US" sz="1800" dirty="0" smtClean="0"/>
          </a:p>
          <a:p>
            <a:pPr marL="0" indent="0">
              <a:lnSpc>
                <a:spcPct val="120000"/>
              </a:lnSpc>
              <a:buNone/>
            </a:pPr>
            <a:r>
              <a:rPr lang="en-US" sz="1800" dirty="0" smtClean="0"/>
              <a:t>3</a:t>
            </a:r>
            <a:r>
              <a:rPr lang="en-US" sz="1800" dirty="0"/>
              <a:t>. The Recovery Observatory: why a different approach? Why recovery? What has been achieved (RO leads, about 2 pages</a:t>
            </a:r>
            <a:r>
              <a:rPr lang="en-US" sz="1800" dirty="0" smtClean="0"/>
              <a:t>)</a:t>
            </a:r>
            <a:endParaRPr lang="en-CA" sz="1800" dirty="0"/>
          </a:p>
          <a:p>
            <a:pPr marL="0" indent="0">
              <a:lnSpc>
                <a:spcPct val="120000"/>
              </a:lnSpc>
              <a:buNone/>
            </a:pPr>
            <a:r>
              <a:rPr lang="en-US" sz="1800" dirty="0"/>
              <a:t>4. A User Perspective (2 page, illustrated success stories, one or two each from each of the pilots (3 + RO), describing in a user’s words the usefulness of the EO-based outcomes achieved in their own operational context, including user quotes, about 10 pages). </a:t>
            </a:r>
            <a:endParaRPr lang="en-US" sz="1800" dirty="0" smtClean="0"/>
          </a:p>
          <a:p>
            <a:pPr marL="0" indent="0">
              <a:lnSpc>
                <a:spcPct val="120000"/>
              </a:lnSpc>
              <a:buNone/>
            </a:pPr>
            <a:r>
              <a:rPr lang="en-US" sz="1800" dirty="0" smtClean="0"/>
              <a:t>5</a:t>
            </a:r>
            <a:r>
              <a:rPr lang="en-US" sz="1800" dirty="0"/>
              <a:t>. Emerging challenges, conclusion and perspectives (S. </a:t>
            </a:r>
            <a:r>
              <a:rPr lang="en-US" sz="1800" dirty="0" err="1"/>
              <a:t>Chalifoux</a:t>
            </a:r>
            <a:r>
              <a:rPr lang="en-US" sz="1800" dirty="0"/>
              <a:t> &amp; I. </a:t>
            </a:r>
            <a:r>
              <a:rPr lang="en-US" sz="1800" dirty="0" err="1"/>
              <a:t>Petiteville</a:t>
            </a:r>
            <a:r>
              <a:rPr lang="en-US" sz="1800" dirty="0"/>
              <a:t>) (where are </a:t>
            </a:r>
            <a:r>
              <a:rPr lang="en-US" sz="1800" dirty="0" smtClean="0"/>
              <a:t>we headed</a:t>
            </a:r>
            <a:r>
              <a:rPr lang="en-US" sz="1800" dirty="0"/>
              <a:t>, how can things link together, new projects with elements of existing initiatives e.g. GEO-DARMA) about 2 pages</a:t>
            </a:r>
            <a:endParaRPr lang="en-CA" sz="1800" dirty="0"/>
          </a:p>
        </p:txBody>
      </p:sp>
    </p:spTree>
    <p:extLst>
      <p:ext uri="{BB962C8B-B14F-4D97-AF65-F5344CB8AC3E}">
        <p14:creationId xmlns:p14="http://schemas.microsoft.com/office/powerpoint/2010/main" val="217374284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282" y="188913"/>
            <a:ext cx="7615518" cy="501650"/>
          </a:xfrm>
        </p:spPr>
        <p:txBody>
          <a:bodyPr/>
          <a:lstStyle/>
          <a:p>
            <a:r>
              <a:rPr lang="en-GB" dirty="0" smtClean="0"/>
              <a:t>Glossy Report Timeline</a:t>
            </a:r>
            <a:endParaRPr lang="en-GB" dirty="0"/>
          </a:p>
        </p:txBody>
      </p:sp>
      <p:sp>
        <p:nvSpPr>
          <p:cNvPr id="3" name="Content Placeholder 2"/>
          <p:cNvSpPr>
            <a:spLocks noGrp="1"/>
          </p:cNvSpPr>
          <p:nvPr>
            <p:ph idx="1"/>
          </p:nvPr>
        </p:nvSpPr>
        <p:spPr>
          <a:xfrm>
            <a:off x="213064" y="1457325"/>
            <a:ext cx="8744505" cy="4864100"/>
          </a:xfrm>
        </p:spPr>
        <p:txBody>
          <a:bodyPr/>
          <a:lstStyle/>
          <a:p>
            <a:pPr marL="0" indent="0">
              <a:lnSpc>
                <a:spcPct val="120000"/>
              </a:lnSpc>
              <a:buNone/>
            </a:pPr>
            <a:r>
              <a:rPr lang="en-CA" sz="1800" dirty="0" smtClean="0"/>
              <a:t>1 April – Table of Contents approved</a:t>
            </a:r>
          </a:p>
          <a:p>
            <a:pPr marL="0" indent="0">
              <a:lnSpc>
                <a:spcPct val="120000"/>
              </a:lnSpc>
              <a:buNone/>
            </a:pPr>
            <a:endParaRPr lang="en-CA" sz="1800" dirty="0" smtClean="0"/>
          </a:p>
          <a:p>
            <a:pPr marL="0" indent="0">
              <a:lnSpc>
                <a:spcPct val="120000"/>
              </a:lnSpc>
              <a:buNone/>
            </a:pPr>
            <a:r>
              <a:rPr lang="en-CA" sz="1800" dirty="0" smtClean="0"/>
              <a:t>1 June – 1</a:t>
            </a:r>
            <a:r>
              <a:rPr lang="en-CA" sz="1800" baseline="30000" dirty="0" smtClean="0"/>
              <a:t>st</a:t>
            </a:r>
            <a:r>
              <a:rPr lang="en-CA" sz="1800" dirty="0" smtClean="0"/>
              <a:t> draft intro and description pieces </a:t>
            </a:r>
            <a:endParaRPr lang="en-CA" sz="1800" dirty="0"/>
          </a:p>
          <a:p>
            <a:pPr marL="0" indent="0">
              <a:lnSpc>
                <a:spcPct val="120000"/>
              </a:lnSpc>
              <a:buNone/>
            </a:pPr>
            <a:endParaRPr lang="en-CA" sz="1800" dirty="0" smtClean="0"/>
          </a:p>
          <a:p>
            <a:pPr marL="0" indent="0">
              <a:lnSpc>
                <a:spcPct val="120000"/>
              </a:lnSpc>
              <a:buNone/>
            </a:pPr>
            <a:r>
              <a:rPr lang="en-CA" sz="1800" dirty="0" smtClean="0"/>
              <a:t>1 July – 1</a:t>
            </a:r>
            <a:r>
              <a:rPr lang="en-CA" sz="1800" baseline="30000" dirty="0" smtClean="0"/>
              <a:t>st</a:t>
            </a:r>
            <a:r>
              <a:rPr lang="en-CA" sz="1800" dirty="0" smtClean="0"/>
              <a:t> draft stories and pictures</a:t>
            </a:r>
          </a:p>
          <a:p>
            <a:pPr marL="0" indent="0">
              <a:lnSpc>
                <a:spcPct val="120000"/>
              </a:lnSpc>
              <a:buNone/>
            </a:pPr>
            <a:endParaRPr lang="en-CA" sz="1800" dirty="0"/>
          </a:p>
          <a:p>
            <a:pPr marL="0" indent="0">
              <a:lnSpc>
                <a:spcPct val="120000"/>
              </a:lnSpc>
              <a:buNone/>
            </a:pPr>
            <a:r>
              <a:rPr lang="en-CA" sz="1800" dirty="0" smtClean="0"/>
              <a:t>30 September – finished draft for production</a:t>
            </a:r>
          </a:p>
          <a:p>
            <a:pPr marL="0" indent="0">
              <a:lnSpc>
                <a:spcPct val="120000"/>
              </a:lnSpc>
              <a:buNone/>
            </a:pPr>
            <a:endParaRPr lang="en-CA" sz="1800" dirty="0"/>
          </a:p>
          <a:p>
            <a:pPr marL="0" indent="0">
              <a:lnSpc>
                <a:spcPct val="120000"/>
              </a:lnSpc>
              <a:buNone/>
            </a:pPr>
            <a:r>
              <a:rPr lang="en-CA" sz="1800" dirty="0" smtClean="0"/>
              <a:t>1 February – release  (presentation at SIT-32 in April)</a:t>
            </a:r>
          </a:p>
          <a:p>
            <a:pPr marL="0" indent="0">
              <a:lnSpc>
                <a:spcPct val="120000"/>
              </a:lnSpc>
              <a:buNone/>
            </a:pPr>
            <a:endParaRPr lang="en-CA" sz="1800" dirty="0"/>
          </a:p>
          <a:p>
            <a:pPr marL="0" indent="0">
              <a:lnSpc>
                <a:spcPct val="120000"/>
              </a:lnSpc>
              <a:buNone/>
            </a:pPr>
            <a:r>
              <a:rPr lang="en-CA" sz="1800" dirty="0" smtClean="0"/>
              <a:t>Is this reasonable???</a:t>
            </a:r>
            <a:endParaRPr lang="en-CA" sz="1800" dirty="0"/>
          </a:p>
        </p:txBody>
      </p:sp>
    </p:spTree>
    <p:extLst>
      <p:ext uri="{BB962C8B-B14F-4D97-AF65-F5344CB8AC3E}">
        <p14:creationId xmlns:p14="http://schemas.microsoft.com/office/powerpoint/2010/main" val="13115418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Follow-on after success ?</a:t>
            </a:r>
            <a:endParaRPr lang="en-GB" dirty="0"/>
          </a:p>
        </p:txBody>
      </p:sp>
      <p:sp>
        <p:nvSpPr>
          <p:cNvPr id="3" name="Content Placeholder 2"/>
          <p:cNvSpPr>
            <a:spLocks noGrp="1"/>
          </p:cNvSpPr>
          <p:nvPr>
            <p:ph idx="1"/>
          </p:nvPr>
        </p:nvSpPr>
        <p:spPr>
          <a:xfrm>
            <a:off x="142043" y="1338794"/>
            <a:ext cx="8806648" cy="4864100"/>
          </a:xfrm>
        </p:spPr>
        <p:txBody>
          <a:bodyPr/>
          <a:lstStyle/>
          <a:p>
            <a:r>
              <a:rPr lang="en-GB" sz="2000" dirty="0" smtClean="0"/>
              <a:t>Several Pilot activities foreseen to end 2017</a:t>
            </a:r>
          </a:p>
          <a:p>
            <a:endParaRPr lang="en-GB" sz="2000" dirty="0"/>
          </a:p>
          <a:p>
            <a:r>
              <a:rPr lang="en-US" sz="2000" dirty="0" smtClean="0"/>
              <a:t>Success does </a:t>
            </a:r>
            <a:r>
              <a:rPr lang="en-US" sz="2000" dirty="0"/>
              <a:t>not necessarily imply </a:t>
            </a:r>
            <a:r>
              <a:rPr lang="en-US" sz="2000" dirty="0" smtClean="0"/>
              <a:t>sustainability: successful activities need to find ‘operational home’ outside pilots</a:t>
            </a:r>
            <a:endParaRPr lang="en-GB" sz="2000" dirty="0" smtClean="0"/>
          </a:p>
          <a:p>
            <a:endParaRPr lang="en-GB" sz="2000" dirty="0"/>
          </a:p>
          <a:p>
            <a:r>
              <a:rPr lang="en-GB" sz="2000" dirty="0"/>
              <a:t>Successful activities might also be extended still as prototyping activities but in different frameworks such as GEO-</a:t>
            </a:r>
            <a:r>
              <a:rPr lang="en-GB" sz="2000" dirty="0" smtClean="0"/>
              <a:t>DARMA</a:t>
            </a:r>
          </a:p>
          <a:p>
            <a:endParaRPr lang="en-GB" sz="2000" dirty="0"/>
          </a:p>
          <a:p>
            <a:r>
              <a:rPr lang="en-GB" sz="2000" dirty="0" smtClean="0"/>
              <a:t>Non-successful activities should be flagged and abandoned</a:t>
            </a:r>
          </a:p>
          <a:p>
            <a:endParaRPr lang="en-GB" sz="2000" dirty="0" smtClean="0"/>
          </a:p>
          <a:p>
            <a:r>
              <a:rPr lang="en-GB" sz="2000" dirty="0" smtClean="0"/>
              <a:t>Formal report to be made to Plenary 2017, including web updates on status and successes of each pilot, and formal recommendations of WG Disasters on next steps (or not) for each pilot. </a:t>
            </a:r>
            <a:r>
              <a:rPr lang="en-US" sz="2000" dirty="0"/>
              <a:t> </a:t>
            </a:r>
            <a:r>
              <a:rPr lang="en-US" sz="2000" dirty="0" smtClean="0"/>
              <a:t>Final report must </a:t>
            </a:r>
            <a:r>
              <a:rPr lang="en-US" sz="2000" dirty="0"/>
              <a:t>be a complement to the </a:t>
            </a:r>
            <a:r>
              <a:rPr lang="en-US" sz="2000" dirty="0" smtClean="0"/>
              <a:t>Glossy Handbook), with </a:t>
            </a:r>
            <a:r>
              <a:rPr lang="en-US" sz="2000" dirty="0"/>
              <a:t>CEOS Chair and </a:t>
            </a:r>
            <a:r>
              <a:rPr lang="en-US" sz="2000" dirty="0" smtClean="0"/>
              <a:t>members as audience (no formal print version). Summary </a:t>
            </a:r>
            <a:r>
              <a:rPr lang="en-US" sz="2000" dirty="0"/>
              <a:t>results, lessons learned and </a:t>
            </a:r>
            <a:r>
              <a:rPr lang="en-US" sz="2000" dirty="0" smtClean="0"/>
              <a:t>recommended path </a:t>
            </a:r>
            <a:r>
              <a:rPr lang="en-US" sz="2000" dirty="0"/>
              <a:t>forward.</a:t>
            </a:r>
            <a:endParaRPr lang="en-GB" sz="2000" dirty="0" smtClean="0"/>
          </a:p>
          <a:p>
            <a:endParaRPr lang="en-GB" sz="2000" dirty="0"/>
          </a:p>
          <a:p>
            <a:endParaRPr lang="en-GB" sz="2000" dirty="0"/>
          </a:p>
          <a:p>
            <a:endParaRPr lang="en-GB" sz="2000" dirty="0"/>
          </a:p>
        </p:txBody>
      </p:sp>
    </p:spTree>
    <p:extLst>
      <p:ext uri="{BB962C8B-B14F-4D97-AF65-F5344CB8AC3E}">
        <p14:creationId xmlns:p14="http://schemas.microsoft.com/office/powerpoint/2010/main" val="15291928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CEOS </a:t>
            </a:r>
            <a:r>
              <a:rPr lang="en-GB" dirty="0" err="1" smtClean="0"/>
              <a:t>Workplan</a:t>
            </a:r>
            <a:r>
              <a:rPr lang="en-GB" dirty="0" smtClean="0"/>
              <a:t> Disasters Objectives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56228266"/>
              </p:ext>
            </p:extLst>
          </p:nvPr>
        </p:nvGraphicFramePr>
        <p:xfrm>
          <a:off x="296863" y="1457325"/>
          <a:ext cx="8677804" cy="5600488"/>
        </p:xfrm>
        <a:graphic>
          <a:graphicData uri="http://schemas.openxmlformats.org/drawingml/2006/table">
            <a:tbl>
              <a:tblPr firstRow="1" bandRow="1">
                <a:tableStyleId>{5C22544A-7EE6-4342-B048-85BDC9FD1C3A}</a:tableStyleId>
              </a:tblPr>
              <a:tblGrid>
                <a:gridCol w="1481137"/>
                <a:gridCol w="1151467"/>
                <a:gridCol w="6045200"/>
              </a:tblGrid>
              <a:tr h="845608">
                <a:tc>
                  <a:txBody>
                    <a:bodyPr/>
                    <a:lstStyle/>
                    <a:p>
                      <a:r>
                        <a:rPr lang="en-US" sz="1500" b="1" dirty="0" smtClean="0">
                          <a:solidFill>
                            <a:prstClr val="black"/>
                          </a:solidFill>
                          <a:latin typeface="Calibri"/>
                        </a:rPr>
                        <a:t>Objective/Deliverable</a:t>
                      </a:r>
                    </a:p>
                  </a:txBody>
                  <a:tcPr/>
                </a:tc>
                <a:tc>
                  <a:txBody>
                    <a:bodyPr/>
                    <a:lstStyle/>
                    <a:p>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DIS-10</a:t>
                      </a:r>
                      <a:r>
                        <a:rPr lang="en-US" sz="1800" b="0" kern="1200" dirty="0" smtClean="0">
                          <a:solidFill>
                            <a:schemeClr val="dk1"/>
                          </a:solidFill>
                          <a:latin typeface="+mn-lt"/>
                          <a:ea typeface="+mn-ea"/>
                          <a:cs typeface="+mn-cs"/>
                        </a:rPr>
                        <a:t>: Implementation of Data Acquisition Plan in support to DRM pilots, data coordination for GNSL supersites</a:t>
                      </a:r>
                      <a:endParaRPr lang="en-US" dirty="0"/>
                    </a:p>
                  </a:txBody>
                  <a:tcPr/>
                </a:tc>
                <a:tc>
                  <a:txBody>
                    <a:bodyPr/>
                    <a:lstStyle/>
                    <a:p>
                      <a:r>
                        <a:rPr lang="en-US" dirty="0" smtClean="0"/>
                        <a:t>Q4 - 2016</a:t>
                      </a:r>
                      <a:endParaRPr lang="en-US" dirty="0"/>
                    </a:p>
                  </a:txBody>
                  <a:tcPr/>
                </a:tc>
                <a:tc>
                  <a:txBody>
                    <a:bodyPr/>
                    <a:lstStyle/>
                    <a:p>
                      <a:r>
                        <a:rPr lang="en-US" sz="1800" kern="1200" dirty="0" smtClean="0">
                          <a:solidFill>
                            <a:schemeClr val="dk1"/>
                          </a:solidFill>
                          <a:latin typeface="+mn-lt"/>
                          <a:ea typeface="+mn-ea"/>
                          <a:cs typeface="+mn-cs"/>
                        </a:rPr>
                        <a:t>A strategic data acquisition plan in response to the floods, seismic hazards, and volcanoes pilots’ EO requirements was endorsed at SIT-29.  This plan will be updated to reflect the landslides pilot endorsed at the 29</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CEOS Plenary Meeting. </a:t>
                      </a: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Potential proposals for new GSNL activities (i.e. new permanent &amp; event Supersites) aiming at expanding the objectives of the current pilots will be assessed by the Data Coordination Team and the various pilot teams in due time. The assessment will be done following the procedures endorsed by CEOS.</a:t>
                      </a: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The status of implementation of the plan, and of the pilots and supersites being supported, will be reported at SIT-31 and at the 30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CEOS Plenary Meeting.	</a:t>
                      </a:r>
                    </a:p>
                    <a:p>
                      <a:endParaRPr lang="en-US" dirty="0"/>
                    </a:p>
                  </a:txBody>
                  <a:tcPr/>
                </a:tc>
              </a:tr>
            </a:tbl>
          </a:graphicData>
        </a:graphic>
      </p:graphicFrame>
    </p:spTree>
    <p:extLst>
      <p:ext uri="{BB962C8B-B14F-4D97-AF65-F5344CB8AC3E}">
        <p14:creationId xmlns:p14="http://schemas.microsoft.com/office/powerpoint/2010/main" val="16980620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CEOS </a:t>
            </a:r>
            <a:r>
              <a:rPr lang="en-GB" dirty="0" err="1" smtClean="0"/>
              <a:t>Workplan</a:t>
            </a:r>
            <a:r>
              <a:rPr lang="en-GB" dirty="0" smtClean="0"/>
              <a:t> Disasters Objectives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1217465"/>
              </p:ext>
            </p:extLst>
          </p:nvPr>
        </p:nvGraphicFramePr>
        <p:xfrm>
          <a:off x="296863" y="1457325"/>
          <a:ext cx="8711670" cy="3931920"/>
        </p:xfrm>
        <a:graphic>
          <a:graphicData uri="http://schemas.openxmlformats.org/drawingml/2006/table">
            <a:tbl>
              <a:tblPr firstRow="1" bandRow="1">
                <a:tableStyleId>{5C22544A-7EE6-4342-B048-85BDC9FD1C3A}</a:tableStyleId>
              </a:tblPr>
              <a:tblGrid>
                <a:gridCol w="2111375"/>
                <a:gridCol w="2111375"/>
                <a:gridCol w="4488920"/>
              </a:tblGrid>
              <a:tr h="37084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DIS-12</a:t>
                      </a:r>
                      <a:r>
                        <a:rPr lang="en-US" sz="1800" b="0" kern="1200" dirty="0" smtClean="0">
                          <a:solidFill>
                            <a:schemeClr val="dk1"/>
                          </a:solidFill>
                          <a:latin typeface="+mn-lt"/>
                          <a:ea typeface="+mn-ea"/>
                          <a:cs typeface="+mn-cs"/>
                        </a:rPr>
                        <a:t>: Report on survey of donors for post-2016 operation of a Recovery Observatory</a:t>
                      </a:r>
                      <a:endParaRPr lang="en-US" dirty="0"/>
                    </a:p>
                  </a:txBody>
                  <a:tcPr/>
                </a:tc>
                <a:tc>
                  <a:txBody>
                    <a:bodyPr/>
                    <a:lstStyle/>
                    <a:p>
                      <a:r>
                        <a:rPr lang="en-US" dirty="0" smtClean="0"/>
                        <a:t>Q4 – 2017 </a:t>
                      </a:r>
                      <a:endParaRPr lang="en-US" dirty="0"/>
                    </a:p>
                  </a:txBody>
                  <a:tcPr/>
                </a:tc>
                <a:tc>
                  <a:txBody>
                    <a:bodyPr/>
                    <a:lstStyle/>
                    <a:p>
                      <a:r>
                        <a:rPr lang="en-US" sz="1800" kern="1200" dirty="0" err="1" smtClean="0">
                          <a:solidFill>
                            <a:schemeClr val="dk1"/>
                          </a:solidFill>
                          <a:latin typeface="+mn-lt"/>
                          <a:ea typeface="+mn-ea"/>
                          <a:cs typeface="+mn-cs"/>
                        </a:rPr>
                        <a:t>WGDisasters</a:t>
                      </a:r>
                      <a:r>
                        <a:rPr lang="en-US" sz="1800" kern="1200" dirty="0" smtClean="0">
                          <a:solidFill>
                            <a:schemeClr val="dk1"/>
                          </a:solidFill>
                          <a:latin typeface="+mn-lt"/>
                          <a:ea typeface="+mn-ea"/>
                          <a:cs typeface="+mn-cs"/>
                        </a:rPr>
                        <a:t> will develop a survey of potential institutional donors to study the possible inclusion of additional hazards and the sustainability of Recovery Observatory activities for 2016 onwards.    The survey will commence after the triggering of the Recovery Observatory.</a:t>
                      </a:r>
                    </a:p>
                    <a:p>
                      <a:r>
                        <a:rPr lang="en-US" sz="1800" kern="1200" dirty="0" smtClean="0">
                          <a:solidFill>
                            <a:schemeClr val="dk1"/>
                          </a:solidFill>
                          <a:latin typeface="+mn-lt"/>
                          <a:ea typeface="+mn-ea"/>
                          <a:cs typeface="+mn-cs"/>
                        </a:rPr>
                        <a:t> </a:t>
                      </a:r>
                    </a:p>
                    <a:p>
                      <a:r>
                        <a:rPr lang="en-US" sz="1800" kern="1200" dirty="0" smtClean="0">
                          <a:solidFill>
                            <a:schemeClr val="dk1"/>
                          </a:solidFill>
                          <a:latin typeface="+mn-lt"/>
                          <a:ea typeface="+mn-ea"/>
                          <a:cs typeface="+mn-cs"/>
                        </a:rPr>
                        <a:t>The findings of this survey will be presented in a lessons learnt report to Plenary to enable timely consideration by CEOS Agencies.	</a:t>
                      </a:r>
                    </a:p>
                    <a:p>
                      <a:endParaRPr lang="en-US" dirty="0"/>
                    </a:p>
                  </a:txBody>
                  <a:tcPr/>
                </a:tc>
              </a:tr>
            </a:tbl>
          </a:graphicData>
        </a:graphic>
      </p:graphicFrame>
    </p:spTree>
    <p:extLst>
      <p:ext uri="{BB962C8B-B14F-4D97-AF65-F5344CB8AC3E}">
        <p14:creationId xmlns:p14="http://schemas.microsoft.com/office/powerpoint/2010/main" val="14039607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CEOS </a:t>
            </a:r>
            <a:r>
              <a:rPr lang="en-GB" dirty="0" err="1" smtClean="0"/>
              <a:t>Workplan</a:t>
            </a:r>
            <a:r>
              <a:rPr lang="en-GB" dirty="0" smtClean="0"/>
              <a:t> Disasters Objectives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7877410"/>
              </p:ext>
            </p:extLst>
          </p:nvPr>
        </p:nvGraphicFramePr>
        <p:xfrm>
          <a:off x="296863" y="1457325"/>
          <a:ext cx="8728604" cy="3657600"/>
        </p:xfrm>
        <a:graphic>
          <a:graphicData uri="http://schemas.openxmlformats.org/drawingml/2006/table">
            <a:tbl>
              <a:tblPr firstRow="1" bandRow="1">
                <a:tableStyleId>{5C22544A-7EE6-4342-B048-85BDC9FD1C3A}</a:tableStyleId>
              </a:tblPr>
              <a:tblGrid>
                <a:gridCol w="2111375"/>
                <a:gridCol w="2111375"/>
                <a:gridCol w="4505854"/>
              </a:tblGrid>
              <a:tr h="37084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DIS-13: </a:t>
                      </a:r>
                      <a:r>
                        <a:rPr lang="en-US" sz="1800" b="0" kern="1200" dirty="0" smtClean="0">
                          <a:solidFill>
                            <a:schemeClr val="dk1"/>
                          </a:solidFill>
                          <a:latin typeface="+mn-lt"/>
                          <a:ea typeface="+mn-ea"/>
                          <a:cs typeface="+mn-cs"/>
                        </a:rPr>
                        <a:t>Report on follow-on actions to DRM Pilots</a:t>
                      </a:r>
                      <a:endParaRPr lang="en-US" dirty="0"/>
                    </a:p>
                  </a:txBody>
                  <a:tcPr/>
                </a:tc>
                <a:tc>
                  <a:txBody>
                    <a:bodyPr/>
                    <a:lstStyle/>
                    <a:p>
                      <a:r>
                        <a:rPr lang="en-US" dirty="0" smtClean="0"/>
                        <a:t>Q4 – 2017 </a:t>
                      </a:r>
                      <a:endParaRPr lang="en-US" dirty="0"/>
                    </a:p>
                  </a:txBody>
                  <a:tcPr/>
                </a:tc>
                <a:tc>
                  <a:txBody>
                    <a:bodyPr/>
                    <a:lstStyle/>
                    <a:p>
                      <a:r>
                        <a:rPr lang="en-US" sz="1800" kern="1200" dirty="0" smtClean="0">
                          <a:solidFill>
                            <a:schemeClr val="dk1"/>
                          </a:solidFill>
                          <a:latin typeface="+mn-lt"/>
                          <a:ea typeface="+mn-ea"/>
                          <a:cs typeface="+mn-cs"/>
                        </a:rPr>
                        <a:t>The DRM Pilots are expected to provide important insights into where, and how, Earth observations from space can support the Disaster Risk Reduction community.  A report will be prepared to </a:t>
                      </a:r>
                      <a:r>
                        <a:rPr lang="en-US" sz="1800" kern="1200" dirty="0" err="1" smtClean="0">
                          <a:solidFill>
                            <a:schemeClr val="dk1"/>
                          </a:solidFill>
                          <a:latin typeface="+mn-lt"/>
                          <a:ea typeface="+mn-ea"/>
                          <a:cs typeface="+mn-cs"/>
                        </a:rPr>
                        <a:t>summarise</a:t>
                      </a:r>
                      <a:r>
                        <a:rPr lang="en-US" sz="1800" kern="1200" dirty="0" smtClean="0">
                          <a:solidFill>
                            <a:schemeClr val="dk1"/>
                          </a:solidFill>
                          <a:latin typeface="+mn-lt"/>
                          <a:ea typeface="+mn-ea"/>
                          <a:cs typeface="+mn-cs"/>
                        </a:rPr>
                        <a:t> the </a:t>
                      </a:r>
                      <a:r>
                        <a:rPr lang="en-US" sz="1800" kern="1200" dirty="0" err="1" smtClean="0">
                          <a:solidFill>
                            <a:schemeClr val="dk1"/>
                          </a:solidFill>
                          <a:latin typeface="+mn-lt"/>
                          <a:ea typeface="+mn-ea"/>
                          <a:cs typeface="+mn-cs"/>
                        </a:rPr>
                        <a:t>learnings</a:t>
                      </a:r>
                      <a:r>
                        <a:rPr lang="en-US" sz="1800" kern="1200" dirty="0" smtClean="0">
                          <a:solidFill>
                            <a:schemeClr val="dk1"/>
                          </a:solidFill>
                          <a:latin typeface="+mn-lt"/>
                          <a:ea typeface="+mn-ea"/>
                          <a:cs typeface="+mn-cs"/>
                        </a:rPr>
                        <a:t> from these pilots, and to recommend pathways forward.  In particular the report will focus on the elements necessary to the sustainability of operational solutions beyond 2017.</a:t>
                      </a:r>
                    </a:p>
                    <a:p>
                      <a:r>
                        <a:rPr lang="en-US" sz="1800" kern="1200" dirty="0" smtClean="0">
                          <a:solidFill>
                            <a:schemeClr val="dk1"/>
                          </a:solidFill>
                          <a:latin typeface="+mn-lt"/>
                          <a:ea typeface="+mn-ea"/>
                          <a:cs typeface="+mn-cs"/>
                        </a:rPr>
                        <a:t> 	</a:t>
                      </a:r>
                    </a:p>
                    <a:p>
                      <a:endParaRPr lang="en-US" dirty="0"/>
                    </a:p>
                  </a:txBody>
                  <a:tcPr/>
                </a:tc>
              </a:tr>
            </a:tbl>
          </a:graphicData>
        </a:graphic>
      </p:graphicFrame>
    </p:spTree>
    <p:extLst>
      <p:ext uri="{BB962C8B-B14F-4D97-AF65-F5344CB8AC3E}">
        <p14:creationId xmlns:p14="http://schemas.microsoft.com/office/powerpoint/2010/main" val="33958661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CEOS </a:t>
            </a:r>
            <a:r>
              <a:rPr lang="en-GB" dirty="0" err="1" smtClean="0"/>
              <a:t>Workplan</a:t>
            </a:r>
            <a:r>
              <a:rPr lang="en-GB" dirty="0" smtClean="0"/>
              <a:t> Disasters Objectives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4396682"/>
              </p:ext>
            </p:extLst>
          </p:nvPr>
        </p:nvGraphicFramePr>
        <p:xfrm>
          <a:off x="296863" y="1457325"/>
          <a:ext cx="8728604" cy="5303520"/>
        </p:xfrm>
        <a:graphic>
          <a:graphicData uri="http://schemas.openxmlformats.org/drawingml/2006/table">
            <a:tbl>
              <a:tblPr firstRow="1" bandRow="1">
                <a:tableStyleId>{5C22544A-7EE6-4342-B048-85BDC9FD1C3A}</a:tableStyleId>
              </a:tblPr>
              <a:tblGrid>
                <a:gridCol w="2111375"/>
                <a:gridCol w="2111375"/>
                <a:gridCol w="4505854"/>
              </a:tblGrid>
              <a:tr h="370840">
                <a:tc>
                  <a:txBody>
                    <a:bodyPr/>
                    <a:lstStyle/>
                    <a:p>
                      <a:r>
                        <a:rPr lang="en-US" sz="1500" b="1" dirty="0" smtClean="0">
                          <a:solidFill>
                            <a:prstClr val="black"/>
                          </a:solidFill>
                          <a:latin typeface="Calibri"/>
                        </a:rPr>
                        <a:t>Objective/Deliverable</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Projected Completion Date	</a:t>
                      </a:r>
                    </a:p>
                  </a:txBody>
                  <a:tcPr/>
                </a:tc>
                <a:tc>
                  <a:txBody>
                    <a:bodyPr/>
                    <a:lstStyle/>
                    <a:p>
                      <a:r>
                        <a:rPr lang="en-US" sz="1500" b="0" dirty="0" smtClean="0">
                          <a:solidFill>
                            <a:prstClr val="black"/>
                          </a:solidFill>
                          <a:latin typeface="Calibri"/>
                        </a:rPr>
                        <a:t>	</a:t>
                      </a:r>
                      <a:r>
                        <a:rPr lang="en-US" sz="1500" b="1" dirty="0" smtClean="0">
                          <a:solidFill>
                            <a:prstClr val="black"/>
                          </a:solidFill>
                          <a:latin typeface="Calibri"/>
                        </a:rPr>
                        <a:t>Background Information</a:t>
                      </a:r>
                      <a:r>
                        <a:rPr lang="en-US" sz="1500" b="0" dirty="0" smtClean="0">
                          <a:solidFill>
                            <a:prstClr val="black"/>
                          </a:solidFill>
                          <a:latin typeface="Calibri"/>
                        </a:rPr>
                        <a:t>	</a:t>
                      </a:r>
                      <a:endParaRPr lang="en-US" sz="1500" b="1" dirty="0" smtClean="0">
                        <a:solidFill>
                          <a:prstClr val="black"/>
                        </a:solidFill>
                        <a:latin typeface="Calibri"/>
                      </a:endParaRPr>
                    </a:p>
                  </a:txBody>
                  <a:tcPr/>
                </a:tc>
              </a:tr>
              <a:tr h="370840">
                <a:tc>
                  <a:txBody>
                    <a:bodyPr/>
                    <a:lstStyle/>
                    <a:p>
                      <a:r>
                        <a:rPr lang="en-US" sz="1800" b="1" kern="1200" dirty="0" smtClean="0">
                          <a:solidFill>
                            <a:schemeClr val="dk1"/>
                          </a:solidFill>
                          <a:latin typeface="+mn-lt"/>
                          <a:ea typeface="+mn-ea"/>
                          <a:cs typeface="+mn-cs"/>
                        </a:rPr>
                        <a:t>DIS-15:  </a:t>
                      </a:r>
                      <a:r>
                        <a:rPr lang="en-US" sz="1800" b="0" kern="1200" dirty="0" smtClean="0">
                          <a:solidFill>
                            <a:schemeClr val="dk1"/>
                          </a:solidFill>
                          <a:latin typeface="+mn-lt"/>
                          <a:ea typeface="+mn-ea"/>
                          <a:cs typeface="+mn-cs"/>
                        </a:rPr>
                        <a:t>Support for GEO-DARMA identification of major hazards and DRR issues for each selected region</a:t>
                      </a:r>
                      <a:endParaRPr lang="en-US" dirty="0"/>
                    </a:p>
                  </a:txBody>
                  <a:tcPr/>
                </a:tc>
                <a:tc>
                  <a:txBody>
                    <a:bodyPr/>
                    <a:lstStyle/>
                    <a:p>
                      <a:r>
                        <a:rPr lang="en-US" dirty="0" smtClean="0"/>
                        <a:t>Q4 – 2017 </a:t>
                      </a:r>
                      <a:endParaRPr lang="en-US" dirty="0"/>
                    </a:p>
                  </a:txBody>
                  <a:tcPr/>
                </a:tc>
                <a:tc>
                  <a:txBody>
                    <a:bodyPr/>
                    <a:lstStyle/>
                    <a:p>
                      <a:r>
                        <a:rPr lang="en-US" sz="1800" kern="1200" dirty="0" smtClean="0">
                          <a:solidFill>
                            <a:schemeClr val="dk1"/>
                          </a:solidFill>
                          <a:latin typeface="+mn-lt"/>
                          <a:ea typeface="+mn-ea"/>
                          <a:cs typeface="+mn-cs"/>
                        </a:rPr>
                        <a:t>During this period GEO-DARMA will seek independent identification of disaster risk management priorities at regional level (e.g. most prevalent hazards and most severe impact; hurdles in implementing effective DRR and resilience measures in the region) by authoritative Regional Institutions, in line with the priorities from the </a:t>
                      </a:r>
                      <a:r>
                        <a:rPr lang="en-US" sz="1800" i="1" kern="1200" dirty="0" smtClean="0">
                          <a:solidFill>
                            <a:schemeClr val="dk1"/>
                          </a:solidFill>
                          <a:latin typeface="+mn-lt"/>
                          <a:ea typeface="+mn-ea"/>
                          <a:cs typeface="+mn-cs"/>
                        </a:rPr>
                        <a:t>Sendai Framework for Disaster Risk Reduction 2015-2030</a:t>
                      </a:r>
                      <a:r>
                        <a:rPr lang="en-US" sz="1800" i="0" kern="1200" dirty="0" smtClean="0">
                          <a:solidFill>
                            <a:schemeClr val="dk1"/>
                          </a:solidFill>
                          <a:latin typeface="+mn-lt"/>
                          <a:ea typeface="+mn-ea"/>
                          <a:cs typeface="+mn-cs"/>
                        </a:rPr>
                        <a:t>.</a:t>
                      </a:r>
                    </a:p>
                    <a:p>
                      <a:r>
                        <a:rPr lang="en-US" sz="1800" i="0" kern="1200" dirty="0" smtClean="0">
                          <a:solidFill>
                            <a:schemeClr val="dk1"/>
                          </a:solidFill>
                          <a:latin typeface="+mn-lt"/>
                          <a:ea typeface="+mn-ea"/>
                          <a:cs typeface="+mn-cs"/>
                        </a:rPr>
                        <a:t> </a:t>
                      </a:r>
                    </a:p>
                    <a:p>
                      <a:r>
                        <a:rPr lang="en-US" sz="1800" i="0" kern="1200" dirty="0" smtClean="0">
                          <a:solidFill>
                            <a:schemeClr val="dk1"/>
                          </a:solidFill>
                          <a:latin typeface="+mn-lt"/>
                          <a:ea typeface="+mn-ea"/>
                          <a:cs typeface="+mn-cs"/>
                        </a:rPr>
                        <a:t>The accomplishment of the task will require the active support of major stakeholders in the field of disaster risk management at global, regional and national level on order to implement a series of pilot projects.</a:t>
                      </a:r>
                    </a:p>
                    <a:p>
                      <a:r>
                        <a:rPr lang="en-US" sz="1800" i="0" kern="1200" dirty="0" smtClean="0">
                          <a:solidFill>
                            <a:schemeClr val="dk1"/>
                          </a:solidFill>
                          <a:latin typeface="+mn-lt"/>
                          <a:ea typeface="+mn-ea"/>
                          <a:cs typeface="+mn-cs"/>
                        </a:rPr>
                        <a:t> 	</a:t>
                      </a:r>
                    </a:p>
                    <a:p>
                      <a:endParaRPr lang="en-US" dirty="0"/>
                    </a:p>
                  </a:txBody>
                  <a:tcPr/>
                </a:tc>
              </a:tr>
            </a:tbl>
          </a:graphicData>
        </a:graphic>
      </p:graphicFrame>
    </p:spTree>
    <p:extLst>
      <p:ext uri="{BB962C8B-B14F-4D97-AF65-F5344CB8AC3E}">
        <p14:creationId xmlns:p14="http://schemas.microsoft.com/office/powerpoint/2010/main" val="20501989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Pilot background</a:t>
            </a:r>
            <a:endParaRPr lang="en-GB" dirty="0"/>
          </a:p>
        </p:txBody>
      </p:sp>
      <p:sp>
        <p:nvSpPr>
          <p:cNvPr id="3" name="Content Placeholder 2"/>
          <p:cNvSpPr>
            <a:spLocks noGrp="1"/>
          </p:cNvSpPr>
          <p:nvPr>
            <p:ph idx="1"/>
          </p:nvPr>
        </p:nvSpPr>
        <p:spPr/>
        <p:txBody>
          <a:bodyPr/>
          <a:lstStyle/>
          <a:p>
            <a:pPr marL="0" indent="0">
              <a:buNone/>
            </a:pPr>
            <a:r>
              <a:rPr lang="en-GB" sz="1800" dirty="0" smtClean="0"/>
              <a:t>Flood, Seismic Hazards, and Volcano Pilots approved by SIT April 2014 and run to end 2017</a:t>
            </a:r>
          </a:p>
          <a:p>
            <a:pPr marL="0" indent="0">
              <a:buNone/>
            </a:pPr>
            <a:endParaRPr lang="en-GB" sz="1800" dirty="0"/>
          </a:p>
          <a:p>
            <a:pPr marL="0" indent="0">
              <a:buNone/>
            </a:pPr>
            <a:r>
              <a:rPr lang="en-GB" sz="1800" dirty="0" smtClean="0"/>
              <a:t>Recovery Observatory formally approved by plenary November 2015 and is expected to be triggered in 2016, to run for 3 to 5 years (2018-2020), with after 6 months (end 2016/early 2017)</a:t>
            </a:r>
          </a:p>
          <a:p>
            <a:pPr marL="0" indent="0">
              <a:buNone/>
            </a:pPr>
            <a:endParaRPr lang="en-GB" sz="1800" dirty="0" smtClean="0"/>
          </a:p>
          <a:p>
            <a:pPr marL="0" indent="0">
              <a:buNone/>
            </a:pPr>
            <a:r>
              <a:rPr lang="en-GB" sz="1800" dirty="0" smtClean="0"/>
              <a:t>Landslide pilot planning begun 2015; approval at plenary 2016; may run to end 2019</a:t>
            </a:r>
            <a:endParaRPr lang="en-GB" sz="1800" dirty="0"/>
          </a:p>
          <a:p>
            <a:pPr marL="0" indent="0">
              <a:buNone/>
            </a:pPr>
            <a:endParaRPr lang="en-GB" sz="1800" dirty="0"/>
          </a:p>
          <a:p>
            <a:pPr marL="0" indent="0">
              <a:buNone/>
            </a:pPr>
            <a:r>
              <a:rPr lang="en-GB" sz="1800" dirty="0" smtClean="0"/>
              <a:t>Some activities may continue, or be linked to new initiatives (e.g. GEO-DARMA, while others will cease</a:t>
            </a:r>
          </a:p>
          <a:p>
            <a:pPr marL="0" indent="0">
              <a:buNone/>
            </a:pPr>
            <a:endParaRPr lang="en-GB" sz="1800" dirty="0"/>
          </a:p>
          <a:p>
            <a:pPr marL="0" indent="0">
              <a:buNone/>
            </a:pPr>
            <a:r>
              <a:rPr lang="en-GB" sz="1800" dirty="0" smtClean="0"/>
              <a:t>Vision for sustainability to be put forward early 2017 (SIT) for approval at 2017 Plenary </a:t>
            </a:r>
            <a:endParaRPr lang="en-GB" sz="1800" b="0" dirty="0" smtClean="0"/>
          </a:p>
          <a:p>
            <a:pPr>
              <a:buFontTx/>
              <a:buChar char="-"/>
            </a:pPr>
            <a:endParaRPr lang="en-GB" dirty="0" smtClean="0"/>
          </a:p>
        </p:txBody>
      </p:sp>
    </p:spTree>
    <p:extLst>
      <p:ext uri="{BB962C8B-B14F-4D97-AF65-F5344CB8AC3E}">
        <p14:creationId xmlns:p14="http://schemas.microsoft.com/office/powerpoint/2010/main" val="20541244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measure performance?</a:t>
            </a:r>
            <a:endParaRPr lang="en-GB" dirty="0"/>
          </a:p>
        </p:txBody>
      </p:sp>
      <p:sp>
        <p:nvSpPr>
          <p:cNvPr id="3" name="Content Placeholder 2"/>
          <p:cNvSpPr>
            <a:spLocks noGrp="1"/>
          </p:cNvSpPr>
          <p:nvPr>
            <p:ph idx="1"/>
          </p:nvPr>
        </p:nvSpPr>
        <p:spPr/>
        <p:txBody>
          <a:bodyPr/>
          <a:lstStyle/>
          <a:p>
            <a:pPr marL="0" indent="0">
              <a:buNone/>
            </a:pPr>
            <a:r>
              <a:rPr lang="en-GB" dirty="0" smtClean="0"/>
              <a:t>Both measurable and qualitative evaluation of pilots:</a:t>
            </a:r>
          </a:p>
          <a:p>
            <a:r>
              <a:rPr lang="en-GB" dirty="0"/>
              <a:t>Evaluation against pilot objectives (incl. deliverables &amp; milestones</a:t>
            </a:r>
            <a:r>
              <a:rPr lang="en-GB" dirty="0" smtClean="0"/>
              <a:t>)</a:t>
            </a:r>
          </a:p>
          <a:p>
            <a:pPr lvl="1">
              <a:buFontTx/>
              <a:buChar char="-"/>
            </a:pPr>
            <a:r>
              <a:rPr lang="en-GB" b="0" dirty="0"/>
              <a:t>M</a:t>
            </a:r>
            <a:r>
              <a:rPr lang="en-GB" b="0" dirty="0" smtClean="0"/>
              <a:t>onitoring </a:t>
            </a:r>
            <a:r>
              <a:rPr lang="en-GB" b="0" dirty="0"/>
              <a:t>by </a:t>
            </a:r>
            <a:r>
              <a:rPr lang="en-GB" b="0" dirty="0" smtClean="0"/>
              <a:t>Pilot Leads </a:t>
            </a:r>
            <a:r>
              <a:rPr lang="en-GB" b="0" dirty="0"/>
              <a:t>and regular reporting </a:t>
            </a:r>
            <a:r>
              <a:rPr lang="en-GB" b="0" dirty="0" smtClean="0"/>
              <a:t>to WG in “</a:t>
            </a:r>
            <a:r>
              <a:rPr lang="en-GB" b="0" dirty="0" err="1" smtClean="0"/>
              <a:t>semestrial</a:t>
            </a:r>
            <a:r>
              <a:rPr lang="en-GB" b="0" dirty="0" smtClean="0"/>
              <a:t> report” and WG meetings and </a:t>
            </a:r>
            <a:r>
              <a:rPr lang="en-GB" b="0" dirty="0" err="1" smtClean="0"/>
              <a:t>telcons</a:t>
            </a:r>
            <a:r>
              <a:rPr lang="en-GB" b="0" dirty="0" smtClean="0"/>
              <a:t>: formal review of reporting should be instituted</a:t>
            </a:r>
          </a:p>
          <a:p>
            <a:pPr lvl="1">
              <a:buFontTx/>
              <a:buChar char="-"/>
            </a:pPr>
            <a:endParaRPr lang="en-GB" b="0" dirty="0"/>
          </a:p>
          <a:p>
            <a:r>
              <a:rPr lang="en-GB" dirty="0" smtClean="0"/>
              <a:t>Own qualitative judgment by thematic team and feedback from intermediate and end users – end user questionnaire to be developed for each thematic team, on basis of Volcano Pilot questionnaire</a:t>
            </a:r>
          </a:p>
          <a:p>
            <a:pPr>
              <a:buFontTx/>
              <a:buChar char="-"/>
            </a:pPr>
            <a:endParaRPr lang="en-GB" b="0" dirty="0" smtClean="0"/>
          </a:p>
          <a:p>
            <a:pPr>
              <a:buFontTx/>
              <a:buChar char="-"/>
            </a:pPr>
            <a:endParaRPr lang="en-GB" dirty="0" smtClean="0"/>
          </a:p>
        </p:txBody>
      </p:sp>
    </p:spTree>
    <p:extLst>
      <p:ext uri="{BB962C8B-B14F-4D97-AF65-F5344CB8AC3E}">
        <p14:creationId xmlns:p14="http://schemas.microsoft.com/office/powerpoint/2010/main" val="14142655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Criteria for success</a:t>
            </a:r>
            <a:endParaRPr lang="en-GB" dirty="0"/>
          </a:p>
        </p:txBody>
      </p:sp>
      <p:sp>
        <p:nvSpPr>
          <p:cNvPr id="3" name="Content Placeholder 2"/>
          <p:cNvSpPr>
            <a:spLocks noGrp="1"/>
          </p:cNvSpPr>
          <p:nvPr>
            <p:ph idx="1"/>
          </p:nvPr>
        </p:nvSpPr>
        <p:spPr>
          <a:xfrm>
            <a:off x="142874" y="1584325"/>
            <a:ext cx="8924925" cy="4864100"/>
          </a:xfrm>
        </p:spPr>
        <p:txBody>
          <a:bodyPr/>
          <a:lstStyle/>
          <a:p>
            <a:r>
              <a:rPr lang="en-GB" dirty="0" smtClean="0"/>
              <a:t>Data use (volume and quality of images and products)</a:t>
            </a:r>
          </a:p>
          <a:p>
            <a:r>
              <a:rPr lang="en-GB" dirty="0" smtClean="0"/>
              <a:t>User uptake (number of users and volume of products generated and used effectively)</a:t>
            </a:r>
          </a:p>
          <a:p>
            <a:r>
              <a:rPr lang="en-GB" dirty="0" smtClean="0"/>
              <a:t>User engagement (actual use of products, willingness to contribute to sustainability strategy)</a:t>
            </a:r>
          </a:p>
          <a:p>
            <a:r>
              <a:rPr lang="en-GB" dirty="0" smtClean="0"/>
              <a:t>Outside interest (willingness of stakeholders to finance activities)</a:t>
            </a:r>
          </a:p>
          <a:p>
            <a:r>
              <a:rPr lang="en-GB" dirty="0" smtClean="0"/>
              <a:t>Objective accomplishments (changes to decision-making processes, effective DRM strategies influenced)</a:t>
            </a:r>
          </a:p>
          <a:p>
            <a:r>
              <a:rPr lang="en-GB" dirty="0" smtClean="0"/>
              <a:t>Ease of implementation (does the path to sustainability come naturally? Is there a clear vision for how to transition from demonstration to viable on-going work?)</a:t>
            </a:r>
          </a:p>
          <a:p>
            <a:pPr>
              <a:buFontTx/>
              <a:buChar char="-"/>
            </a:pPr>
            <a:endParaRPr lang="en-GB" b="0" dirty="0" smtClean="0"/>
          </a:p>
          <a:p>
            <a:pPr>
              <a:buFontTx/>
              <a:buChar char="-"/>
            </a:pPr>
            <a:endParaRPr lang="en-GB" dirty="0" smtClean="0"/>
          </a:p>
        </p:txBody>
      </p:sp>
    </p:spTree>
    <p:extLst>
      <p:ext uri="{BB962C8B-B14F-4D97-AF65-F5344CB8AC3E}">
        <p14:creationId xmlns:p14="http://schemas.microsoft.com/office/powerpoint/2010/main" val="11560051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282" y="188913"/>
            <a:ext cx="7615518" cy="501650"/>
          </a:xfrm>
        </p:spPr>
        <p:txBody>
          <a:bodyPr/>
          <a:lstStyle/>
          <a:p>
            <a:r>
              <a:rPr lang="en-GB" dirty="0" smtClean="0"/>
              <a:t>How to report success?</a:t>
            </a:r>
            <a:endParaRPr lang="en-GB" dirty="0"/>
          </a:p>
        </p:txBody>
      </p:sp>
      <p:sp>
        <p:nvSpPr>
          <p:cNvPr id="3" name="Content Placeholder 2"/>
          <p:cNvSpPr>
            <a:spLocks noGrp="1"/>
          </p:cNvSpPr>
          <p:nvPr>
            <p:ph idx="1"/>
          </p:nvPr>
        </p:nvSpPr>
        <p:spPr>
          <a:xfrm>
            <a:off x="213064" y="1457325"/>
            <a:ext cx="8744505" cy="4864100"/>
          </a:xfrm>
        </p:spPr>
        <p:txBody>
          <a:bodyPr/>
          <a:lstStyle/>
          <a:p>
            <a:pPr marL="0" indent="0">
              <a:buNone/>
            </a:pPr>
            <a:r>
              <a:rPr lang="en-GB" dirty="0" smtClean="0"/>
              <a:t>Selection of significant </a:t>
            </a:r>
            <a:r>
              <a:rPr lang="en-GB" dirty="0"/>
              <a:t>results </a:t>
            </a:r>
            <a:r>
              <a:rPr lang="en-GB" dirty="0" smtClean="0"/>
              <a:t>by </a:t>
            </a:r>
            <a:r>
              <a:rPr lang="en-GB" dirty="0"/>
              <a:t>Thematic team</a:t>
            </a:r>
          </a:p>
          <a:p>
            <a:pPr lvl="1"/>
            <a:r>
              <a:rPr lang="en-GB" b="0" dirty="0" smtClean="0"/>
              <a:t>Publication on web site. </a:t>
            </a:r>
            <a:r>
              <a:rPr lang="en-US" b="0" dirty="0"/>
              <a:t>Each </a:t>
            </a:r>
            <a:r>
              <a:rPr lang="en-US" b="0" dirty="0" smtClean="0"/>
              <a:t>pilot </a:t>
            </a:r>
            <a:r>
              <a:rPr lang="en-US" b="0" dirty="0"/>
              <a:t>lead </a:t>
            </a:r>
            <a:r>
              <a:rPr lang="en-US" b="0" dirty="0" smtClean="0"/>
              <a:t>to </a:t>
            </a:r>
            <a:r>
              <a:rPr lang="en-US" b="0" dirty="0"/>
              <a:t>provide </a:t>
            </a:r>
            <a:r>
              <a:rPr lang="en-US" b="0" dirty="0" smtClean="0"/>
              <a:t>½ page </a:t>
            </a:r>
            <a:r>
              <a:rPr lang="en-US" b="0" dirty="0"/>
              <a:t>general public summary and then a link to more detailed information.</a:t>
            </a:r>
          </a:p>
          <a:p>
            <a:pPr lvl="1"/>
            <a:endParaRPr lang="en-US" b="0" dirty="0"/>
          </a:p>
          <a:p>
            <a:pPr lvl="1"/>
            <a:r>
              <a:rPr lang="en-US" b="0" dirty="0"/>
              <a:t>Current target is 4 or 5 </a:t>
            </a:r>
            <a:r>
              <a:rPr lang="en-US" b="0" dirty="0" smtClean="0"/>
              <a:t>web stories </a:t>
            </a:r>
            <a:r>
              <a:rPr lang="en-US" b="0" dirty="0"/>
              <a:t>a year (could do more).</a:t>
            </a:r>
          </a:p>
          <a:p>
            <a:pPr lvl="1"/>
            <a:endParaRPr lang="en-GB" b="0" dirty="0" smtClean="0"/>
          </a:p>
          <a:p>
            <a:pPr lvl="1"/>
            <a:r>
              <a:rPr lang="en-GB" b="0" dirty="0" smtClean="0"/>
              <a:t>Publication of articles in </a:t>
            </a:r>
            <a:r>
              <a:rPr lang="en-GB" b="0" dirty="0"/>
              <a:t>specialized </a:t>
            </a:r>
            <a:r>
              <a:rPr lang="en-GB" b="0" dirty="0" smtClean="0"/>
              <a:t>scientific journals.</a:t>
            </a:r>
          </a:p>
          <a:p>
            <a:pPr lvl="1"/>
            <a:endParaRPr lang="en-GB" b="0" dirty="0" smtClean="0"/>
          </a:p>
          <a:p>
            <a:pPr lvl="1"/>
            <a:r>
              <a:rPr lang="en-GB" b="0" dirty="0"/>
              <a:t>Presentations at international </a:t>
            </a:r>
            <a:r>
              <a:rPr lang="en-GB" b="0" dirty="0" smtClean="0"/>
              <a:t>meetings</a:t>
            </a:r>
          </a:p>
          <a:p>
            <a:pPr lvl="1"/>
            <a:endParaRPr lang="en-GB" b="0" dirty="0"/>
          </a:p>
          <a:p>
            <a:pPr lvl="1"/>
            <a:r>
              <a:rPr lang="en-US" b="0" dirty="0"/>
              <a:t>Glossy ‘pilot report’ highlighting pilot results to be published in late 2016, as a preparation of the pilot successor strategy for 2017. </a:t>
            </a:r>
            <a:endParaRPr lang="en-GB" b="0" dirty="0" smtClean="0"/>
          </a:p>
          <a:p>
            <a:pPr lvl="1"/>
            <a:endParaRPr lang="en-GB" dirty="0"/>
          </a:p>
          <a:p>
            <a:pPr marL="57150" indent="0">
              <a:buNone/>
            </a:pPr>
            <a:endParaRPr lang="en-GB" dirty="0"/>
          </a:p>
        </p:txBody>
      </p:sp>
    </p:spTree>
    <p:extLst>
      <p:ext uri="{BB962C8B-B14F-4D97-AF65-F5344CB8AC3E}">
        <p14:creationId xmlns:p14="http://schemas.microsoft.com/office/powerpoint/2010/main" val="37040996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lin ang="8100000" scaled="1"/>
          <a:tileRect/>
        </a:gradFill>
        <a:ln w="9525" cap="flat" cmpd="sng" algn="ctr">
          <a:noFill/>
          <a:prstDash val="solid"/>
          <a:round/>
          <a:headEnd type="none" w="med" len="med"/>
          <a:tailEnd type="none" w="med" len="med"/>
        </a:ln>
        <a:effectLst>
          <a:outerShdw blurRad="50800" dist="38100" dir="5400000" algn="t" rotWithShape="0">
            <a:prstClr val="black">
              <a:alpha val="40000"/>
            </a:prstClr>
          </a:outerShdw>
        </a:effectLst>
      </a:spPr>
      <a:bodyPr vert="horz" wrap="none" lIns="91440" tIns="45720" rIns="91440" bIns="45720" numCol="1" rtlCol="0" anchor="ctr" anchorCtr="0" compatLnSpc="1">
        <a:prstTxWarp prst="textNoShape">
          <a:avLst/>
        </a:prstTxWarp>
      </a:bodyPr>
      <a:lstStyle>
        <a:defPPr algn="ctr" defTabSz="914400" eaLnBrk="0" hangingPunct="0">
          <a:defRPr b="1" dirty="0">
            <a:solidFill>
              <a:srgbClr val="000000"/>
            </a:solidFill>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994</Words>
  <Application>Microsoft Macintosh PowerPoint</Application>
  <PresentationFormat>On-screen Show (4:3)</PresentationFormat>
  <Paragraphs>105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4_EUM_template_v03</vt:lpstr>
      <vt:lpstr>   Evaluation of pilot success/results – Sustainability strategy   Background presentation for  WG Disasters#5, Bonn     Stephane Chalifoux, WGD Chair Ivan Petiteville, GEO-DARMA lead Andrew Eddy, WGD Secretary</vt:lpstr>
      <vt:lpstr>CEOS Workplan Disasters Objectives</vt:lpstr>
      <vt:lpstr>CEOS Workplan Disasters Objectives</vt:lpstr>
      <vt:lpstr>CEOS Workplan Disasters Objectives</vt:lpstr>
      <vt:lpstr>CEOS Workplan Disasters Objectives</vt:lpstr>
      <vt:lpstr>Pilot background</vt:lpstr>
      <vt:lpstr>How to measure performance?</vt:lpstr>
      <vt:lpstr>Criteria for success</vt:lpstr>
      <vt:lpstr>How to report success?</vt:lpstr>
      <vt:lpstr>Glossy Report – draft ToC  (about 22 pages)</vt:lpstr>
      <vt:lpstr>Glossy Report Timeline</vt:lpstr>
      <vt:lpstr>Follow-on after success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Andrew Eddy</cp:lastModifiedBy>
  <cp:revision>602</cp:revision>
  <cp:lastPrinted>2015-09-07T12:56:19Z</cp:lastPrinted>
  <dcterms:created xsi:type="dcterms:W3CDTF">2011-11-16T09:23:13Z</dcterms:created>
  <dcterms:modified xsi:type="dcterms:W3CDTF">2016-03-09T18:43:19Z</dcterms:modified>
</cp:coreProperties>
</file>