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4" r:id="rId2"/>
  </p:sldMasterIdLst>
  <p:notesMasterIdLst>
    <p:notesMasterId r:id="rId42"/>
  </p:notesMasterIdLst>
  <p:handoutMasterIdLst>
    <p:handoutMasterId r:id="rId43"/>
  </p:handoutMasterIdLst>
  <p:sldIdLst>
    <p:sldId id="256" r:id="rId3"/>
    <p:sldId id="388" r:id="rId4"/>
    <p:sldId id="354" r:id="rId5"/>
    <p:sldId id="355" r:id="rId6"/>
    <p:sldId id="356" r:id="rId7"/>
    <p:sldId id="360" r:id="rId8"/>
    <p:sldId id="361" r:id="rId9"/>
    <p:sldId id="363" r:id="rId10"/>
    <p:sldId id="351" r:id="rId11"/>
    <p:sldId id="368" r:id="rId12"/>
    <p:sldId id="364" r:id="rId13"/>
    <p:sldId id="366" r:id="rId14"/>
    <p:sldId id="369" r:id="rId15"/>
    <p:sldId id="367" r:id="rId16"/>
    <p:sldId id="365" r:id="rId17"/>
    <p:sldId id="372" r:id="rId18"/>
    <p:sldId id="371" r:id="rId19"/>
    <p:sldId id="386" r:id="rId20"/>
    <p:sldId id="387" r:id="rId21"/>
    <p:sldId id="380" r:id="rId22"/>
    <p:sldId id="382" r:id="rId23"/>
    <p:sldId id="383" r:id="rId24"/>
    <p:sldId id="384" r:id="rId25"/>
    <p:sldId id="385" r:id="rId26"/>
    <p:sldId id="381" r:id="rId27"/>
    <p:sldId id="362" r:id="rId28"/>
    <p:sldId id="353" r:id="rId29"/>
    <p:sldId id="336" r:id="rId30"/>
    <p:sldId id="301" r:id="rId31"/>
    <p:sldId id="379" r:id="rId32"/>
    <p:sldId id="337" r:id="rId33"/>
    <p:sldId id="378" r:id="rId34"/>
    <p:sldId id="319" r:id="rId35"/>
    <p:sldId id="374" r:id="rId36"/>
    <p:sldId id="320" r:id="rId37"/>
    <p:sldId id="375" r:id="rId38"/>
    <p:sldId id="376" r:id="rId39"/>
    <p:sldId id="377" r:id="rId40"/>
    <p:sldId id="350" r:id="rId4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333399"/>
    <a:srgbClr val="CC0066"/>
    <a:srgbClr val="33CC33"/>
    <a:srgbClr val="003300"/>
    <a:srgbClr val="FF3300"/>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8480" autoAdjust="0"/>
  </p:normalViewPr>
  <p:slideViewPr>
    <p:cSldViewPr>
      <p:cViewPr varScale="1">
        <p:scale>
          <a:sx n="65" d="100"/>
          <a:sy n="65" d="100"/>
        </p:scale>
        <p:origin x="-11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
    </p:cViewPr>
  </p:sorterViewPr>
  <p:notesViewPr>
    <p:cSldViewPr>
      <p:cViewPr varScale="1">
        <p:scale>
          <a:sx n="71" d="100"/>
          <a:sy n="71" d="100"/>
        </p:scale>
        <p:origin x="-2813" y="-8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4CD819-827A-4355-BC55-BC2EFF343CD1}" type="datetimeFigureOut">
              <a:rPr lang="it-IT" smtClean="0"/>
              <a:pPr/>
              <a:t>09/03/2016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51CF55-8342-45B2-8FB0-B004E5CE6FF6}"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it-IT"/>
          </a:p>
        </p:txBody>
      </p:sp>
      <p:sp>
        <p:nvSpPr>
          <p:cNvPr id="993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fld id="{C593A841-E1D7-427D-B95A-EC29C0921306}" type="datetimeFigureOut">
              <a:rPr lang="it-IT"/>
              <a:pPr/>
              <a:t>09/03/2016</a:t>
            </a:fld>
            <a:endParaRPr lang="it-IT"/>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93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93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it-IT"/>
          </a:p>
        </p:txBody>
      </p:sp>
      <p:sp>
        <p:nvSpPr>
          <p:cNvPr id="993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C703B781-9744-4547-9764-3D475E27AAEC}" type="slidenum">
              <a:rPr lang="it-IT"/>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12</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13</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14</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16</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18</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20</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21</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22</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23</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24</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Krakatoa</a:t>
            </a:r>
            <a:r>
              <a:rPr lang="it-IT" dirty="0" smtClean="0"/>
              <a:t> tsunami in 1883 </a:t>
            </a:r>
            <a:r>
              <a:rPr lang="it-IT" dirty="0" err="1" smtClean="0"/>
              <a:t>killed</a:t>
            </a:r>
            <a:r>
              <a:rPr lang="it-IT" dirty="0" smtClean="0"/>
              <a:t> 35 </a:t>
            </a:r>
            <a:r>
              <a:rPr lang="it-IT" dirty="0" err="1" smtClean="0"/>
              <a:t>to</a:t>
            </a:r>
            <a:r>
              <a:rPr lang="it-IT" dirty="0" smtClean="0"/>
              <a:t> 120k.</a:t>
            </a:r>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33</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Krakatoa</a:t>
            </a:r>
            <a:r>
              <a:rPr lang="it-IT" dirty="0" smtClean="0"/>
              <a:t> tsunami in 1883 </a:t>
            </a:r>
            <a:r>
              <a:rPr lang="it-IT" dirty="0" err="1" smtClean="0"/>
              <a:t>killed</a:t>
            </a:r>
            <a:r>
              <a:rPr lang="it-IT" dirty="0" smtClean="0"/>
              <a:t> 35 </a:t>
            </a:r>
            <a:r>
              <a:rPr lang="it-IT" dirty="0" err="1" smtClean="0"/>
              <a:t>to</a:t>
            </a:r>
            <a:r>
              <a:rPr lang="it-IT" dirty="0" smtClean="0"/>
              <a:t> 120k.</a:t>
            </a:r>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34</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eaLnBrk="1" hangingPunct="1"/>
            <a:r>
              <a:rPr lang="en-US" dirty="0" smtClean="0">
                <a:latin typeface="Arial" pitchFamily="34" charset="0"/>
              </a:rPr>
              <a:t>Seven main uplift episodes were detected, and during each uplift period, the recurrent horizontal displacement pattern, radial from the “caldera center”, suggests no significant change in deformation source geometry and location occurs </a:t>
            </a:r>
          </a:p>
          <a:p>
            <a:pPr eaLnBrk="1" hangingPunct="1"/>
            <a:r>
              <a:rPr lang="en-US" dirty="0" smtClean="0">
                <a:latin typeface="Arial" pitchFamily="34" charset="0"/>
              </a:rPr>
              <a:t>Figure left: GPS weekly time series of Vertical component for station RITE: a) 2000-2006 time span; b) 2007-2013 time span. The gray box indicate the selected seven uplift periods (Up1, 20 Up2…..,Up7). </a:t>
            </a:r>
          </a:p>
          <a:p>
            <a:pPr eaLnBrk="1" hangingPunct="1"/>
            <a:r>
              <a:rPr lang="en-US" dirty="0" smtClean="0">
                <a:latin typeface="Arial" pitchFamily="34" charset="0"/>
              </a:rPr>
              <a:t>Figure right: The vectors show the magnitude and direction of displacement of each continuous GPS station during the selected 7 uplift periods in Figure left. For each period have shown the position of  the source obtained by means joint inversion of horizontal and vertical displacements, and uplift map. </a:t>
            </a:r>
            <a:endParaRPr lang="it-IT" dirty="0" smtClean="0">
              <a:latin typeface="Arial" pitchFamily="34" charset="0"/>
            </a:endParaRPr>
          </a:p>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6</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7</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8</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10</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7E85E7A5-7482-4E77-BFFB-D60AAB164C4E}" type="datetimeFigureOut">
              <a:rPr lang="it-IT"/>
              <a:pPr/>
              <a:t>09/03/2016</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B1DB9DD-C9BE-45C4-B72B-0104B04A29FC}"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5DAF7775-E439-40CF-B3DA-17D9F0F38C30}" type="datetimeFigureOut">
              <a:rPr lang="it-IT"/>
              <a:pPr/>
              <a:t>09/03/2016</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C686D369-852B-43D7-9D46-F4D722D5DF23}"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B8AF8E6B-711E-4D42-8EE3-A1217F05B929}" type="datetimeFigureOut">
              <a:rPr lang="it-IT"/>
              <a:pPr/>
              <a:t>09/03/2016</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8BFD76A3-5F91-40CC-8E6A-52F98C8496FE}"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ttangolo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ttangolo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ttangolo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ttangolo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ettangolo arrotondato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ettangolo arrotondato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ttangolo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olo 7"/>
          <p:cNvSpPr>
            <a:spLocks noGrp="1"/>
          </p:cNvSpPr>
          <p:nvPr>
            <p:ph type="ctrTitle"/>
          </p:nvPr>
        </p:nvSpPr>
        <p:spPr>
          <a:xfrm>
            <a:off x="457200" y="2401887"/>
            <a:ext cx="8458200" cy="1470025"/>
          </a:xfrm>
        </p:spPr>
        <p:txBody>
          <a:bodyPr anchor="b"/>
          <a:lstStyle>
            <a:lvl1pPr>
              <a:defRPr sz="4400">
                <a:solidFill>
                  <a:schemeClr val="bg1"/>
                </a:solidFill>
              </a:defRPr>
            </a:lvl1pPr>
          </a:lstStyle>
          <a:p>
            <a:endParaRPr kumimoji="0" lang="en-US" dirty="0"/>
          </a:p>
        </p:txBody>
      </p:sp>
      <p:sp>
        <p:nvSpPr>
          <p:cNvPr id="9" name="Sottotitolo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a:xfrm>
            <a:off x="6705600" y="4206240"/>
            <a:ext cx="960120" cy="457200"/>
          </a:xfrm>
        </p:spPr>
        <p:txBody>
          <a:bodyPr/>
          <a:lstStyle/>
          <a:p>
            <a:fld id="{C3F416CD-67A3-4CF0-A210-F6AF31AC147F}" type="datetimeFigureOut">
              <a:rPr lang="en-US" smtClean="0"/>
              <a:pPr/>
              <a:t>3/9/2016</a:t>
            </a:fld>
            <a:endParaRPr lang="en-US"/>
          </a:p>
        </p:txBody>
      </p:sp>
      <p:sp>
        <p:nvSpPr>
          <p:cNvPr id="17" name="Segnaposto piè di pagina 16"/>
          <p:cNvSpPr>
            <a:spLocks noGrp="1"/>
          </p:cNvSpPr>
          <p:nvPr>
            <p:ph type="ftr" sz="quarter" idx="11"/>
          </p:nvPr>
        </p:nvSpPr>
        <p:spPr>
          <a:xfrm>
            <a:off x="5410200" y="4205288"/>
            <a:ext cx="1295400" cy="457200"/>
          </a:xfrm>
        </p:spPr>
        <p:txBody>
          <a:bodyPr/>
          <a:lstStyle/>
          <a:p>
            <a:endParaRPr kumimoji="0" lang="en-US" dirty="0"/>
          </a:p>
        </p:txBody>
      </p:sp>
      <p:sp>
        <p:nvSpPr>
          <p:cNvPr id="29" name="Segnaposto numero diapositiva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lgn="r" eaLnBrk="1" latinLnBrk="0" hangingPunct="1"/>
            <a:fld id="{96652B35-718D-4E28-AFEB-B694A3B357E8}" type="slidenum">
              <a:rPr kumimoji="0" lang="en-US" smtClean="0"/>
              <a:pPr algn="r" eaLnBrk="1" latinLnBrk="0" hangingPunct="1"/>
              <a:t>‹N›</a:t>
            </a:fld>
            <a:endParaRPr kumimoji="0" lang="en-US" sz="1800" dirty="0">
              <a:solidFill>
                <a:schemeClr val="bg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3/9/2016</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
        <p:nvSpPr>
          <p:cNvPr id="8" name="Segnaposto contenuto 7"/>
          <p:cNvSpPr>
            <a:spLocks noGrp="1"/>
          </p:cNvSpPr>
          <p:nvPr>
            <p:ph sz="quarter" idx="13"/>
          </p:nvPr>
        </p:nvSpPr>
        <p:spPr>
          <a:xfrm>
            <a:off x="2286000" y="228600"/>
            <a:ext cx="914400" cy="914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C3F416CD-67A3-4CF0-A210-F6AF31AC147F}" type="datetimeFigureOut">
              <a:rPr lang="en-US" smtClean="0"/>
              <a:pPr/>
              <a:t>3/9/2016</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3F416CD-67A3-4CF0-A210-F6AF31AC147F}" type="datetimeFigureOut">
              <a:rPr lang="en-US" smtClean="0"/>
              <a:pPr/>
              <a:t>3/9/2016</a:t>
            </a:fld>
            <a:endParaRPr lang="en-US"/>
          </a:p>
        </p:txBody>
      </p:sp>
      <p:sp>
        <p:nvSpPr>
          <p:cNvPr id="6" name="Segnaposto piè di pagina 5"/>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7" name="Segnaposto numero diapositiva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1143000"/>
            <a:ext cx="8382000" cy="1069848"/>
          </a:xfrm>
        </p:spPr>
        <p:txBody>
          <a:bodyPr anchor="ctr"/>
          <a:lstStyle>
            <a:lvl1pPr>
              <a:defRPr sz="4000" b="0" i="0" cap="none"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6" name="Segnaposto data 25"/>
          <p:cNvSpPr>
            <a:spLocks noGrp="1"/>
          </p:cNvSpPr>
          <p:nvPr>
            <p:ph type="dt" sz="half" idx="10"/>
          </p:nvPr>
        </p:nvSpPr>
        <p:spPr/>
        <p:txBody>
          <a:bodyPr rtlCol="0"/>
          <a:lstStyle/>
          <a:p>
            <a:pPr algn="l" eaLnBrk="1" latinLnBrk="0" hangingPunct="1"/>
            <a:fld id="{C3F416CD-67A3-4CF0-A210-F6AF31AC147F}" type="datetimeFigureOut">
              <a:rPr lang="en-US" smtClean="0"/>
              <a:pPr algn="l" eaLnBrk="1" latinLnBrk="0" hangingPunct="1"/>
              <a:t>3/9/2016</a:t>
            </a:fld>
            <a:endParaRPr lang="en-US"/>
          </a:p>
        </p:txBody>
      </p:sp>
      <p:sp>
        <p:nvSpPr>
          <p:cNvPr id="27" name="Segnaposto numero diapositiva 26"/>
          <p:cNvSpPr>
            <a:spLocks noGrp="1"/>
          </p:cNvSpPr>
          <p:nvPr>
            <p:ph type="sldNum" sz="quarter" idx="11"/>
          </p:nvPr>
        </p:nvSpPr>
        <p:spPr/>
        <p:txBody>
          <a:bodyPr rtlCol="0"/>
          <a:lstStyle/>
          <a:p>
            <a:pPr algn="r" eaLnBrk="1" latinLnBrk="0" hangingPunct="1"/>
            <a:fld id="{96652B35-718D-4E28-AFEB-B694A3B357E8}" type="slidenum">
              <a:rPr kumimoji="0" lang="en-US" smtClean="0"/>
              <a:pPr algn="r" eaLnBrk="1" latinLnBrk="0" hangingPunct="1"/>
              <a:t>‹N›</a:t>
            </a:fld>
            <a:endParaRPr kumimoji="0" lang="en-US"/>
          </a:p>
        </p:txBody>
      </p:sp>
      <p:sp>
        <p:nvSpPr>
          <p:cNvPr id="28" name="Segnaposto piè di pagina 27"/>
          <p:cNvSpPr>
            <a:spLocks noGrp="1"/>
          </p:cNvSpPr>
          <p:nvPr>
            <p:ph type="ftr" sz="quarter" idx="12"/>
          </p:nvPr>
        </p:nvSpPr>
        <p:spPr/>
        <p:txBody>
          <a:bodyPr rtlCol="0"/>
          <a:lstStyle/>
          <a:p>
            <a:pPr>
              <a:defRPr/>
            </a:pPr>
            <a:r>
              <a:rPr lang="it-IT" smtClean="0"/>
              <a:t>V Convegno Nazionale del Gruppo GIT         14-16 Giugno 2010</a:t>
            </a:r>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a:xfrm>
            <a:off x="6583680" y="612648"/>
            <a:ext cx="957264" cy="457200"/>
          </a:xfrm>
        </p:spPr>
        <p:txBody>
          <a:bodyPr/>
          <a:lstStyle/>
          <a:p>
            <a:fld id="{C3F416CD-67A3-4CF0-A210-F6AF31AC147F}" type="datetimeFigureOut">
              <a:rPr lang="en-US" smtClean="0"/>
              <a:pPr/>
              <a:t>3/9/2016</a:t>
            </a:fld>
            <a:endParaRPr lang="en-US"/>
          </a:p>
        </p:txBody>
      </p:sp>
      <p:sp>
        <p:nvSpPr>
          <p:cNvPr id="4" name="Segnaposto piè di pagina 3"/>
          <p:cNvSpPr>
            <a:spLocks noGrp="1"/>
          </p:cNvSpPr>
          <p:nvPr>
            <p:ph type="ftr" sz="quarter" idx="11"/>
          </p:nvPr>
        </p:nvSpPr>
        <p:spPr>
          <a:xfrm>
            <a:off x="5257800" y="612648"/>
            <a:ext cx="1325880" cy="457200"/>
          </a:xfrm>
        </p:spPr>
        <p:txBody>
          <a:bodyPr/>
          <a:lstStyle/>
          <a:p>
            <a:pPr>
              <a:defRPr/>
            </a:pPr>
            <a:r>
              <a:rPr lang="it-IT" smtClean="0"/>
              <a:t>V Convegno Nazionale del Gruppo GIT         14-16 Giugno 2010</a:t>
            </a:r>
            <a:endParaRPr lang="it-IT"/>
          </a:p>
        </p:txBody>
      </p:sp>
      <p:sp>
        <p:nvSpPr>
          <p:cNvPr id="5" name="Segnaposto numero diapositiva 4"/>
          <p:cNvSpPr>
            <a:spLocks noGrp="1"/>
          </p:cNvSpPr>
          <p:nvPr>
            <p:ph type="sldNum" sz="quarter" idx="12"/>
          </p:nvPr>
        </p:nvSpPr>
        <p:spPr>
          <a:xfrm>
            <a:off x="8174736" y="2272"/>
            <a:ext cx="762000" cy="365760"/>
          </a:xfrm>
        </p:spPr>
        <p:txBody>
          <a:bodyPr/>
          <a:lstStyle/>
          <a:p>
            <a:fld id="{96652B35-718D-4E28-AFEB-B694A3B357E8}" type="slidenum">
              <a:rPr kumimoji="0" lang="en-US" smtClean="0"/>
              <a:pPr/>
              <a:t>‹N›</a:t>
            </a:fld>
            <a:endParaRPr kumimoji="0"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F416CD-67A3-4CF0-A210-F6AF31AC147F}" type="datetimeFigureOut">
              <a:rPr lang="en-US" smtClean="0"/>
              <a:pPr/>
              <a:t>3/9/2016</a:t>
            </a:fld>
            <a:endParaRPr lang="en-US"/>
          </a:p>
        </p:txBody>
      </p:sp>
      <p:sp>
        <p:nvSpPr>
          <p:cNvPr id="3" name="Segnaposto piè di pagina 2"/>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4" name="Segnaposto numero diapositiva 3"/>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353496" y="1101970"/>
            <a:ext cx="3383280" cy="877824"/>
          </a:xfrm>
        </p:spPr>
        <p:txBody>
          <a:bodyPr anchor="b"/>
          <a:lstStyle>
            <a:lvl1pPr algn="l">
              <a:buNone/>
              <a:defRPr sz="1800" b="1"/>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3F416CD-67A3-4CF0-A210-F6AF31AC147F}" type="datetimeFigureOut">
              <a:rPr lang="en-US" smtClean="0"/>
              <a:pPr/>
              <a:t>3/9/2016</a:t>
            </a:fld>
            <a:endParaRPr lang="en-US"/>
          </a:p>
        </p:txBody>
      </p:sp>
      <p:sp>
        <p:nvSpPr>
          <p:cNvPr id="6" name="Segnaposto piè di pagina 5"/>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7" name="Segnaposto numero diapositiva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9B1BD04B-D6B8-46A8-9855-7F9213837C81}" type="datetimeFigureOut">
              <a:rPr lang="it-IT"/>
              <a:pPr/>
              <a:t>09/03/2016</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18F2CD15-36B1-4F59-AE77-FF5B03CF1D46}" type="slidenum">
              <a:rPr lang="it-IT"/>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C3F416CD-67A3-4CF0-A210-F6AF31AC147F}" type="datetimeFigureOut">
              <a:rPr lang="en-US" smtClean="0"/>
              <a:pPr/>
              <a:t>3/9/2016</a:t>
            </a:fld>
            <a:endParaRPr lang="en-US"/>
          </a:p>
        </p:txBody>
      </p:sp>
      <p:sp>
        <p:nvSpPr>
          <p:cNvPr id="6" name="Segnaposto piè di pagina 5"/>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7" name="Segnaposto numero diapositiva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3/9/2016</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1800" y="1143000"/>
            <a:ext cx="1905000" cy="5486400"/>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143000"/>
            <a:ext cx="6248400" cy="5486400"/>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3/9/2016</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3/9/2016</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
        <p:nvSpPr>
          <p:cNvPr id="8" name="Segnaposto contenuto 7"/>
          <p:cNvSpPr>
            <a:spLocks noGrp="1"/>
          </p:cNvSpPr>
          <p:nvPr>
            <p:ph sz="quarter" idx="13"/>
          </p:nvPr>
        </p:nvSpPr>
        <p:spPr>
          <a:xfrm>
            <a:off x="2286000" y="228600"/>
            <a:ext cx="914400" cy="914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fld id="{9E5B1305-048E-4122-88D5-4E9F3FDC18E8}" type="datetimeFigureOut">
              <a:rPr lang="it-IT"/>
              <a:pPr/>
              <a:t>09/03/2016</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7FA3464-B885-4B68-973D-DF6C3449F9DA}"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fld id="{250E1BBC-A5A1-40CB-8A36-C4DCB232A352}" type="datetimeFigureOut">
              <a:rPr lang="it-IT"/>
              <a:pPr/>
              <a:t>09/03/2016</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C5EC6D6C-AA3A-468B-8B28-1F2DFEEE95A1}"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fld id="{CB2A29EA-6E1F-47E3-9F74-DA43C43890D1}" type="datetimeFigureOut">
              <a:rPr lang="it-IT"/>
              <a:pPr/>
              <a:t>09/03/2016</a:t>
            </a:fld>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DE47577A-91FB-44A6-AA62-1CF48DB6FAB0}"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fld id="{59C000B3-D036-48BB-9332-48B744FA4B21}" type="datetimeFigureOut">
              <a:rPr lang="it-IT"/>
              <a:pPr/>
              <a:t>09/03/2016</a:t>
            </a:fld>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C1547239-E76C-4433-BDEA-75A3E3322EE9}"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F7C44B5-0F25-47D3-8517-63085D809739}" type="datetimeFigureOut">
              <a:rPr lang="it-IT"/>
              <a:pPr/>
              <a:t>09/03/2016</a:t>
            </a:fld>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3C81CD30-64FC-4C3E-B7BE-FFF4DA7169E8}"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fld id="{6E38585F-E1BB-452A-B0AC-4F5519F21650}" type="datetimeFigureOut">
              <a:rPr lang="it-IT"/>
              <a:pPr/>
              <a:t>09/03/2016</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A1491ADC-523B-4EAA-AF98-958FDCE824D4}"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fld id="{32681281-6AD7-4AED-9ECC-E5C4279B2EC3}" type="datetimeFigureOut">
              <a:rPr lang="it-IT"/>
              <a:pPr/>
              <a:t>09/03/2016</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87315E87-E864-484E-AC7A-9A62D5355EDD}"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90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890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A669EE13-24E8-423F-8F6A-059BF279456A}" type="datetimeFigureOut">
              <a:rPr lang="it-IT"/>
              <a:pPr/>
              <a:t>09/03/2016</a:t>
            </a:fld>
            <a:endParaRPr lang="it-IT"/>
          </a:p>
        </p:txBody>
      </p:sp>
      <p:sp>
        <p:nvSpPr>
          <p:cNvPr id="890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it-IT"/>
          </a:p>
        </p:txBody>
      </p:sp>
      <p:sp>
        <p:nvSpPr>
          <p:cNvPr id="890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20F8C094-F9BC-4834-9F29-577F3CBA0FE1}"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tangolo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ttangolo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ttangolo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ttangolo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ettangolo arrotondato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ettangolo arrotondato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ttangolo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ttangolo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ttangolo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ttangolo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tangolo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ttangolo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Segnaposto titolo 21"/>
          <p:cNvSpPr>
            <a:spLocks noGrp="1"/>
          </p:cNvSpPr>
          <p:nvPr>
            <p:ph type="title"/>
          </p:nvPr>
        </p:nvSpPr>
        <p:spPr>
          <a:xfrm>
            <a:off x="457200" y="1143000"/>
            <a:ext cx="8229600" cy="1066800"/>
          </a:xfrm>
          <a:prstGeom prst="rect">
            <a:avLst/>
          </a:prstGeom>
        </p:spPr>
        <p:txBody>
          <a:bodyPr vert="horz" anchor="ctr">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669EE13-24E8-423F-8F6A-059BF279456A}" type="datetimeFigureOut">
              <a:rPr lang="it-IT" smtClean="0"/>
              <a:pPr/>
              <a:t>09/03/2016</a:t>
            </a:fld>
            <a:endParaRPr lang="it-IT"/>
          </a:p>
        </p:txBody>
      </p:sp>
      <p:sp>
        <p:nvSpPr>
          <p:cNvPr id="3" name="Segnaposto piè di pagina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F8C094-F9BC-4834-9F29-577F3CBA0FE1}" type="slidenum">
              <a:rPr lang="it-IT" smtClean="0"/>
              <a:pPr/>
              <a:t>‹N›</a:t>
            </a:fld>
            <a:endParaRPr lang="it-IT"/>
          </a:p>
        </p:txBody>
      </p:sp>
      <p:pic>
        <p:nvPicPr>
          <p:cNvPr id="26" name="Picture 2" descr="http://supersites.earthobservations.org/Supersites_website_banner_new.png"/>
          <p:cNvPicPr>
            <a:picLocks noChangeAspect="1" noChangeArrowheads="1"/>
          </p:cNvPicPr>
          <p:nvPr/>
        </p:nvPicPr>
        <p:blipFill>
          <a:blip r:embed="rId14" cstate="print"/>
          <a:srcRect/>
          <a:stretch>
            <a:fillRect/>
          </a:stretch>
        </p:blipFill>
        <p:spPr bwMode="auto">
          <a:xfrm>
            <a:off x="0" y="0"/>
            <a:ext cx="990600" cy="518886"/>
          </a:xfrm>
          <a:prstGeom prst="rect">
            <a:avLst/>
          </a:prstGeom>
          <a:noFill/>
        </p:spPr>
      </p:pic>
      <p:sp>
        <p:nvSpPr>
          <p:cNvPr id="27" name="CasellaDiTesto 26"/>
          <p:cNvSpPr txBox="1"/>
          <p:nvPr/>
        </p:nvSpPr>
        <p:spPr>
          <a:xfrm>
            <a:off x="1004170" y="-13384"/>
            <a:ext cx="4968027" cy="369332"/>
          </a:xfrm>
          <a:prstGeom prst="rect">
            <a:avLst/>
          </a:prstGeom>
          <a:noFill/>
        </p:spPr>
        <p:txBody>
          <a:bodyPr wrap="none" rtlCol="0">
            <a:spAutoFit/>
          </a:bodyPr>
          <a:lstStyle/>
          <a:p>
            <a:r>
              <a:rPr lang="it-IT" dirty="0" smtClean="0">
                <a:solidFill>
                  <a:schemeClr val="accent2">
                    <a:lumMod val="20000"/>
                    <a:lumOff val="80000"/>
                  </a:schemeClr>
                </a:solidFill>
                <a:ea typeface="Verdana" pitchFamily="34" charset="0"/>
                <a:cs typeface="Arial" pitchFamily="34" charset="0"/>
              </a:rPr>
              <a:t>Geohazard </a:t>
            </a:r>
            <a:r>
              <a:rPr lang="it-IT" dirty="0" err="1" smtClean="0">
                <a:solidFill>
                  <a:schemeClr val="accent2">
                    <a:lumMod val="20000"/>
                    <a:lumOff val="80000"/>
                  </a:schemeClr>
                </a:solidFill>
                <a:ea typeface="Verdana" pitchFamily="34" charset="0"/>
                <a:cs typeface="Arial" pitchFamily="34" charset="0"/>
              </a:rPr>
              <a:t>Supersites</a:t>
            </a:r>
            <a:r>
              <a:rPr lang="it-IT" dirty="0" smtClean="0">
                <a:solidFill>
                  <a:schemeClr val="accent2">
                    <a:lumMod val="20000"/>
                    <a:lumOff val="80000"/>
                  </a:schemeClr>
                </a:solidFill>
                <a:ea typeface="Verdana" pitchFamily="34" charset="0"/>
                <a:cs typeface="Arial" pitchFamily="34" charset="0"/>
              </a:rPr>
              <a:t> &amp; </a:t>
            </a:r>
            <a:r>
              <a:rPr lang="it-IT" dirty="0" err="1" smtClean="0">
                <a:solidFill>
                  <a:schemeClr val="accent2">
                    <a:lumMod val="20000"/>
                    <a:lumOff val="80000"/>
                  </a:schemeClr>
                </a:solidFill>
                <a:ea typeface="Verdana" pitchFamily="34" charset="0"/>
                <a:cs typeface="Arial" pitchFamily="34" charset="0"/>
              </a:rPr>
              <a:t>Natural</a:t>
            </a:r>
            <a:r>
              <a:rPr lang="it-IT" dirty="0" smtClean="0">
                <a:solidFill>
                  <a:schemeClr val="accent2">
                    <a:lumMod val="20000"/>
                    <a:lumOff val="80000"/>
                  </a:schemeClr>
                </a:solidFill>
                <a:ea typeface="Verdana" pitchFamily="34" charset="0"/>
                <a:cs typeface="Arial" pitchFamily="34" charset="0"/>
              </a:rPr>
              <a:t> </a:t>
            </a:r>
            <a:r>
              <a:rPr lang="it-IT" dirty="0" err="1" smtClean="0">
                <a:solidFill>
                  <a:schemeClr val="accent2">
                    <a:lumMod val="20000"/>
                    <a:lumOff val="80000"/>
                  </a:schemeClr>
                </a:solidFill>
                <a:ea typeface="Verdana" pitchFamily="34" charset="0"/>
                <a:cs typeface="Arial" pitchFamily="34" charset="0"/>
              </a:rPr>
              <a:t>Laboratories</a:t>
            </a:r>
            <a:endParaRPr lang="it-IT" dirty="0">
              <a:solidFill>
                <a:schemeClr val="accent2">
                  <a:lumMod val="20000"/>
                  <a:lumOff val="80000"/>
                </a:schemeClr>
              </a:solidFill>
              <a:ea typeface="Verdana"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http://earthice.hi.is/bardarbunga_2014" TargetMode="External"/><Relationship Id="rId2" Type="http://schemas.openxmlformats.org/officeDocument/2006/relationships/hyperlink" Target="../../../GSNL/Supersites%20&amp;%20NL/EC%20Supersites/FUTUREVOLC/Factsheet_Bardarbunga_20141203.pdf"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supersites.eoc.dlr.de/" TargetMode="External"/><Relationship Id="rId2" Type="http://schemas.openxmlformats.org/officeDocument/2006/relationships/hyperlink" Target="../../../GSNL/Da%20Falk/CEOSSupersitesPilots_Data_In_SSARA.docx" TargetMode="External"/><Relationship Id="rId1" Type="http://schemas.openxmlformats.org/officeDocument/2006/relationships/slideLayout" Target="../slideLayouts/slideLayout13.xml"/><Relationship Id="rId5" Type="http://schemas.openxmlformats.org/officeDocument/2006/relationships/hyperlink" Target="https://geohazards-tep.eo.esa.int/geobrowser/" TargetMode="External"/><Relationship Id="rId4" Type="http://schemas.openxmlformats.org/officeDocument/2006/relationships/hyperlink" Target="http://192.106.234.11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futurevolc.vedur.is/" TargetMode="External"/><Relationship Id="rId2" Type="http://schemas.openxmlformats.org/officeDocument/2006/relationships/hyperlink" Target="http://www.unavco.org/data/gps-gnss/data-access-methods/dai2/app/dai2.html" TargetMode="External"/><Relationship Id="rId1" Type="http://schemas.openxmlformats.org/officeDocument/2006/relationships/slideLayout" Target="../slideLayouts/slideLayout13.xml"/><Relationship Id="rId4" Type="http://schemas.openxmlformats.org/officeDocument/2006/relationships/hyperlink" Target="http://medsuv_portal.ct.ingv.it/use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hyperlink" Target="http://www.earthobservations.org/documents/gsnl/201510_Supersites_Selection_Review_Procedures.pdf"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GSNL/Reports/Supersites-Scientists&amp;reporting.xlsx"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GSNL/Documents/Evaluation%20process/Supersites%20Selection-Review%20Procedures_2015.pdf"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GSNL/GEO%20docs/Flagship%20proposal/GSNL%20description%20for%20GEO%20WP2016%20final.docx"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81000" y="1905000"/>
            <a:ext cx="8458200" cy="860425"/>
          </a:xfrm>
        </p:spPr>
        <p:txBody>
          <a:bodyPr/>
          <a:lstStyle/>
          <a:p>
            <a:r>
              <a:rPr lang="it-IT" dirty="0" smtClean="0"/>
              <a:t>Status </a:t>
            </a:r>
            <a:r>
              <a:rPr lang="it-IT" dirty="0" err="1" smtClean="0"/>
              <a:t>of</a:t>
            </a:r>
            <a:r>
              <a:rPr lang="it-IT" dirty="0" smtClean="0"/>
              <a:t> the GSNL </a:t>
            </a:r>
            <a:r>
              <a:rPr lang="it-IT" dirty="0" err="1" smtClean="0"/>
              <a:t>initiative</a:t>
            </a:r>
            <a:r>
              <a:rPr lang="it-IT" dirty="0" smtClean="0"/>
              <a:t>  </a:t>
            </a:r>
            <a:endParaRPr lang="it-IT" dirty="0"/>
          </a:p>
        </p:txBody>
      </p:sp>
      <p:pic>
        <p:nvPicPr>
          <p:cNvPr id="254978" name="Picture 2" descr="http://supersites.earthobservations.org/Supersites_website_banner_new.png"/>
          <p:cNvPicPr>
            <a:picLocks noChangeAspect="1" noChangeArrowheads="1"/>
          </p:cNvPicPr>
          <p:nvPr/>
        </p:nvPicPr>
        <p:blipFill>
          <a:blip r:embed="rId2" cstate="print"/>
          <a:srcRect/>
          <a:stretch>
            <a:fillRect/>
          </a:stretch>
        </p:blipFill>
        <p:spPr bwMode="auto">
          <a:xfrm>
            <a:off x="449494" y="228600"/>
            <a:ext cx="8237306" cy="1066800"/>
          </a:xfrm>
          <a:prstGeom prst="rect">
            <a:avLst/>
          </a:prstGeom>
          <a:noFill/>
        </p:spPr>
      </p:pic>
      <p:sp>
        <p:nvSpPr>
          <p:cNvPr id="6" name="Sottotitolo 2"/>
          <p:cNvSpPr txBox="1">
            <a:spLocks/>
          </p:cNvSpPr>
          <p:nvPr/>
        </p:nvSpPr>
        <p:spPr>
          <a:xfrm>
            <a:off x="457200" y="4419600"/>
            <a:ext cx="6553200" cy="1752600"/>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rPr>
              <a:t>Stefano </a:t>
            </a:r>
            <a:r>
              <a:rPr kumimoji="0" lang="en-US" sz="2400" b="0" i="0" u="none" strike="noStrike" kern="1200" cap="none" spc="0" normalizeH="0" baseline="0" noProof="0" dirty="0" err="1" smtClean="0">
                <a:ln>
                  <a:noFill/>
                </a:ln>
                <a:solidFill>
                  <a:schemeClr val="tx2"/>
                </a:solidFill>
                <a:effectLst/>
                <a:uLnTx/>
                <a:uFillTx/>
                <a:latin typeface="Calibri" pitchFamily="34" charset="0"/>
                <a:ea typeface="+mn-ea"/>
                <a:cs typeface="+mn-cs"/>
              </a:rPr>
              <a:t>Salvi</a:t>
            </a:r>
            <a:endPar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rPr>
              <a:t>Chair of the Supersites Advisory Committee</a:t>
            </a: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1600" b="0" i="0" u="none" strike="noStrike" kern="1200" cap="none" spc="0" normalizeH="0" baseline="0" noProof="0" dirty="0" smtClean="0">
                <a:ln>
                  <a:noFill/>
                </a:ln>
                <a:solidFill>
                  <a:schemeClr val="tx2"/>
                </a:solidFill>
                <a:effectLst/>
                <a:uLnTx/>
                <a:uFillTx/>
                <a:latin typeface="Calibri" pitchFamily="34" charset="0"/>
                <a:ea typeface="+mn-ea"/>
                <a:cs typeface="+mn-cs"/>
              </a:rPr>
              <a:t>CEOS WG Disasters, Bonn, March 2016</a:t>
            </a: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it-IT" sz="24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the </a:t>
            </a:r>
            <a:r>
              <a:rPr lang="it-IT" sz="3600" dirty="0" err="1" smtClean="0">
                <a:latin typeface="Calibri" pitchFamily="34" charset="0"/>
                <a:ea typeface="+mj-ea"/>
                <a:cs typeface="+mj-cs"/>
              </a:rPr>
              <a:t>Bardabunga</a:t>
            </a:r>
            <a:r>
              <a:rPr lang="it-IT" sz="3600" dirty="0" smtClean="0">
                <a:latin typeface="Calibri" pitchFamily="34" charset="0"/>
                <a:ea typeface="+mj-ea"/>
                <a:cs typeface="+mj-cs"/>
              </a:rPr>
              <a:t> </a:t>
            </a:r>
            <a:r>
              <a:rPr lang="it-IT" sz="3600" dirty="0" err="1" smtClean="0">
                <a:latin typeface="Calibri" pitchFamily="34" charset="0"/>
                <a:ea typeface="+mj-ea"/>
                <a:cs typeface="+mj-cs"/>
              </a:rPr>
              <a:t>eruption</a:t>
            </a:r>
            <a:endParaRPr lang="it-IT" sz="3600" dirty="0">
              <a:latin typeface="Calibri" pitchFamily="34" charset="0"/>
              <a:ea typeface="+mj-ea"/>
              <a:cs typeface="+mj-cs"/>
            </a:endParaRPr>
          </a:p>
        </p:txBody>
      </p:sp>
      <p:pic>
        <p:nvPicPr>
          <p:cNvPr id="7170" name="Picture 2" descr="Háskóli Íslands"/>
          <p:cNvPicPr>
            <a:picLocks noChangeAspect="1" noChangeArrowheads="1"/>
          </p:cNvPicPr>
          <p:nvPr/>
        </p:nvPicPr>
        <p:blipFill>
          <a:blip r:embed="rId3" cstate="print"/>
          <a:srcRect l="14667" r="6000"/>
          <a:stretch>
            <a:fillRect/>
          </a:stretch>
        </p:blipFill>
        <p:spPr bwMode="auto">
          <a:xfrm>
            <a:off x="0" y="2971800"/>
            <a:ext cx="9112469" cy="3886200"/>
          </a:xfrm>
          <a:prstGeom prst="rect">
            <a:avLst/>
          </a:prstGeom>
          <a:noFill/>
        </p:spPr>
      </p:pic>
      <p:pic>
        <p:nvPicPr>
          <p:cNvPr id="6" name="Picture 3" descr="Sigmundsson_et_al_Extended_data_item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a:xfrm>
            <a:off x="88205" y="1295400"/>
            <a:ext cx="3112195" cy="2057400"/>
          </a:xfrm>
          <a:prstGeom prst="rect">
            <a:avLst/>
          </a:prstGeom>
        </p:spPr>
      </p:pic>
      <p:sp>
        <p:nvSpPr>
          <p:cNvPr id="5" name="CasellaDiTesto 4"/>
          <p:cNvSpPr txBox="1"/>
          <p:nvPr/>
        </p:nvSpPr>
        <p:spPr>
          <a:xfrm>
            <a:off x="3352800" y="1295401"/>
            <a:ext cx="5638800" cy="1785104"/>
          </a:xfrm>
          <a:prstGeom prst="rect">
            <a:avLst/>
          </a:prstGeom>
          <a:noFill/>
        </p:spPr>
        <p:txBody>
          <a:bodyPr wrap="square" rtlCol="0">
            <a:spAutoFit/>
          </a:bodyPr>
          <a:lstStyle/>
          <a:p>
            <a:r>
              <a:rPr lang="it-IT" sz="2200" dirty="0" err="1" smtClean="0">
                <a:solidFill>
                  <a:prstClr val="black"/>
                </a:solidFill>
                <a:latin typeface="Calibri" pitchFamily="34" charset="0"/>
                <a:cs typeface="Arial" pitchFamily="34" charset="0"/>
              </a:rPr>
              <a:t>Eruption</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starts</a:t>
            </a:r>
            <a:r>
              <a:rPr lang="it-IT" sz="2200" dirty="0" smtClean="0">
                <a:solidFill>
                  <a:prstClr val="black"/>
                </a:solidFill>
                <a:latin typeface="Calibri" pitchFamily="34" charset="0"/>
                <a:cs typeface="Arial" pitchFamily="34" charset="0"/>
              </a:rPr>
              <a:t> August 16, 2014 under a </a:t>
            </a:r>
            <a:r>
              <a:rPr lang="en-US" sz="2200" dirty="0" smtClean="0">
                <a:solidFill>
                  <a:prstClr val="black"/>
                </a:solidFill>
                <a:latin typeface="Calibri" pitchFamily="34" charset="0"/>
                <a:cs typeface="Arial" pitchFamily="34" charset="0"/>
              </a:rPr>
              <a:t>800 m - thick ice cap. Worst scenario was magma/water interaction, causing strong explosions, 10-km high volcanic ash/gas plume, </a:t>
            </a:r>
            <a:r>
              <a:rPr lang="en-US" sz="2200" dirty="0" err="1" smtClean="0">
                <a:solidFill>
                  <a:prstClr val="black"/>
                </a:solidFill>
                <a:latin typeface="Calibri" pitchFamily="34" charset="0"/>
                <a:cs typeface="Arial" pitchFamily="34" charset="0"/>
              </a:rPr>
              <a:t>subglacial</a:t>
            </a:r>
            <a:r>
              <a:rPr lang="en-US" sz="2200" dirty="0" smtClean="0">
                <a:solidFill>
                  <a:prstClr val="black"/>
                </a:solidFill>
                <a:latin typeface="Calibri" pitchFamily="34" charset="0"/>
                <a:cs typeface="Arial" pitchFamily="34" charset="0"/>
              </a:rPr>
              <a:t>  floods. </a:t>
            </a:r>
          </a:p>
          <a:p>
            <a:endParaRPr lang="it-IT" sz="22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the </a:t>
            </a:r>
            <a:r>
              <a:rPr lang="it-IT" sz="3600" dirty="0" err="1" smtClean="0">
                <a:latin typeface="Calibri" pitchFamily="34" charset="0"/>
                <a:ea typeface="+mj-ea"/>
                <a:cs typeface="+mj-cs"/>
              </a:rPr>
              <a:t>Bardabunga</a:t>
            </a:r>
            <a:r>
              <a:rPr lang="it-IT" sz="3600" dirty="0" smtClean="0">
                <a:latin typeface="Calibri" pitchFamily="34" charset="0"/>
                <a:ea typeface="+mj-ea"/>
                <a:cs typeface="+mj-cs"/>
              </a:rPr>
              <a:t> </a:t>
            </a:r>
            <a:r>
              <a:rPr lang="it-IT" sz="3600" dirty="0" err="1" smtClean="0">
                <a:latin typeface="Calibri" pitchFamily="34" charset="0"/>
                <a:ea typeface="+mj-ea"/>
                <a:cs typeface="+mj-cs"/>
              </a:rPr>
              <a:t>eruption</a:t>
            </a:r>
            <a:endParaRPr lang="it-IT" sz="3600" dirty="0">
              <a:latin typeface="Calibri" pitchFamily="34" charset="0"/>
              <a:ea typeface="+mj-ea"/>
              <a:cs typeface="+mj-cs"/>
            </a:endParaRPr>
          </a:p>
        </p:txBody>
      </p:sp>
      <p:pic>
        <p:nvPicPr>
          <p:cNvPr id="8" name="Picture 3" descr="Sigmundsson_et_al_Extended_data_item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71600" y="1392061"/>
            <a:ext cx="6248400" cy="4755208"/>
          </a:xfrm>
          <a:prstGeom prst="rect">
            <a:avLst/>
          </a:prstGeom>
        </p:spPr>
      </p:pic>
      <p:sp>
        <p:nvSpPr>
          <p:cNvPr id="5" name="CasellaDiTesto 4"/>
          <p:cNvSpPr txBox="1"/>
          <p:nvPr/>
        </p:nvSpPr>
        <p:spPr>
          <a:xfrm>
            <a:off x="1066800" y="6248400"/>
            <a:ext cx="7620000" cy="430887"/>
          </a:xfrm>
          <a:prstGeom prst="rect">
            <a:avLst/>
          </a:prstGeom>
          <a:noFill/>
        </p:spPr>
        <p:txBody>
          <a:bodyPr wrap="square" rtlCol="0">
            <a:spAutoFit/>
          </a:bodyPr>
          <a:lstStyle/>
          <a:p>
            <a:r>
              <a:rPr lang="it-IT" sz="2200" b="1" dirty="0" err="1" smtClean="0"/>
              <a:t>Very</a:t>
            </a:r>
            <a:r>
              <a:rPr lang="it-IT" sz="2200" b="1" dirty="0" smtClean="0"/>
              <a:t> </a:t>
            </a:r>
            <a:r>
              <a:rPr lang="it-IT" sz="2200" b="1" dirty="0" err="1" smtClean="0"/>
              <a:t>good</a:t>
            </a:r>
            <a:r>
              <a:rPr lang="it-IT" sz="2200" b="1" dirty="0" smtClean="0"/>
              <a:t> EO data </a:t>
            </a:r>
            <a:r>
              <a:rPr lang="it-IT" sz="2200" b="1" dirty="0" err="1" smtClean="0"/>
              <a:t>coverage</a:t>
            </a:r>
            <a:r>
              <a:rPr lang="it-IT" sz="2200" b="1" dirty="0" smtClean="0"/>
              <a:t> </a:t>
            </a:r>
            <a:r>
              <a:rPr lang="it-IT" sz="2200" b="1" dirty="0" err="1" smtClean="0"/>
              <a:t>through</a:t>
            </a:r>
            <a:r>
              <a:rPr lang="it-IT" sz="2200" b="1" dirty="0" smtClean="0"/>
              <a:t> the Supersite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91200" y="1752600"/>
            <a:ext cx="2895600" cy="1107996"/>
          </a:xfrm>
          <a:prstGeom prst="rect">
            <a:avLst/>
          </a:prstGeom>
          <a:noFill/>
        </p:spPr>
        <p:txBody>
          <a:bodyPr wrap="square" rtlCol="0">
            <a:spAutoFit/>
          </a:bodyPr>
          <a:lstStyle/>
          <a:p>
            <a:r>
              <a:rPr lang="it-IT" sz="2200" b="1" dirty="0" smtClean="0"/>
              <a:t>August 20th: </a:t>
            </a:r>
            <a:r>
              <a:rPr lang="it-IT" sz="2200" b="1" dirty="0" err="1" smtClean="0"/>
              <a:t>seismicity</a:t>
            </a:r>
            <a:r>
              <a:rPr lang="it-IT" sz="2200" b="1" dirty="0" smtClean="0"/>
              <a:t> </a:t>
            </a:r>
            <a:r>
              <a:rPr lang="it-IT" sz="2200" b="1" dirty="0" err="1" smtClean="0"/>
              <a:t>starts</a:t>
            </a:r>
            <a:r>
              <a:rPr lang="it-IT" sz="2200" b="1" dirty="0" smtClean="0"/>
              <a:t> </a:t>
            </a:r>
            <a:r>
              <a:rPr lang="it-IT" sz="2200" b="1" dirty="0" err="1" smtClean="0"/>
              <a:t>to</a:t>
            </a:r>
            <a:r>
              <a:rPr lang="it-IT" sz="2200" b="1" dirty="0" smtClean="0"/>
              <a:t> migrate </a:t>
            </a:r>
            <a:r>
              <a:rPr lang="it-IT" sz="2200" b="1" dirty="0" err="1" smtClean="0"/>
              <a:t>north</a:t>
            </a:r>
            <a:endParaRPr lang="it-IT" sz="2200" b="1" dirty="0" smtClean="0"/>
          </a:p>
        </p:txBody>
      </p:sp>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the </a:t>
            </a:r>
            <a:r>
              <a:rPr lang="it-IT" sz="3600" dirty="0" err="1" smtClean="0">
                <a:latin typeface="Calibri" pitchFamily="34" charset="0"/>
                <a:ea typeface="+mj-ea"/>
                <a:cs typeface="+mj-cs"/>
              </a:rPr>
              <a:t>Bardabunga</a:t>
            </a:r>
            <a:r>
              <a:rPr lang="it-IT" sz="3600" dirty="0" smtClean="0">
                <a:latin typeface="Calibri" pitchFamily="34" charset="0"/>
                <a:ea typeface="+mj-ea"/>
                <a:cs typeface="+mj-cs"/>
              </a:rPr>
              <a:t> </a:t>
            </a:r>
            <a:r>
              <a:rPr lang="it-IT" sz="3600" dirty="0" err="1" smtClean="0">
                <a:latin typeface="Calibri" pitchFamily="34" charset="0"/>
                <a:ea typeface="+mj-ea"/>
                <a:cs typeface="+mj-cs"/>
              </a:rPr>
              <a:t>eruption</a:t>
            </a:r>
            <a:endParaRPr lang="it-IT" sz="3600" dirty="0">
              <a:latin typeface="Calibri" pitchFamily="34" charset="0"/>
              <a:ea typeface="+mj-ea"/>
              <a:cs typeface="+mj-cs"/>
            </a:endParaRPr>
          </a:p>
        </p:txBody>
      </p:sp>
      <p:pic>
        <p:nvPicPr>
          <p:cNvPr id="4100" name="Picture 4" descr="Háskóli Íslands"/>
          <p:cNvPicPr>
            <a:picLocks noChangeAspect="1" noChangeArrowheads="1"/>
          </p:cNvPicPr>
          <p:nvPr/>
        </p:nvPicPr>
        <p:blipFill>
          <a:blip r:embed="rId3" cstate="print"/>
          <a:srcRect/>
          <a:stretch>
            <a:fillRect/>
          </a:stretch>
        </p:blipFill>
        <p:spPr bwMode="auto">
          <a:xfrm>
            <a:off x="0" y="1371600"/>
            <a:ext cx="5625910" cy="5334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81000" y="6096000"/>
            <a:ext cx="8610600" cy="430887"/>
          </a:xfrm>
          <a:prstGeom prst="rect">
            <a:avLst/>
          </a:prstGeom>
          <a:noFill/>
        </p:spPr>
        <p:txBody>
          <a:bodyPr wrap="square" rtlCol="0">
            <a:spAutoFit/>
          </a:bodyPr>
          <a:lstStyle/>
          <a:p>
            <a:r>
              <a:rPr lang="it-IT" sz="2200" b="1" dirty="0" smtClean="0"/>
              <a:t>Magma </a:t>
            </a:r>
            <a:r>
              <a:rPr lang="it-IT" sz="2200" b="1" dirty="0" err="1" smtClean="0"/>
              <a:t>migrates</a:t>
            </a:r>
            <a:r>
              <a:rPr lang="it-IT" sz="2200" b="1" dirty="0" smtClean="0"/>
              <a:t> 40 km </a:t>
            </a:r>
            <a:r>
              <a:rPr lang="it-IT" sz="2200" b="1" dirty="0" err="1" smtClean="0"/>
              <a:t>to</a:t>
            </a:r>
            <a:r>
              <a:rPr lang="it-IT" sz="2200" b="1" dirty="0" smtClean="0"/>
              <a:t> the </a:t>
            </a:r>
            <a:r>
              <a:rPr lang="it-IT" sz="2200" b="1" dirty="0" err="1" smtClean="0"/>
              <a:t>north</a:t>
            </a:r>
            <a:r>
              <a:rPr lang="it-IT" sz="2200" b="1" dirty="0" smtClean="0"/>
              <a:t>, </a:t>
            </a:r>
            <a:r>
              <a:rPr lang="it-IT" sz="2200" b="1" dirty="0" err="1" smtClean="0"/>
              <a:t>outside</a:t>
            </a:r>
            <a:r>
              <a:rPr lang="it-IT" sz="2200" b="1" dirty="0" smtClean="0"/>
              <a:t> </a:t>
            </a:r>
            <a:r>
              <a:rPr lang="it-IT" sz="2200" b="1" dirty="0" err="1" smtClean="0"/>
              <a:t>of</a:t>
            </a:r>
            <a:r>
              <a:rPr lang="it-IT" sz="2200" b="1" dirty="0" smtClean="0"/>
              <a:t> the </a:t>
            </a:r>
            <a:r>
              <a:rPr lang="it-IT" sz="2200" b="1" dirty="0" err="1" smtClean="0"/>
              <a:t>ice</a:t>
            </a:r>
            <a:r>
              <a:rPr lang="it-IT" sz="2200" b="1" dirty="0" smtClean="0"/>
              <a:t> </a:t>
            </a:r>
            <a:r>
              <a:rPr lang="it-IT" sz="2200" b="1" dirty="0" err="1" smtClean="0"/>
              <a:t>cap</a:t>
            </a:r>
            <a:endParaRPr lang="it-IT" sz="2200" b="1" dirty="0" smtClean="0"/>
          </a:p>
        </p:txBody>
      </p:sp>
      <p:sp>
        <p:nvSpPr>
          <p:cNvPr id="13" name="Rettangolo 12"/>
          <p:cNvSpPr/>
          <p:nvPr/>
        </p:nvSpPr>
        <p:spPr>
          <a:xfrm>
            <a:off x="5334000" y="6488668"/>
            <a:ext cx="4038600" cy="369332"/>
          </a:xfrm>
          <a:prstGeom prst="rect">
            <a:avLst/>
          </a:prstGeom>
        </p:spPr>
        <p:txBody>
          <a:bodyPr wrap="square">
            <a:spAutoFit/>
          </a:bodyPr>
          <a:lstStyle/>
          <a:p>
            <a:r>
              <a:rPr lang="en-US" dirty="0" err="1" smtClean="0">
                <a:solidFill>
                  <a:prstClr val="black"/>
                </a:solidFill>
                <a:latin typeface="Calibri" pitchFamily="34" charset="0"/>
              </a:rPr>
              <a:t>Bryndís</a:t>
            </a:r>
            <a:r>
              <a:rPr lang="en-US" dirty="0" smtClean="0">
                <a:solidFill>
                  <a:prstClr val="black"/>
                </a:solidFill>
                <a:latin typeface="Calibri" pitchFamily="34" charset="0"/>
              </a:rPr>
              <a:t> </a:t>
            </a:r>
            <a:r>
              <a:rPr lang="en-US" dirty="0" err="1" smtClean="0">
                <a:solidFill>
                  <a:prstClr val="black"/>
                </a:solidFill>
                <a:latin typeface="Calibri" pitchFamily="34" charset="0"/>
              </a:rPr>
              <a:t>Brandsdóttir</a:t>
            </a:r>
            <a:r>
              <a:rPr lang="en-US" dirty="0" smtClean="0">
                <a:solidFill>
                  <a:prstClr val="black"/>
                </a:solidFill>
                <a:latin typeface="Calibri" pitchFamily="34" charset="0"/>
              </a:rPr>
              <a:t>, Univ. of Iceland</a:t>
            </a:r>
            <a:endParaRPr lang="it-IT" dirty="0"/>
          </a:p>
        </p:txBody>
      </p:sp>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the </a:t>
            </a:r>
            <a:r>
              <a:rPr lang="it-IT" sz="3600" dirty="0" err="1" smtClean="0">
                <a:latin typeface="Calibri" pitchFamily="34" charset="0"/>
                <a:ea typeface="+mj-ea"/>
                <a:cs typeface="+mj-cs"/>
              </a:rPr>
              <a:t>Bardabunga</a:t>
            </a:r>
            <a:r>
              <a:rPr lang="it-IT" sz="3600" dirty="0" smtClean="0">
                <a:latin typeface="Calibri" pitchFamily="34" charset="0"/>
                <a:ea typeface="+mj-ea"/>
                <a:cs typeface="+mj-cs"/>
              </a:rPr>
              <a:t> </a:t>
            </a:r>
            <a:r>
              <a:rPr lang="it-IT" sz="3600" dirty="0" err="1" smtClean="0">
                <a:latin typeface="Calibri" pitchFamily="34" charset="0"/>
                <a:ea typeface="+mj-ea"/>
                <a:cs typeface="+mj-cs"/>
              </a:rPr>
              <a:t>eruption</a:t>
            </a:r>
            <a:endParaRPr lang="it-IT" sz="3600" dirty="0">
              <a:latin typeface="Calibri" pitchFamily="34" charset="0"/>
              <a:ea typeface="+mj-ea"/>
              <a:cs typeface="+mj-cs"/>
            </a:endParaRPr>
          </a:p>
        </p:txBody>
      </p:sp>
      <p:pic>
        <p:nvPicPr>
          <p:cNvPr id="4098" name="Picture 2" descr="Háskóli Íslands"/>
          <p:cNvPicPr>
            <a:picLocks noChangeAspect="1" noChangeArrowheads="1"/>
          </p:cNvPicPr>
          <p:nvPr/>
        </p:nvPicPr>
        <p:blipFill>
          <a:blip r:embed="rId3" cstate="print"/>
          <a:srcRect/>
          <a:stretch>
            <a:fillRect/>
          </a:stretch>
        </p:blipFill>
        <p:spPr bwMode="auto">
          <a:xfrm>
            <a:off x="1447800" y="1447800"/>
            <a:ext cx="6248400" cy="449579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81000" y="6096000"/>
            <a:ext cx="8610600" cy="430887"/>
          </a:xfrm>
          <a:prstGeom prst="rect">
            <a:avLst/>
          </a:prstGeom>
          <a:noFill/>
        </p:spPr>
        <p:txBody>
          <a:bodyPr wrap="square" rtlCol="0">
            <a:spAutoFit/>
          </a:bodyPr>
          <a:lstStyle/>
          <a:p>
            <a:r>
              <a:rPr lang="it-IT" sz="2200" b="1" dirty="0" smtClean="0"/>
              <a:t>CSK </a:t>
            </a:r>
            <a:r>
              <a:rPr lang="it-IT" sz="2200" b="1" dirty="0" err="1" smtClean="0"/>
              <a:t>interferograms</a:t>
            </a:r>
            <a:r>
              <a:rPr lang="it-IT" sz="2200" b="1" dirty="0" smtClean="0"/>
              <a:t> </a:t>
            </a:r>
            <a:r>
              <a:rPr lang="it-IT" sz="2200" b="1" dirty="0" err="1" smtClean="0"/>
              <a:t>used</a:t>
            </a:r>
            <a:r>
              <a:rPr lang="it-IT" sz="2200" b="1" dirty="0" smtClean="0"/>
              <a:t> </a:t>
            </a:r>
            <a:r>
              <a:rPr lang="it-IT" sz="2200" b="1" dirty="0" err="1" smtClean="0"/>
              <a:t>to</a:t>
            </a:r>
            <a:r>
              <a:rPr lang="it-IT" sz="2200" b="1" dirty="0" smtClean="0"/>
              <a:t> </a:t>
            </a:r>
            <a:r>
              <a:rPr lang="it-IT" sz="2200" b="1" dirty="0" err="1" smtClean="0"/>
              <a:t>model</a:t>
            </a:r>
            <a:r>
              <a:rPr lang="it-IT" sz="2200" b="1" dirty="0" smtClean="0"/>
              <a:t> the </a:t>
            </a:r>
            <a:r>
              <a:rPr lang="it-IT" sz="2200" b="1" dirty="0" err="1" smtClean="0"/>
              <a:t>dyke</a:t>
            </a:r>
            <a:r>
              <a:rPr lang="it-IT" sz="2200" b="1" dirty="0" smtClean="0"/>
              <a:t> </a:t>
            </a:r>
            <a:r>
              <a:rPr lang="it-IT" sz="2200" b="1" dirty="0" err="1" smtClean="0"/>
              <a:t>evolution</a:t>
            </a:r>
            <a:endParaRPr lang="it-IT" sz="2200" b="1" dirty="0" smtClean="0"/>
          </a:p>
        </p:txBody>
      </p:sp>
      <p:sp>
        <p:nvSpPr>
          <p:cNvPr id="13" name="Rettangolo 12"/>
          <p:cNvSpPr/>
          <p:nvPr/>
        </p:nvSpPr>
        <p:spPr>
          <a:xfrm>
            <a:off x="7010400" y="6488668"/>
            <a:ext cx="2057400" cy="369332"/>
          </a:xfrm>
          <a:prstGeom prst="rect">
            <a:avLst/>
          </a:prstGeom>
        </p:spPr>
        <p:txBody>
          <a:bodyPr wrap="square">
            <a:spAutoFit/>
          </a:bodyPr>
          <a:lstStyle/>
          <a:p>
            <a:r>
              <a:rPr lang="en-US" dirty="0" smtClean="0">
                <a:solidFill>
                  <a:prstClr val="black"/>
                </a:solidFill>
                <a:latin typeface="Calibri" pitchFamily="34" charset="0"/>
              </a:rPr>
              <a:t>University of Leeds</a:t>
            </a:r>
            <a:endParaRPr lang="it-IT" dirty="0"/>
          </a:p>
        </p:txBody>
      </p:sp>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the </a:t>
            </a:r>
            <a:r>
              <a:rPr lang="it-IT" sz="3600" dirty="0" err="1" smtClean="0">
                <a:latin typeface="Calibri" pitchFamily="34" charset="0"/>
                <a:ea typeface="+mj-ea"/>
                <a:cs typeface="+mj-cs"/>
              </a:rPr>
              <a:t>Bardabunga</a:t>
            </a:r>
            <a:r>
              <a:rPr lang="it-IT" sz="3600" dirty="0" smtClean="0">
                <a:latin typeface="Calibri" pitchFamily="34" charset="0"/>
                <a:ea typeface="+mj-ea"/>
                <a:cs typeface="+mj-cs"/>
              </a:rPr>
              <a:t> </a:t>
            </a:r>
            <a:r>
              <a:rPr lang="it-IT" sz="3600" dirty="0" err="1" smtClean="0">
                <a:latin typeface="Calibri" pitchFamily="34" charset="0"/>
                <a:ea typeface="+mj-ea"/>
                <a:cs typeface="+mj-cs"/>
              </a:rPr>
              <a:t>eruption</a:t>
            </a:r>
            <a:endParaRPr lang="it-IT" sz="3600" dirty="0">
              <a:latin typeface="Calibri" pitchFamily="34" charset="0"/>
              <a:ea typeface="+mj-ea"/>
              <a:cs typeface="+mj-cs"/>
            </a:endParaRPr>
          </a:p>
        </p:txBody>
      </p:sp>
      <p:pic>
        <p:nvPicPr>
          <p:cNvPr id="72706" name="Picture 2" descr="Háskóli Íslands"/>
          <p:cNvPicPr>
            <a:picLocks noChangeAspect="1" noChangeArrowheads="1"/>
          </p:cNvPicPr>
          <p:nvPr/>
        </p:nvPicPr>
        <p:blipFill>
          <a:blip r:embed="rId3" cstate="print"/>
          <a:srcRect t="3624" b="10619"/>
          <a:stretch>
            <a:fillRect/>
          </a:stretch>
        </p:blipFill>
        <p:spPr bwMode="auto">
          <a:xfrm>
            <a:off x="1295400" y="1326202"/>
            <a:ext cx="6810569" cy="476979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err="1" smtClean="0">
                <a:ln>
                  <a:noFill/>
                </a:ln>
                <a:effectLst/>
                <a:uLnTx/>
                <a:uFillTx/>
                <a:latin typeface="Calibri" pitchFamily="34" charset="0"/>
                <a:ea typeface="+mj-ea"/>
                <a:cs typeface="+mj-cs"/>
              </a:rPr>
              <a:t>Bardabunga</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eruption</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monitoring</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609600" y="15240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decision making agency: Iceland Police, Dept. of Civil Protection</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scientific institutions in charge: University of Iceland, Iceland Meteorological Office</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Collaborating scientists: University of Leeds, </a:t>
            </a:r>
            <a:r>
              <a:rPr lang="en-US" sz="2000" dirty="0" err="1" smtClean="0">
                <a:solidFill>
                  <a:prstClr val="black"/>
                </a:solidFill>
                <a:latin typeface="Calibri" pitchFamily="34" charset="0"/>
              </a:rPr>
              <a:t>NordVulk</a:t>
            </a: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The EO data allowed to model the magma migration outside of the ice cap, providing invaluable information for the situational awareness.</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Constant monitoring was ensured through international collaboration.</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Scientific results were used </a:t>
            </a:r>
            <a:r>
              <a:rPr lang="en-US" sz="2000" dirty="0" smtClean="0">
                <a:solidFill>
                  <a:srgbClr val="0000FF"/>
                </a:solidFill>
                <a:latin typeface="Calibri" pitchFamily="34" charset="0"/>
                <a:hlinkClick r:id="rId2" action="ppaction://hlinkfile"/>
              </a:rPr>
              <a:t>to take decisions</a:t>
            </a:r>
            <a:r>
              <a:rPr lang="en-US" sz="2000" dirty="0" smtClean="0">
                <a:solidFill>
                  <a:prstClr val="black"/>
                </a:solidFill>
                <a:latin typeface="Calibri" pitchFamily="34" charset="0"/>
              </a:rPr>
              <a:t>, and were disseminated on the </a:t>
            </a:r>
            <a:r>
              <a:rPr lang="en-US" sz="2000" dirty="0" smtClean="0">
                <a:solidFill>
                  <a:prstClr val="black"/>
                </a:solidFill>
                <a:latin typeface="Calibri" pitchFamily="34" charset="0"/>
                <a:hlinkClick r:id="rId3"/>
              </a:rPr>
              <a:t>Univ. of Iceland website</a:t>
            </a:r>
            <a:r>
              <a:rPr lang="en-US" sz="2000" dirty="0" smtClean="0">
                <a:solidFill>
                  <a:prstClr val="black"/>
                </a:solidFill>
                <a:latin typeface="Calibri" pitchFamily="34" charset="0"/>
              </a:rPr>
              <a:t>.</a:t>
            </a: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White Island </a:t>
            </a:r>
            <a:r>
              <a:rPr lang="it-IT" sz="3600" dirty="0" err="1" smtClean="0">
                <a:latin typeface="Calibri" pitchFamily="34" charset="0"/>
                <a:ea typeface="+mj-ea"/>
                <a:cs typeface="+mj-cs"/>
              </a:rPr>
              <a:t>monitoring</a:t>
            </a:r>
            <a:endParaRPr lang="it-IT" sz="3600" dirty="0">
              <a:latin typeface="Calibri" pitchFamily="34" charset="0"/>
              <a:ea typeface="+mj-ea"/>
              <a:cs typeface="+mj-cs"/>
            </a:endParaRPr>
          </a:p>
        </p:txBody>
      </p:sp>
      <p:sp>
        <p:nvSpPr>
          <p:cNvPr id="5" name="CasellaDiTesto 4"/>
          <p:cNvSpPr txBox="1"/>
          <p:nvPr/>
        </p:nvSpPr>
        <p:spPr>
          <a:xfrm>
            <a:off x="5943600" y="1295401"/>
            <a:ext cx="3048000" cy="1107996"/>
          </a:xfrm>
          <a:prstGeom prst="rect">
            <a:avLst/>
          </a:prstGeom>
          <a:noFill/>
        </p:spPr>
        <p:txBody>
          <a:bodyPr wrap="square" rtlCol="0">
            <a:spAutoFit/>
          </a:bodyPr>
          <a:lstStyle/>
          <a:p>
            <a:r>
              <a:rPr lang="it-IT" sz="2200" dirty="0" err="1" smtClean="0">
                <a:solidFill>
                  <a:prstClr val="black"/>
                </a:solidFill>
                <a:latin typeface="Calibri" pitchFamily="34" charset="0"/>
                <a:cs typeface="Arial" pitchFamily="34" charset="0"/>
              </a:rPr>
              <a:t>Preliminary</a:t>
            </a:r>
            <a:r>
              <a:rPr lang="it-IT" sz="2200" dirty="0" smtClean="0">
                <a:solidFill>
                  <a:prstClr val="black"/>
                </a:solidFill>
                <a:latin typeface="Calibri" pitchFamily="34" charset="0"/>
                <a:cs typeface="Arial" pitchFamily="34" charset="0"/>
              </a:rPr>
              <a:t> TSK </a:t>
            </a:r>
            <a:r>
              <a:rPr lang="it-IT" sz="2200" dirty="0" err="1" smtClean="0">
                <a:solidFill>
                  <a:prstClr val="black"/>
                </a:solidFill>
                <a:latin typeface="Calibri" pitchFamily="34" charset="0"/>
                <a:cs typeface="Arial" pitchFamily="34" charset="0"/>
              </a:rPr>
              <a:t>interferogram</a:t>
            </a:r>
            <a:r>
              <a:rPr lang="en-US" sz="2200" dirty="0" smtClean="0">
                <a:solidFill>
                  <a:prstClr val="black"/>
                </a:solidFill>
                <a:latin typeface="Calibri" pitchFamily="34" charset="0"/>
                <a:cs typeface="Arial" pitchFamily="34" charset="0"/>
              </a:rPr>
              <a:t> </a:t>
            </a:r>
          </a:p>
          <a:p>
            <a:endParaRPr lang="it-IT" sz="2200" dirty="0" smtClean="0"/>
          </a:p>
        </p:txBody>
      </p:sp>
      <p:pic>
        <p:nvPicPr>
          <p:cNvPr id="77826" name="Picture 2"/>
          <p:cNvPicPr>
            <a:picLocks noChangeAspect="1" noChangeArrowheads="1"/>
          </p:cNvPicPr>
          <p:nvPr/>
        </p:nvPicPr>
        <p:blipFill>
          <a:blip r:embed="rId3" cstate="print"/>
          <a:srcRect/>
          <a:stretch>
            <a:fillRect/>
          </a:stretch>
        </p:blipFill>
        <p:spPr bwMode="auto">
          <a:xfrm>
            <a:off x="0" y="1295400"/>
            <a:ext cx="5810128"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smtClean="0">
                <a:ln>
                  <a:noFill/>
                </a:ln>
                <a:effectLst/>
                <a:uLnTx/>
                <a:uFillTx/>
                <a:latin typeface="Calibri" pitchFamily="34" charset="0"/>
                <a:ea typeface="+mj-ea"/>
                <a:cs typeface="+mj-cs"/>
              </a:rPr>
              <a:t>New </a:t>
            </a:r>
            <a:r>
              <a:rPr kumimoji="0" lang="it-IT" sz="3200" b="0" i="0" u="none" strike="noStrike" kern="1200" cap="none" spc="0" normalizeH="0" baseline="0" noProof="0" dirty="0" err="1" smtClean="0">
                <a:ln>
                  <a:noFill/>
                </a:ln>
                <a:effectLst/>
                <a:uLnTx/>
                <a:uFillTx/>
                <a:latin typeface="Calibri" pitchFamily="34" charset="0"/>
                <a:ea typeface="+mj-ea"/>
                <a:cs typeface="+mj-cs"/>
              </a:rPr>
              <a:t>Zealand</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volcano</a:t>
            </a:r>
            <a:r>
              <a:rPr kumimoji="0" lang="it-IT" sz="3200" b="0" i="0" u="none" strike="noStrike" kern="1200" cap="none" spc="0" normalizeH="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monitoring</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609600" y="15240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decision making agency: Civil Defense Emergency Management Groups (CDEM) at national and local scale</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scientific institutions in charge: GNS Science</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Collaborating scientists:  </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Supersite started to receive data few months ago. No results yet. </a:t>
            </a: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Cotopaxi </a:t>
            </a:r>
            <a:r>
              <a:rPr lang="it-IT" sz="3600" dirty="0" err="1" smtClean="0">
                <a:latin typeface="Calibri" pitchFamily="34" charset="0"/>
                <a:ea typeface="+mj-ea"/>
                <a:cs typeface="+mj-cs"/>
              </a:rPr>
              <a:t>unrest</a:t>
            </a:r>
            <a:endParaRPr lang="it-IT" sz="3600" dirty="0">
              <a:latin typeface="Calibri" pitchFamily="34" charset="0"/>
              <a:ea typeface="+mj-ea"/>
              <a:cs typeface="+mj-cs"/>
            </a:endParaRPr>
          </a:p>
        </p:txBody>
      </p:sp>
      <p:pic>
        <p:nvPicPr>
          <p:cNvPr id="8" name="Picture 36" descr="CotopaxiAsc_-0.03_0.03.png"/>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7440" y="2687633"/>
            <a:ext cx="4756157" cy="4173196"/>
          </a:xfrm>
          <a:prstGeom prst="rect">
            <a:avLst/>
          </a:prstGeom>
        </p:spPr>
      </p:pic>
      <p:grpSp>
        <p:nvGrpSpPr>
          <p:cNvPr id="2" name="Group 35"/>
          <p:cNvGrpSpPr/>
          <p:nvPr/>
        </p:nvGrpSpPr>
        <p:grpSpPr>
          <a:xfrm>
            <a:off x="2057400" y="2687633"/>
            <a:ext cx="7143905" cy="4191620"/>
            <a:chOff x="20485" y="1395914"/>
            <a:chExt cx="9192161" cy="5301900"/>
          </a:xfrm>
        </p:grpSpPr>
        <p:grpSp>
          <p:nvGrpSpPr>
            <p:cNvPr id="3" name="Group 34"/>
            <p:cNvGrpSpPr/>
            <p:nvPr/>
          </p:nvGrpSpPr>
          <p:grpSpPr>
            <a:xfrm>
              <a:off x="3500862" y="1395914"/>
              <a:ext cx="5711784" cy="5301900"/>
              <a:chOff x="3500862" y="1395914"/>
              <a:chExt cx="5711784" cy="5301900"/>
            </a:xfrm>
          </p:grpSpPr>
          <p:grpSp>
            <p:nvGrpSpPr>
              <p:cNvPr id="4" name="Group 27"/>
              <p:cNvGrpSpPr/>
              <p:nvPr/>
            </p:nvGrpSpPr>
            <p:grpSpPr>
              <a:xfrm>
                <a:off x="3500862" y="1395914"/>
                <a:ext cx="5711784" cy="5301900"/>
                <a:chOff x="3500862" y="1395914"/>
                <a:chExt cx="5711784" cy="5301900"/>
              </a:xfrm>
            </p:grpSpPr>
            <p:grpSp>
              <p:nvGrpSpPr>
                <p:cNvPr id="5" name="Group 8"/>
                <p:cNvGrpSpPr/>
                <p:nvPr/>
              </p:nvGrpSpPr>
              <p:grpSpPr>
                <a:xfrm>
                  <a:off x="3500862" y="1395914"/>
                  <a:ext cx="5628840" cy="5301900"/>
                  <a:chOff x="3363570" y="1395914"/>
                  <a:chExt cx="5628840" cy="5301900"/>
                </a:xfrm>
              </p:grpSpPr>
              <p:pic>
                <p:nvPicPr>
                  <p:cNvPr id="20" name="Picture 4" descr="Coto_Des_-0.03_0.03.png"/>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3363570" y="1395914"/>
                    <a:ext cx="5628840" cy="5301900"/>
                  </a:xfrm>
                  <a:prstGeom prst="rect">
                    <a:avLst/>
                  </a:prstGeom>
                </p:spPr>
              </p:pic>
              <p:grpSp>
                <p:nvGrpSpPr>
                  <p:cNvPr id="6" name="Group 7"/>
                  <p:cNvGrpSpPr/>
                  <p:nvPr/>
                </p:nvGrpSpPr>
                <p:grpSpPr>
                  <a:xfrm>
                    <a:off x="5594524" y="6328482"/>
                    <a:ext cx="1041106" cy="369332"/>
                    <a:chOff x="5903423" y="6062622"/>
                    <a:chExt cx="1041106" cy="369332"/>
                  </a:xfrm>
                </p:grpSpPr>
                <p:sp>
                  <p:nvSpPr>
                    <p:cNvPr id="22" name="TextBox 5"/>
                    <p:cNvSpPr txBox="1"/>
                    <p:nvPr/>
                  </p:nvSpPr>
                  <p:spPr>
                    <a:xfrm>
                      <a:off x="5903423" y="6062622"/>
                      <a:ext cx="1041106" cy="369332"/>
                    </a:xfrm>
                    <a:prstGeom prst="rect">
                      <a:avLst/>
                    </a:prstGeom>
                    <a:solidFill>
                      <a:schemeClr val="bg1">
                        <a:alpha val="76000"/>
                      </a:schemeClr>
                    </a:solidFill>
                    <a:effectLst>
                      <a:softEdge rad="38100"/>
                    </a:effectLst>
                  </p:spPr>
                  <p:txBody>
                    <a:bodyPr wrap="square" rtlCol="0">
                      <a:spAutoFit/>
                    </a:bodyPr>
                    <a:lstStyle/>
                    <a:p>
                      <a:pPr algn="ctr"/>
                      <a:r>
                        <a:rPr lang="en-US" b="1" dirty="0" smtClean="0">
                          <a:solidFill>
                            <a:srgbClr val="F30502"/>
                          </a:solidFill>
                        </a:rPr>
                        <a:t>5 km</a:t>
                      </a:r>
                      <a:endParaRPr lang="en-US" b="1" dirty="0">
                        <a:solidFill>
                          <a:srgbClr val="F30502"/>
                        </a:solidFill>
                      </a:endParaRPr>
                    </a:p>
                  </p:txBody>
                </p:sp>
                <p:cxnSp>
                  <p:nvCxnSpPr>
                    <p:cNvPr id="23" name="Straight Connector 6"/>
                    <p:cNvCxnSpPr/>
                    <p:nvPr/>
                  </p:nvCxnSpPr>
                  <p:spPr>
                    <a:xfrm>
                      <a:off x="6006390" y="6121427"/>
                      <a:ext cx="846613" cy="0"/>
                    </a:xfrm>
                    <a:prstGeom prst="line">
                      <a:avLst/>
                    </a:prstGeom>
                    <a:ln w="63500">
                      <a:solidFill>
                        <a:srgbClr val="F30502"/>
                      </a:solidFill>
                    </a:ln>
                  </p:spPr>
                  <p:style>
                    <a:lnRef idx="2">
                      <a:schemeClr val="accent1"/>
                    </a:lnRef>
                    <a:fillRef idx="0">
                      <a:schemeClr val="accent1"/>
                    </a:fillRef>
                    <a:effectRef idx="1">
                      <a:schemeClr val="accent1"/>
                    </a:effectRef>
                    <a:fontRef idx="minor">
                      <a:schemeClr val="tx1"/>
                    </a:fontRef>
                  </p:style>
                </p:cxnSp>
              </p:grpSp>
            </p:grpSp>
            <p:grpSp>
              <p:nvGrpSpPr>
                <p:cNvPr id="9" name="Group 26"/>
                <p:cNvGrpSpPr/>
                <p:nvPr/>
              </p:nvGrpSpPr>
              <p:grpSpPr>
                <a:xfrm>
                  <a:off x="8054280" y="5593801"/>
                  <a:ext cx="1158366" cy="584776"/>
                  <a:chOff x="8054280" y="5593801"/>
                  <a:chExt cx="1158366" cy="584776"/>
                </a:xfrm>
              </p:grpSpPr>
              <p:sp>
                <p:nvSpPr>
                  <p:cNvPr id="18" name="TextBox 9"/>
                  <p:cNvSpPr txBox="1"/>
                  <p:nvPr/>
                </p:nvSpPr>
                <p:spPr>
                  <a:xfrm>
                    <a:off x="8054280" y="5593801"/>
                    <a:ext cx="1158366" cy="584776"/>
                  </a:xfrm>
                  <a:prstGeom prst="rect">
                    <a:avLst/>
                  </a:prstGeom>
                  <a:solidFill>
                    <a:schemeClr val="bg1">
                      <a:alpha val="51000"/>
                    </a:schemeClr>
                  </a:solidFill>
                  <a:effectLst>
                    <a:softEdge rad="76200"/>
                  </a:effectLst>
                </p:spPr>
                <p:txBody>
                  <a:bodyPr wrap="square" rtlCol="0">
                    <a:spAutoFit/>
                  </a:bodyPr>
                  <a:lstStyle/>
                  <a:p>
                    <a:pPr algn="ctr"/>
                    <a:r>
                      <a:rPr lang="en-US" sz="1600" b="1" dirty="0" smtClean="0">
                        <a:solidFill>
                          <a:srgbClr val="008000"/>
                        </a:solidFill>
                      </a:rPr>
                      <a:t>Cerro </a:t>
                    </a:r>
                    <a:r>
                      <a:rPr lang="en-US" sz="1600" b="1" dirty="0" err="1" smtClean="0">
                        <a:solidFill>
                          <a:srgbClr val="008000"/>
                        </a:solidFill>
                      </a:rPr>
                      <a:t>Quilindana</a:t>
                    </a:r>
                    <a:endParaRPr lang="en-US" sz="1600" b="1" dirty="0">
                      <a:solidFill>
                        <a:srgbClr val="008000"/>
                      </a:solidFill>
                    </a:endParaRPr>
                  </a:p>
                </p:txBody>
              </p:sp>
              <p:sp>
                <p:nvSpPr>
                  <p:cNvPr id="19" name="Isosceles Triangle 25"/>
                  <p:cNvSpPr/>
                  <p:nvPr/>
                </p:nvSpPr>
                <p:spPr>
                  <a:xfrm>
                    <a:off x="8111485" y="5651011"/>
                    <a:ext cx="160160" cy="115716"/>
                  </a:xfrm>
                  <a:prstGeom prst="triangle">
                    <a:avLst/>
                  </a:prstGeom>
                  <a:solidFill>
                    <a:srgbClr val="43E918">
                      <a:alpha val="79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 name="Oval 32"/>
              <p:cNvSpPr/>
              <p:nvPr/>
            </p:nvSpPr>
            <p:spPr>
              <a:xfrm>
                <a:off x="5445783" y="4553881"/>
                <a:ext cx="102967" cy="102977"/>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33"/>
            <p:cNvSpPr txBox="1"/>
            <p:nvPr/>
          </p:nvSpPr>
          <p:spPr>
            <a:xfrm>
              <a:off x="5411458" y="4571982"/>
              <a:ext cx="1269939" cy="433174"/>
            </a:xfrm>
            <a:prstGeom prst="rect">
              <a:avLst/>
            </a:prstGeom>
            <a:noFill/>
          </p:spPr>
          <p:txBody>
            <a:bodyPr wrap="square" rtlCol="0">
              <a:spAutoFit/>
            </a:bodyPr>
            <a:lstStyle/>
            <a:p>
              <a:pPr algn="ctr"/>
              <a:r>
                <a:rPr lang="en-US" b="1" dirty="0" smtClean="0"/>
                <a:t>MORU</a:t>
              </a:r>
              <a:endParaRPr lang="en-US" b="1" dirty="0"/>
            </a:p>
          </p:txBody>
        </p:sp>
        <p:sp>
          <p:nvSpPr>
            <p:cNvPr id="13" name="TextBox 46"/>
            <p:cNvSpPr txBox="1"/>
            <p:nvPr/>
          </p:nvSpPr>
          <p:spPr>
            <a:xfrm>
              <a:off x="20485" y="4743253"/>
              <a:ext cx="1269939" cy="433174"/>
            </a:xfrm>
            <a:prstGeom prst="rect">
              <a:avLst/>
            </a:prstGeom>
            <a:noFill/>
          </p:spPr>
          <p:txBody>
            <a:bodyPr wrap="square" rtlCol="0">
              <a:spAutoFit/>
            </a:bodyPr>
            <a:lstStyle/>
            <a:p>
              <a:pPr algn="ctr"/>
              <a:r>
                <a:rPr lang="en-US" b="1" dirty="0" smtClean="0"/>
                <a:t>MORU</a:t>
              </a:r>
              <a:endParaRPr lang="en-US" b="1" dirty="0"/>
            </a:p>
          </p:txBody>
        </p:sp>
      </p:grpSp>
      <p:sp>
        <p:nvSpPr>
          <p:cNvPr id="24" name="Oval 43"/>
          <p:cNvSpPr/>
          <p:nvPr/>
        </p:nvSpPr>
        <p:spPr>
          <a:xfrm>
            <a:off x="1885817" y="5265697"/>
            <a:ext cx="96310" cy="100915"/>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1"/>
          <p:cNvSpPr/>
          <p:nvPr/>
        </p:nvSpPr>
        <p:spPr>
          <a:xfrm>
            <a:off x="4660591" y="2687633"/>
            <a:ext cx="113006" cy="417021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45" descr="delete1.png"/>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3953678" y="6351395"/>
            <a:ext cx="1639838" cy="519730"/>
          </a:xfrm>
          <a:prstGeom prst="rect">
            <a:avLst/>
          </a:prstGeom>
        </p:spPr>
      </p:pic>
      <p:sp>
        <p:nvSpPr>
          <p:cNvPr id="27" name="TextBox 2"/>
          <p:cNvSpPr txBox="1"/>
          <p:nvPr/>
        </p:nvSpPr>
        <p:spPr>
          <a:xfrm>
            <a:off x="3200400" y="2754868"/>
            <a:ext cx="1172116" cy="369332"/>
          </a:xfrm>
          <a:prstGeom prst="rect">
            <a:avLst/>
          </a:prstGeom>
          <a:noFill/>
        </p:spPr>
        <p:txBody>
          <a:bodyPr wrap="none" rtlCol="0">
            <a:spAutoFit/>
          </a:bodyPr>
          <a:lstStyle/>
          <a:p>
            <a:r>
              <a:rPr lang="en-US" b="1" dirty="0" smtClean="0"/>
              <a:t>Ascending</a:t>
            </a:r>
            <a:endParaRPr lang="en-US" b="1" dirty="0"/>
          </a:p>
        </p:txBody>
      </p:sp>
      <p:sp>
        <p:nvSpPr>
          <p:cNvPr id="28" name="TextBox 50"/>
          <p:cNvSpPr txBox="1"/>
          <p:nvPr/>
        </p:nvSpPr>
        <p:spPr>
          <a:xfrm>
            <a:off x="7621248" y="2686828"/>
            <a:ext cx="1300356" cy="369332"/>
          </a:xfrm>
          <a:prstGeom prst="rect">
            <a:avLst/>
          </a:prstGeom>
          <a:noFill/>
        </p:spPr>
        <p:txBody>
          <a:bodyPr wrap="none" rtlCol="0">
            <a:spAutoFit/>
          </a:bodyPr>
          <a:lstStyle/>
          <a:p>
            <a:r>
              <a:rPr lang="en-US" b="1" dirty="0" smtClean="0"/>
              <a:t>Descending</a:t>
            </a:r>
            <a:endParaRPr lang="en-US" b="1" dirty="0"/>
          </a:p>
        </p:txBody>
      </p:sp>
      <p:pic>
        <p:nvPicPr>
          <p:cNvPr id="29" name="Picture 51"/>
          <p:cNvPicPr>
            <a:picLocks noChangeAspect="1"/>
          </p:cNvPicPr>
          <p:nvPr/>
        </p:nvPicPr>
        <p:blipFill rotWithShape="1">
          <a:blip r:embed="rId6" cstate="print"/>
          <a:srcRect/>
          <a:stretch/>
        </p:blipFill>
        <p:spPr>
          <a:xfrm>
            <a:off x="152400" y="1371600"/>
            <a:ext cx="2654300" cy="1965570"/>
          </a:xfrm>
          <a:prstGeom prst="rect">
            <a:avLst/>
          </a:prstGeom>
        </p:spPr>
      </p:pic>
      <p:sp>
        <p:nvSpPr>
          <p:cNvPr id="30" name="Rectangle 10"/>
          <p:cNvSpPr/>
          <p:nvPr/>
        </p:nvSpPr>
        <p:spPr>
          <a:xfrm>
            <a:off x="3291056" y="1453515"/>
            <a:ext cx="5548144" cy="984885"/>
          </a:xfrm>
          <a:prstGeom prst="rect">
            <a:avLst/>
          </a:prstGeom>
        </p:spPr>
        <p:txBody>
          <a:bodyPr wrap="square">
            <a:spAutoFit/>
          </a:bodyPr>
          <a:lstStyle/>
          <a:p>
            <a:r>
              <a:rPr lang="en-US" sz="2000" dirty="0" smtClean="0"/>
              <a:t>Initial 2015 CSK data analysis seems to show inflation (longer time-series required)</a:t>
            </a:r>
          </a:p>
          <a:p>
            <a:pPr algn="r"/>
            <a:r>
              <a:rPr lang="en-US" dirty="0" smtClean="0"/>
              <a:t>Results by F. </a:t>
            </a:r>
            <a:r>
              <a:rPr lang="en-US" dirty="0" err="1" smtClean="0"/>
              <a:t>Amelung</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smtClean="0">
                <a:ln>
                  <a:noFill/>
                </a:ln>
                <a:effectLst/>
                <a:uLnTx/>
                <a:uFillTx/>
                <a:latin typeface="Calibri" pitchFamily="34" charset="0"/>
                <a:ea typeface="+mj-ea"/>
                <a:cs typeface="+mj-cs"/>
              </a:rPr>
              <a:t>Ecuador </a:t>
            </a:r>
            <a:r>
              <a:rPr kumimoji="0" lang="it-IT" sz="3200" b="0" i="0" u="none" strike="noStrike" kern="1200" cap="none" spc="0" normalizeH="0" baseline="0" noProof="0" dirty="0" err="1" smtClean="0">
                <a:ln>
                  <a:noFill/>
                </a:ln>
                <a:effectLst/>
                <a:uLnTx/>
                <a:uFillTx/>
                <a:latin typeface="Calibri" pitchFamily="34" charset="0"/>
                <a:ea typeface="+mj-ea"/>
                <a:cs typeface="+mj-cs"/>
              </a:rPr>
              <a:t>volcano</a:t>
            </a:r>
            <a:r>
              <a:rPr kumimoji="0" lang="it-IT" sz="3200" b="0" i="0" u="none" strike="noStrike" kern="1200" cap="none" spc="0" normalizeH="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monitoring</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609600" y="15240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decision making agency: National Office of Civil Defense</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scientific institutions in charge: </a:t>
            </a:r>
            <a:r>
              <a:rPr lang="en-US" sz="2000" dirty="0" err="1" smtClean="0">
                <a:solidFill>
                  <a:prstClr val="black"/>
                </a:solidFill>
                <a:latin typeface="Calibri" pitchFamily="34" charset="0"/>
              </a:rPr>
              <a:t>Instituto</a:t>
            </a:r>
            <a:r>
              <a:rPr lang="en-US" sz="2000" dirty="0" smtClean="0">
                <a:solidFill>
                  <a:prstClr val="black"/>
                </a:solidFill>
                <a:latin typeface="Calibri" pitchFamily="34" charset="0"/>
              </a:rPr>
              <a:t> </a:t>
            </a:r>
            <a:r>
              <a:rPr lang="en-US" sz="2000" dirty="0" err="1" smtClean="0">
                <a:solidFill>
                  <a:prstClr val="black"/>
                </a:solidFill>
                <a:latin typeface="Calibri" pitchFamily="34" charset="0"/>
              </a:rPr>
              <a:t>Geofisico</a:t>
            </a:r>
            <a:r>
              <a:rPr lang="en-US" sz="2000" dirty="0" smtClean="0">
                <a:solidFill>
                  <a:prstClr val="black"/>
                </a:solidFill>
                <a:latin typeface="Calibri" pitchFamily="34" charset="0"/>
              </a:rPr>
              <a:t>, </a:t>
            </a:r>
            <a:r>
              <a:rPr lang="en-US" sz="2000" dirty="0" err="1" smtClean="0">
                <a:solidFill>
                  <a:prstClr val="black"/>
                </a:solidFill>
                <a:latin typeface="Calibri" pitchFamily="34" charset="0"/>
              </a:rPr>
              <a:t>Escuela</a:t>
            </a:r>
            <a:r>
              <a:rPr lang="en-US" sz="2000" dirty="0" smtClean="0">
                <a:solidFill>
                  <a:prstClr val="black"/>
                </a:solidFill>
                <a:latin typeface="Calibri" pitchFamily="34" charset="0"/>
              </a:rPr>
              <a:t> </a:t>
            </a:r>
            <a:r>
              <a:rPr lang="en-US" sz="2000" dirty="0" err="1" smtClean="0">
                <a:solidFill>
                  <a:prstClr val="black"/>
                </a:solidFill>
                <a:latin typeface="Calibri" pitchFamily="34" charset="0"/>
              </a:rPr>
              <a:t>Politecnica</a:t>
            </a:r>
            <a:r>
              <a:rPr lang="en-US" sz="2000" dirty="0" smtClean="0">
                <a:solidFill>
                  <a:prstClr val="black"/>
                </a:solidFill>
                <a:latin typeface="Calibri" pitchFamily="34" charset="0"/>
              </a:rPr>
              <a:t> </a:t>
            </a:r>
            <a:r>
              <a:rPr lang="en-US" sz="2000" dirty="0" err="1" smtClean="0">
                <a:solidFill>
                  <a:prstClr val="black"/>
                </a:solidFill>
                <a:latin typeface="Calibri" pitchFamily="34" charset="0"/>
              </a:rPr>
              <a:t>Nacional</a:t>
            </a: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Collaborating scientists:  University of Miami</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Monitoring of unrest at Cotopaxi is under way.</a:t>
            </a: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581400" y="762000"/>
            <a:ext cx="4800600" cy="914400"/>
          </a:xfrm>
          <a:prstGeom prst="rect">
            <a:avLst/>
          </a:prstGeom>
        </p:spPr>
        <p:txBody>
          <a:bodyPr vert="horz" anchor="ctr">
            <a:normAutofit fontScale="92500" lnSpcReduction="10000"/>
          </a:bodyPr>
          <a:lstStyle/>
          <a:p>
            <a:pPr lvl="0" fontAlgn="auto">
              <a:spcAft>
                <a:spcPts val="0"/>
              </a:spcAft>
              <a:defRPr/>
            </a:pPr>
            <a:r>
              <a:rPr kumimoji="0" lang="it-IT" sz="3200" b="1" i="0" u="none" strike="noStrike" kern="1200" cap="none" spc="0" normalizeH="0" baseline="0" noProof="0" dirty="0" smtClean="0">
                <a:ln>
                  <a:noFill/>
                </a:ln>
                <a:solidFill>
                  <a:schemeClr val="tx2">
                    <a:lumMod val="50000"/>
                  </a:schemeClr>
                </a:solidFill>
                <a:effectLst/>
                <a:uLnTx/>
                <a:uFillTx/>
                <a:latin typeface="Calibri" pitchFamily="34" charset="0"/>
                <a:ea typeface="+mj-ea"/>
                <a:cs typeface="+mj-cs"/>
              </a:rPr>
              <a:t>The </a:t>
            </a:r>
            <a:r>
              <a:rPr lang="it-IT" sz="3200" b="1" dirty="0" err="1" smtClean="0">
                <a:solidFill>
                  <a:schemeClr val="tx2">
                    <a:lumMod val="50000"/>
                  </a:schemeClr>
                </a:solidFill>
                <a:latin typeface="Calibri" pitchFamily="34" charset="0"/>
                <a:ea typeface="+mj-ea"/>
                <a:cs typeface="+mj-cs"/>
              </a:rPr>
              <a:t>Geohazards</a:t>
            </a:r>
            <a:r>
              <a:rPr lang="it-IT" sz="3200" b="1" dirty="0" smtClean="0">
                <a:solidFill>
                  <a:schemeClr val="tx2">
                    <a:lumMod val="50000"/>
                  </a:schemeClr>
                </a:solidFill>
                <a:latin typeface="Calibri" pitchFamily="34" charset="0"/>
                <a:ea typeface="+mj-ea"/>
                <a:cs typeface="+mj-cs"/>
              </a:rPr>
              <a:t> </a:t>
            </a:r>
            <a:r>
              <a:rPr lang="it-IT" sz="3200" b="1" dirty="0" err="1" smtClean="0">
                <a:solidFill>
                  <a:schemeClr val="tx2">
                    <a:lumMod val="50000"/>
                  </a:schemeClr>
                </a:solidFill>
                <a:latin typeface="Calibri" pitchFamily="34" charset="0"/>
                <a:ea typeface="+mj-ea"/>
                <a:cs typeface="+mj-cs"/>
              </a:rPr>
              <a:t>Supersites</a:t>
            </a:r>
            <a:r>
              <a:rPr lang="it-IT" sz="3200" b="1" dirty="0" smtClean="0">
                <a:solidFill>
                  <a:schemeClr val="tx2">
                    <a:lumMod val="50000"/>
                  </a:schemeClr>
                </a:solidFill>
                <a:latin typeface="Calibri" pitchFamily="34" charset="0"/>
                <a:ea typeface="+mj-ea"/>
                <a:cs typeface="+mj-cs"/>
              </a:rPr>
              <a:t> </a:t>
            </a:r>
          </a:p>
          <a:p>
            <a:pPr lvl="0" fontAlgn="auto">
              <a:spcAft>
                <a:spcPts val="0"/>
              </a:spcAft>
              <a:defRPr/>
            </a:pPr>
            <a:r>
              <a:rPr kumimoji="0" lang="it-IT" sz="3200" b="1" i="0" u="none" strike="noStrike" kern="1200" cap="none" spc="0" normalizeH="0" baseline="0" noProof="0" dirty="0" smtClean="0">
                <a:ln>
                  <a:noFill/>
                </a:ln>
                <a:solidFill>
                  <a:schemeClr val="tx2">
                    <a:lumMod val="50000"/>
                  </a:schemeClr>
                </a:solidFill>
                <a:effectLst/>
                <a:uLnTx/>
                <a:uFillTx/>
                <a:latin typeface="Calibri" pitchFamily="34" charset="0"/>
                <a:ea typeface="+mj-ea"/>
                <a:cs typeface="+mj-cs"/>
              </a:rPr>
              <a:t>&amp; </a:t>
            </a:r>
            <a:r>
              <a:rPr kumimoji="0" lang="it-IT" sz="3200" b="1" i="0" u="none" strike="noStrike" kern="1200" cap="none" spc="0" normalizeH="0" baseline="0" noProof="0" dirty="0" err="1" smtClean="0">
                <a:ln>
                  <a:noFill/>
                </a:ln>
                <a:solidFill>
                  <a:schemeClr val="tx2">
                    <a:lumMod val="50000"/>
                  </a:schemeClr>
                </a:solidFill>
                <a:effectLst/>
                <a:uLnTx/>
                <a:uFillTx/>
                <a:latin typeface="Calibri" pitchFamily="34" charset="0"/>
                <a:ea typeface="+mj-ea"/>
                <a:cs typeface="+mj-cs"/>
              </a:rPr>
              <a:t>Natural</a:t>
            </a:r>
            <a:r>
              <a:rPr kumimoji="0" lang="it-IT" sz="3200" b="1" i="0" u="none" strike="noStrike" kern="1200" cap="none" spc="0" normalizeH="0" baseline="0" noProof="0" dirty="0" smtClean="0">
                <a:ln>
                  <a:noFill/>
                </a:ln>
                <a:solidFill>
                  <a:schemeClr val="tx2">
                    <a:lumMod val="50000"/>
                  </a:schemeClr>
                </a:solidFill>
                <a:effectLst/>
                <a:uLnTx/>
                <a:uFillTx/>
                <a:latin typeface="Calibri" pitchFamily="34" charset="0"/>
                <a:ea typeface="+mj-ea"/>
                <a:cs typeface="+mj-cs"/>
              </a:rPr>
              <a:t> </a:t>
            </a:r>
            <a:r>
              <a:rPr kumimoji="0" lang="it-IT" sz="3200" b="1" i="0" u="none" strike="noStrike" kern="1200" cap="none" spc="0" normalizeH="0" baseline="0" noProof="0" dirty="0" err="1" smtClean="0">
                <a:ln>
                  <a:noFill/>
                </a:ln>
                <a:solidFill>
                  <a:schemeClr val="tx2">
                    <a:lumMod val="50000"/>
                  </a:schemeClr>
                </a:solidFill>
                <a:effectLst/>
                <a:uLnTx/>
                <a:uFillTx/>
                <a:latin typeface="Calibri" pitchFamily="34" charset="0"/>
                <a:ea typeface="+mj-ea"/>
                <a:cs typeface="+mj-cs"/>
              </a:rPr>
              <a:t>Laboratories</a:t>
            </a:r>
            <a:endParaRPr kumimoji="0" lang="it-IT" sz="3200" b="1" i="0" u="none" strike="noStrike" kern="1200" cap="none" spc="0" normalizeH="0" baseline="0" noProof="0" dirty="0">
              <a:ln>
                <a:noFill/>
              </a:ln>
              <a:solidFill>
                <a:schemeClr val="tx2">
                  <a:lumMod val="50000"/>
                </a:schemeClr>
              </a:solidFill>
              <a:effectLst/>
              <a:uLnTx/>
              <a:uFillTx/>
              <a:latin typeface="Calibri" pitchFamily="34" charset="0"/>
              <a:ea typeface="+mj-ea"/>
              <a:cs typeface="+mj-cs"/>
            </a:endParaRPr>
          </a:p>
        </p:txBody>
      </p:sp>
      <p:sp>
        <p:nvSpPr>
          <p:cNvPr id="5" name="Sottotitolo 2"/>
          <p:cNvSpPr txBox="1">
            <a:spLocks/>
          </p:cNvSpPr>
          <p:nvPr/>
        </p:nvSpPr>
        <p:spPr>
          <a:xfrm>
            <a:off x="609600" y="1905000"/>
            <a:ext cx="7924800" cy="2362200"/>
          </a:xfrm>
          <a:prstGeom prst="rect">
            <a:avLst/>
          </a:prstGeom>
        </p:spPr>
        <p:txBody>
          <a:bodyPr vert="horz">
            <a:noAutofit/>
          </a:bodyPr>
          <a:lstStyle/>
          <a:p>
            <a:pPr lvl="0" indent="12700" algn="just">
              <a:lnSpc>
                <a:spcPct val="115000"/>
              </a:lnSpc>
              <a:spcAft>
                <a:spcPts val="1200"/>
              </a:spcAft>
            </a:pPr>
            <a:r>
              <a:rPr lang="en-US" sz="2400" dirty="0" smtClean="0">
                <a:solidFill>
                  <a:schemeClr val="tx2">
                    <a:lumMod val="50000"/>
                  </a:schemeClr>
                </a:solidFill>
                <a:latin typeface="Calibri" pitchFamily="34" charset="0"/>
              </a:rPr>
              <a:t>A voluntary partnership a</a:t>
            </a:r>
            <a:r>
              <a:rPr lang="en-US" sz="2400" dirty="0" smtClean="0">
                <a:latin typeface="Calibri" pitchFamily="34" charset="0"/>
                <a:ea typeface="Cambria"/>
              </a:rPr>
              <a:t>iming to demonstrate in specific areas of the world (the</a:t>
            </a:r>
            <a:r>
              <a:rPr lang="en-US" sz="2400" b="1" dirty="0" smtClean="0">
                <a:latin typeface="Calibri" pitchFamily="34" charset="0"/>
                <a:ea typeface="Cambria"/>
              </a:rPr>
              <a:t> Supersites</a:t>
            </a:r>
            <a:r>
              <a:rPr lang="en-US" sz="2400" dirty="0" smtClean="0">
                <a:latin typeface="Calibri" pitchFamily="34" charset="0"/>
                <a:ea typeface="Cambria"/>
              </a:rPr>
              <a:t>) the advantages of </a:t>
            </a:r>
            <a:r>
              <a:rPr lang="en-US" sz="2400" b="1" dirty="0" smtClean="0">
                <a:latin typeface="Calibri" pitchFamily="34" charset="0"/>
                <a:ea typeface="Cambria"/>
              </a:rPr>
              <a:t>global collaboration on geohazard</a:t>
            </a:r>
            <a:r>
              <a:rPr lang="en-US" sz="2400" dirty="0" smtClean="0">
                <a:latin typeface="Calibri" pitchFamily="34" charset="0"/>
                <a:ea typeface="Cambria"/>
              </a:rPr>
              <a:t> </a:t>
            </a:r>
            <a:r>
              <a:rPr lang="en-US" sz="2400" b="1" dirty="0" smtClean="0">
                <a:latin typeface="Calibri" pitchFamily="34" charset="0"/>
                <a:ea typeface="Cambria"/>
              </a:rPr>
              <a:t>research to provide visible benefits for local Risk Prevention and Response activities</a:t>
            </a:r>
            <a:r>
              <a:rPr lang="en-US" sz="2400" dirty="0" smtClean="0">
                <a:latin typeface="Calibri" pitchFamily="34" charset="0"/>
                <a:ea typeface="Cambria"/>
              </a:rPr>
              <a:t>.</a:t>
            </a:r>
            <a:endParaRPr lang="it-IT" sz="2400" dirty="0" smtClean="0">
              <a:latin typeface="Calibri" pitchFamily="34" charset="0"/>
              <a:ea typeface="Cambria"/>
            </a:endParaRPr>
          </a:p>
          <a:p>
            <a:pPr marL="6350" indent="-6350" algn="just" fontAlgn="auto">
              <a:spcBef>
                <a:spcPts val="600"/>
              </a:spcBef>
              <a:spcAft>
                <a:spcPts val="0"/>
              </a:spcAft>
              <a:buClr>
                <a:schemeClr val="accent3"/>
              </a:buClr>
              <a:defRPr/>
            </a:pPr>
            <a:endParaRPr lang="en-US" sz="2400" dirty="0" smtClean="0">
              <a:latin typeface="Calibri" pitchFamily="34" charset="0"/>
              <a:cs typeface="Arial" pitchFamily="34" charset="0"/>
            </a:endParaRPr>
          </a:p>
          <a:p>
            <a:pPr marL="365125" indent="-273050" algn="just" fontAlgn="auto">
              <a:spcBef>
                <a:spcPts val="600"/>
              </a:spcBef>
              <a:spcAft>
                <a:spcPts val="0"/>
              </a:spcAft>
              <a:buClr>
                <a:schemeClr val="accent3"/>
              </a:buClr>
              <a:defRPr/>
            </a:pPr>
            <a:r>
              <a:rPr lang="en-US" sz="2400" dirty="0" smtClean="0">
                <a:latin typeface="Calibri" pitchFamily="34" charset="0"/>
                <a:cs typeface="Arial" pitchFamily="34" charset="0"/>
              </a:rPr>
              <a:t> </a:t>
            </a:r>
          </a:p>
          <a:p>
            <a:pPr marL="365125" indent="-273050" algn="just" fontAlgn="auto">
              <a:spcBef>
                <a:spcPts val="1200"/>
              </a:spcBef>
              <a:spcAft>
                <a:spcPts val="0"/>
              </a:spcAft>
              <a:buClr>
                <a:schemeClr val="accent3"/>
              </a:buClr>
              <a:defRPr/>
            </a:pPr>
            <a:endParaRPr lang="en-US" sz="2400" dirty="0" smtClean="0">
              <a:latin typeface="Calibri" pitchFamily="34" charset="0"/>
              <a:cs typeface="Arial" pitchFamily="34" charset="0"/>
            </a:endParaRPr>
          </a:p>
          <a:p>
            <a:pPr marL="365125" indent="-273050" algn="just" fontAlgn="auto">
              <a:spcBef>
                <a:spcPts val="1200"/>
              </a:spcBef>
              <a:spcAft>
                <a:spcPts val="0"/>
              </a:spcAft>
              <a:buClr>
                <a:schemeClr val="accent3"/>
              </a:buClr>
              <a:defRPr/>
            </a:pPr>
            <a:endParaRPr lang="en-US" sz="2400" dirty="0" smtClean="0">
              <a:latin typeface="Calibri" pitchFamily="34" charset="0"/>
              <a:cs typeface="Arial" pitchFamily="34" charset="0"/>
            </a:endParaRPr>
          </a:p>
        </p:txBody>
      </p:sp>
      <p:pic>
        <p:nvPicPr>
          <p:cNvPr id="6" name="Immagine 5" descr="GSNL-NEW-logo_title.png"/>
          <p:cNvPicPr>
            <a:picLocks noChangeAspect="1"/>
          </p:cNvPicPr>
          <p:nvPr/>
        </p:nvPicPr>
        <p:blipFill>
          <a:blip r:embed="rId3" cstate="print"/>
          <a:stretch>
            <a:fillRect/>
          </a:stretch>
        </p:blipFill>
        <p:spPr>
          <a:xfrm>
            <a:off x="533400" y="609600"/>
            <a:ext cx="2362200" cy="1299209"/>
          </a:xfrm>
          <a:prstGeom prst="rect">
            <a:avLst/>
          </a:prstGeom>
        </p:spPr>
      </p:pic>
      <p:sp>
        <p:nvSpPr>
          <p:cNvPr id="9" name="Sottotitolo 2"/>
          <p:cNvSpPr txBox="1">
            <a:spLocks/>
          </p:cNvSpPr>
          <p:nvPr/>
        </p:nvSpPr>
        <p:spPr>
          <a:xfrm>
            <a:off x="609600" y="3886200"/>
            <a:ext cx="7924800" cy="2667000"/>
          </a:xfrm>
          <a:prstGeom prst="rect">
            <a:avLst/>
          </a:prstGeom>
        </p:spPr>
        <p:txBody>
          <a:bodyPr vert="horz">
            <a:noAutofit/>
          </a:bodyPr>
          <a:lstStyle/>
          <a:p>
            <a:pPr marL="358775" indent="-358775" algn="ctr" fontAlgn="auto">
              <a:spcBef>
                <a:spcPts val="600"/>
              </a:spcBef>
              <a:spcAft>
                <a:spcPts val="0"/>
              </a:spcAft>
              <a:buClr>
                <a:schemeClr val="accent3"/>
              </a:buClr>
              <a:defRPr/>
            </a:pPr>
            <a:r>
              <a:rPr lang="en-US" sz="2200" b="1" dirty="0" smtClean="0">
                <a:latin typeface="Calibri" pitchFamily="34" charset="0"/>
                <a:ea typeface="Calibri" pitchFamily="34" charset="0"/>
                <a:cs typeface="Cambria-Bold" charset="0"/>
              </a:rPr>
              <a:t>Specific goals:</a:t>
            </a:r>
          </a:p>
          <a:p>
            <a:pPr marL="358775" indent="-358775" algn="just" fontAlgn="auto">
              <a:spcBef>
                <a:spcPts val="600"/>
              </a:spcBef>
              <a:spcAft>
                <a:spcPts val="0"/>
              </a:spcAft>
              <a:buClr>
                <a:schemeClr val="accent3"/>
              </a:buClr>
              <a:buFont typeface="Wingdings" pitchFamily="2" charset="2"/>
              <a:buChar char="q"/>
              <a:defRPr/>
            </a:pPr>
            <a:r>
              <a:rPr lang="en-US" sz="2200" b="1" dirty="0" smtClean="0">
                <a:latin typeface="Calibri" pitchFamily="34" charset="0"/>
                <a:ea typeface="Calibri" pitchFamily="34" charset="0"/>
                <a:cs typeface="Cambria-Bold" charset="0"/>
              </a:rPr>
              <a:t>Promote scientific advancements</a:t>
            </a:r>
            <a:r>
              <a:rPr lang="en-US" sz="2200" dirty="0" smtClean="0">
                <a:latin typeface="Calibri" pitchFamily="34" charset="0"/>
                <a:ea typeface="Calibri" pitchFamily="34" charset="0"/>
                <a:cs typeface="Cambria-Bold" charset="0"/>
              </a:rPr>
              <a:t> in geohazard research through easier data access and international collaboration</a:t>
            </a:r>
          </a:p>
          <a:p>
            <a:pPr marL="358775" indent="-358775" algn="just" fontAlgn="auto">
              <a:spcBef>
                <a:spcPts val="600"/>
              </a:spcBef>
              <a:spcAft>
                <a:spcPts val="0"/>
              </a:spcAft>
              <a:buClr>
                <a:schemeClr val="accent3"/>
              </a:buClr>
              <a:buFont typeface="Wingdings" pitchFamily="2" charset="2"/>
              <a:buChar char="q"/>
              <a:defRPr/>
            </a:pPr>
            <a:r>
              <a:rPr lang="en-US" sz="2200" b="1" dirty="0" smtClean="0">
                <a:latin typeface="Calibri" pitchFamily="34" charset="0"/>
                <a:ea typeface="Calibri" pitchFamily="34" charset="0"/>
                <a:cs typeface="Cambria-Bold" charset="0"/>
              </a:rPr>
              <a:t>Promote a more direct uptake of scientific results </a:t>
            </a:r>
            <a:r>
              <a:rPr lang="en-US" sz="2200" dirty="0" smtClean="0">
                <a:latin typeface="Calibri" pitchFamily="34" charset="0"/>
                <a:ea typeface="Calibri" pitchFamily="34" charset="0"/>
                <a:cs typeface="Cambria-Bold" charset="0"/>
              </a:rPr>
              <a:t>in local prevention and response activities for </a:t>
            </a:r>
            <a:r>
              <a:rPr lang="en-US" sz="2200" b="1" dirty="0" smtClean="0">
                <a:latin typeface="Calibri" pitchFamily="34" charset="0"/>
                <a:ea typeface="Calibri" pitchFamily="34" charset="0"/>
                <a:cs typeface="Cambria-Bold" charset="0"/>
              </a:rPr>
              <a:t>seismic </a:t>
            </a:r>
            <a:r>
              <a:rPr lang="en-US" sz="2200" dirty="0" smtClean="0">
                <a:latin typeface="Calibri" pitchFamily="34" charset="0"/>
                <a:ea typeface="Calibri" pitchFamily="34" charset="0"/>
                <a:cs typeface="Cambria-Bold" charset="0"/>
              </a:rPr>
              <a:t>and</a:t>
            </a:r>
            <a:r>
              <a:rPr lang="en-US" sz="2200" b="1" dirty="0" smtClean="0">
                <a:latin typeface="Calibri" pitchFamily="34" charset="0"/>
                <a:ea typeface="Calibri" pitchFamily="34" charset="0"/>
                <a:cs typeface="Cambria-Bold" charset="0"/>
              </a:rPr>
              <a:t> volcanic </a:t>
            </a:r>
            <a:r>
              <a:rPr lang="en-US" sz="2200" dirty="0" smtClean="0">
                <a:latin typeface="Calibri" pitchFamily="34" charset="0"/>
                <a:ea typeface="Calibri" pitchFamily="34" charset="0"/>
                <a:cs typeface="Cambria-Bold" charset="0"/>
              </a:rPr>
              <a:t>risks</a:t>
            </a:r>
          </a:p>
          <a:p>
            <a:pPr marL="358775" indent="-358775" algn="just" fontAlgn="auto">
              <a:spcBef>
                <a:spcPts val="600"/>
              </a:spcBef>
              <a:spcAft>
                <a:spcPts val="0"/>
              </a:spcAft>
              <a:buClr>
                <a:schemeClr val="accent3"/>
              </a:buClr>
              <a:buFont typeface="Wingdings" pitchFamily="2" charset="2"/>
              <a:buChar char="q"/>
              <a:defRPr/>
            </a:pPr>
            <a:r>
              <a:rPr lang="en-US" sz="2200" b="1" dirty="0" smtClean="0">
                <a:latin typeface="Calibri" pitchFamily="34" charset="0"/>
                <a:ea typeface="Calibri" pitchFamily="34" charset="0"/>
                <a:cs typeface="Cambria-Bold" charset="0"/>
              </a:rPr>
              <a:t>Promote knowledge transfer </a:t>
            </a:r>
            <a:r>
              <a:rPr lang="en-US" sz="2200" dirty="0" smtClean="0">
                <a:latin typeface="Calibri" pitchFamily="34" charset="0"/>
                <a:ea typeface="Calibri" pitchFamily="34" charset="0"/>
                <a:cs typeface="Cambria-Bold" charset="0"/>
              </a:rPr>
              <a:t>on geohazard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Gorkha</a:t>
            </a:r>
            <a:r>
              <a:rPr lang="it-IT" sz="3600" dirty="0" smtClean="0">
                <a:latin typeface="Calibri" pitchFamily="34" charset="0"/>
                <a:ea typeface="+mj-ea"/>
                <a:cs typeface="+mj-cs"/>
              </a:rPr>
              <a:t> </a:t>
            </a:r>
            <a:r>
              <a:rPr lang="it-IT" sz="3600" dirty="0" err="1" smtClean="0">
                <a:latin typeface="Calibri" pitchFamily="34" charset="0"/>
                <a:ea typeface="+mj-ea"/>
                <a:cs typeface="+mj-cs"/>
              </a:rPr>
              <a:t>event</a:t>
            </a:r>
            <a:r>
              <a:rPr lang="it-IT" sz="3600" dirty="0" smtClean="0">
                <a:latin typeface="Calibri" pitchFamily="34" charset="0"/>
                <a:ea typeface="+mj-ea"/>
                <a:cs typeface="+mj-cs"/>
              </a:rPr>
              <a:t> ss</a:t>
            </a:r>
            <a:endParaRPr lang="it-IT" sz="3600" dirty="0">
              <a:latin typeface="Calibri" pitchFamily="34" charset="0"/>
              <a:ea typeface="+mj-ea"/>
              <a:cs typeface="+mj-cs"/>
            </a:endParaRPr>
          </a:p>
        </p:txBody>
      </p:sp>
      <p:sp>
        <p:nvSpPr>
          <p:cNvPr id="5" name="CasellaDiTesto 4"/>
          <p:cNvSpPr txBox="1"/>
          <p:nvPr/>
        </p:nvSpPr>
        <p:spPr>
          <a:xfrm>
            <a:off x="6934200" y="1828800"/>
            <a:ext cx="1905000" cy="1446550"/>
          </a:xfrm>
          <a:prstGeom prst="rect">
            <a:avLst/>
          </a:prstGeom>
          <a:noFill/>
        </p:spPr>
        <p:txBody>
          <a:bodyPr wrap="square" rtlCol="0">
            <a:spAutoFit/>
          </a:bodyPr>
          <a:lstStyle/>
          <a:p>
            <a:r>
              <a:rPr lang="it-IT" sz="2200" dirty="0" err="1" smtClean="0">
                <a:solidFill>
                  <a:prstClr val="black"/>
                </a:solidFill>
                <a:latin typeface="Calibri" pitchFamily="34" charset="0"/>
                <a:cs typeface="Arial" pitchFamily="34" charset="0"/>
              </a:rPr>
              <a:t>Sentinel</a:t>
            </a:r>
            <a:r>
              <a:rPr lang="it-IT" sz="2200" dirty="0" smtClean="0">
                <a:solidFill>
                  <a:prstClr val="black"/>
                </a:solidFill>
                <a:latin typeface="Calibri" pitchFamily="34" charset="0"/>
                <a:cs typeface="Arial" pitchFamily="34" charset="0"/>
              </a:rPr>
              <a:t> 1 </a:t>
            </a:r>
            <a:r>
              <a:rPr lang="it-IT" sz="2200" dirty="0" err="1" smtClean="0">
                <a:solidFill>
                  <a:prstClr val="black"/>
                </a:solidFill>
                <a:latin typeface="Calibri" pitchFamily="34" charset="0"/>
                <a:cs typeface="Arial" pitchFamily="34" charset="0"/>
              </a:rPr>
              <a:t>interferogram</a:t>
            </a:r>
            <a:r>
              <a:rPr lang="en-US" sz="2200" dirty="0" smtClean="0">
                <a:solidFill>
                  <a:prstClr val="black"/>
                </a:solidFill>
                <a:latin typeface="Calibri" pitchFamily="34" charset="0"/>
                <a:cs typeface="Arial" pitchFamily="34" charset="0"/>
              </a:rPr>
              <a:t>  </a:t>
            </a:r>
          </a:p>
          <a:p>
            <a:r>
              <a:rPr lang="en-US" sz="2200" dirty="0" smtClean="0">
                <a:solidFill>
                  <a:prstClr val="black"/>
                </a:solidFill>
                <a:latin typeface="Calibri" pitchFamily="34" charset="0"/>
                <a:cs typeface="Arial" pitchFamily="34" charset="0"/>
              </a:rPr>
              <a:t>(3 scenes)</a:t>
            </a:r>
          </a:p>
          <a:p>
            <a:endParaRPr lang="it-IT" sz="2200" dirty="0" smtClean="0"/>
          </a:p>
        </p:txBody>
      </p:sp>
      <p:pic>
        <p:nvPicPr>
          <p:cNvPr id="6" name="Immagine 5" descr="https://ingvterremoti.files.wordpress.com/2015/05/interfero-2.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0" y="1524000"/>
            <a:ext cx="6605516" cy="4908816"/>
          </a:xfrm>
          <a:prstGeom prst="rect">
            <a:avLst/>
          </a:prstGeom>
          <a:noFill/>
          <a:ln>
            <a:noFill/>
          </a:ln>
        </p:spPr>
      </p:pic>
      <p:sp>
        <p:nvSpPr>
          <p:cNvPr id="8" name="CasellaDiTesto 7"/>
          <p:cNvSpPr txBox="1"/>
          <p:nvPr/>
        </p:nvSpPr>
        <p:spPr>
          <a:xfrm>
            <a:off x="6705600" y="6211669"/>
            <a:ext cx="2438400" cy="646331"/>
          </a:xfrm>
          <a:prstGeom prst="rect">
            <a:avLst/>
          </a:prstGeom>
          <a:noFill/>
        </p:spPr>
        <p:txBody>
          <a:bodyPr wrap="square" rtlCol="0">
            <a:spAutoFit/>
          </a:bodyPr>
          <a:lstStyle/>
          <a:p>
            <a:r>
              <a:rPr lang="it-IT" dirty="0" smtClean="0">
                <a:solidFill>
                  <a:prstClr val="black"/>
                </a:solidFill>
                <a:latin typeface="Calibri" pitchFamily="34" charset="0"/>
                <a:cs typeface="Arial" pitchFamily="34" charset="0"/>
              </a:rPr>
              <a:t>C. </a:t>
            </a:r>
            <a:r>
              <a:rPr lang="it-IT" dirty="0" err="1" smtClean="0">
                <a:solidFill>
                  <a:prstClr val="black"/>
                </a:solidFill>
                <a:latin typeface="Calibri" pitchFamily="34" charset="0"/>
                <a:cs typeface="Arial" pitchFamily="34" charset="0"/>
              </a:rPr>
              <a:t>Tolomei</a:t>
            </a:r>
            <a:r>
              <a:rPr lang="it-IT" dirty="0" smtClean="0">
                <a:solidFill>
                  <a:prstClr val="black"/>
                </a:solidFill>
                <a:latin typeface="Calibri" pitchFamily="34" charset="0"/>
                <a:cs typeface="Arial" pitchFamily="34" charset="0"/>
              </a:rPr>
              <a:t>, INGV</a:t>
            </a:r>
          </a:p>
          <a:p>
            <a:r>
              <a:rPr lang="it-IT" dirty="0" err="1" smtClean="0">
                <a:solidFill>
                  <a:prstClr val="black"/>
                </a:solidFill>
                <a:latin typeface="Calibri" pitchFamily="34" charset="0"/>
                <a:cs typeface="Arial" pitchFamily="34" charset="0"/>
              </a:rPr>
              <a:t>Paper</a:t>
            </a:r>
            <a:r>
              <a:rPr lang="it-IT" dirty="0" smtClean="0">
                <a:solidFill>
                  <a:prstClr val="black"/>
                </a:solidFill>
                <a:latin typeface="Calibri" pitchFamily="34" charset="0"/>
                <a:cs typeface="Arial" pitchFamily="34" charset="0"/>
              </a:rPr>
              <a:t> in </a:t>
            </a:r>
            <a:r>
              <a:rPr lang="it-IT" dirty="0" err="1" smtClean="0">
                <a:solidFill>
                  <a:prstClr val="black"/>
                </a:solidFill>
                <a:latin typeface="Calibri" pitchFamily="34" charset="0"/>
                <a:cs typeface="Arial" pitchFamily="34" charset="0"/>
              </a:rPr>
              <a:t>preparation</a:t>
            </a:r>
            <a:endParaRPr lang="it-IT"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Gorkha</a:t>
            </a:r>
            <a:r>
              <a:rPr lang="it-IT" sz="3600" dirty="0" smtClean="0">
                <a:latin typeface="Calibri" pitchFamily="34" charset="0"/>
                <a:ea typeface="+mj-ea"/>
                <a:cs typeface="+mj-cs"/>
              </a:rPr>
              <a:t> </a:t>
            </a:r>
            <a:r>
              <a:rPr lang="it-IT" sz="3600" dirty="0" err="1" smtClean="0">
                <a:latin typeface="Calibri" pitchFamily="34" charset="0"/>
                <a:ea typeface="+mj-ea"/>
                <a:cs typeface="+mj-cs"/>
              </a:rPr>
              <a:t>event</a:t>
            </a:r>
            <a:r>
              <a:rPr lang="it-IT" sz="3600" dirty="0" smtClean="0">
                <a:latin typeface="Calibri" pitchFamily="34" charset="0"/>
                <a:ea typeface="+mj-ea"/>
                <a:cs typeface="+mj-cs"/>
              </a:rPr>
              <a:t> ss</a:t>
            </a:r>
            <a:endParaRPr lang="it-IT" sz="3600" dirty="0">
              <a:latin typeface="Calibri" pitchFamily="34" charset="0"/>
              <a:ea typeface="+mj-ea"/>
              <a:cs typeface="+mj-cs"/>
            </a:endParaRPr>
          </a:p>
        </p:txBody>
      </p:sp>
      <p:sp>
        <p:nvSpPr>
          <p:cNvPr id="5" name="CasellaDiTesto 4"/>
          <p:cNvSpPr txBox="1"/>
          <p:nvPr/>
        </p:nvSpPr>
        <p:spPr>
          <a:xfrm>
            <a:off x="6934200" y="1828800"/>
            <a:ext cx="2209800" cy="1446550"/>
          </a:xfrm>
          <a:prstGeom prst="rect">
            <a:avLst/>
          </a:prstGeom>
          <a:noFill/>
        </p:spPr>
        <p:txBody>
          <a:bodyPr wrap="square" rtlCol="0">
            <a:spAutoFit/>
          </a:bodyPr>
          <a:lstStyle/>
          <a:p>
            <a:r>
              <a:rPr lang="it-IT" sz="2200" dirty="0" smtClean="0">
                <a:solidFill>
                  <a:prstClr val="black"/>
                </a:solidFill>
                <a:latin typeface="Calibri" pitchFamily="34" charset="0"/>
                <a:cs typeface="Arial" pitchFamily="34" charset="0"/>
              </a:rPr>
              <a:t>ALOS 2 WS</a:t>
            </a:r>
          </a:p>
          <a:p>
            <a:r>
              <a:rPr lang="it-IT" sz="2200" dirty="0" err="1" smtClean="0">
                <a:solidFill>
                  <a:prstClr val="black"/>
                </a:solidFill>
                <a:latin typeface="Calibri" pitchFamily="34" charset="0"/>
                <a:cs typeface="Arial" pitchFamily="34" charset="0"/>
              </a:rPr>
              <a:t>interferogram</a:t>
            </a:r>
            <a:r>
              <a:rPr lang="en-US" sz="2200" dirty="0" smtClean="0">
                <a:solidFill>
                  <a:prstClr val="black"/>
                </a:solidFill>
                <a:latin typeface="Calibri" pitchFamily="34" charset="0"/>
                <a:cs typeface="Arial" pitchFamily="34" charset="0"/>
              </a:rPr>
              <a:t>  </a:t>
            </a:r>
          </a:p>
          <a:p>
            <a:r>
              <a:rPr lang="en-US" sz="2200" dirty="0" smtClean="0">
                <a:solidFill>
                  <a:prstClr val="black"/>
                </a:solidFill>
                <a:latin typeface="Calibri" pitchFamily="34" charset="0"/>
                <a:cs typeface="Arial" pitchFamily="34" charset="0"/>
              </a:rPr>
              <a:t>(1 scene, 50 </a:t>
            </a:r>
            <a:r>
              <a:rPr lang="en-US" sz="2200" dirty="0" err="1" smtClean="0">
                <a:solidFill>
                  <a:prstClr val="black"/>
                </a:solidFill>
                <a:latin typeface="Calibri" pitchFamily="34" charset="0"/>
                <a:cs typeface="Arial" pitchFamily="34" charset="0"/>
              </a:rPr>
              <a:t>Gb</a:t>
            </a:r>
            <a:r>
              <a:rPr lang="en-US" sz="2200" dirty="0" smtClean="0">
                <a:solidFill>
                  <a:prstClr val="black"/>
                </a:solidFill>
                <a:latin typeface="Calibri" pitchFamily="34" charset="0"/>
                <a:cs typeface="Arial" pitchFamily="34" charset="0"/>
              </a:rPr>
              <a:t>)</a:t>
            </a:r>
          </a:p>
          <a:p>
            <a:endParaRPr lang="it-IT" sz="2200" dirty="0" smtClean="0"/>
          </a:p>
        </p:txBody>
      </p:sp>
      <p:sp>
        <p:nvSpPr>
          <p:cNvPr id="8" name="CasellaDiTesto 7"/>
          <p:cNvSpPr txBox="1"/>
          <p:nvPr/>
        </p:nvSpPr>
        <p:spPr>
          <a:xfrm>
            <a:off x="7010400" y="6211669"/>
            <a:ext cx="2133600" cy="646331"/>
          </a:xfrm>
          <a:prstGeom prst="rect">
            <a:avLst/>
          </a:prstGeom>
          <a:noFill/>
        </p:spPr>
        <p:txBody>
          <a:bodyPr wrap="square" rtlCol="0">
            <a:spAutoFit/>
          </a:bodyPr>
          <a:lstStyle/>
          <a:p>
            <a:r>
              <a:rPr lang="it-IT" dirty="0" smtClean="0">
                <a:solidFill>
                  <a:prstClr val="black"/>
                </a:solidFill>
                <a:latin typeface="Calibri" pitchFamily="34" charset="0"/>
                <a:cs typeface="Arial" pitchFamily="34" charset="0"/>
              </a:rPr>
              <a:t>C. </a:t>
            </a:r>
            <a:r>
              <a:rPr lang="it-IT" dirty="0" err="1" smtClean="0">
                <a:solidFill>
                  <a:prstClr val="black"/>
                </a:solidFill>
                <a:latin typeface="Calibri" pitchFamily="34" charset="0"/>
                <a:cs typeface="Arial" pitchFamily="34" charset="0"/>
              </a:rPr>
              <a:t>Tolomei</a:t>
            </a:r>
            <a:r>
              <a:rPr lang="it-IT" dirty="0" smtClean="0">
                <a:solidFill>
                  <a:prstClr val="black"/>
                </a:solidFill>
                <a:latin typeface="Calibri" pitchFamily="34" charset="0"/>
                <a:cs typeface="Arial" pitchFamily="34" charset="0"/>
              </a:rPr>
              <a:t>, INGV</a:t>
            </a:r>
          </a:p>
          <a:p>
            <a:r>
              <a:rPr lang="it-IT" dirty="0" err="1" smtClean="0">
                <a:solidFill>
                  <a:prstClr val="black"/>
                </a:solidFill>
                <a:latin typeface="Calibri" pitchFamily="34" charset="0"/>
                <a:cs typeface="Arial" pitchFamily="34" charset="0"/>
              </a:rPr>
              <a:t>Paper</a:t>
            </a:r>
            <a:r>
              <a:rPr lang="it-IT" dirty="0" smtClean="0">
                <a:solidFill>
                  <a:prstClr val="black"/>
                </a:solidFill>
                <a:latin typeface="Calibri" pitchFamily="34" charset="0"/>
                <a:cs typeface="Arial" pitchFamily="34" charset="0"/>
              </a:rPr>
              <a:t> in </a:t>
            </a:r>
            <a:r>
              <a:rPr lang="it-IT" dirty="0" err="1" smtClean="0">
                <a:solidFill>
                  <a:prstClr val="black"/>
                </a:solidFill>
                <a:latin typeface="Calibri" pitchFamily="34" charset="0"/>
                <a:cs typeface="Arial" pitchFamily="34" charset="0"/>
              </a:rPr>
              <a:t>preparation</a:t>
            </a:r>
            <a:endParaRPr lang="it-IT" dirty="0" smtClean="0"/>
          </a:p>
        </p:txBody>
      </p:sp>
      <p:pic>
        <p:nvPicPr>
          <p:cNvPr id="9" name="Immagine 8"/>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0" y="1371600"/>
            <a:ext cx="6934200" cy="527372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Gorkha</a:t>
            </a:r>
            <a:r>
              <a:rPr lang="it-IT" sz="3600" dirty="0" smtClean="0">
                <a:latin typeface="Calibri" pitchFamily="34" charset="0"/>
                <a:ea typeface="+mj-ea"/>
                <a:cs typeface="+mj-cs"/>
              </a:rPr>
              <a:t> </a:t>
            </a:r>
            <a:r>
              <a:rPr lang="it-IT" sz="3600" dirty="0" err="1" smtClean="0">
                <a:latin typeface="Calibri" pitchFamily="34" charset="0"/>
                <a:ea typeface="+mj-ea"/>
                <a:cs typeface="+mj-cs"/>
              </a:rPr>
              <a:t>event</a:t>
            </a:r>
            <a:r>
              <a:rPr lang="it-IT" sz="3600" dirty="0" smtClean="0">
                <a:latin typeface="Calibri" pitchFamily="34" charset="0"/>
                <a:ea typeface="+mj-ea"/>
                <a:cs typeface="+mj-cs"/>
              </a:rPr>
              <a:t> ss</a:t>
            </a:r>
            <a:endParaRPr lang="it-IT" sz="3600" dirty="0">
              <a:latin typeface="Calibri" pitchFamily="34" charset="0"/>
              <a:ea typeface="+mj-ea"/>
              <a:cs typeface="+mj-cs"/>
            </a:endParaRPr>
          </a:p>
        </p:txBody>
      </p:sp>
      <p:sp>
        <p:nvSpPr>
          <p:cNvPr id="5" name="CasellaDiTesto 4"/>
          <p:cNvSpPr txBox="1"/>
          <p:nvPr/>
        </p:nvSpPr>
        <p:spPr>
          <a:xfrm>
            <a:off x="5410200" y="1828800"/>
            <a:ext cx="3733800" cy="1446550"/>
          </a:xfrm>
          <a:prstGeom prst="rect">
            <a:avLst/>
          </a:prstGeom>
          <a:noFill/>
        </p:spPr>
        <p:txBody>
          <a:bodyPr wrap="square" rtlCol="0">
            <a:spAutoFit/>
          </a:bodyPr>
          <a:lstStyle/>
          <a:p>
            <a:r>
              <a:rPr lang="it-IT" sz="2200" dirty="0" err="1" smtClean="0">
                <a:solidFill>
                  <a:prstClr val="black"/>
                </a:solidFill>
                <a:latin typeface="Calibri" pitchFamily="34" charset="0"/>
                <a:cs typeface="Arial" pitchFamily="34" charset="0"/>
              </a:rPr>
              <a:t>Radarsat</a:t>
            </a:r>
            <a:r>
              <a:rPr lang="it-IT" sz="2200" dirty="0" smtClean="0">
                <a:solidFill>
                  <a:prstClr val="black"/>
                </a:solidFill>
                <a:latin typeface="Calibri" pitchFamily="34" charset="0"/>
                <a:cs typeface="Arial" pitchFamily="34" charset="0"/>
              </a:rPr>
              <a:t> 2</a:t>
            </a:r>
          </a:p>
          <a:p>
            <a:r>
              <a:rPr lang="it-IT" sz="2200" dirty="0" err="1" smtClean="0">
                <a:solidFill>
                  <a:prstClr val="black"/>
                </a:solidFill>
                <a:latin typeface="Calibri" pitchFamily="34" charset="0"/>
                <a:cs typeface="Arial" pitchFamily="34" charset="0"/>
              </a:rPr>
              <a:t>interferogram</a:t>
            </a:r>
            <a:r>
              <a:rPr lang="en-US" sz="2200" dirty="0" smtClean="0">
                <a:solidFill>
                  <a:prstClr val="black"/>
                </a:solidFill>
                <a:latin typeface="Calibri" pitchFamily="34" charset="0"/>
                <a:cs typeface="Arial" pitchFamily="34" charset="0"/>
              </a:rPr>
              <a:t>  </a:t>
            </a:r>
          </a:p>
          <a:p>
            <a:r>
              <a:rPr lang="en-US" sz="2200" dirty="0" smtClean="0">
                <a:solidFill>
                  <a:prstClr val="black"/>
                </a:solidFill>
                <a:latin typeface="Calibri" pitchFamily="34" charset="0"/>
                <a:cs typeface="Arial" pitchFamily="34" charset="0"/>
              </a:rPr>
              <a:t>(2 scenes)</a:t>
            </a:r>
          </a:p>
          <a:p>
            <a:endParaRPr lang="it-IT" sz="2200" dirty="0" smtClean="0"/>
          </a:p>
        </p:txBody>
      </p:sp>
      <p:sp>
        <p:nvSpPr>
          <p:cNvPr id="8" name="CasellaDiTesto 7"/>
          <p:cNvSpPr txBox="1"/>
          <p:nvPr/>
        </p:nvSpPr>
        <p:spPr>
          <a:xfrm>
            <a:off x="7010400" y="6211669"/>
            <a:ext cx="2133600" cy="369332"/>
          </a:xfrm>
          <a:prstGeom prst="rect">
            <a:avLst/>
          </a:prstGeom>
          <a:noFill/>
        </p:spPr>
        <p:txBody>
          <a:bodyPr wrap="square" rtlCol="0">
            <a:spAutoFit/>
          </a:bodyPr>
          <a:lstStyle/>
          <a:p>
            <a:r>
              <a:rPr lang="it-IT" dirty="0" smtClean="0">
                <a:solidFill>
                  <a:prstClr val="black"/>
                </a:solidFill>
                <a:latin typeface="Calibri" pitchFamily="34" charset="0"/>
                <a:cs typeface="Arial" pitchFamily="34" charset="0"/>
              </a:rPr>
              <a:t>S. </a:t>
            </a:r>
            <a:r>
              <a:rPr lang="it-IT" dirty="0" err="1" smtClean="0">
                <a:solidFill>
                  <a:prstClr val="black"/>
                </a:solidFill>
                <a:latin typeface="Calibri" pitchFamily="34" charset="0"/>
                <a:cs typeface="Arial" pitchFamily="34" charset="0"/>
              </a:rPr>
              <a:t>Samsonov</a:t>
            </a:r>
            <a:endParaRPr lang="it-IT" dirty="0" smtClean="0"/>
          </a:p>
        </p:txBody>
      </p:sp>
      <p:pic>
        <p:nvPicPr>
          <p:cNvPr id="2050" name="Picture 2" descr="http://www.earthobservations.org/documents/gsnl/images/20150624_radarsat2_interferograms.jpg"/>
          <p:cNvPicPr>
            <a:picLocks noChangeAspect="1" noChangeArrowheads="1"/>
          </p:cNvPicPr>
          <p:nvPr/>
        </p:nvPicPr>
        <p:blipFill>
          <a:blip r:embed="rId3" cstate="print"/>
          <a:srcRect/>
          <a:stretch>
            <a:fillRect/>
          </a:stretch>
        </p:blipFill>
        <p:spPr bwMode="auto">
          <a:xfrm>
            <a:off x="1371600" y="1492898"/>
            <a:ext cx="3505200" cy="536510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Gorkha</a:t>
            </a:r>
            <a:r>
              <a:rPr lang="it-IT" sz="3600" dirty="0" smtClean="0">
                <a:latin typeface="Calibri" pitchFamily="34" charset="0"/>
                <a:ea typeface="+mj-ea"/>
                <a:cs typeface="+mj-cs"/>
              </a:rPr>
              <a:t> </a:t>
            </a:r>
            <a:r>
              <a:rPr lang="it-IT" sz="3600" dirty="0" err="1" smtClean="0">
                <a:latin typeface="Calibri" pitchFamily="34" charset="0"/>
                <a:ea typeface="+mj-ea"/>
                <a:cs typeface="+mj-cs"/>
              </a:rPr>
              <a:t>event</a:t>
            </a:r>
            <a:r>
              <a:rPr lang="it-IT" sz="3600" dirty="0" smtClean="0">
                <a:latin typeface="Calibri" pitchFamily="34" charset="0"/>
                <a:ea typeface="+mj-ea"/>
                <a:cs typeface="+mj-cs"/>
              </a:rPr>
              <a:t> ss</a:t>
            </a:r>
            <a:endParaRPr lang="it-IT" sz="3600" dirty="0">
              <a:latin typeface="Calibri" pitchFamily="34" charset="0"/>
              <a:ea typeface="+mj-ea"/>
              <a:cs typeface="+mj-cs"/>
            </a:endParaRPr>
          </a:p>
        </p:txBody>
      </p:sp>
      <p:sp>
        <p:nvSpPr>
          <p:cNvPr id="5" name="CasellaDiTesto 4"/>
          <p:cNvSpPr txBox="1"/>
          <p:nvPr/>
        </p:nvSpPr>
        <p:spPr>
          <a:xfrm>
            <a:off x="6781800" y="1828800"/>
            <a:ext cx="2362200" cy="769441"/>
          </a:xfrm>
          <a:prstGeom prst="rect">
            <a:avLst/>
          </a:prstGeom>
          <a:noFill/>
        </p:spPr>
        <p:txBody>
          <a:bodyPr wrap="square" rtlCol="0">
            <a:spAutoFit/>
          </a:bodyPr>
          <a:lstStyle/>
          <a:p>
            <a:r>
              <a:rPr lang="it-IT" sz="2200" dirty="0" err="1" smtClean="0">
                <a:solidFill>
                  <a:prstClr val="black"/>
                </a:solidFill>
                <a:latin typeface="Calibri" pitchFamily="34" charset="0"/>
                <a:cs typeface="Arial" pitchFamily="34" charset="0"/>
              </a:rPr>
              <a:t>Results</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based</a:t>
            </a:r>
            <a:r>
              <a:rPr lang="it-IT" sz="2200" dirty="0" smtClean="0">
                <a:solidFill>
                  <a:prstClr val="black"/>
                </a:solidFill>
                <a:latin typeface="Calibri" pitchFamily="34" charset="0"/>
                <a:cs typeface="Arial" pitchFamily="34" charset="0"/>
              </a:rPr>
              <a:t> on </a:t>
            </a:r>
            <a:r>
              <a:rPr lang="it-IT" sz="2200" dirty="0" err="1" smtClean="0">
                <a:solidFill>
                  <a:prstClr val="black"/>
                </a:solidFill>
                <a:latin typeface="Calibri" pitchFamily="34" charset="0"/>
                <a:cs typeface="Arial" pitchFamily="34" charset="0"/>
              </a:rPr>
              <a:t>Radarsat</a:t>
            </a:r>
            <a:r>
              <a:rPr lang="it-IT" sz="2200" dirty="0" smtClean="0">
                <a:solidFill>
                  <a:prstClr val="black"/>
                </a:solidFill>
                <a:latin typeface="Calibri" pitchFamily="34" charset="0"/>
                <a:cs typeface="Arial" pitchFamily="34" charset="0"/>
              </a:rPr>
              <a:t> 2</a:t>
            </a:r>
            <a:r>
              <a:rPr lang="it-IT" sz="2200" dirty="0" smtClean="0">
                <a:latin typeface="Calibri" pitchFamily="34" charset="0"/>
              </a:rPr>
              <a:t> data</a:t>
            </a:r>
            <a:endParaRPr lang="it-IT" sz="2200" dirty="0" smtClean="0">
              <a:solidFill>
                <a:prstClr val="black"/>
              </a:solidFill>
              <a:latin typeface="Calibri" pitchFamily="34" charset="0"/>
              <a:cs typeface="Arial" pitchFamily="34" charset="0"/>
            </a:endParaRPr>
          </a:p>
        </p:txBody>
      </p:sp>
      <p:sp>
        <p:nvSpPr>
          <p:cNvPr id="8" name="CasellaDiTesto 7"/>
          <p:cNvSpPr txBox="1"/>
          <p:nvPr/>
        </p:nvSpPr>
        <p:spPr>
          <a:xfrm>
            <a:off x="7010400" y="6211669"/>
            <a:ext cx="2133600" cy="369332"/>
          </a:xfrm>
          <a:prstGeom prst="rect">
            <a:avLst/>
          </a:prstGeom>
          <a:noFill/>
        </p:spPr>
        <p:txBody>
          <a:bodyPr wrap="square" rtlCol="0">
            <a:spAutoFit/>
          </a:bodyPr>
          <a:lstStyle/>
          <a:p>
            <a:r>
              <a:rPr lang="it-IT" dirty="0" err="1" smtClean="0">
                <a:solidFill>
                  <a:prstClr val="black"/>
                </a:solidFill>
                <a:latin typeface="Calibri" pitchFamily="34" charset="0"/>
                <a:cs typeface="Arial" pitchFamily="34" charset="0"/>
              </a:rPr>
              <a:t>Diao</a:t>
            </a:r>
            <a:r>
              <a:rPr lang="it-IT" dirty="0" smtClean="0">
                <a:solidFill>
                  <a:prstClr val="black"/>
                </a:solidFill>
                <a:latin typeface="Calibri" pitchFamily="34" charset="0"/>
                <a:cs typeface="Arial" pitchFamily="34" charset="0"/>
              </a:rPr>
              <a:t> </a:t>
            </a:r>
            <a:r>
              <a:rPr lang="it-IT" dirty="0" err="1" smtClean="0">
                <a:solidFill>
                  <a:prstClr val="black"/>
                </a:solidFill>
                <a:latin typeface="Calibri" pitchFamily="34" charset="0"/>
                <a:cs typeface="Arial" pitchFamily="34" charset="0"/>
              </a:rPr>
              <a:t>et</a:t>
            </a:r>
            <a:r>
              <a:rPr lang="it-IT" dirty="0" smtClean="0">
                <a:solidFill>
                  <a:prstClr val="black"/>
                </a:solidFill>
                <a:latin typeface="Calibri" pitchFamily="34" charset="0"/>
                <a:cs typeface="Arial" pitchFamily="34" charset="0"/>
              </a:rPr>
              <a:t> al (2015)</a:t>
            </a:r>
            <a:endParaRPr lang="it-IT" dirty="0" smtClean="0"/>
          </a:p>
        </p:txBody>
      </p:sp>
      <p:pic>
        <p:nvPicPr>
          <p:cNvPr id="6" name="Picture 1"/>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0" y="1447801"/>
            <a:ext cx="6553200" cy="54102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Gorkha</a:t>
            </a:r>
            <a:r>
              <a:rPr lang="it-IT" sz="3600" dirty="0" smtClean="0">
                <a:latin typeface="Calibri" pitchFamily="34" charset="0"/>
                <a:ea typeface="+mj-ea"/>
                <a:cs typeface="+mj-cs"/>
              </a:rPr>
              <a:t> </a:t>
            </a:r>
            <a:r>
              <a:rPr lang="it-IT" sz="3600" dirty="0" err="1" smtClean="0">
                <a:latin typeface="Calibri" pitchFamily="34" charset="0"/>
                <a:ea typeface="+mj-ea"/>
                <a:cs typeface="+mj-cs"/>
              </a:rPr>
              <a:t>event</a:t>
            </a:r>
            <a:r>
              <a:rPr lang="it-IT" sz="3600" dirty="0" smtClean="0">
                <a:latin typeface="Calibri" pitchFamily="34" charset="0"/>
                <a:ea typeface="+mj-ea"/>
                <a:cs typeface="+mj-cs"/>
              </a:rPr>
              <a:t> ss</a:t>
            </a:r>
            <a:endParaRPr lang="it-IT" sz="3600" dirty="0">
              <a:latin typeface="Calibri" pitchFamily="34" charset="0"/>
              <a:ea typeface="+mj-ea"/>
              <a:cs typeface="+mj-cs"/>
            </a:endParaRPr>
          </a:p>
        </p:txBody>
      </p:sp>
      <p:sp>
        <p:nvSpPr>
          <p:cNvPr id="5" name="CasellaDiTesto 4"/>
          <p:cNvSpPr txBox="1"/>
          <p:nvPr/>
        </p:nvSpPr>
        <p:spPr>
          <a:xfrm>
            <a:off x="5410200" y="1828800"/>
            <a:ext cx="3733800" cy="3816429"/>
          </a:xfrm>
          <a:prstGeom prst="rect">
            <a:avLst/>
          </a:prstGeom>
          <a:noFill/>
        </p:spPr>
        <p:txBody>
          <a:bodyPr wrap="square" rtlCol="0">
            <a:spAutoFit/>
          </a:bodyPr>
          <a:lstStyle/>
          <a:p>
            <a:r>
              <a:rPr lang="it-IT" sz="2200" dirty="0" err="1" smtClean="0">
                <a:solidFill>
                  <a:prstClr val="black"/>
                </a:solidFill>
                <a:latin typeface="Calibri" pitchFamily="34" charset="0"/>
                <a:cs typeface="Arial" pitchFamily="34" charset="0"/>
              </a:rPr>
              <a:t>Using</a:t>
            </a:r>
            <a:r>
              <a:rPr lang="it-IT" sz="2200" dirty="0" smtClean="0">
                <a:solidFill>
                  <a:prstClr val="black"/>
                </a:solidFill>
                <a:latin typeface="Calibri" pitchFamily="34" charset="0"/>
                <a:cs typeface="Arial" pitchFamily="34" charset="0"/>
              </a:rPr>
              <a:t> EO and </a:t>
            </a:r>
            <a:r>
              <a:rPr lang="it-IT" sz="2200" dirty="0" err="1" smtClean="0">
                <a:solidFill>
                  <a:prstClr val="black"/>
                </a:solidFill>
                <a:latin typeface="Calibri" pitchFamily="34" charset="0"/>
                <a:cs typeface="Arial" pitchFamily="34" charset="0"/>
              </a:rPr>
              <a:t>geological</a:t>
            </a:r>
            <a:r>
              <a:rPr lang="it-IT" sz="2200" dirty="0" smtClean="0">
                <a:solidFill>
                  <a:prstClr val="black"/>
                </a:solidFill>
                <a:latin typeface="Calibri" pitchFamily="34" charset="0"/>
                <a:cs typeface="Arial" pitchFamily="34" charset="0"/>
              </a:rPr>
              <a:t> data the precise </a:t>
            </a:r>
            <a:r>
              <a:rPr lang="it-IT" sz="2200" dirty="0" err="1" smtClean="0">
                <a:solidFill>
                  <a:prstClr val="black"/>
                </a:solidFill>
                <a:latin typeface="Calibri" pitchFamily="34" charset="0"/>
                <a:cs typeface="Arial" pitchFamily="34" charset="0"/>
              </a:rPr>
              <a:t>shape</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of</a:t>
            </a:r>
            <a:r>
              <a:rPr lang="it-IT" sz="2200" dirty="0" smtClean="0">
                <a:solidFill>
                  <a:prstClr val="black"/>
                </a:solidFill>
                <a:latin typeface="Calibri" pitchFamily="34" charset="0"/>
                <a:cs typeface="Arial" pitchFamily="34" charset="0"/>
              </a:rPr>
              <a:t> the fault </a:t>
            </a:r>
            <a:r>
              <a:rPr lang="it-IT" sz="2200" dirty="0" err="1" smtClean="0">
                <a:solidFill>
                  <a:prstClr val="black"/>
                </a:solidFill>
                <a:latin typeface="Calibri" pitchFamily="34" charset="0"/>
                <a:cs typeface="Arial" pitchFamily="34" charset="0"/>
              </a:rPr>
              <a:t>surface</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could</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be</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mapped</a:t>
            </a:r>
            <a:r>
              <a:rPr lang="it-IT" sz="2200" dirty="0" smtClean="0">
                <a:solidFill>
                  <a:prstClr val="black"/>
                </a:solidFill>
                <a:latin typeface="Calibri" pitchFamily="34" charset="0"/>
                <a:cs typeface="Arial" pitchFamily="34" charset="0"/>
              </a:rPr>
              <a:t>.</a:t>
            </a:r>
          </a:p>
          <a:p>
            <a:r>
              <a:rPr lang="it-IT" sz="2200" dirty="0" err="1" smtClean="0">
                <a:solidFill>
                  <a:prstClr val="black"/>
                </a:solidFill>
                <a:latin typeface="Calibri" pitchFamily="34" charset="0"/>
                <a:cs typeface="Arial" pitchFamily="34" charset="0"/>
              </a:rPr>
              <a:t>It</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appears</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that</a:t>
            </a:r>
            <a:r>
              <a:rPr lang="it-IT" sz="2200" dirty="0" smtClean="0">
                <a:solidFill>
                  <a:prstClr val="black"/>
                </a:solidFill>
                <a:latin typeface="Calibri" pitchFamily="34" charset="0"/>
                <a:cs typeface="Arial" pitchFamily="34" charset="0"/>
              </a:rPr>
              <a:t> the </a:t>
            </a:r>
            <a:r>
              <a:rPr lang="it-IT" sz="2200" dirty="0" err="1" smtClean="0">
                <a:solidFill>
                  <a:prstClr val="black"/>
                </a:solidFill>
                <a:latin typeface="Calibri" pitchFamily="34" charset="0"/>
                <a:cs typeface="Arial" pitchFamily="34" charset="0"/>
              </a:rPr>
              <a:t>upward</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propagation</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of</a:t>
            </a:r>
            <a:r>
              <a:rPr lang="it-IT" sz="2200" dirty="0" smtClean="0">
                <a:solidFill>
                  <a:prstClr val="black"/>
                </a:solidFill>
                <a:latin typeface="Calibri" pitchFamily="34" charset="0"/>
                <a:cs typeface="Arial" pitchFamily="34" charset="0"/>
              </a:rPr>
              <a:t> the 2015 </a:t>
            </a:r>
            <a:r>
              <a:rPr lang="it-IT" sz="2200" dirty="0" err="1" smtClean="0">
                <a:solidFill>
                  <a:prstClr val="black"/>
                </a:solidFill>
                <a:latin typeface="Calibri" pitchFamily="34" charset="0"/>
                <a:cs typeface="Arial" pitchFamily="34" charset="0"/>
              </a:rPr>
              <a:t>eq</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rupture</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was</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inhibited</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by</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asperities</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possibly</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caused</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by</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changes</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of</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dip</a:t>
            </a:r>
            <a:r>
              <a:rPr lang="it-IT" sz="2200" dirty="0" smtClean="0">
                <a:solidFill>
                  <a:prstClr val="black"/>
                </a:solidFill>
                <a:latin typeface="Calibri" pitchFamily="34" charset="0"/>
                <a:cs typeface="Arial" pitchFamily="34" charset="0"/>
              </a:rPr>
              <a:t>. </a:t>
            </a:r>
          </a:p>
          <a:p>
            <a:r>
              <a:rPr lang="it-IT" sz="2200" dirty="0" err="1" smtClean="0">
                <a:solidFill>
                  <a:prstClr val="black"/>
                </a:solidFill>
                <a:latin typeface="Calibri" pitchFamily="34" charset="0"/>
                <a:cs typeface="Arial" pitchFamily="34" charset="0"/>
              </a:rPr>
              <a:t>Possible</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implications</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for</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seismic</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hazard</a:t>
            </a:r>
            <a:r>
              <a:rPr lang="it-IT" sz="2200" dirty="0" smtClean="0">
                <a:solidFill>
                  <a:prstClr val="black"/>
                </a:solidFill>
                <a:latin typeface="Calibri" pitchFamily="34" charset="0"/>
                <a:cs typeface="Arial" pitchFamily="34" charset="0"/>
              </a:rPr>
              <a:t> (future </a:t>
            </a:r>
            <a:r>
              <a:rPr lang="it-IT" sz="2200" dirty="0" err="1" smtClean="0">
                <a:solidFill>
                  <a:prstClr val="black"/>
                </a:solidFill>
                <a:latin typeface="Calibri" pitchFamily="34" charset="0"/>
                <a:cs typeface="Arial" pitchFamily="34" charset="0"/>
              </a:rPr>
              <a:t>rupture</a:t>
            </a:r>
            <a:r>
              <a:rPr lang="it-IT" sz="2200" dirty="0" smtClean="0">
                <a:solidFill>
                  <a:prstClr val="black"/>
                </a:solidFill>
                <a:latin typeface="Calibri" pitchFamily="34" charset="0"/>
                <a:cs typeface="Arial" pitchFamily="34" charset="0"/>
              </a:rPr>
              <a:t> </a:t>
            </a:r>
            <a:r>
              <a:rPr lang="it-IT" sz="2200" dirty="0" err="1" smtClean="0">
                <a:solidFill>
                  <a:prstClr val="black"/>
                </a:solidFill>
                <a:latin typeface="Calibri" pitchFamily="34" charset="0"/>
                <a:cs typeface="Arial" pitchFamily="34" charset="0"/>
              </a:rPr>
              <a:t>of</a:t>
            </a:r>
            <a:r>
              <a:rPr lang="it-IT" sz="2200" dirty="0" smtClean="0">
                <a:solidFill>
                  <a:prstClr val="black"/>
                </a:solidFill>
                <a:latin typeface="Calibri" pitchFamily="34" charset="0"/>
                <a:cs typeface="Arial" pitchFamily="34" charset="0"/>
              </a:rPr>
              <a:t> upper fault).</a:t>
            </a:r>
          </a:p>
        </p:txBody>
      </p:sp>
      <p:sp>
        <p:nvSpPr>
          <p:cNvPr id="8" name="CasellaDiTesto 7"/>
          <p:cNvSpPr txBox="1"/>
          <p:nvPr/>
        </p:nvSpPr>
        <p:spPr>
          <a:xfrm>
            <a:off x="6705600" y="6336268"/>
            <a:ext cx="2438400" cy="369332"/>
          </a:xfrm>
          <a:prstGeom prst="rect">
            <a:avLst/>
          </a:prstGeom>
          <a:noFill/>
        </p:spPr>
        <p:txBody>
          <a:bodyPr wrap="square" rtlCol="0">
            <a:spAutoFit/>
          </a:bodyPr>
          <a:lstStyle/>
          <a:p>
            <a:r>
              <a:rPr lang="it-IT" dirty="0" err="1" smtClean="0">
                <a:solidFill>
                  <a:prstClr val="black"/>
                </a:solidFill>
                <a:latin typeface="Calibri" pitchFamily="34" charset="0"/>
                <a:cs typeface="Arial" pitchFamily="34" charset="0"/>
              </a:rPr>
              <a:t>Qiu</a:t>
            </a:r>
            <a:r>
              <a:rPr lang="it-IT" dirty="0" smtClean="0">
                <a:solidFill>
                  <a:prstClr val="black"/>
                </a:solidFill>
                <a:latin typeface="Calibri" pitchFamily="34" charset="0"/>
                <a:cs typeface="Arial" pitchFamily="34" charset="0"/>
              </a:rPr>
              <a:t> </a:t>
            </a:r>
            <a:r>
              <a:rPr lang="it-IT" dirty="0" err="1" smtClean="0">
                <a:solidFill>
                  <a:prstClr val="black"/>
                </a:solidFill>
                <a:latin typeface="Calibri" pitchFamily="34" charset="0"/>
                <a:cs typeface="Arial" pitchFamily="34" charset="0"/>
              </a:rPr>
              <a:t>et</a:t>
            </a:r>
            <a:r>
              <a:rPr lang="it-IT" dirty="0" smtClean="0">
                <a:solidFill>
                  <a:prstClr val="black"/>
                </a:solidFill>
                <a:latin typeface="Calibri" pitchFamily="34" charset="0"/>
                <a:cs typeface="Arial" pitchFamily="34" charset="0"/>
              </a:rPr>
              <a:t> al, 2016, </a:t>
            </a:r>
            <a:r>
              <a:rPr lang="it-IT" dirty="0" err="1" smtClean="0">
                <a:solidFill>
                  <a:prstClr val="black"/>
                </a:solidFill>
                <a:latin typeface="Calibri" pitchFamily="34" charset="0"/>
                <a:cs typeface="Arial" pitchFamily="34" charset="0"/>
              </a:rPr>
              <a:t>Geology</a:t>
            </a:r>
            <a:endParaRPr lang="it-IT" dirty="0" smtClean="0"/>
          </a:p>
        </p:txBody>
      </p:sp>
      <p:pic>
        <p:nvPicPr>
          <p:cNvPr id="10" name="Picture 3"/>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bwMode="auto">
          <a:xfrm>
            <a:off x="152400" y="1752599"/>
            <a:ext cx="5105400" cy="446102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609600" y="4572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err="1" smtClean="0">
                <a:ln>
                  <a:noFill/>
                </a:ln>
                <a:effectLst/>
                <a:uLnTx/>
                <a:uFillTx/>
                <a:latin typeface="Calibri" pitchFamily="34" charset="0"/>
                <a:ea typeface="+mj-ea"/>
                <a:cs typeface="+mj-cs"/>
              </a:rPr>
              <a:t>Users</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for</a:t>
            </a:r>
            <a:r>
              <a:rPr kumimoji="0" lang="it-IT" sz="3200" b="0" i="0" u="none" strike="noStrike" kern="1200" cap="none" spc="0" normalizeH="0" baseline="0" noProof="0" dirty="0" smtClean="0">
                <a:ln>
                  <a:noFill/>
                </a:ln>
                <a:effectLst/>
                <a:uLnTx/>
                <a:uFillTx/>
                <a:latin typeface="Calibri" pitchFamily="34" charset="0"/>
                <a:ea typeface="+mj-ea"/>
                <a:cs typeface="+mj-cs"/>
              </a:rPr>
              <a:t> the </a:t>
            </a:r>
            <a:r>
              <a:rPr kumimoji="0" lang="it-IT" sz="3200" b="0" i="0" u="none" strike="noStrike" kern="1200" cap="none" spc="0" normalizeH="0" baseline="0" noProof="0" dirty="0" err="1" smtClean="0">
                <a:ln>
                  <a:noFill/>
                </a:ln>
                <a:effectLst/>
                <a:uLnTx/>
                <a:uFillTx/>
                <a:latin typeface="Calibri" pitchFamily="34" charset="0"/>
                <a:ea typeface="+mj-ea"/>
                <a:cs typeface="+mj-cs"/>
              </a:rPr>
              <a:t>Gorkha</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earthquake</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results</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609600" y="1371600"/>
            <a:ext cx="7924800" cy="2209800"/>
          </a:xfrm>
          <a:prstGeom prst="rect">
            <a:avLst/>
          </a:prstGeom>
        </p:spPr>
        <p:txBody>
          <a:bodyPr vert="horz">
            <a:noAutofit/>
          </a:bodyPr>
          <a:lstStyle/>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decision making agency: National Disaster Management Authority (NDMA), National Emergency Operation Center (NEOC)</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scientific institutions in charge: National Society for Earthquake Technology (NSET), academic institutions</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Published science: a lot!</a:t>
            </a:r>
          </a:p>
          <a:p>
            <a:pPr marL="365125" indent="-273050" algn="just" fontAlgn="auto">
              <a:spcBef>
                <a:spcPts val="1200"/>
              </a:spcBef>
              <a:spcAft>
                <a:spcPts val="0"/>
              </a:spcAft>
              <a:buClr>
                <a:schemeClr val="accent3"/>
              </a:buCl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pic>
        <p:nvPicPr>
          <p:cNvPr id="5121" name="Picture 1"/>
          <p:cNvPicPr>
            <a:picLocks noChangeAspect="1" noChangeArrowheads="1"/>
          </p:cNvPicPr>
          <p:nvPr/>
        </p:nvPicPr>
        <p:blipFill>
          <a:blip r:embed="rId2" cstate="print"/>
          <a:srcRect/>
          <a:stretch>
            <a:fillRect/>
          </a:stretch>
        </p:blipFill>
        <p:spPr bwMode="auto">
          <a:xfrm>
            <a:off x="76200" y="3200401"/>
            <a:ext cx="8987589" cy="3794760"/>
          </a:xfrm>
          <a:prstGeom prst="rect">
            <a:avLst/>
          </a:prstGeom>
          <a:noFill/>
          <a:ln w="9525">
            <a:noFill/>
            <a:miter lim="800000"/>
            <a:headEnd/>
            <a:tailEnd/>
          </a:ln>
        </p:spPr>
      </p:pic>
      <p:sp>
        <p:nvSpPr>
          <p:cNvPr id="6" name="Ovale 5"/>
          <p:cNvSpPr/>
          <p:nvPr/>
        </p:nvSpPr>
        <p:spPr>
          <a:xfrm>
            <a:off x="1981200" y="3657600"/>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additive="base">
                                        <p:cTn id="7" dur="500" fill="hold"/>
                                        <p:tgtEl>
                                          <p:spTgt spid="5121"/>
                                        </p:tgtEl>
                                        <p:attrNameLst>
                                          <p:attrName>ppt_x</p:attrName>
                                        </p:attrNameLst>
                                      </p:cBhvr>
                                      <p:tavLst>
                                        <p:tav tm="0">
                                          <p:val>
                                            <p:strVal val="#ppt_x"/>
                                          </p:val>
                                        </p:tav>
                                        <p:tav tm="100000">
                                          <p:val>
                                            <p:strVal val="#ppt_x"/>
                                          </p:val>
                                        </p:tav>
                                      </p:tavLst>
                                    </p:anim>
                                    <p:anim calcmode="lin" valueType="num">
                                      <p:cBhvr additive="base">
                                        <p:cTn id="8"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Status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of</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EO data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access</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4478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There is a nearly routine data flow for all Permanent Supersites, some data were not requested probably because other sensors were used.</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GSNL EO data can now be easily accessed through various infrastructures: </a:t>
            </a:r>
            <a:r>
              <a:rPr lang="en-US" sz="2000" dirty="0" smtClean="0">
                <a:solidFill>
                  <a:prstClr val="black"/>
                </a:solidFill>
                <a:latin typeface="Calibri" pitchFamily="34" charset="0"/>
                <a:hlinkClick r:id="rId2" action="ppaction://hlinkfile"/>
              </a:rPr>
              <a:t>SSARA/UNAVCO</a:t>
            </a:r>
            <a:r>
              <a:rPr lang="en-US" sz="2000" dirty="0" smtClean="0">
                <a:solidFill>
                  <a:prstClr val="black"/>
                </a:solidFill>
                <a:latin typeface="Calibri" pitchFamily="34" charset="0"/>
              </a:rPr>
              <a:t>, </a:t>
            </a:r>
            <a:r>
              <a:rPr lang="en-US" sz="2000" dirty="0" smtClean="0">
                <a:solidFill>
                  <a:prstClr val="black"/>
                </a:solidFill>
                <a:latin typeface="Calibri" pitchFamily="34" charset="0"/>
                <a:hlinkClick r:id="rId3"/>
              </a:rPr>
              <a:t>SS-Portal/DLR</a:t>
            </a:r>
            <a:r>
              <a:rPr lang="en-US" sz="2000" dirty="0" smtClean="0">
                <a:solidFill>
                  <a:prstClr val="black"/>
                </a:solidFill>
                <a:latin typeface="Calibri" pitchFamily="34" charset="0"/>
              </a:rPr>
              <a:t>, </a:t>
            </a:r>
            <a:r>
              <a:rPr lang="en-US" sz="2000" dirty="0" smtClean="0">
                <a:latin typeface="Calibri" pitchFamily="34" charset="0"/>
                <a:hlinkClick r:id="rId4"/>
              </a:rPr>
              <a:t>Data Gateway/ASI</a:t>
            </a:r>
            <a:r>
              <a:rPr lang="en-US" sz="2000" dirty="0" smtClean="0">
                <a:solidFill>
                  <a:prstClr val="black"/>
                </a:solidFill>
                <a:latin typeface="Calibri" pitchFamily="34" charset="0"/>
              </a:rPr>
              <a:t>, </a:t>
            </a:r>
            <a:r>
              <a:rPr lang="en-US" sz="2000" dirty="0" smtClean="0">
                <a:solidFill>
                  <a:prstClr val="black"/>
                </a:solidFill>
                <a:latin typeface="Calibri" pitchFamily="34" charset="0"/>
                <a:hlinkClick r:id="rId5"/>
              </a:rPr>
              <a:t>GEP&amp;VA/ESA</a:t>
            </a:r>
            <a:r>
              <a:rPr lang="en-US" sz="2000" dirty="0" smtClean="0">
                <a:solidFill>
                  <a:prstClr val="black"/>
                </a:solidFill>
                <a:latin typeface="Calibri" pitchFamily="34" charset="0"/>
              </a:rPr>
              <a:t>.</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914400"/>
          </a:xfrm>
          <a:prstGeom prst="rect">
            <a:avLst/>
          </a:prstGeom>
        </p:spPr>
        <p:txBody>
          <a:bodyPr vert="horz" anchor="ctr">
            <a:normAutofit/>
          </a:bodyPr>
          <a:lstStyle/>
          <a:p>
            <a:pPr lvl="0" algn="ctr" fontAlgn="auto">
              <a:spcAft>
                <a:spcPts val="0"/>
              </a:spcAft>
              <a:defRPr/>
            </a:pPr>
            <a:r>
              <a:rPr lang="it-IT" sz="3200" dirty="0" smtClean="0">
                <a:solidFill>
                  <a:schemeClr val="tx2"/>
                </a:solidFill>
                <a:latin typeface="Calibri" pitchFamily="34" charset="0"/>
                <a:ea typeface="+mj-ea"/>
                <a:cs typeface="+mj-cs"/>
              </a:rPr>
              <a:t>Status </a:t>
            </a:r>
            <a:r>
              <a:rPr lang="it-IT" sz="3200" dirty="0" err="1" smtClean="0">
                <a:solidFill>
                  <a:schemeClr val="tx2"/>
                </a:solidFill>
                <a:latin typeface="Calibri" pitchFamily="34" charset="0"/>
                <a:ea typeface="+mj-ea"/>
                <a:cs typeface="+mj-cs"/>
              </a:rPr>
              <a:t>of</a:t>
            </a:r>
            <a:r>
              <a:rPr lang="it-IT" sz="3200" dirty="0" smtClean="0">
                <a:solidFill>
                  <a:schemeClr val="tx2"/>
                </a:solidFill>
                <a:latin typeface="Calibri" pitchFamily="34" charset="0"/>
                <a:ea typeface="+mj-ea"/>
                <a:cs typeface="+mj-cs"/>
              </a:rPr>
              <a:t> i</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n situ data</a:t>
            </a:r>
            <a:r>
              <a:rPr kumimoji="0" lang="it-IT" sz="3200" b="0" i="0" u="none" strike="noStrike" kern="1200" cap="none" spc="0" normalizeH="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noProof="0" dirty="0" err="1" smtClean="0">
                <a:ln>
                  <a:noFill/>
                </a:ln>
                <a:solidFill>
                  <a:schemeClr val="tx2"/>
                </a:solidFill>
                <a:effectLst/>
                <a:uLnTx/>
                <a:uFillTx/>
                <a:latin typeface="Calibri" pitchFamily="34" charset="0"/>
                <a:ea typeface="+mj-ea"/>
                <a:cs typeface="+mj-cs"/>
              </a:rPr>
              <a:t>access</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4478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Most of the older Supersites have now developed a data sharing infrastructure: </a:t>
            </a:r>
            <a:r>
              <a:rPr lang="en-US" sz="2000" dirty="0" smtClean="0">
                <a:solidFill>
                  <a:prstClr val="black"/>
                </a:solidFill>
                <a:latin typeface="Calibri" pitchFamily="34" charset="0"/>
                <a:hlinkClick r:id="rId2"/>
              </a:rPr>
              <a:t>Hawaii</a:t>
            </a:r>
            <a:r>
              <a:rPr lang="en-US" sz="2000" dirty="0" smtClean="0">
                <a:solidFill>
                  <a:prstClr val="black"/>
                </a:solidFill>
                <a:latin typeface="Calibri" pitchFamily="34" charset="0"/>
              </a:rPr>
              <a:t>, </a:t>
            </a:r>
            <a:r>
              <a:rPr lang="en-US" sz="2000" dirty="0" smtClean="0">
                <a:solidFill>
                  <a:prstClr val="black"/>
                </a:solidFill>
                <a:latin typeface="Calibri" pitchFamily="34" charset="0"/>
                <a:hlinkClick r:id="rId3"/>
              </a:rPr>
              <a:t>Iceland</a:t>
            </a:r>
            <a:r>
              <a:rPr lang="en-US" sz="2000" dirty="0" smtClean="0">
                <a:solidFill>
                  <a:prstClr val="black"/>
                </a:solidFill>
                <a:latin typeface="Calibri" pitchFamily="34" charset="0"/>
              </a:rPr>
              <a:t>, </a:t>
            </a:r>
            <a:r>
              <a:rPr lang="en-US" sz="2000" dirty="0" smtClean="0">
                <a:solidFill>
                  <a:prstClr val="black"/>
                </a:solidFill>
                <a:latin typeface="Calibri" pitchFamily="34" charset="0"/>
                <a:hlinkClick r:id="rId4"/>
              </a:rPr>
              <a:t>Etna</a:t>
            </a:r>
            <a:r>
              <a:rPr lang="en-US" sz="2000" dirty="0" smtClean="0">
                <a:solidFill>
                  <a:prstClr val="black"/>
                </a:solidFill>
                <a:latin typeface="Calibri" pitchFamily="34" charset="0"/>
              </a:rPr>
              <a:t>, </a:t>
            </a:r>
            <a:r>
              <a:rPr lang="en-US" sz="2000" dirty="0" err="1" smtClean="0">
                <a:solidFill>
                  <a:prstClr val="black"/>
                </a:solidFill>
                <a:latin typeface="Calibri" pitchFamily="34" charset="0"/>
              </a:rPr>
              <a:t>Campi</a:t>
            </a:r>
            <a:r>
              <a:rPr lang="en-US" sz="2000" dirty="0" smtClean="0">
                <a:solidFill>
                  <a:prstClr val="black"/>
                </a:solidFill>
                <a:latin typeface="Calibri" pitchFamily="34" charset="0"/>
              </a:rPr>
              <a:t> </a:t>
            </a:r>
            <a:r>
              <a:rPr lang="en-US" sz="2000" dirty="0" err="1" smtClean="0">
                <a:solidFill>
                  <a:prstClr val="black"/>
                </a:solidFill>
                <a:latin typeface="Calibri" pitchFamily="34" charset="0"/>
              </a:rPr>
              <a:t>Flegrei</a:t>
            </a:r>
            <a:r>
              <a:rPr lang="en-US" sz="2000" dirty="0" smtClean="0">
                <a:solidFill>
                  <a:prstClr val="black"/>
                </a:solidFill>
                <a:latin typeface="Calibri" pitchFamily="34" charset="0"/>
              </a:rPr>
              <a:t>.</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For other Supersites we request to put in place an initial infrastructure within the two-year term. They can build their own web platform or  use other infrastructures (e.g. UNAVCO or EPOS web services). </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457200"/>
            <a:ext cx="7772400" cy="914400"/>
          </a:xfrm>
          <a:prstGeom prst="rect">
            <a:avLst/>
          </a:prstGeom>
        </p:spPr>
        <p:txBody>
          <a:bodyPr vert="horz" anchor="ctr">
            <a:normAutofit/>
          </a:bodyPr>
          <a:lstStyle/>
          <a:p>
            <a:pPr lvl="0" algn="ctr" fontAlgn="auto">
              <a:spcAft>
                <a:spcPts val="0"/>
              </a:spcAft>
              <a:defRPr/>
            </a:pPr>
            <a:r>
              <a:rPr lang="it-IT" sz="3200" dirty="0" err="1" smtClean="0">
                <a:solidFill>
                  <a:schemeClr val="tx2"/>
                </a:solidFill>
                <a:latin typeface="Calibri" pitchFamily="34" charset="0"/>
                <a:ea typeface="+mj-ea"/>
                <a:cs typeface="+mj-cs"/>
              </a:rPr>
              <a:t>Issues</a:t>
            </a:r>
            <a:r>
              <a:rPr lang="it-IT" sz="3200" dirty="0" smtClean="0">
                <a:solidFill>
                  <a:schemeClr val="tx2"/>
                </a:solidFill>
                <a:latin typeface="Calibri" pitchFamily="34" charset="0"/>
                <a:ea typeface="+mj-ea"/>
                <a:cs typeface="+mj-cs"/>
              </a:rPr>
              <a:t> </a:t>
            </a:r>
            <a:r>
              <a:rPr lang="it-IT" sz="3200" dirty="0" err="1" smtClean="0">
                <a:solidFill>
                  <a:schemeClr val="tx2"/>
                </a:solidFill>
                <a:latin typeface="Calibri" pitchFamily="34" charset="0"/>
                <a:ea typeface="+mj-ea"/>
                <a:cs typeface="+mj-cs"/>
              </a:rPr>
              <a:t>with</a:t>
            </a:r>
            <a:r>
              <a:rPr lang="it-IT" sz="3200" dirty="0" smtClean="0">
                <a:solidFill>
                  <a:schemeClr val="tx2"/>
                </a:solidFill>
                <a:latin typeface="Calibri" pitchFamily="34" charset="0"/>
                <a:ea typeface="+mj-ea"/>
                <a:cs typeface="+mj-cs"/>
              </a:rPr>
              <a:t> data </a:t>
            </a:r>
            <a:r>
              <a:rPr lang="it-IT" sz="3200" dirty="0" err="1" smtClean="0">
                <a:solidFill>
                  <a:schemeClr val="tx2"/>
                </a:solidFill>
                <a:latin typeface="Calibri" pitchFamily="34" charset="0"/>
                <a:ea typeface="+mj-ea"/>
                <a:cs typeface="+mj-cs"/>
              </a:rPr>
              <a:t>access</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2192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CSA does not provide a web interface to access </a:t>
            </a:r>
            <a:r>
              <a:rPr lang="en-US" sz="2000" dirty="0" err="1" smtClean="0">
                <a:solidFill>
                  <a:prstClr val="black"/>
                </a:solidFill>
                <a:latin typeface="Calibri" pitchFamily="34" charset="0"/>
              </a:rPr>
              <a:t>Radarsat</a:t>
            </a:r>
            <a:r>
              <a:rPr lang="en-US" sz="2000" dirty="0" smtClean="0">
                <a:solidFill>
                  <a:prstClr val="black"/>
                </a:solidFill>
                <a:latin typeface="Calibri" pitchFamily="34" charset="0"/>
              </a:rPr>
              <a:t>  data. US scientists place </a:t>
            </a:r>
            <a:r>
              <a:rPr lang="en-US" sz="2000" dirty="0" err="1" smtClean="0">
                <a:solidFill>
                  <a:prstClr val="black"/>
                </a:solidFill>
                <a:latin typeface="Calibri" pitchFamily="34" charset="0"/>
              </a:rPr>
              <a:t>Radarsat</a:t>
            </a:r>
            <a:r>
              <a:rPr lang="en-US" sz="2000" dirty="0" smtClean="0">
                <a:solidFill>
                  <a:prstClr val="black"/>
                </a:solidFill>
                <a:latin typeface="Calibri" pitchFamily="34" charset="0"/>
              </a:rPr>
              <a:t> data on the SSARA/UNAVCO platform. Could we use also the GEP&amp;VA/ESA for data sharing?</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Will CNES provide a web interface for GSNL data sharing?</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For some “old” Supersites (Marmara) the in situ data are still not easily accessible (ftp access or email requests).</a:t>
            </a:r>
          </a:p>
          <a:p>
            <a:pPr marL="365125"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For some in situ data types (e.g. gravity, geochemical data) the access is not provided or is not straightforward.</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3810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Status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of</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scientific</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product</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sharing</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371599"/>
            <a:ext cx="7924800" cy="3962400"/>
          </a:xfrm>
          <a:prstGeom prst="rect">
            <a:avLst/>
          </a:prstGeom>
        </p:spPr>
        <p:txBody>
          <a:bodyPr vert="horz">
            <a:noAutofit/>
          </a:bodyPr>
          <a:lstStyle/>
          <a:p>
            <a:pPr marL="365125" lvl="0" indent="-9525" algn="just" fontAlgn="auto">
              <a:spcBef>
                <a:spcPts val="600"/>
              </a:spcBef>
              <a:spcAft>
                <a:spcPts val="0"/>
              </a:spcAft>
              <a:buClr>
                <a:schemeClr val="accent3"/>
              </a:buClr>
              <a:defRPr/>
            </a:pPr>
            <a:r>
              <a:rPr lang="en-US" sz="2000" dirty="0" smtClean="0">
                <a:solidFill>
                  <a:prstClr val="black"/>
                </a:solidFill>
                <a:latin typeface="Calibri" pitchFamily="34" charset="0"/>
              </a:rPr>
              <a:t>GSNL 2.0 rules require scientists to provide their scientific results in digital format (</a:t>
            </a:r>
            <a:r>
              <a:rPr lang="en-US" sz="2000" dirty="0" smtClean="0">
                <a:solidFill>
                  <a:prstClr val="black"/>
                </a:solidFill>
                <a:latin typeface="Calibri" pitchFamily="34" charset="0"/>
                <a:hlinkClick r:id="rId2"/>
              </a:rPr>
              <a:t>Supersite review procedures</a:t>
            </a:r>
            <a:r>
              <a:rPr lang="en-US" sz="2000" dirty="0" smtClean="0">
                <a:solidFill>
                  <a:prstClr val="black"/>
                </a:solidFill>
                <a:latin typeface="Calibri" pitchFamily="34" charset="0"/>
              </a:rPr>
              <a:t>)</a:t>
            </a:r>
          </a:p>
          <a:p>
            <a:pPr marL="365125" lvl="0" indent="-9525" algn="just" fontAlgn="auto">
              <a:spcBef>
                <a:spcPts val="600"/>
              </a:spcBef>
              <a:spcAft>
                <a:spcPts val="0"/>
              </a:spcAft>
              <a:buClr>
                <a:schemeClr val="accent3"/>
              </a:buCl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Precondition #1: a data (product) policy. A schematic DP is being drafted and will be approved by SAC in April. It could be adapted to comply to local restrictions (e.g. Indonesia).</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Precondition #2: a proper attribution of IP and a licensing policy. Open data licenses will be proposed, possibly with limitations for commercial use (e.g. </a:t>
            </a:r>
            <a:r>
              <a:rPr lang="en-US" sz="2000" dirty="0" smtClean="0">
                <a:latin typeface="Calibri" pitchFamily="34" charset="0"/>
                <a:hlinkClick r:id="rId3"/>
              </a:rPr>
              <a:t>CC BY-NC-SA 4.0</a:t>
            </a:r>
            <a:r>
              <a:rPr lang="en-US" sz="2000" dirty="0" smtClean="0">
                <a:latin typeface="Calibri" pitchFamily="34" charset="0"/>
              </a:rPr>
              <a:t>).</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Product sharing issues: agree on standard metadata, provide proper management (also for DOI attribution) and infrastructure for web access.</a:t>
            </a:r>
          </a:p>
          <a:p>
            <a:pPr marL="893763" indent="-173038"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893763" indent="-173038" algn="just" fontAlgn="auto">
              <a:spcBef>
                <a:spcPts val="600"/>
              </a:spcBef>
              <a:spcAft>
                <a:spcPts val="0"/>
              </a:spcAft>
              <a:buClr>
                <a:schemeClr val="accent3"/>
              </a:buClr>
              <a:defRPr/>
            </a:pPr>
            <a:endParaRPr lang="en-US" sz="2000" dirty="0" smtClean="0">
              <a:latin typeface="Calibri" pitchFamily="34" charset="0"/>
            </a:endParaRPr>
          </a:p>
          <a:p>
            <a:pPr marL="893763" indent="-173038" algn="just" fontAlgn="auto">
              <a:spcBef>
                <a:spcPts val="600"/>
              </a:spcBef>
              <a:spcAft>
                <a:spcPts val="0"/>
              </a:spcAft>
              <a:buClr>
                <a:schemeClr val="accent3"/>
              </a:buClr>
              <a:defRPr/>
            </a:pPr>
            <a:r>
              <a:rPr lang="en-US" sz="2000" dirty="0" smtClean="0">
                <a:latin typeface="Calibri" pitchFamily="34"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hlinkClick r:id="rId3" action="ppaction://hlinkfile"/>
              </a:rPr>
              <a:t>Active</a:t>
            </a:r>
            <a:r>
              <a:rPr lang="it-IT" sz="3600" dirty="0" smtClean="0">
                <a:latin typeface="Calibri" pitchFamily="34" charset="0"/>
                <a:ea typeface="+mj-ea"/>
                <a:cs typeface="+mj-cs"/>
                <a:hlinkClick r:id="rId3" action="ppaction://hlinkfile"/>
              </a:rPr>
              <a:t> </a:t>
            </a:r>
            <a:r>
              <a:rPr lang="it-IT" sz="3600" dirty="0" err="1" smtClean="0">
                <a:latin typeface="Calibri" pitchFamily="34" charset="0"/>
                <a:ea typeface="+mj-ea"/>
                <a:cs typeface="+mj-cs"/>
                <a:hlinkClick r:id="rId3" action="ppaction://hlinkfile"/>
              </a:rPr>
              <a:t>Supersites</a:t>
            </a:r>
            <a:endParaRPr lang="it-IT" sz="3600" dirty="0">
              <a:latin typeface="Calibri" pitchFamily="34" charset="0"/>
              <a:ea typeface="+mj-ea"/>
              <a:cs typeface="+mj-cs"/>
            </a:endParaRPr>
          </a:p>
        </p:txBody>
      </p:sp>
      <p:sp>
        <p:nvSpPr>
          <p:cNvPr id="5" name="Sottotitolo 2"/>
          <p:cNvSpPr txBox="1">
            <a:spLocks/>
          </p:cNvSpPr>
          <p:nvPr/>
        </p:nvSpPr>
        <p:spPr>
          <a:xfrm>
            <a:off x="609600" y="1752600"/>
            <a:ext cx="7924800" cy="4038600"/>
          </a:xfrm>
          <a:prstGeom prst="rect">
            <a:avLst/>
          </a:prstGeom>
        </p:spPr>
        <p:txBody>
          <a:bodyPr vert="horz">
            <a:noAutofit/>
          </a:bodyPr>
          <a:lstStyle/>
          <a:p>
            <a:pPr marL="514350" lvl="0" indent="-514350" algn="just" fontAlgn="auto">
              <a:spcBef>
                <a:spcPts val="600"/>
              </a:spcBef>
              <a:spcAft>
                <a:spcPts val="0"/>
              </a:spcAft>
              <a:buClr>
                <a:srgbClr val="A04DA3"/>
              </a:buClr>
              <a:buFont typeface="+mj-lt"/>
              <a:buAutoNum type="arabicPeriod"/>
              <a:defRPr/>
            </a:pPr>
            <a:r>
              <a:rPr lang="en-US" sz="2400" b="1" dirty="0" smtClean="0">
                <a:solidFill>
                  <a:srgbClr val="006600"/>
                </a:solidFill>
                <a:latin typeface="Calibri" pitchFamily="34" charset="0"/>
                <a:ea typeface="Calibri" pitchFamily="34" charset="0"/>
                <a:cs typeface="Cambria-Bold" charset="0"/>
              </a:rPr>
              <a:t>Hawaiian volcanoes</a:t>
            </a:r>
            <a:r>
              <a:rPr lang="en-US" sz="2400" dirty="0" smtClean="0">
                <a:solidFill>
                  <a:srgbClr val="006600"/>
                </a:solidFill>
                <a:latin typeface="Calibri" pitchFamily="34" charset="0"/>
                <a:ea typeface="Calibri" pitchFamily="34" charset="0"/>
                <a:cs typeface="Cambria-Bold" charset="0"/>
              </a:rPr>
              <a:t> – USGS</a:t>
            </a:r>
          </a:p>
          <a:p>
            <a:pPr marL="514350" lvl="0" indent="-514350" algn="just" fontAlgn="auto">
              <a:spcBef>
                <a:spcPts val="600"/>
              </a:spcBef>
              <a:spcAft>
                <a:spcPts val="0"/>
              </a:spcAft>
              <a:buClr>
                <a:srgbClr val="A04DA3"/>
              </a:buClr>
              <a:buFont typeface="+mj-lt"/>
              <a:buAutoNum type="arabicPeriod"/>
              <a:defRPr/>
            </a:pPr>
            <a:r>
              <a:rPr lang="en-US" sz="2400" b="1" dirty="0" smtClean="0">
                <a:solidFill>
                  <a:srgbClr val="006600"/>
                </a:solidFill>
                <a:latin typeface="Calibri" pitchFamily="34" charset="0"/>
                <a:ea typeface="Calibri" pitchFamily="34" charset="0"/>
                <a:cs typeface="Cambria-Bold" charset="0"/>
              </a:rPr>
              <a:t>Icelandic volcanoes </a:t>
            </a:r>
            <a:r>
              <a:rPr lang="en-US" sz="2400" dirty="0" smtClean="0">
                <a:solidFill>
                  <a:srgbClr val="006600"/>
                </a:solidFill>
                <a:latin typeface="Calibri" pitchFamily="34" charset="0"/>
                <a:ea typeface="Calibri" pitchFamily="34" charset="0"/>
                <a:cs typeface="Cambria-Bold" charset="0"/>
              </a:rPr>
              <a:t>– Univ. of Iceland &amp; IMO</a:t>
            </a:r>
          </a:p>
          <a:p>
            <a:pPr marL="514350" lvl="0" indent="-514350" algn="just" fontAlgn="auto">
              <a:spcBef>
                <a:spcPts val="600"/>
              </a:spcBef>
              <a:spcAft>
                <a:spcPts val="0"/>
              </a:spcAft>
              <a:buClr>
                <a:srgbClr val="A04DA3"/>
              </a:buClr>
              <a:buFont typeface="+mj-lt"/>
              <a:buAutoNum type="arabicPeriod"/>
              <a:defRPr/>
            </a:pPr>
            <a:r>
              <a:rPr lang="en-US" sz="2400" b="1" dirty="0" smtClean="0">
                <a:latin typeface="Calibri" pitchFamily="34" charset="0"/>
                <a:ea typeface="Calibri" pitchFamily="34" charset="0"/>
                <a:cs typeface="Cambria-Bold" charset="0"/>
              </a:rPr>
              <a:t>Etna volcano </a:t>
            </a:r>
            <a:r>
              <a:rPr lang="en-US" sz="2400" dirty="0" smtClean="0">
                <a:latin typeface="Calibri" pitchFamily="34" charset="0"/>
                <a:ea typeface="Calibri" pitchFamily="34" charset="0"/>
                <a:cs typeface="Cambria-Bold" charset="0"/>
              </a:rPr>
              <a:t>– INGV - Catania</a:t>
            </a:r>
          </a:p>
          <a:p>
            <a:pPr marL="514350" indent="-514350" algn="just" fontAlgn="auto">
              <a:spcBef>
                <a:spcPts val="600"/>
              </a:spcBef>
              <a:spcAft>
                <a:spcPts val="0"/>
              </a:spcAft>
              <a:buClr>
                <a:srgbClr val="A04DA3"/>
              </a:buClr>
              <a:buFont typeface="+mj-lt"/>
              <a:buAutoNum type="arabicPeriod"/>
              <a:defRPr/>
            </a:pPr>
            <a:r>
              <a:rPr lang="en-US" sz="2400" b="1" dirty="0" err="1" smtClean="0">
                <a:latin typeface="Calibri" pitchFamily="34" charset="0"/>
                <a:ea typeface="Calibri" pitchFamily="34" charset="0"/>
                <a:cs typeface="Cambria-Bold" charset="0"/>
              </a:rPr>
              <a:t>Campi</a:t>
            </a:r>
            <a:r>
              <a:rPr lang="en-US" sz="2400" b="1" dirty="0" smtClean="0">
                <a:latin typeface="Calibri" pitchFamily="34" charset="0"/>
                <a:ea typeface="Calibri" pitchFamily="34" charset="0"/>
                <a:cs typeface="Cambria-Bold" charset="0"/>
              </a:rPr>
              <a:t> </a:t>
            </a:r>
            <a:r>
              <a:rPr lang="en-US" sz="2400" b="1" dirty="0" err="1" smtClean="0">
                <a:latin typeface="Calibri" pitchFamily="34" charset="0"/>
                <a:ea typeface="Calibri" pitchFamily="34" charset="0"/>
                <a:cs typeface="Cambria-Bold" charset="0"/>
              </a:rPr>
              <a:t>Flegrei</a:t>
            </a:r>
            <a:r>
              <a:rPr lang="en-US" sz="2400" b="1" dirty="0" smtClean="0">
                <a:latin typeface="Calibri" pitchFamily="34" charset="0"/>
                <a:ea typeface="Calibri" pitchFamily="34" charset="0"/>
                <a:cs typeface="Cambria-Bold" charset="0"/>
              </a:rPr>
              <a:t> volcano </a:t>
            </a:r>
            <a:r>
              <a:rPr lang="en-US" sz="2400" dirty="0" smtClean="0">
                <a:latin typeface="Calibri" pitchFamily="34" charset="0"/>
                <a:ea typeface="Calibri" pitchFamily="34" charset="0"/>
                <a:cs typeface="Cambria-Bold" charset="0"/>
              </a:rPr>
              <a:t>– INGV - Naples</a:t>
            </a:r>
          </a:p>
          <a:p>
            <a:pPr marL="514350" indent="-514350" algn="just" fontAlgn="auto">
              <a:spcBef>
                <a:spcPts val="600"/>
              </a:spcBef>
              <a:spcAft>
                <a:spcPts val="0"/>
              </a:spcAft>
              <a:buClr>
                <a:srgbClr val="A04DA3"/>
              </a:buClr>
              <a:buFont typeface="+mj-lt"/>
              <a:buAutoNum type="arabicPeriod"/>
              <a:defRPr/>
            </a:pPr>
            <a:r>
              <a:rPr lang="en-US" sz="2400" b="1" dirty="0" smtClean="0">
                <a:latin typeface="Calibri" pitchFamily="34" charset="0"/>
                <a:ea typeface="Calibri" pitchFamily="34" charset="0"/>
                <a:cs typeface="Cambria-Bold" charset="0"/>
              </a:rPr>
              <a:t>Western North Anatolian Fault </a:t>
            </a:r>
            <a:r>
              <a:rPr lang="en-US" sz="2400" dirty="0" smtClean="0">
                <a:latin typeface="Calibri" pitchFamily="34" charset="0"/>
                <a:ea typeface="Calibri" pitchFamily="34" charset="0"/>
                <a:cs typeface="Cambria-Bold" charset="0"/>
              </a:rPr>
              <a:t>–  KOERI - Istanbul</a:t>
            </a:r>
          </a:p>
          <a:p>
            <a:pPr marL="514350" indent="-514350" algn="just" fontAlgn="auto">
              <a:spcBef>
                <a:spcPts val="600"/>
              </a:spcBef>
              <a:spcAft>
                <a:spcPts val="0"/>
              </a:spcAft>
              <a:buClr>
                <a:srgbClr val="A04DA3"/>
              </a:buClr>
              <a:buFont typeface="+mj-lt"/>
              <a:buAutoNum type="arabicPeriod"/>
              <a:defRPr/>
            </a:pPr>
            <a:r>
              <a:rPr lang="en-US" sz="2400" b="1" dirty="0" err="1" smtClean="0">
                <a:latin typeface="Calibri" pitchFamily="34" charset="0"/>
                <a:ea typeface="Calibri" pitchFamily="34" charset="0"/>
                <a:cs typeface="Cambria-Bold" charset="0"/>
              </a:rPr>
              <a:t>Taupo</a:t>
            </a:r>
            <a:r>
              <a:rPr lang="en-US" sz="2400" b="1" dirty="0" smtClean="0">
                <a:latin typeface="Calibri" pitchFamily="34" charset="0"/>
                <a:ea typeface="Calibri" pitchFamily="34" charset="0"/>
                <a:cs typeface="Cambria-Bold" charset="0"/>
              </a:rPr>
              <a:t> Volcano </a:t>
            </a:r>
            <a:r>
              <a:rPr lang="en-US" sz="2400" dirty="0" smtClean="0">
                <a:latin typeface="Calibri" pitchFamily="34" charset="0"/>
                <a:ea typeface="Calibri" pitchFamily="34" charset="0"/>
                <a:cs typeface="Cambria-Bold" charset="0"/>
              </a:rPr>
              <a:t>–  GNS Science - Lower Hutt</a:t>
            </a:r>
          </a:p>
          <a:p>
            <a:pPr marL="514350" indent="-514350" algn="just" fontAlgn="auto">
              <a:spcBef>
                <a:spcPts val="600"/>
              </a:spcBef>
              <a:spcAft>
                <a:spcPts val="0"/>
              </a:spcAft>
              <a:buClr>
                <a:srgbClr val="A04DA3"/>
              </a:buClr>
              <a:buFont typeface="+mj-lt"/>
              <a:buAutoNum type="arabicPeriod"/>
              <a:defRPr/>
            </a:pPr>
            <a:r>
              <a:rPr lang="en-US" sz="2400" b="1" dirty="0" smtClean="0">
                <a:latin typeface="Calibri" pitchFamily="34" charset="0"/>
                <a:ea typeface="Calibri" pitchFamily="34" charset="0"/>
                <a:cs typeface="Cambria-Bold" charset="0"/>
              </a:rPr>
              <a:t>Tungurahua and Cotopaxi volcanoes </a:t>
            </a:r>
            <a:r>
              <a:rPr lang="en-US" sz="2400" dirty="0" smtClean="0">
                <a:latin typeface="Calibri" pitchFamily="34" charset="0"/>
                <a:ea typeface="Calibri" pitchFamily="34" charset="0"/>
                <a:cs typeface="Cambria-Bold" charset="0"/>
              </a:rPr>
              <a:t>–  IGEPN - Quito</a:t>
            </a:r>
          </a:p>
          <a:p>
            <a:pPr marL="514350" indent="-514350" algn="just" fontAlgn="auto">
              <a:spcBef>
                <a:spcPts val="600"/>
              </a:spcBef>
              <a:spcAft>
                <a:spcPts val="0"/>
              </a:spcAft>
              <a:buClr>
                <a:srgbClr val="A04DA3"/>
              </a:buClr>
              <a:buFont typeface="+mj-lt"/>
              <a:buAutoNum type="arabicPeriod"/>
              <a:defRPr/>
            </a:pPr>
            <a:endParaRPr lang="en-US" sz="1700" dirty="0" smtClean="0">
              <a:latin typeface="Calibri" pitchFamily="34" charset="0"/>
              <a:cs typeface="Arial" pitchFamily="34" charset="0"/>
            </a:endParaRPr>
          </a:p>
          <a:p>
            <a:pPr marL="6350" indent="-6350" algn="just" fontAlgn="auto">
              <a:spcBef>
                <a:spcPts val="600"/>
              </a:spcBef>
              <a:spcAft>
                <a:spcPts val="0"/>
              </a:spcAft>
              <a:buClr>
                <a:schemeClr val="accent3"/>
              </a:buClr>
              <a:buFont typeface="Wingdings" pitchFamily="2" charset="2"/>
              <a:buChar char="§"/>
              <a:defRPr/>
            </a:pPr>
            <a:r>
              <a:rPr lang="en-US" sz="2400" dirty="0" smtClean="0">
                <a:latin typeface="Calibri" pitchFamily="34" charset="0"/>
                <a:cs typeface="Arial" pitchFamily="34" charset="0"/>
              </a:rPr>
              <a:t>  </a:t>
            </a:r>
            <a:r>
              <a:rPr lang="en-US" sz="2400" dirty="0" err="1" smtClean="0">
                <a:latin typeface="Calibri" pitchFamily="34" charset="0"/>
                <a:cs typeface="Arial" pitchFamily="34" charset="0"/>
              </a:rPr>
              <a:t>Gorkha</a:t>
            </a:r>
            <a:r>
              <a:rPr lang="en-US" sz="2400" dirty="0" smtClean="0">
                <a:latin typeface="Calibri" pitchFamily="34" charset="0"/>
                <a:cs typeface="Arial" pitchFamily="34" charset="0"/>
              </a:rPr>
              <a:t> Earthquake Event Supersite (April 25, 2015)</a:t>
            </a:r>
          </a:p>
          <a:p>
            <a:pPr marL="365125" indent="-273050" algn="just" fontAlgn="auto">
              <a:spcBef>
                <a:spcPts val="600"/>
              </a:spcBef>
              <a:spcAft>
                <a:spcPts val="0"/>
              </a:spcAft>
              <a:buClr>
                <a:schemeClr val="accent3"/>
              </a:buClr>
              <a:defRPr/>
            </a:pPr>
            <a:endParaRPr lang="en-US" sz="2400" dirty="0" smtClean="0">
              <a:latin typeface="Calibri" pitchFamily="34" charset="0"/>
              <a:cs typeface="Arial"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400" dirty="0" smtClean="0">
              <a:latin typeface="Calibri" pitchFamily="34" charset="0"/>
              <a:cs typeface="Arial"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400" dirty="0" smtClean="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3810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A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Virtual</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Research</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Environment</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for</a:t>
            </a:r>
            <a:r>
              <a:rPr kumimoji="0" lang="it-IT" sz="3200" b="0" i="0" u="none" strike="noStrike" kern="1200" cap="none" spc="0" normalizeH="0" noProof="0" dirty="0" smtClean="0">
                <a:ln>
                  <a:noFill/>
                </a:ln>
                <a:solidFill>
                  <a:schemeClr val="tx2"/>
                </a:solidFill>
                <a:effectLst/>
                <a:uLnTx/>
                <a:uFillTx/>
                <a:latin typeface="Calibri" pitchFamily="34" charset="0"/>
                <a:ea typeface="+mj-ea"/>
                <a:cs typeface="+mj-cs"/>
              </a:rPr>
              <a:t> GSNL</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371599"/>
            <a:ext cx="7924800" cy="3962400"/>
          </a:xfrm>
          <a:prstGeom prst="rect">
            <a:avLst/>
          </a:prstGeom>
        </p:spPr>
        <p:txBody>
          <a:bodyPr vert="horz">
            <a:noAutofit/>
          </a:bodyPr>
          <a:lstStyle/>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The Supersite community is now involved in a project called EVER-EST which has been funded by the EC under a Research Infrastructure call. </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The project is led by ESA and will end in October 2018.</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EVER-EST will build a Virtual Research Environment, providing a variety of services to the Supersite community, to improve the way scientists interact on each Supersite.</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Three more communities will be using this infrastructure, marine environment, </a:t>
            </a:r>
            <a:r>
              <a:rPr lang="en-US" sz="2000" dirty="0" err="1" smtClean="0">
                <a:latin typeface="Calibri" pitchFamily="34" charset="0"/>
              </a:rPr>
              <a:t>hydromet</a:t>
            </a:r>
            <a:r>
              <a:rPr lang="en-US" sz="2000" dirty="0" smtClean="0">
                <a:latin typeface="Calibri" pitchFamily="34" charset="0"/>
              </a:rPr>
              <a:t> hazards, land use and security.</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The VRE will help researchers to share or access data, disseminate or access scientific products, maintain long term archives for the Supersite, provide and share common tools for data processing/modeling, document scientific work, cross compare scientific results, manage IPRs (DOI attribution, licensing), facilitate remote collaboration, etc.</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609600" y="8382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hlinkClick r:id="rId2" action="ppaction://hlinkfile"/>
              </a:rPr>
              <a:t>The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hlinkClick r:id="rId2" action="ppaction://hlinkfile"/>
              </a:rPr>
              <a:t>new</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hlinkClick r:id="rId2" action="ppaction://hlinkfile"/>
              </a:rPr>
              <a:t> </a:t>
            </a:r>
            <a:r>
              <a:rPr lang="en-US" sz="3200" dirty="0" smtClean="0">
                <a:latin typeface="Calibri" pitchFamily="34" charset="0"/>
                <a:hlinkClick r:id="rId2" action="ppaction://hlinkfile"/>
              </a:rPr>
              <a:t>Supersite evaluation procedure </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752600"/>
            <a:ext cx="7924800" cy="4648200"/>
          </a:xfrm>
          <a:prstGeom prst="rect">
            <a:avLst/>
          </a:prstGeom>
          <a:noFill/>
        </p:spPr>
        <p:txBody>
          <a:bodyPr vert="horz">
            <a:noAutofit/>
          </a:bodyPr>
          <a:lstStyle/>
          <a:p>
            <a:pPr marL="365125" indent="-273050" algn="just" fontAlgn="auto">
              <a:spcBef>
                <a:spcPts val="600"/>
              </a:spcBef>
              <a:spcAft>
                <a:spcPts val="0"/>
              </a:spcAft>
              <a:buClr>
                <a:schemeClr val="accent3"/>
              </a:buClr>
              <a:defRPr/>
            </a:pPr>
            <a:endParaRPr lang="en-US" sz="2400" dirty="0" smtClean="0">
              <a:latin typeface="Calibri" pitchFamily="34" charset="0"/>
            </a:endParaRPr>
          </a:p>
          <a:p>
            <a:pPr indent="6350" algn="just" fontAlgn="auto">
              <a:spcBef>
                <a:spcPts val="600"/>
              </a:spcBef>
              <a:spcAft>
                <a:spcPts val="0"/>
              </a:spcAft>
              <a:buClr>
                <a:schemeClr val="accent3"/>
              </a:buClr>
              <a:defRPr/>
            </a:pPr>
            <a:r>
              <a:rPr lang="en-US" sz="2400" dirty="0" smtClean="0">
                <a:latin typeface="Calibri" pitchFamily="34" charset="0"/>
              </a:rPr>
              <a:t>The new procedure has been approved in November and is now enforced for all new proposals. </a:t>
            </a:r>
          </a:p>
          <a:p>
            <a:pPr indent="6350" algn="just" fontAlgn="auto">
              <a:spcBef>
                <a:spcPts val="600"/>
              </a:spcBef>
              <a:spcAft>
                <a:spcPts val="0"/>
              </a:spcAft>
              <a:buClr>
                <a:schemeClr val="accent3"/>
              </a:buClr>
              <a:defRPr/>
            </a:pPr>
            <a:r>
              <a:rPr lang="en-US" sz="2400" dirty="0" smtClean="0">
                <a:latin typeface="Calibri" pitchFamily="34" charset="0"/>
              </a:rPr>
              <a:t>It has introduced new requirements to ensure that the Supersites are more efficient in providing data and promoting scientific advancements, that their scientific products can reach the decision makers and support DRM activities, and that the entire initiative is aligned with the GEO Flagship concept. </a:t>
            </a:r>
          </a:p>
          <a:p>
            <a:pPr indent="6350" algn="just" fontAlgn="auto">
              <a:spcBef>
                <a:spcPts val="600"/>
              </a:spcBef>
              <a:spcAft>
                <a:spcPts val="0"/>
              </a:spcAft>
              <a:buClr>
                <a:schemeClr val="accent3"/>
              </a:buClr>
              <a:defRPr/>
            </a:pPr>
            <a:r>
              <a:rPr lang="en-US" sz="2400" dirty="0" smtClean="0">
                <a:latin typeface="Calibri" pitchFamily="34" charset="0"/>
              </a:rPr>
              <a:t>We also request formal commitments from the in situ data providers.</a:t>
            </a:r>
          </a:p>
          <a:p>
            <a:pPr indent="6350" algn="just" fontAlgn="auto">
              <a:spcBef>
                <a:spcPts val="600"/>
              </a:spcBef>
              <a:spcAft>
                <a:spcPts val="0"/>
              </a:spcAft>
              <a:buClr>
                <a:schemeClr val="accent3"/>
              </a:buClr>
              <a:defRPr/>
            </a:pPr>
            <a:r>
              <a:rPr lang="en-US" sz="2400" dirty="0" smtClean="0">
                <a:latin typeface="Calibri" pitchFamily="34"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09601"/>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GSNL</a:t>
            </a:r>
            <a:r>
              <a:rPr kumimoji="0" lang="it-IT" sz="3200" b="0" i="0" u="none" strike="noStrike" kern="1200" cap="none" spc="0" normalizeH="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noProof="0" dirty="0" err="1" smtClean="0">
                <a:ln>
                  <a:noFill/>
                </a:ln>
                <a:solidFill>
                  <a:schemeClr val="tx2"/>
                </a:solidFill>
                <a:effectLst/>
                <a:uLnTx/>
                <a:uFillTx/>
                <a:latin typeface="Calibri" pitchFamily="34" charset="0"/>
                <a:ea typeface="+mj-ea"/>
                <a:cs typeface="+mj-cs"/>
              </a:rPr>
              <a:t>as</a:t>
            </a:r>
            <a:r>
              <a:rPr kumimoji="0" lang="it-IT" sz="3200" b="0" i="0" u="none" strike="noStrike" kern="1200" cap="none" spc="0" normalizeH="0" noProof="0" dirty="0" smtClean="0">
                <a:ln>
                  <a:noFill/>
                </a:ln>
                <a:solidFill>
                  <a:schemeClr val="tx2"/>
                </a:solidFill>
                <a:effectLst/>
                <a:uLnTx/>
                <a:uFillTx/>
                <a:latin typeface="Calibri" pitchFamily="34" charset="0"/>
                <a:ea typeface="+mj-ea"/>
                <a:cs typeface="+mj-cs"/>
              </a:rPr>
              <a:t> a GEO </a:t>
            </a:r>
            <a:r>
              <a:rPr kumimoji="0" lang="it-IT" sz="3200" b="0" i="0" u="none" strike="noStrike" kern="1200" cap="none" spc="0" normalizeH="0" noProof="0" dirty="0" err="1" smtClean="0">
                <a:ln>
                  <a:noFill/>
                </a:ln>
                <a:solidFill>
                  <a:schemeClr val="tx2"/>
                </a:solidFill>
                <a:effectLst/>
                <a:uLnTx/>
                <a:uFillTx/>
                <a:latin typeface="Calibri" pitchFamily="34" charset="0"/>
                <a:ea typeface="+mj-ea"/>
                <a:cs typeface="+mj-cs"/>
              </a:rPr>
              <a:t>Flagship</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600200"/>
            <a:ext cx="7924800" cy="3962400"/>
          </a:xfrm>
          <a:prstGeom prst="rect">
            <a:avLst/>
          </a:prstGeom>
        </p:spPr>
        <p:txBody>
          <a:bodyPr vert="horz">
            <a:noAutofit/>
          </a:bodyPr>
          <a:lstStyle/>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hlinkClick r:id="rId2" action="ppaction://hlinkfile"/>
              </a:rPr>
              <a:t>First document</a:t>
            </a:r>
            <a:r>
              <a:rPr lang="en-US" sz="2000" dirty="0" smtClean="0">
                <a:latin typeface="Calibri" pitchFamily="34" charset="0"/>
              </a:rPr>
              <a:t>, describing the initiative and proposing the Flagship status, has been integrated into the 2016 work </a:t>
            </a:r>
            <a:r>
              <a:rPr lang="en-US" sz="2000" dirty="0" err="1" smtClean="0">
                <a:latin typeface="Calibri" pitchFamily="34" charset="0"/>
              </a:rPr>
              <a:t>programme</a:t>
            </a:r>
            <a:r>
              <a:rPr lang="en-US" sz="2000" dirty="0" smtClean="0">
                <a:latin typeface="Calibri" pitchFamily="34" charset="0"/>
              </a:rPr>
              <a:t>.</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GEO Flagship should develop and implement pilot or pre-operational services.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Most Supersites already provide services to their respective end-users, and experiment methods to improve these services integrating EO data into their value-adding chain</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GSNL is a global network of “projects” with the objective to promote better science and practices adapted to local needs for DRR, so there is strong benefit from the exchange of scientific knowledge, technology, practices for supporting DRM agencies. </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Better coordination with other initiatives is required.</a:t>
            </a:r>
          </a:p>
          <a:p>
            <a:pPr marL="365125"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09600"/>
            <a:ext cx="7772400" cy="914400"/>
          </a:xfrm>
          <a:prstGeom prst="rect">
            <a:avLst/>
          </a:prstGeom>
        </p:spPr>
        <p:txBody>
          <a:bodyPr vert="horz"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Status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of</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the South East Asia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Natural</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Laboratory</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457200" y="1447800"/>
            <a:ext cx="8229600" cy="3962400"/>
          </a:xfrm>
          <a:prstGeom prst="rect">
            <a:avLst/>
          </a:prstGeom>
        </p:spPr>
        <p:txBody>
          <a:bodyPr vert="horz">
            <a:noAutofit/>
          </a:bodyPr>
          <a:lstStyle/>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The DCT was concerned about the large data requests in the NL proposal. The Agencies requested that the concept be demonstrated on a smaller area with a more focused approach.</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At a meeting in Indonesia in February 2016 it was agreed that the Indonesians will submit a proposal for a Supersite, including probably 5-8 volcanoes with different activity type, eruption frequencies, and ground monitoring conditions, to test a variety of situations.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The proposal will be jointly coordinated by the Institute of Technology of Bandung (ITB, a University), and the Centre for Volcanology and </a:t>
            </a:r>
            <a:r>
              <a:rPr lang="en-US" sz="2000" dirty="0" err="1" smtClean="0">
                <a:latin typeface="Calibri" pitchFamily="34" charset="0"/>
              </a:rPr>
              <a:t>GeoHazard</a:t>
            </a:r>
            <a:r>
              <a:rPr lang="en-US" sz="2000" dirty="0" smtClean="0">
                <a:latin typeface="Calibri" pitchFamily="34" charset="0"/>
              </a:rPr>
              <a:t> Monitoring (CVGHM).</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CVGHM is a monitoring agency, a research institute, but also a decision maker during emergencies, issuing evacuation orders.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The University of Manila was also present but a Supersite proposal from the Philippines requires an internal process to build the partnership.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096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Status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of</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the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Greek</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Supersite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proposal</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pic>
        <p:nvPicPr>
          <p:cNvPr id="78850" name="Picture 2"/>
          <p:cNvPicPr>
            <a:picLocks noChangeAspect="1" noChangeArrowheads="1"/>
          </p:cNvPicPr>
          <p:nvPr/>
        </p:nvPicPr>
        <p:blipFill>
          <a:blip r:embed="rId3" cstate="print"/>
          <a:srcRect/>
          <a:stretch>
            <a:fillRect/>
          </a:stretch>
        </p:blipFill>
        <p:spPr bwMode="auto">
          <a:xfrm>
            <a:off x="217891" y="1476650"/>
            <a:ext cx="8708218" cy="56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858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Objectives</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of</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Greek</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Supersite</a:t>
            </a:r>
          </a:p>
        </p:txBody>
      </p:sp>
      <p:sp>
        <p:nvSpPr>
          <p:cNvPr id="5" name="Sottotitolo 2"/>
          <p:cNvSpPr txBox="1">
            <a:spLocks/>
          </p:cNvSpPr>
          <p:nvPr/>
        </p:nvSpPr>
        <p:spPr>
          <a:xfrm>
            <a:off x="609600" y="1219200"/>
            <a:ext cx="7924800" cy="4800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Long term monitoring of the area for mapping the crustal deformation and stress-strain regime, including time-varying patterns. </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Perform updated seismicity relocations for the areas of interest, using calibrated crustal/upper models.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Exploitation of the available datasets (existing and new) to obtain reliable empirical estimates of source, path and site effects for seismic motions in the Supersite area </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Efficient fusion of the acquired earth and space observations in order to better monitor and understand the hazard sources. </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Exploitation of ground and satellite information to assess the risk in the Supersite area and achieve Disaster Risk Reduction and Resilience.  </a:t>
            </a:r>
          </a:p>
          <a:p>
            <a:pPr marL="365125"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858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The partnership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of</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the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Greek</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Supersite</a:t>
            </a:r>
          </a:p>
        </p:txBody>
      </p:sp>
      <p:sp>
        <p:nvSpPr>
          <p:cNvPr id="5" name="Sottotitolo 2"/>
          <p:cNvSpPr txBox="1">
            <a:spLocks/>
          </p:cNvSpPr>
          <p:nvPr/>
        </p:nvSpPr>
        <p:spPr>
          <a:xfrm>
            <a:off x="609600" y="1219200"/>
            <a:ext cx="7924800" cy="4800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Coordinator: Institute of Engineering Seismology &amp; Earthquake Engineering – ITSAK, part of the Earthquake Planning  and Protection </a:t>
            </a:r>
            <a:r>
              <a:rPr lang="en-US" sz="2000" dirty="0" err="1" smtClean="0">
                <a:latin typeface="Calibri" pitchFamily="34" charset="0"/>
              </a:rPr>
              <a:t>Organisation</a:t>
            </a:r>
            <a:r>
              <a:rPr lang="en-US" sz="2000" dirty="0" smtClean="0">
                <a:latin typeface="Calibri" pitchFamily="34" charset="0"/>
              </a:rPr>
              <a:t> (EPPO). EPPO is a government agency in charge of Prevention, Mitigation, and Emergency activities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Core team: </a:t>
            </a:r>
            <a:r>
              <a:rPr lang="it-IT" sz="2000" b="1" dirty="0" smtClean="0"/>
              <a:t> </a:t>
            </a:r>
            <a:r>
              <a:rPr lang="it-IT" sz="2000" dirty="0" err="1" smtClean="0">
                <a:latin typeface="Calibri" pitchFamily="34" charset="0"/>
              </a:rPr>
              <a:t>five</a:t>
            </a:r>
            <a:r>
              <a:rPr lang="it-IT" sz="2000" dirty="0" smtClean="0">
                <a:latin typeface="Calibri" pitchFamily="34" charset="0"/>
              </a:rPr>
              <a:t> more </a:t>
            </a:r>
            <a:r>
              <a:rPr lang="it-IT" sz="2000" dirty="0" err="1" smtClean="0">
                <a:latin typeface="Calibri" pitchFamily="34" charset="0"/>
              </a:rPr>
              <a:t>Universities</a:t>
            </a:r>
            <a:r>
              <a:rPr lang="it-IT" sz="2000" dirty="0" smtClean="0">
                <a:latin typeface="Calibri" pitchFamily="34" charset="0"/>
              </a:rPr>
              <a:t> in </a:t>
            </a:r>
            <a:r>
              <a:rPr lang="it-IT" sz="2000" dirty="0" err="1" smtClean="0">
                <a:latin typeface="Calibri" pitchFamily="34" charset="0"/>
              </a:rPr>
              <a:t>Athens</a:t>
            </a:r>
            <a:r>
              <a:rPr lang="it-IT" sz="2000" dirty="0" smtClean="0">
                <a:latin typeface="Calibri" pitchFamily="34" charset="0"/>
              </a:rPr>
              <a:t>, </a:t>
            </a:r>
            <a:r>
              <a:rPr lang="it-IT" sz="2000" dirty="0" err="1" smtClean="0">
                <a:latin typeface="Calibri" pitchFamily="34" charset="0"/>
              </a:rPr>
              <a:t>Patras</a:t>
            </a:r>
            <a:r>
              <a:rPr lang="it-IT" sz="2000" dirty="0" smtClean="0">
                <a:latin typeface="Calibri" pitchFamily="34" charset="0"/>
              </a:rPr>
              <a:t> and </a:t>
            </a:r>
            <a:r>
              <a:rPr lang="it-IT" sz="2000" dirty="0" err="1" smtClean="0">
                <a:latin typeface="Calibri" pitchFamily="34" charset="0"/>
              </a:rPr>
              <a:t>Thessaloniki</a:t>
            </a: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858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In situ data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for</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the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Greek</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Supersite</a:t>
            </a:r>
          </a:p>
        </p:txBody>
      </p:sp>
      <p:sp>
        <p:nvSpPr>
          <p:cNvPr id="5" name="Sottotitolo 2"/>
          <p:cNvSpPr txBox="1">
            <a:spLocks/>
          </p:cNvSpPr>
          <p:nvPr/>
        </p:nvSpPr>
        <p:spPr>
          <a:xfrm>
            <a:off x="609600" y="1219200"/>
            <a:ext cx="7924800" cy="4800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it-IT" sz="2000" dirty="0" err="1" smtClean="0">
                <a:latin typeface="Calibri" pitchFamily="34" charset="0"/>
              </a:rPr>
              <a:t>Mostly</a:t>
            </a:r>
            <a:r>
              <a:rPr lang="it-IT" sz="2000" dirty="0" smtClean="0">
                <a:latin typeface="Calibri" pitchFamily="34" charset="0"/>
              </a:rPr>
              <a:t> broadband and short </a:t>
            </a:r>
            <a:r>
              <a:rPr lang="it-IT" sz="2000" dirty="0" err="1" smtClean="0">
                <a:latin typeface="Calibri" pitchFamily="34" charset="0"/>
              </a:rPr>
              <a:t>period</a:t>
            </a:r>
            <a:r>
              <a:rPr lang="it-IT" sz="2000" dirty="0" smtClean="0">
                <a:latin typeface="Calibri" pitchFamily="34" charset="0"/>
              </a:rPr>
              <a:t> </a:t>
            </a:r>
            <a:r>
              <a:rPr lang="it-IT" sz="2000" dirty="0" err="1" smtClean="0">
                <a:latin typeface="Calibri" pitchFamily="34" charset="0"/>
              </a:rPr>
              <a:t>seismic</a:t>
            </a:r>
            <a:r>
              <a:rPr lang="it-IT" sz="2000" dirty="0" smtClean="0">
                <a:latin typeface="Calibri" pitchFamily="34" charset="0"/>
              </a:rPr>
              <a:t> data and GPS data</a:t>
            </a: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85800"/>
            <a:ext cx="7772400" cy="9144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EO data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requested</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by</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the </a:t>
            </a:r>
            <a:r>
              <a:rPr kumimoji="0" lang="it-IT" sz="3200" b="0" i="0" u="none" strike="noStrike" kern="1200" cap="none" spc="0" normalizeH="0" baseline="0" noProof="0" dirty="0" err="1" smtClean="0">
                <a:ln>
                  <a:noFill/>
                </a:ln>
                <a:solidFill>
                  <a:schemeClr val="tx2"/>
                </a:solidFill>
                <a:effectLst/>
                <a:uLnTx/>
                <a:uFillTx/>
                <a:latin typeface="Calibri" pitchFamily="34" charset="0"/>
                <a:ea typeface="+mj-ea"/>
                <a:cs typeface="+mj-cs"/>
              </a:rPr>
              <a:t>Greek</a:t>
            </a:r>
            <a:r>
              <a:rPr kumimoji="0" lang="it-IT" sz="3200" b="0" i="0" u="none" strike="noStrike" kern="1200" cap="none" spc="0" normalizeH="0" baseline="0" noProof="0" dirty="0" smtClean="0">
                <a:ln>
                  <a:noFill/>
                </a:ln>
                <a:solidFill>
                  <a:schemeClr val="tx2"/>
                </a:solidFill>
                <a:effectLst/>
                <a:uLnTx/>
                <a:uFillTx/>
                <a:latin typeface="Calibri" pitchFamily="34" charset="0"/>
                <a:ea typeface="+mj-ea"/>
                <a:cs typeface="+mj-cs"/>
              </a:rPr>
              <a:t> Supersite</a:t>
            </a:r>
          </a:p>
        </p:txBody>
      </p:sp>
      <p:sp>
        <p:nvSpPr>
          <p:cNvPr id="5" name="Sottotitolo 2"/>
          <p:cNvSpPr txBox="1">
            <a:spLocks/>
          </p:cNvSpPr>
          <p:nvPr/>
        </p:nvSpPr>
        <p:spPr>
          <a:xfrm>
            <a:off x="609600" y="1219200"/>
            <a:ext cx="7924800" cy="4800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it-IT" sz="2000" dirty="0" smtClean="0">
                <a:latin typeface="Calibri" pitchFamily="34" charset="0"/>
              </a:rPr>
              <a:t>Sentinel-1 </a:t>
            </a:r>
            <a:r>
              <a:rPr lang="it-IT" sz="2000" dirty="0" err="1" smtClean="0">
                <a:latin typeface="Calibri" pitchFamily="34" charset="0"/>
              </a:rPr>
              <a:t>will</a:t>
            </a:r>
            <a:r>
              <a:rPr lang="it-IT" sz="2000" dirty="0" smtClean="0">
                <a:latin typeface="Calibri" pitchFamily="34" charset="0"/>
              </a:rPr>
              <a:t> </a:t>
            </a:r>
            <a:r>
              <a:rPr lang="it-IT" sz="2000" dirty="0" err="1" smtClean="0">
                <a:latin typeface="Calibri" pitchFamily="34" charset="0"/>
              </a:rPr>
              <a:t>be</a:t>
            </a:r>
            <a:r>
              <a:rPr lang="it-IT" sz="2000" dirty="0" smtClean="0">
                <a:latin typeface="Calibri" pitchFamily="34" charset="0"/>
              </a:rPr>
              <a:t> </a:t>
            </a:r>
            <a:r>
              <a:rPr lang="it-IT" sz="2000" dirty="0" err="1" smtClean="0">
                <a:latin typeface="Calibri" pitchFamily="34" charset="0"/>
              </a:rPr>
              <a:t>used</a:t>
            </a:r>
            <a:r>
              <a:rPr lang="it-IT" sz="2000" dirty="0" smtClean="0">
                <a:latin typeface="Calibri" pitchFamily="34" charset="0"/>
              </a:rPr>
              <a:t> </a:t>
            </a:r>
            <a:r>
              <a:rPr lang="it-IT" sz="2000" dirty="0" err="1" smtClean="0">
                <a:latin typeface="Calibri" pitchFamily="34" charset="0"/>
              </a:rPr>
              <a:t>for</a:t>
            </a:r>
            <a:r>
              <a:rPr lang="it-IT" sz="2000" dirty="0" smtClean="0">
                <a:latin typeface="Calibri" pitchFamily="34" charset="0"/>
              </a:rPr>
              <a:t> wide area </a:t>
            </a:r>
            <a:r>
              <a:rPr lang="it-IT" sz="2000" dirty="0" err="1" smtClean="0">
                <a:latin typeface="Calibri" pitchFamily="34" charset="0"/>
              </a:rPr>
              <a:t>monitoring</a:t>
            </a:r>
            <a:endParaRPr lang="it-IT"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it-IT" sz="2000" dirty="0" smtClean="0">
                <a:latin typeface="Calibri" pitchFamily="34" charset="0"/>
              </a:rPr>
              <a:t>COSMO-SkyMed </a:t>
            </a:r>
            <a:r>
              <a:rPr lang="it-IT" sz="2000" dirty="0" err="1" smtClean="0">
                <a:latin typeface="Calibri" pitchFamily="34" charset="0"/>
              </a:rPr>
              <a:t>will</a:t>
            </a:r>
            <a:r>
              <a:rPr lang="it-IT" sz="2000" dirty="0" smtClean="0">
                <a:latin typeface="Calibri" pitchFamily="34" charset="0"/>
              </a:rPr>
              <a:t> </a:t>
            </a:r>
            <a:r>
              <a:rPr lang="it-IT" sz="2000" dirty="0" err="1" smtClean="0">
                <a:latin typeface="Calibri" pitchFamily="34" charset="0"/>
              </a:rPr>
              <a:t>be</a:t>
            </a:r>
            <a:r>
              <a:rPr lang="it-IT" sz="2000" dirty="0" smtClean="0">
                <a:latin typeface="Calibri" pitchFamily="34" charset="0"/>
              </a:rPr>
              <a:t> </a:t>
            </a:r>
            <a:r>
              <a:rPr lang="it-IT" sz="2000" dirty="0" err="1" smtClean="0">
                <a:latin typeface="Calibri" pitchFamily="34" charset="0"/>
              </a:rPr>
              <a:t>used</a:t>
            </a:r>
            <a:r>
              <a:rPr lang="it-IT" sz="2000" dirty="0" smtClean="0">
                <a:latin typeface="Calibri" pitchFamily="34" charset="0"/>
              </a:rPr>
              <a:t> </a:t>
            </a:r>
            <a:r>
              <a:rPr lang="it-IT" sz="2000" dirty="0" err="1" smtClean="0">
                <a:latin typeface="Calibri" pitchFamily="34" charset="0"/>
              </a:rPr>
              <a:t>for</a:t>
            </a:r>
            <a:r>
              <a:rPr lang="it-IT" sz="2000" dirty="0" smtClean="0">
                <a:latin typeface="Calibri" pitchFamily="34" charset="0"/>
              </a:rPr>
              <a:t> “</a:t>
            </a:r>
            <a:r>
              <a:rPr lang="en-US" sz="2000" i="1" dirty="0" smtClean="0">
                <a:latin typeface="Calibri" pitchFamily="34" charset="0"/>
              </a:rPr>
              <a:t>Periodical monitoring in order to maintain a good coherence over preselected active tectonically areas (active faults in urban or rural areas). </a:t>
            </a:r>
            <a:r>
              <a:rPr lang="en-US" sz="2000" dirty="0" smtClean="0">
                <a:latin typeface="Calibri" pitchFamily="34" charset="0"/>
              </a:rPr>
              <a:t>“ (~100 images)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 Same for </a:t>
            </a:r>
            <a:r>
              <a:rPr lang="en-US" sz="2000" dirty="0" err="1" smtClean="0">
                <a:latin typeface="Calibri" pitchFamily="34" charset="0"/>
              </a:rPr>
              <a:t>TerraSAR</a:t>
            </a:r>
            <a:r>
              <a:rPr lang="en-US" sz="2000" dirty="0" smtClean="0">
                <a:latin typeface="Calibri" pitchFamily="34" charset="0"/>
              </a:rPr>
              <a:t> X. (~100 images)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Same for </a:t>
            </a:r>
            <a:r>
              <a:rPr lang="en-US" sz="2000" dirty="0" err="1" smtClean="0">
                <a:latin typeface="Calibri" pitchFamily="34" charset="0"/>
              </a:rPr>
              <a:t>Radarsat</a:t>
            </a:r>
            <a:r>
              <a:rPr lang="en-US" sz="2000" dirty="0" smtClean="0">
                <a:latin typeface="Calibri" pitchFamily="34" charset="0"/>
              </a:rPr>
              <a:t> 2. (~50 images)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An undefined number of ALOS 2 images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An undefined number of optical scenes (SPOT and Pleiades)</a:t>
            </a:r>
          </a:p>
          <a:p>
            <a:pPr marL="365125"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EMS products will be requested by EPPO and used in case of emergency.</a:t>
            </a:r>
          </a:p>
          <a:p>
            <a:pPr marL="365125"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609600"/>
            <a:ext cx="7772400" cy="914400"/>
          </a:xfrm>
          <a:prstGeom prst="rect">
            <a:avLst/>
          </a:prstGeom>
        </p:spPr>
        <p:txBody>
          <a:bodyPr vert="horz" anchor="ctr">
            <a:normAutofit/>
          </a:bodyPr>
          <a:lstStyle/>
          <a:p>
            <a:pPr lvl="0" algn="ctr" fontAlgn="auto">
              <a:spcAft>
                <a:spcPts val="0"/>
              </a:spcAft>
              <a:defRPr/>
            </a:pPr>
            <a:r>
              <a:rPr lang="it-IT" sz="3200" dirty="0" smtClean="0">
                <a:solidFill>
                  <a:schemeClr val="tx2"/>
                </a:solidFill>
                <a:latin typeface="Calibri" pitchFamily="34" charset="0"/>
              </a:rPr>
              <a:t>Side </a:t>
            </a:r>
            <a:r>
              <a:rPr lang="it-IT" sz="3200" dirty="0" err="1" smtClean="0">
                <a:solidFill>
                  <a:schemeClr val="tx2"/>
                </a:solidFill>
                <a:latin typeface="Calibri" pitchFamily="34" charset="0"/>
              </a:rPr>
              <a:t>issues</a:t>
            </a:r>
            <a:endParaRPr kumimoji="0" lang="it-IT" sz="3200" b="0" i="0" u="none" strike="noStrike" kern="1200" cap="none" spc="0" normalizeH="0" baseline="0" noProof="0" dirty="0">
              <a:ln>
                <a:noFill/>
              </a:ln>
              <a:solidFill>
                <a:schemeClr val="tx2"/>
              </a:solidFill>
              <a:effectLst/>
              <a:uLnTx/>
              <a:uFillTx/>
              <a:latin typeface="Calibri" pitchFamily="34" charset="0"/>
              <a:ea typeface="+mj-ea"/>
              <a:cs typeface="+mj-cs"/>
            </a:endParaRPr>
          </a:p>
        </p:txBody>
      </p:sp>
      <p:sp>
        <p:nvSpPr>
          <p:cNvPr id="5" name="Sottotitolo 2"/>
          <p:cNvSpPr txBox="1">
            <a:spLocks/>
          </p:cNvSpPr>
          <p:nvPr/>
        </p:nvSpPr>
        <p:spPr>
          <a:xfrm>
            <a:off x="609600" y="1447800"/>
            <a:ext cx="7924800" cy="4800600"/>
          </a:xfrm>
          <a:prstGeom prst="rect">
            <a:avLst/>
          </a:prstGeom>
        </p:spPr>
        <p:txBody>
          <a:bodyPr vert="horz">
            <a:noAutofit/>
          </a:bodyPr>
          <a:lstStyle/>
          <a:p>
            <a:pPr marL="365125" lvl="0" indent="-273050" algn="just" fontAlgn="auto">
              <a:spcBef>
                <a:spcPts val="600"/>
              </a:spcBef>
              <a:spcAft>
                <a:spcPts val="0"/>
              </a:spcAft>
              <a:buClr>
                <a:schemeClr val="accent3"/>
              </a:buClr>
              <a:buFont typeface="Arial" pitchFamily="34" charset="0"/>
              <a:buChar char="•"/>
              <a:defRPr/>
            </a:pPr>
            <a:endParaRPr lang="en-US" sz="2000" dirty="0" smtClean="0">
              <a:latin typeface="Calibri" pitchFamily="34" charset="0"/>
            </a:endParaRPr>
          </a:p>
          <a:p>
            <a:pPr marL="273050"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What is the status of RSAT2 for Ecuador Supersite?</a:t>
            </a:r>
          </a:p>
          <a:p>
            <a:pPr marL="273050"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Can Tandem X DEM be made available for GSNL?</a:t>
            </a:r>
          </a:p>
          <a:p>
            <a:pPr marL="273050"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UNAVCO is available to maintain Supersite data into SSARA, but to justify resources a formal request could be needed.</a:t>
            </a:r>
          </a:p>
          <a:p>
            <a:pPr marL="273050"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A clear procedure should be defined for SPOT/Pleiades image requests</a:t>
            </a:r>
          </a:p>
          <a:p>
            <a:pPr marL="273050" indent="-273050" algn="just" fontAlgn="auto">
              <a:spcBef>
                <a:spcPts val="600"/>
              </a:spcBef>
              <a:spcAft>
                <a:spcPts val="0"/>
              </a:spcAft>
              <a:buClr>
                <a:schemeClr val="accent3"/>
              </a:buClr>
              <a:buFont typeface="Wingdings" pitchFamily="2" charset="2"/>
              <a:buChar char="§"/>
              <a:defRPr/>
            </a:pPr>
            <a:r>
              <a:rPr lang="en-US" sz="2000" dirty="0" smtClean="0">
                <a:latin typeface="Calibri" pitchFamily="34" charset="0"/>
              </a:rPr>
              <a:t>Can </a:t>
            </a:r>
            <a:r>
              <a:rPr lang="en-US" sz="2000" dirty="0" err="1" smtClean="0">
                <a:latin typeface="Calibri" pitchFamily="34" charset="0"/>
              </a:rPr>
              <a:t>Radarsat</a:t>
            </a:r>
            <a:r>
              <a:rPr lang="en-US" sz="2000" dirty="0" smtClean="0">
                <a:latin typeface="Calibri" pitchFamily="34" charset="0"/>
              </a:rPr>
              <a:t> 2 Supersite data be hosted on the GEP?</a:t>
            </a:r>
          </a:p>
          <a:p>
            <a:pPr marL="985838"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985838"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proposals</a:t>
            </a:r>
            <a:endParaRPr lang="it-IT" sz="3600" dirty="0">
              <a:latin typeface="Calibri" pitchFamily="34" charset="0"/>
              <a:ea typeface="+mj-ea"/>
              <a:cs typeface="+mj-cs"/>
            </a:endParaRPr>
          </a:p>
        </p:txBody>
      </p:sp>
      <p:sp>
        <p:nvSpPr>
          <p:cNvPr id="5" name="Sottotitolo 2"/>
          <p:cNvSpPr txBox="1">
            <a:spLocks/>
          </p:cNvSpPr>
          <p:nvPr/>
        </p:nvSpPr>
        <p:spPr>
          <a:xfrm>
            <a:off x="609600" y="1752600"/>
            <a:ext cx="7924800" cy="4191000"/>
          </a:xfrm>
          <a:prstGeom prst="rect">
            <a:avLst/>
          </a:prstGeom>
        </p:spPr>
        <p:txBody>
          <a:bodyPr vert="horz">
            <a:noAutofit/>
          </a:bodyPr>
          <a:lstStyle/>
          <a:p>
            <a:pPr marL="514350" indent="-514350" algn="just" fontAlgn="auto">
              <a:spcBef>
                <a:spcPts val="600"/>
              </a:spcBef>
              <a:spcAft>
                <a:spcPts val="0"/>
              </a:spcAft>
              <a:buClr>
                <a:srgbClr val="A04DA3"/>
              </a:buClr>
              <a:buFont typeface="+mj-lt"/>
              <a:buAutoNum type="arabicPeriod"/>
              <a:defRPr/>
            </a:pPr>
            <a:r>
              <a:rPr lang="en-US" sz="2400" dirty="0" smtClean="0">
                <a:latin typeface="Calibri" pitchFamily="34" charset="0"/>
                <a:cs typeface="Arial" pitchFamily="34" charset="0"/>
              </a:rPr>
              <a:t>Greek Supersite – Coordinator: ITSAK, Athens: reviewed in November by three experts, revised proposal to be received in April. Some issues still pending.</a:t>
            </a:r>
          </a:p>
          <a:p>
            <a:pPr marL="514350" lvl="0" indent="-514350" algn="just" fontAlgn="auto">
              <a:spcBef>
                <a:spcPts val="600"/>
              </a:spcBef>
              <a:spcAft>
                <a:spcPts val="0"/>
              </a:spcAft>
              <a:buClr>
                <a:srgbClr val="A04DA3"/>
              </a:buClr>
              <a:buFont typeface="+mj-lt"/>
              <a:buAutoNum type="arabicPeriod"/>
              <a:defRPr/>
            </a:pPr>
            <a:r>
              <a:rPr lang="en-US" sz="2400" dirty="0" smtClean="0">
                <a:latin typeface="Calibri" pitchFamily="34" charset="0"/>
                <a:cs typeface="Arial" pitchFamily="34" charset="0"/>
              </a:rPr>
              <a:t>South East Asia Natural Laboratory. It is going to be reduced to a Supersite proposal, then after 2 years the NL might be re-evaluated. To be received in April.</a:t>
            </a:r>
          </a:p>
          <a:p>
            <a:pPr marL="514350" lvl="0" indent="-514350" algn="just" fontAlgn="auto">
              <a:spcBef>
                <a:spcPts val="600"/>
              </a:spcBef>
              <a:spcAft>
                <a:spcPts val="0"/>
              </a:spcAft>
              <a:buClr>
                <a:srgbClr val="A04DA3"/>
              </a:buClr>
              <a:buFont typeface="+mj-lt"/>
              <a:buAutoNum type="arabicPeriod"/>
              <a:defRPr/>
            </a:pPr>
            <a:r>
              <a:rPr lang="en-US" sz="2400" dirty="0" smtClean="0">
                <a:latin typeface="Calibri" pitchFamily="34" charset="0"/>
                <a:cs typeface="Arial" pitchFamily="34" charset="0"/>
              </a:rPr>
              <a:t>San Andreas fault Supersite – Initial draft by USGS. Should be re-submitted using new template.</a:t>
            </a:r>
          </a:p>
          <a:p>
            <a:pPr marL="365125" indent="-273050" algn="just" fontAlgn="auto">
              <a:spcBef>
                <a:spcPts val="600"/>
              </a:spcBef>
              <a:spcAft>
                <a:spcPts val="0"/>
              </a:spcAft>
              <a:buClr>
                <a:schemeClr val="accent3"/>
              </a:buClr>
              <a:defRPr/>
            </a:pPr>
            <a:endParaRPr lang="en-US" sz="2400" dirty="0" smtClean="0">
              <a:latin typeface="Calibri" pitchFamily="34" charset="0"/>
              <a:cs typeface="Arial"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400" dirty="0" smtClean="0">
              <a:latin typeface="Calibri" pitchFamily="34" charset="0"/>
              <a:cs typeface="Arial"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400" dirty="0" smtClean="0">
              <a:latin typeface="Calibri"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unrest</a:t>
            </a:r>
            <a:r>
              <a:rPr lang="it-IT" sz="3600" dirty="0" smtClean="0">
                <a:latin typeface="Calibri" pitchFamily="34" charset="0"/>
                <a:ea typeface="+mj-ea"/>
                <a:cs typeface="+mj-cs"/>
              </a:rPr>
              <a:t> at Campi Flegrei</a:t>
            </a:r>
            <a:endParaRPr lang="it-IT" sz="3600" dirty="0">
              <a:latin typeface="Calibri" pitchFamily="34" charset="0"/>
              <a:ea typeface="+mj-ea"/>
              <a:cs typeface="+mj-cs"/>
            </a:endParaRPr>
          </a:p>
        </p:txBody>
      </p:sp>
      <p:pic>
        <p:nvPicPr>
          <p:cNvPr id="6" name="Picture 16"/>
          <p:cNvPicPr>
            <a:picLocks noChangeAspect="1" noChangeArrowheads="1"/>
          </p:cNvPicPr>
          <p:nvPr/>
        </p:nvPicPr>
        <p:blipFill>
          <a:blip r:embed="rId3" cstate="print"/>
          <a:srcRect/>
          <a:stretch>
            <a:fillRect/>
          </a:stretch>
        </p:blipFill>
        <p:spPr bwMode="auto">
          <a:xfrm>
            <a:off x="990600" y="1447800"/>
            <a:ext cx="3191651" cy="4301973"/>
          </a:xfrm>
          <a:prstGeom prst="rect">
            <a:avLst/>
          </a:prstGeom>
          <a:noFill/>
          <a:ln w="9525">
            <a:noFill/>
            <a:miter lim="800000"/>
            <a:headEnd/>
            <a:tailEnd/>
          </a:ln>
        </p:spPr>
      </p:pic>
      <p:pic>
        <p:nvPicPr>
          <p:cNvPr id="7" name="Picture 17"/>
          <p:cNvPicPr>
            <a:picLocks noChangeAspect="1" noChangeArrowheads="1"/>
          </p:cNvPicPr>
          <p:nvPr/>
        </p:nvPicPr>
        <p:blipFill>
          <a:blip r:embed="rId4" cstate="print"/>
          <a:srcRect/>
          <a:stretch>
            <a:fillRect/>
          </a:stretch>
        </p:blipFill>
        <p:spPr bwMode="auto">
          <a:xfrm>
            <a:off x="5319513" y="1295400"/>
            <a:ext cx="2636864" cy="4680519"/>
          </a:xfrm>
          <a:prstGeom prst="rect">
            <a:avLst/>
          </a:prstGeom>
          <a:noFill/>
          <a:ln w="9525">
            <a:noFill/>
            <a:miter lim="800000"/>
            <a:headEnd/>
            <a:tailEnd/>
          </a:ln>
        </p:spPr>
      </p:pic>
      <p:sp>
        <p:nvSpPr>
          <p:cNvPr id="8" name="Rectangle 126"/>
          <p:cNvSpPr>
            <a:spLocks noChangeArrowheads="1"/>
          </p:cNvSpPr>
          <p:nvPr/>
        </p:nvSpPr>
        <p:spPr bwMode="auto">
          <a:xfrm>
            <a:off x="535287" y="5926088"/>
            <a:ext cx="8136904" cy="1008112"/>
          </a:xfrm>
          <a:prstGeom prst="rect">
            <a:avLst/>
          </a:prstGeom>
          <a:noFill/>
          <a:ln w="9525">
            <a:noFill/>
            <a:miter lim="800000"/>
            <a:headEnd/>
            <a:tailEnd/>
          </a:ln>
        </p:spPr>
        <p:txBody>
          <a:bodyPr lIns="0" tIns="0" rIns="0" bIns="0" anchor="ctr" anchorCtr="1"/>
          <a:lstStyle/>
          <a:p>
            <a:pPr algn="just"/>
            <a:r>
              <a:rPr lang="en-US" sz="2200" b="1" dirty="0" smtClean="0"/>
              <a:t>Deformation pattern from </a:t>
            </a:r>
            <a:r>
              <a:rPr lang="en-US" sz="2200" b="1" dirty="0" err="1" smtClean="0"/>
              <a:t>cGPS</a:t>
            </a:r>
            <a:r>
              <a:rPr lang="en-US" sz="2200" b="1" dirty="0" smtClean="0"/>
              <a:t> data (2000-2013)  </a:t>
            </a:r>
          </a:p>
          <a:p>
            <a:pPr algn="just"/>
            <a:r>
              <a:rPr lang="it-IT" dirty="0" smtClean="0"/>
              <a:t>P</a:t>
            </a:r>
            <a:r>
              <a:rPr lang="it-IT" dirty="0"/>
              <a:t>. De </a:t>
            </a:r>
            <a:r>
              <a:rPr lang="it-IT" dirty="0" smtClean="0"/>
              <a:t>Martino </a:t>
            </a:r>
            <a:r>
              <a:rPr lang="it-IT" dirty="0" err="1" smtClean="0"/>
              <a:t>et</a:t>
            </a:r>
            <a:r>
              <a:rPr lang="it-IT" dirty="0" smtClean="0"/>
              <a:t> al., 2014</a:t>
            </a:r>
            <a:endParaRPr lang="it-IT"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print"/>
          <a:srcRect/>
          <a:stretch>
            <a:fillRect/>
          </a:stretch>
        </p:blipFill>
        <p:spPr bwMode="auto">
          <a:xfrm>
            <a:off x="539750" y="1341438"/>
            <a:ext cx="6042025" cy="4449762"/>
          </a:xfrm>
          <a:prstGeom prst="rect">
            <a:avLst/>
          </a:prstGeom>
          <a:noFill/>
          <a:ln w="9525">
            <a:noFill/>
            <a:miter lim="800000"/>
            <a:headEnd/>
            <a:tailEnd/>
          </a:ln>
        </p:spPr>
      </p:pic>
      <p:sp>
        <p:nvSpPr>
          <p:cNvPr id="10" name="Rettangolo 12"/>
          <p:cNvSpPr>
            <a:spLocks noChangeArrowheads="1"/>
          </p:cNvSpPr>
          <p:nvPr/>
        </p:nvSpPr>
        <p:spPr bwMode="auto">
          <a:xfrm>
            <a:off x="5486400" y="3429000"/>
            <a:ext cx="2890838" cy="2032000"/>
          </a:xfrm>
          <a:prstGeom prst="rect">
            <a:avLst/>
          </a:prstGeom>
          <a:noFill/>
          <a:ln w="9525">
            <a:noFill/>
            <a:miter lim="800000"/>
            <a:headEnd/>
            <a:tailEnd/>
          </a:ln>
        </p:spPr>
        <p:txBody>
          <a:bodyPr>
            <a:spAutoFit/>
          </a:bodyPr>
          <a:lstStyle/>
          <a:p>
            <a:r>
              <a:rPr lang="en-US"/>
              <a:t>298 Images </a:t>
            </a:r>
          </a:p>
          <a:p>
            <a:r>
              <a:rPr lang="en-US"/>
              <a:t>921 Interferograms</a:t>
            </a:r>
          </a:p>
          <a:p>
            <a:endParaRPr lang="en-US"/>
          </a:p>
          <a:p>
            <a:r>
              <a:rPr lang="en-US"/>
              <a:t>Multi-look factor  in both directions (10x10)</a:t>
            </a:r>
            <a:endParaRPr lang="en-US" b="1">
              <a:solidFill>
                <a:srgbClr val="FF0000"/>
              </a:solidFill>
            </a:endParaRPr>
          </a:p>
          <a:p>
            <a:endParaRPr lang="en-US"/>
          </a:p>
          <a:p>
            <a:r>
              <a:rPr lang="en-US"/>
              <a:t>DEM SRTM </a:t>
            </a:r>
          </a:p>
        </p:txBody>
      </p:sp>
      <p:sp>
        <p:nvSpPr>
          <p:cNvPr id="11" name="CasellaDiTesto 10"/>
          <p:cNvSpPr txBox="1">
            <a:spLocks noChangeArrowheads="1"/>
          </p:cNvSpPr>
          <p:nvPr/>
        </p:nvSpPr>
        <p:spPr bwMode="auto">
          <a:xfrm>
            <a:off x="5486400" y="6519446"/>
            <a:ext cx="3693640" cy="338554"/>
          </a:xfrm>
          <a:prstGeom prst="rect">
            <a:avLst/>
          </a:prstGeom>
          <a:noFill/>
          <a:ln w="9525">
            <a:noFill/>
            <a:miter lim="800000"/>
            <a:headEnd/>
            <a:tailEnd/>
          </a:ln>
        </p:spPr>
        <p:txBody>
          <a:bodyPr wrap="none">
            <a:spAutoFit/>
          </a:bodyPr>
          <a:lstStyle/>
          <a:p>
            <a:r>
              <a:rPr lang="it-IT" sz="1600" dirty="0" err="1" smtClean="0"/>
              <a:t>Credits</a:t>
            </a:r>
            <a:r>
              <a:rPr lang="it-IT" sz="1600" dirty="0" smtClean="0"/>
              <a:t>: IREA-CNR</a:t>
            </a:r>
            <a:r>
              <a:rPr lang="it-IT" sz="1600" dirty="0"/>
              <a:t>, </a:t>
            </a:r>
            <a:r>
              <a:rPr lang="it-IT" sz="1600" dirty="0" smtClean="0"/>
              <a:t>MED-SUV Project</a:t>
            </a:r>
          </a:p>
        </p:txBody>
      </p:sp>
      <p:grpSp>
        <p:nvGrpSpPr>
          <p:cNvPr id="12" name="Gruppo 5"/>
          <p:cNvGrpSpPr>
            <a:grpSpLocks/>
          </p:cNvGrpSpPr>
          <p:nvPr/>
        </p:nvGrpSpPr>
        <p:grpSpPr bwMode="auto">
          <a:xfrm>
            <a:off x="8229600" y="2362200"/>
            <a:ext cx="717550" cy="3454400"/>
            <a:chOff x="6948489" y="3212976"/>
            <a:chExt cx="719185" cy="3454524"/>
          </a:xfrm>
        </p:grpSpPr>
        <p:pic>
          <p:nvPicPr>
            <p:cNvPr id="13" name="Immagine 6"/>
            <p:cNvPicPr>
              <a:picLocks noChangeAspect="1" noChangeArrowheads="1"/>
            </p:cNvPicPr>
            <p:nvPr/>
          </p:nvPicPr>
          <p:blipFill>
            <a:blip r:embed="rId4" cstate="print"/>
            <a:srcRect/>
            <a:stretch>
              <a:fillRect/>
            </a:stretch>
          </p:blipFill>
          <p:spPr bwMode="auto">
            <a:xfrm>
              <a:off x="6948489" y="3213100"/>
              <a:ext cx="171226" cy="3454400"/>
            </a:xfrm>
            <a:prstGeom prst="rect">
              <a:avLst/>
            </a:prstGeom>
            <a:noFill/>
            <a:ln w="9525">
              <a:noFill/>
              <a:miter lim="800000"/>
              <a:headEnd/>
              <a:tailEnd/>
            </a:ln>
          </p:spPr>
        </p:pic>
        <p:sp>
          <p:nvSpPr>
            <p:cNvPr id="14" name="Text Box 1033"/>
            <p:cNvSpPr txBox="1">
              <a:spLocks noChangeArrowheads="1"/>
            </p:cNvSpPr>
            <p:nvPr/>
          </p:nvSpPr>
          <p:spPr bwMode="auto">
            <a:xfrm>
              <a:off x="7092280" y="3212976"/>
              <a:ext cx="530858" cy="360355"/>
            </a:xfrm>
            <a:prstGeom prst="rect">
              <a:avLst/>
            </a:prstGeom>
            <a:noFill/>
            <a:ln w="9525">
              <a:noFill/>
              <a:miter lim="800000"/>
              <a:headEnd/>
              <a:tailEnd/>
            </a:ln>
          </p:spPr>
          <p:txBody>
            <a:bodyPr wrap="none">
              <a:spAutoFit/>
            </a:bodyPr>
            <a:lstStyle/>
            <a:p>
              <a:pPr>
                <a:lnSpc>
                  <a:spcPct val="90000"/>
                </a:lnSpc>
                <a:spcBef>
                  <a:spcPct val="30000"/>
                </a:spcBef>
                <a:spcAft>
                  <a:spcPct val="30000"/>
                </a:spcAft>
                <a:buFont typeface="Wingdings" pitchFamily="2" charset="2"/>
                <a:buNone/>
              </a:pPr>
              <a:r>
                <a:rPr lang="it-IT" altLang="it-IT" sz="1900">
                  <a:solidFill>
                    <a:srgbClr val="000000"/>
                  </a:solidFill>
                  <a:latin typeface="Arial" charset="0"/>
                  <a:ea typeface="ＭＳ Ｐゴシック" pitchFamily="34" charset="-128"/>
                </a:rPr>
                <a:t>&gt; 3</a:t>
              </a:r>
            </a:p>
          </p:txBody>
        </p:sp>
        <p:sp>
          <p:nvSpPr>
            <p:cNvPr id="15" name="Text Box 1034"/>
            <p:cNvSpPr txBox="1">
              <a:spLocks noChangeArrowheads="1"/>
            </p:cNvSpPr>
            <p:nvPr/>
          </p:nvSpPr>
          <p:spPr bwMode="auto">
            <a:xfrm>
              <a:off x="7055569" y="6224588"/>
              <a:ext cx="612105" cy="360355"/>
            </a:xfrm>
            <a:prstGeom prst="rect">
              <a:avLst/>
            </a:prstGeom>
            <a:noFill/>
            <a:ln w="9525">
              <a:noFill/>
              <a:miter lim="800000"/>
              <a:headEnd/>
              <a:tailEnd/>
            </a:ln>
          </p:spPr>
          <p:txBody>
            <a:bodyPr wrap="none">
              <a:spAutoFit/>
            </a:bodyPr>
            <a:lstStyle/>
            <a:p>
              <a:pPr>
                <a:lnSpc>
                  <a:spcPct val="90000"/>
                </a:lnSpc>
                <a:spcBef>
                  <a:spcPct val="30000"/>
                </a:spcBef>
                <a:spcAft>
                  <a:spcPct val="30000"/>
                </a:spcAft>
                <a:buFont typeface="Wingdings" pitchFamily="2" charset="2"/>
                <a:buNone/>
              </a:pPr>
              <a:r>
                <a:rPr lang="it-IT" altLang="it-IT" sz="1900">
                  <a:solidFill>
                    <a:srgbClr val="000000"/>
                  </a:solidFill>
                  <a:latin typeface="Arial" charset="0"/>
                  <a:ea typeface="ＭＳ Ｐゴシック" pitchFamily="34" charset="-128"/>
                </a:rPr>
                <a:t>&lt; -3</a:t>
              </a:r>
            </a:p>
          </p:txBody>
        </p:sp>
        <p:sp>
          <p:nvSpPr>
            <p:cNvPr id="16" name="Text Box 1035"/>
            <p:cNvSpPr txBox="1">
              <a:spLocks noChangeArrowheads="1"/>
            </p:cNvSpPr>
            <p:nvPr/>
          </p:nvSpPr>
          <p:spPr bwMode="auto">
            <a:xfrm rot="-5400000">
              <a:off x="6770560" y="4745037"/>
              <a:ext cx="1177925" cy="352425"/>
            </a:xfrm>
            <a:prstGeom prst="rect">
              <a:avLst/>
            </a:prstGeom>
            <a:noFill/>
            <a:ln w="9525">
              <a:noFill/>
              <a:miter lim="800000"/>
              <a:headEnd/>
              <a:tailEnd/>
            </a:ln>
          </p:spPr>
          <p:txBody>
            <a:bodyPr wrap="none">
              <a:spAutoFit/>
            </a:bodyPr>
            <a:lstStyle/>
            <a:p>
              <a:pPr algn="ctr">
                <a:lnSpc>
                  <a:spcPct val="90000"/>
                </a:lnSpc>
                <a:spcBef>
                  <a:spcPct val="30000"/>
                </a:spcBef>
                <a:spcAft>
                  <a:spcPct val="30000"/>
                </a:spcAft>
                <a:buFont typeface="Wingdings" pitchFamily="2" charset="2"/>
                <a:buNone/>
              </a:pPr>
              <a:r>
                <a:rPr lang="it-IT" altLang="it-IT" sz="1900">
                  <a:solidFill>
                    <a:srgbClr val="000000"/>
                  </a:solidFill>
                  <a:latin typeface="Arial" charset="0"/>
                  <a:ea typeface="ＭＳ Ｐゴシック" pitchFamily="34" charset="-128"/>
                </a:rPr>
                <a:t>[cm/year]</a:t>
              </a:r>
            </a:p>
          </p:txBody>
        </p:sp>
      </p:grpSp>
      <p:sp>
        <p:nvSpPr>
          <p:cNvPr id="17" name="CasellaDiTesto 16"/>
          <p:cNvSpPr txBox="1"/>
          <p:nvPr/>
        </p:nvSpPr>
        <p:spPr>
          <a:xfrm>
            <a:off x="533400" y="6019800"/>
            <a:ext cx="7272808" cy="430887"/>
          </a:xfrm>
          <a:prstGeom prst="rect">
            <a:avLst/>
          </a:prstGeom>
          <a:noFill/>
        </p:spPr>
        <p:txBody>
          <a:bodyPr wrap="square" rtlCol="0">
            <a:spAutoFit/>
          </a:bodyPr>
          <a:lstStyle/>
          <a:p>
            <a:pPr algn="ctr"/>
            <a:r>
              <a:rPr lang="it-IT" sz="2200" b="1" dirty="0" smtClean="0"/>
              <a:t>CSK </a:t>
            </a:r>
            <a:r>
              <a:rPr lang="it-IT" sz="2200" b="1" dirty="0" err="1" smtClean="0"/>
              <a:t>Ascending</a:t>
            </a:r>
            <a:r>
              <a:rPr lang="it-IT" sz="2200" b="1" dirty="0" smtClean="0"/>
              <a:t> </a:t>
            </a:r>
            <a:r>
              <a:rPr lang="it-IT" sz="2200" b="1" dirty="0" err="1" smtClean="0"/>
              <a:t>Mean</a:t>
            </a:r>
            <a:r>
              <a:rPr lang="it-IT" sz="2200" b="1" dirty="0" smtClean="0"/>
              <a:t> </a:t>
            </a:r>
            <a:r>
              <a:rPr lang="it-IT" sz="2200" b="1" dirty="0" err="1" smtClean="0"/>
              <a:t>Velocity</a:t>
            </a:r>
            <a:r>
              <a:rPr lang="it-IT" sz="2200" b="1" dirty="0" smtClean="0"/>
              <a:t> </a:t>
            </a:r>
            <a:r>
              <a:rPr lang="it-IT" sz="2200" b="1" dirty="0" err="1" smtClean="0"/>
              <a:t>Map</a:t>
            </a:r>
            <a:r>
              <a:rPr lang="it-IT" sz="2200" b="1" dirty="0" smtClean="0"/>
              <a:t> (2009-2014)</a:t>
            </a:r>
            <a:endParaRPr lang="it-IT" sz="2200" b="1" dirty="0"/>
          </a:p>
        </p:txBody>
      </p:sp>
      <p:sp>
        <p:nvSpPr>
          <p:cNvPr id="18"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unrest</a:t>
            </a:r>
            <a:r>
              <a:rPr lang="it-IT" sz="3600" dirty="0" smtClean="0">
                <a:latin typeface="Calibri" pitchFamily="34" charset="0"/>
                <a:ea typeface="+mj-ea"/>
                <a:cs typeface="+mj-cs"/>
              </a:rPr>
              <a:t> at Campi Flegrei</a:t>
            </a:r>
            <a:endParaRPr lang="it-IT" sz="3600" dirty="0">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28600" y="5555159"/>
            <a:ext cx="8737636" cy="769441"/>
          </a:xfrm>
          <a:prstGeom prst="rect">
            <a:avLst/>
          </a:prstGeom>
          <a:noFill/>
        </p:spPr>
        <p:txBody>
          <a:bodyPr wrap="square" rtlCol="0">
            <a:spAutoFit/>
          </a:bodyPr>
          <a:lstStyle/>
          <a:p>
            <a:r>
              <a:rPr lang="en-US" sz="2200" b="1" dirty="0" smtClean="0"/>
              <a:t>Magma migration in a sill-like source at 3100 m depth, </a:t>
            </a:r>
          </a:p>
          <a:p>
            <a:r>
              <a:rPr lang="en-US" sz="2200" b="1" dirty="0" smtClean="0"/>
              <a:t>for a volume of </a:t>
            </a:r>
            <a:r>
              <a:rPr lang="it-IT" sz="2200" b="1" dirty="0" smtClean="0"/>
              <a:t>0.004 km</a:t>
            </a:r>
            <a:r>
              <a:rPr lang="it-IT" sz="2200" b="1" baseline="30000" dirty="0" smtClean="0"/>
              <a:t>3</a:t>
            </a:r>
            <a:endParaRPr lang="it-IT" sz="2200" b="1" dirty="0" smtClean="0"/>
          </a:p>
        </p:txBody>
      </p:sp>
      <p:pic>
        <p:nvPicPr>
          <p:cNvPr id="1026" name="Picture 2"/>
          <p:cNvPicPr>
            <a:picLocks noChangeAspect="1" noChangeArrowheads="1"/>
          </p:cNvPicPr>
          <p:nvPr/>
        </p:nvPicPr>
        <p:blipFill>
          <a:blip r:embed="rId3" cstate="print"/>
          <a:srcRect/>
          <a:stretch>
            <a:fillRect/>
          </a:stretch>
        </p:blipFill>
        <p:spPr bwMode="auto">
          <a:xfrm>
            <a:off x="152400" y="1636693"/>
            <a:ext cx="8534400" cy="3352800"/>
          </a:xfrm>
          <a:prstGeom prst="rect">
            <a:avLst/>
          </a:prstGeom>
          <a:noFill/>
          <a:ln w="9525">
            <a:noFill/>
            <a:miter lim="800000"/>
            <a:headEnd/>
            <a:tailEnd/>
          </a:ln>
        </p:spPr>
      </p:pic>
      <p:sp>
        <p:nvSpPr>
          <p:cNvPr id="13" name="Rettangolo 12"/>
          <p:cNvSpPr/>
          <p:nvPr/>
        </p:nvSpPr>
        <p:spPr>
          <a:xfrm>
            <a:off x="4876800" y="6324600"/>
            <a:ext cx="4038600" cy="369332"/>
          </a:xfrm>
          <a:prstGeom prst="rect">
            <a:avLst/>
          </a:prstGeom>
        </p:spPr>
        <p:txBody>
          <a:bodyPr wrap="square">
            <a:spAutoFit/>
          </a:bodyPr>
          <a:lstStyle/>
          <a:p>
            <a:r>
              <a:rPr lang="en-US" dirty="0" err="1" smtClean="0">
                <a:solidFill>
                  <a:prstClr val="black"/>
                </a:solidFill>
                <a:latin typeface="Calibri" pitchFamily="34" charset="0"/>
              </a:rPr>
              <a:t>D’Auria</a:t>
            </a:r>
            <a:r>
              <a:rPr lang="en-US" dirty="0" smtClean="0">
                <a:solidFill>
                  <a:prstClr val="black"/>
                </a:solidFill>
                <a:latin typeface="Calibri" pitchFamily="34" charset="0"/>
              </a:rPr>
              <a:t> et al., 2015. Scientific reports, 5</a:t>
            </a:r>
            <a:endParaRPr lang="it-IT" dirty="0"/>
          </a:p>
        </p:txBody>
      </p:sp>
      <p:sp>
        <p:nvSpPr>
          <p:cNvPr id="14" name="Titolo 1"/>
          <p:cNvSpPr txBox="1">
            <a:spLocks/>
          </p:cNvSpPr>
          <p:nvPr/>
        </p:nvSpPr>
        <p:spPr>
          <a:xfrm>
            <a:off x="304800" y="5334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unrest</a:t>
            </a:r>
            <a:r>
              <a:rPr lang="it-IT" sz="3600" dirty="0" smtClean="0">
                <a:latin typeface="Calibri" pitchFamily="34" charset="0"/>
                <a:ea typeface="+mj-ea"/>
                <a:cs typeface="+mj-cs"/>
              </a:rPr>
              <a:t> at Campi Flegrei</a:t>
            </a:r>
            <a:endParaRPr lang="it-IT" sz="3600" dirty="0">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81000" y="6274713"/>
            <a:ext cx="4495800" cy="430887"/>
          </a:xfrm>
          <a:prstGeom prst="rect">
            <a:avLst/>
          </a:prstGeom>
          <a:noFill/>
        </p:spPr>
        <p:txBody>
          <a:bodyPr wrap="square" rtlCol="0">
            <a:spAutoFit/>
          </a:bodyPr>
          <a:lstStyle/>
          <a:p>
            <a:r>
              <a:rPr lang="en-US" sz="2200" b="1" dirty="0" smtClean="0"/>
              <a:t>M</a:t>
            </a:r>
            <a:r>
              <a:rPr lang="it-IT" sz="2200" b="1" dirty="0" err="1" smtClean="0"/>
              <a:t>odel</a:t>
            </a:r>
            <a:r>
              <a:rPr lang="it-IT" sz="2200" b="1" dirty="0" smtClean="0"/>
              <a:t> </a:t>
            </a:r>
            <a:r>
              <a:rPr lang="it-IT" sz="2200" b="1" dirty="0" err="1" smtClean="0"/>
              <a:t>validated</a:t>
            </a:r>
            <a:r>
              <a:rPr lang="it-IT" sz="2200" b="1" dirty="0" smtClean="0"/>
              <a:t> </a:t>
            </a:r>
            <a:r>
              <a:rPr lang="it-IT" sz="2200" b="1" dirty="0" err="1" smtClean="0"/>
              <a:t>by</a:t>
            </a:r>
            <a:r>
              <a:rPr lang="it-IT" sz="2200" b="1" dirty="0" smtClean="0"/>
              <a:t> </a:t>
            </a:r>
            <a:r>
              <a:rPr lang="it-IT" sz="2200" b="1" dirty="0" err="1" smtClean="0"/>
              <a:t>seismic</a:t>
            </a:r>
            <a:r>
              <a:rPr lang="it-IT" sz="2200" b="1" dirty="0" smtClean="0"/>
              <a:t> data</a:t>
            </a:r>
          </a:p>
        </p:txBody>
      </p:sp>
      <p:sp>
        <p:nvSpPr>
          <p:cNvPr id="13" name="Rettangolo 12"/>
          <p:cNvSpPr/>
          <p:nvPr/>
        </p:nvSpPr>
        <p:spPr>
          <a:xfrm>
            <a:off x="5105400" y="6488668"/>
            <a:ext cx="4038600" cy="369332"/>
          </a:xfrm>
          <a:prstGeom prst="rect">
            <a:avLst/>
          </a:prstGeom>
        </p:spPr>
        <p:txBody>
          <a:bodyPr wrap="square">
            <a:spAutoFit/>
          </a:bodyPr>
          <a:lstStyle/>
          <a:p>
            <a:r>
              <a:rPr lang="en-US" dirty="0" err="1" smtClean="0">
                <a:solidFill>
                  <a:prstClr val="black"/>
                </a:solidFill>
                <a:latin typeface="Calibri" pitchFamily="34" charset="0"/>
              </a:rPr>
              <a:t>D’Auria</a:t>
            </a:r>
            <a:r>
              <a:rPr lang="en-US" dirty="0" smtClean="0">
                <a:solidFill>
                  <a:prstClr val="black"/>
                </a:solidFill>
                <a:latin typeface="Calibri" pitchFamily="34" charset="0"/>
              </a:rPr>
              <a:t> et al., 2015. Scientific reports, 5</a:t>
            </a:r>
            <a:endParaRPr lang="it-IT" dirty="0"/>
          </a:p>
        </p:txBody>
      </p:sp>
      <p:pic>
        <p:nvPicPr>
          <p:cNvPr id="2050" name="Picture 2"/>
          <p:cNvPicPr>
            <a:picLocks noChangeAspect="1" noChangeArrowheads="1"/>
          </p:cNvPicPr>
          <p:nvPr/>
        </p:nvPicPr>
        <p:blipFill>
          <a:blip r:embed="rId3" cstate="print"/>
          <a:srcRect/>
          <a:stretch>
            <a:fillRect/>
          </a:stretch>
        </p:blipFill>
        <p:spPr bwMode="auto">
          <a:xfrm>
            <a:off x="1447800" y="1250197"/>
            <a:ext cx="6172200" cy="4916838"/>
          </a:xfrm>
          <a:prstGeom prst="rect">
            <a:avLst/>
          </a:prstGeom>
          <a:noFill/>
          <a:ln w="9525">
            <a:noFill/>
            <a:miter lim="800000"/>
            <a:headEnd/>
            <a:tailEnd/>
          </a:ln>
        </p:spPr>
      </p:pic>
      <p:sp>
        <p:nvSpPr>
          <p:cNvPr id="7" name="Titolo 1"/>
          <p:cNvSpPr txBox="1">
            <a:spLocks/>
          </p:cNvSpPr>
          <p:nvPr/>
        </p:nvSpPr>
        <p:spPr>
          <a:xfrm>
            <a:off x="304800" y="4572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ea typeface="+mj-ea"/>
                <a:cs typeface="+mj-cs"/>
              </a:rPr>
              <a:t>Supersites</a:t>
            </a:r>
            <a:r>
              <a:rPr lang="it-IT" sz="3600" dirty="0" smtClean="0">
                <a:latin typeface="Calibri" pitchFamily="34" charset="0"/>
                <a:ea typeface="+mj-ea"/>
                <a:cs typeface="+mj-cs"/>
              </a:rPr>
              <a:t> </a:t>
            </a:r>
            <a:r>
              <a:rPr lang="it-IT" sz="3600" dirty="0" err="1" smtClean="0">
                <a:latin typeface="Calibri" pitchFamily="34" charset="0"/>
                <a:ea typeface="+mj-ea"/>
                <a:cs typeface="+mj-cs"/>
              </a:rPr>
              <a:t>results</a:t>
            </a:r>
            <a:r>
              <a:rPr lang="it-IT" sz="3600" dirty="0" smtClean="0">
                <a:latin typeface="Calibri" pitchFamily="34" charset="0"/>
                <a:ea typeface="+mj-ea"/>
                <a:cs typeface="+mj-cs"/>
              </a:rPr>
              <a:t>: </a:t>
            </a:r>
            <a:r>
              <a:rPr lang="it-IT" sz="3600" dirty="0" err="1" smtClean="0">
                <a:latin typeface="Calibri" pitchFamily="34" charset="0"/>
                <a:ea typeface="+mj-ea"/>
                <a:cs typeface="+mj-cs"/>
              </a:rPr>
              <a:t>unrest</a:t>
            </a:r>
            <a:r>
              <a:rPr lang="it-IT" sz="3600" dirty="0" smtClean="0">
                <a:latin typeface="Calibri" pitchFamily="34" charset="0"/>
                <a:ea typeface="+mj-ea"/>
                <a:cs typeface="+mj-cs"/>
              </a:rPr>
              <a:t> at Campi Flegrei</a:t>
            </a:r>
            <a:endParaRPr lang="it-IT" sz="3600" dirty="0">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smtClean="0">
                <a:ln>
                  <a:noFill/>
                </a:ln>
                <a:effectLst/>
                <a:uLnTx/>
                <a:uFillTx/>
                <a:latin typeface="Calibri" pitchFamily="34" charset="0"/>
                <a:ea typeface="+mj-ea"/>
                <a:cs typeface="+mj-cs"/>
              </a:rPr>
              <a:t>Campi Flegrei </a:t>
            </a:r>
            <a:r>
              <a:rPr kumimoji="0" lang="it-IT" sz="3200" b="0" i="0" u="none" strike="noStrike" kern="1200" cap="none" spc="0" normalizeH="0" baseline="0" noProof="0" dirty="0" err="1" smtClean="0">
                <a:ln>
                  <a:noFill/>
                </a:ln>
                <a:effectLst/>
                <a:uLnTx/>
                <a:uFillTx/>
                <a:latin typeface="Calibri" pitchFamily="34" charset="0"/>
                <a:ea typeface="+mj-ea"/>
                <a:cs typeface="+mj-cs"/>
              </a:rPr>
              <a:t>deformatio</a:t>
            </a:r>
            <a:r>
              <a:rPr lang="it-IT" sz="3200" dirty="0" smtClean="0">
                <a:latin typeface="Calibri" pitchFamily="34" charset="0"/>
                <a:ea typeface="+mj-ea"/>
                <a:cs typeface="+mj-cs"/>
              </a:rPr>
              <a:t>n </a:t>
            </a:r>
            <a:r>
              <a:rPr kumimoji="0" lang="it-IT" sz="3200" b="0" i="0" u="none" strike="noStrike" kern="1200" cap="none" spc="0" normalizeH="0" baseline="0" noProof="0" dirty="0" err="1" smtClean="0">
                <a:ln>
                  <a:noFill/>
                </a:ln>
                <a:effectLst/>
                <a:uLnTx/>
                <a:uFillTx/>
                <a:latin typeface="Calibri" pitchFamily="34" charset="0"/>
                <a:ea typeface="+mj-ea"/>
                <a:cs typeface="+mj-cs"/>
              </a:rPr>
              <a:t>monitoring</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609600" y="1524000"/>
            <a:ext cx="7924800" cy="3657600"/>
          </a:xfrm>
          <a:prstGeom prst="rect">
            <a:avLst/>
          </a:prstGeom>
        </p:spPr>
        <p:txBody>
          <a:bodyPr vert="horz">
            <a:noAutofit/>
          </a:bodyPr>
          <a:lstStyle/>
          <a:p>
            <a:pPr marL="365125" lvl="0" indent="-273050" algn="just" fontAlgn="auto">
              <a:spcBef>
                <a:spcPts val="6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decision making agency: Dept. of Civil Protection (DPC)</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Main scientific institution in charge: INGV</a:t>
            </a: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Collaborating scientists: IREA-CNR</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InSAR and GPS data are cross-validated and used to constrain source models (together with other in situ data). </a:t>
            </a:r>
            <a:endParaRPr lang="en-US" i="1" dirty="0" smtClean="0">
              <a:solidFill>
                <a:prstClr val="black"/>
              </a:solidFill>
              <a:latin typeface="Calibri" pitchFamily="34" charset="0"/>
            </a:endParaRPr>
          </a:p>
          <a:p>
            <a:pPr marL="365125" indent="-273050" algn="just" fontAlgn="auto">
              <a:spcBef>
                <a:spcPts val="600"/>
              </a:spcBef>
              <a:spcAft>
                <a:spcPts val="0"/>
              </a:spcAft>
              <a:buClr>
                <a:schemeClr val="accent3"/>
              </a:buClr>
              <a:buFont typeface="Wingdings" pitchFamily="2" charset="2"/>
              <a:buChar char="§"/>
              <a:defRPr/>
            </a:pPr>
            <a:r>
              <a:rPr lang="en-US" sz="2000" dirty="0" smtClean="0">
                <a:solidFill>
                  <a:prstClr val="black"/>
                </a:solidFill>
                <a:latin typeface="Calibri" pitchFamily="34" charset="0"/>
              </a:rPr>
              <a:t>The 11 cm uplift recorded in the April 2012—January 2013 period ( cm with a peak of 3 cm/month) led DPC to raise the alert level of the volcano from “</a:t>
            </a:r>
            <a:r>
              <a:rPr lang="en-US" sz="2000" b="1" dirty="0" smtClean="0">
                <a:solidFill>
                  <a:prstClr val="black"/>
                </a:solidFill>
                <a:latin typeface="Calibri" pitchFamily="34" charset="0"/>
              </a:rPr>
              <a:t>background</a:t>
            </a:r>
            <a:r>
              <a:rPr lang="en-US" sz="2000" dirty="0" smtClean="0">
                <a:solidFill>
                  <a:prstClr val="black"/>
                </a:solidFill>
                <a:latin typeface="Calibri" pitchFamily="34" charset="0"/>
              </a:rPr>
              <a:t>” to “</a:t>
            </a:r>
            <a:r>
              <a:rPr lang="en-US" sz="2000" b="1" dirty="0" smtClean="0">
                <a:solidFill>
                  <a:prstClr val="black"/>
                </a:solidFill>
                <a:latin typeface="Calibri" pitchFamily="34" charset="0"/>
              </a:rPr>
              <a:t>attention</a:t>
            </a:r>
            <a:r>
              <a:rPr lang="en-US" sz="2000" dirty="0" smtClean="0">
                <a:solidFill>
                  <a:prstClr val="black"/>
                </a:solidFill>
                <a:latin typeface="Calibri" pitchFamily="34" charset="0"/>
              </a:rPr>
              <a:t>”.</a:t>
            </a:r>
          </a:p>
          <a:p>
            <a:pPr marL="365125" indent="-273050" algn="just" fontAlgn="auto">
              <a:spcBef>
                <a:spcPts val="600"/>
              </a:spcBef>
              <a:spcAft>
                <a:spcPts val="0"/>
              </a:spcAft>
              <a:buClr>
                <a:schemeClr val="accent3"/>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chemeClr val="accent3"/>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ramonto">
  <a:themeElements>
    <a:clrScheme name="Tramont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10069</TotalTime>
  <Words>2291</Words>
  <Application>Microsoft Office PowerPoint</Application>
  <PresentationFormat>Presentazione su schermo (4:3)</PresentationFormat>
  <Paragraphs>247</Paragraphs>
  <Slides>39</Slides>
  <Notes>21</Notes>
  <HiddenSlides>0</HiddenSlides>
  <MMClips>0</MMClips>
  <ScaleCrop>false</ScaleCrop>
  <HeadingPairs>
    <vt:vector size="4" baseType="variant">
      <vt:variant>
        <vt:lpstr>Tema</vt:lpstr>
      </vt:variant>
      <vt:variant>
        <vt:i4>2</vt:i4>
      </vt:variant>
      <vt:variant>
        <vt:lpstr>Titoli diapositive</vt:lpstr>
      </vt:variant>
      <vt:variant>
        <vt:i4>39</vt:i4>
      </vt:variant>
    </vt:vector>
  </HeadingPairs>
  <TitlesOfParts>
    <vt:vector size="41" baseType="lpstr">
      <vt:lpstr>Personalizza struttura</vt:lpstr>
      <vt:lpstr>Tramonto</vt:lpstr>
      <vt:lpstr>Status of the GSNL initiative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vector>
  </TitlesOfParts>
  <Company>INGV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Stefano</dc:creator>
  <cp:lastModifiedBy>Stefano</cp:lastModifiedBy>
  <cp:revision>439</cp:revision>
  <dcterms:created xsi:type="dcterms:W3CDTF">2010-06-14T07:49:16Z</dcterms:created>
  <dcterms:modified xsi:type="dcterms:W3CDTF">2016-03-09T14:25:45Z</dcterms:modified>
</cp:coreProperties>
</file>