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9" r:id="rId4"/>
    <p:sldId id="260" r:id="rId5"/>
    <p:sldId id="275" r:id="rId6"/>
    <p:sldId id="264" r:id="rId7"/>
    <p:sldId id="274" r:id="rId8"/>
    <p:sldId id="267" r:id="rId9"/>
    <p:sldId id="257" r:id="rId10"/>
    <p:sldId id="273" r:id="rId11"/>
    <p:sldId id="263" r:id="rId12"/>
    <p:sldId id="262" r:id="rId13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C4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36" autoAdjust="0"/>
  </p:normalViewPr>
  <p:slideViewPr>
    <p:cSldViewPr>
      <p:cViewPr varScale="1">
        <p:scale>
          <a:sx n="80" d="100"/>
          <a:sy n="80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61F352-A428-4A1F-9EBA-9CFBA83B9B7F}" type="datetimeFigureOut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D697786-5CB9-4D50-B3A3-45713424F7C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65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302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1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059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9798"/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52989" indent="-289612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58445" indent="-23168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21822" indent="-23168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85200" indent="-23168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48577" indent="-2316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3011956" indent="-2316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75335" indent="-2316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938712" indent="-2316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17FDD7A-A484-4A0E-BFAD-A98BA82AEB31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ja-JP" dirty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1135-64C0-4BC1-918F-C542C577E7C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470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544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04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586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601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47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8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97786-5CB9-4D50-B3A3-45713424F7C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05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334A-C353-4D94-9657-80E0FCCAB052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E5D1-C608-435E-B52E-FFCF0A510E5C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3FF9-84CF-42A3-A14B-BB7850E8BA45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68CC2-BBD8-4C5A-9CDC-A44DC1341D43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9A25-5818-4010-B176-A121EFCADB27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1D64-3FAC-471A-9FE2-2A67A95F96C2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96A-8F71-4E89-8E5C-969CC6C0E311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E990-6966-41B4-BEEB-B0138598AB91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3907-56DB-49E8-8BC3-39B5538E6EEC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E6B9-F7A3-47E7-B39B-0EC5FAD2BE96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E9FA-01D6-4BE2-8A0A-F0E53B89E61A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ADB1-8AF3-4AF6-8CBD-551EF0886B70}" type="datetime1">
              <a:rPr kumimoji="1" lang="ja-JP" altLang="en-US" smtClean="0"/>
              <a:t>2016/3/6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992888" cy="17526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800" dirty="0" smtClean="0"/>
              <a:t>Michio</a:t>
            </a:r>
            <a:r>
              <a:rPr kumimoji="1" lang="en-US" altLang="ja-JP" sz="2800" dirty="0" smtClean="0"/>
              <a:t> Ito (Mr.)</a:t>
            </a:r>
          </a:p>
          <a:p>
            <a:r>
              <a:rPr lang="en-US" altLang="ja-JP" sz="2800" dirty="0" smtClean="0"/>
              <a:t>Satellite Applications and Operation Center (</a:t>
            </a:r>
            <a:r>
              <a:rPr lang="en-US" altLang="ja-JP" sz="2800" dirty="0" smtClean="0"/>
              <a:t>SAOC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smtClean="0"/>
              <a:t>Japan Aerospace </a:t>
            </a:r>
            <a:r>
              <a:rPr lang="en-US" altLang="ja-JP" sz="2800" dirty="0" smtClean="0"/>
              <a:t>Exploration </a:t>
            </a:r>
            <a:r>
              <a:rPr lang="en-US" altLang="ja-JP" sz="2800" dirty="0" smtClean="0"/>
              <a:t>Agency (</a:t>
            </a:r>
            <a:r>
              <a:rPr lang="en-US" altLang="ja-JP" sz="2800" dirty="0" smtClean="0"/>
              <a:t>JAXA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 smtClean="0"/>
              <a:t>ito.michio@jaxa.jp</a:t>
            </a:r>
            <a:endParaRPr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タイトル 2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  <a:ln>
            <a:noFill/>
          </a:ln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kumimoji="1" lang="en-US" altLang="ja-JP" dirty="0" smtClean="0"/>
              <a:t>JAXA</a:t>
            </a:r>
            <a:r>
              <a:rPr kumimoji="1" lang="en-US" altLang="ja-JP" dirty="0" smtClean="0"/>
              <a:t> A/I </a:t>
            </a:r>
            <a:r>
              <a:rPr kumimoji="1" lang="en-US" altLang="ja-JP" dirty="0" smtClean="0"/>
              <a:t>M4</a:t>
            </a:r>
            <a:r>
              <a:rPr kumimoji="1" lang="en-US" altLang="ja-JP" dirty="0" smtClean="0"/>
              <a:t>/18 </a:t>
            </a:r>
            <a:br>
              <a:rPr kumimoji="1" lang="en-US" altLang="ja-JP" dirty="0" smtClean="0"/>
            </a:br>
            <a:r>
              <a:rPr kumimoji="1" lang="en-US" altLang="ja-JP" dirty="0" smtClean="0"/>
              <a:t>Recovery Observation  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Sentinel Asia -</a:t>
            </a:r>
            <a:endParaRPr kumimoji="1" lang="ja-JP" altLang="en-US" dirty="0"/>
          </a:p>
        </p:txBody>
      </p:sp>
      <p:pic>
        <p:nvPicPr>
          <p:cNvPr id="5" name="Picture 9" descr="JAXA Explore to Real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304256" cy="124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115049" cy="16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45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33265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To provide geographic hazard information to support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recovery planning </a:t>
            </a:r>
            <a:r>
              <a:rPr lang="en-US" altLang="ja-JP" sz="2400" dirty="0" smtClean="0"/>
              <a:t>and/or hazard mapping</a:t>
            </a:r>
          </a:p>
          <a:p>
            <a:r>
              <a:rPr lang="en-US" altLang="ja-JP" sz="2400" dirty="0" smtClean="0"/>
              <a:t>      - Archived data of emergency observation can be used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   </a:t>
            </a:r>
            <a:r>
              <a:rPr lang="en-US" altLang="ja-JP" sz="2400" dirty="0"/>
              <a:t>(</a:t>
            </a:r>
            <a:r>
              <a:rPr lang="en-US" altLang="ja-JP" sz="2400" b="1" dirty="0" smtClean="0"/>
              <a:t>Sentinel Asia </a:t>
            </a:r>
            <a:r>
              <a:rPr lang="en-US" altLang="ja-JP" sz="2400" dirty="0" smtClean="0"/>
              <a:t>Applicable)</a:t>
            </a:r>
            <a:endParaRPr kumimoji="1" lang="ja-JP" alt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3"/>
            <a:ext cx="26352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95" y="2237421"/>
            <a:ext cx="3000833" cy="20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95536" y="4437112"/>
            <a:ext cx="263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Sentinel Asia observed landslides in Myanmar in August 2015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79595" y="4653136"/>
            <a:ext cx="2832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ALOS</a:t>
            </a:r>
            <a:r>
              <a:rPr kumimoji="1" lang="en-US" altLang="ja-JP" dirty="0" smtClean="0"/>
              <a:t>-2 </a:t>
            </a:r>
            <a:r>
              <a:rPr kumimoji="1" lang="en-US" altLang="ja-JP" dirty="0" smtClean="0"/>
              <a:t>PALSAR</a:t>
            </a:r>
            <a:r>
              <a:rPr kumimoji="1" lang="en-US" altLang="ja-JP" dirty="0" smtClean="0"/>
              <a:t>-2 observation detected 52 landslides in Chin state</a:t>
            </a:r>
            <a:endParaRPr kumimoji="1" lang="ja-JP" altLang="en-US" dirty="0"/>
          </a:p>
        </p:txBody>
      </p:sp>
      <p:sp>
        <p:nvSpPr>
          <p:cNvPr id="9" name="左矢印 8"/>
          <p:cNvSpPr/>
          <p:nvPr/>
        </p:nvSpPr>
        <p:spPr>
          <a:xfrm rot="10800000">
            <a:off x="6200609" y="3006793"/>
            <a:ext cx="504056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75856" y="43325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(example)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53496" y="2116557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Ministry of Social Welfare, relief and Resettlement of the Republic of the Union of Myanmar is developing </a:t>
            </a:r>
            <a:r>
              <a:rPr kumimoji="1" lang="en-US" altLang="ja-JP" dirty="0" smtClean="0"/>
              <a:t>resettlement </a:t>
            </a:r>
            <a:r>
              <a:rPr kumimoji="1" lang="en-US" altLang="ja-JP" dirty="0" smtClean="0"/>
              <a:t>hazard map using the provided information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21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1683819" y="523816"/>
            <a:ext cx="3525553" cy="5301208"/>
          </a:xfrm>
          <a:prstGeom prst="rect">
            <a:avLst/>
          </a:prstGeom>
          <a:solidFill>
            <a:srgbClr val="4F81BD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-10700" y="1219123"/>
            <a:ext cx="1691680" cy="208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b="1" dirty="0" smtClean="0"/>
          </a:p>
          <a:p>
            <a:pPr algn="ctr"/>
            <a:endParaRPr kumimoji="1" lang="ja-JP" altLang="en-US" sz="2000" b="1" dirty="0"/>
          </a:p>
        </p:txBody>
      </p:sp>
      <p:sp>
        <p:nvSpPr>
          <p:cNvPr id="6" name="右矢印 5"/>
          <p:cNvSpPr/>
          <p:nvPr/>
        </p:nvSpPr>
        <p:spPr>
          <a:xfrm>
            <a:off x="4956837" y="1219123"/>
            <a:ext cx="4176463" cy="20115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 dirty="0" smtClean="0"/>
              <a:t>Recovery</a:t>
            </a:r>
            <a:endParaRPr kumimoji="1" lang="ja-JP" altLang="en-US" sz="3600" b="1" dirty="0"/>
          </a:p>
        </p:txBody>
      </p:sp>
      <p:sp>
        <p:nvSpPr>
          <p:cNvPr id="5" name="右矢印 4"/>
          <p:cNvSpPr/>
          <p:nvPr/>
        </p:nvSpPr>
        <p:spPr>
          <a:xfrm>
            <a:off x="2905116" y="1219123"/>
            <a:ext cx="2304256" cy="208091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solidFill>
                  <a:srgbClr val="002060"/>
                </a:solidFill>
              </a:rPr>
              <a:t>  Response</a:t>
            </a: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爆発 2 3"/>
          <p:cNvSpPr/>
          <p:nvPr/>
        </p:nvSpPr>
        <p:spPr>
          <a:xfrm rot="16200000">
            <a:off x="942898" y="1629512"/>
            <a:ext cx="3456384" cy="1260140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/>
              <a:t>Disaster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01064" y="1994049"/>
            <a:ext cx="201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Preparedness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1680980" y="1144763"/>
            <a:ext cx="648072" cy="22296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1122564" y="199379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Precaution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240820" y="712456"/>
            <a:ext cx="1673832" cy="432307"/>
          </a:xfrm>
          <a:prstGeom prst="wedgeEllipseCallout">
            <a:avLst>
              <a:gd name="adj1" fmla="val 41134"/>
              <a:gd name="adj2" fmla="val 1572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tx1"/>
                </a:solidFill>
              </a:rPr>
              <a:t>days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1998197" y="599969"/>
            <a:ext cx="1728192" cy="506667"/>
          </a:xfrm>
          <a:prstGeom prst="wedgeEllipseCallout">
            <a:avLst>
              <a:gd name="adj1" fmla="val -12936"/>
              <a:gd name="adj2" fmla="val 1163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days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円形吹き出し 11"/>
          <p:cNvSpPr/>
          <p:nvPr/>
        </p:nvSpPr>
        <p:spPr>
          <a:xfrm>
            <a:off x="3841220" y="588750"/>
            <a:ext cx="1512168" cy="588048"/>
          </a:xfrm>
          <a:prstGeom prst="wedgeEllipseCallout">
            <a:avLst>
              <a:gd name="adj1" fmla="val -8431"/>
              <a:gd name="adj2" fmla="val 1135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days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680980" y="3016712"/>
            <a:ext cx="2839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209372" y="2884681"/>
            <a:ext cx="0" cy="1644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形吹き出し 18"/>
          <p:cNvSpPr/>
          <p:nvPr/>
        </p:nvSpPr>
        <p:spPr>
          <a:xfrm>
            <a:off x="5353388" y="647104"/>
            <a:ext cx="3779912" cy="506667"/>
          </a:xfrm>
          <a:prstGeom prst="wedgeEllipseCallout">
            <a:avLst>
              <a:gd name="adj1" fmla="val -20967"/>
              <a:gd name="adj2" fmla="val 15408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m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onths and years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1680980" y="4040961"/>
            <a:ext cx="352839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808666" y="4076965"/>
            <a:ext cx="3273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Sentinel Asia </a:t>
            </a:r>
            <a:r>
              <a:rPr kumimoji="1" lang="en-US" altLang="ja-JP" sz="2800" dirty="0" smtClean="0"/>
              <a:t>Satellites</a:t>
            </a:r>
          </a:p>
          <a:p>
            <a:pPr algn="ctr"/>
            <a:r>
              <a:rPr kumimoji="1" lang="en-US" altLang="ja-JP" sz="2800" b="1" u="sng" dirty="0" smtClean="0">
                <a:solidFill>
                  <a:srgbClr val="FF0000"/>
                </a:solidFill>
              </a:rPr>
              <a:t>Emergency Observation</a:t>
            </a:r>
            <a:r>
              <a:rPr kumimoji="1" lang="en-US" altLang="ja-JP" sz="2800" u="sng" dirty="0" smtClean="0"/>
              <a:t> </a:t>
            </a:r>
            <a:r>
              <a:rPr kumimoji="1" lang="en-US" altLang="ja-JP" sz="2800" dirty="0" smtClean="0"/>
              <a:t>Period</a:t>
            </a:r>
            <a:endParaRPr kumimoji="1" lang="ja-JP" altLang="en-US" sz="2800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-10700" y="5825024"/>
            <a:ext cx="9144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96804" y="5852087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Sentinel Asia </a:t>
            </a:r>
            <a:r>
              <a:rPr kumimoji="1" lang="en-US" altLang="ja-JP" sz="2800" b="1" dirty="0" smtClean="0"/>
              <a:t>supports full cycle of disaster management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円形吹き出し 31"/>
          <p:cNvSpPr/>
          <p:nvPr/>
        </p:nvSpPr>
        <p:spPr>
          <a:xfrm>
            <a:off x="85425" y="3374400"/>
            <a:ext cx="1955593" cy="684076"/>
          </a:xfrm>
          <a:prstGeom prst="wedgeEllipseCallout">
            <a:avLst>
              <a:gd name="adj1" fmla="val -38838"/>
              <a:gd name="adj2" fmla="val -1330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chemeClr val="tx1"/>
                </a:solidFill>
              </a:rPr>
              <a:t>everyday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角丸四角形吹き出し 33"/>
          <p:cNvSpPr/>
          <p:nvPr/>
        </p:nvSpPr>
        <p:spPr>
          <a:xfrm>
            <a:off x="5713428" y="3300038"/>
            <a:ext cx="3419872" cy="2308962"/>
          </a:xfrm>
          <a:prstGeom prst="wedgeRoundRectCallout">
            <a:avLst>
              <a:gd name="adj1" fmla="val -64014"/>
              <a:gd name="adj2" fmla="val -43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Sentinel Asia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Step3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Evolution 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extend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the </a:t>
            </a:r>
            <a:r>
              <a:rPr lang="en-US" altLang="ja-JP" sz="2400" dirty="0" smtClean="0">
                <a:solidFill>
                  <a:schemeClr val="tx1"/>
                </a:solidFill>
              </a:rPr>
              <a:t>emergency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observation period from “just after disaster” to “precaution to response”.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0"/>
            <a:ext cx="913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u="sng" dirty="0" smtClean="0"/>
              <a:t>Sentinel Asia Emergency Observation Strategy</a:t>
            </a:r>
            <a:endParaRPr kumimoji="1" lang="ja-JP" altLang="en-US" sz="2800" u="sng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2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9" descr="JAXA Explore to Real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63" y="4212405"/>
            <a:ext cx="2918098" cy="15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23255"/>
            <a:ext cx="2115049" cy="16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7544" y="2623949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Thank you very much for your kind attention !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1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8609" name="グループ化 11"/>
          <p:cNvGrpSpPr>
            <a:grpSpLocks/>
          </p:cNvGrpSpPr>
          <p:nvPr/>
        </p:nvGrpSpPr>
        <p:grpSpPr bwMode="auto">
          <a:xfrm>
            <a:off x="0" y="188913"/>
            <a:ext cx="9144000" cy="5894387"/>
            <a:chOff x="0" y="503647"/>
            <a:chExt cx="8991600" cy="5820953"/>
          </a:xfrm>
        </p:grpSpPr>
        <p:grpSp>
          <p:nvGrpSpPr>
            <p:cNvPr id="68617" name="グループ化 15"/>
            <p:cNvGrpSpPr>
              <a:grpSpLocks/>
            </p:cNvGrpSpPr>
            <p:nvPr/>
          </p:nvGrpSpPr>
          <p:grpSpPr bwMode="auto">
            <a:xfrm>
              <a:off x="2667000" y="609600"/>
              <a:ext cx="6324600" cy="5715000"/>
              <a:chOff x="1409700" y="571500"/>
              <a:chExt cx="6324600" cy="5715000"/>
            </a:xfrm>
          </p:grpSpPr>
          <p:pic>
            <p:nvPicPr>
              <p:cNvPr id="68619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09700" y="571500"/>
                <a:ext cx="6324600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8620" name="グループ化 14"/>
              <p:cNvGrpSpPr>
                <a:grpSpLocks/>
              </p:cNvGrpSpPr>
              <p:nvPr/>
            </p:nvGrpSpPr>
            <p:grpSpPr bwMode="auto">
              <a:xfrm>
                <a:off x="1600200" y="762153"/>
                <a:ext cx="2895600" cy="896035"/>
                <a:chOff x="1676400" y="1847165"/>
                <a:chExt cx="2895600" cy="896035"/>
              </a:xfrm>
            </p:grpSpPr>
            <p:sp>
              <p:nvSpPr>
                <p:cNvPr id="68621" name="正方形/長方形 13"/>
                <p:cNvSpPr>
                  <a:spLocks noChangeArrowheads="1"/>
                </p:cNvSpPr>
                <p:nvPr/>
              </p:nvSpPr>
              <p:spPr bwMode="auto">
                <a:xfrm>
                  <a:off x="1676400" y="1847165"/>
                  <a:ext cx="2895600" cy="896035"/>
                </a:xfrm>
                <a:prstGeom prst="rect">
                  <a:avLst/>
                </a:prstGeom>
                <a:noFill/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solidFill>
                      <a:srgbClr val="FFFFFF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1905000" y="1989743"/>
                  <a:ext cx="2438400" cy="610877"/>
                  <a:chOff x="2438400" y="5675623"/>
                  <a:chExt cx="2438400" cy="610877"/>
                </a:xfrm>
                <a:noFill/>
              </p:grpSpPr>
              <p:cxnSp>
                <p:nvCxnSpPr>
                  <p:cNvPr id="6" name="直線矢印コネクタ 5"/>
                  <p:cNvCxnSpPr/>
                  <p:nvPr/>
                </p:nvCxnSpPr>
                <p:spPr bwMode="auto">
                  <a:xfrm>
                    <a:off x="2438400" y="6019800"/>
                    <a:ext cx="2438400" cy="0"/>
                  </a:xfrm>
                  <a:prstGeom prst="straightConnector1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extLst/>
                </p:spPr>
              </p:cxnSp>
              <p:cxnSp>
                <p:nvCxnSpPr>
                  <p:cNvPr id="8" name="直線コネクタ 7"/>
                  <p:cNvCxnSpPr/>
                  <p:nvPr/>
                </p:nvCxnSpPr>
                <p:spPr bwMode="auto">
                  <a:xfrm>
                    <a:off x="2438400" y="5675623"/>
                    <a:ext cx="0" cy="57150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</p:cxnSp>
              <p:cxnSp>
                <p:nvCxnSpPr>
                  <p:cNvPr id="10" name="直線コネクタ 9"/>
                  <p:cNvCxnSpPr/>
                  <p:nvPr/>
                </p:nvCxnSpPr>
                <p:spPr bwMode="auto">
                  <a:xfrm>
                    <a:off x="4876800" y="5715000"/>
                    <a:ext cx="0" cy="571500"/>
                  </a:xfrm>
                  <a:prstGeom prst="line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</p:cxnSp>
              <p:sp>
                <p:nvSpPr>
                  <p:cNvPr id="11" name="テキスト ボックス 10"/>
                  <p:cNvSpPr txBox="1"/>
                  <p:nvPr/>
                </p:nvSpPr>
                <p:spPr>
                  <a:xfrm>
                    <a:off x="2781300" y="5715000"/>
                    <a:ext cx="1752600" cy="369332"/>
                  </a:xfrm>
                  <a:prstGeom prst="rect">
                    <a:avLst/>
                  </a:prstGeom>
                  <a:grp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kumimoji="1" lang="en-US" altLang="ja-JP" b="1" dirty="0">
                        <a:solidFill>
                          <a:schemeClr val="bg1"/>
                        </a:solidFill>
                      </a:rPr>
                      <a:t>app. </a:t>
                    </a:r>
                    <a:r>
                      <a:rPr kumimoji="1" lang="en-US" altLang="ja-JP" b="1" dirty="0">
                        <a:solidFill>
                          <a:schemeClr val="bg1"/>
                        </a:solidFill>
                      </a:rPr>
                      <a:t>1000km</a:t>
                    </a:r>
                    <a:endParaRPr kumimoji="1" lang="ja-JP" alt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68618" name="テキスト ボックス 16"/>
            <p:cNvSpPr txBox="1">
              <a:spLocks noChangeArrowheads="1"/>
            </p:cNvSpPr>
            <p:nvPr/>
          </p:nvSpPr>
          <p:spPr bwMode="auto">
            <a:xfrm>
              <a:off x="0" y="503647"/>
              <a:ext cx="2591329" cy="274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sz="3200" b="1" u="sng" dirty="0">
                  <a:solidFill>
                    <a:schemeClr val="bg1"/>
                  </a:solidFill>
                  <a:latin typeface="Georgia" pitchFamily="18" charset="0"/>
                  <a:ea typeface="ＭＳ Ｐゴシック" pitchFamily="34" charset="-128"/>
                </a:rPr>
                <a:t>JAPAN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Area :</a:t>
              </a:r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  App.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380,000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sq.km</a:t>
              </a:r>
              <a:endParaRPr kumimoji="1" lang="en-US" altLang="ja-JP" b="1" dirty="0">
                <a:solidFill>
                  <a:schemeClr val="bg1"/>
                </a:solidFill>
                <a:ea typeface="ＭＳ Ｐゴシック" pitchFamily="34" charset="-128"/>
              </a:endParaRP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Population : 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  App.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128,000,000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Islands : 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 App.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6,850</a:t>
              </a:r>
            </a:p>
            <a:p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GDP :</a:t>
              </a:r>
            </a:p>
            <a:p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  </a:t>
              </a:r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US$6,000billion</a:t>
              </a:r>
              <a:endParaRPr kumimoji="1" lang="en-US" altLang="ja-JP" b="1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0" name="グループ化 19"/>
          <p:cNvGrpSpPr>
            <a:grpSpLocks/>
          </p:cNvGrpSpPr>
          <p:nvPr/>
        </p:nvGrpSpPr>
        <p:grpSpPr bwMode="auto">
          <a:xfrm>
            <a:off x="2555875" y="1557338"/>
            <a:ext cx="4572000" cy="2930525"/>
            <a:chOff x="2267076" y="1827086"/>
            <a:chExt cx="4571396" cy="2931242"/>
          </a:xfrm>
        </p:grpSpPr>
        <p:sp>
          <p:nvSpPr>
            <p:cNvPr id="18" name="円/楕円 17"/>
            <p:cNvSpPr/>
            <p:nvPr/>
          </p:nvSpPr>
          <p:spPr bwMode="auto">
            <a:xfrm rot="1088091">
              <a:off x="5862289" y="2457477"/>
              <a:ext cx="976183" cy="2300851"/>
            </a:xfrm>
            <a:prstGeom prst="ellipse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68616" name="テキスト ボックス 3"/>
            <p:cNvSpPr txBox="1">
              <a:spLocks noChangeArrowheads="1"/>
            </p:cNvSpPr>
            <p:nvPr/>
          </p:nvSpPr>
          <p:spPr bwMode="auto">
            <a:xfrm>
              <a:off x="2267076" y="1827086"/>
              <a:ext cx="4076161" cy="1465621"/>
            </a:xfrm>
            <a:prstGeom prst="rect">
              <a:avLst/>
            </a:prstGeom>
            <a:solidFill>
              <a:schemeClr val="tx2">
                <a:lumMod val="50000"/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ja-JP" b="1" u="sng" dirty="0">
                  <a:solidFill>
                    <a:schemeClr val="bg1"/>
                  </a:solidFill>
                  <a:ea typeface="ＭＳ Ｐゴシック" pitchFamily="34" charset="-128"/>
                </a:rPr>
                <a:t>The Great East Japan Earthquake</a:t>
              </a:r>
            </a:p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(11/03/2011) </a:t>
              </a:r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Earthquake + Tsunami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Casualties &amp; the missing : 24,700 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Damaged Buildings : 1,100,000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Economic Damage : </a:t>
              </a:r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US$235billion</a:t>
              </a:r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 </a:t>
              </a:r>
            </a:p>
          </p:txBody>
        </p:sp>
      </p:grpSp>
      <p:grpSp>
        <p:nvGrpSpPr>
          <p:cNvPr id="19" name="グループ化 18"/>
          <p:cNvGrpSpPr>
            <a:grpSpLocks/>
          </p:cNvGrpSpPr>
          <p:nvPr/>
        </p:nvGrpSpPr>
        <p:grpSpPr bwMode="auto">
          <a:xfrm>
            <a:off x="684213" y="3141663"/>
            <a:ext cx="4754562" cy="1627187"/>
            <a:chOff x="489139" y="3467669"/>
            <a:chExt cx="4754855" cy="1626360"/>
          </a:xfrm>
        </p:grpSpPr>
        <p:sp>
          <p:nvSpPr>
            <p:cNvPr id="2" name="円/楕円 1"/>
            <p:cNvSpPr/>
            <p:nvPr/>
          </p:nvSpPr>
          <p:spPr bwMode="auto">
            <a:xfrm>
              <a:off x="4367640" y="4408578"/>
              <a:ext cx="876354" cy="685451"/>
            </a:xfrm>
            <a:prstGeom prst="ellipse">
              <a:avLst/>
            </a:prstGeom>
            <a:noFill/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68614" name="テキスト ボックス 4"/>
            <p:cNvSpPr txBox="1">
              <a:spLocks noChangeArrowheads="1"/>
            </p:cNvSpPr>
            <p:nvPr/>
          </p:nvSpPr>
          <p:spPr bwMode="auto">
            <a:xfrm>
              <a:off x="489139" y="3467669"/>
              <a:ext cx="3924541" cy="1464517"/>
            </a:xfrm>
            <a:prstGeom prst="rect">
              <a:avLst/>
            </a:prstGeom>
            <a:solidFill>
              <a:schemeClr val="tx2">
                <a:lumMod val="75000"/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en-US" altLang="ja-JP" b="1" u="sng" dirty="0">
                  <a:solidFill>
                    <a:schemeClr val="bg1"/>
                  </a:solidFill>
                  <a:ea typeface="ＭＳ Ｐゴシック" pitchFamily="34" charset="-128"/>
                </a:rPr>
                <a:t>Hanshin-Awaji Great Earthquake</a:t>
              </a:r>
            </a:p>
            <a:p>
              <a:r>
                <a:rPr kumimoji="1" lang="en-US" altLang="ja-JP" b="1" dirty="0">
                  <a:solidFill>
                    <a:schemeClr val="bg1"/>
                  </a:solidFill>
                  <a:ea typeface="ＭＳ Ｐゴシック" pitchFamily="34" charset="-128"/>
                </a:rPr>
                <a:t>(17/01/1995) </a:t>
              </a:r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Earthquake + Fire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Casualties &amp; Missing : 50,000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Damaged Buildings : 640,000</a:t>
              </a:r>
            </a:p>
            <a:p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Economic Damage : </a:t>
              </a:r>
              <a:r>
                <a:rPr kumimoji="1" lang="en-US" altLang="ja-JP" dirty="0">
                  <a:solidFill>
                    <a:schemeClr val="bg1"/>
                  </a:solidFill>
                  <a:ea typeface="ＭＳ Ｐゴシック" pitchFamily="34" charset="-128"/>
                </a:rPr>
                <a:t>US$100billion</a:t>
              </a:r>
              <a:endParaRPr kumimoji="1" lang="ja-JP" altLang="en-US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81988" cy="404813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28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Hanshin-Awaji Great Earthquake(1995)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675687" cy="115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5:46AM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JST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), 17 January 1995,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M7.3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North of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Awajishima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Island, Hyogo Prefecture,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16km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depth epicenter</a:t>
            </a:r>
            <a:endParaRPr lang="ja-JP" altLang="en-US" sz="1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Death: 6434, Injured: 43792, Missing: 3, Number of evacuated people: 316678</a:t>
            </a:r>
            <a:endParaRPr lang="ja-JP" altLang="en-US" sz="1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Totally Collapsed Buildings: 104,906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、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Half Collapsed Buildings 144,274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、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Partially damaged buildings: 390,506</a:t>
            </a:r>
            <a:endParaRPr lang="ja-JP" altLang="en-US" sz="1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Fire damaged :8969 families</a:t>
            </a:r>
            <a:endParaRPr lang="ja-JP" altLang="en-US" sz="1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Road damage :7245 points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、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Bridge damage 330 points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、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Railway damage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774points</a:t>
            </a:r>
            <a:r>
              <a:rPr lang="ja-JP" altLang="en-US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、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Landslides 347</a:t>
            </a:r>
            <a:endParaRPr lang="ja-JP" altLang="en-US" sz="1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Estimated economic cost damage: a order of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US$100billion</a:t>
            </a:r>
            <a:endParaRPr lang="ja-JP" altLang="en-US" sz="1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696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628775"/>
            <a:ext cx="38163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557338"/>
            <a:ext cx="37528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292600"/>
            <a:ext cx="3744913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04813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2800" u="sng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Great East Japan Earthquake (2011)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04813"/>
            <a:ext cx="8713788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14:46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JST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11 March 2011.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M9.0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70km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east of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Oshika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Peninsula,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30km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depth epicenter.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Death:15,883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Injured: 6,144, missing: 2,676 (As of 12 Sep. 2012)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Totally collapsed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building:129,225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half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collapsd:254,204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partially damaged 691,766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Level 7 melt dawn of Fukushima Daiichi nuclear power plant and Residents within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20km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radius of the nuclear power plant evacuated.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WB estimated economic cost damage was 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US$235billion</a:t>
            </a:r>
            <a:r>
              <a:rPr lang="en-US" altLang="ja-JP" sz="1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making it the costliest natural disaster in world history.</a:t>
            </a:r>
          </a:p>
        </p:txBody>
      </p:sp>
      <p:pic>
        <p:nvPicPr>
          <p:cNvPr id="70659" name="Picture 9" descr="img00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403383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11" descr="img000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292600"/>
            <a:ext cx="20891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13" descr="img0000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628775"/>
            <a:ext cx="388778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292600"/>
            <a:ext cx="345598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292600"/>
            <a:ext cx="32416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248472" cy="62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3347864" y="4797152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629470" y="44278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1000km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088232" y="580526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ja-JP" sz="1400"/>
              <a:t>http://www.jma.go.jp/jma/en/Activities/intsummary.pdf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750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88632" cy="547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03" y="3933056"/>
            <a:ext cx="477286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164577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ja-JP" sz="1400"/>
              <a:t>http://www.jma.go.jp/jma/en/2011_Earthquake/2011_Earthquake_Tsunami.pdf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64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7970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 smtClean="0"/>
              <a:t>10-year recovery plan of Miyagi Prefecture, Japan </a:t>
            </a:r>
            <a:endParaRPr kumimoji="1" lang="ja-JP" altLang="en-US" sz="32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77281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2011-2013  restoration phase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          Restore infrastructure and </a:t>
            </a:r>
            <a:r>
              <a:rPr lang="en-US" altLang="ja-JP" sz="3200" dirty="0" smtClean="0"/>
              <a:t>livelihood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314096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2014-2017  regeneration phase</a:t>
            </a:r>
          </a:p>
          <a:p>
            <a:r>
              <a:rPr lang="en-US" altLang="ja-JP" sz="3200" dirty="0"/>
              <a:t> </a:t>
            </a:r>
            <a:r>
              <a:rPr lang="en-US" altLang="ja-JP" sz="3200" dirty="0" smtClean="0"/>
              <a:t>               Regenerate economic and social activities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436510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2018-2020  Development phase</a:t>
            </a:r>
          </a:p>
          <a:p>
            <a:pPr marL="1520825"/>
            <a:r>
              <a:rPr lang="en-US" altLang="ja-JP" sz="3200" dirty="0" smtClean="0"/>
              <a:t>Develop and revitalize more resilient health, social and economic  structure</a:t>
            </a:r>
            <a:endParaRPr kumimoji="1" lang="ja-JP" altLang="en-US" sz="32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70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pic>
        <p:nvPicPr>
          <p:cNvPr id="3078" name="Picture 6" descr="http://dnaimg.com/2013/03/08/japan-two-years-post-tsunami-3n9/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816"/>
            <a:ext cx="2328775" cy="50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51521" y="5467606"/>
            <a:ext cx="823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/>
              <a:t>http://dailynewsagency.com/2013/03/08/japan-two-years-post-tsunami-3n9/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28384" y="7647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2011.3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28384" y="24928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2012.3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28384" y="415008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2013.3</a:t>
            </a:r>
            <a:endParaRPr kumimoji="1" lang="ja-JP" altLang="en-US" dirty="0"/>
          </a:p>
        </p:txBody>
      </p:sp>
      <p:pic>
        <p:nvPicPr>
          <p:cNvPr id="10" name="Picture 2" descr="http://dnaimg.com/2013/03/08/japan-two-years-post-tsunami-3n9/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19" y="241121"/>
            <a:ext cx="2544855" cy="49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1" name="Picture 4" descr="http://dnaimg.com/2013/03/08/japan-two-years-post-tsunami-3n9/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8141"/>
            <a:ext cx="2404690" cy="493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773415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Restoration</a:t>
            </a:r>
            <a:r>
              <a:rPr lang="en-US" altLang="ja-JP" sz="2400" dirty="0" smtClean="0"/>
              <a:t> of the facilities and infrastructures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</a:rPr>
              <a:t>Redevelop and revitalize </a:t>
            </a:r>
            <a:r>
              <a:rPr lang="en-US" altLang="ja-JP" sz="2400" dirty="0" smtClean="0"/>
              <a:t>the health, social, economic, natural and environmental </a:t>
            </a:r>
            <a:r>
              <a:rPr lang="en-US" altLang="ja-JP" sz="2400" dirty="0" smtClean="0"/>
              <a:t>fabric</a:t>
            </a:r>
            <a:endParaRPr lang="en-US" altLang="ja-JP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Building </a:t>
            </a:r>
            <a:r>
              <a:rPr lang="en-US" altLang="ja-JP" sz="2400" dirty="0" smtClean="0">
                <a:solidFill>
                  <a:srgbClr val="FF0000"/>
                </a:solidFill>
              </a:rPr>
              <a:t>more </a:t>
            </a:r>
            <a:r>
              <a:rPr lang="en-US" altLang="ja-JP" sz="2400" dirty="0" smtClean="0">
                <a:solidFill>
                  <a:srgbClr val="FF0000"/>
                </a:solidFill>
              </a:rPr>
              <a:t>resilient </a:t>
            </a:r>
            <a:r>
              <a:rPr lang="en-US" altLang="ja-JP" sz="2400" dirty="0" smtClean="0"/>
              <a:t>cities and </a:t>
            </a:r>
            <a:r>
              <a:rPr lang="en-US" altLang="ja-JP" sz="2400" dirty="0" smtClean="0"/>
              <a:t>communities</a:t>
            </a:r>
            <a:endParaRPr lang="en-US" altLang="ja-JP" sz="2400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fr-FR" altLang="ja-JP" smtClean="0"/>
              <a:t>CEOS Disaster WG#5 @ DLR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3623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 smtClean="0"/>
              <a:t>How </a:t>
            </a:r>
            <a:r>
              <a:rPr lang="en-US" altLang="ja-JP" sz="3200" u="sng" dirty="0" smtClean="0"/>
              <a:t>can Sentinel Asia</a:t>
            </a:r>
            <a:r>
              <a:rPr kumimoji="1" lang="en-US" altLang="ja-JP" sz="3200" u="sng" dirty="0" smtClean="0"/>
              <a:t> </a:t>
            </a:r>
            <a:r>
              <a:rPr kumimoji="1" lang="en-US" altLang="ja-JP" sz="3200" u="sng" dirty="0" smtClean="0"/>
              <a:t>support recovery </a:t>
            </a:r>
            <a:r>
              <a:rPr kumimoji="1" lang="en-US" altLang="ja-JP" sz="3200" u="sng" dirty="0" smtClean="0"/>
              <a:t>operation</a:t>
            </a:r>
            <a:r>
              <a:rPr lang="en-US" altLang="ja-JP" sz="3200" u="sng" dirty="0"/>
              <a:t> </a:t>
            </a:r>
            <a:r>
              <a:rPr lang="en-US" altLang="ja-JP" sz="3200" u="sng" dirty="0" smtClean="0"/>
              <a:t>from space</a:t>
            </a:r>
            <a:r>
              <a:rPr kumimoji="1" lang="en-US" altLang="ja-JP" sz="3200" u="sng" dirty="0" smtClean="0"/>
              <a:t>?</a:t>
            </a:r>
            <a:endParaRPr kumimoji="1" lang="ja-JP" altLang="en-US" sz="3200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u="sng" dirty="0" smtClean="0"/>
              <a:t>What is recovery from the damage?</a:t>
            </a:r>
            <a:endParaRPr kumimoji="1" lang="ja-JP" altLang="en-US" sz="3200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335699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Periodic satellite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monitoring</a:t>
            </a:r>
            <a:r>
              <a:rPr kumimoji="1" lang="en-US" altLang="ja-JP" sz="2400" dirty="0" smtClean="0"/>
              <a:t> of long term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restoration process</a:t>
            </a:r>
            <a:r>
              <a:rPr kumimoji="1" lang="en-US" altLang="ja-JP" sz="2400" dirty="0" smtClean="0"/>
              <a:t> of the damaged city or the area </a:t>
            </a:r>
          </a:p>
          <a:p>
            <a:r>
              <a:rPr lang="en-US" altLang="ja-JP" sz="2400" dirty="0" smtClean="0"/>
              <a:t>     - Open Street Map such as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Google Earth </a:t>
            </a:r>
            <a:r>
              <a:rPr lang="en-US" altLang="ja-JP" sz="2400" dirty="0" smtClean="0"/>
              <a:t>can be harnessed</a:t>
            </a:r>
          </a:p>
          <a:p>
            <a:r>
              <a:rPr lang="en-US" altLang="ja-JP" sz="2400" dirty="0" smtClean="0"/>
              <a:t> </a:t>
            </a:r>
            <a:r>
              <a:rPr lang="ja-JP" altLang="en-US" sz="2400" dirty="0" smtClean="0"/>
              <a:t>　   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/>
              <a:t>No need </a:t>
            </a:r>
            <a:r>
              <a:rPr lang="en-US" altLang="ja-JP" sz="2400" dirty="0" smtClean="0"/>
              <a:t>to be supported by </a:t>
            </a:r>
            <a:r>
              <a:rPr lang="en-US" altLang="ja-JP" sz="2400" b="1" dirty="0" smtClean="0"/>
              <a:t>Sentinel Asia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Provide geographic information of disaster affected area for  redevelopment and revitalization (</a:t>
            </a:r>
            <a:r>
              <a:rPr lang="en-US" altLang="ja-JP" sz="2400" b="1" dirty="0" smtClean="0"/>
              <a:t>Sentinel Asia </a:t>
            </a:r>
            <a:r>
              <a:rPr lang="en-US" altLang="ja-JP" sz="2400" dirty="0" smtClean="0"/>
              <a:t>Applicable)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6176" y="580526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(</a:t>
            </a:r>
            <a:r>
              <a:rPr kumimoji="1" lang="en-US" altLang="ja-JP" sz="2400" dirty="0" smtClean="0"/>
              <a:t>Continued)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7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629</Words>
  <Application>Microsoft Office PowerPoint</Application>
  <PresentationFormat>画面に合わせる (4:3)</PresentationFormat>
  <Paragraphs>123</Paragraphs>
  <Slides>12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JAXA A/I M4/18  Recovery Observation   - Sentinel Asia -</vt:lpstr>
      <vt:lpstr>PowerPoint プレゼンテーション</vt:lpstr>
      <vt:lpstr>The Hanshin-Awaji Great Earthquake(1995)</vt:lpstr>
      <vt:lpstr>The Great East Japan Earthquake (2011)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伊藤　道夫</dc:creator>
  <cp:lastModifiedBy>各自設定して下さい</cp:lastModifiedBy>
  <cp:revision>52</cp:revision>
  <cp:lastPrinted>2016-03-05T02:07:39Z</cp:lastPrinted>
  <dcterms:created xsi:type="dcterms:W3CDTF">2016-03-03T06:30:40Z</dcterms:created>
  <dcterms:modified xsi:type="dcterms:W3CDTF">2016-03-06T14:15:50Z</dcterms:modified>
</cp:coreProperties>
</file>