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87" r:id="rId2"/>
    <p:sldId id="480" r:id="rId3"/>
    <p:sldId id="497" r:id="rId4"/>
    <p:sldId id="525" r:id="rId5"/>
    <p:sldId id="526" r:id="rId6"/>
    <p:sldId id="527" r:id="rId7"/>
    <p:sldId id="294" r:id="rId8"/>
    <p:sldId id="478" r:id="rId9"/>
    <p:sldId id="479" r:id="rId10"/>
    <p:sldId id="522" r:id="rId11"/>
    <p:sldId id="523" r:id="rId12"/>
    <p:sldId id="524" r:id="rId13"/>
    <p:sldId id="383" r:id="rId14"/>
    <p:sldId id="458" r:id="rId15"/>
    <p:sldId id="481" r:id="rId16"/>
    <p:sldId id="490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482" r:id="rId28"/>
    <p:sldId id="487" r:id="rId29"/>
    <p:sldId id="489" r:id="rId30"/>
    <p:sldId id="488" r:id="rId31"/>
    <p:sldId id="483" r:id="rId32"/>
    <p:sldId id="486" r:id="rId33"/>
    <p:sldId id="484" r:id="rId34"/>
    <p:sldId id="528" r:id="rId35"/>
    <p:sldId id="529" r:id="rId36"/>
    <p:sldId id="485" r:id="rId37"/>
    <p:sldId id="498" r:id="rId38"/>
    <p:sldId id="298" r:id="rId39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yc" initials="p" lastIdx="12" clrIdx="0"/>
  <p:cmAuthor id="1" name="Andrew Eddy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E17"/>
    <a:srgbClr val="006600"/>
    <a:srgbClr val="FBFF76"/>
    <a:srgbClr val="CFC43D"/>
    <a:srgbClr val="001C4F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0323" autoAdjust="0"/>
  </p:normalViewPr>
  <p:slideViewPr>
    <p:cSldViewPr snapToGrid="0" snapToObjects="1">
      <p:cViewPr>
        <p:scale>
          <a:sx n="64" d="100"/>
          <a:sy n="64" d="100"/>
        </p:scale>
        <p:origin x="-15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0246C-2570-004E-B776-467FBC8972E1}" type="doc">
      <dgm:prSet loTypeId="urn:microsoft.com/office/officeart/2005/8/layout/hProcess6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89E53BD-6810-9C4D-9E01-29A622FF5E9E}">
      <dgm:prSet phldrT="[Text]" custT="1"/>
      <dgm:spPr/>
      <dgm:t>
        <a:bodyPr/>
        <a:lstStyle/>
        <a:p>
          <a:r>
            <a:rPr lang="en-US" sz="1400" dirty="0" smtClean="0"/>
            <a:t>Preparation</a:t>
          </a:r>
          <a:endParaRPr lang="en-US" sz="1400" dirty="0"/>
        </a:p>
      </dgm:t>
    </dgm:pt>
    <dgm:pt modelId="{3A92F3E0-6185-004C-8B1B-A66543BFB6BF}" type="parTrans" cxnId="{B47C9666-54DA-0C4F-A67C-2D6BE0946F96}">
      <dgm:prSet/>
      <dgm:spPr/>
      <dgm:t>
        <a:bodyPr/>
        <a:lstStyle/>
        <a:p>
          <a:endParaRPr lang="en-US"/>
        </a:p>
      </dgm:t>
    </dgm:pt>
    <dgm:pt modelId="{8B0BC6C9-FA7D-394F-BFB4-A64656C97D36}" type="sibTrans" cxnId="{B47C9666-54DA-0C4F-A67C-2D6BE0946F96}">
      <dgm:prSet/>
      <dgm:spPr/>
      <dgm:t>
        <a:bodyPr/>
        <a:lstStyle/>
        <a:p>
          <a:endParaRPr lang="en-US"/>
        </a:p>
      </dgm:t>
    </dgm:pt>
    <dgm:pt modelId="{6528CECF-C1AE-6C49-BD07-49C7457032F1}">
      <dgm:prSet phldrT="[Text]" custT="1"/>
      <dgm:spPr/>
      <dgm:t>
        <a:bodyPr/>
        <a:lstStyle/>
        <a:p>
          <a:r>
            <a:rPr lang="en-US" sz="1200" dirty="0" smtClean="0"/>
            <a:t>Institutional relationships</a:t>
          </a:r>
          <a:endParaRPr lang="en-US" sz="1200" dirty="0"/>
        </a:p>
      </dgm:t>
    </dgm:pt>
    <dgm:pt modelId="{E83FE51F-49AB-E647-9EC3-D098580AA4C0}" type="parTrans" cxnId="{0B90A407-9849-9D4F-93EF-04967D2D5663}">
      <dgm:prSet/>
      <dgm:spPr/>
      <dgm:t>
        <a:bodyPr/>
        <a:lstStyle/>
        <a:p>
          <a:endParaRPr lang="en-US"/>
        </a:p>
      </dgm:t>
    </dgm:pt>
    <dgm:pt modelId="{44DD9C6D-1C66-E94A-A72B-57F7946E3419}" type="sibTrans" cxnId="{0B90A407-9849-9D4F-93EF-04967D2D5663}">
      <dgm:prSet/>
      <dgm:spPr/>
      <dgm:t>
        <a:bodyPr/>
        <a:lstStyle/>
        <a:p>
          <a:endParaRPr lang="en-US"/>
        </a:p>
      </dgm:t>
    </dgm:pt>
    <dgm:pt modelId="{BEF020BD-9BA5-C54D-8117-C1F5577467A7}">
      <dgm:prSet phldrT="[Text]" custT="1"/>
      <dgm:spPr/>
      <dgm:t>
        <a:bodyPr/>
        <a:lstStyle/>
        <a:p>
          <a:r>
            <a:rPr lang="en-US" sz="1400" dirty="0" smtClean="0"/>
            <a:t>Triggering</a:t>
          </a:r>
          <a:endParaRPr lang="en-US" sz="1400" dirty="0"/>
        </a:p>
      </dgm:t>
    </dgm:pt>
    <dgm:pt modelId="{CC353754-044B-604C-B8E4-8B5A970A6A7E}" type="parTrans" cxnId="{9E110E29-E1F0-C847-B90A-204F2DEEEC68}">
      <dgm:prSet/>
      <dgm:spPr/>
      <dgm:t>
        <a:bodyPr/>
        <a:lstStyle/>
        <a:p>
          <a:endParaRPr lang="en-US"/>
        </a:p>
      </dgm:t>
    </dgm:pt>
    <dgm:pt modelId="{09A21428-1EBA-0843-BC0E-2F1566FD656C}" type="sibTrans" cxnId="{9E110E29-E1F0-C847-B90A-204F2DEEEC68}">
      <dgm:prSet/>
      <dgm:spPr/>
      <dgm:t>
        <a:bodyPr/>
        <a:lstStyle/>
        <a:p>
          <a:endParaRPr lang="en-US"/>
        </a:p>
      </dgm:t>
    </dgm:pt>
    <dgm:pt modelId="{1E958BB5-245D-8A4E-B672-107627E320D4}">
      <dgm:prSet phldrT="[Text]" custT="1"/>
      <dgm:spPr/>
      <dgm:t>
        <a:bodyPr/>
        <a:lstStyle/>
        <a:p>
          <a:r>
            <a:rPr lang="en-US" sz="1200" dirty="0" smtClean="0"/>
            <a:t>Charter and EMS activation monitoring</a:t>
          </a:r>
          <a:endParaRPr lang="en-US" sz="1200" dirty="0"/>
        </a:p>
      </dgm:t>
    </dgm:pt>
    <dgm:pt modelId="{413D7438-D325-204D-AFDD-881D406B35F5}" type="parTrans" cxnId="{37B79544-5511-C44B-A2A3-58CC7112D619}">
      <dgm:prSet/>
      <dgm:spPr/>
      <dgm:t>
        <a:bodyPr/>
        <a:lstStyle/>
        <a:p>
          <a:endParaRPr lang="en-US"/>
        </a:p>
      </dgm:t>
    </dgm:pt>
    <dgm:pt modelId="{EBFA656F-72EF-1446-A11D-4E438B1933E2}" type="sibTrans" cxnId="{37B79544-5511-C44B-A2A3-58CC7112D619}">
      <dgm:prSet/>
      <dgm:spPr/>
      <dgm:t>
        <a:bodyPr/>
        <a:lstStyle/>
        <a:p>
          <a:endParaRPr lang="en-US"/>
        </a:p>
      </dgm:t>
    </dgm:pt>
    <dgm:pt modelId="{D3FE77A9-76AC-A947-9046-AF7E95E60C92}">
      <dgm:prSet phldrT="[Text]" custT="1"/>
      <dgm:spPr/>
      <dgm:t>
        <a:bodyPr/>
        <a:lstStyle/>
        <a:p>
          <a:r>
            <a:rPr lang="en-US" sz="1400" dirty="0" smtClean="0"/>
            <a:t>Establishment</a:t>
          </a:r>
          <a:endParaRPr lang="en-US" sz="1400" dirty="0"/>
        </a:p>
      </dgm:t>
    </dgm:pt>
    <dgm:pt modelId="{7C4A51A6-B3C0-AF40-AF4A-08C9945E45BD}" type="parTrans" cxnId="{776A83D8-BD46-284E-97D8-E107BFDB4EE7}">
      <dgm:prSet/>
      <dgm:spPr/>
      <dgm:t>
        <a:bodyPr/>
        <a:lstStyle/>
        <a:p>
          <a:endParaRPr lang="en-US"/>
        </a:p>
      </dgm:t>
    </dgm:pt>
    <dgm:pt modelId="{457B62DE-E746-774F-A7C0-C19FFB4B4185}" type="sibTrans" cxnId="{776A83D8-BD46-284E-97D8-E107BFDB4EE7}">
      <dgm:prSet/>
      <dgm:spPr/>
      <dgm:t>
        <a:bodyPr/>
        <a:lstStyle/>
        <a:p>
          <a:endParaRPr lang="en-US"/>
        </a:p>
      </dgm:t>
    </dgm:pt>
    <dgm:pt modelId="{35F83A64-A3E7-194D-B066-81BE20FC437A}">
      <dgm:prSet phldrT="[Text]" custT="1"/>
      <dgm:spPr/>
      <dgm:t>
        <a:bodyPr/>
        <a:lstStyle/>
        <a:p>
          <a:r>
            <a:rPr lang="en-US" sz="1200" dirty="0" smtClean="0"/>
            <a:t>Product definition and development</a:t>
          </a:r>
          <a:endParaRPr lang="en-US" sz="1200" dirty="0"/>
        </a:p>
      </dgm:t>
    </dgm:pt>
    <dgm:pt modelId="{E289135C-E36E-A643-880E-7331713CAAED}" type="parTrans" cxnId="{95098162-7DA3-4B41-A424-343009E421DF}">
      <dgm:prSet/>
      <dgm:spPr/>
      <dgm:t>
        <a:bodyPr/>
        <a:lstStyle/>
        <a:p>
          <a:endParaRPr lang="en-US"/>
        </a:p>
      </dgm:t>
    </dgm:pt>
    <dgm:pt modelId="{2B539206-F82B-D643-BACF-14691496EFE1}" type="sibTrans" cxnId="{95098162-7DA3-4B41-A424-343009E421DF}">
      <dgm:prSet/>
      <dgm:spPr/>
      <dgm:t>
        <a:bodyPr/>
        <a:lstStyle/>
        <a:p>
          <a:endParaRPr lang="en-US"/>
        </a:p>
      </dgm:t>
    </dgm:pt>
    <dgm:pt modelId="{61046EF2-F265-8049-8165-1015DFDD7D56}">
      <dgm:prSet phldrT="[Text]" custT="1"/>
      <dgm:spPr/>
      <dgm:t>
        <a:bodyPr/>
        <a:lstStyle/>
        <a:p>
          <a:r>
            <a:rPr lang="en-US" sz="1200" dirty="0" smtClean="0"/>
            <a:t>Scenario building</a:t>
          </a:r>
          <a:endParaRPr lang="en-US" sz="1200" dirty="0"/>
        </a:p>
      </dgm:t>
    </dgm:pt>
    <dgm:pt modelId="{C277CF21-1F0D-744A-9E8D-F4BCC72F0C5D}" type="parTrans" cxnId="{7F524A57-CF11-B64C-825B-2D7158A05C0B}">
      <dgm:prSet/>
      <dgm:spPr/>
      <dgm:t>
        <a:bodyPr/>
        <a:lstStyle/>
        <a:p>
          <a:endParaRPr lang="en-US"/>
        </a:p>
      </dgm:t>
    </dgm:pt>
    <dgm:pt modelId="{2C482ACE-6712-0E4A-B0C4-C08FA389487E}" type="sibTrans" cxnId="{7F524A57-CF11-B64C-825B-2D7158A05C0B}">
      <dgm:prSet/>
      <dgm:spPr/>
      <dgm:t>
        <a:bodyPr/>
        <a:lstStyle/>
        <a:p>
          <a:endParaRPr lang="en-US"/>
        </a:p>
      </dgm:t>
    </dgm:pt>
    <dgm:pt modelId="{6807802D-9234-654F-8C5E-D8DA10F13B4D}">
      <dgm:prSet phldrT="[Text]" custT="1"/>
      <dgm:spPr/>
      <dgm:t>
        <a:bodyPr/>
        <a:lstStyle/>
        <a:p>
          <a:r>
            <a:rPr lang="en-US" sz="1200" dirty="0" smtClean="0"/>
            <a:t>Summary Event Report</a:t>
          </a:r>
          <a:endParaRPr lang="en-US" sz="1200" dirty="0"/>
        </a:p>
      </dgm:t>
    </dgm:pt>
    <dgm:pt modelId="{64CDFD6E-3752-B24D-BA4A-A0431EFA93D5}" type="parTrans" cxnId="{A0A6EEBF-4E60-544D-86FF-682C23ADAE47}">
      <dgm:prSet/>
      <dgm:spPr/>
      <dgm:t>
        <a:bodyPr/>
        <a:lstStyle/>
        <a:p>
          <a:endParaRPr lang="en-US"/>
        </a:p>
      </dgm:t>
    </dgm:pt>
    <dgm:pt modelId="{2A8021F6-BE56-164C-82EA-F7F0CB2E18F4}" type="sibTrans" cxnId="{A0A6EEBF-4E60-544D-86FF-682C23ADAE47}">
      <dgm:prSet/>
      <dgm:spPr/>
      <dgm:t>
        <a:bodyPr/>
        <a:lstStyle/>
        <a:p>
          <a:endParaRPr lang="en-US"/>
        </a:p>
      </dgm:t>
    </dgm:pt>
    <dgm:pt modelId="{E57E6898-4EE1-424F-B6A2-17AC7ACD7320}">
      <dgm:prSet phldrT="[Text]" custT="1"/>
      <dgm:spPr/>
      <dgm:t>
        <a:bodyPr/>
        <a:lstStyle/>
        <a:p>
          <a:r>
            <a:rPr lang="en-US" sz="1200" dirty="0" smtClean="0"/>
            <a:t>Decision by ROOT to trigger</a:t>
          </a:r>
          <a:endParaRPr lang="en-US" sz="1200" dirty="0"/>
        </a:p>
      </dgm:t>
    </dgm:pt>
    <dgm:pt modelId="{A341CB62-0643-DE4C-904D-67CCCBC69A76}" type="parTrans" cxnId="{D3D91132-A6CC-3E46-8C4D-08D5EE6C9BF8}">
      <dgm:prSet/>
      <dgm:spPr/>
      <dgm:t>
        <a:bodyPr/>
        <a:lstStyle/>
        <a:p>
          <a:endParaRPr lang="en-US"/>
        </a:p>
      </dgm:t>
    </dgm:pt>
    <dgm:pt modelId="{82EB55D1-E749-EF43-8243-DD2A5F2C9E6E}" type="sibTrans" cxnId="{D3D91132-A6CC-3E46-8C4D-08D5EE6C9BF8}">
      <dgm:prSet/>
      <dgm:spPr/>
      <dgm:t>
        <a:bodyPr/>
        <a:lstStyle/>
        <a:p>
          <a:endParaRPr lang="en-US"/>
        </a:p>
      </dgm:t>
    </dgm:pt>
    <dgm:pt modelId="{8F2EFBD5-81C6-EA4A-8AC3-D66B24D02330}">
      <dgm:prSet phldrT="[Text]" custT="1"/>
      <dgm:spPr/>
      <dgm:t>
        <a:bodyPr/>
        <a:lstStyle/>
        <a:p>
          <a:r>
            <a:rPr lang="en-US" sz="1200" dirty="0" smtClean="0"/>
            <a:t>Upload of Charter and EMS crisis  data and products</a:t>
          </a:r>
          <a:endParaRPr lang="en-US" sz="1200" dirty="0"/>
        </a:p>
      </dgm:t>
    </dgm:pt>
    <dgm:pt modelId="{CEFE14BA-312F-F941-8085-808292DB1753}" type="sibTrans" cxnId="{BC152FD0-10FC-AA44-9166-33444094B001}">
      <dgm:prSet/>
      <dgm:spPr/>
      <dgm:t>
        <a:bodyPr/>
        <a:lstStyle/>
        <a:p>
          <a:endParaRPr lang="en-US"/>
        </a:p>
      </dgm:t>
    </dgm:pt>
    <dgm:pt modelId="{5F7EAE61-7D3B-3A42-A8AD-B1487A130A12}" type="parTrans" cxnId="{BC152FD0-10FC-AA44-9166-33444094B001}">
      <dgm:prSet/>
      <dgm:spPr/>
      <dgm:t>
        <a:bodyPr/>
        <a:lstStyle/>
        <a:p>
          <a:endParaRPr lang="en-US"/>
        </a:p>
      </dgm:t>
    </dgm:pt>
    <dgm:pt modelId="{384A7B5B-8D62-0248-A3B8-35155A64D117}">
      <dgm:prSet custT="1"/>
      <dgm:spPr/>
      <dgm:t>
        <a:bodyPr/>
        <a:lstStyle/>
        <a:p>
          <a:r>
            <a:rPr lang="en-US" sz="1400" dirty="0" smtClean="0"/>
            <a:t>Operations</a:t>
          </a:r>
          <a:endParaRPr lang="en-US" sz="1400" dirty="0"/>
        </a:p>
      </dgm:t>
    </dgm:pt>
    <dgm:pt modelId="{2F4927A4-64BF-E94D-BED7-93718785ED7C}" type="parTrans" cxnId="{7AE6069C-B14C-C04A-BC9E-CB1B766C9C26}">
      <dgm:prSet/>
      <dgm:spPr/>
      <dgm:t>
        <a:bodyPr/>
        <a:lstStyle/>
        <a:p>
          <a:endParaRPr lang="en-US"/>
        </a:p>
      </dgm:t>
    </dgm:pt>
    <dgm:pt modelId="{9A0133CA-F8AE-0F47-AFD6-4E6DA028753E}" type="sibTrans" cxnId="{7AE6069C-B14C-C04A-BC9E-CB1B766C9C26}">
      <dgm:prSet/>
      <dgm:spPr/>
      <dgm:t>
        <a:bodyPr/>
        <a:lstStyle/>
        <a:p>
          <a:endParaRPr lang="en-US"/>
        </a:p>
      </dgm:t>
    </dgm:pt>
    <dgm:pt modelId="{4360C5CB-B822-8240-BA70-5F4649D134E8}">
      <dgm:prSet phldrT="[Text]" custT="1"/>
      <dgm:spPr/>
      <dgm:t>
        <a:bodyPr/>
        <a:lstStyle/>
        <a:p>
          <a:r>
            <a:rPr lang="en-US" sz="1200" dirty="0" smtClean="0"/>
            <a:t>Preliminary Data Acquisition Plan</a:t>
          </a:r>
          <a:endParaRPr lang="en-US" sz="1200" dirty="0"/>
        </a:p>
      </dgm:t>
    </dgm:pt>
    <dgm:pt modelId="{68E15690-B396-E34C-B908-C1FDC197C4DF}" type="parTrans" cxnId="{FDE77ABA-B5DD-6E44-B12C-FE10285A3371}">
      <dgm:prSet/>
      <dgm:spPr/>
      <dgm:t>
        <a:bodyPr/>
        <a:lstStyle/>
        <a:p>
          <a:endParaRPr lang="en-US"/>
        </a:p>
      </dgm:t>
    </dgm:pt>
    <dgm:pt modelId="{0C2B68E9-9E9B-1347-8722-B5C60626086C}" type="sibTrans" cxnId="{FDE77ABA-B5DD-6E44-B12C-FE10285A3371}">
      <dgm:prSet/>
      <dgm:spPr/>
      <dgm:t>
        <a:bodyPr/>
        <a:lstStyle/>
        <a:p>
          <a:endParaRPr lang="en-US"/>
        </a:p>
      </dgm:t>
    </dgm:pt>
    <dgm:pt modelId="{35828971-3B0F-4A47-AF24-69CF47C50B87}">
      <dgm:prSet phldrT="[Text]" custT="1"/>
      <dgm:spPr/>
      <dgm:t>
        <a:bodyPr/>
        <a:lstStyle/>
        <a:p>
          <a:r>
            <a:rPr lang="en-US" sz="1200" dirty="0" smtClean="0"/>
            <a:t>Link to national end user</a:t>
          </a:r>
          <a:endParaRPr lang="en-US" sz="1200" dirty="0"/>
        </a:p>
      </dgm:t>
    </dgm:pt>
    <dgm:pt modelId="{FC25FD4D-46E1-694A-88C8-D25FAABE3EB4}" type="parTrans" cxnId="{688DF885-1AFB-CE4B-BF1B-FA934C5DA720}">
      <dgm:prSet/>
      <dgm:spPr/>
      <dgm:t>
        <a:bodyPr/>
        <a:lstStyle/>
        <a:p>
          <a:endParaRPr lang="en-US"/>
        </a:p>
      </dgm:t>
    </dgm:pt>
    <dgm:pt modelId="{E5D2458C-9C85-CC47-AC50-12812F1519C5}" type="sibTrans" cxnId="{688DF885-1AFB-CE4B-BF1B-FA934C5DA720}">
      <dgm:prSet/>
      <dgm:spPr/>
      <dgm:t>
        <a:bodyPr/>
        <a:lstStyle/>
        <a:p>
          <a:endParaRPr lang="en-US"/>
        </a:p>
      </dgm:t>
    </dgm:pt>
    <dgm:pt modelId="{024A5B20-433F-994E-BFC3-41A678A13B0D}">
      <dgm:prSet phldrT="[Text]" custT="1"/>
      <dgm:spPr/>
      <dgm:t>
        <a:bodyPr/>
        <a:lstStyle/>
        <a:p>
          <a:r>
            <a:rPr lang="en-US" sz="1200" dirty="0" smtClean="0"/>
            <a:t>Development of RO activity grid</a:t>
          </a:r>
          <a:endParaRPr lang="en-US" sz="1200" dirty="0"/>
        </a:p>
      </dgm:t>
    </dgm:pt>
    <dgm:pt modelId="{7760CADC-16CD-B447-9EED-F44E41495052}" type="parTrans" cxnId="{273D2DB8-CB53-DB44-A5FF-EA7AD568804B}">
      <dgm:prSet/>
      <dgm:spPr/>
      <dgm:t>
        <a:bodyPr/>
        <a:lstStyle/>
        <a:p>
          <a:endParaRPr lang="en-US"/>
        </a:p>
      </dgm:t>
    </dgm:pt>
    <dgm:pt modelId="{53A87237-C329-6C41-86FB-DE8A0B6488B3}" type="sibTrans" cxnId="{273D2DB8-CB53-DB44-A5FF-EA7AD568804B}">
      <dgm:prSet/>
      <dgm:spPr/>
      <dgm:t>
        <a:bodyPr/>
        <a:lstStyle/>
        <a:p>
          <a:endParaRPr lang="en-US"/>
        </a:p>
      </dgm:t>
    </dgm:pt>
    <dgm:pt modelId="{AA1B01C2-8C09-2445-8DDE-EBAC9F25C681}">
      <dgm:prSet phldrT="[Text]" custT="1"/>
      <dgm:spPr/>
      <dgm:t>
        <a:bodyPr/>
        <a:lstStyle/>
        <a:p>
          <a:r>
            <a:rPr lang="en-US" sz="1200" dirty="0" smtClean="0"/>
            <a:t>Research and training &amp; capacity development</a:t>
          </a:r>
          <a:endParaRPr lang="en-US" sz="1200" dirty="0"/>
        </a:p>
      </dgm:t>
    </dgm:pt>
    <dgm:pt modelId="{D0F99EDC-55DF-AD47-921E-62AC75E8A5C9}" type="parTrans" cxnId="{38F94579-4D71-FC4C-A204-B0D39A1DD6D6}">
      <dgm:prSet/>
      <dgm:spPr/>
      <dgm:t>
        <a:bodyPr/>
        <a:lstStyle/>
        <a:p>
          <a:endParaRPr lang="en-US"/>
        </a:p>
      </dgm:t>
    </dgm:pt>
    <dgm:pt modelId="{89C9049D-7D67-2148-8D03-227CB4CB5487}" type="sibTrans" cxnId="{38F94579-4D71-FC4C-A204-B0D39A1DD6D6}">
      <dgm:prSet/>
      <dgm:spPr/>
      <dgm:t>
        <a:bodyPr/>
        <a:lstStyle/>
        <a:p>
          <a:endParaRPr lang="en-US"/>
        </a:p>
      </dgm:t>
    </dgm:pt>
    <dgm:pt modelId="{27BA586B-9799-454F-A678-B568E3EAEB44}">
      <dgm:prSet custT="1"/>
      <dgm:spPr/>
      <dgm:t>
        <a:bodyPr/>
        <a:lstStyle/>
        <a:p>
          <a:r>
            <a:rPr lang="en-US" sz="1200" dirty="0" smtClean="0"/>
            <a:t>Liaison and development of  links with end users</a:t>
          </a:r>
          <a:endParaRPr lang="en-US" sz="1200" dirty="0"/>
        </a:p>
      </dgm:t>
    </dgm:pt>
    <dgm:pt modelId="{0CF65587-2602-8342-9D85-4EEBF96FE578}" type="parTrans" cxnId="{297F5634-565F-6A42-93CA-78084D5688BD}">
      <dgm:prSet/>
      <dgm:spPr/>
      <dgm:t>
        <a:bodyPr/>
        <a:lstStyle/>
        <a:p>
          <a:endParaRPr lang="en-US"/>
        </a:p>
      </dgm:t>
    </dgm:pt>
    <dgm:pt modelId="{FBCC52A7-91E1-384C-A95F-010068968D30}" type="sibTrans" cxnId="{297F5634-565F-6A42-93CA-78084D5688BD}">
      <dgm:prSet/>
      <dgm:spPr/>
      <dgm:t>
        <a:bodyPr/>
        <a:lstStyle/>
        <a:p>
          <a:endParaRPr lang="en-US"/>
        </a:p>
      </dgm:t>
    </dgm:pt>
    <dgm:pt modelId="{A932E258-48AD-8440-804B-E0A12E9A6762}">
      <dgm:prSet phldrT="[Text]" custT="1"/>
      <dgm:spPr/>
      <dgm:t>
        <a:bodyPr/>
        <a:lstStyle/>
        <a:p>
          <a:r>
            <a:rPr lang="en-US" sz="1200" dirty="0" smtClean="0"/>
            <a:t>Promotion and Outreach</a:t>
          </a:r>
          <a:endParaRPr lang="en-US" sz="1200" dirty="0"/>
        </a:p>
      </dgm:t>
    </dgm:pt>
    <dgm:pt modelId="{D7CCAC07-10A5-D042-8472-067BBBF9F8FA}" type="sibTrans" cxnId="{196F5F65-6B63-854E-B4BC-781DA9E11D5A}">
      <dgm:prSet/>
      <dgm:spPr/>
      <dgm:t>
        <a:bodyPr/>
        <a:lstStyle/>
        <a:p>
          <a:endParaRPr lang="en-US"/>
        </a:p>
      </dgm:t>
    </dgm:pt>
    <dgm:pt modelId="{D78CE7FE-E18D-6049-B121-CCFC7F4A9E17}" type="parTrans" cxnId="{196F5F65-6B63-854E-B4BC-781DA9E11D5A}">
      <dgm:prSet/>
      <dgm:spPr/>
      <dgm:t>
        <a:bodyPr/>
        <a:lstStyle/>
        <a:p>
          <a:endParaRPr lang="en-US"/>
        </a:p>
      </dgm:t>
    </dgm:pt>
    <dgm:pt modelId="{8A2D4532-6C71-AB48-BDEC-ED9EBE4977C8}">
      <dgm:prSet phldrT="[Text]" custT="1"/>
      <dgm:spPr/>
      <dgm:t>
        <a:bodyPr/>
        <a:lstStyle/>
        <a:p>
          <a:r>
            <a:rPr lang="en-US" sz="1200" dirty="0" smtClean="0"/>
            <a:t>Reporting</a:t>
          </a:r>
          <a:endParaRPr lang="en-US" sz="1200" dirty="0"/>
        </a:p>
      </dgm:t>
    </dgm:pt>
    <dgm:pt modelId="{673D7299-9D06-DF43-AA05-BE114A447CFC}" type="sibTrans" cxnId="{00BE1409-DACE-C74C-B3F6-161A2BB5749A}">
      <dgm:prSet/>
      <dgm:spPr/>
      <dgm:t>
        <a:bodyPr/>
        <a:lstStyle/>
        <a:p>
          <a:endParaRPr lang="en-US"/>
        </a:p>
      </dgm:t>
    </dgm:pt>
    <dgm:pt modelId="{26499876-A0ED-B146-9DA7-B45389341DB1}" type="parTrans" cxnId="{00BE1409-DACE-C74C-B3F6-161A2BB5749A}">
      <dgm:prSet/>
      <dgm:spPr/>
      <dgm:t>
        <a:bodyPr/>
        <a:lstStyle/>
        <a:p>
          <a:endParaRPr lang="en-US"/>
        </a:p>
      </dgm:t>
    </dgm:pt>
    <dgm:pt modelId="{83C9E5FA-7077-D140-B638-0B64B691A714}">
      <dgm:prSet phldrT="[Text]" custT="1"/>
      <dgm:spPr/>
      <dgm:t>
        <a:bodyPr/>
        <a:lstStyle/>
        <a:p>
          <a:r>
            <a:rPr lang="en-US" sz="1200" dirty="0" smtClean="0"/>
            <a:t>Evaluation (+ 6 months) and lessons learned</a:t>
          </a:r>
          <a:endParaRPr lang="en-US" sz="1200" dirty="0"/>
        </a:p>
      </dgm:t>
    </dgm:pt>
    <dgm:pt modelId="{A0E0ED80-4E41-5E40-8B5F-608332E9544F}" type="parTrans" cxnId="{AAA9DFC6-DCC3-4644-BEE5-1B1D6DC716D7}">
      <dgm:prSet/>
      <dgm:spPr/>
      <dgm:t>
        <a:bodyPr/>
        <a:lstStyle/>
        <a:p>
          <a:endParaRPr lang="en-US"/>
        </a:p>
      </dgm:t>
    </dgm:pt>
    <dgm:pt modelId="{557E8F62-7AE7-6346-A610-F437D45371B6}" type="sibTrans" cxnId="{AAA9DFC6-DCC3-4644-BEE5-1B1D6DC716D7}">
      <dgm:prSet/>
      <dgm:spPr/>
      <dgm:t>
        <a:bodyPr/>
        <a:lstStyle/>
        <a:p>
          <a:endParaRPr lang="en-US"/>
        </a:p>
      </dgm:t>
    </dgm:pt>
    <dgm:pt modelId="{6A4F5DB6-F557-AF40-9940-21930EF062AF}">
      <dgm:prSet phldrT="[Text]" custT="1"/>
      <dgm:spPr/>
      <dgm:t>
        <a:bodyPr/>
        <a:lstStyle/>
        <a:p>
          <a:r>
            <a:rPr lang="en-US" sz="1200" dirty="0" smtClean="0"/>
            <a:t>Initial reporting</a:t>
          </a:r>
          <a:endParaRPr lang="en-US" sz="1200" dirty="0"/>
        </a:p>
      </dgm:t>
    </dgm:pt>
    <dgm:pt modelId="{0CDE89EF-8457-7545-B86A-4551D84391E9}" type="parTrans" cxnId="{5D5C7C3E-8382-7D42-86B9-292B582B5C96}">
      <dgm:prSet/>
      <dgm:spPr/>
      <dgm:t>
        <a:bodyPr/>
        <a:lstStyle/>
        <a:p>
          <a:endParaRPr lang="en-US"/>
        </a:p>
      </dgm:t>
    </dgm:pt>
    <dgm:pt modelId="{A72FD2A8-B8D4-394B-9D0A-9639F07BEBA9}" type="sibTrans" cxnId="{5D5C7C3E-8382-7D42-86B9-292B582B5C96}">
      <dgm:prSet/>
      <dgm:spPr/>
      <dgm:t>
        <a:bodyPr/>
        <a:lstStyle/>
        <a:p>
          <a:endParaRPr lang="en-US"/>
        </a:p>
      </dgm:t>
    </dgm:pt>
    <dgm:pt modelId="{C7E1CB6E-9DD1-984B-9F84-21D8D81B0FB0}">
      <dgm:prSet phldrT="[Text]" custT="1"/>
      <dgm:spPr/>
      <dgm:t>
        <a:bodyPr/>
        <a:lstStyle/>
        <a:p>
          <a:r>
            <a:rPr lang="en-US" sz="1200" dirty="0" smtClean="0"/>
            <a:t>IT maintenance</a:t>
          </a:r>
          <a:endParaRPr lang="en-US" sz="1200" dirty="0"/>
        </a:p>
      </dgm:t>
    </dgm:pt>
    <dgm:pt modelId="{058168D0-540A-7B43-8C02-47D23A9735E9}" type="parTrans" cxnId="{7E912D14-0A55-404A-B36F-65642477CCBA}">
      <dgm:prSet/>
      <dgm:spPr/>
      <dgm:t>
        <a:bodyPr/>
        <a:lstStyle/>
        <a:p>
          <a:endParaRPr lang="en-US"/>
        </a:p>
      </dgm:t>
    </dgm:pt>
    <dgm:pt modelId="{1D58C0F8-3379-F24D-9788-13566D243726}" type="sibTrans" cxnId="{7E912D14-0A55-404A-B36F-65642477CCBA}">
      <dgm:prSet/>
      <dgm:spPr/>
      <dgm:t>
        <a:bodyPr/>
        <a:lstStyle/>
        <a:p>
          <a:endParaRPr lang="en-US"/>
        </a:p>
      </dgm:t>
    </dgm:pt>
    <dgm:pt modelId="{DB97DDD7-E7FB-CE4F-9D38-9312926E1B3D}">
      <dgm:prSet phldrT="[Text]" custT="1"/>
      <dgm:spPr/>
      <dgm:t>
        <a:bodyPr/>
        <a:lstStyle/>
        <a:p>
          <a:r>
            <a:rPr lang="en-US" sz="1200" dirty="0" smtClean="0"/>
            <a:t>Legacy planning</a:t>
          </a:r>
          <a:endParaRPr lang="en-US" sz="1200" dirty="0"/>
        </a:p>
      </dgm:t>
    </dgm:pt>
    <dgm:pt modelId="{EC040F33-960A-9A40-BC41-4197825502C5}" type="parTrans" cxnId="{E5A1EBBD-311A-394A-8B33-B1A0D9B07AEF}">
      <dgm:prSet/>
      <dgm:spPr/>
      <dgm:t>
        <a:bodyPr/>
        <a:lstStyle/>
        <a:p>
          <a:endParaRPr lang="en-US"/>
        </a:p>
      </dgm:t>
    </dgm:pt>
    <dgm:pt modelId="{5F9843D1-F810-DC45-AAAB-909C950ADFBF}" type="sibTrans" cxnId="{E5A1EBBD-311A-394A-8B33-B1A0D9B07AEF}">
      <dgm:prSet/>
      <dgm:spPr/>
      <dgm:t>
        <a:bodyPr/>
        <a:lstStyle/>
        <a:p>
          <a:endParaRPr lang="en-US"/>
        </a:p>
      </dgm:t>
    </dgm:pt>
    <dgm:pt modelId="{49E882E8-06BB-3B4C-9111-319F93471498}">
      <dgm:prSet phldrT="[Text]" custT="1"/>
      <dgm:spPr/>
      <dgm:t>
        <a:bodyPr/>
        <a:lstStyle/>
        <a:p>
          <a:r>
            <a:rPr lang="en-US" sz="1200" dirty="0" smtClean="0"/>
            <a:t>Recovery demonstrator</a:t>
          </a:r>
          <a:endParaRPr lang="en-US" sz="1200" dirty="0"/>
        </a:p>
      </dgm:t>
    </dgm:pt>
    <dgm:pt modelId="{68A7B2C9-94EC-6E42-9BFB-880ACC42A54C}" type="parTrans" cxnId="{42F984B4-FDF8-A043-83C8-CFF8983DEB08}">
      <dgm:prSet/>
      <dgm:spPr/>
      <dgm:t>
        <a:bodyPr/>
        <a:lstStyle/>
        <a:p>
          <a:endParaRPr lang="en-US"/>
        </a:p>
      </dgm:t>
    </dgm:pt>
    <dgm:pt modelId="{60083578-6A69-F545-BEDA-5E9103FFB2A1}" type="sibTrans" cxnId="{42F984B4-FDF8-A043-83C8-CFF8983DEB08}">
      <dgm:prSet/>
      <dgm:spPr/>
      <dgm:t>
        <a:bodyPr/>
        <a:lstStyle/>
        <a:p>
          <a:endParaRPr lang="en-US"/>
        </a:p>
      </dgm:t>
    </dgm:pt>
    <dgm:pt modelId="{51B5F0FB-B007-844A-8A4D-30CB3B697686}">
      <dgm:prSet phldrT="[Text]" custT="1"/>
      <dgm:spPr/>
      <dgm:t>
        <a:bodyPr/>
        <a:lstStyle/>
        <a:p>
          <a:r>
            <a:rPr lang="en-US" sz="1200" dirty="0" smtClean="0"/>
            <a:t> Protocols for RO operations</a:t>
          </a:r>
          <a:endParaRPr lang="en-US" sz="1200" dirty="0"/>
        </a:p>
      </dgm:t>
    </dgm:pt>
    <dgm:pt modelId="{4B5D0F87-6D2B-374E-A567-4CD9EB01CA5E}" type="parTrans" cxnId="{F28AF4FA-7596-6547-B3EE-0951D38FF7B9}">
      <dgm:prSet/>
      <dgm:spPr/>
      <dgm:t>
        <a:bodyPr/>
        <a:lstStyle/>
        <a:p>
          <a:endParaRPr lang="en-US"/>
        </a:p>
      </dgm:t>
    </dgm:pt>
    <dgm:pt modelId="{35E698B7-853B-8640-805B-DDA31BD2494B}" type="sibTrans" cxnId="{F28AF4FA-7596-6547-B3EE-0951D38FF7B9}">
      <dgm:prSet/>
      <dgm:spPr/>
      <dgm:t>
        <a:bodyPr/>
        <a:lstStyle/>
        <a:p>
          <a:endParaRPr lang="en-US"/>
        </a:p>
      </dgm:t>
    </dgm:pt>
    <dgm:pt modelId="{A173368A-68AC-428A-8E67-57F3380B20C2}">
      <dgm:prSet phldrT="[Text]" custT="1"/>
      <dgm:spPr/>
      <dgm:t>
        <a:bodyPr/>
        <a:lstStyle/>
        <a:p>
          <a:r>
            <a:rPr lang="en-US" sz="1200" dirty="0" smtClean="0"/>
            <a:t>Infrastructure</a:t>
          </a:r>
          <a:endParaRPr lang="en-US" sz="1200" dirty="0"/>
        </a:p>
      </dgm:t>
    </dgm:pt>
    <dgm:pt modelId="{2211BFE9-006F-4DE3-984E-9024B9D0F24B}" type="parTrans" cxnId="{9E497CDC-2374-42D3-9BB7-E88E9C900BE5}">
      <dgm:prSet/>
      <dgm:spPr/>
      <dgm:t>
        <a:bodyPr/>
        <a:lstStyle/>
        <a:p>
          <a:endParaRPr lang="fr-FR"/>
        </a:p>
      </dgm:t>
    </dgm:pt>
    <dgm:pt modelId="{B661D8E2-3E88-409E-AAAD-DBC9A3856F46}" type="sibTrans" cxnId="{9E497CDC-2374-42D3-9BB7-E88E9C900BE5}">
      <dgm:prSet/>
      <dgm:spPr/>
      <dgm:t>
        <a:bodyPr/>
        <a:lstStyle/>
        <a:p>
          <a:endParaRPr lang="fr-FR"/>
        </a:p>
      </dgm:t>
    </dgm:pt>
    <dgm:pt modelId="{411A41FC-4B7A-4D30-8464-3859FF270FA8}">
      <dgm:prSet phldrT="[Text]" custT="1"/>
      <dgm:spPr/>
      <dgm:t>
        <a:bodyPr/>
        <a:lstStyle/>
        <a:p>
          <a:r>
            <a:rPr lang="en-US" sz="1200" dirty="0" smtClean="0"/>
            <a:t>Value-adding coordination</a:t>
          </a:r>
          <a:endParaRPr lang="en-US" sz="1200" dirty="0"/>
        </a:p>
      </dgm:t>
    </dgm:pt>
    <dgm:pt modelId="{A03D61E8-A777-4A66-B1C8-125D919F1FBD}" type="parTrans" cxnId="{3E3F46DD-1563-4DE9-BC13-017826BAA099}">
      <dgm:prSet/>
      <dgm:spPr/>
      <dgm:t>
        <a:bodyPr/>
        <a:lstStyle/>
        <a:p>
          <a:endParaRPr lang="fr-FR"/>
        </a:p>
      </dgm:t>
    </dgm:pt>
    <dgm:pt modelId="{1E53FE91-AAF1-475C-AFBE-411302506E84}" type="sibTrans" cxnId="{3E3F46DD-1563-4DE9-BC13-017826BAA099}">
      <dgm:prSet/>
      <dgm:spPr/>
      <dgm:t>
        <a:bodyPr/>
        <a:lstStyle/>
        <a:p>
          <a:endParaRPr lang="fr-FR"/>
        </a:p>
      </dgm:t>
    </dgm:pt>
    <dgm:pt modelId="{E213A581-4FDA-48BD-AE7B-B12E1A163DEC}">
      <dgm:prSet phldrT="[Text]" custT="1"/>
      <dgm:spPr/>
      <dgm:t>
        <a:bodyPr/>
        <a:lstStyle/>
        <a:p>
          <a:r>
            <a:rPr lang="en-US" sz="1200" dirty="0" smtClean="0"/>
            <a:t>baseline  products</a:t>
          </a:r>
          <a:endParaRPr lang="en-US" sz="1200" dirty="0"/>
        </a:p>
      </dgm:t>
    </dgm:pt>
    <dgm:pt modelId="{7FFF84D6-2C06-45BF-B356-7813A494EC82}" type="parTrans" cxnId="{3F3A3831-7FE4-4D35-A8AD-6373C5C12C10}">
      <dgm:prSet/>
      <dgm:spPr/>
      <dgm:t>
        <a:bodyPr/>
        <a:lstStyle/>
        <a:p>
          <a:endParaRPr lang="fr-FR"/>
        </a:p>
      </dgm:t>
    </dgm:pt>
    <dgm:pt modelId="{BECEEBFF-5025-4AFF-997C-A56830C2EF96}" type="sibTrans" cxnId="{3F3A3831-7FE4-4D35-A8AD-6373C5C12C10}">
      <dgm:prSet/>
      <dgm:spPr/>
      <dgm:t>
        <a:bodyPr/>
        <a:lstStyle/>
        <a:p>
          <a:endParaRPr lang="fr-FR"/>
        </a:p>
      </dgm:t>
    </dgm:pt>
    <dgm:pt modelId="{C5C59990-B00C-48AB-B41D-E1249B1DB43D}">
      <dgm:prSet custT="1"/>
      <dgm:spPr/>
      <dgm:t>
        <a:bodyPr/>
        <a:lstStyle/>
        <a:p>
          <a:r>
            <a:rPr lang="en-US" sz="1200" dirty="0" smtClean="0"/>
            <a:t>RO database feeding</a:t>
          </a:r>
          <a:endParaRPr lang="en-US" sz="1200" dirty="0"/>
        </a:p>
      </dgm:t>
    </dgm:pt>
    <dgm:pt modelId="{46B4B616-C6CF-4CA2-B180-AE2BE6F982B2}" type="parTrans" cxnId="{1F7C5C79-C723-4C62-B143-E4EE88C61FC2}">
      <dgm:prSet/>
      <dgm:spPr/>
      <dgm:t>
        <a:bodyPr/>
        <a:lstStyle/>
        <a:p>
          <a:endParaRPr lang="fr-FR"/>
        </a:p>
      </dgm:t>
    </dgm:pt>
    <dgm:pt modelId="{F373AFDF-912A-46BD-8FAA-74373E15411D}" type="sibTrans" cxnId="{1F7C5C79-C723-4C62-B143-E4EE88C61FC2}">
      <dgm:prSet/>
      <dgm:spPr/>
      <dgm:t>
        <a:bodyPr/>
        <a:lstStyle/>
        <a:p>
          <a:endParaRPr lang="fr-FR"/>
        </a:p>
      </dgm:t>
    </dgm:pt>
    <dgm:pt modelId="{DFDDBE78-6704-8548-9F82-EBC291094011}" type="pres">
      <dgm:prSet presAssocID="{2810246C-2570-004E-B776-467FBC8972E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DE2BC4-4F65-5A42-A62D-67FE241A96CE}" type="pres">
      <dgm:prSet presAssocID="{989E53BD-6810-9C4D-9E01-29A622FF5E9E}" presName="compNode" presStyleCnt="0"/>
      <dgm:spPr/>
    </dgm:pt>
    <dgm:pt modelId="{078CA3C4-F3C4-F548-9A6C-688363039F00}" type="pres">
      <dgm:prSet presAssocID="{989E53BD-6810-9C4D-9E01-29A622FF5E9E}" presName="noGeometry" presStyleCnt="0"/>
      <dgm:spPr/>
    </dgm:pt>
    <dgm:pt modelId="{C1FDA859-CA1F-F14F-B7D1-8E2CBC5608FD}" type="pres">
      <dgm:prSet presAssocID="{989E53BD-6810-9C4D-9E01-29A622FF5E9E}" presName="childTextVisible" presStyleLbl="bgAccFollowNode1" presStyleIdx="0" presStyleCnt="4" custScaleX="200401" custScaleY="177131" custLinFactNeighborX="4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6597D-A0D9-2F4E-8112-4BEA85ACD773}" type="pres">
      <dgm:prSet presAssocID="{989E53BD-6810-9C4D-9E01-29A622FF5E9E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627E3150-A61F-2E46-AAF4-37650F26F480}" type="pres">
      <dgm:prSet presAssocID="{989E53BD-6810-9C4D-9E01-29A622FF5E9E}" presName="parentText" presStyleLbl="node1" presStyleIdx="0" presStyleCnt="4" custScaleX="299296" custScaleY="130786" custLinFactNeighborX="-12342" custLinFactNeighborY="-33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5FF87-8398-7C4C-B7B9-91290B3B5D4B}" type="pres">
      <dgm:prSet presAssocID="{989E53BD-6810-9C4D-9E01-29A622FF5E9E}" presName="aSpace" presStyleCnt="0"/>
      <dgm:spPr/>
    </dgm:pt>
    <dgm:pt modelId="{D72AEF0C-D119-DF40-A5EB-F1257E06D47A}" type="pres">
      <dgm:prSet presAssocID="{BEF020BD-9BA5-C54D-8117-C1F5577467A7}" presName="compNode" presStyleCnt="0"/>
      <dgm:spPr/>
    </dgm:pt>
    <dgm:pt modelId="{2CDE9962-60EF-934D-AD5C-DD740074D101}" type="pres">
      <dgm:prSet presAssocID="{BEF020BD-9BA5-C54D-8117-C1F5577467A7}" presName="noGeometry" presStyleCnt="0"/>
      <dgm:spPr/>
    </dgm:pt>
    <dgm:pt modelId="{4544900C-C625-0E4F-9DEE-B76A75C5B859}" type="pres">
      <dgm:prSet presAssocID="{BEF020BD-9BA5-C54D-8117-C1F5577467A7}" presName="childTextVisible" presStyleLbl="bgAccFollowNode1" presStyleIdx="1" presStyleCnt="4" custScaleX="177869" custScaleY="177058" custLinFactNeighborX="-5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E887A-D973-1042-8529-F4F414B381CD}" type="pres">
      <dgm:prSet presAssocID="{BEF020BD-9BA5-C54D-8117-C1F5577467A7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1455C27A-043A-DE40-A055-F0665C588138}" type="pres">
      <dgm:prSet presAssocID="{BEF020BD-9BA5-C54D-8117-C1F5577467A7}" presName="parentText" presStyleLbl="node1" presStyleIdx="1" presStyleCnt="4" custScaleX="312779" custScaleY="138320" custLinFactNeighborX="-310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550E9-B066-EC4E-87C5-671AEAFE3D25}" type="pres">
      <dgm:prSet presAssocID="{BEF020BD-9BA5-C54D-8117-C1F5577467A7}" presName="aSpace" presStyleCnt="0"/>
      <dgm:spPr/>
    </dgm:pt>
    <dgm:pt modelId="{2A8E093F-B584-1A4B-A12A-67F1F57B8BE1}" type="pres">
      <dgm:prSet presAssocID="{D3FE77A9-76AC-A947-9046-AF7E95E60C92}" presName="compNode" presStyleCnt="0"/>
      <dgm:spPr/>
    </dgm:pt>
    <dgm:pt modelId="{D82B9EF2-CF9B-0F48-BE11-A64002FAC209}" type="pres">
      <dgm:prSet presAssocID="{D3FE77A9-76AC-A947-9046-AF7E95E60C92}" presName="noGeometry" presStyleCnt="0"/>
      <dgm:spPr/>
    </dgm:pt>
    <dgm:pt modelId="{E7619581-279E-2E45-A4F0-0BCC94EFF4E9}" type="pres">
      <dgm:prSet presAssocID="{D3FE77A9-76AC-A947-9046-AF7E95E60C92}" presName="childTextVisible" presStyleLbl="bgAccFollowNode1" presStyleIdx="2" presStyleCnt="4" custScaleX="225536" custScaleY="181582" custLinFactNeighborX="-5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7150E-FF6B-6646-8D6A-6CC7C5B09072}" type="pres">
      <dgm:prSet presAssocID="{D3FE77A9-76AC-A947-9046-AF7E95E60C92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FF43953A-EF1C-644C-9FD6-EAB0289B5496}" type="pres">
      <dgm:prSet presAssocID="{D3FE77A9-76AC-A947-9046-AF7E95E60C92}" presName="parentText" presStyleLbl="node1" presStyleIdx="2" presStyleCnt="4" custScaleX="349300" custScaleY="142278" custLinFactNeighborX="-848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2786D-F0C7-CA4F-BFA7-48048BE1D277}" type="pres">
      <dgm:prSet presAssocID="{D3FE77A9-76AC-A947-9046-AF7E95E60C92}" presName="aSpace" presStyleCnt="0"/>
      <dgm:spPr/>
    </dgm:pt>
    <dgm:pt modelId="{EA0F48AF-FF82-194C-828F-FE0523AFD844}" type="pres">
      <dgm:prSet presAssocID="{384A7B5B-8D62-0248-A3B8-35155A64D117}" presName="compNode" presStyleCnt="0"/>
      <dgm:spPr/>
    </dgm:pt>
    <dgm:pt modelId="{C1F4C240-1F70-CD45-8897-76802454E711}" type="pres">
      <dgm:prSet presAssocID="{384A7B5B-8D62-0248-A3B8-35155A64D117}" presName="noGeometry" presStyleCnt="0"/>
      <dgm:spPr/>
    </dgm:pt>
    <dgm:pt modelId="{4F4CA0DF-084A-ED4E-86BD-04E5E3DC4D23}" type="pres">
      <dgm:prSet presAssocID="{384A7B5B-8D62-0248-A3B8-35155A64D117}" presName="childTextVisible" presStyleLbl="bgAccFollowNode1" presStyleIdx="3" presStyleCnt="4" custScaleX="188746" custScaleY="237427" custLinFactNeighborX="-5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7638D-9AFB-A141-A443-F0EEBA8FFB50}" type="pres">
      <dgm:prSet presAssocID="{384A7B5B-8D62-0248-A3B8-35155A64D117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F52617DE-050B-4042-B3E6-8D8C9FF362A1}" type="pres">
      <dgm:prSet presAssocID="{384A7B5B-8D62-0248-A3B8-35155A64D117}" presName="parentText" presStyleLbl="node1" presStyleIdx="3" presStyleCnt="4" custScaleX="274045" custScaleY="153367" custLinFactNeighborX="-895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0E27AC-3579-4D5D-A449-A0B097D4E6A4}" type="presOf" srcId="{DB97DDD7-E7FB-CE4F-9D38-9312926E1B3D}" destId="{4F4CA0DF-084A-ED4E-86BD-04E5E3DC4D23}" srcOrd="0" destOrd="6" presId="urn:microsoft.com/office/officeart/2005/8/layout/hProcess6"/>
    <dgm:cxn modelId="{0281E9E3-2A04-4233-A0F2-3994E06ABB52}" type="presOf" srcId="{8F2EFBD5-81C6-EA4A-8AC3-D66B24D02330}" destId="{D777150E-FF6B-6646-8D6A-6CC7C5B09072}" srcOrd="1" destOrd="0" presId="urn:microsoft.com/office/officeart/2005/8/layout/hProcess6"/>
    <dgm:cxn modelId="{E6914655-1684-41B0-BDAC-9E6089C14A05}" type="presOf" srcId="{51B5F0FB-B007-844A-8A4D-30CB3B697686}" destId="{E7619581-279E-2E45-A4F0-0BCC94EFF4E9}" srcOrd="0" destOrd="5" presId="urn:microsoft.com/office/officeart/2005/8/layout/hProcess6"/>
    <dgm:cxn modelId="{174E63B1-DB29-4C91-A2EB-AE3ABE19E94E}" type="presOf" srcId="{A173368A-68AC-428A-8E67-57F3380B20C2}" destId="{C1FDA859-CA1F-F14F-B7D1-8E2CBC5608FD}" srcOrd="0" destOrd="1" presId="urn:microsoft.com/office/officeart/2005/8/layout/hProcess6"/>
    <dgm:cxn modelId="{AAA9DFC6-DCC3-4644-BEE5-1B1D6DC716D7}" srcId="{384A7B5B-8D62-0248-A3B8-35155A64D117}" destId="{83C9E5FA-7077-D140-B638-0B64B691A714}" srcOrd="3" destOrd="0" parTransId="{A0E0ED80-4E41-5E40-8B5F-608332E9544F}" sibTransId="{557E8F62-7AE7-6346-A610-F437D45371B6}"/>
    <dgm:cxn modelId="{750F0307-8CB6-49A3-BCD1-13340204D533}" type="presOf" srcId="{8A2D4532-6C71-AB48-BDEC-ED9EBE4977C8}" destId="{4F4CA0DF-084A-ED4E-86BD-04E5E3DC4D23}" srcOrd="0" destOrd="4" presId="urn:microsoft.com/office/officeart/2005/8/layout/hProcess6"/>
    <dgm:cxn modelId="{42F984B4-FDF8-A043-83C8-CFF8983DEB08}" srcId="{989E53BD-6810-9C4D-9E01-29A622FF5E9E}" destId="{49E882E8-06BB-3B4C-9111-319F93471498}" srcOrd="3" destOrd="0" parTransId="{68A7B2C9-94EC-6E42-9BFB-880ACC42A54C}" sibTransId="{60083578-6A69-F545-BEDA-5E9103FFB2A1}"/>
    <dgm:cxn modelId="{6F1A07E2-AB03-484E-92DC-06A0B61EE6D2}" type="presOf" srcId="{4360C5CB-B822-8240-BA70-5F4649D134E8}" destId="{6CEE887A-D973-1042-8529-F4F414B381CD}" srcOrd="1" destOrd="2" presId="urn:microsoft.com/office/officeart/2005/8/layout/hProcess6"/>
    <dgm:cxn modelId="{A8886EB1-436A-4D8C-9349-2E0D877517E9}" type="presOf" srcId="{A932E258-48AD-8440-804B-E0A12E9A6762}" destId="{3E57638D-9AFB-A141-A443-F0EEBA8FFB50}" srcOrd="1" destOrd="2" presId="urn:microsoft.com/office/officeart/2005/8/layout/hProcess6"/>
    <dgm:cxn modelId="{FAC1840D-223D-4E44-A173-6785124A036D}" type="presOf" srcId="{411A41FC-4B7A-4D30-8464-3859FF270FA8}" destId="{E7619581-279E-2E45-A4F0-0BCC94EFF4E9}" srcOrd="0" destOrd="4" presId="urn:microsoft.com/office/officeart/2005/8/layout/hProcess6"/>
    <dgm:cxn modelId="{AD5DF3CE-7F3E-411D-95CB-FA8E57D0DB5B}" type="presOf" srcId="{2810246C-2570-004E-B776-467FBC8972E1}" destId="{DFDDBE78-6704-8548-9F82-EBC291094011}" srcOrd="0" destOrd="0" presId="urn:microsoft.com/office/officeart/2005/8/layout/hProcess6"/>
    <dgm:cxn modelId="{CF34E1AE-71A7-4282-AC5C-81AE9A85391C}" type="presOf" srcId="{989E53BD-6810-9C4D-9E01-29A622FF5E9E}" destId="{627E3150-A61F-2E46-AAF4-37650F26F480}" srcOrd="0" destOrd="0" presId="urn:microsoft.com/office/officeart/2005/8/layout/hProcess6"/>
    <dgm:cxn modelId="{C6FD44B2-F7BF-4516-9A16-D44A48E42125}" type="presOf" srcId="{E57E6898-4EE1-424F-B6A2-17AC7ACD7320}" destId="{4544900C-C625-0E4F-9DEE-B76A75C5B859}" srcOrd="0" destOrd="3" presId="urn:microsoft.com/office/officeart/2005/8/layout/hProcess6"/>
    <dgm:cxn modelId="{5D5C7C3E-8382-7D42-86B9-292B582B5C96}" srcId="{D3FE77A9-76AC-A947-9046-AF7E95E60C92}" destId="{6A4F5DB6-F557-AF40-9940-21930EF062AF}" srcOrd="7" destOrd="0" parTransId="{0CDE89EF-8457-7545-B86A-4551D84391E9}" sibTransId="{A72FD2A8-B8D4-394B-9D0A-9639F07BEBA9}"/>
    <dgm:cxn modelId="{3E3F46DD-1563-4DE9-BC13-017826BAA099}" srcId="{D3FE77A9-76AC-A947-9046-AF7E95E60C92}" destId="{411A41FC-4B7A-4D30-8464-3859FF270FA8}" srcOrd="4" destOrd="0" parTransId="{A03D61E8-A777-4A66-B1C8-125D919F1FBD}" sibTransId="{1E53FE91-AAF1-475C-AFBE-411302506E84}"/>
    <dgm:cxn modelId="{E336F707-C1F5-482B-AF84-C3D6086E98A5}" type="presOf" srcId="{BEF020BD-9BA5-C54D-8117-C1F5577467A7}" destId="{1455C27A-043A-DE40-A055-F0665C588138}" srcOrd="0" destOrd="0" presId="urn:microsoft.com/office/officeart/2005/8/layout/hProcess6"/>
    <dgm:cxn modelId="{3F24BF30-EEE4-49EB-85A2-2B2A14B21D76}" type="presOf" srcId="{35828971-3B0F-4A47-AF24-69CF47C50B87}" destId="{E7619581-279E-2E45-A4F0-0BCC94EFF4E9}" srcOrd="0" destOrd="2" presId="urn:microsoft.com/office/officeart/2005/8/layout/hProcess6"/>
    <dgm:cxn modelId="{F82B9A67-BA89-45C8-AF2F-FBE7C1879B96}" type="presOf" srcId="{49E882E8-06BB-3B4C-9111-319F93471498}" destId="{6816597D-A0D9-2F4E-8112-4BEA85ACD773}" srcOrd="1" destOrd="3" presId="urn:microsoft.com/office/officeart/2005/8/layout/hProcess6"/>
    <dgm:cxn modelId="{B3F6CFA6-52A5-4AE4-899A-234482F122BD}" type="presOf" srcId="{8F2EFBD5-81C6-EA4A-8AC3-D66B24D02330}" destId="{E7619581-279E-2E45-A4F0-0BCC94EFF4E9}" srcOrd="0" destOrd="0" presId="urn:microsoft.com/office/officeart/2005/8/layout/hProcess6"/>
    <dgm:cxn modelId="{E0BAF296-969D-4AF3-982F-8895B37CDDD2}" type="presOf" srcId="{35F83A64-A3E7-194D-B066-81BE20FC437A}" destId="{6816597D-A0D9-2F4E-8112-4BEA85ACD773}" srcOrd="1" destOrd="2" presId="urn:microsoft.com/office/officeart/2005/8/layout/hProcess6"/>
    <dgm:cxn modelId="{E5A1EBBD-311A-394A-8B33-B1A0D9B07AEF}" srcId="{384A7B5B-8D62-0248-A3B8-35155A64D117}" destId="{DB97DDD7-E7FB-CE4F-9D38-9312926E1B3D}" srcOrd="6" destOrd="0" parTransId="{EC040F33-960A-9A40-BC41-4197825502C5}" sibTransId="{5F9843D1-F810-DC45-AAAB-909C950ADFBF}"/>
    <dgm:cxn modelId="{80199C44-D07E-460A-8639-BBB7218A2EEB}" type="presOf" srcId="{6528CECF-C1AE-6C49-BD07-49C7457032F1}" destId="{6816597D-A0D9-2F4E-8112-4BEA85ACD773}" srcOrd="1" destOrd="0" presId="urn:microsoft.com/office/officeart/2005/8/layout/hProcess6"/>
    <dgm:cxn modelId="{F1354835-A26D-4419-B177-6FA9BD8D1478}" type="presOf" srcId="{8A2D4532-6C71-AB48-BDEC-ED9EBE4977C8}" destId="{3E57638D-9AFB-A141-A443-F0EEBA8FFB50}" srcOrd="1" destOrd="4" presId="urn:microsoft.com/office/officeart/2005/8/layout/hProcess6"/>
    <dgm:cxn modelId="{0B90A407-9849-9D4F-93EF-04967D2D5663}" srcId="{989E53BD-6810-9C4D-9E01-29A622FF5E9E}" destId="{6528CECF-C1AE-6C49-BD07-49C7457032F1}" srcOrd="0" destOrd="0" parTransId="{E83FE51F-49AB-E647-9EC3-D098580AA4C0}" sibTransId="{44DD9C6D-1C66-E94A-A72B-57F7946E3419}"/>
    <dgm:cxn modelId="{3CDEE7C5-DFB8-4FF8-9E69-E982DAEF3D46}" type="presOf" srcId="{83C9E5FA-7077-D140-B638-0B64B691A714}" destId="{3E57638D-9AFB-A141-A443-F0EEBA8FFB50}" srcOrd="1" destOrd="3" presId="urn:microsoft.com/office/officeart/2005/8/layout/hProcess6"/>
    <dgm:cxn modelId="{C641AFD8-A403-4F31-B4DB-313E3F0CF160}" type="presOf" srcId="{6807802D-9234-654F-8C5E-D8DA10F13B4D}" destId="{6CEE887A-D973-1042-8529-F4F414B381CD}" srcOrd="1" destOrd="1" presId="urn:microsoft.com/office/officeart/2005/8/layout/hProcess6"/>
    <dgm:cxn modelId="{7DBFAE94-772B-4E0E-9E69-862D47296769}" type="presOf" srcId="{024A5B20-433F-994E-BFC3-41A678A13B0D}" destId="{D777150E-FF6B-6646-8D6A-6CC7C5B09072}" srcOrd="1" destOrd="3" presId="urn:microsoft.com/office/officeart/2005/8/layout/hProcess6"/>
    <dgm:cxn modelId="{F4580666-A085-424C-AC40-073A61D860CC}" type="presOf" srcId="{C7E1CB6E-9DD1-984B-9F84-21D8D81B0FB0}" destId="{3E57638D-9AFB-A141-A443-F0EEBA8FFB50}" srcOrd="1" destOrd="5" presId="urn:microsoft.com/office/officeart/2005/8/layout/hProcess6"/>
    <dgm:cxn modelId="{A920A80D-4FAF-4E76-AA00-3530902D7522}" type="presOf" srcId="{1E958BB5-245D-8A4E-B672-107627E320D4}" destId="{4544900C-C625-0E4F-9DEE-B76A75C5B859}" srcOrd="0" destOrd="0" presId="urn:microsoft.com/office/officeart/2005/8/layout/hProcess6"/>
    <dgm:cxn modelId="{BC837E54-1F59-4749-8789-23A6D1EC99FA}" type="presOf" srcId="{384A7B5B-8D62-0248-A3B8-35155A64D117}" destId="{F52617DE-050B-4042-B3E6-8D8C9FF362A1}" srcOrd="0" destOrd="0" presId="urn:microsoft.com/office/officeart/2005/8/layout/hProcess6"/>
    <dgm:cxn modelId="{9E497CDC-2374-42D3-9BB7-E88E9C900BE5}" srcId="{989E53BD-6810-9C4D-9E01-29A622FF5E9E}" destId="{A173368A-68AC-428A-8E67-57F3380B20C2}" srcOrd="1" destOrd="0" parTransId="{2211BFE9-006F-4DE3-984E-9024B9D0F24B}" sibTransId="{B661D8E2-3E88-409E-AAAD-DBC9A3856F46}"/>
    <dgm:cxn modelId="{724CBF9A-0A2B-42E9-880B-4072983C99D0}" type="presOf" srcId="{35F83A64-A3E7-194D-B066-81BE20FC437A}" destId="{C1FDA859-CA1F-F14F-B7D1-8E2CBC5608FD}" srcOrd="0" destOrd="2" presId="urn:microsoft.com/office/officeart/2005/8/layout/hProcess6"/>
    <dgm:cxn modelId="{296B1C4B-BC6D-419A-A914-F9BBF4D5B38D}" type="presOf" srcId="{27BA586B-9799-454F-A678-B568E3EAEB44}" destId="{4F4CA0DF-084A-ED4E-86BD-04E5E3DC4D23}" srcOrd="0" destOrd="0" presId="urn:microsoft.com/office/officeart/2005/8/layout/hProcess6"/>
    <dgm:cxn modelId="{776A83D8-BD46-284E-97D8-E107BFDB4EE7}" srcId="{2810246C-2570-004E-B776-467FBC8972E1}" destId="{D3FE77A9-76AC-A947-9046-AF7E95E60C92}" srcOrd="2" destOrd="0" parTransId="{7C4A51A6-B3C0-AF40-AF4A-08C9945E45BD}" sibTransId="{457B62DE-E746-774F-A7C0-C19FFB4B4185}"/>
    <dgm:cxn modelId="{C3A12E14-9A00-4F97-90C2-12EE6848D09F}" type="presOf" srcId="{61046EF2-F265-8049-8165-1015DFDD7D56}" destId="{6816597D-A0D9-2F4E-8112-4BEA85ACD773}" srcOrd="1" destOrd="4" presId="urn:microsoft.com/office/officeart/2005/8/layout/hProcess6"/>
    <dgm:cxn modelId="{D3D91132-A6CC-3E46-8C4D-08D5EE6C9BF8}" srcId="{BEF020BD-9BA5-C54D-8117-C1F5577467A7}" destId="{E57E6898-4EE1-424F-B6A2-17AC7ACD7320}" srcOrd="3" destOrd="0" parTransId="{A341CB62-0643-DE4C-904D-67CCCBC69A76}" sibTransId="{82EB55D1-E749-EF43-8243-DD2A5F2C9E6E}"/>
    <dgm:cxn modelId="{AE731FD4-B9F4-4392-A3BA-86DF200B8DA6}" type="presOf" srcId="{61046EF2-F265-8049-8165-1015DFDD7D56}" destId="{C1FDA859-CA1F-F14F-B7D1-8E2CBC5608FD}" srcOrd="0" destOrd="4" presId="urn:microsoft.com/office/officeart/2005/8/layout/hProcess6"/>
    <dgm:cxn modelId="{A0A6EEBF-4E60-544D-86FF-682C23ADAE47}" srcId="{BEF020BD-9BA5-C54D-8117-C1F5577467A7}" destId="{6807802D-9234-654F-8C5E-D8DA10F13B4D}" srcOrd="1" destOrd="0" parTransId="{64CDFD6E-3752-B24D-BA4A-A0431EFA93D5}" sibTransId="{2A8021F6-BE56-164C-82EA-F7F0CB2E18F4}"/>
    <dgm:cxn modelId="{00BE1409-DACE-C74C-B3F6-161A2BB5749A}" srcId="{384A7B5B-8D62-0248-A3B8-35155A64D117}" destId="{8A2D4532-6C71-AB48-BDEC-ED9EBE4977C8}" srcOrd="4" destOrd="0" parTransId="{26499876-A0ED-B146-9DA7-B45389341DB1}" sibTransId="{673D7299-9D06-DF43-AA05-BE114A447CFC}"/>
    <dgm:cxn modelId="{EE482871-801C-4C76-AB3B-CA9114D9ABAB}" type="presOf" srcId="{E213A581-4FDA-48BD-AE7B-B12E1A163DEC}" destId="{E7619581-279E-2E45-A4F0-0BCC94EFF4E9}" srcOrd="0" destOrd="1" presId="urn:microsoft.com/office/officeart/2005/8/layout/hProcess6"/>
    <dgm:cxn modelId="{1F7C5C79-C723-4C62-B143-E4EE88C61FC2}" srcId="{384A7B5B-8D62-0248-A3B8-35155A64D117}" destId="{C5C59990-B00C-48AB-B41D-E1249B1DB43D}" srcOrd="1" destOrd="0" parTransId="{46B4B616-C6CF-4CA2-B180-AE2BE6F982B2}" sibTransId="{F373AFDF-912A-46BD-8FAA-74373E15411D}"/>
    <dgm:cxn modelId="{5F49A01E-7647-46CF-A02E-57F416524648}" type="presOf" srcId="{27BA586B-9799-454F-A678-B568E3EAEB44}" destId="{3E57638D-9AFB-A141-A443-F0EEBA8FFB50}" srcOrd="1" destOrd="0" presId="urn:microsoft.com/office/officeart/2005/8/layout/hProcess6"/>
    <dgm:cxn modelId="{F1C0BAE3-5D5B-402C-8BD3-238D519F2971}" type="presOf" srcId="{83C9E5FA-7077-D140-B638-0B64B691A714}" destId="{4F4CA0DF-084A-ED4E-86BD-04E5E3DC4D23}" srcOrd="0" destOrd="3" presId="urn:microsoft.com/office/officeart/2005/8/layout/hProcess6"/>
    <dgm:cxn modelId="{273D2DB8-CB53-DB44-A5FF-EA7AD568804B}" srcId="{D3FE77A9-76AC-A947-9046-AF7E95E60C92}" destId="{024A5B20-433F-994E-BFC3-41A678A13B0D}" srcOrd="3" destOrd="0" parTransId="{7760CADC-16CD-B447-9EED-F44E41495052}" sibTransId="{53A87237-C329-6C41-86FB-DE8A0B6488B3}"/>
    <dgm:cxn modelId="{350A0D67-1775-4329-A3BD-138A133CD107}" type="presOf" srcId="{A932E258-48AD-8440-804B-E0A12E9A6762}" destId="{4F4CA0DF-084A-ED4E-86BD-04E5E3DC4D23}" srcOrd="0" destOrd="2" presId="urn:microsoft.com/office/officeart/2005/8/layout/hProcess6"/>
    <dgm:cxn modelId="{7E912D14-0A55-404A-B36F-65642477CCBA}" srcId="{384A7B5B-8D62-0248-A3B8-35155A64D117}" destId="{C7E1CB6E-9DD1-984B-9F84-21D8D81B0FB0}" srcOrd="5" destOrd="0" parTransId="{058168D0-540A-7B43-8C02-47D23A9735E9}" sibTransId="{1D58C0F8-3379-F24D-9788-13566D243726}"/>
    <dgm:cxn modelId="{6623A133-FEBA-49BA-9C47-57CB384DAD43}" type="presOf" srcId="{6528CECF-C1AE-6C49-BD07-49C7457032F1}" destId="{C1FDA859-CA1F-F14F-B7D1-8E2CBC5608FD}" srcOrd="0" destOrd="0" presId="urn:microsoft.com/office/officeart/2005/8/layout/hProcess6"/>
    <dgm:cxn modelId="{7A446871-7909-46A8-82CF-0770732731CD}" type="presOf" srcId="{024A5B20-433F-994E-BFC3-41A678A13B0D}" destId="{E7619581-279E-2E45-A4F0-0BCC94EFF4E9}" srcOrd="0" destOrd="3" presId="urn:microsoft.com/office/officeart/2005/8/layout/hProcess6"/>
    <dgm:cxn modelId="{7AF28D6D-96F5-40E1-87CB-7A335F18DCAE}" type="presOf" srcId="{51B5F0FB-B007-844A-8A4D-30CB3B697686}" destId="{D777150E-FF6B-6646-8D6A-6CC7C5B09072}" srcOrd="1" destOrd="5" presId="urn:microsoft.com/office/officeart/2005/8/layout/hProcess6"/>
    <dgm:cxn modelId="{45BAC651-0516-422D-A2D8-090AC70E7CAF}" type="presOf" srcId="{AA1B01C2-8C09-2445-8DDE-EBAC9F25C681}" destId="{D777150E-FF6B-6646-8D6A-6CC7C5B09072}" srcOrd="1" destOrd="6" presId="urn:microsoft.com/office/officeart/2005/8/layout/hProcess6"/>
    <dgm:cxn modelId="{3F3A3831-7FE4-4D35-A8AD-6373C5C12C10}" srcId="{D3FE77A9-76AC-A947-9046-AF7E95E60C92}" destId="{E213A581-4FDA-48BD-AE7B-B12E1A163DEC}" srcOrd="1" destOrd="0" parTransId="{7FFF84D6-2C06-45BF-B356-7813A494EC82}" sibTransId="{BECEEBFF-5025-4AFF-997C-A56830C2EF96}"/>
    <dgm:cxn modelId="{AD1A8FC1-213F-4B7F-B31F-1BA8733D5534}" type="presOf" srcId="{49E882E8-06BB-3B4C-9111-319F93471498}" destId="{C1FDA859-CA1F-F14F-B7D1-8E2CBC5608FD}" srcOrd="0" destOrd="3" presId="urn:microsoft.com/office/officeart/2005/8/layout/hProcess6"/>
    <dgm:cxn modelId="{21A9A31D-E45F-40E2-828F-69295F1F2E45}" type="presOf" srcId="{AA1B01C2-8C09-2445-8DDE-EBAC9F25C681}" destId="{E7619581-279E-2E45-A4F0-0BCC94EFF4E9}" srcOrd="0" destOrd="6" presId="urn:microsoft.com/office/officeart/2005/8/layout/hProcess6"/>
    <dgm:cxn modelId="{95098162-7DA3-4B41-A424-343009E421DF}" srcId="{989E53BD-6810-9C4D-9E01-29A622FF5E9E}" destId="{35F83A64-A3E7-194D-B066-81BE20FC437A}" srcOrd="2" destOrd="0" parTransId="{E289135C-E36E-A643-880E-7331713CAAED}" sibTransId="{2B539206-F82B-D643-BACF-14691496EFE1}"/>
    <dgm:cxn modelId="{BD4F51E1-C797-4E05-A78B-4EFB105860F5}" type="presOf" srcId="{C7E1CB6E-9DD1-984B-9F84-21D8D81B0FB0}" destId="{4F4CA0DF-084A-ED4E-86BD-04E5E3DC4D23}" srcOrd="0" destOrd="5" presId="urn:microsoft.com/office/officeart/2005/8/layout/hProcess6"/>
    <dgm:cxn modelId="{F28AF4FA-7596-6547-B3EE-0951D38FF7B9}" srcId="{D3FE77A9-76AC-A947-9046-AF7E95E60C92}" destId="{51B5F0FB-B007-844A-8A4D-30CB3B697686}" srcOrd="5" destOrd="0" parTransId="{4B5D0F87-6D2B-374E-A567-4CD9EB01CA5E}" sibTransId="{35E698B7-853B-8640-805B-DDA31BD2494B}"/>
    <dgm:cxn modelId="{7F524A57-CF11-B64C-825B-2D7158A05C0B}" srcId="{989E53BD-6810-9C4D-9E01-29A622FF5E9E}" destId="{61046EF2-F265-8049-8165-1015DFDD7D56}" srcOrd="4" destOrd="0" parTransId="{C277CF21-1F0D-744A-9E8D-F4BCC72F0C5D}" sibTransId="{2C482ACE-6712-0E4A-B0C4-C08FA389487E}"/>
    <dgm:cxn modelId="{64E62EF8-64C5-4750-A00A-7E7E44B814BF}" type="presOf" srcId="{35828971-3B0F-4A47-AF24-69CF47C50B87}" destId="{D777150E-FF6B-6646-8D6A-6CC7C5B09072}" srcOrd="1" destOrd="2" presId="urn:microsoft.com/office/officeart/2005/8/layout/hProcess6"/>
    <dgm:cxn modelId="{5E92A4A1-577D-4882-B516-6DD0A40238F4}" type="presOf" srcId="{6A4F5DB6-F557-AF40-9940-21930EF062AF}" destId="{D777150E-FF6B-6646-8D6A-6CC7C5B09072}" srcOrd="1" destOrd="7" presId="urn:microsoft.com/office/officeart/2005/8/layout/hProcess6"/>
    <dgm:cxn modelId="{F7E224BE-455B-4EA7-8230-75E258D3266A}" type="presOf" srcId="{E57E6898-4EE1-424F-B6A2-17AC7ACD7320}" destId="{6CEE887A-D973-1042-8529-F4F414B381CD}" srcOrd="1" destOrd="3" presId="urn:microsoft.com/office/officeart/2005/8/layout/hProcess6"/>
    <dgm:cxn modelId="{BC152FD0-10FC-AA44-9166-33444094B001}" srcId="{D3FE77A9-76AC-A947-9046-AF7E95E60C92}" destId="{8F2EFBD5-81C6-EA4A-8AC3-D66B24D02330}" srcOrd="0" destOrd="0" parTransId="{5F7EAE61-7D3B-3A42-A8AD-B1487A130A12}" sibTransId="{CEFE14BA-312F-F941-8085-808292DB1753}"/>
    <dgm:cxn modelId="{ECD94736-0D94-4657-BAFB-AC7182AD6076}" type="presOf" srcId="{A173368A-68AC-428A-8E67-57F3380B20C2}" destId="{6816597D-A0D9-2F4E-8112-4BEA85ACD773}" srcOrd="1" destOrd="1" presId="urn:microsoft.com/office/officeart/2005/8/layout/hProcess6"/>
    <dgm:cxn modelId="{688DF885-1AFB-CE4B-BF1B-FA934C5DA720}" srcId="{D3FE77A9-76AC-A947-9046-AF7E95E60C92}" destId="{35828971-3B0F-4A47-AF24-69CF47C50B87}" srcOrd="2" destOrd="0" parTransId="{FC25FD4D-46E1-694A-88C8-D25FAABE3EB4}" sibTransId="{E5D2458C-9C85-CC47-AC50-12812F1519C5}"/>
    <dgm:cxn modelId="{C23CD807-3513-40A4-AA1D-A0FF0E541D47}" type="presOf" srcId="{DB97DDD7-E7FB-CE4F-9D38-9312926E1B3D}" destId="{3E57638D-9AFB-A141-A443-F0EEBA8FFB50}" srcOrd="1" destOrd="6" presId="urn:microsoft.com/office/officeart/2005/8/layout/hProcess6"/>
    <dgm:cxn modelId="{297F5634-565F-6A42-93CA-78084D5688BD}" srcId="{384A7B5B-8D62-0248-A3B8-35155A64D117}" destId="{27BA586B-9799-454F-A678-B568E3EAEB44}" srcOrd="0" destOrd="0" parTransId="{0CF65587-2602-8342-9D85-4EEBF96FE578}" sibTransId="{FBCC52A7-91E1-384C-A95F-010068968D30}"/>
    <dgm:cxn modelId="{9D1F8D08-E5B3-480E-8F11-3EE200329947}" type="presOf" srcId="{4360C5CB-B822-8240-BA70-5F4649D134E8}" destId="{4544900C-C625-0E4F-9DEE-B76A75C5B859}" srcOrd="0" destOrd="2" presId="urn:microsoft.com/office/officeart/2005/8/layout/hProcess6"/>
    <dgm:cxn modelId="{66C7482E-F119-46A2-967A-DB950898810B}" type="presOf" srcId="{E213A581-4FDA-48BD-AE7B-B12E1A163DEC}" destId="{D777150E-FF6B-6646-8D6A-6CC7C5B09072}" srcOrd="1" destOrd="1" presId="urn:microsoft.com/office/officeart/2005/8/layout/hProcess6"/>
    <dgm:cxn modelId="{D820B51F-3DC3-404A-9CA9-BDB7DDB54FC8}" type="presOf" srcId="{6807802D-9234-654F-8C5E-D8DA10F13B4D}" destId="{4544900C-C625-0E4F-9DEE-B76A75C5B859}" srcOrd="0" destOrd="1" presId="urn:microsoft.com/office/officeart/2005/8/layout/hProcess6"/>
    <dgm:cxn modelId="{C546F431-753D-4FBA-B3AF-7382F6BC416D}" type="presOf" srcId="{6A4F5DB6-F557-AF40-9940-21930EF062AF}" destId="{E7619581-279E-2E45-A4F0-0BCC94EFF4E9}" srcOrd="0" destOrd="7" presId="urn:microsoft.com/office/officeart/2005/8/layout/hProcess6"/>
    <dgm:cxn modelId="{5F321F55-F4B6-446F-9C64-EE7D5A9B2DB1}" type="presOf" srcId="{C5C59990-B00C-48AB-B41D-E1249B1DB43D}" destId="{4F4CA0DF-084A-ED4E-86BD-04E5E3DC4D23}" srcOrd="0" destOrd="1" presId="urn:microsoft.com/office/officeart/2005/8/layout/hProcess6"/>
    <dgm:cxn modelId="{F3FE2E5C-97BC-473E-A741-C72FE91025A1}" type="presOf" srcId="{1E958BB5-245D-8A4E-B672-107627E320D4}" destId="{6CEE887A-D973-1042-8529-F4F414B381CD}" srcOrd="1" destOrd="0" presId="urn:microsoft.com/office/officeart/2005/8/layout/hProcess6"/>
    <dgm:cxn modelId="{7AE6069C-B14C-C04A-BC9E-CB1B766C9C26}" srcId="{2810246C-2570-004E-B776-467FBC8972E1}" destId="{384A7B5B-8D62-0248-A3B8-35155A64D117}" srcOrd="3" destOrd="0" parTransId="{2F4927A4-64BF-E94D-BED7-93718785ED7C}" sibTransId="{9A0133CA-F8AE-0F47-AFD6-4E6DA028753E}"/>
    <dgm:cxn modelId="{F522A9BA-7576-4958-81B1-9E6D02D02CD0}" type="presOf" srcId="{411A41FC-4B7A-4D30-8464-3859FF270FA8}" destId="{D777150E-FF6B-6646-8D6A-6CC7C5B09072}" srcOrd="1" destOrd="4" presId="urn:microsoft.com/office/officeart/2005/8/layout/hProcess6"/>
    <dgm:cxn modelId="{B47C9666-54DA-0C4F-A67C-2D6BE0946F96}" srcId="{2810246C-2570-004E-B776-467FBC8972E1}" destId="{989E53BD-6810-9C4D-9E01-29A622FF5E9E}" srcOrd="0" destOrd="0" parTransId="{3A92F3E0-6185-004C-8B1B-A66543BFB6BF}" sibTransId="{8B0BC6C9-FA7D-394F-BFB4-A64656C97D36}"/>
    <dgm:cxn modelId="{38F94579-4D71-FC4C-A204-B0D39A1DD6D6}" srcId="{D3FE77A9-76AC-A947-9046-AF7E95E60C92}" destId="{AA1B01C2-8C09-2445-8DDE-EBAC9F25C681}" srcOrd="6" destOrd="0" parTransId="{D0F99EDC-55DF-AD47-921E-62AC75E8A5C9}" sibTransId="{89C9049D-7D67-2148-8D03-227CB4CB5487}"/>
    <dgm:cxn modelId="{9E110E29-E1F0-C847-B90A-204F2DEEEC68}" srcId="{2810246C-2570-004E-B776-467FBC8972E1}" destId="{BEF020BD-9BA5-C54D-8117-C1F5577467A7}" srcOrd="1" destOrd="0" parTransId="{CC353754-044B-604C-B8E4-8B5A970A6A7E}" sibTransId="{09A21428-1EBA-0843-BC0E-2F1566FD656C}"/>
    <dgm:cxn modelId="{119E4CD1-8C2E-4F59-876F-906F1B816E53}" type="presOf" srcId="{D3FE77A9-76AC-A947-9046-AF7E95E60C92}" destId="{FF43953A-EF1C-644C-9FD6-EAB0289B5496}" srcOrd="0" destOrd="0" presId="urn:microsoft.com/office/officeart/2005/8/layout/hProcess6"/>
    <dgm:cxn modelId="{196F5F65-6B63-854E-B4BC-781DA9E11D5A}" srcId="{384A7B5B-8D62-0248-A3B8-35155A64D117}" destId="{A932E258-48AD-8440-804B-E0A12E9A6762}" srcOrd="2" destOrd="0" parTransId="{D78CE7FE-E18D-6049-B121-CCFC7F4A9E17}" sibTransId="{D7CCAC07-10A5-D042-8472-067BBBF9F8FA}"/>
    <dgm:cxn modelId="{37B79544-5511-C44B-A2A3-58CC7112D619}" srcId="{BEF020BD-9BA5-C54D-8117-C1F5577467A7}" destId="{1E958BB5-245D-8A4E-B672-107627E320D4}" srcOrd="0" destOrd="0" parTransId="{413D7438-D325-204D-AFDD-881D406B35F5}" sibTransId="{EBFA656F-72EF-1446-A11D-4E438B1933E2}"/>
    <dgm:cxn modelId="{FDE77ABA-B5DD-6E44-B12C-FE10285A3371}" srcId="{BEF020BD-9BA5-C54D-8117-C1F5577467A7}" destId="{4360C5CB-B822-8240-BA70-5F4649D134E8}" srcOrd="2" destOrd="0" parTransId="{68E15690-B396-E34C-B908-C1FDC197C4DF}" sibTransId="{0C2B68E9-9E9B-1347-8722-B5C60626086C}"/>
    <dgm:cxn modelId="{F899F569-240B-4B19-B0ED-7D80F7F03112}" type="presOf" srcId="{C5C59990-B00C-48AB-B41D-E1249B1DB43D}" destId="{3E57638D-9AFB-A141-A443-F0EEBA8FFB50}" srcOrd="1" destOrd="1" presId="urn:microsoft.com/office/officeart/2005/8/layout/hProcess6"/>
    <dgm:cxn modelId="{E09ACC0A-69F2-4796-B92B-6F76ED1AC3B8}" type="presParOf" srcId="{DFDDBE78-6704-8548-9F82-EBC291094011}" destId="{DDDE2BC4-4F65-5A42-A62D-67FE241A96CE}" srcOrd="0" destOrd="0" presId="urn:microsoft.com/office/officeart/2005/8/layout/hProcess6"/>
    <dgm:cxn modelId="{E194CC98-14BA-4929-A539-03684C1ABF03}" type="presParOf" srcId="{DDDE2BC4-4F65-5A42-A62D-67FE241A96CE}" destId="{078CA3C4-F3C4-F548-9A6C-688363039F00}" srcOrd="0" destOrd="0" presId="urn:microsoft.com/office/officeart/2005/8/layout/hProcess6"/>
    <dgm:cxn modelId="{A1DD9BAE-6255-41C9-9B36-B6690140249D}" type="presParOf" srcId="{DDDE2BC4-4F65-5A42-A62D-67FE241A96CE}" destId="{C1FDA859-CA1F-F14F-B7D1-8E2CBC5608FD}" srcOrd="1" destOrd="0" presId="urn:microsoft.com/office/officeart/2005/8/layout/hProcess6"/>
    <dgm:cxn modelId="{723C54BA-6F79-4C02-97D7-C0D4051A644D}" type="presParOf" srcId="{DDDE2BC4-4F65-5A42-A62D-67FE241A96CE}" destId="{6816597D-A0D9-2F4E-8112-4BEA85ACD773}" srcOrd="2" destOrd="0" presId="urn:microsoft.com/office/officeart/2005/8/layout/hProcess6"/>
    <dgm:cxn modelId="{EFA88CE8-7F31-413C-AB14-B4193C5DD6B4}" type="presParOf" srcId="{DDDE2BC4-4F65-5A42-A62D-67FE241A96CE}" destId="{627E3150-A61F-2E46-AAF4-37650F26F480}" srcOrd="3" destOrd="0" presId="urn:microsoft.com/office/officeart/2005/8/layout/hProcess6"/>
    <dgm:cxn modelId="{43BB8143-B75F-4C43-85BF-F5F1CEF3E488}" type="presParOf" srcId="{DFDDBE78-6704-8548-9F82-EBC291094011}" destId="{5635FF87-8398-7C4C-B7B9-91290B3B5D4B}" srcOrd="1" destOrd="0" presId="urn:microsoft.com/office/officeart/2005/8/layout/hProcess6"/>
    <dgm:cxn modelId="{9857629D-7AD5-4920-BD78-95117A08EE50}" type="presParOf" srcId="{DFDDBE78-6704-8548-9F82-EBC291094011}" destId="{D72AEF0C-D119-DF40-A5EB-F1257E06D47A}" srcOrd="2" destOrd="0" presId="urn:microsoft.com/office/officeart/2005/8/layout/hProcess6"/>
    <dgm:cxn modelId="{A29E969D-2B3C-435F-BB46-3EC8929EC85E}" type="presParOf" srcId="{D72AEF0C-D119-DF40-A5EB-F1257E06D47A}" destId="{2CDE9962-60EF-934D-AD5C-DD740074D101}" srcOrd="0" destOrd="0" presId="urn:microsoft.com/office/officeart/2005/8/layout/hProcess6"/>
    <dgm:cxn modelId="{1F6C2A39-5D1B-427E-B108-2297CBDA5826}" type="presParOf" srcId="{D72AEF0C-D119-DF40-A5EB-F1257E06D47A}" destId="{4544900C-C625-0E4F-9DEE-B76A75C5B859}" srcOrd="1" destOrd="0" presId="urn:microsoft.com/office/officeart/2005/8/layout/hProcess6"/>
    <dgm:cxn modelId="{81390700-B0A3-4E31-BBCF-77D8D277C41D}" type="presParOf" srcId="{D72AEF0C-D119-DF40-A5EB-F1257E06D47A}" destId="{6CEE887A-D973-1042-8529-F4F414B381CD}" srcOrd="2" destOrd="0" presId="urn:microsoft.com/office/officeart/2005/8/layout/hProcess6"/>
    <dgm:cxn modelId="{D0219174-8CFE-4C7D-A2D6-30A40B405D95}" type="presParOf" srcId="{D72AEF0C-D119-DF40-A5EB-F1257E06D47A}" destId="{1455C27A-043A-DE40-A055-F0665C588138}" srcOrd="3" destOrd="0" presId="urn:microsoft.com/office/officeart/2005/8/layout/hProcess6"/>
    <dgm:cxn modelId="{04FBB42F-74E0-4BD8-B278-FDD6CFFDE643}" type="presParOf" srcId="{DFDDBE78-6704-8548-9F82-EBC291094011}" destId="{6F1550E9-B066-EC4E-87C5-671AEAFE3D25}" srcOrd="3" destOrd="0" presId="urn:microsoft.com/office/officeart/2005/8/layout/hProcess6"/>
    <dgm:cxn modelId="{1A23030A-47E5-47D2-B051-78BF2574FB94}" type="presParOf" srcId="{DFDDBE78-6704-8548-9F82-EBC291094011}" destId="{2A8E093F-B584-1A4B-A12A-67F1F57B8BE1}" srcOrd="4" destOrd="0" presId="urn:microsoft.com/office/officeart/2005/8/layout/hProcess6"/>
    <dgm:cxn modelId="{5FAD64C9-026C-4FD5-966C-BF1CD4FE02E2}" type="presParOf" srcId="{2A8E093F-B584-1A4B-A12A-67F1F57B8BE1}" destId="{D82B9EF2-CF9B-0F48-BE11-A64002FAC209}" srcOrd="0" destOrd="0" presId="urn:microsoft.com/office/officeart/2005/8/layout/hProcess6"/>
    <dgm:cxn modelId="{1A7953F0-5926-4F1A-B151-1E073578E5B9}" type="presParOf" srcId="{2A8E093F-B584-1A4B-A12A-67F1F57B8BE1}" destId="{E7619581-279E-2E45-A4F0-0BCC94EFF4E9}" srcOrd="1" destOrd="0" presId="urn:microsoft.com/office/officeart/2005/8/layout/hProcess6"/>
    <dgm:cxn modelId="{114F70CA-83A1-4C9D-ADA6-8D938C27BB30}" type="presParOf" srcId="{2A8E093F-B584-1A4B-A12A-67F1F57B8BE1}" destId="{D777150E-FF6B-6646-8D6A-6CC7C5B09072}" srcOrd="2" destOrd="0" presId="urn:microsoft.com/office/officeart/2005/8/layout/hProcess6"/>
    <dgm:cxn modelId="{8FBC146D-963C-435D-B949-AA74F6AF7F18}" type="presParOf" srcId="{2A8E093F-B584-1A4B-A12A-67F1F57B8BE1}" destId="{FF43953A-EF1C-644C-9FD6-EAB0289B5496}" srcOrd="3" destOrd="0" presId="urn:microsoft.com/office/officeart/2005/8/layout/hProcess6"/>
    <dgm:cxn modelId="{97C01A0B-A40C-4C38-B006-08B5AFDEC11E}" type="presParOf" srcId="{DFDDBE78-6704-8548-9F82-EBC291094011}" destId="{E662786D-F0C7-CA4F-BFA7-48048BE1D277}" srcOrd="5" destOrd="0" presId="urn:microsoft.com/office/officeart/2005/8/layout/hProcess6"/>
    <dgm:cxn modelId="{0F71A7FF-0704-4048-8C83-A9D3E52CCFD9}" type="presParOf" srcId="{DFDDBE78-6704-8548-9F82-EBC291094011}" destId="{EA0F48AF-FF82-194C-828F-FE0523AFD844}" srcOrd="6" destOrd="0" presId="urn:microsoft.com/office/officeart/2005/8/layout/hProcess6"/>
    <dgm:cxn modelId="{E1DF5D5F-E708-4165-BB1D-79EC51C56764}" type="presParOf" srcId="{EA0F48AF-FF82-194C-828F-FE0523AFD844}" destId="{C1F4C240-1F70-CD45-8897-76802454E711}" srcOrd="0" destOrd="0" presId="urn:microsoft.com/office/officeart/2005/8/layout/hProcess6"/>
    <dgm:cxn modelId="{E8665D8C-E1E5-4EA7-886A-5C04EF2C91CE}" type="presParOf" srcId="{EA0F48AF-FF82-194C-828F-FE0523AFD844}" destId="{4F4CA0DF-084A-ED4E-86BD-04E5E3DC4D23}" srcOrd="1" destOrd="0" presId="urn:microsoft.com/office/officeart/2005/8/layout/hProcess6"/>
    <dgm:cxn modelId="{AB71EEEB-2038-4B85-9854-49239AEE111F}" type="presParOf" srcId="{EA0F48AF-FF82-194C-828F-FE0523AFD844}" destId="{3E57638D-9AFB-A141-A443-F0EEBA8FFB50}" srcOrd="2" destOrd="0" presId="urn:microsoft.com/office/officeart/2005/8/layout/hProcess6"/>
    <dgm:cxn modelId="{75E211A5-BED0-48E7-8D1A-FA4E6275785C}" type="presParOf" srcId="{EA0F48AF-FF82-194C-828F-FE0523AFD844}" destId="{F52617DE-050B-4042-B3E6-8D8C9FF362A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10246C-2570-004E-B776-467FBC8972E1}" type="doc">
      <dgm:prSet loTypeId="urn:microsoft.com/office/officeart/2005/8/layout/hProcess6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89E53BD-6810-9C4D-9E01-29A622FF5E9E}">
      <dgm:prSet phldrT="[Text]" custT="1"/>
      <dgm:spPr/>
      <dgm:t>
        <a:bodyPr/>
        <a:lstStyle/>
        <a:p>
          <a:r>
            <a:rPr lang="en-US" sz="1400" dirty="0" smtClean="0"/>
            <a:t>Preparation</a:t>
          </a:r>
          <a:endParaRPr lang="en-US" sz="1400" dirty="0"/>
        </a:p>
      </dgm:t>
    </dgm:pt>
    <dgm:pt modelId="{3A92F3E0-6185-004C-8B1B-A66543BFB6BF}" type="parTrans" cxnId="{B47C9666-54DA-0C4F-A67C-2D6BE0946F96}">
      <dgm:prSet/>
      <dgm:spPr/>
      <dgm:t>
        <a:bodyPr/>
        <a:lstStyle/>
        <a:p>
          <a:endParaRPr lang="en-US"/>
        </a:p>
      </dgm:t>
    </dgm:pt>
    <dgm:pt modelId="{8B0BC6C9-FA7D-394F-BFB4-A64656C97D36}" type="sibTrans" cxnId="{B47C9666-54DA-0C4F-A67C-2D6BE0946F96}">
      <dgm:prSet/>
      <dgm:spPr/>
      <dgm:t>
        <a:bodyPr/>
        <a:lstStyle/>
        <a:p>
          <a:endParaRPr lang="en-US"/>
        </a:p>
      </dgm:t>
    </dgm:pt>
    <dgm:pt modelId="{6528CECF-C1AE-6C49-BD07-49C7457032F1}">
      <dgm:prSet phldrT="[Text]" custT="1"/>
      <dgm:spPr/>
      <dgm:t>
        <a:bodyPr/>
        <a:lstStyle/>
        <a:p>
          <a:r>
            <a:rPr lang="en-US" sz="1600" dirty="0" smtClean="0"/>
            <a:t>Institutional relationships</a:t>
          </a:r>
          <a:endParaRPr lang="en-US" sz="1600" dirty="0"/>
        </a:p>
      </dgm:t>
    </dgm:pt>
    <dgm:pt modelId="{E83FE51F-49AB-E647-9EC3-D098580AA4C0}" type="parTrans" cxnId="{0B90A407-9849-9D4F-93EF-04967D2D5663}">
      <dgm:prSet/>
      <dgm:spPr/>
      <dgm:t>
        <a:bodyPr/>
        <a:lstStyle/>
        <a:p>
          <a:endParaRPr lang="en-US"/>
        </a:p>
      </dgm:t>
    </dgm:pt>
    <dgm:pt modelId="{44DD9C6D-1C66-E94A-A72B-57F7946E3419}" type="sibTrans" cxnId="{0B90A407-9849-9D4F-93EF-04967D2D5663}">
      <dgm:prSet/>
      <dgm:spPr/>
      <dgm:t>
        <a:bodyPr/>
        <a:lstStyle/>
        <a:p>
          <a:endParaRPr lang="en-US"/>
        </a:p>
      </dgm:t>
    </dgm:pt>
    <dgm:pt modelId="{35F83A64-A3E7-194D-B066-81BE20FC437A}">
      <dgm:prSet phldrT="[Text]" custT="1"/>
      <dgm:spPr/>
      <dgm:t>
        <a:bodyPr/>
        <a:lstStyle/>
        <a:p>
          <a:r>
            <a:rPr lang="en-US" sz="1600" dirty="0" smtClean="0"/>
            <a:t>Product definition and development</a:t>
          </a:r>
          <a:endParaRPr lang="en-US" sz="1600" dirty="0"/>
        </a:p>
      </dgm:t>
    </dgm:pt>
    <dgm:pt modelId="{E289135C-E36E-A643-880E-7331713CAAED}" type="parTrans" cxnId="{95098162-7DA3-4B41-A424-343009E421DF}">
      <dgm:prSet/>
      <dgm:spPr/>
      <dgm:t>
        <a:bodyPr/>
        <a:lstStyle/>
        <a:p>
          <a:endParaRPr lang="en-US"/>
        </a:p>
      </dgm:t>
    </dgm:pt>
    <dgm:pt modelId="{2B539206-F82B-D643-BACF-14691496EFE1}" type="sibTrans" cxnId="{95098162-7DA3-4B41-A424-343009E421DF}">
      <dgm:prSet/>
      <dgm:spPr/>
      <dgm:t>
        <a:bodyPr/>
        <a:lstStyle/>
        <a:p>
          <a:endParaRPr lang="en-US"/>
        </a:p>
      </dgm:t>
    </dgm:pt>
    <dgm:pt modelId="{49E882E8-06BB-3B4C-9111-319F93471498}">
      <dgm:prSet phldrT="[Text]" custT="1"/>
      <dgm:spPr/>
      <dgm:t>
        <a:bodyPr/>
        <a:lstStyle/>
        <a:p>
          <a:r>
            <a:rPr lang="en-US" sz="1600" dirty="0" smtClean="0"/>
            <a:t>Recovery demonstrator</a:t>
          </a:r>
          <a:endParaRPr lang="en-US" sz="1600" dirty="0"/>
        </a:p>
      </dgm:t>
    </dgm:pt>
    <dgm:pt modelId="{68A7B2C9-94EC-6E42-9BFB-880ACC42A54C}" type="parTrans" cxnId="{42F984B4-FDF8-A043-83C8-CFF8983DEB08}">
      <dgm:prSet/>
      <dgm:spPr/>
      <dgm:t>
        <a:bodyPr/>
        <a:lstStyle/>
        <a:p>
          <a:endParaRPr lang="en-US"/>
        </a:p>
      </dgm:t>
    </dgm:pt>
    <dgm:pt modelId="{60083578-6A69-F545-BEDA-5E9103FFB2A1}" type="sibTrans" cxnId="{42F984B4-FDF8-A043-83C8-CFF8983DEB08}">
      <dgm:prSet/>
      <dgm:spPr/>
      <dgm:t>
        <a:bodyPr/>
        <a:lstStyle/>
        <a:p>
          <a:endParaRPr lang="en-US"/>
        </a:p>
      </dgm:t>
    </dgm:pt>
    <dgm:pt modelId="{A173368A-68AC-428A-8E67-57F3380B20C2}">
      <dgm:prSet phldrT="[Text]" custT="1"/>
      <dgm:spPr/>
      <dgm:t>
        <a:bodyPr/>
        <a:lstStyle/>
        <a:p>
          <a:r>
            <a:rPr lang="en-US" sz="1600" dirty="0" smtClean="0"/>
            <a:t>Infrastructure</a:t>
          </a:r>
          <a:endParaRPr lang="en-US" sz="1600" dirty="0"/>
        </a:p>
      </dgm:t>
    </dgm:pt>
    <dgm:pt modelId="{2211BFE9-006F-4DE3-984E-9024B9D0F24B}" type="parTrans" cxnId="{9E497CDC-2374-42D3-9BB7-E88E9C900BE5}">
      <dgm:prSet/>
      <dgm:spPr/>
      <dgm:t>
        <a:bodyPr/>
        <a:lstStyle/>
        <a:p>
          <a:endParaRPr lang="fr-FR"/>
        </a:p>
      </dgm:t>
    </dgm:pt>
    <dgm:pt modelId="{B661D8E2-3E88-409E-AAAD-DBC9A3856F46}" type="sibTrans" cxnId="{9E497CDC-2374-42D3-9BB7-E88E9C900BE5}">
      <dgm:prSet/>
      <dgm:spPr/>
      <dgm:t>
        <a:bodyPr/>
        <a:lstStyle/>
        <a:p>
          <a:endParaRPr lang="fr-FR"/>
        </a:p>
      </dgm:t>
    </dgm:pt>
    <dgm:pt modelId="{9901B516-FA0D-4097-A161-B9950E05270F}">
      <dgm:prSet phldrT="[Text]" custT="1"/>
      <dgm:spPr/>
      <dgm:t>
        <a:bodyPr/>
        <a:lstStyle/>
        <a:p>
          <a:r>
            <a:rPr lang="en-US" sz="1600" dirty="0" smtClean="0"/>
            <a:t>Scenario building</a:t>
          </a:r>
          <a:endParaRPr lang="en-US" sz="1600" dirty="0"/>
        </a:p>
      </dgm:t>
    </dgm:pt>
    <dgm:pt modelId="{674FE35E-F7F9-4262-956A-9B515B5C3C7E}" type="parTrans" cxnId="{C78F609A-F894-4B44-BA9C-B7A782DCAA18}">
      <dgm:prSet/>
      <dgm:spPr/>
    </dgm:pt>
    <dgm:pt modelId="{7BB35DAA-CD8D-4409-8335-2963CEE8BF5E}" type="sibTrans" cxnId="{C78F609A-F894-4B44-BA9C-B7A782DCAA18}">
      <dgm:prSet/>
      <dgm:spPr/>
    </dgm:pt>
    <dgm:pt modelId="{DFDDBE78-6704-8548-9F82-EBC291094011}" type="pres">
      <dgm:prSet presAssocID="{2810246C-2570-004E-B776-467FBC8972E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DE2BC4-4F65-5A42-A62D-67FE241A96CE}" type="pres">
      <dgm:prSet presAssocID="{989E53BD-6810-9C4D-9E01-29A622FF5E9E}" presName="compNode" presStyleCnt="0"/>
      <dgm:spPr/>
    </dgm:pt>
    <dgm:pt modelId="{078CA3C4-F3C4-F548-9A6C-688363039F00}" type="pres">
      <dgm:prSet presAssocID="{989E53BD-6810-9C4D-9E01-29A622FF5E9E}" presName="noGeometry" presStyleCnt="0"/>
      <dgm:spPr/>
    </dgm:pt>
    <dgm:pt modelId="{C1FDA859-CA1F-F14F-B7D1-8E2CBC5608FD}" type="pres">
      <dgm:prSet presAssocID="{989E53BD-6810-9C4D-9E01-29A622FF5E9E}" presName="childTextVisible" presStyleLbl="bgAccFollowNode1" presStyleIdx="0" presStyleCnt="1" custScaleX="162670" custScaleY="73756" custLinFactNeighborX="4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6597D-A0D9-2F4E-8112-4BEA85ACD773}" type="pres">
      <dgm:prSet presAssocID="{989E53BD-6810-9C4D-9E01-29A622FF5E9E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627E3150-A61F-2E46-AAF4-37650F26F480}" type="pres">
      <dgm:prSet presAssocID="{989E53BD-6810-9C4D-9E01-29A622FF5E9E}" presName="parentText" presStyleLbl="node1" presStyleIdx="0" presStyleCnt="1" custScaleX="88630" custScaleY="47691" custLinFactNeighborX="-22404" custLinFactNeighborY="-33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F3BA2-178F-4783-974E-2752F5125C90}" type="presOf" srcId="{2810246C-2570-004E-B776-467FBC8972E1}" destId="{DFDDBE78-6704-8548-9F82-EBC291094011}" srcOrd="0" destOrd="0" presId="urn:microsoft.com/office/officeart/2005/8/layout/hProcess6"/>
    <dgm:cxn modelId="{0135E9E7-8577-4627-9EB2-8640D95930A4}" type="presOf" srcId="{35F83A64-A3E7-194D-B066-81BE20FC437A}" destId="{C1FDA859-CA1F-F14F-B7D1-8E2CBC5608FD}" srcOrd="0" destOrd="3" presId="urn:microsoft.com/office/officeart/2005/8/layout/hProcess6"/>
    <dgm:cxn modelId="{C3E2DACB-5349-455F-8563-4577CACA326D}" type="presOf" srcId="{6528CECF-C1AE-6C49-BD07-49C7457032F1}" destId="{C1FDA859-CA1F-F14F-B7D1-8E2CBC5608FD}" srcOrd="0" destOrd="0" presId="urn:microsoft.com/office/officeart/2005/8/layout/hProcess6"/>
    <dgm:cxn modelId="{C78F609A-F894-4B44-BA9C-B7A782DCAA18}" srcId="{989E53BD-6810-9C4D-9E01-29A622FF5E9E}" destId="{9901B516-FA0D-4097-A161-B9950E05270F}" srcOrd="2" destOrd="0" parTransId="{674FE35E-F7F9-4262-956A-9B515B5C3C7E}" sibTransId="{7BB35DAA-CD8D-4409-8335-2963CEE8BF5E}"/>
    <dgm:cxn modelId="{95098162-7DA3-4B41-A424-343009E421DF}" srcId="{989E53BD-6810-9C4D-9E01-29A622FF5E9E}" destId="{35F83A64-A3E7-194D-B066-81BE20FC437A}" srcOrd="3" destOrd="0" parTransId="{E289135C-E36E-A643-880E-7331713CAAED}" sibTransId="{2B539206-F82B-D643-BACF-14691496EFE1}"/>
    <dgm:cxn modelId="{9A8FE008-85E3-46E9-B583-AD0383B27FAA}" type="presOf" srcId="{A173368A-68AC-428A-8E67-57F3380B20C2}" destId="{6816597D-A0D9-2F4E-8112-4BEA85ACD773}" srcOrd="1" destOrd="1" presId="urn:microsoft.com/office/officeart/2005/8/layout/hProcess6"/>
    <dgm:cxn modelId="{B47C9666-54DA-0C4F-A67C-2D6BE0946F96}" srcId="{2810246C-2570-004E-B776-467FBC8972E1}" destId="{989E53BD-6810-9C4D-9E01-29A622FF5E9E}" srcOrd="0" destOrd="0" parTransId="{3A92F3E0-6185-004C-8B1B-A66543BFB6BF}" sibTransId="{8B0BC6C9-FA7D-394F-BFB4-A64656C97D36}"/>
    <dgm:cxn modelId="{F5F6E54F-A2A6-4E40-855D-62440BC9D702}" type="presOf" srcId="{35F83A64-A3E7-194D-B066-81BE20FC437A}" destId="{6816597D-A0D9-2F4E-8112-4BEA85ACD773}" srcOrd="1" destOrd="3" presId="urn:microsoft.com/office/officeart/2005/8/layout/hProcess6"/>
    <dgm:cxn modelId="{C9E7D73E-21C2-43A9-AF71-9B728B85CAC2}" type="presOf" srcId="{49E882E8-06BB-3B4C-9111-319F93471498}" destId="{C1FDA859-CA1F-F14F-B7D1-8E2CBC5608FD}" srcOrd="0" destOrd="4" presId="urn:microsoft.com/office/officeart/2005/8/layout/hProcess6"/>
    <dgm:cxn modelId="{D38FF0C9-4314-4AB5-A353-CBAB1768B0B1}" type="presOf" srcId="{989E53BD-6810-9C4D-9E01-29A622FF5E9E}" destId="{627E3150-A61F-2E46-AAF4-37650F26F480}" srcOrd="0" destOrd="0" presId="urn:microsoft.com/office/officeart/2005/8/layout/hProcess6"/>
    <dgm:cxn modelId="{37A6074D-0453-4142-AC88-4BD1899B9868}" type="presOf" srcId="{A173368A-68AC-428A-8E67-57F3380B20C2}" destId="{C1FDA859-CA1F-F14F-B7D1-8E2CBC5608FD}" srcOrd="0" destOrd="1" presId="urn:microsoft.com/office/officeart/2005/8/layout/hProcess6"/>
    <dgm:cxn modelId="{242B469C-8157-4197-89EE-FD2DC8F4BA1E}" type="presOf" srcId="{49E882E8-06BB-3B4C-9111-319F93471498}" destId="{6816597D-A0D9-2F4E-8112-4BEA85ACD773}" srcOrd="1" destOrd="4" presId="urn:microsoft.com/office/officeart/2005/8/layout/hProcess6"/>
    <dgm:cxn modelId="{F24C3733-8714-45DF-82EF-6F635DC843E7}" type="presOf" srcId="{9901B516-FA0D-4097-A161-B9950E05270F}" destId="{C1FDA859-CA1F-F14F-B7D1-8E2CBC5608FD}" srcOrd="0" destOrd="2" presId="urn:microsoft.com/office/officeart/2005/8/layout/hProcess6"/>
    <dgm:cxn modelId="{9E497CDC-2374-42D3-9BB7-E88E9C900BE5}" srcId="{989E53BD-6810-9C4D-9E01-29A622FF5E9E}" destId="{A173368A-68AC-428A-8E67-57F3380B20C2}" srcOrd="1" destOrd="0" parTransId="{2211BFE9-006F-4DE3-984E-9024B9D0F24B}" sibTransId="{B661D8E2-3E88-409E-AAAD-DBC9A3856F46}"/>
    <dgm:cxn modelId="{0B90A407-9849-9D4F-93EF-04967D2D5663}" srcId="{989E53BD-6810-9C4D-9E01-29A622FF5E9E}" destId="{6528CECF-C1AE-6C49-BD07-49C7457032F1}" srcOrd="0" destOrd="0" parTransId="{E83FE51F-49AB-E647-9EC3-D098580AA4C0}" sibTransId="{44DD9C6D-1C66-E94A-A72B-57F7946E3419}"/>
    <dgm:cxn modelId="{91BEA276-9CC6-42DE-921D-8B9F23F1441D}" type="presOf" srcId="{6528CECF-C1AE-6C49-BD07-49C7457032F1}" destId="{6816597D-A0D9-2F4E-8112-4BEA85ACD773}" srcOrd="1" destOrd="0" presId="urn:microsoft.com/office/officeart/2005/8/layout/hProcess6"/>
    <dgm:cxn modelId="{42F984B4-FDF8-A043-83C8-CFF8983DEB08}" srcId="{989E53BD-6810-9C4D-9E01-29A622FF5E9E}" destId="{49E882E8-06BB-3B4C-9111-319F93471498}" srcOrd="4" destOrd="0" parTransId="{68A7B2C9-94EC-6E42-9BFB-880ACC42A54C}" sibTransId="{60083578-6A69-F545-BEDA-5E9103FFB2A1}"/>
    <dgm:cxn modelId="{94A75C61-4711-46C7-9AE8-5B0D5C5D77A8}" type="presOf" srcId="{9901B516-FA0D-4097-A161-B9950E05270F}" destId="{6816597D-A0D9-2F4E-8112-4BEA85ACD773}" srcOrd="1" destOrd="2" presId="urn:microsoft.com/office/officeart/2005/8/layout/hProcess6"/>
    <dgm:cxn modelId="{52E1A1FD-802E-46A6-81E5-40D5685867A9}" type="presParOf" srcId="{DFDDBE78-6704-8548-9F82-EBC291094011}" destId="{DDDE2BC4-4F65-5A42-A62D-67FE241A96CE}" srcOrd="0" destOrd="0" presId="urn:microsoft.com/office/officeart/2005/8/layout/hProcess6"/>
    <dgm:cxn modelId="{8DD909F8-B486-4939-A245-F17BD484B440}" type="presParOf" srcId="{DDDE2BC4-4F65-5A42-A62D-67FE241A96CE}" destId="{078CA3C4-F3C4-F548-9A6C-688363039F00}" srcOrd="0" destOrd="0" presId="urn:microsoft.com/office/officeart/2005/8/layout/hProcess6"/>
    <dgm:cxn modelId="{C1624484-F2F9-4B59-9F56-FFF21FF5D6F4}" type="presParOf" srcId="{DDDE2BC4-4F65-5A42-A62D-67FE241A96CE}" destId="{C1FDA859-CA1F-F14F-B7D1-8E2CBC5608FD}" srcOrd="1" destOrd="0" presId="urn:microsoft.com/office/officeart/2005/8/layout/hProcess6"/>
    <dgm:cxn modelId="{7C6010D2-E4D3-4ABC-8D70-F06FB99ED175}" type="presParOf" srcId="{DDDE2BC4-4F65-5A42-A62D-67FE241A96CE}" destId="{6816597D-A0D9-2F4E-8112-4BEA85ACD773}" srcOrd="2" destOrd="0" presId="urn:microsoft.com/office/officeart/2005/8/layout/hProcess6"/>
    <dgm:cxn modelId="{3D8041CE-1A7B-4B7D-AC51-9E1914CAD97F}" type="presParOf" srcId="{DDDE2BC4-4F65-5A42-A62D-67FE241A96CE}" destId="{627E3150-A61F-2E46-AAF4-37650F26F48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DA859-CA1F-F14F-B7D1-8E2CBC5608FD}">
      <dsp:nvSpPr>
        <dsp:cNvPr id="0" name=""/>
        <dsp:cNvSpPr/>
      </dsp:nvSpPr>
      <dsp:spPr>
        <a:xfrm>
          <a:off x="282937" y="1374008"/>
          <a:ext cx="1966263" cy="151918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Institutional relationships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Infrastructure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Product definition and development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Recovery demonstrator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Scenario building</a:t>
          </a:r>
          <a:endParaRPr lang="en-US" sz="1200" kern="1200" dirty="0"/>
        </a:p>
      </dsp:txBody>
      <dsp:txXfrm>
        <a:off x="774502" y="1601885"/>
        <a:ext cx="958553" cy="1063429"/>
      </dsp:txXfrm>
    </dsp:sp>
    <dsp:sp modelId="{627E3150-A61F-2E46-AAF4-37650F26F480}">
      <dsp:nvSpPr>
        <dsp:cNvPr id="0" name=""/>
        <dsp:cNvSpPr/>
      </dsp:nvSpPr>
      <dsp:spPr>
        <a:xfrm>
          <a:off x="0" y="1796211"/>
          <a:ext cx="1468292" cy="6416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Preparation</a:t>
          </a:r>
          <a:endParaRPr lang="en-US" sz="1400" kern="1200" dirty="0"/>
        </a:p>
      </dsp:txBody>
      <dsp:txXfrm>
        <a:off x="215026" y="1890173"/>
        <a:ext cx="1038240" cy="453688"/>
      </dsp:txXfrm>
    </dsp:sp>
    <dsp:sp modelId="{4544900C-C625-0E4F-9DEE-B76A75C5B859}">
      <dsp:nvSpPr>
        <dsp:cNvPr id="0" name=""/>
        <dsp:cNvSpPr/>
      </dsp:nvSpPr>
      <dsp:spPr>
        <a:xfrm>
          <a:off x="2602912" y="1374321"/>
          <a:ext cx="1745187" cy="1518557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Charter and EMS activation monitoring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Summary Event Report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Preliminary Data Acquisition Plan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Decision by ROOT to trigger</a:t>
          </a:r>
          <a:endParaRPr lang="en-US" sz="1200" kern="1200" dirty="0"/>
        </a:p>
      </dsp:txBody>
      <dsp:txXfrm>
        <a:off x="3039209" y="1602105"/>
        <a:ext cx="850779" cy="1062989"/>
      </dsp:txXfrm>
    </dsp:sp>
    <dsp:sp modelId="{1455C27A-043A-DE40-A055-F0665C588138}">
      <dsp:nvSpPr>
        <dsp:cNvPr id="0" name=""/>
        <dsp:cNvSpPr/>
      </dsp:nvSpPr>
      <dsp:spPr>
        <a:xfrm>
          <a:off x="2118234" y="1794313"/>
          <a:ext cx="1534437" cy="6785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Triggering</a:t>
          </a:r>
          <a:endParaRPr lang="en-US" sz="1400" kern="1200" dirty="0"/>
        </a:p>
      </dsp:txBody>
      <dsp:txXfrm>
        <a:off x="2342947" y="1893688"/>
        <a:ext cx="1085011" cy="479823"/>
      </dsp:txXfrm>
    </dsp:sp>
    <dsp:sp modelId="{E7619581-279E-2E45-A4F0-0BCC94EFF4E9}">
      <dsp:nvSpPr>
        <dsp:cNvPr id="0" name=""/>
        <dsp:cNvSpPr/>
      </dsp:nvSpPr>
      <dsp:spPr>
        <a:xfrm>
          <a:off x="4650366" y="1354920"/>
          <a:ext cx="2212878" cy="1557358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Upload of Charter and EMS crisis  data and products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baseline  products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Link to national end user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Development of RO activity grid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Value-adding coordination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Protocols for RO operations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Research and training &amp; capacity development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Initial reporting</a:t>
          </a:r>
          <a:endParaRPr lang="en-US" sz="1200" kern="1200" dirty="0"/>
        </a:p>
      </dsp:txBody>
      <dsp:txXfrm>
        <a:off x="5203586" y="1588524"/>
        <a:ext cx="1114584" cy="1090150"/>
      </dsp:txXfrm>
    </dsp:sp>
    <dsp:sp modelId="{FF43953A-EF1C-644C-9FD6-EAB0289B5496}">
      <dsp:nvSpPr>
        <dsp:cNvPr id="0" name=""/>
        <dsp:cNvSpPr/>
      </dsp:nvSpPr>
      <dsp:spPr>
        <a:xfrm>
          <a:off x="4045910" y="1784604"/>
          <a:ext cx="1713603" cy="6979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Establishment</a:t>
          </a:r>
          <a:endParaRPr lang="en-US" sz="1400" kern="1200" dirty="0"/>
        </a:p>
      </dsp:txBody>
      <dsp:txXfrm>
        <a:off x="4296861" y="1886822"/>
        <a:ext cx="1211701" cy="493554"/>
      </dsp:txXfrm>
    </dsp:sp>
    <dsp:sp modelId="{4F4CA0DF-084A-ED4E-86BD-04E5E3DC4D23}">
      <dsp:nvSpPr>
        <dsp:cNvPr id="0" name=""/>
        <dsp:cNvSpPr/>
      </dsp:nvSpPr>
      <dsp:spPr>
        <a:xfrm>
          <a:off x="7161404" y="1115440"/>
          <a:ext cx="1851908" cy="203631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Liaison and development of  links with end users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RO database feeding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Promotion and Outreach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Evaluation (+ 6 months) and lessons learned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Reporting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IT maintenance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Legacy planning</a:t>
          </a:r>
          <a:endParaRPr lang="en-US" sz="1200" kern="1200" dirty="0"/>
        </a:p>
      </dsp:txBody>
      <dsp:txXfrm>
        <a:off x="7624381" y="1420888"/>
        <a:ext cx="902805" cy="1425423"/>
      </dsp:txXfrm>
    </dsp:sp>
    <dsp:sp modelId="{F52617DE-050B-4042-B3E6-8D8C9FF362A1}">
      <dsp:nvSpPr>
        <dsp:cNvPr id="0" name=""/>
        <dsp:cNvSpPr/>
      </dsp:nvSpPr>
      <dsp:spPr>
        <a:xfrm>
          <a:off x="6538180" y="1757404"/>
          <a:ext cx="1344415" cy="7523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Operations</a:t>
          </a:r>
          <a:endParaRPr lang="en-US" sz="1400" kern="1200" dirty="0"/>
        </a:p>
      </dsp:txBody>
      <dsp:txXfrm>
        <a:off x="6735065" y="1867589"/>
        <a:ext cx="950645" cy="532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DA859-CA1F-F14F-B7D1-8E2CBC5608FD}">
      <dsp:nvSpPr>
        <dsp:cNvPr id="0" name=""/>
        <dsp:cNvSpPr/>
      </dsp:nvSpPr>
      <dsp:spPr>
        <a:xfrm>
          <a:off x="808574" y="559941"/>
          <a:ext cx="7941023" cy="314731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Institutional relationships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Infrastructure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Scenario building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Product definition and development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Recovery demonstrator</a:t>
          </a:r>
          <a:endParaRPr lang="en-US" sz="1600" kern="1200" dirty="0"/>
        </a:p>
      </dsp:txBody>
      <dsp:txXfrm>
        <a:off x="2793830" y="1032038"/>
        <a:ext cx="4854206" cy="2203122"/>
      </dsp:txXfrm>
    </dsp:sp>
    <dsp:sp modelId="{627E3150-A61F-2E46-AAF4-37650F26F480}">
      <dsp:nvSpPr>
        <dsp:cNvPr id="0" name=""/>
        <dsp:cNvSpPr/>
      </dsp:nvSpPr>
      <dsp:spPr>
        <a:xfrm>
          <a:off x="511548" y="1469069"/>
          <a:ext cx="2163315" cy="11640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Preparation</a:t>
          </a:r>
          <a:endParaRPr lang="en-US" sz="1400" kern="1200" dirty="0"/>
        </a:p>
      </dsp:txBody>
      <dsp:txXfrm>
        <a:off x="828358" y="1639542"/>
        <a:ext cx="1529695" cy="823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tcloud.akka.eu/drupal_dev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Before activation (now)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Development/characterization of product list with UNDP, WB (and others) in coordination with UNOSAT (and others)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Update of existing scenarios including estimates of volume of data to be tasked and processed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Preparation of data processing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ortho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-rectification and atmospheric corrections) with involved CEOS agencies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Preparation of value-adding strategy (who? how? in kind contributions? funds?)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License for RO data use (CNES for SPOT and Pleiades, others?)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Pre-triggering RO activities (strategy for PDNAs and for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 RO; others? which agencies would host and operate)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Link between the RO and the CEOS WEB pages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Development of IT  and data ingestion process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5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The availability and sharing of timely and relevant information is critical for assisting humanitarian operations. 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As shown here in the graph in the immediate aftermath of an event there is a peak in the demand of data and information including maps.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C80B034-5E82-4B64-B02B-C8125BAE09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8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RED – </a:t>
            </a:r>
            <a:r>
              <a:rPr lang="fr-FR" dirty="0" err="1" smtClean="0"/>
              <a:t>mainly</a:t>
            </a:r>
            <a:r>
              <a:rPr lang="fr-FR" dirty="0" smtClean="0"/>
              <a:t> </a:t>
            </a:r>
            <a:r>
              <a:rPr lang="fr-FR" dirty="0" err="1" smtClean="0"/>
              <a:t>eo-based</a:t>
            </a:r>
            <a:endParaRPr lang="fr-FR" dirty="0" smtClean="0"/>
          </a:p>
          <a:p>
            <a:r>
              <a:rPr lang="fr-FR" dirty="0" smtClean="0"/>
              <a:t>Blue – </a:t>
            </a:r>
            <a:r>
              <a:rPr lang="fr-FR" dirty="0" err="1" smtClean="0"/>
              <a:t>requires</a:t>
            </a:r>
            <a:r>
              <a:rPr lang="fr-FR" dirty="0" smtClean="0"/>
              <a:t> </a:t>
            </a:r>
            <a:r>
              <a:rPr lang="fr-FR" dirty="0" err="1" smtClean="0"/>
              <a:t>significant</a:t>
            </a:r>
            <a:r>
              <a:rPr lang="fr-FR" dirty="0" smtClean="0"/>
              <a:t> </a:t>
            </a:r>
            <a:r>
              <a:rPr lang="fr-FR" dirty="0" err="1" smtClean="0"/>
              <a:t>external</a:t>
            </a:r>
            <a:r>
              <a:rPr lang="fr-FR" dirty="0" smtClean="0"/>
              <a:t> input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80094-FF3A-4872-A754-516DF514168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74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Preliminary demonstration</a:t>
            </a:r>
            <a:r>
              <a:rPr lang="en-US" baseline="0" dirty="0" smtClean="0"/>
              <a:t> </a:t>
            </a:r>
            <a:r>
              <a:rPr lang="en-US" dirty="0" smtClean="0"/>
              <a:t>will be used to confirm product definition and better evaluate needs of data  for the future</a:t>
            </a:r>
            <a:r>
              <a:rPr lang="en-US" baseline="0" dirty="0" smtClean="0"/>
              <a:t> recovery activation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9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defTabSz="914400">
              <a:lnSpc>
                <a:spcPct val="90000"/>
              </a:lnSpc>
              <a:spcBef>
                <a:spcPct val="20000"/>
              </a:spcBef>
              <a:buFont typeface="Arial"/>
              <a:buNone/>
            </a:pPr>
            <a:r>
              <a:rPr lang="en-GB" altLang="ja-JP" sz="730" b="0" baseline="0" dirty="0" smtClean="0">
                <a:solidFill>
                  <a:srgbClr val="C00000"/>
                </a:solidFill>
                <a:latin typeface="+mj-lt"/>
                <a:ea typeface="ＭＳ Ｐゴシック" pitchFamily="50" charset="-128"/>
                <a:cs typeface="Arial" pitchFamily="34" charset="0"/>
              </a:rPr>
              <a:t>As of summer 2015, the RO IT infrastructure is essentially complete. </a:t>
            </a:r>
            <a:r>
              <a:rPr lang="en-GB" altLang="ja-JP" sz="730" b="0" baseline="0" dirty="0" smtClean="0">
                <a:solidFill>
                  <a:srgbClr val="002569"/>
                </a:solidFill>
                <a:latin typeface="+mj-lt"/>
                <a:ea typeface="ＭＳ Ｐゴシック" pitchFamily="50" charset="-128"/>
                <a:cs typeface="Arial" pitchFamily="34" charset="0"/>
              </a:rPr>
              <a:t>Current portal: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730" b="0" baseline="0" dirty="0" smtClean="0">
                <a:solidFill>
                  <a:srgbClr val="002569"/>
                </a:solidFill>
                <a:latin typeface="+mj-lt"/>
                <a:ea typeface="ＭＳ Ｐゴシック" pitchFamily="50" charset="-128"/>
                <a:cs typeface="Arial" pitchFamily="34" charset="0"/>
              </a:rPr>
              <a:t>supports </a:t>
            </a:r>
            <a:r>
              <a:rPr lang="fr-FR" sz="730" b="0" baseline="0" dirty="0" err="1" smtClean="0">
                <a:solidFill>
                  <a:srgbClr val="002569"/>
                </a:solidFill>
                <a:latin typeface="+mj-lt"/>
              </a:rPr>
              <a:t>geographic</a:t>
            </a:r>
            <a:r>
              <a:rPr lang="fr-FR" sz="730" b="0" baseline="0" dirty="0" smtClean="0">
                <a:solidFill>
                  <a:srgbClr val="002569"/>
                </a:solidFill>
                <a:latin typeface="+mj-lt"/>
              </a:rPr>
              <a:t> and temporal </a:t>
            </a:r>
            <a:r>
              <a:rPr lang="fr-FR" sz="730" b="0" baseline="0" dirty="0" err="1" smtClean="0">
                <a:solidFill>
                  <a:srgbClr val="002569"/>
                </a:solidFill>
                <a:latin typeface="+mj-lt"/>
              </a:rPr>
              <a:t>search</a:t>
            </a:r>
            <a:r>
              <a:rPr lang="fr-FR" sz="730" b="0" baseline="0" dirty="0" smtClean="0">
                <a:solidFill>
                  <a:srgbClr val="002569"/>
                </a:solidFill>
                <a:latin typeface="+mj-lt"/>
              </a:rPr>
              <a:t> </a:t>
            </a:r>
            <a:r>
              <a:rPr lang="fr-FR" sz="730" b="0" baseline="0" dirty="0" err="1" smtClean="0">
                <a:solidFill>
                  <a:srgbClr val="002569"/>
                </a:solidFill>
                <a:latin typeface="+mj-lt"/>
              </a:rPr>
              <a:t>functions</a:t>
            </a:r>
            <a:endParaRPr lang="fr-FR" sz="730" b="0" baseline="0" dirty="0" smtClean="0">
              <a:solidFill>
                <a:srgbClr val="002569"/>
              </a:solidFill>
              <a:latin typeface="+mj-lt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fr-FR" sz="730" b="0" baseline="0" dirty="0" smtClean="0">
                <a:solidFill>
                  <a:srgbClr val="002569"/>
                </a:solidFill>
                <a:latin typeface="+mj-lt"/>
              </a:rPr>
              <a:t>display </a:t>
            </a:r>
            <a:r>
              <a:rPr lang="fr-FR" sz="730" b="0" baseline="0" dirty="0" err="1" smtClean="0">
                <a:solidFill>
                  <a:srgbClr val="002569"/>
                </a:solidFill>
                <a:latin typeface="+mj-lt"/>
              </a:rPr>
              <a:t>raw</a:t>
            </a:r>
            <a:r>
              <a:rPr lang="fr-FR" sz="730" b="0" baseline="0" dirty="0" smtClean="0">
                <a:solidFill>
                  <a:srgbClr val="002569"/>
                </a:solidFill>
                <a:latin typeface="+mj-lt"/>
              </a:rPr>
              <a:t> and </a:t>
            </a:r>
            <a:r>
              <a:rPr lang="fr-FR" sz="730" b="0" baseline="0" dirty="0" err="1" smtClean="0">
                <a:solidFill>
                  <a:srgbClr val="002569"/>
                </a:solidFill>
                <a:latin typeface="+mj-lt"/>
              </a:rPr>
              <a:t>georeferenced</a:t>
            </a:r>
            <a:r>
              <a:rPr lang="fr-FR" sz="730" b="0" baseline="0" dirty="0" smtClean="0">
                <a:solidFill>
                  <a:srgbClr val="002569"/>
                </a:solidFill>
                <a:latin typeface="+mj-lt"/>
              </a:rPr>
              <a:t>  images  (SPOT and Pléiades </a:t>
            </a:r>
            <a:r>
              <a:rPr lang="fr-FR" sz="730" b="0" baseline="0" dirty="0" err="1" smtClean="0">
                <a:solidFill>
                  <a:srgbClr val="002569"/>
                </a:solidFill>
                <a:latin typeface="+mj-lt"/>
              </a:rPr>
              <a:t>available</a:t>
            </a:r>
            <a:r>
              <a:rPr lang="fr-FR" sz="730" b="0" baseline="0" dirty="0" smtClean="0">
                <a:solidFill>
                  <a:srgbClr val="002569"/>
                </a:solidFill>
                <a:latin typeface="+mj-lt"/>
              </a:rPr>
              <a:t>)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fr-FR" sz="730" b="0" baseline="0" dirty="0" err="1" smtClean="0">
                <a:latin typeface="+mj-lt"/>
              </a:rPr>
              <a:t>offers</a:t>
            </a:r>
            <a:r>
              <a:rPr lang="fr-FR" sz="730" b="0" baseline="0" dirty="0" smtClean="0">
                <a:latin typeface="+mj-lt"/>
              </a:rPr>
              <a:t> simple registration </a:t>
            </a:r>
            <a:r>
              <a:rPr lang="fr-FR" sz="730" b="0" baseline="0" dirty="0" err="1" smtClean="0">
                <a:latin typeface="+mj-lt"/>
              </a:rPr>
              <a:t>process</a:t>
            </a:r>
            <a:endParaRPr lang="fr-FR" sz="730" b="0" baseline="0" dirty="0" smtClean="0">
              <a:latin typeface="+mj-lt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fr-FR" sz="730" b="0" baseline="0" dirty="0" err="1" smtClean="0">
                <a:latin typeface="+mj-lt"/>
              </a:rPr>
              <a:t>allows</a:t>
            </a:r>
            <a:r>
              <a:rPr lang="fr-FR" sz="730" b="0" baseline="0" dirty="0" smtClean="0">
                <a:latin typeface="+mj-lt"/>
              </a:rPr>
              <a:t> networks of </a:t>
            </a:r>
            <a:r>
              <a:rPr lang="fr-FR" sz="730" b="0" baseline="0" dirty="0" err="1" smtClean="0">
                <a:latin typeface="+mj-lt"/>
              </a:rPr>
              <a:t>users</a:t>
            </a:r>
            <a:r>
              <a:rPr lang="fr-FR" sz="730" b="0" baseline="0" dirty="0" smtClean="0">
                <a:latin typeface="+mj-lt"/>
              </a:rPr>
              <a:t> to </a:t>
            </a:r>
            <a:r>
              <a:rPr lang="fr-FR" sz="730" b="0" baseline="0" dirty="0" err="1" smtClean="0">
                <a:latin typeface="+mj-lt"/>
              </a:rPr>
              <a:t>define</a:t>
            </a:r>
            <a:r>
              <a:rPr lang="fr-FR" sz="730" b="0" baseline="0" dirty="0" smtClean="0">
                <a:latin typeface="+mj-lt"/>
              </a:rPr>
              <a:t> </a:t>
            </a:r>
            <a:r>
              <a:rPr lang="fr-FR" sz="730" b="0" baseline="0" dirty="0" err="1" smtClean="0">
                <a:latin typeface="+mj-lt"/>
              </a:rPr>
              <a:t>community</a:t>
            </a:r>
            <a:r>
              <a:rPr lang="fr-FR" sz="730" b="0" baseline="0" dirty="0" smtClean="0">
                <a:latin typeface="+mj-lt"/>
              </a:rPr>
              <a:t> of practice and </a:t>
            </a:r>
            <a:r>
              <a:rPr lang="fr-FR" sz="730" b="0" baseline="0" dirty="0" err="1" smtClean="0">
                <a:latin typeface="+mj-lt"/>
              </a:rPr>
              <a:t>share</a:t>
            </a:r>
            <a:r>
              <a:rPr lang="fr-FR" sz="730" b="0" baseline="0" dirty="0" smtClean="0">
                <a:latin typeface="+mj-lt"/>
              </a:rPr>
              <a:t> </a:t>
            </a:r>
            <a:r>
              <a:rPr lang="fr-FR" sz="730" b="0" baseline="0" dirty="0" err="1" smtClean="0">
                <a:latin typeface="+mj-lt"/>
              </a:rPr>
              <a:t>resources</a:t>
            </a:r>
            <a:r>
              <a:rPr lang="fr-FR" sz="730" b="0" baseline="0" dirty="0" smtClean="0">
                <a:latin typeface="+mj-lt"/>
              </a:rPr>
              <a:t> </a:t>
            </a:r>
            <a:r>
              <a:rPr lang="fr-FR" sz="730" b="0" baseline="0" dirty="0" err="1" smtClean="0">
                <a:latin typeface="+mj-lt"/>
              </a:rPr>
              <a:t>available</a:t>
            </a:r>
            <a:r>
              <a:rPr lang="fr-FR" sz="730" b="0" baseline="0" dirty="0" smtClean="0">
                <a:latin typeface="+mj-lt"/>
              </a:rPr>
              <a:t> for </a:t>
            </a:r>
            <a:r>
              <a:rPr lang="fr-FR" sz="730" b="0" baseline="0" dirty="0" err="1" smtClean="0">
                <a:latin typeface="+mj-lt"/>
              </a:rPr>
              <a:t>browsing</a:t>
            </a:r>
            <a:r>
              <a:rPr lang="fr-FR" sz="730" b="0" baseline="0" dirty="0" smtClean="0">
                <a:latin typeface="+mj-lt"/>
              </a:rPr>
              <a:t> and </a:t>
            </a:r>
            <a:r>
              <a:rPr lang="fr-FR" sz="730" b="0" baseline="0" dirty="0" err="1" smtClean="0">
                <a:latin typeface="+mj-lt"/>
              </a:rPr>
              <a:t>download</a:t>
            </a:r>
            <a:r>
              <a:rPr lang="fr-FR" sz="730" b="0" baseline="0" dirty="0" smtClean="0">
                <a:latin typeface="+mj-lt"/>
              </a:rPr>
              <a:t>, and </a:t>
            </a:r>
            <a:r>
              <a:rPr lang="fr-FR" sz="730" b="0" baseline="0" dirty="0" err="1" smtClean="0">
                <a:latin typeface="+mj-lt"/>
              </a:rPr>
              <a:t>eventually</a:t>
            </a:r>
            <a:r>
              <a:rPr lang="fr-FR" sz="730" b="0" baseline="0" dirty="0" smtClean="0">
                <a:latin typeface="+mj-lt"/>
              </a:rPr>
              <a:t> </a:t>
            </a:r>
            <a:r>
              <a:rPr lang="fr-FR" sz="730" b="0" baseline="0" dirty="0" err="1" smtClean="0">
                <a:latin typeface="+mj-lt"/>
              </a:rPr>
              <a:t>upload</a:t>
            </a:r>
            <a:r>
              <a:rPr lang="fr-FR" sz="730" b="0" baseline="0" dirty="0" smtClean="0">
                <a:latin typeface="+mj-lt"/>
              </a:rPr>
              <a:t> as </a:t>
            </a:r>
            <a:r>
              <a:rPr lang="fr-FR" sz="730" b="0" baseline="0" dirty="0" err="1" smtClean="0">
                <a:latin typeface="+mj-lt"/>
              </a:rPr>
              <a:t>well</a:t>
            </a:r>
            <a:r>
              <a:rPr lang="fr-FR" sz="730" b="0" baseline="0" dirty="0" smtClean="0">
                <a:latin typeface="+mj-lt"/>
              </a:rPr>
              <a:t> once RO </a:t>
            </a:r>
            <a:r>
              <a:rPr lang="fr-FR" sz="730" b="0" baseline="0" dirty="0" err="1" smtClean="0">
                <a:latin typeface="+mj-lt"/>
              </a:rPr>
              <a:t>is</a:t>
            </a:r>
            <a:r>
              <a:rPr lang="fr-FR" sz="730" b="0" baseline="0" dirty="0" smtClean="0">
                <a:latin typeface="+mj-lt"/>
              </a:rPr>
              <a:t> </a:t>
            </a:r>
            <a:r>
              <a:rPr lang="fr-FR" sz="730" b="0" baseline="0" dirty="0" err="1" smtClean="0">
                <a:latin typeface="+mj-lt"/>
              </a:rPr>
              <a:t>established</a:t>
            </a:r>
            <a:endParaRPr lang="fr-FR" sz="730" b="0" baseline="0" dirty="0" smtClean="0">
              <a:latin typeface="+mj-lt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fr-FR" sz="730" b="0" baseline="0" dirty="0" err="1" smtClean="0">
                <a:latin typeface="+mj-lt"/>
              </a:rPr>
              <a:t>Guest</a:t>
            </a:r>
            <a:r>
              <a:rPr lang="fr-FR" sz="730" b="0" baseline="0" dirty="0" smtClean="0">
                <a:latin typeface="+mj-lt"/>
              </a:rPr>
              <a:t> login </a:t>
            </a:r>
            <a:r>
              <a:rPr lang="fr-FR" sz="730" b="0" baseline="0" dirty="0" err="1" smtClean="0">
                <a:latin typeface="+mj-lt"/>
              </a:rPr>
              <a:t>available</a:t>
            </a:r>
            <a:r>
              <a:rPr lang="fr-FR" sz="730" b="0" baseline="0" dirty="0" smtClean="0">
                <a:latin typeface="+mj-lt"/>
              </a:rPr>
              <a:t> for </a:t>
            </a:r>
            <a:r>
              <a:rPr lang="fr-FR" sz="730" b="0" baseline="0" dirty="0" err="1" smtClean="0">
                <a:latin typeface="+mj-lt"/>
              </a:rPr>
              <a:t>demonstration</a:t>
            </a:r>
            <a:r>
              <a:rPr lang="fr-FR" sz="730" b="0" baseline="0" dirty="0" smtClean="0">
                <a:latin typeface="+mj-lt"/>
              </a:rPr>
              <a:t>/beta trial     </a:t>
            </a:r>
            <a:endParaRPr lang="fr-FR" sz="730" b="0" baseline="0" dirty="0" smtClean="0">
              <a:latin typeface="+mj-lt"/>
              <a:hlinkClick r:id="rId3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</a:pPr>
            <a:endParaRPr lang="fr-FR" sz="730" b="1" baseline="0" dirty="0" smtClean="0">
              <a:latin typeface="+mj-lt"/>
            </a:endParaRPr>
          </a:p>
          <a:p>
            <a:pPr marL="0" indent="0" defTabSz="914400">
              <a:lnSpc>
                <a:spcPct val="90000"/>
              </a:lnSpc>
              <a:spcBef>
                <a:spcPct val="20000"/>
              </a:spcBef>
              <a:buFont typeface="Arial"/>
              <a:buNone/>
            </a:pPr>
            <a:r>
              <a:rPr lang="en-GB" altLang="ja-JP" sz="730" b="0" baseline="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ＭＳ Ｐゴシック" pitchFamily="50" charset="-128"/>
                <a:cs typeface="Arial" pitchFamily="34" charset="0"/>
              </a:rPr>
              <a:t>Work continuing 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730" b="0" baseline="0" dirty="0" smtClean="0">
                <a:solidFill>
                  <a:srgbClr val="C00000"/>
                </a:solidFill>
                <a:latin typeface="+mj-lt"/>
                <a:ea typeface="ＭＳ Ｐゴシック" pitchFamily="50" charset="-128"/>
                <a:cs typeface="Arial" pitchFamily="34" charset="0"/>
              </a:rPr>
              <a:t>to increase number of data formats supported  </a:t>
            </a:r>
            <a:r>
              <a:rPr lang="en-GB" altLang="ja-JP" sz="730" b="0" baseline="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ＭＳ Ｐゴシック" pitchFamily="50" charset="-128"/>
                <a:cs typeface="Arial" pitchFamily="34" charset="0"/>
              </a:rPr>
              <a:t>: </a:t>
            </a:r>
            <a:r>
              <a:rPr lang="fr-FR" sz="730" b="0" baseline="0" dirty="0" smtClean="0">
                <a:solidFill>
                  <a:srgbClr val="002569"/>
                </a:solidFill>
                <a:latin typeface="+mj-lt"/>
              </a:rPr>
              <a:t>CSK, ALOS-2, TSX, RSAT-</a:t>
            </a:r>
            <a:r>
              <a:rPr lang="fr-FR" sz="730" b="0" baseline="0" dirty="0" smtClean="0">
                <a:latin typeface="+mj-lt"/>
              </a:rPr>
              <a:t>2, Sentinel-1 &amp; 2, Landsat-8 </a:t>
            </a:r>
            <a:r>
              <a:rPr lang="en-GB" altLang="ja-JP" sz="730" b="0" baseline="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ＭＳ Ｐゴシック" pitchFamily="50" charset="-128"/>
                <a:cs typeface="Arial" pitchFamily="34" charset="0"/>
              </a:rPr>
              <a:t>to be </a:t>
            </a:r>
            <a:r>
              <a:rPr lang="en-GB" altLang="ja-JP" sz="730" b="0" baseline="0" dirty="0" smtClean="0">
                <a:solidFill>
                  <a:srgbClr val="002569"/>
                </a:solidFill>
                <a:latin typeface="+mj-lt"/>
                <a:ea typeface="ＭＳ Ｐゴシック" pitchFamily="50" charset="-128"/>
                <a:cs typeface="Arial" pitchFamily="34" charset="0"/>
              </a:rPr>
              <a:t>completed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730" b="0" baseline="0" dirty="0" smtClean="0">
                <a:solidFill>
                  <a:srgbClr val="C00000"/>
                </a:solidFill>
                <a:latin typeface="+mj-lt"/>
                <a:ea typeface="ＭＳ Ｐゴシック" pitchFamily="50" charset="-128"/>
                <a:cs typeface="Arial" pitchFamily="34" charset="0"/>
              </a:rPr>
              <a:t>vector and raster product archiving</a:t>
            </a:r>
            <a:r>
              <a:rPr lang="en-GB" altLang="ja-JP" sz="730" b="0" baseline="0" dirty="0" smtClean="0">
                <a:solidFill>
                  <a:srgbClr val="002569"/>
                </a:solidFill>
                <a:latin typeface="+mj-lt"/>
                <a:ea typeface="ＭＳ Ｐゴシック" pitchFamily="50" charset="-128"/>
                <a:cs typeface="Arial" pitchFamily="34" charset="0"/>
              </a:rPr>
              <a:t> (as opposed to data archiving)</a:t>
            </a:r>
            <a:endParaRPr lang="en-GB" altLang="ja-JP" sz="730" b="0" baseline="0" dirty="0">
              <a:solidFill>
                <a:srgbClr val="002569"/>
              </a:solidFill>
              <a:latin typeface="+mj-lt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9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Malawi instanciation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7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SLIDE REQUIRES UPDATING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9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Participants:</a:t>
            </a:r>
            <a:r>
              <a:rPr lang="en-US" baseline="0" dirty="0" smtClean="0"/>
              <a:t> GFDRR, World Bank, UNDP, CSA, CNES, NASA, USGS, (JAXA on phone)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9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Before activation (now)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Development/characterization of product list with UNDP, WB (and others) in coordination with UNOSAT (and others)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Update of existing scenarios including estimates of volume of data to be tasked and processed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Preparation of data processing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ortho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-rectification and atmospheric corrections) with involved CEOS agencies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Preparation of value-adding strategy (who? how? in kind contributions? funds?)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License for RO data use (CNES for SPOT and Pleiades, others?)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Pre-triggering RO activities (strategy for PDNAs and for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 RO; others? which agencies would host and operate)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Link between the RO and the CEOS WEB pages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Development of IT  and data ingestion process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Triggering preparation: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Rapid report on situation to support triggering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Interface with stakeholders for product needs, coordination with other initiatives…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Preliminary definition of  acquisition plan  (V0)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Analyze of possible implementation of IT (deployment, hosting, project management  and operations)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After activation (3 to 6 months)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Implementation of the RO when triggered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First operations: upload of Charter data and result, PDNA or for RO, baseline first products for recovery planning  and monitoring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Coordination activities: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Interface with stakeholders for precise definition of needs and identification of national entities to involve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Interface with the national institutions for product needs, coordination with other initiatives…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Definition of the acquisition plan (v1) and initial liaison with agencies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Establishment of formal institutional relationship with national entities (definition of role and responsibilities, identification of funding sources if available)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Elaboration of  the RO  activity grid  (applications……)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Reporting to CEOS on development of RO and recommendations on issues to address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Building of research and training activities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On-going operations (1 to 3 years)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Coordination activities: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Liaison and development of institutional relationships, new relationship building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Promotion and outreach (including long term promotion of RO within country)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Development of lessons learned and replication of RO model (in other countries)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Value-adding coordination and new product development; new value added partners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Regular Report of technical results to national institutions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Support to national users (technical and policy), including new service development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Coordination and animation of new research activities around RO concept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Management of the activity (applications) grid in coordination with the project manager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Formal  report to CEOS on RO (annual)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Project Management activities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Management of the acquisition plan and tasking with CEOS agencies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Management of RO content (data, product, news, documents)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Management of data processing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Technical reporting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Development of long-term plan for RO after initial set-up (1-3 years)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Maintenance of the RO IT (corrections, evolutions)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VA generation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Preparation of closure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Evaluation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Legacy strategies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5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9050" y="559374"/>
            <a:ext cx="1275365" cy="5770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50" b="1" kern="1200" dirty="0" smtClean="0">
                <a:solidFill>
                  <a:srgbClr val="FFFFFF"/>
                </a:solidFill>
                <a:latin typeface="Arial" charset="0"/>
                <a:ea typeface="ＭＳ Ｐゴシック" pitchFamily="-105" charset="-128"/>
                <a:cs typeface="ＭＳ Ｐゴシック" pitchFamily="-105" charset="-128"/>
              </a:rPr>
              <a:t>WG Disasters #5</a:t>
            </a: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50" b="1" kern="1200" baseline="0" dirty="0" smtClean="0">
                <a:solidFill>
                  <a:srgbClr val="FFFFFF"/>
                </a:solidFill>
                <a:latin typeface="Arial" charset="0"/>
                <a:ea typeface="ＭＳ Ｐゴシック" pitchFamily="-105" charset="-128"/>
                <a:cs typeface="ＭＳ Ｐゴシック" pitchFamily="-105" charset="-128"/>
              </a:rPr>
              <a:t>Bonn, Germany</a:t>
            </a: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50" b="1" kern="1200" baseline="0" dirty="0" smtClean="0">
                <a:solidFill>
                  <a:srgbClr val="FFFFFF"/>
                </a:solidFill>
                <a:latin typeface="Arial" charset="0"/>
                <a:ea typeface="ＭＳ Ｐゴシック" pitchFamily="-105" charset="-128"/>
                <a:cs typeface="ＭＳ Ｐゴシック" pitchFamily="-105" charset="-128"/>
              </a:rPr>
              <a:t>8-10 March, 2016</a:t>
            </a:r>
            <a:endParaRPr lang="en-US" sz="1050" b="1" kern="1200" dirty="0">
              <a:solidFill>
                <a:srgbClr val="FFFFFF"/>
              </a:solidFill>
              <a:latin typeface="Arial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Box 3"/>
          <p:cNvSpPr txBox="1"/>
          <p:nvPr userDrawn="1"/>
        </p:nvSpPr>
        <p:spPr>
          <a:xfrm>
            <a:off x="19050" y="559374"/>
            <a:ext cx="1275365" cy="5770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WG Disasters #5</a:t>
            </a: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50" b="1" baseline="0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Bonn, Germany</a:t>
            </a: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50" b="1" baseline="0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8-10 March, 2016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305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688A2-8E53-481B-9A8F-269DB301F6F5}" type="datetimeFigureOut">
              <a:rPr lang="fr-FR" smtClean="0"/>
              <a:pPr/>
              <a:t>09/03/2016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9A61-8925-442A-930A-A32DB3445F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84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n.hosford@cnes.fr" TargetMode="External"/><Relationship Id="rId2" Type="http://schemas.openxmlformats.org/officeDocument/2006/relationships/hyperlink" Target="mailto:catherine.proy@cnes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drew.eddy@athenagloba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alideos.kalimsat.eu/drupa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453" y="1347065"/>
            <a:ext cx="86466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Recovery Observatory: status and next steps</a:t>
            </a:r>
            <a:r>
              <a:rPr lang="en-US" sz="2800" dirty="0" smtClean="0"/>
              <a:t> </a:t>
            </a:r>
            <a:endParaRPr lang="en-US" sz="28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Catherine </a:t>
            </a:r>
            <a:r>
              <a:rPr lang="en-US" sz="2000" b="1" dirty="0" err="1" smtClean="0"/>
              <a:t>Proy</a:t>
            </a:r>
            <a:r>
              <a:rPr lang="en-US" sz="2000" b="1" dirty="0" smtClean="0"/>
              <a:t>, CNES</a:t>
            </a:r>
          </a:p>
          <a:p>
            <a:r>
              <a:rPr lang="en-US" sz="2000" b="1" dirty="0" smtClean="0"/>
              <a:t>Steven Hosford, CNES</a:t>
            </a:r>
          </a:p>
          <a:p>
            <a:r>
              <a:rPr lang="en-US" sz="2000" b="1" dirty="0" smtClean="0"/>
              <a:t>Patrice </a:t>
            </a:r>
            <a:r>
              <a:rPr lang="en-US" sz="2000" b="1" dirty="0" err="1" smtClean="0"/>
              <a:t>Benarroche</a:t>
            </a:r>
            <a:r>
              <a:rPr lang="en-US" sz="2000" b="1" dirty="0" smtClean="0"/>
              <a:t>, CNES</a:t>
            </a:r>
          </a:p>
          <a:p>
            <a:r>
              <a:rPr lang="en-US" sz="2000" b="1" dirty="0" smtClean="0"/>
              <a:t>Andrew Eddy, Athena Global</a:t>
            </a:r>
            <a:endParaRPr lang="en-US" sz="2000" b="1" dirty="0"/>
          </a:p>
          <a:p>
            <a:endParaRPr lang="en-US" sz="2000" b="1" dirty="0"/>
          </a:p>
        </p:txBody>
      </p:sp>
      <p:pic>
        <p:nvPicPr>
          <p:cNvPr id="4" name="Picture 3" descr="4-helicopter-tsunami-destruction_51404_600x4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33" y="5579254"/>
            <a:ext cx="2193276" cy="1198832"/>
          </a:xfrm>
          <a:prstGeom prst="rect">
            <a:avLst/>
          </a:prstGeom>
        </p:spPr>
      </p:pic>
      <p:pic>
        <p:nvPicPr>
          <p:cNvPr id="5" name="Picture 4" descr="a4s_oilspill041811_171342a_8co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146" y="3804089"/>
            <a:ext cx="2139917" cy="1148392"/>
          </a:xfrm>
          <a:prstGeom prst="rect">
            <a:avLst/>
          </a:prstGeom>
        </p:spPr>
      </p:pic>
      <p:pic>
        <p:nvPicPr>
          <p:cNvPr id="6" name="Picture 5" descr="manonhait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558" y="5579254"/>
            <a:ext cx="2163670" cy="1211656"/>
          </a:xfrm>
          <a:prstGeom prst="rect">
            <a:avLst/>
          </a:prstGeom>
        </p:spPr>
      </p:pic>
      <p:pic>
        <p:nvPicPr>
          <p:cNvPr id="7" name="Picture 6" descr="new-orleans-flooding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495" y="3765346"/>
            <a:ext cx="1852483" cy="1187134"/>
          </a:xfrm>
          <a:prstGeom prst="rect">
            <a:avLst/>
          </a:prstGeom>
        </p:spPr>
      </p:pic>
      <p:pic>
        <p:nvPicPr>
          <p:cNvPr id="8" name="Picture 7" descr="tohoku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146" y="5579254"/>
            <a:ext cx="2086756" cy="1211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3533" y="5117589"/>
            <a:ext cx="2193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Indonesian Tsunami</a:t>
            </a:r>
          </a:p>
          <a:p>
            <a:pPr algn="ctr"/>
            <a:r>
              <a:rPr lang="en-US" sz="1200" b="1" dirty="0" smtClean="0"/>
              <a:t>2004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27496" y="3303681"/>
            <a:ext cx="185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Hurricane Katrina</a:t>
            </a:r>
          </a:p>
          <a:p>
            <a:pPr algn="ctr"/>
            <a:r>
              <a:rPr lang="en-US" sz="1200" b="1" dirty="0" smtClean="0"/>
              <a:t>2005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53758" y="3303681"/>
            <a:ext cx="199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Deepwater</a:t>
            </a:r>
            <a:r>
              <a:rPr lang="en-US" sz="1200" b="1" dirty="0" smtClean="0"/>
              <a:t> Horizon</a:t>
            </a:r>
          </a:p>
          <a:p>
            <a:pPr algn="ctr"/>
            <a:r>
              <a:rPr lang="en-US" sz="1200" b="1" dirty="0" smtClean="0"/>
              <a:t>2009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10251" y="5117589"/>
            <a:ext cx="153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Tohoku Tsunami</a:t>
            </a:r>
          </a:p>
          <a:p>
            <a:pPr algn="ctr"/>
            <a:r>
              <a:rPr lang="en-US" sz="1200" b="1" dirty="0" smtClean="0"/>
              <a:t>2011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92558" y="5117589"/>
            <a:ext cx="216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Haiti Earthquake</a:t>
            </a:r>
          </a:p>
          <a:p>
            <a:pPr algn="ctr"/>
            <a:r>
              <a:rPr lang="en-US" sz="1200" b="1" dirty="0" smtClean="0"/>
              <a:t>2010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57967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351128"/>
            <a:ext cx="8952610" cy="5362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519992" y="101600"/>
            <a:ext cx="7565271" cy="7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 eaLnBrk="1" hangingPunct="1"/>
            <a:r>
              <a:rPr lang="en-GB" altLang="ja-JP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Multi-criteria data </a:t>
            </a:r>
            <a:r>
              <a:rPr lang="en-GB" altLang="ja-JP" sz="2800" dirty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</a:t>
            </a:r>
            <a:r>
              <a:rPr lang="en-GB" altLang="ja-JP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earch  interface</a:t>
            </a:r>
            <a:endParaRPr lang="en-US" sz="2800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" y="1351127"/>
            <a:ext cx="8976081" cy="48321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" y="1351127"/>
            <a:ext cx="9144000" cy="54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723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5200" y="267101"/>
            <a:ext cx="7243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Selection</a:t>
            </a:r>
            <a:r>
              <a:rPr lang="fr-FR" sz="2800" b="1" dirty="0">
                <a:solidFill>
                  <a:schemeClr val="bg1"/>
                </a:solidFill>
              </a:rPr>
              <a:t> and display  of  </a:t>
            </a:r>
            <a:r>
              <a:rPr lang="fr-FR" sz="2800" b="1" dirty="0" err="1" smtClean="0">
                <a:solidFill>
                  <a:schemeClr val="bg1"/>
                </a:solidFill>
              </a:rPr>
              <a:t>vector</a:t>
            </a:r>
            <a:r>
              <a:rPr lang="fr-FR" sz="2800" b="1" dirty="0" smtClean="0">
                <a:solidFill>
                  <a:schemeClr val="bg1"/>
                </a:solidFill>
              </a:rPr>
              <a:t>  data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82" y="1401927"/>
            <a:ext cx="8975928" cy="51730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316"/>
            <a:ext cx="9144000" cy="51602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316"/>
            <a:ext cx="9144000" cy="51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096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34632" y="272954"/>
            <a:ext cx="7736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chemeClr val="bg1"/>
                </a:solidFill>
              </a:rPr>
              <a:t>Selection</a:t>
            </a:r>
            <a:r>
              <a:rPr lang="fr-FR" sz="2800" b="1" dirty="0" smtClean="0">
                <a:solidFill>
                  <a:schemeClr val="bg1"/>
                </a:solidFill>
              </a:rPr>
              <a:t> and display  of  Landsat-8 images 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" y="1550357"/>
            <a:ext cx="9144000" cy="53596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" y="1315220"/>
            <a:ext cx="9129817" cy="55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285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052084" y="101600"/>
            <a:ext cx="7033179" cy="7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GB" altLang="ja-JP" sz="2000" dirty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</a:t>
            </a:r>
            <a:r>
              <a:rPr lang="en-GB" altLang="ja-JP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Timeline and RO Role</a:t>
            </a:r>
            <a:endParaRPr lang="en-US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z="1200" smtClean="0"/>
              <a:pPr>
                <a:defRPr/>
              </a:pPr>
              <a:t>13</a:t>
            </a:fld>
            <a:endParaRPr lang="en-US" sz="1200" dirty="0"/>
          </a:p>
        </p:txBody>
      </p:sp>
      <p:pic>
        <p:nvPicPr>
          <p:cNvPr id="6" name="Image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54" y="1440288"/>
            <a:ext cx="8649556" cy="280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 bwMode="auto">
          <a:xfrm>
            <a:off x="4419600" y="1475322"/>
            <a:ext cx="609600" cy="3097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 bwMode="auto">
          <a:xfrm flipH="1">
            <a:off x="4419600" y="1475322"/>
            <a:ext cx="609600" cy="3097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 bwMode="auto">
          <a:xfrm>
            <a:off x="3314700" y="1785058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>
            <a:off x="3162300" y="1651000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/>
          <p:cNvCxnSpPr>
            <a:stCxn id="20" idx="2"/>
          </p:cNvCxnSpPr>
          <p:nvPr/>
        </p:nvCxnSpPr>
        <p:spPr bwMode="auto">
          <a:xfrm>
            <a:off x="3314700" y="1715421"/>
            <a:ext cx="0" cy="3291294"/>
          </a:xfrm>
          <a:prstGeom prst="line">
            <a:avLst/>
          </a:prstGeom>
          <a:ln w="19050" cmpd="sng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755900" y="1438422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C00000"/>
                </a:solidFill>
                <a:latin typeface="Calibri" pitchFamily="34" charset="0"/>
              </a:rPr>
              <a:t>6-8 WEEKS</a:t>
            </a:r>
            <a:endParaRPr lang="fr-FR" dirty="0">
              <a:solidFill>
                <a:srgbClr val="C00000"/>
              </a:solidFill>
              <a:latin typeface="Calibri" pitchFamily="34" charset="0"/>
            </a:endParaRPr>
          </a:p>
        </p:txBody>
      </p:sp>
      <p:sp useBgFill="1">
        <p:nvSpPr>
          <p:cNvPr id="17" name="ZoneTexte 16"/>
          <p:cNvSpPr txBox="1"/>
          <p:nvPr/>
        </p:nvSpPr>
        <p:spPr>
          <a:xfrm flipH="1">
            <a:off x="8362907" y="1512501"/>
            <a:ext cx="9779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</a:rPr>
              <a:t>4</a:t>
            </a:r>
            <a:endParaRPr lang="fr-FR" sz="1200" b="1" dirty="0">
              <a:solidFill>
                <a:srgbClr val="C00000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 bwMode="auto">
          <a:xfrm flipH="1" flipV="1">
            <a:off x="3771900" y="1588421"/>
            <a:ext cx="546100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Flèche droite 2"/>
          <p:cNvSpPr/>
          <p:nvPr/>
        </p:nvSpPr>
        <p:spPr bwMode="auto">
          <a:xfrm>
            <a:off x="6141494" y="4560383"/>
            <a:ext cx="2375148" cy="614149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4" name="Flèche droite 13"/>
          <p:cNvSpPr/>
          <p:nvPr/>
        </p:nvSpPr>
        <p:spPr bwMode="auto">
          <a:xfrm flipH="1">
            <a:off x="3329850" y="4562655"/>
            <a:ext cx="4831510" cy="614149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Recovery</a:t>
            </a:r>
            <a:r>
              <a:rPr kumimoji="0" lang="fr-F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fr-FR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Observatory</a:t>
            </a: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6" name="Flèche droite 15"/>
          <p:cNvSpPr/>
          <p:nvPr/>
        </p:nvSpPr>
        <p:spPr bwMode="auto">
          <a:xfrm>
            <a:off x="2579386" y="4562655"/>
            <a:ext cx="739639" cy="614149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8" name="Flèche droite 17"/>
          <p:cNvSpPr/>
          <p:nvPr/>
        </p:nvSpPr>
        <p:spPr bwMode="auto">
          <a:xfrm flipH="1">
            <a:off x="670762" y="4564927"/>
            <a:ext cx="2317154" cy="614149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Crisis</a:t>
            </a:r>
            <a:r>
              <a:rPr kumimoji="0" lang="fr-F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fr-FR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Response</a:t>
            </a: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5317157"/>
            <a:ext cx="8917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rgbClr val="D74E17"/>
                </a:solidFill>
              </a:rPr>
              <a:t>The RO should focus on long-term planning and monitoring, </a:t>
            </a:r>
            <a:r>
              <a:rPr lang="en-CA" b="1" dirty="0"/>
              <a:t>as rapid assessment and PDNAs are completed in weeks and require very timely contributions</a:t>
            </a:r>
            <a:r>
              <a:rPr lang="en-CA" b="1" dirty="0">
                <a:solidFill>
                  <a:srgbClr val="D74E17"/>
                </a:solidFill>
              </a:rPr>
              <a:t>; the ROOT has passed on this interest in satellite contributions to the Charter and Copernicus</a:t>
            </a:r>
            <a:r>
              <a:rPr lang="en-CA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68444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052084" y="101600"/>
            <a:ext cx="7033179" cy="7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GB" altLang="ja-JP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High-level Conclusions from ROOT working session Dec 2015</a:t>
            </a:r>
            <a:endParaRPr lang="en-US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z="1200" smtClean="0"/>
              <a:pPr>
                <a:defRPr/>
              </a:pPr>
              <a:t>14</a:t>
            </a:fld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237067" y="1547169"/>
            <a:ext cx="8680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CA" sz="2000" b="1" dirty="0" smtClean="0"/>
              <a:t>Some </a:t>
            </a:r>
            <a:r>
              <a:rPr lang="en-CA" sz="2000" b="1" dirty="0" smtClean="0"/>
              <a:t>useful applications have already been developed but are</a:t>
            </a:r>
            <a:r>
              <a:rPr lang="en-CA" sz="2000" b="1" dirty="0" smtClean="0">
                <a:solidFill>
                  <a:srgbClr val="D74E17"/>
                </a:solidFill>
              </a:rPr>
              <a:t> not well-known to the User community</a:t>
            </a:r>
            <a:r>
              <a:rPr lang="en-CA" sz="2000" b="1" dirty="0" smtClean="0">
                <a:solidFill>
                  <a:srgbClr val="D74E17"/>
                </a:solidFill>
              </a:rPr>
              <a:t>;</a:t>
            </a:r>
          </a:p>
          <a:p>
            <a:pPr marL="342900" indent="-342900">
              <a:buFont typeface="Arial"/>
              <a:buChar char="•"/>
            </a:pPr>
            <a:endParaRPr lang="en-CA" sz="2000" b="1" dirty="0" smtClean="0">
              <a:solidFill>
                <a:srgbClr val="D74E17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CA" sz="2000" b="1" dirty="0"/>
              <a:t>Perception that satellite work is principally useful for rapid assessments, and </a:t>
            </a:r>
            <a:r>
              <a:rPr lang="en-CA" sz="2000" b="1" dirty="0">
                <a:solidFill>
                  <a:srgbClr val="D74E17"/>
                </a:solidFill>
              </a:rPr>
              <a:t>lack of understanding of how satellites can contribute over long-term</a:t>
            </a:r>
            <a:r>
              <a:rPr lang="en-CA" sz="2000" b="1" dirty="0" smtClean="0"/>
              <a:t>; the RO should correct this perception</a:t>
            </a:r>
            <a:r>
              <a:rPr lang="en-CA" sz="2000" b="1" dirty="0" smtClean="0"/>
              <a:t>;</a:t>
            </a:r>
          </a:p>
          <a:p>
            <a:pPr marL="342900" indent="-342900">
              <a:buFont typeface="Arial"/>
              <a:buChar char="•"/>
            </a:pPr>
            <a:endParaRPr lang="en-CA" sz="2000" b="1" dirty="0"/>
          </a:p>
          <a:p>
            <a:pPr marL="342900" indent="-342900">
              <a:buFont typeface="Arial"/>
              <a:buChar char="•"/>
            </a:pPr>
            <a:r>
              <a:rPr lang="en-CA" sz="2000" b="1" dirty="0" smtClean="0"/>
              <a:t>There </a:t>
            </a:r>
            <a:r>
              <a:rPr lang="en-CA" sz="2000" b="1" dirty="0" smtClean="0"/>
              <a:t>is a general </a:t>
            </a:r>
            <a:r>
              <a:rPr lang="en-CA" sz="2000" b="1" dirty="0" smtClean="0">
                <a:solidFill>
                  <a:srgbClr val="D74E17"/>
                </a:solidFill>
              </a:rPr>
              <a:t>lack of awareness in DRM community </a:t>
            </a:r>
            <a:r>
              <a:rPr lang="en-CA" sz="2000" b="1" dirty="0" smtClean="0"/>
              <a:t>of what is possible and how to obtain data and products; n</a:t>
            </a:r>
            <a:r>
              <a:rPr lang="en-CA" sz="2000" b="1" dirty="0" smtClean="0">
                <a:solidFill>
                  <a:srgbClr val="002060"/>
                </a:solidFill>
              </a:rPr>
              <a:t>eed for :</a:t>
            </a:r>
          </a:p>
          <a:p>
            <a:pPr marL="800100" lvl="1" indent="-342900">
              <a:buFont typeface="Arial"/>
              <a:buChar char="•"/>
            </a:pPr>
            <a:r>
              <a:rPr lang="en-CA" sz="2000" b="1" dirty="0">
                <a:solidFill>
                  <a:srgbClr val="002060"/>
                </a:solidFill>
              </a:rPr>
              <a:t>I</a:t>
            </a:r>
            <a:r>
              <a:rPr lang="en-CA" sz="2000" b="1" dirty="0" smtClean="0">
                <a:solidFill>
                  <a:srgbClr val="002060"/>
                </a:solidFill>
              </a:rPr>
              <a:t>mproved ‘showcasing’ of results for uptake within the users;</a:t>
            </a:r>
          </a:p>
          <a:p>
            <a:pPr marL="800100" lvl="1" indent="-342900">
              <a:buFont typeface="Arial"/>
              <a:buChar char="•"/>
            </a:pPr>
            <a:r>
              <a:rPr lang="en-CA" sz="2000" b="1" dirty="0" smtClean="0">
                <a:solidFill>
                  <a:srgbClr val="002060"/>
                </a:solidFill>
              </a:rPr>
              <a:t>Inclusion of resources for value-adding in recovery planning activities. </a:t>
            </a:r>
            <a:endParaRPr lang="en-CA" sz="20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CA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CA" sz="2000" b="1" dirty="0" smtClean="0">
                <a:solidFill>
                  <a:srgbClr val="D74E17"/>
                </a:solidFill>
              </a:rPr>
              <a:t>GFDRR to inform ROOT of future PDNAs, and to begin a “demonstrator” with ROOT in near future</a:t>
            </a:r>
          </a:p>
        </p:txBody>
      </p:sp>
    </p:spTree>
    <p:extLst>
      <p:ext uri="{BB962C8B-B14F-4D97-AF65-F5344CB8AC3E}">
        <p14:creationId xmlns:p14="http://schemas.microsoft.com/office/powerpoint/2010/main" val="29905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Presentation Outline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457325"/>
            <a:ext cx="8648279" cy="4864100"/>
          </a:xfrm>
        </p:spPr>
        <p:txBody>
          <a:bodyPr/>
          <a:lstStyle/>
          <a:p>
            <a:endParaRPr lang="en-US" dirty="0"/>
          </a:p>
          <a:p>
            <a:r>
              <a:rPr lang="en-US" b="0" dirty="0"/>
              <a:t>Status of RO and report on December working session (30 min)</a:t>
            </a:r>
          </a:p>
          <a:p>
            <a:r>
              <a:rPr lang="en-US" dirty="0"/>
              <a:t>Initiation of recovery monitoring demonstration (Malawi) (30 min)</a:t>
            </a:r>
          </a:p>
          <a:p>
            <a:r>
              <a:rPr lang="en-US" b="0" dirty="0"/>
              <a:t>EO data licensing for disasters – progress and next steps (20 min)</a:t>
            </a:r>
          </a:p>
          <a:p>
            <a:r>
              <a:rPr lang="en-US" b="0" dirty="0"/>
              <a:t>Recovery input for UR Istanbul event (20 min)</a:t>
            </a:r>
          </a:p>
          <a:p>
            <a:r>
              <a:rPr lang="en-US" b="0" dirty="0"/>
              <a:t>Sustainability  and  next  steps (10mn)</a:t>
            </a:r>
          </a:p>
        </p:txBody>
      </p:sp>
    </p:spTree>
    <p:extLst>
      <p:ext uri="{BB962C8B-B14F-4D97-AF65-F5344CB8AC3E}">
        <p14:creationId xmlns:p14="http://schemas.microsoft.com/office/powerpoint/2010/main" val="16653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Path to Malawi Demonstrator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457325"/>
            <a:ext cx="8648279" cy="4864100"/>
          </a:xfrm>
        </p:spPr>
        <p:txBody>
          <a:bodyPr/>
          <a:lstStyle/>
          <a:p>
            <a:r>
              <a:rPr lang="en-US" b="0" dirty="0" smtClean="0"/>
              <a:t>Agreement in Washington at working session to explore possible “demonstrator” that would showcase EO-based products and demonstrate savings or improved results from satellites</a:t>
            </a:r>
          </a:p>
          <a:p>
            <a:r>
              <a:rPr lang="en-US" b="0" dirty="0" smtClean="0"/>
              <a:t>Several possible pilot locations discussed, including Malawi, Mozambique, India, Vanuatu, Dominica, Niger, and others</a:t>
            </a:r>
          </a:p>
          <a:p>
            <a:r>
              <a:rPr lang="en-US" b="0" dirty="0" smtClean="0"/>
              <a:t>WB/GFDRR sent project level documents for analysis of potential EO-contribution</a:t>
            </a:r>
          </a:p>
          <a:p>
            <a:r>
              <a:rPr lang="en-US" b="0" dirty="0" smtClean="0"/>
              <a:t>Short list of India, Mozambique and Malawi established</a:t>
            </a:r>
          </a:p>
          <a:p>
            <a:r>
              <a:rPr lang="en-US" b="0" dirty="0" smtClean="0"/>
              <a:t>Discussion with GFDRR led to selection of Malawi as first possible demonstrator</a:t>
            </a:r>
          </a:p>
          <a:p>
            <a:r>
              <a:rPr lang="en-US" b="0" dirty="0" smtClean="0"/>
              <a:t>Discussions engaged with local and DC-based Bank personnel to confirm Malawi government interest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662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Malawi activities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96863" y="1490132"/>
            <a:ext cx="8686272" cy="5198535"/>
          </a:xfrm>
        </p:spPr>
        <p:txBody>
          <a:bodyPr/>
          <a:lstStyle/>
          <a:p>
            <a:r>
              <a:rPr lang="fr-FR" sz="2200" b="0" dirty="0" err="1" smtClean="0"/>
              <a:t>Assessment</a:t>
            </a:r>
            <a:r>
              <a:rPr lang="fr-FR" sz="2200" b="0" dirty="0" smtClean="0"/>
              <a:t> of </a:t>
            </a:r>
            <a:r>
              <a:rPr lang="fr-FR" sz="2200" b="0" dirty="0" err="1" smtClean="0"/>
              <a:t>Recovery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Observatory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activities</a:t>
            </a:r>
            <a:r>
              <a:rPr lang="fr-FR" sz="2200" b="0" dirty="0" smtClean="0"/>
              <a:t> in the scope of 2015 Malawi flood </a:t>
            </a:r>
            <a:r>
              <a:rPr lang="fr-FR" sz="2200" b="0" dirty="0" err="1" smtClean="0"/>
              <a:t>recovery</a:t>
            </a:r>
            <a:r>
              <a:rPr lang="fr-FR" sz="2200" b="0" dirty="0" smtClean="0"/>
              <a:t>.</a:t>
            </a:r>
          </a:p>
          <a:p>
            <a:r>
              <a:rPr lang="fr-FR" sz="2200" b="0" dirty="0" err="1" smtClean="0"/>
              <a:t>Strategy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built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from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exisiting</a:t>
            </a:r>
            <a:r>
              <a:rPr lang="fr-FR" sz="2200" b="0" dirty="0" smtClean="0"/>
              <a:t> images:</a:t>
            </a:r>
          </a:p>
          <a:p>
            <a:pPr lvl="1"/>
            <a:r>
              <a:rPr lang="fr-FR" b="0" dirty="0" err="1" smtClean="0"/>
              <a:t>Lansdat</a:t>
            </a:r>
            <a:r>
              <a:rPr lang="fr-FR" b="0" dirty="0" smtClean="0"/>
              <a:t> and </a:t>
            </a:r>
            <a:r>
              <a:rPr lang="fr-FR" b="0" dirty="0" err="1" smtClean="0"/>
              <a:t>Sentinel</a:t>
            </a:r>
            <a:r>
              <a:rPr lang="fr-FR" b="0" dirty="0" smtClean="0"/>
              <a:t> for large area issues</a:t>
            </a:r>
          </a:p>
          <a:p>
            <a:pPr lvl="1"/>
            <a:r>
              <a:rPr lang="fr-FR" b="0" dirty="0" smtClean="0"/>
              <a:t>Spot 6/7 and </a:t>
            </a:r>
            <a:r>
              <a:rPr lang="fr-FR" b="0" dirty="0" err="1" smtClean="0"/>
              <a:t>Pleiades</a:t>
            </a:r>
            <a:r>
              <a:rPr lang="fr-FR" b="0" dirty="0" smtClean="0"/>
              <a:t> for </a:t>
            </a:r>
            <a:r>
              <a:rPr lang="fr-FR" b="0" dirty="0" err="1" smtClean="0"/>
              <a:t>smaller</a:t>
            </a:r>
            <a:r>
              <a:rPr lang="fr-FR" b="0" dirty="0" smtClean="0"/>
              <a:t> areas and </a:t>
            </a:r>
            <a:r>
              <a:rPr lang="fr-FR" b="0" dirty="0" err="1" smtClean="0"/>
              <a:t>stereo</a:t>
            </a:r>
            <a:r>
              <a:rPr lang="fr-FR" b="0" dirty="0" smtClean="0"/>
              <a:t> pairs</a:t>
            </a:r>
          </a:p>
          <a:p>
            <a:r>
              <a:rPr lang="fr-FR" sz="2200" b="0" dirty="0" err="1" smtClean="0"/>
              <a:t>Activities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identified</a:t>
            </a:r>
            <a:r>
              <a:rPr lang="fr-FR" sz="2200" b="0" dirty="0" smtClean="0"/>
              <a:t> are </a:t>
            </a:r>
            <a:r>
              <a:rPr lang="fr-FR" sz="2200" b="0" dirty="0" err="1" smtClean="0"/>
              <a:t>extracted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from</a:t>
            </a:r>
            <a:r>
              <a:rPr lang="fr-FR" sz="2200" b="0" dirty="0" smtClean="0"/>
              <a:t> </a:t>
            </a:r>
            <a:r>
              <a:rPr lang="fr-FR" sz="2200" b="0" dirty="0"/>
              <a:t>M</a:t>
            </a:r>
            <a:r>
              <a:rPr lang="fr-FR" sz="2200" b="0" dirty="0" smtClean="0"/>
              <a:t>alawi National </a:t>
            </a:r>
            <a:r>
              <a:rPr lang="fr-FR" sz="2200" b="0" dirty="0" err="1" smtClean="0"/>
              <a:t>Disaster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Recovery</a:t>
            </a:r>
            <a:r>
              <a:rPr lang="fr-FR" sz="2200" b="0" dirty="0" smtClean="0"/>
              <a:t> Framework document (NDRF) in </a:t>
            </a:r>
            <a:r>
              <a:rPr lang="fr-FR" sz="2200" b="0" dirty="0" err="1" smtClean="0"/>
              <a:t>order</a:t>
            </a:r>
            <a:r>
              <a:rPr lang="fr-FR" sz="2200" b="0" dirty="0" smtClean="0"/>
              <a:t> to </a:t>
            </a:r>
            <a:r>
              <a:rPr lang="fr-FR" sz="2200" b="0" dirty="0" err="1" smtClean="0"/>
              <a:t>address</a:t>
            </a:r>
            <a:r>
              <a:rPr lang="fr-FR" sz="2200" b="0" dirty="0" smtClean="0"/>
              <a:t> final user </a:t>
            </a:r>
            <a:r>
              <a:rPr lang="fr-FR" sz="2200" b="0" dirty="0" err="1" smtClean="0"/>
              <a:t>needs</a:t>
            </a:r>
            <a:r>
              <a:rPr lang="fr-FR" sz="2200" b="0" dirty="0" smtClean="0"/>
              <a:t> as </a:t>
            </a:r>
            <a:r>
              <a:rPr lang="fr-FR" sz="2200" b="0" dirty="0" err="1" smtClean="0"/>
              <a:t>closely</a:t>
            </a:r>
            <a:r>
              <a:rPr lang="fr-FR" sz="2200" b="0" dirty="0" smtClean="0"/>
              <a:t> as possible</a:t>
            </a:r>
          </a:p>
          <a:p>
            <a:r>
              <a:rPr lang="fr-FR" sz="2200" b="0" dirty="0" smtClean="0"/>
              <a:t>WB team </a:t>
            </a:r>
            <a:r>
              <a:rPr lang="fr-FR" sz="2200" b="0" dirty="0" err="1" smtClean="0"/>
              <a:t>determined</a:t>
            </a:r>
            <a:r>
              <a:rPr lang="fr-FR" sz="2200" b="0" dirty="0" smtClean="0"/>
              <a:t> five possible districts for collaboration; ROOT team to select areas of  </a:t>
            </a:r>
            <a:r>
              <a:rPr lang="fr-FR" sz="2200" b="0" dirty="0" err="1" smtClean="0"/>
              <a:t>interest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from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these</a:t>
            </a:r>
            <a:r>
              <a:rPr lang="fr-FR" sz="2200" b="0" dirty="0" smtClean="0"/>
              <a:t> districts and propose </a:t>
            </a:r>
            <a:r>
              <a:rPr lang="fr-FR" sz="2200" b="0" dirty="0" err="1" smtClean="0"/>
              <a:t>themes</a:t>
            </a:r>
            <a:r>
              <a:rPr lang="fr-FR" sz="2200" b="0" dirty="0" smtClean="0"/>
              <a:t> for monitoring; monitoring plan  on  2  areas to </a:t>
            </a:r>
            <a:r>
              <a:rPr lang="fr-FR" sz="2200" b="0" dirty="0" err="1" smtClean="0"/>
              <a:t>be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established</a:t>
            </a:r>
            <a:r>
              <a:rPr lang="fr-FR" sz="2200" b="0" dirty="0" smtClean="0"/>
              <a:t> in </a:t>
            </a:r>
            <a:r>
              <a:rPr lang="fr-FR" sz="2200" b="0" dirty="0" err="1" smtClean="0"/>
              <a:t>conjunction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with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Government</a:t>
            </a:r>
            <a:r>
              <a:rPr lang="fr-FR" sz="2200" b="0" dirty="0" smtClean="0"/>
              <a:t> of Malawi in </a:t>
            </a:r>
            <a:r>
              <a:rPr lang="fr-FR" sz="2200" b="0" dirty="0"/>
              <a:t>M</a:t>
            </a:r>
            <a:r>
              <a:rPr lang="fr-FR" sz="2200" b="0" dirty="0" smtClean="0"/>
              <a:t>arch; </a:t>
            </a:r>
            <a:r>
              <a:rPr lang="fr-FR" sz="2200" b="0" dirty="0" err="1" smtClean="0"/>
              <a:t>review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scheduled</a:t>
            </a:r>
            <a:r>
              <a:rPr lang="fr-FR" sz="2200" b="0" dirty="0" smtClean="0"/>
              <a:t> for </a:t>
            </a:r>
            <a:r>
              <a:rPr lang="fr-FR" sz="2200" b="0" dirty="0" err="1" smtClean="0"/>
              <a:t>late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June</a:t>
            </a:r>
            <a:r>
              <a:rPr lang="fr-FR" sz="2200" b="0" dirty="0" smtClean="0"/>
              <a:t> or </a:t>
            </a:r>
            <a:r>
              <a:rPr lang="fr-FR" sz="2200" b="0" dirty="0" err="1" smtClean="0"/>
              <a:t>early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September</a:t>
            </a:r>
            <a:endParaRPr lang="fr-FR" sz="2200" b="0" dirty="0"/>
          </a:p>
        </p:txBody>
      </p:sp>
    </p:spTree>
    <p:extLst>
      <p:ext uri="{BB962C8B-B14F-4D97-AF65-F5344CB8AC3E}">
        <p14:creationId xmlns:p14="http://schemas.microsoft.com/office/powerpoint/2010/main" val="13485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Malawi activities</a:t>
            </a:r>
            <a:endParaRPr lang="en-US" dirty="0">
              <a:latin typeface="Tahoma"/>
              <a:cs typeface="Tahoma"/>
            </a:endParaRP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707052"/>
              </p:ext>
            </p:extLst>
          </p:nvPr>
        </p:nvGraphicFramePr>
        <p:xfrm>
          <a:off x="177800" y="1333500"/>
          <a:ext cx="8750300" cy="5278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9100"/>
                <a:gridCol w="3060700"/>
                <a:gridCol w="2730500"/>
              </a:tblGrid>
              <a:tr h="126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NDRF topics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EO product</a:t>
                      </a:r>
                      <a:endParaRPr lang="fr-F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Explanation</a:t>
                      </a:r>
                      <a:endParaRPr lang="fr-F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/>
                </a:tc>
              </a:tr>
              <a:tr h="1001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Transportation, performance management of facilitation of movement of people and goods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Linear communication paths survey such as: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Length of roads rehabilitated in km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Length of bridges constructed in meters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Length of canals rehabilitated in km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Measure length of </a:t>
                      </a:r>
                      <a:r>
                        <a:rPr lang="en-US" sz="1200" dirty="0" smtClean="0">
                          <a:effectLst/>
                        </a:rPr>
                        <a:t>reconstruction.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/>
                </a:tc>
              </a:tr>
              <a:tr h="1076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DRM:</a:t>
                      </a:r>
                      <a:endParaRPr lang="fr-FR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Develop Disaster Contingency Plans</a:t>
                      </a:r>
                      <a:endParaRPr lang="fr-FR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Dykes/dams reconstruction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Education, Health, Trade:</a:t>
                      </a:r>
                      <a:endParaRPr lang="fr-FR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>
                          <a:effectLst/>
                        </a:rPr>
                        <a:t>Relocate assets to safer grounds</a:t>
                      </a:r>
                      <a:endParaRPr lang="fr-F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3D flood forecast (extension of potential flood areas) and related applications such as: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Safe rebuilding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Contingency plans, etc.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Depending on stereoscopic images available, it is possible to construct a Digital Elevation Model of some areas</a:t>
                      </a:r>
                      <a:r>
                        <a:rPr lang="en-GB" sz="1200" dirty="0" smtClean="0">
                          <a:effectLst/>
                        </a:rPr>
                        <a:t>.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/>
                </a:tc>
              </a:tr>
              <a:tr h="1076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Housing, performance management of safer house practices</a:t>
                      </a:r>
                      <a:endParaRPr lang="fr-F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Building survey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 building inventory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Rebuilt building inventory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Suppressed building inventory</a:t>
                      </a:r>
                      <a:endParaRPr lang="fr-F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Count number of houses </a:t>
                      </a:r>
                      <a:r>
                        <a:rPr lang="en-US" sz="1200" dirty="0" smtClean="0">
                          <a:effectLst/>
                        </a:rPr>
                        <a:t>built, indication</a:t>
                      </a:r>
                      <a:r>
                        <a:rPr lang="en-US" sz="1200" baseline="0" dirty="0" smtClean="0">
                          <a:effectLst/>
                        </a:rPr>
                        <a:t> of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 quality of the rebuilt houses (resilient </a:t>
                      </a:r>
                      <a:r>
                        <a:rPr lang="en-US" sz="1200" dirty="0" smtClean="0">
                          <a:effectLst/>
                        </a:rPr>
                        <a:t>construction)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has </a:t>
                      </a:r>
                      <a:r>
                        <a:rPr lang="en-US" sz="1200" dirty="0">
                          <a:effectLst/>
                        </a:rPr>
                        <a:t>to be provided from in-situ observers.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/>
                </a:tc>
              </a:tr>
              <a:tr h="1184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Agriculture, environment and Food security, performance management of:</a:t>
                      </a:r>
                      <a:endParaRPr lang="fr-FR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Resilience to climate change</a:t>
                      </a:r>
                      <a:endParaRPr lang="fr-FR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Restored arable lands</a:t>
                      </a:r>
                      <a:endParaRPr lang="fr-F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Evolution of areas planted in km²</a:t>
                      </a:r>
                      <a:endParaRPr lang="fr-F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This </a:t>
                      </a:r>
                      <a:r>
                        <a:rPr lang="en-US" sz="1200" dirty="0">
                          <a:effectLst/>
                        </a:rPr>
                        <a:t>product can be generated for larger areas, even at district scale. </a:t>
                      </a:r>
                      <a:r>
                        <a:rPr lang="en-US" sz="1200" dirty="0" smtClean="0">
                          <a:effectLst/>
                        </a:rPr>
                        <a:t>Nature </a:t>
                      </a:r>
                      <a:r>
                        <a:rPr lang="en-US" sz="1200" dirty="0">
                          <a:effectLst/>
                        </a:rPr>
                        <a:t>of plants may be assessed in this </a:t>
                      </a:r>
                      <a:r>
                        <a:rPr lang="en-US" sz="1200" dirty="0" smtClean="0">
                          <a:effectLst/>
                        </a:rPr>
                        <a:t>product</a:t>
                      </a:r>
                      <a:r>
                        <a:rPr lang="en-US" sz="1200" baseline="0" dirty="0" smtClean="0">
                          <a:effectLst/>
                        </a:rPr>
                        <a:t> if </a:t>
                      </a:r>
                      <a:r>
                        <a:rPr lang="en-US" sz="1200" dirty="0" smtClean="0">
                          <a:effectLst/>
                        </a:rPr>
                        <a:t>information is provided </a:t>
                      </a:r>
                      <a:r>
                        <a:rPr lang="en-US" sz="1200" dirty="0">
                          <a:effectLst/>
                        </a:rPr>
                        <a:t>from in-situ observers.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/>
                </a:tc>
              </a:tr>
              <a:tr h="645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Performance management of relocation of displaced people</a:t>
                      </a:r>
                      <a:endParaRPr lang="fr-F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Displaced people camp follow-up</a:t>
                      </a:r>
                      <a:endParaRPr lang="fr-F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Measure area of </a:t>
                      </a:r>
                      <a:r>
                        <a:rPr lang="en-US" sz="1200" dirty="0" smtClean="0">
                          <a:effectLst/>
                        </a:rPr>
                        <a:t>camps.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977" marR="339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1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Malawi activities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51945" b="9901"/>
          <a:stretch/>
        </p:blipFill>
        <p:spPr>
          <a:xfrm>
            <a:off x="4431614" y="1331682"/>
            <a:ext cx="4551521" cy="5386618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6913" y="1556798"/>
            <a:ext cx="41102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Malawi preliminary assessment from 5 districts chosen by </a:t>
            </a:r>
            <a:r>
              <a:rPr kumimoji="0" lang="en-US" alt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DoDMA</a:t>
            </a:r>
            <a:r>
              <a:rPr kumimoji="0" lang="en-US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/</a:t>
            </a:r>
            <a:r>
              <a:rPr kumimoji="0" lang="en-US" alt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WB: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fr-FR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Karonga</a:t>
            </a:r>
            <a:r>
              <a:rPr kumimoji="0" lang="en-US" alt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fr-FR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Mangochi</a:t>
            </a:r>
            <a:r>
              <a:rPr kumimoji="0" lang="en-US" alt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Blantyre,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fr-FR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Mulanje</a:t>
            </a:r>
            <a:r>
              <a:rPr kumimoji="0" lang="en-US" alt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fr-FR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Nsanje</a:t>
            </a:r>
            <a:r>
              <a:rPr kumimoji="0" lang="en-US" alt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r-FR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2000" baseline="0" dirty="0" smtClean="0">
                <a:latin typeface="Arial" pitchFamily="34" charset="0"/>
                <a:cs typeface="Times New Roman" pitchFamily="18" charset="0"/>
              </a:rPr>
              <a:t>Purple</a:t>
            </a:r>
            <a:r>
              <a:rPr lang="en-US" altLang="fr-FR" sz="2000" dirty="0" smtClean="0">
                <a:latin typeface="Arial" pitchFamily="34" charset="0"/>
                <a:cs typeface="Times New Roman" pitchFamily="18" charset="0"/>
              </a:rPr>
              <a:t> squares show proposed </a:t>
            </a:r>
            <a:r>
              <a:rPr lang="en-US" altLang="fr-FR" sz="2000" smtClean="0">
                <a:latin typeface="Arial" pitchFamily="34" charset="0"/>
                <a:cs typeface="Times New Roman" pitchFamily="18" charset="0"/>
              </a:rPr>
              <a:t>Earth Observation AoI</a:t>
            </a:r>
            <a:r>
              <a:rPr lang="en-US" altLang="fr-FR" sz="2000" dirty="0" smtClean="0">
                <a:latin typeface="Arial" pitchFamily="34" charset="0"/>
                <a:cs typeface="Times New Roman" pitchFamily="18" charset="0"/>
              </a:rPr>
              <a:t> as explained in following slides.</a:t>
            </a: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Presentation Outline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457325"/>
            <a:ext cx="8648279" cy="48641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Status of RO and report on December working session </a:t>
            </a:r>
            <a:r>
              <a:rPr lang="en-US" b="0" dirty="0" smtClean="0"/>
              <a:t>(30 min)</a:t>
            </a:r>
          </a:p>
          <a:p>
            <a:r>
              <a:rPr lang="en-US" b="0" dirty="0" smtClean="0"/>
              <a:t>Initiation of recovery monitoring demonstration (Malawi) (30 min)</a:t>
            </a:r>
          </a:p>
          <a:p>
            <a:r>
              <a:rPr lang="en-US" b="0" dirty="0" smtClean="0"/>
              <a:t>EO data licensing for disasters – progress and next steps (20 min)</a:t>
            </a:r>
          </a:p>
          <a:p>
            <a:r>
              <a:rPr lang="en-US" b="0" dirty="0" smtClean="0"/>
              <a:t>Recovery input for UR Istanbul event (20 min)</a:t>
            </a:r>
          </a:p>
          <a:p>
            <a:r>
              <a:rPr lang="en-US" b="0" dirty="0" smtClean="0"/>
              <a:t>Sustainability  and  next  steps (10mn)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939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Malawi activities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63" y="3210337"/>
            <a:ext cx="3443921" cy="247650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817" y="1919541"/>
            <a:ext cx="3898265" cy="2581593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6912" y="1456452"/>
            <a:ext cx="8864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district of </a:t>
            </a:r>
            <a:r>
              <a:rPr kumimoji="0" lang="en-US" alt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Nsanje</a:t>
            </a:r>
            <a:r>
              <a:rPr kumimoji="0" lang="en-US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is clearly the most affected by the flood event of 2015.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Farmlands around </a:t>
            </a:r>
            <a:r>
              <a:rPr kumimoji="0" lang="en-US" alt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Bangula</a:t>
            </a:r>
            <a:r>
              <a:rPr kumimoji="0" lang="en-US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present an intensive structure, which is convenient for mapping purposes.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835089"/>
              </p:ext>
            </p:extLst>
          </p:nvPr>
        </p:nvGraphicFramePr>
        <p:xfrm>
          <a:off x="4880644" y="3765550"/>
          <a:ext cx="4102491" cy="2911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2491"/>
              </a:tblGrid>
              <a:tr h="628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Activities </a:t>
                      </a:r>
                      <a:r>
                        <a:rPr lang="en-US" sz="1400" dirty="0" smtClean="0">
                          <a:effectLst/>
                        </a:rPr>
                        <a:t>from NDRF to be monitored in </a:t>
                      </a:r>
                      <a:r>
                        <a:rPr lang="en-US" sz="1400" dirty="0" err="1" smtClean="0">
                          <a:effectLst/>
                        </a:rPr>
                        <a:t>Nsanje</a:t>
                      </a:r>
                      <a:r>
                        <a:rPr lang="en-US" sz="1400" dirty="0" smtClean="0">
                          <a:effectLst/>
                        </a:rPr>
                        <a:t> District</a:t>
                      </a:r>
                      <a:endParaRPr lang="fr-F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313" marR="33313" marT="0" marB="0" anchor="ctr"/>
                </a:tc>
              </a:tr>
              <a:tr h="338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Construct </a:t>
                      </a:r>
                      <a:r>
                        <a:rPr lang="en-US" sz="1400" dirty="0">
                          <a:effectLst/>
                        </a:rPr>
                        <a:t>and reshape 154 km damaged rural feeder roads and 8 bridges</a:t>
                      </a:r>
                      <a:endParaRPr lang="fr-F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313" marR="33313" marT="0" marB="0" anchor="ctr"/>
                </a:tc>
              </a:tr>
              <a:tr h="1921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Rehabilitate </a:t>
                      </a:r>
                      <a:r>
                        <a:rPr lang="en-US" sz="1400" dirty="0">
                          <a:effectLst/>
                        </a:rPr>
                        <a:t>Irrigation schemes</a:t>
                      </a:r>
                      <a:endParaRPr lang="fr-F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313" marR="33313" marT="0" marB="0" anchor="ctr"/>
                </a:tc>
              </a:tr>
              <a:tr h="7303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Relocation </a:t>
                      </a:r>
                      <a:r>
                        <a:rPr lang="en-GB" sz="1400" dirty="0">
                          <a:effectLst/>
                        </a:rPr>
                        <a:t>of 10 primary schools and 4 market centres to upper areas (</a:t>
                      </a:r>
                      <a:r>
                        <a:rPr lang="en-GB" sz="1400" dirty="0" err="1">
                          <a:effectLst/>
                        </a:rPr>
                        <a:t>Makhanga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Bangula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Tengani</a:t>
                      </a:r>
                      <a:r>
                        <a:rPr lang="en-GB" sz="1400" dirty="0">
                          <a:effectLst/>
                        </a:rPr>
                        <a:t> &amp; </a:t>
                      </a:r>
                      <a:r>
                        <a:rPr lang="en-GB" sz="1400" dirty="0" err="1">
                          <a:effectLst/>
                        </a:rPr>
                        <a:t>sankhulani</a:t>
                      </a:r>
                      <a:r>
                        <a:rPr lang="en-GB" sz="1400" dirty="0">
                          <a:effectLst/>
                        </a:rPr>
                        <a:t>) including all associated market social amenities</a:t>
                      </a:r>
                      <a:endParaRPr lang="fr-F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313" marR="33313" marT="0" marB="0" anchor="ctr"/>
                </a:tc>
              </a:tr>
              <a:tr h="5835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Rehabilitation </a:t>
                      </a:r>
                      <a:r>
                        <a:rPr lang="en-GB" sz="1400" dirty="0">
                          <a:effectLst/>
                        </a:rPr>
                        <a:t>of flood retention structures</a:t>
                      </a:r>
                      <a:endParaRPr lang="fr-FR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Flood Management and Catchment Development - feasibility Study for </a:t>
                      </a:r>
                      <a:r>
                        <a:rPr lang="en-GB" sz="1400" dirty="0" err="1">
                          <a:effectLst/>
                        </a:rPr>
                        <a:t>Ruo</a:t>
                      </a:r>
                      <a:endParaRPr lang="fr-F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313" marR="33313" marT="0" marB="0" anchor="ctr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9063" y="6311843"/>
            <a:ext cx="476158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NB: Landsat and Sentinel images not shown as they cover whole</a:t>
            </a:r>
            <a:r>
              <a:rPr kumimoji="0" lang="en-US" altLang="fr-FR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district</a:t>
            </a:r>
            <a:r>
              <a:rPr kumimoji="0" lang="en-US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Malawi activities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442943"/>
            <a:ext cx="90249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The district of </a:t>
            </a:r>
            <a:r>
              <a:rPr lang="en-US" sz="1200" dirty="0" err="1"/>
              <a:t>Mulanje</a:t>
            </a:r>
            <a:r>
              <a:rPr lang="en-US" sz="1200" dirty="0"/>
              <a:t> has priorities in most of the sector </a:t>
            </a:r>
            <a:r>
              <a:rPr lang="en-US" sz="1200" dirty="0" smtClean="0"/>
              <a:t>needs. </a:t>
            </a:r>
            <a:r>
              <a:rPr lang="en-US" sz="1200" dirty="0"/>
              <a:t>The proposed AOI is centered over the main populated area, and over the most important farmlands of the region. The very pronounced topography due to the </a:t>
            </a:r>
            <a:r>
              <a:rPr lang="en-US" sz="1200" dirty="0" err="1"/>
              <a:t>Mulanje</a:t>
            </a:r>
            <a:r>
              <a:rPr lang="en-US" sz="1200" dirty="0"/>
              <a:t> Mountain increases the risk of runoff, flood and soil erosion.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2" y="3479164"/>
            <a:ext cx="3189288" cy="2235836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714" y="1931209"/>
            <a:ext cx="3237154" cy="2412999"/>
          </a:xfrm>
          <a:prstGeom prst="rect">
            <a:avLst/>
          </a:prstGeom>
        </p:spPr>
      </p:pic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861123"/>
              </p:ext>
            </p:extLst>
          </p:nvPr>
        </p:nvGraphicFramePr>
        <p:xfrm>
          <a:off x="4880644" y="4128308"/>
          <a:ext cx="4102491" cy="2088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2491"/>
              </a:tblGrid>
              <a:tr h="628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Activities </a:t>
                      </a:r>
                      <a:r>
                        <a:rPr lang="en-US" sz="1400" dirty="0" smtClean="0">
                          <a:effectLst/>
                        </a:rPr>
                        <a:t>from NDRF to be monitored in </a:t>
                      </a:r>
                      <a:r>
                        <a:rPr lang="en-US" sz="1400" dirty="0" err="1" smtClean="0">
                          <a:effectLst/>
                        </a:rPr>
                        <a:t>Mulanje</a:t>
                      </a:r>
                      <a:r>
                        <a:rPr lang="en-US" sz="1400" dirty="0" smtClean="0">
                          <a:effectLst/>
                        </a:rPr>
                        <a:t> District</a:t>
                      </a:r>
                      <a:endParaRPr lang="fr-F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313" marR="33313" marT="0" marB="0" anchor="ctr"/>
                </a:tc>
              </a:tr>
              <a:tr h="338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Redirect </a:t>
                      </a: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Ruo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river to its original course at </a:t>
                      </a: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Sonjeka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1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Provide 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river bank embankments on </a:t>
                      </a: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Muloza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river at </a:t>
                      </a: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Limbuli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03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Reconstruct 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entirely destroyed weir of </a:t>
                      </a: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Msikita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scheme and Rehabilitation of damaged 300 m canals of </a:t>
                      </a: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Kuzinja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Gibsani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scheme 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9063" y="6311843"/>
            <a:ext cx="476158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NB: Landsat and Sentinel images not shown as they cover whole</a:t>
            </a:r>
            <a:r>
              <a:rPr kumimoji="0" lang="en-US" altLang="fr-FR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district</a:t>
            </a:r>
            <a:r>
              <a:rPr kumimoji="0" lang="en-US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Malawi activities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442943"/>
            <a:ext cx="90249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The district of </a:t>
            </a:r>
            <a:r>
              <a:rPr lang="en-US" sz="1200" dirty="0" err="1"/>
              <a:t>Mangochi</a:t>
            </a:r>
            <a:r>
              <a:rPr lang="en-US" sz="1200" dirty="0"/>
              <a:t> has mainly priorities for agriculture, education and </a:t>
            </a:r>
            <a:r>
              <a:rPr lang="en-US" sz="1200" dirty="0" smtClean="0"/>
              <a:t>environment. This </a:t>
            </a:r>
            <a:r>
              <a:rPr lang="en-US" sz="1200" dirty="0"/>
              <a:t>district appears to be the less important.</a:t>
            </a:r>
            <a:endParaRPr lang="fr-FR" sz="1200" dirty="0"/>
          </a:p>
          <a:p>
            <a:r>
              <a:rPr lang="en-US" sz="1200" dirty="0" smtClean="0"/>
              <a:t>.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1" y="3238501"/>
            <a:ext cx="3129279" cy="2311400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446" y="2000375"/>
            <a:ext cx="3642995" cy="2317626"/>
          </a:xfrm>
          <a:prstGeom prst="rect">
            <a:avLst/>
          </a:prstGeom>
        </p:spPr>
      </p:pic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335583"/>
              </p:ext>
            </p:extLst>
          </p:nvPr>
        </p:nvGraphicFramePr>
        <p:xfrm>
          <a:off x="4880644" y="4712508"/>
          <a:ext cx="4102491" cy="1411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2491"/>
              </a:tblGrid>
              <a:tr h="628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Activities </a:t>
                      </a:r>
                      <a:r>
                        <a:rPr lang="en-US" sz="1400" dirty="0" smtClean="0">
                          <a:effectLst/>
                        </a:rPr>
                        <a:t>from NDRF to be monitored in </a:t>
                      </a:r>
                      <a:r>
                        <a:rPr lang="en-US" sz="1400" dirty="0" err="1" smtClean="0">
                          <a:effectLst/>
                        </a:rPr>
                        <a:t>Mangochi</a:t>
                      </a:r>
                      <a:r>
                        <a:rPr lang="en-US" sz="1400" dirty="0" smtClean="0">
                          <a:effectLst/>
                        </a:rPr>
                        <a:t> District</a:t>
                      </a:r>
                      <a:endParaRPr lang="fr-F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313" marR="33313" marT="0" marB="0" anchor="ctr"/>
                </a:tc>
              </a:tr>
              <a:tr h="338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Reconstruct 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6850 houses under the recovery using safer construction guidelines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Plant 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and manage 25000 trees along river banks of all rivers which affected with floods.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19063" y="6311843"/>
            <a:ext cx="476158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NB: Landsat and Sentinel images not shown as they cover whole</a:t>
            </a:r>
            <a:r>
              <a:rPr kumimoji="0" lang="en-US" altLang="fr-FR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district</a:t>
            </a:r>
            <a:r>
              <a:rPr kumimoji="0" lang="en-US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Malawi activities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" y="1465718"/>
            <a:ext cx="90249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The district of </a:t>
            </a:r>
            <a:r>
              <a:rPr lang="en-US" sz="1200" dirty="0" err="1"/>
              <a:t>Karonga</a:t>
            </a:r>
            <a:r>
              <a:rPr lang="en-US" sz="1200" dirty="0"/>
              <a:t> was marginally affected during the flood event that occurred in early 2015</a:t>
            </a:r>
            <a:r>
              <a:rPr lang="en-US" sz="1200" dirty="0" smtClean="0"/>
              <a:t>.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287860"/>
              </p:ext>
            </p:extLst>
          </p:nvPr>
        </p:nvGraphicFramePr>
        <p:xfrm>
          <a:off x="4880644" y="4915708"/>
          <a:ext cx="4102491" cy="1162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2491"/>
              </a:tblGrid>
              <a:tr h="628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Activities </a:t>
                      </a:r>
                      <a:r>
                        <a:rPr lang="en-US" sz="1400" dirty="0" smtClean="0">
                          <a:effectLst/>
                        </a:rPr>
                        <a:t>from NDRF to be monitored in </a:t>
                      </a:r>
                      <a:r>
                        <a:rPr lang="en-US" sz="1400" dirty="0" err="1" smtClean="0">
                          <a:effectLst/>
                        </a:rPr>
                        <a:t>Karonga</a:t>
                      </a:r>
                      <a:r>
                        <a:rPr lang="en-US" sz="1400" dirty="0" smtClean="0">
                          <a:effectLst/>
                        </a:rPr>
                        <a:t> District</a:t>
                      </a:r>
                      <a:endParaRPr lang="fr-F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313" marR="33313" marT="0" marB="0" anchor="ctr"/>
                </a:tc>
              </a:tr>
              <a:tr h="338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Rehabilitate 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Fargo and </a:t>
                      </a: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Ngelenge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dykes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Afforestate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80 ha of land in the disaster prone areas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Image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6" y="2946400"/>
            <a:ext cx="4216524" cy="2918143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981" y="1766108"/>
            <a:ext cx="4047219" cy="2946400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19063" y="6311843"/>
            <a:ext cx="476158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NB: Landsat and Sentinel images not shown as they cover whole</a:t>
            </a:r>
            <a:r>
              <a:rPr kumimoji="0" lang="en-US" altLang="fr-FR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district</a:t>
            </a:r>
            <a:r>
              <a:rPr kumimoji="0" lang="en-US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Malawi activities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46724" y="1357727"/>
            <a:ext cx="9024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The district of Blantyre was heavily affected by the flood event of early 2015. </a:t>
            </a:r>
            <a:r>
              <a:rPr lang="en-US" sz="1200" dirty="0" smtClean="0"/>
              <a:t>The </a:t>
            </a:r>
            <a:r>
              <a:rPr lang="en-US" sz="1200" dirty="0"/>
              <a:t>most important damages and recovery efforts are related to health, housing and industry sectors</a:t>
            </a:r>
            <a:r>
              <a:rPr lang="en-US" sz="1200" dirty="0" smtClean="0"/>
              <a:t>.</a:t>
            </a:r>
            <a:endParaRPr lang="fr-FR" sz="12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366265"/>
              </p:ext>
            </p:extLst>
          </p:nvPr>
        </p:nvGraphicFramePr>
        <p:xfrm>
          <a:off x="4880644" y="4915708"/>
          <a:ext cx="4102491" cy="967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2491"/>
              </a:tblGrid>
              <a:tr h="628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Activities </a:t>
                      </a:r>
                      <a:r>
                        <a:rPr lang="en-US" sz="1400" dirty="0" smtClean="0">
                          <a:effectLst/>
                        </a:rPr>
                        <a:t>from NDRF to be monitored in </a:t>
                      </a:r>
                      <a:r>
                        <a:rPr lang="en-US" sz="1400" dirty="0" err="1" smtClean="0">
                          <a:effectLst/>
                        </a:rPr>
                        <a:t>Blentyre</a:t>
                      </a:r>
                      <a:r>
                        <a:rPr lang="en-US" sz="1400" dirty="0" smtClean="0">
                          <a:effectLst/>
                        </a:rPr>
                        <a:t> District</a:t>
                      </a:r>
                      <a:endParaRPr lang="fr-F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313" marR="33313" marT="0" marB="0" anchor="ctr"/>
                </a:tc>
              </a:tr>
              <a:tr h="338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Under assessment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1" name="Image 1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25" y="2937525"/>
            <a:ext cx="4188142" cy="3141028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589" y="1819393"/>
            <a:ext cx="3770312" cy="2917707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19063" y="6311843"/>
            <a:ext cx="476158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NB: Landsat and Sentinel images not shown as they cover whole</a:t>
            </a:r>
            <a:r>
              <a:rPr kumimoji="0" lang="en-US" altLang="fr-FR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district</a:t>
            </a:r>
            <a:r>
              <a:rPr kumimoji="0" lang="en-US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Malawi activities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96863" y="1584325"/>
            <a:ext cx="8445500" cy="828675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fr-FR" altLang="fr-FR" sz="2000" b="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CEOS has </a:t>
            </a:r>
            <a:r>
              <a:rPr lang="fr-FR" altLang="fr-FR" sz="2000" b="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proposed</a:t>
            </a:r>
            <a:r>
              <a:rPr lang="fr-FR" altLang="fr-FR" sz="2000" b="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altLang="fr-FR" sz="2000" b="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additional</a:t>
            </a:r>
            <a:r>
              <a:rPr lang="fr-FR" altLang="fr-FR" sz="2000" b="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altLang="fr-FR" sz="2000" b="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products </a:t>
            </a:r>
            <a:r>
              <a:rPr lang="en-GB" altLang="fr-FR" sz="2000" b="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that can address </a:t>
            </a:r>
            <a:r>
              <a:rPr lang="en-GB" altLang="fr-FR" sz="2000" b="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large area issues or activities common </a:t>
            </a:r>
            <a:r>
              <a:rPr lang="en-GB" altLang="fr-FR" sz="2000" b="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to </a:t>
            </a:r>
            <a:r>
              <a:rPr lang="en-GB" altLang="fr-FR" sz="2000" b="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several districts affected by the disaster.</a:t>
            </a:r>
            <a:endParaRPr lang="fr-FR" altLang="fr-FR" sz="1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62747"/>
              </p:ext>
            </p:extLst>
          </p:nvPr>
        </p:nvGraphicFramePr>
        <p:xfrm>
          <a:off x="495300" y="2633263"/>
          <a:ext cx="8247063" cy="3461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47063"/>
              </a:tblGrid>
              <a:tr h="328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Zomba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Rehabilitate 20 bridges and 44 km of roads 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64" marR="5864" marT="0" marB="0" anchor="ctr"/>
                </a:tc>
              </a:tr>
              <a:tr h="609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Balaka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Promote climate-smart agriculture on 4395 hectares of land, monitor planting evolution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64" marR="5864" marT="0" marB="0" anchor="ctr"/>
                </a:tc>
              </a:tr>
              <a:tr h="492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Ntcheu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Raise and plant 4,000,0000 tree seedlings in four river catchment areas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864" marR="5864" marT="0" marB="0" anchor="ctr"/>
                </a:tc>
              </a:tr>
              <a:tr h="492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Global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Monitor crop production through evolution of area actually cultivated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Global</a:t>
                      </a:r>
                      <a:endParaRPr lang="fr-F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Disaster contingency plans</a:t>
                      </a:r>
                      <a:endParaRPr lang="fr-F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Global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Reconstruction of resilient houses, health centers, schools, protection centers, nursery schools, etc.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Global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Various training provided to inhabitants and/or local authorities</a:t>
                      </a:r>
                      <a:endParaRPr lang="fr-F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Next steps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80175" y="4508229"/>
            <a:ext cx="7501466" cy="215634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CEOS </a:t>
            </a:r>
            <a:r>
              <a:rPr lang="en-GB" dirty="0"/>
              <a:t>to consider Malawi as candidate for multi-year RO activity depending on pilot </a:t>
            </a:r>
            <a:r>
              <a:rPr lang="en-GB" dirty="0" smtClean="0"/>
              <a:t>phase outcome, considering especially the technical success of monitoring activities and the engagement of the national end user.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34856" y="1472315"/>
            <a:ext cx="8648279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kern="0" dirty="0" smtClean="0"/>
              <a:t>Tentative schedule</a:t>
            </a:r>
          </a:p>
          <a:p>
            <a:pPr defTabSz="914400"/>
            <a:r>
              <a:rPr lang="en-US" b="0" kern="0" dirty="0" smtClean="0"/>
              <a:t>March 2016: choice  of  AOIs  by </a:t>
            </a:r>
            <a:r>
              <a:rPr lang="en-US" b="0" kern="0" dirty="0" smtClean="0"/>
              <a:t>Malawi</a:t>
            </a:r>
          </a:p>
          <a:p>
            <a:pPr defTabSz="914400"/>
            <a:r>
              <a:rPr lang="en-CA" b="0" dirty="0"/>
              <a:t>Decision to set up a Malawi RO portal taken in February – to be implemented by </a:t>
            </a:r>
            <a:r>
              <a:rPr lang="en-CA" b="0" dirty="0" smtClean="0"/>
              <a:t>May</a:t>
            </a:r>
            <a:endParaRPr lang="en-US" b="0" kern="0" dirty="0" smtClean="0"/>
          </a:p>
          <a:p>
            <a:pPr defTabSz="914400"/>
            <a:r>
              <a:rPr lang="en-US" b="0" kern="0" dirty="0" smtClean="0"/>
              <a:t>June: first products completed and review of results with Malawi local users</a:t>
            </a:r>
          </a:p>
          <a:p>
            <a:pPr defTabSz="914400"/>
            <a:r>
              <a:rPr lang="en-US" b="0" kern="0" dirty="0" smtClean="0"/>
              <a:t>Next CEOS Disasters WG:  </a:t>
            </a:r>
            <a:endParaRPr lang="en-US" b="0" kern="0" dirty="0" smtClean="0"/>
          </a:p>
          <a:p>
            <a:pPr defTabSz="914400"/>
            <a:endParaRPr lang="en-US" b="0" kern="0" dirty="0"/>
          </a:p>
          <a:p>
            <a:pPr defTabSz="914400"/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4901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Presentation Outline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457325"/>
            <a:ext cx="8648279" cy="4864100"/>
          </a:xfrm>
        </p:spPr>
        <p:txBody>
          <a:bodyPr/>
          <a:lstStyle/>
          <a:p>
            <a:endParaRPr lang="en-US" dirty="0"/>
          </a:p>
          <a:p>
            <a:r>
              <a:rPr lang="en-US" b="0" dirty="0"/>
              <a:t>Status of RO and report on December working session (30 min)</a:t>
            </a:r>
          </a:p>
          <a:p>
            <a:r>
              <a:rPr lang="en-US" b="0" dirty="0"/>
              <a:t>Initiation of recovery monitoring demonstration (Malawi) (30 min)</a:t>
            </a:r>
          </a:p>
          <a:p>
            <a:r>
              <a:rPr lang="en-US" dirty="0"/>
              <a:t>EO data licensing for disasters – progress and next steps (20 min)</a:t>
            </a:r>
          </a:p>
          <a:p>
            <a:r>
              <a:rPr lang="en-US" b="0" dirty="0"/>
              <a:t>Recovery input for UR Istanbul event (20 min)</a:t>
            </a:r>
          </a:p>
          <a:p>
            <a:r>
              <a:rPr lang="en-US" b="0" dirty="0"/>
              <a:t>Sustainability  and  next  steps (10mn)</a:t>
            </a:r>
          </a:p>
        </p:txBody>
      </p:sp>
    </p:spTree>
    <p:extLst>
      <p:ext uri="{BB962C8B-B14F-4D97-AF65-F5344CB8AC3E}">
        <p14:creationId xmlns:p14="http://schemas.microsoft.com/office/powerpoint/2010/main" val="38346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EO data licensing for disasters – overview report from COPE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457325"/>
            <a:ext cx="8648279" cy="4864100"/>
          </a:xfrm>
        </p:spPr>
        <p:txBody>
          <a:bodyPr/>
          <a:lstStyle/>
          <a:p>
            <a:endParaRPr lang="en-US" dirty="0"/>
          </a:p>
          <a:p>
            <a:r>
              <a:rPr lang="en-US" b="0" dirty="0" smtClean="0"/>
              <a:t>ROOT supported University of Copenhagen study on data licensing for disasters</a:t>
            </a:r>
          </a:p>
          <a:p>
            <a:r>
              <a:rPr lang="en-US" b="0" dirty="0" smtClean="0"/>
              <a:t>Licensing conditions for several systems </a:t>
            </a:r>
            <a:r>
              <a:rPr lang="en-US" b="0" dirty="0" err="1" smtClean="0"/>
              <a:t>analysed</a:t>
            </a:r>
            <a:r>
              <a:rPr lang="en-US" b="0" dirty="0" smtClean="0"/>
              <a:t> with view to identifying common points and differences:</a:t>
            </a:r>
          </a:p>
          <a:p>
            <a:pPr marL="742050"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First Analysis: </a:t>
            </a:r>
            <a:r>
              <a:rPr lang="da-DK" altLang="en-US" sz="1800" dirty="0" err="1"/>
              <a:t>Identify</a:t>
            </a:r>
            <a:r>
              <a:rPr lang="da-DK" altLang="en-US" sz="1800" dirty="0"/>
              <a:t> </a:t>
            </a:r>
            <a:r>
              <a:rPr lang="da-DK" altLang="en-US" sz="1800" dirty="0" err="1"/>
              <a:t>common</a:t>
            </a:r>
            <a:r>
              <a:rPr lang="da-DK" altLang="en-US" sz="1800" dirty="0"/>
              <a:t> (and </a:t>
            </a:r>
            <a:r>
              <a:rPr lang="da-DK" altLang="en-US" sz="1800" dirty="0" err="1"/>
              <a:t>conflicting</a:t>
            </a:r>
            <a:r>
              <a:rPr lang="da-DK" altLang="en-US" sz="1800" dirty="0"/>
              <a:t>) terms and </a:t>
            </a:r>
            <a:r>
              <a:rPr lang="da-DK" altLang="en-US" sz="1800" dirty="0" err="1"/>
              <a:t>conditions</a:t>
            </a:r>
            <a:endParaRPr lang="da-DK" altLang="en-US" sz="1800" dirty="0"/>
          </a:p>
          <a:p>
            <a:pPr lvl="2">
              <a:defRPr/>
            </a:pPr>
            <a:r>
              <a:rPr lang="en-US" sz="1600" dirty="0"/>
              <a:t>Permitted Uses</a:t>
            </a:r>
          </a:p>
          <a:p>
            <a:pPr lvl="2">
              <a:defRPr/>
            </a:pPr>
            <a:r>
              <a:rPr lang="en-US" sz="1600" dirty="0"/>
              <a:t>Ownership and Attribution</a:t>
            </a:r>
          </a:p>
          <a:p>
            <a:pPr lvl="2">
              <a:defRPr/>
            </a:pPr>
            <a:r>
              <a:rPr lang="en-US" sz="1600" dirty="0"/>
              <a:t>Categorization of Data </a:t>
            </a:r>
          </a:p>
          <a:p>
            <a:pPr lvl="2">
              <a:defRPr/>
            </a:pPr>
            <a:r>
              <a:rPr lang="en-US" sz="1600" dirty="0"/>
              <a:t>Registration and Reporting</a:t>
            </a:r>
          </a:p>
          <a:p>
            <a:pPr marL="857250" lvl="2" indent="0">
              <a:buFontTx/>
              <a:buNone/>
              <a:defRPr/>
            </a:pPr>
            <a:endParaRPr lang="da-DK" sz="1600" dirty="0"/>
          </a:p>
          <a:p>
            <a:pPr lvl="1" eaLnBrk="1" fontAlgn="t" hangingPunct="1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Licenses: </a:t>
            </a:r>
            <a:r>
              <a:rPr lang="en-US" sz="1600" dirty="0" err="1"/>
              <a:t>TerraSAR</a:t>
            </a:r>
            <a:r>
              <a:rPr lang="en-US" sz="1600" dirty="0"/>
              <a:t>-X/ </a:t>
            </a:r>
            <a:r>
              <a:rPr lang="en-US" sz="1600" dirty="0" err="1"/>
              <a:t>TanDEM</a:t>
            </a:r>
            <a:r>
              <a:rPr lang="en-US" sz="1600" dirty="0"/>
              <a:t>-X, Pleiades, COSMOS-</a:t>
            </a:r>
            <a:r>
              <a:rPr lang="en-US" sz="1600" dirty="0" err="1"/>
              <a:t>SkyMed</a:t>
            </a:r>
            <a:r>
              <a:rPr lang="en-US" sz="1600" dirty="0"/>
              <a:t>, </a:t>
            </a:r>
            <a:r>
              <a:rPr lang="en-US" sz="1600" dirty="0" smtClean="0"/>
              <a:t>Alos-2</a:t>
            </a:r>
            <a:r>
              <a:rPr lang="en-US" sz="1600" dirty="0"/>
              <a:t>, </a:t>
            </a:r>
            <a:r>
              <a:rPr lang="en-US" sz="1600" dirty="0" err="1"/>
              <a:t>NextView</a:t>
            </a:r>
            <a:endParaRPr lang="en-US" sz="1600" dirty="0"/>
          </a:p>
          <a:p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279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COPE Report summary</a:t>
            </a:r>
            <a:endParaRPr lang="en-US" dirty="0">
              <a:latin typeface="Tahoma"/>
              <a:cs typeface="Tahom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4" y="1341958"/>
            <a:ext cx="9097426" cy="541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460500" y="101600"/>
            <a:ext cx="7624763" cy="7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GB" altLang="ja-JP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Oversight Team (ROOT) Membership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z="1200" smtClean="0"/>
              <a:pPr>
                <a:defRPr/>
              </a:pPr>
              <a:t>3</a:t>
            </a:fld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56963" y="1368690"/>
            <a:ext cx="8828299" cy="572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dirty="0"/>
              <a:t>Space agencies from CEOS </a:t>
            </a:r>
            <a:r>
              <a:rPr lang="en-IE" sz="1600" b="1" dirty="0" smtClean="0"/>
              <a:t>Disaster working group:</a:t>
            </a:r>
          </a:p>
          <a:p>
            <a:r>
              <a:rPr lang="en-IE" sz="1400" dirty="0" smtClean="0"/>
              <a:t>CNES (Catherine Proy (Co-Chair), </a:t>
            </a:r>
            <a:r>
              <a:rPr lang="en-IE" sz="1400" b="1" dirty="0" smtClean="0">
                <a:solidFill>
                  <a:srgbClr val="FF0000"/>
                </a:solidFill>
              </a:rPr>
              <a:t>Patrice Benarroche </a:t>
            </a:r>
            <a:r>
              <a:rPr lang="en-IE" sz="1400" dirty="0" smtClean="0"/>
              <a:t>and Steven Hosford)</a:t>
            </a:r>
          </a:p>
          <a:p>
            <a:r>
              <a:rPr lang="en-IE" sz="1400" dirty="0" smtClean="0"/>
              <a:t>ASI (Simona Zoffoli)</a:t>
            </a:r>
          </a:p>
          <a:p>
            <a:r>
              <a:rPr lang="en-IE" sz="1400" dirty="0" smtClean="0"/>
              <a:t>DLR (Jens Danzeglocke)</a:t>
            </a:r>
          </a:p>
          <a:p>
            <a:r>
              <a:rPr lang="en-IE" sz="1400" dirty="0" smtClean="0"/>
              <a:t>ESA (Ivan Petiteville and Philippe Bally)</a:t>
            </a:r>
          </a:p>
          <a:p>
            <a:r>
              <a:rPr lang="en-IE" sz="1400" dirty="0" smtClean="0"/>
              <a:t>JAXA (Chu Ishida and Nobuyoshi Fujimoto)</a:t>
            </a:r>
          </a:p>
          <a:p>
            <a:r>
              <a:rPr lang="en-IE" sz="1400" dirty="0" smtClean="0"/>
              <a:t>NASA (David Green and Stuart Frye)</a:t>
            </a:r>
          </a:p>
          <a:p>
            <a:r>
              <a:rPr lang="en-IE" sz="1400" dirty="0" smtClean="0">
                <a:solidFill>
                  <a:srgbClr val="FF0000"/>
                </a:solidFill>
              </a:rPr>
              <a:t>USGS (Brenda Jones)</a:t>
            </a:r>
          </a:p>
          <a:p>
            <a:endParaRPr lang="en-IE" sz="1400" dirty="0"/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600" b="1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DRM Stakeholders:   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World </a:t>
            </a:r>
            <a:r>
              <a:rPr lang="en-GB" altLang="ja-JP" sz="14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Bank/GFDRR </a:t>
            </a:r>
            <a:r>
              <a:rPr lang="en-GB" altLang="ja-JP" sz="1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(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Joe Leitmann (Co-Chair)</a:t>
            </a:r>
            <a:r>
              <a:rPr lang="en-GB" altLang="ja-JP" sz="1400" b="1" dirty="0" smtClean="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,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GB" altLang="ja-JP" sz="1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Keiko </a:t>
            </a:r>
            <a:r>
              <a:rPr lang="en-GB" altLang="ja-JP" sz="14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Saito and Tahir Akbar)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UNDP (Chiara </a:t>
            </a:r>
            <a:r>
              <a:rPr lang="en-GB" altLang="ja-JP" sz="1400" dirty="0" err="1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Mellucci</a:t>
            </a:r>
            <a:r>
              <a:rPr lang="en-GB" altLang="ja-JP" sz="1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UNOSAT (Olivier </a:t>
            </a:r>
            <a:r>
              <a:rPr lang="en-GB" altLang="ja-JP" sz="1400" dirty="0" err="1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Vandamme</a:t>
            </a:r>
            <a:r>
              <a:rPr lang="en-GB" altLang="ja-JP" sz="1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and  Einar Bjorgo)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4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European Commission (Francoise </a:t>
            </a:r>
            <a:r>
              <a:rPr lang="en-GB" altLang="ja-JP" sz="1400" dirty="0" err="1">
                <a:latin typeface="Arial" pitchFamily="34" charset="0"/>
                <a:ea typeface="ＭＳ Ｐゴシック" pitchFamily="50" charset="-128"/>
                <a:cs typeface="Arial" pitchFamily="34" charset="0"/>
              </a:rPr>
              <a:t>Villette</a:t>
            </a:r>
            <a:r>
              <a:rPr lang="en-GB" altLang="ja-JP" sz="14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and Peter </a:t>
            </a:r>
            <a:r>
              <a:rPr lang="en-GB" altLang="ja-JP" sz="1400" dirty="0" err="1">
                <a:latin typeface="Arial" pitchFamily="34" charset="0"/>
                <a:ea typeface="ＭＳ Ｐゴシック" pitchFamily="50" charset="-128"/>
                <a:cs typeface="Arial" pitchFamily="34" charset="0"/>
              </a:rPr>
              <a:t>Spruyt</a:t>
            </a:r>
            <a:r>
              <a:rPr lang="en-GB" altLang="ja-JP" sz="14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16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600" b="1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Other partners: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CURBE (University of Cambridge, Emily So)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COPE (University of Copenhagen, Nathan Clarke)</a:t>
            </a:r>
          </a:p>
          <a:p>
            <a:endParaRPr lang="en-IE" sz="1400" dirty="0"/>
          </a:p>
          <a:p>
            <a:r>
              <a:rPr lang="en-IE" sz="1400" dirty="0"/>
              <a:t>Secretariat support provided by Athena Global (Andrew Eddy</a:t>
            </a:r>
            <a:r>
              <a:rPr lang="en-IE" sz="1400" dirty="0" smtClean="0"/>
              <a:t>)</a:t>
            </a:r>
            <a:endParaRPr lang="en-GB" altLang="ja-JP" sz="1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600" b="1" dirty="0">
                <a:solidFill>
                  <a:srgbClr val="0066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Membership is open to all CEOS agencies with an interest in the RO.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600" b="1" dirty="0">
                <a:solidFill>
                  <a:srgbClr val="0066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Associate </a:t>
            </a:r>
            <a:r>
              <a:rPr lang="en-GB" altLang="ja-JP" sz="1600" b="1" dirty="0" smtClean="0">
                <a:solidFill>
                  <a:srgbClr val="0066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Membership is open to donors </a:t>
            </a:r>
            <a:r>
              <a:rPr lang="en-GB" altLang="ja-JP" sz="1600" b="1" dirty="0">
                <a:solidFill>
                  <a:srgbClr val="0066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and DRM </a:t>
            </a:r>
            <a:r>
              <a:rPr lang="en-GB" altLang="ja-JP" sz="1600" b="1" dirty="0" smtClean="0">
                <a:solidFill>
                  <a:srgbClr val="0066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stakeholders, and value-adding partners.</a:t>
            </a:r>
            <a:endParaRPr lang="en-GB" altLang="ja-JP" sz="1600" b="1" dirty="0">
              <a:solidFill>
                <a:srgbClr val="0066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14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7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Next steps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320845"/>
            <a:ext cx="8648279" cy="4864100"/>
          </a:xfrm>
        </p:spPr>
        <p:txBody>
          <a:bodyPr/>
          <a:lstStyle/>
          <a:p>
            <a:pPr lvl="0"/>
            <a:r>
              <a:rPr lang="en-US" dirty="0" smtClean="0"/>
              <a:t>COPE Report:</a:t>
            </a:r>
          </a:p>
          <a:p>
            <a:pPr lvl="1"/>
            <a:r>
              <a:rPr lang="en-US" dirty="0" smtClean="0"/>
              <a:t>Obtain </a:t>
            </a:r>
            <a:r>
              <a:rPr lang="en-US" dirty="0"/>
              <a:t>an overview from data providers of the restrictions on data and information based on international and national policies and legislation. </a:t>
            </a:r>
            <a:endParaRPr lang="en-CA" dirty="0"/>
          </a:p>
          <a:p>
            <a:pPr lvl="1"/>
            <a:r>
              <a:rPr lang="en-US" dirty="0"/>
              <a:t>Estimate the long-term impact that access and use conditions will have on end users once the RO has finished. </a:t>
            </a:r>
            <a:endParaRPr lang="en-CA" dirty="0"/>
          </a:p>
          <a:p>
            <a:pPr lvl="1"/>
            <a:r>
              <a:rPr lang="en-US" dirty="0"/>
              <a:t>Examine the license conditions of EO contributions to the RO from commercial providers. </a:t>
            </a:r>
            <a:endParaRPr lang="en-US" dirty="0" smtClean="0"/>
          </a:p>
          <a:p>
            <a:r>
              <a:rPr lang="en-US" dirty="0" smtClean="0"/>
              <a:t>ROOT:</a:t>
            </a:r>
          </a:p>
          <a:p>
            <a:pPr lvl="1"/>
            <a:r>
              <a:rPr lang="en-US" dirty="0" smtClean="0"/>
              <a:t>Create CEOS Task Team on EO Data Licensing for disasters? </a:t>
            </a:r>
          </a:p>
          <a:p>
            <a:pPr lvl="1"/>
            <a:r>
              <a:rPr lang="en-US" dirty="0" smtClean="0"/>
              <a:t>Objective: identify principle hurdles to data dissemination; proposed harmonized approach for easier access by users.</a:t>
            </a:r>
            <a:endParaRPr lang="en-CA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125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Presentation Outline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457325"/>
            <a:ext cx="8648279" cy="4864100"/>
          </a:xfrm>
        </p:spPr>
        <p:txBody>
          <a:bodyPr/>
          <a:lstStyle/>
          <a:p>
            <a:endParaRPr lang="en-US" dirty="0"/>
          </a:p>
          <a:p>
            <a:r>
              <a:rPr lang="en-US" b="0" dirty="0"/>
              <a:t>Status of RO and report on December working session (30 min)</a:t>
            </a:r>
          </a:p>
          <a:p>
            <a:r>
              <a:rPr lang="en-US" b="0" dirty="0"/>
              <a:t>Initiation of recovery monitoring demonstration (Malawi) (30 min)</a:t>
            </a:r>
          </a:p>
          <a:p>
            <a:r>
              <a:rPr lang="en-US" b="0" dirty="0"/>
              <a:t>EO data licensing for disasters – progress and next steps (20 min)</a:t>
            </a:r>
          </a:p>
          <a:p>
            <a:r>
              <a:rPr lang="en-US" dirty="0"/>
              <a:t>Recovery input for UR Istanbul event (20 min)</a:t>
            </a:r>
          </a:p>
          <a:p>
            <a:r>
              <a:rPr lang="en-US" b="0" dirty="0"/>
              <a:t>Sustainability  and  next  steps (10mn)</a:t>
            </a:r>
          </a:p>
        </p:txBody>
      </p:sp>
    </p:spTree>
    <p:extLst>
      <p:ext uri="{BB962C8B-B14F-4D97-AF65-F5344CB8AC3E}">
        <p14:creationId xmlns:p14="http://schemas.microsoft.com/office/powerpoint/2010/main" val="9660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UR Istanbul Event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457325"/>
            <a:ext cx="8648279" cy="48641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CEOS side event 18 May 9:00- 11:30: </a:t>
            </a:r>
            <a:r>
              <a:rPr lang="en-US" dirty="0"/>
              <a:t>Satellite data for enhanced risk management and </a:t>
            </a:r>
            <a:r>
              <a:rPr lang="en-US" dirty="0" smtClean="0"/>
              <a:t>reduction</a:t>
            </a:r>
          </a:p>
          <a:p>
            <a:r>
              <a:rPr lang="en-US" b="0" dirty="0" smtClean="0"/>
              <a:t>Significant progress made in collaboration with World Bank and Government of Malawi on recovery monitoring – need to showcase this activity at UR2016:</a:t>
            </a:r>
          </a:p>
          <a:p>
            <a:pPr lvl="1"/>
            <a:r>
              <a:rPr lang="en-US" b="0" dirty="0" smtClean="0"/>
              <a:t>Institutional collaboration framework a success;</a:t>
            </a:r>
          </a:p>
          <a:p>
            <a:pPr lvl="1"/>
            <a:r>
              <a:rPr lang="en-US" b="0" dirty="0" smtClean="0"/>
              <a:t>Technical feasibility demonstration status;</a:t>
            </a:r>
          </a:p>
          <a:p>
            <a:pPr lvl="1"/>
            <a:r>
              <a:rPr lang="en-US" b="0" dirty="0" smtClean="0"/>
              <a:t>Vision for scalability and other applications.</a:t>
            </a:r>
          </a:p>
          <a:p>
            <a:r>
              <a:rPr lang="en-US" b="0" dirty="0" smtClean="0"/>
              <a:t>ROOT Chair proposes to present Malawi collaboration as a showcase and participate in panel discussion on how to improve application of satellite data to risk management.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37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Presentation Outline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457325"/>
            <a:ext cx="8648279" cy="4864100"/>
          </a:xfrm>
        </p:spPr>
        <p:txBody>
          <a:bodyPr/>
          <a:lstStyle/>
          <a:p>
            <a:endParaRPr lang="en-US" dirty="0"/>
          </a:p>
          <a:p>
            <a:r>
              <a:rPr lang="en-US" b="0" dirty="0"/>
              <a:t>Status of RO and report on December working session (30 min)</a:t>
            </a:r>
          </a:p>
          <a:p>
            <a:r>
              <a:rPr lang="en-US" b="0" dirty="0"/>
              <a:t>Initiation of recovery monitoring demonstration (Malawi) (30 min)</a:t>
            </a:r>
          </a:p>
          <a:p>
            <a:r>
              <a:rPr lang="en-US" b="0" dirty="0"/>
              <a:t>EO data licensing for disasters – progress and next steps (20 min)</a:t>
            </a:r>
          </a:p>
          <a:p>
            <a:r>
              <a:rPr lang="en-US" b="0" dirty="0"/>
              <a:t>Recovery input for UR Istanbul event (20 min)</a:t>
            </a:r>
          </a:p>
          <a:p>
            <a:r>
              <a:rPr lang="en-US" dirty="0"/>
              <a:t>Sustainability  and  next  steps (10mn)</a:t>
            </a:r>
          </a:p>
        </p:txBody>
      </p:sp>
    </p:spTree>
    <p:extLst>
      <p:ext uri="{BB962C8B-B14F-4D97-AF65-F5344CB8AC3E}">
        <p14:creationId xmlns:p14="http://schemas.microsoft.com/office/powerpoint/2010/main" val="37999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  Lifecycle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90046934"/>
              </p:ext>
            </p:extLst>
          </p:nvPr>
        </p:nvGraphicFramePr>
        <p:xfrm>
          <a:off x="0" y="1397000"/>
          <a:ext cx="9067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86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  Lifecycle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94300056"/>
              </p:ext>
            </p:extLst>
          </p:nvPr>
        </p:nvGraphicFramePr>
        <p:xfrm>
          <a:off x="88900" y="1397000"/>
          <a:ext cx="916178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27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21" y="188913"/>
            <a:ext cx="7948814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Next Steps and Outstanding </a:t>
            </a:r>
            <a:r>
              <a:rPr lang="en-US" dirty="0" smtClean="0">
                <a:latin typeface="Tahoma"/>
                <a:cs typeface="Tahoma"/>
              </a:rPr>
              <a:t>Issues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1607222"/>
            <a:ext cx="8795239" cy="4864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Steps : </a:t>
            </a:r>
          </a:p>
          <a:p>
            <a:pPr marL="400050">
              <a:lnSpc>
                <a:spcPct val="90000"/>
              </a:lnSpc>
              <a:buFont typeface="Arial"/>
              <a:buChar char="•"/>
            </a:pPr>
            <a:r>
              <a:rPr lang="en-GB" altLang="ja-JP" dirty="0">
                <a:solidFill>
                  <a:schemeClr val="tx1">
                    <a:lumMod val="75000"/>
                  </a:schemeClr>
                </a:solidFill>
                <a:latin typeface="Arial"/>
                <a:ea typeface="ＭＳ Ｐゴシック" pitchFamily="50" charset="-128"/>
                <a:cs typeface="Arial"/>
              </a:rPr>
              <a:t>Triggering of the RO after a major event or as follow-on to demonstration work in Malawi (in 2016); </a:t>
            </a:r>
          </a:p>
          <a:p>
            <a:pPr marL="400050">
              <a:lnSpc>
                <a:spcPct val="90000"/>
              </a:lnSpc>
              <a:buFont typeface="Arial"/>
              <a:buChar char="•"/>
            </a:pPr>
            <a:r>
              <a:rPr lang="en-GB" altLang="ja-JP" dirty="0">
                <a:solidFill>
                  <a:schemeClr val="tx1">
                    <a:lumMod val="75000"/>
                  </a:schemeClr>
                </a:solidFill>
                <a:latin typeface="Arial"/>
                <a:ea typeface="ＭＳ Ｐゴシック" pitchFamily="50" charset="-128"/>
                <a:cs typeface="Arial"/>
              </a:rPr>
              <a:t>Evaluation at RO + 6 months;</a:t>
            </a:r>
          </a:p>
          <a:p>
            <a:pPr marL="400050">
              <a:lnSpc>
                <a:spcPct val="90000"/>
              </a:lnSpc>
              <a:buFont typeface="Arial"/>
              <a:buChar char="•"/>
            </a:pPr>
            <a:r>
              <a:rPr lang="en-GB" altLang="ja-JP" dirty="0">
                <a:solidFill>
                  <a:schemeClr val="tx1">
                    <a:lumMod val="75000"/>
                  </a:schemeClr>
                </a:solidFill>
                <a:latin typeface="Arial"/>
                <a:ea typeface="ＭＳ Ｐゴシック" pitchFamily="50" charset="-128"/>
                <a:cs typeface="Arial"/>
              </a:rPr>
              <a:t>Lessons learned and sustainability strategy after evaluation of 1</a:t>
            </a:r>
            <a:r>
              <a:rPr lang="en-GB" altLang="ja-JP" baseline="30000" dirty="0">
                <a:solidFill>
                  <a:schemeClr val="tx1">
                    <a:lumMod val="75000"/>
                  </a:schemeClr>
                </a:solidFill>
                <a:latin typeface="Arial"/>
                <a:ea typeface="ＭＳ Ｐゴシック" pitchFamily="50" charset="-128"/>
                <a:cs typeface="Arial"/>
              </a:rPr>
              <a:t>st</a:t>
            </a:r>
            <a:r>
              <a:rPr lang="en-GB" altLang="ja-JP" dirty="0">
                <a:solidFill>
                  <a:schemeClr val="tx1">
                    <a:lumMod val="75000"/>
                  </a:schemeClr>
                </a:solidFill>
                <a:latin typeface="Arial"/>
                <a:ea typeface="ＭＳ Ｐゴシック" pitchFamily="50" charset="-128"/>
                <a:cs typeface="Arial"/>
              </a:rPr>
              <a:t> RO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Issues</a:t>
            </a:r>
          </a:p>
          <a:p>
            <a:r>
              <a:rPr lang="en-US" dirty="0" smtClean="0"/>
              <a:t>Resources </a:t>
            </a:r>
            <a:r>
              <a:rPr lang="en-US" dirty="0" smtClean="0"/>
              <a:t>for demonstration activities and level of effort</a:t>
            </a:r>
          </a:p>
          <a:p>
            <a:r>
              <a:rPr lang="en-US" dirty="0" smtClean="0"/>
              <a:t>Decision to trigger RO (new event versus development of demonstration activities)</a:t>
            </a:r>
          </a:p>
          <a:p>
            <a:r>
              <a:rPr lang="en-US" dirty="0"/>
              <a:t>Resources for RO (especially value-adding resources)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3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6930656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Conclusions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457325"/>
            <a:ext cx="8648279" cy="4864100"/>
          </a:xfrm>
        </p:spPr>
        <p:txBody>
          <a:bodyPr/>
          <a:lstStyle/>
          <a:p>
            <a:r>
              <a:rPr lang="en-US" dirty="0" smtClean="0"/>
              <a:t>Significant progress has been made on the Recovery Observatory in the past six months</a:t>
            </a:r>
          </a:p>
          <a:p>
            <a:r>
              <a:rPr lang="en-US" dirty="0" smtClean="0"/>
              <a:t>A solid understanding of </a:t>
            </a:r>
            <a:r>
              <a:rPr lang="en-CA" dirty="0" smtClean="0"/>
              <a:t>the scope of the RO activities </a:t>
            </a:r>
            <a:r>
              <a:rPr lang="en-US" dirty="0" smtClean="0"/>
              <a:t>has been reached with the DRM community, and has sharpened the focus of RO activity</a:t>
            </a:r>
          </a:p>
          <a:p>
            <a:r>
              <a:rPr lang="en-US" dirty="0" smtClean="0"/>
              <a:t>Awareness is being built within the Recovery community and this will contribute to address certain outstanding issues, including to some extend resources for value-adding</a:t>
            </a:r>
          </a:p>
          <a:p>
            <a:r>
              <a:rPr lang="en-US" dirty="0" smtClean="0"/>
              <a:t>Further involvement and commitment from </a:t>
            </a:r>
            <a:r>
              <a:rPr lang="en-US" dirty="0" smtClean="0">
                <a:solidFill>
                  <a:schemeClr val="tx1"/>
                </a:solidFill>
              </a:rPr>
              <a:t>other CEOS agencies </a:t>
            </a:r>
            <a:r>
              <a:rPr lang="en-US" dirty="0" smtClean="0"/>
              <a:t>not currently engaged would be useful and welcome</a:t>
            </a:r>
          </a:p>
        </p:txBody>
      </p:sp>
    </p:spTree>
    <p:extLst>
      <p:ext uri="{BB962C8B-B14F-4D97-AF65-F5344CB8AC3E}">
        <p14:creationId xmlns:p14="http://schemas.microsoft.com/office/powerpoint/2010/main" val="3191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7082" y="2555781"/>
            <a:ext cx="666958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Thank you!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>
                <a:hlinkClick r:id="rId2"/>
              </a:rPr>
              <a:t>catherine.proy@cnes.fr</a:t>
            </a:r>
            <a:endParaRPr lang="en-US" sz="3200" b="1" dirty="0" smtClean="0"/>
          </a:p>
          <a:p>
            <a:pPr algn="ctr"/>
            <a:r>
              <a:rPr lang="en-US" sz="3200" b="1" dirty="0" smtClean="0">
                <a:hlinkClick r:id="rId2"/>
              </a:rPr>
              <a:t>patrice.benarroche@cnes.fr</a:t>
            </a:r>
          </a:p>
          <a:p>
            <a:pPr algn="ctr"/>
            <a:r>
              <a:rPr lang="en-US" sz="3200" b="1" dirty="0">
                <a:hlinkClick r:id="rId3"/>
              </a:rPr>
              <a:t>steven.hosford@cnes.fr</a:t>
            </a:r>
            <a:endParaRPr lang="en-US" sz="3200" b="1" dirty="0"/>
          </a:p>
          <a:p>
            <a:pPr algn="ctr"/>
            <a:r>
              <a:rPr lang="en-US" sz="3200" b="1" dirty="0" smtClean="0">
                <a:hlinkClick r:id="rId4"/>
              </a:rPr>
              <a:t>andrew.eddy@athenaglobal.com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algn="ctr"/>
            <a:endParaRPr lang="en-US" sz="3200" b="1" dirty="0">
              <a:hlinkClick r:id="rId2"/>
            </a:endParaRP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36885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87"/>
          <a:stretch>
            <a:fillRect/>
          </a:stretch>
        </p:blipFill>
        <p:spPr bwMode="auto">
          <a:xfrm>
            <a:off x="7648378" y="4388231"/>
            <a:ext cx="1009981" cy="10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9" r="8914"/>
          <a:stretch>
            <a:fillRect/>
          </a:stretch>
        </p:blipFill>
        <p:spPr bwMode="auto">
          <a:xfrm>
            <a:off x="7623741" y="3977675"/>
            <a:ext cx="1281221" cy="12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87"/>
          <a:stretch>
            <a:fillRect/>
          </a:stretch>
        </p:blipFill>
        <p:spPr bwMode="auto">
          <a:xfrm>
            <a:off x="7620223" y="3827515"/>
            <a:ext cx="1287788" cy="128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9" r="8914"/>
          <a:stretch>
            <a:fillRect/>
          </a:stretch>
        </p:blipFill>
        <p:spPr bwMode="auto">
          <a:xfrm>
            <a:off x="7629956" y="3698891"/>
            <a:ext cx="1281221" cy="12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87"/>
          <a:stretch>
            <a:fillRect/>
          </a:stretch>
        </p:blipFill>
        <p:spPr bwMode="auto">
          <a:xfrm>
            <a:off x="7620223" y="3544051"/>
            <a:ext cx="1287788" cy="128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9" r="8914"/>
          <a:stretch>
            <a:fillRect/>
          </a:stretch>
        </p:blipFill>
        <p:spPr bwMode="auto">
          <a:xfrm>
            <a:off x="7605453" y="3429035"/>
            <a:ext cx="1281221" cy="12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70318"/>
            <a:ext cx="4608512" cy="38088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6" name="Rectangle 95"/>
          <p:cNvSpPr/>
          <p:nvPr/>
        </p:nvSpPr>
        <p:spPr>
          <a:xfrm>
            <a:off x="395536" y="2389148"/>
            <a:ext cx="4608512" cy="381642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8" name="Rectangle 97"/>
          <p:cNvSpPr/>
          <p:nvPr/>
        </p:nvSpPr>
        <p:spPr>
          <a:xfrm>
            <a:off x="1123463" y="3835181"/>
            <a:ext cx="1204358" cy="94037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3500837" y="4438494"/>
            <a:ext cx="935727" cy="787981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ZoneTexte 102"/>
          <p:cNvSpPr txBox="1"/>
          <p:nvPr/>
        </p:nvSpPr>
        <p:spPr>
          <a:xfrm>
            <a:off x="3059832" y="2590389"/>
            <a:ext cx="122413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Overview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AOI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1031678" y="4035812"/>
            <a:ext cx="1296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Urban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zoom 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3330773" y="4571772"/>
            <a:ext cx="1296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Urban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zoom 2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395537" y="332656"/>
            <a:ext cx="883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What will the Recovery Observatory consist of?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5292080" y="1407064"/>
            <a:ext cx="34563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B050"/>
                </a:solidFill>
              </a:rPr>
              <a:t>Overview area</a:t>
            </a:r>
          </a:p>
          <a:p>
            <a:r>
              <a:rPr lang="en-US" sz="1600" b="1" dirty="0" smtClean="0"/>
              <a:t>Mid-scale products from Sentinel data at 10m resolution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Change in landcover, open spaces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Vegetation loss or re-growth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Agriculture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Update frequency</a:t>
            </a:r>
            <a:r>
              <a:rPr lang="en-US" sz="1600" dirty="0" smtClean="0"/>
              <a:t>: </a:t>
            </a:r>
          </a:p>
          <a:p>
            <a:r>
              <a:rPr lang="en-US" sz="1600" dirty="0" smtClean="0"/>
              <a:t>every 10 days to 6 months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5292080" y="4158900"/>
            <a:ext cx="3679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Urban zooms</a:t>
            </a:r>
          </a:p>
          <a:p>
            <a:r>
              <a:rPr lang="en-US" sz="1600" b="1" dirty="0" smtClean="0"/>
              <a:t>Large scale products from very high resolution data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Buildings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Infrastructure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Camps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Update frequency: </a:t>
            </a:r>
            <a:endParaRPr lang="fr-FR" sz="1600" dirty="0" smtClean="0"/>
          </a:p>
          <a:p>
            <a:r>
              <a:rPr lang="fr-FR" sz="1600" dirty="0" err="1" smtClean="0"/>
              <a:t>every</a:t>
            </a:r>
            <a:r>
              <a:rPr lang="fr-FR" sz="1600" dirty="0" smtClean="0"/>
              <a:t> 2 to</a:t>
            </a:r>
            <a:r>
              <a:rPr lang="en-US" sz="1600" dirty="0" smtClean="0"/>
              <a:t> 4 months</a:t>
            </a:r>
            <a:endParaRPr lang="fr-FR" sz="1600" dirty="0" smtClean="0"/>
          </a:p>
        </p:txBody>
      </p:sp>
      <p:sp>
        <p:nvSpPr>
          <p:cNvPr id="137" name="ZoneTexte 136"/>
          <p:cNvSpPr txBox="1"/>
          <p:nvPr/>
        </p:nvSpPr>
        <p:spPr>
          <a:xfrm>
            <a:off x="43966" y="1403289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Collection of images and maps at several scales</a:t>
            </a:r>
          </a:p>
          <a:p>
            <a:pPr algn="ctr"/>
            <a:r>
              <a:rPr lang="en-US" sz="1600" b="1" dirty="0" smtClean="0"/>
              <a:t>For 3 to 5 years after a major disaster </a:t>
            </a:r>
          </a:p>
          <a:p>
            <a:pPr algn="ctr"/>
            <a:r>
              <a:rPr lang="en-US" sz="1600" b="1" dirty="0" smtClean="0"/>
              <a:t>(duration to match recovery framework)  </a:t>
            </a:r>
            <a:endParaRPr lang="en-US" sz="16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87"/>
          <a:stretch>
            <a:fillRect/>
          </a:stretch>
        </p:blipFill>
        <p:spPr bwMode="auto">
          <a:xfrm>
            <a:off x="7601935" y="3333929"/>
            <a:ext cx="1287788" cy="128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9" r="8914"/>
          <a:stretch>
            <a:fillRect/>
          </a:stretch>
        </p:blipFill>
        <p:spPr bwMode="auto">
          <a:xfrm>
            <a:off x="7608501" y="3192269"/>
            <a:ext cx="1281221" cy="12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285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65100" y="206385"/>
            <a:ext cx="8839200" cy="5400675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Tahoma"/>
                <a:cs typeface="Tahoma"/>
              </a:rPr>
              <a:t>Geo-Information in Response &amp; Recovery</a:t>
            </a:r>
          </a:p>
        </p:txBody>
      </p:sp>
      <p:pic>
        <p:nvPicPr>
          <p:cNvPr id="8195" name="Picture 3" descr="Response Model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75" y="1412875"/>
            <a:ext cx="8089900" cy="5289550"/>
          </a:xfrm>
          <a:prstGeom prst="rect">
            <a:avLst/>
          </a:prstGeom>
          <a:solidFill>
            <a:srgbClr val="FF0000">
              <a:alpha val="23921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79438" y="1593850"/>
            <a:ext cx="7997825" cy="4275138"/>
          </a:xfrm>
          <a:prstGeom prst="rect">
            <a:avLst/>
          </a:prstGeom>
          <a:noFill/>
          <a:ln w="28575">
            <a:solidFill>
              <a:srgbClr val="A4005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 rot="-5400000">
            <a:off x="-741362" y="3541713"/>
            <a:ext cx="29718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 algn="ctr" eaLnBrk="0" hangingPunct="0"/>
            <a:r>
              <a:rPr lang="en-US" altLang="en-US" sz="1400" b="1">
                <a:solidFill>
                  <a:srgbClr val="044D72"/>
                </a:solidFill>
                <a:latin typeface="Calibri" pitchFamily="34" charset="0"/>
              </a:rPr>
              <a:t>Demand for geo-information</a:t>
            </a:r>
            <a:endParaRPr lang="en-US" sz="1400" b="1" noProof="1">
              <a:solidFill>
                <a:srgbClr val="044D72"/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5410" y="1597307"/>
            <a:ext cx="1215343" cy="4247908"/>
          </a:xfrm>
          <a:prstGeom prst="roundRect">
            <a:avLst/>
          </a:prstGeom>
          <a:solidFill>
            <a:srgbClr val="FBFF76">
              <a:alpha val="48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1447362" y="2405500"/>
            <a:ext cx="267378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100000"/>
              </a:spcAft>
              <a:buSzPct val="25000"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Verdana"/>
                <a:cs typeface="Arial"/>
              </a:rPr>
              <a:t>Highest current use during crisis – need to develop methodologies and products for recovery planning and monitoring</a:t>
            </a:r>
            <a:endParaRPr lang="en-US" sz="1400" kern="0" dirty="0">
              <a:solidFill>
                <a:srgbClr val="000000"/>
              </a:solidFill>
              <a:latin typeface="Verdana"/>
              <a:cs typeface="Arial"/>
            </a:endParaRPr>
          </a:p>
        </p:txBody>
      </p:sp>
      <p:sp>
        <p:nvSpPr>
          <p:cNvPr id="2" name="Right Arrow 1"/>
          <p:cNvSpPr/>
          <p:nvPr/>
        </p:nvSpPr>
        <p:spPr>
          <a:xfrm rot="580796">
            <a:off x="3641844" y="2605659"/>
            <a:ext cx="1335487" cy="21150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11555" y="1597307"/>
            <a:ext cx="2665708" cy="4247908"/>
          </a:xfrm>
          <a:prstGeom prst="roundRect">
            <a:avLst/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 w="508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FFFFFF"/>
                </a:solidFill>
              </a:rPr>
              <a:t>Recovery Observatory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smtClean="0">
                <a:solidFill>
                  <a:srgbClr val="FFFFFF"/>
                </a:solidFill>
              </a:rPr>
              <a:t>added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8702" y="6571620"/>
            <a:ext cx="23679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Slide adapted from UNOSAT Luca </a:t>
            </a:r>
            <a:r>
              <a:rPr lang="en-US" sz="900" dirty="0" err="1" smtClean="0"/>
              <a:t>dell’Oro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05867404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NES 20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525344"/>
            <a:ext cx="648072" cy="2153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7137" y="13594"/>
            <a:ext cx="73133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b="1" dirty="0" smtClean="0">
                <a:solidFill>
                  <a:srgbClr val="FFFFFF"/>
                </a:solidFill>
                <a:latin typeface="Tahoma"/>
                <a:cs typeface="Tahoma"/>
              </a:rPr>
              <a:t>Recovery – Inventory </a:t>
            </a:r>
            <a:r>
              <a:rPr lang="en-GB" sz="2800" b="1" dirty="0">
                <a:solidFill>
                  <a:srgbClr val="FFFFFF"/>
                </a:solidFill>
                <a:latin typeface="Tahoma"/>
                <a:cs typeface="Tahoma"/>
              </a:rPr>
              <a:t>of potential Recovery indicators and products</a:t>
            </a:r>
            <a:endParaRPr lang="fr-FR" sz="2800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777260"/>
              </p:ext>
            </p:extLst>
          </p:nvPr>
        </p:nvGraphicFramePr>
        <p:xfrm>
          <a:off x="683569" y="1354640"/>
          <a:ext cx="8136902" cy="5416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0058"/>
                <a:gridCol w="3383422"/>
                <a:gridCol w="3383422"/>
              </a:tblGrid>
              <a:tr h="1085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Buildings, shelters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Buildings footprint mapping 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Building attributes (roof type, height indication, collapsed or partially collapsed)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Indicate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ensity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of damaged buildings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Urban blocks with indication of damage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Building removal and construction 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Change in urban land use, morphology and density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Indicate type of dwelling reconstruction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8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Camps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Location of spontaneous and organized gathering areas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Location of temporary dwellings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Land use, open spaces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Camp removal and installation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Tent removal and installation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New land use / open spaces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26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Transport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Accurate transport network mapping with detailed metadata (type, damage level)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Accessibility analysis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Proximity analysis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Traffic activity analysis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</a:rPr>
                        <a:t>Rebuilt transport facilities</a:t>
                      </a:r>
                      <a:endParaRPr lang="fr-FR" sz="1200" b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</a:rPr>
                        <a:t>New transport facilities</a:t>
                      </a:r>
                      <a:endParaRPr lang="fr-FR" sz="1200" b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</a:rPr>
                        <a:t>Removal of transport facilities</a:t>
                      </a:r>
                      <a:endParaRPr lang="fr-FR" sz="1200" b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</a:rPr>
                        <a:t>Accessibility analysis</a:t>
                      </a:r>
                      <a:endParaRPr lang="fr-FR" sz="1200" b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</a:rPr>
                        <a:t>Proximity analysis</a:t>
                      </a:r>
                      <a:endParaRPr lang="fr-FR" sz="1200" b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Traffic activity analysis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Infrastructures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Mapping of utilities and services infrastructures (administration, education, healthcare, power - water - sanitation facilities…) with detailed metadata (type, level of damage)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Recovered infrastructures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Infrastructure removal and construction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1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Environment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Landcover, open spaces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Affected landcover (e.g. burn scar with fire damage severity…)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Change in landcover, open spaces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Indicate loss of vegetation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Vegetation re-growth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4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Topography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Risk analysis (vulnerability to flood, to water run-off risk, to soil erosion…)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Risk analysis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16533"/>
              </p:ext>
            </p:extLst>
          </p:nvPr>
        </p:nvGraphicFramePr>
        <p:xfrm>
          <a:off x="2051720" y="1096607"/>
          <a:ext cx="6768750" cy="280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6"/>
                <a:gridCol w="338437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Baseline mapping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Monitoring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1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052084" y="101600"/>
            <a:ext cx="7033179" cy="7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GB" altLang="ja-JP" sz="2000" dirty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</a:t>
            </a:r>
            <a:r>
              <a:rPr lang="en-GB" altLang="ja-JP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RO Status Overview</a:t>
            </a:r>
            <a:endParaRPr lang="en-US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z="1200" smtClean="0"/>
              <a:pPr>
                <a:defRPr/>
              </a:pPr>
              <a:t>7</a:t>
            </a:fld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88538"/>
            <a:ext cx="9085263" cy="548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 smtClean="0">
                <a:solidFill>
                  <a:schemeClr val="tx1">
                    <a:lumMod val="75000"/>
                  </a:schemeClr>
                </a:solidFill>
                <a:latin typeface="Arial"/>
                <a:ea typeface="ＭＳ Ｐゴシック" pitchFamily="50" charset="-128"/>
                <a:cs typeface="Arial"/>
              </a:rPr>
              <a:t>Recovery </a:t>
            </a:r>
            <a:r>
              <a:rPr lang="en-GB" altLang="ja-JP" sz="2200" dirty="0">
                <a:solidFill>
                  <a:schemeClr val="tx1">
                    <a:lumMod val="75000"/>
                  </a:schemeClr>
                </a:solidFill>
                <a:latin typeface="Arial"/>
                <a:ea typeface="ＭＳ Ｐゴシック" pitchFamily="50" charset="-128"/>
                <a:cs typeface="Arial"/>
              </a:rPr>
              <a:t>Observatory ready for triggering since 1 January, 2015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>
                <a:latin typeface="Arial"/>
                <a:ea typeface="ＭＳ Ｐゴシック" pitchFamily="50" charset="-128"/>
                <a:cs typeface="Arial"/>
              </a:rPr>
              <a:t>Collaboration attempted on Cyclone Pam (</a:t>
            </a:r>
            <a:r>
              <a:rPr lang="en-GB" altLang="ja-JP" sz="2200" dirty="0" smtClean="0">
                <a:latin typeface="Arial"/>
                <a:ea typeface="ＭＳ Ｐゴシック" pitchFamily="50" charset="-128"/>
                <a:cs typeface="Arial"/>
              </a:rPr>
              <a:t>Vanuatu, March/April 2015 </a:t>
            </a:r>
            <a:r>
              <a:rPr lang="en-GB" altLang="ja-JP" sz="2200" dirty="0">
                <a:latin typeface="Arial"/>
                <a:ea typeface="ＭＳ Ｐゴシック" pitchFamily="50" charset="-128"/>
                <a:cs typeface="Arial"/>
              </a:rPr>
              <a:t>– see Lessons Learned Report), </a:t>
            </a:r>
            <a:r>
              <a:rPr lang="en-GB" altLang="ja-JP" sz="2200" dirty="0" smtClean="0">
                <a:latin typeface="Arial"/>
                <a:ea typeface="ＭＳ Ｐゴシック" pitchFamily="50" charset="-128"/>
                <a:cs typeface="Arial"/>
              </a:rPr>
              <a:t>highlighting </a:t>
            </a:r>
            <a:r>
              <a:rPr lang="en-GB" altLang="ja-JP" sz="2200" dirty="0">
                <a:latin typeface="Arial"/>
                <a:ea typeface="ＭＳ Ｐゴシック" pitchFamily="50" charset="-128"/>
                <a:cs typeface="Arial"/>
              </a:rPr>
              <a:t>contradictions between Rapid Assessment and Recovery support</a:t>
            </a:r>
            <a:r>
              <a:rPr lang="en-GB" altLang="ja-JP" sz="2200" dirty="0" smtClean="0">
                <a:latin typeface="Arial"/>
                <a:ea typeface="ＭＳ Ｐゴシック" pitchFamily="50" charset="-128"/>
                <a:cs typeface="Arial"/>
              </a:rPr>
              <a:t>;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>
                <a:latin typeface="Arial"/>
                <a:ea typeface="ＭＳ Ｐゴシック" pitchFamily="50" charset="-128"/>
                <a:cs typeface="Arial"/>
              </a:rPr>
              <a:t>CNES-commissioned study on RO product definition and image requirements presented to DRM </a:t>
            </a:r>
            <a:r>
              <a:rPr lang="en-GB" altLang="ja-JP" sz="2200" dirty="0" smtClean="0">
                <a:latin typeface="Arial"/>
                <a:ea typeface="ＭＳ Ｐゴシック" pitchFamily="50" charset="-128"/>
                <a:cs typeface="Arial"/>
              </a:rPr>
              <a:t>stakeholders;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 smtClean="0">
                <a:solidFill>
                  <a:srgbClr val="D74E17"/>
                </a:solidFill>
                <a:latin typeface="Arial"/>
                <a:ea typeface="ＭＳ Ｐゴシック" pitchFamily="50" charset="-128"/>
                <a:cs typeface="Arial"/>
              </a:rPr>
              <a:t>Finalization of  the RO data infrastructure</a:t>
            </a:r>
            <a:endParaRPr lang="en-GB" altLang="ja-JP" sz="2200" dirty="0">
              <a:solidFill>
                <a:srgbClr val="D74E17"/>
              </a:solidFill>
              <a:latin typeface="Arial"/>
              <a:ea typeface="ＭＳ Ｐゴシック" pitchFamily="50" charset="-128"/>
              <a:cs typeface="Arial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>
                <a:solidFill>
                  <a:srgbClr val="D74E17"/>
                </a:solidFill>
                <a:latin typeface="Arial"/>
                <a:ea typeface="ＭＳ Ｐゴシック" pitchFamily="50" charset="-128"/>
                <a:cs typeface="Arial"/>
              </a:rPr>
              <a:t>Working session held with DRM stakeholders (GFDRR, WB, UNDP) in Washington December 2015;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 smtClean="0">
                <a:solidFill>
                  <a:srgbClr val="D74E17"/>
                </a:solidFill>
                <a:latin typeface="Arial"/>
                <a:ea typeface="ＭＳ Ｐゴシック" pitchFamily="50" charset="-128"/>
                <a:cs typeface="Arial"/>
              </a:rPr>
              <a:t>Demonstration to begin March 2016 </a:t>
            </a:r>
            <a:r>
              <a:rPr lang="en-GB" altLang="ja-JP" sz="2200" dirty="0">
                <a:solidFill>
                  <a:srgbClr val="D74E17"/>
                </a:solidFill>
                <a:latin typeface="Arial"/>
                <a:ea typeface="ＭＳ Ｐゴシック" pitchFamily="50" charset="-128"/>
                <a:cs typeface="Arial"/>
              </a:rPr>
              <a:t>(Malawi</a:t>
            </a:r>
            <a:r>
              <a:rPr lang="en-GB" altLang="ja-JP" sz="2200" dirty="0" smtClean="0">
                <a:solidFill>
                  <a:srgbClr val="D74E17"/>
                </a:solidFill>
                <a:latin typeface="Arial"/>
                <a:ea typeface="ＭＳ Ｐゴシック" pitchFamily="50" charset="-128"/>
                <a:cs typeface="Arial"/>
              </a:rPr>
              <a:t>);</a:t>
            </a:r>
            <a:endParaRPr lang="en-GB" altLang="ja-JP" sz="2200" dirty="0">
              <a:solidFill>
                <a:schemeClr val="tx1">
                  <a:lumMod val="75000"/>
                </a:schemeClr>
              </a:solidFill>
              <a:latin typeface="Arial"/>
              <a:ea typeface="ＭＳ Ｐゴシック" pitchFamily="50" charset="-128"/>
              <a:cs typeface="Arial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>
                <a:solidFill>
                  <a:schemeClr val="tx1">
                    <a:lumMod val="75000"/>
                  </a:schemeClr>
                </a:solidFill>
                <a:latin typeface="Arial"/>
                <a:ea typeface="ＭＳ Ｐゴシック" pitchFamily="50" charset="-128"/>
                <a:cs typeface="Arial"/>
              </a:rPr>
              <a:t>Triggering of the RO after a major event or as follow-on to demonstration work in Malawi (in 2016); 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>
                <a:solidFill>
                  <a:schemeClr val="tx1">
                    <a:lumMod val="75000"/>
                  </a:schemeClr>
                </a:solidFill>
                <a:latin typeface="Arial"/>
                <a:ea typeface="ＭＳ Ｐゴシック" pitchFamily="50" charset="-128"/>
                <a:cs typeface="Arial"/>
              </a:rPr>
              <a:t>Evaluation at RO + 6 months;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>
                <a:solidFill>
                  <a:schemeClr val="tx1">
                    <a:lumMod val="75000"/>
                  </a:schemeClr>
                </a:solidFill>
                <a:latin typeface="Arial"/>
                <a:ea typeface="ＭＳ Ｐゴシック" pitchFamily="50" charset="-128"/>
                <a:cs typeface="Arial"/>
              </a:rPr>
              <a:t>Lessons learned and sustainability strategy after evaluation of 1</a:t>
            </a:r>
            <a:r>
              <a:rPr lang="en-GB" altLang="ja-JP" sz="2200" baseline="30000" dirty="0">
                <a:solidFill>
                  <a:schemeClr val="tx1">
                    <a:lumMod val="75000"/>
                  </a:schemeClr>
                </a:solidFill>
                <a:latin typeface="Arial"/>
                <a:ea typeface="ＭＳ Ｐゴシック" pitchFamily="50" charset="-128"/>
                <a:cs typeface="Arial"/>
              </a:rPr>
              <a:t>st</a:t>
            </a:r>
            <a:r>
              <a:rPr lang="en-GB" altLang="ja-JP" sz="2200" dirty="0">
                <a:solidFill>
                  <a:schemeClr val="tx1">
                    <a:lumMod val="75000"/>
                  </a:schemeClr>
                </a:solidFill>
                <a:latin typeface="Arial"/>
                <a:ea typeface="ＭＳ Ｐゴシック" pitchFamily="50" charset="-128"/>
                <a:cs typeface="Arial"/>
              </a:rPr>
              <a:t> 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05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19992" y="101600"/>
            <a:ext cx="7565271" cy="7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GB" altLang="ja-JP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Recovery Observatory Infrastructure</a:t>
            </a:r>
            <a:endParaRPr lang="en-US" sz="2800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z="1200" smtClean="0"/>
              <a:pPr>
                <a:defRPr/>
              </a:pPr>
              <a:t>8</a:t>
            </a:fld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239843" y="1394084"/>
            <a:ext cx="8845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</a:t>
            </a:r>
            <a:endParaRPr lang="en-GB" altLang="ja-JP" sz="20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pic>
        <p:nvPicPr>
          <p:cNvPr id="1026" name="Picture 2" descr="F:\Image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730" y="3042157"/>
            <a:ext cx="5407297" cy="374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Image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76052"/>
            <a:ext cx="5170759" cy="323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35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862" y="1457325"/>
            <a:ext cx="8653489" cy="4864100"/>
          </a:xfrm>
        </p:spPr>
        <p:txBody>
          <a:bodyPr/>
          <a:lstStyle/>
          <a:p>
            <a:pPr marL="57150" indent="0" algn="ctr">
              <a:lnSpc>
                <a:spcPct val="90000"/>
              </a:lnSpc>
              <a:buNone/>
            </a:pPr>
            <a:r>
              <a:rPr lang="en-US" sz="2600" dirty="0" smtClean="0"/>
              <a:t>First </a:t>
            </a:r>
            <a:r>
              <a:rPr lang="en-US" sz="2600" dirty="0" smtClean="0"/>
              <a:t>instance available  for  Haiti in the final version </a:t>
            </a:r>
            <a:r>
              <a:rPr lang="en-US" sz="2600" dirty="0" smtClean="0"/>
              <a:t>           </a:t>
            </a:r>
            <a:r>
              <a:rPr lang="en-US" sz="2600" dirty="0" smtClean="0">
                <a:solidFill>
                  <a:srgbClr val="D74E17"/>
                </a:solidFill>
                <a:hlinkClick r:id="rId3"/>
              </a:rPr>
              <a:t>https</a:t>
            </a:r>
            <a:r>
              <a:rPr lang="en-US" sz="2600" dirty="0" smtClean="0">
                <a:solidFill>
                  <a:srgbClr val="D74E17"/>
                </a:solidFill>
                <a:hlinkClick r:id="rId3"/>
              </a:rPr>
              <a:t>://kalideos.kalimsat.eu/drupal</a:t>
            </a:r>
            <a:r>
              <a:rPr lang="en-US" sz="2600" dirty="0" smtClean="0">
                <a:solidFill>
                  <a:srgbClr val="D74E17"/>
                </a:solidFill>
                <a:hlinkClick r:id="rId3"/>
              </a:rPr>
              <a:t>/</a:t>
            </a:r>
            <a:endParaRPr lang="en-US" sz="2600" dirty="0" smtClean="0">
              <a:solidFill>
                <a:srgbClr val="D74E17"/>
              </a:solidFill>
            </a:endParaRPr>
          </a:p>
          <a:p>
            <a:r>
              <a:rPr lang="en-US" sz="2000" dirty="0"/>
              <a:t>Data/Map products/Document  selection and metadata display </a:t>
            </a:r>
          </a:p>
          <a:p>
            <a:r>
              <a:rPr lang="en-US" sz="2000" dirty="0"/>
              <a:t>Data display at full resolution  </a:t>
            </a:r>
          </a:p>
          <a:p>
            <a:r>
              <a:rPr lang="en-US" sz="2000" dirty="0"/>
              <a:t>When logged in : data download  and  posting  of  edits  or  results</a:t>
            </a:r>
          </a:p>
          <a:p>
            <a:r>
              <a:rPr lang="en-US" sz="2000" dirty="0"/>
              <a:t>Collaborative approach to involve all participants (discussion groups</a:t>
            </a:r>
            <a:r>
              <a:rPr lang="en-US" sz="2000" dirty="0" smtClean="0"/>
              <a:t>)</a:t>
            </a:r>
          </a:p>
          <a:p>
            <a:endParaRPr lang="en-CA" sz="2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dirty="0" smtClean="0"/>
              <a:t>DEVELOPMENT STATUS :	</a:t>
            </a:r>
          </a:p>
          <a:p>
            <a:r>
              <a:rPr lang="fr-FR" sz="2200" dirty="0" smtClean="0"/>
              <a:t>Insertion of  Ground Control Points,  </a:t>
            </a:r>
            <a:r>
              <a:rPr lang="fr-FR" sz="2200" dirty="0" err="1" smtClean="0"/>
              <a:t>Vector</a:t>
            </a:r>
            <a:r>
              <a:rPr lang="fr-FR" sz="2200" dirty="0" smtClean="0"/>
              <a:t>/</a:t>
            </a:r>
            <a:r>
              <a:rPr lang="fr-FR" sz="2200" dirty="0" err="1" smtClean="0"/>
              <a:t>Shapefiles</a:t>
            </a:r>
            <a:r>
              <a:rPr lang="fr-FR" sz="2200" dirty="0"/>
              <a:t>, </a:t>
            </a:r>
            <a:r>
              <a:rPr lang="fr-FR" sz="2200" dirty="0" smtClean="0"/>
              <a:t>Landsat</a:t>
            </a:r>
            <a:r>
              <a:rPr lang="fr-FR" sz="2200" dirty="0"/>
              <a:t>-</a:t>
            </a:r>
            <a:r>
              <a:rPr lang="fr-FR" sz="2200" dirty="0" smtClean="0"/>
              <a:t>8</a:t>
            </a:r>
            <a:r>
              <a:rPr lang="fr-FR" sz="2200" dirty="0"/>
              <a:t>, Spot6/7  </a:t>
            </a:r>
            <a:r>
              <a:rPr lang="fr-FR" sz="2200" dirty="0" smtClean="0"/>
              <a:t>in addition  to  SPOT 5 and </a:t>
            </a:r>
            <a:r>
              <a:rPr lang="fr-FR" sz="2200" dirty="0" smtClean="0"/>
              <a:t>Pléiades</a:t>
            </a:r>
            <a:endParaRPr lang="fr-FR" sz="2200" dirty="0"/>
          </a:p>
          <a:p>
            <a:r>
              <a:rPr lang="fr-FR" sz="2200" dirty="0" err="1" smtClean="0"/>
              <a:t>Next</a:t>
            </a:r>
            <a:r>
              <a:rPr lang="fr-FR" sz="2200" dirty="0" smtClean="0"/>
              <a:t> </a:t>
            </a:r>
            <a:r>
              <a:rPr lang="fr-FR" sz="2200" dirty="0" err="1" smtClean="0"/>
              <a:t>steps</a:t>
            </a:r>
            <a:r>
              <a:rPr lang="fr-FR" sz="2200" dirty="0" smtClean="0"/>
              <a:t>: Insertion of </a:t>
            </a:r>
            <a:r>
              <a:rPr lang="fr-FR" sz="2200" dirty="0" err="1" smtClean="0"/>
              <a:t>product</a:t>
            </a:r>
            <a:r>
              <a:rPr lang="fr-FR" sz="2200" dirty="0" smtClean="0"/>
              <a:t> </a:t>
            </a:r>
            <a:r>
              <a:rPr lang="fr-FR" sz="2200" dirty="0" err="1" smtClean="0"/>
              <a:t>maps</a:t>
            </a:r>
            <a:r>
              <a:rPr lang="fr-FR" sz="2200" dirty="0" smtClean="0"/>
              <a:t> (</a:t>
            </a:r>
            <a:r>
              <a:rPr lang="fr-FR" sz="2200" dirty="0" err="1" smtClean="0"/>
              <a:t>pdf</a:t>
            </a:r>
            <a:r>
              <a:rPr lang="fr-FR" sz="2200" dirty="0" smtClean="0"/>
              <a:t> and jpeg), </a:t>
            </a:r>
            <a:r>
              <a:rPr lang="fr-FR" sz="2200" dirty="0" err="1"/>
              <a:t>Sentinel</a:t>
            </a:r>
            <a:r>
              <a:rPr lang="fr-FR" sz="2200" dirty="0"/>
              <a:t> </a:t>
            </a:r>
            <a:r>
              <a:rPr lang="fr-FR" sz="2200" dirty="0" smtClean="0"/>
              <a:t>1&amp;2, </a:t>
            </a:r>
            <a:r>
              <a:rPr lang="fr-FR" sz="2200" dirty="0"/>
              <a:t>Alos-2, </a:t>
            </a:r>
            <a:r>
              <a:rPr lang="fr-FR" sz="2200" dirty="0" err="1"/>
              <a:t>CosmoSkyMed</a:t>
            </a:r>
            <a:r>
              <a:rPr lang="fr-FR" sz="2200" dirty="0"/>
              <a:t>, </a:t>
            </a:r>
            <a:r>
              <a:rPr lang="fr-FR" sz="2200" dirty="0" err="1" smtClean="0"/>
              <a:t>TerraSar</a:t>
            </a:r>
            <a:r>
              <a:rPr lang="fr-FR" sz="2200" dirty="0" smtClean="0"/>
              <a:t>-X, </a:t>
            </a:r>
            <a:r>
              <a:rPr lang="fr-FR" sz="2200" dirty="0" err="1" smtClean="0"/>
              <a:t>Worldview</a:t>
            </a:r>
            <a:r>
              <a:rPr lang="fr-FR" sz="2200" dirty="0" smtClean="0"/>
              <a:t>…</a:t>
            </a:r>
          </a:p>
          <a:p>
            <a:pPr lvl="1"/>
            <a:endParaRPr lang="en-CA" sz="22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85081" y="107691"/>
            <a:ext cx="7565271" cy="7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GB" altLang="ja-JP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Recovery Observatory Infrastructure</a:t>
            </a:r>
            <a:endParaRPr lang="en-US" sz="2800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12616</TotalTime>
  <Words>3217</Words>
  <Application>Microsoft Office PowerPoint</Application>
  <PresentationFormat>Affichage à l'écran (4:3)</PresentationFormat>
  <Paragraphs>489</Paragraphs>
  <Slides>38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4_EUM_template_v03</vt:lpstr>
      <vt:lpstr>Présentation PowerPoint</vt:lpstr>
      <vt:lpstr>Presentation Outline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Presentation Outline</vt:lpstr>
      <vt:lpstr>Path to Malawi Demonstrator</vt:lpstr>
      <vt:lpstr>Malawi activities</vt:lpstr>
      <vt:lpstr>Malawi activities</vt:lpstr>
      <vt:lpstr>Malawi activities</vt:lpstr>
      <vt:lpstr>Malawi activities</vt:lpstr>
      <vt:lpstr>Malawi activities</vt:lpstr>
      <vt:lpstr>Malawi activities</vt:lpstr>
      <vt:lpstr>Malawi activities</vt:lpstr>
      <vt:lpstr>Malawi activities</vt:lpstr>
      <vt:lpstr>Malawi activities</vt:lpstr>
      <vt:lpstr>Next steps</vt:lpstr>
      <vt:lpstr>Presentation Outline</vt:lpstr>
      <vt:lpstr>EO data licensing for disasters – overview report from COPE</vt:lpstr>
      <vt:lpstr>COPE Report summary</vt:lpstr>
      <vt:lpstr>Next steps</vt:lpstr>
      <vt:lpstr>Presentation Outline</vt:lpstr>
      <vt:lpstr>UR Istanbul Event</vt:lpstr>
      <vt:lpstr>Presentation Outline</vt:lpstr>
      <vt:lpstr>RO  Lifecycle</vt:lpstr>
      <vt:lpstr>RO  Lifecycle</vt:lpstr>
      <vt:lpstr>Next Steps and Outstanding Issues</vt:lpstr>
      <vt:lpstr>Conclusions</vt:lpstr>
      <vt:lpstr>Présentation PowerPoint</vt:lpstr>
    </vt:vector>
  </TitlesOfParts>
  <Manager>Catherine Proy</Manager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Satellite remote sensing for recovery</dc:title>
  <dc:creator>Andrew Eddy</dc:creator>
  <cp:lastModifiedBy>proyc</cp:lastModifiedBy>
  <cp:revision>496</cp:revision>
  <cp:lastPrinted>2015-03-02T07:49:00Z</cp:lastPrinted>
  <dcterms:created xsi:type="dcterms:W3CDTF">2011-11-16T09:23:13Z</dcterms:created>
  <dcterms:modified xsi:type="dcterms:W3CDTF">2016-03-09T08:59:39Z</dcterms:modified>
</cp:coreProperties>
</file>