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4"/>
  </p:notes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1" autoAdjust="0"/>
    <p:restoredTop sz="96121" autoAdjust="0"/>
  </p:normalViewPr>
  <p:slideViewPr>
    <p:cSldViewPr snapToGrid="0">
      <p:cViewPr varScale="1">
        <p:scale>
          <a:sx n="71" d="100"/>
          <a:sy n="71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 dirty="0" smtClean="0">
                <a:effectLst/>
                <a:latin typeface="+mn-lt"/>
                <a:ea typeface="+mn-ea"/>
                <a:cs typeface="+mn-cs"/>
                <a:sym typeface="Avenir Roman"/>
              </a:rPr>
              <a:t>DARMA = Data Access for Risk Management.</a:t>
            </a:r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 </a:t>
            </a:r>
          </a:p>
          <a:p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The Japanese </a:t>
            </a:r>
            <a:r>
              <a:rPr lang="en-GB" sz="2400" b="1" dirty="0" err="1" smtClean="0">
                <a:effectLst/>
                <a:latin typeface="+mn-lt"/>
                <a:ea typeface="+mn-ea"/>
                <a:cs typeface="+mn-cs"/>
                <a:sym typeface="Avenir Roman"/>
              </a:rPr>
              <a:t>Daruma</a:t>
            </a:r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 or </a:t>
            </a:r>
            <a:r>
              <a:rPr lang="en-GB" sz="2400" b="1" dirty="0" err="1" smtClean="0">
                <a:effectLst/>
                <a:latin typeface="+mn-lt"/>
                <a:ea typeface="+mn-ea"/>
                <a:cs typeface="+mn-cs"/>
                <a:sym typeface="Avenir Roman"/>
              </a:rPr>
              <a:t>Darma</a:t>
            </a:r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, a traditional handmade Japanese wishing doll (referred to as a "GOAL DOLL") that keeps people focused on achieving their goals.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980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 dirty="0" smtClean="0">
                <a:effectLst/>
                <a:latin typeface="+mn-lt"/>
                <a:ea typeface="+mn-ea"/>
                <a:cs typeface="+mn-cs"/>
                <a:sym typeface="Avenir Roman"/>
              </a:rPr>
              <a:t>DARMA = Data Access for Risk Management.</a:t>
            </a:r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 </a:t>
            </a:r>
          </a:p>
          <a:p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The Japanese </a:t>
            </a:r>
            <a:r>
              <a:rPr lang="en-GB" sz="2400" b="1" dirty="0" err="1" smtClean="0">
                <a:effectLst/>
                <a:latin typeface="+mn-lt"/>
                <a:ea typeface="+mn-ea"/>
                <a:cs typeface="+mn-cs"/>
                <a:sym typeface="Avenir Roman"/>
              </a:rPr>
              <a:t>Daruma</a:t>
            </a:r>
            <a:r>
              <a:rPr lang="en-GB" sz="2400" dirty="0" smtClean="0">
                <a:effectLst/>
                <a:latin typeface="+mn-lt"/>
                <a:ea typeface="+mn-ea"/>
                <a:cs typeface="+mn-cs"/>
                <a:sym typeface="Avenir Roman"/>
              </a:rPr>
              <a:t> or </a:t>
            </a:r>
            <a:r>
              <a:rPr lang="en-GB" sz="2400" b="1" dirty="0" err="1" smtClean="0">
                <a:effectLst/>
                <a:latin typeface="+mn-lt"/>
                <a:ea typeface="+mn-ea"/>
                <a:cs typeface="+mn-cs"/>
                <a:sym typeface="Avenir Roman"/>
              </a:rPr>
              <a:t>Darma</a:t>
            </a:r>
            <a:r>
              <a:rPr lang="en-GB" sz="2400" smtClean="0">
                <a:effectLst/>
                <a:latin typeface="+mn-lt"/>
                <a:ea typeface="+mn-ea"/>
                <a:cs typeface="+mn-cs"/>
                <a:sym typeface="Avenir Roman"/>
              </a:rPr>
              <a:t>, a traditional handmade Japanese wishing doll (referred to as a "GOAL DOLL") that keeps people focused on achieving their goals.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29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2310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92106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646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b="0" dirty="0" smtClean="0">
                <a:solidFill>
                  <a:srgbClr val="696969">
                    <a:lumMod val="20000"/>
                    <a:lumOff val="80000"/>
                  </a:srgbClr>
                </a:solidFill>
              </a:rPr>
              <a:t>Committee on Earth Observation Satellites</a:t>
            </a:r>
            <a:endParaRPr lang="en-US" sz="1050" b="0" dirty="0">
              <a:solidFill>
                <a:srgbClr val="696969">
                  <a:lumMod val="20000"/>
                  <a:lumOff val="80000"/>
                </a:srgb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5378825"/>
            <a:ext cx="4589929" cy="1680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Ivan Petiteville, ESA</a:t>
            </a: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–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10 March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33400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4200" b="1" dirty="0">
                <a:solidFill>
                  <a:srgbClr val="FFFFFF"/>
                </a:solidFill>
              </a:rPr>
              <a:t>Follow-on on </a:t>
            </a:r>
            <a:endParaRPr lang="en-US" sz="4200" b="1" dirty="0" smtClean="0">
              <a:solidFill>
                <a:srgbClr val="FFFFFF"/>
              </a:solidFill>
            </a:endParaRPr>
          </a:p>
          <a:p>
            <a:pPr algn="l" rtl="0" latinLnBrk="1" hangingPunct="0"/>
            <a:r>
              <a:rPr lang="en-US" sz="4200" b="1" dirty="0" smtClean="0">
                <a:solidFill>
                  <a:srgbClr val="FFFFFF"/>
                </a:solidFill>
              </a:rPr>
              <a:t>GEO </a:t>
            </a:r>
            <a:r>
              <a:rPr lang="en-US" sz="4200" b="1" dirty="0">
                <a:solidFill>
                  <a:srgbClr val="FFFFFF"/>
                </a:solidFill>
              </a:rPr>
              <a:t>DARMA: </a:t>
            </a:r>
            <a:endParaRPr lang="en-US" sz="4200" b="1" dirty="0" smtClean="0">
              <a:solidFill>
                <a:srgbClr val="FFFFFF"/>
              </a:solidFill>
            </a:endParaRPr>
          </a:p>
          <a:p>
            <a:pPr algn="l" rtl="0" latinLnBrk="1" hangingPunct="0"/>
            <a:r>
              <a:rPr lang="en-US" sz="4200" b="1" dirty="0" smtClean="0">
                <a:solidFill>
                  <a:srgbClr val="FFFFFF"/>
                </a:solidFill>
              </a:rPr>
              <a:t>status </a:t>
            </a:r>
            <a:r>
              <a:rPr lang="en-US" sz="4200" b="1" dirty="0">
                <a:solidFill>
                  <a:srgbClr val="FFFFFF"/>
                </a:solidFill>
              </a:rPr>
              <a:t>and </a:t>
            </a:r>
            <a:endParaRPr lang="en-US" sz="4200" b="1" dirty="0" smtClean="0">
              <a:solidFill>
                <a:srgbClr val="FFFFFF"/>
              </a:solidFill>
            </a:endParaRPr>
          </a:p>
          <a:p>
            <a:pPr algn="l" rtl="0" latinLnBrk="1" hangingPunct="0"/>
            <a:r>
              <a:rPr lang="en-US" sz="4200" b="1" dirty="0" smtClean="0">
                <a:solidFill>
                  <a:srgbClr val="FFFFFF"/>
                </a:solidFill>
              </a:rPr>
              <a:t>concept </a:t>
            </a:r>
            <a:r>
              <a:rPr lang="en-US" sz="4200" b="1" dirty="0">
                <a:solidFill>
                  <a:srgbClr val="FFFFFF"/>
                </a:solidFill>
              </a:rPr>
              <a:t>phase</a:t>
            </a:r>
            <a:endParaRPr lang="ja-JP" altLang="en-US" sz="4200" dirty="0">
              <a:latin typeface="Droid Serif"/>
            </a:endParaRPr>
          </a:p>
        </p:txBody>
      </p:sp>
    </p:spTree>
    <p:extLst>
      <p:ext uri="{BB962C8B-B14F-4D97-AF65-F5344CB8AC3E}">
        <p14:creationId xmlns:p14="http://schemas.microsoft.com/office/powerpoint/2010/main" val="1611032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251520" y="1448554"/>
            <a:ext cx="8693697" cy="527029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Propose to adopt governance structure similar to GFOI incl. Steering Group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(high level persons representing International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Organisations</a:t>
            </a:r>
            <a:r>
              <a:rPr lang="en-US" sz="2600" b="0" smtClean="0">
                <a:latin typeface="Arial" pitchFamily="34" charset="0"/>
                <a:cs typeface="Arial" pitchFamily="34" charset="0"/>
              </a:rPr>
              <a:t>, Institutional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Donors, end-User Communities, Scientific communities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National Disaster Management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Agencies, National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Resource Management Agencies, …)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Partnership to be built progressively according to needs / activities:</a:t>
            </a:r>
          </a:p>
          <a:p>
            <a:pPr marL="0" indent="0">
              <a:buNone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Controlled growth to avoid large unmanageable heterogeneous group with diverging objectives. </a:t>
            </a:r>
          </a:p>
          <a:p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0" u="sng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="0" u="sng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b="0" u="sng" dirty="0" smtClean="0">
                <a:latin typeface="Arial" pitchFamily="34" charset="0"/>
                <a:cs typeface="Arial" pitchFamily="34" charset="0"/>
              </a:rPr>
              <a:t> group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: initial partners to serve needs of Concept Phase </a:t>
            </a:r>
            <a:r>
              <a:rPr lang="en-US" b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mainly international / regional </a:t>
            </a:r>
            <a:r>
              <a:rPr lang="en-US" b="0" dirty="0">
                <a:latin typeface="Arial" pitchFamily="34" charset="0"/>
                <a:cs typeface="Arial" pitchFamily="34" charset="0"/>
                <a:sym typeface="Wingdings" pitchFamily="2" charset="2"/>
              </a:rPr>
              <a:t>active </a:t>
            </a:r>
            <a:r>
              <a:rPr lang="en-US" b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Stakeholders that can contribute to the consolidation of GEO-DARMA proposal and  execution of Concept phase (mainly to generate recommendations)</a:t>
            </a:r>
          </a:p>
          <a:p>
            <a:endParaRPr lang="en-US" b="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b="0" u="sng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0" u="sng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b="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0" u="sng" dirty="0">
                <a:latin typeface="Arial" pitchFamily="34" charset="0"/>
                <a:cs typeface="Arial" pitchFamily="34" charset="0"/>
              </a:rPr>
              <a:t>group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:  1</a:t>
            </a:r>
            <a:r>
              <a:rPr lang="en-US" b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group +  national countries + practitioners … to define and execute series of projects in response to recommendations. Progressive growth of 2</a:t>
            </a:r>
            <a:r>
              <a:rPr lang="en-US" b="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group when prototype solutions are progressively applied to neighboring countries.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59632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Governance</a:t>
            </a:r>
            <a:endParaRPr lang="en-GB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8969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0" y="1192851"/>
            <a:ext cx="9144000" cy="523484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GEO-DARMA proposal endorsed by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GEO Plenary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(Nov. 2016) </a:t>
            </a:r>
            <a:r>
              <a:rPr lang="en-U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but dormant since Plenary.</a:t>
            </a:r>
            <a:endParaRPr lang="en-US" b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Currently CEOS is th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only official contributor (and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PoC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UNESCAP, UNISDR-America already contacted before GEO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Plenary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At both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GEO Plenary and UNISDR S&amp;T conference,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CEOS has proposed UNOOSA to coordinate both the Regional Institutions and the Capacity Building activities.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follow-on reaction from UNOOSA.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real support from GEO Secretariat to attract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other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potential contributors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though World Bank’ interest has been mentioned by GEO SEC.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Missing full-time Disaster expert at GEO Secretariat 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59632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</a:t>
            </a:r>
            <a:r>
              <a:rPr lang="en-GB" dirty="0" smtClean="0">
                <a:solidFill>
                  <a:srgbClr val="FFFFFF"/>
                </a:solidFill>
              </a:rPr>
              <a:t>Status &amp; </a:t>
            </a:r>
          </a:p>
          <a:p>
            <a:pPr algn="ctr"/>
            <a:r>
              <a:rPr lang="en-GB" dirty="0" smtClean="0">
                <a:solidFill>
                  <a:srgbClr val="FFFFFF"/>
                </a:solidFill>
              </a:rPr>
              <a:t>Issues (1/2)</a:t>
            </a:r>
            <a:endParaRPr lang="en-GB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631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224626" y="1394556"/>
            <a:ext cx="8712968" cy="52348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To foster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 kick-off of GEO-DARMA, ESA’s in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tention is to get some contractual support to help the POC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(Ivan Petiteville):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Statement of Work has been drafted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Roughly 2 to 3 months before the contract can be placed.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Given the potential growth of GEO-DARMA with several new pilot projects in the coming years,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support from WGDisasters members is sought via the creation of a </a:t>
            </a:r>
            <a:r>
              <a:rPr lang="en-US" dirty="0">
                <a:latin typeface="Arial" pitchFamily="34" charset="0"/>
                <a:cs typeface="Arial" pitchFamily="34" charset="0"/>
              </a:rPr>
              <a:t>GEO-DARMA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subgroup </a:t>
            </a:r>
            <a:r>
              <a:rPr lang="en-US" dirty="0">
                <a:latin typeface="Arial" pitchFamily="34" charset="0"/>
                <a:cs typeface="Arial" pitchFamily="34" charset="0"/>
              </a:rPr>
              <a:t>within WGDisasters.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GEO-DARMA could be an excellent opportunity to start follow-on activities, based on the current pilots projects.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59632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</a:t>
            </a:r>
            <a:r>
              <a:rPr lang="en-GB" dirty="0" smtClean="0">
                <a:solidFill>
                  <a:srgbClr val="FFFFFF"/>
                </a:solidFill>
              </a:rPr>
              <a:t>Status &amp; </a:t>
            </a:r>
          </a:p>
          <a:p>
            <a:pPr algn="ctr"/>
            <a:r>
              <a:rPr lang="en-GB" dirty="0" smtClean="0">
                <a:solidFill>
                  <a:srgbClr val="FFFFFF"/>
                </a:solidFill>
              </a:rPr>
              <a:t>Issues (2/2)</a:t>
            </a:r>
            <a:endParaRPr lang="en-GB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39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9" y="1268760"/>
            <a:ext cx="8496944" cy="55091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Raising awareness of Decision Makers &amp; Key Stakeholders on the </a:t>
            </a:r>
            <a:r>
              <a:rPr lang="en-US" sz="28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need to use all data sources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 for taking appropriate DRR and resilience measures, in all phases (not only during crisis)</a:t>
            </a:r>
          </a:p>
          <a:p>
            <a:endParaRPr lang="en-US" sz="2800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Need for </a:t>
            </a:r>
            <a:r>
              <a:rPr lang="en-US" sz="28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sustained end-to-end solutions 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with involvement of </a:t>
            </a:r>
            <a:r>
              <a:rPr lang="en-US" sz="28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ALL 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relevant actors </a:t>
            </a:r>
            <a:r>
              <a:rPr lang="en-US" sz="28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from data / information providers down to final end users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.</a:t>
            </a:r>
          </a:p>
          <a:p>
            <a:endParaRPr lang="en-US" sz="2800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Expect </a:t>
            </a:r>
            <a:r>
              <a:rPr lang="en-US" sz="2800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an increase in coming 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years of the number </a:t>
            </a:r>
            <a:r>
              <a:rPr lang="en-US" sz="2800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of countries 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using </a:t>
            </a:r>
            <a:r>
              <a:rPr lang="en-US" sz="28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space‐based observations for better-informed decision making</a:t>
            </a:r>
            <a:r>
              <a:rPr lang="en-US" sz="2800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.</a:t>
            </a:r>
            <a:endParaRPr lang="en-US" sz="2800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59632" y="-568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Expectation </a:t>
            </a:r>
            <a:r>
              <a:rPr lang="en-US" dirty="0" smtClean="0">
                <a:solidFill>
                  <a:srgbClr val="FFFFFF"/>
                </a:solidFill>
                <a:sym typeface="Arial Bold"/>
              </a:rPr>
              <a:t>After </a:t>
            </a:r>
            <a:r>
              <a:rPr lang="en-US" dirty="0">
                <a:solidFill>
                  <a:srgbClr val="FFFFFF"/>
                </a:solidFill>
                <a:sym typeface="Arial Bold"/>
              </a:rPr>
              <a:t>Sendai</a:t>
            </a:r>
            <a:r>
              <a:rPr lang="en-GB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42601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9" y="1268760"/>
            <a:ext cx="8496944" cy="57861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So </a:t>
            </a:r>
            <a:r>
              <a:rPr lang="en-US" sz="3200" b="1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much to be done to address the priorities of the Sendai framework </a:t>
            </a:r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Wingdings" pitchFamily="2" charset="2"/>
              </a:rPr>
              <a:t>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single initiative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will </a:t>
            </a:r>
            <a:r>
              <a:rPr lang="en-US" sz="3200" b="1" dirty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not suffice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.</a:t>
            </a:r>
            <a:r>
              <a:rPr lang="en-US" sz="3200" b="1" dirty="0">
                <a:solidFill>
                  <a:srgbClr val="FF0000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 </a:t>
            </a:r>
            <a:endParaRPr lang="en-US" sz="3200" b="1" dirty="0" smtClean="0">
              <a:solidFill>
                <a:srgbClr val="FF0000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endParaRPr lang="en-US" sz="3200" b="1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Expect </a:t>
            </a:r>
            <a:r>
              <a:rPr lang="en-US" sz="3200" b="1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several “remote sensing-related”</a:t>
            </a:r>
          </a:p>
          <a:p>
            <a:pPr lvl="2" indent="0"/>
            <a:r>
              <a:rPr lang="en-US" sz="3200" b="1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initiatives &amp; projects to start in </a:t>
            </a:r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coming months</a:t>
            </a:r>
            <a:r>
              <a:rPr lang="en-US" sz="3200" b="1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.</a:t>
            </a:r>
          </a:p>
          <a:p>
            <a:endParaRPr lang="en-US" sz="3200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Good </a:t>
            </a:r>
            <a:r>
              <a:rPr lang="en-US" sz="3200" b="1" dirty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communication between various initiatives is desirable to avoid overlaps and duplication of </a:t>
            </a:r>
            <a:r>
              <a:rPr lang="en-US" sz="3200" b="1" dirty="0" smtClean="0">
                <a:solidFill>
                  <a:srgbClr val="002569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efforts.</a:t>
            </a:r>
            <a:endParaRPr lang="en-US" sz="3200" b="1" dirty="0">
              <a:solidFill>
                <a:srgbClr val="002569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59632" y="-568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>
                <a:solidFill>
                  <a:srgbClr val="FFFFFF"/>
                </a:solidFill>
              </a:rPr>
              <a:t>Expectation </a:t>
            </a:r>
            <a:r>
              <a:rPr lang="en-US" dirty="0">
                <a:solidFill>
                  <a:srgbClr val="FFFFFF"/>
                </a:solidFill>
                <a:sym typeface="Arial Bold"/>
              </a:rPr>
              <a:t>After Sendai</a:t>
            </a:r>
            <a:r>
              <a:rPr lang="en-GB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8216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-568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Goal </a:t>
            </a:r>
            <a:endParaRPr lang="en-GB" b="0" dirty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6744" y="1915584"/>
            <a:ext cx="8379711" cy="1728192"/>
          </a:xfrm>
          <a:prstGeom prst="roundRect">
            <a:avLst/>
          </a:prstGeom>
          <a:solidFill>
            <a:srgbClr val="FFFF00">
              <a:alpha val="28000"/>
            </a:srgbClr>
          </a:solidFill>
          <a:ln w="25400" cap="flat">
            <a:solidFill>
              <a:srgbClr val="FFFFFF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712968" cy="5221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GEO-DARMA Concept still to be consolidated</a:t>
            </a:r>
          </a:p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Goal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Enhance use of EO data for better-informed Disaster Risk Reduction and Resilience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decision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making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How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Series of end-to-end projects </a:t>
            </a:r>
            <a:r>
              <a:rPr lang="en-GB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addressing </a:t>
            </a:r>
            <a:r>
              <a:rPr lang="en-GB" sz="28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priorities of the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“Sendai Framework for Disaster Risk Reduction 2015-2030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”.</a:t>
            </a:r>
          </a:p>
          <a:p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International Cooperation. Engagement of all stakeholders 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(end users, data &amp; risk information 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providers, 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internat./national agencies, donor institutions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scientists,…)</a:t>
            </a:r>
            <a:endParaRPr lang="en-US" sz="28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474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79512" y="4164800"/>
            <a:ext cx="8856984" cy="2360569"/>
            <a:chOff x="179512" y="4164800"/>
            <a:chExt cx="8856984" cy="2360569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4164800"/>
              <a:ext cx="8856984" cy="236056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xtLst/>
          </p:spPr>
        </p:pic>
        <p:sp>
          <p:nvSpPr>
            <p:cNvPr id="9" name="Rectangle 8"/>
            <p:cNvSpPr/>
            <p:nvPr/>
          </p:nvSpPr>
          <p:spPr>
            <a:xfrm>
              <a:off x="4130925" y="4178052"/>
              <a:ext cx="4498875" cy="36004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-568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Partnership</a:t>
            </a:r>
            <a:endParaRPr lang="en-GB" b="0" dirty="0">
              <a:solidFill>
                <a:srgbClr val="FFFFFF"/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508000" y="1340768"/>
            <a:ext cx="8456488" cy="522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Intention: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build an international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partnership with key stakeholders to define a strategy addressing high priorities of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Sendai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framework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resources available, on a best effort basis, adopting a phased approach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79512" y="4762019"/>
            <a:ext cx="2258888" cy="848418"/>
          </a:xfrm>
          <a:prstGeom prst="ellipse">
            <a:avLst/>
          </a:prstGeom>
          <a:noFill/>
          <a:ln w="5715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65925" y="4191642"/>
            <a:ext cx="4463875" cy="1216706"/>
            <a:chOff x="4165925" y="4191642"/>
            <a:chExt cx="4463875" cy="1216706"/>
          </a:xfrm>
        </p:grpSpPr>
        <p:grpSp>
          <p:nvGrpSpPr>
            <p:cNvPr id="8" name="Group 7"/>
            <p:cNvGrpSpPr/>
            <p:nvPr/>
          </p:nvGrpSpPr>
          <p:grpSpPr>
            <a:xfrm>
              <a:off x="5031532" y="4725144"/>
              <a:ext cx="3549013" cy="683204"/>
              <a:chOff x="5031532" y="4725144"/>
              <a:chExt cx="3549013" cy="683204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5436096" y="4762019"/>
                <a:ext cx="3144449" cy="64632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800" b="0" i="0" u="none" strike="noStrike" cap="none" spc="0" normalizeH="0" baseline="0" dirty="0" smtClean="0">
                    <a:ln>
                      <a:noFill/>
                    </a:ln>
                    <a:solidFill>
                      <a:srgbClr val="002569"/>
                    </a:solidFill>
                    <a:effectLst/>
                    <a:uFillTx/>
                  </a:rPr>
                  <a:t>if extra</a:t>
                </a:r>
                <a:r>
                  <a:rPr kumimoji="0" lang="en-GB" sz="1800" b="0" i="0" u="none" strike="noStrike" cap="none" spc="0" normalizeH="0" dirty="0" smtClean="0">
                    <a:ln>
                      <a:noFill/>
                    </a:ln>
                    <a:solidFill>
                      <a:srgbClr val="002569"/>
                    </a:solidFill>
                    <a:effectLst/>
                    <a:uFillTx/>
                  </a:rPr>
                  <a:t> resources and funding</a:t>
                </a:r>
              </a:p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GB" baseline="0" dirty="0" smtClean="0">
                    <a:solidFill>
                      <a:srgbClr val="002569"/>
                    </a:solidFill>
                  </a:rPr>
                  <a:t>identified</a:t>
                </a:r>
                <a:endParaRPr kumimoji="0" lang="en-GB" sz="18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H="1" flipV="1">
                <a:off x="5031532" y="4725144"/>
                <a:ext cx="404564" cy="360039"/>
              </a:xfrm>
              <a:prstGeom prst="straightConnector1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bevel/>
                <a:tailEnd type="arrow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925" y="4191642"/>
              <a:ext cx="4463875" cy="346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9959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Concept Phase</a:t>
            </a:r>
            <a:endParaRPr lang="en-GB" b="0" dirty="0">
              <a:solidFill>
                <a:srgbClr val="FFFFFF"/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76200" y="1188368"/>
            <a:ext cx="9067800" cy="5669632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Data providers not fully aware of DRR priorities &amp; user needs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/>
              <a:buChar char="à"/>
            </a:pPr>
            <a:r>
              <a:rPr lang="en-US" sz="4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Support from knowledgeable bodies needed for  ….</a:t>
            </a:r>
          </a:p>
          <a:p>
            <a:pPr>
              <a:buFont typeface="Wingdings"/>
              <a:buChar char="à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.. independent assessment of DRR priorities for 2015-2030:</a:t>
            </a:r>
            <a:endParaRPr lang="en-US" sz="3600" b="1" dirty="0" smtClean="0">
              <a:solidFill>
                <a:schemeClr val="tx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450850" indent="-450850">
              <a:buFont typeface="+mj-lt"/>
              <a:buAutoNum type="arabicPeriod"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At regional level, 2 or 3 independent and authoritative regional institutions such as World Bank, GFDRR, UNESCAP, UNISDR, UNDP, UNOOSA</a:t>
            </a:r>
            <a:r>
              <a:rPr lang="en-US" sz="3800" b="1" smtClean="0">
                <a:latin typeface="Arial" pitchFamily="34" charset="0"/>
                <a:cs typeface="Arial" pitchFamily="34" charset="0"/>
              </a:rPr>
              <a:t>, RCMRD, others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, … </a:t>
            </a:r>
            <a:r>
              <a:rPr lang="en-US" sz="2900" b="0" dirty="0" smtClean="0">
                <a:latin typeface="Arial" pitchFamily="34" charset="0"/>
                <a:cs typeface="Arial" pitchFamily="34" charset="0"/>
              </a:rPr>
              <a:t>(start with few regions e.g. South-East Asia, South America, Latin America &amp; Caribbean, Southern Africa)</a:t>
            </a:r>
            <a:endParaRPr lang="en-US" sz="3800" b="0" dirty="0" smtClean="0">
              <a:latin typeface="Arial" pitchFamily="34" charset="0"/>
              <a:cs typeface="Arial" pitchFamily="34" charset="0"/>
            </a:endParaRPr>
          </a:p>
          <a:p>
            <a:pPr marL="450850" indent="-450850">
              <a:buFont typeface="+mj-lt"/>
              <a:buAutoNum type="arabicPeriod"/>
            </a:pPr>
            <a:endParaRPr lang="en-US" sz="3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>
              <a:buFont typeface="+mj-lt"/>
              <a:buAutoNum type="arabicPeriod"/>
            </a:pPr>
            <a:r>
              <a:rPr lang="en-US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Identification of hazards affecting most of the countries in the region</a:t>
            </a:r>
            <a:r>
              <a:rPr lang="en-US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(e.g. highest human and economic losses) </a:t>
            </a:r>
            <a:r>
              <a:rPr lang="en-US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of </a:t>
            </a:r>
            <a:r>
              <a:rPr lang="en-US" sz="3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transboundary</a:t>
            </a:r>
            <a:r>
              <a:rPr lang="en-US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risks that </a:t>
            </a:r>
            <a:r>
              <a:rPr lang="en-US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 regional and multi-country involvement.</a:t>
            </a:r>
          </a:p>
          <a:p>
            <a:pPr marL="450850" indent="-450850">
              <a:buFont typeface="+mj-lt"/>
              <a:buAutoNum type="arabicPeriod"/>
            </a:pPr>
            <a:endParaRPr lang="en-US" sz="3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>
              <a:buFont typeface="+mj-lt"/>
              <a:buAutoNum type="arabicPeriod"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Identification of 1</a:t>
            </a:r>
            <a:r>
              <a:rPr lang="en-US" sz="3800" b="1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set of countries within the region that are ready to actively participate in projects at the very beginning.</a:t>
            </a:r>
          </a:p>
        </p:txBody>
      </p:sp>
    </p:spTree>
    <p:extLst>
      <p:ext uri="{BB962C8B-B14F-4D97-AF65-F5344CB8AC3E}">
        <p14:creationId xmlns:p14="http://schemas.microsoft.com/office/powerpoint/2010/main" val="501077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4to14window.com/wp-content/uploads/2013/06/regions-1024x5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" y="1825532"/>
            <a:ext cx="8778240" cy="4354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– 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Just an Example !</a:t>
            </a:r>
            <a:endParaRPr lang="en-GB" b="0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339788" y="3544820"/>
            <a:ext cx="5741894" cy="2778256"/>
            <a:chOff x="2339788" y="3402106"/>
            <a:chExt cx="5741894" cy="2778256"/>
          </a:xfrm>
        </p:grpSpPr>
        <p:sp>
          <p:nvSpPr>
            <p:cNvPr id="2" name="Oval 1"/>
            <p:cNvSpPr/>
            <p:nvPr/>
          </p:nvSpPr>
          <p:spPr bwMode="auto">
            <a:xfrm>
              <a:off x="5674659" y="3402106"/>
              <a:ext cx="2407023" cy="1532965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489437" y="4693024"/>
              <a:ext cx="1059986" cy="952499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339788" y="4168588"/>
              <a:ext cx="1488232" cy="2011774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141694" y="4002947"/>
              <a:ext cx="746312" cy="761795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pic>
        <p:nvPicPr>
          <p:cNvPr id="1028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16" y="5377795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007" y="4901545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59" y="4296540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667" y="4984394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043" y="3467492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40" y="3730942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491" y="4418797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58195" y="5657671"/>
            <a:ext cx="3300687" cy="120032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For each region: </a:t>
            </a:r>
          </a:p>
          <a:p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Types of hazards, </a:t>
            </a:r>
          </a:p>
          <a:p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DRR Issues to be solved,</a:t>
            </a:r>
          </a:p>
          <a:p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Initial countries</a:t>
            </a:r>
            <a:endParaRPr lang="en-GB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Picture 4" descr="https://encrypted-tbn2.gstatic.com/images?q=tbn:ANd9GcTlzf1ANMD54ka8Zm9dHuKVzknkz65XOZi1haEIYzKOFch20Eh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219" y="4564267"/>
            <a:ext cx="686897" cy="53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rved Right Arrow 21"/>
          <p:cNvSpPr/>
          <p:nvPr/>
        </p:nvSpPr>
        <p:spPr bwMode="auto">
          <a:xfrm rot="3940438">
            <a:off x="1046671" y="4386707"/>
            <a:ext cx="593809" cy="1859744"/>
          </a:xfrm>
          <a:prstGeom prst="curved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" name="Curved Right Arrow 25"/>
          <p:cNvSpPr/>
          <p:nvPr/>
        </p:nvSpPr>
        <p:spPr bwMode="auto">
          <a:xfrm rot="3064333" flipH="1">
            <a:off x="4307610" y="5240915"/>
            <a:ext cx="335621" cy="1488971"/>
          </a:xfrm>
          <a:prstGeom prst="curvedRightArrow">
            <a:avLst>
              <a:gd name="adj1" fmla="val 25000"/>
              <a:gd name="adj2" fmla="val 50000"/>
              <a:gd name="adj3" fmla="val 13618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7" name="Curved Right Arrow 26"/>
          <p:cNvSpPr/>
          <p:nvPr/>
        </p:nvSpPr>
        <p:spPr bwMode="auto">
          <a:xfrm rot="3566343" flipH="1">
            <a:off x="5138054" y="4881964"/>
            <a:ext cx="670491" cy="2563181"/>
          </a:xfrm>
          <a:prstGeom prst="curvedRightArrow">
            <a:avLst>
              <a:gd name="adj1" fmla="val 25000"/>
              <a:gd name="adj2" fmla="val 50000"/>
              <a:gd name="adj3" fmla="val 13618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547" y="1456202"/>
            <a:ext cx="7211267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Identification</a:t>
            </a:r>
            <a:r>
              <a:rPr kumimoji="0" lang="en-GB" sz="2000" b="1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 of users needs and DRR priorities per region</a:t>
            </a:r>
            <a:endParaRPr kumimoji="0" lang="en-GB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78780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4294967295"/>
          </p:nvPr>
        </p:nvSpPr>
        <p:spPr>
          <a:xfrm>
            <a:off x="106017" y="1340768"/>
            <a:ext cx="9037983" cy="54006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1. Realistic assessment of recommendations from Regional Institutions, given resources from the potential actors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0" dirty="0" smtClean="0">
                <a:latin typeface="Arial" pitchFamily="34" charset="0"/>
                <a:cs typeface="Arial" pitchFamily="34" charset="0"/>
              </a:rPr>
              <a:t>(e.g. data providers, value-added information providers, ..)</a:t>
            </a: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2. Define and implement possible prototype projects at country level to address recommended priorities;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b="0" dirty="0" smtClean="0">
                <a:latin typeface="Arial" pitchFamily="34" charset="0"/>
                <a:cs typeface="Arial" pitchFamily="34" charset="0"/>
              </a:rPr>
              <a:t>close iterations with end users; </a:t>
            </a:r>
          </a:p>
          <a:p>
            <a:r>
              <a:rPr lang="en-US" sz="3200" b="0" dirty="0" smtClean="0">
                <a:latin typeface="Arial" pitchFamily="34" charset="0"/>
                <a:cs typeface="Arial" pitchFamily="34" charset="0"/>
              </a:rPr>
              <a:t>maximum reuse of existing initiatives / activities incl. operational, research, capacity building, …</a:t>
            </a: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3. Progressive extension to neighboring countries where applicable. </a:t>
            </a: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4. If “successful” prototype projects and if strong request from end users to continue </a:t>
            </a:r>
            <a:r>
              <a:rPr lang="en-US" sz="3200" b="1" dirty="0" smtClean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Assess transition to operation with identification of donors for future operational phase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Prototype Phase</a:t>
            </a:r>
            <a:endParaRPr lang="en-GB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00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4to14window.com/wp-content/uploads/2013/06/regions-1024x5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68" y="1825532"/>
            <a:ext cx="8778240" cy="4354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GEO-DARMA – Just an Example !</a:t>
            </a:r>
            <a:endParaRPr lang="en-GB" b="0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339788" y="3544820"/>
            <a:ext cx="5741894" cy="2778256"/>
            <a:chOff x="2339788" y="3402106"/>
            <a:chExt cx="5741894" cy="2778256"/>
          </a:xfrm>
        </p:grpSpPr>
        <p:sp>
          <p:nvSpPr>
            <p:cNvPr id="2" name="Oval 1"/>
            <p:cNvSpPr/>
            <p:nvPr/>
          </p:nvSpPr>
          <p:spPr bwMode="auto">
            <a:xfrm>
              <a:off x="5674659" y="3402106"/>
              <a:ext cx="2407023" cy="1532965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489437" y="4693024"/>
              <a:ext cx="1059986" cy="952499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339788" y="4168588"/>
              <a:ext cx="1488232" cy="2011774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141694" y="4002947"/>
              <a:ext cx="746312" cy="761795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  <a:alpha val="5000"/>
                  </a:schemeClr>
                </a:gs>
                <a:gs pos="92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hangingPunct="0"/>
              <a:endParaRPr lang="en-GB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2710748" y="4645289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2901854" y="5178587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 bwMode="auto">
          <a:xfrm>
            <a:off x="2901854" y="5799464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 bwMode="auto">
          <a:xfrm>
            <a:off x="4148823" y="4153823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0" name="Oval 29"/>
          <p:cNvSpPr>
            <a:spLocks noChangeAspect="1"/>
          </p:cNvSpPr>
          <p:nvPr/>
        </p:nvSpPr>
        <p:spPr bwMode="auto">
          <a:xfrm>
            <a:off x="4636594" y="4988138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 bwMode="auto">
          <a:xfrm>
            <a:off x="5035209" y="4797689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2" name="Oval 31"/>
          <p:cNvSpPr>
            <a:spLocks noChangeAspect="1"/>
          </p:cNvSpPr>
          <p:nvPr/>
        </p:nvSpPr>
        <p:spPr bwMode="auto">
          <a:xfrm>
            <a:off x="6007880" y="3812498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3" name="Oval 32"/>
          <p:cNvSpPr>
            <a:spLocks noChangeAspect="1"/>
          </p:cNvSpPr>
          <p:nvPr/>
        </p:nvSpPr>
        <p:spPr bwMode="auto">
          <a:xfrm>
            <a:off x="6691592" y="3955212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 bwMode="auto">
          <a:xfrm>
            <a:off x="6657414" y="4797689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 bwMode="auto">
          <a:xfrm>
            <a:off x="6194458" y="4336110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 bwMode="auto">
          <a:xfrm>
            <a:off x="4636594" y="4404216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 bwMode="auto">
          <a:xfrm>
            <a:off x="3259321" y="4680632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>
            <a:off x="6489325" y="3544820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 bwMode="auto">
          <a:xfrm>
            <a:off x="7128061" y="3759559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5960815" y="4153823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 bwMode="auto">
          <a:xfrm>
            <a:off x="4360053" y="4543170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 bwMode="auto">
          <a:xfrm>
            <a:off x="5084424" y="4490183"/>
            <a:ext cx="373156" cy="38089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1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GB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56202"/>
            <a:ext cx="861068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Prototype projects</a:t>
            </a:r>
            <a:r>
              <a:rPr kumimoji="0" lang="en-GB" sz="2000" b="1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 – progressive extension to neighbouring countries</a:t>
            </a:r>
            <a:endParaRPr kumimoji="0" lang="en-GB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19794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1_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Microsoft Office PowerPoint</Application>
  <PresentationFormat>On-screen Show (4:3)</PresentationFormat>
  <Paragraphs>93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208</cp:revision>
  <dcterms:modified xsi:type="dcterms:W3CDTF">2016-03-09T09:42:32Z</dcterms:modified>
</cp:coreProperties>
</file>