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1" r:id="rId2"/>
  </p:sldMasterIdLst>
  <p:notesMasterIdLst>
    <p:notesMasterId r:id="rId46"/>
  </p:notesMasterIdLst>
  <p:handoutMasterIdLst>
    <p:handoutMasterId r:id="rId47"/>
  </p:handoutMasterIdLst>
  <p:sldIdLst>
    <p:sldId id="377" r:id="rId3"/>
    <p:sldId id="281" r:id="rId4"/>
    <p:sldId id="300" r:id="rId5"/>
    <p:sldId id="330" r:id="rId6"/>
    <p:sldId id="356" r:id="rId7"/>
    <p:sldId id="290" r:id="rId8"/>
    <p:sldId id="404" r:id="rId9"/>
    <p:sldId id="301" r:id="rId10"/>
    <p:sldId id="382" r:id="rId11"/>
    <p:sldId id="257" r:id="rId12"/>
    <p:sldId id="383" r:id="rId13"/>
    <p:sldId id="363" r:id="rId14"/>
    <p:sldId id="406" r:id="rId15"/>
    <p:sldId id="407" r:id="rId16"/>
    <p:sldId id="324" r:id="rId17"/>
    <p:sldId id="325" r:id="rId18"/>
    <p:sldId id="384" r:id="rId19"/>
    <p:sldId id="352" r:id="rId20"/>
    <p:sldId id="387" r:id="rId21"/>
    <p:sldId id="396" r:id="rId22"/>
    <p:sldId id="397" r:id="rId23"/>
    <p:sldId id="394" r:id="rId24"/>
    <p:sldId id="395" r:id="rId25"/>
    <p:sldId id="388" r:id="rId26"/>
    <p:sldId id="389" r:id="rId27"/>
    <p:sldId id="408" r:id="rId28"/>
    <p:sldId id="370" r:id="rId29"/>
    <p:sldId id="390" r:id="rId30"/>
    <p:sldId id="391" r:id="rId31"/>
    <p:sldId id="402" r:id="rId32"/>
    <p:sldId id="400" r:id="rId33"/>
    <p:sldId id="401" r:id="rId34"/>
    <p:sldId id="354" r:id="rId35"/>
    <p:sldId id="305" r:id="rId36"/>
    <p:sldId id="376" r:id="rId37"/>
    <p:sldId id="349" r:id="rId38"/>
    <p:sldId id="355" r:id="rId39"/>
    <p:sldId id="327" r:id="rId40"/>
    <p:sldId id="348" r:id="rId41"/>
    <p:sldId id="347" r:id="rId42"/>
    <p:sldId id="269" r:id="rId43"/>
    <p:sldId id="405" r:id="rId44"/>
    <p:sldId id="403"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éodora Papadopoulou" initials="TP" lastIdx="7" clrIdx="0"/>
  <p:cmAuthor id="1" name="Dorella Papadopoulou" initials="DP" lastIdx="1" clrIdx="1"/>
  <p:cmAuthor id="2" name="Stefano" initials="S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2205" autoAdjust="0"/>
  </p:normalViewPr>
  <p:slideViewPr>
    <p:cSldViewPr>
      <p:cViewPr>
        <p:scale>
          <a:sx n="80" d="100"/>
          <a:sy n="80" d="100"/>
        </p:scale>
        <p:origin x="-2514" y="-6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54CCA4-9E15-4D12-A733-EB57E2B982EF}" type="datetimeFigureOut">
              <a:rPr lang="el-GR" smtClean="0"/>
              <a:pPr/>
              <a:t>3/3/2016</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8E9B1C-A3FD-4B1B-9557-4D3F4FD777AF}" type="slidenum">
              <a:rPr lang="el-GR" smtClean="0"/>
              <a:pPr/>
              <a:t>‹N°›</a:t>
            </a:fld>
            <a:endParaRPr lang="el-GR"/>
          </a:p>
        </p:txBody>
      </p:sp>
    </p:spTree>
    <p:extLst>
      <p:ext uri="{BB962C8B-B14F-4D97-AF65-F5344CB8AC3E}">
        <p14:creationId xmlns:p14="http://schemas.microsoft.com/office/powerpoint/2010/main" val="342524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ADE53-25F9-45BC-9DA5-155FCAD80EE5}" type="datetimeFigureOut">
              <a:rPr lang="fr-FR" smtClean="0"/>
              <a:pPr/>
              <a:t>03/03/2016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8FEE1-F678-4450-BE58-770401A6DC9E}" type="slidenum">
              <a:rPr lang="fr-FR" smtClean="0"/>
              <a:pPr/>
              <a:t>‹N°›</a:t>
            </a:fld>
            <a:endParaRPr lang="fr-FR"/>
          </a:p>
        </p:txBody>
      </p:sp>
    </p:spTree>
    <p:extLst>
      <p:ext uri="{BB962C8B-B14F-4D97-AF65-F5344CB8AC3E}">
        <p14:creationId xmlns:p14="http://schemas.microsoft.com/office/powerpoint/2010/main" val="401787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solidFill>
                  <a:prstClr val="black"/>
                </a:solidFill>
                <a:latin typeface="Times New Roman" pitchFamily="-106" charset="0"/>
              </a:rPr>
              <a:pPr/>
              <a:t>1</a:t>
            </a:fld>
            <a:endParaRPr lang="de-DE" dirty="0" smtClean="0">
              <a:solidFill>
                <a:prstClr val="black"/>
              </a:solidFill>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AF08FEE1-F678-4450-BE58-770401A6DC9E}" type="slidenum">
              <a:rPr lang="fr-FR" smtClean="0"/>
              <a:pPr/>
              <a:t>32</a:t>
            </a:fld>
            <a:endParaRPr lang="fr-FR"/>
          </a:p>
        </p:txBody>
      </p:sp>
    </p:spTree>
    <p:extLst>
      <p:ext uri="{BB962C8B-B14F-4D97-AF65-F5344CB8AC3E}">
        <p14:creationId xmlns:p14="http://schemas.microsoft.com/office/powerpoint/2010/main" val="311692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ea typeface="ＭＳ Ｐゴシック" pitchFamily="34" charset="-128"/>
              </a:rPr>
              <a:t>Processing NOT performed on the GEP.</a:t>
            </a:r>
            <a:endParaRPr lang="en-GB" smtClean="0">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17A2FCC3-E302-4C47-B43F-3FCDC91BAE8B}" type="slidenum">
              <a:rPr lang="en-GB" smtClean="0"/>
              <a:pPr eaLnBrk="1" hangingPunct="1"/>
              <a:t>35</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a:t>
            </a:r>
            <a:r>
              <a:rPr lang="fr-FR" baseline="0" dirty="0" smtClean="0"/>
              <a:t> clarification</a:t>
            </a:r>
            <a:endParaRPr lang="en-GB" dirty="0"/>
          </a:p>
        </p:txBody>
      </p:sp>
      <p:sp>
        <p:nvSpPr>
          <p:cNvPr id="4" name="Espace réservé du numéro de diapositive 3"/>
          <p:cNvSpPr>
            <a:spLocks noGrp="1"/>
          </p:cNvSpPr>
          <p:nvPr>
            <p:ph type="sldNum" sz="quarter" idx="10"/>
          </p:nvPr>
        </p:nvSpPr>
        <p:spPr/>
        <p:txBody>
          <a:bodyPr/>
          <a:lstStyle/>
          <a:p>
            <a:fld id="{AF08FEE1-F678-4450-BE58-770401A6DC9E}" type="slidenum">
              <a:rPr lang="fr-FR" smtClean="0"/>
              <a:pPr/>
              <a:t>42</a:t>
            </a:fld>
            <a:endParaRPr lang="fr-FR"/>
          </a:p>
        </p:txBody>
      </p:sp>
    </p:spTree>
    <p:extLst>
      <p:ext uri="{BB962C8B-B14F-4D97-AF65-F5344CB8AC3E}">
        <p14:creationId xmlns:p14="http://schemas.microsoft.com/office/powerpoint/2010/main" val="104313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Bvlue: proceoors able to proces S1</a:t>
            </a:r>
          </a:p>
          <a:p>
            <a:r>
              <a:rPr lang="en-US" smtClean="0">
                <a:ea typeface="ＭＳ Ｐゴシック" pitchFamily="34" charset="-128"/>
              </a:rPr>
              <a:t>For the Sentinel-1 TBX the TOPS InSAR capability comes with the new version (20 March 2015).</a:t>
            </a:r>
            <a:endParaRPr lang="en-GB"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5DF80A31-E152-4159-839E-682B2CEDE676}" type="slidenum">
              <a:rPr lang="en-GB" smtClean="0">
                <a:solidFill>
                  <a:prstClr val="black"/>
                </a:solidFill>
              </a:rPr>
              <a:pPr eaLnBrk="1" hangingPunct="1"/>
              <a:t>43</a:t>
            </a:fld>
            <a:endParaRPr lang="en-GB"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AF08FEE1-F678-4450-BE58-770401A6DC9E}" type="slidenum">
              <a:rPr lang="fr-FR" smtClean="0"/>
              <a:pPr/>
              <a:t>3</a:t>
            </a:fld>
            <a:endParaRPr lang="fr-FR"/>
          </a:p>
        </p:txBody>
      </p:sp>
    </p:spTree>
    <p:extLst>
      <p:ext uri="{BB962C8B-B14F-4D97-AF65-F5344CB8AC3E}">
        <p14:creationId xmlns:p14="http://schemas.microsoft.com/office/powerpoint/2010/main" val="402655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already GSNL </a:t>
            </a:r>
            <a:r>
              <a:rPr lang="en-US" dirty="0" err="1" smtClean="0"/>
              <a:t>sciense</a:t>
            </a:r>
            <a:r>
              <a:rPr lang="en-US" dirty="0" smtClean="0"/>
              <a:t> users using the</a:t>
            </a:r>
            <a:r>
              <a:rPr lang="en-US" baseline="0" dirty="0" smtClean="0"/>
              <a:t> GEP (INGV, NOA).</a:t>
            </a:r>
            <a:endParaRPr lang="el-GR" dirty="0"/>
          </a:p>
        </p:txBody>
      </p:sp>
      <p:sp>
        <p:nvSpPr>
          <p:cNvPr id="4" name="Slide Number Placeholder 3"/>
          <p:cNvSpPr>
            <a:spLocks noGrp="1"/>
          </p:cNvSpPr>
          <p:nvPr>
            <p:ph type="sldNum" sz="quarter" idx="10"/>
          </p:nvPr>
        </p:nvSpPr>
        <p:spPr/>
        <p:txBody>
          <a:bodyPr/>
          <a:lstStyle/>
          <a:p>
            <a:fld id="{AF08FEE1-F678-4450-BE58-770401A6DC9E}" type="slidenum">
              <a:rPr lang="fr-FR" smtClean="0"/>
              <a:pPr/>
              <a:t>6</a:t>
            </a:fld>
            <a:endParaRPr lang="fr-FR"/>
          </a:p>
        </p:txBody>
      </p:sp>
    </p:spTree>
    <p:extLst>
      <p:ext uri="{BB962C8B-B14F-4D97-AF65-F5344CB8AC3E}">
        <p14:creationId xmlns:p14="http://schemas.microsoft.com/office/powerpoint/2010/main" val="350098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already GSNL </a:t>
            </a:r>
            <a:r>
              <a:rPr lang="en-US" dirty="0" err="1" smtClean="0"/>
              <a:t>sciense</a:t>
            </a:r>
            <a:r>
              <a:rPr lang="en-US" dirty="0" smtClean="0"/>
              <a:t> users using the</a:t>
            </a:r>
            <a:r>
              <a:rPr lang="en-US" baseline="0" dirty="0" smtClean="0"/>
              <a:t> GEP (INGV, NOA).</a:t>
            </a:r>
            <a:endParaRPr lang="el-GR" dirty="0"/>
          </a:p>
        </p:txBody>
      </p:sp>
      <p:sp>
        <p:nvSpPr>
          <p:cNvPr id="4" name="Slide Number Placeholder 3"/>
          <p:cNvSpPr>
            <a:spLocks noGrp="1"/>
          </p:cNvSpPr>
          <p:nvPr>
            <p:ph type="sldNum" sz="quarter" idx="10"/>
          </p:nvPr>
        </p:nvSpPr>
        <p:spPr/>
        <p:txBody>
          <a:bodyPr/>
          <a:lstStyle/>
          <a:p>
            <a:fld id="{AF08FEE1-F678-4450-BE58-770401A6DC9E}" type="slidenum">
              <a:rPr lang="fr-FR" smtClean="0"/>
              <a:pPr/>
              <a:t>7</a:t>
            </a:fld>
            <a:endParaRPr lang="fr-FR"/>
          </a:p>
        </p:txBody>
      </p:sp>
    </p:spTree>
    <p:extLst>
      <p:ext uri="{BB962C8B-B14F-4D97-AF65-F5344CB8AC3E}">
        <p14:creationId xmlns:p14="http://schemas.microsoft.com/office/powerpoint/2010/main" val="350098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ea typeface="ＭＳ Ｐゴシック" pitchFamily="34" charset="-128"/>
              </a:rPr>
              <a:t>A pltaform for EO processing rather than data distribution or dissemination. Agreement with CEO Spartners for access and accounting of specific data collections (CDEOS Pilots and Geohazard Supersites).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7DDE4B7-7693-485E-BE72-71F7BD75730F}" type="slidenum">
              <a:rPr lang="en-US" smtClean="0">
                <a:solidFill>
                  <a:srgbClr val="000000"/>
                </a:solidFill>
              </a:rPr>
              <a:pPr eaLnBrk="1" hangingPunct="1"/>
              <a:t>11</a:t>
            </a:fld>
            <a:endParaRPr lang="en-US" smtClean="0">
              <a:solidFill>
                <a:srgbClr val="000000"/>
              </a:solidFill>
            </a:endParaRPr>
          </a:p>
        </p:txBody>
      </p:sp>
      <p:sp>
        <p:nvSpPr>
          <p:cNvPr id="266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AF08FEE1-F678-4450-BE58-770401A6DC9E}" type="slidenum">
              <a:rPr lang="fr-FR" smtClean="0"/>
              <a:pPr/>
              <a:t>16</a:t>
            </a:fld>
            <a:endParaRPr lang="fr-FR"/>
          </a:p>
        </p:txBody>
      </p:sp>
    </p:spTree>
    <p:extLst>
      <p:ext uri="{BB962C8B-B14F-4D97-AF65-F5344CB8AC3E}">
        <p14:creationId xmlns:p14="http://schemas.microsoft.com/office/powerpoint/2010/main" val="291234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D8CF4C33-6313-49F1-BD18-86081A6208FF}" type="slidenum">
              <a:rPr lang="en-GB" smtClean="0">
                <a:solidFill>
                  <a:prstClr val="black"/>
                </a:solidFill>
              </a:rPr>
              <a:pPr eaLnBrk="1" hangingPunct="1"/>
              <a:t>28</a:t>
            </a:fld>
            <a:endParaRPr lang="en-GB"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EE7479D-AC55-4671-8E6F-674E82DAD388}" type="slidenum">
              <a:rPr lang="en-GB" smtClean="0">
                <a:solidFill>
                  <a:prstClr val="black"/>
                </a:solidFill>
              </a:rPr>
              <a:pPr eaLnBrk="1" hangingPunct="1"/>
              <a:t>30</a:t>
            </a:fld>
            <a:endParaRPr lang="en-GB"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AF08FEE1-F678-4450-BE58-770401A6DC9E}" type="slidenum">
              <a:rPr lang="fr-FR" smtClean="0"/>
              <a:pPr/>
              <a:t>31</a:t>
            </a:fld>
            <a:endParaRPr lang="fr-FR"/>
          </a:p>
        </p:txBody>
      </p:sp>
    </p:spTree>
    <p:extLst>
      <p:ext uri="{BB962C8B-B14F-4D97-AF65-F5344CB8AC3E}">
        <p14:creationId xmlns:p14="http://schemas.microsoft.com/office/powerpoint/2010/main" val="311692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a:t>
            </a:fld>
            <a:endParaRPr lang="en-US"/>
          </a:p>
        </p:txBody>
      </p:sp>
    </p:spTree>
    <p:extLst>
      <p:ext uri="{BB962C8B-B14F-4D97-AF65-F5344CB8AC3E}">
        <p14:creationId xmlns:p14="http://schemas.microsoft.com/office/powerpoint/2010/main" val="58400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D4D34BCB-F8B5-4BBA-9FAE-6AEC703CCB5E}" type="datetime1">
              <a:rPr lang="fr-FR" smtClean="0">
                <a:solidFill>
                  <a:srgbClr val="002569"/>
                </a:solidFill>
                <a:latin typeface="Arial" charset="0"/>
                <a:ea typeface="ＭＳ Ｐゴシック" pitchFamily="-106" charset="-128"/>
              </a:rPr>
              <a:pPr defTabSz="457200" fontAlgn="base">
                <a:spcBef>
                  <a:spcPct val="0"/>
                </a:spcBef>
                <a:spcAft>
                  <a:spcPct val="0"/>
                </a:spcAft>
              </a:pPr>
              <a:t>03/03/2016</a:t>
            </a:fld>
            <a:endParaRPr lang="en-GB">
              <a:solidFill>
                <a:srgbClr val="002569"/>
              </a:solidFill>
              <a:latin typeface="Arial" charset="0"/>
              <a:ea typeface="ＭＳ Ｐゴシック" pitchFamily="-106"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GB">
              <a:solidFill>
                <a:srgbClr val="002569"/>
              </a:solidFill>
              <a:latin typeface="Arial" charset="0"/>
              <a:ea typeface="ＭＳ Ｐゴシック" pitchFamily="-106" charset="-128"/>
            </a:endParaRPr>
          </a:p>
        </p:txBody>
      </p:sp>
      <p:sp>
        <p:nvSpPr>
          <p:cNvPr id="5" name="Slide Number Placeholder 4"/>
          <p:cNvSpPr>
            <a:spLocks noGrp="1"/>
          </p:cNvSpPr>
          <p:nvPr>
            <p:ph type="sldNum" sz="quarter" idx="12"/>
          </p:nvPr>
        </p:nvSpPr>
        <p:spPr/>
        <p:txBody>
          <a:bodyPr/>
          <a:lstStyle/>
          <a:p>
            <a:fld id="{23DEF764-59BE-4B16-8761-3A307E775C4E}" type="slidenum">
              <a:rPr lang="en-GB" smtClean="0"/>
              <a:pPr/>
              <a:t>‹N°›</a:t>
            </a:fld>
            <a:endParaRPr lang="en-GB"/>
          </a:p>
        </p:txBody>
      </p:sp>
    </p:spTree>
    <p:extLst>
      <p:ext uri="{BB962C8B-B14F-4D97-AF65-F5344CB8AC3E}">
        <p14:creationId xmlns:p14="http://schemas.microsoft.com/office/powerpoint/2010/main" val="2233715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57FCA2C4-82A7-4098-99DA-B6B14B534F3E}" type="datetime1">
              <a:rPr lang="fr-FR" smtClean="0">
                <a:solidFill>
                  <a:srgbClr val="002569"/>
                </a:solidFill>
                <a:latin typeface="Arial" charset="0"/>
                <a:ea typeface="ＭＳ Ｐゴシック" pitchFamily="-106" charset="-128"/>
              </a:rPr>
              <a:pPr defTabSz="457200" fontAlgn="base">
                <a:spcBef>
                  <a:spcPct val="0"/>
                </a:spcBef>
                <a:spcAft>
                  <a:spcPct val="0"/>
                </a:spcAft>
              </a:pPr>
              <a:t>03/03/2016</a:t>
            </a:fld>
            <a:endParaRPr lang="en-GB">
              <a:solidFill>
                <a:srgbClr val="002569"/>
              </a:solidFill>
              <a:latin typeface="Arial" charset="0"/>
              <a:ea typeface="ＭＳ Ｐゴシック" pitchFamily="-106"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GB">
              <a:solidFill>
                <a:srgbClr val="002569"/>
              </a:solidFill>
              <a:latin typeface="Arial" charset="0"/>
              <a:ea typeface="ＭＳ Ｐゴシック" pitchFamily="-106" charset="-128"/>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pPr/>
              <a:t>‹N°›</a:t>
            </a:fld>
            <a:endParaRPr lang="en-GB"/>
          </a:p>
        </p:txBody>
      </p:sp>
    </p:spTree>
    <p:extLst>
      <p:ext uri="{BB962C8B-B14F-4D97-AF65-F5344CB8AC3E}">
        <p14:creationId xmlns:p14="http://schemas.microsoft.com/office/powerpoint/2010/main" val="154871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defTabSz="457200" fontAlgn="base">
              <a:spcBef>
                <a:spcPct val="0"/>
              </a:spcBef>
              <a:spcAft>
                <a:spcPct val="0"/>
              </a:spcAft>
              <a:defRPr/>
            </a:pPr>
            <a:endParaRPr lang="en-US">
              <a:solidFill>
                <a:srgbClr val="002569"/>
              </a:solidFill>
              <a:latin typeface="Tahoma" pitchFamily="34" charset="0"/>
              <a:ea typeface="ＭＳ Ｐゴシック" pitchFamily="-106" charset="-128"/>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2818921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a:t>
            </a:fld>
            <a:endParaRPr lang="en-US"/>
          </a:p>
        </p:txBody>
      </p:sp>
    </p:spTree>
    <p:extLst>
      <p:ext uri="{BB962C8B-B14F-4D97-AF65-F5344CB8AC3E}">
        <p14:creationId xmlns:p14="http://schemas.microsoft.com/office/powerpoint/2010/main" val="2293029937"/>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a:solidFill>
                <a:srgbClr val="FFFFFF"/>
              </a:solidFill>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a:xfrm>
            <a:off x="77040" y="300690"/>
            <a:ext cx="2743200" cy="182880"/>
          </a:xfrm>
          <a:prstGeom prst="rect">
            <a:avLst/>
          </a:prstGeom>
        </p:spPr>
        <p:txBody>
          <a:bodyPr/>
          <a:lstStyle/>
          <a:p>
            <a:pPr defTabSz="457200" fontAlgn="base">
              <a:spcBef>
                <a:spcPct val="0"/>
              </a:spcBef>
              <a:spcAft>
                <a:spcPct val="0"/>
              </a:spcAft>
            </a:pPr>
            <a:fld id="{56C7D621-46F3-4C51-A722-1573FE19D5EA}" type="datetime1">
              <a:rPr lang="fr-FR" smtClean="0">
                <a:solidFill>
                  <a:srgbClr val="002569"/>
                </a:solidFill>
                <a:latin typeface="Arial" charset="0"/>
                <a:ea typeface="ＭＳ Ｐゴシック" pitchFamily="-106" charset="-128"/>
              </a:rPr>
              <a:pPr defTabSz="457200" fontAlgn="base">
                <a:spcBef>
                  <a:spcPct val="0"/>
                </a:spcBef>
                <a:spcAft>
                  <a:spcPct val="0"/>
                </a:spcAft>
              </a:pPr>
              <a:t>03/03/2016</a:t>
            </a:fld>
            <a:endParaRPr lang="en-US">
              <a:solidFill>
                <a:srgbClr val="002569"/>
              </a:solidFill>
              <a:latin typeface="Arial" charset="0"/>
              <a:ea typeface="ＭＳ Ｐゴシック" pitchFamily="-106" charset="-128"/>
            </a:endParaRPr>
          </a:p>
        </p:txBody>
      </p:sp>
      <p:sp>
        <p:nvSpPr>
          <p:cNvPr id="6" name="Footer Placeholder 5"/>
          <p:cNvSpPr>
            <a:spLocks noGrp="1"/>
          </p:cNvSpPr>
          <p:nvPr>
            <p:ph type="ftr" sz="quarter" idx="11"/>
          </p:nvPr>
        </p:nvSpPr>
        <p:spPr>
          <a:xfrm>
            <a:off x="76200" y="116541"/>
            <a:ext cx="2743200" cy="182880"/>
          </a:xfrm>
          <a:prstGeom prst="rect">
            <a:avLst/>
          </a:prstGeom>
        </p:spPr>
        <p:txBody>
          <a:bodyPr/>
          <a:lstStyle/>
          <a:p>
            <a:pPr defTabSz="457200" fontAlgn="base">
              <a:spcBef>
                <a:spcPct val="0"/>
              </a:spcBef>
              <a:spcAft>
                <a:spcPct val="0"/>
              </a:spcAft>
            </a:pPr>
            <a:endParaRPr lang="en-US">
              <a:solidFill>
                <a:srgbClr val="002569"/>
              </a:solidFill>
              <a:latin typeface="Arial" charset="0"/>
              <a:ea typeface="ＭＳ Ｐゴシック" pitchFamily="-106" charset="-128"/>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pPr/>
              <a:t>‹N°›</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663804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57FCA2C4-82A7-4098-99DA-B6B14B534F3E}" type="datetime1">
              <a:rPr lang="fr-FR" smtClean="0">
                <a:solidFill>
                  <a:srgbClr val="002569"/>
                </a:solidFill>
                <a:latin typeface="Arial" charset="0"/>
                <a:ea typeface="ＭＳ Ｐゴシック" pitchFamily="-106" charset="-128"/>
              </a:rPr>
              <a:pPr defTabSz="457200" fontAlgn="base">
                <a:spcBef>
                  <a:spcPct val="0"/>
                </a:spcBef>
                <a:spcAft>
                  <a:spcPct val="0"/>
                </a:spcAft>
              </a:pPr>
              <a:t>03/03/2016</a:t>
            </a:fld>
            <a:endParaRPr lang="en-GB">
              <a:solidFill>
                <a:srgbClr val="002569"/>
              </a:solidFill>
              <a:latin typeface="Arial" charset="0"/>
              <a:ea typeface="ＭＳ Ｐゴシック" pitchFamily="-106"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GB">
              <a:solidFill>
                <a:srgbClr val="002569"/>
              </a:solidFill>
              <a:latin typeface="Arial" charset="0"/>
              <a:ea typeface="ＭＳ Ｐゴシック" pitchFamily="-106" charset="-128"/>
            </a:endParaRPr>
          </a:p>
        </p:txBody>
      </p:sp>
      <p:sp>
        <p:nvSpPr>
          <p:cNvPr id="6" name="Slide Number Placeholder 5"/>
          <p:cNvSpPr>
            <a:spLocks noGrp="1"/>
          </p:cNvSpPr>
          <p:nvPr>
            <p:ph type="sldNum" sz="quarter" idx="12"/>
          </p:nvPr>
        </p:nvSpPr>
        <p:spPr/>
        <p:txBody>
          <a:bodyPr/>
          <a:lstStyle/>
          <a:p>
            <a:fld id="{CD88D163-8FEE-4B6A-977D-600E3843CE6C}" type="slidenum">
              <a:rPr lang="en-GB" smtClean="0"/>
              <a:pPr/>
              <a:t>‹N°›</a:t>
            </a:fld>
            <a:endParaRPr lang="en-GB"/>
          </a:p>
        </p:txBody>
      </p:sp>
    </p:spTree>
    <p:extLst>
      <p:ext uri="{BB962C8B-B14F-4D97-AF65-F5344CB8AC3E}">
        <p14:creationId xmlns:p14="http://schemas.microsoft.com/office/powerpoint/2010/main" val="109083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fld id="{D4D34BCB-F8B5-4BBA-9FAE-6AEC703CCB5E}" type="datetime1">
              <a:rPr lang="fr-FR" smtClean="0">
                <a:solidFill>
                  <a:srgbClr val="002569"/>
                </a:solidFill>
                <a:latin typeface="Arial" charset="0"/>
                <a:ea typeface="ＭＳ Ｐゴシック" pitchFamily="-106" charset="-128"/>
              </a:rPr>
              <a:pPr defTabSz="457200" fontAlgn="base">
                <a:spcBef>
                  <a:spcPct val="0"/>
                </a:spcBef>
                <a:spcAft>
                  <a:spcPct val="0"/>
                </a:spcAft>
              </a:pPr>
              <a:t>03/03/2016</a:t>
            </a:fld>
            <a:endParaRPr lang="en-GB">
              <a:solidFill>
                <a:srgbClr val="002569"/>
              </a:solidFill>
              <a:latin typeface="Arial" charset="0"/>
              <a:ea typeface="ＭＳ Ｐゴシック" pitchFamily="-106"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GB">
              <a:solidFill>
                <a:srgbClr val="002569"/>
              </a:solidFill>
              <a:latin typeface="Arial" charset="0"/>
              <a:ea typeface="ＭＳ Ｐゴシック" pitchFamily="-106" charset="-128"/>
            </a:endParaRPr>
          </a:p>
        </p:txBody>
      </p:sp>
      <p:sp>
        <p:nvSpPr>
          <p:cNvPr id="5" name="Slide Number Placeholder 4"/>
          <p:cNvSpPr>
            <a:spLocks noGrp="1"/>
          </p:cNvSpPr>
          <p:nvPr>
            <p:ph type="sldNum" sz="quarter" idx="12"/>
          </p:nvPr>
        </p:nvSpPr>
        <p:spPr/>
        <p:txBody>
          <a:bodyPr/>
          <a:lstStyle/>
          <a:p>
            <a:fld id="{23DEF764-59BE-4B16-8761-3A307E775C4E}" type="slidenum">
              <a:rPr lang="en-GB" smtClean="0"/>
              <a:pPr/>
              <a:t>‹N°›</a:t>
            </a:fld>
            <a:endParaRPr lang="en-GB"/>
          </a:p>
        </p:txBody>
      </p:sp>
    </p:spTree>
    <p:extLst>
      <p:ext uri="{BB962C8B-B14F-4D97-AF65-F5344CB8AC3E}">
        <p14:creationId xmlns:p14="http://schemas.microsoft.com/office/powerpoint/2010/main" val="1667528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eaLnBrk="0" fontAlgn="base" hangingPunct="0">
              <a:spcBef>
                <a:spcPct val="0"/>
              </a:spcBef>
              <a:spcAft>
                <a:spcPct val="0"/>
              </a:spcAft>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p:nvSpPr>
        <p:spPr>
          <a:xfrm>
            <a:off x="19050" y="482815"/>
            <a:ext cx="1544012" cy="553998"/>
          </a:xfrm>
          <a:prstGeom prst="rect">
            <a:avLst/>
          </a:prstGeom>
          <a:noFill/>
        </p:spPr>
        <p:txBody>
          <a:bodyPr wrap="none">
            <a:spAutoFit/>
          </a:bodyPr>
          <a:lstStyle/>
          <a:p>
            <a:pPr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 Disasters #2</a:t>
            </a:r>
          </a:p>
          <a:p>
            <a:pPr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Paris, France</a:t>
            </a:r>
          </a:p>
          <a:p>
            <a:pPr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10-12 September,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defTabSz="457200" fontAlgn="base">
              <a:spcAft>
                <a:spcPct val="0"/>
              </a:spcAft>
              <a:defRPr/>
            </a:pPr>
            <a:fld id="{980EA4A0-E513-42EA-B292-B21C1B51B660}" type="slidenum">
              <a:rPr lang="en-US">
                <a:ea typeface="ＭＳ Ｐゴシック" pitchFamily="-106" charset="-128"/>
              </a:rPr>
              <a:pPr defTabSz="457200" fontAlgn="base">
                <a:spcAft>
                  <a:spcPct val="0"/>
                </a:spcAft>
                <a:defRPr/>
              </a:pPr>
              <a:t>‹N°›</a:t>
            </a:fld>
            <a:endParaRPr lang="en-US">
              <a:ea typeface="ＭＳ Ｐゴシック" pitchFamily="-106" charset="-128"/>
            </a:endParaRPr>
          </a:p>
        </p:txBody>
      </p:sp>
      <p:pic>
        <p:nvPicPr>
          <p:cNvPr id="5" name="Picture 4" descr="CEOS_logo_trans_SM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extLst>
      <p:ext uri="{BB962C8B-B14F-4D97-AF65-F5344CB8AC3E}">
        <p14:creationId xmlns:p14="http://schemas.microsoft.com/office/powerpoint/2010/main" val="4205814890"/>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7" r:id="rId3"/>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eaLnBrk="0" fontAlgn="base" hangingPunct="0">
              <a:spcBef>
                <a:spcPct val="0"/>
              </a:spcBef>
              <a:spcAft>
                <a:spcPct val="0"/>
              </a:spcAft>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p:nvSpPr>
        <p:spPr>
          <a:xfrm>
            <a:off x="19050" y="482815"/>
            <a:ext cx="1544012" cy="553998"/>
          </a:xfrm>
          <a:prstGeom prst="rect">
            <a:avLst/>
          </a:prstGeom>
          <a:noFill/>
        </p:spPr>
        <p:txBody>
          <a:bodyPr wrap="none">
            <a:spAutoFit/>
          </a:bodyPr>
          <a:lstStyle/>
          <a:p>
            <a:pPr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 Disasters #2</a:t>
            </a:r>
          </a:p>
          <a:p>
            <a:pPr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Paris, France</a:t>
            </a:r>
          </a:p>
          <a:p>
            <a:pPr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10-12 September,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defTabSz="457200" fontAlgn="base">
              <a:spcAft>
                <a:spcPct val="0"/>
              </a:spcAft>
              <a:defRPr/>
            </a:pPr>
            <a:fld id="{980EA4A0-E513-42EA-B292-B21C1B51B660}" type="slidenum">
              <a:rPr lang="en-US">
                <a:ea typeface="ＭＳ Ｐゴシック" pitchFamily="-106" charset="-128"/>
              </a:rPr>
              <a:pPr defTabSz="457200" fontAlgn="base">
                <a:spcAft>
                  <a:spcPct val="0"/>
                </a:spcAft>
                <a:defRPr/>
              </a:pPr>
              <a:t>‹N°›</a:t>
            </a:fld>
            <a:endParaRPr lang="en-US">
              <a:ea typeface="ＭＳ Ｐゴシック" pitchFamily="-106" charset="-128"/>
            </a:endParaRPr>
          </a:p>
        </p:txBody>
      </p:sp>
      <p:pic>
        <p:nvPicPr>
          <p:cNvPr id="5" name="Picture 4" descr="CEOS_logo_trans_SMAL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extLst>
      <p:ext uri="{BB962C8B-B14F-4D97-AF65-F5344CB8AC3E}">
        <p14:creationId xmlns:p14="http://schemas.microsoft.com/office/powerpoint/2010/main" val="34679300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scihub.esa.int/"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geohazards-tep@esa.in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earthobservations.org/gsnl.php" TargetMode="External"/><Relationship Id="rId2" Type="http://schemas.openxmlformats.org/officeDocument/2006/relationships/hyperlink" Target="http://ceos.org/" TargetMode="External"/><Relationship Id="rId1" Type="http://schemas.openxmlformats.org/officeDocument/2006/relationships/slideLayout" Target="../slideLayouts/slideLayout1.xml"/><Relationship Id="rId4" Type="http://schemas.openxmlformats.org/officeDocument/2006/relationships/hyperlink" Target="https://geohazards-tep.eo.esa.i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ites.google.com/a/ingv.it/satellite-monitoring-of-geohazard-prone-megacities---satgeomeg/home" TargetMode="Externa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539552" y="172192"/>
            <a:ext cx="8481080" cy="1349277"/>
          </a:xfrm>
        </p:spPr>
        <p:txBody>
          <a:bodyPr/>
          <a:lstStyle/>
          <a:p>
            <a:pPr algn="l"/>
            <a:r>
              <a:rPr lang="en-US" sz="2800" dirty="0" smtClean="0"/>
              <a:t>Status Report on the Seismic Hazards Pilot</a:t>
            </a:r>
            <a:endParaRPr lang="en-US" sz="2800" dirty="0" smtClean="0">
              <a:solidFill>
                <a:srgbClr val="FFFF00"/>
              </a:solidFill>
            </a:endParaRPr>
          </a:p>
        </p:txBody>
      </p:sp>
      <p:sp>
        <p:nvSpPr>
          <p:cNvPr id="2" name="Subtitle 1"/>
          <p:cNvSpPr>
            <a:spLocks noGrp="1"/>
          </p:cNvSpPr>
          <p:nvPr>
            <p:ph type="subTitle" sz="quarter" idx="1"/>
          </p:nvPr>
        </p:nvSpPr>
        <p:spPr>
          <a:xfrm>
            <a:off x="593471" y="1804737"/>
            <a:ext cx="5929917" cy="2304711"/>
          </a:xfrm>
        </p:spPr>
        <p:txBody>
          <a:bodyPr/>
          <a:lstStyle/>
          <a:p>
            <a:r>
              <a:rPr lang="en-US" b="0" dirty="0" smtClean="0"/>
              <a:t>Philippe Bally (ESA)</a:t>
            </a:r>
          </a:p>
          <a:p>
            <a:r>
              <a:rPr lang="en-US" b="0" dirty="0" smtClean="0"/>
              <a:t>Stefano Salvi (INGV)</a:t>
            </a:r>
          </a:p>
          <a:p>
            <a:r>
              <a:rPr lang="en-US" b="0" dirty="0" smtClean="0"/>
              <a:t>Theodora </a:t>
            </a:r>
            <a:r>
              <a:rPr lang="en-US" b="0" dirty="0" err="1" smtClean="0"/>
              <a:t>Papadopoulou</a:t>
            </a:r>
            <a:r>
              <a:rPr lang="en-US" b="0" dirty="0" smtClean="0"/>
              <a:t> (ARGANS c/ ESA)</a:t>
            </a:r>
          </a:p>
          <a:p>
            <a:endParaRPr lang="en-US" sz="1400" b="0" dirty="0" smtClean="0"/>
          </a:p>
          <a:p>
            <a:r>
              <a:rPr lang="en-US" b="0" dirty="0"/>
              <a:t>WG Disasters #5</a:t>
            </a:r>
          </a:p>
          <a:p>
            <a:r>
              <a:rPr lang="en-US" b="0" dirty="0"/>
              <a:t>Bonn, Germany</a:t>
            </a:r>
          </a:p>
          <a:p>
            <a:r>
              <a:rPr lang="en-US" b="0" dirty="0"/>
              <a:t>8-10 March, 2016</a:t>
            </a:r>
          </a:p>
        </p:txBody>
      </p:sp>
    </p:spTree>
    <p:extLst>
      <p:ext uri="{BB962C8B-B14F-4D97-AF65-F5344CB8AC3E}">
        <p14:creationId xmlns:p14="http://schemas.microsoft.com/office/powerpoint/2010/main" val="257527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0"/>
          </p:nvPr>
        </p:nvSpPr>
        <p:spPr/>
        <p:txBody>
          <a:bodyPr/>
          <a:lstStyle/>
          <a:p>
            <a:fld id="{0E5741A4-A864-49A7-944A-A05ED55E0BC5}" type="slidenum">
              <a:rPr lang="fr-FR" smtClean="0"/>
              <a:pPr/>
              <a:t>10</a:t>
            </a:fld>
            <a:endParaRPr lang="fr-FR"/>
          </a:p>
        </p:txBody>
      </p:sp>
      <p:sp>
        <p:nvSpPr>
          <p:cNvPr id="2" name="Titre 1"/>
          <p:cNvSpPr>
            <a:spLocks noGrp="1"/>
          </p:cNvSpPr>
          <p:nvPr>
            <p:ph type="title" idx="4294967295"/>
          </p:nvPr>
        </p:nvSpPr>
        <p:spPr>
          <a:xfrm>
            <a:off x="0" y="116632"/>
            <a:ext cx="6897960" cy="850900"/>
          </a:xfrm>
        </p:spPr>
        <p:txBody>
          <a:bodyPr>
            <a:noAutofit/>
          </a:bodyPr>
          <a:lstStyle/>
          <a:p>
            <a:pPr algn="l"/>
            <a:r>
              <a:rPr lang="en-US" sz="3600" b="1" dirty="0" smtClean="0">
                <a:effectLst>
                  <a:outerShdw blurRad="38100" dist="38100" dir="2700000" algn="tl">
                    <a:srgbClr val="000000">
                      <a:alpha val="43137"/>
                    </a:srgbClr>
                  </a:outerShdw>
                </a:effectLst>
                <a:latin typeface="+mn-lt"/>
              </a:rPr>
              <a:t/>
            </a:r>
            <a:br>
              <a:rPr lang="en-US" sz="3600" b="1" dirty="0" smtClean="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Calibri" panose="020F0502020204030204" pitchFamily="34" charset="0"/>
              </a:rPr>
              <a:t>EO data access for Pilot users</a:t>
            </a:r>
            <a:r>
              <a:rPr lang="en-US" sz="3600" b="1" dirty="0" smtClean="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a:t>
            </a:r>
            <a:br>
              <a:rPr lang="en-US" sz="3600" b="1" dirty="0" smtClean="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br>
            <a:endParaRPr lang="fr-FR" sz="3600" b="1"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p:txBody>
      </p:sp>
      <p:sp>
        <p:nvSpPr>
          <p:cNvPr id="3" name="Espace réservé du contenu 2"/>
          <p:cNvSpPr>
            <a:spLocks noGrp="1"/>
          </p:cNvSpPr>
          <p:nvPr>
            <p:ph idx="4294967295"/>
          </p:nvPr>
        </p:nvSpPr>
        <p:spPr>
          <a:xfrm>
            <a:off x="539552" y="1412776"/>
            <a:ext cx="8229600" cy="5184576"/>
          </a:xfrm>
          <a:noFill/>
          <a:ln>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en-US" sz="7200" b="0" u="sng" dirty="0" smtClean="0"/>
              <a:t>Following the arrangement made by ESA with ASI, DLR and JAXA to support data dissemination</a:t>
            </a:r>
            <a:r>
              <a:rPr lang="en-US" sz="7200" b="0" u="sng" dirty="0"/>
              <a:t> </a:t>
            </a:r>
            <a:r>
              <a:rPr lang="en-US" sz="7200" b="0" u="sng" dirty="0" smtClean="0"/>
              <a:t>through the </a:t>
            </a:r>
            <a:r>
              <a:rPr lang="en-US" sz="7200" b="0" u="sng" dirty="0" err="1" smtClean="0"/>
              <a:t>Geohazards</a:t>
            </a:r>
            <a:r>
              <a:rPr lang="en-US" sz="7200" b="0" u="sng" dirty="0" smtClean="0"/>
              <a:t> Exploitation Platform (GEP)</a:t>
            </a:r>
            <a:r>
              <a:rPr lang="en-US" sz="7200" b="0" dirty="0" smtClean="0"/>
              <a:t>:</a:t>
            </a:r>
          </a:p>
          <a:p>
            <a:pPr marL="0" indent="0">
              <a:buNone/>
            </a:pPr>
            <a:endParaRPr lang="en-US" sz="7200" b="0" dirty="0" smtClean="0"/>
          </a:p>
          <a:p>
            <a:pPr marL="0" indent="0">
              <a:buNone/>
            </a:pPr>
            <a:r>
              <a:rPr lang="en-US" sz="7200" b="0" dirty="0">
                <a:solidFill>
                  <a:schemeClr val="tx1"/>
                </a:solidFill>
              </a:rPr>
              <a:t>-</a:t>
            </a:r>
            <a:r>
              <a:rPr lang="en-US" sz="7200" b="0" dirty="0" smtClean="0">
                <a:solidFill>
                  <a:schemeClr val="tx1"/>
                </a:solidFill>
              </a:rPr>
              <a:t>First COSMO-SkyMed data for the Nepal Event Supersite are available for GSNL users (Obj. B) that have signed the ASI license form. </a:t>
            </a:r>
            <a:r>
              <a:rPr lang="it-IT" sz="7200" b="0" dirty="0" smtClean="0">
                <a:solidFill>
                  <a:schemeClr val="tx1"/>
                </a:solidFill>
              </a:rPr>
              <a:t>All COSMO-SkyMed data for GSNL, Volcano and Seismic pilot shall </a:t>
            </a:r>
            <a:r>
              <a:rPr lang="it-IT" sz="7200" b="0" dirty="0" err="1" smtClean="0">
                <a:solidFill>
                  <a:schemeClr val="tx1"/>
                </a:solidFill>
              </a:rPr>
              <a:t>be</a:t>
            </a:r>
            <a:r>
              <a:rPr lang="it-IT" sz="7200" b="0" dirty="0" smtClean="0">
                <a:solidFill>
                  <a:schemeClr val="tx1"/>
                </a:solidFill>
              </a:rPr>
              <a:t> </a:t>
            </a:r>
            <a:r>
              <a:rPr lang="it-IT" sz="7200" b="0" dirty="0" err="1" smtClean="0">
                <a:solidFill>
                  <a:schemeClr val="tx1"/>
                </a:solidFill>
              </a:rPr>
              <a:t>accessed</a:t>
            </a:r>
            <a:r>
              <a:rPr lang="it-IT" sz="7200" b="0" dirty="0" smtClean="0">
                <a:solidFill>
                  <a:schemeClr val="tx1"/>
                </a:solidFill>
              </a:rPr>
              <a:t> </a:t>
            </a:r>
            <a:r>
              <a:rPr lang="it-IT" sz="7200" b="0" dirty="0" err="1" smtClean="0">
                <a:solidFill>
                  <a:schemeClr val="tx1"/>
                </a:solidFill>
              </a:rPr>
              <a:t>through</a:t>
            </a:r>
            <a:r>
              <a:rPr lang="it-IT" sz="7200" b="0" dirty="0" smtClean="0">
                <a:solidFill>
                  <a:schemeClr val="tx1"/>
                </a:solidFill>
              </a:rPr>
              <a:t> the GEP (ASI: currently updating Hardware).</a:t>
            </a:r>
            <a:endParaRPr lang="it-IT" sz="7200" b="0" dirty="0">
              <a:solidFill>
                <a:schemeClr val="tx1"/>
              </a:solidFill>
            </a:endParaRPr>
          </a:p>
          <a:p>
            <a:pPr marL="0" indent="0">
              <a:buNone/>
            </a:pPr>
            <a:endParaRPr lang="en-US" sz="7200" b="0" dirty="0" smtClean="0">
              <a:solidFill>
                <a:srgbClr val="00B050"/>
              </a:solidFill>
            </a:endParaRPr>
          </a:p>
          <a:p>
            <a:pPr marL="0" indent="0">
              <a:buNone/>
            </a:pPr>
            <a:r>
              <a:rPr lang="en-US" sz="7200" b="0" dirty="0" smtClean="0">
                <a:solidFill>
                  <a:schemeClr val="tx1"/>
                </a:solidFill>
              </a:rPr>
              <a:t>-</a:t>
            </a:r>
            <a:r>
              <a:rPr lang="en-US" sz="7200" b="0" dirty="0" err="1" smtClean="0">
                <a:solidFill>
                  <a:schemeClr val="tx1"/>
                </a:solidFill>
              </a:rPr>
              <a:t>TerraSAR</a:t>
            </a:r>
            <a:r>
              <a:rPr lang="en-US" sz="7200" b="0" dirty="0" smtClean="0">
                <a:solidFill>
                  <a:schemeClr val="tx1"/>
                </a:solidFill>
              </a:rPr>
              <a:t>-X data are currently catalogued on the platform. Users shall be re-directed to the DLR portal for downloading. Access granted after registration.</a:t>
            </a:r>
          </a:p>
          <a:p>
            <a:pPr marL="0" indent="0">
              <a:buNone/>
            </a:pPr>
            <a:endParaRPr lang="en-US" sz="7200" b="0" dirty="0" smtClean="0">
              <a:solidFill>
                <a:srgbClr val="FF0000"/>
              </a:solidFill>
            </a:endParaRPr>
          </a:p>
          <a:p>
            <a:pPr marL="0" indent="0">
              <a:buNone/>
            </a:pPr>
            <a:r>
              <a:rPr lang="en-US" sz="7200" b="0" dirty="0" smtClean="0">
                <a:solidFill>
                  <a:schemeClr val="tx1"/>
                </a:solidFill>
              </a:rPr>
              <a:t>-ALOS-2 data for  Seismic and Volcano pilot users are available on the GEP.</a:t>
            </a:r>
          </a:p>
          <a:p>
            <a:pPr marL="0" indent="0">
              <a:buNone/>
            </a:pPr>
            <a:endParaRPr lang="en-US" sz="7200" b="0" dirty="0"/>
          </a:p>
          <a:p>
            <a:pPr marL="0" indent="0">
              <a:buNone/>
            </a:pPr>
            <a:r>
              <a:rPr lang="en-US" sz="7200" b="0" dirty="0" smtClean="0">
                <a:solidFill>
                  <a:schemeClr val="tx1"/>
                </a:solidFill>
              </a:rPr>
              <a:t>-For a fair portion of the tectonic mask, dense ESA archive data (ERS, ENVISAT) are available (70+ terabytes) and work is on going to fully cover the area; Copernicus Sentinel-1 data are available through the </a:t>
            </a:r>
            <a:r>
              <a:rPr lang="en-US" sz="7200" b="0" dirty="0" err="1" smtClean="0">
                <a:solidFill>
                  <a:schemeClr val="tx1"/>
                </a:solidFill>
              </a:rPr>
              <a:t>Scihub</a:t>
            </a:r>
            <a:r>
              <a:rPr lang="en-US" sz="7200" b="0" dirty="0" smtClean="0">
                <a:solidFill>
                  <a:schemeClr val="tx1"/>
                </a:solidFill>
              </a:rPr>
              <a:t> </a:t>
            </a:r>
            <a:r>
              <a:rPr lang="en-US" sz="7200" b="0" dirty="0" smtClean="0">
                <a:solidFill>
                  <a:schemeClr val="tx1"/>
                </a:solidFill>
                <a:hlinkClick r:id="rId2"/>
              </a:rPr>
              <a:t>https://scihub.esa.int/</a:t>
            </a:r>
            <a:r>
              <a:rPr lang="en-US" sz="7200" b="0" dirty="0" smtClean="0">
                <a:solidFill>
                  <a:schemeClr val="tx1"/>
                </a:solidFill>
              </a:rPr>
              <a:t> </a:t>
            </a:r>
          </a:p>
          <a:p>
            <a:pPr marL="0" indent="0">
              <a:buNone/>
            </a:pPr>
            <a:r>
              <a:rPr lang="en-US" sz="7200" b="0" dirty="0" smtClean="0"/>
              <a:t>  </a:t>
            </a:r>
            <a:endParaRPr lang="en-US" sz="4800" dirty="0" smtClean="0"/>
          </a:p>
          <a:p>
            <a:pPr marL="0" indent="0">
              <a:buNone/>
            </a:pPr>
            <a:endParaRPr lang="en-US" sz="4800" dirty="0" smtClean="0"/>
          </a:p>
        </p:txBody>
      </p:sp>
    </p:spTree>
    <p:extLst>
      <p:ext uri="{BB962C8B-B14F-4D97-AF65-F5344CB8AC3E}">
        <p14:creationId xmlns:p14="http://schemas.microsoft.com/office/powerpoint/2010/main" val="139873429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973" y="1316670"/>
            <a:ext cx="8799513" cy="1846651"/>
          </a:xfrm>
          <a:prstGeom prst="rect">
            <a:avLst/>
          </a:prstGeom>
          <a:noFill/>
        </p:spPr>
        <p:txBody>
          <a:bodyPr wrap="square" lIns="91436" tIns="45716" rIns="91436" bIns="45716">
            <a:spAutoFit/>
          </a:bodyPr>
          <a:lstStyle/>
          <a:p>
            <a:pPr defTabSz="914364">
              <a:defRPr/>
            </a:pPr>
            <a:r>
              <a:rPr lang="fr-BE" b="1" dirty="0">
                <a:solidFill>
                  <a:srgbClr val="800000"/>
                </a:solidFill>
                <a:cs typeface="Arial" pitchFamily="34" charset="0"/>
              </a:rPr>
              <a:t>Sentinel-1 </a:t>
            </a:r>
            <a:r>
              <a:rPr lang="en-US" dirty="0">
                <a:solidFill>
                  <a:schemeClr val="tx2"/>
                </a:solidFill>
                <a:cs typeface="Arial" pitchFamily="34" charset="0"/>
              </a:rPr>
              <a:t>made </a:t>
            </a:r>
            <a:r>
              <a:rPr lang="en-US" dirty="0" smtClean="0">
                <a:cs typeface="Arial" pitchFamily="34" charset="0"/>
              </a:rPr>
              <a:t>available </a:t>
            </a:r>
            <a:r>
              <a:rPr lang="en-US" dirty="0">
                <a:cs typeface="Arial" pitchFamily="34" charset="0"/>
              </a:rPr>
              <a:t>(in raw as well as SLC format) </a:t>
            </a:r>
            <a:r>
              <a:rPr lang="en-US" dirty="0">
                <a:solidFill>
                  <a:schemeClr val="tx2"/>
                </a:solidFill>
                <a:cs typeface="Arial" pitchFamily="34" charset="0"/>
              </a:rPr>
              <a:t>starting with CEOS Pilot targets and with the goal to gradually provide global coverage. </a:t>
            </a:r>
            <a:endParaRPr lang="en-US" dirty="0" smtClean="0">
              <a:solidFill>
                <a:schemeClr val="tx2"/>
              </a:solidFill>
              <a:cs typeface="Arial" pitchFamily="34" charset="0"/>
            </a:endParaRPr>
          </a:p>
          <a:p>
            <a:pPr defTabSz="914364">
              <a:defRPr/>
            </a:pPr>
            <a:r>
              <a:rPr lang="fr-BE" b="1" dirty="0" smtClean="0">
                <a:solidFill>
                  <a:srgbClr val="800000"/>
                </a:solidFill>
                <a:cs typeface="Arial" pitchFamily="34" charset="0"/>
              </a:rPr>
              <a:t>Sentinel-2 </a:t>
            </a:r>
            <a:r>
              <a:rPr lang="fr-BE" dirty="0">
                <a:solidFill>
                  <a:schemeClr val="tx2"/>
                </a:solidFill>
                <a:cs typeface="Arial" pitchFamily="34" charset="0"/>
              </a:rPr>
              <a:t>are </a:t>
            </a:r>
            <a:r>
              <a:rPr lang="fr-BE" dirty="0" err="1">
                <a:solidFill>
                  <a:schemeClr val="tx2"/>
                </a:solidFill>
                <a:cs typeface="Arial" pitchFamily="34" charset="0"/>
              </a:rPr>
              <a:t>gradually</a:t>
            </a:r>
            <a:r>
              <a:rPr lang="fr-BE" dirty="0">
                <a:solidFill>
                  <a:schemeClr val="tx2"/>
                </a:solidFill>
                <a:cs typeface="Arial" pitchFamily="34" charset="0"/>
              </a:rPr>
              <a:t> </a:t>
            </a:r>
            <a:r>
              <a:rPr lang="fr-BE" dirty="0" err="1" smtClean="0">
                <a:solidFill>
                  <a:schemeClr val="tx2"/>
                </a:solidFill>
                <a:cs typeface="Arial" pitchFamily="34" charset="0"/>
              </a:rPr>
              <a:t>available</a:t>
            </a:r>
            <a:r>
              <a:rPr lang="fr-BE" dirty="0" smtClean="0">
                <a:solidFill>
                  <a:schemeClr val="tx2"/>
                </a:solidFill>
                <a:cs typeface="Arial" pitchFamily="34" charset="0"/>
              </a:rPr>
              <a:t> </a:t>
            </a:r>
            <a:r>
              <a:rPr lang="fr-BE" dirty="0">
                <a:solidFill>
                  <a:schemeClr val="tx2"/>
                </a:solidFill>
                <a:cs typeface="Arial" pitchFamily="34" charset="0"/>
              </a:rPr>
              <a:t>on the </a:t>
            </a:r>
            <a:r>
              <a:rPr lang="fr-BE" dirty="0" err="1">
                <a:solidFill>
                  <a:schemeClr val="tx2"/>
                </a:solidFill>
                <a:cs typeface="Arial" pitchFamily="34" charset="0"/>
              </a:rPr>
              <a:t>platform</a:t>
            </a:r>
            <a:r>
              <a:rPr lang="fr-BE" dirty="0">
                <a:solidFill>
                  <a:schemeClr val="tx2"/>
                </a:solidFill>
                <a:cs typeface="Arial" pitchFamily="34" charset="0"/>
              </a:rPr>
              <a:t> </a:t>
            </a:r>
            <a:r>
              <a:rPr lang="fr-BE" dirty="0" err="1" smtClean="0">
                <a:solidFill>
                  <a:schemeClr val="tx2"/>
                </a:solidFill>
                <a:cs typeface="Arial" pitchFamily="34" charset="0"/>
              </a:rPr>
              <a:t>since</a:t>
            </a:r>
            <a:r>
              <a:rPr lang="fr-BE" dirty="0" smtClean="0">
                <a:solidFill>
                  <a:schemeClr val="tx2"/>
                </a:solidFill>
                <a:cs typeface="Arial" pitchFamily="34" charset="0"/>
              </a:rPr>
              <a:t> </a:t>
            </a:r>
            <a:r>
              <a:rPr lang="fr-BE" dirty="0" err="1" smtClean="0">
                <a:solidFill>
                  <a:schemeClr val="tx2"/>
                </a:solidFill>
                <a:cs typeface="Arial" pitchFamily="34" charset="0"/>
              </a:rPr>
              <a:t>early</a:t>
            </a:r>
            <a:r>
              <a:rPr lang="fr-BE" dirty="0" smtClean="0">
                <a:cs typeface="Arial" pitchFamily="34" charset="0"/>
              </a:rPr>
              <a:t> March.</a:t>
            </a:r>
            <a:endParaRPr lang="fr-BE" dirty="0">
              <a:cs typeface="Arial" pitchFamily="34" charset="0"/>
            </a:endParaRPr>
          </a:p>
          <a:p>
            <a:pPr defTabSz="914364">
              <a:defRPr/>
            </a:pPr>
            <a:r>
              <a:rPr lang="en-US" b="1" dirty="0" smtClean="0">
                <a:solidFill>
                  <a:srgbClr val="800000"/>
                </a:solidFill>
                <a:cs typeface="Arial" pitchFamily="34" charset="0"/>
              </a:rPr>
              <a:t>ERS </a:t>
            </a:r>
            <a:r>
              <a:rPr lang="en-US" b="1" dirty="0">
                <a:solidFill>
                  <a:srgbClr val="800000"/>
                </a:solidFill>
                <a:cs typeface="Arial" pitchFamily="34" charset="0"/>
              </a:rPr>
              <a:t>&amp; Envisat SAR data: </a:t>
            </a:r>
          </a:p>
          <a:p>
            <a:pPr marL="285738" indent="-285738" defTabSz="914364">
              <a:spcBef>
                <a:spcPts val="600"/>
              </a:spcBef>
              <a:buFont typeface="Arial"/>
              <a:buChar char="•"/>
              <a:defRPr/>
            </a:pPr>
            <a:r>
              <a:rPr lang="en-GB" sz="1600" dirty="0">
                <a:solidFill>
                  <a:schemeClr val="tx2"/>
                </a:solidFill>
                <a:cs typeface="Arial" pitchFamily="34" charset="0"/>
              </a:rPr>
              <a:t>Current ENVISAT ASAR IM Level-0 Data </a:t>
            </a:r>
            <a:r>
              <a:rPr lang="en-GB" sz="1600" dirty="0" smtClean="0">
                <a:solidFill>
                  <a:schemeClr val="tx2"/>
                </a:solidFill>
                <a:cs typeface="Arial" pitchFamily="34" charset="0"/>
              </a:rPr>
              <a:t> </a:t>
            </a:r>
          </a:p>
          <a:p>
            <a:pPr marL="285738" indent="-285738" defTabSz="914364">
              <a:spcBef>
                <a:spcPts val="600"/>
              </a:spcBef>
              <a:buFont typeface="Arial"/>
              <a:buChar char="•"/>
              <a:defRPr/>
            </a:pPr>
            <a:r>
              <a:rPr lang="en-GB" sz="1600" dirty="0" smtClean="0">
                <a:solidFill>
                  <a:schemeClr val="tx2"/>
                </a:solidFill>
                <a:cs typeface="Arial" pitchFamily="34" charset="0"/>
              </a:rPr>
              <a:t>Current </a:t>
            </a:r>
            <a:r>
              <a:rPr lang="en-GB" sz="1600" dirty="0">
                <a:solidFill>
                  <a:schemeClr val="tx2"/>
                </a:solidFill>
                <a:cs typeface="Arial" pitchFamily="34" charset="0"/>
              </a:rPr>
              <a:t>ERS SAR IM Level-0 </a:t>
            </a:r>
            <a:r>
              <a:rPr lang="en-GB" sz="1600" dirty="0" smtClean="0">
                <a:solidFill>
                  <a:schemeClr val="tx2"/>
                </a:solidFill>
                <a:cs typeface="Arial" pitchFamily="34" charset="0"/>
              </a:rPr>
              <a:t>Data</a:t>
            </a:r>
            <a:endParaRPr lang="en-GB" sz="1600" dirty="0">
              <a:solidFill>
                <a:schemeClr val="tx2"/>
              </a:solidFill>
              <a:cs typeface="Arial" pitchFamily="34" charset="0"/>
            </a:endParaRPr>
          </a:p>
        </p:txBody>
      </p:sp>
      <p:sp>
        <p:nvSpPr>
          <p:cNvPr id="11268" name="Title 1"/>
          <p:cNvSpPr txBox="1">
            <a:spLocks/>
          </p:cNvSpPr>
          <p:nvPr/>
        </p:nvSpPr>
        <p:spPr bwMode="auto">
          <a:xfrm>
            <a:off x="0" y="0"/>
            <a:ext cx="7092280" cy="106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914364" eaLnBrk="1" hangingPunct="1"/>
            <a:r>
              <a:rPr lang="fr-BE" sz="2800" b="1" dirty="0" err="1">
                <a:solidFill>
                  <a:schemeClr val="bg1"/>
                </a:solidFill>
                <a:effectLst>
                  <a:outerShdw blurRad="38100" dist="38100" dir="2700000" algn="tl">
                    <a:srgbClr val="000000">
                      <a:alpha val="43137"/>
                    </a:srgbClr>
                  </a:outerShdw>
                </a:effectLst>
              </a:rPr>
              <a:t>Available</a:t>
            </a:r>
            <a:r>
              <a:rPr lang="fr-BE" sz="2800" b="1" dirty="0">
                <a:solidFill>
                  <a:schemeClr val="bg1"/>
                </a:solidFill>
                <a:effectLst>
                  <a:outerShdw blurRad="38100" dist="38100" dir="2700000" algn="tl">
                    <a:srgbClr val="000000">
                      <a:alpha val="43137"/>
                    </a:srgbClr>
                  </a:outerShdw>
                </a:effectLst>
              </a:rPr>
              <a:t> ERS, </a:t>
            </a:r>
            <a:r>
              <a:rPr lang="fr-BE" sz="2800" b="1" dirty="0" err="1">
                <a:solidFill>
                  <a:schemeClr val="bg1"/>
                </a:solidFill>
                <a:effectLst>
                  <a:outerShdw blurRad="38100" dist="38100" dir="2700000" algn="tl">
                    <a:srgbClr val="000000">
                      <a:alpha val="43137"/>
                    </a:srgbClr>
                  </a:outerShdw>
                </a:effectLst>
              </a:rPr>
              <a:t>Envisat</a:t>
            </a:r>
            <a:r>
              <a:rPr lang="fr-BE" sz="2800" b="1" dirty="0">
                <a:solidFill>
                  <a:schemeClr val="bg1"/>
                </a:solidFill>
                <a:effectLst>
                  <a:outerShdw blurRad="38100" dist="38100" dir="2700000" algn="tl">
                    <a:srgbClr val="000000">
                      <a:alpha val="43137"/>
                    </a:srgbClr>
                  </a:outerShdw>
                </a:effectLst>
              </a:rPr>
              <a:t> &amp; </a:t>
            </a:r>
            <a:endParaRPr lang="fr-BE" sz="2800" b="1" dirty="0" smtClean="0">
              <a:solidFill>
                <a:schemeClr val="bg1"/>
              </a:solidFill>
              <a:effectLst>
                <a:outerShdw blurRad="38100" dist="38100" dir="2700000" algn="tl">
                  <a:srgbClr val="000000">
                    <a:alpha val="43137"/>
                  </a:srgbClr>
                </a:outerShdw>
              </a:effectLst>
            </a:endParaRPr>
          </a:p>
          <a:p>
            <a:pPr algn="ctr" defTabSz="914364" eaLnBrk="1" hangingPunct="1"/>
            <a:r>
              <a:rPr lang="fr-BE" sz="2800" b="1" dirty="0" err="1" smtClean="0">
                <a:solidFill>
                  <a:schemeClr val="bg1"/>
                </a:solidFill>
                <a:effectLst>
                  <a:outerShdw blurRad="38100" dist="38100" dir="2700000" algn="tl">
                    <a:srgbClr val="000000">
                      <a:alpha val="43137"/>
                    </a:srgbClr>
                  </a:outerShdw>
                </a:effectLst>
              </a:rPr>
              <a:t>Copernicus</a:t>
            </a:r>
            <a:r>
              <a:rPr lang="fr-BE" sz="2800" b="1" dirty="0" smtClean="0">
                <a:solidFill>
                  <a:schemeClr val="bg1"/>
                </a:solidFill>
                <a:effectLst>
                  <a:outerShdw blurRad="38100" dist="38100" dir="2700000" algn="tl">
                    <a:srgbClr val="000000">
                      <a:alpha val="43137"/>
                    </a:srgbClr>
                  </a:outerShdw>
                </a:effectLst>
              </a:rPr>
              <a:t> Sentinel-1A  </a:t>
            </a:r>
            <a:r>
              <a:rPr lang="fr-BE" sz="2800" b="1" dirty="0">
                <a:solidFill>
                  <a:schemeClr val="bg1"/>
                </a:solidFill>
                <a:effectLst>
                  <a:outerShdw blurRad="38100" dist="38100" dir="2700000" algn="tl">
                    <a:srgbClr val="000000">
                      <a:alpha val="43137"/>
                    </a:srgbClr>
                  </a:outerShdw>
                </a:effectLst>
              </a:rPr>
              <a:t>SAR </a:t>
            </a:r>
            <a:r>
              <a:rPr lang="fr-BE" sz="2800" b="1" dirty="0" smtClean="0">
                <a:solidFill>
                  <a:schemeClr val="bg1"/>
                </a:solidFill>
                <a:effectLst>
                  <a:outerShdw blurRad="38100" dist="38100" dir="2700000" algn="tl">
                    <a:srgbClr val="000000">
                      <a:alpha val="43137"/>
                    </a:srgbClr>
                  </a:outerShdw>
                </a:effectLst>
              </a:rPr>
              <a:t>&amp; Sentinel-2 data </a:t>
            </a:r>
            <a:endParaRPr lang="en-GB" sz="2800" b="1" dirty="0">
              <a:solidFill>
                <a:schemeClr val="bg1"/>
              </a:solidFill>
              <a:effectLst>
                <a:outerShdw blurRad="38100" dist="38100" dir="2700000" algn="tl">
                  <a:srgbClr val="000000">
                    <a:alpha val="43137"/>
                  </a:srgbClr>
                </a:outerShdw>
              </a:effectLst>
            </a:endParaRPr>
          </a:p>
        </p:txBody>
      </p:sp>
      <p:sp>
        <p:nvSpPr>
          <p:cNvPr id="11271" name="Rectangle 9"/>
          <p:cNvSpPr>
            <a:spLocks noChangeArrowheads="1"/>
          </p:cNvSpPr>
          <p:nvPr/>
        </p:nvSpPr>
        <p:spPr bwMode="auto">
          <a:xfrm>
            <a:off x="7380312" y="4112220"/>
            <a:ext cx="1763688" cy="14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6" rIns="91436" bIns="45716">
            <a:spAutoFit/>
          </a:bodyPr>
          <a:lstStyle/>
          <a:p>
            <a:pPr defTabSz="914364"/>
            <a:r>
              <a:rPr lang="fr-BE" b="1" dirty="0">
                <a:solidFill>
                  <a:schemeClr val="tx2"/>
                </a:solidFill>
              </a:rPr>
              <a:t>ERS &amp; ENVISAT Level-0 data </a:t>
            </a:r>
            <a:r>
              <a:rPr lang="fr-BE" b="1" dirty="0" err="1">
                <a:solidFill>
                  <a:schemeClr val="tx2"/>
                </a:solidFill>
              </a:rPr>
              <a:t>available</a:t>
            </a:r>
            <a:r>
              <a:rPr lang="fr-BE" b="1" dirty="0">
                <a:solidFill>
                  <a:schemeClr val="tx2"/>
                </a:solidFill>
              </a:rPr>
              <a:t> as of  </a:t>
            </a:r>
            <a:r>
              <a:rPr lang="fr-BE" b="1" dirty="0" err="1" smtClean="0"/>
              <a:t>February</a:t>
            </a:r>
            <a:r>
              <a:rPr lang="fr-BE" b="1" dirty="0" smtClean="0"/>
              <a:t>  ’16. </a:t>
            </a:r>
            <a:endParaRPr lang="en-GB" b="1" dirty="0"/>
          </a:p>
        </p:txBody>
      </p:sp>
      <p:sp>
        <p:nvSpPr>
          <p:cNvPr id="3" name="Slide Number Placeholder 2"/>
          <p:cNvSpPr>
            <a:spLocks noGrp="1"/>
          </p:cNvSpPr>
          <p:nvPr>
            <p:ph type="sldNum" sz="quarter" idx="10"/>
          </p:nvPr>
        </p:nvSpPr>
        <p:spPr/>
        <p:txBody>
          <a:bodyPr/>
          <a:lstStyle/>
          <a:p>
            <a:fld id="{0E5741A4-A864-49A7-944A-A05ED55E0BC5}" type="slidenum">
              <a:rPr lang="fr-FR" smtClean="0"/>
              <a:pPr/>
              <a:t>11</a:t>
            </a:fld>
            <a:endParaRPr lang="fr-FR" dirty="0"/>
          </a:p>
        </p:txBody>
      </p:sp>
      <p:sp>
        <p:nvSpPr>
          <p:cNvPr id="5" name="Accolade fermante 4"/>
          <p:cNvSpPr/>
          <p:nvPr/>
        </p:nvSpPr>
        <p:spPr bwMode="auto">
          <a:xfrm>
            <a:off x="4591729" y="2586386"/>
            <a:ext cx="504055" cy="504055"/>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6" name="Rectangle 5"/>
          <p:cNvSpPr/>
          <p:nvPr/>
        </p:nvSpPr>
        <p:spPr bwMode="auto">
          <a:xfrm>
            <a:off x="5220071" y="2586386"/>
            <a:ext cx="975101" cy="50405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364">
              <a:spcBef>
                <a:spcPts val="600"/>
              </a:spcBef>
              <a:defRPr/>
            </a:pPr>
            <a:r>
              <a:rPr lang="en-GB" dirty="0" smtClean="0">
                <a:cs typeface="Arial" pitchFamily="34" charset="0"/>
              </a:rPr>
              <a:t>(70+ terabytes)</a:t>
            </a:r>
            <a:endParaRPr lang="en-GB" dirty="0">
              <a:cs typeface="Arial"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74" y="3163321"/>
            <a:ext cx="6639406" cy="3504699"/>
          </a:xfrm>
          <a:prstGeom prst="rect">
            <a:avLst/>
          </a:prstGeom>
        </p:spPr>
      </p:pic>
    </p:spTree>
    <p:extLst>
      <p:ext uri="{BB962C8B-B14F-4D97-AF65-F5344CB8AC3E}">
        <p14:creationId xmlns:p14="http://schemas.microsoft.com/office/powerpoint/2010/main" val="243411867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12</a:t>
            </a:fld>
            <a:endParaRPr lang="fr-FR"/>
          </a:p>
        </p:txBody>
      </p:sp>
      <p:sp>
        <p:nvSpPr>
          <p:cNvPr id="5" name="Title 1"/>
          <p:cNvSpPr txBox="1">
            <a:spLocks noGrp="1"/>
          </p:cNvSpPr>
          <p:nvPr>
            <p:ph type="title" idx="4294967295"/>
          </p:nvPr>
        </p:nvSpPr>
        <p:spPr bwMode="auto">
          <a:xfrm>
            <a:off x="0" y="0"/>
            <a:ext cx="71143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914364" eaLnBrk="1" hangingPunct="1"/>
            <a:r>
              <a:rPr lang="fr-BE" sz="2800" b="1" dirty="0" err="1">
                <a:solidFill>
                  <a:schemeClr val="bg1"/>
                </a:solidFill>
                <a:effectLst>
                  <a:outerShdw blurRad="38100" dist="38100" dir="2700000" algn="tl">
                    <a:srgbClr val="000000">
                      <a:alpha val="43137"/>
                    </a:srgbClr>
                  </a:outerShdw>
                </a:effectLst>
              </a:rPr>
              <a:t>Available</a:t>
            </a:r>
            <a:r>
              <a:rPr lang="fr-BE" sz="2800" b="1" dirty="0">
                <a:solidFill>
                  <a:schemeClr val="bg1"/>
                </a:solidFill>
                <a:effectLst>
                  <a:outerShdw blurRad="38100" dist="38100" dir="2700000" algn="tl">
                    <a:srgbClr val="000000">
                      <a:alpha val="43137"/>
                    </a:srgbClr>
                  </a:outerShdw>
                </a:effectLst>
              </a:rPr>
              <a:t> </a:t>
            </a:r>
            <a:r>
              <a:rPr lang="fr-BE" sz="2800" b="1" dirty="0" err="1" smtClean="0">
                <a:solidFill>
                  <a:schemeClr val="bg1"/>
                </a:solidFill>
                <a:effectLst>
                  <a:outerShdw blurRad="38100" dist="38100" dir="2700000" algn="tl">
                    <a:srgbClr val="000000">
                      <a:alpha val="43137"/>
                    </a:srgbClr>
                  </a:outerShdw>
                </a:effectLst>
              </a:rPr>
              <a:t>Copernicus</a:t>
            </a:r>
            <a:r>
              <a:rPr lang="fr-BE" sz="2800" b="1" dirty="0" smtClean="0">
                <a:solidFill>
                  <a:schemeClr val="bg1"/>
                </a:solidFill>
                <a:effectLst>
                  <a:outerShdw blurRad="38100" dist="38100" dir="2700000" algn="tl">
                    <a:srgbClr val="000000">
                      <a:alpha val="43137"/>
                    </a:srgbClr>
                  </a:outerShdw>
                </a:effectLst>
              </a:rPr>
              <a:t> Sentinel-1A  </a:t>
            </a:r>
            <a:r>
              <a:rPr lang="fr-BE" sz="2800" b="1" dirty="0">
                <a:solidFill>
                  <a:schemeClr val="bg1"/>
                </a:solidFill>
                <a:effectLst>
                  <a:outerShdw blurRad="38100" dist="38100" dir="2700000" algn="tl">
                    <a:srgbClr val="000000">
                      <a:alpha val="43137"/>
                    </a:srgbClr>
                  </a:outerShdw>
                </a:effectLst>
              </a:rPr>
              <a:t>SAR </a:t>
            </a:r>
            <a:r>
              <a:rPr lang="fr-BE" sz="2800" b="1" dirty="0" smtClean="0">
                <a:solidFill>
                  <a:schemeClr val="bg1"/>
                </a:solidFill>
                <a:effectLst>
                  <a:outerShdw blurRad="38100" dist="38100" dir="2700000" algn="tl">
                    <a:srgbClr val="000000">
                      <a:alpha val="43137"/>
                    </a:srgbClr>
                  </a:outerShdw>
                </a:effectLst>
              </a:rPr>
              <a:t>data </a:t>
            </a:r>
            <a:endParaRPr lang="en-GB" sz="2800" b="1" dirty="0">
              <a:solidFill>
                <a:schemeClr val="bg1"/>
              </a:solidFill>
              <a:effectLst>
                <a:outerShdw blurRad="38100" dist="38100" dir="2700000" algn="tl">
                  <a:srgbClr val="000000">
                    <a:alpha val="43137"/>
                  </a:srgbClr>
                </a:outerShdw>
              </a:effectLst>
            </a:endParaRPr>
          </a:p>
        </p:txBody>
      </p:sp>
      <p:pic>
        <p:nvPicPr>
          <p:cNvPr id="9" name="Content Placeholder 8"/>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325563"/>
            <a:ext cx="6335713" cy="2592387"/>
          </a:xfr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414"/>
          <a:stretch/>
        </p:blipFill>
        <p:spPr>
          <a:xfrm>
            <a:off x="33923" y="4005064"/>
            <a:ext cx="6194262" cy="2736304"/>
          </a:xfrm>
          <a:prstGeom prst="rect">
            <a:avLst/>
          </a:prstGeom>
        </p:spPr>
      </p:pic>
      <p:sp>
        <p:nvSpPr>
          <p:cNvPr id="11" name="Rectangle 10"/>
          <p:cNvSpPr/>
          <p:nvPr/>
        </p:nvSpPr>
        <p:spPr>
          <a:xfrm>
            <a:off x="6696236" y="2060848"/>
            <a:ext cx="194421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S-1 RAW data available as of December 2015</a:t>
            </a:r>
            <a:endParaRPr lang="el-GR" b="1" dirty="0">
              <a:solidFill>
                <a:schemeClr val="tx1"/>
              </a:solidFill>
            </a:endParaRPr>
          </a:p>
        </p:txBody>
      </p:sp>
      <p:sp>
        <p:nvSpPr>
          <p:cNvPr id="13" name="Rectangle 12"/>
          <p:cNvSpPr/>
          <p:nvPr/>
        </p:nvSpPr>
        <p:spPr>
          <a:xfrm>
            <a:off x="6660232" y="5013176"/>
            <a:ext cx="201622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S-1 SLC data available as of </a:t>
            </a:r>
            <a:r>
              <a:rPr lang="en-US" b="1" dirty="0">
                <a:solidFill>
                  <a:schemeClr val="tx1"/>
                </a:solidFill>
              </a:rPr>
              <a:t>December 2015</a:t>
            </a:r>
            <a:endParaRPr lang="el-GR" b="1" dirty="0">
              <a:solidFill>
                <a:schemeClr val="tx1"/>
              </a:solidFill>
            </a:endParaRPr>
          </a:p>
          <a:p>
            <a:pPr algn="ctr"/>
            <a:endParaRPr lang="el-GR" b="1" dirty="0">
              <a:solidFill>
                <a:srgbClr val="FF0000"/>
              </a:solidFill>
            </a:endParaRPr>
          </a:p>
        </p:txBody>
      </p:sp>
      <p:sp>
        <p:nvSpPr>
          <p:cNvPr id="8" name="Rectangle 7"/>
          <p:cNvSpPr/>
          <p:nvPr/>
        </p:nvSpPr>
        <p:spPr bwMode="auto">
          <a:xfrm>
            <a:off x="6660232" y="3429000"/>
            <a:ext cx="1944216"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err="1"/>
              <a:t>Since</a:t>
            </a:r>
            <a:r>
              <a:rPr lang="fr-FR" sz="1400" b="1" dirty="0"/>
              <a:t> </a:t>
            </a:r>
            <a:r>
              <a:rPr lang="fr-FR" sz="1400" b="1" dirty="0" err="1"/>
              <a:t>November</a:t>
            </a:r>
            <a:r>
              <a:rPr lang="fr-FR" sz="1400" b="1" dirty="0"/>
              <a:t> 2015, Sentinel-1 </a:t>
            </a:r>
            <a:r>
              <a:rPr lang="fr-FR" sz="1400" b="1" dirty="0" err="1"/>
              <a:t>products</a:t>
            </a:r>
            <a:r>
              <a:rPr lang="fr-FR" sz="1400" b="1" dirty="0"/>
              <a:t> </a:t>
            </a:r>
            <a:r>
              <a:rPr lang="fr-FR" sz="1400" b="1" dirty="0" err="1"/>
              <a:t>contain</a:t>
            </a:r>
            <a:r>
              <a:rPr lang="fr-FR" sz="1400" b="1" dirty="0"/>
              <a:t> </a:t>
            </a:r>
            <a:r>
              <a:rPr lang="fr-FR" sz="1400" b="1" dirty="0" err="1"/>
              <a:t>Restituted</a:t>
            </a:r>
            <a:r>
              <a:rPr lang="fr-FR" sz="1400" b="1" dirty="0"/>
              <a:t> </a:t>
            </a:r>
            <a:r>
              <a:rPr lang="fr-FR" sz="1400" b="1" dirty="0" err="1" smtClean="0"/>
              <a:t>orbit</a:t>
            </a:r>
            <a:r>
              <a:rPr lang="fr-FR" sz="1400" b="1" dirty="0" smtClean="0"/>
              <a:t> files.</a:t>
            </a:r>
            <a:endParaRPr lang="en-GB" sz="1400" b="1" dirty="0"/>
          </a:p>
        </p:txBody>
      </p:sp>
    </p:spTree>
    <p:extLst>
      <p:ext uri="{BB962C8B-B14F-4D97-AF65-F5344CB8AC3E}">
        <p14:creationId xmlns:p14="http://schemas.microsoft.com/office/powerpoint/2010/main" val="4381852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16632"/>
            <a:ext cx="9150627" cy="647799"/>
          </a:xfrm>
        </p:spPr>
        <p:txBody>
          <a:bodyPr/>
          <a:lstStyle/>
          <a:p>
            <a:pPr algn="l"/>
            <a:r>
              <a:rPr lang="fr-FR" sz="3600" dirty="0" smtClean="0">
                <a:effectLst>
                  <a:outerShdw blurRad="38100" dist="38100" dir="2700000" algn="tl">
                    <a:srgbClr val="000000">
                      <a:alpha val="43137"/>
                    </a:srgbClr>
                  </a:outerShdw>
                </a:effectLst>
                <a:latin typeface="Calibri" panose="020F0502020204030204" pitchFamily="34" charset="0"/>
              </a:rPr>
              <a:t>GEP </a:t>
            </a:r>
            <a:r>
              <a:rPr lang="fr-FR" sz="3600" dirty="0" err="1" smtClean="0">
                <a:effectLst>
                  <a:outerShdw blurRad="38100" dist="38100" dir="2700000" algn="tl">
                    <a:srgbClr val="000000">
                      <a:alpha val="43137"/>
                    </a:srgbClr>
                  </a:outerShdw>
                </a:effectLst>
                <a:latin typeface="Calibri" panose="020F0502020204030204" pitchFamily="34" charset="0"/>
              </a:rPr>
              <a:t>supporting</a:t>
            </a:r>
            <a:r>
              <a:rPr lang="fr-FR" sz="3600" dirty="0" smtClean="0">
                <a:effectLst>
                  <a:outerShdw blurRad="38100" dist="38100" dir="2700000" algn="tl">
                    <a:srgbClr val="000000">
                      <a:alpha val="43137"/>
                    </a:srgbClr>
                  </a:outerShdw>
                </a:effectLst>
                <a:latin typeface="Calibri" panose="020F0502020204030204" pitchFamily="34" charset="0"/>
              </a:rPr>
              <a:t> the GSNL</a:t>
            </a:r>
            <a:endParaRPr lang="en-GB" sz="3600" b="1" dirty="0">
              <a:effectLst>
                <a:outerShdw blurRad="38100" dist="38100" dir="2700000" algn="tl">
                  <a:srgbClr val="000000">
                    <a:alpha val="43137"/>
                  </a:srgbClr>
                </a:outerShdw>
              </a:effectLst>
              <a:latin typeface="Calibri" panose="020F0502020204030204" pitchFamily="34" charset="0"/>
            </a:endParaRPr>
          </a:p>
        </p:txBody>
      </p:sp>
      <p:sp>
        <p:nvSpPr>
          <p:cNvPr id="6" name="Espace réservé du contenu 5"/>
          <p:cNvSpPr>
            <a:spLocks noGrp="1"/>
          </p:cNvSpPr>
          <p:nvPr>
            <p:ph idx="1"/>
          </p:nvPr>
        </p:nvSpPr>
        <p:spPr>
          <a:xfrm>
            <a:off x="251520" y="1700808"/>
            <a:ext cx="8568952" cy="1296143"/>
          </a:xfrm>
        </p:spPr>
        <p:txBody>
          <a:bodyPr/>
          <a:lstStyle/>
          <a:p>
            <a:pPr>
              <a:buFont typeface="Wingdings" panose="05000000000000000000" pitchFamily="2" charset="2"/>
              <a:buChar char="v"/>
            </a:pPr>
            <a:r>
              <a:rPr lang="fr-FR" sz="2000" dirty="0" smtClean="0"/>
              <a:t>COSMO-</a:t>
            </a:r>
            <a:r>
              <a:rPr lang="fr-FR" sz="2000" dirty="0" err="1" smtClean="0"/>
              <a:t>SkyMed</a:t>
            </a:r>
            <a:r>
              <a:rPr lang="fr-FR" sz="2000" dirty="0" smtClean="0"/>
              <a:t> data collections over </a:t>
            </a:r>
            <a:r>
              <a:rPr lang="fr-FR" sz="2000" dirty="0" err="1" smtClean="0"/>
              <a:t>Nepal</a:t>
            </a:r>
            <a:r>
              <a:rPr lang="fr-FR" sz="2000" dirty="0" smtClean="0"/>
              <a:t> </a:t>
            </a:r>
            <a:r>
              <a:rPr lang="fr-FR" sz="2000" dirty="0" err="1" smtClean="0"/>
              <a:t>available</a:t>
            </a:r>
            <a:r>
              <a:rPr lang="fr-FR" sz="2000" dirty="0" smtClean="0"/>
              <a:t> </a:t>
            </a:r>
            <a:r>
              <a:rPr lang="fr-FR" sz="2000" dirty="0" err="1" smtClean="0"/>
              <a:t>through</a:t>
            </a:r>
            <a:r>
              <a:rPr lang="fr-FR" sz="2000" dirty="0" smtClean="0"/>
              <a:t> the GEP (</a:t>
            </a:r>
            <a:r>
              <a:rPr lang="fr-FR" sz="2000" dirty="0" err="1" smtClean="0"/>
              <a:t>only</a:t>
            </a:r>
            <a:r>
              <a:rPr lang="fr-FR" sz="2000" dirty="0" smtClean="0"/>
              <a:t> for </a:t>
            </a:r>
            <a:r>
              <a:rPr lang="fr-FR" sz="2000" dirty="0" err="1" smtClean="0"/>
              <a:t>authorized</a:t>
            </a:r>
            <a:r>
              <a:rPr lang="fr-FR" sz="2000" dirty="0" smtClean="0"/>
              <a:t> </a:t>
            </a:r>
            <a:r>
              <a:rPr lang="fr-FR" sz="2000" dirty="0" err="1" smtClean="0"/>
              <a:t>users</a:t>
            </a:r>
            <a:r>
              <a:rPr lang="fr-FR" sz="2000" dirty="0" smtClean="0"/>
              <a:t> </a:t>
            </a:r>
            <a:r>
              <a:rPr lang="fr-FR" sz="2000" dirty="0" err="1" smtClean="0"/>
              <a:t>having</a:t>
            </a:r>
            <a:r>
              <a:rPr lang="fr-FR" sz="2000" dirty="0" smtClean="0"/>
              <a:t> </a:t>
            </a:r>
            <a:r>
              <a:rPr lang="fr-FR" sz="2000" dirty="0" err="1" smtClean="0"/>
              <a:t>signed</a:t>
            </a:r>
            <a:r>
              <a:rPr lang="fr-FR" sz="2000" dirty="0" smtClean="0"/>
              <a:t> the ASI </a:t>
            </a:r>
            <a:r>
              <a:rPr lang="fr-FR" sz="2000" dirty="0" err="1" smtClean="0"/>
              <a:t>license</a:t>
            </a:r>
            <a:r>
              <a:rPr lang="fr-FR" sz="2000" dirty="0" smtClean="0"/>
              <a:t> </a:t>
            </a:r>
            <a:r>
              <a:rPr lang="fr-FR" sz="2000" dirty="0" err="1" smtClean="0"/>
              <a:t>form</a:t>
            </a:r>
            <a:r>
              <a:rPr lang="fr-FR" sz="2000" dirty="0" smtClean="0"/>
              <a:t>).</a:t>
            </a:r>
            <a:endParaRPr lang="en-GB" sz="20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924944"/>
            <a:ext cx="6489503" cy="3168104"/>
          </a:xfrm>
          <a:prstGeom prst="rect">
            <a:avLst/>
          </a:prstGeom>
        </p:spPr>
      </p:pic>
    </p:spTree>
    <p:extLst>
      <p:ext uri="{BB962C8B-B14F-4D97-AF65-F5344CB8AC3E}">
        <p14:creationId xmlns:p14="http://schemas.microsoft.com/office/powerpoint/2010/main" val="119515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116632"/>
            <a:ext cx="9150627" cy="647799"/>
          </a:xfrm>
        </p:spPr>
        <p:txBody>
          <a:bodyPr/>
          <a:lstStyle/>
          <a:p>
            <a:pPr algn="l"/>
            <a:r>
              <a:rPr lang="fr-FR" sz="3600" b="1" dirty="0" smtClean="0">
                <a:effectLst>
                  <a:outerShdw blurRad="38100" dist="38100" dir="2700000" algn="tl">
                    <a:srgbClr val="000000">
                      <a:alpha val="43137"/>
                    </a:srgbClr>
                  </a:outerShdw>
                </a:effectLst>
                <a:latin typeface="Calibri" panose="020F0502020204030204" pitchFamily="34" charset="0"/>
              </a:rPr>
              <a:t>GEP </a:t>
            </a:r>
            <a:r>
              <a:rPr lang="fr-FR" sz="3600" b="1" dirty="0" err="1" smtClean="0">
                <a:effectLst>
                  <a:outerShdw blurRad="38100" dist="38100" dir="2700000" algn="tl">
                    <a:srgbClr val="000000">
                      <a:alpha val="43137"/>
                    </a:srgbClr>
                  </a:outerShdw>
                </a:effectLst>
                <a:latin typeface="Calibri" panose="020F0502020204030204" pitchFamily="34" charset="0"/>
              </a:rPr>
              <a:t>supporting</a:t>
            </a:r>
            <a:r>
              <a:rPr lang="fr-FR" sz="3600" b="1" dirty="0" smtClean="0">
                <a:effectLst>
                  <a:outerShdw blurRad="38100" dist="38100" dir="2700000" algn="tl">
                    <a:srgbClr val="000000">
                      <a:alpha val="43137"/>
                    </a:srgbClr>
                  </a:outerShdw>
                </a:effectLst>
                <a:latin typeface="Calibri" panose="020F0502020204030204" pitchFamily="34" charset="0"/>
              </a:rPr>
              <a:t> the </a:t>
            </a:r>
            <a:r>
              <a:rPr lang="fr-FR" sz="3600" b="1" dirty="0" err="1" smtClean="0">
                <a:effectLst>
                  <a:outerShdw blurRad="38100" dist="38100" dir="2700000" algn="tl">
                    <a:srgbClr val="000000">
                      <a:alpha val="43137"/>
                    </a:srgbClr>
                  </a:outerShdw>
                </a:effectLst>
                <a:latin typeface="Calibri" panose="020F0502020204030204" pitchFamily="34" charset="0"/>
              </a:rPr>
              <a:t>Volcano</a:t>
            </a:r>
            <a:r>
              <a:rPr lang="fr-FR" sz="3600" b="1" dirty="0" smtClean="0">
                <a:effectLst>
                  <a:outerShdw blurRad="38100" dist="38100" dir="2700000" algn="tl">
                    <a:srgbClr val="000000">
                      <a:alpha val="43137"/>
                    </a:srgbClr>
                  </a:outerShdw>
                </a:effectLst>
                <a:latin typeface="Calibri" panose="020F0502020204030204" pitchFamily="34" charset="0"/>
              </a:rPr>
              <a:t> pilot</a:t>
            </a:r>
            <a:endParaRPr lang="en-GB" sz="3600" b="1" dirty="0">
              <a:effectLst>
                <a:outerShdw blurRad="38100" dist="38100" dir="2700000" algn="tl">
                  <a:srgbClr val="000000">
                    <a:alpha val="43137"/>
                  </a:srgbClr>
                </a:outerShdw>
              </a:effectLst>
              <a:latin typeface="Calibri" panose="020F0502020204030204" pitchFamily="34" charset="0"/>
            </a:endParaRPr>
          </a:p>
        </p:txBody>
      </p:sp>
      <p:sp>
        <p:nvSpPr>
          <p:cNvPr id="6" name="Espace réservé du contenu 5"/>
          <p:cNvSpPr>
            <a:spLocks noGrp="1"/>
          </p:cNvSpPr>
          <p:nvPr>
            <p:ph idx="1"/>
          </p:nvPr>
        </p:nvSpPr>
        <p:spPr>
          <a:xfrm>
            <a:off x="251520" y="1700808"/>
            <a:ext cx="8568952" cy="1296143"/>
          </a:xfrm>
        </p:spPr>
        <p:txBody>
          <a:bodyPr/>
          <a:lstStyle/>
          <a:p>
            <a:pPr>
              <a:buFont typeface="Wingdings" panose="05000000000000000000" pitchFamily="2" charset="2"/>
              <a:buChar char="v"/>
            </a:pPr>
            <a:r>
              <a:rPr lang="fr-FR" sz="2000" dirty="0" smtClean="0"/>
              <a:t>ALOS-2  images over Chile and </a:t>
            </a:r>
            <a:r>
              <a:rPr lang="fr-FR" sz="2000" dirty="0" err="1" smtClean="0"/>
              <a:t>Ecuador</a:t>
            </a:r>
            <a:r>
              <a:rPr lang="fr-FR" sz="2000" dirty="0" smtClean="0"/>
              <a:t> </a:t>
            </a:r>
            <a:r>
              <a:rPr lang="fr-FR" sz="2000" dirty="0" err="1" smtClean="0"/>
              <a:t>volcanoes</a:t>
            </a:r>
            <a:r>
              <a:rPr lang="fr-FR" sz="2000" dirty="0" smtClean="0"/>
              <a:t> are </a:t>
            </a:r>
            <a:r>
              <a:rPr lang="fr-FR" sz="2000" dirty="0" err="1" smtClean="0"/>
              <a:t>available</a:t>
            </a:r>
            <a:r>
              <a:rPr lang="fr-FR" sz="2000" dirty="0" smtClean="0"/>
              <a:t> </a:t>
            </a:r>
            <a:r>
              <a:rPr lang="fr-FR" sz="2000" dirty="0" err="1" smtClean="0"/>
              <a:t>through</a:t>
            </a:r>
            <a:r>
              <a:rPr lang="fr-FR" sz="2000" dirty="0" smtClean="0"/>
              <a:t> the GEP. The ALOS-2 collections for the </a:t>
            </a:r>
            <a:r>
              <a:rPr lang="fr-FR" sz="2000" dirty="0" err="1" smtClean="0"/>
              <a:t>Volcano</a:t>
            </a:r>
            <a:r>
              <a:rPr lang="fr-FR" sz="2000" dirty="0" smtClean="0"/>
              <a:t> pilot </a:t>
            </a:r>
            <a:r>
              <a:rPr lang="fr-FR" sz="2000" dirty="0" err="1" smtClean="0"/>
              <a:t>will</a:t>
            </a:r>
            <a:r>
              <a:rPr lang="fr-FR" sz="2000" dirty="0" smtClean="0"/>
              <a:t> </a:t>
            </a:r>
            <a:r>
              <a:rPr lang="fr-FR" sz="2000" dirty="0" err="1" smtClean="0"/>
              <a:t>reach</a:t>
            </a:r>
            <a:r>
              <a:rPr lang="fr-FR" sz="2000" dirty="0" smtClean="0"/>
              <a:t> up to </a:t>
            </a:r>
            <a:r>
              <a:rPr lang="fr-FR" sz="2000" dirty="0" smtClean="0"/>
              <a:t>11 </a:t>
            </a:r>
            <a:r>
              <a:rPr lang="fr-FR" sz="2000" dirty="0" err="1" smtClean="0"/>
              <a:t>terabytes</a:t>
            </a:r>
            <a:r>
              <a:rPr lang="fr-FR" sz="2000" dirty="0" smtClean="0"/>
              <a:t>. </a:t>
            </a:r>
            <a:endParaRPr lang="en-GB" sz="2000" b="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924944"/>
            <a:ext cx="8026791" cy="3168352"/>
          </a:xfrm>
          <a:prstGeom prst="rect">
            <a:avLst/>
          </a:prstGeom>
        </p:spPr>
      </p:pic>
    </p:spTree>
    <p:extLst>
      <p:ext uri="{BB962C8B-B14F-4D97-AF65-F5344CB8AC3E}">
        <p14:creationId xmlns:p14="http://schemas.microsoft.com/office/powerpoint/2010/main" val="3253785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68313" y="301671"/>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GB" altLang="ja-JP">
              <a:solidFill>
                <a:prstClr val="black"/>
              </a:solidFill>
            </a:endParaRPr>
          </a:p>
          <a:p>
            <a:pPr eaLnBrk="1" hangingPunct="1"/>
            <a:endParaRPr lang="en-US" altLang="ja-JP">
              <a:solidFill>
                <a:prstClr val="black"/>
              </a:solidFill>
            </a:endParaRPr>
          </a:p>
        </p:txBody>
      </p:sp>
      <p:sp>
        <p:nvSpPr>
          <p:cNvPr id="4099" name="Rectangle 3"/>
          <p:cNvSpPr>
            <a:spLocks noChangeArrowheads="1"/>
          </p:cNvSpPr>
          <p:nvPr/>
        </p:nvSpPr>
        <p:spPr bwMode="auto">
          <a:xfrm>
            <a:off x="34869" y="263273"/>
            <a:ext cx="4393115" cy="68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el-GR" sz="3600" b="1" dirty="0" smtClean="0">
                <a:solidFill>
                  <a:schemeClr val="bg1"/>
                </a:solidFill>
                <a:effectLst>
                  <a:outerShdw blurRad="38100" dist="38100" dir="2700000" algn="tl">
                    <a:srgbClr val="000000">
                      <a:alpha val="43137"/>
                    </a:srgbClr>
                  </a:outerShdw>
                </a:effectLst>
                <a:latin typeface="Calibri"/>
              </a:rPr>
              <a:t>Yearly </a:t>
            </a:r>
            <a:r>
              <a:rPr lang="en-GB" altLang="el-GR" sz="3600" b="1" dirty="0">
                <a:solidFill>
                  <a:schemeClr val="bg1"/>
                </a:solidFill>
                <a:effectLst>
                  <a:outerShdw blurRad="38100" dist="38100" dir="2700000" algn="tl">
                    <a:srgbClr val="000000">
                      <a:alpha val="43137"/>
                    </a:srgbClr>
                  </a:outerShdw>
                </a:effectLst>
                <a:latin typeface="Calibri"/>
              </a:rPr>
              <a:t>Quota 2015 </a:t>
            </a:r>
          </a:p>
        </p:txBody>
      </p:sp>
      <p:graphicFrame>
        <p:nvGraphicFramePr>
          <p:cNvPr id="2" name="Table 1"/>
          <p:cNvGraphicFramePr>
            <a:graphicFrameLocks noGrp="1"/>
          </p:cNvGraphicFramePr>
          <p:nvPr>
            <p:extLst>
              <p:ext uri="{D42A27DB-BD31-4B8C-83A1-F6EECF244321}">
                <p14:modId xmlns:p14="http://schemas.microsoft.com/office/powerpoint/2010/main" val="2768403508"/>
              </p:ext>
            </p:extLst>
          </p:nvPr>
        </p:nvGraphicFramePr>
        <p:xfrm>
          <a:off x="630077" y="1916832"/>
          <a:ext cx="7812408" cy="2016224"/>
        </p:xfrm>
        <a:graphic>
          <a:graphicData uri="http://schemas.openxmlformats.org/drawingml/2006/table">
            <a:tbl>
              <a:tblPr firstRow="1" bandRow="1">
                <a:tableStyleId>{5C22544A-7EE6-4342-B048-85BDC9FD1C3A}</a:tableStyleId>
              </a:tblPr>
              <a:tblGrid>
                <a:gridCol w="1015613"/>
                <a:gridCol w="604307"/>
                <a:gridCol w="1080120"/>
                <a:gridCol w="720080"/>
                <a:gridCol w="864096"/>
                <a:gridCol w="703748"/>
                <a:gridCol w="1027591"/>
                <a:gridCol w="779643"/>
                <a:gridCol w="1017210"/>
              </a:tblGrid>
              <a:tr h="967695">
                <a:tc>
                  <a:txBody>
                    <a:bodyPr/>
                    <a:lstStyle/>
                    <a:p>
                      <a:pPr algn="ctr"/>
                      <a:r>
                        <a:rPr lang="en-US" sz="1600" dirty="0" smtClean="0"/>
                        <a:t>Agency</a:t>
                      </a:r>
                      <a:endParaRPr lang="el-GR" sz="1600" dirty="0"/>
                    </a:p>
                  </a:txBody>
                  <a:tcPr marL="91438" marR="91438" marT="45733" marB="45733"/>
                </a:tc>
                <a:tc>
                  <a:txBody>
                    <a:bodyPr/>
                    <a:lstStyle/>
                    <a:p>
                      <a:pPr algn="ctr"/>
                      <a:r>
                        <a:rPr lang="en-US" sz="1600" dirty="0" smtClean="0"/>
                        <a:t>ASI</a:t>
                      </a:r>
                      <a:endParaRPr lang="el-GR" sz="1600" dirty="0"/>
                    </a:p>
                  </a:txBody>
                  <a:tcPr marL="91438" marR="91438" marT="45733" marB="45733"/>
                </a:tc>
                <a:tc>
                  <a:txBody>
                    <a:bodyPr/>
                    <a:lstStyle/>
                    <a:p>
                      <a:pPr algn="ctr"/>
                      <a:r>
                        <a:rPr lang="en-US" sz="1600" dirty="0" smtClean="0"/>
                        <a:t>CNES</a:t>
                      </a:r>
                    </a:p>
                    <a:p>
                      <a:pPr algn="ctr"/>
                      <a:r>
                        <a:rPr lang="en-US" sz="1600" dirty="0" smtClean="0"/>
                        <a:t>Pleiades</a:t>
                      </a:r>
                      <a:endParaRPr lang="el-GR" sz="1600" dirty="0"/>
                    </a:p>
                  </a:txBody>
                  <a:tcPr marL="91438" marR="91438" marT="45733" marB="45733"/>
                </a:tc>
                <a:tc>
                  <a:txBody>
                    <a:bodyPr/>
                    <a:lstStyle/>
                    <a:p>
                      <a:pPr algn="ctr"/>
                      <a:r>
                        <a:rPr lang="en-US" sz="1600" dirty="0" smtClean="0"/>
                        <a:t>CSA</a:t>
                      </a:r>
                      <a:endParaRPr lang="el-GR" sz="1600" dirty="0"/>
                    </a:p>
                  </a:txBody>
                  <a:tcPr marL="91438" marR="91438" marT="45733" marB="45733"/>
                </a:tc>
                <a:tc>
                  <a:txBody>
                    <a:bodyPr/>
                    <a:lstStyle/>
                    <a:p>
                      <a:pPr algn="ctr"/>
                      <a:r>
                        <a:rPr lang="en-US" sz="1600" dirty="0" smtClean="0"/>
                        <a:t>DLR</a:t>
                      </a:r>
                      <a:endParaRPr lang="el-GR" sz="1600" dirty="0"/>
                    </a:p>
                  </a:txBody>
                  <a:tcPr marL="91438" marR="91438" marT="45733" marB="45733"/>
                </a:tc>
                <a:tc>
                  <a:txBody>
                    <a:bodyPr/>
                    <a:lstStyle/>
                    <a:p>
                      <a:pPr algn="ctr"/>
                      <a:r>
                        <a:rPr lang="en-US" sz="1600" dirty="0" smtClean="0"/>
                        <a:t>ESA</a:t>
                      </a:r>
                      <a:endParaRPr lang="el-GR" sz="1600" dirty="0"/>
                    </a:p>
                  </a:txBody>
                  <a:tcPr marL="91438" marR="91438" marT="45733" marB="45733"/>
                </a:tc>
                <a:tc>
                  <a:txBody>
                    <a:bodyPr/>
                    <a:lstStyle/>
                    <a:p>
                      <a:pPr algn="ctr"/>
                      <a:r>
                        <a:rPr lang="en-US" sz="1600" dirty="0" smtClean="0"/>
                        <a:t>JAXA ALOS-2</a:t>
                      </a:r>
                      <a:endParaRPr lang="el-GR" sz="1600" dirty="0"/>
                    </a:p>
                  </a:txBody>
                  <a:tcPr marL="91438" marR="91438" marT="45733" marB="45733"/>
                </a:tc>
                <a:tc>
                  <a:txBody>
                    <a:bodyPr/>
                    <a:lstStyle/>
                    <a:p>
                      <a:pPr algn="ctr"/>
                      <a:r>
                        <a:rPr lang="en-US" sz="1600" dirty="0" smtClean="0"/>
                        <a:t>NASA</a:t>
                      </a:r>
                      <a:endParaRPr lang="el-GR" sz="1600" dirty="0"/>
                    </a:p>
                  </a:txBody>
                  <a:tcPr marL="91438" marR="91438" marT="45733" marB="45733"/>
                </a:tc>
                <a:tc>
                  <a:txBody>
                    <a:bodyPr/>
                    <a:lstStyle/>
                    <a:p>
                      <a:pPr algn="ctr"/>
                      <a:r>
                        <a:rPr lang="en-US" sz="1600" dirty="0" smtClean="0"/>
                        <a:t>USGS Landsat-8</a:t>
                      </a:r>
                      <a:endParaRPr lang="el-GR" sz="1600" dirty="0"/>
                    </a:p>
                  </a:txBody>
                  <a:tcPr marL="91438" marR="91438" marT="45733" marB="45733"/>
                </a:tc>
              </a:tr>
              <a:tr h="1048529">
                <a:tc>
                  <a:txBody>
                    <a:bodyPr/>
                    <a:lstStyle/>
                    <a:p>
                      <a:pPr algn="ctr"/>
                      <a:r>
                        <a:rPr lang="en-US" sz="1600" dirty="0" smtClean="0"/>
                        <a:t>Number of Images</a:t>
                      </a:r>
                      <a:endParaRPr lang="el-GR" sz="1600" dirty="0"/>
                    </a:p>
                  </a:txBody>
                  <a:tcPr marL="91438" marR="91438" marT="45733" marB="45733"/>
                </a:tc>
                <a:tc>
                  <a:txBody>
                    <a:bodyPr/>
                    <a:lstStyle/>
                    <a:p>
                      <a:pPr algn="ctr"/>
                      <a:r>
                        <a:rPr lang="en-US" sz="1600" dirty="0" smtClean="0"/>
                        <a:t>300</a:t>
                      </a:r>
                      <a:endParaRPr lang="el-GR" sz="1600" dirty="0"/>
                    </a:p>
                  </a:txBody>
                  <a:tcPr marL="91438" marR="91438" marT="45733" marB="45733"/>
                </a:tc>
                <a:tc>
                  <a:txBody>
                    <a:bodyPr/>
                    <a:lstStyle/>
                    <a:p>
                      <a:pPr algn="ctr"/>
                      <a:r>
                        <a:rPr lang="en-US" sz="1600" dirty="0" smtClean="0"/>
                        <a:t>50</a:t>
                      </a:r>
                      <a:endParaRPr lang="el-GR" sz="1600" dirty="0"/>
                    </a:p>
                  </a:txBody>
                  <a:tcPr marL="91438" marR="91438" marT="45733" marB="45733"/>
                </a:tc>
                <a:tc>
                  <a:txBody>
                    <a:bodyPr/>
                    <a:lstStyle/>
                    <a:p>
                      <a:pPr algn="ctr"/>
                      <a:r>
                        <a:rPr lang="en-US" sz="1600" dirty="0" smtClean="0"/>
                        <a:t>2</a:t>
                      </a:r>
                      <a:endParaRPr lang="el-GR" sz="1600" dirty="0"/>
                    </a:p>
                  </a:txBody>
                  <a:tcPr marL="91438" marR="91438" marT="45733" marB="45733"/>
                </a:tc>
                <a:tc>
                  <a:txBody>
                    <a:bodyPr/>
                    <a:lstStyle/>
                    <a:p>
                      <a:pPr algn="ctr"/>
                      <a:r>
                        <a:rPr lang="en-US" sz="1600" dirty="0" smtClean="0">
                          <a:solidFill>
                            <a:schemeClr val="tx1"/>
                          </a:solidFill>
                        </a:rPr>
                        <a:t>on request</a:t>
                      </a:r>
                      <a:endParaRPr lang="el-GR" sz="1600" dirty="0">
                        <a:solidFill>
                          <a:schemeClr val="tx1"/>
                        </a:solidFill>
                      </a:endParaRPr>
                    </a:p>
                  </a:txBody>
                  <a:tcPr marL="91438" marR="91438" marT="45733" marB="45733"/>
                </a:tc>
                <a:tc>
                  <a:txBody>
                    <a:bodyPr/>
                    <a:lstStyle/>
                    <a:p>
                      <a:pPr algn="ctr"/>
                      <a:r>
                        <a:rPr lang="en-US" sz="1600" dirty="0" smtClean="0"/>
                        <a:t>*</a:t>
                      </a:r>
                      <a:endParaRPr lang="el-GR" sz="1600" dirty="0"/>
                    </a:p>
                  </a:txBody>
                  <a:tcPr marL="91438" marR="91438" marT="45733" marB="45733"/>
                </a:tc>
                <a:tc>
                  <a:txBody>
                    <a:bodyPr/>
                    <a:lstStyle/>
                    <a:p>
                      <a:pPr algn="ctr"/>
                      <a:r>
                        <a:rPr lang="en-US" sz="1600" dirty="0" smtClean="0"/>
                        <a:t>100</a:t>
                      </a:r>
                      <a:endParaRPr lang="el-GR" sz="1600" dirty="0"/>
                    </a:p>
                  </a:txBody>
                  <a:tcPr marL="91438" marR="91438" marT="45733" marB="45733"/>
                </a:tc>
                <a:tc>
                  <a:txBody>
                    <a:bodyPr/>
                    <a:lstStyle/>
                    <a:p>
                      <a:pPr algn="ctr"/>
                      <a:r>
                        <a:rPr lang="en-US" sz="1600" dirty="0" smtClean="0"/>
                        <a:t>-</a:t>
                      </a:r>
                      <a:endParaRPr lang="el-GR" sz="1600" dirty="0"/>
                    </a:p>
                  </a:txBody>
                  <a:tcPr marL="91438" marR="91438" marT="45733" marB="45733"/>
                </a:tc>
                <a:tc>
                  <a:txBody>
                    <a:bodyPr/>
                    <a:lstStyle/>
                    <a:p>
                      <a:pPr algn="ctr"/>
                      <a:r>
                        <a:rPr lang="en-US" sz="1600" dirty="0" smtClean="0"/>
                        <a:t>-</a:t>
                      </a:r>
                      <a:endParaRPr lang="el-GR" sz="1600" dirty="0"/>
                    </a:p>
                  </a:txBody>
                  <a:tcPr marL="91438" marR="91438" marT="45733" marB="45733"/>
                </a:tc>
              </a:tr>
            </a:tbl>
          </a:graphicData>
        </a:graphic>
      </p:graphicFrame>
      <p:sp>
        <p:nvSpPr>
          <p:cNvPr id="4132" name="TextBox 2"/>
          <p:cNvSpPr txBox="1">
            <a:spLocks noChangeArrowheads="1"/>
          </p:cNvSpPr>
          <p:nvPr/>
        </p:nvSpPr>
        <p:spPr bwMode="auto">
          <a:xfrm>
            <a:off x="791840" y="4293096"/>
            <a:ext cx="7488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altLang="el-GR" sz="1600" dirty="0">
                <a:solidFill>
                  <a:schemeClr val="tx2"/>
                </a:solidFill>
                <a:latin typeface="Calibri"/>
              </a:rPr>
              <a:t>*ESA: large </a:t>
            </a:r>
            <a:r>
              <a:rPr lang="fr-FR" altLang="el-GR" sz="1600" dirty="0" err="1">
                <a:solidFill>
                  <a:schemeClr val="tx2"/>
                </a:solidFill>
                <a:latin typeface="Calibri"/>
              </a:rPr>
              <a:t>dataset</a:t>
            </a:r>
            <a:r>
              <a:rPr lang="fr-FR" altLang="el-GR" sz="1600" dirty="0">
                <a:solidFill>
                  <a:schemeClr val="tx2"/>
                </a:solidFill>
                <a:latin typeface="Calibri"/>
              </a:rPr>
              <a:t> </a:t>
            </a:r>
            <a:r>
              <a:rPr lang="fr-FR" altLang="el-GR" sz="1600" dirty="0" err="1">
                <a:solidFill>
                  <a:schemeClr val="tx2"/>
                </a:solidFill>
                <a:latin typeface="Calibri"/>
              </a:rPr>
              <a:t>through</a:t>
            </a:r>
            <a:r>
              <a:rPr lang="fr-FR" altLang="el-GR" sz="1600" dirty="0">
                <a:solidFill>
                  <a:schemeClr val="tx2"/>
                </a:solidFill>
                <a:latin typeface="Calibri"/>
              </a:rPr>
              <a:t> the GEP (ERS &amp; ENVISAT 70+ </a:t>
            </a:r>
            <a:r>
              <a:rPr lang="fr-FR" altLang="el-GR" sz="1600" dirty="0" err="1">
                <a:solidFill>
                  <a:schemeClr val="tx2"/>
                </a:solidFill>
                <a:latin typeface="Calibri"/>
              </a:rPr>
              <a:t>Tera</a:t>
            </a:r>
            <a:r>
              <a:rPr lang="fr-FR" altLang="el-GR" sz="1600" dirty="0">
                <a:solidFill>
                  <a:schemeClr val="tx2"/>
                </a:solidFill>
                <a:latin typeface="Calibri"/>
              </a:rPr>
              <a:t> and </a:t>
            </a:r>
            <a:r>
              <a:rPr lang="fr-FR" altLang="el-GR" sz="1600" dirty="0" err="1">
                <a:solidFill>
                  <a:schemeClr val="tx2"/>
                </a:solidFill>
                <a:latin typeface="Calibri"/>
              </a:rPr>
              <a:t>Copernicus</a:t>
            </a:r>
            <a:r>
              <a:rPr lang="fr-FR" altLang="el-GR" sz="1600" dirty="0">
                <a:solidFill>
                  <a:schemeClr val="tx2"/>
                </a:solidFill>
                <a:latin typeface="Calibri"/>
              </a:rPr>
              <a:t> Sentinel-1 &amp; Sentinel-2 </a:t>
            </a:r>
            <a:r>
              <a:rPr lang="fr-FR" altLang="el-GR" sz="1600" dirty="0" err="1">
                <a:solidFill>
                  <a:schemeClr val="tx2"/>
                </a:solidFill>
                <a:latin typeface="Calibri"/>
              </a:rPr>
              <a:t>gradually</a:t>
            </a:r>
            <a:r>
              <a:rPr lang="fr-FR" altLang="el-GR" sz="1600" dirty="0">
                <a:solidFill>
                  <a:schemeClr val="tx2"/>
                </a:solidFill>
                <a:latin typeface="Calibri"/>
              </a:rPr>
              <a:t>)</a:t>
            </a:r>
          </a:p>
          <a:p>
            <a:pPr eaLnBrk="1" hangingPunct="1"/>
            <a:r>
              <a:rPr lang="en-GB" altLang="el-GR" sz="1600" dirty="0">
                <a:solidFill>
                  <a:schemeClr val="tx2"/>
                </a:solidFill>
                <a:latin typeface="Calibri"/>
              </a:rPr>
              <a:t>DLR (</a:t>
            </a:r>
            <a:r>
              <a:rPr lang="en-GB" altLang="el-GR" sz="1600" dirty="0" err="1">
                <a:solidFill>
                  <a:schemeClr val="tx2"/>
                </a:solidFill>
                <a:latin typeface="Calibri"/>
              </a:rPr>
              <a:t>TerraSAR</a:t>
            </a:r>
            <a:r>
              <a:rPr lang="en-GB" altLang="el-GR" sz="1600" dirty="0">
                <a:solidFill>
                  <a:schemeClr val="tx2"/>
                </a:solidFill>
                <a:latin typeface="Calibri"/>
              </a:rPr>
              <a:t>-X): </a:t>
            </a:r>
            <a:r>
              <a:rPr lang="en-GB" altLang="el-GR" sz="1600" dirty="0">
                <a:latin typeface="Calibri"/>
              </a:rPr>
              <a:t>quota shall be provided, if </a:t>
            </a:r>
            <a:r>
              <a:rPr lang="en-GB" altLang="el-GR" sz="1600" dirty="0" smtClean="0">
                <a:latin typeface="Calibri"/>
              </a:rPr>
              <a:t>requested</a:t>
            </a:r>
            <a:endParaRPr lang="en-GB" altLang="el-GR" sz="1600" dirty="0">
              <a:latin typeface="Calibri"/>
            </a:endParaRPr>
          </a:p>
          <a:p>
            <a:pPr eaLnBrk="1" hangingPunct="1"/>
            <a:r>
              <a:rPr lang="fr-FR" altLang="el-GR" sz="1600" dirty="0">
                <a:solidFill>
                  <a:schemeClr val="tx2"/>
                </a:solidFill>
                <a:latin typeface="Calibri"/>
              </a:rPr>
              <a:t>CNES (Spot): no quota </a:t>
            </a:r>
            <a:r>
              <a:rPr lang="fr-FR" altLang="el-GR" sz="1600" dirty="0" err="1" smtClean="0">
                <a:solidFill>
                  <a:schemeClr val="tx2"/>
                </a:solidFill>
                <a:latin typeface="Calibri"/>
              </a:rPr>
              <a:t>provided</a:t>
            </a:r>
            <a:endParaRPr lang="en-GB" altLang="el-GR" sz="1600" dirty="0">
              <a:solidFill>
                <a:schemeClr val="tx2"/>
              </a:solidFill>
              <a:latin typeface="Calibri"/>
            </a:endParaRPr>
          </a:p>
          <a:p>
            <a:pPr eaLnBrk="1" hangingPunct="1"/>
            <a:r>
              <a:rPr lang="en-GB" altLang="el-GR" sz="1600" dirty="0">
                <a:solidFill>
                  <a:schemeClr val="tx2"/>
                </a:solidFill>
                <a:latin typeface="Calibri"/>
              </a:rPr>
              <a:t>Freely available sources: no quota (e.g. USGS L8).</a:t>
            </a:r>
          </a:p>
        </p:txBody>
      </p:sp>
      <p:sp>
        <p:nvSpPr>
          <p:cNvPr id="4" name="Espace réservé du numéro de diapositive 3"/>
          <p:cNvSpPr>
            <a:spLocks noGrp="1"/>
          </p:cNvSpPr>
          <p:nvPr>
            <p:ph type="sldNum" sz="quarter" idx="10"/>
          </p:nvPr>
        </p:nvSpPr>
        <p:spPr/>
        <p:txBody>
          <a:bodyPr/>
          <a:lstStyle/>
          <a:p>
            <a:fld id="{0E5741A4-A864-49A7-944A-A05ED55E0BC5}" type="slidenum">
              <a:rPr lang="fr-FR" smtClean="0">
                <a:solidFill>
                  <a:prstClr val="black">
                    <a:tint val="75000"/>
                  </a:prstClr>
                </a:solidFill>
              </a:rPr>
              <a:pPr/>
              <a:t>15</a:t>
            </a:fld>
            <a:endParaRPr lang="fr-FR">
              <a:solidFill>
                <a:prstClr val="black">
                  <a:tint val="75000"/>
                </a:prstClr>
              </a:solidFill>
            </a:endParaRPr>
          </a:p>
        </p:txBody>
      </p:sp>
      <p:sp>
        <p:nvSpPr>
          <p:cNvPr id="3" name="Rectangle 2"/>
          <p:cNvSpPr/>
          <p:nvPr/>
        </p:nvSpPr>
        <p:spPr>
          <a:xfrm>
            <a:off x="107504" y="5877272"/>
            <a:ext cx="8784975" cy="584775"/>
          </a:xfrm>
          <a:prstGeom prst="rect">
            <a:avLst/>
          </a:prstGeom>
        </p:spPr>
        <p:txBody>
          <a:bodyPr wrap="square">
            <a:spAutoFit/>
          </a:bodyPr>
          <a:lstStyle/>
          <a:p>
            <a:pPr lvl="0" indent="-285750" fontAlgn="base">
              <a:spcBef>
                <a:spcPct val="0"/>
              </a:spcBef>
              <a:spcAft>
                <a:spcPct val="0"/>
              </a:spcAft>
              <a:buFont typeface="Wingdings" panose="05000000000000000000" pitchFamily="2" charset="2"/>
              <a:buChar char="v"/>
            </a:pPr>
            <a:r>
              <a:rPr lang="fr-FR" sz="1600" dirty="0" smtClean="0">
                <a:latin typeface="Calibri"/>
                <a:ea typeface="ＭＳ Ｐゴシック" pitchFamily="34" charset="-128"/>
              </a:rPr>
              <a:t>DLR: </a:t>
            </a:r>
            <a:r>
              <a:rPr lang="fr-FR" sz="1600" dirty="0" err="1" smtClean="0">
                <a:latin typeface="Calibri"/>
                <a:ea typeface="ＭＳ Ｐゴシック" pitchFamily="34" charset="-128"/>
              </a:rPr>
              <a:t>Provided</a:t>
            </a:r>
            <a:r>
              <a:rPr lang="fr-FR" sz="1600" dirty="0" smtClean="0">
                <a:latin typeface="Calibri"/>
                <a:ea typeface="ＭＳ Ｐゴシック" pitchFamily="34" charset="-128"/>
              </a:rPr>
              <a:t> 65 images </a:t>
            </a:r>
            <a:r>
              <a:rPr lang="fr-FR" sz="1600" dirty="0" err="1" smtClean="0">
                <a:latin typeface="Calibri"/>
                <a:ea typeface="ＭＳ Ｐゴシック" pitchFamily="34" charset="-128"/>
              </a:rPr>
              <a:t>after</a:t>
            </a:r>
            <a:r>
              <a:rPr lang="fr-FR" sz="1600" dirty="0" smtClean="0">
                <a:latin typeface="Calibri"/>
                <a:ea typeface="ＭＳ Ｐゴシック" pitchFamily="34" charset="-128"/>
              </a:rPr>
              <a:t> a </a:t>
            </a:r>
            <a:r>
              <a:rPr lang="fr-FR" sz="1600" dirty="0" err="1" smtClean="0">
                <a:latin typeface="Calibri"/>
                <a:ea typeface="ＭＳ Ｐゴシック" pitchFamily="34" charset="-128"/>
              </a:rPr>
              <a:t>request</a:t>
            </a:r>
            <a:r>
              <a:rPr lang="fr-FR" sz="1600" dirty="0" smtClean="0">
                <a:latin typeface="Calibri"/>
                <a:ea typeface="ＭＳ Ｐゴシック" pitchFamily="34" charset="-128"/>
              </a:rPr>
              <a:t> for </a:t>
            </a:r>
            <a:r>
              <a:rPr lang="fr-FR" sz="1600" dirty="0">
                <a:latin typeface="Calibri"/>
                <a:ea typeface="ＭＳ Ｐゴシック" pitchFamily="34" charset="-128"/>
              </a:rPr>
              <a:t>the </a:t>
            </a:r>
            <a:r>
              <a:rPr lang="fr-FR" sz="1600" dirty="0" err="1">
                <a:latin typeface="Calibri"/>
                <a:ea typeface="ＭＳ Ｐゴシック" pitchFamily="34" charset="-128"/>
              </a:rPr>
              <a:t>Lefkada</a:t>
            </a:r>
            <a:r>
              <a:rPr lang="fr-FR" sz="1600" dirty="0">
                <a:latin typeface="Calibri"/>
                <a:ea typeface="ＭＳ Ｐゴシック" pitchFamily="34" charset="-128"/>
              </a:rPr>
              <a:t> </a:t>
            </a:r>
            <a:r>
              <a:rPr lang="fr-FR" sz="1600" dirty="0" err="1">
                <a:latin typeface="Calibri"/>
                <a:ea typeface="ＭＳ Ｐゴシック" pitchFamily="34" charset="-128"/>
              </a:rPr>
              <a:t>earthquake</a:t>
            </a:r>
            <a:r>
              <a:rPr lang="fr-FR" sz="1600" dirty="0">
                <a:latin typeface="Calibri"/>
                <a:ea typeface="ＭＳ Ｐゴシック" pitchFamily="34" charset="-128"/>
              </a:rPr>
              <a:t>. Data acquisitions are on-</a:t>
            </a:r>
            <a:r>
              <a:rPr lang="fr-FR" sz="1600" dirty="0" err="1">
                <a:latin typeface="Calibri"/>
                <a:ea typeface="ＭＳ Ｐゴシック" pitchFamily="34" charset="-128"/>
              </a:rPr>
              <a:t>going</a:t>
            </a:r>
            <a:r>
              <a:rPr lang="fr-FR" sz="1600" dirty="0" smtClean="0">
                <a:latin typeface="Calibri"/>
                <a:ea typeface="ＭＳ Ｐゴシック" pitchFamily="34" charset="-128"/>
              </a:rPr>
              <a:t>.</a:t>
            </a:r>
          </a:p>
          <a:p>
            <a:pPr lvl="0" indent="-285750" fontAlgn="base">
              <a:spcBef>
                <a:spcPct val="0"/>
              </a:spcBef>
              <a:spcAft>
                <a:spcPct val="0"/>
              </a:spcAft>
              <a:buFont typeface="Wingdings" panose="05000000000000000000" pitchFamily="2" charset="2"/>
              <a:buChar char="v"/>
            </a:pPr>
            <a:r>
              <a:rPr lang="fr-FR" sz="1600" dirty="0" smtClean="0">
                <a:latin typeface="Calibri"/>
                <a:ea typeface="ＭＳ Ｐゴシック" pitchFamily="34" charset="-128"/>
              </a:rPr>
              <a:t>JAXA: The 2015 and 2016 quota (200 images) </a:t>
            </a:r>
            <a:r>
              <a:rPr lang="fr-FR" sz="1600" dirty="0" err="1" smtClean="0">
                <a:latin typeface="Calibri"/>
                <a:ea typeface="ＭＳ Ｐゴシック" pitchFamily="34" charset="-128"/>
              </a:rPr>
              <a:t>can</a:t>
            </a:r>
            <a:r>
              <a:rPr lang="fr-FR" sz="1600" dirty="0" smtClean="0">
                <a:latin typeface="Calibri"/>
                <a:ea typeface="ＭＳ Ｐゴシック" pitchFamily="34" charset="-128"/>
              </a:rPr>
              <a:t> </a:t>
            </a:r>
            <a:r>
              <a:rPr lang="fr-FR" sz="1600" dirty="0" err="1" smtClean="0">
                <a:latin typeface="Calibri"/>
                <a:ea typeface="ＭＳ Ｐゴシック" pitchFamily="34" charset="-128"/>
              </a:rPr>
              <a:t>be</a:t>
            </a:r>
            <a:r>
              <a:rPr lang="fr-FR" sz="1600" dirty="0" smtClean="0">
                <a:latin typeface="Calibri"/>
                <a:ea typeface="ＭＳ Ｐゴシック" pitchFamily="34" charset="-128"/>
              </a:rPr>
              <a:t> </a:t>
            </a:r>
            <a:r>
              <a:rPr lang="fr-FR" sz="1600" dirty="0" err="1" smtClean="0">
                <a:latin typeface="Calibri"/>
                <a:ea typeface="ＭＳ Ｐゴシック" pitchFamily="34" charset="-128"/>
              </a:rPr>
              <a:t>ordered</a:t>
            </a:r>
            <a:r>
              <a:rPr lang="fr-FR" sz="1600" dirty="0" smtClean="0">
                <a:latin typeface="Calibri"/>
                <a:ea typeface="ＭＳ Ｐゴシック" pitchFamily="34" charset="-128"/>
              </a:rPr>
              <a:t> </a:t>
            </a:r>
            <a:r>
              <a:rPr lang="fr-FR" sz="1600" dirty="0" err="1" smtClean="0">
                <a:latin typeface="Calibri"/>
                <a:ea typeface="ＭＳ Ｐゴシック" pitchFamily="34" charset="-128"/>
              </a:rPr>
              <a:t>until</a:t>
            </a:r>
            <a:r>
              <a:rPr lang="fr-FR" sz="1600" dirty="0" smtClean="0">
                <a:latin typeface="Calibri"/>
                <a:ea typeface="ＭＳ Ｐゴシック" pitchFamily="34" charset="-128"/>
              </a:rPr>
              <a:t> March 2017.</a:t>
            </a:r>
            <a:endParaRPr lang="en-GB" sz="1600" dirty="0">
              <a:latin typeface="Calibri"/>
              <a:ea typeface="ＭＳ Ｐゴシック" pitchFamily="34" charset="-128"/>
            </a:endParaRPr>
          </a:p>
        </p:txBody>
      </p:sp>
    </p:spTree>
    <p:extLst>
      <p:ext uri="{BB962C8B-B14F-4D97-AF65-F5344CB8AC3E}">
        <p14:creationId xmlns:p14="http://schemas.microsoft.com/office/powerpoint/2010/main" val="138976116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68313" y="1052513"/>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GB" altLang="ja-JP">
              <a:solidFill>
                <a:prstClr val="black"/>
              </a:solidFill>
            </a:endParaRPr>
          </a:p>
          <a:p>
            <a:pPr eaLnBrk="1" hangingPunct="1"/>
            <a:endParaRPr lang="en-US" altLang="ja-JP">
              <a:solidFill>
                <a:prstClr val="black"/>
              </a:solidFill>
            </a:endParaRPr>
          </a:p>
        </p:txBody>
      </p:sp>
      <p:sp>
        <p:nvSpPr>
          <p:cNvPr id="4099" name="Rectangle 3"/>
          <p:cNvSpPr>
            <a:spLocks noChangeArrowheads="1"/>
          </p:cNvSpPr>
          <p:nvPr/>
        </p:nvSpPr>
        <p:spPr bwMode="auto">
          <a:xfrm>
            <a:off x="0" y="12974"/>
            <a:ext cx="6949307" cy="104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600" b="1" dirty="0" smtClean="0">
                <a:solidFill>
                  <a:schemeClr val="bg1"/>
                </a:solidFill>
                <a:effectLst>
                  <a:outerShdw blurRad="38100" dist="38100" dir="2700000" algn="tl">
                    <a:srgbClr val="000000">
                      <a:alpha val="43137"/>
                    </a:srgbClr>
                  </a:outerShdw>
                </a:effectLst>
                <a:latin typeface="Calibri"/>
              </a:rPr>
              <a:t>ALOS-2 &amp; Cosmo-</a:t>
            </a:r>
            <a:r>
              <a:rPr lang="en-US" sz="3600" b="1" dirty="0" err="1" smtClean="0">
                <a:solidFill>
                  <a:schemeClr val="bg1"/>
                </a:solidFill>
                <a:effectLst>
                  <a:outerShdw blurRad="38100" dist="38100" dir="2700000" algn="tl">
                    <a:srgbClr val="000000">
                      <a:alpha val="43137"/>
                    </a:srgbClr>
                  </a:outerShdw>
                </a:effectLst>
                <a:latin typeface="Calibri"/>
              </a:rPr>
              <a:t>SkyMed</a:t>
            </a:r>
            <a:r>
              <a:rPr lang="en-US" sz="3600" b="1" dirty="0" smtClean="0">
                <a:solidFill>
                  <a:schemeClr val="bg1"/>
                </a:solidFill>
                <a:effectLst>
                  <a:outerShdw blurRad="38100" dist="38100" dir="2700000" algn="tl">
                    <a:srgbClr val="000000">
                      <a:alpha val="43137"/>
                    </a:srgbClr>
                  </a:outerShdw>
                </a:effectLst>
                <a:latin typeface="Calibri"/>
              </a:rPr>
              <a:t> quota: </a:t>
            </a:r>
          </a:p>
          <a:p>
            <a:pPr algn="ctr" eaLnBrk="1" hangingPunct="1"/>
            <a:r>
              <a:rPr lang="en-US" sz="3600" b="1" dirty="0" smtClean="0">
                <a:solidFill>
                  <a:schemeClr val="bg1"/>
                </a:solidFill>
                <a:effectLst>
                  <a:outerShdw blurRad="38100" dist="38100" dir="2700000" algn="tl">
                    <a:srgbClr val="000000">
                      <a:alpha val="43137"/>
                    </a:srgbClr>
                  </a:outerShdw>
                </a:effectLst>
                <a:latin typeface="Calibri"/>
              </a:rPr>
              <a:t>AOI’s defined</a:t>
            </a:r>
          </a:p>
        </p:txBody>
      </p:sp>
      <p:sp>
        <p:nvSpPr>
          <p:cNvPr id="4" name="Espace réservé du numéro de diapositive 3"/>
          <p:cNvSpPr>
            <a:spLocks noGrp="1"/>
          </p:cNvSpPr>
          <p:nvPr>
            <p:ph type="sldNum" sz="quarter" idx="10"/>
          </p:nvPr>
        </p:nvSpPr>
        <p:spPr/>
        <p:txBody>
          <a:bodyPr/>
          <a:lstStyle/>
          <a:p>
            <a:fld id="{0E5741A4-A864-49A7-944A-A05ED55E0BC5}" type="slidenum">
              <a:rPr lang="fr-FR" smtClean="0">
                <a:solidFill>
                  <a:prstClr val="black">
                    <a:tint val="75000"/>
                  </a:prstClr>
                </a:solidFill>
              </a:rPr>
              <a:pPr/>
              <a:t>16</a:t>
            </a:fld>
            <a:endParaRPr lang="fr-FR">
              <a:solidFill>
                <a:prstClr val="black">
                  <a:tint val="75000"/>
                </a:prstClr>
              </a:solidFill>
            </a:endParaRPr>
          </a:p>
        </p:txBody>
      </p:sp>
      <p:sp>
        <p:nvSpPr>
          <p:cNvPr id="9" name="Rectangle 8"/>
          <p:cNvSpPr/>
          <p:nvPr/>
        </p:nvSpPr>
        <p:spPr>
          <a:xfrm>
            <a:off x="899592" y="1698625"/>
            <a:ext cx="7416824" cy="20162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rPr>
              <a:t>Overview </a:t>
            </a:r>
            <a:r>
              <a:rPr lang="en-US" sz="1400" b="1" dirty="0">
                <a:solidFill>
                  <a:prstClr val="black"/>
                </a:solidFill>
              </a:rPr>
              <a:t>of ALOS-2 </a:t>
            </a:r>
            <a:r>
              <a:rPr lang="en-US" sz="1400" b="1" dirty="0" smtClean="0">
                <a:solidFill>
                  <a:prstClr val="black"/>
                </a:solidFill>
              </a:rPr>
              <a:t>data (prepared by </a:t>
            </a:r>
            <a:r>
              <a:rPr lang="en-US" sz="1400" b="1" dirty="0" err="1" smtClean="0">
                <a:solidFill>
                  <a:prstClr val="black"/>
                </a:solidFill>
              </a:rPr>
              <a:t>Erwan</a:t>
            </a:r>
            <a:r>
              <a:rPr lang="en-US" sz="1400" b="1" dirty="0" smtClean="0">
                <a:solidFill>
                  <a:prstClr val="black"/>
                </a:solidFill>
              </a:rPr>
              <a:t> </a:t>
            </a:r>
            <a:r>
              <a:rPr lang="en-US" sz="1400" b="1" dirty="0" err="1" smtClean="0">
                <a:solidFill>
                  <a:prstClr val="black"/>
                </a:solidFill>
              </a:rPr>
              <a:t>Pathier</a:t>
            </a:r>
            <a:r>
              <a:rPr lang="en-US" sz="1400" b="1" dirty="0" smtClean="0">
                <a:solidFill>
                  <a:prstClr val="black"/>
                </a:solidFill>
              </a:rPr>
              <a:t>)</a:t>
            </a:r>
            <a:endParaRPr lang="en-US" sz="1400" dirty="0">
              <a:solidFill>
                <a:prstClr val="black"/>
              </a:solidFill>
            </a:endParaRPr>
          </a:p>
          <a:p>
            <a:r>
              <a:rPr lang="en-US" sz="1400" dirty="0">
                <a:solidFill>
                  <a:prstClr val="black"/>
                </a:solidFill>
              </a:rPr>
              <a:t>Requested images</a:t>
            </a:r>
            <a:r>
              <a:rPr lang="en-US" sz="1400" dirty="0" smtClean="0">
                <a:solidFill>
                  <a:prstClr val="black"/>
                </a:solidFill>
              </a:rPr>
              <a:t>:</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Seismic Pilot-Objective C, Total 27 (up to 37) </a:t>
            </a:r>
            <a:r>
              <a:rPr lang="en-US" sz="1400" dirty="0">
                <a:solidFill>
                  <a:srgbClr val="000000"/>
                </a:solidFill>
              </a:rPr>
              <a:t>for </a:t>
            </a:r>
            <a:r>
              <a:rPr lang="en-US" sz="1400" dirty="0" smtClean="0">
                <a:solidFill>
                  <a:srgbClr val="000000"/>
                </a:solidFill>
              </a:rPr>
              <a:t>the </a:t>
            </a:r>
            <a:r>
              <a:rPr lang="en-US" sz="1400" dirty="0" err="1" smtClean="0">
                <a:solidFill>
                  <a:srgbClr val="000000"/>
                </a:solidFill>
              </a:rPr>
              <a:t>Gorkha</a:t>
            </a:r>
            <a:r>
              <a:rPr lang="en-US" sz="1400" dirty="0" smtClean="0">
                <a:solidFill>
                  <a:srgbClr val="000000"/>
                </a:solidFill>
              </a:rPr>
              <a:t> </a:t>
            </a:r>
            <a:r>
              <a:rPr lang="en-US" sz="1400" dirty="0" smtClean="0">
                <a:solidFill>
                  <a:prstClr val="black"/>
                </a:solidFill>
              </a:rPr>
              <a:t>Earthquake</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Seismic Pilot-Objective A, Total 67 (can be down to 57 if excluding Taiwan): Turkey (38 products), Nepal </a:t>
            </a:r>
            <a:r>
              <a:rPr lang="en-US" sz="1400" dirty="0" err="1">
                <a:solidFill>
                  <a:prstClr val="black"/>
                </a:solidFill>
              </a:rPr>
              <a:t>interseismic</a:t>
            </a:r>
            <a:r>
              <a:rPr lang="en-US" sz="1400" dirty="0">
                <a:solidFill>
                  <a:prstClr val="black"/>
                </a:solidFill>
              </a:rPr>
              <a:t> (10 products), Central Andean Subduction (9 products), Taiwan (10 products</a:t>
            </a:r>
            <a:r>
              <a:rPr lang="en-US" sz="1400" dirty="0" smtClean="0">
                <a:solidFill>
                  <a:prstClr val="black"/>
                </a:solidFill>
              </a:rPr>
              <a:t>)</a:t>
            </a:r>
          </a:p>
          <a:p>
            <a:r>
              <a:rPr lang="en-US" sz="1400" dirty="0">
                <a:solidFill>
                  <a:prstClr val="black"/>
                </a:solidFill>
              </a:rPr>
              <a:t> </a:t>
            </a:r>
            <a:r>
              <a:rPr lang="en-US" sz="1400" dirty="0" smtClean="0">
                <a:solidFill>
                  <a:prstClr val="black"/>
                </a:solidFill>
              </a:rPr>
              <a:t>     </a:t>
            </a:r>
            <a:r>
              <a:rPr lang="en-US" sz="1400" dirty="0" smtClean="0">
                <a:solidFill>
                  <a:srgbClr val="FF0000"/>
                </a:solidFill>
              </a:rPr>
              <a:t>Total 100 for Y2015</a:t>
            </a:r>
          </a:p>
          <a:p>
            <a:pPr marL="285750" indent="-285750">
              <a:buFont typeface="Wingdings" panose="05000000000000000000" pitchFamily="2" charset="2"/>
              <a:buChar char="v"/>
            </a:pPr>
            <a:r>
              <a:rPr lang="en-US" sz="1400" b="1" dirty="0" smtClean="0">
                <a:solidFill>
                  <a:srgbClr val="00B050"/>
                </a:solidFill>
              </a:rPr>
              <a:t>The data request plan for Y2016 shall be </a:t>
            </a:r>
            <a:r>
              <a:rPr lang="en-US" sz="1400" b="1" dirty="0">
                <a:solidFill>
                  <a:srgbClr val="00B050"/>
                </a:solidFill>
              </a:rPr>
              <a:t>discussed at the </a:t>
            </a:r>
            <a:r>
              <a:rPr lang="en-US" sz="1400" b="1" dirty="0" smtClean="0">
                <a:solidFill>
                  <a:srgbClr val="00B050"/>
                </a:solidFill>
              </a:rPr>
              <a:t>meeting.</a:t>
            </a:r>
            <a:endParaRPr lang="en-US" b="1" dirty="0">
              <a:solidFill>
                <a:srgbClr val="00B050"/>
              </a:solidFill>
            </a:endParaRPr>
          </a:p>
        </p:txBody>
      </p:sp>
      <p:sp>
        <p:nvSpPr>
          <p:cNvPr id="5" name="Rectangle 4"/>
          <p:cNvSpPr/>
          <p:nvPr/>
        </p:nvSpPr>
        <p:spPr>
          <a:xfrm>
            <a:off x="899592" y="4149080"/>
            <a:ext cx="7416823" cy="1914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prstClr val="black"/>
                </a:solidFill>
              </a:rPr>
              <a:t>Overview of COSMO-</a:t>
            </a:r>
            <a:r>
              <a:rPr lang="en-US" sz="1400" b="1" dirty="0" err="1">
                <a:solidFill>
                  <a:prstClr val="black"/>
                </a:solidFill>
              </a:rPr>
              <a:t>SkyMed</a:t>
            </a:r>
            <a:r>
              <a:rPr lang="en-US" sz="1400" b="1" dirty="0">
                <a:solidFill>
                  <a:prstClr val="black"/>
                </a:solidFill>
              </a:rPr>
              <a:t> data (prepared by Barry Parsons</a:t>
            </a:r>
            <a:r>
              <a:rPr lang="en-US" sz="1400" b="1" dirty="0" smtClean="0">
                <a:solidFill>
                  <a:prstClr val="black"/>
                </a:solidFill>
              </a:rPr>
              <a:t>)</a:t>
            </a:r>
            <a:endParaRPr lang="en-US" sz="1400" b="1" dirty="0">
              <a:solidFill>
                <a:prstClr val="black"/>
              </a:solidFill>
            </a:endParaRPr>
          </a:p>
          <a:p>
            <a:r>
              <a:rPr lang="en-US" sz="1400" dirty="0">
                <a:solidFill>
                  <a:prstClr val="black"/>
                </a:solidFill>
              </a:rPr>
              <a:t>Areas proposed: China (</a:t>
            </a:r>
            <a:r>
              <a:rPr lang="en-US" sz="1400" dirty="0" err="1">
                <a:solidFill>
                  <a:prstClr val="black"/>
                </a:solidFill>
              </a:rPr>
              <a:t>Haiyuan</a:t>
            </a:r>
            <a:r>
              <a:rPr lang="en-US" sz="1400" dirty="0">
                <a:solidFill>
                  <a:prstClr val="black"/>
                </a:solidFill>
              </a:rPr>
              <a:t>) and Iran (</a:t>
            </a:r>
            <a:r>
              <a:rPr lang="en-US" sz="1400" dirty="0" err="1">
                <a:solidFill>
                  <a:prstClr val="black"/>
                </a:solidFill>
              </a:rPr>
              <a:t>Shahdad</a:t>
            </a:r>
            <a:r>
              <a:rPr lang="en-US" sz="1400" dirty="0">
                <a:solidFill>
                  <a:prstClr val="black"/>
                </a:solidFill>
              </a:rPr>
              <a:t>).</a:t>
            </a:r>
          </a:p>
          <a:p>
            <a:r>
              <a:rPr lang="en-US" sz="1400" dirty="0">
                <a:solidFill>
                  <a:prstClr val="black"/>
                </a:solidFill>
              </a:rPr>
              <a:t> 2 scenes per area every 16 days would use ~90 scenes out of this allocation. </a:t>
            </a:r>
          </a:p>
          <a:p>
            <a:r>
              <a:rPr lang="en-US" sz="1400" dirty="0">
                <a:solidFill>
                  <a:prstClr val="black"/>
                </a:solidFill>
              </a:rPr>
              <a:t>Further targets on creeping faults can be defined or as agreed in FRINGE it is possible to leave a significant amount of the allocation for earthquake response and </a:t>
            </a:r>
            <a:r>
              <a:rPr lang="en-US" sz="1400" dirty="0" err="1">
                <a:solidFill>
                  <a:prstClr val="black"/>
                </a:solidFill>
              </a:rPr>
              <a:t>postseismic</a:t>
            </a:r>
            <a:r>
              <a:rPr lang="en-US" sz="1400" dirty="0">
                <a:solidFill>
                  <a:prstClr val="black"/>
                </a:solidFill>
              </a:rPr>
              <a:t> studies. </a:t>
            </a:r>
          </a:p>
          <a:p>
            <a:r>
              <a:rPr lang="en-US" sz="1400" dirty="0">
                <a:solidFill>
                  <a:prstClr val="black"/>
                </a:solidFill>
              </a:rPr>
              <a:t>A provisional order for COSMO-</a:t>
            </a:r>
            <a:r>
              <a:rPr lang="en-US" sz="1400" dirty="0" err="1">
                <a:solidFill>
                  <a:prstClr val="black"/>
                </a:solidFill>
              </a:rPr>
              <a:t>SkyMed</a:t>
            </a:r>
            <a:r>
              <a:rPr lang="en-US" sz="1400" dirty="0">
                <a:solidFill>
                  <a:prstClr val="black"/>
                </a:solidFill>
              </a:rPr>
              <a:t> was submitted to ASI for coverage over two creeping faults in China (</a:t>
            </a:r>
            <a:r>
              <a:rPr lang="en-US" sz="1400" dirty="0" err="1">
                <a:solidFill>
                  <a:prstClr val="black"/>
                </a:solidFill>
              </a:rPr>
              <a:t>Haiyuan</a:t>
            </a:r>
            <a:r>
              <a:rPr lang="en-US" sz="1400" dirty="0">
                <a:solidFill>
                  <a:prstClr val="black"/>
                </a:solidFill>
              </a:rPr>
              <a:t>) and Iran (</a:t>
            </a:r>
            <a:r>
              <a:rPr lang="en-US" sz="1400" dirty="0" err="1">
                <a:solidFill>
                  <a:prstClr val="black"/>
                </a:solidFill>
              </a:rPr>
              <a:t>Shahdad</a:t>
            </a:r>
            <a:r>
              <a:rPr lang="en-US" sz="1400" dirty="0">
                <a:solidFill>
                  <a:prstClr val="black"/>
                </a:solidFill>
              </a:rPr>
              <a:t>).</a:t>
            </a:r>
          </a:p>
          <a:p>
            <a:r>
              <a:rPr lang="en-US" sz="1400" dirty="0">
                <a:solidFill>
                  <a:srgbClr val="FF0000"/>
                </a:solidFill>
              </a:rPr>
              <a:t>Total 300 for Y2015</a:t>
            </a:r>
          </a:p>
        </p:txBody>
      </p:sp>
    </p:spTree>
    <p:extLst>
      <p:ext uri="{BB962C8B-B14F-4D97-AF65-F5344CB8AC3E}">
        <p14:creationId xmlns:p14="http://schemas.microsoft.com/office/powerpoint/2010/main" val="68939367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396162" cy="501650"/>
          </a:xfrm>
        </p:spPr>
        <p:txBody>
          <a:bodyPr/>
          <a:lstStyle/>
          <a:p>
            <a:pPr algn="l"/>
            <a:r>
              <a:rPr lang="fr-FR" sz="3600" dirty="0" smtClean="0">
                <a:latin typeface="Calibri" panose="020F0502020204030204" pitchFamily="34" charset="0"/>
              </a:rPr>
              <a:t>Data </a:t>
            </a:r>
            <a:r>
              <a:rPr lang="fr-FR" sz="3600" dirty="0" err="1" smtClean="0">
                <a:latin typeface="Calibri" panose="020F0502020204030204" pitchFamily="34" charset="0"/>
              </a:rPr>
              <a:t>requests</a:t>
            </a:r>
            <a:r>
              <a:rPr lang="fr-FR" sz="3600" dirty="0" smtClean="0">
                <a:latin typeface="Calibri" panose="020F0502020204030204" pitchFamily="34" charset="0"/>
              </a:rPr>
              <a:t> &amp; </a:t>
            </a:r>
            <a:r>
              <a:rPr lang="fr-FR" sz="3600" dirty="0" err="1" smtClean="0">
                <a:latin typeface="Calibri" panose="020F0502020204030204" pitchFamily="34" charset="0"/>
              </a:rPr>
              <a:t>access</a:t>
            </a:r>
            <a:endParaRPr lang="en-GB" sz="3600"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23DEF764-59BE-4B16-8761-3A307E775C4E}" type="slidenum">
              <a:rPr lang="en-GB" smtClean="0"/>
              <a:pPr/>
              <a:t>17</a:t>
            </a:fld>
            <a:endParaRPr lang="en-GB" dirty="0"/>
          </a:p>
        </p:txBody>
      </p:sp>
      <p:sp>
        <p:nvSpPr>
          <p:cNvPr id="4" name="Rectangle 3"/>
          <p:cNvSpPr/>
          <p:nvPr/>
        </p:nvSpPr>
        <p:spPr>
          <a:xfrm>
            <a:off x="223233" y="1268760"/>
            <a:ext cx="8568952" cy="5940088"/>
          </a:xfrm>
          <a:prstGeom prst="rect">
            <a:avLst/>
          </a:prstGeom>
        </p:spPr>
        <p:txBody>
          <a:bodyPr wrap="square">
            <a:spAutoFit/>
          </a:bodyPr>
          <a:lstStyle/>
          <a:p>
            <a:r>
              <a:rPr lang="en-US" sz="2000" b="1" dirty="0" smtClean="0"/>
              <a:t>Objective A</a:t>
            </a:r>
          </a:p>
          <a:p>
            <a:r>
              <a:rPr lang="en-US" sz="2000" dirty="0" smtClean="0"/>
              <a:t>-33 ALOS-2 </a:t>
            </a:r>
            <a:r>
              <a:rPr lang="en-US" sz="2000" dirty="0"/>
              <a:t>images </a:t>
            </a:r>
            <a:r>
              <a:rPr lang="en-US" sz="2000" dirty="0" smtClean="0"/>
              <a:t>(2015 quota) were ordered for Turkey, Andes and Nepal. Soon to be available on GEP.</a:t>
            </a:r>
          </a:p>
          <a:p>
            <a:r>
              <a:rPr lang="en-US" sz="2000" dirty="0" smtClean="0"/>
              <a:t>-Cosmo-</a:t>
            </a:r>
            <a:r>
              <a:rPr lang="en-US" sz="2000" dirty="0" err="1" smtClean="0"/>
              <a:t>SkyMed</a:t>
            </a:r>
            <a:r>
              <a:rPr lang="en-US" sz="2000" dirty="0" smtClean="0"/>
              <a:t> </a:t>
            </a:r>
            <a:r>
              <a:rPr lang="en-US" sz="2000" dirty="0"/>
              <a:t>images over China and Iran </a:t>
            </a:r>
            <a:r>
              <a:rPr lang="en-US" sz="2000" dirty="0" smtClean="0"/>
              <a:t>were requested </a:t>
            </a:r>
            <a:r>
              <a:rPr lang="en-US" sz="2000" dirty="0"/>
              <a:t>(according to the latest update from the users</a:t>
            </a:r>
            <a:r>
              <a:rPr lang="en-US" sz="2000" dirty="0" smtClean="0"/>
              <a:t>).</a:t>
            </a:r>
          </a:p>
          <a:p>
            <a:r>
              <a:rPr lang="en-US" sz="2000" dirty="0"/>
              <a:t>-</a:t>
            </a:r>
            <a:r>
              <a:rPr lang="en-US" sz="2000" dirty="0" err="1"/>
              <a:t>TerraSAR</a:t>
            </a:r>
            <a:r>
              <a:rPr lang="en-US" sz="2000" dirty="0"/>
              <a:t>-X request for Obj. A to be forwarded to DLR.</a:t>
            </a:r>
            <a:endParaRPr lang="el-GR" sz="2000" dirty="0"/>
          </a:p>
          <a:p>
            <a:endParaRPr lang="en-US" sz="2000" b="1" dirty="0" smtClean="0"/>
          </a:p>
          <a:p>
            <a:r>
              <a:rPr lang="en-US" sz="2000" b="1" dirty="0" smtClean="0"/>
              <a:t>Objective C</a:t>
            </a:r>
          </a:p>
          <a:p>
            <a:r>
              <a:rPr lang="en-US" sz="2000" i="1" u="sng" dirty="0" smtClean="0"/>
              <a:t>Support for the </a:t>
            </a:r>
            <a:r>
              <a:rPr lang="en-US" sz="2000" i="1" u="sng" dirty="0" err="1" smtClean="0"/>
              <a:t>Gorkha</a:t>
            </a:r>
            <a:r>
              <a:rPr lang="en-US" sz="2000" i="1" u="sng" dirty="0" smtClean="0"/>
              <a:t> earthquake</a:t>
            </a:r>
          </a:p>
          <a:p>
            <a:r>
              <a:rPr lang="en-US" sz="2000" dirty="0"/>
              <a:t>-</a:t>
            </a:r>
            <a:r>
              <a:rPr lang="en-US" sz="2000" dirty="0" smtClean="0"/>
              <a:t>25 </a:t>
            </a:r>
            <a:r>
              <a:rPr lang="en-US" sz="2000" dirty="0"/>
              <a:t>ALOS-2 </a:t>
            </a:r>
            <a:r>
              <a:rPr lang="en-US" sz="2000" dirty="0" smtClean="0"/>
              <a:t>post-seismic images </a:t>
            </a:r>
            <a:r>
              <a:rPr lang="en-US" sz="2000" dirty="0"/>
              <a:t>are </a:t>
            </a:r>
            <a:r>
              <a:rPr lang="en-US" sz="2000" dirty="0" smtClean="0"/>
              <a:t>available.</a:t>
            </a:r>
            <a:endParaRPr lang="en-US" sz="2000" i="1" u="sng" dirty="0"/>
          </a:p>
          <a:p>
            <a:endParaRPr lang="en-US" sz="2000" i="1" u="sng" dirty="0" smtClean="0"/>
          </a:p>
          <a:p>
            <a:r>
              <a:rPr lang="en-US" sz="2000" i="1" u="sng" dirty="0" smtClean="0"/>
              <a:t>Greece</a:t>
            </a:r>
            <a:endParaRPr lang="en-US" sz="2000" i="1" u="sng" dirty="0"/>
          </a:p>
          <a:p>
            <a:r>
              <a:rPr lang="en-US" sz="2000" dirty="0" smtClean="0"/>
              <a:t>- 65 </a:t>
            </a:r>
            <a:r>
              <a:rPr lang="en-US" sz="2000" dirty="0" err="1"/>
              <a:t>TerraSAR</a:t>
            </a:r>
            <a:r>
              <a:rPr lang="en-US" sz="2000" dirty="0"/>
              <a:t>-X scenes (</a:t>
            </a:r>
            <a:r>
              <a:rPr lang="en-US" sz="2000" dirty="0" err="1"/>
              <a:t>strimap</a:t>
            </a:r>
            <a:r>
              <a:rPr lang="en-US" sz="2000" dirty="0"/>
              <a:t>) for </a:t>
            </a:r>
            <a:r>
              <a:rPr lang="en-US" sz="2000" dirty="0" smtClean="0"/>
              <a:t>post-seismic analysis </a:t>
            </a:r>
            <a:r>
              <a:rPr lang="en-US" sz="2000" dirty="0"/>
              <a:t>over </a:t>
            </a:r>
            <a:r>
              <a:rPr lang="en-US" sz="2000" dirty="0" err="1" smtClean="0"/>
              <a:t>Lefkada</a:t>
            </a:r>
            <a:r>
              <a:rPr lang="en-US" sz="2000" dirty="0" smtClean="0"/>
              <a:t> </a:t>
            </a:r>
            <a:r>
              <a:rPr lang="en-US" sz="2000" dirty="0"/>
              <a:t>are </a:t>
            </a:r>
            <a:r>
              <a:rPr lang="en-US" sz="2000" dirty="0" smtClean="0"/>
              <a:t>being acquired </a:t>
            </a:r>
            <a:r>
              <a:rPr lang="en-US" sz="2000" dirty="0"/>
              <a:t>starting on 01-12-2015.</a:t>
            </a:r>
          </a:p>
          <a:p>
            <a:r>
              <a:rPr lang="en-GB" sz="2000" dirty="0" smtClean="0"/>
              <a:t>- Co-seismic Radarsat-2  data received.</a:t>
            </a:r>
            <a:endParaRPr lang="en-GB" sz="2000" dirty="0"/>
          </a:p>
          <a:p>
            <a:pPr>
              <a:buFontTx/>
              <a:buChar char="-"/>
            </a:pPr>
            <a:r>
              <a:rPr lang="en-GB" sz="2000" dirty="0" smtClean="0"/>
              <a:t> 60 COSMO-SkyMed </a:t>
            </a:r>
            <a:r>
              <a:rPr lang="en-GB" sz="2000" dirty="0" err="1" smtClean="0"/>
              <a:t>stripmap</a:t>
            </a:r>
            <a:r>
              <a:rPr lang="en-GB" sz="2000" dirty="0" smtClean="0"/>
              <a:t> scenes, including co- and post-seismic coverage, have been requested.</a:t>
            </a:r>
          </a:p>
          <a:p>
            <a:pPr>
              <a:buFontTx/>
              <a:buChar char="-"/>
            </a:pPr>
            <a:r>
              <a:rPr lang="en-GB" sz="2000" dirty="0" smtClean="0"/>
              <a:t> SPOT data request still pending</a:t>
            </a:r>
          </a:p>
          <a:p>
            <a:endParaRPr lang="en-US" sz="2000" dirty="0"/>
          </a:p>
        </p:txBody>
      </p:sp>
    </p:spTree>
    <p:extLst>
      <p:ext uri="{BB962C8B-B14F-4D97-AF65-F5344CB8AC3E}">
        <p14:creationId xmlns:p14="http://schemas.microsoft.com/office/powerpoint/2010/main" val="2020688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solidFill>
                  <a:prstClr val="black">
                    <a:tint val="75000"/>
                  </a:prstClr>
                </a:solidFill>
              </a:rPr>
              <a:pPr/>
              <a:t>18</a:t>
            </a:fld>
            <a:endParaRPr lang="fr-FR">
              <a:solidFill>
                <a:prstClr val="black">
                  <a:tint val="75000"/>
                </a:prstClr>
              </a:solidFill>
            </a:endParaRPr>
          </a:p>
        </p:txBody>
      </p:sp>
      <p:sp>
        <p:nvSpPr>
          <p:cNvPr id="2" name="Title 1"/>
          <p:cNvSpPr>
            <a:spLocks noGrp="1"/>
          </p:cNvSpPr>
          <p:nvPr>
            <p:ph type="title" idx="4294967295"/>
          </p:nvPr>
        </p:nvSpPr>
        <p:spPr>
          <a:xfrm>
            <a:off x="251520" y="2348880"/>
            <a:ext cx="8589640" cy="2366963"/>
          </a:xfrm>
        </p:spPr>
        <p:txBody>
          <a:bodyPr>
            <a:noAutofit/>
          </a:bodyPr>
          <a:lstStyle/>
          <a:p>
            <a:pPr lvl="1" algn="ctr"/>
            <a:r>
              <a:rPr lang="en-US" sz="2000" u="sng"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Results from pilot work in the period September 2015- February 2016</a:t>
            </a:r>
            <a: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b="1"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2</a:t>
            </a:r>
            <a:r>
              <a:rPr lang="en-US" b="1" dirty="0" smtClean="0">
                <a:solidFill>
                  <a:schemeClr val="tx2"/>
                </a:solidFill>
                <a:effectLst>
                  <a:outerShdw blurRad="38100" dist="38100" dir="2700000" algn="tl">
                    <a:srgbClr val="000000">
                      <a:alpha val="43137"/>
                    </a:srgbClr>
                  </a:outerShdw>
                </a:effectLst>
              </a:rPr>
              <a:t>. </a:t>
            </a:r>
            <a:r>
              <a:rPr lang="en-US" b="1" dirty="0">
                <a:solidFill>
                  <a:schemeClr val="tx2"/>
                </a:solidFill>
                <a:effectLst>
                  <a:outerShdw blurRad="38100" dist="38100" dir="2700000" algn="tl">
                    <a:srgbClr val="000000">
                      <a:alpha val="43137"/>
                    </a:srgbClr>
                  </a:outerShdw>
                </a:effectLst>
              </a:rPr>
              <a:t>EO </a:t>
            </a:r>
            <a:r>
              <a:rPr lang="en-US" b="1" dirty="0" smtClean="0">
                <a:solidFill>
                  <a:schemeClr val="tx2"/>
                </a:solidFill>
                <a:effectLst>
                  <a:outerShdw blurRad="38100" dist="38100" dir="2700000" algn="tl">
                    <a:srgbClr val="000000">
                      <a:alpha val="43137"/>
                    </a:srgbClr>
                  </a:outerShdw>
                </a:effectLst>
              </a:rPr>
              <a:t>processing</a:t>
            </a:r>
            <a:r>
              <a:rPr lang="en-US" sz="3200" b="1" dirty="0">
                <a:solidFill>
                  <a:schemeClr val="tx2"/>
                </a:solidFill>
              </a:rPr>
              <a:t/>
            </a:r>
            <a:br>
              <a:rPr lang="en-US" sz="3200" b="1" dirty="0">
                <a:solidFill>
                  <a:schemeClr val="tx2"/>
                </a:solidFill>
              </a:rPr>
            </a:br>
            <a:r>
              <a:rPr lang="en-US" sz="3200" b="1" u="sng" dirty="0" smtClean="0">
                <a:solidFill>
                  <a:schemeClr val="tx2"/>
                </a:solidFill>
                <a:ea typeface="Verdana" panose="020B0604030504040204" pitchFamily="34" charset="0"/>
                <a:cs typeface="Verdana" panose="020B0604030504040204" pitchFamily="34" charset="0"/>
              </a:rPr>
              <a:t/>
            </a:r>
            <a:br>
              <a:rPr lang="en-US" sz="3200" b="1" u="sng" dirty="0" smtClean="0">
                <a:solidFill>
                  <a:schemeClr val="tx2"/>
                </a:solidFill>
                <a:ea typeface="Verdana" panose="020B0604030504040204" pitchFamily="34" charset="0"/>
                <a:cs typeface="Verdana" panose="020B0604030504040204" pitchFamily="34" charset="0"/>
              </a:rPr>
            </a:br>
            <a:endParaRPr lang="el-GR" sz="3200" b="1" u="sng" dirty="0">
              <a:solidFill>
                <a:schemeClr val="tx2"/>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11062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88912"/>
            <a:ext cx="9067800" cy="791815"/>
          </a:xfrm>
        </p:spPr>
        <p:txBody>
          <a:bodyPr/>
          <a:lstStyle/>
          <a:p>
            <a:pPr algn="l"/>
            <a:r>
              <a:rPr lang="fr-FR" sz="3600" dirty="0" smtClean="0">
                <a:latin typeface="Calibri" panose="020F0502020204030204" pitchFamily="34" charset="0"/>
              </a:rPr>
              <a:t>INGV : </a:t>
            </a:r>
            <a:r>
              <a:rPr lang="fr-FR" sz="3600" dirty="0" err="1" smtClean="0">
                <a:latin typeface="Calibri" panose="020F0502020204030204" pitchFamily="34" charset="0"/>
              </a:rPr>
              <a:t>Azimuth</a:t>
            </a:r>
            <a:r>
              <a:rPr lang="fr-FR" sz="3600" dirty="0" smtClean="0">
                <a:latin typeface="Calibri" panose="020F0502020204030204" pitchFamily="34" charset="0"/>
              </a:rPr>
              <a:t> </a:t>
            </a:r>
            <a:r>
              <a:rPr lang="fr-FR" sz="3600" dirty="0" err="1" smtClean="0">
                <a:latin typeface="Calibri" panose="020F0502020204030204" pitchFamily="34" charset="0"/>
              </a:rPr>
              <a:t>displacement</a:t>
            </a:r>
            <a:r>
              <a:rPr lang="fr-FR" sz="3600" dirty="0" smtClean="0">
                <a:latin typeface="Calibri" panose="020F0502020204030204" pitchFamily="34" charset="0"/>
              </a:rPr>
              <a:t> for the 2015 </a:t>
            </a:r>
            <a:r>
              <a:rPr lang="fr-FR" sz="3600" dirty="0" err="1" smtClean="0">
                <a:latin typeface="Calibri" panose="020F0502020204030204" pitchFamily="34" charset="0"/>
              </a:rPr>
              <a:t>Lefkada</a:t>
            </a:r>
            <a:r>
              <a:rPr lang="fr-FR" sz="3600" dirty="0" smtClean="0">
                <a:latin typeface="Calibri" panose="020F0502020204030204" pitchFamily="34" charset="0"/>
              </a:rPr>
              <a:t> </a:t>
            </a:r>
            <a:r>
              <a:rPr lang="fr-FR" sz="3600" dirty="0" err="1" smtClean="0">
                <a:latin typeface="Calibri" panose="020F0502020204030204" pitchFamily="34" charset="0"/>
              </a:rPr>
              <a:t>earthquake</a:t>
            </a:r>
            <a:endParaRPr lang="en-GB" sz="3600"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19</a:t>
            </a:fld>
            <a:endParaRPr lang="en-GB"/>
          </a:p>
        </p:txBody>
      </p:sp>
      <p:pic>
        <p:nvPicPr>
          <p:cNvPr id="8" name="Immagine 5" descr="Lefkada_adis.png"/>
          <p:cNvPicPr>
            <a:picLocks noChangeAspect="1"/>
          </p:cNvPicPr>
          <p:nvPr/>
        </p:nvPicPr>
        <p:blipFill>
          <a:blip r:embed="rId2" cstate="print"/>
          <a:stretch>
            <a:fillRect/>
          </a:stretch>
        </p:blipFill>
        <p:spPr>
          <a:xfrm>
            <a:off x="467544" y="1628800"/>
            <a:ext cx="3672408" cy="4751457"/>
          </a:xfrm>
          <a:prstGeom prst="rect">
            <a:avLst/>
          </a:prstGeom>
        </p:spPr>
      </p:pic>
      <p:sp>
        <p:nvSpPr>
          <p:cNvPr id="7" name="Rectangle 6"/>
          <p:cNvSpPr/>
          <p:nvPr/>
        </p:nvSpPr>
        <p:spPr>
          <a:xfrm>
            <a:off x="4499991" y="2780928"/>
            <a:ext cx="4464497" cy="1477328"/>
          </a:xfrm>
          <a:prstGeom prst="rect">
            <a:avLst/>
          </a:prstGeom>
        </p:spPr>
        <p:txBody>
          <a:bodyPr wrap="square">
            <a:spAutoFit/>
          </a:bodyPr>
          <a:lstStyle/>
          <a:p>
            <a:r>
              <a:rPr lang="en-US" b="1" dirty="0">
                <a:latin typeface="Calibri" panose="020F0502020204030204" pitchFamily="34" charset="0"/>
              </a:rPr>
              <a:t>Offset tracking analysis of COSMO-</a:t>
            </a:r>
            <a:r>
              <a:rPr lang="en-US" b="1" dirty="0" err="1">
                <a:latin typeface="Calibri" panose="020F0502020204030204" pitchFamily="34" charset="0"/>
              </a:rPr>
              <a:t>SkyMed</a:t>
            </a:r>
            <a:r>
              <a:rPr lang="en-US" b="1" dirty="0">
                <a:latin typeface="Calibri" panose="020F0502020204030204" pitchFamily="34" charset="0"/>
              </a:rPr>
              <a:t> </a:t>
            </a:r>
            <a:r>
              <a:rPr lang="en-US" b="1" dirty="0" err="1">
                <a:latin typeface="Calibri" panose="020F0502020204030204" pitchFamily="34" charset="0"/>
              </a:rPr>
              <a:t>stripmap</a:t>
            </a:r>
            <a:r>
              <a:rPr lang="en-US" b="1" dirty="0">
                <a:latin typeface="Calibri" panose="020F0502020204030204" pitchFamily="34" charset="0"/>
              </a:rPr>
              <a:t> </a:t>
            </a:r>
            <a:r>
              <a:rPr lang="en-US" b="1" dirty="0" err="1">
                <a:latin typeface="Calibri" panose="020F0502020204030204" pitchFamily="34" charset="0"/>
              </a:rPr>
              <a:t>coseismic</a:t>
            </a:r>
            <a:r>
              <a:rPr lang="en-US" b="1" dirty="0">
                <a:latin typeface="Calibri" panose="020F0502020204030204" pitchFamily="34" charset="0"/>
              </a:rPr>
              <a:t> pair.</a:t>
            </a:r>
          </a:p>
          <a:p>
            <a:endParaRPr lang="en-US" b="1" dirty="0">
              <a:latin typeface="Calibri" panose="020F0502020204030204" pitchFamily="34" charset="0"/>
            </a:endParaRPr>
          </a:p>
          <a:p>
            <a:r>
              <a:rPr lang="en-US" b="1" dirty="0">
                <a:latin typeface="Calibri" panose="020F0502020204030204" pitchFamily="34" charset="0"/>
              </a:rPr>
              <a:t>20-30 cm southward motion along the western shore of the </a:t>
            </a:r>
            <a:r>
              <a:rPr lang="en-US" b="1" dirty="0" smtClean="0">
                <a:latin typeface="Calibri" panose="020F0502020204030204" pitchFamily="34" charset="0"/>
              </a:rPr>
              <a:t>island.</a:t>
            </a:r>
            <a:endParaRPr lang="en-US" b="1" dirty="0">
              <a:latin typeface="Calibri" panose="020F0502020204030204" pitchFamily="34" charset="0"/>
            </a:endParaRPr>
          </a:p>
        </p:txBody>
      </p:sp>
      <p:sp>
        <p:nvSpPr>
          <p:cNvPr id="6" name="Ovale 5"/>
          <p:cNvSpPr/>
          <p:nvPr/>
        </p:nvSpPr>
        <p:spPr bwMode="auto">
          <a:xfrm>
            <a:off x="1115616" y="3429000"/>
            <a:ext cx="648072" cy="10801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1500" b="0" i="0" u="none" strike="noStrike" cap="none" normalizeH="0" baseline="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305883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E5741A4-A864-49A7-944A-A05ED55E0BC5}" type="slidenum">
              <a:rPr lang="fr-FR" smtClean="0"/>
              <a:pPr/>
              <a:t>2</a:t>
            </a:fld>
            <a:endParaRPr lang="fr-FR"/>
          </a:p>
        </p:txBody>
      </p:sp>
      <p:sp>
        <p:nvSpPr>
          <p:cNvPr id="2" name="Titre 1"/>
          <p:cNvSpPr>
            <a:spLocks noGrp="1"/>
          </p:cNvSpPr>
          <p:nvPr>
            <p:ph type="title" idx="4294967295"/>
          </p:nvPr>
        </p:nvSpPr>
        <p:spPr>
          <a:xfrm>
            <a:off x="971600" y="0"/>
            <a:ext cx="1800200" cy="1012974"/>
          </a:xfrm>
        </p:spPr>
        <p:txBody>
          <a:bodyPr>
            <a:normAutofit/>
          </a:bodyPr>
          <a:lstStyle/>
          <a:p>
            <a:r>
              <a:rPr lang="fr-FR" sz="3600" b="1" dirty="0" err="1">
                <a:effectLst>
                  <a:outerShdw blurRad="38100" dist="38100" dir="2700000" algn="tl">
                    <a:srgbClr val="000000">
                      <a:alpha val="43137"/>
                    </a:srgbClr>
                  </a:outerShdw>
                </a:effectLst>
                <a:latin typeface="Calibri" panose="020F0502020204030204" pitchFamily="34" charset="0"/>
              </a:rPr>
              <a:t>Outline</a:t>
            </a:r>
            <a:endParaRPr lang="fr-FR" sz="3600" b="1" dirty="0">
              <a:effectLst>
                <a:outerShdw blurRad="38100" dist="38100" dir="2700000" algn="tl">
                  <a:srgbClr val="000000">
                    <a:alpha val="43137"/>
                  </a:srgbClr>
                </a:outerShdw>
              </a:effectLst>
              <a:latin typeface="Calibri" panose="020F0502020204030204" pitchFamily="34" charset="0"/>
            </a:endParaRPr>
          </a:p>
        </p:txBody>
      </p:sp>
      <p:sp>
        <p:nvSpPr>
          <p:cNvPr id="3" name="Espace réservé du contenu 2"/>
          <p:cNvSpPr>
            <a:spLocks noGrp="1"/>
          </p:cNvSpPr>
          <p:nvPr>
            <p:ph idx="4294967295"/>
          </p:nvPr>
        </p:nvSpPr>
        <p:spPr>
          <a:xfrm>
            <a:off x="539552" y="1844824"/>
            <a:ext cx="8229600" cy="4525963"/>
          </a:xfrm>
        </p:spPr>
        <p:txBody>
          <a:bodyPr>
            <a:normAutofit/>
          </a:bodyPr>
          <a:lstStyle/>
          <a:p>
            <a:r>
              <a:rPr lang="en-US" sz="2400" b="1" dirty="0" smtClean="0">
                <a:latin typeface="+mj-lt"/>
                <a:ea typeface="+mj-ea"/>
                <a:cs typeface="+mj-cs"/>
              </a:rPr>
              <a:t>Seismic Hazards pilot - </a:t>
            </a:r>
            <a:r>
              <a:rPr lang="en-US" sz="2400" b="1" dirty="0">
                <a:latin typeface="+mj-lt"/>
                <a:ea typeface="+mj-ea"/>
                <a:cs typeface="+mj-cs"/>
              </a:rPr>
              <a:t>S</a:t>
            </a:r>
            <a:r>
              <a:rPr lang="en-US" sz="2400" b="1" dirty="0" smtClean="0">
                <a:latin typeface="+mj-lt"/>
                <a:ea typeface="+mj-ea"/>
                <a:cs typeface="+mj-cs"/>
              </a:rPr>
              <a:t>tatus</a:t>
            </a:r>
          </a:p>
          <a:p>
            <a:r>
              <a:rPr lang="en-US" sz="2400" b="1" dirty="0" smtClean="0">
                <a:latin typeface="+mj-lt"/>
                <a:ea typeface="+mj-ea"/>
                <a:cs typeface="+mj-cs"/>
              </a:rPr>
              <a:t>Results from pilot work to date</a:t>
            </a:r>
          </a:p>
          <a:p>
            <a:pPr marL="457200" lvl="1" indent="0">
              <a:buNone/>
            </a:pPr>
            <a:r>
              <a:rPr lang="en-US" sz="2000" b="1" dirty="0" smtClean="0">
                <a:latin typeface="+mj-lt"/>
                <a:ea typeface="+mj-ea"/>
                <a:cs typeface="+mj-cs"/>
              </a:rPr>
              <a:t>1. EO </a:t>
            </a:r>
            <a:r>
              <a:rPr lang="en-US" sz="2000" b="1" dirty="0">
                <a:latin typeface="+mj-lt"/>
                <a:ea typeface="+mj-ea"/>
                <a:cs typeface="+mj-cs"/>
              </a:rPr>
              <a:t>data access </a:t>
            </a:r>
            <a:r>
              <a:rPr lang="en-US" sz="2000" b="1" dirty="0" smtClean="0">
                <a:latin typeface="+mj-lt"/>
                <a:ea typeface="+mj-ea"/>
                <a:cs typeface="+mj-cs"/>
              </a:rPr>
              <a:t>for </a:t>
            </a:r>
            <a:r>
              <a:rPr lang="en-US" sz="2000" b="1" dirty="0">
                <a:latin typeface="+mj-lt"/>
                <a:ea typeface="+mj-ea"/>
                <a:cs typeface="+mj-cs"/>
              </a:rPr>
              <a:t>p</a:t>
            </a:r>
            <a:r>
              <a:rPr lang="en-US" sz="2000" b="1" dirty="0" smtClean="0">
                <a:latin typeface="+mj-lt"/>
                <a:ea typeface="+mj-ea"/>
                <a:cs typeface="+mj-cs"/>
              </a:rPr>
              <a:t>ilot users</a:t>
            </a:r>
          </a:p>
          <a:p>
            <a:pPr marL="457200" lvl="1" indent="0">
              <a:buNone/>
            </a:pPr>
            <a:r>
              <a:rPr lang="en-US" sz="2000" b="1" dirty="0" smtClean="0"/>
              <a:t>2. EO processing</a:t>
            </a:r>
          </a:p>
          <a:p>
            <a:pPr marL="457200" lvl="1" indent="0">
              <a:buNone/>
            </a:pPr>
            <a:r>
              <a:rPr lang="en-US" sz="2000" b="1" dirty="0">
                <a:latin typeface="+mj-lt"/>
                <a:ea typeface="+mj-ea"/>
                <a:cs typeface="+mj-cs"/>
              </a:rPr>
              <a:t>3</a:t>
            </a:r>
            <a:r>
              <a:rPr lang="en-US" sz="2000" b="1" dirty="0" smtClean="0">
                <a:latin typeface="+mj-lt"/>
                <a:ea typeface="+mj-ea"/>
                <a:cs typeface="+mj-cs"/>
              </a:rPr>
              <a:t>. Awareness - Promotion of results</a:t>
            </a:r>
          </a:p>
          <a:p>
            <a:pPr marL="457200" lvl="1" indent="0">
              <a:buNone/>
            </a:pPr>
            <a:r>
              <a:rPr lang="en-US" sz="2000" b="1" dirty="0">
                <a:latin typeface="+mj-lt"/>
                <a:ea typeface="+mj-ea"/>
                <a:cs typeface="+mj-cs"/>
              </a:rPr>
              <a:t>4</a:t>
            </a:r>
            <a:r>
              <a:rPr lang="en-US" sz="2000" b="1" dirty="0" smtClean="0">
                <a:latin typeface="+mj-lt"/>
                <a:ea typeface="+mj-ea"/>
                <a:cs typeface="+mj-cs"/>
              </a:rPr>
              <a:t>. Observations strategy</a:t>
            </a:r>
            <a:endParaRPr lang="en-US" sz="2000" b="1" dirty="0">
              <a:latin typeface="+mj-lt"/>
              <a:ea typeface="+mj-ea"/>
              <a:cs typeface="+mj-cs"/>
            </a:endParaRPr>
          </a:p>
          <a:p>
            <a:r>
              <a:rPr lang="en-US" sz="2400" b="1" dirty="0" smtClean="0">
                <a:latin typeface="+mj-lt"/>
                <a:ea typeface="+mj-ea"/>
                <a:cs typeface="+mj-cs"/>
              </a:rPr>
              <a:t>Issues and risks identified</a:t>
            </a:r>
            <a:endParaRPr lang="en-US" sz="2400" b="1" dirty="0">
              <a:latin typeface="+mj-lt"/>
              <a:ea typeface="+mj-ea"/>
              <a:cs typeface="+mj-cs"/>
            </a:endParaRPr>
          </a:p>
          <a:p>
            <a:pPr marL="0" indent="0">
              <a:buNone/>
            </a:pPr>
            <a:r>
              <a:rPr lang="en-US" dirty="0"/>
              <a:t/>
            </a:r>
            <a:br>
              <a:rPr lang="en-US" dirty="0"/>
            </a:br>
            <a:endParaRPr lang="fr-FR" dirty="0"/>
          </a:p>
        </p:txBody>
      </p:sp>
    </p:spTree>
    <p:extLst>
      <p:ext uri="{BB962C8B-B14F-4D97-AF65-F5344CB8AC3E}">
        <p14:creationId xmlns:p14="http://schemas.microsoft.com/office/powerpoint/2010/main" val="7403781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88912"/>
            <a:ext cx="9067800" cy="791815"/>
          </a:xfrm>
        </p:spPr>
        <p:txBody>
          <a:bodyPr/>
          <a:lstStyle/>
          <a:p>
            <a:pPr algn="l"/>
            <a:r>
              <a:rPr lang="fr-FR" sz="3600" dirty="0" smtClean="0">
                <a:latin typeface="Calibri" panose="020F0502020204030204" pitchFamily="34" charset="0"/>
              </a:rPr>
              <a:t>INGV &amp; NOA: Sentinel-1 </a:t>
            </a:r>
            <a:r>
              <a:rPr lang="fr-FR" sz="3600" dirty="0" err="1" smtClean="0">
                <a:latin typeface="Calibri" panose="020F0502020204030204" pitchFamily="34" charset="0"/>
              </a:rPr>
              <a:t>Displacement</a:t>
            </a:r>
            <a:endParaRPr lang="en-GB" sz="3600"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20</a:t>
            </a:fld>
            <a:endParaRPr lang="en-GB"/>
          </a:p>
        </p:txBody>
      </p:sp>
      <p:sp>
        <p:nvSpPr>
          <p:cNvPr id="11" name="Rectangle 10"/>
          <p:cNvSpPr/>
          <p:nvPr/>
        </p:nvSpPr>
        <p:spPr bwMode="auto">
          <a:xfrm>
            <a:off x="5357144" y="1484784"/>
            <a:ext cx="2678183" cy="12241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b="1" dirty="0" smtClean="0">
                <a:solidFill>
                  <a:schemeClr val="tx2"/>
                </a:solidFill>
                <a:latin typeface="Calibri" panose="020F0502020204030204" pitchFamily="34" charset="0"/>
              </a:rPr>
              <a:t>Sentinel-1 </a:t>
            </a:r>
            <a:r>
              <a:rPr lang="fr-FR" b="1" dirty="0" err="1" smtClean="0">
                <a:solidFill>
                  <a:schemeClr val="tx2"/>
                </a:solidFill>
                <a:latin typeface="Calibri" panose="020F0502020204030204" pitchFamily="34" charset="0"/>
              </a:rPr>
              <a:t>ascending</a:t>
            </a:r>
            <a:r>
              <a:rPr lang="fr-FR" b="1" dirty="0" smtClean="0">
                <a:solidFill>
                  <a:schemeClr val="tx2"/>
                </a:solidFill>
                <a:latin typeface="Calibri" panose="020F0502020204030204" pitchFamily="34" charset="0"/>
              </a:rPr>
              <a:t> data: </a:t>
            </a:r>
            <a:r>
              <a:rPr lang="fr-FR" b="1" dirty="0" err="1" smtClean="0">
                <a:solidFill>
                  <a:schemeClr val="tx2"/>
                </a:solidFill>
                <a:latin typeface="Calibri" panose="020F0502020204030204" pitchFamily="34" charset="0"/>
              </a:rPr>
              <a:t>Interferogram</a:t>
            </a:r>
            <a:r>
              <a:rPr lang="fr-FR" b="1" dirty="0" smtClean="0">
                <a:solidFill>
                  <a:schemeClr val="tx2"/>
                </a:solidFill>
                <a:latin typeface="Calibri" panose="020F0502020204030204" pitchFamily="34" charset="0"/>
              </a:rPr>
              <a:t>  and </a:t>
            </a:r>
            <a:r>
              <a:rPr lang="fr-FR" b="1" dirty="0" err="1" smtClean="0">
                <a:solidFill>
                  <a:schemeClr val="tx2"/>
                </a:solidFill>
                <a:latin typeface="Calibri" panose="020F0502020204030204" pitchFamily="34" charset="0"/>
              </a:rPr>
              <a:t>Displacement</a:t>
            </a:r>
            <a:endParaRPr lang="en-GB" b="1" dirty="0">
              <a:solidFill>
                <a:schemeClr val="tx2"/>
              </a:solidFill>
              <a:latin typeface="Calibri" panose="020F0502020204030204" pitchFamily="34" charset="0"/>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412776"/>
            <a:ext cx="3672408" cy="5114031"/>
          </a:xfr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564904"/>
            <a:ext cx="3096344" cy="4036717"/>
          </a:xfrm>
          <a:prstGeom prst="rect">
            <a:avLst/>
          </a:prstGeom>
        </p:spPr>
      </p:pic>
    </p:spTree>
    <p:extLst>
      <p:ext uri="{BB962C8B-B14F-4D97-AF65-F5344CB8AC3E}">
        <p14:creationId xmlns:p14="http://schemas.microsoft.com/office/powerpoint/2010/main" val="101604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88912"/>
            <a:ext cx="9067800" cy="791815"/>
          </a:xfrm>
        </p:spPr>
        <p:txBody>
          <a:bodyPr/>
          <a:lstStyle/>
          <a:p>
            <a:pPr lvl="0" algn="l" defTabSz="457200" eaLnBrk="1" fontAlgn="auto" hangingPunct="1">
              <a:spcAft>
                <a:spcPts val="0"/>
              </a:spcAft>
              <a:defRPr/>
            </a:pPr>
            <a:r>
              <a:rPr lang="fr-FR" dirty="0" smtClean="0">
                <a:latin typeface="Calibri" panose="020F0502020204030204" pitchFamily="34" charset="0"/>
              </a:rPr>
              <a:t/>
            </a:r>
            <a:br>
              <a:rPr lang="fr-FR" dirty="0" smtClean="0">
                <a:latin typeface="Calibri" panose="020F0502020204030204" pitchFamily="34" charset="0"/>
              </a:rPr>
            </a:br>
            <a:r>
              <a:rPr lang="fr-FR" dirty="0" smtClean="0">
                <a:latin typeface="Calibri" panose="020F0502020204030204" pitchFamily="34" charset="0"/>
              </a:rPr>
              <a:t>INGV &amp; NOA: </a:t>
            </a:r>
            <a:r>
              <a:rPr lang="it-IT" kern="1200" dirty="0" smtClean="0">
                <a:latin typeface="Calibri" panose="020F0502020204030204" pitchFamily="34" charset="0"/>
              </a:rPr>
              <a:t>Initial fault model for the </a:t>
            </a:r>
            <a:br>
              <a:rPr lang="it-IT" kern="1200" dirty="0" smtClean="0">
                <a:latin typeface="Calibri" panose="020F0502020204030204" pitchFamily="34" charset="0"/>
              </a:rPr>
            </a:br>
            <a:r>
              <a:rPr lang="it-IT" dirty="0" smtClean="0">
                <a:latin typeface="Calibri" panose="020F0502020204030204" pitchFamily="34" charset="0"/>
              </a:rPr>
              <a:t>2015 Lefkada earthquake</a:t>
            </a:r>
            <a:r>
              <a:rPr lang="it-IT" sz="2400" kern="1200" dirty="0">
                <a:solidFill>
                  <a:schemeClr val="bg2"/>
                </a:solidFill>
                <a:latin typeface="Book Antiqua" panose="02040602050305030304" pitchFamily="18" charset="0"/>
              </a:rPr>
              <a:t/>
            </a:r>
            <a:br>
              <a:rPr lang="it-IT" sz="2400" kern="1200" dirty="0">
                <a:solidFill>
                  <a:schemeClr val="bg2"/>
                </a:solidFill>
                <a:latin typeface="Book Antiqua" panose="02040602050305030304" pitchFamily="18" charset="0"/>
              </a:rPr>
            </a:br>
            <a:endParaRPr lang="en-GB" sz="3600"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21</a:t>
            </a:fld>
            <a:endParaRPr lang="en-GB"/>
          </a:p>
        </p:txBody>
      </p:sp>
      <p:sp>
        <p:nvSpPr>
          <p:cNvPr id="11" name="Rectangle 10"/>
          <p:cNvSpPr/>
          <p:nvPr/>
        </p:nvSpPr>
        <p:spPr bwMode="auto">
          <a:xfrm>
            <a:off x="5148064" y="1475969"/>
            <a:ext cx="2678183" cy="12241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400" b="1" dirty="0">
              <a:solidFill>
                <a:schemeClr val="tx2"/>
              </a:solidFill>
            </a:endParaRPr>
          </a:p>
        </p:txBody>
      </p:sp>
      <p:pic>
        <p:nvPicPr>
          <p:cNvPr id="8" name="Immagine 8" descr="lefkada2015.jpg"/>
          <p:cNvPicPr>
            <a:picLocks noChangeAspect="1"/>
          </p:cNvPicPr>
          <p:nvPr/>
        </p:nvPicPr>
        <p:blipFill>
          <a:blip r:embed="rId2" cstate="print"/>
          <a:srcRect l="11532" r="8691"/>
          <a:stretch>
            <a:fillRect/>
          </a:stretch>
        </p:blipFill>
        <p:spPr>
          <a:xfrm>
            <a:off x="107504" y="2050915"/>
            <a:ext cx="4824536" cy="4149275"/>
          </a:xfrm>
          <a:prstGeom prst="rect">
            <a:avLst/>
          </a:prstGeom>
        </p:spPr>
      </p:pic>
      <p:sp>
        <p:nvSpPr>
          <p:cNvPr id="7" name="Rectangle 6"/>
          <p:cNvSpPr/>
          <p:nvPr/>
        </p:nvSpPr>
        <p:spPr>
          <a:xfrm>
            <a:off x="5281782" y="2989587"/>
            <a:ext cx="3672408" cy="2031325"/>
          </a:xfrm>
          <a:prstGeom prst="rect">
            <a:avLst/>
          </a:prstGeom>
        </p:spPr>
        <p:txBody>
          <a:bodyPr wrap="square">
            <a:spAutoFit/>
          </a:bodyPr>
          <a:lstStyle/>
          <a:p>
            <a:r>
              <a:rPr lang="en-US" b="1" dirty="0">
                <a:latin typeface="Calibri" panose="020F0502020204030204" pitchFamily="34" charset="0"/>
              </a:rPr>
              <a:t>INGV and NOA have inverted COSMO-SkyMed, </a:t>
            </a:r>
            <a:r>
              <a:rPr lang="en-US" b="1" dirty="0" smtClean="0">
                <a:latin typeface="Calibri" panose="020F0502020204030204" pitchFamily="34" charset="0"/>
              </a:rPr>
              <a:t>Radarsat-2, </a:t>
            </a:r>
            <a:r>
              <a:rPr lang="en-US" b="1" dirty="0">
                <a:latin typeface="Calibri" panose="020F0502020204030204" pitchFamily="34" charset="0"/>
              </a:rPr>
              <a:t>and S-1 data to constrain a source model for the earthquake</a:t>
            </a:r>
            <a:r>
              <a:rPr lang="en-US" b="1" dirty="0" smtClean="0">
                <a:latin typeface="Calibri" panose="020F0502020204030204" pitchFamily="34" charset="0"/>
              </a:rPr>
              <a:t>.</a:t>
            </a:r>
          </a:p>
          <a:p>
            <a:endParaRPr lang="en-US" b="1" dirty="0" smtClean="0">
              <a:latin typeface="Calibri" panose="020F0502020204030204" pitchFamily="34" charset="0"/>
            </a:endParaRPr>
          </a:p>
          <a:p>
            <a:r>
              <a:rPr lang="en-US" dirty="0" smtClean="0">
                <a:latin typeface="Calibri" panose="020F0502020204030204" pitchFamily="34" charset="0"/>
              </a:rPr>
              <a:t>Blue points: </a:t>
            </a:r>
            <a:r>
              <a:rPr lang="en-US" dirty="0" smtClean="0">
                <a:latin typeface="Calibri" panose="020F0502020204030204" pitchFamily="34" charset="0"/>
              </a:rPr>
              <a:t>observed displacement, red </a:t>
            </a:r>
            <a:r>
              <a:rPr lang="en-US" dirty="0" smtClean="0">
                <a:latin typeface="Calibri" panose="020F0502020204030204" pitchFamily="34" charset="0"/>
              </a:rPr>
              <a:t>points: </a:t>
            </a:r>
            <a:r>
              <a:rPr lang="en-US" dirty="0" smtClean="0">
                <a:latin typeface="Calibri" panose="020F0502020204030204" pitchFamily="34" charset="0"/>
              </a:rPr>
              <a:t>modeled displacements.</a:t>
            </a:r>
            <a:endParaRPr lang="en-US" dirty="0">
              <a:latin typeface="Calibri" panose="020F0502020204030204" pitchFamily="34" charset="0"/>
            </a:endParaRPr>
          </a:p>
        </p:txBody>
      </p:sp>
    </p:spTree>
    <p:extLst>
      <p:ext uri="{BB962C8B-B14F-4D97-AF65-F5344CB8AC3E}">
        <p14:creationId xmlns:p14="http://schemas.microsoft.com/office/powerpoint/2010/main" val="3819905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7848872" cy="501650"/>
          </a:xfrm>
        </p:spPr>
        <p:txBody>
          <a:bodyPr/>
          <a:lstStyle/>
          <a:p>
            <a:pPr algn="l"/>
            <a:r>
              <a:rPr lang="fr-FR" dirty="0" smtClean="0">
                <a:latin typeface="Calibri" panose="020F0502020204030204" pitchFamily="34" charset="0"/>
              </a:rPr>
              <a:t>NOA:  Co-</a:t>
            </a:r>
            <a:r>
              <a:rPr lang="fr-FR" dirty="0" err="1" smtClean="0">
                <a:latin typeface="Calibri" panose="020F0502020204030204" pitchFamily="34" charset="0"/>
              </a:rPr>
              <a:t>seismic</a:t>
            </a:r>
            <a:r>
              <a:rPr lang="fr-FR" dirty="0" smtClean="0">
                <a:latin typeface="Calibri" panose="020F0502020204030204" pitchFamily="34" charset="0"/>
              </a:rPr>
              <a:t> </a:t>
            </a:r>
            <a:r>
              <a:rPr lang="fr-FR" dirty="0" err="1" smtClean="0">
                <a:latin typeface="Calibri" panose="020F0502020204030204" pitchFamily="34" charset="0"/>
              </a:rPr>
              <a:t>deformation</a:t>
            </a:r>
            <a:r>
              <a:rPr lang="fr-FR" dirty="0" smtClean="0">
                <a:latin typeface="Calibri" panose="020F0502020204030204" pitchFamily="34" charset="0"/>
              </a:rPr>
              <a:t> in </a:t>
            </a:r>
            <a:r>
              <a:rPr lang="fr-FR" dirty="0" err="1" smtClean="0">
                <a:latin typeface="Calibri" panose="020F0502020204030204" pitchFamily="34" charset="0"/>
              </a:rPr>
              <a:t>Lefkada</a:t>
            </a:r>
            <a:r>
              <a:rPr lang="fr-FR" dirty="0" smtClean="0">
                <a:latin typeface="Calibri" panose="020F0502020204030204" pitchFamily="34" charset="0"/>
              </a:rPr>
              <a:t> (1)</a:t>
            </a:r>
            <a:endParaRPr lang="en-GB" dirty="0">
              <a:latin typeface="Calibri" panose="020F0502020204030204" pitchFamily="34" charset="0"/>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420887"/>
            <a:ext cx="8496943" cy="3975021"/>
          </a:xfrm>
        </p:spPr>
      </p:pic>
      <p:sp>
        <p:nvSpPr>
          <p:cNvPr id="4" name="Espace réservé du numéro de diapositive 3"/>
          <p:cNvSpPr>
            <a:spLocks noGrp="1"/>
          </p:cNvSpPr>
          <p:nvPr>
            <p:ph type="sldNum" sz="quarter" idx="12"/>
          </p:nvPr>
        </p:nvSpPr>
        <p:spPr/>
        <p:txBody>
          <a:bodyPr/>
          <a:lstStyle/>
          <a:p>
            <a:fld id="{CD88D163-8FEE-4B6A-977D-600E3843CE6C}" type="slidenum">
              <a:rPr lang="en-GB" smtClean="0"/>
              <a:pPr/>
              <a:t>22</a:t>
            </a:fld>
            <a:endParaRPr lang="en-GB"/>
          </a:p>
        </p:txBody>
      </p:sp>
      <p:sp>
        <p:nvSpPr>
          <p:cNvPr id="6" name="Rectangle 5"/>
          <p:cNvSpPr/>
          <p:nvPr/>
        </p:nvSpPr>
        <p:spPr>
          <a:xfrm>
            <a:off x="237911" y="1484784"/>
            <a:ext cx="8784976" cy="369332"/>
          </a:xfrm>
          <a:prstGeom prst="rect">
            <a:avLst/>
          </a:prstGeom>
        </p:spPr>
        <p:txBody>
          <a:bodyPr wrap="square">
            <a:spAutoFit/>
          </a:bodyPr>
          <a:lstStyle/>
          <a:p>
            <a:r>
              <a:rPr lang="el-GR" b="1" dirty="0"/>
              <a:t>Study of the surface deformation caused by the November 2015 seismic event</a:t>
            </a:r>
            <a:r>
              <a:rPr lang="el-GR" b="1" dirty="0" smtClean="0"/>
              <a:t>.</a:t>
            </a:r>
            <a:endParaRPr lang="en-GB" b="1" dirty="0"/>
          </a:p>
        </p:txBody>
      </p:sp>
      <p:sp>
        <p:nvSpPr>
          <p:cNvPr id="7" name="Rectangle 6"/>
          <p:cNvSpPr/>
          <p:nvPr/>
        </p:nvSpPr>
        <p:spPr>
          <a:xfrm>
            <a:off x="886739" y="1869972"/>
            <a:ext cx="7200800" cy="830997"/>
          </a:xfrm>
          <a:prstGeom prst="rect">
            <a:avLst/>
          </a:prstGeom>
        </p:spPr>
        <p:txBody>
          <a:bodyPr wrap="square">
            <a:spAutoFit/>
          </a:bodyPr>
          <a:lstStyle/>
          <a:p>
            <a:pPr algn="ctr"/>
            <a:r>
              <a:rPr lang="en-US" sz="1600" b="1" dirty="0"/>
              <a:t>Sentinel-1A differential </a:t>
            </a:r>
            <a:r>
              <a:rPr lang="en-US" sz="1600" b="1" dirty="0" err="1"/>
              <a:t>interferograms</a:t>
            </a:r>
            <a:r>
              <a:rPr lang="en-US" sz="1600" b="1" dirty="0"/>
              <a:t> of the ascending pair (left) and descending (right)</a:t>
            </a:r>
            <a:endParaRPr lang="en-GB" sz="1600" b="1" dirty="0"/>
          </a:p>
          <a:p>
            <a:pPr algn="ctr"/>
            <a:r>
              <a:rPr lang="el-GR" sz="1600" b="1" dirty="0" smtClean="0"/>
              <a:t> </a:t>
            </a:r>
            <a:endParaRPr lang="en-GB" sz="1600" b="1" dirty="0"/>
          </a:p>
        </p:txBody>
      </p:sp>
      <p:sp>
        <p:nvSpPr>
          <p:cNvPr id="8" name="Rectangle 7"/>
          <p:cNvSpPr/>
          <p:nvPr/>
        </p:nvSpPr>
        <p:spPr>
          <a:xfrm>
            <a:off x="2339752" y="6395909"/>
            <a:ext cx="4320480" cy="3432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i="1" dirty="0" smtClean="0">
                <a:solidFill>
                  <a:schemeClr val="tx2"/>
                </a:solidFill>
              </a:rPr>
              <a:t>H. </a:t>
            </a:r>
            <a:r>
              <a:rPr lang="fr-FR" b="1" i="1" dirty="0" err="1" smtClean="0">
                <a:solidFill>
                  <a:schemeClr val="tx2"/>
                </a:solidFill>
              </a:rPr>
              <a:t>Kontoes</a:t>
            </a:r>
            <a:r>
              <a:rPr lang="fr-FR" b="1" i="1" dirty="0" smtClean="0">
                <a:solidFill>
                  <a:schemeClr val="tx2"/>
                </a:solidFill>
              </a:rPr>
              <a:t>, NOA: </a:t>
            </a:r>
            <a:r>
              <a:rPr lang="fr-FR" b="1" i="1" dirty="0" err="1" smtClean="0">
                <a:solidFill>
                  <a:schemeClr val="tx2"/>
                </a:solidFill>
              </a:rPr>
              <a:t>Sentinel</a:t>
            </a:r>
            <a:r>
              <a:rPr lang="fr-FR" b="1" i="1" dirty="0" smtClean="0">
                <a:solidFill>
                  <a:schemeClr val="tx2"/>
                </a:solidFill>
              </a:rPr>
              <a:t> -1 </a:t>
            </a:r>
            <a:r>
              <a:rPr lang="fr-FR" b="1" i="1" dirty="0">
                <a:solidFill>
                  <a:schemeClr val="tx2"/>
                </a:solidFill>
              </a:rPr>
              <a:t>data </a:t>
            </a:r>
          </a:p>
        </p:txBody>
      </p:sp>
    </p:spTree>
    <p:extLst>
      <p:ext uri="{BB962C8B-B14F-4D97-AF65-F5344CB8AC3E}">
        <p14:creationId xmlns:p14="http://schemas.microsoft.com/office/powerpoint/2010/main" val="408479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7848872" cy="501650"/>
          </a:xfrm>
        </p:spPr>
        <p:txBody>
          <a:bodyPr/>
          <a:lstStyle/>
          <a:p>
            <a:pPr algn="l"/>
            <a:r>
              <a:rPr lang="fr-FR" dirty="0" smtClean="0">
                <a:latin typeface="Calibri" panose="020F0502020204030204" pitchFamily="34" charset="0"/>
              </a:rPr>
              <a:t>NOA:  Co-</a:t>
            </a:r>
            <a:r>
              <a:rPr lang="fr-FR" dirty="0" err="1" smtClean="0">
                <a:latin typeface="Calibri" panose="020F0502020204030204" pitchFamily="34" charset="0"/>
              </a:rPr>
              <a:t>seismic</a:t>
            </a:r>
            <a:r>
              <a:rPr lang="fr-FR" dirty="0" smtClean="0">
                <a:latin typeface="Calibri" panose="020F0502020204030204" pitchFamily="34" charset="0"/>
              </a:rPr>
              <a:t> </a:t>
            </a:r>
            <a:r>
              <a:rPr lang="fr-FR" dirty="0" err="1" smtClean="0">
                <a:latin typeface="Calibri" panose="020F0502020204030204" pitchFamily="34" charset="0"/>
              </a:rPr>
              <a:t>deformation</a:t>
            </a:r>
            <a:r>
              <a:rPr lang="fr-FR" dirty="0" smtClean="0">
                <a:latin typeface="Calibri" panose="020F0502020204030204" pitchFamily="34" charset="0"/>
              </a:rPr>
              <a:t> in </a:t>
            </a:r>
            <a:r>
              <a:rPr lang="fr-FR" dirty="0" err="1" smtClean="0">
                <a:latin typeface="Calibri" panose="020F0502020204030204" pitchFamily="34" charset="0"/>
              </a:rPr>
              <a:t>Lefkada</a:t>
            </a:r>
            <a:r>
              <a:rPr lang="fr-FR" dirty="0" smtClean="0">
                <a:latin typeface="Calibri" panose="020F0502020204030204" pitchFamily="34" charset="0"/>
              </a:rPr>
              <a:t> (2)</a:t>
            </a:r>
            <a:endParaRPr lang="en-GB"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23</a:t>
            </a:fld>
            <a:endParaRPr lang="en-GB"/>
          </a:p>
        </p:txBody>
      </p:sp>
      <p:sp>
        <p:nvSpPr>
          <p:cNvPr id="7" name="Rectangle 6"/>
          <p:cNvSpPr/>
          <p:nvPr/>
        </p:nvSpPr>
        <p:spPr>
          <a:xfrm>
            <a:off x="5868144" y="2708920"/>
            <a:ext cx="3096344" cy="1569660"/>
          </a:xfrm>
          <a:prstGeom prst="rect">
            <a:avLst/>
          </a:prstGeom>
        </p:spPr>
        <p:txBody>
          <a:bodyPr wrap="square">
            <a:spAutoFit/>
          </a:bodyPr>
          <a:lstStyle/>
          <a:p>
            <a:pPr algn="ctr"/>
            <a:r>
              <a:rPr lang="en-US" sz="1600" b="1" dirty="0" smtClean="0">
                <a:latin typeface="Calibri" panose="020F0502020204030204" pitchFamily="34" charset="0"/>
              </a:rPr>
              <a:t>Wrapped </a:t>
            </a:r>
            <a:r>
              <a:rPr lang="en-US" sz="1600" b="1" dirty="0">
                <a:latin typeface="Calibri" panose="020F0502020204030204" pitchFamily="34" charset="0"/>
              </a:rPr>
              <a:t>(left) and unwrapped (right) preliminary </a:t>
            </a:r>
            <a:r>
              <a:rPr lang="en-US" sz="1600" b="1" dirty="0" err="1">
                <a:latin typeface="Calibri" panose="020F0502020204030204" pitchFamily="34" charset="0"/>
              </a:rPr>
              <a:t>interferograms</a:t>
            </a:r>
            <a:r>
              <a:rPr lang="en-US" sz="1600" b="1" dirty="0">
                <a:latin typeface="Calibri" panose="020F0502020204030204" pitchFamily="34" charset="0"/>
              </a:rPr>
              <a:t> using Radarsat-2 data for the </a:t>
            </a:r>
            <a:r>
              <a:rPr lang="en-US" sz="1600" b="1" dirty="0" err="1">
                <a:latin typeface="Calibri" panose="020F0502020204030204" pitchFamily="34" charset="0"/>
              </a:rPr>
              <a:t>Lefkada</a:t>
            </a:r>
            <a:r>
              <a:rPr lang="en-US" sz="1600" b="1" dirty="0">
                <a:latin typeface="Calibri" panose="020F0502020204030204" pitchFamily="34" charset="0"/>
              </a:rPr>
              <a:t> earthquake. M</a:t>
            </a:r>
            <a:r>
              <a:rPr lang="el-GR" sz="1600" b="1" dirty="0" smtClean="0">
                <a:latin typeface="Calibri" panose="020F0502020204030204" pitchFamily="34" charset="0"/>
              </a:rPr>
              <a:t>aximum</a:t>
            </a:r>
            <a:r>
              <a:rPr lang="it-IT" sz="1600" b="1" dirty="0" smtClean="0">
                <a:latin typeface="Calibri" panose="020F0502020204030204" pitchFamily="34" charset="0"/>
              </a:rPr>
              <a:t> LOS</a:t>
            </a:r>
            <a:r>
              <a:rPr lang="el-GR" sz="1600" b="1" dirty="0" smtClean="0">
                <a:latin typeface="Calibri" panose="020F0502020204030204" pitchFamily="34" charset="0"/>
              </a:rPr>
              <a:t> </a:t>
            </a:r>
            <a:r>
              <a:rPr lang="el-GR" sz="1600" b="1" dirty="0">
                <a:latin typeface="Calibri" panose="020F0502020204030204" pitchFamily="34" charset="0"/>
              </a:rPr>
              <a:t>uplift </a:t>
            </a:r>
            <a:r>
              <a:rPr lang="en-US" sz="1600" b="1" dirty="0">
                <a:latin typeface="Calibri" panose="020F0502020204030204" pitchFamily="34" charset="0"/>
              </a:rPr>
              <a:t> of about </a:t>
            </a:r>
            <a:r>
              <a:rPr lang="el-GR" sz="1600" b="1" dirty="0">
                <a:latin typeface="Calibri" panose="020F0502020204030204" pitchFamily="34" charset="0"/>
              </a:rPr>
              <a:t>17cm</a:t>
            </a:r>
            <a:r>
              <a:rPr lang="en-US" sz="1600" b="1" dirty="0">
                <a:latin typeface="Calibri" panose="020F0502020204030204" pitchFamily="34" charset="0"/>
              </a:rPr>
              <a:t> is </a:t>
            </a:r>
            <a:r>
              <a:rPr lang="en-US" sz="1600" b="1" dirty="0" smtClean="0">
                <a:latin typeface="Calibri" panose="020F0502020204030204" pitchFamily="34" charset="0"/>
              </a:rPr>
              <a:t>observed.</a:t>
            </a:r>
            <a:endParaRPr lang="en-GB" sz="1600" b="1" dirty="0">
              <a:latin typeface="Calibri" panose="020F0502020204030204" pitchFamily="34" charset="0"/>
            </a:endParaRPr>
          </a:p>
        </p:txBody>
      </p:sp>
      <p:sp>
        <p:nvSpPr>
          <p:cNvPr id="8" name="Rectangle 7"/>
          <p:cNvSpPr/>
          <p:nvPr/>
        </p:nvSpPr>
        <p:spPr>
          <a:xfrm>
            <a:off x="5865784" y="5727732"/>
            <a:ext cx="3098704"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i="1" dirty="0" smtClean="0">
                <a:solidFill>
                  <a:schemeClr val="tx2"/>
                </a:solidFill>
              </a:rPr>
              <a:t>H. </a:t>
            </a:r>
            <a:r>
              <a:rPr lang="fr-FR" b="1" i="1" dirty="0" err="1" smtClean="0">
                <a:solidFill>
                  <a:schemeClr val="tx2"/>
                </a:solidFill>
              </a:rPr>
              <a:t>Kontoes</a:t>
            </a:r>
            <a:r>
              <a:rPr lang="fr-FR" b="1" i="1" dirty="0" smtClean="0">
                <a:solidFill>
                  <a:schemeClr val="tx2"/>
                </a:solidFill>
              </a:rPr>
              <a:t>, NOA: Radarsat-2 data </a:t>
            </a:r>
            <a:endParaRPr lang="fr-FR" b="1" i="1" dirty="0">
              <a:solidFill>
                <a:schemeClr val="tx2"/>
              </a:solidFill>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088"/>
            <a:ext cx="5544616" cy="4417708"/>
          </a:xfrm>
          <a:prstGeom prst="rect">
            <a:avLst/>
          </a:prstGeom>
        </p:spPr>
      </p:pic>
      <p:sp>
        <p:nvSpPr>
          <p:cNvPr id="10" name="Rectangle 9"/>
          <p:cNvSpPr/>
          <p:nvPr/>
        </p:nvSpPr>
        <p:spPr>
          <a:xfrm>
            <a:off x="237911" y="1484784"/>
            <a:ext cx="8784976" cy="400110"/>
          </a:xfrm>
          <a:prstGeom prst="rect">
            <a:avLst/>
          </a:prstGeom>
        </p:spPr>
        <p:txBody>
          <a:bodyPr wrap="square">
            <a:spAutoFit/>
          </a:bodyPr>
          <a:lstStyle/>
          <a:p>
            <a:pPr algn="ctr"/>
            <a:r>
              <a:rPr lang="el-GR" sz="2000" b="1" dirty="0">
                <a:latin typeface="Calibri" panose="020F0502020204030204" pitchFamily="34" charset="0"/>
              </a:rPr>
              <a:t>Study of the surface deformation caused by the November 2015 seismic event</a:t>
            </a:r>
            <a:r>
              <a:rPr lang="el-GR" sz="2000" b="1" dirty="0" smtClean="0">
                <a:latin typeface="Calibri" panose="020F0502020204030204" pitchFamily="34" charset="0"/>
              </a:rPr>
              <a:t>.</a:t>
            </a:r>
            <a:endParaRPr lang="en-GB" sz="2000" b="1" dirty="0">
              <a:latin typeface="Calibri" panose="020F0502020204030204" pitchFamily="34" charset="0"/>
            </a:endParaRPr>
          </a:p>
        </p:txBody>
      </p:sp>
    </p:spTree>
    <p:extLst>
      <p:ext uri="{BB962C8B-B14F-4D97-AF65-F5344CB8AC3E}">
        <p14:creationId xmlns:p14="http://schemas.microsoft.com/office/powerpoint/2010/main" val="4004970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88912"/>
            <a:ext cx="9067800" cy="647799"/>
          </a:xfrm>
        </p:spPr>
        <p:txBody>
          <a:bodyPr/>
          <a:lstStyle/>
          <a:p>
            <a:pPr algn="l"/>
            <a:r>
              <a:rPr lang="fr-FR" dirty="0" err="1" smtClean="0">
                <a:latin typeface="Calibri" panose="020F0502020204030204" pitchFamily="34" charset="0"/>
              </a:rPr>
              <a:t>ISTerre</a:t>
            </a:r>
            <a:r>
              <a:rPr lang="fr-FR" dirty="0" smtClean="0">
                <a:latin typeface="Calibri" panose="020F0502020204030204" pitchFamily="34" charset="0"/>
              </a:rPr>
              <a:t>: </a:t>
            </a:r>
            <a:r>
              <a:rPr lang="fr-FR" dirty="0" err="1" smtClean="0">
                <a:latin typeface="Calibri" panose="020F0502020204030204" pitchFamily="34" charset="0"/>
              </a:rPr>
              <a:t>InSAR</a:t>
            </a:r>
            <a:r>
              <a:rPr lang="fr-FR" dirty="0" smtClean="0">
                <a:latin typeface="Calibri" panose="020F0502020204030204" pitchFamily="34" charset="0"/>
              </a:rPr>
              <a:t> </a:t>
            </a:r>
            <a:r>
              <a:rPr lang="fr-FR" dirty="0" err="1" smtClean="0">
                <a:latin typeface="Calibri" panose="020F0502020204030204" pitchFamily="34" charset="0"/>
              </a:rPr>
              <a:t>Deformation</a:t>
            </a:r>
            <a:r>
              <a:rPr lang="fr-FR" dirty="0" smtClean="0">
                <a:latin typeface="Calibri" panose="020F0502020204030204" pitchFamily="34" charset="0"/>
              </a:rPr>
              <a:t> </a:t>
            </a:r>
            <a:r>
              <a:rPr lang="fr-FR" dirty="0" err="1" smtClean="0">
                <a:latin typeface="Calibri" panose="020F0502020204030204" pitchFamily="34" charset="0"/>
              </a:rPr>
              <a:t>measurements</a:t>
            </a:r>
            <a:r>
              <a:rPr lang="fr-FR" dirty="0" smtClean="0">
                <a:latin typeface="Calibri" panose="020F0502020204030204" pitchFamily="34" charset="0"/>
              </a:rPr>
              <a:t> </a:t>
            </a:r>
            <a:r>
              <a:rPr lang="fr-FR" dirty="0" err="1" smtClean="0">
                <a:latin typeface="Calibri" panose="020F0502020204030204" pitchFamily="34" charset="0"/>
              </a:rPr>
              <a:t>using</a:t>
            </a:r>
            <a:r>
              <a:rPr lang="fr-FR" dirty="0" smtClean="0">
                <a:latin typeface="Calibri" panose="020F0502020204030204" pitchFamily="34" charset="0"/>
              </a:rPr>
              <a:t> ERS and </a:t>
            </a:r>
            <a:r>
              <a:rPr lang="fr-FR" dirty="0" err="1" smtClean="0">
                <a:latin typeface="Calibri" panose="020F0502020204030204" pitchFamily="34" charset="0"/>
              </a:rPr>
              <a:t>Envisat</a:t>
            </a:r>
            <a:endParaRPr lang="en-GB"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24</a:t>
            </a:fld>
            <a:endParaRPr lang="en-GB"/>
          </a:p>
        </p:txBody>
      </p:sp>
      <p:pic>
        <p:nvPicPr>
          <p:cNvPr id="9" name="Espace réservé du conten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22" y="1340767"/>
            <a:ext cx="6097690" cy="4712959"/>
          </a:xfrm>
        </p:spPr>
      </p:pic>
      <p:sp>
        <p:nvSpPr>
          <p:cNvPr id="10" name="Rectangle 9"/>
          <p:cNvSpPr/>
          <p:nvPr/>
        </p:nvSpPr>
        <p:spPr>
          <a:xfrm>
            <a:off x="6156176" y="5805264"/>
            <a:ext cx="2785687" cy="6505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i="1" dirty="0" smtClean="0">
                <a:solidFill>
                  <a:schemeClr val="tx2"/>
                </a:solidFill>
              </a:rPr>
              <a:t>Marie-Pierre </a:t>
            </a:r>
            <a:r>
              <a:rPr lang="fr-FR" b="1" i="1" dirty="0" err="1" smtClean="0">
                <a:solidFill>
                  <a:schemeClr val="tx2"/>
                </a:solidFill>
              </a:rPr>
              <a:t>Doin</a:t>
            </a:r>
            <a:r>
              <a:rPr lang="fr-FR" b="1" i="1" dirty="0" smtClean="0">
                <a:solidFill>
                  <a:schemeClr val="tx2"/>
                </a:solidFill>
              </a:rPr>
              <a:t>, </a:t>
            </a:r>
            <a:r>
              <a:rPr lang="fr-FR" b="1" i="1" dirty="0" err="1" smtClean="0">
                <a:solidFill>
                  <a:schemeClr val="tx2"/>
                </a:solidFill>
              </a:rPr>
              <a:t>ISTerre</a:t>
            </a:r>
            <a:endParaRPr lang="fr-FR" b="1" i="1" dirty="0">
              <a:solidFill>
                <a:schemeClr val="tx2"/>
              </a:solidFill>
            </a:endParaRPr>
          </a:p>
        </p:txBody>
      </p:sp>
      <p:sp>
        <p:nvSpPr>
          <p:cNvPr id="11" name="Rectangle 10"/>
          <p:cNvSpPr/>
          <p:nvPr/>
        </p:nvSpPr>
        <p:spPr bwMode="auto">
          <a:xfrm>
            <a:off x="6263680" y="2420888"/>
            <a:ext cx="2678183" cy="12241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600" b="1" dirty="0">
                <a:latin typeface="Calibri" panose="020F0502020204030204" pitchFamily="34" charset="0"/>
              </a:rPr>
              <a:t>ERS and ENVISAT data </a:t>
            </a:r>
            <a:r>
              <a:rPr lang="fr-FR" sz="1600" b="1" dirty="0" err="1">
                <a:latin typeface="Calibri" panose="020F0502020204030204" pitchFamily="34" charset="0"/>
              </a:rPr>
              <a:t>used</a:t>
            </a:r>
            <a:r>
              <a:rPr lang="fr-FR" sz="1600" b="1" dirty="0">
                <a:latin typeface="Calibri" panose="020F0502020204030204" pitchFamily="34" charset="0"/>
              </a:rPr>
              <a:t> NSBAS </a:t>
            </a:r>
            <a:r>
              <a:rPr lang="fr-FR" sz="1600" b="1" dirty="0" err="1">
                <a:latin typeface="Calibri" panose="020F0502020204030204" pitchFamily="34" charset="0"/>
              </a:rPr>
              <a:t>chain</a:t>
            </a:r>
            <a:r>
              <a:rPr lang="fr-FR" sz="1600" b="1" dirty="0">
                <a:latin typeface="Calibri" panose="020F0502020204030204" pitchFamily="34" charset="0"/>
              </a:rPr>
              <a:t> </a:t>
            </a:r>
            <a:r>
              <a:rPr lang="fr-FR" sz="1600" b="1" dirty="0" err="1">
                <a:latin typeface="Calibri" panose="020F0502020204030204" pitchFamily="34" charset="0"/>
              </a:rPr>
              <a:t>applied</a:t>
            </a:r>
            <a:endParaRPr lang="en-GB" sz="1600" b="1" dirty="0">
              <a:latin typeface="Calibri" panose="020F0502020204030204" pitchFamily="34" charset="0"/>
            </a:endParaRPr>
          </a:p>
        </p:txBody>
      </p:sp>
    </p:spTree>
    <p:extLst>
      <p:ext uri="{BB962C8B-B14F-4D97-AF65-F5344CB8AC3E}">
        <p14:creationId xmlns:p14="http://schemas.microsoft.com/office/powerpoint/2010/main" val="361737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913"/>
            <a:ext cx="9067800" cy="501650"/>
          </a:xfrm>
        </p:spPr>
        <p:txBody>
          <a:bodyPr/>
          <a:lstStyle/>
          <a:p>
            <a:pPr algn="l"/>
            <a:r>
              <a:rPr lang="fr-FR" sz="3600" dirty="0" err="1" smtClean="0">
                <a:latin typeface="Calibri" panose="020F0502020204030204" pitchFamily="34" charset="0"/>
              </a:rPr>
              <a:t>ISTerre</a:t>
            </a:r>
            <a:r>
              <a:rPr lang="fr-FR" sz="3600" dirty="0" smtClean="0">
                <a:latin typeface="Calibri" panose="020F0502020204030204" pitchFamily="34" charset="0"/>
              </a:rPr>
              <a:t>: Chile </a:t>
            </a:r>
            <a:r>
              <a:rPr lang="fr-FR" sz="3600" dirty="0" err="1" smtClean="0">
                <a:latin typeface="Calibri" panose="020F0502020204030204" pitchFamily="34" charset="0"/>
              </a:rPr>
              <a:t>seismic</a:t>
            </a:r>
            <a:r>
              <a:rPr lang="fr-FR" sz="3600" dirty="0" smtClean="0">
                <a:latin typeface="Calibri" panose="020F0502020204030204" pitchFamily="34" charset="0"/>
              </a:rPr>
              <a:t> </a:t>
            </a:r>
            <a:r>
              <a:rPr lang="fr-FR" sz="3600" dirty="0" err="1" smtClean="0">
                <a:latin typeface="Calibri" panose="020F0502020204030204" pitchFamily="34" charset="0"/>
              </a:rPr>
              <a:t>swarms</a:t>
            </a:r>
            <a:r>
              <a:rPr lang="fr-FR" sz="3600" dirty="0" smtClean="0">
                <a:latin typeface="Calibri" panose="020F0502020204030204" pitchFamily="34" charset="0"/>
              </a:rPr>
              <a:t> </a:t>
            </a:r>
            <a:endParaRPr lang="en-GB" sz="3600"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25</a:t>
            </a:fld>
            <a:endParaRPr lang="en-GB"/>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12776"/>
            <a:ext cx="4820911" cy="3816423"/>
          </a:xfr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420888"/>
            <a:ext cx="4499992" cy="4020393"/>
          </a:xfrm>
          <a:prstGeom prst="rect">
            <a:avLst/>
          </a:prstGeom>
        </p:spPr>
      </p:pic>
      <p:sp>
        <p:nvSpPr>
          <p:cNvPr id="7" name="Rectangle 6"/>
          <p:cNvSpPr/>
          <p:nvPr/>
        </p:nvSpPr>
        <p:spPr>
          <a:xfrm>
            <a:off x="899592" y="5661248"/>
            <a:ext cx="2785687" cy="6505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i="1" dirty="0" smtClean="0">
                <a:solidFill>
                  <a:schemeClr val="tx2"/>
                </a:solidFill>
              </a:rPr>
              <a:t>Marie-Pierre </a:t>
            </a:r>
            <a:r>
              <a:rPr lang="fr-FR" b="1" i="1" dirty="0" err="1" smtClean="0">
                <a:solidFill>
                  <a:schemeClr val="tx2"/>
                </a:solidFill>
              </a:rPr>
              <a:t>Doin</a:t>
            </a:r>
            <a:r>
              <a:rPr lang="fr-FR" b="1" i="1" dirty="0" smtClean="0">
                <a:solidFill>
                  <a:schemeClr val="tx2"/>
                </a:solidFill>
              </a:rPr>
              <a:t>, </a:t>
            </a:r>
            <a:r>
              <a:rPr lang="fr-FR" b="1" i="1" dirty="0" err="1" smtClean="0">
                <a:solidFill>
                  <a:schemeClr val="tx2"/>
                </a:solidFill>
              </a:rPr>
              <a:t>ISTerre</a:t>
            </a:r>
            <a:endParaRPr lang="fr-FR" b="1" i="1" dirty="0">
              <a:solidFill>
                <a:schemeClr val="tx2"/>
              </a:solidFill>
            </a:endParaRPr>
          </a:p>
        </p:txBody>
      </p:sp>
    </p:spTree>
    <p:extLst>
      <p:ext uri="{BB962C8B-B14F-4D97-AF65-F5344CB8AC3E}">
        <p14:creationId xmlns:p14="http://schemas.microsoft.com/office/powerpoint/2010/main" val="3956196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7848872" cy="501650"/>
          </a:xfrm>
        </p:spPr>
        <p:txBody>
          <a:bodyPr/>
          <a:lstStyle/>
          <a:p>
            <a:pPr algn="l"/>
            <a:r>
              <a:rPr lang="fr-FR" sz="3600" dirty="0" smtClean="0">
                <a:latin typeface="Calibri" panose="020F0502020204030204" pitchFamily="34" charset="0"/>
              </a:rPr>
              <a:t>JPL NASA:  ALOS-2 fine-</a:t>
            </a:r>
            <a:r>
              <a:rPr lang="fr-FR" sz="3600" dirty="0" err="1" smtClean="0">
                <a:latin typeface="Calibri" panose="020F0502020204030204" pitchFamily="34" charset="0"/>
              </a:rPr>
              <a:t>beam</a:t>
            </a:r>
            <a:r>
              <a:rPr lang="fr-FR" sz="3600" dirty="0" smtClean="0">
                <a:latin typeface="Calibri" panose="020F0502020204030204" pitchFamily="34" charset="0"/>
              </a:rPr>
              <a:t> </a:t>
            </a:r>
            <a:r>
              <a:rPr lang="fr-FR" sz="3600" dirty="0" err="1" smtClean="0">
                <a:latin typeface="Calibri" panose="020F0502020204030204" pitchFamily="34" charset="0"/>
              </a:rPr>
              <a:t>interferograms</a:t>
            </a:r>
            <a:r>
              <a:rPr lang="fr-FR" sz="3600" dirty="0" smtClean="0">
                <a:latin typeface="Calibri" panose="020F0502020204030204" pitchFamily="34" charset="0"/>
              </a:rPr>
              <a:t> over </a:t>
            </a:r>
            <a:r>
              <a:rPr lang="fr-FR" sz="3600" dirty="0" err="1" smtClean="0">
                <a:latin typeface="Calibri" panose="020F0502020204030204" pitchFamily="34" charset="0"/>
              </a:rPr>
              <a:t>Kathmandu</a:t>
            </a:r>
            <a:endParaRPr lang="en-GB" sz="3600" dirty="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CD88D163-8FEE-4B6A-977D-600E3843CE6C}" type="slidenum">
              <a:rPr lang="en-GB" smtClean="0"/>
              <a:pPr/>
              <a:t>26</a:t>
            </a:fld>
            <a:endParaRPr lang="en-GB"/>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12776"/>
            <a:ext cx="3888432" cy="4547457"/>
          </a:xfr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598" y="1484784"/>
            <a:ext cx="4320479" cy="2880320"/>
          </a:xfrm>
          <a:prstGeom prst="rect">
            <a:avLst/>
          </a:prstGeom>
        </p:spPr>
      </p:pic>
      <p:sp>
        <p:nvSpPr>
          <p:cNvPr id="11" name="Rectangle 10"/>
          <p:cNvSpPr/>
          <p:nvPr/>
        </p:nvSpPr>
        <p:spPr>
          <a:xfrm>
            <a:off x="1215468" y="5949280"/>
            <a:ext cx="2016223"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b="1" i="1" dirty="0" err="1" smtClean="0">
                <a:solidFill>
                  <a:schemeClr val="tx2"/>
                </a:solidFill>
              </a:rPr>
              <a:t>Eric</a:t>
            </a:r>
            <a:r>
              <a:rPr lang="fr-FR" b="1" i="1" dirty="0" smtClean="0">
                <a:solidFill>
                  <a:schemeClr val="tx2"/>
                </a:solidFill>
              </a:rPr>
              <a:t> J. Fielding, JPL NASA</a:t>
            </a:r>
            <a:endParaRPr lang="fr-FR" b="1" i="1" dirty="0">
              <a:solidFill>
                <a:schemeClr val="tx2"/>
              </a:solidFill>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494799"/>
            <a:ext cx="4217708" cy="1974469"/>
          </a:xfrm>
          <a:prstGeom prst="rect">
            <a:avLst/>
          </a:prstGeom>
        </p:spPr>
      </p:pic>
      <p:sp>
        <p:nvSpPr>
          <p:cNvPr id="14" name="Rectangle 13"/>
          <p:cNvSpPr/>
          <p:nvPr/>
        </p:nvSpPr>
        <p:spPr bwMode="auto">
          <a:xfrm>
            <a:off x="4572000" y="4478867"/>
            <a:ext cx="864096" cy="318285"/>
          </a:xfrm>
          <a:prstGeom prst="rect">
            <a:avLst/>
          </a:prstGeom>
          <a:no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i="0" u="none" strike="noStrike" cap="none" normalizeH="0" baseline="0" dirty="0" smtClean="0">
              <a:ln>
                <a:noFill/>
              </a:ln>
              <a:solidFill>
                <a:srgbClr val="333333"/>
              </a:solidFill>
              <a:effectLst/>
              <a:latin typeface="Franklin Gothic Demi Cond" panose="020B0706030402020204" pitchFamily="34" charset="0"/>
            </a:endParaRPr>
          </a:p>
        </p:txBody>
      </p:sp>
      <p:sp>
        <p:nvSpPr>
          <p:cNvPr id="15" name="Flèche droite 14"/>
          <p:cNvSpPr/>
          <p:nvPr/>
        </p:nvSpPr>
        <p:spPr bwMode="auto">
          <a:xfrm>
            <a:off x="4572000" y="4518652"/>
            <a:ext cx="576064" cy="238713"/>
          </a:xfrm>
          <a:prstGeom prst="rightArrow">
            <a:avLst/>
          </a:prstGeom>
          <a:solidFill>
            <a:schemeClr val="tx1">
              <a:lumMod val="75000"/>
            </a:schemeClr>
          </a:solidFill>
          <a:ln w="9525" cap="flat" cmpd="sng" algn="ctr">
            <a:solidFill>
              <a:schemeClr val="accent4">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3037799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27</a:t>
            </a:fld>
            <a:endParaRPr lang="fr-FR"/>
          </a:p>
        </p:txBody>
      </p:sp>
      <p:sp>
        <p:nvSpPr>
          <p:cNvPr id="3" name="Content Placeholder 2"/>
          <p:cNvSpPr>
            <a:spLocks noGrp="1"/>
          </p:cNvSpPr>
          <p:nvPr>
            <p:ph idx="4294967295"/>
          </p:nvPr>
        </p:nvSpPr>
        <p:spPr>
          <a:xfrm>
            <a:off x="2051720" y="2780928"/>
            <a:ext cx="5123235" cy="892175"/>
          </a:xfrm>
        </p:spPr>
        <p:txBody>
          <a:bodyPr>
            <a:noAutofit/>
          </a:bodyPr>
          <a:lstStyle/>
          <a:p>
            <a:pPr marL="0" indent="0" algn="ctr">
              <a:buNone/>
            </a:pPr>
            <a:r>
              <a:rPr lang="en-US" sz="3200" b="1" dirty="0" smtClean="0">
                <a:effectLst>
                  <a:outerShdw blurRad="38100" dist="38100" dir="2700000" algn="tl">
                    <a:srgbClr val="000000">
                      <a:alpha val="43137"/>
                    </a:srgbClr>
                  </a:outerShdw>
                </a:effectLst>
              </a:rPr>
              <a:t>Helping pilot users with on demand cloud processing</a:t>
            </a:r>
            <a:endParaRPr lang="el-G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90123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E5741A4-A864-49A7-944A-A05ED55E0BC5}" type="slidenum">
              <a:rPr lang="fr-FR" smtClean="0"/>
              <a:pPr/>
              <a:t>28</a:t>
            </a:fld>
            <a:endParaRPr lang="fr-FR"/>
          </a:p>
        </p:txBody>
      </p:sp>
      <p:sp>
        <p:nvSpPr>
          <p:cNvPr id="8" name="Titre 7"/>
          <p:cNvSpPr>
            <a:spLocks noGrp="1"/>
          </p:cNvSpPr>
          <p:nvPr>
            <p:ph type="title" idx="4294967295"/>
          </p:nvPr>
        </p:nvSpPr>
        <p:spPr>
          <a:xfrm>
            <a:off x="1" y="116632"/>
            <a:ext cx="4283968" cy="850900"/>
          </a:xfrm>
        </p:spPr>
        <p:txBody>
          <a:bodyPr>
            <a:normAutofit/>
          </a:bodyPr>
          <a:lstStyle/>
          <a:p>
            <a:pPr algn="ctr"/>
            <a:r>
              <a:rPr lang="fr-FR" sz="3600" b="1" dirty="0" smtClean="0">
                <a:effectLst>
                  <a:outerShdw blurRad="38100" dist="38100" dir="2700000" algn="tl">
                    <a:srgbClr val="000000">
                      <a:alpha val="43137"/>
                    </a:srgbClr>
                  </a:outerShdw>
                </a:effectLst>
                <a:latin typeface="Calibri" panose="020F0502020204030204" pitchFamily="34" charset="0"/>
              </a:rPr>
              <a:t>GEP Roadmap</a:t>
            </a:r>
            <a:endParaRPr lang="en-GB" sz="3600" b="1" dirty="0">
              <a:effectLst>
                <a:outerShdw blurRad="38100" dist="38100" dir="2700000" algn="tl">
                  <a:srgbClr val="000000">
                    <a:alpha val="43137"/>
                  </a:srgbClr>
                </a:outerShdw>
              </a:effectLst>
              <a:latin typeface="Calibri" panose="020F050202020403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696582"/>
            <a:ext cx="8892480" cy="4341091"/>
          </a:xfrm>
          <a:prstGeom prst="rect">
            <a:avLst/>
          </a:prstGeom>
        </p:spPr>
      </p:pic>
    </p:spTree>
    <p:extLst>
      <p:ext uri="{BB962C8B-B14F-4D97-AF65-F5344CB8AC3E}">
        <p14:creationId xmlns:p14="http://schemas.microsoft.com/office/powerpoint/2010/main" val="286869115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5741A4-A864-49A7-944A-A05ED55E0BC5}" type="slidenum">
              <a:rPr lang="fr-FR" smtClean="0"/>
              <a:pPr/>
              <a:t>29</a:t>
            </a:fld>
            <a:endParaRPr lang="fr-FR"/>
          </a:p>
        </p:txBody>
      </p:sp>
      <p:sp>
        <p:nvSpPr>
          <p:cNvPr id="2" name="Title 1"/>
          <p:cNvSpPr>
            <a:spLocks noGrp="1"/>
          </p:cNvSpPr>
          <p:nvPr>
            <p:ph type="title" idx="4294967295"/>
          </p:nvPr>
        </p:nvSpPr>
        <p:spPr>
          <a:xfrm>
            <a:off x="178233" y="0"/>
            <a:ext cx="5673820" cy="1143000"/>
          </a:xfrm>
        </p:spPr>
        <p:txBody>
          <a:bodyPr>
            <a:normAutofit/>
          </a:bodyPr>
          <a:lstStyle/>
          <a:p>
            <a:r>
              <a:rPr lang="fr-FR" sz="3600" dirty="0" smtClean="0">
                <a:effectLst>
                  <a:outerShdw blurRad="38100" dist="38100" dir="2700000" algn="tl">
                    <a:srgbClr val="000000">
                      <a:alpha val="43137"/>
                    </a:srgbClr>
                  </a:outerShdw>
                </a:effectLst>
                <a:latin typeface="Calibri" panose="020F0502020204030204" pitchFamily="34" charset="0"/>
              </a:rPr>
              <a:t>GEP: an </a:t>
            </a:r>
            <a:r>
              <a:rPr lang="fr-FR" sz="3600" dirty="0" err="1" smtClean="0">
                <a:effectLst>
                  <a:outerShdw blurRad="38100" dist="38100" dir="2700000" algn="tl">
                    <a:srgbClr val="000000">
                      <a:alpha val="43137"/>
                    </a:srgbClr>
                  </a:outerShdw>
                </a:effectLst>
                <a:latin typeface="Calibri" panose="020F0502020204030204" pitchFamily="34" charset="0"/>
              </a:rPr>
              <a:t>innovative</a:t>
            </a:r>
            <a:r>
              <a:rPr lang="fr-FR" sz="3600" dirty="0" smtClean="0">
                <a:effectLst>
                  <a:outerShdw blurRad="38100" dist="38100" dir="2700000" algn="tl">
                    <a:srgbClr val="000000">
                      <a:alpha val="43137"/>
                    </a:srgbClr>
                  </a:outerShdw>
                </a:effectLst>
                <a:latin typeface="Calibri" panose="020F0502020204030204" pitchFamily="34" charset="0"/>
              </a:rPr>
              <a:t> </a:t>
            </a:r>
            <a:r>
              <a:rPr lang="fr-FR" sz="3600" dirty="0" err="1" smtClean="0">
                <a:effectLst>
                  <a:outerShdw blurRad="38100" dist="38100" dir="2700000" algn="tl">
                    <a:srgbClr val="000000">
                      <a:alpha val="43137"/>
                    </a:srgbClr>
                  </a:outerShdw>
                </a:effectLst>
                <a:latin typeface="Calibri" panose="020F0502020204030204" pitchFamily="34" charset="0"/>
              </a:rPr>
              <a:t>response</a:t>
            </a:r>
            <a:endParaRPr lang="en-GB" sz="3600" b="1" dirty="0">
              <a:effectLst>
                <a:outerShdw blurRad="38100" dist="38100" dir="2700000" algn="tl">
                  <a:srgbClr val="000000">
                    <a:alpha val="43137"/>
                  </a:srgbClr>
                </a:outerShdw>
              </a:effectLst>
              <a:latin typeface="Calibri" panose="020F0502020204030204" pitchFamily="34"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81815"/>
            <a:ext cx="8568952" cy="4855497"/>
          </a:xfrm>
          <a:prstGeom prst="rect">
            <a:avLst/>
          </a:prstGeom>
        </p:spPr>
      </p:pic>
      <p:sp>
        <p:nvSpPr>
          <p:cNvPr id="8" name="Rectangle 7"/>
          <p:cNvSpPr/>
          <p:nvPr/>
        </p:nvSpPr>
        <p:spPr bwMode="auto">
          <a:xfrm>
            <a:off x="539552" y="6237312"/>
            <a:ext cx="8208912"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400" dirty="0" smtClean="0">
              <a:solidFill>
                <a:srgbClr val="000000"/>
              </a:solidFill>
            </a:endParaRPr>
          </a:p>
          <a:p>
            <a:pPr marL="285750" indent="-285750" eaLnBrk="0" fontAlgn="base" hangingPunct="0">
              <a:spcBef>
                <a:spcPct val="0"/>
              </a:spcBef>
              <a:spcAft>
                <a:spcPct val="0"/>
              </a:spcAft>
              <a:buFont typeface="Wingdings" panose="05000000000000000000" pitchFamily="2" charset="2"/>
              <a:buChar char="v"/>
            </a:pPr>
            <a:r>
              <a:rPr lang="en-US" sz="1400" dirty="0" smtClean="0">
                <a:solidFill>
                  <a:srgbClr val="000000"/>
                </a:solidFill>
              </a:rPr>
              <a:t>The </a:t>
            </a:r>
            <a:r>
              <a:rPr lang="en-US" sz="1400" dirty="0">
                <a:solidFill>
                  <a:srgbClr val="000000"/>
                </a:solidFill>
              </a:rPr>
              <a:t>GEP KO meeting took place in </a:t>
            </a:r>
            <a:r>
              <a:rPr lang="en-US" sz="1400" dirty="0" smtClean="0">
                <a:solidFill>
                  <a:srgbClr val="000000"/>
                </a:solidFill>
              </a:rPr>
              <a:t>October 2015.</a:t>
            </a:r>
            <a:endParaRPr lang="en-US" sz="1400" dirty="0">
              <a:solidFill>
                <a:srgbClr val="000000"/>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1400" dirty="0" smtClean="0">
              <a:solidFill>
                <a:schemeClr val="tx2"/>
              </a:solidFill>
            </a:endParaRPr>
          </a:p>
        </p:txBody>
      </p:sp>
    </p:spTree>
    <p:extLst>
      <p:ext uri="{BB962C8B-B14F-4D97-AF65-F5344CB8AC3E}">
        <p14:creationId xmlns:p14="http://schemas.microsoft.com/office/powerpoint/2010/main" val="286421701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3</a:t>
            </a:fld>
            <a:endParaRPr lang="fr-FR"/>
          </a:p>
        </p:txBody>
      </p:sp>
      <p:sp>
        <p:nvSpPr>
          <p:cNvPr id="5" name="Title 4"/>
          <p:cNvSpPr>
            <a:spLocks noGrp="1"/>
          </p:cNvSpPr>
          <p:nvPr>
            <p:ph type="title" idx="4294967295"/>
          </p:nvPr>
        </p:nvSpPr>
        <p:spPr>
          <a:xfrm>
            <a:off x="467544" y="2132856"/>
            <a:ext cx="8229600" cy="2079625"/>
          </a:xfrm>
        </p:spPr>
        <p:txBody>
          <a:bodyPr>
            <a:normAutofit/>
          </a:bodyPr>
          <a:lstStyle/>
          <a:p>
            <a:pPr algn="ctr"/>
            <a:r>
              <a:rPr lang="en-US" sz="3200" b="1" u="sng" dirty="0" smtClean="0">
                <a:solidFill>
                  <a:schemeClr val="tx2"/>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Seismic Hazards pilot - Status</a:t>
            </a:r>
            <a:endParaRPr lang="el-GR" sz="3200" b="1" u="sng" dirty="0">
              <a:solidFill>
                <a:schemeClr val="tx2"/>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585791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6" name="Rectangle 2"/>
          <p:cNvSpPr txBox="1">
            <a:spLocks noChangeArrowheads="1"/>
          </p:cNvSpPr>
          <p:nvPr/>
        </p:nvSpPr>
        <p:spPr bwMode="auto">
          <a:xfrm>
            <a:off x="467544" y="209550"/>
            <a:ext cx="511133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6" rIns="91436" bIns="45716" anchor="ct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914364" eaLnBrk="1" hangingPunct="1"/>
            <a:r>
              <a:rPr lang="en-GB" sz="2200" b="1" dirty="0">
                <a:solidFill>
                  <a:schemeClr val="bg1"/>
                </a:solidFill>
                <a:effectLst>
                  <a:outerShdw blurRad="38100" dist="38100" dir="2700000" algn="tl">
                    <a:srgbClr val="000000">
                      <a:alpha val="43137"/>
                    </a:srgbClr>
                  </a:outerShdw>
                </a:effectLst>
              </a:rPr>
              <a:t>Examples of </a:t>
            </a:r>
            <a:r>
              <a:rPr lang="en-GB" sz="2200" b="1" i="1" dirty="0">
                <a:solidFill>
                  <a:schemeClr val="bg1"/>
                </a:solidFill>
                <a:effectLst>
                  <a:outerShdw blurRad="38100" dist="38100" dir="2700000" algn="tl">
                    <a:srgbClr val="000000">
                      <a:alpha val="43137"/>
                    </a:srgbClr>
                  </a:outerShdw>
                </a:effectLst>
              </a:rPr>
              <a:t>Early Adopters, </a:t>
            </a:r>
          </a:p>
          <a:p>
            <a:pPr algn="ctr" defTabSz="914364" eaLnBrk="1" hangingPunct="1"/>
            <a:r>
              <a:rPr lang="en-GB" sz="2200" b="1" i="1" dirty="0">
                <a:solidFill>
                  <a:schemeClr val="bg1"/>
                </a:solidFill>
                <a:effectLst>
                  <a:outerShdw blurRad="38100" dist="38100" dir="2700000" algn="tl">
                    <a:srgbClr val="000000">
                      <a:alpha val="43137"/>
                    </a:srgbClr>
                  </a:outerShdw>
                </a:effectLst>
              </a:rPr>
              <a:t>Validation Phase started in March 2015</a:t>
            </a:r>
          </a:p>
        </p:txBody>
      </p:sp>
      <p:sp>
        <p:nvSpPr>
          <p:cNvPr id="17507" name="TextBox 1"/>
          <p:cNvSpPr txBox="1">
            <a:spLocks noChangeArrowheads="1"/>
          </p:cNvSpPr>
          <p:nvPr/>
        </p:nvSpPr>
        <p:spPr bwMode="auto">
          <a:xfrm>
            <a:off x="827584" y="6422260"/>
            <a:ext cx="7848872"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36" tIns="45716" rIns="91436" bIns="45716">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914364" eaLnBrk="1" hangingPunct="1"/>
            <a:r>
              <a:rPr lang="en-US" dirty="0" err="1" smtClean="0">
                <a:solidFill>
                  <a:schemeClr val="tx2"/>
                </a:solidFill>
              </a:rPr>
              <a:t>PoC</a:t>
            </a:r>
            <a:r>
              <a:rPr lang="en-US" dirty="0" smtClean="0">
                <a:solidFill>
                  <a:schemeClr val="tx2"/>
                </a:solidFill>
              </a:rPr>
              <a:t> for applications: </a:t>
            </a:r>
            <a:r>
              <a:rPr lang="en-GB" u="sng" dirty="0" smtClean="0">
                <a:solidFill>
                  <a:srgbClr val="000000"/>
                </a:solidFill>
                <a:hlinkClick r:id="rId3"/>
              </a:rPr>
              <a:t>geohazards-tep@esa.int</a:t>
            </a:r>
            <a:r>
              <a:rPr lang="en-GB" dirty="0" smtClean="0">
                <a:solidFill>
                  <a:srgbClr val="000000"/>
                </a:solidFill>
              </a:rPr>
              <a:t> </a:t>
            </a:r>
            <a:endParaRPr lang="en-US"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74151900"/>
              </p:ext>
            </p:extLst>
          </p:nvPr>
        </p:nvGraphicFramePr>
        <p:xfrm>
          <a:off x="664971" y="1340768"/>
          <a:ext cx="7560840" cy="4861290"/>
        </p:xfrm>
        <a:graphic>
          <a:graphicData uri="http://schemas.openxmlformats.org/drawingml/2006/table">
            <a:tbl>
              <a:tblPr firstRow="1" bandRow="1">
                <a:tableStyleId>{5C22544A-7EE6-4342-B048-85BDC9FD1C3A}</a:tableStyleId>
              </a:tblPr>
              <a:tblGrid>
                <a:gridCol w="3672408"/>
                <a:gridCol w="3888432"/>
              </a:tblGrid>
              <a:tr h="2599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User organisation</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Calibri" pitchFamily="34" charset="0"/>
                          <a:ea typeface="ＭＳ Ｐゴシック" pitchFamily="34" charset="-128"/>
                        </a:rPr>
                        <a:t>Areas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Ecole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Normale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en-GB" sz="1100" b="0" i="0" u="none" strike="noStrike" cap="none" normalizeH="0" baseline="0" dirty="0" err="1" smtClean="0">
                          <a:ln>
                            <a:noFill/>
                          </a:ln>
                          <a:solidFill>
                            <a:schemeClr val="tx1"/>
                          </a:solidFill>
                          <a:effectLst/>
                          <a:latin typeface="Calibri" pitchFamily="34" charset="0"/>
                          <a:ea typeface="ＭＳ Ｐゴシック" pitchFamily="34" charset="-128"/>
                        </a:rPr>
                        <a:t>Supérieure</a:t>
                      </a: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 de Paris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Etna</a:t>
                      </a:r>
                      <a:r>
                        <a:rPr kumimoji="0" lang="en-GB" sz="1100" b="0" i="0" u="none" strike="noStrike" cap="none" normalizeH="0" baseline="0" dirty="0" smtClean="0">
                          <a:ln>
                            <a:noFill/>
                          </a:ln>
                          <a:solidFill>
                            <a:schemeClr val="accent6">
                              <a:lumMod val="50000"/>
                            </a:schemeClr>
                          </a:solidFill>
                          <a:effectLst/>
                          <a:latin typeface="Calibri" pitchFamily="34" charset="0"/>
                          <a:ea typeface="ＭＳ Ｐゴシック" pitchFamily="34" charset="-128"/>
                        </a:rPr>
                        <a:t>, Italy and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Corinth Rift</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Greece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DLR IMF (Germany)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European tectonic mask</a:t>
                      </a:r>
                    </a:p>
                  </a:txBody>
                  <a:tcPr marL="6951" marR="6951" marT="6949" marB="0" anchor="b" horzOverflow="overflow"/>
                </a:tc>
              </a:tr>
              <a:tr h="193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Altamira Information (Spain)</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Test sites on </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landslides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earthquakes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err="1" smtClean="0">
                          <a:ln>
                            <a:noFill/>
                          </a:ln>
                          <a:solidFill>
                            <a:schemeClr val="tx1"/>
                          </a:solidFill>
                          <a:effectLst/>
                          <a:latin typeface="Calibri" pitchFamily="34" charset="0"/>
                          <a:ea typeface="ＭＳ Ｐゴシック" pitchFamily="34" charset="-128"/>
                        </a:rPr>
                        <a:t>ISTerre</a:t>
                      </a: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 / </a:t>
                      </a:r>
                      <a:r>
                        <a:rPr kumimoji="0" lang="en-GB" sz="1100" b="1" i="0" u="none" strike="noStrike" cap="none" normalizeH="0" baseline="0" dirty="0" err="1" smtClean="0">
                          <a:ln>
                            <a:noFill/>
                          </a:ln>
                          <a:solidFill>
                            <a:schemeClr val="tx1"/>
                          </a:solidFill>
                          <a:effectLst/>
                          <a:latin typeface="Calibri" pitchFamily="34" charset="0"/>
                          <a:ea typeface="ＭＳ Ｐゴシック" pitchFamily="34" charset="-128"/>
                        </a:rPr>
                        <a:t>Institut</a:t>
                      </a: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 de Physique du Globe de Paris (France)</a:t>
                      </a:r>
                    </a:p>
                  </a:txBody>
                  <a:tcPr marL="6949" marR="6949" marT="6950" marB="0"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Subduction</a:t>
                      </a:r>
                      <a:r>
                        <a:rPr kumimoji="0" lang="en-US"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zones of </a:t>
                      </a: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Latin America, the NAFZ and Tibet</a:t>
                      </a:r>
                      <a:r>
                        <a:rPr kumimoji="0" lang="en-US" sz="1100" b="0" i="0" u="none" strike="noStrike" cap="none" normalizeH="0" baseline="0" dirty="0" smtClean="0">
                          <a:ln>
                            <a:noFill/>
                          </a:ln>
                          <a:solidFill>
                            <a:srgbClr val="00B050"/>
                          </a:solidFill>
                          <a:effectLst/>
                          <a:latin typeface="Calibri" pitchFamily="34" charset="0"/>
                          <a:ea typeface="ＭＳ Ｐゴシック" pitchFamily="34" charset="-128"/>
                        </a:rPr>
                        <a:t>.</a:t>
                      </a: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INGV Roma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66FF"/>
                          </a:solidFill>
                          <a:effectLst/>
                          <a:latin typeface="Calibri" pitchFamily="34" charset="0"/>
                          <a:ea typeface="ＭＳ Ｐゴシック" pitchFamily="34" charset="-128"/>
                        </a:rPr>
                        <a:t>Alto Tiberina Fault </a:t>
                      </a: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pt-BR"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pt-BR" sz="1100" b="0" i="0" u="none" strike="noStrike" cap="none" normalizeH="0" baseline="0" dirty="0" smtClean="0">
                          <a:ln>
                            <a:noFill/>
                          </a:ln>
                          <a:solidFill>
                            <a:srgbClr val="C00000"/>
                          </a:solidFill>
                          <a:effectLst/>
                          <a:latin typeface="Calibri" pitchFamily="34" charset="0"/>
                          <a:ea typeface="ＭＳ Ｐゴシック" pitchFamily="34" charset="-128"/>
                        </a:rPr>
                        <a:t>Fogo Cape Verde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INGV Roma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Marmara</a:t>
                      </a:r>
                      <a:r>
                        <a:rPr kumimoji="0" lang="en-US"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East sector of </a:t>
                      </a:r>
                      <a:r>
                        <a:rPr kumimoji="0" lang="en-US" sz="1100" b="0" i="0" u="none" strike="noStrike" cap="none" normalizeH="0" baseline="0" dirty="0" smtClean="0">
                          <a:ln>
                            <a:noFill/>
                          </a:ln>
                          <a:solidFill>
                            <a:srgbClr val="0066FF"/>
                          </a:solidFill>
                          <a:effectLst/>
                          <a:latin typeface="Calibri" pitchFamily="34" charset="0"/>
                          <a:ea typeface="ＭＳ Ｐゴシック" pitchFamily="34" charset="-128"/>
                        </a:rPr>
                        <a:t>NAFS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INGV Roma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Haiti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West</a:t>
                      </a:r>
                      <a:r>
                        <a:rPr kumimoji="0" lang="en-GB" sz="1100" b="0" i="0" u="none" strike="noStrike" cap="none" normalizeH="0" baseline="0" dirty="0" smtClean="0">
                          <a:ln>
                            <a:noFill/>
                          </a:ln>
                          <a:solidFill>
                            <a:srgbClr val="3399FF"/>
                          </a:solidFill>
                          <a:effectLst/>
                          <a:latin typeface="Calibri" pitchFamily="34" charset="0"/>
                          <a:ea typeface="ＭＳ Ｐゴシック" pitchFamily="34" charset="-128"/>
                        </a:rPr>
                        <a:t> </a:t>
                      </a:r>
                      <a:r>
                        <a:rPr kumimoji="0" lang="en-GB" sz="1100" b="0" i="0" u="none" strike="noStrike" cap="none" normalizeH="0" baseline="0" dirty="0" smtClean="0">
                          <a:ln>
                            <a:noFill/>
                          </a:ln>
                          <a:solidFill>
                            <a:srgbClr val="0066FF"/>
                          </a:solidFill>
                          <a:effectLst/>
                          <a:latin typeface="Calibri" pitchFamily="34" charset="0"/>
                          <a:ea typeface="ＭＳ Ｐゴシック" pitchFamily="34" charset="-128"/>
                        </a:rPr>
                        <a:t>Java</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ETH (Switzerland)</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Large surface deformations caused by </a:t>
                      </a:r>
                      <a:r>
                        <a:rPr kumimoji="0" lang="pt-BR" sz="1100" b="0" i="0" u="none" strike="noStrike" kern="1200" cap="none" normalizeH="0" baseline="0" dirty="0" smtClean="0">
                          <a:ln>
                            <a:noFill/>
                          </a:ln>
                          <a:solidFill>
                            <a:srgbClr val="00B050"/>
                          </a:solidFill>
                          <a:effectLst/>
                          <a:latin typeface="Calibri" pitchFamily="34" charset="0"/>
                          <a:ea typeface="ＭＳ Ｐゴシック" pitchFamily="34" charset="-128"/>
                          <a:cs typeface="+mn-cs"/>
                        </a:rPr>
                        <a:t>landslides</a:t>
                      </a:r>
                      <a:r>
                        <a:rPr kumimoji="0" lang="pt-B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in Bhutan Himalaya</a:t>
                      </a:r>
                      <a:endParaRPr kumimoji="0" lang="pt-BR" sz="1100" b="0" i="0" u="none" strike="noStrike" cap="none" normalizeH="0" baseline="0" dirty="0" smtClean="0">
                        <a:ln>
                          <a:noFill/>
                        </a:ln>
                        <a:solidFill>
                          <a:srgbClr val="00B050"/>
                        </a:solidFill>
                        <a:effectLst/>
                        <a:latin typeface="Calibri" pitchFamily="34" charset="0"/>
                        <a:ea typeface="ＭＳ Ｐゴシック" pitchFamily="34" charset="-128"/>
                      </a:endParaRP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ＭＳ Ｐゴシック" pitchFamily="34" charset="-128"/>
                        </a:rPr>
                        <a:t>NOA (Greece)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rgbClr val="0066FF"/>
                          </a:solidFill>
                          <a:effectLst/>
                          <a:latin typeface="Calibri" pitchFamily="34" charset="0"/>
                          <a:ea typeface="ＭＳ Ｐゴシック" pitchFamily="34" charset="-128"/>
                        </a:rPr>
                        <a:t>Geohazard</a:t>
                      </a:r>
                      <a:r>
                        <a:rPr kumimoji="0" lang="en-GB" sz="1100" b="0" i="0" u="none" strike="noStrike" cap="none" normalizeH="0" baseline="0" dirty="0" smtClean="0">
                          <a:ln>
                            <a:noFill/>
                          </a:ln>
                          <a:solidFill>
                            <a:srgbClr val="00B050"/>
                          </a:solidFill>
                          <a:effectLst/>
                          <a:latin typeface="Calibri" pitchFamily="34" charset="0"/>
                          <a:ea typeface="ＭＳ Ｐゴシック" pitchFamily="34" charset="-128"/>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sites in Greece</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ＭＳ Ｐゴシック" pitchFamily="34" charset="-128"/>
                        </a:rPr>
                        <a:t>SATIM (Poland)</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Silesia &amp; Warsaw (Poland)</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Obs. Physique du Globe de Clermont-Ferrand (France)</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Piton de la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Fournaise</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in La </a:t>
                      </a:r>
                      <a:r>
                        <a:rPr kumimoji="0" lang="en-GB"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Réunion</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Cordon del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Azufre</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Lastarria</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in Chile–Argentina</a:t>
                      </a:r>
                    </a:p>
                  </a:txBody>
                  <a:tcPr marL="6951" marR="6951" marT="6949" marB="0" anchor="b" horzOverflow="overflow"/>
                </a:tc>
              </a:tr>
              <a:tr h="1925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ＭＳ Ｐゴシック" pitchFamily="34" charset="-128"/>
                        </a:rPr>
                        <a:t>INGV Catania (Italy)</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Etna &amp;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Campi</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a:t>
                      </a:r>
                      <a:r>
                        <a:rPr kumimoji="0" lang="en-GB" sz="1100" b="0" i="0" u="none" strike="noStrike" cap="none" normalizeH="0" baseline="0" dirty="0" err="1" smtClean="0">
                          <a:ln>
                            <a:noFill/>
                          </a:ln>
                          <a:solidFill>
                            <a:srgbClr val="C00000"/>
                          </a:solidFill>
                          <a:effectLst/>
                          <a:latin typeface="Calibri" pitchFamily="34" charset="0"/>
                          <a:ea typeface="ＭＳ Ｐゴシック" pitchFamily="34" charset="-128"/>
                        </a:rPr>
                        <a:t>Flegrei</a:t>
                      </a:r>
                      <a:r>
                        <a:rPr kumimoji="0" lang="en-GB" sz="1100" b="0" i="0" u="none" strike="noStrike" cap="none" normalizeH="0" baseline="0" dirty="0" smtClean="0">
                          <a:ln>
                            <a:noFill/>
                          </a:ln>
                          <a:solidFill>
                            <a:srgbClr val="C00000"/>
                          </a:solidFill>
                          <a:effectLst/>
                          <a:latin typeface="Calibri" pitchFamily="34" charset="0"/>
                          <a:ea typeface="ＭＳ Ｐゴシック" pitchFamily="34" charset="-128"/>
                        </a:rPr>
                        <a:t> / Vesuvius</a:t>
                      </a: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British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Geological</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Survey (UK)</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Urban areas of Great Britain</a:t>
                      </a:r>
                    </a:p>
                  </a:txBody>
                  <a:tcPr marL="6951" marR="6951" marT="6949" marB="0" anchor="b" horzOverflow="overflow"/>
                </a:tc>
              </a:tr>
              <a:tr h="194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1" i="0" u="none" strike="noStrike" cap="none" normalizeH="0" baseline="0" dirty="0" err="1" smtClean="0">
                          <a:ln>
                            <a:noFill/>
                          </a:ln>
                          <a:solidFill>
                            <a:schemeClr val="tx1"/>
                          </a:solidFill>
                          <a:effectLst/>
                          <a:latin typeface="Calibri" pitchFamily="34" charset="0"/>
                          <a:ea typeface="ＭＳ Ｐゴシック" pitchFamily="34" charset="-128"/>
                        </a:rPr>
                        <a:t>University</a:t>
                      </a:r>
                      <a:r>
                        <a:rPr kumimoji="0" lang="fr-FR" sz="1100" b="1" i="0" u="none" strike="noStrike" cap="none" normalizeH="0" baseline="0" dirty="0" smtClean="0">
                          <a:ln>
                            <a:noFill/>
                          </a:ln>
                          <a:solidFill>
                            <a:schemeClr val="tx1"/>
                          </a:solidFill>
                          <a:effectLst/>
                          <a:latin typeface="Calibri" pitchFamily="34" charset="0"/>
                          <a:ea typeface="ＭＳ Ｐゴシック" pitchFamily="34" charset="-128"/>
                        </a:rPr>
                        <a:t> of Leeds (UK)</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Active deformation in the </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Alpine-Himalayan belt</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ESA</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Over calibration sites: Rain forest, Germany (DLR targets), Australia Milan, Chicago, Sao Paulo</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ESA(Progressive Systems SLR)</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Greater Cairo</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South </a:t>
                      </a:r>
                      <a:r>
                        <a:rPr kumimoji="0" lang="en-GB"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Rayan</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dune field, Middle Egypt province and </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Aswan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province</a:t>
                      </a:r>
                    </a:p>
                  </a:txBody>
                  <a:tcPr marL="6951" marR="6951" marT="6949" marB="0" anchor="b" horzOverflow="overflow"/>
                </a:tc>
              </a:tr>
              <a:tr h="35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CNR IREA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Italy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Tests on </a:t>
                      </a:r>
                      <a:r>
                        <a:rPr kumimoji="0" lang="en-GB"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Italian volcanoes</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en-GB" sz="1100" b="0" i="0" u="none" strike="noStrike" kern="1200" cap="none" normalizeH="0" baseline="0" dirty="0" smtClean="0">
                          <a:ln>
                            <a:noFill/>
                          </a:ln>
                          <a:solidFill>
                            <a:srgbClr val="C00000"/>
                          </a:solidFill>
                          <a:effectLst/>
                          <a:latin typeface="Calibri" pitchFamily="34" charset="0"/>
                          <a:ea typeface="ＭＳ Ｐゴシック" pitchFamily="34" charset="-128"/>
                          <a:cs typeface="+mn-cs"/>
                        </a:rPr>
                        <a:t>Hawaiian and Japanese volcanic</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and</a:t>
                      </a:r>
                      <a:r>
                        <a:rPr kumimoji="0" lang="en-GB"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seismic </a:t>
                      </a:r>
                      <a:r>
                        <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areas</a:t>
                      </a:r>
                    </a:p>
                  </a:txBody>
                  <a:tcPr marL="6951" marR="6951" marT="6949" marB="0" anchor="b" horzOverflow="overflow"/>
                </a:tc>
              </a:tr>
              <a:tr h="359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Universita</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De L’ Aquila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Italy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Abruzzo</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region</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L’ Aquila and Teramo for post-</a:t>
                      </a:r>
                      <a:r>
                        <a:rPr kumimoji="0" lang="fr-FR" sz="1100" b="0" i="0" u="none" strike="noStrike" kern="1200" cap="none" normalizeH="0" baseline="0" dirty="0" err="1" smtClean="0">
                          <a:ln>
                            <a:noFill/>
                          </a:ln>
                          <a:solidFill>
                            <a:srgbClr val="0070C0"/>
                          </a:solidFill>
                          <a:effectLst/>
                          <a:latin typeface="Calibri" pitchFamily="34" charset="0"/>
                          <a:ea typeface="ＭＳ Ｐゴシック" pitchFamily="34" charset="-128"/>
                          <a:cs typeface="+mn-cs"/>
                        </a:rPr>
                        <a:t>seismic</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ground</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displacements</a:t>
                      </a: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 </a:t>
                      </a:r>
                      <a:endPar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endParaRP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University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College</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 of London (UK)</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rPr>
                        <a:t>UK </a:t>
                      </a:r>
                      <a:r>
                        <a:rPr kumimoji="0" lang="fr-FR" sz="1100" b="0" i="0" u="none" strike="noStrike" kern="1200" cap="none" normalizeH="0" baseline="0" dirty="0" err="1" smtClean="0">
                          <a:ln>
                            <a:noFill/>
                          </a:ln>
                          <a:solidFill>
                            <a:srgbClr val="00B050"/>
                          </a:solidFill>
                          <a:effectLst/>
                          <a:latin typeface="Calibri" pitchFamily="34" charset="0"/>
                          <a:ea typeface="ＭＳ Ｐゴシック" pitchFamily="34" charset="-128"/>
                          <a:cs typeface="+mn-cs"/>
                        </a:rPr>
                        <a:t>landslides</a:t>
                      </a:r>
                      <a:endParaRPr kumimoji="0" lang="en-GB" sz="1100" b="0" i="0" u="none" strike="noStrike" kern="1200" cap="none" normalizeH="0" baseline="0" dirty="0" smtClean="0">
                        <a:ln>
                          <a:noFill/>
                        </a:ln>
                        <a:solidFill>
                          <a:srgbClr val="00B050"/>
                        </a:solidFill>
                        <a:effectLst/>
                        <a:latin typeface="Calibri" pitchFamily="34" charset="0"/>
                        <a:ea typeface="ＭＳ Ｐゴシック" pitchFamily="34" charset="-128"/>
                        <a:cs typeface="+mn-cs"/>
                      </a:endParaRPr>
                    </a:p>
                  </a:txBody>
                  <a:tcPr marL="6951" marR="6951" marT="6949" marB="0" anchor="b" horzOverflow="overflow"/>
                </a:tc>
              </a:tr>
              <a:tr h="183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ICTP (</a:t>
                      </a:r>
                      <a:r>
                        <a:rPr kumimoji="0" lang="fr-FR" sz="1100" b="0" i="0" u="none" strike="noStrike" cap="none" normalizeH="0" baseline="0" dirty="0" err="1" smtClean="0">
                          <a:ln>
                            <a:noFill/>
                          </a:ln>
                          <a:solidFill>
                            <a:schemeClr val="tx1"/>
                          </a:solidFill>
                          <a:effectLst/>
                          <a:latin typeface="Calibri" pitchFamily="34" charset="0"/>
                          <a:ea typeface="ＭＳ Ｐゴシック" pitchFamily="34" charset="-128"/>
                        </a:rPr>
                        <a:t>Italy</a:t>
                      </a:r>
                      <a:r>
                        <a:rPr kumimoji="0" lang="fr-FR" sz="1100" b="0" i="0" u="none" strike="noStrike" cap="none" normalizeH="0" baseline="0" dirty="0" smtClean="0">
                          <a:ln>
                            <a:noFill/>
                          </a:ln>
                          <a:solidFill>
                            <a:schemeClr val="tx1"/>
                          </a:solidFill>
                          <a:effectLst/>
                          <a:latin typeface="Calibri" pitchFamily="34" charset="0"/>
                          <a:ea typeface="ＭＳ Ｐゴシック" pitchFamily="34" charset="-128"/>
                        </a:rPr>
                        <a:t>)</a:t>
                      </a:r>
                    </a:p>
                  </a:txBody>
                  <a:tcPr marL="6949" marR="6949" marT="695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Morocco</a:t>
                      </a:r>
                      <a:r>
                        <a:rPr kumimoji="0" lang="fr-FR"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rgbClr val="0066FF"/>
                          </a:solidFill>
                          <a:effectLst/>
                          <a:latin typeface="Calibri" pitchFamily="34" charset="0"/>
                          <a:ea typeface="ＭＳ Ｐゴシック" pitchFamily="34" charset="-128"/>
                          <a:cs typeface="+mn-cs"/>
                        </a:rPr>
                        <a:t>seismic</a:t>
                      </a:r>
                      <a:r>
                        <a:rPr kumimoji="0" lang="fr-FR" sz="1100" b="0" i="0" u="none" strike="noStrike" kern="1200" cap="none" normalizeH="0" baseline="0" dirty="0" smtClean="0">
                          <a:ln>
                            <a:noFill/>
                          </a:ln>
                          <a:solidFill>
                            <a:srgbClr val="0066FF"/>
                          </a:solidFill>
                          <a:effectLst/>
                          <a:latin typeface="Calibri" pitchFamily="34" charset="0"/>
                          <a:ea typeface="ＭＳ Ｐゴシック" pitchFamily="34" charset="-128"/>
                          <a:cs typeface="+mn-cs"/>
                        </a:rPr>
                        <a:t> </a:t>
                      </a:r>
                      <a:r>
                        <a:rPr kumimoji="0" lang="fr-FR" sz="1100" b="0" i="0" u="none" strike="noStrike" kern="1200" cap="none" normalizeH="0" baseline="0" dirty="0" err="1" smtClean="0">
                          <a:ln>
                            <a:noFill/>
                          </a:ln>
                          <a:solidFill>
                            <a:schemeClr val="accent6">
                              <a:lumMod val="50000"/>
                            </a:schemeClr>
                          </a:solidFill>
                          <a:effectLst/>
                          <a:latin typeface="Calibri" pitchFamily="34" charset="0"/>
                          <a:ea typeface="ＭＳ Ｐゴシック" pitchFamily="34" charset="-128"/>
                          <a:cs typeface="+mn-cs"/>
                        </a:rPr>
                        <a:t>activity</a:t>
                      </a:r>
                      <a:endParaRPr kumimoji="0" lang="en-GB" sz="1100" b="0" i="0" u="none" strike="noStrike" kern="1200" cap="none" normalizeH="0" baseline="0" dirty="0" smtClean="0">
                        <a:ln>
                          <a:noFill/>
                        </a:ln>
                        <a:solidFill>
                          <a:schemeClr val="accent6">
                            <a:lumMod val="50000"/>
                          </a:schemeClr>
                        </a:solidFill>
                        <a:effectLst/>
                        <a:latin typeface="Calibri" pitchFamily="34" charset="0"/>
                        <a:ea typeface="ＭＳ Ｐゴシック" pitchFamily="34" charset="-128"/>
                        <a:cs typeface="+mn-cs"/>
                      </a:endParaRPr>
                    </a:p>
                  </a:txBody>
                  <a:tcPr marL="6951" marR="6951" marT="6949" marB="0" anchor="b" horzOverflow="overflow"/>
                </a:tc>
              </a:tr>
            </a:tbl>
          </a:graphicData>
        </a:graphic>
      </p:graphicFrame>
      <p:sp>
        <p:nvSpPr>
          <p:cNvPr id="2" name="Rectangle 1"/>
          <p:cNvSpPr/>
          <p:nvPr/>
        </p:nvSpPr>
        <p:spPr>
          <a:xfrm>
            <a:off x="8172400" y="1916832"/>
            <a:ext cx="971600" cy="7200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spcCol="0" rtlCol="0" anchor="ctr"/>
          <a:lstStyle/>
          <a:p>
            <a:pPr algn="ctr" defTabSz="914364"/>
            <a:r>
              <a:rPr lang="fr-FR" sz="1000" dirty="0" err="1" smtClean="0">
                <a:solidFill>
                  <a:srgbClr val="C00000"/>
                </a:solidFill>
              </a:rPr>
              <a:t>Volcanoes</a:t>
            </a:r>
            <a:endParaRPr lang="fr-FR" sz="1000" dirty="0">
              <a:solidFill>
                <a:srgbClr val="C00000"/>
              </a:solidFill>
            </a:endParaRPr>
          </a:p>
          <a:p>
            <a:pPr algn="ctr" defTabSz="914364"/>
            <a:r>
              <a:rPr lang="fr-FR" sz="1000" dirty="0">
                <a:solidFill>
                  <a:srgbClr val="0066FF"/>
                </a:solidFill>
                <a:ea typeface="ＭＳ Ｐゴシック" pitchFamily="34" charset="-128"/>
              </a:rPr>
              <a:t>    </a:t>
            </a:r>
            <a:r>
              <a:rPr lang="fr-FR" sz="1000" dirty="0" smtClean="0">
                <a:solidFill>
                  <a:srgbClr val="0066FF"/>
                </a:solidFill>
                <a:ea typeface="ＭＳ Ｐゴシック" pitchFamily="34" charset="-128"/>
              </a:rPr>
              <a:t>  </a:t>
            </a:r>
            <a:r>
              <a:rPr lang="fr-FR" sz="1000" dirty="0" err="1" smtClean="0">
                <a:solidFill>
                  <a:srgbClr val="0066FF"/>
                </a:solidFill>
                <a:ea typeface="ＭＳ Ｐゴシック" pitchFamily="34" charset="-128"/>
              </a:rPr>
              <a:t>Earthquakes</a:t>
            </a:r>
            <a:endParaRPr lang="fr-FR" sz="1000" dirty="0">
              <a:solidFill>
                <a:srgbClr val="0066FF"/>
              </a:solidFill>
              <a:ea typeface="ＭＳ Ｐゴシック" pitchFamily="34" charset="-128"/>
            </a:endParaRPr>
          </a:p>
          <a:p>
            <a:pPr defTabSz="914364" fontAlgn="b">
              <a:spcBef>
                <a:spcPct val="0"/>
              </a:spcBef>
              <a:spcAft>
                <a:spcPct val="0"/>
              </a:spcAft>
            </a:pPr>
            <a:r>
              <a:rPr lang="fr-FR" sz="1000" dirty="0">
                <a:solidFill>
                  <a:srgbClr val="00B050"/>
                </a:solidFill>
                <a:ea typeface="ＭＳ Ｐゴシック" pitchFamily="34" charset="-128"/>
              </a:rPr>
              <a:t>         </a:t>
            </a:r>
            <a:r>
              <a:rPr lang="fr-FR" sz="1000" dirty="0" smtClean="0">
                <a:solidFill>
                  <a:srgbClr val="00B050"/>
                </a:solidFill>
                <a:ea typeface="ＭＳ Ｐゴシック" pitchFamily="34" charset="-128"/>
              </a:rPr>
              <a:t>   </a:t>
            </a:r>
            <a:r>
              <a:rPr lang="fr-FR" sz="1000" dirty="0" err="1" smtClean="0">
                <a:solidFill>
                  <a:srgbClr val="00B050"/>
                </a:solidFill>
                <a:ea typeface="ＭＳ Ｐゴシック" pitchFamily="34" charset="-128"/>
              </a:rPr>
              <a:t>Landslides</a:t>
            </a:r>
            <a:endParaRPr lang="en-GB" sz="1000" dirty="0">
              <a:solidFill>
                <a:srgbClr val="00B050"/>
              </a:solidFill>
              <a:ea typeface="ＭＳ Ｐゴシック" pitchFamily="34" charset="-128"/>
            </a:endParaRPr>
          </a:p>
        </p:txBody>
      </p:sp>
      <p:sp>
        <p:nvSpPr>
          <p:cNvPr id="3" name="Slide Number Placeholder 2"/>
          <p:cNvSpPr>
            <a:spLocks noGrp="1"/>
          </p:cNvSpPr>
          <p:nvPr>
            <p:ph type="sldNum" sz="quarter" idx="10"/>
          </p:nvPr>
        </p:nvSpPr>
        <p:spPr/>
        <p:txBody>
          <a:bodyPr/>
          <a:lstStyle/>
          <a:p>
            <a:fld id="{0E5741A4-A864-49A7-944A-A05ED55E0BC5}" type="slidenum">
              <a:rPr lang="fr-FR" smtClean="0"/>
              <a:pPr/>
              <a:t>30</a:t>
            </a:fld>
            <a:endParaRPr lang="fr-FR"/>
          </a:p>
        </p:txBody>
      </p:sp>
    </p:spTree>
    <p:extLst>
      <p:ext uri="{BB962C8B-B14F-4D97-AF65-F5344CB8AC3E}">
        <p14:creationId xmlns:p14="http://schemas.microsoft.com/office/powerpoint/2010/main" val="374829127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E5741A4-A864-49A7-944A-A05ED55E0BC5}" type="slidenum">
              <a:rPr lang="fr-FR" smtClean="0"/>
              <a:pPr/>
              <a:t>31</a:t>
            </a:fld>
            <a:endParaRPr lang="fr-FR"/>
          </a:p>
        </p:txBody>
      </p:sp>
      <p:sp>
        <p:nvSpPr>
          <p:cNvPr id="2" name="Title 1"/>
          <p:cNvSpPr>
            <a:spLocks noGrp="1"/>
          </p:cNvSpPr>
          <p:nvPr>
            <p:ph type="title" idx="4294967295"/>
          </p:nvPr>
        </p:nvSpPr>
        <p:spPr>
          <a:xfrm>
            <a:off x="0" y="-12307"/>
            <a:ext cx="6105872" cy="1143000"/>
          </a:xfrm>
        </p:spPr>
        <p:txBody>
          <a:bodyPr>
            <a:normAutofit fontScale="90000"/>
          </a:bodyPr>
          <a:lstStyle/>
          <a:p>
            <a:r>
              <a:rPr lang="en-US" sz="3600" b="1" dirty="0" smtClean="0">
                <a:effectLst>
                  <a:outerShdw blurRad="38100" dist="38100" dir="2700000" algn="tl">
                    <a:srgbClr val="000000">
                      <a:alpha val="43137"/>
                    </a:srgbClr>
                  </a:outerShdw>
                </a:effectLst>
                <a:latin typeface="Calibri" panose="020F0502020204030204" pitchFamily="34" charset="0"/>
              </a:rPr>
              <a:t>Processing tasks on the platform </a:t>
            </a:r>
            <a:br>
              <a:rPr lang="en-US" sz="3600" b="1" dirty="0" smtClean="0">
                <a:effectLst>
                  <a:outerShdw blurRad="38100" dist="38100" dir="2700000" algn="tl">
                    <a:srgbClr val="000000">
                      <a:alpha val="43137"/>
                    </a:srgbClr>
                  </a:outerShdw>
                </a:effectLst>
                <a:latin typeface="Calibri" panose="020F0502020204030204" pitchFamily="34" charset="0"/>
              </a:rPr>
            </a:br>
            <a:r>
              <a:rPr lang="en-US" sz="3600" b="1" dirty="0" smtClean="0">
                <a:effectLst>
                  <a:outerShdw blurRad="38100" dist="38100" dir="2700000" algn="tl">
                    <a:srgbClr val="000000">
                      <a:alpha val="43137"/>
                    </a:srgbClr>
                  </a:outerShdw>
                </a:effectLst>
                <a:latin typeface="Calibri" panose="020F0502020204030204" pitchFamily="34" charset="0"/>
              </a:rPr>
              <a:t>from CEOS pilot users</a:t>
            </a:r>
            <a:endParaRPr lang="en-US" sz="36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0" y="1340768"/>
            <a:ext cx="9144000" cy="5472609"/>
          </a:xfrm>
        </p:spPr>
        <p:txBody>
          <a:bodyPr/>
          <a:lstStyle/>
          <a:p>
            <a:pPr marL="0" indent="0">
              <a:buNone/>
            </a:pPr>
            <a:r>
              <a:rPr lang="en-US" sz="1800" u="sng" dirty="0" smtClean="0">
                <a:latin typeface="Calibri" panose="020F0502020204030204" pitchFamily="34" charset="0"/>
              </a:rPr>
              <a:t>37 processing jobs launched in September</a:t>
            </a:r>
            <a:endParaRPr lang="en-US" sz="1800" u="sng" dirty="0">
              <a:latin typeface="Calibri" panose="020F0502020204030204" pitchFamily="34" charset="0"/>
            </a:endParaRPr>
          </a:p>
          <a:p>
            <a:pPr lvl="1"/>
            <a:r>
              <a:rPr lang="en-US" sz="1800" dirty="0" smtClean="0">
                <a:solidFill>
                  <a:schemeClr val="accent1"/>
                </a:solidFill>
                <a:latin typeface="Calibri" panose="020F0502020204030204" pitchFamily="34" charset="0"/>
              </a:rPr>
              <a:t>36</a:t>
            </a:r>
            <a:r>
              <a:rPr lang="en-US" sz="1800" dirty="0" smtClean="0">
                <a:latin typeface="Calibri" panose="020F0502020204030204" pitchFamily="34" charset="0"/>
              </a:rPr>
              <a:t> </a:t>
            </a:r>
            <a:r>
              <a:rPr lang="en-US" sz="1800" dirty="0" err="1">
                <a:latin typeface="Calibri" panose="020F0502020204030204" pitchFamily="34" charset="0"/>
              </a:rPr>
              <a:t>ISTerre</a:t>
            </a:r>
            <a:r>
              <a:rPr lang="en-US" sz="1800" dirty="0">
                <a:latin typeface="Calibri" panose="020F0502020204030204" pitchFamily="34" charset="0"/>
              </a:rPr>
              <a:t> </a:t>
            </a:r>
            <a:r>
              <a:rPr lang="en-US" sz="1800" dirty="0" smtClean="0">
                <a:latin typeface="Calibri" panose="020F0502020204030204" pitchFamily="34" charset="0"/>
              </a:rPr>
              <a:t>(30 NSBAS, 5 GAMMA, 1 </a:t>
            </a:r>
            <a:r>
              <a:rPr lang="en-US" sz="1800" dirty="0" err="1" smtClean="0">
                <a:latin typeface="Calibri" panose="020F0502020204030204" pitchFamily="34" charset="0"/>
              </a:rPr>
              <a:t>InSAR</a:t>
            </a:r>
            <a:r>
              <a:rPr lang="en-US" sz="1800" dirty="0" smtClean="0">
                <a:latin typeface="Calibri" panose="020F0502020204030204" pitchFamily="34" charset="0"/>
              </a:rPr>
              <a:t> SBAS)</a:t>
            </a:r>
            <a:endParaRPr lang="en-US" sz="1800" dirty="0">
              <a:latin typeface="Calibri" panose="020F0502020204030204" pitchFamily="34" charset="0"/>
            </a:endParaRPr>
          </a:p>
          <a:p>
            <a:pPr lvl="1"/>
            <a:r>
              <a:rPr lang="en-US" sz="1800" dirty="0">
                <a:solidFill>
                  <a:schemeClr val="accent1"/>
                </a:solidFill>
                <a:latin typeface="Calibri" panose="020F0502020204030204" pitchFamily="34" charset="0"/>
              </a:rPr>
              <a:t>1</a:t>
            </a:r>
            <a:r>
              <a:rPr lang="en-US" sz="1800" dirty="0" smtClean="0">
                <a:latin typeface="Calibri" panose="020F0502020204030204" pitchFamily="34" charset="0"/>
              </a:rPr>
              <a:t> </a:t>
            </a:r>
            <a:r>
              <a:rPr lang="en-US" sz="1800" dirty="0">
                <a:latin typeface="Calibri" panose="020F0502020204030204" pitchFamily="34" charset="0"/>
              </a:rPr>
              <a:t>NOA </a:t>
            </a:r>
            <a:r>
              <a:rPr lang="en-US" sz="1800" dirty="0" smtClean="0">
                <a:latin typeface="Calibri" panose="020F0502020204030204" pitchFamily="34" charset="0"/>
              </a:rPr>
              <a:t>(</a:t>
            </a:r>
            <a:r>
              <a:rPr lang="en-US" sz="1800" dirty="0" err="1" smtClean="0">
                <a:latin typeface="Calibri" panose="020F0502020204030204" pitchFamily="34" charset="0"/>
              </a:rPr>
              <a:t>StaMPS</a:t>
            </a:r>
            <a:r>
              <a:rPr lang="en-US" sz="1800" dirty="0" smtClean="0">
                <a:latin typeface="Calibri" panose="020F0502020204030204" pitchFamily="34" charset="0"/>
              </a:rPr>
              <a:t>) </a:t>
            </a:r>
          </a:p>
          <a:p>
            <a:pPr marL="457200" lvl="1" indent="0">
              <a:buNone/>
            </a:pPr>
            <a:endParaRPr lang="en-US" sz="1800" dirty="0">
              <a:latin typeface="Calibri" panose="020F0502020204030204" pitchFamily="34" charset="0"/>
            </a:endParaRPr>
          </a:p>
          <a:p>
            <a:pPr marL="0" indent="0">
              <a:buNone/>
            </a:pPr>
            <a:r>
              <a:rPr lang="en-US" sz="1800" u="sng" dirty="0" smtClean="0">
                <a:latin typeface="Calibri" panose="020F0502020204030204" pitchFamily="34" charset="0"/>
              </a:rPr>
              <a:t>18 </a:t>
            </a:r>
            <a:r>
              <a:rPr lang="en-US" sz="1800" u="sng" dirty="0">
                <a:latin typeface="Calibri" panose="020F0502020204030204" pitchFamily="34" charset="0"/>
              </a:rPr>
              <a:t>processing jobs launched in October</a:t>
            </a:r>
          </a:p>
          <a:p>
            <a:pPr lvl="1"/>
            <a:r>
              <a:rPr lang="en-US" sz="1800" dirty="0">
                <a:solidFill>
                  <a:schemeClr val="accent1"/>
                </a:solidFill>
                <a:latin typeface="Calibri" panose="020F0502020204030204" pitchFamily="34" charset="0"/>
              </a:rPr>
              <a:t>5</a:t>
            </a:r>
            <a:r>
              <a:rPr lang="en-US" sz="1800" dirty="0" smtClean="0">
                <a:solidFill>
                  <a:srgbClr val="FFC000"/>
                </a:solidFill>
                <a:latin typeface="Calibri" panose="020F0502020204030204" pitchFamily="34" charset="0"/>
              </a:rPr>
              <a:t> </a:t>
            </a:r>
            <a:r>
              <a:rPr lang="en-US" sz="1800" dirty="0">
                <a:latin typeface="Calibri" panose="020F0502020204030204" pitchFamily="34" charset="0"/>
              </a:rPr>
              <a:t>INGV </a:t>
            </a:r>
            <a:r>
              <a:rPr lang="en-US" sz="1800" dirty="0" smtClean="0">
                <a:latin typeface="Calibri" panose="020F0502020204030204" pitchFamily="34" charset="0"/>
              </a:rPr>
              <a:t>(</a:t>
            </a:r>
            <a:r>
              <a:rPr lang="en-US" sz="1800" dirty="0" err="1" smtClean="0">
                <a:latin typeface="Calibri" panose="020F0502020204030204" pitchFamily="34" charset="0"/>
              </a:rPr>
              <a:t>InSAR</a:t>
            </a:r>
            <a:r>
              <a:rPr lang="en-US" sz="1800" dirty="0" smtClean="0">
                <a:latin typeface="Calibri" panose="020F0502020204030204" pitchFamily="34" charset="0"/>
              </a:rPr>
              <a:t> SBAS)</a:t>
            </a:r>
          </a:p>
          <a:p>
            <a:pPr lvl="1"/>
            <a:r>
              <a:rPr lang="en-US" sz="1800" dirty="0" smtClean="0">
                <a:solidFill>
                  <a:schemeClr val="accent1"/>
                </a:solidFill>
                <a:latin typeface="Calibri" panose="020F0502020204030204" pitchFamily="34" charset="0"/>
              </a:rPr>
              <a:t>13</a:t>
            </a:r>
            <a:r>
              <a:rPr lang="en-US" sz="1800" dirty="0" smtClean="0">
                <a:latin typeface="Calibri" panose="020F0502020204030204" pitchFamily="34" charset="0"/>
              </a:rPr>
              <a:t> </a:t>
            </a:r>
            <a:r>
              <a:rPr lang="en-US" sz="1800" dirty="0" err="1">
                <a:latin typeface="Calibri" panose="020F0502020204030204" pitchFamily="34" charset="0"/>
              </a:rPr>
              <a:t>ISTerre</a:t>
            </a:r>
            <a:r>
              <a:rPr lang="en-US" sz="1800" dirty="0">
                <a:latin typeface="Calibri" panose="020F0502020204030204" pitchFamily="34" charset="0"/>
              </a:rPr>
              <a:t> </a:t>
            </a:r>
            <a:r>
              <a:rPr lang="en-US" sz="1800" dirty="0" smtClean="0">
                <a:latin typeface="Calibri" panose="020F0502020204030204" pitchFamily="34" charset="0"/>
              </a:rPr>
              <a:t>(11 NSBAS, 2 ROI_PAC)</a:t>
            </a:r>
          </a:p>
          <a:p>
            <a:pPr marL="457200" lvl="1" indent="0">
              <a:buNone/>
            </a:pPr>
            <a:endParaRPr lang="en-US" sz="1800" dirty="0">
              <a:latin typeface="Calibri" panose="020F0502020204030204" pitchFamily="34" charset="0"/>
            </a:endParaRPr>
          </a:p>
          <a:p>
            <a:pPr marL="0" indent="0">
              <a:buNone/>
            </a:pPr>
            <a:r>
              <a:rPr lang="en-US" sz="1800" u="sng" dirty="0">
                <a:latin typeface="Calibri" panose="020F0502020204030204" pitchFamily="34" charset="0"/>
              </a:rPr>
              <a:t>18 processing jobs launched in </a:t>
            </a:r>
            <a:r>
              <a:rPr lang="en-US" sz="1800" u="sng" dirty="0" smtClean="0">
                <a:latin typeface="Calibri" panose="020F0502020204030204" pitchFamily="34" charset="0"/>
              </a:rPr>
              <a:t>November</a:t>
            </a:r>
            <a:endParaRPr lang="en-US" sz="1800" u="sng" dirty="0">
              <a:latin typeface="Calibri" panose="020F0502020204030204" pitchFamily="34" charset="0"/>
            </a:endParaRPr>
          </a:p>
          <a:p>
            <a:pPr lvl="1"/>
            <a:r>
              <a:rPr lang="en-US" sz="1800" dirty="0" smtClean="0">
                <a:solidFill>
                  <a:schemeClr val="accent1"/>
                </a:solidFill>
                <a:latin typeface="Calibri" panose="020F0502020204030204" pitchFamily="34" charset="0"/>
              </a:rPr>
              <a:t>6</a:t>
            </a:r>
            <a:r>
              <a:rPr lang="en-US" sz="1800" dirty="0" smtClean="0">
                <a:solidFill>
                  <a:srgbClr val="FFC000"/>
                </a:solidFill>
                <a:latin typeface="Calibri" panose="020F0502020204030204" pitchFamily="34" charset="0"/>
              </a:rPr>
              <a:t> </a:t>
            </a:r>
            <a:r>
              <a:rPr lang="en-US" sz="1800" dirty="0">
                <a:latin typeface="Calibri" panose="020F0502020204030204" pitchFamily="34" charset="0"/>
              </a:rPr>
              <a:t>INGV (</a:t>
            </a:r>
            <a:r>
              <a:rPr lang="en-US" sz="1800" dirty="0" err="1">
                <a:latin typeface="Calibri" panose="020F0502020204030204" pitchFamily="34" charset="0"/>
              </a:rPr>
              <a:t>InSAR</a:t>
            </a:r>
            <a:r>
              <a:rPr lang="en-US" sz="1800" dirty="0">
                <a:latin typeface="Calibri" panose="020F0502020204030204" pitchFamily="34" charset="0"/>
              </a:rPr>
              <a:t> SBAS)</a:t>
            </a:r>
          </a:p>
          <a:p>
            <a:pPr lvl="1"/>
            <a:r>
              <a:rPr lang="en-US" sz="1800" dirty="0" smtClean="0">
                <a:solidFill>
                  <a:schemeClr val="accent1"/>
                </a:solidFill>
                <a:latin typeface="Calibri" panose="020F0502020204030204" pitchFamily="34" charset="0"/>
              </a:rPr>
              <a:t>3</a:t>
            </a:r>
            <a:r>
              <a:rPr lang="en-US" sz="1800" dirty="0" smtClean="0">
                <a:latin typeface="Calibri" panose="020F0502020204030204" pitchFamily="34" charset="0"/>
              </a:rPr>
              <a:t> </a:t>
            </a:r>
            <a:r>
              <a:rPr lang="en-US" sz="1800" dirty="0" err="1">
                <a:latin typeface="Calibri" panose="020F0502020204030204" pitchFamily="34" charset="0"/>
              </a:rPr>
              <a:t>ISTerre</a:t>
            </a:r>
            <a:r>
              <a:rPr lang="en-US" sz="1800" dirty="0">
                <a:latin typeface="Calibri" panose="020F0502020204030204" pitchFamily="34" charset="0"/>
              </a:rPr>
              <a:t> </a:t>
            </a:r>
            <a:r>
              <a:rPr lang="en-US" sz="1800" dirty="0" smtClean="0">
                <a:latin typeface="Calibri" panose="020F0502020204030204" pitchFamily="34" charset="0"/>
              </a:rPr>
              <a:t>(NSBAS)</a:t>
            </a:r>
          </a:p>
          <a:p>
            <a:pPr lvl="1"/>
            <a:r>
              <a:rPr lang="en-US" sz="1800" dirty="0">
                <a:solidFill>
                  <a:schemeClr val="accent1"/>
                </a:solidFill>
                <a:latin typeface="Calibri" panose="020F0502020204030204" pitchFamily="34" charset="0"/>
              </a:rPr>
              <a:t>4</a:t>
            </a:r>
            <a:r>
              <a:rPr lang="en-US" sz="1800" dirty="0" smtClean="0">
                <a:latin typeface="Calibri" panose="020F0502020204030204" pitchFamily="34" charset="0"/>
              </a:rPr>
              <a:t> </a:t>
            </a:r>
            <a:r>
              <a:rPr lang="en-US" sz="1800" dirty="0">
                <a:latin typeface="Calibri" panose="020F0502020204030204" pitchFamily="34" charset="0"/>
              </a:rPr>
              <a:t>NOA (</a:t>
            </a:r>
            <a:r>
              <a:rPr lang="en-US" sz="1800" dirty="0" err="1">
                <a:latin typeface="Calibri" panose="020F0502020204030204" pitchFamily="34" charset="0"/>
              </a:rPr>
              <a:t>StaMPS</a:t>
            </a:r>
            <a:r>
              <a:rPr lang="en-US" sz="1800" dirty="0">
                <a:latin typeface="Calibri" panose="020F0502020204030204" pitchFamily="34" charset="0"/>
              </a:rPr>
              <a:t>) </a:t>
            </a:r>
            <a:endParaRPr lang="en-US" sz="1800" dirty="0" smtClean="0">
              <a:latin typeface="Calibri" panose="020F0502020204030204" pitchFamily="34" charset="0"/>
            </a:endParaRPr>
          </a:p>
          <a:p>
            <a:pPr marL="457200" lvl="1" indent="0">
              <a:buNone/>
            </a:pPr>
            <a:endParaRPr lang="en-US" sz="1800" dirty="0">
              <a:latin typeface="Calibri" panose="020F0502020204030204" pitchFamily="34" charset="0"/>
            </a:endParaRPr>
          </a:p>
          <a:p>
            <a:pPr marL="0" indent="0">
              <a:buNone/>
            </a:pPr>
            <a:r>
              <a:rPr lang="en-US" sz="1800" u="sng" dirty="0" smtClean="0">
                <a:latin typeface="Calibri" panose="020F0502020204030204" pitchFamily="34" charset="0"/>
              </a:rPr>
              <a:t>18 processing jobs launched in December</a:t>
            </a:r>
          </a:p>
          <a:p>
            <a:pPr lvl="1"/>
            <a:r>
              <a:rPr lang="en-US" sz="1800" dirty="0" smtClean="0">
                <a:solidFill>
                  <a:schemeClr val="accent1"/>
                </a:solidFill>
                <a:latin typeface="Calibri" panose="020F0502020204030204" pitchFamily="34" charset="0"/>
              </a:rPr>
              <a:t>1</a:t>
            </a:r>
            <a:r>
              <a:rPr lang="en-US" sz="1800" dirty="0" smtClean="0">
                <a:latin typeface="Calibri" panose="020F0502020204030204" pitchFamily="34" charset="0"/>
              </a:rPr>
              <a:t> </a:t>
            </a:r>
            <a:r>
              <a:rPr lang="en-US" sz="1800" dirty="0" err="1">
                <a:latin typeface="Calibri" panose="020F0502020204030204" pitchFamily="34" charset="0"/>
              </a:rPr>
              <a:t>ISTerre</a:t>
            </a:r>
            <a:r>
              <a:rPr lang="en-US" sz="1800" dirty="0">
                <a:latin typeface="Calibri" panose="020F0502020204030204" pitchFamily="34" charset="0"/>
              </a:rPr>
              <a:t> </a:t>
            </a:r>
            <a:r>
              <a:rPr lang="en-US" sz="1800" dirty="0" smtClean="0">
                <a:latin typeface="Calibri" panose="020F0502020204030204" pitchFamily="34" charset="0"/>
              </a:rPr>
              <a:t>(NSBAS)</a:t>
            </a:r>
            <a:endParaRPr lang="en-US" sz="1800" dirty="0">
              <a:latin typeface="Calibri" panose="020F0502020204030204" pitchFamily="34" charset="0"/>
            </a:endParaRPr>
          </a:p>
          <a:p>
            <a:pPr lvl="1"/>
            <a:endParaRPr lang="en-US" sz="1600" dirty="0">
              <a:latin typeface="Calibri" panose="020F0502020204030204" pitchFamily="34" charset="0"/>
            </a:endParaRPr>
          </a:p>
          <a:p>
            <a:pPr marL="457200" lvl="1" indent="0">
              <a:buNone/>
            </a:pPr>
            <a:endParaRPr lang="en-US" sz="1400" b="0" dirty="0">
              <a:latin typeface="Calibri" panose="020F0502020204030204" pitchFamily="34" charset="0"/>
            </a:endParaRPr>
          </a:p>
          <a:p>
            <a:pPr marL="457200" lvl="1" indent="0">
              <a:buNone/>
            </a:pPr>
            <a:endParaRPr lang="en-US" sz="2000" dirty="0">
              <a:latin typeface="Calibri" panose="020F0502020204030204" pitchFamily="34" charset="0"/>
            </a:endParaRPr>
          </a:p>
          <a:p>
            <a:pPr marL="457200" lvl="1" indent="0">
              <a:buNone/>
            </a:pPr>
            <a:endParaRPr lang="en-US" sz="2000" dirty="0">
              <a:latin typeface="Calibri" panose="020F0502020204030204" pitchFamily="34" charset="0"/>
            </a:endParaRPr>
          </a:p>
        </p:txBody>
      </p:sp>
    </p:spTree>
    <p:extLst>
      <p:ext uri="{BB962C8B-B14F-4D97-AF65-F5344CB8AC3E}">
        <p14:creationId xmlns:p14="http://schemas.microsoft.com/office/powerpoint/2010/main" val="33502001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E5741A4-A864-49A7-944A-A05ED55E0BC5}" type="slidenum">
              <a:rPr lang="fr-FR" smtClean="0"/>
              <a:pPr/>
              <a:t>32</a:t>
            </a:fld>
            <a:endParaRPr lang="fr-FR"/>
          </a:p>
        </p:txBody>
      </p:sp>
      <p:sp>
        <p:nvSpPr>
          <p:cNvPr id="2" name="Title 1"/>
          <p:cNvSpPr>
            <a:spLocks noGrp="1"/>
          </p:cNvSpPr>
          <p:nvPr>
            <p:ph type="title" idx="4294967295"/>
          </p:nvPr>
        </p:nvSpPr>
        <p:spPr>
          <a:xfrm>
            <a:off x="179512" y="-12307"/>
            <a:ext cx="8712968" cy="1143000"/>
          </a:xfrm>
        </p:spPr>
        <p:txBody>
          <a:bodyPr>
            <a:normAutofit fontScale="90000"/>
          </a:bodyPr>
          <a:lstStyle/>
          <a:p>
            <a:pPr algn="l"/>
            <a:r>
              <a:rPr lang="en-US" sz="3600" dirty="0" smtClean="0">
                <a:effectLst>
                  <a:outerShdw blurRad="38100" dist="38100" dir="2700000" algn="tl">
                    <a:srgbClr val="000000">
                      <a:alpha val="43137"/>
                    </a:srgbClr>
                  </a:outerShdw>
                </a:effectLst>
                <a:latin typeface="Calibri" panose="020F0502020204030204" pitchFamily="34" charset="0"/>
              </a:rPr>
              <a:t>Next p</a:t>
            </a:r>
            <a:r>
              <a:rPr lang="en-US" sz="3600" b="1" dirty="0" smtClean="0">
                <a:effectLst>
                  <a:outerShdw blurRad="38100" dist="38100" dir="2700000" algn="tl">
                    <a:srgbClr val="000000">
                      <a:alpha val="43137"/>
                    </a:srgbClr>
                  </a:outerShdw>
                </a:effectLst>
                <a:latin typeface="Calibri" panose="020F0502020204030204" pitchFamily="34" charset="0"/>
              </a:rPr>
              <a:t>rocessing activities on (and out of) the platform from CEOS pilot users</a:t>
            </a:r>
            <a:endParaRPr lang="en-US" sz="36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0" y="1340768"/>
            <a:ext cx="9144000" cy="5472609"/>
          </a:xfrm>
        </p:spPr>
        <p:txBody>
          <a:bodyPr/>
          <a:lstStyle/>
          <a:p>
            <a:pPr lvl="1"/>
            <a:endParaRPr lang="en-US" sz="1600" dirty="0">
              <a:latin typeface="Calibri" panose="020F0502020204030204" pitchFamily="34" charset="0"/>
            </a:endParaRPr>
          </a:p>
          <a:p>
            <a:pPr marL="457200" lvl="1" indent="0">
              <a:buNone/>
            </a:pPr>
            <a:r>
              <a:rPr lang="en-US" sz="1600" dirty="0">
                <a:latin typeface="Calibri" panose="020F0502020204030204" pitchFamily="34" charset="0"/>
              </a:rPr>
              <a:t>NOA</a:t>
            </a:r>
            <a:r>
              <a:rPr lang="en-US" sz="1600" b="0" dirty="0">
                <a:latin typeface="Calibri" panose="020F0502020204030204" pitchFamily="34" charset="0"/>
              </a:rPr>
              <a:t>: Maria </a:t>
            </a:r>
            <a:r>
              <a:rPr lang="en-US" sz="1600" b="0" dirty="0" err="1">
                <a:latin typeface="Calibri" panose="020F0502020204030204" pitchFamily="34" charset="0"/>
              </a:rPr>
              <a:t>Kaskara</a:t>
            </a:r>
            <a:r>
              <a:rPr lang="en-US" sz="1600" b="0" dirty="0">
                <a:latin typeface="Calibri" panose="020F0502020204030204" pitchFamily="34" charset="0"/>
              </a:rPr>
              <a:t> performed </a:t>
            </a:r>
            <a:r>
              <a:rPr lang="en-GB" sz="1600" b="0" dirty="0">
                <a:latin typeface="Calibri" panose="020F0502020204030204" pitchFamily="34" charset="0"/>
              </a:rPr>
              <a:t>time series analysis (Persistent </a:t>
            </a:r>
            <a:r>
              <a:rPr lang="en-GB" sz="1600" b="0" dirty="0" err="1">
                <a:latin typeface="Calibri" panose="020F0502020204030204" pitchFamily="34" charset="0"/>
              </a:rPr>
              <a:t>Scatterer</a:t>
            </a:r>
            <a:r>
              <a:rPr lang="en-GB" sz="1600" b="0" dirty="0">
                <a:latin typeface="Calibri" panose="020F0502020204030204" pitchFamily="34" charset="0"/>
              </a:rPr>
              <a:t> processing) on SAR data over Istanbul, Turkey (2009-2010).</a:t>
            </a:r>
          </a:p>
          <a:p>
            <a:pPr marL="457200" lvl="1" indent="0">
              <a:buNone/>
            </a:pPr>
            <a:r>
              <a:rPr lang="fr-FR" sz="1600" dirty="0">
                <a:latin typeface="Calibri" panose="020F0502020204030204" pitchFamily="34" charset="0"/>
              </a:rPr>
              <a:t>INGV</a:t>
            </a:r>
            <a:r>
              <a:rPr lang="fr-FR" sz="1600" b="0" dirty="0">
                <a:latin typeface="Calibri" panose="020F0502020204030204" pitchFamily="34" charset="0"/>
              </a:rPr>
              <a:t>: </a:t>
            </a:r>
            <a:r>
              <a:rPr lang="en-US" sz="1600" b="0" dirty="0" err="1">
                <a:latin typeface="Calibri" panose="020F0502020204030204" pitchFamily="34" charset="0"/>
              </a:rPr>
              <a:t>Christiano</a:t>
            </a:r>
            <a:r>
              <a:rPr lang="en-US" sz="1600" b="0" dirty="0">
                <a:latin typeface="Calibri" panose="020F0502020204030204" pitchFamily="34" charset="0"/>
              </a:rPr>
              <a:t> </a:t>
            </a:r>
            <a:r>
              <a:rPr lang="en-US" sz="1600" b="0" dirty="0" err="1">
                <a:latin typeface="Calibri" panose="020F0502020204030204" pitchFamily="34" charset="0"/>
              </a:rPr>
              <a:t>Tolomei</a:t>
            </a:r>
            <a:r>
              <a:rPr lang="en-US" sz="1600" b="0" dirty="0">
                <a:latin typeface="Calibri" panose="020F0502020204030204" pitchFamily="34" charset="0"/>
              </a:rPr>
              <a:t> processed ENVISAT images over the areas of Iran (Tabriz and Bandar Abbas) and Italy (Gargano Promontory) . ERS multi-frame processing  to be launched shortly over Central and South Italy.</a:t>
            </a:r>
          </a:p>
          <a:p>
            <a:pPr marL="457200" lvl="1" indent="0">
              <a:buNone/>
            </a:pPr>
            <a:r>
              <a:rPr lang="en-US" sz="1600" dirty="0" err="1">
                <a:latin typeface="Calibri" panose="020F0502020204030204" pitchFamily="34" charset="0"/>
              </a:rPr>
              <a:t>ISTerre</a:t>
            </a:r>
            <a:r>
              <a:rPr lang="en-US" sz="1600" b="0" dirty="0">
                <a:latin typeface="Calibri" panose="020F0502020204030204" pitchFamily="34" charset="0"/>
              </a:rPr>
              <a:t>: </a:t>
            </a:r>
            <a:r>
              <a:rPr lang="en-GB" sz="1600" b="0" dirty="0">
                <a:latin typeface="Calibri" panose="020F0502020204030204" pitchFamily="34" charset="0"/>
              </a:rPr>
              <a:t>activities consisted in processing the ERS over Iran which on GEP is provided as 3 frames (100x100km). </a:t>
            </a:r>
            <a:r>
              <a:rPr lang="en-GB" sz="1600" b="0" dirty="0" err="1">
                <a:latin typeface="Calibri" panose="020F0502020204030204" pitchFamily="34" charset="0"/>
              </a:rPr>
              <a:t>ISTerre</a:t>
            </a:r>
            <a:r>
              <a:rPr lang="en-GB" sz="1600" b="0" dirty="0">
                <a:latin typeface="Calibri" panose="020F0502020204030204" pitchFamily="34" charset="0"/>
              </a:rPr>
              <a:t> confirms the usefulness of testing/using the NSBAS installation once logged on the VM via SSH connexion (expert mode), as well as the link to the </a:t>
            </a:r>
            <a:r>
              <a:rPr lang="en-GB" sz="1600" b="0" dirty="0" err="1">
                <a:latin typeface="Calibri" panose="020F0502020204030204" pitchFamily="34" charset="0"/>
              </a:rPr>
              <a:t>Geobrowser</a:t>
            </a:r>
            <a:r>
              <a:rPr lang="en-GB" sz="1600" b="0" dirty="0">
                <a:latin typeface="Calibri" panose="020F0502020204030204" pitchFamily="34" charset="0"/>
              </a:rPr>
              <a:t>, allowing to trigger the NSBAS processing as-a-Service from there. </a:t>
            </a:r>
            <a:endParaRPr lang="fr-FR" sz="1600" dirty="0" smtClean="0">
              <a:latin typeface="Calibri" panose="020F0502020204030204" pitchFamily="34" charset="0"/>
            </a:endParaRPr>
          </a:p>
          <a:p>
            <a:pPr marL="457200" lvl="1" indent="0">
              <a:buNone/>
            </a:pPr>
            <a:r>
              <a:rPr lang="fr-FR" sz="1600" dirty="0" err="1" smtClean="0">
                <a:latin typeface="Calibri" panose="020F0502020204030204" pitchFamily="34" charset="0"/>
              </a:rPr>
              <a:t>ISTerre</a:t>
            </a:r>
            <a:r>
              <a:rPr lang="fr-FR" sz="1600" b="0" dirty="0" smtClean="0">
                <a:latin typeface="Calibri" panose="020F0502020204030204" pitchFamily="34" charset="0"/>
              </a:rPr>
              <a:t> </a:t>
            </a:r>
            <a:r>
              <a:rPr lang="fr-FR" sz="1600" b="0" dirty="0">
                <a:latin typeface="Calibri" panose="020F0502020204030204" pitchFamily="34" charset="0"/>
              </a:rPr>
              <a:t>future </a:t>
            </a:r>
            <a:r>
              <a:rPr lang="fr-FR" sz="1600" b="0" dirty="0" err="1">
                <a:latin typeface="Calibri" panose="020F0502020204030204" pitchFamily="34" charset="0"/>
              </a:rPr>
              <a:t>activities</a:t>
            </a:r>
            <a:r>
              <a:rPr lang="fr-FR" sz="1600" b="0" dirty="0">
                <a:latin typeface="Calibri" panose="020F0502020204030204" pitchFamily="34" charset="0"/>
              </a:rPr>
              <a:t> </a:t>
            </a:r>
            <a:r>
              <a:rPr lang="fr-FR" sz="1600" b="0" dirty="0" err="1">
                <a:latin typeface="Calibri" panose="020F0502020204030204" pitchFamily="34" charset="0"/>
              </a:rPr>
              <a:t>include</a:t>
            </a:r>
            <a:r>
              <a:rPr lang="fr-FR" sz="1600" b="0" dirty="0">
                <a:latin typeface="Calibri" panose="020F0502020204030204" pitchFamily="34" charset="0"/>
              </a:rPr>
              <a:t>:</a:t>
            </a:r>
          </a:p>
          <a:p>
            <a:pPr lvl="1">
              <a:buFont typeface="Courier New" panose="02070309020205020404" pitchFamily="49" charset="0"/>
              <a:buChar char="o"/>
            </a:pPr>
            <a:r>
              <a:rPr lang="en-GB" sz="1600" b="0" dirty="0">
                <a:latin typeface="Calibri" panose="020F0502020204030204" pitchFamily="34" charset="0"/>
              </a:rPr>
              <a:t>Tibet: launch their own NSBAS work environment from the Cloud dashboard in January to start over their next activities, over East Tibet, with the need to process long tracks and better systematize the "data results" repatriation workflow. </a:t>
            </a:r>
          </a:p>
          <a:p>
            <a:pPr lvl="1">
              <a:buFont typeface="Courier New" panose="02070309020205020404" pitchFamily="49" charset="0"/>
              <a:buChar char="o"/>
            </a:pPr>
            <a:r>
              <a:rPr lang="en-GB" sz="1600" b="0" dirty="0">
                <a:latin typeface="Calibri" panose="020F0502020204030204" pitchFamily="34" charset="0"/>
              </a:rPr>
              <a:t>Turkey: next activities over Turkey will be starting in Spring 2016.</a:t>
            </a:r>
          </a:p>
          <a:p>
            <a:pPr marL="457200" lvl="1" indent="0">
              <a:buNone/>
            </a:pPr>
            <a:endParaRPr lang="en-US" sz="1600" dirty="0">
              <a:latin typeface="Calibri" panose="020F0502020204030204" pitchFamily="34" charset="0"/>
            </a:endParaRPr>
          </a:p>
          <a:p>
            <a:pPr marL="457200" lvl="1" indent="0">
              <a:buNone/>
            </a:pPr>
            <a:endParaRPr lang="en-US" sz="1600" dirty="0">
              <a:latin typeface="Calibri" panose="020F0502020204030204" pitchFamily="34" charset="0"/>
            </a:endParaRPr>
          </a:p>
        </p:txBody>
      </p:sp>
    </p:spTree>
    <p:extLst>
      <p:ext uri="{BB962C8B-B14F-4D97-AF65-F5344CB8AC3E}">
        <p14:creationId xmlns:p14="http://schemas.microsoft.com/office/powerpoint/2010/main" val="278140517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33</a:t>
            </a:fld>
            <a:endParaRPr lang="fr-FR"/>
          </a:p>
        </p:txBody>
      </p:sp>
      <p:sp>
        <p:nvSpPr>
          <p:cNvPr id="5" name="Title 1"/>
          <p:cNvSpPr txBox="1">
            <a:spLocks/>
          </p:cNvSpPr>
          <p:nvPr/>
        </p:nvSpPr>
        <p:spPr>
          <a:xfrm>
            <a:off x="251520" y="2348880"/>
            <a:ext cx="8640960"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spcBef>
                <a:spcPct val="0"/>
              </a:spcBef>
            </a:pPr>
            <a:r>
              <a:rPr lang="en-US" b="1" u="sng" kern="0" dirty="0">
                <a:solidFill>
                  <a:srgbClr val="002569"/>
                </a:solidFill>
                <a:effectLst>
                  <a:outerShdw blurRad="38100" dist="38100" dir="2700000" algn="tl">
                    <a:srgbClr val="000000">
                      <a:alpha val="43137"/>
                    </a:srgbClr>
                  </a:outerShdw>
                </a:effectLst>
                <a:latin typeface="Arial" charset="0"/>
                <a:ea typeface="Verdana" panose="020B0604030504040204" pitchFamily="34" charset="0"/>
                <a:cs typeface="Verdana" panose="020B0604030504040204" pitchFamily="34" charset="0"/>
              </a:rPr>
              <a:t>Results from pilot work in the period September 2015- February 2016</a:t>
            </a:r>
            <a:r>
              <a:rPr lang="en-US" sz="3600" b="1" u="sng"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sz="3600" b="1" u="sng" kern="0"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kern="0"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sz="3200" b="1" kern="0" dirty="0">
                <a:solidFill>
                  <a:schemeClr val="tx2"/>
                </a:solidFill>
                <a:effectLst>
                  <a:outerShdw blurRad="38100" dist="38100" dir="2700000" algn="tl">
                    <a:srgbClr val="000000">
                      <a:alpha val="43137"/>
                    </a:srgbClr>
                  </a:outerShdw>
                </a:effectLst>
              </a:rPr>
              <a:t>3</a:t>
            </a:r>
            <a:r>
              <a:rPr lang="en-US" sz="3200" b="1" kern="0" dirty="0" smtClean="0">
                <a:solidFill>
                  <a:schemeClr val="tx2"/>
                </a:solidFill>
                <a:effectLst>
                  <a:outerShdw blurRad="38100" dist="38100" dir="2700000" algn="tl">
                    <a:srgbClr val="000000">
                      <a:alpha val="43137"/>
                    </a:srgbClr>
                  </a:outerShdw>
                </a:effectLst>
              </a:rPr>
              <a:t>. Awareness – Promotion of results</a:t>
            </a:r>
            <a:r>
              <a:rPr lang="en-US" sz="3200" b="1" u="sng" kern="0"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200" b="1" u="sng" kern="0"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endParaRPr lang="el-GR" sz="3200" b="1" u="sng" kern="0"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276445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0"/>
          </p:nvPr>
        </p:nvSpPr>
        <p:spPr/>
        <p:txBody>
          <a:bodyPr/>
          <a:lstStyle/>
          <a:p>
            <a:fld id="{0E5741A4-A864-49A7-944A-A05ED55E0BC5}" type="slidenum">
              <a:rPr lang="fr-FR" smtClean="0">
                <a:solidFill>
                  <a:prstClr val="black">
                    <a:tint val="75000"/>
                  </a:prstClr>
                </a:solidFill>
              </a:rPr>
              <a:pPr/>
              <a:t>34</a:t>
            </a:fld>
            <a:endParaRPr lang="fr-FR" dirty="0">
              <a:solidFill>
                <a:prstClr val="black">
                  <a:tint val="75000"/>
                </a:prstClr>
              </a:solidFill>
            </a:endParaRPr>
          </a:p>
        </p:txBody>
      </p:sp>
      <p:sp>
        <p:nvSpPr>
          <p:cNvPr id="2" name="Titre 1"/>
          <p:cNvSpPr>
            <a:spLocks noGrp="1"/>
          </p:cNvSpPr>
          <p:nvPr>
            <p:ph type="title" idx="4294967295"/>
          </p:nvPr>
        </p:nvSpPr>
        <p:spPr>
          <a:xfrm>
            <a:off x="-8574" y="0"/>
            <a:ext cx="7150496" cy="940966"/>
          </a:xfrm>
        </p:spPr>
        <p:txBody>
          <a:bodyPr>
            <a:normAutofit/>
          </a:bodyPr>
          <a:lstStyle/>
          <a:p>
            <a:r>
              <a:rPr lang="fr-FR" sz="3600" b="1" dirty="0" err="1">
                <a:latin typeface="Calibri" panose="020F0502020204030204" pitchFamily="34" charset="0"/>
              </a:rPr>
              <a:t>Awareness</a:t>
            </a:r>
            <a:r>
              <a:rPr lang="fr-FR" sz="3600" b="1" dirty="0">
                <a:latin typeface="Calibri" panose="020F0502020204030204" pitchFamily="34" charset="0"/>
              </a:rPr>
              <a:t> – Promotion of </a:t>
            </a:r>
            <a:r>
              <a:rPr lang="fr-FR" sz="3600" b="1" dirty="0" err="1">
                <a:latin typeface="Calibri" panose="020F0502020204030204" pitchFamily="34" charset="0"/>
              </a:rPr>
              <a:t>results</a:t>
            </a:r>
            <a:endParaRPr lang="fr-FR" sz="3600" b="1" dirty="0">
              <a:latin typeface="Calibri" panose="020F0502020204030204" pitchFamily="34" charset="0"/>
            </a:endParaRPr>
          </a:p>
        </p:txBody>
      </p:sp>
      <p:sp>
        <p:nvSpPr>
          <p:cNvPr id="3" name="Espace réservé du contenu 2"/>
          <p:cNvSpPr>
            <a:spLocks noGrp="1"/>
          </p:cNvSpPr>
          <p:nvPr>
            <p:ph idx="4294967295"/>
          </p:nvPr>
        </p:nvSpPr>
        <p:spPr>
          <a:xfrm>
            <a:off x="395536" y="1628800"/>
            <a:ext cx="8229600" cy="5112643"/>
          </a:xfrm>
        </p:spPr>
        <p:txBody>
          <a:bodyPr>
            <a:normAutofit/>
          </a:bodyPr>
          <a:lstStyle/>
          <a:p>
            <a:pPr marL="0" indent="0">
              <a:buNone/>
            </a:pPr>
            <a:r>
              <a:rPr lang="en-US" sz="2000" dirty="0" smtClean="0"/>
              <a:t>CEOS Pilot users can promote their results through:</a:t>
            </a:r>
          </a:p>
          <a:p>
            <a:pPr marL="0" indent="0">
              <a:buNone/>
            </a:pPr>
            <a:endParaRPr lang="en-US" sz="2000" dirty="0" smtClean="0"/>
          </a:p>
          <a:p>
            <a:r>
              <a:rPr lang="en-US" sz="2000" dirty="0" smtClean="0"/>
              <a:t>CEOS website (</a:t>
            </a:r>
            <a:r>
              <a:rPr lang="en-US" sz="2000" dirty="0" smtClean="0">
                <a:hlinkClick r:id="rId2"/>
              </a:rPr>
              <a:t>http://ceos.org/</a:t>
            </a:r>
            <a:r>
              <a:rPr lang="en-US" sz="2000" dirty="0" smtClean="0"/>
              <a:t> )</a:t>
            </a:r>
          </a:p>
          <a:p>
            <a:pPr marL="0" indent="0">
              <a:buNone/>
            </a:pPr>
            <a:endParaRPr lang="en-US" sz="2000" dirty="0" smtClean="0"/>
          </a:p>
          <a:p>
            <a:r>
              <a:rPr lang="en-US" sz="2000" dirty="0" smtClean="0"/>
              <a:t>GSNL portal </a:t>
            </a:r>
            <a:r>
              <a:rPr lang="en-US" sz="2000" dirty="0"/>
              <a:t>(</a:t>
            </a:r>
            <a:r>
              <a:rPr lang="en-US" sz="2000" dirty="0">
                <a:hlinkClick r:id="rId3"/>
              </a:rPr>
              <a:t>http://</a:t>
            </a:r>
            <a:r>
              <a:rPr lang="en-US" sz="2000" dirty="0" smtClean="0">
                <a:hlinkClick r:id="rId3"/>
              </a:rPr>
              <a:t>www.earthobservations.org/gsnl.php</a:t>
            </a:r>
            <a:r>
              <a:rPr lang="en-US" sz="2000" dirty="0" smtClean="0"/>
              <a:t> )</a:t>
            </a:r>
          </a:p>
          <a:p>
            <a:endParaRPr lang="en-US" sz="2000" dirty="0" smtClean="0"/>
          </a:p>
          <a:p>
            <a:r>
              <a:rPr lang="en-US" sz="2000" dirty="0" err="1" smtClean="0"/>
              <a:t>Geohazards</a:t>
            </a:r>
            <a:r>
              <a:rPr lang="en-US" sz="2000" dirty="0" smtClean="0"/>
              <a:t> Exploitation Platform ( </a:t>
            </a:r>
            <a:r>
              <a:rPr lang="en-US" sz="2000" dirty="0" smtClean="0">
                <a:hlinkClick r:id="rId4"/>
              </a:rPr>
              <a:t>https://geohazards-tep.eo.esa.int/</a:t>
            </a:r>
            <a:r>
              <a:rPr lang="en-US" sz="2000" dirty="0" smtClean="0"/>
              <a:t> ). </a:t>
            </a:r>
            <a:endParaRPr lang="fr-FR" dirty="0"/>
          </a:p>
        </p:txBody>
      </p:sp>
    </p:spTree>
    <p:extLst>
      <p:ext uri="{BB962C8B-B14F-4D97-AF65-F5344CB8AC3E}">
        <p14:creationId xmlns:p14="http://schemas.microsoft.com/office/powerpoint/2010/main" val="133728000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p:cNvSpPr txBox="1">
            <a:spLocks/>
          </p:cNvSpPr>
          <p:nvPr/>
        </p:nvSpPr>
        <p:spPr bwMode="auto">
          <a:xfrm>
            <a:off x="0" y="241110"/>
            <a:ext cx="72662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2800" b="1" dirty="0" smtClean="0">
                <a:solidFill>
                  <a:schemeClr val="bg1"/>
                </a:solidFill>
                <a:effectLst>
                  <a:outerShdw blurRad="38100" dist="38100" dir="2700000" algn="tl">
                    <a:srgbClr val="000000">
                      <a:alpha val="43137"/>
                    </a:srgbClr>
                  </a:outerShdw>
                </a:effectLst>
              </a:rPr>
              <a:t>Example of promotion of results on the GEP from CNR IREA </a:t>
            </a:r>
            <a:endParaRPr lang="en-US" sz="2800" b="1" dirty="0">
              <a:solidFill>
                <a:schemeClr val="bg1"/>
              </a:solidFill>
              <a:effectLst>
                <a:outerShdw blurRad="38100" dist="38100" dir="2700000" algn="tl">
                  <a:srgbClr val="000000">
                    <a:alpha val="43137"/>
                  </a:srgbClr>
                </a:outerShdw>
              </a:effectLst>
            </a:endParaRPr>
          </a:p>
        </p:txBody>
      </p:sp>
      <p:sp>
        <p:nvSpPr>
          <p:cNvPr id="16389" name="TextBox 4"/>
          <p:cNvSpPr txBox="1">
            <a:spLocks noChangeArrowheads="1"/>
          </p:cNvSpPr>
          <p:nvPr/>
        </p:nvSpPr>
        <p:spPr bwMode="auto">
          <a:xfrm>
            <a:off x="503143" y="5956785"/>
            <a:ext cx="5755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n-US" sz="1600" dirty="0" smtClean="0"/>
              <a:t>The processing was run on ESA’s Grid Processing On Demand (G-POD) where the algorithm is currently integrated. The integration of </a:t>
            </a:r>
            <a:r>
              <a:rPr lang="en-US" sz="1600" dirty="0"/>
              <a:t> </a:t>
            </a:r>
            <a:r>
              <a:rPr lang="en-US" sz="1600" dirty="0" smtClean="0"/>
              <a:t>the SBAS-</a:t>
            </a:r>
            <a:r>
              <a:rPr lang="en-US" sz="1600" dirty="0" err="1" smtClean="0"/>
              <a:t>InSAR</a:t>
            </a:r>
            <a:r>
              <a:rPr lang="en-US" sz="1600" dirty="0" smtClean="0"/>
              <a:t> service on the GEP is still on-going.</a:t>
            </a:r>
            <a:endParaRPr lang="en-US" sz="16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02" y="1412776"/>
            <a:ext cx="6696744" cy="4536504"/>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r="16350"/>
          <a:stretch/>
        </p:blipFill>
        <p:spPr>
          <a:xfrm>
            <a:off x="6372200" y="4386851"/>
            <a:ext cx="2771800" cy="2400931"/>
          </a:xfrm>
          <a:prstGeom prst="rect">
            <a:avLst/>
          </a:prstGeom>
        </p:spPr>
      </p:pic>
      <p:sp>
        <p:nvSpPr>
          <p:cNvPr id="7" name="Rectangle 6"/>
          <p:cNvSpPr/>
          <p:nvPr/>
        </p:nvSpPr>
        <p:spPr bwMode="auto">
          <a:xfrm>
            <a:off x="6850772" y="2276872"/>
            <a:ext cx="23042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600" b="1" dirty="0">
                <a:latin typeface="Calibri" pitchFamily="34" charset="0"/>
                <a:ea typeface="ＭＳ Ｐゴシック" pitchFamily="34" charset="-128"/>
              </a:rPr>
              <a:t>Sentinel-1 </a:t>
            </a:r>
            <a:r>
              <a:rPr lang="fr-FR" sz="1600" b="1" dirty="0" err="1">
                <a:latin typeface="Calibri" pitchFamily="34" charset="0"/>
                <a:ea typeface="ＭＳ Ｐゴシック" pitchFamily="34" charset="-128"/>
              </a:rPr>
              <a:t>interferograms</a:t>
            </a:r>
            <a:r>
              <a:rPr lang="fr-FR" sz="1600" b="1" dirty="0">
                <a:latin typeface="Calibri" pitchFamily="34" charset="0"/>
                <a:ea typeface="ＭＳ Ｐゴシック" pitchFamily="34" charset="-128"/>
              </a:rPr>
              <a:t> over Chile </a:t>
            </a:r>
            <a:r>
              <a:rPr lang="fr-FR" sz="1600" b="1" dirty="0" err="1">
                <a:latin typeface="Calibri" pitchFamily="34" charset="0"/>
                <a:ea typeface="ＭＳ Ｐゴシック" pitchFamily="34" charset="-128"/>
              </a:rPr>
              <a:t>using</a:t>
            </a:r>
            <a:r>
              <a:rPr lang="fr-FR" sz="1600" b="1" dirty="0">
                <a:latin typeface="Calibri" pitchFamily="34" charset="0"/>
                <a:ea typeface="ＭＳ Ｐゴシック" pitchFamily="34" charset="-128"/>
              </a:rPr>
              <a:t> </a:t>
            </a:r>
            <a:r>
              <a:rPr lang="fr-FR" sz="1600" b="1" dirty="0" smtClean="0">
                <a:latin typeface="Calibri" pitchFamily="34" charset="0"/>
                <a:ea typeface="ＭＳ Ｐゴシック" pitchFamily="34" charset="-128"/>
              </a:rPr>
              <a:t>the SBAS-</a:t>
            </a:r>
            <a:r>
              <a:rPr lang="fr-FR" sz="1600" b="1" dirty="0" err="1" smtClean="0">
                <a:latin typeface="Calibri" pitchFamily="34" charset="0"/>
                <a:ea typeface="ＭＳ Ｐゴシック" pitchFamily="34" charset="-128"/>
              </a:rPr>
              <a:t>InSAR</a:t>
            </a:r>
            <a:r>
              <a:rPr lang="fr-FR" sz="1600" b="1" dirty="0" smtClean="0">
                <a:latin typeface="Calibri" pitchFamily="34" charset="0"/>
                <a:ea typeface="ＭＳ Ｐゴシック" pitchFamily="34" charset="-128"/>
              </a:rPr>
              <a:t> </a:t>
            </a:r>
            <a:r>
              <a:rPr lang="fr-FR" sz="1600" b="1" dirty="0">
                <a:latin typeface="Calibri" pitchFamily="34" charset="0"/>
                <a:ea typeface="ＭＳ Ｐゴシック" pitchFamily="34" charset="-128"/>
              </a:rPr>
              <a:t>processor.</a:t>
            </a:r>
            <a:endParaRPr lang="en-GB" sz="1600" b="1" dirty="0">
              <a:latin typeface="Calibri" pitchFamily="34" charset="0"/>
              <a:ea typeface="ＭＳ Ｐゴシック" pitchFamily="34" charset="-128"/>
            </a:endParaRPr>
          </a:p>
        </p:txBody>
      </p:sp>
    </p:spTree>
    <p:extLst>
      <p:ext uri="{BB962C8B-B14F-4D97-AF65-F5344CB8AC3E}">
        <p14:creationId xmlns:p14="http://schemas.microsoft.com/office/powerpoint/2010/main" val="145314945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36</a:t>
            </a:fld>
            <a:endParaRPr lang="fr-FR"/>
          </a:p>
        </p:txBody>
      </p:sp>
      <p:sp>
        <p:nvSpPr>
          <p:cNvPr id="2" name="Title 1"/>
          <p:cNvSpPr>
            <a:spLocks noGrp="1"/>
          </p:cNvSpPr>
          <p:nvPr>
            <p:ph type="title" idx="4294967295"/>
          </p:nvPr>
        </p:nvSpPr>
        <p:spPr>
          <a:xfrm>
            <a:off x="179512" y="0"/>
            <a:ext cx="3009528" cy="1012974"/>
          </a:xfrm>
        </p:spPr>
        <p:txBody>
          <a:bodyPr>
            <a:normAutofit/>
          </a:bodyPr>
          <a:lstStyle/>
          <a:p>
            <a:r>
              <a:rPr lang="en-US" sz="3600" b="1" dirty="0" smtClean="0">
                <a:effectLst>
                  <a:outerShdw blurRad="38100" dist="38100" dir="2700000" algn="tl">
                    <a:srgbClr val="000000">
                      <a:alpha val="43137"/>
                    </a:srgbClr>
                  </a:outerShdw>
                </a:effectLst>
                <a:latin typeface="Calibri" panose="020F0502020204030204" pitchFamily="34" charset="0"/>
              </a:rPr>
              <a:t>Publications</a:t>
            </a:r>
            <a:endParaRPr lang="el-GR" sz="36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467544" y="1628800"/>
            <a:ext cx="8229600" cy="4525963"/>
          </a:xfrm>
        </p:spPr>
        <p:txBody>
          <a:bodyPr>
            <a:normAutofit fontScale="77500" lnSpcReduction="20000"/>
          </a:bodyPr>
          <a:lstStyle/>
          <a:p>
            <a:r>
              <a:rPr lang="en-US" b="0" dirty="0" smtClean="0"/>
              <a:t>Grandin </a:t>
            </a:r>
            <a:r>
              <a:rPr lang="en-US" b="0" dirty="0"/>
              <a:t>et al. (2015), "Rupture process of the Mw=7.9 2015 </a:t>
            </a:r>
            <a:r>
              <a:rPr lang="en-US" b="0" dirty="0" err="1"/>
              <a:t>Gorkha</a:t>
            </a:r>
            <a:r>
              <a:rPr lang="en-US" b="0" dirty="0"/>
              <a:t> earthquake (Nepal): insights into Himalayan megathrust segmentation" </a:t>
            </a:r>
            <a:r>
              <a:rPr lang="en-US" b="0" dirty="0">
                <a:solidFill>
                  <a:schemeClr val="tx1"/>
                </a:solidFill>
              </a:rPr>
              <a:t>submitted </a:t>
            </a:r>
            <a:r>
              <a:rPr lang="en-US" b="0" dirty="0" smtClean="0">
                <a:solidFill>
                  <a:schemeClr val="tx1"/>
                </a:solidFill>
              </a:rPr>
              <a:t>(</a:t>
            </a:r>
            <a:r>
              <a:rPr lang="en-US" dirty="0" smtClean="0">
                <a:solidFill>
                  <a:schemeClr val="tx1"/>
                </a:solidFill>
              </a:rPr>
              <a:t>IPGP, Obj</a:t>
            </a:r>
            <a:r>
              <a:rPr lang="en-US" dirty="0">
                <a:solidFill>
                  <a:schemeClr val="tx1"/>
                </a:solidFill>
              </a:rPr>
              <a:t>. C</a:t>
            </a:r>
            <a:r>
              <a:rPr lang="en-US" b="0" dirty="0" smtClean="0">
                <a:solidFill>
                  <a:schemeClr val="tx1"/>
                </a:solidFill>
              </a:rPr>
              <a:t>)</a:t>
            </a:r>
          </a:p>
          <a:p>
            <a:r>
              <a:rPr lang="en-GB" b="0" dirty="0" err="1">
                <a:solidFill>
                  <a:schemeClr val="tx1"/>
                </a:solidFill>
              </a:rPr>
              <a:t>Doin</a:t>
            </a:r>
            <a:r>
              <a:rPr lang="en-GB" b="0" dirty="0">
                <a:solidFill>
                  <a:schemeClr val="tx1"/>
                </a:solidFill>
              </a:rPr>
              <a:t>, M. - P., </a:t>
            </a:r>
            <a:r>
              <a:rPr lang="en-GB" b="0" dirty="0" err="1">
                <a:solidFill>
                  <a:schemeClr val="tx1"/>
                </a:solidFill>
              </a:rPr>
              <a:t>Twardzik</a:t>
            </a:r>
            <a:r>
              <a:rPr lang="en-GB" b="0" dirty="0">
                <a:solidFill>
                  <a:schemeClr val="tx1"/>
                </a:solidFill>
              </a:rPr>
              <a:t>, C., </a:t>
            </a:r>
            <a:r>
              <a:rPr lang="en-GB" b="0" dirty="0" err="1">
                <a:solidFill>
                  <a:schemeClr val="tx1"/>
                </a:solidFill>
              </a:rPr>
              <a:t>Ducret</a:t>
            </a:r>
            <a:r>
              <a:rPr lang="en-GB" b="0" dirty="0">
                <a:solidFill>
                  <a:schemeClr val="tx1"/>
                </a:solidFill>
              </a:rPr>
              <a:t>, G., </a:t>
            </a:r>
            <a:r>
              <a:rPr lang="en-GB" b="0" dirty="0" err="1">
                <a:solidFill>
                  <a:schemeClr val="tx1"/>
                </a:solidFill>
              </a:rPr>
              <a:t>Lasserre</a:t>
            </a:r>
            <a:r>
              <a:rPr lang="en-GB" b="0" dirty="0">
                <a:solidFill>
                  <a:schemeClr val="tx1"/>
                </a:solidFill>
              </a:rPr>
              <a:t>, C., </a:t>
            </a:r>
            <a:r>
              <a:rPr lang="en-GB" b="0" dirty="0" err="1">
                <a:solidFill>
                  <a:schemeClr val="tx1"/>
                </a:solidFill>
              </a:rPr>
              <a:t>Guillaso</a:t>
            </a:r>
            <a:r>
              <a:rPr lang="en-GB" b="0" dirty="0">
                <a:solidFill>
                  <a:schemeClr val="tx1"/>
                </a:solidFill>
              </a:rPr>
              <a:t>, S., &amp; Sun </a:t>
            </a:r>
            <a:r>
              <a:rPr lang="en-GB" b="0" dirty="0" err="1">
                <a:solidFill>
                  <a:schemeClr val="tx1"/>
                </a:solidFill>
              </a:rPr>
              <a:t>Jianbao</a:t>
            </a:r>
            <a:r>
              <a:rPr lang="en-GB" b="0" dirty="0">
                <a:solidFill>
                  <a:schemeClr val="tx1"/>
                </a:solidFill>
              </a:rPr>
              <a:t>. (2015). </a:t>
            </a:r>
            <a:r>
              <a:rPr lang="en-GB" b="0" dirty="0" err="1">
                <a:solidFill>
                  <a:schemeClr val="tx1"/>
                </a:solidFill>
              </a:rPr>
              <a:t>InSAR</a:t>
            </a:r>
            <a:r>
              <a:rPr lang="en-GB" b="0" dirty="0">
                <a:solidFill>
                  <a:schemeClr val="tx1"/>
                </a:solidFill>
              </a:rPr>
              <a:t> measurement of the deformation around Siling Co Lake: Inferences on the lower crust viscosity in central Tibet, </a:t>
            </a:r>
            <a:r>
              <a:rPr lang="en-GB" b="0" i="1" dirty="0">
                <a:solidFill>
                  <a:schemeClr val="tx1"/>
                </a:solidFill>
              </a:rPr>
              <a:t>J. </a:t>
            </a:r>
            <a:r>
              <a:rPr lang="en-GB" b="0" i="1" dirty="0" err="1">
                <a:solidFill>
                  <a:schemeClr val="tx1"/>
                </a:solidFill>
              </a:rPr>
              <a:t>Geophys</a:t>
            </a:r>
            <a:r>
              <a:rPr lang="en-GB" b="0" i="1" dirty="0">
                <a:solidFill>
                  <a:schemeClr val="tx1"/>
                </a:solidFill>
              </a:rPr>
              <a:t>. Res.-Solid Earth</a:t>
            </a:r>
            <a:r>
              <a:rPr lang="en-GB" b="0" dirty="0">
                <a:solidFill>
                  <a:schemeClr val="tx1"/>
                </a:solidFill>
              </a:rPr>
              <a:t>, 120, 5290–5310, doi:10.1002/2014JB011768</a:t>
            </a:r>
            <a:r>
              <a:rPr lang="en-GB" b="0" dirty="0" smtClean="0">
                <a:solidFill>
                  <a:schemeClr val="tx1"/>
                </a:solidFill>
              </a:rPr>
              <a:t>. (</a:t>
            </a:r>
            <a:r>
              <a:rPr lang="en-GB" dirty="0" err="1" smtClean="0">
                <a:solidFill>
                  <a:schemeClr val="tx1"/>
                </a:solidFill>
              </a:rPr>
              <a:t>ISTerre</a:t>
            </a:r>
            <a:r>
              <a:rPr lang="en-GB" dirty="0" smtClean="0">
                <a:solidFill>
                  <a:schemeClr val="tx1"/>
                </a:solidFill>
              </a:rPr>
              <a:t>, Obj. A</a:t>
            </a:r>
            <a:r>
              <a:rPr lang="en-GB" b="0" dirty="0" smtClean="0">
                <a:solidFill>
                  <a:schemeClr val="tx1"/>
                </a:solidFill>
              </a:rPr>
              <a:t>)</a:t>
            </a:r>
            <a:endParaRPr lang="en-GB" b="0" dirty="0">
              <a:solidFill>
                <a:schemeClr val="tx1"/>
              </a:solidFill>
            </a:endParaRPr>
          </a:p>
          <a:p>
            <a:r>
              <a:rPr lang="fr-FR" b="0" dirty="0" err="1">
                <a:solidFill>
                  <a:schemeClr val="tx1"/>
                </a:solidFill>
              </a:rPr>
              <a:t>Papadopoulos</a:t>
            </a:r>
            <a:r>
              <a:rPr lang="fr-FR" b="0" dirty="0">
                <a:solidFill>
                  <a:schemeClr val="tx1"/>
                </a:solidFill>
              </a:rPr>
              <a:t> et al. (2016), The Mw6,5 </a:t>
            </a:r>
            <a:r>
              <a:rPr lang="fr-FR" b="0" dirty="0" err="1">
                <a:solidFill>
                  <a:schemeClr val="tx1"/>
                </a:solidFill>
              </a:rPr>
              <a:t>earthquake</a:t>
            </a:r>
            <a:r>
              <a:rPr lang="fr-FR" b="0" dirty="0">
                <a:solidFill>
                  <a:schemeClr val="tx1"/>
                </a:solidFill>
              </a:rPr>
              <a:t> of 17 </a:t>
            </a:r>
            <a:r>
              <a:rPr lang="fr-FR" b="0" dirty="0" err="1">
                <a:solidFill>
                  <a:schemeClr val="tx1"/>
                </a:solidFill>
              </a:rPr>
              <a:t>November</a:t>
            </a:r>
            <a:r>
              <a:rPr lang="fr-FR" b="0" dirty="0">
                <a:solidFill>
                  <a:schemeClr val="tx1"/>
                </a:solidFill>
              </a:rPr>
              <a:t> 2015 in </a:t>
            </a:r>
            <a:r>
              <a:rPr lang="fr-FR" b="0" dirty="0" err="1">
                <a:solidFill>
                  <a:schemeClr val="tx1"/>
                </a:solidFill>
              </a:rPr>
              <a:t>Lefkada</a:t>
            </a:r>
            <a:r>
              <a:rPr lang="fr-FR" b="0" dirty="0">
                <a:solidFill>
                  <a:schemeClr val="tx1"/>
                </a:solidFill>
              </a:rPr>
              <a:t> Island and the </a:t>
            </a:r>
            <a:r>
              <a:rPr lang="fr-FR" b="0" dirty="0" err="1">
                <a:solidFill>
                  <a:schemeClr val="tx1"/>
                </a:solidFill>
              </a:rPr>
              <a:t>seismotectonics</a:t>
            </a:r>
            <a:r>
              <a:rPr lang="fr-FR" b="0" dirty="0">
                <a:solidFill>
                  <a:schemeClr val="tx1"/>
                </a:solidFill>
              </a:rPr>
              <a:t> in the </a:t>
            </a:r>
            <a:r>
              <a:rPr lang="fr-FR" b="0" dirty="0" err="1">
                <a:solidFill>
                  <a:schemeClr val="tx1"/>
                </a:solidFill>
              </a:rPr>
              <a:t>Cephalonia</a:t>
            </a:r>
            <a:r>
              <a:rPr lang="fr-FR" b="0" dirty="0">
                <a:solidFill>
                  <a:schemeClr val="tx1"/>
                </a:solidFill>
              </a:rPr>
              <a:t> </a:t>
            </a:r>
            <a:r>
              <a:rPr lang="fr-FR" b="0" dirty="0" err="1">
                <a:solidFill>
                  <a:schemeClr val="tx1"/>
                </a:solidFill>
              </a:rPr>
              <a:t>Transform</a:t>
            </a:r>
            <a:r>
              <a:rPr lang="fr-FR" b="0" dirty="0">
                <a:solidFill>
                  <a:schemeClr val="tx1"/>
                </a:solidFill>
              </a:rPr>
              <a:t> </a:t>
            </a:r>
            <a:r>
              <a:rPr lang="fr-FR" b="0" dirty="0" err="1">
                <a:solidFill>
                  <a:schemeClr val="tx1"/>
                </a:solidFill>
              </a:rPr>
              <a:t>Fault</a:t>
            </a:r>
            <a:r>
              <a:rPr lang="fr-FR" b="0" dirty="0">
                <a:solidFill>
                  <a:schemeClr val="tx1"/>
                </a:solidFill>
              </a:rPr>
              <a:t> (</a:t>
            </a:r>
            <a:r>
              <a:rPr lang="fr-FR" b="0" dirty="0" err="1">
                <a:solidFill>
                  <a:schemeClr val="tx1"/>
                </a:solidFill>
              </a:rPr>
              <a:t>Ionian</a:t>
            </a:r>
            <a:r>
              <a:rPr lang="fr-FR" b="0" dirty="0">
                <a:solidFill>
                  <a:schemeClr val="tx1"/>
                </a:solidFill>
              </a:rPr>
              <a:t> </a:t>
            </a:r>
            <a:r>
              <a:rPr lang="fr-FR" b="0" dirty="0" err="1">
                <a:solidFill>
                  <a:schemeClr val="tx1"/>
                </a:solidFill>
              </a:rPr>
              <a:t>Sea</a:t>
            </a:r>
            <a:r>
              <a:rPr lang="fr-FR" b="0" dirty="0">
                <a:solidFill>
                  <a:schemeClr val="tx1"/>
                </a:solidFill>
              </a:rPr>
              <a:t>, </a:t>
            </a:r>
            <a:r>
              <a:rPr lang="fr-FR" b="0" dirty="0" err="1">
                <a:solidFill>
                  <a:schemeClr val="tx1"/>
                </a:solidFill>
              </a:rPr>
              <a:t>Greece</a:t>
            </a:r>
            <a:r>
              <a:rPr lang="fr-FR" b="0" dirty="0">
                <a:solidFill>
                  <a:schemeClr val="tx1"/>
                </a:solidFill>
              </a:rPr>
              <a:t>), </a:t>
            </a:r>
            <a:r>
              <a:rPr lang="fr-FR" b="0" dirty="0" err="1">
                <a:solidFill>
                  <a:schemeClr val="tx1"/>
                </a:solidFill>
              </a:rPr>
              <a:t>Geophysical</a:t>
            </a:r>
            <a:r>
              <a:rPr lang="fr-FR" b="0" dirty="0">
                <a:solidFill>
                  <a:schemeClr val="tx1"/>
                </a:solidFill>
              </a:rPr>
              <a:t> </a:t>
            </a:r>
            <a:r>
              <a:rPr lang="fr-FR" b="0" dirty="0" err="1">
                <a:solidFill>
                  <a:schemeClr val="tx1"/>
                </a:solidFill>
              </a:rPr>
              <a:t>Research</a:t>
            </a:r>
            <a:r>
              <a:rPr lang="fr-FR" b="0" dirty="0">
                <a:solidFill>
                  <a:schemeClr val="tx1"/>
                </a:solidFill>
              </a:rPr>
              <a:t> Abstracts, Vol. 18, EGU2016-9041-1, 2016 (</a:t>
            </a:r>
            <a:r>
              <a:rPr lang="fr-FR" b="0" dirty="0" err="1">
                <a:solidFill>
                  <a:schemeClr val="tx1"/>
                </a:solidFill>
              </a:rPr>
              <a:t>accepted</a:t>
            </a:r>
            <a:r>
              <a:rPr lang="fr-FR" b="0" dirty="0" smtClean="0">
                <a:solidFill>
                  <a:schemeClr val="tx1"/>
                </a:solidFill>
              </a:rPr>
              <a:t>, </a:t>
            </a:r>
            <a:r>
              <a:rPr lang="fr-FR" dirty="0" smtClean="0">
                <a:solidFill>
                  <a:schemeClr val="tx1"/>
                </a:solidFill>
              </a:rPr>
              <a:t>NOA,</a:t>
            </a:r>
            <a:r>
              <a:rPr lang="fr-FR" b="0" dirty="0" smtClean="0">
                <a:solidFill>
                  <a:schemeClr val="tx1"/>
                </a:solidFill>
              </a:rPr>
              <a:t> </a:t>
            </a:r>
            <a:r>
              <a:rPr lang="fr-FR" dirty="0" err="1">
                <a:solidFill>
                  <a:schemeClr val="tx1"/>
                </a:solidFill>
              </a:rPr>
              <a:t>Obj</a:t>
            </a:r>
            <a:r>
              <a:rPr lang="fr-FR" dirty="0">
                <a:solidFill>
                  <a:schemeClr val="tx1"/>
                </a:solidFill>
              </a:rPr>
              <a:t>. C</a:t>
            </a:r>
            <a:r>
              <a:rPr lang="fr-FR" b="0" dirty="0" smtClean="0">
                <a:solidFill>
                  <a:schemeClr val="tx1"/>
                </a:solidFill>
              </a:rPr>
              <a:t>)</a:t>
            </a:r>
            <a:endParaRPr lang="en-US" b="0" dirty="0" smtClean="0">
              <a:solidFill>
                <a:schemeClr val="tx1"/>
              </a:solidFill>
            </a:endParaRPr>
          </a:p>
          <a:p>
            <a:r>
              <a:rPr lang="fr-FR" b="0" dirty="0" err="1" smtClean="0">
                <a:solidFill>
                  <a:schemeClr val="tx1"/>
                </a:solidFill>
              </a:rPr>
              <a:t>Melgar</a:t>
            </a:r>
            <a:r>
              <a:rPr lang="fr-FR" b="0" dirty="0" smtClean="0">
                <a:solidFill>
                  <a:schemeClr val="tx1"/>
                </a:solidFill>
              </a:rPr>
              <a:t> D. et al., Slip segmentation and slow rupture to the trench </a:t>
            </a:r>
            <a:r>
              <a:rPr lang="fr-FR" b="0" dirty="0" err="1" smtClean="0">
                <a:solidFill>
                  <a:schemeClr val="tx1"/>
                </a:solidFill>
              </a:rPr>
              <a:t>during</a:t>
            </a:r>
            <a:r>
              <a:rPr lang="fr-FR" b="0" dirty="0" smtClean="0">
                <a:solidFill>
                  <a:schemeClr val="tx1"/>
                </a:solidFill>
              </a:rPr>
              <a:t> the 2015, Mw8,3 </a:t>
            </a:r>
            <a:r>
              <a:rPr lang="fr-FR" b="0" dirty="0" err="1" smtClean="0">
                <a:solidFill>
                  <a:schemeClr val="tx1"/>
                </a:solidFill>
              </a:rPr>
              <a:t>Illapel</a:t>
            </a:r>
            <a:r>
              <a:rPr lang="fr-FR" b="0" dirty="0" smtClean="0">
                <a:solidFill>
                  <a:schemeClr val="tx1"/>
                </a:solidFill>
              </a:rPr>
              <a:t>, Chile </a:t>
            </a:r>
            <a:r>
              <a:rPr lang="fr-FR" b="0" dirty="0" err="1" smtClean="0">
                <a:solidFill>
                  <a:schemeClr val="tx1"/>
                </a:solidFill>
              </a:rPr>
              <a:t>earthquake</a:t>
            </a:r>
            <a:r>
              <a:rPr lang="fr-FR" b="0" dirty="0" smtClean="0">
                <a:solidFill>
                  <a:schemeClr val="tx1"/>
                </a:solidFill>
              </a:rPr>
              <a:t>, </a:t>
            </a:r>
            <a:r>
              <a:rPr lang="fr-FR" b="0" dirty="0" err="1" smtClean="0">
                <a:solidFill>
                  <a:schemeClr val="tx1"/>
                </a:solidFill>
              </a:rPr>
              <a:t>doi</a:t>
            </a:r>
            <a:r>
              <a:rPr lang="fr-FR" b="0" dirty="0" smtClean="0">
                <a:solidFill>
                  <a:schemeClr val="tx1"/>
                </a:solidFill>
              </a:rPr>
              <a:t>: 10.1002/2015GL067369 (</a:t>
            </a:r>
            <a:r>
              <a:rPr lang="fr-FR" dirty="0" smtClean="0">
                <a:solidFill>
                  <a:schemeClr val="tx1"/>
                </a:solidFill>
              </a:rPr>
              <a:t>JPL, </a:t>
            </a:r>
            <a:r>
              <a:rPr lang="fr-FR" dirty="0" err="1" smtClean="0">
                <a:solidFill>
                  <a:schemeClr val="tx1"/>
                </a:solidFill>
              </a:rPr>
              <a:t>under</a:t>
            </a:r>
            <a:r>
              <a:rPr lang="fr-FR" dirty="0" smtClean="0">
                <a:solidFill>
                  <a:schemeClr val="tx1"/>
                </a:solidFill>
              </a:rPr>
              <a:t> </a:t>
            </a:r>
            <a:r>
              <a:rPr lang="fr-FR" dirty="0" err="1" smtClean="0">
                <a:solidFill>
                  <a:schemeClr val="tx1"/>
                </a:solidFill>
              </a:rPr>
              <a:t>Obj</a:t>
            </a:r>
            <a:r>
              <a:rPr lang="fr-FR" dirty="0" smtClean="0">
                <a:solidFill>
                  <a:schemeClr val="tx1"/>
                </a:solidFill>
              </a:rPr>
              <a:t>. C</a:t>
            </a:r>
            <a:r>
              <a:rPr lang="fr-FR" b="0" dirty="0" smtClean="0">
                <a:solidFill>
                  <a:schemeClr val="tx1"/>
                </a:solidFill>
              </a:rPr>
              <a:t>)</a:t>
            </a:r>
            <a:endParaRPr lang="el-GR" b="0" dirty="0">
              <a:solidFill>
                <a:schemeClr val="tx1"/>
              </a:solidFill>
            </a:endParaRPr>
          </a:p>
          <a:p>
            <a:r>
              <a:rPr lang="en-US" b="0" dirty="0" err="1" smtClean="0">
                <a:solidFill>
                  <a:schemeClr val="tx1"/>
                </a:solidFill>
              </a:rPr>
              <a:t>Angster</a:t>
            </a:r>
            <a:r>
              <a:rPr lang="en-US" b="0" dirty="0" smtClean="0">
                <a:solidFill>
                  <a:schemeClr val="tx1"/>
                </a:solidFill>
              </a:rPr>
              <a:t> et </a:t>
            </a:r>
            <a:r>
              <a:rPr lang="en-US" b="0" dirty="0">
                <a:solidFill>
                  <a:schemeClr val="tx1"/>
                </a:solidFill>
              </a:rPr>
              <a:t>al. (2015), </a:t>
            </a:r>
            <a:r>
              <a:rPr lang="en-US" b="0" dirty="0" smtClean="0">
                <a:solidFill>
                  <a:schemeClr val="tx1"/>
                </a:solidFill>
              </a:rPr>
              <a:t>Field Reconnaissance after the 25 April 2015 M 7,8 </a:t>
            </a:r>
            <a:r>
              <a:rPr lang="en-US" b="0" dirty="0" err="1" smtClean="0">
                <a:solidFill>
                  <a:schemeClr val="tx1"/>
                </a:solidFill>
              </a:rPr>
              <a:t>Gorkha</a:t>
            </a:r>
            <a:r>
              <a:rPr lang="en-US" b="0" dirty="0" smtClean="0">
                <a:solidFill>
                  <a:schemeClr val="tx1"/>
                </a:solidFill>
              </a:rPr>
              <a:t> Earthquake, Seismological Research Letters, Vol. 8, No. 6 (</a:t>
            </a:r>
            <a:r>
              <a:rPr lang="en-US" dirty="0" smtClean="0">
                <a:solidFill>
                  <a:schemeClr val="tx1"/>
                </a:solidFill>
              </a:rPr>
              <a:t>JPL,</a:t>
            </a:r>
            <a:r>
              <a:rPr lang="en-US" b="0" dirty="0" smtClean="0">
                <a:solidFill>
                  <a:schemeClr val="tx1"/>
                </a:solidFill>
              </a:rPr>
              <a:t> </a:t>
            </a:r>
            <a:r>
              <a:rPr lang="en-US" dirty="0" smtClean="0">
                <a:solidFill>
                  <a:schemeClr val="tx1"/>
                </a:solidFill>
              </a:rPr>
              <a:t>under </a:t>
            </a:r>
            <a:r>
              <a:rPr lang="en-US" dirty="0">
                <a:solidFill>
                  <a:schemeClr val="tx1"/>
                </a:solidFill>
              </a:rPr>
              <a:t>Obj. C</a:t>
            </a:r>
            <a:r>
              <a:rPr lang="en-US" b="0" dirty="0" smtClean="0">
                <a:solidFill>
                  <a:schemeClr val="tx1"/>
                </a:solidFill>
              </a:rPr>
              <a:t>)</a:t>
            </a:r>
          </a:p>
          <a:p>
            <a:endParaRPr lang="el-GR" b="0" dirty="0"/>
          </a:p>
          <a:p>
            <a:pPr marL="0" indent="0">
              <a:buNone/>
            </a:pPr>
            <a:endParaRPr lang="el-GR" b="0" dirty="0"/>
          </a:p>
        </p:txBody>
      </p:sp>
    </p:spTree>
    <p:extLst>
      <p:ext uri="{BB962C8B-B14F-4D97-AF65-F5344CB8AC3E}">
        <p14:creationId xmlns:p14="http://schemas.microsoft.com/office/powerpoint/2010/main" val="356264314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37</a:t>
            </a:fld>
            <a:endParaRPr lang="fr-FR"/>
          </a:p>
        </p:txBody>
      </p:sp>
      <p:sp>
        <p:nvSpPr>
          <p:cNvPr id="5" name="Title 1"/>
          <p:cNvSpPr>
            <a:spLocks noGrp="1"/>
          </p:cNvSpPr>
          <p:nvPr>
            <p:ph type="title" idx="4294967295"/>
          </p:nvPr>
        </p:nvSpPr>
        <p:spPr>
          <a:xfrm>
            <a:off x="467544" y="2348881"/>
            <a:ext cx="8229600" cy="2088232"/>
          </a:xfrm>
        </p:spPr>
        <p:txBody>
          <a:bodyPr>
            <a:noAutofit/>
          </a:bodyPr>
          <a:lstStyle/>
          <a:p>
            <a:pPr lvl="1" algn="ctr"/>
            <a: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sz="1800" u="sng" dirty="0">
                <a:solidFill>
                  <a:srgbClr val="002569"/>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Results from pilot work in the period September 2015- February 2016</a:t>
            </a:r>
            <a: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b="1"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4</a:t>
            </a:r>
            <a:r>
              <a:rPr lang="en-US" b="1" dirty="0" smtClean="0">
                <a:solidFill>
                  <a:schemeClr val="tx2"/>
                </a:solidFill>
                <a:effectLst>
                  <a:outerShdw blurRad="38100" dist="38100" dir="2700000" algn="tl">
                    <a:srgbClr val="000000">
                      <a:alpha val="43137"/>
                    </a:srgbClr>
                  </a:outerShdw>
                </a:effectLst>
              </a:rPr>
              <a:t>. Observations strategy</a:t>
            </a:r>
            <a:r>
              <a:rPr lang="en-US" sz="3600" b="1" dirty="0">
                <a:solidFill>
                  <a:schemeClr val="tx2"/>
                </a:solidFill>
                <a:effectLst>
                  <a:outerShdw blurRad="38100" dist="38100" dir="2700000" algn="tl">
                    <a:srgbClr val="000000">
                      <a:alpha val="43137"/>
                    </a:srgbClr>
                  </a:outerShdw>
                </a:effectLst>
              </a:rPr>
              <a:t/>
            </a:r>
            <a:br>
              <a:rPr lang="en-US" sz="3600" b="1" dirty="0">
                <a:solidFill>
                  <a:schemeClr val="tx2"/>
                </a:solidFill>
                <a:effectLst>
                  <a:outerShdw blurRad="38100" dist="38100" dir="2700000" algn="tl">
                    <a:srgbClr val="000000">
                      <a:alpha val="43137"/>
                    </a:srgbClr>
                  </a:outerShdw>
                </a:effectLst>
              </a:rPr>
            </a:br>
            <a: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6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endParaRPr lang="el-GR" sz="3600" b="1" u="sng"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899880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0E5741A4-A864-49A7-944A-A05ED55E0BC5}" type="slidenum">
              <a:rPr lang="fr-FR" smtClean="0">
                <a:solidFill>
                  <a:prstClr val="black">
                    <a:tint val="75000"/>
                  </a:prstClr>
                </a:solidFill>
              </a:rPr>
              <a:pPr/>
              <a:t>38</a:t>
            </a:fld>
            <a:endParaRPr lang="fr-FR">
              <a:solidFill>
                <a:prstClr val="black">
                  <a:tint val="75000"/>
                </a:prstClr>
              </a:solidFill>
            </a:endParaRPr>
          </a:p>
        </p:txBody>
      </p:sp>
      <p:sp>
        <p:nvSpPr>
          <p:cNvPr id="2" name="Titre 1"/>
          <p:cNvSpPr>
            <a:spLocks noGrp="1"/>
          </p:cNvSpPr>
          <p:nvPr>
            <p:ph type="title" idx="4294967295"/>
          </p:nvPr>
        </p:nvSpPr>
        <p:spPr>
          <a:xfrm>
            <a:off x="13873" y="5110"/>
            <a:ext cx="4918167" cy="1084982"/>
          </a:xfrm>
        </p:spPr>
        <p:txBody>
          <a:bodyPr>
            <a:normAutofit/>
          </a:bodyPr>
          <a:lstStyle/>
          <a:p>
            <a:r>
              <a:rPr lang="en-US" sz="3600" b="1" dirty="0" smtClean="0">
                <a:effectLst>
                  <a:outerShdw blurRad="38100" dist="38100" dir="2700000" algn="tl">
                    <a:srgbClr val="000000">
                      <a:alpha val="43137"/>
                    </a:srgbClr>
                  </a:outerShdw>
                </a:effectLst>
                <a:latin typeface="Calibri" panose="020F0502020204030204" pitchFamily="34" charset="0"/>
              </a:rPr>
              <a:t>Observations strategy</a:t>
            </a:r>
            <a:endParaRPr lang="fr-FR" sz="3600" b="1" dirty="0">
              <a:effectLst>
                <a:outerShdw blurRad="38100" dist="38100" dir="2700000" algn="tl">
                  <a:srgbClr val="000000">
                    <a:alpha val="43137"/>
                  </a:srgbClr>
                </a:outerShdw>
              </a:effectLst>
              <a:latin typeface="Calibri" panose="020F0502020204030204" pitchFamily="34" charset="0"/>
            </a:endParaRPr>
          </a:p>
        </p:txBody>
      </p:sp>
      <p:sp>
        <p:nvSpPr>
          <p:cNvPr id="3" name="Espace réservé du contenu 2"/>
          <p:cNvSpPr>
            <a:spLocks noGrp="1"/>
          </p:cNvSpPr>
          <p:nvPr>
            <p:ph idx="4294967295"/>
          </p:nvPr>
        </p:nvSpPr>
        <p:spPr>
          <a:xfrm>
            <a:off x="590871" y="1509893"/>
            <a:ext cx="8229600" cy="4852988"/>
          </a:xfrm>
        </p:spPr>
        <p:txBody>
          <a:bodyPr>
            <a:normAutofit fontScale="85000" lnSpcReduction="10000"/>
          </a:bodyPr>
          <a:lstStyle/>
          <a:p>
            <a:r>
              <a:rPr lang="en-GB" sz="2000" dirty="0"/>
              <a:t>Continues exchanges between Seismic Hazards pilot lead and Sentinel-1 mission Project Manager in order to cover the entire tectonic mask</a:t>
            </a:r>
            <a:r>
              <a:rPr lang="en-GB" sz="2000" dirty="0" smtClean="0"/>
              <a:t>.</a:t>
            </a:r>
          </a:p>
          <a:p>
            <a:endParaRPr lang="el-GR" sz="2000" dirty="0"/>
          </a:p>
          <a:p>
            <a:endParaRPr lang="en-US" sz="2000" dirty="0" smtClean="0"/>
          </a:p>
          <a:p>
            <a:endParaRPr lang="en-US" sz="2000" dirty="0"/>
          </a:p>
          <a:p>
            <a:endParaRPr lang="en-US" sz="2000" dirty="0" smtClean="0"/>
          </a:p>
          <a:p>
            <a:endParaRPr lang="en-US" sz="2000" dirty="0"/>
          </a:p>
          <a:p>
            <a:endParaRPr lang="en-US" sz="2000" dirty="0" smtClean="0"/>
          </a:p>
          <a:p>
            <a:endParaRPr lang="en-GB" sz="2000" dirty="0" smtClean="0"/>
          </a:p>
          <a:p>
            <a:r>
              <a:rPr lang="en-GB" sz="2000" dirty="0" smtClean="0"/>
              <a:t>Study </a:t>
            </a:r>
            <a:r>
              <a:rPr lang="en-GB" sz="2000" dirty="0"/>
              <a:t>of the examination of the gaps </a:t>
            </a:r>
            <a:r>
              <a:rPr lang="en-US" sz="2000" dirty="0"/>
              <a:t>of existing acquisition plans over </a:t>
            </a:r>
            <a:r>
              <a:rPr lang="en-US" sz="2000" dirty="0" smtClean="0"/>
              <a:t>megacities</a:t>
            </a:r>
            <a:r>
              <a:rPr lang="en-GB" sz="2000" dirty="0" smtClean="0"/>
              <a:t> </a:t>
            </a:r>
            <a:r>
              <a:rPr lang="en-GB" sz="2000" dirty="0"/>
              <a:t>in areas </a:t>
            </a:r>
            <a:r>
              <a:rPr lang="en-GB" sz="2000" dirty="0" smtClean="0"/>
              <a:t>of high </a:t>
            </a:r>
            <a:r>
              <a:rPr lang="en-GB" sz="2000" dirty="0"/>
              <a:t>seismic </a:t>
            </a:r>
            <a:r>
              <a:rPr lang="en-GB" sz="2000" dirty="0" smtClean="0"/>
              <a:t>risk: Most sites </a:t>
            </a:r>
            <a:r>
              <a:rPr lang="en-GB" sz="2000" dirty="0"/>
              <a:t>are at least partially covered by SAR </a:t>
            </a:r>
            <a:r>
              <a:rPr lang="en-GB" sz="2000" dirty="0" smtClean="0"/>
              <a:t>sensor and are:</a:t>
            </a:r>
          </a:p>
          <a:p>
            <a:pPr marL="0" indent="0">
              <a:buNone/>
            </a:pPr>
            <a:r>
              <a:rPr lang="en-GB" sz="2000" dirty="0" smtClean="0"/>
              <a:t>	-sites with </a:t>
            </a:r>
            <a:r>
              <a:rPr lang="en-GB" sz="2000" dirty="0"/>
              <a:t>high repeat coverage using Sentinel-1 and </a:t>
            </a:r>
            <a:r>
              <a:rPr lang="en-GB" sz="2000" dirty="0" smtClean="0"/>
              <a:t>ALOS-2</a:t>
            </a:r>
          </a:p>
          <a:p>
            <a:pPr marL="0" indent="0">
              <a:buNone/>
            </a:pPr>
            <a:r>
              <a:rPr lang="en-GB" sz="2000" dirty="0" smtClean="0"/>
              <a:t>	-sites </a:t>
            </a:r>
            <a:r>
              <a:rPr lang="en-GB" sz="2000" dirty="0"/>
              <a:t>with rare coverage using ascending or descending acquisitions </a:t>
            </a:r>
            <a:r>
              <a:rPr lang="en-GB" sz="2000" dirty="0" smtClean="0"/>
              <a:t>from Radarsat-2</a:t>
            </a:r>
            <a:r>
              <a:rPr lang="en-GB" sz="2000" dirty="0"/>
              <a:t>, </a:t>
            </a:r>
            <a:r>
              <a:rPr lang="en-GB" sz="2000" dirty="0" err="1"/>
              <a:t>TerraSAR</a:t>
            </a:r>
            <a:r>
              <a:rPr lang="en-GB" sz="2000" dirty="0"/>
              <a:t> X, and COSMO-</a:t>
            </a:r>
            <a:r>
              <a:rPr lang="en-GB" sz="2000" dirty="0" err="1"/>
              <a:t>SkyMed</a:t>
            </a:r>
            <a:r>
              <a:rPr lang="en-GB" sz="2000" dirty="0" smtClean="0"/>
              <a:t>.</a:t>
            </a:r>
          </a:p>
          <a:p>
            <a:pPr marL="0" indent="0">
              <a:buNone/>
            </a:pPr>
            <a:r>
              <a:rPr lang="it-IT" sz="2000" dirty="0">
                <a:latin typeface="Cambria" pitchFamily="18" charset="0"/>
                <a:hlinkClick r:id="rId2"/>
              </a:rPr>
              <a:t>https://sites.google.com/a/ingv.it/satellite-monitoring-of-geohazard-prone-megacities---satgeomeg/home</a:t>
            </a:r>
            <a:endParaRPr lang="it-IT" sz="2000" u="sng" dirty="0">
              <a:latin typeface="Cambria" pitchFamily="18" charset="0"/>
            </a:endParaRPr>
          </a:p>
          <a:p>
            <a:pPr marL="0" indent="0">
              <a:buNone/>
            </a:pPr>
            <a:endParaRPr lang="en-GB" sz="2000" dirty="0" smtClean="0"/>
          </a:p>
          <a:p>
            <a:pPr marL="0" indent="0">
              <a:buNone/>
            </a:pPr>
            <a:endParaRPr lang="en-US" sz="2000" b="1" dirty="0">
              <a:solidFill>
                <a:prstClr val="black"/>
              </a:solidFill>
            </a:endParaRP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324352"/>
            <a:ext cx="3830379" cy="161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sentinel.esa.int/documents/247904/1685281/Cycle-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144" y="2096785"/>
            <a:ext cx="4030327" cy="198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90769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39</a:t>
            </a:fld>
            <a:endParaRPr lang="fr-FR"/>
          </a:p>
        </p:txBody>
      </p:sp>
      <p:sp>
        <p:nvSpPr>
          <p:cNvPr id="5" name="Title 1"/>
          <p:cNvSpPr>
            <a:spLocks noGrp="1"/>
          </p:cNvSpPr>
          <p:nvPr>
            <p:ph type="title" idx="4294967295"/>
          </p:nvPr>
        </p:nvSpPr>
        <p:spPr>
          <a:xfrm>
            <a:off x="1547664" y="2420888"/>
            <a:ext cx="6444208" cy="1143000"/>
          </a:xfrm>
        </p:spPr>
        <p:txBody>
          <a:bodyPr>
            <a:normAutofit/>
          </a:bodyPr>
          <a:lstStyle/>
          <a:p>
            <a:pPr algn="ctr"/>
            <a:r>
              <a:rPr lang="en-US" b="1" u="sng" dirty="0" smtClean="0">
                <a:solidFill>
                  <a:schemeClr val="tx2"/>
                </a:solidFill>
                <a:effectLst>
                  <a:outerShdw blurRad="38100" dist="38100" dir="2700000" algn="tl">
                    <a:srgbClr val="000000">
                      <a:alpha val="43137"/>
                    </a:srgbClr>
                  </a:outerShdw>
                </a:effectLst>
              </a:rPr>
              <a:t>Issues and risks identified</a:t>
            </a:r>
            <a:endParaRPr lang="el-GR" b="1" u="sng"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659151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4</a:t>
            </a:fld>
            <a:endParaRPr lang="fr-FR"/>
          </a:p>
        </p:txBody>
      </p:sp>
      <p:sp>
        <p:nvSpPr>
          <p:cNvPr id="2" name="Title 1"/>
          <p:cNvSpPr>
            <a:spLocks noGrp="1"/>
          </p:cNvSpPr>
          <p:nvPr>
            <p:ph type="title" idx="4294967295"/>
          </p:nvPr>
        </p:nvSpPr>
        <p:spPr>
          <a:xfrm>
            <a:off x="251520" y="-11875"/>
            <a:ext cx="6897960" cy="1143000"/>
          </a:xfrm>
        </p:spPr>
        <p:txBody>
          <a:bodyPr>
            <a:normAutofit/>
          </a:bodyPr>
          <a:lstStyle/>
          <a:p>
            <a:pPr algn="l"/>
            <a:r>
              <a:rPr lang="en-US" sz="3600" b="1"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Verdana" panose="020B0604030504040204" pitchFamily="34" charset="0"/>
              </a:rPr>
              <a:t>Seismic Hazards pilot </a:t>
            </a:r>
            <a:r>
              <a:rPr lang="en-US" sz="3600" b="1" dirty="0" smtClean="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Verdana" panose="020B0604030504040204" pitchFamily="34" charset="0"/>
              </a:rPr>
              <a:t>- </a:t>
            </a:r>
            <a:r>
              <a:rPr lang="en-US" sz="3600" b="1" dirty="0">
                <a:effectLst>
                  <a:outerShdw blurRad="38100" dist="38100" dir="2700000" algn="tl">
                    <a:srgbClr val="000000">
                      <a:alpha val="43137"/>
                    </a:srgbClr>
                  </a:outerShdw>
                </a:effectLst>
                <a:latin typeface="Calibri" panose="020F0502020204030204" pitchFamily="34" charset="0"/>
                <a:ea typeface="Verdana" panose="020B0604030504040204" pitchFamily="34" charset="0"/>
                <a:cs typeface="Verdana" panose="020B0604030504040204" pitchFamily="34" charset="0"/>
              </a:rPr>
              <a:t>Status </a:t>
            </a:r>
            <a:endParaRPr lang="el-GR" dirty="0">
              <a:latin typeface="Calibri" panose="020F0502020204030204" pitchFamily="34" charset="0"/>
            </a:endParaRPr>
          </a:p>
        </p:txBody>
      </p:sp>
      <p:sp>
        <p:nvSpPr>
          <p:cNvPr id="3" name="Content Placeholder 2"/>
          <p:cNvSpPr>
            <a:spLocks noGrp="1"/>
          </p:cNvSpPr>
          <p:nvPr>
            <p:ph idx="4294967295"/>
          </p:nvPr>
        </p:nvSpPr>
        <p:spPr>
          <a:xfrm>
            <a:off x="395536" y="1484784"/>
            <a:ext cx="8435975" cy="4968875"/>
          </a:xfrm>
        </p:spPr>
        <p:txBody>
          <a:bodyPr>
            <a:normAutofit lnSpcReduction="10000"/>
          </a:bodyPr>
          <a:lstStyle/>
          <a:p>
            <a:pPr marL="0" indent="0">
              <a:buNone/>
            </a:pPr>
            <a:r>
              <a:rPr lang="en-US" sz="2200" b="0" dirty="0" smtClean="0"/>
              <a:t>As of today</a:t>
            </a:r>
            <a:r>
              <a:rPr lang="en-US" sz="2200" b="0" dirty="0"/>
              <a:t>:</a:t>
            </a:r>
            <a:endParaRPr lang="en-US" sz="2200" b="0" dirty="0" smtClean="0"/>
          </a:p>
          <a:p>
            <a:r>
              <a:rPr lang="en-US" sz="2200" b="0" dirty="0"/>
              <a:t>A Collaboration of </a:t>
            </a:r>
            <a:r>
              <a:rPr lang="en-US" sz="2200" dirty="0"/>
              <a:t>ESA, NASA, ASI, CNES, DLR, JAXA</a:t>
            </a:r>
            <a:r>
              <a:rPr lang="en-US" sz="2200" b="0" dirty="0"/>
              <a:t>, and other partners: </a:t>
            </a:r>
            <a:r>
              <a:rPr lang="en-US" sz="2200" dirty="0"/>
              <a:t>INGV, NOA, UNAVCO, COMET+, University of Miami, EU Centre, </a:t>
            </a:r>
            <a:r>
              <a:rPr lang="it-IT" sz="2200" dirty="0"/>
              <a:t>ISTerre/IPGP, BGS </a:t>
            </a:r>
            <a:r>
              <a:rPr lang="it-IT" sz="2200" b="0" dirty="0"/>
              <a:t>and</a:t>
            </a:r>
            <a:r>
              <a:rPr lang="it-IT" sz="2200" dirty="0"/>
              <a:t> CNR </a:t>
            </a:r>
            <a:r>
              <a:rPr lang="it-IT" sz="2200" dirty="0" smtClean="0"/>
              <a:t>IRPI</a:t>
            </a:r>
            <a:r>
              <a:rPr lang="it-IT" sz="2200" b="0" dirty="0" smtClean="0"/>
              <a:t>.</a:t>
            </a:r>
            <a:endParaRPr lang="en-US" sz="2200" b="0" dirty="0"/>
          </a:p>
          <a:p>
            <a:r>
              <a:rPr lang="en-US" sz="2200" b="0" dirty="0" smtClean="0">
                <a:solidFill>
                  <a:schemeClr val="tx1"/>
                </a:solidFill>
              </a:rPr>
              <a:t>20 users: </a:t>
            </a:r>
            <a:r>
              <a:rPr lang="en-US" sz="2200" dirty="0" smtClean="0">
                <a:solidFill>
                  <a:schemeClr val="tx1"/>
                </a:solidFill>
              </a:rPr>
              <a:t>CNR IREA </a:t>
            </a:r>
            <a:r>
              <a:rPr lang="en-US" sz="2200" b="0" dirty="0" smtClean="0">
                <a:solidFill>
                  <a:schemeClr val="tx1"/>
                </a:solidFill>
              </a:rPr>
              <a:t>shall be fully on-board in the next days.</a:t>
            </a:r>
          </a:p>
          <a:p>
            <a:r>
              <a:rPr lang="en-US" sz="2200" b="0" dirty="0" smtClean="0"/>
              <a:t>The GEP </a:t>
            </a:r>
            <a:r>
              <a:rPr lang="en-US" sz="2200" b="0" dirty="0" smtClean="0"/>
              <a:t>is </a:t>
            </a:r>
            <a:r>
              <a:rPr lang="en-US" sz="2200" b="0" dirty="0" smtClean="0"/>
              <a:t>available </a:t>
            </a:r>
            <a:r>
              <a:rPr lang="en-US" sz="2200" b="0" dirty="0" smtClean="0"/>
              <a:t>since </a:t>
            </a:r>
            <a:r>
              <a:rPr lang="en-US" sz="2200" b="0" dirty="0" smtClean="0">
                <a:solidFill>
                  <a:schemeClr val="tx1"/>
                </a:solidFill>
              </a:rPr>
              <a:t>March </a:t>
            </a:r>
            <a:r>
              <a:rPr lang="en-US" sz="2200" b="0" dirty="0" smtClean="0">
                <a:solidFill>
                  <a:schemeClr val="tx1"/>
                </a:solidFill>
              </a:rPr>
              <a:t>2015: supports </a:t>
            </a:r>
            <a:r>
              <a:rPr lang="en-US" sz="2200" b="0" dirty="0" smtClean="0"/>
              <a:t>both EO data access and EO </a:t>
            </a:r>
            <a:r>
              <a:rPr lang="en-US" sz="2200" b="0" dirty="0" smtClean="0">
                <a:solidFill>
                  <a:schemeClr val="tx1"/>
                </a:solidFill>
              </a:rPr>
              <a:t>data </a:t>
            </a:r>
            <a:r>
              <a:rPr lang="en-US" sz="2200" b="0" dirty="0" smtClean="0"/>
              <a:t>processing.</a:t>
            </a:r>
          </a:p>
          <a:p>
            <a:pPr lvl="0"/>
            <a:r>
              <a:rPr lang="en-GB" sz="2200" b="0" dirty="0" smtClean="0">
                <a:solidFill>
                  <a:schemeClr val="tx1"/>
                </a:solidFill>
              </a:rPr>
              <a:t>Continued collaboration of pilot group with Sentinel-1 </a:t>
            </a:r>
            <a:r>
              <a:rPr lang="en-GB" sz="2200" b="0" dirty="0">
                <a:solidFill>
                  <a:schemeClr val="tx1"/>
                </a:solidFill>
              </a:rPr>
              <a:t>mission Project Manager </a:t>
            </a:r>
            <a:r>
              <a:rPr lang="en-GB" sz="2200" b="0" dirty="0" smtClean="0">
                <a:solidFill>
                  <a:schemeClr val="tx1"/>
                </a:solidFill>
              </a:rPr>
              <a:t>to optimize coverage of the tectonic mask during ramp up phase.</a:t>
            </a:r>
          </a:p>
          <a:p>
            <a:r>
              <a:rPr lang="en-US" sz="2200" b="0" dirty="0">
                <a:solidFill>
                  <a:schemeClr val="tx1"/>
                </a:solidFill>
              </a:rPr>
              <a:t>Validation of </a:t>
            </a:r>
            <a:r>
              <a:rPr lang="en-US" sz="2200" b="0" dirty="0" err="1">
                <a:solidFill>
                  <a:schemeClr val="tx1"/>
                </a:solidFill>
              </a:rPr>
              <a:t>InSAR</a:t>
            </a:r>
            <a:r>
              <a:rPr lang="en-US" sz="2200" b="0" dirty="0">
                <a:solidFill>
                  <a:schemeClr val="tx1"/>
                </a:solidFill>
              </a:rPr>
              <a:t> based velocity measurements is completed over California. </a:t>
            </a:r>
            <a:r>
              <a:rPr lang="en-US" sz="2200" b="0" dirty="0" smtClean="0">
                <a:solidFill>
                  <a:schemeClr val="tx1"/>
                </a:solidFill>
              </a:rPr>
              <a:t>Turkey and Japan in progress.</a:t>
            </a:r>
            <a:endParaRPr lang="en-US" sz="2200" b="0" dirty="0">
              <a:solidFill>
                <a:schemeClr val="tx1"/>
              </a:solidFill>
            </a:endParaRPr>
          </a:p>
          <a:p>
            <a:r>
              <a:rPr lang="fr-FR" sz="2200" b="0" dirty="0">
                <a:solidFill>
                  <a:schemeClr val="tx1"/>
                </a:solidFill>
              </a:rPr>
              <a:t>Major </a:t>
            </a:r>
            <a:r>
              <a:rPr lang="fr-FR" sz="2200" b="0" dirty="0" err="1">
                <a:solidFill>
                  <a:schemeClr val="tx1"/>
                </a:solidFill>
              </a:rPr>
              <a:t>seismic</a:t>
            </a:r>
            <a:r>
              <a:rPr lang="fr-FR" sz="2200" b="0" dirty="0">
                <a:solidFill>
                  <a:schemeClr val="tx1"/>
                </a:solidFill>
              </a:rPr>
              <a:t> </a:t>
            </a:r>
            <a:r>
              <a:rPr lang="fr-FR" sz="2200" b="0" dirty="0" err="1" smtClean="0">
                <a:solidFill>
                  <a:schemeClr val="tx1"/>
                </a:solidFill>
              </a:rPr>
              <a:t>events</a:t>
            </a:r>
            <a:r>
              <a:rPr lang="fr-FR" sz="2200" b="0" dirty="0" smtClean="0">
                <a:solidFill>
                  <a:schemeClr val="tx1"/>
                </a:solidFill>
              </a:rPr>
              <a:t> </a:t>
            </a:r>
            <a:r>
              <a:rPr lang="fr-FR" sz="2200" b="0" dirty="0" err="1" smtClean="0">
                <a:solidFill>
                  <a:schemeClr val="tx1"/>
                </a:solidFill>
              </a:rPr>
              <a:t>during</a:t>
            </a:r>
            <a:r>
              <a:rPr lang="fr-FR" sz="2200" b="0" dirty="0" smtClean="0">
                <a:solidFill>
                  <a:schemeClr val="tx1"/>
                </a:solidFill>
              </a:rPr>
              <a:t> </a:t>
            </a:r>
            <a:r>
              <a:rPr lang="fr-FR" sz="2200" b="0" dirty="0" err="1" smtClean="0">
                <a:solidFill>
                  <a:schemeClr val="tx1"/>
                </a:solidFill>
              </a:rPr>
              <a:t>this</a:t>
            </a:r>
            <a:r>
              <a:rPr lang="fr-FR" sz="2200" b="0" dirty="0" smtClean="0">
                <a:solidFill>
                  <a:schemeClr val="tx1"/>
                </a:solidFill>
              </a:rPr>
              <a:t> </a:t>
            </a:r>
            <a:r>
              <a:rPr lang="fr-FR" sz="2200" b="0" dirty="0" err="1" smtClean="0">
                <a:solidFill>
                  <a:schemeClr val="tx1"/>
                </a:solidFill>
              </a:rPr>
              <a:t>period</a:t>
            </a:r>
            <a:r>
              <a:rPr lang="fr-FR" sz="2200" b="0" dirty="0" smtClean="0">
                <a:solidFill>
                  <a:schemeClr val="tx1"/>
                </a:solidFill>
              </a:rPr>
              <a:t> (2015-2016): </a:t>
            </a:r>
            <a:r>
              <a:rPr lang="fr-FR" sz="2200" b="0" dirty="0" err="1">
                <a:solidFill>
                  <a:schemeClr val="tx1"/>
                </a:solidFill>
              </a:rPr>
              <a:t>Nepal</a:t>
            </a:r>
            <a:r>
              <a:rPr lang="fr-FR" sz="2200" b="0" dirty="0">
                <a:solidFill>
                  <a:schemeClr val="tx1"/>
                </a:solidFill>
              </a:rPr>
              <a:t>, </a:t>
            </a:r>
            <a:r>
              <a:rPr lang="fr-FR" sz="2200" b="0" dirty="0" err="1">
                <a:solidFill>
                  <a:schemeClr val="tx1"/>
                </a:solidFill>
              </a:rPr>
              <a:t>Greece</a:t>
            </a:r>
            <a:r>
              <a:rPr lang="fr-FR" sz="2200" b="0" dirty="0">
                <a:solidFill>
                  <a:schemeClr val="tx1"/>
                </a:solidFill>
              </a:rPr>
              <a:t> and Chile.</a:t>
            </a:r>
            <a:endParaRPr lang="en-GB" sz="2200" b="0" dirty="0">
              <a:solidFill>
                <a:schemeClr val="tx1"/>
              </a:solidFill>
            </a:endParaRPr>
          </a:p>
          <a:p>
            <a:pPr lvl="0"/>
            <a:endParaRPr lang="en-GB" sz="2200" b="0" dirty="0" smtClean="0">
              <a:solidFill>
                <a:schemeClr val="tx1"/>
              </a:solidFill>
            </a:endParaRPr>
          </a:p>
          <a:p>
            <a:pPr marL="0" lvl="0" indent="0">
              <a:buNone/>
            </a:pPr>
            <a:endParaRPr lang="el-GR" sz="2200" b="0" dirty="0">
              <a:solidFill>
                <a:srgbClr val="FF0000"/>
              </a:solidFill>
            </a:endParaRPr>
          </a:p>
          <a:p>
            <a:endParaRPr lang="en-US" sz="2200" dirty="0"/>
          </a:p>
          <a:p>
            <a:pPr marL="0" indent="0">
              <a:buNone/>
            </a:pPr>
            <a:endParaRPr lang="en-US" dirty="0" smtClean="0"/>
          </a:p>
          <a:p>
            <a:endParaRPr lang="en-US" dirty="0" smtClean="0"/>
          </a:p>
          <a:p>
            <a:pPr marL="0" indent="0">
              <a:buNone/>
            </a:pPr>
            <a:endParaRPr lang="el-GR" dirty="0"/>
          </a:p>
        </p:txBody>
      </p:sp>
    </p:spTree>
    <p:extLst>
      <p:ext uri="{BB962C8B-B14F-4D97-AF65-F5344CB8AC3E}">
        <p14:creationId xmlns:p14="http://schemas.microsoft.com/office/powerpoint/2010/main" val="386724089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40</a:t>
            </a:fld>
            <a:endParaRPr lang="fr-FR"/>
          </a:p>
        </p:txBody>
      </p:sp>
      <p:sp>
        <p:nvSpPr>
          <p:cNvPr id="2" name="Title 1"/>
          <p:cNvSpPr>
            <a:spLocks noGrp="1"/>
          </p:cNvSpPr>
          <p:nvPr>
            <p:ph type="title" idx="4294967295"/>
          </p:nvPr>
        </p:nvSpPr>
        <p:spPr>
          <a:xfrm>
            <a:off x="0" y="-12307"/>
            <a:ext cx="4953744" cy="1143000"/>
          </a:xfrm>
        </p:spPr>
        <p:txBody>
          <a:bodyPr>
            <a:normAutofit/>
          </a:bodyPr>
          <a:lstStyle/>
          <a:p>
            <a:r>
              <a:rPr lang="en-US" sz="3600" b="1" dirty="0" smtClean="0">
                <a:effectLst>
                  <a:outerShdw blurRad="38100" dist="38100" dir="2700000" algn="tl">
                    <a:srgbClr val="000000">
                      <a:alpha val="43137"/>
                    </a:srgbClr>
                  </a:outerShdw>
                </a:effectLst>
                <a:latin typeface="Calibri" panose="020F0502020204030204" pitchFamily="34" charset="0"/>
              </a:rPr>
              <a:t>Issues &amp; risks identified</a:t>
            </a:r>
            <a:endParaRPr lang="el-GR" sz="36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4294967295"/>
          </p:nvPr>
        </p:nvSpPr>
        <p:spPr>
          <a:xfrm>
            <a:off x="467544" y="1700808"/>
            <a:ext cx="8229600" cy="4525963"/>
          </a:xfrm>
        </p:spPr>
        <p:txBody>
          <a:bodyPr>
            <a:normAutofit/>
          </a:bodyPr>
          <a:lstStyle/>
          <a:p>
            <a:r>
              <a:rPr lang="en-US" sz="2400" u="sng" dirty="0">
                <a:solidFill>
                  <a:schemeClr val="tx1"/>
                </a:solidFill>
              </a:rPr>
              <a:t>Organizing data supply</a:t>
            </a:r>
            <a:r>
              <a:rPr lang="en-US" sz="2400" dirty="0">
                <a:solidFill>
                  <a:schemeClr val="tx1"/>
                </a:solidFill>
              </a:rPr>
              <a:t> to users has been time-consuming</a:t>
            </a:r>
            <a:r>
              <a:rPr lang="en-US" sz="2400" dirty="0" smtClean="0">
                <a:solidFill>
                  <a:schemeClr val="tx1"/>
                </a:solidFill>
              </a:rPr>
              <a:t>.</a:t>
            </a:r>
          </a:p>
          <a:p>
            <a:r>
              <a:rPr lang="en-US" sz="2400" u="sng" dirty="0" smtClean="0"/>
              <a:t>User </a:t>
            </a:r>
            <a:r>
              <a:rPr lang="en-US" sz="2400" u="sng" dirty="0" smtClean="0">
                <a:solidFill>
                  <a:schemeClr val="tx1"/>
                </a:solidFill>
              </a:rPr>
              <a:t>base</a:t>
            </a:r>
            <a:r>
              <a:rPr lang="en-US" sz="2400" dirty="0" smtClean="0">
                <a:solidFill>
                  <a:schemeClr val="tx1"/>
                </a:solidFill>
              </a:rPr>
              <a:t> consists essentially of EO </a:t>
            </a:r>
            <a:r>
              <a:rPr lang="en-US" dirty="0" smtClean="0">
                <a:solidFill>
                  <a:schemeClr val="tx1"/>
                </a:solidFill>
              </a:rPr>
              <a:t>and</a:t>
            </a:r>
            <a:r>
              <a:rPr lang="en-US" sz="2400" dirty="0" smtClean="0">
                <a:solidFill>
                  <a:schemeClr val="tx1"/>
                </a:solidFill>
              </a:rPr>
              <a:t> geophysical science users. End users need a scientific support to take decisions based on pilot results.</a:t>
            </a:r>
          </a:p>
          <a:p>
            <a:r>
              <a:rPr lang="en-US" sz="2400" dirty="0" smtClean="0"/>
              <a:t>Difficult </a:t>
            </a:r>
            <a:r>
              <a:rPr lang="en-US" sz="2400" dirty="0"/>
              <a:t>to get detailed </a:t>
            </a:r>
            <a:r>
              <a:rPr lang="en-US" sz="2400" u="sng" dirty="0"/>
              <a:t>user feedback</a:t>
            </a:r>
            <a:r>
              <a:rPr lang="en-US" sz="2400" dirty="0"/>
              <a:t> about the value of satellite </a:t>
            </a:r>
            <a:r>
              <a:rPr lang="en-US" sz="2400" dirty="0" smtClean="0"/>
              <a:t>data and how they exploited products.</a:t>
            </a:r>
          </a:p>
          <a:p>
            <a:r>
              <a:rPr lang="en-US" u="sng" dirty="0">
                <a:solidFill>
                  <a:schemeClr val="tx1"/>
                </a:solidFill>
              </a:rPr>
              <a:t>Accounting of data</a:t>
            </a:r>
            <a:r>
              <a:rPr lang="en-US" dirty="0">
                <a:solidFill>
                  <a:schemeClr val="tx1"/>
                </a:solidFill>
              </a:rPr>
              <a:t> accessed can be </a:t>
            </a:r>
            <a:r>
              <a:rPr lang="en-US" dirty="0" smtClean="0">
                <a:solidFill>
                  <a:schemeClr val="tx1"/>
                </a:solidFill>
              </a:rPr>
              <a:t>difficult </a:t>
            </a:r>
            <a:r>
              <a:rPr lang="en-US" dirty="0">
                <a:solidFill>
                  <a:schemeClr val="tx1"/>
                </a:solidFill>
              </a:rPr>
              <a:t>due to </a:t>
            </a:r>
            <a:r>
              <a:rPr lang="en-US" dirty="0" smtClean="0">
                <a:solidFill>
                  <a:schemeClr val="tx1"/>
                </a:solidFill>
              </a:rPr>
              <a:t>lack of user </a:t>
            </a:r>
            <a:r>
              <a:rPr lang="en-US" dirty="0">
                <a:solidFill>
                  <a:schemeClr val="tx1"/>
                </a:solidFill>
              </a:rPr>
              <a:t>feedback.</a:t>
            </a:r>
            <a:endParaRPr lang="el-GR" dirty="0">
              <a:solidFill>
                <a:schemeClr val="tx1"/>
              </a:solidFill>
            </a:endParaRPr>
          </a:p>
          <a:p>
            <a:pPr marL="0" indent="0">
              <a:buNone/>
            </a:pPr>
            <a:endParaRPr lang="el-GR" sz="2400" dirty="0"/>
          </a:p>
          <a:p>
            <a:pPr marL="0" indent="0">
              <a:buNone/>
            </a:pPr>
            <a:endParaRPr lang="el-GR" dirty="0"/>
          </a:p>
        </p:txBody>
      </p:sp>
    </p:spTree>
    <p:extLst>
      <p:ext uri="{BB962C8B-B14F-4D97-AF65-F5344CB8AC3E}">
        <p14:creationId xmlns:p14="http://schemas.microsoft.com/office/powerpoint/2010/main" val="418585612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E5741A4-A864-49A7-944A-A05ED55E0BC5}" type="slidenum">
              <a:rPr lang="fr-FR" smtClean="0"/>
              <a:pPr/>
              <a:t>41</a:t>
            </a:fld>
            <a:endParaRPr lang="fr-FR"/>
          </a:p>
        </p:txBody>
      </p:sp>
      <p:sp>
        <p:nvSpPr>
          <p:cNvPr id="6" name="Rectangle 5"/>
          <p:cNvSpPr/>
          <p:nvPr/>
        </p:nvSpPr>
        <p:spPr>
          <a:xfrm>
            <a:off x="3079446" y="2924944"/>
            <a:ext cx="291778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364"/>
            <a:r>
              <a:rPr lang="fr-FR" sz="4000" b="1" dirty="0" err="1" smtClean="0">
                <a:ln w="11430"/>
                <a:solidFill>
                  <a:srgbClr val="002060"/>
                </a:solidFill>
                <a:effectLst>
                  <a:outerShdw blurRad="80000" dist="40000" dir="5040000" algn="tl">
                    <a:srgbClr val="000000">
                      <a:alpha val="30000"/>
                    </a:srgbClr>
                  </a:outerShdw>
                </a:effectLst>
                <a:latin typeface="Helvetica Neue Light" charset="0"/>
                <a:ea typeface="ヒラギノ角ゴ ProN W3" charset="-128"/>
                <a:cs typeface="ヒラギノ角ゴ ProN W3" charset="-128"/>
                <a:sym typeface="Helvetica Neue Light" charset="0"/>
              </a:rPr>
              <a:t>Thank</a:t>
            </a:r>
            <a:r>
              <a:rPr lang="fr-FR" sz="4000" b="1" dirty="0" smtClean="0">
                <a:ln w="11430"/>
                <a:solidFill>
                  <a:srgbClr val="002060"/>
                </a:solidFill>
                <a:effectLst>
                  <a:outerShdw blurRad="80000" dist="40000" dir="5040000" algn="tl">
                    <a:srgbClr val="000000">
                      <a:alpha val="30000"/>
                    </a:srgbClr>
                  </a:outerShdw>
                </a:effectLst>
                <a:latin typeface="Helvetica Neue Light" charset="0"/>
                <a:ea typeface="ヒラギノ角ゴ ProN W3" charset="-128"/>
                <a:cs typeface="ヒラギノ角ゴ ProN W3" charset="-128"/>
                <a:sym typeface="Helvetica Neue Light" charset="0"/>
              </a:rPr>
              <a:t> </a:t>
            </a:r>
            <a:r>
              <a:rPr lang="fr-FR" sz="4000" b="1" dirty="0" err="1" smtClean="0">
                <a:ln w="11430"/>
                <a:solidFill>
                  <a:srgbClr val="002060"/>
                </a:solidFill>
                <a:effectLst>
                  <a:outerShdw blurRad="80000" dist="40000" dir="5040000" algn="tl">
                    <a:srgbClr val="000000">
                      <a:alpha val="30000"/>
                    </a:srgbClr>
                  </a:outerShdw>
                </a:effectLst>
                <a:latin typeface="Helvetica Neue Light" charset="0"/>
                <a:ea typeface="ヒラギノ角ゴ ProN W3" charset="-128"/>
                <a:cs typeface="ヒラギノ角ゴ ProN W3" charset="-128"/>
                <a:sym typeface="Helvetica Neue Light" charset="0"/>
              </a:rPr>
              <a:t>you</a:t>
            </a:r>
            <a:r>
              <a:rPr lang="fr-FR" sz="4000" b="1" dirty="0" smtClean="0">
                <a:ln w="11430"/>
                <a:solidFill>
                  <a:srgbClr val="002060"/>
                </a:solidFill>
                <a:effectLst>
                  <a:outerShdw blurRad="80000" dist="40000" dir="5040000" algn="tl">
                    <a:srgbClr val="000000">
                      <a:alpha val="30000"/>
                    </a:srgbClr>
                  </a:outerShdw>
                </a:effectLst>
                <a:latin typeface="Helvetica Neue Light" charset="0"/>
                <a:ea typeface="ヒラギノ角ゴ ProN W3" charset="-128"/>
                <a:cs typeface="ヒラギノ角ゴ ProN W3" charset="-128"/>
                <a:sym typeface="Helvetica Neue Light" charset="0"/>
              </a:rPr>
              <a:t>!</a:t>
            </a:r>
            <a:endParaRPr lang="en-GB" sz="4000" b="1" dirty="0">
              <a:ln w="11430"/>
              <a:solidFill>
                <a:srgbClr val="002060"/>
              </a:solidFill>
              <a:effectLst>
                <a:outerShdw blurRad="80000" dist="40000" dir="5040000" algn="tl">
                  <a:srgbClr val="000000">
                    <a:alpha val="30000"/>
                  </a:srgbClr>
                </a:outerShdw>
              </a:effectLst>
              <a:latin typeface="Helvetica Neue"/>
            </a:endParaRPr>
          </a:p>
        </p:txBody>
      </p:sp>
    </p:spTree>
    <p:extLst>
      <p:ext uri="{BB962C8B-B14F-4D97-AF65-F5344CB8AC3E}">
        <p14:creationId xmlns:p14="http://schemas.microsoft.com/office/powerpoint/2010/main" val="321508558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7396162" cy="501650"/>
          </a:xfrm>
        </p:spPr>
        <p:txBody>
          <a:bodyPr/>
          <a:lstStyle/>
          <a:p>
            <a:pPr algn="l"/>
            <a:r>
              <a:rPr lang="fr-FR" sz="3600" dirty="0" err="1" smtClean="0">
                <a:latin typeface="Calibri" panose="020F0502020204030204" pitchFamily="34" charset="0"/>
              </a:rPr>
              <a:t>Haiyuan</a:t>
            </a:r>
            <a:r>
              <a:rPr lang="fr-FR" sz="3600" dirty="0" smtClean="0">
                <a:latin typeface="Calibri" panose="020F0502020204030204" pitchFamily="34" charset="0"/>
              </a:rPr>
              <a:t> </a:t>
            </a:r>
            <a:r>
              <a:rPr lang="fr-FR" sz="3600" dirty="0" err="1" smtClean="0">
                <a:latin typeface="Calibri" panose="020F0502020204030204" pitchFamily="34" charset="0"/>
              </a:rPr>
              <a:t>fault</a:t>
            </a:r>
            <a:endParaRPr lang="en-GB" sz="3600" dirty="0">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23DEF764-59BE-4B16-8761-3A307E775C4E}" type="slidenum">
              <a:rPr lang="en-GB" smtClean="0"/>
              <a:pPr/>
              <a:t>42</a:t>
            </a:fld>
            <a:endParaRPr lang="en-GB"/>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247" y="2060848"/>
            <a:ext cx="6610350" cy="3886200"/>
          </a:xfrm>
          <a:prstGeom prst="rect">
            <a:avLst/>
          </a:prstGeom>
        </p:spPr>
      </p:pic>
    </p:spTree>
    <p:extLst>
      <p:ext uri="{BB962C8B-B14F-4D97-AF65-F5344CB8AC3E}">
        <p14:creationId xmlns:p14="http://schemas.microsoft.com/office/powerpoint/2010/main" val="2816790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88913" y="1340768"/>
            <a:ext cx="8405812" cy="541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spAutoFit/>
          </a:bodyPr>
          <a:lstStyle/>
          <a:p>
            <a:pPr marL="0" lvl="1" defTabSz="914364">
              <a:spcBef>
                <a:spcPts val="1600"/>
              </a:spcBef>
            </a:pPr>
            <a:r>
              <a:rPr lang="en-US" sz="2400" i="1" dirty="0" smtClean="0">
                <a:solidFill>
                  <a:schemeClr val="tx2"/>
                </a:solidFill>
              </a:rPr>
              <a:t>What the </a:t>
            </a:r>
            <a:r>
              <a:rPr lang="en-US" sz="2400" i="1" dirty="0" err="1">
                <a:solidFill>
                  <a:schemeClr val="tx2"/>
                </a:solidFill>
              </a:rPr>
              <a:t>Geohazard</a:t>
            </a:r>
            <a:r>
              <a:rPr lang="en-US" sz="2400" i="1" dirty="0">
                <a:solidFill>
                  <a:schemeClr val="tx2"/>
                </a:solidFill>
              </a:rPr>
              <a:t> Exploitation </a:t>
            </a:r>
            <a:r>
              <a:rPr lang="en-US" sz="2400" i="1" dirty="0" smtClean="0">
                <a:solidFill>
                  <a:schemeClr val="tx2"/>
                </a:solidFill>
              </a:rPr>
              <a:t>Platform provides:</a:t>
            </a:r>
            <a:endParaRPr lang="en-US" sz="2400" i="1" dirty="0">
              <a:solidFill>
                <a:schemeClr val="tx2"/>
              </a:solidFill>
            </a:endParaRPr>
          </a:p>
          <a:p>
            <a:pPr marL="0" lvl="1" defTabSz="914364">
              <a:spcBef>
                <a:spcPts val="1600"/>
              </a:spcBef>
              <a:buFont typeface="Arial" pitchFamily="34" charset="0"/>
              <a:buChar char="•"/>
            </a:pPr>
            <a:r>
              <a:rPr lang="en-GB" sz="1600" dirty="0" smtClean="0">
                <a:solidFill>
                  <a:schemeClr val="tx2"/>
                </a:solidFill>
              </a:rPr>
              <a:t> a </a:t>
            </a:r>
            <a:r>
              <a:rPr lang="en-GB" sz="1600" b="1" dirty="0" err="1">
                <a:solidFill>
                  <a:schemeClr val="tx2"/>
                </a:solidFill>
              </a:rPr>
              <a:t>geobrowser</a:t>
            </a:r>
            <a:r>
              <a:rPr lang="en-GB" sz="1600" dirty="0">
                <a:solidFill>
                  <a:schemeClr val="tx2"/>
                </a:solidFill>
              </a:rPr>
              <a:t> able to search &amp; map data collections from platform repository and from repositories of CEOS partners contributing data from outside the platform</a:t>
            </a:r>
          </a:p>
          <a:p>
            <a:pPr marL="0" lvl="1" defTabSz="914364">
              <a:spcBef>
                <a:spcPts val="1600"/>
              </a:spcBef>
              <a:buFont typeface="Arial" pitchFamily="34" charset="0"/>
              <a:buChar char="•"/>
            </a:pPr>
            <a:r>
              <a:rPr lang="en-US" sz="1600" dirty="0">
                <a:solidFill>
                  <a:schemeClr val="tx2"/>
                </a:solidFill>
              </a:rPr>
              <a:t> Allows using </a:t>
            </a:r>
            <a:r>
              <a:rPr lang="en-US" sz="1600" b="1" dirty="0">
                <a:solidFill>
                  <a:schemeClr val="tx2"/>
                </a:solidFill>
              </a:rPr>
              <a:t>Cloud appliances </a:t>
            </a:r>
            <a:r>
              <a:rPr lang="en-US" sz="1600" dirty="0">
                <a:solidFill>
                  <a:schemeClr val="tx2"/>
                </a:solidFill>
              </a:rPr>
              <a:t>(on demand processing) and have the test data available (as if on an external drive)</a:t>
            </a:r>
          </a:p>
          <a:p>
            <a:pPr marL="0" lvl="1" defTabSz="914364">
              <a:spcBef>
                <a:spcPts val="1600"/>
              </a:spcBef>
              <a:buFont typeface="Arial" pitchFamily="34" charset="0"/>
              <a:buChar char="•"/>
            </a:pPr>
            <a:r>
              <a:rPr lang="en-US" sz="1600" dirty="0">
                <a:solidFill>
                  <a:schemeClr val="tx2"/>
                </a:solidFill>
              </a:rPr>
              <a:t> Allows use of a </a:t>
            </a:r>
            <a:r>
              <a:rPr lang="en-US" sz="1600" b="1" dirty="0">
                <a:solidFill>
                  <a:schemeClr val="tx2"/>
                </a:solidFill>
              </a:rPr>
              <a:t>Developer Sandbox </a:t>
            </a:r>
            <a:r>
              <a:rPr lang="en-US" sz="1600" dirty="0">
                <a:solidFill>
                  <a:schemeClr val="tx2"/>
                </a:solidFill>
              </a:rPr>
              <a:t>to develop and integrate new scientific applications and subsequently exploit them against larger sets of data &amp; computing resources</a:t>
            </a:r>
          </a:p>
          <a:p>
            <a:pPr marL="0" lvl="1" defTabSz="914364">
              <a:spcBef>
                <a:spcPts val="1600"/>
              </a:spcBef>
              <a:buFont typeface="Arial" pitchFamily="34" charset="0"/>
              <a:buChar char="•"/>
            </a:pPr>
            <a:r>
              <a:rPr lang="en-US" sz="1600" dirty="0">
                <a:solidFill>
                  <a:schemeClr val="tx2"/>
                </a:solidFill>
              </a:rPr>
              <a:t> Allows the users to </a:t>
            </a:r>
            <a:r>
              <a:rPr lang="en-US" sz="1600" b="1" dirty="0">
                <a:solidFill>
                  <a:schemeClr val="tx2"/>
                </a:solidFill>
              </a:rPr>
              <a:t>consume </a:t>
            </a:r>
            <a:r>
              <a:rPr lang="en-US" sz="1600" dirty="0">
                <a:solidFill>
                  <a:schemeClr val="tx2"/>
                </a:solidFill>
              </a:rPr>
              <a:t>via the </a:t>
            </a:r>
            <a:r>
              <a:rPr lang="en-US" sz="1600" dirty="0" err="1">
                <a:solidFill>
                  <a:schemeClr val="tx2"/>
                </a:solidFill>
              </a:rPr>
              <a:t>geobrowser</a:t>
            </a:r>
            <a:r>
              <a:rPr lang="en-US" sz="1600" b="1" dirty="0">
                <a:solidFill>
                  <a:schemeClr val="tx2"/>
                </a:solidFill>
              </a:rPr>
              <a:t> Web Processing Services </a:t>
            </a:r>
            <a:r>
              <a:rPr lang="en-US" sz="1600" dirty="0">
                <a:solidFill>
                  <a:schemeClr val="tx2"/>
                </a:solidFill>
              </a:rPr>
              <a:t>exposed by the user</a:t>
            </a:r>
            <a:r>
              <a:rPr lang="en-US" altLang="en-US" sz="1600" dirty="0">
                <a:solidFill>
                  <a:schemeClr val="tx2"/>
                </a:solidFill>
              </a:rPr>
              <a:t>’</a:t>
            </a:r>
            <a:r>
              <a:rPr lang="en-US" sz="1600" dirty="0">
                <a:solidFill>
                  <a:schemeClr val="tx2"/>
                </a:solidFill>
              </a:rPr>
              <a:t>s processing appliance as a Platform as a Service (PaaS) model. </a:t>
            </a:r>
          </a:p>
          <a:p>
            <a:pPr marL="0" lvl="1" defTabSz="914364">
              <a:spcBef>
                <a:spcPts val="1600"/>
              </a:spcBef>
              <a:buFont typeface="Arial" pitchFamily="34" charset="0"/>
              <a:buChar char="•"/>
            </a:pPr>
            <a:r>
              <a:rPr lang="en-US" sz="1600" dirty="0">
                <a:solidFill>
                  <a:schemeClr val="tx2"/>
                </a:solidFill>
              </a:rPr>
              <a:t> Exploits third party Web Processing Services such as </a:t>
            </a:r>
            <a:r>
              <a:rPr lang="en-US" sz="1600" b="1" dirty="0">
                <a:solidFill>
                  <a:schemeClr val="tx2"/>
                </a:solidFill>
              </a:rPr>
              <a:t>G-POD services</a:t>
            </a:r>
            <a:r>
              <a:rPr lang="en-US" sz="1600" dirty="0">
                <a:solidFill>
                  <a:schemeClr val="tx2"/>
                </a:solidFill>
              </a:rPr>
              <a:t>.</a:t>
            </a:r>
          </a:p>
          <a:p>
            <a:pPr marL="0" lvl="1" defTabSz="914364">
              <a:spcBef>
                <a:spcPts val="1600"/>
              </a:spcBef>
              <a:buFont typeface="Arial" pitchFamily="34" charset="0"/>
              <a:buChar char="•"/>
            </a:pPr>
            <a:r>
              <a:rPr lang="en-US" sz="1600" dirty="0">
                <a:solidFill>
                  <a:schemeClr val="tx2"/>
                </a:solidFill>
              </a:rPr>
              <a:t> Exposes appliances with </a:t>
            </a:r>
            <a:r>
              <a:rPr lang="en-US" sz="1600" b="1" dirty="0">
                <a:solidFill>
                  <a:srgbClr val="3399FF"/>
                </a:solidFill>
              </a:rPr>
              <a:t>SBAS</a:t>
            </a:r>
            <a:r>
              <a:rPr lang="en-US" sz="1600" b="1" dirty="0">
                <a:solidFill>
                  <a:srgbClr val="800000"/>
                </a:solidFill>
              </a:rPr>
              <a:t>, GAMMA </a:t>
            </a:r>
            <a:r>
              <a:rPr lang="en-US" sz="1600" b="1" dirty="0" err="1">
                <a:solidFill>
                  <a:srgbClr val="800000"/>
                </a:solidFill>
              </a:rPr>
              <a:t>DInSAR</a:t>
            </a:r>
            <a:r>
              <a:rPr lang="en-US" sz="1600" b="1" dirty="0">
                <a:solidFill>
                  <a:srgbClr val="800000"/>
                </a:solidFill>
              </a:rPr>
              <a:t>, GAMMA L0, </a:t>
            </a:r>
            <a:r>
              <a:rPr lang="en-US" sz="1600" b="1" dirty="0">
                <a:solidFill>
                  <a:srgbClr val="3399FF"/>
                </a:solidFill>
              </a:rPr>
              <a:t>GAMMA</a:t>
            </a:r>
            <a:r>
              <a:rPr lang="en-US" sz="1600" b="1" dirty="0">
                <a:solidFill>
                  <a:srgbClr val="800000"/>
                </a:solidFill>
              </a:rPr>
              <a:t>, ROI-PAC, </a:t>
            </a:r>
            <a:r>
              <a:rPr lang="en-GB" sz="1600" b="1" dirty="0" err="1">
                <a:solidFill>
                  <a:srgbClr val="800000"/>
                </a:solidFill>
              </a:rPr>
              <a:t>StaMPS</a:t>
            </a:r>
            <a:r>
              <a:rPr lang="en-US" sz="1600" b="1" dirty="0">
                <a:solidFill>
                  <a:srgbClr val="800000"/>
                </a:solidFill>
              </a:rPr>
              <a:t>, </a:t>
            </a:r>
            <a:r>
              <a:rPr lang="en-GB" sz="1600" b="1" dirty="0">
                <a:solidFill>
                  <a:srgbClr val="800000"/>
                </a:solidFill>
              </a:rPr>
              <a:t>Doris </a:t>
            </a:r>
            <a:r>
              <a:rPr lang="en-US" sz="1600" b="1" dirty="0">
                <a:solidFill>
                  <a:srgbClr val="800000"/>
                </a:solidFill>
              </a:rPr>
              <a:t>, GMTSAR, PF-ASAR, Basic SSEP Toolbox, MATLAB and IDL, NEST v5.1, NEST Generic Toolbox, NEST Coreg, NEST </a:t>
            </a:r>
            <a:r>
              <a:rPr lang="en-US" sz="1600" b="1" dirty="0" err="1">
                <a:solidFill>
                  <a:srgbClr val="800000"/>
                </a:solidFill>
              </a:rPr>
              <a:t>InSAR</a:t>
            </a:r>
            <a:endParaRPr lang="en-US" sz="1600" b="1" dirty="0">
              <a:solidFill>
                <a:srgbClr val="800000"/>
              </a:solidFill>
            </a:endParaRPr>
          </a:p>
          <a:p>
            <a:pPr marL="0" lvl="1" defTabSz="914364">
              <a:spcBef>
                <a:spcPts val="1600"/>
              </a:spcBef>
              <a:buFont typeface="Arial" pitchFamily="34" charset="0"/>
              <a:buChar char="•"/>
            </a:pPr>
            <a:r>
              <a:rPr lang="en-GB" sz="1600" b="1" dirty="0">
                <a:solidFill>
                  <a:prstClr val="black"/>
                </a:solidFill>
              </a:rPr>
              <a:t> </a:t>
            </a:r>
            <a:r>
              <a:rPr lang="en-GB" sz="1600" b="1" dirty="0">
                <a:solidFill>
                  <a:schemeClr val="tx2"/>
                </a:solidFill>
              </a:rPr>
              <a:t>Processors currently </a:t>
            </a:r>
            <a:r>
              <a:rPr lang="en-GB" sz="1600" dirty="0">
                <a:solidFill>
                  <a:schemeClr val="tx2"/>
                </a:solidFill>
              </a:rPr>
              <a:t>under integration: </a:t>
            </a:r>
            <a:r>
              <a:rPr lang="en-GB" sz="1600" b="1" dirty="0">
                <a:solidFill>
                  <a:srgbClr val="3399FF"/>
                </a:solidFill>
              </a:rPr>
              <a:t>Sentinel-1 Toolbox</a:t>
            </a:r>
            <a:r>
              <a:rPr lang="en-GB" sz="1600" b="1" dirty="0">
                <a:solidFill>
                  <a:srgbClr val="800000"/>
                </a:solidFill>
              </a:rPr>
              <a:t>, </a:t>
            </a:r>
            <a:r>
              <a:rPr lang="en-GB" sz="1600" b="1" dirty="0">
                <a:solidFill>
                  <a:srgbClr val="3399FF"/>
                </a:solidFill>
              </a:rPr>
              <a:t>DIAPASON</a:t>
            </a:r>
            <a:r>
              <a:rPr lang="en-GB" sz="1600" b="1" dirty="0">
                <a:solidFill>
                  <a:srgbClr val="800000"/>
                </a:solidFill>
              </a:rPr>
              <a:t>, NSBAS, </a:t>
            </a:r>
            <a:r>
              <a:rPr lang="en-GB" sz="1600" b="1" dirty="0">
                <a:solidFill>
                  <a:srgbClr val="3399FF"/>
                </a:solidFill>
              </a:rPr>
              <a:t>S-1 INSAR QL Processor (DLR)</a:t>
            </a:r>
            <a:r>
              <a:rPr lang="en-GB" sz="1600" dirty="0">
                <a:solidFill>
                  <a:srgbClr val="3399FF"/>
                </a:solidFill>
              </a:rPr>
              <a:t>, </a:t>
            </a:r>
            <a:r>
              <a:rPr lang="en-GB" sz="1600" b="1" dirty="0">
                <a:solidFill>
                  <a:srgbClr val="800000"/>
                </a:solidFill>
              </a:rPr>
              <a:t>SBAS hybrid, </a:t>
            </a:r>
            <a:r>
              <a:rPr lang="en-GB" sz="1600" b="1" dirty="0">
                <a:solidFill>
                  <a:srgbClr val="3399FF"/>
                </a:solidFill>
              </a:rPr>
              <a:t>SBAS x S-1,</a:t>
            </a:r>
            <a:r>
              <a:rPr lang="en-GB" sz="1600" b="1" dirty="0">
                <a:solidFill>
                  <a:srgbClr val="800000"/>
                </a:solidFill>
              </a:rPr>
              <a:t> </a:t>
            </a:r>
            <a:r>
              <a:rPr lang="en-GB" sz="1600" b="1" dirty="0">
                <a:solidFill>
                  <a:srgbClr val="3399FF"/>
                </a:solidFill>
              </a:rPr>
              <a:t>pi-rate </a:t>
            </a:r>
          </a:p>
        </p:txBody>
      </p:sp>
      <p:sp>
        <p:nvSpPr>
          <p:cNvPr id="14339" name="Title 1"/>
          <p:cNvSpPr txBox="1">
            <a:spLocks/>
          </p:cNvSpPr>
          <p:nvPr/>
        </p:nvSpPr>
        <p:spPr bwMode="auto">
          <a:xfrm>
            <a:off x="1187624" y="188640"/>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914364" eaLnBrk="1" hangingPunct="1"/>
            <a:endParaRPr lang="en-US" sz="3600" b="1" dirty="0" smtClean="0">
              <a:solidFill>
                <a:schemeClr val="bg1"/>
              </a:solidFill>
              <a:effectLst>
                <a:outerShdw blurRad="38100" dist="38100" dir="2700000" algn="tl">
                  <a:srgbClr val="000000">
                    <a:alpha val="43137"/>
                  </a:srgbClr>
                </a:outerShdw>
              </a:effectLst>
            </a:endParaRPr>
          </a:p>
          <a:p>
            <a:pPr algn="ctr" defTabSz="914364" eaLnBrk="1" hangingPunct="1"/>
            <a:r>
              <a:rPr lang="en-US" sz="3600" b="1" dirty="0" smtClean="0">
                <a:solidFill>
                  <a:schemeClr val="bg1"/>
                </a:solidFill>
                <a:effectLst>
                  <a:outerShdw blurRad="38100" dist="38100" dir="2700000" algn="tl">
                    <a:srgbClr val="000000">
                      <a:alpha val="43137"/>
                    </a:srgbClr>
                  </a:outerShdw>
                </a:effectLst>
              </a:rPr>
              <a:t>Current </a:t>
            </a:r>
            <a:r>
              <a:rPr lang="en-US" sz="3600" b="1" dirty="0">
                <a:solidFill>
                  <a:schemeClr val="bg1"/>
                </a:solidFill>
                <a:effectLst>
                  <a:outerShdw blurRad="38100" dist="38100" dir="2700000" algn="tl">
                    <a:srgbClr val="000000">
                      <a:alpha val="43137"/>
                    </a:srgbClr>
                  </a:outerShdw>
                </a:effectLst>
              </a:rPr>
              <a:t>status of GEP </a:t>
            </a:r>
          </a:p>
          <a:p>
            <a:pPr algn="ctr" defTabSz="914364" eaLnBrk="1" hangingPunct="1"/>
            <a:endParaRPr lang="en-US" sz="3600" b="1" dirty="0">
              <a:solidFill>
                <a:schemeClr val="bg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fld id="{0E5741A4-A864-49A7-944A-A05ED55E0BC5}" type="slidenum">
              <a:rPr lang="fr-FR" smtClean="0"/>
              <a:pPr/>
              <a:t>43</a:t>
            </a:fld>
            <a:endParaRPr lang="fr-FR"/>
          </a:p>
        </p:txBody>
      </p:sp>
    </p:spTree>
    <p:extLst>
      <p:ext uri="{BB962C8B-B14F-4D97-AF65-F5344CB8AC3E}">
        <p14:creationId xmlns:p14="http://schemas.microsoft.com/office/powerpoint/2010/main" val="97231434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5</a:t>
            </a:fld>
            <a:endParaRPr lang="fr-FR"/>
          </a:p>
        </p:txBody>
      </p:sp>
      <p:sp>
        <p:nvSpPr>
          <p:cNvPr id="2" name="Title 1"/>
          <p:cNvSpPr>
            <a:spLocks noGrp="1"/>
          </p:cNvSpPr>
          <p:nvPr>
            <p:ph type="title" idx="4294967295"/>
          </p:nvPr>
        </p:nvSpPr>
        <p:spPr>
          <a:xfrm>
            <a:off x="179512" y="0"/>
            <a:ext cx="7841526" cy="1084982"/>
          </a:xfrm>
        </p:spPr>
        <p:txBody>
          <a:bodyPr>
            <a:normAutofit/>
          </a:bodyPr>
          <a:lstStyle/>
          <a:p>
            <a:pPr algn="l"/>
            <a:r>
              <a:rPr lang="en-US" sz="3600" b="1" dirty="0" smtClean="0">
                <a:effectLst>
                  <a:outerShdw blurRad="38100" dist="38100" dir="2700000" algn="tl">
                    <a:srgbClr val="000000">
                      <a:alpha val="43137"/>
                    </a:srgbClr>
                  </a:outerShdw>
                </a:effectLst>
                <a:latin typeface="Calibri" panose="020F0502020204030204" pitchFamily="34" charset="0"/>
              </a:rPr>
              <a:t>Seismic Hazards pilot - Objectives</a:t>
            </a:r>
            <a:endParaRPr lang="el-GR" sz="3600" b="1" dirty="0">
              <a:effectLst>
                <a:outerShdw blurRad="38100" dist="38100" dir="2700000" algn="tl">
                  <a:srgbClr val="000000">
                    <a:alpha val="43137"/>
                  </a:srgbClr>
                </a:outerShdw>
              </a:effectLst>
              <a:latin typeface="Calibri" panose="020F0502020204030204" pitchFamily="34" charset="0"/>
            </a:endParaRPr>
          </a:p>
        </p:txBody>
      </p:sp>
      <p:sp>
        <p:nvSpPr>
          <p:cNvPr id="5" name="Text Placeholder 3"/>
          <p:cNvSpPr txBox="1">
            <a:spLocks/>
          </p:cNvSpPr>
          <p:nvPr/>
        </p:nvSpPr>
        <p:spPr bwMode="auto">
          <a:xfrm>
            <a:off x="388074" y="1628800"/>
            <a:ext cx="8534532" cy="4260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ts val="1000"/>
              </a:spcAft>
              <a:buFont typeface="Arial" charset="0"/>
              <a:buNone/>
              <a:defRPr sz="1800" b="1">
                <a:solidFill>
                  <a:schemeClr val="tx2"/>
                </a:solidFill>
                <a:effectLst/>
                <a:latin typeface="Arial" charset="0"/>
                <a:ea typeface="ＭＳ Ｐゴシック" charset="-128"/>
                <a:cs typeface="ＭＳ Ｐゴシック" charset="-128"/>
              </a:defRPr>
            </a:lvl1pPr>
            <a:lvl2pPr marL="457200" indent="0" algn="l" rtl="0" eaLnBrk="0" fontAlgn="base" hangingPunct="0">
              <a:spcBef>
                <a:spcPct val="20000"/>
              </a:spcBef>
              <a:spcAft>
                <a:spcPct val="0"/>
              </a:spcAft>
              <a:buFont typeface="Arial" charset="0"/>
              <a:buNone/>
              <a:defRPr sz="1200" b="1">
                <a:solidFill>
                  <a:schemeClr val="tx2"/>
                </a:solidFill>
                <a:latin typeface="Arial" charset="0"/>
                <a:ea typeface="ＭＳ Ｐゴシック" charset="-128"/>
              </a:defRPr>
            </a:lvl2pPr>
            <a:lvl3pPr marL="914400" indent="0" algn="l" rtl="0" eaLnBrk="0" fontAlgn="base" hangingPunct="0">
              <a:spcBef>
                <a:spcPct val="20000"/>
              </a:spcBef>
              <a:spcAft>
                <a:spcPct val="0"/>
              </a:spcAft>
              <a:buFont typeface="Courier New" pitchFamily="-106" charset="0"/>
              <a:buNone/>
              <a:defRPr sz="1000" b="1">
                <a:solidFill>
                  <a:schemeClr val="tx2"/>
                </a:solidFill>
                <a:latin typeface="Arial" charset="0"/>
                <a:ea typeface="ＭＳ Ｐゴシック" charset="-128"/>
              </a:defRPr>
            </a:lvl3pPr>
            <a:lvl4pPr marL="1371600" indent="0" algn="l" rtl="0" eaLnBrk="0" fontAlgn="base" hangingPunct="0">
              <a:spcBef>
                <a:spcPct val="20000"/>
              </a:spcBef>
              <a:spcAft>
                <a:spcPct val="0"/>
              </a:spcAft>
              <a:buFont typeface="Wingdings" pitchFamily="-106" charset="2"/>
              <a:buNone/>
              <a:defRPr sz="900" b="1">
                <a:solidFill>
                  <a:schemeClr val="tx2"/>
                </a:solidFill>
                <a:latin typeface="Arial" charset="0"/>
                <a:ea typeface="ＭＳ Ｐゴシック" charset="-128"/>
              </a:defRPr>
            </a:lvl4pPr>
            <a:lvl5pPr marL="1828800" indent="0" algn="l" rtl="0" eaLnBrk="0" fontAlgn="base" hangingPunct="0">
              <a:spcBef>
                <a:spcPct val="20000"/>
              </a:spcBef>
              <a:spcAft>
                <a:spcPct val="0"/>
              </a:spcAft>
              <a:buFont typeface="Arial" charset="0"/>
              <a:buNone/>
              <a:defRPr sz="900" b="1">
                <a:solidFill>
                  <a:schemeClr val="tx2"/>
                </a:solidFill>
                <a:latin typeface="Arial" charset="0"/>
                <a:ea typeface="ＭＳ Ｐゴシック" charset="-128"/>
              </a:defRPr>
            </a:lvl5pPr>
            <a:lvl6pPr marL="2286000" indent="0" algn="l" rtl="0" eaLnBrk="0" fontAlgn="base" hangingPunct="0">
              <a:spcBef>
                <a:spcPct val="20000"/>
              </a:spcBef>
              <a:spcAft>
                <a:spcPct val="0"/>
              </a:spcAft>
              <a:buNone/>
              <a:defRPr sz="900">
                <a:solidFill>
                  <a:schemeClr val="tx2"/>
                </a:solidFill>
                <a:latin typeface="+mn-lt"/>
              </a:defRPr>
            </a:lvl6pPr>
            <a:lvl7pPr marL="2743200" indent="0" algn="l" rtl="0" eaLnBrk="0" fontAlgn="base" hangingPunct="0">
              <a:spcBef>
                <a:spcPct val="20000"/>
              </a:spcBef>
              <a:spcAft>
                <a:spcPct val="0"/>
              </a:spcAft>
              <a:buNone/>
              <a:defRPr sz="900">
                <a:solidFill>
                  <a:schemeClr val="tx2"/>
                </a:solidFill>
                <a:latin typeface="+mn-lt"/>
              </a:defRPr>
            </a:lvl7pPr>
            <a:lvl8pPr marL="3200400" indent="0" algn="l" rtl="0" eaLnBrk="0" fontAlgn="base" hangingPunct="0">
              <a:spcBef>
                <a:spcPct val="20000"/>
              </a:spcBef>
              <a:spcAft>
                <a:spcPct val="0"/>
              </a:spcAft>
              <a:buNone/>
              <a:defRPr sz="900">
                <a:solidFill>
                  <a:schemeClr val="tx2"/>
                </a:solidFill>
                <a:latin typeface="+mn-lt"/>
              </a:defRPr>
            </a:lvl8pPr>
            <a:lvl9pPr marL="3657600" indent="0" algn="l" rtl="0" eaLnBrk="0" fontAlgn="base" hangingPunct="0">
              <a:spcBef>
                <a:spcPct val="20000"/>
              </a:spcBef>
              <a:spcAft>
                <a:spcPct val="0"/>
              </a:spcAft>
              <a:buNone/>
              <a:defRPr sz="900">
                <a:solidFill>
                  <a:schemeClr val="tx2"/>
                </a:solidFill>
                <a:latin typeface="+mn-lt"/>
              </a:defRPr>
            </a:lvl9pPr>
          </a:lstStyle>
          <a:p>
            <a:pPr marL="342900" marR="0" lvl="0" indent="-342900" algn="l" defTabSz="914400" rtl="0" eaLnBrk="0" fontAlgn="base" latinLnBrk="0" hangingPunct="0">
              <a:lnSpc>
                <a:spcPct val="100000"/>
              </a:lnSpc>
              <a:spcBef>
                <a:spcPct val="20000"/>
              </a:spcBef>
              <a:spcAft>
                <a:spcPts val="1000"/>
              </a:spcAft>
              <a:buClrTx/>
              <a:buSzTx/>
              <a:buFont typeface="+mj-lt"/>
              <a:buAutoNum type="alphaUcPeriod"/>
              <a:tabLst/>
              <a:defRPr/>
            </a:pPr>
            <a:r>
              <a:rPr kumimoji="0" lang="en-GB" sz="1800" b="1" i="0" u="none" strike="noStrike" kern="0" cap="none" spc="0" normalizeH="0" baseline="0" noProof="0" dirty="0" smtClean="0">
                <a:ln>
                  <a:noFill/>
                </a:ln>
                <a:solidFill>
                  <a:schemeClr val="tx1"/>
                </a:solidFill>
                <a:effectLst/>
                <a:uLnTx/>
                <a:uFillTx/>
                <a:latin typeface="Arial" charset="0"/>
                <a:ea typeface="ＭＳ Ｐゴシック" charset="-128"/>
              </a:rPr>
              <a:t>Support the generation of globally self-consistent strain rate estimates and the mapping of active faults at the global scale by providing EO </a:t>
            </a:r>
            <a:r>
              <a:rPr kumimoji="0" lang="en-GB" sz="1800" b="1" i="0" u="none" strike="noStrike" kern="0" cap="none" spc="0" normalizeH="0" baseline="0" noProof="0" dirty="0" err="1" smtClean="0">
                <a:ln>
                  <a:noFill/>
                </a:ln>
                <a:solidFill>
                  <a:schemeClr val="tx1"/>
                </a:solidFill>
                <a:effectLst/>
                <a:uLnTx/>
                <a:uFillTx/>
                <a:latin typeface="Arial" charset="0"/>
                <a:ea typeface="ＭＳ Ｐゴシック" charset="-128"/>
              </a:rPr>
              <a:t>InSAR</a:t>
            </a:r>
            <a:r>
              <a:rPr kumimoji="0" lang="en-GB" sz="1800" b="1" i="0" u="none" strike="noStrike" kern="0" cap="none" spc="0" normalizeH="0" baseline="0" noProof="0" dirty="0" smtClean="0">
                <a:ln>
                  <a:noFill/>
                </a:ln>
                <a:solidFill>
                  <a:schemeClr val="tx1"/>
                </a:solidFill>
                <a:effectLst/>
                <a:uLnTx/>
                <a:uFillTx/>
                <a:latin typeface="Arial" charset="0"/>
                <a:ea typeface="ＭＳ Ｐゴシック" charset="-128"/>
              </a:rPr>
              <a:t> and optical data and processing capacities to existing initiatives, such as the </a:t>
            </a:r>
            <a:r>
              <a:rPr kumimoji="0" lang="en-GB" sz="1800" b="1" i="0" u="none" strike="noStrike" kern="0" cap="none" spc="0" normalizeH="0" baseline="0" noProof="0" dirty="0" err="1" smtClean="0">
                <a:ln>
                  <a:noFill/>
                </a:ln>
                <a:solidFill>
                  <a:schemeClr val="tx1"/>
                </a:solidFill>
                <a:effectLst/>
                <a:uLnTx/>
                <a:uFillTx/>
                <a:latin typeface="Arial" charset="0"/>
                <a:ea typeface="ＭＳ Ｐゴシック" charset="-128"/>
              </a:rPr>
              <a:t>iGSRM</a:t>
            </a:r>
            <a:endParaRPr kumimoji="0" lang="en-GB" sz="1800" b="1" i="0" u="none" strike="noStrike" kern="0" cap="none" spc="0" normalizeH="0" baseline="0" noProof="0" dirty="0" smtClean="0">
              <a:ln>
                <a:noFill/>
              </a:ln>
              <a:solidFill>
                <a:schemeClr val="tx1"/>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20000"/>
              </a:spcBef>
              <a:spcAft>
                <a:spcPts val="1000"/>
              </a:spcAft>
              <a:buClrTx/>
              <a:buSzTx/>
              <a:buFont typeface="Arial" charset="0"/>
              <a:buNone/>
              <a:tabLst/>
              <a:defRPr/>
            </a:pPr>
            <a:r>
              <a:rPr kumimoji="0" lang="en-GB" sz="1800" b="0" i="1" u="none" strike="noStrike" kern="0" cap="none" spc="0" normalizeH="0" baseline="0" noProof="0" dirty="0" smtClean="0">
                <a:ln>
                  <a:noFill/>
                </a:ln>
                <a:solidFill>
                  <a:schemeClr val="tx1"/>
                </a:solidFill>
                <a:effectLst/>
                <a:uLnTx/>
                <a:uFillTx/>
                <a:latin typeface="Arial" charset="0"/>
                <a:ea typeface="ＭＳ Ｐゴシック" charset="-128"/>
              </a:rPr>
              <a:t>[role of EO: wide extent satellite observations]</a:t>
            </a:r>
            <a:endParaRPr kumimoji="0" lang="en-GB" sz="1800" b="0" i="0" u="none" strike="noStrike" kern="0" cap="none" spc="0" normalizeH="0" baseline="0" noProof="0" dirty="0" smtClean="0">
              <a:ln>
                <a:noFill/>
              </a:ln>
              <a:solidFill>
                <a:schemeClr val="tx1"/>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ts val="1000"/>
              </a:spcAft>
              <a:buClrTx/>
              <a:buSzTx/>
              <a:buFont typeface="+mj-lt"/>
              <a:buAutoNum type="alphaUcPeriod" startAt="2"/>
              <a:tabLst/>
              <a:defRPr/>
            </a:pPr>
            <a:r>
              <a:rPr kumimoji="0" lang="en-GB" sz="1800" b="1" i="0" u="none" strike="noStrike" kern="0" cap="none" spc="0" normalizeH="0" baseline="0" noProof="0" dirty="0" smtClean="0">
                <a:ln>
                  <a:noFill/>
                </a:ln>
                <a:solidFill>
                  <a:schemeClr val="tx1"/>
                </a:solidFill>
                <a:effectLst/>
                <a:uLnTx/>
                <a:uFillTx/>
                <a:latin typeface="Arial" charset="0"/>
                <a:ea typeface="ＭＳ Ｐゴシック" charset="-128"/>
              </a:rPr>
              <a:t>Support and continue the GSNL</a:t>
            </a:r>
          </a:p>
          <a:p>
            <a:pPr marL="0" marR="0" lvl="0" indent="0" algn="l" defTabSz="914400" rtl="0" eaLnBrk="0" fontAlgn="base" latinLnBrk="0" hangingPunct="0">
              <a:lnSpc>
                <a:spcPct val="100000"/>
              </a:lnSpc>
              <a:spcBef>
                <a:spcPct val="20000"/>
              </a:spcBef>
              <a:spcAft>
                <a:spcPts val="1000"/>
              </a:spcAft>
              <a:buClrTx/>
              <a:buSzTx/>
              <a:buFont typeface="Arial" charset="0"/>
              <a:buNone/>
              <a:tabLst/>
              <a:defRPr/>
            </a:pPr>
            <a:r>
              <a:rPr kumimoji="0" lang="en-GB" sz="1800" b="0" i="1" u="none" strike="noStrike" kern="0" cap="none" spc="0" normalizeH="0" baseline="0" noProof="0" dirty="0" smtClean="0">
                <a:ln>
                  <a:noFill/>
                </a:ln>
                <a:solidFill>
                  <a:schemeClr val="tx1"/>
                </a:solidFill>
                <a:effectLst/>
                <a:uLnTx/>
                <a:uFillTx/>
                <a:latin typeface="Arial" charset="0"/>
                <a:ea typeface="ＭＳ Ｐゴシック" charset="-128"/>
              </a:rPr>
              <a:t>[role of EO: multiple observations focused on supersites]</a:t>
            </a:r>
            <a:endParaRPr kumimoji="0" lang="en-GB" sz="1800" b="0" i="0" u="none" strike="noStrike" kern="0" cap="none" spc="0" normalizeH="0" baseline="0" noProof="0" dirty="0" smtClean="0">
              <a:ln>
                <a:noFill/>
              </a:ln>
              <a:solidFill>
                <a:schemeClr val="tx1"/>
              </a:solidFill>
              <a:effectLst/>
              <a:uLnTx/>
              <a:uFillTx/>
              <a:latin typeface="Arial" charset="0"/>
              <a:ea typeface="ＭＳ Ｐゴシック" charset="-128"/>
            </a:endParaRPr>
          </a:p>
          <a:p>
            <a:pPr marL="342900" marR="0" lvl="0" indent="-342900" algn="l" defTabSz="914400" rtl="0" eaLnBrk="0" fontAlgn="base" latinLnBrk="0" hangingPunct="0">
              <a:lnSpc>
                <a:spcPct val="100000"/>
              </a:lnSpc>
              <a:spcBef>
                <a:spcPct val="20000"/>
              </a:spcBef>
              <a:spcAft>
                <a:spcPts val="1000"/>
              </a:spcAft>
              <a:buClrTx/>
              <a:buSzTx/>
              <a:buFont typeface="+mj-lt"/>
              <a:buAutoNum type="alphaUcPeriod" startAt="3"/>
              <a:tabLst/>
              <a:defRPr/>
            </a:pPr>
            <a:r>
              <a:rPr kumimoji="0" lang="en-GB" sz="1800" b="1" i="0" u="none" strike="noStrike" kern="0" cap="none" spc="0" normalizeH="0" baseline="0" noProof="0" dirty="0" smtClean="0">
                <a:ln>
                  <a:noFill/>
                </a:ln>
                <a:solidFill>
                  <a:schemeClr val="tx1"/>
                </a:solidFill>
                <a:effectLst/>
                <a:uLnTx/>
                <a:uFillTx/>
                <a:latin typeface="Arial" charset="0"/>
                <a:ea typeface="ＭＳ Ｐゴシック" charset="-128"/>
              </a:rPr>
              <a:t>Develop and demonstrate advanced science products for rapid earthquake response.</a:t>
            </a:r>
          </a:p>
          <a:p>
            <a:pPr marL="0" marR="0" lvl="0" indent="0" algn="l" defTabSz="914400" rtl="0" eaLnBrk="0" fontAlgn="base" latinLnBrk="0" hangingPunct="0">
              <a:lnSpc>
                <a:spcPct val="100000"/>
              </a:lnSpc>
              <a:spcBef>
                <a:spcPct val="20000"/>
              </a:spcBef>
              <a:spcAft>
                <a:spcPts val="1000"/>
              </a:spcAft>
              <a:buClrTx/>
              <a:buSzTx/>
              <a:buFont typeface="Arial" charset="0"/>
              <a:buNone/>
              <a:tabLst/>
              <a:defRPr/>
            </a:pPr>
            <a:r>
              <a:rPr kumimoji="0" lang="en-GB" sz="1800" b="0" i="1" u="none" strike="noStrike" kern="0" cap="none" spc="0" normalizeH="0" baseline="0" noProof="0" dirty="0" smtClean="0">
                <a:ln>
                  <a:noFill/>
                </a:ln>
                <a:solidFill>
                  <a:schemeClr val="tx1"/>
                </a:solidFill>
                <a:effectLst/>
                <a:uLnTx/>
                <a:uFillTx/>
                <a:latin typeface="Arial" charset="0"/>
                <a:ea typeface="ＭＳ Ｐゴシック" charset="-128"/>
              </a:rPr>
              <a:t>[role of EO: observation of earthquakes with M&gt;5.8]</a:t>
            </a:r>
            <a:endParaRPr kumimoji="0" lang="en-GB" sz="1800" b="0" i="0" u="none" strike="noStrike" kern="0" cap="none" spc="0" normalizeH="0" baseline="0" noProof="0" dirty="0">
              <a:ln>
                <a:noFill/>
              </a:ln>
              <a:solidFill>
                <a:schemeClr val="tx1"/>
              </a:solidFill>
              <a:effectLst/>
              <a:uLnTx/>
              <a:uFillTx/>
              <a:latin typeface="Arial" charset="0"/>
              <a:ea typeface="ＭＳ Ｐゴシック" charset="-128"/>
            </a:endParaRPr>
          </a:p>
        </p:txBody>
      </p:sp>
    </p:spTree>
    <p:extLst>
      <p:ext uri="{BB962C8B-B14F-4D97-AF65-F5344CB8AC3E}">
        <p14:creationId xmlns:p14="http://schemas.microsoft.com/office/powerpoint/2010/main" val="20065438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6</a:t>
            </a:fld>
            <a:endParaRPr lang="fr-FR"/>
          </a:p>
        </p:txBody>
      </p:sp>
      <p:sp>
        <p:nvSpPr>
          <p:cNvPr id="5" name="Title 4"/>
          <p:cNvSpPr>
            <a:spLocks noGrp="1"/>
          </p:cNvSpPr>
          <p:nvPr>
            <p:ph type="title" idx="4294967295"/>
          </p:nvPr>
        </p:nvSpPr>
        <p:spPr>
          <a:xfrm>
            <a:off x="323527" y="188640"/>
            <a:ext cx="5904657" cy="850900"/>
          </a:xfrm>
        </p:spPr>
        <p:txBody>
          <a:bodyPr>
            <a:noAutofit/>
          </a:bodyPr>
          <a:lstStyle/>
          <a:p>
            <a:pPr algn="l"/>
            <a:r>
              <a:rPr lang="en-US" sz="3600" dirty="0">
                <a:effectLst>
                  <a:outerShdw blurRad="38100" dist="38100" dir="2700000" algn="tl">
                    <a:srgbClr val="000000">
                      <a:alpha val="43137"/>
                    </a:srgbClr>
                  </a:outerShdw>
                </a:effectLst>
                <a:latin typeface="Calibri" panose="020F0502020204030204" pitchFamily="34" charset="0"/>
              </a:rPr>
              <a:t>Overview of activities (1)</a:t>
            </a:r>
            <a:endParaRPr lang="el-GR" sz="3600" dirty="0">
              <a:effectLst>
                <a:outerShdw blurRad="38100" dist="38100" dir="2700000" algn="tl">
                  <a:srgbClr val="000000">
                    <a:alpha val="43137"/>
                  </a:srgbClr>
                </a:outerShdw>
              </a:effectLst>
              <a:latin typeface="Calibri" panose="020F0502020204030204" pitchFamily="34" charset="0"/>
            </a:endParaRPr>
          </a:p>
        </p:txBody>
      </p:sp>
      <p:sp>
        <p:nvSpPr>
          <p:cNvPr id="6" name="Content Placeholder 5"/>
          <p:cNvSpPr>
            <a:spLocks noGrp="1"/>
          </p:cNvSpPr>
          <p:nvPr>
            <p:ph idx="4294967295"/>
          </p:nvPr>
        </p:nvSpPr>
        <p:spPr>
          <a:xfrm>
            <a:off x="251520" y="1340768"/>
            <a:ext cx="8784976" cy="5256583"/>
          </a:xfrm>
        </p:spPr>
        <p:txBody>
          <a:bodyPr/>
          <a:lstStyle/>
          <a:p>
            <a:pPr marL="0" indent="0">
              <a:buNone/>
            </a:pPr>
            <a:r>
              <a:rPr lang="it-IT" sz="1600" u="sng" dirty="0">
                <a:latin typeface="+mj-lt"/>
              </a:rPr>
              <a:t>Objective A</a:t>
            </a:r>
            <a:r>
              <a:rPr lang="it-IT" sz="1600" dirty="0">
                <a:latin typeface="+mj-lt"/>
              </a:rPr>
              <a:t>: </a:t>
            </a:r>
          </a:p>
          <a:p>
            <a:r>
              <a:rPr lang="en-US" sz="1600" dirty="0" smtClean="0">
                <a:solidFill>
                  <a:schemeClr val="tx1"/>
                </a:solidFill>
                <a:latin typeface="+mj-lt"/>
              </a:rPr>
              <a:t>Validation of </a:t>
            </a:r>
            <a:r>
              <a:rPr lang="en-US" sz="1600" dirty="0" err="1" smtClean="0">
                <a:solidFill>
                  <a:schemeClr val="tx1"/>
                </a:solidFill>
                <a:latin typeface="+mj-lt"/>
              </a:rPr>
              <a:t>InSAR</a:t>
            </a:r>
            <a:r>
              <a:rPr lang="en-US" sz="1600" dirty="0" smtClean="0">
                <a:solidFill>
                  <a:schemeClr val="tx1"/>
                </a:solidFill>
                <a:latin typeface="+mj-lt"/>
              </a:rPr>
              <a:t> based velocity measurements over California is complete (since September 2015). </a:t>
            </a:r>
          </a:p>
          <a:p>
            <a:r>
              <a:rPr lang="en-GB" sz="1600" dirty="0" smtClean="0">
                <a:solidFill>
                  <a:schemeClr val="tx1"/>
                </a:solidFill>
                <a:latin typeface="+mj-lt"/>
              </a:rPr>
              <a:t>Regional </a:t>
            </a:r>
            <a:r>
              <a:rPr lang="en-GB" sz="1600" dirty="0">
                <a:solidFill>
                  <a:schemeClr val="tx1"/>
                </a:solidFill>
                <a:latin typeface="+mj-lt"/>
              </a:rPr>
              <a:t>analysis of Sentinel-1 data in Turkey is on-going</a:t>
            </a:r>
            <a:r>
              <a:rPr lang="en-GB" sz="1600" dirty="0" smtClean="0">
                <a:solidFill>
                  <a:schemeClr val="tx1"/>
                </a:solidFill>
                <a:latin typeface="+mj-lt"/>
              </a:rPr>
              <a:t>.</a:t>
            </a:r>
          </a:p>
          <a:p>
            <a:r>
              <a:rPr lang="fr-FR" sz="1600" dirty="0" err="1" smtClean="0">
                <a:solidFill>
                  <a:schemeClr val="tx1"/>
                </a:solidFill>
                <a:latin typeface="+mj-lt"/>
              </a:rPr>
              <a:t>Next</a:t>
            </a:r>
            <a:r>
              <a:rPr lang="fr-FR" sz="1600" dirty="0" smtClean="0">
                <a:solidFill>
                  <a:schemeClr val="tx1"/>
                </a:solidFill>
                <a:latin typeface="+mj-lt"/>
              </a:rPr>
              <a:t> </a:t>
            </a:r>
            <a:r>
              <a:rPr lang="fr-FR" sz="1600" dirty="0" err="1" smtClean="0">
                <a:solidFill>
                  <a:schemeClr val="tx1"/>
                </a:solidFill>
                <a:latin typeface="+mj-lt"/>
              </a:rPr>
              <a:t>steps</a:t>
            </a:r>
            <a:r>
              <a:rPr lang="fr-FR" sz="1600" dirty="0" smtClean="0">
                <a:solidFill>
                  <a:schemeClr val="tx1"/>
                </a:solidFill>
                <a:latin typeface="+mj-lt"/>
              </a:rPr>
              <a:t>: </a:t>
            </a:r>
          </a:p>
          <a:p>
            <a:pPr marL="685800" lvl="1">
              <a:buFontTx/>
              <a:buChar char="-"/>
            </a:pPr>
            <a:r>
              <a:rPr lang="en-US" sz="1400" dirty="0" smtClean="0">
                <a:solidFill>
                  <a:schemeClr val="tx1"/>
                </a:solidFill>
                <a:latin typeface="+mj-lt"/>
              </a:rPr>
              <a:t>Complete </a:t>
            </a:r>
            <a:r>
              <a:rPr lang="en-US" sz="1400" dirty="0">
                <a:solidFill>
                  <a:schemeClr val="tx1"/>
                </a:solidFill>
                <a:latin typeface="+mj-lt"/>
              </a:rPr>
              <a:t>Japan </a:t>
            </a:r>
            <a:r>
              <a:rPr lang="en-US" sz="1400" dirty="0" smtClean="0">
                <a:solidFill>
                  <a:schemeClr val="tx1"/>
                </a:solidFill>
                <a:latin typeface="+mj-lt"/>
              </a:rPr>
              <a:t>validation </a:t>
            </a:r>
            <a:r>
              <a:rPr lang="en-US" sz="1400" dirty="0">
                <a:solidFill>
                  <a:schemeClr val="tx1"/>
                </a:solidFill>
                <a:latin typeface="+mj-lt"/>
              </a:rPr>
              <a:t>if a data source can be </a:t>
            </a:r>
            <a:r>
              <a:rPr lang="en-US" sz="1400" dirty="0" smtClean="0">
                <a:solidFill>
                  <a:schemeClr val="tx1"/>
                </a:solidFill>
                <a:latin typeface="+mj-lt"/>
              </a:rPr>
              <a:t>identified (ex. ALOS-1).</a:t>
            </a:r>
            <a:endParaRPr lang="en-US" sz="1400" dirty="0">
              <a:solidFill>
                <a:schemeClr val="tx1"/>
              </a:solidFill>
              <a:latin typeface="+mj-lt"/>
            </a:endParaRPr>
          </a:p>
          <a:p>
            <a:pPr marL="685800" lvl="1">
              <a:buFontTx/>
              <a:buChar char="-"/>
            </a:pPr>
            <a:r>
              <a:rPr lang="en-US" sz="1400" dirty="0">
                <a:solidFill>
                  <a:schemeClr val="tx1"/>
                </a:solidFill>
                <a:latin typeface="+mj-lt"/>
              </a:rPr>
              <a:t>Complete validation of </a:t>
            </a:r>
            <a:r>
              <a:rPr lang="en-US" sz="1400" dirty="0" err="1">
                <a:solidFill>
                  <a:schemeClr val="tx1"/>
                </a:solidFill>
                <a:latin typeface="+mj-lt"/>
              </a:rPr>
              <a:t>interseismic</a:t>
            </a:r>
            <a:r>
              <a:rPr lang="en-US" sz="1400" dirty="0">
                <a:solidFill>
                  <a:schemeClr val="tx1"/>
                </a:solidFill>
                <a:latin typeface="+mj-lt"/>
              </a:rPr>
              <a:t> strain measurements using </a:t>
            </a:r>
            <a:r>
              <a:rPr lang="en-US" sz="1400" dirty="0" err="1">
                <a:solidFill>
                  <a:schemeClr val="tx1"/>
                </a:solidFill>
                <a:latin typeface="+mj-lt"/>
              </a:rPr>
              <a:t>TerraSAR</a:t>
            </a:r>
            <a:r>
              <a:rPr lang="en-US" sz="1400" dirty="0">
                <a:solidFill>
                  <a:schemeClr val="tx1"/>
                </a:solidFill>
                <a:latin typeface="+mj-lt"/>
              </a:rPr>
              <a:t>-X at the following sites:</a:t>
            </a:r>
          </a:p>
          <a:p>
            <a:pPr lvl="2"/>
            <a:r>
              <a:rPr lang="en-US" sz="1400" dirty="0">
                <a:solidFill>
                  <a:schemeClr val="tx1"/>
                </a:solidFill>
                <a:latin typeface="+mj-lt"/>
              </a:rPr>
              <a:t>1) North Anatolian Fault</a:t>
            </a:r>
          </a:p>
          <a:p>
            <a:pPr lvl="2"/>
            <a:r>
              <a:rPr lang="en-US" sz="1400" dirty="0">
                <a:solidFill>
                  <a:schemeClr val="tx1"/>
                </a:solidFill>
                <a:latin typeface="+mj-lt"/>
              </a:rPr>
              <a:t>2) </a:t>
            </a:r>
            <a:r>
              <a:rPr lang="en-US" sz="1400" dirty="0" err="1">
                <a:solidFill>
                  <a:schemeClr val="tx1"/>
                </a:solidFill>
                <a:latin typeface="+mj-lt"/>
              </a:rPr>
              <a:t>Septentrional</a:t>
            </a:r>
            <a:r>
              <a:rPr lang="en-US" sz="1400" dirty="0">
                <a:solidFill>
                  <a:schemeClr val="tx1"/>
                </a:solidFill>
                <a:latin typeface="+mj-lt"/>
              </a:rPr>
              <a:t> Fault in Haiti/D.R.</a:t>
            </a:r>
          </a:p>
          <a:p>
            <a:pPr lvl="2"/>
            <a:r>
              <a:rPr lang="en-US" sz="1400" dirty="0">
                <a:solidFill>
                  <a:schemeClr val="tx1"/>
                </a:solidFill>
                <a:latin typeface="+mj-lt"/>
              </a:rPr>
              <a:t>3) </a:t>
            </a:r>
            <a:r>
              <a:rPr lang="en-US" sz="1400" dirty="0" err="1">
                <a:solidFill>
                  <a:schemeClr val="tx1"/>
                </a:solidFill>
                <a:latin typeface="+mj-lt"/>
              </a:rPr>
              <a:t>Chaman</a:t>
            </a:r>
            <a:r>
              <a:rPr lang="en-US" sz="1400" dirty="0">
                <a:solidFill>
                  <a:schemeClr val="tx1"/>
                </a:solidFill>
                <a:latin typeface="+mj-lt"/>
              </a:rPr>
              <a:t> Fault in Afghanistan/Pakistan</a:t>
            </a:r>
          </a:p>
          <a:p>
            <a:endParaRPr lang="en-GB" sz="1600" dirty="0">
              <a:solidFill>
                <a:schemeClr val="tx1"/>
              </a:solidFill>
              <a:latin typeface="Calibri" panose="020F0502020204030204" pitchFamily="34" charset="0"/>
            </a:endParaRPr>
          </a:p>
          <a:p>
            <a:pPr marL="0" indent="0">
              <a:buNone/>
            </a:pPr>
            <a:endParaRPr lang="it-IT" sz="1800" u="sng" dirty="0">
              <a:latin typeface="Calibri" panose="020F0502020204030204" pitchFamily="34" charset="0"/>
            </a:endParaRPr>
          </a:p>
          <a:p>
            <a:pPr marL="0" indent="0">
              <a:buNone/>
            </a:pPr>
            <a:endParaRPr lang="el-GR" dirty="0"/>
          </a:p>
        </p:txBody>
      </p:sp>
      <p:pic>
        <p:nvPicPr>
          <p:cNvPr id="7" name="Immagine 3" descr="eqs2015.jpg"/>
          <p:cNvPicPr>
            <a:picLocks noChangeAspect="1"/>
          </p:cNvPicPr>
          <p:nvPr/>
        </p:nvPicPr>
        <p:blipFill>
          <a:blip r:embed="rId3" cstate="print"/>
          <a:srcRect l="4061" t="23915" r="1791" b="27619"/>
          <a:stretch>
            <a:fillRect/>
          </a:stretch>
        </p:blipFill>
        <p:spPr>
          <a:xfrm>
            <a:off x="2410248" y="4365104"/>
            <a:ext cx="4320480" cy="2431893"/>
          </a:xfrm>
          <a:prstGeom prst="rect">
            <a:avLst/>
          </a:prstGeom>
        </p:spPr>
      </p:pic>
    </p:spTree>
    <p:extLst>
      <p:ext uri="{BB962C8B-B14F-4D97-AF65-F5344CB8AC3E}">
        <p14:creationId xmlns:p14="http://schemas.microsoft.com/office/powerpoint/2010/main" val="6325843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7</a:t>
            </a:fld>
            <a:endParaRPr lang="fr-FR"/>
          </a:p>
        </p:txBody>
      </p:sp>
      <p:sp>
        <p:nvSpPr>
          <p:cNvPr id="5" name="Title 4"/>
          <p:cNvSpPr>
            <a:spLocks noGrp="1"/>
          </p:cNvSpPr>
          <p:nvPr>
            <p:ph type="title" idx="4294967295"/>
          </p:nvPr>
        </p:nvSpPr>
        <p:spPr>
          <a:xfrm>
            <a:off x="323527" y="188640"/>
            <a:ext cx="5904657" cy="850900"/>
          </a:xfrm>
        </p:spPr>
        <p:txBody>
          <a:bodyPr>
            <a:noAutofit/>
          </a:bodyPr>
          <a:lstStyle/>
          <a:p>
            <a:pPr algn="l"/>
            <a:r>
              <a:rPr lang="en-US" sz="3600" dirty="0">
                <a:effectLst>
                  <a:outerShdw blurRad="38100" dist="38100" dir="2700000" algn="tl">
                    <a:srgbClr val="000000">
                      <a:alpha val="43137"/>
                    </a:srgbClr>
                  </a:outerShdw>
                </a:effectLst>
                <a:latin typeface="Calibri" panose="020F0502020204030204" pitchFamily="34" charset="0"/>
              </a:rPr>
              <a:t>Overview of activities (2)</a:t>
            </a:r>
            <a:endParaRPr lang="el-GR" sz="3600" dirty="0">
              <a:effectLst>
                <a:outerShdw blurRad="38100" dist="38100" dir="2700000" algn="tl">
                  <a:srgbClr val="000000">
                    <a:alpha val="43137"/>
                  </a:srgbClr>
                </a:outerShdw>
              </a:effectLst>
              <a:latin typeface="Calibri" panose="020F0502020204030204" pitchFamily="34" charset="0"/>
            </a:endParaRPr>
          </a:p>
        </p:txBody>
      </p:sp>
      <p:sp>
        <p:nvSpPr>
          <p:cNvPr id="6" name="Content Placeholder 5"/>
          <p:cNvSpPr>
            <a:spLocks noGrp="1"/>
          </p:cNvSpPr>
          <p:nvPr>
            <p:ph idx="4294967295"/>
          </p:nvPr>
        </p:nvSpPr>
        <p:spPr>
          <a:xfrm>
            <a:off x="251520" y="1340768"/>
            <a:ext cx="8229600" cy="5256583"/>
          </a:xfrm>
        </p:spPr>
        <p:txBody>
          <a:bodyPr/>
          <a:lstStyle/>
          <a:p>
            <a:pPr marL="0" indent="0">
              <a:buNone/>
            </a:pPr>
            <a:r>
              <a:rPr lang="it-IT" sz="1600" u="sng" dirty="0" smtClean="0">
                <a:latin typeface="Calibri" panose="020F0502020204030204" pitchFamily="34" charset="0"/>
              </a:rPr>
              <a:t>Objective </a:t>
            </a:r>
            <a:r>
              <a:rPr lang="it-IT" sz="1600" u="sng" dirty="0">
                <a:latin typeface="Calibri" panose="020F0502020204030204" pitchFamily="34" charset="0"/>
              </a:rPr>
              <a:t>B</a:t>
            </a:r>
            <a:r>
              <a:rPr lang="it-IT" sz="1600" dirty="0">
                <a:latin typeface="Calibri" panose="020F0502020204030204" pitchFamily="34" charset="0"/>
              </a:rPr>
              <a:t>: </a:t>
            </a:r>
          </a:p>
          <a:p>
            <a:r>
              <a:rPr lang="en-US" sz="1600" dirty="0">
                <a:latin typeface="Calibri" panose="020F0502020204030204" pitchFamily="34" charset="0"/>
              </a:rPr>
              <a:t>The pilot continued to support the </a:t>
            </a:r>
            <a:r>
              <a:rPr lang="en-US" sz="1600" dirty="0" err="1">
                <a:latin typeface="Calibri" panose="020F0502020204030204" pitchFamily="34" charset="0"/>
              </a:rPr>
              <a:t>Gorkha</a:t>
            </a:r>
            <a:r>
              <a:rPr lang="en-US" sz="1600" dirty="0">
                <a:latin typeface="Calibri" panose="020F0502020204030204" pitchFamily="34" charset="0"/>
              </a:rPr>
              <a:t> earthquake Event Supersite.</a:t>
            </a:r>
          </a:p>
          <a:p>
            <a:r>
              <a:rPr lang="en-US" sz="1600" dirty="0" err="1" smtClean="0">
                <a:solidFill>
                  <a:schemeClr val="tx1"/>
                </a:solidFill>
                <a:latin typeface="Calibri" panose="020F0502020204030204" pitchFamily="34" charset="0"/>
              </a:rPr>
              <a:t>Gorkha</a:t>
            </a:r>
            <a:r>
              <a:rPr lang="en-US" sz="1600" dirty="0" smtClean="0">
                <a:solidFill>
                  <a:schemeClr val="tx1"/>
                </a:solidFill>
                <a:latin typeface="Calibri" panose="020F0502020204030204" pitchFamily="34" charset="0"/>
              </a:rPr>
              <a:t> </a:t>
            </a:r>
            <a:r>
              <a:rPr lang="en-US" sz="1600" dirty="0" smtClean="0">
                <a:solidFill>
                  <a:schemeClr val="tx1"/>
                </a:solidFill>
                <a:latin typeface="Calibri" panose="020F0502020204030204" pitchFamily="34" charset="0"/>
              </a:rPr>
              <a:t>earthquake </a:t>
            </a:r>
            <a:r>
              <a:rPr lang="en-US" sz="1600" dirty="0" smtClean="0">
                <a:latin typeface="Calibri" panose="020F0502020204030204" pitchFamily="34" charset="0"/>
              </a:rPr>
              <a:t>COSMO-SkyMed </a:t>
            </a:r>
            <a:r>
              <a:rPr lang="en-US" sz="1600" dirty="0">
                <a:latin typeface="Calibri" panose="020F0502020204030204" pitchFamily="34" charset="0"/>
              </a:rPr>
              <a:t>data </a:t>
            </a:r>
            <a:r>
              <a:rPr lang="en-US" sz="1600" dirty="0" smtClean="0">
                <a:latin typeface="Calibri" panose="020F0502020204030204" pitchFamily="34" charset="0"/>
              </a:rPr>
              <a:t>recently made </a:t>
            </a:r>
            <a:r>
              <a:rPr lang="en-US" sz="1600" dirty="0">
                <a:latin typeface="Calibri" panose="020F0502020204030204" pitchFamily="34" charset="0"/>
              </a:rPr>
              <a:t>available through the GEP, via a connection with the ASI Data Gateway (only for </a:t>
            </a:r>
            <a:r>
              <a:rPr lang="en-US" sz="1600" dirty="0" err="1">
                <a:latin typeface="Calibri" panose="020F0502020204030204" pitchFamily="34" charset="0"/>
              </a:rPr>
              <a:t>authorised</a:t>
            </a:r>
            <a:r>
              <a:rPr lang="en-US" sz="1600" dirty="0">
                <a:latin typeface="Calibri" panose="020F0502020204030204" pitchFamily="34" charset="0"/>
              </a:rPr>
              <a:t> users who have signed the ASI license form).</a:t>
            </a:r>
          </a:p>
          <a:p>
            <a:r>
              <a:rPr lang="en-US" sz="1600" dirty="0">
                <a:latin typeface="Calibri" panose="020F0502020204030204" pitchFamily="34" charset="0"/>
              </a:rPr>
              <a:t>No other Event Supersites have been established in the period</a:t>
            </a:r>
            <a:r>
              <a:rPr lang="en-US" sz="1600" dirty="0" smtClean="0">
                <a:latin typeface="Calibri" panose="020F0502020204030204" pitchFamily="34" charset="0"/>
              </a:rPr>
              <a:t>.</a:t>
            </a:r>
          </a:p>
          <a:p>
            <a:r>
              <a:rPr lang="en-US" sz="1600" dirty="0">
                <a:latin typeface="Calibri" panose="020F0502020204030204" pitchFamily="34" charset="0"/>
              </a:rPr>
              <a:t>The CEOS has continued to support the  active Permanent </a:t>
            </a:r>
            <a:r>
              <a:rPr lang="en-US" sz="1600" dirty="0" smtClean="0">
                <a:solidFill>
                  <a:schemeClr val="tx1"/>
                </a:solidFill>
                <a:latin typeface="Calibri" panose="020F0502020204030204" pitchFamily="34" charset="0"/>
              </a:rPr>
              <a:t>Supersites, see S. Salvi </a:t>
            </a:r>
            <a:r>
              <a:rPr lang="en-US" sz="1600" dirty="0" smtClean="0">
                <a:solidFill>
                  <a:schemeClr val="tx1"/>
                </a:solidFill>
                <a:latin typeface="Calibri" panose="020F0502020204030204" pitchFamily="34" charset="0"/>
              </a:rPr>
              <a:t>presentation.</a:t>
            </a:r>
            <a:endParaRPr lang="en-US" sz="1600" dirty="0" smtClean="0">
              <a:solidFill>
                <a:schemeClr val="tx1"/>
              </a:solidFill>
              <a:latin typeface="Calibri" panose="020F0502020204030204" pitchFamily="34" charset="0"/>
            </a:endParaRPr>
          </a:p>
          <a:p>
            <a:r>
              <a:rPr lang="it-IT" sz="1600" dirty="0" err="1" smtClean="0">
                <a:solidFill>
                  <a:schemeClr val="tx1"/>
                </a:solidFill>
                <a:latin typeface="Calibri" panose="020F0502020204030204" pitchFamily="34" charset="0"/>
              </a:rPr>
              <a:t>Historical</a:t>
            </a:r>
            <a:r>
              <a:rPr lang="it-IT" sz="1600" dirty="0" smtClean="0">
                <a:solidFill>
                  <a:schemeClr val="tx1"/>
                </a:solidFill>
                <a:latin typeface="Calibri" panose="020F0502020204030204" pitchFamily="34" charset="0"/>
              </a:rPr>
              <a:t> GSNL </a:t>
            </a:r>
            <a:r>
              <a:rPr lang="it-IT" sz="1600" dirty="0" err="1" smtClean="0">
                <a:solidFill>
                  <a:schemeClr val="tx1"/>
                </a:solidFill>
                <a:latin typeface="Calibri" panose="020F0502020204030204" pitchFamily="34" charset="0"/>
              </a:rPr>
              <a:t>COSMO-SkyMed</a:t>
            </a:r>
            <a:r>
              <a:rPr lang="it-IT" sz="1600" dirty="0" smtClean="0">
                <a:solidFill>
                  <a:schemeClr val="tx1"/>
                </a:solidFill>
                <a:latin typeface="Calibri" panose="020F0502020204030204" pitchFamily="34" charset="0"/>
              </a:rPr>
              <a:t> data </a:t>
            </a:r>
            <a:r>
              <a:rPr lang="it-IT" sz="1600" dirty="0" err="1" smtClean="0">
                <a:solidFill>
                  <a:schemeClr val="tx1"/>
                </a:solidFill>
                <a:latin typeface="Calibri" panose="020F0502020204030204" pitchFamily="34" charset="0"/>
              </a:rPr>
              <a:t>will</a:t>
            </a:r>
            <a:r>
              <a:rPr lang="it-IT" sz="1600" dirty="0" smtClean="0">
                <a:solidFill>
                  <a:schemeClr val="tx1"/>
                </a:solidFill>
                <a:latin typeface="Calibri" panose="020F0502020204030204" pitchFamily="34" charset="0"/>
              </a:rPr>
              <a:t> </a:t>
            </a:r>
            <a:r>
              <a:rPr lang="it-IT" sz="1600" dirty="0" err="1" smtClean="0">
                <a:solidFill>
                  <a:schemeClr val="tx1"/>
                </a:solidFill>
                <a:latin typeface="Calibri" panose="020F0502020204030204" pitchFamily="34" charset="0"/>
              </a:rPr>
              <a:t>be</a:t>
            </a:r>
            <a:r>
              <a:rPr lang="it-IT" sz="1600" dirty="0" smtClean="0">
                <a:solidFill>
                  <a:schemeClr val="tx1"/>
                </a:solidFill>
                <a:latin typeface="Calibri" panose="020F0502020204030204" pitchFamily="34" charset="0"/>
              </a:rPr>
              <a:t> </a:t>
            </a:r>
            <a:r>
              <a:rPr lang="it-IT" sz="1600" dirty="0" err="1" smtClean="0">
                <a:solidFill>
                  <a:schemeClr val="tx1"/>
                </a:solidFill>
                <a:latin typeface="Calibri" panose="020F0502020204030204" pitchFamily="34" charset="0"/>
              </a:rPr>
              <a:t>accessed</a:t>
            </a:r>
            <a:r>
              <a:rPr lang="it-IT" sz="1600" dirty="0" smtClean="0">
                <a:solidFill>
                  <a:schemeClr val="tx1"/>
                </a:solidFill>
                <a:latin typeface="Calibri" panose="020F0502020204030204" pitchFamily="34" charset="0"/>
              </a:rPr>
              <a:t> </a:t>
            </a:r>
            <a:r>
              <a:rPr lang="it-IT" sz="1600" dirty="0" err="1" smtClean="0">
                <a:solidFill>
                  <a:schemeClr val="tx1"/>
                </a:solidFill>
                <a:latin typeface="Calibri" panose="020F0502020204030204" pitchFamily="34" charset="0"/>
              </a:rPr>
              <a:t>through</a:t>
            </a:r>
            <a:r>
              <a:rPr lang="it-IT" sz="1600" dirty="0" smtClean="0">
                <a:solidFill>
                  <a:schemeClr val="tx1"/>
                </a:solidFill>
                <a:latin typeface="Calibri" panose="020F0502020204030204" pitchFamily="34" charset="0"/>
              </a:rPr>
              <a:t> the GEP.</a:t>
            </a:r>
            <a:endParaRPr lang="it-IT" sz="1600" dirty="0">
              <a:solidFill>
                <a:schemeClr val="tx1"/>
              </a:solidFill>
              <a:latin typeface="Calibri" panose="020F0502020204030204" pitchFamily="34" charset="0"/>
            </a:endParaRPr>
          </a:p>
          <a:p>
            <a:pPr marL="0" indent="0">
              <a:buNone/>
            </a:pPr>
            <a:r>
              <a:rPr lang="it-IT" sz="1600" u="sng" dirty="0">
                <a:solidFill>
                  <a:schemeClr val="tx1"/>
                </a:solidFill>
                <a:latin typeface="Calibri" panose="020F0502020204030204" pitchFamily="34" charset="0"/>
              </a:rPr>
              <a:t>Objective C</a:t>
            </a:r>
            <a:r>
              <a:rPr lang="it-IT" sz="1600" dirty="0">
                <a:solidFill>
                  <a:schemeClr val="tx1"/>
                </a:solidFill>
                <a:latin typeface="Calibri" panose="020F0502020204030204" pitchFamily="34" charset="0"/>
              </a:rPr>
              <a:t>: </a:t>
            </a:r>
          </a:p>
          <a:p>
            <a:pPr marL="342900" lvl="1" indent="-342900"/>
            <a:r>
              <a:rPr lang="en-GB" sz="1600" dirty="0" smtClean="0">
                <a:solidFill>
                  <a:schemeClr val="tx1"/>
                </a:solidFill>
                <a:latin typeface="Calibri" panose="020F0502020204030204" pitchFamily="34" charset="0"/>
                <a:cs typeface="ＭＳ Ｐゴシック" charset="-128"/>
              </a:rPr>
              <a:t>ALOS 2 data </a:t>
            </a:r>
            <a:r>
              <a:rPr lang="en-GB" sz="1600" dirty="0" smtClean="0">
                <a:solidFill>
                  <a:schemeClr val="tx1"/>
                </a:solidFill>
                <a:latin typeface="Calibri" panose="020F0502020204030204" pitchFamily="34" charset="0"/>
                <a:cs typeface="ＭＳ Ｐゴシック" charset="-128"/>
              </a:rPr>
              <a:t>obtained </a:t>
            </a:r>
            <a:r>
              <a:rPr lang="en-GB" sz="1600" dirty="0" smtClean="0">
                <a:solidFill>
                  <a:schemeClr val="tx1"/>
                </a:solidFill>
                <a:latin typeface="Calibri" panose="020F0502020204030204" pitchFamily="34" charset="0"/>
                <a:cs typeface="ＭＳ Ｐゴシック" charset="-128"/>
              </a:rPr>
              <a:t>through the </a:t>
            </a:r>
            <a:r>
              <a:rPr lang="en-GB" sz="1600" dirty="0" smtClean="0">
                <a:solidFill>
                  <a:schemeClr val="tx1"/>
                </a:solidFill>
                <a:latin typeface="Calibri" panose="020F0502020204030204" pitchFamily="34" charset="0"/>
                <a:cs typeface="ＭＳ Ｐゴシック" charset="-128"/>
              </a:rPr>
              <a:t>Seismic </a:t>
            </a:r>
            <a:r>
              <a:rPr lang="en-GB" sz="1600" dirty="0" smtClean="0">
                <a:solidFill>
                  <a:schemeClr val="tx1"/>
                </a:solidFill>
                <a:latin typeface="Calibri" panose="020F0502020204030204" pitchFamily="34" charset="0"/>
                <a:cs typeface="ＭＳ Ｐゴシック" charset="-128"/>
              </a:rPr>
              <a:t>pilot for the </a:t>
            </a:r>
            <a:r>
              <a:rPr lang="en-GB" sz="1600" dirty="0" err="1" smtClean="0">
                <a:solidFill>
                  <a:schemeClr val="tx1"/>
                </a:solidFill>
                <a:latin typeface="Calibri" panose="020F0502020204030204" pitchFamily="34" charset="0"/>
                <a:cs typeface="ＭＳ Ｐゴシック" charset="-128"/>
              </a:rPr>
              <a:t>Gorkha</a:t>
            </a:r>
            <a:r>
              <a:rPr lang="en-GB" sz="1600" dirty="0" smtClean="0">
                <a:solidFill>
                  <a:schemeClr val="tx1"/>
                </a:solidFill>
                <a:latin typeface="Calibri" panose="020F0502020204030204" pitchFamily="34" charset="0"/>
                <a:cs typeface="ＭＳ Ｐゴシック" charset="-128"/>
              </a:rPr>
              <a:t> Event Supersite (since JAXA does not support GSNL), ongoing work is focusing </a:t>
            </a:r>
            <a:r>
              <a:rPr lang="en-GB" sz="1600" dirty="0">
                <a:solidFill>
                  <a:schemeClr val="tx1"/>
                </a:solidFill>
                <a:latin typeface="Calibri" panose="020F0502020204030204" pitchFamily="34" charset="0"/>
                <a:cs typeface="ＭＳ Ｐゴシック" charset="-128"/>
              </a:rPr>
              <a:t>on post-seismic </a:t>
            </a:r>
            <a:r>
              <a:rPr lang="en-GB" sz="1600" dirty="0" smtClean="0">
                <a:solidFill>
                  <a:schemeClr val="tx1"/>
                </a:solidFill>
                <a:latin typeface="Calibri" panose="020F0502020204030204" pitchFamily="34" charset="0"/>
                <a:cs typeface="ＭＳ Ｐゴシック" charset="-128"/>
              </a:rPr>
              <a:t>deformation </a:t>
            </a:r>
            <a:r>
              <a:rPr lang="en-GB" sz="1600" dirty="0">
                <a:solidFill>
                  <a:schemeClr val="tx1"/>
                </a:solidFill>
                <a:latin typeface="Calibri" panose="020F0502020204030204" pitchFamily="34" charset="0"/>
                <a:cs typeface="ＭＳ Ｐゴシック" charset="-128"/>
              </a:rPr>
              <a:t>(a paper on the earthquake is in review).</a:t>
            </a:r>
          </a:p>
          <a:p>
            <a:pPr marL="285750" lvl="1"/>
            <a:r>
              <a:rPr lang="fr-FR" sz="1600" dirty="0">
                <a:latin typeface="Calibri" panose="020F0502020204030204" pitchFamily="34" charset="0"/>
                <a:cs typeface="ＭＳ Ｐゴシック" charset="-128"/>
              </a:rPr>
              <a:t> </a:t>
            </a:r>
            <a:r>
              <a:rPr lang="fr-FR" sz="1600" dirty="0" err="1">
                <a:latin typeface="Calibri" panose="020F0502020204030204" pitchFamily="34" charset="0"/>
                <a:cs typeface="ＭＳ Ｐゴシック" charset="-128"/>
              </a:rPr>
              <a:t>Analysis</a:t>
            </a:r>
            <a:r>
              <a:rPr lang="fr-FR" sz="1600" dirty="0">
                <a:latin typeface="Calibri" panose="020F0502020204030204" pitchFamily="34" charset="0"/>
                <a:cs typeface="ＭＳ Ｐゴシック" charset="-128"/>
              </a:rPr>
              <a:t> of the </a:t>
            </a:r>
            <a:r>
              <a:rPr lang="fr-FR" sz="1600" dirty="0" err="1">
                <a:latin typeface="Calibri" panose="020F0502020204030204" pitchFamily="34" charset="0"/>
                <a:cs typeface="ＭＳ Ｐゴシック" charset="-128"/>
              </a:rPr>
              <a:t>Greece</a:t>
            </a:r>
            <a:r>
              <a:rPr lang="fr-FR" sz="1600" dirty="0">
                <a:latin typeface="Calibri" panose="020F0502020204030204" pitchFamily="34" charset="0"/>
                <a:cs typeface="ＭＳ Ｐゴシック" charset="-128"/>
              </a:rPr>
              <a:t> </a:t>
            </a:r>
            <a:r>
              <a:rPr lang="fr-FR" sz="1600" dirty="0" err="1" smtClean="0">
                <a:latin typeface="Calibri" panose="020F0502020204030204" pitchFamily="34" charset="0"/>
                <a:cs typeface="ＭＳ Ｐゴシック" charset="-128"/>
              </a:rPr>
              <a:t>earthquake</a:t>
            </a:r>
            <a:r>
              <a:rPr lang="fr-FR" sz="1600" dirty="0" smtClean="0">
                <a:latin typeface="Calibri" panose="020F0502020204030204" pitchFamily="34" charset="0"/>
                <a:cs typeface="ＭＳ Ｐゴシック" charset="-128"/>
              </a:rPr>
              <a:t> </a:t>
            </a:r>
            <a:r>
              <a:rPr lang="fr-FR" sz="1600" dirty="0">
                <a:latin typeface="Calibri" panose="020F0502020204030204" pitchFamily="34" charset="0"/>
                <a:cs typeface="ＭＳ Ｐゴシック" charset="-128"/>
              </a:rPr>
              <a:t>in </a:t>
            </a:r>
            <a:r>
              <a:rPr lang="fr-FR" sz="1600" dirty="0" err="1">
                <a:latin typeface="Calibri" panose="020F0502020204030204" pitchFamily="34" charset="0"/>
                <a:cs typeface="ＭＳ Ｐゴシック" charset="-128"/>
              </a:rPr>
              <a:t>November</a:t>
            </a:r>
            <a:r>
              <a:rPr lang="fr-FR" sz="1600" dirty="0">
                <a:latin typeface="Calibri" panose="020F0502020204030204" pitchFamily="34" charset="0"/>
                <a:cs typeface="ＭＳ Ｐゴシック" charset="-128"/>
              </a:rPr>
              <a:t> 2015.</a:t>
            </a:r>
            <a:endParaRPr lang="en-GB" sz="1600" dirty="0">
              <a:latin typeface="Calibri" panose="020F0502020204030204" pitchFamily="34" charset="0"/>
              <a:cs typeface="ＭＳ Ｐゴシック" charset="-128"/>
            </a:endParaRPr>
          </a:p>
          <a:p>
            <a:pPr marL="342900" lvl="1" indent="-342900"/>
            <a:r>
              <a:rPr lang="en-GB" sz="1600" dirty="0">
                <a:latin typeface="Calibri" panose="020F0502020204030204" pitchFamily="34" charset="0"/>
                <a:cs typeface="ＭＳ Ｐゴシック" charset="-128"/>
              </a:rPr>
              <a:t>Analysis of the Chile earthquake in September 2015.</a:t>
            </a:r>
          </a:p>
          <a:p>
            <a:endParaRPr lang="it-IT" sz="1800" u="sng"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263931513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8</a:t>
            </a:fld>
            <a:endParaRPr lang="fr-FR"/>
          </a:p>
        </p:txBody>
      </p:sp>
      <p:sp>
        <p:nvSpPr>
          <p:cNvPr id="2" name="Title 1"/>
          <p:cNvSpPr>
            <a:spLocks noGrp="1"/>
          </p:cNvSpPr>
          <p:nvPr>
            <p:ph type="title" idx="4294967295"/>
          </p:nvPr>
        </p:nvSpPr>
        <p:spPr>
          <a:xfrm>
            <a:off x="251520" y="2420888"/>
            <a:ext cx="8640960" cy="2366963"/>
          </a:xfrm>
        </p:spPr>
        <p:txBody>
          <a:bodyPr>
            <a:noAutofit/>
          </a:bodyPr>
          <a:lstStyle/>
          <a:p>
            <a:pPr lvl="1" algn="ctr"/>
            <a:r>
              <a:rPr lang="en-US" sz="2000" u="sng"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Results from pilot work in </a:t>
            </a:r>
            <a:r>
              <a:rPr lang="en-US" sz="2000"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the period September 2015- February 2016</a:t>
            </a:r>
            <a:r>
              <a:rPr lang="en-US" sz="32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2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sz="32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2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r>
              <a:rPr lang="en-US" b="1" dirty="0" smtClean="0">
                <a:solidFill>
                  <a:schemeClr val="tx2"/>
                </a:solidFill>
                <a:effectLst>
                  <a:outerShdw blurRad="38100" dist="38100" dir="2700000" algn="tl">
                    <a:srgbClr val="000000">
                      <a:alpha val="43137"/>
                    </a:srgbClr>
                  </a:outerShdw>
                </a:effectLst>
              </a:rPr>
              <a:t>1</a:t>
            </a:r>
            <a:r>
              <a:rPr lang="en-US" b="1" dirty="0">
                <a:solidFill>
                  <a:schemeClr val="tx2"/>
                </a:solidFill>
                <a:effectLst>
                  <a:outerShdw blurRad="38100" dist="38100" dir="2700000" algn="tl">
                    <a:srgbClr val="000000">
                      <a:alpha val="43137"/>
                    </a:srgbClr>
                  </a:outerShdw>
                </a:effectLst>
              </a:rPr>
              <a:t>. EO data access for pilot users</a:t>
            </a:r>
            <a:r>
              <a:rPr lang="en-US" sz="3200" b="1" dirty="0">
                <a:solidFill>
                  <a:schemeClr val="tx2"/>
                </a:solidFill>
                <a:effectLst>
                  <a:outerShdw blurRad="38100" dist="38100" dir="2700000" algn="tl">
                    <a:srgbClr val="000000">
                      <a:alpha val="43137"/>
                    </a:srgbClr>
                  </a:outerShdw>
                </a:effectLst>
              </a:rPr>
              <a:t/>
            </a:r>
            <a:br>
              <a:rPr lang="en-US" sz="3200" b="1" dirty="0">
                <a:solidFill>
                  <a:schemeClr val="tx2"/>
                </a:solidFill>
                <a:effectLst>
                  <a:outerShdw blurRad="38100" dist="38100" dir="2700000" algn="tl">
                    <a:srgbClr val="000000">
                      <a:alpha val="43137"/>
                    </a:srgbClr>
                  </a:outerShdw>
                </a:effectLst>
              </a:rPr>
            </a:br>
            <a:r>
              <a:rPr lang="en-US" sz="32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
            </a:r>
            <a:br>
              <a:rPr lang="en-US" sz="3200" b="1" u="sng" dirty="0" smtClean="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br>
            <a:endParaRPr lang="el-GR" sz="3200" b="1" u="sng" dirty="0">
              <a:solidFill>
                <a:schemeClr val="tx2"/>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775832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7396162" cy="501650"/>
          </a:xfrm>
        </p:spPr>
        <p:txBody>
          <a:bodyPr/>
          <a:lstStyle/>
          <a:p>
            <a:pPr algn="l"/>
            <a:r>
              <a:rPr lang="fr-FR" sz="3600" dirty="0">
                <a:effectLst>
                  <a:outerShdw blurRad="38100" dist="38100" dir="2700000" algn="tl">
                    <a:srgbClr val="000000">
                      <a:alpha val="43137"/>
                    </a:srgbClr>
                  </a:outerShdw>
                </a:effectLst>
                <a:latin typeface="Calibri" panose="020F0502020204030204" pitchFamily="34" charset="0"/>
              </a:rPr>
              <a:t>CEOS </a:t>
            </a:r>
            <a:r>
              <a:rPr lang="fr-FR" sz="3600" dirty="0" err="1">
                <a:effectLst>
                  <a:outerShdw blurRad="38100" dist="38100" dir="2700000" algn="tl">
                    <a:srgbClr val="000000">
                      <a:alpha val="43137"/>
                    </a:srgbClr>
                  </a:outerShdw>
                </a:effectLst>
                <a:latin typeface="Calibri" panose="020F0502020204030204" pitchFamily="34" charset="0"/>
              </a:rPr>
              <a:t>priority</a:t>
            </a:r>
            <a:r>
              <a:rPr lang="fr-FR" sz="3600" dirty="0">
                <a:effectLst>
                  <a:outerShdw blurRad="38100" dist="38100" dir="2700000" algn="tl">
                    <a:srgbClr val="000000">
                      <a:alpha val="43137"/>
                    </a:srgbClr>
                  </a:outerShdw>
                </a:effectLst>
                <a:latin typeface="Calibri" panose="020F0502020204030204" pitchFamily="34" charset="0"/>
              </a:rPr>
              <a:t> areas on GEP</a:t>
            </a:r>
            <a:endParaRPr lang="en-GB" sz="3600" dirty="0">
              <a:effectLst>
                <a:outerShdw blurRad="38100" dist="38100" dir="2700000" algn="tl">
                  <a:srgbClr val="000000">
                    <a:alpha val="43137"/>
                  </a:srgbClr>
                </a:outerShdw>
              </a:effectLst>
              <a:latin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23DEF764-59BE-4B16-8761-3A307E775C4E}" type="slidenum">
              <a:rPr lang="en-GB" smtClean="0"/>
              <a:pPr/>
              <a:t>9</a:t>
            </a:fld>
            <a:endParaRPr lang="en-GB"/>
          </a:p>
        </p:txBody>
      </p:sp>
      <p:sp>
        <p:nvSpPr>
          <p:cNvPr id="5" name="Rectangle 4"/>
          <p:cNvSpPr/>
          <p:nvPr/>
        </p:nvSpPr>
        <p:spPr bwMode="auto">
          <a:xfrm>
            <a:off x="179512" y="1772816"/>
            <a:ext cx="8568952" cy="11881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dirty="0" smtClean="0">
                <a:solidFill>
                  <a:schemeClr val="tx2"/>
                </a:solidFill>
                <a:latin typeface="+mj-lt"/>
              </a:rPr>
              <a:t>CEOS </a:t>
            </a:r>
            <a:r>
              <a:rPr lang="fr-FR" dirty="0" err="1">
                <a:solidFill>
                  <a:schemeClr val="tx2"/>
                </a:solidFill>
                <a:latin typeface="+mj-lt"/>
              </a:rPr>
              <a:t>p</a:t>
            </a:r>
            <a:r>
              <a:rPr lang="fr-FR" dirty="0" err="1" smtClean="0">
                <a:solidFill>
                  <a:schemeClr val="tx2"/>
                </a:solidFill>
                <a:latin typeface="+mj-lt"/>
              </a:rPr>
              <a:t>riority</a:t>
            </a:r>
            <a:r>
              <a:rPr lang="fr-FR" dirty="0" smtClean="0">
                <a:solidFill>
                  <a:schemeClr val="tx2"/>
                </a:solidFill>
                <a:latin typeface="+mj-lt"/>
              </a:rPr>
              <a:t> areas </a:t>
            </a:r>
            <a:r>
              <a:rPr lang="fr-FR" dirty="0" err="1" smtClean="0">
                <a:solidFill>
                  <a:schemeClr val="tx2"/>
                </a:solidFill>
                <a:latin typeface="+mj-lt"/>
              </a:rPr>
              <a:t>masks</a:t>
            </a:r>
            <a:r>
              <a:rPr lang="fr-FR" dirty="0" smtClean="0">
                <a:solidFill>
                  <a:schemeClr val="tx2"/>
                </a:solidFill>
                <a:latin typeface="+mj-lt"/>
              </a:rPr>
              <a:t> are </a:t>
            </a:r>
            <a:r>
              <a:rPr lang="fr-FR" dirty="0" err="1" smtClean="0">
                <a:solidFill>
                  <a:schemeClr val="tx2"/>
                </a:solidFill>
                <a:latin typeface="+mj-lt"/>
              </a:rPr>
              <a:t>available</a:t>
            </a:r>
            <a:r>
              <a:rPr lang="fr-FR" dirty="0" smtClean="0">
                <a:solidFill>
                  <a:schemeClr val="tx2"/>
                </a:solidFill>
                <a:latin typeface="+mj-lt"/>
              </a:rPr>
              <a:t> on the GEP </a:t>
            </a:r>
            <a:r>
              <a:rPr lang="fr-FR" dirty="0" err="1" smtClean="0">
                <a:solidFill>
                  <a:schemeClr val="tx2"/>
                </a:solidFill>
                <a:latin typeface="+mj-lt"/>
              </a:rPr>
              <a:t>GeoBrowser</a:t>
            </a:r>
            <a:r>
              <a:rPr lang="fr-FR" dirty="0" smtClean="0">
                <a:solidFill>
                  <a:schemeClr val="tx2"/>
                </a:solidFill>
                <a:latin typeface="+mj-lt"/>
              </a:rPr>
              <a:t>:</a:t>
            </a:r>
          </a:p>
          <a:p>
            <a:pPr marL="0" marR="0" indent="0" defTabSz="914400" rtl="0" eaLnBrk="0" fontAlgn="base" latinLnBrk="0" hangingPunct="0">
              <a:lnSpc>
                <a:spcPct val="100000"/>
              </a:lnSpc>
              <a:spcBef>
                <a:spcPct val="0"/>
              </a:spcBef>
              <a:spcAft>
                <a:spcPct val="0"/>
              </a:spcAft>
              <a:buClrTx/>
              <a:buSzTx/>
              <a:buFontTx/>
              <a:buNone/>
              <a:tabLst/>
            </a:pPr>
            <a:r>
              <a:rPr lang="fr-FR" dirty="0" smtClean="0">
                <a:solidFill>
                  <a:schemeClr val="tx2"/>
                </a:solidFill>
                <a:latin typeface="+mj-lt"/>
                <a:cs typeface="Times New Roman"/>
              </a:rPr>
              <a:t>  ─ </a:t>
            </a:r>
            <a:r>
              <a:rPr lang="fr-FR" dirty="0" err="1" smtClean="0">
                <a:solidFill>
                  <a:schemeClr val="tx2"/>
                </a:solidFill>
                <a:latin typeface="+mj-lt"/>
                <a:cs typeface="Times New Roman"/>
              </a:rPr>
              <a:t>Seismic</a:t>
            </a:r>
            <a:r>
              <a:rPr lang="fr-FR" dirty="0" smtClean="0">
                <a:solidFill>
                  <a:schemeClr val="tx2"/>
                </a:solidFill>
                <a:latin typeface="+mj-lt"/>
                <a:cs typeface="Times New Roman"/>
              </a:rPr>
              <a:t> Pilot</a:t>
            </a:r>
          </a:p>
          <a:p>
            <a:pPr marL="0" marR="0" indent="0" defTabSz="914400" rtl="0" eaLnBrk="0" fontAlgn="base" latinLnBrk="0" hangingPunct="0">
              <a:lnSpc>
                <a:spcPct val="100000"/>
              </a:lnSpc>
              <a:spcBef>
                <a:spcPct val="0"/>
              </a:spcBef>
              <a:spcAft>
                <a:spcPct val="0"/>
              </a:spcAft>
              <a:buClrTx/>
              <a:buSzTx/>
              <a:buFontTx/>
              <a:buNone/>
              <a:tabLst/>
            </a:pPr>
            <a:r>
              <a:rPr lang="fr-FR" dirty="0" smtClean="0">
                <a:solidFill>
                  <a:schemeClr val="tx2"/>
                </a:solidFill>
              </a:rPr>
              <a:t>      </a:t>
            </a:r>
            <a:r>
              <a:rPr lang="fr-FR" dirty="0" err="1" smtClean="0">
                <a:solidFill>
                  <a:schemeClr val="tx2"/>
                </a:solidFill>
              </a:rPr>
              <a:t>Volcano</a:t>
            </a:r>
            <a:r>
              <a:rPr lang="fr-FR" dirty="0" smtClean="0">
                <a:solidFill>
                  <a:schemeClr val="tx2"/>
                </a:solidFill>
              </a:rPr>
              <a:t> Pilot</a:t>
            </a:r>
          </a:p>
          <a:p>
            <a:pPr marL="0" marR="0" indent="0" defTabSz="914400" rtl="0" eaLnBrk="0" fontAlgn="base" latinLnBrk="0" hangingPunct="0">
              <a:lnSpc>
                <a:spcPct val="100000"/>
              </a:lnSpc>
              <a:spcBef>
                <a:spcPct val="0"/>
              </a:spcBef>
              <a:spcAft>
                <a:spcPct val="0"/>
              </a:spcAft>
              <a:buClrTx/>
              <a:buSzTx/>
              <a:buFontTx/>
              <a:buNone/>
              <a:tabLst/>
            </a:pPr>
            <a:r>
              <a:rPr lang="fr-FR" dirty="0" smtClean="0">
                <a:solidFill>
                  <a:schemeClr val="tx2"/>
                </a:solidFill>
              </a:rPr>
              <a:t>      </a:t>
            </a:r>
          </a:p>
          <a:p>
            <a:pPr marL="0" marR="0" indent="0" defTabSz="914400" rtl="0" eaLnBrk="0" fontAlgn="base" latinLnBrk="0" hangingPunct="0">
              <a:lnSpc>
                <a:spcPct val="100000"/>
              </a:lnSpc>
              <a:spcBef>
                <a:spcPct val="0"/>
              </a:spcBef>
              <a:spcAft>
                <a:spcPct val="0"/>
              </a:spcAft>
              <a:buClrTx/>
              <a:buSzTx/>
              <a:buFontTx/>
              <a:buNone/>
              <a:tabLst/>
            </a:pPr>
            <a:endParaRPr lang="en-GB" dirty="0" smtClean="0">
              <a:solidFill>
                <a:schemeClr val="tx2"/>
              </a:solidFill>
            </a:endParaRPr>
          </a:p>
        </p:txBody>
      </p:sp>
      <p:sp>
        <p:nvSpPr>
          <p:cNvPr id="16" name="Ellipse 15"/>
          <p:cNvSpPr/>
          <p:nvPr/>
        </p:nvSpPr>
        <p:spPr bwMode="auto">
          <a:xfrm>
            <a:off x="393561" y="2306745"/>
            <a:ext cx="144016" cy="14401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400" dirty="0" smtClean="0">
              <a:solidFill>
                <a:schemeClr val="tx2"/>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36912"/>
            <a:ext cx="7841660" cy="3932261"/>
          </a:xfrm>
          <a:prstGeom prst="rect">
            <a:avLst/>
          </a:prstGeom>
        </p:spPr>
      </p:pic>
    </p:spTree>
    <p:extLst>
      <p:ext uri="{BB962C8B-B14F-4D97-AF65-F5344CB8AC3E}">
        <p14:creationId xmlns:p14="http://schemas.microsoft.com/office/powerpoint/2010/main" val="66420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9897</TotalTime>
  <Words>2995</Words>
  <Application>Microsoft Office PowerPoint</Application>
  <PresentationFormat>Affichage à l'écran (4:3)</PresentationFormat>
  <Paragraphs>363</Paragraphs>
  <Slides>43</Slides>
  <Notes>13</Notes>
  <HiddenSlides>0</HiddenSlides>
  <MMClips>0</MMClips>
  <ScaleCrop>false</ScaleCrop>
  <HeadingPairs>
    <vt:vector size="4" baseType="variant">
      <vt:variant>
        <vt:lpstr>Thème</vt:lpstr>
      </vt:variant>
      <vt:variant>
        <vt:i4>2</vt:i4>
      </vt:variant>
      <vt:variant>
        <vt:lpstr>Titres des diapositives</vt:lpstr>
      </vt:variant>
      <vt:variant>
        <vt:i4>43</vt:i4>
      </vt:variant>
    </vt:vector>
  </HeadingPairs>
  <TitlesOfParts>
    <vt:vector size="45" baseType="lpstr">
      <vt:lpstr>4_EUM_template_v03</vt:lpstr>
      <vt:lpstr>5_EUM_template_v03</vt:lpstr>
      <vt:lpstr>Status Report on the Seismic Hazards Pilot</vt:lpstr>
      <vt:lpstr>Outline</vt:lpstr>
      <vt:lpstr>Seismic Hazards pilot - Status</vt:lpstr>
      <vt:lpstr>Seismic Hazards pilot - Status </vt:lpstr>
      <vt:lpstr>Seismic Hazards pilot - Objectives</vt:lpstr>
      <vt:lpstr>Overview of activities (1)</vt:lpstr>
      <vt:lpstr>Overview of activities (2)</vt:lpstr>
      <vt:lpstr>Results from pilot work in the period September 2015- February 2016  1. EO data access for pilot users  </vt:lpstr>
      <vt:lpstr>CEOS priority areas on GEP</vt:lpstr>
      <vt:lpstr> EO data access for Pilot users  </vt:lpstr>
      <vt:lpstr>Présentation PowerPoint</vt:lpstr>
      <vt:lpstr>Available Copernicus Sentinel-1A  SAR data </vt:lpstr>
      <vt:lpstr>GEP supporting the GSNL</vt:lpstr>
      <vt:lpstr>GEP supporting the Volcano pilot</vt:lpstr>
      <vt:lpstr>Présentation PowerPoint</vt:lpstr>
      <vt:lpstr>Présentation PowerPoint</vt:lpstr>
      <vt:lpstr>Data requests &amp; access</vt:lpstr>
      <vt:lpstr>Results from pilot work in the period September 2015- February 2016  2. EO processing  </vt:lpstr>
      <vt:lpstr>INGV : Azimuth displacement for the 2015 Lefkada earthquake</vt:lpstr>
      <vt:lpstr>INGV &amp; NOA: Sentinel-1 Displacement</vt:lpstr>
      <vt:lpstr> INGV &amp; NOA: Initial fault model for the  2015 Lefkada earthquake </vt:lpstr>
      <vt:lpstr>NOA:  Co-seismic deformation in Lefkada (1)</vt:lpstr>
      <vt:lpstr>NOA:  Co-seismic deformation in Lefkada (2)</vt:lpstr>
      <vt:lpstr>ISTerre: InSAR Deformation measurements using ERS and Envisat</vt:lpstr>
      <vt:lpstr>ISTerre: Chile seismic swarms </vt:lpstr>
      <vt:lpstr>JPL NASA:  ALOS-2 fine-beam interferograms over Kathmandu</vt:lpstr>
      <vt:lpstr>Présentation PowerPoint</vt:lpstr>
      <vt:lpstr>GEP Roadmap</vt:lpstr>
      <vt:lpstr>GEP: an innovative response</vt:lpstr>
      <vt:lpstr>Présentation PowerPoint</vt:lpstr>
      <vt:lpstr>Processing tasks on the platform  from CEOS pilot users</vt:lpstr>
      <vt:lpstr>Next processing activities on (and out of) the platform from CEOS pilot users</vt:lpstr>
      <vt:lpstr>Présentation PowerPoint</vt:lpstr>
      <vt:lpstr>Awareness – Promotion of results</vt:lpstr>
      <vt:lpstr>Présentation PowerPoint</vt:lpstr>
      <vt:lpstr>Publications</vt:lpstr>
      <vt:lpstr> Results from pilot work in the period September 2015- February 2016  4. Observations strategy  </vt:lpstr>
      <vt:lpstr>Observations strategy</vt:lpstr>
      <vt:lpstr>Issues and risks identified</vt:lpstr>
      <vt:lpstr>Issues &amp; risks identified</vt:lpstr>
      <vt:lpstr>Présentation PowerPoint</vt:lpstr>
      <vt:lpstr>Haiyuan fault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Seismic Pilot</dc:title>
  <dc:creator>Théodora Papadopoulou</dc:creator>
  <cp:lastModifiedBy>Théodora Papadopoulou</cp:lastModifiedBy>
  <cp:revision>568</cp:revision>
  <dcterms:created xsi:type="dcterms:W3CDTF">2015-07-03T12:25:15Z</dcterms:created>
  <dcterms:modified xsi:type="dcterms:W3CDTF">2016-03-03T14:08:23Z</dcterms:modified>
</cp:coreProperties>
</file>