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60" r:id="rId2"/>
    <p:sldId id="528" r:id="rId3"/>
    <p:sldId id="275" r:id="rId4"/>
    <p:sldId id="448" r:id="rId5"/>
    <p:sldId id="449" r:id="rId6"/>
    <p:sldId id="423" r:id="rId7"/>
    <p:sldId id="480" r:id="rId8"/>
    <p:sldId id="484" r:id="rId9"/>
    <p:sldId id="481" r:id="rId10"/>
    <p:sldId id="502" r:id="rId11"/>
    <p:sldId id="501" r:id="rId12"/>
    <p:sldId id="483" r:id="rId13"/>
    <p:sldId id="443" r:id="rId14"/>
    <p:sldId id="366" r:id="rId15"/>
    <p:sldId id="460" r:id="rId16"/>
    <p:sldId id="514" r:id="rId17"/>
    <p:sldId id="515" r:id="rId18"/>
    <p:sldId id="517" r:id="rId19"/>
    <p:sldId id="518" r:id="rId20"/>
    <p:sldId id="519" r:id="rId21"/>
    <p:sldId id="520" r:id="rId22"/>
    <p:sldId id="521" r:id="rId23"/>
    <p:sldId id="508" r:id="rId24"/>
    <p:sldId id="494" r:id="rId25"/>
    <p:sldId id="516" r:id="rId26"/>
    <p:sldId id="525" r:id="rId27"/>
    <p:sldId id="526" r:id="rId28"/>
    <p:sldId id="504" r:id="rId29"/>
    <p:sldId id="495" r:id="rId30"/>
    <p:sldId id="510" r:id="rId31"/>
    <p:sldId id="509" r:id="rId32"/>
    <p:sldId id="524" r:id="rId33"/>
    <p:sldId id="486" r:id="rId34"/>
    <p:sldId id="511" r:id="rId35"/>
    <p:sldId id="478" r:id="rId36"/>
    <p:sldId id="487" r:id="rId37"/>
    <p:sldId id="491" r:id="rId38"/>
    <p:sldId id="492" r:id="rId39"/>
    <p:sldId id="522" r:id="rId40"/>
    <p:sldId id="523" r:id="rId41"/>
    <p:sldId id="493" r:id="rId42"/>
    <p:sldId id="411" r:id="rId43"/>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A67"/>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9" autoAdjust="0"/>
    <p:restoredTop sz="79008" autoAdjust="0"/>
  </p:normalViewPr>
  <p:slideViewPr>
    <p:cSldViewPr snapToGrid="0" snapToObjects="1">
      <p:cViewPr varScale="1">
        <p:scale>
          <a:sx n="92" d="100"/>
          <a:sy n="92" d="100"/>
        </p:scale>
        <p:origin x="1902" y="84"/>
      </p:cViewPr>
      <p:guideLst>
        <p:guide orient="horz" pos="4277"/>
        <p:guide pos="2893"/>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03/03/2016</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3/3/2016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extLst>
      <p:ext uri="{BB962C8B-B14F-4D97-AF65-F5344CB8AC3E}">
        <p14:creationId xmlns:p14="http://schemas.microsoft.com/office/powerpoint/2010/main" val="2432119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6419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sz="1050" kern="1200" dirty="0" smtClean="0">
              <a:solidFill>
                <a:schemeClr val="tx1"/>
              </a:solidFill>
              <a:latin typeface="+mn-lt"/>
              <a:ea typeface="ＭＳ Ｐゴシック" pitchFamily="-106" charset="-128"/>
              <a:cs typeface="ＭＳ Ｐゴシック" pitchFamily="-106" charset="-128"/>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003737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18</a:t>
            </a:fld>
            <a:endParaRPr lang="en-US"/>
          </a:p>
        </p:txBody>
      </p:sp>
    </p:spTree>
    <p:extLst>
      <p:ext uri="{BB962C8B-B14F-4D97-AF65-F5344CB8AC3E}">
        <p14:creationId xmlns:p14="http://schemas.microsoft.com/office/powerpoint/2010/main" val="278262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19</a:t>
            </a:fld>
            <a:endParaRPr lang="en-US"/>
          </a:p>
        </p:txBody>
      </p:sp>
    </p:spTree>
    <p:extLst>
      <p:ext uri="{BB962C8B-B14F-4D97-AF65-F5344CB8AC3E}">
        <p14:creationId xmlns:p14="http://schemas.microsoft.com/office/powerpoint/2010/main" val="2782625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20</a:t>
            </a:fld>
            <a:endParaRPr lang="en-US"/>
          </a:p>
        </p:txBody>
      </p:sp>
    </p:spTree>
    <p:extLst>
      <p:ext uri="{BB962C8B-B14F-4D97-AF65-F5344CB8AC3E}">
        <p14:creationId xmlns:p14="http://schemas.microsoft.com/office/powerpoint/2010/main" val="122913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21</a:t>
            </a:fld>
            <a:endParaRPr lang="en-US"/>
          </a:p>
        </p:txBody>
      </p:sp>
    </p:spTree>
    <p:extLst>
      <p:ext uri="{BB962C8B-B14F-4D97-AF65-F5344CB8AC3E}">
        <p14:creationId xmlns:p14="http://schemas.microsoft.com/office/powerpoint/2010/main" val="1229130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24</a:t>
            </a:fld>
            <a:endParaRPr lang="en-US"/>
          </a:p>
        </p:txBody>
      </p:sp>
    </p:spTree>
    <p:extLst>
      <p:ext uri="{BB962C8B-B14F-4D97-AF65-F5344CB8AC3E}">
        <p14:creationId xmlns:p14="http://schemas.microsoft.com/office/powerpoint/2010/main" val="2782625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28</a:t>
            </a:fld>
            <a:endParaRPr lang="en-US"/>
          </a:p>
        </p:txBody>
      </p:sp>
    </p:spTree>
    <p:extLst>
      <p:ext uri="{BB962C8B-B14F-4D97-AF65-F5344CB8AC3E}">
        <p14:creationId xmlns:p14="http://schemas.microsoft.com/office/powerpoint/2010/main" val="369900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29</a:t>
            </a:fld>
            <a:endParaRPr lang="en-US"/>
          </a:p>
        </p:txBody>
      </p:sp>
    </p:spTree>
    <p:extLst>
      <p:ext uri="{BB962C8B-B14F-4D97-AF65-F5344CB8AC3E}">
        <p14:creationId xmlns:p14="http://schemas.microsoft.com/office/powerpoint/2010/main" val="2782625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21197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49636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2906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74071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2940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5634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25456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0970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Triangles</a:t>
            </a:r>
            <a:r>
              <a:rPr lang="en-US" baseline="0" dirty="0" smtClean="0"/>
              <a:t> are all volcanoes in Latin America. Red triangles are target volcanoes from the CEOS pilot plan. Black boxes and text show regions for planned quarterly monitoring with C-Band (Sentinel-1) and L-Band (ALOS 2) </a:t>
            </a:r>
            <a:r>
              <a:rPr lang="en-US" baseline="0" dirty="0" err="1" smtClean="0"/>
              <a:t>InSAR</a:t>
            </a:r>
            <a:r>
              <a:rPr lang="en-US" baseline="0" dirty="0" smtClean="0"/>
              <a:t>. Grey text shows the local end users (monitoring agency).</a:t>
            </a:r>
            <a:endParaRPr lang="en-US" dirty="0"/>
          </a:p>
        </p:txBody>
      </p:sp>
      <p:sp>
        <p:nvSpPr>
          <p:cNvPr id="4" name="Slide Number Placeholder 3"/>
          <p:cNvSpPr>
            <a:spLocks noGrp="1"/>
          </p:cNvSpPr>
          <p:nvPr>
            <p:ph type="sldNum" sz="quarter" idx="10"/>
          </p:nvPr>
        </p:nvSpPr>
        <p:spPr/>
        <p:txBody>
          <a:bodyPr/>
          <a:lstStyle/>
          <a:p>
            <a:fld id="{82C408E8-EF38-544A-BDA5-954CBADD625C}" type="slidenum">
              <a:rPr lang="en-US" smtClean="0"/>
              <a:t>13</a:t>
            </a:fld>
            <a:endParaRPr lang="en-US"/>
          </a:p>
        </p:txBody>
      </p:sp>
    </p:spTree>
    <p:extLst>
      <p:ext uri="{BB962C8B-B14F-4D97-AF65-F5344CB8AC3E}">
        <p14:creationId xmlns:p14="http://schemas.microsoft.com/office/powerpoint/2010/main" val="2889058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
        <p:nvSpPr>
          <p:cNvPr id="3" name="Rectangle 2"/>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4" name="TextBox 3"/>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78A4C7-619F-6A42-96DE-810EE6B9387E}" type="datetimeFigureOut">
              <a:rPr lang="en-US" smtClean="0"/>
              <a:t>3/3/2016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D591D0C-C0FA-874C-9669-C81633C717A2}" type="slidenum">
              <a:rPr lang="en-US" smtClean="0"/>
              <a:t>‹#›</a:t>
            </a:fld>
            <a:endParaRPr lang="en-US"/>
          </a:p>
        </p:txBody>
      </p:sp>
      <p:sp>
        <p:nvSpPr>
          <p:cNvPr id="7" name="Rectangle 6"/>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8" name="TextBox 7"/>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extLst>
      <p:ext uri="{BB962C8B-B14F-4D97-AF65-F5344CB8AC3E}">
        <p14:creationId xmlns:p14="http://schemas.microsoft.com/office/powerpoint/2010/main" val="25632496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3/3/2016</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extLst>
      <p:ext uri="{BB962C8B-B14F-4D97-AF65-F5344CB8AC3E}">
        <p14:creationId xmlns:p14="http://schemas.microsoft.com/office/powerpoint/2010/main" val="20077039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5D2E00-AF3C-421B-8183-C899D699904F}" type="datetimeFigureOut">
              <a:rPr lang="en-US" smtClean="0"/>
              <a:t>3/3/2016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021790E-F9B2-4963-B44C-8B80EDDD8883}" type="slidenum">
              <a:rPr lang="en-US" smtClean="0"/>
              <a:t>‹#›</a:t>
            </a:fld>
            <a:endParaRPr lang="en-US"/>
          </a:p>
        </p:txBody>
      </p:sp>
      <p:sp>
        <p:nvSpPr>
          <p:cNvPr id="8" name="Rectangle 7"/>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9" name="TextBox 8"/>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extLst>
      <p:ext uri="{BB962C8B-B14F-4D97-AF65-F5344CB8AC3E}">
        <p14:creationId xmlns:p14="http://schemas.microsoft.com/office/powerpoint/2010/main" val="1949382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05540"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#4</a:t>
            </a:r>
          </a:p>
          <a:p>
            <a:pPr defTabSz="914400" eaLnBrk="0" hangingPunct="0">
              <a:spcBef>
                <a:spcPts val="0"/>
              </a:spcBef>
              <a:defRPr/>
            </a:pPr>
            <a:r>
              <a:rPr lang="en-US" sz="1000" b="1" baseline="0" dirty="0" err="1" smtClean="0">
                <a:solidFill>
                  <a:srgbClr val="FFFFFF"/>
                </a:solidFill>
                <a:latin typeface="Arial Unicode MS" pitchFamily="-111" charset="0"/>
                <a:ea typeface="ＭＳ Ｐゴシック" pitchFamily="-105" charset="-128"/>
                <a:cs typeface="ＭＳ Ｐゴシック" pitchFamily="-105" charset="-128"/>
              </a:rPr>
              <a:t>Frascati</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Italy</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8-10 September,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78" y="119764"/>
            <a:ext cx="915254" cy="363051"/>
          </a:xfrm>
          <a:prstGeom prst="rect">
            <a:avLst/>
          </a:prstGeom>
        </p:spPr>
      </p:pic>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Lst>
  <p:transition spd="slow"/>
  <p:timing>
    <p:tnLst>
      <p:par>
        <p:cTn id="1" dur="indefinite" restart="never" nodeType="tmRoot"/>
      </p:par>
    </p:tnLst>
  </p:timing>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package" Target="../embeddings/Microsoft_Word_Document1.docx"/></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172192"/>
            <a:ext cx="8633129" cy="1349277"/>
          </a:xfrm>
        </p:spPr>
        <p:txBody>
          <a:bodyPr/>
          <a:lstStyle/>
          <a:p>
            <a:pPr algn="l"/>
            <a:r>
              <a:rPr lang="en-US" sz="2800" dirty="0" smtClean="0"/>
              <a:t>Status Report on Volcano Pilot Project</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latin typeface="Arial" panose="020B0604020202020204" pitchFamily="34" charset="0"/>
                <a:cs typeface="Arial" panose="020B0604020202020204" pitchFamily="34" charset="0"/>
              </a:rPr>
              <a:t>Mike Poland (USGS)</a:t>
            </a:r>
          </a:p>
          <a:p>
            <a:r>
              <a:rPr lang="en-US" b="0" dirty="0" smtClean="0">
                <a:latin typeface="Arial" panose="020B0604020202020204" pitchFamily="34" charset="0"/>
                <a:cs typeface="Arial" panose="020B0604020202020204" pitchFamily="34" charset="0"/>
              </a:rPr>
              <a:t>Simona Zoffoli (ASI)</a:t>
            </a:r>
          </a:p>
          <a:p>
            <a:endParaRPr lang="en-US" sz="1400" b="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WG Disasters #5</a:t>
            </a:r>
          </a:p>
          <a:p>
            <a:r>
              <a:rPr lang="en-US" b="0" dirty="0" smtClean="0">
                <a:latin typeface="Arial" panose="020B0604020202020204" pitchFamily="34" charset="0"/>
                <a:cs typeface="Arial" panose="020B0604020202020204" pitchFamily="34" charset="0"/>
              </a:rPr>
              <a:t>Bonn, Germany</a:t>
            </a:r>
          </a:p>
          <a:p>
            <a:r>
              <a:rPr lang="en-US" b="0" dirty="0" smtClean="0">
                <a:latin typeface="Arial" panose="020B0604020202020204" pitchFamily="34" charset="0"/>
                <a:cs typeface="Arial" panose="020B0604020202020204" pitchFamily="34" charset="0"/>
              </a:rPr>
              <a:t>8 -10 March, 2017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341120"/>
            <a:ext cx="9144000" cy="551688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pic>
        <p:nvPicPr>
          <p:cNvPr id="3" name="Picture 2" descr="landsat_hawaii_mosaic_lr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 y="1432560"/>
            <a:ext cx="5273040" cy="5273040"/>
          </a:xfrm>
          <a:prstGeom prst="rect">
            <a:avLst/>
          </a:prstGeom>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07280" y="1462251"/>
            <a:ext cx="4160520" cy="233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66360" y="4511040"/>
            <a:ext cx="3520440" cy="1754326"/>
          </a:xfrm>
          <a:prstGeom prst="rect">
            <a:avLst/>
          </a:prstGeom>
          <a:noFill/>
        </p:spPr>
        <p:txBody>
          <a:bodyPr wrap="square" rtlCol="0">
            <a:spAutoFit/>
          </a:bodyPr>
          <a:lstStyle/>
          <a:p>
            <a:pPr algn="ctr"/>
            <a:r>
              <a:rPr lang="en-US" sz="3600" b="1" dirty="0" smtClean="0">
                <a:solidFill>
                  <a:schemeClr val="bg1"/>
                </a:solidFill>
              </a:rPr>
              <a:t>Mauna Kea</a:t>
            </a:r>
          </a:p>
          <a:p>
            <a:pPr algn="ctr"/>
            <a:endParaRPr lang="en-US" sz="2400" b="1" dirty="0" smtClean="0">
              <a:solidFill>
                <a:schemeClr val="bg1"/>
              </a:solidFill>
            </a:endParaRPr>
          </a:p>
          <a:p>
            <a:pPr algn="ctr"/>
            <a:r>
              <a:rPr lang="en-US" sz="2400" b="1" dirty="0" smtClean="0">
                <a:solidFill>
                  <a:schemeClr val="bg1"/>
                </a:solidFill>
              </a:rPr>
              <a:t>Home to several world-class telescopes</a:t>
            </a:r>
            <a:endParaRPr lang="en-US" sz="2400" b="1" dirty="0">
              <a:solidFill>
                <a:schemeClr val="bg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 (both!)</a:t>
            </a:r>
          </a:p>
        </p:txBody>
      </p:sp>
    </p:spTree>
    <p:extLst>
      <p:ext uri="{BB962C8B-B14F-4D97-AF65-F5344CB8AC3E}">
        <p14:creationId xmlns:p14="http://schemas.microsoft.com/office/powerpoint/2010/main" val="1222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051" y="2529841"/>
            <a:ext cx="4410579" cy="2935777"/>
          </a:xfrm>
          <a:prstGeom prst="rect">
            <a:avLst/>
          </a:prstGeom>
        </p:spPr>
      </p:pic>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 (both!)</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2429" y="1336923"/>
            <a:ext cx="4187535" cy="552089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2429" y="1336923"/>
            <a:ext cx="4177145" cy="5521077"/>
          </a:xfrm>
          <a:prstGeom prst="rect">
            <a:avLst/>
          </a:prstGeom>
        </p:spPr>
      </p:pic>
    </p:spTree>
    <p:extLst>
      <p:ext uri="{BB962C8B-B14F-4D97-AF65-F5344CB8AC3E}">
        <p14:creationId xmlns:p14="http://schemas.microsoft.com/office/powerpoint/2010/main" val="23617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C: Large event</a:t>
            </a:r>
          </a:p>
        </p:txBody>
      </p:sp>
      <p:sp>
        <p:nvSpPr>
          <p:cNvPr id="7" name="TextBox 6"/>
          <p:cNvSpPr txBox="1"/>
          <p:nvPr/>
        </p:nvSpPr>
        <p:spPr>
          <a:xfrm>
            <a:off x="492553" y="1687044"/>
            <a:ext cx="7866226" cy="1538883"/>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800" dirty="0" smtClean="0"/>
              <a:t>Proposal has been submitted to ensure rapid access to data if a large volcanic event occurs</a:t>
            </a:r>
          </a:p>
          <a:p>
            <a:pPr marL="342900" indent="-342900">
              <a:spcBef>
                <a:spcPts val="600"/>
              </a:spcBef>
              <a:spcAft>
                <a:spcPts val="600"/>
              </a:spcAft>
              <a:buFont typeface="Arial" panose="020B0604020202020204" pitchFamily="34" charset="0"/>
              <a:buChar char="•"/>
            </a:pPr>
            <a:r>
              <a:rPr lang="en-US" sz="2800" dirty="0" smtClean="0"/>
              <a:t>Fogo eruption serves as a demonstration</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000" y="3678463"/>
            <a:ext cx="4201147" cy="276136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29137" y="3705695"/>
            <a:ext cx="4171831" cy="2734128"/>
          </a:xfrm>
          <a:prstGeom prst="rect">
            <a:avLst/>
          </a:prstGeom>
        </p:spPr>
      </p:pic>
      <p:sp>
        <p:nvSpPr>
          <p:cNvPr id="4" name="TextBox 3"/>
          <p:cNvSpPr txBox="1"/>
          <p:nvPr/>
        </p:nvSpPr>
        <p:spPr>
          <a:xfrm>
            <a:off x="5988969" y="6581001"/>
            <a:ext cx="3155031" cy="276999"/>
          </a:xfrm>
          <a:prstGeom prst="rect">
            <a:avLst/>
          </a:prstGeom>
          <a:noFill/>
        </p:spPr>
        <p:txBody>
          <a:bodyPr wrap="none" rtlCol="0">
            <a:spAutoFit/>
          </a:bodyPr>
          <a:lstStyle/>
          <a:p>
            <a:pPr algn="r"/>
            <a:r>
              <a:rPr lang="en-US" sz="1200" dirty="0" smtClean="0"/>
              <a:t>courtesy </a:t>
            </a:r>
            <a:r>
              <a:rPr lang="en-US" sz="1200" dirty="0" err="1" smtClean="0"/>
              <a:t>Fabrizzio</a:t>
            </a:r>
            <a:r>
              <a:rPr lang="en-US" sz="1200" dirty="0" smtClean="0"/>
              <a:t> </a:t>
            </a:r>
            <a:r>
              <a:rPr lang="en-US" sz="1200" dirty="0" err="1" smtClean="0"/>
              <a:t>Ferucci</a:t>
            </a:r>
            <a:r>
              <a:rPr lang="en-US" sz="1200" dirty="0" smtClean="0"/>
              <a:t>, Open University</a:t>
            </a:r>
            <a:endParaRPr lang="en-US" sz="1200" dirty="0"/>
          </a:p>
        </p:txBody>
      </p:sp>
    </p:spTree>
    <p:extLst>
      <p:ext uri="{BB962C8B-B14F-4D97-AF65-F5344CB8AC3E}">
        <p14:creationId xmlns:p14="http://schemas.microsoft.com/office/powerpoint/2010/main" val="157665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OS_SA_bas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5990" y="1367305"/>
            <a:ext cx="5791810" cy="5490695"/>
          </a:xfrm>
          <a:prstGeom prst="rect">
            <a:avLst/>
          </a:prstGeom>
        </p:spPr>
      </p:pic>
      <p:sp>
        <p:nvSpPr>
          <p:cNvPr id="3" name="Rettangolo 2"/>
          <p:cNvSpPr/>
          <p:nvPr/>
        </p:nvSpPr>
        <p:spPr>
          <a:xfrm>
            <a:off x="228600" y="1531033"/>
            <a:ext cx="2892798" cy="5016758"/>
          </a:xfrm>
          <a:prstGeom prst="rect">
            <a:avLst/>
          </a:prstGeom>
        </p:spPr>
        <p:txBody>
          <a:bodyPr wrap="square">
            <a:spAutoFit/>
          </a:bodyPr>
          <a:lstStyle/>
          <a:p>
            <a:pPr marL="285750" indent="-285750">
              <a:buFont typeface="Arial" panose="020B0604020202020204" pitchFamily="34" charset="0"/>
              <a:buChar char="•"/>
            </a:pPr>
            <a:r>
              <a:rPr lang="en-US" sz="1600" dirty="0"/>
              <a:t>D</a:t>
            </a:r>
            <a:r>
              <a:rPr lang="en-US" sz="1600" dirty="0" smtClean="0"/>
              <a:t>emonstrate </a:t>
            </a:r>
            <a:r>
              <a:rPr lang="en-US" sz="1600" dirty="0"/>
              <a:t>how </a:t>
            </a:r>
            <a:r>
              <a:rPr lang="en-US" sz="1600" dirty="0" smtClean="0"/>
              <a:t>EO data can </a:t>
            </a:r>
            <a:r>
              <a:rPr lang="en-US" sz="1600" dirty="0"/>
              <a:t>be used to cost-effectively monitor all 315 volcanoes in the region that erupted in the last 10,000 </a:t>
            </a:r>
            <a:r>
              <a:rPr lang="en-US" sz="1600" dirty="0" smtClean="0"/>
              <a:t>years</a:t>
            </a:r>
          </a:p>
          <a:p>
            <a:pPr marL="285750" indent="-285750">
              <a:buFont typeface="Arial" panose="020B0604020202020204" pitchFamily="34" charset="0"/>
              <a:buChar char="•"/>
            </a:pPr>
            <a:r>
              <a:rPr lang="en-US" sz="1600" dirty="0"/>
              <a:t>I</a:t>
            </a:r>
            <a:r>
              <a:rPr lang="en-US" sz="1600" dirty="0" smtClean="0"/>
              <a:t>dentify volcanoes that may became active in the near future</a:t>
            </a:r>
          </a:p>
          <a:p>
            <a:pPr marL="285750" indent="-285750">
              <a:buFont typeface="Arial" panose="020B0604020202020204" pitchFamily="34" charset="0"/>
              <a:buChar char="•"/>
            </a:pPr>
            <a:r>
              <a:rPr lang="en-US" sz="1600" dirty="0"/>
              <a:t>T</a:t>
            </a:r>
            <a:r>
              <a:rPr lang="en-US" sz="1600" dirty="0" smtClean="0"/>
              <a:t>rack new and ongoing eruptive activity</a:t>
            </a:r>
          </a:p>
          <a:p>
            <a:endParaRPr lang="en-US" sz="1600" dirty="0" smtClean="0"/>
          </a:p>
          <a:p>
            <a:endParaRPr lang="en-US" sz="1600" dirty="0" smtClean="0"/>
          </a:p>
          <a:p>
            <a:r>
              <a:rPr lang="en-US" sz="1600" dirty="0" smtClean="0"/>
              <a:t>Why Latin America?</a:t>
            </a:r>
            <a:endParaRPr lang="en-US" sz="1600" dirty="0"/>
          </a:p>
          <a:p>
            <a:pPr marL="285750" indent="-285750">
              <a:buFont typeface="Arial" panose="020B0604020202020204" pitchFamily="34" charset="0"/>
              <a:buChar char="•"/>
            </a:pPr>
            <a:r>
              <a:rPr lang="en-US" sz="1600" dirty="0" smtClean="0"/>
              <a:t>Diversity of environments</a:t>
            </a:r>
          </a:p>
          <a:p>
            <a:pPr marL="285750" indent="-285750">
              <a:buFont typeface="Arial" panose="020B0604020202020204" pitchFamily="34" charset="0"/>
              <a:buChar char="•"/>
            </a:pPr>
            <a:r>
              <a:rPr lang="en-US" sz="1600" dirty="0" smtClean="0"/>
              <a:t>Abundant volcanic activity</a:t>
            </a:r>
          </a:p>
          <a:p>
            <a:pPr marL="285750" indent="-285750">
              <a:buFont typeface="Arial" panose="020B0604020202020204" pitchFamily="34" charset="0"/>
              <a:buChar char="•"/>
            </a:pPr>
            <a:r>
              <a:rPr lang="en-US" sz="1600" dirty="0" smtClean="0"/>
              <a:t>Benefits to local users</a:t>
            </a:r>
          </a:p>
          <a:p>
            <a:pPr marL="285750" indent="-285750">
              <a:buFont typeface="Arial" panose="020B0604020202020204" pitchFamily="34" charset="0"/>
              <a:buChar char="•"/>
            </a:pPr>
            <a:r>
              <a:rPr lang="en-US" sz="1600" dirty="0" smtClean="0"/>
              <a:t>64% of volcanoes in the region have no ground monitoring of any type</a:t>
            </a:r>
          </a:p>
        </p:txBody>
      </p:sp>
      <p:sp>
        <p:nvSpPr>
          <p:cNvPr id="4" name="Title 3"/>
          <p:cNvSpPr>
            <a:spLocks noGrp="1"/>
          </p:cNvSpPr>
          <p:nvPr>
            <p:ph type="title"/>
          </p:nvPr>
        </p:nvSpPr>
        <p:spPr/>
        <p:txBody>
          <a:bodyPr/>
          <a:lstStyle/>
          <a:p>
            <a:r>
              <a:rPr lang="en-US" dirty="0" smtClean="0"/>
              <a:t>Objective A: Regional demonstration</a:t>
            </a:r>
            <a:endParaRPr lang="en-US" dirty="0"/>
          </a:p>
        </p:txBody>
      </p:sp>
    </p:spTree>
    <p:extLst>
      <p:ext uri="{BB962C8B-B14F-4D97-AF65-F5344CB8AC3E}">
        <p14:creationId xmlns:p14="http://schemas.microsoft.com/office/powerpoint/2010/main" val="31367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A Efforts by Partner</a:t>
            </a:r>
          </a:p>
        </p:txBody>
      </p:sp>
      <p:graphicFrame>
        <p:nvGraphicFramePr>
          <p:cNvPr id="5" name="Table 4"/>
          <p:cNvGraphicFramePr>
            <a:graphicFrameLocks noGrp="1"/>
          </p:cNvGraphicFramePr>
          <p:nvPr>
            <p:extLst>
              <p:ext uri="{D42A27DB-BD31-4B8C-83A1-F6EECF244321}">
                <p14:modId xmlns:p14="http://schemas.microsoft.com/office/powerpoint/2010/main" val="2160513045"/>
              </p:ext>
            </p:extLst>
          </p:nvPr>
        </p:nvGraphicFramePr>
        <p:xfrm>
          <a:off x="117027" y="1392054"/>
          <a:ext cx="9026973" cy="5407338"/>
        </p:xfrm>
        <a:graphic>
          <a:graphicData uri="http://schemas.openxmlformats.org/drawingml/2006/table">
            <a:tbl>
              <a:tblPr firstRow="1" bandRow="1">
                <a:tableStyleId>{D27102A9-8310-4765-A935-A1911B00CA55}</a:tableStyleId>
              </a:tblPr>
              <a:tblGrid>
                <a:gridCol w="5540467"/>
                <a:gridCol w="3486506"/>
              </a:tblGrid>
              <a:tr h="602982">
                <a:tc>
                  <a:txBody>
                    <a:bodyPr/>
                    <a:lstStyle/>
                    <a:p>
                      <a:r>
                        <a:rPr lang="en-US" dirty="0" smtClean="0"/>
                        <a:t>Topic/region</a:t>
                      </a:r>
                      <a:endParaRPr lang="en-US" dirty="0"/>
                    </a:p>
                  </a:txBody>
                  <a:tcPr anchor="ctr"/>
                </a:tc>
                <a:tc>
                  <a:txBody>
                    <a:bodyPr/>
                    <a:lstStyle/>
                    <a:p>
                      <a:r>
                        <a:rPr lang="en-US" dirty="0" smtClean="0"/>
                        <a:t>Value</a:t>
                      </a:r>
                      <a:r>
                        <a:rPr lang="en-US" baseline="0" dirty="0" smtClean="0"/>
                        <a:t> Added P</a:t>
                      </a:r>
                      <a:r>
                        <a:rPr lang="en-US" dirty="0" smtClean="0"/>
                        <a:t>artner</a:t>
                      </a:r>
                      <a:endParaRPr lang="en-US" dirty="0"/>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Northern Andes and Lesser</a:t>
                      </a:r>
                      <a:r>
                        <a:rPr lang="it-IT" sz="1400" kern="1200" baseline="0" dirty="0" smtClean="0">
                          <a:solidFill>
                            <a:schemeClr val="tx1"/>
                          </a:solidFill>
                          <a:latin typeface="+mn-lt"/>
                          <a:ea typeface="+mn-ea"/>
                          <a:cs typeface="+mn-cs"/>
                        </a:rPr>
                        <a:t> Antilles SAR</a:t>
                      </a:r>
                      <a:endParaRPr lang="it-IT" sz="1400" kern="1200" dirty="0" smtClean="0">
                        <a:solidFill>
                          <a:schemeClr val="tx1"/>
                        </a:solidFill>
                        <a:latin typeface="+mn-lt"/>
                        <a:ea typeface="+mn-ea"/>
                        <a:cs typeface="+mn-cs"/>
                      </a:endParaRPr>
                    </a:p>
                  </a:txBody>
                  <a:tcPr anchor="ctr"/>
                </a:tc>
                <a:tc>
                  <a:txBody>
                    <a:bodyPr/>
                    <a:lstStyle/>
                    <a:p>
                      <a:r>
                        <a:rPr lang="en-US" sz="1400" b="0" dirty="0" smtClean="0"/>
                        <a:t>University of Bristol</a:t>
                      </a:r>
                      <a:endParaRPr lang="en-US" sz="1400" b="0" dirty="0">
                        <a:solidFill>
                          <a:srgbClr val="FFFFFF"/>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Southern and Austral Andes SAR</a:t>
                      </a:r>
                    </a:p>
                  </a:txBody>
                  <a:tcPr anchor="ctr"/>
                </a:tc>
                <a:tc>
                  <a:txBody>
                    <a:bodyPr/>
                    <a:lstStyle/>
                    <a:p>
                      <a:r>
                        <a:rPr lang="en-US" sz="1400" b="0" dirty="0" smtClean="0"/>
                        <a:t>Cornell University</a:t>
                      </a:r>
                      <a:endParaRPr lang="en-US" sz="1400" b="0" dirty="0">
                        <a:solidFill>
                          <a:srgbClr val="FFFFFF"/>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Galápagos SAR</a:t>
                      </a:r>
                    </a:p>
                  </a:txBody>
                  <a:tcPr anchor="ctr"/>
                </a:tc>
                <a:tc>
                  <a:txBody>
                    <a:bodyPr/>
                    <a:lstStyle/>
                    <a:p>
                      <a:r>
                        <a:rPr lang="en-US" sz="1400" b="0" dirty="0" smtClean="0">
                          <a:solidFill>
                            <a:srgbClr val="002569"/>
                          </a:solidFill>
                        </a:rPr>
                        <a:t>IREA/CNR</a:t>
                      </a:r>
                      <a:endParaRPr lang="en-US" sz="1400" b="0" dirty="0">
                        <a:solidFill>
                          <a:srgbClr val="002569"/>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Mexico SAR</a:t>
                      </a:r>
                    </a:p>
                  </a:txBody>
                  <a:tcPr anchor="ctr"/>
                </a:tc>
                <a:tc>
                  <a:txBody>
                    <a:bodyPr/>
                    <a:lstStyle/>
                    <a:p>
                      <a:r>
                        <a:rPr lang="en-US" sz="1400" b="0" dirty="0" smtClean="0">
                          <a:solidFill>
                            <a:srgbClr val="002569"/>
                          </a:solidFill>
                        </a:rPr>
                        <a:t>University</a:t>
                      </a:r>
                      <a:r>
                        <a:rPr lang="en-US" sz="1400" b="0" baseline="0" dirty="0" smtClean="0">
                          <a:solidFill>
                            <a:srgbClr val="002569"/>
                          </a:solidFill>
                        </a:rPr>
                        <a:t> </a:t>
                      </a:r>
                      <a:r>
                        <a:rPr lang="en-US" sz="1400" b="0" dirty="0" smtClean="0">
                          <a:solidFill>
                            <a:srgbClr val="002569"/>
                          </a:solidFill>
                        </a:rPr>
                        <a:t>of Miami</a:t>
                      </a:r>
                      <a:endParaRPr lang="en-US" sz="1400" b="0" dirty="0">
                        <a:solidFill>
                          <a:srgbClr val="002569"/>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latin typeface="+mn-lt"/>
                          <a:ea typeface="+mn-ea"/>
                          <a:cs typeface="+mn-cs"/>
                        </a:rPr>
                        <a:t>Central America SAR</a:t>
                      </a:r>
                      <a:endParaRPr lang="it-IT" sz="1400" kern="1200" dirty="0" smtClean="0">
                        <a:solidFill>
                          <a:schemeClr val="tx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smtClean="0"/>
                        <a:t>Penn State</a:t>
                      </a:r>
                      <a:r>
                        <a:rPr lang="en-US" sz="1400" b="0" dirty="0" smtClean="0"/>
                        <a:t>,</a:t>
                      </a:r>
                      <a:r>
                        <a:rPr lang="en-US" sz="1400" b="0" baseline="0" dirty="0" smtClean="0"/>
                        <a:t> </a:t>
                      </a:r>
                      <a:r>
                        <a:rPr lang="en-US" sz="1400" b="0" dirty="0" smtClean="0"/>
                        <a:t>University of Bristol</a:t>
                      </a:r>
                      <a:endParaRPr lang="en-US" sz="1400" b="0" dirty="0" smtClean="0">
                        <a:solidFill>
                          <a:srgbClr val="FFFFFF"/>
                        </a:solidFill>
                      </a:endParaRPr>
                    </a:p>
                    <a:p>
                      <a:endParaRPr lang="en-US" sz="1400" b="0" dirty="0">
                        <a:solidFill>
                          <a:srgbClr val="002569"/>
                        </a:solidFill>
                      </a:endParaRPr>
                    </a:p>
                  </a:txBody>
                  <a:tcPr anchor="ctr"/>
                </a:tc>
              </a:tr>
              <a:tr h="439610">
                <a:tc>
                  <a:txBody>
                    <a:bodyPr/>
                    <a:lstStyle/>
                    <a:p>
                      <a:pPr lvl="0"/>
                      <a:r>
                        <a:rPr lang="it-IT" sz="1400" kern="1200" dirty="0" smtClean="0">
                          <a:solidFill>
                            <a:schemeClr val="tx1"/>
                          </a:solidFill>
                          <a:latin typeface="+mn-lt"/>
                          <a:ea typeface="+mn-ea"/>
                          <a:cs typeface="+mn-cs"/>
                        </a:rPr>
                        <a:t>Detection of ash</a:t>
                      </a:r>
                      <a:r>
                        <a:rPr lang="it-IT" sz="1400" kern="1200" baseline="0" dirty="0" smtClean="0">
                          <a:solidFill>
                            <a:schemeClr val="tx1"/>
                          </a:solidFill>
                          <a:latin typeface="+mn-lt"/>
                          <a:ea typeface="+mn-ea"/>
                          <a:cs typeface="+mn-cs"/>
                        </a:rPr>
                        <a:t> plumes and thermal anomalies</a:t>
                      </a:r>
                      <a:endParaRPr lang="it-IT" sz="1400" kern="1200" dirty="0" smtClean="0">
                        <a:solidFill>
                          <a:schemeClr val="tx1"/>
                        </a:solidFill>
                        <a:latin typeface="+mn-lt"/>
                        <a:ea typeface="+mn-ea"/>
                        <a:cs typeface="+mn-cs"/>
                      </a:endParaRPr>
                    </a:p>
                  </a:txBody>
                  <a:tcPr anchor="ctr"/>
                </a:tc>
                <a:tc>
                  <a:txBody>
                    <a:bodyPr/>
                    <a:lstStyle/>
                    <a:p>
                      <a:r>
                        <a:rPr lang="en-US" sz="1400" b="0" dirty="0" smtClean="0">
                          <a:solidFill>
                            <a:srgbClr val="002569"/>
                          </a:solidFill>
                        </a:rPr>
                        <a:t>NOAA</a:t>
                      </a:r>
                      <a:endParaRPr lang="en-US" sz="1400" b="0" dirty="0">
                        <a:solidFill>
                          <a:srgbClr val="002569"/>
                        </a:solidFill>
                      </a:endParaRPr>
                    </a:p>
                  </a:txBody>
                  <a:tcPr anchor="ctr"/>
                </a:tc>
              </a:tr>
              <a:tr h="769317">
                <a:tc>
                  <a:txBody>
                    <a:bodyPr/>
                    <a:lstStyle/>
                    <a:p>
                      <a:pPr lvl="0"/>
                      <a:r>
                        <a:rPr lang="en-US" sz="1400" kern="1200" dirty="0" smtClean="0">
                          <a:solidFill>
                            <a:schemeClr val="tx1"/>
                          </a:solidFill>
                          <a:latin typeface="+mn-lt"/>
                          <a:ea typeface="+mn-ea"/>
                          <a:cs typeface="+mn-cs"/>
                        </a:rPr>
                        <a:t>Development</a:t>
                      </a:r>
                      <a:r>
                        <a:rPr lang="en-US" sz="1400" kern="1200" baseline="0" dirty="0" smtClean="0">
                          <a:solidFill>
                            <a:schemeClr val="tx1"/>
                          </a:solidFill>
                          <a:latin typeface="+mn-lt"/>
                          <a:ea typeface="+mn-ea"/>
                          <a:cs typeface="+mn-cs"/>
                        </a:rPr>
                        <a:t> and testing </a:t>
                      </a:r>
                      <a:r>
                        <a:rPr lang="en-US" sz="1400" kern="1200" dirty="0" smtClean="0">
                          <a:solidFill>
                            <a:schemeClr val="tx1"/>
                          </a:solidFill>
                          <a:latin typeface="+mn-lt"/>
                          <a:ea typeface="+mn-ea"/>
                          <a:cs typeface="+mn-cs"/>
                        </a:rPr>
                        <a:t>of EO-based methodology for improved monitoring of surface deformation</a:t>
                      </a:r>
                      <a:endParaRPr lang="it-IT" sz="1400" kern="1200" dirty="0" smtClean="0">
                        <a:solidFill>
                          <a:schemeClr val="tx1"/>
                        </a:solidFill>
                        <a:latin typeface="+mn-lt"/>
                        <a:ea typeface="+mn-ea"/>
                        <a:cs typeface="+mn-cs"/>
                      </a:endParaRPr>
                    </a:p>
                  </a:txBody>
                  <a:tcPr anchor="ctr"/>
                </a:tc>
                <a:tc>
                  <a:txBody>
                    <a:bodyPr/>
                    <a:lstStyle/>
                    <a:p>
                      <a:r>
                        <a:rPr lang="en-US" sz="1400" b="0" dirty="0" smtClean="0">
                          <a:solidFill>
                            <a:srgbClr val="002569"/>
                          </a:solidFill>
                        </a:rPr>
                        <a:t>All</a:t>
                      </a:r>
                      <a:endParaRPr lang="en-US" sz="1400" b="0" dirty="0">
                        <a:solidFill>
                          <a:srgbClr val="002569"/>
                        </a:solidFill>
                      </a:endParaRPr>
                    </a:p>
                  </a:txBody>
                  <a:tcPr anchor="ctr"/>
                </a:tc>
              </a:tr>
              <a:tr h="8792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Capacity-building and training activities in countries that do not currently have access to abundant EO data and/or the ability to process and interpret such data</a:t>
                      </a:r>
                    </a:p>
                  </a:txBody>
                  <a:tcPr anchor="ctr"/>
                </a:tc>
                <a:tc>
                  <a:txBody>
                    <a:bodyPr/>
                    <a:lstStyle/>
                    <a:p>
                      <a:r>
                        <a:rPr lang="en-US" sz="1400" b="0" dirty="0" smtClean="0"/>
                        <a:t>All</a:t>
                      </a:r>
                      <a:endParaRPr lang="en-US" sz="1400" b="0" dirty="0">
                        <a:solidFill>
                          <a:srgbClr val="FFFFFF"/>
                        </a:solidFill>
                      </a:endParaRPr>
                    </a:p>
                  </a:txBody>
                  <a:tcPr anchor="ctr"/>
                </a:tc>
              </a:tr>
              <a:tr h="439610">
                <a:tc>
                  <a:txBody>
                    <a:bodyPr/>
                    <a:lstStyle/>
                    <a:p>
                      <a:r>
                        <a:rPr lang="en-US" sz="1400" dirty="0" smtClean="0"/>
                        <a:t>Collect feedback</a:t>
                      </a:r>
                      <a:r>
                        <a:rPr lang="en-US" sz="1400" baseline="0" dirty="0" smtClean="0"/>
                        <a:t> </a:t>
                      </a:r>
                      <a:r>
                        <a:rPr lang="en-US" sz="1400" dirty="0" smtClean="0"/>
                        <a:t>from users</a:t>
                      </a:r>
                      <a:endParaRPr lang="en-US" sz="1400" dirty="0">
                        <a:solidFill>
                          <a:srgbClr val="FFFFFF"/>
                        </a:solidFill>
                      </a:endParaRPr>
                    </a:p>
                  </a:txBody>
                  <a:tcPr anchor="ctr"/>
                </a:tc>
                <a:tc>
                  <a:txBody>
                    <a:bodyPr/>
                    <a:lstStyle/>
                    <a:p>
                      <a:r>
                        <a:rPr lang="en-US" sz="1400" b="0" dirty="0" smtClean="0"/>
                        <a:t>All</a:t>
                      </a:r>
                      <a:endParaRPr lang="en-US" sz="1400" b="0" dirty="0">
                        <a:solidFill>
                          <a:schemeClr val="bg1"/>
                        </a:solidFill>
                      </a:endParaRPr>
                    </a:p>
                  </a:txBody>
                  <a:tcPr anchor="ctr"/>
                </a:tc>
              </a:tr>
            </a:tbl>
          </a:graphicData>
        </a:graphic>
      </p:graphicFrame>
    </p:spTree>
    <p:extLst>
      <p:ext uri="{BB962C8B-B14F-4D97-AF65-F5344CB8AC3E}">
        <p14:creationId xmlns:p14="http://schemas.microsoft.com/office/powerpoint/2010/main" val="1766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mj-lt"/>
                <a:cs typeface="Tahoma" pitchFamily="-106" charset="0"/>
              </a:rPr>
              <a:t>SAR Data Usage</a:t>
            </a:r>
            <a:endParaRPr kumimoji="0" lang="en-US" sz="2800" b="1" i="0" u="none" strike="noStrike" kern="0" cap="none" spc="0" normalizeH="0" baseline="0" noProof="0" dirty="0" smtClean="0">
              <a:ln>
                <a:noFill/>
              </a:ln>
              <a:solidFill>
                <a:schemeClr val="bg1"/>
              </a:solidFill>
              <a:effectLst/>
              <a:uLnTx/>
              <a:uFillTx/>
              <a:latin typeface="+mj-lt"/>
              <a:cs typeface="Tahoma" pitchFamily="-106" charset="0"/>
            </a:endParaRPr>
          </a:p>
        </p:txBody>
      </p:sp>
      <p:graphicFrame>
        <p:nvGraphicFramePr>
          <p:cNvPr id="8" name="Table 4"/>
          <p:cNvGraphicFramePr>
            <a:graphicFrameLocks noGrp="1"/>
          </p:cNvGraphicFramePr>
          <p:nvPr>
            <p:extLst>
              <p:ext uri="{D42A27DB-BD31-4B8C-83A1-F6EECF244321}">
                <p14:modId xmlns:p14="http://schemas.microsoft.com/office/powerpoint/2010/main" val="2525670973"/>
              </p:ext>
            </p:extLst>
          </p:nvPr>
        </p:nvGraphicFramePr>
        <p:xfrm>
          <a:off x="117026" y="1388441"/>
          <a:ext cx="9026973" cy="4114800"/>
        </p:xfrm>
        <a:graphic>
          <a:graphicData uri="http://schemas.openxmlformats.org/drawingml/2006/table">
            <a:tbl>
              <a:tblPr firstRow="1" bandRow="1">
                <a:tableStyleId>{D27102A9-8310-4765-A935-A1911B00CA55}</a:tableStyleId>
              </a:tblPr>
              <a:tblGrid>
                <a:gridCol w="1940374"/>
                <a:gridCol w="2296391"/>
                <a:gridCol w="4790208"/>
              </a:tblGrid>
              <a:tr h="685800">
                <a:tc>
                  <a:txBody>
                    <a:bodyPr/>
                    <a:lstStyle/>
                    <a:p>
                      <a:r>
                        <a:rPr lang="en-US" sz="1600" dirty="0" smtClean="0"/>
                        <a:t>Mission</a:t>
                      </a:r>
                      <a:endParaRPr lang="en-US" sz="1600" dirty="0"/>
                    </a:p>
                  </a:txBody>
                  <a:tcPr anchor="ctr"/>
                </a:tc>
                <a:tc>
                  <a:txBody>
                    <a:bodyPr/>
                    <a:lstStyle/>
                    <a:p>
                      <a:pPr algn="ctr"/>
                      <a:r>
                        <a:rPr lang="en-US" sz="1600" baseline="0" dirty="0" smtClean="0"/>
                        <a:t>Ordered / Allocated</a:t>
                      </a:r>
                      <a:endParaRPr lang="en-US" sz="1600" dirty="0"/>
                    </a:p>
                  </a:txBody>
                  <a:tcPr anchor="ctr"/>
                </a:tc>
                <a:tc>
                  <a:txBody>
                    <a:bodyPr/>
                    <a:lstStyle/>
                    <a:p>
                      <a:r>
                        <a:rPr lang="en-US" sz="1600" dirty="0" smtClean="0"/>
                        <a:t>Noteworthy results</a:t>
                      </a:r>
                      <a:endParaRPr lang="en-US" sz="1600" dirty="0"/>
                    </a:p>
                  </a:txBody>
                  <a:tcPr anchor="ctr"/>
                </a:tc>
              </a:tr>
              <a:tr h="685800">
                <a:tc>
                  <a:txBody>
                    <a:bodyPr/>
                    <a:lstStyle/>
                    <a:p>
                      <a:r>
                        <a:rPr lang="en-US" sz="1400" b="1" dirty="0" smtClean="0"/>
                        <a:t>RADARSAT-2</a:t>
                      </a:r>
                      <a:endParaRPr lang="en-US" sz="1400" b="1"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235 / 270 </a:t>
                      </a:r>
                    </a:p>
                  </a:txBody>
                  <a:tcPr anchor="ctr"/>
                </a:tc>
                <a:tc>
                  <a:txBody>
                    <a:bodyPr/>
                    <a:lstStyle/>
                    <a:p>
                      <a:r>
                        <a:rPr lang="en-US" sz="1400" b="0" dirty="0" smtClean="0"/>
                        <a:t>Cordon </a:t>
                      </a:r>
                      <a:r>
                        <a:rPr lang="en-US" sz="1400" b="0" dirty="0" err="1" smtClean="0"/>
                        <a:t>Caulle</a:t>
                      </a:r>
                      <a:r>
                        <a:rPr lang="en-US" sz="1400" b="0" dirty="0" smtClean="0"/>
                        <a:t>, </a:t>
                      </a:r>
                      <a:r>
                        <a:rPr lang="en-US" sz="1400" b="0" dirty="0" err="1" smtClean="0"/>
                        <a:t>Pacaya</a:t>
                      </a:r>
                      <a:r>
                        <a:rPr lang="en-US" sz="1400" b="0" dirty="0" smtClean="0"/>
                        <a:t>, </a:t>
                      </a:r>
                      <a:r>
                        <a:rPr lang="en-US" sz="1400" b="0" dirty="0" err="1" smtClean="0"/>
                        <a:t>Villarica</a:t>
                      </a:r>
                      <a:endParaRPr lang="en-US" sz="1400" b="0" dirty="0">
                        <a:solidFill>
                          <a:srgbClr val="FFFFFF"/>
                        </a:solidFill>
                      </a:endParaRPr>
                    </a:p>
                  </a:txBody>
                  <a:tcPr anchor="ctr"/>
                </a:tc>
              </a:tr>
              <a:tr h="685800">
                <a:tc>
                  <a:txBody>
                    <a:bodyPr/>
                    <a:lstStyle/>
                    <a:p>
                      <a:r>
                        <a:rPr lang="en-US" sz="1400" b="1" dirty="0" smtClean="0"/>
                        <a:t>COSMO-</a:t>
                      </a:r>
                      <a:r>
                        <a:rPr lang="en-US" sz="1400" b="1" dirty="0" err="1" smtClean="0"/>
                        <a:t>SkyMed</a:t>
                      </a:r>
                      <a:endParaRPr lang="en-US" sz="1400" b="1"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381 / 600</a:t>
                      </a:r>
                      <a:r>
                        <a:rPr lang="it-IT" sz="1400" kern="1200" dirty="0" smtClean="0">
                          <a:solidFill>
                            <a:schemeClr val="tx1"/>
                          </a:solidFill>
                          <a:latin typeface="+mn-lt"/>
                          <a:ea typeface="+mn-ea"/>
                          <a:cs typeface="+mn-cs"/>
                        </a:rPr>
                        <a:t>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Cordon </a:t>
                      </a:r>
                      <a:r>
                        <a:rPr lang="en-US" sz="1400" b="0" dirty="0" err="1" smtClean="0"/>
                        <a:t>Caulle</a:t>
                      </a:r>
                      <a:r>
                        <a:rPr lang="en-US" sz="1400" b="0" dirty="0" smtClean="0"/>
                        <a:t>, Chiles – Cerro Negro, </a:t>
                      </a:r>
                      <a:r>
                        <a:rPr lang="en-US" sz="1400" b="0" dirty="0" err="1" smtClean="0"/>
                        <a:t>Villarica</a:t>
                      </a:r>
                      <a:endParaRPr lang="en-US" sz="1400" b="0" dirty="0" smtClean="0">
                        <a:solidFill>
                          <a:srgbClr val="FFFFFF"/>
                        </a:solidFill>
                      </a:endParaRPr>
                    </a:p>
                  </a:txBody>
                  <a:tcPr anchor="ctr"/>
                </a:tc>
              </a:tr>
              <a:tr h="685800">
                <a:tc>
                  <a:txBody>
                    <a:bodyPr/>
                    <a:lstStyle/>
                    <a:p>
                      <a:r>
                        <a:rPr lang="en-US" sz="1400" b="1" dirty="0" smtClean="0">
                          <a:solidFill>
                            <a:schemeClr val="tx1"/>
                          </a:solidFill>
                        </a:rPr>
                        <a:t>TSX</a:t>
                      </a:r>
                      <a:endParaRPr lang="en-US" sz="1400" b="1"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135 </a:t>
                      </a:r>
                      <a:r>
                        <a:rPr lang="it-IT" sz="1400" b="1" kern="1200" dirty="0" smtClean="0">
                          <a:solidFill>
                            <a:schemeClr val="tx1"/>
                          </a:solidFill>
                          <a:latin typeface="+mn-lt"/>
                          <a:ea typeface="+mn-ea"/>
                          <a:cs typeface="+mn-cs"/>
                        </a:rPr>
                        <a:t>/ 400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Chiles – Cerro Negro, </a:t>
                      </a:r>
                      <a:r>
                        <a:rPr lang="en-US" sz="1400" b="0" dirty="0" err="1" smtClean="0"/>
                        <a:t>Ubinas</a:t>
                      </a:r>
                      <a:endParaRPr lang="en-US" sz="1400" b="0" dirty="0" smtClean="0">
                        <a:solidFill>
                          <a:srgbClr val="FFFFFF"/>
                        </a:solidFill>
                      </a:endParaRPr>
                    </a:p>
                  </a:txBody>
                  <a:tcPr anchor="ctr"/>
                </a:tc>
              </a:tr>
              <a:tr h="685800">
                <a:tc>
                  <a:txBody>
                    <a:bodyPr/>
                    <a:lstStyle/>
                    <a:p>
                      <a:r>
                        <a:rPr lang="en-US" sz="1400" b="1" dirty="0" smtClean="0">
                          <a:solidFill>
                            <a:schemeClr val="tx1"/>
                          </a:solidFill>
                        </a:rPr>
                        <a:t>ALOS-2</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84 / 200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err="1" smtClean="0">
                          <a:solidFill>
                            <a:schemeClr val="tx1"/>
                          </a:solidFill>
                        </a:rPr>
                        <a:t>Momotombo</a:t>
                      </a:r>
                      <a:r>
                        <a:rPr lang="en-US" sz="1400" b="0" dirty="0" smtClean="0">
                          <a:solidFill>
                            <a:schemeClr val="tx1"/>
                          </a:solidFill>
                        </a:rPr>
                        <a:t>, </a:t>
                      </a:r>
                      <a:r>
                        <a:rPr lang="en-US" sz="1400" b="0" dirty="0" err="1" smtClean="0">
                          <a:solidFill>
                            <a:schemeClr val="tx1"/>
                          </a:solidFill>
                        </a:rPr>
                        <a:t>Santiaguito</a:t>
                      </a:r>
                      <a:endParaRPr lang="en-US" sz="1400" b="0" dirty="0" smtClean="0">
                        <a:solidFill>
                          <a:schemeClr val="tx1"/>
                        </a:solidFill>
                      </a:endParaRPr>
                    </a:p>
                  </a:txBody>
                  <a:tcPr anchor="ctr"/>
                </a:tc>
              </a:tr>
              <a:tr h="685800">
                <a:tc>
                  <a:txBody>
                    <a:bodyPr/>
                    <a:lstStyle/>
                    <a:p>
                      <a:r>
                        <a:rPr lang="en-US" sz="1400" b="1" dirty="0" smtClean="0">
                          <a:solidFill>
                            <a:schemeClr val="tx1"/>
                          </a:solidFill>
                        </a:rPr>
                        <a:t>TDX (</a:t>
                      </a:r>
                      <a:r>
                        <a:rPr lang="en-US" sz="1400" b="1" dirty="0" err="1" smtClean="0">
                          <a:solidFill>
                            <a:schemeClr val="tx1"/>
                          </a:solidFill>
                        </a:rPr>
                        <a:t>CoSSC</a:t>
                      </a:r>
                      <a:r>
                        <a:rPr lang="en-US" sz="1400" b="1" baseline="0" dirty="0" smtClean="0">
                          <a:solidFill>
                            <a:schemeClr val="tx1"/>
                          </a:solidFill>
                        </a:rPr>
                        <a:t> exp.)</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14/150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err="1" smtClean="0">
                          <a:solidFill>
                            <a:schemeClr val="tx1"/>
                          </a:solidFill>
                        </a:rPr>
                        <a:t>Reventador</a:t>
                      </a:r>
                      <a:r>
                        <a:rPr lang="en-US" sz="1400" b="0" dirty="0" smtClean="0">
                          <a:solidFill>
                            <a:schemeClr val="tx1"/>
                          </a:solidFill>
                        </a:rPr>
                        <a:t>, </a:t>
                      </a:r>
                      <a:r>
                        <a:rPr lang="en-US" sz="1400" b="0" dirty="0" err="1" smtClean="0">
                          <a:solidFill>
                            <a:schemeClr val="tx1"/>
                          </a:solidFill>
                        </a:rPr>
                        <a:t>Soufriére</a:t>
                      </a:r>
                      <a:r>
                        <a:rPr lang="en-US" sz="1400" b="0" dirty="0" smtClean="0">
                          <a:solidFill>
                            <a:schemeClr val="tx1"/>
                          </a:solidFill>
                        </a:rPr>
                        <a:t> Hills Volcano</a:t>
                      </a:r>
                    </a:p>
                  </a:txBody>
                  <a:tcPr anchor="ctr"/>
                </a:tc>
              </a:tr>
            </a:tbl>
          </a:graphicData>
        </a:graphic>
      </p:graphicFrame>
      <p:sp>
        <p:nvSpPr>
          <p:cNvPr id="2" name="CasellaDiTesto 1"/>
          <p:cNvSpPr txBox="1"/>
          <p:nvPr/>
        </p:nvSpPr>
        <p:spPr>
          <a:xfrm>
            <a:off x="585627" y="5893658"/>
            <a:ext cx="7849456" cy="646331"/>
          </a:xfrm>
          <a:prstGeom prst="rect">
            <a:avLst/>
          </a:prstGeom>
          <a:noFill/>
        </p:spPr>
        <p:txBody>
          <a:bodyPr wrap="square" rtlCol="0">
            <a:spAutoFit/>
          </a:bodyPr>
          <a:lstStyle/>
          <a:p>
            <a:r>
              <a:rPr lang="it-IT" dirty="0" smtClean="0"/>
              <a:t>*Sentinel-1A data have not been included, since </a:t>
            </a:r>
            <a:r>
              <a:rPr lang="en-US" dirty="0" smtClean="0"/>
              <a:t>those </a:t>
            </a:r>
            <a:r>
              <a:rPr lang="en-US" dirty="0"/>
              <a:t>data are distributed at no cost and with no </a:t>
            </a:r>
            <a:r>
              <a:rPr lang="en-US" dirty="0" smtClean="0"/>
              <a:t>restrictions. </a:t>
            </a:r>
            <a:endParaRPr lang="it-IT" dirty="0"/>
          </a:p>
        </p:txBody>
      </p:sp>
    </p:spTree>
    <p:extLst>
      <p:ext uri="{BB962C8B-B14F-4D97-AF65-F5344CB8AC3E}">
        <p14:creationId xmlns:p14="http://schemas.microsoft.com/office/powerpoint/2010/main" val="840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of data</a:t>
            </a:r>
            <a:endParaRPr lang="en-US" dirty="0"/>
          </a:p>
        </p:txBody>
      </p:sp>
      <p:sp>
        <p:nvSpPr>
          <p:cNvPr id="3" name="Content Placeholder 2"/>
          <p:cNvSpPr>
            <a:spLocks noGrp="1"/>
          </p:cNvSpPr>
          <p:nvPr>
            <p:ph idx="1"/>
          </p:nvPr>
        </p:nvSpPr>
        <p:spPr/>
        <p:txBody>
          <a:bodyPr/>
          <a:lstStyle/>
          <a:p>
            <a:pPr marL="0" indent="0">
              <a:spcAft>
                <a:spcPts val="600"/>
              </a:spcAft>
              <a:buNone/>
            </a:pPr>
            <a:r>
              <a:rPr lang="en-US" sz="3200" u="sng" dirty="0" smtClean="0"/>
              <a:t>How have satellite data been useful?</a:t>
            </a:r>
            <a:endParaRPr lang="en-US" sz="3200" dirty="0" smtClean="0"/>
          </a:p>
          <a:p>
            <a:pPr>
              <a:spcAft>
                <a:spcPts val="600"/>
              </a:spcAft>
            </a:pPr>
            <a:r>
              <a:rPr lang="en-US" b="0" dirty="0" smtClean="0"/>
              <a:t>Monitored volcanoes with no ground networks and motivated installation of new sensors (</a:t>
            </a:r>
            <a:r>
              <a:rPr lang="en-US" b="0" i="1" u="sng" dirty="0" smtClean="0"/>
              <a:t>Cordon </a:t>
            </a:r>
            <a:r>
              <a:rPr lang="en-US" b="0" i="1" u="sng" dirty="0" err="1" smtClean="0"/>
              <a:t>Caulle</a:t>
            </a:r>
            <a:r>
              <a:rPr lang="en-US" b="0" dirty="0" smtClean="0"/>
              <a:t>)</a:t>
            </a:r>
          </a:p>
          <a:p>
            <a:pPr>
              <a:spcAft>
                <a:spcPts val="600"/>
              </a:spcAft>
            </a:pPr>
            <a:r>
              <a:rPr lang="en-US" b="0" dirty="0" smtClean="0"/>
              <a:t>Provided data for determining alert levels (</a:t>
            </a:r>
            <a:r>
              <a:rPr lang="en-US" b="0" i="1" u="sng" dirty="0" smtClean="0"/>
              <a:t>Chiles-CN</a:t>
            </a:r>
            <a:r>
              <a:rPr lang="en-US" b="0" dirty="0" smtClean="0"/>
              <a:t>)</a:t>
            </a:r>
          </a:p>
          <a:p>
            <a:pPr>
              <a:spcAft>
                <a:spcPts val="600"/>
              </a:spcAft>
            </a:pPr>
            <a:r>
              <a:rPr lang="en-US" b="0" dirty="0" smtClean="0"/>
              <a:t>Complemented </a:t>
            </a:r>
            <a:r>
              <a:rPr lang="en-US" b="0" dirty="0"/>
              <a:t>ground-based data and contributed to situational awareness during a </a:t>
            </a:r>
            <a:r>
              <a:rPr lang="en-US" b="0" dirty="0" smtClean="0"/>
              <a:t>crisis (</a:t>
            </a:r>
            <a:r>
              <a:rPr lang="en-US" b="0" i="1" u="sng" dirty="0" err="1" smtClean="0"/>
              <a:t>Calbuco</a:t>
            </a:r>
            <a:r>
              <a:rPr lang="en-US" b="0" dirty="0" smtClean="0"/>
              <a:t>, </a:t>
            </a:r>
            <a:r>
              <a:rPr lang="en-US" b="0" i="1" u="sng" dirty="0" err="1" smtClean="0"/>
              <a:t>Momotombo</a:t>
            </a:r>
            <a:r>
              <a:rPr lang="en-US" b="0" dirty="0" smtClean="0"/>
              <a:t>)</a:t>
            </a:r>
          </a:p>
          <a:p>
            <a:pPr>
              <a:spcAft>
                <a:spcPts val="600"/>
              </a:spcAft>
            </a:pPr>
            <a:r>
              <a:rPr lang="en-US" b="0" dirty="0" smtClean="0"/>
              <a:t>Filled “gaps” at volcanoes that have some ground-based monitoring (</a:t>
            </a:r>
            <a:r>
              <a:rPr lang="en-US" b="0" i="1" u="sng" dirty="0" err="1" smtClean="0"/>
              <a:t>Tungarahua</a:t>
            </a:r>
            <a:r>
              <a:rPr lang="en-US" b="0" dirty="0" smtClean="0"/>
              <a:t>, </a:t>
            </a:r>
            <a:r>
              <a:rPr lang="en-US" b="0" i="1" u="sng" dirty="0" err="1" smtClean="0"/>
              <a:t>Pacaya</a:t>
            </a:r>
            <a:r>
              <a:rPr lang="en-US" b="0" dirty="0" smtClean="0"/>
              <a:t>, </a:t>
            </a:r>
            <a:r>
              <a:rPr lang="en-US" b="0" i="1" u="sng" dirty="0" err="1" smtClean="0"/>
              <a:t>Santiaguito</a:t>
            </a:r>
            <a:r>
              <a:rPr lang="en-US" b="0" dirty="0" smtClean="0"/>
              <a:t>)</a:t>
            </a:r>
          </a:p>
          <a:p>
            <a:pPr>
              <a:spcAft>
                <a:spcPts val="600"/>
              </a:spcAft>
            </a:pPr>
            <a:r>
              <a:rPr lang="en-US" b="0" dirty="0" smtClean="0"/>
              <a:t>Provide otherwise inaccessible data (</a:t>
            </a:r>
            <a:r>
              <a:rPr lang="en-US" b="0" i="1" u="sng" dirty="0" err="1" smtClean="0"/>
              <a:t>Reventador</a:t>
            </a:r>
            <a:r>
              <a:rPr lang="en-US" b="0" dirty="0" smtClean="0"/>
              <a:t>, </a:t>
            </a:r>
            <a:r>
              <a:rPr lang="en-US" b="0" i="1" u="sng" dirty="0" smtClean="0"/>
              <a:t>SHV</a:t>
            </a:r>
            <a:r>
              <a:rPr lang="en-US" b="0" dirty="0" smtClean="0"/>
              <a:t>)</a:t>
            </a:r>
          </a:p>
          <a:p>
            <a:pPr>
              <a:spcAft>
                <a:spcPts val="600"/>
              </a:spcAft>
            </a:pPr>
            <a:r>
              <a:rPr lang="en-US" b="0" dirty="0" smtClean="0"/>
              <a:t>Research (</a:t>
            </a:r>
            <a:r>
              <a:rPr lang="en-US" b="0" i="1" u="sng" dirty="0" err="1" smtClean="0"/>
              <a:t>Ubinas</a:t>
            </a:r>
            <a:r>
              <a:rPr lang="en-US" b="0" dirty="0" smtClean="0"/>
              <a:t>)</a:t>
            </a:r>
          </a:p>
        </p:txBody>
      </p:sp>
    </p:spTree>
    <p:extLst>
      <p:ext uri="{BB962C8B-B14F-4D97-AF65-F5344CB8AC3E}">
        <p14:creationId xmlns:p14="http://schemas.microsoft.com/office/powerpoint/2010/main" val="38594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Cordón</a:t>
            </a:r>
            <a:r>
              <a:rPr lang="en-US" dirty="0" smtClean="0"/>
              <a:t> </a:t>
            </a:r>
            <a:r>
              <a:rPr lang="en-US" dirty="0" err="1" smtClean="0"/>
              <a:t>Caulle</a:t>
            </a:r>
            <a:endParaRPr lang="en-US" dirty="0"/>
          </a:p>
        </p:txBody>
      </p:sp>
      <p:pic>
        <p:nvPicPr>
          <p:cNvPr id="4" name="Picture 3" descr="newCaulle_uplif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9733" y="3532351"/>
            <a:ext cx="4075059" cy="3250262"/>
          </a:xfrm>
          <a:prstGeom prst="rect">
            <a:avLst/>
          </a:prstGeom>
        </p:spPr>
      </p:pic>
      <p:sp>
        <p:nvSpPr>
          <p:cNvPr id="5" name="Content Placeholder 2"/>
          <p:cNvSpPr>
            <a:spLocks noGrp="1"/>
          </p:cNvSpPr>
          <p:nvPr>
            <p:ph idx="1"/>
          </p:nvPr>
        </p:nvSpPr>
        <p:spPr>
          <a:xfrm>
            <a:off x="58079" y="1975594"/>
            <a:ext cx="3079721" cy="4206154"/>
          </a:xfrm>
        </p:spPr>
        <p:txBody>
          <a:bodyPr>
            <a:noAutofit/>
          </a:bodyPr>
          <a:lstStyle/>
          <a:p>
            <a:r>
              <a:rPr lang="en-US" sz="1800" b="0" dirty="0" smtClean="0"/>
              <a:t>Rapid uplift following end of 2011-2012 eruption</a:t>
            </a:r>
          </a:p>
          <a:p>
            <a:r>
              <a:rPr lang="en-US" sz="1800" b="0" dirty="0" smtClean="0"/>
              <a:t>Uplift is aseismic (no associated earthquakes)</a:t>
            </a:r>
          </a:p>
          <a:p>
            <a:r>
              <a:rPr lang="en-US" sz="1800" b="0" dirty="0" smtClean="0"/>
              <a:t>OVDAS </a:t>
            </a:r>
            <a:r>
              <a:rPr lang="en-US" sz="1800" dirty="0" smtClean="0"/>
              <a:t>wants</a:t>
            </a:r>
            <a:r>
              <a:rPr lang="en-US" sz="1800" b="0" dirty="0" smtClean="0"/>
              <a:t> to deploy a GPS based, but had to postpone due to the </a:t>
            </a:r>
            <a:r>
              <a:rPr lang="en-US" sz="1800" b="0" dirty="0" err="1" smtClean="0"/>
              <a:t>Villarrica</a:t>
            </a:r>
            <a:r>
              <a:rPr lang="en-US" sz="1800" b="0" dirty="0" smtClean="0"/>
              <a:t> and </a:t>
            </a:r>
            <a:r>
              <a:rPr lang="en-US" sz="1800" b="0" dirty="0" err="1" smtClean="0"/>
              <a:t>Calbuco</a:t>
            </a:r>
            <a:r>
              <a:rPr lang="en-US" sz="1800" b="0" dirty="0" smtClean="0"/>
              <a:t> eruptions in 2015</a:t>
            </a:r>
          </a:p>
          <a:p>
            <a:r>
              <a:rPr lang="en-US" sz="1800" b="0" dirty="0" smtClean="0"/>
              <a:t>Recognition of uplift motivated NOAA to increase detection sensitivity for ash and thermal anomalies</a:t>
            </a:r>
            <a:endParaRPr lang="en-US" sz="1800" b="0" dirty="0"/>
          </a:p>
        </p:txBody>
      </p:sp>
      <p:pic>
        <p:nvPicPr>
          <p:cNvPr id="6" name="Picture 5" descr="ts_asc_desc.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3928" y="1600200"/>
            <a:ext cx="5722421" cy="1736766"/>
          </a:xfrm>
          <a:prstGeom prst="rect">
            <a:avLst/>
          </a:prstGeom>
        </p:spPr>
      </p:pic>
      <p:sp>
        <p:nvSpPr>
          <p:cNvPr id="7" name="Rectangle 6"/>
          <p:cNvSpPr/>
          <p:nvPr/>
        </p:nvSpPr>
        <p:spPr>
          <a:xfrm>
            <a:off x="4674980" y="5479832"/>
            <a:ext cx="3134191" cy="307777"/>
          </a:xfrm>
          <a:prstGeom prst="rect">
            <a:avLst/>
          </a:prstGeom>
        </p:spPr>
        <p:txBody>
          <a:bodyPr wrap="none">
            <a:spAutoFit/>
          </a:bodyPr>
          <a:lstStyle/>
          <a:p>
            <a:r>
              <a:rPr lang="en-US" sz="1400" dirty="0" smtClean="0"/>
              <a:t>Uplift 2012/03-20012/12: ˜45 cm cm/</a:t>
            </a:r>
            <a:r>
              <a:rPr lang="en-US" sz="1400" dirty="0" err="1" smtClean="0"/>
              <a:t>yr</a:t>
            </a:r>
            <a:r>
              <a:rPr lang="en-US" sz="1400" dirty="0" smtClean="0"/>
              <a:t> </a:t>
            </a:r>
          </a:p>
        </p:txBody>
      </p:sp>
      <p:sp>
        <p:nvSpPr>
          <p:cNvPr id="8" name="Rectangle 7"/>
          <p:cNvSpPr/>
          <p:nvPr/>
        </p:nvSpPr>
        <p:spPr>
          <a:xfrm>
            <a:off x="5811598" y="4641800"/>
            <a:ext cx="3278336" cy="307777"/>
          </a:xfrm>
          <a:prstGeom prst="rect">
            <a:avLst/>
          </a:prstGeom>
        </p:spPr>
        <p:txBody>
          <a:bodyPr wrap="none">
            <a:spAutoFit/>
          </a:bodyPr>
          <a:lstStyle/>
          <a:p>
            <a:r>
              <a:rPr lang="en-US" sz="1400" dirty="0" smtClean="0"/>
              <a:t>Uplift 2013/03-2015/06: ˜16 cm/</a:t>
            </a:r>
            <a:r>
              <a:rPr lang="en-US" sz="1400" dirty="0" err="1" smtClean="0"/>
              <a:t>yr</a:t>
            </a:r>
            <a:r>
              <a:rPr lang="en-US" sz="1400" dirty="0" smtClean="0"/>
              <a:t> uplift</a:t>
            </a:r>
          </a:p>
        </p:txBody>
      </p:sp>
    </p:spTree>
    <p:extLst>
      <p:ext uri="{BB962C8B-B14F-4D97-AF65-F5344CB8AC3E}">
        <p14:creationId xmlns:p14="http://schemas.microsoft.com/office/powerpoint/2010/main" val="15951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341120"/>
            <a:ext cx="9144000" cy="5521932"/>
          </a:xfrm>
        </p:spPr>
      </p:pic>
      <p:sp>
        <p:nvSpPr>
          <p:cNvPr id="6" name="Title 5"/>
          <p:cNvSpPr>
            <a:spLocks noGrp="1"/>
          </p:cNvSpPr>
          <p:nvPr>
            <p:ph type="title"/>
          </p:nvPr>
        </p:nvSpPr>
        <p:spPr/>
        <p:txBody>
          <a:bodyPr/>
          <a:lstStyle/>
          <a:p>
            <a:r>
              <a:rPr lang="en-US" dirty="0" smtClean="0"/>
              <a:t>Results: automated alerts</a:t>
            </a:r>
            <a:endParaRPr lang="en-US" dirty="0"/>
          </a:p>
        </p:txBody>
      </p:sp>
      <p:sp>
        <p:nvSpPr>
          <p:cNvPr id="4" name="TextBox 3"/>
          <p:cNvSpPr txBox="1"/>
          <p:nvPr/>
        </p:nvSpPr>
        <p:spPr>
          <a:xfrm rot="16200000">
            <a:off x="-969163" y="5543780"/>
            <a:ext cx="2361545" cy="276999"/>
          </a:xfrm>
          <a:prstGeom prst="rect">
            <a:avLst/>
          </a:prstGeom>
          <a:noFill/>
        </p:spPr>
        <p:txBody>
          <a:bodyPr wrap="none" rtlCol="0">
            <a:spAutoFit/>
          </a:bodyPr>
          <a:lstStyle/>
          <a:p>
            <a:pPr algn="r"/>
            <a:r>
              <a:rPr lang="en-US" sz="1200" dirty="0" smtClean="0"/>
              <a:t>courtesy Mike </a:t>
            </a:r>
            <a:r>
              <a:rPr lang="en-US" sz="1200" dirty="0" err="1" smtClean="0"/>
              <a:t>Pavolonis</a:t>
            </a:r>
            <a:r>
              <a:rPr lang="en-US" sz="1200" dirty="0" smtClean="0"/>
              <a:t>, NOAA</a:t>
            </a:r>
            <a:endParaRPr lang="en-US" sz="1200" dirty="0"/>
          </a:p>
        </p:txBody>
      </p:sp>
    </p:spTree>
    <p:extLst>
      <p:ext uri="{BB962C8B-B14F-4D97-AF65-F5344CB8AC3E}">
        <p14:creationId xmlns:p14="http://schemas.microsoft.com/office/powerpoint/2010/main" val="1448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41120"/>
            <a:ext cx="9144000" cy="5516880"/>
          </a:xfrm>
          <a:prstGeom prst="rect">
            <a:avLst/>
          </a:prstGeom>
        </p:spPr>
      </p:pic>
      <p:sp>
        <p:nvSpPr>
          <p:cNvPr id="6" name="Title 5"/>
          <p:cNvSpPr>
            <a:spLocks noGrp="1"/>
          </p:cNvSpPr>
          <p:nvPr>
            <p:ph type="title"/>
          </p:nvPr>
        </p:nvSpPr>
        <p:spPr/>
        <p:txBody>
          <a:bodyPr/>
          <a:lstStyle/>
          <a:p>
            <a:r>
              <a:rPr lang="en-US" dirty="0" smtClean="0"/>
              <a:t>Results: automated alerts</a:t>
            </a:r>
            <a:endParaRPr lang="en-US" dirty="0"/>
          </a:p>
        </p:txBody>
      </p:sp>
      <p:sp>
        <p:nvSpPr>
          <p:cNvPr id="4" name="TextBox 3"/>
          <p:cNvSpPr txBox="1"/>
          <p:nvPr/>
        </p:nvSpPr>
        <p:spPr>
          <a:xfrm rot="16200000">
            <a:off x="-969163" y="5543780"/>
            <a:ext cx="2361545" cy="276999"/>
          </a:xfrm>
          <a:prstGeom prst="rect">
            <a:avLst/>
          </a:prstGeom>
          <a:noFill/>
        </p:spPr>
        <p:txBody>
          <a:bodyPr wrap="none" rtlCol="0">
            <a:spAutoFit/>
          </a:bodyPr>
          <a:lstStyle/>
          <a:p>
            <a:pPr algn="r"/>
            <a:r>
              <a:rPr lang="en-US" sz="1200" dirty="0" smtClean="0"/>
              <a:t>courtesy Mike </a:t>
            </a:r>
            <a:r>
              <a:rPr lang="en-US" sz="1200" dirty="0" err="1" smtClean="0"/>
              <a:t>Pavolonis</a:t>
            </a:r>
            <a:r>
              <a:rPr lang="en-US" sz="1200" dirty="0" smtClean="0"/>
              <a:t>, NOAA</a:t>
            </a:r>
            <a:endParaRPr lang="en-US" sz="1200" dirty="0"/>
          </a:p>
        </p:txBody>
      </p:sp>
    </p:spTree>
    <p:extLst>
      <p:ext uri="{BB962C8B-B14F-4D97-AF65-F5344CB8AC3E}">
        <p14:creationId xmlns:p14="http://schemas.microsoft.com/office/powerpoint/2010/main" val="30082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1335232"/>
            <a:ext cx="9144000" cy="56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Overview</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332863" y="2045776"/>
            <a:ext cx="3355910" cy="3816429"/>
          </a:xfrm>
          <a:prstGeom prst="rect">
            <a:avLst/>
          </a:prstGeom>
          <a:solidFill>
            <a:schemeClr val="bg1">
              <a:alpha val="50000"/>
            </a:schemeClr>
          </a:solidFill>
        </p:spPr>
        <p:txBody>
          <a:bodyPr wrap="square" rtlCol="0">
            <a:spAutoFit/>
          </a:bodyPr>
          <a:lstStyle/>
          <a:p>
            <a:pPr marL="457200" lvl="0" indent="-457200">
              <a:spcBef>
                <a:spcPts val="600"/>
              </a:spcBef>
              <a:spcAft>
                <a:spcPts val="600"/>
              </a:spcAft>
              <a:buFont typeface="Arial"/>
              <a:buChar char="•"/>
            </a:pPr>
            <a:r>
              <a:rPr lang="en-US" sz="2400" b="1" dirty="0" smtClean="0">
                <a:solidFill>
                  <a:srgbClr val="000000"/>
                </a:solidFill>
              </a:rPr>
              <a:t>Motivation and objectives</a:t>
            </a:r>
          </a:p>
          <a:p>
            <a:pPr marL="457200" indent="-457200">
              <a:spcBef>
                <a:spcPts val="600"/>
              </a:spcBef>
              <a:spcAft>
                <a:spcPts val="600"/>
              </a:spcAft>
              <a:buFont typeface="Arial"/>
              <a:buChar char="•"/>
            </a:pPr>
            <a:r>
              <a:rPr lang="en-US" sz="2400" b="1" dirty="0" smtClean="0">
                <a:solidFill>
                  <a:srgbClr val="000000"/>
                </a:solidFill>
              </a:rPr>
              <a:t>Data usage</a:t>
            </a:r>
            <a:endParaRPr lang="en-US" sz="2400" b="1" dirty="0">
              <a:solidFill>
                <a:srgbClr val="000000"/>
              </a:solidFill>
            </a:endParaRPr>
          </a:p>
          <a:p>
            <a:pPr marL="457200" lvl="0" indent="-457200">
              <a:spcBef>
                <a:spcPts val="600"/>
              </a:spcBef>
              <a:spcAft>
                <a:spcPts val="600"/>
              </a:spcAft>
              <a:buFont typeface="Arial"/>
              <a:buChar char="•"/>
            </a:pPr>
            <a:r>
              <a:rPr lang="en-US" sz="2400" b="1" dirty="0" smtClean="0">
                <a:solidFill>
                  <a:srgbClr val="000000"/>
                </a:solidFill>
              </a:rPr>
              <a:t>New results</a:t>
            </a:r>
          </a:p>
          <a:p>
            <a:pPr marL="457200" lvl="0" indent="-457200">
              <a:spcBef>
                <a:spcPts val="600"/>
              </a:spcBef>
              <a:spcAft>
                <a:spcPts val="600"/>
              </a:spcAft>
              <a:buFont typeface="Arial"/>
              <a:buChar char="•"/>
            </a:pPr>
            <a:r>
              <a:rPr lang="en-US" sz="2400" b="1" dirty="0" smtClean="0">
                <a:solidFill>
                  <a:srgbClr val="000000"/>
                </a:solidFill>
              </a:rPr>
              <a:t>Interfacing with end users</a:t>
            </a:r>
            <a:endParaRPr lang="en-US" sz="2400" b="1" dirty="0">
              <a:solidFill>
                <a:srgbClr val="000000"/>
              </a:solidFill>
            </a:endParaRPr>
          </a:p>
          <a:p>
            <a:pPr marL="457200" lvl="0" indent="-457200">
              <a:spcBef>
                <a:spcPts val="600"/>
              </a:spcBef>
              <a:spcAft>
                <a:spcPts val="600"/>
              </a:spcAft>
              <a:buFont typeface="Arial"/>
              <a:buChar char="•"/>
            </a:pPr>
            <a:r>
              <a:rPr lang="en-US" sz="2400" b="1" dirty="0" smtClean="0">
                <a:solidFill>
                  <a:srgbClr val="000000"/>
                </a:solidFill>
              </a:rPr>
              <a:t>Milestones</a:t>
            </a:r>
          </a:p>
          <a:p>
            <a:pPr marL="457200" lvl="0" indent="-457200">
              <a:spcBef>
                <a:spcPts val="600"/>
              </a:spcBef>
              <a:spcAft>
                <a:spcPts val="600"/>
              </a:spcAft>
              <a:buFont typeface="Arial"/>
              <a:buChar char="•"/>
            </a:pPr>
            <a:r>
              <a:rPr lang="en-US" sz="2400" b="1" dirty="0" smtClean="0">
                <a:solidFill>
                  <a:srgbClr val="000000"/>
                </a:solidFill>
              </a:rPr>
              <a:t>Issues</a:t>
            </a:r>
          </a:p>
        </p:txBody>
      </p:sp>
    </p:spTree>
    <p:extLst>
      <p:ext uri="{BB962C8B-B14F-4D97-AF65-F5344CB8AC3E}">
        <p14:creationId xmlns:p14="http://schemas.microsoft.com/office/powerpoint/2010/main" val="420201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Results: Chiles – Cerro Negro</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66221265"/>
              </p:ext>
            </p:extLst>
          </p:nvPr>
        </p:nvGraphicFramePr>
        <p:xfrm>
          <a:off x="-1" y="3484882"/>
          <a:ext cx="9103251" cy="2896733"/>
        </p:xfrm>
        <a:graphic>
          <a:graphicData uri="http://schemas.openxmlformats.org/presentationml/2006/ole">
            <mc:AlternateContent xmlns:mc="http://schemas.openxmlformats.org/markup-compatibility/2006">
              <mc:Choice xmlns:v="urn:schemas-microsoft-com:vml" Requires="v">
                <p:oleObj spid="_x0000_s2061" name="Document" r:id="rId4" imgW="6166760" imgH="2209553" progId="Word.Document.12">
                  <p:embed/>
                </p:oleObj>
              </mc:Choice>
              <mc:Fallback>
                <p:oleObj name="Document" r:id="rId4" imgW="6166760" imgH="2209553" progId="Word.Document.12">
                  <p:embed/>
                  <p:pic>
                    <p:nvPicPr>
                      <p:cNvPr id="0" name=""/>
                      <p:cNvPicPr/>
                      <p:nvPr/>
                    </p:nvPicPr>
                    <p:blipFill>
                      <a:blip r:embed="rId5"/>
                      <a:stretch>
                        <a:fillRect/>
                      </a:stretch>
                    </p:blipFill>
                    <p:spPr>
                      <a:xfrm>
                        <a:off x="-1" y="3484882"/>
                        <a:ext cx="9103251" cy="2896733"/>
                      </a:xfrm>
                      <a:prstGeom prst="rect">
                        <a:avLst/>
                      </a:prstGeom>
                    </p:spPr>
                  </p:pic>
                </p:oleObj>
              </mc:Fallback>
            </mc:AlternateContent>
          </a:graphicData>
        </a:graphic>
      </p:graphicFrame>
      <p:sp>
        <p:nvSpPr>
          <p:cNvPr id="5" name="Rectangle 4"/>
          <p:cNvSpPr/>
          <p:nvPr/>
        </p:nvSpPr>
        <p:spPr>
          <a:xfrm>
            <a:off x="719220" y="5271551"/>
            <a:ext cx="1452640" cy="369332"/>
          </a:xfrm>
          <a:prstGeom prst="rect">
            <a:avLst/>
          </a:prstGeom>
        </p:spPr>
        <p:txBody>
          <a:bodyPr wrap="square">
            <a:spAutoFit/>
          </a:bodyPr>
          <a:lstStyle/>
          <a:p>
            <a:pPr algn="ctr"/>
            <a:r>
              <a:rPr lang="en-US" dirty="0">
                <a:latin typeface="Times"/>
                <a:cs typeface="Times"/>
              </a:rPr>
              <a:t>1000 </a:t>
            </a:r>
            <a:r>
              <a:rPr lang="en-US" dirty="0" smtClean="0">
                <a:latin typeface="Times"/>
                <a:cs typeface="Times"/>
              </a:rPr>
              <a:t>events</a:t>
            </a:r>
            <a:endParaRPr lang="en-US" dirty="0">
              <a:latin typeface="Times"/>
              <a:cs typeface="Times"/>
            </a:endParaRPr>
          </a:p>
        </p:txBody>
      </p:sp>
      <p:sp>
        <p:nvSpPr>
          <p:cNvPr id="7" name="Rectangle 6"/>
          <p:cNvSpPr/>
          <p:nvPr/>
        </p:nvSpPr>
        <p:spPr>
          <a:xfrm>
            <a:off x="-119743" y="6153922"/>
            <a:ext cx="9486900" cy="3429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OGO-INSTITUTO-GEOFISICO-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993" y="3623673"/>
            <a:ext cx="1490547" cy="596219"/>
          </a:xfrm>
          <a:prstGeom prst="rect">
            <a:avLst/>
          </a:prstGeom>
        </p:spPr>
      </p:pic>
      <p:cxnSp>
        <p:nvCxnSpPr>
          <p:cNvPr id="9" name="Straight Connector 8"/>
          <p:cNvCxnSpPr/>
          <p:nvPr/>
        </p:nvCxnSpPr>
        <p:spPr>
          <a:xfrm>
            <a:off x="437993" y="5590083"/>
            <a:ext cx="8665257"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7993" y="5087445"/>
            <a:ext cx="8665257"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37993" y="4593514"/>
            <a:ext cx="8665257"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634452" y="6568708"/>
            <a:ext cx="1950082" cy="307777"/>
          </a:xfrm>
          <a:prstGeom prst="rect">
            <a:avLst/>
          </a:prstGeom>
        </p:spPr>
        <p:txBody>
          <a:bodyPr wrap="square">
            <a:spAutoFit/>
          </a:bodyPr>
          <a:lstStyle/>
          <a:p>
            <a:pPr algn="ctr"/>
            <a:r>
              <a:rPr lang="en-US" sz="1400" dirty="0" smtClean="0">
                <a:latin typeface="Times"/>
                <a:cs typeface="Times"/>
              </a:rPr>
              <a:t>February 2014</a:t>
            </a:r>
            <a:endParaRPr lang="en-US" sz="1400" dirty="0">
              <a:latin typeface="Times"/>
              <a:cs typeface="Times"/>
            </a:endParaRPr>
          </a:p>
        </p:txBody>
      </p:sp>
      <p:sp>
        <p:nvSpPr>
          <p:cNvPr id="13" name="Rectangle 12"/>
          <p:cNvSpPr/>
          <p:nvPr/>
        </p:nvSpPr>
        <p:spPr>
          <a:xfrm>
            <a:off x="4644016" y="6568708"/>
            <a:ext cx="1208824" cy="307777"/>
          </a:xfrm>
          <a:prstGeom prst="rect">
            <a:avLst/>
          </a:prstGeom>
        </p:spPr>
        <p:txBody>
          <a:bodyPr wrap="square">
            <a:spAutoFit/>
          </a:bodyPr>
          <a:lstStyle/>
          <a:p>
            <a:pPr algn="ctr"/>
            <a:r>
              <a:rPr lang="en-US" sz="1400" dirty="0" smtClean="0">
                <a:latin typeface="Times"/>
                <a:cs typeface="Times"/>
              </a:rPr>
              <a:t>May 2014</a:t>
            </a:r>
            <a:endParaRPr lang="en-US" sz="1400" dirty="0">
              <a:latin typeface="Times"/>
              <a:cs typeface="Times"/>
            </a:endParaRPr>
          </a:p>
        </p:txBody>
      </p:sp>
      <p:sp>
        <p:nvSpPr>
          <p:cNvPr id="14" name="Rectangle 13"/>
          <p:cNvSpPr/>
          <p:nvPr/>
        </p:nvSpPr>
        <p:spPr>
          <a:xfrm>
            <a:off x="435236" y="6568708"/>
            <a:ext cx="1208824" cy="307777"/>
          </a:xfrm>
          <a:prstGeom prst="rect">
            <a:avLst/>
          </a:prstGeom>
        </p:spPr>
        <p:txBody>
          <a:bodyPr wrap="square">
            <a:spAutoFit/>
          </a:bodyPr>
          <a:lstStyle/>
          <a:p>
            <a:pPr algn="ctr"/>
            <a:r>
              <a:rPr lang="en-US" sz="1400" dirty="0" smtClean="0">
                <a:latin typeface="Times"/>
                <a:cs typeface="Times"/>
              </a:rPr>
              <a:t>Oct 2013</a:t>
            </a:r>
            <a:endParaRPr lang="en-US" sz="1400" dirty="0">
              <a:latin typeface="Times"/>
              <a:cs typeface="Times"/>
            </a:endParaRPr>
          </a:p>
        </p:txBody>
      </p:sp>
      <p:sp>
        <p:nvSpPr>
          <p:cNvPr id="15" name="Rectangle 14"/>
          <p:cNvSpPr/>
          <p:nvPr/>
        </p:nvSpPr>
        <p:spPr>
          <a:xfrm>
            <a:off x="7794203" y="6568708"/>
            <a:ext cx="1208824" cy="307777"/>
          </a:xfrm>
          <a:prstGeom prst="rect">
            <a:avLst/>
          </a:prstGeom>
        </p:spPr>
        <p:txBody>
          <a:bodyPr wrap="square">
            <a:spAutoFit/>
          </a:bodyPr>
          <a:lstStyle/>
          <a:p>
            <a:pPr algn="ctr"/>
            <a:r>
              <a:rPr lang="en-US" sz="1400" dirty="0" smtClean="0">
                <a:latin typeface="Times"/>
                <a:cs typeface="Times"/>
              </a:rPr>
              <a:t>Oct 2014</a:t>
            </a:r>
            <a:endParaRPr lang="en-US" sz="1400" dirty="0">
              <a:latin typeface="Times"/>
              <a:cs typeface="Times"/>
            </a:endParaRPr>
          </a:p>
        </p:txBody>
      </p:sp>
      <p:sp>
        <p:nvSpPr>
          <p:cNvPr id="16" name="Rectangle 15"/>
          <p:cNvSpPr/>
          <p:nvPr/>
        </p:nvSpPr>
        <p:spPr>
          <a:xfrm>
            <a:off x="719220" y="4763551"/>
            <a:ext cx="1452640" cy="369332"/>
          </a:xfrm>
          <a:prstGeom prst="rect">
            <a:avLst/>
          </a:prstGeom>
        </p:spPr>
        <p:txBody>
          <a:bodyPr wrap="square">
            <a:spAutoFit/>
          </a:bodyPr>
          <a:lstStyle/>
          <a:p>
            <a:pPr algn="ctr"/>
            <a:r>
              <a:rPr lang="en-US" dirty="0">
                <a:latin typeface="Times"/>
                <a:cs typeface="Times"/>
              </a:rPr>
              <a:t>2</a:t>
            </a:r>
            <a:r>
              <a:rPr lang="en-US" dirty="0" smtClean="0">
                <a:latin typeface="Times"/>
                <a:cs typeface="Times"/>
              </a:rPr>
              <a:t>000 events</a:t>
            </a:r>
            <a:endParaRPr lang="en-US" dirty="0">
              <a:latin typeface="Times"/>
              <a:cs typeface="Times"/>
            </a:endParaRPr>
          </a:p>
        </p:txBody>
      </p:sp>
      <p:sp>
        <p:nvSpPr>
          <p:cNvPr id="17" name="Rectangle 16"/>
          <p:cNvSpPr/>
          <p:nvPr/>
        </p:nvSpPr>
        <p:spPr>
          <a:xfrm>
            <a:off x="719220" y="4280951"/>
            <a:ext cx="1452640" cy="369332"/>
          </a:xfrm>
          <a:prstGeom prst="rect">
            <a:avLst/>
          </a:prstGeom>
        </p:spPr>
        <p:txBody>
          <a:bodyPr wrap="square">
            <a:spAutoFit/>
          </a:bodyPr>
          <a:lstStyle/>
          <a:p>
            <a:pPr algn="ctr"/>
            <a:r>
              <a:rPr lang="en-US" dirty="0">
                <a:latin typeface="Times"/>
                <a:cs typeface="Times"/>
              </a:rPr>
              <a:t>3</a:t>
            </a:r>
            <a:r>
              <a:rPr lang="en-US" dirty="0" smtClean="0">
                <a:latin typeface="Times"/>
                <a:cs typeface="Times"/>
              </a:rPr>
              <a:t>000 events</a:t>
            </a:r>
            <a:endParaRPr lang="en-US" dirty="0">
              <a:latin typeface="Times"/>
              <a:cs typeface="Times"/>
            </a:endParaRPr>
          </a:p>
        </p:txBody>
      </p:sp>
      <p:cxnSp>
        <p:nvCxnSpPr>
          <p:cNvPr id="18" name="Straight Arrow Connector 17"/>
          <p:cNvCxnSpPr/>
          <p:nvPr/>
        </p:nvCxnSpPr>
        <p:spPr>
          <a:xfrm flipV="1">
            <a:off x="1028700" y="6108021"/>
            <a:ext cx="0" cy="45992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94100" y="6108021"/>
            <a:ext cx="0" cy="45992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240420" y="6121174"/>
            <a:ext cx="0" cy="45992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1" name="Picture 20" descr="SGC.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79340" y="3649301"/>
            <a:ext cx="1244980" cy="512913"/>
          </a:xfrm>
          <a:prstGeom prst="rect">
            <a:avLst/>
          </a:prstGeom>
        </p:spPr>
      </p:pic>
      <p:sp>
        <p:nvSpPr>
          <p:cNvPr id="22" name="Rectangle 21"/>
          <p:cNvSpPr/>
          <p:nvPr/>
        </p:nvSpPr>
        <p:spPr>
          <a:xfrm>
            <a:off x="8078187" y="3290525"/>
            <a:ext cx="646331" cy="307793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chiles.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021" y="1403042"/>
            <a:ext cx="3593939" cy="2030834"/>
          </a:xfrm>
          <a:prstGeom prst="rect">
            <a:avLst/>
          </a:prstGeom>
        </p:spPr>
      </p:pic>
      <p:sp>
        <p:nvSpPr>
          <p:cNvPr id="3" name="TextBox 2"/>
          <p:cNvSpPr txBox="1"/>
          <p:nvPr/>
        </p:nvSpPr>
        <p:spPr>
          <a:xfrm>
            <a:off x="4145279" y="1940959"/>
            <a:ext cx="4735827" cy="523220"/>
          </a:xfrm>
          <a:prstGeom prst="rect">
            <a:avLst/>
          </a:prstGeom>
          <a:noFill/>
        </p:spPr>
        <p:txBody>
          <a:bodyPr wrap="square" rtlCol="0">
            <a:spAutoFit/>
          </a:bodyPr>
          <a:lstStyle/>
          <a:p>
            <a:r>
              <a:rPr lang="en-US" sz="2800" b="1" dirty="0" smtClean="0">
                <a:solidFill>
                  <a:srgbClr val="000000"/>
                </a:solidFill>
              </a:rPr>
              <a:t>Seismic unrest 2013-2014</a:t>
            </a:r>
            <a:endParaRPr lang="en-US" sz="2800" b="1" dirty="0">
              <a:solidFill>
                <a:srgbClr val="000000"/>
              </a:solidFill>
            </a:endParaRPr>
          </a:p>
        </p:txBody>
      </p:sp>
    </p:spTree>
    <p:extLst>
      <p:ext uri="{BB962C8B-B14F-4D97-AF65-F5344CB8AC3E}">
        <p14:creationId xmlns:p14="http://schemas.microsoft.com/office/powerpoint/2010/main" val="210482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Results: Chiles – Cerro Negro</a:t>
            </a:r>
            <a:endParaRPr lang="en-US" dirty="0"/>
          </a:p>
        </p:txBody>
      </p:sp>
      <p:grpSp>
        <p:nvGrpSpPr>
          <p:cNvPr id="37" name="Group 36"/>
          <p:cNvGrpSpPr/>
          <p:nvPr/>
        </p:nvGrpSpPr>
        <p:grpSpPr>
          <a:xfrm>
            <a:off x="-31530" y="1482019"/>
            <a:ext cx="6436923" cy="5438419"/>
            <a:chOff x="9660343" y="-485273"/>
            <a:chExt cx="10912063" cy="9219370"/>
          </a:xfrm>
        </p:grpSpPr>
        <p:pic>
          <p:nvPicPr>
            <p:cNvPr id="25" name="Picture 24" descr="141028_141029.pdf"/>
            <p:cNvPicPr>
              <a:picLocks noChangeAspect="1"/>
            </p:cNvPicPr>
            <p:nvPr/>
          </p:nvPicPr>
          <p:blipFill rotWithShape="1">
            <a:blip r:embed="rId3" cstate="email">
              <a:extLst>
                <a:ext uri="{28A0092B-C50C-407E-A947-70E740481C1C}">
                  <a14:useLocalDpi xmlns:a14="http://schemas.microsoft.com/office/drawing/2010/main"/>
                </a:ext>
              </a:extLst>
            </a:blip>
            <a:srcRect t="17502" b="17517"/>
            <a:stretch/>
          </p:blipFill>
          <p:spPr>
            <a:xfrm>
              <a:off x="9660343" y="-485273"/>
              <a:ext cx="10912063" cy="9219370"/>
            </a:xfrm>
            <a:prstGeom prst="rect">
              <a:avLst/>
            </a:prstGeom>
          </p:spPr>
        </p:pic>
        <p:sp>
          <p:nvSpPr>
            <p:cNvPr id="26" name="Freeform 25"/>
            <p:cNvSpPr/>
            <p:nvPr/>
          </p:nvSpPr>
          <p:spPr>
            <a:xfrm>
              <a:off x="10553040" y="5912085"/>
              <a:ext cx="8943612" cy="2115043"/>
            </a:xfrm>
            <a:custGeom>
              <a:avLst/>
              <a:gdLst>
                <a:gd name="connsiteX0" fmla="*/ 0 w 4343400"/>
                <a:gd name="connsiteY0" fmla="*/ 0 h 1022350"/>
                <a:gd name="connsiteX1" fmla="*/ 12700 w 4343400"/>
                <a:gd name="connsiteY1" fmla="*/ 1016000 h 1022350"/>
                <a:gd name="connsiteX2" fmla="*/ 4343400 w 4343400"/>
                <a:gd name="connsiteY2" fmla="*/ 1022350 h 1022350"/>
                <a:gd name="connsiteX3" fmla="*/ 0 w 4343400"/>
                <a:gd name="connsiteY3" fmla="*/ 0 h 1022350"/>
              </a:gdLst>
              <a:ahLst/>
              <a:cxnLst>
                <a:cxn ang="0">
                  <a:pos x="connsiteX0" y="connsiteY0"/>
                </a:cxn>
                <a:cxn ang="0">
                  <a:pos x="connsiteX1" y="connsiteY1"/>
                </a:cxn>
                <a:cxn ang="0">
                  <a:pos x="connsiteX2" y="connsiteY2"/>
                </a:cxn>
                <a:cxn ang="0">
                  <a:pos x="connsiteX3" y="connsiteY3"/>
                </a:cxn>
              </a:cxnLst>
              <a:rect l="l" t="t" r="r" b="b"/>
              <a:pathLst>
                <a:path w="4343400" h="1022350">
                  <a:moveTo>
                    <a:pt x="0" y="0"/>
                  </a:moveTo>
                  <a:lnTo>
                    <a:pt x="12700" y="1016000"/>
                  </a:lnTo>
                  <a:lnTo>
                    <a:pt x="4343400" y="102235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566116" y="5636210"/>
              <a:ext cx="0" cy="239091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0566116" y="8027130"/>
              <a:ext cx="958430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a:off x="13134410" y="3313330"/>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14761285" y="3906152"/>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2863803" y="2913220"/>
              <a:ext cx="1459679" cy="400110"/>
            </a:xfrm>
            <a:prstGeom prst="rect">
              <a:avLst/>
            </a:prstGeom>
          </p:spPr>
          <p:txBody>
            <a:bodyPr wrap="none">
              <a:spAutoFit/>
            </a:bodyPr>
            <a:lstStyle/>
            <a:p>
              <a:r>
                <a:rPr lang="en-US" sz="2000" dirty="0" smtClean="0"/>
                <a:t>Cerro Negro</a:t>
              </a:r>
              <a:endParaRPr lang="en-US" sz="2000" dirty="0"/>
            </a:p>
          </p:txBody>
        </p:sp>
        <p:sp>
          <p:nvSpPr>
            <p:cNvPr id="33" name="Rectangle 32"/>
            <p:cNvSpPr/>
            <p:nvPr/>
          </p:nvSpPr>
          <p:spPr>
            <a:xfrm>
              <a:off x="14394374" y="4076730"/>
              <a:ext cx="801822" cy="400110"/>
            </a:xfrm>
            <a:prstGeom prst="rect">
              <a:avLst/>
            </a:prstGeom>
          </p:spPr>
          <p:txBody>
            <a:bodyPr wrap="none">
              <a:spAutoFit/>
            </a:bodyPr>
            <a:lstStyle/>
            <a:p>
              <a:r>
                <a:rPr lang="en-US" sz="2000" dirty="0" smtClean="0">
                  <a:solidFill>
                    <a:schemeClr val="bg1"/>
                  </a:solidFill>
                </a:rPr>
                <a:t>Chiles</a:t>
              </a:r>
              <a:endParaRPr lang="en-US" sz="2000" dirty="0">
                <a:solidFill>
                  <a:schemeClr val="bg1"/>
                </a:solidFill>
              </a:endParaRPr>
            </a:p>
          </p:txBody>
        </p:sp>
        <p:sp>
          <p:nvSpPr>
            <p:cNvPr id="34" name="Rectangle 33"/>
            <p:cNvSpPr/>
            <p:nvPr/>
          </p:nvSpPr>
          <p:spPr>
            <a:xfrm>
              <a:off x="10596279" y="6686905"/>
              <a:ext cx="4475340" cy="1095680"/>
            </a:xfrm>
            <a:prstGeom prst="rect">
              <a:avLst/>
            </a:prstGeom>
          </p:spPr>
          <p:txBody>
            <a:bodyPr wrap="square">
              <a:spAutoFit/>
            </a:bodyPr>
            <a:lstStyle/>
            <a:p>
              <a:r>
                <a:rPr lang="en-US" dirty="0" err="1" smtClean="0">
                  <a:solidFill>
                    <a:srgbClr val="000000"/>
                  </a:solidFill>
                </a:rPr>
                <a:t>TerraSAR</a:t>
              </a:r>
              <a:r>
                <a:rPr lang="en-US" dirty="0" smtClean="0">
                  <a:solidFill>
                    <a:srgbClr val="000000"/>
                  </a:solidFill>
                </a:rPr>
                <a:t>-X</a:t>
              </a:r>
            </a:p>
            <a:p>
              <a:r>
                <a:rPr lang="en-US" dirty="0" smtClean="0">
                  <a:solidFill>
                    <a:srgbClr val="000000"/>
                  </a:solidFill>
                </a:rPr>
                <a:t>18</a:t>
              </a:r>
              <a:r>
                <a:rPr lang="en-US" baseline="30000" dirty="0" smtClean="0">
                  <a:solidFill>
                    <a:srgbClr val="000000"/>
                  </a:solidFill>
                </a:rPr>
                <a:t>th</a:t>
              </a:r>
              <a:r>
                <a:rPr lang="en-US" dirty="0" smtClean="0">
                  <a:solidFill>
                    <a:srgbClr val="000000"/>
                  </a:solidFill>
                </a:rPr>
                <a:t> Oct- 27</a:t>
              </a:r>
              <a:r>
                <a:rPr lang="en-US" baseline="30000" dirty="0" smtClean="0">
                  <a:solidFill>
                    <a:srgbClr val="000000"/>
                  </a:solidFill>
                </a:rPr>
                <a:t>th</a:t>
              </a:r>
              <a:r>
                <a:rPr lang="en-US" dirty="0" smtClean="0">
                  <a:solidFill>
                    <a:srgbClr val="000000"/>
                  </a:solidFill>
                </a:rPr>
                <a:t> Nov 2014</a:t>
              </a:r>
              <a:endParaRPr lang="en-US" dirty="0">
                <a:solidFill>
                  <a:srgbClr val="000000"/>
                </a:solidFill>
              </a:endParaRPr>
            </a:p>
          </p:txBody>
        </p:sp>
      </p:grpSp>
      <p:sp>
        <p:nvSpPr>
          <p:cNvPr id="35" name="Title 1"/>
          <p:cNvSpPr txBox="1">
            <a:spLocks/>
          </p:cNvSpPr>
          <p:nvPr/>
        </p:nvSpPr>
        <p:spPr>
          <a:xfrm>
            <a:off x="6156470" y="5106309"/>
            <a:ext cx="2924468" cy="1617813"/>
          </a:xfrm>
          <a:prstGeom prst="rect">
            <a:avLst/>
          </a:prstGeom>
          <a:solidFill>
            <a:schemeClr val="bg1"/>
          </a:solidFill>
          <a:ln w="38100" cmpd="sng">
            <a:no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cs typeface="Arial"/>
              </a:rPr>
              <a:t>Ground deformation – is it magma or “just” the earthquake?</a:t>
            </a:r>
            <a:endParaRPr lang="en-US" sz="2400" dirty="0">
              <a:solidFill>
                <a:srgbClr val="000000"/>
              </a:solidFill>
              <a:latin typeface="Arial"/>
              <a:cs typeface="Arial"/>
            </a:endParaRPr>
          </a:p>
        </p:txBody>
      </p:sp>
      <p:pic>
        <p:nvPicPr>
          <p:cNvPr id="29" name="Picture 3" descr="Figure2.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139559" y="1446753"/>
            <a:ext cx="3941379" cy="35679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3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Chiles – Cerro Negro</a:t>
            </a:r>
          </a:p>
        </p:txBody>
      </p:sp>
      <p:sp>
        <p:nvSpPr>
          <p:cNvPr id="3" name="Content Placeholder 2"/>
          <p:cNvSpPr>
            <a:spLocks noGrp="1"/>
          </p:cNvSpPr>
          <p:nvPr>
            <p:ph idx="1"/>
          </p:nvPr>
        </p:nvSpPr>
        <p:spPr>
          <a:xfrm>
            <a:off x="157655" y="1797267"/>
            <a:ext cx="5013435" cy="4650828"/>
          </a:xfrm>
        </p:spPr>
        <p:txBody>
          <a:bodyPr/>
          <a:lstStyle/>
          <a:p>
            <a:pPr>
              <a:spcBef>
                <a:spcPts val="600"/>
              </a:spcBef>
              <a:spcAft>
                <a:spcPts val="1200"/>
              </a:spcAft>
            </a:pPr>
            <a:r>
              <a:rPr lang="en-US" sz="2000" dirty="0" smtClean="0"/>
              <a:t>Modeling of </a:t>
            </a:r>
            <a:r>
              <a:rPr lang="en-US" sz="2000" dirty="0" err="1" smtClean="0"/>
              <a:t>InSAR</a:t>
            </a:r>
            <a:r>
              <a:rPr lang="en-US" sz="2000" dirty="0" smtClean="0"/>
              <a:t> data indicate it was “just” the EQ!</a:t>
            </a:r>
          </a:p>
          <a:p>
            <a:pPr>
              <a:spcBef>
                <a:spcPts val="600"/>
              </a:spcBef>
              <a:spcAft>
                <a:spcPts val="1200"/>
              </a:spcAft>
            </a:pPr>
            <a:r>
              <a:rPr lang="en-US" sz="2000" dirty="0" smtClean="0"/>
              <a:t>Regular CSK and TSX acquisitions were processed as part of the CEOS pilot, and </a:t>
            </a:r>
            <a:r>
              <a:rPr lang="en-US" sz="2000" dirty="0" err="1" smtClean="0"/>
              <a:t>interferograms</a:t>
            </a:r>
            <a:r>
              <a:rPr lang="en-US" sz="2000" dirty="0" smtClean="0"/>
              <a:t> were provided </a:t>
            </a:r>
            <a:r>
              <a:rPr lang="en-US" sz="2000" dirty="0"/>
              <a:t>to </a:t>
            </a:r>
            <a:r>
              <a:rPr lang="en-US" sz="2000" dirty="0" smtClean="0"/>
              <a:t>the </a:t>
            </a:r>
            <a:r>
              <a:rPr lang="en-US" sz="2000" dirty="0" err="1" smtClean="0"/>
              <a:t>Instituto</a:t>
            </a:r>
            <a:r>
              <a:rPr lang="en-US" sz="2000" dirty="0" smtClean="0"/>
              <a:t> </a:t>
            </a:r>
            <a:r>
              <a:rPr lang="en-US" sz="2000" dirty="0" err="1"/>
              <a:t>Geofisico</a:t>
            </a:r>
            <a:r>
              <a:rPr lang="en-US" sz="2000" dirty="0"/>
              <a:t> (Ecuador) and </a:t>
            </a:r>
            <a:r>
              <a:rPr lang="en-US" sz="2000" dirty="0" err="1"/>
              <a:t>Servicio</a:t>
            </a:r>
            <a:r>
              <a:rPr lang="en-US" sz="2000" dirty="0"/>
              <a:t> </a:t>
            </a:r>
            <a:r>
              <a:rPr lang="en-US" sz="2000" dirty="0" err="1"/>
              <a:t>Geologico</a:t>
            </a:r>
            <a:r>
              <a:rPr lang="en-US" sz="2000" dirty="0"/>
              <a:t> (Colombia</a:t>
            </a:r>
            <a:r>
              <a:rPr lang="en-US" sz="2000" dirty="0" smtClean="0"/>
              <a:t>) every ~6 days.</a:t>
            </a:r>
            <a:endParaRPr lang="en-US" sz="2000" dirty="0"/>
          </a:p>
          <a:p>
            <a:pPr>
              <a:spcBef>
                <a:spcPts val="600"/>
              </a:spcBef>
              <a:spcAft>
                <a:spcPts val="1200"/>
              </a:spcAft>
            </a:pPr>
            <a:r>
              <a:rPr lang="en-US" sz="2000" dirty="0" err="1" smtClean="0"/>
              <a:t>Interferograms</a:t>
            </a:r>
            <a:r>
              <a:rPr lang="en-US" sz="2000" dirty="0"/>
              <a:t>, </a:t>
            </a:r>
            <a:r>
              <a:rPr lang="en-US" sz="2000" dirty="0" smtClean="0"/>
              <a:t>with </a:t>
            </a:r>
            <a:r>
              <a:rPr lang="en-US" sz="2000" dirty="0"/>
              <a:t>GPS and decrease in </a:t>
            </a:r>
            <a:r>
              <a:rPr lang="en-US" sz="2000" dirty="0" smtClean="0"/>
              <a:t>seismic </a:t>
            </a:r>
            <a:r>
              <a:rPr lang="en-US" sz="2000" dirty="0"/>
              <a:t>events, were “</a:t>
            </a:r>
            <a:r>
              <a:rPr lang="en-US" sz="2000" i="1" dirty="0"/>
              <a:t>in helping us arrive to the decision  to lower the alert level from orange to yellow.</a:t>
            </a:r>
            <a:r>
              <a:rPr lang="en-US" sz="2000" dirty="0"/>
              <a:t>”  </a:t>
            </a:r>
            <a:r>
              <a:rPr lang="en-US" sz="2000" dirty="0" smtClean="0"/>
              <a:t>		(P. </a:t>
            </a:r>
            <a:r>
              <a:rPr lang="en-US" sz="2000" dirty="0" err="1" smtClean="0"/>
              <a:t>Mothes</a:t>
            </a:r>
            <a:r>
              <a:rPr lang="en-US" sz="2000" dirty="0" smtClean="0"/>
              <a:t>, IG)</a:t>
            </a:r>
            <a:endParaRPr lang="en-US" sz="2000" dirty="0"/>
          </a:p>
        </p:txBody>
      </p:sp>
      <p:pic>
        <p:nvPicPr>
          <p:cNvPr id="4" name="Picture 3" descr="chiles_distrib_slip.tif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65263" y="1891862"/>
            <a:ext cx="3831439" cy="4619297"/>
          </a:xfrm>
          <a:prstGeom prst="rect">
            <a:avLst/>
          </a:prstGeom>
        </p:spPr>
      </p:pic>
    </p:spTree>
    <p:extLst>
      <p:ext uri="{BB962C8B-B14F-4D97-AF65-F5344CB8AC3E}">
        <p14:creationId xmlns:p14="http://schemas.microsoft.com/office/powerpoint/2010/main" val="166518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Calbuco</a:t>
            </a:r>
            <a:endParaRPr lang="en-US" dirty="0"/>
          </a:p>
        </p:txBody>
      </p:sp>
      <p:pic>
        <p:nvPicPr>
          <p:cNvPr id="4" name="Picture 3" descr="calbuco_document.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7978" y="1340068"/>
            <a:ext cx="5156022" cy="5517931"/>
          </a:xfrm>
          <a:prstGeom prst="rect">
            <a:avLst/>
          </a:prstGeom>
        </p:spPr>
      </p:pic>
      <p:sp>
        <p:nvSpPr>
          <p:cNvPr id="5" name="TextBox 4"/>
          <p:cNvSpPr txBox="1"/>
          <p:nvPr/>
        </p:nvSpPr>
        <p:spPr>
          <a:xfrm>
            <a:off x="100829" y="1528764"/>
            <a:ext cx="3770857" cy="3416320"/>
          </a:xfrm>
          <a:prstGeom prst="rect">
            <a:avLst/>
          </a:prstGeom>
          <a:noFill/>
          <a:ln w="25400">
            <a:solidFill>
              <a:schemeClr val="tx1"/>
            </a:solidFill>
          </a:ln>
        </p:spPr>
        <p:txBody>
          <a:bodyPr wrap="square" rtlCol="0">
            <a:spAutoFit/>
          </a:bodyPr>
          <a:lstStyle/>
          <a:p>
            <a:pPr algn="just"/>
            <a:r>
              <a:rPr lang="en-US" b="1" dirty="0" smtClean="0"/>
              <a:t>Feedback </a:t>
            </a:r>
            <a:r>
              <a:rPr lang="en-US" b="1" dirty="0"/>
              <a:t>from Buenos Aires VAAC manager on May 3, </a:t>
            </a:r>
            <a:r>
              <a:rPr lang="en-US" b="1" dirty="0" smtClean="0"/>
              <a:t>2015</a:t>
            </a:r>
            <a:r>
              <a:rPr lang="en-US" dirty="0"/>
              <a:t>:</a:t>
            </a:r>
            <a:endParaRPr lang="en-US" dirty="0" smtClean="0"/>
          </a:p>
          <a:p>
            <a:pPr algn="just"/>
            <a:endParaRPr lang="en-US" dirty="0"/>
          </a:p>
          <a:p>
            <a:pPr algn="just"/>
            <a:r>
              <a:rPr lang="en-US" dirty="0" smtClean="0"/>
              <a:t>“I </a:t>
            </a:r>
            <a:r>
              <a:rPr lang="en-US" dirty="0"/>
              <a:t>thank you and congratulate you for the excellent work in making available of all images and products that allow us to significantly improve the tasks of detecting and tracking volcanic eruptions and clouds and ash, since we only have GOES13 and some polar satellites images</a:t>
            </a:r>
            <a:r>
              <a:rPr lang="en-US" dirty="0" smtClean="0"/>
              <a:t>.”</a:t>
            </a:r>
            <a:r>
              <a:rPr lang="en-US" dirty="0" smtClean="0">
                <a:effectLst/>
              </a:rPr>
              <a:t> </a:t>
            </a:r>
            <a:endParaRPr lang="en-US" dirty="0"/>
          </a:p>
        </p:txBody>
      </p:sp>
      <p:sp>
        <p:nvSpPr>
          <p:cNvPr id="6" name="TextBox 5"/>
          <p:cNvSpPr txBox="1"/>
          <p:nvPr/>
        </p:nvSpPr>
        <p:spPr>
          <a:xfrm>
            <a:off x="-1" y="5367066"/>
            <a:ext cx="3871687" cy="1200329"/>
          </a:xfrm>
          <a:prstGeom prst="rect">
            <a:avLst/>
          </a:prstGeom>
          <a:noFill/>
        </p:spPr>
        <p:txBody>
          <a:bodyPr wrap="square" rtlCol="0">
            <a:spAutoFit/>
          </a:bodyPr>
          <a:lstStyle/>
          <a:p>
            <a:r>
              <a:rPr lang="en-US" b="1" dirty="0" smtClean="0"/>
              <a:t>In the wake of the explosive eruption of </a:t>
            </a:r>
            <a:r>
              <a:rPr lang="en-US" b="1" dirty="0" err="1" smtClean="0"/>
              <a:t>Calbuco</a:t>
            </a:r>
            <a:r>
              <a:rPr lang="en-US" b="1" dirty="0" smtClean="0"/>
              <a:t>, the Buenos Aires VAAC used the products to help brief aviation stakeholders </a:t>
            </a:r>
            <a:endParaRPr lang="en-US" b="1" dirty="0"/>
          </a:p>
        </p:txBody>
      </p:sp>
      <p:cxnSp>
        <p:nvCxnSpPr>
          <p:cNvPr id="7" name="Straight Arrow Connector 6"/>
          <p:cNvCxnSpPr/>
          <p:nvPr/>
        </p:nvCxnSpPr>
        <p:spPr>
          <a:xfrm flipV="1">
            <a:off x="3987978" y="5782296"/>
            <a:ext cx="1323071" cy="9801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48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Results: </a:t>
            </a:r>
            <a:r>
              <a:rPr lang="en-US" dirty="0" err="1" smtClean="0"/>
              <a:t>Momotombo</a:t>
            </a:r>
            <a:endParaRPr lang="en-US"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36600"/>
            <a:ext cx="3533107" cy="253901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3107" y="1336600"/>
            <a:ext cx="5610893" cy="5511009"/>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772" y="3539061"/>
            <a:ext cx="3545879" cy="3308547"/>
          </a:xfrm>
          <a:prstGeom prst="rect">
            <a:avLst/>
          </a:prstGeom>
        </p:spPr>
      </p:pic>
      <p:sp>
        <p:nvSpPr>
          <p:cNvPr id="7" name="TextBox 6"/>
          <p:cNvSpPr txBox="1"/>
          <p:nvPr/>
        </p:nvSpPr>
        <p:spPr>
          <a:xfrm>
            <a:off x="3533107" y="1530226"/>
            <a:ext cx="2867891"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ALOS-2</a:t>
            </a:r>
          </a:p>
          <a:p>
            <a:r>
              <a:rPr lang="en-US" b="1" dirty="0">
                <a:solidFill>
                  <a:schemeClr val="bg1"/>
                </a:solidFill>
                <a:effectLst>
                  <a:outerShdw blurRad="38100" dist="38100" dir="2700000" algn="tl">
                    <a:srgbClr val="000000">
                      <a:alpha val="43137"/>
                    </a:srgbClr>
                  </a:outerShdw>
                </a:effectLst>
              </a:rPr>
              <a:t>2015-11-24 to 2016-01-05</a:t>
            </a:r>
          </a:p>
        </p:txBody>
      </p:sp>
    </p:spTree>
    <p:extLst>
      <p:ext uri="{BB962C8B-B14F-4D97-AF65-F5344CB8AC3E}">
        <p14:creationId xmlns:p14="http://schemas.microsoft.com/office/powerpoint/2010/main" val="6739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Tungaraua</a:t>
            </a:r>
            <a:endParaRPr lang="en-US" dirty="0"/>
          </a:p>
        </p:txBody>
      </p:sp>
      <p:pic>
        <p:nvPicPr>
          <p:cNvPr id="4" name="Picture 3" descr="1c0ae2205709722b62e843abc0471a55_X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08" y="1419380"/>
            <a:ext cx="3674778" cy="4609804"/>
          </a:xfrm>
          <a:prstGeom prst="rect">
            <a:avLst/>
          </a:prstGeom>
        </p:spPr>
      </p:pic>
      <p:pic>
        <p:nvPicPr>
          <p:cNvPr id="5" name="Picture 4" descr="110415-110509.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3235" y="1480542"/>
            <a:ext cx="5043766" cy="4409923"/>
          </a:xfrm>
          <a:prstGeom prst="rect">
            <a:avLst/>
          </a:prstGeom>
        </p:spPr>
      </p:pic>
      <p:sp>
        <p:nvSpPr>
          <p:cNvPr id="6" name="Content Placeholder 2"/>
          <p:cNvSpPr>
            <a:spLocks noGrp="1"/>
          </p:cNvSpPr>
          <p:nvPr>
            <p:ph idx="1"/>
          </p:nvPr>
        </p:nvSpPr>
        <p:spPr>
          <a:xfrm>
            <a:off x="1" y="5953530"/>
            <a:ext cx="9144000" cy="825646"/>
          </a:xfrm>
        </p:spPr>
        <p:txBody>
          <a:bodyPr>
            <a:normAutofit lnSpcReduction="10000"/>
          </a:bodyPr>
          <a:lstStyle/>
          <a:p>
            <a:pPr marL="0" indent="0">
              <a:buNone/>
            </a:pPr>
            <a:r>
              <a:rPr lang="en-US" sz="2400" dirty="0" smtClean="0">
                <a:latin typeface="Arial"/>
                <a:cs typeface="Arial"/>
              </a:rPr>
              <a:t>Outcome of CEOS pilot investigation:</a:t>
            </a:r>
          </a:p>
          <a:p>
            <a:pPr marL="0" indent="0">
              <a:buNone/>
            </a:pPr>
            <a:r>
              <a:rPr lang="en-US" sz="2400" dirty="0" smtClean="0">
                <a:latin typeface="Arial"/>
                <a:cs typeface="Arial"/>
              </a:rPr>
              <a:t>IG installs new ground sensors in monitoring gap</a:t>
            </a:r>
          </a:p>
          <a:p>
            <a:pPr marL="0" indent="0">
              <a:buNone/>
            </a:pPr>
            <a:endParaRPr lang="en-US" sz="2400" dirty="0">
              <a:latin typeface="Arial"/>
              <a:cs typeface="Arial"/>
            </a:endParaRPr>
          </a:p>
        </p:txBody>
      </p:sp>
      <p:sp>
        <p:nvSpPr>
          <p:cNvPr id="3" name="TextBox 2"/>
          <p:cNvSpPr txBox="1"/>
          <p:nvPr/>
        </p:nvSpPr>
        <p:spPr>
          <a:xfrm>
            <a:off x="3973235" y="1480542"/>
            <a:ext cx="2608118"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RSAT2</a:t>
            </a:r>
          </a:p>
          <a:p>
            <a:r>
              <a:rPr lang="en-US" dirty="0" smtClean="0">
                <a:solidFill>
                  <a:schemeClr val="bg1"/>
                </a:solidFill>
                <a:effectLst>
                  <a:outerShdw blurRad="38100" dist="38100" dir="2700000" algn="tl">
                    <a:srgbClr val="000000">
                      <a:alpha val="43137"/>
                    </a:srgbClr>
                  </a:outerShdw>
                </a:effectLst>
              </a:rPr>
              <a:t>April 15 – May 9, 2011</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07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52884"/>
            <a:ext cx="9144000" cy="4721902"/>
          </a:xfrm>
          <a:prstGeom prst="rect">
            <a:avLst/>
          </a:prstGeom>
        </p:spPr>
      </p:pic>
      <p:sp>
        <p:nvSpPr>
          <p:cNvPr id="2" name="Title 1"/>
          <p:cNvSpPr>
            <a:spLocks noGrp="1"/>
          </p:cNvSpPr>
          <p:nvPr>
            <p:ph type="title"/>
          </p:nvPr>
        </p:nvSpPr>
        <p:spPr/>
        <p:txBody>
          <a:bodyPr/>
          <a:lstStyle/>
          <a:p>
            <a:r>
              <a:rPr lang="en-US" dirty="0" smtClean="0"/>
              <a:t>Results: </a:t>
            </a:r>
            <a:r>
              <a:rPr lang="en-US" dirty="0" err="1" smtClean="0"/>
              <a:t>VIllarica</a:t>
            </a:r>
            <a:endParaRPr lang="en-US" dirty="0"/>
          </a:p>
        </p:txBody>
      </p:sp>
      <p:sp>
        <p:nvSpPr>
          <p:cNvPr id="5" name="TextBox 4"/>
          <p:cNvSpPr txBox="1"/>
          <p:nvPr/>
        </p:nvSpPr>
        <p:spPr>
          <a:xfrm>
            <a:off x="0" y="5930231"/>
            <a:ext cx="9144000" cy="923330"/>
          </a:xfrm>
          <a:prstGeom prst="rect">
            <a:avLst/>
          </a:prstGeom>
          <a:noFill/>
        </p:spPr>
        <p:txBody>
          <a:bodyPr wrap="square" rtlCol="0">
            <a:spAutoFit/>
          </a:bodyPr>
          <a:lstStyle/>
          <a:p>
            <a:r>
              <a:rPr lang="en-US" dirty="0" smtClean="0"/>
              <a:t>Most dangerous volcano in the southern Andes, experienced a small eruption in March 2015.  No clear evidence of co-eruptive deformation from </a:t>
            </a:r>
            <a:r>
              <a:rPr lang="en-US" dirty="0" err="1" smtClean="0"/>
              <a:t>InSAR</a:t>
            </a:r>
            <a:r>
              <a:rPr lang="en-US" dirty="0" smtClean="0"/>
              <a:t>, GPS (purple triangles), or tilt (blue triangles).</a:t>
            </a:r>
            <a:endParaRPr lang="en-US" dirty="0"/>
          </a:p>
        </p:txBody>
      </p:sp>
    </p:spTree>
    <p:extLst>
      <p:ext uri="{BB962C8B-B14F-4D97-AF65-F5344CB8AC3E}">
        <p14:creationId xmlns:p14="http://schemas.microsoft.com/office/powerpoint/2010/main" val="216237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VIllarica</a:t>
            </a:r>
            <a:endParaRPr lang="en-US"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2715" y="1366712"/>
            <a:ext cx="8598570" cy="4892290"/>
          </a:xfrm>
          <a:prstGeom prst="rect">
            <a:avLst/>
          </a:prstGeom>
        </p:spPr>
      </p:pic>
      <p:sp>
        <p:nvSpPr>
          <p:cNvPr id="7" name="TextBox 6"/>
          <p:cNvSpPr txBox="1"/>
          <p:nvPr/>
        </p:nvSpPr>
        <p:spPr>
          <a:xfrm>
            <a:off x="0" y="6136105"/>
            <a:ext cx="9144000" cy="646331"/>
          </a:xfrm>
          <a:prstGeom prst="rect">
            <a:avLst/>
          </a:prstGeom>
          <a:noFill/>
        </p:spPr>
        <p:txBody>
          <a:bodyPr wrap="square" rtlCol="0">
            <a:spAutoFit/>
          </a:bodyPr>
          <a:lstStyle/>
          <a:p>
            <a:r>
              <a:rPr lang="en-US" dirty="0" smtClean="0"/>
              <a:t>One GPS station (purple triangle) suggested deformation in May 2015.  This result was corroborated by </a:t>
            </a:r>
            <a:r>
              <a:rPr lang="en-US" dirty="0" err="1" smtClean="0"/>
              <a:t>InSAR</a:t>
            </a:r>
            <a:r>
              <a:rPr lang="en-US" dirty="0" smtClean="0"/>
              <a:t> (CSK), and resulted in an increase in the volcano’s alert level.</a:t>
            </a:r>
            <a:endParaRPr lang="en-US" dirty="0"/>
          </a:p>
        </p:txBody>
      </p:sp>
    </p:spTree>
    <p:extLst>
      <p:ext uri="{BB962C8B-B14F-4D97-AF65-F5344CB8AC3E}">
        <p14:creationId xmlns:p14="http://schemas.microsoft.com/office/powerpoint/2010/main" val="26152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Results: </a:t>
            </a:r>
            <a:r>
              <a:rPr lang="en-US" dirty="0" err="1" smtClean="0"/>
              <a:t>Pacaya</a:t>
            </a:r>
            <a:endParaRPr lang="en-US"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000" y="1454149"/>
            <a:ext cx="5290380" cy="5276851"/>
          </a:xfrm>
          <a:prstGeom prst="rect">
            <a:avLst/>
          </a:prstGeom>
        </p:spPr>
      </p:pic>
      <p:sp>
        <p:nvSpPr>
          <p:cNvPr id="10" name="TextBox 9"/>
          <p:cNvSpPr txBox="1"/>
          <p:nvPr/>
        </p:nvSpPr>
        <p:spPr>
          <a:xfrm>
            <a:off x="5417380" y="2743200"/>
            <a:ext cx="3650420" cy="2031325"/>
          </a:xfrm>
          <a:prstGeom prst="rect">
            <a:avLst/>
          </a:prstGeom>
          <a:noFill/>
        </p:spPr>
        <p:txBody>
          <a:bodyPr wrap="square" rtlCol="0">
            <a:spAutoFit/>
          </a:bodyPr>
          <a:lstStyle/>
          <a:p>
            <a:r>
              <a:rPr lang="en-US" dirty="0" err="1" smtClean="0"/>
              <a:t>Interferogram</a:t>
            </a:r>
            <a:r>
              <a:rPr lang="en-US" dirty="0" smtClean="0"/>
              <a:t> spanning the 2014 eruption shows deformation that is likely magmatic in origin on the NE flank, while deformation on the SW flank resembles that from other time periods and is probably related to flank instability.</a:t>
            </a:r>
            <a:endParaRPr lang="en-US" dirty="0"/>
          </a:p>
        </p:txBody>
      </p:sp>
    </p:spTree>
    <p:extLst>
      <p:ext uri="{BB962C8B-B14F-4D97-AF65-F5344CB8AC3E}">
        <p14:creationId xmlns:p14="http://schemas.microsoft.com/office/powerpoint/2010/main" val="387266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90100" y="1349044"/>
            <a:ext cx="6353900" cy="5517665"/>
          </a:xfrm>
        </p:spPr>
      </p:pic>
      <p:sp>
        <p:nvSpPr>
          <p:cNvPr id="6" name="Title 5"/>
          <p:cNvSpPr>
            <a:spLocks noGrp="1"/>
          </p:cNvSpPr>
          <p:nvPr>
            <p:ph type="title"/>
          </p:nvPr>
        </p:nvSpPr>
        <p:spPr/>
        <p:txBody>
          <a:bodyPr/>
          <a:lstStyle/>
          <a:p>
            <a:r>
              <a:rPr lang="en-US" dirty="0" smtClean="0"/>
              <a:t>Results: </a:t>
            </a:r>
            <a:r>
              <a:rPr lang="en-US" dirty="0" err="1" smtClean="0"/>
              <a:t>Santiaguito</a:t>
            </a:r>
            <a:endParaRPr lang="en-US" dirty="0"/>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047009"/>
            <a:ext cx="2795659" cy="4281054"/>
          </a:xfrm>
          <a:prstGeom prst="rect">
            <a:avLst/>
          </a:prstGeom>
        </p:spPr>
      </p:pic>
    </p:spTree>
    <p:extLst>
      <p:ext uri="{BB962C8B-B14F-4D97-AF65-F5344CB8AC3E}">
        <p14:creationId xmlns:p14="http://schemas.microsoft.com/office/powerpoint/2010/main" val="6739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dirty="0" smtClean="0"/>
              <a:t>Pilot Team</a:t>
            </a:r>
            <a:endParaRPr lang="en-US" dirty="0"/>
          </a:p>
        </p:txBody>
      </p:sp>
      <p:sp>
        <p:nvSpPr>
          <p:cNvPr id="3" name="Content Placeholder 2"/>
          <p:cNvSpPr>
            <a:spLocks noGrp="1"/>
          </p:cNvSpPr>
          <p:nvPr>
            <p:ph idx="1"/>
          </p:nvPr>
        </p:nvSpPr>
        <p:spPr/>
        <p:txBody>
          <a:bodyPr/>
          <a:lstStyle/>
          <a:p>
            <a:pPr marL="0" indent="0">
              <a:spcBef>
                <a:spcPts val="600"/>
              </a:spcBef>
              <a:spcAft>
                <a:spcPts val="1200"/>
              </a:spcAft>
              <a:buNone/>
            </a:pPr>
            <a:r>
              <a:rPr lang="en-US" dirty="0" smtClean="0"/>
              <a:t>Juliet Biggs, David </a:t>
            </a:r>
            <a:r>
              <a:rPr lang="en-US" dirty="0" smtClean="0"/>
              <a:t>Arnold, James Hickey, Susi </a:t>
            </a:r>
            <a:r>
              <a:rPr lang="en-US" dirty="0" err="1" smtClean="0"/>
              <a:t>Ebmeier</a:t>
            </a:r>
            <a:r>
              <a:rPr lang="en-US" dirty="0" smtClean="0"/>
              <a:t>  </a:t>
            </a:r>
            <a:r>
              <a:rPr lang="en-US" b="0" dirty="0" smtClean="0"/>
              <a:t>(</a:t>
            </a:r>
            <a:r>
              <a:rPr lang="en-US" b="0" i="1" dirty="0" smtClean="0"/>
              <a:t>University of Bristol</a:t>
            </a:r>
            <a:r>
              <a:rPr lang="en-US" b="0" dirty="0" smtClean="0"/>
              <a:t>)</a:t>
            </a:r>
          </a:p>
          <a:p>
            <a:pPr marL="0" indent="0">
              <a:spcBef>
                <a:spcPts val="600"/>
              </a:spcBef>
              <a:spcAft>
                <a:spcPts val="1200"/>
              </a:spcAft>
              <a:buNone/>
            </a:pPr>
            <a:r>
              <a:rPr lang="en-US" dirty="0" smtClean="0"/>
              <a:t>Matt </a:t>
            </a:r>
            <a:r>
              <a:rPr lang="en-US" dirty="0" smtClean="0"/>
              <a:t>Pritchard, Francisco Delgado </a:t>
            </a:r>
            <a:r>
              <a:rPr lang="en-US" b="0" dirty="0" smtClean="0"/>
              <a:t>(</a:t>
            </a:r>
            <a:r>
              <a:rPr lang="en-US" b="0" i="1" dirty="0" smtClean="0"/>
              <a:t>Cornell University</a:t>
            </a:r>
            <a:r>
              <a:rPr lang="en-US" b="0" dirty="0" smtClean="0"/>
              <a:t>)</a:t>
            </a:r>
          </a:p>
          <a:p>
            <a:pPr marL="0" indent="0">
              <a:spcBef>
                <a:spcPts val="600"/>
              </a:spcBef>
              <a:spcAft>
                <a:spcPts val="1200"/>
              </a:spcAft>
              <a:buNone/>
            </a:pPr>
            <a:r>
              <a:rPr lang="en-US" dirty="0" err="1" smtClean="0"/>
              <a:t>Christelle</a:t>
            </a:r>
            <a:r>
              <a:rPr lang="en-US" dirty="0" smtClean="0"/>
              <a:t> </a:t>
            </a:r>
            <a:r>
              <a:rPr lang="en-US" dirty="0" err="1" smtClean="0"/>
              <a:t>Wauthier</a:t>
            </a:r>
            <a:r>
              <a:rPr lang="en-US" dirty="0" smtClean="0"/>
              <a:t>, Kendall </a:t>
            </a:r>
            <a:r>
              <a:rPr lang="en-US" dirty="0" err="1" smtClean="0"/>
              <a:t>Wnuk</a:t>
            </a:r>
            <a:r>
              <a:rPr lang="en-US" dirty="0" smtClean="0"/>
              <a:t> </a:t>
            </a:r>
            <a:r>
              <a:rPr lang="en-US" b="0" dirty="0" smtClean="0"/>
              <a:t>(</a:t>
            </a:r>
            <a:r>
              <a:rPr lang="en-US" b="0" i="1" dirty="0" smtClean="0"/>
              <a:t>Penn State University</a:t>
            </a:r>
            <a:r>
              <a:rPr lang="en-US" b="0" dirty="0" smtClean="0"/>
              <a:t>)</a:t>
            </a:r>
          </a:p>
          <a:p>
            <a:pPr marL="0" indent="0">
              <a:spcBef>
                <a:spcPts val="600"/>
              </a:spcBef>
              <a:spcAft>
                <a:spcPts val="1200"/>
              </a:spcAft>
              <a:buNone/>
            </a:pPr>
            <a:r>
              <a:rPr lang="en-US" dirty="0" smtClean="0"/>
              <a:t>Falk </a:t>
            </a:r>
            <a:r>
              <a:rPr lang="en-US" dirty="0" err="1" smtClean="0"/>
              <a:t>Amelung</a:t>
            </a:r>
            <a:r>
              <a:rPr lang="en-US" dirty="0" smtClean="0"/>
              <a:t> </a:t>
            </a:r>
            <a:r>
              <a:rPr lang="en-US" b="0" dirty="0" smtClean="0"/>
              <a:t>(</a:t>
            </a:r>
            <a:r>
              <a:rPr lang="en-US" b="0" i="1" dirty="0" smtClean="0"/>
              <a:t>University of Miami</a:t>
            </a:r>
            <a:r>
              <a:rPr lang="en-US" b="0" dirty="0" smtClean="0"/>
              <a:t>)</a:t>
            </a:r>
          </a:p>
          <a:p>
            <a:pPr marL="0" indent="0">
              <a:spcBef>
                <a:spcPts val="600"/>
              </a:spcBef>
              <a:spcAft>
                <a:spcPts val="1200"/>
              </a:spcAft>
              <a:buNone/>
            </a:pPr>
            <a:r>
              <a:rPr lang="en-US" dirty="0" err="1" smtClean="0"/>
              <a:t>Fabrizio</a:t>
            </a:r>
            <a:r>
              <a:rPr lang="en-US" dirty="0" smtClean="0"/>
              <a:t> </a:t>
            </a:r>
            <a:r>
              <a:rPr lang="en-US" dirty="0" err="1" smtClean="0"/>
              <a:t>Ferrucci</a:t>
            </a:r>
            <a:r>
              <a:rPr lang="en-US" dirty="0" smtClean="0"/>
              <a:t> </a:t>
            </a:r>
            <a:r>
              <a:rPr lang="en-US" b="0" dirty="0" smtClean="0"/>
              <a:t>(</a:t>
            </a:r>
            <a:r>
              <a:rPr lang="en-US" b="0" i="1" dirty="0" smtClean="0"/>
              <a:t>Open University</a:t>
            </a:r>
            <a:r>
              <a:rPr lang="en-US" b="0" dirty="0" smtClean="0"/>
              <a:t>)</a:t>
            </a:r>
          </a:p>
          <a:p>
            <a:pPr marL="0" indent="0">
              <a:spcBef>
                <a:spcPts val="600"/>
              </a:spcBef>
              <a:spcAft>
                <a:spcPts val="1200"/>
              </a:spcAft>
              <a:buNone/>
            </a:pPr>
            <a:r>
              <a:rPr lang="en-US" dirty="0" smtClean="0"/>
              <a:t>Mike </a:t>
            </a:r>
            <a:r>
              <a:rPr lang="en-US" dirty="0" err="1" smtClean="0"/>
              <a:t>Pavolonis</a:t>
            </a:r>
            <a:r>
              <a:rPr lang="en-US" dirty="0" smtClean="0"/>
              <a:t> </a:t>
            </a:r>
            <a:r>
              <a:rPr lang="en-US" b="0" dirty="0" smtClean="0"/>
              <a:t>(</a:t>
            </a:r>
            <a:r>
              <a:rPr lang="en-US" b="0" i="1" dirty="0" smtClean="0"/>
              <a:t>NOAA</a:t>
            </a:r>
            <a:r>
              <a:rPr lang="en-US" b="0" dirty="0" smtClean="0"/>
              <a:t>)</a:t>
            </a:r>
          </a:p>
          <a:p>
            <a:pPr marL="0" indent="0">
              <a:spcBef>
                <a:spcPts val="600"/>
              </a:spcBef>
              <a:spcAft>
                <a:spcPts val="1200"/>
              </a:spcAft>
              <a:buNone/>
            </a:pPr>
            <a:r>
              <a:rPr lang="en-US" dirty="0" smtClean="0"/>
              <a:t>Rick </a:t>
            </a:r>
            <a:r>
              <a:rPr lang="en-US" dirty="0" err="1" smtClean="0"/>
              <a:t>Wessels</a:t>
            </a:r>
            <a:r>
              <a:rPr lang="en-US" dirty="0" smtClean="0"/>
              <a:t> </a:t>
            </a:r>
            <a:r>
              <a:rPr lang="en-US" b="0" dirty="0" smtClean="0"/>
              <a:t>(</a:t>
            </a:r>
            <a:r>
              <a:rPr lang="en-US" b="0" i="1" dirty="0" smtClean="0"/>
              <a:t>USGS</a:t>
            </a:r>
            <a:r>
              <a:rPr lang="en-US" b="0" dirty="0" smtClean="0"/>
              <a:t>)</a:t>
            </a:r>
          </a:p>
          <a:p>
            <a:pPr marL="0" indent="0">
              <a:spcBef>
                <a:spcPts val="600"/>
              </a:spcBef>
              <a:spcAft>
                <a:spcPts val="1200"/>
              </a:spcAft>
              <a:buNone/>
            </a:pPr>
            <a:r>
              <a:rPr lang="en-US" dirty="0" smtClean="0"/>
              <a:t>Eugenio </a:t>
            </a:r>
            <a:r>
              <a:rPr lang="en-US" dirty="0" err="1" smtClean="0"/>
              <a:t>Sansosti</a:t>
            </a:r>
            <a:r>
              <a:rPr lang="en-US" dirty="0" smtClean="0"/>
              <a:t> </a:t>
            </a:r>
            <a:r>
              <a:rPr lang="en-US" b="0" dirty="0" smtClean="0"/>
              <a:t>(</a:t>
            </a:r>
            <a:r>
              <a:rPr lang="en-US" b="0" i="1" dirty="0" smtClean="0"/>
              <a:t>IREA-CNR</a:t>
            </a:r>
            <a:r>
              <a:rPr lang="en-US" b="0" dirty="0" smtClean="0"/>
              <a:t>)</a:t>
            </a:r>
            <a:endParaRPr lang="en-US" b="0" dirty="0"/>
          </a:p>
        </p:txBody>
      </p:sp>
    </p:spTree>
    <p:extLst>
      <p:ext uri="{BB962C8B-B14F-4D97-AF65-F5344CB8AC3E}">
        <p14:creationId xmlns:p14="http://schemas.microsoft.com/office/powerpoint/2010/main" val="286648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Reventador</a:t>
            </a:r>
            <a:endParaRPr lang="en-US" dirty="0"/>
          </a:p>
        </p:txBody>
      </p:sp>
      <p:pic>
        <p:nvPicPr>
          <p:cNvPr id="4" name="Picture 3" descr="FIGURE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7" y="2898524"/>
            <a:ext cx="3509211" cy="3810001"/>
          </a:xfrm>
          <a:prstGeom prst="rect">
            <a:avLst/>
          </a:prstGeom>
        </p:spPr>
      </p:pic>
      <p:sp>
        <p:nvSpPr>
          <p:cNvPr id="5" name="TextBox 4"/>
          <p:cNvSpPr txBox="1"/>
          <p:nvPr/>
        </p:nvSpPr>
        <p:spPr>
          <a:xfrm>
            <a:off x="3776137" y="4708732"/>
            <a:ext cx="5198530" cy="2031325"/>
          </a:xfrm>
          <a:prstGeom prst="rect">
            <a:avLst/>
          </a:prstGeom>
          <a:ln w="25400" cmpd="sng">
            <a:solidFill>
              <a:srgbClr val="0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err="1" smtClean="0"/>
              <a:t>InSAR</a:t>
            </a:r>
            <a:r>
              <a:rPr lang="en-US" dirty="0" smtClean="0"/>
              <a:t> data provide independent measure of effusion rates.  Recent data from </a:t>
            </a:r>
            <a:r>
              <a:rPr lang="en-US" dirty="0" err="1" smtClean="0"/>
              <a:t>CoSSCs</a:t>
            </a:r>
            <a:r>
              <a:rPr lang="en-US" dirty="0" smtClean="0"/>
              <a:t> have imaged activity that was unknown to IG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Interferograms</a:t>
            </a:r>
            <a:r>
              <a:rPr lang="en-US" dirty="0" smtClean="0"/>
              <a:t> provide the only source of deformation measurement, important for assessing whether magma is accumulating</a:t>
            </a:r>
            <a:endParaRPr lang="en-US" dirty="0"/>
          </a:p>
        </p:txBody>
      </p:sp>
      <p:sp>
        <p:nvSpPr>
          <p:cNvPr id="7" name="Rectangle 6"/>
          <p:cNvSpPr/>
          <p:nvPr/>
        </p:nvSpPr>
        <p:spPr>
          <a:xfrm>
            <a:off x="-16930" y="1471871"/>
            <a:ext cx="3793067" cy="1200329"/>
          </a:xfrm>
          <a:prstGeom prst="rect">
            <a:avLst/>
          </a:prstGeom>
        </p:spPr>
        <p:txBody>
          <a:bodyPr wrap="square">
            <a:spAutoFit/>
          </a:bodyPr>
          <a:lstStyle/>
          <a:p>
            <a:r>
              <a:rPr lang="en-US" dirty="0" smtClean="0"/>
              <a:t>IG monitors </a:t>
            </a:r>
            <a:r>
              <a:rPr lang="en-US" dirty="0"/>
              <a:t>lava effusion rate using field measurements and </a:t>
            </a:r>
            <a:r>
              <a:rPr lang="en-US" dirty="0" smtClean="0"/>
              <a:t>photos </a:t>
            </a:r>
            <a:r>
              <a:rPr lang="en-US" dirty="0"/>
              <a:t>from overflights  (irregular sampling and dependent on clear weather)</a:t>
            </a:r>
          </a:p>
        </p:txBody>
      </p:sp>
      <p:pic>
        <p:nvPicPr>
          <p:cNvPr id="8" name="Picture 7" descr="dz_11-14_map.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76137" y="1591251"/>
            <a:ext cx="3687772" cy="2971619"/>
          </a:xfrm>
          <a:prstGeom prst="rect">
            <a:avLst/>
          </a:prstGeom>
        </p:spPr>
      </p:pic>
      <p:sp>
        <p:nvSpPr>
          <p:cNvPr id="9" name="Rectangle 8"/>
          <p:cNvSpPr/>
          <p:nvPr/>
        </p:nvSpPr>
        <p:spPr>
          <a:xfrm>
            <a:off x="7448858" y="1599733"/>
            <a:ext cx="1525810" cy="1169551"/>
          </a:xfrm>
          <a:prstGeom prst="rect">
            <a:avLst/>
          </a:prstGeom>
        </p:spPr>
        <p:txBody>
          <a:bodyPr wrap="square">
            <a:spAutoFit/>
          </a:bodyPr>
          <a:lstStyle/>
          <a:p>
            <a:r>
              <a:rPr lang="en-US" sz="1400" dirty="0" smtClean="0"/>
              <a:t>Thickness of new lava flows between 2011 and 2014 from TDX </a:t>
            </a:r>
            <a:r>
              <a:rPr lang="en-US" sz="1400" dirty="0" err="1" smtClean="0"/>
              <a:t>CoSSCs</a:t>
            </a:r>
            <a:endParaRPr lang="en-US" sz="1400" dirty="0" smtClean="0"/>
          </a:p>
        </p:txBody>
      </p:sp>
    </p:spTree>
    <p:extLst>
      <p:ext uri="{BB962C8B-B14F-4D97-AF65-F5344CB8AC3E}">
        <p14:creationId xmlns:p14="http://schemas.microsoft.com/office/powerpoint/2010/main" val="368083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TDX for Topography</a:t>
            </a:r>
            <a:endParaRPr lang="en-US" dirty="0"/>
          </a:p>
        </p:txBody>
      </p:sp>
      <p:sp>
        <p:nvSpPr>
          <p:cNvPr id="4" name="TextBox 3"/>
          <p:cNvSpPr txBox="1"/>
          <p:nvPr/>
        </p:nvSpPr>
        <p:spPr>
          <a:xfrm>
            <a:off x="63957" y="5244617"/>
            <a:ext cx="5770814" cy="1569660"/>
          </a:xfrm>
          <a:prstGeom prst="rect">
            <a:avLst/>
          </a:prstGeom>
          <a:ln w="25400" cmpd="sng">
            <a:solidFill>
              <a:srgbClr val="0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Topographic fringes from a </a:t>
            </a:r>
            <a:r>
              <a:rPr lang="en-US" sz="1600" dirty="0" err="1" smtClean="0"/>
              <a:t>TanDEM</a:t>
            </a:r>
            <a:r>
              <a:rPr lang="en-US" sz="1600" dirty="0" smtClean="0"/>
              <a:t>-X image pair showing thickness of new lava flows at </a:t>
            </a:r>
            <a:r>
              <a:rPr lang="en-US" sz="1600" dirty="0" err="1" smtClean="0"/>
              <a:t>Volcán</a:t>
            </a:r>
            <a:r>
              <a:rPr lang="en-US" sz="1600" dirty="0" smtClean="0"/>
              <a:t> </a:t>
            </a:r>
            <a:r>
              <a:rPr lang="en-US" sz="1600" dirty="0" err="1" smtClean="0"/>
              <a:t>Reventador</a:t>
            </a:r>
            <a:r>
              <a:rPr lang="en-US" sz="1600" dirty="0" smtClean="0"/>
              <a:t>, Ecuador. One complete color cycle corresponds to 25 m of new lava. Images like these supplement limited ground based measurements and allow volcano observatories to see how the rate of eruption is changing over time.</a:t>
            </a:r>
            <a:endParaRPr lang="en-US" sz="1600" dirty="0"/>
          </a:p>
        </p:txBody>
      </p:sp>
      <p:pic>
        <p:nvPicPr>
          <p:cNvPr id="5" name="Picture 4" descr="Screen Shot 2016-03-01 at 16.42.5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287" y="1403366"/>
            <a:ext cx="5652154" cy="3753539"/>
          </a:xfrm>
          <a:prstGeom prst="rect">
            <a:avLst/>
          </a:prstGeom>
        </p:spPr>
      </p:pic>
      <p:grpSp>
        <p:nvGrpSpPr>
          <p:cNvPr id="6" name="Group 5"/>
          <p:cNvGrpSpPr/>
          <p:nvPr/>
        </p:nvGrpSpPr>
        <p:grpSpPr>
          <a:xfrm>
            <a:off x="6169778" y="1403367"/>
            <a:ext cx="2512583" cy="3752418"/>
            <a:chOff x="6076071" y="1083365"/>
            <a:chExt cx="2610729" cy="3898994"/>
          </a:xfrm>
        </p:grpSpPr>
        <p:pic>
          <p:nvPicPr>
            <p:cNvPr id="7" name="Picture 6" descr="Screen Shot 2015-09-11 at 11.54.55.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76071" y="1083365"/>
              <a:ext cx="2610729" cy="3898994"/>
            </a:xfrm>
            <a:prstGeom prst="rect">
              <a:avLst/>
            </a:prstGeom>
          </p:spPr>
        </p:pic>
        <p:pic>
          <p:nvPicPr>
            <p:cNvPr id="8" name="Picture 7" descr="Screen Shot 2016-03-02 at 12.05.18.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3438" y="1184275"/>
              <a:ext cx="673100" cy="1042459"/>
            </a:xfrm>
            <a:prstGeom prst="rect">
              <a:avLst/>
            </a:prstGeom>
          </p:spPr>
        </p:pic>
        <p:cxnSp>
          <p:nvCxnSpPr>
            <p:cNvPr id="9" name="Straight Connector 8"/>
            <p:cNvCxnSpPr/>
            <p:nvPr/>
          </p:nvCxnSpPr>
          <p:spPr>
            <a:xfrm>
              <a:off x="8039100" y="1275080"/>
              <a:ext cx="381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955280" y="1275080"/>
              <a:ext cx="573720" cy="307777"/>
            </a:xfrm>
            <a:prstGeom prst="rect">
              <a:avLst/>
            </a:prstGeom>
            <a:noFill/>
          </p:spPr>
          <p:txBody>
            <a:bodyPr wrap="none" rtlCol="0">
              <a:spAutoFit/>
            </a:bodyPr>
            <a:lstStyle/>
            <a:p>
              <a:r>
                <a:rPr lang="en-US" sz="1400" dirty="0" smtClean="0">
                  <a:latin typeface="Arial"/>
                  <a:cs typeface="Arial"/>
                </a:rPr>
                <a:t>2 km</a:t>
              </a:r>
              <a:endParaRPr lang="en-US" sz="1400" dirty="0">
                <a:latin typeface="Arial"/>
                <a:cs typeface="Arial"/>
              </a:endParaRPr>
            </a:p>
          </p:txBody>
        </p:sp>
      </p:grpSp>
      <p:sp>
        <p:nvSpPr>
          <p:cNvPr id="11" name="TextBox 10"/>
          <p:cNvSpPr txBox="1"/>
          <p:nvPr/>
        </p:nvSpPr>
        <p:spPr>
          <a:xfrm>
            <a:off x="5942689" y="5244617"/>
            <a:ext cx="3120031" cy="1569660"/>
          </a:xfrm>
          <a:prstGeom prst="rect">
            <a:avLst/>
          </a:prstGeom>
          <a:ln w="25400" cmpd="sng">
            <a:solidFill>
              <a:srgbClr val="0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Thickness of volcanic deposits on Montserrat measured by </a:t>
            </a:r>
            <a:r>
              <a:rPr lang="en-US" sz="1600" dirty="0" err="1" smtClean="0"/>
              <a:t>TanDEM</a:t>
            </a:r>
            <a:r>
              <a:rPr lang="en-US" sz="1600" dirty="0" smtClean="0"/>
              <a:t>-X. These results can be used to update DEMs and improve hazard maps and geophysical models </a:t>
            </a:r>
            <a:endParaRPr lang="en-US" sz="1600" dirty="0"/>
          </a:p>
        </p:txBody>
      </p:sp>
    </p:spTree>
    <p:extLst>
      <p:ext uri="{BB962C8B-B14F-4D97-AF65-F5344CB8AC3E}">
        <p14:creationId xmlns:p14="http://schemas.microsoft.com/office/powerpoint/2010/main" val="330956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Ubinas</a:t>
            </a:r>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86103"/>
            <a:ext cx="9144000" cy="4881347"/>
          </a:xfrm>
          <a:prstGeom prst="rect">
            <a:avLst/>
          </a:prstGeom>
        </p:spPr>
      </p:pic>
      <p:sp>
        <p:nvSpPr>
          <p:cNvPr id="6" name="TextBox 5"/>
          <p:cNvSpPr txBox="1"/>
          <p:nvPr/>
        </p:nvSpPr>
        <p:spPr>
          <a:xfrm>
            <a:off x="0" y="6136105"/>
            <a:ext cx="9144000" cy="646331"/>
          </a:xfrm>
          <a:prstGeom prst="rect">
            <a:avLst/>
          </a:prstGeom>
          <a:noFill/>
        </p:spPr>
        <p:txBody>
          <a:bodyPr wrap="square" rtlCol="0">
            <a:spAutoFit/>
          </a:bodyPr>
          <a:lstStyle/>
          <a:p>
            <a:r>
              <a:rPr lang="en-US" dirty="0" smtClean="0"/>
              <a:t>Most active and dangerous volcano in Peru and in a state of continuous unrest since 2013, with several small eruptions.  But no evidence of deformation!</a:t>
            </a:r>
            <a:endParaRPr lang="en-US" dirty="0"/>
          </a:p>
        </p:txBody>
      </p:sp>
      <p:sp>
        <p:nvSpPr>
          <p:cNvPr id="7" name="TextBox 6"/>
          <p:cNvSpPr txBox="1"/>
          <p:nvPr/>
        </p:nvSpPr>
        <p:spPr>
          <a:xfrm>
            <a:off x="914399" y="1796715"/>
            <a:ext cx="962527" cy="369332"/>
          </a:xfrm>
          <a:prstGeom prst="rect">
            <a:avLst/>
          </a:prstGeom>
          <a:noFill/>
        </p:spPr>
        <p:txBody>
          <a:bodyPr wrap="square" rtlCol="0">
            <a:spAutoFit/>
          </a:bodyPr>
          <a:lstStyle/>
          <a:p>
            <a:r>
              <a:rPr lang="en-US" dirty="0" smtClean="0">
                <a:solidFill>
                  <a:srgbClr val="000000"/>
                </a:solidFill>
              </a:rPr>
              <a:t>TSX</a:t>
            </a:r>
            <a:endParaRPr lang="en-US" dirty="0">
              <a:solidFill>
                <a:srgbClr val="000000"/>
              </a:solidFill>
            </a:endParaRPr>
          </a:p>
        </p:txBody>
      </p:sp>
    </p:spTree>
    <p:extLst>
      <p:ext uri="{BB962C8B-B14F-4D97-AF65-F5344CB8AC3E}">
        <p14:creationId xmlns:p14="http://schemas.microsoft.com/office/powerpoint/2010/main" val="293104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Users—who are they?</a:t>
            </a:r>
            <a:endParaRPr lang="en-US" dirty="0"/>
          </a:p>
        </p:txBody>
      </p:sp>
      <p:sp>
        <p:nvSpPr>
          <p:cNvPr id="3" name="Content Placeholder 2"/>
          <p:cNvSpPr>
            <a:spLocks noGrp="1"/>
          </p:cNvSpPr>
          <p:nvPr>
            <p:ph idx="1"/>
          </p:nvPr>
        </p:nvSpPr>
        <p:spPr/>
        <p:txBody>
          <a:bodyPr/>
          <a:lstStyle/>
          <a:p>
            <a:r>
              <a:rPr lang="en-US" dirty="0" smtClean="0"/>
              <a:t>End-users are scientists in volcano observatories or VAACs who interface with local government officials</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1073790" y="2369127"/>
            <a:ext cx="6999946" cy="4387590"/>
          </a:xfrm>
          <a:prstGeom prst="rect">
            <a:avLst/>
          </a:prstGeom>
        </p:spPr>
      </p:pic>
    </p:spTree>
    <p:extLst>
      <p:ext uri="{BB962C8B-B14F-4D97-AF65-F5344CB8AC3E}">
        <p14:creationId xmlns:p14="http://schemas.microsoft.com/office/powerpoint/2010/main" val="138980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 – who are they?</a:t>
            </a:r>
            <a:endParaRPr lang="en-US" dirty="0"/>
          </a:p>
        </p:txBody>
      </p:sp>
      <p:sp>
        <p:nvSpPr>
          <p:cNvPr id="3" name="Content Placeholder 2"/>
          <p:cNvSpPr>
            <a:spLocks noGrp="1"/>
          </p:cNvSpPr>
          <p:nvPr>
            <p:ph idx="1"/>
          </p:nvPr>
        </p:nvSpPr>
        <p:spPr>
          <a:xfrm>
            <a:off x="142912" y="1457326"/>
            <a:ext cx="8780371" cy="2206802"/>
          </a:xfrm>
        </p:spPr>
        <p:txBody>
          <a:bodyPr/>
          <a:lstStyle/>
          <a:p>
            <a:pPr marL="0" indent="0">
              <a:spcBef>
                <a:spcPts val="600"/>
              </a:spcBef>
              <a:spcAft>
                <a:spcPts val="600"/>
              </a:spcAft>
              <a:buNone/>
            </a:pPr>
            <a:r>
              <a:rPr lang="en-US" sz="1600" b="0" dirty="0">
                <a:solidFill>
                  <a:srgbClr val="000000"/>
                </a:solidFill>
              </a:rPr>
              <a:t>[HAZARD] Volcano observatories are the experts that are governmentally mandated to monitor volcanic hazards and usually set alert levels.  </a:t>
            </a:r>
          </a:p>
          <a:p>
            <a:pPr marL="0" indent="0">
              <a:spcBef>
                <a:spcPts val="600"/>
              </a:spcBef>
              <a:spcAft>
                <a:spcPts val="600"/>
              </a:spcAft>
              <a:buNone/>
            </a:pPr>
            <a:r>
              <a:rPr lang="en-US" sz="1600" b="0" dirty="0">
                <a:solidFill>
                  <a:srgbClr val="000000"/>
                </a:solidFill>
              </a:rPr>
              <a:t>[RISK] The authorities (local or national governmental bodies) have the final decision on response (e.g. evacuation</a:t>
            </a:r>
            <a:r>
              <a:rPr lang="en-US" sz="1600" b="0" dirty="0" smtClean="0">
                <a:solidFill>
                  <a:srgbClr val="000000"/>
                </a:solidFill>
              </a:rPr>
              <a:t>) </a:t>
            </a:r>
            <a:r>
              <a:rPr lang="en-US" sz="1600" b="0" dirty="0">
                <a:solidFill>
                  <a:srgbClr val="000000"/>
                </a:solidFill>
              </a:rPr>
              <a:t>and have the responsibility to advise the local communities etc. </a:t>
            </a:r>
          </a:p>
          <a:p>
            <a:pPr marL="0" indent="0">
              <a:spcBef>
                <a:spcPts val="600"/>
              </a:spcBef>
              <a:spcAft>
                <a:spcPts val="600"/>
              </a:spcAft>
              <a:buNone/>
            </a:pPr>
            <a:r>
              <a:rPr lang="en-US" sz="1600" b="0" dirty="0">
                <a:solidFill>
                  <a:srgbClr val="000000"/>
                </a:solidFill>
              </a:rPr>
              <a:t>[ALERTS] In practice, response and communication is directly linked to the alert level. Thus when a volcano observatory changes the alert level, a pre-defined response is triggered and in almost all cases, the recommendations of the volcano observatories are followed. </a:t>
            </a:r>
          </a:p>
          <a:p>
            <a:pPr>
              <a:spcBef>
                <a:spcPts val="600"/>
              </a:spcBef>
              <a:spcAft>
                <a:spcPts val="600"/>
              </a:spcAft>
            </a:pPr>
            <a:endParaRPr lang="en-US" sz="1600" b="0" dirty="0">
              <a:solidFill>
                <a:srgbClr val="000000"/>
              </a:solidFill>
            </a:endParaRPr>
          </a:p>
        </p:txBody>
      </p:sp>
      <p:pic>
        <p:nvPicPr>
          <p:cNvPr id="4" name="Picture 3" descr="Screen Shot 2016-02-29 at 13.47.0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0035" y="3664127"/>
            <a:ext cx="6946900" cy="2190573"/>
          </a:xfrm>
          <a:prstGeom prst="rect">
            <a:avLst/>
          </a:prstGeom>
          <a:ln>
            <a:solidFill>
              <a:schemeClr val="tx1"/>
            </a:solidFill>
          </a:ln>
        </p:spPr>
      </p:pic>
      <p:sp>
        <p:nvSpPr>
          <p:cNvPr id="5" name="Rectangle 4"/>
          <p:cNvSpPr/>
          <p:nvPr/>
        </p:nvSpPr>
        <p:spPr>
          <a:xfrm>
            <a:off x="3874252" y="4759413"/>
            <a:ext cx="3556000" cy="584776"/>
          </a:xfrm>
          <a:prstGeom prst="rect">
            <a:avLst/>
          </a:prstGeom>
        </p:spPr>
        <p:txBody>
          <a:bodyPr wrap="square">
            <a:spAutoFit/>
          </a:bodyPr>
          <a:lstStyle/>
          <a:p>
            <a:r>
              <a:rPr lang="en-US" sz="1600" dirty="0">
                <a:solidFill>
                  <a:srgbClr val="000000"/>
                </a:solidFill>
              </a:rPr>
              <a:t>http://</a:t>
            </a:r>
            <a:r>
              <a:rPr lang="en-US" sz="1600" dirty="0" err="1">
                <a:solidFill>
                  <a:srgbClr val="000000"/>
                </a:solidFill>
              </a:rPr>
              <a:t>www.igepn.edu.ec</a:t>
            </a:r>
            <a:r>
              <a:rPr lang="en-US" sz="1600" dirty="0">
                <a:solidFill>
                  <a:srgbClr val="000000"/>
                </a:solidFill>
              </a:rPr>
              <a:t>/red-de-</a:t>
            </a:r>
            <a:r>
              <a:rPr lang="en-US" sz="1600" dirty="0" err="1">
                <a:solidFill>
                  <a:srgbClr val="000000"/>
                </a:solidFill>
              </a:rPr>
              <a:t>observatorios</a:t>
            </a:r>
            <a:r>
              <a:rPr lang="en-US" sz="1600" dirty="0">
                <a:solidFill>
                  <a:srgbClr val="000000"/>
                </a:solidFill>
              </a:rPr>
              <a:t>-</a:t>
            </a:r>
            <a:r>
              <a:rPr lang="en-US" sz="1600" dirty="0" err="1">
                <a:solidFill>
                  <a:srgbClr val="000000"/>
                </a:solidFill>
              </a:rPr>
              <a:t>vulcanologicos-rovig</a:t>
            </a:r>
            <a:endParaRPr lang="en-US" sz="1600" dirty="0">
              <a:solidFill>
                <a:srgbClr val="000000"/>
              </a:solidFill>
            </a:endParaRPr>
          </a:p>
        </p:txBody>
      </p:sp>
      <p:sp>
        <p:nvSpPr>
          <p:cNvPr id="7" name="Rectangle 6"/>
          <p:cNvSpPr/>
          <p:nvPr/>
        </p:nvSpPr>
        <p:spPr>
          <a:xfrm>
            <a:off x="142912" y="5906121"/>
            <a:ext cx="8924888" cy="830997"/>
          </a:xfrm>
          <a:prstGeom prst="rect">
            <a:avLst/>
          </a:prstGeom>
        </p:spPr>
        <p:txBody>
          <a:bodyPr wrap="square">
            <a:spAutoFit/>
          </a:bodyPr>
          <a:lstStyle/>
          <a:p>
            <a:pPr marL="0" indent="0">
              <a:buNone/>
            </a:pPr>
            <a:r>
              <a:rPr lang="en-US" sz="1600" dirty="0">
                <a:solidFill>
                  <a:srgbClr val="000000"/>
                </a:solidFill>
              </a:rPr>
              <a:t>If the CEOS pilot were to communicate directly with the local decision makers and communities, it would potentially undermine the authority of the observatories and bypass the alert system. The technical information would likely be either not used or misunderstood.</a:t>
            </a:r>
          </a:p>
        </p:txBody>
      </p:sp>
    </p:spTree>
    <p:extLst>
      <p:ext uri="{BB962C8B-B14F-4D97-AF65-F5344CB8AC3E}">
        <p14:creationId xmlns:p14="http://schemas.microsoft.com/office/powerpoint/2010/main" val="282898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User feedback</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2" name="Rettangolo 1"/>
          <p:cNvSpPr/>
          <p:nvPr/>
        </p:nvSpPr>
        <p:spPr>
          <a:xfrm>
            <a:off x="261257" y="1530445"/>
            <a:ext cx="8424636" cy="4847481"/>
          </a:xfrm>
          <a:prstGeom prst="rect">
            <a:avLst/>
          </a:prstGeom>
        </p:spPr>
        <p:txBody>
          <a:bodyPr wrap="square">
            <a:spAutoFit/>
          </a:bodyPr>
          <a:lstStyle/>
          <a:p>
            <a:pPr>
              <a:spcAft>
                <a:spcPts val="1800"/>
              </a:spcAft>
            </a:pPr>
            <a:r>
              <a:rPr lang="en-US" dirty="0" smtClean="0"/>
              <a:t>1.Name of your organization and brief statement of mandate.</a:t>
            </a:r>
          </a:p>
          <a:p>
            <a:pPr>
              <a:spcAft>
                <a:spcPts val="1800"/>
              </a:spcAft>
            </a:pPr>
            <a:r>
              <a:rPr lang="en-US" dirty="0" smtClean="0"/>
              <a:t>2.What satellite data were provided to you as part of the CEOS volcano pilot project? How was the data used?  (For example, images used in staff meetings, discussions of volcano alert levels, strategies for deploying ground sensors used in making figures for internal or external distribution, etc.)?</a:t>
            </a:r>
          </a:p>
          <a:p>
            <a:pPr>
              <a:spcAft>
                <a:spcPts val="1800"/>
              </a:spcAft>
            </a:pPr>
            <a:r>
              <a:rPr lang="en-US" dirty="0" smtClean="0"/>
              <a:t>3. Were the data useful?  If so, please describe in a few lines what level of products was most useful: </a:t>
            </a:r>
          </a:p>
          <a:p>
            <a:pPr>
              <a:spcAft>
                <a:spcPts val="1800"/>
              </a:spcAft>
            </a:pPr>
            <a:r>
              <a:rPr lang="en-US" dirty="0" smtClean="0"/>
              <a:t>(For example, raw data, </a:t>
            </a:r>
            <a:r>
              <a:rPr lang="en-US" dirty="0" err="1" smtClean="0"/>
              <a:t>interferograms</a:t>
            </a:r>
            <a:r>
              <a:rPr lang="en-US" dirty="0" smtClean="0"/>
              <a:t>, google earth files, a written summary of the significance of the data, etc.).</a:t>
            </a:r>
          </a:p>
          <a:p>
            <a:pPr>
              <a:spcAft>
                <a:spcPts val="1800"/>
              </a:spcAft>
            </a:pPr>
            <a:r>
              <a:rPr lang="en-US" dirty="0" smtClean="0"/>
              <a:t>If not, how could we improve on the use of satellite data for your needs? For example, by sending data in a more timely manner or in a different format. </a:t>
            </a:r>
          </a:p>
          <a:p>
            <a:pPr>
              <a:spcAft>
                <a:spcPts val="1800"/>
              </a:spcAft>
            </a:pPr>
            <a:r>
              <a:rPr lang="en-US" dirty="0" smtClean="0"/>
              <a:t>4. Looking to the future, would your organization like increase the use satellite of observations and what do you think is needed to make that happen?</a:t>
            </a:r>
            <a:endParaRPr lang="en-US" dirty="0"/>
          </a:p>
        </p:txBody>
      </p:sp>
    </p:spTree>
    <p:extLst>
      <p:ext uri="{BB962C8B-B14F-4D97-AF65-F5344CB8AC3E}">
        <p14:creationId xmlns:p14="http://schemas.microsoft.com/office/powerpoint/2010/main" val="12593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Feedback</a:t>
            </a:r>
            <a:endParaRPr lang="en-US" dirty="0"/>
          </a:p>
        </p:txBody>
      </p:sp>
      <p:sp>
        <p:nvSpPr>
          <p:cNvPr id="3" name="Content Placeholder 2"/>
          <p:cNvSpPr>
            <a:spLocks noGrp="1"/>
          </p:cNvSpPr>
          <p:nvPr>
            <p:ph idx="1"/>
          </p:nvPr>
        </p:nvSpPr>
        <p:spPr>
          <a:xfrm>
            <a:off x="296863" y="1457324"/>
            <a:ext cx="8445500" cy="5069599"/>
          </a:xfrm>
        </p:spPr>
        <p:txBody>
          <a:bodyPr/>
          <a:lstStyle/>
          <a:p>
            <a:pPr marL="0" indent="0">
              <a:spcAft>
                <a:spcPts val="600"/>
              </a:spcAft>
              <a:buNone/>
            </a:pPr>
            <a:r>
              <a:rPr lang="en-US" sz="3600" dirty="0" smtClean="0"/>
              <a:t>Interviews conducted with users in:</a:t>
            </a:r>
          </a:p>
          <a:p>
            <a:pPr lvl="1">
              <a:spcBef>
                <a:spcPts val="1200"/>
              </a:spcBef>
              <a:spcAft>
                <a:spcPts val="1200"/>
              </a:spcAft>
            </a:pPr>
            <a:r>
              <a:rPr lang="en-US" sz="2800" dirty="0"/>
              <a:t>Guatemala </a:t>
            </a:r>
            <a:endParaRPr lang="en-US" sz="2800" dirty="0" smtClean="0"/>
          </a:p>
          <a:p>
            <a:pPr lvl="1">
              <a:spcBef>
                <a:spcPts val="1200"/>
              </a:spcBef>
              <a:spcAft>
                <a:spcPts val="1200"/>
              </a:spcAft>
            </a:pPr>
            <a:r>
              <a:rPr lang="en-US" sz="2800" dirty="0"/>
              <a:t>Costa Rica</a:t>
            </a:r>
          </a:p>
          <a:p>
            <a:pPr lvl="1">
              <a:spcBef>
                <a:spcPts val="1200"/>
              </a:spcBef>
              <a:spcAft>
                <a:spcPts val="1200"/>
              </a:spcAft>
            </a:pPr>
            <a:r>
              <a:rPr lang="en-US" sz="2800" dirty="0" smtClean="0"/>
              <a:t>Columbia</a:t>
            </a:r>
          </a:p>
          <a:p>
            <a:pPr lvl="1">
              <a:spcBef>
                <a:spcPts val="1200"/>
              </a:spcBef>
              <a:spcAft>
                <a:spcPts val="1200"/>
              </a:spcAft>
            </a:pPr>
            <a:r>
              <a:rPr lang="en-US" sz="2800" dirty="0" smtClean="0"/>
              <a:t>Ecuador</a:t>
            </a:r>
          </a:p>
          <a:p>
            <a:pPr lvl="1">
              <a:spcBef>
                <a:spcPts val="1200"/>
              </a:spcBef>
              <a:spcAft>
                <a:spcPts val="1200"/>
              </a:spcAft>
            </a:pPr>
            <a:r>
              <a:rPr lang="en-US" sz="2800" dirty="0" smtClean="0"/>
              <a:t>Peru</a:t>
            </a:r>
          </a:p>
          <a:p>
            <a:pPr lvl="1">
              <a:spcBef>
                <a:spcPts val="1200"/>
              </a:spcBef>
              <a:spcAft>
                <a:spcPts val="1200"/>
              </a:spcAft>
            </a:pPr>
            <a:r>
              <a:rPr lang="en-US" sz="2800" dirty="0" smtClean="0"/>
              <a:t>Chile</a:t>
            </a:r>
          </a:p>
        </p:txBody>
      </p:sp>
      <p:pic>
        <p:nvPicPr>
          <p:cNvPr id="4" name="Picture 3" descr="CEOS_SA_bas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28928" y="2222513"/>
            <a:ext cx="4540469" cy="4304411"/>
          </a:xfrm>
          <a:prstGeom prst="rect">
            <a:avLst/>
          </a:prstGeom>
        </p:spPr>
      </p:pic>
    </p:spTree>
    <p:extLst>
      <p:ext uri="{BB962C8B-B14F-4D97-AF65-F5344CB8AC3E}">
        <p14:creationId xmlns:p14="http://schemas.microsoft.com/office/powerpoint/2010/main" val="318453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Feedback</a:t>
            </a:r>
            <a:endParaRPr lang="en-US" dirty="0"/>
          </a:p>
        </p:txBody>
      </p:sp>
      <p:sp>
        <p:nvSpPr>
          <p:cNvPr id="3" name="Content Placeholder 2"/>
          <p:cNvSpPr>
            <a:spLocks noGrp="1"/>
          </p:cNvSpPr>
          <p:nvPr>
            <p:ph idx="1"/>
          </p:nvPr>
        </p:nvSpPr>
        <p:spPr/>
        <p:txBody>
          <a:bodyPr/>
          <a:lstStyle/>
          <a:p>
            <a:pPr marL="0" indent="0">
              <a:buNone/>
            </a:pPr>
            <a:r>
              <a:rPr lang="en-US" sz="3200" u="sng" dirty="0" smtClean="0"/>
              <a:t>What do end users want?</a:t>
            </a:r>
            <a:endParaRPr lang="en-US" sz="3200" dirty="0" smtClean="0"/>
          </a:p>
          <a:p>
            <a:pPr>
              <a:spcAft>
                <a:spcPts val="600"/>
              </a:spcAft>
            </a:pPr>
            <a:r>
              <a:rPr lang="en-US" dirty="0" smtClean="0"/>
              <a:t>Data provided as Google Earth and/or ArcGIS files, and some interpretation of imagery</a:t>
            </a:r>
          </a:p>
          <a:p>
            <a:pPr>
              <a:spcAft>
                <a:spcPts val="600"/>
              </a:spcAft>
            </a:pPr>
            <a:r>
              <a:rPr lang="en-US" dirty="0" smtClean="0"/>
              <a:t>More frequent data (in terms of volume and latency between tasking, acquisition, processing, and interpretation) for use in regular reports</a:t>
            </a:r>
          </a:p>
          <a:p>
            <a:pPr>
              <a:spcAft>
                <a:spcPts val="600"/>
              </a:spcAft>
            </a:pPr>
            <a:r>
              <a:rPr lang="en-US" dirty="0" smtClean="0"/>
              <a:t>Graduate-level training for students (short courses are valuable, but will not train remote sensing experts)</a:t>
            </a:r>
          </a:p>
          <a:p>
            <a:endParaRPr lang="en-US" dirty="0"/>
          </a:p>
          <a:p>
            <a:pPr marL="0" indent="0">
              <a:buNone/>
            </a:pPr>
            <a:r>
              <a:rPr lang="en-US" u="sng" dirty="0" smtClean="0"/>
              <a:t>Peru</a:t>
            </a:r>
            <a:r>
              <a:rPr lang="en-US" dirty="0" smtClean="0"/>
              <a:t> provides a good example of how remote sensing data are used and what is needed in the future.</a:t>
            </a:r>
            <a:endParaRPr lang="en-US" dirty="0"/>
          </a:p>
          <a:p>
            <a:endParaRPr lang="en-US" dirty="0" smtClean="0"/>
          </a:p>
        </p:txBody>
      </p:sp>
    </p:spTree>
    <p:extLst>
      <p:ext uri="{BB962C8B-B14F-4D97-AF65-F5344CB8AC3E}">
        <p14:creationId xmlns:p14="http://schemas.microsoft.com/office/powerpoint/2010/main" val="311086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milestones</a:t>
            </a:r>
            <a:endParaRPr lang="en-US" dirty="0"/>
          </a:p>
        </p:txBody>
      </p:sp>
      <p:sp>
        <p:nvSpPr>
          <p:cNvPr id="3" name="Content Placeholder 2"/>
          <p:cNvSpPr>
            <a:spLocks noGrp="1"/>
          </p:cNvSpPr>
          <p:nvPr>
            <p:ph idx="1"/>
          </p:nvPr>
        </p:nvSpPr>
        <p:spPr>
          <a:xfrm>
            <a:off x="296863" y="1457325"/>
            <a:ext cx="8496618" cy="4864100"/>
          </a:xfrm>
        </p:spPr>
        <p:txBody>
          <a:bodyPr/>
          <a:lstStyle/>
          <a:p>
            <a:pPr marL="0" indent="0">
              <a:buNone/>
            </a:pPr>
            <a:r>
              <a:rPr lang="en-US" u="sng" dirty="0" smtClean="0"/>
              <a:t>2016</a:t>
            </a:r>
          </a:p>
          <a:p>
            <a:r>
              <a:rPr lang="en-US" dirty="0" smtClean="0"/>
              <a:t>Achieve monitoring </a:t>
            </a:r>
            <a:r>
              <a:rPr lang="en-US" dirty="0"/>
              <a:t>of </a:t>
            </a:r>
            <a:r>
              <a:rPr lang="en-US" dirty="0" smtClean="0"/>
              <a:t>Latin American volcanoes</a:t>
            </a:r>
          </a:p>
          <a:p>
            <a:r>
              <a:rPr lang="en-US" dirty="0" smtClean="0"/>
              <a:t>Continue </a:t>
            </a:r>
            <a:r>
              <a:rPr lang="en-US" dirty="0"/>
              <a:t>to provide products and collect </a:t>
            </a:r>
            <a:r>
              <a:rPr lang="en-US" dirty="0" smtClean="0"/>
              <a:t>feedback from end users</a:t>
            </a:r>
          </a:p>
          <a:p>
            <a:r>
              <a:rPr lang="en-US" dirty="0" smtClean="0"/>
              <a:t>Evaluate </a:t>
            </a:r>
            <a:r>
              <a:rPr lang="en-US" dirty="0"/>
              <a:t>results from site-specific </a:t>
            </a:r>
            <a:r>
              <a:rPr lang="en-US" dirty="0" smtClean="0"/>
              <a:t>studies</a:t>
            </a:r>
          </a:p>
          <a:p>
            <a:r>
              <a:rPr lang="en-US" dirty="0" smtClean="0"/>
              <a:t>Prepare </a:t>
            </a:r>
            <a:r>
              <a:rPr lang="en-US" dirty="0"/>
              <a:t>a Journal of Applied Volcanology article describing the results of our work, </a:t>
            </a:r>
            <a:r>
              <a:rPr lang="en-US" dirty="0" smtClean="0"/>
              <a:t>focusing on the </a:t>
            </a:r>
            <a:r>
              <a:rPr lang="en-US" dirty="0"/>
              <a:t>value to end </a:t>
            </a:r>
            <a:r>
              <a:rPr lang="en-US" dirty="0" smtClean="0"/>
              <a:t>users</a:t>
            </a:r>
          </a:p>
          <a:p>
            <a:pPr marL="0" indent="0">
              <a:buNone/>
            </a:pPr>
            <a:r>
              <a:rPr lang="en-US" u="sng" dirty="0" smtClean="0"/>
              <a:t>2017</a:t>
            </a:r>
          </a:p>
          <a:p>
            <a:r>
              <a:rPr lang="en-US" dirty="0" smtClean="0"/>
              <a:t>Develop </a:t>
            </a:r>
            <a:r>
              <a:rPr lang="en-US" dirty="0"/>
              <a:t>broader space-based EO strategy using insights from </a:t>
            </a:r>
            <a:r>
              <a:rPr lang="en-US" dirty="0" smtClean="0"/>
              <a:t>pilot</a:t>
            </a:r>
            <a:endParaRPr lang="en-US" dirty="0"/>
          </a:p>
        </p:txBody>
      </p:sp>
    </p:spTree>
    <p:extLst>
      <p:ext uri="{BB962C8B-B14F-4D97-AF65-F5344CB8AC3E}">
        <p14:creationId xmlns:p14="http://schemas.microsoft.com/office/powerpoint/2010/main" val="159694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for volcano EO</a:t>
            </a:r>
            <a:endParaRPr lang="en-US" dirty="0"/>
          </a:p>
        </p:txBody>
      </p:sp>
      <p:sp>
        <p:nvSpPr>
          <p:cNvPr id="3" name="Content Placeholder 2"/>
          <p:cNvSpPr>
            <a:spLocks noGrp="1"/>
          </p:cNvSpPr>
          <p:nvPr>
            <p:ph idx="1"/>
          </p:nvPr>
        </p:nvSpPr>
        <p:spPr>
          <a:xfrm>
            <a:off x="296863" y="1624965"/>
            <a:ext cx="8445500" cy="4864100"/>
          </a:xfrm>
        </p:spPr>
        <p:txBody>
          <a:bodyPr/>
          <a:lstStyle/>
          <a:p>
            <a:pPr>
              <a:spcBef>
                <a:spcPts val="600"/>
              </a:spcBef>
              <a:spcAft>
                <a:spcPts val="600"/>
              </a:spcAft>
            </a:pPr>
            <a:r>
              <a:rPr lang="en-US" dirty="0" smtClean="0"/>
              <a:t>SAR observations of Holocene volcanoes</a:t>
            </a:r>
          </a:p>
          <a:p>
            <a:pPr lvl="1">
              <a:spcBef>
                <a:spcPts val="600"/>
              </a:spcBef>
              <a:spcAft>
                <a:spcPts val="600"/>
              </a:spcAft>
              <a:buFont typeface="Arial" panose="020B0604020202020204" pitchFamily="34" charset="0"/>
              <a:buChar char="−"/>
            </a:pPr>
            <a:r>
              <a:rPr lang="en-US" dirty="0" smtClean="0"/>
              <a:t>ALOS-2 and Sentinel-1 can provide broad “routine” wide-area coverage (based on environment)</a:t>
            </a:r>
          </a:p>
          <a:p>
            <a:pPr lvl="1">
              <a:spcBef>
                <a:spcPts val="600"/>
              </a:spcBef>
              <a:spcAft>
                <a:spcPts val="600"/>
              </a:spcAft>
              <a:buFont typeface="Arial" panose="020B0604020202020204" pitchFamily="34" charset="0"/>
              <a:buChar char="−"/>
            </a:pPr>
            <a:r>
              <a:rPr lang="en-US" dirty="0" smtClean="0"/>
              <a:t>High spatial- and temporal-resolution sensors (CSK, TSX) focus on specific targets of concern/interest</a:t>
            </a:r>
          </a:p>
          <a:p>
            <a:pPr lvl="1">
              <a:spcBef>
                <a:spcPts val="600"/>
              </a:spcBef>
              <a:spcAft>
                <a:spcPts val="600"/>
              </a:spcAft>
              <a:buFont typeface="Arial" panose="020B0604020202020204" pitchFamily="34" charset="0"/>
              <a:buChar char="−"/>
            </a:pPr>
            <a:r>
              <a:rPr lang="en-US" dirty="0" smtClean="0"/>
              <a:t>Flexible sensors (RSAT-2) for challenging problems</a:t>
            </a:r>
          </a:p>
          <a:p>
            <a:pPr>
              <a:spcBef>
                <a:spcPts val="600"/>
              </a:spcBef>
              <a:spcAft>
                <a:spcPts val="600"/>
              </a:spcAft>
            </a:pPr>
            <a:r>
              <a:rPr lang="en-US" dirty="0" smtClean="0"/>
              <a:t>Visible and thermal monitoring is already somewhat mature (for example, MODVOLC, NOAA system)</a:t>
            </a:r>
          </a:p>
          <a:p>
            <a:pPr>
              <a:spcBef>
                <a:spcPts val="600"/>
              </a:spcBef>
              <a:spcAft>
                <a:spcPts val="600"/>
              </a:spcAft>
            </a:pPr>
            <a:r>
              <a:rPr lang="en-US" dirty="0" smtClean="0"/>
              <a:t>Coordinate systems for alerting one another (already done in some cases with visible/thermal systems)</a:t>
            </a:r>
          </a:p>
          <a:p>
            <a:pPr>
              <a:spcBef>
                <a:spcPts val="600"/>
              </a:spcBef>
              <a:spcAft>
                <a:spcPts val="600"/>
              </a:spcAft>
            </a:pPr>
            <a:r>
              <a:rPr lang="en-US" dirty="0"/>
              <a:t>Dedicated FTE, capacity building, data </a:t>
            </a:r>
            <a:r>
              <a:rPr lang="en-US" dirty="0" smtClean="0"/>
              <a:t>acquisition</a:t>
            </a:r>
            <a:endParaRPr lang="en-US" dirty="0"/>
          </a:p>
        </p:txBody>
      </p:sp>
    </p:spTree>
    <p:extLst>
      <p:ext uri="{BB962C8B-B14F-4D97-AF65-F5344CB8AC3E}">
        <p14:creationId xmlns:p14="http://schemas.microsoft.com/office/powerpoint/2010/main" val="717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WHY?</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9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buFont typeface="Arial" panose="020B0604020202020204" pitchFamily="34" charset="0"/>
              <a:buChar char="•"/>
            </a:pPr>
            <a:r>
              <a:rPr lang="en-US" sz="2000" dirty="0">
                <a:latin typeface="+mn-lt"/>
              </a:rPr>
              <a:t>Over 300,000 people have been killed by volcanoes since the </a:t>
            </a:r>
            <a:r>
              <a:rPr lang="en-US" sz="2000" dirty="0" smtClean="0">
                <a:latin typeface="+mn-lt"/>
              </a:rPr>
              <a:t>1600s.</a:t>
            </a:r>
          </a:p>
          <a:p>
            <a:pPr marL="285750" indent="-285750" eaLnBrk="1" hangingPunct="1">
              <a:buFont typeface="Arial" panose="020B0604020202020204" pitchFamily="34" charset="0"/>
              <a:buChar char="•"/>
            </a:pPr>
            <a:r>
              <a:rPr lang="en-US" sz="2000" dirty="0">
                <a:latin typeface="+mn-lt"/>
              </a:rPr>
              <a:t>H</a:t>
            </a:r>
            <a:r>
              <a:rPr lang="en-US" sz="2000" dirty="0" smtClean="0">
                <a:latin typeface="+mn-lt"/>
              </a:rPr>
              <a:t>undreds </a:t>
            </a:r>
            <a:r>
              <a:rPr lang="en-US" sz="2000" dirty="0">
                <a:latin typeface="+mn-lt"/>
              </a:rPr>
              <a:t>of millions live within 20 km of an active volcano today. </a:t>
            </a:r>
            <a:endParaRPr lang="en-US" sz="2000" dirty="0" smtClean="0">
              <a:latin typeface="+mn-lt"/>
            </a:endParaRPr>
          </a:p>
          <a:p>
            <a:pPr marL="285750" indent="-285750" eaLnBrk="1" hangingPunct="1">
              <a:buFont typeface="Arial" panose="020B0604020202020204" pitchFamily="34" charset="0"/>
              <a:buChar char="•"/>
            </a:pPr>
            <a:r>
              <a:rPr lang="en-US" sz="2000" dirty="0" smtClean="0">
                <a:latin typeface="+mn-lt"/>
              </a:rPr>
              <a:t>In </a:t>
            </a:r>
            <a:r>
              <a:rPr lang="en-US" sz="2000" dirty="0">
                <a:latin typeface="+mn-lt"/>
              </a:rPr>
              <a:t>2010, the </a:t>
            </a:r>
            <a:r>
              <a:rPr lang="en-US" sz="2000" dirty="0" err="1">
                <a:latin typeface="+mn-lt"/>
              </a:rPr>
              <a:t>Eyjafjallajökull</a:t>
            </a:r>
            <a:r>
              <a:rPr lang="en-US" sz="2000" dirty="0">
                <a:latin typeface="+mn-lt"/>
              </a:rPr>
              <a:t> eruption brought losses of $200m/day, and 100,000 cancelled flights.</a:t>
            </a:r>
          </a:p>
          <a:p>
            <a:pPr eaLnBrk="1" hangingPunct="1"/>
            <a:endParaRPr lang="en-GB" sz="1400" dirty="0">
              <a:solidFill>
                <a:schemeClr val="bg1"/>
              </a:solidFill>
              <a:latin typeface="+mn-lt"/>
            </a:endParaRPr>
          </a:p>
        </p:txBody>
      </p:sp>
      <p:sp>
        <p:nvSpPr>
          <p:cNvPr id="5" name="Rettangolo 4"/>
          <p:cNvSpPr/>
          <p:nvPr/>
        </p:nvSpPr>
        <p:spPr>
          <a:xfrm rot="21445059">
            <a:off x="363231" y="6059576"/>
            <a:ext cx="4257409" cy="523220"/>
          </a:xfrm>
          <a:prstGeom prst="rect">
            <a:avLst/>
          </a:prstGeom>
        </p:spPr>
        <p:txBody>
          <a:bodyPr wrap="square">
            <a:spAutoFit/>
          </a:bodyPr>
          <a:lstStyle/>
          <a:p>
            <a:pPr eaLnBrk="1" hangingPunct="1"/>
            <a:r>
              <a:rPr lang="en-GB" sz="1400" dirty="0" err="1">
                <a:latin typeface="+mn-lt"/>
              </a:rPr>
              <a:t>Merapi</a:t>
            </a:r>
            <a:r>
              <a:rPr lang="en-GB" sz="1400" dirty="0">
                <a:latin typeface="+mn-lt"/>
              </a:rPr>
              <a:t>, Indonesia, erupting in 2010. From </a:t>
            </a:r>
            <a:r>
              <a:rPr lang="en-GB" sz="1400" dirty="0" err="1">
                <a:latin typeface="+mn-lt"/>
              </a:rPr>
              <a:t>Pallister</a:t>
            </a:r>
            <a:r>
              <a:rPr lang="en-GB" sz="1400" dirty="0">
                <a:latin typeface="+mn-lt"/>
              </a:rPr>
              <a:t> and others, 2013</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438016">
            <a:off x="381957" y="1647207"/>
            <a:ext cx="3892591" cy="4227395"/>
          </a:xfrm>
          <a:prstGeom prst="rect">
            <a:avLst/>
          </a:prstGeom>
          <a:noFill/>
          <a:ln w="635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7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for interfacing with users</a:t>
            </a:r>
            <a:endParaRPr lang="en-US" dirty="0"/>
          </a:p>
        </p:txBody>
      </p:sp>
      <p:sp>
        <p:nvSpPr>
          <p:cNvPr id="3" name="Content Placeholder 2"/>
          <p:cNvSpPr>
            <a:spLocks noGrp="1"/>
          </p:cNvSpPr>
          <p:nvPr>
            <p:ph idx="1"/>
          </p:nvPr>
        </p:nvSpPr>
        <p:spPr>
          <a:xfrm>
            <a:off x="296863" y="1624965"/>
            <a:ext cx="8216516" cy="4864100"/>
          </a:xfrm>
        </p:spPr>
        <p:txBody>
          <a:bodyPr/>
          <a:lstStyle/>
          <a:p>
            <a:pPr>
              <a:spcBef>
                <a:spcPts val="600"/>
              </a:spcBef>
              <a:spcAft>
                <a:spcPts val="600"/>
              </a:spcAft>
            </a:pPr>
            <a:r>
              <a:rPr lang="en-US" dirty="0" smtClean="0"/>
              <a:t>Proximity </a:t>
            </a:r>
          </a:p>
          <a:p>
            <a:pPr marL="457200" lvl="1" indent="0">
              <a:spcBef>
                <a:spcPts val="600"/>
              </a:spcBef>
              <a:spcAft>
                <a:spcPts val="600"/>
              </a:spcAft>
              <a:buNone/>
            </a:pPr>
            <a:r>
              <a:rPr lang="en-US" b="0" dirty="0" smtClean="0"/>
              <a:t>(What is the current status of the volcano?)</a:t>
            </a:r>
          </a:p>
          <a:p>
            <a:pPr>
              <a:spcBef>
                <a:spcPts val="600"/>
              </a:spcBef>
              <a:spcAft>
                <a:spcPts val="600"/>
              </a:spcAft>
            </a:pPr>
            <a:r>
              <a:rPr lang="en-US" dirty="0" smtClean="0"/>
              <a:t>Integrity</a:t>
            </a:r>
          </a:p>
          <a:p>
            <a:pPr marL="457200" lvl="1" indent="0">
              <a:spcBef>
                <a:spcPts val="600"/>
              </a:spcBef>
              <a:spcAft>
                <a:spcPts val="600"/>
              </a:spcAft>
              <a:buNone/>
            </a:pPr>
            <a:r>
              <a:rPr lang="en-US" b="0" dirty="0" smtClean="0"/>
              <a:t>(What is the status of ground-based monitoring?  How will EO products be used?)</a:t>
            </a:r>
          </a:p>
          <a:p>
            <a:pPr>
              <a:spcBef>
                <a:spcPts val="600"/>
              </a:spcBef>
              <a:spcAft>
                <a:spcPts val="600"/>
              </a:spcAft>
            </a:pPr>
            <a:r>
              <a:rPr lang="en-US" dirty="0" smtClean="0"/>
              <a:t>Comprehensibility</a:t>
            </a:r>
          </a:p>
          <a:p>
            <a:pPr marL="457200" lvl="1" indent="0">
              <a:spcBef>
                <a:spcPts val="600"/>
              </a:spcBef>
              <a:spcAft>
                <a:spcPts val="600"/>
              </a:spcAft>
              <a:buNone/>
            </a:pPr>
            <a:r>
              <a:rPr lang="en-US" b="0" dirty="0" smtClean="0"/>
              <a:t>(Products versus data; ability to process/interpret data)</a:t>
            </a:r>
          </a:p>
          <a:p>
            <a:pPr>
              <a:spcBef>
                <a:spcPts val="600"/>
              </a:spcBef>
              <a:spcAft>
                <a:spcPts val="600"/>
              </a:spcAft>
            </a:pPr>
            <a:r>
              <a:rPr lang="en-US" dirty="0" smtClean="0"/>
              <a:t>Materiality</a:t>
            </a:r>
          </a:p>
          <a:p>
            <a:pPr marL="457200" lvl="1" indent="0">
              <a:spcBef>
                <a:spcPts val="600"/>
              </a:spcBef>
              <a:spcAft>
                <a:spcPts val="600"/>
              </a:spcAft>
              <a:buNone/>
            </a:pPr>
            <a:r>
              <a:rPr lang="en-US" b="0" dirty="0" smtClean="0"/>
              <a:t>(What is needed at the volcano?  What features are of greatest interest?)</a:t>
            </a:r>
            <a:endParaRPr lang="en-US" b="0" dirty="0"/>
          </a:p>
        </p:txBody>
      </p:sp>
    </p:spTree>
    <p:extLst>
      <p:ext uri="{BB962C8B-B14F-4D97-AF65-F5344CB8AC3E}">
        <p14:creationId xmlns:p14="http://schemas.microsoft.com/office/powerpoint/2010/main" val="105823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a:t>
            </a:r>
            <a:endParaRPr lang="en-US" dirty="0"/>
          </a:p>
        </p:txBody>
      </p:sp>
      <p:sp>
        <p:nvSpPr>
          <p:cNvPr id="3" name="Content Placeholder 2"/>
          <p:cNvSpPr>
            <a:spLocks noGrp="1"/>
          </p:cNvSpPr>
          <p:nvPr>
            <p:ph idx="1"/>
          </p:nvPr>
        </p:nvSpPr>
        <p:spPr>
          <a:xfrm>
            <a:off x="296863" y="1457325"/>
            <a:ext cx="8405703" cy="5243020"/>
          </a:xfrm>
        </p:spPr>
        <p:txBody>
          <a:bodyPr/>
          <a:lstStyle/>
          <a:p>
            <a:pPr>
              <a:spcBef>
                <a:spcPts val="0"/>
              </a:spcBef>
              <a:spcAft>
                <a:spcPts val="600"/>
              </a:spcAft>
            </a:pPr>
            <a:r>
              <a:rPr lang="en-US" dirty="0" smtClean="0"/>
              <a:t>ACQUISITION</a:t>
            </a:r>
          </a:p>
          <a:p>
            <a:pPr marL="457200" lvl="1" indent="0">
              <a:spcBef>
                <a:spcPts val="0"/>
              </a:spcBef>
              <a:spcAft>
                <a:spcPts val="600"/>
              </a:spcAft>
              <a:buNone/>
            </a:pPr>
            <a:r>
              <a:rPr lang="en-US" dirty="0" smtClean="0"/>
              <a:t>Consistent acquisition strategy for volcanoes (background TSX program?)</a:t>
            </a:r>
          </a:p>
          <a:p>
            <a:pPr>
              <a:spcBef>
                <a:spcPts val="0"/>
              </a:spcBef>
              <a:spcAft>
                <a:spcPts val="600"/>
              </a:spcAft>
            </a:pPr>
            <a:r>
              <a:rPr lang="en-US" dirty="0" smtClean="0"/>
              <a:t>COMMUNICATION</a:t>
            </a:r>
          </a:p>
          <a:p>
            <a:pPr marL="457200" lvl="1" indent="0">
              <a:spcBef>
                <a:spcPts val="0"/>
              </a:spcBef>
              <a:spcAft>
                <a:spcPts val="600"/>
              </a:spcAft>
              <a:buNone/>
            </a:pPr>
            <a:r>
              <a:rPr lang="en-US" dirty="0" smtClean="0"/>
              <a:t>Improve dialogue to avoid conflicts in data acquisition</a:t>
            </a:r>
          </a:p>
          <a:p>
            <a:pPr>
              <a:spcBef>
                <a:spcPts val="0"/>
              </a:spcBef>
              <a:spcAft>
                <a:spcPts val="600"/>
              </a:spcAft>
            </a:pPr>
            <a:r>
              <a:rPr lang="en-US" dirty="0" smtClean="0"/>
              <a:t>INTEGRATION</a:t>
            </a:r>
          </a:p>
          <a:p>
            <a:pPr marL="457200" lvl="1" indent="0">
              <a:spcBef>
                <a:spcPts val="0"/>
              </a:spcBef>
              <a:spcAft>
                <a:spcPts val="600"/>
              </a:spcAft>
              <a:buNone/>
            </a:pPr>
            <a:r>
              <a:rPr lang="en-US" dirty="0" smtClean="0"/>
              <a:t>SAR </a:t>
            </a:r>
            <a:r>
              <a:rPr lang="en-US" dirty="0"/>
              <a:t>v</a:t>
            </a:r>
            <a:r>
              <a:rPr lang="en-US" dirty="0" smtClean="0"/>
              <a:t>ersus visible/thermal wavelengths, better use of </a:t>
            </a:r>
            <a:r>
              <a:rPr lang="en-US" dirty="0" err="1" smtClean="0"/>
              <a:t>Geohazards</a:t>
            </a:r>
            <a:r>
              <a:rPr lang="en-US" dirty="0" smtClean="0"/>
              <a:t> Exploitation Platform</a:t>
            </a:r>
          </a:p>
          <a:p>
            <a:pPr>
              <a:spcBef>
                <a:spcPts val="0"/>
              </a:spcBef>
              <a:spcAft>
                <a:spcPts val="600"/>
              </a:spcAft>
            </a:pPr>
            <a:r>
              <a:rPr lang="en-US" dirty="0" smtClean="0"/>
              <a:t>EXPANSION</a:t>
            </a:r>
          </a:p>
          <a:p>
            <a:pPr marL="457200" lvl="1" indent="0">
              <a:spcBef>
                <a:spcPts val="0"/>
              </a:spcBef>
              <a:spcAft>
                <a:spcPts val="600"/>
              </a:spcAft>
              <a:buNone/>
            </a:pPr>
            <a:r>
              <a:rPr lang="en-US" dirty="0" smtClean="0"/>
              <a:t>Resources for expanding to global monitoring will be extreme  (student case-study projects do not constitute a sustainable capability—PhD students have other demands on their time!)</a:t>
            </a:r>
            <a:endParaRPr lang="en-US" dirty="0"/>
          </a:p>
        </p:txBody>
      </p:sp>
    </p:spTree>
    <p:extLst>
      <p:ext uri="{BB962C8B-B14F-4D97-AF65-F5344CB8AC3E}">
        <p14:creationId xmlns:p14="http://schemas.microsoft.com/office/powerpoint/2010/main" val="113616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08538"/>
            <a:ext cx="9144000" cy="5549462"/>
          </a:xfrm>
          <a:prstGeom prst="rect">
            <a:avLst/>
          </a:prstGeom>
          <a:noFill/>
          <a:ln w="9525">
            <a:noFill/>
            <a:miter lim="800000"/>
            <a:headEnd/>
            <a:tailEnd/>
          </a:ln>
          <a:effectLst/>
        </p:spPr>
      </p:pic>
      <p:sp>
        <p:nvSpPr>
          <p:cNvPr id="2" name="TextBox 1"/>
          <p:cNvSpPr txBox="1"/>
          <p:nvPr/>
        </p:nvSpPr>
        <p:spPr>
          <a:xfrm>
            <a:off x="183638" y="1973641"/>
            <a:ext cx="8776724" cy="830997"/>
          </a:xfrm>
          <a:prstGeom prst="rect">
            <a:avLst/>
          </a:prstGeom>
          <a:noFill/>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WHAT IS MISSING?</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2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a:buFont typeface="Arial" panose="020B0604020202020204" pitchFamily="34" charset="0"/>
              <a:buChar char="•"/>
            </a:pPr>
            <a:r>
              <a:rPr lang="en-US" sz="2000" dirty="0" smtClean="0">
                <a:latin typeface="+mn-lt"/>
              </a:rPr>
              <a:t>Large monitoring gaps exist at many hazardous volcanoes around the world</a:t>
            </a:r>
            <a:endParaRPr lang="en-US" sz="2000" dirty="0">
              <a:latin typeface="+mn-lt"/>
            </a:endParaRPr>
          </a:p>
          <a:p>
            <a:pPr marL="342900" indent="-342900">
              <a:buFont typeface="Arial" panose="020B0604020202020204" pitchFamily="34" charset="0"/>
              <a:buChar char="•"/>
            </a:pPr>
            <a:r>
              <a:rPr lang="en-US" sz="2000" dirty="0" smtClean="0">
                <a:latin typeface="+mn-lt"/>
              </a:rPr>
              <a:t>Current </a:t>
            </a:r>
            <a:r>
              <a:rPr lang="en-US" sz="2000" dirty="0">
                <a:latin typeface="+mn-lt"/>
              </a:rPr>
              <a:t>EO data collection is not </a:t>
            </a:r>
            <a:r>
              <a:rPr lang="en-US" sz="2000" dirty="0" smtClean="0">
                <a:latin typeface="+mn-lt"/>
              </a:rPr>
              <a:t>usually coordinated </a:t>
            </a:r>
            <a:r>
              <a:rPr lang="en-US" sz="2000" dirty="0">
                <a:latin typeface="+mn-lt"/>
              </a:rPr>
              <a:t>for volcano </a:t>
            </a:r>
            <a:r>
              <a:rPr lang="en-US" sz="2000" dirty="0" smtClean="0">
                <a:latin typeface="+mn-lt"/>
              </a:rPr>
              <a:t>monitoring</a:t>
            </a:r>
            <a:endParaRPr lang="en-US" sz="2000" dirty="0">
              <a:latin typeface="+mn-lt"/>
            </a:endParaRPr>
          </a:p>
          <a:p>
            <a:pPr marL="342900" indent="-342900">
              <a:buFont typeface="Arial" panose="020B0604020202020204" pitchFamily="34" charset="0"/>
              <a:buChar char="•"/>
            </a:pPr>
            <a:r>
              <a:rPr lang="en-US" sz="2000" dirty="0" smtClean="0">
                <a:latin typeface="+mn-lt"/>
              </a:rPr>
              <a:t>Need </a:t>
            </a:r>
            <a:r>
              <a:rPr lang="en-US" sz="2000" dirty="0">
                <a:latin typeface="+mn-lt"/>
              </a:rPr>
              <a:t>systematic observations before, during, and after volcanic </a:t>
            </a:r>
            <a:r>
              <a:rPr lang="en-US" sz="2000" dirty="0" smtClean="0">
                <a:latin typeface="+mn-lt"/>
              </a:rPr>
              <a:t>events</a:t>
            </a:r>
            <a:endParaRPr lang="en-US" sz="2000" dirty="0">
              <a:latin typeface="+mn-lt"/>
            </a:endParaRPr>
          </a:p>
        </p:txBody>
      </p:sp>
      <p:pic>
        <p:nvPicPr>
          <p:cNvPr id="11" name="Picture 3" descr="Lava_fountains4.jpg"/>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t="-143"/>
          <a:stretch/>
        </p:blipFill>
        <p:spPr>
          <a:xfrm rot="21416935">
            <a:off x="276000" y="1321999"/>
            <a:ext cx="3703911" cy="4752000"/>
          </a:xfrm>
          <a:prstGeom prst="rect">
            <a:avLst/>
          </a:prstGeom>
        </p:spPr>
      </p:pic>
      <p:sp>
        <p:nvSpPr>
          <p:cNvPr id="13" name="Rettangolo 12"/>
          <p:cNvSpPr/>
          <p:nvPr/>
        </p:nvSpPr>
        <p:spPr>
          <a:xfrm rot="21445059">
            <a:off x="350035" y="6142676"/>
            <a:ext cx="3762408" cy="523220"/>
          </a:xfrm>
          <a:prstGeom prst="rect">
            <a:avLst/>
          </a:prstGeom>
        </p:spPr>
        <p:txBody>
          <a:bodyPr wrap="square">
            <a:spAutoFit/>
          </a:bodyPr>
          <a:lstStyle/>
          <a:p>
            <a:r>
              <a:rPr lang="en-GB" sz="1400" dirty="0" err="1" smtClean="0">
                <a:latin typeface="+mn-lt"/>
              </a:rPr>
              <a:t>Bardarbunga</a:t>
            </a:r>
            <a:r>
              <a:rPr lang="en-GB" sz="1400" dirty="0" smtClean="0">
                <a:latin typeface="+mn-lt"/>
              </a:rPr>
              <a:t>, Iceland, </a:t>
            </a:r>
            <a:r>
              <a:rPr lang="en-GB" sz="1400" dirty="0">
                <a:latin typeface="+mn-lt"/>
              </a:rPr>
              <a:t>erupting in </a:t>
            </a:r>
            <a:r>
              <a:rPr lang="en-GB" sz="1400" dirty="0" smtClean="0">
                <a:latin typeface="+mn-lt"/>
              </a:rPr>
              <a:t>2014. </a:t>
            </a:r>
          </a:p>
          <a:p>
            <a:r>
              <a:rPr lang="en-GB" sz="1400" dirty="0" smtClean="0"/>
              <a:t>Photo </a:t>
            </a:r>
            <a:r>
              <a:rPr lang="en-GB" sz="1400" dirty="0"/>
              <a:t>credit: M </a:t>
            </a:r>
            <a:r>
              <a:rPr lang="en-GB" sz="1400" dirty="0" smtClean="0"/>
              <a:t>Parks</a:t>
            </a:r>
            <a:endParaRPr lang="en-GB" sz="1400" dirty="0"/>
          </a:p>
        </p:txBody>
      </p:sp>
    </p:spTree>
    <p:extLst>
      <p:ext uri="{BB962C8B-B14F-4D97-AF65-F5344CB8AC3E}">
        <p14:creationId xmlns:p14="http://schemas.microsoft.com/office/powerpoint/2010/main" val="28459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Pilot objectives</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510247" y="1491594"/>
            <a:ext cx="7742748" cy="5016758"/>
          </a:xfrm>
          <a:prstGeom prst="rect">
            <a:avLst/>
          </a:prstGeom>
          <a:noFill/>
        </p:spPr>
        <p:txBody>
          <a:bodyPr wrap="square" rtlCol="0">
            <a:spAutoFit/>
          </a:bodyPr>
          <a:lstStyle/>
          <a:p>
            <a:pPr lvl="0"/>
            <a:r>
              <a:rPr lang="en-GB" sz="2000" u="sng" dirty="0">
                <a:solidFill>
                  <a:srgbClr val="FF0000"/>
                </a:solidFill>
              </a:rPr>
              <a:t>Objective A – Regional Demonstration</a:t>
            </a:r>
          </a:p>
          <a:p>
            <a:pPr lvl="0"/>
            <a:r>
              <a:rPr lang="en-US" sz="2000" dirty="0"/>
              <a:t>Demonstrate the feasibility of global volcano monitoring of Holocene volcanoes by undertaking regional monitoring of volcanic arcs in Latin America, stretching from Mexico to southern Chile, and including the Lesser Antilles, using satellite EO data to track deformation as well as gas, ash, and thermal emissions.</a:t>
            </a:r>
          </a:p>
          <a:p>
            <a:r>
              <a:rPr lang="en-GB" sz="2000" u="sng" dirty="0">
                <a:solidFill>
                  <a:srgbClr val="FF0000"/>
                </a:solidFill>
              </a:rPr>
              <a:t>Objective B – </a:t>
            </a:r>
            <a:r>
              <a:rPr lang="en-GB" sz="2000" u="sng" dirty="0" err="1">
                <a:solidFill>
                  <a:srgbClr val="FF0000"/>
                </a:solidFill>
              </a:rPr>
              <a:t>Geohazard</a:t>
            </a:r>
            <a:r>
              <a:rPr lang="en-GB" sz="2000" u="sng" dirty="0">
                <a:solidFill>
                  <a:srgbClr val="FF0000"/>
                </a:solidFill>
              </a:rPr>
              <a:t> Supersites and Natural Laboratories</a:t>
            </a:r>
          </a:p>
          <a:p>
            <a:pPr lvl="0"/>
            <a:r>
              <a:rPr lang="en-US" sz="2000" dirty="0"/>
              <a:t>Multi-disciplinary, multi-platform monitoring of a few volcanoes that represent a diverse cross section of eruptive activity and unrest. </a:t>
            </a:r>
            <a:endParaRPr lang="en-GB" sz="2000" dirty="0"/>
          </a:p>
          <a:p>
            <a:r>
              <a:rPr lang="en-GB" sz="2000" u="sng" dirty="0">
                <a:solidFill>
                  <a:srgbClr val="FF0000"/>
                </a:solidFill>
              </a:rPr>
              <a:t>Objective C – </a:t>
            </a:r>
            <a:r>
              <a:rPr lang="en-US" sz="2000" u="sng" dirty="0">
                <a:solidFill>
                  <a:srgbClr val="FF0000"/>
                </a:solidFill>
              </a:rPr>
              <a:t>Significant Global Event</a:t>
            </a:r>
            <a:endParaRPr lang="it-IT" sz="2000" u="sng" dirty="0">
              <a:solidFill>
                <a:srgbClr val="FF0000"/>
              </a:solidFill>
            </a:endParaRPr>
          </a:p>
          <a:p>
            <a:r>
              <a:rPr lang="en-US" sz="2000" dirty="0"/>
              <a:t>Specific studies in case of a major eruption with significant regional or global impact, providing data for a comprehensive analysis of all aspects of the eruption cycle, including local (e.g., mass flows on the volcanic slopes), regional (e.g., ash emissions that may be hazardous to aircrafts), and global (e.g., volatile and aerosol emissions that may influence climate) impacts</a:t>
            </a:r>
            <a:r>
              <a:rPr lang="en-US" sz="2000" dirty="0" smtClean="0"/>
              <a:t>.</a:t>
            </a:r>
            <a:endParaRPr lang="en-GB" sz="2000" dirty="0">
              <a:solidFill>
                <a:srgbClr val="FF0000"/>
              </a:solidFill>
            </a:endParaRPr>
          </a:p>
        </p:txBody>
      </p:sp>
    </p:spTree>
    <p:extLst>
      <p:ext uri="{BB962C8B-B14F-4D97-AF65-F5344CB8AC3E}">
        <p14:creationId xmlns:p14="http://schemas.microsoft.com/office/powerpoint/2010/main" val="7476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a:t>
            </a:r>
          </a:p>
        </p:txBody>
      </p:sp>
      <p:sp>
        <p:nvSpPr>
          <p:cNvPr id="7" name="TextBox 6"/>
          <p:cNvSpPr txBox="1"/>
          <p:nvPr/>
        </p:nvSpPr>
        <p:spPr>
          <a:xfrm>
            <a:off x="492553" y="1534644"/>
            <a:ext cx="7866226" cy="4955203"/>
          </a:xfrm>
          <a:prstGeom prst="rect">
            <a:avLst/>
          </a:prstGeom>
          <a:noFill/>
        </p:spPr>
        <p:txBody>
          <a:bodyPr wrap="square" rtlCol="0">
            <a:spAutoFit/>
          </a:bodyPr>
          <a:lstStyle/>
          <a:p>
            <a:pPr marL="342900" indent="-342900">
              <a:spcBef>
                <a:spcPts val="0"/>
              </a:spcBef>
              <a:spcAft>
                <a:spcPts val="0"/>
              </a:spcAft>
              <a:buFont typeface="Arial" panose="020B0604020202020204" pitchFamily="34" charset="0"/>
              <a:buChar char="•"/>
            </a:pPr>
            <a:r>
              <a:rPr lang="en-US" sz="2800" dirty="0" smtClean="0"/>
              <a:t>Work continues on approved volcano Supersites:</a:t>
            </a:r>
          </a:p>
          <a:p>
            <a:pPr marL="800100" lvl="1" indent="-342900">
              <a:spcBef>
                <a:spcPts val="0"/>
              </a:spcBef>
              <a:spcAft>
                <a:spcPts val="0"/>
              </a:spcAft>
              <a:buFont typeface="Arial" panose="020B0604020202020204" pitchFamily="34" charset="0"/>
              <a:buChar char="‒"/>
            </a:pPr>
            <a:r>
              <a:rPr lang="en-US" sz="2400" dirty="0"/>
              <a:t>Hawai‘i</a:t>
            </a:r>
            <a:endParaRPr lang="en-US" sz="2400" dirty="0" smtClean="0"/>
          </a:p>
          <a:p>
            <a:pPr marL="800100" lvl="1" indent="-342900">
              <a:spcBef>
                <a:spcPts val="0"/>
              </a:spcBef>
              <a:spcAft>
                <a:spcPts val="0"/>
              </a:spcAft>
              <a:buFont typeface="Arial" panose="020B0604020202020204" pitchFamily="34" charset="0"/>
              <a:buChar char="‒"/>
            </a:pPr>
            <a:r>
              <a:rPr lang="en-US" sz="2400" dirty="0" smtClean="0"/>
              <a:t>Iceland</a:t>
            </a:r>
          </a:p>
          <a:p>
            <a:pPr marL="800100" lvl="1" indent="-342900">
              <a:spcBef>
                <a:spcPts val="0"/>
              </a:spcBef>
              <a:spcAft>
                <a:spcPts val="0"/>
              </a:spcAft>
              <a:buFont typeface="Arial" panose="020B0604020202020204" pitchFamily="34" charset="0"/>
              <a:buChar char="‒"/>
            </a:pPr>
            <a:r>
              <a:rPr lang="en-US" sz="2400" dirty="0" smtClean="0"/>
              <a:t>Italy</a:t>
            </a:r>
          </a:p>
          <a:p>
            <a:pPr marL="800100" lvl="1" indent="-342900">
              <a:spcBef>
                <a:spcPts val="0"/>
              </a:spcBef>
              <a:spcAft>
                <a:spcPts val="0"/>
              </a:spcAft>
              <a:buFont typeface="Arial" panose="020B0604020202020204" pitchFamily="34" charset="0"/>
              <a:buChar char="‒"/>
            </a:pPr>
            <a:r>
              <a:rPr lang="en-US" sz="2400" dirty="0" smtClean="0"/>
              <a:t>Ecuador</a:t>
            </a:r>
          </a:p>
          <a:p>
            <a:pPr marL="800100" lvl="1" indent="-342900">
              <a:spcBef>
                <a:spcPts val="0"/>
              </a:spcBef>
              <a:spcAft>
                <a:spcPts val="0"/>
              </a:spcAft>
              <a:buFont typeface="Arial" panose="020B0604020202020204" pitchFamily="34" charset="0"/>
              <a:buChar char="‒"/>
            </a:pPr>
            <a:r>
              <a:rPr lang="en-US" sz="2400" dirty="0" smtClean="0"/>
              <a:t>New Zealand</a:t>
            </a:r>
          </a:p>
          <a:p>
            <a:pPr marL="342900" indent="-342900">
              <a:spcBef>
                <a:spcPts val="0"/>
              </a:spcBef>
              <a:spcAft>
                <a:spcPts val="0"/>
              </a:spcAft>
              <a:buFont typeface="Arial" panose="020B0604020202020204" pitchFamily="34" charset="0"/>
              <a:buChar char="•"/>
            </a:pPr>
            <a:r>
              <a:rPr lang="en-US" sz="2800" dirty="0"/>
              <a:t>Critical for hazards assessment and mitigation </a:t>
            </a:r>
            <a:r>
              <a:rPr lang="en-US" sz="2800" dirty="0" smtClean="0"/>
              <a:t>efforts </a:t>
            </a:r>
            <a:r>
              <a:rPr lang="en-US" sz="2800" dirty="0"/>
              <a:t>and </a:t>
            </a:r>
            <a:r>
              <a:rPr lang="en-US" sz="2800" dirty="0" smtClean="0"/>
              <a:t>highly valued </a:t>
            </a:r>
            <a:r>
              <a:rPr lang="en-US" sz="2800" dirty="0"/>
              <a:t>by local agencies</a:t>
            </a:r>
          </a:p>
          <a:p>
            <a:pPr marL="342900" indent="-342900">
              <a:spcBef>
                <a:spcPts val="0"/>
              </a:spcBef>
              <a:spcAft>
                <a:spcPts val="0"/>
              </a:spcAft>
              <a:buFont typeface="Arial" panose="020B0604020202020204" pitchFamily="34" charset="0"/>
              <a:buChar char="•"/>
            </a:pPr>
            <a:r>
              <a:rPr lang="en-US" sz="2800" dirty="0" smtClean="0"/>
              <a:t>Volcano supersites provide opportunities for scientific innovation due to the availability of high spatial and temporal resolution datasets</a:t>
            </a:r>
          </a:p>
        </p:txBody>
      </p:sp>
    </p:spTree>
    <p:extLst>
      <p:ext uri="{BB962C8B-B14F-4D97-AF65-F5344CB8AC3E}">
        <p14:creationId xmlns:p14="http://schemas.microsoft.com/office/powerpoint/2010/main" val="32559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40427"/>
            <a:ext cx="9144000" cy="5517573"/>
          </a:xfrm>
          <a:prstGeom prst="rect">
            <a:avLst/>
          </a:prstGeom>
        </p:spPr>
      </p:pic>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 (hazards)</a:t>
            </a:r>
          </a:p>
        </p:txBody>
      </p:sp>
    </p:spTree>
    <p:extLst>
      <p:ext uri="{BB962C8B-B14F-4D97-AF65-F5344CB8AC3E}">
        <p14:creationId xmlns:p14="http://schemas.microsoft.com/office/powerpoint/2010/main" val="288742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408" t="5322" r="10627" b="17500"/>
          <a:stretch/>
        </p:blipFill>
        <p:spPr bwMode="auto">
          <a:xfrm>
            <a:off x="997527" y="1346996"/>
            <a:ext cx="7023241" cy="555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32724" y="7356855"/>
            <a:ext cx="1353256" cy="276999"/>
          </a:xfrm>
          <a:prstGeom prst="rect">
            <a:avLst/>
          </a:prstGeom>
          <a:noFill/>
        </p:spPr>
        <p:txBody>
          <a:bodyPr wrap="none" rtlCol="0">
            <a:spAutoFit/>
          </a:bodyPr>
          <a:lstStyle/>
          <a:p>
            <a:r>
              <a:rPr lang="en-US" sz="1200" i="1" dirty="0" smtClean="0">
                <a:solidFill>
                  <a:schemeClr val="bg1"/>
                </a:solidFill>
                <a:latin typeface="Arial" panose="020B0604020202020204" pitchFamily="34" charset="0"/>
                <a:cs typeface="Arial" panose="020B0604020202020204" pitchFamily="34" charset="0"/>
              </a:rPr>
              <a:t>Chen et al.</a:t>
            </a:r>
            <a:r>
              <a:rPr lang="en-US" sz="1200" dirty="0" smtClean="0">
                <a:solidFill>
                  <a:schemeClr val="bg1"/>
                </a:solidFill>
                <a:latin typeface="Arial" panose="020B0604020202020204" pitchFamily="34" charset="0"/>
                <a:cs typeface="Arial" panose="020B0604020202020204" pitchFamily="34" charset="0"/>
              </a:rPr>
              <a:t>, 2014</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6114" t="-5387" r="-3943" b="-7744"/>
          <a:stretch>
            <a:fillRect/>
          </a:stretch>
        </p:blipFill>
        <p:spPr bwMode="auto">
          <a:xfrm>
            <a:off x="174479" y="1558125"/>
            <a:ext cx="1496996" cy="1746494"/>
          </a:xfrm>
          <a:prstGeom prst="rect">
            <a:avLst/>
          </a:prstGeom>
          <a:solidFill>
            <a:schemeClr val="bg1"/>
          </a:solidFill>
          <a:ln w="12700">
            <a:solidFill>
              <a:schemeClr val="tx1"/>
            </a:solidFill>
            <a:miter lim="800000"/>
            <a:headEnd/>
            <a:tailEnd/>
          </a:ln>
          <a:effectLst/>
        </p:spPr>
      </p:pic>
      <p:sp>
        <p:nvSpPr>
          <p:cNvPr id="5" name="Rectangle 4"/>
          <p:cNvSpPr/>
          <p:nvPr/>
        </p:nvSpPr>
        <p:spPr>
          <a:xfrm rot="21064229">
            <a:off x="975008" y="2664117"/>
            <a:ext cx="291082" cy="192885"/>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 (science)</a:t>
            </a:r>
          </a:p>
        </p:txBody>
      </p:sp>
    </p:spTree>
    <p:extLst>
      <p:ext uri="{BB962C8B-B14F-4D97-AF65-F5344CB8AC3E}">
        <p14:creationId xmlns:p14="http://schemas.microsoft.com/office/powerpoint/2010/main" val="32415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6986</TotalTime>
  <Words>2195</Words>
  <Application>Microsoft Office PowerPoint</Application>
  <PresentationFormat>On-screen Show (4:3)</PresentationFormat>
  <Paragraphs>273</Paragraphs>
  <Slides>42</Slides>
  <Notes>19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5" baseType="lpstr">
      <vt:lpstr>Arial Unicode MS</vt:lpstr>
      <vt:lpstr>ＭＳ Ｐゴシック</vt:lpstr>
      <vt:lpstr>ＭＳ Ｐゴシック</vt:lpstr>
      <vt:lpstr>Arial</vt:lpstr>
      <vt:lpstr>Calibri</vt:lpstr>
      <vt:lpstr>Century Gothic</vt:lpstr>
      <vt:lpstr>Courier New</vt:lpstr>
      <vt:lpstr>Tahoma</vt:lpstr>
      <vt:lpstr>Times</vt:lpstr>
      <vt:lpstr>Times New Roman</vt:lpstr>
      <vt:lpstr>Wingdings</vt:lpstr>
      <vt:lpstr>4_EUM_template_v03</vt:lpstr>
      <vt:lpstr>Document</vt:lpstr>
      <vt:lpstr>Status Report on Volcano Pilot Project</vt:lpstr>
      <vt:lpstr>PowerPoint Presentation</vt:lpstr>
      <vt:lpstr>Pilot Team</vt:lpstr>
      <vt:lpstr>WHY?</vt:lpstr>
      <vt:lpstr>WHAT IS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A: Regional demonstration</vt:lpstr>
      <vt:lpstr>PowerPoint Presentation</vt:lpstr>
      <vt:lpstr>PowerPoint Presentation</vt:lpstr>
      <vt:lpstr>Utility of data</vt:lpstr>
      <vt:lpstr>Results: Cordón Caulle</vt:lpstr>
      <vt:lpstr>Results: automated alerts</vt:lpstr>
      <vt:lpstr>Results: automated alerts</vt:lpstr>
      <vt:lpstr>Results: Chiles – Cerro Negro</vt:lpstr>
      <vt:lpstr>Results: Chiles – Cerro Negro</vt:lpstr>
      <vt:lpstr>Results: Chiles – Cerro Negro</vt:lpstr>
      <vt:lpstr>Results: Calbuco</vt:lpstr>
      <vt:lpstr>Results: Momotombo</vt:lpstr>
      <vt:lpstr>Results: Tungaraua</vt:lpstr>
      <vt:lpstr>Results: VIllarica</vt:lpstr>
      <vt:lpstr>Results: VIllarica</vt:lpstr>
      <vt:lpstr>Results: Pacaya</vt:lpstr>
      <vt:lpstr>Results: Santiaguito</vt:lpstr>
      <vt:lpstr>Results: Reventador</vt:lpstr>
      <vt:lpstr>Results: TDX for Topography</vt:lpstr>
      <vt:lpstr>Results: Ubinas</vt:lpstr>
      <vt:lpstr>Users—who are they?</vt:lpstr>
      <vt:lpstr>Users – who are they?</vt:lpstr>
      <vt:lpstr>PowerPoint Presentation</vt:lpstr>
      <vt:lpstr>User Feedback</vt:lpstr>
      <vt:lpstr>User Feedback</vt:lpstr>
      <vt:lpstr>Upcoming milestones</vt:lpstr>
      <vt:lpstr>Strategy for volcano EO</vt:lpstr>
      <vt:lpstr>Strategy for interfacing with users</vt:lpstr>
      <vt:lpstr>Issues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Poland, Michael P.</cp:lastModifiedBy>
  <cp:revision>641</cp:revision>
  <cp:lastPrinted>2014-03-31T07:56:05Z</cp:lastPrinted>
  <dcterms:created xsi:type="dcterms:W3CDTF">2012-08-31T01:11:17Z</dcterms:created>
  <dcterms:modified xsi:type="dcterms:W3CDTF">2016-03-04T00:28:49Z</dcterms:modified>
</cp:coreProperties>
</file>