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4898" r:id="rId2"/>
    <p:sldMasterId id="2147484910" r:id="rId3"/>
  </p:sldMasterIdLst>
  <p:notesMasterIdLst>
    <p:notesMasterId r:id="rId49"/>
  </p:notesMasterIdLst>
  <p:handoutMasterIdLst>
    <p:handoutMasterId r:id="rId50"/>
  </p:handoutMasterIdLst>
  <p:sldIdLst>
    <p:sldId id="1079" r:id="rId4"/>
    <p:sldId id="1080" r:id="rId5"/>
    <p:sldId id="1091" r:id="rId6"/>
    <p:sldId id="1095" r:id="rId7"/>
    <p:sldId id="1182" r:id="rId8"/>
    <p:sldId id="1100" r:id="rId9"/>
    <p:sldId id="1164" r:id="rId10"/>
    <p:sldId id="1127" r:id="rId11"/>
    <p:sldId id="1143" r:id="rId12"/>
    <p:sldId id="1165" r:id="rId13"/>
    <p:sldId id="1160" r:id="rId14"/>
    <p:sldId id="1138" r:id="rId15"/>
    <p:sldId id="1163" r:id="rId16"/>
    <p:sldId id="1177" r:id="rId17"/>
    <p:sldId id="1183" r:id="rId18"/>
    <p:sldId id="1161" r:id="rId19"/>
    <p:sldId id="1185" r:id="rId20"/>
    <p:sldId id="1166" r:id="rId21"/>
    <p:sldId id="1162" r:id="rId22"/>
    <p:sldId id="1139" r:id="rId23"/>
    <p:sldId id="1184" r:id="rId24"/>
    <p:sldId id="1174" r:id="rId25"/>
    <p:sldId id="1155" r:id="rId26"/>
    <p:sldId id="1181" r:id="rId27"/>
    <p:sldId id="1191" r:id="rId28"/>
    <p:sldId id="1190" r:id="rId29"/>
    <p:sldId id="1189" r:id="rId30"/>
    <p:sldId id="1188" r:id="rId31"/>
    <p:sldId id="1171" r:id="rId32"/>
    <p:sldId id="1172" r:id="rId33"/>
    <p:sldId id="1180" r:id="rId34"/>
    <p:sldId id="1141" r:id="rId35"/>
    <p:sldId id="1175" r:id="rId36"/>
    <p:sldId id="1152" r:id="rId37"/>
    <p:sldId id="1168" r:id="rId38"/>
    <p:sldId id="1140" r:id="rId39"/>
    <p:sldId id="1187" r:id="rId40"/>
    <p:sldId id="1142" r:id="rId41"/>
    <p:sldId id="1169" r:id="rId42"/>
    <p:sldId id="1153" r:id="rId43"/>
    <p:sldId id="1173" r:id="rId44"/>
    <p:sldId id="1170" r:id="rId45"/>
    <p:sldId id="1159" r:id="rId46"/>
    <p:sldId id="1186" r:id="rId47"/>
    <p:sldId id="1176" r:id="rId48"/>
  </p:sldIdLst>
  <p:sldSz cx="9144000" cy="6858000" type="screen4x3"/>
  <p:notesSz cx="6934200" cy="9220200"/>
  <p:defaultTextStyle>
    <a:defPPr>
      <a:defRPr lang="en-US"/>
    </a:defPPr>
    <a:lvl1pPr algn="l" rtl="0" eaLnBrk="0" fontAlgn="base" hangingPunct="0">
      <a:spcBef>
        <a:spcPct val="0"/>
      </a:spcBef>
      <a:spcAft>
        <a:spcPct val="0"/>
      </a:spcAft>
      <a:defRPr sz="3600" b="1" kern="1200">
        <a:solidFill>
          <a:schemeClr val="tx2"/>
        </a:solidFill>
        <a:latin typeface="Times New Roman" pitchFamily="18" charset="0"/>
        <a:ea typeface="+mn-ea"/>
        <a:cs typeface="+mn-cs"/>
      </a:defRPr>
    </a:lvl1pPr>
    <a:lvl2pPr marL="457200" algn="l" rtl="0" eaLnBrk="0" fontAlgn="base" hangingPunct="0">
      <a:spcBef>
        <a:spcPct val="0"/>
      </a:spcBef>
      <a:spcAft>
        <a:spcPct val="0"/>
      </a:spcAft>
      <a:defRPr sz="3600" b="1" kern="1200">
        <a:solidFill>
          <a:schemeClr val="tx2"/>
        </a:solidFill>
        <a:latin typeface="Times New Roman" pitchFamily="18" charset="0"/>
        <a:ea typeface="+mn-ea"/>
        <a:cs typeface="+mn-cs"/>
      </a:defRPr>
    </a:lvl2pPr>
    <a:lvl3pPr marL="914400" algn="l" rtl="0" eaLnBrk="0" fontAlgn="base" hangingPunct="0">
      <a:spcBef>
        <a:spcPct val="0"/>
      </a:spcBef>
      <a:spcAft>
        <a:spcPct val="0"/>
      </a:spcAft>
      <a:defRPr sz="3600" b="1" kern="1200">
        <a:solidFill>
          <a:schemeClr val="tx2"/>
        </a:solidFill>
        <a:latin typeface="Times New Roman" pitchFamily="18" charset="0"/>
        <a:ea typeface="+mn-ea"/>
        <a:cs typeface="+mn-cs"/>
      </a:defRPr>
    </a:lvl3pPr>
    <a:lvl4pPr marL="1371600" algn="l" rtl="0" eaLnBrk="0" fontAlgn="base" hangingPunct="0">
      <a:spcBef>
        <a:spcPct val="0"/>
      </a:spcBef>
      <a:spcAft>
        <a:spcPct val="0"/>
      </a:spcAft>
      <a:defRPr sz="3600" b="1" kern="1200">
        <a:solidFill>
          <a:schemeClr val="tx2"/>
        </a:solidFill>
        <a:latin typeface="Times New Roman" pitchFamily="18" charset="0"/>
        <a:ea typeface="+mn-ea"/>
        <a:cs typeface="+mn-cs"/>
      </a:defRPr>
    </a:lvl4pPr>
    <a:lvl5pPr marL="1828800" algn="l" rtl="0" eaLnBrk="0" fontAlgn="base" hangingPunct="0">
      <a:spcBef>
        <a:spcPct val="0"/>
      </a:spcBef>
      <a:spcAft>
        <a:spcPct val="0"/>
      </a:spcAft>
      <a:defRPr sz="3600" b="1" kern="1200">
        <a:solidFill>
          <a:schemeClr val="tx2"/>
        </a:solidFill>
        <a:latin typeface="Times New Roman" pitchFamily="18" charset="0"/>
        <a:ea typeface="+mn-ea"/>
        <a:cs typeface="+mn-cs"/>
      </a:defRPr>
    </a:lvl5pPr>
    <a:lvl6pPr marL="2286000" algn="l" defTabSz="914400" rtl="0" eaLnBrk="1" latinLnBrk="0" hangingPunct="1">
      <a:defRPr sz="3600" b="1" kern="1200">
        <a:solidFill>
          <a:schemeClr val="tx2"/>
        </a:solidFill>
        <a:latin typeface="Times New Roman" pitchFamily="18" charset="0"/>
        <a:ea typeface="+mn-ea"/>
        <a:cs typeface="+mn-cs"/>
      </a:defRPr>
    </a:lvl6pPr>
    <a:lvl7pPr marL="2743200" algn="l" defTabSz="914400" rtl="0" eaLnBrk="1" latinLnBrk="0" hangingPunct="1">
      <a:defRPr sz="3600" b="1" kern="1200">
        <a:solidFill>
          <a:schemeClr val="tx2"/>
        </a:solidFill>
        <a:latin typeface="Times New Roman" pitchFamily="18" charset="0"/>
        <a:ea typeface="+mn-ea"/>
        <a:cs typeface="+mn-cs"/>
      </a:defRPr>
    </a:lvl7pPr>
    <a:lvl8pPr marL="3200400" algn="l" defTabSz="914400" rtl="0" eaLnBrk="1" latinLnBrk="0" hangingPunct="1">
      <a:defRPr sz="3600" b="1" kern="1200">
        <a:solidFill>
          <a:schemeClr val="tx2"/>
        </a:solidFill>
        <a:latin typeface="Times New Roman" pitchFamily="18" charset="0"/>
        <a:ea typeface="+mn-ea"/>
        <a:cs typeface="+mn-cs"/>
      </a:defRPr>
    </a:lvl8pPr>
    <a:lvl9pPr marL="3657600" algn="l" defTabSz="914400" rtl="0" eaLnBrk="1" latinLnBrk="0" hangingPunct="1">
      <a:defRPr sz="3600" b="1" kern="1200">
        <a:solidFill>
          <a:schemeClr val="tx2"/>
        </a:solidFill>
        <a:latin typeface="Times New Roman" pitchFamily="18" charset="0"/>
        <a:ea typeface="+mn-ea"/>
        <a:cs typeface="+mn-cs"/>
      </a:defRPr>
    </a:lvl9pPr>
  </p:defaultTextStyle>
  <p:extLst>
    <p:ext uri="{EFAFB233-063F-42B5-8137-9DF3F51BA10A}">
      <p15:sldGuideLst xmlns:p15="http://schemas.microsoft.com/office/powerpoint/2012/main" xmlns="">
        <p15:guide id="1" orient="horz" pos="2208">
          <p15:clr>
            <a:srgbClr val="A4A3A4"/>
          </p15:clr>
        </p15:guide>
        <p15:guide id="2" pos="2784">
          <p15:clr>
            <a:srgbClr val="A4A3A4"/>
          </p15:clr>
        </p15:guide>
      </p15:sldGuideLst>
    </p:ext>
    <p:ext uri="{2D200454-40CA-4A62-9FC3-DE9A4176ACB9}">
      <p15:notesGuideLst xmlns:p15="http://schemas.microsoft.com/office/powerpoint/2012/main" xmlns="">
        <p15:guide id="1" orient="horz" pos="2836">
          <p15:clr>
            <a:srgbClr val="A4A3A4"/>
          </p15:clr>
        </p15:guide>
        <p15:guide id="2" pos="222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FFCCFF"/>
    <a:srgbClr val="EC94D3"/>
    <a:srgbClr val="F08C93"/>
    <a:srgbClr val="ED717A"/>
    <a:srgbClr val="7FA3FD"/>
    <a:srgbClr val="F0BC8C"/>
    <a:srgbClr val="F77F0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3409" autoAdjust="0"/>
    <p:restoredTop sz="85465" autoAdjust="0"/>
  </p:normalViewPr>
  <p:slideViewPr>
    <p:cSldViewPr>
      <p:cViewPr>
        <p:scale>
          <a:sx n="60" d="100"/>
          <a:sy n="60" d="100"/>
        </p:scale>
        <p:origin x="-3768" y="-1320"/>
      </p:cViewPr>
      <p:guideLst>
        <p:guide orient="horz" pos="2208"/>
        <p:guide pos="278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2604"/>
    </p:cViewPr>
  </p:sorterViewPr>
  <p:notesViewPr>
    <p:cSldViewPr>
      <p:cViewPr>
        <p:scale>
          <a:sx n="100" d="100"/>
          <a:sy n="100" d="100"/>
        </p:scale>
        <p:origin x="-864" y="2490"/>
      </p:cViewPr>
      <p:guideLst>
        <p:guide orient="horz" pos="2904"/>
        <p:guide pos="2184"/>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handoutMaster" Target="handoutMasters/handout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00914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22383" y="4377645"/>
            <a:ext cx="5087879" cy="4151691"/>
          </a:xfrm>
          <a:prstGeom prst="rect">
            <a:avLst/>
          </a:prstGeom>
          <a:noFill/>
          <a:ln w="12700">
            <a:noFill/>
            <a:miter lim="800000"/>
            <a:headEnd/>
            <a:tailEnd/>
          </a:ln>
          <a:effectLst/>
        </p:spPr>
        <p:txBody>
          <a:bodyPr vert="horz" wrap="square" lIns="90486" tIns="44449" rIns="90486" bIns="4444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099" name="Rectangle 3"/>
          <p:cNvSpPr>
            <a:spLocks noGrp="1" noRot="1" noChangeAspect="1" noChangeArrowheads="1" noTextEdit="1"/>
          </p:cNvSpPr>
          <p:nvPr>
            <p:ph type="sldImg" idx="2"/>
          </p:nvPr>
        </p:nvSpPr>
        <p:spPr bwMode="auto">
          <a:xfrm>
            <a:off x="1169988" y="696913"/>
            <a:ext cx="4591050" cy="3444875"/>
          </a:xfrm>
          <a:prstGeom prst="rect">
            <a:avLst/>
          </a:prstGeom>
          <a:noFill/>
          <a:ln w="12700">
            <a:solidFill>
              <a:schemeClr val="tx1"/>
            </a:solidFill>
            <a:miter lim="800000"/>
            <a:headEnd/>
            <a:tailEnd/>
          </a:ln>
        </p:spPr>
      </p:sp>
    </p:spTree>
    <p:extLst>
      <p:ext uri="{BB962C8B-B14F-4D97-AF65-F5344CB8AC3E}">
        <p14:creationId xmlns:p14="http://schemas.microsoft.com/office/powerpoint/2010/main" val="90323995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2"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12"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12"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12"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1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4294967295"/>
          </p:nvPr>
        </p:nvSpPr>
        <p:spPr bwMode="auto">
          <a:xfrm>
            <a:off x="3927514" y="8756915"/>
            <a:ext cx="3005131" cy="461660"/>
          </a:xfrm>
          <a:prstGeom prst="rect">
            <a:avLst/>
          </a:prstGeom>
          <a:noFill/>
          <a:ln>
            <a:miter lim="800000"/>
            <a:headEnd/>
            <a:tailEnd/>
          </a:ln>
        </p:spPr>
        <p:txBody>
          <a:bodyPr/>
          <a:lstStyle/>
          <a:p>
            <a:pPr algn="ctr"/>
            <a:fld id="{581282BF-9C57-4036-88B5-8303E19C717B}" type="slidenum">
              <a:rPr lang="de-DE" altLang="en-US"/>
              <a:pPr algn="ctr"/>
              <a:t>1</a:t>
            </a:fld>
            <a:endParaRPr lang="de-DE" altLang="en-US"/>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a:ln w="9525"/>
        </p:spPr>
        <p:txBody>
          <a:bodyPr/>
          <a:lstStyle/>
          <a:p>
            <a:endParaRPr lang="de-DE" altLang="en-US" smtClean="0">
              <a:latin typeface="Times New Roman" pitchFamily="18" charset="0"/>
              <a:ea typeface="ＭＳ Ｐゴシック" pitchFamily="34" charset="-128"/>
            </a:endParaRPr>
          </a:p>
        </p:txBody>
      </p:sp>
    </p:spTree>
    <p:extLst>
      <p:ext uri="{BB962C8B-B14F-4D97-AF65-F5344CB8AC3E}">
        <p14:creationId xmlns:p14="http://schemas.microsoft.com/office/powerpoint/2010/main" val="4734273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a:ln/>
        </p:spPr>
      </p:sp>
      <p:sp>
        <p:nvSpPr>
          <p:cNvPr id="9219" name="Notes Placeholder 2"/>
          <p:cNvSpPr>
            <a:spLocks noGrp="1"/>
          </p:cNvSpPr>
          <p:nvPr>
            <p:ph type="body" idx="1"/>
          </p:nvPr>
        </p:nvSpPr>
        <p:spPr>
          <a:noFill/>
          <a:ln w="9525"/>
        </p:spPr>
        <p:txBody>
          <a:bodyPr/>
          <a:lstStyle/>
          <a:p>
            <a:pPr eaLnBrk="1" hangingPunct="1">
              <a:spcBef>
                <a:spcPct val="0"/>
              </a:spcBef>
            </a:pPr>
            <a:endParaRPr lang="en-US" altLang="en-US" smtClean="0">
              <a:latin typeface="Times New Roman" pitchFamily="18" charset="0"/>
            </a:endParaRPr>
          </a:p>
        </p:txBody>
      </p:sp>
      <p:sp>
        <p:nvSpPr>
          <p:cNvPr id="9220" name="Slide Number Placeholder 3"/>
          <p:cNvSpPr>
            <a:spLocks noGrp="1"/>
          </p:cNvSpPr>
          <p:nvPr>
            <p:ph type="sldNum" sz="quarter" idx="4294967295"/>
          </p:nvPr>
        </p:nvSpPr>
        <p:spPr bwMode="auto">
          <a:xfrm>
            <a:off x="3927514" y="8756915"/>
            <a:ext cx="3005131" cy="461660"/>
          </a:xfrm>
          <a:prstGeom prst="rect">
            <a:avLst/>
          </a:prstGeom>
          <a:noFill/>
          <a:ln>
            <a:miter lim="800000"/>
            <a:headEnd/>
            <a:tailEnd/>
          </a:ln>
        </p:spPr>
        <p:txBody>
          <a:bodyPr/>
          <a:lstStyle/>
          <a:p>
            <a:pPr algn="ctr"/>
            <a:fld id="{066959B3-16C5-41CB-B94B-ADC7FD9AC1D9}" type="slidenum">
              <a:rPr lang="en-US" altLang="en-US">
                <a:solidFill>
                  <a:srgbClr val="000000"/>
                </a:solidFill>
              </a:rPr>
              <a:pPr algn="ctr"/>
              <a:t>3</a:t>
            </a:fld>
            <a:endParaRPr lang="en-US" altLang="en-US">
              <a:solidFill>
                <a:srgbClr val="000000"/>
              </a:solidFill>
            </a:endParaRPr>
          </a:p>
        </p:txBody>
      </p:sp>
      <p:sp>
        <p:nvSpPr>
          <p:cNvPr id="9221" name="Header Placeholder 4"/>
          <p:cNvSpPr>
            <a:spLocks noGrp="1"/>
          </p:cNvSpPr>
          <p:nvPr>
            <p:ph type="hdr" sz="quarter" idx="4294967295"/>
          </p:nvPr>
        </p:nvSpPr>
        <p:spPr bwMode="auto">
          <a:xfrm>
            <a:off x="0" y="0"/>
            <a:ext cx="3005131" cy="461660"/>
          </a:xfrm>
          <a:prstGeom prst="rect">
            <a:avLst/>
          </a:prstGeom>
          <a:noFill/>
          <a:ln>
            <a:miter lim="800000"/>
            <a:headEnd/>
            <a:tailEnd/>
          </a:ln>
        </p:spPr>
        <p:txBody>
          <a:bodyPr/>
          <a:lstStyle/>
          <a:p>
            <a:pPr algn="ctr"/>
            <a:endParaRPr lang="en-US" altLang="en-US">
              <a:solidFill>
                <a:srgbClr val="000000"/>
              </a:solidFill>
              <a:ea typeface="ＭＳ Ｐゴシック" pitchFamily="34" charset="-128"/>
            </a:endParaRPr>
          </a:p>
        </p:txBody>
      </p:sp>
    </p:spTree>
    <p:extLst>
      <p:ext uri="{BB962C8B-B14F-4D97-AF65-F5344CB8AC3E}">
        <p14:creationId xmlns:p14="http://schemas.microsoft.com/office/powerpoint/2010/main" val="36745265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a:ln/>
        </p:spPr>
      </p:sp>
      <p:sp>
        <p:nvSpPr>
          <p:cNvPr id="11267" name="Notes Placeholder 2"/>
          <p:cNvSpPr>
            <a:spLocks noGrp="1"/>
          </p:cNvSpPr>
          <p:nvPr>
            <p:ph type="body" idx="1"/>
          </p:nvPr>
        </p:nvSpPr>
        <p:spPr>
          <a:noFill/>
          <a:ln w="9525"/>
        </p:spPr>
        <p:txBody>
          <a:bodyPr/>
          <a:lstStyle/>
          <a:p>
            <a:endParaRPr lang="en-US" altLang="en-US" smtClean="0">
              <a:latin typeface="Times New Roman" pitchFamily="18" charset="0"/>
            </a:endParaRPr>
          </a:p>
        </p:txBody>
      </p:sp>
      <p:sp>
        <p:nvSpPr>
          <p:cNvPr id="11268" name="Slide Number Placeholder 3"/>
          <p:cNvSpPr>
            <a:spLocks noGrp="1"/>
          </p:cNvSpPr>
          <p:nvPr>
            <p:ph type="sldNum" sz="quarter" idx="4294967295"/>
          </p:nvPr>
        </p:nvSpPr>
        <p:spPr bwMode="auto">
          <a:xfrm>
            <a:off x="3927514" y="8756915"/>
            <a:ext cx="3005131" cy="461660"/>
          </a:xfrm>
          <a:prstGeom prst="rect">
            <a:avLst/>
          </a:prstGeom>
          <a:noFill/>
          <a:ln>
            <a:miter lim="800000"/>
            <a:headEnd/>
            <a:tailEnd/>
          </a:ln>
        </p:spPr>
        <p:txBody>
          <a:bodyPr/>
          <a:lstStyle/>
          <a:p>
            <a:pPr algn="ctr"/>
            <a:fld id="{B54691DA-55D9-449F-A3AC-81A275F32C67}" type="slidenum">
              <a:rPr lang="en-US" altLang="en-US"/>
              <a:pPr algn="ctr"/>
              <a:t>4</a:t>
            </a:fld>
            <a:endParaRPr lang="en-US" altLang="en-US"/>
          </a:p>
        </p:txBody>
      </p:sp>
    </p:spTree>
    <p:extLst>
      <p:ext uri="{BB962C8B-B14F-4D97-AF65-F5344CB8AC3E}">
        <p14:creationId xmlns:p14="http://schemas.microsoft.com/office/powerpoint/2010/main" val="35957239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ln w="9525"/>
        </p:spPr>
        <p:txBody>
          <a:bodyPr/>
          <a:lstStyle/>
          <a:p>
            <a:pPr eaLnBrk="1" hangingPunct="1">
              <a:spcBef>
                <a:spcPct val="0"/>
              </a:spcBef>
            </a:pPr>
            <a:endParaRPr lang="fr-BE" altLang="en-US" smtClean="0">
              <a:latin typeface="Times New Roman" pitchFamily="18" charset="0"/>
            </a:endParaRPr>
          </a:p>
          <a:p>
            <a:endParaRPr lang="en-GB" altLang="en-US" smtClean="0">
              <a:latin typeface="Times New Roman" pitchFamily="18" charset="0"/>
            </a:endParaRPr>
          </a:p>
        </p:txBody>
      </p:sp>
      <p:sp>
        <p:nvSpPr>
          <p:cNvPr id="25604" name="Slide Number Placeholder 3"/>
          <p:cNvSpPr>
            <a:spLocks noGrp="1"/>
          </p:cNvSpPr>
          <p:nvPr>
            <p:ph type="sldNum" sz="quarter" idx="4294967295"/>
          </p:nvPr>
        </p:nvSpPr>
        <p:spPr bwMode="auto">
          <a:xfrm>
            <a:off x="3927514" y="8756915"/>
            <a:ext cx="3005131" cy="461660"/>
          </a:xfrm>
          <a:prstGeom prst="rect">
            <a:avLst/>
          </a:prstGeom>
          <a:noFill/>
          <a:ln>
            <a:miter lim="800000"/>
            <a:headEnd/>
            <a:tailEnd/>
          </a:ln>
        </p:spPr>
        <p:txBody>
          <a:bodyPr/>
          <a:lstStyle/>
          <a:p>
            <a:pPr algn="ctr"/>
            <a:fld id="{2F1A4902-852A-42AD-B768-3A771D308DD7}" type="slidenum">
              <a:rPr lang="en-GB" altLang="en-US"/>
              <a:pPr algn="ctr"/>
              <a:t>6</a:t>
            </a:fld>
            <a:endParaRPr lang="en-GB" altLang="en-US"/>
          </a:p>
        </p:txBody>
      </p:sp>
    </p:spTree>
    <p:extLst>
      <p:ext uri="{BB962C8B-B14F-4D97-AF65-F5344CB8AC3E}">
        <p14:creationId xmlns:p14="http://schemas.microsoft.com/office/powerpoint/2010/main" val="34891059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8523942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w="9525"/>
        </p:spPr>
        <p:txBody>
          <a:bodyPr/>
          <a:lstStyle/>
          <a:p>
            <a:endParaRPr lang="en-US" altLang="en-US" smtClean="0">
              <a:latin typeface="Times New Roman" pitchFamily="18" charset="0"/>
            </a:endParaRPr>
          </a:p>
        </p:txBody>
      </p:sp>
      <p:sp>
        <p:nvSpPr>
          <p:cNvPr id="33796" name="Slide Number Placeholder 3"/>
          <p:cNvSpPr>
            <a:spLocks noGrp="1"/>
          </p:cNvSpPr>
          <p:nvPr>
            <p:ph type="sldNum" sz="quarter" idx="4294967295"/>
          </p:nvPr>
        </p:nvSpPr>
        <p:spPr bwMode="auto">
          <a:xfrm>
            <a:off x="3927514" y="8756915"/>
            <a:ext cx="3005131" cy="461660"/>
          </a:xfrm>
          <a:prstGeom prst="rect">
            <a:avLst/>
          </a:prstGeom>
          <a:noFill/>
          <a:ln>
            <a:miter lim="800000"/>
            <a:headEnd/>
            <a:tailEnd/>
          </a:ln>
        </p:spPr>
        <p:txBody>
          <a:bodyPr/>
          <a:lstStyle/>
          <a:p>
            <a:pPr algn="ctr"/>
            <a:fld id="{FD45F0FC-BA37-45B4-A663-C7E6A7607C3D}" type="slidenum">
              <a:rPr lang="en-US" altLang="en-US"/>
              <a:pPr algn="ctr"/>
              <a:t>43</a:t>
            </a:fld>
            <a:endParaRPr lang="en-US" altLang="en-US"/>
          </a:p>
        </p:txBody>
      </p:sp>
    </p:spTree>
    <p:extLst>
      <p:ext uri="{BB962C8B-B14F-4D97-AF65-F5344CB8AC3E}">
        <p14:creationId xmlns:p14="http://schemas.microsoft.com/office/powerpoint/2010/main" val="39216730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w="9525"/>
        </p:spPr>
        <p:txBody>
          <a:bodyPr/>
          <a:lstStyle/>
          <a:p>
            <a:endParaRPr lang="en-US" altLang="en-US" smtClean="0">
              <a:latin typeface="Times New Roman" pitchFamily="18" charset="0"/>
            </a:endParaRPr>
          </a:p>
        </p:txBody>
      </p:sp>
      <p:sp>
        <p:nvSpPr>
          <p:cNvPr id="33796" name="Slide Number Placeholder 3"/>
          <p:cNvSpPr>
            <a:spLocks noGrp="1"/>
          </p:cNvSpPr>
          <p:nvPr>
            <p:ph type="sldNum" sz="quarter" idx="4294967295"/>
          </p:nvPr>
        </p:nvSpPr>
        <p:spPr bwMode="auto">
          <a:xfrm>
            <a:off x="3927514" y="8756915"/>
            <a:ext cx="3005131" cy="461660"/>
          </a:xfrm>
          <a:prstGeom prst="rect">
            <a:avLst/>
          </a:prstGeom>
          <a:noFill/>
          <a:ln>
            <a:miter lim="800000"/>
            <a:headEnd/>
            <a:tailEnd/>
          </a:ln>
        </p:spPr>
        <p:txBody>
          <a:bodyPr/>
          <a:lstStyle/>
          <a:p>
            <a:pPr algn="ctr"/>
            <a:fld id="{FD45F0FC-BA37-45B4-A663-C7E6A7607C3D}" type="slidenum">
              <a:rPr lang="en-US" altLang="en-US"/>
              <a:pPr algn="ctr"/>
              <a:t>44</a:t>
            </a:fld>
            <a:endParaRPr lang="en-US" altLang="en-US"/>
          </a:p>
        </p:txBody>
      </p:sp>
    </p:spTree>
    <p:extLst>
      <p:ext uri="{BB962C8B-B14F-4D97-AF65-F5344CB8AC3E}">
        <p14:creationId xmlns:p14="http://schemas.microsoft.com/office/powerpoint/2010/main" val="39216730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CA"/>
          </a:p>
        </p:txBody>
      </p:sp>
      <p:sp>
        <p:nvSpPr>
          <p:cNvPr id="3" name="Table Placeholder 2"/>
          <p:cNvSpPr>
            <a:spLocks noGrp="1"/>
          </p:cNvSpPr>
          <p:nvPr>
            <p:ph type="tbl" idx="1"/>
          </p:nvPr>
        </p:nvSpPr>
        <p:spPr>
          <a:xfrm>
            <a:off x="685800" y="1981200"/>
            <a:ext cx="7772400" cy="4114800"/>
          </a:xfrm>
        </p:spPr>
        <p:txBody>
          <a:bodyPr/>
          <a:lstStyle/>
          <a:p>
            <a:pPr lvl="0"/>
            <a:endParaRPr lang="en-CA" noProof="0" smtClean="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Rectangle 4"/>
          <p:cNvSpPr>
            <a:spLocks noChangeArrowheads="1"/>
          </p:cNvSpPr>
          <p:nvPr/>
        </p:nvSpPr>
        <p:spPr bwMode="auto">
          <a:xfrm>
            <a:off x="309563" y="6523038"/>
            <a:ext cx="452437" cy="13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altLang="en-US" sz="900">
                <a:solidFill>
                  <a:srgbClr val="5F758D"/>
                </a:solidFill>
                <a:latin typeface="Century Gothic" pitchFamily="34" charset="0"/>
              </a:rPr>
              <a:t>Slide: </a:t>
            </a:r>
            <a:fld id="{A99E9238-1DFB-43C3-BB75-62C3C392F8A9}" type="slidenum">
              <a:rPr lang="de-DE" altLang="en-US" sz="900">
                <a:solidFill>
                  <a:srgbClr val="5F758D"/>
                </a:solidFill>
                <a:latin typeface="Century Gothic" pitchFamily="34" charset="0"/>
              </a:rPr>
              <a:pPr/>
              <a:t>‹#›</a:t>
            </a:fld>
            <a:endParaRPr lang="de-DE" altLang="en-US" sz="900">
              <a:solidFill>
                <a:srgbClr val="5F758D"/>
              </a:solidFill>
              <a:latin typeface="Century Gothic" pitchFamily="34" charset="0"/>
            </a:endParaRPr>
          </a:p>
        </p:txBody>
      </p:sp>
      <p:sp>
        <p:nvSpPr>
          <p:cNvPr id="5" name="AutoShape 5"/>
          <p:cNvSpPr>
            <a:spLocks noChangeAspect="1" noChangeArrowheads="1" noTextEdit="1"/>
          </p:cNvSpPr>
          <p:nvPr/>
        </p:nvSpPr>
        <p:spPr bwMode="auto">
          <a:xfrm>
            <a:off x="0" y="3244850"/>
            <a:ext cx="9144000" cy="288925"/>
          </a:xfrm>
          <a:prstGeom prst="rect">
            <a:avLst/>
          </a:prstGeom>
          <a:noFill/>
          <a:ln w="9525">
            <a:noFill/>
            <a:miter lim="800000"/>
            <a:headEnd/>
            <a:tailEnd/>
          </a:ln>
        </p:spPr>
        <p:txBody>
          <a:bodyPr/>
          <a:lstStyle/>
          <a:p>
            <a:endParaRPr lang="en-US"/>
          </a:p>
        </p:txBody>
      </p:sp>
      <p:pic>
        <p:nvPicPr>
          <p:cNvPr id="6" name="Picture 2"/>
          <p:cNvPicPr>
            <a:picLocks noChangeAspect="1" noChangeArrowheads="1"/>
          </p:cNvPicPr>
          <p:nvPr userDrawn="1"/>
        </p:nvPicPr>
        <p:blipFill>
          <a:blip r:embed="rId3" cstate="print"/>
          <a:srcRect/>
          <a:stretch>
            <a:fillRect/>
          </a:stretch>
        </p:blipFill>
        <p:spPr bwMode="auto">
          <a:xfrm>
            <a:off x="7712075" y="4881563"/>
            <a:ext cx="1431925" cy="933450"/>
          </a:xfrm>
          <a:prstGeom prst="rect">
            <a:avLst/>
          </a:prstGeom>
          <a:noFill/>
          <a:ln w="12700">
            <a:noFill/>
            <a:miter lim="800000"/>
            <a:headEnd/>
            <a:tailEnd/>
          </a:ln>
        </p:spPr>
      </p:pic>
      <p:sp>
        <p:nvSpPr>
          <p:cNvPr id="328706" name="Rectangle 2"/>
          <p:cNvSpPr>
            <a:spLocks noGrp="1" noChangeArrowheads="1"/>
          </p:cNvSpPr>
          <p:nvPr>
            <p:ph type="ctrTitle" sz="quarter"/>
          </p:nvPr>
        </p:nvSpPr>
        <p:spPr>
          <a:xfrm>
            <a:off x="4089889" y="666750"/>
            <a:ext cx="4810857" cy="1874838"/>
          </a:xfrm>
        </p:spPr>
        <p:txBody>
          <a:bodyPr anchor="b"/>
          <a:lstStyle>
            <a:lvl1pPr>
              <a:defRPr sz="3200"/>
            </a:lvl1pPr>
          </a:lstStyle>
          <a:p>
            <a:r>
              <a:rPr lang="en-GB"/>
              <a:t>Click to edit Master title style</a:t>
            </a:r>
          </a:p>
        </p:txBody>
      </p:sp>
      <p:sp>
        <p:nvSpPr>
          <p:cNvPr id="328707" name="Rectangle 3"/>
          <p:cNvSpPr>
            <a:spLocks noGrp="1" noChangeArrowheads="1"/>
          </p:cNvSpPr>
          <p:nvPr>
            <p:ph type="subTitle" sz="quarter" idx="1"/>
          </p:nvPr>
        </p:nvSpPr>
        <p:spPr>
          <a:xfrm>
            <a:off x="4081097" y="2722564"/>
            <a:ext cx="4826977" cy="1093787"/>
          </a:xfrm>
        </p:spPr>
        <p:txBody>
          <a:bodyPr/>
          <a:lstStyle>
            <a:lvl1pPr marL="0" indent="0">
              <a:buNone/>
              <a:defRPr sz="1800">
                <a:solidFill>
                  <a:schemeClr val="bg1"/>
                </a:solidFill>
                <a:latin typeface="Century Gothic" pitchFamily="34" charset="0"/>
              </a:defRPr>
            </a:lvl1pPr>
          </a:lstStyle>
          <a:p>
            <a:r>
              <a:rPr lang="en-GB" dirty="0"/>
              <a:t>Click to edit Master subtitle style</a:t>
            </a:r>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pic>
        <p:nvPicPr>
          <p:cNvPr id="4" name="Picture 3" descr="BOULE_SmallWireframe.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2623359" cy="3225800"/>
          </a:xfrm>
          <a:prstGeom prst="rect">
            <a:avLst/>
          </a:prstGeom>
        </p:spPr>
      </p:pic>
      <p:pic>
        <p:nvPicPr>
          <p:cNvPr id="6" name="Image 8" descr="trait_noir.png"/>
          <p:cNvPicPr>
            <a:picLocks/>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57188" y="0"/>
            <a:ext cx="33337"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9" descr="url_LIST.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71475" y="6426200"/>
            <a:ext cx="520700" cy="18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 7" descr="trait_bleu.pn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79450" y="1165225"/>
            <a:ext cx="390525" cy="4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Espace réservé du contenu 2"/>
          <p:cNvSpPr>
            <a:spLocks noGrp="1"/>
          </p:cNvSpPr>
          <p:nvPr>
            <p:ph idx="1"/>
          </p:nvPr>
        </p:nvSpPr>
        <p:spPr>
          <a:xfrm>
            <a:off x="583987" y="1440000"/>
            <a:ext cx="8170433" cy="4860000"/>
          </a:xfrm>
        </p:spPr>
        <p:txBody>
          <a:bodyPr>
            <a:normAutofit/>
          </a:bodyPr>
          <a:lstStyle>
            <a:lvl1pPr>
              <a:defRPr sz="1600">
                <a:latin typeface="Arial"/>
                <a:cs typeface="Arial"/>
              </a:defRPr>
            </a:lvl1pPr>
            <a:lvl2pPr>
              <a:defRPr sz="1500">
                <a:latin typeface="Arial"/>
                <a:cs typeface="Arial"/>
              </a:defRPr>
            </a:lvl2pPr>
            <a:lvl3pPr>
              <a:defRPr sz="1400">
                <a:latin typeface="Arial"/>
                <a:cs typeface="Arial"/>
              </a:defRPr>
            </a:lvl3pPr>
            <a:lvl4pPr>
              <a:defRPr sz="1800">
                <a:latin typeface="Arial"/>
                <a:cs typeface="Arial"/>
              </a:defRPr>
            </a:lvl4pPr>
            <a:lvl5pPr>
              <a:defRPr sz="1600">
                <a:latin typeface="Arial"/>
                <a:cs typeface="Arial"/>
              </a:defRPr>
            </a:lvl5pPr>
          </a:lstStyle>
          <a:p>
            <a:pPr lvl="0"/>
            <a:r>
              <a:rPr lang="fr-CH" smtClean="0"/>
              <a:t>Click to edit Master text styles</a:t>
            </a:r>
          </a:p>
          <a:p>
            <a:pPr lvl="1"/>
            <a:r>
              <a:rPr lang="fr-CH" smtClean="0"/>
              <a:t>Second level</a:t>
            </a:r>
          </a:p>
          <a:p>
            <a:pPr lvl="2"/>
            <a:r>
              <a:rPr lang="fr-CH" smtClean="0"/>
              <a:t>Third level</a:t>
            </a:r>
          </a:p>
        </p:txBody>
      </p:sp>
      <p:sp>
        <p:nvSpPr>
          <p:cNvPr id="8" name="Espace réservé du texte 8"/>
          <p:cNvSpPr>
            <a:spLocks noGrp="1"/>
          </p:cNvSpPr>
          <p:nvPr>
            <p:ph type="body" sz="quarter" idx="13"/>
          </p:nvPr>
        </p:nvSpPr>
        <p:spPr>
          <a:xfrm>
            <a:off x="583988" y="725702"/>
            <a:ext cx="6299365" cy="439346"/>
          </a:xfrm>
        </p:spPr>
        <p:txBody>
          <a:bodyPr anchor="b">
            <a:noAutofit/>
          </a:bodyPr>
          <a:lstStyle>
            <a:lvl1pPr marL="0" indent="0" algn="l" defTabSz="457200" rtl="0" eaLnBrk="1" latinLnBrk="0" hangingPunct="1">
              <a:spcBef>
                <a:spcPct val="0"/>
              </a:spcBef>
              <a:buNone/>
              <a:defRPr lang="fr-CH" sz="1900" b="1" i="0" kern="1200" cap="none" dirty="0" smtClean="0">
                <a:solidFill>
                  <a:srgbClr val="000000"/>
                </a:solidFill>
                <a:latin typeface="Arial"/>
                <a:ea typeface="+mj-ea"/>
                <a:cs typeface="Arial"/>
              </a:defRPr>
            </a:lvl1pPr>
            <a:lvl2pPr marL="0" indent="0" algn="l" defTabSz="457200" rtl="0" eaLnBrk="1" latinLnBrk="0" hangingPunct="1">
              <a:spcBef>
                <a:spcPct val="0"/>
              </a:spcBef>
              <a:buNone/>
              <a:defRPr lang="fr-CH" sz="2800" kern="1200" cap="none" dirty="0" smtClean="0">
                <a:solidFill>
                  <a:schemeClr val="bg1"/>
                </a:solidFill>
                <a:latin typeface="Open Sans Light"/>
                <a:ea typeface="+mj-ea"/>
                <a:cs typeface="Open Sans Light"/>
              </a:defRPr>
            </a:lvl2pPr>
            <a:lvl3pPr marL="0" indent="0" algn="l" defTabSz="457200" rtl="0" eaLnBrk="1" latinLnBrk="0" hangingPunct="1">
              <a:spcBef>
                <a:spcPct val="0"/>
              </a:spcBef>
              <a:buNone/>
              <a:defRPr lang="fr-CH" sz="2800" kern="1200" cap="none" dirty="0" smtClean="0">
                <a:solidFill>
                  <a:schemeClr val="bg1"/>
                </a:solidFill>
                <a:latin typeface="Open Sans Light"/>
                <a:ea typeface="+mj-ea"/>
                <a:cs typeface="Open Sans Light"/>
              </a:defRPr>
            </a:lvl3pPr>
            <a:lvl4pPr marL="0" indent="0" algn="l" defTabSz="457200" rtl="0" eaLnBrk="1" latinLnBrk="0" hangingPunct="1">
              <a:spcBef>
                <a:spcPct val="0"/>
              </a:spcBef>
              <a:buNone/>
              <a:defRPr lang="fr-CH" sz="2800" kern="1200" cap="none" dirty="0" smtClean="0">
                <a:solidFill>
                  <a:schemeClr val="bg1"/>
                </a:solidFill>
                <a:latin typeface="Open Sans Light"/>
                <a:ea typeface="+mj-ea"/>
                <a:cs typeface="Open Sans Light"/>
              </a:defRPr>
            </a:lvl4pPr>
            <a:lvl5pPr marL="0" indent="0" algn="l" defTabSz="457200" rtl="0" eaLnBrk="1" latinLnBrk="0" hangingPunct="1">
              <a:spcBef>
                <a:spcPct val="0"/>
              </a:spcBef>
              <a:buNone/>
              <a:defRPr lang="fr-FR" sz="2800" kern="1200" cap="none" dirty="0">
                <a:solidFill>
                  <a:schemeClr val="bg1"/>
                </a:solidFill>
                <a:latin typeface="Open Sans Light"/>
                <a:ea typeface="+mj-ea"/>
                <a:cs typeface="Open Sans Light"/>
              </a:defRPr>
            </a:lvl5pPr>
          </a:lstStyle>
          <a:p>
            <a:pPr lvl="0"/>
            <a:r>
              <a:rPr lang="fr-CH" smtClean="0"/>
              <a:t>Click to edit Master text styles</a:t>
            </a:r>
          </a:p>
        </p:txBody>
      </p:sp>
      <p:sp>
        <p:nvSpPr>
          <p:cNvPr id="2" name="Titre 1"/>
          <p:cNvSpPr>
            <a:spLocks noGrp="1"/>
          </p:cNvSpPr>
          <p:nvPr>
            <p:ph type="title"/>
          </p:nvPr>
        </p:nvSpPr>
        <p:spPr>
          <a:xfrm>
            <a:off x="584200" y="171810"/>
            <a:ext cx="6299199" cy="542025"/>
          </a:xfrm>
        </p:spPr>
        <p:txBody>
          <a:bodyPr/>
          <a:lstStyle>
            <a:lvl1pPr>
              <a:defRPr sz="2800" b="1">
                <a:latin typeface="Arial"/>
                <a:cs typeface="Arial"/>
              </a:defRPr>
            </a:lvl1pPr>
          </a:lstStyle>
          <a:p>
            <a:r>
              <a:rPr lang="fr-CH" smtClean="0"/>
              <a:t>Click to edit Master title style</a:t>
            </a:r>
            <a:endParaRPr lang="fr-FR" dirty="0"/>
          </a:p>
        </p:txBody>
      </p:sp>
      <p:sp>
        <p:nvSpPr>
          <p:cNvPr id="11" name="Espace réservé du numéro de diapositive 5"/>
          <p:cNvSpPr>
            <a:spLocks noGrp="1"/>
          </p:cNvSpPr>
          <p:nvPr>
            <p:ph type="sldNum" sz="quarter" idx="4"/>
          </p:nvPr>
        </p:nvSpPr>
        <p:spPr>
          <a:xfrm>
            <a:off x="7891463" y="6492875"/>
            <a:ext cx="863600" cy="365125"/>
          </a:xfrm>
          <a:prstGeom prst="rect">
            <a:avLst/>
          </a:prstGeom>
          <a:solidFill>
            <a:srgbClr val="FFFFFF"/>
          </a:solidFill>
        </p:spPr>
        <p:txBody>
          <a:bodyPr vert="horz" wrap="square" lIns="91440" tIns="45720" rIns="91440" bIns="45720" numCol="1" anchor="ctr" anchorCtr="0" compatLnSpc="1">
            <a:prstTxWarp prst="textNoShape">
              <a:avLst/>
            </a:prstTxWarp>
          </a:bodyPr>
          <a:lstStyle>
            <a:lvl1pPr algn="r">
              <a:defRPr sz="1200">
                <a:latin typeface="BentonSans Book" charset="0"/>
                <a:cs typeface="BentonSans Book" charset="0"/>
              </a:defRPr>
            </a:lvl1pPr>
          </a:lstStyle>
          <a:p>
            <a:pPr>
              <a:defRPr/>
            </a:pPr>
            <a:fld id="{6DC00E11-1B0A-A541-ACEC-A8CD1341FED3}" type="slidenum">
              <a:rPr lang="fr-FR"/>
              <a:pPr>
                <a:defRPr/>
              </a:pPr>
              <a:t>‹#›</a:t>
            </a:fld>
            <a:endParaRPr lang="fr-FR"/>
          </a:p>
        </p:txBody>
      </p:sp>
    </p:spTree>
    <p:extLst>
      <p:ext uri="{BB962C8B-B14F-4D97-AF65-F5344CB8AC3E}">
        <p14:creationId xmlns:p14="http://schemas.microsoft.com/office/powerpoint/2010/main" val="32549384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B8015A-EF71-41EF-838F-244C2EE36F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71526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B8015A-EF71-41EF-838F-244C2EE36F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9395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B8015A-EF71-41EF-838F-244C2EE36F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5109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9B8015A-EF71-41EF-838F-244C2EE36F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51870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9B8015A-EF71-41EF-838F-244C2EE36F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78556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4" name="Slide Number Placeholder 5"/>
          <p:cNvSpPr>
            <a:spLocks noGrp="1"/>
          </p:cNvSpPr>
          <p:nvPr userDrawn="1">
            <p:ph type="sldNum" sz="quarter" idx="10"/>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600"/>
            </a:lvl1pPr>
          </a:lstStyle>
          <a:p>
            <a:fld id="{3A86AE8E-D549-4C81-A371-621FC48DD807}" type="slidenum">
              <a:rPr lang="en-US" altLang="en-US"/>
              <a:pPr/>
              <a:t>‹#›</a:t>
            </a:fld>
            <a:endParaRPr lang="en-US"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9B8015A-EF71-41EF-838F-244C2EE36F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47363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9B8015A-EF71-41EF-838F-244C2EE36F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61935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9B8015A-EF71-41EF-838F-244C2EE36F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53800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9B8015A-EF71-41EF-838F-244C2EE36F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56309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B8015A-EF71-41EF-838F-244C2EE36F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99700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B8015A-EF71-41EF-838F-244C2EE36F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50386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4" name="Slide Number Placeholder 5"/>
          <p:cNvSpPr>
            <a:spLocks noGrp="1"/>
          </p:cNvSpPr>
          <p:nvPr userDrawn="1">
            <p:ph type="sldNum" sz="quarter" idx="10"/>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600"/>
            </a:lvl1pPr>
          </a:lstStyle>
          <a:p>
            <a:fld id="{3A86AE8E-D549-4C81-A371-621FC48DD807}" type="slidenum">
              <a:rPr lang="en-US" altLang="en-US">
                <a:solidFill>
                  <a:srgbClr val="000000"/>
                </a:solidFill>
              </a:rPr>
              <a:pPr/>
              <a:t>‹#›</a:t>
            </a:fld>
            <a:endParaRPr lang="en-US" altLang="en-US">
              <a:solidFill>
                <a:srgbClr val="000000"/>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CA"/>
          </a:p>
        </p:txBody>
      </p:sp>
      <p:sp>
        <p:nvSpPr>
          <p:cNvPr id="3" name="Table Placeholder 2"/>
          <p:cNvSpPr>
            <a:spLocks noGrp="1"/>
          </p:cNvSpPr>
          <p:nvPr>
            <p:ph type="tbl" idx="1"/>
          </p:nvPr>
        </p:nvSpPr>
        <p:spPr>
          <a:xfrm>
            <a:off x="685800" y="1981200"/>
            <a:ext cx="7772400" cy="4114800"/>
          </a:xfrm>
        </p:spPr>
        <p:txBody>
          <a:bodyPr/>
          <a:lstStyle/>
          <a:p>
            <a:pPr lvl="0"/>
            <a:endParaRPr lang="en-CA" noProof="0" smtClean="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1_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Rectangle 4"/>
          <p:cNvSpPr>
            <a:spLocks noChangeArrowheads="1"/>
          </p:cNvSpPr>
          <p:nvPr/>
        </p:nvSpPr>
        <p:spPr bwMode="auto">
          <a:xfrm>
            <a:off x="309563" y="6523038"/>
            <a:ext cx="452437" cy="13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altLang="en-US" sz="900">
                <a:solidFill>
                  <a:srgbClr val="5F758D"/>
                </a:solidFill>
                <a:latin typeface="Century Gothic" pitchFamily="34" charset="0"/>
              </a:rPr>
              <a:t>Slide: </a:t>
            </a:r>
            <a:fld id="{A99E9238-1DFB-43C3-BB75-62C3C392F8A9}" type="slidenum">
              <a:rPr lang="de-DE" altLang="en-US" sz="900">
                <a:solidFill>
                  <a:srgbClr val="5F758D"/>
                </a:solidFill>
                <a:latin typeface="Century Gothic" pitchFamily="34" charset="0"/>
              </a:rPr>
              <a:pPr/>
              <a:t>‹#›</a:t>
            </a:fld>
            <a:endParaRPr lang="de-DE" altLang="en-US" sz="900">
              <a:solidFill>
                <a:srgbClr val="5F758D"/>
              </a:solidFill>
              <a:latin typeface="Century Gothic" pitchFamily="34" charset="0"/>
            </a:endParaRPr>
          </a:p>
        </p:txBody>
      </p:sp>
      <p:sp>
        <p:nvSpPr>
          <p:cNvPr id="5" name="AutoShape 5"/>
          <p:cNvSpPr>
            <a:spLocks noChangeAspect="1" noChangeArrowheads="1" noTextEdit="1"/>
          </p:cNvSpPr>
          <p:nvPr/>
        </p:nvSpPr>
        <p:spPr bwMode="auto">
          <a:xfrm>
            <a:off x="0" y="3244850"/>
            <a:ext cx="9144000" cy="288925"/>
          </a:xfrm>
          <a:prstGeom prst="rect">
            <a:avLst/>
          </a:prstGeom>
          <a:noFill/>
          <a:ln w="9525">
            <a:noFill/>
            <a:miter lim="800000"/>
            <a:headEnd/>
            <a:tailEnd/>
          </a:ln>
        </p:spPr>
        <p:txBody>
          <a:bodyPr/>
          <a:lstStyle/>
          <a:p>
            <a:endParaRPr lang="en-US">
              <a:solidFill>
                <a:srgbClr val="000000"/>
              </a:solidFill>
            </a:endParaRPr>
          </a:p>
        </p:txBody>
      </p:sp>
      <p:pic>
        <p:nvPicPr>
          <p:cNvPr id="6" name="Picture 2"/>
          <p:cNvPicPr>
            <a:picLocks noChangeAspect="1" noChangeArrowheads="1"/>
          </p:cNvPicPr>
          <p:nvPr userDrawn="1"/>
        </p:nvPicPr>
        <p:blipFill>
          <a:blip r:embed="rId3" cstate="print"/>
          <a:srcRect/>
          <a:stretch>
            <a:fillRect/>
          </a:stretch>
        </p:blipFill>
        <p:spPr bwMode="auto">
          <a:xfrm>
            <a:off x="7712075" y="4881563"/>
            <a:ext cx="1431925" cy="933450"/>
          </a:xfrm>
          <a:prstGeom prst="rect">
            <a:avLst/>
          </a:prstGeom>
          <a:noFill/>
          <a:ln w="12700">
            <a:noFill/>
            <a:miter lim="800000"/>
            <a:headEnd/>
            <a:tailEnd/>
          </a:ln>
        </p:spPr>
      </p:pic>
      <p:sp>
        <p:nvSpPr>
          <p:cNvPr id="328706" name="Rectangle 2"/>
          <p:cNvSpPr>
            <a:spLocks noGrp="1" noChangeArrowheads="1"/>
          </p:cNvSpPr>
          <p:nvPr>
            <p:ph type="ctrTitle" sz="quarter"/>
          </p:nvPr>
        </p:nvSpPr>
        <p:spPr>
          <a:xfrm>
            <a:off x="4089889" y="666750"/>
            <a:ext cx="4810857" cy="1874838"/>
          </a:xfrm>
        </p:spPr>
        <p:txBody>
          <a:bodyPr anchor="b"/>
          <a:lstStyle>
            <a:lvl1pPr>
              <a:defRPr sz="3200"/>
            </a:lvl1pPr>
          </a:lstStyle>
          <a:p>
            <a:r>
              <a:rPr lang="en-GB"/>
              <a:t>Click to edit Master title style</a:t>
            </a:r>
          </a:p>
        </p:txBody>
      </p:sp>
      <p:sp>
        <p:nvSpPr>
          <p:cNvPr id="328707" name="Rectangle 3"/>
          <p:cNvSpPr>
            <a:spLocks noGrp="1" noChangeArrowheads="1"/>
          </p:cNvSpPr>
          <p:nvPr>
            <p:ph type="subTitle" sz="quarter" idx="1"/>
          </p:nvPr>
        </p:nvSpPr>
        <p:spPr>
          <a:xfrm>
            <a:off x="4081097" y="2722564"/>
            <a:ext cx="4826977" cy="1093787"/>
          </a:xfrm>
        </p:spPr>
        <p:txBody>
          <a:bodyPr/>
          <a:lstStyle>
            <a:lvl1pPr marL="0" indent="0">
              <a:buNone/>
              <a:defRPr sz="1800">
                <a:solidFill>
                  <a:schemeClr val="bg1"/>
                </a:solidFill>
                <a:latin typeface="Century Gothic" pitchFamily="34" charset="0"/>
              </a:defRPr>
            </a:lvl1pPr>
          </a:lstStyle>
          <a:p>
            <a:r>
              <a:rPr lang="en-GB" dirty="0"/>
              <a:t>Click to edit Master subtitle style</a:t>
            </a: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4"/>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CA" altLang="en-US" smtClean="0"/>
              <a:t>Click to edit Master title style</a:t>
            </a:r>
          </a:p>
        </p:txBody>
      </p:sp>
      <p:sp>
        <p:nvSpPr>
          <p:cNvPr id="1027" name="Rectangle 25"/>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CA" altLang="en-US" smtClean="0"/>
              <a:t>Click to edit Master text styles</a:t>
            </a:r>
          </a:p>
          <a:p>
            <a:pPr lvl="1"/>
            <a:r>
              <a:rPr lang="en-CA" altLang="en-US" smtClean="0"/>
              <a:t>Second level</a:t>
            </a:r>
          </a:p>
          <a:p>
            <a:pPr lvl="2"/>
            <a:r>
              <a:rPr lang="en-CA" altLang="en-US" smtClean="0"/>
              <a:t>Third level</a:t>
            </a:r>
          </a:p>
          <a:p>
            <a:pPr lvl="3"/>
            <a:r>
              <a:rPr lang="en-CA" altLang="en-US" smtClean="0"/>
              <a:t>Fourth level</a:t>
            </a:r>
          </a:p>
          <a:p>
            <a:pPr lvl="4"/>
            <a:r>
              <a:rPr lang="en-CA" altLang="en-US" smtClean="0"/>
              <a:t>Fifth level</a:t>
            </a:r>
          </a:p>
        </p:txBody>
      </p:sp>
    </p:spTree>
  </p:cSld>
  <p:clrMap bg1="lt1" tx1="dk1" bg2="lt2" tx2="dk2" accent1="accent1" accent2="accent2" accent3="accent3" accent4="accent4" accent5="accent5" accent6="accent6" hlink="hlink" folHlink="folHlink"/>
  <p:sldLayoutIdLst>
    <p:sldLayoutId id="2147484885" r:id="rId1"/>
    <p:sldLayoutId id="2147484896" r:id="rId2"/>
    <p:sldLayoutId id="2147484886" r:id="rId3"/>
    <p:sldLayoutId id="2147484887" r:id="rId4"/>
    <p:sldLayoutId id="2147484888" r:id="rId5"/>
    <p:sldLayoutId id="2147484889" r:id="rId6"/>
    <p:sldLayoutId id="2147484890" r:id="rId7"/>
    <p:sldLayoutId id="2147484891" r:id="rId8"/>
    <p:sldLayoutId id="2147484892" r:id="rId9"/>
    <p:sldLayoutId id="2147484893" r:id="rId10"/>
    <p:sldLayoutId id="2147484894" r:id="rId11"/>
    <p:sldLayoutId id="2147484895" r:id="rId12"/>
    <p:sldLayoutId id="2147484897" r:id="rId13"/>
    <p:sldLayoutId id="2147484924" r:id="rId14"/>
  </p:sldLayoutIdLst>
  <p:hf hdr="0" ftr="0" dt="0"/>
  <p:txStyles>
    <p:titleStyle>
      <a:lvl1pPr algn="ctr" defTabSz="903288" rtl="0" eaLnBrk="0" fontAlgn="base" hangingPunct="0">
        <a:spcBef>
          <a:spcPct val="0"/>
        </a:spcBef>
        <a:spcAft>
          <a:spcPct val="0"/>
        </a:spcAft>
        <a:defRPr sz="3600" b="1">
          <a:solidFill>
            <a:schemeClr val="tx2"/>
          </a:solidFill>
          <a:latin typeface="+mj-lt"/>
          <a:ea typeface="+mj-ea"/>
          <a:cs typeface="+mj-cs"/>
        </a:defRPr>
      </a:lvl1pPr>
      <a:lvl2pPr algn="ctr" defTabSz="903288" rtl="0" eaLnBrk="0" fontAlgn="base" hangingPunct="0">
        <a:spcBef>
          <a:spcPct val="0"/>
        </a:spcBef>
        <a:spcAft>
          <a:spcPct val="0"/>
        </a:spcAft>
        <a:defRPr sz="3600" b="1">
          <a:solidFill>
            <a:schemeClr val="tx2"/>
          </a:solidFill>
          <a:latin typeface="Times New Roman" pitchFamily="-112" charset="0"/>
        </a:defRPr>
      </a:lvl2pPr>
      <a:lvl3pPr algn="ctr" defTabSz="903288" rtl="0" eaLnBrk="0" fontAlgn="base" hangingPunct="0">
        <a:spcBef>
          <a:spcPct val="0"/>
        </a:spcBef>
        <a:spcAft>
          <a:spcPct val="0"/>
        </a:spcAft>
        <a:defRPr sz="3600" b="1">
          <a:solidFill>
            <a:schemeClr val="tx2"/>
          </a:solidFill>
          <a:latin typeface="Times New Roman" pitchFamily="-112" charset="0"/>
        </a:defRPr>
      </a:lvl3pPr>
      <a:lvl4pPr algn="ctr" defTabSz="903288" rtl="0" eaLnBrk="0" fontAlgn="base" hangingPunct="0">
        <a:spcBef>
          <a:spcPct val="0"/>
        </a:spcBef>
        <a:spcAft>
          <a:spcPct val="0"/>
        </a:spcAft>
        <a:defRPr sz="3600" b="1">
          <a:solidFill>
            <a:schemeClr val="tx2"/>
          </a:solidFill>
          <a:latin typeface="Times New Roman" pitchFamily="-112" charset="0"/>
        </a:defRPr>
      </a:lvl4pPr>
      <a:lvl5pPr algn="ctr" defTabSz="903288" rtl="0" eaLnBrk="0" fontAlgn="base" hangingPunct="0">
        <a:spcBef>
          <a:spcPct val="0"/>
        </a:spcBef>
        <a:spcAft>
          <a:spcPct val="0"/>
        </a:spcAft>
        <a:defRPr sz="3600" b="1">
          <a:solidFill>
            <a:schemeClr val="tx2"/>
          </a:solidFill>
          <a:latin typeface="Times New Roman" pitchFamily="-112" charset="0"/>
        </a:defRPr>
      </a:lvl5pPr>
      <a:lvl6pPr marL="457200" algn="ctr" defTabSz="903288" rtl="0" eaLnBrk="0" fontAlgn="base" hangingPunct="0">
        <a:spcBef>
          <a:spcPct val="0"/>
        </a:spcBef>
        <a:spcAft>
          <a:spcPct val="0"/>
        </a:spcAft>
        <a:defRPr sz="3600" b="1">
          <a:solidFill>
            <a:schemeClr val="tx2"/>
          </a:solidFill>
          <a:latin typeface="Times New Roman" pitchFamily="-112" charset="0"/>
        </a:defRPr>
      </a:lvl6pPr>
      <a:lvl7pPr marL="914400" algn="ctr" defTabSz="903288" rtl="0" eaLnBrk="0" fontAlgn="base" hangingPunct="0">
        <a:spcBef>
          <a:spcPct val="0"/>
        </a:spcBef>
        <a:spcAft>
          <a:spcPct val="0"/>
        </a:spcAft>
        <a:defRPr sz="3600" b="1">
          <a:solidFill>
            <a:schemeClr val="tx2"/>
          </a:solidFill>
          <a:latin typeface="Times New Roman" pitchFamily="-112" charset="0"/>
        </a:defRPr>
      </a:lvl7pPr>
      <a:lvl8pPr marL="1371600" algn="ctr" defTabSz="903288" rtl="0" eaLnBrk="0" fontAlgn="base" hangingPunct="0">
        <a:spcBef>
          <a:spcPct val="0"/>
        </a:spcBef>
        <a:spcAft>
          <a:spcPct val="0"/>
        </a:spcAft>
        <a:defRPr sz="3600" b="1">
          <a:solidFill>
            <a:schemeClr val="tx2"/>
          </a:solidFill>
          <a:latin typeface="Times New Roman" pitchFamily="-112" charset="0"/>
        </a:defRPr>
      </a:lvl8pPr>
      <a:lvl9pPr marL="1828800" algn="ctr" defTabSz="903288" rtl="0" eaLnBrk="0" fontAlgn="base" hangingPunct="0">
        <a:spcBef>
          <a:spcPct val="0"/>
        </a:spcBef>
        <a:spcAft>
          <a:spcPct val="0"/>
        </a:spcAft>
        <a:defRPr sz="3600" b="1">
          <a:solidFill>
            <a:schemeClr val="tx2"/>
          </a:solidFill>
          <a:latin typeface="Times New Roman" pitchFamily="-112" charset="0"/>
        </a:defRPr>
      </a:lvl9pPr>
    </p:titleStyle>
    <p:bodyStyle>
      <a:lvl1pPr marL="346075" indent="-346075" algn="l" defTabSz="903288" rtl="0" eaLnBrk="0" fontAlgn="base" hangingPunct="0">
        <a:lnSpc>
          <a:spcPct val="85000"/>
        </a:lnSpc>
        <a:spcBef>
          <a:spcPct val="45000"/>
        </a:spcBef>
        <a:spcAft>
          <a:spcPct val="0"/>
        </a:spcAft>
        <a:buChar char="•"/>
        <a:defRPr sz="3200">
          <a:solidFill>
            <a:schemeClr val="tx1"/>
          </a:solidFill>
          <a:latin typeface="+mn-lt"/>
          <a:ea typeface="+mn-ea"/>
          <a:cs typeface="+mn-cs"/>
        </a:defRPr>
      </a:lvl1pPr>
      <a:lvl2pPr marL="803275" indent="-342900" algn="l" defTabSz="903288" rtl="0" eaLnBrk="0" fontAlgn="base" hangingPunct="0">
        <a:lnSpc>
          <a:spcPct val="85000"/>
        </a:lnSpc>
        <a:spcBef>
          <a:spcPct val="20000"/>
        </a:spcBef>
        <a:spcAft>
          <a:spcPct val="0"/>
        </a:spcAft>
        <a:buChar char="•"/>
        <a:defRPr sz="2800">
          <a:solidFill>
            <a:schemeClr val="tx1"/>
          </a:solidFill>
          <a:latin typeface="+mn-lt"/>
        </a:defRPr>
      </a:lvl2pPr>
      <a:lvl3pPr marL="1103313" indent="-185738" algn="l" defTabSz="903288" rtl="0" eaLnBrk="0" fontAlgn="base" hangingPunct="0">
        <a:spcBef>
          <a:spcPct val="20000"/>
        </a:spcBef>
        <a:spcAft>
          <a:spcPct val="0"/>
        </a:spcAft>
        <a:buChar char="•"/>
        <a:defRPr sz="2400">
          <a:solidFill>
            <a:schemeClr val="tx1"/>
          </a:solidFill>
          <a:latin typeface="+mn-lt"/>
        </a:defRPr>
      </a:lvl3pPr>
      <a:lvl4pPr marL="1549400" indent="-195263" algn="l" defTabSz="903288" rtl="0" eaLnBrk="0" fontAlgn="base" hangingPunct="0">
        <a:spcBef>
          <a:spcPct val="20000"/>
        </a:spcBef>
        <a:spcAft>
          <a:spcPct val="0"/>
        </a:spcAft>
        <a:buChar char="•"/>
        <a:defRPr sz="2400">
          <a:solidFill>
            <a:schemeClr val="tx1"/>
          </a:solidFill>
          <a:latin typeface="+mn-lt"/>
        </a:defRPr>
      </a:lvl4pPr>
      <a:lvl5pPr marL="2006600" indent="-201613" algn="l" defTabSz="903288" rtl="0" eaLnBrk="0" fontAlgn="base" hangingPunct="0">
        <a:spcBef>
          <a:spcPct val="20000"/>
        </a:spcBef>
        <a:spcAft>
          <a:spcPct val="0"/>
        </a:spcAft>
        <a:buChar char="•"/>
        <a:defRPr sz="2400">
          <a:solidFill>
            <a:schemeClr val="tx1"/>
          </a:solidFill>
          <a:latin typeface="+mn-lt"/>
        </a:defRPr>
      </a:lvl5pPr>
      <a:lvl6pPr marL="2463800" indent="-201613" algn="l" defTabSz="903288" rtl="0" eaLnBrk="0" fontAlgn="base" hangingPunct="0">
        <a:spcBef>
          <a:spcPct val="20000"/>
        </a:spcBef>
        <a:spcAft>
          <a:spcPct val="0"/>
        </a:spcAft>
        <a:buChar char="•"/>
        <a:defRPr sz="2400">
          <a:solidFill>
            <a:schemeClr val="tx1"/>
          </a:solidFill>
          <a:latin typeface="+mn-lt"/>
        </a:defRPr>
      </a:lvl6pPr>
      <a:lvl7pPr marL="2921000" indent="-201613" algn="l" defTabSz="903288" rtl="0" eaLnBrk="0" fontAlgn="base" hangingPunct="0">
        <a:spcBef>
          <a:spcPct val="20000"/>
        </a:spcBef>
        <a:spcAft>
          <a:spcPct val="0"/>
        </a:spcAft>
        <a:buChar char="•"/>
        <a:defRPr sz="2400">
          <a:solidFill>
            <a:schemeClr val="tx1"/>
          </a:solidFill>
          <a:latin typeface="+mn-lt"/>
        </a:defRPr>
      </a:lvl7pPr>
      <a:lvl8pPr marL="3378200" indent="-201613" algn="l" defTabSz="903288" rtl="0" eaLnBrk="0" fontAlgn="base" hangingPunct="0">
        <a:spcBef>
          <a:spcPct val="20000"/>
        </a:spcBef>
        <a:spcAft>
          <a:spcPct val="0"/>
        </a:spcAft>
        <a:buChar char="•"/>
        <a:defRPr sz="2400">
          <a:solidFill>
            <a:schemeClr val="tx1"/>
          </a:solidFill>
          <a:latin typeface="+mn-lt"/>
        </a:defRPr>
      </a:lvl8pPr>
      <a:lvl9pPr marL="3835400" indent="-201613" algn="l" defTabSz="903288" rtl="0" eaLnBrk="0" fontAlgn="base" hangingPunct="0">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endParaRPr lang="en-US" b="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b="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C9B8015A-EF71-41EF-838F-244C2EE36FD7}" type="slidenum">
              <a:rPr lang="en-US" b="0" smtClean="0">
                <a:solidFill>
                  <a:prstClr val="black">
                    <a:tint val="75000"/>
                  </a:prstClr>
                </a:solidFill>
                <a:latin typeface="Calibri"/>
              </a:rPr>
              <a:pPr eaLnBrk="1" fontAlgn="auto" hangingPunct="1">
                <a:spcBef>
                  <a:spcPts val="0"/>
                </a:spcBef>
                <a:spcAft>
                  <a:spcPts val="0"/>
                </a:spcAft>
              </a:pPr>
              <a:t>‹#›</a:t>
            </a:fld>
            <a:endParaRPr lang="en-US" b="0">
              <a:solidFill>
                <a:prstClr val="black">
                  <a:tint val="75000"/>
                </a:prstClr>
              </a:solidFill>
              <a:latin typeface="Calibri"/>
            </a:endParaRPr>
          </a:p>
        </p:txBody>
      </p:sp>
    </p:spTree>
    <p:extLst>
      <p:ext uri="{BB962C8B-B14F-4D97-AF65-F5344CB8AC3E}">
        <p14:creationId xmlns:p14="http://schemas.microsoft.com/office/powerpoint/2010/main" val="4170345038"/>
      </p:ext>
    </p:extLst>
  </p:cSld>
  <p:clrMap bg1="lt1" tx1="dk1" bg2="lt2" tx2="dk2" accent1="accent1" accent2="accent2" accent3="accent3" accent4="accent4" accent5="accent5" accent6="accent6" hlink="hlink" folHlink="folHlink"/>
  <p:sldLayoutIdLst>
    <p:sldLayoutId id="2147484899" r:id="rId1"/>
    <p:sldLayoutId id="2147484900" r:id="rId2"/>
    <p:sldLayoutId id="2147484901" r:id="rId3"/>
    <p:sldLayoutId id="2147484902" r:id="rId4"/>
    <p:sldLayoutId id="2147484903" r:id="rId5"/>
    <p:sldLayoutId id="2147484904" r:id="rId6"/>
    <p:sldLayoutId id="2147484905" r:id="rId7"/>
    <p:sldLayoutId id="2147484906" r:id="rId8"/>
    <p:sldLayoutId id="2147484907" r:id="rId9"/>
    <p:sldLayoutId id="2147484908" r:id="rId10"/>
    <p:sldLayoutId id="214748490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4"/>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CA" altLang="en-US" smtClean="0"/>
              <a:t>Click to edit Master title style</a:t>
            </a:r>
          </a:p>
        </p:txBody>
      </p:sp>
      <p:sp>
        <p:nvSpPr>
          <p:cNvPr id="1027" name="Rectangle 25"/>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CA" altLang="en-US" smtClean="0"/>
              <a:t>Click to edit Master text styles</a:t>
            </a:r>
          </a:p>
          <a:p>
            <a:pPr lvl="1"/>
            <a:r>
              <a:rPr lang="en-CA" altLang="en-US" smtClean="0"/>
              <a:t>Second level</a:t>
            </a:r>
          </a:p>
          <a:p>
            <a:pPr lvl="2"/>
            <a:r>
              <a:rPr lang="en-CA" altLang="en-US" smtClean="0"/>
              <a:t>Third level</a:t>
            </a:r>
          </a:p>
          <a:p>
            <a:pPr lvl="3"/>
            <a:r>
              <a:rPr lang="en-CA" altLang="en-US" smtClean="0"/>
              <a:t>Fourth level</a:t>
            </a:r>
          </a:p>
          <a:p>
            <a:pPr lvl="4"/>
            <a:r>
              <a:rPr lang="en-CA" altLang="en-US" smtClean="0"/>
              <a:t>Fifth level</a:t>
            </a:r>
          </a:p>
        </p:txBody>
      </p:sp>
    </p:spTree>
  </p:cSld>
  <p:clrMap bg1="lt1" tx1="dk1" bg2="lt2" tx2="dk2" accent1="accent1" accent2="accent2" accent3="accent3" accent4="accent4" accent5="accent5" accent6="accent6" hlink="hlink" folHlink="folHlink"/>
  <p:sldLayoutIdLst>
    <p:sldLayoutId id="2147484911" r:id="rId1"/>
    <p:sldLayoutId id="2147484912" r:id="rId2"/>
    <p:sldLayoutId id="2147484913" r:id="rId3"/>
    <p:sldLayoutId id="2147484914" r:id="rId4"/>
    <p:sldLayoutId id="2147484915" r:id="rId5"/>
    <p:sldLayoutId id="2147484916" r:id="rId6"/>
    <p:sldLayoutId id="2147484917" r:id="rId7"/>
    <p:sldLayoutId id="2147484918" r:id="rId8"/>
    <p:sldLayoutId id="2147484919" r:id="rId9"/>
    <p:sldLayoutId id="2147484920" r:id="rId10"/>
    <p:sldLayoutId id="2147484921" r:id="rId11"/>
    <p:sldLayoutId id="2147484922" r:id="rId12"/>
    <p:sldLayoutId id="2147484923" r:id="rId13"/>
  </p:sldLayoutIdLst>
  <p:hf hdr="0" ftr="0" dt="0"/>
  <p:txStyles>
    <p:titleStyle>
      <a:lvl1pPr algn="ctr" defTabSz="903288" rtl="0" eaLnBrk="0" fontAlgn="base" hangingPunct="0">
        <a:spcBef>
          <a:spcPct val="0"/>
        </a:spcBef>
        <a:spcAft>
          <a:spcPct val="0"/>
        </a:spcAft>
        <a:defRPr sz="3600" b="1">
          <a:solidFill>
            <a:schemeClr val="tx2"/>
          </a:solidFill>
          <a:latin typeface="+mj-lt"/>
          <a:ea typeface="+mj-ea"/>
          <a:cs typeface="+mj-cs"/>
        </a:defRPr>
      </a:lvl1pPr>
      <a:lvl2pPr algn="ctr" defTabSz="903288" rtl="0" eaLnBrk="0" fontAlgn="base" hangingPunct="0">
        <a:spcBef>
          <a:spcPct val="0"/>
        </a:spcBef>
        <a:spcAft>
          <a:spcPct val="0"/>
        </a:spcAft>
        <a:defRPr sz="3600" b="1">
          <a:solidFill>
            <a:schemeClr val="tx2"/>
          </a:solidFill>
          <a:latin typeface="Times New Roman" pitchFamily="-112" charset="0"/>
        </a:defRPr>
      </a:lvl2pPr>
      <a:lvl3pPr algn="ctr" defTabSz="903288" rtl="0" eaLnBrk="0" fontAlgn="base" hangingPunct="0">
        <a:spcBef>
          <a:spcPct val="0"/>
        </a:spcBef>
        <a:spcAft>
          <a:spcPct val="0"/>
        </a:spcAft>
        <a:defRPr sz="3600" b="1">
          <a:solidFill>
            <a:schemeClr val="tx2"/>
          </a:solidFill>
          <a:latin typeface="Times New Roman" pitchFamily="-112" charset="0"/>
        </a:defRPr>
      </a:lvl3pPr>
      <a:lvl4pPr algn="ctr" defTabSz="903288" rtl="0" eaLnBrk="0" fontAlgn="base" hangingPunct="0">
        <a:spcBef>
          <a:spcPct val="0"/>
        </a:spcBef>
        <a:spcAft>
          <a:spcPct val="0"/>
        </a:spcAft>
        <a:defRPr sz="3600" b="1">
          <a:solidFill>
            <a:schemeClr val="tx2"/>
          </a:solidFill>
          <a:latin typeface="Times New Roman" pitchFamily="-112" charset="0"/>
        </a:defRPr>
      </a:lvl4pPr>
      <a:lvl5pPr algn="ctr" defTabSz="903288" rtl="0" eaLnBrk="0" fontAlgn="base" hangingPunct="0">
        <a:spcBef>
          <a:spcPct val="0"/>
        </a:spcBef>
        <a:spcAft>
          <a:spcPct val="0"/>
        </a:spcAft>
        <a:defRPr sz="3600" b="1">
          <a:solidFill>
            <a:schemeClr val="tx2"/>
          </a:solidFill>
          <a:latin typeface="Times New Roman" pitchFamily="-112" charset="0"/>
        </a:defRPr>
      </a:lvl5pPr>
      <a:lvl6pPr marL="457200" algn="ctr" defTabSz="903288" rtl="0" eaLnBrk="0" fontAlgn="base" hangingPunct="0">
        <a:spcBef>
          <a:spcPct val="0"/>
        </a:spcBef>
        <a:spcAft>
          <a:spcPct val="0"/>
        </a:spcAft>
        <a:defRPr sz="3600" b="1">
          <a:solidFill>
            <a:schemeClr val="tx2"/>
          </a:solidFill>
          <a:latin typeface="Times New Roman" pitchFamily="-112" charset="0"/>
        </a:defRPr>
      </a:lvl6pPr>
      <a:lvl7pPr marL="914400" algn="ctr" defTabSz="903288" rtl="0" eaLnBrk="0" fontAlgn="base" hangingPunct="0">
        <a:spcBef>
          <a:spcPct val="0"/>
        </a:spcBef>
        <a:spcAft>
          <a:spcPct val="0"/>
        </a:spcAft>
        <a:defRPr sz="3600" b="1">
          <a:solidFill>
            <a:schemeClr val="tx2"/>
          </a:solidFill>
          <a:latin typeface="Times New Roman" pitchFamily="-112" charset="0"/>
        </a:defRPr>
      </a:lvl7pPr>
      <a:lvl8pPr marL="1371600" algn="ctr" defTabSz="903288" rtl="0" eaLnBrk="0" fontAlgn="base" hangingPunct="0">
        <a:spcBef>
          <a:spcPct val="0"/>
        </a:spcBef>
        <a:spcAft>
          <a:spcPct val="0"/>
        </a:spcAft>
        <a:defRPr sz="3600" b="1">
          <a:solidFill>
            <a:schemeClr val="tx2"/>
          </a:solidFill>
          <a:latin typeface="Times New Roman" pitchFamily="-112" charset="0"/>
        </a:defRPr>
      </a:lvl8pPr>
      <a:lvl9pPr marL="1828800" algn="ctr" defTabSz="903288" rtl="0" eaLnBrk="0" fontAlgn="base" hangingPunct="0">
        <a:spcBef>
          <a:spcPct val="0"/>
        </a:spcBef>
        <a:spcAft>
          <a:spcPct val="0"/>
        </a:spcAft>
        <a:defRPr sz="3600" b="1">
          <a:solidFill>
            <a:schemeClr val="tx2"/>
          </a:solidFill>
          <a:latin typeface="Times New Roman" pitchFamily="-112" charset="0"/>
        </a:defRPr>
      </a:lvl9pPr>
    </p:titleStyle>
    <p:bodyStyle>
      <a:lvl1pPr marL="346075" indent="-346075" algn="l" defTabSz="903288" rtl="0" eaLnBrk="0" fontAlgn="base" hangingPunct="0">
        <a:lnSpc>
          <a:spcPct val="85000"/>
        </a:lnSpc>
        <a:spcBef>
          <a:spcPct val="45000"/>
        </a:spcBef>
        <a:spcAft>
          <a:spcPct val="0"/>
        </a:spcAft>
        <a:buChar char="•"/>
        <a:defRPr sz="3200">
          <a:solidFill>
            <a:schemeClr val="tx1"/>
          </a:solidFill>
          <a:latin typeface="+mn-lt"/>
          <a:ea typeface="+mn-ea"/>
          <a:cs typeface="+mn-cs"/>
        </a:defRPr>
      </a:lvl1pPr>
      <a:lvl2pPr marL="803275" indent="-342900" algn="l" defTabSz="903288" rtl="0" eaLnBrk="0" fontAlgn="base" hangingPunct="0">
        <a:lnSpc>
          <a:spcPct val="85000"/>
        </a:lnSpc>
        <a:spcBef>
          <a:spcPct val="20000"/>
        </a:spcBef>
        <a:spcAft>
          <a:spcPct val="0"/>
        </a:spcAft>
        <a:buChar char="•"/>
        <a:defRPr sz="2800">
          <a:solidFill>
            <a:schemeClr val="tx1"/>
          </a:solidFill>
          <a:latin typeface="+mn-lt"/>
        </a:defRPr>
      </a:lvl2pPr>
      <a:lvl3pPr marL="1103313" indent="-185738" algn="l" defTabSz="903288" rtl="0" eaLnBrk="0" fontAlgn="base" hangingPunct="0">
        <a:spcBef>
          <a:spcPct val="20000"/>
        </a:spcBef>
        <a:spcAft>
          <a:spcPct val="0"/>
        </a:spcAft>
        <a:buChar char="•"/>
        <a:defRPr sz="2400">
          <a:solidFill>
            <a:schemeClr val="tx1"/>
          </a:solidFill>
          <a:latin typeface="+mn-lt"/>
        </a:defRPr>
      </a:lvl3pPr>
      <a:lvl4pPr marL="1549400" indent="-195263" algn="l" defTabSz="903288" rtl="0" eaLnBrk="0" fontAlgn="base" hangingPunct="0">
        <a:spcBef>
          <a:spcPct val="20000"/>
        </a:spcBef>
        <a:spcAft>
          <a:spcPct val="0"/>
        </a:spcAft>
        <a:buChar char="•"/>
        <a:defRPr sz="2400">
          <a:solidFill>
            <a:schemeClr val="tx1"/>
          </a:solidFill>
          <a:latin typeface="+mn-lt"/>
        </a:defRPr>
      </a:lvl4pPr>
      <a:lvl5pPr marL="2006600" indent="-201613" algn="l" defTabSz="903288" rtl="0" eaLnBrk="0" fontAlgn="base" hangingPunct="0">
        <a:spcBef>
          <a:spcPct val="20000"/>
        </a:spcBef>
        <a:spcAft>
          <a:spcPct val="0"/>
        </a:spcAft>
        <a:buChar char="•"/>
        <a:defRPr sz="2400">
          <a:solidFill>
            <a:schemeClr val="tx1"/>
          </a:solidFill>
          <a:latin typeface="+mn-lt"/>
        </a:defRPr>
      </a:lvl5pPr>
      <a:lvl6pPr marL="2463800" indent="-201613" algn="l" defTabSz="903288" rtl="0" eaLnBrk="0" fontAlgn="base" hangingPunct="0">
        <a:spcBef>
          <a:spcPct val="20000"/>
        </a:spcBef>
        <a:spcAft>
          <a:spcPct val="0"/>
        </a:spcAft>
        <a:buChar char="•"/>
        <a:defRPr sz="2400">
          <a:solidFill>
            <a:schemeClr val="tx1"/>
          </a:solidFill>
          <a:latin typeface="+mn-lt"/>
        </a:defRPr>
      </a:lvl6pPr>
      <a:lvl7pPr marL="2921000" indent="-201613" algn="l" defTabSz="903288" rtl="0" eaLnBrk="0" fontAlgn="base" hangingPunct="0">
        <a:spcBef>
          <a:spcPct val="20000"/>
        </a:spcBef>
        <a:spcAft>
          <a:spcPct val="0"/>
        </a:spcAft>
        <a:buChar char="•"/>
        <a:defRPr sz="2400">
          <a:solidFill>
            <a:schemeClr val="tx1"/>
          </a:solidFill>
          <a:latin typeface="+mn-lt"/>
        </a:defRPr>
      </a:lvl7pPr>
      <a:lvl8pPr marL="3378200" indent="-201613" algn="l" defTabSz="903288" rtl="0" eaLnBrk="0" fontAlgn="base" hangingPunct="0">
        <a:spcBef>
          <a:spcPct val="20000"/>
        </a:spcBef>
        <a:spcAft>
          <a:spcPct val="0"/>
        </a:spcAft>
        <a:buChar char="•"/>
        <a:defRPr sz="2400">
          <a:solidFill>
            <a:schemeClr val="tx1"/>
          </a:solidFill>
          <a:latin typeface="+mn-lt"/>
        </a:defRPr>
      </a:lvl8pPr>
      <a:lvl9pPr marL="3835400" indent="-201613" algn="l" defTabSz="903288" rtl="0" eaLnBrk="0" fontAlgn="base" hangingPunct="0">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stuart.frye@nasa.gov" TargetMode="External"/><Relationship Id="rId7"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7.emf"/><Relationship Id="rId5" Type="http://schemas.openxmlformats.org/officeDocument/2006/relationships/hyperlink" Target="mailto:david.s.green@nasa.gov" TargetMode="External"/><Relationship Id="rId4" Type="http://schemas.openxmlformats.org/officeDocument/2006/relationships/hyperlink" Target="mailto:bob.kuligowski@noaa.gov"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matsu-flashflood.opensciencedatacloud.org/"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matsu-flashflood.opensciencedatacloud.org/" TargetMode="Externa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matsu-namibiaflood.opensciencedatacloud.org/"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matsu-namibiaflood.opensciencedatacloud.org/" TargetMode="Externa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hyperlink" Target="http://matsu-seasia.opensciencedatacloud.org/"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hyperlink" Target="http://matsu-seasia.opensciencedatacloud.org/"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matsu-seasia.opensciencedatacloud.org/" TargetMode="Externa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3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43"/>
          <p:cNvSpPr>
            <a:spLocks noGrp="1" noChangeArrowheads="1"/>
          </p:cNvSpPr>
          <p:nvPr>
            <p:ph type="subTitle" idx="1"/>
          </p:nvPr>
        </p:nvSpPr>
        <p:spPr>
          <a:xfrm>
            <a:off x="2411413" y="1844675"/>
            <a:ext cx="6697662" cy="1944688"/>
          </a:xfrm>
        </p:spPr>
        <p:txBody>
          <a:bodyPr/>
          <a:lstStyle/>
          <a:p>
            <a:r>
              <a:rPr lang="en-US" altLang="en-US" dirty="0" smtClean="0">
                <a:ea typeface="ＭＳ Ｐゴシック" pitchFamily="34" charset="-128"/>
              </a:rPr>
              <a:t>Presented at the CEOS Disasters Working Group Meeting #5 in Bonn, Germany</a:t>
            </a:r>
          </a:p>
          <a:p>
            <a:r>
              <a:rPr lang="en-US" altLang="en-US" dirty="0" smtClean="0">
                <a:ea typeface="ＭＳ Ｐゴシック" pitchFamily="34" charset="-128"/>
              </a:rPr>
              <a:t>Co-Lead Stu Frye (</a:t>
            </a:r>
            <a:r>
              <a:rPr lang="en-US" altLang="en-US" dirty="0" smtClean="0">
                <a:ea typeface="ＭＳ Ｐゴシック" pitchFamily="34" charset="-128"/>
                <a:hlinkClick r:id="rId3"/>
              </a:rPr>
              <a:t>stuart.frye@nasa.gov</a:t>
            </a:r>
            <a:r>
              <a:rPr lang="en-US" altLang="en-US" dirty="0" smtClean="0">
                <a:ea typeface="ＭＳ Ｐゴシック" pitchFamily="34" charset="-128"/>
              </a:rPr>
              <a:t>)</a:t>
            </a:r>
          </a:p>
          <a:p>
            <a:r>
              <a:rPr lang="en-US" altLang="en-US" dirty="0" smtClean="0">
                <a:ea typeface="ＭＳ Ｐゴシック" pitchFamily="34" charset="-128"/>
              </a:rPr>
              <a:t>Co-Lead Bob Kuligowski (</a:t>
            </a:r>
            <a:r>
              <a:rPr lang="en-US" altLang="en-US" dirty="0" smtClean="0">
                <a:ea typeface="ＭＳ Ｐゴシック" pitchFamily="34" charset="-128"/>
                <a:hlinkClick r:id="rId4"/>
              </a:rPr>
              <a:t>bob.kuligowski@noaa.gov</a:t>
            </a:r>
            <a:r>
              <a:rPr lang="en-US" altLang="en-US" dirty="0" smtClean="0">
                <a:ea typeface="ＭＳ Ｐゴシック" pitchFamily="34" charset="-128"/>
              </a:rPr>
              <a:t>)</a:t>
            </a:r>
          </a:p>
          <a:p>
            <a:r>
              <a:rPr lang="en-US" altLang="en-US" dirty="0" smtClean="0">
                <a:ea typeface="ＭＳ Ｐゴシック" pitchFamily="34" charset="-128"/>
              </a:rPr>
              <a:t>NASA </a:t>
            </a:r>
            <a:r>
              <a:rPr lang="en-US" altLang="en-US" dirty="0" err="1" smtClean="0">
                <a:ea typeface="ＭＳ Ｐゴシック" pitchFamily="34" charset="-128"/>
              </a:rPr>
              <a:t>DisWG</a:t>
            </a:r>
            <a:r>
              <a:rPr lang="en-US" altLang="en-US" dirty="0" smtClean="0">
                <a:ea typeface="ＭＳ Ｐゴシック" pitchFamily="34" charset="-128"/>
              </a:rPr>
              <a:t> Rep David Green (</a:t>
            </a:r>
            <a:r>
              <a:rPr lang="en-US" altLang="en-US" dirty="0" smtClean="0">
                <a:ea typeface="ＭＳ Ｐゴシック" pitchFamily="34" charset="-128"/>
                <a:hlinkClick r:id="rId5"/>
              </a:rPr>
              <a:t>david.s.green@nasa.gov</a:t>
            </a:r>
            <a:r>
              <a:rPr lang="en-US" altLang="en-US" dirty="0" smtClean="0">
                <a:ea typeface="ＭＳ Ｐゴシック" pitchFamily="34" charset="-128"/>
              </a:rPr>
              <a:t>)</a:t>
            </a:r>
          </a:p>
          <a:p>
            <a:r>
              <a:rPr lang="en-US" altLang="en-US" dirty="0" smtClean="0">
                <a:ea typeface="ＭＳ Ｐゴシック" pitchFamily="34" charset="-128"/>
              </a:rPr>
              <a:t>8-10 March 2016</a:t>
            </a:r>
          </a:p>
        </p:txBody>
      </p:sp>
      <p:sp>
        <p:nvSpPr>
          <p:cNvPr id="5123" name="Rectangle 44"/>
          <p:cNvSpPr>
            <a:spLocks noGrp="1" noChangeArrowheads="1"/>
          </p:cNvSpPr>
          <p:nvPr>
            <p:ph type="ctrTitle"/>
          </p:nvPr>
        </p:nvSpPr>
        <p:spPr>
          <a:xfrm>
            <a:off x="-36513" y="188913"/>
            <a:ext cx="9145588" cy="1512887"/>
          </a:xfrm>
        </p:spPr>
        <p:txBody>
          <a:bodyPr/>
          <a:lstStyle/>
          <a:p>
            <a:r>
              <a:rPr lang="en-US" altLang="en-US" dirty="0" smtClean="0">
                <a:solidFill>
                  <a:schemeClr val="bg1"/>
                </a:solidFill>
                <a:ea typeface="ＭＳ Ｐゴシック" pitchFamily="34" charset="-128"/>
              </a:rPr>
              <a:t>CEOS Disaster Risk Management Flood Pilot Status and Plans</a:t>
            </a:r>
            <a:endParaRPr lang="en-US" altLang="en-US" dirty="0" smtClean="0">
              <a:ea typeface="ＭＳ Ｐゴシック" pitchFamily="34" charset="-128"/>
            </a:endParaRPr>
          </a:p>
        </p:txBody>
      </p:sp>
      <p:pic>
        <p:nvPicPr>
          <p:cNvPr id="5124" name="Picture 1"/>
          <p:cNvPicPr>
            <a:picLocks noChangeAspect="1" noChangeArrowheads="1"/>
          </p:cNvPicPr>
          <p:nvPr/>
        </p:nvPicPr>
        <p:blipFill>
          <a:blip r:embed="rId6" cstate="print"/>
          <a:srcRect/>
          <a:stretch>
            <a:fillRect/>
          </a:stretch>
        </p:blipFill>
        <p:spPr bwMode="auto">
          <a:xfrm>
            <a:off x="6659563" y="5013325"/>
            <a:ext cx="1106487" cy="863600"/>
          </a:xfrm>
          <a:prstGeom prst="rect">
            <a:avLst/>
          </a:prstGeom>
          <a:noFill/>
          <a:ln w="9525">
            <a:solidFill>
              <a:schemeClr val="bg1"/>
            </a:solidFill>
            <a:miter lim="800000"/>
            <a:headEnd/>
            <a:tailEnd/>
          </a:ln>
        </p:spPr>
      </p:pic>
      <p:pic>
        <p:nvPicPr>
          <p:cNvPr id="5125" name="Picture 4"/>
          <p:cNvPicPr>
            <a:picLocks noChangeAspect="1"/>
          </p:cNvPicPr>
          <p:nvPr/>
        </p:nvPicPr>
        <p:blipFill>
          <a:blip r:embed="rId7" cstate="print"/>
          <a:srcRect/>
          <a:stretch>
            <a:fillRect/>
          </a:stretch>
        </p:blipFill>
        <p:spPr bwMode="auto">
          <a:xfrm>
            <a:off x="5508625" y="4941888"/>
            <a:ext cx="1079500" cy="10795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685800" y="177800"/>
            <a:ext cx="7772400" cy="803275"/>
          </a:xfrm>
        </p:spPr>
        <p:txBody>
          <a:bodyPr/>
          <a:lstStyle/>
          <a:p>
            <a:r>
              <a:rPr lang="en-US" altLang="en-US" dirty="0" smtClean="0">
                <a:ea typeface="ＭＳ Ｐゴシック" pitchFamily="34" charset="-128"/>
              </a:rPr>
              <a:t>Outline</a:t>
            </a:r>
          </a:p>
        </p:txBody>
      </p:sp>
      <p:sp>
        <p:nvSpPr>
          <p:cNvPr id="7171" name="Content Placeholder 2"/>
          <p:cNvSpPr>
            <a:spLocks noGrp="1"/>
          </p:cNvSpPr>
          <p:nvPr>
            <p:ph idx="1"/>
          </p:nvPr>
        </p:nvSpPr>
        <p:spPr>
          <a:xfrm>
            <a:off x="468313" y="1052513"/>
            <a:ext cx="8064500" cy="5256212"/>
          </a:xfrm>
        </p:spPr>
        <p:txBody>
          <a:bodyPr/>
          <a:lstStyle/>
          <a:p>
            <a:pPr>
              <a:lnSpc>
                <a:spcPct val="100000"/>
              </a:lnSpc>
              <a:spcBef>
                <a:spcPts val="600"/>
              </a:spcBef>
            </a:pPr>
            <a:r>
              <a:rPr lang="en-US" altLang="en-US" sz="2800" b="1" dirty="0" smtClean="0">
                <a:solidFill>
                  <a:schemeClr val="bg1">
                    <a:lumMod val="75000"/>
                  </a:schemeClr>
                </a:solidFill>
                <a:ea typeface="ＭＳ Ｐゴシック" pitchFamily="34" charset="-128"/>
              </a:rPr>
              <a:t>Flood Pilot overview</a:t>
            </a:r>
          </a:p>
          <a:p>
            <a:pPr>
              <a:lnSpc>
                <a:spcPct val="100000"/>
              </a:lnSpc>
              <a:spcBef>
                <a:spcPts val="600"/>
              </a:spcBef>
            </a:pPr>
            <a:r>
              <a:rPr lang="en-US" altLang="en-US" sz="2800" b="1" dirty="0" smtClean="0">
                <a:solidFill>
                  <a:schemeClr val="bg1">
                    <a:lumMod val="75000"/>
                  </a:schemeClr>
                </a:solidFill>
                <a:ea typeface="ＭＳ Ｐゴシック" pitchFamily="34" charset="-128"/>
              </a:rPr>
              <a:t>Status of data acquisition and exploitation</a:t>
            </a:r>
          </a:p>
          <a:p>
            <a:pPr>
              <a:lnSpc>
                <a:spcPct val="100000"/>
              </a:lnSpc>
              <a:spcBef>
                <a:spcPts val="600"/>
              </a:spcBef>
            </a:pPr>
            <a:r>
              <a:rPr lang="en-US" altLang="en-US" sz="2800" b="1" dirty="0" smtClean="0">
                <a:ea typeface="ＭＳ Ｐゴシック" pitchFamily="34" charset="-128"/>
              </a:rPr>
              <a:t>Pilot status report:</a:t>
            </a:r>
          </a:p>
          <a:p>
            <a:pPr lvl="1">
              <a:lnSpc>
                <a:spcPct val="100000"/>
              </a:lnSpc>
              <a:spcBef>
                <a:spcPts val="600"/>
              </a:spcBef>
            </a:pPr>
            <a:r>
              <a:rPr lang="en-US" altLang="en-US" sz="2400" b="1" dirty="0" smtClean="0">
                <a:solidFill>
                  <a:schemeClr val="bg1">
                    <a:lumMod val="75000"/>
                  </a:schemeClr>
                </a:solidFill>
                <a:ea typeface="ＭＳ Ｐゴシック" pitchFamily="34" charset="-128"/>
              </a:rPr>
              <a:t>Objective A: Global component status</a:t>
            </a:r>
          </a:p>
          <a:p>
            <a:pPr lvl="1">
              <a:lnSpc>
                <a:spcPct val="100000"/>
              </a:lnSpc>
              <a:spcBef>
                <a:spcPts val="600"/>
              </a:spcBef>
            </a:pPr>
            <a:r>
              <a:rPr lang="en-US" altLang="en-US" sz="2400" b="1" dirty="0" smtClean="0">
                <a:ea typeface="ＭＳ Ｐゴシック" pitchFamily="34" charset="-128"/>
              </a:rPr>
              <a:t>Objective B: Regional component status</a:t>
            </a:r>
          </a:p>
          <a:p>
            <a:pPr lvl="2">
              <a:spcBef>
                <a:spcPts val="600"/>
              </a:spcBef>
            </a:pPr>
            <a:r>
              <a:rPr lang="en-US" altLang="en-US" sz="2000" b="1" dirty="0" smtClean="0">
                <a:ea typeface="ＭＳ Ｐゴシック" pitchFamily="34" charset="-128"/>
              </a:rPr>
              <a:t>Caribbean/Central America</a:t>
            </a:r>
          </a:p>
          <a:p>
            <a:pPr lvl="2">
              <a:spcBef>
                <a:spcPts val="600"/>
              </a:spcBef>
            </a:pPr>
            <a:r>
              <a:rPr lang="en-US" altLang="en-US" sz="2000" b="1" dirty="0" smtClean="0">
                <a:ea typeface="ＭＳ Ｐゴシック" pitchFamily="34" charset="-128"/>
              </a:rPr>
              <a:t>Southern Africa</a:t>
            </a:r>
          </a:p>
          <a:p>
            <a:pPr lvl="2">
              <a:spcBef>
                <a:spcPts val="600"/>
              </a:spcBef>
            </a:pPr>
            <a:r>
              <a:rPr lang="en-US" altLang="en-US" sz="2000" b="1" dirty="0" smtClean="0">
                <a:ea typeface="ＭＳ Ｐゴシック" pitchFamily="34" charset="-128"/>
              </a:rPr>
              <a:t>Southeast Asia</a:t>
            </a:r>
          </a:p>
          <a:p>
            <a:pPr lvl="2">
              <a:spcBef>
                <a:spcPts val="600"/>
              </a:spcBef>
            </a:pPr>
            <a:r>
              <a:rPr lang="en-US" altLang="en-US" sz="2000" b="1" i="1" dirty="0" smtClean="0">
                <a:ea typeface="ＭＳ Ｐゴシック" pitchFamily="34" charset="-128"/>
              </a:rPr>
              <a:t>Special event: Mississippi River (US)</a:t>
            </a:r>
            <a:endParaRPr lang="en-US" altLang="en-US" sz="2000" b="1" dirty="0" smtClean="0">
              <a:ea typeface="ＭＳ Ｐゴシック" pitchFamily="34" charset="-128"/>
            </a:endParaRPr>
          </a:p>
          <a:p>
            <a:pPr lvl="1">
              <a:lnSpc>
                <a:spcPct val="100000"/>
              </a:lnSpc>
              <a:spcBef>
                <a:spcPts val="600"/>
              </a:spcBef>
            </a:pPr>
            <a:r>
              <a:rPr lang="en-US" altLang="en-US" sz="2400" b="1" dirty="0" smtClean="0">
                <a:ea typeface="ＭＳ Ｐゴシック" pitchFamily="34" charset="-128"/>
              </a:rPr>
              <a:t>Objective C: Capacity Building</a:t>
            </a:r>
          </a:p>
          <a:p>
            <a:pPr>
              <a:lnSpc>
                <a:spcPct val="100000"/>
              </a:lnSpc>
              <a:spcBef>
                <a:spcPts val="600"/>
              </a:spcBef>
            </a:pPr>
            <a:r>
              <a:rPr lang="en-US" altLang="en-US" sz="2800" b="1" dirty="0" smtClean="0">
                <a:ea typeface="ＭＳ Ｐゴシック" pitchFamily="34" charset="-128"/>
              </a:rPr>
              <a:t>Issues and Risk Management</a:t>
            </a:r>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10</a:t>
            </a:fld>
            <a:endParaRPr lang="en-US" alt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0" y="260350"/>
            <a:ext cx="9144000" cy="792163"/>
          </a:xfrm>
        </p:spPr>
        <p:txBody>
          <a:bodyPr/>
          <a:lstStyle/>
          <a:p>
            <a:r>
              <a:rPr lang="en-US" altLang="en-US" sz="3200" dirty="0" smtClean="0"/>
              <a:t>Objective B: Caribbean/Central American Component Status (1/6)</a:t>
            </a:r>
          </a:p>
        </p:txBody>
      </p:sp>
      <p:sp>
        <p:nvSpPr>
          <p:cNvPr id="12291" name="Content Placeholder 2"/>
          <p:cNvSpPr>
            <a:spLocks noGrp="1"/>
          </p:cNvSpPr>
          <p:nvPr>
            <p:ph idx="1"/>
          </p:nvPr>
        </p:nvSpPr>
        <p:spPr>
          <a:xfrm>
            <a:off x="539751" y="1340545"/>
            <a:ext cx="8136705" cy="4896767"/>
          </a:xfrm>
        </p:spPr>
        <p:txBody>
          <a:bodyPr/>
          <a:lstStyle/>
          <a:p>
            <a:pPr>
              <a:lnSpc>
                <a:spcPct val="90000"/>
              </a:lnSpc>
              <a:spcBef>
                <a:spcPts val="600"/>
              </a:spcBef>
            </a:pPr>
            <a:r>
              <a:rPr lang="en-US" altLang="en-US" sz="2400" u="sng" dirty="0" smtClean="0"/>
              <a:t>2014 Milestones</a:t>
            </a:r>
            <a:r>
              <a:rPr lang="en-US" altLang="en-US" sz="2400" dirty="0" smtClean="0"/>
              <a:t>:</a:t>
            </a:r>
          </a:p>
          <a:p>
            <a:pPr lvl="1">
              <a:lnSpc>
                <a:spcPct val="90000"/>
              </a:lnSpc>
              <a:spcBef>
                <a:spcPts val="600"/>
              </a:spcBef>
            </a:pPr>
            <a:r>
              <a:rPr lang="en-US" sz="2000" dirty="0" smtClean="0"/>
              <a:t>Flood dashboard based on Namibia pilot adapted to Caribbean and Central American users</a:t>
            </a:r>
          </a:p>
          <a:p>
            <a:pPr marL="1257300" lvl="2" indent="-339725">
              <a:lnSpc>
                <a:spcPct val="90000"/>
              </a:lnSpc>
              <a:spcBef>
                <a:spcPts val="600"/>
              </a:spcBef>
            </a:pPr>
            <a:r>
              <a:rPr lang="en-US" sz="2000" u="sng" dirty="0" smtClean="0"/>
              <a:t>Status</a:t>
            </a:r>
            <a:r>
              <a:rPr lang="en-US" sz="2000" dirty="0" smtClean="0"/>
              <a:t>: </a:t>
            </a:r>
            <a:r>
              <a:rPr lang="en-US" altLang="en-US" sz="2000" dirty="0" smtClean="0"/>
              <a:t>Prototype Flood Dashboard completed: </a:t>
            </a:r>
            <a:r>
              <a:rPr lang="en-US" altLang="en-US" sz="2000" dirty="0" smtClean="0">
                <a:hlinkClick r:id="rId2"/>
              </a:rPr>
              <a:t>http://matsu-flashflood.opensciencedatacloud.org/</a:t>
            </a:r>
            <a:r>
              <a:rPr lang="en-US" altLang="en-US" sz="2000" dirty="0" smtClean="0"/>
              <a:t> </a:t>
            </a:r>
            <a:endParaRPr lang="en-US" sz="2000" dirty="0" smtClean="0"/>
          </a:p>
          <a:p>
            <a:pPr lvl="1">
              <a:lnSpc>
                <a:spcPct val="90000"/>
              </a:lnSpc>
              <a:spcBef>
                <a:spcPts val="600"/>
              </a:spcBef>
            </a:pPr>
            <a:r>
              <a:rPr lang="en-US" sz="2000" dirty="0" smtClean="0"/>
              <a:t>Flood monitoring (i.e., targeted EO data acquisitions) </a:t>
            </a:r>
          </a:p>
          <a:p>
            <a:pPr marL="1257300" lvl="2" indent="-339725">
              <a:lnSpc>
                <a:spcPct val="90000"/>
              </a:lnSpc>
              <a:spcBef>
                <a:spcPts val="600"/>
              </a:spcBef>
            </a:pPr>
            <a:r>
              <a:rPr lang="en-US" sz="2000" u="sng" dirty="0" smtClean="0"/>
              <a:t>Status</a:t>
            </a:r>
            <a:r>
              <a:rPr lang="en-US" sz="2000" dirty="0" smtClean="0"/>
              <a:t>: </a:t>
            </a:r>
            <a:r>
              <a:rPr lang="en-US" sz="2000" dirty="0"/>
              <a:t>T</a:t>
            </a:r>
            <a:r>
              <a:rPr lang="en-US" sz="2000" dirty="0" smtClean="0"/>
              <a:t>argeted EO acquisitions in 2014 for Guatemala, Panama, Trinidad, Haiti, and Belize</a:t>
            </a:r>
          </a:p>
          <a:p>
            <a:pPr lvl="1">
              <a:lnSpc>
                <a:spcPct val="90000"/>
              </a:lnSpc>
              <a:spcBef>
                <a:spcPts val="600"/>
              </a:spcBef>
            </a:pPr>
            <a:r>
              <a:rPr lang="en-US" sz="2000" dirty="0" smtClean="0"/>
              <a:t>Contributions of data to KAL Haiti data base</a:t>
            </a:r>
          </a:p>
          <a:p>
            <a:pPr marL="1257300" lvl="2" indent="-339725">
              <a:lnSpc>
                <a:spcPct val="90000"/>
              </a:lnSpc>
              <a:spcBef>
                <a:spcPts val="600"/>
              </a:spcBef>
            </a:pPr>
            <a:r>
              <a:rPr lang="en-US" sz="2000" u="sng" dirty="0" smtClean="0"/>
              <a:t>Status</a:t>
            </a:r>
            <a:r>
              <a:rPr lang="en-US" sz="2000" dirty="0" smtClean="0"/>
              <a:t>: Completed</a:t>
            </a:r>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11</a:t>
            </a:fld>
            <a:endParaRPr lang="en-US" alt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0" y="260350"/>
            <a:ext cx="9144000" cy="792163"/>
          </a:xfrm>
        </p:spPr>
        <p:txBody>
          <a:bodyPr/>
          <a:lstStyle/>
          <a:p>
            <a:r>
              <a:rPr lang="en-US" altLang="en-US" sz="3200" dirty="0" smtClean="0"/>
              <a:t>Objective B: Caribbean/Central American Component Status (2/6)</a:t>
            </a:r>
          </a:p>
        </p:txBody>
      </p:sp>
      <p:sp>
        <p:nvSpPr>
          <p:cNvPr id="12291" name="Content Placeholder 2"/>
          <p:cNvSpPr>
            <a:spLocks noGrp="1"/>
          </p:cNvSpPr>
          <p:nvPr>
            <p:ph idx="1"/>
          </p:nvPr>
        </p:nvSpPr>
        <p:spPr>
          <a:xfrm>
            <a:off x="467544" y="1052513"/>
            <a:ext cx="8280920" cy="504279"/>
          </a:xfrm>
        </p:spPr>
        <p:txBody>
          <a:bodyPr/>
          <a:lstStyle/>
          <a:p>
            <a:pPr algn="ctr">
              <a:lnSpc>
                <a:spcPct val="90000"/>
              </a:lnSpc>
              <a:spcBef>
                <a:spcPts val="600"/>
              </a:spcBef>
              <a:buNone/>
            </a:pPr>
            <a:r>
              <a:rPr lang="en-US" altLang="en-US" sz="2400" dirty="0" smtClean="0">
                <a:hlinkClick r:id="rId2"/>
              </a:rPr>
              <a:t>http://matsu-flashflood.opensciencedatacloud.org/</a:t>
            </a:r>
            <a:r>
              <a:rPr lang="en-US" altLang="en-US" sz="2400" dirty="0" smtClean="0"/>
              <a:t> </a:t>
            </a:r>
          </a:p>
        </p:txBody>
      </p:sp>
      <p:grpSp>
        <p:nvGrpSpPr>
          <p:cNvPr id="8" name="Group 7"/>
          <p:cNvGrpSpPr>
            <a:grpSpLocks noChangeAspect="1"/>
          </p:cNvGrpSpPr>
          <p:nvPr/>
        </p:nvGrpSpPr>
        <p:grpSpPr>
          <a:xfrm>
            <a:off x="1907704" y="1556791"/>
            <a:ext cx="5461851" cy="5301209"/>
            <a:chOff x="0" y="0"/>
            <a:chExt cx="3958429" cy="3842005"/>
          </a:xfrm>
        </p:grpSpPr>
        <p:pic>
          <p:nvPicPr>
            <p:cNvPr id="92162" name="Picture 2"/>
            <p:cNvPicPr>
              <a:picLocks noChangeAspect="1" noChangeArrowheads="1"/>
            </p:cNvPicPr>
            <p:nvPr/>
          </p:nvPicPr>
          <p:blipFill>
            <a:blip r:embed="rId3" cstate="print"/>
            <a:srcRect r="56710"/>
            <a:stretch>
              <a:fillRect/>
            </a:stretch>
          </p:blipFill>
          <p:spPr bwMode="auto">
            <a:xfrm>
              <a:off x="0" y="0"/>
              <a:ext cx="3958429" cy="3243649"/>
            </a:xfrm>
            <a:prstGeom prst="rect">
              <a:avLst/>
            </a:prstGeom>
            <a:noFill/>
            <a:ln w="9525">
              <a:noFill/>
              <a:miter lim="800000"/>
              <a:headEnd/>
              <a:tailEnd/>
            </a:ln>
          </p:spPr>
        </p:pic>
        <p:pic>
          <p:nvPicPr>
            <p:cNvPr id="92163" name="Picture 3"/>
            <p:cNvPicPr>
              <a:picLocks noChangeAspect="1" noChangeArrowheads="1"/>
            </p:cNvPicPr>
            <p:nvPr/>
          </p:nvPicPr>
          <p:blipFill>
            <a:blip r:embed="rId4" cstate="print"/>
            <a:srcRect t="33299" r="56721" b="13336"/>
            <a:stretch>
              <a:fillRect/>
            </a:stretch>
          </p:blipFill>
          <p:spPr bwMode="auto">
            <a:xfrm>
              <a:off x="1006" y="2111057"/>
              <a:ext cx="3957423" cy="1730948"/>
            </a:xfrm>
            <a:prstGeom prst="rect">
              <a:avLst/>
            </a:prstGeom>
            <a:noFill/>
            <a:ln w="9525">
              <a:noFill/>
              <a:miter lim="800000"/>
              <a:headEnd/>
              <a:tailEnd/>
            </a:ln>
          </p:spPr>
        </p:pic>
      </p:grpSp>
      <p:sp>
        <p:nvSpPr>
          <p:cNvPr id="10" name="Slide Number Placeholder 9"/>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12</a:t>
            </a:fld>
            <a:endParaRPr lang="en-US" alt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0" y="260350"/>
            <a:ext cx="9144000" cy="792163"/>
          </a:xfrm>
        </p:spPr>
        <p:txBody>
          <a:bodyPr/>
          <a:lstStyle/>
          <a:p>
            <a:r>
              <a:rPr lang="en-US" altLang="en-US" sz="3200" dirty="0" smtClean="0"/>
              <a:t>Objective B: Caribbean/Central American Component Status (3/6)</a:t>
            </a:r>
          </a:p>
        </p:txBody>
      </p:sp>
      <p:sp>
        <p:nvSpPr>
          <p:cNvPr id="12291" name="Content Placeholder 2"/>
          <p:cNvSpPr>
            <a:spLocks noGrp="1"/>
          </p:cNvSpPr>
          <p:nvPr>
            <p:ph idx="1"/>
          </p:nvPr>
        </p:nvSpPr>
        <p:spPr>
          <a:xfrm>
            <a:off x="539751" y="1052513"/>
            <a:ext cx="8280721" cy="5688855"/>
          </a:xfrm>
        </p:spPr>
        <p:txBody>
          <a:bodyPr/>
          <a:lstStyle/>
          <a:p>
            <a:pPr>
              <a:lnSpc>
                <a:spcPct val="90000"/>
              </a:lnSpc>
              <a:spcBef>
                <a:spcPts val="600"/>
              </a:spcBef>
            </a:pPr>
            <a:r>
              <a:rPr lang="en-US" sz="2400" u="sng" dirty="0" smtClean="0"/>
              <a:t>2015 Milestones</a:t>
            </a:r>
            <a:r>
              <a:rPr lang="en-US" sz="2400" dirty="0" smtClean="0"/>
              <a:t>:</a:t>
            </a:r>
          </a:p>
          <a:p>
            <a:pPr lvl="1">
              <a:lnSpc>
                <a:spcPct val="90000"/>
              </a:lnSpc>
              <a:spcBef>
                <a:spcPts val="600"/>
              </a:spcBef>
            </a:pPr>
            <a:r>
              <a:rPr lang="en-US" sz="2000" dirty="0" smtClean="0"/>
              <a:t>Flood monitoring during 2015 season</a:t>
            </a:r>
          </a:p>
          <a:p>
            <a:pPr marL="1255713" lvl="2" indent="-341313">
              <a:lnSpc>
                <a:spcPct val="90000"/>
              </a:lnSpc>
              <a:spcBef>
                <a:spcPts val="600"/>
              </a:spcBef>
            </a:pPr>
            <a:r>
              <a:rPr lang="en-US" sz="2000" u="sng" dirty="0" smtClean="0"/>
              <a:t>Status</a:t>
            </a:r>
            <a:r>
              <a:rPr lang="en-US" sz="2000" dirty="0" smtClean="0"/>
              <a:t>:</a:t>
            </a:r>
          </a:p>
          <a:p>
            <a:pPr marL="1701800" lvl="3" indent="-341313">
              <a:lnSpc>
                <a:spcPct val="90000"/>
              </a:lnSpc>
              <a:spcBef>
                <a:spcPts val="600"/>
              </a:spcBef>
            </a:pPr>
            <a:r>
              <a:rPr lang="en-US" altLang="en-US" sz="1800" dirty="0" smtClean="0"/>
              <a:t>Panama (June); EO-1 / MODIS / </a:t>
            </a:r>
            <a:r>
              <a:rPr lang="en-US" altLang="en-US" sz="1800" dirty="0" err="1" smtClean="0"/>
              <a:t>Landsat</a:t>
            </a:r>
            <a:r>
              <a:rPr lang="en-US" altLang="en-US" sz="1800" dirty="0" smtClean="0"/>
              <a:t> flood maps for CATHLAC</a:t>
            </a:r>
          </a:p>
          <a:p>
            <a:pPr marL="1701800" lvl="3" indent="-341313">
              <a:lnSpc>
                <a:spcPct val="90000"/>
              </a:lnSpc>
              <a:spcBef>
                <a:spcPts val="600"/>
              </a:spcBef>
            </a:pPr>
            <a:r>
              <a:rPr lang="en-US" altLang="en-US" sz="1800" dirty="0" smtClean="0"/>
              <a:t>Dominica (August—TS Erika): COSMO-Sky-Med, Radarsat-2, and EO-1 data</a:t>
            </a:r>
          </a:p>
          <a:p>
            <a:pPr marL="1701800" lvl="3" indent="-341313">
              <a:lnSpc>
                <a:spcPct val="90000"/>
              </a:lnSpc>
              <a:spcBef>
                <a:spcPts val="600"/>
              </a:spcBef>
            </a:pPr>
            <a:r>
              <a:rPr lang="en-US" altLang="en-US" sz="1800" dirty="0" smtClean="0"/>
              <a:t>Bahamas (October—H Joaquin); EO-1 images, GPM rainfall, GFMS flood predictions, flood maps from multiple sensors</a:t>
            </a:r>
            <a:endParaRPr lang="en-US" sz="1800" dirty="0" smtClean="0"/>
          </a:p>
          <a:p>
            <a:pPr lvl="1">
              <a:lnSpc>
                <a:spcPct val="90000"/>
              </a:lnSpc>
              <a:spcBef>
                <a:spcPts val="600"/>
              </a:spcBef>
            </a:pPr>
            <a:r>
              <a:rPr lang="en-US" sz="2000" dirty="0" smtClean="0"/>
              <a:t>RASOR risk management platform operational for flood risk and landslide risk analysis in Haiti</a:t>
            </a:r>
          </a:p>
          <a:p>
            <a:pPr marL="1257300" lvl="2" indent="-339725">
              <a:lnSpc>
                <a:spcPct val="90000"/>
              </a:lnSpc>
              <a:spcBef>
                <a:spcPts val="600"/>
              </a:spcBef>
            </a:pPr>
            <a:r>
              <a:rPr lang="en-US" sz="2000" u="sng" dirty="0" smtClean="0"/>
              <a:t>Status</a:t>
            </a:r>
            <a:r>
              <a:rPr lang="en-US" sz="2000" dirty="0" smtClean="0"/>
              <a:t>: </a:t>
            </a:r>
            <a:r>
              <a:rPr lang="en-US" altLang="en-US" sz="2000" dirty="0" smtClean="0"/>
              <a:t>Subsidence analysis for 2014 has been performed using RADARSAT-2 imagery (see next slide)</a:t>
            </a:r>
            <a:endParaRPr lang="en-US" sz="2000" dirty="0" smtClean="0"/>
          </a:p>
          <a:p>
            <a:pPr lvl="1">
              <a:lnSpc>
                <a:spcPct val="90000"/>
              </a:lnSpc>
              <a:spcBef>
                <a:spcPts val="600"/>
              </a:spcBef>
            </a:pPr>
            <a:r>
              <a:rPr lang="en-US" sz="2000" dirty="0" smtClean="0"/>
              <a:t>10-year flood archive based on </a:t>
            </a:r>
            <a:r>
              <a:rPr lang="en-US" sz="2000" dirty="0" err="1" smtClean="0"/>
              <a:t>Deltares</a:t>
            </a:r>
            <a:r>
              <a:rPr lang="en-US" sz="2000" dirty="0" smtClean="0"/>
              <a:t> Flood Monitoring </a:t>
            </a:r>
            <a:r>
              <a:rPr lang="en-US" sz="2000" dirty="0" err="1" smtClean="0"/>
              <a:t>Programme</a:t>
            </a:r>
            <a:endParaRPr lang="en-US" sz="2000" dirty="0" smtClean="0"/>
          </a:p>
          <a:p>
            <a:pPr marL="1257300" lvl="2" indent="-339725">
              <a:lnSpc>
                <a:spcPct val="90000"/>
              </a:lnSpc>
              <a:spcBef>
                <a:spcPts val="600"/>
              </a:spcBef>
            </a:pPr>
            <a:r>
              <a:rPr lang="en-US" sz="2000" u="sng" dirty="0" smtClean="0"/>
              <a:t>Status</a:t>
            </a:r>
            <a:r>
              <a:rPr lang="en-US" sz="2000" dirty="0" smtClean="0"/>
              <a:t>: </a:t>
            </a:r>
            <a:r>
              <a:rPr lang="en-US" sz="2000" dirty="0" err="1" smtClean="0"/>
              <a:t>Deltares</a:t>
            </a:r>
            <a:r>
              <a:rPr lang="en-US" sz="2000" dirty="0" smtClean="0"/>
              <a:t> has ceased collaboration with this Pilot region as per Hessen </a:t>
            </a:r>
            <a:r>
              <a:rPr lang="en-US" sz="2000" dirty="0" err="1" smtClean="0"/>
              <a:t>Winsemius</a:t>
            </a:r>
            <a:r>
              <a:rPr lang="en-US" sz="2000" dirty="0" smtClean="0"/>
              <a:t>.</a:t>
            </a:r>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13</a:t>
            </a:fld>
            <a:endParaRPr lang="en-US" alt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0" y="260350"/>
            <a:ext cx="9144000" cy="792163"/>
          </a:xfrm>
        </p:spPr>
        <p:txBody>
          <a:bodyPr/>
          <a:lstStyle/>
          <a:p>
            <a:r>
              <a:rPr lang="en-US" altLang="en-US" sz="3200" dirty="0" smtClean="0"/>
              <a:t>Objective B: Caribbean/Central American Component Highlight</a:t>
            </a:r>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14</a:t>
            </a:fld>
            <a:endParaRPr lang="en-US" altLang="en-US" dirty="0"/>
          </a:p>
        </p:txBody>
      </p:sp>
      <p:pic>
        <p:nvPicPr>
          <p:cNvPr id="1026" name="Picture 2"/>
          <p:cNvPicPr>
            <a:picLocks noChangeAspect="1" noChangeArrowheads="1"/>
          </p:cNvPicPr>
          <p:nvPr/>
        </p:nvPicPr>
        <p:blipFill>
          <a:blip r:embed="rId2" cstate="print"/>
          <a:srcRect/>
          <a:stretch>
            <a:fillRect/>
          </a:stretch>
        </p:blipFill>
        <p:spPr bwMode="auto">
          <a:xfrm>
            <a:off x="0" y="1484784"/>
            <a:ext cx="6400800" cy="3175383"/>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0" y="4653136"/>
            <a:ext cx="3200400" cy="1578864"/>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3203848" y="4653136"/>
            <a:ext cx="3200400" cy="1578864"/>
          </a:xfrm>
          <a:prstGeom prst="rect">
            <a:avLst/>
          </a:prstGeom>
          <a:noFill/>
          <a:ln w="9525">
            <a:noFill/>
            <a:miter lim="800000"/>
            <a:headEnd/>
            <a:tailEnd/>
          </a:ln>
        </p:spPr>
      </p:pic>
      <p:sp>
        <p:nvSpPr>
          <p:cNvPr id="7" name="Rectangle 6"/>
          <p:cNvSpPr/>
          <p:nvPr/>
        </p:nvSpPr>
        <p:spPr>
          <a:xfrm>
            <a:off x="6444208" y="1484784"/>
            <a:ext cx="2304256" cy="4708981"/>
          </a:xfrm>
          <a:prstGeom prst="rect">
            <a:avLst/>
          </a:prstGeom>
        </p:spPr>
        <p:txBody>
          <a:bodyPr wrap="square">
            <a:spAutoFit/>
          </a:bodyPr>
          <a:lstStyle/>
          <a:p>
            <a:r>
              <a:rPr lang="en-US" sz="2000" b="0" dirty="0" smtClean="0"/>
              <a:t>Map of Port-au-Prince with elevation changes determined by RASOR team (</a:t>
            </a:r>
            <a:r>
              <a:rPr lang="en-US" sz="2000" b="0" dirty="0" smtClean="0">
                <a:solidFill>
                  <a:srgbClr val="FF0000"/>
                </a:solidFill>
              </a:rPr>
              <a:t>red</a:t>
            </a:r>
            <a:r>
              <a:rPr lang="en-US" sz="2000" b="0" dirty="0" smtClean="0"/>
              <a:t>=decrease; </a:t>
            </a:r>
            <a:r>
              <a:rPr lang="en-US" sz="2000" b="0" dirty="0" smtClean="0">
                <a:solidFill>
                  <a:srgbClr val="0070C0"/>
                </a:solidFill>
              </a:rPr>
              <a:t>blue</a:t>
            </a:r>
            <a:r>
              <a:rPr lang="en-US" sz="2000" b="0" dirty="0" smtClean="0"/>
              <a:t>=increase) based on ~1 year of RADARSAT-2 images. This can in turn be related to changes in flood risk.  (Credit: F. </a:t>
            </a:r>
            <a:r>
              <a:rPr lang="en-US" sz="2000" b="0" dirty="0" err="1" smtClean="0"/>
              <a:t>Kuodogbo</a:t>
            </a:r>
            <a:r>
              <a:rPr lang="en-US" sz="2000" b="0" dirty="0" smtClean="0"/>
              <a:t>, Altamira)</a:t>
            </a:r>
            <a:endParaRPr lang="en-US" sz="2000" b="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0" y="260350"/>
            <a:ext cx="9144000" cy="792163"/>
          </a:xfrm>
        </p:spPr>
        <p:txBody>
          <a:bodyPr/>
          <a:lstStyle/>
          <a:p>
            <a:r>
              <a:rPr lang="en-US" altLang="en-US" sz="3200" dirty="0" smtClean="0"/>
              <a:t>Objective B: Caribbean/Central American Component Status (4/6)</a:t>
            </a:r>
          </a:p>
        </p:txBody>
      </p:sp>
      <p:sp>
        <p:nvSpPr>
          <p:cNvPr id="12291" name="Content Placeholder 2"/>
          <p:cNvSpPr>
            <a:spLocks noGrp="1"/>
          </p:cNvSpPr>
          <p:nvPr>
            <p:ph idx="1"/>
          </p:nvPr>
        </p:nvSpPr>
        <p:spPr>
          <a:xfrm>
            <a:off x="539751" y="1052513"/>
            <a:ext cx="8280721" cy="5688855"/>
          </a:xfrm>
        </p:spPr>
        <p:txBody>
          <a:bodyPr/>
          <a:lstStyle/>
          <a:p>
            <a:pPr>
              <a:lnSpc>
                <a:spcPct val="90000"/>
              </a:lnSpc>
              <a:spcBef>
                <a:spcPts val="600"/>
              </a:spcBef>
            </a:pPr>
            <a:r>
              <a:rPr lang="en-US" sz="2400" u="sng" dirty="0" smtClean="0"/>
              <a:t>2016 Milestones</a:t>
            </a:r>
            <a:r>
              <a:rPr lang="en-US" sz="2400" dirty="0" smtClean="0"/>
              <a:t>:</a:t>
            </a:r>
          </a:p>
          <a:p>
            <a:pPr lvl="1">
              <a:lnSpc>
                <a:spcPct val="90000"/>
              </a:lnSpc>
              <a:spcBef>
                <a:spcPts val="600"/>
              </a:spcBef>
            </a:pPr>
            <a:r>
              <a:rPr lang="en-US" sz="2000" dirty="0" smtClean="0"/>
              <a:t>Flood monitoring during 2016 season</a:t>
            </a:r>
          </a:p>
          <a:p>
            <a:pPr lvl="1">
              <a:lnSpc>
                <a:spcPct val="90000"/>
              </a:lnSpc>
              <a:spcBef>
                <a:spcPts val="600"/>
              </a:spcBef>
            </a:pPr>
            <a:r>
              <a:rPr lang="en-US" sz="2000" dirty="0" smtClean="0"/>
              <a:t>Draft a plan for longer-term sustainability</a:t>
            </a:r>
          </a:p>
          <a:p>
            <a:pPr>
              <a:lnSpc>
                <a:spcPct val="90000"/>
              </a:lnSpc>
              <a:spcBef>
                <a:spcPts val="600"/>
              </a:spcBef>
            </a:pPr>
            <a:r>
              <a:rPr lang="en-US" altLang="en-US" sz="2400" u="sng" dirty="0" smtClean="0"/>
              <a:t>Overall Status</a:t>
            </a:r>
            <a:r>
              <a:rPr lang="en-US" altLang="en-US" sz="2400" dirty="0" smtClean="0"/>
              <a:t>: </a:t>
            </a:r>
            <a:r>
              <a:rPr lang="en-US" altLang="en-US" sz="2400" b="1" dirty="0" smtClean="0"/>
              <a:t>50%</a:t>
            </a:r>
            <a:r>
              <a:rPr lang="en-US" altLang="en-US" sz="2400" dirty="0" smtClean="0"/>
              <a:t> complete.</a:t>
            </a:r>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15</a:t>
            </a:fld>
            <a:endParaRPr lang="en-US" alt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0" y="260350"/>
            <a:ext cx="9144000" cy="792163"/>
          </a:xfrm>
        </p:spPr>
        <p:txBody>
          <a:bodyPr/>
          <a:lstStyle/>
          <a:p>
            <a:r>
              <a:rPr lang="en-US" altLang="en-US" sz="3200" dirty="0" smtClean="0"/>
              <a:t>Objective B: Caribbean/Central American Component Status (5/6)</a:t>
            </a:r>
          </a:p>
        </p:txBody>
      </p:sp>
      <p:sp>
        <p:nvSpPr>
          <p:cNvPr id="12291" name="Content Placeholder 2"/>
          <p:cNvSpPr>
            <a:spLocks noGrp="1"/>
          </p:cNvSpPr>
          <p:nvPr>
            <p:ph idx="1"/>
          </p:nvPr>
        </p:nvSpPr>
        <p:spPr>
          <a:xfrm>
            <a:off x="539751" y="1052513"/>
            <a:ext cx="8136706" cy="5688855"/>
          </a:xfrm>
        </p:spPr>
        <p:txBody>
          <a:bodyPr/>
          <a:lstStyle/>
          <a:p>
            <a:pPr>
              <a:lnSpc>
                <a:spcPct val="90000"/>
              </a:lnSpc>
              <a:spcBef>
                <a:spcPts val="600"/>
              </a:spcBef>
            </a:pPr>
            <a:r>
              <a:rPr lang="en-US" altLang="en-US" sz="2400" u="sng" dirty="0" smtClean="0"/>
              <a:t>Other Planned </a:t>
            </a:r>
            <a:r>
              <a:rPr lang="en-US" altLang="en-US" sz="2400" u="sng" dirty="0" err="1" smtClean="0"/>
              <a:t>Activites</a:t>
            </a:r>
            <a:endParaRPr lang="en-US" altLang="en-US" sz="2400" u="sng" dirty="0" smtClean="0"/>
          </a:p>
          <a:p>
            <a:pPr lvl="1">
              <a:lnSpc>
                <a:spcPct val="90000"/>
              </a:lnSpc>
              <a:spcBef>
                <a:spcPts val="600"/>
              </a:spcBef>
            </a:pPr>
            <a:r>
              <a:rPr lang="en-US" altLang="en-US" sz="2000" dirty="0" smtClean="0"/>
              <a:t>Collection of background Radarsat-2 pre-event imagery at known look angles and modes for the entire region (CSA-</a:t>
            </a:r>
            <a:r>
              <a:rPr lang="en-US" altLang="en-US" sz="2000" dirty="0" err="1" smtClean="0"/>
              <a:t>Giguere</a:t>
            </a:r>
            <a:r>
              <a:rPr lang="en-US" altLang="en-US" sz="2000" dirty="0" smtClean="0"/>
              <a:t>)</a:t>
            </a:r>
          </a:p>
          <a:p>
            <a:pPr marL="1257300" lvl="2" indent="-339725">
              <a:lnSpc>
                <a:spcPct val="90000"/>
              </a:lnSpc>
              <a:spcBef>
                <a:spcPts val="600"/>
              </a:spcBef>
            </a:pPr>
            <a:r>
              <a:rPr lang="en-US" altLang="en-US" sz="2000" u="sng" dirty="0" smtClean="0"/>
              <a:t>Status</a:t>
            </a:r>
            <a:r>
              <a:rPr lang="en-US" altLang="en-US" sz="2000" dirty="0" smtClean="0"/>
              <a:t>: 5 complete sets of background images collected over all of Central America and the Caribbean</a:t>
            </a:r>
          </a:p>
          <a:p>
            <a:pPr marL="1257300" lvl="2" indent="-339725">
              <a:lnSpc>
                <a:spcPct val="90000"/>
              </a:lnSpc>
              <a:spcBef>
                <a:spcPts val="600"/>
              </a:spcBef>
            </a:pPr>
            <a:r>
              <a:rPr lang="en-US" altLang="en-US" sz="2000" dirty="0" smtClean="0"/>
              <a:t>Attempts to use these images for the October 2015 Guatemala landslide with varying degrees of success</a:t>
            </a:r>
          </a:p>
          <a:p>
            <a:pPr lvl="1">
              <a:lnSpc>
                <a:spcPct val="90000"/>
              </a:lnSpc>
              <a:spcBef>
                <a:spcPts val="600"/>
              </a:spcBef>
            </a:pPr>
            <a:r>
              <a:rPr lang="en-US" altLang="en-US" sz="2000" dirty="0" smtClean="0"/>
              <a:t>Damage assessment studies to analyze satellite-derived inputs as compared to ground-based manual techniques (CIMH-Farrell)</a:t>
            </a:r>
          </a:p>
          <a:p>
            <a:pPr marL="1257300" lvl="2" indent="-339725">
              <a:lnSpc>
                <a:spcPct val="90000"/>
              </a:lnSpc>
              <a:spcBef>
                <a:spcPts val="600"/>
              </a:spcBef>
            </a:pPr>
            <a:r>
              <a:rPr lang="en-US" altLang="en-US" sz="2000" u="sng" dirty="0" smtClean="0"/>
              <a:t>Status</a:t>
            </a:r>
            <a:r>
              <a:rPr lang="en-US" altLang="en-US" sz="2000" dirty="0" smtClean="0"/>
              <a:t>: Case studies performed in Saint Vincent and the Grenadines using </a:t>
            </a:r>
            <a:r>
              <a:rPr lang="en-US" altLang="en-US" sz="2000" dirty="0" err="1" smtClean="0"/>
              <a:t>Radarsat</a:t>
            </a:r>
            <a:r>
              <a:rPr lang="en-US" altLang="en-US" sz="2000" dirty="0" smtClean="0"/>
              <a:t> and EO-1, and in Dominica using </a:t>
            </a:r>
            <a:r>
              <a:rPr lang="en-US" altLang="en-US" sz="2000" dirty="0" err="1" smtClean="0"/>
              <a:t>Radarsat</a:t>
            </a:r>
            <a:r>
              <a:rPr lang="en-US" altLang="en-US" sz="2000" dirty="0" smtClean="0"/>
              <a:t> and COSMO-</a:t>
            </a:r>
            <a:r>
              <a:rPr lang="en-US" altLang="en-US" sz="2000" dirty="0" err="1" smtClean="0"/>
              <a:t>SkyMed</a:t>
            </a:r>
            <a:r>
              <a:rPr lang="en-US" altLang="en-US" sz="2000" dirty="0" smtClean="0"/>
              <a:t>.  Collaboration with MDA Corporation to highlight regions of change that were then compared to ground surveys.  Lack of pre-event COSMO -</a:t>
            </a:r>
            <a:r>
              <a:rPr lang="en-US" altLang="en-US" sz="2000" dirty="0" err="1" smtClean="0"/>
              <a:t>SkyMed</a:t>
            </a:r>
            <a:r>
              <a:rPr lang="en-US" altLang="en-US" sz="2000" dirty="0" smtClean="0"/>
              <a:t> data made comparisons over Dominica more difficult.  CIMH has limited (skill) capacity to process the SAR data but are working to improve their knowledge base.</a:t>
            </a:r>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16</a:t>
            </a:fld>
            <a:endParaRPr lang="en-US" alt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0" y="260350"/>
            <a:ext cx="9144000" cy="792163"/>
          </a:xfrm>
        </p:spPr>
        <p:txBody>
          <a:bodyPr/>
          <a:lstStyle/>
          <a:p>
            <a:r>
              <a:rPr lang="en-US" altLang="en-US" sz="3200" dirty="0" smtClean="0"/>
              <a:t>Objective B: Caribbean/Central American Component Status (6/6)</a:t>
            </a:r>
          </a:p>
        </p:txBody>
      </p:sp>
      <p:sp>
        <p:nvSpPr>
          <p:cNvPr id="12291" name="Content Placeholder 2"/>
          <p:cNvSpPr>
            <a:spLocks noGrp="1"/>
          </p:cNvSpPr>
          <p:nvPr>
            <p:ph idx="1"/>
          </p:nvPr>
        </p:nvSpPr>
        <p:spPr>
          <a:xfrm>
            <a:off x="539751" y="1052513"/>
            <a:ext cx="8136706" cy="5688855"/>
          </a:xfrm>
        </p:spPr>
        <p:txBody>
          <a:bodyPr/>
          <a:lstStyle/>
          <a:p>
            <a:pPr>
              <a:lnSpc>
                <a:spcPct val="90000"/>
              </a:lnSpc>
              <a:spcBef>
                <a:spcPts val="600"/>
              </a:spcBef>
            </a:pPr>
            <a:r>
              <a:rPr lang="en-US" altLang="en-US" sz="2400" u="sng" dirty="0" smtClean="0"/>
              <a:t>Other Planned </a:t>
            </a:r>
            <a:r>
              <a:rPr lang="en-US" altLang="en-US" sz="2400" u="sng" dirty="0" err="1" smtClean="0"/>
              <a:t>Activites</a:t>
            </a:r>
            <a:r>
              <a:rPr lang="en-US" altLang="en-US" sz="2400" u="sng" dirty="0" smtClean="0"/>
              <a:t> (cont.)</a:t>
            </a:r>
          </a:p>
          <a:p>
            <a:pPr marL="957262" lvl="1" indent="-339725">
              <a:lnSpc>
                <a:spcPct val="90000"/>
              </a:lnSpc>
              <a:spcBef>
                <a:spcPts val="600"/>
              </a:spcBef>
            </a:pPr>
            <a:r>
              <a:rPr lang="en-US" altLang="en-US" sz="2000" dirty="0" smtClean="0"/>
              <a:t>Open </a:t>
            </a:r>
            <a:r>
              <a:rPr lang="en-US" altLang="en-US" sz="2000" dirty="0" err="1" smtClean="0"/>
              <a:t>GeoSocial</a:t>
            </a:r>
            <a:r>
              <a:rPr lang="en-US" altLang="en-US" sz="2000" dirty="0" smtClean="0"/>
              <a:t> API for publishing / visualizing flood modeling and monitoring products installed Feb 2016 as part of the disasters component of the </a:t>
            </a:r>
            <a:r>
              <a:rPr lang="en-US" sz="2000" dirty="0" smtClean="0"/>
              <a:t>Climatic </a:t>
            </a:r>
            <a:r>
              <a:rPr lang="en-US" sz="2000" dirty="0"/>
              <a:t>Information Platform for Central America and the Dominican Republic </a:t>
            </a:r>
            <a:r>
              <a:rPr lang="en-US" sz="2000" dirty="0" smtClean="0"/>
              <a:t>under the </a:t>
            </a:r>
            <a:r>
              <a:rPr lang="en-US" sz="2000" dirty="0"/>
              <a:t>Regional Climate Change Program (RCCP</a:t>
            </a:r>
            <a:r>
              <a:rPr lang="en-US" sz="2000" dirty="0" smtClean="0"/>
              <a:t>) funded by USAID.  The software suite is being hosted by DAI in Costa Rica under a grant from SICA/CEPREDENAC. Training workshop planned in March / early April in Costa Rica.</a:t>
            </a:r>
            <a:endParaRPr lang="en-US" altLang="en-US" sz="2000" dirty="0" smtClean="0"/>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17</a:t>
            </a:fld>
            <a:endParaRPr lang="en-US" alt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685800" y="177800"/>
            <a:ext cx="7772400" cy="803275"/>
          </a:xfrm>
        </p:spPr>
        <p:txBody>
          <a:bodyPr/>
          <a:lstStyle/>
          <a:p>
            <a:r>
              <a:rPr lang="en-US" altLang="en-US" sz="3200" dirty="0" smtClean="0">
                <a:ea typeface="ＭＳ Ｐゴシック" pitchFamily="34" charset="-128"/>
              </a:rPr>
              <a:t>Outline</a:t>
            </a:r>
          </a:p>
        </p:txBody>
      </p:sp>
      <p:sp>
        <p:nvSpPr>
          <p:cNvPr id="7171" name="Content Placeholder 2"/>
          <p:cNvSpPr>
            <a:spLocks noGrp="1"/>
          </p:cNvSpPr>
          <p:nvPr>
            <p:ph idx="1"/>
          </p:nvPr>
        </p:nvSpPr>
        <p:spPr>
          <a:xfrm>
            <a:off x="468313" y="1052513"/>
            <a:ext cx="8064500" cy="5256212"/>
          </a:xfrm>
        </p:spPr>
        <p:txBody>
          <a:bodyPr/>
          <a:lstStyle/>
          <a:p>
            <a:pPr>
              <a:lnSpc>
                <a:spcPct val="100000"/>
              </a:lnSpc>
              <a:spcBef>
                <a:spcPts val="600"/>
              </a:spcBef>
            </a:pPr>
            <a:r>
              <a:rPr lang="en-US" altLang="en-US" sz="2800" b="1" dirty="0" smtClean="0">
                <a:solidFill>
                  <a:schemeClr val="bg1">
                    <a:lumMod val="75000"/>
                  </a:schemeClr>
                </a:solidFill>
                <a:ea typeface="ＭＳ Ｐゴシック" pitchFamily="34" charset="-128"/>
              </a:rPr>
              <a:t>Flood Pilot overview</a:t>
            </a:r>
          </a:p>
          <a:p>
            <a:pPr>
              <a:lnSpc>
                <a:spcPct val="100000"/>
              </a:lnSpc>
              <a:spcBef>
                <a:spcPts val="600"/>
              </a:spcBef>
            </a:pPr>
            <a:r>
              <a:rPr lang="en-US" altLang="en-US" sz="2800" b="1" dirty="0" smtClean="0">
                <a:solidFill>
                  <a:schemeClr val="bg1">
                    <a:lumMod val="75000"/>
                  </a:schemeClr>
                </a:solidFill>
                <a:ea typeface="ＭＳ Ｐゴシック" pitchFamily="34" charset="-128"/>
              </a:rPr>
              <a:t>Status of data acquisition and exploitation</a:t>
            </a:r>
          </a:p>
          <a:p>
            <a:pPr>
              <a:lnSpc>
                <a:spcPct val="100000"/>
              </a:lnSpc>
              <a:spcBef>
                <a:spcPts val="600"/>
              </a:spcBef>
            </a:pPr>
            <a:r>
              <a:rPr lang="en-US" altLang="en-US" sz="2800" b="1" dirty="0" smtClean="0">
                <a:ea typeface="ＭＳ Ｐゴシック" pitchFamily="34" charset="-128"/>
              </a:rPr>
              <a:t>Pilot status report:</a:t>
            </a:r>
          </a:p>
          <a:p>
            <a:pPr lvl="1">
              <a:lnSpc>
                <a:spcPct val="100000"/>
              </a:lnSpc>
              <a:spcBef>
                <a:spcPts val="600"/>
              </a:spcBef>
            </a:pPr>
            <a:r>
              <a:rPr lang="en-US" altLang="en-US" sz="2400" b="1" dirty="0" smtClean="0">
                <a:solidFill>
                  <a:schemeClr val="bg1">
                    <a:lumMod val="75000"/>
                  </a:schemeClr>
                </a:solidFill>
                <a:ea typeface="ＭＳ Ｐゴシック" pitchFamily="34" charset="-128"/>
              </a:rPr>
              <a:t>Objective A: Global component status</a:t>
            </a:r>
          </a:p>
          <a:p>
            <a:pPr lvl="1">
              <a:lnSpc>
                <a:spcPct val="100000"/>
              </a:lnSpc>
              <a:spcBef>
                <a:spcPts val="600"/>
              </a:spcBef>
            </a:pPr>
            <a:r>
              <a:rPr lang="en-US" altLang="en-US" sz="2400" b="1" dirty="0" smtClean="0">
                <a:ea typeface="ＭＳ Ｐゴシック" pitchFamily="34" charset="-128"/>
              </a:rPr>
              <a:t>Objective B: Regional component status</a:t>
            </a:r>
          </a:p>
          <a:p>
            <a:pPr lvl="2">
              <a:spcBef>
                <a:spcPts val="600"/>
              </a:spcBef>
            </a:pPr>
            <a:r>
              <a:rPr lang="en-US" altLang="en-US" sz="2000" b="1" dirty="0" smtClean="0">
                <a:solidFill>
                  <a:schemeClr val="bg1">
                    <a:lumMod val="75000"/>
                  </a:schemeClr>
                </a:solidFill>
                <a:ea typeface="ＭＳ Ｐゴシック" pitchFamily="34" charset="-128"/>
              </a:rPr>
              <a:t>Caribbean/Central America</a:t>
            </a:r>
          </a:p>
          <a:p>
            <a:pPr lvl="2">
              <a:spcBef>
                <a:spcPts val="600"/>
              </a:spcBef>
            </a:pPr>
            <a:r>
              <a:rPr lang="en-US" altLang="en-US" sz="2000" b="1" dirty="0" smtClean="0">
                <a:ea typeface="ＭＳ Ｐゴシック" pitchFamily="34" charset="-128"/>
              </a:rPr>
              <a:t>Southern Africa</a:t>
            </a:r>
          </a:p>
          <a:p>
            <a:pPr lvl="2">
              <a:spcBef>
                <a:spcPts val="600"/>
              </a:spcBef>
            </a:pPr>
            <a:r>
              <a:rPr lang="en-US" altLang="en-US" sz="2000" b="1" dirty="0" smtClean="0">
                <a:ea typeface="ＭＳ Ｐゴシック" pitchFamily="34" charset="-128"/>
              </a:rPr>
              <a:t>Southeast Asia</a:t>
            </a:r>
          </a:p>
          <a:p>
            <a:pPr lvl="2">
              <a:spcBef>
                <a:spcPts val="600"/>
              </a:spcBef>
            </a:pPr>
            <a:r>
              <a:rPr lang="en-US" altLang="en-US" sz="2000" b="1" i="1" dirty="0" smtClean="0">
                <a:ea typeface="ＭＳ Ｐゴシック" pitchFamily="34" charset="-128"/>
              </a:rPr>
              <a:t>Special event: Mississippi River (US)</a:t>
            </a:r>
            <a:endParaRPr lang="en-US" altLang="en-US" sz="2000" b="1" dirty="0" smtClean="0">
              <a:ea typeface="ＭＳ Ｐゴシック" pitchFamily="34" charset="-128"/>
            </a:endParaRPr>
          </a:p>
          <a:p>
            <a:pPr lvl="1">
              <a:lnSpc>
                <a:spcPct val="100000"/>
              </a:lnSpc>
              <a:spcBef>
                <a:spcPts val="600"/>
              </a:spcBef>
            </a:pPr>
            <a:r>
              <a:rPr lang="en-US" altLang="en-US" sz="2400" b="1" dirty="0" smtClean="0">
                <a:ea typeface="ＭＳ Ｐゴシック" pitchFamily="34" charset="-128"/>
              </a:rPr>
              <a:t>Objective C: Capacity Building</a:t>
            </a:r>
          </a:p>
          <a:p>
            <a:pPr>
              <a:lnSpc>
                <a:spcPct val="100000"/>
              </a:lnSpc>
              <a:spcBef>
                <a:spcPts val="600"/>
              </a:spcBef>
            </a:pPr>
            <a:r>
              <a:rPr lang="en-US" altLang="en-US" sz="2800" b="1" dirty="0" smtClean="0">
                <a:ea typeface="ＭＳ Ｐゴシック" pitchFamily="34" charset="-128"/>
              </a:rPr>
              <a:t>Issues and Risk Management</a:t>
            </a:r>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18</a:t>
            </a:fld>
            <a:endParaRPr lang="en-US" alt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0" y="260350"/>
            <a:ext cx="9144000" cy="792163"/>
          </a:xfrm>
        </p:spPr>
        <p:txBody>
          <a:bodyPr/>
          <a:lstStyle/>
          <a:p>
            <a:r>
              <a:rPr lang="en-US" altLang="en-US" sz="3200" dirty="0" smtClean="0"/>
              <a:t>Objective B: S. Africa Component Status (1/5)</a:t>
            </a:r>
          </a:p>
        </p:txBody>
      </p:sp>
      <p:sp>
        <p:nvSpPr>
          <p:cNvPr id="12291" name="Content Placeholder 2"/>
          <p:cNvSpPr>
            <a:spLocks noGrp="1"/>
          </p:cNvSpPr>
          <p:nvPr>
            <p:ph idx="1"/>
          </p:nvPr>
        </p:nvSpPr>
        <p:spPr>
          <a:xfrm>
            <a:off x="539751" y="1052513"/>
            <a:ext cx="8136706" cy="5688855"/>
          </a:xfrm>
        </p:spPr>
        <p:txBody>
          <a:bodyPr/>
          <a:lstStyle/>
          <a:p>
            <a:pPr>
              <a:lnSpc>
                <a:spcPct val="90000"/>
              </a:lnSpc>
              <a:spcBef>
                <a:spcPts val="600"/>
              </a:spcBef>
            </a:pPr>
            <a:r>
              <a:rPr lang="en-US" altLang="en-US" sz="2400" u="sng" dirty="0" smtClean="0"/>
              <a:t>2014 Milestones</a:t>
            </a:r>
            <a:r>
              <a:rPr lang="en-US" altLang="en-US" sz="2400" dirty="0" smtClean="0"/>
              <a:t>:</a:t>
            </a:r>
          </a:p>
          <a:p>
            <a:pPr lvl="1">
              <a:lnSpc>
                <a:spcPct val="90000"/>
              </a:lnSpc>
              <a:spcBef>
                <a:spcPts val="600"/>
              </a:spcBef>
            </a:pPr>
            <a:r>
              <a:rPr lang="en-US" sz="2000" dirty="0" smtClean="0"/>
              <a:t>Flood monitoring during early 2014</a:t>
            </a:r>
          </a:p>
          <a:p>
            <a:pPr marL="1257300" lvl="2" indent="-339725">
              <a:lnSpc>
                <a:spcPct val="90000"/>
              </a:lnSpc>
              <a:spcBef>
                <a:spcPts val="600"/>
              </a:spcBef>
            </a:pPr>
            <a:r>
              <a:rPr lang="en-US" sz="2000" u="sng" dirty="0" smtClean="0"/>
              <a:t>Status</a:t>
            </a:r>
            <a:r>
              <a:rPr lang="en-US" sz="2000" dirty="0" smtClean="0"/>
              <a:t>: Acquisitions from NASA and CSA under previous agreement within GEO task</a:t>
            </a:r>
          </a:p>
          <a:p>
            <a:pPr lvl="1">
              <a:lnSpc>
                <a:spcPct val="90000"/>
              </a:lnSpc>
              <a:spcBef>
                <a:spcPts val="600"/>
              </a:spcBef>
            </a:pPr>
            <a:r>
              <a:rPr lang="en-US" sz="2000" dirty="0" smtClean="0"/>
              <a:t>Updates to flood dashboard</a:t>
            </a:r>
          </a:p>
          <a:p>
            <a:pPr marL="1257300" lvl="2" indent="-339725">
              <a:lnSpc>
                <a:spcPct val="90000"/>
              </a:lnSpc>
              <a:spcBef>
                <a:spcPts val="600"/>
              </a:spcBef>
            </a:pPr>
            <a:r>
              <a:rPr lang="en-US" sz="2000" u="sng" dirty="0" smtClean="0"/>
              <a:t>Status</a:t>
            </a:r>
            <a:r>
              <a:rPr lang="en-US" sz="2000" dirty="0" smtClean="0"/>
              <a:t>: Upgraded Flood Dashboard completed: </a:t>
            </a:r>
            <a:r>
              <a:rPr lang="en-US" altLang="en-US" sz="2000" dirty="0" smtClean="0">
                <a:hlinkClick r:id="rId2"/>
              </a:rPr>
              <a:t>http://matsu-namibiaflood.opensciencedatacloud.org/</a:t>
            </a:r>
            <a:r>
              <a:rPr lang="en-US" altLang="en-US" sz="2000" dirty="0" smtClean="0"/>
              <a:t>  </a:t>
            </a:r>
            <a:endParaRPr lang="en-US" sz="2000" dirty="0" smtClean="0"/>
          </a:p>
          <a:p>
            <a:pPr>
              <a:lnSpc>
                <a:spcPct val="90000"/>
              </a:lnSpc>
              <a:spcBef>
                <a:spcPts val="600"/>
              </a:spcBef>
            </a:pPr>
            <a:r>
              <a:rPr lang="en-US" sz="2400" u="sng" dirty="0" smtClean="0"/>
              <a:t>2015 Milestones</a:t>
            </a:r>
            <a:r>
              <a:rPr lang="en-US" sz="2400" dirty="0" smtClean="0"/>
              <a:t>:</a:t>
            </a:r>
          </a:p>
          <a:p>
            <a:pPr lvl="1">
              <a:lnSpc>
                <a:spcPct val="90000"/>
              </a:lnSpc>
              <a:spcBef>
                <a:spcPts val="600"/>
              </a:spcBef>
            </a:pPr>
            <a:r>
              <a:rPr lang="en-US" sz="2000" dirty="0" smtClean="0"/>
              <a:t>Flood monitoring during early 2015</a:t>
            </a:r>
          </a:p>
          <a:p>
            <a:pPr marL="1257300" lvl="2" indent="-339725">
              <a:lnSpc>
                <a:spcPct val="90000"/>
              </a:lnSpc>
              <a:spcBef>
                <a:spcPts val="600"/>
              </a:spcBef>
            </a:pPr>
            <a:r>
              <a:rPr lang="en-US" altLang="en-US" sz="2000" u="sng" dirty="0" smtClean="0"/>
              <a:t>Status</a:t>
            </a:r>
            <a:r>
              <a:rPr lang="en-US" altLang="en-US" sz="2000" dirty="0" smtClean="0"/>
              <a:t>: </a:t>
            </a:r>
            <a:r>
              <a:rPr lang="en-US" altLang="en-US" sz="2000" dirty="0" err="1" smtClean="0"/>
              <a:t>Radarsat</a:t>
            </a:r>
            <a:r>
              <a:rPr lang="en-US" altLang="en-US" sz="2000" dirty="0" smtClean="0"/>
              <a:t>-2 images provided for Namibia during flooding on 24 Feb; three Archive </a:t>
            </a:r>
            <a:r>
              <a:rPr lang="en-US" altLang="en-US" sz="2000" dirty="0" err="1" smtClean="0"/>
              <a:t>Radarsat</a:t>
            </a:r>
            <a:r>
              <a:rPr lang="en-US" altLang="en-US" sz="2000" dirty="0" smtClean="0"/>
              <a:t>-2 images of Malawi (early January—ordered in March) provided to LIST for Flood Hazard Mapping that were Disaster Charter acquisitions</a:t>
            </a:r>
            <a:endParaRPr lang="en-US" sz="2000" dirty="0" smtClean="0"/>
          </a:p>
          <a:p>
            <a:pPr lvl="1">
              <a:lnSpc>
                <a:spcPct val="90000"/>
              </a:lnSpc>
              <a:spcBef>
                <a:spcPts val="600"/>
              </a:spcBef>
            </a:pPr>
            <a:r>
              <a:rPr lang="en-US" sz="2000" dirty="0" smtClean="0"/>
              <a:t>10-year flood archive over region based on </a:t>
            </a:r>
            <a:r>
              <a:rPr lang="en-US" sz="2000" dirty="0" err="1" smtClean="0"/>
              <a:t>Deltares</a:t>
            </a:r>
            <a:r>
              <a:rPr lang="en-US" sz="2000" dirty="0" smtClean="0"/>
              <a:t> Flood Monitoring </a:t>
            </a:r>
            <a:r>
              <a:rPr lang="en-US" sz="2000" dirty="0" err="1" smtClean="0"/>
              <a:t>Programme</a:t>
            </a:r>
            <a:endParaRPr lang="en-US" sz="2000" dirty="0" smtClean="0"/>
          </a:p>
          <a:p>
            <a:pPr marL="1257300" lvl="2" indent="-339725">
              <a:lnSpc>
                <a:spcPct val="90000"/>
              </a:lnSpc>
              <a:spcBef>
                <a:spcPts val="600"/>
              </a:spcBef>
            </a:pPr>
            <a:r>
              <a:rPr lang="en-US" sz="2000" u="sng" dirty="0" smtClean="0"/>
              <a:t>Status</a:t>
            </a:r>
            <a:r>
              <a:rPr lang="en-US" sz="2000" dirty="0" smtClean="0"/>
              <a:t>: DELTARES ceased collaboration with this Pilot region.</a:t>
            </a:r>
          </a:p>
          <a:p>
            <a:pPr>
              <a:lnSpc>
                <a:spcPct val="90000"/>
              </a:lnSpc>
              <a:spcBef>
                <a:spcPts val="600"/>
              </a:spcBef>
            </a:pPr>
            <a:r>
              <a:rPr lang="en-US" altLang="en-US" sz="2400" u="sng" dirty="0" smtClean="0"/>
              <a:t>Status</a:t>
            </a:r>
            <a:r>
              <a:rPr lang="en-US" altLang="en-US" sz="2400" dirty="0" smtClean="0"/>
              <a:t>: </a:t>
            </a:r>
            <a:r>
              <a:rPr lang="en-US" altLang="en-US" sz="2400" b="1" dirty="0" smtClean="0"/>
              <a:t>75%</a:t>
            </a:r>
            <a:r>
              <a:rPr lang="en-US" altLang="en-US" sz="2400" dirty="0" smtClean="0"/>
              <a:t> complete.</a:t>
            </a:r>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19</a:t>
            </a:fld>
            <a:endParaRPr lang="en-US" alt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685800" y="177800"/>
            <a:ext cx="7772400" cy="803275"/>
          </a:xfrm>
        </p:spPr>
        <p:txBody>
          <a:bodyPr/>
          <a:lstStyle/>
          <a:p>
            <a:r>
              <a:rPr lang="en-US" altLang="en-US" sz="3200" dirty="0" smtClean="0">
                <a:ea typeface="ＭＳ Ｐゴシック" pitchFamily="34" charset="-128"/>
              </a:rPr>
              <a:t>Outline</a:t>
            </a:r>
          </a:p>
        </p:txBody>
      </p:sp>
      <p:sp>
        <p:nvSpPr>
          <p:cNvPr id="7171" name="Content Placeholder 2"/>
          <p:cNvSpPr>
            <a:spLocks noGrp="1"/>
          </p:cNvSpPr>
          <p:nvPr>
            <p:ph idx="1"/>
          </p:nvPr>
        </p:nvSpPr>
        <p:spPr>
          <a:xfrm>
            <a:off x="468313" y="1052513"/>
            <a:ext cx="8064500" cy="5256212"/>
          </a:xfrm>
        </p:spPr>
        <p:txBody>
          <a:bodyPr/>
          <a:lstStyle/>
          <a:p>
            <a:pPr>
              <a:lnSpc>
                <a:spcPct val="100000"/>
              </a:lnSpc>
              <a:spcBef>
                <a:spcPts val="600"/>
              </a:spcBef>
            </a:pPr>
            <a:r>
              <a:rPr lang="en-US" altLang="en-US" sz="2800" b="1" dirty="0" smtClean="0">
                <a:ea typeface="ＭＳ Ｐゴシック" pitchFamily="34" charset="-128"/>
              </a:rPr>
              <a:t>Flood Pilot overview</a:t>
            </a:r>
          </a:p>
          <a:p>
            <a:pPr>
              <a:lnSpc>
                <a:spcPct val="100000"/>
              </a:lnSpc>
              <a:spcBef>
                <a:spcPts val="600"/>
              </a:spcBef>
            </a:pPr>
            <a:r>
              <a:rPr lang="en-US" altLang="en-US" sz="2800" b="1" dirty="0" smtClean="0">
                <a:ea typeface="ＭＳ Ｐゴシック" pitchFamily="34" charset="-128"/>
              </a:rPr>
              <a:t>Status of data acquisition and exploitation</a:t>
            </a:r>
          </a:p>
          <a:p>
            <a:pPr>
              <a:lnSpc>
                <a:spcPct val="100000"/>
              </a:lnSpc>
              <a:spcBef>
                <a:spcPts val="600"/>
              </a:spcBef>
            </a:pPr>
            <a:r>
              <a:rPr lang="en-US" altLang="en-US" sz="2800" b="1" dirty="0" smtClean="0">
                <a:ea typeface="ＭＳ Ｐゴシック" pitchFamily="34" charset="-128"/>
              </a:rPr>
              <a:t>Pilot status report:</a:t>
            </a:r>
          </a:p>
          <a:p>
            <a:pPr lvl="1">
              <a:lnSpc>
                <a:spcPct val="100000"/>
              </a:lnSpc>
              <a:spcBef>
                <a:spcPts val="600"/>
              </a:spcBef>
            </a:pPr>
            <a:r>
              <a:rPr lang="en-US" altLang="en-US" sz="2400" b="1" dirty="0" smtClean="0">
                <a:ea typeface="ＭＳ Ｐゴシック" pitchFamily="34" charset="-128"/>
              </a:rPr>
              <a:t>Objective A: Global component status</a:t>
            </a:r>
          </a:p>
          <a:p>
            <a:pPr lvl="1">
              <a:lnSpc>
                <a:spcPct val="100000"/>
              </a:lnSpc>
              <a:spcBef>
                <a:spcPts val="600"/>
              </a:spcBef>
            </a:pPr>
            <a:r>
              <a:rPr lang="en-US" altLang="en-US" sz="2400" b="1" dirty="0" smtClean="0">
                <a:ea typeface="ＭＳ Ｐゴシック" pitchFamily="34" charset="-128"/>
              </a:rPr>
              <a:t>Objective B: Regional component status</a:t>
            </a:r>
          </a:p>
          <a:p>
            <a:pPr lvl="2">
              <a:spcBef>
                <a:spcPts val="600"/>
              </a:spcBef>
            </a:pPr>
            <a:r>
              <a:rPr lang="en-US" altLang="en-US" sz="2000" b="1" dirty="0" smtClean="0">
                <a:ea typeface="ＭＳ Ｐゴシック" pitchFamily="34" charset="-128"/>
              </a:rPr>
              <a:t>Caribbean/Central America</a:t>
            </a:r>
          </a:p>
          <a:p>
            <a:pPr lvl="2">
              <a:spcBef>
                <a:spcPts val="600"/>
              </a:spcBef>
            </a:pPr>
            <a:r>
              <a:rPr lang="en-US" altLang="en-US" sz="2000" b="1" dirty="0" smtClean="0">
                <a:ea typeface="ＭＳ Ｐゴシック" pitchFamily="34" charset="-128"/>
              </a:rPr>
              <a:t>Southern Africa</a:t>
            </a:r>
          </a:p>
          <a:p>
            <a:pPr lvl="2">
              <a:spcBef>
                <a:spcPts val="600"/>
              </a:spcBef>
            </a:pPr>
            <a:r>
              <a:rPr lang="en-US" altLang="en-US" sz="2000" b="1" dirty="0" smtClean="0">
                <a:ea typeface="ＭＳ Ｐゴシック" pitchFamily="34" charset="-128"/>
              </a:rPr>
              <a:t>Southeast Asia</a:t>
            </a:r>
          </a:p>
          <a:p>
            <a:pPr lvl="2">
              <a:spcBef>
                <a:spcPts val="600"/>
              </a:spcBef>
            </a:pPr>
            <a:r>
              <a:rPr lang="en-US" altLang="en-US" sz="2000" b="1" i="1" dirty="0" smtClean="0">
                <a:ea typeface="ＭＳ Ｐゴシック" pitchFamily="34" charset="-128"/>
              </a:rPr>
              <a:t>Special event: Mississippi River (US)</a:t>
            </a:r>
            <a:endParaRPr lang="en-US" altLang="en-US" sz="2000" b="1" dirty="0" smtClean="0">
              <a:ea typeface="ＭＳ Ｐゴシック" pitchFamily="34" charset="-128"/>
            </a:endParaRPr>
          </a:p>
          <a:p>
            <a:pPr lvl="1">
              <a:lnSpc>
                <a:spcPct val="100000"/>
              </a:lnSpc>
              <a:spcBef>
                <a:spcPts val="600"/>
              </a:spcBef>
            </a:pPr>
            <a:r>
              <a:rPr lang="en-US" altLang="en-US" sz="2400" b="1" dirty="0" smtClean="0">
                <a:ea typeface="ＭＳ Ｐゴシック" pitchFamily="34" charset="-128"/>
              </a:rPr>
              <a:t>Objective C: Capacity Building</a:t>
            </a:r>
          </a:p>
          <a:p>
            <a:pPr>
              <a:lnSpc>
                <a:spcPct val="100000"/>
              </a:lnSpc>
              <a:spcBef>
                <a:spcPts val="600"/>
              </a:spcBef>
            </a:pPr>
            <a:r>
              <a:rPr lang="en-US" altLang="en-US" sz="2800" b="1" dirty="0" smtClean="0">
                <a:ea typeface="ＭＳ Ｐゴシック" pitchFamily="34" charset="-128"/>
              </a:rPr>
              <a:t>Issues and Risk Management</a:t>
            </a:r>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2</a:t>
            </a:fld>
            <a:endParaRPr lang="en-US" alt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0" y="260350"/>
            <a:ext cx="9144000" cy="792163"/>
          </a:xfrm>
        </p:spPr>
        <p:txBody>
          <a:bodyPr/>
          <a:lstStyle/>
          <a:p>
            <a:r>
              <a:rPr lang="en-US" altLang="en-US" sz="3200" dirty="0" smtClean="0"/>
              <a:t>Objective B: S Africa Component Status (2/5)</a:t>
            </a:r>
          </a:p>
        </p:txBody>
      </p:sp>
      <p:sp>
        <p:nvSpPr>
          <p:cNvPr id="12291" name="Content Placeholder 2"/>
          <p:cNvSpPr>
            <a:spLocks noGrp="1"/>
          </p:cNvSpPr>
          <p:nvPr>
            <p:ph idx="1"/>
          </p:nvPr>
        </p:nvSpPr>
        <p:spPr>
          <a:xfrm>
            <a:off x="467544" y="1052513"/>
            <a:ext cx="8208912" cy="432271"/>
          </a:xfrm>
        </p:spPr>
        <p:txBody>
          <a:bodyPr/>
          <a:lstStyle/>
          <a:p>
            <a:pPr algn="ctr">
              <a:lnSpc>
                <a:spcPct val="90000"/>
              </a:lnSpc>
              <a:spcBef>
                <a:spcPts val="600"/>
              </a:spcBef>
              <a:buNone/>
            </a:pPr>
            <a:r>
              <a:rPr lang="en-US" altLang="en-US" sz="2400" dirty="0" smtClean="0">
                <a:hlinkClick r:id="rId2"/>
              </a:rPr>
              <a:t>http://matsu-namibiaflood.opensciencedatacloud.org/</a:t>
            </a:r>
            <a:r>
              <a:rPr lang="en-US" altLang="en-US" sz="2400" dirty="0" smtClean="0"/>
              <a:t> </a:t>
            </a:r>
          </a:p>
        </p:txBody>
      </p:sp>
      <p:grpSp>
        <p:nvGrpSpPr>
          <p:cNvPr id="8" name="Group 7"/>
          <p:cNvGrpSpPr>
            <a:grpSpLocks noChangeAspect="1"/>
          </p:cNvGrpSpPr>
          <p:nvPr/>
        </p:nvGrpSpPr>
        <p:grpSpPr>
          <a:xfrm>
            <a:off x="1763688" y="1491381"/>
            <a:ext cx="5616624" cy="5366619"/>
            <a:chOff x="0" y="0"/>
            <a:chExt cx="3953629" cy="3777646"/>
          </a:xfrm>
        </p:grpSpPr>
        <p:pic>
          <p:nvPicPr>
            <p:cNvPr id="91138" name="Picture 2"/>
            <p:cNvPicPr>
              <a:picLocks noChangeAspect="1" noChangeArrowheads="1"/>
            </p:cNvPicPr>
            <p:nvPr/>
          </p:nvPicPr>
          <p:blipFill>
            <a:blip r:embed="rId3" cstate="print"/>
            <a:srcRect r="56763"/>
            <a:stretch>
              <a:fillRect/>
            </a:stretch>
          </p:blipFill>
          <p:spPr bwMode="auto">
            <a:xfrm>
              <a:off x="0" y="0"/>
              <a:ext cx="3953629" cy="3243649"/>
            </a:xfrm>
            <a:prstGeom prst="rect">
              <a:avLst/>
            </a:prstGeom>
            <a:noFill/>
            <a:ln w="9525">
              <a:noFill/>
              <a:miter lim="800000"/>
              <a:headEnd/>
              <a:tailEnd/>
            </a:ln>
          </p:spPr>
        </p:pic>
        <p:pic>
          <p:nvPicPr>
            <p:cNvPr id="91139" name="Picture 3"/>
            <p:cNvPicPr>
              <a:picLocks noChangeAspect="1" noChangeArrowheads="1"/>
            </p:cNvPicPr>
            <p:nvPr/>
          </p:nvPicPr>
          <p:blipFill>
            <a:blip r:embed="rId4" cstate="print"/>
            <a:srcRect t="8880" r="56799" b="7113"/>
            <a:stretch>
              <a:fillRect/>
            </a:stretch>
          </p:blipFill>
          <p:spPr bwMode="auto">
            <a:xfrm>
              <a:off x="0" y="1052736"/>
              <a:ext cx="3950340" cy="2724910"/>
            </a:xfrm>
            <a:prstGeom prst="rect">
              <a:avLst/>
            </a:prstGeom>
            <a:noFill/>
            <a:ln w="9525">
              <a:noFill/>
              <a:miter lim="800000"/>
              <a:headEnd/>
              <a:tailEnd/>
            </a:ln>
          </p:spPr>
        </p:pic>
      </p:grpSp>
      <p:sp>
        <p:nvSpPr>
          <p:cNvPr id="10" name="Slide Number Placeholder 9"/>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20</a:t>
            </a:fld>
            <a:endParaRPr lang="en-US" alt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0" y="260350"/>
            <a:ext cx="9144000" cy="792163"/>
          </a:xfrm>
        </p:spPr>
        <p:txBody>
          <a:bodyPr/>
          <a:lstStyle/>
          <a:p>
            <a:r>
              <a:rPr lang="en-US" altLang="en-US" sz="3200" dirty="0" smtClean="0"/>
              <a:t>Objective B: S. Africa Component Status (3/5)</a:t>
            </a:r>
          </a:p>
        </p:txBody>
      </p:sp>
      <p:sp>
        <p:nvSpPr>
          <p:cNvPr id="12291" name="Content Placeholder 2"/>
          <p:cNvSpPr>
            <a:spLocks noGrp="1"/>
          </p:cNvSpPr>
          <p:nvPr>
            <p:ph idx="1"/>
          </p:nvPr>
        </p:nvSpPr>
        <p:spPr>
          <a:xfrm>
            <a:off x="539751" y="1052513"/>
            <a:ext cx="4104257" cy="5688855"/>
          </a:xfrm>
        </p:spPr>
        <p:txBody>
          <a:bodyPr/>
          <a:lstStyle/>
          <a:p>
            <a:pPr>
              <a:lnSpc>
                <a:spcPct val="90000"/>
              </a:lnSpc>
              <a:spcBef>
                <a:spcPts val="600"/>
              </a:spcBef>
            </a:pPr>
            <a:r>
              <a:rPr lang="en-US" altLang="en-US" sz="2400" u="sng" dirty="0" smtClean="0"/>
              <a:t>2016 Milestones</a:t>
            </a:r>
            <a:r>
              <a:rPr lang="en-US" altLang="en-US" sz="2400" dirty="0" smtClean="0"/>
              <a:t>:</a:t>
            </a:r>
          </a:p>
          <a:p>
            <a:pPr lvl="1">
              <a:lnSpc>
                <a:spcPct val="90000"/>
              </a:lnSpc>
              <a:spcBef>
                <a:spcPts val="600"/>
              </a:spcBef>
            </a:pPr>
            <a:r>
              <a:rPr lang="en-US" sz="2000" dirty="0" smtClean="0"/>
              <a:t>Flood monitoring during 2016 season</a:t>
            </a:r>
          </a:p>
          <a:p>
            <a:pPr lvl="2">
              <a:lnSpc>
                <a:spcPct val="90000"/>
              </a:lnSpc>
              <a:spcBef>
                <a:spcPts val="600"/>
              </a:spcBef>
            </a:pPr>
            <a:r>
              <a:rPr lang="en-US" sz="1600" dirty="0" smtClean="0"/>
              <a:t>Not strictly flood monitoring, but provided EO-1 and Radarsat-2 images to the Namibia Ministry of Agriculture, Water, and Forestry to identify possible diversion of water from the Kwando River in Namibia (not confirmed by available imagery at this point)</a:t>
            </a:r>
          </a:p>
          <a:p>
            <a:pPr lvl="1">
              <a:lnSpc>
                <a:spcPct val="90000"/>
              </a:lnSpc>
              <a:spcBef>
                <a:spcPts val="600"/>
              </a:spcBef>
            </a:pPr>
            <a:r>
              <a:rPr lang="en-US" sz="2000" dirty="0" smtClean="0"/>
              <a:t>Draft a plan for longer-term sustainability</a:t>
            </a:r>
          </a:p>
          <a:p>
            <a:pPr>
              <a:lnSpc>
                <a:spcPct val="90000"/>
              </a:lnSpc>
              <a:spcBef>
                <a:spcPts val="600"/>
              </a:spcBef>
            </a:pPr>
            <a:r>
              <a:rPr lang="en-US" altLang="en-US" sz="2400" u="sng" dirty="0" smtClean="0"/>
              <a:t>Status</a:t>
            </a:r>
            <a:r>
              <a:rPr lang="en-US" altLang="en-US" sz="2400" dirty="0" smtClean="0"/>
              <a:t>: </a:t>
            </a:r>
            <a:r>
              <a:rPr lang="en-US" altLang="en-US" sz="2400" b="1" dirty="0" smtClean="0"/>
              <a:t>75%</a:t>
            </a:r>
            <a:r>
              <a:rPr lang="en-US" altLang="en-US" sz="2400" dirty="0" smtClean="0"/>
              <a:t> complete.</a:t>
            </a:r>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21</a:t>
            </a:fld>
            <a:endParaRPr lang="en-US" altLang="en-US" dirty="0"/>
          </a:p>
        </p:txBody>
      </p:sp>
      <p:pic>
        <p:nvPicPr>
          <p:cNvPr id="25602" name="Picture 2" descr="file:///C:/Users/bob.kuligowski/AppData/Local/Microsoft/Windows/Temporary%20Internet%20Files/Content.IE5/21VGQ6R4/EO1A1750722016028110KF_pansharpen%5B1%5D.png"/>
          <p:cNvPicPr>
            <a:picLocks noChangeAspect="1" noChangeArrowheads="1"/>
          </p:cNvPicPr>
          <p:nvPr/>
        </p:nvPicPr>
        <p:blipFill>
          <a:blip r:embed="rId2" cstate="print"/>
          <a:srcRect/>
          <a:stretch>
            <a:fillRect/>
          </a:stretch>
        </p:blipFill>
        <p:spPr bwMode="auto">
          <a:xfrm>
            <a:off x="5004048" y="692696"/>
            <a:ext cx="3697266" cy="6400800"/>
          </a:xfrm>
          <a:prstGeom prst="rect">
            <a:avLst/>
          </a:prstGeom>
          <a:noFill/>
        </p:spPr>
      </p:pic>
      <p:cxnSp>
        <p:nvCxnSpPr>
          <p:cNvPr id="8" name="Straight Connector 7"/>
          <p:cNvCxnSpPr/>
          <p:nvPr/>
        </p:nvCxnSpPr>
        <p:spPr bwMode="auto">
          <a:xfrm flipV="1">
            <a:off x="5436096" y="4149080"/>
            <a:ext cx="2664296" cy="360040"/>
          </a:xfrm>
          <a:prstGeom prst="line">
            <a:avLst/>
          </a:prstGeom>
          <a:solidFill>
            <a:srgbClr val="FFCC66"/>
          </a:solidFill>
          <a:ln w="28575" cap="flat" cmpd="sng" algn="ctr">
            <a:solidFill>
              <a:schemeClr val="tx1"/>
            </a:solidFill>
            <a:prstDash val="solid"/>
            <a:round/>
            <a:headEnd type="none" w="med" len="med"/>
            <a:tailEnd type="none" w="med" len="med"/>
          </a:ln>
          <a:effectLst/>
        </p:spPr>
      </p:cxnSp>
      <p:sp>
        <p:nvSpPr>
          <p:cNvPr id="11" name="TextBox 10"/>
          <p:cNvSpPr txBox="1"/>
          <p:nvPr/>
        </p:nvSpPr>
        <p:spPr>
          <a:xfrm>
            <a:off x="5508104" y="3861048"/>
            <a:ext cx="1125629" cy="461665"/>
          </a:xfrm>
          <a:prstGeom prst="rect">
            <a:avLst/>
          </a:prstGeom>
          <a:noFill/>
        </p:spPr>
        <p:txBody>
          <a:bodyPr wrap="none" rtlCol="0">
            <a:spAutoFit/>
          </a:bodyPr>
          <a:lstStyle/>
          <a:p>
            <a:r>
              <a:rPr lang="en-US" sz="2400" dirty="0" smtClean="0"/>
              <a:t>Angola</a:t>
            </a:r>
            <a:endParaRPr lang="en-US" sz="2400" dirty="0"/>
          </a:p>
        </p:txBody>
      </p:sp>
      <p:sp>
        <p:nvSpPr>
          <p:cNvPr id="12" name="TextBox 11"/>
          <p:cNvSpPr txBox="1"/>
          <p:nvPr/>
        </p:nvSpPr>
        <p:spPr>
          <a:xfrm>
            <a:off x="6300192" y="5157192"/>
            <a:ext cx="1313180" cy="461665"/>
          </a:xfrm>
          <a:prstGeom prst="rect">
            <a:avLst/>
          </a:prstGeom>
          <a:noFill/>
        </p:spPr>
        <p:txBody>
          <a:bodyPr wrap="none" rtlCol="0">
            <a:spAutoFit/>
          </a:bodyPr>
          <a:lstStyle/>
          <a:p>
            <a:r>
              <a:rPr lang="en-US" sz="2400" dirty="0" smtClean="0"/>
              <a:t>Namibia</a:t>
            </a:r>
            <a:endParaRPr lang="en-US" sz="2400" dirty="0"/>
          </a:p>
        </p:txBody>
      </p:sp>
      <p:sp>
        <p:nvSpPr>
          <p:cNvPr id="15" name="TextBox 14"/>
          <p:cNvSpPr txBox="1"/>
          <p:nvPr/>
        </p:nvSpPr>
        <p:spPr>
          <a:xfrm>
            <a:off x="6588224" y="2708920"/>
            <a:ext cx="1210588" cy="461665"/>
          </a:xfrm>
          <a:prstGeom prst="rect">
            <a:avLst/>
          </a:prstGeom>
          <a:noFill/>
        </p:spPr>
        <p:txBody>
          <a:bodyPr wrap="none" rtlCol="0">
            <a:spAutoFit/>
          </a:bodyPr>
          <a:lstStyle/>
          <a:p>
            <a:r>
              <a:rPr lang="en-US" sz="2400" dirty="0" smtClean="0"/>
              <a:t>Zambia</a:t>
            </a:r>
            <a:endParaRPr lang="en-US" sz="24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0" y="260350"/>
            <a:ext cx="9144000" cy="792163"/>
          </a:xfrm>
        </p:spPr>
        <p:txBody>
          <a:bodyPr/>
          <a:lstStyle/>
          <a:p>
            <a:r>
              <a:rPr lang="en-US" altLang="en-US" sz="3200" dirty="0" smtClean="0"/>
              <a:t>Objective B: S Africa Component Status (4/5)</a:t>
            </a:r>
          </a:p>
        </p:txBody>
      </p:sp>
      <p:sp>
        <p:nvSpPr>
          <p:cNvPr id="12291" name="Content Placeholder 2"/>
          <p:cNvSpPr>
            <a:spLocks noGrp="1"/>
          </p:cNvSpPr>
          <p:nvPr>
            <p:ph idx="1"/>
          </p:nvPr>
        </p:nvSpPr>
        <p:spPr>
          <a:xfrm>
            <a:off x="539751" y="1052513"/>
            <a:ext cx="8136706" cy="5688855"/>
          </a:xfrm>
        </p:spPr>
        <p:txBody>
          <a:bodyPr/>
          <a:lstStyle/>
          <a:p>
            <a:pPr>
              <a:lnSpc>
                <a:spcPct val="90000"/>
              </a:lnSpc>
              <a:spcBef>
                <a:spcPts val="600"/>
              </a:spcBef>
            </a:pPr>
            <a:r>
              <a:rPr lang="en-US" altLang="en-US" sz="2400" u="sng" dirty="0" smtClean="0"/>
              <a:t>Other Planned Activities</a:t>
            </a:r>
          </a:p>
          <a:p>
            <a:pPr lvl="1">
              <a:lnSpc>
                <a:spcPct val="90000"/>
              </a:lnSpc>
              <a:spcBef>
                <a:spcPts val="600"/>
              </a:spcBef>
            </a:pPr>
            <a:r>
              <a:rPr lang="en-US" altLang="en-US" sz="2000" dirty="0" smtClean="0"/>
              <a:t>Improvements to flood model by computing river width and deriving more realistic and complete stream networks derived from Landsat-8 (RSS-Schumann)</a:t>
            </a:r>
          </a:p>
          <a:p>
            <a:pPr marL="1257300" lvl="2" indent="-339725">
              <a:lnSpc>
                <a:spcPct val="90000"/>
              </a:lnSpc>
              <a:spcBef>
                <a:spcPts val="600"/>
              </a:spcBef>
            </a:pPr>
            <a:r>
              <a:rPr lang="en-US" altLang="en-US" sz="2000" u="sng" dirty="0" smtClean="0"/>
              <a:t>Status</a:t>
            </a:r>
            <a:r>
              <a:rPr lang="en-US" altLang="en-US" sz="2000" dirty="0" smtClean="0"/>
              <a:t>: In progress; results on next slide show that differences in flood extent can be large (flood depth differences still need to be assessed).</a:t>
            </a:r>
          </a:p>
          <a:p>
            <a:pPr marL="800100" lvl="1" indent="-355600">
              <a:lnSpc>
                <a:spcPct val="90000"/>
              </a:lnSpc>
              <a:spcBef>
                <a:spcPts val="600"/>
              </a:spcBef>
            </a:pPr>
            <a:r>
              <a:rPr lang="en-US" altLang="en-US" sz="2000" dirty="0" smtClean="0"/>
              <a:t>Using a flood modeling study of the Lower Zambezi to define areas for high-resolution </a:t>
            </a:r>
            <a:r>
              <a:rPr lang="en-US" altLang="en-US" sz="2000" dirty="0" err="1" smtClean="0"/>
              <a:t>LiDAR</a:t>
            </a:r>
            <a:r>
              <a:rPr lang="en-US" altLang="en-US" sz="2000" dirty="0" smtClean="0"/>
              <a:t> acquisitions over the floodplains to construct higher-resolution DEMs for flood modeling / forecasting (RSS-Schumann; results in slide after next slide)</a:t>
            </a:r>
          </a:p>
          <a:p>
            <a:pPr marL="1100138" lvl="2" indent="-355600">
              <a:lnSpc>
                <a:spcPct val="90000"/>
              </a:lnSpc>
              <a:spcBef>
                <a:spcPts val="600"/>
              </a:spcBef>
            </a:pPr>
            <a:r>
              <a:rPr lang="en-US" altLang="en-US" sz="2000" u="sng" dirty="0" smtClean="0"/>
              <a:t>Status</a:t>
            </a:r>
            <a:r>
              <a:rPr lang="en-US" altLang="en-US" sz="2000" dirty="0" smtClean="0"/>
              <a:t>: </a:t>
            </a:r>
            <a:r>
              <a:rPr lang="en-US" altLang="en-US" sz="2000" dirty="0" err="1" smtClean="0"/>
              <a:t>LiDAR</a:t>
            </a:r>
            <a:r>
              <a:rPr lang="en-US" altLang="en-US" sz="2000" dirty="0" smtClean="0"/>
              <a:t> image acquisition is targeted for funding by the World Bank this year</a:t>
            </a:r>
          </a:p>
          <a:p>
            <a:pPr lvl="1">
              <a:lnSpc>
                <a:spcPct val="90000"/>
              </a:lnSpc>
              <a:spcBef>
                <a:spcPts val="600"/>
              </a:spcBef>
            </a:pPr>
            <a:r>
              <a:rPr lang="en-US" altLang="en-US" sz="2000" dirty="0" smtClean="0"/>
              <a:t>Implementation of regional CREST flood model in Namibia, Kenya, and South Africa (U of Oklahoma-Hong/Flaming)</a:t>
            </a:r>
          </a:p>
          <a:p>
            <a:pPr marL="1257300" lvl="2" indent="-339725">
              <a:lnSpc>
                <a:spcPct val="90000"/>
              </a:lnSpc>
              <a:spcBef>
                <a:spcPts val="600"/>
              </a:spcBef>
            </a:pPr>
            <a:r>
              <a:rPr lang="en-US" altLang="en-US" sz="2000" u="sng" dirty="0" smtClean="0"/>
              <a:t>Status</a:t>
            </a:r>
            <a:r>
              <a:rPr lang="en-US" altLang="en-US" sz="2000" dirty="0" smtClean="0"/>
              <a:t>: Proposal for Step-2 SERVIR ROSES call in preparation to enhance flood image processing and flood / landslide monitoring at ADPC in Bangkok (SERVIR hub).  ADPC will be listed as self-funded Co-Is.</a:t>
            </a:r>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22</a:t>
            </a:fld>
            <a:endParaRPr lang="en-US" alt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685800" y="260350"/>
            <a:ext cx="7772400" cy="792163"/>
          </a:xfrm>
        </p:spPr>
        <p:txBody>
          <a:bodyPr/>
          <a:lstStyle/>
          <a:p>
            <a:r>
              <a:rPr lang="en-US" altLang="en-US" sz="3200" dirty="0" smtClean="0"/>
              <a:t>Southern Africa Component Highlight</a:t>
            </a:r>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23</a:t>
            </a:fld>
            <a:endParaRPr lang="en-US" altLang="en-US"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3988" r="14584" b="8929"/>
          <a:stretch/>
        </p:blipFill>
        <p:spPr>
          <a:xfrm>
            <a:off x="0" y="1196752"/>
            <a:ext cx="5486400" cy="5246370"/>
          </a:xfrm>
          <a:prstGeom prst="rect">
            <a:avLst/>
          </a:prstGeom>
        </p:spPr>
      </p:pic>
      <p:sp>
        <p:nvSpPr>
          <p:cNvPr id="9" name="TextBox 8"/>
          <p:cNvSpPr txBox="1"/>
          <p:nvPr/>
        </p:nvSpPr>
        <p:spPr>
          <a:xfrm>
            <a:off x="5436096" y="1196752"/>
            <a:ext cx="3707904" cy="535531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Text" lastClr="000000"/>
                </a:solidFill>
                <a:effectLst/>
                <a:uLnTx/>
                <a:uFillTx/>
              </a:rPr>
              <a:t>Difference in flooded area using a 2-D flood model LISFLOOD-FP, conditioned on the gauged flow of the 2007 event.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Text" lastClr="000000"/>
                </a:solidFill>
                <a:effectLst/>
                <a:uLnTx/>
                <a:uFillTx/>
              </a:rPr>
              <a:t>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FF00FF"/>
                </a:solidFill>
                <a:effectLst/>
                <a:uLnTx/>
                <a:uFillTx/>
              </a:rPr>
              <a:t>Pink outline</a:t>
            </a:r>
            <a:r>
              <a:rPr kumimoji="0" lang="en-US" sz="1800" b="0" i="0" u="none" strike="noStrike" kern="0" cap="none" spc="0" normalizeH="0" baseline="0" noProof="0" dirty="0" smtClean="0">
                <a:ln>
                  <a:noFill/>
                </a:ln>
                <a:solidFill>
                  <a:sysClr val="windowText" lastClr="000000"/>
                </a:solidFill>
                <a:effectLst/>
                <a:uLnTx/>
                <a:uFillTx/>
              </a:rPr>
              <a:t>: </a:t>
            </a:r>
            <a:r>
              <a:rPr kumimoji="0" lang="en-US" sz="1800" b="0" i="0" u="none" strike="noStrike" kern="0" cap="none" spc="0" normalizeH="0" baseline="0" noProof="0" dirty="0">
                <a:ln>
                  <a:noFill/>
                </a:ln>
                <a:solidFill>
                  <a:sysClr val="windowText" lastClr="000000"/>
                </a:solidFill>
                <a:effectLst/>
                <a:uLnTx/>
                <a:uFillTx/>
              </a:rPr>
              <a:t>S</a:t>
            </a:r>
            <a:r>
              <a:rPr kumimoji="0" lang="en-US" sz="1800" b="0" i="0" u="none" strike="noStrike" kern="0" cap="none" spc="0" normalizeH="0" baseline="0" noProof="0" dirty="0" smtClean="0">
                <a:ln>
                  <a:noFill/>
                </a:ln>
                <a:solidFill>
                  <a:sysClr val="windowText" lastClr="000000"/>
                </a:solidFill>
                <a:effectLst/>
                <a:uLnTx/>
                <a:uFillTx/>
              </a:rPr>
              <a:t>imulation based on HydroSHEDS stream network &amp; river widths.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0066FF"/>
                </a:solidFill>
                <a:effectLst/>
                <a:uLnTx/>
                <a:uFillTx/>
              </a:rPr>
              <a:t>Blue area</a:t>
            </a:r>
            <a:r>
              <a:rPr kumimoji="0" lang="en-US" sz="1800" b="0" i="0" u="none" strike="noStrike" kern="0" cap="none" spc="0" normalizeH="0" baseline="0" noProof="0" dirty="0" smtClean="0">
                <a:ln>
                  <a:noFill/>
                </a:ln>
                <a:solidFill>
                  <a:sysClr val="windowText" lastClr="000000"/>
                </a:solidFill>
                <a:effectLst/>
                <a:uLnTx/>
                <a:uFillTx/>
              </a:rPr>
              <a:t>: : </a:t>
            </a:r>
            <a:r>
              <a:rPr kumimoji="0" lang="en-US" sz="1800" b="0" i="0" u="none" strike="noStrike" kern="0" cap="none" spc="0" normalizeH="0" baseline="0" noProof="0" dirty="0">
                <a:ln>
                  <a:noFill/>
                </a:ln>
                <a:solidFill>
                  <a:sysClr val="windowText" lastClr="000000"/>
                </a:solidFill>
                <a:effectLst/>
                <a:uLnTx/>
                <a:uFillTx/>
              </a:rPr>
              <a:t>S</a:t>
            </a:r>
            <a:r>
              <a:rPr kumimoji="0" lang="en-US" sz="1800" b="0" i="0" u="none" strike="noStrike" kern="0" cap="none" spc="0" normalizeH="0" baseline="0" noProof="0" dirty="0" smtClean="0">
                <a:ln>
                  <a:noFill/>
                </a:ln>
                <a:solidFill>
                  <a:sysClr val="windowText" lastClr="000000"/>
                </a:solidFill>
                <a:effectLst/>
                <a:uLnTx/>
                <a:uFillTx/>
              </a:rPr>
              <a:t>imulation based on Landsat-derived stream networks &amp; river widths.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Text" lastClr="000000"/>
                </a:solidFill>
                <a:effectLst/>
                <a:uLnTx/>
                <a:uFillTx/>
              </a:rPr>
              <a:t>Especially in the delta region, differences in flood extent are significant and more realistic </a:t>
            </a:r>
            <a:r>
              <a:rPr lang="en-US" sz="1800" b="0" kern="0" dirty="0" smtClean="0">
                <a:solidFill>
                  <a:sysClr val="windowText" lastClr="000000"/>
                </a:solidFill>
              </a:rPr>
              <a:t>using</a:t>
            </a:r>
            <a:r>
              <a:rPr kumimoji="0" lang="en-US" sz="1800" b="0" i="0" u="none" strike="noStrike" kern="0" cap="none" spc="0" normalizeH="0" baseline="0" noProof="0" dirty="0" smtClean="0">
                <a:ln>
                  <a:noFill/>
                </a:ln>
                <a:solidFill>
                  <a:sysClr val="windowText" lastClr="000000"/>
                </a:solidFill>
                <a:effectLst/>
                <a:uLnTx/>
                <a:uFillTx/>
              </a:rPr>
              <a:t> the </a:t>
            </a:r>
            <a:r>
              <a:rPr kumimoji="0" lang="en-US" sz="1800" b="0" i="0" u="none" strike="noStrike" kern="0" cap="none" spc="0" normalizeH="0" baseline="0" noProof="0" dirty="0" err="1" smtClean="0">
                <a:ln>
                  <a:noFill/>
                </a:ln>
                <a:solidFill>
                  <a:sysClr val="windowText" lastClr="000000"/>
                </a:solidFill>
                <a:effectLst/>
                <a:uLnTx/>
                <a:uFillTx/>
              </a:rPr>
              <a:t>Landsat</a:t>
            </a:r>
            <a:r>
              <a:rPr kumimoji="0" lang="en-US" sz="1800" b="0" i="0" u="none" strike="noStrike" kern="0" cap="none" spc="0" normalizeH="0" baseline="0" noProof="0" dirty="0" smtClean="0">
                <a:ln>
                  <a:noFill/>
                </a:ln>
                <a:solidFill>
                  <a:sysClr val="windowText" lastClr="000000"/>
                </a:solidFill>
                <a:effectLst/>
                <a:uLnTx/>
                <a:uFillTx/>
              </a:rPr>
              <a:t> river dimensions. Flood depths are also very different but these still need to be assessed.</a:t>
            </a:r>
          </a:p>
          <a:p>
            <a:pPr marL="0" marR="0" lvl="0" indent="0" defTabSz="914400" eaLnBrk="1" fontAlgn="auto" latinLnBrk="0" hangingPunct="1">
              <a:lnSpc>
                <a:spcPct val="100000"/>
              </a:lnSpc>
              <a:spcBef>
                <a:spcPts val="0"/>
              </a:spcBef>
              <a:spcAft>
                <a:spcPts val="0"/>
              </a:spcAft>
              <a:buClrTx/>
              <a:buSzTx/>
              <a:buFontTx/>
              <a:buNone/>
              <a:tabLst/>
              <a:defRPr/>
            </a:pPr>
            <a:r>
              <a:rPr lang="en-US" sz="1800" b="0" kern="0" dirty="0" smtClean="0">
                <a:solidFill>
                  <a:sysClr val="windowText" lastClr="000000"/>
                </a:solidFill>
              </a:rPr>
              <a:t>(Credit: G. Schumann)</a:t>
            </a:r>
            <a:endParaRPr kumimoji="0" lang="en-US" sz="1800" b="0" i="0" u="none" strike="noStrike" kern="0" cap="none" spc="0" normalizeH="0" baseline="0" noProof="0" dirty="0">
              <a:ln>
                <a:noFill/>
              </a:ln>
              <a:solidFill>
                <a:sysClr val="windowText" lastClr="000000"/>
              </a:solidFill>
              <a:effectLst/>
              <a:uLnTx/>
              <a:uFillTx/>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685800" y="260350"/>
            <a:ext cx="7772400" cy="792163"/>
          </a:xfrm>
        </p:spPr>
        <p:txBody>
          <a:bodyPr/>
          <a:lstStyle/>
          <a:p>
            <a:r>
              <a:rPr lang="en-US" altLang="en-US" sz="3200" dirty="0" smtClean="0"/>
              <a:t>Southern Africa Component Highlight</a:t>
            </a:r>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24</a:t>
            </a:fld>
            <a:endParaRPr lang="en-US" altLang="en-US" dirty="0"/>
          </a:p>
        </p:txBody>
      </p:sp>
      <p:pic>
        <p:nvPicPr>
          <p:cNvPr id="10" name="Picture 9" descr="image.png"/>
          <p:cNvPicPr>
            <a:picLocks noChangeAspect="1"/>
          </p:cNvPicPr>
          <p:nvPr/>
        </p:nvPicPr>
        <p:blipFill>
          <a:blip r:embed="rId2" cstate="print"/>
          <a:srcRect l="5501" t="2099" r="7875"/>
          <a:stretch>
            <a:fillRect/>
          </a:stretch>
        </p:blipFill>
        <p:spPr>
          <a:xfrm>
            <a:off x="0" y="1340768"/>
            <a:ext cx="5486400" cy="4651802"/>
          </a:xfrm>
          <a:prstGeom prst="rect">
            <a:avLst/>
          </a:prstGeom>
        </p:spPr>
      </p:pic>
      <p:sp>
        <p:nvSpPr>
          <p:cNvPr id="11" name="Rectangle 10"/>
          <p:cNvSpPr/>
          <p:nvPr/>
        </p:nvSpPr>
        <p:spPr>
          <a:xfrm>
            <a:off x="5652120" y="2132856"/>
            <a:ext cx="3275856" cy="3785652"/>
          </a:xfrm>
          <a:prstGeom prst="rect">
            <a:avLst/>
          </a:prstGeom>
        </p:spPr>
        <p:txBody>
          <a:bodyPr wrap="square">
            <a:spAutoFit/>
          </a:bodyPr>
          <a:lstStyle/>
          <a:p>
            <a:r>
              <a:rPr lang="en-US" sz="2000" b="0" dirty="0" smtClean="0"/>
              <a:t>Map of individual sub-reaches and their floodplains (colors are random). Sub-reaches of hydraulic complexity are depicted with a red outline and annotated. Note that the flooded area shown for each sub-reach is based on a 1:10,000 year flow return flood simulation. Photos are taken from Google Earth. (Credit: G. Schumann)</a:t>
            </a:r>
            <a:endParaRPr lang="en-US" sz="2000" b="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0" y="260350"/>
            <a:ext cx="9144000" cy="792163"/>
          </a:xfrm>
        </p:spPr>
        <p:txBody>
          <a:bodyPr/>
          <a:lstStyle/>
          <a:p>
            <a:r>
              <a:rPr lang="en-US" altLang="en-US" sz="3200" dirty="0" smtClean="0"/>
              <a:t>Objective B: S Africa Component Status (5/5)</a:t>
            </a:r>
          </a:p>
        </p:txBody>
      </p:sp>
      <p:sp>
        <p:nvSpPr>
          <p:cNvPr id="12291" name="Content Placeholder 2"/>
          <p:cNvSpPr>
            <a:spLocks noGrp="1"/>
          </p:cNvSpPr>
          <p:nvPr>
            <p:ph idx="1"/>
          </p:nvPr>
        </p:nvSpPr>
        <p:spPr>
          <a:xfrm>
            <a:off x="539751" y="1052513"/>
            <a:ext cx="8136706" cy="5688855"/>
          </a:xfrm>
        </p:spPr>
        <p:txBody>
          <a:bodyPr/>
          <a:lstStyle/>
          <a:p>
            <a:pPr>
              <a:lnSpc>
                <a:spcPct val="90000"/>
              </a:lnSpc>
              <a:spcBef>
                <a:spcPts val="600"/>
              </a:spcBef>
            </a:pPr>
            <a:r>
              <a:rPr lang="en-US" altLang="en-US" sz="2400" u="sng" dirty="0" smtClean="0"/>
              <a:t>Other Planned Activities</a:t>
            </a:r>
          </a:p>
          <a:p>
            <a:pPr lvl="1">
              <a:lnSpc>
                <a:spcPct val="90000"/>
              </a:lnSpc>
              <a:spcBef>
                <a:spcPts val="600"/>
              </a:spcBef>
            </a:pPr>
            <a:r>
              <a:rPr lang="en-US" altLang="en-US" sz="2000" dirty="0" smtClean="0"/>
              <a:t>Framework for evaluating flood model forecasts in the Zambezi basin using satellite-derived flood extent maps (LIST-</a:t>
            </a:r>
            <a:r>
              <a:rPr lang="en-US" altLang="en-US" sz="2000" dirty="0" err="1" smtClean="0"/>
              <a:t>Matgen</a:t>
            </a:r>
            <a:r>
              <a:rPr lang="en-US" altLang="en-US" sz="2000" dirty="0" smtClean="0"/>
              <a:t>)</a:t>
            </a:r>
          </a:p>
          <a:p>
            <a:pPr marL="1257300" lvl="2" indent="-339725">
              <a:lnSpc>
                <a:spcPct val="90000"/>
              </a:lnSpc>
              <a:spcBef>
                <a:spcPts val="600"/>
              </a:spcBef>
            </a:pPr>
            <a:r>
              <a:rPr lang="en-US" altLang="en-US" sz="2000" u="sng" dirty="0" smtClean="0"/>
              <a:t>Status</a:t>
            </a:r>
            <a:r>
              <a:rPr lang="en-US" altLang="en-US" sz="2000" dirty="0" smtClean="0"/>
              <a:t>: In progress; results can also be used to evaluate and modify model calibration parameters and thus improve accuracy</a:t>
            </a:r>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25</a:t>
            </a:fld>
            <a:endParaRPr lang="en-US" alt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1547664" y="908720"/>
            <a:ext cx="6299365" cy="439346"/>
          </a:xfrm>
        </p:spPr>
        <p:txBody>
          <a:bodyPr/>
          <a:lstStyle/>
          <a:p>
            <a:r>
              <a:rPr lang="en-GB" sz="1400" dirty="0"/>
              <a:t>Improving </a:t>
            </a:r>
            <a:r>
              <a:rPr lang="en-GB" sz="1400" dirty="0" smtClean="0"/>
              <a:t>flood </a:t>
            </a:r>
            <a:r>
              <a:rPr lang="en-GB" sz="1400" dirty="0"/>
              <a:t>model predictions using collections of SAR-derived flood extent </a:t>
            </a:r>
            <a:r>
              <a:rPr lang="en-GB" sz="1400" dirty="0" smtClean="0"/>
              <a:t>maps</a:t>
            </a:r>
            <a:endParaRPr lang="en-GB" sz="1400" dirty="0"/>
          </a:p>
        </p:txBody>
      </p:sp>
      <p:sp>
        <p:nvSpPr>
          <p:cNvPr id="18" name="TextBox 17"/>
          <p:cNvSpPr txBox="1"/>
          <p:nvPr/>
        </p:nvSpPr>
        <p:spPr>
          <a:xfrm>
            <a:off x="156792" y="1582425"/>
            <a:ext cx="3002085" cy="3816429"/>
          </a:xfrm>
          <a:prstGeom prst="rect">
            <a:avLst/>
          </a:prstGeom>
          <a:noFill/>
          <a:ln w="12700">
            <a:solidFill>
              <a:schemeClr val="tx1"/>
            </a:solidFill>
          </a:ln>
        </p:spPr>
        <p:txBody>
          <a:bodyPr wrap="square" rtlCol="0">
            <a:spAutoFit/>
          </a:bodyPr>
          <a:lstStyle/>
          <a:p>
            <a:r>
              <a:rPr lang="fr-CH" sz="1400" b="1" dirty="0" smtClean="0"/>
              <a:t>Objectives:</a:t>
            </a:r>
          </a:p>
          <a:p>
            <a:endParaRPr lang="en-GB" sz="1400" dirty="0" smtClean="0"/>
          </a:p>
          <a:p>
            <a:pPr marL="401241" indent="-401241">
              <a:buFont typeface="Wingdings" panose="05000000000000000000" pitchFamily="2" charset="2"/>
              <a:buChar char="q"/>
            </a:pPr>
            <a:r>
              <a:rPr lang="en-GB" sz="1400" dirty="0" smtClean="0"/>
              <a:t>New </a:t>
            </a:r>
            <a:r>
              <a:rPr lang="en-GB" sz="1400" dirty="0"/>
              <a:t>methodology </a:t>
            </a:r>
            <a:r>
              <a:rPr lang="en-GB" sz="1400" dirty="0" smtClean="0"/>
              <a:t>using </a:t>
            </a:r>
            <a:r>
              <a:rPr lang="en-GB" sz="1400" dirty="0"/>
              <a:t>a repository of </a:t>
            </a:r>
            <a:r>
              <a:rPr lang="en-GB" sz="1400" dirty="0">
                <a:solidFill>
                  <a:srgbClr val="FF0000"/>
                </a:solidFill>
              </a:rPr>
              <a:t>satellite flood images </a:t>
            </a:r>
            <a:r>
              <a:rPr lang="en-GB" sz="1400" dirty="0"/>
              <a:t>to make improvements to the estimation of </a:t>
            </a:r>
            <a:r>
              <a:rPr lang="en-GB" sz="1400" dirty="0" smtClean="0"/>
              <a:t>hydraulic model </a:t>
            </a:r>
            <a:r>
              <a:rPr lang="en-GB" sz="1400" dirty="0"/>
              <a:t>parameters. </a:t>
            </a:r>
          </a:p>
          <a:p>
            <a:pPr marL="401241" indent="-401241">
              <a:buFont typeface="Wingdings" panose="05000000000000000000" pitchFamily="2" charset="2"/>
              <a:buChar char="q"/>
            </a:pPr>
            <a:endParaRPr lang="en-GB" sz="1400" dirty="0"/>
          </a:p>
          <a:p>
            <a:pPr marL="401241" indent="-401241">
              <a:buFont typeface="Wingdings" panose="05000000000000000000" pitchFamily="2" charset="2"/>
              <a:buChar char="q"/>
            </a:pPr>
            <a:r>
              <a:rPr lang="en-GB" sz="1400" dirty="0"/>
              <a:t>Correct parameterisation ensures a more robust model that can make better predictions of </a:t>
            </a:r>
            <a:r>
              <a:rPr lang="en-GB" sz="1400" dirty="0" smtClean="0"/>
              <a:t>flooding. </a:t>
            </a:r>
          </a:p>
          <a:p>
            <a:pPr marL="401241" indent="-401241">
              <a:buFont typeface="Wingdings" panose="05000000000000000000" pitchFamily="2" charset="2"/>
              <a:buChar char="q"/>
            </a:pPr>
            <a:endParaRPr lang="en-GB" sz="1400" dirty="0"/>
          </a:p>
          <a:p>
            <a:pPr marL="401241" indent="-401241">
              <a:buFont typeface="Wingdings" panose="05000000000000000000" pitchFamily="2" charset="2"/>
              <a:buChar char="q"/>
            </a:pPr>
            <a:r>
              <a:rPr lang="en-GB" sz="1400" dirty="0" smtClean="0"/>
              <a:t>Regular </a:t>
            </a:r>
            <a:r>
              <a:rPr lang="en-GB" sz="1400" dirty="0"/>
              <a:t>calibration is essential to the future performance of these </a:t>
            </a:r>
            <a:r>
              <a:rPr lang="en-GB" sz="1400" dirty="0" smtClean="0"/>
              <a:t>flood models</a:t>
            </a:r>
            <a:r>
              <a:rPr lang="en-GB" sz="1400" dirty="0"/>
              <a:t>. </a:t>
            </a:r>
            <a:endParaRPr lang="en-GB" sz="1400" dirty="0" smtClean="0"/>
          </a:p>
          <a:p>
            <a:pPr marL="401241" indent="-401241">
              <a:buFont typeface="Wingdings" panose="05000000000000000000" pitchFamily="2" charset="2"/>
              <a:buChar char="q"/>
            </a:pPr>
            <a:endParaRPr lang="en-GB" dirty="0"/>
          </a:p>
        </p:txBody>
      </p:sp>
      <p:sp>
        <p:nvSpPr>
          <p:cNvPr id="19" name="TextBox 18"/>
          <p:cNvSpPr txBox="1"/>
          <p:nvPr/>
        </p:nvSpPr>
        <p:spPr>
          <a:xfrm>
            <a:off x="3649371" y="1524117"/>
            <a:ext cx="1921668" cy="1169551"/>
          </a:xfrm>
          <a:prstGeom prst="rect">
            <a:avLst/>
          </a:prstGeom>
          <a:noFill/>
        </p:spPr>
        <p:txBody>
          <a:bodyPr wrap="square" rtlCol="0">
            <a:spAutoFit/>
          </a:bodyPr>
          <a:lstStyle/>
          <a:p>
            <a:r>
              <a:rPr lang="en-GB" sz="1400" dirty="0"/>
              <a:t>The methodology compares many model simulations of the </a:t>
            </a:r>
            <a:r>
              <a:rPr lang="en-GB" sz="1400" dirty="0" smtClean="0"/>
              <a:t>Zambezi and Shire rivers </a:t>
            </a:r>
            <a:r>
              <a:rPr lang="en-GB" sz="1400" dirty="0"/>
              <a:t>in </a:t>
            </a:r>
            <a:r>
              <a:rPr lang="en-GB" sz="1400" dirty="0" smtClean="0"/>
              <a:t>flood ….</a:t>
            </a:r>
            <a:endParaRPr lang="en-GB" sz="1400" dirty="0"/>
          </a:p>
        </p:txBody>
      </p:sp>
      <p:sp>
        <p:nvSpPr>
          <p:cNvPr id="23" name="TextBox 22"/>
          <p:cNvSpPr txBox="1"/>
          <p:nvPr/>
        </p:nvSpPr>
        <p:spPr>
          <a:xfrm>
            <a:off x="7103863" y="3075418"/>
            <a:ext cx="1611087" cy="1600438"/>
          </a:xfrm>
          <a:prstGeom prst="rect">
            <a:avLst/>
          </a:prstGeom>
          <a:noFill/>
        </p:spPr>
        <p:txBody>
          <a:bodyPr wrap="square" rtlCol="0">
            <a:spAutoFit/>
          </a:bodyPr>
          <a:lstStyle/>
          <a:p>
            <a:pPr algn="r"/>
            <a:r>
              <a:rPr lang="en-GB" sz="1400" dirty="0"/>
              <a:t>… against the SAR satellite observations </a:t>
            </a:r>
            <a:r>
              <a:rPr lang="en-GB" sz="1400" dirty="0" smtClean="0"/>
              <a:t>&amp; makes </a:t>
            </a:r>
            <a:r>
              <a:rPr lang="en-GB" sz="1400" dirty="0"/>
              <a:t>a judgement which model is best at reproducing the observations</a:t>
            </a:r>
          </a:p>
        </p:txBody>
      </p:sp>
      <p:pic>
        <p:nvPicPr>
          <p:cNvPr id="26" name="Picture 25"/>
          <p:cNvPicPr>
            <a:picLocks noChangeAspect="1"/>
          </p:cNvPicPr>
          <p:nvPr/>
        </p:nvPicPr>
        <p:blipFill rotWithShape="1">
          <a:blip r:embed="rId3" cstate="print"/>
          <a:srcRect l="33873" t="18403" r="23260" b="22934"/>
          <a:stretch/>
        </p:blipFill>
        <p:spPr>
          <a:xfrm>
            <a:off x="6298561" y="1581270"/>
            <a:ext cx="1371503" cy="1055249"/>
          </a:xfrm>
          <a:prstGeom prst="rect">
            <a:avLst/>
          </a:prstGeom>
        </p:spPr>
      </p:pic>
      <p:cxnSp>
        <p:nvCxnSpPr>
          <p:cNvPr id="27" name="Straight Connector 26"/>
          <p:cNvCxnSpPr/>
          <p:nvPr/>
        </p:nvCxnSpPr>
        <p:spPr>
          <a:xfrm flipV="1">
            <a:off x="3657470" y="2944134"/>
            <a:ext cx="5352273" cy="21867"/>
          </a:xfrm>
          <a:prstGeom prst="line">
            <a:avLst/>
          </a:prstGeom>
        </p:spPr>
        <p:style>
          <a:lnRef idx="1">
            <a:schemeClr val="accent2"/>
          </a:lnRef>
          <a:fillRef idx="0">
            <a:schemeClr val="accent2"/>
          </a:fillRef>
          <a:effectRef idx="0">
            <a:schemeClr val="accent2"/>
          </a:effectRef>
          <a:fontRef idx="minor">
            <a:schemeClr val="tx1"/>
          </a:fontRef>
        </p:style>
      </p:cxnSp>
      <p:grpSp>
        <p:nvGrpSpPr>
          <p:cNvPr id="3" name="Group 27"/>
          <p:cNvGrpSpPr/>
          <p:nvPr/>
        </p:nvGrpSpPr>
        <p:grpSpPr>
          <a:xfrm>
            <a:off x="5741377" y="1763189"/>
            <a:ext cx="324638" cy="576109"/>
            <a:chOff x="3679562" y="2795440"/>
            <a:chExt cx="858776" cy="1524000"/>
          </a:xfrm>
        </p:grpSpPr>
        <p:sp>
          <p:nvSpPr>
            <p:cNvPr id="29" name="Right Arrow 28"/>
            <p:cNvSpPr/>
            <p:nvPr/>
          </p:nvSpPr>
          <p:spPr>
            <a:xfrm>
              <a:off x="3915395" y="2795440"/>
              <a:ext cx="622943" cy="1524000"/>
            </a:xfrm>
            <a:prstGeom prst="rightArrow">
              <a:avLst>
                <a:gd name="adj1" fmla="val 50000"/>
                <a:gd name="adj2" fmla="val 100000"/>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ight Arrow 29"/>
            <p:cNvSpPr/>
            <p:nvPr/>
          </p:nvSpPr>
          <p:spPr>
            <a:xfrm>
              <a:off x="3679562" y="2795440"/>
              <a:ext cx="622943" cy="1524000"/>
            </a:xfrm>
            <a:prstGeom prst="rightArrow">
              <a:avLst>
                <a:gd name="adj1" fmla="val 50000"/>
                <a:gd name="adj2" fmla="val 1000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 name="Group 30"/>
          <p:cNvGrpSpPr/>
          <p:nvPr/>
        </p:nvGrpSpPr>
        <p:grpSpPr>
          <a:xfrm rot="10800000">
            <a:off x="6546362" y="3633669"/>
            <a:ext cx="337037" cy="513625"/>
            <a:chOff x="3679562" y="2795440"/>
            <a:chExt cx="858776" cy="1524000"/>
          </a:xfrm>
        </p:grpSpPr>
        <p:sp>
          <p:nvSpPr>
            <p:cNvPr id="32" name="Right Arrow 31"/>
            <p:cNvSpPr/>
            <p:nvPr/>
          </p:nvSpPr>
          <p:spPr>
            <a:xfrm>
              <a:off x="3915395" y="2795440"/>
              <a:ext cx="622943" cy="1524000"/>
            </a:xfrm>
            <a:prstGeom prst="rightArrow">
              <a:avLst>
                <a:gd name="adj1" fmla="val 50000"/>
                <a:gd name="adj2" fmla="val 100000"/>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ight Arrow 32"/>
            <p:cNvSpPr/>
            <p:nvPr/>
          </p:nvSpPr>
          <p:spPr>
            <a:xfrm>
              <a:off x="3679562" y="2795440"/>
              <a:ext cx="622943" cy="1524000"/>
            </a:xfrm>
            <a:prstGeom prst="rightArrow">
              <a:avLst>
                <a:gd name="adj1" fmla="val 50000"/>
                <a:gd name="adj2" fmla="val 1000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35" name="Picture 34"/>
          <p:cNvPicPr>
            <a:picLocks noChangeAspect="1"/>
          </p:cNvPicPr>
          <p:nvPr/>
        </p:nvPicPr>
        <p:blipFill rotWithShape="1">
          <a:blip r:embed="rId4" cstate="print"/>
          <a:srcRect l="32168" t="16372" r="23987" b="21502"/>
          <a:stretch/>
        </p:blipFill>
        <p:spPr>
          <a:xfrm>
            <a:off x="7771374" y="1581269"/>
            <a:ext cx="1324607" cy="1055249"/>
          </a:xfrm>
          <a:prstGeom prst="rect">
            <a:avLst/>
          </a:prstGeom>
        </p:spPr>
      </p:pic>
      <p:pic>
        <p:nvPicPr>
          <p:cNvPr id="36" name="Picture 35"/>
          <p:cNvPicPr>
            <a:picLocks noChangeAspect="1"/>
          </p:cNvPicPr>
          <p:nvPr/>
        </p:nvPicPr>
        <p:blipFill>
          <a:blip r:embed="rId5" cstate="print"/>
          <a:stretch>
            <a:fillRect/>
          </a:stretch>
        </p:blipFill>
        <p:spPr>
          <a:xfrm>
            <a:off x="6411787" y="4991255"/>
            <a:ext cx="2684194" cy="1615701"/>
          </a:xfrm>
          <a:prstGeom prst="rect">
            <a:avLst/>
          </a:prstGeom>
        </p:spPr>
      </p:pic>
      <p:sp>
        <p:nvSpPr>
          <p:cNvPr id="37" name="TextBox 36"/>
          <p:cNvSpPr txBox="1"/>
          <p:nvPr/>
        </p:nvSpPr>
        <p:spPr>
          <a:xfrm>
            <a:off x="3616006" y="4926577"/>
            <a:ext cx="2155007" cy="1600438"/>
          </a:xfrm>
          <a:prstGeom prst="rect">
            <a:avLst/>
          </a:prstGeom>
          <a:noFill/>
        </p:spPr>
        <p:txBody>
          <a:bodyPr wrap="square" rtlCol="0">
            <a:spAutoFit/>
          </a:bodyPr>
          <a:lstStyle/>
          <a:p>
            <a:r>
              <a:rPr lang="en-GB" sz="1400" dirty="0" smtClean="0">
                <a:solidFill>
                  <a:srgbClr val="0070C0"/>
                </a:solidFill>
              </a:rPr>
              <a:t>If there are multiple satellite data available, the methodology uses ‘identifiability’ to find the satellite images with the best information for calibration</a:t>
            </a:r>
            <a:endParaRPr lang="en-GB" sz="1400" dirty="0">
              <a:solidFill>
                <a:srgbClr val="0070C0"/>
              </a:solidFill>
            </a:endParaRPr>
          </a:p>
        </p:txBody>
      </p:sp>
      <p:grpSp>
        <p:nvGrpSpPr>
          <p:cNvPr id="6" name="Group 37"/>
          <p:cNvGrpSpPr/>
          <p:nvPr/>
        </p:nvGrpSpPr>
        <p:grpSpPr>
          <a:xfrm>
            <a:off x="5906109" y="5528032"/>
            <a:ext cx="324638" cy="576109"/>
            <a:chOff x="3679562" y="2795440"/>
            <a:chExt cx="858776" cy="1524000"/>
          </a:xfrm>
        </p:grpSpPr>
        <p:sp>
          <p:nvSpPr>
            <p:cNvPr id="39" name="Right Arrow 38"/>
            <p:cNvSpPr/>
            <p:nvPr/>
          </p:nvSpPr>
          <p:spPr>
            <a:xfrm>
              <a:off x="3915395" y="2795440"/>
              <a:ext cx="622943" cy="1524000"/>
            </a:xfrm>
            <a:prstGeom prst="rightArrow">
              <a:avLst>
                <a:gd name="adj1" fmla="val 50000"/>
                <a:gd name="adj2" fmla="val 100000"/>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ight Arrow 39"/>
            <p:cNvSpPr/>
            <p:nvPr/>
          </p:nvSpPr>
          <p:spPr>
            <a:xfrm>
              <a:off x="3679562" y="2795440"/>
              <a:ext cx="622943" cy="1524000"/>
            </a:xfrm>
            <a:prstGeom prst="rightArrow">
              <a:avLst>
                <a:gd name="adj1" fmla="val 50000"/>
                <a:gd name="adj2" fmla="val 1000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41" name="Straight Connector 40"/>
          <p:cNvCxnSpPr/>
          <p:nvPr/>
        </p:nvCxnSpPr>
        <p:spPr>
          <a:xfrm>
            <a:off x="3616006" y="4793409"/>
            <a:ext cx="5352903" cy="6694"/>
          </a:xfrm>
          <a:prstGeom prst="line">
            <a:avLst/>
          </a:prstGeom>
        </p:spPr>
        <p:style>
          <a:lnRef idx="1">
            <a:schemeClr val="accent2"/>
          </a:lnRef>
          <a:fillRef idx="0">
            <a:schemeClr val="accent2"/>
          </a:fillRef>
          <a:effectRef idx="0">
            <a:schemeClr val="accent2"/>
          </a:effectRef>
          <a:fontRef idx="minor">
            <a:schemeClr val="tx1"/>
          </a:fontRef>
        </p:style>
      </p:cxnSp>
      <p:sp>
        <p:nvSpPr>
          <p:cNvPr id="8" name="TextBox 7"/>
          <p:cNvSpPr txBox="1"/>
          <p:nvPr/>
        </p:nvSpPr>
        <p:spPr>
          <a:xfrm>
            <a:off x="3696636" y="4459975"/>
            <a:ext cx="1279224" cy="215444"/>
          </a:xfrm>
          <a:prstGeom prst="rect">
            <a:avLst/>
          </a:prstGeom>
          <a:noFill/>
        </p:spPr>
        <p:txBody>
          <a:bodyPr wrap="square" rtlCol="0">
            <a:spAutoFit/>
          </a:bodyPr>
          <a:lstStyle/>
          <a:p>
            <a:r>
              <a:rPr lang="fr-CH" sz="800" b="1" dirty="0" smtClean="0"/>
              <a:t>ENVISAT </a:t>
            </a:r>
            <a:r>
              <a:rPr lang="fr-CH" sz="800" b="1" dirty="0" err="1"/>
              <a:t>February</a:t>
            </a:r>
            <a:r>
              <a:rPr lang="fr-CH" sz="800" b="1" dirty="0"/>
              <a:t> 5 2008 </a:t>
            </a:r>
            <a:endParaRPr lang="en-GB" sz="800" b="1" dirty="0"/>
          </a:p>
        </p:txBody>
      </p:sp>
      <p:sp>
        <p:nvSpPr>
          <p:cNvPr id="43" name="TextBox 42"/>
          <p:cNvSpPr txBox="1"/>
          <p:nvPr/>
        </p:nvSpPr>
        <p:spPr>
          <a:xfrm>
            <a:off x="4942519" y="4460412"/>
            <a:ext cx="1288227" cy="215444"/>
          </a:xfrm>
          <a:prstGeom prst="rect">
            <a:avLst/>
          </a:prstGeom>
          <a:noFill/>
        </p:spPr>
        <p:txBody>
          <a:bodyPr wrap="square" rtlCol="0">
            <a:spAutoFit/>
          </a:bodyPr>
          <a:lstStyle/>
          <a:p>
            <a:r>
              <a:rPr lang="fr-CH" sz="800" b="1" dirty="0" smtClean="0"/>
              <a:t>ENVISAT </a:t>
            </a:r>
            <a:r>
              <a:rPr lang="fr-CH" sz="800" b="1" dirty="0" err="1" smtClean="0"/>
              <a:t>February</a:t>
            </a:r>
            <a:r>
              <a:rPr lang="fr-CH" sz="800" b="1" dirty="0" smtClean="0"/>
              <a:t> 8 </a:t>
            </a:r>
            <a:r>
              <a:rPr lang="fr-CH" sz="800" b="1" dirty="0"/>
              <a:t>2008</a:t>
            </a:r>
            <a:endParaRPr lang="en-GB" sz="800" b="1" dirty="0"/>
          </a:p>
        </p:txBody>
      </p:sp>
      <p:sp>
        <p:nvSpPr>
          <p:cNvPr id="44" name="TextBox 43"/>
          <p:cNvSpPr txBox="1"/>
          <p:nvPr/>
        </p:nvSpPr>
        <p:spPr>
          <a:xfrm>
            <a:off x="6230746" y="2638214"/>
            <a:ext cx="1439317" cy="215444"/>
          </a:xfrm>
          <a:prstGeom prst="rect">
            <a:avLst/>
          </a:prstGeom>
          <a:noFill/>
        </p:spPr>
        <p:txBody>
          <a:bodyPr wrap="square" rtlCol="0">
            <a:spAutoFit/>
          </a:bodyPr>
          <a:lstStyle/>
          <a:p>
            <a:r>
              <a:rPr lang="fr-CH" sz="800" b="1" dirty="0" smtClean="0"/>
              <a:t>LISFLOOD </a:t>
            </a:r>
            <a:r>
              <a:rPr lang="fr-CH" sz="800" b="1" dirty="0" err="1" smtClean="0"/>
              <a:t>February</a:t>
            </a:r>
            <a:r>
              <a:rPr lang="fr-CH" sz="800" b="1" dirty="0" smtClean="0"/>
              <a:t> 5 2008 </a:t>
            </a:r>
            <a:endParaRPr lang="en-GB" sz="800" b="1" dirty="0"/>
          </a:p>
        </p:txBody>
      </p:sp>
      <p:sp>
        <p:nvSpPr>
          <p:cNvPr id="45" name="TextBox 44"/>
          <p:cNvSpPr txBox="1"/>
          <p:nvPr/>
        </p:nvSpPr>
        <p:spPr>
          <a:xfrm>
            <a:off x="7737878" y="2630313"/>
            <a:ext cx="1339680" cy="215444"/>
          </a:xfrm>
          <a:prstGeom prst="rect">
            <a:avLst/>
          </a:prstGeom>
          <a:noFill/>
        </p:spPr>
        <p:txBody>
          <a:bodyPr wrap="square" rtlCol="0">
            <a:spAutoFit/>
          </a:bodyPr>
          <a:lstStyle/>
          <a:p>
            <a:r>
              <a:rPr lang="fr-CH" sz="800" b="1" dirty="0"/>
              <a:t>LISFLOOD </a:t>
            </a:r>
            <a:r>
              <a:rPr lang="fr-CH" sz="800" b="1" dirty="0" err="1"/>
              <a:t>February</a:t>
            </a:r>
            <a:r>
              <a:rPr lang="fr-CH" sz="800" b="1" dirty="0"/>
              <a:t> </a:t>
            </a:r>
            <a:r>
              <a:rPr lang="fr-CH" sz="800" b="1" dirty="0" smtClean="0"/>
              <a:t>8 </a:t>
            </a:r>
            <a:r>
              <a:rPr lang="fr-CH" sz="800" b="1" dirty="0"/>
              <a:t>2008 </a:t>
            </a:r>
            <a:endParaRPr lang="en-GB" sz="800" b="1" dirty="0"/>
          </a:p>
        </p:txBody>
      </p:sp>
      <p:pic>
        <p:nvPicPr>
          <p:cNvPr id="42" name="Grafik 7" descr="20080205"/>
          <p:cNvPicPr/>
          <p:nvPr/>
        </p:nvPicPr>
        <p:blipFill>
          <a:blip r:embed="rId6" cstate="print">
            <a:extLst>
              <a:ext uri="{28A0092B-C50C-407E-A947-70E740481C1C}">
                <a14:useLocalDpi xmlns:a14="http://schemas.microsoft.com/office/drawing/2010/main" val="0"/>
              </a:ext>
            </a:extLst>
          </a:blip>
          <a:srcRect t="3802" b="13361"/>
          <a:stretch>
            <a:fillRect/>
          </a:stretch>
        </p:blipFill>
        <p:spPr bwMode="auto">
          <a:xfrm>
            <a:off x="3696635" y="3033738"/>
            <a:ext cx="1245883" cy="1466573"/>
          </a:xfrm>
          <a:prstGeom prst="rect">
            <a:avLst/>
          </a:prstGeom>
          <a:noFill/>
          <a:ln>
            <a:noFill/>
          </a:ln>
        </p:spPr>
      </p:pic>
      <p:pic>
        <p:nvPicPr>
          <p:cNvPr id="46" name="Picture 2" descr="20080208"/>
          <p:cNvPicPr>
            <a:picLocks noChangeAspect="1" noChangeArrowheads="1"/>
          </p:cNvPicPr>
          <p:nvPr/>
        </p:nvPicPr>
        <p:blipFill>
          <a:blip r:embed="rId7" cstate="print">
            <a:extLst>
              <a:ext uri="{28A0092B-C50C-407E-A947-70E740481C1C}">
                <a14:useLocalDpi xmlns:a14="http://schemas.microsoft.com/office/drawing/2010/main" val="0"/>
              </a:ext>
            </a:extLst>
          </a:blip>
          <a:srcRect t="3838" b="12984"/>
          <a:stretch>
            <a:fillRect/>
          </a:stretch>
        </p:blipFill>
        <p:spPr bwMode="auto">
          <a:xfrm>
            <a:off x="4911185" y="3033738"/>
            <a:ext cx="1262175" cy="148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itle 1"/>
          <p:cNvSpPr>
            <a:spLocks noGrp="1"/>
          </p:cNvSpPr>
          <p:nvPr>
            <p:ph type="title"/>
          </p:nvPr>
        </p:nvSpPr>
        <p:spPr>
          <a:xfrm>
            <a:off x="685800" y="260350"/>
            <a:ext cx="7772400" cy="792163"/>
          </a:xfrm>
        </p:spPr>
        <p:txBody>
          <a:bodyPr/>
          <a:lstStyle/>
          <a:p>
            <a:r>
              <a:rPr lang="en-US" altLang="en-US" sz="3200" dirty="0" smtClean="0"/>
              <a:t>Southern Africa Component Highlight</a:t>
            </a:r>
          </a:p>
        </p:txBody>
      </p:sp>
      <p:sp>
        <p:nvSpPr>
          <p:cNvPr id="34" name="Rectangle 33"/>
          <p:cNvSpPr/>
          <p:nvPr/>
        </p:nvSpPr>
        <p:spPr>
          <a:xfrm>
            <a:off x="323528" y="6093296"/>
            <a:ext cx="1859483" cy="338554"/>
          </a:xfrm>
          <a:prstGeom prst="rect">
            <a:avLst/>
          </a:prstGeom>
        </p:spPr>
        <p:txBody>
          <a:bodyPr wrap="none">
            <a:spAutoFit/>
          </a:bodyPr>
          <a:lstStyle/>
          <a:p>
            <a:r>
              <a:rPr lang="en-US" sz="1600" b="0" dirty="0" smtClean="0"/>
              <a:t>(Credit: P. </a:t>
            </a:r>
            <a:r>
              <a:rPr lang="en-US" sz="1600" b="0" dirty="0" err="1" smtClean="0"/>
              <a:t>Matzgen</a:t>
            </a:r>
            <a:r>
              <a:rPr lang="en-US" sz="1600" b="0" dirty="0" smtClean="0"/>
              <a:t>)</a:t>
            </a:r>
            <a:endParaRPr lang="en-US" sz="1600" dirty="0"/>
          </a:p>
        </p:txBody>
      </p:sp>
    </p:spTree>
    <p:extLst>
      <p:ext uri="{BB962C8B-B14F-4D97-AF65-F5344CB8AC3E}">
        <p14:creationId xmlns:p14="http://schemas.microsoft.com/office/powerpoint/2010/main" val="64352799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685800" y="177800"/>
            <a:ext cx="7772400" cy="803275"/>
          </a:xfrm>
        </p:spPr>
        <p:txBody>
          <a:bodyPr/>
          <a:lstStyle/>
          <a:p>
            <a:r>
              <a:rPr lang="en-US" altLang="en-US" sz="3200" dirty="0" smtClean="0">
                <a:ea typeface="ＭＳ Ｐゴシック" pitchFamily="34" charset="-128"/>
              </a:rPr>
              <a:t>Outline</a:t>
            </a:r>
          </a:p>
        </p:txBody>
      </p:sp>
      <p:sp>
        <p:nvSpPr>
          <p:cNvPr id="7171" name="Content Placeholder 2"/>
          <p:cNvSpPr>
            <a:spLocks noGrp="1"/>
          </p:cNvSpPr>
          <p:nvPr>
            <p:ph idx="1"/>
          </p:nvPr>
        </p:nvSpPr>
        <p:spPr>
          <a:xfrm>
            <a:off x="468313" y="1052513"/>
            <a:ext cx="8064500" cy="5256212"/>
          </a:xfrm>
        </p:spPr>
        <p:txBody>
          <a:bodyPr/>
          <a:lstStyle/>
          <a:p>
            <a:pPr>
              <a:lnSpc>
                <a:spcPct val="100000"/>
              </a:lnSpc>
              <a:spcBef>
                <a:spcPts val="600"/>
              </a:spcBef>
            </a:pPr>
            <a:r>
              <a:rPr lang="en-US" altLang="en-US" sz="2800" b="1" dirty="0" smtClean="0">
                <a:solidFill>
                  <a:schemeClr val="bg1">
                    <a:lumMod val="75000"/>
                  </a:schemeClr>
                </a:solidFill>
                <a:ea typeface="ＭＳ Ｐゴシック" pitchFamily="34" charset="-128"/>
              </a:rPr>
              <a:t>Flood Pilot overview</a:t>
            </a:r>
          </a:p>
          <a:p>
            <a:pPr>
              <a:lnSpc>
                <a:spcPct val="100000"/>
              </a:lnSpc>
              <a:spcBef>
                <a:spcPts val="600"/>
              </a:spcBef>
            </a:pPr>
            <a:r>
              <a:rPr lang="en-US" altLang="en-US" sz="2800" b="1" dirty="0" smtClean="0">
                <a:solidFill>
                  <a:schemeClr val="bg1">
                    <a:lumMod val="75000"/>
                  </a:schemeClr>
                </a:solidFill>
                <a:ea typeface="ＭＳ Ｐゴシック" pitchFamily="34" charset="-128"/>
              </a:rPr>
              <a:t>Status of data acquisition and exploitation</a:t>
            </a:r>
          </a:p>
          <a:p>
            <a:pPr>
              <a:lnSpc>
                <a:spcPct val="100000"/>
              </a:lnSpc>
              <a:spcBef>
                <a:spcPts val="600"/>
              </a:spcBef>
            </a:pPr>
            <a:r>
              <a:rPr lang="en-US" altLang="en-US" sz="2800" b="1" dirty="0" smtClean="0">
                <a:ea typeface="ＭＳ Ｐゴシック" pitchFamily="34" charset="-128"/>
              </a:rPr>
              <a:t>Pilot status report:</a:t>
            </a:r>
          </a:p>
          <a:p>
            <a:pPr lvl="1">
              <a:lnSpc>
                <a:spcPct val="100000"/>
              </a:lnSpc>
              <a:spcBef>
                <a:spcPts val="600"/>
              </a:spcBef>
            </a:pPr>
            <a:r>
              <a:rPr lang="en-US" altLang="en-US" sz="2400" b="1" dirty="0" smtClean="0">
                <a:solidFill>
                  <a:schemeClr val="bg1">
                    <a:lumMod val="75000"/>
                  </a:schemeClr>
                </a:solidFill>
                <a:ea typeface="ＭＳ Ｐゴシック" pitchFamily="34" charset="-128"/>
              </a:rPr>
              <a:t>Objective A: Global component status</a:t>
            </a:r>
          </a:p>
          <a:p>
            <a:pPr lvl="1">
              <a:lnSpc>
                <a:spcPct val="100000"/>
              </a:lnSpc>
              <a:spcBef>
                <a:spcPts val="600"/>
              </a:spcBef>
            </a:pPr>
            <a:r>
              <a:rPr lang="en-US" altLang="en-US" sz="2400" b="1" dirty="0" smtClean="0">
                <a:ea typeface="ＭＳ Ｐゴシック" pitchFamily="34" charset="-128"/>
              </a:rPr>
              <a:t>Objective B: Regional component status</a:t>
            </a:r>
          </a:p>
          <a:p>
            <a:pPr lvl="2">
              <a:spcBef>
                <a:spcPts val="600"/>
              </a:spcBef>
            </a:pPr>
            <a:r>
              <a:rPr lang="en-US" altLang="en-US" sz="2000" b="1" dirty="0" smtClean="0">
                <a:solidFill>
                  <a:schemeClr val="bg1">
                    <a:lumMod val="75000"/>
                  </a:schemeClr>
                </a:solidFill>
                <a:ea typeface="ＭＳ Ｐゴシック" pitchFamily="34" charset="-128"/>
              </a:rPr>
              <a:t>Caribbean/Central America</a:t>
            </a:r>
          </a:p>
          <a:p>
            <a:pPr lvl="2">
              <a:spcBef>
                <a:spcPts val="600"/>
              </a:spcBef>
            </a:pPr>
            <a:r>
              <a:rPr lang="en-US" altLang="en-US" sz="2000" b="1" dirty="0" smtClean="0">
                <a:solidFill>
                  <a:schemeClr val="bg1">
                    <a:lumMod val="75000"/>
                  </a:schemeClr>
                </a:solidFill>
                <a:ea typeface="ＭＳ Ｐゴシック" pitchFamily="34" charset="-128"/>
              </a:rPr>
              <a:t>Southern Africa</a:t>
            </a:r>
          </a:p>
          <a:p>
            <a:pPr lvl="2">
              <a:spcBef>
                <a:spcPts val="600"/>
              </a:spcBef>
            </a:pPr>
            <a:r>
              <a:rPr lang="en-US" altLang="en-US" sz="2000" b="1" dirty="0" smtClean="0">
                <a:ea typeface="ＭＳ Ｐゴシック" pitchFamily="34" charset="-128"/>
              </a:rPr>
              <a:t>Southeast Asia</a:t>
            </a:r>
          </a:p>
          <a:p>
            <a:pPr lvl="2">
              <a:spcBef>
                <a:spcPts val="600"/>
              </a:spcBef>
            </a:pPr>
            <a:r>
              <a:rPr lang="en-US" altLang="en-US" sz="2000" b="1" i="1" dirty="0" smtClean="0">
                <a:ea typeface="ＭＳ Ｐゴシック" pitchFamily="34" charset="-128"/>
              </a:rPr>
              <a:t>Special event: Mississippi River (US)</a:t>
            </a:r>
            <a:endParaRPr lang="en-US" altLang="en-US" sz="2000" b="1" dirty="0" smtClean="0">
              <a:ea typeface="ＭＳ Ｐゴシック" pitchFamily="34" charset="-128"/>
            </a:endParaRPr>
          </a:p>
          <a:p>
            <a:pPr lvl="1">
              <a:lnSpc>
                <a:spcPct val="100000"/>
              </a:lnSpc>
              <a:spcBef>
                <a:spcPts val="600"/>
              </a:spcBef>
            </a:pPr>
            <a:r>
              <a:rPr lang="en-US" altLang="en-US" sz="2400" b="1" dirty="0" smtClean="0">
                <a:ea typeface="ＭＳ Ｐゴシック" pitchFamily="34" charset="-128"/>
              </a:rPr>
              <a:t>Objective C: Capacity Building</a:t>
            </a:r>
          </a:p>
          <a:p>
            <a:pPr>
              <a:lnSpc>
                <a:spcPct val="100000"/>
              </a:lnSpc>
              <a:spcBef>
                <a:spcPts val="600"/>
              </a:spcBef>
            </a:pPr>
            <a:r>
              <a:rPr lang="en-US" altLang="en-US" sz="2800" b="1" dirty="0" smtClean="0">
                <a:ea typeface="ＭＳ Ｐゴシック" pitchFamily="34" charset="-128"/>
              </a:rPr>
              <a:t>Issues and Risk Management</a:t>
            </a:r>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27</a:t>
            </a:fld>
            <a:endParaRPr lang="en-US" alt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685800" y="177800"/>
            <a:ext cx="7772400" cy="803275"/>
          </a:xfrm>
        </p:spPr>
        <p:txBody>
          <a:bodyPr/>
          <a:lstStyle/>
          <a:p>
            <a:r>
              <a:rPr lang="en-US" altLang="en-US" sz="3200" dirty="0" smtClean="0">
                <a:ea typeface="ＭＳ Ｐゴシック" pitchFamily="34" charset="-128"/>
              </a:rPr>
              <a:t>Outline</a:t>
            </a:r>
          </a:p>
        </p:txBody>
      </p:sp>
      <p:sp>
        <p:nvSpPr>
          <p:cNvPr id="7171" name="Content Placeholder 2"/>
          <p:cNvSpPr>
            <a:spLocks noGrp="1"/>
          </p:cNvSpPr>
          <p:nvPr>
            <p:ph idx="1"/>
          </p:nvPr>
        </p:nvSpPr>
        <p:spPr>
          <a:xfrm>
            <a:off x="468313" y="1052513"/>
            <a:ext cx="8064500" cy="5256212"/>
          </a:xfrm>
        </p:spPr>
        <p:txBody>
          <a:bodyPr/>
          <a:lstStyle/>
          <a:p>
            <a:pPr>
              <a:lnSpc>
                <a:spcPct val="100000"/>
              </a:lnSpc>
              <a:spcBef>
                <a:spcPts val="600"/>
              </a:spcBef>
            </a:pPr>
            <a:r>
              <a:rPr lang="en-US" altLang="en-US" sz="2800" b="1" dirty="0" smtClean="0">
                <a:solidFill>
                  <a:schemeClr val="bg1">
                    <a:lumMod val="75000"/>
                  </a:schemeClr>
                </a:solidFill>
                <a:ea typeface="ＭＳ Ｐゴシック" pitchFamily="34" charset="-128"/>
              </a:rPr>
              <a:t>Flood Pilot overview</a:t>
            </a:r>
          </a:p>
          <a:p>
            <a:pPr>
              <a:lnSpc>
                <a:spcPct val="100000"/>
              </a:lnSpc>
              <a:spcBef>
                <a:spcPts val="600"/>
              </a:spcBef>
            </a:pPr>
            <a:r>
              <a:rPr lang="en-US" altLang="en-US" sz="2800" b="1" dirty="0" smtClean="0">
                <a:solidFill>
                  <a:schemeClr val="bg1">
                    <a:lumMod val="75000"/>
                  </a:schemeClr>
                </a:solidFill>
                <a:ea typeface="ＭＳ Ｐゴシック" pitchFamily="34" charset="-128"/>
              </a:rPr>
              <a:t>Status of data acquisition and exploitation</a:t>
            </a:r>
          </a:p>
          <a:p>
            <a:pPr>
              <a:lnSpc>
                <a:spcPct val="100000"/>
              </a:lnSpc>
              <a:spcBef>
                <a:spcPts val="600"/>
              </a:spcBef>
            </a:pPr>
            <a:r>
              <a:rPr lang="en-US" altLang="en-US" sz="2800" b="1" dirty="0" smtClean="0">
                <a:ea typeface="ＭＳ Ｐゴシック" pitchFamily="34" charset="-128"/>
              </a:rPr>
              <a:t>Pilot status report:</a:t>
            </a:r>
          </a:p>
          <a:p>
            <a:pPr lvl="1">
              <a:lnSpc>
                <a:spcPct val="100000"/>
              </a:lnSpc>
              <a:spcBef>
                <a:spcPts val="600"/>
              </a:spcBef>
            </a:pPr>
            <a:r>
              <a:rPr lang="en-US" altLang="en-US" sz="2400" b="1" dirty="0" smtClean="0">
                <a:solidFill>
                  <a:schemeClr val="bg1">
                    <a:lumMod val="75000"/>
                  </a:schemeClr>
                </a:solidFill>
                <a:ea typeface="ＭＳ Ｐゴシック" pitchFamily="34" charset="-128"/>
              </a:rPr>
              <a:t>Objective A: Global component status</a:t>
            </a:r>
          </a:p>
          <a:p>
            <a:pPr lvl="1">
              <a:lnSpc>
                <a:spcPct val="100000"/>
              </a:lnSpc>
              <a:spcBef>
                <a:spcPts val="600"/>
              </a:spcBef>
            </a:pPr>
            <a:r>
              <a:rPr lang="en-US" altLang="en-US" sz="2400" b="1" dirty="0" smtClean="0">
                <a:ea typeface="ＭＳ Ｐゴシック" pitchFamily="34" charset="-128"/>
              </a:rPr>
              <a:t>Objective B: Regional component status</a:t>
            </a:r>
          </a:p>
          <a:p>
            <a:pPr lvl="2">
              <a:spcBef>
                <a:spcPts val="600"/>
              </a:spcBef>
            </a:pPr>
            <a:r>
              <a:rPr lang="en-US" altLang="en-US" sz="2000" b="1" dirty="0" smtClean="0">
                <a:solidFill>
                  <a:schemeClr val="bg1">
                    <a:lumMod val="75000"/>
                  </a:schemeClr>
                </a:solidFill>
                <a:ea typeface="ＭＳ Ｐゴシック" pitchFamily="34" charset="-128"/>
              </a:rPr>
              <a:t>Caribbean/Central America</a:t>
            </a:r>
          </a:p>
          <a:p>
            <a:pPr lvl="2">
              <a:spcBef>
                <a:spcPts val="600"/>
              </a:spcBef>
            </a:pPr>
            <a:r>
              <a:rPr lang="en-US" altLang="en-US" sz="2000" b="1" dirty="0" smtClean="0">
                <a:solidFill>
                  <a:schemeClr val="bg1">
                    <a:lumMod val="75000"/>
                  </a:schemeClr>
                </a:solidFill>
                <a:ea typeface="ＭＳ Ｐゴシック" pitchFamily="34" charset="-128"/>
              </a:rPr>
              <a:t>Southern Africa</a:t>
            </a:r>
          </a:p>
          <a:p>
            <a:pPr lvl="2">
              <a:spcBef>
                <a:spcPts val="600"/>
              </a:spcBef>
            </a:pPr>
            <a:r>
              <a:rPr lang="en-US" altLang="en-US" sz="2000" b="1" dirty="0" smtClean="0">
                <a:ea typeface="ＭＳ Ｐゴシック" pitchFamily="34" charset="-128"/>
              </a:rPr>
              <a:t>Southeast Asia</a:t>
            </a:r>
          </a:p>
          <a:p>
            <a:pPr lvl="2">
              <a:spcBef>
                <a:spcPts val="600"/>
              </a:spcBef>
            </a:pPr>
            <a:r>
              <a:rPr lang="en-US" altLang="en-US" sz="2000" b="1" i="1" dirty="0" smtClean="0">
                <a:ea typeface="ＭＳ Ｐゴシック" pitchFamily="34" charset="-128"/>
              </a:rPr>
              <a:t>Special event: Mississippi River (US)</a:t>
            </a:r>
            <a:endParaRPr lang="en-US" altLang="en-US" sz="2000" b="1" dirty="0" smtClean="0">
              <a:ea typeface="ＭＳ Ｐゴシック" pitchFamily="34" charset="-128"/>
            </a:endParaRPr>
          </a:p>
          <a:p>
            <a:pPr lvl="1">
              <a:lnSpc>
                <a:spcPct val="100000"/>
              </a:lnSpc>
              <a:spcBef>
                <a:spcPts val="600"/>
              </a:spcBef>
            </a:pPr>
            <a:r>
              <a:rPr lang="en-US" altLang="en-US" sz="2400" b="1" dirty="0" smtClean="0">
                <a:ea typeface="ＭＳ Ｐゴシック" pitchFamily="34" charset="-128"/>
              </a:rPr>
              <a:t>Objective C: Capacity Building</a:t>
            </a:r>
          </a:p>
          <a:p>
            <a:pPr>
              <a:lnSpc>
                <a:spcPct val="100000"/>
              </a:lnSpc>
              <a:spcBef>
                <a:spcPts val="600"/>
              </a:spcBef>
            </a:pPr>
            <a:r>
              <a:rPr lang="en-US" altLang="en-US" sz="2800" b="1" dirty="0" smtClean="0">
                <a:ea typeface="ＭＳ Ｐゴシック" pitchFamily="34" charset="-128"/>
              </a:rPr>
              <a:t>Issues and Risk Management</a:t>
            </a:r>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28</a:t>
            </a:fld>
            <a:endParaRPr lang="en-US" alt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0" y="260350"/>
            <a:ext cx="9144000" cy="792163"/>
          </a:xfrm>
        </p:spPr>
        <p:txBody>
          <a:bodyPr/>
          <a:lstStyle/>
          <a:p>
            <a:r>
              <a:rPr lang="en-US" altLang="en-US" sz="3200" dirty="0" smtClean="0"/>
              <a:t>Objective B: SE Asia Component Status (1/5)</a:t>
            </a:r>
          </a:p>
        </p:txBody>
      </p:sp>
      <p:sp>
        <p:nvSpPr>
          <p:cNvPr id="12291" name="Content Placeholder 2"/>
          <p:cNvSpPr>
            <a:spLocks noGrp="1"/>
          </p:cNvSpPr>
          <p:nvPr>
            <p:ph idx="1"/>
          </p:nvPr>
        </p:nvSpPr>
        <p:spPr>
          <a:xfrm>
            <a:off x="539751" y="1052513"/>
            <a:ext cx="8136706" cy="5688855"/>
          </a:xfrm>
        </p:spPr>
        <p:txBody>
          <a:bodyPr/>
          <a:lstStyle/>
          <a:p>
            <a:pPr>
              <a:lnSpc>
                <a:spcPct val="90000"/>
              </a:lnSpc>
              <a:spcBef>
                <a:spcPts val="600"/>
              </a:spcBef>
            </a:pPr>
            <a:r>
              <a:rPr lang="en-US" altLang="en-US" sz="2400" u="sng" dirty="0" smtClean="0"/>
              <a:t>2014 Milestones</a:t>
            </a:r>
            <a:r>
              <a:rPr lang="en-US" altLang="en-US" sz="2400" dirty="0" smtClean="0"/>
              <a:t>:</a:t>
            </a:r>
          </a:p>
          <a:p>
            <a:pPr lvl="1">
              <a:lnSpc>
                <a:spcPct val="90000"/>
              </a:lnSpc>
              <a:spcBef>
                <a:spcPts val="600"/>
              </a:spcBef>
            </a:pPr>
            <a:r>
              <a:rPr lang="en-US" sz="2000" dirty="0" smtClean="0"/>
              <a:t>User consultations on new pilot products</a:t>
            </a:r>
          </a:p>
          <a:p>
            <a:pPr marL="1257300" lvl="2" indent="-339725">
              <a:lnSpc>
                <a:spcPct val="90000"/>
              </a:lnSpc>
              <a:spcBef>
                <a:spcPts val="600"/>
              </a:spcBef>
            </a:pPr>
            <a:r>
              <a:rPr lang="en-US" sz="2000" u="sng" dirty="0" smtClean="0"/>
              <a:t>Status</a:t>
            </a:r>
            <a:r>
              <a:rPr lang="en-US" sz="2000" dirty="0" smtClean="0"/>
              <a:t>: Flood forecasting and event mapping software installed at ICOMOD in 2015.  Currently working out the details on defining and installing software at ADPC for a combination of Flood Pilot products and theirs.</a:t>
            </a:r>
          </a:p>
          <a:p>
            <a:pPr lvl="1">
              <a:lnSpc>
                <a:spcPct val="90000"/>
              </a:lnSpc>
              <a:spcBef>
                <a:spcPts val="600"/>
              </a:spcBef>
            </a:pPr>
            <a:r>
              <a:rPr lang="en-US" sz="2000" dirty="0" smtClean="0"/>
              <a:t>Test TRMM/GPM-based Global Flood Modeling System (GFMS) 1km resolution flood modeling product over the Lower Mekong Basin (contingent on river gauge data being obtained)</a:t>
            </a:r>
          </a:p>
          <a:p>
            <a:pPr marL="1257300" lvl="2" indent="-339725">
              <a:lnSpc>
                <a:spcPct val="90000"/>
              </a:lnSpc>
              <a:spcBef>
                <a:spcPts val="600"/>
              </a:spcBef>
            </a:pPr>
            <a:r>
              <a:rPr lang="en-US" sz="2000" u="sng" dirty="0" smtClean="0"/>
              <a:t>Status</a:t>
            </a:r>
            <a:r>
              <a:rPr lang="en-US" sz="2000" dirty="0" smtClean="0"/>
              <a:t>:  On hold—unable to obtain gauge data for this application</a:t>
            </a:r>
          </a:p>
          <a:p>
            <a:pPr lvl="1">
              <a:lnSpc>
                <a:spcPct val="90000"/>
              </a:lnSpc>
              <a:spcBef>
                <a:spcPts val="600"/>
              </a:spcBef>
            </a:pPr>
            <a:r>
              <a:rPr lang="en-US" sz="2000" dirty="0" smtClean="0"/>
              <a:t>Flood Dashboard development based on Namibia pilot example adapted to SE Asia users; </a:t>
            </a:r>
          </a:p>
          <a:p>
            <a:pPr marL="1257300" lvl="2" indent="-339725">
              <a:lnSpc>
                <a:spcPct val="90000"/>
              </a:lnSpc>
              <a:spcBef>
                <a:spcPts val="600"/>
              </a:spcBef>
            </a:pPr>
            <a:r>
              <a:rPr lang="en-US" sz="2000" u="sng" dirty="0" smtClean="0"/>
              <a:t>Status</a:t>
            </a:r>
            <a:r>
              <a:rPr lang="en-US" sz="2000" dirty="0" smtClean="0"/>
              <a:t>: Completed </a:t>
            </a:r>
            <a:r>
              <a:rPr lang="en-US" altLang="en-US" sz="2000" dirty="0" smtClean="0">
                <a:hlinkClick r:id="rId2"/>
              </a:rPr>
              <a:t>http://</a:t>
            </a:r>
            <a:r>
              <a:rPr lang="en-US" altLang="en-US" sz="2000" dirty="0" err="1" smtClean="0">
                <a:hlinkClick r:id="rId2"/>
              </a:rPr>
              <a:t>matsu-seasia.opensciencedatacloud.org</a:t>
            </a:r>
            <a:r>
              <a:rPr lang="en-US" altLang="en-US" sz="2000" dirty="0" smtClean="0">
                <a:hlinkClick r:id="rId2"/>
              </a:rPr>
              <a:t>/</a:t>
            </a:r>
            <a:endParaRPr lang="en-US" altLang="en-US" sz="2000" dirty="0" smtClean="0"/>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29</a:t>
            </a:fld>
            <a:endParaRPr lang="en-US" alt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idx="4294967295"/>
          </p:nvPr>
        </p:nvSpPr>
        <p:spPr>
          <a:xfrm>
            <a:off x="1187450" y="188913"/>
            <a:ext cx="7032625" cy="738187"/>
          </a:xfrm>
        </p:spPr>
        <p:txBody>
          <a:bodyPr/>
          <a:lstStyle/>
          <a:p>
            <a:pPr eaLnBrk="1" hangingPunct="1"/>
            <a:r>
              <a:rPr lang="en-GB" altLang="ja-JP" sz="3200" dirty="0" smtClean="0">
                <a:ea typeface="ＭＳ Ｐゴシック" pitchFamily="34" charset="-128"/>
                <a:cs typeface="Tahoma" pitchFamily="34" charset="0"/>
              </a:rPr>
              <a:t>CEOS DRM Flood Pilot Overview</a:t>
            </a:r>
            <a:endParaRPr lang="en-US" altLang="en-US" sz="3200" dirty="0" smtClean="0">
              <a:ea typeface="ＭＳ Ｐゴシック" pitchFamily="34" charset="-128"/>
              <a:cs typeface="Tahoma" pitchFamily="34" charset="0"/>
            </a:endParaRPr>
          </a:p>
        </p:txBody>
      </p:sp>
      <p:sp>
        <p:nvSpPr>
          <p:cNvPr id="5" name="Rectangle 3"/>
          <p:cNvSpPr txBox="1">
            <a:spLocks noChangeArrowheads="1"/>
          </p:cNvSpPr>
          <p:nvPr/>
        </p:nvSpPr>
        <p:spPr>
          <a:xfrm>
            <a:off x="147638" y="1363663"/>
            <a:ext cx="8937625" cy="5130800"/>
          </a:xfrm>
          <a:prstGeom prst="rect">
            <a:avLst/>
          </a:prstGeom>
        </p:spPr>
        <p:txBody>
          <a:bodyPr/>
          <a:lstStyle/>
          <a:p>
            <a:pPr marL="342900" indent="-342900" algn="ctr">
              <a:lnSpc>
                <a:spcPct val="90000"/>
              </a:lnSpc>
              <a:spcBef>
                <a:spcPct val="20000"/>
              </a:spcBef>
              <a:buFont typeface="Arial" charset="0"/>
              <a:buChar char="•"/>
              <a:defRPr/>
            </a:pPr>
            <a:endParaRPr lang="en-GB" altLang="ja-JP" sz="2400" dirty="0">
              <a:solidFill>
                <a:schemeClr val="tx1">
                  <a:lumMod val="75000"/>
                </a:schemeClr>
              </a:solidFill>
              <a:latin typeface="Arial" pitchFamily="34" charset="0"/>
              <a:ea typeface="ＭＳ Ｐゴシック" pitchFamily="50" charset="-128"/>
              <a:cs typeface="Arial" pitchFamily="34" charset="0"/>
            </a:endParaRPr>
          </a:p>
          <a:p>
            <a:pPr marL="342900" indent="-342900" algn="ctr">
              <a:lnSpc>
                <a:spcPct val="90000"/>
              </a:lnSpc>
              <a:spcBef>
                <a:spcPct val="20000"/>
              </a:spcBef>
              <a:buFont typeface="Arial" charset="0"/>
              <a:buChar char="•"/>
              <a:defRPr/>
            </a:pPr>
            <a:endParaRPr lang="en-GB" altLang="ja-JP" sz="2400" dirty="0">
              <a:solidFill>
                <a:schemeClr val="tx1">
                  <a:lumMod val="75000"/>
                </a:schemeClr>
              </a:solidFill>
              <a:latin typeface="Arial" pitchFamily="34" charset="0"/>
              <a:ea typeface="ＭＳ Ｐゴシック" pitchFamily="50" charset="-128"/>
              <a:cs typeface="Arial" pitchFamily="34" charset="0"/>
            </a:endParaRPr>
          </a:p>
        </p:txBody>
      </p:sp>
      <p:sp>
        <p:nvSpPr>
          <p:cNvPr id="6" name="Content Placeholder 2"/>
          <p:cNvSpPr txBox="1">
            <a:spLocks/>
          </p:cNvSpPr>
          <p:nvPr/>
        </p:nvSpPr>
        <p:spPr>
          <a:xfrm>
            <a:off x="468313" y="1052513"/>
            <a:ext cx="8064500" cy="5256212"/>
          </a:xfrm>
          <a:prstGeom prst="rect">
            <a:avLst/>
          </a:prstGeom>
        </p:spPr>
        <p:txBody>
          <a:bodyPr/>
          <a:lstStyle/>
          <a:p>
            <a:pPr marL="346075" marR="0" lvl="0" indent="-346075" algn="l" defTabSz="903288" rtl="0" eaLnBrk="0" fontAlgn="base" latinLnBrk="0" hangingPunct="0">
              <a:lnSpc>
                <a:spcPct val="90000"/>
              </a:lnSpc>
              <a:spcBef>
                <a:spcPts val="600"/>
              </a:spcBef>
              <a:spcAft>
                <a:spcPct val="0"/>
              </a:spcAft>
              <a:buClrTx/>
              <a:buSzTx/>
              <a:buFontTx/>
              <a:buChar char="•"/>
              <a:tabLst/>
              <a:defRPr/>
            </a:pPr>
            <a:r>
              <a:rPr kumimoji="0" lang="en-US" altLang="en-US" sz="2400" i="0" u="none" strike="noStrike" kern="0" cap="none" spc="0" normalizeH="0" baseline="0" noProof="0" dirty="0" smtClean="0">
                <a:ln>
                  <a:noFill/>
                </a:ln>
                <a:solidFill>
                  <a:schemeClr val="tx1"/>
                </a:solidFill>
                <a:effectLst/>
                <a:uLnTx/>
                <a:uFillTx/>
                <a:latin typeface="+mn-lt"/>
                <a:ea typeface="ＭＳ Ｐゴシック" pitchFamily="34" charset="-128"/>
                <a:cs typeface="+mn-cs"/>
              </a:rPr>
              <a:t>Goal: </a:t>
            </a:r>
            <a:r>
              <a:rPr kumimoji="0" lang="en-US" altLang="en-US" sz="2400" b="0" i="0" u="none" strike="noStrike" kern="0" cap="none" spc="0" normalizeH="0" baseline="0" noProof="0" dirty="0" smtClean="0">
                <a:ln>
                  <a:noFill/>
                </a:ln>
                <a:solidFill>
                  <a:schemeClr val="tx1"/>
                </a:solidFill>
                <a:effectLst/>
                <a:uLnTx/>
                <a:uFillTx/>
                <a:latin typeface="+mn-lt"/>
                <a:ea typeface="ＭＳ Ｐゴシック" pitchFamily="34" charset="-128"/>
                <a:cs typeface="+mn-cs"/>
              </a:rPr>
              <a:t>demonstrate effective</a:t>
            </a:r>
            <a:r>
              <a:rPr kumimoji="0" lang="en-US" altLang="en-US" sz="2400" b="0" i="0" u="none" strike="noStrike" kern="0" cap="none" spc="0" normalizeH="0" noProof="0" dirty="0" smtClean="0">
                <a:ln>
                  <a:noFill/>
                </a:ln>
                <a:solidFill>
                  <a:schemeClr val="tx1"/>
                </a:solidFill>
                <a:effectLst/>
                <a:uLnTx/>
                <a:uFillTx/>
                <a:latin typeface="+mn-lt"/>
                <a:ea typeface="ＭＳ Ｐゴシック" pitchFamily="34" charset="-128"/>
                <a:cs typeface="+mn-cs"/>
              </a:rPr>
              <a:t> application of EO to the full cycle of flood management at all scales by:</a:t>
            </a:r>
            <a:endParaRPr kumimoji="0" lang="en-US" altLang="en-US" sz="2400" b="0" i="0" u="none" strike="noStrike" kern="0" cap="none" spc="0" normalizeH="0" baseline="0" noProof="0" dirty="0" smtClean="0">
              <a:ln>
                <a:noFill/>
              </a:ln>
              <a:solidFill>
                <a:schemeClr val="tx1"/>
              </a:solidFill>
              <a:effectLst/>
              <a:uLnTx/>
              <a:uFillTx/>
              <a:latin typeface="+mn-lt"/>
              <a:ea typeface="ＭＳ Ｐゴシック" pitchFamily="34" charset="-128"/>
              <a:cs typeface="+mn-cs"/>
            </a:endParaRPr>
          </a:p>
          <a:p>
            <a:pPr marL="803275" lvl="1" indent="-346075" defTabSz="903288">
              <a:lnSpc>
                <a:spcPct val="90000"/>
              </a:lnSpc>
              <a:spcBef>
                <a:spcPts val="600"/>
              </a:spcBef>
              <a:buFontTx/>
              <a:buChar char="•"/>
            </a:pPr>
            <a:r>
              <a:rPr kumimoji="0" lang="en-US" altLang="en-US" sz="2000" i="0" u="none" strike="noStrike" kern="0" cap="none" spc="0" normalizeH="0" baseline="0" noProof="0" dirty="0" smtClean="0">
                <a:ln>
                  <a:noFill/>
                </a:ln>
                <a:solidFill>
                  <a:schemeClr val="tx1"/>
                </a:solidFill>
                <a:effectLst/>
                <a:uLnTx/>
                <a:uFillTx/>
                <a:latin typeface="+mn-lt"/>
                <a:ea typeface="ＭＳ Ｐゴシック" pitchFamily="34" charset="-128"/>
                <a:cs typeface="+mn-cs"/>
              </a:rPr>
              <a:t>Objective A:</a:t>
            </a:r>
            <a:r>
              <a:rPr kumimoji="0" lang="en-US" altLang="en-US" sz="2000" b="0" i="0" u="none" strike="noStrike" kern="0" cap="none" spc="0" normalizeH="0" baseline="0" noProof="0" dirty="0" smtClean="0">
                <a:ln>
                  <a:noFill/>
                </a:ln>
                <a:solidFill>
                  <a:schemeClr val="tx1"/>
                </a:solidFill>
                <a:effectLst/>
                <a:uLnTx/>
                <a:uFillTx/>
                <a:latin typeface="+mn-lt"/>
                <a:ea typeface="ＭＳ Ｐゴシック" pitchFamily="34" charset="-128"/>
                <a:cs typeface="+mn-cs"/>
              </a:rPr>
              <a:t> Integrating information from existing NRT global flood monitoring / modeling systems into a Global Flood Dashboard;</a:t>
            </a:r>
          </a:p>
          <a:p>
            <a:pPr marL="803275" lvl="1" indent="-346075" defTabSz="903288">
              <a:lnSpc>
                <a:spcPct val="90000"/>
              </a:lnSpc>
              <a:spcBef>
                <a:spcPts val="600"/>
              </a:spcBef>
              <a:buFontTx/>
              <a:buChar char="•"/>
            </a:pPr>
            <a:r>
              <a:rPr kumimoji="0" lang="en-US" altLang="en-US" sz="2000" i="0" u="none" strike="noStrike" kern="0" cap="none" spc="0" normalizeH="0" baseline="0" noProof="0" dirty="0" smtClean="0">
                <a:ln>
                  <a:noFill/>
                </a:ln>
                <a:solidFill>
                  <a:schemeClr val="tx1"/>
                </a:solidFill>
                <a:effectLst/>
                <a:uLnTx/>
                <a:uFillTx/>
                <a:latin typeface="+mn-lt"/>
                <a:ea typeface="ＭＳ Ｐゴシック" pitchFamily="34" charset="-128"/>
                <a:cs typeface="+mn-cs"/>
              </a:rPr>
              <a:t>Objective B: </a:t>
            </a:r>
            <a:r>
              <a:rPr kumimoji="0" lang="en-US" altLang="en-US" sz="2000" b="0" i="0" u="none" strike="noStrike" kern="0" cap="none" spc="0" normalizeH="0" baseline="0" noProof="0" dirty="0" smtClean="0">
                <a:ln>
                  <a:noFill/>
                </a:ln>
                <a:solidFill>
                  <a:schemeClr val="tx1"/>
                </a:solidFill>
                <a:effectLst/>
                <a:uLnTx/>
                <a:uFillTx/>
                <a:latin typeface="+mn-lt"/>
                <a:ea typeface="ＭＳ Ｐゴシック" pitchFamily="34" charset="-128"/>
                <a:cs typeface="+mn-cs"/>
              </a:rPr>
              <a:t>Delivering EO-based</a:t>
            </a:r>
            <a:r>
              <a:rPr kumimoji="0" lang="en-US" altLang="en-US" sz="2000" b="0" i="0" u="none" strike="noStrike" kern="0" cap="none" spc="0" normalizeH="0" noProof="0" dirty="0" smtClean="0">
                <a:ln>
                  <a:noFill/>
                </a:ln>
                <a:solidFill>
                  <a:schemeClr val="tx1"/>
                </a:solidFill>
                <a:effectLst/>
                <a:uLnTx/>
                <a:uFillTx/>
                <a:latin typeface="+mn-lt"/>
                <a:ea typeface="ＭＳ Ｐゴシック" pitchFamily="34" charset="-128"/>
                <a:cs typeface="+mn-cs"/>
              </a:rPr>
              <a:t> flood mitigation, warning, and response products and services through regional end-to-end pilots in:</a:t>
            </a:r>
          </a:p>
          <a:p>
            <a:pPr marL="1260475" lvl="2" indent="-346075" defTabSz="903288">
              <a:lnSpc>
                <a:spcPct val="90000"/>
              </a:lnSpc>
              <a:spcBef>
                <a:spcPts val="600"/>
              </a:spcBef>
              <a:buFontTx/>
              <a:buChar char="•"/>
            </a:pPr>
            <a:r>
              <a:rPr lang="en-US" altLang="en-US" sz="1800" b="0" kern="0" dirty="0" smtClean="0">
                <a:solidFill>
                  <a:schemeClr val="tx1"/>
                </a:solidFill>
                <a:latin typeface="+mn-lt"/>
                <a:ea typeface="ＭＳ Ｐゴシック" pitchFamily="34" charset="-128"/>
              </a:rPr>
              <a:t>Caribbean/Central America (focus on Haiti)</a:t>
            </a:r>
          </a:p>
          <a:p>
            <a:pPr marL="1260475" lvl="2" indent="-346075" defTabSz="903288">
              <a:lnSpc>
                <a:spcPct val="90000"/>
              </a:lnSpc>
              <a:spcBef>
                <a:spcPts val="600"/>
              </a:spcBef>
              <a:buFontTx/>
              <a:buChar char="•"/>
            </a:pPr>
            <a:r>
              <a:rPr kumimoji="0" lang="en-US" altLang="en-US" sz="1800" b="0" i="0" u="none" strike="noStrike" kern="0" cap="none" spc="0" normalizeH="0" noProof="0" dirty="0" smtClean="0">
                <a:ln>
                  <a:noFill/>
                </a:ln>
                <a:solidFill>
                  <a:schemeClr val="tx1"/>
                </a:solidFill>
                <a:effectLst/>
                <a:uLnTx/>
                <a:uFillTx/>
                <a:latin typeface="+mn-lt"/>
                <a:ea typeface="ＭＳ Ｐゴシック" pitchFamily="34" charset="-128"/>
                <a:cs typeface="+mn-cs"/>
              </a:rPr>
              <a:t>Southern Africa (inc. Namibia, South Africa, Zambia, Zimbabwe, Mozambique, and Malawi);</a:t>
            </a:r>
          </a:p>
          <a:p>
            <a:pPr marL="1260475" lvl="2" indent="-346075" defTabSz="903288">
              <a:lnSpc>
                <a:spcPct val="90000"/>
              </a:lnSpc>
              <a:spcBef>
                <a:spcPts val="600"/>
              </a:spcBef>
              <a:buFontTx/>
              <a:buChar char="•"/>
            </a:pPr>
            <a:r>
              <a:rPr kumimoji="0" lang="en-US" altLang="en-US" sz="1800" b="0" i="0" u="none" strike="noStrike" kern="0" cap="none" spc="0" normalizeH="0" noProof="0" dirty="0" smtClean="0">
                <a:ln>
                  <a:noFill/>
                </a:ln>
                <a:solidFill>
                  <a:schemeClr val="tx1"/>
                </a:solidFill>
                <a:effectLst/>
                <a:uLnTx/>
                <a:uFillTx/>
                <a:latin typeface="+mn-lt"/>
                <a:ea typeface="ＭＳ Ｐゴシック" pitchFamily="34" charset="-128"/>
                <a:cs typeface="+mn-cs"/>
              </a:rPr>
              <a:t>Southeast Asia (focus on lower Mekong Basin and Java)</a:t>
            </a:r>
          </a:p>
          <a:p>
            <a:pPr marL="803275" lvl="1" indent="-346075" defTabSz="903288">
              <a:lnSpc>
                <a:spcPct val="90000"/>
              </a:lnSpc>
              <a:spcBef>
                <a:spcPts val="600"/>
              </a:spcBef>
              <a:buFontTx/>
              <a:buChar char="•"/>
            </a:pPr>
            <a:r>
              <a:rPr lang="en-US" altLang="en-US" sz="2000" kern="0" baseline="0" dirty="0" smtClean="0">
                <a:solidFill>
                  <a:schemeClr val="tx1"/>
                </a:solidFill>
                <a:latin typeface="+mn-lt"/>
                <a:ea typeface="ＭＳ Ｐゴシック" pitchFamily="34" charset="-128"/>
              </a:rPr>
              <a:t>Objective</a:t>
            </a:r>
            <a:r>
              <a:rPr lang="en-US" altLang="en-US" sz="2000" kern="0" dirty="0" smtClean="0">
                <a:solidFill>
                  <a:schemeClr val="tx1"/>
                </a:solidFill>
                <a:latin typeface="+mn-lt"/>
                <a:ea typeface="ＭＳ Ｐゴシック" pitchFamily="34" charset="-128"/>
              </a:rPr>
              <a:t> C: </a:t>
            </a:r>
            <a:r>
              <a:rPr lang="en-US" altLang="en-US" sz="2000" b="0" kern="0" dirty="0" smtClean="0">
                <a:solidFill>
                  <a:schemeClr val="tx1"/>
                </a:solidFill>
                <a:latin typeface="+mn-lt"/>
                <a:ea typeface="ＭＳ Ｐゴシック" pitchFamily="34" charset="-128"/>
              </a:rPr>
              <a:t>Encouraging at least base-level in-country capacity to access EO and integrate it into their operational systems and flood management practices</a:t>
            </a:r>
            <a:endParaRPr kumimoji="0" lang="en-US" altLang="en-US" sz="2000" b="0" i="0" u="none" strike="noStrike" kern="0" cap="none" spc="0" normalizeH="0" baseline="0" noProof="0" dirty="0" smtClean="0">
              <a:ln>
                <a:noFill/>
              </a:ln>
              <a:solidFill>
                <a:schemeClr val="tx1"/>
              </a:solidFill>
              <a:effectLst/>
              <a:uLnTx/>
              <a:uFillTx/>
              <a:latin typeface="+mn-lt"/>
              <a:ea typeface="ＭＳ Ｐゴシック" pitchFamily="34" charset="-128"/>
              <a:cs typeface="+mn-cs"/>
            </a:endParaRPr>
          </a:p>
        </p:txBody>
      </p:sp>
      <p:sp>
        <p:nvSpPr>
          <p:cNvPr id="7" name="Slide Number Placeholder 5"/>
          <p:cNvSpPr txBox="1">
            <a:spLocks/>
          </p:cNvSpPr>
          <p:nvPr/>
        </p:nvSpPr>
        <p:spPr>
          <a:xfrm>
            <a:off x="8244408" y="6400800"/>
            <a:ext cx="899592" cy="4572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3A86AE8E-D549-4C81-A371-621FC48DD807}" type="slidenum">
              <a:rPr kumimoji="0" lang="en-US" altLang="en-US" sz="1600" b="1" i="0" u="none" strike="noStrike" kern="1200" cap="none" spc="0" normalizeH="0" baseline="0" noProof="0" smtClean="0">
                <a:ln>
                  <a:noFill/>
                </a:ln>
                <a:solidFill>
                  <a:schemeClr val="tx2"/>
                </a:solidFill>
                <a:effectLst/>
                <a:uLnTx/>
                <a:uFillTx/>
                <a:latin typeface="Times New Roman"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3</a:t>
            </a:fld>
            <a:endParaRPr kumimoji="0" lang="en-US" altLang="en-US" sz="1600" b="1" i="0" u="none" strike="noStrike" kern="1200" cap="none" spc="0" normalizeH="0" baseline="0" noProof="0" dirty="0">
              <a:ln>
                <a:noFill/>
              </a:ln>
              <a:solidFill>
                <a:schemeClr val="tx2"/>
              </a:solidFill>
              <a:effectLst/>
              <a:uLnTx/>
              <a:uFillTx/>
              <a:latin typeface="Times New Roman" pitchFamily="18" charset="0"/>
              <a:ea typeface="+mn-ea"/>
              <a:cs typeface="+mn-cs"/>
            </a:endParaRPr>
          </a:p>
        </p:txBody>
      </p:sp>
    </p:spTree>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0" y="188640"/>
            <a:ext cx="9144000" cy="864096"/>
          </a:xfrm>
        </p:spPr>
        <p:txBody>
          <a:bodyPr/>
          <a:lstStyle/>
          <a:p>
            <a:r>
              <a:rPr lang="en-US" altLang="en-US" sz="3200" dirty="0" smtClean="0"/>
              <a:t>Objective B: SE Asia Component Status (2/5)</a:t>
            </a:r>
          </a:p>
        </p:txBody>
      </p:sp>
      <p:sp>
        <p:nvSpPr>
          <p:cNvPr id="12291" name="Content Placeholder 2"/>
          <p:cNvSpPr>
            <a:spLocks noGrp="1"/>
          </p:cNvSpPr>
          <p:nvPr>
            <p:ph idx="1"/>
          </p:nvPr>
        </p:nvSpPr>
        <p:spPr>
          <a:xfrm>
            <a:off x="467544" y="1052736"/>
            <a:ext cx="8496944" cy="5688632"/>
          </a:xfrm>
        </p:spPr>
        <p:txBody>
          <a:bodyPr/>
          <a:lstStyle/>
          <a:p>
            <a:pPr>
              <a:lnSpc>
                <a:spcPct val="90000"/>
              </a:lnSpc>
              <a:spcBef>
                <a:spcPts val="600"/>
              </a:spcBef>
            </a:pPr>
            <a:r>
              <a:rPr lang="en-US" altLang="en-US" sz="2400" u="sng" dirty="0" smtClean="0"/>
              <a:t>2015 Milestones</a:t>
            </a:r>
            <a:r>
              <a:rPr lang="en-US" altLang="en-US" sz="2400" dirty="0" smtClean="0"/>
              <a:t>:</a:t>
            </a:r>
          </a:p>
          <a:p>
            <a:pPr lvl="1">
              <a:lnSpc>
                <a:spcPct val="90000"/>
              </a:lnSpc>
              <a:spcBef>
                <a:spcPts val="600"/>
              </a:spcBef>
            </a:pPr>
            <a:r>
              <a:rPr lang="en-US" sz="2000" dirty="0" smtClean="0"/>
              <a:t>Operational test bed for RASOR risk management system for test sites in Java</a:t>
            </a:r>
          </a:p>
          <a:p>
            <a:pPr marL="1257300" lvl="2" indent="-339725">
              <a:lnSpc>
                <a:spcPct val="90000"/>
              </a:lnSpc>
              <a:spcBef>
                <a:spcPts val="600"/>
              </a:spcBef>
            </a:pPr>
            <a:r>
              <a:rPr lang="en-US" sz="2000" u="sng" dirty="0" smtClean="0"/>
              <a:t>Status</a:t>
            </a:r>
            <a:r>
              <a:rPr lang="en-US" sz="2000" dirty="0" smtClean="0"/>
              <a:t>: </a:t>
            </a:r>
            <a:r>
              <a:rPr lang="en-US" altLang="en-US" sz="2000" dirty="0" smtClean="0"/>
              <a:t>Phase 2 proposal being prepared by RASOR team to fund extensions of 2007-11 / 2013-15 risk mapping work</a:t>
            </a:r>
            <a:endParaRPr lang="en-US" sz="2000" dirty="0" smtClean="0"/>
          </a:p>
          <a:p>
            <a:pPr lvl="1">
              <a:lnSpc>
                <a:spcPct val="90000"/>
              </a:lnSpc>
              <a:spcBef>
                <a:spcPts val="600"/>
              </a:spcBef>
            </a:pPr>
            <a:r>
              <a:rPr lang="en-US" sz="2000" dirty="0" smtClean="0"/>
              <a:t>Integration of flood dashboard</a:t>
            </a:r>
          </a:p>
          <a:p>
            <a:pPr marL="1257300" lvl="2" indent="-339725">
              <a:lnSpc>
                <a:spcPct val="90000"/>
              </a:lnSpc>
              <a:spcBef>
                <a:spcPts val="600"/>
              </a:spcBef>
            </a:pPr>
            <a:r>
              <a:rPr lang="en-US" sz="2000" u="sng" dirty="0" smtClean="0"/>
              <a:t>Status</a:t>
            </a:r>
            <a:r>
              <a:rPr lang="en-US" sz="2000" dirty="0" smtClean="0"/>
              <a:t>: Funding to automate updates to  </a:t>
            </a:r>
            <a:r>
              <a:rPr lang="en-US" altLang="en-US" sz="2000" dirty="0" smtClean="0">
                <a:hlinkClick r:id="rId2"/>
              </a:rPr>
              <a:t>http://matsu-seasia.opensciencedatacloud.org/</a:t>
            </a:r>
            <a:r>
              <a:rPr lang="en-US" altLang="en-US" sz="2000" dirty="0" smtClean="0"/>
              <a:t> ceased so </a:t>
            </a:r>
            <a:r>
              <a:rPr lang="en-US" altLang="en-US" sz="2000" dirty="0"/>
              <a:t>not all data being served </a:t>
            </a:r>
            <a:r>
              <a:rPr lang="en-US" altLang="en-US" sz="2000" dirty="0" smtClean="0"/>
              <a:t>are current; if SERVIR Step-2 proposal is awarded, data will be served through </a:t>
            </a:r>
            <a:r>
              <a:rPr lang="en-US" altLang="en-US" sz="2000" dirty="0" err="1" smtClean="0"/>
              <a:t>OpenGeoSocial</a:t>
            </a:r>
            <a:r>
              <a:rPr lang="en-US" altLang="en-US" sz="2000" dirty="0" smtClean="0"/>
              <a:t> API, including ADPC’s own products.</a:t>
            </a:r>
            <a:endParaRPr lang="en-US" sz="2000" u="sng" dirty="0" smtClean="0"/>
          </a:p>
          <a:p>
            <a:pPr lvl="1">
              <a:lnSpc>
                <a:spcPct val="90000"/>
              </a:lnSpc>
              <a:spcBef>
                <a:spcPts val="600"/>
              </a:spcBef>
            </a:pPr>
            <a:r>
              <a:rPr lang="en-US" sz="2000" dirty="0" smtClean="0"/>
              <a:t>Initial services for Mekong River Commission</a:t>
            </a:r>
          </a:p>
          <a:p>
            <a:pPr marL="1257300" lvl="2" indent="-339725">
              <a:lnSpc>
                <a:spcPct val="90000"/>
              </a:lnSpc>
              <a:spcBef>
                <a:spcPts val="600"/>
              </a:spcBef>
            </a:pPr>
            <a:r>
              <a:rPr lang="en-US" sz="2000" u="sng" dirty="0" smtClean="0"/>
              <a:t>Status:</a:t>
            </a:r>
            <a:r>
              <a:rPr lang="en-US" sz="2000" dirty="0" smtClean="0"/>
              <a:t> ADPC to host Open </a:t>
            </a:r>
            <a:r>
              <a:rPr lang="en-US" sz="2000" dirty="0" err="1" smtClean="0"/>
              <a:t>GeoSocial</a:t>
            </a:r>
            <a:r>
              <a:rPr lang="en-US" sz="2000" dirty="0" smtClean="0"/>
              <a:t> API Flood Monitoring software suite; full proposal for Step-2 SERVIR grant funding is being developed</a:t>
            </a:r>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30</a:t>
            </a:fld>
            <a:endParaRPr lang="en-US" alt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0" y="260648"/>
            <a:ext cx="9144000" cy="792386"/>
          </a:xfrm>
        </p:spPr>
        <p:txBody>
          <a:bodyPr/>
          <a:lstStyle/>
          <a:p>
            <a:r>
              <a:rPr lang="en-US" altLang="en-US" sz="3200" dirty="0" smtClean="0"/>
              <a:t>Objective B: SE Asia Component Status (3/5)</a:t>
            </a:r>
          </a:p>
        </p:txBody>
      </p:sp>
      <p:sp>
        <p:nvSpPr>
          <p:cNvPr id="12291" name="Content Placeholder 2"/>
          <p:cNvSpPr>
            <a:spLocks noGrp="1"/>
          </p:cNvSpPr>
          <p:nvPr>
            <p:ph idx="1"/>
          </p:nvPr>
        </p:nvSpPr>
        <p:spPr>
          <a:xfrm>
            <a:off x="467544" y="1052737"/>
            <a:ext cx="8496944" cy="5688632"/>
          </a:xfrm>
        </p:spPr>
        <p:txBody>
          <a:bodyPr/>
          <a:lstStyle/>
          <a:p>
            <a:pPr>
              <a:lnSpc>
                <a:spcPct val="90000"/>
              </a:lnSpc>
              <a:spcBef>
                <a:spcPts val="600"/>
              </a:spcBef>
            </a:pPr>
            <a:r>
              <a:rPr lang="en-US" altLang="en-US" sz="2400" u="sng" dirty="0" smtClean="0"/>
              <a:t>2015 Milestones</a:t>
            </a:r>
            <a:r>
              <a:rPr lang="en-US" altLang="en-US" sz="2400" dirty="0" smtClean="0"/>
              <a:t> (cont.):</a:t>
            </a:r>
          </a:p>
          <a:p>
            <a:pPr lvl="1">
              <a:lnSpc>
                <a:spcPct val="90000"/>
              </a:lnSpc>
              <a:spcBef>
                <a:spcPts val="600"/>
              </a:spcBef>
            </a:pPr>
            <a:r>
              <a:rPr lang="en-US" sz="2000" dirty="0" smtClean="0"/>
              <a:t>10-year flood archive over region based on </a:t>
            </a:r>
            <a:r>
              <a:rPr lang="en-US" sz="2000" dirty="0" err="1" smtClean="0"/>
              <a:t>Deltares</a:t>
            </a:r>
            <a:r>
              <a:rPr lang="en-US" sz="2000" dirty="0" smtClean="0"/>
              <a:t> Flood Monitoring </a:t>
            </a:r>
            <a:r>
              <a:rPr lang="en-US" sz="2000" dirty="0" err="1" smtClean="0"/>
              <a:t>Programme</a:t>
            </a:r>
            <a:endParaRPr lang="en-US" sz="2000" dirty="0" smtClean="0"/>
          </a:p>
          <a:p>
            <a:pPr marL="1257300" lvl="2" indent="-339725">
              <a:lnSpc>
                <a:spcPct val="90000"/>
              </a:lnSpc>
              <a:spcBef>
                <a:spcPts val="600"/>
              </a:spcBef>
            </a:pPr>
            <a:r>
              <a:rPr lang="en-US" sz="2000" u="sng" dirty="0" smtClean="0"/>
              <a:t>Status</a:t>
            </a:r>
            <a:r>
              <a:rPr lang="en-US" sz="2000" dirty="0" smtClean="0"/>
              <a:t>: DELTARES has recently re-engaged with the Pilot to produce products with Charter data and in collaborating with the ADPC flood record (access via </a:t>
            </a:r>
            <a:r>
              <a:rPr lang="en-US" sz="2000" dirty="0" err="1" smtClean="0"/>
              <a:t>OpenSocial</a:t>
            </a:r>
            <a:r>
              <a:rPr lang="en-US" sz="2000" dirty="0" smtClean="0"/>
              <a:t> API pending SERVIR grant funding).</a:t>
            </a:r>
          </a:p>
          <a:p>
            <a:pPr lvl="1">
              <a:lnSpc>
                <a:spcPct val="90000"/>
              </a:lnSpc>
              <a:spcBef>
                <a:spcPts val="600"/>
              </a:spcBef>
            </a:pPr>
            <a:r>
              <a:rPr lang="en-US" sz="2000" dirty="0" smtClean="0"/>
              <a:t>1</a:t>
            </a:r>
            <a:r>
              <a:rPr lang="en-US" sz="2000" baseline="30000" dirty="0" smtClean="0"/>
              <a:t>st</a:t>
            </a:r>
            <a:r>
              <a:rPr lang="en-US" sz="2000" dirty="0" smtClean="0"/>
              <a:t> new TRMM/GPM and other flood monitoring products</a:t>
            </a:r>
          </a:p>
          <a:p>
            <a:pPr marL="1257300" lvl="2" indent="-339725">
              <a:lnSpc>
                <a:spcPct val="90000"/>
              </a:lnSpc>
              <a:spcBef>
                <a:spcPts val="600"/>
              </a:spcBef>
            </a:pPr>
            <a:r>
              <a:rPr lang="en-US" sz="2000" u="sng" dirty="0" smtClean="0"/>
              <a:t>Status</a:t>
            </a:r>
            <a:r>
              <a:rPr lang="en-US" sz="2000" dirty="0" smtClean="0"/>
              <a:t>: </a:t>
            </a:r>
            <a:r>
              <a:rPr lang="en-US" sz="2000" dirty="0" err="1" smtClean="0"/>
              <a:t>iMERG</a:t>
            </a:r>
            <a:r>
              <a:rPr lang="en-US" sz="2000" dirty="0" smtClean="0"/>
              <a:t> products now served under Open </a:t>
            </a:r>
            <a:r>
              <a:rPr lang="en-US" sz="2000" dirty="0" err="1" smtClean="0"/>
              <a:t>GeoSocial</a:t>
            </a:r>
            <a:r>
              <a:rPr lang="en-US" sz="2000" dirty="0" smtClean="0"/>
              <a:t> API</a:t>
            </a:r>
          </a:p>
          <a:p>
            <a:pPr marL="1257300" lvl="2" indent="-339725">
              <a:lnSpc>
                <a:spcPct val="90000"/>
              </a:lnSpc>
              <a:spcBef>
                <a:spcPts val="600"/>
              </a:spcBef>
            </a:pPr>
            <a:r>
              <a:rPr lang="en-US" sz="2000" dirty="0" smtClean="0"/>
              <a:t>GFMS flood products being served from another API instance (http://ojo-streamer.herokuapp.com/)</a:t>
            </a:r>
          </a:p>
          <a:p>
            <a:pPr>
              <a:lnSpc>
                <a:spcPct val="90000"/>
              </a:lnSpc>
              <a:spcBef>
                <a:spcPts val="600"/>
              </a:spcBef>
            </a:pPr>
            <a:r>
              <a:rPr lang="en-US" altLang="en-US" sz="2400" u="sng" dirty="0" smtClean="0"/>
              <a:t>2016 Milestones</a:t>
            </a:r>
            <a:r>
              <a:rPr lang="en-US" altLang="en-US" sz="2400" dirty="0" smtClean="0"/>
              <a:t>:</a:t>
            </a:r>
          </a:p>
          <a:p>
            <a:pPr lvl="1">
              <a:lnSpc>
                <a:spcPct val="90000"/>
              </a:lnSpc>
              <a:spcBef>
                <a:spcPts val="600"/>
              </a:spcBef>
            </a:pPr>
            <a:r>
              <a:rPr lang="en-US" sz="2000" dirty="0" smtClean="0"/>
              <a:t>Flood monitoring during 2016 season</a:t>
            </a:r>
          </a:p>
          <a:p>
            <a:pPr lvl="1">
              <a:lnSpc>
                <a:spcPct val="90000"/>
              </a:lnSpc>
              <a:spcBef>
                <a:spcPts val="600"/>
              </a:spcBef>
            </a:pPr>
            <a:r>
              <a:rPr lang="en-US" sz="2000" dirty="0" smtClean="0"/>
              <a:t>Draft a plan for longer-term sustainability</a:t>
            </a:r>
          </a:p>
          <a:p>
            <a:pPr>
              <a:lnSpc>
                <a:spcPct val="90000"/>
              </a:lnSpc>
              <a:spcBef>
                <a:spcPts val="600"/>
              </a:spcBef>
            </a:pPr>
            <a:r>
              <a:rPr lang="en-US" altLang="en-US" sz="2400" u="sng" dirty="0" smtClean="0"/>
              <a:t>Status</a:t>
            </a:r>
            <a:r>
              <a:rPr lang="en-US" altLang="en-US" sz="2400" dirty="0" smtClean="0"/>
              <a:t>: </a:t>
            </a:r>
            <a:r>
              <a:rPr lang="en-US" altLang="en-US" sz="2400" b="1" dirty="0" smtClean="0"/>
              <a:t>80%</a:t>
            </a:r>
            <a:r>
              <a:rPr lang="en-US" altLang="en-US" sz="2400" dirty="0" smtClean="0"/>
              <a:t> complete.</a:t>
            </a:r>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31</a:t>
            </a:fld>
            <a:endParaRPr lang="en-US" alt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0" y="260350"/>
            <a:ext cx="9144000" cy="792163"/>
          </a:xfrm>
        </p:spPr>
        <p:txBody>
          <a:bodyPr/>
          <a:lstStyle/>
          <a:p>
            <a:r>
              <a:rPr lang="en-US" altLang="en-US" sz="3200" dirty="0" smtClean="0"/>
              <a:t>Objective B: SE Asia Component Status (4/5)</a:t>
            </a:r>
          </a:p>
        </p:txBody>
      </p:sp>
      <p:sp>
        <p:nvSpPr>
          <p:cNvPr id="12291" name="Content Placeholder 2"/>
          <p:cNvSpPr>
            <a:spLocks noGrp="1"/>
          </p:cNvSpPr>
          <p:nvPr>
            <p:ph idx="1"/>
          </p:nvPr>
        </p:nvSpPr>
        <p:spPr>
          <a:xfrm>
            <a:off x="539751" y="1052513"/>
            <a:ext cx="8136705" cy="792311"/>
          </a:xfrm>
        </p:spPr>
        <p:txBody>
          <a:bodyPr/>
          <a:lstStyle/>
          <a:p>
            <a:pPr algn="ctr">
              <a:lnSpc>
                <a:spcPct val="90000"/>
              </a:lnSpc>
              <a:spcBef>
                <a:spcPts val="600"/>
              </a:spcBef>
              <a:buNone/>
            </a:pPr>
            <a:r>
              <a:rPr lang="en-US" altLang="en-US" sz="2400" dirty="0" smtClean="0">
                <a:hlinkClick r:id="rId2"/>
              </a:rPr>
              <a:t>http://matsu-seasia.opensciencedatacloud.org/</a:t>
            </a:r>
            <a:r>
              <a:rPr lang="en-US" altLang="en-US" sz="2400" dirty="0" smtClean="0"/>
              <a:t>  </a:t>
            </a:r>
          </a:p>
        </p:txBody>
      </p:sp>
      <p:grpSp>
        <p:nvGrpSpPr>
          <p:cNvPr id="7" name="Group 6"/>
          <p:cNvGrpSpPr>
            <a:grpSpLocks noChangeAspect="1"/>
          </p:cNvGrpSpPr>
          <p:nvPr/>
        </p:nvGrpSpPr>
        <p:grpSpPr>
          <a:xfrm>
            <a:off x="1907704" y="1496241"/>
            <a:ext cx="5184576" cy="5361759"/>
            <a:chOff x="-1271" y="0"/>
            <a:chExt cx="3960147" cy="4095485"/>
          </a:xfrm>
        </p:grpSpPr>
        <p:pic>
          <p:nvPicPr>
            <p:cNvPr id="90113" name="Picture 1"/>
            <p:cNvPicPr>
              <a:picLocks noChangeAspect="1" noChangeArrowheads="1"/>
            </p:cNvPicPr>
            <p:nvPr/>
          </p:nvPicPr>
          <p:blipFill>
            <a:blip r:embed="rId3" cstate="print"/>
            <a:srcRect r="56705"/>
            <a:stretch>
              <a:fillRect/>
            </a:stretch>
          </p:blipFill>
          <p:spPr bwMode="auto">
            <a:xfrm>
              <a:off x="0" y="0"/>
              <a:ext cx="3958876" cy="3243649"/>
            </a:xfrm>
            <a:prstGeom prst="rect">
              <a:avLst/>
            </a:prstGeom>
            <a:noFill/>
            <a:ln w="9525">
              <a:noFill/>
              <a:miter lim="800000"/>
              <a:headEnd/>
              <a:tailEnd/>
            </a:ln>
          </p:spPr>
        </p:pic>
        <p:pic>
          <p:nvPicPr>
            <p:cNvPr id="90114" name="Picture 2"/>
            <p:cNvPicPr>
              <a:picLocks noChangeAspect="1" noChangeArrowheads="1"/>
            </p:cNvPicPr>
            <p:nvPr/>
          </p:nvPicPr>
          <p:blipFill>
            <a:blip r:embed="rId4" cstate="print"/>
            <a:srcRect t="8318" r="56763" b="6761"/>
            <a:stretch>
              <a:fillRect/>
            </a:stretch>
          </p:blipFill>
          <p:spPr bwMode="auto">
            <a:xfrm>
              <a:off x="-1271" y="1340960"/>
              <a:ext cx="3953591" cy="2754525"/>
            </a:xfrm>
            <a:prstGeom prst="rect">
              <a:avLst/>
            </a:prstGeom>
            <a:noFill/>
            <a:ln w="9525">
              <a:noFill/>
              <a:miter lim="800000"/>
              <a:headEnd/>
              <a:tailEnd/>
            </a:ln>
          </p:spPr>
        </p:pic>
      </p:grpSp>
      <p:sp>
        <p:nvSpPr>
          <p:cNvPr id="10" name="Slide Number Placeholder 9"/>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32</a:t>
            </a:fld>
            <a:endParaRPr lang="en-US" alt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0" y="260350"/>
            <a:ext cx="9144000" cy="792163"/>
          </a:xfrm>
        </p:spPr>
        <p:txBody>
          <a:bodyPr/>
          <a:lstStyle/>
          <a:p>
            <a:r>
              <a:rPr lang="en-US" altLang="en-US" sz="3200" dirty="0" smtClean="0"/>
              <a:t>Objective B: SE Asia Component Status (5/5)</a:t>
            </a:r>
          </a:p>
        </p:txBody>
      </p:sp>
      <p:sp>
        <p:nvSpPr>
          <p:cNvPr id="12291" name="Content Placeholder 2"/>
          <p:cNvSpPr>
            <a:spLocks noGrp="1"/>
          </p:cNvSpPr>
          <p:nvPr>
            <p:ph idx="1"/>
          </p:nvPr>
        </p:nvSpPr>
        <p:spPr>
          <a:xfrm>
            <a:off x="539751" y="1052513"/>
            <a:ext cx="8136706" cy="5688855"/>
          </a:xfrm>
        </p:spPr>
        <p:txBody>
          <a:bodyPr/>
          <a:lstStyle/>
          <a:p>
            <a:pPr>
              <a:lnSpc>
                <a:spcPct val="90000"/>
              </a:lnSpc>
              <a:spcBef>
                <a:spcPts val="600"/>
              </a:spcBef>
            </a:pPr>
            <a:r>
              <a:rPr lang="en-US" altLang="en-US" sz="2400" u="sng" dirty="0" smtClean="0"/>
              <a:t>Other Planned </a:t>
            </a:r>
            <a:r>
              <a:rPr lang="en-US" altLang="en-US" sz="2400" u="sng" dirty="0" err="1" smtClean="0"/>
              <a:t>Activites</a:t>
            </a:r>
            <a:endParaRPr lang="en-US" altLang="en-US" sz="2400" u="sng" dirty="0" smtClean="0"/>
          </a:p>
          <a:p>
            <a:pPr lvl="1">
              <a:lnSpc>
                <a:spcPct val="90000"/>
              </a:lnSpc>
              <a:spcBef>
                <a:spcPts val="600"/>
              </a:spcBef>
            </a:pPr>
            <a:r>
              <a:rPr lang="en-US" altLang="en-US" sz="2000" dirty="0" smtClean="0"/>
              <a:t>Indonesia and Java risk assessments and subsidence calculations (</a:t>
            </a:r>
            <a:r>
              <a:rPr lang="en-US" altLang="en-US" sz="2000" dirty="0" err="1" smtClean="0"/>
              <a:t>Deltares</a:t>
            </a:r>
            <a:r>
              <a:rPr lang="en-US" altLang="en-US" sz="2000" dirty="0" smtClean="0"/>
              <a:t>-Villars)</a:t>
            </a:r>
          </a:p>
          <a:p>
            <a:pPr marL="1257300" lvl="2" indent="-339725">
              <a:lnSpc>
                <a:spcPct val="90000"/>
              </a:lnSpc>
              <a:spcBef>
                <a:spcPts val="600"/>
              </a:spcBef>
            </a:pPr>
            <a:r>
              <a:rPr lang="en-US" altLang="en-US" sz="2000" u="sng" dirty="0" smtClean="0"/>
              <a:t>Status</a:t>
            </a:r>
            <a:r>
              <a:rPr lang="en-US" altLang="en-US" sz="2000" dirty="0" smtClean="0"/>
              <a:t>: </a:t>
            </a:r>
            <a:r>
              <a:rPr lang="en-US" sz="2000" dirty="0" smtClean="0"/>
              <a:t>DELTARES has recently re-engaged with the Pilot and are part of the RASOR team working in Indonesia / Java.</a:t>
            </a:r>
          </a:p>
          <a:p>
            <a:pPr>
              <a:lnSpc>
                <a:spcPct val="90000"/>
              </a:lnSpc>
              <a:spcBef>
                <a:spcPts val="600"/>
              </a:spcBef>
            </a:pPr>
            <a:r>
              <a:rPr lang="en-US" altLang="en-US" sz="2400" u="sng" dirty="0" smtClean="0"/>
              <a:t>Other Activities</a:t>
            </a:r>
            <a:r>
              <a:rPr lang="en-US" altLang="en-US" sz="2400" dirty="0" smtClean="0"/>
              <a:t>:</a:t>
            </a:r>
          </a:p>
          <a:p>
            <a:pPr lvl="1">
              <a:lnSpc>
                <a:spcPct val="90000"/>
              </a:lnSpc>
              <a:spcBef>
                <a:spcPts val="600"/>
              </a:spcBef>
            </a:pPr>
            <a:r>
              <a:rPr lang="en-US" altLang="en-US" sz="2000" dirty="0" smtClean="0"/>
              <a:t>Interaction with the World Bank in December 2015 as part of the RO meeting revealed types of flood products that would be useful to their needs assessments and ongoing recovery support.</a:t>
            </a:r>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33</a:t>
            </a:fld>
            <a:endParaRPr lang="en-US" alt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0" y="260350"/>
            <a:ext cx="9144000" cy="792386"/>
          </a:xfrm>
        </p:spPr>
        <p:txBody>
          <a:bodyPr/>
          <a:lstStyle/>
          <a:p>
            <a:r>
              <a:rPr lang="en-US" altLang="en-US" sz="3200" dirty="0" smtClean="0"/>
              <a:t>Objective B: SE Asia Component Highlight</a:t>
            </a:r>
            <a:endParaRPr lang="en-US" altLang="en-US" sz="3200" b="0" dirty="0" smtClean="0"/>
          </a:p>
        </p:txBody>
      </p:sp>
      <p:sp>
        <p:nvSpPr>
          <p:cNvPr id="18" name="Slide Number Placeholder 17"/>
          <p:cNvSpPr>
            <a:spLocks noGrp="1"/>
          </p:cNvSpPr>
          <p:nvPr>
            <p:ph type="sldNum" sz="quarter" idx="10"/>
          </p:nvPr>
        </p:nvSpPr>
        <p:spPr>
          <a:xfrm>
            <a:off x="8172400" y="6400800"/>
            <a:ext cx="971600" cy="457200"/>
          </a:xfrm>
        </p:spPr>
        <p:txBody>
          <a:bodyPr/>
          <a:lstStyle/>
          <a:p>
            <a:fld id="{3A86AE8E-D549-4C81-A371-621FC48DD807}" type="slidenum">
              <a:rPr lang="en-US" altLang="en-US" smtClean="0">
                <a:solidFill>
                  <a:srgbClr val="000000"/>
                </a:solidFill>
              </a:rPr>
              <a:pPr/>
              <a:t>34</a:t>
            </a:fld>
            <a:endParaRPr lang="en-US" altLang="en-US" dirty="0">
              <a:solidFill>
                <a:srgbClr val="000000"/>
              </a:solidFill>
            </a:endParaRPr>
          </a:p>
        </p:txBody>
      </p:sp>
      <p:pic>
        <p:nvPicPr>
          <p:cNvPr id="1027" name="Picture 3" descr="C:\Users\bob.kuligowski\Documents\CEOS DRM\ALOS-2\20150731_044523_Vietnam\BRS-HV-ALOS2064033200-150731-FBDR1.5RUD.jpg"/>
          <p:cNvPicPr>
            <a:picLocks noChangeAspect="1" noChangeArrowheads="1"/>
          </p:cNvPicPr>
          <p:nvPr/>
        </p:nvPicPr>
        <p:blipFill>
          <a:blip r:embed="rId2" cstate="print"/>
          <a:srcRect/>
          <a:stretch>
            <a:fillRect/>
          </a:stretch>
        </p:blipFill>
        <p:spPr bwMode="auto">
          <a:xfrm>
            <a:off x="4572000" y="1340768"/>
            <a:ext cx="4572000" cy="4751024"/>
          </a:xfrm>
          <a:prstGeom prst="rect">
            <a:avLst/>
          </a:prstGeom>
          <a:noFill/>
        </p:spPr>
      </p:pic>
      <p:sp>
        <p:nvSpPr>
          <p:cNvPr id="6" name="TextBox 5"/>
          <p:cNvSpPr txBox="1"/>
          <p:nvPr/>
        </p:nvSpPr>
        <p:spPr>
          <a:xfrm>
            <a:off x="1" y="6093296"/>
            <a:ext cx="9144000" cy="338554"/>
          </a:xfrm>
          <a:prstGeom prst="rect">
            <a:avLst/>
          </a:prstGeom>
          <a:noFill/>
        </p:spPr>
        <p:txBody>
          <a:bodyPr wrap="square" rtlCol="0">
            <a:spAutoFit/>
          </a:bodyPr>
          <a:lstStyle/>
          <a:p>
            <a:pPr algn="ctr"/>
            <a:r>
              <a:rPr lang="en-US" sz="1600" dirty="0" smtClean="0"/>
              <a:t>HV-polarized ALOS-2 Charter image from Vietnam flooding, 0445 UTC 31 July 2015</a:t>
            </a:r>
            <a:endParaRPr lang="en-US" sz="1600" dirty="0"/>
          </a:p>
        </p:txBody>
      </p:sp>
      <p:pic>
        <p:nvPicPr>
          <p:cNvPr id="8" name="Picture 7" descr="VietnamFlood.jpg"/>
          <p:cNvPicPr>
            <a:picLocks noChangeAspect="1"/>
          </p:cNvPicPr>
          <p:nvPr/>
        </p:nvPicPr>
        <p:blipFill>
          <a:blip r:embed="rId3" cstate="print"/>
          <a:stretch>
            <a:fillRect/>
          </a:stretch>
        </p:blipFill>
        <p:spPr>
          <a:xfrm>
            <a:off x="0" y="2060848"/>
            <a:ext cx="4572000" cy="3427486"/>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685800" y="177800"/>
            <a:ext cx="7772400" cy="803275"/>
          </a:xfrm>
        </p:spPr>
        <p:txBody>
          <a:bodyPr>
            <a:normAutofit/>
          </a:bodyPr>
          <a:lstStyle/>
          <a:p>
            <a:r>
              <a:rPr lang="en-US" altLang="en-US" sz="3600" b="1" dirty="0" smtClean="0">
                <a:latin typeface="Times New Roman" pitchFamily="18" charset="0"/>
                <a:ea typeface="ＭＳ Ｐゴシック" pitchFamily="34" charset="-128"/>
                <a:cs typeface="Times New Roman" pitchFamily="18" charset="0"/>
              </a:rPr>
              <a:t>Outline</a:t>
            </a:r>
          </a:p>
        </p:txBody>
      </p:sp>
      <p:sp>
        <p:nvSpPr>
          <p:cNvPr id="7171" name="Content Placeholder 2"/>
          <p:cNvSpPr>
            <a:spLocks noGrp="1"/>
          </p:cNvSpPr>
          <p:nvPr>
            <p:ph idx="1"/>
          </p:nvPr>
        </p:nvSpPr>
        <p:spPr>
          <a:xfrm>
            <a:off x="468313" y="1052513"/>
            <a:ext cx="8064500" cy="5256212"/>
          </a:xfrm>
        </p:spPr>
        <p:txBody>
          <a:bodyPr>
            <a:noAutofit/>
          </a:bodyPr>
          <a:lstStyle/>
          <a:p>
            <a:pPr>
              <a:spcBef>
                <a:spcPts val="600"/>
              </a:spcBef>
            </a:pPr>
            <a:r>
              <a:rPr lang="en-US" altLang="en-US" sz="2800" b="1" dirty="0" smtClean="0">
                <a:solidFill>
                  <a:schemeClr val="bg1">
                    <a:lumMod val="75000"/>
                  </a:schemeClr>
                </a:solidFill>
                <a:latin typeface="Times New Roman" pitchFamily="18" charset="0"/>
                <a:ea typeface="ＭＳ Ｐゴシック" pitchFamily="34" charset="-128"/>
                <a:cs typeface="Times New Roman" pitchFamily="18" charset="0"/>
              </a:rPr>
              <a:t>Flood Pilot overview</a:t>
            </a:r>
          </a:p>
          <a:p>
            <a:pPr>
              <a:spcBef>
                <a:spcPts val="600"/>
              </a:spcBef>
            </a:pPr>
            <a:r>
              <a:rPr lang="en-US" altLang="en-US" sz="2800" b="1" dirty="0" smtClean="0">
                <a:solidFill>
                  <a:schemeClr val="bg1">
                    <a:lumMod val="75000"/>
                  </a:schemeClr>
                </a:solidFill>
                <a:latin typeface="Times New Roman" pitchFamily="18" charset="0"/>
                <a:ea typeface="ＭＳ Ｐゴシック" pitchFamily="34" charset="-128"/>
                <a:cs typeface="Times New Roman" pitchFamily="18" charset="0"/>
              </a:rPr>
              <a:t>Status of data acquisition and exploitation</a:t>
            </a:r>
          </a:p>
          <a:p>
            <a:pPr>
              <a:spcBef>
                <a:spcPts val="600"/>
              </a:spcBef>
            </a:pPr>
            <a:r>
              <a:rPr lang="en-US" altLang="en-US" sz="2800" b="1" dirty="0" smtClean="0">
                <a:latin typeface="Times New Roman" pitchFamily="18" charset="0"/>
                <a:ea typeface="ＭＳ Ｐゴシック" pitchFamily="34" charset="-128"/>
                <a:cs typeface="Times New Roman" pitchFamily="18" charset="0"/>
              </a:rPr>
              <a:t>Pilot status report:</a:t>
            </a:r>
          </a:p>
          <a:p>
            <a:pPr lvl="1">
              <a:spcBef>
                <a:spcPts val="600"/>
              </a:spcBef>
            </a:pPr>
            <a:r>
              <a:rPr lang="en-US" altLang="en-US" sz="2400" b="1" dirty="0" smtClean="0">
                <a:solidFill>
                  <a:schemeClr val="bg1">
                    <a:lumMod val="75000"/>
                  </a:schemeClr>
                </a:solidFill>
                <a:latin typeface="Times New Roman" pitchFamily="18" charset="0"/>
                <a:ea typeface="ＭＳ Ｐゴシック" pitchFamily="34" charset="-128"/>
                <a:cs typeface="Times New Roman" pitchFamily="18" charset="0"/>
              </a:rPr>
              <a:t>Objective A: Global component status</a:t>
            </a:r>
          </a:p>
          <a:p>
            <a:pPr lvl="1">
              <a:spcBef>
                <a:spcPts val="600"/>
              </a:spcBef>
            </a:pPr>
            <a:r>
              <a:rPr lang="en-US" altLang="en-US" sz="2400" b="1" dirty="0" smtClean="0">
                <a:latin typeface="Times New Roman" pitchFamily="18" charset="0"/>
                <a:ea typeface="ＭＳ Ｐゴシック" pitchFamily="34" charset="-128"/>
                <a:cs typeface="Times New Roman" pitchFamily="18" charset="0"/>
              </a:rPr>
              <a:t>Objective B: Regional component status</a:t>
            </a:r>
          </a:p>
          <a:p>
            <a:pPr lvl="2">
              <a:spcBef>
                <a:spcPts val="600"/>
              </a:spcBef>
            </a:pPr>
            <a:r>
              <a:rPr lang="en-US" altLang="en-US" sz="2000" b="1" dirty="0" smtClean="0">
                <a:solidFill>
                  <a:schemeClr val="bg1">
                    <a:lumMod val="75000"/>
                  </a:schemeClr>
                </a:solidFill>
                <a:latin typeface="Times New Roman" pitchFamily="18" charset="0"/>
                <a:ea typeface="ＭＳ Ｐゴシック" pitchFamily="34" charset="-128"/>
                <a:cs typeface="Times New Roman" pitchFamily="18" charset="0"/>
              </a:rPr>
              <a:t>Caribbean/Central America</a:t>
            </a:r>
          </a:p>
          <a:p>
            <a:pPr lvl="2">
              <a:spcBef>
                <a:spcPts val="600"/>
              </a:spcBef>
            </a:pPr>
            <a:r>
              <a:rPr lang="en-US" altLang="en-US" sz="2000" b="1" dirty="0" smtClean="0">
                <a:solidFill>
                  <a:schemeClr val="bg1">
                    <a:lumMod val="75000"/>
                  </a:schemeClr>
                </a:solidFill>
                <a:latin typeface="Times New Roman" pitchFamily="18" charset="0"/>
                <a:ea typeface="ＭＳ Ｐゴシック" pitchFamily="34" charset="-128"/>
                <a:cs typeface="Times New Roman" pitchFamily="18" charset="0"/>
              </a:rPr>
              <a:t>Southern Africa</a:t>
            </a:r>
          </a:p>
          <a:p>
            <a:pPr lvl="2">
              <a:spcBef>
                <a:spcPts val="600"/>
              </a:spcBef>
            </a:pPr>
            <a:r>
              <a:rPr lang="en-US" altLang="en-US" sz="2000" b="1" dirty="0" smtClean="0">
                <a:solidFill>
                  <a:schemeClr val="bg1">
                    <a:lumMod val="75000"/>
                  </a:schemeClr>
                </a:solidFill>
                <a:latin typeface="Times New Roman" pitchFamily="18" charset="0"/>
                <a:ea typeface="ＭＳ Ｐゴシック" pitchFamily="34" charset="-128"/>
                <a:cs typeface="Times New Roman" pitchFamily="18" charset="0"/>
              </a:rPr>
              <a:t>Southeast Asia</a:t>
            </a:r>
          </a:p>
          <a:p>
            <a:pPr lvl="2">
              <a:spcBef>
                <a:spcPts val="600"/>
              </a:spcBef>
            </a:pPr>
            <a:r>
              <a:rPr lang="en-US" altLang="en-US" sz="2000" b="1" i="1" dirty="0" smtClean="0">
                <a:latin typeface="Times New Roman" pitchFamily="18" charset="0"/>
                <a:ea typeface="ＭＳ Ｐゴシック" pitchFamily="34" charset="-128"/>
                <a:cs typeface="Times New Roman" pitchFamily="18" charset="0"/>
              </a:rPr>
              <a:t>Special event: Mississippi River (US)</a:t>
            </a:r>
            <a:endParaRPr lang="en-US" altLang="en-US" sz="2000" b="1" dirty="0" smtClean="0">
              <a:solidFill>
                <a:schemeClr val="bg1">
                  <a:lumMod val="75000"/>
                </a:schemeClr>
              </a:solidFill>
              <a:latin typeface="Times New Roman" pitchFamily="18" charset="0"/>
              <a:ea typeface="ＭＳ Ｐゴシック" pitchFamily="34" charset="-128"/>
              <a:cs typeface="Times New Roman" pitchFamily="18" charset="0"/>
            </a:endParaRPr>
          </a:p>
          <a:p>
            <a:pPr lvl="1">
              <a:spcBef>
                <a:spcPts val="600"/>
              </a:spcBef>
            </a:pPr>
            <a:r>
              <a:rPr lang="en-US" altLang="en-US" sz="2400" b="1" dirty="0" smtClean="0">
                <a:latin typeface="Times New Roman" pitchFamily="18" charset="0"/>
                <a:ea typeface="ＭＳ Ｐゴシック" pitchFamily="34" charset="-128"/>
                <a:cs typeface="Times New Roman" pitchFamily="18" charset="0"/>
              </a:rPr>
              <a:t>Objective C: Capacity Building</a:t>
            </a:r>
          </a:p>
          <a:p>
            <a:pPr>
              <a:spcBef>
                <a:spcPts val="600"/>
              </a:spcBef>
            </a:pPr>
            <a:r>
              <a:rPr lang="en-US" altLang="en-US" sz="2800" b="1" dirty="0" smtClean="0">
                <a:latin typeface="Times New Roman" pitchFamily="18" charset="0"/>
                <a:ea typeface="ＭＳ Ｐゴシック" pitchFamily="34" charset="-128"/>
                <a:cs typeface="Times New Roman" pitchFamily="18" charset="0"/>
              </a:rPr>
              <a:t>Issues and Risk Management</a:t>
            </a:r>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35</a:t>
            </a:fld>
            <a:endParaRPr lang="en-US" alt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685800" y="260350"/>
            <a:ext cx="7772400" cy="792163"/>
          </a:xfrm>
        </p:spPr>
        <p:txBody>
          <a:bodyPr/>
          <a:lstStyle/>
          <a:p>
            <a:r>
              <a:rPr lang="en-US" altLang="en-US" sz="3200" dirty="0" smtClean="0"/>
              <a:t>Mississippi River Special Event (1/3)</a:t>
            </a:r>
          </a:p>
        </p:txBody>
      </p:sp>
      <p:sp>
        <p:nvSpPr>
          <p:cNvPr id="12291" name="Content Placeholder 2"/>
          <p:cNvSpPr>
            <a:spLocks noGrp="1"/>
          </p:cNvSpPr>
          <p:nvPr>
            <p:ph idx="1"/>
          </p:nvPr>
        </p:nvSpPr>
        <p:spPr>
          <a:xfrm>
            <a:off x="539750" y="1052513"/>
            <a:ext cx="8353425" cy="5688855"/>
          </a:xfrm>
        </p:spPr>
        <p:txBody>
          <a:bodyPr/>
          <a:lstStyle/>
          <a:p>
            <a:pPr>
              <a:lnSpc>
                <a:spcPct val="90000"/>
              </a:lnSpc>
              <a:spcBef>
                <a:spcPts val="600"/>
              </a:spcBef>
            </a:pPr>
            <a:r>
              <a:rPr lang="en-US" altLang="en-US" sz="2400" u="sng" dirty="0" smtClean="0"/>
              <a:t>Data provided</a:t>
            </a:r>
            <a:r>
              <a:rPr lang="en-US" altLang="en-US" sz="2400" dirty="0" smtClean="0"/>
              <a:t>: In addition to flood forecast products accessed via data pull from e.g., the U. of Maryland Global Flood Monitoring System and Dartmouth Flood Observatory, NASA provided ALOS-2 flood maps provided to FEMA for the Mississippi River.  Feedback from FEMA was very positive.</a:t>
            </a:r>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36</a:t>
            </a:fld>
            <a:endParaRPr lang="en-US" alt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図6: 2016年1月16日のPALSAR-2によるミシシッピ川流域の観測範囲 (赤枠)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00800" y="908720"/>
            <a:ext cx="2743200" cy="1792432"/>
          </a:xfrm>
          <a:prstGeom prst="rect">
            <a:avLst/>
          </a:prstGeom>
          <a:noFill/>
          <a:extLst>
            <a:ext uri="{909E8E84-426E-40DD-AFC4-6F175D3DCCD1}">
              <a14:hiddenFill xmlns:a14="http://schemas.microsoft.com/office/drawing/2010/main">
                <a:solidFill>
                  <a:srgbClr val="FFFFFF"/>
                </a:solidFill>
              </a14:hiddenFill>
            </a:ext>
          </a:extLst>
        </p:spPr>
      </p:pic>
      <p:sp>
        <p:nvSpPr>
          <p:cNvPr id="12290" name="Title 1"/>
          <p:cNvSpPr>
            <a:spLocks noGrp="1"/>
          </p:cNvSpPr>
          <p:nvPr>
            <p:ph type="title"/>
          </p:nvPr>
        </p:nvSpPr>
        <p:spPr>
          <a:xfrm>
            <a:off x="685800" y="260350"/>
            <a:ext cx="7772400" cy="792163"/>
          </a:xfrm>
        </p:spPr>
        <p:txBody>
          <a:bodyPr/>
          <a:lstStyle/>
          <a:p>
            <a:r>
              <a:rPr lang="en-US" altLang="en-US" sz="3200" dirty="0" smtClean="0"/>
              <a:t>Mississippi River Special Event (2/3)</a:t>
            </a:r>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37</a:t>
            </a:fld>
            <a:endParaRPr lang="en-US" altLang="en-US" dirty="0"/>
          </a:p>
        </p:txBody>
      </p:sp>
      <p:sp>
        <p:nvSpPr>
          <p:cNvPr id="7" name="TextBox 6"/>
          <p:cNvSpPr txBox="1"/>
          <p:nvPr/>
        </p:nvSpPr>
        <p:spPr>
          <a:xfrm>
            <a:off x="107504" y="6237312"/>
            <a:ext cx="2225040" cy="338554"/>
          </a:xfrm>
          <a:prstGeom prst="rect">
            <a:avLst/>
          </a:prstGeom>
          <a:noFill/>
        </p:spPr>
        <p:txBody>
          <a:bodyPr wrap="square" rtlCol="0">
            <a:spAutoFit/>
          </a:bodyPr>
          <a:lstStyle/>
          <a:p>
            <a:pPr algn="ctr"/>
            <a:r>
              <a:rPr lang="en-US" sz="1600" dirty="0" smtClean="0"/>
              <a:t>ALOS-2, 1 Jan 2016</a:t>
            </a:r>
          </a:p>
        </p:txBody>
      </p:sp>
      <p:sp>
        <p:nvSpPr>
          <p:cNvPr id="8" name="TextBox 7"/>
          <p:cNvSpPr txBox="1"/>
          <p:nvPr/>
        </p:nvSpPr>
        <p:spPr>
          <a:xfrm>
            <a:off x="3419872" y="6381328"/>
            <a:ext cx="2349527" cy="338554"/>
          </a:xfrm>
          <a:prstGeom prst="rect">
            <a:avLst/>
          </a:prstGeom>
          <a:noFill/>
        </p:spPr>
        <p:txBody>
          <a:bodyPr wrap="square" rtlCol="0">
            <a:spAutoFit/>
          </a:bodyPr>
          <a:lstStyle/>
          <a:p>
            <a:pPr algn="ctr"/>
            <a:r>
              <a:rPr lang="en-US" sz="1600" dirty="0" smtClean="0"/>
              <a:t>ALOS-2, 11 Jan 2016 </a:t>
            </a:r>
            <a:endParaRPr lang="en-US" sz="1600" dirty="0"/>
          </a:p>
        </p:txBody>
      </p:sp>
      <p:pic>
        <p:nvPicPr>
          <p:cNvPr id="10"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908720"/>
            <a:ext cx="2743200" cy="1942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8" descr="図4: 2016年1月6日 (赤枠) および1月11日 (青枠) のPALSAR-2によるミシシッピ川流域の観測範囲"/>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5856" y="908720"/>
            <a:ext cx="2434588" cy="194767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図5: 「だいち2号」搭載PALSAR-2観測画像による2016年1月11日の浸水域の推定図"/>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91880" y="2492896"/>
            <a:ext cx="2246303" cy="396406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4" descr="図7: 「だいち2号」搭載PALSAR-2観測画像による2016年1月16日の浸水域の推定図"/>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16090" y="3140968"/>
            <a:ext cx="2827910" cy="283578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8"/>
          <p:cNvSpPr txBox="1"/>
          <p:nvPr/>
        </p:nvSpPr>
        <p:spPr>
          <a:xfrm>
            <a:off x="6300192" y="5949280"/>
            <a:ext cx="2843808" cy="338554"/>
          </a:xfrm>
          <a:prstGeom prst="rect">
            <a:avLst/>
          </a:prstGeom>
          <a:noFill/>
        </p:spPr>
        <p:txBody>
          <a:bodyPr wrap="square" rtlCol="0">
            <a:spAutoFit/>
          </a:bodyPr>
          <a:lstStyle/>
          <a:p>
            <a:pPr algn="ctr"/>
            <a:r>
              <a:rPr lang="en-US" sz="1600" dirty="0" smtClean="0"/>
              <a:t>ALOS-2, 16 Jan 2016 </a:t>
            </a:r>
            <a:endParaRPr lang="en-US" sz="1600" dirty="0"/>
          </a:p>
        </p:txBody>
      </p:sp>
      <p:pic>
        <p:nvPicPr>
          <p:cNvPr id="9"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7504" y="2636912"/>
            <a:ext cx="2244444" cy="36071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9" name="Straight Arrow Connector 18"/>
          <p:cNvCxnSpPr/>
          <p:nvPr/>
        </p:nvCxnSpPr>
        <p:spPr bwMode="auto">
          <a:xfrm flipH="1">
            <a:off x="1547664" y="2132856"/>
            <a:ext cx="360040" cy="504056"/>
          </a:xfrm>
          <a:prstGeom prst="straightConnector1">
            <a:avLst/>
          </a:prstGeom>
          <a:solidFill>
            <a:srgbClr val="FFCC66"/>
          </a:solidFill>
          <a:ln w="28575" cap="flat" cmpd="sng" algn="ctr">
            <a:solidFill>
              <a:srgbClr val="FF0000"/>
            </a:solidFill>
            <a:prstDash val="solid"/>
            <a:round/>
            <a:headEnd type="none" w="med" len="med"/>
            <a:tailEnd type="arrow"/>
          </a:ln>
          <a:effectLst/>
        </p:spPr>
      </p:cxnSp>
      <p:cxnSp>
        <p:nvCxnSpPr>
          <p:cNvPr id="20" name="Straight Arrow Connector 19"/>
          <p:cNvCxnSpPr/>
          <p:nvPr/>
        </p:nvCxnSpPr>
        <p:spPr bwMode="auto">
          <a:xfrm flipH="1">
            <a:off x="4283968" y="1700808"/>
            <a:ext cx="72008" cy="792088"/>
          </a:xfrm>
          <a:prstGeom prst="straightConnector1">
            <a:avLst/>
          </a:prstGeom>
          <a:solidFill>
            <a:srgbClr val="FFCC66"/>
          </a:solidFill>
          <a:ln w="28575" cap="flat" cmpd="sng" algn="ctr">
            <a:solidFill>
              <a:srgbClr val="FF0000"/>
            </a:solidFill>
            <a:prstDash val="solid"/>
            <a:round/>
            <a:headEnd type="none" w="med" len="med"/>
            <a:tailEnd type="arrow"/>
          </a:ln>
          <a:effectLst/>
        </p:spPr>
      </p:cxnSp>
      <p:cxnSp>
        <p:nvCxnSpPr>
          <p:cNvPr id="22" name="Straight Arrow Connector 21"/>
          <p:cNvCxnSpPr/>
          <p:nvPr/>
        </p:nvCxnSpPr>
        <p:spPr bwMode="auto">
          <a:xfrm>
            <a:off x="7740352" y="2348880"/>
            <a:ext cx="216024" cy="1008112"/>
          </a:xfrm>
          <a:prstGeom prst="straightConnector1">
            <a:avLst/>
          </a:prstGeom>
          <a:solidFill>
            <a:srgbClr val="FFCC66"/>
          </a:solidFill>
          <a:ln w="28575" cap="flat" cmpd="sng" algn="ctr">
            <a:solidFill>
              <a:srgbClr val="FF0000"/>
            </a:solidFill>
            <a:prstDash val="solid"/>
            <a:round/>
            <a:headEnd type="none" w="med" len="med"/>
            <a:tailEnd type="arrow"/>
          </a:ln>
          <a:effectLst/>
        </p:spPr>
      </p:cxn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685800" y="260350"/>
            <a:ext cx="7772400" cy="792163"/>
          </a:xfrm>
        </p:spPr>
        <p:txBody>
          <a:bodyPr/>
          <a:lstStyle/>
          <a:p>
            <a:r>
              <a:rPr lang="en-US" altLang="en-US" sz="3200" dirty="0" smtClean="0"/>
              <a:t>Mississippi River Special Event (3/3)</a:t>
            </a:r>
          </a:p>
        </p:txBody>
      </p:sp>
      <p:sp>
        <p:nvSpPr>
          <p:cNvPr id="11" name="Slide Number Placeholder 10"/>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38</a:t>
            </a:fld>
            <a:endParaRPr lang="en-US" altLang="en-US" dirty="0"/>
          </a:p>
        </p:txBody>
      </p:sp>
      <p:pic>
        <p:nvPicPr>
          <p:cNvPr id="9218" name="Picture 2" descr="http://floodobservatory.colorado.edu/GlobalFloodplains/2015USA4314.jpg"/>
          <p:cNvPicPr>
            <a:picLocks noChangeAspect="1" noChangeArrowheads="1"/>
          </p:cNvPicPr>
          <p:nvPr/>
        </p:nvPicPr>
        <p:blipFill>
          <a:blip r:embed="rId2" cstate="print"/>
          <a:srcRect/>
          <a:stretch>
            <a:fillRect/>
          </a:stretch>
        </p:blipFill>
        <p:spPr bwMode="auto">
          <a:xfrm>
            <a:off x="0" y="980728"/>
            <a:ext cx="5020851" cy="5877272"/>
          </a:xfrm>
          <a:prstGeom prst="rect">
            <a:avLst/>
          </a:prstGeom>
          <a:noFill/>
        </p:spPr>
      </p:pic>
      <p:sp>
        <p:nvSpPr>
          <p:cNvPr id="5" name="Content Placeholder 2"/>
          <p:cNvSpPr>
            <a:spLocks noGrp="1"/>
          </p:cNvSpPr>
          <p:nvPr>
            <p:ph idx="1"/>
          </p:nvPr>
        </p:nvSpPr>
        <p:spPr>
          <a:xfrm>
            <a:off x="5076056" y="2276872"/>
            <a:ext cx="3600399" cy="2448495"/>
          </a:xfrm>
        </p:spPr>
        <p:txBody>
          <a:bodyPr/>
          <a:lstStyle/>
          <a:p>
            <a:pPr marL="0" indent="0">
              <a:lnSpc>
                <a:spcPct val="90000"/>
              </a:lnSpc>
              <a:spcBef>
                <a:spcPts val="600"/>
              </a:spcBef>
              <a:buNone/>
            </a:pPr>
            <a:r>
              <a:rPr lang="en-US" altLang="en-US" sz="2400" dirty="0" smtClean="0"/>
              <a:t>Dartmouth Flood Observatory map comparing the flood extent on 12 January 2016 (red) with previous floods (other colors) based on MODIS data</a:t>
            </a:r>
          </a:p>
          <a:p>
            <a:pPr marL="0" indent="0">
              <a:lnSpc>
                <a:spcPct val="90000"/>
              </a:lnSpc>
              <a:spcBef>
                <a:spcPts val="600"/>
              </a:spcBef>
              <a:buNone/>
            </a:pPr>
            <a:r>
              <a:rPr lang="en-US" altLang="en-US" sz="2400" dirty="0" smtClean="0"/>
              <a:t>(Credit: Bob </a:t>
            </a:r>
            <a:r>
              <a:rPr lang="en-US" altLang="en-US" sz="2400" dirty="0" err="1" smtClean="0"/>
              <a:t>Brakenridge</a:t>
            </a:r>
            <a:r>
              <a:rPr lang="en-US" altLang="en-US" sz="2400" dirty="0" smtClean="0"/>
              <a:t>)</a:t>
            </a:r>
            <a:endParaRPr lang="en-US" altLang="en-US" sz="2000" dirty="0" smtClean="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685800" y="177800"/>
            <a:ext cx="7772400" cy="803275"/>
          </a:xfrm>
        </p:spPr>
        <p:txBody>
          <a:bodyPr/>
          <a:lstStyle/>
          <a:p>
            <a:r>
              <a:rPr lang="en-US" altLang="en-US" dirty="0" smtClean="0">
                <a:ea typeface="ＭＳ Ｐゴシック" pitchFamily="34" charset="-128"/>
              </a:rPr>
              <a:t>Outline</a:t>
            </a:r>
          </a:p>
        </p:txBody>
      </p:sp>
      <p:sp>
        <p:nvSpPr>
          <p:cNvPr id="7171" name="Content Placeholder 2"/>
          <p:cNvSpPr>
            <a:spLocks noGrp="1"/>
          </p:cNvSpPr>
          <p:nvPr>
            <p:ph idx="1"/>
          </p:nvPr>
        </p:nvSpPr>
        <p:spPr>
          <a:xfrm>
            <a:off x="468313" y="1052513"/>
            <a:ext cx="8064500" cy="5256212"/>
          </a:xfrm>
        </p:spPr>
        <p:txBody>
          <a:bodyPr/>
          <a:lstStyle/>
          <a:p>
            <a:pPr>
              <a:lnSpc>
                <a:spcPct val="100000"/>
              </a:lnSpc>
              <a:spcBef>
                <a:spcPts val="600"/>
              </a:spcBef>
            </a:pPr>
            <a:r>
              <a:rPr lang="en-US" altLang="en-US" sz="2800" b="1" dirty="0" smtClean="0">
                <a:solidFill>
                  <a:schemeClr val="bg1">
                    <a:lumMod val="75000"/>
                  </a:schemeClr>
                </a:solidFill>
                <a:ea typeface="ＭＳ Ｐゴシック" pitchFamily="34" charset="-128"/>
              </a:rPr>
              <a:t>Flood Pilot overview</a:t>
            </a:r>
          </a:p>
          <a:p>
            <a:pPr>
              <a:lnSpc>
                <a:spcPct val="100000"/>
              </a:lnSpc>
              <a:spcBef>
                <a:spcPts val="600"/>
              </a:spcBef>
            </a:pPr>
            <a:r>
              <a:rPr lang="en-US" altLang="en-US" sz="2800" b="1" dirty="0" smtClean="0">
                <a:solidFill>
                  <a:schemeClr val="bg1">
                    <a:lumMod val="75000"/>
                  </a:schemeClr>
                </a:solidFill>
                <a:ea typeface="ＭＳ Ｐゴシック" pitchFamily="34" charset="-128"/>
              </a:rPr>
              <a:t>Status of data acquisition and exploitation</a:t>
            </a:r>
          </a:p>
          <a:p>
            <a:pPr>
              <a:lnSpc>
                <a:spcPct val="100000"/>
              </a:lnSpc>
              <a:spcBef>
                <a:spcPts val="600"/>
              </a:spcBef>
            </a:pPr>
            <a:r>
              <a:rPr lang="en-US" altLang="en-US" sz="2800" b="1" dirty="0" smtClean="0">
                <a:ea typeface="ＭＳ Ｐゴシック" pitchFamily="34" charset="-128"/>
              </a:rPr>
              <a:t>Pilot status report:</a:t>
            </a:r>
          </a:p>
          <a:p>
            <a:pPr lvl="1">
              <a:lnSpc>
                <a:spcPct val="100000"/>
              </a:lnSpc>
              <a:spcBef>
                <a:spcPts val="600"/>
              </a:spcBef>
            </a:pPr>
            <a:r>
              <a:rPr lang="en-US" altLang="en-US" sz="2400" b="1" dirty="0" smtClean="0">
                <a:solidFill>
                  <a:schemeClr val="bg1">
                    <a:lumMod val="75000"/>
                  </a:schemeClr>
                </a:solidFill>
                <a:ea typeface="ＭＳ Ｐゴシック" pitchFamily="34" charset="-128"/>
              </a:rPr>
              <a:t>Objective A: Global component status</a:t>
            </a:r>
          </a:p>
          <a:p>
            <a:pPr lvl="1">
              <a:lnSpc>
                <a:spcPct val="100000"/>
              </a:lnSpc>
              <a:spcBef>
                <a:spcPts val="600"/>
              </a:spcBef>
            </a:pPr>
            <a:r>
              <a:rPr lang="en-US" altLang="en-US" sz="2400" b="1" dirty="0" smtClean="0">
                <a:solidFill>
                  <a:schemeClr val="bg1">
                    <a:lumMod val="75000"/>
                  </a:schemeClr>
                </a:solidFill>
                <a:ea typeface="ＭＳ Ｐゴシック" pitchFamily="34" charset="-128"/>
              </a:rPr>
              <a:t>Objective B: Regional component status</a:t>
            </a:r>
          </a:p>
          <a:p>
            <a:pPr lvl="2">
              <a:spcBef>
                <a:spcPts val="600"/>
              </a:spcBef>
            </a:pPr>
            <a:r>
              <a:rPr lang="en-US" altLang="en-US" sz="2000" b="1" dirty="0" smtClean="0">
                <a:solidFill>
                  <a:schemeClr val="bg1">
                    <a:lumMod val="75000"/>
                  </a:schemeClr>
                </a:solidFill>
                <a:ea typeface="ＭＳ Ｐゴシック" pitchFamily="34" charset="-128"/>
              </a:rPr>
              <a:t>Caribbean/Central America</a:t>
            </a:r>
          </a:p>
          <a:p>
            <a:pPr lvl="2">
              <a:spcBef>
                <a:spcPts val="600"/>
              </a:spcBef>
            </a:pPr>
            <a:r>
              <a:rPr lang="en-US" altLang="en-US" sz="2000" b="1" dirty="0" smtClean="0">
                <a:solidFill>
                  <a:schemeClr val="bg1">
                    <a:lumMod val="75000"/>
                  </a:schemeClr>
                </a:solidFill>
                <a:ea typeface="ＭＳ Ｐゴシック" pitchFamily="34" charset="-128"/>
              </a:rPr>
              <a:t>Southern Africa</a:t>
            </a:r>
          </a:p>
          <a:p>
            <a:pPr lvl="2">
              <a:spcBef>
                <a:spcPts val="600"/>
              </a:spcBef>
            </a:pPr>
            <a:r>
              <a:rPr lang="en-US" altLang="en-US" sz="2000" b="1" dirty="0" smtClean="0">
                <a:solidFill>
                  <a:schemeClr val="bg1">
                    <a:lumMod val="75000"/>
                  </a:schemeClr>
                </a:solidFill>
                <a:ea typeface="ＭＳ Ｐゴシック" pitchFamily="34" charset="-128"/>
              </a:rPr>
              <a:t>Southeast Asia</a:t>
            </a:r>
          </a:p>
          <a:p>
            <a:pPr lvl="2">
              <a:spcBef>
                <a:spcPts val="600"/>
              </a:spcBef>
            </a:pPr>
            <a:r>
              <a:rPr lang="en-US" altLang="en-US" sz="2000" b="1" i="1" dirty="0" smtClean="0">
                <a:solidFill>
                  <a:schemeClr val="bg1">
                    <a:lumMod val="75000"/>
                  </a:schemeClr>
                </a:solidFill>
                <a:ea typeface="ＭＳ Ｐゴシック" pitchFamily="34" charset="-128"/>
              </a:rPr>
              <a:t>Special Event: Mississippi River (US)</a:t>
            </a:r>
            <a:endParaRPr lang="en-US" altLang="en-US" sz="2000" b="1" dirty="0" smtClean="0">
              <a:solidFill>
                <a:schemeClr val="bg1">
                  <a:lumMod val="75000"/>
                </a:schemeClr>
              </a:solidFill>
              <a:ea typeface="ＭＳ Ｐゴシック" pitchFamily="34" charset="-128"/>
            </a:endParaRPr>
          </a:p>
          <a:p>
            <a:pPr lvl="1">
              <a:lnSpc>
                <a:spcPct val="100000"/>
              </a:lnSpc>
              <a:spcBef>
                <a:spcPts val="600"/>
              </a:spcBef>
            </a:pPr>
            <a:r>
              <a:rPr lang="en-US" altLang="en-US" sz="2400" b="1" dirty="0" smtClean="0">
                <a:ea typeface="ＭＳ Ｐゴシック" pitchFamily="34" charset="-128"/>
              </a:rPr>
              <a:t>Objective C: Capacity Building</a:t>
            </a:r>
          </a:p>
          <a:p>
            <a:pPr>
              <a:lnSpc>
                <a:spcPct val="100000"/>
              </a:lnSpc>
              <a:spcBef>
                <a:spcPts val="600"/>
              </a:spcBef>
            </a:pPr>
            <a:r>
              <a:rPr lang="en-US" altLang="en-US" sz="2800" b="1" dirty="0" smtClean="0">
                <a:ea typeface="ＭＳ Ｐゴシック" pitchFamily="34" charset="-128"/>
              </a:rPr>
              <a:t>Issues and Risk Management</a:t>
            </a:r>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39</a:t>
            </a:fld>
            <a:endParaRPr lang="en-US" alt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txBox="1">
            <a:spLocks/>
          </p:cNvSpPr>
          <p:nvPr/>
        </p:nvSpPr>
        <p:spPr bwMode="auto">
          <a:xfrm>
            <a:off x="971550" y="66675"/>
            <a:ext cx="7032625" cy="105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85000"/>
              </a:lnSpc>
              <a:spcBef>
                <a:spcPct val="45000"/>
              </a:spcBef>
              <a:buChar char="•"/>
              <a:defRPr sz="3200">
                <a:solidFill>
                  <a:schemeClr val="tx1"/>
                </a:solidFill>
                <a:latin typeface="Times New Roman" panose="02020603050405020304" pitchFamily="18" charset="0"/>
              </a:defRPr>
            </a:lvl1pPr>
            <a:lvl2pPr marL="803275" indent="-342900">
              <a:lnSpc>
                <a:spcPct val="85000"/>
              </a:lnSpc>
              <a:spcBef>
                <a:spcPct val="20000"/>
              </a:spcBef>
              <a:buChar char="•"/>
              <a:defRPr sz="2800">
                <a:solidFill>
                  <a:schemeClr val="tx1"/>
                </a:solidFill>
                <a:latin typeface="Times New Roman" panose="02020603050405020304" pitchFamily="18" charset="0"/>
              </a:defRPr>
            </a:lvl2pPr>
            <a:lvl3pPr marL="1103313" indent="-185738">
              <a:spcBef>
                <a:spcPct val="20000"/>
              </a:spcBef>
              <a:buChar char="•"/>
              <a:defRPr sz="2400">
                <a:solidFill>
                  <a:schemeClr val="tx1"/>
                </a:solidFill>
                <a:latin typeface="Times New Roman" panose="02020603050405020304" pitchFamily="18" charset="0"/>
              </a:defRPr>
            </a:lvl3pPr>
            <a:lvl4pPr marL="1549400" indent="-195263">
              <a:spcBef>
                <a:spcPct val="20000"/>
              </a:spcBef>
              <a:buChar char="•"/>
              <a:defRPr sz="2400">
                <a:solidFill>
                  <a:schemeClr val="tx1"/>
                </a:solidFill>
                <a:latin typeface="Times New Roman" panose="02020603050405020304" pitchFamily="18" charset="0"/>
              </a:defRPr>
            </a:lvl4pPr>
            <a:lvl5pPr marL="2006600" indent="-201613">
              <a:spcBef>
                <a:spcPct val="20000"/>
              </a:spcBef>
              <a:buChar char="•"/>
              <a:defRPr sz="2400">
                <a:solidFill>
                  <a:schemeClr val="tx1"/>
                </a:solidFill>
                <a:latin typeface="Times New Roman" panose="02020603050405020304" pitchFamily="18" charset="0"/>
              </a:defRPr>
            </a:lvl5pPr>
            <a:lvl6pPr marL="2463800" indent="-201613" eaLnBrk="0" fontAlgn="base" hangingPunct="0">
              <a:spcBef>
                <a:spcPct val="20000"/>
              </a:spcBef>
              <a:spcAft>
                <a:spcPct val="0"/>
              </a:spcAft>
              <a:buChar char="•"/>
              <a:defRPr sz="2400">
                <a:solidFill>
                  <a:schemeClr val="tx1"/>
                </a:solidFill>
                <a:latin typeface="Times New Roman" panose="02020603050405020304" pitchFamily="18" charset="0"/>
              </a:defRPr>
            </a:lvl6pPr>
            <a:lvl7pPr marL="2921000" indent="-201613" eaLnBrk="0" fontAlgn="base" hangingPunct="0">
              <a:spcBef>
                <a:spcPct val="20000"/>
              </a:spcBef>
              <a:spcAft>
                <a:spcPct val="0"/>
              </a:spcAft>
              <a:buChar char="•"/>
              <a:defRPr sz="2400">
                <a:solidFill>
                  <a:schemeClr val="tx1"/>
                </a:solidFill>
                <a:latin typeface="Times New Roman" panose="02020603050405020304" pitchFamily="18" charset="0"/>
              </a:defRPr>
            </a:lvl7pPr>
            <a:lvl8pPr marL="3378200" indent="-201613" eaLnBrk="0" fontAlgn="base" hangingPunct="0">
              <a:spcBef>
                <a:spcPct val="20000"/>
              </a:spcBef>
              <a:spcAft>
                <a:spcPct val="0"/>
              </a:spcAft>
              <a:buChar char="•"/>
              <a:defRPr sz="2400">
                <a:solidFill>
                  <a:schemeClr val="tx1"/>
                </a:solidFill>
                <a:latin typeface="Times New Roman" panose="02020603050405020304" pitchFamily="18" charset="0"/>
              </a:defRPr>
            </a:lvl8pPr>
            <a:lvl9pPr marL="3835400" indent="-201613" eaLnBrk="0" fontAlgn="base" hangingPunct="0">
              <a:spcBef>
                <a:spcPct val="20000"/>
              </a:spcBef>
              <a:spcAft>
                <a:spcPct val="0"/>
              </a:spcAft>
              <a:buChar char="•"/>
              <a:defRPr sz="2400">
                <a:solidFill>
                  <a:schemeClr val="tx1"/>
                </a:solidFill>
                <a:latin typeface="Times New Roman" panose="02020603050405020304" pitchFamily="18" charset="0"/>
              </a:defRPr>
            </a:lvl9pPr>
          </a:lstStyle>
          <a:p>
            <a:pPr algn="ctr" eaLnBrk="1" hangingPunct="1">
              <a:lnSpc>
                <a:spcPct val="100000"/>
              </a:lnSpc>
              <a:spcBef>
                <a:spcPct val="0"/>
              </a:spcBef>
              <a:buFontTx/>
              <a:buNone/>
              <a:defRPr/>
            </a:pPr>
            <a:r>
              <a:rPr lang="en-GB" altLang="en-US" dirty="0" smtClean="0">
                <a:latin typeface="+mj-lt"/>
                <a:ea typeface="ＭＳ Ｐゴシック" panose="020B0600070205080204" pitchFamily="34" charset="-128"/>
                <a:cs typeface="Tahoma" panose="020B0604030504040204" pitchFamily="34" charset="0"/>
              </a:rPr>
              <a:t>Data Acquisition Status</a:t>
            </a:r>
            <a:endParaRPr lang="en-US" altLang="en-US" dirty="0" smtClean="0">
              <a:latin typeface="+mj-lt"/>
              <a:ea typeface="ＭＳ Ｐゴシック" panose="020B0600070205080204" pitchFamily="34" charset="-128"/>
              <a:cs typeface="Tahoma" panose="020B0604030504040204" pitchFamily="34" charset="0"/>
            </a:endParaRPr>
          </a:p>
        </p:txBody>
      </p:sp>
      <p:sp>
        <p:nvSpPr>
          <p:cNvPr id="12292" name="Rectangle 4"/>
          <p:cNvSpPr>
            <a:spLocks noChangeArrowheads="1"/>
          </p:cNvSpPr>
          <p:nvPr/>
        </p:nvSpPr>
        <p:spPr bwMode="auto">
          <a:xfrm>
            <a:off x="251520" y="836712"/>
            <a:ext cx="8424936" cy="1498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3600" b="1">
                <a:solidFill>
                  <a:schemeClr val="tx2"/>
                </a:solidFill>
                <a:latin typeface="Times New Roman" panose="02020603050405020304" pitchFamily="18" charset="0"/>
              </a:defRPr>
            </a:lvl1pPr>
            <a:lvl2pPr marL="800100" indent="-342900">
              <a:defRPr sz="3600" b="1">
                <a:solidFill>
                  <a:schemeClr val="tx2"/>
                </a:solidFill>
                <a:latin typeface="Times New Roman" panose="02020603050405020304" pitchFamily="18" charset="0"/>
              </a:defRPr>
            </a:lvl2pPr>
            <a:lvl3pPr marL="1143000" indent="-228600">
              <a:defRPr sz="3600" b="1">
                <a:solidFill>
                  <a:schemeClr val="tx2"/>
                </a:solidFill>
                <a:latin typeface="Times New Roman" panose="02020603050405020304" pitchFamily="18" charset="0"/>
              </a:defRPr>
            </a:lvl3pPr>
            <a:lvl4pPr marL="1600200" indent="-228600">
              <a:defRPr sz="3600" b="1">
                <a:solidFill>
                  <a:schemeClr val="tx2"/>
                </a:solidFill>
                <a:latin typeface="Times New Roman" panose="02020603050405020304" pitchFamily="18" charset="0"/>
              </a:defRPr>
            </a:lvl4pPr>
            <a:lvl5pPr marL="2057400" indent="-228600">
              <a:defRPr sz="3600" b="1">
                <a:solidFill>
                  <a:schemeClr val="tx2"/>
                </a:solidFill>
                <a:latin typeface="Times New Roman" panose="02020603050405020304" pitchFamily="18" charset="0"/>
              </a:defRPr>
            </a:lvl5pPr>
            <a:lvl6pPr marL="2514600" indent="-228600" eaLnBrk="0" fontAlgn="base" hangingPunct="0">
              <a:spcBef>
                <a:spcPct val="0"/>
              </a:spcBef>
              <a:spcAft>
                <a:spcPct val="0"/>
              </a:spcAft>
              <a:defRPr sz="3600" b="1">
                <a:solidFill>
                  <a:schemeClr val="tx2"/>
                </a:solidFill>
                <a:latin typeface="Times New Roman" panose="02020603050405020304" pitchFamily="18" charset="0"/>
              </a:defRPr>
            </a:lvl6pPr>
            <a:lvl7pPr marL="2971800" indent="-228600" eaLnBrk="0" fontAlgn="base" hangingPunct="0">
              <a:spcBef>
                <a:spcPct val="0"/>
              </a:spcBef>
              <a:spcAft>
                <a:spcPct val="0"/>
              </a:spcAft>
              <a:defRPr sz="3600" b="1">
                <a:solidFill>
                  <a:schemeClr val="tx2"/>
                </a:solidFill>
                <a:latin typeface="Times New Roman" panose="02020603050405020304" pitchFamily="18" charset="0"/>
              </a:defRPr>
            </a:lvl7pPr>
            <a:lvl8pPr marL="3429000" indent="-228600" eaLnBrk="0" fontAlgn="base" hangingPunct="0">
              <a:spcBef>
                <a:spcPct val="0"/>
              </a:spcBef>
              <a:spcAft>
                <a:spcPct val="0"/>
              </a:spcAft>
              <a:defRPr sz="3600" b="1">
                <a:solidFill>
                  <a:schemeClr val="tx2"/>
                </a:solidFill>
                <a:latin typeface="Times New Roman" panose="02020603050405020304" pitchFamily="18" charset="0"/>
              </a:defRPr>
            </a:lvl8pPr>
            <a:lvl9pPr marL="3886200" indent="-228600" eaLnBrk="0" fontAlgn="base" hangingPunct="0">
              <a:spcBef>
                <a:spcPct val="0"/>
              </a:spcBef>
              <a:spcAft>
                <a:spcPct val="0"/>
              </a:spcAft>
              <a:defRPr sz="3600" b="1">
                <a:solidFill>
                  <a:schemeClr val="tx2"/>
                </a:solidFill>
                <a:latin typeface="Times New Roman" panose="02020603050405020304" pitchFamily="18" charset="0"/>
              </a:defRPr>
            </a:lvl9pPr>
          </a:lstStyle>
          <a:p>
            <a:pPr>
              <a:lnSpc>
                <a:spcPct val="90000"/>
              </a:lnSpc>
              <a:spcBef>
                <a:spcPts val="600"/>
              </a:spcBef>
              <a:buFont typeface="Arial" panose="020B0604020202020204" pitchFamily="34" charset="0"/>
              <a:buChar char="•"/>
              <a:defRPr/>
            </a:pPr>
            <a:r>
              <a:rPr lang="en-GB" altLang="ja-JP" sz="2400" b="0" dirty="0" smtClean="0">
                <a:solidFill>
                  <a:schemeClr val="tx1"/>
                </a:solidFill>
                <a:latin typeface="+mn-lt"/>
                <a:ea typeface="ＭＳ Ｐゴシック" panose="020B0600070205080204" pitchFamily="34" charset="-128"/>
                <a:cs typeface="Arial" panose="020B0604020202020204" pitchFamily="34" charset="0"/>
              </a:rPr>
              <a:t>Detailed EO Requirements for each Pilot approved at 2013 Plenary; acquisition allocations approved at 2014 Plenary</a:t>
            </a:r>
          </a:p>
          <a:p>
            <a:pPr>
              <a:lnSpc>
                <a:spcPct val="90000"/>
              </a:lnSpc>
              <a:spcBef>
                <a:spcPts val="600"/>
              </a:spcBef>
              <a:buFont typeface="Arial" panose="020B0604020202020204" pitchFamily="34" charset="0"/>
              <a:buChar char="•"/>
              <a:defRPr/>
            </a:pPr>
            <a:r>
              <a:rPr lang="en-GB" altLang="ja-JP" sz="2400" b="0" dirty="0" smtClean="0">
                <a:solidFill>
                  <a:schemeClr val="tx1"/>
                </a:solidFill>
                <a:latin typeface="+mn-lt"/>
                <a:ea typeface="ＭＳ Ｐゴシック" panose="020B0600070205080204" pitchFamily="34" charset="-128"/>
                <a:cs typeface="Arial" panose="020B0604020202020204" pitchFamily="34" charset="0"/>
              </a:rPr>
              <a:t>Individual requests from each Pilot coordinated by co-leads and detailed on consolidated request form</a:t>
            </a:r>
          </a:p>
        </p:txBody>
      </p:sp>
      <p:sp>
        <p:nvSpPr>
          <p:cNvPr id="7" name="Slide Number Placeholder 10"/>
          <p:cNvSpPr txBox="1">
            <a:spLocks/>
          </p:cNvSpPr>
          <p:nvPr/>
        </p:nvSpPr>
        <p:spPr>
          <a:xfrm>
            <a:off x="8172400" y="6400800"/>
            <a:ext cx="971600" cy="4572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3A86AE8E-D549-4C81-A371-621FC48DD807}" type="slidenum">
              <a:rPr kumimoji="0" lang="en-US" altLang="en-US" sz="1600" b="1" i="0" u="none" strike="noStrike" kern="1200" cap="none" spc="0" normalizeH="0" baseline="0" noProof="0" smtClean="0">
                <a:ln>
                  <a:noFill/>
                </a:ln>
                <a:solidFill>
                  <a:schemeClr val="tx2"/>
                </a:solidFill>
                <a:effectLst/>
                <a:uLnTx/>
                <a:uFillTx/>
                <a:latin typeface="Times New Roman"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4</a:t>
            </a:fld>
            <a:endParaRPr kumimoji="0" lang="en-US" altLang="en-US" sz="1600" b="1" i="0" u="none" strike="noStrike" kern="1200" cap="none" spc="0" normalizeH="0" baseline="0" noProof="0" dirty="0">
              <a:ln>
                <a:noFill/>
              </a:ln>
              <a:solidFill>
                <a:schemeClr val="tx2"/>
              </a:solidFill>
              <a:effectLst/>
              <a:uLnTx/>
              <a:uFillTx/>
              <a:latin typeface="Times New Roman" pitchFamily="18" charset="0"/>
              <a:ea typeface="+mn-ea"/>
              <a:cs typeface="+mn-cs"/>
            </a:endParaRPr>
          </a:p>
        </p:txBody>
      </p:sp>
      <p:graphicFrame>
        <p:nvGraphicFramePr>
          <p:cNvPr id="6" name="Table 5"/>
          <p:cNvGraphicFramePr>
            <a:graphicFrameLocks noGrp="1"/>
          </p:cNvGraphicFramePr>
          <p:nvPr>
            <p:extLst>
              <p:ext uri="{D42A27DB-BD31-4B8C-83A1-F6EECF244321}">
                <p14:modId xmlns:p14="http://schemas.microsoft.com/office/powerpoint/2010/main" val="2725019915"/>
              </p:ext>
            </p:extLst>
          </p:nvPr>
        </p:nvGraphicFramePr>
        <p:xfrm>
          <a:off x="611560" y="2226307"/>
          <a:ext cx="7920879" cy="4631693"/>
        </p:xfrm>
        <a:graphic>
          <a:graphicData uri="http://schemas.openxmlformats.org/drawingml/2006/table">
            <a:tbl>
              <a:tblPr/>
              <a:tblGrid>
                <a:gridCol w="1968630"/>
                <a:gridCol w="656210"/>
                <a:gridCol w="1187597"/>
                <a:gridCol w="1298155"/>
                <a:gridCol w="627679"/>
                <a:gridCol w="727536"/>
                <a:gridCol w="727536"/>
                <a:gridCol w="727536"/>
              </a:tblGrid>
              <a:tr h="198844">
                <a:tc rowSpan="2">
                  <a:txBody>
                    <a:bodyPr/>
                    <a:lstStyle/>
                    <a:p>
                      <a:pPr algn="ctr" fontAlgn="b"/>
                      <a:r>
                        <a:rPr lang="en-US" sz="1000" b="1" i="0" u="none" strike="noStrike" dirty="0">
                          <a:solidFill>
                            <a:srgbClr val="000000"/>
                          </a:solidFill>
                          <a:latin typeface="Calibri"/>
                        </a:rPr>
                        <a:t>Mission / Instrument</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b"/>
                      <a:r>
                        <a:rPr lang="en-US" sz="1000" b="1" i="0" u="none" strike="noStrike">
                          <a:solidFill>
                            <a:srgbClr val="000000"/>
                          </a:solidFill>
                          <a:latin typeface="Calibri"/>
                        </a:rPr>
                        <a:t>Repeat or Revisit</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b"/>
                      <a:r>
                        <a:rPr lang="en-US" sz="1000" b="1" i="0" u="none" strike="noStrike">
                          <a:solidFill>
                            <a:srgbClr val="000000"/>
                          </a:solidFill>
                          <a:latin typeface="Calibri"/>
                        </a:rPr>
                        <a:t>Swath</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b"/>
                      <a:r>
                        <a:rPr lang="en-US" sz="1000" b="1" i="0" u="none" strike="noStrike" dirty="0">
                          <a:solidFill>
                            <a:srgbClr val="000000"/>
                          </a:solidFill>
                          <a:latin typeface="Calibri"/>
                        </a:rPr>
                        <a:t>Resolution</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b"/>
                      <a:r>
                        <a:rPr lang="en-US" sz="1000" b="1" i="0" u="none" strike="noStrike">
                          <a:solidFill>
                            <a:srgbClr val="000000"/>
                          </a:solidFill>
                          <a:latin typeface="Calibri"/>
                        </a:rPr>
                        <a:t>Agency</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b"/>
                      <a:r>
                        <a:rPr lang="en-US" sz="1000" b="1" i="0" u="none" strike="noStrike">
                          <a:solidFill>
                            <a:srgbClr val="000000"/>
                          </a:solidFill>
                          <a:latin typeface="Calibri"/>
                        </a:rPr>
                        <a:t>Image Counts</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r>
              <a:tr h="397688">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b"/>
                      <a:r>
                        <a:rPr lang="en-US" sz="1000" b="1" i="0" u="none" strike="noStrike" dirty="0">
                          <a:solidFill>
                            <a:srgbClr val="000000"/>
                          </a:solidFill>
                          <a:latin typeface="Calibri"/>
                        </a:rPr>
                        <a:t>Annual Quota</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smtClean="0">
                          <a:solidFill>
                            <a:srgbClr val="000000"/>
                          </a:solidFill>
                          <a:latin typeface="Calibri"/>
                        </a:rPr>
                        <a:t>Since 9/</a:t>
                      </a:r>
                      <a:r>
                        <a:rPr lang="en-US" sz="1000" b="1" i="0" u="none" strike="noStrike" baseline="0" dirty="0" smtClean="0">
                          <a:solidFill>
                            <a:srgbClr val="000000"/>
                          </a:solidFill>
                          <a:latin typeface="Calibri"/>
                        </a:rPr>
                        <a:t>2015 </a:t>
                      </a:r>
                      <a:r>
                        <a:rPr lang="en-US" sz="1000" b="1" i="0" u="none" strike="noStrike" baseline="0" dirty="0" err="1" smtClean="0">
                          <a:solidFill>
                            <a:srgbClr val="000000"/>
                          </a:solidFill>
                          <a:latin typeface="Calibri"/>
                        </a:rPr>
                        <a:t>WGDisasters</a:t>
                      </a:r>
                      <a:r>
                        <a:rPr lang="en-US" sz="1000" b="1" i="0" u="none" strike="noStrike" baseline="0" dirty="0" smtClean="0">
                          <a:solidFill>
                            <a:srgbClr val="000000"/>
                          </a:solidFill>
                          <a:latin typeface="Calibri"/>
                        </a:rPr>
                        <a:t> meeting</a:t>
                      </a:r>
                      <a:endParaRPr lang="en-US" sz="1000" b="1" i="0" u="none" strike="noStrike" dirty="0">
                        <a:solidFill>
                          <a:srgbClr val="000000"/>
                        </a:solidFill>
                        <a:latin typeface="Calibri"/>
                      </a:endParaRP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dirty="0" smtClean="0">
                          <a:solidFill>
                            <a:srgbClr val="000000"/>
                          </a:solidFill>
                          <a:latin typeface="Calibri"/>
                        </a:rPr>
                        <a:t>Total for 2015 + Jan-Feb 2016</a:t>
                      </a:r>
                      <a:endParaRPr lang="en-US" sz="1000" b="1" i="0" u="none" strike="noStrike" dirty="0">
                        <a:solidFill>
                          <a:srgbClr val="000000"/>
                        </a:solidFill>
                        <a:latin typeface="Calibri"/>
                      </a:endParaRP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6719">
                <a:tc gridSpan="8">
                  <a:txBody>
                    <a:bodyPr/>
                    <a:lstStyle/>
                    <a:p>
                      <a:pPr algn="l" fontAlgn="b"/>
                      <a:r>
                        <a:rPr lang="en-US" sz="1200" b="1" i="0" u="none" strike="noStrike" dirty="0">
                          <a:solidFill>
                            <a:srgbClr val="000000"/>
                          </a:solidFill>
                          <a:latin typeface="Calibri"/>
                        </a:rPr>
                        <a:t>Optical - Coarse Resolution (&gt;100 m)</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98844">
                <a:tc>
                  <a:txBody>
                    <a:bodyPr/>
                    <a:lstStyle/>
                    <a:p>
                      <a:pPr algn="l" fontAlgn="b"/>
                      <a:r>
                        <a:rPr lang="en-US" sz="1000" b="0" i="0" u="none" strike="noStrike">
                          <a:solidFill>
                            <a:srgbClr val="000000"/>
                          </a:solidFill>
                          <a:latin typeface="Calibri"/>
                        </a:rPr>
                        <a:t>Terra / MODIS</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1 day</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2230 km</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250, 500, 1000 m</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NASA</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latin typeface="Calibri"/>
                        </a:rPr>
                        <a:t> </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1000" b="0" i="0" u="none" strike="noStrike" dirty="0">
                          <a:solidFill>
                            <a:srgbClr val="000000"/>
                          </a:solidFill>
                          <a:latin typeface="Calibri"/>
                        </a:rPr>
                        <a:t> </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1000" b="0" i="0" u="none" strike="noStrike" dirty="0">
                          <a:solidFill>
                            <a:srgbClr val="000000"/>
                          </a:solidFill>
                          <a:latin typeface="Calibri"/>
                        </a:rPr>
                        <a:t> </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r>
              <a:tr h="198844">
                <a:tc>
                  <a:txBody>
                    <a:bodyPr/>
                    <a:lstStyle/>
                    <a:p>
                      <a:pPr algn="l" fontAlgn="b"/>
                      <a:r>
                        <a:rPr lang="en-US" sz="1000" b="0" i="0" u="none" strike="noStrike">
                          <a:solidFill>
                            <a:srgbClr val="000000"/>
                          </a:solidFill>
                          <a:latin typeface="Calibri"/>
                        </a:rPr>
                        <a:t>Aqua / MODIS</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1 day</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2230 km</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250, 500, 1000 m</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NASA</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 </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1000" b="0" i="0" u="none" strike="noStrike">
                          <a:solidFill>
                            <a:srgbClr val="000000"/>
                          </a:solidFill>
                          <a:latin typeface="Calibri"/>
                        </a:rPr>
                        <a:t> </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1000" b="0" i="0" u="none" strike="noStrike">
                          <a:solidFill>
                            <a:srgbClr val="000000"/>
                          </a:solidFill>
                          <a:latin typeface="Calibri"/>
                        </a:rPr>
                        <a:t> </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r>
              <a:tr h="198844">
                <a:tc>
                  <a:txBody>
                    <a:bodyPr/>
                    <a:lstStyle/>
                    <a:p>
                      <a:pPr algn="l" fontAlgn="b"/>
                      <a:r>
                        <a:rPr lang="en-US" sz="1000" b="0" i="0" u="none" strike="noStrike">
                          <a:solidFill>
                            <a:srgbClr val="000000"/>
                          </a:solidFill>
                          <a:latin typeface="Calibri"/>
                        </a:rPr>
                        <a:t>NPP / VIIRS</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1 day</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3000 km</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375, 750 m</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NASA</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 </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1000" b="0" i="0" u="none" strike="noStrike">
                          <a:solidFill>
                            <a:srgbClr val="000000"/>
                          </a:solidFill>
                          <a:latin typeface="Calibri"/>
                        </a:rPr>
                        <a:t> </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1000" b="0" i="0" u="none" strike="noStrike">
                          <a:solidFill>
                            <a:srgbClr val="000000"/>
                          </a:solidFill>
                          <a:latin typeface="Calibri"/>
                        </a:rPr>
                        <a:t> </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r>
              <a:tr h="236719">
                <a:tc gridSpan="8">
                  <a:txBody>
                    <a:bodyPr/>
                    <a:lstStyle/>
                    <a:p>
                      <a:pPr algn="l" fontAlgn="b"/>
                      <a:r>
                        <a:rPr lang="en-US" sz="1200" b="1" i="0" u="none" strike="noStrike">
                          <a:solidFill>
                            <a:srgbClr val="000000"/>
                          </a:solidFill>
                          <a:latin typeface="Calibri"/>
                        </a:rPr>
                        <a:t>Optical - Moderate Resolution (10 to 100 m)</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98844">
                <a:tc>
                  <a:txBody>
                    <a:bodyPr/>
                    <a:lstStyle/>
                    <a:p>
                      <a:pPr algn="l" fontAlgn="b"/>
                      <a:r>
                        <a:rPr lang="en-US" sz="1000" b="0" i="0" u="none" strike="noStrike" dirty="0">
                          <a:solidFill>
                            <a:srgbClr val="000000"/>
                          </a:solidFill>
                          <a:latin typeface="Calibri"/>
                        </a:rPr>
                        <a:t>Sentinel-2A / MSI</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10 days</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290 km</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10, 20 m</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ESA</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N/A</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N/A</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8844">
                <a:tc>
                  <a:txBody>
                    <a:bodyPr/>
                    <a:lstStyle/>
                    <a:p>
                      <a:pPr algn="l" fontAlgn="b"/>
                      <a:r>
                        <a:rPr lang="en-US" sz="1000" b="0" i="0" u="none" strike="noStrike" dirty="0">
                          <a:solidFill>
                            <a:srgbClr val="000000"/>
                          </a:solidFill>
                          <a:latin typeface="Calibri"/>
                        </a:rPr>
                        <a:t>EO-1 / ALI</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204 days</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185 km</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10, 30 m</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NASA</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300</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smtClean="0">
                          <a:solidFill>
                            <a:srgbClr val="000000"/>
                          </a:solidFill>
                          <a:latin typeface="Calibri"/>
                        </a:rPr>
                        <a:t>28</a:t>
                      </a:r>
                      <a:endParaRPr lang="en-US" sz="1000" b="0" i="0" u="none" strike="noStrike" dirty="0">
                        <a:solidFill>
                          <a:srgbClr val="000000"/>
                        </a:solidFill>
                        <a:latin typeface="Calibri"/>
                      </a:endParaRP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smtClean="0">
                          <a:solidFill>
                            <a:srgbClr val="000000"/>
                          </a:solidFill>
                          <a:latin typeface="Calibri"/>
                        </a:rPr>
                        <a:t>70</a:t>
                      </a:r>
                      <a:endParaRPr lang="en-US" sz="1000" b="0" i="0" u="none" strike="noStrike" dirty="0">
                        <a:solidFill>
                          <a:srgbClr val="000000"/>
                        </a:solidFill>
                        <a:latin typeface="Calibri"/>
                      </a:endParaRP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8844">
                <a:tc>
                  <a:txBody>
                    <a:bodyPr/>
                    <a:lstStyle/>
                    <a:p>
                      <a:pPr algn="l" fontAlgn="b"/>
                      <a:r>
                        <a:rPr lang="en-US" sz="1000" b="0" i="0" u="none" strike="noStrike" dirty="0">
                          <a:solidFill>
                            <a:srgbClr val="000000"/>
                          </a:solidFill>
                          <a:latin typeface="Calibri"/>
                        </a:rPr>
                        <a:t>Landsat-8 / OLI</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16 days</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183 km</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15, 30 m</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USGS</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730</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smtClean="0">
                          <a:solidFill>
                            <a:srgbClr val="000000"/>
                          </a:solidFill>
                          <a:latin typeface="Calibri"/>
                        </a:rPr>
                        <a:t>28</a:t>
                      </a:r>
                      <a:endParaRPr lang="en-US" sz="1000" b="0" i="0" u="none" strike="noStrike" dirty="0">
                        <a:solidFill>
                          <a:srgbClr val="000000"/>
                        </a:solidFill>
                        <a:latin typeface="Calibri"/>
                      </a:endParaRP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smtClean="0">
                          <a:solidFill>
                            <a:srgbClr val="000000"/>
                          </a:solidFill>
                          <a:latin typeface="Calibri"/>
                        </a:rPr>
                        <a:t>70</a:t>
                      </a:r>
                      <a:endParaRPr lang="en-US" sz="1000" b="0" i="0" u="none" strike="noStrike" dirty="0">
                        <a:solidFill>
                          <a:srgbClr val="000000"/>
                        </a:solidFill>
                        <a:latin typeface="Calibri"/>
                      </a:endParaRP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8844">
                <a:tc>
                  <a:txBody>
                    <a:bodyPr/>
                    <a:lstStyle/>
                    <a:p>
                      <a:pPr algn="l" fontAlgn="b"/>
                      <a:r>
                        <a:rPr lang="en-US" sz="1000" b="0" i="0" u="none" strike="noStrike" dirty="0" smtClean="0">
                          <a:solidFill>
                            <a:srgbClr val="000000"/>
                          </a:solidFill>
                          <a:latin typeface="Calibri"/>
                        </a:rPr>
                        <a:t>Terra / ASTER</a:t>
                      </a:r>
                      <a:endParaRPr lang="en-US" sz="1000" b="0" i="0" u="none" strike="noStrike" dirty="0">
                        <a:solidFill>
                          <a:srgbClr val="000000"/>
                        </a:solidFill>
                        <a:latin typeface="Calibri"/>
                      </a:endParaRP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smtClean="0">
                          <a:solidFill>
                            <a:srgbClr val="000000"/>
                          </a:solidFill>
                          <a:latin typeface="Calibri"/>
                        </a:rPr>
                        <a:t>16 days</a:t>
                      </a:r>
                      <a:endParaRPr lang="en-US" sz="1000" b="0" i="0" u="none" strike="noStrike" dirty="0">
                        <a:solidFill>
                          <a:srgbClr val="000000"/>
                        </a:solidFill>
                        <a:latin typeface="Calibri"/>
                      </a:endParaRP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smtClean="0">
                          <a:solidFill>
                            <a:srgbClr val="000000"/>
                          </a:solidFill>
                          <a:latin typeface="Calibri"/>
                        </a:rPr>
                        <a:t>60</a:t>
                      </a:r>
                      <a:r>
                        <a:rPr lang="en-US" sz="1000" b="0" i="0" u="none" strike="noStrike" baseline="0" dirty="0" smtClean="0">
                          <a:solidFill>
                            <a:srgbClr val="000000"/>
                          </a:solidFill>
                          <a:latin typeface="Calibri"/>
                        </a:rPr>
                        <a:t> km</a:t>
                      </a:r>
                      <a:endParaRPr lang="en-US" sz="1000" b="0" i="0" u="none" strike="noStrike" dirty="0">
                        <a:solidFill>
                          <a:srgbClr val="000000"/>
                        </a:solidFill>
                        <a:latin typeface="Calibri"/>
                      </a:endParaRP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smtClean="0">
                          <a:solidFill>
                            <a:srgbClr val="000000"/>
                          </a:solidFill>
                          <a:latin typeface="Calibri"/>
                        </a:rPr>
                        <a:t>15,</a:t>
                      </a:r>
                      <a:r>
                        <a:rPr lang="en-US" sz="1000" b="0" i="0" u="none" strike="noStrike" baseline="0" dirty="0" smtClean="0">
                          <a:solidFill>
                            <a:srgbClr val="000000"/>
                          </a:solidFill>
                          <a:latin typeface="Calibri"/>
                        </a:rPr>
                        <a:t> 30, 90 m</a:t>
                      </a:r>
                      <a:endParaRPr lang="en-US" sz="1000" b="0" i="0" u="none" strike="noStrike" dirty="0">
                        <a:solidFill>
                          <a:srgbClr val="000000"/>
                        </a:solidFill>
                        <a:latin typeface="Calibri"/>
                      </a:endParaRP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smtClean="0">
                          <a:solidFill>
                            <a:srgbClr val="000000"/>
                          </a:solidFill>
                          <a:latin typeface="Calibri"/>
                        </a:rPr>
                        <a:t>NASA</a:t>
                      </a:r>
                      <a:endParaRPr lang="en-US" sz="1000" b="0" i="0" u="none" strike="noStrike" dirty="0">
                        <a:solidFill>
                          <a:srgbClr val="000000"/>
                        </a:solidFill>
                        <a:latin typeface="Calibri"/>
                      </a:endParaRP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0" b="0" i="0" u="none" strike="noStrike" dirty="0">
                        <a:solidFill>
                          <a:srgbClr val="000000"/>
                        </a:solidFill>
                        <a:latin typeface="Calibri"/>
                      </a:endParaRP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endParaRPr lang="en-US" sz="1000" b="0" i="0" u="none" strike="noStrike" dirty="0">
                        <a:solidFill>
                          <a:srgbClr val="000000"/>
                        </a:solidFill>
                        <a:latin typeface="Calibri"/>
                      </a:endParaRP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endParaRPr lang="en-US" sz="1000" b="0" i="0" u="none" strike="noStrike" dirty="0">
                        <a:solidFill>
                          <a:srgbClr val="000000"/>
                        </a:solidFill>
                        <a:latin typeface="Calibri"/>
                      </a:endParaRP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r>
              <a:tr h="236719">
                <a:tc gridSpan="8">
                  <a:txBody>
                    <a:bodyPr/>
                    <a:lstStyle/>
                    <a:p>
                      <a:pPr algn="l" fontAlgn="b"/>
                      <a:r>
                        <a:rPr lang="en-US" sz="1200" b="1" i="0" u="none" strike="noStrike">
                          <a:solidFill>
                            <a:srgbClr val="000000"/>
                          </a:solidFill>
                          <a:latin typeface="Calibri"/>
                        </a:rPr>
                        <a:t>Optical - High Resolution (&lt;10 m)</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98844">
                <a:tc>
                  <a:txBody>
                    <a:bodyPr/>
                    <a:lstStyle/>
                    <a:p>
                      <a:pPr algn="l" fontAlgn="b"/>
                      <a:r>
                        <a:rPr lang="en-US" sz="1000" b="0" i="0" u="none" strike="noStrike">
                          <a:solidFill>
                            <a:srgbClr val="000000"/>
                          </a:solidFill>
                          <a:latin typeface="Calibri"/>
                        </a:rPr>
                        <a:t>SPOT (archive only)</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26 days</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60 km</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1.5 and 6 m</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CNES</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 </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1000" b="0" i="0" u="none" strike="noStrike">
                          <a:solidFill>
                            <a:srgbClr val="000000"/>
                          </a:solidFill>
                          <a:latin typeface="Calibri"/>
                        </a:rPr>
                        <a:t>0</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0</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8844">
                <a:tc>
                  <a:txBody>
                    <a:bodyPr/>
                    <a:lstStyle/>
                    <a:p>
                      <a:pPr algn="l" fontAlgn="b"/>
                      <a:r>
                        <a:rPr lang="en-US" sz="1000" b="0" i="0" u="none" strike="noStrike">
                          <a:solidFill>
                            <a:srgbClr val="000000"/>
                          </a:solidFill>
                          <a:latin typeface="Calibri"/>
                        </a:rPr>
                        <a:t>Pleiades</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26 days</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20 km</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50 cm and 2 m</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CNES</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50</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0</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0</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6719">
                <a:tc gridSpan="8">
                  <a:txBody>
                    <a:bodyPr/>
                    <a:lstStyle/>
                    <a:p>
                      <a:pPr algn="l" fontAlgn="b"/>
                      <a:r>
                        <a:rPr lang="en-US" sz="1200" b="1" i="0" u="none" strike="noStrike">
                          <a:solidFill>
                            <a:srgbClr val="000000"/>
                          </a:solidFill>
                          <a:latin typeface="Calibri"/>
                        </a:rPr>
                        <a:t>C-Band SAR</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98844">
                <a:tc>
                  <a:txBody>
                    <a:bodyPr/>
                    <a:lstStyle/>
                    <a:p>
                      <a:pPr algn="l" fontAlgn="b"/>
                      <a:r>
                        <a:rPr lang="en-US" sz="1000" b="0" i="0" u="none" strike="noStrike">
                          <a:solidFill>
                            <a:srgbClr val="000000"/>
                          </a:solidFill>
                          <a:latin typeface="Calibri"/>
                        </a:rPr>
                        <a:t>Sentinel-1A / SAR</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12 days</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80, 250, 400 km</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9, 20, 50 m</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ESA</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 </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1000" b="0" i="0" u="none" strike="noStrike">
                          <a:solidFill>
                            <a:srgbClr val="000000"/>
                          </a:solidFill>
                          <a:latin typeface="Calibri"/>
                        </a:rPr>
                        <a:t>15</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smtClean="0">
                          <a:solidFill>
                            <a:srgbClr val="000000"/>
                          </a:solidFill>
                          <a:latin typeface="Calibri"/>
                        </a:rPr>
                        <a:t>47</a:t>
                      </a:r>
                      <a:endParaRPr lang="en-US" sz="1000" b="0" i="0" u="none" strike="noStrike" dirty="0">
                        <a:solidFill>
                          <a:srgbClr val="000000"/>
                        </a:solidFill>
                        <a:latin typeface="Calibri"/>
                      </a:endParaRP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8844">
                <a:tc>
                  <a:txBody>
                    <a:bodyPr/>
                    <a:lstStyle/>
                    <a:p>
                      <a:pPr algn="l" fontAlgn="b"/>
                      <a:r>
                        <a:rPr lang="en-US" sz="1000" b="0" i="0" u="none" strike="noStrike">
                          <a:solidFill>
                            <a:srgbClr val="000000"/>
                          </a:solidFill>
                          <a:latin typeface="Calibri"/>
                        </a:rPr>
                        <a:t>Radarsat-2 / SAR-C</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1-6 days</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8-500 km</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0.8 to 100 m</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CSA</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500 (3 yr)</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smtClean="0">
                          <a:solidFill>
                            <a:srgbClr val="000000"/>
                          </a:solidFill>
                          <a:latin typeface="Calibri"/>
                        </a:rPr>
                        <a:t>116</a:t>
                      </a:r>
                      <a:endParaRPr lang="en-US" sz="1000" b="0" i="0" u="none" strike="noStrike" dirty="0">
                        <a:solidFill>
                          <a:srgbClr val="000000"/>
                        </a:solidFill>
                        <a:latin typeface="Calibri"/>
                      </a:endParaRP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smtClean="0">
                          <a:solidFill>
                            <a:srgbClr val="000000"/>
                          </a:solidFill>
                          <a:latin typeface="Calibri"/>
                        </a:rPr>
                        <a:t>117</a:t>
                      </a:r>
                      <a:endParaRPr lang="en-US" sz="1000" b="0" i="0" u="none" strike="noStrike" dirty="0">
                        <a:solidFill>
                          <a:srgbClr val="000000"/>
                        </a:solidFill>
                        <a:latin typeface="Calibri"/>
                      </a:endParaRP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8844">
                <a:tc>
                  <a:txBody>
                    <a:bodyPr/>
                    <a:lstStyle/>
                    <a:p>
                      <a:pPr algn="l" fontAlgn="b"/>
                      <a:r>
                        <a:rPr lang="en-US" sz="1000" b="0" i="0" u="none" strike="noStrike">
                          <a:solidFill>
                            <a:srgbClr val="000000"/>
                          </a:solidFill>
                          <a:latin typeface="Calibri"/>
                        </a:rPr>
                        <a:t>ALOS-2 / PALSAR-2</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14 days</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25 to 490 km</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10 to 100 m</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JAXA</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smtClean="0">
                          <a:solidFill>
                            <a:srgbClr val="000000"/>
                          </a:solidFill>
                          <a:latin typeface="Calibri"/>
                        </a:rPr>
                        <a:t>100</a:t>
                      </a:r>
                      <a:endParaRPr lang="en-US" sz="1000" b="0" i="0" u="none" strike="noStrike" dirty="0">
                        <a:solidFill>
                          <a:srgbClr val="000000"/>
                        </a:solidFill>
                        <a:latin typeface="Calibri"/>
                      </a:endParaRP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smtClean="0">
                          <a:solidFill>
                            <a:srgbClr val="000000"/>
                          </a:solidFill>
                          <a:latin typeface="Calibri"/>
                        </a:rPr>
                        <a:t>40</a:t>
                      </a:r>
                      <a:endParaRPr lang="en-US" sz="1000" b="0" i="0" u="none" strike="noStrike" dirty="0">
                        <a:solidFill>
                          <a:srgbClr val="000000"/>
                        </a:solidFill>
                        <a:latin typeface="Calibri"/>
                      </a:endParaRP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smtClean="0">
                          <a:solidFill>
                            <a:srgbClr val="000000"/>
                          </a:solidFill>
                          <a:latin typeface="Calibri"/>
                        </a:rPr>
                        <a:t>40</a:t>
                      </a:r>
                      <a:endParaRPr lang="en-US" sz="1000" b="0" i="0" u="none" strike="noStrike" dirty="0">
                        <a:solidFill>
                          <a:srgbClr val="000000"/>
                        </a:solidFill>
                        <a:latin typeface="Calibri"/>
                      </a:endParaRP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6719">
                <a:tc gridSpan="8">
                  <a:txBody>
                    <a:bodyPr/>
                    <a:lstStyle/>
                    <a:p>
                      <a:pPr algn="l" fontAlgn="b"/>
                      <a:r>
                        <a:rPr lang="en-US" sz="1200" b="1" i="0" u="none" strike="noStrike">
                          <a:solidFill>
                            <a:srgbClr val="000000"/>
                          </a:solidFill>
                          <a:latin typeface="Calibri"/>
                        </a:rPr>
                        <a:t>X-Band SAR</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98844">
                <a:tc>
                  <a:txBody>
                    <a:bodyPr/>
                    <a:lstStyle/>
                    <a:p>
                      <a:pPr algn="l" fontAlgn="b"/>
                      <a:r>
                        <a:rPr lang="en-US" sz="1000" b="0" i="0" u="none" strike="noStrike">
                          <a:solidFill>
                            <a:srgbClr val="000000"/>
                          </a:solidFill>
                          <a:latin typeface="Calibri"/>
                        </a:rPr>
                        <a:t>Cosmo Sky-Med / SAR-2000</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5 days</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10-200 km</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1 to 100 m</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ASI</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Calibri"/>
                        </a:rPr>
                        <a:t>300</a:t>
                      </a: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smtClean="0">
                          <a:solidFill>
                            <a:srgbClr val="000000"/>
                          </a:solidFill>
                          <a:latin typeface="Calibri"/>
                        </a:rPr>
                        <a:t>103*</a:t>
                      </a:r>
                      <a:endParaRPr lang="en-US" sz="1000" b="0" i="0" u="none" strike="noStrike" dirty="0">
                        <a:solidFill>
                          <a:srgbClr val="000000"/>
                        </a:solidFill>
                        <a:latin typeface="Calibri"/>
                      </a:endParaRP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smtClean="0">
                          <a:solidFill>
                            <a:srgbClr val="000000"/>
                          </a:solidFill>
                          <a:latin typeface="Calibri"/>
                        </a:rPr>
                        <a:t>103*</a:t>
                      </a:r>
                      <a:endParaRPr lang="en-US" sz="1000" b="0" i="0" u="none" strike="noStrike" dirty="0">
                        <a:solidFill>
                          <a:srgbClr val="000000"/>
                        </a:solidFill>
                        <a:latin typeface="Calibri"/>
                      </a:endParaRPr>
                    </a:p>
                  </a:txBody>
                  <a:tcPr marL="8238" marR="8238" marT="82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8844">
                <a:tc gridSpan="6">
                  <a:txBody>
                    <a:bodyPr/>
                    <a:lstStyle/>
                    <a:p>
                      <a:pPr algn="l" fontAlgn="b"/>
                      <a:r>
                        <a:rPr lang="en-US" sz="1000" b="0" i="0" u="none" strike="noStrike" dirty="0" smtClean="0">
                          <a:solidFill>
                            <a:srgbClr val="000000"/>
                          </a:solidFill>
                          <a:latin typeface="Calibri"/>
                        </a:rPr>
                        <a:t>* 50 of the CSK images were archive images that counted toward the 2014 quota</a:t>
                      </a:r>
                      <a:endParaRPr lang="en-US" sz="1000" b="0" i="0" u="none" strike="noStrike" dirty="0">
                        <a:solidFill>
                          <a:srgbClr val="000000"/>
                        </a:solidFill>
                        <a:latin typeface="Calibri"/>
                      </a:endParaRPr>
                    </a:p>
                  </a:txBody>
                  <a:tcPr marL="8238" marR="8238" marT="8238" marB="0" anchor="b">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endParaRPr lang="en-US" sz="1000" b="0" i="0" u="none" strike="noStrike">
                        <a:solidFill>
                          <a:srgbClr val="000000"/>
                        </a:solidFill>
                        <a:latin typeface="Calibri"/>
                      </a:endParaRPr>
                    </a:p>
                  </a:txBody>
                  <a:tcPr marL="8238" marR="8238" marT="8238"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US" sz="1000" b="0" i="0" u="none" strike="noStrike" dirty="0">
                        <a:solidFill>
                          <a:srgbClr val="000000"/>
                        </a:solidFill>
                        <a:latin typeface="Calibri"/>
                      </a:endParaRPr>
                    </a:p>
                  </a:txBody>
                  <a:tcPr marL="8238" marR="8238" marT="8238" marB="0" anchor="b">
                    <a:lnL>
                      <a:noFill/>
                    </a:lnL>
                    <a:lnR>
                      <a:noFill/>
                    </a:lnR>
                    <a:lnT w="6350" cap="flat" cmpd="sng" algn="ctr">
                      <a:solidFill>
                        <a:srgbClr val="000000"/>
                      </a:solidFill>
                      <a:prstDash val="solid"/>
                      <a:round/>
                      <a:headEnd type="none" w="med" len="med"/>
                      <a:tailEnd type="none" w="med" len="med"/>
                    </a:lnT>
                    <a:lnB>
                      <a:noFill/>
                    </a:lnB>
                  </a:tcPr>
                </a:tc>
              </a:tr>
            </a:tbl>
          </a:graphicData>
        </a:graphic>
      </p:graphicFrame>
    </p:spTree>
  </p:cSld>
  <p:clrMapOvr>
    <a:masterClrMapping/>
  </p:clrMapOvr>
  <p:transition spd="slow"/>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685800" y="260350"/>
            <a:ext cx="7772400" cy="792163"/>
          </a:xfrm>
        </p:spPr>
        <p:txBody>
          <a:bodyPr/>
          <a:lstStyle/>
          <a:p>
            <a:r>
              <a:rPr lang="en-US" altLang="en-US" sz="3200" dirty="0" smtClean="0"/>
              <a:t>Objective C: Capacity Building Status (1/2)</a:t>
            </a:r>
          </a:p>
        </p:txBody>
      </p:sp>
      <p:sp>
        <p:nvSpPr>
          <p:cNvPr id="12291" name="Content Placeholder 2"/>
          <p:cNvSpPr>
            <a:spLocks noGrp="1"/>
          </p:cNvSpPr>
          <p:nvPr>
            <p:ph idx="1"/>
          </p:nvPr>
        </p:nvSpPr>
        <p:spPr>
          <a:xfrm>
            <a:off x="539750" y="1052513"/>
            <a:ext cx="8136705" cy="5688855"/>
          </a:xfrm>
        </p:spPr>
        <p:txBody>
          <a:bodyPr/>
          <a:lstStyle/>
          <a:p>
            <a:pPr>
              <a:lnSpc>
                <a:spcPct val="90000"/>
              </a:lnSpc>
              <a:spcBef>
                <a:spcPts val="600"/>
              </a:spcBef>
            </a:pPr>
            <a:r>
              <a:rPr lang="en-US" altLang="en-US" sz="2400" dirty="0" smtClean="0"/>
              <a:t>Caribbean/Central American Component:</a:t>
            </a:r>
          </a:p>
          <a:p>
            <a:pPr lvl="1">
              <a:lnSpc>
                <a:spcPct val="90000"/>
              </a:lnSpc>
              <a:spcBef>
                <a:spcPts val="600"/>
              </a:spcBef>
            </a:pPr>
            <a:r>
              <a:rPr lang="en-US" altLang="en-US" sz="2000" dirty="0" smtClean="0"/>
              <a:t>Coordinated inclusion of Open </a:t>
            </a:r>
            <a:r>
              <a:rPr lang="en-US" altLang="en-US" sz="2000" dirty="0" err="1" smtClean="0"/>
              <a:t>GeoSocial</a:t>
            </a:r>
            <a:r>
              <a:rPr lang="en-US" altLang="en-US" sz="2000" dirty="0" smtClean="0"/>
              <a:t> API Flood Monitoring software </a:t>
            </a:r>
            <a:r>
              <a:rPr lang="en-US" sz="2000" dirty="0" smtClean="0"/>
              <a:t>suite as disasters component within the Climatic Information Platform for Central America and the Dominican Republic as part of the USAID Regional Climate Change Program (RCCP)</a:t>
            </a:r>
          </a:p>
          <a:p>
            <a:pPr lvl="2">
              <a:lnSpc>
                <a:spcPct val="90000"/>
              </a:lnSpc>
              <a:spcBef>
                <a:spcPts val="600"/>
              </a:spcBef>
            </a:pPr>
            <a:r>
              <a:rPr lang="en-US" altLang="en-US" sz="1800" dirty="0" smtClean="0"/>
              <a:t>Training workshop by NASA GSFC personnel (supported by SERVIR and USAID) in Costa Rica</a:t>
            </a:r>
          </a:p>
          <a:p>
            <a:pPr lvl="2">
              <a:lnSpc>
                <a:spcPct val="90000"/>
              </a:lnSpc>
              <a:spcBef>
                <a:spcPts val="600"/>
              </a:spcBef>
            </a:pPr>
            <a:r>
              <a:rPr lang="en-US" altLang="en-US" sz="1800" dirty="0" smtClean="0"/>
              <a:t>Awaiting Step 1 Go-Ahead for SEVIR grant funding.</a:t>
            </a:r>
          </a:p>
          <a:p>
            <a:pPr lvl="1">
              <a:lnSpc>
                <a:spcPct val="90000"/>
              </a:lnSpc>
              <a:spcBef>
                <a:spcPts val="600"/>
              </a:spcBef>
            </a:pPr>
            <a:r>
              <a:rPr lang="en-US" altLang="en-US" sz="2000" dirty="0" smtClean="0"/>
              <a:t>Approval of </a:t>
            </a:r>
            <a:r>
              <a:rPr lang="en-US" altLang="en-US" sz="2000" dirty="0" err="1" smtClean="0"/>
              <a:t>AmeriGEOSS</a:t>
            </a:r>
            <a:r>
              <a:rPr lang="en-US" altLang="en-US" sz="2000" dirty="0" smtClean="0"/>
              <a:t> initiative by GEO; working on Terms of Reference for a Disasters group within the Americas (Chile, Colombia, Costa Rica, and Mexico) that would need to interact with the CEOS Regional component in the Caribbean and Central America. Splinter session at Latin American Remote Sensing (LARS) Conference 30 March-1 April in Santiago, Chile.</a:t>
            </a:r>
          </a:p>
          <a:p>
            <a:pPr>
              <a:lnSpc>
                <a:spcPct val="90000"/>
              </a:lnSpc>
              <a:spcBef>
                <a:spcPts val="600"/>
              </a:spcBef>
            </a:pPr>
            <a:r>
              <a:rPr lang="en-US" altLang="en-US" sz="2400" dirty="0" smtClean="0"/>
              <a:t>Southern Africa Component:</a:t>
            </a:r>
          </a:p>
          <a:p>
            <a:pPr lvl="1">
              <a:lnSpc>
                <a:spcPct val="90000"/>
              </a:lnSpc>
              <a:spcBef>
                <a:spcPts val="600"/>
              </a:spcBef>
            </a:pPr>
            <a:r>
              <a:rPr lang="en-US" altLang="en-US" sz="2000" dirty="0" smtClean="0"/>
              <a:t>TIGER workshop in Addis </a:t>
            </a:r>
            <a:r>
              <a:rPr lang="en-US" altLang="en-US" sz="2000" dirty="0" err="1" smtClean="0"/>
              <a:t>Abbaba</a:t>
            </a:r>
            <a:r>
              <a:rPr lang="en-US" altLang="en-US" sz="2000" dirty="0" smtClean="0"/>
              <a:t> 1-2 February; 100 participants and 72 h of training on EO for water resources management</a:t>
            </a:r>
          </a:p>
          <a:p>
            <a:pPr lvl="1">
              <a:lnSpc>
                <a:spcPct val="90000"/>
              </a:lnSpc>
              <a:spcBef>
                <a:spcPts val="600"/>
              </a:spcBef>
            </a:pPr>
            <a:r>
              <a:rPr lang="en-US" altLang="en-US" sz="2000" dirty="0" smtClean="0"/>
              <a:t>New TIGER training kit is being used in “Training of Trainers” with Cap-Net UNDP (119 experts trained so far)</a:t>
            </a:r>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40</a:t>
            </a:fld>
            <a:endParaRPr lang="en-US" altLang="en-US"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685800" y="260350"/>
            <a:ext cx="7772400" cy="792163"/>
          </a:xfrm>
        </p:spPr>
        <p:txBody>
          <a:bodyPr/>
          <a:lstStyle/>
          <a:p>
            <a:r>
              <a:rPr lang="en-US" altLang="en-US" sz="3200" dirty="0" smtClean="0"/>
              <a:t>Objective C: Capacity Building Status (2/2)</a:t>
            </a:r>
          </a:p>
        </p:txBody>
      </p:sp>
      <p:sp>
        <p:nvSpPr>
          <p:cNvPr id="12291" name="Content Placeholder 2"/>
          <p:cNvSpPr>
            <a:spLocks noGrp="1"/>
          </p:cNvSpPr>
          <p:nvPr>
            <p:ph idx="1"/>
          </p:nvPr>
        </p:nvSpPr>
        <p:spPr>
          <a:xfrm>
            <a:off x="539750" y="1052513"/>
            <a:ext cx="8136705" cy="5688855"/>
          </a:xfrm>
        </p:spPr>
        <p:txBody>
          <a:bodyPr/>
          <a:lstStyle/>
          <a:p>
            <a:pPr>
              <a:lnSpc>
                <a:spcPct val="90000"/>
              </a:lnSpc>
              <a:spcBef>
                <a:spcPts val="600"/>
              </a:spcBef>
            </a:pPr>
            <a:r>
              <a:rPr lang="en-US" altLang="en-US" sz="2400" dirty="0" smtClean="0"/>
              <a:t>Southeast Asia Component:</a:t>
            </a:r>
          </a:p>
          <a:p>
            <a:pPr lvl="1">
              <a:lnSpc>
                <a:spcPct val="90000"/>
              </a:lnSpc>
              <a:spcBef>
                <a:spcPts val="600"/>
              </a:spcBef>
              <a:defRPr/>
            </a:pPr>
            <a:r>
              <a:rPr lang="en-US" altLang="en-US" sz="2000" dirty="0" smtClean="0"/>
              <a:t>ADPC installation of API pending SERVIR grant funding.</a:t>
            </a:r>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41</a:t>
            </a:fld>
            <a:endParaRPr lang="en-US" altLang="en-U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685800" y="177800"/>
            <a:ext cx="7772400" cy="803275"/>
          </a:xfrm>
        </p:spPr>
        <p:txBody>
          <a:bodyPr/>
          <a:lstStyle/>
          <a:p>
            <a:r>
              <a:rPr lang="en-US" altLang="en-US" dirty="0" smtClean="0">
                <a:ea typeface="ＭＳ Ｐゴシック" pitchFamily="34" charset="-128"/>
              </a:rPr>
              <a:t>Outline</a:t>
            </a:r>
          </a:p>
        </p:txBody>
      </p:sp>
      <p:sp>
        <p:nvSpPr>
          <p:cNvPr id="7171" name="Content Placeholder 2"/>
          <p:cNvSpPr>
            <a:spLocks noGrp="1"/>
          </p:cNvSpPr>
          <p:nvPr>
            <p:ph idx="1"/>
          </p:nvPr>
        </p:nvSpPr>
        <p:spPr>
          <a:xfrm>
            <a:off x="468313" y="1052513"/>
            <a:ext cx="8064500" cy="5256212"/>
          </a:xfrm>
        </p:spPr>
        <p:txBody>
          <a:bodyPr/>
          <a:lstStyle/>
          <a:p>
            <a:pPr>
              <a:lnSpc>
                <a:spcPct val="100000"/>
              </a:lnSpc>
              <a:spcBef>
                <a:spcPts val="600"/>
              </a:spcBef>
            </a:pPr>
            <a:r>
              <a:rPr lang="en-US" altLang="en-US" sz="2800" b="1" dirty="0" smtClean="0">
                <a:solidFill>
                  <a:schemeClr val="bg1">
                    <a:lumMod val="75000"/>
                  </a:schemeClr>
                </a:solidFill>
                <a:ea typeface="ＭＳ Ｐゴシック" pitchFamily="34" charset="-128"/>
              </a:rPr>
              <a:t>Flood Pilot overview</a:t>
            </a:r>
          </a:p>
          <a:p>
            <a:pPr>
              <a:lnSpc>
                <a:spcPct val="100000"/>
              </a:lnSpc>
              <a:spcBef>
                <a:spcPts val="600"/>
              </a:spcBef>
            </a:pPr>
            <a:r>
              <a:rPr lang="en-US" altLang="en-US" sz="2800" b="1" dirty="0" smtClean="0">
                <a:solidFill>
                  <a:schemeClr val="bg1">
                    <a:lumMod val="75000"/>
                  </a:schemeClr>
                </a:solidFill>
                <a:ea typeface="ＭＳ Ｐゴシック" pitchFamily="34" charset="-128"/>
              </a:rPr>
              <a:t>Status of data acquisition and exploitation</a:t>
            </a:r>
          </a:p>
          <a:p>
            <a:pPr>
              <a:lnSpc>
                <a:spcPct val="100000"/>
              </a:lnSpc>
              <a:spcBef>
                <a:spcPts val="600"/>
              </a:spcBef>
            </a:pPr>
            <a:r>
              <a:rPr lang="en-US" altLang="en-US" sz="2800" b="1" dirty="0" smtClean="0">
                <a:solidFill>
                  <a:schemeClr val="bg1">
                    <a:lumMod val="75000"/>
                  </a:schemeClr>
                </a:solidFill>
                <a:ea typeface="ＭＳ Ｐゴシック" pitchFamily="34" charset="-128"/>
              </a:rPr>
              <a:t>Pilot status report:</a:t>
            </a:r>
          </a:p>
          <a:p>
            <a:pPr lvl="1">
              <a:lnSpc>
                <a:spcPct val="100000"/>
              </a:lnSpc>
              <a:spcBef>
                <a:spcPts val="600"/>
              </a:spcBef>
            </a:pPr>
            <a:r>
              <a:rPr lang="en-US" altLang="en-US" sz="2400" b="1" dirty="0" smtClean="0">
                <a:solidFill>
                  <a:schemeClr val="bg1">
                    <a:lumMod val="75000"/>
                  </a:schemeClr>
                </a:solidFill>
                <a:ea typeface="ＭＳ Ｐゴシック" pitchFamily="34" charset="-128"/>
              </a:rPr>
              <a:t>Objective A: Global component status</a:t>
            </a:r>
          </a:p>
          <a:p>
            <a:pPr lvl="1">
              <a:lnSpc>
                <a:spcPct val="100000"/>
              </a:lnSpc>
              <a:spcBef>
                <a:spcPts val="600"/>
              </a:spcBef>
            </a:pPr>
            <a:r>
              <a:rPr lang="en-US" altLang="en-US" sz="2400" b="1" dirty="0" smtClean="0">
                <a:solidFill>
                  <a:schemeClr val="bg1">
                    <a:lumMod val="75000"/>
                  </a:schemeClr>
                </a:solidFill>
                <a:ea typeface="ＭＳ Ｐゴシック" pitchFamily="34" charset="-128"/>
              </a:rPr>
              <a:t>Objective B: Regional component status</a:t>
            </a:r>
          </a:p>
          <a:p>
            <a:pPr lvl="2">
              <a:spcBef>
                <a:spcPts val="600"/>
              </a:spcBef>
            </a:pPr>
            <a:r>
              <a:rPr lang="en-US" altLang="en-US" sz="2000" b="1" dirty="0" smtClean="0">
                <a:solidFill>
                  <a:schemeClr val="bg1">
                    <a:lumMod val="75000"/>
                  </a:schemeClr>
                </a:solidFill>
                <a:ea typeface="ＭＳ Ｐゴシック" pitchFamily="34" charset="-128"/>
              </a:rPr>
              <a:t>Caribbean/Central America</a:t>
            </a:r>
          </a:p>
          <a:p>
            <a:pPr lvl="2">
              <a:spcBef>
                <a:spcPts val="600"/>
              </a:spcBef>
            </a:pPr>
            <a:r>
              <a:rPr lang="en-US" altLang="en-US" sz="2000" b="1" dirty="0" smtClean="0">
                <a:solidFill>
                  <a:schemeClr val="bg1">
                    <a:lumMod val="75000"/>
                  </a:schemeClr>
                </a:solidFill>
                <a:ea typeface="ＭＳ Ｐゴシック" pitchFamily="34" charset="-128"/>
              </a:rPr>
              <a:t>Southern Africa</a:t>
            </a:r>
          </a:p>
          <a:p>
            <a:pPr lvl="2">
              <a:spcBef>
                <a:spcPts val="600"/>
              </a:spcBef>
            </a:pPr>
            <a:r>
              <a:rPr lang="en-US" altLang="en-US" sz="2000" b="1" dirty="0" smtClean="0">
                <a:solidFill>
                  <a:schemeClr val="bg1">
                    <a:lumMod val="75000"/>
                  </a:schemeClr>
                </a:solidFill>
                <a:ea typeface="ＭＳ Ｐゴシック" pitchFamily="34" charset="-128"/>
              </a:rPr>
              <a:t>Southeast Asia</a:t>
            </a:r>
          </a:p>
          <a:p>
            <a:pPr lvl="2">
              <a:spcBef>
                <a:spcPts val="600"/>
              </a:spcBef>
            </a:pPr>
            <a:r>
              <a:rPr lang="en-US" altLang="en-US" sz="2000" b="1" i="1" dirty="0" smtClean="0">
                <a:solidFill>
                  <a:schemeClr val="bg1">
                    <a:lumMod val="75000"/>
                  </a:schemeClr>
                </a:solidFill>
                <a:ea typeface="ＭＳ Ｐゴシック" pitchFamily="34" charset="-128"/>
              </a:rPr>
              <a:t>Special Event: Mississippi River (US)</a:t>
            </a:r>
            <a:endParaRPr lang="en-US" altLang="en-US" sz="2000" b="1" dirty="0" smtClean="0">
              <a:solidFill>
                <a:schemeClr val="bg1">
                  <a:lumMod val="75000"/>
                </a:schemeClr>
              </a:solidFill>
              <a:ea typeface="ＭＳ Ｐゴシック" pitchFamily="34" charset="-128"/>
            </a:endParaRPr>
          </a:p>
          <a:p>
            <a:pPr lvl="1">
              <a:lnSpc>
                <a:spcPct val="100000"/>
              </a:lnSpc>
              <a:spcBef>
                <a:spcPts val="600"/>
              </a:spcBef>
            </a:pPr>
            <a:r>
              <a:rPr lang="en-US" altLang="en-US" sz="2400" b="1" dirty="0" smtClean="0">
                <a:solidFill>
                  <a:schemeClr val="bg1">
                    <a:lumMod val="75000"/>
                  </a:schemeClr>
                </a:solidFill>
                <a:ea typeface="ＭＳ Ｐゴシック" pitchFamily="34" charset="-128"/>
              </a:rPr>
              <a:t>Objective C: Capacity Building</a:t>
            </a:r>
          </a:p>
          <a:p>
            <a:pPr>
              <a:lnSpc>
                <a:spcPct val="100000"/>
              </a:lnSpc>
              <a:spcBef>
                <a:spcPts val="600"/>
              </a:spcBef>
            </a:pPr>
            <a:r>
              <a:rPr lang="en-US" altLang="en-US" sz="2800" b="1" dirty="0" smtClean="0">
                <a:ea typeface="ＭＳ Ｐゴシック" pitchFamily="34" charset="-128"/>
              </a:rPr>
              <a:t>Issues and Risk Management</a:t>
            </a:r>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42</a:t>
            </a:fld>
            <a:endParaRPr lang="en-US" alt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txBox="1">
            <a:spLocks/>
          </p:cNvSpPr>
          <p:nvPr/>
        </p:nvSpPr>
        <p:spPr bwMode="auto">
          <a:xfrm>
            <a:off x="1" y="101600"/>
            <a:ext cx="9144000" cy="738188"/>
          </a:xfrm>
          <a:prstGeom prst="rect">
            <a:avLst/>
          </a:prstGeom>
          <a:noFill/>
          <a:ln w="9525">
            <a:noFill/>
            <a:miter lim="800000"/>
            <a:headEnd/>
            <a:tailEnd/>
          </a:ln>
        </p:spPr>
        <p:txBody>
          <a:bodyPr anchor="ctr"/>
          <a:lstStyle/>
          <a:p>
            <a:pPr algn="ctr" eaLnBrk="1" hangingPunct="1"/>
            <a:r>
              <a:rPr lang="en-GB" altLang="en-US" sz="3200" dirty="0" smtClean="0">
                <a:solidFill>
                  <a:schemeClr val="tx1"/>
                </a:solidFill>
                <a:ea typeface="ＭＳ Ｐゴシック" pitchFamily="34" charset="-128"/>
                <a:cs typeface="Tahoma" pitchFamily="34" charset="0"/>
              </a:rPr>
              <a:t>Issues and Risk Management Approach</a:t>
            </a:r>
            <a:endParaRPr lang="en-US" altLang="en-US" sz="3200" dirty="0">
              <a:solidFill>
                <a:schemeClr val="tx1"/>
              </a:solidFill>
              <a:ea typeface="ＭＳ Ｐゴシック" pitchFamily="34" charset="-128"/>
              <a:cs typeface="Tahoma" pitchFamily="34" charset="0"/>
            </a:endParaRPr>
          </a:p>
        </p:txBody>
      </p:sp>
      <p:sp>
        <p:nvSpPr>
          <p:cNvPr id="32772" name="Rectangle 4"/>
          <p:cNvSpPr>
            <a:spLocks noChangeArrowheads="1"/>
          </p:cNvSpPr>
          <p:nvPr/>
        </p:nvSpPr>
        <p:spPr bwMode="auto">
          <a:xfrm>
            <a:off x="195263" y="981075"/>
            <a:ext cx="8481193" cy="1609671"/>
          </a:xfrm>
          <a:prstGeom prst="rect">
            <a:avLst/>
          </a:prstGeom>
          <a:noFill/>
          <a:ln w="9525">
            <a:noFill/>
            <a:miter lim="800000"/>
            <a:headEnd/>
            <a:tailEnd/>
          </a:ln>
        </p:spPr>
        <p:txBody>
          <a:bodyPr wrap="square">
            <a:spAutoFit/>
          </a:bodyPr>
          <a:lstStyle/>
          <a:p>
            <a:pPr marL="342900" indent="-342900">
              <a:lnSpc>
                <a:spcPct val="90000"/>
              </a:lnSpc>
              <a:spcBef>
                <a:spcPts val="600"/>
              </a:spcBef>
              <a:buFont typeface="Arial" charset="0"/>
              <a:buChar char="•"/>
            </a:pPr>
            <a:r>
              <a:rPr lang="en-GB" altLang="ja-JP" sz="2400" b="0" u="sng" dirty="0" smtClean="0">
                <a:latin typeface="+mn-lt"/>
                <a:ea typeface="ＭＳ Ｐゴシック" pitchFamily="34" charset="-128"/>
                <a:cs typeface="Arial" charset="0"/>
              </a:rPr>
              <a:t>Data access</a:t>
            </a:r>
            <a:r>
              <a:rPr lang="en-GB" altLang="ja-JP" sz="2400" b="0" dirty="0" smtClean="0">
                <a:latin typeface="+mn-lt"/>
                <a:ea typeface="ＭＳ Ｐゴシック" pitchFamily="34" charset="-128"/>
                <a:cs typeface="Arial" charset="0"/>
              </a:rPr>
              <a:t>:</a:t>
            </a:r>
          </a:p>
          <a:p>
            <a:pPr marL="800100" lvl="1" indent="-342900">
              <a:lnSpc>
                <a:spcPct val="90000"/>
              </a:lnSpc>
              <a:spcBef>
                <a:spcPts val="600"/>
              </a:spcBef>
              <a:buFont typeface="Arial" charset="0"/>
              <a:buChar char="•"/>
            </a:pPr>
            <a:r>
              <a:rPr lang="en-GB" altLang="ja-JP" sz="2000" b="0" u="sng" dirty="0" smtClean="0">
                <a:latin typeface="+mn-lt"/>
                <a:ea typeface="ＭＳ Ｐゴシック" pitchFamily="34" charset="-128"/>
                <a:cs typeface="Arial" charset="0"/>
              </a:rPr>
              <a:t>Update</a:t>
            </a:r>
            <a:r>
              <a:rPr lang="en-GB" altLang="ja-JP" sz="2000" b="0" dirty="0" smtClean="0">
                <a:latin typeface="+mn-lt"/>
                <a:ea typeface="ＭＳ Ｐゴシック" pitchFamily="34" charset="-128"/>
                <a:cs typeface="Arial" charset="0"/>
              </a:rPr>
              <a:t>: </a:t>
            </a:r>
            <a:r>
              <a:rPr lang="en-GB" altLang="ja-JP" sz="2000" b="0" smtClean="0">
                <a:latin typeface="+mn-lt"/>
                <a:ea typeface="ＭＳ Ｐゴシック" pitchFamily="34" charset="-128"/>
                <a:cs typeface="Arial" charset="0"/>
              </a:rPr>
              <a:t>previously discussed agreement </a:t>
            </a:r>
            <a:r>
              <a:rPr lang="en-GB" altLang="ja-JP" sz="2000" b="0" dirty="0" smtClean="0">
                <a:latin typeface="+mn-lt"/>
                <a:ea typeface="ＭＳ Ｐゴシック" pitchFamily="34" charset="-128"/>
                <a:cs typeface="Arial" charset="0"/>
              </a:rPr>
              <a:t>with the International Charter has greatly alleviated the previously raised data access issues.  Thanks again to the International Charter for their cooperation and to Brenda Jones for all her help!</a:t>
            </a:r>
          </a:p>
        </p:txBody>
      </p:sp>
      <p:sp>
        <p:nvSpPr>
          <p:cNvPr id="5" name="Slide Number Placeholder 10"/>
          <p:cNvSpPr txBox="1">
            <a:spLocks/>
          </p:cNvSpPr>
          <p:nvPr/>
        </p:nvSpPr>
        <p:spPr>
          <a:xfrm>
            <a:off x="8172400" y="6400800"/>
            <a:ext cx="971600" cy="4572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3A86AE8E-D549-4C81-A371-621FC48DD807}" type="slidenum">
              <a:rPr kumimoji="0" lang="en-US" altLang="en-US" sz="1600" b="1" i="0" u="none" strike="noStrike" kern="1200" cap="none" spc="0" normalizeH="0" baseline="0" noProof="0" smtClean="0">
                <a:ln>
                  <a:noFill/>
                </a:ln>
                <a:solidFill>
                  <a:schemeClr val="tx2"/>
                </a:solidFill>
                <a:effectLst/>
                <a:uLnTx/>
                <a:uFillTx/>
                <a:latin typeface="Times New Roman"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43</a:t>
            </a:fld>
            <a:endParaRPr kumimoji="0" lang="en-US" altLang="en-US" sz="1600" b="1" i="0" u="none" strike="noStrike" kern="1200" cap="none" spc="0" normalizeH="0" baseline="0" noProof="0" dirty="0">
              <a:ln>
                <a:noFill/>
              </a:ln>
              <a:solidFill>
                <a:schemeClr val="tx2"/>
              </a:solidFill>
              <a:effectLst/>
              <a:uLnTx/>
              <a:uFillTx/>
              <a:latin typeface="Times New Roman" pitchFamily="18" charset="0"/>
              <a:ea typeface="+mn-ea"/>
              <a:cs typeface="+mn-cs"/>
            </a:endParaRPr>
          </a:p>
        </p:txBody>
      </p:sp>
    </p:spTree>
  </p:cSld>
  <p:clrMapOvr>
    <a:masterClrMapping/>
  </p:clrMapOvr>
  <p:transition spd="slow"/>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txBox="1">
            <a:spLocks/>
          </p:cNvSpPr>
          <p:nvPr/>
        </p:nvSpPr>
        <p:spPr bwMode="auto">
          <a:xfrm>
            <a:off x="1" y="101600"/>
            <a:ext cx="9144000" cy="1095152"/>
          </a:xfrm>
          <a:prstGeom prst="rect">
            <a:avLst/>
          </a:prstGeom>
          <a:noFill/>
          <a:ln w="9525">
            <a:noFill/>
            <a:miter lim="800000"/>
            <a:headEnd/>
            <a:tailEnd/>
          </a:ln>
        </p:spPr>
        <p:txBody>
          <a:bodyPr anchor="ctr"/>
          <a:lstStyle/>
          <a:p>
            <a:pPr algn="ctr" eaLnBrk="1" hangingPunct="1"/>
            <a:r>
              <a:rPr lang="en-GB" altLang="en-US" sz="3200" dirty="0" smtClean="0">
                <a:solidFill>
                  <a:schemeClr val="tx1"/>
                </a:solidFill>
                <a:ea typeface="ＭＳ Ｐゴシック" pitchFamily="34" charset="-128"/>
                <a:cs typeface="Tahoma" pitchFamily="34" charset="0"/>
              </a:rPr>
              <a:t>Data Use: Recent Publications / Conference Presentations</a:t>
            </a:r>
            <a:endParaRPr lang="en-US" altLang="en-US" sz="3200" dirty="0">
              <a:solidFill>
                <a:schemeClr val="tx1"/>
              </a:solidFill>
              <a:ea typeface="ＭＳ Ｐゴシック" pitchFamily="34" charset="-128"/>
              <a:cs typeface="Tahoma" pitchFamily="34" charset="0"/>
            </a:endParaRPr>
          </a:p>
        </p:txBody>
      </p:sp>
      <p:sp>
        <p:nvSpPr>
          <p:cNvPr id="32772" name="Rectangle 4"/>
          <p:cNvSpPr>
            <a:spLocks noChangeArrowheads="1"/>
          </p:cNvSpPr>
          <p:nvPr/>
        </p:nvSpPr>
        <p:spPr bwMode="auto">
          <a:xfrm>
            <a:off x="467544" y="1340768"/>
            <a:ext cx="8208912" cy="5016758"/>
          </a:xfrm>
          <a:prstGeom prst="rect">
            <a:avLst/>
          </a:prstGeom>
          <a:noFill/>
          <a:ln w="9525">
            <a:noFill/>
            <a:miter lim="800000"/>
            <a:headEnd/>
            <a:tailEnd/>
          </a:ln>
        </p:spPr>
        <p:txBody>
          <a:bodyPr wrap="square">
            <a:spAutoFit/>
          </a:bodyPr>
          <a:lstStyle/>
          <a:p>
            <a:pPr marL="463550" lvl="0" indent="-463550"/>
            <a:r>
              <a:rPr lang="en-US" sz="1600" b="0" dirty="0" smtClean="0">
                <a:latin typeface="+mn-lt"/>
              </a:rPr>
              <a:t>Frye S., Wells G., Adler R., </a:t>
            </a:r>
            <a:r>
              <a:rPr lang="en-US" sz="1600" b="0" dirty="0" err="1" smtClean="0">
                <a:latin typeface="+mn-lt"/>
              </a:rPr>
              <a:t>Brakenridge</a:t>
            </a:r>
            <a:r>
              <a:rPr lang="en-US" sz="1600" b="0" dirty="0" smtClean="0">
                <a:latin typeface="+mn-lt"/>
              </a:rPr>
              <a:t> R., </a:t>
            </a:r>
            <a:r>
              <a:rPr lang="en-US" sz="1600" b="0" dirty="0" err="1" smtClean="0">
                <a:latin typeface="+mn-lt"/>
              </a:rPr>
              <a:t>Bolten</a:t>
            </a:r>
            <a:r>
              <a:rPr lang="en-US" sz="1600" b="0" dirty="0" smtClean="0">
                <a:latin typeface="+mn-lt"/>
              </a:rPr>
              <a:t> J., Murray J., </a:t>
            </a:r>
            <a:r>
              <a:rPr lang="en-US" sz="1600" b="0" dirty="0" err="1" smtClean="0">
                <a:latin typeface="+mn-lt"/>
              </a:rPr>
              <a:t>Slayback</a:t>
            </a:r>
            <a:r>
              <a:rPr lang="en-US" sz="1600" b="0" dirty="0" smtClean="0">
                <a:latin typeface="+mn-lt"/>
              </a:rPr>
              <a:t> D., Green D., Wu, H., </a:t>
            </a:r>
            <a:r>
              <a:rPr lang="en-US" sz="1600" b="0" dirty="0" err="1" smtClean="0">
                <a:latin typeface="+mn-lt"/>
              </a:rPr>
              <a:t>Kirschbaum</a:t>
            </a:r>
            <a:r>
              <a:rPr lang="en-US" sz="1600" b="0" dirty="0" smtClean="0">
                <a:latin typeface="+mn-lt"/>
              </a:rPr>
              <a:t> D., Howard T., </a:t>
            </a:r>
            <a:r>
              <a:rPr lang="en-US" sz="1600" b="0" dirty="0" err="1" smtClean="0">
                <a:latin typeface="+mn-lt"/>
              </a:rPr>
              <a:t>Flamig</a:t>
            </a:r>
            <a:r>
              <a:rPr lang="en-US" sz="1600" b="0" dirty="0" smtClean="0">
                <a:latin typeface="+mn-lt"/>
              </a:rPr>
              <a:t> Z., Clark R., </a:t>
            </a:r>
            <a:r>
              <a:rPr lang="en-US" sz="1600" b="0" dirty="0" err="1" smtClean="0">
                <a:latin typeface="+mn-lt"/>
              </a:rPr>
              <a:t>Chini</a:t>
            </a:r>
            <a:r>
              <a:rPr lang="en-US" sz="1600" b="0" dirty="0" smtClean="0">
                <a:latin typeface="+mn-lt"/>
              </a:rPr>
              <a:t> M., </a:t>
            </a:r>
            <a:r>
              <a:rPr lang="en-US" sz="1600" b="0" dirty="0" err="1" smtClean="0">
                <a:latin typeface="+mn-lt"/>
              </a:rPr>
              <a:t>Matgen.P</a:t>
            </a:r>
            <a:r>
              <a:rPr lang="en-US" sz="1600" b="0" dirty="0" smtClean="0">
                <a:latin typeface="+mn-lt"/>
              </a:rPr>
              <a:t>., </a:t>
            </a:r>
            <a:r>
              <a:rPr lang="en-US" sz="1600" b="0" dirty="0" err="1" smtClean="0">
                <a:latin typeface="+mn-lt"/>
              </a:rPr>
              <a:t>Stough</a:t>
            </a:r>
            <a:r>
              <a:rPr lang="en-US" sz="1600" b="0" dirty="0" smtClean="0">
                <a:latin typeface="+mn-lt"/>
              </a:rPr>
              <a:t> T., “User-Driven Workflow for Modeling, Monitoring, Product Development, and Flood Map Delivery Using Satellites for Daily Coverage Over Texas May-June 2015”, Poster presentation at the American Geophysical Union 2015 annual meeting, December 2015 San Francisco, CA</a:t>
            </a:r>
          </a:p>
          <a:p>
            <a:pPr marL="463550" lvl="0" indent="-463550"/>
            <a:r>
              <a:rPr lang="en-US" sz="1600" b="0" dirty="0" smtClean="0">
                <a:latin typeface="+mn-lt"/>
              </a:rPr>
              <a:t>Schumann G. J-P., Frye</a:t>
            </a:r>
            <a:r>
              <a:rPr lang="en-US" sz="1600" b="0" baseline="30000" dirty="0" smtClean="0">
                <a:latin typeface="+mn-lt"/>
              </a:rPr>
              <a:t> </a:t>
            </a:r>
            <a:r>
              <a:rPr lang="en-US" sz="1600" b="0" dirty="0" smtClean="0">
                <a:latin typeface="+mn-lt"/>
              </a:rPr>
              <a:t>S., Wells G., Adler R., </a:t>
            </a:r>
            <a:r>
              <a:rPr lang="en-US" sz="1600" b="0" dirty="0" err="1" smtClean="0">
                <a:latin typeface="+mn-lt"/>
              </a:rPr>
              <a:t>Brakenridge</a:t>
            </a:r>
            <a:r>
              <a:rPr lang="en-US" sz="1600" b="0" dirty="0" smtClean="0">
                <a:latin typeface="+mn-lt"/>
              </a:rPr>
              <a:t> R., </a:t>
            </a:r>
            <a:r>
              <a:rPr lang="en-US" sz="1600" b="0" dirty="0" err="1" smtClean="0">
                <a:latin typeface="+mn-lt"/>
              </a:rPr>
              <a:t>Bolten</a:t>
            </a:r>
            <a:r>
              <a:rPr lang="en-US" sz="1600" b="0" dirty="0" smtClean="0">
                <a:latin typeface="+mn-lt"/>
              </a:rPr>
              <a:t> J., Murray J., </a:t>
            </a:r>
            <a:r>
              <a:rPr lang="en-US" sz="1600" b="0" dirty="0" err="1" smtClean="0">
                <a:latin typeface="+mn-lt"/>
              </a:rPr>
              <a:t>Slayback</a:t>
            </a:r>
            <a:r>
              <a:rPr lang="en-US" sz="1600" b="0" dirty="0" smtClean="0">
                <a:latin typeface="+mn-lt"/>
              </a:rPr>
              <a:t> D., Green D., Wu H., </a:t>
            </a:r>
            <a:r>
              <a:rPr lang="en-US" sz="1600" b="0" dirty="0" err="1" smtClean="0">
                <a:latin typeface="+mn-lt"/>
              </a:rPr>
              <a:t>Kirschbaum</a:t>
            </a:r>
            <a:r>
              <a:rPr lang="en-US" sz="1600" b="0" dirty="0" smtClean="0">
                <a:latin typeface="+mn-lt"/>
              </a:rPr>
              <a:t> D., Howard T., </a:t>
            </a:r>
            <a:r>
              <a:rPr lang="en-US" sz="1600" b="0" dirty="0" err="1" smtClean="0">
                <a:latin typeface="+mn-lt"/>
              </a:rPr>
              <a:t>Flamig</a:t>
            </a:r>
            <a:r>
              <a:rPr lang="en-US" sz="1600" b="0" dirty="0" smtClean="0">
                <a:latin typeface="+mn-lt"/>
              </a:rPr>
              <a:t> Z., Clark R., </a:t>
            </a:r>
            <a:r>
              <a:rPr lang="en-US" sz="1600" b="0" dirty="0" err="1" smtClean="0">
                <a:latin typeface="+mn-lt"/>
              </a:rPr>
              <a:t>Chini</a:t>
            </a:r>
            <a:r>
              <a:rPr lang="en-US" sz="1600" b="0" dirty="0" smtClean="0">
                <a:latin typeface="+mn-lt"/>
              </a:rPr>
              <a:t> M., </a:t>
            </a:r>
            <a:r>
              <a:rPr lang="en-US" sz="1600" b="0" dirty="0" err="1" smtClean="0">
                <a:latin typeface="+mn-lt"/>
              </a:rPr>
              <a:t>Matgen.P</a:t>
            </a:r>
            <a:r>
              <a:rPr lang="en-US" sz="1600" b="0" dirty="0" smtClean="0">
                <a:latin typeface="+mn-lt"/>
              </a:rPr>
              <a:t>., </a:t>
            </a:r>
            <a:r>
              <a:rPr lang="en-US" sz="1600" b="0" dirty="0" err="1" smtClean="0">
                <a:latin typeface="+mn-lt"/>
              </a:rPr>
              <a:t>Stough</a:t>
            </a:r>
            <a:r>
              <a:rPr lang="en-US" sz="1600" b="0" dirty="0" smtClean="0">
                <a:latin typeface="+mn-lt"/>
              </a:rPr>
              <a:t> T., B. Jones, “Unlocking the Full Potential of Earth Observation during the 2016 Texas Flood Disaster”, </a:t>
            </a:r>
            <a:r>
              <a:rPr lang="en-US" sz="1600" b="0" i="1" dirty="0" smtClean="0">
                <a:latin typeface="+mn-lt"/>
              </a:rPr>
              <a:t>Water Resources Research, </a:t>
            </a:r>
            <a:r>
              <a:rPr lang="en-US" sz="1600" b="0" dirty="0" smtClean="0">
                <a:latin typeface="+mn-lt"/>
              </a:rPr>
              <a:t>in review.</a:t>
            </a:r>
          </a:p>
          <a:p>
            <a:pPr marL="463550" lvl="0" indent="-463550"/>
            <a:r>
              <a:rPr lang="en-US" sz="1600" b="0" dirty="0" smtClean="0">
                <a:latin typeface="+mn-lt"/>
              </a:rPr>
              <a:t>Schumann, G. J-P and K. M. </a:t>
            </a:r>
            <a:r>
              <a:rPr lang="en-US" sz="1600" b="0" dirty="0" err="1" smtClean="0">
                <a:latin typeface="+mn-lt"/>
              </a:rPr>
              <a:t>Andreadis</a:t>
            </a:r>
            <a:r>
              <a:rPr lang="en-US" sz="1600" b="0" dirty="0" smtClean="0">
                <a:latin typeface="+mn-lt"/>
              </a:rPr>
              <a:t> (2016). A method to assess localized impact of better floodplain topography on flood risk prediction,</a:t>
            </a:r>
            <a:r>
              <a:rPr lang="en-US" sz="1600" b="0" i="1" dirty="0" smtClean="0">
                <a:latin typeface="+mn-lt"/>
              </a:rPr>
              <a:t> Advances in Meteorology</a:t>
            </a:r>
            <a:r>
              <a:rPr lang="en-US" sz="1600" b="0" dirty="0" smtClean="0">
                <a:latin typeface="+mn-lt"/>
              </a:rPr>
              <a:t>, in review.</a:t>
            </a:r>
          </a:p>
          <a:p>
            <a:pPr marL="463550" indent="-463550"/>
            <a:r>
              <a:rPr lang="en-US" sz="1600" b="0" dirty="0" smtClean="0">
                <a:latin typeface="+mn-lt"/>
              </a:rPr>
              <a:t>Wu, H. and Adler, R., “Evaluation of Quantitative Precipitation Estimations (QPE) and Hydrological Modeling at the Iowa Flood Studies Focal Basins.”, 2016 </a:t>
            </a:r>
            <a:r>
              <a:rPr lang="en-US" sz="1600" b="0" i="1" dirty="0" smtClean="0">
                <a:latin typeface="+mn-lt"/>
              </a:rPr>
              <a:t>Journal of Hydrometeorology</a:t>
            </a:r>
            <a:r>
              <a:rPr lang="en-US" sz="1600" b="0" dirty="0" smtClean="0">
                <a:latin typeface="+mn-lt"/>
              </a:rPr>
              <a:t>, in review.</a:t>
            </a:r>
          </a:p>
          <a:p>
            <a:pPr marL="463550" indent="-463550"/>
            <a:endParaRPr lang="en-US" sz="1600" b="0" dirty="0" smtClean="0">
              <a:latin typeface="+mn-lt"/>
            </a:endParaRPr>
          </a:p>
          <a:p>
            <a:pPr marL="463550" indent="-463550"/>
            <a:r>
              <a:rPr lang="en-GB" altLang="ja-JP" sz="1600" b="0" dirty="0" smtClean="0">
                <a:latin typeface="+mn-lt"/>
                <a:ea typeface="ＭＳ Ｐゴシック" pitchFamily="34" charset="-128"/>
                <a:cs typeface="Arial" charset="0"/>
              </a:rPr>
              <a:t>Presentation by Chu Ishida on the Flood Pilot at Asian Water Cycle Symposium last week</a:t>
            </a:r>
          </a:p>
          <a:p>
            <a:pPr marL="463550" indent="-463550"/>
            <a:endParaRPr lang="en-GB" altLang="ja-JP" sz="1600" b="0" dirty="0" smtClean="0">
              <a:latin typeface="+mn-lt"/>
              <a:ea typeface="ＭＳ Ｐゴシック" pitchFamily="34" charset="-128"/>
              <a:cs typeface="Arial" charset="0"/>
            </a:endParaRPr>
          </a:p>
          <a:p>
            <a:pPr marL="463550" indent="-463550"/>
            <a:r>
              <a:rPr lang="en-GB" altLang="ja-JP" sz="1600" b="0" dirty="0" smtClean="0">
                <a:latin typeface="+mn-lt"/>
                <a:ea typeface="ＭＳ Ｐゴシック" pitchFamily="34" charset="-128"/>
                <a:cs typeface="Arial" charset="0"/>
              </a:rPr>
              <a:t>Special Issue in </a:t>
            </a:r>
            <a:r>
              <a:rPr lang="en-GB" altLang="ja-JP" sz="1600" b="0" i="1" dirty="0" smtClean="0">
                <a:latin typeface="+mn-lt"/>
                <a:ea typeface="ＭＳ Ｐゴシック" pitchFamily="34" charset="-128"/>
                <a:cs typeface="Arial" charset="0"/>
              </a:rPr>
              <a:t>Remote Sensin</a:t>
            </a:r>
            <a:r>
              <a:rPr lang="en-GB" altLang="ja-JP" sz="1600" b="0" dirty="0" smtClean="0">
                <a:latin typeface="+mn-lt"/>
                <a:ea typeface="ＭＳ Ｐゴシック" pitchFamily="34" charset="-128"/>
                <a:cs typeface="Arial" charset="0"/>
              </a:rPr>
              <a:t>g on “Earth Observation for Water Resource Management in Africa”</a:t>
            </a:r>
          </a:p>
        </p:txBody>
      </p:sp>
      <p:sp>
        <p:nvSpPr>
          <p:cNvPr id="5" name="Slide Number Placeholder 10"/>
          <p:cNvSpPr txBox="1">
            <a:spLocks/>
          </p:cNvSpPr>
          <p:nvPr/>
        </p:nvSpPr>
        <p:spPr>
          <a:xfrm>
            <a:off x="8172400" y="6400800"/>
            <a:ext cx="971600" cy="4572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3A86AE8E-D549-4C81-A371-621FC48DD807}" type="slidenum">
              <a:rPr kumimoji="0" lang="en-US" altLang="en-US" sz="1600" b="1" i="0" u="none" strike="noStrike" kern="1200" cap="none" spc="0" normalizeH="0" baseline="0" noProof="0" smtClean="0">
                <a:ln>
                  <a:noFill/>
                </a:ln>
                <a:solidFill>
                  <a:schemeClr val="tx2"/>
                </a:solidFill>
                <a:effectLst/>
                <a:uLnTx/>
                <a:uFillTx/>
                <a:latin typeface="Times New Roman"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44</a:t>
            </a:fld>
            <a:endParaRPr kumimoji="0" lang="en-US" altLang="en-US" sz="1600" b="1" i="0" u="none" strike="noStrike" kern="1200" cap="none" spc="0" normalizeH="0" baseline="0" noProof="0" dirty="0">
              <a:ln>
                <a:noFill/>
              </a:ln>
              <a:solidFill>
                <a:schemeClr val="tx2"/>
              </a:solidFill>
              <a:effectLst/>
              <a:uLnTx/>
              <a:uFillTx/>
              <a:latin typeface="Times New Roman" pitchFamily="18" charset="0"/>
              <a:ea typeface="+mn-ea"/>
              <a:cs typeface="+mn-cs"/>
            </a:endParaRPr>
          </a:p>
        </p:txBody>
      </p:sp>
    </p:spTree>
  </p:cSld>
  <p:clrMapOvr>
    <a:masterClrMapping/>
  </p:clrMapOvr>
  <p:transition spd="slow"/>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492896"/>
            <a:ext cx="9144000" cy="646331"/>
          </a:xfrm>
          <a:prstGeom prst="rect">
            <a:avLst/>
          </a:prstGeom>
          <a:noFill/>
        </p:spPr>
        <p:txBody>
          <a:bodyPr wrap="square" rtlCol="0">
            <a:spAutoFit/>
          </a:bodyPr>
          <a:lstStyle/>
          <a:p>
            <a:pPr algn="ctr"/>
            <a:r>
              <a:rPr lang="en-US" dirty="0" smtClean="0"/>
              <a:t>Questions / Discussion</a:t>
            </a: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685800" y="260350"/>
            <a:ext cx="7772400" cy="792163"/>
          </a:xfrm>
        </p:spPr>
        <p:txBody>
          <a:bodyPr/>
          <a:lstStyle/>
          <a:p>
            <a:r>
              <a:rPr lang="en-US" altLang="en-US" sz="3200" dirty="0" smtClean="0"/>
              <a:t>Data Acquisition Status</a:t>
            </a:r>
          </a:p>
        </p:txBody>
      </p:sp>
      <p:sp>
        <p:nvSpPr>
          <p:cNvPr id="12291" name="Content Placeholder 2"/>
          <p:cNvSpPr>
            <a:spLocks noGrp="1"/>
          </p:cNvSpPr>
          <p:nvPr>
            <p:ph idx="1"/>
          </p:nvPr>
        </p:nvSpPr>
        <p:spPr>
          <a:xfrm>
            <a:off x="539751" y="1052513"/>
            <a:ext cx="8136706" cy="5472831"/>
          </a:xfrm>
        </p:spPr>
        <p:txBody>
          <a:bodyPr/>
          <a:lstStyle/>
          <a:p>
            <a:pPr>
              <a:lnSpc>
                <a:spcPct val="90000"/>
              </a:lnSpc>
              <a:spcBef>
                <a:spcPts val="600"/>
              </a:spcBef>
            </a:pPr>
            <a:r>
              <a:rPr lang="en-US" altLang="en-US" sz="2400" dirty="0" smtClean="0"/>
              <a:t>The International Disaster Charter has granted the CEOS Flood Pilot team access to Charter data:</a:t>
            </a:r>
          </a:p>
          <a:p>
            <a:pPr lvl="1">
              <a:lnSpc>
                <a:spcPct val="90000"/>
              </a:lnSpc>
              <a:spcBef>
                <a:spcPts val="600"/>
              </a:spcBef>
            </a:pPr>
            <a:r>
              <a:rPr lang="en-US" altLang="en-US" sz="2000" dirty="0" smtClean="0"/>
              <a:t>Future events: requests must be submitted within 14 days of the activation notice (i.e., the beginning of the period)</a:t>
            </a:r>
          </a:p>
          <a:p>
            <a:pPr lvl="1">
              <a:lnSpc>
                <a:spcPct val="90000"/>
              </a:lnSpc>
              <a:spcBef>
                <a:spcPts val="600"/>
              </a:spcBef>
            </a:pPr>
            <a:r>
              <a:rPr lang="en-US" altLang="en-US" sz="2000" dirty="0" smtClean="0"/>
              <a:t>Past events: permission has also been granted for five 2015 events: Malawi (Jan); Vietnam (July); Myanmar (August), and India (December); and one in 2016 (Mississippi River in January)</a:t>
            </a:r>
          </a:p>
          <a:p>
            <a:pPr>
              <a:lnSpc>
                <a:spcPct val="90000"/>
              </a:lnSpc>
              <a:spcBef>
                <a:spcPts val="600"/>
              </a:spcBef>
            </a:pPr>
            <a:r>
              <a:rPr lang="en-US" altLang="en-US" sz="2400" dirty="0" smtClean="0"/>
              <a:t>To date, the Flood Pilot has been able to obtain images from</a:t>
            </a:r>
          </a:p>
          <a:p>
            <a:pPr lvl="1">
              <a:lnSpc>
                <a:spcPct val="90000"/>
              </a:lnSpc>
              <a:spcBef>
                <a:spcPts val="600"/>
              </a:spcBef>
            </a:pPr>
            <a:r>
              <a:rPr lang="en-US" altLang="en-US" sz="2000" dirty="0" smtClean="0"/>
              <a:t>ALOS-2 (JAXA)</a:t>
            </a:r>
          </a:p>
          <a:p>
            <a:pPr lvl="1">
              <a:lnSpc>
                <a:spcPct val="90000"/>
              </a:lnSpc>
              <a:spcBef>
                <a:spcPts val="600"/>
              </a:spcBef>
            </a:pPr>
            <a:r>
              <a:rPr lang="en-US" altLang="en-US" sz="2000" dirty="0" smtClean="0"/>
              <a:t>RISAT-1, ResourceSat-1,2, and </a:t>
            </a:r>
            <a:r>
              <a:rPr lang="en-US" altLang="en-US" sz="2000" dirty="0" err="1" smtClean="0"/>
              <a:t>Cartosat</a:t>
            </a:r>
            <a:r>
              <a:rPr lang="en-US" altLang="en-US" sz="2000" dirty="0" smtClean="0"/>
              <a:t> 1-2 (ISRO)</a:t>
            </a:r>
          </a:p>
          <a:p>
            <a:pPr lvl="1">
              <a:lnSpc>
                <a:spcPct val="90000"/>
              </a:lnSpc>
              <a:spcBef>
                <a:spcPts val="600"/>
              </a:spcBef>
            </a:pPr>
            <a:r>
              <a:rPr lang="en-US" altLang="en-US" sz="2000" dirty="0" smtClean="0"/>
              <a:t>KOMPSAT-2 (KARI)</a:t>
            </a:r>
          </a:p>
          <a:p>
            <a:pPr lvl="1">
              <a:lnSpc>
                <a:spcPct val="90000"/>
              </a:lnSpc>
              <a:spcBef>
                <a:spcPts val="600"/>
              </a:spcBef>
            </a:pPr>
            <a:r>
              <a:rPr lang="en-US" altLang="en-US" sz="2000" dirty="0" err="1" smtClean="0"/>
              <a:t>Kanopus</a:t>
            </a:r>
            <a:r>
              <a:rPr lang="en-US" altLang="en-US" sz="2000" dirty="0" smtClean="0"/>
              <a:t>-V 1 and </a:t>
            </a:r>
            <a:r>
              <a:rPr lang="en-US" altLang="en-US" sz="2000" dirty="0" err="1" smtClean="0"/>
              <a:t>Resurs</a:t>
            </a:r>
            <a:r>
              <a:rPr lang="en-US" altLang="en-US" sz="2000" dirty="0" smtClean="0"/>
              <a:t>-P (ROSCOSMOS)</a:t>
            </a:r>
          </a:p>
          <a:p>
            <a:pPr lvl="1">
              <a:lnSpc>
                <a:spcPct val="90000"/>
              </a:lnSpc>
              <a:spcBef>
                <a:spcPts val="600"/>
              </a:spcBef>
            </a:pPr>
            <a:r>
              <a:rPr lang="en-US" altLang="en-US" sz="2000" dirty="0" smtClean="0"/>
              <a:t>UK-DMC2 (DMC International Imaging)</a:t>
            </a:r>
          </a:p>
          <a:p>
            <a:pPr>
              <a:lnSpc>
                <a:spcPct val="90000"/>
              </a:lnSpc>
              <a:spcBef>
                <a:spcPts val="600"/>
              </a:spcBef>
            </a:pPr>
            <a:r>
              <a:rPr lang="en-US" altLang="en-US" sz="2400" dirty="0" smtClean="0"/>
              <a:t>This is a significant step forward and the CEOS DRM Flood Pilot team wishes to thank the International Disaster Charter for their cooperation and Brenda Jones for all her help!</a:t>
            </a:r>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5</a:t>
            </a:fld>
            <a:endParaRPr lang="en-US" alt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txBox="1">
            <a:spLocks/>
          </p:cNvSpPr>
          <p:nvPr/>
        </p:nvSpPr>
        <p:spPr bwMode="auto">
          <a:xfrm>
            <a:off x="0" y="201612"/>
            <a:ext cx="8940800" cy="707107"/>
          </a:xfrm>
          <a:prstGeom prst="rect">
            <a:avLst/>
          </a:prstGeom>
          <a:noFill/>
          <a:ln w="9525">
            <a:noFill/>
            <a:miter lim="800000"/>
            <a:headEnd/>
            <a:tailEnd/>
          </a:ln>
        </p:spPr>
        <p:txBody>
          <a:bodyPr anchor="b"/>
          <a:lstStyle/>
          <a:p>
            <a:pPr algn="ctr" eaLnBrk="1" hangingPunct="1"/>
            <a:r>
              <a:rPr lang="en-US" altLang="en-US" sz="3200" dirty="0">
                <a:solidFill>
                  <a:schemeClr val="tx1"/>
                </a:solidFill>
              </a:rPr>
              <a:t>How </a:t>
            </a:r>
            <a:r>
              <a:rPr lang="en-US" altLang="en-US" sz="3200" dirty="0" smtClean="0">
                <a:solidFill>
                  <a:schemeClr val="tx1"/>
                </a:solidFill>
              </a:rPr>
              <a:t>Data Are Being Exploited</a:t>
            </a:r>
            <a:endParaRPr lang="en-US" altLang="en-US" sz="3200" dirty="0">
              <a:solidFill>
                <a:schemeClr val="tx1"/>
              </a:solidFill>
            </a:endParaRPr>
          </a:p>
        </p:txBody>
      </p:sp>
      <p:sp>
        <p:nvSpPr>
          <p:cNvPr id="24579" name="Text Placeholder 3"/>
          <p:cNvSpPr>
            <a:spLocks noGrp="1"/>
          </p:cNvSpPr>
          <p:nvPr>
            <p:ph type="body" sz="half" idx="2"/>
          </p:nvPr>
        </p:nvSpPr>
        <p:spPr>
          <a:xfrm>
            <a:off x="161925" y="704850"/>
            <a:ext cx="8709025" cy="6088063"/>
          </a:xfrm>
        </p:spPr>
        <p:txBody>
          <a:bodyPr/>
          <a:lstStyle/>
          <a:p>
            <a:endParaRPr lang="fr-BE" altLang="en-US" b="1" smtClean="0"/>
          </a:p>
          <a:p>
            <a:endParaRPr lang="fr-BE" altLang="en-US" b="1" smtClean="0"/>
          </a:p>
          <a:p>
            <a:endParaRPr lang="fr-BE" altLang="en-US" b="1" smtClean="0"/>
          </a:p>
          <a:p>
            <a:endParaRPr lang="fr-BE" altLang="en-US" smtClean="0"/>
          </a:p>
          <a:p>
            <a:endParaRPr lang="fr-BE" altLang="en-US" b="1" smtClean="0"/>
          </a:p>
        </p:txBody>
      </p:sp>
      <p:graphicFrame>
        <p:nvGraphicFramePr>
          <p:cNvPr id="2" name="Table 1"/>
          <p:cNvGraphicFramePr>
            <a:graphicFrameLocks noGrp="1"/>
          </p:cNvGraphicFramePr>
          <p:nvPr/>
        </p:nvGraphicFramePr>
        <p:xfrm>
          <a:off x="80962" y="1338701"/>
          <a:ext cx="8940120" cy="4541520"/>
        </p:xfrm>
        <a:graphic>
          <a:graphicData uri="http://schemas.openxmlformats.org/drawingml/2006/table">
            <a:tbl>
              <a:tblPr firstRow="1" bandRow="1">
                <a:tableStyleId>{3C2FFA5D-87B4-456A-9821-1D502468CF0F}</a:tableStyleId>
              </a:tblPr>
              <a:tblGrid>
                <a:gridCol w="2733472"/>
                <a:gridCol w="3226608"/>
                <a:gridCol w="2980040"/>
              </a:tblGrid>
              <a:tr h="0">
                <a:tc>
                  <a:txBody>
                    <a:bodyPr/>
                    <a:lstStyle/>
                    <a:p>
                      <a:r>
                        <a:rPr lang="en-US" dirty="0" smtClean="0">
                          <a:solidFill>
                            <a:srgbClr val="002569"/>
                          </a:solidFill>
                        </a:rPr>
                        <a:t>Geographic Area</a:t>
                      </a:r>
                      <a:endParaRPr lang="en-US" dirty="0">
                        <a:solidFill>
                          <a:srgbClr val="002569"/>
                        </a:solidFill>
                      </a:endParaRPr>
                    </a:p>
                  </a:txBody>
                  <a:tcPr/>
                </a:tc>
                <a:tc>
                  <a:txBody>
                    <a:bodyPr/>
                    <a:lstStyle/>
                    <a:p>
                      <a:r>
                        <a:rPr lang="en-US" dirty="0" smtClean="0">
                          <a:solidFill>
                            <a:srgbClr val="002569"/>
                          </a:solidFill>
                        </a:rPr>
                        <a:t>Product</a:t>
                      </a:r>
                      <a:endParaRPr lang="en-US" dirty="0">
                        <a:solidFill>
                          <a:srgbClr val="002569"/>
                        </a:solidFill>
                      </a:endParaRPr>
                    </a:p>
                  </a:txBody>
                  <a:tcPr/>
                </a:tc>
                <a:tc>
                  <a:txBody>
                    <a:bodyPr/>
                    <a:lstStyle/>
                    <a:p>
                      <a:r>
                        <a:rPr lang="en-US" dirty="0" smtClean="0">
                          <a:solidFill>
                            <a:srgbClr val="002569"/>
                          </a:solidFill>
                        </a:rPr>
                        <a:t>Value</a:t>
                      </a:r>
                      <a:r>
                        <a:rPr lang="en-US" baseline="0" dirty="0" smtClean="0">
                          <a:solidFill>
                            <a:srgbClr val="002569"/>
                          </a:solidFill>
                        </a:rPr>
                        <a:t> Added P</a:t>
                      </a:r>
                      <a:r>
                        <a:rPr lang="en-US" dirty="0" smtClean="0">
                          <a:solidFill>
                            <a:srgbClr val="002569"/>
                          </a:solidFill>
                        </a:rPr>
                        <a:t>artner</a:t>
                      </a:r>
                      <a:endParaRPr lang="en-US" dirty="0">
                        <a:solidFill>
                          <a:srgbClr val="002569"/>
                        </a:solidFill>
                      </a:endParaRPr>
                    </a:p>
                  </a:txBody>
                  <a:tcPr/>
                </a:tc>
              </a:tr>
              <a:tr h="440965">
                <a:tc>
                  <a:txBody>
                    <a:bodyPr/>
                    <a:lstStyle/>
                    <a:p>
                      <a:r>
                        <a:rPr lang="en-US" sz="1400" dirty="0" smtClean="0">
                          <a:solidFill>
                            <a:srgbClr val="002569"/>
                          </a:solidFill>
                        </a:rPr>
                        <a:t>Haiti</a:t>
                      </a:r>
                      <a:endParaRPr lang="en-US" sz="1400" dirty="0">
                        <a:solidFill>
                          <a:srgbClr val="002569"/>
                        </a:solidFill>
                      </a:endParaRPr>
                    </a:p>
                  </a:txBody>
                  <a:tcPr/>
                </a:tc>
                <a:tc>
                  <a:txBody>
                    <a:bodyPr/>
                    <a:lstStyle/>
                    <a:p>
                      <a:r>
                        <a:rPr lang="en-US" sz="1400" dirty="0" smtClean="0">
                          <a:solidFill>
                            <a:srgbClr val="002569"/>
                          </a:solidFill>
                        </a:rPr>
                        <a:t>Flood extent maps, flood risk maps,</a:t>
                      </a:r>
                      <a:r>
                        <a:rPr lang="en-US" sz="1400" baseline="0" dirty="0" smtClean="0">
                          <a:solidFill>
                            <a:srgbClr val="002569"/>
                          </a:solidFill>
                        </a:rPr>
                        <a:t> landslide maps, flash flood guidance / threat maps, integrated risk assessment platform</a:t>
                      </a:r>
                      <a:endParaRPr lang="en-US" sz="1400" dirty="0">
                        <a:solidFill>
                          <a:srgbClr val="002569"/>
                        </a:solidFill>
                      </a:endParaRPr>
                    </a:p>
                  </a:txBody>
                  <a:tcPr/>
                </a:tc>
                <a:tc>
                  <a:txBody>
                    <a:bodyPr/>
                    <a:lstStyle/>
                    <a:p>
                      <a:r>
                        <a:rPr lang="en-US" sz="1400" dirty="0" smtClean="0">
                          <a:solidFill>
                            <a:srgbClr val="002569"/>
                          </a:solidFill>
                        </a:rPr>
                        <a:t>SERTIT, CIMA,</a:t>
                      </a:r>
                      <a:r>
                        <a:rPr lang="en-US" sz="1400" baseline="0" dirty="0" smtClean="0">
                          <a:solidFill>
                            <a:srgbClr val="002569"/>
                          </a:solidFill>
                        </a:rPr>
                        <a:t> INGV, Altamira, CIMH, RASOR FP7, NOAA/HRC</a:t>
                      </a:r>
                      <a:endParaRPr lang="en-US" sz="1400" dirty="0">
                        <a:solidFill>
                          <a:srgbClr val="002569"/>
                        </a:solidFill>
                      </a:endParaRPr>
                    </a:p>
                  </a:txBody>
                  <a:tcPr/>
                </a:tc>
              </a:tr>
              <a:tr h="440965">
                <a:tc>
                  <a:txBody>
                    <a:bodyPr/>
                    <a:lstStyle/>
                    <a:p>
                      <a:r>
                        <a:rPr lang="en-US" sz="1400" dirty="0" smtClean="0">
                          <a:solidFill>
                            <a:srgbClr val="002569"/>
                          </a:solidFill>
                        </a:rPr>
                        <a:t>Other Caribbean</a:t>
                      </a:r>
                      <a:r>
                        <a:rPr lang="en-US" sz="1400" baseline="0" dirty="0" smtClean="0">
                          <a:solidFill>
                            <a:srgbClr val="002569"/>
                          </a:solidFill>
                        </a:rPr>
                        <a:t> islands, Central America</a:t>
                      </a:r>
                      <a:endParaRPr lang="en-US" sz="1400" dirty="0">
                        <a:solidFill>
                          <a:srgbClr val="002569"/>
                        </a:solidFill>
                      </a:endParaRPr>
                    </a:p>
                  </a:txBody>
                  <a:tcPr/>
                </a:tc>
                <a:tc>
                  <a:txBody>
                    <a:bodyPr/>
                    <a:lstStyle/>
                    <a:p>
                      <a:r>
                        <a:rPr lang="en-US" sz="1400" dirty="0" smtClean="0">
                          <a:solidFill>
                            <a:srgbClr val="002569"/>
                          </a:solidFill>
                        </a:rPr>
                        <a:t>Flood damage maps,</a:t>
                      </a:r>
                      <a:r>
                        <a:rPr lang="en-US" sz="1400" baseline="0" dirty="0" smtClean="0">
                          <a:solidFill>
                            <a:srgbClr val="002569"/>
                          </a:solidFill>
                        </a:rPr>
                        <a:t> change detection products, co-registered map overlays</a:t>
                      </a:r>
                      <a:endParaRPr lang="en-US" sz="1400" dirty="0">
                        <a:solidFill>
                          <a:srgbClr val="002569"/>
                        </a:solidFill>
                      </a:endParaRPr>
                    </a:p>
                  </a:txBody>
                  <a:tcPr/>
                </a:tc>
                <a:tc>
                  <a:txBody>
                    <a:bodyPr/>
                    <a:lstStyle/>
                    <a:p>
                      <a:r>
                        <a:rPr lang="en-US" sz="1400" dirty="0" smtClean="0">
                          <a:solidFill>
                            <a:srgbClr val="002569"/>
                          </a:solidFill>
                        </a:rPr>
                        <a:t>CATHALAC, CIMH,</a:t>
                      </a:r>
                      <a:r>
                        <a:rPr lang="en-US" sz="1400" baseline="0" dirty="0" smtClean="0">
                          <a:solidFill>
                            <a:srgbClr val="002569"/>
                          </a:solidFill>
                        </a:rPr>
                        <a:t> NASA/GSFC</a:t>
                      </a:r>
                      <a:endParaRPr lang="en-US" sz="1400" dirty="0">
                        <a:solidFill>
                          <a:srgbClr val="002569"/>
                        </a:solidFill>
                      </a:endParaRPr>
                    </a:p>
                  </a:txBody>
                  <a:tcPr/>
                </a:tc>
              </a:tr>
              <a:tr h="440965">
                <a:tc>
                  <a:txBody>
                    <a:bodyPr/>
                    <a:lstStyle/>
                    <a:p>
                      <a:r>
                        <a:rPr lang="en-US" sz="1400" dirty="0" smtClean="0">
                          <a:solidFill>
                            <a:srgbClr val="002569"/>
                          </a:solidFill>
                        </a:rPr>
                        <a:t>Namibia</a:t>
                      </a:r>
                      <a:endParaRPr lang="en-US" sz="1400" dirty="0">
                        <a:solidFill>
                          <a:srgbClr val="002569"/>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rgbClr val="002569"/>
                          </a:solidFill>
                        </a:rPr>
                        <a:t>Flood extent maps, flood warning products, </a:t>
                      </a:r>
                      <a:r>
                        <a:rPr lang="en-US" sz="1400" baseline="0" dirty="0" smtClean="0">
                          <a:solidFill>
                            <a:srgbClr val="002569"/>
                          </a:solidFill>
                        </a:rPr>
                        <a:t>co-registered map overlays</a:t>
                      </a:r>
                      <a:endParaRPr lang="en-US" sz="1400" dirty="0" smtClean="0">
                        <a:solidFill>
                          <a:srgbClr val="002569"/>
                        </a:solidFill>
                      </a:endParaRPr>
                    </a:p>
                  </a:txBody>
                  <a:tcPr/>
                </a:tc>
                <a:tc>
                  <a:txBody>
                    <a:bodyPr/>
                    <a:lstStyle/>
                    <a:p>
                      <a:r>
                        <a:rPr lang="en-US" sz="1400" dirty="0" smtClean="0">
                          <a:solidFill>
                            <a:srgbClr val="002569"/>
                          </a:solidFill>
                        </a:rPr>
                        <a:t>Namibia Hydrology Dept, Namibian Water Authority, NASA</a:t>
                      </a:r>
                      <a:endParaRPr lang="en-US" sz="1400" dirty="0">
                        <a:solidFill>
                          <a:srgbClr val="002569"/>
                        </a:solidFill>
                      </a:endParaRPr>
                    </a:p>
                  </a:txBody>
                  <a:tcPr/>
                </a:tc>
              </a:tr>
              <a:tr h="440965">
                <a:tc>
                  <a:txBody>
                    <a:bodyPr/>
                    <a:lstStyle/>
                    <a:p>
                      <a:r>
                        <a:rPr lang="en-US" sz="1400" dirty="0" smtClean="0">
                          <a:solidFill>
                            <a:srgbClr val="002569"/>
                          </a:solidFill>
                        </a:rPr>
                        <a:t>Zambezi</a:t>
                      </a:r>
                      <a:r>
                        <a:rPr lang="en-US" sz="1400" baseline="0" dirty="0" smtClean="0">
                          <a:solidFill>
                            <a:srgbClr val="002569"/>
                          </a:solidFill>
                        </a:rPr>
                        <a:t> basin</a:t>
                      </a:r>
                      <a:endParaRPr lang="en-US" sz="1400" dirty="0">
                        <a:solidFill>
                          <a:srgbClr val="002569"/>
                        </a:solidFill>
                      </a:endParaRPr>
                    </a:p>
                  </a:txBody>
                  <a:tcPr/>
                </a:tc>
                <a:tc>
                  <a:txBody>
                    <a:bodyPr/>
                    <a:lstStyle/>
                    <a:p>
                      <a:r>
                        <a:rPr lang="en-US" sz="1400" dirty="0" smtClean="0">
                          <a:solidFill>
                            <a:srgbClr val="002569"/>
                          </a:solidFill>
                        </a:rPr>
                        <a:t>Flood extent maps, flood forecast models, </a:t>
                      </a:r>
                      <a:r>
                        <a:rPr lang="en-US" sz="1400" b="0" dirty="0" smtClean="0">
                          <a:solidFill>
                            <a:srgbClr val="002569"/>
                          </a:solidFill>
                        </a:rPr>
                        <a:t>flood hazard maps, </a:t>
                      </a:r>
                      <a:r>
                        <a:rPr lang="en-US" sz="1400" dirty="0" smtClean="0">
                          <a:solidFill>
                            <a:srgbClr val="002569"/>
                          </a:solidFill>
                        </a:rPr>
                        <a:t>flood depth forecasts</a:t>
                      </a:r>
                      <a:endParaRPr lang="en-US" sz="1400" dirty="0">
                        <a:solidFill>
                          <a:srgbClr val="002569"/>
                        </a:solidFill>
                      </a:endParaRPr>
                    </a:p>
                  </a:txBody>
                  <a:tcPr/>
                </a:tc>
                <a:tc>
                  <a:txBody>
                    <a:bodyPr/>
                    <a:lstStyle/>
                    <a:p>
                      <a:r>
                        <a:rPr lang="en-US" sz="1400" dirty="0" smtClean="0">
                          <a:solidFill>
                            <a:srgbClr val="002569"/>
                          </a:solidFill>
                        </a:rPr>
                        <a:t>Lippmann Institute (PAPARAZZI,</a:t>
                      </a:r>
                      <a:r>
                        <a:rPr lang="en-US" sz="1400" baseline="0" dirty="0" smtClean="0">
                          <a:solidFill>
                            <a:srgbClr val="002569"/>
                          </a:solidFill>
                        </a:rPr>
                        <a:t> HAZARD, WATCHFUL</a:t>
                      </a:r>
                      <a:r>
                        <a:rPr lang="en-US" sz="1400" b="0" baseline="0" dirty="0" smtClean="0">
                          <a:solidFill>
                            <a:srgbClr val="002569"/>
                          </a:solidFill>
                        </a:rPr>
                        <a:t>), DELTARES, RSS</a:t>
                      </a:r>
                      <a:endParaRPr lang="en-US" sz="1400" b="0" dirty="0">
                        <a:solidFill>
                          <a:srgbClr val="002569"/>
                        </a:solidFill>
                      </a:endParaRPr>
                    </a:p>
                  </a:txBody>
                  <a:tcPr/>
                </a:tc>
              </a:tr>
              <a:tr h="440965">
                <a:tc>
                  <a:txBody>
                    <a:bodyPr/>
                    <a:lstStyle/>
                    <a:p>
                      <a:r>
                        <a:rPr lang="en-US" sz="1400" dirty="0" smtClean="0">
                          <a:solidFill>
                            <a:srgbClr val="002569"/>
                          </a:solidFill>
                        </a:rPr>
                        <a:t>Mekong</a:t>
                      </a:r>
                      <a:endParaRPr lang="en-US" sz="1400" dirty="0">
                        <a:solidFill>
                          <a:srgbClr val="002569"/>
                        </a:solidFill>
                      </a:endParaRPr>
                    </a:p>
                  </a:txBody>
                  <a:tcPr/>
                </a:tc>
                <a:tc>
                  <a:txBody>
                    <a:bodyPr/>
                    <a:lstStyle/>
                    <a:p>
                      <a:r>
                        <a:rPr lang="en-US" sz="1400" dirty="0" smtClean="0">
                          <a:solidFill>
                            <a:srgbClr val="002569"/>
                          </a:solidFill>
                        </a:rPr>
                        <a:t>Flood extent maps, flood risk maps, flash flood guidance / threat maps</a:t>
                      </a:r>
                      <a:endParaRPr lang="en-US" sz="1400" dirty="0">
                        <a:solidFill>
                          <a:srgbClr val="002569"/>
                        </a:solidFill>
                      </a:endParaRPr>
                    </a:p>
                  </a:txBody>
                  <a:tcPr/>
                </a:tc>
                <a:tc>
                  <a:txBody>
                    <a:bodyPr/>
                    <a:lstStyle/>
                    <a:p>
                      <a:r>
                        <a:rPr lang="en-US" sz="1400" dirty="0" smtClean="0">
                          <a:solidFill>
                            <a:srgbClr val="002569"/>
                          </a:solidFill>
                        </a:rPr>
                        <a:t>Mekong River Commission, NASA, NOAA/HRC, USGS, University of South Carolina, Texas A&amp;M </a:t>
                      </a:r>
                      <a:endParaRPr lang="en-US" sz="1400" dirty="0">
                        <a:solidFill>
                          <a:srgbClr val="002569"/>
                        </a:solidFill>
                      </a:endParaRPr>
                    </a:p>
                  </a:txBody>
                  <a:tcPr/>
                </a:tc>
              </a:tr>
              <a:tr h="440965">
                <a:tc>
                  <a:txBody>
                    <a:bodyPr/>
                    <a:lstStyle/>
                    <a:p>
                      <a:r>
                        <a:rPr lang="en-US" sz="1400" dirty="0" smtClean="0">
                          <a:solidFill>
                            <a:srgbClr val="002569"/>
                          </a:solidFill>
                        </a:rPr>
                        <a:t>Java (Bandung, Jakarta, </a:t>
                      </a:r>
                      <a:r>
                        <a:rPr lang="en-US" sz="1400" dirty="0" err="1" smtClean="0">
                          <a:solidFill>
                            <a:srgbClr val="002569"/>
                          </a:solidFill>
                        </a:rPr>
                        <a:t>Cilacap</a:t>
                      </a:r>
                      <a:r>
                        <a:rPr lang="en-US" sz="1400" dirty="0" smtClean="0">
                          <a:solidFill>
                            <a:srgbClr val="002569"/>
                          </a:solidFill>
                        </a:rPr>
                        <a:t>)</a:t>
                      </a:r>
                      <a:endParaRPr lang="en-US" sz="1400" dirty="0">
                        <a:solidFill>
                          <a:srgbClr val="002569"/>
                        </a:solidFill>
                      </a:endParaRPr>
                    </a:p>
                  </a:txBody>
                  <a:tcPr/>
                </a:tc>
                <a:tc>
                  <a:txBody>
                    <a:bodyPr/>
                    <a:lstStyle/>
                    <a:p>
                      <a:r>
                        <a:rPr lang="en-US" sz="1400" dirty="0" smtClean="0">
                          <a:solidFill>
                            <a:srgbClr val="002569"/>
                          </a:solidFill>
                        </a:rPr>
                        <a:t>Flood risk maps, subsidence maps tied to flood risk, tsunami risk maps (</a:t>
                      </a:r>
                      <a:r>
                        <a:rPr lang="en-US" sz="1400" dirty="0" err="1" smtClean="0">
                          <a:solidFill>
                            <a:srgbClr val="002569"/>
                          </a:solidFill>
                        </a:rPr>
                        <a:t>Cilacap</a:t>
                      </a:r>
                      <a:r>
                        <a:rPr lang="en-US" sz="1400" dirty="0" smtClean="0">
                          <a:solidFill>
                            <a:srgbClr val="002569"/>
                          </a:solidFill>
                        </a:rPr>
                        <a:t> only), flood extent maps</a:t>
                      </a:r>
                      <a:endParaRPr lang="en-US" sz="1400" dirty="0">
                        <a:solidFill>
                          <a:srgbClr val="002569"/>
                        </a:solidFill>
                      </a:endParaRPr>
                    </a:p>
                  </a:txBody>
                  <a:tcPr/>
                </a:tc>
                <a:tc>
                  <a:txBody>
                    <a:bodyPr/>
                    <a:lstStyle/>
                    <a:p>
                      <a:r>
                        <a:rPr lang="en-US" sz="1400" dirty="0" smtClean="0">
                          <a:solidFill>
                            <a:srgbClr val="002569"/>
                          </a:solidFill>
                        </a:rPr>
                        <a:t>SERTIT, </a:t>
                      </a:r>
                      <a:r>
                        <a:rPr lang="en-US" sz="1400" dirty="0" err="1" smtClean="0">
                          <a:solidFill>
                            <a:srgbClr val="002569"/>
                          </a:solidFill>
                        </a:rPr>
                        <a:t>Deltares</a:t>
                      </a:r>
                      <a:r>
                        <a:rPr lang="en-US" sz="1400" dirty="0" smtClean="0">
                          <a:solidFill>
                            <a:srgbClr val="002569"/>
                          </a:solidFill>
                        </a:rPr>
                        <a:t>, CIMA, Altamira, INGV, RASOR FP7 </a:t>
                      </a:r>
                      <a:endParaRPr lang="en-US" sz="1400" dirty="0">
                        <a:solidFill>
                          <a:srgbClr val="002569"/>
                        </a:solidFill>
                      </a:endParaRPr>
                    </a:p>
                  </a:txBody>
                  <a:tcPr/>
                </a:tc>
              </a:tr>
            </a:tbl>
          </a:graphicData>
        </a:graphic>
      </p:graphicFrame>
      <p:sp>
        <p:nvSpPr>
          <p:cNvPr id="24581" name="TextBox 2"/>
          <p:cNvSpPr txBox="1">
            <a:spLocks noChangeArrowheads="1"/>
          </p:cNvSpPr>
          <p:nvPr/>
        </p:nvSpPr>
        <p:spPr bwMode="auto">
          <a:xfrm>
            <a:off x="231775" y="6021388"/>
            <a:ext cx="8639175" cy="646112"/>
          </a:xfrm>
          <a:prstGeom prst="rect">
            <a:avLst/>
          </a:prstGeom>
          <a:noFill/>
          <a:ln w="9525">
            <a:noFill/>
            <a:miter lim="800000"/>
            <a:headEnd/>
            <a:tailEnd/>
          </a:ln>
        </p:spPr>
        <p:txBody>
          <a:bodyPr>
            <a:spAutoFit/>
          </a:bodyPr>
          <a:lstStyle/>
          <a:p>
            <a:pPr algn="ctr"/>
            <a:r>
              <a:rPr lang="en-US" altLang="en-US" sz="1800" dirty="0"/>
              <a:t>Products used by: national end users, civil protection agencies, World Bank, Red Cross</a:t>
            </a:r>
            <a:r>
              <a:rPr lang="en-US" altLang="en-US" sz="1800" dirty="0" smtClean="0"/>
              <a:t>, World Food Program, </a:t>
            </a:r>
            <a:r>
              <a:rPr lang="en-US" altLang="en-US" sz="1800" dirty="0"/>
              <a:t>River Commissions (</a:t>
            </a:r>
            <a:r>
              <a:rPr lang="en-US" altLang="en-US" sz="1800" dirty="0" err="1"/>
              <a:t>Kavango</a:t>
            </a:r>
            <a:r>
              <a:rPr lang="en-US" altLang="en-US" sz="1800" dirty="0"/>
              <a:t>, Zambezi, Mekong)</a:t>
            </a:r>
          </a:p>
        </p:txBody>
      </p:sp>
      <p:sp>
        <p:nvSpPr>
          <p:cNvPr id="7" name="Slide Number Placeholder 10"/>
          <p:cNvSpPr txBox="1">
            <a:spLocks/>
          </p:cNvSpPr>
          <p:nvPr/>
        </p:nvSpPr>
        <p:spPr>
          <a:xfrm>
            <a:off x="8172400" y="6400800"/>
            <a:ext cx="971600" cy="4572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3A86AE8E-D549-4C81-A371-621FC48DD807}" type="slidenum">
              <a:rPr kumimoji="0" lang="en-US" altLang="en-US" sz="1600" b="1" i="0" u="none" strike="noStrike" kern="1200" cap="none" spc="0" normalizeH="0" baseline="0" noProof="0" smtClean="0">
                <a:ln>
                  <a:noFill/>
                </a:ln>
                <a:solidFill>
                  <a:schemeClr val="tx2"/>
                </a:solidFill>
                <a:effectLst/>
                <a:uLnTx/>
                <a:uFillTx/>
                <a:latin typeface="Times New Roman"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6</a:t>
            </a:fld>
            <a:endParaRPr kumimoji="0" lang="en-US" altLang="en-US" sz="1600" b="1" i="0" u="none" strike="noStrike" kern="1200" cap="none" spc="0" normalizeH="0" baseline="0" noProof="0" dirty="0">
              <a:ln>
                <a:noFill/>
              </a:ln>
              <a:solidFill>
                <a:schemeClr val="tx2"/>
              </a:solidFill>
              <a:effectLst/>
              <a:uLnTx/>
              <a:uFillTx/>
              <a:latin typeface="Times New Roman" pitchFamily="18" charset="0"/>
              <a:ea typeface="+mn-ea"/>
              <a:cs typeface="+mn-cs"/>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685800" y="177800"/>
            <a:ext cx="7772400" cy="803275"/>
          </a:xfrm>
        </p:spPr>
        <p:txBody>
          <a:bodyPr/>
          <a:lstStyle/>
          <a:p>
            <a:r>
              <a:rPr lang="en-US" altLang="en-US" sz="3200" dirty="0" smtClean="0">
                <a:ea typeface="ＭＳ Ｐゴシック" pitchFamily="34" charset="-128"/>
              </a:rPr>
              <a:t>Outline</a:t>
            </a:r>
          </a:p>
        </p:txBody>
      </p:sp>
      <p:sp>
        <p:nvSpPr>
          <p:cNvPr id="7171" name="Content Placeholder 2"/>
          <p:cNvSpPr>
            <a:spLocks noGrp="1"/>
          </p:cNvSpPr>
          <p:nvPr>
            <p:ph idx="1"/>
          </p:nvPr>
        </p:nvSpPr>
        <p:spPr>
          <a:xfrm>
            <a:off x="468313" y="1052513"/>
            <a:ext cx="8064500" cy="5256212"/>
          </a:xfrm>
        </p:spPr>
        <p:txBody>
          <a:bodyPr/>
          <a:lstStyle/>
          <a:p>
            <a:pPr>
              <a:lnSpc>
                <a:spcPct val="100000"/>
              </a:lnSpc>
              <a:spcBef>
                <a:spcPts val="600"/>
              </a:spcBef>
            </a:pPr>
            <a:r>
              <a:rPr lang="en-US" altLang="en-US" sz="2800" b="1" dirty="0" smtClean="0">
                <a:solidFill>
                  <a:schemeClr val="bg1">
                    <a:lumMod val="75000"/>
                  </a:schemeClr>
                </a:solidFill>
                <a:ea typeface="ＭＳ Ｐゴシック" pitchFamily="34" charset="-128"/>
              </a:rPr>
              <a:t>Flood Pilot overview</a:t>
            </a:r>
          </a:p>
          <a:p>
            <a:pPr>
              <a:lnSpc>
                <a:spcPct val="100000"/>
              </a:lnSpc>
              <a:spcBef>
                <a:spcPts val="600"/>
              </a:spcBef>
            </a:pPr>
            <a:r>
              <a:rPr lang="en-US" altLang="en-US" sz="2800" b="1" dirty="0" smtClean="0">
                <a:solidFill>
                  <a:schemeClr val="bg1">
                    <a:lumMod val="75000"/>
                  </a:schemeClr>
                </a:solidFill>
                <a:ea typeface="ＭＳ Ｐゴシック" pitchFamily="34" charset="-128"/>
              </a:rPr>
              <a:t>Status of data acquisition and exploitation</a:t>
            </a:r>
          </a:p>
          <a:p>
            <a:pPr>
              <a:lnSpc>
                <a:spcPct val="100000"/>
              </a:lnSpc>
              <a:spcBef>
                <a:spcPts val="600"/>
              </a:spcBef>
            </a:pPr>
            <a:r>
              <a:rPr lang="en-US" altLang="en-US" sz="2800" b="1" dirty="0" smtClean="0">
                <a:ea typeface="ＭＳ Ｐゴシック" pitchFamily="34" charset="-128"/>
              </a:rPr>
              <a:t>Pilot status report:</a:t>
            </a:r>
          </a:p>
          <a:p>
            <a:pPr lvl="1">
              <a:lnSpc>
                <a:spcPct val="100000"/>
              </a:lnSpc>
              <a:spcBef>
                <a:spcPts val="600"/>
              </a:spcBef>
            </a:pPr>
            <a:r>
              <a:rPr lang="en-US" altLang="en-US" sz="2400" b="1" dirty="0" smtClean="0">
                <a:ea typeface="ＭＳ Ｐゴシック" pitchFamily="34" charset="-128"/>
              </a:rPr>
              <a:t>Objective A: Global component status</a:t>
            </a:r>
          </a:p>
          <a:p>
            <a:pPr lvl="1">
              <a:lnSpc>
                <a:spcPct val="100000"/>
              </a:lnSpc>
              <a:spcBef>
                <a:spcPts val="600"/>
              </a:spcBef>
            </a:pPr>
            <a:r>
              <a:rPr lang="en-US" altLang="en-US" sz="2400" b="1" dirty="0" smtClean="0">
                <a:ea typeface="ＭＳ Ｐゴシック" pitchFamily="34" charset="-128"/>
              </a:rPr>
              <a:t>Objective B: Regional component status</a:t>
            </a:r>
          </a:p>
          <a:p>
            <a:pPr lvl="2">
              <a:spcBef>
                <a:spcPts val="600"/>
              </a:spcBef>
            </a:pPr>
            <a:r>
              <a:rPr lang="en-US" altLang="en-US" sz="2000" b="1" dirty="0" smtClean="0">
                <a:ea typeface="ＭＳ Ｐゴシック" pitchFamily="34" charset="-128"/>
              </a:rPr>
              <a:t>Caribbean/Central America</a:t>
            </a:r>
          </a:p>
          <a:p>
            <a:pPr lvl="2">
              <a:spcBef>
                <a:spcPts val="600"/>
              </a:spcBef>
            </a:pPr>
            <a:r>
              <a:rPr lang="en-US" altLang="en-US" sz="2000" b="1" dirty="0" smtClean="0">
                <a:ea typeface="ＭＳ Ｐゴシック" pitchFamily="34" charset="-128"/>
              </a:rPr>
              <a:t>Southern Africa</a:t>
            </a:r>
          </a:p>
          <a:p>
            <a:pPr lvl="2">
              <a:spcBef>
                <a:spcPts val="600"/>
              </a:spcBef>
            </a:pPr>
            <a:r>
              <a:rPr lang="en-US" altLang="en-US" sz="2000" b="1" dirty="0" smtClean="0">
                <a:ea typeface="ＭＳ Ｐゴシック" pitchFamily="34" charset="-128"/>
              </a:rPr>
              <a:t>Southeast Asia</a:t>
            </a:r>
          </a:p>
          <a:p>
            <a:pPr lvl="2">
              <a:spcBef>
                <a:spcPts val="600"/>
              </a:spcBef>
            </a:pPr>
            <a:r>
              <a:rPr lang="en-US" altLang="en-US" sz="2000" b="1" i="1" dirty="0" smtClean="0">
                <a:ea typeface="ＭＳ Ｐゴシック" pitchFamily="34" charset="-128"/>
              </a:rPr>
              <a:t>Special event: Mississippi River (US)</a:t>
            </a:r>
            <a:endParaRPr lang="en-US" altLang="en-US" sz="2000" b="1" dirty="0" smtClean="0">
              <a:ea typeface="ＭＳ Ｐゴシック" pitchFamily="34" charset="-128"/>
            </a:endParaRPr>
          </a:p>
          <a:p>
            <a:pPr lvl="1">
              <a:lnSpc>
                <a:spcPct val="100000"/>
              </a:lnSpc>
              <a:spcBef>
                <a:spcPts val="600"/>
              </a:spcBef>
            </a:pPr>
            <a:r>
              <a:rPr lang="en-US" altLang="en-US" sz="2400" b="1" dirty="0" smtClean="0">
                <a:ea typeface="ＭＳ Ｐゴシック" pitchFamily="34" charset="-128"/>
              </a:rPr>
              <a:t>Objective C: Capacity Building</a:t>
            </a:r>
          </a:p>
          <a:p>
            <a:pPr>
              <a:lnSpc>
                <a:spcPct val="100000"/>
              </a:lnSpc>
              <a:spcBef>
                <a:spcPts val="600"/>
              </a:spcBef>
            </a:pPr>
            <a:r>
              <a:rPr lang="en-US" altLang="en-US" sz="2800" b="1" dirty="0" smtClean="0">
                <a:ea typeface="ＭＳ Ｐゴシック" pitchFamily="34" charset="-128"/>
              </a:rPr>
              <a:t>Issues and Risk Management</a:t>
            </a:r>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7</a:t>
            </a:fld>
            <a:endParaRPr lang="en-US" alt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685800" y="260350"/>
            <a:ext cx="7772400" cy="792163"/>
          </a:xfrm>
        </p:spPr>
        <p:txBody>
          <a:bodyPr/>
          <a:lstStyle/>
          <a:p>
            <a:r>
              <a:rPr lang="en-US" altLang="en-US" sz="3200" dirty="0" smtClean="0"/>
              <a:t>Objective A: Global Component Status</a:t>
            </a:r>
          </a:p>
        </p:txBody>
      </p:sp>
      <p:sp>
        <p:nvSpPr>
          <p:cNvPr id="12291" name="Content Placeholder 2"/>
          <p:cNvSpPr>
            <a:spLocks noGrp="1"/>
          </p:cNvSpPr>
          <p:nvPr>
            <p:ph idx="1"/>
          </p:nvPr>
        </p:nvSpPr>
        <p:spPr>
          <a:xfrm>
            <a:off x="539751" y="1052513"/>
            <a:ext cx="8136706" cy="5688855"/>
          </a:xfrm>
        </p:spPr>
        <p:txBody>
          <a:bodyPr/>
          <a:lstStyle/>
          <a:p>
            <a:pPr>
              <a:lnSpc>
                <a:spcPct val="90000"/>
              </a:lnSpc>
              <a:spcBef>
                <a:spcPts val="600"/>
              </a:spcBef>
            </a:pPr>
            <a:r>
              <a:rPr lang="en-US" altLang="en-US" sz="2400" u="sng" dirty="0" smtClean="0"/>
              <a:t>2014 Milestone</a:t>
            </a:r>
            <a:r>
              <a:rPr lang="en-US" altLang="en-US" sz="2400" dirty="0" smtClean="0"/>
              <a:t>: </a:t>
            </a:r>
            <a:r>
              <a:rPr lang="en-US" sz="2400" dirty="0" smtClean="0"/>
              <a:t>initial pilot Global Flood Dashboard website with linkages to major global projects and systems and archive flood products</a:t>
            </a:r>
          </a:p>
          <a:p>
            <a:pPr>
              <a:lnSpc>
                <a:spcPct val="90000"/>
              </a:lnSpc>
              <a:spcBef>
                <a:spcPts val="600"/>
              </a:spcBef>
            </a:pPr>
            <a:r>
              <a:rPr lang="en-US" sz="2400" u="sng" dirty="0" smtClean="0"/>
              <a:t>2015 Milestone</a:t>
            </a:r>
            <a:r>
              <a:rPr lang="en-US" sz="2400" dirty="0" smtClean="0"/>
              <a:t>: functional linkages between the Global Flood Dashboard and the three regional flood component areas; indication of regions of interest based on reports of flooding; showcase at WCDRR</a:t>
            </a:r>
          </a:p>
          <a:p>
            <a:pPr>
              <a:lnSpc>
                <a:spcPct val="90000"/>
              </a:lnSpc>
              <a:spcBef>
                <a:spcPts val="600"/>
              </a:spcBef>
            </a:pPr>
            <a:r>
              <a:rPr lang="en-US" sz="2400" u="sng" dirty="0" smtClean="0"/>
              <a:t>2016 Milestone</a:t>
            </a:r>
            <a:r>
              <a:rPr lang="en-US" sz="2400" dirty="0" smtClean="0"/>
              <a:t>: draft a plan for longer-term sustainability; provide functional linkages to additional user-selected polygons of interest beyond the three regional Pilot areas.</a:t>
            </a:r>
          </a:p>
          <a:p>
            <a:pPr>
              <a:lnSpc>
                <a:spcPct val="90000"/>
              </a:lnSpc>
              <a:spcBef>
                <a:spcPts val="600"/>
              </a:spcBef>
            </a:pPr>
            <a:r>
              <a:rPr lang="en-US" altLang="en-US" sz="2400" u="sng" dirty="0" smtClean="0"/>
              <a:t>Status</a:t>
            </a:r>
            <a:r>
              <a:rPr lang="en-US" altLang="en-US" sz="2400" dirty="0" smtClean="0"/>
              <a:t>: </a:t>
            </a:r>
            <a:r>
              <a:rPr lang="en-US" altLang="en-US" sz="2400" b="1" dirty="0" smtClean="0"/>
              <a:t>75% complete</a:t>
            </a:r>
            <a:r>
              <a:rPr lang="en-US" altLang="en-US" sz="2400" dirty="0" smtClean="0"/>
              <a:t>—decided to initially host the site on the Matsu cloud using a copy of the Southern Africa Flood Dashboard as a platform, retrieving data anywhere requested by the user. Completion expected by mid-March 2016. Will share requirements and prototype implementations with ESA afterward.</a:t>
            </a:r>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8</a:t>
            </a:fld>
            <a:endParaRPr lang="en-US" alt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467544" y="260350"/>
            <a:ext cx="8208912" cy="792163"/>
          </a:xfrm>
        </p:spPr>
        <p:txBody>
          <a:bodyPr/>
          <a:lstStyle/>
          <a:p>
            <a:r>
              <a:rPr lang="en-US" altLang="en-US" sz="3200" dirty="0" smtClean="0"/>
              <a:t>Global Component Highlight: Somalia Floods</a:t>
            </a:r>
            <a:br>
              <a:rPr lang="en-US" altLang="en-US" sz="3200" dirty="0" smtClean="0"/>
            </a:br>
            <a:r>
              <a:rPr lang="en-US" altLang="en-US" sz="2000" b="0" dirty="0" smtClean="0"/>
              <a:t>(used by UN Office for the Coordination of Humanitarian Affairs)</a:t>
            </a:r>
          </a:p>
        </p:txBody>
      </p:sp>
      <p:sp>
        <p:nvSpPr>
          <p:cNvPr id="9" name="Slide Number Placeholder 8"/>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9</a:t>
            </a:fld>
            <a:endParaRPr lang="en-US" altLang="en-US" dirty="0"/>
          </a:p>
        </p:txBody>
      </p:sp>
      <p:pic>
        <p:nvPicPr>
          <p:cNvPr id="22" name="Picture 21" descr="Screen shot 2015-11-08 at 6.51.47 PM.png"/>
          <p:cNvPicPr>
            <a:picLocks noChangeAspect="1"/>
          </p:cNvPicPr>
          <p:nvPr/>
        </p:nvPicPr>
        <p:blipFill>
          <a:blip r:embed="rId2" cstate="print"/>
          <a:srcRect b="17895"/>
          <a:stretch>
            <a:fillRect/>
          </a:stretch>
        </p:blipFill>
        <p:spPr>
          <a:xfrm>
            <a:off x="0" y="1268760"/>
            <a:ext cx="4572000" cy="2283573"/>
          </a:xfrm>
          <a:prstGeom prst="rect">
            <a:avLst/>
          </a:prstGeom>
        </p:spPr>
      </p:pic>
      <p:pic>
        <p:nvPicPr>
          <p:cNvPr id="23" name="Picture 22" descr="Screen shot 2015-11-08 at 6.52.31 PM.png"/>
          <p:cNvPicPr>
            <a:picLocks noChangeAspect="1"/>
          </p:cNvPicPr>
          <p:nvPr/>
        </p:nvPicPr>
        <p:blipFill>
          <a:blip r:embed="rId3" cstate="print"/>
          <a:srcRect b="21413"/>
          <a:stretch>
            <a:fillRect/>
          </a:stretch>
        </p:blipFill>
        <p:spPr>
          <a:xfrm>
            <a:off x="4572000" y="1268760"/>
            <a:ext cx="4572000" cy="2221931"/>
          </a:xfrm>
          <a:prstGeom prst="rect">
            <a:avLst/>
          </a:prstGeom>
        </p:spPr>
      </p:pic>
      <p:sp>
        <p:nvSpPr>
          <p:cNvPr id="24" name="TextBox 23"/>
          <p:cNvSpPr txBox="1"/>
          <p:nvPr/>
        </p:nvSpPr>
        <p:spPr>
          <a:xfrm>
            <a:off x="1" y="1186875"/>
            <a:ext cx="4499992" cy="307777"/>
          </a:xfrm>
          <a:prstGeom prst="rect">
            <a:avLst/>
          </a:prstGeom>
          <a:solidFill>
            <a:schemeClr val="bg1"/>
          </a:solidFill>
        </p:spPr>
        <p:txBody>
          <a:bodyPr wrap="square" lIns="0" tIns="0" rIns="0" bIns="0" rtlCol="0">
            <a:spAutoFit/>
          </a:bodyPr>
          <a:lstStyle/>
          <a:p>
            <a:pPr algn="ctr"/>
            <a:r>
              <a:rPr lang="en-US" sz="2000" dirty="0" smtClean="0">
                <a:solidFill>
                  <a:schemeClr val="tx1"/>
                </a:solidFill>
              </a:rPr>
              <a:t>OBSERVED rainfall 6-8 November</a:t>
            </a:r>
            <a:endParaRPr lang="en-US" sz="2000" dirty="0">
              <a:solidFill>
                <a:schemeClr val="tx1"/>
              </a:solidFill>
            </a:endParaRPr>
          </a:p>
        </p:txBody>
      </p:sp>
      <p:sp>
        <p:nvSpPr>
          <p:cNvPr id="25" name="TextBox 24"/>
          <p:cNvSpPr txBox="1"/>
          <p:nvPr/>
        </p:nvSpPr>
        <p:spPr>
          <a:xfrm>
            <a:off x="4860032" y="1196752"/>
            <a:ext cx="4283968" cy="307777"/>
          </a:xfrm>
          <a:prstGeom prst="rect">
            <a:avLst/>
          </a:prstGeom>
          <a:solidFill>
            <a:schemeClr val="bg1"/>
          </a:solidFill>
        </p:spPr>
        <p:txBody>
          <a:bodyPr wrap="square" lIns="0" tIns="0" rIns="0" bIns="0" rtlCol="0">
            <a:spAutoFit/>
          </a:bodyPr>
          <a:lstStyle/>
          <a:p>
            <a:pPr algn="ctr"/>
            <a:r>
              <a:rPr lang="en-US" sz="2000" dirty="0" smtClean="0">
                <a:solidFill>
                  <a:schemeClr val="tx1"/>
                </a:solidFill>
              </a:rPr>
              <a:t>FORECAST rainfall 9-11 November</a:t>
            </a:r>
            <a:endParaRPr lang="en-US" sz="2000" dirty="0">
              <a:solidFill>
                <a:schemeClr val="tx1"/>
              </a:solidFill>
            </a:endParaRPr>
          </a:p>
        </p:txBody>
      </p:sp>
      <p:pic>
        <p:nvPicPr>
          <p:cNvPr id="26" name="Picture 25" descr="Screen shot 2015-11-08 at 6.58.43 PM.png"/>
          <p:cNvPicPr>
            <a:picLocks noChangeAspect="1"/>
          </p:cNvPicPr>
          <p:nvPr/>
        </p:nvPicPr>
        <p:blipFill>
          <a:blip r:embed="rId4" cstate="print"/>
          <a:stretch>
            <a:fillRect/>
          </a:stretch>
        </p:blipFill>
        <p:spPr>
          <a:xfrm>
            <a:off x="4572000" y="4005064"/>
            <a:ext cx="4572000" cy="2381251"/>
          </a:xfrm>
          <a:prstGeom prst="rect">
            <a:avLst/>
          </a:prstGeom>
        </p:spPr>
      </p:pic>
      <p:pic>
        <p:nvPicPr>
          <p:cNvPr id="27" name="Picture 26" descr="Screen shot 2015-11-08 at 6.59.18 PM.png"/>
          <p:cNvPicPr>
            <a:picLocks noChangeAspect="1"/>
          </p:cNvPicPr>
          <p:nvPr/>
        </p:nvPicPr>
        <p:blipFill>
          <a:blip r:embed="rId5" cstate="print"/>
          <a:stretch>
            <a:fillRect/>
          </a:stretch>
        </p:blipFill>
        <p:spPr>
          <a:xfrm>
            <a:off x="0" y="4077072"/>
            <a:ext cx="4572000" cy="2297113"/>
          </a:xfrm>
          <a:prstGeom prst="rect">
            <a:avLst/>
          </a:prstGeom>
        </p:spPr>
      </p:pic>
      <p:sp>
        <p:nvSpPr>
          <p:cNvPr id="28" name="TextBox 27"/>
          <p:cNvSpPr txBox="1"/>
          <p:nvPr/>
        </p:nvSpPr>
        <p:spPr>
          <a:xfrm>
            <a:off x="251520" y="4022481"/>
            <a:ext cx="4248472" cy="369332"/>
          </a:xfrm>
          <a:prstGeom prst="rect">
            <a:avLst/>
          </a:prstGeom>
          <a:solidFill>
            <a:schemeClr val="bg1"/>
          </a:solidFill>
        </p:spPr>
        <p:txBody>
          <a:bodyPr wrap="square" rtlCol="0">
            <a:spAutoFit/>
          </a:bodyPr>
          <a:lstStyle/>
          <a:p>
            <a:pPr algn="ctr"/>
            <a:r>
              <a:rPr lang="en-US" sz="1800" dirty="0" err="1" smtClean="0"/>
              <a:t>Streamflow</a:t>
            </a:r>
            <a:r>
              <a:rPr lang="en-US" sz="1800" dirty="0" smtClean="0"/>
              <a:t> above threshold 8 November</a:t>
            </a:r>
            <a:endParaRPr lang="en-US" sz="1800" dirty="0"/>
          </a:p>
        </p:txBody>
      </p:sp>
      <p:sp>
        <p:nvSpPr>
          <p:cNvPr id="29" name="TextBox 28"/>
          <p:cNvSpPr txBox="1"/>
          <p:nvPr/>
        </p:nvSpPr>
        <p:spPr>
          <a:xfrm>
            <a:off x="4860032" y="3806457"/>
            <a:ext cx="4283968" cy="553998"/>
          </a:xfrm>
          <a:prstGeom prst="rect">
            <a:avLst/>
          </a:prstGeom>
          <a:solidFill>
            <a:schemeClr val="bg1"/>
          </a:solidFill>
        </p:spPr>
        <p:txBody>
          <a:bodyPr wrap="square" lIns="0" tIns="0" rIns="0" bIns="0" rtlCol="0">
            <a:spAutoFit/>
          </a:bodyPr>
          <a:lstStyle/>
          <a:p>
            <a:pPr algn="ctr"/>
            <a:r>
              <a:rPr lang="en-US" sz="1800" dirty="0" smtClean="0"/>
              <a:t>FORECAST </a:t>
            </a:r>
            <a:r>
              <a:rPr lang="en-US" sz="1800" dirty="0" err="1" smtClean="0"/>
              <a:t>Streamflow</a:t>
            </a:r>
            <a:r>
              <a:rPr lang="en-US" sz="1800" dirty="0" smtClean="0"/>
              <a:t> above threshold 11 November</a:t>
            </a:r>
            <a:endParaRPr lang="en-US" sz="1800" dirty="0"/>
          </a:p>
        </p:txBody>
      </p:sp>
      <p:sp>
        <p:nvSpPr>
          <p:cNvPr id="30" name="TextBox 29"/>
          <p:cNvSpPr txBox="1"/>
          <p:nvPr/>
        </p:nvSpPr>
        <p:spPr>
          <a:xfrm>
            <a:off x="2699792" y="6581001"/>
            <a:ext cx="4130600" cy="276999"/>
          </a:xfrm>
          <a:prstGeom prst="rect">
            <a:avLst/>
          </a:prstGeom>
          <a:noFill/>
        </p:spPr>
        <p:txBody>
          <a:bodyPr wrap="square" rtlCol="0">
            <a:spAutoFit/>
          </a:bodyPr>
          <a:lstStyle/>
          <a:p>
            <a:pPr algn="ctr"/>
            <a:r>
              <a:rPr lang="en-US" sz="1200" b="0" i="1" dirty="0" smtClean="0"/>
              <a:t>Figure courtesy B. Adler / H. Wu, U. of Maryland</a:t>
            </a:r>
            <a:endParaRPr lang="en-US" sz="1200" b="0" i="1" dirty="0"/>
          </a:p>
        </p:txBody>
      </p:sp>
      <p:pic>
        <p:nvPicPr>
          <p:cNvPr id="21" name="Picture 20" descr="Screen shot 2015-11-05 at 10.08.56 AM.png"/>
          <p:cNvPicPr>
            <a:picLocks noChangeAspect="1"/>
          </p:cNvPicPr>
          <p:nvPr/>
        </p:nvPicPr>
        <p:blipFill>
          <a:blip r:embed="rId6" cstate="print"/>
          <a:srcRect t="21246" b="25640"/>
          <a:stretch>
            <a:fillRect/>
          </a:stretch>
        </p:blipFill>
        <p:spPr>
          <a:xfrm>
            <a:off x="2699792" y="3429000"/>
            <a:ext cx="4250766" cy="360040"/>
          </a:xfrm>
          <a:prstGeom prst="rect">
            <a:avLst/>
          </a:prstGeom>
        </p:spPr>
      </p:pic>
      <p:pic>
        <p:nvPicPr>
          <p:cNvPr id="20" name="Picture 19" descr="Screen shot 2015-11-02 at 8.43.51 PM.png"/>
          <p:cNvPicPr>
            <a:picLocks noChangeAspect="1"/>
          </p:cNvPicPr>
          <p:nvPr/>
        </p:nvPicPr>
        <p:blipFill>
          <a:blip r:embed="rId7" cstate="print"/>
          <a:srcRect t="29964" b="25090"/>
          <a:stretch>
            <a:fillRect/>
          </a:stretch>
        </p:blipFill>
        <p:spPr>
          <a:xfrm>
            <a:off x="2987824" y="6381328"/>
            <a:ext cx="3351957" cy="216024"/>
          </a:xfrm>
          <a:prstGeom prst="rect">
            <a:avLst/>
          </a:prstGeom>
        </p:spPr>
      </p:pic>
    </p:spTree>
  </p:cSld>
  <p:clrMapOvr>
    <a:masterClrMapping/>
  </p:clrMapOvr>
</p:sld>
</file>

<file path=ppt/theme/theme1.xml><?xml version="1.0" encoding="utf-8"?>
<a:theme xmlns:a="http://schemas.openxmlformats.org/drawingml/2006/main" name="Default Design">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CC66"/>
        </a:solidFill>
        <a:ln w="28575" cap="flat" cmpd="sng" algn="ctr">
          <a:solidFill>
            <a:schemeClr val="tx1"/>
          </a:solidFill>
          <a:prstDash val="solid"/>
          <a:round/>
          <a:headEnd type="none" w="med" len="med"/>
          <a:tailEnd type="none" w="med" len="med"/>
        </a:ln>
        <a:effectLst>
          <a:outerShdw dist="107763" dir="8100000" algn="ctr" rotWithShape="0">
            <a:schemeClr val="bg2"/>
          </a:outerShdw>
        </a:effectLst>
      </a:spPr>
      <a:bodyPr vert="eaVert" wrap="none" lIns="91440" tIns="45720" rIns="91440" bIns="45720" numCol="1" anchor="ctr" anchorCtr="0" compatLnSpc="1">
        <a:prstTxWarp prst="textNoShape">
          <a:avLst/>
        </a:prstTxWarp>
      </a:bodyPr>
      <a:lstStyle>
        <a:defPPr marL="0" marR="0" indent="0" algn="ctr" defTabSz="903288" rtl="0" eaLnBrk="0" fontAlgn="base" latinLnBrk="0" hangingPunct="0">
          <a:lnSpc>
            <a:spcPct val="100000"/>
          </a:lnSpc>
          <a:spcBef>
            <a:spcPct val="0"/>
          </a:spcBef>
          <a:spcAft>
            <a:spcPct val="0"/>
          </a:spcAft>
          <a:buClrTx/>
          <a:buSzTx/>
          <a:buFontTx/>
          <a:buNone/>
          <a:tabLst/>
          <a:defRPr kumimoji="0" lang="en-US" sz="3600" b="1" i="0" u="none" strike="noStrike" cap="none" normalizeH="0" baseline="0" smtClean="0">
            <a:ln>
              <a:noFill/>
            </a:ln>
            <a:solidFill>
              <a:schemeClr val="tx2"/>
            </a:solidFill>
            <a:effectLst/>
            <a:latin typeface="Times New Roman" pitchFamily="-112" charset="0"/>
          </a:defRPr>
        </a:defPPr>
      </a:lstStyle>
    </a:spDef>
    <a:lnDef>
      <a:spPr bwMode="auto">
        <a:xfrm>
          <a:off x="0" y="0"/>
          <a:ext cx="1" cy="1"/>
        </a:xfrm>
        <a:custGeom>
          <a:avLst/>
          <a:gdLst/>
          <a:ahLst/>
          <a:cxnLst/>
          <a:rect l="0" t="0" r="0" b="0"/>
          <a:pathLst/>
        </a:custGeom>
        <a:solidFill>
          <a:srgbClr val="FFCC66"/>
        </a:solidFill>
        <a:ln w="28575" cap="flat" cmpd="sng" algn="ctr">
          <a:solidFill>
            <a:schemeClr val="tx1"/>
          </a:solidFill>
          <a:prstDash val="solid"/>
          <a:round/>
          <a:headEnd type="none" w="med" len="med"/>
          <a:tailEnd type="none" w="med" len="med"/>
        </a:ln>
        <a:effectLst>
          <a:outerShdw dist="107763" dir="8100000" algn="ctr" rotWithShape="0">
            <a:schemeClr val="bg2"/>
          </a:outerShdw>
        </a:effectLst>
      </a:spPr>
      <a:bodyPr vert="eaVert" wrap="none" lIns="91440" tIns="45720" rIns="91440" bIns="45720" numCol="1" anchor="ctr" anchorCtr="0" compatLnSpc="1">
        <a:prstTxWarp prst="textNoShape">
          <a:avLst/>
        </a:prstTxWarp>
      </a:bodyPr>
      <a:lstStyle>
        <a:defPPr marL="0" marR="0" indent="0" algn="ctr" defTabSz="903288" rtl="0" eaLnBrk="0" fontAlgn="base" latinLnBrk="0" hangingPunct="0">
          <a:lnSpc>
            <a:spcPct val="100000"/>
          </a:lnSpc>
          <a:spcBef>
            <a:spcPct val="0"/>
          </a:spcBef>
          <a:spcAft>
            <a:spcPct val="0"/>
          </a:spcAft>
          <a:buClrTx/>
          <a:buSzTx/>
          <a:buFontTx/>
          <a:buNone/>
          <a:tabLst/>
          <a:defRPr kumimoji="0" lang="en-US" sz="3600" b="1" i="0" u="none" strike="noStrike" cap="none" normalizeH="0" baseline="0" smtClean="0">
            <a:ln>
              <a:noFill/>
            </a:ln>
            <a:solidFill>
              <a:schemeClr val="tx2"/>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Default Design">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CC66"/>
        </a:solidFill>
        <a:ln w="28575" cap="flat" cmpd="sng" algn="ctr">
          <a:solidFill>
            <a:schemeClr val="tx1"/>
          </a:solidFill>
          <a:prstDash val="solid"/>
          <a:round/>
          <a:headEnd type="none" w="med" len="med"/>
          <a:tailEnd type="none" w="med" len="med"/>
        </a:ln>
        <a:effectLst>
          <a:outerShdw dist="107763" dir="8100000" algn="ctr" rotWithShape="0">
            <a:schemeClr val="bg2"/>
          </a:outerShdw>
        </a:effectLst>
      </a:spPr>
      <a:bodyPr vert="eaVert" wrap="none" lIns="91440" tIns="45720" rIns="91440" bIns="45720" numCol="1" anchor="ctr" anchorCtr="0" compatLnSpc="1">
        <a:prstTxWarp prst="textNoShape">
          <a:avLst/>
        </a:prstTxWarp>
      </a:bodyPr>
      <a:lstStyle>
        <a:defPPr marL="0" marR="0" indent="0" algn="ctr" defTabSz="903288" rtl="0" eaLnBrk="0" fontAlgn="base" latinLnBrk="0" hangingPunct="0">
          <a:lnSpc>
            <a:spcPct val="100000"/>
          </a:lnSpc>
          <a:spcBef>
            <a:spcPct val="0"/>
          </a:spcBef>
          <a:spcAft>
            <a:spcPct val="0"/>
          </a:spcAft>
          <a:buClrTx/>
          <a:buSzTx/>
          <a:buFontTx/>
          <a:buNone/>
          <a:tabLst/>
          <a:defRPr kumimoji="0" lang="en-US" sz="3600" b="1" i="0" u="none" strike="noStrike" cap="none" normalizeH="0" baseline="0" smtClean="0">
            <a:ln>
              <a:noFill/>
            </a:ln>
            <a:solidFill>
              <a:schemeClr val="tx2"/>
            </a:solidFill>
            <a:effectLst/>
            <a:latin typeface="Times New Roman" pitchFamily="-112" charset="0"/>
          </a:defRPr>
        </a:defPPr>
      </a:lstStyle>
    </a:spDef>
    <a:lnDef>
      <a:spPr bwMode="auto">
        <a:xfrm>
          <a:off x="0" y="0"/>
          <a:ext cx="1" cy="1"/>
        </a:xfrm>
        <a:custGeom>
          <a:avLst/>
          <a:gdLst/>
          <a:ahLst/>
          <a:cxnLst/>
          <a:rect l="0" t="0" r="0" b="0"/>
          <a:pathLst/>
        </a:custGeom>
        <a:solidFill>
          <a:srgbClr val="FFCC66"/>
        </a:solidFill>
        <a:ln w="28575" cap="flat" cmpd="sng" algn="ctr">
          <a:solidFill>
            <a:schemeClr val="tx1"/>
          </a:solidFill>
          <a:prstDash val="solid"/>
          <a:round/>
          <a:headEnd type="none" w="med" len="med"/>
          <a:tailEnd type="none" w="med" len="med"/>
        </a:ln>
        <a:effectLst>
          <a:outerShdw dist="107763" dir="8100000" algn="ctr" rotWithShape="0">
            <a:schemeClr val="bg2"/>
          </a:outerShdw>
        </a:effectLst>
      </a:spPr>
      <a:bodyPr vert="eaVert" wrap="none" lIns="91440" tIns="45720" rIns="91440" bIns="45720" numCol="1" anchor="ctr" anchorCtr="0" compatLnSpc="1">
        <a:prstTxWarp prst="textNoShape">
          <a:avLst/>
        </a:prstTxWarp>
      </a:bodyPr>
      <a:lstStyle>
        <a:defPPr marL="0" marR="0" indent="0" algn="ctr" defTabSz="903288" rtl="0" eaLnBrk="0" fontAlgn="base" latinLnBrk="0" hangingPunct="0">
          <a:lnSpc>
            <a:spcPct val="100000"/>
          </a:lnSpc>
          <a:spcBef>
            <a:spcPct val="0"/>
          </a:spcBef>
          <a:spcAft>
            <a:spcPct val="0"/>
          </a:spcAft>
          <a:buClrTx/>
          <a:buSzTx/>
          <a:buFontTx/>
          <a:buNone/>
          <a:tabLst/>
          <a:defRPr kumimoji="0" lang="en-US" sz="3600" b="1" i="0" u="none" strike="noStrike" cap="none" normalizeH="0" baseline="0" smtClean="0">
            <a:ln>
              <a:noFill/>
            </a:ln>
            <a:solidFill>
              <a:schemeClr val="tx2"/>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Office:Microsoft PowerPoint 4:</Template>
  <TotalTime>7989</TotalTime>
  <Pages>1</Pages>
  <Words>3918</Words>
  <Application>Microsoft Office PowerPoint</Application>
  <PresentationFormat>On-screen Show (4:3)</PresentationFormat>
  <Paragraphs>508</Paragraphs>
  <Slides>45</Slides>
  <Notes>7</Notes>
  <HiddenSlides>0</HiddenSlides>
  <MMClips>0</MMClips>
  <ScaleCrop>false</ScaleCrop>
  <HeadingPairs>
    <vt:vector size="4" baseType="variant">
      <vt:variant>
        <vt:lpstr>Theme</vt:lpstr>
      </vt:variant>
      <vt:variant>
        <vt:i4>3</vt:i4>
      </vt:variant>
      <vt:variant>
        <vt:lpstr>Slide Titles</vt:lpstr>
      </vt:variant>
      <vt:variant>
        <vt:i4>45</vt:i4>
      </vt:variant>
    </vt:vector>
  </HeadingPairs>
  <TitlesOfParts>
    <vt:vector size="48" baseType="lpstr">
      <vt:lpstr>Default Design</vt:lpstr>
      <vt:lpstr>Office Theme</vt:lpstr>
      <vt:lpstr>1_Default Design</vt:lpstr>
      <vt:lpstr>CEOS Disaster Risk Management Flood Pilot Status and Plans</vt:lpstr>
      <vt:lpstr>Outline</vt:lpstr>
      <vt:lpstr>CEOS DRM Flood Pilot Overview</vt:lpstr>
      <vt:lpstr>PowerPoint Presentation</vt:lpstr>
      <vt:lpstr>Data Acquisition Status</vt:lpstr>
      <vt:lpstr>PowerPoint Presentation</vt:lpstr>
      <vt:lpstr>Outline</vt:lpstr>
      <vt:lpstr>Objective A: Global Component Status</vt:lpstr>
      <vt:lpstr>Global Component Highlight: Somalia Floods (used by UN Office for the Coordination of Humanitarian Affairs)</vt:lpstr>
      <vt:lpstr>Outline</vt:lpstr>
      <vt:lpstr>Objective B: Caribbean/Central American Component Status (1/6)</vt:lpstr>
      <vt:lpstr>Objective B: Caribbean/Central American Component Status (2/6)</vt:lpstr>
      <vt:lpstr>Objective B: Caribbean/Central American Component Status (3/6)</vt:lpstr>
      <vt:lpstr>Objective B: Caribbean/Central American Component Highlight</vt:lpstr>
      <vt:lpstr>Objective B: Caribbean/Central American Component Status (4/6)</vt:lpstr>
      <vt:lpstr>Objective B: Caribbean/Central American Component Status (5/6)</vt:lpstr>
      <vt:lpstr>Objective B: Caribbean/Central American Component Status (6/6)</vt:lpstr>
      <vt:lpstr>Outline</vt:lpstr>
      <vt:lpstr>Objective B: S. Africa Component Status (1/5)</vt:lpstr>
      <vt:lpstr>Objective B: S Africa Component Status (2/5)</vt:lpstr>
      <vt:lpstr>Objective B: S. Africa Component Status (3/5)</vt:lpstr>
      <vt:lpstr>Objective B: S Africa Component Status (4/5)</vt:lpstr>
      <vt:lpstr>Southern Africa Component Highlight</vt:lpstr>
      <vt:lpstr>Southern Africa Component Highlight</vt:lpstr>
      <vt:lpstr>Objective B: S Africa Component Status (5/5)</vt:lpstr>
      <vt:lpstr>Southern Africa Component Highlight</vt:lpstr>
      <vt:lpstr>Outline</vt:lpstr>
      <vt:lpstr>Outline</vt:lpstr>
      <vt:lpstr>Objective B: SE Asia Component Status (1/5)</vt:lpstr>
      <vt:lpstr>Objective B: SE Asia Component Status (2/5)</vt:lpstr>
      <vt:lpstr>Objective B: SE Asia Component Status (3/5)</vt:lpstr>
      <vt:lpstr>Objective B: SE Asia Component Status (4/5)</vt:lpstr>
      <vt:lpstr>Objective B: SE Asia Component Status (5/5)</vt:lpstr>
      <vt:lpstr>Objective B: SE Asia Component Highlight</vt:lpstr>
      <vt:lpstr>Outline</vt:lpstr>
      <vt:lpstr>Mississippi River Special Event (1/3)</vt:lpstr>
      <vt:lpstr>Mississippi River Special Event (2/3)</vt:lpstr>
      <vt:lpstr>Mississippi River Special Event (3/3)</vt:lpstr>
      <vt:lpstr>Outline</vt:lpstr>
      <vt:lpstr>Objective C: Capacity Building Status (1/2)</vt:lpstr>
      <vt:lpstr>Objective C: Capacity Building Status (2/2)</vt:lpstr>
      <vt:lpstr>Outline</vt:lpstr>
      <vt:lpstr>PowerPoint Presentation</vt:lpstr>
      <vt:lpstr>PowerPoint Presentation</vt:lpstr>
      <vt:lpstr>PowerPoint Presentation</vt:lpstr>
    </vt:vector>
  </TitlesOfParts>
  <Manager>Guy Seguin</Manager>
  <Company>Athena Global for CSA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DI0609 definition</dc:title>
  <dc:subject>GEO</dc:subject>
  <dc:creator>Andrew Eddy</dc:creator>
  <cp:lastModifiedBy>Chalifoux, Stéphane</cp:lastModifiedBy>
  <cp:revision>1218</cp:revision>
  <cp:lastPrinted>2007-11-07T16:00:48Z</cp:lastPrinted>
  <dcterms:created xsi:type="dcterms:W3CDTF">1997-07-08T15:16:20Z</dcterms:created>
  <dcterms:modified xsi:type="dcterms:W3CDTF">2016-03-16T14:12:02Z</dcterms:modified>
</cp:coreProperties>
</file>