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1" r:id="rId2"/>
  </p:sldMasterIdLst>
  <p:notesMasterIdLst>
    <p:notesMasterId r:id="rId24"/>
  </p:notesMasterIdLst>
  <p:sldIdLst>
    <p:sldId id="257" r:id="rId3"/>
    <p:sldId id="471" r:id="rId4"/>
    <p:sldId id="479" r:id="rId5"/>
    <p:sldId id="480" r:id="rId6"/>
    <p:sldId id="481" r:id="rId7"/>
    <p:sldId id="493" r:id="rId8"/>
    <p:sldId id="484" r:id="rId9"/>
    <p:sldId id="482" r:id="rId10"/>
    <p:sldId id="483" r:id="rId11"/>
    <p:sldId id="495" r:id="rId12"/>
    <p:sldId id="496" r:id="rId13"/>
    <p:sldId id="497" r:id="rId14"/>
    <p:sldId id="494" r:id="rId15"/>
    <p:sldId id="491" r:id="rId16"/>
    <p:sldId id="492" r:id="rId17"/>
    <p:sldId id="486" r:id="rId18"/>
    <p:sldId id="499" r:id="rId19"/>
    <p:sldId id="498" r:id="rId20"/>
    <p:sldId id="488" r:id="rId21"/>
    <p:sldId id="500" r:id="rId22"/>
    <p:sldId id="49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g Wang" initials="W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3333CC"/>
    <a:srgbClr val="FFFFFF"/>
    <a:srgbClr val="FFFF99"/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0738" autoAdjust="0"/>
  </p:normalViewPr>
  <p:slideViewPr>
    <p:cSldViewPr snapToGrid="0">
      <p:cViewPr varScale="1">
        <p:scale>
          <a:sx n="94" d="100"/>
          <a:sy n="94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6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4D62-FF1E-4CD4-A1C8-9B84C63CBEA6}" type="datetimeFigureOut">
              <a:rPr lang="zh-CN" altLang="en-US" smtClean="0"/>
              <a:pPr/>
              <a:t>2016/3/3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E1CB-05AE-4A58-BAF7-097674EE04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19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73CD8A8-1538-47CF-90AC-3C2E461C1759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zh-CN" dirty="0" smtClean="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92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4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46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61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6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At present, AOE leads a </a:t>
            </a:r>
            <a:r>
              <a:rPr lang="en-US" altLang="zh-CN" sz="12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UAV remote sensing network project.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It</a:t>
            </a:r>
            <a:r>
              <a:rPr lang="en-US" altLang="zh-CN" sz="1200" b="1" kern="0" baseline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 will </a:t>
            </a:r>
            <a:r>
              <a:rPr lang="en-US" altLang="zh-CN" sz="12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provide technology support  for optimizing UAV resources to further improve the emergency response capabilities.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33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At present, AOE leads a </a:t>
            </a:r>
            <a:r>
              <a:rPr lang="en-US" altLang="zh-CN" sz="12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UAV remote sensing network project.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It</a:t>
            </a:r>
            <a:r>
              <a:rPr lang="en-US" altLang="zh-CN" sz="1200" b="1" kern="0" baseline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 will </a:t>
            </a:r>
            <a:r>
              <a:rPr lang="en-US" altLang="zh-CN" sz="12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provide technology support  for optimizing UAV resources to further improve the emergency response capabilities.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70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86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71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02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9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When great natural catastrophe occurs in China,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acquires  EO data of disaster area and distributes to the end users very quickly.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56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39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87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1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 smtClean="0">
                <a:latin typeface="+mn-ea"/>
                <a:ea typeface="+mn-ea"/>
              </a:rPr>
              <a:t>12</a:t>
            </a:r>
            <a:r>
              <a:rPr lang="zh-CN" altLang="en-US" sz="1600" dirty="0" smtClean="0">
                <a:latin typeface="+mn-ea"/>
                <a:ea typeface="+mn-ea"/>
              </a:rPr>
              <a:t>月</a:t>
            </a:r>
            <a:r>
              <a:rPr lang="en-US" altLang="zh-CN" sz="1600" dirty="0" smtClean="0">
                <a:latin typeface="+mn-ea"/>
                <a:ea typeface="+mn-ea"/>
              </a:rPr>
              <a:t>21</a:t>
            </a:r>
            <a:r>
              <a:rPr lang="zh-CN" altLang="en-US" sz="1600" dirty="0" smtClean="0">
                <a:latin typeface="+mn-ea"/>
                <a:ea typeface="+mn-ea"/>
              </a:rPr>
              <a:t>日上午</a:t>
            </a:r>
            <a:r>
              <a:rPr lang="en-US" altLang="zh-CN" sz="1600" dirty="0" smtClean="0">
                <a:latin typeface="+mn-ea"/>
                <a:ea typeface="+mn-ea"/>
              </a:rPr>
              <a:t>10</a:t>
            </a:r>
            <a:r>
              <a:rPr lang="zh-CN" altLang="en-US" sz="1600" dirty="0" smtClean="0">
                <a:latin typeface="+mn-ea"/>
                <a:ea typeface="+mn-ea"/>
              </a:rPr>
              <a:t>点，国家测绘地理信息局制作出灾前</a:t>
            </a:r>
            <a:r>
              <a:rPr lang="en-US" altLang="zh-CN" sz="1600" dirty="0" smtClean="0">
                <a:latin typeface="+mn-ea"/>
                <a:ea typeface="+mn-ea"/>
              </a:rPr>
              <a:t>0.5</a:t>
            </a:r>
            <a:r>
              <a:rPr lang="zh-CN" altLang="en-US" sz="1600" dirty="0" smtClean="0">
                <a:latin typeface="+mn-ea"/>
                <a:ea typeface="+mn-ea"/>
              </a:rPr>
              <a:t>米山体滑坡影像图、标注滑坡位置的地形图，并将这些图提供给国务院应急办、国土资源部等部门使用。</a:t>
            </a:r>
            <a:endParaRPr lang="en-US" altLang="zh-CN" sz="1600" dirty="0" smtClean="0">
              <a:latin typeface="+mn-ea"/>
              <a:ea typeface="+mn-ea"/>
            </a:endParaRPr>
          </a:p>
          <a:p>
            <a:r>
              <a:rPr lang="zh-CN" altLang="en-US" sz="1600" dirty="0" smtClean="0">
                <a:latin typeface="+mn-ea"/>
                <a:ea typeface="+mn-ea"/>
              </a:rPr>
              <a:t>下午</a:t>
            </a:r>
            <a:r>
              <a:rPr lang="en-US" altLang="zh-CN" sz="1600" dirty="0" smtClean="0">
                <a:latin typeface="+mn-ea"/>
                <a:ea typeface="+mn-ea"/>
              </a:rPr>
              <a:t>3</a:t>
            </a:r>
            <a:r>
              <a:rPr lang="zh-CN" altLang="en-US" sz="1600" dirty="0" smtClean="0">
                <a:latin typeface="+mn-ea"/>
                <a:ea typeface="+mn-ea"/>
              </a:rPr>
              <a:t>点，航空摄影拍摄完成，获取到事发地现场</a:t>
            </a:r>
            <a:r>
              <a:rPr lang="en-US" altLang="zh-CN" sz="1600" dirty="0" smtClean="0">
                <a:latin typeface="+mn-ea"/>
                <a:ea typeface="+mn-ea"/>
              </a:rPr>
              <a:t>0.15</a:t>
            </a:r>
            <a:r>
              <a:rPr lang="zh-CN" altLang="en-US" sz="1600" dirty="0" smtClean="0">
                <a:latin typeface="+mn-ea"/>
                <a:ea typeface="+mn-ea"/>
              </a:rPr>
              <a:t>米影像，</a:t>
            </a:r>
            <a:endParaRPr lang="en-US" altLang="zh-CN" sz="1600" dirty="0" smtClean="0">
              <a:latin typeface="+mn-ea"/>
              <a:ea typeface="+mn-ea"/>
            </a:endParaRPr>
          </a:p>
          <a:p>
            <a:r>
              <a:rPr lang="zh-CN" altLang="en-US" sz="1600" dirty="0" smtClean="0">
                <a:latin typeface="+mn-ea"/>
                <a:ea typeface="+mn-ea"/>
              </a:rPr>
              <a:t>并于当晚</a:t>
            </a:r>
            <a:r>
              <a:rPr lang="en-US" altLang="zh-CN" sz="1600" dirty="0" smtClean="0">
                <a:latin typeface="+mn-ea"/>
                <a:ea typeface="+mn-ea"/>
              </a:rPr>
              <a:t>8</a:t>
            </a:r>
            <a:r>
              <a:rPr lang="zh-CN" altLang="en-US" sz="1600" dirty="0" smtClean="0">
                <a:latin typeface="+mn-ea"/>
                <a:ea typeface="+mn-ea"/>
              </a:rPr>
              <a:t>点赶制完成滑坡前后影像对比图，迅速将前后影像对比图提供给国务院应急办，为研判灾情、科学救灾提供地理信息数据支持。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3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8E1CB-05AE-4A58-BAF7-097674EE048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7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562100" y="2819400"/>
            <a:ext cx="6019800" cy="1470025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81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19ABBB-2049-4395-B6BF-7BFB48E93360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664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50825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EB3F63-611A-4268-A1F8-8B8D650CE047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925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3A71-AF3D-45CE-ABD1-63878FAD4BD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0494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10B534-A77D-46A0-88C8-964246F61572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237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F563083-0CB3-4DD9-946A-2C23154695C8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372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363" y="152400"/>
            <a:ext cx="749935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251700" y="6384925"/>
            <a:ext cx="1616075" cy="290513"/>
          </a:xfrm>
        </p:spPr>
        <p:txBody>
          <a:bodyPr/>
          <a:lstStyle>
            <a:lvl1pPr>
              <a:defRPr/>
            </a:lvl1pPr>
          </a:lstStyle>
          <a:p>
            <a:fld id="{D0C3FC51-7D7B-4A01-A43E-63D9FCEF79C1}" type="slidenum">
              <a:rPr lang="zh-CN" altLang="en-US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-4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46434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7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rgbClr val="15ACE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562100" y="2819400"/>
            <a:ext cx="6019800" cy="1470025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399" y="889000"/>
            <a:ext cx="8597901" cy="5492974"/>
          </a:xfrm>
        </p:spPr>
        <p:txBody>
          <a:bodyPr/>
          <a:lstStyle>
            <a:lvl1pPr marL="252413" indent="-252413">
              <a:defRPr kumimoji="0" lang="zh-CN" alt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  <a:lvl2pPr marL="533400" indent="-261938">
              <a:spcBef>
                <a:spcPts val="600"/>
              </a:spcBef>
              <a:defRPr sz="1600" b="1" baseline="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1600" b="1" baseline="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1600" baseline="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1600" baseline="0">
                <a:solidFill>
                  <a:srgbClr val="000000"/>
                </a:solidFill>
                <a:latin typeface="Calibri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363" y="12700"/>
            <a:ext cx="7499350" cy="617921"/>
          </a:xfrm>
        </p:spPr>
        <p:txBody>
          <a:bodyPr/>
          <a:lstStyle>
            <a:lvl1pPr>
              <a:defRPr sz="2400" baseline="0">
                <a:latin typeface="Calibri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225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6033D7-2474-47C4-9A49-902657FAD23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399" y="889000"/>
            <a:ext cx="8597901" cy="5492974"/>
          </a:xfrm>
        </p:spPr>
        <p:txBody>
          <a:bodyPr/>
          <a:lstStyle>
            <a:lvl1pPr marL="252413" indent="-252413">
              <a:defRPr kumimoji="0" lang="zh-CN" alt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  <a:lvl2pPr marL="533400" indent="-261938">
              <a:spcBef>
                <a:spcPts val="600"/>
              </a:spcBef>
              <a:defRPr sz="1600" b="1" baseline="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1600" b="1" baseline="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1600" baseline="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1600" baseline="0">
                <a:solidFill>
                  <a:srgbClr val="000000"/>
                </a:solidFill>
                <a:latin typeface="Calibri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363" y="12700"/>
            <a:ext cx="7499350" cy="617921"/>
          </a:xfrm>
        </p:spPr>
        <p:txBody>
          <a:bodyPr/>
          <a:lstStyle>
            <a:lvl1pPr>
              <a:defRPr sz="2400" baseline="0">
                <a:latin typeface="Calibri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06871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BD000EA-A532-4D1D-9DCB-A7340300E0D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48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5E95E54-3352-4493-8C6C-2DF30123433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9FCB35-5707-4AEC-8E35-E4B5B7CB2D4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2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DE1142-675B-48B3-8791-B720F9D017D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8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CD79CE-726B-4430-8548-D7C634FB6E6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ABB258E-B1D9-4151-9CF6-41260BF74C25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6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19ABBB-2049-4395-B6BF-7BFB48E9336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9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50825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50825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EB3F63-611A-4268-A1F8-8B8D650CE04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90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43A71-AF3D-45CE-ABD1-63878FAD4BD0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37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10B534-A77D-46A0-88C8-964246F61572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0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36033D7-2474-47C4-9A49-902657FAD23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804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F563083-0CB3-4DD9-946A-2C23154695C8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5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6040438"/>
            <a:ext cx="9144000" cy="631825"/>
            <a:chOff x="71" y="3751"/>
            <a:chExt cx="5629" cy="398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" name="Freeform 17"/>
          <p:cNvSpPr>
            <a:spLocks/>
          </p:cNvSpPr>
          <p:nvPr userDrawn="1"/>
        </p:nvSpPr>
        <p:spPr bwMode="gray">
          <a:xfrm>
            <a:off x="-9525" y="260350"/>
            <a:ext cx="9166225" cy="1081088"/>
          </a:xfrm>
          <a:custGeom>
            <a:avLst/>
            <a:gdLst>
              <a:gd name="T0" fmla="*/ 1 w 5658"/>
              <a:gd name="T1" fmla="*/ 0 h 655"/>
              <a:gd name="T2" fmla="*/ 5657 w 5658"/>
              <a:gd name="T3" fmla="*/ 0 h 655"/>
              <a:gd name="T4" fmla="*/ 5658 w 5658"/>
              <a:gd name="T5" fmla="*/ 534 h 655"/>
              <a:gd name="T6" fmla="*/ 1553 w 5658"/>
              <a:gd name="T7" fmla="*/ 528 h 655"/>
              <a:gd name="T8" fmla="*/ 1317 w 5658"/>
              <a:gd name="T9" fmla="*/ 651 h 655"/>
              <a:gd name="T10" fmla="*/ 0 w 5658"/>
              <a:gd name="T11" fmla="*/ 655 h 655"/>
              <a:gd name="T12" fmla="*/ 1 w 5658"/>
              <a:gd name="T13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8" h="655">
                <a:moveTo>
                  <a:pt x="1" y="0"/>
                </a:moveTo>
                <a:lnTo>
                  <a:pt x="5657" y="0"/>
                </a:lnTo>
                <a:lnTo>
                  <a:pt x="5658" y="534"/>
                </a:lnTo>
                <a:lnTo>
                  <a:pt x="1553" y="528"/>
                </a:lnTo>
                <a:lnTo>
                  <a:pt x="1317" y="651"/>
                </a:lnTo>
                <a:lnTo>
                  <a:pt x="0" y="655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42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4210174" y="6281738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200" i="1">
                <a:solidFill>
                  <a:srgbClr val="FFFFFF"/>
                </a:solidFill>
                <a:latin typeface="黑体" pitchFamily="2" charset="-122"/>
              </a:defRPr>
            </a:lvl1pPr>
          </a:lstStyle>
          <a:p>
            <a:pPr lvl="0"/>
            <a:r>
              <a:rPr lang="zh-CN" altLang="en-US" noProof="0" smtClean="0"/>
              <a:t>对地观测技术应用研究部</a:t>
            </a:r>
          </a:p>
        </p:txBody>
      </p:sp>
      <p:sp>
        <p:nvSpPr>
          <p:cNvPr id="6454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562100" y="2819400"/>
            <a:ext cx="6019800" cy="1470025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9" name="Rectangle 32"/>
          <p:cNvSpPr>
            <a:spLocks noGrp="1" noChangeArrowheads="1"/>
          </p:cNvSpPr>
          <p:nvPr>
            <p:ph type="ftr" sz="quarter" idx="10"/>
          </p:nvPr>
        </p:nvSpPr>
        <p:spPr>
          <a:xfrm>
            <a:off x="2670175" y="6530975"/>
            <a:ext cx="2990850" cy="3175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0" name="Rectangle 3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3388" y="6323013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ACD4-BE3A-4203-A48F-14DEB90B56B2}" type="slidenum">
              <a:rPr lang="zh-CN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1" name="Rectangle 31"/>
          <p:cNvSpPr>
            <a:spLocks noGrp="1" noChangeArrowheads="1"/>
          </p:cNvSpPr>
          <p:nvPr>
            <p:ph type="dt" sz="half" idx="12"/>
          </p:nvPr>
        </p:nvSpPr>
        <p:spPr>
          <a:xfrm>
            <a:off x="327025" y="6530975"/>
            <a:ext cx="2205038" cy="3175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363" y="152400"/>
            <a:ext cx="749935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prstClr val="whit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prstClr val="whit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251700" y="6384925"/>
            <a:ext cx="1616075" cy="290513"/>
          </a:xfrm>
        </p:spPr>
        <p:txBody>
          <a:bodyPr/>
          <a:lstStyle>
            <a:lvl1pPr>
              <a:defRPr/>
            </a:lvl1pPr>
          </a:lstStyle>
          <a:p>
            <a:fld id="{D0C3FC51-7D7B-4A01-A43E-63D9FCEF79C1}" type="slidenum">
              <a:rPr lang="zh-CN" altLang="en-US">
                <a:solidFill>
                  <a:prstClr val="white"/>
                </a:solidFill>
              </a:rPr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23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-4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46434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7"/>
          <p:cNvSpPr>
            <a:spLocks noChangeArrowheads="1"/>
          </p:cNvSpPr>
          <p:nvPr userDrawn="1"/>
        </p:nvSpPr>
        <p:spPr bwMode="gray">
          <a:xfrm>
            <a:off x="0" y="1"/>
            <a:ext cx="9144000" cy="6858000"/>
          </a:xfrm>
          <a:prstGeom prst="rect">
            <a:avLst/>
          </a:prstGeom>
          <a:solidFill>
            <a:srgbClr val="15ACE1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5050B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BD000EA-A532-4D1D-9DCB-A7340300E0D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4339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5E95E54-3352-4493-8C6C-2DF30123433A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164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9FCB35-5707-4AEC-8E35-E4B5B7CB2D4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934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DE1142-675B-48B3-8791-B720F9D017DF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9635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CD79CE-726B-4430-8548-D7C634FB6E6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0092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2951163" y="6388100"/>
            <a:ext cx="1712912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4733925" y="63992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ABB258E-B1D9-4151-9CF6-41260BF74C25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263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6" descr="PPT_Header01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26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12700"/>
            <a:ext cx="7499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33" name="Rectangle 2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684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63518" name="Rectangle 3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353298" y="6450501"/>
            <a:ext cx="1616075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993EC-A147-4617-86B2-68CF9A05D16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2" name="Picture 2" descr="F:\协办单位logo\光电院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96" y="102673"/>
            <a:ext cx="660660" cy="4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0"/>
          <p:cNvSpPr txBox="1">
            <a:spLocks noChangeArrowheads="1"/>
          </p:cNvSpPr>
          <p:nvPr/>
        </p:nvSpPr>
        <p:spPr bwMode="gray">
          <a:xfrm>
            <a:off x="7353298" y="6450501"/>
            <a:ext cx="1616075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993EC-A147-4617-86B2-68CF9A05D16B}" type="slidenum">
              <a:rPr lang="zh-CN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331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89" r:id="rId15"/>
    <p:sldLayoutId id="214748379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6" descr="PPT_Header01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26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12700"/>
            <a:ext cx="7499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33" name="Rectangle 2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684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63518" name="Rectangle 3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353298" y="6450501"/>
            <a:ext cx="1616075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993EC-A147-4617-86B2-68CF9A05D16B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2" name="Picture 2" descr="F:\协办单位logo\光电院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96" y="102673"/>
            <a:ext cx="660660" cy="4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0"/>
          <p:cNvSpPr txBox="1">
            <a:spLocks noChangeArrowheads="1"/>
          </p:cNvSpPr>
          <p:nvPr/>
        </p:nvSpPr>
        <p:spPr bwMode="gray">
          <a:xfrm>
            <a:off x="7353298" y="6450501"/>
            <a:ext cx="1616075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993EC-A147-4617-86B2-68CF9A05D16B}" type="slidenum">
              <a:rPr lang="zh-CN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32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99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Verdana" pitchFamily="34" charset="0"/>
          <a:ea typeface="+mn-ea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Verdana" pitchFamily="34" charset="0"/>
          <a:ea typeface="宋体" pitchFamily="2" charset="-122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zyli@aoe.ac.cn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NUL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NUL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02" y="2851149"/>
            <a:ext cx="9120498" cy="1481893"/>
          </a:xfr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How will </a:t>
            </a:r>
            <a:r>
              <a:rPr lang="en-US" altLang="zh-CN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China’s </a:t>
            </a:r>
            <a:r>
              <a:rPr lang="en-US" altLang="zh-CN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ArcSer</a:t>
            </a:r>
            <a:r>
              <a:rPr lang="en-US" altLang="zh-CN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system support</a:t>
            </a:r>
            <a:br>
              <a:rPr lang="en-US" altLang="zh-CN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altLang="zh-CN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landslide monitoring?</a:t>
            </a:r>
          </a:p>
        </p:txBody>
      </p:sp>
      <p:sp>
        <p:nvSpPr>
          <p:cNvPr id="17410" name="Rectangle 20"/>
          <p:cNvSpPr>
            <a:spLocks noChangeArrowheads="1"/>
          </p:cNvSpPr>
          <p:nvPr/>
        </p:nvSpPr>
        <p:spPr bwMode="gray">
          <a:xfrm>
            <a:off x="1046214" y="4545842"/>
            <a:ext cx="6777718" cy="63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zh-CN" sz="2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Ziyang</a:t>
            </a:r>
            <a:r>
              <a:rPr lang="en-US" altLang="zh-CN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zyli@aoe.ac.cn</a:t>
            </a:r>
            <a:r>
              <a:rPr lang="en-US" altLang="zh-CN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zh-CN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gray">
          <a:xfrm>
            <a:off x="1051767" y="5319123"/>
            <a:ext cx="772574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Calibri" pitchFamily="34" charset="0"/>
                <a:ea typeface="楷体_GB2312" pitchFamily="49" charset="-122"/>
                <a:cs typeface="Calibri" pitchFamily="34" charset="0"/>
              </a:rPr>
              <a:t>Key Laboratory of Quantitative Remote Sensing Information Technology, Academy of </a:t>
            </a:r>
            <a:r>
              <a:rPr lang="en-US" altLang="zh-CN" sz="2000" b="1" dirty="0" err="1">
                <a:solidFill>
                  <a:prstClr val="black"/>
                </a:solidFill>
                <a:latin typeface="Calibri" pitchFamily="34" charset="0"/>
                <a:ea typeface="楷体_GB2312" pitchFamily="49" charset="-122"/>
                <a:cs typeface="Calibri" pitchFamily="34" charset="0"/>
              </a:rPr>
              <a:t>Opto</a:t>
            </a:r>
            <a:r>
              <a:rPr lang="en-US" altLang="zh-CN" sz="2000" b="1" dirty="0">
                <a:solidFill>
                  <a:prstClr val="black"/>
                </a:solidFill>
                <a:latin typeface="Calibri" pitchFamily="34" charset="0"/>
                <a:ea typeface="楷体_GB2312" pitchFamily="49" charset="-122"/>
                <a:cs typeface="Calibri" pitchFamily="34" charset="0"/>
              </a:rPr>
              <a:t>-Electronics (AOE), Chinese Academy of Sciences (CAS)</a:t>
            </a:r>
            <a:endParaRPr lang="zh-CN" altLang="zh-CN" sz="2000" b="1" dirty="0">
              <a:solidFill>
                <a:prstClr val="black"/>
              </a:solidFill>
              <a:latin typeface="Calibri" pitchFamily="34" charset="0"/>
              <a:ea typeface="楷体_GB2312" pitchFamily="49" charset="-122"/>
              <a:cs typeface="Calibri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2583271" y="6289594"/>
            <a:ext cx="421795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1800" b="1" dirty="0" smtClean="0">
                <a:solidFill>
                  <a:prstClr val="black"/>
                </a:solidFill>
                <a:latin typeface="Calibri" pitchFamily="34" charset="0"/>
                <a:ea typeface="黑体"/>
              </a:rPr>
              <a:t>8 March, 2016    DLR</a:t>
            </a:r>
            <a:r>
              <a:rPr lang="en-US" altLang="zh-CN" b="1" dirty="0" smtClean="0">
                <a:solidFill>
                  <a:prstClr val="black"/>
                </a:solidFill>
                <a:latin typeface="Calibri" pitchFamily="34" charset="0"/>
                <a:ea typeface="黑体"/>
              </a:rPr>
              <a:t>, </a:t>
            </a:r>
            <a:r>
              <a:rPr lang="en-US" altLang="zh-CN" sz="1800" b="1" dirty="0" smtClean="0">
                <a:solidFill>
                  <a:prstClr val="black"/>
                </a:solidFill>
                <a:latin typeface="Calibri" pitchFamily="34" charset="0"/>
                <a:ea typeface="黑体"/>
              </a:rPr>
              <a:t>Bonn, Germany</a:t>
            </a:r>
            <a:endParaRPr lang="en-US" altLang="zh-CN" sz="1800" b="1" dirty="0">
              <a:solidFill>
                <a:prstClr val="black"/>
              </a:solidFill>
              <a:latin typeface="Calibri" pitchFamily="34" charset="0"/>
              <a:ea typeface="黑体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62" y="638175"/>
            <a:ext cx="2146438" cy="184231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8175"/>
            <a:ext cx="2045414" cy="1857375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3012925" y="638175"/>
            <a:ext cx="3135171" cy="1842311"/>
            <a:chOff x="2332179" y="657119"/>
            <a:chExt cx="3135171" cy="2095606"/>
          </a:xfrm>
        </p:grpSpPr>
        <p:pic>
          <p:nvPicPr>
            <p:cNvPr id="15" name="Picture 6" descr="http://upload.jnnc.com/2013/0821/137704580029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2179" y="657119"/>
              <a:ext cx="1551667" cy="1095481"/>
            </a:xfrm>
            <a:prstGeom prst="rect">
              <a:avLst/>
            </a:prstGeom>
            <a:noFill/>
          </p:spPr>
        </p:pic>
        <p:pic>
          <p:nvPicPr>
            <p:cNvPr id="16" name="Picture 8" descr="http://i.ssimg.cn/sscms/2013/03/20/a5b4bdbf2cd34b2ebb7aac6087f50ff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42838" y="1663847"/>
              <a:ext cx="1541008" cy="1088878"/>
            </a:xfrm>
            <a:prstGeom prst="rect">
              <a:avLst/>
            </a:prstGeom>
            <a:noFill/>
          </p:spPr>
        </p:pic>
        <p:pic>
          <p:nvPicPr>
            <p:cNvPr id="17" name="Picture 13" descr="国内目前最大的无人直升机V750无人直升机升空。"/>
            <p:cNvPicPr>
              <a:picLocks noChangeAspect="1" noChangeArrowheads="1"/>
            </p:cNvPicPr>
            <p:nvPr/>
          </p:nvPicPr>
          <p:blipFill>
            <a:blip r:embed="rId8" cstate="print"/>
            <a:srcRect l="20222" r="4060" b="32160"/>
            <a:stretch>
              <a:fillRect/>
            </a:stretch>
          </p:blipFill>
          <p:spPr bwMode="auto">
            <a:xfrm>
              <a:off x="3907348" y="1663848"/>
              <a:ext cx="1560002" cy="1088877"/>
            </a:xfrm>
            <a:prstGeom prst="rect">
              <a:avLst/>
            </a:prstGeom>
            <a:noFill/>
          </p:spPr>
        </p:pic>
        <p:pic>
          <p:nvPicPr>
            <p:cNvPr id="18" name="Picture 15" descr="http://b.hiphotos.baidu.com/baike/pic/item/21a4462309f79052b10d66470cf3d7ca7bcbd5bc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3846" y="657120"/>
              <a:ext cx="1583504" cy="1006728"/>
            </a:xfrm>
            <a:prstGeom prst="rect">
              <a:avLst/>
            </a:prstGeom>
            <a:noFill/>
          </p:spPr>
        </p:pic>
      </p:grpSp>
      <p:pic>
        <p:nvPicPr>
          <p:cNvPr id="19" name="Picture 19" descr="光电院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001" y="5405028"/>
            <a:ext cx="876300" cy="5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7001" y="123851"/>
            <a:ext cx="779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0" dirty="0">
                <a:solidFill>
                  <a:srgbClr val="FFFFFF"/>
                </a:solidFill>
                <a:latin typeface="Calibri" pitchFamily="34" charset="0"/>
                <a:cs typeface="+mj-cs"/>
              </a:rPr>
              <a:t>CEOS Working Group on Disaster Meeting #5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36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</a:t>
            </a:r>
            <a:r>
              <a:rPr lang="en-US" altLang="zh-CN" dirty="0"/>
              <a:t>– a </a:t>
            </a:r>
            <a:r>
              <a:rPr lang="en-US" altLang="zh-CN" dirty="0" smtClean="0"/>
              <a:t>prospect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363" y="1244185"/>
            <a:ext cx="864393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 2.1 Two cases of landslides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needed </a:t>
            </a: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to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monitor</a:t>
            </a:r>
            <a:endParaRPr lang="en-US" altLang="zh-CN" b="1" kern="0" dirty="0">
              <a:solidFill>
                <a:srgbClr val="000000"/>
              </a:solidFill>
              <a:latin typeface="Verdana"/>
            </a:endParaRPr>
          </a:p>
          <a:p>
            <a:pPr eaLnBrk="0" fontAlgn="base" hangingPunct="0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2.2 </a:t>
            </a:r>
            <a:r>
              <a:rPr lang="en-US" altLang="zh-CN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/>
              </a:rPr>
              <a:t>Current situation of the </a:t>
            </a:r>
            <a:r>
              <a:rPr lang="en-US" altLang="zh-CN" b="1" kern="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/>
              </a:rPr>
              <a:t>ArcSer</a:t>
            </a:r>
            <a:r>
              <a:rPr lang="en-US" altLang="zh-CN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/>
              </a:rPr>
              <a:t> for landslide monitoring</a:t>
            </a:r>
            <a:endParaRPr lang="en-US" altLang="zh-CN" b="1" kern="0" dirty="0">
              <a:solidFill>
                <a:schemeClr val="bg1">
                  <a:lumMod val="60000"/>
                  <a:lumOff val="40000"/>
                </a:schemeClr>
              </a:solidFill>
              <a:latin typeface="Verdana"/>
            </a:endParaRPr>
          </a:p>
          <a:p>
            <a:pPr eaLnBrk="0" fontAlgn="base" hangingPunct="0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2.3 Ways to improve the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Verdana"/>
              </a:rPr>
              <a:t>ArcSer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to support landslide monitoring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30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 How to improve the </a:t>
            </a:r>
            <a:r>
              <a:rPr lang="en-US" altLang="zh-CN" dirty="0" err="1"/>
              <a:t>ArcSer</a:t>
            </a:r>
            <a:r>
              <a:rPr lang="en-US" altLang="zh-CN" dirty="0"/>
              <a:t> – a prospect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363" y="1398490"/>
            <a:ext cx="86363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indent="-252413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Lack of feedback from users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000" b="1" kern="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distributed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all available EO data to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users but got few feedback</a:t>
            </a:r>
          </a:p>
          <a:p>
            <a:pPr marL="533400" lvl="1" indent="-261938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000" b="1" kern="0" dirty="0" err="1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did not know much about user’s </a:t>
            </a:r>
            <a:r>
              <a:rPr lang="en-US" altLang="zh-CN" sz="20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data and service requirements</a:t>
            </a:r>
            <a:endParaRPr lang="en-US" altLang="zh-CN" sz="2000" b="1" kern="0" dirty="0">
              <a:solidFill>
                <a:schemeClr val="bg1">
                  <a:lumMod val="60000"/>
                  <a:lumOff val="40000"/>
                </a:schemeClr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252413" indent="-252413" eaLnBrk="0" fontAlgn="base" hangingPunct="0"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Lack of aerial remote sensing data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000" b="1" kern="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mainly coordinated and dispatched satellite resources</a:t>
            </a:r>
          </a:p>
          <a:p>
            <a:pPr marL="533400" lvl="1" indent="-261938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000" b="1" kern="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has a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mechanism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to coordinate </a:t>
            </a:r>
            <a:r>
              <a:rPr lang="en-US" altLang="zh-CN" sz="20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aerial resources,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but they are scarce and difficult to get in time when great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natural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catastrophe occurred.</a:t>
            </a: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252413" indent="-252413" eaLnBrk="0" fontAlgn="base" hangingPunct="0"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Lack of hazard information product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000" b="1" kern="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is mainly engaged in acquiring, managing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and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distributing </a:t>
            </a:r>
            <a:r>
              <a:rPr lang="en-US" altLang="zh-CN" sz="20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EO data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to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users for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emergency response. </a:t>
            </a:r>
            <a:endParaRPr lang="en-US" altLang="zh-CN" sz="2000" b="1" kern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000" b="1" kern="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now provides no </a:t>
            </a:r>
            <a:r>
              <a:rPr lang="en-US" altLang="zh-CN" sz="20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hazard information product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derived from EO data.</a:t>
            </a: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363" y="744534"/>
            <a:ext cx="787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</a:rPr>
              <a:t>2.2 Current situation of the </a:t>
            </a:r>
            <a:r>
              <a:rPr lang="en-US" altLang="zh-CN" b="1" kern="0" dirty="0" err="1">
                <a:solidFill>
                  <a:srgbClr val="1F497D">
                    <a:lumMod val="75000"/>
                  </a:srgbClr>
                </a:solidFill>
                <a:latin typeface="Verdana"/>
              </a:rPr>
              <a:t>ArcSer</a:t>
            </a:r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</a:rPr>
              <a:t> for landslide </a:t>
            </a:r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</a:rPr>
              <a:t>monitoring</a:t>
            </a:r>
            <a:endParaRPr lang="en-US" altLang="zh-CN" b="1" kern="0" dirty="0">
              <a:solidFill>
                <a:srgbClr val="1F497D">
                  <a:lumMod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09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</a:t>
            </a:r>
            <a:r>
              <a:rPr lang="en-US" altLang="zh-CN" dirty="0"/>
              <a:t>– a </a:t>
            </a:r>
            <a:r>
              <a:rPr lang="en-US" altLang="zh-CN" dirty="0" smtClean="0"/>
              <a:t>prospect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363" y="1244185"/>
            <a:ext cx="864393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 2.1 Two cases of landslides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needed </a:t>
            </a: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to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monitor</a:t>
            </a:r>
            <a:endParaRPr lang="en-US" altLang="zh-CN" b="1" kern="0" dirty="0">
              <a:solidFill>
                <a:srgbClr val="000000"/>
              </a:solidFill>
              <a:latin typeface="Verdana"/>
            </a:endParaRPr>
          </a:p>
          <a:p>
            <a:pPr eaLnBrk="0" fontAlgn="base" hangingPunct="0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2.2 Current situation of the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Verdana"/>
              </a:rPr>
              <a:t>ArcSer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for landslide monitoring</a:t>
            </a:r>
            <a:endParaRPr lang="en-US" altLang="zh-CN" b="1" kern="0" dirty="0">
              <a:solidFill>
                <a:srgbClr val="000000"/>
              </a:solidFill>
              <a:latin typeface="Verdana"/>
            </a:endParaRPr>
          </a:p>
          <a:p>
            <a:pPr eaLnBrk="0" fontAlgn="base" hangingPunct="0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2.3 </a:t>
            </a:r>
            <a:r>
              <a:rPr lang="en-US" altLang="zh-CN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/>
              </a:rPr>
              <a:t>Ways to improve the </a:t>
            </a:r>
            <a:r>
              <a:rPr lang="en-US" altLang="zh-CN" b="1" kern="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/>
              </a:rPr>
              <a:t>ArcSer</a:t>
            </a:r>
            <a:r>
              <a:rPr lang="en-US" altLang="zh-CN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/>
              </a:rPr>
              <a:t> to support landslide monitoring</a:t>
            </a:r>
            <a:endParaRPr lang="en-US" altLang="zh-CN" b="1" kern="0" dirty="0">
              <a:solidFill>
                <a:schemeClr val="bg1">
                  <a:lumMod val="60000"/>
                  <a:lumOff val="4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235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25" y="5013653"/>
            <a:ext cx="1386115" cy="98118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</a:t>
            </a:r>
            <a:r>
              <a:rPr lang="en-US" altLang="zh-CN" dirty="0"/>
              <a:t>– a </a:t>
            </a:r>
            <a:r>
              <a:rPr lang="en-US" altLang="zh-CN" dirty="0" smtClean="0"/>
              <a:t>prospect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363" y="1244185"/>
            <a:ext cx="8643937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zh-CN" sz="1700" b="1" kern="0" dirty="0">
                <a:solidFill>
                  <a:srgbClr val="000000"/>
                </a:solidFill>
                <a:latin typeface="Verdana"/>
              </a:rPr>
              <a:t> Find </a:t>
            </a:r>
            <a:r>
              <a:rPr lang="en-US" altLang="zh-CN" sz="1700" b="1" kern="0" dirty="0" err="1">
                <a:solidFill>
                  <a:srgbClr val="3333FF"/>
                </a:solidFill>
                <a:latin typeface="Verdana"/>
              </a:rPr>
              <a:t>ArcSer’s</a:t>
            </a:r>
            <a:r>
              <a:rPr lang="en-US" altLang="zh-CN" sz="1700" b="1" kern="0" dirty="0">
                <a:solidFill>
                  <a:srgbClr val="3333FF"/>
                </a:solidFill>
                <a:latin typeface="Verdana"/>
              </a:rPr>
              <a:t> end-users </a:t>
            </a:r>
            <a:r>
              <a:rPr lang="en-US" altLang="zh-CN" sz="1700" b="1" kern="0" dirty="0">
                <a:solidFill>
                  <a:srgbClr val="000000"/>
                </a:solidFill>
                <a:latin typeface="Verdana"/>
              </a:rPr>
              <a:t>&amp; potential </a:t>
            </a:r>
            <a:r>
              <a:rPr lang="en-US" altLang="zh-CN" sz="1700" b="1" kern="0" dirty="0">
                <a:solidFill>
                  <a:srgbClr val="3333FF"/>
                </a:solidFill>
                <a:latin typeface="Verdana"/>
              </a:rPr>
              <a:t>participants</a:t>
            </a:r>
            <a:r>
              <a:rPr lang="en-US" altLang="zh-CN" sz="1700" b="1" kern="0" dirty="0">
                <a:solidFill>
                  <a:srgbClr val="000000"/>
                </a:solidFill>
                <a:latin typeface="Verdana"/>
              </a:rPr>
              <a:t> of Landslide Pilot </a:t>
            </a:r>
          </a:p>
          <a:p>
            <a:pPr marL="400050" indent="-40005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zh-CN" sz="1700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CN" sz="1700" b="1" kern="0" dirty="0" smtClean="0">
                <a:solidFill>
                  <a:srgbClr val="000000"/>
                </a:solidFill>
                <a:latin typeface="Verdana"/>
              </a:rPr>
              <a:t>Integrate </a:t>
            </a:r>
            <a:r>
              <a:rPr lang="en-US" altLang="zh-CN" sz="1700" b="1" kern="0" dirty="0" smtClean="0">
                <a:solidFill>
                  <a:srgbClr val="3333FF"/>
                </a:solidFill>
                <a:latin typeface="Verdana"/>
              </a:rPr>
              <a:t>aerial</a:t>
            </a:r>
            <a:r>
              <a:rPr lang="en-US" altLang="zh-CN" sz="1700" b="1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CN" sz="1700" b="1" kern="0" dirty="0">
                <a:solidFill>
                  <a:srgbClr val="000000"/>
                </a:solidFill>
                <a:latin typeface="Verdana"/>
              </a:rPr>
              <a:t>remote </a:t>
            </a:r>
            <a:r>
              <a:rPr lang="en-US" altLang="zh-CN" sz="1700" b="1" kern="0" dirty="0" smtClean="0">
                <a:solidFill>
                  <a:srgbClr val="000000"/>
                </a:solidFill>
                <a:latin typeface="Verdana"/>
              </a:rPr>
              <a:t>sensing resources</a:t>
            </a:r>
            <a:endParaRPr lang="en-US" altLang="zh-CN" sz="1700" b="1" kern="0" dirty="0">
              <a:solidFill>
                <a:srgbClr val="3333FF"/>
              </a:solidFill>
              <a:latin typeface="Verdana"/>
            </a:endParaRPr>
          </a:p>
          <a:p>
            <a:pPr marL="400050" indent="-40005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altLang="zh-CN" sz="1700" b="1" kern="0" dirty="0" smtClean="0">
                <a:solidFill>
                  <a:srgbClr val="000000"/>
                </a:solidFill>
                <a:latin typeface="Verdana"/>
              </a:rPr>
              <a:t> Produce hazard/</a:t>
            </a:r>
            <a:r>
              <a:rPr lang="en-US" altLang="zh-CN" sz="1700" b="1" kern="0" dirty="0" smtClean="0">
                <a:solidFill>
                  <a:srgbClr val="3333FF"/>
                </a:solidFill>
                <a:latin typeface="Verdana"/>
              </a:rPr>
              <a:t>landslide information product</a:t>
            </a:r>
            <a:endParaRPr lang="en-US" altLang="zh-CN" sz="1700" b="1" kern="0" dirty="0">
              <a:solidFill>
                <a:srgbClr val="3333FF"/>
              </a:solidFill>
              <a:latin typeface="Verdan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363" y="744534"/>
            <a:ext cx="840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</a:rPr>
              <a:t>2.3 Ways </a:t>
            </a:r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</a:rPr>
              <a:t>to improve the </a:t>
            </a:r>
            <a:r>
              <a:rPr lang="en-US" altLang="zh-CN" b="1" kern="0" dirty="0" err="1">
                <a:solidFill>
                  <a:srgbClr val="1F497D">
                    <a:lumMod val="75000"/>
                  </a:srgbClr>
                </a:solidFill>
                <a:latin typeface="Verdana"/>
              </a:rPr>
              <a:t>ArcSer</a:t>
            </a:r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</a:rPr>
              <a:t> to support landslide monitoring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417112" y="3073365"/>
            <a:ext cx="8574488" cy="3638551"/>
            <a:chOff x="417112" y="3073365"/>
            <a:chExt cx="8574488" cy="3638551"/>
          </a:xfrm>
        </p:grpSpPr>
        <p:sp>
          <p:nvSpPr>
            <p:cNvPr id="87" name="矩形 86"/>
            <p:cNvSpPr/>
            <p:nvPr/>
          </p:nvSpPr>
          <p:spPr bwMode="auto">
            <a:xfrm>
              <a:off x="7308845" y="6081293"/>
              <a:ext cx="1672816" cy="54890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 cap="flat" cmpd="sng" algn="ctr">
              <a:solidFill>
                <a:srgbClr val="4F81BD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Data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services</a:t>
              </a:r>
              <a:endParaRPr lang="zh-CN" altLang="en-US" sz="20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7318817" y="4086807"/>
              <a:ext cx="1672783" cy="3258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 cap="flat" cmpd="sng" algn="ctr">
              <a:solidFill>
                <a:srgbClr val="4F81BD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Observation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resources</a:t>
              </a:r>
              <a:endParaRPr lang="zh-CN" altLang="en-US" sz="20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7318817" y="5095259"/>
              <a:ext cx="1558483" cy="3258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 cap="flat" cmpd="sng" algn="ctr">
              <a:solidFill>
                <a:srgbClr val="4F81BD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Information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analysis</a:t>
              </a:r>
              <a:endParaRPr lang="zh-CN" altLang="en-US" sz="20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417112" y="4141114"/>
              <a:ext cx="1484238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Satellite</a:t>
              </a:r>
              <a:endParaRPr lang="en-US" altLang="zh-CN" kern="0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observation</a:t>
              </a:r>
              <a:endParaRPr lang="en-US" altLang="zh-CN" kern="0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2123984" y="4141114"/>
              <a:ext cx="1484239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rgbClr val="C00000"/>
                  </a:solidFill>
                  <a:ea typeface="微软雅黑" pitchFamily="34" charset="-122"/>
                  <a:cs typeface="Times New Roman" panose="02020603050405020304" pitchFamily="18" charset="0"/>
                </a:rPr>
                <a:t>Aerostat</a:t>
              </a:r>
              <a:endParaRPr lang="en-US" altLang="zh-CN" kern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lvl="0" algn="ctr" fontAlgn="base">
                <a:defRPr/>
              </a:pPr>
              <a:r>
                <a:rPr lang="en-US" altLang="zh-CN" kern="0" dirty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observation</a:t>
              </a:r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3830856" y="4141114"/>
              <a:ext cx="1558448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rgbClr val="C00000"/>
                  </a:solidFill>
                  <a:ea typeface="微软雅黑" pitchFamily="34" charset="-122"/>
                  <a:cs typeface="Times New Roman" panose="02020603050405020304" pitchFamily="18" charset="0"/>
                </a:rPr>
                <a:t>UAV</a:t>
              </a:r>
              <a:endParaRPr lang="en-US" altLang="zh-CN" kern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lvl="0" algn="ctr" fontAlgn="base">
                <a:defRPr/>
              </a:pPr>
              <a:r>
                <a:rPr lang="en-US" altLang="zh-CN" kern="0" dirty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observation</a:t>
              </a: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5537729" y="4141114"/>
              <a:ext cx="1706876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微软雅黑" pitchFamily="34" charset="-122"/>
                </a:rPr>
                <a:t>Mobile</a:t>
              </a:r>
              <a:r>
                <a:rPr kumimoji="0" lang="en-US" altLang="zh-CN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微软雅黑" pitchFamily="34" charset="-122"/>
                </a:rPr>
                <a:t> device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kern="0" baseline="0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微软雅黑" pitchFamily="34" charset="-122"/>
                </a:rPr>
                <a:t>info collection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2642640" y="5173834"/>
              <a:ext cx="2226356" cy="632402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</a:rPr>
                <a:t>Data synthesis &amp;</a:t>
              </a:r>
            </a:p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rgbClr val="C00000"/>
                  </a:solidFill>
                  <a:ea typeface="微软雅黑" pitchFamily="34" charset="-122"/>
                </a:rPr>
                <a:t>Integrated analysis</a:t>
              </a:r>
              <a:endParaRPr lang="en-US" altLang="zh-CN" kern="0" dirty="0">
                <a:solidFill>
                  <a:srgbClr val="C00000"/>
                </a:solidFill>
                <a:ea typeface="微软雅黑" pitchFamily="34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17112" y="6102350"/>
              <a:ext cx="1929509" cy="60956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EO</a:t>
              </a:r>
            </a:p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data</a:t>
              </a:r>
              <a:endParaRPr lang="en-US" altLang="zh-CN" kern="0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2642640" y="6102350"/>
              <a:ext cx="2226356" cy="60956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rgbClr val="C00000"/>
                  </a:solidFill>
                  <a:ea typeface="微软雅黑" pitchFamily="34" charset="-122"/>
                  <a:cs typeface="Times New Roman" panose="02020603050405020304" pitchFamily="18" charset="0"/>
                </a:rPr>
                <a:t>landslide</a:t>
              </a:r>
              <a:endParaRPr lang="en-US" altLang="zh-CN" kern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rgbClr val="C00000"/>
                  </a:solidFill>
                  <a:ea typeface="微软雅黑" pitchFamily="34" charset="-122"/>
                  <a:cs typeface="Times New Roman" panose="02020603050405020304" pitchFamily="18" charset="0"/>
                </a:rPr>
                <a:t>information product</a:t>
              </a:r>
              <a:endParaRPr lang="en-US" altLang="zh-CN" kern="0" dirty="0">
                <a:solidFill>
                  <a:srgbClr val="C00000"/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5166672" y="6102350"/>
              <a:ext cx="2077933" cy="60956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Other</a:t>
              </a:r>
            </a:p>
            <a:p>
              <a:pPr lvl="0" algn="ctr" fontAlgn="base"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thematic product</a:t>
              </a:r>
              <a:endParaRPr lang="en-US" altLang="zh-CN" kern="0" dirty="0">
                <a:solidFill>
                  <a:schemeClr val="bg1">
                    <a:lumMod val="75000"/>
                  </a:schemeClr>
                </a:solidFill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8" name="肘形连接符 97"/>
            <p:cNvCxnSpPr>
              <a:stCxn id="90" idx="2"/>
              <a:endCxn id="93" idx="2"/>
            </p:cNvCxnSpPr>
            <p:nvPr/>
          </p:nvCxnSpPr>
          <p:spPr bwMode="auto">
            <a:xfrm rot="16200000" flipH="1">
              <a:off x="3775198" y="2176826"/>
              <a:ext cx="12700" cy="5231936"/>
            </a:xfrm>
            <a:prstGeom prst="bentConnector3">
              <a:avLst>
                <a:gd name="adj1" fmla="val 1800000"/>
              </a:avLst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99" name="直接连接符 98"/>
            <p:cNvCxnSpPr>
              <a:stCxn id="91" idx="2"/>
            </p:cNvCxnSpPr>
            <p:nvPr/>
          </p:nvCxnSpPr>
          <p:spPr bwMode="auto">
            <a:xfrm flipH="1">
              <a:off x="2865279" y="4792794"/>
              <a:ext cx="825" cy="231376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01" name="直接连接符 100"/>
            <p:cNvCxnSpPr>
              <a:endCxn id="94" idx="0"/>
            </p:cNvCxnSpPr>
            <p:nvPr/>
          </p:nvCxnSpPr>
          <p:spPr bwMode="auto">
            <a:xfrm>
              <a:off x="3755818" y="5024102"/>
              <a:ext cx="0" cy="149732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02" name="直接连接符 101"/>
            <p:cNvCxnSpPr>
              <a:stCxn id="94" idx="2"/>
              <a:endCxn id="96" idx="0"/>
            </p:cNvCxnSpPr>
            <p:nvPr/>
          </p:nvCxnSpPr>
          <p:spPr bwMode="auto">
            <a:xfrm>
              <a:off x="3755818" y="5806236"/>
              <a:ext cx="0" cy="29611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03" name="肘形连接符 102"/>
            <p:cNvCxnSpPr>
              <a:stCxn id="95" idx="0"/>
              <a:endCxn id="97" idx="0"/>
            </p:cNvCxnSpPr>
            <p:nvPr/>
          </p:nvCxnSpPr>
          <p:spPr bwMode="auto">
            <a:xfrm rot="5400000" flipH="1" flipV="1">
              <a:off x="3793753" y="3690464"/>
              <a:ext cx="12700" cy="4823772"/>
            </a:xfrm>
            <a:prstGeom prst="bentConnector3">
              <a:avLst>
                <a:gd name="adj1" fmla="val 1275000"/>
              </a:avLst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sp>
          <p:nvSpPr>
            <p:cNvPr id="104" name="矩形 103"/>
            <p:cNvSpPr/>
            <p:nvPr/>
          </p:nvSpPr>
          <p:spPr bwMode="auto">
            <a:xfrm>
              <a:off x="7318784" y="3073366"/>
              <a:ext cx="1672816" cy="3258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5400" cap="flat" cmpd="sng" algn="ctr">
              <a:solidFill>
                <a:srgbClr val="4F81BD">
                  <a:alpha val="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Coordination</a:t>
              </a:r>
            </a:p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itchFamily="2" charset="-122"/>
                  <a:cs typeface="Times New Roman" panose="02020603050405020304" pitchFamily="18" charset="0"/>
                </a:rPr>
                <a:t>command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417112" y="3073365"/>
              <a:ext cx="1484238" cy="65168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微软雅黑" pitchFamily="34" charset="-122"/>
                  <a:cs typeface="Times New Roman" panose="02020603050405020304" pitchFamily="18" charset="0"/>
                </a:rPr>
                <a:t>Unified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微软雅黑" pitchFamily="34" charset="-122"/>
                  <a:cs typeface="Times New Roman" panose="02020603050405020304" pitchFamily="18" charset="0"/>
                </a:rPr>
                <a:t>workflow</a:t>
              </a:r>
              <a:endParaRPr lang="en-US" altLang="zh-CN" kern="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2123985" y="3073366"/>
              <a:ext cx="1484238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algn="ctr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kern="0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微软雅黑" pitchFamily="34" charset="-122"/>
                  <a:cs typeface="Times New Roman" panose="02020603050405020304" pitchFamily="18" charset="0"/>
                </a:rPr>
                <a:t>Universal </a:t>
              </a:r>
              <a:r>
                <a:rPr lang="en-US" altLang="zh-CN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微软雅黑" pitchFamily="34" charset="-122"/>
                  <a:cs typeface="Times New Roman" panose="02020603050405020304" pitchFamily="18" charset="0"/>
                </a:rPr>
                <a:t>standards</a:t>
              </a:r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830858" y="3073366"/>
              <a:ext cx="1558448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algn="ctr" fontAlgn="base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zh-CN" sz="1700" kern="0" dirty="0" smtClean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Planning &amp; Programming</a:t>
              </a:r>
              <a:endPara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5537732" y="3073366"/>
              <a:ext cx="1706873" cy="65168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1700" kern="0" dirty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Consultation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CN" sz="1700" kern="0" dirty="0">
                  <a:solidFill>
                    <a:schemeClr val="bg1">
                      <a:lumMod val="75000"/>
                    </a:schemeClr>
                  </a:solidFill>
                  <a:ea typeface="微软雅黑" pitchFamily="34" charset="-122"/>
                  <a:cs typeface="Times New Roman" panose="02020603050405020304" pitchFamily="18" charset="0"/>
                </a:rPr>
                <a:t>support</a:t>
              </a:r>
            </a:p>
          </p:txBody>
        </p:sp>
        <p:cxnSp>
          <p:nvCxnSpPr>
            <p:cNvPr id="109" name="肘形连接符 108"/>
            <p:cNvCxnSpPr>
              <a:stCxn id="105" idx="2"/>
              <a:endCxn id="108" idx="2"/>
            </p:cNvCxnSpPr>
            <p:nvPr/>
          </p:nvCxnSpPr>
          <p:spPr bwMode="auto">
            <a:xfrm rot="16200000" flipH="1">
              <a:off x="3775199" y="1109077"/>
              <a:ext cx="12700" cy="5231938"/>
            </a:xfrm>
            <a:prstGeom prst="bentConnector3">
              <a:avLst>
                <a:gd name="adj1" fmla="val 1800000"/>
              </a:avLst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10" name="直接连接符 109"/>
            <p:cNvCxnSpPr/>
            <p:nvPr/>
          </p:nvCxnSpPr>
          <p:spPr bwMode="auto">
            <a:xfrm flipH="1">
              <a:off x="3755818" y="3936224"/>
              <a:ext cx="1651" cy="247411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11" name="直接连接符 110"/>
            <p:cNvCxnSpPr/>
            <p:nvPr/>
          </p:nvCxnSpPr>
          <p:spPr bwMode="auto">
            <a:xfrm flipH="1">
              <a:off x="2865279" y="3723610"/>
              <a:ext cx="825" cy="24551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23" name="直接连接符 122"/>
            <p:cNvCxnSpPr/>
            <p:nvPr/>
          </p:nvCxnSpPr>
          <p:spPr bwMode="auto">
            <a:xfrm flipH="1">
              <a:off x="4602606" y="3722992"/>
              <a:ext cx="825" cy="24551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  <p:cxnSp>
          <p:nvCxnSpPr>
            <p:cNvPr id="133" name="直接连接符 132"/>
            <p:cNvCxnSpPr/>
            <p:nvPr/>
          </p:nvCxnSpPr>
          <p:spPr bwMode="auto">
            <a:xfrm flipH="1">
              <a:off x="4601761" y="4778588"/>
              <a:ext cx="825" cy="24551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>
                  <a:gamma/>
                  <a:shade val="60000"/>
                  <a:invGamma/>
                  <a:alpha val="50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0149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– a prospect</a:t>
            </a:r>
            <a:endParaRPr lang="zh-CN" altLang="en-US" dirty="0"/>
          </a:p>
        </p:txBody>
      </p:sp>
      <p:sp>
        <p:nvSpPr>
          <p:cNvPr id="132100" name="AutoShape 4" descr="English: Activation cycle of International Ch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39554" y="2424730"/>
            <a:ext cx="2276475" cy="1219906"/>
            <a:chOff x="3286125" y="2626526"/>
            <a:chExt cx="2276475" cy="1219906"/>
          </a:xfrm>
        </p:grpSpPr>
        <p:pic>
          <p:nvPicPr>
            <p:cNvPr id="14" name="Picture 19" descr="光电院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0468" y="2626526"/>
              <a:ext cx="1176338" cy="766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Shape 10"/>
            <p:cNvSpPr txBox="1">
              <a:spLocks/>
            </p:cNvSpPr>
            <p:nvPr/>
          </p:nvSpPr>
          <p:spPr>
            <a:xfrm>
              <a:off x="3286125" y="3455272"/>
              <a:ext cx="2276475" cy="3911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lang="en-US" sz="1050" b="0" kern="0" dirty="0">
                  <a:solidFill>
                    <a:srgbClr val="1F497D">
                      <a:lumMod val="75000"/>
                    </a:srgbClr>
                  </a:solidFill>
                  <a:latin typeface="+mn-lt"/>
                  <a:ea typeface="+mn-ea"/>
                  <a:cs typeface="+mn-cs"/>
                </a:rPr>
                <a:t>Academy of </a:t>
              </a:r>
              <a:r>
                <a:rPr lang="en-US" sz="1050" b="0" kern="0" dirty="0" err="1">
                  <a:solidFill>
                    <a:srgbClr val="1F497D">
                      <a:lumMod val="75000"/>
                    </a:srgbClr>
                  </a:solidFill>
                  <a:latin typeface="+mn-lt"/>
                  <a:ea typeface="+mn-ea"/>
                  <a:cs typeface="+mn-cs"/>
                </a:rPr>
                <a:t>Opto</a:t>
              </a:r>
              <a:r>
                <a:rPr lang="en-US" sz="1050" b="0" kern="0" dirty="0">
                  <a:solidFill>
                    <a:srgbClr val="1F497D">
                      <a:lumMod val="75000"/>
                    </a:srgbClr>
                  </a:solidFill>
                  <a:latin typeface="+mn-lt"/>
                  <a:ea typeface="+mn-ea"/>
                  <a:cs typeface="+mn-cs"/>
                </a:rPr>
                <a:t>-Electronics (AOE), Chinese Academy of Sciences (CAS)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 sz="1800" b="0">
                  <a:solidFill>
                    <a:srgbClr val="000000"/>
                  </a:solidFill>
                </a:defRPr>
              </a:pPr>
              <a:endParaRPr lang="en-US" sz="1050" b="0" kern="0" dirty="0">
                <a:solidFill>
                  <a:srgbClr val="1F497D">
                    <a:lumMod val="75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7847" y="744534"/>
            <a:ext cx="9441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Find </a:t>
            </a:r>
            <a:r>
              <a:rPr lang="en-US" altLang="zh-CN" b="1" kern="0" dirty="0" err="1" smtClean="0">
                <a:solidFill>
                  <a:srgbClr val="3333FF"/>
                </a:solidFill>
                <a:latin typeface="Verdana"/>
                <a:cs typeface="+mj-cs"/>
              </a:rPr>
              <a:t>ArcSer’s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 end-users 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&amp;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 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potential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 participants 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of Landslide Pilot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7847" y="1762162"/>
            <a:ext cx="2658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ArcSer’s</a:t>
            </a:r>
            <a:r>
              <a:rPr lang="en-US" altLang="zh-CN" sz="16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</a:t>
            </a:r>
            <a:endParaRPr lang="en-US" altLang="zh-CN" sz="1600" b="1" kern="0" dirty="0" smtClean="0">
              <a:solidFill>
                <a:schemeClr val="bg1">
                  <a:lumMod val="60000"/>
                  <a:lumOff val="40000"/>
                </a:schemeClr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r>
              <a:rPr lang="en-US" altLang="zh-CN" sz="16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command and control center</a:t>
            </a:r>
            <a:endParaRPr lang="zh-CN" altLang="en-US" sz="16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上箭头 19"/>
          <p:cNvSpPr/>
          <p:nvPr/>
        </p:nvSpPr>
        <p:spPr bwMode="auto">
          <a:xfrm>
            <a:off x="2979286" y="1113866"/>
            <a:ext cx="260230" cy="495815"/>
          </a:xfrm>
          <a:prstGeom prst="up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2474" y="4540382"/>
            <a:ext cx="8836615" cy="2219921"/>
            <a:chOff x="102474" y="4540382"/>
            <a:chExt cx="8836615" cy="2219921"/>
          </a:xfrm>
        </p:grpSpPr>
        <p:sp>
          <p:nvSpPr>
            <p:cNvPr id="49" name="矩形 48"/>
            <p:cNvSpPr/>
            <p:nvPr/>
          </p:nvSpPr>
          <p:spPr>
            <a:xfrm>
              <a:off x="4594711" y="4850084"/>
              <a:ext cx="434437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3333FF"/>
                  </a:solidFill>
                </a:rPr>
                <a:t>  We distributed the questionnaire to our Chinese partners, received  8 responses from 5 institutions, and found 10 potential participants of the Landslide Pilot.</a:t>
              </a:r>
              <a:endParaRPr lang="zh-CN" altLang="en-US" sz="2000" b="1" dirty="0">
                <a:solidFill>
                  <a:srgbClr val="3333FF"/>
                </a:solidFill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74" y="4878936"/>
              <a:ext cx="4120603" cy="1881367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02474" y="4540382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altLang="zh-CN" sz="1600" b="1" kern="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Calibri" pitchFamily="34" charset="0"/>
                  <a:ea typeface="宋体" pitchFamily="2" charset="-122"/>
                  <a:cs typeface="Verdana" pitchFamily="34" charset="0"/>
                </a:rPr>
                <a:t>Landslide Pilot Survey </a:t>
              </a:r>
              <a:r>
                <a:rPr lang="en-US" altLang="zh-CN" sz="1600" b="1" kern="0" dirty="0" smtClean="0">
                  <a:solidFill>
                    <a:schemeClr val="bg1">
                      <a:lumMod val="60000"/>
                      <a:lumOff val="40000"/>
                    </a:schemeClr>
                  </a:solidFill>
                  <a:latin typeface="Calibri" pitchFamily="34" charset="0"/>
                  <a:ea typeface="宋体" pitchFamily="2" charset="-122"/>
                  <a:cs typeface="Verdana" pitchFamily="34" charset="0"/>
                </a:rPr>
                <a:t>Questionnaire: </a:t>
              </a:r>
              <a:endParaRPr lang="zh-CN" altLang="en-US" sz="16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endParaRPr>
            </a:p>
          </p:txBody>
        </p:sp>
        <p:sp>
          <p:nvSpPr>
            <p:cNvPr id="30" name="右箭头 29"/>
            <p:cNvSpPr/>
            <p:nvPr/>
          </p:nvSpPr>
          <p:spPr bwMode="auto">
            <a:xfrm>
              <a:off x="4091101" y="5610712"/>
              <a:ext cx="408278" cy="276903"/>
            </a:xfrm>
            <a:prstGeom prst="rightArrow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zh-CN" altLang="en-US" sz="14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20110" y="1632851"/>
            <a:ext cx="6079233" cy="2767764"/>
            <a:chOff x="2920110" y="1632851"/>
            <a:chExt cx="6079233" cy="2767764"/>
          </a:xfrm>
        </p:grpSpPr>
        <p:pic>
          <p:nvPicPr>
            <p:cNvPr id="173060" name="Picture 4" descr="https://ss0.baidu.com/6ONWsjip0QIZ8tyhnq/it/u=3054735420,4126608619&amp;fm=9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586" y="3153311"/>
              <a:ext cx="1396488" cy="865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2920110" y="4026505"/>
              <a:ext cx="234198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China </a:t>
              </a:r>
              <a:r>
                <a:rPr lang="en-US" altLang="zh-CN" sz="1050" kern="0" dirty="0" err="1">
                  <a:solidFill>
                    <a:srgbClr val="1F497D">
                      <a:lumMod val="75000"/>
                    </a:srgbClr>
                  </a:solidFill>
                </a:rPr>
                <a:t>Eartqhuake</a:t>
              </a: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 Networks Center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158833" y="3934747"/>
              <a:ext cx="250993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Institute of Crustal </a:t>
              </a:r>
              <a:r>
                <a:rPr lang="en-US" altLang="zh-CN" sz="1050" kern="0" dirty="0" smtClean="0">
                  <a:solidFill>
                    <a:srgbClr val="1F497D">
                      <a:lumMod val="75000"/>
                    </a:srgbClr>
                  </a:solidFill>
                </a:rPr>
                <a:t>Dynamics (ICD), </a:t>
              </a:r>
            </a:p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China Earthquake </a:t>
              </a:r>
              <a:r>
                <a:rPr lang="en-US" altLang="zh-CN" sz="1050" kern="0" dirty="0" smtClean="0">
                  <a:solidFill>
                    <a:srgbClr val="1F497D">
                      <a:lumMod val="75000"/>
                    </a:srgbClr>
                  </a:solidFill>
                </a:rPr>
                <a:t>Administration (CEA)</a:t>
              </a:r>
              <a:endParaRPr lang="en-US" altLang="zh-CN" sz="1050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109401" y="2619375"/>
              <a:ext cx="200356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 smtClean="0">
                  <a:solidFill>
                    <a:srgbClr val="1F497D">
                      <a:lumMod val="75000"/>
                    </a:srgbClr>
                  </a:solidFill>
                </a:rPr>
                <a:t>Institute </a:t>
              </a: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of Mountain Hazards </a:t>
              </a:r>
              <a:endParaRPr lang="en-US" altLang="zh-CN" sz="1050" kern="0" dirty="0" smtClean="0">
                <a:solidFill>
                  <a:srgbClr val="1F497D">
                    <a:lumMod val="75000"/>
                  </a:srgbClr>
                </a:solidFill>
              </a:endParaRPr>
            </a:p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 smtClean="0">
                  <a:solidFill>
                    <a:srgbClr val="1F497D">
                      <a:lumMod val="75000"/>
                    </a:srgbClr>
                  </a:solidFill>
                </a:rPr>
                <a:t>and Environment (IMDE), CAS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218195" y="2618128"/>
              <a:ext cx="211568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Institute of Water Resources and Hydropower </a:t>
              </a:r>
              <a:r>
                <a:rPr lang="en-US" altLang="zh-CN" sz="1050" kern="0" dirty="0" smtClean="0">
                  <a:solidFill>
                    <a:srgbClr val="1F497D">
                      <a:lumMod val="75000"/>
                    </a:srgbClr>
                  </a:solidFill>
                </a:rPr>
                <a:t>Research</a:t>
              </a:r>
              <a:endParaRPr lang="en-US" altLang="zh-CN" sz="1050" kern="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pic>
          <p:nvPicPr>
            <p:cNvPr id="173058" name="Picture 2" descr="http://www.csndmc.ac.cn/newweb/images/3jiye/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83" y="3336466"/>
              <a:ext cx="1628775" cy="57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06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551" y="1937909"/>
              <a:ext cx="703100" cy="68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063" name="Picture 7" descr="https://ss0.baidu.com/73F1bjeh1BF3odCf/it/u=3229429329,1958757920&amp;fm=96&amp;s=32F1E132F685D0B058D753D70200D0A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255" y="1770494"/>
              <a:ext cx="1453178" cy="908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矩形 46"/>
            <p:cNvSpPr/>
            <p:nvPr/>
          </p:nvSpPr>
          <p:spPr>
            <a:xfrm>
              <a:off x="7069593" y="2620207"/>
              <a:ext cx="188585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National Disaster Reduction Center of </a:t>
              </a:r>
              <a:r>
                <a:rPr lang="en-US" altLang="zh-CN" sz="1050" kern="0" dirty="0" smtClean="0">
                  <a:solidFill>
                    <a:srgbClr val="1F497D">
                      <a:lumMod val="75000"/>
                    </a:srgbClr>
                  </a:solidFill>
                </a:rPr>
                <a:t>China (</a:t>
              </a:r>
              <a:r>
                <a:rPr lang="en-US" altLang="zh-CN" sz="1050" kern="0" dirty="0">
                  <a:solidFill>
                    <a:srgbClr val="1F497D">
                      <a:lumMod val="75000"/>
                    </a:srgbClr>
                  </a:solidFill>
                </a:rPr>
                <a:t>NDRCC)</a:t>
              </a:r>
            </a:p>
          </p:txBody>
        </p:sp>
        <p:pic>
          <p:nvPicPr>
            <p:cNvPr id="173065" name="Picture 9" descr="http://www.jianzai.gov.cn/DisasterReduction/siteres/ELimages/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483" y="1839609"/>
              <a:ext cx="825174" cy="82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 bwMode="auto">
            <a:xfrm>
              <a:off x="2920110" y="1632851"/>
              <a:ext cx="6079233" cy="2767764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dash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zh-CN" alt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853873" y="3108417"/>
              <a:ext cx="5501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kern="0" dirty="0" smtClean="0">
                  <a:solidFill>
                    <a:schemeClr val="accent6"/>
                  </a:solidFill>
                  <a:latin typeface="Calibri" pitchFamily="34" charset="0"/>
                  <a:ea typeface="宋体" pitchFamily="2" charset="-122"/>
                  <a:cs typeface="Verdana" pitchFamily="34" charset="0"/>
                </a:rPr>
                <a:t>…</a:t>
              </a:r>
              <a:endParaRPr lang="zh-CN" altLang="en-US" sz="40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5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79399" y="1318846"/>
            <a:ext cx="4198161" cy="5175739"/>
          </a:xfrm>
        </p:spPr>
        <p:txBody>
          <a:bodyPr/>
          <a:lstStyle/>
          <a:p>
            <a:r>
              <a:rPr lang="en-US" altLang="zh-CN" dirty="0" smtClean="0"/>
              <a:t>Number</a:t>
            </a:r>
          </a:p>
          <a:p>
            <a:pPr lvl="1"/>
            <a:r>
              <a:rPr lang="en-US" altLang="zh-CN" dirty="0" smtClean="0"/>
              <a:t>10 people</a:t>
            </a:r>
          </a:p>
          <a:p>
            <a:r>
              <a:rPr lang="en-US" altLang="zh-CN" dirty="0" smtClean="0"/>
              <a:t>Roles</a:t>
            </a:r>
          </a:p>
          <a:p>
            <a:pPr lvl="1"/>
            <a:r>
              <a:rPr lang="en-US" altLang="zh-CN" dirty="0" smtClean="0"/>
              <a:t>Researcher</a:t>
            </a:r>
          </a:p>
          <a:p>
            <a:pPr lvl="1"/>
            <a:r>
              <a:rPr lang="en-US" altLang="zh-CN" dirty="0" smtClean="0"/>
              <a:t>Disaster </a:t>
            </a:r>
            <a:r>
              <a:rPr lang="en-US" altLang="zh-CN" dirty="0"/>
              <a:t>Response Coordinator</a:t>
            </a:r>
          </a:p>
          <a:p>
            <a:pPr lvl="1"/>
            <a:r>
              <a:rPr lang="en-US" altLang="zh-CN" dirty="0" smtClean="0"/>
              <a:t>User</a:t>
            </a:r>
          </a:p>
          <a:p>
            <a:r>
              <a:rPr lang="en-US" altLang="zh-CN" dirty="0" smtClean="0"/>
              <a:t>Research</a:t>
            </a:r>
          </a:p>
          <a:p>
            <a:pPr lvl="1"/>
            <a:r>
              <a:rPr lang="en-US" altLang="zh-CN" dirty="0" smtClean="0"/>
              <a:t>Image analysis for landslide detection</a:t>
            </a:r>
          </a:p>
          <a:p>
            <a:pPr lvl="1"/>
            <a:r>
              <a:rPr lang="en-US" altLang="zh-CN" dirty="0" smtClean="0"/>
              <a:t>Seismic </a:t>
            </a:r>
            <a:r>
              <a:rPr lang="en-US" altLang="zh-CN" dirty="0"/>
              <a:t>landslides risk assessment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Hydro-meteorological </a:t>
            </a:r>
            <a:r>
              <a:rPr lang="en-US" altLang="zh-CN" dirty="0"/>
              <a:t>related </a:t>
            </a:r>
            <a:r>
              <a:rPr lang="en-US" altLang="zh-CN" dirty="0" smtClean="0"/>
              <a:t>hazards</a:t>
            </a:r>
          </a:p>
          <a:p>
            <a:pPr lvl="1"/>
            <a:r>
              <a:rPr lang="en-US" altLang="zh-CN" dirty="0" smtClean="0"/>
              <a:t>...</a:t>
            </a:r>
          </a:p>
          <a:p>
            <a:r>
              <a:rPr lang="en-US" altLang="zh-CN" dirty="0" smtClean="0"/>
              <a:t>Disaster response</a:t>
            </a:r>
          </a:p>
          <a:p>
            <a:pPr lvl="1"/>
            <a:r>
              <a:rPr lang="en-US" altLang="zh-CN" dirty="0" smtClean="0"/>
              <a:t>EO data coordination and sharing</a:t>
            </a:r>
          </a:p>
          <a:p>
            <a:pPr lvl="1"/>
            <a:r>
              <a:rPr lang="en-US" altLang="zh-CN" dirty="0" smtClean="0"/>
              <a:t>Earthquake </a:t>
            </a:r>
            <a:r>
              <a:rPr lang="en-US" altLang="zh-CN" dirty="0"/>
              <a:t>disaster emergency and </a:t>
            </a:r>
            <a:r>
              <a:rPr lang="en-US" altLang="zh-CN" dirty="0" smtClean="0"/>
              <a:t>relieve</a:t>
            </a:r>
          </a:p>
          <a:p>
            <a:pPr lvl="1"/>
            <a:r>
              <a:rPr lang="en-US" altLang="zh-CN" dirty="0" smtClean="0"/>
              <a:t>Post-disaster </a:t>
            </a:r>
            <a:r>
              <a:rPr lang="en-US" altLang="zh-CN" dirty="0"/>
              <a:t>impact </a:t>
            </a:r>
            <a:r>
              <a:rPr lang="en-US" altLang="zh-CN" dirty="0" smtClean="0"/>
              <a:t>assessment</a:t>
            </a:r>
            <a:endParaRPr lang="en-US" altLang="zh-CN" dirty="0"/>
          </a:p>
          <a:p>
            <a:pPr lvl="1"/>
            <a:r>
              <a:rPr lang="en-US" altLang="zh-CN" dirty="0" smtClean="0"/>
              <a:t>…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– a prospect</a:t>
            </a:r>
            <a:endParaRPr lang="zh-CN" altLang="en-US" dirty="0"/>
          </a:p>
        </p:txBody>
      </p:sp>
      <p:sp>
        <p:nvSpPr>
          <p:cNvPr id="132100" name="AutoShape 4" descr="English: Activation cycle of International Ch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内容占位符 4"/>
          <p:cNvSpPr txBox="1">
            <a:spLocks/>
          </p:cNvSpPr>
          <p:nvPr/>
        </p:nvSpPr>
        <p:spPr bwMode="gray">
          <a:xfrm>
            <a:off x="4616450" y="2980592"/>
            <a:ext cx="4464051" cy="35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0" lang="zh-CN" altLang="en-US" sz="18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  <a:lvl2pPr marL="533400" indent="-261938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 b="1" baseline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baseline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aseline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aseline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dirty="0"/>
              <a:t>Research area foci:</a:t>
            </a:r>
          </a:p>
          <a:p>
            <a:pPr lvl="1"/>
            <a:r>
              <a:rPr lang="en-US" altLang="zh-CN" dirty="0"/>
              <a:t>China</a:t>
            </a:r>
          </a:p>
          <a:p>
            <a:pPr lvl="1"/>
            <a:r>
              <a:rPr lang="en-US" altLang="zh-CN" dirty="0"/>
              <a:t>Southwest China</a:t>
            </a:r>
          </a:p>
          <a:p>
            <a:pPr lvl="1"/>
            <a:r>
              <a:rPr lang="en-US" altLang="zh-CN" dirty="0"/>
              <a:t>South Asia</a:t>
            </a:r>
          </a:p>
          <a:p>
            <a:r>
              <a:rPr lang="en-US" altLang="zh-CN" dirty="0"/>
              <a:t>EO data requirements</a:t>
            </a:r>
          </a:p>
          <a:p>
            <a:pPr lvl="1"/>
            <a:r>
              <a:rPr lang="en-US" altLang="zh-CN" dirty="0"/>
              <a:t>High-res optical images for landslide mapping and risk assessment</a:t>
            </a:r>
          </a:p>
          <a:p>
            <a:pPr lvl="1"/>
            <a:r>
              <a:rPr lang="en-US" altLang="zh-CN" dirty="0"/>
              <a:t>Optical and radar images for landslide process understanding </a:t>
            </a:r>
          </a:p>
          <a:p>
            <a:pPr lvl="1"/>
            <a:r>
              <a:rPr lang="en-US" altLang="zh-CN" dirty="0" err="1"/>
              <a:t>InSAR</a:t>
            </a:r>
            <a:r>
              <a:rPr lang="en-US" altLang="zh-CN" dirty="0"/>
              <a:t> data for landslide monitoring</a:t>
            </a:r>
          </a:p>
          <a:p>
            <a:pPr lvl="1"/>
            <a:r>
              <a:rPr lang="en-US" altLang="zh-CN" dirty="0"/>
              <a:t>Images </a:t>
            </a:r>
            <a:r>
              <a:rPr lang="en-US" altLang="zh-CN" dirty="0" smtClean="0"/>
              <a:t>of staring </a:t>
            </a:r>
            <a:r>
              <a:rPr lang="en-US" altLang="zh-CN" dirty="0"/>
              <a:t>camera in stationary orbit</a:t>
            </a:r>
          </a:p>
          <a:p>
            <a:pPr lvl="1"/>
            <a:r>
              <a:rPr lang="en-US" altLang="zh-CN" dirty="0" smtClean="0"/>
              <a:t>…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856" y="1407862"/>
            <a:ext cx="2682857" cy="10894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847" y="744534"/>
            <a:ext cx="9441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Find </a:t>
            </a:r>
            <a:r>
              <a:rPr lang="en-US" altLang="zh-CN" b="1" kern="0" dirty="0" err="1" smtClean="0">
                <a:solidFill>
                  <a:schemeClr val="bg1"/>
                </a:solidFill>
                <a:latin typeface="Verdana"/>
                <a:cs typeface="+mj-cs"/>
              </a:rPr>
              <a:t>ArcSer’s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 end-users &amp;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 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potential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 participants 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of Landslide Pilot 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3363" y="12700"/>
            <a:ext cx="7952694" cy="617921"/>
          </a:xfrm>
        </p:spPr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</a:t>
            </a:r>
            <a:r>
              <a:rPr lang="en-US" altLang="zh-CN" dirty="0"/>
              <a:t>– a prospect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73009" y="1219200"/>
            <a:ext cx="8764035" cy="144778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l"/>
              <a:defRPr kumimoji="1"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kumimoji="1"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  <a:buSzPct val="80000"/>
            </a:pP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8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Aerial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800" b="1" kern="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remote sensing 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resources, especially from </a:t>
            </a:r>
            <a:r>
              <a:rPr lang="en-US" altLang="zh-CN" sz="1800" b="1" kern="0" dirty="0">
                <a:solidFill>
                  <a:srgbClr val="3333FF"/>
                </a:solidFill>
                <a:ea typeface="微软雅黑" panose="020B0503020204020204" pitchFamily="34" charset="-122"/>
              </a:rPr>
              <a:t>a</a:t>
            </a:r>
            <a:r>
              <a:rPr lang="en-US" altLang="zh-CN" sz="18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erostat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and </a:t>
            </a:r>
            <a:r>
              <a:rPr lang="en-US" altLang="zh-CN" sz="18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UAV</a:t>
            </a:r>
            <a:r>
              <a:rPr lang="en-US" altLang="zh-CN" sz="1800" b="1" kern="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platform, will provide technology support  for optimizing aerial resources to further improve the emergency response (and </a:t>
            </a:r>
            <a:r>
              <a:rPr lang="en-US" altLang="zh-CN" sz="18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landslide monitoring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) capabilities.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4" y="2167269"/>
            <a:ext cx="8695996" cy="4690731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 bwMode="auto">
          <a:xfrm>
            <a:off x="3992187" y="3944148"/>
            <a:ext cx="259138" cy="78977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>
            <a:off x="4519619" y="3944148"/>
            <a:ext cx="59993" cy="761202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箭头连接符 12"/>
          <p:cNvCxnSpPr/>
          <p:nvPr/>
        </p:nvCxnSpPr>
        <p:spPr bwMode="auto">
          <a:xfrm flipH="1">
            <a:off x="4724541" y="3641219"/>
            <a:ext cx="623778" cy="106413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/>
          <p:nvPr/>
        </p:nvCxnSpPr>
        <p:spPr bwMode="auto">
          <a:xfrm flipH="1">
            <a:off x="4907901" y="3625454"/>
            <a:ext cx="1381774" cy="1079896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/>
          <p:cNvCxnSpPr/>
          <p:nvPr/>
        </p:nvCxnSpPr>
        <p:spPr bwMode="auto">
          <a:xfrm flipH="1">
            <a:off x="5115719" y="3636170"/>
            <a:ext cx="1983581" cy="1097755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箭头连接符 19"/>
          <p:cNvCxnSpPr/>
          <p:nvPr/>
        </p:nvCxnSpPr>
        <p:spPr bwMode="auto">
          <a:xfrm flipH="1">
            <a:off x="5296694" y="4272357"/>
            <a:ext cx="2271118" cy="442518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round/>
            <a:headEnd type="none" w="lg" len="lg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连接符 30"/>
          <p:cNvCxnSpPr/>
          <p:nvPr/>
        </p:nvCxnSpPr>
        <p:spPr bwMode="auto">
          <a:xfrm>
            <a:off x="3635662" y="3300413"/>
            <a:ext cx="268326" cy="804862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接连接符 33"/>
          <p:cNvCxnSpPr/>
          <p:nvPr/>
        </p:nvCxnSpPr>
        <p:spPr bwMode="auto">
          <a:xfrm flipH="1">
            <a:off x="3894617" y="3944148"/>
            <a:ext cx="79130" cy="13175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 flipH="1">
            <a:off x="4672695" y="3371850"/>
            <a:ext cx="94359" cy="704052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>
            <a:off x="4530445" y="3944148"/>
            <a:ext cx="105897" cy="13175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连接符 46"/>
          <p:cNvCxnSpPr/>
          <p:nvPr/>
        </p:nvCxnSpPr>
        <p:spPr bwMode="auto">
          <a:xfrm flipH="1">
            <a:off x="5405049" y="3290888"/>
            <a:ext cx="365917" cy="52863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连接符 48"/>
          <p:cNvCxnSpPr/>
          <p:nvPr/>
        </p:nvCxnSpPr>
        <p:spPr bwMode="auto">
          <a:xfrm>
            <a:off x="5348319" y="3636170"/>
            <a:ext cx="56730" cy="18335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 flipH="1">
            <a:off x="6289675" y="3290888"/>
            <a:ext cx="561975" cy="52863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/>
          <p:nvPr/>
        </p:nvCxnSpPr>
        <p:spPr bwMode="auto">
          <a:xfrm>
            <a:off x="6289675" y="3636170"/>
            <a:ext cx="0" cy="18335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H="1">
            <a:off x="7023100" y="3228190"/>
            <a:ext cx="1368626" cy="636187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/>
          <p:nvPr/>
        </p:nvCxnSpPr>
        <p:spPr bwMode="auto">
          <a:xfrm flipH="1">
            <a:off x="7023100" y="3636170"/>
            <a:ext cx="76200" cy="18335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 flipH="1">
            <a:off x="7423150" y="4339036"/>
            <a:ext cx="697680" cy="159343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接连接符 66"/>
          <p:cNvCxnSpPr/>
          <p:nvPr/>
        </p:nvCxnSpPr>
        <p:spPr bwMode="auto">
          <a:xfrm flipH="1">
            <a:off x="7396673" y="4272357"/>
            <a:ext cx="171139" cy="22125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矩形 67"/>
          <p:cNvSpPr/>
          <p:nvPr/>
        </p:nvSpPr>
        <p:spPr>
          <a:xfrm>
            <a:off x="2936535" y="2339240"/>
            <a:ext cx="1400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Airship/ balloon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284599" y="2339240"/>
            <a:ext cx="964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Large UAV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83621" y="2339240"/>
            <a:ext cx="124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Medium UAV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37362" y="2339240"/>
            <a:ext cx="991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Small UAV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949796" y="2349208"/>
            <a:ext cx="93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Mini UAV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46407" y="5659640"/>
            <a:ext cx="1290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Mobile devices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56397" y="2327164"/>
            <a:ext cx="1400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Relay / communication </a:t>
            </a:r>
            <a:r>
              <a:rPr lang="en-US" altLang="zh-CN" sz="1400" kern="0" dirty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satellite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90744" y="4034058"/>
            <a:ext cx="1400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Ground station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31123" y="5351863"/>
            <a:ext cx="1538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Command center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097597" y="6200949"/>
            <a:ext cx="1538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Command </a:t>
            </a:r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Unit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798737" y="3685752"/>
            <a:ext cx="1538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Communication vehicle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957286" y="6570971"/>
            <a:ext cx="1538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Command Hall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7847" y="744534"/>
            <a:ext cx="9441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Integrate </a:t>
            </a:r>
            <a:r>
              <a:rPr lang="en-US" altLang="zh-CN" b="1" kern="0" dirty="0">
                <a:solidFill>
                  <a:srgbClr val="3333FF"/>
                </a:solidFill>
                <a:latin typeface="Verdana"/>
                <a:cs typeface="+mj-cs"/>
              </a:rPr>
              <a:t>aerial</a:t>
            </a:r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 remote sensing </a:t>
            </a:r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resources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2936535" y="2334477"/>
            <a:ext cx="5952070" cy="1321902"/>
          </a:xfrm>
          <a:prstGeom prst="rect">
            <a:avLst/>
          </a:prstGeom>
          <a:noFill/>
          <a:ln w="19050">
            <a:solidFill>
              <a:srgbClr val="3333FF"/>
            </a:solidFill>
            <a:prstDash val="dash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33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3363" y="12700"/>
            <a:ext cx="7952694" cy="617921"/>
          </a:xfrm>
        </p:spPr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</a:t>
            </a:r>
            <a:r>
              <a:rPr lang="en-US" altLang="zh-CN" dirty="0"/>
              <a:t>– a prospect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73009" y="1219200"/>
            <a:ext cx="8764035" cy="144778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l"/>
              <a:defRPr kumimoji="1"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kumimoji="1"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80000"/>
            </a:pP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Like the Copernicus Emergency Management Service (EMS) Rapid Mapping service, the </a:t>
            </a:r>
            <a:r>
              <a:rPr lang="en-US" altLang="zh-CN" sz="18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hazard maps 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can be produced by visual-interpretation of EO data.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80000"/>
            </a:pPr>
            <a:r>
              <a:rPr lang="en-US" altLang="zh-CN" sz="1800" b="1" kern="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 By developing and integrating some </a:t>
            </a:r>
            <a:r>
              <a:rPr lang="en-US" altLang="zh-CN" sz="180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landslide monitoring algorithms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,  landslide information (e.g., delineation, dynamic changes, forecast</a:t>
            </a:r>
            <a:r>
              <a:rPr lang="en-US" altLang="zh-CN" sz="1800" b="1" kern="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) </a:t>
            </a:r>
            <a:r>
              <a:rPr lang="en-US" altLang="zh-CN" sz="180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products can be automatically produced and distributed to users. </a:t>
            </a:r>
          </a:p>
        </p:txBody>
      </p:sp>
      <p:sp>
        <p:nvSpPr>
          <p:cNvPr id="37" name="矩形 36"/>
          <p:cNvSpPr/>
          <p:nvPr/>
        </p:nvSpPr>
        <p:spPr>
          <a:xfrm>
            <a:off x="97847" y="744534"/>
            <a:ext cx="8939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altLang="zh-CN" b="1" kern="0" dirty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 Produce </a:t>
            </a:r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hazard/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landslide </a:t>
            </a:r>
            <a:r>
              <a:rPr lang="en-US" altLang="zh-CN" b="1" kern="0" dirty="0">
                <a:solidFill>
                  <a:srgbClr val="3333FF"/>
                </a:solidFill>
                <a:latin typeface="Verdana"/>
                <a:cs typeface="+mj-cs"/>
              </a:rPr>
              <a:t>information product</a:t>
            </a:r>
            <a:r>
              <a:rPr lang="en-US" altLang="zh-CN" b="1" kern="0" dirty="0" smtClean="0">
                <a:solidFill>
                  <a:schemeClr val="bg1"/>
                </a:solidFill>
                <a:latin typeface="Verdana"/>
                <a:cs typeface="+mj-cs"/>
              </a:rPr>
              <a:t>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11" y="3545839"/>
            <a:ext cx="4345569" cy="28710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476" y="3545839"/>
            <a:ext cx="4345567" cy="2871003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586501" y="6423431"/>
            <a:ext cx="596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Hazard maps of the Copernicus  EMS Rapid Mapping service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1  An overview of the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</a:rPr>
              <a:t>ArcSer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 system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2  </a:t>
            </a:r>
            <a:r>
              <a:rPr lang="en-US" altLang="zh-CN" sz="2400" dirty="0" smtClean="0">
                <a:solidFill>
                  <a:schemeClr val="bg1"/>
                </a:solidFill>
              </a:rPr>
              <a:t>How to improve the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ArcSer</a:t>
            </a:r>
            <a:r>
              <a:rPr lang="en-US" altLang="zh-CN" sz="2400" dirty="0" smtClean="0">
                <a:solidFill>
                  <a:schemeClr val="bg1"/>
                </a:solidFill>
              </a:rPr>
              <a:t> – a prospect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3  </a:t>
            </a:r>
            <a:r>
              <a:rPr lang="en-US" altLang="zh-CN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Supporting projects</a:t>
            </a:r>
            <a:endParaRPr lang="zh-CN" alt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134152" name="AutoShape 8" descr="data:image/jpeg;base64,/9j/4AAQSkZJRgABAQAAAQABAAD/2wCEAAkGBwgQEhIUEhQWFRUUGRgbFRcYGBwVFxcaFxcXGBcYHRgcKCghGBomHBcULTEhJSosMC4uHCAzODMsNygtLisBCgoKDg0OGxAQGywmHyQuLCwvMCwsLCwsLC8sLCwsLCwsLSwsLCwsLCwsLCwsLCwsLCwsLCwsLCwsLCwsNCwsLP/AABEIADsAjgMBEQACEQEDEQH/xAAbAAACAgMBAAAAAAAAAAAAAAAABQEEAgMGB//EADgQAAIABAMECQIFAwUAAAAAAAECAAMEEQUhMRITQVEGFCIyUmFxkaGBwQdCYrHRI0PwJDNygpL/xAAaAQACAwEBAAAAAAAAAAAAAAAAAQIDBAUG/8QALBEAAgIBBAEDAwMFAQAAAAAAAAECAxEEEiExQQUTURQiYSMyoRZCcYGxBv/aAAwDAQACEQMRAD8A9hkSpWyvZGg4DkIsItmZkyfCvtCIk7mT4V9hB+ADcyvCPaDABuJXhHtBgA3Mnwj2gS4GaaZ6KZcy9h9klTs2axGoNuMScHHsGbtzK8I9oWEINxK8K+whMYhxjpX0fpJqyZrKJjEDZVC2ztGw2iB2frGivSWTjuS4DcPVlySAQq5+QihprgOydzK8K+whYDoNzK8K+0PAsoNzK8K+wiOV8j5b6DcSvCvsIkDDcyvCvtAINxK8K+wgArYhKQKLADPgByMJjRYkd1fQfsIOPAYPOSZVbidbTVhsVW1MjGy7BXvL+q97nXSOw4OrTxsq/wBkV3geVuOyMKkSpJDTpqSy2ztAWRBmzM2g4DnGWrTy1MnPpA3hlQ/iVh96Ybmb/qATew7Nrdm2rm5GmXnFq9MlhtSXAt5Zw/p1JqKWqqFkOvVi4ZWZQewNb6cNIhPQOFsa21yCllZFfR3ppXysONTWS5kxs2XZAsw1PkgHnF12jjPUe3U0g3cZJp+mOCUUqS8umdBVuCwFgEZ+0Tf8x45CB6Gy1yzJfaG7A8wDpnR1b1K7DShTd5ntawFyctPS8Z79FKrbzly+BqSZWoOn9HNn7rdOqmWZqTCRYoL5lRml7Ei8Sn6fKMMtrOcYByyKvwpo0qJVRVzlDGoms42hewvl7C3tFvqVnttVRfCQl8nZTscoVbYVgzAXsuYAvbXQRyq3veEyp3xQtqOlE9WtuQV57eftaNC0s9xms1u3wCdMaHR/6R5uewPMtGS9yhZ7S7L6NZXZ2WTiOFlHmPMVlVbmYTZM8hY6AXjDGyM7JVv9yOm3JJSXRawjGMNngLKnS5jBQSFYMbc8o31xlGKTM8+xnaJkSYAKmJd0ev2MJjQq6SY+aCRKm7ppiFlVyv8AbUjvkcQDaNOl0/vScc4a/kOjlumzUVdNomozvJ6TFbey81SX+YM4yzy7MbNLKdUJqfEWv5IS8YFON4fiZxaez0zThMVBJN7ShYfm4kA3yEaYW1/SxjGWGs5DHIzxXCcRav3gkdmmpDuQBZWmkMSB/wBtnWKK7oKnbnuQY5FFBh2LpgdRJFOwdytx/cYMRvCR75RolbW9YpN8IMPaMcZTGnwdpS05UHdqqDN93cbZbzPl8xTQ6o6rc38hyomudQV0+dhm1IYSadGYgAkF8tkXtyAz0zMSjZCEJ/dzJlLt64FFNh+OCgr03DiZUMWc2Nzd7uo8tmNPu0/UQlnhCV3D4LdPLnjD6oJTbt2k7Cljec7N2WN9ALE2EUNx+oi5S4zkmrkyxQYnVyaOXTBRLAGdj2rWGRPM56cLR5n1rWKV7jBme614whYlXPlElGK31txjmUWzr/acicscomRimItZF7RFzmLn1JjrUa3UNbUUuycuCJimagM0Br3uOGvLjpHXp0X1DV9va8FE75w4R1GA0EpVlyJypMp3CkqBdUJuQp8r2ji6mWkjq8QeJ/8AT1Gh+ohp07OUzsMM6PYRTOXkSElsRYlRa45RrcmzUNIQAYAKmI90eo/YwmNG2UisgBFwVFwfSGnjlAwkUshO6oHoIbm32yJusIQ2+QtCbGFhAxNsCBDB5aKAp6iV/tnaXwNw/wCLfzFm6Mv3dlG2cOjNK+To4Ms8mFgfQ6GE4PwCtX93BZYix0PHyitp+Czho8sxyRMSYwY3Y9o20G0TkPKPO6mtwtefJzrlyI5pl3ALBQeJzt9BFtEHLgxx007ZYQyoMORG2t5dx+UArYHUm+sd7RaPZLcws0cqY7peSalRfyGsd+dntxwu30cx177Mvpdm2biq7ky1BBIIuMrXHe9RHnV/5yduuWonLg9D/UNcNP7UI8jjD+jWPzpMuZLxOcNpQbMqtbyyjo22Vwm47OjVprHZWpfJdwjAel0qolNNrhNlKe2pFiwsfvaK521OOFHkvw0drGUZVxLuD1H7GENG6R3F9B+whgcZ006Q1siaZYLS5Syg22oBabMYkLKViCBoPPO/COjotNCUdz5eevx8kG8Cn8KcWxmpnVnWZzOJZCgG1lOdwP5i/wBUqqrwq44FDk62X0z6PtMaXvgCoJuwKoQpsSrHJreUYXorkk9vZNtFXAq/CZrVFbLqWaU2ThyQiFOzcK3dv8xK6qyGKpR5DKLuDdLMHrJrSpLszILm6sotw1iu3SW1RUpLGRbs9D0RmTGQ6KQQRcHWHnAmk+0U3w6ULlCyH9Jy9tImpvyVSqXceDlcZwuY5Lud4AtrW2Cv6ssjaJSoqszJrkScksYT/wAnLSaGXaZcOVGR7GuhBy0z4jURVpdDFfdnLJ1xjVLNscNjSWkpVyKknW3wOcdVYrjuZzdXc7p7F0LK48PeL9NBzfuz78fg4mssUP049eRe8dHPlmFZZ6V0aomMmVsMVVUF2U99jnocrC8eW1F03qHx9p7XSaeMdPHnDHF69OUwf+W/g/EL7WT/AFI/kzk10kmxujeFhsn6c/pA632iUb10wxLuj1+xistRtkEbC+g/aBIZ5/iIqcVqN7KdVpqMkoSu2sxx3n1zAtZT6+UdWprTw2v90iDWRR+GeMU1JRVNTNBYvOu4UdpQ7W2ivBRck8ov9Qrd18YQfCQR6MOj9VSSZeJIirPp6ZGmU03ZvYspOwD+axtpErs2TrcniTfIeBPguISJEnDpMwOJLu8ya2yf6jrs7CjnqdeMX3Vb5Tmms9ISfR034Z18qfW100owZ3IXLJFXsqt+Jy4ecY/UIuNcI5zglF5Z6jHHGTABEA2JsRlAFuRGflfKLYT3LaUWweDk6qiaWyNmyoc7ZAixsHHH1h4VSy3hIurfupRzyUp0+WUBXYYC9rm2Q1sYUL5Skp548I5vqUFR9q7fkXVYH+GPRVPdFHl71yU6LCausnEyVLCnUmYc9ljqJQtq508rxk1trjhJnb9J06cPvXZ65RTsQEuXeSq9lboHsUy7tiOEcdqOezspzjwkWOuTeMp/pY/eFsXyHuy+DXOqJTizSnI5FDDUceRSmpLlFXZnhSCGCXGxtZtobj0gs24WOx07ufg0430ckVqyduZNTYUgiW5UOGAuGAyIyidV7rzhIvfI1w+gppCCXLWygZCK52Sm8sDJaGlAICLY6iwsYTnJ+REyaGlQFVRQDqAMjA5yby2BicOo7KN2tlzAtkDBvl8jyZyKSnQkqoUnWwteByk+2JG+IgEAEQgzgoMWBmAoWLG45EWsM+FoyRnKub45NDjGSQtr8AmTFOYz4A2t6HjGhwVy/VZjuhxis5ap6F1N2Cgm4tnmBne4txhrRVKOFI519VtkdrWfyX8P6ETzsia9lHLNj9dBHUhrFTWoQ5fyY4+kSm05vg7HDqCmp0CSlCqOXEnUnmYw2WOct0ju01KuKivBaissC0MAtABVxLuj1+xhMaKK1U8DI6W4CEMnrk/n8CGhMOuVHi+BDET1yo8XwIAI65UeL4EAB1yo8XwIADrlR4vgQAHXajxfAgAy65Uc/gQSXA/IdcqOfwIbQeA65P5/AiIpdB1yfz+BDBdB1yfz+BCJB1yo5/AhD8B1yo5/AhogHXKjn8CGAdcqOfwIAMJ1RNYWJv8AQQm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54" name="AutoShape 10" descr="data:image/jpeg;base64,/9j/4AAQSkZJRgABAQAAAQABAAD/2wCEAAkGBwgQEhIUEhQWFRUUGRgbFRcYGBwVFxcaFxcXGBcYHRgcKCghGBomHBcULTEhJSosMC4uHCAzODMsNygtLisBCgoKDg0OGxAQGywmHyQuLCwvMCwsLCwsLC8sLCwsLCwsLSwsLCwsLCwsLCwsLCwsLCwsLCwsLCwsLCwsNCwsLP/AABEIADsAjgMBEQACEQEDEQH/xAAbAAACAgMBAAAAAAAAAAAAAAAABQEEAgMGB//EADgQAAIABAMECQIFAwUAAAAAAAECAAMEEQUhMRITQVEGFCIyUmFxkaGBwQdCYrHRI0PwJDNygpL/xAAaAQACAwEBAAAAAAAAAAAAAAAAAQIDBAUG/8QALBEAAgIBBAEDAwMFAQAAAAAAAAECAxEEEiExQQUTURQiYSMyoRZCcYGxBv/aAAwDAQACEQMRAD8A9hkSpWyvZGg4DkIsItmZkyfCvtCIk7mT4V9hB+ADcyvCPaDABuJXhHtBgA3Mnwj2gS4GaaZ6KZcy9h9klTs2axGoNuMScHHsGbtzK8I9oWEINxK8K+whMYhxjpX0fpJqyZrKJjEDZVC2ztGw2iB2frGivSWTjuS4DcPVlySAQq5+QihprgOydzK8K+whYDoNzK8K+0PAsoNzK8K+wiOV8j5b6DcSvCvsIkDDcyvCvtAINxK8K+wgArYhKQKLADPgByMJjRYkd1fQfsIOPAYPOSZVbidbTVhsVW1MjGy7BXvL+q97nXSOw4OrTxsq/wBkV3geVuOyMKkSpJDTpqSy2ztAWRBmzM2g4DnGWrTy1MnPpA3hlQ/iVh96Ybmb/qATew7Nrdm2rm5GmXnFq9MlhtSXAt5Zw/p1JqKWqqFkOvVi4ZWZQewNb6cNIhPQOFsa21yCllZFfR3ppXysONTWS5kxs2XZAsw1PkgHnF12jjPUe3U0g3cZJp+mOCUUqS8umdBVuCwFgEZ+0Tf8x45CB6Gy1yzJfaG7A8wDpnR1b1K7DShTd5ntawFyctPS8Z79FKrbzly+BqSZWoOn9HNn7rdOqmWZqTCRYoL5lRml7Ei8Sn6fKMMtrOcYByyKvwpo0qJVRVzlDGoms42hewvl7C3tFvqVnttVRfCQl8nZTscoVbYVgzAXsuYAvbXQRyq3veEyp3xQtqOlE9WtuQV57eftaNC0s9xms1u3wCdMaHR/6R5uewPMtGS9yhZ7S7L6NZXZ2WTiOFlHmPMVlVbmYTZM8hY6AXjDGyM7JVv9yOm3JJSXRawjGMNngLKnS5jBQSFYMbc8o31xlGKTM8+xnaJkSYAKmJd0ev2MJjQq6SY+aCRKm7ppiFlVyv8AbUjvkcQDaNOl0/vScc4a/kOjlumzUVdNomozvJ6TFbey81SX+YM4yzy7MbNLKdUJqfEWv5IS8YFON4fiZxaez0zThMVBJN7ShYfm4kA3yEaYW1/SxjGWGs5DHIzxXCcRav3gkdmmpDuQBZWmkMSB/wBtnWKK7oKnbnuQY5FFBh2LpgdRJFOwdytx/cYMRvCR75RolbW9YpN8IMPaMcZTGnwdpS05UHdqqDN93cbZbzPl8xTQ6o6rc38hyomudQV0+dhm1IYSadGYgAkF8tkXtyAz0zMSjZCEJ/dzJlLt64FFNh+OCgr03DiZUMWc2Nzd7uo8tmNPu0/UQlnhCV3D4LdPLnjD6oJTbt2k7Cljec7N2WN9ALE2EUNx+oi5S4zkmrkyxQYnVyaOXTBRLAGdj2rWGRPM56cLR5n1rWKV7jBme614whYlXPlElGK31txjmUWzr/acicscomRimItZF7RFzmLn1JjrUa3UNbUUuycuCJimagM0Br3uOGvLjpHXp0X1DV9va8FE75w4R1GA0EpVlyJypMp3CkqBdUJuQp8r2ji6mWkjq8QeJ/8AT1Gh+ohp07OUzsMM6PYRTOXkSElsRYlRa45RrcmzUNIQAYAKmI90eo/YwmNG2UisgBFwVFwfSGnjlAwkUshO6oHoIbm32yJusIQ2+QtCbGFhAxNsCBDB5aKAp6iV/tnaXwNw/wCLfzFm6Mv3dlG2cOjNK+To4Ms8mFgfQ6GE4PwCtX93BZYix0PHyitp+Czho8sxyRMSYwY3Y9o20G0TkPKPO6mtwtefJzrlyI5pl3ALBQeJzt9BFtEHLgxx007ZYQyoMORG2t5dx+UArYHUm+sd7RaPZLcws0cqY7peSalRfyGsd+dntxwu30cx177Mvpdm2biq7ky1BBIIuMrXHe9RHnV/5yduuWonLg9D/UNcNP7UI8jjD+jWPzpMuZLxOcNpQbMqtbyyjo22Vwm47OjVprHZWpfJdwjAel0qolNNrhNlKe2pFiwsfvaK521OOFHkvw0drGUZVxLuD1H7GENG6R3F9B+whgcZ006Q1siaZYLS5Syg22oBabMYkLKViCBoPPO/COjotNCUdz5eevx8kG8Cn8KcWxmpnVnWZzOJZCgG1lOdwP5i/wBUqqrwq44FDk62X0z6PtMaXvgCoJuwKoQpsSrHJreUYXorkk9vZNtFXAq/CZrVFbLqWaU2ThyQiFOzcK3dv8xK6qyGKpR5DKLuDdLMHrJrSpLszILm6sotw1iu3SW1RUpLGRbs9D0RmTGQ6KQQRcHWHnAmk+0U3w6ULlCyH9Jy9tImpvyVSqXceDlcZwuY5Lud4AtrW2Cv6ssjaJSoqszJrkScksYT/wAnLSaGXaZcOVGR7GuhBy0z4jURVpdDFfdnLJ1xjVLNscNjSWkpVyKknW3wOcdVYrjuZzdXc7p7F0LK48PeL9NBzfuz78fg4mssUP049eRe8dHPlmFZZ6V0aomMmVsMVVUF2U99jnocrC8eW1F03qHx9p7XSaeMdPHnDHF69OUwf+W/g/EL7WT/AFI/kzk10kmxujeFhsn6c/pA632iUb10wxLuj1+xistRtkEbC+g/aBIZ5/iIqcVqN7KdVpqMkoSu2sxx3n1zAtZT6+UdWprTw2v90iDWRR+GeMU1JRVNTNBYvOu4UdpQ7W2ivBRck8ov9Qrd18YQfCQR6MOj9VSSZeJIirPp6ZGmU03ZvYspOwD+axtpErs2TrcniTfIeBPguISJEnDpMwOJLu8ya2yf6jrs7CjnqdeMX3Vb5Tmms9ISfR034Z18qfW100owZ3IXLJFXsqt+Jy4ecY/UIuNcI5zglF5Z6jHHGTABEA2JsRlAFuRGflfKLYT3LaUWweDk6qiaWyNmyoc7ZAixsHHH1h4VSy3hIurfupRzyUp0+WUBXYYC9rm2Q1sYUL5Skp548I5vqUFR9q7fkXVYH+GPRVPdFHl71yU6LCausnEyVLCnUmYc9ljqJQtq508rxk1trjhJnb9J06cPvXZ65RTsQEuXeSq9lboHsUy7tiOEcdqOezspzjwkWOuTeMp/pY/eFsXyHuy+DXOqJTizSnI5FDDUceRSmpLlFXZnhSCGCXGxtZtobj0gs24WOx07ufg0430ckVqyduZNTYUgiW5UOGAuGAyIyidV7rzhIvfI1w+gppCCXLWygZCK52Sm8sDJaGlAICLY6iwsYTnJ+REyaGlQFVRQDqAMjA5yby2BicOo7KN2tlzAtkDBvl8jyZyKSnQkqoUnWwteByk+2JG+IgEAEQgzgoMWBmAoWLG45EWsM+FoyRnKub45NDjGSQtr8AmTFOYz4A2t6HjGhwVy/VZjuhxis5ap6F1N2Cgm4tnmBne4txhrRVKOFI519VtkdrWfyX8P6ETzsia9lHLNj9dBHUhrFTWoQ5fyY4+kSm05vg7HDqCmp0CSlCqOXEnUnmYw2WOct0ju01KuKivBaissC0MAtABVxLuj1+xhMaKK1U8DI6W4CEMnrk/n8CGhMOuVHi+BDET1yo8XwIAI65UeL4EAB1yo8XwIADrlR4vgQAHXajxfAgAy65Uc/gQSXA/IdcqOfwIbQeA65P5/AiIpdB1yfz+BDBdB1yfz+BCJB1yo5/AhD8B1yo5/AhogHXKjn8CGAdcqOfwIAMJ1RNYWJv8AQQm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58" name="AutoShape 14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60" name="AutoShape 16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62" name="AutoShape 18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3363" y="12700"/>
            <a:ext cx="7952694" cy="617921"/>
          </a:xfrm>
        </p:spPr>
        <p:txBody>
          <a:bodyPr/>
          <a:lstStyle/>
          <a:p>
            <a:r>
              <a:rPr lang="en-US" altLang="zh-CN" dirty="0" smtClean="0"/>
              <a:t>3. </a:t>
            </a:r>
            <a:r>
              <a:rPr lang="en-US" altLang="zh-CN" dirty="0"/>
              <a:t>Supporting projects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0381" y="1809719"/>
            <a:ext cx="8903619" cy="77952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l"/>
              <a:defRPr kumimoji="1"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kumimoji="1"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kumimoji="1"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00FF"/>
              </a:buClr>
              <a:buSzPct val="80000"/>
              <a:buNone/>
            </a:pPr>
            <a:r>
              <a:rPr lang="en-US" altLang="zh-CN" sz="175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Now developing algorithm for monitoring </a:t>
            </a:r>
            <a:r>
              <a:rPr lang="en-US" altLang="zh-CN" sz="1750" b="1" kern="0" dirty="0" smtClean="0">
                <a:solidFill>
                  <a:srgbClr val="3333FF"/>
                </a:solidFill>
                <a:ea typeface="微软雅黑" panose="020B0503020204020204" pitchFamily="34" charset="-122"/>
              </a:rPr>
              <a:t>spatial-temporal dynamics of landslides </a:t>
            </a:r>
            <a:r>
              <a:rPr lang="en-US" altLang="zh-CN" sz="175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using multi-source </a:t>
            </a:r>
            <a:r>
              <a:rPr lang="en-US" altLang="zh-CN" sz="175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ea typeface="微软雅黑" panose="020B0503020204020204" pitchFamily="34" charset="-122"/>
              </a:rPr>
              <a:t>remote sensing image time series</a:t>
            </a:r>
            <a:r>
              <a:rPr lang="en-US" altLang="zh-CN" sz="1750" b="1" kern="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73" name="内容占位符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155" y="5846767"/>
            <a:ext cx="880635" cy="72470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55" y="2670174"/>
            <a:ext cx="3205995" cy="2066536"/>
          </a:xfrm>
          <a:prstGeom prst="rect">
            <a:avLst/>
          </a:prstGeom>
        </p:spPr>
      </p:pic>
      <p:pic>
        <p:nvPicPr>
          <p:cNvPr id="75" name="内容占位符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904" y="2681803"/>
            <a:ext cx="2675137" cy="2066536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98" y="5846767"/>
            <a:ext cx="880635" cy="72470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604" y="5089535"/>
            <a:ext cx="880635" cy="72470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155" y="5089644"/>
            <a:ext cx="880635" cy="72470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604" y="5846767"/>
            <a:ext cx="880635" cy="724703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98" y="5089535"/>
            <a:ext cx="880635" cy="724703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954001" y="5279994"/>
            <a:ext cx="223232" cy="20797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152086" y="5998887"/>
            <a:ext cx="223232" cy="20797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606607" y="5426244"/>
            <a:ext cx="45044" cy="3490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039" y="5233052"/>
            <a:ext cx="1399025" cy="1151304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898" y="5228339"/>
            <a:ext cx="1404752" cy="1156016"/>
          </a:xfrm>
          <a:prstGeom prst="rect">
            <a:avLst/>
          </a:prstGeom>
        </p:spPr>
      </p:pic>
      <p:sp>
        <p:nvSpPr>
          <p:cNvPr id="95" name="矩形 94"/>
          <p:cNvSpPr/>
          <p:nvPr/>
        </p:nvSpPr>
        <p:spPr>
          <a:xfrm>
            <a:off x="0" y="3409584"/>
            <a:ext cx="17430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Multi-source</a:t>
            </a:r>
          </a:p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images</a:t>
            </a:r>
            <a:endParaRPr lang="zh-CN" altLang="en-US" sz="1700" dirty="0">
              <a:solidFill>
                <a:srgbClr val="0070C0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30485" y="5352573"/>
            <a:ext cx="17430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High-</a:t>
            </a:r>
            <a:r>
              <a:rPr lang="en-US" altLang="zh-CN" sz="1700" kern="0" dirty="0" err="1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freq</a:t>
            </a:r>
            <a:endParaRPr lang="en-US" altLang="zh-CN" sz="1700" kern="0" dirty="0" smtClean="0">
              <a:solidFill>
                <a:srgbClr val="0070C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images</a:t>
            </a:r>
          </a:p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time series</a:t>
            </a:r>
            <a:endParaRPr lang="zh-CN" altLang="en-US" sz="1700" dirty="0">
              <a:solidFill>
                <a:srgbClr val="0070C0"/>
              </a:solidFill>
            </a:endParaRPr>
          </a:p>
        </p:txBody>
      </p:sp>
      <p:cxnSp>
        <p:nvCxnSpPr>
          <p:cNvPr id="4" name="直接箭头连接符 3"/>
          <p:cNvCxnSpPr>
            <a:endCxn id="77" idx="0"/>
          </p:cNvCxnSpPr>
          <p:nvPr/>
        </p:nvCxnSpPr>
        <p:spPr bwMode="auto">
          <a:xfrm flipH="1">
            <a:off x="1791922" y="3715071"/>
            <a:ext cx="885166" cy="1374464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直接箭头连接符 98"/>
          <p:cNvCxnSpPr>
            <a:endCxn id="80" idx="0"/>
          </p:cNvCxnSpPr>
          <p:nvPr/>
        </p:nvCxnSpPr>
        <p:spPr bwMode="auto">
          <a:xfrm>
            <a:off x="2677088" y="3732749"/>
            <a:ext cx="46385" cy="1356895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直接箭头连接符 100"/>
          <p:cNvCxnSpPr>
            <a:endCxn id="84" idx="0"/>
          </p:cNvCxnSpPr>
          <p:nvPr/>
        </p:nvCxnSpPr>
        <p:spPr bwMode="auto">
          <a:xfrm>
            <a:off x="2650949" y="3714962"/>
            <a:ext cx="1009967" cy="1374573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直接箭头连接符 102"/>
          <p:cNvCxnSpPr>
            <a:stCxn id="87" idx="1"/>
          </p:cNvCxnSpPr>
          <p:nvPr/>
        </p:nvCxnSpPr>
        <p:spPr bwMode="auto">
          <a:xfrm flipV="1">
            <a:off x="3606607" y="4638675"/>
            <a:ext cx="1070168" cy="805022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dash"/>
            <a:round/>
            <a:headEnd type="none" w="lg" len="lg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右箭头 103"/>
          <p:cNvSpPr/>
          <p:nvPr/>
        </p:nvSpPr>
        <p:spPr bwMode="auto">
          <a:xfrm>
            <a:off x="4343275" y="5606765"/>
            <a:ext cx="295275" cy="399164"/>
          </a:xfrm>
          <a:prstGeom prst="right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下箭头 104"/>
          <p:cNvSpPr/>
          <p:nvPr/>
        </p:nvSpPr>
        <p:spPr bwMode="auto">
          <a:xfrm>
            <a:off x="6030240" y="4833034"/>
            <a:ext cx="453648" cy="274812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847605" y="3409584"/>
            <a:ext cx="12963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kern="0" dirty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Time series</a:t>
            </a:r>
          </a:p>
          <a:p>
            <a:r>
              <a:rPr lang="en-US" altLang="zh-CN" sz="1700" kern="0" dirty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analysis</a:t>
            </a:r>
          </a:p>
        </p:txBody>
      </p:sp>
      <p:sp>
        <p:nvSpPr>
          <p:cNvPr id="107" name="矩形 106"/>
          <p:cNvSpPr/>
          <p:nvPr/>
        </p:nvSpPr>
        <p:spPr>
          <a:xfrm>
            <a:off x="7847605" y="5426244"/>
            <a:ext cx="12963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Landslide </a:t>
            </a:r>
          </a:p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dynamic monitoring</a:t>
            </a:r>
            <a:endParaRPr lang="zh-CN" altLang="en-US" sz="1700" dirty="0">
              <a:solidFill>
                <a:srgbClr val="0070C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2400" y="709635"/>
            <a:ext cx="85890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indent="-252413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Present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We have obtained funding from AOE since 2016: a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Startup Project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for research on </a:t>
            </a:r>
            <a:r>
              <a:rPr lang="en-US" altLang="zh-CN" sz="20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landslide monitoring using remote sensing big data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.</a:t>
            </a: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5" grpId="0"/>
      <p:bldP spid="86" grpId="0"/>
      <p:bldP spid="87" grpId="0" animBg="1"/>
      <p:bldP spid="95" grpId="0"/>
      <p:bldP spid="96" grpId="0"/>
      <p:bldP spid="104" grpId="0" animBg="1"/>
      <p:bldP spid="105" grpId="0" animBg="1"/>
      <p:bldP spid="106" grpId="0"/>
      <p:bldP spid="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1  An overview of the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</a:rPr>
              <a:t>ArcSer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 system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2  How to improve the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</a:rPr>
              <a:t>ArcSer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 – a prospect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3  Supporting projects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134152" name="AutoShape 8" descr="data:image/jpeg;base64,/9j/4AAQSkZJRgABAQAAAQABAAD/2wCEAAkGBwgQEhIUEhQWFRUUGRgbFRcYGBwVFxcaFxcXGBcYHRgcKCghGBomHBcULTEhJSosMC4uHCAzODMsNygtLisBCgoKDg0OGxAQGywmHyQuLCwvMCwsLCwsLC8sLCwsLCwsLSwsLCwsLCwsLCwsLCwsLCwsLCwsLCwsLCwsNCwsLP/AABEIADsAjgMBEQACEQEDEQH/xAAbAAACAgMBAAAAAAAAAAAAAAAABQEEAgMGB//EADgQAAIABAMECQIFAwUAAAAAAAECAAMEEQUhMRITQVEGFCIyUmFxkaGBwQdCYrHRI0PwJDNygpL/xAAaAQACAwEBAAAAAAAAAAAAAAAAAQIDBAUG/8QALBEAAgIBBAEDAwMFAQAAAAAAAAECAxEEEiExQQUTURQiYSMyoRZCcYGxBv/aAAwDAQACEQMRAD8A9hkSpWyvZGg4DkIsItmZkyfCvtCIk7mT4V9hB+ADcyvCPaDABuJXhHtBgA3Mnwj2gS4GaaZ6KZcy9h9klTs2axGoNuMScHHsGbtzK8I9oWEINxK8K+whMYhxjpX0fpJqyZrKJjEDZVC2ztGw2iB2frGivSWTjuS4DcPVlySAQq5+QihprgOydzK8K+whYDoNzK8K+0PAsoNzK8K+wiOV8j5b6DcSvCvsIkDDcyvCvtAINxK8K+wgArYhKQKLADPgByMJjRYkd1fQfsIOPAYPOSZVbidbTVhsVW1MjGy7BXvL+q97nXSOw4OrTxsq/wBkV3geVuOyMKkSpJDTpqSy2ztAWRBmzM2g4DnGWrTy1MnPpA3hlQ/iVh96Ybmb/qATew7Nrdm2rm5GmXnFq9MlhtSXAt5Zw/p1JqKWqqFkOvVi4ZWZQewNb6cNIhPQOFsa21yCllZFfR3ppXysONTWS5kxs2XZAsw1PkgHnF12jjPUe3U0g3cZJp+mOCUUqS8umdBVuCwFgEZ+0Tf8x45CB6Gy1yzJfaG7A8wDpnR1b1K7DShTd5ntawFyctPS8Z79FKrbzly+BqSZWoOn9HNn7rdOqmWZqTCRYoL5lRml7Ei8Sn6fKMMtrOcYByyKvwpo0qJVRVzlDGoms42hewvl7C3tFvqVnttVRfCQl8nZTscoVbYVgzAXsuYAvbXQRyq3veEyp3xQtqOlE9WtuQV57eftaNC0s9xms1u3wCdMaHR/6R5uewPMtGS9yhZ7S7L6NZXZ2WTiOFlHmPMVlVbmYTZM8hY6AXjDGyM7JVv9yOm3JJSXRawjGMNngLKnS5jBQSFYMbc8o31xlGKTM8+xnaJkSYAKmJd0ev2MJjQq6SY+aCRKm7ppiFlVyv8AbUjvkcQDaNOl0/vScc4a/kOjlumzUVdNomozvJ6TFbey81SX+YM4yzy7MbNLKdUJqfEWv5IS8YFON4fiZxaez0zThMVBJN7ShYfm4kA3yEaYW1/SxjGWGs5DHIzxXCcRav3gkdmmpDuQBZWmkMSB/wBtnWKK7oKnbnuQY5FFBh2LpgdRJFOwdytx/cYMRvCR75RolbW9YpN8IMPaMcZTGnwdpS05UHdqqDN93cbZbzPl8xTQ6o6rc38hyomudQV0+dhm1IYSadGYgAkF8tkXtyAz0zMSjZCEJ/dzJlLt64FFNh+OCgr03DiZUMWc2Nzd7uo8tmNPu0/UQlnhCV3D4LdPLnjD6oJTbt2k7Cljec7N2WN9ALE2EUNx+oi5S4zkmrkyxQYnVyaOXTBRLAGdj2rWGRPM56cLR5n1rWKV7jBme614whYlXPlElGK31txjmUWzr/acicscomRimItZF7RFzmLn1JjrUa3UNbUUuycuCJimagM0Br3uOGvLjpHXp0X1DV9va8FE75w4R1GA0EpVlyJypMp3CkqBdUJuQp8r2ji6mWkjq8QeJ/8AT1Gh+ohp07OUzsMM6PYRTOXkSElsRYlRa45RrcmzUNIQAYAKmI90eo/YwmNG2UisgBFwVFwfSGnjlAwkUshO6oHoIbm32yJusIQ2+QtCbGFhAxNsCBDB5aKAp6iV/tnaXwNw/wCLfzFm6Mv3dlG2cOjNK+To4Ms8mFgfQ6GE4PwCtX93BZYix0PHyitp+Czho8sxyRMSYwY3Y9o20G0TkPKPO6mtwtefJzrlyI5pl3ALBQeJzt9BFtEHLgxx007ZYQyoMORG2t5dx+UArYHUm+sd7RaPZLcws0cqY7peSalRfyGsd+dntxwu30cx177Mvpdm2biq7ky1BBIIuMrXHe9RHnV/5yduuWonLg9D/UNcNP7UI8jjD+jWPzpMuZLxOcNpQbMqtbyyjo22Vwm47OjVprHZWpfJdwjAel0qolNNrhNlKe2pFiwsfvaK521OOFHkvw0drGUZVxLuD1H7GENG6R3F9B+whgcZ006Q1siaZYLS5Syg22oBabMYkLKViCBoPPO/COjotNCUdz5eevx8kG8Cn8KcWxmpnVnWZzOJZCgG1lOdwP5i/wBUqqrwq44FDk62X0z6PtMaXvgCoJuwKoQpsSrHJreUYXorkk9vZNtFXAq/CZrVFbLqWaU2ThyQiFOzcK3dv8xK6qyGKpR5DKLuDdLMHrJrSpLszILm6sotw1iu3SW1RUpLGRbs9D0RmTGQ6KQQRcHWHnAmk+0U3w6ULlCyH9Jy9tImpvyVSqXceDlcZwuY5Lud4AtrW2Cv6ssjaJSoqszJrkScksYT/wAnLSaGXaZcOVGR7GuhBy0z4jURVpdDFfdnLJ1xjVLNscNjSWkpVyKknW3wOcdVYrjuZzdXc7p7F0LK48PeL9NBzfuz78fg4mssUP049eRe8dHPlmFZZ6V0aomMmVsMVVUF2U99jnocrC8eW1F03qHx9p7XSaeMdPHnDHF69OUwf+W/g/EL7WT/AFI/kzk10kmxujeFhsn6c/pA632iUb10wxLuj1+xistRtkEbC+g/aBIZ5/iIqcVqN7KdVpqMkoSu2sxx3n1zAtZT6+UdWprTw2v90iDWRR+GeMU1JRVNTNBYvOu4UdpQ7W2ivBRck8ov9Qrd18YQfCQR6MOj9VSSZeJIirPp6ZGmU03ZvYspOwD+axtpErs2TrcniTfIeBPguISJEnDpMwOJLu8ya2yf6jrs7CjnqdeMX3Vb5Tmms9ISfR034Z18qfW100owZ3IXLJFXsqt+Jy4ecY/UIuNcI5zglF5Z6jHHGTABEA2JsRlAFuRGflfKLYT3LaUWweDk6qiaWyNmyoc7ZAixsHHH1h4VSy3hIurfupRzyUp0+WUBXYYC9rm2Q1sYUL5Skp548I5vqUFR9q7fkXVYH+GPRVPdFHl71yU6LCausnEyVLCnUmYc9ljqJQtq508rxk1trjhJnb9J06cPvXZ65RTsQEuXeSq9lboHsUy7tiOEcdqOezspzjwkWOuTeMp/pY/eFsXyHuy+DXOqJTizSnI5FDDUceRSmpLlFXZnhSCGCXGxtZtobj0gs24WOx07ufg0430ckVqyduZNTYUgiW5UOGAuGAyIyidV7rzhIvfI1w+gppCCXLWygZCK52Sm8sDJaGlAICLY6iwsYTnJ+REyaGlQFVRQDqAMjA5yby2BicOo7KN2tlzAtkDBvl8jyZyKSnQkqoUnWwteByk+2JG+IgEAEQgzgoMWBmAoWLG45EWsM+FoyRnKub45NDjGSQtr8AmTFOYz4A2t6HjGhwVy/VZjuhxis5ap6F1N2Cgm4tnmBne4txhrRVKOFI519VtkdrWfyX8P6ETzsia9lHLNj9dBHUhrFTWoQ5fyY4+kSm05vg7HDqCmp0CSlCqOXEnUnmYw2WOct0ju01KuKivBaissC0MAtABVxLuj1+xhMaKK1U8DI6W4CEMnrk/n8CGhMOuVHi+BDET1yo8XwIAI65UeL4EAB1yo8XwIADrlR4vgQAHXajxfAgAy65Uc/gQSXA/IdcqOfwIbQeA65P5/AiIpdB1yfz+BDBdB1yfz+BCJB1yo5/AhD8B1yo5/AhogHXKjn8CGAdcqOfwIAMJ1RNYWJv8AQQm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154" name="AutoShape 10" descr="data:image/jpeg;base64,/9j/4AAQSkZJRgABAQAAAQABAAD/2wCEAAkGBwgQEhIUEhQWFRUUGRgbFRcYGBwVFxcaFxcXGBcYHRgcKCghGBomHBcULTEhJSosMC4uHCAzODMsNygtLisBCgoKDg0OGxAQGywmHyQuLCwvMCwsLCwsLC8sLCwsLCwsLSwsLCwsLCwsLCwsLCwsLCwsLCwsLCwsLCwsNCwsLP/AABEIADsAjgMBEQACEQEDEQH/xAAbAAACAgMBAAAAAAAAAAAAAAAABQEEAgMGB//EADgQAAIABAMECQIFAwUAAAAAAAECAAMEEQUhMRITQVEGFCIyUmFxkaGBwQdCYrHRI0PwJDNygpL/xAAaAQACAwEBAAAAAAAAAAAAAAAAAQIDBAUG/8QALBEAAgIBBAEDAwMFAQAAAAAAAAECAxEEEiExQQUTURQiYSMyoRZCcYGxBv/aAAwDAQACEQMRAD8A9hkSpWyvZGg4DkIsItmZkyfCvtCIk7mT4V9hB+ADcyvCPaDABuJXhHtBgA3Mnwj2gS4GaaZ6KZcy9h9klTs2axGoNuMScHHsGbtzK8I9oWEINxK8K+whMYhxjpX0fpJqyZrKJjEDZVC2ztGw2iB2frGivSWTjuS4DcPVlySAQq5+QihprgOydzK8K+whYDoNzK8K+0PAsoNzK8K+wiOV8j5b6DcSvCvsIkDDcyvCvtAINxK8K+wgArYhKQKLADPgByMJjRYkd1fQfsIOPAYPOSZVbidbTVhsVW1MjGy7BXvL+q97nXSOw4OrTxsq/wBkV3geVuOyMKkSpJDTpqSy2ztAWRBmzM2g4DnGWrTy1MnPpA3hlQ/iVh96Ybmb/qATew7Nrdm2rm5GmXnFq9MlhtSXAt5Zw/p1JqKWqqFkOvVi4ZWZQewNb6cNIhPQOFsa21yCllZFfR3ppXysONTWS5kxs2XZAsw1PkgHnF12jjPUe3U0g3cZJp+mOCUUqS8umdBVuCwFgEZ+0Tf8x45CB6Gy1yzJfaG7A8wDpnR1b1K7DShTd5ntawFyctPS8Z79FKrbzly+BqSZWoOn9HNn7rdOqmWZqTCRYoL5lRml7Ei8Sn6fKMMtrOcYByyKvwpo0qJVRVzlDGoms42hewvl7C3tFvqVnttVRfCQl8nZTscoVbYVgzAXsuYAvbXQRyq3veEyp3xQtqOlE9WtuQV57eftaNC0s9xms1u3wCdMaHR/6R5uewPMtGS9yhZ7S7L6NZXZ2WTiOFlHmPMVlVbmYTZM8hY6AXjDGyM7JVv9yOm3JJSXRawjGMNngLKnS5jBQSFYMbc8o31xlGKTM8+xnaJkSYAKmJd0ev2MJjQq6SY+aCRKm7ppiFlVyv8AbUjvkcQDaNOl0/vScc4a/kOjlumzUVdNomozvJ6TFbey81SX+YM4yzy7MbNLKdUJqfEWv5IS8YFON4fiZxaez0zThMVBJN7ShYfm4kA3yEaYW1/SxjGWGs5DHIzxXCcRav3gkdmmpDuQBZWmkMSB/wBtnWKK7oKnbnuQY5FFBh2LpgdRJFOwdytx/cYMRvCR75RolbW9YpN8IMPaMcZTGnwdpS05UHdqqDN93cbZbzPl8xTQ6o6rc38hyomudQV0+dhm1IYSadGYgAkF8tkXtyAz0zMSjZCEJ/dzJlLt64FFNh+OCgr03DiZUMWc2Nzd7uo8tmNPu0/UQlnhCV3D4LdPLnjD6oJTbt2k7Cljec7N2WN9ALE2EUNx+oi5S4zkmrkyxQYnVyaOXTBRLAGdj2rWGRPM56cLR5n1rWKV7jBme614whYlXPlElGK31txjmUWzr/acicscomRimItZF7RFzmLn1JjrUa3UNbUUuycuCJimagM0Br3uOGvLjpHXp0X1DV9va8FE75w4R1GA0EpVlyJypMp3CkqBdUJuQp8r2ji6mWkjq8QeJ/8AT1Gh+ohp07OUzsMM6PYRTOXkSElsRYlRa45RrcmzUNIQAYAKmI90eo/YwmNG2UisgBFwVFwfSGnjlAwkUshO6oHoIbm32yJusIQ2+QtCbGFhAxNsCBDB5aKAp6iV/tnaXwNw/wCLfzFm6Mv3dlG2cOjNK+To4Ms8mFgfQ6GE4PwCtX93BZYix0PHyitp+Czho8sxyRMSYwY3Y9o20G0TkPKPO6mtwtefJzrlyI5pl3ALBQeJzt9BFtEHLgxx007ZYQyoMORG2t5dx+UArYHUm+sd7RaPZLcws0cqY7peSalRfyGsd+dntxwu30cx177Mvpdm2biq7ky1BBIIuMrXHe9RHnV/5yduuWonLg9D/UNcNP7UI8jjD+jWPzpMuZLxOcNpQbMqtbyyjo22Vwm47OjVprHZWpfJdwjAel0qolNNrhNlKe2pFiwsfvaK521OOFHkvw0drGUZVxLuD1H7GENG6R3F9B+whgcZ006Q1siaZYLS5Syg22oBabMYkLKViCBoPPO/COjotNCUdz5eevx8kG8Cn8KcWxmpnVnWZzOJZCgG1lOdwP5i/wBUqqrwq44FDk62X0z6PtMaXvgCoJuwKoQpsSrHJreUYXorkk9vZNtFXAq/CZrVFbLqWaU2ThyQiFOzcK3dv8xK6qyGKpR5DKLuDdLMHrJrSpLszILm6sotw1iu3SW1RUpLGRbs9D0RmTGQ6KQQRcHWHnAmk+0U3w6ULlCyH9Jy9tImpvyVSqXceDlcZwuY5Lud4AtrW2Cv6ssjaJSoqszJrkScksYT/wAnLSaGXaZcOVGR7GuhBy0z4jURVpdDFfdnLJ1xjVLNscNjSWkpVyKknW3wOcdVYrjuZzdXc7p7F0LK48PeL9NBzfuz78fg4mssUP049eRe8dHPlmFZZ6V0aomMmVsMVVUF2U99jnocrC8eW1F03qHx9p7XSaeMdPHnDHF69OUwf+W/g/EL7WT/AFI/kzk10kmxujeFhsn6c/pA632iUb10wxLuj1+xistRtkEbC+g/aBIZ5/iIqcVqN7KdVpqMkoSu2sxx3n1zAtZT6+UdWprTw2v90iDWRR+GeMU1JRVNTNBYvOu4UdpQ7W2ivBRck8ov9Qrd18YQfCQR6MOj9VSSZeJIirPp6ZGmU03ZvYspOwD+axtpErs2TrcniTfIeBPguISJEnDpMwOJLu8ya2yf6jrs7CjnqdeMX3Vb5Tmms9ISfR034Z18qfW100owZ3IXLJFXsqt+Jy4ecY/UIuNcI5zglF5Z6jHHGTABEA2JsRlAFuRGflfKLYT3LaUWweDk6qiaWyNmyoc7ZAixsHHH1h4VSy3hIurfupRzyUp0+WUBXYYC9rm2Q1sYUL5Skp548I5vqUFR9q7fkXVYH+GPRVPdFHl71yU6LCausnEyVLCnUmYc9ljqJQtq508rxk1trjhJnb9J06cPvXZ65RTsQEuXeSq9lboHsUy7tiOEcdqOezspzjwkWOuTeMp/pY/eFsXyHuy+DXOqJTizSnI5FDDUceRSmpLlFXZnhSCGCXGxtZtobj0gs24WOx07ufg0430ckVqyduZNTYUgiW5UOGAuGAyIyidV7rzhIvfI1w+gppCCXLWygZCK52Sm8sDJaGlAICLY6iwsYTnJ+REyaGlQFVRQDqAMjA5yby2BicOo7KN2tlzAtkDBvl8jyZyKSnQkqoUnWwteByk+2JG+IgEAEQgzgoMWBmAoWLG45EWsM+FoyRnKub45NDjGSQtr8AmTFOYz4A2t6HjGhwVy/VZjuhxis5ap6F1N2Cgm4tnmBne4txhrRVKOFI519VtkdrWfyX8P6ETzsia9lHLNj9dBHUhrFTWoQ5fyY4+kSm05vg7HDqCmp0CSlCqOXEnUnmYw2WOct0ju01KuKivBaissC0MAtABVxLuj1+xhMaKK1U8DI6W4CEMnrk/n8CGhMOuVHi+BDET1yo8XwIAI65UeL4EAB1yo8XwIADrlR4vgQAHXajxfAgAy65Uc/gQSXA/IdcqOfwIbQeA65P5/AiIpdB1yfz+BDBdB1yfz+BCJB1yo5/AhD8B1yo5/AhogHXKjn8CGAdcqOfwIAMJ1RNYWJv8AQQm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158" name="AutoShape 14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160" name="AutoShape 16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162" name="AutoShape 18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Supporting projects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2400" y="790899"/>
            <a:ext cx="8483599" cy="614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indent="-252413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Future</a:t>
            </a:r>
            <a:endParaRPr lang="en-US" altLang="zh-CN" sz="2100" b="1" kern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We are now applying for a </a:t>
            </a:r>
            <a:r>
              <a:rPr lang="en-US" altLang="zh-CN" sz="2100" b="1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Natural Science Fund Project </a:t>
            </a: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from China NSFC (Natural Sciences Foundation Committee) for research on </a:t>
            </a:r>
            <a:r>
              <a:rPr lang="en-US" altLang="zh-CN" sz="2100" b="1" kern="0" dirty="0" smtClean="0">
                <a:solidFill>
                  <a:srgbClr val="3333FF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landslide monitoring using multi-source satellite image time series</a:t>
            </a: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.</a:t>
            </a:r>
            <a:endParaRPr lang="en-US" altLang="zh-CN" sz="21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altLang="zh-CN" sz="21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We are </a:t>
            </a: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also applying </a:t>
            </a:r>
            <a:r>
              <a:rPr lang="en-US" altLang="zh-CN" sz="21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for a </a:t>
            </a:r>
            <a:r>
              <a:rPr lang="en-US" altLang="zh-CN" sz="2100" b="1" kern="0" dirty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Major Special Project on Earth Observation </a:t>
            </a:r>
            <a:r>
              <a:rPr lang="en-US" altLang="zh-CN" sz="21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from China’s MOST (Ministry of Science and Technology) for </a:t>
            </a:r>
            <a:r>
              <a:rPr lang="en-US" altLang="zh-CN" sz="2100" b="1" kern="0" dirty="0">
                <a:solidFill>
                  <a:srgbClr val="3333FF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Integrated ground-air-space based remote sensing technology and systems for cooperative emergency monitoring</a:t>
            </a: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.</a:t>
            </a:r>
          </a:p>
          <a:p>
            <a:pPr marL="533400" lvl="1" indent="-261938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We will get continuous funding to engage in improving the </a:t>
            </a:r>
            <a:r>
              <a:rPr lang="en-US" altLang="zh-CN" sz="2100" b="1" kern="0" dirty="0" err="1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21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system to support landslide monitoring and contributing to the CEOS Landslide Piot.</a:t>
            </a:r>
            <a:endParaRPr lang="en-US" altLang="zh-CN" sz="21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Char char="–"/>
            </a:pPr>
            <a:endParaRPr lang="en-US" altLang="zh-CN" sz="21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2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CEOS Working Group on Disaster Meeting </a:t>
            </a:r>
            <a:r>
              <a:rPr lang="en-US" altLang="zh-CN" dirty="0" smtClean="0"/>
              <a:t>#5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8" y="2705100"/>
            <a:ext cx="7277100" cy="4152900"/>
          </a:xfrm>
          <a:prstGeom prst="rect">
            <a:avLst/>
          </a:prstGeom>
        </p:spPr>
      </p:pic>
      <p:sp>
        <p:nvSpPr>
          <p:cNvPr id="7" name="Text Box 14" descr="2"/>
          <p:cNvSpPr txBox="1">
            <a:spLocks noChangeArrowheads="1"/>
          </p:cNvSpPr>
          <p:nvPr/>
        </p:nvSpPr>
        <p:spPr bwMode="gray">
          <a:xfrm>
            <a:off x="1414314" y="1438096"/>
            <a:ext cx="640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黑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Handwriting" pitchFamily="66" charset="0"/>
                <a:ea typeface="宋体" pitchFamily="2" charset="-122"/>
              </a:rPr>
              <a:t>Thank </a:t>
            </a:r>
            <a:r>
              <a:rPr lang="en-US" altLang="zh-CN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Handwriting" pitchFamily="66" charset="0"/>
                <a:ea typeface="宋体" pitchFamily="2" charset="-122"/>
              </a:rPr>
              <a:t>you !</a:t>
            </a:r>
            <a:endParaRPr lang="zh-CN" alt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Lucida Handwriting" pitchFamily="66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5613" y="6504057"/>
            <a:ext cx="30289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00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Lucky dolls of Chinese New Year</a:t>
            </a:r>
          </a:p>
        </p:txBody>
      </p:sp>
    </p:spTree>
    <p:extLst>
      <p:ext uri="{BB962C8B-B14F-4D97-AF65-F5344CB8AC3E}">
        <p14:creationId xmlns:p14="http://schemas.microsoft.com/office/powerpoint/2010/main" val="30733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en-US" altLang="zh-CN" dirty="0" smtClean="0"/>
              <a:t>An overview of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system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363" y="1571210"/>
            <a:ext cx="8415337" cy="490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413" lvl="0" indent="-252413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What is </a:t>
            </a:r>
            <a:r>
              <a:rPr lang="en-US" altLang="zh-CN" b="1" kern="0" dirty="0" err="1" smtClean="0">
                <a:solidFill>
                  <a:srgbClr val="3333FF"/>
                </a:solidFill>
                <a:latin typeface="Verdana"/>
                <a:cs typeface="+mj-cs"/>
              </a:rPr>
              <a:t>ArcSer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?</a:t>
            </a:r>
            <a:endParaRPr lang="en-US" altLang="zh-CN" b="1" kern="0" dirty="0">
              <a:solidFill>
                <a:srgbClr val="3333FF"/>
              </a:solidFill>
              <a:latin typeface="Verdana"/>
              <a:cs typeface="+mj-cs"/>
            </a:endParaRPr>
          </a:p>
          <a:p>
            <a:pPr marL="533400" lvl="1" indent="-261938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–"/>
            </a:pPr>
            <a:r>
              <a:rPr lang="en-US" altLang="zh-CN" sz="2000" b="1" u="sng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</a:t>
            </a:r>
            <a:r>
              <a:rPr lang="en-US" altLang="zh-CN" sz="2000" b="1" u="sng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ospace Application </a:t>
            </a:r>
            <a:r>
              <a:rPr lang="en-US" altLang="zh-CN" sz="2000" b="1" u="sng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oordination </a:t>
            </a:r>
            <a:r>
              <a:rPr lang="en-US" altLang="zh-CN" sz="2000" b="1" u="sng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ystem for </a:t>
            </a:r>
            <a:r>
              <a:rPr lang="en-US" altLang="zh-CN" sz="2000" b="1" u="sng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mergency </a:t>
            </a:r>
            <a:r>
              <a:rPr lang="en-US" altLang="zh-CN" sz="2000" b="1" u="sng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esponse and Data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Sharing</a:t>
            </a:r>
            <a:endParaRPr lang="en-US" altLang="zh-CN" sz="1600" b="1" kern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252413" lvl="0" indent="-252413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What </a:t>
            </a:r>
            <a:r>
              <a:rPr lang="en-US" altLang="zh-CN" b="1" kern="0" dirty="0">
                <a:solidFill>
                  <a:srgbClr val="3333FF"/>
                </a:solidFill>
                <a:latin typeface="Verdana"/>
              </a:rPr>
              <a:t>is </a:t>
            </a: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it for?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An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universal mechanism and system to coordinate the spatial resources to implement disaster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reduction</a:t>
            </a: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252413" lvl="0" indent="-252413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Who operates it?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–"/>
            </a:pP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AOE, as EO sharing service center for emergency response, is responsible for </a:t>
            </a:r>
            <a:r>
              <a:rPr lang="en-US" altLang="zh-CN" sz="2000" b="1" kern="0" dirty="0" err="1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ArcSer’s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operation.</a:t>
            </a:r>
          </a:p>
          <a:p>
            <a:pPr marL="533400" lvl="1" indent="-261938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–"/>
            </a:pP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AOE plays a key role in EO technology for disaster reduction in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China.</a:t>
            </a:r>
            <a:endParaRPr lang="en-US" altLang="zh-CN" sz="1600" b="1" kern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lnSpc>
                <a:spcPct val="150000"/>
              </a:lnSpc>
              <a:spcAft>
                <a:spcPct val="0"/>
              </a:spcAft>
              <a:buFontTx/>
              <a:buChar char="–"/>
            </a:pP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363" y="74453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Overview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03700" y="744534"/>
            <a:ext cx="4964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2" lvl="1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zh-CN" sz="1600" b="1" kern="0" dirty="0" err="1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ArcSer</a:t>
            </a:r>
            <a:r>
              <a:rPr lang="en-US" altLang="zh-CN" sz="1600" b="1" kern="0" dirty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was introduced in detail at the CEOS </a:t>
            </a:r>
            <a:r>
              <a:rPr lang="en-US" altLang="zh-CN" sz="1600" b="1" kern="0" dirty="0" err="1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WGDisaters</a:t>
            </a:r>
            <a:r>
              <a:rPr lang="en-US" altLang="zh-CN" sz="1600" b="1" kern="0" dirty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Meeting #4 held in </a:t>
            </a:r>
            <a:r>
              <a:rPr lang="en-US" altLang="zh-CN" sz="1600" b="1" dirty="0" err="1">
                <a:solidFill>
                  <a:srgbClr val="3333CC"/>
                </a:solidFill>
                <a:latin typeface="Calibri" pitchFamily="34" charset="0"/>
              </a:rPr>
              <a:t>Frascati</a:t>
            </a:r>
            <a:r>
              <a:rPr lang="en-US" altLang="zh-CN" sz="1600" b="1" dirty="0">
                <a:solidFill>
                  <a:srgbClr val="3333CC"/>
                </a:solidFill>
                <a:latin typeface="Calibri" pitchFamily="34" charset="0"/>
              </a:rPr>
              <a:t> Italy in 2015</a:t>
            </a:r>
            <a:r>
              <a:rPr lang="en-US" altLang="zh-CN" sz="1600" b="1" kern="0" dirty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, by Prof. </a:t>
            </a:r>
            <a:r>
              <a:rPr lang="en-US" altLang="zh-CN" sz="1600" b="1" kern="0" dirty="0" err="1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Chuanrong</a:t>
            </a:r>
            <a:r>
              <a:rPr lang="en-US" altLang="zh-CN" sz="1600" b="1" kern="0" dirty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 Li , AOE of CAS.</a:t>
            </a:r>
          </a:p>
        </p:txBody>
      </p:sp>
    </p:spTree>
    <p:extLst>
      <p:ext uri="{BB962C8B-B14F-4D97-AF65-F5344CB8AC3E}">
        <p14:creationId xmlns:p14="http://schemas.microsoft.com/office/powerpoint/2010/main" val="22133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en-US" altLang="zh-CN" dirty="0" smtClean="0"/>
              <a:t>An overview of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system</a:t>
            </a:r>
            <a:endParaRPr lang="zh-CN" altLang="en-US" dirty="0"/>
          </a:p>
        </p:txBody>
      </p:sp>
      <p:graphicFrame>
        <p:nvGraphicFramePr>
          <p:cNvPr id="10" name="对象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5139728"/>
              </p:ext>
            </p:extLst>
          </p:nvPr>
        </p:nvGraphicFramePr>
        <p:xfrm>
          <a:off x="106363" y="1437584"/>
          <a:ext cx="5540374" cy="506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97" name="Visio" r:id="rId4" imgW="6832600" imgH="5986732" progId="Visio.Drawing.11">
                  <p:embed/>
                </p:oleObj>
              </mc:Choice>
              <mc:Fallback>
                <p:oleObj name="Visio" r:id="rId4" imgW="6832600" imgH="5986732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437584"/>
                        <a:ext cx="5540374" cy="50658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4746177" y="2812006"/>
            <a:ext cx="4296229" cy="1021556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Coordinate</a:t>
            </a:r>
            <a:r>
              <a:rPr lang="en-US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civil </a:t>
            </a:r>
            <a:r>
              <a:rPr lang="en-US" altLang="en-US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aerospace resources to </a:t>
            </a:r>
            <a:r>
              <a:rPr lang="en-US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acquire remote sensing data for disaster area</a:t>
            </a: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4770056" y="5686679"/>
            <a:ext cx="4248472" cy="715089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Distribute the </a:t>
            </a:r>
            <a:r>
              <a:rPr lang="en-US" altLang="en-US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data to disaster reduction application </a:t>
            </a:r>
            <a:r>
              <a:rPr lang="en-US" altLang="zh-CN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agencie</a:t>
            </a:r>
            <a:r>
              <a:rPr lang="en-US" altLang="en-US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 </a:t>
            </a:r>
            <a:r>
              <a:rPr lang="en-US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a.s.a.p.</a:t>
            </a:r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4746177" y="4402576"/>
            <a:ext cx="4296229" cy="715089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Acquire </a:t>
            </a:r>
            <a:r>
              <a:rPr lang="en-US" altLang="en-US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aerospace remote sensing data and collects the data together</a:t>
            </a:r>
          </a:p>
        </p:txBody>
      </p:sp>
      <p:sp>
        <p:nvSpPr>
          <p:cNvPr id="8" name="矩形 7"/>
          <p:cNvSpPr/>
          <p:nvPr/>
        </p:nvSpPr>
        <p:spPr>
          <a:xfrm>
            <a:off x="233363" y="744534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Framework &amp; Workflow</a:t>
            </a:r>
            <a:endParaRPr lang="zh-CN" altLang="en-US" dirty="0"/>
          </a:p>
        </p:txBody>
      </p:sp>
      <p:sp>
        <p:nvSpPr>
          <p:cNvPr id="2" name="爆炸形 1 1"/>
          <p:cNvSpPr/>
          <p:nvPr/>
        </p:nvSpPr>
        <p:spPr bwMode="auto">
          <a:xfrm>
            <a:off x="5621515" y="630622"/>
            <a:ext cx="3395485" cy="1524750"/>
          </a:xfrm>
          <a:prstGeom prst="irregularSeal1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Severe Disaster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1400" dirty="0" smtClean="0">
                <a:solidFill>
                  <a:srgbClr val="000000"/>
                </a:solidFill>
                <a:latin typeface="Arial" charset="0"/>
              </a:rPr>
              <a:t>especially earthquake</a:t>
            </a: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下箭头 4"/>
          <p:cNvSpPr/>
          <p:nvPr/>
        </p:nvSpPr>
        <p:spPr bwMode="auto">
          <a:xfrm>
            <a:off x="6777658" y="2289569"/>
            <a:ext cx="233265" cy="475861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下箭头 10"/>
          <p:cNvSpPr/>
          <p:nvPr/>
        </p:nvSpPr>
        <p:spPr bwMode="auto">
          <a:xfrm>
            <a:off x="6777657" y="3901921"/>
            <a:ext cx="233265" cy="475861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6777657" y="5142459"/>
            <a:ext cx="233265" cy="475861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zh-CN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dirty="0"/>
              <a:t>. </a:t>
            </a:r>
            <a:r>
              <a:rPr lang="en-US" altLang="zh-CN" dirty="0" smtClean="0"/>
              <a:t>An overview of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system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8620" y="1227779"/>
            <a:ext cx="89853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Aft>
                <a:spcPct val="0"/>
              </a:spcAft>
              <a:buFont typeface="+mj-lt"/>
              <a:buAutoNum type="arabicPeriod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  <a:cs typeface="+mj-cs"/>
              </a:rPr>
              <a:t>Unified</a:t>
            </a:r>
            <a:endParaRPr lang="en-US" altLang="zh-CN" b="1" kern="0" dirty="0">
              <a:solidFill>
                <a:srgbClr val="3333FF"/>
              </a:solidFill>
              <a:latin typeface="Verdana"/>
              <a:cs typeface="+mj-cs"/>
            </a:endParaRPr>
          </a:p>
          <a:p>
            <a:pPr marL="533400" lvl="1" indent="-261938" eaLnBrk="0" fontAlgn="base" hangingPunct="0"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Unified coordination mechanism of EO data sharing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for emergency response.</a:t>
            </a:r>
          </a:p>
          <a:p>
            <a:pPr marL="533400" lvl="1" indent="-261938" eaLnBrk="0" fontAlgn="base" hangingPunct="0"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Adopt universal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standards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for aerospace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data acquisition and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exchange.</a:t>
            </a:r>
            <a:endParaRPr lang="en-US" altLang="zh-CN" sz="20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Extensive and Timely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Capable to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coordinate and dispatch all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civil satellite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and aerial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resources. </a:t>
            </a:r>
            <a:endParaRPr lang="en-US" altLang="zh-CN" sz="20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Plan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space and aerial tasks uniformly based on EO data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requirements.</a:t>
            </a: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Consultation supportive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Disaster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experts,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space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technology engineers, government officers,  end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users etc., 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can consult together on how to acquire EO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data.</a:t>
            </a:r>
            <a:endParaRPr lang="en-US" altLang="zh-CN" sz="1600" b="1" kern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b="1" kern="0" dirty="0" smtClean="0">
                <a:solidFill>
                  <a:srgbClr val="3333FF"/>
                </a:solidFill>
                <a:latin typeface="Verdana"/>
              </a:rPr>
              <a:t>Visual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marL="533400" lvl="1" indent="-261938" eaLnBrk="0" fontAlgn="base" hangingPunct="0">
              <a:spcAft>
                <a:spcPct val="0"/>
              </a:spcAft>
              <a:buFontTx/>
              <a:buChar char="–"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Display tasks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implementing state, disaster information,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related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base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data, and EO data of disaster area.</a:t>
            </a:r>
            <a:endParaRPr lang="en-US" altLang="zh-CN" sz="1600" b="1" kern="0" dirty="0" smtClean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  <a:p>
            <a:pPr marL="533400" lvl="1" indent="-261938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–"/>
            </a:pPr>
            <a:endParaRPr lang="en-US" altLang="zh-CN" sz="1600" b="1" kern="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Verdana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363" y="744534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  <a:cs typeface="+mj-cs"/>
              </a:rPr>
              <a:t>Characteristics</a:t>
            </a:r>
            <a:endParaRPr lang="zh-CN" alt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17158" t="10068" r="558" b="13165"/>
          <a:stretch>
            <a:fillRect/>
          </a:stretch>
        </p:blipFill>
        <p:spPr bwMode="auto">
          <a:xfrm>
            <a:off x="4562670" y="5158680"/>
            <a:ext cx="2267338" cy="1698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79" y="5158680"/>
            <a:ext cx="2262188" cy="1698744"/>
          </a:xfrm>
          <a:prstGeom prst="rect">
            <a:avLst/>
          </a:prstGeom>
        </p:spPr>
      </p:pic>
      <p:pic>
        <p:nvPicPr>
          <p:cNvPr id="12" name="Picture 2" descr="http://img5.imgtn.bdimg.com/it/u=754822793,1920570996&amp;fm=23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5911" y="5195233"/>
            <a:ext cx="2288088" cy="1661616"/>
          </a:xfrm>
          <a:prstGeom prst="rect">
            <a:avLst/>
          </a:prstGeom>
          <a:noFill/>
        </p:spPr>
      </p:pic>
      <p:pic>
        <p:nvPicPr>
          <p:cNvPr id="7" name="图片 6" descr="image005.jpg"/>
          <p:cNvPicPr>
            <a:picLocks noChangeAspect="1"/>
          </p:cNvPicPr>
          <p:nvPr/>
        </p:nvPicPr>
        <p:blipFill>
          <a:blip r:embed="rId6"/>
          <a:srcRect l="21665" t="23475" r="19247" b="22879"/>
          <a:stretch>
            <a:fillRect/>
          </a:stretch>
        </p:blipFill>
        <p:spPr bwMode="auto">
          <a:xfrm>
            <a:off x="-1" y="5159830"/>
            <a:ext cx="2248679" cy="16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1  An overview of the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</a:rPr>
              <a:t>ArcSer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 system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2  </a:t>
            </a:r>
            <a:r>
              <a:rPr lang="en-US" altLang="zh-CN" sz="2400" dirty="0" smtClean="0">
                <a:solidFill>
                  <a:srgbClr val="0070C0"/>
                </a:solidFill>
              </a:rPr>
              <a:t>How to improve the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ArcSer</a:t>
            </a:r>
            <a:r>
              <a:rPr lang="en-US" altLang="zh-CN" sz="2400" dirty="0" smtClean="0">
                <a:solidFill>
                  <a:srgbClr val="0070C0"/>
                </a:solidFill>
              </a:rPr>
              <a:t> – a prospect</a:t>
            </a:r>
          </a:p>
          <a:p>
            <a:pPr>
              <a:lnSpc>
                <a:spcPct val="250000"/>
              </a:lnSpc>
            </a:pP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3  Supporting projects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134152" name="AutoShape 8" descr="data:image/jpeg;base64,/9j/4AAQSkZJRgABAQAAAQABAAD/2wCEAAkGBwgQEhIUEhQWFRUUGRgbFRcYGBwVFxcaFxcXGBcYHRgcKCghGBomHBcULTEhJSosMC4uHCAzODMsNygtLisBCgoKDg0OGxAQGywmHyQuLCwvMCwsLCwsLC8sLCwsLCwsLSwsLCwsLCwsLCwsLCwsLCwsLCwsLCwsLCwsNCwsLP/AABEIADsAjgMBEQACEQEDEQH/xAAbAAACAgMBAAAAAAAAAAAAAAAABQEEAgMGB//EADgQAAIABAMECQIFAwUAAAAAAAECAAMEEQUhMRITQVEGFCIyUmFxkaGBwQdCYrHRI0PwJDNygpL/xAAaAQACAwEBAAAAAAAAAAAAAAAAAQIDBAUG/8QALBEAAgIBBAEDAwMFAQAAAAAAAAECAxEEEiExQQUTURQiYSMyoRZCcYGxBv/aAAwDAQACEQMRAD8A9hkSpWyvZGg4DkIsItmZkyfCvtCIk7mT4V9hB+ADcyvCPaDABuJXhHtBgA3Mnwj2gS4GaaZ6KZcy9h9klTs2axGoNuMScHHsGbtzK8I9oWEINxK8K+whMYhxjpX0fpJqyZrKJjEDZVC2ztGw2iB2frGivSWTjuS4DcPVlySAQq5+QihprgOydzK8K+whYDoNzK8K+0PAsoNzK8K+wiOV8j5b6DcSvCvsIkDDcyvCvtAINxK8K+wgArYhKQKLADPgByMJjRYkd1fQfsIOPAYPOSZVbidbTVhsVW1MjGy7BXvL+q97nXSOw4OrTxsq/wBkV3geVuOyMKkSpJDTpqSy2ztAWRBmzM2g4DnGWrTy1MnPpA3hlQ/iVh96Ybmb/qATew7Nrdm2rm5GmXnFq9MlhtSXAt5Zw/p1JqKWqqFkOvVi4ZWZQewNb6cNIhPQOFsa21yCllZFfR3ppXysONTWS5kxs2XZAsw1PkgHnF12jjPUe3U0g3cZJp+mOCUUqS8umdBVuCwFgEZ+0Tf8x45CB6Gy1yzJfaG7A8wDpnR1b1K7DShTd5ntawFyctPS8Z79FKrbzly+BqSZWoOn9HNn7rdOqmWZqTCRYoL5lRml7Ei8Sn6fKMMtrOcYByyKvwpo0qJVRVzlDGoms42hewvl7C3tFvqVnttVRfCQl8nZTscoVbYVgzAXsuYAvbXQRyq3veEyp3xQtqOlE9WtuQV57eftaNC0s9xms1u3wCdMaHR/6R5uewPMtGS9yhZ7S7L6NZXZ2WTiOFlHmPMVlVbmYTZM8hY6AXjDGyM7JVv9yOm3JJSXRawjGMNngLKnS5jBQSFYMbc8o31xlGKTM8+xnaJkSYAKmJd0ev2MJjQq6SY+aCRKm7ppiFlVyv8AbUjvkcQDaNOl0/vScc4a/kOjlumzUVdNomozvJ6TFbey81SX+YM4yzy7MbNLKdUJqfEWv5IS8YFON4fiZxaez0zThMVBJN7ShYfm4kA3yEaYW1/SxjGWGs5DHIzxXCcRav3gkdmmpDuQBZWmkMSB/wBtnWKK7oKnbnuQY5FFBh2LpgdRJFOwdytx/cYMRvCR75RolbW9YpN8IMPaMcZTGnwdpS05UHdqqDN93cbZbzPl8xTQ6o6rc38hyomudQV0+dhm1IYSadGYgAkF8tkXtyAz0zMSjZCEJ/dzJlLt64FFNh+OCgr03DiZUMWc2Nzd7uo8tmNPu0/UQlnhCV3D4LdPLnjD6oJTbt2k7Cljec7N2WN9ALE2EUNx+oi5S4zkmrkyxQYnVyaOXTBRLAGdj2rWGRPM56cLR5n1rWKV7jBme614whYlXPlElGK31txjmUWzr/acicscomRimItZF7RFzmLn1JjrUa3UNbUUuycuCJimagM0Br3uOGvLjpHXp0X1DV9va8FE75w4R1GA0EpVlyJypMp3CkqBdUJuQp8r2ji6mWkjq8QeJ/8AT1Gh+ohp07OUzsMM6PYRTOXkSElsRYlRa45RrcmzUNIQAYAKmI90eo/YwmNG2UisgBFwVFwfSGnjlAwkUshO6oHoIbm32yJusIQ2+QtCbGFhAxNsCBDB5aKAp6iV/tnaXwNw/wCLfzFm6Mv3dlG2cOjNK+To4Ms8mFgfQ6GE4PwCtX93BZYix0PHyitp+Czho8sxyRMSYwY3Y9o20G0TkPKPO6mtwtefJzrlyI5pl3ALBQeJzt9BFtEHLgxx007ZYQyoMORG2t5dx+UArYHUm+sd7RaPZLcws0cqY7peSalRfyGsd+dntxwu30cx177Mvpdm2biq7ky1BBIIuMrXHe9RHnV/5yduuWonLg9D/UNcNP7UI8jjD+jWPzpMuZLxOcNpQbMqtbyyjo22Vwm47OjVprHZWpfJdwjAel0qolNNrhNlKe2pFiwsfvaK521OOFHkvw0drGUZVxLuD1H7GENG6R3F9B+whgcZ006Q1siaZYLS5Syg22oBabMYkLKViCBoPPO/COjotNCUdz5eevx8kG8Cn8KcWxmpnVnWZzOJZCgG1lOdwP5i/wBUqqrwq44FDk62X0z6PtMaXvgCoJuwKoQpsSrHJreUYXorkk9vZNtFXAq/CZrVFbLqWaU2ThyQiFOzcK3dv8xK6qyGKpR5DKLuDdLMHrJrSpLszILm6sotw1iu3SW1RUpLGRbs9D0RmTGQ6KQQRcHWHnAmk+0U3w6ULlCyH9Jy9tImpvyVSqXceDlcZwuY5Lud4AtrW2Cv6ssjaJSoqszJrkScksYT/wAnLSaGXaZcOVGR7GuhBy0z4jURVpdDFfdnLJ1xjVLNscNjSWkpVyKknW3wOcdVYrjuZzdXc7p7F0LK48PeL9NBzfuz78fg4mssUP049eRe8dHPlmFZZ6V0aomMmVsMVVUF2U99jnocrC8eW1F03qHx9p7XSaeMdPHnDHF69OUwf+W/g/EL7WT/AFI/kzk10kmxujeFhsn6c/pA632iUb10wxLuj1+xistRtkEbC+g/aBIZ5/iIqcVqN7KdVpqMkoSu2sxx3n1zAtZT6+UdWprTw2v90iDWRR+GeMU1JRVNTNBYvOu4UdpQ7W2ivBRck8ov9Qrd18YQfCQR6MOj9VSSZeJIirPp6ZGmU03ZvYspOwD+axtpErs2TrcniTfIeBPguISJEnDpMwOJLu8ya2yf6jrs7CjnqdeMX3Vb5Tmms9ISfR034Z18qfW100owZ3IXLJFXsqt+Jy4ecY/UIuNcI5zglF5Z6jHHGTABEA2JsRlAFuRGflfKLYT3LaUWweDk6qiaWyNmyoc7ZAixsHHH1h4VSy3hIurfupRzyUp0+WUBXYYC9rm2Q1sYUL5Skp548I5vqUFR9q7fkXVYH+GPRVPdFHl71yU6LCausnEyVLCnUmYc9ljqJQtq508rxk1trjhJnb9J06cPvXZ65RTsQEuXeSq9lboHsUy7tiOEcdqOezspzjwkWOuTeMp/pY/eFsXyHuy+DXOqJTizSnI5FDDUceRSmpLlFXZnhSCGCXGxtZtobj0gs24WOx07ufg0430ckVqyduZNTYUgiW5UOGAuGAyIyidV7rzhIvfI1w+gppCCXLWygZCK52Sm8sDJaGlAICLY6iwsYTnJ+REyaGlQFVRQDqAMjA5yby2BicOo7KN2tlzAtkDBvl8jyZyKSnQkqoUnWwteByk+2JG+IgEAEQgzgoMWBmAoWLG45EWsM+FoyRnKub45NDjGSQtr8AmTFOYz4A2t6HjGhwVy/VZjuhxis5ap6F1N2Cgm4tnmBne4txhrRVKOFI519VtkdrWfyX8P6ETzsia9lHLNj9dBHUhrFTWoQ5fyY4+kSm05vg7HDqCmp0CSlCqOXEnUnmYw2WOct0ju01KuKivBaissC0MAtABVxLuj1+xhMaKK1U8DI6W4CEMnrk/n8CGhMOuVHi+BDET1yo8XwIAI65UeL4EAB1yo8XwIADrlR4vgQAHXajxfAgAy65Uc/gQSXA/IdcqOfwIbQeA65P5/AiIpdB1yfz+BDBdB1yfz+BCJB1yo5/AhD8B1yo5/AhogHXKjn8CGAdcqOfwIAMJ1RNYWJv8AQQm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54" name="AutoShape 10" descr="data:image/jpeg;base64,/9j/4AAQSkZJRgABAQAAAQABAAD/2wCEAAkGBwgQEhIUEhQWFRUUGRgbFRcYGBwVFxcaFxcXGBcYHRgcKCghGBomHBcULTEhJSosMC4uHCAzODMsNygtLisBCgoKDg0OGxAQGywmHyQuLCwvMCwsLCwsLC8sLCwsLCwsLSwsLCwsLCwsLCwsLCwsLCwsLCwsLCwsLCwsNCwsLP/AABEIADsAjgMBEQACEQEDEQH/xAAbAAACAgMBAAAAAAAAAAAAAAAABQEEAgMGB//EADgQAAIABAMECQIFAwUAAAAAAAECAAMEEQUhMRITQVEGFCIyUmFxkaGBwQdCYrHRI0PwJDNygpL/xAAaAQACAwEBAAAAAAAAAAAAAAAAAQIDBAUG/8QALBEAAgIBBAEDAwMFAQAAAAAAAAECAxEEEiExQQUTURQiYSMyoRZCcYGxBv/aAAwDAQACEQMRAD8A9hkSpWyvZGg4DkIsItmZkyfCvtCIk7mT4V9hB+ADcyvCPaDABuJXhHtBgA3Mnwj2gS4GaaZ6KZcy9h9klTs2axGoNuMScHHsGbtzK8I9oWEINxK8K+whMYhxjpX0fpJqyZrKJjEDZVC2ztGw2iB2frGivSWTjuS4DcPVlySAQq5+QihprgOydzK8K+whYDoNzK8K+0PAsoNzK8K+wiOV8j5b6DcSvCvsIkDDcyvCvtAINxK8K+wgArYhKQKLADPgByMJjRYkd1fQfsIOPAYPOSZVbidbTVhsVW1MjGy7BXvL+q97nXSOw4OrTxsq/wBkV3geVuOyMKkSpJDTpqSy2ztAWRBmzM2g4DnGWrTy1MnPpA3hlQ/iVh96Ybmb/qATew7Nrdm2rm5GmXnFq9MlhtSXAt5Zw/p1JqKWqqFkOvVi4ZWZQewNb6cNIhPQOFsa21yCllZFfR3ppXysONTWS5kxs2XZAsw1PkgHnF12jjPUe3U0g3cZJp+mOCUUqS8umdBVuCwFgEZ+0Tf8x45CB6Gy1yzJfaG7A8wDpnR1b1K7DShTd5ntawFyctPS8Z79FKrbzly+BqSZWoOn9HNn7rdOqmWZqTCRYoL5lRml7Ei8Sn6fKMMtrOcYByyKvwpo0qJVRVzlDGoms42hewvl7C3tFvqVnttVRfCQl8nZTscoVbYVgzAXsuYAvbXQRyq3veEyp3xQtqOlE9WtuQV57eftaNC0s9xms1u3wCdMaHR/6R5uewPMtGS9yhZ7S7L6NZXZ2WTiOFlHmPMVlVbmYTZM8hY6AXjDGyM7JVv9yOm3JJSXRawjGMNngLKnS5jBQSFYMbc8o31xlGKTM8+xnaJkSYAKmJd0ev2MJjQq6SY+aCRKm7ppiFlVyv8AbUjvkcQDaNOl0/vScc4a/kOjlumzUVdNomozvJ6TFbey81SX+YM4yzy7MbNLKdUJqfEWv5IS8YFON4fiZxaez0zThMVBJN7ShYfm4kA3yEaYW1/SxjGWGs5DHIzxXCcRav3gkdmmpDuQBZWmkMSB/wBtnWKK7oKnbnuQY5FFBh2LpgdRJFOwdytx/cYMRvCR75RolbW9YpN8IMPaMcZTGnwdpS05UHdqqDN93cbZbzPl8xTQ6o6rc38hyomudQV0+dhm1IYSadGYgAkF8tkXtyAz0zMSjZCEJ/dzJlLt64FFNh+OCgr03DiZUMWc2Nzd7uo8tmNPu0/UQlnhCV3D4LdPLnjD6oJTbt2k7Cljec7N2WN9ALE2EUNx+oi5S4zkmrkyxQYnVyaOXTBRLAGdj2rWGRPM56cLR5n1rWKV7jBme614whYlXPlElGK31txjmUWzr/acicscomRimItZF7RFzmLn1JjrUa3UNbUUuycuCJimagM0Br3uOGvLjpHXp0X1DV9va8FE75w4R1GA0EpVlyJypMp3CkqBdUJuQp8r2ji6mWkjq8QeJ/8AT1Gh+ohp07OUzsMM6PYRTOXkSElsRYlRa45RrcmzUNIQAYAKmI90eo/YwmNG2UisgBFwVFwfSGnjlAwkUshO6oHoIbm32yJusIQ2+QtCbGFhAxNsCBDB5aKAp6iV/tnaXwNw/wCLfzFm6Mv3dlG2cOjNK+To4Ms8mFgfQ6GE4PwCtX93BZYix0PHyitp+Czho8sxyRMSYwY3Y9o20G0TkPKPO6mtwtefJzrlyI5pl3ALBQeJzt9BFtEHLgxx007ZYQyoMORG2t5dx+UArYHUm+sd7RaPZLcws0cqY7peSalRfyGsd+dntxwu30cx177Mvpdm2biq7ky1BBIIuMrXHe9RHnV/5yduuWonLg9D/UNcNP7UI8jjD+jWPzpMuZLxOcNpQbMqtbyyjo22Vwm47OjVprHZWpfJdwjAel0qolNNrhNlKe2pFiwsfvaK521OOFHkvw0drGUZVxLuD1H7GENG6R3F9B+whgcZ006Q1siaZYLS5Syg22oBabMYkLKViCBoPPO/COjotNCUdz5eevx8kG8Cn8KcWxmpnVnWZzOJZCgG1lOdwP5i/wBUqqrwq44FDk62X0z6PtMaXvgCoJuwKoQpsSrHJreUYXorkk9vZNtFXAq/CZrVFbLqWaU2ThyQiFOzcK3dv8xK6qyGKpR5DKLuDdLMHrJrSpLszILm6sotw1iu3SW1RUpLGRbs9D0RmTGQ6KQQRcHWHnAmk+0U3w6ULlCyH9Jy9tImpvyVSqXceDlcZwuY5Lud4AtrW2Cv6ssjaJSoqszJrkScksYT/wAnLSaGXaZcOVGR7GuhBy0z4jURVpdDFfdnLJ1xjVLNscNjSWkpVyKknW3wOcdVYrjuZzdXc7p7F0LK48PeL9NBzfuz78fg4mssUP049eRe8dHPlmFZZ6V0aomMmVsMVVUF2U99jnocrC8eW1F03qHx9p7XSaeMdPHnDHF69OUwf+W/g/EL7WT/AFI/kzk10kmxujeFhsn6c/pA632iUb10wxLuj1+xistRtkEbC+g/aBIZ5/iIqcVqN7KdVpqMkoSu2sxx3n1zAtZT6+UdWprTw2v90iDWRR+GeMU1JRVNTNBYvOu4UdpQ7W2ivBRck8ov9Qrd18YQfCQR6MOj9VSSZeJIirPp6ZGmU03ZvYspOwD+axtpErs2TrcniTfIeBPguISJEnDpMwOJLu8ya2yf6jrs7CjnqdeMX3Vb5Tmms9ISfR034Z18qfW100owZ3IXLJFXsqt+Jy4ecY/UIuNcI5zglF5Z6jHHGTABEA2JsRlAFuRGflfKLYT3LaUWweDk6qiaWyNmyoc7ZAixsHHH1h4VSy3hIurfupRzyUp0+WUBXYYC9rm2Q1sYUL5Skp548I5vqUFR9q7fkXVYH+GPRVPdFHl71yU6LCausnEyVLCnUmYc9ljqJQtq508rxk1trjhJnb9J06cPvXZ65RTsQEuXeSq9lboHsUy7tiOEcdqOezspzjwkWOuTeMp/pY/eFsXyHuy+DXOqJTizSnI5FDDUceRSmpLlFXZnhSCGCXGxtZtobj0gs24WOx07ufg0430ckVqyduZNTYUgiW5UOGAuGAyIyidV7rzhIvfI1w+gppCCXLWygZCK52Sm8sDJaGlAICLY6iwsYTnJ+REyaGlQFVRQDqAMjA5yby2BicOo7KN2tlzAtkDBvl8jyZyKSnQkqoUnWwteByk+2JG+IgEAEQgzgoMWBmAoWLG45EWsM+FoyRnKub45NDjGSQtr8AmTFOYz4A2t6HjGhwVy/VZjuhxis5ap6F1N2Cgm4tnmBne4txhrRVKOFI519VtkdrWfyX8P6ETzsia9lHLNj9dBHUhrFTWoQ5fyY4+kSm05vg7HDqCmp0CSlCqOXEnUnmYw2WOct0ju01KuKivBaissC0MAtABVxLuj1+xhMaKK1U8DI6W4CEMnrk/n8CGhMOuVHi+BDET1yo8XwIAI65UeL4EAB1yo8XwIADrlR4vgQAHXajxfAgAy65Uc/gQSXA/IdcqOfwIbQeA65P5/AiIpdB1yfz+BDBdB1yfz+BCJB1yo5/AhD8B1yo5/AhogHXKjn8CGAdcqOfwIAMJ1RNYWJv8AQQmN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58" name="AutoShape 14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60" name="AutoShape 16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4162" name="AutoShape 18" descr="data:image/jpeg;base64,/9j/4AAQSkZJRgABAQAAAQABAAD/2wCEAAkGBxQSEhQUExMVFhUXGBgYGBgYGB0bGBgYGB8aIRgaGBcYICggGRomHBcZITEhJSksLi4uGB8zODMtNygtLiwBCgoKDg0OGxAQGi0kICQsLywsLSwsLCwsLiwsLywsLCwsLCwsLCwsLCwvLywsLCwsLDQvLCwsLCwsLCwsLCwsLP/AABEIAKQBNAMBIgACEQEDEQH/xAAcAAEAAgMBAQEAAAAAAAAAAAAABQYDBAcCAQj/xABJEAACAQIFAQYDBgMEBQsFAAABAhEAAwQFEiExQQYTIlFhcTKBkQcUI0KhsVLB8ENy0eEVM3OC8TVTVGJjkqOywsPSFhckNDb/xAAZAQEAAwEBAAAAAAAAAAAAAAAAAQIDBAX/xAAqEQACAgEEAQQBBAMBAAAAAAAAAQIRAxIhMVFBBBOBoSIyYZHxcbHwFP/aAAwDAQACEQMRAD8A4bUjgcjxF7T3dpjq+EnYNvGzNAO8j5HyNR1fobK7djTbbWIZLCWEJItwVXRcER8L7lZBjVx8NAcHx2T37Mm5adQCAWiVBPHiG28Hr0Pka0a7527W2tvGqI7hMMLYJcOur+zA6htZEbk/vXPVKG0T/oxtkVy+gCCZ4kboRMDk+H5gUWlXR8xs3AwGB8QVyQLNtdtTRLAAqPHbWVEgqIktTC5hZ06xlxOnu9bC2pUBTudLKR41EH5kegFLpVxs5rh1068AWBCbaFWIYMzKwWW1ATB2EFRsxqCz2yTecrZa2NpXRpAYBQ0KJCjUeJJEiSTQEXSti1gbrHStt2YCSApJiYmAONRA96yYnK71tirW2BEdJ5Ejcem/tQGnSvpEV8oBSlKAUpSgPq1037PB4TXMlrpv2dHwmt/T/rMs36Sfzi2XIUckgD58Vr5lFgqpB0BWg+vDTW7jrwRgx4Bnby9PWo3OEN83tLll6E9THxfMk1OV0ymMo90hrgnzWfYQKw37rEiYgbD+f71tXMIQ8NsSCfoJn6Vu4bLEvBfEEYnSwJATYTqnoD+9Z2bHUvsXwkYS4xZTqukhRyhACmT5mAfYDzro2kedcu7B4dcDiWtB9S3bSMrnT4iurYFTEAFvPj5V0228iagH2d6+M1fXrzHWoB9NQPbHJ7eIsfiKW0SwC/FMHYeh/wAKnCZr6/wmpB+fcrxr2HDAfCwOlhI2Mwymul3O3Fq5hbjKSt3hlEjSGEAqTtsSao/bLIbuGua3YOLhLalGkauSNMmI2qARzxvvVWLLDdxVxrSXHK3AzHXrUMSVI5YidxEwetRgPiMbD36eXO9b+MyZ0wyXtX4YjUrHSQ78hFO5MKJPoOlRGvcxsJMe1YvHZbVRKpi20BAQFHma8Yhw8K7ADbxDeP0n3rTt+KBIHvXhlKkjrxtPEVqkQaqWtTafWJHHMSPSr5isEMBhUYXQjXnLGeNEFtOkfFtt8/Xek5Vf7u+p06oYbHadx1HqKm/tNw6rftlHLK6FomQpn8o6CCPoa0IJ/sX2vDkJfuEO0ASAFI4Hi6menoKjftH7Q4nD4lEtkC2F1cSHJ2KtPQADj+KqFcOwg7gn3HHXy/zrZzfO7mJCi7DaZAPXfmT19KkUTNjtFhrqg3hctuBpK2idG3UAnaZ4pVMZaUJIKrbZzHMMDhbc6Rh7vitFu7fSSJlNyyHeem8+ZmpV0Dtx/wAl5b/cH/kWqximm+ik5tSiuyLz/EZhiMNYe8FGHdgLQTu1VnM7lFMzs25Hn516znFZjgoW9FrvN9hbOspplmKTL/DJO52qbzP/AJJyz/bp/wC5U59odkYq1ibQH4uGCX19UYEOPoGP/drb2VTrpGHvvUk+Lf8AuijZvmeYYfuXvQgdHNuNBDJcZXfwqTEkLzBqNTtRiQ5uawXLBtRRSQQAsrt4ZUBTHIqy/aTaLW8uVQWJsbACSdk4AqnWsK9l0e7acIHUnUpAMGY323ANZZIaZUjbHPVG2XVcqzfFWCG0qlzxaWKIzzB+EcDYCDGw8iZ1MPmmZviPu6IovopDKVtgwCWmX22DxsdwZ3manu1uT3sbdtY7A3FuqqrpUNBUqZ2mB7gkHatTshmV7EZwWxKC3dW0yMoUrEREgkmd/wBq1eKOpLfn+TFZpaXLbjjo0sRgc5s/jd1GhAnhNp4trJ0hQSY4mBvpE8VoDNcyGFXESO4VgA/4YJYQomPGfhAnyFWrshlOKw+NxF+9qt4b8Ukuw0kFpUxPQbz0+dRuYOrZG5QQhxLFRxCm4YEdNqPDGr3XP0Ss8rrZ7r7IJ+wmY3CX+7jxeLa5aA8W+yhtueKhL+TX0vrh3tlbrMqqpgSWMLBO0E9Zirr9qt5lbBlWKnuehI8vKpDOybv+hMQxm41yyGPVpNsyfmCf940lijbS8UI5p0m63sqn/wBvMx/6P/4tr/51p4HshjLzXVt2dTWn0XBrQaWHTdhPHImrz2u7JY7EYu5ds3AtttOkd6V4VQfCONwa1uxeAutg8zsjxXtRT4uXAIPiPr1NT7K1VT8/9wVWeWjVa8fF/JTs17I4zDJ3l6wVQcsGVgJ89DGB6moOunYDB3sBluMGNMd6pS1bLByGZWEypIEkg8/lrmNY5IKNUb4puV3/ACj6K6H9nV3eK53V07AX4uRVsDqaJyr8S95ynhNVgY97ZMdAR/ht/XFXHNl246VS81txvV8xjBn3BYkG2VYBjwkjcTyAfY0y+9a76+JVQwPduTARiR16Dn6CtLDEGN4IJj5g1o4dwSNW4gA+o2gfoK5oG50Hsnjfut4ffPEWOm2dWoL3reNhPQkgk+R966tYOwAIjp6ivz1jcvfQrpcZwsRyY89P+Vdc7D9p7WKthFBW7bVQ6kbbbSp6gn5gmrklyRq9R61oLfAIWdyJA6kDkx1G4+tbDX4k0BmC14M1Q8/+1GxZhcORffWA2zKoX8xDEQx6ADbeq92l+0y+zJ91m0kTqZFLXPYGQF/WgOhdosNZa2126qE2NTqziQGXcCOskAR1qg9m8iVLYu3dnddSFh4VU8eY1MOp4BHrVRx+eYnGFReutc8WymFXUeDAgT0k8V0HL8Asi3dm/A07kkW9t1AUSQDsPf51STJSKx2nvveuwSNjpCDoTz77yPPioC6ukkE8Vc8nwRuY0oQQk7M5YFQhBVYbckRp9j8qrPavAdzfdQ2vf4t9z6z1qkG3yTJI0bd6DPQUN14I3hoJ9fKsNiNyflWQ3y7CSYH6CtiDxiD4pHoZ9anMwQ37CXAgLqkMQJJhjuR/EAOnQ1FYNwzeL4WMHp7EGOd5+Vb+OwxRFZX8RHCfoSAZUkRO1SgV56wMK2HWNqxMKAx6JpWTTSgKvXSszy+5j8qwX3Ve8az4HUEBgQIPJHkPkwNc1rNhsU9sk23ZCeSrFZ+lRCSVp+SmSDlTXKOi9p0+74PLcLcIF4XFdlBkqBPMerx6wYrcz7NPu+eIW+C5bS088aXkb+gbSfka5XcuszamYljySZP1NLlwsZYknzJn960ebpdfRmsHb7+zpn2mYhsHdwLWTDWkcISJ40ruDztVVx3a+/i+7tYpw1nvEZwqgGAd4KieCar128zfExPuSf3rHVZ5W22uOi0MKjFJ7teTouY9jcTZxSXMs1dywQq4uCB56jPiXrwQQYqxjEI+eqEIJTDFXI/ikmPcAj9ulcgs4+6i6Vu3FX+EMQPoDFYbdwqZUkHzBj9qusyXC83/AEUeCUuX4r+yT7QZhde9eRrtxlFx4VnYqIYxsTFWo/8A88P9t/66olhQzqGbSCwDMRMAndiOTHNWW/2ctotwHMsORbUMVVpDsdR0294c+E8cSv8AEKzU6bfaNZY7SXTstvb7szicYcIbFvUFtAMSyqATHOogn5Vr9oMQlvEZTg1dXaxcs94V41arYA9Dsxj1FVy9kMXe6GY2GXSCXF0aJLBSviYEkDU3qFETIrVXILXf2rYx1gBhJeYCEd5sTOkb2xywP4imKvLMm20uTOOBpJN8X9lq7a9iMXicZdvWkUo2iCXAJhVB2PqK89msHcw+AzW2+z29jB4IU8EVE4Xs+payLuYomsWXabgBRbqO7CC0SNKCSR8XG6zG3soUKpXHWmNxbTMNcAG4HLi4SfyBN9i0uojenux1aku/se1LSot8V46+Sxdi8Q97LcytuzPpt6lBJaPC52n1QH5VzurfhOyql3W1jrZKo9wlCCAqC2fEVeB/rCOSPw2gmqhWcp6kl0axhpbfYqd7KYjTeWoKtrL7ulwfWoi6dlpK0d+wVwMgkDcQJ8/L9aqvafKiPGi+A7wPykfED7EVN9l7ovWgJ6T/AF/XSvOIxMOyt8Lxv5MRGr9ga6cyvc5odHO+6/MDuOR71pra3EkRsD6E+nNWfOMJaLEI3iEEkCVMzI9fOfeo7FWQSFJ2gAECYO/03muO6Zuiz5Zm2HwzJh+7e6fEDcLaFBBOrQBOqIO7fSsea2nw104rDM1tgSCNm8HUGRB4ncfsKr+TZSxxdoMfD8TEeQgNv6zPz9KuwQXna3IUODGrr6H1iP0qdRajPk3bS7fuqO4Rn7si3p2JuxLAufhtkDVHMjk1HY/ttjSjWXtIjOplijK+ltpVSYPlNW/DjC4DD6rdhSyiCViTMAy538ufStTNsvOaGy9vSBbBGu4CCRcG4CgGYhevJNWtXQOZ5A1mxdL4nDm8NB0J4Y7z8pcNsydCN+fMRW/g+zl3GsHa+GWAus6iQ0bW1Vt4GwngTtPFXK/2BJw3iKfeEBhg50QCdAgqIkbbzx71IdkslXDbNqDwWhuNW0QASABPQ7xPtVkEPichOCwyW7ZDuSTcbSIB/L4TOwEb+hqR7OOwZbkSFXdp0jURuZYwW6VY8ZhzclSwBI6mASQQQOvBqtZ5YvW1MKBZUysTA9x0Hr61VqnZZGj9oWNRnC21JuTqbfgKv5Tydif51z7NrpYht9wDPnNWPtNda5hw8kFCD6kGREj03j9a0MrQthwlwIyFyUM/iWrnB2/NbO0j581XzqD6K8rE7V9FzYgcdfWtzHYBQdj6FYO3vP71iayoE6x7L/OeK2jJSVogwBvKj3mbkk9OayM4UeZ9DtWDvCetWB8ryWitzB4R7xIUbAFiY4AEk15trNppUbNsx5nqPXge3zoDSHvSs7oBGpdyJ5jqR/KlQCoUpSqEilKUApSlAKUpQClKUApSlAKUpQClKUAr0pg15pQHUfs8zPYCdxVkzqx1HH9f5VynsnmPdXRvsdq63r12wfTeuyD1QOWa0yK/muB7m8veFlVwrB135Hxx+YA8ismByu3d1lHVmVtgdSqwM8mBpBPH0rf7TOGsYcbErq+nEfoKjMLnIsWtNu2VvQ6u2qAdpRwdyHB9IM1xyVM2RsYXG927WmAtuh+EjefJiRxxB4M1MXmLCzwpDKIWN9gW3HPWqJ9+Ur408Q0jUJOoLO5BOzRtI2idp3qROZMVWG+A7SZMEbiZ9P1rOzQuZy65d8K3PDII8lnoxmSN+KsuHxaWLejVssAN6nqR6maovZzPwAEcgGNPTxc7Eee9SeHxHe3Cik6SQYmRp8wfX3mrqvAJrHZv4SCZnYmDxsQY8iZHFb+Ev94ihtyN5HUdP0qs5jiLIO3eNpERAPnE/wBdaruGzm7buRqnT78dIqHKuRR1O/dhIUwehaY+ce9aY3tnviCIMQdRbc8/L96phzLvAVFxn1cgmY52E8R/Ktq1j5ADyCAArfmaQQQegMCfWOlNQorXa/MmttoSNJ4PO3l6f171We8KFHVidgQYiCOR6xUl2pguzCd2OodJO6kfKRUDr49KtFbEFnwdz7yjl41qCfCCXb5DkDmekVgudn7ndm6tssu+5Jlo6hR096k+ymRXFm+XFogEANuGWJ3aYgmNqveW4jCh9L4pHuP4QGddO/IRRsN9oO+wqyilwDjNyzE8bev9GveBW34jcaIGwiZPlXUO2XZKzeW5ctEpdtLBQSFIWSBERPMRXKcvwxvOqqCSxgAcn/CrAvS4q0LCJZXT3tv8W4VnSp/KSOJI4/etDsitlrWMuXBK2u6YAMNZAaSRJ3+GrCezzLh7LKbdlgPE1w+G0vQ6SRqc7bk7RXPO0eBKYi7B1qGlX2OpWAIYEbEGenHyoQTuIw+FBGwcEAhlZoIPppld52NKy5XleBvW1dscltiBqS8niDDmIIlfKlAcmpSlZlhSlKAUpSgFKUoBSlKAUpSgFKUoBSlKAUpSgPdl4INdW7F5sLlvSTuNq5NU12czM2bgM7da1xT0szyR1I6pjrMyPL+dV7GYSOKseHvi6gYeVaeJsTNXzQ8lMcvDIU4K2bZX+0I1J6bwVJ2G8VDgcxz1FTuJQ7DoP3/lWjmPjbVAB/qJ8/f0rjexuRVtmDeZn9qtGW4+DJkTzxz6HoJn6VV3tkHbnn6VltXGG8mfOeJ5/Sqp0QXG/i2ZwqkSATPoNoJPO0Vo2cC7MdAJHVjwPMkjgCo7Ao9zSidZl4469OsVdMlREt6FaQDuG5LGPiY7A+IbfSpW4s+rg7du3MzALE8bmIkj24rXw9j7zdKKxX4Y4LCdgY38MmJ9YrbxefYZUIuKSVMBZEwNhC+fO5jjneqjic+vAd3au6bKawg0gFlfnvAZ1HfrNJSSJo2+2OU925UMJBA0yJPPxRw0VWSBHE/vWzhMFcuNptIWJ5Cjp69AKtGXdiW5vn10qf0Ldfl9aRU5v8SsmlyRC5m7PbNsC4EWACIC9PhAhTvzvWK/l+py5XTq/ICT7y3JM/8AGroMmVBCqFHkB/UmsQy+DJ2A3J8orsWPSrZnrvZGOznNy0wQFnvsqrqYagq/mTSQdRgCI6Gd6gcnu/d7jXbcFt1lhI3PiiPaCalsoxDs17Eq2hbANuRE3L98FQmoztbtyTHUCNqireHa3tAWCPCRvPO6n5bftXBOck+TshFVwTuR4q9icVbY3p2dnVlX4HKhrajnQJQjndd+TVN7U3bzYjxIEdlUaARsD8IYDcbECG3HzqYw7uSFDACVYDgFkMrPQwdxO0gVvdpMjt4tXx6OwYJquW9IcBkAEENtHB8RiFG2+22LJq2fJnOGnc5vii6OyMCrKYI8j8qVlxblnJdVDndgoVAD6Kuw+W29K2KFcpSlZkilKUApSlAKUpQClKUApSlAKUpQClKUApSlAK+qYr5SgLt2Nz7Se7Y7HiruzA79DXFrN0qZFX7szn4cBHO/SunHNSWlmE409SJ/FWJqKvWKslggjp8/62/risV3K2YeGD6Vlkxl4zsp17DmRpiZrdy7JC7kXFZVkcHeT5TsKl0R7TbifQxx8+n9bVKm8HgpGpuZ3IEcgnjbb5mudxo0W5r4fImtWyQw0/EOgAJ8M7+nuZ3qDxlt7cSGAJ1STzEyRuZ6D2WrFj8OwACX5Ig6GmCTt4TPqRXlhdxE4e6LYlQyQNUHyJk6SRIPkagmisLbu4liifiHpHTziYgcAnirp2f7ArpnEhTI+FZkf74IM+gr32MyX7sGLCHJgjyC9Pmf5VfMKBtv6n+X6/tXRiwKtUjHJkd0jVwWSW7ShbaKo8gPqfU9JNZ2wEnjYfWf+H71vviUthmdgqxyYAAHqdiSZ/Sq7mHbzDW1buQ2IZQWbQCFUDdnZyICjz9au8qiVWJyNu7l3pVX7VXFtL3cwW5EwdIEmCeCYC/79QeYfaPdvA6WCDgJbH73T+y+VVLG4wu2pzJPuf1O596xyeoc1pivk3x4ND1SfwW3E42zaw+Ew2HKsFDXrsGR3radmJ5IWBPuKi9R1lmOqSW3G5J3k9CSTz71E4S/pPoeak9Wok7bkfRSC2/yNcUm0dMUjG/9fof8ql8qzP7kDdI1JcssCCJ3DEBtMjUAdyOoPnUZbvaS5AWSpAkTBbad+oH05rD2ixum1attyLbqx/ha7qJ2ncqpUH1Bq+Nboib2aKNiwNZgyPaP0ExSrpkWQ4W/aDvbgglQ2q6NYB2YhVgHeIHlSu45jmtKUrMkUpSgFKUoBSlKAUpSgFKUoBSlKAUpSgFKUoBSlKAVmw98oZBrDSgOgdmu0YMK53q9YS6IlT9f62NcJtXSp2q4dmu1RQhXO3nXTDIntIwlBrdHVripcQB9/UdDVfxWU6T8RgxBEfsf2kVvYHErdAZDvyR0NbT2mdYggyJ4j0kn96ieIRyEHhbGh9TPKidxIPBA2M9envW/9/LspthQVaRA+FfzyOo361nGXAyfiG4Mef1qHzDDKCQrx6MD/PpXO4UbqRN//UFq1uzSeYXc/wCH1qPx/by6drSrb8ifE3ynYfQ1XMwRlMOAD0IOxHpGxrLhclhFuYljbtkEpAm5cjoi+R/iMCqzzS8ukIY4+FZ8e5iMU41M9w9SzeFR1JJ2VRUbmyKCUS4XUiGIBVW34E7lRAO4G/TirDctXcRb0WrLJbBVUVZ8RMnU9wxraBzsN9gKZX2QuvJZ7dtVMHUeD+s8+fn5VzqSW7N6fCKsMKAgVenn1mthMJ4PHAM7CdyIMmRMbgCDzPpVzs5FgLcd7iWut/DbHPpCyf1Fa2OzfA4V0NqwVZT4g4+IH+9qIPrH0q8ZSapJkNRT3ZX8Hll28fwbLuOPApIHuRsPnU9dyTEYewrXbIQ94IYuCwWCY0LMHaZJ6DasOK+0y7rJsIEkDwquwI2nf80QOPKq3m3bXGX5V2McwxMbf9UQP0p7M5c0R7kVwTS2yoB8wDJ4HTaed5Hy+tV7Ss+tQx8Onw7e4P7VjbN7ukrI1EkHYSBtx5HmmW5U98mW2VXaWbjSPLc/FFa48Di7bKTyWqNNMXdAAFy4ANgA7AAeQAO1KncLcFtFVUB2kkrMk+UxtEUrejKym4K4q3EZvhDKW8IbYET4SQG26E710/Mc7y/F32uXLlpymHuEG6lzuRca/aKBEJ75iLbXPw9TKo+HYGuYYC4q3bbONSK6lliZUESIOxkVdMV2qwFyA2EVVF200ph7CsEXEXmYbczhmsppaQWQz/Eci4bFZQLFwd2xY3yyLDi6LXfr4dRJU/8A40iSw8XIkBqz4bHZQL943baOhtro7tLttPifWAGLN3pQ2gGhRKtuPiby3avLhdZhgwVYWFacPZEhEvreKrJFsuz2TKwfAeOv3LM7y5hg7Rsqrp/rLtyza0gmwyySs96BfK3AHEGAGI3NARXZDMsJaa6Li6O8w/dsb03rTXO9svPd2lRlXTbbbU3Tfz3/AL1lHcOBb8Rv6kBFzWtrvx4WYGGH3aRsw3naQGOXNs9y5fvtu3YR2cAW7i2U0z3KJ4d1NmLwe5KAhp6iJx5p2rwFxLiLglAIcLFm0jDxWDb/ABE8SwExAJB/tRz0AzHH5P3uJY2gytbt92B3gUNpud6LZ0g6i3dQzKg2bj80bnmaYM5basYfSLmuw7gI4bUtl1vF3YkMTdYkadtJHlAksT2ty7vzcTBJp02wAcPagAX1dwULMhPcarYcAEzvEA1Xu0edWr9nCW7asvcd+pGhVGl7rOkMpljpaCDwRO+o0BOWc3y0oBdt62NqxbLMLhKaMKyvoOrY/eBbj0mNqzWc6y++2q/bBW3h8Jbju7hAREIxKWwjDRdN1l03G8PPnv4x3arL+9V7OEB0oV8eHsbk37TglAShYWFuW9UcsOm408b2kwn3TE2bFprbXQygd1bG33lbqM14NrgWlW33cFQUB60B9wGaZcr2deHtsi4ewHlbhLXzcsfeC0NvFpbumIEnrNb+Bx2TG/quWlFs2kUppuxq13Q5QySG7oWfc6jqB5jMqz/AphbFu5hQ11LqNdbukYuq3dbEXCwO9r8PuyNJ5rbudq8A5s68EpCPYZgtm0k6O/F2dEagQ2HhDse6MxJJA8/6cwJsW1dT/wDrYa1cS2rKzNbxAa7JkKxNqSGPXy2rYXMsoW+WNm26EWQYt3Rb/wBe3elELagwwxUb8upIHU6eL7RYJnIXDW9LYnDs7GyiBrNtR3qjTra1rcSe75E+ZUzGMz3LLGJM2rV8dyql0w9vRr726zDugVSWtNaXvFMjTHnAFU7PZrZsWscjCTeRLaEDxaO9Q3AG/LNsHnkgVLZxmWWK1xrFm257lxbBS4Les3rfdagzSbi4fXqadJaPi5OHD9o8EEwyPhAwtNhmeLVsF9C3hflx4rgYvZYKxg90QYnfLdzXBHD4xilprp7tcPNlbbl2t6L9w27YKIkeNQDs4B5NAa/Y7M8HYsXjeAGIi8qsyMxKXLFxEW2VOlWFxpYsOCI4rczPM8tu28WYm6y2hZYi4XlLVpYE7Ad4tySSIEbOIAiuz+e4aymHS9hluBb9y5eJtozMhW2LKqzbkK4dikgNIBO5qQxXaLANbxijDgNdjumXD21IYW0WZLN3SlwzlUH5tiOKAkTjsm+8WyLaG0LdxW8N3TPep3badJOvudYiDvtr4uDVyjNcsIwoxFtWFqxdtkFHX8Q3yytcKatU2WIETDTxsRnznP8ALhim7u0rIpxKpcTC2dFvX3fckWSQt8JpuHU8H8XjwitDFdpcAUvImDCh2vsv4Vsspa5ZaxFydShUS6CoMeMDccAQ2fYzCtZsJhrQUjvWuMdXeb3bndKWJggWjb4HI3NT65zl3eXF7oLYN3B6VAuQ9u2LpvNcGqZ1XB8hsOh2R2qyz7y9z7oCrWkUA4e1oVg7F1WyHAAZCq69ZYQYMVztjuYEenlQF/xeb5acPi7CCC9wXMOdDFEfuQGMeEkF9aqYABZW0ACBQAa+UoCbyXtBcsEQTFdT7N9trN6BdAnidp+h2NcRrPhncHwST6VrDI1sZyxpn6Uw+llbuyN95G4n+6TI9aiMZkwZiBtI3A3E+g5B9vpVE7EX8Uym87izhUMNeuGBI/Kg5uN6Cp1u2VnEP3YdksDaJh7w/wC0YfCvPhU79SRtUucZOoc/S/yVUWt5cGwmXIpYW9N67Hhcn8G023J37x1/h+HiT0r732IQT3Fu5dmTdJDE7mAB+VQNgo22qawmIsMFCaFA29I8gOKkMJhh4oGzc7iCeN/lUP0u1y3Cz7/jsU29m2LdtLG4iwfgUEifOIMbftUXYsXnuQwckiSXWT+p9IrpN3LdQjTbgdI3+vHHpUEuB7vwhVlT7BvlzPFQsVcIl5G+WauWWrdu1ca7bBAYqANmjqCTuT1G/WPKqNj8Mbrsd2Oo+ZJHT57CrvnRu39isATEbc+dRuBy+5acMJ+kg+9XWFlNaK0ezuIcQLbKvkTA+k1huYC/Y/tIM9CSffjjmusYRzsRbYg+w4596wYzLFuatFtQWEEuqsR6jcwassbJ1nMUtuxGvcDmAFnedyBv86s+Dy58Ugs2UtWVG5PU8zJ59vPzq15f2WtdQx8/CeR5E8Vu4ns+kCAqQf7u1XWMq8hVf9B2rYCvc8UeKQDv9dtopVhbCYddmuLP1pWntIz91n5wpSleedopSlAKUpQClKUApSlAKUpQClKUApSlAKUpQClKUApSlAKUpQGxgcE95tFsAtBMFgNlEmNREmOnNW/KsLYy+2XxgDXnG2HIkj+E3f4VGzRydhAgmqRWxfxjuAGMxAkgTA435qUQSnabtNexj+NgEXwpbQabaqOip0/fzqGS4Rwa8UqqSXBL3JTBZ5dt8MasmXdvrqcmao9K0jkkuGUcIs69gPtMG2of18qmsL2/wzchR7bH61wgGvQuHzrReofko8KP0GO12DbovvO/1ivjdpMIeq+01+fhfbzr794bzq69R+xV4P3O/wBztfhQI1CB0n/AVo3vtAwyfDB+VcNN4+deS586h+pfQ/8AOuzrmYfaj/AP5ftVWzLt/fucNFUua+VR55susMUSl7PLrGS7fWlRdKz1Ps00oUpSqkilKUApSlAKUpQClKUApSlAKUpQClKUApSlAKUpQClKUApSlAKUpQClKUApSlAKUpQClKUApSlAKUpQClKUApSlAKUpQClKUApSlAKUpQClKUApSlAKUpQClKUApSlAKUpQClKUApSlAKUpQClKUArfw+cXkUIrDSvAKqY3J/MD5mlKA9288vrwy8k/AhiSWMSu25NLee31LMHALgBvAm4Ex+Xnc7+tKUB7PaLEf84OQfgTlY0n4eRA+lRjsSSTydzSlAeaUpQClK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 How to improve the </a:t>
            </a:r>
            <a:r>
              <a:rPr lang="en-US" altLang="zh-CN" dirty="0" err="1" smtClean="0"/>
              <a:t>ArcSer</a:t>
            </a:r>
            <a:r>
              <a:rPr lang="en-US" altLang="zh-CN" dirty="0" smtClean="0"/>
              <a:t> </a:t>
            </a:r>
            <a:r>
              <a:rPr lang="en-US" altLang="zh-CN" dirty="0"/>
              <a:t>– a </a:t>
            </a:r>
            <a:r>
              <a:rPr lang="en-US" altLang="zh-CN" dirty="0" smtClean="0"/>
              <a:t>prospect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363" y="1244185"/>
            <a:ext cx="864393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5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 2.1 Two cases of landslides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needed </a:t>
            </a: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to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monitor</a:t>
            </a:r>
            <a:endParaRPr lang="en-US" altLang="zh-CN" b="1" kern="0" dirty="0">
              <a:solidFill>
                <a:srgbClr val="000000"/>
              </a:solidFill>
              <a:latin typeface="Verdana"/>
            </a:endParaRPr>
          </a:p>
          <a:p>
            <a:pPr eaLnBrk="0" fontAlgn="base" hangingPunct="0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2.2 Current situation of the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Verdana"/>
              </a:rPr>
              <a:t>ArcSer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for landslide monitoring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  <a:p>
            <a:pPr eaLnBrk="0" fontAlgn="base" hangingPunct="0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2.3 Ways to improve the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Verdana"/>
              </a:rPr>
              <a:t>ArcSer</a:t>
            </a:r>
            <a:r>
              <a:rPr lang="en-US" altLang="zh-CN" b="1" kern="0" dirty="0" smtClean="0">
                <a:solidFill>
                  <a:srgbClr val="000000"/>
                </a:solidFill>
                <a:latin typeface="Verdana"/>
              </a:rPr>
              <a:t> to support landslide monitoring</a:t>
            </a:r>
            <a:endParaRPr lang="en-US" altLang="zh-CN" b="1" kern="0" dirty="0">
              <a:solidFill>
                <a:srgbClr val="3333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322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 </a:t>
            </a:r>
            <a:r>
              <a:rPr lang="en-US" altLang="zh-CN" dirty="0"/>
              <a:t>Two cases of landslides </a:t>
            </a:r>
            <a:r>
              <a:rPr lang="en-US" altLang="zh-CN" dirty="0" smtClean="0"/>
              <a:t>needed </a:t>
            </a:r>
            <a:r>
              <a:rPr lang="en-US" altLang="zh-CN" dirty="0"/>
              <a:t>to </a:t>
            </a:r>
            <a:r>
              <a:rPr lang="en-US" altLang="zh-CN" dirty="0" smtClean="0"/>
              <a:t>monitor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3363" y="744534"/>
            <a:ext cx="487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</a:rPr>
              <a:t>Case 1: Seismic-triggered landslides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1431106"/>
            <a:ext cx="5113090" cy="26349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1395" y="1148343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Pre-earthquake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1395" y="3982361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Post-earthquake </a:t>
            </a:r>
            <a:endParaRPr lang="zh-CN" altLang="en-US" dirty="0"/>
          </a:p>
        </p:txBody>
      </p:sp>
      <p:pic>
        <p:nvPicPr>
          <p:cNvPr id="173058" name="Picture 2" descr="http://www.yznews.com.cn/yzwb/res/2014-08/08/B01/res07_attpic_bri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61" y="4891313"/>
            <a:ext cx="2584592" cy="19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箭头连接符 19"/>
          <p:cNvCxnSpPr/>
          <p:nvPr/>
        </p:nvCxnSpPr>
        <p:spPr bwMode="auto">
          <a:xfrm>
            <a:off x="3974841" y="3237722"/>
            <a:ext cx="129476" cy="279918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8"/>
          <p:cNvCxnSpPr/>
          <p:nvPr/>
        </p:nvCxnSpPr>
        <p:spPr bwMode="auto">
          <a:xfrm>
            <a:off x="3344408" y="3163078"/>
            <a:ext cx="496447" cy="251926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" descr="http://pic.weather.com.cn/images/cn/photo/2014/08/13/mD32F787EEC6E1177AA93D5C8D7C865C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363" y="4891312"/>
            <a:ext cx="2192596" cy="1920191"/>
          </a:xfrm>
          <a:prstGeom prst="rect">
            <a:avLst/>
          </a:prstGeom>
          <a:noFill/>
        </p:spPr>
      </p:pic>
      <p:cxnSp>
        <p:nvCxnSpPr>
          <p:cNvPr id="33" name="直接箭头连接符 32"/>
          <p:cNvCxnSpPr/>
          <p:nvPr/>
        </p:nvCxnSpPr>
        <p:spPr bwMode="auto">
          <a:xfrm flipH="1">
            <a:off x="2500604" y="5682343"/>
            <a:ext cx="1215317" cy="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矩形 36"/>
          <p:cNvSpPr/>
          <p:nvPr/>
        </p:nvSpPr>
        <p:spPr>
          <a:xfrm>
            <a:off x="2627357" y="4172632"/>
            <a:ext cx="106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Landslide</a:t>
            </a:r>
          </a:p>
          <a:p>
            <a:r>
              <a:rPr lang="en-US" altLang="zh-CN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barrier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962165" y="4172632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barrier</a:t>
            </a:r>
          </a:p>
          <a:p>
            <a:r>
              <a:rPr lang="en-US" altLang="zh-CN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lake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>
            <a:off x="4290929" y="3391379"/>
            <a:ext cx="934214" cy="326134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矩形 45"/>
          <p:cNvSpPr/>
          <p:nvPr/>
        </p:nvSpPr>
        <p:spPr>
          <a:xfrm>
            <a:off x="5346453" y="6211669"/>
            <a:ext cx="148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inundated</a:t>
            </a:r>
          </a:p>
          <a:p>
            <a:r>
              <a:rPr lang="en-US" altLang="zh-CN" kern="0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power station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7" name="内容占位符 13"/>
          <p:cNvSpPr>
            <a:spLocks noGrp="1"/>
          </p:cNvSpPr>
          <p:nvPr>
            <p:ph idx="1"/>
          </p:nvPr>
        </p:nvSpPr>
        <p:spPr>
          <a:xfrm>
            <a:off x="5407236" y="1277218"/>
            <a:ext cx="3736763" cy="52114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Location</a:t>
            </a:r>
          </a:p>
          <a:p>
            <a:pPr lvl="1"/>
            <a:r>
              <a:rPr lang="en-US" altLang="zh-CN" dirty="0" smtClean="0"/>
              <a:t>Riverside in </a:t>
            </a:r>
            <a:r>
              <a:rPr lang="en-US" altLang="zh-CN" dirty="0" err="1" smtClean="0"/>
              <a:t>Ludian</a:t>
            </a:r>
            <a:r>
              <a:rPr lang="en-US" altLang="zh-CN" dirty="0" smtClean="0"/>
              <a:t>, Yunnan, China 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Time</a:t>
            </a:r>
          </a:p>
          <a:p>
            <a:pPr lvl="1"/>
            <a:r>
              <a:rPr lang="en-US" altLang="zh-CN" dirty="0" smtClean="0"/>
              <a:t>2014-08-03, after 16:30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Trigger factor</a:t>
            </a:r>
          </a:p>
          <a:p>
            <a:pPr lvl="1"/>
            <a:r>
              <a:rPr lang="en-US" altLang="zh-CN" dirty="0" err="1" smtClean="0"/>
              <a:t>Ms</a:t>
            </a:r>
            <a:r>
              <a:rPr lang="en-US" altLang="zh-CN" dirty="0" smtClean="0"/>
              <a:t> </a:t>
            </a:r>
            <a:r>
              <a:rPr lang="en-US" altLang="zh-CN" dirty="0"/>
              <a:t>6.5 </a:t>
            </a:r>
            <a:r>
              <a:rPr lang="en-US" altLang="zh-CN" dirty="0" smtClean="0"/>
              <a:t>Earthquake in </a:t>
            </a:r>
            <a:r>
              <a:rPr lang="en-US" altLang="zh-CN" dirty="0" err="1"/>
              <a:t>Ludian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Landslide &amp; barrier dam</a:t>
            </a:r>
          </a:p>
          <a:p>
            <a:pPr lvl="1"/>
            <a:r>
              <a:rPr lang="en-US" altLang="zh-CN" dirty="0" smtClean="0"/>
              <a:t>Landslide size:   &gt; 1km * 1km</a:t>
            </a:r>
          </a:p>
          <a:p>
            <a:pPr lvl="1"/>
            <a:r>
              <a:rPr lang="en-US" altLang="zh-CN" dirty="0" smtClean="0"/>
              <a:t>Height of barrier: ~120 m 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Barrier lake size</a:t>
            </a:r>
            <a:endParaRPr lang="en-US" altLang="zh-CN" dirty="0"/>
          </a:p>
          <a:p>
            <a:pPr lvl="1"/>
            <a:r>
              <a:rPr lang="en-US" altLang="zh-CN" dirty="0" smtClean="0"/>
              <a:t>Rising </a:t>
            </a:r>
            <a:r>
              <a:rPr lang="en-US" altLang="zh-CN" dirty="0"/>
              <a:t>of water level:   </a:t>
            </a:r>
            <a:r>
              <a:rPr lang="en-US" altLang="zh-CN" dirty="0" smtClean="0"/>
              <a:t>58 m</a:t>
            </a:r>
            <a:endParaRPr lang="en-US" altLang="zh-CN" dirty="0"/>
          </a:p>
          <a:p>
            <a:pPr lvl="1"/>
            <a:r>
              <a:rPr lang="en-US" altLang="zh-CN" dirty="0" smtClean="0"/>
              <a:t>Water storage: &gt; 50 million </a:t>
            </a:r>
            <a:r>
              <a:rPr lang="en-US" altLang="zh-CN" dirty="0"/>
              <a:t>m³ 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At risk</a:t>
            </a:r>
          </a:p>
          <a:p>
            <a:pPr lvl="1"/>
            <a:r>
              <a:rPr lang="en-US" altLang="zh-CN" dirty="0" smtClean="0"/>
              <a:t>40,000 people in 10+ towns</a:t>
            </a:r>
          </a:p>
          <a:p>
            <a:pPr lvl="1"/>
            <a:r>
              <a:rPr lang="en-US" altLang="zh-CN" dirty="0" smtClean="0"/>
              <a:t>30 k</a:t>
            </a:r>
            <a:r>
              <a:rPr lang="zh-CN" altLang="en-US" dirty="0" smtClean="0"/>
              <a:t>㎡</a:t>
            </a:r>
            <a:r>
              <a:rPr lang="en-US" altLang="zh-CN" dirty="0" smtClean="0"/>
              <a:t> cropland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8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5407237" y="1277218"/>
            <a:ext cx="3470063" cy="521145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altLang="zh-CN" dirty="0" smtClean="0"/>
              <a:t>Location</a:t>
            </a:r>
          </a:p>
          <a:p>
            <a:pPr lvl="1">
              <a:spcBef>
                <a:spcPts val="800"/>
              </a:spcBef>
            </a:pPr>
            <a:r>
              <a:rPr lang="en-US" altLang="zh-CN" dirty="0" smtClean="0"/>
              <a:t>Urban area in Shenzhen, China </a:t>
            </a:r>
          </a:p>
          <a:p>
            <a:pPr>
              <a:spcBef>
                <a:spcPts val="800"/>
              </a:spcBef>
            </a:pPr>
            <a:r>
              <a:rPr lang="en-US" altLang="zh-CN" dirty="0"/>
              <a:t>Time: </a:t>
            </a:r>
            <a:r>
              <a:rPr lang="en-US" altLang="zh-CN" sz="1600" dirty="0">
                <a:latin typeface="Calibri" pitchFamily="34" charset="0"/>
                <a:ea typeface="宋体" pitchFamily="2" charset="-122"/>
                <a:cs typeface="Verdana" pitchFamily="34" charset="0"/>
              </a:rPr>
              <a:t>2015-12-20 11:40</a:t>
            </a:r>
          </a:p>
          <a:p>
            <a:pPr>
              <a:spcBef>
                <a:spcPts val="800"/>
              </a:spcBef>
            </a:pPr>
            <a:r>
              <a:rPr lang="en-US" altLang="zh-CN" dirty="0" smtClean="0"/>
              <a:t>Trigger factor</a:t>
            </a:r>
          </a:p>
          <a:p>
            <a:pPr lvl="1">
              <a:spcBef>
                <a:spcPts val="800"/>
              </a:spcBef>
            </a:pPr>
            <a:r>
              <a:rPr lang="en-US" altLang="zh-CN" dirty="0" smtClean="0"/>
              <a:t>Excessive stacking of waste soil </a:t>
            </a:r>
          </a:p>
          <a:p>
            <a:pPr>
              <a:spcBef>
                <a:spcPts val="800"/>
              </a:spcBef>
            </a:pPr>
            <a:r>
              <a:rPr lang="en-US" altLang="zh-CN" dirty="0"/>
              <a:t>Slide size</a:t>
            </a:r>
          </a:p>
          <a:p>
            <a:pPr lvl="1"/>
            <a:r>
              <a:rPr lang="en-US" altLang="zh-CN" dirty="0"/>
              <a:t>Depth:   tens of meters</a:t>
            </a:r>
          </a:p>
          <a:p>
            <a:pPr lvl="1"/>
            <a:r>
              <a:rPr lang="en-US" altLang="zh-CN" dirty="0"/>
              <a:t>Area: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≈</a:t>
            </a:r>
            <a:r>
              <a:rPr lang="en-US" altLang="zh-CN" dirty="0" smtClean="0"/>
              <a:t> 0.3-0.5km </a:t>
            </a:r>
            <a:r>
              <a:rPr lang="en-US" altLang="zh-CN" dirty="0"/>
              <a:t>* </a:t>
            </a:r>
            <a:r>
              <a:rPr lang="en-US" altLang="zh-CN" dirty="0" smtClean="0"/>
              <a:t>1.2km,  	           380,000 </a:t>
            </a:r>
            <a:r>
              <a:rPr lang="zh-CN" altLang="en-US" dirty="0"/>
              <a:t>㎡</a:t>
            </a:r>
            <a:endParaRPr lang="en-US" altLang="zh-CN" dirty="0"/>
          </a:p>
          <a:p>
            <a:pPr lvl="1"/>
            <a:r>
              <a:rPr lang="en-US" altLang="zh-CN" dirty="0"/>
              <a:t>Volume: 4,000,000 m³ </a:t>
            </a:r>
          </a:p>
          <a:p>
            <a:pPr>
              <a:spcBef>
                <a:spcPts val="800"/>
              </a:spcBef>
            </a:pPr>
            <a:r>
              <a:rPr lang="en-US" altLang="zh-CN" dirty="0" smtClean="0">
                <a:solidFill>
                  <a:srgbClr val="C00000"/>
                </a:solidFill>
              </a:rPr>
              <a:t>Losses</a:t>
            </a:r>
          </a:p>
          <a:p>
            <a:pPr lvl="1"/>
            <a:r>
              <a:rPr lang="en-US" altLang="zh-CN" dirty="0"/>
              <a:t>33 </a:t>
            </a:r>
            <a:r>
              <a:rPr lang="en-US" altLang="zh-CN" dirty="0" smtClean="0"/>
              <a:t>buildings </a:t>
            </a:r>
            <a:r>
              <a:rPr lang="en-US" altLang="zh-CN" dirty="0"/>
              <a:t>buried/damaged</a:t>
            </a:r>
            <a:endParaRPr lang="zh-CN" altLang="en-US" dirty="0"/>
          </a:p>
          <a:p>
            <a:pPr lvl="1"/>
            <a:r>
              <a:rPr lang="en-US" altLang="zh-CN" dirty="0" smtClean="0"/>
              <a:t>69 dead, 8 missing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Two cases of landslides needed to monitor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33363" y="744534"/>
            <a:ext cx="573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1F497D">
                    <a:lumMod val="75000"/>
                  </a:srgbClr>
                </a:solidFill>
                <a:latin typeface="Verdana"/>
              </a:rPr>
              <a:t>Case 2: Human-activity-triggered landslide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3" y="3032449"/>
            <a:ext cx="5066425" cy="349898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33363" y="648866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Pre-slide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2729252" y="648866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0" dirty="0" smtClean="0">
                <a:solidFill>
                  <a:srgbClr val="3333CC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Post-slide</a:t>
            </a:r>
            <a:endParaRPr lang="zh-CN" altLang="en-US" dirty="0"/>
          </a:p>
        </p:txBody>
      </p:sp>
      <p:pic>
        <p:nvPicPr>
          <p:cNvPr id="177154" name="Picture 2" descr="http://www.gov.cn/xinwen/2015-12/22/5026530/images/50b8fb64426f48dca58dbaf1aded39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77218"/>
            <a:ext cx="2495889" cy="1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接箭头连接符 33"/>
          <p:cNvCxnSpPr/>
          <p:nvPr/>
        </p:nvCxnSpPr>
        <p:spPr bwMode="auto">
          <a:xfrm flipH="1" flipV="1">
            <a:off x="1074311" y="2239347"/>
            <a:ext cx="2368685" cy="145557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701" y="1277219"/>
            <a:ext cx="2463087" cy="1680586"/>
          </a:xfrm>
          <a:prstGeom prst="rect">
            <a:avLst/>
          </a:prstGeom>
        </p:spPr>
      </p:pic>
      <p:cxnSp>
        <p:nvCxnSpPr>
          <p:cNvPr id="36" name="直接箭头连接符 35"/>
          <p:cNvCxnSpPr/>
          <p:nvPr/>
        </p:nvCxnSpPr>
        <p:spPr bwMode="auto">
          <a:xfrm flipH="1" flipV="1">
            <a:off x="3983038" y="2136442"/>
            <a:ext cx="508605" cy="170777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爆炸形 2 34"/>
          <p:cNvSpPr/>
          <p:nvPr/>
        </p:nvSpPr>
        <p:spPr bwMode="auto">
          <a:xfrm>
            <a:off x="5322925" y="5689991"/>
            <a:ext cx="3821075" cy="1110343"/>
          </a:xfrm>
          <a:prstGeom prst="irregularSeal2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FF0000"/>
                </a:solidFill>
                <a:latin typeface="Arial" charset="0"/>
              </a:rPr>
              <a:t>sweeping </a:t>
            </a:r>
            <a:r>
              <a:rPr lang="en-US" altLang="zh-CN" sz="1700" dirty="0">
                <a:solidFill>
                  <a:srgbClr val="FF0000"/>
                </a:solidFill>
                <a:latin typeface="Arial" charset="0"/>
              </a:rPr>
              <a:t>like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Arial" charset="0"/>
              </a:rPr>
              <a:t>sea </a:t>
            </a:r>
            <a:r>
              <a:rPr lang="en-US" altLang="zh-CN" b="1" dirty="0" smtClean="0">
                <a:solidFill>
                  <a:srgbClr val="FF0000"/>
                </a:solidFill>
                <a:latin typeface="Arial" charset="0"/>
              </a:rPr>
              <a:t>waves</a:t>
            </a:r>
            <a:endParaRPr lang="zh-CN" altLang="en-US" b="1" dirty="0">
              <a:solidFill>
                <a:srgbClr val="FF0000"/>
              </a:solidFill>
              <a:latin typeface="Arial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81307" y="5689991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kern="0" dirty="0" smtClean="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Verdana" pitchFamily="34" charset="0"/>
              </a:rPr>
              <a:t>waste soil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1_574TGp_natural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574TGp_natural_ligh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sz="1400" dirty="0" smtClean="0">
            <a:solidFill>
              <a:srgbClr val="000000"/>
            </a:solidFill>
            <a:latin typeface="Arial" charset="0"/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 bwMode="auto">
        <a:noFill/>
        <a:ln w="19050" cap="flat" cmpd="sng" algn="ctr">
          <a:solidFill>
            <a:schemeClr val="bg1">
              <a:lumMod val="60000"/>
              <a:lumOff val="40000"/>
            </a:schemeClr>
          </a:solidFill>
          <a:prstDash val="solid"/>
          <a:round/>
          <a:headEnd type="none" w="med" len="med"/>
          <a:tailEnd type="triangle"/>
        </a:ln>
        <a:effectLst/>
        <a:extLst>
          <a:ext uri="{909E8E84-426E-40DD-AFC4-6F175D3DCCD1}">
            <a14:hiddenFill xmlns:a14="http://schemas.microsoft.com/office/drawing/2010/main">
              <a:blipFill dpi="0" rotWithShape="1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2"/>
            </a:solidFill>
            <a:latin typeface="Verdana" pitchFamily="34" charset="0"/>
            <a:ea typeface="黑体" pitchFamily="49" charset="-122"/>
          </a:defRPr>
        </a:defPPr>
      </a:lstStyle>
    </a:txDef>
  </a:objectDefaults>
  <a:extraClrSchemeLst>
    <a:extraClrScheme>
      <a:clrScheme name="1_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574TGp_natural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574TGp_natural_ligh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sz="1400" dirty="0" smtClean="0">
            <a:solidFill>
              <a:srgbClr val="000000"/>
            </a:solidFill>
            <a:latin typeface="Arial" charset="0"/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lnDef>
      <a:spPr bwMode="auto">
        <a:noFill/>
        <a:ln w="19050" cap="flat" cmpd="sng" algn="ctr">
          <a:solidFill>
            <a:schemeClr val="bg1">
              <a:lumMod val="60000"/>
              <a:lumOff val="40000"/>
            </a:schemeClr>
          </a:solidFill>
          <a:prstDash val="dash"/>
          <a:round/>
          <a:headEnd type="none" w="lg" len="lg"/>
          <a:tailEnd type="none" w="lg" len="med"/>
        </a:ln>
        <a:effectLst/>
        <a:extLst>
          <a:ext uri="{909E8E84-426E-40DD-AFC4-6F175D3DCCD1}">
            <a14:hiddenFill xmlns:a14="http://schemas.microsoft.com/office/drawing/2010/main">
              <a:blipFill dpi="0" rotWithShape="1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2"/>
            </a:solidFill>
            <a:latin typeface="Verdana" pitchFamily="34" charset="0"/>
            <a:ea typeface="黑体" pitchFamily="49" charset="-122"/>
          </a:defRPr>
        </a:defPPr>
      </a:lstStyle>
    </a:txDef>
  </a:objectDefaults>
  <a:extraClrSchemeLst>
    <a:extraClrScheme>
      <a:clrScheme name="1_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12820</TotalTime>
  <Words>1578</Words>
  <Application>Microsoft Office PowerPoint</Application>
  <PresentationFormat>全屏显示(4:3)</PresentationFormat>
  <Paragraphs>263</Paragraphs>
  <Slides>21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Droid Serif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Lucida Handwriting</vt:lpstr>
      <vt:lpstr>Times New Roman</vt:lpstr>
      <vt:lpstr>Verdana</vt:lpstr>
      <vt:lpstr>Wingdings</vt:lpstr>
      <vt:lpstr>1_574TGp_natural_light</vt:lpstr>
      <vt:lpstr>2_574TGp_natural_light</vt:lpstr>
      <vt:lpstr>Visio</vt:lpstr>
      <vt:lpstr>How will China’s ArcSer system support landslide monitoring?</vt:lpstr>
      <vt:lpstr>Outline</vt:lpstr>
      <vt:lpstr>2. An overview of the ArcSer system</vt:lpstr>
      <vt:lpstr>2. An overview of the ArcSer system</vt:lpstr>
      <vt:lpstr>2. An overview of the ArcSer system</vt:lpstr>
      <vt:lpstr>Outline</vt:lpstr>
      <vt:lpstr>2.  How to improve the ArcSer – a prospect</vt:lpstr>
      <vt:lpstr>2.1 Two cases of landslides needed to monitor</vt:lpstr>
      <vt:lpstr>2.1 Two cases of landslides needed to monitor</vt:lpstr>
      <vt:lpstr>2.  How to improve the ArcSer – a prospect</vt:lpstr>
      <vt:lpstr>2.  How to improve the ArcSer – a prospect</vt:lpstr>
      <vt:lpstr>2.  How to improve the ArcSer – a prospect</vt:lpstr>
      <vt:lpstr>2.  How to improve the ArcSer – a prospect</vt:lpstr>
      <vt:lpstr>2.  How to improve the ArcSer – a prospect</vt:lpstr>
      <vt:lpstr>2.  How to improve the ArcSer – a prospect</vt:lpstr>
      <vt:lpstr>2.  How to improve the ArcSer – a prospect</vt:lpstr>
      <vt:lpstr>2.  How to improve the ArcSer – a prospect</vt:lpstr>
      <vt:lpstr>Outline</vt:lpstr>
      <vt:lpstr>3. Supporting projects</vt:lpstr>
      <vt:lpstr>3. Supporting projects</vt:lpstr>
      <vt:lpstr>CEOS Working Group on Disaster Meeting #5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China’s ArcSer system support landslide monitoring ?</dc:title>
  <dc:creator>Zeng-Guang Zhou</dc:creator>
  <cp:lastModifiedBy>Zhou Zeng-Guang</cp:lastModifiedBy>
  <cp:revision>1317</cp:revision>
  <dcterms:created xsi:type="dcterms:W3CDTF">2014-01-02T01:43:46Z</dcterms:created>
  <dcterms:modified xsi:type="dcterms:W3CDTF">2016-03-03T13:37:31Z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