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handoutMasterIdLst>
    <p:handoutMasterId r:id="rId8"/>
  </p:handoutMasterIdLst>
  <p:sldIdLst>
    <p:sldId id="361" r:id="rId2"/>
    <p:sldId id="369" r:id="rId3"/>
    <p:sldId id="370" r:id="rId4"/>
    <p:sldId id="371" r:id="rId5"/>
    <p:sldId id="372" r:id="rId6"/>
  </p:sldIdLst>
  <p:sldSz cx="9144000" cy="6858000" type="screen4x3"/>
  <p:notesSz cx="6797675" cy="9928225"/>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104"/>
    <a:srgbClr val="FFCC66"/>
    <a:srgbClr val="E852C8"/>
    <a:srgbClr val="FF9A00"/>
    <a:srgbClr val="4949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07" autoAdjust="0"/>
    <p:restoredTop sz="96796" autoAdjust="0"/>
  </p:normalViewPr>
  <p:slideViewPr>
    <p:cSldViewPr snapToGrid="0" snapToObjects="1">
      <p:cViewPr varScale="1">
        <p:scale>
          <a:sx n="76" d="100"/>
          <a:sy n="76" d="100"/>
        </p:scale>
        <p:origin x="-996"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443" cy="49675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64" y="1"/>
            <a:ext cx="2946443" cy="496751"/>
          </a:xfrm>
          <a:prstGeom prst="rect">
            <a:avLst/>
          </a:prstGeom>
        </p:spPr>
        <p:txBody>
          <a:bodyPr vert="horz" lIns="91440" tIns="45720" rIns="91440" bIns="45720" rtlCol="0"/>
          <a:lstStyle>
            <a:lvl1pPr algn="r">
              <a:defRPr sz="1200"/>
            </a:lvl1pPr>
          </a:lstStyle>
          <a:p>
            <a:fld id="{1E40B24B-B3FD-4551-8428-E21947C496DB}" type="datetimeFigureOut">
              <a:rPr lang="en-GB" smtClean="0"/>
              <a:t>07/03/2016</a:t>
            </a:fld>
            <a:endParaRPr lang="en-GB"/>
          </a:p>
        </p:txBody>
      </p:sp>
      <p:sp>
        <p:nvSpPr>
          <p:cNvPr id="4" name="Footer Placeholder 3"/>
          <p:cNvSpPr>
            <a:spLocks noGrp="1"/>
          </p:cNvSpPr>
          <p:nvPr>
            <p:ph type="ftr" sz="quarter" idx="2"/>
          </p:nvPr>
        </p:nvSpPr>
        <p:spPr>
          <a:xfrm>
            <a:off x="1" y="9429780"/>
            <a:ext cx="2946443" cy="49675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64" y="9429780"/>
            <a:ext cx="2946443" cy="496751"/>
          </a:xfrm>
          <a:prstGeom prst="rect">
            <a:avLst/>
          </a:prstGeom>
        </p:spPr>
        <p:txBody>
          <a:bodyPr vert="horz" lIns="91440" tIns="45720" rIns="91440" bIns="45720" rtlCol="0" anchor="b"/>
          <a:lstStyle>
            <a:lvl1pPr algn="r">
              <a:defRPr sz="1200"/>
            </a:lvl1pPr>
          </a:lstStyle>
          <a:p>
            <a:fld id="{DB612667-46CB-418B-B92A-BC4BF43AE53D}" type="slidenum">
              <a:rPr lang="en-GB" smtClean="0"/>
              <a:t>‹#›</a:t>
            </a:fld>
            <a:endParaRPr lang="en-GB"/>
          </a:p>
        </p:txBody>
      </p:sp>
    </p:spTree>
    <p:extLst>
      <p:ext uri="{BB962C8B-B14F-4D97-AF65-F5344CB8AC3E}">
        <p14:creationId xmlns:p14="http://schemas.microsoft.com/office/powerpoint/2010/main" val="299055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411"/>
          </a:xfrm>
          <a:prstGeom prst="rect">
            <a:avLst/>
          </a:prstGeom>
        </p:spPr>
        <p:txBody>
          <a:bodyPr vert="horz" lIns="92446" tIns="46223" rIns="92446" bIns="46223"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50445" y="0"/>
            <a:ext cx="2945659" cy="496411"/>
          </a:xfrm>
          <a:prstGeom prst="rect">
            <a:avLst/>
          </a:prstGeom>
        </p:spPr>
        <p:txBody>
          <a:bodyPr vert="horz" wrap="square" lIns="92446" tIns="46223" rIns="92446" bIns="46223"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3/7/2016</a:t>
            </a:fld>
            <a:endParaRPr lang="en-US"/>
          </a:p>
        </p:txBody>
      </p:sp>
      <p:sp>
        <p:nvSpPr>
          <p:cNvPr id="4" name="Slide Image Placeholder 3"/>
          <p:cNvSpPr>
            <a:spLocks noGrp="1" noRot="1" noChangeAspect="1"/>
          </p:cNvSpPr>
          <p:nvPr>
            <p:ph type="sldImg" idx="2"/>
          </p:nvPr>
        </p:nvSpPr>
        <p:spPr>
          <a:xfrm>
            <a:off x="919163" y="744538"/>
            <a:ext cx="4960937" cy="3722687"/>
          </a:xfrm>
          <a:prstGeom prst="rect">
            <a:avLst/>
          </a:prstGeom>
          <a:noFill/>
          <a:ln w="12700">
            <a:solidFill>
              <a:prstClr val="black"/>
            </a:solidFill>
          </a:ln>
        </p:spPr>
        <p:txBody>
          <a:bodyPr vert="horz" lIns="92446" tIns="46223" rIns="92446" bIns="46223" rtlCol="0" anchor="ctr"/>
          <a:lstStyle/>
          <a:p>
            <a:pPr lvl="0"/>
            <a:endParaRPr lang="en-US" noProof="0" smtClean="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2446" tIns="46223" rIns="92446" bIns="4622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2" y="9430091"/>
            <a:ext cx="2945659" cy="496411"/>
          </a:xfrm>
          <a:prstGeom prst="rect">
            <a:avLst/>
          </a:prstGeom>
        </p:spPr>
        <p:txBody>
          <a:bodyPr vert="horz" lIns="92446" tIns="46223" rIns="92446" bIns="46223"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50445" y="9430091"/>
            <a:ext cx="2945659" cy="496411"/>
          </a:xfrm>
          <a:prstGeom prst="rect">
            <a:avLst/>
          </a:prstGeom>
        </p:spPr>
        <p:txBody>
          <a:bodyPr vert="horz" wrap="square" lIns="92446" tIns="46223" rIns="92446" bIns="46223"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a:t>
            </a:fld>
            <a:endParaRPr lang="en-US"/>
          </a:p>
        </p:txBody>
      </p:sp>
    </p:spTree>
    <p:extLst>
      <p:ext uri="{BB962C8B-B14F-4D97-AF65-F5344CB8AC3E}">
        <p14:creationId xmlns:p14="http://schemas.microsoft.com/office/powerpoint/2010/main" val="54531068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C098A87-5171-4B75-93C2-5524BB9D1112}" type="slidenum">
              <a:rPr lang="de-DE" smtClean="0">
                <a:latin typeface="Times New Roman" pitchFamily="-106" charset="0"/>
              </a:rPr>
              <a:pPr/>
              <a:t>1</a:t>
            </a:fld>
            <a:endParaRPr lang="de-DE" smtClean="0">
              <a:latin typeface="Times New Roman" pitchFamily="-106"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de-DE" smtClean="0">
              <a:latin typeface="Times New Roman" pitchFamily="-106"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4F463AB0-2CC6-403A-90EC-93E795044F56}" type="datetimeFigureOut">
              <a:rPr kumimoji="1" lang="ja-JP" altLang="en-US" smtClean="0"/>
              <a:t>2016/3/7</a:t>
            </a:fld>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lvl1pPr>
              <a:defRPr sz="1200"/>
            </a:lvl1pPr>
          </a:lstStyle>
          <a:p>
            <a:fld id="{7D3C35FD-47B6-4CD7-8146-95C1CE150425}" type="slidenum">
              <a:rPr kumimoji="1" lang="ja-JP" altLang="en-US" smtClean="0"/>
              <a:pPr/>
              <a:t>‹#›</a:t>
            </a:fld>
            <a:endParaRPr kumimoji="1" lang="ja-JP" altLang="en-US" dirty="0"/>
          </a:p>
        </p:txBody>
      </p:sp>
      <p:sp>
        <p:nvSpPr>
          <p:cNvPr id="7" name="Rectangle 4"/>
          <p:cNvSpPr txBox="1">
            <a:spLocks noChangeArrowheads="1"/>
          </p:cNvSpPr>
          <p:nvPr userDrawn="1"/>
        </p:nvSpPr>
        <p:spPr>
          <a:xfrm>
            <a:off x="7278737" y="6567055"/>
            <a:ext cx="1639186" cy="205885"/>
          </a:xfrm>
          <a:prstGeom prst="rect">
            <a:avLst/>
          </a:prstGeom>
        </p:spPr>
        <p:txBody>
          <a:bodyPr vert="horz" wrap="square" lIns="91440" tIns="45720" rIns="91440" bIns="45720" numCol="1" anchor="t" anchorCtr="0" compatLnSpc="1">
            <a:prstTxWarp prst="textNoShape">
              <a:avLst/>
            </a:prstTxWarp>
          </a:bodyPr>
          <a:lstStyle>
            <a:defPPr>
              <a:defRPr lang="en-US"/>
            </a:defPPr>
            <a:lvl1pPr algn="r" defTabSz="457200" rtl="0" eaLnBrk="0" fontAlgn="base" hangingPunct="0">
              <a:spcBef>
                <a:spcPct val="50000"/>
              </a:spcBef>
              <a:spcAft>
                <a:spcPct val="0"/>
              </a:spcAft>
              <a:defRPr sz="1000" kern="1200">
                <a:solidFill>
                  <a:srgbClr val="002569"/>
                </a:solidFill>
                <a:latin typeface="Century Gothic" pitchFamily="34" charset="0"/>
                <a:ea typeface="ＭＳ Ｐゴシック" pitchFamily="-106" charset="-128"/>
                <a:cs typeface="Calibri" pitchFamily="-106" charset="0"/>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a:lstStyle>
          <a:p>
            <a:pPr>
              <a:defRPr/>
            </a:pPr>
            <a:fld id="{6BF8D2B0-EFB6-4DAA-9B0B-6F6B3A580823}" type="slidenum">
              <a:rPr lang="en-US" smtClean="0"/>
              <a:pPr>
                <a:defRPr/>
              </a:pPr>
              <a:t>‹#›</a:t>
            </a:fld>
            <a:endParaRPr lang="en-US" dirty="0"/>
          </a:p>
        </p:txBody>
      </p:sp>
    </p:spTree>
    <p:extLst>
      <p:ext uri="{BB962C8B-B14F-4D97-AF65-F5344CB8AC3E}">
        <p14:creationId xmlns:p14="http://schemas.microsoft.com/office/powerpoint/2010/main" val="2574213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4"/>
          <p:cNvSpPr>
            <a:spLocks noChangeArrowheads="1"/>
          </p:cNvSpPr>
          <p:nvPr/>
        </p:nvSpPr>
        <p:spPr bwMode="auto">
          <a:xfrm>
            <a:off x="8188325" y="6494551"/>
            <a:ext cx="617157" cy="184666"/>
          </a:xfrm>
          <a:prstGeom prst="rect">
            <a:avLst/>
          </a:prstGeom>
          <a:noFill/>
          <a:ln w="9525">
            <a:noFill/>
            <a:miter lim="800000"/>
            <a:headEnd/>
            <a:tailEnd/>
          </a:ln>
        </p:spPr>
        <p:txBody>
          <a:bodyPr wrap="none" lIns="0" tIns="0" rIns="0" bIns="0">
            <a:spAutoFit/>
          </a:bodyPr>
          <a:lstStyle/>
          <a:p>
            <a:pPr algn="l">
              <a:defRPr/>
            </a:pPr>
            <a:r>
              <a:rPr lang="de-DE" sz="1200" dirty="0">
                <a:solidFill>
                  <a:srgbClr val="5F758D"/>
                </a:solidFill>
                <a:latin typeface="Century Gothic" pitchFamily="34" charset="0"/>
              </a:rPr>
              <a:t>Slide: </a:t>
            </a:r>
            <a:fld id="{00674DB5-EA4F-4207-BB2F-8F03D6107A33}" type="slidenum">
              <a:rPr lang="de-DE" sz="1200">
                <a:solidFill>
                  <a:srgbClr val="5F758D"/>
                </a:solidFill>
                <a:latin typeface="Century Gothic" pitchFamily="34" charset="0"/>
              </a:rPr>
              <a:pPr algn="l">
                <a:defRPr/>
              </a:pPr>
              <a:t>‹#›</a:t>
            </a:fld>
            <a:endParaRPr lang="de-DE" sz="1200" dirty="0">
              <a:solidFill>
                <a:srgbClr val="5F758D"/>
              </a:solidFill>
              <a:latin typeface="Century Gothic" pitchFamily="34" charset="0"/>
            </a:endParaRPr>
          </a:p>
        </p:txBody>
      </p:sp>
      <p:sp>
        <p:nvSpPr>
          <p:cNvPr id="5" name="AutoShape 5"/>
          <p:cNvSpPr>
            <a:spLocks noChangeAspect="1" noChangeArrowheads="1" noTextEdit="1"/>
          </p:cNvSpPr>
          <p:nvPr/>
        </p:nvSpPr>
        <p:spPr bwMode="auto">
          <a:xfrm>
            <a:off x="0" y="3244851"/>
            <a:ext cx="9144000" cy="288925"/>
          </a:xfrm>
          <a:prstGeom prst="rect">
            <a:avLst/>
          </a:prstGeom>
          <a:noFill/>
          <a:ln w="9525">
            <a:noFill/>
            <a:miter lim="800000"/>
            <a:headEnd/>
            <a:tailEnd/>
          </a:ln>
        </p:spPr>
        <p:txBody>
          <a:bodyPr/>
          <a:lstStyle/>
          <a:p>
            <a:pPr>
              <a:defRPr/>
            </a:pPr>
            <a:endParaRPr lang="en-US">
              <a:latin typeface="Tahoma" pitchFamily="34" charset="0"/>
            </a:endParaRPr>
          </a:p>
        </p:txBody>
      </p:sp>
      <p:pic>
        <p:nvPicPr>
          <p:cNvPr id="7" name="Picture 2"/>
          <p:cNvPicPr>
            <a:picLocks noChangeAspect="1" noChangeArrowheads="1"/>
          </p:cNvPicPr>
          <p:nvPr userDrawn="1"/>
        </p:nvPicPr>
        <p:blipFill>
          <a:blip r:embed="rId3"/>
          <a:srcRect/>
          <a:stretch>
            <a:fillRect/>
          </a:stretch>
        </p:blipFill>
        <p:spPr bwMode="auto">
          <a:xfrm>
            <a:off x="7712320" y="4881563"/>
            <a:ext cx="1431680" cy="933450"/>
          </a:xfrm>
          <a:prstGeom prst="rect">
            <a:avLst/>
          </a:prstGeom>
          <a:noFill/>
          <a:ln w="12700">
            <a:noFill/>
            <a:miter lim="800000"/>
            <a:headEnd/>
            <a:tailEnd/>
          </a:ln>
        </p:spPr>
      </p:pic>
      <p:sp>
        <p:nvSpPr>
          <p:cNvPr id="328706" name="Rectangle 2"/>
          <p:cNvSpPr>
            <a:spLocks noGrp="1" noChangeArrowheads="1"/>
          </p:cNvSpPr>
          <p:nvPr>
            <p:ph type="ctrTitle" sz="quarter"/>
          </p:nvPr>
        </p:nvSpPr>
        <p:spPr>
          <a:xfrm>
            <a:off x="4089889" y="666750"/>
            <a:ext cx="4810857" cy="1874838"/>
          </a:xfrm>
        </p:spPr>
        <p:txBody>
          <a:bodyPr anchor="b"/>
          <a:lstStyle>
            <a:lvl1pPr>
              <a:defRPr sz="3200"/>
            </a:lvl1pPr>
          </a:lstStyle>
          <a:p>
            <a:r>
              <a:rPr lang="en-GB"/>
              <a:t>Click to edit Master title style</a:t>
            </a:r>
          </a:p>
        </p:txBody>
      </p:sp>
      <p:sp>
        <p:nvSpPr>
          <p:cNvPr id="328707" name="Rectangle 3"/>
          <p:cNvSpPr>
            <a:spLocks noGrp="1" noChangeArrowheads="1"/>
          </p:cNvSpPr>
          <p:nvPr>
            <p:ph type="subTitle" sz="quarter" idx="1"/>
          </p:nvPr>
        </p:nvSpPr>
        <p:spPr>
          <a:xfrm>
            <a:off x="4081097" y="2722564"/>
            <a:ext cx="4826977" cy="1093787"/>
          </a:xfrm>
        </p:spPr>
        <p:txBody>
          <a:bodyPr/>
          <a:lstStyle>
            <a:lvl1pPr marL="0" indent="0">
              <a:buNone/>
              <a:defRPr sz="1800">
                <a:solidFill>
                  <a:schemeClr val="bg1"/>
                </a:solidFill>
                <a:latin typeface="Century Gothic" pitchFamily="34" charset="0"/>
              </a:defRPr>
            </a:lvl1pPr>
          </a:lstStyle>
          <a:p>
            <a:r>
              <a:rPr lang="en-GB" dirty="0"/>
              <a:t>Click to edit Master subtitle style</a:t>
            </a:r>
          </a:p>
        </p:txBody>
      </p:sp>
    </p:spTree>
    <p:extLst>
      <p:ext uri="{BB962C8B-B14F-4D97-AF65-F5344CB8AC3E}">
        <p14:creationId xmlns:p14="http://schemas.microsoft.com/office/powerpoint/2010/main" val="3420844174"/>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2137144" y="188913"/>
            <a:ext cx="6930656"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a:t>
            </a:fld>
            <a:endParaRPr lang="en-US"/>
          </a:p>
        </p:txBody>
      </p:sp>
      <p:pic>
        <p:nvPicPr>
          <p:cNvPr id="10" name="Picture 34"/>
          <p:cNvPicPr>
            <a:picLocks noChangeAspect="1" noChangeArrowheads="1"/>
          </p:cNvPicPr>
          <p:nvPr userDrawn="1"/>
        </p:nvPicPr>
        <p:blipFill>
          <a:blip r:embed="rId5" cstate="print"/>
          <a:srcRect t="16208"/>
          <a:stretch>
            <a:fillRect/>
          </a:stretch>
        </p:blipFill>
        <p:spPr bwMode="auto">
          <a:xfrm>
            <a:off x="1" y="0"/>
            <a:ext cx="1375442" cy="6905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5" r:id="rId2"/>
  </p:sldLayoutIdLst>
  <p:transition spd="slow"/>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44"/>
          <p:cNvSpPr>
            <a:spLocks noGrp="1" noChangeArrowheads="1"/>
          </p:cNvSpPr>
          <p:nvPr>
            <p:ph type="ctrTitle"/>
          </p:nvPr>
        </p:nvSpPr>
        <p:spPr>
          <a:xfrm>
            <a:off x="1107661" y="-1"/>
            <a:ext cx="6861589" cy="6270625"/>
          </a:xfrm>
        </p:spPr>
        <p:txBody>
          <a:bodyPr/>
          <a:lstStyle/>
          <a:p>
            <a:pPr algn="ctr"/>
            <a:r>
              <a:rPr lang="en-US" sz="3600" dirty="0" smtClean="0"/>
              <a:t/>
            </a:r>
            <a:br>
              <a:rPr lang="en-US" sz="3600" dirty="0" smtClean="0"/>
            </a:br>
            <a:r>
              <a:rPr lang="en-US" sz="3600" dirty="0" smtClean="0"/>
              <a:t/>
            </a:r>
            <a:br>
              <a:rPr lang="en-US" sz="3600" dirty="0" smtClean="0"/>
            </a:br>
            <a:r>
              <a:rPr lang="en-US" sz="3600" dirty="0"/>
              <a:t/>
            </a:r>
            <a:br>
              <a:rPr lang="en-US" sz="3600" dirty="0"/>
            </a:br>
            <a:r>
              <a:rPr lang="en-US" sz="3600" dirty="0"/>
              <a:t>Meeting  objectives</a:t>
            </a:r>
            <a:r>
              <a:rPr lang="en-US" sz="3600" dirty="0" smtClean="0"/>
              <a:t/>
            </a:r>
            <a:br>
              <a:rPr lang="en-US" sz="3600" dirty="0" smtClean="0"/>
            </a:br>
            <a:r>
              <a:rPr lang="en-US" sz="3600" dirty="0" smtClean="0"/>
              <a:t/>
            </a:r>
            <a:br>
              <a:rPr lang="en-US" sz="3600" dirty="0" smtClean="0"/>
            </a:br>
            <a:r>
              <a:rPr lang="en-US" sz="2000" dirty="0" smtClean="0"/>
              <a:t/>
            </a:r>
            <a:br>
              <a:rPr lang="en-US" sz="2000" dirty="0" smtClean="0"/>
            </a:br>
            <a:r>
              <a:rPr lang="en-US" sz="2800" dirty="0" smtClean="0"/>
              <a:t>Background presentation for </a:t>
            </a:r>
            <a:br>
              <a:rPr lang="en-US" sz="2800" dirty="0" smtClean="0"/>
            </a:br>
            <a:r>
              <a:rPr lang="en-US" sz="2800" dirty="0" smtClean="0"/>
              <a:t>WG Disasters#5, Bonn, March 2016</a:t>
            </a:r>
            <a:br>
              <a:rPr lang="en-US" sz="2800" dirty="0" smtClean="0"/>
            </a:br>
            <a:r>
              <a:rPr lang="en-US" sz="3600" dirty="0" smtClean="0"/>
              <a:t/>
            </a:r>
            <a:br>
              <a:rPr lang="en-US" sz="3600" dirty="0" smtClean="0"/>
            </a:br>
            <a:r>
              <a:rPr lang="en-US" sz="3600" dirty="0" smtClean="0"/>
              <a:t> </a:t>
            </a:r>
            <a:br>
              <a:rPr lang="en-US" sz="3600" dirty="0" smtClean="0"/>
            </a:br>
            <a:r>
              <a:rPr lang="en-US" sz="3600" dirty="0" smtClean="0"/>
              <a:t/>
            </a:r>
            <a:br>
              <a:rPr lang="en-US" sz="3600" dirty="0" smtClean="0"/>
            </a:br>
            <a:r>
              <a:rPr lang="en-US" sz="1800" dirty="0" smtClean="0">
                <a:solidFill>
                  <a:schemeClr val="tx1">
                    <a:lumMod val="75000"/>
                  </a:schemeClr>
                </a:solidFill>
              </a:rPr>
              <a:t>Stephane Chalifoux, WGD Chair</a:t>
            </a:r>
            <a:r>
              <a:rPr lang="en-US" sz="1800" dirty="0">
                <a:solidFill>
                  <a:schemeClr val="tx1">
                    <a:lumMod val="75000"/>
                  </a:schemeClr>
                </a:solidFill>
              </a:rPr>
              <a:t/>
            </a:r>
            <a:br>
              <a:rPr lang="en-US" sz="1800" dirty="0">
                <a:solidFill>
                  <a:schemeClr val="tx1">
                    <a:lumMod val="75000"/>
                  </a:schemeClr>
                </a:solidFill>
              </a:rPr>
            </a:br>
            <a:r>
              <a:rPr lang="en-US" sz="1800" dirty="0">
                <a:solidFill>
                  <a:schemeClr val="tx1">
                    <a:lumMod val="75000"/>
                  </a:schemeClr>
                </a:solidFill>
              </a:rPr>
              <a:t>Andrew Eddy, WGD Secretary</a:t>
            </a:r>
            <a:r>
              <a:rPr lang="en-US" sz="1800" dirty="0" smtClean="0">
                <a:solidFill>
                  <a:schemeClr val="tx1">
                    <a:lumMod val="75000"/>
                  </a:schemeClr>
                </a:solidFill>
              </a:rPr>
              <a:t/>
            </a:r>
            <a:br>
              <a:rPr lang="en-US" sz="1800" dirty="0" smtClean="0">
                <a:solidFill>
                  <a:schemeClr val="tx1">
                    <a:lumMod val="75000"/>
                  </a:schemeClr>
                </a:solidFill>
              </a:rPr>
            </a:br>
            <a:endParaRPr lang="en-US" sz="1800" i="1" dirty="0" smtClean="0">
              <a:solidFill>
                <a:schemeClr val="tx1">
                  <a:lumMod val="75000"/>
                </a:schemeClr>
              </a:solidFill>
            </a:endParaRPr>
          </a:p>
        </p:txBody>
      </p:sp>
    </p:spTree>
    <p:extLst>
      <p:ext uri="{BB962C8B-B14F-4D97-AF65-F5344CB8AC3E}">
        <p14:creationId xmlns:p14="http://schemas.microsoft.com/office/powerpoint/2010/main" val="162725048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385" y="188913"/>
            <a:ext cx="7602415" cy="501650"/>
          </a:xfrm>
        </p:spPr>
        <p:txBody>
          <a:bodyPr/>
          <a:lstStyle/>
          <a:p>
            <a:r>
              <a:rPr lang="en-US" dirty="0"/>
              <a:t>Objectives of the three-day </a:t>
            </a:r>
            <a:r>
              <a:rPr lang="en-US" dirty="0" smtClean="0"/>
              <a:t>meeting</a:t>
            </a:r>
            <a:endParaRPr lang="en-GB" dirty="0"/>
          </a:p>
        </p:txBody>
      </p:sp>
      <p:sp>
        <p:nvSpPr>
          <p:cNvPr id="3" name="Content Placeholder 2"/>
          <p:cNvSpPr>
            <a:spLocks noGrp="1"/>
          </p:cNvSpPr>
          <p:nvPr>
            <p:ph idx="1"/>
          </p:nvPr>
        </p:nvSpPr>
        <p:spPr>
          <a:xfrm>
            <a:off x="296863" y="1457325"/>
            <a:ext cx="8445500" cy="5154490"/>
          </a:xfrm>
        </p:spPr>
        <p:txBody>
          <a:bodyPr/>
          <a:lstStyle/>
          <a:p>
            <a:r>
              <a:rPr lang="en-US" sz="1800" dirty="0"/>
              <a:t>1. Review of thematic pilots, the Recovery Observatory and the GEO-DARMA initiatives, including assessing current and future data provision, and issues</a:t>
            </a:r>
            <a:r>
              <a:rPr lang="en-US" sz="1800" dirty="0" smtClean="0"/>
              <a:t>.</a:t>
            </a:r>
          </a:p>
          <a:p>
            <a:endParaRPr lang="en-US" sz="1800" dirty="0"/>
          </a:p>
          <a:p>
            <a:r>
              <a:rPr lang="en-US" sz="1800" dirty="0"/>
              <a:t>2. Evaluation of pilot success/results – deliverable for 2017 (feedback from users of the products</a:t>
            </a:r>
            <a:r>
              <a:rPr lang="en-US" sz="1800" dirty="0" smtClean="0"/>
              <a:t>).</a:t>
            </a:r>
          </a:p>
          <a:p>
            <a:endParaRPr lang="en-US" sz="1800" dirty="0"/>
          </a:p>
          <a:p>
            <a:r>
              <a:rPr lang="en-US" sz="1800" dirty="0"/>
              <a:t>3. Gather issues needed discussion at SIT-31: Main decisions and urgent needs from the international community that could be addressed by CEOS Agencies</a:t>
            </a:r>
            <a:r>
              <a:rPr lang="en-US" sz="1800" dirty="0" smtClean="0"/>
              <a:t>.</a:t>
            </a:r>
          </a:p>
          <a:p>
            <a:endParaRPr lang="en-US" sz="1800" dirty="0"/>
          </a:p>
          <a:p>
            <a:r>
              <a:rPr lang="en-US" sz="1800" dirty="0"/>
              <a:t>4. Gather activity needed to be approved at SIT-31: GSNL update</a:t>
            </a:r>
            <a:r>
              <a:rPr lang="en-US" sz="1800" dirty="0" smtClean="0"/>
              <a:t>.</a:t>
            </a:r>
          </a:p>
          <a:p>
            <a:endParaRPr lang="en-US" sz="1800" dirty="0"/>
          </a:p>
          <a:p>
            <a:r>
              <a:rPr lang="en-US" sz="1800" dirty="0"/>
              <a:t>5. Gather information on Partnership to be shared with the CEOS community at SIT-31 (best way to manage and implement CEOS partnerships): UNDP, WB/GFDRR, etc.</a:t>
            </a:r>
          </a:p>
          <a:p>
            <a:pPr marL="0" indent="0">
              <a:buNone/>
            </a:pPr>
            <a:endParaRPr lang="en-US" sz="1800" dirty="0"/>
          </a:p>
        </p:txBody>
      </p:sp>
    </p:spTree>
    <p:extLst>
      <p:ext uri="{BB962C8B-B14F-4D97-AF65-F5344CB8AC3E}">
        <p14:creationId xmlns:p14="http://schemas.microsoft.com/office/powerpoint/2010/main" val="2054124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385" y="188913"/>
            <a:ext cx="7602415" cy="501650"/>
          </a:xfrm>
        </p:spPr>
        <p:txBody>
          <a:bodyPr/>
          <a:lstStyle/>
          <a:p>
            <a:r>
              <a:rPr lang="en-US" dirty="0" smtClean="0"/>
              <a:t>WG Disasters</a:t>
            </a:r>
            <a:r>
              <a:rPr lang="en-GB" dirty="0" smtClean="0"/>
              <a:t> </a:t>
            </a:r>
            <a:r>
              <a:rPr lang="en-GB" dirty="0"/>
              <a:t>Organisation: </a:t>
            </a:r>
            <a:br>
              <a:rPr lang="en-GB" dirty="0"/>
            </a:br>
            <a:r>
              <a:rPr lang="en-GB" dirty="0"/>
              <a:t>Teams &amp; Functions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85741"/>
            <a:ext cx="9144000" cy="5446386"/>
          </a:xfrm>
          <a:prstGeom prst="rect">
            <a:avLst/>
          </a:prstGeom>
        </p:spPr>
      </p:pic>
    </p:spTree>
    <p:extLst>
      <p:ext uri="{BB962C8B-B14F-4D97-AF65-F5344CB8AC3E}">
        <p14:creationId xmlns:p14="http://schemas.microsoft.com/office/powerpoint/2010/main" val="3922762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385" y="188913"/>
            <a:ext cx="7602415" cy="501650"/>
          </a:xfrm>
        </p:spPr>
        <p:txBody>
          <a:bodyPr/>
          <a:lstStyle/>
          <a:p>
            <a:r>
              <a:rPr lang="sv-SE" dirty="0"/>
              <a:t>2016 Understanding Risk (UR) Forum – Istanbul, Turkey</a:t>
            </a:r>
            <a:endParaRPr lang="en-GB" dirty="0"/>
          </a:p>
        </p:txBody>
      </p:sp>
      <p:sp>
        <p:nvSpPr>
          <p:cNvPr id="3" name="Content Placeholder 2"/>
          <p:cNvSpPr>
            <a:spLocks noGrp="1"/>
          </p:cNvSpPr>
          <p:nvPr>
            <p:ph idx="1"/>
          </p:nvPr>
        </p:nvSpPr>
        <p:spPr>
          <a:xfrm>
            <a:off x="296863" y="1457325"/>
            <a:ext cx="8445500" cy="5154490"/>
          </a:xfrm>
        </p:spPr>
        <p:txBody>
          <a:bodyPr/>
          <a:lstStyle/>
          <a:p>
            <a:pPr marL="0" indent="0">
              <a:buNone/>
            </a:pPr>
            <a:r>
              <a:rPr lang="en-US" sz="1800" u="sng" dirty="0"/>
              <a:t>Side event</a:t>
            </a:r>
            <a:r>
              <a:rPr lang="en-US" sz="1800" dirty="0"/>
              <a:t>: Satellite data for enhanced risk management and reduction - innovative technologies and future applications</a:t>
            </a:r>
            <a:endParaRPr lang="en-US" sz="1600" dirty="0"/>
          </a:p>
          <a:p>
            <a:pPr marL="0" indent="0">
              <a:buNone/>
            </a:pPr>
            <a:endParaRPr lang="en-US" sz="1600" dirty="0"/>
          </a:p>
          <a:p>
            <a:pPr marL="0" indent="0">
              <a:buNone/>
            </a:pPr>
            <a:r>
              <a:rPr lang="en-US" sz="1600" dirty="0"/>
              <a:t>The Committee on Earth Observation Satellites (CEOS) recently initiated three thematic pilots on floods, seismic hazards and volcanoes, and is currently planning a fourth on landslides. These activities aim to showcase innovations in the application of satellite data to full-cycle disaster risk management (DRM), with a strong focus on Disaster Risk Reduction (DRR) activities. The event aims to show how users can overcome the challenges associated to accessing and exploiting satellite data to support hazard mapping and risk assessment. The DRM pilots are providing first demonstrations of this with local and regional levels disaster risk reduction activities that are scalable and can be adapted to different geographical and capacity contexts. CEOS Agencies are supporting the Disaster Recovery Observatory which will collect satellite imagery, generate monitoring products and provide an informatics platform for recovery partners to collaborate in the reconstruction effort. The GEO-DARMA (Data Access for Risk Management) initiative (included in GEO Work </a:t>
            </a:r>
            <a:r>
              <a:rPr lang="en-US" sz="1600" dirty="0" err="1"/>
              <a:t>Programme</a:t>
            </a:r>
            <a:r>
              <a:rPr lang="en-US" sz="1600" dirty="0"/>
              <a:t> 2016), will facilitate the sustained provision of EO-based risk information products and services to decision-makers. The session will highlight success stories from the past 18 months and open the discussion on how to fast track successful satellite data use for widespread uptake within the DRR community.</a:t>
            </a:r>
          </a:p>
          <a:p>
            <a:pPr marL="0" indent="0">
              <a:buNone/>
            </a:pPr>
            <a:endParaRPr lang="en-US" sz="1800" dirty="0"/>
          </a:p>
        </p:txBody>
      </p:sp>
    </p:spTree>
    <p:extLst>
      <p:ext uri="{BB962C8B-B14F-4D97-AF65-F5344CB8AC3E}">
        <p14:creationId xmlns:p14="http://schemas.microsoft.com/office/powerpoint/2010/main" val="1403836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707" y="188913"/>
            <a:ext cx="7765094" cy="501650"/>
          </a:xfrm>
        </p:spPr>
        <p:txBody>
          <a:bodyPr/>
          <a:lstStyle/>
          <a:p>
            <a:r>
              <a:rPr lang="en-US" dirty="0"/>
              <a:t>Organizer name and </a:t>
            </a:r>
            <a:r>
              <a:rPr lang="en-US" dirty="0" smtClean="0"/>
              <a:t>contact information</a:t>
            </a:r>
            <a:r>
              <a:rPr lang="en-US" dirty="0"/>
              <a:t>:</a:t>
            </a:r>
            <a:endParaRPr lang="en-GB" dirty="0"/>
          </a:p>
        </p:txBody>
      </p:sp>
      <p:sp>
        <p:nvSpPr>
          <p:cNvPr id="3" name="Content Placeholder 2"/>
          <p:cNvSpPr>
            <a:spLocks noGrp="1"/>
          </p:cNvSpPr>
          <p:nvPr>
            <p:ph idx="1"/>
          </p:nvPr>
        </p:nvSpPr>
        <p:spPr>
          <a:xfrm>
            <a:off x="296863" y="1457325"/>
            <a:ext cx="8770938" cy="5154490"/>
          </a:xfrm>
        </p:spPr>
        <p:txBody>
          <a:bodyPr/>
          <a:lstStyle/>
          <a:p>
            <a:pPr marL="0" indent="0">
              <a:buNone/>
            </a:pPr>
            <a:r>
              <a:rPr lang="en-US" sz="1400" b="0" dirty="0" smtClean="0"/>
              <a:t>Main contact: Stephane </a:t>
            </a:r>
            <a:r>
              <a:rPr lang="en-US" sz="1400" b="0" dirty="0"/>
              <a:t>Chalifoux, Canadian Space </a:t>
            </a:r>
            <a:r>
              <a:rPr lang="en-US" sz="1400" b="0" dirty="0" smtClean="0"/>
              <a:t>Agency</a:t>
            </a:r>
            <a:endParaRPr lang="en-US" sz="1400" b="0" dirty="0"/>
          </a:p>
          <a:p>
            <a:endParaRPr lang="en-US" sz="1400" b="0" dirty="0"/>
          </a:p>
          <a:p>
            <a:pPr marL="0" indent="0">
              <a:buNone/>
            </a:pPr>
            <a:r>
              <a:rPr lang="en-US" sz="1400" dirty="0" smtClean="0"/>
              <a:t>Event </a:t>
            </a:r>
            <a:r>
              <a:rPr lang="en-US" sz="1400" dirty="0"/>
              <a:t>facilitator names and contact information:</a:t>
            </a:r>
          </a:p>
          <a:p>
            <a:endParaRPr lang="en-US" sz="1400" b="0" dirty="0"/>
          </a:p>
          <a:p>
            <a:r>
              <a:rPr lang="en-US" sz="1400" b="0" dirty="0"/>
              <a:t>Stephane Chalifoux, Canadian Space </a:t>
            </a:r>
            <a:r>
              <a:rPr lang="en-US" sz="1400" b="0" dirty="0" smtClean="0"/>
              <a:t>Agency</a:t>
            </a:r>
          </a:p>
          <a:p>
            <a:r>
              <a:rPr lang="en-US" sz="1400" b="0" dirty="0" smtClean="0"/>
              <a:t>Andrew </a:t>
            </a:r>
            <a:r>
              <a:rPr lang="en-US" sz="1400" b="0" dirty="0"/>
              <a:t>Eddy, Athena Global, Recovery </a:t>
            </a:r>
            <a:r>
              <a:rPr lang="en-US" sz="1400" b="0" dirty="0" smtClean="0"/>
              <a:t>Observatory</a:t>
            </a:r>
            <a:endParaRPr lang="en-US" sz="1400" b="0" dirty="0"/>
          </a:p>
          <a:p>
            <a:endParaRPr lang="en-US" sz="1400" b="0" dirty="0"/>
          </a:p>
          <a:p>
            <a:pPr marL="0" indent="0">
              <a:buNone/>
            </a:pPr>
            <a:r>
              <a:rPr lang="en-US" sz="1400" dirty="0"/>
              <a:t>Speaker names:</a:t>
            </a:r>
          </a:p>
          <a:p>
            <a:endParaRPr lang="en-US" sz="1400" b="0" dirty="0"/>
          </a:p>
          <a:p>
            <a:r>
              <a:rPr lang="en-US" sz="1400" b="0" dirty="0"/>
              <a:t>Theodora Papadopoulou, Seismic Hazards Pilot </a:t>
            </a:r>
          </a:p>
          <a:p>
            <a:r>
              <a:rPr lang="en-US" sz="1400" b="0" dirty="0"/>
              <a:t>Stéphane Chalifoux, Canadian Space Agency, CEOS Disasters WG Chair, GEO-DARMA (Data Access for Risk Management</a:t>
            </a:r>
            <a:r>
              <a:rPr lang="en-US" sz="1400" b="0" dirty="0" smtClean="0"/>
              <a:t>)</a:t>
            </a:r>
            <a:endParaRPr lang="en-US" sz="1400" b="0" dirty="0"/>
          </a:p>
          <a:p>
            <a:r>
              <a:rPr lang="en-US" sz="1400" b="0" dirty="0"/>
              <a:t>Catherine Proy, CNES, Recovery </a:t>
            </a:r>
            <a:r>
              <a:rPr lang="en-US" sz="1400" b="0" dirty="0" smtClean="0"/>
              <a:t>Observatory</a:t>
            </a:r>
            <a:endParaRPr lang="en-US" sz="1400" b="0" dirty="0"/>
          </a:p>
          <a:p>
            <a:r>
              <a:rPr lang="en-US" sz="1400" b="0" dirty="0"/>
              <a:t>Sang-Ho Yun, JPL-NASA, Damage Proxy Map (DPM), GEO Event Supersite - M7.8 </a:t>
            </a:r>
            <a:r>
              <a:rPr lang="en-US" sz="1400" b="0" dirty="0" err="1"/>
              <a:t>Gorkha</a:t>
            </a:r>
            <a:r>
              <a:rPr lang="en-US" sz="1400" b="0" dirty="0"/>
              <a:t>, Nepal </a:t>
            </a:r>
            <a:r>
              <a:rPr lang="en-US" sz="1400" b="0" dirty="0" smtClean="0"/>
              <a:t>Earthquake</a:t>
            </a:r>
            <a:endParaRPr lang="en-US" sz="1400" b="0" dirty="0"/>
          </a:p>
          <a:p>
            <a:r>
              <a:rPr lang="en-US" sz="1400" b="0" dirty="0"/>
              <a:t>Fabrizio </a:t>
            </a:r>
            <a:r>
              <a:rPr lang="en-US" sz="1400" b="0" dirty="0" err="1"/>
              <a:t>Ferrucci</a:t>
            </a:r>
            <a:r>
              <a:rPr lang="en-US" sz="1400" b="0" dirty="0"/>
              <a:t>, The Open University, Volcano Hazards </a:t>
            </a:r>
            <a:r>
              <a:rPr lang="en-US" sz="1400" b="0" dirty="0" smtClean="0"/>
              <a:t>Pilot</a:t>
            </a:r>
            <a:endParaRPr lang="en-US" sz="1400" b="0" dirty="0"/>
          </a:p>
          <a:p>
            <a:r>
              <a:rPr lang="en-US" sz="1400" b="0" dirty="0"/>
              <a:t>Stefano Salvi, </a:t>
            </a:r>
            <a:r>
              <a:rPr lang="en-US" sz="1400" b="0" dirty="0" err="1"/>
              <a:t>Istituto</a:t>
            </a:r>
            <a:r>
              <a:rPr lang="en-US" sz="1400" b="0" dirty="0"/>
              <a:t> </a:t>
            </a:r>
            <a:r>
              <a:rPr lang="en-US" sz="1400" b="0" dirty="0" err="1"/>
              <a:t>Nazionale</a:t>
            </a:r>
            <a:r>
              <a:rPr lang="en-US" sz="1400" b="0" dirty="0"/>
              <a:t> di </a:t>
            </a:r>
            <a:r>
              <a:rPr lang="en-US" sz="1400" b="0" dirty="0" err="1"/>
              <a:t>Geofisica</a:t>
            </a:r>
            <a:r>
              <a:rPr lang="en-US" sz="1400" b="0" dirty="0"/>
              <a:t> e </a:t>
            </a:r>
            <a:r>
              <a:rPr lang="en-US" sz="1400" b="0" dirty="0" err="1"/>
              <a:t>Vulcanologia</a:t>
            </a:r>
            <a:r>
              <a:rPr lang="en-US" sz="1400" b="0" dirty="0"/>
              <a:t>, GEO </a:t>
            </a:r>
            <a:r>
              <a:rPr lang="en-US" sz="1400" b="0" dirty="0" err="1"/>
              <a:t>Geohazard</a:t>
            </a:r>
            <a:r>
              <a:rPr lang="en-US" sz="1400" b="0" dirty="0"/>
              <a:t> Supersites and Natural Laboratories (GSNL)</a:t>
            </a:r>
          </a:p>
          <a:p>
            <a:pPr marL="0" indent="0">
              <a:buNone/>
            </a:pPr>
            <a:endParaRPr lang="en-US" sz="1600" dirty="0"/>
          </a:p>
        </p:txBody>
      </p:sp>
    </p:spTree>
    <p:extLst>
      <p:ext uri="{BB962C8B-B14F-4D97-AF65-F5344CB8AC3E}">
        <p14:creationId xmlns:p14="http://schemas.microsoft.com/office/powerpoint/2010/main" val="2938820249"/>
      </p:ext>
    </p:extLst>
  </p:cSld>
  <p:clrMapOvr>
    <a:masterClrMapping/>
  </p:clrMapOvr>
  <p:timing>
    <p:tnLst>
      <p:par>
        <p:cTn id="1" dur="indefinite" restart="never" nodeType="tmRoot"/>
      </p:par>
    </p:tnLst>
  </p:timing>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0">
              <a:schemeClr val="bg2">
                <a:lumMod val="40000"/>
                <a:lumOff val="60000"/>
                <a:shade val="30000"/>
                <a:satMod val="115000"/>
              </a:schemeClr>
            </a:gs>
            <a:gs pos="50000">
              <a:schemeClr val="bg2">
                <a:lumMod val="40000"/>
                <a:lumOff val="60000"/>
                <a:shade val="67500"/>
                <a:satMod val="115000"/>
              </a:schemeClr>
            </a:gs>
            <a:gs pos="100000">
              <a:schemeClr val="bg2">
                <a:lumMod val="40000"/>
                <a:lumOff val="60000"/>
                <a:shade val="100000"/>
                <a:satMod val="115000"/>
              </a:schemeClr>
            </a:gs>
          </a:gsLst>
          <a:lin ang="8100000" scaled="1"/>
          <a:tileRect/>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a:spPr>
      <a:bodyPr vert="horz" wrap="none" lIns="91440" tIns="45720" rIns="91440" bIns="45720" numCol="1" rtlCol="0" anchor="ctr" anchorCtr="0" compatLnSpc="1">
        <a:prstTxWarp prst="textNoShape">
          <a:avLst/>
        </a:prstTxWarp>
      </a:bodyPr>
      <a:lstStyle>
        <a:defPPr algn="ctr" defTabSz="914400" eaLnBrk="0" hangingPunct="0">
          <a:defRPr b="1" dirty="0">
            <a:solidFill>
              <a:srgbClr val="000000"/>
            </a:solidFill>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493</Words>
  <Application>Microsoft Office PowerPoint</Application>
  <PresentationFormat>On-screen Show (4:3)</PresentationFormat>
  <Paragraphs>33</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4_EUM_template_v03</vt:lpstr>
      <vt:lpstr>   Meeting  objectives   Background presentation for  WG Disasters#5, Bonn, March 2016     Stephane Chalifoux, WGD Chair Andrew Eddy, WGD Secretary </vt:lpstr>
      <vt:lpstr>Objectives of the three-day meeting</vt:lpstr>
      <vt:lpstr>WG Disasters Organisation:  Teams &amp; Functions </vt:lpstr>
      <vt:lpstr>2016 Understanding Risk (UR) Forum – Istanbul, Turkey</vt:lpstr>
      <vt:lpstr>Organizer name and 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Chalifoux, Stéphane</cp:lastModifiedBy>
  <cp:revision>602</cp:revision>
  <cp:lastPrinted>2015-09-07T12:56:19Z</cp:lastPrinted>
  <dcterms:created xsi:type="dcterms:W3CDTF">2011-11-16T09:23:13Z</dcterms:created>
  <dcterms:modified xsi:type="dcterms:W3CDTF">2016-03-07T16:29:42Z</dcterms:modified>
</cp:coreProperties>
</file>