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04" r:id="rId2"/>
    <p:sldId id="292" r:id="rId3"/>
    <p:sldId id="257" r:id="rId4"/>
    <p:sldId id="256" r:id="rId5"/>
    <p:sldId id="285" r:id="rId6"/>
    <p:sldId id="297" r:id="rId7"/>
    <p:sldId id="307" r:id="rId8"/>
    <p:sldId id="298" r:id="rId9"/>
    <p:sldId id="305" r:id="rId10"/>
    <p:sldId id="308" r:id="rId11"/>
    <p:sldId id="311" r:id="rId12"/>
    <p:sldId id="310" r:id="rId13"/>
    <p:sldId id="28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CC"/>
    <a:srgbClr val="FFD005"/>
    <a:srgbClr val="9D0000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182" autoAdjust="0"/>
  </p:normalViewPr>
  <p:slideViewPr>
    <p:cSldViewPr>
      <p:cViewPr>
        <p:scale>
          <a:sx n="94" d="100"/>
          <a:sy n="94" d="100"/>
        </p:scale>
        <p:origin x="-1896" y="-2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76A20-415B-F04D-9804-EC4544FD9A2D}" type="datetimeFigureOut">
              <a:rPr lang="en-US" smtClean="0"/>
              <a:t>08/09/15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55F81-F3E7-BD4F-A596-E30956C02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65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4846-E637-47DE-8A8F-74971D4311A4}" type="datetimeFigureOut">
              <a:rPr lang="en-GB" smtClean="0"/>
              <a:t>08/09/15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C536-3FA0-480B-8FA4-4E4A52C288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10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4846-E637-47DE-8A8F-74971D4311A4}" type="datetimeFigureOut">
              <a:rPr lang="en-GB" smtClean="0"/>
              <a:t>08/09/15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C536-3FA0-480B-8FA4-4E4A52C288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76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4846-E637-47DE-8A8F-74971D4311A4}" type="datetimeFigureOut">
              <a:rPr lang="en-GB" smtClean="0"/>
              <a:t>08/09/15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C536-3FA0-480B-8FA4-4E4A52C288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81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4846-E637-47DE-8A8F-74971D4311A4}" type="datetimeFigureOut">
              <a:rPr lang="en-GB" smtClean="0"/>
              <a:t>08/09/15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C536-3FA0-480B-8FA4-4E4A52C288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42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4846-E637-47DE-8A8F-74971D4311A4}" type="datetimeFigureOut">
              <a:rPr lang="en-GB" smtClean="0"/>
              <a:t>08/09/15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C536-3FA0-480B-8FA4-4E4A52C288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4846-E637-47DE-8A8F-74971D4311A4}" type="datetimeFigureOut">
              <a:rPr lang="en-GB" smtClean="0"/>
              <a:t>08/09/15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C536-3FA0-480B-8FA4-4E4A52C288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56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4846-E637-47DE-8A8F-74971D4311A4}" type="datetimeFigureOut">
              <a:rPr lang="en-GB" smtClean="0"/>
              <a:t>08/09/15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C536-3FA0-480B-8FA4-4E4A52C288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72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4846-E637-47DE-8A8F-74971D4311A4}" type="datetimeFigureOut">
              <a:rPr lang="en-GB" smtClean="0"/>
              <a:t>08/09/15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C536-3FA0-480B-8FA4-4E4A52C288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73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4846-E637-47DE-8A8F-74971D4311A4}" type="datetimeFigureOut">
              <a:rPr lang="en-GB" smtClean="0"/>
              <a:t>08/09/15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C536-3FA0-480B-8FA4-4E4A52C288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49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4846-E637-47DE-8A8F-74971D4311A4}" type="datetimeFigureOut">
              <a:rPr lang="en-GB" smtClean="0"/>
              <a:t>08/09/15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C536-3FA0-480B-8FA4-4E4A52C288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01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4846-E637-47DE-8A8F-74971D4311A4}" type="datetimeFigureOut">
              <a:rPr lang="en-GB" smtClean="0"/>
              <a:t>08/09/15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C536-3FA0-480B-8FA4-4E4A52C288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94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14846-E637-47DE-8A8F-74971D4311A4}" type="datetimeFigureOut">
              <a:rPr lang="en-GB" smtClean="0"/>
              <a:t>08/09/15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3C536-3FA0-480B-8FA4-4E4A52C288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80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microsoft.com/office/2007/relationships/hdphoto" Target="../media/hdphoto2.wdp"/><Relationship Id="rId5" Type="http://schemas.openxmlformats.org/officeDocument/2006/relationships/image" Target="../media/image51.jp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0.jpg"/><Relationship Id="rId21" Type="http://schemas.openxmlformats.org/officeDocument/2006/relationships/image" Target="../media/image21.jpg"/><Relationship Id="rId22" Type="http://schemas.openxmlformats.org/officeDocument/2006/relationships/image" Target="../media/image22.jpg"/><Relationship Id="rId23" Type="http://schemas.openxmlformats.org/officeDocument/2006/relationships/image" Target="../media/image23.jpg"/><Relationship Id="rId24" Type="http://schemas.openxmlformats.org/officeDocument/2006/relationships/image" Target="../media/image24.jpg"/><Relationship Id="rId25" Type="http://schemas.openxmlformats.org/officeDocument/2006/relationships/image" Target="../media/image25.jpg"/><Relationship Id="rId26" Type="http://schemas.openxmlformats.org/officeDocument/2006/relationships/image" Target="../media/image26.jpg"/><Relationship Id="rId27" Type="http://schemas.openxmlformats.org/officeDocument/2006/relationships/image" Target="../media/image27.jpg"/><Relationship Id="rId28" Type="http://schemas.openxmlformats.org/officeDocument/2006/relationships/image" Target="../media/image28.jpg"/><Relationship Id="rId29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microsoft.com/office/2007/relationships/hdphoto" Target="../media/hdphoto1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30" Type="http://schemas.openxmlformats.org/officeDocument/2006/relationships/image" Target="../media/image30.jpg"/><Relationship Id="rId31" Type="http://schemas.openxmlformats.org/officeDocument/2006/relationships/image" Target="../media/image31.jpg"/><Relationship Id="rId32" Type="http://schemas.openxmlformats.org/officeDocument/2006/relationships/image" Target="../media/image32.jpg"/><Relationship Id="rId9" Type="http://schemas.openxmlformats.org/officeDocument/2006/relationships/image" Target="../media/image9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33" Type="http://schemas.openxmlformats.org/officeDocument/2006/relationships/image" Target="../media/image33.jpg"/><Relationship Id="rId10" Type="http://schemas.openxmlformats.org/officeDocument/2006/relationships/image" Target="../media/image10.jpg"/><Relationship Id="rId11" Type="http://schemas.openxmlformats.org/officeDocument/2006/relationships/image" Target="../media/image11.jpg"/><Relationship Id="rId12" Type="http://schemas.openxmlformats.org/officeDocument/2006/relationships/image" Target="../media/image12.jpg"/><Relationship Id="rId13" Type="http://schemas.openxmlformats.org/officeDocument/2006/relationships/image" Target="../media/image13.jpg"/><Relationship Id="rId14" Type="http://schemas.openxmlformats.org/officeDocument/2006/relationships/image" Target="../media/image14.jpg"/><Relationship Id="rId15" Type="http://schemas.openxmlformats.org/officeDocument/2006/relationships/image" Target="../media/image15.jpg"/><Relationship Id="rId16" Type="http://schemas.openxmlformats.org/officeDocument/2006/relationships/image" Target="../media/image16.jpg"/><Relationship Id="rId17" Type="http://schemas.openxmlformats.org/officeDocument/2006/relationships/image" Target="../media/image17.jpg"/><Relationship Id="rId18" Type="http://schemas.openxmlformats.org/officeDocument/2006/relationships/image" Target="../media/image18.jpg"/><Relationship Id="rId19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3568" y="4653136"/>
            <a:ext cx="8229600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cs typeface="Arial Black"/>
              </a:rPr>
              <a:t>Methods and Technologies</a:t>
            </a:r>
            <a:endParaRPr lang="en-GB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23528" y="5301208"/>
            <a:ext cx="8373616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latin typeface="Arial Rounded MT Bold"/>
                <a:cs typeface="Arial Rounded MT Bold"/>
              </a:rPr>
              <a:t>Quantitative estimate based on deterministic physical models.</a:t>
            </a:r>
          </a:p>
          <a:p>
            <a:r>
              <a:rPr lang="en-GB" sz="2000" dirty="0" smtClean="0">
                <a:latin typeface="Arial Rounded MT Bold"/>
                <a:cs typeface="Arial Rounded MT Bold"/>
              </a:rPr>
              <a:t>Unsupervised merge of data borne </a:t>
            </a:r>
            <a:r>
              <a:rPr lang="en-GB" sz="2000" dirty="0">
                <a:latin typeface="Arial Rounded MT Bold"/>
                <a:cs typeface="Arial Rounded MT Bold"/>
              </a:rPr>
              <a:t>by multispectral </a:t>
            </a:r>
            <a:r>
              <a:rPr lang="en-GB" sz="2000" dirty="0" smtClean="0">
                <a:latin typeface="Arial Rounded MT Bold"/>
                <a:cs typeface="Arial Rounded MT Bold"/>
              </a:rPr>
              <a:t>payloads from Very-high-temporal to High-spatial resolution</a:t>
            </a:r>
          </a:p>
          <a:p>
            <a:pPr>
              <a:lnSpc>
                <a:spcPct val="120000"/>
              </a:lnSpc>
              <a:tabLst>
                <a:tab pos="1973263" algn="l"/>
              </a:tabLst>
            </a:pPr>
            <a:r>
              <a:rPr lang="en-GB" sz="2000" dirty="0" smtClean="0">
                <a:latin typeface="Arial Rounded MT Bold"/>
                <a:cs typeface="Arial Rounded MT Bold"/>
              </a:rPr>
              <a:t>Inherited from ESA’s </a:t>
            </a:r>
            <a:r>
              <a:rPr lang="en-GB" sz="2000" dirty="0" err="1" smtClean="0">
                <a:solidFill>
                  <a:srgbClr val="9D0000"/>
                </a:solidFill>
                <a:latin typeface="Arial Rounded MT Bold"/>
                <a:cs typeface="Arial Rounded MT Bold"/>
              </a:rPr>
              <a:t>GlobVolcano</a:t>
            </a:r>
            <a:r>
              <a:rPr lang="en-GB" sz="2000" dirty="0" smtClean="0">
                <a:latin typeface="Arial Rounded MT Bold"/>
                <a:cs typeface="Arial Rounded MT Bold"/>
              </a:rPr>
              <a:t> </a:t>
            </a:r>
            <a:r>
              <a:rPr lang="en-GB" sz="2000" dirty="0">
                <a:latin typeface="Arial Rounded MT Bold"/>
                <a:cs typeface="Arial Rounded MT Bold"/>
              </a:rPr>
              <a:t>and EC FP7 project </a:t>
            </a:r>
            <a:r>
              <a:rPr lang="en-GB" sz="2000" dirty="0" smtClean="0">
                <a:latin typeface="Arial Rounded MT Bold"/>
                <a:cs typeface="Arial Rounded MT Bold"/>
              </a:rPr>
              <a:t>	</a:t>
            </a:r>
            <a:endParaRPr lang="en-GB" sz="2000" dirty="0">
              <a:latin typeface="Arial Rounded MT Bold"/>
              <a:cs typeface="Arial Rounded MT Bold"/>
            </a:endParaRPr>
          </a:p>
        </p:txBody>
      </p:sp>
      <p:pic>
        <p:nvPicPr>
          <p:cNvPr id="8" name="Picture 7" descr="Logo_EVOSS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106827"/>
            <a:ext cx="1584176" cy="7511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o 10"/>
          <p:cNvGrpSpPr/>
          <p:nvPr/>
        </p:nvGrpSpPr>
        <p:grpSpPr>
          <a:xfrm>
            <a:off x="19065" y="260648"/>
            <a:ext cx="9540552" cy="3456384"/>
            <a:chOff x="0" y="764704"/>
            <a:chExt cx="9144000" cy="2983750"/>
          </a:xfrm>
        </p:grpSpPr>
        <p:pic>
          <p:nvPicPr>
            <p:cNvPr id="13" name="Picture 4" descr="Bordeira from north sid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4704"/>
              <a:ext cx="9144000" cy="2983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sellaDiTesto 4"/>
            <p:cNvSpPr txBox="1"/>
            <p:nvPr/>
          </p:nvSpPr>
          <p:spPr>
            <a:xfrm>
              <a:off x="0" y="3284984"/>
              <a:ext cx="16196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i="1" dirty="0" smtClean="0"/>
                <a:t>Photo by S. </a:t>
              </a:r>
              <a:r>
                <a:rPr lang="it-IT" sz="1000" i="1" dirty="0" err="1" smtClean="0"/>
                <a:t>Day</a:t>
              </a:r>
              <a:r>
                <a:rPr lang="it-IT" sz="1000" i="1" dirty="0" smtClean="0"/>
                <a:t> (2015) </a:t>
              </a:r>
              <a:endParaRPr lang="it-IT" sz="1000" i="1" dirty="0"/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323528" y="4077072"/>
            <a:ext cx="8820472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latin typeface="Arial Rounded MT Bold"/>
                <a:cs typeface="Arial Rounded MT Bold"/>
              </a:rPr>
              <a:t>Continuous estimate of mass flows to forecast flow limiting lengths 	</a:t>
            </a:r>
            <a:endParaRPr lang="en-GB" sz="2000" dirty="0">
              <a:latin typeface="Arial Rounded MT Bold"/>
              <a:cs typeface="Arial Rounded MT Bold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9552" y="3501008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cs typeface="Arial Black"/>
              </a:rPr>
              <a:t>Specific stakeholder’s request</a:t>
            </a:r>
            <a:endParaRPr lang="en-GB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3491880" y="-99392"/>
            <a:ext cx="5652120" cy="57606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18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cs typeface="Arial Black"/>
              </a:rPr>
              <a:t>Pico do </a:t>
            </a:r>
            <a:r>
              <a:rPr lang="en-US" sz="180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cs typeface="Arial Black"/>
              </a:rPr>
              <a:t>Fogo</a:t>
            </a:r>
            <a:r>
              <a:rPr lang="en-US" sz="18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cs typeface="Arial Black"/>
              </a:rPr>
              <a:t>, Cape Verde, 2014-2015</a:t>
            </a:r>
            <a:endParaRPr lang="it-IT" sz="180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605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617538"/>
            <a:ext cx="9212263" cy="562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301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GB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Anywhere: All-in-one 2015 by 15-minute </a:t>
            </a:r>
            <a:r>
              <a:rPr lang="en-GB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MSG </a:t>
            </a:r>
            <a:r>
              <a:rPr lang="en-GB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(full disk)</a:t>
            </a:r>
            <a:endParaRPr lang="en-GB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4" name="Connettore 1 2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>
            <a:solidFill>
              <a:srgbClr val="9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3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8982324" cy="49489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01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GB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Piton de la </a:t>
            </a:r>
            <a:r>
              <a:rPr lang="en-GB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Fournaise</a:t>
            </a:r>
            <a:r>
              <a:rPr lang="en-GB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GB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Réunion</a:t>
            </a:r>
            <a:r>
              <a:rPr lang="en-GB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Island - </a:t>
            </a:r>
            <a:r>
              <a:rPr lang="en-GB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ongoing</a:t>
            </a:r>
            <a:endParaRPr lang="en-GB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6" name="Connettore 1 2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>
            <a:solidFill>
              <a:srgbClr val="9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94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LI 20150902-0440-RGB NIRSWIRSWIR 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49" b="34849"/>
          <a:stretch>
            <a:fillRect/>
          </a:stretch>
        </p:blipFill>
        <p:spPr>
          <a:xfrm>
            <a:off x="-1404664" y="692696"/>
            <a:ext cx="8963196" cy="4929412"/>
          </a:xfrm>
        </p:spPr>
      </p:pic>
      <p:sp>
        <p:nvSpPr>
          <p:cNvPr id="5" name="TextBox 4"/>
          <p:cNvSpPr txBox="1"/>
          <p:nvPr/>
        </p:nvSpPr>
        <p:spPr>
          <a:xfrm>
            <a:off x="0" y="1301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GB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Piton de la </a:t>
            </a:r>
            <a:r>
              <a:rPr lang="en-GB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Fournaise</a:t>
            </a:r>
            <a:r>
              <a:rPr lang="en-GB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GB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Réunion</a:t>
            </a:r>
            <a:r>
              <a:rPr lang="en-GB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Isl. (EO1-ALI , Sep. 2, 2015)</a:t>
            </a:r>
            <a:endParaRPr lang="en-GB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6" name="Connettore 1 2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>
            <a:solidFill>
              <a:srgbClr val="9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shot 2015-09-08 10.56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82" y="3068960"/>
            <a:ext cx="4816606" cy="3664992"/>
          </a:xfrm>
          <a:prstGeom prst="rect">
            <a:avLst/>
          </a:prstGeom>
          <a:ln w="76200" cmpd="sng">
            <a:solidFill>
              <a:srgbClr val="FFFF00"/>
            </a:solidFill>
            <a:prstDash val="solid"/>
          </a:ln>
        </p:spPr>
      </p:pic>
      <p:sp>
        <p:nvSpPr>
          <p:cNvPr id="3" name="TextBox 2"/>
          <p:cNvSpPr txBox="1"/>
          <p:nvPr/>
        </p:nvSpPr>
        <p:spPr>
          <a:xfrm>
            <a:off x="2339752" y="5842337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smtClean="0">
                <a:solidFill>
                  <a:srgbClr val="FF0000"/>
                </a:solidFill>
              </a:rPr>
              <a:t>EO1 - ALI</a:t>
            </a:r>
          </a:p>
          <a:p>
            <a:pPr algn="r"/>
            <a:r>
              <a:rPr lang="en-GB" sz="2000" b="1" dirty="0" smtClean="0">
                <a:solidFill>
                  <a:srgbClr val="0000FF"/>
                </a:solidFill>
              </a:rPr>
              <a:t>Terra-MODIS</a:t>
            </a:r>
          </a:p>
          <a:p>
            <a:pPr algn="r"/>
            <a:r>
              <a:rPr lang="en-GB" sz="2000" b="1" dirty="0" smtClean="0"/>
              <a:t>MSG3-SEVIRI</a:t>
            </a:r>
          </a:p>
        </p:txBody>
      </p:sp>
    </p:spTree>
    <p:extLst>
      <p:ext uri="{BB962C8B-B14F-4D97-AF65-F5344CB8AC3E}">
        <p14:creationId xmlns:p14="http://schemas.microsoft.com/office/powerpoint/2010/main" val="43142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Fog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2" b="10302"/>
          <a:stretch>
            <a:fillRect/>
          </a:stretch>
        </p:blipFill>
        <p:spPr>
          <a:xfrm>
            <a:off x="467544" y="404664"/>
            <a:ext cx="4746338" cy="2610303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brightnessContrast bright="8000" contras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008" y="260648"/>
            <a:ext cx="4374929" cy="2952328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  <p:pic>
        <p:nvPicPr>
          <p:cNvPr id="22" name="Picture 21" descr="Nyiragongo2011_lavalake(night)[Tedesco]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96952"/>
            <a:ext cx="4320480" cy="3384376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3928" y="2780928"/>
            <a:ext cx="4896544" cy="3024336"/>
          </a:xfrm>
          <a:prstGeom prst="rect">
            <a:avLst/>
          </a:prstGeom>
          <a:ln w="76200" cmpd="sng">
            <a:solidFill>
              <a:schemeClr val="bg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5364088" y="5877272"/>
            <a:ext cx="3168352" cy="811833"/>
            <a:chOff x="5975648" y="5949280"/>
            <a:chExt cx="3168352" cy="811833"/>
          </a:xfrm>
        </p:grpSpPr>
        <p:pic>
          <p:nvPicPr>
            <p:cNvPr id="2" name="Immagine 1" descr="logo_CEOS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48" y="5949280"/>
              <a:ext cx="3167948" cy="697295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CasellaDiTesto 17"/>
            <p:cNvSpPr txBox="1"/>
            <p:nvPr/>
          </p:nvSpPr>
          <p:spPr>
            <a:xfrm>
              <a:off x="6087481" y="6453336"/>
              <a:ext cx="305651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it-IT" sz="1400" b="1" dirty="0" smtClean="0"/>
                <a:t>Volcano </a:t>
              </a:r>
              <a:r>
                <a:rPr lang="it-IT" sz="1400" b="1" dirty="0" err="1" smtClean="0"/>
                <a:t>Pilot</a:t>
              </a:r>
              <a:r>
                <a:rPr lang="it-IT" sz="1400" b="1" dirty="0" smtClean="0"/>
                <a:t>, area of focus “C”</a:t>
              </a:r>
              <a:endParaRPr lang="it-IT" sz="1400" b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75656" y="1628800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GB" sz="2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Precise questions can be answered precisely</a:t>
            </a:r>
            <a:endParaRPr lang="en-GB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4008" y="188640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>
              <a:defRPr sz="2000" b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GB" dirty="0"/>
              <a:t>MS HR was better suited than VHR to the technical needs that arose on </a:t>
            </a:r>
            <a:r>
              <a:rPr lang="en-GB" dirty="0" err="1"/>
              <a:t>Fogo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95536" y="6021288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GB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Response without monitoring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67944" y="5157192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GB" sz="2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crisis management, temporal resolution is ways more critical than spatial resolution</a:t>
            </a:r>
            <a:endParaRPr lang="en-GB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639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4" descr="Screen Shot 1 with geoinfo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43"/>
                    </a14:imgEffect>
                    <a14:imgEffect>
                      <a14:brightnessContrast bright="22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764704"/>
            <a:ext cx="4896544" cy="3272425"/>
          </a:xfrm>
          <a:prstGeom prst="rect">
            <a:avLst/>
          </a:prstGeom>
        </p:spPr>
      </p:pic>
      <p:pic>
        <p:nvPicPr>
          <p:cNvPr id="109" name="Picture 5" descr="Screen Shot 2 OLI 24no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5"/>
            <a:ext cx="4896545" cy="3279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Variable Resolution Datasets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cxnSp>
        <p:nvCxnSpPr>
          <p:cNvPr id="8" name="Connettore 1 7"/>
          <p:cNvCxnSpPr/>
          <p:nvPr/>
        </p:nvCxnSpPr>
        <p:spPr>
          <a:xfrm>
            <a:off x="107504" y="692696"/>
            <a:ext cx="8856984" cy="0"/>
          </a:xfrm>
          <a:prstGeom prst="line">
            <a:avLst/>
          </a:prstGeom>
          <a:ln>
            <a:solidFill>
              <a:srgbClr val="9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5083086" y="908720"/>
            <a:ext cx="4060914" cy="691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it-IT" sz="1600" b="1" dirty="0" smtClean="0"/>
              <a:t>High-</a:t>
            </a:r>
            <a:r>
              <a:rPr lang="it-IT" sz="1600" b="1" dirty="0" err="1" smtClean="0"/>
              <a:t>temporal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resolution</a:t>
            </a:r>
            <a:r>
              <a:rPr lang="it-IT" sz="1600" b="1" dirty="0" smtClean="0"/>
              <a:t> </a:t>
            </a:r>
            <a:r>
              <a:rPr lang="it-IT" sz="1600" dirty="0" smtClean="0">
                <a:solidFill>
                  <a:srgbClr val="0000FF"/>
                </a:solidFill>
              </a:rPr>
              <a:t>(≈</a:t>
            </a:r>
            <a:r>
              <a:rPr lang="it-IT" sz="1600" b="1" dirty="0" smtClean="0">
                <a:solidFill>
                  <a:srgbClr val="FF0000"/>
                </a:solidFill>
              </a:rPr>
              <a:t>3700</a:t>
            </a:r>
            <a:r>
              <a:rPr lang="it-IT" sz="1600" b="1" dirty="0" smtClean="0">
                <a:solidFill>
                  <a:srgbClr val="0000FF"/>
                </a:solidFill>
              </a:rPr>
              <a:t> </a:t>
            </a:r>
            <a:r>
              <a:rPr lang="it-IT" sz="1600" dirty="0" smtClean="0">
                <a:solidFill>
                  <a:srgbClr val="0000FF"/>
                </a:solidFill>
              </a:rPr>
              <a:t>images)</a:t>
            </a:r>
            <a:r>
              <a:rPr lang="it-IT" sz="1600" dirty="0" smtClean="0">
                <a:solidFill>
                  <a:srgbClr val="000000"/>
                </a:solidFill>
              </a:rPr>
              <a:t>: </a:t>
            </a:r>
            <a:r>
              <a:rPr lang="it-IT" sz="1600" i="1" dirty="0" err="1" smtClean="0"/>
              <a:t>Radiant</a:t>
            </a:r>
            <a:r>
              <a:rPr lang="it-IT" sz="1600" i="1" dirty="0" smtClean="0"/>
              <a:t> </a:t>
            </a:r>
            <a:r>
              <a:rPr lang="it-IT" sz="1600" i="1" dirty="0" err="1" smtClean="0"/>
              <a:t>Fluxes</a:t>
            </a:r>
            <a:r>
              <a:rPr lang="it-IT" sz="1600" i="1" dirty="0" smtClean="0"/>
              <a:t> by </a:t>
            </a:r>
            <a:r>
              <a:rPr lang="it-IT" sz="1600" b="1" i="1" dirty="0"/>
              <a:t>SEVIRI</a:t>
            </a:r>
            <a:r>
              <a:rPr lang="it-IT" sz="1600" i="1" dirty="0"/>
              <a:t> onboard </a:t>
            </a:r>
            <a:r>
              <a:rPr lang="it-IT" sz="1600" b="1" i="1" dirty="0"/>
              <a:t>MSG-3 </a:t>
            </a:r>
            <a:r>
              <a:rPr lang="it-IT" sz="1600" i="1" dirty="0"/>
              <a:t>and </a:t>
            </a:r>
            <a:r>
              <a:rPr lang="it-IT" sz="1600" b="1" i="1" dirty="0"/>
              <a:t>MSG-</a:t>
            </a:r>
            <a:r>
              <a:rPr lang="it-IT" sz="1600" b="1" i="1" dirty="0" smtClean="0"/>
              <a:t>1</a:t>
            </a:r>
            <a:r>
              <a:rPr lang="it-IT" sz="1600" i="1" dirty="0" smtClean="0"/>
              <a:t>, </a:t>
            </a:r>
            <a:r>
              <a:rPr lang="it-IT" sz="1600" i="1" dirty="0" err="1" smtClean="0"/>
              <a:t>every</a:t>
            </a:r>
            <a:r>
              <a:rPr lang="it-IT" sz="1600" i="1" dirty="0" smtClean="0"/>
              <a:t> 15 minutes, night and </a:t>
            </a:r>
            <a:r>
              <a:rPr lang="it-IT" sz="1600" i="1" dirty="0" err="1" smtClean="0"/>
              <a:t>day</a:t>
            </a:r>
            <a:endParaRPr lang="it-IT" sz="1600" b="1" i="1" dirty="0" smtClean="0"/>
          </a:p>
        </p:txBody>
      </p:sp>
      <p:pic>
        <p:nvPicPr>
          <p:cNvPr id="110" name="Immagine 109" descr="onset_RSAM&amp;thermal_overla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738982"/>
            <a:ext cx="5796136" cy="3124317"/>
          </a:xfrm>
          <a:prstGeom prst="rect">
            <a:avLst/>
          </a:prstGeom>
        </p:spPr>
      </p:pic>
      <p:grpSp>
        <p:nvGrpSpPr>
          <p:cNvPr id="111" name="Gruppo 110"/>
          <p:cNvGrpSpPr/>
          <p:nvPr/>
        </p:nvGrpSpPr>
        <p:grpSpPr>
          <a:xfrm>
            <a:off x="107503" y="4152051"/>
            <a:ext cx="3344895" cy="2665517"/>
            <a:chOff x="2540000" y="1536700"/>
            <a:chExt cx="4942308" cy="3857584"/>
          </a:xfrm>
        </p:grpSpPr>
        <p:pic>
          <p:nvPicPr>
            <p:cNvPr id="112" name="Immagine 111" descr="201411231000-FOGO-Rad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13" name="CasellaDiTesto 112"/>
            <p:cNvSpPr txBox="1"/>
            <p:nvPr/>
          </p:nvSpPr>
          <p:spPr>
            <a:xfrm>
              <a:off x="6588224" y="4941168"/>
              <a:ext cx="894084" cy="453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10:00</a:t>
              </a:r>
              <a:endParaRPr lang="it-IT" sz="1400" dirty="0"/>
            </a:p>
          </p:txBody>
        </p:sp>
      </p:grpSp>
      <p:grpSp>
        <p:nvGrpSpPr>
          <p:cNvPr id="114" name="Gruppo 113"/>
          <p:cNvGrpSpPr/>
          <p:nvPr/>
        </p:nvGrpSpPr>
        <p:grpSpPr>
          <a:xfrm>
            <a:off x="107503" y="4152051"/>
            <a:ext cx="3344895" cy="2665517"/>
            <a:chOff x="2540000" y="1536700"/>
            <a:chExt cx="4942308" cy="3857584"/>
          </a:xfrm>
        </p:grpSpPr>
        <p:pic>
          <p:nvPicPr>
            <p:cNvPr id="115" name="Immagine 114" descr="201411231015-FOGO-Rad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16" name="CasellaDiTesto 115"/>
            <p:cNvSpPr txBox="1"/>
            <p:nvPr/>
          </p:nvSpPr>
          <p:spPr>
            <a:xfrm>
              <a:off x="6588224" y="4941168"/>
              <a:ext cx="894084" cy="4531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10:15</a:t>
              </a:r>
              <a:endParaRPr lang="it-IT" sz="1400" dirty="0"/>
            </a:p>
          </p:txBody>
        </p:sp>
      </p:grpSp>
      <p:grpSp>
        <p:nvGrpSpPr>
          <p:cNvPr id="117" name="Gruppo 116"/>
          <p:cNvGrpSpPr/>
          <p:nvPr/>
        </p:nvGrpSpPr>
        <p:grpSpPr>
          <a:xfrm>
            <a:off x="107503" y="4152051"/>
            <a:ext cx="3344895" cy="2665517"/>
            <a:chOff x="2540000" y="1536700"/>
            <a:chExt cx="4942308" cy="3857584"/>
          </a:xfrm>
        </p:grpSpPr>
        <p:pic>
          <p:nvPicPr>
            <p:cNvPr id="118" name="Immagine 117" descr="201411231030-FOGO-Rad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19" name="CasellaDiTesto 118"/>
            <p:cNvSpPr txBox="1"/>
            <p:nvPr/>
          </p:nvSpPr>
          <p:spPr>
            <a:xfrm>
              <a:off x="6588224" y="4941168"/>
              <a:ext cx="894084" cy="4531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10:30</a:t>
              </a:r>
              <a:endParaRPr lang="it-IT" sz="1400" dirty="0"/>
            </a:p>
          </p:txBody>
        </p:sp>
      </p:grpSp>
      <p:grpSp>
        <p:nvGrpSpPr>
          <p:cNvPr id="120" name="Gruppo 119"/>
          <p:cNvGrpSpPr/>
          <p:nvPr/>
        </p:nvGrpSpPr>
        <p:grpSpPr>
          <a:xfrm>
            <a:off x="107503" y="4152051"/>
            <a:ext cx="3344895" cy="2665517"/>
            <a:chOff x="2540000" y="1536700"/>
            <a:chExt cx="4942308" cy="3857584"/>
          </a:xfrm>
        </p:grpSpPr>
        <p:pic>
          <p:nvPicPr>
            <p:cNvPr id="121" name="Immagine 120" descr="201411231045-FOGO-Rad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22" name="CasellaDiTesto 121"/>
            <p:cNvSpPr txBox="1"/>
            <p:nvPr/>
          </p:nvSpPr>
          <p:spPr>
            <a:xfrm>
              <a:off x="6588224" y="4941168"/>
              <a:ext cx="894084" cy="4531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10:45</a:t>
              </a:r>
              <a:endParaRPr lang="it-IT" sz="1400" dirty="0"/>
            </a:p>
          </p:txBody>
        </p:sp>
      </p:grpSp>
      <p:grpSp>
        <p:nvGrpSpPr>
          <p:cNvPr id="123" name="Gruppo 122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24" name="Immagine 123" descr="201411231100-FOGO-Rad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25" name="CasellaDiTesto 124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11:00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6" name="Gruppo 125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27" name="Immagine 126" descr="201411231115-FOGO-Rad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28" name="CasellaDiTesto 127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11:15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9" name="Gruppo 128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30" name="Immagine 129" descr="201411231130-FOGO-Rad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31" name="CasellaDiTesto 130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11:30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2" name="Gruppo 131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33" name="Immagine 132" descr="201411231145-FOGO-Rad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34" name="CasellaDiTesto 133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11:45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5" name="Gruppo 134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36" name="Immagine 135" descr="201411231200-FOGO-Rad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37" name="CasellaDiTesto 136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12:00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8" name="Gruppo 137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39" name="Immagine 138" descr="201411231215-FOGO-Rad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40" name="CasellaDiTesto 139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12:15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1" name="Gruppo 140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42" name="Immagine 141" descr="201411231230-FOGO-Rad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43" name="CasellaDiTesto 142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12:30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4" name="Gruppo 143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45" name="Immagine 144" descr="201411231245-FOGO-Rad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46" name="CasellaDiTesto 145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12:45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7" name="Gruppo 146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48" name="Immagine 147" descr="201411231300-FOGO-Rad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49" name="CasellaDiTesto 148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13:00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0" name="Gruppo 149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51" name="Immagine 150" descr="201411231315-FOGO-Rad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52" name="CasellaDiTesto 151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13:15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3" name="Gruppo 152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54" name="Immagine 153" descr="201411231515-FOGO-Rad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55" name="CasellaDiTesto 154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15:15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6" name="Gruppo 155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57" name="Immagine 156" descr="201411231530-FOGO-Rad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58" name="CasellaDiTesto 157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15:30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9" name="Gruppo 158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60" name="Immagine 159" descr="201411231545-FOGO-Rad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61" name="CasellaDiTesto 160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15:45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2" name="Gruppo 161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63" name="Immagine 162" descr="201411231600-FOGO-Rad.jp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64" name="CasellaDiTesto 163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16:00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5" name="Gruppo 164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66" name="Immagine 165" descr="201411231615-FOGO-Rad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67" name="CasellaDiTesto 166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16:15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8" name="Gruppo 167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69" name="Immagine 168" descr="201411231630-FOGO-Rad.jp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70" name="CasellaDiTesto 169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16:30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1" name="Gruppo 170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72" name="Immagine 171" descr="201411231645-FOGO-Rad.jp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73" name="CasellaDiTesto 172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16:45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4" name="Gruppo 173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75" name="Immagine 174" descr="201411231700-FOGO-Rad.jp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76" name="CasellaDiTesto 175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17:00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7" name="Gruppo 176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78" name="Immagine 177" descr="201411231715-FOGO-Rad.jp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79" name="CasellaDiTesto 178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17:15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0" name="Gruppo 179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81" name="Immagine 180" descr="201411231730-FOGO-Rad.jp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82" name="CasellaDiTesto 181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17:30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3" name="Gruppo 182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84" name="Immagine 183" descr="201411231745-FOGO-Rad.jp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85" name="CasellaDiTesto 184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17:45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6" name="Gruppo 185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87" name="Immagine 186" descr="201411231800-FOGO-Rad.jp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88" name="CasellaDiTesto 187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18:00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9" name="Gruppo 188"/>
          <p:cNvGrpSpPr/>
          <p:nvPr/>
        </p:nvGrpSpPr>
        <p:grpSpPr>
          <a:xfrm>
            <a:off x="107504" y="4150886"/>
            <a:ext cx="3384376" cy="2682648"/>
            <a:chOff x="2540000" y="1536700"/>
            <a:chExt cx="5000644" cy="3882375"/>
          </a:xfrm>
        </p:grpSpPr>
        <p:pic>
          <p:nvPicPr>
            <p:cNvPr id="190" name="Immagine 189" descr="201411231815-FOGO-Rad.jp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91" name="CasellaDiTesto 190"/>
            <p:cNvSpPr txBox="1"/>
            <p:nvPr/>
          </p:nvSpPr>
          <p:spPr>
            <a:xfrm>
              <a:off x="6588225" y="4941168"/>
              <a:ext cx="952419" cy="4779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18:15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2" name="Gruppo 191"/>
          <p:cNvGrpSpPr/>
          <p:nvPr/>
        </p:nvGrpSpPr>
        <p:grpSpPr>
          <a:xfrm>
            <a:off x="107504" y="4149080"/>
            <a:ext cx="3384376" cy="2709218"/>
            <a:chOff x="2540000" y="1536700"/>
            <a:chExt cx="5000644" cy="3877040"/>
          </a:xfrm>
        </p:grpSpPr>
        <p:pic>
          <p:nvPicPr>
            <p:cNvPr id="193" name="Immagine 192" descr="201411231830-FOGO-Rad.jp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0" y="1536700"/>
              <a:ext cx="4051300" cy="3771900"/>
            </a:xfrm>
            <a:prstGeom prst="rect">
              <a:avLst/>
            </a:prstGeom>
          </p:spPr>
        </p:pic>
        <p:sp>
          <p:nvSpPr>
            <p:cNvPr id="194" name="CasellaDiTesto 193"/>
            <p:cNvSpPr txBox="1"/>
            <p:nvPr/>
          </p:nvSpPr>
          <p:spPr>
            <a:xfrm>
              <a:off x="6588225" y="4941170"/>
              <a:ext cx="952419" cy="47257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0000"/>
                  </a:solidFill>
                </a:rPr>
                <a:t>18:30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Rettangolo 3"/>
          <p:cNvSpPr/>
          <p:nvPr/>
        </p:nvSpPr>
        <p:spPr>
          <a:xfrm>
            <a:off x="3851920" y="4725144"/>
            <a:ext cx="1584176" cy="677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it-IT" sz="1400" dirty="0" smtClean="0">
                <a:solidFill>
                  <a:srgbClr val="9D0000"/>
                </a:solidFill>
              </a:rPr>
              <a:t>Ground-</a:t>
            </a:r>
            <a:r>
              <a:rPr lang="it-IT" sz="1400" dirty="0" err="1" smtClean="0">
                <a:solidFill>
                  <a:srgbClr val="9D0000"/>
                </a:solidFill>
              </a:rPr>
              <a:t>based</a:t>
            </a:r>
            <a:r>
              <a:rPr lang="it-IT" sz="1400" b="1" dirty="0" smtClean="0">
                <a:solidFill>
                  <a:srgbClr val="9D0000"/>
                </a:solidFill>
              </a:rPr>
              <a:t>:  </a:t>
            </a:r>
            <a:r>
              <a:rPr lang="it-IT" sz="1400" b="1" dirty="0" smtClean="0">
                <a:solidFill>
                  <a:srgbClr val="800000"/>
                </a:solidFill>
              </a:rPr>
              <a:t>RSAM </a:t>
            </a:r>
            <a:r>
              <a:rPr lang="it-IT" sz="1400" dirty="0" smtClean="0"/>
              <a:t>(1-min </a:t>
            </a:r>
            <a:r>
              <a:rPr lang="it-IT" sz="1400" dirty="0" err="1" smtClean="0"/>
              <a:t>integration</a:t>
            </a:r>
            <a:r>
              <a:rPr lang="it-IT" sz="1400" dirty="0" smtClean="0"/>
              <a:t>)</a:t>
            </a:r>
            <a:endParaRPr lang="it-IT" sz="1400" dirty="0"/>
          </a:p>
        </p:txBody>
      </p:sp>
      <p:sp>
        <p:nvSpPr>
          <p:cNvPr id="5" name="Rettangolo 4"/>
          <p:cNvSpPr/>
          <p:nvPr/>
        </p:nvSpPr>
        <p:spPr>
          <a:xfrm>
            <a:off x="5076056" y="2492896"/>
            <a:ext cx="3995936" cy="691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it-IT" sz="1600" b="1" dirty="0">
                <a:solidFill>
                  <a:srgbClr val="000000"/>
                </a:solidFill>
              </a:rPr>
              <a:t>High </a:t>
            </a:r>
            <a:r>
              <a:rPr lang="it-IT" sz="1600" b="1" dirty="0" err="1">
                <a:solidFill>
                  <a:srgbClr val="000000"/>
                </a:solidFill>
              </a:rPr>
              <a:t>Spatial</a:t>
            </a:r>
            <a:r>
              <a:rPr lang="it-IT" sz="1600" b="1" dirty="0">
                <a:solidFill>
                  <a:srgbClr val="000000"/>
                </a:solidFill>
              </a:rPr>
              <a:t> </a:t>
            </a:r>
            <a:r>
              <a:rPr lang="it-IT" sz="1600" b="1" dirty="0" err="1">
                <a:solidFill>
                  <a:srgbClr val="000000"/>
                </a:solidFill>
              </a:rPr>
              <a:t>resolution</a:t>
            </a:r>
            <a:r>
              <a:rPr lang="it-IT" sz="1600" b="1" dirty="0">
                <a:solidFill>
                  <a:srgbClr val="000000"/>
                </a:solidFill>
              </a:rPr>
              <a:t> </a:t>
            </a:r>
            <a:r>
              <a:rPr lang="it-IT" sz="1600" dirty="0">
                <a:solidFill>
                  <a:srgbClr val="0000FF"/>
                </a:solidFill>
              </a:rPr>
              <a:t>(</a:t>
            </a:r>
            <a:r>
              <a:rPr lang="it-IT" sz="1600" b="1" dirty="0">
                <a:solidFill>
                  <a:srgbClr val="FF0000"/>
                </a:solidFill>
              </a:rPr>
              <a:t>8 </a:t>
            </a:r>
            <a:r>
              <a:rPr lang="it-IT" sz="1600" dirty="0" err="1">
                <a:solidFill>
                  <a:srgbClr val="0000FF"/>
                </a:solidFill>
              </a:rPr>
              <a:t>exploitable</a:t>
            </a:r>
            <a:r>
              <a:rPr lang="it-IT" sz="1600" dirty="0">
                <a:solidFill>
                  <a:srgbClr val="0000FF"/>
                </a:solidFill>
              </a:rPr>
              <a:t> </a:t>
            </a:r>
            <a:r>
              <a:rPr lang="it-IT" sz="1600" dirty="0" err="1">
                <a:solidFill>
                  <a:srgbClr val="0000FF"/>
                </a:solidFill>
              </a:rPr>
              <a:t>scenes</a:t>
            </a:r>
            <a:r>
              <a:rPr lang="it-IT" sz="1600" dirty="0">
                <a:solidFill>
                  <a:srgbClr val="0000FF"/>
                </a:solidFill>
              </a:rPr>
              <a:t>, 30x30 m</a:t>
            </a:r>
            <a:r>
              <a:rPr lang="it-IT" sz="1600" baseline="30000" dirty="0">
                <a:solidFill>
                  <a:srgbClr val="0000FF"/>
                </a:solidFill>
              </a:rPr>
              <a:t>2</a:t>
            </a:r>
            <a:r>
              <a:rPr lang="it-IT" sz="1600" dirty="0">
                <a:solidFill>
                  <a:srgbClr val="0000FF"/>
                </a:solidFill>
              </a:rPr>
              <a:t>)</a:t>
            </a:r>
            <a:r>
              <a:rPr lang="it-IT" sz="1600" dirty="0">
                <a:solidFill>
                  <a:srgbClr val="000000"/>
                </a:solidFill>
              </a:rPr>
              <a:t>: </a:t>
            </a:r>
            <a:r>
              <a:rPr lang="it-IT" sz="1600" i="1" dirty="0" err="1" smtClean="0"/>
              <a:t>Radiant</a:t>
            </a:r>
            <a:r>
              <a:rPr lang="it-IT" sz="1600" i="1" dirty="0" smtClean="0"/>
              <a:t> </a:t>
            </a:r>
            <a:r>
              <a:rPr lang="it-IT" sz="1600" i="1" dirty="0" err="1" smtClean="0"/>
              <a:t>flux</a:t>
            </a:r>
            <a:r>
              <a:rPr lang="it-IT" sz="1600" i="1" dirty="0" smtClean="0"/>
              <a:t> </a:t>
            </a:r>
            <a:r>
              <a:rPr lang="it-IT" sz="1600" i="1" dirty="0" err="1" smtClean="0"/>
              <a:t>monitoring</a:t>
            </a:r>
            <a:r>
              <a:rPr lang="it-IT" sz="1600" i="1" dirty="0" smtClean="0"/>
              <a:t> by </a:t>
            </a:r>
            <a:r>
              <a:rPr lang="it-IT" sz="1600" b="1" i="1" dirty="0" smtClean="0"/>
              <a:t>EO </a:t>
            </a:r>
            <a:r>
              <a:rPr lang="it-IT" sz="1600" b="1" i="1" dirty="0"/>
              <a:t>1-ALI </a:t>
            </a:r>
            <a:r>
              <a:rPr lang="it-IT" sz="1600" i="1" dirty="0"/>
              <a:t>and </a:t>
            </a:r>
            <a:r>
              <a:rPr lang="it-IT" sz="1600" b="1" i="1" dirty="0" err="1"/>
              <a:t>Landsat</a:t>
            </a:r>
            <a:r>
              <a:rPr lang="it-IT" sz="1600" b="1" i="1" dirty="0"/>
              <a:t> 8-</a:t>
            </a:r>
            <a:r>
              <a:rPr lang="it-IT" sz="1600" b="1" i="1" dirty="0" smtClean="0"/>
              <a:t>OLI, </a:t>
            </a:r>
            <a:r>
              <a:rPr lang="it-IT" sz="1600" i="1" dirty="0" smtClean="0"/>
              <a:t>daytime </a:t>
            </a:r>
            <a:r>
              <a:rPr lang="it-IT" sz="1600" i="1" dirty="0" err="1" smtClean="0"/>
              <a:t>scenes</a:t>
            </a:r>
            <a:endParaRPr lang="it-IT" sz="1600" i="1" dirty="0"/>
          </a:p>
        </p:txBody>
      </p:sp>
      <p:sp>
        <p:nvSpPr>
          <p:cNvPr id="195" name="Rettangolo 194"/>
          <p:cNvSpPr/>
          <p:nvPr/>
        </p:nvSpPr>
        <p:spPr>
          <a:xfrm>
            <a:off x="5070463" y="3212976"/>
            <a:ext cx="4073538" cy="49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it-IT" sz="1600" b="1" dirty="0" err="1" smtClean="0">
                <a:solidFill>
                  <a:srgbClr val="000000"/>
                </a:solidFill>
              </a:rPr>
              <a:t>Very</a:t>
            </a:r>
            <a:r>
              <a:rPr lang="it-IT" sz="1600" b="1" dirty="0">
                <a:solidFill>
                  <a:srgbClr val="000000"/>
                </a:solidFill>
              </a:rPr>
              <a:t>-High </a:t>
            </a:r>
            <a:r>
              <a:rPr lang="it-IT" sz="1600" b="1" dirty="0" err="1">
                <a:solidFill>
                  <a:srgbClr val="000000"/>
                </a:solidFill>
              </a:rPr>
              <a:t>Spatial</a:t>
            </a:r>
            <a:r>
              <a:rPr lang="it-IT" sz="1600" b="1" dirty="0">
                <a:solidFill>
                  <a:srgbClr val="000000"/>
                </a:solidFill>
              </a:rPr>
              <a:t> </a:t>
            </a:r>
            <a:r>
              <a:rPr lang="it-IT" sz="1600" b="1" dirty="0" err="1">
                <a:solidFill>
                  <a:srgbClr val="000000"/>
                </a:solidFill>
              </a:rPr>
              <a:t>resolution</a:t>
            </a:r>
            <a:r>
              <a:rPr lang="it-IT" sz="1600" b="1" dirty="0">
                <a:solidFill>
                  <a:srgbClr val="000000"/>
                </a:solidFill>
              </a:rPr>
              <a:t> </a:t>
            </a:r>
            <a:r>
              <a:rPr lang="it-IT" sz="1600" dirty="0">
                <a:solidFill>
                  <a:srgbClr val="0000FF"/>
                </a:solidFill>
              </a:rPr>
              <a:t>(</a:t>
            </a:r>
            <a:r>
              <a:rPr lang="it-IT" sz="1600" b="1" dirty="0">
                <a:solidFill>
                  <a:srgbClr val="FF0000"/>
                </a:solidFill>
              </a:rPr>
              <a:t>2+1 </a:t>
            </a:r>
            <a:r>
              <a:rPr lang="it-IT" sz="1600" dirty="0" err="1">
                <a:solidFill>
                  <a:srgbClr val="0000FF"/>
                </a:solidFill>
              </a:rPr>
              <a:t>scenes</a:t>
            </a:r>
            <a:r>
              <a:rPr lang="it-IT" sz="1600" dirty="0">
                <a:solidFill>
                  <a:srgbClr val="0000FF"/>
                </a:solidFill>
              </a:rPr>
              <a:t>): </a:t>
            </a:r>
            <a:r>
              <a:rPr lang="it-IT" sz="1600" i="1" dirty="0" err="1"/>
              <a:t>characterization</a:t>
            </a:r>
            <a:r>
              <a:rPr lang="it-IT" sz="1600" i="1" dirty="0"/>
              <a:t> of the sou</a:t>
            </a:r>
            <a:r>
              <a:rPr lang="it-IT" sz="1600" i="1" dirty="0">
                <a:solidFill>
                  <a:srgbClr val="0000FF"/>
                </a:solidFill>
              </a:rPr>
              <a:t>r</a:t>
            </a:r>
            <a:r>
              <a:rPr lang="it-IT" sz="1600" i="1" dirty="0">
                <a:solidFill>
                  <a:srgbClr val="000000"/>
                </a:solidFill>
              </a:rPr>
              <a:t>ce</a:t>
            </a:r>
            <a:r>
              <a:rPr lang="it-IT" sz="1600" i="1" dirty="0">
                <a:solidFill>
                  <a:srgbClr val="0000FF"/>
                </a:solidFill>
              </a:rPr>
              <a:t> (NIR, 2.8x2.8 m</a:t>
            </a:r>
            <a:r>
              <a:rPr lang="it-IT" sz="1600" i="1" baseline="30000" dirty="0">
                <a:solidFill>
                  <a:srgbClr val="0000FF"/>
                </a:solidFill>
              </a:rPr>
              <a:t>2</a:t>
            </a:r>
            <a:r>
              <a:rPr lang="it-IT" sz="1600" i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96" name="Rettangolo 195"/>
          <p:cNvSpPr/>
          <p:nvPr/>
        </p:nvSpPr>
        <p:spPr>
          <a:xfrm>
            <a:off x="5076056" y="1700808"/>
            <a:ext cx="3995936" cy="691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it-IT" sz="1600" b="1" dirty="0">
                <a:solidFill>
                  <a:srgbClr val="000000"/>
                </a:solidFill>
              </a:rPr>
              <a:t>Moderate </a:t>
            </a:r>
            <a:r>
              <a:rPr lang="it-IT" sz="1600" b="1" dirty="0" err="1">
                <a:solidFill>
                  <a:srgbClr val="000000"/>
                </a:solidFill>
              </a:rPr>
              <a:t>resolution</a:t>
            </a:r>
            <a:r>
              <a:rPr lang="it-IT" sz="1600" b="1" dirty="0">
                <a:solidFill>
                  <a:srgbClr val="000000"/>
                </a:solidFill>
              </a:rPr>
              <a:t> </a:t>
            </a:r>
            <a:r>
              <a:rPr lang="it-IT" sz="1600" dirty="0">
                <a:solidFill>
                  <a:srgbClr val="0000FF"/>
                </a:solidFill>
              </a:rPr>
              <a:t>(</a:t>
            </a:r>
            <a:r>
              <a:rPr lang="it-IT" sz="1600" b="1" dirty="0">
                <a:solidFill>
                  <a:srgbClr val="FF0000"/>
                </a:solidFill>
              </a:rPr>
              <a:t>157 </a:t>
            </a:r>
            <a:r>
              <a:rPr lang="it-IT" sz="1600" dirty="0" err="1">
                <a:solidFill>
                  <a:srgbClr val="0000FF"/>
                </a:solidFill>
              </a:rPr>
              <a:t>scenes</a:t>
            </a:r>
            <a:r>
              <a:rPr lang="it-IT" sz="1600" dirty="0">
                <a:solidFill>
                  <a:srgbClr val="0000FF"/>
                </a:solidFill>
              </a:rPr>
              <a:t>, 1x1 km</a:t>
            </a:r>
            <a:r>
              <a:rPr lang="it-IT" sz="1600" baseline="30000" dirty="0">
                <a:solidFill>
                  <a:srgbClr val="0000FF"/>
                </a:solidFill>
              </a:rPr>
              <a:t>2</a:t>
            </a:r>
            <a:r>
              <a:rPr lang="it-IT" sz="1600" dirty="0">
                <a:solidFill>
                  <a:srgbClr val="0000FF"/>
                </a:solidFill>
              </a:rPr>
              <a:t>)</a:t>
            </a:r>
            <a:r>
              <a:rPr lang="it-IT" sz="1600" b="1" dirty="0"/>
              <a:t>: </a:t>
            </a:r>
            <a:r>
              <a:rPr lang="it-IT" sz="1600" i="1" dirty="0" err="1"/>
              <a:t>Radiant</a:t>
            </a:r>
            <a:r>
              <a:rPr lang="it-IT" sz="1600" i="1" dirty="0"/>
              <a:t> </a:t>
            </a:r>
            <a:r>
              <a:rPr lang="it-IT" sz="1600" i="1" dirty="0" err="1"/>
              <a:t>flux</a:t>
            </a:r>
            <a:r>
              <a:rPr lang="it-IT" sz="1600" i="1" dirty="0"/>
              <a:t> </a:t>
            </a:r>
            <a:r>
              <a:rPr lang="it-IT" sz="1600" i="1" dirty="0" err="1" smtClean="0"/>
              <a:t>monitoring</a:t>
            </a:r>
            <a:r>
              <a:rPr lang="it-IT" sz="1600" i="1" dirty="0" smtClean="0"/>
              <a:t>  </a:t>
            </a:r>
            <a:r>
              <a:rPr lang="it-IT" sz="1600" i="1" dirty="0"/>
              <a:t>by </a:t>
            </a:r>
            <a:r>
              <a:rPr lang="it-IT" sz="1600" b="1" i="1" dirty="0"/>
              <a:t>MODIS </a:t>
            </a:r>
            <a:r>
              <a:rPr lang="it-IT" sz="1600" i="1" dirty="0"/>
              <a:t>onboard </a:t>
            </a:r>
            <a:r>
              <a:rPr lang="it-IT" sz="1600" b="1" i="1" dirty="0"/>
              <a:t>TERRA</a:t>
            </a:r>
            <a:r>
              <a:rPr lang="it-IT" sz="1600" i="1" dirty="0"/>
              <a:t> and </a:t>
            </a:r>
            <a:r>
              <a:rPr lang="it-IT" sz="1600" b="1" i="1" dirty="0"/>
              <a:t>AQUA, </a:t>
            </a:r>
            <a:r>
              <a:rPr lang="it-IT" sz="1600" i="1" dirty="0" err="1" smtClean="0"/>
              <a:t>nightscenes</a:t>
            </a:r>
            <a:endParaRPr lang="it-IT" sz="1600" i="1" dirty="0"/>
          </a:p>
        </p:txBody>
      </p:sp>
    </p:spTree>
    <p:extLst>
      <p:ext uri="{BB962C8B-B14F-4D97-AF65-F5344CB8AC3E}">
        <p14:creationId xmlns:p14="http://schemas.microsoft.com/office/powerpoint/2010/main" val="343413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000"/>
                            </p:stCondLst>
                            <p:childTnLst>
                              <p:par>
                                <p:cTn id="9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7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8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95" grpId="0"/>
      <p:bldP spid="1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Multiple spatial resolutions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cxnSp>
        <p:nvCxnSpPr>
          <p:cNvPr id="91" name="Connettore 1 90"/>
          <p:cNvCxnSpPr/>
          <p:nvPr/>
        </p:nvCxnSpPr>
        <p:spPr>
          <a:xfrm>
            <a:off x="107504" y="692696"/>
            <a:ext cx="8856984" cy="0"/>
          </a:xfrm>
          <a:prstGeom prst="line">
            <a:avLst/>
          </a:prstGeom>
          <a:ln>
            <a:solidFill>
              <a:srgbClr val="9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Rettangolo 98"/>
          <p:cNvSpPr/>
          <p:nvPr/>
        </p:nvSpPr>
        <p:spPr>
          <a:xfrm>
            <a:off x="3583735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it-IT" dirty="0"/>
          </a:p>
        </p:txBody>
      </p:sp>
      <p:grpSp>
        <p:nvGrpSpPr>
          <p:cNvPr id="107" name="Gruppo 106"/>
          <p:cNvGrpSpPr/>
          <p:nvPr/>
        </p:nvGrpSpPr>
        <p:grpSpPr>
          <a:xfrm>
            <a:off x="539552" y="908720"/>
            <a:ext cx="8424936" cy="2520280"/>
            <a:chOff x="539552" y="908720"/>
            <a:chExt cx="8424936" cy="2520280"/>
          </a:xfrm>
        </p:grpSpPr>
        <p:sp>
          <p:nvSpPr>
            <p:cNvPr id="102" name="Rectangle 3"/>
            <p:cNvSpPr>
              <a:spLocks noChangeArrowheads="1"/>
            </p:cNvSpPr>
            <p:nvPr/>
          </p:nvSpPr>
          <p:spPr bwMode="auto">
            <a:xfrm>
              <a:off x="539552" y="908720"/>
              <a:ext cx="2592288" cy="2520280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>
                <a:effectLst/>
              </a:endParaRPr>
            </a:p>
          </p:txBody>
        </p:sp>
        <p:sp>
          <p:nvSpPr>
            <p:cNvPr id="103" name="Text Box 4"/>
            <p:cNvSpPr txBox="1">
              <a:spLocks noChangeArrowheads="1"/>
            </p:cNvSpPr>
            <p:nvPr/>
          </p:nvSpPr>
          <p:spPr bwMode="auto">
            <a:xfrm>
              <a:off x="3131840" y="908720"/>
              <a:ext cx="5832648" cy="68326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  <a:tabLst>
                  <a:tab pos="985838" algn="l"/>
                  <a:tab pos="2152650" algn="l"/>
                  <a:tab pos="2962275" algn="l"/>
                  <a:tab pos="4213225" algn="l"/>
                </a:tabLst>
              </a:pPr>
              <a:r>
                <a:rPr lang="it-IT" dirty="0">
                  <a:effectLst>
                    <a:outerShdw blurRad="38100" dist="38100" dir="2700000" algn="tl">
                      <a:schemeClr val="tx1"/>
                    </a:outerShdw>
                  </a:effectLst>
                </a:rPr>
                <a:t>SEVIRI</a:t>
              </a:r>
              <a:r>
                <a:rPr lang="it-IT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- 	11,400,000 m</a:t>
              </a:r>
              <a:r>
                <a:rPr lang="it-IT" baseline="30000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2 </a:t>
              </a:r>
              <a:r>
                <a:rPr lang="it-IT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(</a:t>
              </a:r>
              <a:r>
                <a:rPr lang="it-IT" dirty="0" err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Fogo</a:t>
              </a:r>
              <a:r>
                <a:rPr lang="it-IT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, Cape Verde) 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  <a:tabLst>
                  <a:tab pos="715963" algn="l"/>
                  <a:tab pos="2152650" algn="l"/>
                  <a:tab pos="2962275" algn="l"/>
                  <a:tab pos="4213225" algn="l"/>
                </a:tabLst>
              </a:pPr>
              <a:r>
                <a:rPr lang="it-IT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/>
                  <a:cs typeface="Arial"/>
                </a:rPr>
                <a:t>	 &gt; </a:t>
              </a:r>
              <a:r>
                <a:rPr lang="it-IT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46,000,000 m</a:t>
              </a:r>
              <a:r>
                <a:rPr lang="it-IT" baseline="30000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2</a:t>
              </a:r>
              <a:r>
                <a:rPr lang="it-IT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(</a:t>
              </a:r>
              <a:r>
                <a:rPr lang="it-IT" dirty="0" err="1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Bardarbunga</a:t>
              </a:r>
              <a:r>
                <a:rPr lang="it-IT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, Iceland)</a:t>
              </a:r>
              <a:endParaRPr lang="en-GB" dirty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108" name="Gruppo 107"/>
          <p:cNvGrpSpPr/>
          <p:nvPr/>
        </p:nvGrpSpPr>
        <p:grpSpPr>
          <a:xfrm>
            <a:off x="4211960" y="1988840"/>
            <a:ext cx="1584176" cy="1439813"/>
            <a:chOff x="3419872" y="1988840"/>
            <a:chExt cx="1584176" cy="1439813"/>
          </a:xfrm>
        </p:grpSpPr>
        <p:sp>
          <p:nvSpPr>
            <p:cNvPr id="105" name="Rectangle 7"/>
            <p:cNvSpPr>
              <a:spLocks noChangeArrowheads="1"/>
            </p:cNvSpPr>
            <p:nvPr/>
          </p:nvSpPr>
          <p:spPr bwMode="auto">
            <a:xfrm>
              <a:off x="3851920" y="2708920"/>
              <a:ext cx="720080" cy="719733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>
                <a:effectLst/>
              </a:endParaRPr>
            </a:p>
          </p:txBody>
        </p:sp>
        <p:sp>
          <p:nvSpPr>
            <p:cNvPr id="106" name="Text Box 4"/>
            <p:cNvSpPr txBox="1">
              <a:spLocks noChangeArrowheads="1"/>
            </p:cNvSpPr>
            <p:nvPr/>
          </p:nvSpPr>
          <p:spPr bwMode="auto">
            <a:xfrm>
              <a:off x="3419872" y="1988840"/>
              <a:ext cx="1584176" cy="59554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it-IT" dirty="0" smtClean="0">
                  <a:effectLst>
                    <a:outerShdw blurRad="38100" dist="38100" dir="2700000" algn="tl">
                      <a:schemeClr val="tx1"/>
                    </a:outerShdw>
                  </a:effectLst>
                </a:rPr>
                <a:t>MODIS</a:t>
              </a:r>
              <a:r>
                <a:rPr lang="it-IT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</a:t>
              </a:r>
            </a:p>
            <a:p>
              <a:pPr algn="ctr">
                <a:lnSpc>
                  <a:spcPct val="90000"/>
                </a:lnSpc>
              </a:pPr>
              <a:r>
                <a:rPr lang="it-IT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1,000,000 m</a:t>
              </a:r>
              <a:r>
                <a:rPr lang="it-IT" baseline="30000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2</a:t>
              </a:r>
              <a:endParaRPr lang="en-GB" dirty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125" name="Gruppo 124"/>
          <p:cNvGrpSpPr/>
          <p:nvPr/>
        </p:nvGrpSpPr>
        <p:grpSpPr>
          <a:xfrm>
            <a:off x="6012160" y="1988840"/>
            <a:ext cx="1512168" cy="1440160"/>
            <a:chOff x="6228184" y="1628800"/>
            <a:chExt cx="1512168" cy="1440160"/>
          </a:xfrm>
        </p:grpSpPr>
        <p:sp>
          <p:nvSpPr>
            <p:cNvPr id="110" name="Rectangle 7"/>
            <p:cNvSpPr>
              <a:spLocks noChangeArrowheads="1"/>
            </p:cNvSpPr>
            <p:nvPr/>
          </p:nvSpPr>
          <p:spPr bwMode="auto">
            <a:xfrm>
              <a:off x="7020272" y="2996952"/>
              <a:ext cx="72008" cy="7200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endParaRPr lang="it-IT">
                <a:effectLst/>
              </a:endParaRPr>
            </a:p>
          </p:txBody>
        </p:sp>
        <p:sp>
          <p:nvSpPr>
            <p:cNvPr id="111" name="Text Box 4"/>
            <p:cNvSpPr txBox="1">
              <a:spLocks noChangeArrowheads="1"/>
            </p:cNvSpPr>
            <p:nvPr/>
          </p:nvSpPr>
          <p:spPr bwMode="auto">
            <a:xfrm>
              <a:off x="6228184" y="1628800"/>
              <a:ext cx="1512168" cy="59554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it-IT" dirty="0" smtClean="0">
                  <a:effectLst>
                    <a:outerShdw blurRad="38100" dist="38100" dir="2700000" algn="tl">
                      <a:schemeClr val="tx1"/>
                    </a:outerShdw>
                  </a:effectLst>
                </a:rPr>
                <a:t>OLI, ALI</a:t>
              </a:r>
              <a:r>
                <a:rPr lang="it-IT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</a:t>
              </a:r>
            </a:p>
            <a:p>
              <a:pPr algn="ctr">
                <a:lnSpc>
                  <a:spcPct val="90000"/>
                </a:lnSpc>
              </a:pPr>
              <a:r>
                <a:rPr lang="it-IT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900 m</a:t>
              </a:r>
              <a:r>
                <a:rPr lang="it-IT" baseline="30000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2</a:t>
              </a:r>
              <a:endParaRPr lang="en-GB" dirty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cxnSp>
          <p:nvCxnSpPr>
            <p:cNvPr id="113" name="Connettore 2 112"/>
            <p:cNvCxnSpPr>
              <a:stCxn id="111" idx="2"/>
              <a:endCxn id="111" idx="2"/>
            </p:cNvCxnSpPr>
            <p:nvPr/>
          </p:nvCxnSpPr>
          <p:spPr>
            <a:xfrm>
              <a:off x="6984268" y="2224348"/>
              <a:ext cx="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2 114"/>
            <p:cNvCxnSpPr/>
            <p:nvPr/>
          </p:nvCxnSpPr>
          <p:spPr>
            <a:xfrm>
              <a:off x="7020272" y="2276872"/>
              <a:ext cx="0" cy="648072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7602344" y="1988840"/>
            <a:ext cx="1512168" cy="1542365"/>
            <a:chOff x="7602344" y="1700808"/>
            <a:chExt cx="1512168" cy="1542365"/>
          </a:xfrm>
        </p:grpSpPr>
        <p:sp>
          <p:nvSpPr>
            <p:cNvPr id="126" name="Text Box 4"/>
            <p:cNvSpPr txBox="1">
              <a:spLocks noChangeArrowheads="1"/>
            </p:cNvSpPr>
            <p:nvPr/>
          </p:nvSpPr>
          <p:spPr bwMode="auto">
            <a:xfrm>
              <a:off x="7602344" y="1700808"/>
              <a:ext cx="1512168" cy="59554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2152650" algn="l"/>
                  <a:tab pos="2962275" algn="l"/>
                  <a:tab pos="4213225" algn="l"/>
                </a:tabLs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it-IT" dirty="0" err="1" smtClean="0">
                  <a:effectLst>
                    <a:outerShdw blurRad="38100" dist="38100" dir="2700000" algn="tl">
                      <a:schemeClr val="tx1"/>
                    </a:outerShdw>
                  </a:effectLst>
                </a:rPr>
                <a:t>Pleiades</a:t>
              </a:r>
              <a:endParaRPr lang="it-IT" dirty="0" smtClean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 algn="ctr">
                <a:lnSpc>
                  <a:spcPct val="90000"/>
                </a:lnSpc>
              </a:pPr>
              <a:r>
                <a:rPr lang="it-IT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8 m</a:t>
              </a:r>
              <a:r>
                <a:rPr lang="it-IT" baseline="30000" dirty="0" smtClean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2</a:t>
              </a:r>
              <a:endParaRPr lang="en-GB" dirty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8100392" y="2996952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0000FF"/>
                  </a:solidFill>
                  <a:latin typeface="Wingdings"/>
                  <a:ea typeface="Wingdings"/>
                  <a:cs typeface="Wingdings"/>
                  <a:sym typeface="Wingdings"/>
                </a:rPr>
                <a:t> </a:t>
              </a:r>
              <a:r>
                <a:rPr lang="en-US" sz="1000" b="1" dirty="0" smtClean="0">
                  <a:solidFill>
                    <a:srgbClr val="0000FF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26" name="Connettore 2 114"/>
            <p:cNvCxnSpPr/>
            <p:nvPr/>
          </p:nvCxnSpPr>
          <p:spPr>
            <a:xfrm>
              <a:off x="8388424" y="2276872"/>
              <a:ext cx="0" cy="648072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20433" y="5789905"/>
            <a:ext cx="9144000" cy="1037729"/>
            <a:chOff x="0" y="5661248"/>
            <a:chExt cx="9144000" cy="1037729"/>
          </a:xfrm>
        </p:grpSpPr>
        <p:grpSp>
          <p:nvGrpSpPr>
            <p:cNvPr id="29" name="Group 28"/>
            <p:cNvGrpSpPr/>
            <p:nvPr/>
          </p:nvGrpSpPr>
          <p:grpSpPr>
            <a:xfrm>
              <a:off x="0" y="5661248"/>
              <a:ext cx="9108504" cy="504056"/>
              <a:chOff x="35496" y="5661248"/>
              <a:chExt cx="9108504" cy="504056"/>
            </a:xfrm>
          </p:grpSpPr>
          <p:sp>
            <p:nvSpPr>
              <p:cNvPr id="30" name="Title 1"/>
              <p:cNvSpPr txBox="1">
                <a:spLocks/>
              </p:cNvSpPr>
              <p:nvPr/>
            </p:nvSpPr>
            <p:spPr>
              <a:xfrm>
                <a:off x="35496" y="5661248"/>
                <a:ext cx="9108504" cy="43789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dirty="0" smtClean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/>
                    <a:cs typeface="Arial"/>
                  </a:rPr>
                  <a:t>Limiting Flow Length - Alert Thresholds for </a:t>
                </a:r>
                <a:r>
                  <a:rPr lang="en-US" sz="2400" dirty="0" err="1" smtClean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/>
                    <a:cs typeface="Arial"/>
                  </a:rPr>
                  <a:t>Fogo</a:t>
                </a:r>
                <a:endParaRPr lang="en-US" sz="240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endParaRPr>
              </a:p>
            </p:txBody>
          </p:sp>
          <p:cxnSp>
            <p:nvCxnSpPr>
              <p:cNvPr id="31" name="Connettore 1 14"/>
              <p:cNvCxnSpPr/>
              <p:nvPr/>
            </p:nvCxnSpPr>
            <p:spPr>
              <a:xfrm>
                <a:off x="143000" y="6165304"/>
                <a:ext cx="8856984" cy="0"/>
              </a:xfrm>
              <a:prstGeom prst="line">
                <a:avLst/>
              </a:prstGeom>
              <a:ln>
                <a:solidFill>
                  <a:srgbClr val="9D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Rectangle 31"/>
            <p:cNvSpPr/>
            <p:nvPr/>
          </p:nvSpPr>
          <p:spPr>
            <a:xfrm>
              <a:off x="0" y="6237312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95250" lvl="1"/>
              <a:r>
                <a:rPr lang="en-GB" sz="2400" dirty="0"/>
                <a:t>E</a:t>
              </a:r>
              <a:r>
                <a:rPr lang="en-GB" sz="2400" baseline="-25000" dirty="0"/>
                <a:t>R</a:t>
              </a:r>
              <a:r>
                <a:rPr lang="en-GB" sz="2400" dirty="0"/>
                <a:t> </a:t>
              </a:r>
              <a:r>
                <a:rPr lang="en-US" sz="24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&gt; </a:t>
              </a:r>
              <a:r>
                <a:rPr lang="en-US" sz="2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20 m</a:t>
              </a:r>
              <a:r>
                <a:rPr lang="en-US" sz="2400" b="1" baseline="3000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3</a:t>
              </a:r>
              <a:r>
                <a:rPr lang="en-US" sz="2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/s </a:t>
              </a:r>
              <a:r>
                <a:rPr lang="en-US" dirty="0" smtClean="0">
                  <a:ln w="11430"/>
                  <a:solidFill>
                    <a:srgbClr val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by </a:t>
              </a:r>
              <a:r>
                <a:rPr lang="en-US" i="1" dirty="0" err="1">
                  <a:ln w="11430"/>
                  <a:solidFill>
                    <a:srgbClr val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Gratz</a:t>
              </a:r>
              <a:r>
                <a:rPr lang="en-US" i="1" dirty="0">
                  <a:ln w="11430"/>
                  <a:solidFill>
                    <a:srgbClr val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en-US" i="1" dirty="0" smtClean="0">
                  <a:ln w="11430"/>
                  <a:solidFill>
                    <a:srgbClr val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Number</a:t>
              </a:r>
              <a:r>
                <a:rPr lang="en-US" dirty="0" smtClean="0">
                  <a:ln w="11430"/>
                  <a:solidFill>
                    <a:srgbClr val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,   or </a:t>
              </a:r>
              <a:endParaRPr lang="en-US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299458" y="6237312"/>
              <a:ext cx="484454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24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30 &lt; </a:t>
              </a:r>
              <a:r>
                <a:rPr lang="en-GB" sz="2400" dirty="0" smtClean="0"/>
                <a:t>E</a:t>
              </a:r>
              <a:r>
                <a:rPr lang="en-GB" sz="2400" baseline="-25000" dirty="0" smtClean="0"/>
                <a:t>R</a:t>
              </a:r>
              <a:r>
                <a:rPr lang="en-US" sz="24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&lt; 40 </a:t>
              </a:r>
              <a:r>
                <a:rPr lang="en-US" sz="2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m</a:t>
              </a:r>
              <a:r>
                <a:rPr lang="en-US" sz="2400" b="1" baseline="3000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3</a:t>
              </a:r>
              <a:r>
                <a:rPr lang="en-US" sz="2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/s </a:t>
              </a:r>
              <a:r>
                <a:rPr lang="en-US" dirty="0">
                  <a:ln w="11430"/>
                  <a:solidFill>
                    <a:srgbClr val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by </a:t>
              </a:r>
              <a:r>
                <a:rPr lang="en-US" i="1" dirty="0">
                  <a:ln w="11430"/>
                  <a:solidFill>
                    <a:srgbClr val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flow Front </a:t>
              </a:r>
              <a:r>
                <a:rPr lang="en-US" i="1" dirty="0" smtClean="0">
                  <a:ln w="11430"/>
                  <a:solidFill>
                    <a:srgbClr val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Strength</a:t>
              </a:r>
              <a:endParaRPr lang="en-US" sz="2000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-17344" y="3429000"/>
            <a:ext cx="9108504" cy="653915"/>
            <a:chOff x="35496" y="0"/>
            <a:chExt cx="9108504" cy="653915"/>
          </a:xfrm>
        </p:grpSpPr>
        <p:sp>
          <p:nvSpPr>
            <p:cNvPr id="38" name="Title 1"/>
            <p:cNvSpPr txBox="1">
              <a:spLocks/>
            </p:cNvSpPr>
            <p:nvPr/>
          </p:nvSpPr>
          <p:spPr>
            <a:xfrm>
              <a:off x="35496" y="0"/>
              <a:ext cx="9108504" cy="6539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Radiant flux </a:t>
              </a:r>
              <a:r>
                <a:rPr lang="en-US" sz="2400" i="1" dirty="0" err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Q</a:t>
              </a:r>
              <a:r>
                <a:rPr lang="en-US" sz="2400" i="1" baseline="-25000" dirty="0" err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r</a:t>
              </a:r>
              <a:r>
                <a:rPr lang="en-US" sz="2400" i="1" baseline="-250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en-US" sz="2400" i="1" baseline="-250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"/>
                  <a:cs typeface="Cambria"/>
                </a:rPr>
                <a:t> </a:t>
              </a:r>
              <a:r>
                <a:rPr lang="en-US" sz="24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en-US" sz="24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sz="24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 Effusion rate </a:t>
              </a:r>
              <a:r>
                <a:rPr lang="en-US" sz="2400" i="1" dirty="0" err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E</a:t>
              </a:r>
              <a:r>
                <a:rPr lang="en-US" sz="2400" i="1" baseline="-25000" dirty="0" err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  <a:cs typeface="Arial"/>
                </a:rPr>
                <a:t>r</a:t>
              </a:r>
              <a:endParaRPr lang="en-US" sz="24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cxnSp>
          <p:nvCxnSpPr>
            <p:cNvPr id="39" name="Connettore 1 14"/>
            <p:cNvCxnSpPr/>
            <p:nvPr/>
          </p:nvCxnSpPr>
          <p:spPr>
            <a:xfrm>
              <a:off x="107504" y="620688"/>
              <a:ext cx="8856984" cy="0"/>
            </a:xfrm>
            <a:prstGeom prst="line">
              <a:avLst/>
            </a:prstGeom>
            <a:ln>
              <a:solidFill>
                <a:srgbClr val="9D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ttangolo 18"/>
          <p:cNvSpPr/>
          <p:nvPr/>
        </p:nvSpPr>
        <p:spPr>
          <a:xfrm>
            <a:off x="971600" y="4077072"/>
            <a:ext cx="7956376" cy="1648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Clr>
                <a:srgbClr val="800000"/>
              </a:buClr>
              <a:buSzPct val="115000"/>
              <a:buFont typeface="Arial"/>
              <a:buChar char="•"/>
            </a:pPr>
            <a:r>
              <a:rPr lang="en-GB" sz="2000" dirty="0" smtClean="0"/>
              <a:t>Simple </a:t>
            </a:r>
            <a:r>
              <a:rPr lang="en-GB" sz="2000" dirty="0"/>
              <a:t>cooling bar </a:t>
            </a:r>
            <a:r>
              <a:rPr lang="en-GB" sz="2000" dirty="0" smtClean="0"/>
              <a:t>model, neglecting </a:t>
            </a:r>
            <a:r>
              <a:rPr lang="en-GB" sz="2000" dirty="0"/>
              <a:t>convection and conduction </a:t>
            </a:r>
            <a:r>
              <a:rPr lang="en-GB" sz="2000" dirty="0" smtClean="0"/>
              <a:t>losses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	</a:t>
            </a:r>
            <a:r>
              <a:rPr lang="en-GB" sz="2000" dirty="0" smtClean="0"/>
              <a:t>E</a:t>
            </a:r>
            <a:r>
              <a:rPr lang="en-GB" sz="2000" baseline="-25000" dirty="0" smtClean="0"/>
              <a:t>R</a:t>
            </a:r>
            <a:r>
              <a:rPr lang="en-GB" sz="2000" dirty="0" smtClean="0"/>
              <a:t> </a:t>
            </a:r>
            <a:r>
              <a:rPr lang="en-GB" sz="2000" dirty="0"/>
              <a:t>= Q</a:t>
            </a:r>
            <a:r>
              <a:rPr lang="en-GB" sz="2000" baseline="-25000" dirty="0"/>
              <a:t>R</a:t>
            </a:r>
            <a:r>
              <a:rPr lang="en-GB" sz="2000" dirty="0"/>
              <a:t> [</a:t>
            </a:r>
            <a:r>
              <a:rPr lang="en-GB" sz="2000" dirty="0">
                <a:sym typeface="Symbol"/>
              </a:rPr>
              <a:t></a:t>
            </a:r>
            <a:r>
              <a:rPr lang="en-GB" sz="2000" baseline="-25000" dirty="0"/>
              <a:t>lava</a:t>
            </a:r>
            <a:r>
              <a:rPr lang="en-GB" sz="2000" dirty="0"/>
              <a:t> (</a:t>
            </a:r>
            <a:r>
              <a:rPr lang="en-GB" sz="2000" dirty="0" err="1"/>
              <a:t>Cp</a:t>
            </a:r>
            <a:r>
              <a:rPr lang="en-GB" sz="2000" baseline="-25000" dirty="0" err="1"/>
              <a:t>lava</a:t>
            </a:r>
            <a:r>
              <a:rPr lang="en-GB" sz="2000" dirty="0"/>
              <a:t> </a:t>
            </a:r>
            <a:r>
              <a:rPr lang="en-GB" sz="2000" dirty="0">
                <a:sym typeface="Symbol"/>
              </a:rPr>
              <a:t></a:t>
            </a:r>
            <a:r>
              <a:rPr lang="en-GB" sz="2000" dirty="0" err="1"/>
              <a:t>T</a:t>
            </a:r>
            <a:r>
              <a:rPr lang="en-GB" sz="2000" baseline="-25000" dirty="0" err="1"/>
              <a:t>stop</a:t>
            </a:r>
            <a:r>
              <a:rPr lang="en-GB" sz="2000" dirty="0" err="1"/>
              <a:t>+C</a:t>
            </a:r>
            <a:r>
              <a:rPr lang="en-GB" sz="2000" baseline="-25000" dirty="0" err="1"/>
              <a:t>L</a:t>
            </a:r>
            <a:r>
              <a:rPr lang="en-GB" sz="2000" dirty="0"/>
              <a:t> </a:t>
            </a:r>
            <a:r>
              <a:rPr lang="en-GB" sz="2000" dirty="0">
                <a:sym typeface="Symbol"/>
              </a:rPr>
              <a:t></a:t>
            </a:r>
            <a:r>
              <a:rPr lang="en-GB" sz="2000" dirty="0"/>
              <a:t>) ]</a:t>
            </a:r>
            <a:r>
              <a:rPr lang="en-GB" sz="2000" baseline="30000" dirty="0"/>
              <a:t>-1</a:t>
            </a:r>
            <a:r>
              <a:rPr lang="en-GB" sz="2000" dirty="0"/>
              <a:t>     </a:t>
            </a:r>
            <a:r>
              <a:rPr lang="en-GB" dirty="0" smtClean="0"/>
              <a:t>m</a:t>
            </a:r>
            <a:r>
              <a:rPr lang="en-GB" baseline="30000" dirty="0" smtClean="0"/>
              <a:t>3</a:t>
            </a:r>
            <a:r>
              <a:rPr lang="en-GB" dirty="0" smtClean="0"/>
              <a:t>/</a:t>
            </a:r>
            <a:r>
              <a:rPr lang="en-GB" dirty="0" smtClean="0"/>
              <a:t>s</a:t>
            </a:r>
            <a:endParaRPr lang="en-GB" sz="1600" i="1" dirty="0" smtClean="0">
              <a:sym typeface="Symbol"/>
            </a:endParaRPr>
          </a:p>
          <a:p>
            <a:pPr>
              <a:lnSpc>
                <a:spcPct val="90000"/>
              </a:lnSpc>
            </a:pPr>
            <a:r>
              <a:rPr lang="en-GB" dirty="0" smtClean="0">
                <a:sym typeface="Symbol"/>
              </a:rPr>
              <a:t>with</a:t>
            </a:r>
            <a:r>
              <a:rPr lang="en-GB" i="1" dirty="0" smtClean="0">
                <a:sym typeface="Symbol"/>
              </a:rPr>
              <a:t>	</a:t>
            </a:r>
            <a:r>
              <a:rPr lang="en-GB" i="1" baseline="-25000" dirty="0"/>
              <a:t>lava</a:t>
            </a:r>
            <a:r>
              <a:rPr lang="en-GB" dirty="0"/>
              <a:t> </a:t>
            </a:r>
            <a:r>
              <a:rPr lang="en-GB" dirty="0" smtClean="0"/>
              <a:t>	</a:t>
            </a:r>
            <a:r>
              <a:rPr lang="en-GB" sz="1600" dirty="0" smtClean="0"/>
              <a:t>density </a:t>
            </a:r>
            <a:endParaRPr lang="en-GB" sz="1600" dirty="0"/>
          </a:p>
          <a:p>
            <a:pPr>
              <a:lnSpc>
                <a:spcPct val="90000"/>
              </a:lnSpc>
            </a:pPr>
            <a:r>
              <a:rPr lang="en-GB" i="1" dirty="0" smtClean="0"/>
              <a:t>	</a:t>
            </a:r>
            <a:r>
              <a:rPr lang="en-GB" i="1" dirty="0" err="1" smtClean="0"/>
              <a:t>Cp</a:t>
            </a:r>
            <a:r>
              <a:rPr lang="en-GB" i="1" baseline="-25000" dirty="0" err="1" smtClean="0"/>
              <a:t>lava</a:t>
            </a:r>
            <a:r>
              <a:rPr lang="en-GB" dirty="0" smtClean="0"/>
              <a:t> 	</a:t>
            </a:r>
            <a:r>
              <a:rPr lang="en-GB" sz="1600" dirty="0" smtClean="0"/>
              <a:t>specific </a:t>
            </a:r>
            <a:r>
              <a:rPr lang="en-GB" sz="1600" dirty="0"/>
              <a:t>heat </a:t>
            </a:r>
            <a:r>
              <a:rPr lang="en-GB" sz="1600" dirty="0" smtClean="0"/>
              <a:t>capacity </a:t>
            </a:r>
            <a:endParaRPr lang="en-GB" sz="1600" dirty="0"/>
          </a:p>
          <a:p>
            <a:pPr>
              <a:lnSpc>
                <a:spcPct val="90000"/>
              </a:lnSpc>
            </a:pPr>
            <a:r>
              <a:rPr lang="en-GB" i="1" dirty="0" smtClean="0">
                <a:sym typeface="Symbol"/>
              </a:rPr>
              <a:t>	</a:t>
            </a:r>
            <a:r>
              <a:rPr lang="en-GB" i="1" dirty="0">
                <a:sym typeface="Symbol"/>
              </a:rPr>
              <a:t></a:t>
            </a:r>
            <a:r>
              <a:rPr lang="en-GB" dirty="0"/>
              <a:t> 	</a:t>
            </a:r>
            <a:r>
              <a:rPr lang="en-GB" sz="1600" dirty="0" smtClean="0"/>
              <a:t>mass </a:t>
            </a:r>
            <a:r>
              <a:rPr lang="en-GB" sz="1600" dirty="0"/>
              <a:t>fraction of crystals </a:t>
            </a:r>
            <a:r>
              <a:rPr lang="en-GB" sz="1600" dirty="0" smtClean="0"/>
              <a:t>grown </a:t>
            </a:r>
            <a:endParaRPr lang="en-GB" dirty="0"/>
          </a:p>
          <a:p>
            <a:pPr>
              <a:lnSpc>
                <a:spcPct val="90000"/>
              </a:lnSpc>
            </a:pPr>
            <a:r>
              <a:rPr lang="en-GB" i="1" dirty="0" smtClean="0"/>
              <a:t>	C</a:t>
            </a:r>
            <a:r>
              <a:rPr lang="en-GB" i="1" baseline="-25000" dirty="0" smtClean="0"/>
              <a:t>L</a:t>
            </a:r>
            <a:r>
              <a:rPr lang="en-GB" i="1" dirty="0" smtClean="0"/>
              <a:t> 	</a:t>
            </a:r>
            <a:r>
              <a:rPr lang="en-GB" sz="1600" dirty="0" smtClean="0"/>
              <a:t>latent </a:t>
            </a:r>
            <a:r>
              <a:rPr lang="en-GB" sz="1600" dirty="0"/>
              <a:t>heat of </a:t>
            </a:r>
            <a:r>
              <a:rPr lang="en-GB" sz="1600" dirty="0" smtClean="0"/>
              <a:t>crystallization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642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9090539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>
            <a:solidFill>
              <a:srgbClr val="9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35496" y="38781"/>
            <a:ext cx="9108504" cy="653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Fogo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, November 23</a:t>
            </a:r>
            <a:r>
              <a:rPr lang="en-US" sz="2400" b="1" baseline="30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rd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to December 27</a:t>
            </a:r>
            <a:r>
              <a:rPr lang="en-US" sz="2400" b="1" baseline="30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th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, 2014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036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38781"/>
            <a:ext cx="9108504" cy="65391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Fogo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, December 10</a:t>
            </a:r>
            <a:r>
              <a:rPr lang="en-US" sz="2400" b="1" baseline="30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th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to December 27</a:t>
            </a:r>
            <a:r>
              <a:rPr lang="en-US" sz="2400" b="1" baseline="30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th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, 2014 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107504" y="692696"/>
            <a:ext cx="8856984" cy="0"/>
          </a:xfrm>
          <a:prstGeom prst="line">
            <a:avLst/>
          </a:prstGeom>
          <a:ln>
            <a:solidFill>
              <a:srgbClr val="9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107504" y="764705"/>
            <a:ext cx="9036496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lvl="1" indent="-268288">
              <a:buFont typeface="Arial"/>
              <a:buChar char="•"/>
            </a:pPr>
            <a:r>
              <a:rPr lang="en-US" sz="2000" b="1" dirty="0">
                <a:solidFill>
                  <a:srgbClr val="9D0000"/>
                </a:solidFill>
                <a:latin typeface="Arial"/>
                <a:cs typeface="Arial"/>
              </a:rPr>
              <a:t>Flow </a:t>
            </a:r>
            <a:r>
              <a:rPr lang="en-US" sz="2000" b="1" dirty="0" smtClean="0">
                <a:solidFill>
                  <a:srgbClr val="9D0000"/>
                </a:solidFill>
                <a:latin typeface="Arial"/>
                <a:cs typeface="Arial"/>
              </a:rPr>
              <a:t>length: </a:t>
            </a:r>
            <a:r>
              <a:rPr lang="en-US" sz="2000" dirty="0" smtClean="0">
                <a:latin typeface="Arial"/>
                <a:cs typeface="Arial"/>
              </a:rPr>
              <a:t>with ~30% combined vesicles and rubble porosity both equations predicted a </a:t>
            </a:r>
            <a:r>
              <a:rPr lang="en-US" sz="2000" b="1" dirty="0" smtClean="0">
                <a:solidFill>
                  <a:srgbClr val="9D0000"/>
                </a:solidFill>
                <a:latin typeface="Arial"/>
                <a:cs typeface="Arial"/>
              </a:rPr>
              <a:t>~ 5 km limiting length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of the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Portela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-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Bangeira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flow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-6590" y="6141632"/>
            <a:ext cx="914400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11188" lvl="1" indent="-3429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By </a:t>
            </a:r>
            <a:r>
              <a:rPr lang="en-US" sz="2000" dirty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December </a:t>
            </a:r>
            <a:r>
              <a:rPr lang="en-US" sz="2000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6</a:t>
            </a:r>
            <a:r>
              <a:rPr lang="en-US" sz="2000" baseline="30000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th</a:t>
            </a:r>
            <a:r>
              <a:rPr lang="en-US" sz="2000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dirty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the flows were unlikely to escape Cha das </a:t>
            </a:r>
            <a:r>
              <a:rPr lang="en-US" sz="2000" dirty="0" err="1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Caldeiras</a:t>
            </a:r>
            <a:r>
              <a:rPr lang="en-US" sz="2000" dirty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. </a:t>
            </a:r>
            <a:endParaRPr lang="en-US" sz="2000" dirty="0" smtClean="0">
              <a:ln w="11430"/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  <a:p>
            <a:pPr marL="611188" lvl="1" indent="-342900">
              <a:spcBef>
                <a:spcPct val="20000"/>
              </a:spcBef>
              <a:buClr>
                <a:srgbClr val="800000"/>
              </a:buClr>
              <a:buSzPct val="110000"/>
              <a:buFont typeface="Arial"/>
              <a:buChar char="•"/>
            </a:pPr>
            <a:r>
              <a:rPr lang="en-US" sz="2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This </a:t>
            </a:r>
            <a:r>
              <a:rPr lang="en-US" sz="20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was confirmed by December </a:t>
            </a:r>
            <a:r>
              <a:rPr lang="en-US" sz="2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14</a:t>
            </a:r>
            <a:r>
              <a:rPr lang="en-US" sz="2000" baseline="30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th</a:t>
            </a:r>
            <a:r>
              <a:rPr lang="en-US" sz="2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onwards </a:t>
            </a:r>
            <a:r>
              <a:rPr lang="en-US" sz="20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by </a:t>
            </a:r>
            <a:r>
              <a:rPr lang="en-US" sz="2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Hi-Res </a:t>
            </a:r>
            <a:r>
              <a:rPr lang="en-US" sz="20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ALI </a:t>
            </a:r>
          </a:p>
        </p:txBody>
      </p:sp>
      <p:pic>
        <p:nvPicPr>
          <p:cNvPr id="14" name="Picture 1" descr="Screen Shot 3 OLI 24no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5"/>
            <a:ext cx="6768752" cy="4629657"/>
          </a:xfrm>
          <a:prstGeom prst="rect">
            <a:avLst/>
          </a:prstGeom>
        </p:spPr>
      </p:pic>
      <p:pic>
        <p:nvPicPr>
          <p:cNvPr id="15" name="Picture 2" descr="Screen Shot 4 ALI 29no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484784"/>
            <a:ext cx="6768751" cy="4639871"/>
          </a:xfrm>
          <a:prstGeom prst="rect">
            <a:avLst/>
          </a:prstGeom>
        </p:spPr>
      </p:pic>
      <p:pic>
        <p:nvPicPr>
          <p:cNvPr id="16" name="Picture 3" descr="Screen Shot 5 ALI 14de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484784"/>
            <a:ext cx="6768751" cy="4639871"/>
          </a:xfrm>
          <a:prstGeom prst="rect">
            <a:avLst/>
          </a:prstGeom>
        </p:spPr>
      </p:pic>
      <p:pic>
        <p:nvPicPr>
          <p:cNvPr id="17" name="Picture 4" descr="Screen Shot 6 ALI 16de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484784"/>
            <a:ext cx="6768751" cy="4639871"/>
          </a:xfrm>
          <a:prstGeom prst="rect">
            <a:avLst/>
          </a:prstGeom>
        </p:spPr>
      </p:pic>
      <p:pic>
        <p:nvPicPr>
          <p:cNvPr id="18" name="Picture 5" descr="Screen Shot 7 ALI 17de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5"/>
            <a:ext cx="6768752" cy="4629657"/>
          </a:xfrm>
          <a:prstGeom prst="rect">
            <a:avLst/>
          </a:prstGeom>
        </p:spPr>
      </p:pic>
      <p:pic>
        <p:nvPicPr>
          <p:cNvPr id="20" name="Picture 7" descr="Screen Shot 9 ALI 24de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6768752" cy="464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7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549332" cy="559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ttore 1 2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>
            <a:solidFill>
              <a:srgbClr val="9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35496" y="38781"/>
            <a:ext cx="9108504" cy="653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Until 08-02-2015, by High- and Moderate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-Spatial 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Resolution </a:t>
            </a:r>
          </a:p>
        </p:txBody>
      </p:sp>
    </p:spTree>
    <p:extLst>
      <p:ext uri="{BB962C8B-B14F-4D97-AF65-F5344CB8AC3E}">
        <p14:creationId xmlns:p14="http://schemas.microsoft.com/office/powerpoint/2010/main" val="71978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mulative_MODIS_vs_nonzeroMS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" y="1124744"/>
            <a:ext cx="9144000" cy="525702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5496" y="0"/>
            <a:ext cx="9108504" cy="653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Cumulative 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volumes 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(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mbol" charset="2"/>
                <a:cs typeface="Symbol" charset="2"/>
              </a:rPr>
              <a:t>F</a:t>
            </a:r>
            <a:r>
              <a:rPr lang="en-US" sz="2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=0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) until February 8, 2015</a:t>
            </a:r>
          </a:p>
        </p:txBody>
      </p:sp>
      <p:cxnSp>
        <p:nvCxnSpPr>
          <p:cNvPr id="5" name="Connettore 1 14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>
            <a:solidFill>
              <a:srgbClr val="9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70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107504" y="620688"/>
            <a:ext cx="8856984" cy="0"/>
          </a:xfrm>
          <a:prstGeom prst="line">
            <a:avLst/>
          </a:prstGeom>
          <a:ln>
            <a:solidFill>
              <a:srgbClr val="9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skja-fogo-con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" y="692696"/>
            <a:ext cx="9144000" cy="59766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301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GB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Anywhere: All-in-one 2014 by 15-minute </a:t>
            </a:r>
            <a:r>
              <a:rPr lang="en-GB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MSG </a:t>
            </a:r>
            <a:r>
              <a:rPr lang="en-GB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(full disk)</a:t>
            </a:r>
            <a:endParaRPr lang="en-GB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91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99240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788024" y="980728"/>
            <a:ext cx="442798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tabLst>
                <a:tab pos="1431925" algn="l"/>
                <a:tab pos="2513013" algn="l"/>
              </a:tabLst>
            </a:pPr>
            <a:r>
              <a:rPr lang="it-IT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/>
                <a:cs typeface="Arial Rounded MT Bold"/>
              </a:rPr>
              <a:t>ETNA </a:t>
            </a:r>
            <a:r>
              <a:rPr lang="it-IT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/>
                <a:cs typeface="Arial Rounded MT Bold"/>
              </a:rPr>
              <a:t>	 </a:t>
            </a:r>
            <a:r>
              <a:rPr lang="it-IT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/>
                <a:cs typeface="Arial Rounded MT Bold"/>
              </a:rPr>
              <a:t>(05/07)</a:t>
            </a:r>
            <a:r>
              <a:rPr lang="it-IT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it-IT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  <a:sym typeface="Wingdings"/>
              </a:rPr>
              <a:t>  </a:t>
            </a:r>
            <a:r>
              <a:rPr lang="it-IT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/>
                <a:cs typeface="Arial Rounded MT Bold"/>
              </a:rPr>
              <a:t>19</a:t>
            </a:r>
            <a:r>
              <a:rPr lang="it-IT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/>
                <a:cs typeface="Arial Rounded MT Bold"/>
              </a:rPr>
              <a:t>/09/2014 </a:t>
            </a:r>
            <a:endParaRPr lang="it-IT" b="1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>
              <a:tabLst>
                <a:tab pos="1527175" algn="l"/>
              </a:tabLst>
            </a:pPr>
            <a:r>
              <a:rPr lang="it-IT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/>
                <a:cs typeface="Arial Rounded MT Bold"/>
              </a:rPr>
              <a:t>STROMBOLI 	 </a:t>
            </a:r>
            <a:r>
              <a:rPr lang="it-IT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/>
                <a:cs typeface="Arial Rounded MT Bold"/>
              </a:rPr>
              <a:t>06/08  </a:t>
            </a:r>
            <a:r>
              <a:rPr lang="it-IT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  <a:sym typeface="Wingdings"/>
              </a:rPr>
              <a:t>  </a:t>
            </a:r>
            <a:r>
              <a:rPr lang="it-IT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/>
                <a:cs typeface="Arial Rounded MT Bold"/>
              </a:rPr>
              <a:t>19/09/2014 </a:t>
            </a:r>
            <a:r>
              <a:rPr lang="it-IT" b="1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/>
                <a:cs typeface="Arial Rounded MT Bold"/>
              </a:rPr>
              <a:t>HOLUHRAUN	 </a:t>
            </a:r>
            <a:r>
              <a:rPr lang="it-IT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/>
                <a:cs typeface="Arial Rounded MT Bold"/>
              </a:rPr>
              <a:t>31/08  </a:t>
            </a:r>
            <a:r>
              <a:rPr lang="it-IT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  <a:sym typeface="Wingdings"/>
              </a:rPr>
              <a:t> (02/03/2015)</a:t>
            </a:r>
            <a:endParaRPr lang="en-GB" dirty="0">
              <a:ln w="11430"/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cxnSp>
        <p:nvCxnSpPr>
          <p:cNvPr id="6" name="Connettore 1 7"/>
          <p:cNvCxnSpPr/>
          <p:nvPr/>
        </p:nvCxnSpPr>
        <p:spPr>
          <a:xfrm>
            <a:off x="107504" y="692696"/>
            <a:ext cx="8856984" cy="0"/>
          </a:xfrm>
          <a:prstGeom prst="line">
            <a:avLst/>
          </a:prstGeom>
          <a:ln>
            <a:solidFill>
              <a:srgbClr val="9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1301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GB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Anywhere: All-in-one 2014 by </a:t>
            </a:r>
            <a:r>
              <a:rPr lang="en-GB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5-minute </a:t>
            </a:r>
            <a:r>
              <a:rPr lang="en-GB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MSG Rapid Scan</a:t>
            </a:r>
            <a:endParaRPr lang="en-GB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870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566</Words>
  <Application>Microsoft Macintosh PowerPoint</Application>
  <PresentationFormat>On-screen Show (4:3)</PresentationFormat>
  <Paragraphs>85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Tema di Office</vt:lpstr>
      <vt:lpstr>Pico do Fogo, Cape Verde, 2014-2015</vt:lpstr>
      <vt:lpstr>Variable Resolution Datasets</vt:lpstr>
      <vt:lpstr>Multiple spatial resolutions</vt:lpstr>
      <vt:lpstr>PowerPoint Presentation</vt:lpstr>
      <vt:lpstr>Fogo, December 10th to December 27th, 2014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Ferrucci</cp:lastModifiedBy>
  <cp:revision>145</cp:revision>
  <dcterms:created xsi:type="dcterms:W3CDTF">2015-03-25T09:31:53Z</dcterms:created>
  <dcterms:modified xsi:type="dcterms:W3CDTF">2015-09-08T09:51:56Z</dcterms:modified>
</cp:coreProperties>
</file>