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ags/tag1.xml" ContentType="application/vnd.openxmlformats-officedocument.presentationml.tags+xml"/>
  <Override PartName="/ppt/notesSlides/notesSlide12.xml" ContentType="application/vnd.openxmlformats-officedocument.presentationml.notesSlide+xml"/>
  <Override PartName="/ppt/theme/themeOverride14.xml" ContentType="application/vnd.openxmlformats-officedocument.themeOverride+xml"/>
  <Override PartName="/ppt/notesSlides/notesSlide13.xml" ContentType="application/vnd.openxmlformats-officedocument.presentationml.notesSlide+xml"/>
  <Override PartName="/ppt/theme/themeOverride15.xml" ContentType="application/vnd.openxmlformats-officedocument.themeOverride+xml"/>
  <Override PartName="/ppt/notesSlides/notesSlide14.xml" ContentType="application/vnd.openxmlformats-officedocument.presentationml.notesSlide+xml"/>
  <Override PartName="/ppt/theme/themeOverride16.xml" ContentType="application/vnd.openxmlformats-officedocument.themeOverride+xml"/>
  <Override PartName="/ppt/notesSlides/notesSlide15.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16.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9" r:id="rId2"/>
    <p:sldMasterId id="2147483709" r:id="rId3"/>
    <p:sldMasterId id="2147483696" r:id="rId4"/>
  </p:sldMasterIdLst>
  <p:notesMasterIdLst>
    <p:notesMasterId r:id="rId35"/>
  </p:notesMasterIdLst>
  <p:handoutMasterIdLst>
    <p:handoutMasterId r:id="rId36"/>
  </p:handoutMasterIdLst>
  <p:sldIdLst>
    <p:sldId id="928" r:id="rId5"/>
    <p:sldId id="895" r:id="rId6"/>
    <p:sldId id="948" r:id="rId7"/>
    <p:sldId id="899" r:id="rId8"/>
    <p:sldId id="927" r:id="rId9"/>
    <p:sldId id="951" r:id="rId10"/>
    <p:sldId id="940" r:id="rId11"/>
    <p:sldId id="949" r:id="rId12"/>
    <p:sldId id="922" r:id="rId13"/>
    <p:sldId id="924" r:id="rId14"/>
    <p:sldId id="923" r:id="rId15"/>
    <p:sldId id="937" r:id="rId16"/>
    <p:sldId id="935" r:id="rId17"/>
    <p:sldId id="941" r:id="rId18"/>
    <p:sldId id="942" r:id="rId19"/>
    <p:sldId id="926" r:id="rId20"/>
    <p:sldId id="902" r:id="rId21"/>
    <p:sldId id="904" r:id="rId22"/>
    <p:sldId id="905" r:id="rId23"/>
    <p:sldId id="906" r:id="rId24"/>
    <p:sldId id="943" r:id="rId25"/>
    <p:sldId id="944" r:id="rId26"/>
    <p:sldId id="939" r:id="rId27"/>
    <p:sldId id="950" r:id="rId28"/>
    <p:sldId id="929" r:id="rId29"/>
    <p:sldId id="933" r:id="rId30"/>
    <p:sldId id="932" r:id="rId31"/>
    <p:sldId id="931" r:id="rId32"/>
    <p:sldId id="930" r:id="rId33"/>
    <p:sldId id="947" r:id="rId34"/>
  </p:sldIdLst>
  <p:sldSz cx="9144000" cy="6858000" type="screen4x3"/>
  <p:notesSz cx="6797675" cy="9874250"/>
  <p:defaultTextStyle>
    <a:defPPr>
      <a:defRPr lang="en-US"/>
    </a:defPPr>
    <a:lvl1pPr algn="ctr" rtl="0" fontAlgn="base">
      <a:spcBef>
        <a:spcPct val="0"/>
      </a:spcBef>
      <a:spcAft>
        <a:spcPct val="0"/>
      </a:spcAft>
      <a:defRPr sz="1600" kern="1200">
        <a:solidFill>
          <a:schemeClr val="tx1"/>
        </a:solidFill>
        <a:latin typeface="黑体" pitchFamily="2" charset="-122"/>
        <a:ea typeface="黑体" pitchFamily="2" charset="-122"/>
        <a:cs typeface="+mn-cs"/>
      </a:defRPr>
    </a:lvl1pPr>
    <a:lvl2pPr marL="457200" algn="ctr" rtl="0" fontAlgn="base">
      <a:spcBef>
        <a:spcPct val="0"/>
      </a:spcBef>
      <a:spcAft>
        <a:spcPct val="0"/>
      </a:spcAft>
      <a:defRPr sz="1600" kern="1200">
        <a:solidFill>
          <a:schemeClr val="tx1"/>
        </a:solidFill>
        <a:latin typeface="黑体" pitchFamily="2" charset="-122"/>
        <a:ea typeface="黑体" pitchFamily="2" charset="-122"/>
        <a:cs typeface="+mn-cs"/>
      </a:defRPr>
    </a:lvl2pPr>
    <a:lvl3pPr marL="914400" algn="ctr" rtl="0" fontAlgn="base">
      <a:spcBef>
        <a:spcPct val="0"/>
      </a:spcBef>
      <a:spcAft>
        <a:spcPct val="0"/>
      </a:spcAft>
      <a:defRPr sz="1600" kern="1200">
        <a:solidFill>
          <a:schemeClr val="tx1"/>
        </a:solidFill>
        <a:latin typeface="黑体" pitchFamily="2" charset="-122"/>
        <a:ea typeface="黑体" pitchFamily="2" charset="-122"/>
        <a:cs typeface="+mn-cs"/>
      </a:defRPr>
    </a:lvl3pPr>
    <a:lvl4pPr marL="1371600" algn="ctr" rtl="0" fontAlgn="base">
      <a:spcBef>
        <a:spcPct val="0"/>
      </a:spcBef>
      <a:spcAft>
        <a:spcPct val="0"/>
      </a:spcAft>
      <a:defRPr sz="1600" kern="1200">
        <a:solidFill>
          <a:schemeClr val="tx1"/>
        </a:solidFill>
        <a:latin typeface="黑体" pitchFamily="2" charset="-122"/>
        <a:ea typeface="黑体" pitchFamily="2" charset="-122"/>
        <a:cs typeface="+mn-cs"/>
      </a:defRPr>
    </a:lvl4pPr>
    <a:lvl5pPr marL="1828800" algn="ctr" rtl="0" fontAlgn="base">
      <a:spcBef>
        <a:spcPct val="0"/>
      </a:spcBef>
      <a:spcAft>
        <a:spcPct val="0"/>
      </a:spcAft>
      <a:defRPr sz="1600" kern="1200">
        <a:solidFill>
          <a:schemeClr val="tx1"/>
        </a:solidFill>
        <a:latin typeface="黑体" pitchFamily="2" charset="-122"/>
        <a:ea typeface="黑体" pitchFamily="2" charset="-122"/>
        <a:cs typeface="+mn-cs"/>
      </a:defRPr>
    </a:lvl5pPr>
    <a:lvl6pPr marL="2286000" algn="l" defTabSz="914400" rtl="0" eaLnBrk="1" latinLnBrk="0" hangingPunct="1">
      <a:defRPr sz="1600" kern="1200">
        <a:solidFill>
          <a:schemeClr val="tx1"/>
        </a:solidFill>
        <a:latin typeface="黑体" pitchFamily="2" charset="-122"/>
        <a:ea typeface="黑体" pitchFamily="2" charset="-122"/>
        <a:cs typeface="+mn-cs"/>
      </a:defRPr>
    </a:lvl6pPr>
    <a:lvl7pPr marL="2743200" algn="l" defTabSz="914400" rtl="0" eaLnBrk="1" latinLnBrk="0" hangingPunct="1">
      <a:defRPr sz="1600" kern="1200">
        <a:solidFill>
          <a:schemeClr val="tx1"/>
        </a:solidFill>
        <a:latin typeface="黑体" pitchFamily="2" charset="-122"/>
        <a:ea typeface="黑体" pitchFamily="2" charset="-122"/>
        <a:cs typeface="+mn-cs"/>
      </a:defRPr>
    </a:lvl7pPr>
    <a:lvl8pPr marL="3200400" algn="l" defTabSz="914400" rtl="0" eaLnBrk="1" latinLnBrk="0" hangingPunct="1">
      <a:defRPr sz="1600" kern="1200">
        <a:solidFill>
          <a:schemeClr val="tx1"/>
        </a:solidFill>
        <a:latin typeface="黑体" pitchFamily="2" charset="-122"/>
        <a:ea typeface="黑体" pitchFamily="2" charset="-122"/>
        <a:cs typeface="+mn-cs"/>
      </a:defRPr>
    </a:lvl8pPr>
    <a:lvl9pPr marL="3657600" algn="l" defTabSz="914400" rtl="0" eaLnBrk="1" latinLnBrk="0" hangingPunct="1">
      <a:defRPr sz="1600" kern="1200">
        <a:solidFill>
          <a:schemeClr val="tx1"/>
        </a:solidFill>
        <a:latin typeface="黑体" pitchFamily="2" charset="-122"/>
        <a:ea typeface="黑体"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97FF"/>
    <a:srgbClr val="FF9900"/>
    <a:srgbClr val="CC6600"/>
    <a:srgbClr val="00CCFF"/>
    <a:srgbClr val="00CC00"/>
    <a:srgbClr val="9900CC"/>
    <a:srgbClr val="FFCCFF"/>
    <a:srgbClr val="660066"/>
    <a:srgbClr val="44005C"/>
    <a:srgbClr val="EA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1" autoAdjust="0"/>
    <p:restoredTop sz="87365" autoAdjust="0"/>
  </p:normalViewPr>
  <p:slideViewPr>
    <p:cSldViewPr>
      <p:cViewPr varScale="1">
        <p:scale>
          <a:sx n="99" d="100"/>
          <a:sy n="99" d="100"/>
        </p:scale>
        <p:origin x="-1974" y="-102"/>
      </p:cViewPr>
      <p:guideLst>
        <p:guide orient="horz" pos="2160"/>
        <p:guide pos="2880"/>
      </p:guideLst>
    </p:cSldViewPr>
  </p:slideViewPr>
  <p:outlineViewPr>
    <p:cViewPr>
      <p:scale>
        <a:sx n="33" d="100"/>
        <a:sy n="33" d="100"/>
      </p:scale>
      <p:origin x="6" y="0"/>
    </p:cViewPr>
  </p:outlineViewPr>
  <p:notesTextViewPr>
    <p:cViewPr>
      <p:scale>
        <a:sx n="75" d="100"/>
        <a:sy n="75" d="100"/>
      </p:scale>
      <p:origin x="0" y="0"/>
    </p:cViewPr>
  </p:notesTextViewPr>
  <p:sorterViewPr>
    <p:cViewPr>
      <p:scale>
        <a:sx n="66" d="100"/>
        <a:sy n="66" d="100"/>
      </p:scale>
      <p:origin x="0" y="0"/>
    </p:cViewPr>
  </p:sorter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88D59-510C-4DC8-A726-50055501AEBC}" type="doc">
      <dgm:prSet loTypeId="urn:microsoft.com/office/officeart/2005/8/layout/vList3#2" loCatId="list" qsTypeId="urn:microsoft.com/office/officeart/2005/8/quickstyle/simple2" qsCatId="simple" csTypeId="urn:microsoft.com/office/officeart/2005/8/colors/accent1_2" csCatId="accent1" phldr="1"/>
      <dgm:spPr/>
    </dgm:pt>
    <dgm:pt modelId="{80787229-8180-43FD-9902-4BD69B654067}">
      <dgm:prSet phldrT="[文本]"/>
      <dgm:spPr>
        <a:xfrm rot="10800000">
          <a:off x="1264916" y="951"/>
          <a:ext cx="4275564" cy="751956"/>
        </a:xfrm>
        <a:prstGeom prst="homePlate">
          <a:avLst/>
        </a:prstGeom>
      </dgm:spPr>
      <dgm:t>
        <a:bodyPr/>
        <a:lstStyle/>
        <a:p>
          <a:r>
            <a:rPr lang="en-US" altLang="zh-CN" dirty="0" smtClean="0">
              <a:latin typeface="Calibri"/>
              <a:ea typeface="宋体"/>
              <a:cs typeface="+mn-cs"/>
            </a:rPr>
            <a:t>Provide specific system solutions based on  user requirement</a:t>
          </a:r>
          <a:endParaRPr lang="zh-CN" altLang="en-US" dirty="0">
            <a:latin typeface="Calibri"/>
            <a:ea typeface="宋体"/>
            <a:cs typeface="+mn-cs"/>
          </a:endParaRPr>
        </a:p>
      </dgm:t>
    </dgm:pt>
    <dgm:pt modelId="{E5D7529D-DBB2-486C-A707-8FC6BF1DDEB9}" type="parTrans" cxnId="{870C81C6-E338-4A68-AA39-68AE3DD5D53C}">
      <dgm:prSet/>
      <dgm:spPr/>
      <dgm:t>
        <a:bodyPr/>
        <a:lstStyle/>
        <a:p>
          <a:endParaRPr lang="zh-CN" altLang="en-US"/>
        </a:p>
      </dgm:t>
    </dgm:pt>
    <dgm:pt modelId="{139F52E5-BA0D-462A-9128-79EFCFAA77A5}" type="sibTrans" cxnId="{870C81C6-E338-4A68-AA39-68AE3DD5D53C}">
      <dgm:prSet/>
      <dgm:spPr/>
      <dgm:t>
        <a:bodyPr/>
        <a:lstStyle/>
        <a:p>
          <a:endParaRPr lang="zh-CN" altLang="en-US"/>
        </a:p>
      </dgm:t>
    </dgm:pt>
    <dgm:pt modelId="{A92A685B-757F-4487-9E56-AB1A3ED852E7}">
      <dgm:prSet phldrT="[文本]"/>
      <dgm:spPr>
        <a:xfrm rot="10800000">
          <a:off x="1264916" y="977372"/>
          <a:ext cx="4275564" cy="751956"/>
        </a:xfrm>
        <a:prstGeom prst="homePlate">
          <a:avLst/>
        </a:prstGeom>
      </dgm:spPr>
      <dgm:t>
        <a:bodyPr/>
        <a:lstStyle/>
        <a:p>
          <a:r>
            <a:rPr lang="en-US" altLang="zh-CN" dirty="0" smtClean="0">
              <a:latin typeface="Calibri"/>
              <a:ea typeface="宋体"/>
              <a:cs typeface="+mn-cs"/>
            </a:rPr>
            <a:t>Develop ready  to use LIDAR remote sensing  system on-demand </a:t>
          </a:r>
          <a:endParaRPr lang="zh-CN" altLang="en-US" dirty="0">
            <a:latin typeface="Calibri"/>
            <a:ea typeface="宋体"/>
            <a:cs typeface="+mn-cs"/>
          </a:endParaRPr>
        </a:p>
      </dgm:t>
    </dgm:pt>
    <dgm:pt modelId="{343713BC-EB67-481F-8813-008B637EFAA5}" type="parTrans" cxnId="{36032DA9-36AA-40BD-A6E4-11F88A16083F}">
      <dgm:prSet/>
      <dgm:spPr/>
      <dgm:t>
        <a:bodyPr/>
        <a:lstStyle/>
        <a:p>
          <a:endParaRPr lang="zh-CN" altLang="en-US"/>
        </a:p>
      </dgm:t>
    </dgm:pt>
    <dgm:pt modelId="{3A372F18-0F82-4B29-B776-E05B612A0E47}" type="sibTrans" cxnId="{36032DA9-36AA-40BD-A6E4-11F88A16083F}">
      <dgm:prSet/>
      <dgm:spPr/>
      <dgm:t>
        <a:bodyPr/>
        <a:lstStyle/>
        <a:p>
          <a:endParaRPr lang="zh-CN" altLang="en-US"/>
        </a:p>
      </dgm:t>
    </dgm:pt>
    <dgm:pt modelId="{6F40E130-4147-4A30-9004-F6166586C6A3}">
      <dgm:prSet phldrT="[文本]"/>
      <dgm:spPr>
        <a:xfrm rot="10800000">
          <a:off x="1264916" y="1953793"/>
          <a:ext cx="4275564" cy="751956"/>
        </a:xfrm>
        <a:prstGeom prst="homePlate">
          <a:avLst/>
        </a:prstGeom>
      </dgm:spPr>
      <dgm:t>
        <a:bodyPr/>
        <a:lstStyle/>
        <a:p>
          <a:r>
            <a:rPr lang="en-US" altLang="zh-CN" smtClean="0">
              <a:latin typeface="Calibri"/>
              <a:ea typeface="宋体"/>
              <a:cs typeface="+mn-cs"/>
            </a:rPr>
            <a:t>Undertake LiDAR data acquisition service  and satisfy  application need </a:t>
          </a:r>
          <a:endParaRPr lang="zh-CN" altLang="en-US" dirty="0">
            <a:latin typeface="Calibri"/>
            <a:ea typeface="宋体"/>
            <a:cs typeface="+mn-cs"/>
          </a:endParaRPr>
        </a:p>
      </dgm:t>
    </dgm:pt>
    <dgm:pt modelId="{3DDC90DD-39E5-468A-B022-4D25A2D7347A}" type="parTrans" cxnId="{A7765D3E-52C3-42DE-9DA6-877C0A8C445B}">
      <dgm:prSet/>
      <dgm:spPr/>
      <dgm:t>
        <a:bodyPr/>
        <a:lstStyle/>
        <a:p>
          <a:endParaRPr lang="zh-CN" altLang="en-US"/>
        </a:p>
      </dgm:t>
    </dgm:pt>
    <dgm:pt modelId="{CBA268E6-D59A-4921-86D7-A2CB6D353330}" type="sibTrans" cxnId="{A7765D3E-52C3-42DE-9DA6-877C0A8C445B}">
      <dgm:prSet/>
      <dgm:spPr/>
      <dgm:t>
        <a:bodyPr/>
        <a:lstStyle/>
        <a:p>
          <a:endParaRPr lang="zh-CN" altLang="en-US"/>
        </a:p>
      </dgm:t>
    </dgm:pt>
    <dgm:pt modelId="{9E1CA48C-0BEB-42EC-8EEB-CB8F1ACC918F}" type="pres">
      <dgm:prSet presAssocID="{82588D59-510C-4DC8-A726-50055501AEBC}" presName="linearFlow" presStyleCnt="0">
        <dgm:presLayoutVars>
          <dgm:dir/>
          <dgm:resizeHandles val="exact"/>
        </dgm:presLayoutVars>
      </dgm:prSet>
      <dgm:spPr/>
    </dgm:pt>
    <dgm:pt modelId="{C0F92B3C-9A1C-444E-B23D-9A1115E4ABFF}" type="pres">
      <dgm:prSet presAssocID="{80787229-8180-43FD-9902-4BD69B654067}" presName="composite" presStyleCnt="0"/>
      <dgm:spPr/>
    </dgm:pt>
    <dgm:pt modelId="{B9D620B1-99CD-4295-B98A-4C825F272E23}" type="pres">
      <dgm:prSet presAssocID="{80787229-8180-43FD-9902-4BD69B654067}" presName="imgShp" presStyleLbl="fgImgPlace1" presStyleIdx="0" presStyleCnt="3"/>
      <dgm:spPr>
        <a:xfrm>
          <a:off x="888938" y="951"/>
          <a:ext cx="751956" cy="751956"/>
        </a:xfrm>
        <a:prstGeom prst="ellipse">
          <a:avLst/>
        </a:prstGeom>
        <a:blipFill rotWithShape="0">
          <a:blip xmlns:r="http://schemas.openxmlformats.org/officeDocument/2006/relationships" r:embed="rId1"/>
          <a:stretch>
            <a:fillRect/>
          </a:stretch>
        </a:blipFill>
      </dgm:spPr>
    </dgm:pt>
    <dgm:pt modelId="{778CB615-BDA7-4F49-A9DC-170E7FFDC06E}" type="pres">
      <dgm:prSet presAssocID="{80787229-8180-43FD-9902-4BD69B654067}" presName="txShp" presStyleLbl="node1" presStyleIdx="0" presStyleCnt="3">
        <dgm:presLayoutVars>
          <dgm:bulletEnabled val="1"/>
        </dgm:presLayoutVars>
      </dgm:prSet>
      <dgm:spPr/>
      <dgm:t>
        <a:bodyPr/>
        <a:lstStyle/>
        <a:p>
          <a:endParaRPr lang="zh-CN" altLang="en-US"/>
        </a:p>
      </dgm:t>
    </dgm:pt>
    <dgm:pt modelId="{72842520-CAE4-4FB8-9F69-489DC8F61FC9}" type="pres">
      <dgm:prSet presAssocID="{139F52E5-BA0D-462A-9128-79EFCFAA77A5}" presName="spacing" presStyleCnt="0"/>
      <dgm:spPr/>
    </dgm:pt>
    <dgm:pt modelId="{5065EEE7-53F7-4C4D-97DB-D387591CB2BC}" type="pres">
      <dgm:prSet presAssocID="{A92A685B-757F-4487-9E56-AB1A3ED852E7}" presName="composite" presStyleCnt="0"/>
      <dgm:spPr/>
    </dgm:pt>
    <dgm:pt modelId="{BFDEEA89-18EB-4B29-BE69-2066B1965537}" type="pres">
      <dgm:prSet presAssocID="{A92A685B-757F-4487-9E56-AB1A3ED852E7}" presName="imgShp" presStyleLbl="fgImgPlace1" presStyleIdx="1" presStyleCnt="3"/>
      <dgm:spPr>
        <a:xfrm>
          <a:off x="888938" y="977372"/>
          <a:ext cx="751956" cy="751956"/>
        </a:xfrm>
        <a:prstGeom prst="ellipse">
          <a:avLst/>
        </a:prstGeom>
        <a:blipFill rotWithShape="0">
          <a:blip xmlns:r="http://schemas.openxmlformats.org/officeDocument/2006/relationships" r:embed="rId2"/>
          <a:stretch>
            <a:fillRect/>
          </a:stretch>
        </a:blipFill>
      </dgm:spPr>
    </dgm:pt>
    <dgm:pt modelId="{8E1AF830-08DD-4CE9-AA43-6B095FD657A1}" type="pres">
      <dgm:prSet presAssocID="{A92A685B-757F-4487-9E56-AB1A3ED852E7}" presName="txShp" presStyleLbl="node1" presStyleIdx="1" presStyleCnt="3">
        <dgm:presLayoutVars>
          <dgm:bulletEnabled val="1"/>
        </dgm:presLayoutVars>
      </dgm:prSet>
      <dgm:spPr/>
      <dgm:t>
        <a:bodyPr/>
        <a:lstStyle/>
        <a:p>
          <a:endParaRPr lang="zh-CN" altLang="en-US"/>
        </a:p>
      </dgm:t>
    </dgm:pt>
    <dgm:pt modelId="{ECAED06B-615D-459E-AFEC-BB2084E73DA3}" type="pres">
      <dgm:prSet presAssocID="{3A372F18-0F82-4B29-B776-E05B612A0E47}" presName="spacing" presStyleCnt="0"/>
      <dgm:spPr/>
    </dgm:pt>
    <dgm:pt modelId="{DBD4ED3B-3C0D-4EFA-9C85-4F9A6579E117}" type="pres">
      <dgm:prSet presAssocID="{6F40E130-4147-4A30-9004-F6166586C6A3}" presName="composite" presStyleCnt="0"/>
      <dgm:spPr/>
    </dgm:pt>
    <dgm:pt modelId="{A8C6F6FE-87E5-4AFC-ABB2-0DEB05D4C850}" type="pres">
      <dgm:prSet presAssocID="{6F40E130-4147-4A30-9004-F6166586C6A3}" presName="imgShp" presStyleLbl="fgImgPlace1" presStyleIdx="2" presStyleCnt="3"/>
      <dgm:spPr>
        <a:xfrm>
          <a:off x="888938" y="1953793"/>
          <a:ext cx="751956" cy="751956"/>
        </a:xfrm>
        <a:prstGeom prst="ellipse">
          <a:avLst/>
        </a:prstGeom>
        <a:blipFill rotWithShape="0">
          <a:blip xmlns:r="http://schemas.openxmlformats.org/officeDocument/2006/relationships" r:embed="rId3"/>
          <a:stretch>
            <a:fillRect/>
          </a:stretch>
        </a:blipFill>
      </dgm:spPr>
    </dgm:pt>
    <dgm:pt modelId="{F1FB8E2D-2A52-407A-AE79-CEC6A476FA23}" type="pres">
      <dgm:prSet presAssocID="{6F40E130-4147-4A30-9004-F6166586C6A3}" presName="txShp" presStyleLbl="node1" presStyleIdx="2" presStyleCnt="3">
        <dgm:presLayoutVars>
          <dgm:bulletEnabled val="1"/>
        </dgm:presLayoutVars>
      </dgm:prSet>
      <dgm:spPr/>
      <dgm:t>
        <a:bodyPr/>
        <a:lstStyle/>
        <a:p>
          <a:endParaRPr lang="zh-CN" altLang="en-US"/>
        </a:p>
      </dgm:t>
    </dgm:pt>
  </dgm:ptLst>
  <dgm:cxnLst>
    <dgm:cxn modelId="{A7765D3E-52C3-42DE-9DA6-877C0A8C445B}" srcId="{82588D59-510C-4DC8-A726-50055501AEBC}" destId="{6F40E130-4147-4A30-9004-F6166586C6A3}" srcOrd="2" destOrd="0" parTransId="{3DDC90DD-39E5-468A-B022-4D25A2D7347A}" sibTransId="{CBA268E6-D59A-4921-86D7-A2CB6D353330}"/>
    <dgm:cxn modelId="{870C81C6-E338-4A68-AA39-68AE3DD5D53C}" srcId="{82588D59-510C-4DC8-A726-50055501AEBC}" destId="{80787229-8180-43FD-9902-4BD69B654067}" srcOrd="0" destOrd="0" parTransId="{E5D7529D-DBB2-486C-A707-8FC6BF1DDEB9}" sibTransId="{139F52E5-BA0D-462A-9128-79EFCFAA77A5}"/>
    <dgm:cxn modelId="{BA6B9F7A-C8FC-47F6-8095-6550E6FEA79F}" type="presOf" srcId="{6F40E130-4147-4A30-9004-F6166586C6A3}" destId="{F1FB8E2D-2A52-407A-AE79-CEC6A476FA23}" srcOrd="0" destOrd="0" presId="urn:microsoft.com/office/officeart/2005/8/layout/vList3#2"/>
    <dgm:cxn modelId="{EA8D1A3B-B745-4CC3-82C6-620197EF3D9B}" type="presOf" srcId="{82588D59-510C-4DC8-A726-50055501AEBC}" destId="{9E1CA48C-0BEB-42EC-8EEB-CB8F1ACC918F}" srcOrd="0" destOrd="0" presId="urn:microsoft.com/office/officeart/2005/8/layout/vList3#2"/>
    <dgm:cxn modelId="{B5F73E88-78EE-48F8-9F88-3695DDB84404}" type="presOf" srcId="{80787229-8180-43FD-9902-4BD69B654067}" destId="{778CB615-BDA7-4F49-A9DC-170E7FFDC06E}" srcOrd="0" destOrd="0" presId="urn:microsoft.com/office/officeart/2005/8/layout/vList3#2"/>
    <dgm:cxn modelId="{36032DA9-36AA-40BD-A6E4-11F88A16083F}" srcId="{82588D59-510C-4DC8-A726-50055501AEBC}" destId="{A92A685B-757F-4487-9E56-AB1A3ED852E7}" srcOrd="1" destOrd="0" parTransId="{343713BC-EB67-481F-8813-008B637EFAA5}" sibTransId="{3A372F18-0F82-4B29-B776-E05B612A0E47}"/>
    <dgm:cxn modelId="{035A441D-F4D4-4E67-B310-0998D8110E71}" type="presOf" srcId="{A92A685B-757F-4487-9E56-AB1A3ED852E7}" destId="{8E1AF830-08DD-4CE9-AA43-6B095FD657A1}" srcOrd="0" destOrd="0" presId="urn:microsoft.com/office/officeart/2005/8/layout/vList3#2"/>
    <dgm:cxn modelId="{F7C62E3C-073B-479E-AC80-DF6FA9B63D81}" type="presParOf" srcId="{9E1CA48C-0BEB-42EC-8EEB-CB8F1ACC918F}" destId="{C0F92B3C-9A1C-444E-B23D-9A1115E4ABFF}" srcOrd="0" destOrd="0" presId="urn:microsoft.com/office/officeart/2005/8/layout/vList3#2"/>
    <dgm:cxn modelId="{3994EF99-5FF0-4D8D-8FFA-A4626C91F0B5}" type="presParOf" srcId="{C0F92B3C-9A1C-444E-B23D-9A1115E4ABFF}" destId="{B9D620B1-99CD-4295-B98A-4C825F272E23}" srcOrd="0" destOrd="0" presId="urn:microsoft.com/office/officeart/2005/8/layout/vList3#2"/>
    <dgm:cxn modelId="{EB6316BB-3A12-4137-97E0-23202564F35F}" type="presParOf" srcId="{C0F92B3C-9A1C-444E-B23D-9A1115E4ABFF}" destId="{778CB615-BDA7-4F49-A9DC-170E7FFDC06E}" srcOrd="1" destOrd="0" presId="urn:microsoft.com/office/officeart/2005/8/layout/vList3#2"/>
    <dgm:cxn modelId="{CF0C5D4F-8673-42C5-8D3C-867B9043949C}" type="presParOf" srcId="{9E1CA48C-0BEB-42EC-8EEB-CB8F1ACC918F}" destId="{72842520-CAE4-4FB8-9F69-489DC8F61FC9}" srcOrd="1" destOrd="0" presId="urn:microsoft.com/office/officeart/2005/8/layout/vList3#2"/>
    <dgm:cxn modelId="{23FD4384-E7DF-4DEA-8592-4B5E63B0CECC}" type="presParOf" srcId="{9E1CA48C-0BEB-42EC-8EEB-CB8F1ACC918F}" destId="{5065EEE7-53F7-4C4D-97DB-D387591CB2BC}" srcOrd="2" destOrd="0" presId="urn:microsoft.com/office/officeart/2005/8/layout/vList3#2"/>
    <dgm:cxn modelId="{7D5E743B-D365-4AD1-96C8-1791B5F64BF1}" type="presParOf" srcId="{5065EEE7-53F7-4C4D-97DB-D387591CB2BC}" destId="{BFDEEA89-18EB-4B29-BE69-2066B1965537}" srcOrd="0" destOrd="0" presId="urn:microsoft.com/office/officeart/2005/8/layout/vList3#2"/>
    <dgm:cxn modelId="{148C64AE-907C-4C6B-8E25-A616FF187F95}" type="presParOf" srcId="{5065EEE7-53F7-4C4D-97DB-D387591CB2BC}" destId="{8E1AF830-08DD-4CE9-AA43-6B095FD657A1}" srcOrd="1" destOrd="0" presId="urn:microsoft.com/office/officeart/2005/8/layout/vList3#2"/>
    <dgm:cxn modelId="{C69566D7-3663-49EF-8C85-AF44FC2DA35C}" type="presParOf" srcId="{9E1CA48C-0BEB-42EC-8EEB-CB8F1ACC918F}" destId="{ECAED06B-615D-459E-AFEC-BB2084E73DA3}" srcOrd="3" destOrd="0" presId="urn:microsoft.com/office/officeart/2005/8/layout/vList3#2"/>
    <dgm:cxn modelId="{C08F1EDD-702D-4451-AD1F-D772E5084807}" type="presParOf" srcId="{9E1CA48C-0BEB-42EC-8EEB-CB8F1ACC918F}" destId="{DBD4ED3B-3C0D-4EFA-9C85-4F9A6579E117}" srcOrd="4" destOrd="0" presId="urn:microsoft.com/office/officeart/2005/8/layout/vList3#2"/>
    <dgm:cxn modelId="{FBA09263-1B52-45B5-A0B7-8897BAC2989E}" type="presParOf" srcId="{DBD4ED3B-3C0D-4EFA-9C85-4F9A6579E117}" destId="{A8C6F6FE-87E5-4AFC-ABB2-0DEB05D4C850}" srcOrd="0" destOrd="0" presId="urn:microsoft.com/office/officeart/2005/8/layout/vList3#2"/>
    <dgm:cxn modelId="{EB50D001-DE63-43C0-899C-47299B3D390C}" type="presParOf" srcId="{DBD4ED3B-3C0D-4EFA-9C85-4F9A6579E117}" destId="{F1FB8E2D-2A52-407A-AE79-CEC6A476FA23}" srcOrd="1" destOrd="0" presId="urn:microsoft.com/office/officeart/2005/8/layout/vList3#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1" y="1"/>
            <a:ext cx="2945587" cy="4934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Arial" charset="0"/>
                <a:ea typeface="+mn-ea"/>
              </a:defRPr>
            </a:lvl1pPr>
          </a:lstStyle>
          <a:p>
            <a:pPr>
              <a:defRPr/>
            </a:pPr>
            <a:endParaRPr lang="zh-CN" altLang="en-US"/>
          </a:p>
        </p:txBody>
      </p:sp>
      <p:sp>
        <p:nvSpPr>
          <p:cNvPr id="126979" name="Rectangle 3"/>
          <p:cNvSpPr>
            <a:spLocks noGrp="1" noChangeArrowheads="1"/>
          </p:cNvSpPr>
          <p:nvPr>
            <p:ph type="dt" sz="quarter" idx="1"/>
          </p:nvPr>
        </p:nvSpPr>
        <p:spPr bwMode="auto">
          <a:xfrm>
            <a:off x="3849915" y="1"/>
            <a:ext cx="2946674" cy="4934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ea typeface="+mn-ea"/>
              </a:defRPr>
            </a:lvl1pPr>
          </a:lstStyle>
          <a:p>
            <a:pPr>
              <a:defRPr/>
            </a:pPr>
            <a:endParaRPr lang="en-US" altLang="zh-CN"/>
          </a:p>
        </p:txBody>
      </p:sp>
      <p:sp>
        <p:nvSpPr>
          <p:cNvPr id="126980" name="Rectangle 4"/>
          <p:cNvSpPr>
            <a:spLocks noGrp="1" noChangeArrowheads="1"/>
          </p:cNvSpPr>
          <p:nvPr>
            <p:ph type="ftr" sz="quarter" idx="2"/>
          </p:nvPr>
        </p:nvSpPr>
        <p:spPr bwMode="auto">
          <a:xfrm>
            <a:off x="1" y="9378464"/>
            <a:ext cx="2945587" cy="49348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Arial" charset="0"/>
                <a:ea typeface="+mn-ea"/>
              </a:defRPr>
            </a:lvl1pPr>
          </a:lstStyle>
          <a:p>
            <a:pPr>
              <a:defRPr/>
            </a:pPr>
            <a:endParaRPr lang="en-US" altLang="zh-CN"/>
          </a:p>
        </p:txBody>
      </p:sp>
      <p:sp>
        <p:nvSpPr>
          <p:cNvPr id="126981" name="Rectangle 5"/>
          <p:cNvSpPr>
            <a:spLocks noGrp="1" noChangeArrowheads="1"/>
          </p:cNvSpPr>
          <p:nvPr>
            <p:ph type="sldNum" sz="quarter" idx="3"/>
          </p:nvPr>
        </p:nvSpPr>
        <p:spPr bwMode="auto">
          <a:xfrm>
            <a:off x="3849915" y="9378464"/>
            <a:ext cx="2946674" cy="49348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ea typeface="+mn-ea"/>
              </a:defRPr>
            </a:lvl1pPr>
          </a:lstStyle>
          <a:p>
            <a:pPr>
              <a:defRPr/>
            </a:pPr>
            <a:fld id="{6F8B177F-1075-4DF6-950A-8B2CB86C5D25}" type="slidenum">
              <a:rPr lang="zh-CN" altLang="en-US"/>
              <a:pPr>
                <a:defRPr/>
              </a:pPr>
              <a:t>‹#›</a:t>
            </a:fld>
            <a:endParaRPr lang="en-US" altLang="zh-CN"/>
          </a:p>
        </p:txBody>
      </p:sp>
    </p:spTree>
    <p:extLst>
      <p:ext uri="{BB962C8B-B14F-4D97-AF65-F5344CB8AC3E}">
        <p14:creationId xmlns:p14="http://schemas.microsoft.com/office/powerpoint/2010/main" val="3793534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1" y="1"/>
            <a:ext cx="2945587" cy="4934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Arial" charset="0"/>
                <a:ea typeface="+mn-ea"/>
              </a:defRPr>
            </a:lvl1pPr>
          </a:lstStyle>
          <a:p>
            <a:pPr>
              <a:defRPr/>
            </a:pPr>
            <a:endParaRPr lang="zh-CN" altLang="en-US"/>
          </a:p>
        </p:txBody>
      </p:sp>
      <p:sp>
        <p:nvSpPr>
          <p:cNvPr id="32771" name="Rectangle 3"/>
          <p:cNvSpPr>
            <a:spLocks noGrp="1" noChangeArrowheads="1"/>
          </p:cNvSpPr>
          <p:nvPr>
            <p:ph type="dt" idx="1"/>
          </p:nvPr>
        </p:nvSpPr>
        <p:spPr bwMode="auto">
          <a:xfrm>
            <a:off x="3849915" y="1"/>
            <a:ext cx="2946674" cy="4934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ea typeface="+mn-ea"/>
              </a:defRPr>
            </a:lvl1pPr>
          </a:lstStyle>
          <a:p>
            <a:pPr>
              <a:defRPr/>
            </a:pPr>
            <a:endParaRPr lang="en-US" altLang="zh-CN"/>
          </a:p>
        </p:txBody>
      </p:sp>
      <p:sp>
        <p:nvSpPr>
          <p:cNvPr id="54276"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79333" y="4690384"/>
            <a:ext cx="5439010" cy="44436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2774" name="Rectangle 6"/>
          <p:cNvSpPr>
            <a:spLocks noGrp="1" noChangeArrowheads="1"/>
          </p:cNvSpPr>
          <p:nvPr>
            <p:ph type="ftr" sz="quarter" idx="4"/>
          </p:nvPr>
        </p:nvSpPr>
        <p:spPr bwMode="auto">
          <a:xfrm>
            <a:off x="1" y="9378464"/>
            <a:ext cx="2945587" cy="49348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Arial" charset="0"/>
                <a:ea typeface="+mn-ea"/>
              </a:defRPr>
            </a:lvl1pPr>
          </a:lstStyle>
          <a:p>
            <a:pPr>
              <a:defRPr/>
            </a:pPr>
            <a:endParaRPr lang="en-US" altLang="zh-CN"/>
          </a:p>
        </p:txBody>
      </p:sp>
      <p:sp>
        <p:nvSpPr>
          <p:cNvPr id="32775" name="Rectangle 7"/>
          <p:cNvSpPr>
            <a:spLocks noGrp="1" noChangeArrowheads="1"/>
          </p:cNvSpPr>
          <p:nvPr>
            <p:ph type="sldNum" sz="quarter" idx="5"/>
          </p:nvPr>
        </p:nvSpPr>
        <p:spPr bwMode="auto">
          <a:xfrm>
            <a:off x="3849915" y="9378464"/>
            <a:ext cx="2946674" cy="49348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ea typeface="+mn-ea"/>
              </a:defRPr>
            </a:lvl1pPr>
          </a:lstStyle>
          <a:p>
            <a:pPr>
              <a:defRPr/>
            </a:pPr>
            <a:fld id="{02F46F73-7547-4F8B-98C3-B2B1054888C8}" type="slidenum">
              <a:rPr lang="zh-CN" altLang="en-US"/>
              <a:pPr>
                <a:defRPr/>
              </a:pPr>
              <a:t>‹#›</a:t>
            </a:fld>
            <a:endParaRPr lang="en-US" altLang="zh-CN"/>
          </a:p>
        </p:txBody>
      </p:sp>
    </p:spTree>
    <p:extLst>
      <p:ext uri="{BB962C8B-B14F-4D97-AF65-F5344CB8AC3E}">
        <p14:creationId xmlns:p14="http://schemas.microsoft.com/office/powerpoint/2010/main" val="204106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ln>
            <a:miter lim="800000"/>
            <a:headEnd/>
            <a:tailEnd/>
          </a:ln>
        </p:spPr>
        <p:txBody>
          <a:bodyPr/>
          <a:lstStyle/>
          <a:p>
            <a:pPr>
              <a:defRPr/>
            </a:pPr>
            <a:fld id="{173CD8A8-1538-47CF-90AC-3C2E461C1759}" type="slidenum">
              <a:rPr lang="zh-CN" altLang="en-US" smtClean="0">
                <a:solidFill>
                  <a:srgbClr val="000000"/>
                </a:solidFill>
              </a:rPr>
              <a:pPr>
                <a:defRPr/>
              </a:pPr>
              <a:t>1</a:t>
            </a:fld>
            <a:endParaRPr lang="en-US" altLang="zh-CN" dirty="0" smtClean="0">
              <a:solidFill>
                <a:srgbClr val="000000"/>
              </a:solidFill>
            </a:endParaRPr>
          </a:p>
        </p:txBody>
      </p:sp>
      <p:sp>
        <p:nvSpPr>
          <p:cNvPr id="18434" name="Rectangle 2"/>
          <p:cNvSpPr>
            <a:spLocks noGrp="1" noRot="1" noChangeAspect="1" noChangeArrowheads="1" noTextEdit="1"/>
          </p:cNvSpPr>
          <p:nvPr>
            <p:ph type="sldImg"/>
          </p:nvPr>
        </p:nvSpPr>
        <p:spPr>
          <a:xfrm>
            <a:off x="703263" y="800100"/>
            <a:ext cx="5330825" cy="3998913"/>
          </a:xfrm>
          <a:ln/>
        </p:spPr>
      </p:sp>
      <p:sp>
        <p:nvSpPr>
          <p:cNvPr id="18435" name="Rectangle 3"/>
          <p:cNvSpPr>
            <a:spLocks noGrp="1" noChangeArrowheads="1"/>
          </p:cNvSpPr>
          <p:nvPr>
            <p:ph type="body" idx="1"/>
          </p:nvPr>
        </p:nvSpPr>
        <p:spPr>
          <a:noFill/>
        </p:spPr>
        <p:txBody>
          <a:bodyPr/>
          <a:lstStyle/>
          <a:p>
            <a:pPr eaLnBrk="1" hangingPunct="1"/>
            <a:endParaRPr lang="zh-CN" altLang="en-US" dirty="0" smtClean="0">
              <a:ea typeface="宋体" charset="-122"/>
            </a:endParaRPr>
          </a:p>
        </p:txBody>
      </p:sp>
    </p:spTree>
    <p:extLst>
      <p:ext uri="{BB962C8B-B14F-4D97-AF65-F5344CB8AC3E}">
        <p14:creationId xmlns:p14="http://schemas.microsoft.com/office/powerpoint/2010/main" val="259392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pPr>
                <a:defRPr/>
              </a:pPr>
              <a:t>13</a:t>
            </a:fld>
            <a:endParaRPr lang="en-US" altLang="zh-CN"/>
          </a:p>
        </p:txBody>
      </p:sp>
    </p:spTree>
    <p:extLst>
      <p:ext uri="{BB962C8B-B14F-4D97-AF65-F5344CB8AC3E}">
        <p14:creationId xmlns:p14="http://schemas.microsoft.com/office/powerpoint/2010/main" val="66224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solidFill>
                  <a:prstClr val="black"/>
                </a:solidFill>
              </a:rPr>
              <a:pPr>
                <a:defRPr/>
              </a:pPr>
              <a:t>14</a:t>
            </a:fld>
            <a:endParaRPr lang="en-US" altLang="zh-CN">
              <a:solidFill>
                <a:prstClr val="black"/>
              </a:solidFill>
            </a:endParaRPr>
          </a:p>
        </p:txBody>
      </p:sp>
    </p:spTree>
    <p:extLst>
      <p:ext uri="{BB962C8B-B14F-4D97-AF65-F5344CB8AC3E}">
        <p14:creationId xmlns:p14="http://schemas.microsoft.com/office/powerpoint/2010/main" val="66224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p:spPr>
        <p:txBody>
          <a:bodyPr/>
          <a:lstStyle/>
          <a:p>
            <a:endParaRPr lang="zh-CN" altLang="zh-CN" dirty="0"/>
          </a:p>
        </p:txBody>
      </p:sp>
      <p:sp>
        <p:nvSpPr>
          <p:cNvPr id="14340" name="灯片编号占位符 3"/>
          <p:cNvSpPr txBox="1">
            <a:spLocks noGrp="1"/>
          </p:cNvSpPr>
          <p:nvPr/>
        </p:nvSpPr>
        <p:spPr bwMode="auto">
          <a:xfrm>
            <a:off x="3851276" y="9379985"/>
            <a:ext cx="2946400" cy="494266"/>
          </a:xfrm>
          <a:prstGeom prst="rect">
            <a:avLst/>
          </a:prstGeom>
          <a:noFill/>
          <a:ln w="9525">
            <a:noFill/>
            <a:miter lim="800000"/>
            <a:headEnd/>
            <a:tailEnd/>
          </a:ln>
        </p:spPr>
        <p:txBody>
          <a:bodyPr lIns="91239" tIns="45619" rIns="91239" bIns="45619" anchor="b"/>
          <a:lstStyle/>
          <a:p>
            <a:pPr algn="r" eaLnBrk="1" hangingPunct="1"/>
            <a:fld id="{65424C0A-7315-46B2-A1BF-84AACD29E2BB}" type="slidenum">
              <a:rPr lang="en-US" altLang="zh-CN" sz="1200" b="0">
                <a:solidFill>
                  <a:schemeClr val="tx1"/>
                </a:solidFill>
                <a:ea typeface="宋体" charset="-122"/>
              </a:rPr>
              <a:pPr algn="r" eaLnBrk="1" hangingPunct="1"/>
              <a:t>17</a:t>
            </a:fld>
            <a:endParaRPr lang="en-US" altLang="zh-CN" sz="1200" b="0" dirty="0">
              <a:solidFill>
                <a:schemeClr val="tx1"/>
              </a:solidFill>
              <a:ea typeface="宋体"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p:spPr>
      </p:sp>
      <p:sp>
        <p:nvSpPr>
          <p:cNvPr id="43011" name="备注占位符 2"/>
          <p:cNvSpPr>
            <a:spLocks noGrp="1"/>
          </p:cNvSpPr>
          <p:nvPr>
            <p:ph type="body" idx="1"/>
          </p:nvPr>
        </p:nvSpPr>
        <p:spPr>
          <a:noFill/>
          <a:ln/>
        </p:spPr>
        <p:txBody>
          <a:bodyPr/>
          <a:lstStyle/>
          <a:p>
            <a:endParaRPr lang="zh-CN" altLang="zh-CN" dirty="0"/>
          </a:p>
        </p:txBody>
      </p:sp>
      <p:sp>
        <p:nvSpPr>
          <p:cNvPr id="43012" name="灯片编号占位符 3"/>
          <p:cNvSpPr txBox="1">
            <a:spLocks noGrp="1"/>
          </p:cNvSpPr>
          <p:nvPr/>
        </p:nvSpPr>
        <p:spPr bwMode="auto">
          <a:xfrm>
            <a:off x="3851276" y="9379985"/>
            <a:ext cx="2946400" cy="494266"/>
          </a:xfrm>
          <a:prstGeom prst="rect">
            <a:avLst/>
          </a:prstGeom>
          <a:noFill/>
          <a:ln w="9525">
            <a:noFill/>
            <a:miter lim="800000"/>
            <a:headEnd/>
            <a:tailEnd/>
          </a:ln>
        </p:spPr>
        <p:txBody>
          <a:bodyPr lIns="91239" tIns="45619" rIns="91239" bIns="45619" anchor="b"/>
          <a:lstStyle/>
          <a:p>
            <a:pPr algn="r" eaLnBrk="1" hangingPunct="1"/>
            <a:fld id="{65AD7B26-0D4B-4169-AFA9-62548A8BE51E}" type="slidenum">
              <a:rPr lang="en-US" altLang="zh-CN" sz="1200" b="0">
                <a:solidFill>
                  <a:schemeClr val="tx1"/>
                </a:solidFill>
                <a:ea typeface="宋体" charset="-122"/>
              </a:rPr>
              <a:pPr algn="r" eaLnBrk="1" hangingPunct="1"/>
              <a:t>18</a:t>
            </a:fld>
            <a:endParaRPr lang="en-US" altLang="zh-CN" sz="1200" b="0" dirty="0">
              <a:solidFill>
                <a:schemeClr val="tx1"/>
              </a:solidFill>
              <a:ea typeface="宋体"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p:spPr>
      </p:sp>
      <p:sp>
        <p:nvSpPr>
          <p:cNvPr id="43011" name="备注占位符 2"/>
          <p:cNvSpPr>
            <a:spLocks noGrp="1"/>
          </p:cNvSpPr>
          <p:nvPr>
            <p:ph type="body" idx="1"/>
          </p:nvPr>
        </p:nvSpPr>
        <p:spPr>
          <a:noFill/>
          <a:ln/>
        </p:spPr>
        <p:txBody>
          <a:bodyPr/>
          <a:lstStyle/>
          <a:p>
            <a:endParaRPr lang="zh-CN" altLang="zh-CN" dirty="0"/>
          </a:p>
        </p:txBody>
      </p:sp>
      <p:sp>
        <p:nvSpPr>
          <p:cNvPr id="43012" name="灯片编号占位符 3"/>
          <p:cNvSpPr txBox="1">
            <a:spLocks noGrp="1"/>
          </p:cNvSpPr>
          <p:nvPr/>
        </p:nvSpPr>
        <p:spPr bwMode="auto">
          <a:xfrm>
            <a:off x="3851276" y="9379985"/>
            <a:ext cx="2946400" cy="494266"/>
          </a:xfrm>
          <a:prstGeom prst="rect">
            <a:avLst/>
          </a:prstGeom>
          <a:noFill/>
          <a:ln w="9525">
            <a:noFill/>
            <a:miter lim="800000"/>
            <a:headEnd/>
            <a:tailEnd/>
          </a:ln>
        </p:spPr>
        <p:txBody>
          <a:bodyPr lIns="91239" tIns="45619" rIns="91239" bIns="45619" anchor="b"/>
          <a:lstStyle/>
          <a:p>
            <a:pPr algn="r" eaLnBrk="1" hangingPunct="1"/>
            <a:fld id="{65AD7B26-0D4B-4169-AFA9-62548A8BE51E}" type="slidenum">
              <a:rPr lang="en-US" altLang="zh-CN" sz="1200" b="0">
                <a:solidFill>
                  <a:schemeClr val="tx1"/>
                </a:solidFill>
                <a:ea typeface="宋体" charset="-122"/>
              </a:rPr>
              <a:pPr algn="r" eaLnBrk="1" hangingPunct="1"/>
              <a:t>19</a:t>
            </a:fld>
            <a:endParaRPr lang="en-US" altLang="zh-CN" sz="1200" b="0" dirty="0">
              <a:solidFill>
                <a:schemeClr val="tx1"/>
              </a:solidFill>
              <a:ea typeface="宋体"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noFill/>
          <a:ln/>
        </p:spPr>
        <p:txBody>
          <a:bodyPr/>
          <a:lstStyle/>
          <a:p>
            <a:endParaRPr lang="zh-CN" altLang="zh-CN"/>
          </a:p>
        </p:txBody>
      </p:sp>
      <p:sp>
        <p:nvSpPr>
          <p:cNvPr id="45060" name="灯片编号占位符 3"/>
          <p:cNvSpPr txBox="1">
            <a:spLocks noGrp="1"/>
          </p:cNvSpPr>
          <p:nvPr/>
        </p:nvSpPr>
        <p:spPr bwMode="auto">
          <a:xfrm>
            <a:off x="3851276" y="9379985"/>
            <a:ext cx="2946400" cy="494266"/>
          </a:xfrm>
          <a:prstGeom prst="rect">
            <a:avLst/>
          </a:prstGeom>
          <a:noFill/>
          <a:ln w="9525">
            <a:noFill/>
            <a:miter lim="800000"/>
            <a:headEnd/>
            <a:tailEnd/>
          </a:ln>
        </p:spPr>
        <p:txBody>
          <a:bodyPr lIns="91239" tIns="45619" rIns="91239" bIns="45619" anchor="b"/>
          <a:lstStyle/>
          <a:p>
            <a:pPr algn="r" eaLnBrk="1" hangingPunct="1"/>
            <a:fld id="{E55EA816-320D-425E-A563-9BCD3D6B9E1A}" type="slidenum">
              <a:rPr lang="en-US" altLang="zh-CN" sz="1200" b="0">
                <a:solidFill>
                  <a:schemeClr val="tx1"/>
                </a:solidFill>
                <a:ea typeface="宋体" charset="-122"/>
              </a:rPr>
              <a:pPr algn="r" eaLnBrk="1" hangingPunct="1"/>
              <a:t>20</a:t>
            </a:fld>
            <a:endParaRPr lang="en-US" altLang="zh-CN" sz="1200" b="0" dirty="0">
              <a:solidFill>
                <a:schemeClr val="tx1"/>
              </a:solidFill>
              <a:ea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solidFill>
                  <a:prstClr val="black"/>
                </a:solidFill>
              </a:rPr>
              <a:pPr>
                <a:defRPr/>
              </a:pPr>
              <a:t>24</a:t>
            </a:fld>
            <a:endParaRPr lang="en-US" altLang="zh-CN">
              <a:solidFill>
                <a:prstClr val="black"/>
              </a:solidFill>
            </a:endParaRPr>
          </a:p>
        </p:txBody>
      </p:sp>
    </p:spTree>
    <p:extLst>
      <p:ext uri="{BB962C8B-B14F-4D97-AF65-F5344CB8AC3E}">
        <p14:creationId xmlns:p14="http://schemas.microsoft.com/office/powerpoint/2010/main" val="2964025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sz="2000"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pPr>
                <a:defRPr/>
              </a:pPr>
              <a:t>2</a:t>
            </a:fld>
            <a:endParaRPr lang="en-US" altLang="zh-CN"/>
          </a:p>
        </p:txBody>
      </p:sp>
    </p:spTree>
    <p:extLst>
      <p:ext uri="{BB962C8B-B14F-4D97-AF65-F5344CB8AC3E}">
        <p14:creationId xmlns:p14="http://schemas.microsoft.com/office/powerpoint/2010/main" val="84392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2000" dirty="0" smtClean="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pPr>
                <a:defRPr/>
              </a:pPr>
              <a:t>3</a:t>
            </a:fld>
            <a:endParaRPr lang="en-US" altLang="zh-CN"/>
          </a:p>
        </p:txBody>
      </p:sp>
    </p:spTree>
    <p:extLst>
      <p:ext uri="{BB962C8B-B14F-4D97-AF65-F5344CB8AC3E}">
        <p14:creationId xmlns:p14="http://schemas.microsoft.com/office/powerpoint/2010/main" val="68210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pPr>
                <a:defRPr/>
              </a:pPr>
              <a:t>4</a:t>
            </a:fld>
            <a:endParaRPr lang="en-US" altLang="zh-CN"/>
          </a:p>
        </p:txBody>
      </p:sp>
    </p:spTree>
    <p:extLst>
      <p:ext uri="{BB962C8B-B14F-4D97-AF65-F5344CB8AC3E}">
        <p14:creationId xmlns:p14="http://schemas.microsoft.com/office/powerpoint/2010/main" val="155135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pPr>
                <a:defRPr/>
              </a:pPr>
              <a:t>5</a:t>
            </a:fld>
            <a:endParaRPr lang="en-US" altLang="zh-CN"/>
          </a:p>
        </p:txBody>
      </p:sp>
    </p:spTree>
    <p:extLst>
      <p:ext uri="{BB962C8B-B14F-4D97-AF65-F5344CB8AC3E}">
        <p14:creationId xmlns:p14="http://schemas.microsoft.com/office/powerpoint/2010/main" val="155135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pPr>
                <a:defRPr/>
              </a:pPr>
              <a:t>6</a:t>
            </a:fld>
            <a:endParaRPr lang="en-US" altLang="zh-CN"/>
          </a:p>
        </p:txBody>
      </p:sp>
    </p:spTree>
    <p:extLst>
      <p:ext uri="{BB962C8B-B14F-4D97-AF65-F5344CB8AC3E}">
        <p14:creationId xmlns:p14="http://schemas.microsoft.com/office/powerpoint/2010/main" val="155135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solidFill>
                  <a:prstClr val="black"/>
                </a:solidFill>
              </a:rPr>
              <a:pPr>
                <a:defRPr/>
              </a:pPr>
              <a:t>7</a:t>
            </a:fld>
            <a:endParaRPr lang="en-US" altLang="zh-CN">
              <a:solidFill>
                <a:prstClr val="black"/>
              </a:solidFill>
            </a:endParaRPr>
          </a:p>
        </p:txBody>
      </p:sp>
    </p:spTree>
    <p:extLst>
      <p:ext uri="{BB962C8B-B14F-4D97-AF65-F5344CB8AC3E}">
        <p14:creationId xmlns:p14="http://schemas.microsoft.com/office/powerpoint/2010/main" val="1702606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02F46F73-7547-4F8B-98C3-B2B1054888C8}" type="slidenum">
              <a:rPr lang="zh-CN" altLang="en-US" smtClean="0"/>
              <a:pPr>
                <a:defRPr/>
              </a:pPr>
              <a:t>8</a:t>
            </a:fld>
            <a:endParaRPr lang="en-US" altLang="zh-CN"/>
          </a:p>
        </p:txBody>
      </p:sp>
    </p:spTree>
    <p:extLst>
      <p:ext uri="{BB962C8B-B14F-4D97-AF65-F5344CB8AC3E}">
        <p14:creationId xmlns:p14="http://schemas.microsoft.com/office/powerpoint/2010/main" val="210240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6BE628-758D-41E1-B548-62C1F63CB497}" type="slidenum">
              <a:rPr lang="zh-CN" altLang="en-US" smtClean="0"/>
              <a:t>10</a:t>
            </a:fld>
            <a:endParaRPr lang="zh-CN" altLang="en-US"/>
          </a:p>
        </p:txBody>
      </p:sp>
    </p:spTree>
    <p:extLst>
      <p:ext uri="{BB962C8B-B14F-4D97-AF65-F5344CB8AC3E}">
        <p14:creationId xmlns:p14="http://schemas.microsoft.com/office/powerpoint/2010/main" val="3327817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644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5830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102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69011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zh-CN">
              <a:solidFill>
                <a:prstClr val="black">
                  <a:tint val="75000"/>
                </a:prstClr>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CN">
              <a:solidFill>
                <a:prstClr val="black">
                  <a:tint val="75000"/>
                </a:prstClr>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F6EF6A88-7C7F-47F1-8F38-29EC3A1E3EF8}" type="slidenum">
              <a:rPr lang="en-US" altLang="zh-CN">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3250789860"/>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64547" name="Rectangle 35"/>
          <p:cNvSpPr>
            <a:spLocks noGrp="1" noChangeArrowheads="1"/>
          </p:cNvSpPr>
          <p:nvPr>
            <p:ph type="ctrTitle"/>
          </p:nvPr>
        </p:nvSpPr>
        <p:spPr>
          <a:xfrm>
            <a:off x="1562100" y="2819400"/>
            <a:ext cx="6019800" cy="1470025"/>
          </a:xfrm>
        </p:spPr>
        <p:txBody>
          <a:bodyPr/>
          <a:lstStyle>
            <a:lvl1pPr algn="ctr">
              <a:defRPr sz="3600">
                <a:solidFill>
                  <a:srgbClr val="000000"/>
                </a:solidFill>
              </a:defRPr>
            </a:lvl1pPr>
          </a:lstStyle>
          <a:p>
            <a:pPr lvl="0"/>
            <a:r>
              <a:rPr lang="en-US" altLang="zh-CN" noProof="0" smtClean="0"/>
              <a:t>Click to edit Master title style</a:t>
            </a:r>
          </a:p>
        </p:txBody>
      </p:sp>
    </p:spTree>
    <p:extLst>
      <p:ext uri="{BB962C8B-B14F-4D97-AF65-F5344CB8AC3E}">
        <p14:creationId xmlns:p14="http://schemas.microsoft.com/office/powerpoint/2010/main" val="274591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279399" y="889000"/>
            <a:ext cx="8597901" cy="5492974"/>
          </a:xfrm>
        </p:spPr>
        <p:txBody>
          <a:bodyPr/>
          <a:lstStyle>
            <a:lvl1pPr marL="252413" indent="-252413">
              <a:defRPr kumimoji="0" lang="zh-CN" altLang="en-US" sz="1800" b="1" i="0" u="none" strike="noStrike" kern="0" cap="none" spc="0" normalizeH="0" baseline="0" dirty="0" smtClean="0">
                <a:ln>
                  <a:noFill/>
                </a:ln>
                <a:solidFill>
                  <a:srgbClr val="000000"/>
                </a:solidFill>
                <a:effectLst/>
                <a:uLnTx/>
                <a:uFillTx/>
                <a:latin typeface="Verdana"/>
                <a:ea typeface="+mj-ea"/>
                <a:cs typeface="+mj-cs"/>
              </a:defRPr>
            </a:lvl1pPr>
            <a:lvl2pPr marL="533400" indent="-261938">
              <a:spcBef>
                <a:spcPts val="600"/>
              </a:spcBef>
              <a:defRPr sz="1600" b="1" baseline="0">
                <a:solidFill>
                  <a:srgbClr val="000000"/>
                </a:solidFill>
                <a:latin typeface="Calibri" pitchFamily="34" charset="0"/>
              </a:defRPr>
            </a:lvl2pPr>
            <a:lvl3pPr>
              <a:defRPr sz="1600" b="1" baseline="0">
                <a:solidFill>
                  <a:srgbClr val="000000"/>
                </a:solidFill>
                <a:latin typeface="Calibri" pitchFamily="34" charset="0"/>
              </a:defRPr>
            </a:lvl3pPr>
            <a:lvl4pPr>
              <a:defRPr sz="1600" baseline="0">
                <a:solidFill>
                  <a:srgbClr val="000000"/>
                </a:solidFill>
                <a:latin typeface="Calibri" pitchFamily="34" charset="0"/>
              </a:defRPr>
            </a:lvl4pPr>
            <a:lvl5pPr>
              <a:defRPr sz="1600" baseline="0">
                <a:solidFill>
                  <a:srgbClr val="000000"/>
                </a:solidFill>
                <a:latin typeface="Calibri"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2" name="标题 1"/>
          <p:cNvSpPr>
            <a:spLocks noGrp="1"/>
          </p:cNvSpPr>
          <p:nvPr>
            <p:ph type="title"/>
          </p:nvPr>
        </p:nvSpPr>
        <p:spPr>
          <a:xfrm>
            <a:off x="233363" y="12700"/>
            <a:ext cx="7499350" cy="617921"/>
          </a:xfrm>
        </p:spPr>
        <p:txBody>
          <a:bodyPr/>
          <a:lstStyle>
            <a:lvl1pPr>
              <a:defRPr sz="2400" baseline="0">
                <a:latin typeface="Calibri" pitchFamily="34" charset="0"/>
              </a:defRPr>
            </a:lvl1pPr>
          </a:lstStyle>
          <a:p>
            <a:r>
              <a:rPr lang="zh-CN" altLang="en-US" dirty="0" smtClean="0"/>
              <a:t>单击此处编辑母版标题样式</a:t>
            </a:r>
            <a:endParaRPr lang="zh-CN" altLang="en-US" dirty="0"/>
          </a:p>
        </p:txBody>
      </p:sp>
      <p:sp>
        <p:nvSpPr>
          <p:cNvPr id="5" name="Rectangle 28"/>
          <p:cNvSpPr>
            <a:spLocks noGrp="1" noChangeArrowheads="1"/>
          </p:cNvSpPr>
          <p:nvPr>
            <p:ph type="dt" sz="half" idx="10"/>
          </p:nvPr>
        </p:nvSpPr>
        <p:spPr>
          <a:xfrm>
            <a:off x="2951163" y="6388100"/>
            <a:ext cx="1712912" cy="290513"/>
          </a:xfrm>
          <a:prstGeom prst="rect">
            <a:avLst/>
          </a:prstGeom>
        </p:spPr>
        <p:txBody>
          <a:bodyPr/>
          <a:lstStyle>
            <a:lvl1pPr>
              <a:defRPr dirty="0"/>
            </a:lvl1pPr>
          </a:lstStyle>
          <a:p>
            <a:pPr algn="l" fontAlgn="auto">
              <a:spcBef>
                <a:spcPts val="0"/>
              </a:spcBef>
              <a:spcAft>
                <a:spcPts val="0"/>
              </a:spcAft>
              <a:defRPr/>
            </a:pPr>
            <a:endParaRPr lang="en-US" altLang="zh-CN" sz="1800">
              <a:solidFill>
                <a:prstClr val="white"/>
              </a:solidFill>
              <a:latin typeface="Arial"/>
              <a:ea typeface="黑体"/>
            </a:endParaRPr>
          </a:p>
        </p:txBody>
      </p:sp>
      <p:sp>
        <p:nvSpPr>
          <p:cNvPr id="6" name="Rectangle 29"/>
          <p:cNvSpPr>
            <a:spLocks noGrp="1" noChangeArrowheads="1"/>
          </p:cNvSpPr>
          <p:nvPr>
            <p:ph type="ftr" sz="quarter" idx="11"/>
          </p:nvPr>
        </p:nvSpPr>
        <p:spPr>
          <a:xfrm>
            <a:off x="4733925" y="6399213"/>
            <a:ext cx="2311400" cy="290512"/>
          </a:xfrm>
          <a:prstGeom prst="rect">
            <a:avLst/>
          </a:prstGeom>
        </p:spPr>
        <p:txBody>
          <a:bodyPr/>
          <a:lstStyle>
            <a:lvl1pPr>
              <a:defRPr dirty="0"/>
            </a:lvl1pPr>
          </a:lstStyle>
          <a:p>
            <a:pPr algn="l" fontAlgn="auto">
              <a:spcBef>
                <a:spcPts val="0"/>
              </a:spcBef>
              <a:spcAft>
                <a:spcPts val="0"/>
              </a:spcAft>
              <a:defRPr/>
            </a:pPr>
            <a:endParaRPr lang="en-US" altLang="zh-CN" sz="1800">
              <a:solidFill>
                <a:prstClr val="white"/>
              </a:solidFill>
              <a:latin typeface="Arial"/>
              <a:ea typeface="黑体"/>
            </a:endParaRPr>
          </a:p>
        </p:txBody>
      </p:sp>
    </p:spTree>
    <p:extLst>
      <p:ext uri="{BB962C8B-B14F-4D97-AF65-F5344CB8AC3E}">
        <p14:creationId xmlns:p14="http://schemas.microsoft.com/office/powerpoint/2010/main" val="2654436785"/>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236033D7-2474-47C4-9A49-902657FAD23D}"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3761232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3BD000EA-A532-4D1D-9DCB-A7340300E0D8}"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4024064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8"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9" name="Rectangle 30"/>
          <p:cNvSpPr>
            <a:spLocks noGrp="1" noChangeArrowheads="1"/>
          </p:cNvSpPr>
          <p:nvPr>
            <p:ph type="sldNum" sz="quarter" idx="12"/>
          </p:nvPr>
        </p:nvSpPr>
        <p:spPr>
          <a:ln/>
        </p:spPr>
        <p:txBody>
          <a:bodyPr/>
          <a:lstStyle>
            <a:lvl1pPr>
              <a:defRPr>
                <a:solidFill>
                  <a:schemeClr val="bg2"/>
                </a:solidFill>
              </a:defRPr>
            </a:lvl1pPr>
          </a:lstStyle>
          <a:p>
            <a:pPr>
              <a:defRPr/>
            </a:pPr>
            <a:fld id="{B5E95E54-3352-4493-8C6C-2DF30123433A}"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2338465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4"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5" name="Rectangle 30"/>
          <p:cNvSpPr>
            <a:spLocks noGrp="1" noChangeArrowheads="1"/>
          </p:cNvSpPr>
          <p:nvPr>
            <p:ph type="sldNum" sz="quarter" idx="12"/>
          </p:nvPr>
        </p:nvSpPr>
        <p:spPr>
          <a:ln/>
        </p:spPr>
        <p:txBody>
          <a:bodyPr/>
          <a:lstStyle>
            <a:lvl1pPr>
              <a:defRPr>
                <a:solidFill>
                  <a:schemeClr val="bg2"/>
                </a:solidFill>
              </a:defRPr>
            </a:lvl1pPr>
          </a:lstStyle>
          <a:p>
            <a:pPr>
              <a:defRPr/>
            </a:pPr>
            <a:fld id="{409FCB35-5707-4AEC-8E35-E4B5B7CB2D4D}"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220905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980728"/>
          </a:xfrm>
        </p:spPr>
        <p:txBody>
          <a:bodyPr>
            <a:normAutofit/>
          </a:bodyPr>
          <a:lstStyle>
            <a:lvl1pPr>
              <a:defRPr sz="3600" b="1">
                <a:solidFill>
                  <a:schemeClr val="bg1"/>
                </a:solidFill>
                <a:effectLst/>
                <a:latin typeface="华文楷体" pitchFamily="2" charset="-122"/>
                <a:ea typeface="华文楷体" pitchFamily="2"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0" y="999571"/>
            <a:ext cx="9144000" cy="5721904"/>
          </a:xfrm>
          <a:noFill/>
          <a:ln>
            <a:noFill/>
          </a:ln>
        </p:spPr>
        <p:style>
          <a:lnRef idx="2">
            <a:schemeClr val="accent3"/>
          </a:lnRef>
          <a:fillRef idx="1">
            <a:schemeClr val="lt1"/>
          </a:fillRef>
          <a:effectRef idx="0">
            <a:schemeClr val="accent3"/>
          </a:effectRef>
          <a:fontRef idx="none"/>
        </p:style>
        <p:txBody>
          <a:bodyPr vert="horz" lIns="360000" tIns="252000" rIns="360000" bIns="252000" rtlCol="0">
            <a:normAutofit/>
          </a:bodyPr>
          <a:lstStyle>
            <a:lvl1pPr>
              <a:defRPr lang="zh-CN" altLang="en-US" sz="2400" b="1" baseline="0" dirty="0" smtClean="0">
                <a:solidFill>
                  <a:schemeClr val="dk1"/>
                </a:solidFill>
                <a:ea typeface="黑体" pitchFamily="49" charset="-122"/>
              </a:defRPr>
            </a:lvl1pPr>
            <a:lvl2pPr>
              <a:defRPr lang="zh-CN" altLang="en-US" sz="2000" b="1" baseline="0" dirty="0" smtClean="0">
                <a:solidFill>
                  <a:schemeClr val="dk1"/>
                </a:solidFill>
                <a:ea typeface="黑体" pitchFamily="49" charset="-122"/>
              </a:defRPr>
            </a:lvl2pPr>
            <a:lvl3pPr>
              <a:defRPr lang="zh-CN" altLang="en-US" sz="1800" b="1" baseline="0" dirty="0" smtClean="0">
                <a:solidFill>
                  <a:schemeClr val="dk1"/>
                </a:solidFill>
                <a:ea typeface="黑体" pitchFamily="49" charset="-122"/>
              </a:defRPr>
            </a:lvl3pPr>
            <a:lvl4pPr>
              <a:defRPr lang="zh-CN" altLang="en-US" sz="1600" b="1" baseline="0" dirty="0" smtClean="0">
                <a:solidFill>
                  <a:schemeClr val="dk1"/>
                </a:solidFill>
                <a:ea typeface="黑体" pitchFamily="49" charset="-122"/>
              </a:defRPr>
            </a:lvl4pPr>
            <a:lvl5pPr>
              <a:defRPr lang="zh-CN" altLang="en-US" sz="1600" b="1" baseline="0" dirty="0">
                <a:solidFill>
                  <a:schemeClr val="dk1"/>
                </a:solidFill>
                <a:ea typeface="黑体"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758880" y="6356350"/>
            <a:ext cx="2133600" cy="365125"/>
          </a:xfrm>
        </p:spPr>
        <p:txBody>
          <a:bodyPr/>
          <a:lstStyle>
            <a:lvl1pPr>
              <a:defRPr sz="1400">
                <a:solidFill>
                  <a:schemeClr val="tx1"/>
                </a:solidFill>
              </a:defRPr>
            </a:lvl1pPr>
          </a:lstStyle>
          <a:p>
            <a:fld id="{88E49B98-DC1F-47BC-A81D-14762EBB0025}" type="slidenum">
              <a:rPr lang="zh-CN" altLang="en-US" smtClean="0">
                <a:solidFill>
                  <a:prstClr val="black"/>
                </a:solidFill>
              </a:rPr>
              <a:pPr/>
              <a:t>‹#›</a:t>
            </a:fld>
            <a:endParaRPr lang="zh-CN" altLang="en-US">
              <a:solidFill>
                <a:prstClr val="black"/>
              </a:solidFill>
            </a:endParaRPr>
          </a:p>
        </p:txBody>
      </p:sp>
      <p:sp>
        <p:nvSpPr>
          <p:cNvPr id="7" name="灯片编号占位符 5"/>
          <p:cNvSpPr txBox="1">
            <a:spLocks/>
          </p:cNvSpPr>
          <p:nvPr userDrawn="1"/>
        </p:nvSpPr>
        <p:spPr>
          <a:xfrm>
            <a:off x="6758880" y="6356350"/>
            <a:ext cx="2133600" cy="365125"/>
          </a:xfrm>
          <a:prstGeom prst="rect">
            <a:avLst/>
          </a:prstGeom>
        </p:spPr>
        <p:txBody>
          <a:bodyPr vert="horz" lIns="91440" tIns="45720" rIns="91440" bIns="45720" rtlCol="0" anchor="ctr"/>
          <a:lstStyle>
            <a:defPPr>
              <a:defRPr lang="zh-CN"/>
            </a:defPPr>
            <a:lvl1pPr algn="r" rtl="0" fontAlgn="base">
              <a:spcBef>
                <a:spcPct val="0"/>
              </a:spcBef>
              <a:spcAft>
                <a:spcPct val="0"/>
              </a:spcAft>
              <a:defRPr sz="1200" b="1" kern="1200">
                <a:solidFill>
                  <a:schemeClr val="tx1">
                    <a:tint val="75000"/>
                  </a:schemeClr>
                </a:solidFill>
                <a:latin typeface="Arial" charset="0"/>
                <a:ea typeface="宋体" pitchFamily="2" charset="-122"/>
                <a:cs typeface="+mn-cs"/>
              </a:defRPr>
            </a:lvl1pPr>
            <a:lvl2pPr marL="457200" algn="l" rtl="0" fontAlgn="base">
              <a:spcBef>
                <a:spcPct val="0"/>
              </a:spcBef>
              <a:spcAft>
                <a:spcPct val="0"/>
              </a:spcAft>
              <a:defRPr b="1" kern="1200">
                <a:solidFill>
                  <a:schemeClr val="tx1"/>
                </a:solidFill>
                <a:latin typeface="Arial" charset="0"/>
                <a:ea typeface="宋体" pitchFamily="2" charset="-122"/>
                <a:cs typeface="+mn-cs"/>
              </a:defRPr>
            </a:lvl2pPr>
            <a:lvl3pPr marL="914400" algn="l" rtl="0" fontAlgn="base">
              <a:spcBef>
                <a:spcPct val="0"/>
              </a:spcBef>
              <a:spcAft>
                <a:spcPct val="0"/>
              </a:spcAft>
              <a:defRPr b="1" kern="1200">
                <a:solidFill>
                  <a:schemeClr val="tx1"/>
                </a:solidFill>
                <a:latin typeface="Arial" charset="0"/>
                <a:ea typeface="宋体" pitchFamily="2" charset="-122"/>
                <a:cs typeface="+mn-cs"/>
              </a:defRPr>
            </a:lvl3pPr>
            <a:lvl4pPr marL="1371600" algn="l" rtl="0" fontAlgn="base">
              <a:spcBef>
                <a:spcPct val="0"/>
              </a:spcBef>
              <a:spcAft>
                <a:spcPct val="0"/>
              </a:spcAft>
              <a:defRPr b="1" kern="1200">
                <a:solidFill>
                  <a:schemeClr val="tx1"/>
                </a:solidFill>
                <a:latin typeface="Arial" charset="0"/>
                <a:ea typeface="宋体" pitchFamily="2" charset="-122"/>
                <a:cs typeface="+mn-cs"/>
              </a:defRPr>
            </a:lvl4pPr>
            <a:lvl5pPr marL="1828800" algn="l" rtl="0" fontAlgn="base">
              <a:spcBef>
                <a:spcPct val="0"/>
              </a:spcBef>
              <a:spcAft>
                <a:spcPct val="0"/>
              </a:spcAft>
              <a:defRPr b="1" kern="1200">
                <a:solidFill>
                  <a:schemeClr val="tx1"/>
                </a:solidFill>
                <a:latin typeface="Arial" charset="0"/>
                <a:ea typeface="宋体" pitchFamily="2" charset="-122"/>
                <a:cs typeface="+mn-cs"/>
              </a:defRPr>
            </a:lvl5pPr>
            <a:lvl6pPr marL="2286000" algn="l" defTabSz="914400" rtl="0" eaLnBrk="1" latinLnBrk="0" hangingPunct="1">
              <a:defRPr b="1" kern="1200">
                <a:solidFill>
                  <a:schemeClr val="tx1"/>
                </a:solidFill>
                <a:latin typeface="Arial" charset="0"/>
                <a:ea typeface="宋体" pitchFamily="2" charset="-122"/>
                <a:cs typeface="+mn-cs"/>
              </a:defRPr>
            </a:lvl6pPr>
            <a:lvl7pPr marL="2743200" algn="l" defTabSz="914400" rtl="0" eaLnBrk="1" latinLnBrk="0" hangingPunct="1">
              <a:defRPr b="1" kern="1200">
                <a:solidFill>
                  <a:schemeClr val="tx1"/>
                </a:solidFill>
                <a:latin typeface="Arial" charset="0"/>
                <a:ea typeface="宋体" pitchFamily="2" charset="-122"/>
                <a:cs typeface="+mn-cs"/>
              </a:defRPr>
            </a:lvl7pPr>
            <a:lvl8pPr marL="3200400" algn="l" defTabSz="914400" rtl="0" eaLnBrk="1" latinLnBrk="0" hangingPunct="1">
              <a:defRPr b="1" kern="1200">
                <a:solidFill>
                  <a:schemeClr val="tx1"/>
                </a:solidFill>
                <a:latin typeface="Arial" charset="0"/>
                <a:ea typeface="宋体" pitchFamily="2" charset="-122"/>
                <a:cs typeface="+mn-cs"/>
              </a:defRPr>
            </a:lvl8pPr>
            <a:lvl9pPr marL="3657600" algn="l" defTabSz="914400" rtl="0" eaLnBrk="1" latinLnBrk="0" hangingPunct="1">
              <a:defRPr b="1" kern="1200">
                <a:solidFill>
                  <a:schemeClr val="tx1"/>
                </a:solidFill>
                <a:latin typeface="Arial" charset="0"/>
                <a:ea typeface="宋体" pitchFamily="2" charset="-122"/>
                <a:cs typeface="+mn-cs"/>
              </a:defRPr>
            </a:lvl9pPr>
          </a:lstStyle>
          <a:p>
            <a:fld id="{88E49B98-DC1F-47BC-A81D-14762EBB0025}" type="slidenum">
              <a:rPr lang="zh-CN" altLang="en-US" sz="1400" smtClean="0">
                <a:solidFill>
                  <a:prstClr val="black"/>
                </a:solidFill>
              </a:rPr>
              <a:pPr/>
              <a:t>‹#›</a:t>
            </a:fld>
            <a:endParaRPr lang="zh-CN" altLang="en-US" sz="1400">
              <a:solidFill>
                <a:prstClr val="black"/>
              </a:solidFill>
            </a:endParaRPr>
          </a:p>
        </p:txBody>
      </p:sp>
    </p:spTree>
    <p:extLst>
      <p:ext uri="{BB962C8B-B14F-4D97-AF65-F5344CB8AC3E}">
        <p14:creationId xmlns:p14="http://schemas.microsoft.com/office/powerpoint/2010/main" val="2093553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3"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4" name="Rectangle 30"/>
          <p:cNvSpPr>
            <a:spLocks noGrp="1" noChangeArrowheads="1"/>
          </p:cNvSpPr>
          <p:nvPr>
            <p:ph type="sldNum" sz="quarter" idx="12"/>
          </p:nvPr>
        </p:nvSpPr>
        <p:spPr>
          <a:ln/>
        </p:spPr>
        <p:txBody>
          <a:bodyPr/>
          <a:lstStyle>
            <a:lvl1pPr>
              <a:defRPr>
                <a:solidFill>
                  <a:schemeClr val="bg2"/>
                </a:solidFill>
              </a:defRPr>
            </a:lvl1pPr>
          </a:lstStyle>
          <a:p>
            <a:pPr>
              <a:defRPr/>
            </a:pPr>
            <a:fld id="{E3DE1142-675B-48B3-8791-B720F9D017DF}"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3481064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61CD79CE-726B-4430-8548-D7C634FB6E6D}"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2829849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AABB258E-B1D9-4151-9CF6-41260BF74C25}"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805465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4019ABBB-2049-4395-B6BF-7BFB48E93360}"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4279522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50825"/>
            <a:ext cx="2057400" cy="59150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50825"/>
            <a:ext cx="6019800" cy="59150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F1EB3F63-611A-4268-A1F8-8B8D650CE047}" type="slidenum">
              <a:rPr lang="zh-CN" altLang="en-US"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2195965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182688" y="2017713"/>
            <a:ext cx="7772400" cy="4114800"/>
          </a:xfrm>
          <a:prstGeom prst="rect">
            <a:avLst/>
          </a:prstGeom>
        </p:spPr>
        <p:txBody>
          <a:bodyPr/>
          <a:lstStyle/>
          <a:p>
            <a:pPr lvl="0"/>
            <a:endParaRPr lang="zh-CN" altLang="en-US" noProof="0"/>
          </a:p>
        </p:txBody>
      </p:sp>
      <p:sp>
        <p:nvSpPr>
          <p:cNvPr id="4" name="日期占位符 3"/>
          <p:cNvSpPr>
            <a:spLocks noGrp="1"/>
          </p:cNvSpPr>
          <p:nvPr>
            <p:ph type="dt" sz="half" idx="10"/>
          </p:nvPr>
        </p:nvSpPr>
        <p:spPr>
          <a:xfrm>
            <a:off x="1162050" y="6243638"/>
            <a:ext cx="1905000" cy="457200"/>
          </a:xfrm>
          <a:prstGeom prst="rect">
            <a:avLst/>
          </a:prstGeom>
        </p:spPr>
        <p:txBody>
          <a:bodyPr/>
          <a:lstStyle>
            <a:lvl1pPr>
              <a:defRPr dirty="0"/>
            </a:lvl1pPr>
          </a:lstStyle>
          <a:p>
            <a:pPr algn="l" fontAlgn="auto">
              <a:spcBef>
                <a:spcPts val="0"/>
              </a:spcBef>
              <a:spcAft>
                <a:spcPts val="0"/>
              </a:spcAft>
              <a:defRPr/>
            </a:pPr>
            <a:endParaRPr lang="en-US" altLang="zh-CN" sz="1800">
              <a:solidFill>
                <a:prstClr val="white"/>
              </a:solidFill>
              <a:latin typeface="Arial"/>
              <a:ea typeface="黑体"/>
            </a:endParaRPr>
          </a:p>
        </p:txBody>
      </p:sp>
      <p:sp>
        <p:nvSpPr>
          <p:cNvPr id="5" name="页脚占位符 4"/>
          <p:cNvSpPr>
            <a:spLocks noGrp="1"/>
          </p:cNvSpPr>
          <p:nvPr>
            <p:ph type="ftr" sz="quarter" idx="11"/>
          </p:nvPr>
        </p:nvSpPr>
        <p:spPr>
          <a:xfrm>
            <a:off x="3657600" y="6243638"/>
            <a:ext cx="2895600" cy="457200"/>
          </a:xfrm>
          <a:prstGeom prst="rect">
            <a:avLst/>
          </a:prstGeom>
        </p:spPr>
        <p:txBody>
          <a:bodyPr/>
          <a:lstStyle>
            <a:lvl1pPr>
              <a:defRPr dirty="0"/>
            </a:lvl1pPr>
          </a:lstStyle>
          <a:p>
            <a:pPr algn="l" fontAlgn="auto">
              <a:spcBef>
                <a:spcPts val="0"/>
              </a:spcBef>
              <a:spcAft>
                <a:spcPts val="0"/>
              </a:spcAft>
              <a:defRPr/>
            </a:pPr>
            <a:endParaRPr lang="en-US" altLang="zh-CN" sz="1800">
              <a:solidFill>
                <a:prstClr val="white"/>
              </a:solidFill>
              <a:latin typeface="Arial"/>
              <a:ea typeface="黑体"/>
            </a:endParaRPr>
          </a:p>
        </p:txBody>
      </p:sp>
      <p:sp>
        <p:nvSpPr>
          <p:cNvPr id="6" name="灯片编号占位符 5"/>
          <p:cNvSpPr>
            <a:spLocks noGrp="1"/>
          </p:cNvSpPr>
          <p:nvPr>
            <p:ph type="sldNum" sz="quarter" idx="12"/>
          </p:nvPr>
        </p:nvSpPr>
        <p:spPr>
          <a:xfrm>
            <a:off x="7042150" y="6243638"/>
            <a:ext cx="1905000" cy="457200"/>
          </a:xfrm>
        </p:spPr>
        <p:txBody>
          <a:bodyPr/>
          <a:lstStyle>
            <a:lvl1pPr>
              <a:defRPr/>
            </a:lvl1pPr>
          </a:lstStyle>
          <a:p>
            <a:pPr>
              <a:defRPr/>
            </a:pPr>
            <a:fld id="{C8A43A71-AF3D-45CE-ABD1-63878FAD4BD0}" type="slidenum">
              <a:rPr lang="en-US" altLang="zh-CN">
                <a:solidFill>
                  <a:prstClr val="white"/>
                </a:solidFill>
              </a:rPr>
              <a:pPr>
                <a:defRPr/>
              </a:pPr>
              <a:t>‹#›</a:t>
            </a:fld>
            <a:endParaRPr lang="en-US" altLang="zh-CN" dirty="0">
              <a:solidFill>
                <a:prstClr val="white"/>
              </a:solidFill>
            </a:endParaRPr>
          </a:p>
        </p:txBody>
      </p:sp>
    </p:spTree>
    <p:extLst>
      <p:ext uri="{BB962C8B-B14F-4D97-AF65-F5344CB8AC3E}">
        <p14:creationId xmlns:p14="http://schemas.microsoft.com/office/powerpoint/2010/main" val="78125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noChangeArrowheads="1"/>
          </p:cNvSpPr>
          <p:nvPr>
            <p:ph type="ftr" sz="quarter" idx="10"/>
          </p:nvPr>
        </p:nvSpPr>
        <p:spPr>
          <a:xfrm>
            <a:off x="4733925" y="6399213"/>
            <a:ext cx="2311400" cy="290512"/>
          </a:xfrm>
          <a:prstGeom prst="rect">
            <a:avLst/>
          </a:prstGeom>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5" name="Rectangle 4"/>
          <p:cNvSpPr>
            <a:spLocks noGrp="1" noChangeArrowheads="1"/>
          </p:cNvSpPr>
          <p:nvPr>
            <p:ph type="sldNum" sz="quarter" idx="11"/>
          </p:nvPr>
        </p:nvSpPr>
        <p:spPr/>
        <p:txBody>
          <a:bodyPr/>
          <a:lstStyle>
            <a:lvl1pPr>
              <a:defRPr>
                <a:solidFill>
                  <a:schemeClr val="bg2"/>
                </a:solidFill>
              </a:defRPr>
            </a:lvl1pPr>
          </a:lstStyle>
          <a:p>
            <a:pPr>
              <a:defRPr/>
            </a:pPr>
            <a:fld id="{4F10B534-A77D-46A0-88C8-964246F61572}" type="slidenum">
              <a:rPr lang="en-US" altLang="zh-CN"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302841012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noChangeArrowheads="1"/>
          </p:cNvSpPr>
          <p:nvPr>
            <p:ph type="ftr" sz="quarter" idx="10"/>
          </p:nvPr>
        </p:nvSpPr>
        <p:spPr>
          <a:xfrm>
            <a:off x="4733925" y="6399213"/>
            <a:ext cx="2311400" cy="290512"/>
          </a:xfrm>
          <a:prstGeom prst="rect">
            <a:avLst/>
          </a:prstGeom>
        </p:spPr>
        <p:txBody>
          <a:bodyPr/>
          <a:lstStyle>
            <a:lvl1pPr>
              <a:defRPr/>
            </a:lvl1pPr>
          </a:lstStyle>
          <a:p>
            <a:pPr algn="l" fontAlgn="auto">
              <a:spcBef>
                <a:spcPts val="0"/>
              </a:spcBef>
              <a:spcAft>
                <a:spcPts val="0"/>
              </a:spcAft>
              <a:defRPr/>
            </a:pPr>
            <a:endParaRPr lang="en-US" altLang="zh-CN" sz="1800" dirty="0">
              <a:solidFill>
                <a:prstClr val="white"/>
              </a:solidFill>
              <a:latin typeface="Arial"/>
              <a:ea typeface="黑体"/>
            </a:endParaRPr>
          </a:p>
        </p:txBody>
      </p:sp>
      <p:sp>
        <p:nvSpPr>
          <p:cNvPr id="5" name="Rectangle 4"/>
          <p:cNvSpPr>
            <a:spLocks noGrp="1" noChangeArrowheads="1"/>
          </p:cNvSpPr>
          <p:nvPr>
            <p:ph type="sldNum" sz="quarter" idx="11"/>
          </p:nvPr>
        </p:nvSpPr>
        <p:spPr/>
        <p:txBody>
          <a:bodyPr/>
          <a:lstStyle>
            <a:lvl1pPr>
              <a:defRPr>
                <a:solidFill>
                  <a:schemeClr val="bg2"/>
                </a:solidFill>
              </a:defRPr>
            </a:lvl1pPr>
          </a:lstStyle>
          <a:p>
            <a:pPr>
              <a:defRPr/>
            </a:pPr>
            <a:fld id="{BF563083-0CB3-4DD9-946A-2C23154695C8}" type="slidenum">
              <a:rPr lang="en-US" altLang="zh-CN" smtClean="0">
                <a:solidFill>
                  <a:prstClr val="black"/>
                </a:solidFill>
              </a:rPr>
              <a:pPr>
                <a:defRPr/>
              </a:pPr>
              <a:t>‹#›</a:t>
            </a:fld>
            <a:endParaRPr lang="en-US" altLang="zh-CN" dirty="0">
              <a:solidFill>
                <a:prstClr val="black"/>
              </a:solidFill>
            </a:endParaRPr>
          </a:p>
        </p:txBody>
      </p:sp>
    </p:spTree>
    <p:extLst>
      <p:ext uri="{BB962C8B-B14F-4D97-AF65-F5344CB8AC3E}">
        <p14:creationId xmlns:p14="http://schemas.microsoft.com/office/powerpoint/2010/main" val="426445327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2" name="Group 2"/>
          <p:cNvGrpSpPr>
            <a:grpSpLocks/>
          </p:cNvGrpSpPr>
          <p:nvPr/>
        </p:nvGrpSpPr>
        <p:grpSpPr bwMode="auto">
          <a:xfrm>
            <a:off x="0" y="6040438"/>
            <a:ext cx="9144000" cy="631825"/>
            <a:chOff x="71" y="3751"/>
            <a:chExt cx="5629" cy="398"/>
          </a:xfrm>
        </p:grpSpPr>
        <p:sp>
          <p:nvSpPr>
            <p:cNvPr id="5" name="Freeform 3"/>
            <p:cNvSpPr>
              <a:spLocks/>
            </p:cNvSpPr>
            <p:nvPr userDrawn="1"/>
          </p:nvSpPr>
          <p:spPr bwMode="gray">
            <a:xfrm>
              <a:off x="71" y="3751"/>
              <a:ext cx="5626" cy="349"/>
            </a:xfrm>
            <a:custGeom>
              <a:avLst/>
              <a:gdLst>
                <a:gd name="T0" fmla="*/ 5626 w 5626"/>
                <a:gd name="T1" fmla="*/ 349 h 349"/>
                <a:gd name="T2" fmla="*/ 0 w 5626"/>
                <a:gd name="T3" fmla="*/ 349 h 349"/>
                <a:gd name="T4" fmla="*/ 0 w 5626"/>
                <a:gd name="T5" fmla="*/ 187 h 349"/>
                <a:gd name="T6" fmla="*/ 0 w 5626"/>
                <a:gd name="T7" fmla="*/ 114 h 349"/>
                <a:gd name="T8" fmla="*/ 4064 w 5626"/>
                <a:gd name="T9" fmla="*/ 118 h 349"/>
                <a:gd name="T10" fmla="*/ 4329 w 5626"/>
                <a:gd name="T11" fmla="*/ 0 h 349"/>
                <a:gd name="T12" fmla="*/ 5623 w 5626"/>
                <a:gd name="T13" fmla="*/ 0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a:noFill/>
            </a:ln>
            <a:extLst/>
          </p:spPr>
          <p:txBody>
            <a:bodyPr/>
            <a:lstStyle/>
            <a:p>
              <a:pPr algn="l">
                <a:defRPr/>
              </a:pPr>
              <a:endParaRPr lang="zh-CN" altLang="en-US" sz="1800">
                <a:solidFill>
                  <a:srgbClr val="000000"/>
                </a:solidFill>
                <a:latin typeface="Arial"/>
                <a:ea typeface="黑体"/>
              </a:endParaRPr>
            </a:p>
          </p:txBody>
        </p:sp>
        <p:sp>
          <p:nvSpPr>
            <p:cNvPr id="6" name="Freeform 4"/>
            <p:cNvSpPr>
              <a:spLocks/>
            </p:cNvSpPr>
            <p:nvPr userDrawn="1"/>
          </p:nvSpPr>
          <p:spPr bwMode="gray">
            <a:xfrm>
              <a:off x="71" y="3800"/>
              <a:ext cx="5626" cy="349"/>
            </a:xfrm>
            <a:custGeom>
              <a:avLst/>
              <a:gdLst>
                <a:gd name="T0" fmla="*/ 5626 w 5626"/>
                <a:gd name="T1" fmla="*/ 349 h 349"/>
                <a:gd name="T2" fmla="*/ 0 w 5626"/>
                <a:gd name="T3" fmla="*/ 349 h 349"/>
                <a:gd name="T4" fmla="*/ 0 w 5626"/>
                <a:gd name="T5" fmla="*/ 187 h 349"/>
                <a:gd name="T6" fmla="*/ 0 w 5626"/>
                <a:gd name="T7" fmla="*/ 114 h 349"/>
                <a:gd name="T8" fmla="*/ 4082 w 5626"/>
                <a:gd name="T9" fmla="*/ 118 h 349"/>
                <a:gd name="T10" fmla="*/ 4345 w 5626"/>
                <a:gd name="T11" fmla="*/ 0 h 349"/>
                <a:gd name="T12" fmla="*/ 5623 w 5626"/>
                <a:gd name="T13" fmla="*/ 6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a:noFill/>
            </a:ln>
            <a:extLst/>
          </p:spPr>
          <p:txBody>
            <a:bodyPr/>
            <a:lstStyle/>
            <a:p>
              <a:pPr algn="l">
                <a:defRPr/>
              </a:pPr>
              <a:endParaRPr lang="zh-CN" altLang="en-US" sz="1800">
                <a:solidFill>
                  <a:srgbClr val="000000"/>
                </a:solidFill>
                <a:latin typeface="Arial"/>
                <a:ea typeface="黑体"/>
              </a:endParaRPr>
            </a:p>
          </p:txBody>
        </p:sp>
        <p:sp>
          <p:nvSpPr>
            <p:cNvPr id="7" name="Freeform 5"/>
            <p:cNvSpPr>
              <a:spLocks/>
            </p:cNvSpPr>
            <p:nvPr userDrawn="1"/>
          </p:nvSpPr>
          <p:spPr bwMode="gray">
            <a:xfrm>
              <a:off x="4209" y="3833"/>
              <a:ext cx="1491" cy="88"/>
            </a:xfrm>
            <a:custGeom>
              <a:avLst/>
              <a:gdLst>
                <a:gd name="T0" fmla="*/ 0 w 1491"/>
                <a:gd name="T1" fmla="*/ 84 h 88"/>
                <a:gd name="T2" fmla="*/ 223 w 1491"/>
                <a:gd name="T3" fmla="*/ 0 h 88"/>
                <a:gd name="T4" fmla="*/ 1491 w 1491"/>
                <a:gd name="T5" fmla="*/ 0 h 88"/>
                <a:gd name="T6" fmla="*/ 1488 w 1491"/>
                <a:gd name="T7" fmla="*/ 60 h 88"/>
                <a:gd name="T8" fmla="*/ 383 w 1491"/>
                <a:gd name="T9" fmla="*/ 59 h 88"/>
                <a:gd name="T10" fmla="*/ 273 w 1491"/>
                <a:gd name="T11" fmla="*/ 88 h 88"/>
                <a:gd name="T12" fmla="*/ 0 w 1491"/>
                <a:gd name="T13" fmla="*/ 84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196"/>
              </a:srgbClr>
            </a:solidFill>
            <a:ln>
              <a:noFill/>
            </a:ln>
            <a:extLst/>
          </p:spPr>
          <p:txBody>
            <a:bodyPr/>
            <a:lstStyle/>
            <a:p>
              <a:pPr algn="l">
                <a:defRPr/>
              </a:pPr>
              <a:endParaRPr lang="zh-CN" altLang="en-US" sz="1800">
                <a:solidFill>
                  <a:srgbClr val="000000"/>
                </a:solidFill>
                <a:latin typeface="Arial"/>
                <a:ea typeface="黑体"/>
              </a:endParaRPr>
            </a:p>
          </p:txBody>
        </p:sp>
      </p:grpSp>
      <p:sp>
        <p:nvSpPr>
          <p:cNvPr id="8" name="Freeform 17"/>
          <p:cNvSpPr>
            <a:spLocks/>
          </p:cNvSpPr>
          <p:nvPr/>
        </p:nvSpPr>
        <p:spPr bwMode="gray">
          <a:xfrm>
            <a:off x="-9525" y="260350"/>
            <a:ext cx="9166225" cy="1081088"/>
          </a:xfrm>
          <a:custGeom>
            <a:avLst/>
            <a:gdLst>
              <a:gd name="T0" fmla="*/ 1 w 5658"/>
              <a:gd name="T1" fmla="*/ 0 h 655"/>
              <a:gd name="T2" fmla="*/ 5657 w 5658"/>
              <a:gd name="T3" fmla="*/ 0 h 655"/>
              <a:gd name="T4" fmla="*/ 5658 w 5658"/>
              <a:gd name="T5" fmla="*/ 534 h 655"/>
              <a:gd name="T6" fmla="*/ 1553 w 5658"/>
              <a:gd name="T7" fmla="*/ 528 h 655"/>
              <a:gd name="T8" fmla="*/ 1317 w 5658"/>
              <a:gd name="T9" fmla="*/ 651 h 655"/>
              <a:gd name="T10" fmla="*/ 0 w 5658"/>
              <a:gd name="T11" fmla="*/ 655 h 655"/>
              <a:gd name="T12" fmla="*/ 1 w 5658"/>
              <a:gd name="T13" fmla="*/ 0 h 655"/>
            </a:gdLst>
            <a:ahLst/>
            <a:cxnLst>
              <a:cxn ang="0">
                <a:pos x="T0" y="T1"/>
              </a:cxn>
              <a:cxn ang="0">
                <a:pos x="T2" y="T3"/>
              </a:cxn>
              <a:cxn ang="0">
                <a:pos x="T4" y="T5"/>
              </a:cxn>
              <a:cxn ang="0">
                <a:pos x="T6" y="T7"/>
              </a:cxn>
              <a:cxn ang="0">
                <a:pos x="T8" y="T9"/>
              </a:cxn>
              <a:cxn ang="0">
                <a:pos x="T10" y="T11"/>
              </a:cxn>
              <a:cxn ang="0">
                <a:pos x="T12" y="T13"/>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a:noFill/>
          </a:ln>
          <a:effectLst/>
          <a:extLst/>
        </p:spPr>
        <p:txBody>
          <a:bodyPr/>
          <a:lstStyle/>
          <a:p>
            <a:pPr algn="l">
              <a:defRPr/>
            </a:pPr>
            <a:endParaRPr lang="zh-CN" altLang="en-US" sz="4800" b="1" i="1" dirty="0">
              <a:solidFill>
                <a:srgbClr val="FFFF00"/>
              </a:solidFill>
              <a:effectLst>
                <a:outerShdw blurRad="38100" dist="38100" dir="2700000" algn="tl">
                  <a:srgbClr val="000000">
                    <a:alpha val="43137"/>
                  </a:srgbClr>
                </a:outerShdw>
              </a:effectLst>
              <a:latin typeface="Arial"/>
              <a:ea typeface="黑体"/>
            </a:endParaRPr>
          </a:p>
        </p:txBody>
      </p:sp>
      <p:sp>
        <p:nvSpPr>
          <p:cNvPr id="64542" name="Rectangle 30"/>
          <p:cNvSpPr>
            <a:spLocks noGrp="1" noChangeArrowheads="1"/>
          </p:cNvSpPr>
          <p:nvPr>
            <p:ph type="subTitle" idx="1"/>
          </p:nvPr>
        </p:nvSpPr>
        <p:spPr>
          <a:xfrm>
            <a:off x="4210174" y="6281738"/>
            <a:ext cx="4811713" cy="403225"/>
          </a:xfrm>
        </p:spPr>
        <p:txBody>
          <a:bodyPr/>
          <a:lstStyle>
            <a:lvl1pPr marL="0" indent="0" algn="r">
              <a:buFontTx/>
              <a:buNone/>
              <a:defRPr sz="1200" i="1">
                <a:solidFill>
                  <a:srgbClr val="FFFFFF"/>
                </a:solidFill>
                <a:latin typeface="黑体" pitchFamily="2" charset="-122"/>
              </a:defRPr>
            </a:lvl1pPr>
          </a:lstStyle>
          <a:p>
            <a:pPr lvl="0"/>
            <a:r>
              <a:rPr lang="zh-CN" altLang="en-US" noProof="0" smtClean="0"/>
              <a:t>对地观测技术应用研究部</a:t>
            </a:r>
          </a:p>
        </p:txBody>
      </p:sp>
      <p:sp>
        <p:nvSpPr>
          <p:cNvPr id="64547" name="Rectangle 35"/>
          <p:cNvSpPr>
            <a:spLocks noGrp="1" noChangeArrowheads="1"/>
          </p:cNvSpPr>
          <p:nvPr>
            <p:ph type="ctrTitle"/>
          </p:nvPr>
        </p:nvSpPr>
        <p:spPr>
          <a:xfrm>
            <a:off x="1562100" y="2819400"/>
            <a:ext cx="6019800" cy="1470025"/>
          </a:xfrm>
        </p:spPr>
        <p:txBody>
          <a:bodyPr/>
          <a:lstStyle>
            <a:lvl1pPr algn="ctr">
              <a:defRPr sz="3600">
                <a:solidFill>
                  <a:srgbClr val="000000"/>
                </a:solidFill>
              </a:defRPr>
            </a:lvl1pPr>
          </a:lstStyle>
          <a:p>
            <a:pPr lvl="0"/>
            <a:r>
              <a:rPr lang="en-US" altLang="zh-CN" noProof="0" smtClean="0"/>
              <a:t>Click to edit Master title style</a:t>
            </a:r>
          </a:p>
        </p:txBody>
      </p:sp>
      <p:sp>
        <p:nvSpPr>
          <p:cNvPr id="9" name="Rectangle 32"/>
          <p:cNvSpPr>
            <a:spLocks noGrp="1" noChangeArrowheads="1"/>
          </p:cNvSpPr>
          <p:nvPr>
            <p:ph type="ftr" sz="quarter" idx="10"/>
          </p:nvPr>
        </p:nvSpPr>
        <p:spPr>
          <a:xfrm>
            <a:off x="2670175" y="6530975"/>
            <a:ext cx="2990850" cy="317500"/>
          </a:xfrm>
          <a:prstGeom prst="rect">
            <a:avLst/>
          </a:prstGeom>
        </p:spPr>
        <p:txBody>
          <a:bodyPr/>
          <a:lstStyle>
            <a:lvl1pPr>
              <a:defRPr dirty="0"/>
            </a:lvl1pPr>
          </a:lstStyle>
          <a:p>
            <a:pPr algn="l" fontAlgn="auto">
              <a:spcBef>
                <a:spcPts val="0"/>
              </a:spcBef>
              <a:spcAft>
                <a:spcPts val="0"/>
              </a:spcAft>
              <a:defRPr/>
            </a:pPr>
            <a:endParaRPr lang="en-US" altLang="zh-CN" sz="1800">
              <a:solidFill>
                <a:prstClr val="white"/>
              </a:solidFill>
              <a:latin typeface="Arial"/>
              <a:ea typeface="黑体"/>
            </a:endParaRPr>
          </a:p>
        </p:txBody>
      </p:sp>
      <p:sp>
        <p:nvSpPr>
          <p:cNvPr id="10" name="Rectangle 33"/>
          <p:cNvSpPr>
            <a:spLocks noGrp="1" noChangeArrowheads="1"/>
          </p:cNvSpPr>
          <p:nvPr>
            <p:ph type="sldNum" sz="quarter" idx="11"/>
          </p:nvPr>
        </p:nvSpPr>
        <p:spPr>
          <a:xfrm>
            <a:off x="6783388" y="6323013"/>
            <a:ext cx="2205037" cy="317500"/>
          </a:xfrm>
        </p:spPr>
        <p:txBody>
          <a:bodyPr/>
          <a:lstStyle>
            <a:lvl1pPr>
              <a:defRPr/>
            </a:lvl1pPr>
          </a:lstStyle>
          <a:p>
            <a:pPr>
              <a:defRPr/>
            </a:pPr>
            <a:fld id="{30D4ACD4-BE3A-4203-A48F-14DEB90B56B2}" type="slidenum">
              <a:rPr lang="zh-CN" altLang="en-US">
                <a:solidFill>
                  <a:prstClr val="white"/>
                </a:solidFill>
              </a:rPr>
              <a:pPr>
                <a:defRPr/>
              </a:pPr>
              <a:t>‹#›</a:t>
            </a:fld>
            <a:endParaRPr lang="en-US" altLang="zh-CN" dirty="0">
              <a:solidFill>
                <a:prstClr val="white"/>
              </a:solidFill>
            </a:endParaRPr>
          </a:p>
        </p:txBody>
      </p:sp>
      <p:sp>
        <p:nvSpPr>
          <p:cNvPr id="11" name="Rectangle 31"/>
          <p:cNvSpPr>
            <a:spLocks noGrp="1" noChangeArrowheads="1"/>
          </p:cNvSpPr>
          <p:nvPr>
            <p:ph type="dt" sz="half" idx="12"/>
          </p:nvPr>
        </p:nvSpPr>
        <p:spPr>
          <a:xfrm>
            <a:off x="327025" y="6530975"/>
            <a:ext cx="2205038" cy="317500"/>
          </a:xfrm>
          <a:prstGeom prst="rect">
            <a:avLst/>
          </a:prstGeom>
        </p:spPr>
        <p:txBody>
          <a:bodyPr/>
          <a:lstStyle>
            <a:lvl1pPr>
              <a:defRPr dirty="0"/>
            </a:lvl1pPr>
          </a:lstStyle>
          <a:p>
            <a:pPr algn="l" fontAlgn="auto">
              <a:spcBef>
                <a:spcPts val="0"/>
              </a:spcBef>
              <a:spcAft>
                <a:spcPts val="0"/>
              </a:spcAft>
              <a:defRPr/>
            </a:pPr>
            <a:endParaRPr lang="en-US" altLang="zh-CN" sz="1800">
              <a:solidFill>
                <a:prstClr val="white"/>
              </a:solidFill>
              <a:latin typeface="Arial"/>
              <a:ea typeface="黑体"/>
            </a:endParaRPr>
          </a:p>
        </p:txBody>
      </p:sp>
    </p:spTree>
    <p:extLst>
      <p:ext uri="{BB962C8B-B14F-4D97-AF65-F5344CB8AC3E}">
        <p14:creationId xmlns:p14="http://schemas.microsoft.com/office/powerpoint/2010/main" val="660871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33363" y="152400"/>
            <a:ext cx="7499350" cy="8683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951163" y="6388100"/>
            <a:ext cx="1712912" cy="290513"/>
          </a:xfrm>
          <a:prstGeom prst="rect">
            <a:avLst/>
          </a:prstGeom>
        </p:spPr>
        <p:txBody>
          <a:bodyPr/>
          <a:lstStyle>
            <a:lvl1pPr>
              <a:defRPr/>
            </a:lvl1pPr>
          </a:lstStyle>
          <a:p>
            <a:pPr algn="l" fontAlgn="auto">
              <a:spcBef>
                <a:spcPts val="0"/>
              </a:spcBef>
              <a:spcAft>
                <a:spcPts val="0"/>
              </a:spcAft>
            </a:pPr>
            <a:endParaRPr lang="zh-CN" altLang="zh-CN" sz="1800">
              <a:solidFill>
                <a:prstClr val="white"/>
              </a:solidFill>
              <a:latin typeface="Arial"/>
              <a:ea typeface="黑体"/>
            </a:endParaRPr>
          </a:p>
        </p:txBody>
      </p:sp>
      <p:sp>
        <p:nvSpPr>
          <p:cNvPr id="4" name="页脚占位符 3"/>
          <p:cNvSpPr>
            <a:spLocks noGrp="1"/>
          </p:cNvSpPr>
          <p:nvPr>
            <p:ph type="ftr" sz="quarter" idx="11"/>
          </p:nvPr>
        </p:nvSpPr>
        <p:spPr>
          <a:xfrm>
            <a:off x="4733925" y="6399213"/>
            <a:ext cx="2311400" cy="290512"/>
          </a:xfrm>
          <a:prstGeom prst="rect">
            <a:avLst/>
          </a:prstGeom>
        </p:spPr>
        <p:txBody>
          <a:bodyPr/>
          <a:lstStyle>
            <a:lvl1pPr>
              <a:defRPr/>
            </a:lvl1pPr>
          </a:lstStyle>
          <a:p>
            <a:pPr algn="l" fontAlgn="auto">
              <a:spcBef>
                <a:spcPts val="0"/>
              </a:spcBef>
              <a:spcAft>
                <a:spcPts val="0"/>
              </a:spcAft>
            </a:pPr>
            <a:endParaRPr lang="zh-CN" altLang="zh-CN" sz="1800">
              <a:solidFill>
                <a:prstClr val="white"/>
              </a:solidFill>
              <a:latin typeface="Arial"/>
              <a:ea typeface="黑体"/>
            </a:endParaRPr>
          </a:p>
        </p:txBody>
      </p:sp>
      <p:sp>
        <p:nvSpPr>
          <p:cNvPr id="5" name="灯片编号占位符 4"/>
          <p:cNvSpPr>
            <a:spLocks noGrp="1"/>
          </p:cNvSpPr>
          <p:nvPr>
            <p:ph type="sldNum" sz="quarter" idx="12"/>
          </p:nvPr>
        </p:nvSpPr>
        <p:spPr>
          <a:xfrm>
            <a:off x="7251700" y="6384925"/>
            <a:ext cx="1616075" cy="290513"/>
          </a:xfrm>
        </p:spPr>
        <p:txBody>
          <a:bodyPr/>
          <a:lstStyle>
            <a:lvl1pPr>
              <a:defRPr/>
            </a:lvl1pPr>
          </a:lstStyle>
          <a:p>
            <a:fld id="{D0C3FC51-7D7B-4A01-A43E-63D9FCEF79C1}" type="slidenum">
              <a:rPr lang="zh-CN" altLang="en-US">
                <a:solidFill>
                  <a:prstClr val="white"/>
                </a:solidFill>
              </a:rPr>
              <a:pPr/>
              <a:t>‹#›</a:t>
            </a:fld>
            <a:endParaRPr lang="en-US" altLang="zh-CN" sz="1800" dirty="0">
              <a:solidFill>
                <a:srgbClr val="000000"/>
              </a:solidFill>
            </a:endParaRPr>
          </a:p>
        </p:txBody>
      </p:sp>
    </p:spTree>
    <p:extLst>
      <p:ext uri="{BB962C8B-B14F-4D97-AF65-F5344CB8AC3E}">
        <p14:creationId xmlns:p14="http://schemas.microsoft.com/office/powerpoint/2010/main" val="312667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1300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1268685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3576465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2737899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2057840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895785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486574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1635375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4080571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4059234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121653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8713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EA50BBB-EB20-4BDC-AEF2-745B304F44EF}"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1805031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898712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3186368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4099543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4100976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3282520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1897964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1400783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720127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60740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6053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3587242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605710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110FCBF-ED1F-44AB-9790-49FD9240FA32}" type="datetimeFigureOut">
              <a:rPr lang="zh-CN" altLang="en-US" smtClean="0"/>
              <a:t>2015/8/24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221596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0130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980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780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D77D554-7568-4FA8-A26A-B1BA91BBCFCB}" type="datetimeFigureOut">
              <a:rPr lang="zh-CN" altLang="en-US" smtClean="0">
                <a:solidFill>
                  <a:prstClr val="black">
                    <a:tint val="75000"/>
                  </a:prstClr>
                </a:solidFill>
              </a:rPr>
              <a:pPr/>
              <a:t>2015/8/24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8E49B98-DC1F-47BC-A81D-14762EBB002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97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矩形 13"/>
          <p:cNvSpPr/>
          <p:nvPr/>
        </p:nvSpPr>
        <p:spPr>
          <a:xfrm>
            <a:off x="0" y="0"/>
            <a:ext cx="9144000" cy="996975"/>
          </a:xfrm>
          <a:prstGeom prst="rect">
            <a:avLst/>
          </a:prstGeom>
          <a:solidFill>
            <a:srgbClr val="18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800" b="1">
              <a:solidFill>
                <a:prstClr val="white"/>
              </a:solidFill>
            </a:endParaRPr>
          </a:p>
        </p:txBody>
      </p:sp>
      <p:sp>
        <p:nvSpPr>
          <p:cNvPr id="2" name="标题占位符 1"/>
          <p:cNvSpPr>
            <a:spLocks noGrp="1"/>
          </p:cNvSpPr>
          <p:nvPr>
            <p:ph type="title"/>
          </p:nvPr>
        </p:nvSpPr>
        <p:spPr>
          <a:xfrm>
            <a:off x="457200" y="7938"/>
            <a:ext cx="8229600" cy="980728"/>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7D554-7568-4FA8-A26A-B1BA91BBCFCB}" type="datetimeFigureOut">
              <a:rPr lang="zh-CN" altLang="en-US" b="1" smtClean="0">
                <a:solidFill>
                  <a:prstClr val="black">
                    <a:tint val="75000"/>
                  </a:prstClr>
                </a:solidFill>
                <a:latin typeface="Arial" charset="0"/>
                <a:ea typeface="宋体"/>
              </a:rPr>
              <a:pPr/>
              <a:t>2015/8/24</a:t>
            </a:fld>
            <a:endParaRPr lang="zh-CN" altLang="en-US" b="1">
              <a:solidFill>
                <a:prstClr val="black">
                  <a:tint val="75000"/>
                </a:prstClr>
              </a:solidFill>
              <a:latin typeface="Arial" charset="0"/>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b="1">
              <a:solidFill>
                <a:prstClr val="black">
                  <a:tint val="75000"/>
                </a:prstClr>
              </a:solidFill>
              <a:latin typeface="Arial" charset="0"/>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49B98-DC1F-47BC-A81D-14762EBB0025}" type="slidenum">
              <a:rPr lang="zh-CN" altLang="en-US" b="1" smtClean="0">
                <a:solidFill>
                  <a:prstClr val="black">
                    <a:tint val="75000"/>
                  </a:prstClr>
                </a:solidFill>
                <a:latin typeface="Arial" charset="0"/>
                <a:ea typeface="宋体"/>
              </a:rPr>
              <a:pPr/>
              <a:t>‹#›</a:t>
            </a:fld>
            <a:endParaRPr lang="zh-CN" altLang="en-US" b="1">
              <a:solidFill>
                <a:prstClr val="black">
                  <a:tint val="75000"/>
                </a:prstClr>
              </a:solidFill>
              <a:latin typeface="Arial" charset="0"/>
              <a:ea typeface="宋体"/>
            </a:endParaRPr>
          </a:p>
        </p:txBody>
      </p:sp>
    </p:spTree>
    <p:extLst>
      <p:ext uri="{BB962C8B-B14F-4D97-AF65-F5344CB8AC3E}">
        <p14:creationId xmlns:p14="http://schemas.microsoft.com/office/powerpoint/2010/main" val="309486631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ctr" defTabSz="914400" rtl="0" eaLnBrk="1" latinLnBrk="0" hangingPunct="1">
        <a:spcBef>
          <a:spcPct val="0"/>
        </a:spcBef>
        <a:buNone/>
        <a:defRPr sz="4000" b="1" kern="1200" cap="none" spc="0">
          <a:ln>
            <a:noFill/>
          </a:ln>
          <a:solidFill>
            <a:schemeClr val="bg1"/>
          </a:solidFill>
          <a:effectLst/>
          <a:latin typeface="华文楷体" panose="02010600040101010101" pitchFamily="2" charset="-122"/>
          <a:ea typeface="华文楷体" panose="02010600040101010101"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 name="Picture 36" descr="PPT_Header01"/>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16667"/>
          <a:stretch/>
        </p:blipFill>
        <p:spPr bwMode="auto">
          <a:xfrm>
            <a:off x="0" y="0"/>
            <a:ext cx="9144000" cy="651641"/>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26"/>
          <p:cNvSpPr>
            <a:spLocks noGrp="1" noChangeArrowheads="1"/>
          </p:cNvSpPr>
          <p:nvPr>
            <p:ph type="title"/>
          </p:nvPr>
        </p:nvSpPr>
        <p:spPr bwMode="gray">
          <a:xfrm>
            <a:off x="233363" y="12700"/>
            <a:ext cx="749935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smtClean="0"/>
              <a:t>Click to edit Master title style</a:t>
            </a:r>
          </a:p>
        </p:txBody>
      </p:sp>
      <p:sp>
        <p:nvSpPr>
          <p:cNvPr id="1033" name="Rectangle 27"/>
          <p:cNvSpPr>
            <a:spLocks noGrp="1" noChangeArrowheads="1"/>
          </p:cNvSpPr>
          <p:nvPr>
            <p:ph type="body" idx="1"/>
          </p:nvPr>
        </p:nvSpPr>
        <p:spPr bwMode="gray">
          <a:xfrm>
            <a:off x="457200" y="1268413"/>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63518" name="Rectangle 30"/>
          <p:cNvSpPr>
            <a:spLocks noGrp="1" noChangeArrowheads="1"/>
          </p:cNvSpPr>
          <p:nvPr>
            <p:ph type="sldNum" sz="quarter" idx="4"/>
          </p:nvPr>
        </p:nvSpPr>
        <p:spPr bwMode="gray">
          <a:xfrm>
            <a:off x="7353298" y="6450501"/>
            <a:ext cx="1616075" cy="29051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pPr>
              <a:defRPr/>
            </a:pPr>
            <a:fld id="{8BC993EC-A147-4617-86B2-68CF9A05D16B}" type="slidenum">
              <a:rPr lang="zh-CN" altLang="en-US" smtClean="0">
                <a:solidFill>
                  <a:srgbClr val="000000"/>
                </a:solidFill>
                <a:latin typeface="Arial"/>
              </a:rPr>
              <a:pPr>
                <a:defRPr/>
              </a:pPr>
              <a:t>‹#›</a:t>
            </a:fld>
            <a:endParaRPr lang="en-US" altLang="zh-CN" dirty="0">
              <a:solidFill>
                <a:srgbClr val="000000"/>
              </a:solidFill>
              <a:latin typeface="Arial"/>
            </a:endParaRPr>
          </a:p>
        </p:txBody>
      </p:sp>
      <p:pic>
        <p:nvPicPr>
          <p:cNvPr id="32" name="Picture 2" descr="F:\协办单位logo\光电院.jp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6196" y="102673"/>
            <a:ext cx="660660" cy="4301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0"/>
          <p:cNvSpPr txBox="1">
            <a:spLocks noChangeArrowheads="1"/>
          </p:cNvSpPr>
          <p:nvPr/>
        </p:nvSpPr>
        <p:spPr bwMode="gray">
          <a:xfrm>
            <a:off x="7353298" y="6450501"/>
            <a:ext cx="1616075" cy="290513"/>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000" kern="1200">
                <a:solidFill>
                  <a:schemeClr val="tx1"/>
                </a:solidFill>
                <a:latin typeface="+mn-lt"/>
                <a:ea typeface="宋体" pitchFamily="2"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BC993EC-A147-4617-86B2-68CF9A05D16B}" type="slidenum">
              <a:rPr lang="zh-CN" altLang="en-US" sz="1200" smtClean="0">
                <a:solidFill>
                  <a:srgbClr val="000000"/>
                </a:solidFill>
              </a:rPr>
              <a:pPr>
                <a:defRPr/>
              </a:pPr>
              <a:t>‹#›</a:t>
            </a:fld>
            <a:endParaRPr lang="en-US" altLang="zh-CN" sz="1200" dirty="0">
              <a:solidFill>
                <a:srgbClr val="000000"/>
              </a:solidFill>
            </a:endParaRPr>
          </a:p>
        </p:txBody>
      </p:sp>
    </p:spTree>
    <p:extLst>
      <p:ext uri="{BB962C8B-B14F-4D97-AF65-F5344CB8AC3E}">
        <p14:creationId xmlns:p14="http://schemas.microsoft.com/office/powerpoint/2010/main" val="1550918841"/>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FFFFFF"/>
          </a:solidFill>
          <a:latin typeface="+mj-lt"/>
          <a:ea typeface="+mj-ea"/>
          <a:cs typeface="+mj-cs"/>
        </a:defRPr>
      </a:lvl1pPr>
      <a:lvl2pPr algn="l" rtl="0" eaLnBrk="0" fontAlgn="base" hangingPunct="0">
        <a:spcBef>
          <a:spcPct val="0"/>
        </a:spcBef>
        <a:spcAft>
          <a:spcPct val="0"/>
        </a:spcAft>
        <a:defRPr sz="3200" b="1">
          <a:solidFill>
            <a:srgbClr val="FFFF99"/>
          </a:solidFill>
          <a:latin typeface="Arial" charset="0"/>
          <a:ea typeface="黑体" pitchFamily="2" charset="-122"/>
        </a:defRPr>
      </a:lvl2pPr>
      <a:lvl3pPr algn="l" rtl="0" eaLnBrk="0" fontAlgn="base" hangingPunct="0">
        <a:spcBef>
          <a:spcPct val="0"/>
        </a:spcBef>
        <a:spcAft>
          <a:spcPct val="0"/>
        </a:spcAft>
        <a:defRPr sz="3200" b="1">
          <a:solidFill>
            <a:srgbClr val="FFFF99"/>
          </a:solidFill>
          <a:latin typeface="Arial" charset="0"/>
          <a:ea typeface="黑体" pitchFamily="2" charset="-122"/>
        </a:defRPr>
      </a:lvl3pPr>
      <a:lvl4pPr algn="l" rtl="0" eaLnBrk="0" fontAlgn="base" hangingPunct="0">
        <a:spcBef>
          <a:spcPct val="0"/>
        </a:spcBef>
        <a:spcAft>
          <a:spcPct val="0"/>
        </a:spcAft>
        <a:defRPr sz="3200" b="1">
          <a:solidFill>
            <a:srgbClr val="FFFF99"/>
          </a:solidFill>
          <a:latin typeface="Arial" charset="0"/>
          <a:ea typeface="黑体" pitchFamily="2" charset="-122"/>
        </a:defRPr>
      </a:lvl4pPr>
      <a:lvl5pPr algn="l" rtl="0" eaLnBrk="0" fontAlgn="base" hangingPunct="0">
        <a:spcBef>
          <a:spcPct val="0"/>
        </a:spcBef>
        <a:spcAft>
          <a:spcPct val="0"/>
        </a:spcAft>
        <a:defRPr sz="3200" b="1">
          <a:solidFill>
            <a:srgbClr val="FFFF99"/>
          </a:solidFill>
          <a:latin typeface="Arial" charset="0"/>
          <a:ea typeface="黑体" pitchFamily="2" charset="-122"/>
        </a:defRPr>
      </a:lvl5pPr>
      <a:lvl6pPr marL="457200" algn="l" rtl="0" fontAlgn="base">
        <a:spcBef>
          <a:spcPct val="0"/>
        </a:spcBef>
        <a:spcAft>
          <a:spcPct val="0"/>
        </a:spcAft>
        <a:defRPr sz="3200" b="1">
          <a:solidFill>
            <a:srgbClr val="FFFF99"/>
          </a:solidFill>
          <a:latin typeface="Arial" charset="0"/>
          <a:ea typeface="黑体" pitchFamily="2" charset="-122"/>
        </a:defRPr>
      </a:lvl6pPr>
      <a:lvl7pPr marL="914400" algn="l" rtl="0" fontAlgn="base">
        <a:spcBef>
          <a:spcPct val="0"/>
        </a:spcBef>
        <a:spcAft>
          <a:spcPct val="0"/>
        </a:spcAft>
        <a:defRPr sz="3200" b="1">
          <a:solidFill>
            <a:srgbClr val="FFFF99"/>
          </a:solidFill>
          <a:latin typeface="Arial" charset="0"/>
          <a:ea typeface="黑体" pitchFamily="2" charset="-122"/>
        </a:defRPr>
      </a:lvl7pPr>
      <a:lvl8pPr marL="1371600" algn="l" rtl="0" fontAlgn="base">
        <a:spcBef>
          <a:spcPct val="0"/>
        </a:spcBef>
        <a:spcAft>
          <a:spcPct val="0"/>
        </a:spcAft>
        <a:defRPr sz="3200" b="1">
          <a:solidFill>
            <a:srgbClr val="FFFF99"/>
          </a:solidFill>
          <a:latin typeface="Arial" charset="0"/>
          <a:ea typeface="黑体" pitchFamily="2" charset="-122"/>
        </a:defRPr>
      </a:lvl8pPr>
      <a:lvl9pPr marL="1828800" algn="l" rtl="0" fontAlgn="base">
        <a:spcBef>
          <a:spcPct val="0"/>
        </a:spcBef>
        <a:spcAft>
          <a:spcPct val="0"/>
        </a:spcAft>
        <a:defRPr sz="3200" b="1">
          <a:solidFill>
            <a:srgbClr val="FFFF99"/>
          </a:solidFill>
          <a:latin typeface="Arial" charset="0"/>
          <a:ea typeface="黑体" pitchFamily="2" charset="-122"/>
        </a:defRPr>
      </a:lvl9pPr>
    </p:titleStyle>
    <p:bodyStyle>
      <a:lvl1pPr marL="342900" indent="-342900" algn="l" rtl="0" eaLnBrk="0" fontAlgn="base" hangingPunct="0">
        <a:spcBef>
          <a:spcPct val="20000"/>
        </a:spcBef>
        <a:spcAft>
          <a:spcPct val="0"/>
        </a:spcAft>
        <a:buChar char="•"/>
        <a:defRPr sz="2400" b="1">
          <a:solidFill>
            <a:srgbClr val="000000"/>
          </a:solidFill>
          <a:latin typeface="Verdana" pitchFamily="34" charset="0"/>
          <a:ea typeface="+mn-ea"/>
          <a:cs typeface="Verdana" pitchFamily="34" charset="0"/>
        </a:defRPr>
      </a:lvl1pPr>
      <a:lvl2pPr marL="742950" indent="-285750" algn="l" rtl="0" eaLnBrk="0" fontAlgn="base" hangingPunct="0">
        <a:spcBef>
          <a:spcPct val="20000"/>
        </a:spcBef>
        <a:spcAft>
          <a:spcPct val="0"/>
        </a:spcAft>
        <a:buChar char="–"/>
        <a:defRPr sz="2400">
          <a:solidFill>
            <a:srgbClr val="000000"/>
          </a:solidFill>
          <a:latin typeface="Verdana" pitchFamily="34" charset="0"/>
          <a:ea typeface="宋体" pitchFamily="2" charset="-122"/>
          <a:cs typeface="Verdana" pitchFamily="34" charset="0"/>
        </a:defRPr>
      </a:lvl2pPr>
      <a:lvl3pPr marL="1143000" indent="-228600" algn="l" rtl="0" eaLnBrk="0" fontAlgn="base" hangingPunct="0">
        <a:spcBef>
          <a:spcPct val="20000"/>
        </a:spcBef>
        <a:spcAft>
          <a:spcPct val="0"/>
        </a:spcAft>
        <a:buChar char="•"/>
        <a:defRPr sz="2400">
          <a:solidFill>
            <a:srgbClr val="000000"/>
          </a:solidFill>
          <a:latin typeface="Verdana" pitchFamily="34" charset="0"/>
          <a:ea typeface="宋体" pitchFamily="2" charset="-122"/>
          <a:cs typeface="Verdana" pitchFamily="34" charset="0"/>
        </a:defRPr>
      </a:lvl3pPr>
      <a:lvl4pPr marL="1600200" indent="-228600" algn="l" rtl="0" eaLnBrk="0" fontAlgn="base" hangingPunct="0">
        <a:spcBef>
          <a:spcPct val="20000"/>
        </a:spcBef>
        <a:spcAft>
          <a:spcPct val="0"/>
        </a:spcAft>
        <a:buChar char="–"/>
        <a:defRPr sz="2000">
          <a:solidFill>
            <a:srgbClr val="000000"/>
          </a:solidFill>
          <a:latin typeface="Verdana" pitchFamily="34" charset="0"/>
          <a:ea typeface="宋体" pitchFamily="2" charset="-122"/>
          <a:cs typeface="Verdana" pitchFamily="34" charset="0"/>
        </a:defRPr>
      </a:lvl4pPr>
      <a:lvl5pPr marL="2057400" indent="-228600" algn="l" rtl="0" eaLnBrk="0" fontAlgn="base" hangingPunct="0">
        <a:spcBef>
          <a:spcPct val="20000"/>
        </a:spcBef>
        <a:spcAft>
          <a:spcPct val="0"/>
        </a:spcAft>
        <a:buChar char="»"/>
        <a:defRPr sz="2000">
          <a:solidFill>
            <a:srgbClr val="000000"/>
          </a:solidFill>
          <a:latin typeface="Verdana" pitchFamily="34" charset="0"/>
          <a:ea typeface="宋体" pitchFamily="2" charset="-122"/>
          <a:cs typeface="Verdana" pitchFamily="34" charset="0"/>
        </a:defRPr>
      </a:lvl5pPr>
      <a:lvl6pPr marL="2514600" indent="-228600" algn="l" rtl="0" fontAlgn="base">
        <a:spcBef>
          <a:spcPct val="20000"/>
        </a:spcBef>
        <a:spcAft>
          <a:spcPct val="0"/>
        </a:spcAft>
        <a:buChar char="»"/>
        <a:defRPr sz="2000">
          <a:solidFill>
            <a:srgbClr val="000000"/>
          </a:solidFill>
          <a:latin typeface="+mn-lt"/>
          <a:ea typeface="宋体" pitchFamily="2" charset="-122"/>
        </a:defRPr>
      </a:lvl6pPr>
      <a:lvl7pPr marL="2971800" indent="-228600" algn="l" rtl="0" fontAlgn="base">
        <a:spcBef>
          <a:spcPct val="20000"/>
        </a:spcBef>
        <a:spcAft>
          <a:spcPct val="0"/>
        </a:spcAft>
        <a:buChar char="»"/>
        <a:defRPr sz="2000">
          <a:solidFill>
            <a:srgbClr val="000000"/>
          </a:solidFill>
          <a:latin typeface="+mn-lt"/>
          <a:ea typeface="宋体" pitchFamily="2" charset="-122"/>
        </a:defRPr>
      </a:lvl7pPr>
      <a:lvl8pPr marL="3429000" indent="-228600" algn="l" rtl="0" fontAlgn="base">
        <a:spcBef>
          <a:spcPct val="20000"/>
        </a:spcBef>
        <a:spcAft>
          <a:spcPct val="0"/>
        </a:spcAft>
        <a:buChar char="»"/>
        <a:defRPr sz="2000">
          <a:solidFill>
            <a:srgbClr val="000000"/>
          </a:solidFill>
          <a:latin typeface="+mn-lt"/>
          <a:ea typeface="宋体" pitchFamily="2" charset="-122"/>
        </a:defRPr>
      </a:lvl8pPr>
      <a:lvl9pPr marL="3886200" indent="-228600" algn="l" rtl="0" fontAlgn="base">
        <a:spcBef>
          <a:spcPct val="20000"/>
        </a:spcBef>
        <a:spcAft>
          <a:spcPct val="0"/>
        </a:spcAft>
        <a:buChar char="»"/>
        <a:defRPr sz="2000">
          <a:solidFill>
            <a:srgbClr val="000000"/>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50BBB-EB20-4BDC-AEF2-745B304F44EF}" type="datetimeFigureOut">
              <a:rPr lang="zh-CN" altLang="en-US" smtClean="0"/>
              <a:t>2015/8/24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07D56-0A3D-4CE7-B809-2818C81438C3}" type="slidenum">
              <a:rPr lang="zh-CN" altLang="en-US" smtClean="0"/>
              <a:t>‹#›</a:t>
            </a:fld>
            <a:endParaRPr lang="zh-CN" altLang="en-US"/>
          </a:p>
        </p:txBody>
      </p:sp>
    </p:spTree>
    <p:extLst>
      <p:ext uri="{BB962C8B-B14F-4D97-AF65-F5344CB8AC3E}">
        <p14:creationId xmlns:p14="http://schemas.microsoft.com/office/powerpoint/2010/main" val="9678075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0FCBF-ED1F-44AB-9790-49FD9240FA32}" type="datetimeFigureOut">
              <a:rPr lang="zh-CN" altLang="en-US" smtClean="0"/>
              <a:t>2015/8/24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E3CAF-BABE-40A9-A39D-32A1077268E1}" type="slidenum">
              <a:rPr lang="zh-CN" altLang="en-US" smtClean="0"/>
              <a:t>‹#›</a:t>
            </a:fld>
            <a:endParaRPr lang="zh-CN" altLang="en-US"/>
          </a:p>
        </p:txBody>
      </p:sp>
    </p:spTree>
    <p:extLst>
      <p:ext uri="{BB962C8B-B14F-4D97-AF65-F5344CB8AC3E}">
        <p14:creationId xmlns:p14="http://schemas.microsoft.com/office/powerpoint/2010/main" val="38295453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6.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5.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6.xml"/><Relationship Id="rId1" Type="http://schemas.openxmlformats.org/officeDocument/2006/relationships/themeOverride" Target="../theme/themeOverride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hemeOverride" Target="../theme/themeOverride9.xml"/><Relationship Id="rId5" Type="http://schemas.openxmlformats.org/officeDocument/2006/relationships/image" Target="../media/image37.png"/><Relationship Id="rId4" Type="http://schemas.openxmlformats.org/officeDocument/2006/relationships/image" Target="../media/image36.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hemeOverride" Target="../theme/themeOverride10.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mlDrawing" Target="../drawings/vmlDrawing1.vml"/><Relationship Id="rId1" Type="http://schemas.openxmlformats.org/officeDocument/2006/relationships/themeOverride" Target="../theme/themeOverride11.xml"/><Relationship Id="rId6" Type="http://schemas.openxmlformats.org/officeDocument/2006/relationships/image" Target="../media/image41.emf"/><Relationship Id="rId5" Type="http://schemas.openxmlformats.org/officeDocument/2006/relationships/oleObject" Target="../embeddings/oleObject1.bin"/><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slideLayout" Target="../slideLayouts/slideLayout16.xml"/><Relationship Id="rId1" Type="http://schemas.openxmlformats.org/officeDocument/2006/relationships/themeOverride" Target="../theme/themeOverride1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20.xml"/><Relationship Id="rId7" Type="http://schemas.openxmlformats.org/officeDocument/2006/relationships/image" Target="../media/image50.png"/><Relationship Id="rId2" Type="http://schemas.openxmlformats.org/officeDocument/2006/relationships/tags" Target="../tags/tag1.xml"/><Relationship Id="rId1" Type="http://schemas.openxmlformats.org/officeDocument/2006/relationships/themeOverride" Target="../theme/themeOverride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hemeOverride" Target="../theme/themeOverride14.xml"/><Relationship Id="rId5" Type="http://schemas.openxmlformats.org/officeDocument/2006/relationships/image" Target="../media/image52.jpe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hemeOverride" Target="../theme/themeOverride15.xml"/><Relationship Id="rId5" Type="http://schemas.openxmlformats.org/officeDocument/2006/relationships/image" Target="../media/image5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hemeOverride" Target="../theme/themeOverride1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Layout" Target="../slideLayouts/slideLayout29.xml"/><Relationship Id="rId1" Type="http://schemas.openxmlformats.org/officeDocument/2006/relationships/themeOverride" Target="../theme/themeOverr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5.xml"/><Relationship Id="rId1" Type="http://schemas.openxmlformats.org/officeDocument/2006/relationships/themeOverride" Target="../theme/themeOverride18.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slideLayout" Target="../slideLayouts/slideLayout15.xml"/><Relationship Id="rId1" Type="http://schemas.openxmlformats.org/officeDocument/2006/relationships/themeOverride" Target="../theme/themeOverride19.xml"/><Relationship Id="rId6" Type="http://schemas.openxmlformats.org/officeDocument/2006/relationships/image" Target="../media/image60.jpg"/><Relationship Id="rId5" Type="http://schemas.openxmlformats.org/officeDocument/2006/relationships/image" Target="../media/image59.tiff"/><Relationship Id="rId4" Type="http://schemas.openxmlformats.org/officeDocument/2006/relationships/image" Target="../media/image58.tiff"/></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mlDrawing" Target="../drawings/vmlDrawing2.vml"/><Relationship Id="rId1" Type="http://schemas.openxmlformats.org/officeDocument/2006/relationships/themeOverride" Target="../theme/themeOverride20.xml"/><Relationship Id="rId5" Type="http://schemas.openxmlformats.org/officeDocument/2006/relationships/image" Target="../media/image65.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69.emf"/><Relationship Id="rId18" Type="http://schemas.openxmlformats.org/officeDocument/2006/relationships/oleObject" Target="../embeddings/oleObject10.bin"/><Relationship Id="rId3" Type="http://schemas.openxmlformats.org/officeDocument/2006/relationships/slideLayout" Target="../slideLayouts/slideLayout16.xml"/><Relationship Id="rId21" Type="http://schemas.openxmlformats.org/officeDocument/2006/relationships/image" Target="../media/image75.jpeg"/><Relationship Id="rId7" Type="http://schemas.openxmlformats.org/officeDocument/2006/relationships/oleObject" Target="../embeddings/oleObject4.bin"/><Relationship Id="rId12" Type="http://schemas.openxmlformats.org/officeDocument/2006/relationships/oleObject" Target="../embeddings/oleObject7.bin"/><Relationship Id="rId17" Type="http://schemas.openxmlformats.org/officeDocument/2006/relationships/image" Target="../media/image71.emf"/><Relationship Id="rId2" Type="http://schemas.openxmlformats.org/officeDocument/2006/relationships/vmlDrawing" Target="../drawings/vmlDrawing3.vml"/><Relationship Id="rId16" Type="http://schemas.openxmlformats.org/officeDocument/2006/relationships/oleObject" Target="../embeddings/oleObject9.bin"/><Relationship Id="rId20" Type="http://schemas.openxmlformats.org/officeDocument/2006/relationships/image" Target="../media/image74.jpeg"/><Relationship Id="rId1" Type="http://schemas.openxmlformats.org/officeDocument/2006/relationships/themeOverride" Target="../theme/themeOverride21.xml"/><Relationship Id="rId6" Type="http://schemas.openxmlformats.org/officeDocument/2006/relationships/image" Target="../media/image66.emf"/><Relationship Id="rId11" Type="http://schemas.openxmlformats.org/officeDocument/2006/relationships/image" Target="../media/image68.emf"/><Relationship Id="rId5" Type="http://schemas.openxmlformats.org/officeDocument/2006/relationships/oleObject" Target="../embeddings/oleObject3.bin"/><Relationship Id="rId15" Type="http://schemas.openxmlformats.org/officeDocument/2006/relationships/image" Target="../media/image70.emf"/><Relationship Id="rId10" Type="http://schemas.openxmlformats.org/officeDocument/2006/relationships/oleObject" Target="../embeddings/oleObject6.bin"/><Relationship Id="rId19"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oleObject" Target="../embeddings/oleObject5.bin"/><Relationship Id="rId14" Type="http://schemas.openxmlformats.org/officeDocument/2006/relationships/oleObject" Target="../embeddings/oleObject8.bin"/><Relationship Id="rId22"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69.emf"/><Relationship Id="rId18" Type="http://schemas.openxmlformats.org/officeDocument/2006/relationships/oleObject" Target="../embeddings/oleObject18.bin"/><Relationship Id="rId26" Type="http://schemas.openxmlformats.org/officeDocument/2006/relationships/image" Target="../media/image46.png"/><Relationship Id="rId3" Type="http://schemas.openxmlformats.org/officeDocument/2006/relationships/slideLayout" Target="../slideLayouts/slideLayout16.xml"/><Relationship Id="rId21" Type="http://schemas.openxmlformats.org/officeDocument/2006/relationships/image" Target="../media/image75.jpeg"/><Relationship Id="rId7" Type="http://schemas.openxmlformats.org/officeDocument/2006/relationships/oleObject" Target="../embeddings/oleObject12.bin"/><Relationship Id="rId12" Type="http://schemas.openxmlformats.org/officeDocument/2006/relationships/oleObject" Target="../embeddings/oleObject15.bin"/><Relationship Id="rId17" Type="http://schemas.openxmlformats.org/officeDocument/2006/relationships/image" Target="../media/image71.emf"/><Relationship Id="rId25" Type="http://schemas.openxmlformats.org/officeDocument/2006/relationships/image" Target="../media/image78.tiff"/><Relationship Id="rId2" Type="http://schemas.openxmlformats.org/officeDocument/2006/relationships/vmlDrawing" Target="../drawings/vmlDrawing4.vml"/><Relationship Id="rId16" Type="http://schemas.openxmlformats.org/officeDocument/2006/relationships/oleObject" Target="../embeddings/oleObject17.bin"/><Relationship Id="rId20" Type="http://schemas.openxmlformats.org/officeDocument/2006/relationships/image" Target="../media/image74.jpeg"/><Relationship Id="rId1" Type="http://schemas.openxmlformats.org/officeDocument/2006/relationships/themeOverride" Target="../theme/themeOverride22.xml"/><Relationship Id="rId6" Type="http://schemas.openxmlformats.org/officeDocument/2006/relationships/image" Target="../media/image66.emf"/><Relationship Id="rId11" Type="http://schemas.openxmlformats.org/officeDocument/2006/relationships/image" Target="../media/image68.emf"/><Relationship Id="rId24" Type="http://schemas.openxmlformats.org/officeDocument/2006/relationships/image" Target="../media/image44.jpeg"/><Relationship Id="rId5" Type="http://schemas.openxmlformats.org/officeDocument/2006/relationships/oleObject" Target="../embeddings/oleObject11.bin"/><Relationship Id="rId15" Type="http://schemas.openxmlformats.org/officeDocument/2006/relationships/image" Target="../media/image70.emf"/><Relationship Id="rId23" Type="http://schemas.openxmlformats.org/officeDocument/2006/relationships/image" Target="../media/image77.jpeg"/><Relationship Id="rId10" Type="http://schemas.openxmlformats.org/officeDocument/2006/relationships/oleObject" Target="../embeddings/oleObject14.bin"/><Relationship Id="rId19"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oleObject" Target="../embeddings/oleObject13.bin"/><Relationship Id="rId14" Type="http://schemas.openxmlformats.org/officeDocument/2006/relationships/oleObject" Target="../embeddings/oleObject16.bin"/><Relationship Id="rId22"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79.jpeg"/><Relationship Id="rId7" Type="http://schemas.openxmlformats.org/officeDocument/2006/relationships/image" Target="../media/image82.png"/><Relationship Id="rId12" Type="http://schemas.microsoft.com/office/2007/relationships/diagramDrawing" Target="../diagrams/drawing1.xml"/><Relationship Id="rId2" Type="http://schemas.openxmlformats.org/officeDocument/2006/relationships/slideLayout" Target="../slideLayouts/slideLayout16.xml"/><Relationship Id="rId1" Type="http://schemas.openxmlformats.org/officeDocument/2006/relationships/themeOverride" Target="../theme/themeOverride23.xml"/><Relationship Id="rId6" Type="http://schemas.openxmlformats.org/officeDocument/2006/relationships/hyperlink" Target="https://www.disasterscharter.org/web/guest/home;jsessionid=81055361266C2791E513EB3D2AC7D385.intlcharter-prod4040" TargetMode="External"/><Relationship Id="rId11" Type="http://schemas.openxmlformats.org/officeDocument/2006/relationships/diagramColors" Target="../diagrams/colors1.xml"/><Relationship Id="rId5" Type="http://schemas.openxmlformats.org/officeDocument/2006/relationships/image" Target="../media/image81.png"/><Relationship Id="rId10" Type="http://schemas.openxmlformats.org/officeDocument/2006/relationships/diagramQuickStyle" Target="../diagrams/quickStyle1.xml"/><Relationship Id="rId4" Type="http://schemas.openxmlformats.org/officeDocument/2006/relationships/image" Target="../media/image80.png"/><Relationship Id="rId9"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slideLayout" Target="../slideLayouts/slideLayout16.xml"/><Relationship Id="rId1" Type="http://schemas.openxmlformats.org/officeDocument/2006/relationships/themeOverride" Target="../theme/themeOverr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16.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notesSlide" Target="../notesSlides/notesSlide5.xml"/><Relationship Id="rId7" Type="http://schemas.openxmlformats.org/officeDocument/2006/relationships/image" Target="../media/image21.tiff"/><Relationship Id="rId2" Type="http://schemas.openxmlformats.org/officeDocument/2006/relationships/slideLayout" Target="../slideLayouts/slideLayout16.xml"/><Relationship Id="rId1" Type="http://schemas.openxmlformats.org/officeDocument/2006/relationships/themeOverride" Target="../theme/themeOverride3.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tiff"/></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16.xml"/><Relationship Id="rId1" Type="http://schemas.openxmlformats.org/officeDocument/2006/relationships/themeOverride" Target="../theme/themeOverride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5.xml"/><Relationship Id="rId1" Type="http://schemas.openxmlformats.org/officeDocument/2006/relationships/themeOverride" Target="../theme/themeOverr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6" descr="PPT_Header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667"/>
          <a:stretch/>
        </p:blipFill>
        <p:spPr bwMode="auto">
          <a:xfrm>
            <a:off x="-6032" y="44815"/>
            <a:ext cx="9144000" cy="1132114"/>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1187450" y="1556740"/>
            <a:ext cx="6769100" cy="1071562"/>
          </a:xfrm>
        </p:spPr>
        <p:txBody>
          <a:bodyPr/>
          <a:lstStyle/>
          <a:p>
            <a:pPr eaLnBrk="1" hangingPunct="1">
              <a:lnSpc>
                <a:spcPct val="120000"/>
              </a:lnSpc>
              <a:defRPr/>
            </a:pPr>
            <a:r>
              <a:rPr lang="en-US" altLang="zh-CN" sz="3200" dirty="0" smtClean="0">
                <a:solidFill>
                  <a:schemeClr val="bg2"/>
                </a:solidFill>
                <a:effectLst>
                  <a:outerShdw blurRad="38100" dist="38100" dir="2700000" algn="tl">
                    <a:srgbClr val="C0C0C0"/>
                  </a:outerShdw>
                </a:effectLst>
                <a:latin typeface="Calibri" pitchFamily="34" charset="0"/>
                <a:cs typeface="Calibri" pitchFamily="34" charset="0"/>
              </a:rPr>
              <a:t>Development of LiDAR Technology for Disaster Mitigation</a:t>
            </a:r>
          </a:p>
        </p:txBody>
      </p:sp>
      <p:sp>
        <p:nvSpPr>
          <p:cNvPr id="17410" name="Rectangle 20"/>
          <p:cNvSpPr>
            <a:spLocks noChangeArrowheads="1"/>
          </p:cNvSpPr>
          <p:nvPr/>
        </p:nvSpPr>
        <p:spPr bwMode="gray">
          <a:xfrm>
            <a:off x="1253218" y="2996940"/>
            <a:ext cx="6777718" cy="576262"/>
          </a:xfrm>
          <a:prstGeom prst="rect">
            <a:avLst/>
          </a:prstGeom>
          <a:noFill/>
          <a:ln w="9525">
            <a:noFill/>
            <a:miter lim="800000"/>
            <a:headEnd/>
            <a:tailEnd/>
          </a:ln>
        </p:spPr>
        <p:txBody>
          <a:bodyPr anchor="ctr"/>
          <a:lstStyle/>
          <a:p>
            <a:pPr>
              <a:lnSpc>
                <a:spcPct val="110000"/>
              </a:lnSpc>
              <a:spcBef>
                <a:spcPct val="10000"/>
              </a:spcBef>
            </a:pPr>
            <a:r>
              <a:rPr lang="en-US" altLang="zh-CN" sz="2400" b="1" dirty="0" smtClean="0">
                <a:solidFill>
                  <a:prstClr val="black"/>
                </a:solidFill>
                <a:latin typeface="Calibri" pitchFamily="34" charset="0"/>
                <a:ea typeface="黑体"/>
                <a:cs typeface="Calibri" pitchFamily="34" charset="0"/>
              </a:rPr>
              <a:t>Presented by </a:t>
            </a:r>
            <a:r>
              <a:rPr lang="en-US" altLang="zh-CN" sz="2400" b="1" dirty="0" err="1" smtClean="0">
                <a:solidFill>
                  <a:prstClr val="black"/>
                </a:solidFill>
                <a:latin typeface="Calibri" pitchFamily="34" charset="0"/>
                <a:ea typeface="黑体"/>
                <a:cs typeface="Calibri" pitchFamily="34" charset="0"/>
              </a:rPr>
              <a:t>Chuanrong</a:t>
            </a:r>
            <a:r>
              <a:rPr lang="en-US" altLang="zh-CN" sz="2400" b="1" dirty="0" smtClean="0">
                <a:solidFill>
                  <a:prstClr val="black"/>
                </a:solidFill>
                <a:latin typeface="Calibri" pitchFamily="34" charset="0"/>
                <a:ea typeface="黑体"/>
                <a:cs typeface="Calibri" pitchFamily="34" charset="0"/>
              </a:rPr>
              <a:t> Li</a:t>
            </a:r>
            <a:endParaRPr lang="zh-CN" altLang="zh-CN" sz="2000" b="1" dirty="0">
              <a:solidFill>
                <a:prstClr val="black"/>
              </a:solidFill>
              <a:latin typeface="Calibri" pitchFamily="34" charset="0"/>
              <a:ea typeface="黑体"/>
              <a:cs typeface="Calibri" pitchFamily="34" charset="0"/>
            </a:endParaRPr>
          </a:p>
        </p:txBody>
      </p:sp>
      <p:sp>
        <p:nvSpPr>
          <p:cNvPr id="17411" name="Rectangle 22"/>
          <p:cNvSpPr>
            <a:spLocks noChangeArrowheads="1"/>
          </p:cNvSpPr>
          <p:nvPr/>
        </p:nvSpPr>
        <p:spPr bwMode="gray">
          <a:xfrm>
            <a:off x="2268538" y="5734619"/>
            <a:ext cx="4714875" cy="361950"/>
          </a:xfrm>
          <a:prstGeom prst="rect">
            <a:avLst/>
          </a:prstGeom>
          <a:noFill/>
          <a:ln w="9525">
            <a:noFill/>
            <a:miter lim="800000"/>
            <a:headEnd/>
            <a:tailEnd/>
          </a:ln>
        </p:spPr>
        <p:txBody>
          <a:bodyPr anchor="ctr"/>
          <a:lstStyle/>
          <a:p>
            <a:pPr>
              <a:lnSpc>
                <a:spcPct val="110000"/>
              </a:lnSpc>
            </a:pPr>
            <a:r>
              <a:rPr lang="en-US" altLang="zh-CN" sz="1800" b="1" dirty="0" smtClean="0">
                <a:solidFill>
                  <a:prstClr val="black"/>
                </a:solidFill>
                <a:latin typeface="Calibri" pitchFamily="34" charset="0"/>
                <a:ea typeface="黑体"/>
              </a:rPr>
              <a:t>September, 2015    </a:t>
            </a:r>
            <a:r>
              <a:rPr lang="en-US" altLang="zh-CN" sz="1800" b="1" dirty="0" err="1" smtClean="0">
                <a:solidFill>
                  <a:prstClr val="black"/>
                </a:solidFill>
                <a:latin typeface="Calibri" pitchFamily="34" charset="0"/>
                <a:ea typeface="黑体"/>
              </a:rPr>
              <a:t>Frascati</a:t>
            </a:r>
            <a:r>
              <a:rPr lang="en-US" altLang="zh-CN" sz="1800" b="1" dirty="0" smtClean="0">
                <a:solidFill>
                  <a:prstClr val="black"/>
                </a:solidFill>
                <a:latin typeface="Calibri" pitchFamily="34" charset="0"/>
                <a:ea typeface="黑体"/>
              </a:rPr>
              <a:t>, Italy</a:t>
            </a:r>
            <a:endParaRPr lang="en-US" altLang="zh-CN" sz="1800" b="1" dirty="0">
              <a:solidFill>
                <a:prstClr val="black"/>
              </a:solidFill>
              <a:latin typeface="Calibri" pitchFamily="34" charset="0"/>
              <a:ea typeface="黑体"/>
            </a:endParaRPr>
          </a:p>
        </p:txBody>
      </p:sp>
      <p:sp>
        <p:nvSpPr>
          <p:cNvPr id="17414" name="Rectangle 4"/>
          <p:cNvSpPr>
            <a:spLocks noChangeArrowheads="1"/>
          </p:cNvSpPr>
          <p:nvPr/>
        </p:nvSpPr>
        <p:spPr bwMode="gray">
          <a:xfrm>
            <a:off x="2051573" y="3933070"/>
            <a:ext cx="7086395" cy="1872260"/>
          </a:xfrm>
          <a:prstGeom prst="rect">
            <a:avLst/>
          </a:prstGeom>
          <a:noFill/>
          <a:ln w="9525">
            <a:noFill/>
            <a:miter lim="800000"/>
            <a:headEnd/>
            <a:tailEnd/>
          </a:ln>
        </p:spPr>
        <p:txBody>
          <a:bodyPr anchor="ctr"/>
          <a:lstStyle/>
          <a:p>
            <a:pPr algn="l">
              <a:lnSpc>
                <a:spcPct val="110000"/>
              </a:lnSpc>
            </a:pPr>
            <a:r>
              <a:rPr lang="en-US" altLang="zh-CN" sz="2400" b="1" dirty="0">
                <a:solidFill>
                  <a:prstClr val="black"/>
                </a:solidFill>
                <a:latin typeface="Calibri" pitchFamily="34" charset="0"/>
                <a:ea typeface="楷体_GB2312" pitchFamily="49" charset="-122"/>
                <a:cs typeface="Calibri" pitchFamily="34" charset="0"/>
              </a:rPr>
              <a:t>Key Laboratory of Quantitative Remote Sensing Information </a:t>
            </a:r>
            <a:r>
              <a:rPr lang="en-US" altLang="zh-CN" sz="2400" b="1" dirty="0" smtClean="0">
                <a:solidFill>
                  <a:prstClr val="black"/>
                </a:solidFill>
                <a:latin typeface="Calibri" pitchFamily="34" charset="0"/>
                <a:ea typeface="楷体_GB2312" pitchFamily="49" charset="-122"/>
                <a:cs typeface="Calibri" pitchFamily="34" charset="0"/>
              </a:rPr>
              <a:t>Technology, Academy </a:t>
            </a:r>
            <a:r>
              <a:rPr lang="en-US" altLang="zh-CN" sz="2400" b="1" dirty="0">
                <a:solidFill>
                  <a:prstClr val="black"/>
                </a:solidFill>
                <a:latin typeface="Calibri" pitchFamily="34" charset="0"/>
                <a:ea typeface="楷体_GB2312" pitchFamily="49" charset="-122"/>
                <a:cs typeface="Calibri" pitchFamily="34" charset="0"/>
              </a:rPr>
              <a:t>of Opto-Electronics (AOE), </a:t>
            </a:r>
            <a:r>
              <a:rPr lang="en-US" altLang="zh-CN" sz="2400" b="1" dirty="0" smtClean="0">
                <a:solidFill>
                  <a:prstClr val="black"/>
                </a:solidFill>
                <a:latin typeface="Calibri" pitchFamily="34" charset="0"/>
                <a:ea typeface="楷体_GB2312" pitchFamily="49" charset="-122"/>
                <a:cs typeface="Calibri" pitchFamily="34" charset="0"/>
              </a:rPr>
              <a:t>Chinese </a:t>
            </a:r>
            <a:r>
              <a:rPr lang="en-US" altLang="zh-CN" sz="2400" b="1" dirty="0">
                <a:solidFill>
                  <a:prstClr val="black"/>
                </a:solidFill>
                <a:latin typeface="Calibri" pitchFamily="34" charset="0"/>
                <a:ea typeface="楷体_GB2312" pitchFamily="49" charset="-122"/>
                <a:cs typeface="Calibri" pitchFamily="34" charset="0"/>
              </a:rPr>
              <a:t>Academy of Sciences (CAS)</a:t>
            </a:r>
            <a:endParaRPr lang="zh-CN" altLang="zh-CN" sz="2400" b="1" dirty="0">
              <a:solidFill>
                <a:prstClr val="black"/>
              </a:solidFill>
              <a:latin typeface="Calibri" pitchFamily="34" charset="0"/>
              <a:ea typeface="楷体_GB2312" pitchFamily="49" charset="-122"/>
              <a:cs typeface="Calibri" pitchFamily="34" charset="0"/>
            </a:endParaRPr>
          </a:p>
        </p:txBody>
      </p:sp>
      <p:pic>
        <p:nvPicPr>
          <p:cNvPr id="17415" name="Picture 19" descr="光电院logo"/>
          <p:cNvPicPr>
            <a:picLocks noChangeAspect="1" noChangeArrowheads="1"/>
          </p:cNvPicPr>
          <p:nvPr/>
        </p:nvPicPr>
        <p:blipFill>
          <a:blip r:embed="rId4" cstate="print"/>
          <a:srcRect/>
          <a:stretch>
            <a:fillRect/>
          </a:stretch>
        </p:blipFill>
        <p:spPr bwMode="auto">
          <a:xfrm>
            <a:off x="1043510" y="4509150"/>
            <a:ext cx="1008063" cy="657225"/>
          </a:xfrm>
          <a:prstGeom prst="rect">
            <a:avLst/>
          </a:prstGeom>
          <a:noFill/>
          <a:ln w="9525">
            <a:noFill/>
            <a:miter lim="800000"/>
            <a:headEnd/>
            <a:tailEnd/>
          </a:ln>
        </p:spPr>
      </p:pic>
      <p:sp>
        <p:nvSpPr>
          <p:cNvPr id="2" name="矩形 1"/>
          <p:cNvSpPr/>
          <p:nvPr/>
        </p:nvSpPr>
        <p:spPr>
          <a:xfrm>
            <a:off x="304800" y="318187"/>
            <a:ext cx="8534400" cy="461665"/>
          </a:xfrm>
          <a:prstGeom prst="rect">
            <a:avLst/>
          </a:prstGeom>
        </p:spPr>
        <p:txBody>
          <a:bodyPr wrap="square">
            <a:spAutoFit/>
          </a:bodyPr>
          <a:lstStyle/>
          <a:p>
            <a:pPr fontAlgn="auto">
              <a:spcBef>
                <a:spcPts val="0"/>
              </a:spcBef>
              <a:spcAft>
                <a:spcPts val="0"/>
              </a:spcAft>
            </a:pPr>
            <a:r>
              <a:rPr lang="en-US" altLang="zh-CN" sz="2400" b="1" dirty="0" smtClean="0">
                <a:solidFill>
                  <a:srgbClr val="FF9900"/>
                </a:solidFill>
                <a:latin typeface="Arial"/>
                <a:ea typeface="黑体"/>
              </a:rPr>
              <a:t>CEOS Working Group on Disaster Meeting #4</a:t>
            </a:r>
            <a:endParaRPr lang="en-US" altLang="zh-CN" sz="2400" dirty="0" smtClean="0">
              <a:solidFill>
                <a:srgbClr val="FF0000"/>
              </a:solidFill>
              <a:latin typeface="Arial"/>
              <a:ea typeface="黑体"/>
            </a:endParaRPr>
          </a:p>
        </p:txBody>
      </p:sp>
    </p:spTree>
    <p:extLst>
      <p:ext uri="{BB962C8B-B14F-4D97-AF65-F5344CB8AC3E}">
        <p14:creationId xmlns:p14="http://schemas.microsoft.com/office/powerpoint/2010/main" val="340073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764630"/>
            <a:ext cx="8229600" cy="609665"/>
          </a:xfrm>
        </p:spPr>
        <p:txBody>
          <a:bodyPr/>
          <a:lstStyle/>
          <a:p>
            <a:pPr marL="0" eaLnBrk="1" hangingPunct="1">
              <a:spcBef>
                <a:spcPct val="0"/>
              </a:spcBef>
            </a:pPr>
            <a:r>
              <a:rPr lang="en-US" altLang="zh-CN" sz="2000" kern="1200" dirty="0" smtClean="0">
                <a:solidFill>
                  <a:srgbClr val="C00000"/>
                </a:solidFill>
                <a:latin typeface="+mn-lt"/>
                <a:ea typeface="+mn-ea"/>
                <a:cs typeface="+mn-cs"/>
              </a:rPr>
              <a:t>Secondary Disaster Barrier </a:t>
            </a:r>
            <a:r>
              <a:rPr lang="en-US" altLang="zh-CN" sz="2000" kern="1200" dirty="0">
                <a:solidFill>
                  <a:srgbClr val="C00000"/>
                </a:solidFill>
                <a:latin typeface="+mn-lt"/>
                <a:ea typeface="+mn-ea"/>
                <a:cs typeface="+mn-cs"/>
              </a:rPr>
              <a:t>Lake</a:t>
            </a:r>
            <a:endParaRPr lang="zh-CN" altLang="en-US" sz="2000" kern="1200" dirty="0">
              <a:solidFill>
                <a:srgbClr val="C00000"/>
              </a:solidFill>
              <a:latin typeface="+mn-lt"/>
              <a:ea typeface="+mn-ea"/>
              <a:cs typeface="+mn-cs"/>
            </a:endParaRPr>
          </a:p>
        </p:txBody>
      </p:sp>
      <p:sp>
        <p:nvSpPr>
          <p:cNvPr id="2" name="标题 1"/>
          <p:cNvSpPr>
            <a:spLocks noGrp="1"/>
          </p:cNvSpPr>
          <p:nvPr>
            <p:ph type="title"/>
          </p:nvPr>
        </p:nvSpPr>
        <p:spPr>
          <a:xfrm>
            <a:off x="107504" y="0"/>
            <a:ext cx="6858000" cy="692696"/>
          </a:xfrm>
        </p:spPr>
        <p:txBody>
          <a:bodyPr/>
          <a:lstStyle/>
          <a:p>
            <a:r>
              <a:rPr lang="en-US" altLang="zh-CN" dirty="0"/>
              <a:t>Disaster Mitigation Application</a:t>
            </a:r>
            <a:endParaRPr lang="zh-CN" altLang="en-US" dirty="0"/>
          </a:p>
        </p:txBody>
      </p:sp>
      <p:sp>
        <p:nvSpPr>
          <p:cNvPr id="4" name="TextBox 3"/>
          <p:cNvSpPr txBox="1"/>
          <p:nvPr/>
        </p:nvSpPr>
        <p:spPr>
          <a:xfrm>
            <a:off x="119690" y="5756029"/>
            <a:ext cx="8856984" cy="307777"/>
          </a:xfrm>
          <a:prstGeom prst="rect">
            <a:avLst/>
          </a:prstGeom>
          <a:noFill/>
        </p:spPr>
        <p:txBody>
          <a:bodyPr wrap="square" rtlCol="0">
            <a:spAutoFit/>
          </a:bodyPr>
          <a:lstStyle/>
          <a:p>
            <a:r>
              <a:rPr lang="en-US" altLang="zh-CN" sz="1400" b="1" dirty="0" smtClean="0">
                <a:solidFill>
                  <a:schemeClr val="bg2"/>
                </a:solidFill>
                <a:latin typeface="+mn-lt"/>
              </a:rPr>
              <a:t>Figure of Local </a:t>
            </a:r>
            <a:r>
              <a:rPr lang="en-US" altLang="zh-CN" sz="1400" b="1" dirty="0">
                <a:solidFill>
                  <a:schemeClr val="bg2"/>
                </a:solidFill>
                <a:latin typeface="+mn-lt"/>
              </a:rPr>
              <a:t>T</a:t>
            </a:r>
            <a:r>
              <a:rPr lang="en-US" altLang="zh-CN" sz="1400" b="1" dirty="0" smtClean="0">
                <a:solidFill>
                  <a:schemeClr val="bg2"/>
                </a:solidFill>
                <a:latin typeface="+mn-lt"/>
              </a:rPr>
              <a:t>opography of TangJiaShan barrier </a:t>
            </a:r>
            <a:r>
              <a:rPr lang="en-US" altLang="zh-CN" sz="1400" b="1" dirty="0">
                <a:solidFill>
                  <a:schemeClr val="bg2"/>
                </a:solidFill>
                <a:latin typeface="+mn-lt"/>
              </a:rPr>
              <a:t>lake(Including landslide </a:t>
            </a:r>
            <a:r>
              <a:rPr lang="en-US" altLang="zh-CN" sz="1400" b="1" dirty="0" smtClean="0">
                <a:solidFill>
                  <a:schemeClr val="bg2"/>
                </a:solidFill>
                <a:latin typeface="+mn-lt"/>
              </a:rPr>
              <a:t>and spill way)</a:t>
            </a:r>
          </a:p>
        </p:txBody>
      </p:sp>
      <p:sp>
        <p:nvSpPr>
          <p:cNvPr id="5" name="TextBox 4"/>
          <p:cNvSpPr txBox="1"/>
          <p:nvPr/>
        </p:nvSpPr>
        <p:spPr>
          <a:xfrm>
            <a:off x="147838" y="1179841"/>
            <a:ext cx="9017331" cy="2031325"/>
          </a:xfrm>
          <a:prstGeom prst="rect">
            <a:avLst/>
          </a:prstGeom>
          <a:noFill/>
        </p:spPr>
        <p:txBody>
          <a:bodyPr wrap="square" rtlCol="0">
            <a:spAutoFit/>
          </a:bodyPr>
          <a:lstStyle/>
          <a:p>
            <a:pPr algn="just"/>
            <a:r>
              <a:rPr kumimoji="1" lang="en-US" altLang="zh-CN" sz="1800" b="1" kern="0" dirty="0">
                <a:solidFill>
                  <a:srgbClr val="3333FF"/>
                </a:solidFill>
                <a:latin typeface="Calibri"/>
                <a:ea typeface="微软雅黑" panose="020B0503020204020204" pitchFamily="34" charset="-122"/>
              </a:rPr>
              <a:t>The 2008 Great WenChuan Earthquake</a:t>
            </a:r>
            <a:r>
              <a:rPr kumimoji="1" lang="en-US" altLang="zh-CN" sz="1800" b="1" kern="0" dirty="0" smtClean="0">
                <a:solidFill>
                  <a:srgbClr val="3333FF"/>
                </a:solidFill>
                <a:latin typeface="Calibri"/>
                <a:ea typeface="微软雅黑" panose="020B0503020204020204" pitchFamily="34" charset="-122"/>
              </a:rPr>
              <a:t>, measured </a:t>
            </a:r>
            <a:r>
              <a:rPr kumimoji="1" lang="en-US" altLang="zh-CN" sz="1800" b="1" kern="0" dirty="0">
                <a:solidFill>
                  <a:srgbClr val="3333FF"/>
                </a:solidFill>
                <a:latin typeface="Calibri"/>
                <a:ea typeface="微软雅黑" panose="020B0503020204020204" pitchFamily="34" charset="-122"/>
              </a:rPr>
              <a:t>at 8.0Ms on Monday, May 12 in Sichuan province and killed about over 69,000 people, caused massive landslides in </a:t>
            </a:r>
            <a:r>
              <a:rPr kumimoji="1" lang="en-US" altLang="zh-CN" sz="1800" b="1" kern="0" dirty="0" smtClean="0">
                <a:solidFill>
                  <a:srgbClr val="3333FF"/>
                </a:solidFill>
                <a:latin typeface="Calibri"/>
                <a:ea typeface="微软雅黑" panose="020B0503020204020204" pitchFamily="34" charset="-122"/>
              </a:rPr>
              <a:t>TangJiaShan</a:t>
            </a:r>
            <a:r>
              <a:rPr kumimoji="1" lang="en-US" altLang="zh-CN" sz="1800" b="1" kern="0" dirty="0">
                <a:solidFill>
                  <a:srgbClr val="3333FF"/>
                </a:solidFill>
                <a:latin typeface="Calibri"/>
                <a:ea typeface="微软雅黑" panose="020B0503020204020204" pitchFamily="34" charset="-122"/>
              </a:rPr>
              <a:t>. Two adjacent landslides with megalith and clay filled in river channel to form giant barrier lake. The scientists from Wuhan University collected LiDAR point-cloud data in TangJiaShan barrier lake and  achieved high-definition digital elevation image to qualitatively and quantitatively analyze water level, water retention capacity, spill way, and </a:t>
            </a:r>
            <a:br>
              <a:rPr kumimoji="1" lang="en-US" altLang="zh-CN" sz="1800" b="1" kern="0" dirty="0">
                <a:solidFill>
                  <a:srgbClr val="3333FF"/>
                </a:solidFill>
                <a:latin typeface="Calibri"/>
                <a:ea typeface="微软雅黑" panose="020B0503020204020204" pitchFamily="34" charset="-122"/>
              </a:rPr>
            </a:br>
            <a:r>
              <a:rPr kumimoji="1" lang="en-US" altLang="zh-CN" sz="1800" b="1" kern="0" dirty="0" smtClean="0">
                <a:solidFill>
                  <a:srgbClr val="3333FF"/>
                </a:solidFill>
                <a:latin typeface="Calibri"/>
                <a:ea typeface="微软雅黑" panose="020B0503020204020204" pitchFamily="34" charset="-122"/>
              </a:rPr>
              <a:t>neighbor </a:t>
            </a:r>
            <a:r>
              <a:rPr kumimoji="1" lang="en-US" altLang="zh-CN" sz="1800" b="1" kern="0" dirty="0">
                <a:solidFill>
                  <a:srgbClr val="3333FF"/>
                </a:solidFill>
                <a:latin typeface="Calibri"/>
                <a:ea typeface="微软雅黑" panose="020B0503020204020204" pitchFamily="34" charset="-122"/>
              </a:rPr>
              <a:t>landslides of </a:t>
            </a:r>
            <a:r>
              <a:rPr kumimoji="1" lang="en-US" altLang="zh-CN" sz="1800" b="1" kern="0" dirty="0" smtClean="0">
                <a:solidFill>
                  <a:srgbClr val="3333FF"/>
                </a:solidFill>
                <a:latin typeface="Calibri"/>
                <a:ea typeface="微软雅黑" panose="020B0503020204020204" pitchFamily="34" charset="-122"/>
              </a:rPr>
              <a:t> TangJiaShan </a:t>
            </a:r>
            <a:r>
              <a:rPr kumimoji="1" lang="en-US" altLang="zh-CN" sz="1800" b="1" kern="0" dirty="0">
                <a:solidFill>
                  <a:srgbClr val="3333FF"/>
                </a:solidFill>
                <a:latin typeface="Calibri"/>
                <a:ea typeface="微软雅黑" panose="020B0503020204020204" pitchFamily="34" charset="-122"/>
              </a:rPr>
              <a:t>barrier lake</a:t>
            </a:r>
            <a:r>
              <a:rPr kumimoji="1" lang="en-US" altLang="zh-CN" sz="1800" b="1" kern="0" dirty="0" smtClean="0">
                <a:solidFill>
                  <a:srgbClr val="3333FF"/>
                </a:solidFill>
                <a:latin typeface="Calibri"/>
                <a:ea typeface="微软雅黑" panose="020B0503020204020204" pitchFamily="34" charset="-122"/>
              </a:rPr>
              <a:t>.</a:t>
            </a:r>
            <a:endParaRPr lang="zh-CN" altLang="en-US" b="1" dirty="0">
              <a:solidFill>
                <a:schemeClr val="bg2"/>
              </a:solidFill>
            </a:endParaRPr>
          </a:p>
        </p:txBody>
      </p:sp>
      <p:sp>
        <p:nvSpPr>
          <p:cNvPr id="7" name="矩形 6"/>
          <p:cNvSpPr/>
          <p:nvPr/>
        </p:nvSpPr>
        <p:spPr>
          <a:xfrm>
            <a:off x="1576285" y="5446055"/>
            <a:ext cx="5957267" cy="338554"/>
          </a:xfrm>
          <a:prstGeom prst="rect">
            <a:avLst/>
          </a:prstGeom>
        </p:spPr>
        <p:txBody>
          <a:bodyPr wrap="square">
            <a:spAutoFit/>
          </a:bodyPr>
          <a:lstStyle/>
          <a:p>
            <a:r>
              <a:rPr lang="en-US" altLang="zh-CN" b="1" dirty="0">
                <a:solidFill>
                  <a:schemeClr val="bg2"/>
                </a:solidFill>
              </a:rPr>
              <a:t>(</a:t>
            </a:r>
            <a:r>
              <a:rPr lang="en-US" altLang="zh-CN" sz="1400" b="1" dirty="0">
                <a:solidFill>
                  <a:schemeClr val="bg2"/>
                </a:solidFill>
                <a:latin typeface="+mn-lt"/>
              </a:rPr>
              <a:t>a)Optical image</a:t>
            </a:r>
            <a:r>
              <a:rPr lang="zh-CN" altLang="en-US" sz="1400" b="1" dirty="0">
                <a:solidFill>
                  <a:schemeClr val="bg2"/>
                </a:solidFill>
                <a:latin typeface="+mn-lt"/>
              </a:rPr>
              <a:t>                   </a:t>
            </a:r>
            <a:r>
              <a:rPr lang="en-US" altLang="zh-CN" sz="1400" b="1" dirty="0">
                <a:solidFill>
                  <a:schemeClr val="bg2"/>
                </a:solidFill>
                <a:latin typeface="+mn-lt"/>
              </a:rPr>
              <a:t>(b)LiDAR Data</a:t>
            </a:r>
            <a:endParaRPr lang="zh-CN" altLang="en-US" sz="1400" b="1" dirty="0">
              <a:solidFill>
                <a:schemeClr val="bg2"/>
              </a:solidFill>
              <a:latin typeface="+mn-lt"/>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131" y="3211166"/>
            <a:ext cx="5834743" cy="2238103"/>
          </a:xfrm>
          <a:prstGeom prst="rect">
            <a:avLst/>
          </a:prstGeom>
        </p:spPr>
      </p:pic>
    </p:spTree>
    <p:extLst>
      <p:ext uri="{BB962C8B-B14F-4D97-AF65-F5344CB8AC3E}">
        <p14:creationId xmlns:p14="http://schemas.microsoft.com/office/powerpoint/2010/main" val="4188216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160736" y="687824"/>
            <a:ext cx="8229600" cy="438778"/>
          </a:xfrm>
        </p:spPr>
        <p:txBody>
          <a:bodyPr/>
          <a:lstStyle/>
          <a:p>
            <a:pPr marL="0" eaLnBrk="1" hangingPunct="1">
              <a:spcBef>
                <a:spcPct val="0"/>
              </a:spcBef>
            </a:pPr>
            <a:r>
              <a:rPr lang="en-US" altLang="zh-CN" sz="2000" kern="1200" dirty="0">
                <a:solidFill>
                  <a:srgbClr val="C00000"/>
                </a:solidFill>
                <a:latin typeface="+mn-lt"/>
                <a:ea typeface="+mn-ea"/>
                <a:cs typeface="+mn-cs"/>
              </a:rPr>
              <a:t>Hurricane Hazard</a:t>
            </a:r>
            <a:endParaRPr lang="zh-CN" altLang="en-US" sz="2000" kern="1200" dirty="0">
              <a:solidFill>
                <a:srgbClr val="C00000"/>
              </a:solidFill>
              <a:latin typeface="+mn-lt"/>
              <a:ea typeface="+mn-ea"/>
              <a:cs typeface="+mn-cs"/>
            </a:endParaRP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5746" b="50789"/>
          <a:stretch/>
        </p:blipFill>
        <p:spPr>
          <a:xfrm>
            <a:off x="1546182" y="2346643"/>
            <a:ext cx="5451465" cy="1813498"/>
          </a:xfrm>
          <a:prstGeom prst="rect">
            <a:avLst/>
          </a:prstGeom>
        </p:spPr>
      </p:pic>
      <p:sp>
        <p:nvSpPr>
          <p:cNvPr id="9" name="TextBox 8"/>
          <p:cNvSpPr txBox="1"/>
          <p:nvPr/>
        </p:nvSpPr>
        <p:spPr>
          <a:xfrm>
            <a:off x="4048156" y="4149100"/>
            <a:ext cx="3449983" cy="338554"/>
          </a:xfrm>
          <a:prstGeom prst="rect">
            <a:avLst/>
          </a:prstGeom>
          <a:noFill/>
        </p:spPr>
        <p:txBody>
          <a:bodyPr wrap="none" rtlCol="0">
            <a:spAutoFit/>
          </a:bodyPr>
          <a:lstStyle/>
          <a:p>
            <a:r>
              <a:rPr lang="zh-CN" altLang="en-US" b="1" dirty="0">
                <a:solidFill>
                  <a:schemeClr val="bg2"/>
                </a:solidFill>
                <a:latin typeface="+mn-lt"/>
              </a:rPr>
              <a:t>（</a:t>
            </a:r>
            <a:r>
              <a:rPr lang="en-US" altLang="zh-CN" b="1" dirty="0">
                <a:solidFill>
                  <a:schemeClr val="bg2"/>
                </a:solidFill>
                <a:latin typeface="+mn-lt"/>
              </a:rPr>
              <a:t>b</a:t>
            </a:r>
            <a:r>
              <a:rPr lang="zh-CN" altLang="en-US" b="1" dirty="0">
                <a:solidFill>
                  <a:schemeClr val="bg2"/>
                </a:solidFill>
                <a:latin typeface="+mn-lt"/>
              </a:rPr>
              <a:t>） </a:t>
            </a:r>
            <a:r>
              <a:rPr lang="en-US" altLang="zh-CN" b="1" dirty="0" smtClean="0">
                <a:solidFill>
                  <a:schemeClr val="bg2"/>
                </a:solidFill>
                <a:latin typeface="+mn-lt"/>
              </a:rPr>
              <a:t>Before hurricane </a:t>
            </a:r>
            <a:r>
              <a:rPr lang="en-US" altLang="zh-CN" b="1" dirty="0">
                <a:solidFill>
                  <a:schemeClr val="bg2"/>
                </a:solidFill>
                <a:latin typeface="+mn-lt"/>
              </a:rPr>
              <a:t>Elevation </a:t>
            </a:r>
            <a:endParaRPr lang="zh-CN" altLang="en-US" b="1" dirty="0">
              <a:solidFill>
                <a:schemeClr val="bg2"/>
              </a:solidFill>
              <a:latin typeface="+mn-lt"/>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55152" b="-1926"/>
          <a:stretch/>
        </p:blipFill>
        <p:spPr>
          <a:xfrm>
            <a:off x="1592546" y="4437140"/>
            <a:ext cx="5495052" cy="1930028"/>
          </a:xfrm>
          <a:prstGeom prst="rect">
            <a:avLst/>
          </a:prstGeom>
        </p:spPr>
      </p:pic>
      <p:sp>
        <p:nvSpPr>
          <p:cNvPr id="10" name="矩形 9"/>
          <p:cNvSpPr/>
          <p:nvPr/>
        </p:nvSpPr>
        <p:spPr>
          <a:xfrm>
            <a:off x="1461552" y="6228563"/>
            <a:ext cx="2834430" cy="338554"/>
          </a:xfrm>
          <a:prstGeom prst="rect">
            <a:avLst/>
          </a:prstGeom>
        </p:spPr>
        <p:txBody>
          <a:bodyPr wrap="none">
            <a:spAutoFit/>
          </a:bodyPr>
          <a:lstStyle/>
          <a:p>
            <a:r>
              <a:rPr lang="zh-CN" altLang="en-US" b="1" dirty="0">
                <a:solidFill>
                  <a:schemeClr val="bg2"/>
                </a:solidFill>
                <a:latin typeface="+mn-lt"/>
              </a:rPr>
              <a:t>（</a:t>
            </a:r>
            <a:r>
              <a:rPr lang="en-US" altLang="zh-CN" b="1" dirty="0">
                <a:solidFill>
                  <a:schemeClr val="bg2"/>
                </a:solidFill>
                <a:latin typeface="+mn-lt"/>
              </a:rPr>
              <a:t>c</a:t>
            </a:r>
            <a:r>
              <a:rPr lang="zh-CN" altLang="en-US" b="1" dirty="0" smtClean="0">
                <a:solidFill>
                  <a:schemeClr val="bg2"/>
                </a:solidFill>
                <a:latin typeface="+mn-lt"/>
              </a:rPr>
              <a:t>）</a:t>
            </a:r>
            <a:r>
              <a:rPr lang="en-US" altLang="zh-CN" b="1" dirty="0" smtClean="0">
                <a:solidFill>
                  <a:schemeClr val="bg2"/>
                </a:solidFill>
                <a:latin typeface="+mn-lt"/>
              </a:rPr>
              <a:t>After hurricane </a:t>
            </a:r>
            <a:r>
              <a:rPr lang="en-US" altLang="zh-CN" b="1" dirty="0">
                <a:solidFill>
                  <a:schemeClr val="bg2"/>
                </a:solidFill>
                <a:latin typeface="+mn-lt"/>
              </a:rPr>
              <a:t>Image</a:t>
            </a:r>
            <a:endParaRPr lang="zh-CN" altLang="en-US" b="1" dirty="0">
              <a:solidFill>
                <a:schemeClr val="bg2"/>
              </a:solidFill>
              <a:latin typeface="+mn-lt"/>
            </a:endParaRPr>
          </a:p>
        </p:txBody>
      </p:sp>
      <p:sp>
        <p:nvSpPr>
          <p:cNvPr id="4" name="TextBox 3"/>
          <p:cNvSpPr txBox="1"/>
          <p:nvPr/>
        </p:nvSpPr>
        <p:spPr>
          <a:xfrm>
            <a:off x="-10720" y="1004501"/>
            <a:ext cx="9144000" cy="1477328"/>
          </a:xfrm>
          <a:prstGeom prst="rect">
            <a:avLst/>
          </a:prstGeom>
          <a:noFill/>
        </p:spPr>
        <p:txBody>
          <a:bodyPr wrap="square" rtlCol="0">
            <a:spAutoFit/>
          </a:bodyPr>
          <a:lstStyle/>
          <a:p>
            <a:pPr algn="just"/>
            <a:r>
              <a:rPr kumimoji="1" lang="en-US" altLang="zh-CN" sz="1800" b="1" kern="0" dirty="0">
                <a:solidFill>
                  <a:srgbClr val="3333FF"/>
                </a:solidFill>
                <a:latin typeface="Calibri"/>
                <a:ea typeface="微软雅黑" panose="020B0503020204020204" pitchFamily="34" charset="-122"/>
              </a:rPr>
              <a:t>Huuricane“Ike” was a powerful tropical cyclone that swept through portions of coastal area of Texas in US and resulted in ten billions of US dollars in property damage and about a hundred casualties in September 2008. The researchers utilized the USGS Experimental Advanced Airborne Research </a:t>
            </a:r>
            <a:r>
              <a:rPr kumimoji="1" lang="en-US" altLang="zh-CN" sz="1800" b="1" kern="0" dirty="0" err="1">
                <a:solidFill>
                  <a:srgbClr val="3333FF"/>
                </a:solidFill>
                <a:latin typeface="Calibri"/>
                <a:ea typeface="微软雅黑" panose="020B0503020204020204" pitchFamily="34" charset="-122"/>
              </a:rPr>
              <a:t>LiDAR</a:t>
            </a:r>
            <a:r>
              <a:rPr kumimoji="1" lang="en-US" altLang="zh-CN" sz="1800" b="1" kern="0" dirty="0">
                <a:solidFill>
                  <a:srgbClr val="3333FF"/>
                </a:solidFill>
                <a:latin typeface="Calibri"/>
                <a:ea typeface="微软雅黑" panose="020B0503020204020204" pitchFamily="34" charset="-122"/>
              </a:rPr>
              <a:t> (EAARL) system to achieve LiDAR data by twin-engine “Cessna 310”airplane</a:t>
            </a:r>
            <a:r>
              <a:rPr kumimoji="1" lang="en-US" altLang="zh-CN" sz="1800" b="1" kern="0" dirty="0" smtClean="0">
                <a:solidFill>
                  <a:srgbClr val="3333FF"/>
                </a:solidFill>
                <a:latin typeface="Calibri"/>
                <a:ea typeface="微软雅黑" panose="020B0503020204020204" pitchFamily="34" charset="-122"/>
              </a:rPr>
              <a:t>.</a:t>
            </a:r>
            <a:endParaRPr lang="zh-CN" altLang="en-US" sz="1600" dirty="0"/>
          </a:p>
        </p:txBody>
      </p:sp>
      <p:sp>
        <p:nvSpPr>
          <p:cNvPr id="12" name="Rectangle 2"/>
          <p:cNvSpPr txBox="1">
            <a:spLocks noChangeArrowheads="1"/>
          </p:cNvSpPr>
          <p:nvPr/>
        </p:nvSpPr>
        <p:spPr bwMode="black">
          <a:xfrm>
            <a:off x="160736" y="26729"/>
            <a:ext cx="8659736" cy="6261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mj-lt"/>
                <a:ea typeface="黑体" pitchFamily="2" charset="-122"/>
                <a:cs typeface="+mj-cs"/>
              </a:defRPr>
            </a:lvl1pPr>
            <a:lvl2pPr algn="l" rtl="0" eaLnBrk="0" fontAlgn="base" hangingPunct="0">
              <a:spcBef>
                <a:spcPct val="0"/>
              </a:spcBef>
              <a:spcAft>
                <a:spcPct val="0"/>
              </a:spcAft>
              <a:defRPr sz="3600">
                <a:solidFill>
                  <a:schemeClr val="tx1"/>
                </a:solidFill>
                <a:latin typeface="Arial" charset="0"/>
                <a:ea typeface="黑体" pitchFamily="2" charset="-122"/>
              </a:defRPr>
            </a:lvl2pPr>
            <a:lvl3pPr algn="l" rtl="0" eaLnBrk="0" fontAlgn="base" hangingPunct="0">
              <a:spcBef>
                <a:spcPct val="0"/>
              </a:spcBef>
              <a:spcAft>
                <a:spcPct val="0"/>
              </a:spcAft>
              <a:defRPr sz="3600">
                <a:solidFill>
                  <a:schemeClr val="tx1"/>
                </a:solidFill>
                <a:latin typeface="Arial" charset="0"/>
                <a:ea typeface="黑体" pitchFamily="2" charset="-122"/>
              </a:defRPr>
            </a:lvl3pPr>
            <a:lvl4pPr algn="l" rtl="0" eaLnBrk="0" fontAlgn="base" hangingPunct="0">
              <a:spcBef>
                <a:spcPct val="0"/>
              </a:spcBef>
              <a:spcAft>
                <a:spcPct val="0"/>
              </a:spcAft>
              <a:defRPr sz="3600">
                <a:solidFill>
                  <a:schemeClr val="tx1"/>
                </a:solidFill>
                <a:latin typeface="Arial" charset="0"/>
                <a:ea typeface="黑体" pitchFamily="2" charset="-122"/>
              </a:defRPr>
            </a:lvl4pPr>
            <a:lvl5pPr algn="l" rtl="0" eaLnBrk="0" fontAlgn="base" hangingPunct="0">
              <a:spcBef>
                <a:spcPct val="0"/>
              </a:spcBef>
              <a:spcAft>
                <a:spcPct val="0"/>
              </a:spcAft>
              <a:defRPr sz="3600">
                <a:solidFill>
                  <a:schemeClr val="tx1"/>
                </a:solidFill>
                <a:latin typeface="Arial" charset="0"/>
                <a:ea typeface="黑体" pitchFamily="2" charset="-122"/>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pPr>
              <a:defRPr/>
            </a:pPr>
            <a:r>
              <a:rPr lang="en-US" altLang="zh-CN" sz="2400" dirty="0" smtClean="0">
                <a:latin typeface="Calibri" pitchFamily="34" charset="0"/>
                <a:cs typeface="Calibri" pitchFamily="34" charset="0"/>
              </a:rPr>
              <a:t>A</a:t>
            </a:r>
            <a:r>
              <a:rPr lang="en-US" altLang="zh-CN" sz="2400" cap="none" dirty="0" smtClean="0">
                <a:latin typeface="Calibri" pitchFamily="34" charset="0"/>
                <a:cs typeface="Calibri" pitchFamily="34" charset="0"/>
              </a:rPr>
              <a:t>pplication for Disaster Mitigation</a:t>
            </a:r>
            <a:endParaRPr lang="zh-CN" altLang="en-US" sz="2400" cap="none" dirty="0" smtClean="0">
              <a:latin typeface="Calibri" pitchFamily="34" charset="0"/>
              <a:cs typeface="Calibri" pitchFamily="34" charset="0"/>
            </a:endParaRPr>
          </a:p>
        </p:txBody>
      </p:sp>
      <p:sp>
        <p:nvSpPr>
          <p:cNvPr id="6" name="TextBox 5"/>
          <p:cNvSpPr txBox="1"/>
          <p:nvPr/>
        </p:nvSpPr>
        <p:spPr>
          <a:xfrm>
            <a:off x="1210683" y="4149100"/>
            <a:ext cx="3073277" cy="338554"/>
          </a:xfrm>
          <a:prstGeom prst="rect">
            <a:avLst/>
          </a:prstGeom>
          <a:noFill/>
        </p:spPr>
        <p:txBody>
          <a:bodyPr wrap="none" rtlCol="0">
            <a:spAutoFit/>
          </a:bodyPr>
          <a:lstStyle/>
          <a:p>
            <a:r>
              <a:rPr lang="zh-CN" altLang="en-US" b="1" dirty="0">
                <a:solidFill>
                  <a:schemeClr val="bg2"/>
                </a:solidFill>
                <a:latin typeface="+mn-lt"/>
              </a:rPr>
              <a:t>（</a:t>
            </a:r>
            <a:r>
              <a:rPr lang="en-US" altLang="zh-CN" b="1" dirty="0">
                <a:solidFill>
                  <a:schemeClr val="bg2"/>
                </a:solidFill>
                <a:latin typeface="+mn-lt"/>
              </a:rPr>
              <a:t>a</a:t>
            </a:r>
            <a:r>
              <a:rPr lang="zh-CN" altLang="en-US" b="1" dirty="0">
                <a:solidFill>
                  <a:schemeClr val="bg2"/>
                </a:solidFill>
                <a:latin typeface="+mn-lt"/>
              </a:rPr>
              <a:t>） </a:t>
            </a:r>
            <a:r>
              <a:rPr lang="en-US" altLang="zh-CN" b="1" dirty="0" smtClean="0">
                <a:solidFill>
                  <a:schemeClr val="bg2"/>
                </a:solidFill>
                <a:latin typeface="+mn-lt"/>
              </a:rPr>
              <a:t>Before hurricane </a:t>
            </a:r>
            <a:r>
              <a:rPr lang="en-US" altLang="zh-CN" b="1" dirty="0">
                <a:solidFill>
                  <a:schemeClr val="bg2"/>
                </a:solidFill>
                <a:latin typeface="+mn-lt"/>
              </a:rPr>
              <a:t>Image</a:t>
            </a:r>
            <a:endParaRPr lang="zh-CN" altLang="en-US" b="1" dirty="0">
              <a:solidFill>
                <a:schemeClr val="bg2"/>
              </a:solidFill>
              <a:latin typeface="+mn-lt"/>
            </a:endParaRPr>
          </a:p>
        </p:txBody>
      </p:sp>
      <p:sp>
        <p:nvSpPr>
          <p:cNvPr id="13" name="矩形 12"/>
          <p:cNvSpPr/>
          <p:nvPr/>
        </p:nvSpPr>
        <p:spPr>
          <a:xfrm>
            <a:off x="4139940" y="6228563"/>
            <a:ext cx="3198311" cy="338554"/>
          </a:xfrm>
          <a:prstGeom prst="rect">
            <a:avLst/>
          </a:prstGeom>
        </p:spPr>
        <p:txBody>
          <a:bodyPr wrap="none">
            <a:spAutoFit/>
          </a:bodyPr>
          <a:lstStyle/>
          <a:p>
            <a:r>
              <a:rPr lang="zh-CN" altLang="en-US" b="1" dirty="0">
                <a:solidFill>
                  <a:schemeClr val="bg2"/>
                </a:solidFill>
                <a:latin typeface="+mn-lt"/>
              </a:rPr>
              <a:t>（</a:t>
            </a:r>
            <a:r>
              <a:rPr lang="en-US" altLang="zh-CN" b="1" dirty="0">
                <a:solidFill>
                  <a:schemeClr val="bg2"/>
                </a:solidFill>
                <a:latin typeface="+mn-lt"/>
              </a:rPr>
              <a:t>d</a:t>
            </a:r>
            <a:r>
              <a:rPr lang="zh-CN" altLang="en-US" b="1" dirty="0">
                <a:solidFill>
                  <a:schemeClr val="bg2"/>
                </a:solidFill>
                <a:latin typeface="+mn-lt"/>
              </a:rPr>
              <a:t>）</a:t>
            </a:r>
            <a:r>
              <a:rPr lang="en-US" altLang="zh-CN" b="1" dirty="0">
                <a:solidFill>
                  <a:schemeClr val="bg2"/>
                </a:solidFill>
                <a:latin typeface="+mn-lt"/>
              </a:rPr>
              <a:t> </a:t>
            </a:r>
            <a:r>
              <a:rPr lang="en-US" altLang="zh-CN" b="1" dirty="0" smtClean="0">
                <a:solidFill>
                  <a:schemeClr val="bg2"/>
                </a:solidFill>
                <a:latin typeface="+mn-lt"/>
              </a:rPr>
              <a:t>After hurricane </a:t>
            </a:r>
            <a:r>
              <a:rPr lang="en-US" altLang="zh-CN" b="1" dirty="0">
                <a:solidFill>
                  <a:schemeClr val="bg2"/>
                </a:solidFill>
                <a:latin typeface="+mn-lt"/>
              </a:rPr>
              <a:t>Elevation</a:t>
            </a:r>
            <a:endParaRPr lang="zh-CN" altLang="en-US" b="1" dirty="0">
              <a:solidFill>
                <a:schemeClr val="bg2"/>
              </a:solidFill>
              <a:latin typeface="+mn-lt"/>
            </a:endParaRPr>
          </a:p>
        </p:txBody>
      </p:sp>
    </p:spTree>
    <p:extLst>
      <p:ext uri="{BB962C8B-B14F-4D97-AF65-F5344CB8AC3E}">
        <p14:creationId xmlns:p14="http://schemas.microsoft.com/office/powerpoint/2010/main" val="304540313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black">
          <a:xfrm>
            <a:off x="30719" y="1"/>
            <a:ext cx="8659736" cy="4766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mj-lt"/>
                <a:ea typeface="黑体" pitchFamily="2" charset="-122"/>
                <a:cs typeface="+mj-cs"/>
              </a:defRPr>
            </a:lvl1pPr>
            <a:lvl2pPr algn="l" rtl="0" eaLnBrk="0" fontAlgn="base" hangingPunct="0">
              <a:spcBef>
                <a:spcPct val="0"/>
              </a:spcBef>
              <a:spcAft>
                <a:spcPct val="0"/>
              </a:spcAft>
              <a:defRPr sz="3600">
                <a:solidFill>
                  <a:schemeClr val="tx1"/>
                </a:solidFill>
                <a:latin typeface="Arial" charset="0"/>
                <a:ea typeface="黑体" pitchFamily="2" charset="-122"/>
              </a:defRPr>
            </a:lvl2pPr>
            <a:lvl3pPr algn="l" rtl="0" eaLnBrk="0" fontAlgn="base" hangingPunct="0">
              <a:spcBef>
                <a:spcPct val="0"/>
              </a:spcBef>
              <a:spcAft>
                <a:spcPct val="0"/>
              </a:spcAft>
              <a:defRPr sz="3600">
                <a:solidFill>
                  <a:schemeClr val="tx1"/>
                </a:solidFill>
                <a:latin typeface="Arial" charset="0"/>
                <a:ea typeface="黑体" pitchFamily="2" charset="-122"/>
              </a:defRPr>
            </a:lvl3pPr>
            <a:lvl4pPr algn="l" rtl="0" eaLnBrk="0" fontAlgn="base" hangingPunct="0">
              <a:spcBef>
                <a:spcPct val="0"/>
              </a:spcBef>
              <a:spcAft>
                <a:spcPct val="0"/>
              </a:spcAft>
              <a:defRPr sz="3600">
                <a:solidFill>
                  <a:schemeClr val="tx1"/>
                </a:solidFill>
                <a:latin typeface="Arial" charset="0"/>
                <a:ea typeface="黑体" pitchFamily="2" charset="-122"/>
              </a:defRPr>
            </a:lvl4pPr>
            <a:lvl5pPr algn="l" rtl="0" eaLnBrk="0" fontAlgn="base" hangingPunct="0">
              <a:spcBef>
                <a:spcPct val="0"/>
              </a:spcBef>
              <a:spcAft>
                <a:spcPct val="0"/>
              </a:spcAft>
              <a:defRPr sz="3600">
                <a:solidFill>
                  <a:schemeClr val="tx1"/>
                </a:solidFill>
                <a:latin typeface="Arial" charset="0"/>
                <a:ea typeface="黑体" pitchFamily="2" charset="-122"/>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pPr>
              <a:defRPr/>
            </a:pPr>
            <a:r>
              <a:rPr lang="en-US" altLang="zh-CN" sz="2400" dirty="0" smtClean="0">
                <a:latin typeface="Calibri" pitchFamily="34" charset="0"/>
                <a:cs typeface="Calibri" pitchFamily="34" charset="0"/>
              </a:rPr>
              <a:t>A</a:t>
            </a:r>
            <a:r>
              <a:rPr lang="en-US" altLang="zh-CN" sz="2400" cap="none" dirty="0" smtClean="0">
                <a:latin typeface="Calibri" pitchFamily="34" charset="0"/>
                <a:cs typeface="Calibri" pitchFamily="34" charset="0"/>
              </a:rPr>
              <a:t>pplication for Disaster Mitigation</a:t>
            </a:r>
            <a:endParaRPr lang="zh-CN" altLang="en-US" sz="2400" cap="none" dirty="0" smtClean="0">
              <a:latin typeface="Calibri" pitchFamily="34" charset="0"/>
              <a:cs typeface="Calibri" pitchFamily="34" charset="0"/>
            </a:endParaRPr>
          </a:p>
        </p:txBody>
      </p:sp>
      <p:sp>
        <p:nvSpPr>
          <p:cNvPr id="8" name="内容占位符 2"/>
          <p:cNvSpPr txBox="1">
            <a:spLocks/>
          </p:cNvSpPr>
          <p:nvPr/>
        </p:nvSpPr>
        <p:spPr bwMode="black">
          <a:xfrm>
            <a:off x="-28946" y="515078"/>
            <a:ext cx="9070628" cy="609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000" b="1">
                <a:solidFill>
                  <a:schemeClr val="tx1"/>
                </a:solidFill>
                <a:latin typeface="Arial" charset="0"/>
                <a:ea typeface="黑体" pitchFamily="2" charset="-122"/>
                <a:cs typeface="+mn-cs"/>
              </a:defRPr>
            </a:lvl1pPr>
            <a:lvl2pPr marL="457200" indent="0" algn="l" rtl="0" eaLnBrk="0" fontAlgn="base" hangingPunct="0">
              <a:spcBef>
                <a:spcPct val="20000"/>
              </a:spcBef>
              <a:spcAft>
                <a:spcPct val="0"/>
              </a:spcAft>
              <a:buNone/>
              <a:defRPr sz="1800">
                <a:solidFill>
                  <a:schemeClr val="tx1"/>
                </a:solidFill>
                <a:latin typeface="+mn-lt"/>
                <a:ea typeface="黑体" pitchFamily="2" charset="-122"/>
              </a:defRPr>
            </a:lvl2pPr>
            <a:lvl3pPr marL="914400" indent="0" algn="l" rtl="0" eaLnBrk="0" fontAlgn="base" hangingPunct="0">
              <a:spcBef>
                <a:spcPct val="20000"/>
              </a:spcBef>
              <a:spcAft>
                <a:spcPct val="0"/>
              </a:spcAft>
              <a:buNone/>
              <a:defRPr sz="1600">
                <a:solidFill>
                  <a:schemeClr val="tx1"/>
                </a:solidFill>
                <a:latin typeface="+mn-lt"/>
                <a:ea typeface="黑体" pitchFamily="2" charset="-122"/>
              </a:defRPr>
            </a:lvl3pPr>
            <a:lvl4pPr marL="1371600" indent="0" algn="l" rtl="0" eaLnBrk="0" fontAlgn="base" hangingPunct="0">
              <a:spcBef>
                <a:spcPct val="20000"/>
              </a:spcBef>
              <a:spcAft>
                <a:spcPct val="0"/>
              </a:spcAft>
              <a:buNone/>
              <a:defRPr sz="1400">
                <a:solidFill>
                  <a:schemeClr val="tx1"/>
                </a:solidFill>
                <a:latin typeface="+mn-lt"/>
                <a:ea typeface="黑体" pitchFamily="2" charset="-122"/>
              </a:defRPr>
            </a:lvl4pPr>
            <a:lvl5pPr marL="1828800" indent="0" algn="l" rtl="0" eaLnBrk="0" fontAlgn="base" hangingPunct="0">
              <a:spcBef>
                <a:spcPct val="20000"/>
              </a:spcBef>
              <a:spcAft>
                <a:spcPct val="0"/>
              </a:spcAft>
              <a:buNone/>
              <a:defRPr sz="1400">
                <a:solidFill>
                  <a:schemeClr val="tx1"/>
                </a:solidFill>
                <a:latin typeface="+mn-lt"/>
                <a:ea typeface="黑体" pitchFamily="2" charset="-122"/>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pPr indent="-252413" eaLnBrk="1" hangingPunct="1">
              <a:spcBef>
                <a:spcPct val="0"/>
              </a:spcBef>
              <a:buFont typeface="Arial" pitchFamily="34" charset="0"/>
              <a:buChar char="•"/>
            </a:pPr>
            <a:r>
              <a:rPr lang="en-US" altLang="zh-CN" dirty="0">
                <a:solidFill>
                  <a:srgbClr val="C00000"/>
                </a:solidFill>
                <a:latin typeface="+mn-lt"/>
                <a:ea typeface="+mn-ea"/>
              </a:rPr>
              <a:t>Landslide/ Mud-rock Flow Hazard</a:t>
            </a:r>
            <a:endParaRPr lang="zh-CN" altLang="en-US" dirty="0">
              <a:solidFill>
                <a:srgbClr val="C00000"/>
              </a:solidFill>
              <a:latin typeface="+mn-lt"/>
              <a:ea typeface="+mn-ea"/>
            </a:endParaRPr>
          </a:p>
        </p:txBody>
      </p:sp>
      <p:sp>
        <p:nvSpPr>
          <p:cNvPr id="11" name="副标题 2"/>
          <p:cNvSpPr txBox="1">
            <a:spLocks/>
          </p:cNvSpPr>
          <p:nvPr/>
        </p:nvSpPr>
        <p:spPr bwMode="black">
          <a:xfrm>
            <a:off x="346151" y="1412720"/>
            <a:ext cx="7992888" cy="103252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None/>
              <a:defRPr sz="2000" b="1">
                <a:solidFill>
                  <a:schemeClr val="tx1"/>
                </a:solidFill>
                <a:latin typeface="Arial" charset="0"/>
                <a:ea typeface="黑体" pitchFamily="2" charset="-122"/>
                <a:cs typeface="+mn-cs"/>
              </a:defRPr>
            </a:lvl1pPr>
            <a:lvl2pPr marL="457200" indent="0" algn="l" rtl="0" eaLnBrk="0" fontAlgn="base" hangingPunct="0">
              <a:spcBef>
                <a:spcPct val="20000"/>
              </a:spcBef>
              <a:spcAft>
                <a:spcPct val="0"/>
              </a:spcAft>
              <a:buNone/>
              <a:defRPr sz="1800">
                <a:solidFill>
                  <a:schemeClr val="tx1"/>
                </a:solidFill>
                <a:latin typeface="+mn-lt"/>
                <a:ea typeface="黑体" pitchFamily="2" charset="-122"/>
              </a:defRPr>
            </a:lvl2pPr>
            <a:lvl3pPr marL="914400" indent="0" algn="l" rtl="0" eaLnBrk="0" fontAlgn="base" hangingPunct="0">
              <a:spcBef>
                <a:spcPct val="20000"/>
              </a:spcBef>
              <a:spcAft>
                <a:spcPct val="0"/>
              </a:spcAft>
              <a:buNone/>
              <a:defRPr sz="1600">
                <a:solidFill>
                  <a:schemeClr val="tx1"/>
                </a:solidFill>
                <a:latin typeface="+mn-lt"/>
                <a:ea typeface="黑体" pitchFamily="2" charset="-122"/>
              </a:defRPr>
            </a:lvl3pPr>
            <a:lvl4pPr marL="1371600" indent="0" algn="l" rtl="0" eaLnBrk="0" fontAlgn="base" hangingPunct="0">
              <a:spcBef>
                <a:spcPct val="20000"/>
              </a:spcBef>
              <a:spcAft>
                <a:spcPct val="0"/>
              </a:spcAft>
              <a:buNone/>
              <a:defRPr sz="1400">
                <a:solidFill>
                  <a:schemeClr val="tx1"/>
                </a:solidFill>
                <a:latin typeface="+mn-lt"/>
                <a:ea typeface="黑体" pitchFamily="2" charset="-122"/>
              </a:defRPr>
            </a:lvl4pPr>
            <a:lvl5pPr marL="1828800" indent="0" algn="l" rtl="0" eaLnBrk="0" fontAlgn="base" hangingPunct="0">
              <a:spcBef>
                <a:spcPct val="20000"/>
              </a:spcBef>
              <a:spcAft>
                <a:spcPct val="0"/>
              </a:spcAft>
              <a:buNone/>
              <a:defRPr sz="1400">
                <a:solidFill>
                  <a:schemeClr val="tx1"/>
                </a:solidFill>
                <a:latin typeface="+mn-lt"/>
                <a:ea typeface="黑体" pitchFamily="2" charset="-122"/>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pPr algn="just">
              <a:spcBef>
                <a:spcPct val="0"/>
              </a:spcBef>
            </a:pPr>
            <a:r>
              <a:rPr kumimoji="1" lang="en-US" altLang="zh-CN" sz="1800" kern="0" dirty="0">
                <a:solidFill>
                  <a:srgbClr val="3333FF"/>
                </a:solidFill>
                <a:latin typeface="Calibri"/>
                <a:ea typeface="微软雅黑" panose="020B0503020204020204" pitchFamily="34" charset="-122"/>
              </a:rPr>
              <a:t>After Great SiChuan Earthquake, measured at 8.0Ms, the digital elevation model were achieved by LiDAR.  The relative elevation accuracy could be reached by 30cm. The landslide zone can be easily recognized, and there are too many landslides in a few hundred meters in hardest-hit area.</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26" y="2636890"/>
            <a:ext cx="4299378" cy="2793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24" y="2636890"/>
            <a:ext cx="4551358" cy="279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408070" y="5595325"/>
            <a:ext cx="3581543" cy="584775"/>
          </a:xfrm>
          <a:prstGeom prst="rect">
            <a:avLst/>
          </a:prstGeom>
        </p:spPr>
        <p:txBody>
          <a:bodyPr wrap="square">
            <a:spAutoFit/>
          </a:bodyPr>
          <a:lstStyle/>
          <a:p>
            <a:r>
              <a:rPr lang="en-US" altLang="zh-CN" b="1" dirty="0" smtClean="0">
                <a:solidFill>
                  <a:prstClr val="black"/>
                </a:solidFill>
                <a:latin typeface="+mn-lt"/>
              </a:rPr>
              <a:t>(a) 3D Topographic Map nearby </a:t>
            </a:r>
            <a:r>
              <a:rPr lang="en-US" altLang="zh-CN" b="1" dirty="0" err="1" smtClean="0">
                <a:solidFill>
                  <a:prstClr val="black"/>
                </a:solidFill>
                <a:latin typeface="+mn-lt"/>
              </a:rPr>
              <a:t>YingXiu</a:t>
            </a:r>
            <a:r>
              <a:rPr lang="en-US" altLang="zh-CN" b="1" dirty="0" smtClean="0">
                <a:solidFill>
                  <a:prstClr val="black"/>
                </a:solidFill>
                <a:latin typeface="+mn-lt"/>
              </a:rPr>
              <a:t> </a:t>
            </a:r>
            <a:r>
              <a:rPr lang="en-US" altLang="zh-CN" b="1" dirty="0">
                <a:solidFill>
                  <a:prstClr val="black"/>
                </a:solidFill>
                <a:latin typeface="+mn-lt"/>
              </a:rPr>
              <a:t>Town</a:t>
            </a:r>
            <a:endParaRPr lang="zh-CN" altLang="en-US" sz="1200" b="1" dirty="0">
              <a:latin typeface="+mn-lt"/>
            </a:endParaRPr>
          </a:p>
        </p:txBody>
      </p:sp>
      <p:sp>
        <p:nvSpPr>
          <p:cNvPr id="15" name="矩形 14"/>
          <p:cNvSpPr/>
          <p:nvPr/>
        </p:nvSpPr>
        <p:spPr>
          <a:xfrm>
            <a:off x="4127044" y="5576804"/>
            <a:ext cx="5256584" cy="584775"/>
          </a:xfrm>
          <a:prstGeom prst="rect">
            <a:avLst/>
          </a:prstGeom>
        </p:spPr>
        <p:txBody>
          <a:bodyPr wrap="square">
            <a:spAutoFit/>
          </a:bodyPr>
          <a:lstStyle/>
          <a:p>
            <a:r>
              <a:rPr lang="en-US" altLang="zh-CN" b="1" dirty="0" smtClean="0">
                <a:solidFill>
                  <a:prstClr val="black"/>
                </a:solidFill>
                <a:latin typeface="+mn-lt"/>
              </a:rPr>
              <a:t>(b) </a:t>
            </a:r>
            <a:r>
              <a:rPr lang="en-US" altLang="zh-CN" b="1" dirty="0">
                <a:solidFill>
                  <a:prstClr val="black"/>
                </a:solidFill>
                <a:latin typeface="+mn-lt"/>
              </a:rPr>
              <a:t>Landslide Interpretation</a:t>
            </a:r>
          </a:p>
          <a:p>
            <a:pPr lvl="0"/>
            <a:r>
              <a:rPr lang="zh-CN" altLang="en-US" b="1" dirty="0">
                <a:solidFill>
                  <a:prstClr val="black"/>
                </a:solidFill>
                <a:latin typeface="+mn-lt"/>
              </a:rPr>
              <a:t> </a:t>
            </a:r>
            <a:r>
              <a:rPr lang="en-US" altLang="zh-CN" b="1" dirty="0">
                <a:solidFill>
                  <a:prstClr val="black"/>
                </a:solidFill>
                <a:latin typeface="+mn-lt"/>
              </a:rPr>
              <a:t>nearby DuWen Driveway</a:t>
            </a:r>
          </a:p>
        </p:txBody>
      </p:sp>
    </p:spTree>
    <p:extLst>
      <p:ext uri="{BB962C8B-B14F-4D97-AF65-F5344CB8AC3E}">
        <p14:creationId xmlns:p14="http://schemas.microsoft.com/office/powerpoint/2010/main" val="253479431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3" name="Picture 2" descr="E:\aoe\LIDAR\难分点\12\各地物样本\房树9.tif"/>
          <p:cNvPicPr/>
          <p:nvPr/>
        </p:nvPicPr>
        <p:blipFill rotWithShape="1">
          <a:blip r:embed="rId4" cstate="print">
            <a:extLst>
              <a:ext uri="{28A0092B-C50C-407E-A947-70E740481C1C}">
                <a14:useLocalDpi xmlns:a14="http://schemas.microsoft.com/office/drawing/2010/main" val="0"/>
              </a:ext>
            </a:extLst>
          </a:blip>
          <a:srcRect/>
          <a:stretch/>
        </p:blipFill>
        <p:spPr bwMode="auto">
          <a:xfrm>
            <a:off x="827480" y="2564880"/>
            <a:ext cx="3312368" cy="2964167"/>
          </a:xfrm>
          <a:prstGeom prst="rect">
            <a:avLst/>
          </a:prstGeom>
          <a:noFill/>
          <a:extLst/>
        </p:spPr>
      </p:pic>
      <p:pic>
        <p:nvPicPr>
          <p:cNvPr id="84" name="图片 83"/>
          <p:cNvPicPr/>
          <p:nvPr/>
        </p:nvPicPr>
        <p:blipFill>
          <a:blip r:embed="rId5" cstate="print"/>
          <a:stretch>
            <a:fillRect/>
          </a:stretch>
        </p:blipFill>
        <p:spPr>
          <a:xfrm>
            <a:off x="4356062" y="2564880"/>
            <a:ext cx="3312368" cy="2978614"/>
          </a:xfrm>
          <a:prstGeom prst="rect">
            <a:avLst/>
          </a:prstGeom>
        </p:spPr>
      </p:pic>
      <p:sp>
        <p:nvSpPr>
          <p:cNvPr id="85" name="矩形 84"/>
          <p:cNvSpPr/>
          <p:nvPr/>
        </p:nvSpPr>
        <p:spPr>
          <a:xfrm>
            <a:off x="921168" y="5682806"/>
            <a:ext cx="2714702" cy="338554"/>
          </a:xfrm>
          <a:prstGeom prst="rect">
            <a:avLst/>
          </a:prstGeom>
        </p:spPr>
        <p:txBody>
          <a:bodyPr wrap="square">
            <a:spAutoFit/>
          </a:bodyPr>
          <a:lstStyle/>
          <a:p>
            <a:r>
              <a:rPr lang="en-US" altLang="zh-CN" b="1" dirty="0">
                <a:solidFill>
                  <a:prstClr val="black"/>
                </a:solidFill>
                <a:latin typeface="+mn-lt"/>
              </a:rPr>
              <a:t>Remote Sensing Image</a:t>
            </a:r>
            <a:endParaRPr lang="zh-CN" altLang="en-US" b="1" dirty="0">
              <a:solidFill>
                <a:prstClr val="black"/>
              </a:solidFill>
              <a:latin typeface="+mn-lt"/>
            </a:endParaRPr>
          </a:p>
        </p:txBody>
      </p:sp>
      <p:sp>
        <p:nvSpPr>
          <p:cNvPr id="86" name="矩形 85"/>
          <p:cNvSpPr/>
          <p:nvPr/>
        </p:nvSpPr>
        <p:spPr>
          <a:xfrm>
            <a:off x="4164864" y="5661310"/>
            <a:ext cx="3863616" cy="584775"/>
          </a:xfrm>
          <a:prstGeom prst="rect">
            <a:avLst/>
          </a:prstGeom>
        </p:spPr>
        <p:txBody>
          <a:bodyPr wrap="square">
            <a:spAutoFit/>
          </a:bodyPr>
          <a:lstStyle/>
          <a:p>
            <a:r>
              <a:rPr lang="en-US" altLang="zh-CN" b="1" dirty="0">
                <a:solidFill>
                  <a:prstClr val="black"/>
                </a:solidFill>
                <a:latin typeface="+mn-lt"/>
              </a:rPr>
              <a:t>Point Cloud </a:t>
            </a:r>
            <a:r>
              <a:rPr lang="en-US" altLang="zh-CN" b="1" dirty="0" smtClean="0">
                <a:solidFill>
                  <a:prstClr val="black"/>
                </a:solidFill>
                <a:latin typeface="+mn-lt"/>
              </a:rPr>
              <a:t>Data</a:t>
            </a:r>
          </a:p>
          <a:p>
            <a:r>
              <a:rPr lang="en-US" altLang="zh-CN" b="1" dirty="0" smtClean="0">
                <a:solidFill>
                  <a:prstClr val="black"/>
                </a:solidFill>
                <a:latin typeface="+mn-lt"/>
              </a:rPr>
              <a:t>(</a:t>
            </a:r>
            <a:r>
              <a:rPr lang="en-US" altLang="zh-CN" b="1" dirty="0">
                <a:solidFill>
                  <a:prstClr val="black"/>
                </a:solidFill>
                <a:latin typeface="+mn-lt"/>
              </a:rPr>
              <a:t>colored by elevation)</a:t>
            </a:r>
            <a:endParaRPr lang="zh-CN" altLang="en-US" b="1" dirty="0">
              <a:solidFill>
                <a:prstClr val="black"/>
              </a:solidFill>
              <a:latin typeface="+mn-lt"/>
            </a:endParaRPr>
          </a:p>
        </p:txBody>
      </p:sp>
      <p:sp>
        <p:nvSpPr>
          <p:cNvPr id="8" name="TextBox 7"/>
          <p:cNvSpPr txBox="1"/>
          <p:nvPr/>
        </p:nvSpPr>
        <p:spPr>
          <a:xfrm>
            <a:off x="-72516" y="116632"/>
            <a:ext cx="9289032" cy="461665"/>
          </a:xfrm>
          <a:prstGeom prst="rect">
            <a:avLst/>
          </a:prstGeom>
          <a:noFill/>
        </p:spPr>
        <p:txBody>
          <a:bodyPr wrap="square" rtlCol="0">
            <a:spAutoFit/>
          </a:bodyPr>
          <a:lstStyle/>
          <a:p>
            <a:pPr algn="l" eaLnBrk="0" hangingPunct="0"/>
            <a:r>
              <a:rPr lang="en-US" altLang="zh-CN" sz="2400" b="1" dirty="0">
                <a:solidFill>
                  <a:srgbClr val="FFFFFF"/>
                </a:solidFill>
                <a:latin typeface="Calibri" pitchFamily="34" charset="0"/>
                <a:ea typeface="+mj-ea"/>
                <a:cs typeface="+mj-cs"/>
              </a:rPr>
              <a:t>Development of LiDAR Technology(III</a:t>
            </a:r>
            <a:r>
              <a:rPr lang="en-US" altLang="zh-CN" sz="2400" b="1" dirty="0" smtClean="0">
                <a:solidFill>
                  <a:srgbClr val="FFFFFF"/>
                </a:solidFill>
                <a:latin typeface="Calibri" pitchFamily="34" charset="0"/>
                <a:ea typeface="+mj-ea"/>
                <a:cs typeface="+mj-cs"/>
              </a:rPr>
              <a:t>) </a:t>
            </a:r>
            <a:r>
              <a:rPr lang="en-US" altLang="zh-CN" sz="2400" b="1" dirty="0">
                <a:solidFill>
                  <a:srgbClr val="FFFFFF"/>
                </a:solidFill>
                <a:latin typeface="Calibri" pitchFamily="34" charset="0"/>
                <a:ea typeface="+mj-ea"/>
                <a:cs typeface="+mj-cs"/>
              </a:rPr>
              <a:t>-- High-Spatial resolution Image </a:t>
            </a:r>
            <a:endParaRPr lang="zh-CN" altLang="en-US" sz="2400" b="1" dirty="0">
              <a:solidFill>
                <a:srgbClr val="FFFFFF"/>
              </a:solidFill>
              <a:latin typeface="Calibri" pitchFamily="34" charset="0"/>
              <a:ea typeface="+mj-ea"/>
              <a:cs typeface="+mj-cs"/>
            </a:endParaRPr>
          </a:p>
        </p:txBody>
      </p:sp>
      <p:sp>
        <p:nvSpPr>
          <p:cNvPr id="9" name="矩形 8"/>
          <p:cNvSpPr/>
          <p:nvPr/>
        </p:nvSpPr>
        <p:spPr>
          <a:xfrm>
            <a:off x="71213" y="812035"/>
            <a:ext cx="7165157" cy="461665"/>
          </a:xfrm>
          <a:prstGeom prst="rect">
            <a:avLst/>
          </a:prstGeom>
        </p:spPr>
        <p:txBody>
          <a:bodyPr wrap="square">
            <a:spAutoFit/>
          </a:bodyPr>
          <a:lstStyle/>
          <a:p>
            <a:pPr marL="252413" indent="-252413" algn="l" eaLnBrk="0" hangingPunct="0">
              <a:spcBef>
                <a:spcPct val="20000"/>
              </a:spcBef>
              <a:buChar char="•"/>
            </a:pPr>
            <a:r>
              <a:rPr lang="en-US" altLang="zh-CN" sz="2400" b="1" kern="0" dirty="0" smtClean="0">
                <a:solidFill>
                  <a:srgbClr val="000000"/>
                </a:solidFill>
                <a:latin typeface="Calibri" pitchFamily="34" charset="0"/>
                <a:ea typeface="+mj-ea"/>
                <a:cs typeface="Calibri" pitchFamily="34" charset="0"/>
              </a:rPr>
              <a:t>Challenging to </a:t>
            </a:r>
            <a:r>
              <a:rPr lang="en-US" altLang="zh-CN" sz="2400" b="1" kern="0" dirty="0" err="1">
                <a:solidFill>
                  <a:srgbClr val="000000"/>
                </a:solidFill>
                <a:latin typeface="Calibri" pitchFamily="34" charset="0"/>
                <a:ea typeface="+mj-ea"/>
                <a:cs typeface="Calibri" pitchFamily="34" charset="0"/>
              </a:rPr>
              <a:t>LiDAR</a:t>
            </a:r>
            <a:r>
              <a:rPr lang="en-US" altLang="zh-CN" sz="2400" b="1" kern="0" dirty="0">
                <a:solidFill>
                  <a:srgbClr val="000000"/>
                </a:solidFill>
                <a:latin typeface="Calibri" pitchFamily="34" charset="0"/>
                <a:ea typeface="+mj-ea"/>
                <a:cs typeface="Calibri" pitchFamily="34" charset="0"/>
              </a:rPr>
              <a:t> </a:t>
            </a:r>
            <a:r>
              <a:rPr lang="en-US" altLang="zh-CN" sz="2400" b="1" kern="0" dirty="0" smtClean="0">
                <a:solidFill>
                  <a:srgbClr val="000000"/>
                </a:solidFill>
                <a:latin typeface="Calibri" pitchFamily="34" charset="0"/>
                <a:ea typeface="+mj-ea"/>
                <a:cs typeface="Calibri" pitchFamily="34" charset="0"/>
              </a:rPr>
              <a:t>Imaging</a:t>
            </a:r>
            <a:endParaRPr lang="en-US" altLang="zh-CN" sz="2400" b="1" kern="0" dirty="0">
              <a:solidFill>
                <a:srgbClr val="000000"/>
              </a:solidFill>
              <a:latin typeface="Calibri" pitchFamily="34" charset="0"/>
              <a:ea typeface="+mj-ea"/>
              <a:cs typeface="Calibri" pitchFamily="34" charset="0"/>
            </a:endParaRPr>
          </a:p>
        </p:txBody>
      </p:sp>
      <p:sp>
        <p:nvSpPr>
          <p:cNvPr id="10" name="矩形 9"/>
          <p:cNvSpPr/>
          <p:nvPr/>
        </p:nvSpPr>
        <p:spPr bwMode="auto">
          <a:xfrm>
            <a:off x="395420" y="1484730"/>
            <a:ext cx="8353160" cy="753605"/>
          </a:xfrm>
          <a:prstGeom prst="rect">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lgn="l">
              <a:buFont typeface="Wingdings" panose="05000000000000000000" pitchFamily="2" charset="2"/>
              <a:buChar char="ü"/>
            </a:pPr>
            <a:r>
              <a:rPr lang="en-US" altLang="zh-CN" sz="2000" b="1" dirty="0">
                <a:solidFill>
                  <a:srgbClr val="000000"/>
                </a:solidFill>
                <a:latin typeface="Arial" charset="0"/>
              </a:rPr>
              <a:t>Image of sparse discrete point can not clearly display the </a:t>
            </a:r>
            <a:r>
              <a:rPr lang="en-US" altLang="zh-CN" sz="2000" b="1" dirty="0" smtClean="0">
                <a:solidFill>
                  <a:srgbClr val="000000"/>
                </a:solidFill>
                <a:latin typeface="Arial" charset="0"/>
              </a:rPr>
              <a:t>details,  such as nature tone and </a:t>
            </a:r>
            <a:r>
              <a:rPr lang="en-US" altLang="zh-CN" sz="2000" b="1" dirty="0">
                <a:solidFill>
                  <a:srgbClr val="000000"/>
                </a:solidFill>
                <a:latin typeface="Arial" charset="0"/>
              </a:rPr>
              <a:t>texture of surface features</a:t>
            </a:r>
          </a:p>
        </p:txBody>
      </p:sp>
    </p:spTree>
    <p:extLst>
      <p:ext uri="{BB962C8B-B14F-4D97-AF65-F5344CB8AC3E}">
        <p14:creationId xmlns:p14="http://schemas.microsoft.com/office/powerpoint/2010/main" val="343490481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567" y="1001640"/>
            <a:ext cx="2246230" cy="1989308"/>
          </a:xfrm>
          <a:prstGeom prst="rect">
            <a:avLst/>
          </a:prstGeom>
        </p:spPr>
      </p:pic>
      <p:grpSp>
        <p:nvGrpSpPr>
          <p:cNvPr id="43" name="组合 42"/>
          <p:cNvGrpSpPr/>
          <p:nvPr/>
        </p:nvGrpSpPr>
        <p:grpSpPr>
          <a:xfrm>
            <a:off x="179390" y="1484730"/>
            <a:ext cx="3744520" cy="3637324"/>
            <a:chOff x="6096000" y="1564370"/>
            <a:chExt cx="2971801" cy="3048905"/>
          </a:xfrm>
        </p:grpSpPr>
        <p:sp>
          <p:nvSpPr>
            <p:cNvPr id="44" name="矩形 43"/>
            <p:cNvSpPr/>
            <p:nvPr/>
          </p:nvSpPr>
          <p:spPr bwMode="gray">
            <a:xfrm>
              <a:off x="6096000" y="1942517"/>
              <a:ext cx="2971800" cy="267075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headEnd/>
              <a:tailEnd/>
            </a:ln>
            <a:effectLst/>
            <a:scene3d>
              <a:camera prst="orthographicFront">
                <a:rot lat="0" lon="0" rev="0"/>
              </a:camera>
              <a:lightRig rig="chilly" dir="t">
                <a:rot lat="0" lon="0" rev="18480000"/>
              </a:lightRig>
            </a:scene3d>
            <a:sp3d prstMaterial="clear">
              <a:bevelT h="63500"/>
            </a:sp3d>
          </p:spPr>
          <p:txBody>
            <a:bodyPr anchor="ctr"/>
            <a:lstStyle/>
            <a:p>
              <a:pPr fontAlgn="auto">
                <a:spcBef>
                  <a:spcPts val="0"/>
                </a:spcBef>
                <a:spcAft>
                  <a:spcPts val="0"/>
                </a:spcAft>
                <a:defRPr/>
              </a:pPr>
              <a:endParaRPr lang="zh-CN" altLang="en-US" sz="2000" kern="0">
                <a:solidFill>
                  <a:sysClr val="windowText" lastClr="000000"/>
                </a:solidFill>
                <a:latin typeface="Times New Roman" pitchFamily="18" charset="0"/>
                <a:cs typeface="Times New Roman" pitchFamily="18" charset="0"/>
              </a:endParaRPr>
            </a:p>
          </p:txBody>
        </p:sp>
        <p:sp>
          <p:nvSpPr>
            <p:cNvPr id="45" name="TextBox 53"/>
            <p:cNvSpPr txBox="1"/>
            <p:nvPr/>
          </p:nvSpPr>
          <p:spPr bwMode="auto">
            <a:xfrm>
              <a:off x="6184898" y="2034981"/>
              <a:ext cx="1428751" cy="369332"/>
            </a:xfrm>
            <a:prstGeom prst="rect">
              <a:avLst/>
            </a:prstGeom>
            <a:solidFill>
              <a:sysClr val="window" lastClr="FFFFFF"/>
            </a:solidFill>
            <a:ln w="25400" cap="flat" cmpd="sng" algn="ctr">
              <a:solidFill>
                <a:srgbClr val="F79646"/>
              </a:solidFill>
              <a:prstDash val="solid"/>
            </a:ln>
            <a:effectLst/>
            <a:scene3d>
              <a:camera prst="orthographicFront"/>
              <a:lightRig rig="threePt" dir="t"/>
            </a:scene3d>
            <a:sp3d>
              <a:bevelT/>
            </a:sp3d>
          </p:spPr>
          <p:txBody>
            <a:bodyPr wrap="square" anchor="ctr">
              <a:spAutoFit/>
            </a:bodyPr>
            <a:lstStyle/>
            <a:p>
              <a:pPr fontAlgn="auto">
                <a:spcBef>
                  <a:spcPts val="0"/>
                </a:spcBef>
                <a:spcAft>
                  <a:spcPts val="0"/>
                </a:spcAft>
                <a:defRPr/>
              </a:pPr>
              <a:r>
                <a:rPr lang="en-US" altLang="zh-CN" sz="1800" kern="0" dirty="0" smtClean="0">
                  <a:solidFill>
                    <a:sysClr val="windowText" lastClr="000000"/>
                  </a:solidFill>
                  <a:latin typeface="+mn-lt"/>
                  <a:cs typeface="Times New Roman" pitchFamily="18" charset="0"/>
                </a:rPr>
                <a:t>LiDAR Data</a:t>
              </a:r>
              <a:endParaRPr lang="zh-CN" altLang="en-US" sz="1800" kern="0" dirty="0">
                <a:solidFill>
                  <a:sysClr val="windowText" lastClr="000000"/>
                </a:solidFill>
                <a:latin typeface="+mn-lt"/>
                <a:cs typeface="Times New Roman" pitchFamily="18" charset="0"/>
              </a:endParaRPr>
            </a:p>
          </p:txBody>
        </p:sp>
        <p:sp>
          <p:nvSpPr>
            <p:cNvPr id="46" name="TextBox 55"/>
            <p:cNvSpPr txBox="1"/>
            <p:nvPr/>
          </p:nvSpPr>
          <p:spPr bwMode="auto">
            <a:xfrm>
              <a:off x="7696200" y="1896482"/>
              <a:ext cx="1231900" cy="646331"/>
            </a:xfrm>
            <a:prstGeom prst="rect">
              <a:avLst/>
            </a:prstGeom>
            <a:solidFill>
              <a:sysClr val="window" lastClr="FFFFFF"/>
            </a:solidFill>
            <a:ln w="25400" cap="flat" cmpd="sng" algn="ctr">
              <a:solidFill>
                <a:srgbClr val="F79646"/>
              </a:solidFill>
              <a:prstDash val="solid"/>
            </a:ln>
            <a:effectLst/>
            <a:scene3d>
              <a:camera prst="orthographicFront"/>
              <a:lightRig rig="threePt" dir="t"/>
            </a:scene3d>
            <a:sp3d>
              <a:bevelT/>
            </a:sp3d>
          </p:spPr>
          <p:txBody>
            <a:bodyPr wrap="square" anchor="ctr">
              <a:spAutoFit/>
            </a:bodyPr>
            <a:lstStyle/>
            <a:p>
              <a:pPr fontAlgn="auto">
                <a:spcBef>
                  <a:spcPts val="0"/>
                </a:spcBef>
                <a:spcAft>
                  <a:spcPts val="0"/>
                </a:spcAft>
                <a:defRPr/>
              </a:pPr>
              <a:r>
                <a:rPr lang="en-US" altLang="zh-CN" sz="1800" kern="0" dirty="0">
                  <a:solidFill>
                    <a:sysClr val="windowText" lastClr="000000"/>
                  </a:solidFill>
                  <a:latin typeface="+mn-lt"/>
                  <a:cs typeface="Times New Roman" pitchFamily="18" charset="0"/>
                </a:rPr>
                <a:t>Optical</a:t>
              </a:r>
              <a:r>
                <a:rPr lang="en-US" altLang="zh-CN" sz="1800" kern="0" dirty="0" smtClean="0">
                  <a:solidFill>
                    <a:sysClr val="windowText" lastClr="000000"/>
                  </a:solidFill>
                  <a:latin typeface="Times New Roman" pitchFamily="18" charset="0"/>
                  <a:cs typeface="Times New Roman" pitchFamily="18" charset="0"/>
                </a:rPr>
                <a:t> </a:t>
              </a:r>
              <a:r>
                <a:rPr lang="en-US" altLang="zh-CN" sz="1800" kern="0" dirty="0">
                  <a:solidFill>
                    <a:sysClr val="windowText" lastClr="000000"/>
                  </a:solidFill>
                  <a:latin typeface="+mn-lt"/>
                  <a:cs typeface="Times New Roman" pitchFamily="18" charset="0"/>
                </a:rPr>
                <a:t>Image</a:t>
              </a:r>
              <a:endParaRPr lang="zh-CN" altLang="en-US" sz="1800" kern="0" dirty="0">
                <a:solidFill>
                  <a:sysClr val="windowText" lastClr="000000"/>
                </a:solidFill>
                <a:latin typeface="+mn-lt"/>
                <a:cs typeface="Times New Roman" pitchFamily="18" charset="0"/>
              </a:endParaRPr>
            </a:p>
          </p:txBody>
        </p:sp>
        <p:cxnSp>
          <p:nvCxnSpPr>
            <p:cNvPr id="47" name="直接箭头连接符 46"/>
            <p:cNvCxnSpPr/>
            <p:nvPr/>
          </p:nvCxnSpPr>
          <p:spPr bwMode="auto">
            <a:xfrm>
              <a:off x="6934200" y="2420355"/>
              <a:ext cx="0" cy="463550"/>
            </a:xfrm>
            <a:prstGeom prst="straightConnector1">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tailEnd type="arrow"/>
            </a:ln>
            <a:effectLst>
              <a:outerShdw blurRad="40000" dist="20000" dir="5400000" rotWithShape="0">
                <a:srgbClr val="000000">
                  <a:alpha val="38000"/>
                </a:srgbClr>
              </a:outerShdw>
            </a:effectLst>
          </p:spPr>
        </p:cxnSp>
        <p:sp>
          <p:nvSpPr>
            <p:cNvPr id="48" name="TextBox 57"/>
            <p:cNvSpPr txBox="1"/>
            <p:nvPr/>
          </p:nvSpPr>
          <p:spPr bwMode="auto">
            <a:xfrm>
              <a:off x="6457951" y="2883399"/>
              <a:ext cx="821896" cy="369332"/>
            </a:xfrm>
            <a:prstGeom prst="rect">
              <a:avLst/>
            </a:prstGeom>
            <a:solidFill>
              <a:sysClr val="window" lastClr="FFFFFF"/>
            </a:solidFill>
            <a:ln w="25400" cap="flat" cmpd="sng" algn="ctr">
              <a:solidFill>
                <a:srgbClr val="F79646"/>
              </a:solidFill>
              <a:prstDash val="solid"/>
            </a:ln>
            <a:effectLst/>
            <a:scene3d>
              <a:camera prst="orthographicFront"/>
              <a:lightRig rig="threePt" dir="t"/>
            </a:scene3d>
            <a:sp3d>
              <a:bevelT/>
            </a:sp3d>
          </p:spPr>
          <p:txBody>
            <a:bodyPr wrap="square">
              <a:spAutoFit/>
            </a:bodyPr>
            <a:lstStyle/>
            <a:p>
              <a:pPr fontAlgn="auto">
                <a:spcBef>
                  <a:spcPts val="0"/>
                </a:spcBef>
                <a:spcAft>
                  <a:spcPts val="0"/>
                </a:spcAft>
                <a:defRPr/>
              </a:pPr>
              <a:r>
                <a:rPr lang="en-US" altLang="zh-CN" sz="1800" kern="0" dirty="0">
                  <a:solidFill>
                    <a:sysClr val="windowText" lastClr="000000"/>
                  </a:solidFill>
                  <a:latin typeface="+mn-lt"/>
                  <a:cs typeface="Times New Roman" pitchFamily="18" charset="0"/>
                </a:rPr>
                <a:t>DEM</a:t>
              </a:r>
              <a:endParaRPr lang="zh-CN" altLang="en-US" sz="1800" kern="0" dirty="0">
                <a:solidFill>
                  <a:sysClr val="windowText" lastClr="000000"/>
                </a:solidFill>
                <a:latin typeface="+mn-lt"/>
                <a:cs typeface="Times New Roman" pitchFamily="18" charset="0"/>
              </a:endParaRPr>
            </a:p>
          </p:txBody>
        </p:sp>
        <p:cxnSp>
          <p:nvCxnSpPr>
            <p:cNvPr id="49" name="直接箭头连接符 48"/>
            <p:cNvCxnSpPr/>
            <p:nvPr/>
          </p:nvCxnSpPr>
          <p:spPr bwMode="auto">
            <a:xfrm>
              <a:off x="8357423" y="2542813"/>
              <a:ext cx="0" cy="202086"/>
            </a:xfrm>
            <a:prstGeom prst="straightConnector1">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tailEnd type="arrow"/>
            </a:ln>
            <a:effectLst>
              <a:outerShdw blurRad="40000" dist="20000" dir="5400000" rotWithShape="0">
                <a:srgbClr val="000000">
                  <a:alpha val="38000"/>
                </a:srgbClr>
              </a:outerShdw>
            </a:effectLst>
          </p:spPr>
        </p:cxnSp>
        <p:sp>
          <p:nvSpPr>
            <p:cNvPr id="50" name="TextBox 59"/>
            <p:cNvSpPr txBox="1"/>
            <p:nvPr/>
          </p:nvSpPr>
          <p:spPr bwMode="auto">
            <a:xfrm>
              <a:off x="7658101" y="2744899"/>
              <a:ext cx="1409700" cy="646331"/>
            </a:xfrm>
            <a:prstGeom prst="rect">
              <a:avLst/>
            </a:prstGeom>
            <a:solidFill>
              <a:sysClr val="window" lastClr="FFFFFF"/>
            </a:solidFill>
            <a:ln w="25400" cap="flat" cmpd="sng" algn="ctr">
              <a:solidFill>
                <a:srgbClr val="F79646"/>
              </a:solidFill>
              <a:prstDash val="solid"/>
            </a:ln>
            <a:effectLst/>
            <a:scene3d>
              <a:camera prst="orthographicFront"/>
              <a:lightRig rig="threePt" dir="t"/>
            </a:scene3d>
            <a:sp3d>
              <a:bevelT/>
            </a:sp3d>
          </p:spPr>
          <p:txBody>
            <a:bodyPr wrap="square">
              <a:spAutoFit/>
            </a:bodyPr>
            <a:lstStyle/>
            <a:p>
              <a:pPr fontAlgn="auto">
                <a:spcBef>
                  <a:spcPts val="0"/>
                </a:spcBef>
                <a:spcAft>
                  <a:spcPts val="0"/>
                </a:spcAft>
                <a:defRPr/>
              </a:pPr>
              <a:r>
                <a:rPr lang="en-US" altLang="zh-CN" sz="1800" kern="0" dirty="0">
                  <a:solidFill>
                    <a:sysClr val="windowText" lastClr="000000"/>
                  </a:solidFill>
                  <a:latin typeface="+mn-lt"/>
                  <a:cs typeface="Times New Roman" pitchFamily="18" charset="0"/>
                </a:rPr>
                <a:t>Orthographic Image</a:t>
              </a:r>
              <a:endParaRPr lang="zh-CN" altLang="en-US" sz="1800" kern="0" dirty="0">
                <a:solidFill>
                  <a:sysClr val="windowText" lastClr="000000"/>
                </a:solidFill>
                <a:latin typeface="+mn-lt"/>
                <a:cs typeface="Times New Roman" pitchFamily="18" charset="0"/>
              </a:endParaRPr>
            </a:p>
          </p:txBody>
        </p:sp>
        <p:sp>
          <p:nvSpPr>
            <p:cNvPr id="51" name="TextBox 60"/>
            <p:cNvSpPr txBox="1"/>
            <p:nvPr/>
          </p:nvSpPr>
          <p:spPr bwMode="auto">
            <a:xfrm>
              <a:off x="7024987" y="3717702"/>
              <a:ext cx="1689100" cy="369332"/>
            </a:xfrm>
            <a:prstGeom prst="rect">
              <a:avLst/>
            </a:prstGeom>
            <a:solidFill>
              <a:sysClr val="window" lastClr="FFFFFF"/>
            </a:solidFill>
            <a:ln w="25400" cap="flat" cmpd="sng" algn="ctr">
              <a:solidFill>
                <a:srgbClr val="F79646"/>
              </a:solidFill>
              <a:prstDash val="solid"/>
            </a:ln>
            <a:effectLst/>
            <a:scene3d>
              <a:camera prst="orthographicFront"/>
              <a:lightRig rig="threePt" dir="t"/>
            </a:scene3d>
            <a:sp3d>
              <a:bevelT/>
            </a:sp3d>
          </p:spPr>
          <p:txBody>
            <a:bodyPr>
              <a:spAutoFit/>
            </a:bodyPr>
            <a:lstStyle/>
            <a:p>
              <a:pPr fontAlgn="auto">
                <a:spcBef>
                  <a:spcPts val="0"/>
                </a:spcBef>
                <a:spcAft>
                  <a:spcPts val="0"/>
                </a:spcAft>
                <a:defRPr/>
              </a:pPr>
              <a:r>
                <a:rPr lang="en-US" altLang="zh-CN" sz="1800" kern="0" dirty="0">
                  <a:solidFill>
                    <a:sysClr val="windowText" lastClr="000000"/>
                  </a:solidFill>
                  <a:latin typeface="+mn-lt"/>
                  <a:cs typeface="Times New Roman" pitchFamily="18" charset="0"/>
                </a:rPr>
                <a:t>3D Image</a:t>
              </a:r>
              <a:endParaRPr lang="zh-CN" altLang="en-US" sz="1800" kern="0" dirty="0">
                <a:solidFill>
                  <a:sysClr val="windowText" lastClr="000000"/>
                </a:solidFill>
                <a:latin typeface="+mn-lt"/>
                <a:cs typeface="Times New Roman" pitchFamily="18" charset="0"/>
              </a:endParaRPr>
            </a:p>
          </p:txBody>
        </p:sp>
        <p:cxnSp>
          <p:nvCxnSpPr>
            <p:cNvPr id="52" name="肘形连接符 51"/>
            <p:cNvCxnSpPr>
              <a:stCxn id="50" idx="2"/>
              <a:endCxn id="51" idx="0"/>
            </p:cNvCxnSpPr>
            <p:nvPr/>
          </p:nvCxnSpPr>
          <p:spPr bwMode="auto">
            <a:xfrm rot="5400000">
              <a:off x="7953008" y="3307759"/>
              <a:ext cx="326472" cy="493414"/>
            </a:xfrm>
            <a:prstGeom prst="bentConnector3">
              <a:avLst>
                <a:gd name="adj1" fmla="val 50000"/>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tailEnd type="arrow"/>
            </a:ln>
            <a:effectLst>
              <a:outerShdw blurRad="40000" dist="20000" dir="5400000" rotWithShape="0">
                <a:srgbClr val="000000">
                  <a:alpha val="38000"/>
                </a:srgbClr>
              </a:outerShdw>
            </a:effectLst>
          </p:spPr>
        </p:cxnSp>
        <p:cxnSp>
          <p:nvCxnSpPr>
            <p:cNvPr id="53" name="肘形连接符 52"/>
            <p:cNvCxnSpPr>
              <a:stCxn id="48" idx="2"/>
              <a:endCxn id="51" idx="0"/>
            </p:cNvCxnSpPr>
            <p:nvPr/>
          </p:nvCxnSpPr>
          <p:spPr bwMode="auto">
            <a:xfrm rot="16200000" flipH="1">
              <a:off x="7136733" y="2984897"/>
              <a:ext cx="464971" cy="1000638"/>
            </a:xfrm>
            <a:prstGeom prst="bentConnector3">
              <a:avLst>
                <a:gd name="adj1" fmla="val 65608"/>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tailEnd type="arrow"/>
            </a:ln>
            <a:effectLst>
              <a:outerShdw blurRad="40000" dist="20000" dir="5400000" rotWithShape="0">
                <a:srgbClr val="000000">
                  <a:alpha val="38000"/>
                </a:srgbClr>
              </a:outerShdw>
            </a:effectLst>
          </p:spPr>
        </p:cxnSp>
        <p:sp>
          <p:nvSpPr>
            <p:cNvPr id="54" name="TextBox 63"/>
            <p:cNvSpPr txBox="1"/>
            <p:nvPr/>
          </p:nvSpPr>
          <p:spPr bwMode="auto">
            <a:xfrm>
              <a:off x="6248400" y="4223266"/>
              <a:ext cx="2819400" cy="36933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convex"/>
            </a:sp3d>
          </p:spPr>
          <p:txBody>
            <a:bodyPr wrap="square">
              <a:spAutoFit/>
            </a:bodyPr>
            <a:lstStyle/>
            <a:p>
              <a:pPr fontAlgn="auto">
                <a:spcBef>
                  <a:spcPts val="0"/>
                </a:spcBef>
                <a:spcAft>
                  <a:spcPts val="0"/>
                </a:spcAft>
                <a:defRPr/>
              </a:pPr>
              <a:r>
                <a:rPr lang="en-US" altLang="zh-CN" sz="1800" kern="0" dirty="0">
                  <a:solidFill>
                    <a:srgbClr val="C00000"/>
                  </a:solidFill>
                  <a:latin typeface="+mn-lt"/>
                  <a:cs typeface="Times New Roman" pitchFamily="18" charset="0"/>
                </a:rPr>
                <a:t>Complicated process flow</a:t>
              </a:r>
              <a:endParaRPr lang="zh-CN" altLang="en-US" sz="1800" kern="0" dirty="0">
                <a:solidFill>
                  <a:srgbClr val="C00000"/>
                </a:solidFill>
                <a:latin typeface="+mn-lt"/>
                <a:cs typeface="Times New Roman" pitchFamily="18" charset="0"/>
              </a:endParaRPr>
            </a:p>
          </p:txBody>
        </p:sp>
        <p:cxnSp>
          <p:nvCxnSpPr>
            <p:cNvPr id="55" name="直接箭头连接符 54"/>
            <p:cNvCxnSpPr>
              <a:stCxn id="48" idx="3"/>
              <a:endCxn id="50" idx="1"/>
            </p:cNvCxnSpPr>
            <p:nvPr/>
          </p:nvCxnSpPr>
          <p:spPr bwMode="auto">
            <a:xfrm flipV="1">
              <a:off x="7279847" y="3068064"/>
              <a:ext cx="378253" cy="1"/>
            </a:xfrm>
            <a:prstGeom prst="straightConnector1">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tailEnd type="arrow"/>
            </a:ln>
            <a:effectLst>
              <a:outerShdw blurRad="40000" dist="20000" dir="5400000" rotWithShape="0">
                <a:srgbClr val="000000">
                  <a:alpha val="38000"/>
                </a:srgbClr>
              </a:outerShdw>
            </a:effectLst>
          </p:spPr>
        </p:cxnSp>
        <p:sp>
          <p:nvSpPr>
            <p:cNvPr id="56" name="TextBox 43"/>
            <p:cNvSpPr txBox="1"/>
            <p:nvPr/>
          </p:nvSpPr>
          <p:spPr>
            <a:xfrm>
              <a:off x="6096000" y="1564370"/>
              <a:ext cx="2971800" cy="405289"/>
            </a:xfrm>
            <a:prstGeom prst="rect">
              <a:avLst/>
            </a:prstGeom>
            <a:solidFill>
              <a:srgbClr val="F79646"/>
            </a:solidFill>
            <a:ln w="25400" cap="flat" cmpd="sng" algn="ctr">
              <a:solidFill>
                <a:srgbClr val="F79646">
                  <a:shade val="50000"/>
                </a:srgbClr>
              </a:solidFill>
              <a:prstDash val="solid"/>
            </a:ln>
            <a:effectLst>
              <a:innerShdw blurRad="63500" dist="50800" dir="18900000">
                <a:prstClr val="black">
                  <a:alpha val="50000"/>
                </a:prstClr>
              </a:innerShdw>
            </a:effectLst>
          </p:spPr>
          <p:txBody>
            <a:bodyPr wrap="square" lIns="0" tIns="36000" rIns="0" bIns="36000">
              <a:noAutofit/>
            </a:bodyPr>
            <a:lstStyle/>
            <a:p>
              <a:pPr fontAlgn="auto">
                <a:spcBef>
                  <a:spcPts val="0"/>
                </a:spcBef>
                <a:spcAft>
                  <a:spcPts val="0"/>
                </a:spcAft>
                <a:defRPr/>
              </a:pPr>
              <a:r>
                <a:rPr lang="en-US" altLang="zh-CN" sz="2000" kern="0" dirty="0" smtClean="0">
                  <a:solidFill>
                    <a:sysClr val="window" lastClr="FFFFFF"/>
                  </a:solidFill>
                  <a:latin typeface="+mn-lt"/>
                  <a:cs typeface="Times New Roman" pitchFamily="18" charset="0"/>
                </a:rPr>
                <a:t>With Same platform</a:t>
              </a:r>
              <a:endParaRPr lang="zh-CN" altLang="en-US" sz="2000" kern="0" dirty="0">
                <a:solidFill>
                  <a:sysClr val="window" lastClr="FFFFFF"/>
                </a:solidFill>
                <a:latin typeface="+mn-lt"/>
                <a:cs typeface="Times New Roman" pitchFamily="18" charset="0"/>
              </a:endParaRPr>
            </a:p>
          </p:txBody>
        </p:sp>
      </p:grpSp>
      <p:sp>
        <p:nvSpPr>
          <p:cNvPr id="35" name="TextBox 34"/>
          <p:cNvSpPr txBox="1"/>
          <p:nvPr/>
        </p:nvSpPr>
        <p:spPr>
          <a:xfrm>
            <a:off x="-72516" y="116632"/>
            <a:ext cx="9289032" cy="461665"/>
          </a:xfrm>
          <a:prstGeom prst="rect">
            <a:avLst/>
          </a:prstGeom>
          <a:noFill/>
        </p:spPr>
        <p:txBody>
          <a:bodyPr wrap="square" rtlCol="0">
            <a:spAutoFit/>
          </a:bodyPr>
          <a:lstStyle/>
          <a:p>
            <a:pPr algn="l" eaLnBrk="0" hangingPunct="0"/>
            <a:r>
              <a:rPr lang="en-US" altLang="zh-CN" sz="2400" b="1" dirty="0">
                <a:solidFill>
                  <a:srgbClr val="FFFFFF"/>
                </a:solidFill>
                <a:latin typeface="Calibri" pitchFamily="34" charset="0"/>
                <a:ea typeface="+mj-ea"/>
                <a:cs typeface="+mj-cs"/>
              </a:rPr>
              <a:t>Development of LiDAR Technology(III</a:t>
            </a:r>
            <a:r>
              <a:rPr lang="en-US" altLang="zh-CN" sz="2400" b="1" dirty="0" smtClean="0">
                <a:solidFill>
                  <a:srgbClr val="FFFFFF"/>
                </a:solidFill>
                <a:latin typeface="Calibri" pitchFamily="34" charset="0"/>
                <a:ea typeface="+mj-ea"/>
                <a:cs typeface="+mj-cs"/>
              </a:rPr>
              <a:t>) </a:t>
            </a:r>
            <a:r>
              <a:rPr lang="en-US" altLang="zh-CN" sz="2400" b="1" dirty="0">
                <a:solidFill>
                  <a:srgbClr val="FFFFFF"/>
                </a:solidFill>
                <a:latin typeface="Calibri" pitchFamily="34" charset="0"/>
                <a:ea typeface="+mj-ea"/>
                <a:cs typeface="+mj-cs"/>
              </a:rPr>
              <a:t>-- High-Spatial resolution Image </a:t>
            </a:r>
            <a:endParaRPr lang="zh-CN" altLang="en-US" sz="2400" b="1" dirty="0">
              <a:solidFill>
                <a:srgbClr val="FFFFFF"/>
              </a:solidFill>
              <a:latin typeface="Calibri" pitchFamily="34" charset="0"/>
              <a:ea typeface="+mj-ea"/>
              <a:cs typeface="+mj-cs"/>
            </a:endParaRPr>
          </a:p>
        </p:txBody>
      </p:sp>
      <p:sp>
        <p:nvSpPr>
          <p:cNvPr id="40" name="矩形 39"/>
          <p:cNvSpPr/>
          <p:nvPr/>
        </p:nvSpPr>
        <p:spPr>
          <a:xfrm>
            <a:off x="250042" y="770808"/>
            <a:ext cx="8353160" cy="461665"/>
          </a:xfrm>
          <a:prstGeom prst="rect">
            <a:avLst/>
          </a:prstGeom>
        </p:spPr>
        <p:txBody>
          <a:bodyPr wrap="square">
            <a:spAutoFit/>
          </a:bodyPr>
          <a:lstStyle/>
          <a:p>
            <a:pPr marL="252413" indent="-252413" algn="l" eaLnBrk="0" hangingPunct="0">
              <a:spcBef>
                <a:spcPct val="20000"/>
              </a:spcBef>
              <a:buChar char="•"/>
            </a:pPr>
            <a:r>
              <a:rPr lang="en-US" altLang="zh-CN" sz="2400" b="1" kern="0" dirty="0" smtClean="0">
                <a:solidFill>
                  <a:schemeClr val="bg2"/>
                </a:solidFill>
                <a:latin typeface="Calibri" pitchFamily="34" charset="0"/>
                <a:ea typeface="+mj-ea"/>
                <a:cs typeface="Calibri" pitchFamily="34" charset="0"/>
              </a:rPr>
              <a:t>Solution One: Sharing Same </a:t>
            </a:r>
            <a:r>
              <a:rPr lang="en-US" altLang="zh-CN" sz="2400" b="1" kern="0" dirty="0" err="1" smtClean="0">
                <a:solidFill>
                  <a:schemeClr val="bg2"/>
                </a:solidFill>
                <a:latin typeface="Calibri" pitchFamily="34" charset="0"/>
                <a:ea typeface="+mj-ea"/>
                <a:cs typeface="Calibri" pitchFamily="34" charset="0"/>
              </a:rPr>
              <a:t>Plateform</a:t>
            </a:r>
            <a:endParaRPr lang="en-US" altLang="zh-CN" sz="3200" b="1" kern="0" dirty="0">
              <a:solidFill>
                <a:schemeClr val="bg2"/>
              </a:solidFill>
              <a:latin typeface="Calibri" pitchFamily="34" charset="0"/>
              <a:ea typeface="+mj-ea"/>
              <a:cs typeface="Calibri" pitchFamily="34" charset="0"/>
            </a:endParaRPr>
          </a:p>
        </p:txBody>
      </p:sp>
      <p:grpSp>
        <p:nvGrpSpPr>
          <p:cNvPr id="66" name="组合 65"/>
          <p:cNvGrpSpPr/>
          <p:nvPr/>
        </p:nvGrpSpPr>
        <p:grpSpPr>
          <a:xfrm>
            <a:off x="635454" y="5373270"/>
            <a:ext cx="7681066" cy="1196727"/>
            <a:chOff x="3274558" y="2295525"/>
            <a:chExt cx="2884131" cy="1133475"/>
          </a:xfrm>
        </p:grpSpPr>
        <p:sp>
          <p:nvSpPr>
            <p:cNvPr id="67" name="AutoShape 25"/>
            <p:cNvSpPr>
              <a:spLocks noChangeArrowheads="1"/>
            </p:cNvSpPr>
            <p:nvPr/>
          </p:nvSpPr>
          <p:spPr bwMode="gray">
            <a:xfrm>
              <a:off x="3274558" y="2295525"/>
              <a:ext cx="2884131" cy="1133475"/>
            </a:xfrm>
            <a:prstGeom prst="roundRect">
              <a:avLst>
                <a:gd name="adj" fmla="val 16667"/>
              </a:avLst>
            </a:prstGeom>
            <a:solidFill>
              <a:srgbClr val="DDDDDD"/>
            </a:solidFill>
            <a:ln w="12700" algn="ctr">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wrap="none" anchor="ctr"/>
            <a:lstStyle/>
            <a:p>
              <a:pPr fontAlgn="auto">
                <a:spcBef>
                  <a:spcPts val="0"/>
                </a:spcBef>
                <a:spcAft>
                  <a:spcPts val="0"/>
                </a:spcAft>
                <a:defRPr/>
              </a:pPr>
              <a:endParaRPr lang="zh-CN" altLang="en-US" sz="1800" kern="0" smtClean="0">
                <a:solidFill>
                  <a:sysClr val="windowText" lastClr="000000"/>
                </a:solidFill>
              </a:endParaRPr>
            </a:p>
          </p:txBody>
        </p:sp>
        <p:sp>
          <p:nvSpPr>
            <p:cNvPr id="68" name="矩形 67"/>
            <p:cNvSpPr/>
            <p:nvPr/>
          </p:nvSpPr>
          <p:spPr bwMode="auto">
            <a:xfrm>
              <a:off x="3339776" y="2380456"/>
              <a:ext cx="2384352" cy="895350"/>
            </a:xfrm>
            <a:prstGeom prst="rect">
              <a:avLst/>
            </a:prstGeom>
            <a:noFill/>
            <a:ln w="25400" cap="flat" cmpd="sng" algn="ctr">
              <a:noFill/>
              <a:prstDash val="solid"/>
            </a:ln>
            <a:effectLst/>
            <a:extLst/>
          </p:spPr>
          <p:txBody>
            <a:bodyPr anchor="ctr"/>
            <a:lstStyle/>
            <a:p>
              <a:pPr fontAlgn="auto">
                <a:spcBef>
                  <a:spcPts val="0"/>
                </a:spcBef>
                <a:spcAft>
                  <a:spcPts val="0"/>
                </a:spcAft>
                <a:buClr>
                  <a:srgbClr val="000066"/>
                </a:buClr>
                <a:buSzPct val="110000"/>
                <a:defRPr/>
              </a:pPr>
              <a:endParaRPr lang="zh-CN" altLang="en-US" sz="2000" kern="0" dirty="0">
                <a:solidFill>
                  <a:srgbClr val="000000"/>
                </a:solidFill>
              </a:endParaRPr>
            </a:p>
          </p:txBody>
        </p:sp>
      </p:grpSp>
      <p:sp>
        <p:nvSpPr>
          <p:cNvPr id="69" name="矩形 68"/>
          <p:cNvSpPr/>
          <p:nvPr/>
        </p:nvSpPr>
        <p:spPr>
          <a:xfrm>
            <a:off x="962022" y="5445280"/>
            <a:ext cx="7282488" cy="1015663"/>
          </a:xfrm>
          <a:prstGeom prst="rect">
            <a:avLst/>
          </a:prstGeom>
        </p:spPr>
        <p:txBody>
          <a:bodyPr wrap="square">
            <a:spAutoFit/>
          </a:bodyPr>
          <a:lstStyle/>
          <a:p>
            <a:pPr marL="285750" lvl="0" indent="-285750" algn="l" fontAlgn="auto">
              <a:lnSpc>
                <a:spcPct val="150000"/>
              </a:lnSpc>
              <a:spcBef>
                <a:spcPts val="0"/>
              </a:spcBef>
              <a:spcAft>
                <a:spcPts val="0"/>
              </a:spcAft>
              <a:buClr>
                <a:srgbClr val="0000FF"/>
              </a:buClr>
              <a:buSzPct val="110000"/>
              <a:buFont typeface="Wingdings" pitchFamily="2" charset="2"/>
              <a:buChar char="l"/>
              <a:defRPr/>
            </a:pPr>
            <a:r>
              <a:rPr kumimoji="1" lang="en-US" altLang="zh-CN" sz="2000" b="1" kern="0" dirty="0" smtClean="0">
                <a:ln w="11430"/>
                <a:solidFill>
                  <a:prstClr val="black"/>
                </a:solidFill>
                <a:latin typeface="Arial"/>
                <a:ea typeface="微软雅黑" pitchFamily="34" charset="-122"/>
              </a:rPr>
              <a:t>Difficulty to match between </a:t>
            </a:r>
            <a:r>
              <a:rPr kumimoji="1" lang="en-US" altLang="zh-CN" sz="2000" b="1" kern="0" dirty="0" err="1" smtClean="0">
                <a:ln w="11430"/>
                <a:solidFill>
                  <a:prstClr val="black"/>
                </a:solidFill>
                <a:latin typeface="Arial"/>
                <a:ea typeface="微软雅黑" pitchFamily="34" charset="-122"/>
              </a:rPr>
              <a:t>LiDAR</a:t>
            </a:r>
            <a:r>
              <a:rPr kumimoji="1" lang="en-US" altLang="zh-CN" sz="2000" b="1" kern="0" dirty="0" smtClean="0">
                <a:ln w="11430"/>
                <a:solidFill>
                  <a:prstClr val="black"/>
                </a:solidFill>
                <a:latin typeface="Arial"/>
                <a:ea typeface="微软雅黑" pitchFamily="34" charset="-122"/>
              </a:rPr>
              <a:t> dot and image pixel</a:t>
            </a:r>
            <a:endParaRPr kumimoji="1" lang="en-US" altLang="zh-CN" sz="2000" b="1" kern="0" dirty="0">
              <a:ln w="11430"/>
              <a:solidFill>
                <a:prstClr val="black"/>
              </a:solidFill>
              <a:latin typeface="Arial"/>
              <a:ea typeface="微软雅黑" pitchFamily="34" charset="-122"/>
            </a:endParaRPr>
          </a:p>
          <a:p>
            <a:pPr marL="285750" lvl="0" indent="-285750" algn="l" fontAlgn="auto">
              <a:lnSpc>
                <a:spcPct val="150000"/>
              </a:lnSpc>
              <a:spcBef>
                <a:spcPts val="0"/>
              </a:spcBef>
              <a:spcAft>
                <a:spcPts val="0"/>
              </a:spcAft>
              <a:buClr>
                <a:srgbClr val="0000FF"/>
              </a:buClr>
              <a:buSzPct val="110000"/>
              <a:buFont typeface="Wingdings" pitchFamily="2" charset="2"/>
              <a:buChar char="l"/>
              <a:defRPr/>
            </a:pPr>
            <a:r>
              <a:rPr kumimoji="1" lang="en-US" altLang="zh-CN" sz="2000" b="1" kern="0" dirty="0" smtClean="0">
                <a:ln w="11430"/>
                <a:solidFill>
                  <a:prstClr val="black"/>
                </a:solidFill>
                <a:latin typeface="Arial"/>
                <a:ea typeface="微软雅黑" pitchFamily="34" charset="-122"/>
              </a:rPr>
              <a:t>Hard to work in real time way</a:t>
            </a:r>
            <a:endParaRPr kumimoji="1" lang="en-US" altLang="zh-CN" sz="2000" b="1" kern="0" dirty="0">
              <a:ln w="11430"/>
              <a:solidFill>
                <a:prstClr val="black"/>
              </a:solidFill>
              <a:latin typeface="Arial"/>
              <a:ea typeface="微软雅黑" pitchFamily="34" charset="-122"/>
            </a:endParaRPr>
          </a:p>
        </p:txBody>
      </p:sp>
      <p:sp>
        <p:nvSpPr>
          <p:cNvPr id="37" name="矩形 36"/>
          <p:cNvSpPr/>
          <p:nvPr/>
        </p:nvSpPr>
        <p:spPr>
          <a:xfrm>
            <a:off x="4680095" y="4911605"/>
            <a:ext cx="1357351" cy="276999"/>
          </a:xfrm>
          <a:prstGeom prst="rect">
            <a:avLst/>
          </a:prstGeom>
        </p:spPr>
        <p:txBody>
          <a:bodyPr wrap="square">
            <a:spAutoFit/>
          </a:bodyPr>
          <a:lstStyle/>
          <a:p>
            <a:r>
              <a:rPr lang="en-US" altLang="zh-CN" sz="1200" b="1" dirty="0" smtClean="0">
                <a:solidFill>
                  <a:prstClr val="black"/>
                </a:solidFill>
                <a:latin typeface="+mn-lt"/>
              </a:rPr>
              <a:t>Image</a:t>
            </a:r>
            <a:endParaRPr lang="zh-CN" altLang="en-US" sz="1200" b="1" dirty="0">
              <a:solidFill>
                <a:prstClr val="black"/>
              </a:solidFill>
              <a:latin typeface="+mn-lt"/>
            </a:endParaRPr>
          </a:p>
        </p:txBody>
      </p:sp>
      <p:sp>
        <p:nvSpPr>
          <p:cNvPr id="38" name="矩形 37"/>
          <p:cNvSpPr/>
          <p:nvPr/>
        </p:nvSpPr>
        <p:spPr>
          <a:xfrm>
            <a:off x="6444260" y="4911605"/>
            <a:ext cx="2376330" cy="461665"/>
          </a:xfrm>
          <a:prstGeom prst="rect">
            <a:avLst/>
          </a:prstGeom>
        </p:spPr>
        <p:txBody>
          <a:bodyPr wrap="square">
            <a:spAutoFit/>
          </a:bodyPr>
          <a:lstStyle/>
          <a:p>
            <a:r>
              <a:rPr lang="en-US" altLang="zh-CN" sz="1200" b="1" dirty="0">
                <a:solidFill>
                  <a:prstClr val="black"/>
                </a:solidFill>
                <a:latin typeface="+mn-lt"/>
              </a:rPr>
              <a:t>Point Cloud </a:t>
            </a:r>
            <a:r>
              <a:rPr lang="en-US" altLang="zh-CN" sz="1200" b="1" dirty="0" smtClean="0">
                <a:solidFill>
                  <a:prstClr val="black"/>
                </a:solidFill>
                <a:latin typeface="+mn-lt"/>
              </a:rPr>
              <a:t>Data</a:t>
            </a:r>
          </a:p>
          <a:p>
            <a:r>
              <a:rPr lang="en-US" altLang="zh-CN" sz="1200" b="1" dirty="0" smtClean="0">
                <a:solidFill>
                  <a:prstClr val="black"/>
                </a:solidFill>
                <a:latin typeface="+mn-lt"/>
              </a:rPr>
              <a:t>(</a:t>
            </a:r>
            <a:r>
              <a:rPr lang="en-US" altLang="zh-CN" sz="1200" b="1" dirty="0">
                <a:solidFill>
                  <a:prstClr val="black"/>
                </a:solidFill>
                <a:latin typeface="+mn-lt"/>
              </a:rPr>
              <a:t>colored by elevation)</a:t>
            </a:r>
            <a:endParaRPr lang="zh-CN" altLang="en-US" sz="1200" b="1" dirty="0">
              <a:solidFill>
                <a:prstClr val="black"/>
              </a:solidFill>
              <a:latin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0300" t="13681" r="29930" b="12778"/>
          <a:stretch/>
        </p:blipFill>
        <p:spPr>
          <a:xfrm>
            <a:off x="6535682" y="2803727"/>
            <a:ext cx="2428928" cy="2093720"/>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6972" y="2803726"/>
            <a:ext cx="2267867" cy="2093721"/>
          </a:xfrm>
          <a:prstGeom prst="rect">
            <a:avLst/>
          </a:prstGeom>
        </p:spPr>
      </p:pic>
    </p:spTree>
    <p:extLst>
      <p:ext uri="{BB962C8B-B14F-4D97-AF65-F5344CB8AC3E}">
        <p14:creationId xmlns:p14="http://schemas.microsoft.com/office/powerpoint/2010/main" val="280367052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矩形 16"/>
          <p:cNvSpPr/>
          <p:nvPr/>
        </p:nvSpPr>
        <p:spPr>
          <a:xfrm>
            <a:off x="4427980" y="4216519"/>
            <a:ext cx="4159407" cy="2369880"/>
          </a:xfrm>
          <a:prstGeom prst="rect">
            <a:avLst/>
          </a:prstGeom>
          <a:ln w="19050">
            <a:solidFill>
              <a:srgbClr val="00B0F0"/>
            </a:solidFill>
          </a:ln>
        </p:spPr>
        <p:txBody>
          <a:bodyPr wrap="square">
            <a:spAutoFit/>
          </a:bodyPr>
          <a:lstStyle/>
          <a:p>
            <a:pPr algn="l">
              <a:spcAft>
                <a:spcPts val="1200"/>
              </a:spcAft>
              <a:defRPr/>
            </a:pPr>
            <a:r>
              <a:rPr lang="en-US" altLang="zh-CN" sz="2000" b="1" kern="0" dirty="0" smtClean="0">
                <a:solidFill>
                  <a:srgbClr val="000000"/>
                </a:solidFill>
                <a:latin typeface="+mn-lt"/>
                <a:ea typeface="黑体" pitchFamily="49" charset="-122"/>
              </a:rPr>
              <a:t>Key Point</a:t>
            </a:r>
            <a:r>
              <a:rPr lang="zh-CN" altLang="en-US" sz="2000" b="1" kern="0" dirty="0" smtClean="0">
                <a:solidFill>
                  <a:srgbClr val="000000"/>
                </a:solidFill>
                <a:latin typeface="+mn-lt"/>
                <a:ea typeface="黑体" pitchFamily="49" charset="-122"/>
              </a:rPr>
              <a:t>：</a:t>
            </a:r>
            <a:endParaRPr lang="en-US" altLang="zh-CN" sz="2000" b="1" kern="0" dirty="0" smtClean="0">
              <a:solidFill>
                <a:srgbClr val="000000"/>
              </a:solidFill>
              <a:latin typeface="+mn-lt"/>
              <a:ea typeface="黑体" pitchFamily="49" charset="-122"/>
            </a:endParaRPr>
          </a:p>
          <a:p>
            <a:pPr marL="342900" indent="-342900" algn="just">
              <a:spcAft>
                <a:spcPts val="1200"/>
              </a:spcAft>
              <a:buFont typeface="Wingdings" pitchFamily="2" charset="2"/>
              <a:buChar char="ü"/>
              <a:defRPr/>
            </a:pPr>
            <a:r>
              <a:rPr lang="en-US" altLang="zh-CN" sz="1800" b="1" kern="0" dirty="0" smtClean="0">
                <a:solidFill>
                  <a:schemeClr val="bg2"/>
                </a:solidFill>
                <a:latin typeface="+mn-lt"/>
                <a:ea typeface="黑体" pitchFamily="49" charset="-122"/>
              </a:rPr>
              <a:t>Adopt </a:t>
            </a:r>
            <a:r>
              <a:rPr lang="en-US" altLang="zh-CN" sz="1800" b="1" kern="0" dirty="0" smtClean="0">
                <a:solidFill>
                  <a:srgbClr val="C00000"/>
                </a:solidFill>
                <a:latin typeface="+mn-lt"/>
                <a:ea typeface="黑体" pitchFamily="49" charset="-122"/>
              </a:rPr>
              <a:t>common-path push-broom approach</a:t>
            </a:r>
            <a:endParaRPr lang="en-US" altLang="zh-CN" sz="1800" b="1" kern="0" dirty="0">
              <a:solidFill>
                <a:srgbClr val="C00000"/>
              </a:solidFill>
              <a:latin typeface="+mn-lt"/>
              <a:ea typeface="黑体" pitchFamily="49" charset="-122"/>
            </a:endParaRPr>
          </a:p>
          <a:p>
            <a:pPr marL="342900" indent="-342900" algn="just">
              <a:buFont typeface="Wingdings" pitchFamily="2" charset="2"/>
              <a:buChar char="ü"/>
              <a:defRPr/>
            </a:pPr>
            <a:r>
              <a:rPr lang="en-US" altLang="zh-CN" sz="1800" b="1" kern="0" dirty="0" smtClean="0">
                <a:solidFill>
                  <a:srgbClr val="000000"/>
                </a:solidFill>
                <a:latin typeface="+mn-lt"/>
                <a:ea typeface="黑体" pitchFamily="49" charset="-122"/>
              </a:rPr>
              <a:t>Precisely match two types of data at front-end device of </a:t>
            </a:r>
            <a:r>
              <a:rPr lang="en-US" altLang="zh-CN" sz="1800" b="1" kern="0" dirty="0">
                <a:solidFill>
                  <a:srgbClr val="C00000"/>
                </a:solidFill>
                <a:latin typeface="+mn-lt"/>
                <a:ea typeface="黑体" pitchFamily="49" charset="-122"/>
              </a:rPr>
              <a:t>signal</a:t>
            </a:r>
            <a:r>
              <a:rPr lang="en-US" altLang="zh-CN" sz="1800" b="1" kern="0" dirty="0" smtClean="0">
                <a:solidFill>
                  <a:srgbClr val="000000"/>
                </a:solidFill>
                <a:latin typeface="+mn-lt"/>
                <a:ea typeface="黑体" pitchFamily="49" charset="-122"/>
              </a:rPr>
              <a:t> </a:t>
            </a:r>
            <a:r>
              <a:rPr lang="en-US" altLang="zh-CN" sz="1800" b="1" dirty="0">
                <a:solidFill>
                  <a:srgbClr val="000000"/>
                </a:solidFill>
                <a:latin typeface="+mn-lt"/>
              </a:rPr>
              <a:t>acquisition for </a:t>
            </a:r>
            <a:r>
              <a:rPr lang="en-US" altLang="zh-CN" sz="1800" b="1" dirty="0" smtClean="0">
                <a:solidFill>
                  <a:srgbClr val="000000"/>
                </a:solidFill>
                <a:latin typeface="+mn-lt"/>
              </a:rPr>
              <a:t>real-time </a:t>
            </a:r>
            <a:r>
              <a:rPr lang="en-US" altLang="zh-CN" sz="1800" b="1" dirty="0">
                <a:solidFill>
                  <a:srgbClr val="000000"/>
                </a:solidFill>
                <a:latin typeface="+mn-lt"/>
              </a:rPr>
              <a:t>3D imaging</a:t>
            </a:r>
            <a:endParaRPr lang="en-US" altLang="zh-CN" sz="1800" b="1" kern="0" dirty="0">
              <a:solidFill>
                <a:srgbClr val="000000"/>
              </a:solidFill>
              <a:latin typeface="+mn-lt"/>
              <a:ea typeface="黑体" pitchFamily="49" charset="-122"/>
            </a:endParaRPr>
          </a:p>
        </p:txBody>
      </p:sp>
      <p:grpSp>
        <p:nvGrpSpPr>
          <p:cNvPr id="23" name="组合 22"/>
          <p:cNvGrpSpPr/>
          <p:nvPr/>
        </p:nvGrpSpPr>
        <p:grpSpPr>
          <a:xfrm>
            <a:off x="4160121" y="1609998"/>
            <a:ext cx="4526679" cy="2473379"/>
            <a:chOff x="1253951" y="1497544"/>
            <a:chExt cx="6747049" cy="3303056"/>
          </a:xfrm>
        </p:grpSpPr>
        <p:sp>
          <p:nvSpPr>
            <p:cNvPr id="24" name="圆角矩形 23"/>
            <p:cNvSpPr/>
            <p:nvPr/>
          </p:nvSpPr>
          <p:spPr bwMode="auto">
            <a:xfrm>
              <a:off x="4716462" y="2133600"/>
              <a:ext cx="3284538" cy="2514600"/>
            </a:xfrm>
            <a:prstGeom prst="roundRect">
              <a:avLst/>
            </a:prstGeom>
            <a:ln>
              <a:noFill/>
            </a:ln>
            <a:effectLst/>
            <a:scene3d>
              <a:camera prst="orthographicFront">
                <a:rot lat="0" lon="0" rev="0"/>
              </a:camera>
              <a:lightRig rig="chilly" dir="t">
                <a:rot lat="0" lon="0" rev="18480000"/>
              </a:lightRig>
            </a:scene3d>
            <a:sp3d prstMaterial="clear">
              <a:bevelT h="63500"/>
            </a:sp3d>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spcBef>
                  <a:spcPct val="20000"/>
                </a:spcBef>
                <a:buClr>
                  <a:srgbClr val="000066"/>
                </a:buClr>
                <a:buSzPct val="110000"/>
                <a:buFont typeface="Wingdings" pitchFamily="2" charset="2"/>
                <a:buNone/>
              </a:pPr>
              <a:endParaRPr lang="zh-CN" altLang="en-US" sz="1800" b="1" smtClean="0">
                <a:solidFill>
                  <a:srgbClr val="000000"/>
                </a:solidFill>
                <a:latin typeface="黑体" pitchFamily="2" charset="-122"/>
                <a:ea typeface="黑体" pitchFamily="2" charset="-122"/>
              </a:endParaRPr>
            </a:p>
          </p:txBody>
        </p:sp>
        <p:grpSp>
          <p:nvGrpSpPr>
            <p:cNvPr id="25" name="组合 6"/>
            <p:cNvGrpSpPr>
              <a:grpSpLocks/>
            </p:cNvGrpSpPr>
            <p:nvPr/>
          </p:nvGrpSpPr>
          <p:grpSpPr bwMode="auto">
            <a:xfrm>
              <a:off x="1253951" y="1497544"/>
              <a:ext cx="6747049" cy="3303056"/>
              <a:chOff x="989067" y="1682877"/>
              <a:chExt cx="6147515" cy="2937405"/>
            </a:xfrm>
          </p:grpSpPr>
          <p:pic>
            <p:nvPicPr>
              <p:cNvPr id="27" name="图片 19" descr="无标题.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9067" y="1774169"/>
                <a:ext cx="4622579" cy="28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圆角矩形标注 27"/>
              <p:cNvSpPr/>
              <p:nvPr/>
            </p:nvSpPr>
            <p:spPr bwMode="auto">
              <a:xfrm>
                <a:off x="3583425" y="1682877"/>
                <a:ext cx="3413986" cy="444844"/>
              </a:xfrm>
              <a:prstGeom prst="wedgeRoundRectCallout">
                <a:avLst>
                  <a:gd name="adj1" fmla="val -13535"/>
                  <a:gd name="adj2" fmla="val 260406"/>
                  <a:gd name="adj3" fmla="val 16667"/>
                </a:avLst>
              </a:prstGeom>
              <a:ln/>
              <a:extLst/>
            </p:spPr>
            <p:style>
              <a:lnRef idx="1">
                <a:schemeClr val="accent5"/>
              </a:lnRef>
              <a:fillRef idx="2">
                <a:schemeClr val="accent5"/>
              </a:fillRef>
              <a:effectRef idx="1">
                <a:schemeClr val="accent5"/>
              </a:effectRef>
              <a:fontRef idx="minor">
                <a:schemeClr val="dk1"/>
              </a:fontRef>
            </p:style>
            <p:txBody>
              <a:bodyPr wrap="none" anchor="ctr">
                <a:spAutoFit/>
              </a:bodyPr>
              <a:lstStyle/>
              <a:p>
                <a:pPr>
                  <a:spcBef>
                    <a:spcPct val="20000"/>
                  </a:spcBef>
                  <a:buClr>
                    <a:srgbClr val="000066"/>
                  </a:buClr>
                  <a:buSzPct val="110000"/>
                  <a:defRPr/>
                </a:pPr>
                <a:r>
                  <a:rPr lang="en-US" altLang="zh-CN" dirty="0" smtClean="0">
                    <a:solidFill>
                      <a:srgbClr val="000000"/>
                    </a:solidFill>
                    <a:ea typeface="黑体" pitchFamily="2" charset="-122"/>
                  </a:rPr>
                  <a:t>spectrum </a:t>
                </a:r>
                <a:r>
                  <a:rPr lang="en-US" altLang="zh-CN" dirty="0">
                    <a:solidFill>
                      <a:srgbClr val="000000"/>
                    </a:solidFill>
                    <a:ea typeface="黑体" pitchFamily="2" charset="-122"/>
                  </a:rPr>
                  <a:t>separation filter</a:t>
                </a:r>
                <a:endParaRPr lang="zh-CN" altLang="en-US" dirty="0">
                  <a:solidFill>
                    <a:srgbClr val="000000"/>
                  </a:solidFill>
                  <a:ea typeface="黑体" pitchFamily="2" charset="-122"/>
                </a:endParaRPr>
              </a:p>
            </p:txBody>
          </p:sp>
          <p:sp>
            <p:nvSpPr>
              <p:cNvPr id="29" name="圆角矩形标注 28"/>
              <p:cNvSpPr/>
              <p:nvPr/>
            </p:nvSpPr>
            <p:spPr bwMode="auto">
              <a:xfrm>
                <a:off x="5697709" y="2753280"/>
                <a:ext cx="1438873" cy="768365"/>
              </a:xfrm>
              <a:prstGeom prst="wedgeRoundRectCallout">
                <a:avLst>
                  <a:gd name="adj1" fmla="val -74656"/>
                  <a:gd name="adj2" fmla="val -9495"/>
                  <a:gd name="adj3" fmla="val 16667"/>
                </a:avLst>
              </a:prstGeom>
              <a:ln/>
              <a:extLst/>
            </p:spPr>
            <p:style>
              <a:lnRef idx="1">
                <a:schemeClr val="accent6"/>
              </a:lnRef>
              <a:fillRef idx="2">
                <a:schemeClr val="accent6"/>
              </a:fillRef>
              <a:effectRef idx="1">
                <a:schemeClr val="accent6"/>
              </a:effectRef>
              <a:fontRef idx="minor">
                <a:schemeClr val="dk1"/>
              </a:fontRef>
            </p:style>
            <p:txBody>
              <a:bodyPr wrap="square" anchor="ctr">
                <a:spAutoFit/>
              </a:bodyPr>
              <a:lstStyle/>
              <a:p>
                <a:pPr>
                  <a:spcBef>
                    <a:spcPct val="20000"/>
                  </a:spcBef>
                  <a:buClr>
                    <a:srgbClr val="000066"/>
                  </a:buClr>
                  <a:buSzPct val="110000"/>
                  <a:defRPr/>
                </a:pPr>
                <a:r>
                  <a:rPr lang="en-US" altLang="zh-CN" dirty="0">
                    <a:solidFill>
                      <a:srgbClr val="000000"/>
                    </a:solidFill>
                    <a:ea typeface="黑体" pitchFamily="2" charset="-122"/>
                  </a:rPr>
                  <a:t>laser detector</a:t>
                </a:r>
                <a:endParaRPr lang="zh-CN" altLang="en-US" dirty="0">
                  <a:solidFill>
                    <a:srgbClr val="000000"/>
                  </a:solidFill>
                  <a:ea typeface="黑体" pitchFamily="2" charset="-122"/>
                </a:endParaRPr>
              </a:p>
            </p:txBody>
          </p:sp>
          <p:sp>
            <p:nvSpPr>
              <p:cNvPr id="30" name="圆角矩形标注 29"/>
              <p:cNvSpPr/>
              <p:nvPr/>
            </p:nvSpPr>
            <p:spPr bwMode="auto">
              <a:xfrm>
                <a:off x="5061246" y="3911413"/>
                <a:ext cx="1975432" cy="444844"/>
              </a:xfrm>
              <a:prstGeom prst="wedgeRoundRectCallout">
                <a:avLst>
                  <a:gd name="adj1" fmla="val -65042"/>
                  <a:gd name="adj2" fmla="val -97339"/>
                  <a:gd name="adj3" fmla="val 16667"/>
                </a:avLst>
              </a:prstGeom>
              <a:ln/>
              <a:extLst/>
            </p:spPr>
            <p:style>
              <a:lnRef idx="1">
                <a:schemeClr val="accent3"/>
              </a:lnRef>
              <a:fillRef idx="2">
                <a:schemeClr val="accent3"/>
              </a:fillRef>
              <a:effectRef idx="1">
                <a:schemeClr val="accent3"/>
              </a:effectRef>
              <a:fontRef idx="minor">
                <a:schemeClr val="dk1"/>
              </a:fontRef>
            </p:style>
            <p:txBody>
              <a:bodyPr wrap="none" anchor="ctr">
                <a:spAutoFit/>
              </a:bodyPr>
              <a:lstStyle/>
              <a:p>
                <a:pPr>
                  <a:spcBef>
                    <a:spcPct val="20000"/>
                  </a:spcBef>
                  <a:buClr>
                    <a:srgbClr val="000066"/>
                  </a:buClr>
                  <a:buSzPct val="110000"/>
                  <a:defRPr/>
                </a:pPr>
                <a:r>
                  <a:rPr lang="en-US" altLang="zh-CN" dirty="0">
                    <a:solidFill>
                      <a:srgbClr val="000000"/>
                    </a:solidFill>
                    <a:ea typeface="黑体" pitchFamily="2" charset="-122"/>
                  </a:rPr>
                  <a:t>CCD detector</a:t>
                </a:r>
                <a:endParaRPr lang="zh-CN" altLang="en-US" dirty="0">
                  <a:solidFill>
                    <a:srgbClr val="000000"/>
                  </a:solidFill>
                  <a:ea typeface="黑体" pitchFamily="2" charset="-122"/>
                </a:endParaRPr>
              </a:p>
            </p:txBody>
          </p:sp>
        </p:grpSp>
      </p:grpSp>
      <p:sp>
        <p:nvSpPr>
          <p:cNvPr id="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srgbClr val="000000"/>
              </a:solidFill>
            </a:endParaRPr>
          </a:p>
        </p:txBody>
      </p:sp>
      <p:sp>
        <p:nvSpPr>
          <p:cNvPr id="16" name="TextBox 15"/>
          <p:cNvSpPr txBox="1"/>
          <p:nvPr/>
        </p:nvSpPr>
        <p:spPr>
          <a:xfrm>
            <a:off x="-72516" y="116632"/>
            <a:ext cx="9289032" cy="461665"/>
          </a:xfrm>
          <a:prstGeom prst="rect">
            <a:avLst/>
          </a:prstGeom>
          <a:noFill/>
        </p:spPr>
        <p:txBody>
          <a:bodyPr wrap="square" rtlCol="0">
            <a:spAutoFit/>
          </a:bodyPr>
          <a:lstStyle/>
          <a:p>
            <a:pPr algn="l" eaLnBrk="0" hangingPunct="0"/>
            <a:r>
              <a:rPr lang="en-US" altLang="zh-CN" sz="2400" b="1" dirty="0">
                <a:solidFill>
                  <a:srgbClr val="FFFFFF"/>
                </a:solidFill>
                <a:latin typeface="Calibri" pitchFamily="34" charset="0"/>
                <a:ea typeface="+mj-ea"/>
                <a:cs typeface="+mj-cs"/>
              </a:rPr>
              <a:t>Development of LiDAR Technology(III</a:t>
            </a:r>
            <a:r>
              <a:rPr lang="en-US" altLang="zh-CN" sz="2400" b="1" dirty="0" smtClean="0">
                <a:solidFill>
                  <a:srgbClr val="FFFFFF"/>
                </a:solidFill>
                <a:latin typeface="Calibri" pitchFamily="34" charset="0"/>
                <a:ea typeface="+mj-ea"/>
                <a:cs typeface="+mj-cs"/>
              </a:rPr>
              <a:t>) </a:t>
            </a:r>
            <a:r>
              <a:rPr lang="en-US" altLang="zh-CN" sz="2400" b="1" dirty="0">
                <a:solidFill>
                  <a:srgbClr val="FFFFFF"/>
                </a:solidFill>
                <a:latin typeface="Calibri" pitchFamily="34" charset="0"/>
                <a:ea typeface="+mj-ea"/>
                <a:cs typeface="+mj-cs"/>
              </a:rPr>
              <a:t>-- High-Spatial resolution Image </a:t>
            </a:r>
            <a:endParaRPr lang="zh-CN" altLang="en-US" sz="2400" b="1" dirty="0">
              <a:solidFill>
                <a:srgbClr val="FFFFFF"/>
              </a:solidFill>
              <a:latin typeface="Calibri" pitchFamily="34" charset="0"/>
              <a:ea typeface="+mj-ea"/>
              <a:cs typeface="+mj-cs"/>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2416357884"/>
              </p:ext>
            </p:extLst>
          </p:nvPr>
        </p:nvGraphicFramePr>
        <p:xfrm>
          <a:off x="-171450" y="1797284"/>
          <a:ext cx="4639152" cy="3946292"/>
        </p:xfrm>
        <a:graphic>
          <a:graphicData uri="http://schemas.openxmlformats.org/presentationml/2006/ole">
            <mc:AlternateContent xmlns:mc="http://schemas.openxmlformats.org/markup-compatibility/2006">
              <mc:Choice xmlns:v="urn:schemas-microsoft-com:vml" Requires="v">
                <p:oleObj spid="_x0000_s11490" name="Visio" r:id="rId5" imgW="8140048" imgH="6924245" progId="Visio.Drawing.11">
                  <p:embed/>
                </p:oleObj>
              </mc:Choice>
              <mc:Fallback>
                <p:oleObj name="Visio" r:id="rId5" imgW="8140048" imgH="6924245" progId="Visio.Drawing.11">
                  <p:embed/>
                  <p:pic>
                    <p:nvPicPr>
                      <p:cNvPr id="0" name=""/>
                      <p:cNvPicPr/>
                      <p:nvPr/>
                    </p:nvPicPr>
                    <p:blipFill>
                      <a:blip r:embed="rId6"/>
                      <a:stretch>
                        <a:fillRect/>
                      </a:stretch>
                    </p:blipFill>
                    <p:spPr>
                      <a:xfrm>
                        <a:off x="-171450" y="1797284"/>
                        <a:ext cx="4639152" cy="3946292"/>
                      </a:xfrm>
                      <a:prstGeom prst="rect">
                        <a:avLst/>
                      </a:prstGeom>
                    </p:spPr>
                  </p:pic>
                </p:oleObj>
              </mc:Fallback>
            </mc:AlternateContent>
          </a:graphicData>
        </a:graphic>
      </p:graphicFrame>
      <p:sp>
        <p:nvSpPr>
          <p:cNvPr id="14" name="矩形 13"/>
          <p:cNvSpPr/>
          <p:nvPr/>
        </p:nvSpPr>
        <p:spPr>
          <a:xfrm>
            <a:off x="107380" y="770808"/>
            <a:ext cx="8785220" cy="461665"/>
          </a:xfrm>
          <a:prstGeom prst="rect">
            <a:avLst/>
          </a:prstGeom>
        </p:spPr>
        <p:txBody>
          <a:bodyPr wrap="square">
            <a:spAutoFit/>
          </a:bodyPr>
          <a:lstStyle/>
          <a:p>
            <a:pPr marL="252413" indent="-252413" algn="l" eaLnBrk="0" hangingPunct="0">
              <a:spcBef>
                <a:spcPct val="20000"/>
              </a:spcBef>
              <a:buChar char="•"/>
            </a:pPr>
            <a:r>
              <a:rPr lang="en-US" altLang="zh-CN" sz="2400" b="1" kern="0" dirty="0" smtClean="0">
                <a:solidFill>
                  <a:schemeClr val="bg2"/>
                </a:solidFill>
                <a:latin typeface="Calibri" pitchFamily="34" charset="0"/>
                <a:ea typeface="+mj-ea"/>
                <a:cs typeface="Calibri" pitchFamily="34" charset="0"/>
              </a:rPr>
              <a:t>Solution Two(AOE Solution): Sharing Same Front Optical System</a:t>
            </a:r>
            <a:endParaRPr lang="en-US" altLang="zh-CN" sz="3200" b="1" kern="0" dirty="0">
              <a:solidFill>
                <a:schemeClr val="bg2"/>
              </a:solidFill>
              <a:latin typeface="Calibri" pitchFamily="34" charset="0"/>
              <a:ea typeface="+mj-ea"/>
              <a:cs typeface="Calibri" pitchFamily="34" charset="0"/>
            </a:endParaRPr>
          </a:p>
        </p:txBody>
      </p:sp>
    </p:spTree>
    <p:extLst>
      <p:ext uri="{BB962C8B-B14F-4D97-AF65-F5344CB8AC3E}">
        <p14:creationId xmlns:p14="http://schemas.microsoft.com/office/powerpoint/2010/main" val="13692007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 name="图片 1"/>
          <p:cNvPicPr>
            <a:picLocks noChangeAspect="1"/>
          </p:cNvPicPr>
          <p:nvPr/>
        </p:nvPicPr>
        <p:blipFill>
          <a:blip r:embed="rId3" cstate="print"/>
          <a:srcRect/>
          <a:stretch>
            <a:fillRect/>
          </a:stretch>
        </p:blipFill>
        <p:spPr bwMode="auto">
          <a:xfrm>
            <a:off x="2081696" y="1916790"/>
            <a:ext cx="3740150" cy="3097213"/>
          </a:xfrm>
          <a:prstGeom prst="rect">
            <a:avLst/>
          </a:prstGeom>
          <a:noFill/>
          <a:ln w="25400">
            <a:solidFill>
              <a:srgbClr val="00B050"/>
            </a:solidFill>
            <a:miter lim="800000"/>
            <a:headEnd/>
            <a:tailEnd/>
          </a:ln>
        </p:spPr>
      </p:pic>
      <p:pic>
        <p:nvPicPr>
          <p:cNvPr id="34" name="图片 3"/>
          <p:cNvPicPr>
            <a:picLocks/>
          </p:cNvPicPr>
          <p:nvPr/>
        </p:nvPicPr>
        <p:blipFill>
          <a:blip r:embed="rId4" cstate="print"/>
          <a:srcRect l="37277" r="10767"/>
          <a:stretch>
            <a:fillRect/>
          </a:stretch>
        </p:blipFill>
        <p:spPr bwMode="auto">
          <a:xfrm>
            <a:off x="323850" y="3572553"/>
            <a:ext cx="1584325" cy="1403350"/>
          </a:xfrm>
          <a:prstGeom prst="rect">
            <a:avLst/>
          </a:prstGeom>
          <a:noFill/>
          <a:ln w="25400">
            <a:solidFill>
              <a:srgbClr val="FF9900"/>
            </a:solidFill>
            <a:miter lim="800000"/>
            <a:headEnd/>
            <a:tailEnd/>
          </a:ln>
        </p:spPr>
      </p:pic>
      <p:pic>
        <p:nvPicPr>
          <p:cNvPr id="35" name="图片 2"/>
          <p:cNvPicPr>
            <a:picLocks/>
          </p:cNvPicPr>
          <p:nvPr/>
        </p:nvPicPr>
        <p:blipFill>
          <a:blip r:embed="rId5" cstate="print"/>
          <a:srcRect l="15268" t="6326" r="22214"/>
          <a:stretch>
            <a:fillRect/>
          </a:stretch>
        </p:blipFill>
        <p:spPr bwMode="auto">
          <a:xfrm>
            <a:off x="323850" y="1916790"/>
            <a:ext cx="1584325" cy="1403350"/>
          </a:xfrm>
          <a:prstGeom prst="rect">
            <a:avLst/>
          </a:prstGeom>
          <a:noFill/>
          <a:ln w="25400">
            <a:solidFill>
              <a:srgbClr val="E917C1"/>
            </a:solidFill>
            <a:miter lim="800000"/>
            <a:headEnd/>
            <a:tailEnd/>
          </a:ln>
        </p:spPr>
      </p:pic>
      <p:pic>
        <p:nvPicPr>
          <p:cNvPr id="36" name="图片 55" descr="22.tif"/>
          <p:cNvPicPr>
            <a:picLocks noChangeAspect="1"/>
          </p:cNvPicPr>
          <p:nvPr/>
        </p:nvPicPr>
        <p:blipFill>
          <a:blip r:embed="rId6" cstate="print"/>
          <a:srcRect l="14709" t="30479" r="15102" b="12329"/>
          <a:stretch>
            <a:fillRect/>
          </a:stretch>
        </p:blipFill>
        <p:spPr bwMode="auto">
          <a:xfrm>
            <a:off x="6042509" y="1925532"/>
            <a:ext cx="2808287" cy="1512888"/>
          </a:xfrm>
          <a:prstGeom prst="rect">
            <a:avLst/>
          </a:prstGeom>
          <a:noFill/>
          <a:ln w="25400">
            <a:solidFill>
              <a:srgbClr val="00B0F0"/>
            </a:solidFill>
            <a:miter lim="800000"/>
            <a:headEnd/>
            <a:tailEnd/>
          </a:ln>
        </p:spPr>
      </p:pic>
      <p:pic>
        <p:nvPicPr>
          <p:cNvPr id="37" name="图片 1"/>
          <p:cNvPicPr>
            <a:picLocks/>
          </p:cNvPicPr>
          <p:nvPr/>
        </p:nvPicPr>
        <p:blipFill>
          <a:blip r:embed="rId7" cstate="print"/>
          <a:srcRect l="6601" r="10632"/>
          <a:stretch>
            <a:fillRect/>
          </a:stretch>
        </p:blipFill>
        <p:spPr bwMode="auto">
          <a:xfrm>
            <a:off x="6050446" y="3544782"/>
            <a:ext cx="2800350" cy="1468438"/>
          </a:xfrm>
          <a:prstGeom prst="rect">
            <a:avLst/>
          </a:prstGeom>
          <a:noFill/>
          <a:ln w="25400">
            <a:solidFill>
              <a:srgbClr val="FF0000"/>
            </a:solidFill>
            <a:miter lim="800000"/>
            <a:headEnd/>
            <a:tailEnd/>
          </a:ln>
        </p:spPr>
      </p:pic>
      <p:sp>
        <p:nvSpPr>
          <p:cNvPr id="38" name="矩形 8"/>
          <p:cNvSpPr>
            <a:spLocks noChangeArrowheads="1"/>
          </p:cNvSpPr>
          <p:nvPr/>
        </p:nvSpPr>
        <p:spPr bwMode="auto">
          <a:xfrm>
            <a:off x="5891236" y="4681829"/>
            <a:ext cx="3110831" cy="276999"/>
          </a:xfrm>
          <a:prstGeom prst="rect">
            <a:avLst/>
          </a:prstGeom>
          <a:noFill/>
          <a:ln w="9525">
            <a:noFill/>
            <a:miter lim="800000"/>
            <a:headEnd/>
            <a:tailEnd/>
          </a:ln>
        </p:spPr>
        <p:txBody>
          <a:bodyPr wrap="square">
            <a:spAutoFit/>
          </a:bodyPr>
          <a:lstStyle/>
          <a:p>
            <a:r>
              <a:rPr lang="en-US" altLang="zh-CN" sz="1200" b="1" dirty="0" err="1">
                <a:latin typeface="Arial" pitchFamily="34" charset="0"/>
                <a:ea typeface="华文楷体" pitchFamily="2" charset="-122"/>
              </a:rPr>
              <a:t>Wula</a:t>
            </a:r>
            <a:r>
              <a:rPr lang="en-US" altLang="zh-CN" sz="1200" b="1" dirty="0">
                <a:latin typeface="Arial" pitchFamily="34" charset="0"/>
                <a:ea typeface="华文楷体" pitchFamily="2" charset="-122"/>
              </a:rPr>
              <a:t> </a:t>
            </a:r>
            <a:r>
              <a:rPr lang="en-US" altLang="zh-CN" sz="1200" b="1" dirty="0" smtClean="0">
                <a:latin typeface="Arial" pitchFamily="34" charset="0"/>
                <a:ea typeface="华文楷体" pitchFamily="2" charset="-122"/>
              </a:rPr>
              <a:t>mountain of  </a:t>
            </a:r>
            <a:r>
              <a:rPr lang="en-US" altLang="zh-CN" sz="1200" b="1" dirty="0" err="1" smtClean="0">
                <a:latin typeface="Arial" pitchFamily="34" charset="0"/>
                <a:ea typeface="华文楷体" pitchFamily="2" charset="-122"/>
              </a:rPr>
              <a:t>Bayannaoer</a:t>
            </a:r>
            <a:endParaRPr lang="zh-CN" altLang="en-US" sz="1200" b="1" dirty="0" smtClean="0">
              <a:latin typeface="Arial" pitchFamily="34" charset="0"/>
              <a:ea typeface="华文楷体" pitchFamily="2" charset="-122"/>
            </a:endParaRPr>
          </a:p>
        </p:txBody>
      </p:sp>
      <p:sp>
        <p:nvSpPr>
          <p:cNvPr id="39" name="矩形 8"/>
          <p:cNvSpPr>
            <a:spLocks noChangeArrowheads="1"/>
          </p:cNvSpPr>
          <p:nvPr/>
        </p:nvSpPr>
        <p:spPr bwMode="auto">
          <a:xfrm>
            <a:off x="6169088" y="3161421"/>
            <a:ext cx="2563066" cy="276999"/>
          </a:xfrm>
          <a:prstGeom prst="rect">
            <a:avLst/>
          </a:prstGeom>
          <a:noFill/>
          <a:ln w="9525">
            <a:noFill/>
            <a:miter lim="800000"/>
            <a:headEnd/>
            <a:tailEnd/>
          </a:ln>
        </p:spPr>
        <p:txBody>
          <a:bodyPr wrap="square">
            <a:spAutoFit/>
          </a:bodyPr>
          <a:lstStyle/>
          <a:p>
            <a:r>
              <a:rPr lang="en-US" altLang="zh-CN" sz="1200" b="1" dirty="0" smtClean="0">
                <a:latin typeface="Arial" pitchFamily="34" charset="0"/>
                <a:ea typeface="华文楷体" pitchFamily="2" charset="-122"/>
              </a:rPr>
              <a:t>Bronze </a:t>
            </a:r>
            <a:r>
              <a:rPr lang="en-US" altLang="zh-CN" sz="1200" b="1" dirty="0">
                <a:latin typeface="Arial" pitchFamily="34" charset="0"/>
                <a:ea typeface="华文楷体" pitchFamily="2" charset="-122"/>
              </a:rPr>
              <a:t>square of </a:t>
            </a:r>
            <a:r>
              <a:rPr lang="en-US" altLang="zh-CN" sz="1200" b="1" dirty="0" smtClean="0">
                <a:latin typeface="Arial" pitchFamily="34" charset="0"/>
                <a:ea typeface="华文楷体" pitchFamily="2" charset="-122"/>
              </a:rPr>
              <a:t>Ordos</a:t>
            </a:r>
            <a:endParaRPr lang="zh-CN" altLang="en-US" sz="1200" b="1" dirty="0" smtClean="0">
              <a:latin typeface="Arial" pitchFamily="34" charset="0"/>
              <a:ea typeface="华文楷体" pitchFamily="2" charset="-122"/>
            </a:endParaRPr>
          </a:p>
        </p:txBody>
      </p:sp>
      <p:sp>
        <p:nvSpPr>
          <p:cNvPr id="40" name="矩形 8"/>
          <p:cNvSpPr>
            <a:spLocks noChangeArrowheads="1"/>
          </p:cNvSpPr>
          <p:nvPr/>
        </p:nvSpPr>
        <p:spPr bwMode="auto">
          <a:xfrm>
            <a:off x="2148605" y="4701068"/>
            <a:ext cx="2253739" cy="276999"/>
          </a:xfrm>
          <a:prstGeom prst="rect">
            <a:avLst/>
          </a:prstGeom>
          <a:noFill/>
          <a:ln w="9525">
            <a:noFill/>
            <a:miter lim="800000"/>
            <a:headEnd/>
            <a:tailEnd/>
          </a:ln>
        </p:spPr>
        <p:txBody>
          <a:bodyPr wrap="square">
            <a:spAutoFit/>
          </a:bodyPr>
          <a:lstStyle/>
          <a:p>
            <a:r>
              <a:rPr lang="en-US" altLang="zh-CN" sz="1200" b="1" dirty="0" smtClean="0">
                <a:latin typeface="Arial" pitchFamily="34" charset="0"/>
                <a:ea typeface="华文楷体" pitchFamily="2" charset="-122"/>
              </a:rPr>
              <a:t>Reservoir of </a:t>
            </a:r>
            <a:r>
              <a:rPr lang="en-US" altLang="zh-CN" sz="1200" b="1" dirty="0">
                <a:latin typeface="Arial" pitchFamily="34" charset="0"/>
                <a:ea typeface="华文楷体" pitchFamily="2" charset="-122"/>
              </a:rPr>
              <a:t>Ordos</a:t>
            </a:r>
            <a:endParaRPr lang="zh-CN" altLang="en-US" sz="1200" b="1" dirty="0" smtClean="0">
              <a:latin typeface="Arial" pitchFamily="34" charset="0"/>
              <a:ea typeface="华文楷体" pitchFamily="2" charset="-122"/>
            </a:endParaRPr>
          </a:p>
        </p:txBody>
      </p:sp>
      <p:sp>
        <p:nvSpPr>
          <p:cNvPr id="41" name="矩形 8"/>
          <p:cNvSpPr>
            <a:spLocks noChangeArrowheads="1"/>
          </p:cNvSpPr>
          <p:nvPr/>
        </p:nvSpPr>
        <p:spPr bwMode="auto">
          <a:xfrm>
            <a:off x="107504" y="3312203"/>
            <a:ext cx="1872208" cy="276999"/>
          </a:xfrm>
          <a:prstGeom prst="rect">
            <a:avLst/>
          </a:prstGeom>
          <a:noFill/>
          <a:ln w="9525">
            <a:noFill/>
            <a:miter lim="800000"/>
            <a:headEnd/>
            <a:tailEnd/>
          </a:ln>
        </p:spPr>
        <p:txBody>
          <a:bodyPr wrap="square">
            <a:spAutoFit/>
          </a:bodyPr>
          <a:lstStyle/>
          <a:p>
            <a:r>
              <a:rPr lang="en-US" altLang="zh-CN" sz="1200" b="1" dirty="0">
                <a:solidFill>
                  <a:srgbClr val="000000"/>
                </a:solidFill>
                <a:latin typeface="Arial" pitchFamily="34" charset="0"/>
                <a:ea typeface="华文楷体" pitchFamily="2" charset="-122"/>
              </a:rPr>
              <a:t>Equipment ground test</a:t>
            </a:r>
            <a:endParaRPr lang="zh-CN" altLang="en-US" sz="1200" b="1" dirty="0" smtClean="0">
              <a:solidFill>
                <a:srgbClr val="000000"/>
              </a:solidFill>
              <a:latin typeface="Arial" pitchFamily="34" charset="0"/>
              <a:ea typeface="华文楷体" pitchFamily="2" charset="-122"/>
            </a:endParaRPr>
          </a:p>
        </p:txBody>
      </p:sp>
      <p:sp>
        <p:nvSpPr>
          <p:cNvPr id="42" name="矩形 8"/>
          <p:cNvSpPr>
            <a:spLocks noChangeArrowheads="1"/>
          </p:cNvSpPr>
          <p:nvPr/>
        </p:nvSpPr>
        <p:spPr bwMode="auto">
          <a:xfrm>
            <a:off x="209610" y="5014003"/>
            <a:ext cx="1938995" cy="461665"/>
          </a:xfrm>
          <a:prstGeom prst="rect">
            <a:avLst/>
          </a:prstGeom>
          <a:solidFill>
            <a:srgbClr val="FFFFFF"/>
          </a:solidFill>
          <a:ln w="9525">
            <a:noFill/>
            <a:miter lim="800000"/>
            <a:headEnd/>
            <a:tailEnd/>
          </a:ln>
        </p:spPr>
        <p:txBody>
          <a:bodyPr wrap="square">
            <a:spAutoFit/>
          </a:bodyPr>
          <a:lstStyle/>
          <a:p>
            <a:pPr lvl="0">
              <a:defRPr/>
            </a:pPr>
            <a:r>
              <a:rPr lang="en-US" altLang="zh-CN" sz="1200" b="1" dirty="0">
                <a:solidFill>
                  <a:srgbClr val="000000"/>
                </a:solidFill>
                <a:latin typeface="Arial" pitchFamily="34" charset="0"/>
                <a:ea typeface="华文楷体" pitchFamily="2" charset="-122"/>
              </a:rPr>
              <a:t>Equipment </a:t>
            </a:r>
            <a:r>
              <a:rPr lang="en-US" altLang="zh-CN" sz="1200" b="1" dirty="0" smtClean="0">
                <a:solidFill>
                  <a:srgbClr val="000000"/>
                </a:solidFill>
                <a:latin typeface="Arial" pitchFamily="34" charset="0"/>
                <a:ea typeface="华文楷体" pitchFamily="2" charset="-122"/>
              </a:rPr>
              <a:t>installation</a:t>
            </a:r>
          </a:p>
          <a:p>
            <a:pPr lvl="0">
              <a:defRPr/>
            </a:pPr>
            <a:r>
              <a:rPr lang="zh-CN" altLang="en-US" sz="1200" b="1" dirty="0" smtClean="0">
                <a:solidFill>
                  <a:srgbClr val="000000"/>
                </a:solidFill>
                <a:latin typeface="Arial" pitchFamily="34" charset="0"/>
                <a:ea typeface="华文楷体" pitchFamily="2" charset="-122"/>
              </a:rPr>
              <a:t>（</a:t>
            </a:r>
            <a:r>
              <a:rPr lang="en-US" altLang="zh-CN" sz="1200" b="1" dirty="0">
                <a:solidFill>
                  <a:srgbClr val="000000"/>
                </a:solidFill>
                <a:latin typeface="Arial" pitchFamily="34" charset="0"/>
                <a:ea typeface="华文楷体" pitchFamily="2" charset="-122"/>
              </a:rPr>
              <a:t>Y-12 aircraft </a:t>
            </a:r>
            <a:r>
              <a:rPr lang="zh-CN" altLang="en-US" sz="1200" b="1" dirty="0">
                <a:solidFill>
                  <a:srgbClr val="000000"/>
                </a:solidFill>
                <a:latin typeface="Arial" pitchFamily="34" charset="0"/>
                <a:ea typeface="华文楷体" pitchFamily="2" charset="-122"/>
              </a:rPr>
              <a:t>）</a:t>
            </a:r>
          </a:p>
        </p:txBody>
      </p:sp>
      <p:sp>
        <p:nvSpPr>
          <p:cNvPr id="44" name="Text Box 8"/>
          <p:cNvSpPr txBox="1">
            <a:spLocks noChangeArrowheads="1"/>
          </p:cNvSpPr>
          <p:nvPr/>
        </p:nvSpPr>
        <p:spPr bwMode="auto">
          <a:xfrm>
            <a:off x="73075" y="692620"/>
            <a:ext cx="8928992" cy="103323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108841" tIns="54421" rIns="108841" bIns="54421">
            <a:spAutoFit/>
          </a:bodyPr>
          <a:lstStyle/>
          <a:p>
            <a:pPr algn="just">
              <a:buNone/>
            </a:pPr>
            <a:r>
              <a:rPr kumimoji="1" lang="en-US" altLang="zh-CN" sz="2000" b="1" kern="0" dirty="0">
                <a:solidFill>
                  <a:srgbClr val="C00000"/>
                </a:solidFill>
                <a:latin typeface="Calibri"/>
                <a:ea typeface="微软雅黑" panose="020B0503020204020204" pitchFamily="34" charset="-122"/>
              </a:rPr>
              <a:t>A prototype of  flight </a:t>
            </a:r>
            <a:r>
              <a:rPr kumimoji="1" lang="en-US" altLang="zh-CN" sz="2000" b="1" kern="0" dirty="0">
                <a:solidFill>
                  <a:schemeClr val="bg2"/>
                </a:solidFill>
                <a:latin typeface="Calibri"/>
                <a:ea typeface="微软雅黑" panose="020B0503020204020204" pitchFamily="34" charset="-122"/>
              </a:rPr>
              <a:t>was successfully developed since 2009. The experiments of the ground surface and flight were positively performed, and it was first time to </a:t>
            </a:r>
            <a:r>
              <a:rPr kumimoji="1" lang="en-US" altLang="zh-CN" sz="2000" b="1" kern="0" dirty="0">
                <a:solidFill>
                  <a:srgbClr val="C00000"/>
                </a:solidFill>
                <a:latin typeface="Calibri"/>
                <a:ea typeface="微软雅黑" panose="020B0503020204020204" pitchFamily="34" charset="-122"/>
              </a:rPr>
              <a:t>real-time </a:t>
            </a:r>
            <a:r>
              <a:rPr kumimoji="1" lang="en-US" altLang="zh-CN" sz="2000" b="1" kern="0" dirty="0">
                <a:solidFill>
                  <a:schemeClr val="bg2"/>
                </a:solidFill>
                <a:latin typeface="Calibri"/>
                <a:ea typeface="微软雅黑" panose="020B0503020204020204" pitchFamily="34" charset="-122"/>
              </a:rPr>
              <a:t>achieve 3D image in  common-path way</a:t>
            </a:r>
            <a:endParaRPr kumimoji="1" lang="zh-CN" altLang="en-US" sz="2000" b="1" kern="0" dirty="0">
              <a:solidFill>
                <a:schemeClr val="bg2"/>
              </a:solidFill>
              <a:latin typeface="Calibri"/>
              <a:ea typeface="微软雅黑" panose="020B0503020204020204" pitchFamily="34" charset="-122"/>
            </a:endParaRPr>
          </a:p>
        </p:txBody>
      </p:sp>
      <p:sp>
        <p:nvSpPr>
          <p:cNvPr id="17" name="TextBox 16"/>
          <p:cNvSpPr txBox="1"/>
          <p:nvPr/>
        </p:nvSpPr>
        <p:spPr>
          <a:xfrm>
            <a:off x="-252670" y="50186"/>
            <a:ext cx="8792457" cy="572464"/>
          </a:xfrm>
          <a:prstGeom prst="rect">
            <a:avLst/>
          </a:prstGeom>
          <a:noFill/>
        </p:spPr>
        <p:txBody>
          <a:bodyPr wrap="square" rtlCol="0">
            <a:spAutoFit/>
          </a:bodyPr>
          <a:lstStyle/>
          <a:p>
            <a:pPr indent="266700" algn="l" eaLnBrk="0" hangingPunct="0">
              <a:lnSpc>
                <a:spcPct val="130000"/>
              </a:lnSpc>
              <a:buNone/>
            </a:pPr>
            <a:r>
              <a:rPr lang="en-US" altLang="zh-CN" sz="2400" b="1" dirty="0">
                <a:solidFill>
                  <a:srgbClr val="FFFFFF"/>
                </a:solidFill>
                <a:latin typeface="Calibri" pitchFamily="34" charset="0"/>
                <a:ea typeface="+mj-ea"/>
                <a:cs typeface="+mj-cs"/>
              </a:rPr>
              <a:t>Experiment </a:t>
            </a:r>
            <a:r>
              <a:rPr lang="en-US" altLang="zh-CN" sz="2400" b="1" dirty="0" smtClean="0">
                <a:solidFill>
                  <a:srgbClr val="FFFFFF"/>
                </a:solidFill>
                <a:latin typeface="Calibri" pitchFamily="34" charset="0"/>
                <a:ea typeface="+mj-ea"/>
                <a:cs typeface="+mj-cs"/>
              </a:rPr>
              <a:t>Achievement</a:t>
            </a:r>
            <a:r>
              <a:rPr lang="en-US" altLang="zh-CN" sz="2400" b="1" dirty="0">
                <a:solidFill>
                  <a:srgbClr val="FFFFFF"/>
                </a:solidFill>
                <a:latin typeface="Calibri" pitchFamily="34" charset="0"/>
              </a:rPr>
              <a:t> -- AOE </a:t>
            </a:r>
            <a:r>
              <a:rPr lang="en-US" altLang="zh-CN" sz="2400" b="1" dirty="0" smtClean="0">
                <a:solidFill>
                  <a:srgbClr val="FFFFFF"/>
                </a:solidFill>
                <a:latin typeface="Calibri" pitchFamily="34" charset="0"/>
              </a:rPr>
              <a:t> </a:t>
            </a:r>
            <a:r>
              <a:rPr lang="en-US" altLang="zh-CN" sz="2400" b="1" dirty="0" err="1" smtClean="0">
                <a:solidFill>
                  <a:srgbClr val="FFFFFF"/>
                </a:solidFill>
                <a:latin typeface="Calibri" pitchFamily="34" charset="0"/>
              </a:rPr>
              <a:t>Opto</a:t>
            </a:r>
            <a:r>
              <a:rPr lang="en-US" altLang="zh-CN" sz="2400" b="1" dirty="0" smtClean="0">
                <a:solidFill>
                  <a:srgbClr val="FFFFFF"/>
                </a:solidFill>
                <a:latin typeface="Calibri" pitchFamily="34" charset="0"/>
              </a:rPr>
              <a:t>-LiDAR Imaging System</a:t>
            </a:r>
            <a:endParaRPr lang="zh-CN" altLang="en-US" sz="2400" b="1" dirty="0">
              <a:solidFill>
                <a:srgbClr val="FFFFFF"/>
              </a:solidFill>
              <a:latin typeface="Calibri" pitchFamily="34" charset="0"/>
              <a:ea typeface="+mj-ea"/>
              <a:cs typeface="+mj-cs"/>
            </a:endParaRPr>
          </a:p>
        </p:txBody>
      </p:sp>
      <p:sp>
        <p:nvSpPr>
          <p:cNvPr id="2" name="TextBox 1"/>
          <p:cNvSpPr txBox="1"/>
          <p:nvPr/>
        </p:nvSpPr>
        <p:spPr>
          <a:xfrm>
            <a:off x="2321195" y="3126468"/>
            <a:ext cx="1630576" cy="276999"/>
          </a:xfrm>
          <a:prstGeom prst="rect">
            <a:avLst/>
          </a:prstGeom>
          <a:noFill/>
        </p:spPr>
        <p:txBody>
          <a:bodyPr wrap="none" rtlCol="0">
            <a:spAutoFit/>
          </a:bodyPr>
          <a:lstStyle/>
          <a:p>
            <a:r>
              <a:rPr lang="en-US" altLang="zh-CN" sz="1200" b="1" dirty="0">
                <a:latin typeface="Arial" pitchFamily="34" charset="0"/>
                <a:ea typeface="华文楷体" pitchFamily="2" charset="-122"/>
              </a:rPr>
              <a:t>Original CCD image</a:t>
            </a:r>
            <a:endParaRPr lang="zh-CN" altLang="en-US" sz="1200" b="1" dirty="0">
              <a:latin typeface="Arial" pitchFamily="34" charset="0"/>
              <a:ea typeface="华文楷体" pitchFamily="2" charset="-122"/>
            </a:endParaRPr>
          </a:p>
        </p:txBody>
      </p:sp>
      <p:sp>
        <p:nvSpPr>
          <p:cNvPr id="18" name="TextBox 17"/>
          <p:cNvSpPr txBox="1"/>
          <p:nvPr/>
        </p:nvSpPr>
        <p:spPr>
          <a:xfrm>
            <a:off x="4369948" y="3154323"/>
            <a:ext cx="1435008" cy="276999"/>
          </a:xfrm>
          <a:prstGeom prst="rect">
            <a:avLst/>
          </a:prstGeom>
          <a:noFill/>
        </p:spPr>
        <p:txBody>
          <a:bodyPr wrap="none" rtlCol="0">
            <a:spAutoFit/>
          </a:bodyPr>
          <a:lstStyle/>
          <a:p>
            <a:r>
              <a:rPr lang="en-US" altLang="zh-CN" sz="1200" b="1" dirty="0" smtClean="0">
                <a:latin typeface="Arial" pitchFamily="34" charset="0"/>
                <a:ea typeface="华文楷体" pitchFamily="2" charset="-122"/>
              </a:rPr>
              <a:t>LiDAR point data</a:t>
            </a:r>
            <a:endParaRPr lang="zh-CN" altLang="en-US" sz="1200" b="1" dirty="0">
              <a:latin typeface="Arial" pitchFamily="34" charset="0"/>
              <a:ea typeface="华文楷体" pitchFamily="2" charset="-122"/>
            </a:endParaRPr>
          </a:p>
        </p:txBody>
      </p:sp>
      <p:sp>
        <p:nvSpPr>
          <p:cNvPr id="19" name="TextBox 5"/>
          <p:cNvSpPr txBox="1">
            <a:spLocks noChangeArrowheads="1"/>
          </p:cNvSpPr>
          <p:nvPr/>
        </p:nvSpPr>
        <p:spPr bwMode="auto">
          <a:xfrm>
            <a:off x="2049103" y="5157240"/>
            <a:ext cx="3842133" cy="10156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spAutoFit/>
          </a:bodyPr>
          <a:lstStyle/>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Experiment plot </a:t>
            </a:r>
            <a:r>
              <a:rPr lang="zh-CN" altLang="en-US" sz="1400" b="1" dirty="0">
                <a:solidFill>
                  <a:srgbClr val="C00000"/>
                </a:solidFill>
                <a:latin typeface="Calibri" pitchFamily="34" charset="0"/>
              </a:rPr>
              <a:t>：</a:t>
            </a:r>
            <a:r>
              <a:rPr lang="en-US" altLang="zh-CN" sz="1400" b="1" dirty="0">
                <a:solidFill>
                  <a:srgbClr val="000000"/>
                </a:solidFill>
                <a:latin typeface="Calibri" pitchFamily="34" charset="0"/>
              </a:rPr>
              <a:t>Ordos in Inner Mongolia </a:t>
            </a:r>
            <a:r>
              <a:rPr lang="en-US" altLang="zh-CN" sz="1400" b="1" dirty="0" smtClean="0">
                <a:solidFill>
                  <a:srgbClr val="000000"/>
                </a:solidFill>
                <a:latin typeface="Calibri" pitchFamily="34" charset="0"/>
              </a:rPr>
              <a:t> </a:t>
            </a:r>
          </a:p>
          <a:p>
            <a:pPr marL="285750" indent="-285750" algn="l">
              <a:lnSpc>
                <a:spcPts val="1800"/>
              </a:lnSpc>
              <a:spcAft>
                <a:spcPts val="0"/>
              </a:spcAft>
              <a:buFont typeface="Arial" panose="020B0604020202020204" pitchFamily="34" charset="0"/>
              <a:buChar char="•"/>
            </a:pPr>
            <a:r>
              <a:rPr lang="en-GB" altLang="zh-CN" sz="1400" b="1" dirty="0">
                <a:solidFill>
                  <a:srgbClr val="C00000"/>
                </a:solidFill>
                <a:latin typeface="Calibri" pitchFamily="34" charset="0"/>
              </a:rPr>
              <a:t>Flight time</a:t>
            </a:r>
            <a:r>
              <a:rPr lang="zh-CN" altLang="en-GB" sz="1400" b="1" dirty="0">
                <a:solidFill>
                  <a:srgbClr val="C00000"/>
                </a:solidFill>
                <a:latin typeface="Calibri" pitchFamily="34" charset="0"/>
              </a:rPr>
              <a:t>： </a:t>
            </a:r>
            <a:r>
              <a:rPr lang="en-GB" altLang="zh-CN" sz="1400" b="1" dirty="0">
                <a:solidFill>
                  <a:srgbClr val="000000"/>
                </a:solidFill>
                <a:latin typeface="Calibri" pitchFamily="34" charset="0"/>
              </a:rPr>
              <a:t>December  2013</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Flight hour</a:t>
            </a:r>
            <a:r>
              <a:rPr lang="zh-CN" altLang="en-US" sz="1400" b="1" dirty="0">
                <a:solidFill>
                  <a:srgbClr val="C00000"/>
                </a:solidFill>
                <a:latin typeface="Calibri" pitchFamily="34" charset="0"/>
              </a:rPr>
              <a:t>：</a:t>
            </a:r>
            <a:r>
              <a:rPr lang="en-US" altLang="zh-CN" sz="1400" b="1" dirty="0">
                <a:solidFill>
                  <a:srgbClr val="000000"/>
                </a:solidFill>
                <a:latin typeface="Calibri" pitchFamily="34" charset="0"/>
              </a:rPr>
              <a:t>4 hours</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Quantity of achievement data</a:t>
            </a:r>
            <a:r>
              <a:rPr lang="zh-CN" altLang="en-US" sz="1400" b="1" dirty="0">
                <a:solidFill>
                  <a:srgbClr val="C00000"/>
                </a:solidFill>
                <a:latin typeface="Calibri" pitchFamily="34" charset="0"/>
              </a:rPr>
              <a:t>：</a:t>
            </a:r>
            <a:r>
              <a:rPr lang="en-US" altLang="zh-CN" sz="1400" b="1" dirty="0" smtClean="0">
                <a:solidFill>
                  <a:srgbClr val="000000"/>
                </a:solidFill>
                <a:latin typeface="Calibri" pitchFamily="34" charset="0"/>
              </a:rPr>
              <a:t>210G</a:t>
            </a:r>
          </a:p>
        </p:txBody>
      </p:sp>
      <p:sp>
        <p:nvSpPr>
          <p:cNvPr id="3" name="矩形 2"/>
          <p:cNvSpPr/>
          <p:nvPr/>
        </p:nvSpPr>
        <p:spPr>
          <a:xfrm>
            <a:off x="5940190" y="5134915"/>
            <a:ext cx="3155869" cy="124649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spAutoFit/>
          </a:bodyPr>
          <a:lstStyle/>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ea typeface="+mn-ea"/>
              </a:rPr>
              <a:t>Flight elevation</a:t>
            </a:r>
            <a:r>
              <a:rPr lang="zh-CN" altLang="en-US" sz="1400" b="1" dirty="0">
                <a:solidFill>
                  <a:srgbClr val="C00000"/>
                </a:solidFill>
                <a:latin typeface="Calibri" pitchFamily="34" charset="0"/>
                <a:ea typeface="+mn-ea"/>
              </a:rPr>
              <a:t>：</a:t>
            </a:r>
            <a:r>
              <a:rPr lang="en-US" altLang="zh-CN" sz="1400" b="1" dirty="0">
                <a:solidFill>
                  <a:schemeClr val="bg2"/>
                </a:solidFill>
                <a:latin typeface="Calibri" pitchFamily="34" charset="0"/>
                <a:ea typeface="+mn-ea"/>
              </a:rPr>
              <a:t>2km</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ea typeface="+mn-ea"/>
              </a:rPr>
              <a:t>Resolution ratio of 3D image</a:t>
            </a:r>
            <a:r>
              <a:rPr lang="zh-CN" altLang="en-US" sz="1400" b="1" dirty="0">
                <a:solidFill>
                  <a:srgbClr val="C00000"/>
                </a:solidFill>
                <a:latin typeface="Calibri" pitchFamily="34" charset="0"/>
                <a:ea typeface="+mn-ea"/>
              </a:rPr>
              <a:t>：</a:t>
            </a:r>
            <a:r>
              <a:rPr lang="en-US" altLang="zh-CN" sz="1400" b="1" dirty="0">
                <a:solidFill>
                  <a:schemeClr val="bg2"/>
                </a:solidFill>
                <a:latin typeface="Calibri" pitchFamily="34" charset="0"/>
                <a:ea typeface="+mn-ea"/>
              </a:rPr>
              <a:t>0.05m</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ea typeface="+mn-ea"/>
              </a:rPr>
              <a:t>Accuracy degree of relative elevation</a:t>
            </a:r>
            <a:r>
              <a:rPr lang="zh-CN" altLang="en-US" sz="1400" b="1" dirty="0">
                <a:solidFill>
                  <a:srgbClr val="C00000"/>
                </a:solidFill>
                <a:latin typeface="Calibri" pitchFamily="34" charset="0"/>
                <a:ea typeface="+mn-ea"/>
              </a:rPr>
              <a:t>：</a:t>
            </a:r>
            <a:r>
              <a:rPr lang="en-US" altLang="zh-CN" sz="1400" b="1" dirty="0">
                <a:solidFill>
                  <a:schemeClr val="bg2"/>
                </a:solidFill>
                <a:latin typeface="Calibri" pitchFamily="34" charset="0"/>
                <a:ea typeface="+mn-ea"/>
              </a:rPr>
              <a:t>0.3m</a:t>
            </a:r>
          </a:p>
        </p:txBody>
      </p:sp>
    </p:spTree>
    <p:extLst>
      <p:ext uri="{BB962C8B-B14F-4D97-AF65-F5344CB8AC3E}">
        <p14:creationId xmlns:p14="http://schemas.microsoft.com/office/powerpoint/2010/main" val="16070873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48" name="Text Box 12"/>
          <p:cNvSpPr txBox="1">
            <a:spLocks noChangeArrowheads="1"/>
          </p:cNvSpPr>
          <p:nvPr/>
        </p:nvSpPr>
        <p:spPr bwMode="auto">
          <a:xfrm>
            <a:off x="1235895" y="4891646"/>
            <a:ext cx="458763" cy="207963"/>
          </a:xfrm>
          <a:prstGeom prst="rect">
            <a:avLst/>
          </a:prstGeom>
          <a:noFill/>
          <a:ln w="9525">
            <a:noFill/>
            <a:miter lim="800000"/>
            <a:headEnd/>
            <a:tailEnd/>
          </a:ln>
        </p:spPr>
        <p:txBody>
          <a:bodyPr rot="10800000" wrap="none" anchor="ctr"/>
          <a:lstStyle/>
          <a:p>
            <a:pPr algn="ctr" eaLnBrk="1" hangingPunct="1"/>
            <a:endParaRPr lang="zh-CN" altLang="zh-CN" sz="2000" b="0">
              <a:solidFill>
                <a:srgbClr val="000066"/>
              </a:solidFill>
              <a:latin typeface="Arial" charset="0"/>
              <a:ea typeface="黑体" pitchFamily="49" charset="-122"/>
            </a:endParaRPr>
          </a:p>
        </p:txBody>
      </p:sp>
      <p:sp>
        <p:nvSpPr>
          <p:cNvPr id="54" name="矩形 53"/>
          <p:cNvSpPr/>
          <p:nvPr/>
        </p:nvSpPr>
        <p:spPr>
          <a:xfrm>
            <a:off x="16862" y="692620"/>
            <a:ext cx="9144000" cy="6331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108841" tIns="54421" rIns="108841" bIns="54421">
            <a:spAutoFit/>
          </a:bodyPr>
          <a:lstStyle/>
          <a:p>
            <a:pPr algn="just"/>
            <a:r>
              <a:rPr kumimoji="1" lang="en-US" altLang="zh-CN" sz="1700" b="1" kern="0" dirty="0">
                <a:solidFill>
                  <a:schemeClr val="bg2"/>
                </a:solidFill>
                <a:latin typeface="Calibri"/>
                <a:ea typeface="微软雅黑" panose="020B0503020204020204" pitchFamily="34" charset="-122"/>
              </a:rPr>
              <a:t>Breaking through the limitation of </a:t>
            </a:r>
            <a:r>
              <a:rPr kumimoji="1" lang="en-US" altLang="zh-CN" sz="1700" b="1" kern="0" dirty="0" smtClean="0">
                <a:solidFill>
                  <a:schemeClr val="bg2"/>
                </a:solidFill>
                <a:latin typeface="Calibri"/>
                <a:ea typeface="微软雅黑" panose="020B0503020204020204" pitchFamily="34" charset="-122"/>
              </a:rPr>
              <a:t>achievement </a:t>
            </a:r>
            <a:r>
              <a:rPr kumimoji="1" lang="en-US" altLang="zh-CN" sz="1700" b="1" kern="0" dirty="0">
                <a:solidFill>
                  <a:schemeClr val="bg2"/>
                </a:solidFill>
                <a:latin typeface="Calibri"/>
                <a:ea typeface="微软雅黑" panose="020B0503020204020204" pitchFamily="34" charset="-122"/>
              </a:rPr>
              <a:t>real-time elevation information from traditional optical imaging detection, support the demand for </a:t>
            </a:r>
            <a:r>
              <a:rPr kumimoji="1" lang="en-US" altLang="zh-CN" sz="1700" b="1" kern="0" dirty="0">
                <a:solidFill>
                  <a:srgbClr val="C00000"/>
                </a:solidFill>
                <a:latin typeface="Calibri"/>
                <a:ea typeface="微软雅黑" panose="020B0503020204020204" pitchFamily="34" charset="-122"/>
              </a:rPr>
              <a:t>rapid response </a:t>
            </a:r>
            <a:r>
              <a:rPr kumimoji="1" lang="en-US" altLang="zh-CN" sz="1700" b="1" kern="0" dirty="0">
                <a:solidFill>
                  <a:schemeClr val="bg2"/>
                </a:solidFill>
                <a:latin typeface="Calibri"/>
                <a:ea typeface="微软雅黑" panose="020B0503020204020204" pitchFamily="34" charset="-122"/>
              </a:rPr>
              <a:t>of disaster Mitigation</a:t>
            </a:r>
            <a:endParaRPr kumimoji="1" lang="zh-CN" altLang="en-US" sz="1700" b="1" kern="0" dirty="0">
              <a:solidFill>
                <a:schemeClr val="bg2"/>
              </a:solidFill>
              <a:latin typeface="Calibri"/>
              <a:ea typeface="微软雅黑" panose="020B0503020204020204" pitchFamily="34" charset="-122"/>
            </a:endParaRPr>
          </a:p>
        </p:txBody>
      </p:sp>
      <p:grpSp>
        <p:nvGrpSpPr>
          <p:cNvPr id="20" name="组合 12"/>
          <p:cNvGrpSpPr>
            <a:grpSpLocks/>
          </p:cNvGrpSpPr>
          <p:nvPr/>
        </p:nvGrpSpPr>
        <p:grpSpPr bwMode="auto">
          <a:xfrm>
            <a:off x="4300830" y="2322439"/>
            <a:ext cx="288032" cy="216024"/>
            <a:chOff x="4479089" y="3143250"/>
            <a:chExt cx="360362" cy="360363"/>
          </a:xfrm>
        </p:grpSpPr>
        <p:sp>
          <p:nvSpPr>
            <p:cNvPr id="21" name="Line 12"/>
            <p:cNvSpPr>
              <a:spLocks noChangeShapeType="1"/>
            </p:cNvSpPr>
            <p:nvPr/>
          </p:nvSpPr>
          <p:spPr bwMode="auto">
            <a:xfrm>
              <a:off x="4479569" y="3323050"/>
              <a:ext cx="360303" cy="0"/>
            </a:xfrm>
            <a:prstGeom prst="line">
              <a:avLst/>
            </a:prstGeom>
            <a:noFill/>
            <a:ln w="38100">
              <a:solidFill>
                <a:srgbClr val="FF0000"/>
              </a:solidFill>
              <a:round/>
              <a:headEnd/>
              <a:tailEnd/>
            </a:ln>
          </p:spPr>
          <p:txBody>
            <a:bodyPr/>
            <a:lstStyle/>
            <a:p>
              <a:pPr fontAlgn="auto">
                <a:spcBef>
                  <a:spcPts val="0"/>
                </a:spcBef>
                <a:spcAft>
                  <a:spcPts val="0"/>
                </a:spcAft>
                <a:defRPr/>
              </a:pPr>
              <a:endParaRPr lang="zh-CN" altLang="en-US" b="0" kern="0">
                <a:solidFill>
                  <a:sysClr val="windowText" lastClr="000000"/>
                </a:solidFill>
                <a:latin typeface="Arial" charset="0"/>
                <a:ea typeface="宋体" charset="-122"/>
              </a:endParaRPr>
            </a:p>
          </p:txBody>
        </p:sp>
        <p:sp>
          <p:nvSpPr>
            <p:cNvPr id="22" name="Line 13"/>
            <p:cNvSpPr>
              <a:spLocks noChangeShapeType="1"/>
            </p:cNvSpPr>
            <p:nvPr/>
          </p:nvSpPr>
          <p:spPr bwMode="auto">
            <a:xfrm>
              <a:off x="4660514" y="3143190"/>
              <a:ext cx="0" cy="359720"/>
            </a:xfrm>
            <a:prstGeom prst="line">
              <a:avLst/>
            </a:prstGeom>
            <a:noFill/>
            <a:ln w="38100">
              <a:solidFill>
                <a:srgbClr val="FF0000"/>
              </a:solidFill>
              <a:round/>
              <a:headEnd/>
              <a:tailEnd/>
            </a:ln>
          </p:spPr>
          <p:txBody>
            <a:bodyPr/>
            <a:lstStyle/>
            <a:p>
              <a:pPr fontAlgn="auto">
                <a:spcBef>
                  <a:spcPts val="0"/>
                </a:spcBef>
                <a:spcAft>
                  <a:spcPts val="0"/>
                </a:spcAft>
                <a:defRPr/>
              </a:pPr>
              <a:endParaRPr lang="zh-CN" altLang="en-US" b="0" kern="0">
                <a:solidFill>
                  <a:sysClr val="windowText" lastClr="000000"/>
                </a:solidFill>
                <a:latin typeface="Arial" charset="0"/>
                <a:ea typeface="宋体" charset="-122"/>
              </a:endParaRPr>
            </a:p>
          </p:txBody>
        </p:sp>
      </p:grpSp>
      <p:sp>
        <p:nvSpPr>
          <p:cNvPr id="23" name="Text Box 7"/>
          <p:cNvSpPr txBox="1">
            <a:spLocks noChangeArrowheads="1"/>
          </p:cNvSpPr>
          <p:nvPr/>
        </p:nvSpPr>
        <p:spPr bwMode="auto">
          <a:xfrm>
            <a:off x="597963" y="3483200"/>
            <a:ext cx="3787101" cy="307777"/>
          </a:xfrm>
          <a:prstGeom prst="rect">
            <a:avLst/>
          </a:prstGeom>
          <a:noFill/>
          <a:ln w="9525">
            <a:noFill/>
            <a:miter lim="800000"/>
            <a:headEnd/>
            <a:tailEnd/>
          </a:ln>
        </p:spPr>
        <p:txBody>
          <a:bodyPr wrap="square">
            <a:spAutoFit/>
          </a:bodyPr>
          <a:lstStyle/>
          <a:p>
            <a:pPr fontAlgn="auto">
              <a:spcBef>
                <a:spcPts val="500"/>
              </a:spcBef>
              <a:spcAft>
                <a:spcPts val="500"/>
              </a:spcAft>
              <a:defRPr/>
            </a:pPr>
            <a:r>
              <a:rPr lang="en-US" altLang="zh-CN" sz="1400" b="1" kern="0" dirty="0">
                <a:solidFill>
                  <a:srgbClr val="000066"/>
                </a:solidFill>
                <a:latin typeface="Arial" charset="0"/>
                <a:ea typeface="宋体" charset="-122"/>
              </a:rPr>
              <a:t>HR optical two-dimension(2D) imaging</a:t>
            </a:r>
            <a:endParaRPr lang="zh-CN" altLang="en-US" sz="1400" b="1" kern="0" dirty="0">
              <a:solidFill>
                <a:srgbClr val="000066"/>
              </a:solidFill>
              <a:latin typeface="Arial" charset="0"/>
              <a:ea typeface="宋体" charset="-122"/>
            </a:endParaRPr>
          </a:p>
        </p:txBody>
      </p:sp>
      <p:sp>
        <p:nvSpPr>
          <p:cNvPr id="24" name="Text Box 8"/>
          <p:cNvSpPr txBox="1">
            <a:spLocks noChangeArrowheads="1"/>
          </p:cNvSpPr>
          <p:nvPr/>
        </p:nvSpPr>
        <p:spPr bwMode="auto">
          <a:xfrm>
            <a:off x="4905114" y="3497776"/>
            <a:ext cx="3391625" cy="307777"/>
          </a:xfrm>
          <a:prstGeom prst="rect">
            <a:avLst/>
          </a:prstGeom>
          <a:noFill/>
          <a:ln w="9525">
            <a:noFill/>
            <a:miter lim="800000"/>
            <a:headEnd/>
            <a:tailEnd/>
          </a:ln>
        </p:spPr>
        <p:txBody>
          <a:bodyPr wrap="square">
            <a:spAutoFit/>
          </a:bodyPr>
          <a:lstStyle/>
          <a:p>
            <a:pPr fontAlgn="auto">
              <a:spcBef>
                <a:spcPts val="500"/>
              </a:spcBef>
              <a:spcAft>
                <a:spcPts val="500"/>
              </a:spcAft>
              <a:defRPr/>
            </a:pPr>
            <a:r>
              <a:rPr lang="en-US" altLang="zh-CN" sz="1400" b="1" kern="0" dirty="0" smtClean="0">
                <a:solidFill>
                  <a:srgbClr val="000066"/>
                </a:solidFill>
                <a:latin typeface="Arial" charset="0"/>
                <a:ea typeface="宋体" charset="-122"/>
              </a:rPr>
              <a:t>High-accuracy laser 3D measurement</a:t>
            </a:r>
            <a:endParaRPr lang="zh-CN" altLang="en-US" sz="1400" b="1" kern="0" dirty="0">
              <a:solidFill>
                <a:sysClr val="windowText" lastClr="000000"/>
              </a:solidFill>
              <a:latin typeface="Arial" charset="0"/>
              <a:ea typeface="宋体" charset="-122"/>
            </a:endParaRPr>
          </a:p>
        </p:txBody>
      </p:sp>
      <p:pic>
        <p:nvPicPr>
          <p:cNvPr id="2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13" t="30052" r="50148" b="32332"/>
          <a:stretch/>
        </p:blipFill>
        <p:spPr bwMode="auto">
          <a:xfrm>
            <a:off x="1521144" y="1556740"/>
            <a:ext cx="2115212" cy="189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840" t="24839" r="23692" b="26881"/>
          <a:stretch/>
        </p:blipFill>
        <p:spPr bwMode="auto">
          <a:xfrm>
            <a:off x="5226660" y="1637439"/>
            <a:ext cx="2409906" cy="180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组合 43"/>
          <p:cNvGrpSpPr/>
          <p:nvPr/>
        </p:nvGrpSpPr>
        <p:grpSpPr>
          <a:xfrm>
            <a:off x="2987780" y="4765700"/>
            <a:ext cx="3065180" cy="2060080"/>
            <a:chOff x="2407920" y="1772816"/>
            <a:chExt cx="6556569" cy="4032448"/>
          </a:xfrm>
        </p:grpSpPr>
        <p:pic>
          <p:nvPicPr>
            <p:cNvPr id="45" name="图片 5" descr="22.tif"/>
            <p:cNvPicPr>
              <a:picLocks noChangeAspect="1"/>
            </p:cNvPicPr>
            <p:nvPr/>
          </p:nvPicPr>
          <p:blipFill rotWithShape="1">
            <a:blip r:embed="rId7" cstate="print"/>
            <a:srcRect l="33192" t="30479" r="16480" b="12329"/>
            <a:stretch/>
          </p:blipFill>
          <p:spPr bwMode="auto">
            <a:xfrm>
              <a:off x="2407920" y="1772816"/>
              <a:ext cx="6556569" cy="4032448"/>
            </a:xfrm>
            <a:prstGeom prst="rect">
              <a:avLst/>
            </a:prstGeom>
            <a:noFill/>
            <a:ln w="9525">
              <a:noFill/>
              <a:miter lim="800000"/>
              <a:headEnd/>
              <a:tailEnd/>
            </a:ln>
          </p:spPr>
        </p:pic>
        <p:grpSp>
          <p:nvGrpSpPr>
            <p:cNvPr id="46" name="组合 45"/>
            <p:cNvGrpSpPr/>
            <p:nvPr/>
          </p:nvGrpSpPr>
          <p:grpSpPr>
            <a:xfrm>
              <a:off x="2801699" y="2492896"/>
              <a:ext cx="3066445" cy="864096"/>
              <a:chOff x="4697918" y="2708920"/>
              <a:chExt cx="3066445" cy="864096"/>
            </a:xfrm>
          </p:grpSpPr>
          <p:cxnSp>
            <p:nvCxnSpPr>
              <p:cNvPr id="58" name="直接连接符 57"/>
              <p:cNvCxnSpPr/>
              <p:nvPr/>
            </p:nvCxnSpPr>
            <p:spPr bwMode="auto">
              <a:xfrm>
                <a:off x="5388099" y="2708920"/>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9" name="直接连接符 58"/>
              <p:cNvCxnSpPr/>
              <p:nvPr/>
            </p:nvCxnSpPr>
            <p:spPr bwMode="auto">
              <a:xfrm>
                <a:off x="5436096" y="3501008"/>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0" name="直接连接符 59"/>
              <p:cNvCxnSpPr/>
              <p:nvPr/>
            </p:nvCxnSpPr>
            <p:spPr bwMode="auto">
              <a:xfrm flipH="1">
                <a:off x="5580112" y="2716734"/>
                <a:ext cx="2109" cy="784274"/>
              </a:xfrm>
              <a:prstGeom prst="line">
                <a:avLst/>
              </a:prstGeom>
              <a:ln w="28575">
                <a:solidFill>
                  <a:srgbClr val="C00000"/>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sp>
            <p:nvSpPr>
              <p:cNvPr id="61" name="TextBox 60"/>
              <p:cNvSpPr txBox="1"/>
              <p:nvPr/>
            </p:nvSpPr>
            <p:spPr>
              <a:xfrm>
                <a:off x="4697918" y="2996953"/>
                <a:ext cx="1122230" cy="422504"/>
              </a:xfrm>
              <a:prstGeom prst="rect">
                <a:avLst/>
              </a:prstGeom>
              <a:noFill/>
              <a:ln w="28575">
                <a:noFill/>
              </a:ln>
            </p:spPr>
            <p:txBody>
              <a:bodyPr wrap="square" rtlCol="0">
                <a:spAutoFit/>
              </a:bodyPr>
              <a:lstStyle/>
              <a:p>
                <a:r>
                  <a:rPr lang="en-US" altLang="zh-CN" sz="1200" dirty="0" smtClean="0">
                    <a:solidFill>
                      <a:srgbClr val="FFC000"/>
                    </a:solidFill>
                  </a:rPr>
                  <a:t>16m</a:t>
                </a:r>
                <a:endParaRPr lang="zh-CN" altLang="en-US" sz="1200" dirty="0">
                  <a:solidFill>
                    <a:srgbClr val="FFC000"/>
                  </a:solidFill>
                </a:endParaRPr>
              </a:p>
            </p:txBody>
          </p:sp>
          <p:cxnSp>
            <p:nvCxnSpPr>
              <p:cNvPr id="62" name="直接箭头连接符 61"/>
              <p:cNvCxnSpPr/>
              <p:nvPr/>
            </p:nvCxnSpPr>
            <p:spPr bwMode="auto">
              <a:xfrm>
                <a:off x="5724129" y="3501008"/>
                <a:ext cx="240034" cy="72008"/>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63" name="直接箭头连接符 62"/>
              <p:cNvCxnSpPr/>
              <p:nvPr/>
            </p:nvCxnSpPr>
            <p:spPr bwMode="auto">
              <a:xfrm>
                <a:off x="5676131" y="2708920"/>
                <a:ext cx="2088232" cy="144016"/>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grpSp>
        <p:grpSp>
          <p:nvGrpSpPr>
            <p:cNvPr id="47" name="组合 46"/>
            <p:cNvGrpSpPr/>
            <p:nvPr/>
          </p:nvGrpSpPr>
          <p:grpSpPr>
            <a:xfrm>
              <a:off x="5940152" y="2420888"/>
              <a:ext cx="122586" cy="216024"/>
              <a:chOff x="3563888" y="4077072"/>
              <a:chExt cx="72008" cy="144016"/>
            </a:xfrm>
          </p:grpSpPr>
          <p:sp>
            <p:nvSpPr>
              <p:cNvPr id="55" name="直角三角形 54"/>
              <p:cNvSpPr/>
              <p:nvPr/>
            </p:nvSpPr>
            <p:spPr bwMode="auto">
              <a:xfrm>
                <a:off x="3563888" y="4077072"/>
                <a:ext cx="72008" cy="72008"/>
              </a:xfrm>
              <a:prstGeom prst="r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200" b="1" i="0" u="none" strike="noStrike" cap="none" normalizeH="0" baseline="0" smtClean="0">
                  <a:ln>
                    <a:noFill/>
                  </a:ln>
                  <a:solidFill>
                    <a:srgbClr val="FFFFFF"/>
                  </a:solidFill>
                  <a:effectLst/>
                  <a:latin typeface="Times New Roman" pitchFamily="18" charset="0"/>
                  <a:ea typeface="楷体_GB2312" pitchFamily="49" charset="-122"/>
                </a:endParaRPr>
              </a:p>
            </p:txBody>
          </p:sp>
          <p:cxnSp>
            <p:nvCxnSpPr>
              <p:cNvPr id="57" name="直接连接符 56"/>
              <p:cNvCxnSpPr/>
              <p:nvPr/>
            </p:nvCxnSpPr>
            <p:spPr bwMode="auto">
              <a:xfrm>
                <a:off x="3563888" y="4149080"/>
                <a:ext cx="0" cy="7200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sp>
          <p:nvSpPr>
            <p:cNvPr id="48" name="TextBox 47"/>
            <p:cNvSpPr txBox="1"/>
            <p:nvPr/>
          </p:nvSpPr>
          <p:spPr>
            <a:xfrm>
              <a:off x="5940152" y="2420888"/>
              <a:ext cx="1800200" cy="563338"/>
            </a:xfrm>
            <a:prstGeom prst="rect">
              <a:avLst/>
            </a:prstGeom>
            <a:noFill/>
          </p:spPr>
          <p:txBody>
            <a:bodyPr wrap="square" rtlCol="0">
              <a:spAutoFit/>
            </a:bodyPr>
            <a:lstStyle/>
            <a:p>
              <a:r>
                <a:rPr lang="zh-CN" altLang="en-US" sz="900" dirty="0" smtClean="0">
                  <a:solidFill>
                    <a:srgbClr val="C00000"/>
                  </a:solidFill>
                </a:rPr>
                <a:t>（</a:t>
              </a:r>
              <a:r>
                <a:rPr lang="en-US" altLang="zh-CN" sz="900" dirty="0" smtClean="0">
                  <a:solidFill>
                    <a:srgbClr val="C00000"/>
                  </a:solidFill>
                </a:rPr>
                <a:t>410919.6,448092.2,1439.1</a:t>
              </a:r>
              <a:r>
                <a:rPr lang="zh-CN" altLang="en-US" sz="900" dirty="0" smtClean="0">
                  <a:solidFill>
                    <a:srgbClr val="C00000"/>
                  </a:solidFill>
                </a:rPr>
                <a:t>）</a:t>
              </a:r>
              <a:endParaRPr lang="zh-CN" altLang="en-US" sz="900" dirty="0">
                <a:solidFill>
                  <a:srgbClr val="C00000"/>
                </a:solidFill>
              </a:endParaRPr>
            </a:p>
          </p:txBody>
        </p:sp>
        <p:grpSp>
          <p:nvGrpSpPr>
            <p:cNvPr id="49" name="组合 48"/>
            <p:cNvGrpSpPr/>
            <p:nvPr/>
          </p:nvGrpSpPr>
          <p:grpSpPr>
            <a:xfrm rot="5400000">
              <a:off x="5586111" y="1982843"/>
              <a:ext cx="708076" cy="3600394"/>
              <a:chOff x="5568105" y="3501009"/>
              <a:chExt cx="708076" cy="792087"/>
            </a:xfrm>
          </p:grpSpPr>
          <p:cxnSp>
            <p:nvCxnSpPr>
              <p:cNvPr id="51" name="直接连接符 50"/>
              <p:cNvCxnSpPr/>
              <p:nvPr/>
            </p:nvCxnSpPr>
            <p:spPr bwMode="auto">
              <a:xfrm rot="16200000" flipH="1">
                <a:off x="5934147" y="3206973"/>
                <a:ext cx="0" cy="588071"/>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2" name="直接连接符 51"/>
              <p:cNvCxnSpPr/>
              <p:nvPr/>
            </p:nvCxnSpPr>
            <p:spPr bwMode="auto">
              <a:xfrm rot="16200000">
                <a:off x="5922143" y="3939058"/>
                <a:ext cx="0" cy="708076"/>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3" name="直接连接符 52"/>
              <p:cNvCxnSpPr/>
              <p:nvPr/>
            </p:nvCxnSpPr>
            <p:spPr bwMode="auto">
              <a:xfrm flipH="1">
                <a:off x="6132165" y="3508822"/>
                <a:ext cx="2109" cy="784274"/>
              </a:xfrm>
              <a:prstGeom prst="line">
                <a:avLst/>
              </a:prstGeom>
              <a:ln w="28575">
                <a:solidFill>
                  <a:srgbClr val="C00000"/>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grpSp>
        <p:sp>
          <p:nvSpPr>
            <p:cNvPr id="50" name="TextBox 49"/>
            <p:cNvSpPr txBox="1"/>
            <p:nvPr/>
          </p:nvSpPr>
          <p:spPr>
            <a:xfrm>
              <a:off x="5472431" y="3981920"/>
              <a:ext cx="1043786" cy="422503"/>
            </a:xfrm>
            <a:prstGeom prst="rect">
              <a:avLst/>
            </a:prstGeom>
            <a:noFill/>
            <a:ln w="28575">
              <a:noFill/>
            </a:ln>
          </p:spPr>
          <p:txBody>
            <a:bodyPr wrap="square" rtlCol="0">
              <a:spAutoFit/>
            </a:bodyPr>
            <a:lstStyle/>
            <a:p>
              <a:r>
                <a:rPr lang="en-US" altLang="zh-CN" sz="1200" dirty="0" smtClean="0">
                  <a:solidFill>
                    <a:srgbClr val="FFC000"/>
                  </a:solidFill>
                </a:rPr>
                <a:t>86m</a:t>
              </a:r>
              <a:endParaRPr lang="zh-CN" altLang="en-US" sz="1200" dirty="0">
                <a:solidFill>
                  <a:srgbClr val="FFC000"/>
                </a:solidFill>
              </a:endParaRPr>
            </a:p>
          </p:txBody>
        </p:sp>
      </p:grpSp>
      <p:sp>
        <p:nvSpPr>
          <p:cNvPr id="2" name="矩形 1"/>
          <p:cNvSpPr/>
          <p:nvPr/>
        </p:nvSpPr>
        <p:spPr>
          <a:xfrm>
            <a:off x="1883995" y="4187513"/>
            <a:ext cx="5616780" cy="307777"/>
          </a:xfrm>
          <a:prstGeom prst="rect">
            <a:avLst/>
          </a:prstGeom>
          <a:gradFill rotWithShape="1">
            <a:gsLst>
              <a:gs pos="0">
                <a:srgbClr val="654A76">
                  <a:shade val="51000"/>
                  <a:satMod val="130000"/>
                </a:srgbClr>
              </a:gs>
              <a:gs pos="80000">
                <a:srgbClr val="654A76">
                  <a:shade val="93000"/>
                  <a:satMod val="130000"/>
                </a:srgbClr>
              </a:gs>
              <a:gs pos="100000">
                <a:srgbClr val="654A76">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auto">
              <a:spcBef>
                <a:spcPts val="0"/>
              </a:spcBef>
              <a:spcAft>
                <a:spcPts val="0"/>
              </a:spcAft>
            </a:pPr>
            <a:r>
              <a:rPr lang="en-US" altLang="zh-CN" sz="1400" b="1" kern="0" dirty="0">
                <a:solidFill>
                  <a:sysClr val="window" lastClr="FFFFFF"/>
                </a:solidFill>
                <a:latin typeface="+mn-lt"/>
                <a:ea typeface="黑体"/>
              </a:rPr>
              <a:t>Real-time image technology of common aperture optical stereo</a:t>
            </a:r>
          </a:p>
        </p:txBody>
      </p:sp>
      <p:sp>
        <p:nvSpPr>
          <p:cNvPr id="3" name="圆角矩形 2"/>
          <p:cNvSpPr/>
          <p:nvPr/>
        </p:nvSpPr>
        <p:spPr bwMode="auto">
          <a:xfrm>
            <a:off x="680361" y="1469766"/>
            <a:ext cx="3603599" cy="2335788"/>
          </a:xfrm>
          <a:prstGeom prst="roundRect">
            <a:avLst/>
          </a:prstGeom>
          <a:noFill/>
          <a:ln w="31750">
            <a:solidFill>
              <a:srgbClr val="FF9900"/>
            </a:solidFill>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zh-CN" altLang="en-US" sz="1400" dirty="0" smtClean="0">
              <a:solidFill>
                <a:srgbClr val="000000"/>
              </a:solidFill>
              <a:latin typeface="Arial" charset="0"/>
            </a:endParaRPr>
          </a:p>
        </p:txBody>
      </p:sp>
      <p:sp>
        <p:nvSpPr>
          <p:cNvPr id="38" name="圆角矩形 37"/>
          <p:cNvSpPr/>
          <p:nvPr/>
        </p:nvSpPr>
        <p:spPr bwMode="auto">
          <a:xfrm>
            <a:off x="4693140" y="1469765"/>
            <a:ext cx="3603599" cy="2335789"/>
          </a:xfrm>
          <a:prstGeom prst="roundRect">
            <a:avLst/>
          </a:prstGeom>
          <a:noFill/>
          <a:ln w="31750">
            <a:solidFill>
              <a:srgbClr val="FF9900"/>
            </a:solidFill>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zh-CN" altLang="en-US" sz="1400" dirty="0" smtClean="0">
              <a:solidFill>
                <a:srgbClr val="000000"/>
              </a:solidFill>
              <a:latin typeface="Arial" charset="0"/>
            </a:endParaRPr>
          </a:p>
        </p:txBody>
      </p:sp>
      <p:cxnSp>
        <p:nvCxnSpPr>
          <p:cNvPr id="5" name="肘形连接符 4"/>
          <p:cNvCxnSpPr/>
          <p:nvPr/>
        </p:nvCxnSpPr>
        <p:spPr bwMode="auto">
          <a:xfrm>
            <a:off x="2195670" y="3805554"/>
            <a:ext cx="2189394" cy="127516"/>
          </a:xfrm>
          <a:prstGeom prst="bentConnector3">
            <a:avLst>
              <a:gd name="adj1" fmla="val 839"/>
            </a:avLst>
          </a:prstGeom>
          <a:noFill/>
          <a:ln w="34925" cap="flat" cmpd="sng" algn="ctr">
            <a:solidFill>
              <a:srgbClr val="FF9900"/>
            </a:solidFill>
            <a:prstDash val="solid"/>
            <a:round/>
            <a:headEnd type="none" w="med" len="med"/>
            <a:tailEnd type="none"/>
          </a:ln>
          <a:effectLst/>
          <a:extLst>
            <a:ext uri="{909E8E84-426E-40DD-AFC4-6F175D3DCCD1}">
              <a14:hiddenFill xmlns:a14="http://schemas.microsoft.com/office/drawing/2010/main">
                <a:blipFill dpi="0" rotWithShape="1">
                  <a:blip r:embed="rId8"/>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肘形连接符 63"/>
          <p:cNvCxnSpPr>
            <a:endCxn id="38" idx="2"/>
          </p:cNvCxnSpPr>
          <p:nvPr/>
        </p:nvCxnSpPr>
        <p:spPr bwMode="auto">
          <a:xfrm flipV="1">
            <a:off x="4385064" y="3805554"/>
            <a:ext cx="2109876" cy="127516"/>
          </a:xfrm>
          <a:prstGeom prst="bentConnector2">
            <a:avLst/>
          </a:prstGeom>
          <a:noFill/>
          <a:ln w="34925" cap="flat" cmpd="sng" algn="ctr">
            <a:solidFill>
              <a:srgbClr val="FF9900"/>
            </a:solidFill>
            <a:prstDash val="solid"/>
            <a:round/>
            <a:headEnd type="none" w="med" len="med"/>
            <a:tailEnd type="none"/>
          </a:ln>
          <a:effectLst/>
          <a:extLst>
            <a:ext uri="{909E8E84-426E-40DD-AFC4-6F175D3DCCD1}">
              <a14:hiddenFill xmlns:a14="http://schemas.microsoft.com/office/drawing/2010/main">
                <a:blipFill dpi="0" rotWithShape="1">
                  <a:blip r:embed="rId8"/>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箭头连接符 18"/>
          <p:cNvCxnSpPr/>
          <p:nvPr/>
        </p:nvCxnSpPr>
        <p:spPr bwMode="auto">
          <a:xfrm>
            <a:off x="4508540" y="3933070"/>
            <a:ext cx="0" cy="254443"/>
          </a:xfrm>
          <a:prstGeom prst="straightConnector1">
            <a:avLst/>
          </a:prstGeom>
          <a:noFill/>
          <a:ln w="34925" cap="flat" cmpd="sng" algn="ctr">
            <a:solidFill>
              <a:srgbClr val="FF9900"/>
            </a:solidFill>
            <a:prstDash val="solid"/>
            <a:round/>
            <a:headEnd type="none" w="med" len="med"/>
            <a:tailEnd type="arrow"/>
          </a:ln>
          <a:effectLst/>
          <a:extLst>
            <a:ext uri="{909E8E84-426E-40DD-AFC4-6F175D3DCCD1}">
              <a14:hiddenFill xmlns:a14="http://schemas.microsoft.com/office/drawing/2010/main">
                <a:blipFill dpi="0" rotWithShape="1">
                  <a:blip r:embed="rId8"/>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接箭头连接符 64"/>
          <p:cNvCxnSpPr/>
          <p:nvPr/>
        </p:nvCxnSpPr>
        <p:spPr bwMode="auto">
          <a:xfrm>
            <a:off x="4499990" y="4509150"/>
            <a:ext cx="0" cy="254443"/>
          </a:xfrm>
          <a:prstGeom prst="straightConnector1">
            <a:avLst/>
          </a:prstGeom>
          <a:noFill/>
          <a:ln w="34925" cap="flat" cmpd="sng" algn="ctr">
            <a:solidFill>
              <a:srgbClr val="FF9900"/>
            </a:solidFill>
            <a:prstDash val="solid"/>
            <a:round/>
            <a:headEnd type="none" w="med" len="med"/>
            <a:tailEnd type="arrow"/>
          </a:ln>
          <a:effectLst/>
          <a:extLst>
            <a:ext uri="{909E8E84-426E-40DD-AFC4-6F175D3DCCD1}">
              <a14:hiddenFill xmlns:a14="http://schemas.microsoft.com/office/drawing/2010/main">
                <a:blipFill dpi="0" rotWithShape="1">
                  <a:blip r:embed="rId8"/>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p:cNvSpPr txBox="1"/>
          <p:nvPr/>
        </p:nvSpPr>
        <p:spPr>
          <a:xfrm>
            <a:off x="-252670" y="50186"/>
            <a:ext cx="8792457" cy="572464"/>
          </a:xfrm>
          <a:prstGeom prst="rect">
            <a:avLst/>
          </a:prstGeom>
          <a:noFill/>
        </p:spPr>
        <p:txBody>
          <a:bodyPr wrap="square" rtlCol="0">
            <a:spAutoFit/>
          </a:bodyPr>
          <a:lstStyle/>
          <a:p>
            <a:pPr indent="266700" algn="l" eaLnBrk="0" hangingPunct="0">
              <a:lnSpc>
                <a:spcPct val="130000"/>
              </a:lnSpc>
              <a:buNone/>
            </a:pPr>
            <a:r>
              <a:rPr lang="en-US" altLang="zh-CN" sz="2400" b="1" dirty="0">
                <a:solidFill>
                  <a:srgbClr val="FFFFFF"/>
                </a:solidFill>
                <a:latin typeface="Calibri" pitchFamily="34" charset="0"/>
                <a:ea typeface="+mj-ea"/>
                <a:cs typeface="+mj-cs"/>
              </a:rPr>
              <a:t>Experiment </a:t>
            </a:r>
            <a:r>
              <a:rPr lang="en-US" altLang="zh-CN" sz="2400" b="1" dirty="0" smtClean="0">
                <a:solidFill>
                  <a:srgbClr val="FFFFFF"/>
                </a:solidFill>
                <a:latin typeface="Calibri" pitchFamily="34" charset="0"/>
                <a:ea typeface="+mj-ea"/>
                <a:cs typeface="+mj-cs"/>
              </a:rPr>
              <a:t>Achievement</a:t>
            </a:r>
            <a:r>
              <a:rPr lang="en-US" altLang="zh-CN" sz="2400" b="1" dirty="0">
                <a:solidFill>
                  <a:srgbClr val="FFFFFF"/>
                </a:solidFill>
                <a:latin typeface="Calibri" pitchFamily="34" charset="0"/>
              </a:rPr>
              <a:t> -- AOE </a:t>
            </a:r>
            <a:r>
              <a:rPr lang="en-US" altLang="zh-CN" sz="2400" b="1" dirty="0" smtClean="0">
                <a:solidFill>
                  <a:srgbClr val="FFFFFF"/>
                </a:solidFill>
                <a:latin typeface="Calibri" pitchFamily="34" charset="0"/>
              </a:rPr>
              <a:t> </a:t>
            </a:r>
            <a:r>
              <a:rPr lang="en-US" altLang="zh-CN" sz="2400" b="1" dirty="0" err="1" smtClean="0">
                <a:solidFill>
                  <a:srgbClr val="FFFFFF"/>
                </a:solidFill>
                <a:latin typeface="Calibri" pitchFamily="34" charset="0"/>
              </a:rPr>
              <a:t>Opto</a:t>
            </a:r>
            <a:r>
              <a:rPr lang="en-US" altLang="zh-CN" sz="2400" b="1" dirty="0" smtClean="0">
                <a:solidFill>
                  <a:srgbClr val="FFFFFF"/>
                </a:solidFill>
                <a:latin typeface="Calibri" pitchFamily="34" charset="0"/>
              </a:rPr>
              <a:t>-LiDAR Imaging System</a:t>
            </a:r>
            <a:endParaRPr lang="zh-CN" altLang="en-US" sz="2400" b="1" dirty="0">
              <a:solidFill>
                <a:srgbClr val="FFFFFF"/>
              </a:solidFill>
              <a:latin typeface="Calibri" pitchFamily="34" charset="0"/>
              <a:ea typeface="+mj-ea"/>
              <a:cs typeface="+mj-cs"/>
            </a:endParaRPr>
          </a:p>
        </p:txBody>
      </p:sp>
    </p:spTree>
    <p:custDataLst>
      <p:tags r:id="rId2"/>
    </p:custDataLst>
    <p:extLst>
      <p:ext uri="{BB962C8B-B14F-4D97-AF65-F5344CB8AC3E}">
        <p14:creationId xmlns:p14="http://schemas.microsoft.com/office/powerpoint/2010/main" val="2009264924"/>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组合 1"/>
          <p:cNvGrpSpPr/>
          <p:nvPr/>
        </p:nvGrpSpPr>
        <p:grpSpPr>
          <a:xfrm>
            <a:off x="1496525" y="3237119"/>
            <a:ext cx="5739845" cy="2708190"/>
            <a:chOff x="0" y="2060848"/>
            <a:chExt cx="6516216" cy="3456384"/>
          </a:xfrm>
        </p:grpSpPr>
        <p:pic>
          <p:nvPicPr>
            <p:cNvPr id="41989" name="图片 5" descr="1.jpg"/>
            <p:cNvPicPr>
              <a:picLocks noChangeAspect="1"/>
            </p:cNvPicPr>
            <p:nvPr/>
          </p:nvPicPr>
          <p:blipFill>
            <a:blip r:embed="rId4" cstate="print"/>
            <a:srcRect t="8691"/>
            <a:stretch>
              <a:fillRect/>
            </a:stretch>
          </p:blipFill>
          <p:spPr bwMode="auto">
            <a:xfrm>
              <a:off x="0" y="2060848"/>
              <a:ext cx="6516216" cy="3456384"/>
            </a:xfrm>
            <a:prstGeom prst="rect">
              <a:avLst/>
            </a:prstGeom>
            <a:noFill/>
            <a:ln w="9525">
              <a:noFill/>
              <a:miter lim="800000"/>
              <a:headEnd/>
              <a:tailEnd/>
            </a:ln>
          </p:spPr>
        </p:pic>
        <p:grpSp>
          <p:nvGrpSpPr>
            <p:cNvPr id="8" name="组合 7"/>
            <p:cNvGrpSpPr/>
            <p:nvPr/>
          </p:nvGrpSpPr>
          <p:grpSpPr>
            <a:xfrm>
              <a:off x="3707904" y="3789040"/>
              <a:ext cx="2061131" cy="936104"/>
              <a:chOff x="4596011" y="2708920"/>
              <a:chExt cx="2061131" cy="936104"/>
            </a:xfrm>
          </p:grpSpPr>
          <p:cxnSp>
            <p:nvCxnSpPr>
              <p:cNvPr id="9" name="直接连接符 8"/>
              <p:cNvCxnSpPr/>
              <p:nvPr/>
            </p:nvCxnSpPr>
            <p:spPr bwMode="auto">
              <a:xfrm>
                <a:off x="5388099" y="2708920"/>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bwMode="auto">
              <a:xfrm>
                <a:off x="5436096" y="3501008"/>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bwMode="auto">
              <a:xfrm flipH="1">
                <a:off x="5580112" y="2716734"/>
                <a:ext cx="2109" cy="784274"/>
              </a:xfrm>
              <a:prstGeom prst="line">
                <a:avLst/>
              </a:prstGeom>
              <a:ln w="28575">
                <a:solidFill>
                  <a:srgbClr val="C00000"/>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5604121" y="2924944"/>
                <a:ext cx="1053021" cy="353526"/>
              </a:xfrm>
              <a:prstGeom prst="rect">
                <a:avLst/>
              </a:prstGeom>
              <a:noFill/>
              <a:ln w="28575">
                <a:noFill/>
              </a:ln>
            </p:spPr>
            <p:txBody>
              <a:bodyPr wrap="square" rtlCol="0">
                <a:spAutoFit/>
              </a:bodyPr>
              <a:lstStyle/>
              <a:p>
                <a:pPr algn="l"/>
                <a:r>
                  <a:rPr lang="en-US" altLang="zh-CN" sz="1200" dirty="0" smtClean="0">
                    <a:latin typeface="+mn-lt"/>
                  </a:rPr>
                  <a:t>15.5m</a:t>
                </a:r>
                <a:endParaRPr lang="zh-CN" altLang="en-US" sz="1200" dirty="0">
                  <a:latin typeface="+mn-lt"/>
                </a:endParaRPr>
              </a:p>
            </p:txBody>
          </p:sp>
          <p:cxnSp>
            <p:nvCxnSpPr>
              <p:cNvPr id="13" name="直接箭头连接符 12"/>
              <p:cNvCxnSpPr/>
              <p:nvPr/>
            </p:nvCxnSpPr>
            <p:spPr bwMode="auto">
              <a:xfrm flipH="1">
                <a:off x="5244083" y="3501008"/>
                <a:ext cx="192014" cy="144016"/>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14" name="直接箭头连接符 13"/>
              <p:cNvCxnSpPr/>
              <p:nvPr/>
            </p:nvCxnSpPr>
            <p:spPr bwMode="auto">
              <a:xfrm flipH="1">
                <a:off x="4596011" y="2708920"/>
                <a:ext cx="792088" cy="288032"/>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grpSp>
        <p:grpSp>
          <p:nvGrpSpPr>
            <p:cNvPr id="20" name="组合 19"/>
            <p:cNvGrpSpPr/>
            <p:nvPr/>
          </p:nvGrpSpPr>
          <p:grpSpPr>
            <a:xfrm>
              <a:off x="1691680" y="3645024"/>
              <a:ext cx="1440160" cy="864096"/>
              <a:chOff x="5100067" y="2708920"/>
              <a:chExt cx="1440160" cy="864096"/>
            </a:xfrm>
          </p:grpSpPr>
          <p:cxnSp>
            <p:nvCxnSpPr>
              <p:cNvPr id="21" name="直接连接符 20"/>
              <p:cNvCxnSpPr/>
              <p:nvPr/>
            </p:nvCxnSpPr>
            <p:spPr bwMode="auto">
              <a:xfrm>
                <a:off x="5388099" y="2708920"/>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直接连接符 21"/>
              <p:cNvCxnSpPr/>
              <p:nvPr/>
            </p:nvCxnSpPr>
            <p:spPr bwMode="auto">
              <a:xfrm>
                <a:off x="5436096" y="3501008"/>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3" name="直接连接符 22"/>
              <p:cNvCxnSpPr/>
              <p:nvPr/>
            </p:nvCxnSpPr>
            <p:spPr bwMode="auto">
              <a:xfrm flipH="1">
                <a:off x="5580112" y="2716734"/>
                <a:ext cx="2109" cy="784274"/>
              </a:xfrm>
              <a:prstGeom prst="line">
                <a:avLst/>
              </a:prstGeom>
              <a:ln w="28575">
                <a:solidFill>
                  <a:srgbClr val="C00000"/>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5100067" y="2996952"/>
                <a:ext cx="648072" cy="353525"/>
              </a:xfrm>
              <a:prstGeom prst="rect">
                <a:avLst/>
              </a:prstGeom>
              <a:noFill/>
              <a:ln w="28575">
                <a:noFill/>
              </a:ln>
            </p:spPr>
            <p:txBody>
              <a:bodyPr wrap="square" rtlCol="0">
                <a:spAutoFit/>
              </a:bodyPr>
              <a:lstStyle/>
              <a:p>
                <a:r>
                  <a:rPr lang="en-US" altLang="zh-CN" sz="1200" dirty="0" smtClean="0">
                    <a:latin typeface="+mn-lt"/>
                  </a:rPr>
                  <a:t>3.6m</a:t>
                </a:r>
                <a:endParaRPr lang="zh-CN" altLang="en-US" sz="1200" dirty="0">
                  <a:latin typeface="+mn-lt"/>
                </a:endParaRPr>
              </a:p>
            </p:txBody>
          </p:sp>
          <p:cxnSp>
            <p:nvCxnSpPr>
              <p:cNvPr id="25" name="直接箭头连接符 24"/>
              <p:cNvCxnSpPr/>
              <p:nvPr/>
            </p:nvCxnSpPr>
            <p:spPr bwMode="auto">
              <a:xfrm>
                <a:off x="5724129" y="3501008"/>
                <a:ext cx="240034" cy="72008"/>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26" name="直接箭头连接符 25"/>
              <p:cNvCxnSpPr/>
              <p:nvPr/>
            </p:nvCxnSpPr>
            <p:spPr bwMode="auto">
              <a:xfrm>
                <a:off x="5676131" y="2708920"/>
                <a:ext cx="864096" cy="72008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grpSp>
        <p:grpSp>
          <p:nvGrpSpPr>
            <p:cNvPr id="33" name="组合 32"/>
            <p:cNvGrpSpPr/>
            <p:nvPr/>
          </p:nvGrpSpPr>
          <p:grpSpPr>
            <a:xfrm>
              <a:off x="4089375" y="3700363"/>
              <a:ext cx="72008" cy="144016"/>
              <a:chOff x="3563888" y="4077072"/>
              <a:chExt cx="72008" cy="144016"/>
            </a:xfrm>
          </p:grpSpPr>
          <p:sp>
            <p:nvSpPr>
              <p:cNvPr id="30" name="直角三角形 29"/>
              <p:cNvSpPr/>
              <p:nvPr/>
            </p:nvSpPr>
            <p:spPr bwMode="auto">
              <a:xfrm>
                <a:off x="3563888" y="4077072"/>
                <a:ext cx="72008" cy="72008"/>
              </a:xfrm>
              <a:prstGeom prst="r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200" b="1" i="0" u="none" strike="noStrike" cap="none" normalizeH="0" baseline="0" smtClean="0">
                  <a:ln>
                    <a:noFill/>
                  </a:ln>
                  <a:solidFill>
                    <a:srgbClr val="FFFFFF"/>
                  </a:solidFill>
                  <a:effectLst/>
                  <a:latin typeface="Times New Roman" pitchFamily="18" charset="0"/>
                  <a:ea typeface="楷体_GB2312" pitchFamily="49" charset="-122"/>
                </a:endParaRPr>
              </a:p>
            </p:txBody>
          </p:sp>
          <p:cxnSp>
            <p:nvCxnSpPr>
              <p:cNvPr id="32" name="直接连接符 31"/>
              <p:cNvCxnSpPr/>
              <p:nvPr/>
            </p:nvCxnSpPr>
            <p:spPr bwMode="auto">
              <a:xfrm>
                <a:off x="3563888" y="4149080"/>
                <a:ext cx="0" cy="7200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sp>
          <p:nvSpPr>
            <p:cNvPr id="34" name="TextBox 33"/>
            <p:cNvSpPr txBox="1"/>
            <p:nvPr/>
          </p:nvSpPr>
          <p:spPr>
            <a:xfrm>
              <a:off x="3995936" y="3573016"/>
              <a:ext cx="2434095" cy="314245"/>
            </a:xfrm>
            <a:prstGeom prst="rect">
              <a:avLst/>
            </a:prstGeom>
            <a:noFill/>
          </p:spPr>
          <p:txBody>
            <a:bodyPr wrap="square" rtlCol="0">
              <a:spAutoFit/>
            </a:bodyPr>
            <a:lstStyle/>
            <a:p>
              <a:r>
                <a:rPr lang="zh-CN" altLang="en-US" sz="1000" dirty="0" smtClean="0">
                  <a:latin typeface="+mn-lt"/>
                </a:rPr>
                <a:t>（</a:t>
              </a:r>
              <a:r>
                <a:rPr lang="en-US" altLang="zh-CN" sz="1000" dirty="0" smtClean="0">
                  <a:latin typeface="+mn-lt"/>
                </a:rPr>
                <a:t>414686.0,4404965.3,1392.2</a:t>
              </a:r>
              <a:r>
                <a:rPr lang="zh-CN" altLang="en-US" sz="1000" dirty="0" smtClean="0">
                  <a:latin typeface="+mn-lt"/>
                </a:rPr>
                <a:t>）</a:t>
              </a:r>
              <a:endParaRPr lang="zh-CN" altLang="en-US" sz="1000" dirty="0">
                <a:latin typeface="+mn-lt"/>
              </a:endParaRPr>
            </a:p>
          </p:txBody>
        </p:sp>
      </p:grpSp>
      <p:pic>
        <p:nvPicPr>
          <p:cNvPr id="29" name="图片 28" descr="点云-1.JPG"/>
          <p:cNvPicPr>
            <a:picLocks noChangeAspect="1"/>
          </p:cNvPicPr>
          <p:nvPr/>
        </p:nvPicPr>
        <p:blipFill>
          <a:blip r:embed="rId5" cstate="print"/>
          <a:stretch>
            <a:fillRect/>
          </a:stretch>
        </p:blipFill>
        <p:spPr>
          <a:xfrm>
            <a:off x="1519700" y="1312838"/>
            <a:ext cx="5716670" cy="1540082"/>
          </a:xfrm>
          <a:prstGeom prst="rect">
            <a:avLst/>
          </a:prstGeom>
          <a:ln>
            <a:solidFill>
              <a:schemeClr val="accent4">
                <a:lumMod val="20000"/>
                <a:lumOff val="80000"/>
              </a:schemeClr>
            </a:solidFill>
          </a:ln>
        </p:spPr>
      </p:pic>
      <p:sp>
        <p:nvSpPr>
          <p:cNvPr id="35" name="Rectangle 5"/>
          <p:cNvSpPr>
            <a:spLocks noChangeArrowheads="1"/>
          </p:cNvSpPr>
          <p:nvPr/>
        </p:nvSpPr>
        <p:spPr bwMode="auto">
          <a:xfrm>
            <a:off x="2984116" y="6021360"/>
            <a:ext cx="2378729" cy="308419"/>
          </a:xfrm>
          <a:prstGeom prst="rect">
            <a:avLst/>
          </a:prstGeom>
          <a:noFill/>
          <a:ln w="9525" algn="ctr">
            <a:noFill/>
            <a:miter lim="800000"/>
            <a:headEnd/>
            <a:tailEnd/>
          </a:ln>
          <a:effectLst/>
        </p:spPr>
        <p:txBody>
          <a:bodyPr wrap="square" lIns="92075" tIns="46038" rIns="92075" bIns="46038" anchor="ctr">
            <a:spAutoFit/>
          </a:bodyPr>
          <a:lstStyle/>
          <a:p>
            <a:pPr fontAlgn="auto">
              <a:spcAft>
                <a:spcPts val="0"/>
              </a:spcAft>
              <a:defRPr/>
            </a:pPr>
            <a:r>
              <a:rPr lang="en-US" altLang="zh-CN" sz="1400" b="1" kern="0" dirty="0">
                <a:solidFill>
                  <a:schemeClr val="bg2"/>
                </a:solidFill>
                <a:latin typeface="Arial" charset="0"/>
                <a:ea typeface="宋体" charset="-122"/>
              </a:rPr>
              <a:t>Water reservoir </a:t>
            </a:r>
            <a:r>
              <a:rPr lang="en-US" altLang="zh-CN" sz="1400" b="1" kern="0" dirty="0" smtClean="0">
                <a:solidFill>
                  <a:schemeClr val="bg2"/>
                </a:solidFill>
                <a:latin typeface="Arial" charset="0"/>
                <a:ea typeface="宋体" charset="-122"/>
              </a:rPr>
              <a:t>in</a:t>
            </a:r>
            <a:r>
              <a:rPr lang="en-US" altLang="zh-CN" sz="1400" b="1" kern="0" dirty="0">
                <a:solidFill>
                  <a:schemeClr val="bg2"/>
                </a:solidFill>
                <a:latin typeface="Arial" charset="0"/>
                <a:ea typeface="宋体" charset="-122"/>
              </a:rPr>
              <a:t> </a:t>
            </a:r>
            <a:r>
              <a:rPr lang="en-US" altLang="zh-CN" sz="1400" b="1" kern="0" dirty="0" smtClean="0">
                <a:solidFill>
                  <a:schemeClr val="bg2"/>
                </a:solidFill>
                <a:latin typeface="Arial" charset="0"/>
                <a:ea typeface="宋体" charset="-122"/>
              </a:rPr>
              <a:t>Ordos</a:t>
            </a:r>
            <a:endParaRPr lang="zh-CN" altLang="en-US" sz="1800" kern="0" dirty="0">
              <a:solidFill>
                <a:schemeClr val="bg2"/>
              </a:solidFill>
              <a:latin typeface="Calibri" pitchFamily="34" charset="0"/>
            </a:endParaRPr>
          </a:p>
        </p:txBody>
      </p:sp>
      <p:sp>
        <p:nvSpPr>
          <p:cNvPr id="36" name="内容占位符 8"/>
          <p:cNvSpPr txBox="1">
            <a:spLocks/>
          </p:cNvSpPr>
          <p:nvPr/>
        </p:nvSpPr>
        <p:spPr bwMode="black">
          <a:xfrm>
            <a:off x="177520" y="759123"/>
            <a:ext cx="8296275" cy="461665"/>
          </a:xfrm>
          <a:prstGeom prst="rect">
            <a:avLst/>
          </a:prstGeom>
        </p:spPr>
        <p:txBody>
          <a:bodyPr wrap="square">
            <a:spAutoFit/>
          </a:bodyPr>
          <a:lstStyle>
            <a:defPPr>
              <a:defRPr lang="en-US"/>
            </a:defPPr>
            <a:lvl1pPr marL="252413" indent="-252413" algn="l" eaLnBrk="0" hangingPunct="0">
              <a:spcBef>
                <a:spcPct val="20000"/>
              </a:spcBef>
              <a:buChar char="•"/>
              <a:defRPr sz="2400" b="1" kern="0">
                <a:solidFill>
                  <a:schemeClr val="bg2"/>
                </a:solidFill>
                <a:latin typeface="Calibri" pitchFamily="34" charset="0"/>
                <a:ea typeface="+mj-ea"/>
                <a:cs typeface="Calibri" pitchFamily="34" charset="0"/>
              </a:defRPr>
            </a:lvl1pPr>
          </a:lstStyle>
          <a:p>
            <a:r>
              <a:rPr lang="en-US" altLang="zh-CN" dirty="0"/>
              <a:t>A prototype of  Flight——</a:t>
            </a:r>
            <a:r>
              <a:rPr lang="en-US" altLang="zh-CN" dirty="0">
                <a:solidFill>
                  <a:srgbClr val="C00000"/>
                </a:solidFill>
              </a:rPr>
              <a:t>Real-time </a:t>
            </a:r>
            <a:r>
              <a:rPr lang="en-US" altLang="zh-CN" dirty="0"/>
              <a:t>3D imaging</a:t>
            </a:r>
            <a:endParaRPr lang="zh-CN" altLang="en-US" dirty="0"/>
          </a:p>
        </p:txBody>
      </p:sp>
      <p:sp>
        <p:nvSpPr>
          <p:cNvPr id="37" name="Rectangle 5"/>
          <p:cNvSpPr>
            <a:spLocks noChangeArrowheads="1"/>
          </p:cNvSpPr>
          <p:nvPr/>
        </p:nvSpPr>
        <p:spPr bwMode="auto">
          <a:xfrm>
            <a:off x="2764112" y="2852920"/>
            <a:ext cx="2696256" cy="308419"/>
          </a:xfrm>
          <a:prstGeom prst="rect">
            <a:avLst/>
          </a:prstGeom>
          <a:noFill/>
          <a:ln w="9525" algn="ctr">
            <a:noFill/>
            <a:miter lim="800000"/>
            <a:headEnd/>
            <a:tailEnd/>
          </a:ln>
          <a:effectLst/>
        </p:spPr>
        <p:txBody>
          <a:bodyPr wrap="square" lIns="92075" tIns="46038" rIns="92075" bIns="46038" anchor="ctr">
            <a:spAutoFit/>
          </a:bodyPr>
          <a:lstStyle/>
          <a:p>
            <a:pPr fontAlgn="auto">
              <a:spcAft>
                <a:spcPts val="0"/>
              </a:spcAft>
              <a:defRPr/>
            </a:pPr>
            <a:r>
              <a:rPr lang="en-US" altLang="zh-CN" sz="1400" b="1" kern="0" dirty="0">
                <a:solidFill>
                  <a:schemeClr val="bg2"/>
                </a:solidFill>
                <a:latin typeface="Arial" charset="0"/>
                <a:ea typeface="宋体" charset="-122"/>
              </a:rPr>
              <a:t>Point cloud of detection area</a:t>
            </a:r>
            <a:endParaRPr lang="zh-CN" altLang="en-US" sz="1400" b="1" kern="0" dirty="0">
              <a:solidFill>
                <a:schemeClr val="bg2"/>
              </a:solidFill>
              <a:latin typeface="Arial" charset="0"/>
              <a:ea typeface="宋体" charset="-122"/>
            </a:endParaRPr>
          </a:p>
        </p:txBody>
      </p:sp>
      <p:sp>
        <p:nvSpPr>
          <p:cNvPr id="27" name="TextBox 26"/>
          <p:cNvSpPr txBox="1"/>
          <p:nvPr/>
        </p:nvSpPr>
        <p:spPr>
          <a:xfrm>
            <a:off x="-252670" y="50186"/>
            <a:ext cx="8792457" cy="572464"/>
          </a:xfrm>
          <a:prstGeom prst="rect">
            <a:avLst/>
          </a:prstGeom>
          <a:noFill/>
        </p:spPr>
        <p:txBody>
          <a:bodyPr wrap="square" rtlCol="0">
            <a:spAutoFit/>
          </a:bodyPr>
          <a:lstStyle/>
          <a:p>
            <a:pPr indent="266700" algn="l" eaLnBrk="0" hangingPunct="0">
              <a:lnSpc>
                <a:spcPct val="130000"/>
              </a:lnSpc>
              <a:buNone/>
            </a:pPr>
            <a:r>
              <a:rPr lang="en-US" altLang="zh-CN" sz="2400" b="1" dirty="0">
                <a:solidFill>
                  <a:srgbClr val="FFFFFF"/>
                </a:solidFill>
                <a:latin typeface="Calibri" pitchFamily="34" charset="0"/>
                <a:ea typeface="+mj-ea"/>
                <a:cs typeface="+mj-cs"/>
              </a:rPr>
              <a:t>Experiment </a:t>
            </a:r>
            <a:r>
              <a:rPr lang="en-US" altLang="zh-CN" sz="2400" b="1" dirty="0" smtClean="0">
                <a:solidFill>
                  <a:srgbClr val="FFFFFF"/>
                </a:solidFill>
                <a:latin typeface="Calibri" pitchFamily="34" charset="0"/>
                <a:ea typeface="+mj-ea"/>
                <a:cs typeface="+mj-cs"/>
              </a:rPr>
              <a:t>Achievement</a:t>
            </a:r>
            <a:r>
              <a:rPr lang="en-US" altLang="zh-CN" sz="2400" b="1" dirty="0">
                <a:solidFill>
                  <a:srgbClr val="FFFFFF"/>
                </a:solidFill>
                <a:latin typeface="Calibri" pitchFamily="34" charset="0"/>
              </a:rPr>
              <a:t> -- AOE </a:t>
            </a:r>
            <a:r>
              <a:rPr lang="en-US" altLang="zh-CN" sz="2400" b="1" dirty="0" smtClean="0">
                <a:solidFill>
                  <a:srgbClr val="FFFFFF"/>
                </a:solidFill>
                <a:latin typeface="Calibri" pitchFamily="34" charset="0"/>
              </a:rPr>
              <a:t> </a:t>
            </a:r>
            <a:r>
              <a:rPr lang="en-US" altLang="zh-CN" sz="2400" b="1" dirty="0" err="1" smtClean="0">
                <a:solidFill>
                  <a:srgbClr val="FFFFFF"/>
                </a:solidFill>
                <a:latin typeface="Calibri" pitchFamily="34" charset="0"/>
              </a:rPr>
              <a:t>Opto</a:t>
            </a:r>
            <a:r>
              <a:rPr lang="en-US" altLang="zh-CN" sz="2400" b="1" dirty="0" smtClean="0">
                <a:solidFill>
                  <a:srgbClr val="FFFFFF"/>
                </a:solidFill>
                <a:latin typeface="Calibri" pitchFamily="34" charset="0"/>
              </a:rPr>
              <a:t>-LiDAR Imaging System</a:t>
            </a:r>
            <a:endParaRPr lang="zh-CN" altLang="en-US" sz="2400" b="1" dirty="0">
              <a:solidFill>
                <a:srgbClr val="FFFFFF"/>
              </a:solidFill>
              <a:latin typeface="Calibri" pitchFamily="34" charset="0"/>
              <a:ea typeface="+mj-ea"/>
              <a:cs typeface="+mj-cs"/>
            </a:endParaRPr>
          </a:p>
        </p:txBody>
      </p:sp>
    </p:spTree>
    <p:extLst>
      <p:ext uri="{BB962C8B-B14F-4D97-AF65-F5344CB8AC3E}">
        <p14:creationId xmlns:p14="http://schemas.microsoft.com/office/powerpoint/2010/main" val="2220706996"/>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7" name="内容占位符 8"/>
          <p:cNvSpPr>
            <a:spLocks noGrp="1"/>
          </p:cNvSpPr>
          <p:nvPr>
            <p:ph idx="4294967295"/>
          </p:nvPr>
        </p:nvSpPr>
        <p:spPr>
          <a:xfrm>
            <a:off x="0" y="836640"/>
            <a:ext cx="8296275" cy="461665"/>
          </a:xfrm>
        </p:spPr>
        <p:txBody>
          <a:bodyPr wrap="square">
            <a:spAutoFit/>
          </a:bodyPr>
          <a:lstStyle/>
          <a:p>
            <a:pPr marL="252413" indent="-252413"/>
            <a:r>
              <a:rPr lang="en-US" altLang="zh-CN" dirty="0">
                <a:solidFill>
                  <a:schemeClr val="bg2"/>
                </a:solidFill>
                <a:latin typeface="Calibri" pitchFamily="34" charset="0"/>
                <a:ea typeface="+mj-ea"/>
                <a:cs typeface="Calibri" pitchFamily="34" charset="0"/>
              </a:rPr>
              <a:t>A prototype of  Flight——</a:t>
            </a:r>
            <a:r>
              <a:rPr lang="en-US" altLang="zh-CN" dirty="0">
                <a:solidFill>
                  <a:srgbClr val="C00000"/>
                </a:solidFill>
                <a:latin typeface="Calibri" pitchFamily="34" charset="0"/>
                <a:ea typeface="+mj-ea"/>
                <a:cs typeface="Calibri" pitchFamily="34" charset="0"/>
              </a:rPr>
              <a:t>Real-time</a:t>
            </a:r>
            <a:r>
              <a:rPr lang="en-US" altLang="zh-CN" dirty="0">
                <a:solidFill>
                  <a:schemeClr val="bg2"/>
                </a:solidFill>
                <a:latin typeface="Calibri" pitchFamily="34" charset="0"/>
                <a:ea typeface="+mj-ea"/>
                <a:cs typeface="Calibri" pitchFamily="34" charset="0"/>
              </a:rPr>
              <a:t> 3D imaging</a:t>
            </a:r>
            <a:endParaRPr lang="zh-CN" altLang="en-US" dirty="0">
              <a:solidFill>
                <a:schemeClr val="bg2"/>
              </a:solidFill>
              <a:latin typeface="Calibri" pitchFamily="34" charset="0"/>
              <a:ea typeface="+mj-ea"/>
              <a:cs typeface="Calibri" pitchFamily="34" charset="0"/>
            </a:endParaRPr>
          </a:p>
        </p:txBody>
      </p:sp>
      <p:sp>
        <p:nvSpPr>
          <p:cNvPr id="5" name="Rectangle 5"/>
          <p:cNvSpPr>
            <a:spLocks noChangeArrowheads="1"/>
          </p:cNvSpPr>
          <p:nvPr/>
        </p:nvSpPr>
        <p:spPr bwMode="auto">
          <a:xfrm>
            <a:off x="2494916" y="5661276"/>
            <a:ext cx="2959921" cy="308419"/>
          </a:xfrm>
          <a:prstGeom prst="rect">
            <a:avLst/>
          </a:prstGeom>
          <a:noFill/>
          <a:ln w="9525" algn="ctr">
            <a:noFill/>
            <a:miter lim="800000"/>
            <a:headEnd/>
            <a:tailEnd/>
          </a:ln>
          <a:effectLst/>
        </p:spPr>
        <p:txBody>
          <a:bodyPr wrap="square" lIns="92075" tIns="46038" rIns="92075" bIns="46038" anchor="ctr">
            <a:spAutoFit/>
          </a:bodyPr>
          <a:lstStyle/>
          <a:p>
            <a:pPr fontAlgn="auto">
              <a:spcAft>
                <a:spcPts val="0"/>
              </a:spcAft>
              <a:defRPr/>
            </a:pPr>
            <a:r>
              <a:rPr lang="en-US" altLang="zh-CN" sz="1400" b="1" kern="0" dirty="0">
                <a:solidFill>
                  <a:schemeClr val="bg2"/>
                </a:solidFill>
                <a:latin typeface="Arial" charset="0"/>
                <a:ea typeface="宋体" charset="-122"/>
              </a:rPr>
              <a:t>Water reservoir </a:t>
            </a:r>
            <a:r>
              <a:rPr lang="en-US" altLang="zh-CN" sz="1400" b="1" kern="0" dirty="0" smtClean="0">
                <a:solidFill>
                  <a:schemeClr val="bg2"/>
                </a:solidFill>
                <a:latin typeface="Arial" charset="0"/>
                <a:ea typeface="宋体" charset="-122"/>
              </a:rPr>
              <a:t>in Ordos</a:t>
            </a:r>
            <a:endParaRPr lang="zh-CN" altLang="en-US" sz="1800" kern="0" dirty="0">
              <a:solidFill>
                <a:srgbClr val="000000"/>
              </a:solidFill>
              <a:latin typeface="Calibri" pitchFamily="34" charset="0"/>
            </a:endParaRPr>
          </a:p>
        </p:txBody>
      </p:sp>
      <p:pic>
        <p:nvPicPr>
          <p:cNvPr id="41989" name="图片 5" descr="1.jpg"/>
          <p:cNvPicPr>
            <a:picLocks noChangeAspect="1"/>
          </p:cNvPicPr>
          <p:nvPr/>
        </p:nvPicPr>
        <p:blipFill>
          <a:blip r:embed="rId4" cstate="print"/>
          <a:srcRect t="8691"/>
          <a:stretch>
            <a:fillRect/>
          </a:stretch>
        </p:blipFill>
        <p:spPr bwMode="auto">
          <a:xfrm>
            <a:off x="395536" y="1772770"/>
            <a:ext cx="3347864" cy="1922077"/>
          </a:xfrm>
          <a:prstGeom prst="rect">
            <a:avLst/>
          </a:prstGeom>
          <a:noFill/>
          <a:ln w="9525">
            <a:noFill/>
            <a:miter lim="800000"/>
            <a:headEnd/>
            <a:tailEnd/>
          </a:ln>
        </p:spPr>
      </p:pic>
      <p:grpSp>
        <p:nvGrpSpPr>
          <p:cNvPr id="2" name="组合 23"/>
          <p:cNvGrpSpPr/>
          <p:nvPr/>
        </p:nvGrpSpPr>
        <p:grpSpPr>
          <a:xfrm>
            <a:off x="1115616" y="1844778"/>
            <a:ext cx="7272808" cy="3600400"/>
            <a:chOff x="1043608" y="1844824"/>
            <a:chExt cx="7704856" cy="3528392"/>
          </a:xfrm>
        </p:grpSpPr>
        <p:pic>
          <p:nvPicPr>
            <p:cNvPr id="8" name="图片 7"/>
            <p:cNvPicPr/>
            <p:nvPr/>
          </p:nvPicPr>
          <p:blipFill>
            <a:blip r:embed="rId5" cstate="print">
              <a:lum bright="20000" contrast="20000"/>
            </a:blip>
            <a:srcRect l="11622" t="29006" r="62675" b="45977"/>
            <a:stretch>
              <a:fillRect/>
            </a:stretch>
          </p:blipFill>
          <p:spPr>
            <a:xfrm>
              <a:off x="3203848" y="2060848"/>
              <a:ext cx="5544616" cy="3312368"/>
            </a:xfrm>
            <a:prstGeom prst="rect">
              <a:avLst/>
            </a:prstGeom>
            <a:ln>
              <a:solidFill>
                <a:srgbClr val="FFC000"/>
              </a:solidFill>
            </a:ln>
          </p:spPr>
        </p:pic>
        <p:sp>
          <p:nvSpPr>
            <p:cNvPr id="9" name="矩形 8"/>
            <p:cNvSpPr/>
            <p:nvPr/>
          </p:nvSpPr>
          <p:spPr bwMode="auto">
            <a:xfrm>
              <a:off x="1043608" y="1844824"/>
              <a:ext cx="1080120" cy="720080"/>
            </a:xfrm>
            <a:prstGeom prst="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200" b="1" i="0" u="none" strike="noStrike" cap="none" normalizeH="0" baseline="0" smtClean="0">
                <a:ln>
                  <a:noFill/>
                </a:ln>
                <a:solidFill>
                  <a:srgbClr val="FFFFFF"/>
                </a:solidFill>
                <a:effectLst/>
                <a:latin typeface="Times New Roman" pitchFamily="18" charset="0"/>
                <a:ea typeface="楷体_GB2312" pitchFamily="49" charset="-122"/>
              </a:endParaRPr>
            </a:p>
          </p:txBody>
        </p:sp>
        <p:cxnSp>
          <p:nvCxnSpPr>
            <p:cNvPr id="11" name="直接连接符 10"/>
            <p:cNvCxnSpPr/>
            <p:nvPr/>
          </p:nvCxnSpPr>
          <p:spPr bwMode="auto">
            <a:xfrm>
              <a:off x="2123728" y="1844824"/>
              <a:ext cx="1080120" cy="216024"/>
            </a:xfrm>
            <a:prstGeom prst="line">
              <a:avLst/>
            </a:prstGeom>
            <a:solidFill>
              <a:schemeClr val="accent1"/>
            </a:solidFill>
            <a:ln w="19050" cap="flat" cmpd="sng" algn="ctr">
              <a:solidFill>
                <a:srgbClr val="FFC000"/>
              </a:solidFill>
              <a:prstDash val="solid"/>
              <a:round/>
              <a:headEnd type="none" w="med" len="med"/>
              <a:tailEnd type="none" w="med" len="med"/>
            </a:ln>
            <a:effectLst/>
          </p:spPr>
        </p:cxnSp>
        <p:cxnSp>
          <p:nvCxnSpPr>
            <p:cNvPr id="12" name="直接连接符 11"/>
            <p:cNvCxnSpPr/>
            <p:nvPr/>
          </p:nvCxnSpPr>
          <p:spPr bwMode="auto">
            <a:xfrm>
              <a:off x="2123728" y="2564904"/>
              <a:ext cx="1080120" cy="2808312"/>
            </a:xfrm>
            <a:prstGeom prst="line">
              <a:avLst/>
            </a:prstGeom>
            <a:solidFill>
              <a:schemeClr val="accent1"/>
            </a:solidFill>
            <a:ln w="19050" cap="flat" cmpd="sng" algn="ctr">
              <a:solidFill>
                <a:srgbClr val="FFC000"/>
              </a:solidFill>
              <a:prstDash val="solid"/>
              <a:round/>
              <a:headEnd type="none" w="med" len="med"/>
              <a:tailEnd type="none" w="med" len="med"/>
            </a:ln>
            <a:effectLst/>
          </p:spPr>
        </p:cxnSp>
      </p:grpSp>
      <p:grpSp>
        <p:nvGrpSpPr>
          <p:cNvPr id="13" name="组合 12"/>
          <p:cNvGrpSpPr/>
          <p:nvPr/>
        </p:nvGrpSpPr>
        <p:grpSpPr>
          <a:xfrm>
            <a:off x="5220072" y="2780882"/>
            <a:ext cx="1800200" cy="1008112"/>
            <a:chOff x="4379987" y="2708920"/>
            <a:chExt cx="1800200" cy="1008112"/>
          </a:xfrm>
        </p:grpSpPr>
        <p:cxnSp>
          <p:nvCxnSpPr>
            <p:cNvPr id="14" name="直接连接符 13"/>
            <p:cNvCxnSpPr/>
            <p:nvPr/>
          </p:nvCxnSpPr>
          <p:spPr bwMode="auto">
            <a:xfrm>
              <a:off x="5388099" y="2708920"/>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bwMode="auto">
            <a:xfrm>
              <a:off x="5436096" y="3501008"/>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6" name="直接连接符 15"/>
            <p:cNvCxnSpPr/>
            <p:nvPr/>
          </p:nvCxnSpPr>
          <p:spPr bwMode="auto">
            <a:xfrm flipH="1">
              <a:off x="5580112" y="2716734"/>
              <a:ext cx="2109" cy="784274"/>
            </a:xfrm>
            <a:prstGeom prst="line">
              <a:avLst/>
            </a:prstGeom>
            <a:ln w="28575">
              <a:solidFill>
                <a:srgbClr val="C00000"/>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5532115" y="2924944"/>
              <a:ext cx="648072" cy="276999"/>
            </a:xfrm>
            <a:prstGeom prst="rect">
              <a:avLst/>
            </a:prstGeom>
            <a:noFill/>
            <a:ln w="28575">
              <a:noFill/>
            </a:ln>
          </p:spPr>
          <p:txBody>
            <a:bodyPr wrap="square" rtlCol="0">
              <a:spAutoFit/>
            </a:bodyPr>
            <a:lstStyle/>
            <a:p>
              <a:r>
                <a:rPr lang="en-US" altLang="zh-CN" sz="1200" dirty="0" smtClean="0">
                  <a:solidFill>
                    <a:srgbClr val="FFC000"/>
                  </a:solidFill>
                </a:rPr>
                <a:t>18.3m</a:t>
              </a:r>
              <a:endParaRPr lang="zh-CN" altLang="en-US" sz="1200" dirty="0">
                <a:solidFill>
                  <a:srgbClr val="FFC000"/>
                </a:solidFill>
              </a:endParaRPr>
            </a:p>
          </p:txBody>
        </p:sp>
        <p:cxnSp>
          <p:nvCxnSpPr>
            <p:cNvPr id="18" name="直接箭头连接符 17"/>
            <p:cNvCxnSpPr/>
            <p:nvPr/>
          </p:nvCxnSpPr>
          <p:spPr bwMode="auto">
            <a:xfrm flipH="1">
              <a:off x="5244083" y="3501008"/>
              <a:ext cx="192014" cy="144016"/>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19" name="直接箭头连接符 18"/>
            <p:cNvCxnSpPr/>
            <p:nvPr/>
          </p:nvCxnSpPr>
          <p:spPr bwMode="auto">
            <a:xfrm flipH="1">
              <a:off x="4379987" y="2708920"/>
              <a:ext cx="1008112" cy="1008112"/>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grpSp>
      <p:grpSp>
        <p:nvGrpSpPr>
          <p:cNvPr id="20" name="组合 19"/>
          <p:cNvGrpSpPr/>
          <p:nvPr/>
        </p:nvGrpSpPr>
        <p:grpSpPr>
          <a:xfrm>
            <a:off x="3419872" y="3068914"/>
            <a:ext cx="1656184" cy="864096"/>
            <a:chOff x="5028059" y="2996952"/>
            <a:chExt cx="1656184" cy="864096"/>
          </a:xfrm>
        </p:grpSpPr>
        <p:cxnSp>
          <p:nvCxnSpPr>
            <p:cNvPr id="21" name="直接连接符 20"/>
            <p:cNvCxnSpPr/>
            <p:nvPr/>
          </p:nvCxnSpPr>
          <p:spPr bwMode="auto">
            <a:xfrm>
              <a:off x="5388099" y="2996952"/>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直接连接符 21"/>
            <p:cNvCxnSpPr/>
            <p:nvPr/>
          </p:nvCxnSpPr>
          <p:spPr bwMode="auto">
            <a:xfrm>
              <a:off x="5436096" y="3501008"/>
              <a:ext cx="288032" cy="0"/>
            </a:xfrm>
            <a:prstGeom prst="line">
              <a:avLst/>
            </a:prstGeom>
            <a:ln w="28575">
              <a:solidFill>
                <a:srgbClr val="C0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3" name="直接连接符 22"/>
            <p:cNvCxnSpPr/>
            <p:nvPr/>
          </p:nvCxnSpPr>
          <p:spPr bwMode="auto">
            <a:xfrm flipH="1">
              <a:off x="5580113" y="2997423"/>
              <a:ext cx="2951" cy="503585"/>
            </a:xfrm>
            <a:prstGeom prst="line">
              <a:avLst/>
            </a:prstGeom>
            <a:ln w="28575">
              <a:solidFill>
                <a:srgbClr val="C00000"/>
              </a:solidFill>
              <a:headEnd type="arrow" w="med" len="med"/>
              <a:tailEnd type="arrow" w="med" len="med"/>
            </a:ln>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5028059" y="3079993"/>
              <a:ext cx="648072" cy="276999"/>
            </a:xfrm>
            <a:prstGeom prst="rect">
              <a:avLst/>
            </a:prstGeom>
            <a:noFill/>
            <a:ln w="28575">
              <a:noFill/>
            </a:ln>
          </p:spPr>
          <p:txBody>
            <a:bodyPr wrap="square" rtlCol="0">
              <a:spAutoFit/>
            </a:bodyPr>
            <a:lstStyle/>
            <a:p>
              <a:r>
                <a:rPr lang="en-US" altLang="zh-CN" sz="1200" dirty="0" smtClean="0">
                  <a:solidFill>
                    <a:srgbClr val="FFC000"/>
                  </a:solidFill>
                </a:rPr>
                <a:t>20.8m</a:t>
              </a:r>
              <a:endParaRPr lang="zh-CN" altLang="en-US" sz="1200" dirty="0">
                <a:solidFill>
                  <a:srgbClr val="FFC000"/>
                </a:solidFill>
              </a:endParaRPr>
            </a:p>
          </p:txBody>
        </p:sp>
        <p:cxnSp>
          <p:nvCxnSpPr>
            <p:cNvPr id="25" name="直接箭头连接符 24"/>
            <p:cNvCxnSpPr/>
            <p:nvPr/>
          </p:nvCxnSpPr>
          <p:spPr bwMode="auto">
            <a:xfrm>
              <a:off x="5724129" y="3501008"/>
              <a:ext cx="960114" cy="36004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cxnSp>
          <p:nvCxnSpPr>
            <p:cNvPr id="26" name="直接箭头连接符 25"/>
            <p:cNvCxnSpPr/>
            <p:nvPr/>
          </p:nvCxnSpPr>
          <p:spPr bwMode="auto">
            <a:xfrm>
              <a:off x="5676131" y="2996952"/>
              <a:ext cx="288032" cy="36004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grpSp>
      <p:grpSp>
        <p:nvGrpSpPr>
          <p:cNvPr id="28" name="组合 27"/>
          <p:cNvGrpSpPr/>
          <p:nvPr/>
        </p:nvGrpSpPr>
        <p:grpSpPr>
          <a:xfrm>
            <a:off x="5148064" y="3788994"/>
            <a:ext cx="122586" cy="216024"/>
            <a:chOff x="3563888" y="4077072"/>
            <a:chExt cx="72008" cy="144016"/>
          </a:xfrm>
        </p:grpSpPr>
        <p:sp>
          <p:nvSpPr>
            <p:cNvPr id="29" name="直角三角形 28"/>
            <p:cNvSpPr/>
            <p:nvPr/>
          </p:nvSpPr>
          <p:spPr bwMode="auto">
            <a:xfrm>
              <a:off x="3563888" y="4077072"/>
              <a:ext cx="72008" cy="72008"/>
            </a:xfrm>
            <a:prstGeom prst="r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200" b="1" i="0" u="none" strike="noStrike" cap="none" normalizeH="0" baseline="0" smtClean="0">
                <a:ln>
                  <a:noFill/>
                </a:ln>
                <a:solidFill>
                  <a:srgbClr val="FFFFFF"/>
                </a:solidFill>
                <a:effectLst/>
                <a:latin typeface="Times New Roman" pitchFamily="18" charset="0"/>
                <a:ea typeface="楷体_GB2312" pitchFamily="49" charset="-122"/>
              </a:endParaRPr>
            </a:p>
          </p:txBody>
        </p:sp>
        <p:cxnSp>
          <p:nvCxnSpPr>
            <p:cNvPr id="30" name="直接连接符 29"/>
            <p:cNvCxnSpPr/>
            <p:nvPr/>
          </p:nvCxnSpPr>
          <p:spPr bwMode="auto">
            <a:xfrm>
              <a:off x="3563888" y="4149080"/>
              <a:ext cx="0" cy="7200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sp>
        <p:nvSpPr>
          <p:cNvPr id="31" name="TextBox 30"/>
          <p:cNvSpPr txBox="1"/>
          <p:nvPr/>
        </p:nvSpPr>
        <p:spPr>
          <a:xfrm>
            <a:off x="5148064" y="3788994"/>
            <a:ext cx="1944216" cy="246221"/>
          </a:xfrm>
          <a:prstGeom prst="rect">
            <a:avLst/>
          </a:prstGeom>
          <a:noFill/>
        </p:spPr>
        <p:txBody>
          <a:bodyPr wrap="square" rtlCol="0">
            <a:spAutoFit/>
          </a:bodyPr>
          <a:lstStyle/>
          <a:p>
            <a:r>
              <a:rPr lang="zh-CN" altLang="en-US" sz="1000" dirty="0" smtClean="0"/>
              <a:t>（</a:t>
            </a:r>
            <a:r>
              <a:rPr lang="en-US" altLang="zh-CN" sz="1000" dirty="0" smtClean="0"/>
              <a:t>415221.8,4405198.3,1405.2</a:t>
            </a:r>
            <a:r>
              <a:rPr lang="zh-CN" altLang="en-US" sz="1000" dirty="0" smtClean="0"/>
              <a:t>）</a:t>
            </a:r>
            <a:endParaRPr lang="zh-CN" altLang="en-US" sz="1000" dirty="0"/>
          </a:p>
        </p:txBody>
      </p:sp>
      <p:sp>
        <p:nvSpPr>
          <p:cNvPr id="32" name="TextBox 31"/>
          <p:cNvSpPr txBox="1"/>
          <p:nvPr/>
        </p:nvSpPr>
        <p:spPr>
          <a:xfrm>
            <a:off x="-252670" y="50186"/>
            <a:ext cx="8792457" cy="572464"/>
          </a:xfrm>
          <a:prstGeom prst="rect">
            <a:avLst/>
          </a:prstGeom>
          <a:noFill/>
        </p:spPr>
        <p:txBody>
          <a:bodyPr wrap="square" rtlCol="0">
            <a:spAutoFit/>
          </a:bodyPr>
          <a:lstStyle/>
          <a:p>
            <a:pPr indent="266700" algn="l" eaLnBrk="0" hangingPunct="0">
              <a:lnSpc>
                <a:spcPct val="130000"/>
              </a:lnSpc>
              <a:buNone/>
            </a:pPr>
            <a:r>
              <a:rPr lang="en-US" altLang="zh-CN" sz="2400" b="1" dirty="0">
                <a:solidFill>
                  <a:srgbClr val="FFFFFF"/>
                </a:solidFill>
                <a:latin typeface="Calibri" pitchFamily="34" charset="0"/>
                <a:ea typeface="+mj-ea"/>
                <a:cs typeface="+mj-cs"/>
              </a:rPr>
              <a:t>Experiment </a:t>
            </a:r>
            <a:r>
              <a:rPr lang="en-US" altLang="zh-CN" sz="2400" b="1" dirty="0" smtClean="0">
                <a:solidFill>
                  <a:srgbClr val="FFFFFF"/>
                </a:solidFill>
                <a:latin typeface="Calibri" pitchFamily="34" charset="0"/>
                <a:ea typeface="+mj-ea"/>
                <a:cs typeface="+mj-cs"/>
              </a:rPr>
              <a:t>Achievement</a:t>
            </a:r>
            <a:r>
              <a:rPr lang="en-US" altLang="zh-CN" sz="2400" b="1" dirty="0">
                <a:solidFill>
                  <a:srgbClr val="FFFFFF"/>
                </a:solidFill>
                <a:latin typeface="Calibri" pitchFamily="34" charset="0"/>
              </a:rPr>
              <a:t> -- AOE </a:t>
            </a:r>
            <a:r>
              <a:rPr lang="en-US" altLang="zh-CN" sz="2400" b="1" dirty="0" smtClean="0">
                <a:solidFill>
                  <a:srgbClr val="FFFFFF"/>
                </a:solidFill>
                <a:latin typeface="Calibri" pitchFamily="34" charset="0"/>
              </a:rPr>
              <a:t> </a:t>
            </a:r>
            <a:r>
              <a:rPr lang="en-US" altLang="zh-CN" sz="2400" b="1" dirty="0" err="1" smtClean="0">
                <a:solidFill>
                  <a:srgbClr val="FFFFFF"/>
                </a:solidFill>
                <a:latin typeface="Calibri" pitchFamily="34" charset="0"/>
              </a:rPr>
              <a:t>Opto</a:t>
            </a:r>
            <a:r>
              <a:rPr lang="en-US" altLang="zh-CN" sz="2400" b="1" dirty="0" smtClean="0">
                <a:solidFill>
                  <a:srgbClr val="FFFFFF"/>
                </a:solidFill>
                <a:latin typeface="Calibri" pitchFamily="34" charset="0"/>
              </a:rPr>
              <a:t>-LiDAR Imaging System</a:t>
            </a:r>
            <a:endParaRPr lang="zh-CN" altLang="en-US" sz="2400" b="1" dirty="0">
              <a:solidFill>
                <a:srgbClr val="FFFFFF"/>
              </a:solidFill>
              <a:latin typeface="Calibri" pitchFamily="34" charset="0"/>
              <a:ea typeface="+mj-ea"/>
              <a:cs typeface="+mj-cs"/>
            </a:endParaRPr>
          </a:p>
        </p:txBody>
      </p:sp>
    </p:spTree>
    <p:extLst>
      <p:ext uri="{BB962C8B-B14F-4D97-AF65-F5344CB8AC3E}">
        <p14:creationId xmlns:p14="http://schemas.microsoft.com/office/powerpoint/2010/main" val="667750082"/>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3809874"/>
            <a:ext cx="2170724" cy="2187772"/>
          </a:xfrm>
          <a:prstGeom prst="rect">
            <a:avLst/>
          </a:prstGeom>
        </p:spPr>
      </p:pic>
      <p:pic>
        <p:nvPicPr>
          <p:cNvPr id="8" name="图片 7" descr="C:\Users\glancefox\Desktop\saomiaofangshi.bmp"/>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6768" y="3880291"/>
            <a:ext cx="4176464" cy="2162114"/>
          </a:xfrm>
          <a:prstGeom prst="rect">
            <a:avLst/>
          </a:prstGeom>
          <a:noFill/>
          <a:ln>
            <a:noFill/>
          </a:ln>
        </p:spPr>
      </p:pic>
      <p:sp>
        <p:nvSpPr>
          <p:cNvPr id="2" name="TextBox 1"/>
          <p:cNvSpPr txBox="1"/>
          <p:nvPr/>
        </p:nvSpPr>
        <p:spPr>
          <a:xfrm>
            <a:off x="0" y="87014"/>
            <a:ext cx="8054518" cy="461665"/>
          </a:xfrm>
          <a:prstGeom prst="rect">
            <a:avLst/>
          </a:prstGeom>
          <a:noFill/>
        </p:spPr>
        <p:txBody>
          <a:bodyPr wrap="square" rtlCol="0">
            <a:spAutoFit/>
          </a:bodyPr>
          <a:lstStyle/>
          <a:p>
            <a:pPr algn="l" eaLnBrk="0" hangingPunct="0"/>
            <a:r>
              <a:rPr lang="en-US" altLang="zh-CN" sz="2400" b="1" dirty="0">
                <a:latin typeface="Calibri" pitchFamily="34" charset="0"/>
                <a:ea typeface="+mj-ea"/>
                <a:cs typeface="+mj-cs"/>
              </a:rPr>
              <a:t>LiDAR Technology--Distance Measurement</a:t>
            </a:r>
            <a:endParaRPr lang="zh-CN" altLang="en-US" sz="2400" b="1" dirty="0">
              <a:latin typeface="Calibri" pitchFamily="34" charset="0"/>
              <a:ea typeface="+mj-ea"/>
              <a:cs typeface="+mj-cs"/>
            </a:endParaRPr>
          </a:p>
        </p:txBody>
      </p:sp>
      <p:sp>
        <p:nvSpPr>
          <p:cNvPr id="13" name="Rectangle 5"/>
          <p:cNvSpPr>
            <a:spLocks noChangeArrowheads="1"/>
          </p:cNvSpPr>
          <p:nvPr/>
        </p:nvSpPr>
        <p:spPr bwMode="auto">
          <a:xfrm>
            <a:off x="347026" y="6096358"/>
            <a:ext cx="3851920" cy="308419"/>
          </a:xfrm>
          <a:prstGeom prst="rect">
            <a:avLst/>
          </a:prstGeom>
          <a:noFill/>
          <a:ln w="9525" algn="ctr">
            <a:noFill/>
            <a:miter lim="800000"/>
            <a:headEnd/>
            <a:tailEnd/>
          </a:ln>
          <a:effectLst/>
        </p:spPr>
        <p:txBody>
          <a:bodyPr wrap="square" lIns="92075" tIns="46038" rIns="92075" bIns="46038" anchor="ctr">
            <a:spAutoFit/>
          </a:bodyPr>
          <a:lstStyle/>
          <a:p>
            <a:pPr fontAlgn="auto">
              <a:spcAft>
                <a:spcPts val="0"/>
              </a:spcAft>
              <a:defRPr/>
            </a:pPr>
            <a:r>
              <a:rPr lang="en-US" altLang="zh-CN" sz="1400" b="1" dirty="0">
                <a:solidFill>
                  <a:srgbClr val="000000"/>
                </a:solidFill>
                <a:latin typeface="+mn-lt"/>
                <a:ea typeface="微软雅黑" panose="020B0503020204020204" pitchFamily="34" charset="-122"/>
              </a:rPr>
              <a:t>Imaging theory of airborne LiDAR</a:t>
            </a:r>
            <a:endParaRPr lang="zh-CN" altLang="en-US" sz="1400" b="1" dirty="0">
              <a:solidFill>
                <a:srgbClr val="000000"/>
              </a:solidFill>
              <a:latin typeface="+mn-lt"/>
              <a:ea typeface="微软雅黑" panose="020B0503020204020204" pitchFamily="34" charset="-122"/>
            </a:endParaRPr>
          </a:p>
        </p:txBody>
      </p:sp>
      <p:sp>
        <p:nvSpPr>
          <p:cNvPr id="14" name="Rectangle 5"/>
          <p:cNvSpPr>
            <a:spLocks noChangeArrowheads="1"/>
          </p:cNvSpPr>
          <p:nvPr/>
        </p:nvSpPr>
        <p:spPr bwMode="auto">
          <a:xfrm>
            <a:off x="4965846" y="6096358"/>
            <a:ext cx="3214998" cy="308419"/>
          </a:xfrm>
          <a:prstGeom prst="rect">
            <a:avLst/>
          </a:prstGeom>
          <a:noFill/>
          <a:ln w="9525" algn="ctr">
            <a:noFill/>
            <a:miter lim="800000"/>
            <a:headEnd/>
            <a:tailEnd/>
          </a:ln>
          <a:effectLst/>
        </p:spPr>
        <p:txBody>
          <a:bodyPr wrap="square" lIns="92075" tIns="46038" rIns="92075" bIns="46038" anchor="ctr">
            <a:spAutoFit/>
          </a:bodyPr>
          <a:lstStyle/>
          <a:p>
            <a:pPr fontAlgn="auto">
              <a:spcAft>
                <a:spcPts val="0"/>
              </a:spcAft>
              <a:defRPr/>
            </a:pPr>
            <a:r>
              <a:rPr lang="en-US" altLang="zh-CN" sz="1400" b="1" dirty="0">
                <a:solidFill>
                  <a:srgbClr val="000000"/>
                </a:solidFill>
                <a:latin typeface="+mn-lt"/>
                <a:ea typeface="微软雅黑" panose="020B0503020204020204" pitchFamily="34" charset="-122"/>
              </a:rPr>
              <a:t>Scanning modes of LiDAR</a:t>
            </a:r>
            <a:endParaRPr lang="zh-CN" altLang="en-US" sz="1400" b="1" dirty="0">
              <a:solidFill>
                <a:srgbClr val="000000"/>
              </a:solidFill>
              <a:latin typeface="+mn-lt"/>
              <a:ea typeface="微软雅黑" panose="020B0503020204020204" pitchFamily="34" charset="-122"/>
            </a:endParaRPr>
          </a:p>
        </p:txBody>
      </p:sp>
      <p:sp>
        <p:nvSpPr>
          <p:cNvPr id="11" name="矩形 10"/>
          <p:cNvSpPr/>
          <p:nvPr/>
        </p:nvSpPr>
        <p:spPr>
          <a:xfrm>
            <a:off x="69246" y="764704"/>
            <a:ext cx="8823233"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lgn="just">
              <a:buFont typeface="Wingdings" pitchFamily="2" charset="2"/>
              <a:buChar char="Ø"/>
            </a:pPr>
            <a:r>
              <a:rPr lang="en-US" altLang="zh-CN" b="1" dirty="0">
                <a:solidFill>
                  <a:srgbClr val="FF0000"/>
                </a:solidFill>
                <a:latin typeface="Calibri" pitchFamily="34" charset="0"/>
              </a:rPr>
              <a:t>LiDAR</a:t>
            </a:r>
            <a:r>
              <a:rPr lang="en-US" altLang="zh-CN" b="1" dirty="0">
                <a:solidFill>
                  <a:schemeClr val="bg2"/>
                </a:solidFill>
                <a:latin typeface="Calibri" pitchFamily="34" charset="0"/>
              </a:rPr>
              <a:t> is the production of the combination between traditional Radar technology and modern laser technology. LiDAR was born in 1961, the next year after the invention of laser technology. Starting with simple distance measurement technology, a series of </a:t>
            </a:r>
            <a:r>
              <a:rPr lang="en-US" altLang="zh-CN" b="1" dirty="0" err="1" smtClean="0">
                <a:solidFill>
                  <a:schemeClr val="bg2"/>
                </a:solidFill>
                <a:latin typeface="Calibri" pitchFamily="34" charset="0"/>
              </a:rPr>
              <a:t>LiDAR</a:t>
            </a:r>
            <a:r>
              <a:rPr lang="en-US" altLang="zh-CN" b="1" dirty="0" smtClean="0">
                <a:solidFill>
                  <a:schemeClr val="bg2"/>
                </a:solidFill>
                <a:latin typeface="Calibri" pitchFamily="34" charset="0"/>
              </a:rPr>
              <a:t> </a:t>
            </a:r>
            <a:r>
              <a:rPr lang="en-US" altLang="zh-CN" b="1" dirty="0">
                <a:solidFill>
                  <a:schemeClr val="bg2"/>
                </a:solidFill>
                <a:latin typeface="Calibri" pitchFamily="34" charset="0"/>
              </a:rPr>
              <a:t>have been developed for different application </a:t>
            </a:r>
            <a:r>
              <a:rPr lang="en-US" altLang="zh-CN" b="1" dirty="0" smtClean="0">
                <a:solidFill>
                  <a:schemeClr val="bg2"/>
                </a:solidFill>
                <a:latin typeface="Calibri" pitchFamily="34" charset="0"/>
              </a:rPr>
              <a:t>areas.</a:t>
            </a:r>
            <a:endParaRPr lang="en-US" altLang="zh-CN" b="1" dirty="0">
              <a:solidFill>
                <a:schemeClr val="bg2"/>
              </a:solidFill>
              <a:latin typeface="Calibri" pitchFamily="34" charset="0"/>
            </a:endParaRPr>
          </a:p>
        </p:txBody>
      </p:sp>
      <p:sp>
        <p:nvSpPr>
          <p:cNvPr id="15" name="矩形 14"/>
          <p:cNvSpPr/>
          <p:nvPr/>
        </p:nvSpPr>
        <p:spPr>
          <a:xfrm>
            <a:off x="25152" y="2001472"/>
            <a:ext cx="8823233"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lgn="just">
              <a:buFont typeface="Wingdings" pitchFamily="2" charset="2"/>
              <a:buChar char="Ø"/>
            </a:pPr>
            <a:r>
              <a:rPr lang="en-US" altLang="zh-CN" b="1" dirty="0">
                <a:solidFill>
                  <a:schemeClr val="bg2"/>
                </a:solidFill>
                <a:latin typeface="Calibri" pitchFamily="34" charset="0"/>
              </a:rPr>
              <a:t>When laser pulse from laser device hits the target, a part of optical wave would  reflect to LiDAR receiver. According to the theory of Laser distance measurement, the </a:t>
            </a:r>
            <a:r>
              <a:rPr lang="en-US" altLang="zh-CN" b="1" dirty="0">
                <a:solidFill>
                  <a:srgbClr val="FF0000"/>
                </a:solidFill>
                <a:latin typeface="Calibri" pitchFamily="34" charset="0"/>
              </a:rPr>
              <a:t>distance </a:t>
            </a:r>
            <a:r>
              <a:rPr lang="en-US" altLang="zh-CN" b="1" dirty="0">
                <a:solidFill>
                  <a:schemeClr val="bg2"/>
                </a:solidFill>
                <a:latin typeface="Calibri" pitchFamily="34" charset="0"/>
              </a:rPr>
              <a:t>from target to LiDAR is </a:t>
            </a:r>
            <a:r>
              <a:rPr lang="en-US" altLang="zh-CN" b="1" dirty="0" smtClean="0">
                <a:solidFill>
                  <a:schemeClr val="bg2"/>
                </a:solidFill>
                <a:latin typeface="Calibri" pitchFamily="34" charset="0"/>
              </a:rPr>
              <a:t>calculated as </a:t>
            </a:r>
            <a:endParaRPr lang="en-US" altLang="zh-CN" b="1" dirty="0">
              <a:solidFill>
                <a:schemeClr val="bg2"/>
              </a:solidFill>
              <a:latin typeface="Calibri" pitchFamily="34" charset="0"/>
            </a:endParaRPr>
          </a:p>
        </p:txBody>
      </p:sp>
      <p:pic>
        <p:nvPicPr>
          <p:cNvPr id="16" name="Picture 3"/>
          <p:cNvPicPr>
            <a:picLocks noChangeAspect="1" noChangeArrowheads="1"/>
          </p:cNvPicPr>
          <p:nvPr/>
        </p:nvPicPr>
        <p:blipFill>
          <a:blip r:embed="rId6" cstate="print"/>
          <a:srcRect/>
          <a:stretch>
            <a:fillRect/>
          </a:stretch>
        </p:blipFill>
        <p:spPr bwMode="auto">
          <a:xfrm>
            <a:off x="1696922" y="2531738"/>
            <a:ext cx="1152128" cy="272487"/>
          </a:xfrm>
          <a:prstGeom prst="rect">
            <a:avLst/>
          </a:prstGeom>
          <a:noFill/>
          <a:ln w="9525">
            <a:noFill/>
            <a:miter lim="800000"/>
            <a:headEnd/>
            <a:tailEnd/>
          </a:ln>
        </p:spPr>
      </p:pic>
      <p:sp>
        <p:nvSpPr>
          <p:cNvPr id="17" name="矩形 16"/>
          <p:cNvSpPr/>
          <p:nvPr/>
        </p:nvSpPr>
        <p:spPr>
          <a:xfrm>
            <a:off x="73497" y="3112503"/>
            <a:ext cx="882323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lgn="just">
              <a:buFont typeface="Wingdings" pitchFamily="2" charset="2"/>
              <a:buChar char="Ø"/>
            </a:pPr>
            <a:r>
              <a:rPr lang="en-US" altLang="zh-CN" b="1" dirty="0">
                <a:solidFill>
                  <a:schemeClr val="bg2"/>
                </a:solidFill>
                <a:latin typeface="Calibri" pitchFamily="34" charset="0"/>
              </a:rPr>
              <a:t>According to laser device position from GPS and laser emission direction from INS, each </a:t>
            </a:r>
            <a:r>
              <a:rPr lang="en-US" altLang="zh-CN" b="1" dirty="0">
                <a:solidFill>
                  <a:srgbClr val="FF0000"/>
                </a:solidFill>
                <a:latin typeface="Calibri" pitchFamily="34" charset="0"/>
              </a:rPr>
              <a:t>coordinate</a:t>
            </a:r>
            <a:r>
              <a:rPr lang="en-US" altLang="zh-CN" b="1" dirty="0">
                <a:solidFill>
                  <a:schemeClr val="bg2"/>
                </a:solidFill>
                <a:latin typeface="Calibri" pitchFamily="34" charset="0"/>
              </a:rPr>
              <a:t> (X,Y,Z) of ground luminous spot can be precisely calculated.</a:t>
            </a:r>
          </a:p>
        </p:txBody>
      </p:sp>
    </p:spTree>
    <p:extLst>
      <p:ext uri="{BB962C8B-B14F-4D97-AF65-F5344CB8AC3E}">
        <p14:creationId xmlns:p14="http://schemas.microsoft.com/office/powerpoint/2010/main" val="4428859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6" name="图片 2"/>
          <p:cNvPicPr preferRelativeResize="0">
            <a:picLocks/>
          </p:cNvPicPr>
          <p:nvPr/>
        </p:nvPicPr>
        <p:blipFill>
          <a:blip r:embed="rId4" cstate="print"/>
          <a:srcRect l="5289" t="17209" r="11517" b="16284"/>
          <a:stretch>
            <a:fillRect/>
          </a:stretch>
        </p:blipFill>
        <p:spPr bwMode="auto">
          <a:xfrm>
            <a:off x="72008" y="1844824"/>
            <a:ext cx="9036496" cy="3960440"/>
          </a:xfrm>
          <a:prstGeom prst="rect">
            <a:avLst/>
          </a:prstGeom>
        </p:spPr>
      </p:pic>
      <p:sp>
        <p:nvSpPr>
          <p:cNvPr id="5" name="Rectangle 5"/>
          <p:cNvSpPr>
            <a:spLocks noChangeArrowheads="1"/>
          </p:cNvSpPr>
          <p:nvPr/>
        </p:nvSpPr>
        <p:spPr bwMode="auto">
          <a:xfrm>
            <a:off x="2617465" y="5923072"/>
            <a:ext cx="3528392" cy="308419"/>
          </a:xfrm>
          <a:prstGeom prst="rect">
            <a:avLst/>
          </a:prstGeom>
          <a:noFill/>
          <a:ln w="9525" algn="ctr">
            <a:noFill/>
            <a:miter lim="800000"/>
            <a:headEnd/>
            <a:tailEnd/>
          </a:ln>
          <a:effectLst/>
        </p:spPr>
        <p:txBody>
          <a:bodyPr wrap="square" lIns="92075" tIns="46038" rIns="92075" bIns="46038" anchor="ctr">
            <a:spAutoFit/>
          </a:bodyPr>
          <a:lstStyle/>
          <a:p>
            <a:pPr fontAlgn="auto">
              <a:spcAft>
                <a:spcPts val="0"/>
              </a:spcAft>
              <a:defRPr/>
            </a:pPr>
            <a:r>
              <a:rPr lang="en-US" altLang="zh-CN" sz="1400" b="1" kern="0" dirty="0" err="1">
                <a:solidFill>
                  <a:schemeClr val="bg2"/>
                </a:solidFill>
                <a:latin typeface="Arial" charset="0"/>
                <a:ea typeface="宋体" charset="-122"/>
              </a:rPr>
              <a:t>WuLa</a:t>
            </a:r>
            <a:r>
              <a:rPr lang="en-US" altLang="zh-CN" sz="1400" b="1" kern="0" dirty="0">
                <a:solidFill>
                  <a:schemeClr val="bg2"/>
                </a:solidFill>
                <a:latin typeface="Arial" charset="0"/>
                <a:ea typeface="宋体" charset="-122"/>
              </a:rPr>
              <a:t> mountain   in inner Mongolia </a:t>
            </a:r>
            <a:endParaRPr lang="zh-CN" altLang="en-US" sz="1400" b="1" kern="0" dirty="0">
              <a:solidFill>
                <a:schemeClr val="bg2"/>
              </a:solidFill>
              <a:latin typeface="Arial" charset="0"/>
              <a:ea typeface="宋体" charset="-122"/>
            </a:endParaRPr>
          </a:p>
        </p:txBody>
      </p:sp>
      <p:cxnSp>
        <p:nvCxnSpPr>
          <p:cNvPr id="7" name="直接连接符 6"/>
          <p:cNvCxnSpPr/>
          <p:nvPr/>
        </p:nvCxnSpPr>
        <p:spPr bwMode="auto">
          <a:xfrm>
            <a:off x="6660232" y="4509120"/>
            <a:ext cx="720080" cy="504056"/>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
        <p:nvSpPr>
          <p:cNvPr id="8" name="TextBox 7"/>
          <p:cNvSpPr txBox="1"/>
          <p:nvPr/>
        </p:nvSpPr>
        <p:spPr>
          <a:xfrm>
            <a:off x="6156176" y="4581128"/>
            <a:ext cx="1080120" cy="307777"/>
          </a:xfrm>
          <a:prstGeom prst="rect">
            <a:avLst/>
          </a:prstGeom>
          <a:noFill/>
        </p:spPr>
        <p:txBody>
          <a:bodyPr wrap="square" rtlCol="0">
            <a:spAutoFit/>
          </a:bodyPr>
          <a:lstStyle/>
          <a:p>
            <a:r>
              <a:rPr lang="zh-CN" altLang="en-US" sz="1400" dirty="0" smtClean="0">
                <a:solidFill>
                  <a:srgbClr val="FF0000"/>
                </a:solidFill>
              </a:rPr>
              <a:t>坡度</a:t>
            </a:r>
            <a:r>
              <a:rPr lang="en-US" altLang="zh-CN" sz="1400" dirty="0" smtClean="0">
                <a:solidFill>
                  <a:srgbClr val="FF0000"/>
                </a:solidFill>
              </a:rPr>
              <a:t>30°</a:t>
            </a:r>
            <a:endParaRPr lang="zh-CN" altLang="en-US" sz="1400" dirty="0">
              <a:solidFill>
                <a:srgbClr val="FF0000"/>
              </a:solidFill>
            </a:endParaRPr>
          </a:p>
        </p:txBody>
      </p:sp>
      <p:cxnSp>
        <p:nvCxnSpPr>
          <p:cNvPr id="10" name="直接连接符 9"/>
          <p:cNvCxnSpPr/>
          <p:nvPr/>
        </p:nvCxnSpPr>
        <p:spPr bwMode="auto">
          <a:xfrm flipH="1" flipV="1">
            <a:off x="6516216" y="4941168"/>
            <a:ext cx="864096" cy="72008"/>
          </a:xfrm>
          <a:prstGeom prst="line">
            <a:avLst/>
          </a:prstGeom>
          <a:solidFill>
            <a:schemeClr val="accent1"/>
          </a:solidFill>
          <a:ln w="25400" cap="flat" cmpd="sng" algn="ctr">
            <a:solidFill>
              <a:srgbClr val="C00000"/>
            </a:solidFill>
            <a:prstDash val="solid"/>
            <a:round/>
            <a:headEnd type="none" w="med" len="med"/>
            <a:tailEnd type="none" w="med" len="med"/>
          </a:ln>
          <a:effectLst/>
        </p:spPr>
      </p:cxnSp>
      <p:grpSp>
        <p:nvGrpSpPr>
          <p:cNvPr id="12" name="组合 11"/>
          <p:cNvGrpSpPr/>
          <p:nvPr/>
        </p:nvGrpSpPr>
        <p:grpSpPr>
          <a:xfrm>
            <a:off x="4003080" y="2535809"/>
            <a:ext cx="122586" cy="216024"/>
            <a:chOff x="3563888" y="4077072"/>
            <a:chExt cx="72008" cy="144016"/>
          </a:xfrm>
        </p:grpSpPr>
        <p:sp>
          <p:nvSpPr>
            <p:cNvPr id="13" name="直角三角形 12"/>
            <p:cNvSpPr/>
            <p:nvPr/>
          </p:nvSpPr>
          <p:spPr bwMode="auto">
            <a:xfrm>
              <a:off x="3563888" y="4077072"/>
              <a:ext cx="72008" cy="72008"/>
            </a:xfrm>
            <a:prstGeom prst="r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200" b="1" i="0" u="none" strike="noStrike" cap="none" normalizeH="0" baseline="0" smtClean="0">
                <a:ln>
                  <a:noFill/>
                </a:ln>
                <a:solidFill>
                  <a:srgbClr val="FFFFFF"/>
                </a:solidFill>
                <a:effectLst/>
                <a:latin typeface="Times New Roman" pitchFamily="18" charset="0"/>
                <a:ea typeface="楷体_GB2312" pitchFamily="49" charset="-122"/>
              </a:endParaRPr>
            </a:p>
          </p:txBody>
        </p:sp>
        <p:cxnSp>
          <p:nvCxnSpPr>
            <p:cNvPr id="14" name="直接连接符 13"/>
            <p:cNvCxnSpPr/>
            <p:nvPr/>
          </p:nvCxnSpPr>
          <p:spPr bwMode="auto">
            <a:xfrm>
              <a:off x="3563888" y="4149080"/>
              <a:ext cx="0" cy="7200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sp>
        <p:nvSpPr>
          <p:cNvPr id="15" name="TextBox 14"/>
          <p:cNvSpPr txBox="1"/>
          <p:nvPr/>
        </p:nvSpPr>
        <p:spPr>
          <a:xfrm>
            <a:off x="4003080" y="2535809"/>
            <a:ext cx="1800200" cy="230832"/>
          </a:xfrm>
          <a:prstGeom prst="rect">
            <a:avLst/>
          </a:prstGeom>
          <a:noFill/>
        </p:spPr>
        <p:txBody>
          <a:bodyPr wrap="square" rtlCol="0">
            <a:spAutoFit/>
          </a:bodyPr>
          <a:lstStyle/>
          <a:p>
            <a:r>
              <a:rPr lang="zh-CN" altLang="en-US" sz="900" dirty="0" smtClean="0"/>
              <a:t>（</a:t>
            </a:r>
            <a:r>
              <a:rPr lang="en-US" altLang="zh-CN" sz="900" dirty="0" smtClean="0"/>
              <a:t>371527.2,4532154.3,1493.8</a:t>
            </a:r>
            <a:r>
              <a:rPr lang="zh-CN" altLang="en-US" sz="900" dirty="0" smtClean="0"/>
              <a:t>）</a:t>
            </a:r>
            <a:endParaRPr lang="zh-CN" altLang="en-US" sz="900" dirty="0"/>
          </a:p>
        </p:txBody>
      </p:sp>
      <p:grpSp>
        <p:nvGrpSpPr>
          <p:cNvPr id="16" name="组合 15"/>
          <p:cNvGrpSpPr/>
          <p:nvPr/>
        </p:nvGrpSpPr>
        <p:grpSpPr>
          <a:xfrm>
            <a:off x="8100392" y="4797152"/>
            <a:ext cx="122586" cy="216024"/>
            <a:chOff x="3563888" y="4077072"/>
            <a:chExt cx="72008" cy="144016"/>
          </a:xfrm>
        </p:grpSpPr>
        <p:sp>
          <p:nvSpPr>
            <p:cNvPr id="17" name="直角三角形 16"/>
            <p:cNvSpPr/>
            <p:nvPr/>
          </p:nvSpPr>
          <p:spPr bwMode="auto">
            <a:xfrm>
              <a:off x="3563888" y="4077072"/>
              <a:ext cx="72008" cy="72008"/>
            </a:xfrm>
            <a:prstGeom prst="r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200" b="1" i="0" u="none" strike="noStrike" cap="none" normalizeH="0" baseline="0" smtClean="0">
                <a:ln>
                  <a:noFill/>
                </a:ln>
                <a:solidFill>
                  <a:srgbClr val="FFFFFF"/>
                </a:solidFill>
                <a:effectLst/>
                <a:latin typeface="Times New Roman" pitchFamily="18" charset="0"/>
                <a:ea typeface="楷体_GB2312" pitchFamily="49" charset="-122"/>
              </a:endParaRPr>
            </a:p>
          </p:txBody>
        </p:sp>
        <p:cxnSp>
          <p:nvCxnSpPr>
            <p:cNvPr id="18" name="直接连接符 17"/>
            <p:cNvCxnSpPr/>
            <p:nvPr/>
          </p:nvCxnSpPr>
          <p:spPr bwMode="auto">
            <a:xfrm>
              <a:off x="3563888" y="4149080"/>
              <a:ext cx="0" cy="72008"/>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sp>
        <p:nvSpPr>
          <p:cNvPr id="19" name="TextBox 18"/>
          <p:cNvSpPr txBox="1"/>
          <p:nvPr/>
        </p:nvSpPr>
        <p:spPr>
          <a:xfrm>
            <a:off x="7343800" y="4509120"/>
            <a:ext cx="1800200" cy="230832"/>
          </a:xfrm>
          <a:prstGeom prst="rect">
            <a:avLst/>
          </a:prstGeom>
          <a:noFill/>
        </p:spPr>
        <p:txBody>
          <a:bodyPr wrap="square" rtlCol="0">
            <a:spAutoFit/>
          </a:bodyPr>
          <a:lstStyle/>
          <a:p>
            <a:r>
              <a:rPr lang="zh-CN" altLang="en-US" sz="900" dirty="0" smtClean="0">
                <a:solidFill>
                  <a:srgbClr val="FFFF00"/>
                </a:solidFill>
              </a:rPr>
              <a:t>（</a:t>
            </a:r>
            <a:r>
              <a:rPr lang="en-US" altLang="zh-CN" sz="900" dirty="0" smtClean="0">
                <a:solidFill>
                  <a:srgbClr val="FFFF00"/>
                </a:solidFill>
              </a:rPr>
              <a:t>337284.4,,4531989.1,1324.2</a:t>
            </a:r>
            <a:r>
              <a:rPr lang="zh-CN" altLang="en-US" sz="900" dirty="0" smtClean="0">
                <a:solidFill>
                  <a:srgbClr val="FFFF00"/>
                </a:solidFill>
              </a:rPr>
              <a:t>）</a:t>
            </a:r>
            <a:endParaRPr lang="zh-CN" altLang="en-US" sz="900" dirty="0">
              <a:solidFill>
                <a:srgbClr val="FFFF00"/>
              </a:solidFill>
            </a:endParaRPr>
          </a:p>
        </p:txBody>
      </p:sp>
      <p:sp>
        <p:nvSpPr>
          <p:cNvPr id="22" name="内容占位符 8"/>
          <p:cNvSpPr txBox="1">
            <a:spLocks/>
          </p:cNvSpPr>
          <p:nvPr/>
        </p:nvSpPr>
        <p:spPr bwMode="black">
          <a:xfrm>
            <a:off x="52958" y="1054398"/>
            <a:ext cx="8296275" cy="461665"/>
          </a:xfrm>
          <a:prstGeom prst="rect">
            <a:avLst/>
          </a:prstGeom>
        </p:spPr>
        <p:txBody>
          <a:bodyPr wrap="square">
            <a:spAutoFit/>
          </a:bodyPr>
          <a:lstStyle>
            <a:defPPr>
              <a:defRPr lang="en-US"/>
            </a:defPPr>
            <a:lvl1pPr marL="252413" indent="-252413" algn="l" eaLnBrk="0" hangingPunct="0">
              <a:spcBef>
                <a:spcPct val="20000"/>
              </a:spcBef>
              <a:buChar char="•"/>
              <a:defRPr sz="2400" b="1" kern="0">
                <a:solidFill>
                  <a:schemeClr val="bg2"/>
                </a:solidFill>
                <a:latin typeface="Calibri" pitchFamily="34" charset="0"/>
                <a:ea typeface="+mj-ea"/>
                <a:cs typeface="Calibri" pitchFamily="34" charset="0"/>
              </a:defRPr>
            </a:lvl1pPr>
          </a:lstStyle>
          <a:p>
            <a:r>
              <a:rPr lang="en-US" altLang="zh-CN" dirty="0"/>
              <a:t>A prototype of  Flight——</a:t>
            </a:r>
            <a:r>
              <a:rPr lang="en-US" altLang="zh-CN" dirty="0">
                <a:solidFill>
                  <a:srgbClr val="C00000"/>
                </a:solidFill>
              </a:rPr>
              <a:t>Real-time </a:t>
            </a:r>
            <a:r>
              <a:rPr lang="en-US" altLang="zh-CN" dirty="0"/>
              <a:t>3D imaging</a:t>
            </a:r>
            <a:endParaRPr lang="zh-CN" altLang="en-US" dirty="0"/>
          </a:p>
        </p:txBody>
      </p:sp>
      <p:sp>
        <p:nvSpPr>
          <p:cNvPr id="20" name="TextBox 19"/>
          <p:cNvSpPr txBox="1"/>
          <p:nvPr/>
        </p:nvSpPr>
        <p:spPr>
          <a:xfrm>
            <a:off x="-252670" y="50186"/>
            <a:ext cx="8792457" cy="572464"/>
          </a:xfrm>
          <a:prstGeom prst="rect">
            <a:avLst/>
          </a:prstGeom>
          <a:noFill/>
        </p:spPr>
        <p:txBody>
          <a:bodyPr wrap="square" rtlCol="0">
            <a:spAutoFit/>
          </a:bodyPr>
          <a:lstStyle/>
          <a:p>
            <a:pPr indent="266700" algn="l" eaLnBrk="0" hangingPunct="0">
              <a:lnSpc>
                <a:spcPct val="130000"/>
              </a:lnSpc>
              <a:buNone/>
            </a:pPr>
            <a:r>
              <a:rPr lang="en-US" altLang="zh-CN" sz="2400" b="1" dirty="0">
                <a:solidFill>
                  <a:srgbClr val="FFFFFF"/>
                </a:solidFill>
                <a:latin typeface="Calibri" pitchFamily="34" charset="0"/>
                <a:ea typeface="+mj-ea"/>
                <a:cs typeface="+mj-cs"/>
              </a:rPr>
              <a:t>Experiment </a:t>
            </a:r>
            <a:r>
              <a:rPr lang="en-US" altLang="zh-CN" sz="2400" b="1" dirty="0" smtClean="0">
                <a:solidFill>
                  <a:srgbClr val="FFFFFF"/>
                </a:solidFill>
                <a:latin typeface="Calibri" pitchFamily="34" charset="0"/>
                <a:ea typeface="+mj-ea"/>
                <a:cs typeface="+mj-cs"/>
              </a:rPr>
              <a:t>Achievement</a:t>
            </a:r>
            <a:r>
              <a:rPr lang="en-US" altLang="zh-CN" sz="2400" b="1" dirty="0">
                <a:solidFill>
                  <a:srgbClr val="FFFFFF"/>
                </a:solidFill>
                <a:latin typeface="Calibri" pitchFamily="34" charset="0"/>
              </a:rPr>
              <a:t> -- AOE </a:t>
            </a:r>
            <a:r>
              <a:rPr lang="en-US" altLang="zh-CN" sz="2400" b="1" dirty="0" smtClean="0">
                <a:solidFill>
                  <a:srgbClr val="FFFFFF"/>
                </a:solidFill>
                <a:latin typeface="Calibri" pitchFamily="34" charset="0"/>
              </a:rPr>
              <a:t> </a:t>
            </a:r>
            <a:r>
              <a:rPr lang="en-US" altLang="zh-CN" sz="2400" b="1" dirty="0" err="1" smtClean="0">
                <a:solidFill>
                  <a:srgbClr val="FFFFFF"/>
                </a:solidFill>
                <a:latin typeface="Calibri" pitchFamily="34" charset="0"/>
              </a:rPr>
              <a:t>Opto</a:t>
            </a:r>
            <a:r>
              <a:rPr lang="en-US" altLang="zh-CN" sz="2400" b="1" dirty="0" smtClean="0">
                <a:solidFill>
                  <a:srgbClr val="FFFFFF"/>
                </a:solidFill>
                <a:latin typeface="Calibri" pitchFamily="34" charset="0"/>
              </a:rPr>
              <a:t>-LiDAR Imaging System</a:t>
            </a:r>
            <a:endParaRPr lang="zh-CN" altLang="en-US" sz="2400" b="1" dirty="0">
              <a:solidFill>
                <a:srgbClr val="FFFFFF"/>
              </a:solidFill>
              <a:latin typeface="Calibri" pitchFamily="34" charset="0"/>
              <a:ea typeface="+mj-ea"/>
              <a:cs typeface="+mj-cs"/>
            </a:endParaRPr>
          </a:p>
        </p:txBody>
      </p:sp>
    </p:spTree>
    <p:extLst>
      <p:ext uri="{BB962C8B-B14F-4D97-AF65-F5344CB8AC3E}">
        <p14:creationId xmlns:p14="http://schemas.microsoft.com/office/powerpoint/2010/main" val="1157847400"/>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右箭头 2"/>
          <p:cNvSpPr/>
          <p:nvPr/>
        </p:nvSpPr>
        <p:spPr bwMode="gray">
          <a:xfrm>
            <a:off x="2783708" y="2102253"/>
            <a:ext cx="867106" cy="504056"/>
          </a:xfrm>
          <a:prstGeom prst="rightArrow">
            <a:avLst/>
          </a:prstGeom>
          <a:gradFill rotWithShape="1">
            <a:gsLst>
              <a:gs pos="0">
                <a:schemeClr val="accent2"/>
              </a:gs>
              <a:gs pos="50000">
                <a:schemeClr val="accent2">
                  <a:gamma/>
                  <a:tint val="24314"/>
                  <a:invGamma/>
                </a:schemeClr>
              </a:gs>
              <a:gs pos="100000">
                <a:schemeClr val="accent2"/>
              </a:gs>
            </a:gsLst>
            <a:lin ang="0" scaled="1"/>
          </a:gradFill>
          <a:ln>
            <a:noFill/>
          </a:ln>
          <a:effectLst/>
          <a:extLst>
            <a:ext uri="{91240B29-F687-4F45-9708-019B960494DF}">
              <a14:hiddenLine xmlns:a14="http://schemas.microsoft.com/office/drawing/2010/main" w="9525">
                <a:solidFill>
                  <a:srgbClr val="EAEAEA"/>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l"/>
            <a:endParaRPr lang="zh-CN" altLang="en-US" dirty="0" smtClean="0">
              <a:solidFill>
                <a:srgbClr val="000000"/>
              </a:solidFill>
            </a:endParaRPr>
          </a:p>
        </p:txBody>
      </p:sp>
      <p:sp>
        <p:nvSpPr>
          <p:cNvPr id="5" name="下箭头 4"/>
          <p:cNvSpPr/>
          <p:nvPr/>
        </p:nvSpPr>
        <p:spPr bwMode="gray">
          <a:xfrm>
            <a:off x="6012200" y="3861060"/>
            <a:ext cx="434388" cy="396044"/>
          </a:xfrm>
          <a:prstGeom prst="downArrow">
            <a:avLst>
              <a:gd name="adj1" fmla="val 50000"/>
              <a:gd name="adj2" fmla="val 29557"/>
            </a:avLst>
          </a:prstGeom>
          <a:ln/>
          <a:extLst/>
        </p:spPr>
        <p:style>
          <a:lnRef idx="1">
            <a:schemeClr val="accent6"/>
          </a:lnRef>
          <a:fillRef idx="2">
            <a:schemeClr val="accent6"/>
          </a:fillRef>
          <a:effectRef idx="1">
            <a:schemeClr val="accent6"/>
          </a:effectRef>
          <a:fontRef idx="minor">
            <a:schemeClr val="dk1"/>
          </a:fontRef>
        </p:style>
        <p:txBody>
          <a:bodyPr wrap="none" rtlCol="0" anchor="ctr"/>
          <a:lstStyle/>
          <a:p>
            <a:pPr algn="l"/>
            <a:endParaRPr lang="zh-CN" altLang="en-US" dirty="0" smtClean="0">
              <a:solidFill>
                <a:srgbClr val="000000"/>
              </a:solidFill>
            </a:endParaRPr>
          </a:p>
        </p:txBody>
      </p:sp>
      <p:sp>
        <p:nvSpPr>
          <p:cNvPr id="10" name="TextBox 9"/>
          <p:cNvSpPr txBox="1"/>
          <p:nvPr/>
        </p:nvSpPr>
        <p:spPr>
          <a:xfrm>
            <a:off x="-61755" y="-39406"/>
            <a:ext cx="9289032" cy="787908"/>
          </a:xfrm>
          <a:prstGeom prst="rect">
            <a:avLst/>
          </a:prstGeom>
          <a:noFill/>
        </p:spPr>
        <p:txBody>
          <a:bodyPr wrap="square" rtlCol="0">
            <a:spAutoFit/>
          </a:bodyPr>
          <a:lstStyle/>
          <a:p>
            <a:pPr indent="266700" algn="l" eaLnBrk="0" hangingPunct="0">
              <a:lnSpc>
                <a:spcPct val="130000"/>
              </a:lnSpc>
            </a:pPr>
            <a:r>
              <a:rPr lang="en-US" altLang="zh-CN" sz="2400" b="1" dirty="0">
                <a:solidFill>
                  <a:srgbClr val="FFFFFF"/>
                </a:solidFill>
                <a:latin typeface="Calibri" pitchFamily="34" charset="0"/>
                <a:ea typeface="+mj-ea"/>
                <a:cs typeface="+mj-cs"/>
              </a:rPr>
              <a:t>Development of LiDAR </a:t>
            </a:r>
            <a:r>
              <a:rPr lang="en-US" altLang="zh-CN" sz="2400" b="1" dirty="0" smtClean="0">
                <a:solidFill>
                  <a:srgbClr val="FFFFFF"/>
                </a:solidFill>
                <a:latin typeface="Calibri" pitchFamily="34" charset="0"/>
                <a:ea typeface="+mj-ea"/>
                <a:cs typeface="+mj-cs"/>
              </a:rPr>
              <a:t>Technology(IV) – AOE Mini </a:t>
            </a:r>
            <a:r>
              <a:rPr lang="en-US" altLang="zh-CN" sz="2400" b="1" dirty="0">
                <a:solidFill>
                  <a:srgbClr val="FFFFFF"/>
                </a:solidFill>
                <a:latin typeface="Calibri" pitchFamily="34" charset="0"/>
                <a:ea typeface="+mj-ea"/>
                <a:cs typeface="+mj-cs"/>
              </a:rPr>
              <a:t>LiDAR</a:t>
            </a:r>
          </a:p>
          <a:p>
            <a:endParaRPr lang="zh-CN" altLang="en-US" sz="1400" b="1" dirty="0">
              <a:solidFill>
                <a:srgbClr val="000000"/>
              </a:solidFill>
              <a:latin typeface="Arial" charset="0"/>
            </a:endParaRPr>
          </a:p>
        </p:txBody>
      </p:sp>
      <p:sp>
        <p:nvSpPr>
          <p:cNvPr id="11" name="任意多边形 10"/>
          <p:cNvSpPr/>
          <p:nvPr/>
        </p:nvSpPr>
        <p:spPr>
          <a:xfrm>
            <a:off x="4019839" y="748502"/>
            <a:ext cx="4872761" cy="2968538"/>
          </a:xfrm>
          <a:custGeom>
            <a:avLst/>
            <a:gdLst>
              <a:gd name="connsiteX0" fmla="*/ 0 w 2705011"/>
              <a:gd name="connsiteY0" fmla="*/ 0 h 2009611"/>
              <a:gd name="connsiteX1" fmla="*/ 2705011 w 2705011"/>
              <a:gd name="connsiteY1" fmla="*/ 0 h 2009611"/>
              <a:gd name="connsiteX2" fmla="*/ 2705011 w 2705011"/>
              <a:gd name="connsiteY2" fmla="*/ 2009611 h 2009611"/>
              <a:gd name="connsiteX3" fmla="*/ 0 w 2705011"/>
              <a:gd name="connsiteY3" fmla="*/ 2009611 h 2009611"/>
              <a:gd name="connsiteX4" fmla="*/ 0 w 2705011"/>
              <a:gd name="connsiteY4" fmla="*/ 0 h 200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11" h="2009611">
                <a:moveTo>
                  <a:pt x="0" y="0"/>
                </a:moveTo>
                <a:lnTo>
                  <a:pt x="2705011" y="0"/>
                </a:lnTo>
                <a:lnTo>
                  <a:pt x="2705011" y="2009611"/>
                </a:lnTo>
                <a:lnTo>
                  <a:pt x="0" y="2009611"/>
                </a:lnTo>
                <a:lnTo>
                  <a:pt x="0" y="0"/>
                </a:lnTo>
                <a:close/>
              </a:path>
            </a:pathLst>
          </a:custGeom>
          <a:ln>
            <a:solidFill>
              <a:schemeClr val="accent6">
                <a:lumMod val="60000"/>
                <a:lumOff val="40000"/>
                <a:alpha val="90000"/>
              </a:schemeClr>
            </a:solidFill>
          </a:ln>
        </p:spPr>
        <p:style>
          <a:lnRef idx="1">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90488" lvl="1" indent="-90488" algn="just" fontAlgn="auto">
              <a:spcAft>
                <a:spcPts val="600"/>
              </a:spcAft>
              <a:buFontTx/>
              <a:buChar char="••"/>
              <a:defRPr/>
            </a:pPr>
            <a:r>
              <a:rPr lang="en-US" altLang="zh-CN" b="1" dirty="0">
                <a:latin typeface="Calibri" panose="020F0502020204030204" pitchFamily="34" charset="0"/>
                <a:cs typeface="Calibri" panose="020F0502020204030204" pitchFamily="34" charset="0"/>
              </a:rPr>
              <a:t>Emergency response, arrive on the scene immediately</a:t>
            </a:r>
          </a:p>
          <a:p>
            <a:pPr marL="90488" lvl="1" indent="-90488" algn="just" fontAlgn="auto">
              <a:spcAft>
                <a:spcPts val="600"/>
              </a:spcAft>
              <a:buFontTx/>
              <a:buChar char="••"/>
              <a:defRPr/>
            </a:pPr>
            <a:r>
              <a:rPr lang="en-US" altLang="zh-CN" b="1" dirty="0">
                <a:latin typeface="Calibri" panose="020F0502020204030204" pitchFamily="34" charset="0"/>
                <a:cs typeface="Calibri" panose="020F0502020204030204" pitchFamily="34" charset="0"/>
              </a:rPr>
              <a:t>Flexibly and simply operate,  low demand for field, and steadily worked </a:t>
            </a:r>
            <a:endParaRPr lang="en-US" altLang="zh-CN" b="1" dirty="0" smtClean="0">
              <a:latin typeface="Calibri" panose="020F0502020204030204" pitchFamily="34" charset="0"/>
              <a:cs typeface="Calibri" panose="020F0502020204030204" pitchFamily="34" charset="0"/>
            </a:endParaRPr>
          </a:p>
          <a:p>
            <a:pPr marL="90488" lvl="1" indent="-90488" algn="just" fontAlgn="auto">
              <a:spcAft>
                <a:spcPts val="600"/>
              </a:spcAft>
              <a:buFontTx/>
              <a:buChar char="••"/>
              <a:defRPr/>
            </a:pPr>
            <a:r>
              <a:rPr lang="en-US" altLang="zh-CN" b="1" dirty="0">
                <a:latin typeface="Calibri" panose="020F0502020204030204" pitchFamily="34" charset="0"/>
                <a:cs typeface="Calibri" panose="020F0502020204030204" pitchFamily="34" charset="0"/>
              </a:rPr>
              <a:t>Collect field data, rapidly process data and transfer data to command center for making decision and </a:t>
            </a:r>
            <a:r>
              <a:rPr lang="en-US" altLang="zh-CN" b="1" dirty="0" smtClean="0">
                <a:latin typeface="Calibri" panose="020F0502020204030204" pitchFamily="34" charset="0"/>
                <a:cs typeface="Calibri" panose="020F0502020204030204" pitchFamily="34" charset="0"/>
              </a:rPr>
              <a:t>judgment</a:t>
            </a:r>
          </a:p>
          <a:p>
            <a:pPr marL="90488" lvl="1" indent="-90488" algn="just" fontAlgn="auto">
              <a:spcAft>
                <a:spcPts val="600"/>
              </a:spcAft>
              <a:buFontTx/>
              <a:buChar char="••"/>
              <a:defRPr/>
            </a:pPr>
            <a:r>
              <a:rPr lang="en-US" altLang="zh-CN" b="1" dirty="0">
                <a:latin typeface="Calibri" panose="020F0502020204030204" pitchFamily="34" charset="0"/>
                <a:cs typeface="Calibri" panose="020F0502020204030204" pitchFamily="34" charset="0"/>
              </a:rPr>
              <a:t>Trace trend in development of disaster and assist command center to implement constant </a:t>
            </a:r>
            <a:r>
              <a:rPr lang="en-US" altLang="zh-CN" b="1" dirty="0" smtClean="0">
                <a:latin typeface="Calibri" panose="020F0502020204030204" pitchFamily="34" charset="0"/>
                <a:cs typeface="Calibri" panose="020F0502020204030204" pitchFamily="34" charset="0"/>
              </a:rPr>
              <a:t>operation</a:t>
            </a:r>
          </a:p>
          <a:p>
            <a:pPr marL="90488" lvl="1" indent="-90488" algn="just" fontAlgn="auto">
              <a:spcAft>
                <a:spcPts val="0"/>
              </a:spcAft>
              <a:buFontTx/>
              <a:buChar char="••"/>
              <a:defRPr/>
            </a:pPr>
            <a:r>
              <a:rPr lang="en-US" altLang="zh-CN" b="1" dirty="0">
                <a:latin typeface="Calibri" panose="020F0502020204030204" pitchFamily="34" charset="0"/>
                <a:cs typeface="Calibri" panose="020F0502020204030204" pitchFamily="34" charset="0"/>
              </a:rPr>
              <a:t>Participate in post-disaster reconstruction and provide relative geographic </a:t>
            </a:r>
            <a:r>
              <a:rPr lang="en-US" altLang="zh-CN" b="1" dirty="0" smtClean="0">
                <a:latin typeface="Calibri" panose="020F0502020204030204" pitchFamily="34" charset="0"/>
                <a:cs typeface="Calibri" panose="020F0502020204030204" pitchFamily="34" charset="0"/>
              </a:rPr>
              <a:t>information</a:t>
            </a:r>
          </a:p>
          <a:p>
            <a:pPr marL="0" lvl="1" algn="l" fontAlgn="auto">
              <a:spcAft>
                <a:spcPts val="0"/>
              </a:spcAft>
              <a:defRPr/>
            </a:pPr>
            <a:endParaRPr lang="en-US" altLang="zh-CN" sz="1800" b="1" dirty="0" smtClean="0">
              <a:latin typeface="Calibri" panose="020F0502020204030204" pitchFamily="34" charset="0"/>
              <a:cs typeface="Calibri" panose="020F0502020204030204" pitchFamily="34" charset="0"/>
            </a:endParaRPr>
          </a:p>
        </p:txBody>
      </p:sp>
      <p:sp>
        <p:nvSpPr>
          <p:cNvPr id="12" name="任意多边形 11"/>
          <p:cNvSpPr/>
          <p:nvPr/>
        </p:nvSpPr>
        <p:spPr>
          <a:xfrm>
            <a:off x="35370" y="1700760"/>
            <a:ext cx="2497469" cy="1152160"/>
          </a:xfrm>
          <a:custGeom>
            <a:avLst/>
            <a:gdLst>
              <a:gd name="connsiteX0" fmla="*/ 0 w 2603662"/>
              <a:gd name="connsiteY0" fmla="*/ 0 h 2009611"/>
              <a:gd name="connsiteX1" fmla="*/ 2603662 w 2603662"/>
              <a:gd name="connsiteY1" fmla="*/ 0 h 2009611"/>
              <a:gd name="connsiteX2" fmla="*/ 2603662 w 2603662"/>
              <a:gd name="connsiteY2" fmla="*/ 2009611 h 2009611"/>
              <a:gd name="connsiteX3" fmla="*/ 0 w 2603662"/>
              <a:gd name="connsiteY3" fmla="*/ 2009611 h 2009611"/>
              <a:gd name="connsiteX4" fmla="*/ 0 w 2603662"/>
              <a:gd name="connsiteY4" fmla="*/ 0 h 200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662" h="2009611">
                <a:moveTo>
                  <a:pt x="0" y="0"/>
                </a:moveTo>
                <a:lnTo>
                  <a:pt x="2603662" y="0"/>
                </a:lnTo>
                <a:lnTo>
                  <a:pt x="2603662" y="2009611"/>
                </a:lnTo>
                <a:lnTo>
                  <a:pt x="0" y="2009611"/>
                </a:lnTo>
                <a:lnTo>
                  <a:pt x="0" y="0"/>
                </a:lnTo>
                <a:close/>
              </a:path>
            </a:pathLst>
          </a:custGeom>
          <a:ln>
            <a:solidFill>
              <a:schemeClr val="accent3">
                <a:lumMod val="60000"/>
                <a:lumOff val="40000"/>
                <a:alpha val="90000"/>
              </a:schemeClr>
            </a:solidFill>
          </a:ln>
        </p:spPr>
        <p:style>
          <a:lnRef idx="1">
            <a:schemeClr val="accent5">
              <a:tint val="40000"/>
              <a:alpha val="90000"/>
              <a:hueOff val="-5370241"/>
              <a:satOff val="24126"/>
              <a:lumOff val="1658"/>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114300" lvl="1" indent="-114300" algn="l" defTabSz="577850">
              <a:lnSpc>
                <a:spcPct val="90000"/>
              </a:lnSpc>
              <a:spcAft>
                <a:spcPts val="600"/>
              </a:spcAft>
              <a:buChar char="••"/>
            </a:pPr>
            <a:r>
              <a:rPr lang="en-US" altLang="zh-CN" sz="1800" b="1" dirty="0">
                <a:latin typeface="Calibri" panose="020F0502020204030204" pitchFamily="34" charset="0"/>
                <a:cs typeface="Calibri" panose="020F0502020204030204" pitchFamily="34" charset="0"/>
              </a:rPr>
              <a:t>Difficulty in Getting into Disaster Zone</a:t>
            </a:r>
          </a:p>
          <a:p>
            <a:pPr marL="114300" lvl="1" indent="-114300" algn="l" defTabSz="577850">
              <a:lnSpc>
                <a:spcPct val="90000"/>
              </a:lnSpc>
              <a:spcAft>
                <a:spcPct val="15000"/>
              </a:spcAft>
              <a:buChar char="••"/>
            </a:pPr>
            <a:r>
              <a:rPr lang="en-US" altLang="zh-CN" sz="1800" b="1" dirty="0">
                <a:latin typeface="Calibri" panose="020F0502020204030204" pitchFamily="34" charset="0"/>
                <a:cs typeface="Calibri" panose="020F0502020204030204" pitchFamily="34" charset="0"/>
              </a:rPr>
              <a:t>Real-time &amp; Emergency </a:t>
            </a:r>
            <a:r>
              <a:rPr lang="en-US" altLang="zh-CN" sz="1800" b="1" dirty="0" smtClean="0">
                <a:latin typeface="Calibri" panose="020F0502020204030204" pitchFamily="34" charset="0"/>
                <a:cs typeface="Calibri" panose="020F0502020204030204" pitchFamily="34" charset="0"/>
              </a:rPr>
              <a:t>Response</a:t>
            </a:r>
            <a:endParaRPr lang="en-US" altLang="zh-CN" sz="1800" b="1" dirty="0">
              <a:latin typeface="Calibri" panose="020F0502020204030204" pitchFamily="34" charset="0"/>
              <a:cs typeface="Calibri" panose="020F0502020204030204" pitchFamily="34" charset="0"/>
            </a:endParaRPr>
          </a:p>
        </p:txBody>
      </p:sp>
      <p:sp>
        <p:nvSpPr>
          <p:cNvPr id="13" name="任意多边形 12"/>
          <p:cNvSpPr/>
          <p:nvPr/>
        </p:nvSpPr>
        <p:spPr>
          <a:xfrm>
            <a:off x="3275820" y="4440475"/>
            <a:ext cx="5688789" cy="1436865"/>
          </a:xfrm>
          <a:custGeom>
            <a:avLst/>
            <a:gdLst>
              <a:gd name="connsiteX0" fmla="*/ 0 w 1976683"/>
              <a:gd name="connsiteY0" fmla="*/ 0 h 2009611"/>
              <a:gd name="connsiteX1" fmla="*/ 1976683 w 1976683"/>
              <a:gd name="connsiteY1" fmla="*/ 0 h 2009611"/>
              <a:gd name="connsiteX2" fmla="*/ 1976683 w 1976683"/>
              <a:gd name="connsiteY2" fmla="*/ 2009611 h 2009611"/>
              <a:gd name="connsiteX3" fmla="*/ 0 w 1976683"/>
              <a:gd name="connsiteY3" fmla="*/ 2009611 h 2009611"/>
              <a:gd name="connsiteX4" fmla="*/ 0 w 1976683"/>
              <a:gd name="connsiteY4" fmla="*/ 0 h 200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83" h="2009611">
                <a:moveTo>
                  <a:pt x="0" y="0"/>
                </a:moveTo>
                <a:lnTo>
                  <a:pt x="1976683" y="0"/>
                </a:lnTo>
                <a:lnTo>
                  <a:pt x="1976683" y="2009611"/>
                </a:lnTo>
                <a:lnTo>
                  <a:pt x="0" y="2009611"/>
                </a:lnTo>
                <a:lnTo>
                  <a:pt x="0" y="0"/>
                </a:lnTo>
                <a:close/>
              </a:path>
            </a:pathLst>
          </a:custGeom>
          <a:ln>
            <a:solidFill>
              <a:schemeClr val="accent5">
                <a:lumMod val="60000"/>
                <a:lumOff val="40000"/>
                <a:alpha val="90000"/>
              </a:schemeClr>
            </a:solid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9342" tIns="69342" rIns="92456" bIns="104013" numCol="1" spcCol="1270" anchor="t" anchorCtr="0">
            <a:noAutofit/>
          </a:bodyPr>
          <a:lstStyle/>
          <a:p>
            <a:pPr marL="0" lvl="1" fontAlgn="auto">
              <a:spcAft>
                <a:spcPts val="0"/>
              </a:spcAft>
              <a:defRPr/>
            </a:pPr>
            <a:r>
              <a:rPr lang="en-US" altLang="zh-CN" sz="2000" b="1" dirty="0" smtClean="0">
                <a:solidFill>
                  <a:srgbClr val="C00000"/>
                </a:solidFill>
                <a:latin typeface="Calibri" panose="020F0502020204030204" pitchFamily="34" charset="0"/>
                <a:cs typeface="Calibri" panose="020F0502020204030204" pitchFamily="34" charset="0"/>
              </a:rPr>
              <a:t>            </a:t>
            </a:r>
            <a:r>
              <a:rPr lang="en-US" altLang="zh-CN" sz="2000" b="1" dirty="0" smtClean="0">
                <a:solidFill>
                  <a:schemeClr val="bg2"/>
                </a:solidFill>
                <a:latin typeface="Calibri" panose="020F0502020204030204" pitchFamily="34" charset="0"/>
                <a:cs typeface="Calibri" panose="020F0502020204030204" pitchFamily="34" charset="0"/>
              </a:rPr>
              <a:t>Platform </a:t>
            </a:r>
            <a:r>
              <a:rPr lang="en-US" altLang="zh-CN" sz="2000" b="1" dirty="0">
                <a:solidFill>
                  <a:schemeClr val="bg2"/>
                </a:solidFill>
                <a:latin typeface="Calibri" panose="020F0502020204030204" pitchFamily="34" charset="0"/>
                <a:cs typeface="Calibri" panose="020F0502020204030204" pitchFamily="34" charset="0"/>
              </a:rPr>
              <a:t>of </a:t>
            </a:r>
            <a:r>
              <a:rPr lang="en-US" altLang="zh-CN" sz="2000" b="1" dirty="0">
                <a:solidFill>
                  <a:schemeClr val="accent2"/>
                </a:solidFill>
                <a:latin typeface="Calibri" panose="020F0502020204030204" pitchFamily="34" charset="0"/>
                <a:cs typeface="Calibri" panose="020F0502020204030204" pitchFamily="34" charset="0"/>
              </a:rPr>
              <a:t>mini UAV</a:t>
            </a:r>
          </a:p>
          <a:p>
            <a:pPr lvl="0"/>
            <a:r>
              <a:rPr lang="en-US" altLang="zh-CN" sz="2800" b="1" dirty="0" smtClean="0">
                <a:solidFill>
                  <a:schemeClr val="bg2"/>
                </a:solidFill>
                <a:latin typeface="Calibri" panose="020F0502020204030204" pitchFamily="34" charset="0"/>
                <a:cs typeface="Calibri" panose="020F0502020204030204" pitchFamily="34" charset="0"/>
              </a:rPr>
              <a:t>         +</a:t>
            </a:r>
            <a:endParaRPr lang="en-US" altLang="zh-CN" sz="2800" b="1" dirty="0">
              <a:solidFill>
                <a:schemeClr val="bg2"/>
              </a:solidFill>
              <a:latin typeface="Calibri" panose="020F0502020204030204" pitchFamily="34" charset="0"/>
              <a:cs typeface="Calibri" panose="020F0502020204030204" pitchFamily="34" charset="0"/>
            </a:endParaRPr>
          </a:p>
          <a:p>
            <a:pPr lvl="0"/>
            <a:r>
              <a:rPr lang="en-US" altLang="zh-CN" sz="2000" b="1" dirty="0" smtClean="0">
                <a:solidFill>
                  <a:schemeClr val="bg2"/>
                </a:solidFill>
                <a:latin typeface="Calibri" panose="020F0502020204030204" pitchFamily="34" charset="0"/>
                <a:cs typeface="Calibri" panose="020F0502020204030204" pitchFamily="34" charset="0"/>
                <a:sym typeface="宋体" pitchFamily="2" charset="-122"/>
              </a:rPr>
              <a:t> </a:t>
            </a:r>
            <a:r>
              <a:rPr lang="en-US" altLang="zh-CN" sz="2000" b="1" dirty="0" smtClean="0">
                <a:solidFill>
                  <a:schemeClr val="accent2"/>
                </a:solidFill>
                <a:latin typeface="Calibri" panose="020F0502020204030204" pitchFamily="34" charset="0"/>
                <a:cs typeface="Calibri" panose="020F0502020204030204" pitchFamily="34" charset="0"/>
                <a:sym typeface="宋体" pitchFamily="2" charset="-122"/>
              </a:rPr>
              <a:t>LiDAR</a:t>
            </a:r>
            <a:r>
              <a:rPr lang="en-US" altLang="zh-CN" sz="2000" b="1" dirty="0" smtClean="0">
                <a:solidFill>
                  <a:schemeClr val="bg2"/>
                </a:solidFill>
                <a:latin typeface="Calibri" panose="020F0502020204030204" pitchFamily="34" charset="0"/>
                <a:cs typeface="Calibri" panose="020F0502020204030204" pitchFamily="34" charset="0"/>
                <a:sym typeface="宋体" pitchFamily="2" charset="-122"/>
              </a:rPr>
              <a:t> </a:t>
            </a:r>
            <a:r>
              <a:rPr lang="en-US" altLang="zh-CN" sz="2000" b="1" dirty="0">
                <a:solidFill>
                  <a:schemeClr val="bg2"/>
                </a:solidFill>
                <a:latin typeface="Calibri" panose="020F0502020204030204" pitchFamily="34" charset="0"/>
                <a:cs typeface="Calibri" panose="020F0502020204030204" pitchFamily="34" charset="0"/>
                <a:sym typeface="宋体" pitchFamily="2" charset="-122"/>
              </a:rPr>
              <a:t>payload of </a:t>
            </a:r>
            <a:r>
              <a:rPr lang="en-US" altLang="zh-CN" sz="2000" b="1" dirty="0">
                <a:solidFill>
                  <a:schemeClr val="accent2"/>
                </a:solidFill>
                <a:latin typeface="Calibri" panose="020F0502020204030204" pitchFamily="34" charset="0"/>
                <a:cs typeface="Calibri" panose="020F0502020204030204" pitchFamily="34" charset="0"/>
                <a:sym typeface="宋体" pitchFamily="2" charset="-122"/>
              </a:rPr>
              <a:t>miniaturization,</a:t>
            </a:r>
            <a:r>
              <a:rPr lang="en-US" altLang="zh-CN" sz="2000" b="1" dirty="0">
                <a:solidFill>
                  <a:schemeClr val="accent2"/>
                </a:solidFill>
                <a:latin typeface="Calibri" panose="020F0502020204030204" pitchFamily="34" charset="0"/>
                <a:cs typeface="Calibri" panose="020F0502020204030204" pitchFamily="34" charset="0"/>
              </a:rPr>
              <a:t> light-weighting  </a:t>
            </a:r>
            <a:r>
              <a:rPr lang="en-US" altLang="zh-CN" sz="2000" b="1" dirty="0">
                <a:solidFill>
                  <a:schemeClr val="bg2"/>
                </a:solidFill>
                <a:latin typeface="Calibri" panose="020F0502020204030204" pitchFamily="34" charset="0"/>
                <a:cs typeface="Calibri" panose="020F0502020204030204" pitchFamily="34" charset="0"/>
                <a:sym typeface="宋体" pitchFamily="2" charset="-122"/>
              </a:rPr>
              <a:t>and </a:t>
            </a:r>
            <a:r>
              <a:rPr lang="en-US" altLang="zh-CN" sz="2000" b="1" dirty="0">
                <a:solidFill>
                  <a:schemeClr val="accent2"/>
                </a:solidFill>
                <a:latin typeface="Calibri" panose="020F0502020204030204" pitchFamily="34" charset="0"/>
                <a:cs typeface="Calibri" panose="020F0502020204030204" pitchFamily="34" charset="0"/>
                <a:sym typeface="宋体" pitchFamily="2" charset="-122"/>
              </a:rPr>
              <a:t>low-power consumption</a:t>
            </a:r>
            <a:endParaRPr lang="zh-CN" altLang="en-US" sz="2000" b="1" dirty="0">
              <a:solidFill>
                <a:schemeClr val="accent2"/>
              </a:solidFill>
              <a:latin typeface="Calibri" panose="020F0502020204030204" pitchFamily="34" charset="0"/>
              <a:cs typeface="Calibri" panose="020F0502020204030204" pitchFamily="34" charset="0"/>
            </a:endParaRPr>
          </a:p>
          <a:p>
            <a:pPr marL="0" lvl="1" algn="l" defTabSz="577850">
              <a:lnSpc>
                <a:spcPct val="90000"/>
              </a:lnSpc>
              <a:spcBef>
                <a:spcPct val="0"/>
              </a:spcBef>
              <a:spcAft>
                <a:spcPct val="15000"/>
              </a:spcAft>
            </a:pPr>
            <a:endParaRPr lang="zh-CN" altLang="en-US" sz="1800" b="1" kern="1200" dirty="0">
              <a:latin typeface="Calibri" panose="020F0502020204030204" pitchFamily="34" charset="0"/>
              <a:cs typeface="Calibri" panose="020F0502020204030204" pitchFamily="34" charset="0"/>
            </a:endParaRPr>
          </a:p>
        </p:txBody>
      </p:sp>
      <p:sp>
        <p:nvSpPr>
          <p:cNvPr id="14" name="椭圆 13"/>
          <p:cNvSpPr/>
          <p:nvPr/>
        </p:nvSpPr>
        <p:spPr bwMode="auto">
          <a:xfrm>
            <a:off x="2276655" y="1740357"/>
            <a:ext cx="1791275" cy="373743"/>
          </a:xfrm>
          <a:prstGeom prst="ellipse">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54000" tIns="0" rIns="54000" bIns="0" numCol="1" spcCol="0" rtlCol="0" fromWordArt="0" anchor="ctr" anchorCtr="0" forceAA="0" compatLnSpc="1">
            <a:prstTxWarp prst="textNoShape">
              <a:avLst/>
            </a:prstTxWarp>
            <a:noAutofit/>
          </a:bodyPr>
          <a:lstStyle/>
          <a:p>
            <a:pPr algn="l"/>
            <a:r>
              <a:rPr lang="en-US" altLang="zh-CN" sz="1200" b="1" dirty="0" smtClean="0">
                <a:solidFill>
                  <a:srgbClr val="C00000"/>
                </a:solidFill>
                <a:latin typeface="Verdana" pitchFamily="34" charset="0"/>
                <a:ea typeface="Verdana" pitchFamily="34" charset="0"/>
                <a:cs typeface="Verdana" pitchFamily="34" charset="0"/>
              </a:rPr>
              <a:t>Requirement</a:t>
            </a:r>
            <a:endParaRPr lang="en-US" altLang="zh-CN" sz="1200" b="1" dirty="0">
              <a:solidFill>
                <a:srgbClr val="C00000"/>
              </a:solidFill>
              <a:latin typeface="Verdana" pitchFamily="34" charset="0"/>
              <a:ea typeface="Verdana" pitchFamily="34" charset="0"/>
              <a:cs typeface="Verdana" pitchFamily="34" charset="0"/>
            </a:endParaRPr>
          </a:p>
        </p:txBody>
      </p:sp>
      <p:sp>
        <p:nvSpPr>
          <p:cNvPr id="9" name="矩形 8"/>
          <p:cNvSpPr/>
          <p:nvPr/>
        </p:nvSpPr>
        <p:spPr>
          <a:xfrm>
            <a:off x="2507289" y="1016440"/>
            <a:ext cx="1309631" cy="338554"/>
          </a:xfrm>
          <a:prstGeom prst="rect">
            <a:avLst/>
          </a:prstGeom>
        </p:spPr>
        <p:txBody>
          <a:bodyPr wrap="square">
            <a:spAutoFit/>
          </a:bodyPr>
          <a:lstStyle/>
          <a:p>
            <a:pPr marL="342900" indent="-342900" fontAlgn="auto">
              <a:spcAft>
                <a:spcPts val="0"/>
              </a:spcAft>
              <a:buClr>
                <a:srgbClr val="FF3300"/>
              </a:buClr>
              <a:defRPr/>
            </a:pPr>
            <a:r>
              <a:rPr lang="en-US" altLang="zh-CN" b="1" dirty="0" smtClean="0">
                <a:solidFill>
                  <a:srgbClr val="000000"/>
                </a:solidFill>
                <a:latin typeface="+mn-lt"/>
                <a:ea typeface="微软雅黑" panose="020B0503020204020204" pitchFamily="34" charset="-122"/>
              </a:rPr>
              <a:t>Mini UAV</a:t>
            </a:r>
            <a:endParaRPr lang="zh-CN" altLang="en-US" b="1" dirty="0">
              <a:solidFill>
                <a:srgbClr val="000000"/>
              </a:solidFill>
              <a:latin typeface="+mn-lt"/>
              <a:ea typeface="微软雅黑" panose="020B0503020204020204" pitchFamily="34" charset="-122"/>
            </a:endParaRPr>
          </a:p>
        </p:txBody>
      </p:sp>
      <p:cxnSp>
        <p:nvCxnSpPr>
          <p:cNvPr id="15" name="直接箭头连接符 14"/>
          <p:cNvCxnSpPr/>
          <p:nvPr/>
        </p:nvCxnSpPr>
        <p:spPr bwMode="auto">
          <a:xfrm>
            <a:off x="3650814" y="1170328"/>
            <a:ext cx="369025" cy="0"/>
          </a:xfrm>
          <a:prstGeom prst="straightConnector1">
            <a:avLst/>
          </a:prstGeom>
          <a:noFill/>
          <a:ln w="34925" cap="flat" cmpd="sng" algn="ctr">
            <a:solidFill>
              <a:srgbClr val="FFC000"/>
            </a:solidFill>
            <a:prstDash val="solid"/>
            <a:round/>
            <a:headEnd type="none" w="med" len="med"/>
            <a:tailEnd type="arrow"/>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p:cNvCxnSpPr/>
          <p:nvPr/>
        </p:nvCxnSpPr>
        <p:spPr bwMode="auto">
          <a:xfrm flipV="1">
            <a:off x="3172292" y="1324217"/>
            <a:ext cx="0" cy="376543"/>
          </a:xfrm>
          <a:prstGeom prst="straightConnector1">
            <a:avLst/>
          </a:prstGeom>
          <a:noFill/>
          <a:ln w="34925" cap="flat" cmpd="sng" algn="ctr">
            <a:solidFill>
              <a:srgbClr val="FFC000"/>
            </a:solidFill>
            <a:prstDash val="solid"/>
            <a:round/>
            <a:headEnd type="none" w="med" len="med"/>
            <a:tailEnd type="arrow"/>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3679564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0" y="692620"/>
            <a:ext cx="8229600" cy="461665"/>
          </a:xfrm>
        </p:spPr>
        <p:txBody>
          <a:bodyPr wrap="square">
            <a:spAutoFit/>
          </a:bodyPr>
          <a:lstStyle/>
          <a:p>
            <a:r>
              <a:rPr lang="en-US" altLang="zh-CN" sz="2400" dirty="0">
                <a:solidFill>
                  <a:schemeClr val="bg2"/>
                </a:solidFill>
                <a:latin typeface="Calibri" pitchFamily="34" charset="0"/>
                <a:cs typeface="Calibri" pitchFamily="34" charset="0"/>
              </a:rPr>
              <a:t> Mini UAV LiDAR </a:t>
            </a:r>
            <a:r>
              <a:rPr lang="en-US" altLang="zh-CN" sz="2400" dirty="0" smtClean="0">
                <a:solidFill>
                  <a:schemeClr val="bg2"/>
                </a:solidFill>
                <a:latin typeface="Calibri" pitchFamily="34" charset="0"/>
                <a:cs typeface="Calibri" pitchFamily="34" charset="0"/>
              </a:rPr>
              <a:t>System</a:t>
            </a:r>
            <a:endParaRPr lang="zh-CN" altLang="zh-CN" kern="1200" dirty="0">
              <a:solidFill>
                <a:schemeClr val="tx1"/>
              </a:solidFill>
              <a:latin typeface="黑体" pitchFamily="2" charset="-122"/>
              <a:ea typeface="黑体" pitchFamily="2" charset="-122"/>
              <a:cs typeface="+mn-cs"/>
            </a:endParaRPr>
          </a:p>
        </p:txBody>
      </p:sp>
      <p:pic>
        <p:nvPicPr>
          <p:cNvPr id="7" name="Picture 6" descr="IMG_258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989" b="11596"/>
          <a:stretch/>
        </p:blipFill>
        <p:spPr bwMode="auto">
          <a:xfrm>
            <a:off x="3457119" y="2881092"/>
            <a:ext cx="2537094" cy="2314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IMG_20150330_0919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30" y="3733197"/>
            <a:ext cx="3168440" cy="2549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p:cNvSpPr txBox="1"/>
          <p:nvPr/>
        </p:nvSpPr>
        <p:spPr>
          <a:xfrm>
            <a:off x="-304689" y="18651"/>
            <a:ext cx="9289032" cy="787908"/>
          </a:xfrm>
          <a:prstGeom prst="rect">
            <a:avLst/>
          </a:prstGeom>
          <a:noFill/>
        </p:spPr>
        <p:txBody>
          <a:bodyPr wrap="square" rtlCol="0">
            <a:spAutoFit/>
          </a:bodyPr>
          <a:lstStyle/>
          <a:p>
            <a:pPr indent="266700" algn="l" eaLnBrk="0" hangingPunct="0">
              <a:lnSpc>
                <a:spcPct val="130000"/>
              </a:lnSpc>
            </a:pPr>
            <a:r>
              <a:rPr lang="en-US" altLang="zh-CN" sz="2400" b="1" dirty="0">
                <a:solidFill>
                  <a:srgbClr val="FFFFFF"/>
                </a:solidFill>
                <a:latin typeface="Calibri" pitchFamily="34" charset="0"/>
                <a:ea typeface="+mj-ea"/>
                <a:cs typeface="+mj-cs"/>
              </a:rPr>
              <a:t>Development of LiDAR </a:t>
            </a:r>
            <a:r>
              <a:rPr lang="en-US" altLang="zh-CN" sz="2400" b="1" dirty="0" smtClean="0">
                <a:solidFill>
                  <a:srgbClr val="FFFFFF"/>
                </a:solidFill>
                <a:latin typeface="Calibri" pitchFamily="34" charset="0"/>
                <a:ea typeface="+mj-ea"/>
                <a:cs typeface="+mj-cs"/>
              </a:rPr>
              <a:t>Technology(IV) </a:t>
            </a:r>
            <a:r>
              <a:rPr lang="en-US" altLang="zh-CN" sz="2400" b="1" dirty="0">
                <a:solidFill>
                  <a:srgbClr val="FFFFFF"/>
                </a:solidFill>
                <a:latin typeface="Calibri" pitchFamily="34" charset="0"/>
                <a:ea typeface="+mj-ea"/>
                <a:cs typeface="+mj-cs"/>
              </a:rPr>
              <a:t>-- </a:t>
            </a:r>
            <a:r>
              <a:rPr lang="en-US" altLang="zh-CN" sz="2400" b="1" dirty="0">
                <a:solidFill>
                  <a:srgbClr val="FFFFFF"/>
                </a:solidFill>
                <a:latin typeface="Calibri" pitchFamily="34" charset="0"/>
              </a:rPr>
              <a:t>AOE </a:t>
            </a:r>
            <a:r>
              <a:rPr lang="en-US" altLang="zh-CN" sz="2400" b="1" dirty="0" smtClean="0">
                <a:solidFill>
                  <a:srgbClr val="FFFFFF"/>
                </a:solidFill>
                <a:latin typeface="Calibri" pitchFamily="34" charset="0"/>
                <a:ea typeface="+mj-ea"/>
                <a:cs typeface="+mj-cs"/>
              </a:rPr>
              <a:t>Mini </a:t>
            </a:r>
            <a:r>
              <a:rPr lang="en-US" altLang="zh-CN" sz="2400" b="1" dirty="0">
                <a:solidFill>
                  <a:srgbClr val="FFFFFF"/>
                </a:solidFill>
                <a:latin typeface="Calibri" pitchFamily="34" charset="0"/>
                <a:ea typeface="+mj-ea"/>
                <a:cs typeface="+mj-cs"/>
              </a:rPr>
              <a:t>LiDAR</a:t>
            </a:r>
          </a:p>
          <a:p>
            <a:endParaRPr lang="zh-CN" altLang="en-US" sz="1400" b="1" dirty="0">
              <a:solidFill>
                <a:srgbClr val="000000"/>
              </a:solidFill>
              <a:latin typeface="Arial" charset="0"/>
            </a:endParaRPr>
          </a:p>
        </p:txBody>
      </p:sp>
      <p:sp>
        <p:nvSpPr>
          <p:cNvPr id="10" name="Text Box 8"/>
          <p:cNvSpPr txBox="1">
            <a:spLocks noChangeArrowheads="1"/>
          </p:cNvSpPr>
          <p:nvPr/>
        </p:nvSpPr>
        <p:spPr bwMode="auto">
          <a:xfrm>
            <a:off x="157412" y="1196690"/>
            <a:ext cx="8928992" cy="14948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108841" tIns="54421" rIns="108841" bIns="54421">
            <a:spAutoFit/>
          </a:bodyPr>
          <a:lstStyle/>
          <a:p>
            <a:pPr marL="285750" indent="-285750" algn="just">
              <a:buFont typeface="Wingdings" pitchFamily="2" charset="2"/>
              <a:buChar char="ü"/>
            </a:pPr>
            <a:r>
              <a:rPr kumimoji="1" lang="en-US" altLang="zh-CN" sz="1800" b="1" kern="0" dirty="0">
                <a:solidFill>
                  <a:schemeClr val="bg2"/>
                </a:solidFill>
                <a:latin typeface="Calibri"/>
                <a:ea typeface="微软雅黑" panose="020B0503020204020204" pitchFamily="34" charset="-122"/>
              </a:rPr>
              <a:t>Light-weight structure design; </a:t>
            </a:r>
            <a:endParaRPr kumimoji="1" lang="en-US" altLang="zh-CN" sz="1800" b="1" kern="0" dirty="0" smtClean="0">
              <a:solidFill>
                <a:schemeClr val="bg2"/>
              </a:solidFill>
              <a:latin typeface="Calibri"/>
              <a:ea typeface="微软雅黑" panose="020B0503020204020204" pitchFamily="34" charset="-122"/>
            </a:endParaRPr>
          </a:p>
          <a:p>
            <a:pPr marL="285750" indent="-285750" algn="just">
              <a:buFont typeface="Wingdings" pitchFamily="2" charset="2"/>
              <a:buChar char="ü"/>
            </a:pPr>
            <a:r>
              <a:rPr kumimoji="1" lang="en-US" altLang="zh-CN" sz="1800" b="1" kern="0" dirty="0" smtClean="0">
                <a:solidFill>
                  <a:schemeClr val="bg2"/>
                </a:solidFill>
                <a:latin typeface="Calibri"/>
                <a:ea typeface="微软雅黑" panose="020B0503020204020204" pitchFamily="34" charset="-122"/>
              </a:rPr>
              <a:t>high-accuracy mini </a:t>
            </a:r>
            <a:r>
              <a:rPr kumimoji="1" lang="en-US" altLang="zh-CN" sz="1800" b="1" kern="0" dirty="0">
                <a:solidFill>
                  <a:schemeClr val="bg2"/>
                </a:solidFill>
                <a:latin typeface="Calibri"/>
                <a:ea typeface="微软雅黑" panose="020B0503020204020204" pitchFamily="34" charset="-122"/>
              </a:rPr>
              <a:t>LiDAR system integrated into light-small INS, GPS aerial, and </a:t>
            </a:r>
            <a:r>
              <a:rPr kumimoji="1" lang="en-US" altLang="zh-CN" sz="1800" b="1" kern="0" dirty="0" smtClean="0">
                <a:solidFill>
                  <a:schemeClr val="bg2"/>
                </a:solidFill>
                <a:latin typeface="Calibri"/>
                <a:ea typeface="微软雅黑" panose="020B0503020204020204" pitchFamily="34" charset="-122"/>
              </a:rPr>
              <a:t>mini </a:t>
            </a:r>
            <a:r>
              <a:rPr kumimoji="1" lang="en-US" altLang="zh-CN" sz="1800" b="1" kern="0" dirty="0">
                <a:solidFill>
                  <a:schemeClr val="bg2"/>
                </a:solidFill>
                <a:latin typeface="Calibri"/>
                <a:ea typeface="微软雅黑" panose="020B0503020204020204" pitchFamily="34" charset="-122"/>
              </a:rPr>
              <a:t>memory cell; </a:t>
            </a:r>
            <a:endParaRPr kumimoji="1" lang="en-US" altLang="zh-CN" sz="1800" b="1" kern="0" dirty="0" smtClean="0">
              <a:solidFill>
                <a:schemeClr val="bg2"/>
              </a:solidFill>
              <a:latin typeface="Calibri"/>
              <a:ea typeface="微软雅黑" panose="020B0503020204020204" pitchFamily="34" charset="-122"/>
            </a:endParaRPr>
          </a:p>
          <a:p>
            <a:pPr marL="285750" indent="-285750" algn="just">
              <a:buFont typeface="Wingdings" pitchFamily="2" charset="2"/>
              <a:buChar char="ü"/>
            </a:pPr>
            <a:r>
              <a:rPr kumimoji="1" lang="en-US" altLang="zh-CN" sz="1800" b="1" kern="0" dirty="0" smtClean="0">
                <a:solidFill>
                  <a:schemeClr val="bg2"/>
                </a:solidFill>
                <a:latin typeface="Calibri"/>
                <a:ea typeface="微软雅黑" panose="020B0503020204020204" pitchFamily="34" charset="-122"/>
              </a:rPr>
              <a:t>system </a:t>
            </a:r>
            <a:r>
              <a:rPr kumimoji="1" lang="en-US" altLang="zh-CN" sz="1800" b="1" kern="0" dirty="0">
                <a:solidFill>
                  <a:schemeClr val="bg2"/>
                </a:solidFill>
                <a:latin typeface="Calibri"/>
                <a:ea typeface="微软雅黑" panose="020B0503020204020204" pitchFamily="34" charset="-122"/>
              </a:rPr>
              <a:t>weight </a:t>
            </a:r>
            <a:r>
              <a:rPr kumimoji="1" lang="en-US" altLang="zh-CN" sz="1800" b="1" kern="0" dirty="0">
                <a:solidFill>
                  <a:srgbClr val="FF0000"/>
                </a:solidFill>
                <a:latin typeface="Calibri"/>
                <a:ea typeface="微软雅黑" panose="020B0503020204020204" pitchFamily="34" charset="-122"/>
              </a:rPr>
              <a:t>under 5KG</a:t>
            </a:r>
            <a:r>
              <a:rPr kumimoji="1" lang="en-US" altLang="zh-CN" sz="1800" b="1" kern="0" dirty="0">
                <a:solidFill>
                  <a:schemeClr val="bg2"/>
                </a:solidFill>
                <a:latin typeface="Calibri"/>
                <a:ea typeface="微软雅黑" panose="020B0503020204020204" pitchFamily="34" charset="-122"/>
              </a:rPr>
              <a:t>; </a:t>
            </a:r>
            <a:endParaRPr kumimoji="1" lang="en-US" altLang="zh-CN" sz="1800" b="1" kern="0" dirty="0" smtClean="0">
              <a:solidFill>
                <a:schemeClr val="bg2"/>
              </a:solidFill>
              <a:latin typeface="Calibri"/>
              <a:ea typeface="微软雅黑" panose="020B0503020204020204" pitchFamily="34" charset="-122"/>
            </a:endParaRPr>
          </a:p>
          <a:p>
            <a:pPr marL="285750" indent="-285750" algn="just">
              <a:buFont typeface="Wingdings" pitchFamily="2" charset="2"/>
              <a:buChar char="ü"/>
            </a:pPr>
            <a:r>
              <a:rPr kumimoji="1" lang="en-US" altLang="zh-CN" sz="1800" b="1" kern="0" dirty="0" smtClean="0">
                <a:solidFill>
                  <a:schemeClr val="bg2"/>
                </a:solidFill>
                <a:latin typeface="Calibri"/>
                <a:ea typeface="微软雅黑" panose="020B0503020204020204" pitchFamily="34" charset="-122"/>
              </a:rPr>
              <a:t>Meet the demand </a:t>
            </a:r>
            <a:r>
              <a:rPr kumimoji="1" lang="en-US" altLang="zh-CN" sz="1800" b="1" kern="0" dirty="0">
                <a:solidFill>
                  <a:schemeClr val="bg2"/>
                </a:solidFill>
                <a:latin typeface="Calibri"/>
                <a:ea typeface="微软雅黑" panose="020B0503020204020204" pitchFamily="34" charset="-122"/>
              </a:rPr>
              <a:t>for common </a:t>
            </a:r>
            <a:r>
              <a:rPr kumimoji="1" lang="en-US" altLang="zh-CN" sz="1800" b="1" kern="0" dirty="0" smtClean="0">
                <a:solidFill>
                  <a:schemeClr val="bg2"/>
                </a:solidFill>
                <a:latin typeface="Calibri"/>
                <a:ea typeface="微软雅黑" panose="020B0503020204020204" pitchFamily="34" charset="-122"/>
              </a:rPr>
              <a:t>mini UAV </a:t>
            </a:r>
            <a:r>
              <a:rPr kumimoji="1" lang="en-US" altLang="zh-CN" sz="1800" b="1" kern="0" dirty="0">
                <a:solidFill>
                  <a:schemeClr val="bg2"/>
                </a:solidFill>
                <a:latin typeface="Calibri"/>
                <a:ea typeface="微软雅黑" panose="020B0503020204020204" pitchFamily="34" charset="-122"/>
              </a:rPr>
              <a:t>equipment</a:t>
            </a:r>
          </a:p>
        </p:txBody>
      </p:sp>
      <p:sp>
        <p:nvSpPr>
          <p:cNvPr id="12" name="TextBox 5"/>
          <p:cNvSpPr txBox="1">
            <a:spLocks noChangeArrowheads="1"/>
          </p:cNvSpPr>
          <p:nvPr/>
        </p:nvSpPr>
        <p:spPr bwMode="auto">
          <a:xfrm>
            <a:off x="179390" y="3146238"/>
            <a:ext cx="3118408" cy="193899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spAutoFit/>
          </a:bodyPr>
          <a:lstStyle/>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Wavelength </a:t>
            </a:r>
            <a:r>
              <a:rPr lang="zh-CN" altLang="en-US" sz="1400" b="1" dirty="0">
                <a:solidFill>
                  <a:srgbClr val="C00000"/>
                </a:solidFill>
                <a:latin typeface="Calibri" pitchFamily="34" charset="0"/>
              </a:rPr>
              <a:t>：</a:t>
            </a:r>
            <a:r>
              <a:rPr lang="en-US" altLang="zh-CN" sz="1400" b="1" dirty="0">
                <a:solidFill>
                  <a:schemeClr val="bg2"/>
                </a:solidFill>
                <a:latin typeface="Calibri" pitchFamily="34" charset="0"/>
              </a:rPr>
              <a:t>905nm</a:t>
            </a:r>
          </a:p>
          <a:p>
            <a:pPr marL="285750" indent="-285750" algn="l">
              <a:lnSpc>
                <a:spcPts val="1800"/>
              </a:lnSpc>
              <a:spcAft>
                <a:spcPts val="0"/>
              </a:spcAft>
              <a:buFont typeface="Arial" panose="020B0604020202020204" pitchFamily="34" charset="0"/>
              <a:buChar char="•"/>
            </a:pPr>
            <a:r>
              <a:rPr lang="en-US" altLang="zh-CN" sz="1400" b="1" dirty="0" smtClean="0">
                <a:solidFill>
                  <a:srgbClr val="C00000"/>
                </a:solidFill>
                <a:latin typeface="Calibri" pitchFamily="34" charset="0"/>
              </a:rPr>
              <a:t>Operating </a:t>
            </a:r>
            <a:r>
              <a:rPr lang="en-US" altLang="zh-CN" sz="1400" b="1" dirty="0">
                <a:solidFill>
                  <a:srgbClr val="C00000"/>
                </a:solidFill>
                <a:latin typeface="Calibri" pitchFamily="34" charset="0"/>
              </a:rPr>
              <a:t>distance </a:t>
            </a:r>
            <a:r>
              <a:rPr lang="zh-CN" altLang="en-US" sz="1400" b="1" dirty="0">
                <a:solidFill>
                  <a:srgbClr val="C00000"/>
                </a:solidFill>
                <a:latin typeface="Calibri" pitchFamily="34" charset="0"/>
              </a:rPr>
              <a:t>：</a:t>
            </a:r>
            <a:r>
              <a:rPr lang="en-US" altLang="zh-CN" sz="1400" b="1" dirty="0" smtClean="0">
                <a:solidFill>
                  <a:srgbClr val="000000"/>
                </a:solidFill>
                <a:latin typeface="Calibri" pitchFamily="34" charset="0"/>
              </a:rPr>
              <a:t>200m</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Effective field angular </a:t>
            </a:r>
            <a:r>
              <a:rPr lang="zh-CN" altLang="en-US" sz="1400" b="1" dirty="0">
                <a:solidFill>
                  <a:srgbClr val="C00000"/>
                </a:solidFill>
                <a:latin typeface="Calibri" pitchFamily="34" charset="0"/>
              </a:rPr>
              <a:t>：</a:t>
            </a:r>
            <a:r>
              <a:rPr lang="en-US" altLang="zh-CN" sz="1400" b="1" dirty="0">
                <a:solidFill>
                  <a:srgbClr val="000000"/>
                </a:solidFill>
                <a:latin typeface="Calibri" pitchFamily="34" charset="0"/>
              </a:rPr>
              <a:t>110°</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Range resolution </a:t>
            </a:r>
            <a:r>
              <a:rPr lang="zh-CN" altLang="en-US" sz="1400" b="1" dirty="0">
                <a:solidFill>
                  <a:srgbClr val="C00000"/>
                </a:solidFill>
                <a:latin typeface="Calibri" pitchFamily="34" charset="0"/>
              </a:rPr>
              <a:t>：</a:t>
            </a:r>
            <a:r>
              <a:rPr lang="en-US" altLang="zh-CN" sz="1400" b="1" dirty="0">
                <a:solidFill>
                  <a:srgbClr val="000000"/>
                </a:solidFill>
                <a:latin typeface="Calibri" pitchFamily="34" charset="0"/>
              </a:rPr>
              <a:t>4cm</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Range accuracy </a:t>
            </a:r>
            <a:r>
              <a:rPr lang="zh-CN" altLang="en-US" sz="1400" b="1" dirty="0">
                <a:solidFill>
                  <a:srgbClr val="C00000"/>
                </a:solidFill>
                <a:latin typeface="Calibri" pitchFamily="34" charset="0"/>
              </a:rPr>
              <a:t>：</a:t>
            </a:r>
            <a:r>
              <a:rPr lang="en-US" altLang="zh-CN" sz="1400" b="1" dirty="0">
                <a:solidFill>
                  <a:srgbClr val="000000"/>
                </a:solidFill>
                <a:latin typeface="Calibri" pitchFamily="34" charset="0"/>
              </a:rPr>
              <a:t>0.1m</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Number of echoes</a:t>
            </a:r>
            <a:r>
              <a:rPr lang="zh-CN" altLang="en-US" sz="1400" b="1" dirty="0">
                <a:solidFill>
                  <a:srgbClr val="C00000"/>
                </a:solidFill>
                <a:latin typeface="Calibri" pitchFamily="34" charset="0"/>
              </a:rPr>
              <a:t>：</a:t>
            </a:r>
            <a:r>
              <a:rPr lang="en-US" altLang="zh-CN" sz="1400" b="1" dirty="0">
                <a:solidFill>
                  <a:srgbClr val="000000"/>
                </a:solidFill>
                <a:latin typeface="Calibri" pitchFamily="34" charset="0"/>
              </a:rPr>
              <a:t>3</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P</a:t>
            </a:r>
            <a:r>
              <a:rPr lang="en-US" altLang="zh-CN" sz="1400" b="1" dirty="0" smtClean="0">
                <a:solidFill>
                  <a:srgbClr val="C00000"/>
                </a:solidFill>
                <a:latin typeface="Calibri" pitchFamily="34" charset="0"/>
              </a:rPr>
              <a:t>ositioning </a:t>
            </a:r>
            <a:r>
              <a:rPr lang="en-US" altLang="zh-CN" sz="1400" b="1" dirty="0">
                <a:solidFill>
                  <a:srgbClr val="C00000"/>
                </a:solidFill>
                <a:latin typeface="Calibri" pitchFamily="34" charset="0"/>
              </a:rPr>
              <a:t>accuracy: </a:t>
            </a:r>
            <a:r>
              <a:rPr lang="en-US" altLang="zh-CN" sz="1400" b="1" dirty="0">
                <a:solidFill>
                  <a:srgbClr val="000000"/>
                </a:solidFill>
                <a:latin typeface="Calibri" pitchFamily="34" charset="0"/>
              </a:rPr>
              <a:t>1cm± </a:t>
            </a:r>
            <a:r>
              <a:rPr lang="en-US" altLang="zh-CN" sz="1400" b="1" dirty="0" smtClean="0">
                <a:solidFill>
                  <a:srgbClr val="000000"/>
                </a:solidFill>
                <a:latin typeface="Calibri" pitchFamily="34" charset="0"/>
              </a:rPr>
              <a:t>1ppm</a:t>
            </a:r>
          </a:p>
          <a:p>
            <a:pPr marL="285750" indent="-285750" algn="l">
              <a:lnSpc>
                <a:spcPts val="1800"/>
              </a:lnSpc>
              <a:spcAft>
                <a:spcPts val="0"/>
              </a:spcAft>
              <a:buFont typeface="Arial" panose="020B0604020202020204" pitchFamily="34" charset="0"/>
              <a:buChar char="•"/>
            </a:pPr>
            <a:r>
              <a:rPr lang="en-US" altLang="zh-CN" sz="1400" b="1" dirty="0">
                <a:solidFill>
                  <a:srgbClr val="C00000"/>
                </a:solidFill>
                <a:latin typeface="Calibri" pitchFamily="34" charset="0"/>
              </a:rPr>
              <a:t>Volume: </a:t>
            </a:r>
            <a:r>
              <a:rPr lang="en-US" altLang="zh-CN" sz="1400" b="1" dirty="0" smtClean="0">
                <a:solidFill>
                  <a:srgbClr val="000000"/>
                </a:solidFill>
                <a:latin typeface="Calibri" pitchFamily="34" charset="0"/>
              </a:rPr>
              <a:t>360mm</a:t>
            </a:r>
            <a:r>
              <a:rPr lang="en-US" altLang="zh-CN" sz="1200" b="1" dirty="0" smtClean="0">
                <a:solidFill>
                  <a:srgbClr val="000000"/>
                </a:solidFill>
                <a:latin typeface="Calibri" pitchFamily="34" charset="0"/>
              </a:rPr>
              <a:t>X</a:t>
            </a:r>
            <a:r>
              <a:rPr lang="en-US" altLang="zh-CN" sz="1400" b="1" dirty="0" smtClean="0">
                <a:solidFill>
                  <a:srgbClr val="000000"/>
                </a:solidFill>
                <a:latin typeface="Calibri" pitchFamily="34" charset="0"/>
              </a:rPr>
              <a:t>220mm</a:t>
            </a:r>
            <a:r>
              <a:rPr lang="en-US" altLang="zh-CN" sz="1200" b="1" dirty="0" smtClean="0">
                <a:solidFill>
                  <a:srgbClr val="000000"/>
                </a:solidFill>
                <a:latin typeface="Calibri" pitchFamily="34" charset="0"/>
              </a:rPr>
              <a:t>X</a:t>
            </a:r>
            <a:r>
              <a:rPr lang="en-US" altLang="zh-CN" sz="1400" b="1" dirty="0" smtClean="0">
                <a:solidFill>
                  <a:srgbClr val="000000"/>
                </a:solidFill>
                <a:latin typeface="Calibri" pitchFamily="34" charset="0"/>
              </a:rPr>
              <a:t>265mm</a:t>
            </a:r>
            <a:endParaRPr lang="en-US" altLang="zh-CN" sz="1400" b="1" dirty="0">
              <a:solidFill>
                <a:srgbClr val="000000"/>
              </a:solidFill>
              <a:latin typeface="Calibri" pitchFamily="34" charset="0"/>
            </a:endParaRPr>
          </a:p>
        </p:txBody>
      </p:sp>
    </p:spTree>
    <p:extLst>
      <p:ext uri="{BB962C8B-B14F-4D97-AF65-F5344CB8AC3E}">
        <p14:creationId xmlns:p14="http://schemas.microsoft.com/office/powerpoint/2010/main" val="383271926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0665" t="3732" r="18667" b="23516"/>
          <a:stretch/>
        </p:blipFill>
        <p:spPr>
          <a:xfrm>
            <a:off x="4650134" y="1029790"/>
            <a:ext cx="3800732" cy="1769064"/>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7859" t="8939" r="24140" b="25273"/>
          <a:stretch/>
        </p:blipFill>
        <p:spPr>
          <a:xfrm>
            <a:off x="647191" y="1029789"/>
            <a:ext cx="3922710" cy="1769065"/>
          </a:xfrm>
          <a:prstGeom prst="rect">
            <a:avLst/>
          </a:prstGeom>
        </p:spPr>
      </p:pic>
      <p:sp>
        <p:nvSpPr>
          <p:cNvPr id="12" name="Text Box 7"/>
          <p:cNvSpPr txBox="1">
            <a:spLocks noChangeArrowheads="1"/>
          </p:cNvSpPr>
          <p:nvPr/>
        </p:nvSpPr>
        <p:spPr bwMode="auto">
          <a:xfrm rot="10800000" flipV="1">
            <a:off x="1928440" y="2896150"/>
            <a:ext cx="1584176" cy="307777"/>
          </a:xfrm>
          <a:prstGeom prst="rect">
            <a:avLst/>
          </a:prstGeom>
          <a:noFill/>
          <a:ln w="9525">
            <a:noFill/>
            <a:miter lim="800000"/>
            <a:headEnd/>
            <a:tailEnd/>
          </a:ln>
        </p:spPr>
        <p:txBody>
          <a:bodyPr wrap="square">
            <a:spAutoFit/>
          </a:bodyPr>
          <a:lstStyle/>
          <a:p>
            <a:pPr fontAlgn="auto">
              <a:spcBef>
                <a:spcPts val="500"/>
              </a:spcBef>
              <a:spcAft>
                <a:spcPts val="500"/>
              </a:spcAft>
              <a:defRPr/>
            </a:pPr>
            <a:r>
              <a:rPr lang="en-US" altLang="zh-CN" sz="1400" b="1" kern="0" dirty="0">
                <a:solidFill>
                  <a:sysClr val="windowText" lastClr="000000"/>
                </a:solidFill>
                <a:latin typeface="Arial" charset="0"/>
                <a:ea typeface="宋体" charset="-122"/>
              </a:rPr>
              <a:t>Airborne data</a:t>
            </a:r>
            <a:endParaRPr lang="zh-CN" altLang="en-US" sz="1400" b="1" kern="0" dirty="0">
              <a:solidFill>
                <a:sysClr val="windowText" lastClr="000000"/>
              </a:solidFill>
              <a:latin typeface="Arial" charset="0"/>
              <a:ea typeface="宋体" charset="-122"/>
            </a:endParaRPr>
          </a:p>
        </p:txBody>
      </p:sp>
      <p:sp>
        <p:nvSpPr>
          <p:cNvPr id="13" name="Text Box 7"/>
          <p:cNvSpPr txBox="1">
            <a:spLocks noChangeArrowheads="1"/>
          </p:cNvSpPr>
          <p:nvPr/>
        </p:nvSpPr>
        <p:spPr bwMode="auto">
          <a:xfrm rot="10800000" flipV="1">
            <a:off x="5514805" y="2905193"/>
            <a:ext cx="1584176" cy="307777"/>
          </a:xfrm>
          <a:prstGeom prst="rect">
            <a:avLst/>
          </a:prstGeom>
          <a:noFill/>
          <a:ln w="9525">
            <a:noFill/>
            <a:miter lim="800000"/>
            <a:headEnd/>
            <a:tailEnd/>
          </a:ln>
        </p:spPr>
        <p:txBody>
          <a:bodyPr wrap="square">
            <a:spAutoFit/>
          </a:bodyPr>
          <a:lstStyle/>
          <a:p>
            <a:pPr fontAlgn="auto">
              <a:spcBef>
                <a:spcPts val="500"/>
              </a:spcBef>
              <a:spcAft>
                <a:spcPts val="500"/>
              </a:spcAft>
              <a:defRPr/>
            </a:pPr>
            <a:r>
              <a:rPr lang="en-US" altLang="zh-CN" sz="1400" b="1" kern="0" dirty="0">
                <a:solidFill>
                  <a:sysClr val="windowText" lastClr="000000"/>
                </a:solidFill>
                <a:latin typeface="Arial" charset="0"/>
                <a:ea typeface="宋体" charset="-122"/>
              </a:rPr>
              <a:t>Vehicle data</a:t>
            </a:r>
            <a:endParaRPr lang="zh-CN" altLang="en-US" sz="1400" b="1" kern="0" dirty="0">
              <a:solidFill>
                <a:sysClr val="windowText" lastClr="000000"/>
              </a:solidFill>
              <a:latin typeface="Arial" charset="0"/>
              <a:ea typeface="宋体" charset="-122"/>
            </a:endParaRPr>
          </a:p>
        </p:txBody>
      </p:sp>
      <p:sp>
        <p:nvSpPr>
          <p:cNvPr id="4" name="TextBox 3"/>
          <p:cNvSpPr txBox="1"/>
          <p:nvPr/>
        </p:nvSpPr>
        <p:spPr>
          <a:xfrm>
            <a:off x="1259540" y="6505692"/>
            <a:ext cx="1786066" cy="307777"/>
          </a:xfrm>
          <a:prstGeom prst="rect">
            <a:avLst/>
          </a:prstGeom>
          <a:noFill/>
        </p:spPr>
        <p:txBody>
          <a:bodyPr wrap="none" rtlCol="0">
            <a:spAutoFit/>
          </a:bodyPr>
          <a:lstStyle/>
          <a:p>
            <a:r>
              <a:rPr lang="en-US" altLang="zh-CN" sz="1400" b="1" dirty="0">
                <a:solidFill>
                  <a:schemeClr val="bg2"/>
                </a:solidFill>
                <a:latin typeface="+mn-lt"/>
              </a:rPr>
              <a:t>LiDAR Point Cloud</a:t>
            </a:r>
            <a:endParaRPr lang="zh-CN" altLang="en-US" sz="1400" b="1" dirty="0">
              <a:solidFill>
                <a:schemeClr val="bg2"/>
              </a:solidFill>
              <a:latin typeface="+mn-lt"/>
            </a:endParaRPr>
          </a:p>
        </p:txBody>
      </p:sp>
      <p:sp>
        <p:nvSpPr>
          <p:cNvPr id="15" name="矩形 14"/>
          <p:cNvSpPr/>
          <p:nvPr/>
        </p:nvSpPr>
        <p:spPr>
          <a:xfrm>
            <a:off x="5266811" y="6505693"/>
            <a:ext cx="2401619" cy="307777"/>
          </a:xfrm>
          <a:prstGeom prst="rect">
            <a:avLst/>
          </a:prstGeom>
        </p:spPr>
        <p:txBody>
          <a:bodyPr wrap="none">
            <a:spAutoFit/>
          </a:bodyPr>
          <a:lstStyle/>
          <a:p>
            <a:r>
              <a:rPr lang="en-US" altLang="zh-CN" sz="1400" b="1" dirty="0">
                <a:solidFill>
                  <a:schemeClr val="bg2"/>
                </a:solidFill>
                <a:latin typeface="+mn-lt"/>
              </a:rPr>
              <a:t>	</a:t>
            </a:r>
            <a:r>
              <a:rPr lang="en-US" altLang="zh-CN" sz="1400" b="1" dirty="0" smtClean="0">
                <a:solidFill>
                  <a:schemeClr val="bg2"/>
                </a:solidFill>
                <a:latin typeface="+mn-lt"/>
              </a:rPr>
              <a:t>Three-dimensional </a:t>
            </a:r>
            <a:r>
              <a:rPr lang="en-US" altLang="zh-CN" sz="1400" b="1" dirty="0">
                <a:solidFill>
                  <a:schemeClr val="bg2"/>
                </a:solidFill>
                <a:latin typeface="+mn-lt"/>
              </a:rPr>
              <a:t>model </a:t>
            </a:r>
            <a:endParaRPr lang="zh-CN" altLang="en-US" sz="1400" b="1" dirty="0">
              <a:solidFill>
                <a:schemeClr val="bg2"/>
              </a:solidFill>
              <a:latin typeface="+mn-lt"/>
            </a:endParaRPr>
          </a:p>
        </p:txBody>
      </p:sp>
      <p:sp>
        <p:nvSpPr>
          <p:cNvPr id="17" name="TextBox 16"/>
          <p:cNvSpPr txBox="1"/>
          <p:nvPr/>
        </p:nvSpPr>
        <p:spPr>
          <a:xfrm>
            <a:off x="154695" y="50186"/>
            <a:ext cx="9289032" cy="533672"/>
          </a:xfrm>
          <a:prstGeom prst="rect">
            <a:avLst/>
          </a:prstGeom>
          <a:noFill/>
        </p:spPr>
        <p:txBody>
          <a:bodyPr wrap="square" rtlCol="0">
            <a:spAutoFit/>
          </a:bodyPr>
          <a:lstStyle/>
          <a:p>
            <a:pPr indent="266700" algn="l" eaLnBrk="0" hangingPunct="0">
              <a:lnSpc>
                <a:spcPct val="130000"/>
              </a:lnSpc>
              <a:buNone/>
            </a:pPr>
            <a:r>
              <a:rPr lang="en-US" altLang="zh-CN" sz="2400" b="1" dirty="0">
                <a:solidFill>
                  <a:srgbClr val="FFFFFF"/>
                </a:solidFill>
                <a:latin typeface="Calibri" pitchFamily="34" charset="0"/>
                <a:ea typeface="+mj-ea"/>
                <a:cs typeface="+mj-cs"/>
              </a:rPr>
              <a:t>Experiment </a:t>
            </a:r>
            <a:r>
              <a:rPr lang="en-US" altLang="zh-CN" sz="2400" b="1" dirty="0" smtClean="0">
                <a:solidFill>
                  <a:srgbClr val="FFFFFF"/>
                </a:solidFill>
                <a:latin typeface="Calibri" pitchFamily="34" charset="0"/>
                <a:ea typeface="+mj-ea"/>
                <a:cs typeface="+mj-cs"/>
              </a:rPr>
              <a:t>Achievement</a:t>
            </a:r>
            <a:r>
              <a:rPr lang="en-US" altLang="zh-CN" sz="2400" b="1" dirty="0">
                <a:solidFill>
                  <a:srgbClr val="FFFFFF"/>
                </a:solidFill>
                <a:latin typeface="Calibri" pitchFamily="34" charset="0"/>
              </a:rPr>
              <a:t> -- AOE Mini </a:t>
            </a:r>
            <a:r>
              <a:rPr lang="en-US" altLang="zh-CN" sz="2400" b="1" dirty="0" err="1">
                <a:solidFill>
                  <a:srgbClr val="FFFFFF"/>
                </a:solidFill>
                <a:latin typeface="Calibri" pitchFamily="34" charset="0"/>
              </a:rPr>
              <a:t>LiDAR</a:t>
            </a:r>
            <a:endParaRPr lang="zh-CN" altLang="en-US" sz="2400" b="1" dirty="0">
              <a:solidFill>
                <a:srgbClr val="FFFFFF"/>
              </a:solidFill>
              <a:latin typeface="Calibri" pitchFamily="34" charset="0"/>
              <a:ea typeface="+mj-ea"/>
              <a:cs typeface="+mj-cs"/>
            </a:endParaRPr>
          </a:p>
        </p:txBody>
      </p:sp>
      <p:sp>
        <p:nvSpPr>
          <p:cNvPr id="18" name="矩形 17"/>
          <p:cNvSpPr/>
          <p:nvPr/>
        </p:nvSpPr>
        <p:spPr bwMode="auto">
          <a:xfrm>
            <a:off x="539441" y="980660"/>
            <a:ext cx="7993110" cy="1915490"/>
          </a:xfrm>
          <a:prstGeom prst="rect">
            <a:avLst/>
          </a:prstGeom>
          <a:noFill/>
          <a:ln/>
          <a:ex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zh-CN" altLang="en-US" sz="1400" dirty="0" smtClean="0">
              <a:solidFill>
                <a:srgbClr val="000000"/>
              </a:solidFill>
              <a:latin typeface="Arial"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87" y="3540986"/>
            <a:ext cx="5667506" cy="2840424"/>
          </a:xfrm>
          <a:prstGeom prst="rect">
            <a:avLst/>
          </a:prstGeom>
        </p:spPr>
      </p:pic>
      <p:sp>
        <p:nvSpPr>
          <p:cNvPr id="16" name="矩形 15"/>
          <p:cNvSpPr/>
          <p:nvPr/>
        </p:nvSpPr>
        <p:spPr bwMode="auto">
          <a:xfrm>
            <a:off x="154695" y="3553282"/>
            <a:ext cx="5669398" cy="2828128"/>
          </a:xfrm>
          <a:prstGeom prst="rect">
            <a:avLst/>
          </a:prstGeom>
          <a:noFill/>
          <a:ln/>
          <a:ex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zh-CN" altLang="en-US" sz="1400" dirty="0" smtClean="0">
              <a:solidFill>
                <a:srgbClr val="000000"/>
              </a:solidFill>
              <a:latin typeface="Arial" charset="0"/>
            </a:endParaRPr>
          </a:p>
        </p:txBody>
      </p:sp>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5360" t="27627" r="13140" b="28768"/>
          <a:stretch/>
        </p:blipFill>
        <p:spPr>
          <a:xfrm>
            <a:off x="4735279" y="4205054"/>
            <a:ext cx="4361000" cy="2320376"/>
          </a:xfrm>
          <a:prstGeom prst="rect">
            <a:avLst/>
          </a:prstGeom>
        </p:spPr>
      </p:pic>
      <p:sp>
        <p:nvSpPr>
          <p:cNvPr id="14" name="矩形 13"/>
          <p:cNvSpPr/>
          <p:nvPr/>
        </p:nvSpPr>
        <p:spPr bwMode="auto">
          <a:xfrm>
            <a:off x="4735279" y="4205054"/>
            <a:ext cx="4369215" cy="2320376"/>
          </a:xfrm>
          <a:prstGeom prst="rect">
            <a:avLst/>
          </a:prstGeom>
          <a:noFill/>
          <a:ln/>
          <a:ex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zh-CN" altLang="en-US" sz="1400" dirty="0" smtClean="0">
              <a:solidFill>
                <a:srgbClr val="000000"/>
              </a:solidFill>
              <a:latin typeface="Arial" charset="0"/>
            </a:endParaRPr>
          </a:p>
        </p:txBody>
      </p:sp>
    </p:spTree>
    <p:extLst>
      <p:ext uri="{BB962C8B-B14F-4D97-AF65-F5344CB8AC3E}">
        <p14:creationId xmlns:p14="http://schemas.microsoft.com/office/powerpoint/2010/main" val="280271576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288410" y="4149100"/>
            <a:ext cx="3347462"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r>
              <a:rPr lang="en-US" altLang="zh-CN" sz="1400" b="1" dirty="0" smtClean="0">
                <a:solidFill>
                  <a:schemeClr val="bg2"/>
                </a:solidFill>
                <a:sym typeface="宋体" pitchFamily="2" charset="-122"/>
              </a:rPr>
              <a:t>Landslide</a:t>
            </a:r>
            <a:endParaRPr lang="en-US" altLang="zh-CN" b="1" dirty="0" smtClean="0"/>
          </a:p>
        </p:txBody>
      </p:sp>
      <p:sp>
        <p:nvSpPr>
          <p:cNvPr id="21" name="TextBox 3"/>
          <p:cNvSpPr>
            <a:spLocks noChangeArrowheads="1"/>
          </p:cNvSpPr>
          <p:nvPr/>
        </p:nvSpPr>
        <p:spPr bwMode="auto">
          <a:xfrm>
            <a:off x="368101" y="4952505"/>
            <a:ext cx="2663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dirty="0" smtClean="0">
                <a:solidFill>
                  <a:srgbClr val="000000"/>
                </a:solidFill>
                <a:latin typeface="Calibri" pitchFamily="34" charset="0"/>
                <a:sym typeface="宋体" pitchFamily="2" charset="-122"/>
              </a:rPr>
              <a:t>Landslide</a:t>
            </a:r>
            <a:endParaRPr lang="zh-CN" altLang="en-US" dirty="0">
              <a:solidFill>
                <a:srgbClr val="000000"/>
              </a:solidFill>
              <a:latin typeface="Calibri" pitchFamily="34" charset="0"/>
              <a:sym typeface="宋体" pitchFamily="2" charset="-122"/>
            </a:endParaRPr>
          </a:p>
        </p:txBody>
      </p:sp>
      <p:sp>
        <p:nvSpPr>
          <p:cNvPr id="22" name="TextBox 3"/>
          <p:cNvSpPr>
            <a:spLocks noChangeArrowheads="1"/>
          </p:cNvSpPr>
          <p:nvPr/>
        </p:nvSpPr>
        <p:spPr bwMode="auto">
          <a:xfrm>
            <a:off x="5468829" y="2660305"/>
            <a:ext cx="2663825" cy="4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l">
              <a:lnSpc>
                <a:spcPct val="150000"/>
              </a:lnSpc>
              <a:spcBef>
                <a:spcPct val="20000"/>
              </a:spcBef>
            </a:pPr>
            <a:r>
              <a:rPr lang="en-US" altLang="zh-CN" sz="1800" dirty="0" smtClean="0">
                <a:solidFill>
                  <a:srgbClr val="000000"/>
                </a:solidFill>
                <a:latin typeface="Calibri" pitchFamily="34" charset="0"/>
                <a:sym typeface="Calibri" pitchFamily="34" charset="0"/>
              </a:rPr>
              <a:t>Contour </a:t>
            </a:r>
            <a:r>
              <a:rPr lang="en-US" altLang="zh-CN" sz="1800" dirty="0">
                <a:solidFill>
                  <a:srgbClr val="000000"/>
                </a:solidFill>
                <a:latin typeface="Calibri" pitchFamily="34" charset="0"/>
                <a:sym typeface="Calibri" pitchFamily="34" charset="0"/>
              </a:rPr>
              <a:t>line</a:t>
            </a:r>
          </a:p>
        </p:txBody>
      </p:sp>
      <p:sp>
        <p:nvSpPr>
          <p:cNvPr id="14" name="TextBox 13"/>
          <p:cNvSpPr txBox="1"/>
          <p:nvPr/>
        </p:nvSpPr>
        <p:spPr>
          <a:xfrm>
            <a:off x="-224304" y="0"/>
            <a:ext cx="9289032" cy="787908"/>
          </a:xfrm>
          <a:prstGeom prst="rect">
            <a:avLst/>
          </a:prstGeom>
          <a:noFill/>
        </p:spPr>
        <p:txBody>
          <a:bodyPr wrap="square" rtlCol="0">
            <a:spAutoFit/>
          </a:bodyPr>
          <a:lstStyle/>
          <a:p>
            <a:pPr indent="266700" algn="l" eaLnBrk="0" hangingPunct="0">
              <a:lnSpc>
                <a:spcPct val="130000"/>
              </a:lnSpc>
            </a:pPr>
            <a:r>
              <a:rPr lang="en-US" altLang="zh-CN" sz="2400" b="1" dirty="0">
                <a:solidFill>
                  <a:srgbClr val="FFFFFF"/>
                </a:solidFill>
                <a:latin typeface="Calibri" pitchFamily="34" charset="0"/>
                <a:ea typeface="+mj-ea"/>
                <a:cs typeface="+mj-cs"/>
              </a:rPr>
              <a:t>Development of LiDAR </a:t>
            </a:r>
            <a:r>
              <a:rPr lang="en-US" altLang="zh-CN" sz="2400" b="1" dirty="0" smtClean="0">
                <a:solidFill>
                  <a:srgbClr val="FFFFFF"/>
                </a:solidFill>
                <a:latin typeface="Calibri" pitchFamily="34" charset="0"/>
                <a:ea typeface="+mj-ea"/>
                <a:cs typeface="+mj-cs"/>
              </a:rPr>
              <a:t>Technology(</a:t>
            </a:r>
            <a:r>
              <a:rPr lang="en-US" altLang="zh-CN" sz="2400" b="1" dirty="0">
                <a:solidFill>
                  <a:srgbClr val="FFFFFF"/>
                </a:solidFill>
                <a:latin typeface="Calibri" pitchFamily="34" charset="0"/>
              </a:rPr>
              <a:t>IV</a:t>
            </a:r>
            <a:r>
              <a:rPr lang="en-US" altLang="zh-CN" sz="2400" b="1" dirty="0" smtClean="0">
                <a:solidFill>
                  <a:srgbClr val="FFFFFF"/>
                </a:solidFill>
                <a:latin typeface="Calibri" pitchFamily="34" charset="0"/>
                <a:ea typeface="+mj-ea"/>
                <a:cs typeface="+mj-cs"/>
              </a:rPr>
              <a:t>) </a:t>
            </a:r>
            <a:r>
              <a:rPr lang="en-US" altLang="zh-CN" sz="2400" b="1" dirty="0">
                <a:solidFill>
                  <a:srgbClr val="FFFFFF"/>
                </a:solidFill>
                <a:latin typeface="Calibri" pitchFamily="34" charset="0"/>
                <a:ea typeface="+mj-ea"/>
                <a:cs typeface="+mj-cs"/>
              </a:rPr>
              <a:t>-- </a:t>
            </a:r>
            <a:r>
              <a:rPr lang="en-US" altLang="zh-CN" sz="2400" b="1" dirty="0">
                <a:solidFill>
                  <a:srgbClr val="FFFFFF"/>
                </a:solidFill>
                <a:latin typeface="Calibri" pitchFamily="34" charset="0"/>
              </a:rPr>
              <a:t>AOE </a:t>
            </a:r>
            <a:r>
              <a:rPr lang="en-US" altLang="zh-CN" sz="2400" b="1" dirty="0" smtClean="0">
                <a:solidFill>
                  <a:srgbClr val="FFFFFF"/>
                </a:solidFill>
                <a:latin typeface="Calibri" pitchFamily="34" charset="0"/>
              </a:rPr>
              <a:t>Mini</a:t>
            </a:r>
            <a:r>
              <a:rPr lang="en-US" altLang="zh-CN" sz="2400" b="1" dirty="0" smtClean="0">
                <a:solidFill>
                  <a:srgbClr val="FFFFFF"/>
                </a:solidFill>
                <a:latin typeface="Calibri" pitchFamily="34" charset="0"/>
                <a:ea typeface="+mj-ea"/>
                <a:cs typeface="+mj-cs"/>
              </a:rPr>
              <a:t> LiDAR</a:t>
            </a:r>
            <a:endParaRPr lang="en-US" altLang="zh-CN" sz="2400" b="1" dirty="0">
              <a:solidFill>
                <a:srgbClr val="FFFFFF"/>
              </a:solidFill>
              <a:latin typeface="Calibri" pitchFamily="34" charset="0"/>
              <a:ea typeface="+mj-ea"/>
              <a:cs typeface="+mj-cs"/>
            </a:endParaRPr>
          </a:p>
          <a:p>
            <a:endParaRPr lang="zh-CN" altLang="en-US" sz="1400" b="1" dirty="0">
              <a:solidFill>
                <a:srgbClr val="000000"/>
              </a:solidFill>
              <a:latin typeface="Arial" charset="0"/>
            </a:endParaRPr>
          </a:p>
        </p:txBody>
      </p:sp>
      <p:sp>
        <p:nvSpPr>
          <p:cNvPr id="13" name="Text Box 8"/>
          <p:cNvSpPr txBox="1">
            <a:spLocks noChangeArrowheads="1"/>
          </p:cNvSpPr>
          <p:nvPr/>
        </p:nvSpPr>
        <p:spPr bwMode="auto">
          <a:xfrm>
            <a:off x="116686" y="883047"/>
            <a:ext cx="8928992" cy="66390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108841" tIns="54421" rIns="108841" bIns="54421">
            <a:spAutoFit/>
          </a:bodyPr>
          <a:lstStyle/>
          <a:p>
            <a:pPr algn="just">
              <a:buNone/>
            </a:pPr>
            <a:r>
              <a:rPr kumimoji="1" lang="en-US" altLang="zh-CN" sz="1800" b="1" kern="0" dirty="0">
                <a:solidFill>
                  <a:schemeClr val="bg2"/>
                </a:solidFill>
                <a:latin typeface="Calibri"/>
                <a:ea typeface="微软雅黑" panose="020B0503020204020204" pitchFamily="34" charset="-122"/>
              </a:rPr>
              <a:t>Above-mentioned system loaded in </a:t>
            </a:r>
            <a:r>
              <a:rPr kumimoji="1" lang="en-US" altLang="zh-CN" sz="1800" b="1" kern="0" dirty="0" smtClean="0">
                <a:solidFill>
                  <a:schemeClr val="bg2"/>
                </a:solidFill>
                <a:latin typeface="Calibri"/>
                <a:ea typeface="微软雅黑" panose="020B0503020204020204" pitchFamily="34" charset="-122"/>
              </a:rPr>
              <a:t>mini </a:t>
            </a:r>
            <a:r>
              <a:rPr kumimoji="1" lang="en-US" altLang="zh-CN" sz="1800" b="1" kern="0" dirty="0">
                <a:solidFill>
                  <a:schemeClr val="bg2"/>
                </a:solidFill>
                <a:latin typeface="Calibri"/>
                <a:ea typeface="微软雅黑" panose="020B0503020204020204" pitchFamily="34" charset="-122"/>
              </a:rPr>
              <a:t>UAV can be mobile, flexible, and high-speed to analyze landslide,  dredge barrier lake, judge the situation, and formulate emergency plan</a:t>
            </a:r>
          </a:p>
        </p:txBody>
      </p:sp>
      <p:sp>
        <p:nvSpPr>
          <p:cNvPr id="19" name="矩形 18"/>
          <p:cNvSpPr/>
          <p:nvPr/>
        </p:nvSpPr>
        <p:spPr>
          <a:xfrm>
            <a:off x="288411" y="1628750"/>
            <a:ext cx="3347460" cy="23021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1400" b="1" dirty="0" smtClean="0">
                <a:solidFill>
                  <a:schemeClr val="bg2"/>
                </a:solidFill>
                <a:ea typeface="黑体" pitchFamily="2" charset="-122"/>
                <a:sym typeface="宋体" pitchFamily="2" charset="-122"/>
              </a:rPr>
              <a:t>Point Cloud</a:t>
            </a:r>
          </a:p>
          <a:p>
            <a:endParaRPr lang="en-US" altLang="zh-CN" sz="1400" b="1" dirty="0">
              <a:solidFill>
                <a:schemeClr val="bg2"/>
              </a:solidFill>
              <a:ea typeface="黑体" pitchFamily="2" charset="-122"/>
              <a:sym typeface="宋体" pitchFamily="2" charset="-122"/>
            </a:endParaRPr>
          </a:p>
          <a:p>
            <a:endParaRPr lang="en-US" altLang="zh-CN" sz="1400" b="1" dirty="0" smtClean="0">
              <a:solidFill>
                <a:schemeClr val="bg2"/>
              </a:solidFill>
              <a:ea typeface="黑体" pitchFamily="2" charset="-122"/>
              <a:sym typeface="宋体" pitchFamily="2" charset="-122"/>
            </a:endParaRPr>
          </a:p>
          <a:p>
            <a:endParaRPr lang="en-US" altLang="zh-CN" sz="1400" b="1" dirty="0">
              <a:solidFill>
                <a:schemeClr val="bg2"/>
              </a:solidFill>
              <a:ea typeface="黑体" pitchFamily="2" charset="-122"/>
              <a:sym typeface="宋体" pitchFamily="2" charset="-122"/>
            </a:endParaRPr>
          </a:p>
          <a:p>
            <a:endParaRPr lang="en-US" altLang="zh-CN" sz="1400" b="1" dirty="0" smtClean="0">
              <a:solidFill>
                <a:schemeClr val="bg2"/>
              </a:solidFill>
              <a:ea typeface="黑体" pitchFamily="2" charset="-122"/>
              <a:sym typeface="宋体" pitchFamily="2" charset="-122"/>
            </a:endParaRPr>
          </a:p>
          <a:p>
            <a:endParaRPr lang="en-US" altLang="zh-CN" b="1" dirty="0" smtClean="0"/>
          </a:p>
          <a:p>
            <a:pPr fontAlgn="base">
              <a:spcBef>
                <a:spcPct val="20000"/>
              </a:spcBef>
              <a:spcAft>
                <a:spcPct val="0"/>
              </a:spcAft>
            </a:pPr>
            <a:endParaRPr lang="en-US" altLang="zh-CN" b="1" dirty="0" smtClean="0"/>
          </a:p>
          <a:p>
            <a:pPr fontAlgn="base">
              <a:spcBef>
                <a:spcPct val="20000"/>
              </a:spcBef>
              <a:spcAft>
                <a:spcPct val="0"/>
              </a:spcAft>
            </a:pPr>
            <a:endParaRPr lang="en-US" altLang="zh-CN" b="1" dirty="0"/>
          </a:p>
          <a:p>
            <a:pPr fontAlgn="base">
              <a:spcBef>
                <a:spcPct val="20000"/>
              </a:spcBef>
              <a:spcAft>
                <a:spcPct val="0"/>
              </a:spcAft>
            </a:pPr>
            <a:endParaRPr lang="en-US" altLang="zh-CN" b="1" dirty="0" smtClean="0"/>
          </a:p>
        </p:txBody>
      </p:sp>
      <p:sp>
        <p:nvSpPr>
          <p:cNvPr id="25" name="矩形 24"/>
          <p:cNvSpPr/>
          <p:nvPr/>
        </p:nvSpPr>
        <p:spPr>
          <a:xfrm>
            <a:off x="5148079" y="1628750"/>
            <a:ext cx="3634274" cy="235449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1">
              <a:lnSpc>
                <a:spcPct val="150000"/>
              </a:lnSpc>
            </a:pPr>
            <a:r>
              <a:rPr lang="en-US" altLang="zh-CN" sz="1400" b="1" dirty="0">
                <a:solidFill>
                  <a:schemeClr val="bg2"/>
                </a:solidFill>
                <a:ea typeface="黑体" pitchFamily="2" charset="-122"/>
                <a:sym typeface="Calibri" pitchFamily="34" charset="0"/>
              </a:rPr>
              <a:t>Contour </a:t>
            </a:r>
            <a:r>
              <a:rPr lang="en-US" altLang="zh-CN" sz="1400" b="1" dirty="0" smtClean="0">
                <a:solidFill>
                  <a:schemeClr val="bg2"/>
                </a:solidFill>
                <a:ea typeface="黑体" pitchFamily="2" charset="-122"/>
                <a:sym typeface="Calibri" pitchFamily="34" charset="0"/>
              </a:rPr>
              <a:t>line</a:t>
            </a:r>
          </a:p>
          <a:p>
            <a:pPr lvl="1">
              <a:lnSpc>
                <a:spcPct val="150000"/>
              </a:lnSpc>
            </a:pPr>
            <a:endParaRPr lang="en-US" altLang="zh-CN" sz="1400" b="1" dirty="0">
              <a:solidFill>
                <a:schemeClr val="bg2"/>
              </a:solidFill>
              <a:ea typeface="黑体" pitchFamily="2" charset="-122"/>
              <a:sym typeface="Calibri" pitchFamily="34" charset="0"/>
            </a:endParaRPr>
          </a:p>
          <a:p>
            <a:pPr lvl="1">
              <a:lnSpc>
                <a:spcPct val="150000"/>
              </a:lnSpc>
            </a:pPr>
            <a:endParaRPr lang="en-US" altLang="zh-CN" sz="1400" b="1" dirty="0" smtClean="0">
              <a:solidFill>
                <a:schemeClr val="bg2"/>
              </a:solidFill>
              <a:ea typeface="黑体" pitchFamily="2" charset="-122"/>
              <a:sym typeface="Calibri" pitchFamily="34" charset="0"/>
            </a:endParaRPr>
          </a:p>
          <a:p>
            <a:pPr lvl="1">
              <a:lnSpc>
                <a:spcPct val="150000"/>
              </a:lnSpc>
            </a:pPr>
            <a:endParaRPr lang="en-US" altLang="zh-CN" sz="1400" b="1" dirty="0">
              <a:solidFill>
                <a:schemeClr val="bg2"/>
              </a:solidFill>
              <a:ea typeface="黑体" pitchFamily="2" charset="-122"/>
              <a:sym typeface="Calibri" pitchFamily="34" charset="0"/>
            </a:endParaRPr>
          </a:p>
          <a:p>
            <a:pPr lvl="1">
              <a:lnSpc>
                <a:spcPct val="150000"/>
              </a:lnSpc>
            </a:pPr>
            <a:endParaRPr lang="en-US" altLang="zh-CN" sz="1400" b="1" dirty="0" smtClean="0">
              <a:solidFill>
                <a:schemeClr val="bg2"/>
              </a:solidFill>
              <a:ea typeface="黑体" pitchFamily="2" charset="-122"/>
              <a:sym typeface="Calibri" pitchFamily="34" charset="0"/>
            </a:endParaRPr>
          </a:p>
          <a:p>
            <a:pPr lvl="1">
              <a:lnSpc>
                <a:spcPct val="150000"/>
              </a:lnSpc>
            </a:pPr>
            <a:endParaRPr lang="en-US" altLang="zh-CN" sz="1400" b="1" dirty="0">
              <a:solidFill>
                <a:schemeClr val="bg2"/>
              </a:solidFill>
              <a:ea typeface="黑体" pitchFamily="2" charset="-122"/>
              <a:sym typeface="Calibri" pitchFamily="34" charset="0"/>
            </a:endParaRPr>
          </a:p>
          <a:p>
            <a:pPr lvl="1">
              <a:lnSpc>
                <a:spcPct val="150000"/>
              </a:lnSpc>
            </a:pPr>
            <a:endParaRPr lang="en-US" altLang="zh-CN" sz="1400" b="1" dirty="0">
              <a:solidFill>
                <a:schemeClr val="bg2"/>
              </a:solidFill>
              <a:ea typeface="黑体" pitchFamily="2" charset="-122"/>
              <a:sym typeface="Calibri" pitchFamily="34" charset="0"/>
            </a:endParaRPr>
          </a:p>
        </p:txBody>
      </p:sp>
      <p:pic>
        <p:nvPicPr>
          <p:cNvPr id="28" name="Picture 2"/>
          <p:cNvPicPr preferRelativeResize="0">
            <a:picLocks noChangeArrowheads="1"/>
          </p:cNvPicPr>
          <p:nvPr/>
        </p:nvPicPr>
        <p:blipFill>
          <a:blip r:embed="rId3" cstate="print"/>
          <a:srcRect l="5547" t="11093" r="5706" b="6815"/>
          <a:stretch>
            <a:fillRect/>
          </a:stretch>
        </p:blipFill>
        <p:spPr bwMode="auto">
          <a:xfrm>
            <a:off x="472354" y="1935119"/>
            <a:ext cx="2930416" cy="1689430"/>
          </a:xfrm>
          <a:prstGeom prst="rect">
            <a:avLst/>
          </a:prstGeom>
          <a:ln w="28575">
            <a:solidFill>
              <a:schemeClr val="accent3"/>
            </a:solidFill>
          </a:ln>
        </p:spPr>
      </p:pic>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931" y="1950314"/>
            <a:ext cx="3178667" cy="1711362"/>
          </a:xfrm>
          <a:prstGeom prst="rect">
            <a:avLst/>
          </a:prstGeom>
        </p:spPr>
      </p:pic>
      <p:pic>
        <p:nvPicPr>
          <p:cNvPr id="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33" y="4691261"/>
            <a:ext cx="2945415" cy="184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4776463" y="4351257"/>
            <a:ext cx="4069989" cy="246221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endParaRPr lang="en-US" altLang="zh-CN" sz="1400" b="1" dirty="0" smtClean="0">
              <a:solidFill>
                <a:schemeClr val="bg2"/>
              </a:solidFill>
              <a:sym typeface="宋体" pitchFamily="2" charset="-122"/>
            </a:endParaRPr>
          </a:p>
          <a:p>
            <a:endParaRPr lang="en-US" altLang="zh-CN" sz="1400" b="1" dirty="0">
              <a:solidFill>
                <a:schemeClr val="bg2"/>
              </a:solidFill>
              <a:sym typeface="宋体" pitchFamily="2" charset="-122"/>
            </a:endParaRPr>
          </a:p>
          <a:p>
            <a:r>
              <a:rPr lang="en-US" altLang="zh-CN" sz="1400" b="1" dirty="0" smtClean="0">
                <a:solidFill>
                  <a:schemeClr val="bg2"/>
                </a:solidFill>
                <a:sym typeface="宋体" pitchFamily="2" charset="-122"/>
              </a:rPr>
              <a:t>DEM </a:t>
            </a:r>
            <a:r>
              <a:rPr lang="en-US" altLang="zh-CN" sz="1400" b="1" dirty="0">
                <a:solidFill>
                  <a:schemeClr val="bg2"/>
                </a:solidFill>
                <a:sym typeface="宋体" pitchFamily="2" charset="-122"/>
              </a:rPr>
              <a:t>in disaster </a:t>
            </a:r>
            <a:r>
              <a:rPr lang="en-US" altLang="zh-CN" sz="1400" b="1" dirty="0" smtClean="0">
                <a:solidFill>
                  <a:schemeClr val="bg2"/>
                </a:solidFill>
                <a:sym typeface="宋体" pitchFamily="2" charset="-122"/>
              </a:rPr>
              <a:t>zone</a:t>
            </a:r>
            <a:endParaRPr lang="en-US" altLang="zh-CN" b="1" dirty="0" smtClean="0"/>
          </a:p>
        </p:txBody>
      </p:sp>
      <p:pic>
        <p:nvPicPr>
          <p:cNvPr id="3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79" y="4737692"/>
            <a:ext cx="3698373" cy="175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椭圆 26"/>
          <p:cNvSpPr/>
          <p:nvPr/>
        </p:nvSpPr>
        <p:spPr bwMode="auto">
          <a:xfrm>
            <a:off x="2109273" y="3405993"/>
            <a:ext cx="4824669" cy="1567760"/>
          </a:xfrm>
          <a:prstGeom prst="ellipse">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54000" tIns="0" rIns="54000" bIns="0" numCol="1" spcCol="0" rtlCol="0" fromWordArt="0" anchor="ctr" anchorCtr="0" forceAA="0" compatLnSpc="1">
            <a:prstTxWarp prst="textNoShape">
              <a:avLst/>
            </a:prstTxWarp>
            <a:noAutofit/>
          </a:bodyPr>
          <a:lstStyle/>
          <a:p>
            <a:pPr marL="285750" indent="-285750" algn="l">
              <a:buFont typeface="Arial" panose="020B0604020202020204" pitchFamily="34" charset="0"/>
              <a:buChar char="•"/>
            </a:pPr>
            <a:r>
              <a:rPr lang="it-IT" altLang="zh-CN" sz="1200" b="1" dirty="0">
                <a:latin typeface="Verdana" pitchFamily="34" charset="0"/>
                <a:ea typeface="Verdana" pitchFamily="34" charset="0"/>
                <a:cs typeface="Verdana" pitchFamily="34" charset="0"/>
              </a:rPr>
              <a:t>Achieve DEM data in disaster zone</a:t>
            </a:r>
          </a:p>
          <a:p>
            <a:pPr marL="285750" indent="-285750" algn="l">
              <a:buFont typeface="Arial" panose="020B0604020202020204" pitchFamily="34" charset="0"/>
              <a:buChar char="•"/>
            </a:pPr>
            <a:r>
              <a:rPr lang="en-US" altLang="zh-CN" sz="1200" b="1" dirty="0">
                <a:latin typeface="Verdana" pitchFamily="34" charset="0"/>
                <a:ea typeface="Verdana" pitchFamily="34" charset="0"/>
                <a:cs typeface="Verdana" pitchFamily="34" charset="0"/>
              </a:rPr>
              <a:t>Build contour line</a:t>
            </a:r>
          </a:p>
          <a:p>
            <a:pPr marL="285750" indent="-285750" algn="l">
              <a:buFont typeface="Arial" panose="020B0604020202020204" pitchFamily="34" charset="0"/>
              <a:buChar char="•"/>
            </a:pPr>
            <a:r>
              <a:rPr lang="en-US" altLang="zh-CN" sz="1200" b="1" dirty="0">
                <a:latin typeface="Verdana" pitchFamily="34" charset="0"/>
                <a:ea typeface="Verdana" pitchFamily="34" charset="0"/>
                <a:cs typeface="Verdana" pitchFamily="34" charset="0"/>
              </a:rPr>
              <a:t>Analyze </a:t>
            </a:r>
            <a:r>
              <a:rPr lang="en-US" altLang="zh-CN" sz="1200" b="1" dirty="0" smtClean="0">
                <a:latin typeface="Verdana" pitchFamily="34" charset="0"/>
                <a:ea typeface="Verdana" pitchFamily="34" charset="0"/>
                <a:cs typeface="Verdana" pitchFamily="34" charset="0"/>
              </a:rPr>
              <a:t>landslides</a:t>
            </a:r>
          </a:p>
          <a:p>
            <a:pPr marL="285750" indent="-285750" algn="l">
              <a:buFont typeface="Arial" panose="020B0604020202020204" pitchFamily="34" charset="0"/>
              <a:buChar char="•"/>
            </a:pPr>
            <a:r>
              <a:rPr lang="en-US" altLang="zh-CN" sz="1200" b="1" dirty="0">
                <a:latin typeface="Verdana" pitchFamily="34" charset="0"/>
                <a:ea typeface="Verdana" pitchFamily="34" charset="0"/>
                <a:cs typeface="Verdana" pitchFamily="34" charset="0"/>
              </a:rPr>
              <a:t>Analyze water level of </a:t>
            </a:r>
            <a:r>
              <a:rPr lang="en-US" altLang="zh-CN" sz="1200" b="1" dirty="0" smtClean="0">
                <a:latin typeface="Verdana" pitchFamily="34" charset="0"/>
                <a:ea typeface="Verdana" pitchFamily="34" charset="0"/>
                <a:cs typeface="Verdana" pitchFamily="34" charset="0"/>
              </a:rPr>
              <a:t>barrier lake</a:t>
            </a:r>
            <a:endParaRPr lang="en-US" altLang="zh-CN" sz="14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15423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itchFamily="34" charset="0"/>
              <a:ea typeface="宋体" pitchFamily="2" charset="-122"/>
            </a:endParaRPr>
          </a:p>
        </p:txBody>
      </p:sp>
      <p:sp>
        <p:nvSpPr>
          <p:cNvPr id="13" name="内容占位符 2"/>
          <p:cNvSpPr txBox="1">
            <a:spLocks/>
          </p:cNvSpPr>
          <p:nvPr/>
        </p:nvSpPr>
        <p:spPr>
          <a:xfrm>
            <a:off x="428596" y="764630"/>
            <a:ext cx="8429684" cy="1253664"/>
          </a:xfrm>
          <a:prstGeom prst="rect">
            <a:avLst/>
          </a:prstGeom>
          <a:solidFill>
            <a:sysClr val="window" lastClr="FFFFFF">
              <a:alpha val="0"/>
            </a:sysClr>
          </a:solidFill>
          <a:ln w="25400" cap="flat" cmpd="sng" algn="ctr">
            <a:noFill/>
            <a:prstDash val="solid"/>
          </a:ln>
          <a:effectLst/>
        </p:spPr>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
                <a:srgbClr val="0000FF"/>
              </a:buClr>
              <a:buSzPct val="80000"/>
              <a:buFont typeface="Wingdings" pitchFamily="2" charset="2"/>
              <a:buChar char="l"/>
              <a:tabLst/>
              <a:defRPr/>
            </a:pPr>
            <a:r>
              <a:rPr kumimoji="1" lang="en-US" altLang="zh-CN" sz="2000" b="1" i="0" u="none" strike="noStrike" kern="0" cap="none" spc="0" normalizeH="0" baseline="0" noProof="0" dirty="0" smtClean="0">
                <a:ln>
                  <a:noFill/>
                </a:ln>
                <a:solidFill>
                  <a:srgbClr val="3333FF"/>
                </a:solidFill>
                <a:effectLst/>
                <a:uLnTx/>
                <a:uFillTx/>
                <a:latin typeface="Calibri"/>
                <a:ea typeface="微软雅黑" panose="020B0503020204020204" pitchFamily="34" charset="-122"/>
                <a:cs typeface="+mn-cs"/>
              </a:rPr>
              <a:t>As aerospace infrastructures plays a key role in disaster emergency, “Aerospace Application Coordination System for Emergency Response and Data Sharing (ArcSer)” is established by  support  of Chinese National Science-Technology Support Plan Projects</a:t>
            </a:r>
          </a:p>
        </p:txBody>
      </p:sp>
      <p:graphicFrame>
        <p:nvGraphicFramePr>
          <p:cNvPr id="14" name="对象 2"/>
          <p:cNvGraphicFramePr>
            <a:graphicFrameLocks noGrp="1" noChangeAspect="1"/>
          </p:cNvGraphicFramePr>
          <p:nvPr>
            <p:extLst>
              <p:ext uri="{D42A27DB-BD31-4B8C-83A1-F6EECF244321}">
                <p14:modId xmlns:p14="http://schemas.microsoft.com/office/powerpoint/2010/main" val="1998293755"/>
              </p:ext>
            </p:extLst>
          </p:nvPr>
        </p:nvGraphicFramePr>
        <p:xfrm>
          <a:off x="4251880" y="2214554"/>
          <a:ext cx="4892120" cy="4286280"/>
        </p:xfrm>
        <a:graphic>
          <a:graphicData uri="http://schemas.openxmlformats.org/presentationml/2006/ole">
            <mc:AlternateContent xmlns:mc="http://schemas.openxmlformats.org/markup-compatibility/2006">
              <mc:Choice xmlns:v="urn:schemas-microsoft-com:vml" Requires="v">
                <p:oleObj spid="_x0000_s8516" name="Visio" r:id="rId4" imgW="6832745" imgH="5986969" progId="Visio.Drawing.11">
                  <p:embed/>
                </p:oleObj>
              </mc:Choice>
              <mc:Fallback>
                <p:oleObj name="Visio" r:id="rId4" imgW="6832745" imgH="5986969"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1880" y="2214554"/>
                        <a:ext cx="4892120" cy="42862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矩形 5"/>
          <p:cNvSpPr>
            <a:spLocks noChangeArrowheads="1"/>
          </p:cNvSpPr>
          <p:nvPr/>
        </p:nvSpPr>
        <p:spPr bwMode="auto">
          <a:xfrm>
            <a:off x="107380" y="2348850"/>
            <a:ext cx="4296229" cy="1225868"/>
          </a:xfrm>
          <a:prstGeom prst="round2DiagRect">
            <a:avLst/>
          </a:prstGeom>
          <a:solidFill>
            <a:sysClr val="window" lastClr="FFFFFF"/>
          </a:solidFill>
          <a:ln w="25400" cap="flat" cmpd="sng" algn="ctr">
            <a:solidFill>
              <a:srgbClr val="4F81BD"/>
            </a:solidFill>
            <a:prstDash val="solid"/>
            <a:headEnd/>
            <a:tailEnd/>
          </a:ln>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 typeface="Wingdings" pitchFamily="2" charset="2"/>
              <a:buChar char="l"/>
              <a:tabLst/>
              <a:defRPr/>
            </a:pPr>
            <a:r>
              <a:rPr kumimoji="0" lang="en-US" altLang="zh-CN"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 Coordinate</a:t>
            </a:r>
            <a:r>
              <a:rPr kumimoji="0" lang="en-US" altLang="en-US"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  </a:t>
            </a:r>
            <a:r>
              <a:rPr kumimoji="0" lang="en-US" altLang="en-US" sz="2200" b="1" i="0" u="none" strike="noStrike" kern="0" cap="none" spc="0" normalizeH="0" baseline="0" noProof="0" dirty="0">
                <a:ln>
                  <a:noFill/>
                </a:ln>
                <a:solidFill>
                  <a:sysClr val="windowText" lastClr="000000"/>
                </a:solidFill>
                <a:effectLst/>
                <a:uLnTx/>
                <a:uFillTx/>
                <a:latin typeface="Times New Roman" pitchFamily="18" charset="0"/>
                <a:ea typeface="微软雅黑" pitchFamily="34" charset="-122"/>
                <a:cs typeface="Times New Roman" pitchFamily="18" charset="0"/>
              </a:rPr>
              <a:t>civil aerospace resources to </a:t>
            </a:r>
            <a:r>
              <a:rPr kumimoji="0" lang="en-US" altLang="en-US"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acquire remote </a:t>
            </a:r>
            <a:r>
              <a:rPr kumimoji="0" lang="en-US" altLang="en-US" sz="2200" b="1" i="0" u="none" strike="noStrike" kern="0" cap="none" spc="0" normalizeH="0" baseline="0" noProof="0" dirty="0">
                <a:ln>
                  <a:noFill/>
                </a:ln>
                <a:solidFill>
                  <a:sysClr val="windowText" lastClr="000000"/>
                </a:solidFill>
                <a:effectLst/>
                <a:uLnTx/>
                <a:uFillTx/>
                <a:latin typeface="Times New Roman" pitchFamily="18" charset="0"/>
                <a:ea typeface="微软雅黑" pitchFamily="34" charset="-122"/>
                <a:cs typeface="Times New Roman" pitchFamily="18" charset="0"/>
              </a:rPr>
              <a:t>sensing data of </a:t>
            </a:r>
            <a:r>
              <a:rPr kumimoji="0" lang="en-US" altLang="en-US"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disaster area</a:t>
            </a:r>
          </a:p>
        </p:txBody>
      </p:sp>
      <p:sp>
        <p:nvSpPr>
          <p:cNvPr id="16" name="矩形 5"/>
          <p:cNvSpPr>
            <a:spLocks noChangeArrowheads="1"/>
          </p:cNvSpPr>
          <p:nvPr/>
        </p:nvSpPr>
        <p:spPr bwMode="auto">
          <a:xfrm>
            <a:off x="117329" y="5194948"/>
            <a:ext cx="4248472" cy="1225868"/>
          </a:xfrm>
          <a:prstGeom prst="round2DiagRect">
            <a:avLst/>
          </a:prstGeom>
          <a:solidFill>
            <a:sysClr val="window" lastClr="FFFFFF"/>
          </a:solidFill>
          <a:ln w="25400" cap="flat" cmpd="sng" algn="ctr">
            <a:solidFill>
              <a:srgbClr val="4F81BD"/>
            </a:solidFill>
            <a:prstDash val="solid"/>
            <a:headEnd/>
            <a:tailEnd/>
          </a:ln>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 typeface="Wingdings" pitchFamily="2" charset="2"/>
              <a:buChar char="l"/>
              <a:tabLst/>
              <a:defRPr/>
            </a:pPr>
            <a:r>
              <a:rPr kumimoji="0" lang="en-US" altLang="en-US"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 Distribute the </a:t>
            </a:r>
            <a:r>
              <a:rPr kumimoji="0" lang="en-US" altLang="en-US" sz="2200" b="1" i="0" u="none" strike="noStrike" kern="0" cap="none" spc="0" normalizeH="0" baseline="0" noProof="0" dirty="0">
                <a:ln>
                  <a:noFill/>
                </a:ln>
                <a:solidFill>
                  <a:sysClr val="windowText" lastClr="000000"/>
                </a:solidFill>
                <a:effectLst/>
                <a:uLnTx/>
                <a:uFillTx/>
                <a:latin typeface="Times New Roman" pitchFamily="18" charset="0"/>
                <a:ea typeface="微软雅黑" pitchFamily="34" charset="-122"/>
                <a:cs typeface="Times New Roman" pitchFamily="18" charset="0"/>
              </a:rPr>
              <a:t>data to disaster reduction application </a:t>
            </a:r>
            <a:r>
              <a:rPr kumimoji="0" lang="en-US" altLang="zh-CN" sz="2200" b="1" i="0" u="none" strike="noStrike" kern="0" cap="none" spc="0" normalizeH="0" baseline="0" noProof="0" dirty="0">
                <a:ln>
                  <a:noFill/>
                </a:ln>
                <a:solidFill>
                  <a:sysClr val="windowText" lastClr="000000"/>
                </a:solidFill>
                <a:effectLst/>
                <a:uLnTx/>
                <a:uFillTx/>
                <a:latin typeface="Times New Roman" pitchFamily="18" charset="0"/>
                <a:ea typeface="微软雅黑" pitchFamily="34" charset="-122"/>
                <a:cs typeface="Times New Roman" pitchFamily="18" charset="0"/>
              </a:rPr>
              <a:t>agencie</a:t>
            </a:r>
            <a:r>
              <a:rPr kumimoji="0" lang="en-US" altLang="en-US" sz="2200" b="1" i="0" u="none" strike="noStrike" kern="0" cap="none" spc="0" normalizeH="0" baseline="0" noProof="0" dirty="0">
                <a:ln>
                  <a:noFill/>
                </a:ln>
                <a:solidFill>
                  <a:sysClr val="windowText" lastClr="000000"/>
                </a:solidFill>
                <a:effectLst/>
                <a:uLnTx/>
                <a:uFillTx/>
                <a:latin typeface="Times New Roman" pitchFamily="18" charset="0"/>
                <a:ea typeface="微软雅黑" pitchFamily="34" charset="-122"/>
                <a:cs typeface="Times New Roman" pitchFamily="18" charset="0"/>
              </a:rPr>
              <a:t>s as soon as </a:t>
            </a:r>
            <a:r>
              <a:rPr kumimoji="0" lang="en-US" altLang="en-US"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possible</a:t>
            </a:r>
          </a:p>
        </p:txBody>
      </p:sp>
      <p:sp>
        <p:nvSpPr>
          <p:cNvPr id="17" name="矩形 5"/>
          <p:cNvSpPr>
            <a:spLocks noChangeArrowheads="1"/>
          </p:cNvSpPr>
          <p:nvPr/>
        </p:nvSpPr>
        <p:spPr bwMode="auto">
          <a:xfrm>
            <a:off x="117329" y="3771899"/>
            <a:ext cx="4296229" cy="1225868"/>
          </a:xfrm>
          <a:prstGeom prst="round2DiagRect">
            <a:avLst/>
          </a:prstGeom>
          <a:solidFill>
            <a:sysClr val="window" lastClr="FFFFFF"/>
          </a:solidFill>
          <a:ln w="25400" cap="flat" cmpd="sng" algn="ctr">
            <a:solidFill>
              <a:srgbClr val="4F81BD"/>
            </a:solidFill>
            <a:prstDash val="solid"/>
            <a:headEnd/>
            <a:tailEnd/>
          </a:ln>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 typeface="Wingdings" pitchFamily="2" charset="2"/>
              <a:buChar char="l"/>
              <a:tabLst/>
              <a:defRPr/>
            </a:pPr>
            <a:r>
              <a:rPr kumimoji="0" lang="en-US" altLang="zh-CN"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 Do</a:t>
            </a:r>
            <a:r>
              <a:rPr kumimoji="0" lang="en-US" altLang="en-US"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 aerospace remote sensing data </a:t>
            </a:r>
            <a:r>
              <a:rPr kumimoji="0" lang="en-US" altLang="zh-CN"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acquisition</a:t>
            </a:r>
            <a:r>
              <a:rPr kumimoji="0" lang="en-US" altLang="en-US" sz="2200" b="1" i="0" u="none" strike="noStrike" kern="0" cap="none" spc="0" normalizeH="0" baseline="0" noProof="0" dirty="0" smtClean="0">
                <a:ln>
                  <a:noFill/>
                </a:ln>
                <a:solidFill>
                  <a:sysClr val="windowText" lastClr="000000"/>
                </a:solidFill>
                <a:effectLst/>
                <a:uLnTx/>
                <a:uFillTx/>
                <a:latin typeface="Times New Roman" pitchFamily="18" charset="0"/>
                <a:ea typeface="微软雅黑" pitchFamily="34" charset="-122"/>
                <a:cs typeface="Times New Roman" pitchFamily="18" charset="0"/>
              </a:rPr>
              <a:t> and collects the data together</a:t>
            </a:r>
          </a:p>
        </p:txBody>
      </p:sp>
      <p:sp>
        <p:nvSpPr>
          <p:cNvPr id="18" name="标题 1"/>
          <p:cNvSpPr txBox="1">
            <a:spLocks/>
          </p:cNvSpPr>
          <p:nvPr/>
        </p:nvSpPr>
        <p:spPr bwMode="auto">
          <a:xfrm>
            <a:off x="10840" y="8033"/>
            <a:ext cx="8215370" cy="6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266700" algn="l" defTabSz="914400" eaLnBrk="0" latinLnBrk="0" hangingPunct="0">
              <a:lnSpc>
                <a:spcPct val="130000"/>
              </a:lnSpc>
              <a:buClrTx/>
              <a:buSzTx/>
              <a:buFontTx/>
              <a:buNone/>
              <a:tabLst/>
              <a:defRPr/>
            </a:pPr>
            <a:r>
              <a:rPr lang="en-US" altLang="zh-CN" sz="2400" b="1" dirty="0">
                <a:solidFill>
                  <a:srgbClr val="FFFFFF"/>
                </a:solidFill>
                <a:latin typeface="Calibri" pitchFamily="34" charset="0"/>
                <a:ea typeface="+mj-ea"/>
                <a:cs typeface="+mj-cs"/>
                <a:sym typeface="Arial" pitchFamily="34" charset="0"/>
              </a:rPr>
              <a:t>Way Forward(Ⅰ)</a:t>
            </a:r>
            <a:r>
              <a:rPr lang="zh-CN" altLang="en-US" sz="2400" b="1" dirty="0">
                <a:solidFill>
                  <a:srgbClr val="FFFFFF"/>
                </a:solidFill>
                <a:latin typeface="Calibri" pitchFamily="34" charset="0"/>
                <a:ea typeface="+mj-ea"/>
                <a:cs typeface="+mj-cs"/>
              </a:rPr>
              <a:t> </a:t>
            </a:r>
            <a:r>
              <a:rPr lang="en-US" altLang="zh-CN" sz="2400" b="1" dirty="0">
                <a:solidFill>
                  <a:srgbClr val="FFFFFF"/>
                </a:solidFill>
                <a:latin typeface="Calibri" pitchFamily="34" charset="0"/>
                <a:ea typeface="+mj-ea"/>
                <a:cs typeface="+mj-cs"/>
              </a:rPr>
              <a:t>—— New Element to </a:t>
            </a:r>
            <a:r>
              <a:rPr lang="en-US" altLang="zh-CN" sz="2400" b="1" dirty="0" err="1">
                <a:solidFill>
                  <a:srgbClr val="FFFFFF"/>
                </a:solidFill>
                <a:latin typeface="Calibri" pitchFamily="34" charset="0"/>
                <a:ea typeface="+mj-ea"/>
                <a:cs typeface="+mj-cs"/>
              </a:rPr>
              <a:t>Arcser</a:t>
            </a:r>
            <a:endParaRPr lang="zh-CN" altLang="en-US" sz="2400" b="1" dirty="0">
              <a:solidFill>
                <a:srgbClr val="FFFFFF"/>
              </a:solidFill>
              <a:latin typeface="Calibri" pitchFamily="34" charset="0"/>
              <a:ea typeface="+mj-ea"/>
              <a:cs typeface="+mj-cs"/>
              <a:sym typeface="Arial" charset="0"/>
            </a:endParaRPr>
          </a:p>
        </p:txBody>
      </p:sp>
    </p:spTree>
    <p:extLst>
      <p:ext uri="{BB962C8B-B14F-4D97-AF65-F5344CB8AC3E}">
        <p14:creationId xmlns:p14="http://schemas.microsoft.com/office/powerpoint/2010/main" val="350062145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 name="矩形 45"/>
          <p:cNvSpPr/>
          <p:nvPr/>
        </p:nvSpPr>
        <p:spPr>
          <a:xfrm>
            <a:off x="182816" y="2596887"/>
            <a:ext cx="5480462" cy="86129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7"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itchFamily="34" charset="0"/>
              <a:ea typeface="宋体" pitchFamily="2" charset="-122"/>
            </a:endParaRPr>
          </a:p>
        </p:txBody>
      </p:sp>
      <p:cxnSp>
        <p:nvCxnSpPr>
          <p:cNvPr id="48" name="直接箭头连接符 68"/>
          <p:cNvCxnSpPr>
            <a:cxnSpLocks noChangeShapeType="1"/>
          </p:cNvCxnSpPr>
          <p:nvPr/>
        </p:nvCxnSpPr>
        <p:spPr bwMode="auto">
          <a:xfrm>
            <a:off x="4503991" y="3435955"/>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grpSp>
        <p:nvGrpSpPr>
          <p:cNvPr id="49" name="Group 10"/>
          <p:cNvGrpSpPr>
            <a:grpSpLocks/>
          </p:cNvGrpSpPr>
          <p:nvPr/>
        </p:nvGrpSpPr>
        <p:grpSpPr bwMode="auto">
          <a:xfrm>
            <a:off x="111696" y="2576856"/>
            <a:ext cx="5659755" cy="803857"/>
            <a:chOff x="0" y="77114"/>
            <a:chExt cx="5136249" cy="650277"/>
          </a:xfrm>
        </p:grpSpPr>
        <p:sp>
          <p:nvSpPr>
            <p:cNvPr id="50" name="Text Box 13"/>
            <p:cNvSpPr txBox="1">
              <a:spLocks noChangeArrowheads="1"/>
            </p:cNvSpPr>
            <p:nvPr/>
          </p:nvSpPr>
          <p:spPr bwMode="auto">
            <a:xfrm>
              <a:off x="130526" y="77114"/>
              <a:ext cx="4907555" cy="65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itchFamily="34" charset="0"/>
                <a:ea typeface="宋体" pitchFamily="2" charset="-122"/>
              </a:endParaRPr>
            </a:p>
          </p:txBody>
        </p:sp>
        <p:sp>
          <p:nvSpPr>
            <p:cNvPr id="51" name="TextBox 9"/>
            <p:cNvSpPr txBox="1">
              <a:spLocks noChangeArrowheads="1"/>
            </p:cNvSpPr>
            <p:nvPr/>
          </p:nvSpPr>
          <p:spPr bwMode="auto">
            <a:xfrm>
              <a:off x="0" y="93318"/>
              <a:ext cx="5136249" cy="3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smtClean="0">
                  <a:ln>
                    <a:noFill/>
                  </a:ln>
                  <a:solidFill>
                    <a:srgbClr val="1F497D"/>
                  </a:solidFill>
                  <a:effectLst/>
                  <a:uLnTx/>
                  <a:uFillTx/>
                  <a:latin typeface="Calibri" pitchFamily="34" charset="0"/>
                  <a:ea typeface="宋体" pitchFamily="2" charset="-122"/>
                </a:rPr>
                <a:t>ArcSer Platform</a:t>
              </a:r>
              <a:endParaRPr kumimoji="0" lang="zh-CN" altLang="en-US" sz="2000" b="1" i="0" u="none" strike="noStrike" kern="0" cap="none" spc="0" normalizeH="0" baseline="0" noProof="0" dirty="0">
                <a:ln>
                  <a:noFill/>
                </a:ln>
                <a:solidFill>
                  <a:srgbClr val="1F497D"/>
                </a:solidFill>
                <a:effectLst/>
                <a:uLnTx/>
                <a:uFillTx/>
                <a:latin typeface="Calibri" pitchFamily="34" charset="0"/>
                <a:ea typeface="宋体" pitchFamily="2" charset="-122"/>
              </a:endParaRPr>
            </a:p>
          </p:txBody>
        </p:sp>
      </p:grpSp>
      <p:pic>
        <p:nvPicPr>
          <p:cNvPr id="52" name="Picture 4" descr="蓄水池应急平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81" y="4994778"/>
            <a:ext cx="1200150" cy="95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直接箭头连接符 68"/>
          <p:cNvCxnSpPr>
            <a:cxnSpLocks noChangeShapeType="1"/>
          </p:cNvCxnSpPr>
          <p:nvPr/>
        </p:nvCxnSpPr>
        <p:spPr bwMode="auto">
          <a:xfrm>
            <a:off x="1503616" y="2315254"/>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cxnSp>
        <p:nvCxnSpPr>
          <p:cNvPr id="54" name="直接箭头连接符 69"/>
          <p:cNvCxnSpPr>
            <a:cxnSpLocks noChangeShapeType="1"/>
          </p:cNvCxnSpPr>
          <p:nvPr/>
        </p:nvCxnSpPr>
        <p:spPr bwMode="auto">
          <a:xfrm>
            <a:off x="4483671" y="2315254"/>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sp>
        <p:nvSpPr>
          <p:cNvPr id="55" name="圆角矩形 115"/>
          <p:cNvSpPr>
            <a:spLocks noChangeArrowheads="1"/>
          </p:cNvSpPr>
          <p:nvPr/>
        </p:nvSpPr>
        <p:spPr bwMode="auto">
          <a:xfrm>
            <a:off x="3096196" y="1684740"/>
            <a:ext cx="2646045" cy="606385"/>
          </a:xfrm>
          <a:prstGeom prst="roundRect">
            <a:avLst>
              <a:gd name="adj" fmla="val 16667"/>
            </a:avLst>
          </a:prstGeom>
          <a:noFill/>
          <a:ln w="25400">
            <a:solidFill>
              <a:srgbClr val="385D8A"/>
            </a:solidFill>
            <a:round/>
            <a:headEnd/>
            <a:tailEnd/>
          </a:ln>
          <a:effectLst>
            <a:outerShdw dist="38100" dir="2700000" algn="ctr"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itchFamily="34" charset="0"/>
              <a:ea typeface="宋体" pitchFamily="2" charset="-122"/>
            </a:endParaRPr>
          </a:p>
        </p:txBody>
      </p:sp>
      <p:sp>
        <p:nvSpPr>
          <p:cNvPr id="56" name="圆角矩形 116"/>
          <p:cNvSpPr>
            <a:spLocks noChangeArrowheads="1"/>
          </p:cNvSpPr>
          <p:nvPr/>
        </p:nvSpPr>
        <p:spPr bwMode="auto">
          <a:xfrm>
            <a:off x="182816" y="1684740"/>
            <a:ext cx="2646680" cy="606385"/>
          </a:xfrm>
          <a:prstGeom prst="roundRect">
            <a:avLst>
              <a:gd name="adj" fmla="val 16667"/>
            </a:avLst>
          </a:prstGeom>
          <a:noFill/>
          <a:ln w="25400">
            <a:solidFill>
              <a:srgbClr val="385D8A"/>
            </a:solidFill>
            <a:round/>
            <a:headEnd/>
            <a:tailEnd/>
          </a:ln>
          <a:effectLst>
            <a:outerShdw dist="38100" dir="2700000" algn="ctr"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itchFamily="34" charset="0"/>
              <a:ea typeface="宋体" pitchFamily="2" charset="-122"/>
            </a:endParaRPr>
          </a:p>
        </p:txBody>
      </p:sp>
      <p:graphicFrame>
        <p:nvGraphicFramePr>
          <p:cNvPr id="57" name="Object 74"/>
          <p:cNvGraphicFramePr>
            <a:graphicFrameLocks noChangeAspect="1"/>
          </p:cNvGraphicFramePr>
          <p:nvPr>
            <p:extLst>
              <p:ext uri="{D42A27DB-BD31-4B8C-83A1-F6EECF244321}">
                <p14:modId xmlns:p14="http://schemas.microsoft.com/office/powerpoint/2010/main" val="3983383969"/>
              </p:ext>
            </p:extLst>
          </p:nvPr>
        </p:nvGraphicFramePr>
        <p:xfrm>
          <a:off x="3293046" y="1791413"/>
          <a:ext cx="585470" cy="391769"/>
        </p:xfrm>
        <a:graphic>
          <a:graphicData uri="http://schemas.openxmlformats.org/presentationml/2006/ole">
            <mc:AlternateContent xmlns:mc="http://schemas.openxmlformats.org/markup-compatibility/2006">
              <mc:Choice xmlns:v="urn:schemas-microsoft-com:vml" Requires="v">
                <p:oleObj spid="_x0000_s15882" r:id="rId5" imgW="890551" imgH="567104" progId="">
                  <p:embed/>
                </p:oleObj>
              </mc:Choice>
              <mc:Fallback>
                <p:oleObj r:id="rId5" imgW="890551" imgH="56710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3046" y="1791413"/>
                        <a:ext cx="585470" cy="3917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75"/>
          <p:cNvGraphicFramePr>
            <a:graphicFrameLocks noChangeAspect="1"/>
          </p:cNvGraphicFramePr>
          <p:nvPr>
            <p:extLst>
              <p:ext uri="{D42A27DB-BD31-4B8C-83A1-F6EECF244321}">
                <p14:modId xmlns:p14="http://schemas.microsoft.com/office/powerpoint/2010/main" val="27025968"/>
              </p:ext>
            </p:extLst>
          </p:nvPr>
        </p:nvGraphicFramePr>
        <p:xfrm>
          <a:off x="3991546" y="1824431"/>
          <a:ext cx="471170" cy="427327"/>
        </p:xfrm>
        <a:graphic>
          <a:graphicData uri="http://schemas.openxmlformats.org/presentationml/2006/ole">
            <mc:AlternateContent xmlns:mc="http://schemas.openxmlformats.org/markup-compatibility/2006">
              <mc:Choice xmlns:v="urn:schemas-microsoft-com:vml" Requires="v">
                <p:oleObj spid="_x0000_s15883" r:id="rId7" imgW="599745" imgH="519296" progId="">
                  <p:embed/>
                </p:oleObj>
              </mc:Choice>
              <mc:Fallback>
                <p:oleObj r:id="rId7" imgW="599745" imgH="519296"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1546" y="1824431"/>
                        <a:ext cx="471170" cy="427327"/>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 name="Object 76"/>
          <p:cNvGraphicFramePr>
            <a:graphicFrameLocks noChangeAspect="1"/>
          </p:cNvGraphicFramePr>
          <p:nvPr>
            <p:extLst>
              <p:ext uri="{D42A27DB-BD31-4B8C-83A1-F6EECF244321}">
                <p14:modId xmlns:p14="http://schemas.microsoft.com/office/powerpoint/2010/main" val="2581764844"/>
              </p:ext>
            </p:extLst>
          </p:nvPr>
        </p:nvGraphicFramePr>
        <p:xfrm>
          <a:off x="4472241" y="1791413"/>
          <a:ext cx="587375" cy="391769"/>
        </p:xfrm>
        <a:graphic>
          <a:graphicData uri="http://schemas.openxmlformats.org/presentationml/2006/ole">
            <mc:AlternateContent xmlns:mc="http://schemas.openxmlformats.org/markup-compatibility/2006">
              <mc:Choice xmlns:v="urn:schemas-microsoft-com:vml" Requires="v">
                <p:oleObj spid="_x0000_s15884" r:id="rId9" imgW="890551" imgH="567104" progId="">
                  <p:embed/>
                </p:oleObj>
              </mc:Choice>
              <mc:Fallback>
                <p:oleObj r:id="rId9" imgW="890551" imgH="56710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2241" y="1791413"/>
                        <a:ext cx="587375" cy="3917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77"/>
          <p:cNvGraphicFramePr>
            <a:graphicFrameLocks noChangeAspect="1"/>
          </p:cNvGraphicFramePr>
          <p:nvPr>
            <p:extLst>
              <p:ext uri="{D42A27DB-BD31-4B8C-83A1-F6EECF244321}">
                <p14:modId xmlns:p14="http://schemas.microsoft.com/office/powerpoint/2010/main" val="2720285734"/>
              </p:ext>
            </p:extLst>
          </p:nvPr>
        </p:nvGraphicFramePr>
        <p:xfrm>
          <a:off x="314896" y="1797763"/>
          <a:ext cx="593725" cy="413993"/>
        </p:xfrm>
        <a:graphic>
          <a:graphicData uri="http://schemas.openxmlformats.org/presentationml/2006/ole">
            <mc:AlternateContent xmlns:mc="http://schemas.openxmlformats.org/markup-compatibility/2006">
              <mc:Choice xmlns:v="urn:schemas-microsoft-com:vml" Requires="v">
                <p:oleObj spid="_x0000_s15885" r:id="rId10" imgW="742181" imgH="494567" progId="">
                  <p:embed/>
                </p:oleObj>
              </mc:Choice>
              <mc:Fallback>
                <p:oleObj r:id="rId10" imgW="742181" imgH="494567"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896" y="1797763"/>
                        <a:ext cx="593725" cy="413993"/>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 name="Object 78"/>
          <p:cNvGraphicFramePr>
            <a:graphicFrameLocks noChangeAspect="1"/>
          </p:cNvGraphicFramePr>
          <p:nvPr>
            <p:extLst>
              <p:ext uri="{D42A27DB-BD31-4B8C-83A1-F6EECF244321}">
                <p14:modId xmlns:p14="http://schemas.microsoft.com/office/powerpoint/2010/main" val="949122231"/>
              </p:ext>
            </p:extLst>
          </p:nvPr>
        </p:nvGraphicFramePr>
        <p:xfrm>
          <a:off x="909891" y="1767285"/>
          <a:ext cx="527050" cy="523841"/>
        </p:xfrm>
        <a:graphic>
          <a:graphicData uri="http://schemas.openxmlformats.org/presentationml/2006/ole">
            <mc:AlternateContent xmlns:mc="http://schemas.openxmlformats.org/markup-compatibility/2006">
              <mc:Choice xmlns:v="urn:schemas-microsoft-com:vml" Requires="v">
                <p:oleObj spid="_x0000_s15886" r:id="rId12" imgW="656456" imgH="627771" progId="">
                  <p:embed/>
                </p:oleObj>
              </mc:Choice>
              <mc:Fallback>
                <p:oleObj r:id="rId12" imgW="656456" imgH="627771"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9891" y="1767285"/>
                        <a:ext cx="527050" cy="523841"/>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 name="Object 79"/>
          <p:cNvGraphicFramePr>
            <a:graphicFrameLocks noChangeAspect="1"/>
          </p:cNvGraphicFramePr>
          <p:nvPr>
            <p:extLst>
              <p:ext uri="{D42A27DB-BD31-4B8C-83A1-F6EECF244321}">
                <p14:modId xmlns:p14="http://schemas.microsoft.com/office/powerpoint/2010/main" val="3407635899"/>
              </p:ext>
            </p:extLst>
          </p:nvPr>
        </p:nvGraphicFramePr>
        <p:xfrm>
          <a:off x="1532191" y="1927929"/>
          <a:ext cx="570230" cy="255253"/>
        </p:xfrm>
        <a:graphic>
          <a:graphicData uri="http://schemas.openxmlformats.org/presentationml/2006/ole">
            <mc:AlternateContent xmlns:mc="http://schemas.openxmlformats.org/markup-compatibility/2006">
              <mc:Choice xmlns:v="urn:schemas-microsoft-com:vml" Requires="v">
                <p:oleObj spid="_x0000_s15887" r:id="rId14" imgW="780427" imgH="332679" progId="">
                  <p:embed/>
                </p:oleObj>
              </mc:Choice>
              <mc:Fallback>
                <p:oleObj r:id="rId14" imgW="780427" imgH="332679"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32191" y="1927929"/>
                        <a:ext cx="570230" cy="255253"/>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 name="Object 80"/>
          <p:cNvGraphicFramePr>
            <a:graphicFrameLocks noChangeAspect="1"/>
          </p:cNvGraphicFramePr>
          <p:nvPr>
            <p:extLst>
              <p:ext uri="{D42A27DB-BD31-4B8C-83A1-F6EECF244321}">
                <p14:modId xmlns:p14="http://schemas.microsoft.com/office/powerpoint/2010/main" val="2575514870"/>
              </p:ext>
            </p:extLst>
          </p:nvPr>
        </p:nvGraphicFramePr>
        <p:xfrm>
          <a:off x="2198941" y="1808557"/>
          <a:ext cx="500380" cy="443201"/>
        </p:xfrm>
        <a:graphic>
          <a:graphicData uri="http://schemas.openxmlformats.org/presentationml/2006/ole">
            <mc:AlternateContent xmlns:mc="http://schemas.openxmlformats.org/markup-compatibility/2006">
              <mc:Choice xmlns:v="urn:schemas-microsoft-com:vml" Requires="v">
                <p:oleObj spid="_x0000_s15888" r:id="rId16" imgW="685141" imgH="580292" progId="">
                  <p:embed/>
                </p:oleObj>
              </mc:Choice>
              <mc:Fallback>
                <p:oleObj r:id="rId16" imgW="685141" imgH="580292"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98941" y="1808557"/>
                        <a:ext cx="500380" cy="443201"/>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 name="Object 81"/>
          <p:cNvGraphicFramePr>
            <a:graphicFrameLocks noChangeAspect="1"/>
          </p:cNvGraphicFramePr>
          <p:nvPr>
            <p:extLst>
              <p:ext uri="{D42A27DB-BD31-4B8C-83A1-F6EECF244321}">
                <p14:modId xmlns:p14="http://schemas.microsoft.com/office/powerpoint/2010/main" val="2974539379"/>
              </p:ext>
            </p:extLst>
          </p:nvPr>
        </p:nvGraphicFramePr>
        <p:xfrm>
          <a:off x="5125021" y="1824431"/>
          <a:ext cx="471170" cy="427327"/>
        </p:xfrm>
        <a:graphic>
          <a:graphicData uri="http://schemas.openxmlformats.org/presentationml/2006/ole">
            <mc:AlternateContent xmlns:mc="http://schemas.openxmlformats.org/markup-compatibility/2006">
              <mc:Choice xmlns:v="urn:schemas-microsoft-com:vml" Requires="v">
                <p:oleObj spid="_x0000_s15889" r:id="rId18" imgW="599745" imgH="519296" progId="">
                  <p:embed/>
                </p:oleObj>
              </mc:Choice>
              <mc:Fallback>
                <p:oleObj r:id="rId18" imgW="599745" imgH="519296"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5021" y="1824431"/>
                        <a:ext cx="471170" cy="427327"/>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 name="TextBox 129"/>
          <p:cNvSpPr txBox="1">
            <a:spLocks noChangeArrowheads="1"/>
          </p:cNvSpPr>
          <p:nvPr/>
        </p:nvSpPr>
        <p:spPr bwMode="auto">
          <a:xfrm>
            <a:off x="571472" y="2949434"/>
            <a:ext cx="2357454" cy="461665"/>
          </a:xfrm>
          <a:prstGeom prst="rect">
            <a:avLst/>
          </a:prstGeom>
          <a:noFill/>
          <a:ln w="22225" cap="flat" cmpd="sng" algn="ctr">
            <a:solidFill>
              <a:sysClr val="windowText" lastClr="000000"/>
            </a:solidFill>
            <a:prstDash val="dash"/>
          </a:ln>
          <a:effectLst/>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 typeface="Arial" charset="0"/>
              <a:buNone/>
              <a:tabLst/>
              <a:defRPr/>
            </a:pPr>
            <a:r>
              <a:rPr kumimoji="1" lang="en-US" altLang="en-US" sz="1200" b="1" i="0" u="none" strike="noStrike" kern="0" cap="none" spc="0" normalizeH="0" baseline="0" noProof="0" dirty="0" smtClean="0">
                <a:ln>
                  <a:noFill/>
                </a:ln>
                <a:solidFill>
                  <a:srgbClr val="3333FF"/>
                </a:solidFill>
                <a:effectLst/>
                <a:uLnTx/>
                <a:uFillTx/>
                <a:latin typeface="Arial Black" pitchFamily="34" charset="0"/>
                <a:ea typeface="微软雅黑" panose="020B0503020204020204" pitchFamily="34" charset="-122"/>
                <a:cs typeface="+mn-cs"/>
              </a:rPr>
              <a:t>Civil Aerospace Resources Coordination</a:t>
            </a:r>
            <a:endParaRPr kumimoji="0" lang="en-US" altLang="zh-CN" sz="1200" b="1" i="0" u="none" strike="noStrike" kern="0" cap="none" spc="0" normalizeH="0" baseline="0" noProof="0" dirty="0" smtClean="0">
              <a:ln>
                <a:noFill/>
              </a:ln>
              <a:solidFill>
                <a:prstClr val="black"/>
              </a:solidFill>
              <a:effectLst/>
              <a:uLnTx/>
              <a:uFillTx/>
              <a:latin typeface="Arial Black" pitchFamily="34" charset="0"/>
              <a:ea typeface="宋体" pitchFamily="2" charset="-122"/>
              <a:cs typeface="+mn-cs"/>
            </a:endParaRPr>
          </a:p>
        </p:txBody>
      </p:sp>
      <p:sp>
        <p:nvSpPr>
          <p:cNvPr id="66" name="矩形 142"/>
          <p:cNvSpPr>
            <a:spLocks noChangeArrowheads="1"/>
          </p:cNvSpPr>
          <p:nvPr/>
        </p:nvSpPr>
        <p:spPr bwMode="auto">
          <a:xfrm>
            <a:off x="2297366" y="5961184"/>
            <a:ext cx="1325880" cy="53844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prstClr val="black"/>
                </a:solidFill>
                <a:effectLst/>
                <a:uLnTx/>
                <a:uFillTx/>
                <a:latin typeface="Calibri" pitchFamily="34" charset="0"/>
                <a:ea typeface="宋体" pitchFamily="2" charset="-122"/>
                <a:cs typeface="+mn-cs"/>
              </a:rPr>
              <a:t>Ministries</a:t>
            </a:r>
            <a:endParaRPr kumimoji="0" lang="zh-CN" altLang="en-US"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endParaRPr>
          </a:p>
        </p:txBody>
      </p:sp>
      <p:sp>
        <p:nvSpPr>
          <p:cNvPr id="67" name="矩形 143"/>
          <p:cNvSpPr>
            <a:spLocks noChangeArrowheads="1"/>
          </p:cNvSpPr>
          <p:nvPr/>
        </p:nvSpPr>
        <p:spPr bwMode="auto">
          <a:xfrm>
            <a:off x="276796" y="5961184"/>
            <a:ext cx="1374775" cy="53844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rPr>
              <a:t>Local </a:t>
            </a:r>
            <a:r>
              <a:rPr kumimoji="0" lang="en-US" altLang="zh-CN" sz="1400" b="1" i="0" u="none" strike="noStrike" kern="0" cap="none" spc="0" normalizeH="0" baseline="0" noProof="0" dirty="0" smtClean="0">
                <a:ln>
                  <a:noFill/>
                </a:ln>
                <a:solidFill>
                  <a:prstClr val="black"/>
                </a:solidFill>
                <a:effectLst/>
                <a:uLnTx/>
                <a:uFillTx/>
                <a:latin typeface="Calibri" pitchFamily="34" charset="0"/>
                <a:ea typeface="黑体" pitchFamily="49" charset="-122"/>
                <a:cs typeface="Calibri" pitchFamily="34" charset="0"/>
              </a:rPr>
              <a:t>Government</a:t>
            </a:r>
            <a:endParaRPr kumimoji="0" lang="zh-CN" altLang="en-US"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endParaRPr>
          </a:p>
        </p:txBody>
      </p:sp>
      <p:sp>
        <p:nvSpPr>
          <p:cNvPr id="68" name="矩形 144"/>
          <p:cNvSpPr>
            <a:spLocks noChangeArrowheads="1"/>
          </p:cNvSpPr>
          <p:nvPr/>
        </p:nvSpPr>
        <p:spPr bwMode="auto">
          <a:xfrm>
            <a:off x="4248721" y="5970708"/>
            <a:ext cx="1426845" cy="53844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rPr>
              <a:t>Institutes &amp; Organizations</a:t>
            </a:r>
            <a:endParaRPr kumimoji="0" lang="zh-CN" altLang="en-US"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endParaRPr>
          </a:p>
        </p:txBody>
      </p:sp>
      <p:cxnSp>
        <p:nvCxnSpPr>
          <p:cNvPr id="69" name="直接连接符 145"/>
          <p:cNvCxnSpPr>
            <a:cxnSpLocks noChangeShapeType="1"/>
          </p:cNvCxnSpPr>
          <p:nvPr/>
        </p:nvCxnSpPr>
        <p:spPr bwMode="auto">
          <a:xfrm>
            <a:off x="840041" y="4855087"/>
            <a:ext cx="0" cy="1130226"/>
          </a:xfrm>
          <a:prstGeom prst="line">
            <a:avLst/>
          </a:prstGeom>
          <a:noFill/>
          <a:ln w="38100">
            <a:solidFill>
              <a:srgbClr val="C0504D"/>
            </a:solidFill>
            <a:round/>
            <a:headEnd/>
            <a:tailEnd type="triangle" w="med" len="med"/>
          </a:ln>
          <a:extLst>
            <a:ext uri="{909E8E84-426E-40DD-AFC4-6F175D3DCCD1}">
              <a14:hiddenFill xmlns:a14="http://schemas.microsoft.com/office/drawing/2010/main">
                <a:noFill/>
              </a14:hiddenFill>
            </a:ext>
          </a:extLst>
        </p:spPr>
      </p:cxnSp>
      <p:cxnSp>
        <p:nvCxnSpPr>
          <p:cNvPr id="70" name="直接连接符 146"/>
          <p:cNvCxnSpPr>
            <a:cxnSpLocks noChangeShapeType="1"/>
          </p:cNvCxnSpPr>
          <p:nvPr/>
        </p:nvCxnSpPr>
        <p:spPr bwMode="auto">
          <a:xfrm>
            <a:off x="2940621" y="4855087"/>
            <a:ext cx="0" cy="1130226"/>
          </a:xfrm>
          <a:prstGeom prst="line">
            <a:avLst/>
          </a:prstGeom>
          <a:noFill/>
          <a:ln w="38100">
            <a:solidFill>
              <a:srgbClr val="C0504D"/>
            </a:solidFill>
            <a:round/>
            <a:headEnd/>
            <a:tailEnd type="triangle" w="med" len="med"/>
          </a:ln>
          <a:extLst>
            <a:ext uri="{909E8E84-426E-40DD-AFC4-6F175D3DCCD1}">
              <a14:hiddenFill xmlns:a14="http://schemas.microsoft.com/office/drawing/2010/main">
                <a:noFill/>
              </a14:hiddenFill>
            </a:ext>
          </a:extLst>
        </p:spPr>
      </p:cxnSp>
      <p:cxnSp>
        <p:nvCxnSpPr>
          <p:cNvPr id="71" name="直接连接符 147"/>
          <p:cNvCxnSpPr>
            <a:cxnSpLocks noChangeShapeType="1"/>
          </p:cNvCxnSpPr>
          <p:nvPr/>
        </p:nvCxnSpPr>
        <p:spPr bwMode="auto">
          <a:xfrm>
            <a:off x="4842446" y="4864611"/>
            <a:ext cx="0" cy="1128321"/>
          </a:xfrm>
          <a:prstGeom prst="line">
            <a:avLst/>
          </a:prstGeom>
          <a:noFill/>
          <a:ln w="38100">
            <a:solidFill>
              <a:srgbClr val="C0504D"/>
            </a:solidFill>
            <a:round/>
            <a:headEnd/>
            <a:tailEnd type="triangle" w="med" len="med"/>
          </a:ln>
          <a:extLst>
            <a:ext uri="{909E8E84-426E-40DD-AFC4-6F175D3DCCD1}">
              <a14:hiddenFill xmlns:a14="http://schemas.microsoft.com/office/drawing/2010/main">
                <a:noFill/>
              </a14:hiddenFill>
            </a:ext>
          </a:extLst>
        </p:spPr>
      </p:cxnSp>
      <p:sp>
        <p:nvSpPr>
          <p:cNvPr id="72" name="TextBox 148"/>
          <p:cNvSpPr txBox="1">
            <a:spLocks noChangeArrowheads="1"/>
          </p:cNvSpPr>
          <p:nvPr/>
        </p:nvSpPr>
        <p:spPr bwMode="auto">
          <a:xfrm>
            <a:off x="1994471" y="5199234"/>
            <a:ext cx="1367155" cy="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0000"/>
                </a:solidFill>
                <a:effectLst/>
                <a:uLnTx/>
                <a:uFillTx/>
                <a:latin typeface="Calibri" pitchFamily="34" charset="0"/>
                <a:ea typeface="宋体" pitchFamily="2" charset="-122"/>
              </a:rPr>
              <a:t>Disaster assessment</a:t>
            </a:r>
            <a:endParaRPr kumimoji="0" lang="zh-CN" altLang="en-US" sz="1400" b="1" i="0" u="none" strike="noStrike" kern="0" cap="none" spc="0" normalizeH="0" baseline="0" noProof="0" dirty="0">
              <a:ln>
                <a:noFill/>
              </a:ln>
              <a:solidFill>
                <a:srgbClr val="FF0000"/>
              </a:solidFill>
              <a:effectLst/>
              <a:uLnTx/>
              <a:uFillTx/>
              <a:latin typeface="Calibri" pitchFamily="34" charset="0"/>
              <a:ea typeface="宋体" pitchFamily="2" charset="-122"/>
            </a:endParaRPr>
          </a:p>
        </p:txBody>
      </p:sp>
      <p:sp>
        <p:nvSpPr>
          <p:cNvPr id="73" name="TextBox 149"/>
          <p:cNvSpPr txBox="1">
            <a:spLocks noChangeArrowheads="1"/>
          </p:cNvSpPr>
          <p:nvPr/>
        </p:nvSpPr>
        <p:spPr bwMode="auto">
          <a:xfrm>
            <a:off x="35496" y="5140818"/>
            <a:ext cx="939800" cy="73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0000"/>
                </a:solidFill>
                <a:effectLst/>
                <a:uLnTx/>
                <a:uFillTx/>
                <a:latin typeface="Calibri" pitchFamily="34" charset="0"/>
                <a:ea typeface="宋体" pitchFamily="2" charset="-122"/>
              </a:rPr>
              <a:t>Disaster relief on site</a:t>
            </a:r>
            <a:endParaRPr kumimoji="0" lang="zh-CN" altLang="en-US" sz="1400" b="1" i="0" u="none" strike="noStrike" kern="0" cap="none" spc="0" normalizeH="0" baseline="0" noProof="0" dirty="0">
              <a:ln>
                <a:noFill/>
              </a:ln>
              <a:solidFill>
                <a:srgbClr val="FF0000"/>
              </a:solidFill>
              <a:effectLst/>
              <a:uLnTx/>
              <a:uFillTx/>
              <a:latin typeface="Calibri" pitchFamily="34" charset="0"/>
              <a:ea typeface="宋体" pitchFamily="2" charset="-122"/>
            </a:endParaRPr>
          </a:p>
        </p:txBody>
      </p:sp>
      <p:sp>
        <p:nvSpPr>
          <p:cNvPr id="74" name="TextBox 150"/>
          <p:cNvSpPr txBox="1">
            <a:spLocks noChangeArrowheads="1"/>
          </p:cNvSpPr>
          <p:nvPr/>
        </p:nvSpPr>
        <p:spPr bwMode="auto">
          <a:xfrm>
            <a:off x="4826571" y="5192884"/>
            <a:ext cx="1080770" cy="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0000"/>
                </a:solidFill>
                <a:effectLst/>
                <a:uLnTx/>
                <a:uFillTx/>
                <a:latin typeface="Calibri" pitchFamily="34" charset="0"/>
                <a:ea typeface="宋体" pitchFamily="2" charset="-122"/>
              </a:rPr>
              <a:t>Technical support</a:t>
            </a:r>
            <a:endParaRPr kumimoji="0" lang="zh-CN" altLang="en-US" sz="1400" b="1" i="0" u="none" strike="noStrike" kern="0" cap="none" spc="0" normalizeH="0" baseline="0" noProof="0">
              <a:ln>
                <a:noFill/>
              </a:ln>
              <a:solidFill>
                <a:srgbClr val="FF0000"/>
              </a:solidFill>
              <a:effectLst/>
              <a:uLnTx/>
              <a:uFillTx/>
              <a:latin typeface="Calibri" pitchFamily="34" charset="0"/>
              <a:ea typeface="宋体" pitchFamily="2" charset="-122"/>
            </a:endParaRPr>
          </a:p>
        </p:txBody>
      </p:sp>
      <p:cxnSp>
        <p:nvCxnSpPr>
          <p:cNvPr id="75" name="直接箭头连接符 68"/>
          <p:cNvCxnSpPr>
            <a:cxnSpLocks noChangeShapeType="1"/>
          </p:cNvCxnSpPr>
          <p:nvPr/>
        </p:nvCxnSpPr>
        <p:spPr bwMode="auto">
          <a:xfrm>
            <a:off x="1480121" y="3458178"/>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pic>
        <p:nvPicPr>
          <p:cNvPr id="76" name="图片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696" y="3674064"/>
            <a:ext cx="1728470" cy="12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65566" y="3696288"/>
            <a:ext cx="1774825" cy="116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2" descr="堰塞湖-鲁甸0805-注记"/>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711511" y="3696288"/>
            <a:ext cx="2059940" cy="11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直接箭头连接符 78"/>
          <p:cNvCxnSpPr/>
          <p:nvPr/>
        </p:nvCxnSpPr>
        <p:spPr bwMode="auto">
          <a:xfrm>
            <a:off x="4508754" y="1386290"/>
            <a:ext cx="0" cy="358775"/>
          </a:xfrm>
          <a:prstGeom prst="straightConnector1">
            <a:avLst/>
          </a:prstGeom>
          <a:noFill/>
          <a:ln w="254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80" name="直接箭头连接符 79"/>
          <p:cNvCxnSpPr/>
          <p:nvPr/>
        </p:nvCxnSpPr>
        <p:spPr bwMode="auto">
          <a:xfrm>
            <a:off x="1529016" y="1400578"/>
            <a:ext cx="0" cy="344487"/>
          </a:xfrm>
          <a:prstGeom prst="straightConnector1">
            <a:avLst/>
          </a:prstGeom>
          <a:noFill/>
          <a:ln w="25400" cap="flat" cmpd="sng" algn="ctr">
            <a:solidFill>
              <a:srgbClr val="C0504D"/>
            </a:solidFill>
            <a:prstDash val="solid"/>
            <a:tailEnd type="arrow"/>
          </a:ln>
          <a:effectLst>
            <a:outerShdw blurRad="40000" dist="20000" dir="5400000" rotWithShape="0">
              <a:srgbClr val="000000">
                <a:alpha val="38000"/>
              </a:srgbClr>
            </a:outerShdw>
          </a:effectLst>
        </p:spPr>
      </p:cxnSp>
      <p:sp>
        <p:nvSpPr>
          <p:cNvPr id="81" name="圆角矩形 80"/>
          <p:cNvSpPr/>
          <p:nvPr/>
        </p:nvSpPr>
        <p:spPr bwMode="auto">
          <a:xfrm>
            <a:off x="644779" y="980660"/>
            <a:ext cx="4627562" cy="41592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prstClr val="black"/>
                </a:solidFill>
                <a:effectLst/>
                <a:uLnTx/>
                <a:uFillTx/>
                <a:latin typeface="Calibri"/>
                <a:ea typeface="宋体"/>
                <a:cs typeface="+mn-cs"/>
              </a:rPr>
              <a:t>Inter-Ministerial </a:t>
            </a:r>
            <a:r>
              <a:rPr kumimoji="0" lang="en-US" altLang="zh-CN" sz="1800" b="1" i="0" u="none" strike="noStrike" kern="0" cap="none" spc="0" normalizeH="0" baseline="0" noProof="0" dirty="0">
                <a:ln>
                  <a:noFill/>
                </a:ln>
                <a:solidFill>
                  <a:prstClr val="black"/>
                </a:solidFill>
                <a:effectLst/>
                <a:uLnTx/>
                <a:uFillTx/>
                <a:latin typeface="Calibri"/>
                <a:ea typeface="宋体"/>
                <a:cs typeface="+mn-cs"/>
              </a:rPr>
              <a:t>Coordination Mechanism </a:t>
            </a:r>
          </a:p>
        </p:txBody>
      </p:sp>
      <p:sp>
        <p:nvSpPr>
          <p:cNvPr id="82" name="标题 1"/>
          <p:cNvSpPr txBox="1">
            <a:spLocks/>
          </p:cNvSpPr>
          <p:nvPr/>
        </p:nvSpPr>
        <p:spPr bwMode="auto">
          <a:xfrm>
            <a:off x="-214330" y="0"/>
            <a:ext cx="8643966" cy="7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indent="266700" algn="l" eaLnBrk="0" hangingPunct="0">
              <a:lnSpc>
                <a:spcPct val="130000"/>
              </a:lnSpc>
              <a:defRPr/>
            </a:pPr>
            <a:r>
              <a:rPr lang="en-US" altLang="zh-CN" sz="2400" b="1" dirty="0">
                <a:solidFill>
                  <a:srgbClr val="FFFFFF"/>
                </a:solidFill>
                <a:latin typeface="Calibri" pitchFamily="34" charset="0"/>
                <a:ea typeface="+mj-ea"/>
                <a:cs typeface="+mj-cs"/>
                <a:sym typeface="Arial" pitchFamily="34" charset="0"/>
              </a:rPr>
              <a:t>Way Forward(Ⅰ)</a:t>
            </a:r>
            <a:r>
              <a:rPr lang="zh-CN" altLang="en-US" sz="2400" b="1" dirty="0">
                <a:solidFill>
                  <a:srgbClr val="FFFFFF"/>
                </a:solidFill>
                <a:latin typeface="Calibri" pitchFamily="34" charset="0"/>
                <a:ea typeface="+mj-ea"/>
                <a:cs typeface="+mj-cs"/>
              </a:rPr>
              <a:t> </a:t>
            </a:r>
            <a:r>
              <a:rPr lang="en-US" altLang="zh-CN" sz="2400" b="1" dirty="0">
                <a:solidFill>
                  <a:srgbClr val="FFFFFF"/>
                </a:solidFill>
                <a:latin typeface="Calibri" pitchFamily="34" charset="0"/>
                <a:ea typeface="+mj-ea"/>
                <a:cs typeface="+mj-cs"/>
              </a:rPr>
              <a:t>—— New Element to </a:t>
            </a:r>
            <a:r>
              <a:rPr lang="en-US" altLang="zh-CN" sz="2400" b="1" dirty="0" err="1">
                <a:solidFill>
                  <a:srgbClr val="FFFFFF"/>
                </a:solidFill>
                <a:latin typeface="Calibri" pitchFamily="34" charset="0"/>
                <a:ea typeface="+mj-ea"/>
                <a:cs typeface="+mj-cs"/>
              </a:rPr>
              <a:t>Arcser</a:t>
            </a:r>
            <a:endParaRPr lang="zh-CN" altLang="en-US" sz="2400" b="1" dirty="0">
              <a:solidFill>
                <a:srgbClr val="FFFFFF"/>
              </a:solidFill>
              <a:latin typeface="Calibri" pitchFamily="34" charset="0"/>
              <a:ea typeface="+mj-ea"/>
              <a:cs typeface="+mj-cs"/>
              <a:sym typeface="Arial" charset="0"/>
            </a:endParaRPr>
          </a:p>
        </p:txBody>
      </p:sp>
      <p:sp>
        <p:nvSpPr>
          <p:cNvPr id="83" name="TextBox 129"/>
          <p:cNvSpPr txBox="1">
            <a:spLocks noChangeArrowheads="1"/>
          </p:cNvSpPr>
          <p:nvPr/>
        </p:nvSpPr>
        <p:spPr bwMode="auto">
          <a:xfrm>
            <a:off x="3214678" y="2949434"/>
            <a:ext cx="1785950" cy="461665"/>
          </a:xfrm>
          <a:prstGeom prst="rect">
            <a:avLst/>
          </a:prstGeom>
          <a:noFill/>
          <a:ln w="22225">
            <a:solidFill>
              <a:sysClr val="windowText" lastClr="000000"/>
            </a:solidFill>
            <a:prstDash val="dash"/>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 typeface="Arial" charset="0"/>
              <a:buNone/>
              <a:tabLst/>
              <a:defRPr/>
            </a:pPr>
            <a:r>
              <a:rPr kumimoji="1" lang="en-US" altLang="zh-CN" sz="1200" b="1" i="0" u="none" strike="noStrike" kern="0" cap="none" spc="0" normalizeH="0" baseline="0" noProof="0" dirty="0" smtClean="0">
                <a:ln>
                  <a:noFill/>
                </a:ln>
                <a:solidFill>
                  <a:srgbClr val="3333FF"/>
                </a:solidFill>
                <a:effectLst/>
                <a:uLnTx/>
                <a:uFillTx/>
                <a:latin typeface="Arial Black" pitchFamily="34" charset="0"/>
                <a:ea typeface="微软雅黑" panose="020B0503020204020204" pitchFamily="34" charset="-122"/>
              </a:rPr>
              <a:t>Data Sharing for Disaster Reduction</a:t>
            </a:r>
            <a:endParaRPr kumimoji="0" lang="en-US" altLang="zh-CN" sz="1200" b="1" i="0" u="none" strike="noStrike" kern="0" cap="none" spc="0" normalizeH="0" baseline="0" noProof="0" dirty="0" smtClean="0">
              <a:ln>
                <a:noFill/>
              </a:ln>
              <a:solidFill>
                <a:prstClr val="black"/>
              </a:solidFill>
              <a:effectLst/>
              <a:uLnTx/>
              <a:uFillTx/>
              <a:latin typeface="Arial Black" pitchFamily="34" charset="0"/>
              <a:ea typeface="宋体" pitchFamily="2" charset="-122"/>
            </a:endParaRPr>
          </a:p>
        </p:txBody>
      </p:sp>
      <p:sp>
        <p:nvSpPr>
          <p:cNvPr id="84" name="圆角矩形 83"/>
          <p:cNvSpPr/>
          <p:nvPr/>
        </p:nvSpPr>
        <p:spPr>
          <a:xfrm>
            <a:off x="5929322" y="1196521"/>
            <a:ext cx="3071802" cy="1571636"/>
          </a:xfrm>
          <a:prstGeom prst="roundRect">
            <a:avLst/>
          </a:prstGeom>
          <a:solidFill>
            <a:sysClr val="window" lastClr="FFFFFF"/>
          </a:solidFill>
          <a:ln w="25400" cap="flat" cmpd="sng" algn="ctr">
            <a:solidFill>
              <a:srgbClr val="4F81BD"/>
            </a:solidFill>
            <a:prstDash val="solid"/>
          </a:ln>
          <a:effectLst/>
        </p:spPr>
        <p:txBody>
          <a:bodyPr lIns="36000" rIns="3600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prstClr val="black"/>
                </a:solidFill>
                <a:effectLst/>
                <a:uLnTx/>
                <a:uFillTx/>
                <a:latin typeface="Calibri"/>
                <a:ea typeface="宋体"/>
                <a:cs typeface="+mn-cs"/>
              </a:rPr>
              <a:t>Once great natural catastrophe occurs in China, ArcSer starts working. </a:t>
            </a:r>
          </a:p>
        </p:txBody>
      </p:sp>
      <p:pic>
        <p:nvPicPr>
          <p:cNvPr id="85" name="Picture 2" descr="云南之殇：希望再也不需要用上 &lt;wbr&gt;无人机"/>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8539" t="13079" r="11386" b="12593"/>
          <a:stretch/>
        </p:blipFill>
        <p:spPr bwMode="auto">
          <a:xfrm>
            <a:off x="3071802" y="4911297"/>
            <a:ext cx="1357322" cy="944935"/>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86" name="圆角矩形 85"/>
          <p:cNvSpPr/>
          <p:nvPr/>
        </p:nvSpPr>
        <p:spPr>
          <a:xfrm>
            <a:off x="5929322" y="3125347"/>
            <a:ext cx="3000396" cy="2643206"/>
          </a:xfrm>
          <a:prstGeom prst="roundRect">
            <a:avLst/>
          </a:prstGeom>
          <a:solidFill>
            <a:sysClr val="window" lastClr="FFFFFF"/>
          </a:solidFill>
          <a:ln w="25400" cap="flat" cmpd="sng" algn="ctr">
            <a:solidFill>
              <a:srgbClr val="4F81BD"/>
            </a:solidFill>
            <a:prstDash val="solid"/>
          </a:ln>
          <a:effectLst/>
        </p:spPr>
        <p:txBody>
          <a:bodyPr lIns="36000" rIns="36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2000" b="1" i="0" u="none" strike="noStrike" kern="0" cap="none" spc="0" normalizeH="0" baseline="0" noProof="0" dirty="0" smtClean="0">
              <a:ln>
                <a:noFill/>
              </a:ln>
              <a:solidFill>
                <a:prstClr val="black"/>
              </a:solidFill>
              <a:effectLst/>
              <a:uLnTx/>
              <a:uFillTx/>
              <a:latin typeface="Calibri"/>
              <a:ea typeface="宋体"/>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prstClr val="black"/>
                </a:solidFill>
                <a:effectLst/>
                <a:uLnTx/>
                <a:uFillTx/>
                <a:latin typeface="Calibri"/>
                <a:ea typeface="宋体"/>
                <a:cs typeface="+mn-cs"/>
              </a:rPr>
              <a:t>It has started three times:</a:t>
            </a:r>
          </a:p>
          <a:p>
            <a:pPr marL="0" marR="0" lvl="1" indent="0" algn="l" defTabSz="914400" eaLnBrk="1" fontAlgn="auto" latinLnBrk="0" hangingPunct="1">
              <a:lnSpc>
                <a:spcPct val="100000"/>
              </a:lnSpc>
              <a:spcBef>
                <a:spcPts val="0"/>
              </a:spcBef>
              <a:spcAft>
                <a:spcPts val="0"/>
              </a:spcAft>
              <a:buClrTx/>
              <a:buSzTx/>
              <a:buFont typeface="Wingdings" pitchFamily="2" charset="2"/>
              <a:buChar char="l"/>
              <a:tabLst/>
              <a:defRPr/>
            </a:pPr>
            <a:r>
              <a:rPr kumimoji="0" lang="en-US" altLang="zh-CN" sz="2000" b="1" i="0" u="none" strike="noStrike" kern="0" cap="none" spc="0" normalizeH="0" baseline="0" noProof="0" dirty="0" err="1" smtClean="0">
                <a:ln>
                  <a:noFill/>
                </a:ln>
                <a:solidFill>
                  <a:prstClr val="black"/>
                </a:solidFill>
                <a:effectLst/>
                <a:uLnTx/>
                <a:uFillTx/>
                <a:latin typeface="Calibri"/>
                <a:ea typeface="宋体"/>
                <a:cs typeface="+mn-cs"/>
              </a:rPr>
              <a:t>YuShu</a:t>
            </a:r>
            <a:r>
              <a:rPr kumimoji="0" lang="en-US" altLang="zh-CN" sz="2000" b="1" i="0" u="none" strike="noStrike" kern="0" cap="none" spc="0" normalizeH="0" baseline="0" noProof="0" dirty="0" smtClean="0">
                <a:ln>
                  <a:noFill/>
                </a:ln>
                <a:solidFill>
                  <a:prstClr val="black"/>
                </a:solidFill>
                <a:effectLst/>
                <a:uLnTx/>
                <a:uFillTx/>
                <a:latin typeface="Calibri"/>
                <a:ea typeface="宋体"/>
                <a:cs typeface="+mn-cs"/>
              </a:rPr>
              <a:t> Earthquake(2010.4 )</a:t>
            </a:r>
          </a:p>
          <a:p>
            <a:pPr marL="0" marR="0" lvl="1" indent="0" algn="l" defTabSz="914400" eaLnBrk="1" fontAlgn="auto" latinLnBrk="0" hangingPunct="1">
              <a:lnSpc>
                <a:spcPct val="100000"/>
              </a:lnSpc>
              <a:spcBef>
                <a:spcPts val="0"/>
              </a:spcBef>
              <a:spcAft>
                <a:spcPts val="0"/>
              </a:spcAft>
              <a:buClrTx/>
              <a:buSzTx/>
              <a:buFont typeface="Wingdings" pitchFamily="2" charset="2"/>
              <a:buChar char="l"/>
              <a:tabLst/>
              <a:defRPr/>
            </a:pPr>
            <a:r>
              <a:rPr kumimoji="0" lang="en-US" altLang="zh-CN" sz="2000" b="1" i="0" u="none" strike="noStrike" kern="0" cap="none" spc="0" normalizeH="0" baseline="0" noProof="0" dirty="0" err="1" smtClean="0">
                <a:ln>
                  <a:noFill/>
                </a:ln>
                <a:solidFill>
                  <a:prstClr val="black"/>
                </a:solidFill>
                <a:effectLst/>
                <a:uLnTx/>
                <a:uFillTx/>
                <a:latin typeface="Calibri"/>
                <a:ea typeface="宋体"/>
                <a:cs typeface="+mn-cs"/>
              </a:rPr>
              <a:t>LuShan</a:t>
            </a:r>
            <a:r>
              <a:rPr kumimoji="0" lang="en-US" altLang="zh-CN" sz="2000" b="1" i="0" u="none" strike="noStrike" kern="0" cap="none" spc="0" normalizeH="0" baseline="0" noProof="0" dirty="0" smtClean="0">
                <a:ln>
                  <a:noFill/>
                </a:ln>
                <a:solidFill>
                  <a:prstClr val="black"/>
                </a:solidFill>
                <a:effectLst/>
                <a:uLnTx/>
                <a:uFillTx/>
                <a:latin typeface="Calibri"/>
                <a:ea typeface="宋体"/>
                <a:cs typeface="+mn-cs"/>
              </a:rPr>
              <a:t> Earthquake(2013.4 )</a:t>
            </a:r>
          </a:p>
          <a:p>
            <a:pPr marL="0" marR="0" lvl="1" indent="0" algn="l" defTabSz="914400" eaLnBrk="1" fontAlgn="auto" latinLnBrk="0" hangingPunct="1">
              <a:lnSpc>
                <a:spcPct val="100000"/>
              </a:lnSpc>
              <a:spcBef>
                <a:spcPts val="0"/>
              </a:spcBef>
              <a:spcAft>
                <a:spcPts val="0"/>
              </a:spcAft>
              <a:buClrTx/>
              <a:buSzTx/>
              <a:buFont typeface="Wingdings" pitchFamily="2" charset="2"/>
              <a:buChar char="l"/>
              <a:tabLst/>
              <a:defRPr/>
            </a:pPr>
            <a:r>
              <a:rPr kumimoji="0" lang="en-US" altLang="zh-CN" sz="2000" b="1" i="0" u="none" strike="noStrike" kern="0" cap="none" spc="0" normalizeH="0" baseline="0" noProof="0" dirty="0" err="1" smtClean="0">
                <a:ln>
                  <a:noFill/>
                </a:ln>
                <a:solidFill>
                  <a:prstClr val="black"/>
                </a:solidFill>
                <a:effectLst/>
                <a:uLnTx/>
                <a:uFillTx/>
                <a:latin typeface="Calibri"/>
                <a:ea typeface="宋体"/>
                <a:cs typeface="+mn-cs"/>
              </a:rPr>
              <a:t>Ludian</a:t>
            </a:r>
            <a:r>
              <a:rPr kumimoji="0" lang="en-US" altLang="zh-CN" sz="2000" b="1" i="0" u="none" strike="noStrike" kern="0" cap="none" spc="0" normalizeH="0" baseline="0" noProof="0" dirty="0" smtClean="0">
                <a:ln>
                  <a:noFill/>
                </a:ln>
                <a:solidFill>
                  <a:prstClr val="black"/>
                </a:solidFill>
                <a:effectLst/>
                <a:uLnTx/>
                <a:uFillTx/>
                <a:latin typeface="Calibri"/>
                <a:ea typeface="宋体"/>
                <a:cs typeface="+mn-cs"/>
              </a:rPr>
              <a:t> Earthquake(2014.8 )</a:t>
            </a:r>
          </a:p>
        </p:txBody>
      </p:sp>
    </p:spTree>
    <p:extLst>
      <p:ext uri="{BB962C8B-B14F-4D97-AF65-F5344CB8AC3E}">
        <p14:creationId xmlns:p14="http://schemas.microsoft.com/office/powerpoint/2010/main" val="6707305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 name="矩形 46"/>
          <p:cNvSpPr/>
          <p:nvPr/>
        </p:nvSpPr>
        <p:spPr>
          <a:xfrm>
            <a:off x="182816" y="2596887"/>
            <a:ext cx="5480462" cy="86129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itchFamily="34" charset="0"/>
              <a:ea typeface="宋体" pitchFamily="2" charset="-122"/>
            </a:endParaRPr>
          </a:p>
        </p:txBody>
      </p:sp>
      <p:cxnSp>
        <p:nvCxnSpPr>
          <p:cNvPr id="49" name="直接箭头连接符 68"/>
          <p:cNvCxnSpPr>
            <a:cxnSpLocks noChangeShapeType="1"/>
          </p:cNvCxnSpPr>
          <p:nvPr/>
        </p:nvCxnSpPr>
        <p:spPr bwMode="auto">
          <a:xfrm>
            <a:off x="4503991" y="3435955"/>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grpSp>
        <p:nvGrpSpPr>
          <p:cNvPr id="50" name="Group 10"/>
          <p:cNvGrpSpPr>
            <a:grpSpLocks/>
          </p:cNvGrpSpPr>
          <p:nvPr/>
        </p:nvGrpSpPr>
        <p:grpSpPr bwMode="auto">
          <a:xfrm>
            <a:off x="111696" y="2576856"/>
            <a:ext cx="5659755" cy="803857"/>
            <a:chOff x="0" y="77114"/>
            <a:chExt cx="5136249" cy="650277"/>
          </a:xfrm>
        </p:grpSpPr>
        <p:sp>
          <p:nvSpPr>
            <p:cNvPr id="51" name="Text Box 13"/>
            <p:cNvSpPr txBox="1">
              <a:spLocks noChangeArrowheads="1"/>
            </p:cNvSpPr>
            <p:nvPr/>
          </p:nvSpPr>
          <p:spPr bwMode="auto">
            <a:xfrm>
              <a:off x="130526" y="77114"/>
              <a:ext cx="4907555" cy="65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itchFamily="34" charset="0"/>
                <a:ea typeface="宋体" pitchFamily="2" charset="-122"/>
              </a:endParaRPr>
            </a:p>
          </p:txBody>
        </p:sp>
        <p:sp>
          <p:nvSpPr>
            <p:cNvPr id="52" name="TextBox 9"/>
            <p:cNvSpPr txBox="1">
              <a:spLocks noChangeArrowheads="1"/>
            </p:cNvSpPr>
            <p:nvPr/>
          </p:nvSpPr>
          <p:spPr bwMode="auto">
            <a:xfrm>
              <a:off x="0" y="93318"/>
              <a:ext cx="5136249" cy="3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smtClean="0">
                  <a:ln>
                    <a:noFill/>
                  </a:ln>
                  <a:solidFill>
                    <a:srgbClr val="1F497D"/>
                  </a:solidFill>
                  <a:effectLst/>
                  <a:uLnTx/>
                  <a:uFillTx/>
                  <a:latin typeface="Calibri" pitchFamily="34" charset="0"/>
                  <a:ea typeface="宋体" pitchFamily="2" charset="-122"/>
                </a:rPr>
                <a:t>ArcSer Platform</a:t>
              </a:r>
              <a:endParaRPr kumimoji="0" lang="zh-CN" altLang="en-US" sz="2000" b="1" i="0" u="none" strike="noStrike" kern="0" cap="none" spc="0" normalizeH="0" baseline="0" noProof="0" dirty="0">
                <a:ln>
                  <a:noFill/>
                </a:ln>
                <a:solidFill>
                  <a:srgbClr val="1F497D"/>
                </a:solidFill>
                <a:effectLst/>
                <a:uLnTx/>
                <a:uFillTx/>
                <a:latin typeface="Calibri" pitchFamily="34" charset="0"/>
                <a:ea typeface="宋体" pitchFamily="2" charset="-122"/>
              </a:endParaRPr>
            </a:p>
          </p:txBody>
        </p:sp>
      </p:grpSp>
      <p:pic>
        <p:nvPicPr>
          <p:cNvPr id="53" name="Picture 4" descr="蓄水池应急平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81" y="4994778"/>
            <a:ext cx="1200150" cy="95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直接箭头连接符 68"/>
          <p:cNvCxnSpPr>
            <a:cxnSpLocks noChangeShapeType="1"/>
          </p:cNvCxnSpPr>
          <p:nvPr/>
        </p:nvCxnSpPr>
        <p:spPr bwMode="auto">
          <a:xfrm>
            <a:off x="1503616" y="2315254"/>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cxnSp>
        <p:nvCxnSpPr>
          <p:cNvPr id="55" name="直接箭头连接符 69"/>
          <p:cNvCxnSpPr>
            <a:cxnSpLocks noChangeShapeType="1"/>
          </p:cNvCxnSpPr>
          <p:nvPr/>
        </p:nvCxnSpPr>
        <p:spPr bwMode="auto">
          <a:xfrm>
            <a:off x="4483671" y="2315254"/>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sp>
        <p:nvSpPr>
          <p:cNvPr id="56" name="圆角矩形 115"/>
          <p:cNvSpPr>
            <a:spLocks noChangeArrowheads="1"/>
          </p:cNvSpPr>
          <p:nvPr/>
        </p:nvSpPr>
        <p:spPr bwMode="auto">
          <a:xfrm>
            <a:off x="3096196" y="1684740"/>
            <a:ext cx="2646045" cy="606385"/>
          </a:xfrm>
          <a:prstGeom prst="roundRect">
            <a:avLst>
              <a:gd name="adj" fmla="val 16667"/>
            </a:avLst>
          </a:prstGeom>
          <a:noFill/>
          <a:ln w="25400">
            <a:solidFill>
              <a:srgbClr val="385D8A"/>
            </a:solidFill>
            <a:round/>
            <a:headEnd/>
            <a:tailEnd/>
          </a:ln>
          <a:effectLst>
            <a:outerShdw dist="38100" dir="2700000" algn="ctr"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itchFamily="34" charset="0"/>
              <a:ea typeface="宋体" pitchFamily="2" charset="-122"/>
            </a:endParaRPr>
          </a:p>
        </p:txBody>
      </p:sp>
      <p:sp>
        <p:nvSpPr>
          <p:cNvPr id="57" name="圆角矩形 116"/>
          <p:cNvSpPr>
            <a:spLocks noChangeArrowheads="1"/>
          </p:cNvSpPr>
          <p:nvPr/>
        </p:nvSpPr>
        <p:spPr bwMode="auto">
          <a:xfrm>
            <a:off x="182816" y="1684740"/>
            <a:ext cx="2646680" cy="606385"/>
          </a:xfrm>
          <a:prstGeom prst="roundRect">
            <a:avLst>
              <a:gd name="adj" fmla="val 16667"/>
            </a:avLst>
          </a:prstGeom>
          <a:noFill/>
          <a:ln w="25400">
            <a:solidFill>
              <a:srgbClr val="385D8A"/>
            </a:solidFill>
            <a:round/>
            <a:headEnd/>
            <a:tailEnd/>
          </a:ln>
          <a:effectLst>
            <a:outerShdw dist="38100" dir="2700000" algn="ctr"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itchFamily="34" charset="0"/>
              <a:ea typeface="宋体" pitchFamily="2" charset="-122"/>
            </a:endParaRPr>
          </a:p>
        </p:txBody>
      </p:sp>
      <p:graphicFrame>
        <p:nvGraphicFramePr>
          <p:cNvPr id="58" name="Object 74"/>
          <p:cNvGraphicFramePr>
            <a:graphicFrameLocks noChangeAspect="1"/>
          </p:cNvGraphicFramePr>
          <p:nvPr>
            <p:extLst>
              <p:ext uri="{D42A27DB-BD31-4B8C-83A1-F6EECF244321}">
                <p14:modId xmlns:p14="http://schemas.microsoft.com/office/powerpoint/2010/main" val="3422806966"/>
              </p:ext>
            </p:extLst>
          </p:nvPr>
        </p:nvGraphicFramePr>
        <p:xfrm>
          <a:off x="3293046" y="1791413"/>
          <a:ext cx="585470" cy="391769"/>
        </p:xfrm>
        <a:graphic>
          <a:graphicData uri="http://schemas.openxmlformats.org/presentationml/2006/ole">
            <mc:AlternateContent xmlns:mc="http://schemas.openxmlformats.org/markup-compatibility/2006">
              <mc:Choice xmlns:v="urn:schemas-microsoft-com:vml" Requires="v">
                <p:oleObj spid="_x0000_s14866" r:id="rId5" imgW="890551" imgH="567104" progId="">
                  <p:embed/>
                </p:oleObj>
              </mc:Choice>
              <mc:Fallback>
                <p:oleObj r:id="rId5" imgW="890551" imgH="56710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3046" y="1791413"/>
                        <a:ext cx="585470" cy="3917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75"/>
          <p:cNvGraphicFramePr>
            <a:graphicFrameLocks noChangeAspect="1"/>
          </p:cNvGraphicFramePr>
          <p:nvPr>
            <p:extLst>
              <p:ext uri="{D42A27DB-BD31-4B8C-83A1-F6EECF244321}">
                <p14:modId xmlns:p14="http://schemas.microsoft.com/office/powerpoint/2010/main" val="3362396569"/>
              </p:ext>
            </p:extLst>
          </p:nvPr>
        </p:nvGraphicFramePr>
        <p:xfrm>
          <a:off x="3991546" y="1824431"/>
          <a:ext cx="471170" cy="427327"/>
        </p:xfrm>
        <a:graphic>
          <a:graphicData uri="http://schemas.openxmlformats.org/presentationml/2006/ole">
            <mc:AlternateContent xmlns:mc="http://schemas.openxmlformats.org/markup-compatibility/2006">
              <mc:Choice xmlns:v="urn:schemas-microsoft-com:vml" Requires="v">
                <p:oleObj spid="_x0000_s14867" r:id="rId7" imgW="599745" imgH="519296" progId="">
                  <p:embed/>
                </p:oleObj>
              </mc:Choice>
              <mc:Fallback>
                <p:oleObj r:id="rId7" imgW="599745" imgH="519296"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1546" y="1824431"/>
                        <a:ext cx="471170" cy="427327"/>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 name="Object 76"/>
          <p:cNvGraphicFramePr>
            <a:graphicFrameLocks noChangeAspect="1"/>
          </p:cNvGraphicFramePr>
          <p:nvPr>
            <p:extLst>
              <p:ext uri="{D42A27DB-BD31-4B8C-83A1-F6EECF244321}">
                <p14:modId xmlns:p14="http://schemas.microsoft.com/office/powerpoint/2010/main" val="159424256"/>
              </p:ext>
            </p:extLst>
          </p:nvPr>
        </p:nvGraphicFramePr>
        <p:xfrm>
          <a:off x="4472241" y="1791413"/>
          <a:ext cx="587375" cy="391769"/>
        </p:xfrm>
        <a:graphic>
          <a:graphicData uri="http://schemas.openxmlformats.org/presentationml/2006/ole">
            <mc:AlternateContent xmlns:mc="http://schemas.openxmlformats.org/markup-compatibility/2006">
              <mc:Choice xmlns:v="urn:schemas-microsoft-com:vml" Requires="v">
                <p:oleObj spid="_x0000_s14868" r:id="rId9" imgW="890551" imgH="567104" progId="">
                  <p:embed/>
                </p:oleObj>
              </mc:Choice>
              <mc:Fallback>
                <p:oleObj r:id="rId9" imgW="890551" imgH="56710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2241" y="1791413"/>
                        <a:ext cx="587375" cy="3917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77"/>
          <p:cNvGraphicFramePr>
            <a:graphicFrameLocks noChangeAspect="1"/>
          </p:cNvGraphicFramePr>
          <p:nvPr>
            <p:extLst>
              <p:ext uri="{D42A27DB-BD31-4B8C-83A1-F6EECF244321}">
                <p14:modId xmlns:p14="http://schemas.microsoft.com/office/powerpoint/2010/main" val="335854772"/>
              </p:ext>
            </p:extLst>
          </p:nvPr>
        </p:nvGraphicFramePr>
        <p:xfrm>
          <a:off x="314896" y="1797763"/>
          <a:ext cx="593725" cy="413993"/>
        </p:xfrm>
        <a:graphic>
          <a:graphicData uri="http://schemas.openxmlformats.org/presentationml/2006/ole">
            <mc:AlternateContent xmlns:mc="http://schemas.openxmlformats.org/markup-compatibility/2006">
              <mc:Choice xmlns:v="urn:schemas-microsoft-com:vml" Requires="v">
                <p:oleObj spid="_x0000_s14869" r:id="rId10" imgW="742181" imgH="494567" progId="">
                  <p:embed/>
                </p:oleObj>
              </mc:Choice>
              <mc:Fallback>
                <p:oleObj r:id="rId10" imgW="742181" imgH="494567"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896" y="1797763"/>
                        <a:ext cx="593725" cy="413993"/>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 name="Object 78"/>
          <p:cNvGraphicFramePr>
            <a:graphicFrameLocks noChangeAspect="1"/>
          </p:cNvGraphicFramePr>
          <p:nvPr>
            <p:extLst>
              <p:ext uri="{D42A27DB-BD31-4B8C-83A1-F6EECF244321}">
                <p14:modId xmlns:p14="http://schemas.microsoft.com/office/powerpoint/2010/main" val="1636653698"/>
              </p:ext>
            </p:extLst>
          </p:nvPr>
        </p:nvGraphicFramePr>
        <p:xfrm>
          <a:off x="909891" y="1767285"/>
          <a:ext cx="527050" cy="523841"/>
        </p:xfrm>
        <a:graphic>
          <a:graphicData uri="http://schemas.openxmlformats.org/presentationml/2006/ole">
            <mc:AlternateContent xmlns:mc="http://schemas.openxmlformats.org/markup-compatibility/2006">
              <mc:Choice xmlns:v="urn:schemas-microsoft-com:vml" Requires="v">
                <p:oleObj spid="_x0000_s14870" r:id="rId12" imgW="656456" imgH="627771" progId="">
                  <p:embed/>
                </p:oleObj>
              </mc:Choice>
              <mc:Fallback>
                <p:oleObj r:id="rId12" imgW="656456" imgH="627771"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9891" y="1767285"/>
                        <a:ext cx="527050" cy="523841"/>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 name="Object 79"/>
          <p:cNvGraphicFramePr>
            <a:graphicFrameLocks noChangeAspect="1"/>
          </p:cNvGraphicFramePr>
          <p:nvPr>
            <p:extLst>
              <p:ext uri="{D42A27DB-BD31-4B8C-83A1-F6EECF244321}">
                <p14:modId xmlns:p14="http://schemas.microsoft.com/office/powerpoint/2010/main" val="1765178584"/>
              </p:ext>
            </p:extLst>
          </p:nvPr>
        </p:nvGraphicFramePr>
        <p:xfrm>
          <a:off x="1532191" y="1927929"/>
          <a:ext cx="570230" cy="255253"/>
        </p:xfrm>
        <a:graphic>
          <a:graphicData uri="http://schemas.openxmlformats.org/presentationml/2006/ole">
            <mc:AlternateContent xmlns:mc="http://schemas.openxmlformats.org/markup-compatibility/2006">
              <mc:Choice xmlns:v="urn:schemas-microsoft-com:vml" Requires="v">
                <p:oleObj spid="_x0000_s14871" r:id="rId14" imgW="780427" imgH="332679" progId="">
                  <p:embed/>
                </p:oleObj>
              </mc:Choice>
              <mc:Fallback>
                <p:oleObj r:id="rId14" imgW="780427" imgH="332679"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32191" y="1927929"/>
                        <a:ext cx="570230" cy="255253"/>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 name="Object 80"/>
          <p:cNvGraphicFramePr>
            <a:graphicFrameLocks noChangeAspect="1"/>
          </p:cNvGraphicFramePr>
          <p:nvPr>
            <p:extLst>
              <p:ext uri="{D42A27DB-BD31-4B8C-83A1-F6EECF244321}">
                <p14:modId xmlns:p14="http://schemas.microsoft.com/office/powerpoint/2010/main" val="1684605214"/>
              </p:ext>
            </p:extLst>
          </p:nvPr>
        </p:nvGraphicFramePr>
        <p:xfrm>
          <a:off x="2198941" y="1808557"/>
          <a:ext cx="500380" cy="443201"/>
        </p:xfrm>
        <a:graphic>
          <a:graphicData uri="http://schemas.openxmlformats.org/presentationml/2006/ole">
            <mc:AlternateContent xmlns:mc="http://schemas.openxmlformats.org/markup-compatibility/2006">
              <mc:Choice xmlns:v="urn:schemas-microsoft-com:vml" Requires="v">
                <p:oleObj spid="_x0000_s14872" r:id="rId16" imgW="685141" imgH="580292" progId="">
                  <p:embed/>
                </p:oleObj>
              </mc:Choice>
              <mc:Fallback>
                <p:oleObj r:id="rId16" imgW="685141" imgH="580292"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98941" y="1808557"/>
                        <a:ext cx="500380" cy="443201"/>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 name="Object 81"/>
          <p:cNvGraphicFramePr>
            <a:graphicFrameLocks noChangeAspect="1"/>
          </p:cNvGraphicFramePr>
          <p:nvPr>
            <p:extLst>
              <p:ext uri="{D42A27DB-BD31-4B8C-83A1-F6EECF244321}">
                <p14:modId xmlns:p14="http://schemas.microsoft.com/office/powerpoint/2010/main" val="504211360"/>
              </p:ext>
            </p:extLst>
          </p:nvPr>
        </p:nvGraphicFramePr>
        <p:xfrm>
          <a:off x="5125021" y="1824431"/>
          <a:ext cx="471170" cy="427327"/>
        </p:xfrm>
        <a:graphic>
          <a:graphicData uri="http://schemas.openxmlformats.org/presentationml/2006/ole">
            <mc:AlternateContent xmlns:mc="http://schemas.openxmlformats.org/markup-compatibility/2006">
              <mc:Choice xmlns:v="urn:schemas-microsoft-com:vml" Requires="v">
                <p:oleObj spid="_x0000_s14873" r:id="rId18" imgW="599745" imgH="519296" progId="">
                  <p:embed/>
                </p:oleObj>
              </mc:Choice>
              <mc:Fallback>
                <p:oleObj r:id="rId18" imgW="599745" imgH="519296"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5021" y="1824431"/>
                        <a:ext cx="471170" cy="427327"/>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 name="TextBox 129"/>
          <p:cNvSpPr txBox="1">
            <a:spLocks noChangeArrowheads="1"/>
          </p:cNvSpPr>
          <p:nvPr/>
        </p:nvSpPr>
        <p:spPr bwMode="auto">
          <a:xfrm>
            <a:off x="571472" y="2949434"/>
            <a:ext cx="2357454" cy="461665"/>
          </a:xfrm>
          <a:prstGeom prst="rect">
            <a:avLst/>
          </a:prstGeom>
          <a:noFill/>
          <a:ln w="22225" cap="flat" cmpd="sng" algn="ctr">
            <a:solidFill>
              <a:sysClr val="windowText" lastClr="000000"/>
            </a:solidFill>
            <a:prstDash val="dash"/>
          </a:ln>
          <a:effectLst/>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 typeface="Arial" charset="0"/>
              <a:buNone/>
              <a:tabLst/>
              <a:defRPr/>
            </a:pPr>
            <a:r>
              <a:rPr kumimoji="1" lang="en-US" altLang="en-US" sz="1200" b="1" i="0" u="none" strike="noStrike" kern="0" cap="none" spc="0" normalizeH="0" baseline="0" noProof="0" dirty="0" smtClean="0">
                <a:ln>
                  <a:noFill/>
                </a:ln>
                <a:solidFill>
                  <a:srgbClr val="3333FF"/>
                </a:solidFill>
                <a:effectLst/>
                <a:uLnTx/>
                <a:uFillTx/>
                <a:latin typeface="Arial Black" pitchFamily="34" charset="0"/>
                <a:ea typeface="微软雅黑" panose="020B0503020204020204" pitchFamily="34" charset="-122"/>
                <a:cs typeface="+mn-cs"/>
              </a:rPr>
              <a:t>Civil Aerospace Resources Coordination</a:t>
            </a:r>
            <a:endParaRPr kumimoji="0" lang="en-US" altLang="zh-CN" sz="1200" b="1" i="0" u="none" strike="noStrike" kern="0" cap="none" spc="0" normalizeH="0" baseline="0" noProof="0" dirty="0" smtClean="0">
              <a:ln>
                <a:noFill/>
              </a:ln>
              <a:solidFill>
                <a:prstClr val="black"/>
              </a:solidFill>
              <a:effectLst/>
              <a:uLnTx/>
              <a:uFillTx/>
              <a:latin typeface="Arial Black" pitchFamily="34" charset="0"/>
              <a:ea typeface="宋体" pitchFamily="2" charset="-122"/>
              <a:cs typeface="+mn-cs"/>
            </a:endParaRPr>
          </a:p>
        </p:txBody>
      </p:sp>
      <p:sp>
        <p:nvSpPr>
          <p:cNvPr id="67" name="矩形 142"/>
          <p:cNvSpPr>
            <a:spLocks noChangeArrowheads="1"/>
          </p:cNvSpPr>
          <p:nvPr/>
        </p:nvSpPr>
        <p:spPr bwMode="auto">
          <a:xfrm>
            <a:off x="2297366" y="5961184"/>
            <a:ext cx="1325880" cy="53844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prstClr val="black"/>
                </a:solidFill>
                <a:effectLst/>
                <a:uLnTx/>
                <a:uFillTx/>
                <a:latin typeface="Calibri" pitchFamily="34" charset="0"/>
                <a:ea typeface="宋体" pitchFamily="2" charset="-122"/>
                <a:cs typeface="+mn-cs"/>
              </a:rPr>
              <a:t>Ministries</a:t>
            </a:r>
            <a:endParaRPr kumimoji="0" lang="zh-CN" altLang="en-US"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endParaRPr>
          </a:p>
        </p:txBody>
      </p:sp>
      <p:sp>
        <p:nvSpPr>
          <p:cNvPr id="68" name="矩形 143"/>
          <p:cNvSpPr>
            <a:spLocks noChangeArrowheads="1"/>
          </p:cNvSpPr>
          <p:nvPr/>
        </p:nvSpPr>
        <p:spPr bwMode="auto">
          <a:xfrm>
            <a:off x="276796" y="5961184"/>
            <a:ext cx="1374775" cy="53844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rPr>
              <a:t>Local </a:t>
            </a:r>
            <a:r>
              <a:rPr kumimoji="0" lang="en-US" altLang="zh-CN" sz="1400" b="1" i="0" u="none" strike="noStrike" kern="0" cap="none" spc="0" normalizeH="0" baseline="0" noProof="0" dirty="0" smtClean="0">
                <a:ln>
                  <a:noFill/>
                </a:ln>
                <a:solidFill>
                  <a:prstClr val="black"/>
                </a:solidFill>
                <a:effectLst/>
                <a:uLnTx/>
                <a:uFillTx/>
                <a:latin typeface="Calibri" pitchFamily="34" charset="0"/>
                <a:ea typeface="黑体" pitchFamily="49" charset="-122"/>
                <a:cs typeface="Calibri" pitchFamily="34" charset="0"/>
              </a:rPr>
              <a:t>Government</a:t>
            </a:r>
            <a:endParaRPr kumimoji="0" lang="zh-CN" altLang="en-US"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endParaRPr>
          </a:p>
        </p:txBody>
      </p:sp>
      <p:sp>
        <p:nvSpPr>
          <p:cNvPr id="69" name="矩形 144"/>
          <p:cNvSpPr>
            <a:spLocks noChangeArrowheads="1"/>
          </p:cNvSpPr>
          <p:nvPr/>
        </p:nvSpPr>
        <p:spPr bwMode="auto">
          <a:xfrm>
            <a:off x="4248721" y="5970708"/>
            <a:ext cx="1426845" cy="53844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rPr>
              <a:t>Institutes &amp; Organizations</a:t>
            </a:r>
            <a:endParaRPr kumimoji="0" lang="zh-CN" altLang="en-US" sz="1400" b="1" i="0" u="none" strike="noStrike" kern="0" cap="none" spc="0" normalizeH="0" baseline="0" noProof="0" dirty="0">
              <a:ln>
                <a:noFill/>
              </a:ln>
              <a:solidFill>
                <a:prstClr val="black"/>
              </a:solidFill>
              <a:effectLst/>
              <a:uLnTx/>
              <a:uFillTx/>
              <a:latin typeface="Calibri" pitchFamily="34" charset="0"/>
              <a:ea typeface="黑体" pitchFamily="49" charset="-122"/>
              <a:cs typeface="Calibri" pitchFamily="34" charset="0"/>
            </a:endParaRPr>
          </a:p>
        </p:txBody>
      </p:sp>
      <p:cxnSp>
        <p:nvCxnSpPr>
          <p:cNvPr id="70" name="直接连接符 145"/>
          <p:cNvCxnSpPr>
            <a:cxnSpLocks noChangeShapeType="1"/>
          </p:cNvCxnSpPr>
          <p:nvPr/>
        </p:nvCxnSpPr>
        <p:spPr bwMode="auto">
          <a:xfrm>
            <a:off x="840041" y="4855087"/>
            <a:ext cx="0" cy="1130226"/>
          </a:xfrm>
          <a:prstGeom prst="line">
            <a:avLst/>
          </a:prstGeom>
          <a:noFill/>
          <a:ln w="38100">
            <a:solidFill>
              <a:srgbClr val="C0504D"/>
            </a:solidFill>
            <a:round/>
            <a:headEnd/>
            <a:tailEnd type="triangle" w="med" len="med"/>
          </a:ln>
          <a:extLst>
            <a:ext uri="{909E8E84-426E-40DD-AFC4-6F175D3DCCD1}">
              <a14:hiddenFill xmlns:a14="http://schemas.microsoft.com/office/drawing/2010/main">
                <a:noFill/>
              </a14:hiddenFill>
            </a:ext>
          </a:extLst>
        </p:spPr>
      </p:cxnSp>
      <p:cxnSp>
        <p:nvCxnSpPr>
          <p:cNvPr id="71" name="直接连接符 146"/>
          <p:cNvCxnSpPr>
            <a:cxnSpLocks noChangeShapeType="1"/>
          </p:cNvCxnSpPr>
          <p:nvPr/>
        </p:nvCxnSpPr>
        <p:spPr bwMode="auto">
          <a:xfrm>
            <a:off x="2940621" y="4855087"/>
            <a:ext cx="0" cy="1130226"/>
          </a:xfrm>
          <a:prstGeom prst="line">
            <a:avLst/>
          </a:prstGeom>
          <a:noFill/>
          <a:ln w="38100">
            <a:solidFill>
              <a:srgbClr val="C0504D"/>
            </a:solidFill>
            <a:round/>
            <a:headEnd/>
            <a:tailEnd type="triangle" w="med" len="med"/>
          </a:ln>
          <a:extLst>
            <a:ext uri="{909E8E84-426E-40DD-AFC4-6F175D3DCCD1}">
              <a14:hiddenFill xmlns:a14="http://schemas.microsoft.com/office/drawing/2010/main">
                <a:noFill/>
              </a14:hiddenFill>
            </a:ext>
          </a:extLst>
        </p:spPr>
      </p:cxnSp>
      <p:cxnSp>
        <p:nvCxnSpPr>
          <p:cNvPr id="72" name="直接连接符 147"/>
          <p:cNvCxnSpPr>
            <a:cxnSpLocks noChangeShapeType="1"/>
          </p:cNvCxnSpPr>
          <p:nvPr/>
        </p:nvCxnSpPr>
        <p:spPr bwMode="auto">
          <a:xfrm>
            <a:off x="4842446" y="4864611"/>
            <a:ext cx="0" cy="1128321"/>
          </a:xfrm>
          <a:prstGeom prst="line">
            <a:avLst/>
          </a:prstGeom>
          <a:noFill/>
          <a:ln w="38100">
            <a:solidFill>
              <a:srgbClr val="C0504D"/>
            </a:solidFill>
            <a:round/>
            <a:headEnd/>
            <a:tailEnd type="triangle" w="med" len="med"/>
          </a:ln>
          <a:extLst>
            <a:ext uri="{909E8E84-426E-40DD-AFC4-6F175D3DCCD1}">
              <a14:hiddenFill xmlns:a14="http://schemas.microsoft.com/office/drawing/2010/main">
                <a:noFill/>
              </a14:hiddenFill>
            </a:ext>
          </a:extLst>
        </p:spPr>
      </p:cxnSp>
      <p:sp>
        <p:nvSpPr>
          <p:cNvPr id="73" name="TextBox 148"/>
          <p:cNvSpPr txBox="1">
            <a:spLocks noChangeArrowheads="1"/>
          </p:cNvSpPr>
          <p:nvPr/>
        </p:nvSpPr>
        <p:spPr bwMode="auto">
          <a:xfrm>
            <a:off x="1994471" y="5199234"/>
            <a:ext cx="1367155" cy="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0000"/>
                </a:solidFill>
                <a:effectLst/>
                <a:uLnTx/>
                <a:uFillTx/>
                <a:latin typeface="Calibri" pitchFamily="34" charset="0"/>
                <a:ea typeface="宋体" pitchFamily="2" charset="-122"/>
              </a:rPr>
              <a:t>Disaster assessment</a:t>
            </a:r>
            <a:endParaRPr kumimoji="0" lang="zh-CN" altLang="en-US" sz="1400" b="1" i="0" u="none" strike="noStrike" kern="0" cap="none" spc="0" normalizeH="0" baseline="0" noProof="0" dirty="0">
              <a:ln>
                <a:noFill/>
              </a:ln>
              <a:solidFill>
                <a:srgbClr val="FF0000"/>
              </a:solidFill>
              <a:effectLst/>
              <a:uLnTx/>
              <a:uFillTx/>
              <a:latin typeface="Calibri" pitchFamily="34" charset="0"/>
              <a:ea typeface="宋体" pitchFamily="2" charset="-122"/>
            </a:endParaRPr>
          </a:p>
        </p:txBody>
      </p:sp>
      <p:sp>
        <p:nvSpPr>
          <p:cNvPr id="74" name="TextBox 149"/>
          <p:cNvSpPr txBox="1">
            <a:spLocks noChangeArrowheads="1"/>
          </p:cNvSpPr>
          <p:nvPr/>
        </p:nvSpPr>
        <p:spPr bwMode="auto">
          <a:xfrm>
            <a:off x="35496" y="5140818"/>
            <a:ext cx="939800" cy="73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0000"/>
                </a:solidFill>
                <a:effectLst/>
                <a:uLnTx/>
                <a:uFillTx/>
                <a:latin typeface="Calibri" pitchFamily="34" charset="0"/>
                <a:ea typeface="宋体" pitchFamily="2" charset="-122"/>
              </a:rPr>
              <a:t>Disaster relief on site</a:t>
            </a:r>
            <a:endParaRPr kumimoji="0" lang="zh-CN" altLang="en-US" sz="1400" b="1" i="0" u="none" strike="noStrike" kern="0" cap="none" spc="0" normalizeH="0" baseline="0" noProof="0" dirty="0">
              <a:ln>
                <a:noFill/>
              </a:ln>
              <a:solidFill>
                <a:srgbClr val="FF0000"/>
              </a:solidFill>
              <a:effectLst/>
              <a:uLnTx/>
              <a:uFillTx/>
              <a:latin typeface="Calibri" pitchFamily="34" charset="0"/>
              <a:ea typeface="宋体" pitchFamily="2" charset="-122"/>
            </a:endParaRPr>
          </a:p>
        </p:txBody>
      </p:sp>
      <p:sp>
        <p:nvSpPr>
          <p:cNvPr id="75" name="TextBox 150"/>
          <p:cNvSpPr txBox="1">
            <a:spLocks noChangeArrowheads="1"/>
          </p:cNvSpPr>
          <p:nvPr/>
        </p:nvSpPr>
        <p:spPr bwMode="auto">
          <a:xfrm>
            <a:off x="4826571" y="5192884"/>
            <a:ext cx="1080770" cy="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1" i="0" u="none" strike="noStrike" kern="0" cap="none" spc="0" normalizeH="0" baseline="0" noProof="0" dirty="0">
                <a:ln>
                  <a:noFill/>
                </a:ln>
                <a:solidFill>
                  <a:srgbClr val="FF0000"/>
                </a:solidFill>
                <a:effectLst/>
                <a:uLnTx/>
                <a:uFillTx/>
                <a:latin typeface="Calibri" pitchFamily="34" charset="0"/>
                <a:ea typeface="宋体" pitchFamily="2" charset="-122"/>
              </a:rPr>
              <a:t>Technical support</a:t>
            </a:r>
            <a:endParaRPr kumimoji="0" lang="zh-CN" altLang="en-US" sz="1400" b="1" i="0" u="none" strike="noStrike" kern="0" cap="none" spc="0" normalizeH="0" baseline="0" noProof="0" dirty="0">
              <a:ln>
                <a:noFill/>
              </a:ln>
              <a:solidFill>
                <a:srgbClr val="FF0000"/>
              </a:solidFill>
              <a:effectLst/>
              <a:uLnTx/>
              <a:uFillTx/>
              <a:latin typeface="Calibri" pitchFamily="34" charset="0"/>
              <a:ea typeface="宋体" pitchFamily="2" charset="-122"/>
            </a:endParaRPr>
          </a:p>
        </p:txBody>
      </p:sp>
      <p:cxnSp>
        <p:nvCxnSpPr>
          <p:cNvPr id="76" name="直接箭头连接符 68"/>
          <p:cNvCxnSpPr>
            <a:cxnSpLocks noChangeShapeType="1"/>
          </p:cNvCxnSpPr>
          <p:nvPr/>
        </p:nvCxnSpPr>
        <p:spPr bwMode="auto">
          <a:xfrm>
            <a:off x="1480121" y="3458178"/>
            <a:ext cx="0" cy="238109"/>
          </a:xfrm>
          <a:prstGeom prst="straightConnector1">
            <a:avLst/>
          </a:prstGeom>
          <a:noFill/>
          <a:ln w="25400">
            <a:solidFill>
              <a:srgbClr val="C0504D"/>
            </a:solidFill>
            <a:round/>
            <a:headEnd/>
            <a:tailEnd type="arrow" w="med" len="med"/>
          </a:ln>
          <a:effectLst>
            <a:outerShdw dist="20000" dir="5400000" algn="ctr" rotWithShape="0">
              <a:srgbClr val="000000">
                <a:alpha val="35999"/>
              </a:srgbClr>
            </a:outerShdw>
          </a:effectLst>
          <a:extLst>
            <a:ext uri="{909E8E84-426E-40DD-AFC4-6F175D3DCCD1}">
              <a14:hiddenFill xmlns:a14="http://schemas.microsoft.com/office/drawing/2010/main">
                <a:noFill/>
              </a14:hiddenFill>
            </a:ext>
          </a:extLst>
        </p:spPr>
      </p:cxnSp>
      <p:pic>
        <p:nvPicPr>
          <p:cNvPr id="77" name="图片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696" y="3674064"/>
            <a:ext cx="1728470" cy="12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65566" y="3696288"/>
            <a:ext cx="1774825" cy="116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2" descr="堰塞湖-鲁甸0805-注记"/>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711511" y="3696288"/>
            <a:ext cx="2059940" cy="11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直接箭头连接符 79"/>
          <p:cNvCxnSpPr/>
          <p:nvPr/>
        </p:nvCxnSpPr>
        <p:spPr bwMode="auto">
          <a:xfrm>
            <a:off x="4508754" y="1386290"/>
            <a:ext cx="0" cy="358775"/>
          </a:xfrm>
          <a:prstGeom prst="straightConnector1">
            <a:avLst/>
          </a:prstGeom>
          <a:noFill/>
          <a:ln w="25400" cap="flat" cmpd="sng" algn="ctr">
            <a:solidFill>
              <a:srgbClr val="C0504D"/>
            </a:solidFill>
            <a:prstDash val="solid"/>
            <a:tailEnd type="arrow"/>
          </a:ln>
          <a:effectLst>
            <a:outerShdw blurRad="40000" dist="20000" dir="5400000" rotWithShape="0">
              <a:srgbClr val="000000">
                <a:alpha val="38000"/>
              </a:srgbClr>
            </a:outerShdw>
          </a:effectLst>
        </p:spPr>
      </p:cxnSp>
      <p:cxnSp>
        <p:nvCxnSpPr>
          <p:cNvPr id="81" name="直接箭头连接符 80"/>
          <p:cNvCxnSpPr/>
          <p:nvPr/>
        </p:nvCxnSpPr>
        <p:spPr bwMode="auto">
          <a:xfrm>
            <a:off x="1529016" y="1400578"/>
            <a:ext cx="0" cy="344487"/>
          </a:xfrm>
          <a:prstGeom prst="straightConnector1">
            <a:avLst/>
          </a:prstGeom>
          <a:noFill/>
          <a:ln w="25400" cap="flat" cmpd="sng" algn="ctr">
            <a:solidFill>
              <a:srgbClr val="C0504D"/>
            </a:solidFill>
            <a:prstDash val="solid"/>
            <a:tailEnd type="arrow"/>
          </a:ln>
          <a:effectLst>
            <a:outerShdw blurRad="40000" dist="20000" dir="5400000" rotWithShape="0">
              <a:srgbClr val="000000">
                <a:alpha val="38000"/>
              </a:srgbClr>
            </a:outerShdw>
          </a:effectLst>
        </p:spPr>
      </p:cxnSp>
      <p:sp>
        <p:nvSpPr>
          <p:cNvPr id="82" name="圆角矩形 81"/>
          <p:cNvSpPr/>
          <p:nvPr/>
        </p:nvSpPr>
        <p:spPr bwMode="auto">
          <a:xfrm>
            <a:off x="644779" y="980660"/>
            <a:ext cx="4627562" cy="41592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prstClr val="black"/>
                </a:solidFill>
                <a:effectLst/>
                <a:uLnTx/>
                <a:uFillTx/>
                <a:latin typeface="Calibri"/>
                <a:ea typeface="宋体"/>
                <a:cs typeface="+mn-cs"/>
              </a:rPr>
              <a:t>Inter-Ministerial </a:t>
            </a:r>
            <a:r>
              <a:rPr kumimoji="0" lang="en-US" altLang="zh-CN" sz="1800" b="1" i="0" u="none" strike="noStrike" kern="0" cap="none" spc="0" normalizeH="0" baseline="0" noProof="0" dirty="0">
                <a:ln>
                  <a:noFill/>
                </a:ln>
                <a:solidFill>
                  <a:prstClr val="black"/>
                </a:solidFill>
                <a:effectLst/>
                <a:uLnTx/>
                <a:uFillTx/>
                <a:latin typeface="Calibri"/>
                <a:ea typeface="宋体"/>
                <a:cs typeface="+mn-cs"/>
              </a:rPr>
              <a:t>Coordination Mechanism </a:t>
            </a:r>
          </a:p>
        </p:txBody>
      </p:sp>
      <p:sp>
        <p:nvSpPr>
          <p:cNvPr id="83" name="TextBox 129"/>
          <p:cNvSpPr txBox="1">
            <a:spLocks noChangeArrowheads="1"/>
          </p:cNvSpPr>
          <p:nvPr/>
        </p:nvSpPr>
        <p:spPr bwMode="auto">
          <a:xfrm>
            <a:off x="3214678" y="2949434"/>
            <a:ext cx="1785950" cy="461665"/>
          </a:xfrm>
          <a:prstGeom prst="rect">
            <a:avLst/>
          </a:prstGeom>
          <a:noFill/>
          <a:ln w="22225">
            <a:solidFill>
              <a:sysClr val="windowText" lastClr="000000"/>
            </a:solidFill>
            <a:prstDash val="dash"/>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 typeface="Arial" charset="0"/>
              <a:buNone/>
              <a:tabLst/>
              <a:defRPr/>
            </a:pPr>
            <a:r>
              <a:rPr kumimoji="1" lang="en-US" altLang="zh-CN" sz="1200" b="1" i="0" u="none" strike="noStrike" kern="0" cap="none" spc="0" normalizeH="0" baseline="0" noProof="0" dirty="0" smtClean="0">
                <a:ln>
                  <a:noFill/>
                </a:ln>
                <a:solidFill>
                  <a:srgbClr val="3333FF"/>
                </a:solidFill>
                <a:effectLst/>
                <a:uLnTx/>
                <a:uFillTx/>
                <a:latin typeface="Arial Black" pitchFamily="34" charset="0"/>
                <a:ea typeface="微软雅黑" panose="020B0503020204020204" pitchFamily="34" charset="-122"/>
              </a:rPr>
              <a:t>Data Sharing for Disaster Reduction</a:t>
            </a:r>
            <a:endParaRPr kumimoji="0" lang="en-US" altLang="zh-CN" sz="1200" b="1" i="0" u="none" strike="noStrike" kern="0" cap="none" spc="0" normalizeH="0" baseline="0" noProof="0" dirty="0" smtClean="0">
              <a:ln>
                <a:noFill/>
              </a:ln>
              <a:solidFill>
                <a:prstClr val="black"/>
              </a:solidFill>
              <a:effectLst/>
              <a:uLnTx/>
              <a:uFillTx/>
              <a:latin typeface="Arial Black" pitchFamily="34" charset="0"/>
              <a:ea typeface="宋体" pitchFamily="2" charset="-122"/>
            </a:endParaRPr>
          </a:p>
        </p:txBody>
      </p:sp>
      <p:sp>
        <p:nvSpPr>
          <p:cNvPr id="84" name="下箭头 83"/>
          <p:cNvSpPr/>
          <p:nvPr/>
        </p:nvSpPr>
        <p:spPr>
          <a:xfrm rot="5400000" flipH="1">
            <a:off x="5857883" y="1701905"/>
            <a:ext cx="285754" cy="57150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pic>
        <p:nvPicPr>
          <p:cNvPr id="85" name="Picture 2" descr="云南之殇：希望再也不需要用上 &lt;wbr&gt;无人机"/>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8539" t="13079" r="11386" b="12593"/>
          <a:stretch/>
        </p:blipFill>
        <p:spPr bwMode="auto">
          <a:xfrm>
            <a:off x="3071802" y="4911297"/>
            <a:ext cx="1357322" cy="944935"/>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43" name="Picture 7" descr="IMG_20150330_09190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23325" y="4037895"/>
            <a:ext cx="2033349" cy="1334065"/>
          </a:xfrm>
          <a:prstGeom prst="rect">
            <a:avLst/>
          </a:prstGeom>
          <a:noFill/>
          <a:ln w="28575">
            <a:solidFill>
              <a:srgbClr val="00C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 name="图片 3"/>
          <p:cNvPicPr>
            <a:picLocks/>
          </p:cNvPicPr>
          <p:nvPr/>
        </p:nvPicPr>
        <p:blipFill>
          <a:blip r:embed="rId24" cstate="print"/>
          <a:srcRect l="37277" r="10767"/>
          <a:stretch>
            <a:fillRect/>
          </a:stretch>
        </p:blipFill>
        <p:spPr bwMode="auto">
          <a:xfrm>
            <a:off x="6923325" y="1294962"/>
            <a:ext cx="2004966" cy="1308339"/>
          </a:xfrm>
          <a:prstGeom prst="rect">
            <a:avLst/>
          </a:prstGeom>
          <a:noFill/>
          <a:ln w="25400">
            <a:solidFill>
              <a:srgbClr val="FF9900"/>
            </a:solidFill>
            <a:miter lim="800000"/>
            <a:headEnd/>
            <a:tailEnd/>
          </a:ln>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50391" y="5096826"/>
            <a:ext cx="2015895" cy="1334180"/>
          </a:xfrm>
          <a:prstGeom prst="rect">
            <a:avLst/>
          </a:prstGeom>
          <a:ln w="28575">
            <a:solidFill>
              <a:srgbClr val="00B0F0"/>
            </a:solidFill>
          </a:ln>
        </p:spPr>
      </p:pic>
      <p:pic>
        <p:nvPicPr>
          <p:cNvPr id="46" name="图片 55" descr="22.tif"/>
          <p:cNvPicPr>
            <a:picLocks noChangeAspect="1"/>
          </p:cNvPicPr>
          <p:nvPr/>
        </p:nvPicPr>
        <p:blipFill>
          <a:blip r:embed="rId26" cstate="print"/>
          <a:srcRect l="14709" t="30479" r="15102" b="12329"/>
          <a:stretch>
            <a:fillRect/>
          </a:stretch>
        </p:blipFill>
        <p:spPr bwMode="auto">
          <a:xfrm>
            <a:off x="6450391" y="2408141"/>
            <a:ext cx="2033350" cy="1260029"/>
          </a:xfrm>
          <a:prstGeom prst="rect">
            <a:avLst/>
          </a:prstGeom>
          <a:noFill/>
          <a:ln w="25400">
            <a:solidFill>
              <a:srgbClr val="E497FF"/>
            </a:solidFill>
            <a:miter lim="800000"/>
            <a:headEnd/>
            <a:tailEnd/>
          </a:ln>
        </p:spPr>
      </p:pic>
      <p:sp>
        <p:nvSpPr>
          <p:cNvPr id="87" name="TextBox 150"/>
          <p:cNvSpPr txBox="1">
            <a:spLocks noChangeArrowheads="1"/>
          </p:cNvSpPr>
          <p:nvPr/>
        </p:nvSpPr>
        <p:spPr bwMode="auto">
          <a:xfrm>
            <a:off x="6229141" y="864842"/>
            <a:ext cx="2837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lvl="0" eaLnBrk="1" hangingPunct="1">
              <a:spcBef>
                <a:spcPct val="0"/>
              </a:spcBef>
              <a:buNone/>
              <a:defRPr/>
            </a:pPr>
            <a:r>
              <a:rPr lang="en-US" altLang="zh-CN" sz="1400" b="1" kern="0" dirty="0">
                <a:solidFill>
                  <a:srgbClr val="FF0000"/>
                </a:solidFill>
              </a:rPr>
              <a:t>C</a:t>
            </a:r>
            <a:r>
              <a:rPr lang="en-US" altLang="zh-CN" sz="1400" b="1" kern="0" dirty="0" smtClean="0">
                <a:solidFill>
                  <a:srgbClr val="FF0000"/>
                </a:solidFill>
              </a:rPr>
              <a:t>ommon </a:t>
            </a:r>
            <a:r>
              <a:rPr lang="en-US" altLang="zh-CN" sz="1400" b="1" kern="0" dirty="0">
                <a:solidFill>
                  <a:srgbClr val="FF0000"/>
                </a:solidFill>
              </a:rPr>
              <a:t>aperture LiDAR system</a:t>
            </a:r>
            <a:endParaRPr lang="zh-CN" altLang="en-US" sz="1400" b="1" kern="0" dirty="0">
              <a:solidFill>
                <a:srgbClr val="FF0000"/>
              </a:solidFill>
            </a:endParaRPr>
          </a:p>
        </p:txBody>
      </p:sp>
      <p:sp>
        <p:nvSpPr>
          <p:cNvPr id="88" name="TextBox 150"/>
          <p:cNvSpPr txBox="1">
            <a:spLocks noChangeArrowheads="1"/>
          </p:cNvSpPr>
          <p:nvPr/>
        </p:nvSpPr>
        <p:spPr bwMode="auto">
          <a:xfrm>
            <a:off x="6866051" y="3730118"/>
            <a:ext cx="15231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en-US" altLang="zh-CN" sz="1400" b="1" kern="0" dirty="0" smtClean="0">
                <a:solidFill>
                  <a:srgbClr val="FF0000"/>
                </a:solidFill>
              </a:rPr>
              <a:t>Mini </a:t>
            </a:r>
            <a:r>
              <a:rPr lang="en-US" altLang="zh-CN" sz="1400" b="1" kern="0" dirty="0">
                <a:solidFill>
                  <a:srgbClr val="FF0000"/>
                </a:solidFill>
              </a:rPr>
              <a:t>LiDAR</a:t>
            </a:r>
            <a:endParaRPr lang="zh-CN" altLang="en-US" sz="1400" b="1" kern="0" dirty="0">
              <a:solidFill>
                <a:srgbClr val="FF0000"/>
              </a:solidFill>
            </a:endParaRPr>
          </a:p>
        </p:txBody>
      </p:sp>
      <p:sp>
        <p:nvSpPr>
          <p:cNvPr id="89" name="标题 1"/>
          <p:cNvSpPr txBox="1">
            <a:spLocks/>
          </p:cNvSpPr>
          <p:nvPr/>
        </p:nvSpPr>
        <p:spPr bwMode="auto">
          <a:xfrm>
            <a:off x="-214330" y="0"/>
            <a:ext cx="8643966" cy="7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indent="266700" algn="l" eaLnBrk="0" hangingPunct="0">
              <a:lnSpc>
                <a:spcPct val="130000"/>
              </a:lnSpc>
              <a:defRPr/>
            </a:pPr>
            <a:r>
              <a:rPr lang="en-US" altLang="zh-CN" sz="2400" b="1" dirty="0">
                <a:solidFill>
                  <a:srgbClr val="FFFFFF"/>
                </a:solidFill>
                <a:latin typeface="Calibri" pitchFamily="34" charset="0"/>
                <a:ea typeface="+mj-ea"/>
                <a:cs typeface="+mj-cs"/>
                <a:sym typeface="Arial" pitchFamily="34" charset="0"/>
              </a:rPr>
              <a:t>Way Forward(Ⅰ)</a:t>
            </a:r>
            <a:r>
              <a:rPr lang="zh-CN" altLang="en-US" sz="2400" b="1" dirty="0">
                <a:solidFill>
                  <a:srgbClr val="FFFFFF"/>
                </a:solidFill>
                <a:latin typeface="Calibri" pitchFamily="34" charset="0"/>
                <a:ea typeface="+mj-ea"/>
                <a:cs typeface="+mj-cs"/>
              </a:rPr>
              <a:t> </a:t>
            </a:r>
            <a:r>
              <a:rPr lang="en-US" altLang="zh-CN" sz="2400" b="1" dirty="0">
                <a:solidFill>
                  <a:srgbClr val="FFFFFF"/>
                </a:solidFill>
                <a:latin typeface="Calibri" pitchFamily="34" charset="0"/>
                <a:ea typeface="+mj-ea"/>
                <a:cs typeface="+mj-cs"/>
              </a:rPr>
              <a:t>—— New Element to </a:t>
            </a:r>
            <a:r>
              <a:rPr lang="en-US" altLang="zh-CN" sz="2400" b="1" dirty="0" err="1">
                <a:solidFill>
                  <a:srgbClr val="FFFFFF"/>
                </a:solidFill>
                <a:latin typeface="Calibri" pitchFamily="34" charset="0"/>
                <a:ea typeface="+mj-ea"/>
                <a:cs typeface="+mj-cs"/>
              </a:rPr>
              <a:t>Arcser</a:t>
            </a:r>
            <a:endParaRPr lang="zh-CN" altLang="en-US" sz="2400" b="1" dirty="0">
              <a:solidFill>
                <a:srgbClr val="FFFFFF"/>
              </a:solidFill>
              <a:latin typeface="Calibri" pitchFamily="34" charset="0"/>
              <a:ea typeface="+mj-ea"/>
              <a:cs typeface="+mj-cs"/>
              <a:sym typeface="Arial" charset="0"/>
            </a:endParaRPr>
          </a:p>
        </p:txBody>
      </p:sp>
      <p:sp>
        <p:nvSpPr>
          <p:cNvPr id="7" name="圆角矩形 6"/>
          <p:cNvSpPr/>
          <p:nvPr/>
        </p:nvSpPr>
        <p:spPr bwMode="auto">
          <a:xfrm>
            <a:off x="6286513" y="710954"/>
            <a:ext cx="2779773" cy="6020890"/>
          </a:xfrm>
          <a:prstGeom prst="roundRect">
            <a:avLst/>
          </a:prstGeom>
          <a:noFill/>
          <a:ln w="22225">
            <a:solidFill>
              <a:schemeClr val="accent3"/>
            </a:solidFill>
          </a:ln>
          <a:effectLst/>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zh-CN" altLang="en-US" sz="1400" dirty="0" smtClean="0">
              <a:solidFill>
                <a:srgbClr val="000000"/>
              </a:solidFill>
              <a:latin typeface="Arial" charset="0"/>
            </a:endParaRPr>
          </a:p>
        </p:txBody>
      </p:sp>
      <p:cxnSp>
        <p:nvCxnSpPr>
          <p:cNvPr id="9" name="直接连接符 8"/>
          <p:cNvCxnSpPr>
            <a:stCxn id="7" idx="1"/>
            <a:endCxn id="7" idx="3"/>
          </p:cNvCxnSpPr>
          <p:nvPr/>
        </p:nvCxnSpPr>
        <p:spPr bwMode="auto">
          <a:xfrm>
            <a:off x="6286513" y="3721399"/>
            <a:ext cx="2779773" cy="0"/>
          </a:xfrm>
          <a:prstGeom prst="line">
            <a:avLst/>
          </a:prstGeom>
          <a:noFill/>
          <a:ln w="222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blipFill dpi="0" rotWithShape="1">
                  <a:blip/>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1904632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Picture 18" descr="http://www.east-dawn.com.cn/statics/images/zt/gtzt/jjfa5.jpg"/>
          <p:cNvPicPr>
            <a:picLocks noChangeAspect="1" noChangeArrowheads="1"/>
          </p:cNvPicPr>
          <p:nvPr/>
        </p:nvPicPr>
        <p:blipFill>
          <a:blip r:embed="rId3"/>
          <a:srcRect/>
          <a:stretch>
            <a:fillRect/>
          </a:stretch>
        </p:blipFill>
        <p:spPr bwMode="auto">
          <a:xfrm>
            <a:off x="667546" y="4608923"/>
            <a:ext cx="2643206" cy="1918672"/>
          </a:xfrm>
          <a:prstGeom prst="rect">
            <a:avLst/>
          </a:prstGeom>
          <a:noFill/>
          <a:scene3d>
            <a:camera prst="orthographicFront">
              <a:rot lat="0" lon="10800000" rev="0"/>
            </a:camera>
            <a:lightRig rig="threePt" dir="t"/>
          </a:scene3d>
        </p:spPr>
      </p:pic>
      <p:sp>
        <p:nvSpPr>
          <p:cNvPr id="15"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itchFamily="34" charset="0"/>
              <a:ea typeface="宋体" pitchFamily="2" charset="-122"/>
            </a:endParaRPr>
          </a:p>
        </p:txBody>
      </p:sp>
      <p:sp>
        <p:nvSpPr>
          <p:cNvPr id="16" name="矩形 8"/>
          <p:cNvSpPr>
            <a:spLocks noChangeArrowheads="1"/>
          </p:cNvSpPr>
          <p:nvPr/>
        </p:nvSpPr>
        <p:spPr bwMode="auto">
          <a:xfrm>
            <a:off x="288478" y="1168844"/>
            <a:ext cx="3997770" cy="110799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just" defTabSz="914400" eaLnBrk="1" fontAlgn="auto" latinLnBrk="0" hangingPunct="1">
              <a:lnSpc>
                <a:spcPct val="100000"/>
              </a:lnSpc>
              <a:spcBef>
                <a:spcPct val="0"/>
              </a:spcBef>
              <a:spcAft>
                <a:spcPts val="0"/>
              </a:spcAft>
              <a:buClrTx/>
              <a:buSzTx/>
              <a:buFont typeface="Wingdings" pitchFamily="2" charset="2"/>
              <a:buChar char="l"/>
              <a:tabLst/>
              <a:defRPr/>
            </a:pPr>
            <a:r>
              <a:rPr kumimoji="0" lang="en-US" altLang="zh-CN" sz="2200" b="1" i="0" u="none" strike="noStrike" kern="0" cap="none" spc="0" normalizeH="0" baseline="0" noProof="0" dirty="0" smtClean="0">
                <a:ln>
                  <a:noFill/>
                </a:ln>
                <a:solidFill>
                  <a:sysClr val="windowText" lastClr="000000"/>
                </a:solidFill>
                <a:effectLst/>
                <a:uLnTx/>
                <a:uFillTx/>
              </a:rPr>
              <a:t> AOE is willing to offer its contribution to </a:t>
            </a:r>
            <a:r>
              <a:rPr lang="en-US" altLang="zh-CN" sz="2200" b="1" kern="0" dirty="0" smtClean="0">
                <a:solidFill>
                  <a:sysClr val="windowText" lastClr="000000"/>
                </a:solidFill>
              </a:rPr>
              <a:t>international society of disaster mitigation.   </a:t>
            </a:r>
            <a:endParaRPr kumimoji="0" lang="en-US" altLang="zh-CN" sz="2200" b="1" i="0" u="none" strike="noStrike" kern="0" cap="none" spc="0" normalizeH="0" baseline="0" noProof="0" dirty="0">
              <a:ln>
                <a:noFill/>
              </a:ln>
              <a:solidFill>
                <a:sysClr val="windowText" lastClr="000000"/>
              </a:solidFill>
              <a:effectLst/>
              <a:uLnTx/>
              <a:uFillTx/>
            </a:endParaRPr>
          </a:p>
        </p:txBody>
      </p:sp>
      <p:sp>
        <p:nvSpPr>
          <p:cNvPr id="17" name="矩形 8"/>
          <p:cNvSpPr>
            <a:spLocks noChangeArrowheads="1"/>
          </p:cNvSpPr>
          <p:nvPr/>
        </p:nvSpPr>
        <p:spPr bwMode="auto">
          <a:xfrm>
            <a:off x="395420" y="2780910"/>
            <a:ext cx="3203372" cy="1785104"/>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marL="0" marR="0" lvl="0" indent="0" algn="just" defTabSz="914400" eaLnBrk="1" fontAlgn="auto" latinLnBrk="0" hangingPunct="1">
              <a:lnSpc>
                <a:spcPct val="100000"/>
              </a:lnSpc>
              <a:spcBef>
                <a:spcPct val="0"/>
              </a:spcBef>
              <a:spcAft>
                <a:spcPts val="0"/>
              </a:spcAft>
              <a:buClrTx/>
              <a:buSzTx/>
              <a:buFont typeface="Wingdings" pitchFamily="2" charset="2"/>
              <a:buChar char="l"/>
              <a:tabLst/>
              <a:defRPr/>
            </a:pPr>
            <a:r>
              <a:rPr kumimoji="0" lang="en-US" altLang="zh-CN" sz="2200" b="1" i="0" u="none" strike="noStrike" kern="0" cap="none" spc="0" normalizeH="0" baseline="0" noProof="0" dirty="0" smtClean="0">
                <a:ln>
                  <a:noFill/>
                </a:ln>
                <a:solidFill>
                  <a:sysClr val="windowText" lastClr="000000"/>
                </a:solidFill>
                <a:effectLst/>
                <a:uLnTx/>
                <a:uFillTx/>
                <a:latin typeface="Calibri" pitchFamily="34" charset="0"/>
                <a:ea typeface="宋体" pitchFamily="2" charset="-122"/>
                <a:cs typeface="+mn-cs"/>
              </a:rPr>
              <a:t> We have the  ability to provide end - to - end reliable service to the user  by using LiDAR technology.   </a:t>
            </a:r>
            <a:endParaRPr kumimoji="0" lang="en-US" altLang="zh-CN" sz="2200" b="1" i="0" u="none" strike="noStrike" kern="0" cap="none" spc="0" normalizeH="0" baseline="0" noProof="0" dirty="0">
              <a:ln>
                <a:noFill/>
              </a:ln>
              <a:solidFill>
                <a:sysClr val="windowText" lastClr="000000"/>
              </a:solidFill>
              <a:effectLst/>
              <a:uLnTx/>
              <a:uFillTx/>
              <a:latin typeface="Calibri" pitchFamily="34" charset="0"/>
              <a:ea typeface="宋体" pitchFamily="2" charset="-122"/>
              <a:cs typeface="+mn-cs"/>
            </a:endParaRPr>
          </a:p>
        </p:txBody>
      </p:sp>
      <p:pic>
        <p:nvPicPr>
          <p:cNvPr id="18" name="Picture 13" descr="Home"/>
          <p:cNvPicPr>
            <a:picLocks noChangeAspect="1" noChangeArrowheads="1"/>
          </p:cNvPicPr>
          <p:nvPr/>
        </p:nvPicPr>
        <p:blipFill>
          <a:blip r:embed="rId4"/>
          <a:srcRect r="66625"/>
          <a:stretch>
            <a:fillRect/>
          </a:stretch>
        </p:blipFill>
        <p:spPr bwMode="auto">
          <a:xfrm>
            <a:off x="4643438" y="980660"/>
            <a:ext cx="2071702" cy="924675"/>
          </a:xfrm>
          <a:prstGeom prst="rect">
            <a:avLst/>
          </a:prstGeom>
          <a:solidFill>
            <a:sysClr val="window" lastClr="FFFFFF"/>
          </a:solidFill>
          <a:ln w="25400" cap="flat" cmpd="sng" algn="ctr">
            <a:solidFill>
              <a:srgbClr val="4BACC6"/>
            </a:solidFill>
            <a:prstDash val="solid"/>
          </a:ln>
          <a:effectLst/>
        </p:spPr>
      </p:pic>
      <p:pic>
        <p:nvPicPr>
          <p:cNvPr id="19" name="Picture 15" descr="Home"/>
          <p:cNvPicPr>
            <a:picLocks noChangeAspect="1" noChangeArrowheads="1"/>
          </p:cNvPicPr>
          <p:nvPr/>
        </p:nvPicPr>
        <p:blipFill>
          <a:blip r:embed="rId5"/>
          <a:srcRect r="77273" b="27631"/>
          <a:stretch>
            <a:fillRect/>
          </a:stretch>
        </p:blipFill>
        <p:spPr bwMode="auto">
          <a:xfrm>
            <a:off x="6786578" y="980660"/>
            <a:ext cx="1857358" cy="928694"/>
          </a:xfrm>
          <a:prstGeom prst="rect">
            <a:avLst/>
          </a:prstGeom>
          <a:solidFill>
            <a:sysClr val="window" lastClr="FFFFFF"/>
          </a:solidFill>
          <a:ln w="25400" cap="flat" cmpd="sng" algn="ctr">
            <a:solidFill>
              <a:srgbClr val="F79646"/>
            </a:solidFill>
            <a:prstDash val="solid"/>
          </a:ln>
          <a:effectLst/>
        </p:spPr>
      </p:pic>
      <p:pic>
        <p:nvPicPr>
          <p:cNvPr id="20" name="Picture 17" descr="esa-logo">
            <a:hlinkClick r:id="rId6"/>
          </p:cNvPr>
          <p:cNvPicPr>
            <a:picLocks noChangeAspect="1" noChangeArrowheads="1"/>
          </p:cNvPicPr>
          <p:nvPr/>
        </p:nvPicPr>
        <p:blipFill>
          <a:blip r:embed="rId7"/>
          <a:srcRect/>
          <a:stretch>
            <a:fillRect/>
          </a:stretch>
        </p:blipFill>
        <p:spPr bwMode="auto">
          <a:xfrm>
            <a:off x="4643438" y="1980792"/>
            <a:ext cx="4048914" cy="1000132"/>
          </a:xfrm>
          <a:prstGeom prst="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pic>
      <p:graphicFrame>
        <p:nvGraphicFramePr>
          <p:cNvPr id="21" name="图示 20"/>
          <p:cNvGraphicFramePr/>
          <p:nvPr>
            <p:extLst>
              <p:ext uri="{D42A27DB-BD31-4B8C-83A1-F6EECF244321}">
                <p14:modId xmlns:p14="http://schemas.microsoft.com/office/powerpoint/2010/main" val="2268427125"/>
              </p:ext>
            </p:extLst>
          </p:nvPr>
        </p:nvGraphicFramePr>
        <p:xfrm>
          <a:off x="3131800" y="3409552"/>
          <a:ext cx="6429420" cy="27067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标题 1"/>
          <p:cNvSpPr txBox="1">
            <a:spLocks/>
          </p:cNvSpPr>
          <p:nvPr/>
        </p:nvSpPr>
        <p:spPr bwMode="auto">
          <a:xfrm>
            <a:off x="-53136" y="11347"/>
            <a:ext cx="867876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266700" algn="l" defTabSz="914400" eaLnBrk="0" latinLnBrk="0" hangingPunct="0">
              <a:lnSpc>
                <a:spcPct val="130000"/>
              </a:lnSpc>
              <a:buClrTx/>
              <a:buSzTx/>
              <a:buFontTx/>
              <a:buNone/>
              <a:tabLst/>
              <a:defRPr/>
            </a:pPr>
            <a:r>
              <a:rPr lang="en-US" altLang="zh-CN" sz="2400" b="1" dirty="0">
                <a:solidFill>
                  <a:srgbClr val="FFFFFF"/>
                </a:solidFill>
                <a:latin typeface="Calibri" pitchFamily="34" charset="0"/>
                <a:ea typeface="+mj-ea"/>
                <a:cs typeface="+mj-cs"/>
                <a:sym typeface="Arial" pitchFamily="34" charset="0"/>
              </a:rPr>
              <a:t>Way Forward(Ⅱ)</a:t>
            </a:r>
            <a:r>
              <a:rPr lang="en-US" altLang="zh-CN" sz="2400" b="1" dirty="0">
                <a:solidFill>
                  <a:srgbClr val="FFFFFF"/>
                </a:solidFill>
                <a:latin typeface="Calibri" pitchFamily="34" charset="0"/>
                <a:ea typeface="+mj-ea"/>
                <a:cs typeface="+mj-cs"/>
              </a:rPr>
              <a:t> —— International Cooperation</a:t>
            </a:r>
            <a:endParaRPr lang="zh-CN" altLang="en-US" sz="2400" b="1" dirty="0">
              <a:solidFill>
                <a:srgbClr val="FFFFFF"/>
              </a:solidFill>
              <a:latin typeface="Calibri" pitchFamily="34" charset="0"/>
              <a:ea typeface="+mj-ea"/>
              <a:cs typeface="+mj-cs"/>
              <a:sym typeface="Arial" charset="0"/>
            </a:endParaRPr>
          </a:p>
        </p:txBody>
      </p:sp>
    </p:spTree>
    <p:extLst>
      <p:ext uri="{BB962C8B-B14F-4D97-AF65-F5344CB8AC3E}">
        <p14:creationId xmlns:p14="http://schemas.microsoft.com/office/powerpoint/2010/main" val="225014993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fontAlgn="base" hangingPunct="1">
              <a:spcBef>
                <a:spcPct val="0"/>
              </a:spcBef>
              <a:spcAft>
                <a:spcPct val="0"/>
              </a:spcAft>
              <a:buFontTx/>
              <a:buNone/>
            </a:pPr>
            <a:endParaRPr lang="zh-CN" altLang="en-US" sz="1800">
              <a:solidFill>
                <a:prstClr val="black"/>
              </a:solidFill>
            </a:endParaRPr>
          </a:p>
        </p:txBody>
      </p:sp>
      <p:sp>
        <p:nvSpPr>
          <p:cNvPr id="6" name="矩形 8"/>
          <p:cNvSpPr>
            <a:spLocks noChangeArrowheads="1"/>
          </p:cNvSpPr>
          <p:nvPr/>
        </p:nvSpPr>
        <p:spPr bwMode="auto">
          <a:xfrm>
            <a:off x="816566" y="4789601"/>
            <a:ext cx="7643866" cy="120032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Font typeface="Wingdings" pitchFamily="2" charset="2"/>
              <a:buChar char="l"/>
            </a:pPr>
            <a:r>
              <a:rPr lang="zh-CN" altLang="en-US" sz="2400" b="1" dirty="0" smtClean="0">
                <a:solidFill>
                  <a:schemeClr val="bg2"/>
                </a:solidFill>
              </a:rPr>
              <a:t> </a:t>
            </a:r>
            <a:r>
              <a:rPr lang="en-US" altLang="zh-CN" sz="2400" b="1" dirty="0" smtClean="0">
                <a:solidFill>
                  <a:schemeClr val="bg2"/>
                </a:solidFill>
              </a:rPr>
              <a:t>We believe that space-borne </a:t>
            </a:r>
            <a:r>
              <a:rPr lang="en-US" altLang="zh-CN" sz="2400" b="1" dirty="0" err="1" smtClean="0">
                <a:solidFill>
                  <a:schemeClr val="bg2"/>
                </a:solidFill>
              </a:rPr>
              <a:t>LiDAR</a:t>
            </a:r>
            <a:r>
              <a:rPr lang="en-US" altLang="zh-CN" sz="2400" b="1" dirty="0" smtClean="0">
                <a:solidFill>
                  <a:schemeClr val="bg2"/>
                </a:solidFill>
              </a:rPr>
              <a:t> system is assured of a place in global earth observation systems in the near future.</a:t>
            </a:r>
            <a:endParaRPr lang="en-US" altLang="zh-CN" sz="2400" b="1" dirty="0">
              <a:solidFill>
                <a:schemeClr val="bg2"/>
              </a:solidFill>
            </a:endParaRPr>
          </a:p>
        </p:txBody>
      </p:sp>
      <p:sp>
        <p:nvSpPr>
          <p:cNvPr id="7" name="标题 1"/>
          <p:cNvSpPr txBox="1">
            <a:spLocks/>
          </p:cNvSpPr>
          <p:nvPr/>
        </p:nvSpPr>
        <p:spPr bwMode="auto">
          <a:xfrm>
            <a:off x="107504" y="25400"/>
            <a:ext cx="7963248" cy="4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indent="266700" algn="l" eaLnBrk="0" hangingPunct="0">
              <a:lnSpc>
                <a:spcPct val="130000"/>
              </a:lnSpc>
              <a:defRPr/>
            </a:pPr>
            <a:r>
              <a:rPr lang="en-US" altLang="zh-CN" sz="2400" b="1" dirty="0">
                <a:solidFill>
                  <a:srgbClr val="FFFFFF"/>
                </a:solidFill>
                <a:latin typeface="Calibri" pitchFamily="34" charset="0"/>
                <a:ea typeface="+mj-ea"/>
                <a:cs typeface="+mj-cs"/>
                <a:sym typeface="Arial" pitchFamily="34" charset="0"/>
              </a:rPr>
              <a:t>Way Forward(Ⅲ)</a:t>
            </a:r>
            <a:r>
              <a:rPr lang="en-US" altLang="zh-CN" sz="2400" b="1" dirty="0">
                <a:solidFill>
                  <a:srgbClr val="FFFFFF"/>
                </a:solidFill>
                <a:latin typeface="Calibri" pitchFamily="34" charset="0"/>
                <a:ea typeface="+mj-ea"/>
                <a:cs typeface="+mj-cs"/>
              </a:rPr>
              <a:t> —— Space-borne LiDAR</a:t>
            </a:r>
            <a:endParaRPr lang="zh-CN" altLang="en-US" sz="2400" b="1" dirty="0">
              <a:solidFill>
                <a:srgbClr val="FFFFFF"/>
              </a:solidFill>
              <a:latin typeface="Calibri" pitchFamily="34" charset="0"/>
              <a:ea typeface="+mj-ea"/>
              <a:cs typeface="+mj-cs"/>
              <a:sym typeface="Arial" charset="0"/>
            </a:endParaRPr>
          </a:p>
        </p:txBody>
      </p:sp>
      <p:sp>
        <p:nvSpPr>
          <p:cNvPr id="8" name="圆角矩形 7"/>
          <p:cNvSpPr/>
          <p:nvPr/>
        </p:nvSpPr>
        <p:spPr>
          <a:xfrm>
            <a:off x="5500694" y="1928802"/>
            <a:ext cx="3463916" cy="2292308"/>
          </a:xfrm>
          <a:prstGeom prst="roundRect">
            <a:avLst/>
          </a:prstGeom>
        </p:spPr>
        <p:style>
          <a:lnRef idx="2">
            <a:schemeClr val="accent1"/>
          </a:lnRef>
          <a:fillRef idx="1">
            <a:schemeClr val="lt1"/>
          </a:fillRef>
          <a:effectRef idx="0">
            <a:schemeClr val="accent1"/>
          </a:effectRef>
          <a:fontRef idx="minor">
            <a:schemeClr val="dk1"/>
          </a:fontRef>
        </p:style>
        <p:txBody>
          <a:bodyPr lIns="0" tIns="36000" rIns="0" bIns="36000" anchor="ctr"/>
          <a:lstStyle/>
          <a:p>
            <a:pPr>
              <a:lnSpc>
                <a:spcPct val="150000"/>
              </a:lnSpc>
              <a:defRPr/>
            </a:pPr>
            <a:r>
              <a:rPr lang="en-US" altLang="zh-CN" sz="2000" b="1" dirty="0" smtClean="0">
                <a:solidFill>
                  <a:prstClr val="black"/>
                </a:solidFill>
              </a:rPr>
              <a:t>Technical Challenge:</a:t>
            </a:r>
          </a:p>
          <a:p>
            <a:pPr lvl="1" algn="l">
              <a:lnSpc>
                <a:spcPct val="150000"/>
              </a:lnSpc>
              <a:buFont typeface="Wingdings" pitchFamily="2" charset="2"/>
              <a:buChar char="l"/>
              <a:defRPr/>
            </a:pPr>
            <a:r>
              <a:rPr lang="en-US" altLang="zh-CN" sz="2000" b="1" dirty="0" smtClean="0">
                <a:solidFill>
                  <a:prstClr val="black"/>
                </a:solidFill>
              </a:rPr>
              <a:t>Power issue</a:t>
            </a:r>
          </a:p>
          <a:p>
            <a:pPr lvl="1" algn="l">
              <a:lnSpc>
                <a:spcPct val="150000"/>
              </a:lnSpc>
              <a:buFont typeface="Wingdings" pitchFamily="2" charset="2"/>
              <a:buChar char="l"/>
              <a:defRPr/>
            </a:pPr>
            <a:r>
              <a:rPr lang="en-US" altLang="zh-CN" sz="2000" b="1" dirty="0" smtClean="0">
                <a:solidFill>
                  <a:prstClr val="black"/>
                </a:solidFill>
              </a:rPr>
              <a:t>LiDAR  technology</a:t>
            </a:r>
          </a:p>
          <a:p>
            <a:pPr lvl="1" algn="l">
              <a:lnSpc>
                <a:spcPct val="150000"/>
              </a:lnSpc>
              <a:buFont typeface="Wingdings" pitchFamily="2" charset="2"/>
              <a:buChar char="l"/>
              <a:defRPr/>
            </a:pPr>
            <a:r>
              <a:rPr lang="en-US" altLang="zh-CN" sz="2000" b="1" dirty="0" smtClean="0">
                <a:solidFill>
                  <a:prstClr val="black"/>
                </a:solidFill>
              </a:rPr>
              <a:t>Effect of atmosphere</a:t>
            </a:r>
          </a:p>
          <a:p>
            <a:pPr lvl="1" algn="l">
              <a:lnSpc>
                <a:spcPct val="150000"/>
              </a:lnSpc>
              <a:buFont typeface="Wingdings" pitchFamily="2" charset="2"/>
              <a:buChar char="l"/>
              <a:defRPr/>
            </a:pPr>
            <a:r>
              <a:rPr lang="en-US" altLang="zh-CN" sz="2000" b="1" dirty="0" smtClean="0">
                <a:solidFill>
                  <a:prstClr val="black"/>
                </a:solidFill>
              </a:rPr>
              <a:t>…..</a:t>
            </a:r>
          </a:p>
        </p:txBody>
      </p:sp>
      <p:pic>
        <p:nvPicPr>
          <p:cNvPr id="9" name="图片 16"/>
          <p:cNvPicPr>
            <a:picLocks noChangeAspect="1" noChangeArrowheads="1"/>
          </p:cNvPicPr>
          <p:nvPr/>
        </p:nvPicPr>
        <p:blipFill rotWithShape="1">
          <a:blip r:embed="rId3" cstate="print"/>
          <a:srcRect l="46093" t="44813" r="2481" b="20832"/>
          <a:stretch/>
        </p:blipFill>
        <p:spPr bwMode="auto">
          <a:xfrm>
            <a:off x="107504" y="1052670"/>
            <a:ext cx="5256606" cy="3416866"/>
          </a:xfrm>
          <a:prstGeom prst="rect">
            <a:avLst/>
          </a:prstGeom>
          <a:noFill/>
          <a:ln w="9525">
            <a:noFill/>
            <a:miter lim="800000"/>
            <a:headEnd/>
            <a:tailEnd/>
          </a:ln>
        </p:spPr>
      </p:pic>
    </p:spTree>
    <p:extLst>
      <p:ext uri="{BB962C8B-B14F-4D97-AF65-F5344CB8AC3E}">
        <p14:creationId xmlns:p14="http://schemas.microsoft.com/office/powerpoint/2010/main" val="387794893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5682" y="3284984"/>
            <a:ext cx="3080722"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p:cNvPicPr>
          <p:nvPr/>
        </p:nvPicPr>
        <p:blipFill>
          <a:blip r:embed="rId4">
            <a:extLst>
              <a:ext uri="{28A0092B-C50C-407E-A947-70E740481C1C}">
                <a14:useLocalDpi xmlns:a14="http://schemas.microsoft.com/office/drawing/2010/main" val="0"/>
              </a:ext>
            </a:extLst>
          </a:blip>
          <a:srcRect b="29276"/>
          <a:stretch>
            <a:fillRect/>
          </a:stretch>
        </p:blipFill>
        <p:spPr bwMode="auto">
          <a:xfrm>
            <a:off x="3453866" y="3344570"/>
            <a:ext cx="1832336" cy="139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7253" y="4988183"/>
            <a:ext cx="1832336" cy="147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a:xfrm>
            <a:off x="5492549" y="4869272"/>
            <a:ext cx="3152375" cy="1630542"/>
            <a:chOff x="196851" y="4252913"/>
            <a:chExt cx="4267200" cy="2459037"/>
          </a:xfrm>
        </p:grpSpPr>
        <p:grpSp>
          <p:nvGrpSpPr>
            <p:cNvPr id="14" name="组合 13"/>
            <p:cNvGrpSpPr>
              <a:grpSpLocks/>
            </p:cNvGrpSpPr>
            <p:nvPr/>
          </p:nvGrpSpPr>
          <p:grpSpPr bwMode="auto">
            <a:xfrm>
              <a:off x="196851" y="4252913"/>
              <a:ext cx="4267200" cy="2459037"/>
              <a:chOff x="323529" y="4221088"/>
              <a:chExt cx="4267350" cy="2458771"/>
            </a:xfrm>
          </p:grpSpPr>
          <p:pic>
            <p:nvPicPr>
              <p:cNvPr id="16" name="图片 11"/>
              <p:cNvPicPr>
                <a:picLocks noChangeAspect="1"/>
              </p:cNvPicPr>
              <p:nvPr/>
            </p:nvPicPr>
            <p:blipFill>
              <a:blip r:embed="rId6" cstate="print">
                <a:extLst>
                  <a:ext uri="{28A0092B-C50C-407E-A947-70E740481C1C}">
                    <a14:useLocalDpi xmlns:a14="http://schemas.microsoft.com/office/drawing/2010/main" val="0"/>
                  </a:ext>
                </a:extLst>
              </a:blip>
              <a:srcRect t="27333" r="24445" b="8916"/>
              <a:stretch>
                <a:fillRect/>
              </a:stretch>
            </p:blipFill>
            <p:spPr bwMode="auto">
              <a:xfrm>
                <a:off x="323529" y="4221088"/>
                <a:ext cx="4267350" cy="24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1"/>
              <p:cNvSpPr>
                <a:spLocks noChangeArrowheads="1"/>
              </p:cNvSpPr>
              <p:nvPr/>
            </p:nvSpPr>
            <p:spPr bwMode="ltGray">
              <a:xfrm>
                <a:off x="566613" y="4436082"/>
                <a:ext cx="1886943" cy="412706"/>
              </a:xfrm>
              <a:prstGeom prst="roundRect">
                <a:avLst>
                  <a:gd name="adj" fmla="val 16667"/>
                </a:avLst>
              </a:prstGeom>
              <a:noFill/>
              <a:ln w="38100" algn="ctr">
                <a:noFill/>
                <a:round/>
                <a:headEnd/>
                <a:tailEnd/>
              </a:ln>
            </p:spPr>
            <p:txBody>
              <a:bodyPr wrap="none" anchor="ctr"/>
              <a:lstStyle/>
              <a:p>
                <a:pPr fontAlgn="auto">
                  <a:spcBef>
                    <a:spcPts val="0"/>
                  </a:spcBef>
                  <a:spcAft>
                    <a:spcPts val="0"/>
                  </a:spcAft>
                  <a:defRPr/>
                </a:pPr>
                <a:r>
                  <a:rPr lang="en-US" altLang="zh-CN" sz="1400" b="1" dirty="0">
                    <a:latin typeface="+mn-lt"/>
                    <a:ea typeface="微软雅黑" panose="020B0503020204020204" pitchFamily="34" charset="-122"/>
                  </a:rPr>
                  <a:t>Concealed cars</a:t>
                </a:r>
                <a:endParaRPr lang="zh-CN" altLang="en-US" sz="1400" b="1" dirty="0">
                  <a:latin typeface="+mn-lt"/>
                  <a:ea typeface="微软雅黑" panose="020B0503020204020204" pitchFamily="34" charset="-122"/>
                </a:endParaRPr>
              </a:p>
            </p:txBody>
          </p:sp>
        </p:grpSp>
        <p:pic>
          <p:nvPicPr>
            <p:cNvPr id="15" name="图片 59"/>
            <p:cNvPicPr>
              <a:picLocks noChangeAspect="1"/>
            </p:cNvPicPr>
            <p:nvPr/>
          </p:nvPicPr>
          <p:blipFill>
            <a:blip r:embed="rId7" cstate="print">
              <a:extLst>
                <a:ext uri="{28A0092B-C50C-407E-A947-70E740481C1C}">
                  <a14:useLocalDpi xmlns:a14="http://schemas.microsoft.com/office/drawing/2010/main" val="0"/>
                </a:ext>
              </a:extLst>
            </a:blip>
            <a:srcRect l="1152" t="19963" r="6763" b="8342"/>
            <a:stretch>
              <a:fillRect/>
            </a:stretch>
          </p:blipFill>
          <p:spPr bwMode="auto">
            <a:xfrm>
              <a:off x="900113" y="5678488"/>
              <a:ext cx="17287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p:cNvSpPr txBox="1"/>
          <p:nvPr/>
        </p:nvSpPr>
        <p:spPr>
          <a:xfrm>
            <a:off x="53407" y="116632"/>
            <a:ext cx="8054518" cy="461665"/>
          </a:xfrm>
          <a:prstGeom prst="rect">
            <a:avLst/>
          </a:prstGeom>
          <a:noFill/>
        </p:spPr>
        <p:txBody>
          <a:bodyPr wrap="square" rtlCol="0">
            <a:spAutoFit/>
          </a:bodyPr>
          <a:lstStyle/>
          <a:p>
            <a:pPr algn="l"/>
            <a:r>
              <a:rPr lang="en-US" altLang="zh-CN" sz="2400" b="1" dirty="0" smtClean="0">
                <a:latin typeface="Calibri" pitchFamily="34" charset="0"/>
                <a:ea typeface="+mj-ea"/>
                <a:cs typeface="+mj-cs"/>
              </a:rPr>
              <a:t>Characteristics</a:t>
            </a:r>
            <a:r>
              <a:rPr lang="en-US" altLang="zh-CN" sz="2400" b="1" dirty="0">
                <a:solidFill>
                  <a:schemeClr val="bg2"/>
                </a:solidFill>
              </a:rPr>
              <a:t> </a:t>
            </a:r>
            <a:r>
              <a:rPr lang="en-US" altLang="zh-CN" sz="2400" b="1" dirty="0" smtClean="0">
                <a:latin typeface="Calibri" pitchFamily="34" charset="0"/>
                <a:ea typeface="+mj-ea"/>
                <a:cs typeface="+mj-cs"/>
              </a:rPr>
              <a:t>of  LiDAR</a:t>
            </a:r>
            <a:endParaRPr lang="zh-CN" altLang="en-US" sz="2400" b="1" dirty="0">
              <a:latin typeface="Calibri" pitchFamily="34" charset="0"/>
              <a:ea typeface="+mj-ea"/>
              <a:cs typeface="+mj-cs"/>
            </a:endParaRPr>
          </a:p>
        </p:txBody>
      </p:sp>
      <p:sp>
        <p:nvSpPr>
          <p:cNvPr id="20" name="TextBox 19"/>
          <p:cNvSpPr txBox="1"/>
          <p:nvPr/>
        </p:nvSpPr>
        <p:spPr>
          <a:xfrm>
            <a:off x="53407" y="6024049"/>
            <a:ext cx="3284498" cy="307777"/>
          </a:xfrm>
          <a:prstGeom prst="rect">
            <a:avLst/>
          </a:prstGeom>
          <a:noFill/>
        </p:spPr>
        <p:txBody>
          <a:bodyPr wrap="square" rtlCol="0">
            <a:spAutoFit/>
          </a:bodyPr>
          <a:lstStyle/>
          <a:p>
            <a:pPr fontAlgn="auto">
              <a:spcAft>
                <a:spcPts val="0"/>
              </a:spcAft>
              <a:defRPr/>
            </a:pPr>
            <a:r>
              <a:rPr lang="en-US" altLang="zh-CN" sz="1400" b="1" dirty="0">
                <a:solidFill>
                  <a:srgbClr val="000000"/>
                </a:solidFill>
                <a:latin typeface="+mn-lt"/>
                <a:ea typeface="微软雅黑" panose="020B0503020204020204" pitchFamily="34" charset="-122"/>
              </a:rPr>
              <a:t>Laser of ability to penetrate to forest </a:t>
            </a:r>
            <a:endParaRPr lang="zh-CN" altLang="en-US" sz="1400" b="1" dirty="0">
              <a:solidFill>
                <a:srgbClr val="000000"/>
              </a:solidFill>
              <a:latin typeface="+mn-lt"/>
              <a:ea typeface="微软雅黑" panose="020B0503020204020204" pitchFamily="34" charset="-122"/>
            </a:endParaRPr>
          </a:p>
        </p:txBody>
      </p:sp>
      <p:cxnSp>
        <p:nvCxnSpPr>
          <p:cNvPr id="29" name="直接连接符 28"/>
          <p:cNvCxnSpPr/>
          <p:nvPr/>
        </p:nvCxnSpPr>
        <p:spPr bwMode="auto">
          <a:xfrm>
            <a:off x="2783111" y="1466708"/>
            <a:ext cx="60697" cy="390506"/>
          </a:xfrm>
          <a:prstGeom prst="line">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Content Placeholder 2"/>
          <p:cNvSpPr txBox="1">
            <a:spLocks/>
          </p:cNvSpPr>
          <p:nvPr/>
        </p:nvSpPr>
        <p:spPr bwMode="auto">
          <a:xfrm>
            <a:off x="91579" y="1203787"/>
            <a:ext cx="8553345" cy="1872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Times" pitchFamily="1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18" charset="0"/>
              <a:buChar char="•"/>
              <a:defRPr sz="2400">
                <a:solidFill>
                  <a:schemeClr val="tx1"/>
                </a:solidFill>
                <a:latin typeface="+mn-lt"/>
              </a:defRPr>
            </a:lvl2pPr>
            <a:lvl3pPr marL="1143000" indent="-228600" algn="l" rtl="0" eaLnBrk="0" fontAlgn="base" hangingPunct="0">
              <a:spcBef>
                <a:spcPct val="20000"/>
              </a:spcBef>
              <a:spcAft>
                <a:spcPct val="0"/>
              </a:spcAft>
              <a:buFont typeface="Times" pitchFamily="18" charset="0"/>
              <a:buChar char="•"/>
              <a:defRPr sz="2400">
                <a:solidFill>
                  <a:schemeClr val="tx1"/>
                </a:solidFill>
                <a:latin typeface="+mn-lt"/>
              </a:defRPr>
            </a:lvl3pPr>
            <a:lvl4pPr marL="1600200" indent="-228600" algn="l" rtl="0" eaLnBrk="0" fontAlgn="base" hangingPunct="0">
              <a:spcBef>
                <a:spcPct val="20000"/>
              </a:spcBef>
              <a:spcAft>
                <a:spcPct val="0"/>
              </a:spcAft>
              <a:buFont typeface="Times" pitchFamily="18" charset="0"/>
              <a:buChar char="•"/>
              <a:defRPr sz="2400">
                <a:solidFill>
                  <a:schemeClr val="tx1"/>
                </a:solidFill>
                <a:latin typeface="+mn-lt"/>
              </a:defRPr>
            </a:lvl4pPr>
            <a:lvl5pPr marL="2057400" indent="-228600" algn="l" rtl="0" eaLnBrk="0" fontAlgn="base" hangingPunct="0">
              <a:spcBef>
                <a:spcPct val="20000"/>
              </a:spcBef>
              <a:spcAft>
                <a:spcPct val="0"/>
              </a:spcAft>
              <a:buFont typeface="Times" pitchFamily="18" charset="0"/>
              <a:buChar char="•"/>
              <a:defRPr sz="2400">
                <a:solidFill>
                  <a:schemeClr val="tx1"/>
                </a:solidFill>
                <a:latin typeface="+mn-lt"/>
              </a:defRPr>
            </a:lvl5pPr>
            <a:lvl6pPr marL="2514600" indent="-228600" algn="l" rtl="0" fontAlgn="base">
              <a:spcBef>
                <a:spcPct val="20000"/>
              </a:spcBef>
              <a:spcAft>
                <a:spcPct val="0"/>
              </a:spcAft>
              <a:buFont typeface="Times" pitchFamily="18" charset="0"/>
              <a:buChar char="•"/>
              <a:defRPr sz="2400">
                <a:solidFill>
                  <a:schemeClr val="tx1"/>
                </a:solidFill>
                <a:latin typeface="+mn-lt"/>
              </a:defRPr>
            </a:lvl6pPr>
            <a:lvl7pPr marL="2971800" indent="-228600" algn="l" rtl="0" fontAlgn="base">
              <a:spcBef>
                <a:spcPct val="20000"/>
              </a:spcBef>
              <a:spcAft>
                <a:spcPct val="0"/>
              </a:spcAft>
              <a:buFont typeface="Times" pitchFamily="18" charset="0"/>
              <a:buChar char="•"/>
              <a:defRPr sz="2400">
                <a:solidFill>
                  <a:schemeClr val="tx1"/>
                </a:solidFill>
                <a:latin typeface="+mn-lt"/>
              </a:defRPr>
            </a:lvl7pPr>
            <a:lvl8pPr marL="3429000" indent="-228600" algn="l" rtl="0" fontAlgn="base">
              <a:spcBef>
                <a:spcPct val="20000"/>
              </a:spcBef>
              <a:spcAft>
                <a:spcPct val="0"/>
              </a:spcAft>
              <a:buFont typeface="Times" pitchFamily="18" charset="0"/>
              <a:buChar char="•"/>
              <a:defRPr sz="2400">
                <a:solidFill>
                  <a:schemeClr val="tx1"/>
                </a:solidFill>
                <a:latin typeface="+mn-lt"/>
              </a:defRPr>
            </a:lvl8pPr>
            <a:lvl9pPr marL="3886200" indent="-228600" algn="l" rtl="0" fontAlgn="base">
              <a:spcBef>
                <a:spcPct val="20000"/>
              </a:spcBef>
              <a:spcAft>
                <a:spcPct val="0"/>
              </a:spcAft>
              <a:buFont typeface="Times" pitchFamily="18" charset="0"/>
              <a:buChar char="•"/>
              <a:defRPr sz="2400">
                <a:solidFill>
                  <a:schemeClr val="tx1"/>
                </a:solidFill>
                <a:latin typeface="+mn-lt"/>
              </a:defRPr>
            </a:lvl9pPr>
          </a:lstStyle>
          <a:p>
            <a:pPr lvl="0" algn="just" eaLnBrk="1" hangingPunct="1">
              <a:spcBef>
                <a:spcPct val="0"/>
              </a:spcBef>
              <a:spcAft>
                <a:spcPts val="1200"/>
              </a:spcAft>
              <a:buFont typeface="Wingdings" pitchFamily="2" charset="2"/>
              <a:buChar char="Ø"/>
            </a:pPr>
            <a:r>
              <a:rPr lang="en-US" altLang="zh-CN" sz="1600" b="1" dirty="0">
                <a:solidFill>
                  <a:srgbClr val="FF0000"/>
                </a:solidFill>
                <a:latin typeface="Calibri" pitchFamily="34" charset="0"/>
                <a:ea typeface="宋体" pitchFamily="2" charset="-122"/>
                <a:cs typeface="Calibri" pitchFamily="34" charset="0"/>
              </a:rPr>
              <a:t>24-hour</a:t>
            </a:r>
            <a:r>
              <a:rPr lang="zh-CN" altLang="en-US" sz="1600" b="1" dirty="0">
                <a:solidFill>
                  <a:srgbClr val="FF0000"/>
                </a:solidFill>
                <a:latin typeface="Calibri" pitchFamily="34" charset="0"/>
                <a:ea typeface="宋体" pitchFamily="2" charset="-122"/>
                <a:cs typeface="Calibri" pitchFamily="34" charset="0"/>
              </a:rPr>
              <a:t>：</a:t>
            </a:r>
            <a:r>
              <a:rPr lang="en-US" altLang="zh-CN" sz="1600" b="1" dirty="0">
                <a:solidFill>
                  <a:srgbClr val="000000"/>
                </a:solidFill>
                <a:latin typeface="Calibri" pitchFamily="34" charset="0"/>
                <a:cs typeface="Calibri" pitchFamily="34" charset="0"/>
              </a:rPr>
              <a:t>actively emit laser signal and detect target information without the influences of shadow and solar altitude angle.</a:t>
            </a:r>
          </a:p>
          <a:p>
            <a:pPr eaLnBrk="1" hangingPunct="1">
              <a:spcBef>
                <a:spcPts val="0"/>
              </a:spcBef>
              <a:spcAft>
                <a:spcPts val="1200"/>
              </a:spcAft>
              <a:buFont typeface="Wingdings" pitchFamily="2" charset="2"/>
              <a:buChar char="Ø"/>
            </a:pPr>
            <a:r>
              <a:rPr lang="en-US" altLang="zh-CN" sz="1600" b="1" dirty="0">
                <a:solidFill>
                  <a:srgbClr val="FF0000"/>
                </a:solidFill>
                <a:latin typeface="Calibri" pitchFamily="34" charset="0"/>
                <a:ea typeface="宋体" pitchFamily="2" charset="-122"/>
                <a:cs typeface="Calibri" pitchFamily="34" charset="0"/>
              </a:rPr>
              <a:t>Direct Measuring: </a:t>
            </a:r>
            <a:r>
              <a:rPr lang="en-US" altLang="zh-CN" sz="1600" b="1" dirty="0">
                <a:solidFill>
                  <a:srgbClr val="000000"/>
                </a:solidFill>
                <a:latin typeface="Calibri" pitchFamily="34" charset="0"/>
                <a:cs typeface="Calibri" pitchFamily="34" charset="0"/>
              </a:rPr>
              <a:t>rapidly and directly achieve three-dimensional(3D) space information of wide-area ground target </a:t>
            </a:r>
            <a:endParaRPr lang="en-US" altLang="zh-CN" sz="1600" b="1" dirty="0" smtClean="0">
              <a:solidFill>
                <a:srgbClr val="000000"/>
              </a:solidFill>
              <a:latin typeface="Calibri" pitchFamily="34" charset="0"/>
              <a:cs typeface="Calibri" pitchFamily="34" charset="0"/>
            </a:endParaRPr>
          </a:p>
          <a:p>
            <a:pPr eaLnBrk="1" hangingPunct="1">
              <a:spcBef>
                <a:spcPts val="0"/>
              </a:spcBef>
              <a:buFont typeface="Wingdings" pitchFamily="2" charset="2"/>
              <a:buChar char="Ø"/>
            </a:pPr>
            <a:r>
              <a:rPr lang="en-US" altLang="zh-CN" sz="1600" b="1" dirty="0">
                <a:solidFill>
                  <a:srgbClr val="FF0000"/>
                </a:solidFill>
                <a:latin typeface="Calibri" pitchFamily="34" charset="0"/>
                <a:ea typeface="宋体" pitchFamily="2" charset="-122"/>
                <a:cs typeface="Calibri" pitchFamily="34" charset="0"/>
              </a:rPr>
              <a:t>P</a:t>
            </a:r>
            <a:r>
              <a:rPr lang="en-US" altLang="zh-CN" sz="1600" b="1" dirty="0" smtClean="0">
                <a:solidFill>
                  <a:srgbClr val="FF0000"/>
                </a:solidFill>
                <a:latin typeface="Calibri" pitchFamily="34" charset="0"/>
                <a:ea typeface="宋体" pitchFamily="2" charset="-122"/>
                <a:cs typeface="Calibri" pitchFamily="34" charset="0"/>
              </a:rPr>
              <a:t>enetrable</a:t>
            </a:r>
            <a:r>
              <a:rPr lang="zh-CN" altLang="en-US" sz="1600" b="1" dirty="0" smtClean="0">
                <a:solidFill>
                  <a:srgbClr val="FF0000"/>
                </a:solidFill>
                <a:latin typeface="Calibri" pitchFamily="34" charset="0"/>
                <a:ea typeface="宋体" pitchFamily="2" charset="-122"/>
                <a:cs typeface="Calibri" pitchFamily="34" charset="0"/>
              </a:rPr>
              <a:t>：</a:t>
            </a:r>
            <a:r>
              <a:rPr lang="en-US" altLang="zh-CN" sz="1600" b="1" dirty="0" smtClean="0">
                <a:solidFill>
                  <a:srgbClr val="000000"/>
                </a:solidFill>
                <a:latin typeface="Calibri" pitchFamily="34" charset="0"/>
                <a:cs typeface="Calibri" pitchFamily="34" charset="0"/>
              </a:rPr>
              <a:t>partially </a:t>
            </a:r>
            <a:r>
              <a:rPr lang="en-US" altLang="zh-CN" sz="1600" b="1" dirty="0">
                <a:solidFill>
                  <a:srgbClr val="000000"/>
                </a:solidFill>
                <a:latin typeface="Calibri" pitchFamily="34" charset="0"/>
                <a:cs typeface="Calibri" pitchFamily="34" charset="0"/>
              </a:rPr>
              <a:t>penetrate plant cover ; thus can be used for forestry detection in forest and mountain region, provide search service for targets under plant cover.</a:t>
            </a:r>
          </a:p>
          <a:p>
            <a:pPr eaLnBrk="1" hangingPunct="1">
              <a:lnSpc>
                <a:spcPct val="150000"/>
              </a:lnSpc>
              <a:spcBef>
                <a:spcPts val="0"/>
              </a:spcBef>
              <a:buFont typeface="Wingdings" pitchFamily="2" charset="2"/>
              <a:buChar char="Ø"/>
            </a:pPr>
            <a:endParaRPr lang="en-US" altLang="zh-CN" sz="1400" b="1" dirty="0" smtClean="0">
              <a:solidFill>
                <a:srgbClr val="FFC000"/>
              </a:solidFill>
              <a:latin typeface="微软雅黑" pitchFamily="34" charset="-122"/>
              <a:ea typeface="微软雅黑" pitchFamily="34" charset="-122"/>
            </a:endParaRPr>
          </a:p>
        </p:txBody>
      </p:sp>
      <p:sp>
        <p:nvSpPr>
          <p:cNvPr id="48" name="矩形 47"/>
          <p:cNvSpPr/>
          <p:nvPr/>
        </p:nvSpPr>
        <p:spPr>
          <a:xfrm>
            <a:off x="91579" y="722878"/>
            <a:ext cx="3384376" cy="461665"/>
          </a:xfrm>
          <a:prstGeom prst="rect">
            <a:avLst/>
          </a:prstGeom>
        </p:spPr>
        <p:txBody>
          <a:bodyPr wrap="square">
            <a:spAutoFit/>
          </a:bodyPr>
          <a:lstStyle/>
          <a:p>
            <a:pPr marL="285750" indent="-285750">
              <a:buFont typeface="Wingdings" pitchFamily="2" charset="2"/>
              <a:buChar char="l"/>
            </a:pPr>
            <a:r>
              <a:rPr lang="en-US" altLang="zh-CN" sz="2400" b="1" dirty="0" smtClean="0">
                <a:solidFill>
                  <a:srgbClr val="000000"/>
                </a:solidFill>
                <a:latin typeface="Calibri" pitchFamily="34" charset="0"/>
                <a:ea typeface="+mn-ea"/>
                <a:cs typeface="Calibri" pitchFamily="34" charset="0"/>
              </a:rPr>
              <a:t>Active Remote Sensing</a:t>
            </a:r>
            <a:endParaRPr lang="zh-CN" altLang="en-US" sz="2400" b="1" dirty="0">
              <a:solidFill>
                <a:srgbClr val="000000"/>
              </a:solidFill>
              <a:latin typeface="Calibri" pitchFamily="34" charset="0"/>
              <a:ea typeface="+mn-ea"/>
              <a:cs typeface="Calibri" pitchFamily="34" charset="0"/>
            </a:endParaRPr>
          </a:p>
        </p:txBody>
      </p:sp>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r="47380" b="36881"/>
          <a:stretch/>
        </p:blipFill>
        <p:spPr>
          <a:xfrm>
            <a:off x="276410" y="3143049"/>
            <a:ext cx="2838492" cy="2881000"/>
          </a:xfrm>
          <a:prstGeom prst="rect">
            <a:avLst/>
          </a:prstGeom>
        </p:spPr>
      </p:pic>
    </p:spTree>
    <p:extLst>
      <p:ext uri="{BB962C8B-B14F-4D97-AF65-F5344CB8AC3E}">
        <p14:creationId xmlns:p14="http://schemas.microsoft.com/office/powerpoint/2010/main" val="3633474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图片2.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158734" name="Text Box 14" descr="2"/>
          <p:cNvSpPr txBox="1">
            <a:spLocks noChangeArrowheads="1"/>
          </p:cNvSpPr>
          <p:nvPr/>
        </p:nvSpPr>
        <p:spPr bwMode="gray">
          <a:xfrm>
            <a:off x="1547664" y="2636912"/>
            <a:ext cx="6408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rgbClr val="000000"/>
                </a:solidFill>
                <a:latin typeface="Arial" charset="0"/>
                <a:ea typeface="黑体" pitchFamily="2" charset="-122"/>
              </a:defRPr>
            </a:lvl1pPr>
            <a:lvl2pPr marL="742950" indent="-285750" eaLnBrk="0" hangingPunct="0">
              <a:defRPr>
                <a:solidFill>
                  <a:srgbClr val="000000"/>
                </a:solidFill>
                <a:latin typeface="Arial" charset="0"/>
                <a:ea typeface="黑体" pitchFamily="2" charset="-122"/>
              </a:defRPr>
            </a:lvl2pPr>
            <a:lvl3pPr marL="1143000" indent="-228600" eaLnBrk="0" hangingPunct="0">
              <a:defRPr>
                <a:solidFill>
                  <a:srgbClr val="000000"/>
                </a:solidFill>
                <a:latin typeface="Arial" charset="0"/>
                <a:ea typeface="黑体" pitchFamily="2" charset="-122"/>
              </a:defRPr>
            </a:lvl3pPr>
            <a:lvl4pPr marL="1600200" indent="-228600" eaLnBrk="0" hangingPunct="0">
              <a:defRPr>
                <a:solidFill>
                  <a:srgbClr val="000000"/>
                </a:solidFill>
                <a:latin typeface="Arial" charset="0"/>
                <a:ea typeface="黑体" pitchFamily="2" charset="-122"/>
              </a:defRPr>
            </a:lvl4pPr>
            <a:lvl5pPr marL="2057400" indent="-228600" eaLnBrk="0" hangingPunct="0">
              <a:defRPr>
                <a:solidFill>
                  <a:srgbClr val="000000"/>
                </a:solidFill>
                <a:latin typeface="Arial" charset="0"/>
                <a:ea typeface="黑体" pitchFamily="2" charset="-122"/>
              </a:defRPr>
            </a:lvl5pPr>
            <a:lvl6pPr marL="2514600" indent="-228600" eaLnBrk="0" fontAlgn="base" hangingPunct="0">
              <a:spcBef>
                <a:spcPct val="0"/>
              </a:spcBef>
              <a:spcAft>
                <a:spcPct val="0"/>
              </a:spcAft>
              <a:defRPr>
                <a:solidFill>
                  <a:srgbClr val="000000"/>
                </a:solidFill>
                <a:latin typeface="Arial" charset="0"/>
                <a:ea typeface="黑体" pitchFamily="2" charset="-122"/>
              </a:defRPr>
            </a:lvl6pPr>
            <a:lvl7pPr marL="2971800" indent="-228600" eaLnBrk="0" fontAlgn="base" hangingPunct="0">
              <a:spcBef>
                <a:spcPct val="0"/>
              </a:spcBef>
              <a:spcAft>
                <a:spcPct val="0"/>
              </a:spcAft>
              <a:defRPr>
                <a:solidFill>
                  <a:srgbClr val="000000"/>
                </a:solidFill>
                <a:latin typeface="Arial" charset="0"/>
                <a:ea typeface="黑体" pitchFamily="2" charset="-122"/>
              </a:defRPr>
            </a:lvl7pPr>
            <a:lvl8pPr marL="3429000" indent="-228600" eaLnBrk="0" fontAlgn="base" hangingPunct="0">
              <a:spcBef>
                <a:spcPct val="0"/>
              </a:spcBef>
              <a:spcAft>
                <a:spcPct val="0"/>
              </a:spcAft>
              <a:defRPr>
                <a:solidFill>
                  <a:srgbClr val="000000"/>
                </a:solidFill>
                <a:latin typeface="Arial" charset="0"/>
                <a:ea typeface="黑体" pitchFamily="2" charset="-122"/>
              </a:defRPr>
            </a:lvl8pPr>
            <a:lvl9pPr marL="3886200" indent="-228600" eaLnBrk="0" fontAlgn="base" hangingPunct="0">
              <a:spcBef>
                <a:spcPct val="0"/>
              </a:spcBef>
              <a:spcAft>
                <a:spcPct val="0"/>
              </a:spcAft>
              <a:defRPr>
                <a:solidFill>
                  <a:srgbClr val="000000"/>
                </a:solidFill>
                <a:latin typeface="Arial" charset="0"/>
                <a:ea typeface="黑体" pitchFamily="2" charset="-122"/>
              </a:defRPr>
            </a:lvl9pPr>
          </a:lstStyle>
          <a:p>
            <a:pPr algn="ctr" eaLnBrk="1" hangingPunct="1">
              <a:spcBef>
                <a:spcPct val="50000"/>
              </a:spcBef>
            </a:pPr>
            <a:r>
              <a:rPr lang="en-US" altLang="zh-CN"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rPr>
              <a:t>Thank </a:t>
            </a:r>
            <a:r>
              <a:rPr lang="en-US" altLang="zh-CN"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rPr>
              <a:t>you !</a:t>
            </a:r>
            <a:endParaRPr lang="zh-CN" alt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endParaRPr>
          </a:p>
        </p:txBody>
      </p:sp>
    </p:spTree>
    <p:extLst>
      <p:ext uri="{BB962C8B-B14F-4D97-AF65-F5344CB8AC3E}">
        <p14:creationId xmlns:p14="http://schemas.microsoft.com/office/powerpoint/2010/main" val="72049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8734"/>
                                        </p:tgtEl>
                                        <p:attrNameLst>
                                          <p:attrName>style.visibility</p:attrName>
                                        </p:attrNameLst>
                                      </p:cBhvr>
                                      <p:to>
                                        <p:strVal val="visible"/>
                                      </p:to>
                                    </p:set>
                                    <p:anim calcmode="lin" valueType="num">
                                      <p:cBhvr>
                                        <p:cTn id="7" dur="500" fill="hold"/>
                                        <p:tgtEl>
                                          <p:spTgt spid="1587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8734"/>
                                        </p:tgtEl>
                                        <p:attrNameLst>
                                          <p:attrName>ppt_y</p:attrName>
                                        </p:attrNameLst>
                                      </p:cBhvr>
                                      <p:tavLst>
                                        <p:tav tm="0">
                                          <p:val>
                                            <p:strVal val="#ppt_y"/>
                                          </p:val>
                                        </p:tav>
                                        <p:tav tm="100000">
                                          <p:val>
                                            <p:strVal val="#ppt_y"/>
                                          </p:val>
                                        </p:tav>
                                      </p:tavLst>
                                    </p:anim>
                                    <p:anim calcmode="lin" valueType="num">
                                      <p:cBhvr>
                                        <p:cTn id="9" dur="500" fill="hold"/>
                                        <p:tgtEl>
                                          <p:spTgt spid="1587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87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8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97" t="31625" r="-140" b="-3044"/>
          <a:stretch/>
        </p:blipFill>
        <p:spPr bwMode="auto">
          <a:xfrm>
            <a:off x="4661923" y="4581160"/>
            <a:ext cx="4161956" cy="169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581" r="8970"/>
          <a:stretch/>
        </p:blipFill>
        <p:spPr bwMode="auto">
          <a:xfrm>
            <a:off x="223795" y="3949260"/>
            <a:ext cx="3813880" cy="154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43" t="-1017" r="3238" b="1017"/>
          <a:stretch/>
        </p:blipFill>
        <p:spPr bwMode="auto">
          <a:xfrm>
            <a:off x="220513" y="1698497"/>
            <a:ext cx="3794282" cy="142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nvSpPr>
        <p:spPr>
          <a:xfrm>
            <a:off x="364938" y="3159426"/>
            <a:ext cx="3384376" cy="307777"/>
          </a:xfrm>
          <a:prstGeom prst="rect">
            <a:avLst/>
          </a:prstGeom>
        </p:spPr>
        <p:txBody>
          <a:bodyPr wrap="square">
            <a:spAutoFit/>
          </a:bodyPr>
          <a:lstStyle/>
          <a:p>
            <a:pPr marL="34290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LiDAR Point Cloud</a:t>
            </a:r>
            <a:endParaRPr lang="zh-CN" altLang="en-US" sz="1400" b="1" dirty="0">
              <a:solidFill>
                <a:srgbClr val="000000"/>
              </a:solidFill>
              <a:latin typeface="+mn-lt"/>
              <a:ea typeface="微软雅黑" panose="020B0503020204020204" pitchFamily="34" charset="-122"/>
            </a:endParaRPr>
          </a:p>
        </p:txBody>
      </p:sp>
      <p:sp>
        <p:nvSpPr>
          <p:cNvPr id="16" name="矩形 15"/>
          <p:cNvSpPr/>
          <p:nvPr/>
        </p:nvSpPr>
        <p:spPr>
          <a:xfrm>
            <a:off x="-111399" y="5525060"/>
            <a:ext cx="4711527" cy="307777"/>
          </a:xfrm>
          <a:prstGeom prst="rect">
            <a:avLst/>
          </a:prstGeom>
        </p:spPr>
        <p:txBody>
          <a:bodyPr wrap="square">
            <a:spAutoFit/>
          </a:bodyPr>
          <a:lstStyle/>
          <a:p>
            <a:pPr marL="34290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LiDAR Point Cloud  colorized by Elevation</a:t>
            </a:r>
            <a:endParaRPr lang="zh-CN" altLang="en-US" sz="1400" b="1" dirty="0">
              <a:solidFill>
                <a:srgbClr val="000000"/>
              </a:solidFill>
              <a:latin typeface="+mn-lt"/>
              <a:ea typeface="微软雅黑" panose="020B0503020204020204" pitchFamily="34" charset="-122"/>
            </a:endParaRPr>
          </a:p>
        </p:txBody>
      </p:sp>
      <p:sp>
        <p:nvSpPr>
          <p:cNvPr id="17" name="矩形 16"/>
          <p:cNvSpPr/>
          <p:nvPr/>
        </p:nvSpPr>
        <p:spPr>
          <a:xfrm>
            <a:off x="4932040" y="6258798"/>
            <a:ext cx="3384376" cy="307777"/>
          </a:xfrm>
          <a:prstGeom prst="rect">
            <a:avLst/>
          </a:prstGeom>
        </p:spPr>
        <p:txBody>
          <a:bodyPr wrap="square">
            <a:spAutoFit/>
          </a:bodyPr>
          <a:lstStyle/>
          <a:p>
            <a:pPr marL="34290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Intensity Image</a:t>
            </a:r>
            <a:endParaRPr lang="zh-CN" altLang="en-US" sz="1400" b="1" dirty="0">
              <a:solidFill>
                <a:srgbClr val="000000"/>
              </a:solidFill>
              <a:latin typeface="+mn-lt"/>
              <a:ea typeface="微软雅黑" panose="020B0503020204020204" pitchFamily="34" charset="-122"/>
            </a:endParaRPr>
          </a:p>
        </p:txBody>
      </p:sp>
      <p:sp>
        <p:nvSpPr>
          <p:cNvPr id="20" name="矩形 19"/>
          <p:cNvSpPr/>
          <p:nvPr/>
        </p:nvSpPr>
        <p:spPr>
          <a:xfrm>
            <a:off x="4932040" y="2636912"/>
            <a:ext cx="3384376" cy="307777"/>
          </a:xfrm>
          <a:prstGeom prst="rect">
            <a:avLst/>
          </a:prstGeom>
        </p:spPr>
        <p:txBody>
          <a:bodyPr wrap="square">
            <a:spAutoFit/>
          </a:bodyPr>
          <a:lstStyle/>
          <a:p>
            <a:pPr marL="34290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DSM</a:t>
            </a:r>
            <a:endParaRPr lang="zh-CN" altLang="en-US" sz="1400" b="1" dirty="0">
              <a:solidFill>
                <a:srgbClr val="000000"/>
              </a:solidFill>
              <a:latin typeface="+mn-lt"/>
              <a:ea typeface="微软雅黑" panose="020B0503020204020204" pitchFamily="34" charset="-122"/>
            </a:endParaRPr>
          </a:p>
        </p:txBody>
      </p:sp>
      <p:sp>
        <p:nvSpPr>
          <p:cNvPr id="21" name="矩形 20"/>
          <p:cNvSpPr/>
          <p:nvPr/>
        </p:nvSpPr>
        <p:spPr>
          <a:xfrm>
            <a:off x="4932040" y="4220897"/>
            <a:ext cx="3384376" cy="307777"/>
          </a:xfrm>
          <a:prstGeom prst="rect">
            <a:avLst/>
          </a:prstGeom>
        </p:spPr>
        <p:txBody>
          <a:bodyPr wrap="square">
            <a:spAutoFit/>
          </a:bodyPr>
          <a:lstStyle/>
          <a:p>
            <a:pPr marL="34290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DEM</a:t>
            </a:r>
            <a:endParaRPr lang="zh-CN" altLang="en-US" sz="1400" b="1" dirty="0">
              <a:solidFill>
                <a:srgbClr val="000000"/>
              </a:solidFill>
              <a:latin typeface="+mn-lt"/>
              <a:ea typeface="微软雅黑" panose="020B0503020204020204" pitchFamily="34" charset="-122"/>
            </a:endParaRPr>
          </a:p>
        </p:txBody>
      </p:sp>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655"/>
          <a:stretch/>
        </p:blipFill>
        <p:spPr bwMode="auto">
          <a:xfrm>
            <a:off x="4600128" y="1340768"/>
            <a:ext cx="4285547" cy="133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202" t="13495" r="4211" b="10718"/>
          <a:stretch/>
        </p:blipFill>
        <p:spPr bwMode="auto">
          <a:xfrm>
            <a:off x="4600128" y="3028724"/>
            <a:ext cx="4285548" cy="126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387" y="181023"/>
            <a:ext cx="10873207" cy="461665"/>
          </a:xfrm>
          <a:prstGeom prst="rect">
            <a:avLst/>
          </a:prstGeom>
          <a:noFill/>
        </p:spPr>
        <p:txBody>
          <a:bodyPr wrap="square" rtlCol="0">
            <a:spAutoFit/>
          </a:bodyPr>
          <a:lstStyle/>
          <a:p>
            <a:pPr algn="l"/>
            <a:r>
              <a:rPr lang="en-US" altLang="zh-CN" sz="2400" b="1" dirty="0" smtClean="0">
                <a:latin typeface="Calibri" pitchFamily="34" charset="0"/>
                <a:cs typeface="Calibri" pitchFamily="34" charset="0"/>
              </a:rPr>
              <a:t>Development of LiDAR Technology(</a:t>
            </a:r>
            <a:r>
              <a:rPr lang="en-US" altLang="zh-CN" sz="2400" b="1" dirty="0">
                <a:latin typeface="Calibri" pitchFamily="34" charset="0"/>
                <a:cs typeface="Calibri" pitchFamily="34" charset="0"/>
              </a:rPr>
              <a:t>Ⅰ</a:t>
            </a:r>
            <a:r>
              <a:rPr lang="en-US" altLang="zh-CN" sz="2400" b="1" dirty="0" smtClean="0">
                <a:latin typeface="Calibri" pitchFamily="34" charset="0"/>
                <a:cs typeface="Calibri" pitchFamily="34" charset="0"/>
              </a:rPr>
              <a:t>) -Imaging</a:t>
            </a:r>
            <a:endParaRPr lang="zh-CN" altLang="en-US" sz="2400" b="1" dirty="0">
              <a:latin typeface="Calibri" pitchFamily="34" charset="0"/>
              <a:cs typeface="Calibri" pitchFamily="34" charset="0"/>
            </a:endParaRPr>
          </a:p>
        </p:txBody>
      </p:sp>
    </p:spTree>
    <p:extLst>
      <p:ext uri="{BB962C8B-B14F-4D97-AF65-F5344CB8AC3E}">
        <p14:creationId xmlns:p14="http://schemas.microsoft.com/office/powerpoint/2010/main" val="324303515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40" y="1211930"/>
            <a:ext cx="3699165" cy="1877293"/>
          </a:xfrm>
          <a:prstGeom prst="rect">
            <a:avLst/>
          </a:prstGeom>
        </p:spPr>
      </p:pic>
      <p:sp>
        <p:nvSpPr>
          <p:cNvPr id="15" name="矩形 14"/>
          <p:cNvSpPr/>
          <p:nvPr/>
        </p:nvSpPr>
        <p:spPr>
          <a:xfrm>
            <a:off x="71213" y="812035"/>
            <a:ext cx="9475602" cy="461665"/>
          </a:xfrm>
          <a:prstGeom prst="rect">
            <a:avLst/>
          </a:prstGeom>
        </p:spPr>
        <p:txBody>
          <a:bodyPr wrap="square">
            <a:spAutoFit/>
          </a:bodyPr>
          <a:lstStyle/>
          <a:p>
            <a:pPr marL="252413" indent="-252413" algn="l" eaLnBrk="0" hangingPunct="0">
              <a:spcBef>
                <a:spcPct val="20000"/>
              </a:spcBef>
              <a:buChar char="•"/>
            </a:pPr>
            <a:r>
              <a:rPr lang="en-US" altLang="zh-CN" sz="2400" b="1" kern="0" dirty="0">
                <a:solidFill>
                  <a:srgbClr val="000000"/>
                </a:solidFill>
                <a:latin typeface="Calibri" pitchFamily="34" charset="0"/>
                <a:ea typeface="+mj-ea"/>
                <a:cs typeface="Calibri" pitchFamily="34" charset="0"/>
              </a:rPr>
              <a:t>Full waveform </a:t>
            </a:r>
            <a:r>
              <a:rPr lang="en-US" altLang="zh-CN" sz="2400" b="1" kern="0" dirty="0" err="1" smtClean="0">
                <a:solidFill>
                  <a:srgbClr val="000000"/>
                </a:solidFill>
                <a:latin typeface="Calibri" pitchFamily="34" charset="0"/>
                <a:ea typeface="+mj-ea"/>
                <a:cs typeface="Calibri" pitchFamily="34" charset="0"/>
              </a:rPr>
              <a:t>LiDAR</a:t>
            </a:r>
            <a:r>
              <a:rPr lang="en-US" altLang="zh-CN" sz="2400" b="1" kern="0" dirty="0" smtClean="0">
                <a:solidFill>
                  <a:srgbClr val="000000"/>
                </a:solidFill>
                <a:latin typeface="Calibri" pitchFamily="34" charset="0"/>
                <a:ea typeface="+mj-ea"/>
                <a:cs typeface="Calibri" pitchFamily="34" charset="0"/>
              </a:rPr>
              <a:t> record</a:t>
            </a:r>
            <a:endParaRPr lang="zh-CN" altLang="en-US" sz="2400" b="1" kern="0" dirty="0">
              <a:solidFill>
                <a:srgbClr val="000000"/>
              </a:solidFill>
              <a:latin typeface="Calibri" pitchFamily="34" charset="0"/>
              <a:ea typeface="+mj-ea"/>
              <a:cs typeface="Calibri" pitchFamily="34" charset="0"/>
            </a:endParaRPr>
          </a:p>
        </p:txBody>
      </p:sp>
      <p:sp>
        <p:nvSpPr>
          <p:cNvPr id="28" name="Text Box 14"/>
          <p:cNvSpPr txBox="1">
            <a:spLocks noChangeArrowheads="1"/>
          </p:cNvSpPr>
          <p:nvPr/>
        </p:nvSpPr>
        <p:spPr bwMode="auto">
          <a:xfrm>
            <a:off x="2397952" y="6277261"/>
            <a:ext cx="2635112" cy="288147"/>
          </a:xfrm>
          <a:prstGeom prst="rect">
            <a:avLst/>
          </a:prstGeom>
          <a:noFill/>
          <a:ln w="9525">
            <a:noFill/>
            <a:miter lim="800000"/>
            <a:headEnd/>
            <a:tailEnd/>
          </a:ln>
          <a:effectLst/>
        </p:spPr>
        <p:txBody>
          <a:bodyPr wrap="square" lIns="54000" tIns="36000" rIns="54000" bIns="36000">
            <a:spAutoFit/>
          </a:bodyPr>
          <a:lstStyle/>
          <a:p>
            <a:pPr fontAlgn="auto">
              <a:spcBef>
                <a:spcPct val="50000"/>
              </a:spcBef>
              <a:spcAft>
                <a:spcPts val="0"/>
              </a:spcAft>
              <a:defRPr/>
            </a:pPr>
            <a:r>
              <a:rPr lang="en-US" altLang="zh-CN" sz="1400" b="1" dirty="0">
                <a:solidFill>
                  <a:srgbClr val="000000"/>
                </a:solidFill>
                <a:latin typeface="+mn-lt"/>
                <a:ea typeface="微软雅黑" panose="020B0503020204020204" pitchFamily="34" charset="-122"/>
              </a:rPr>
              <a:t>Extracted features</a:t>
            </a:r>
            <a:endParaRPr lang="zh-CN" altLang="en-US" sz="1400" b="1" dirty="0">
              <a:solidFill>
                <a:srgbClr val="000000"/>
              </a:solidFill>
              <a:latin typeface="+mn-lt"/>
              <a:ea typeface="微软雅黑" panose="020B0503020204020204" pitchFamily="34" charset="-122"/>
            </a:endParaRPr>
          </a:p>
        </p:txBody>
      </p:sp>
      <p:sp>
        <p:nvSpPr>
          <p:cNvPr id="29" name="Text Box 15"/>
          <p:cNvSpPr txBox="1">
            <a:spLocks noChangeArrowheads="1"/>
          </p:cNvSpPr>
          <p:nvPr/>
        </p:nvSpPr>
        <p:spPr bwMode="auto">
          <a:xfrm>
            <a:off x="-252670" y="6272846"/>
            <a:ext cx="2937960" cy="288147"/>
          </a:xfrm>
          <a:prstGeom prst="rect">
            <a:avLst/>
          </a:prstGeom>
          <a:noFill/>
          <a:ln w="9525">
            <a:noFill/>
            <a:miter lim="800000"/>
            <a:headEnd/>
            <a:tailEnd/>
          </a:ln>
          <a:effectLst/>
        </p:spPr>
        <p:txBody>
          <a:bodyPr wrap="square" lIns="54000" tIns="36000" rIns="54000" bIns="36000">
            <a:spAutoFit/>
          </a:bodyPr>
          <a:lstStyle/>
          <a:p>
            <a:pPr marL="342900" lvl="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Original Point Cloud data</a:t>
            </a:r>
            <a:endParaRPr lang="zh-CN" altLang="en-US" sz="1400" b="1" dirty="0">
              <a:solidFill>
                <a:srgbClr val="000000"/>
              </a:solidFill>
              <a:latin typeface="+mn-lt"/>
              <a:ea typeface="微软雅黑" panose="020B0503020204020204" pitchFamily="34" charset="-122"/>
            </a:endParaRPr>
          </a:p>
        </p:txBody>
      </p:sp>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965" y="3165020"/>
            <a:ext cx="1191605" cy="3076687"/>
          </a:xfrm>
          <a:prstGeom prst="rect">
            <a:avLst/>
          </a:prstGeom>
        </p:spPr>
      </p:pic>
      <p:sp>
        <p:nvSpPr>
          <p:cNvPr id="34" name="矩形 33"/>
          <p:cNvSpPr/>
          <p:nvPr/>
        </p:nvSpPr>
        <p:spPr>
          <a:xfrm>
            <a:off x="2304916" y="3116526"/>
            <a:ext cx="2618131" cy="3100025"/>
          </a:xfrm>
          <a:prstGeom prst="rect">
            <a:avLst/>
          </a:prstGeom>
          <a:ln w="25400">
            <a:solidFill>
              <a:srgbClr val="00B0F0"/>
            </a:solidFill>
          </a:ln>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black"/>
              </a:solidFill>
              <a:effectLst/>
              <a:uLnTx/>
              <a:uFillTx/>
              <a:ea typeface="宋体"/>
            </a:endParaRPr>
          </a:p>
        </p:txBody>
      </p:sp>
      <p:pic>
        <p:nvPicPr>
          <p:cNvPr id="35" name="图片 3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370521" y="3216660"/>
            <a:ext cx="1201281" cy="1433786"/>
          </a:xfrm>
          <a:prstGeom prst="rect">
            <a:avLst/>
          </a:prstGeom>
        </p:spPr>
      </p:pic>
      <p:pic>
        <p:nvPicPr>
          <p:cNvPr id="36" name="图片 35"/>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3669989" y="3203774"/>
            <a:ext cx="1201281" cy="1433786"/>
          </a:xfrm>
          <a:prstGeom prst="rect">
            <a:avLst/>
          </a:prstGeom>
        </p:spPr>
      </p:pic>
      <p:pic>
        <p:nvPicPr>
          <p:cNvPr id="37" name="图片 36"/>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373757" y="4687796"/>
            <a:ext cx="1201281" cy="1433786"/>
          </a:xfrm>
          <a:prstGeom prst="rect">
            <a:avLst/>
          </a:prstGeom>
        </p:spPr>
      </p:pic>
      <p:pic>
        <p:nvPicPr>
          <p:cNvPr id="38" name="图片 37"/>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3669989" y="4687796"/>
            <a:ext cx="1201281" cy="1433786"/>
          </a:xfrm>
          <a:prstGeom prst="rect">
            <a:avLst/>
          </a:prstGeom>
        </p:spPr>
      </p:pic>
      <p:sp>
        <p:nvSpPr>
          <p:cNvPr id="41" name="文本框 51"/>
          <p:cNvSpPr txBox="1"/>
          <p:nvPr/>
        </p:nvSpPr>
        <p:spPr>
          <a:xfrm>
            <a:off x="2404606" y="4758624"/>
            <a:ext cx="368387" cy="317674"/>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黑体" pitchFamily="2" charset="-122"/>
              <a:ea typeface="黑体" pitchFamily="2" charset="-122"/>
            </a:endParaRPr>
          </a:p>
        </p:txBody>
      </p:sp>
      <p:sp>
        <p:nvSpPr>
          <p:cNvPr id="42" name="文本框 50"/>
          <p:cNvSpPr txBox="1"/>
          <p:nvPr/>
        </p:nvSpPr>
        <p:spPr>
          <a:xfrm>
            <a:off x="3680570" y="3264203"/>
            <a:ext cx="368387" cy="317674"/>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黑体" pitchFamily="2" charset="-122"/>
              <a:ea typeface="黑体" pitchFamily="2" charset="-122"/>
            </a:endParaRPr>
          </a:p>
        </p:txBody>
      </p:sp>
      <p:sp>
        <p:nvSpPr>
          <p:cNvPr id="44" name="文本框 52"/>
          <p:cNvSpPr txBox="1"/>
          <p:nvPr/>
        </p:nvSpPr>
        <p:spPr>
          <a:xfrm>
            <a:off x="3726198" y="4730541"/>
            <a:ext cx="368387" cy="317674"/>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黑体" pitchFamily="2" charset="-122"/>
              <a:ea typeface="黑体" pitchFamily="2" charset="-122"/>
            </a:endParaRPr>
          </a:p>
        </p:txBody>
      </p:sp>
      <p:sp>
        <p:nvSpPr>
          <p:cNvPr id="49" name="右箭头 48"/>
          <p:cNvSpPr/>
          <p:nvPr/>
        </p:nvSpPr>
        <p:spPr>
          <a:xfrm>
            <a:off x="1813425" y="4423572"/>
            <a:ext cx="458728" cy="694333"/>
          </a:xfrm>
          <a:prstGeom prst="rightArrow">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黑体" pitchFamily="49" charset="-122"/>
              <a:ea typeface="黑体" pitchFamily="49" charset="-122"/>
              <a:cs typeface="+mn-cs"/>
            </a:endParaRPr>
          </a:p>
        </p:txBody>
      </p:sp>
      <p:sp>
        <p:nvSpPr>
          <p:cNvPr id="195" name="TextBox 194"/>
          <p:cNvSpPr txBox="1"/>
          <p:nvPr/>
        </p:nvSpPr>
        <p:spPr>
          <a:xfrm>
            <a:off x="71213" y="194637"/>
            <a:ext cx="9289032" cy="461665"/>
          </a:xfrm>
          <a:prstGeom prst="rect">
            <a:avLst/>
          </a:prstGeom>
          <a:noFill/>
        </p:spPr>
        <p:txBody>
          <a:bodyPr wrap="square" rtlCol="0">
            <a:spAutoFit/>
          </a:bodyPr>
          <a:lstStyle/>
          <a:p>
            <a:pPr algn="l"/>
            <a:r>
              <a:rPr lang="en-US" altLang="zh-CN" sz="2400" b="1" dirty="0">
                <a:latin typeface="Calibri" pitchFamily="34" charset="0"/>
                <a:cs typeface="Calibri" pitchFamily="34" charset="0"/>
              </a:rPr>
              <a:t>Development of LiDAR Technology(II</a:t>
            </a:r>
            <a:r>
              <a:rPr lang="en-US" altLang="zh-CN" sz="2400" b="1" dirty="0" smtClean="0">
                <a:latin typeface="Calibri" pitchFamily="34" charset="0"/>
                <a:cs typeface="Calibri" pitchFamily="34" charset="0"/>
              </a:rPr>
              <a:t>) </a:t>
            </a:r>
            <a:r>
              <a:rPr lang="en-US" altLang="zh-CN" sz="2400" b="1" dirty="0">
                <a:latin typeface="Calibri" pitchFamily="34" charset="0"/>
                <a:cs typeface="Calibri" pitchFamily="34" charset="0"/>
              </a:rPr>
              <a:t>-Full Waveform</a:t>
            </a:r>
          </a:p>
        </p:txBody>
      </p:sp>
      <p:sp>
        <p:nvSpPr>
          <p:cNvPr id="196" name="矩形 195"/>
          <p:cNvSpPr/>
          <p:nvPr/>
        </p:nvSpPr>
        <p:spPr bwMode="auto">
          <a:xfrm>
            <a:off x="5485398" y="3789051"/>
            <a:ext cx="3551222" cy="2088290"/>
          </a:xfrm>
          <a:prstGeom prst="rect">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altLang="zh-CN" b="1" dirty="0">
                <a:solidFill>
                  <a:srgbClr val="000000"/>
                </a:solidFill>
                <a:latin typeface="Arial" charset="0"/>
              </a:rPr>
              <a:t>Extract Multiple </a:t>
            </a:r>
            <a:r>
              <a:rPr lang="en-US" altLang="zh-CN" b="1" dirty="0" smtClean="0">
                <a:solidFill>
                  <a:srgbClr val="000000"/>
                </a:solidFill>
                <a:latin typeface="Arial" charset="0"/>
              </a:rPr>
              <a:t>features including:</a:t>
            </a:r>
          </a:p>
          <a:p>
            <a:pPr marL="285750" indent="-285750" algn="l">
              <a:buFont typeface="Wingdings" panose="05000000000000000000" pitchFamily="2" charset="2"/>
              <a:buChar char="ü"/>
            </a:pPr>
            <a:r>
              <a:rPr lang="en-US" altLang="zh-CN" b="1" dirty="0">
                <a:solidFill>
                  <a:srgbClr val="000000"/>
                </a:solidFill>
                <a:latin typeface="Arial" charset="0"/>
              </a:rPr>
              <a:t>Distance</a:t>
            </a:r>
          </a:p>
          <a:p>
            <a:pPr marL="285750" indent="-285750" algn="l">
              <a:buFont typeface="Wingdings" panose="05000000000000000000" pitchFamily="2" charset="2"/>
              <a:buChar char="ü"/>
            </a:pPr>
            <a:r>
              <a:rPr lang="en-US" altLang="zh-CN" b="1" dirty="0" smtClean="0">
                <a:solidFill>
                  <a:srgbClr val="000000"/>
                </a:solidFill>
                <a:latin typeface="Arial" charset="0"/>
              </a:rPr>
              <a:t>Intensity</a:t>
            </a:r>
          </a:p>
          <a:p>
            <a:pPr marL="285750" indent="-285750" algn="l">
              <a:buFont typeface="Wingdings" panose="05000000000000000000" pitchFamily="2" charset="2"/>
              <a:buChar char="ü"/>
            </a:pPr>
            <a:r>
              <a:rPr lang="en-US" altLang="zh-CN" b="1" dirty="0">
                <a:solidFill>
                  <a:srgbClr val="000000"/>
                </a:solidFill>
                <a:latin typeface="Arial" charset="0"/>
              </a:rPr>
              <a:t>Width of Echo Waveform</a:t>
            </a:r>
          </a:p>
          <a:p>
            <a:pPr marL="285750" indent="-285750" algn="l">
              <a:buFont typeface="Wingdings" panose="05000000000000000000" pitchFamily="2" charset="2"/>
              <a:buChar char="ü"/>
            </a:pPr>
            <a:r>
              <a:rPr lang="en-US" altLang="zh-CN" b="1" kern="0" dirty="0">
                <a:solidFill>
                  <a:srgbClr val="000000"/>
                </a:solidFill>
              </a:rPr>
              <a:t>Backscattering cross </a:t>
            </a:r>
            <a:r>
              <a:rPr lang="en-US" altLang="zh-CN" b="1" kern="0" dirty="0" smtClean="0">
                <a:solidFill>
                  <a:srgbClr val="000000"/>
                </a:solidFill>
              </a:rPr>
              <a:t>section</a:t>
            </a:r>
            <a:endParaRPr lang="en-US" altLang="zh-CN" b="1" dirty="0" smtClean="0">
              <a:solidFill>
                <a:srgbClr val="000000"/>
              </a:solidFill>
              <a:latin typeface="Arial" charset="0"/>
            </a:endParaRPr>
          </a:p>
          <a:p>
            <a:pPr marL="285750" indent="-285750" algn="l">
              <a:buFont typeface="Wingdings" panose="05000000000000000000" pitchFamily="2" charset="2"/>
              <a:buChar char="ü"/>
            </a:pPr>
            <a:r>
              <a:rPr lang="en-US" altLang="zh-CN" b="1" kern="0" dirty="0">
                <a:solidFill>
                  <a:srgbClr val="000000"/>
                </a:solidFill>
              </a:rPr>
              <a:t>Components number of a </a:t>
            </a:r>
            <a:r>
              <a:rPr lang="en-US" altLang="zh-CN" b="1" kern="0" dirty="0" smtClean="0">
                <a:solidFill>
                  <a:srgbClr val="000000"/>
                </a:solidFill>
              </a:rPr>
              <a:t>waveform</a:t>
            </a:r>
          </a:p>
          <a:p>
            <a:pPr marL="285750" indent="-285750" algn="l">
              <a:buFont typeface="Wingdings" panose="05000000000000000000" pitchFamily="2" charset="2"/>
              <a:buChar char="ü"/>
            </a:pPr>
            <a:r>
              <a:rPr lang="en-US" altLang="zh-CN" b="1" kern="0" dirty="0" smtClean="0">
                <a:solidFill>
                  <a:srgbClr val="000000"/>
                </a:solidFill>
                <a:latin typeface="Arial" charset="0"/>
              </a:rPr>
              <a:t>…</a:t>
            </a:r>
            <a:endParaRPr lang="zh-CN" altLang="en-US" b="1" dirty="0" smtClean="0">
              <a:solidFill>
                <a:srgbClr val="000000"/>
              </a:solidFill>
              <a:latin typeface="Arial" charset="0"/>
            </a:endParaRPr>
          </a:p>
        </p:txBody>
      </p:sp>
      <p:sp>
        <p:nvSpPr>
          <p:cNvPr id="198" name="右箭头 197"/>
          <p:cNvSpPr/>
          <p:nvPr/>
        </p:nvSpPr>
        <p:spPr>
          <a:xfrm rot="10800000">
            <a:off x="4923047" y="4290390"/>
            <a:ext cx="562351" cy="694333"/>
          </a:xfrm>
          <a:prstGeom prst="rightArrow">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黑体" pitchFamily="49" charset="-122"/>
              <a:ea typeface="黑体" pitchFamily="49" charset="-122"/>
              <a:cs typeface="+mn-cs"/>
            </a:endParaRPr>
          </a:p>
        </p:txBody>
      </p:sp>
      <p:sp>
        <p:nvSpPr>
          <p:cNvPr id="199" name="矩形 198"/>
          <p:cNvSpPr/>
          <p:nvPr/>
        </p:nvSpPr>
        <p:spPr bwMode="auto">
          <a:xfrm>
            <a:off x="4402898" y="1664165"/>
            <a:ext cx="4489702" cy="756695"/>
          </a:xfrm>
          <a:prstGeom prst="rect">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lgn="l">
              <a:buFont typeface="Wingdings" panose="05000000000000000000" pitchFamily="2" charset="2"/>
              <a:buChar char="ü"/>
            </a:pPr>
            <a:r>
              <a:rPr lang="en-US" altLang="zh-CN" sz="1800" b="1" dirty="0">
                <a:solidFill>
                  <a:srgbClr val="000000"/>
                </a:solidFill>
                <a:latin typeface="Arial" charset="0"/>
              </a:rPr>
              <a:t>More Information</a:t>
            </a:r>
          </a:p>
          <a:p>
            <a:pPr marL="285750" indent="-285750" algn="l">
              <a:buFont typeface="Wingdings" panose="05000000000000000000" pitchFamily="2" charset="2"/>
              <a:buChar char="ü"/>
            </a:pPr>
            <a:r>
              <a:rPr lang="en-US" altLang="zh-CN" sz="1800" b="1" dirty="0">
                <a:solidFill>
                  <a:srgbClr val="000000"/>
                </a:solidFill>
                <a:latin typeface="Arial" charset="0"/>
              </a:rPr>
              <a:t>More Precise for feature recognition</a:t>
            </a:r>
          </a:p>
        </p:txBody>
      </p:sp>
      <p:sp>
        <p:nvSpPr>
          <p:cNvPr id="5" name="矩形 4"/>
          <p:cNvSpPr/>
          <p:nvPr/>
        </p:nvSpPr>
        <p:spPr>
          <a:xfrm>
            <a:off x="2267680" y="3152299"/>
            <a:ext cx="681597" cy="246221"/>
          </a:xfrm>
          <a:prstGeom prst="rect">
            <a:avLst/>
          </a:prstGeom>
        </p:spPr>
        <p:txBody>
          <a:bodyPr wrap="none">
            <a:spAutoFit/>
          </a:bodyPr>
          <a:lstStyle/>
          <a:p>
            <a:r>
              <a:rPr lang="en-US" altLang="zh-CN" sz="1000" dirty="0">
                <a:latin typeface="+mj-lt"/>
              </a:rPr>
              <a:t>Distance</a:t>
            </a:r>
          </a:p>
        </p:txBody>
      </p:sp>
      <p:sp>
        <p:nvSpPr>
          <p:cNvPr id="7" name="矩形 6"/>
          <p:cNvSpPr/>
          <p:nvPr/>
        </p:nvSpPr>
        <p:spPr>
          <a:xfrm>
            <a:off x="3594325" y="3140960"/>
            <a:ext cx="659155" cy="246221"/>
          </a:xfrm>
          <a:prstGeom prst="rect">
            <a:avLst/>
          </a:prstGeom>
        </p:spPr>
        <p:txBody>
          <a:bodyPr wrap="none">
            <a:spAutoFit/>
          </a:bodyPr>
          <a:lstStyle/>
          <a:p>
            <a:r>
              <a:rPr lang="en-US" altLang="zh-CN" sz="1000" dirty="0">
                <a:latin typeface="+mj-lt"/>
              </a:rPr>
              <a:t>Intensity</a:t>
            </a:r>
            <a:endParaRPr lang="zh-CN" altLang="en-US" sz="1000" dirty="0">
              <a:latin typeface="+mj-lt"/>
            </a:endParaRPr>
          </a:p>
        </p:txBody>
      </p:sp>
      <p:sp>
        <p:nvSpPr>
          <p:cNvPr id="10" name="矩形 9"/>
          <p:cNvSpPr/>
          <p:nvPr/>
        </p:nvSpPr>
        <p:spPr>
          <a:xfrm>
            <a:off x="2354930" y="4637930"/>
            <a:ext cx="511679" cy="246221"/>
          </a:xfrm>
          <a:prstGeom prst="rect">
            <a:avLst/>
          </a:prstGeom>
        </p:spPr>
        <p:txBody>
          <a:bodyPr wrap="none">
            <a:spAutoFit/>
          </a:bodyPr>
          <a:lstStyle/>
          <a:p>
            <a:r>
              <a:rPr lang="en-US" altLang="zh-CN" sz="1000" dirty="0">
                <a:latin typeface="+mj-lt"/>
              </a:rPr>
              <a:t>Width</a:t>
            </a:r>
            <a:endParaRPr lang="zh-CN" altLang="en-US" sz="1000" dirty="0">
              <a:latin typeface="+mj-lt"/>
            </a:endParaRPr>
          </a:p>
        </p:txBody>
      </p:sp>
      <p:sp>
        <p:nvSpPr>
          <p:cNvPr id="12" name="矩形 11"/>
          <p:cNvSpPr/>
          <p:nvPr/>
        </p:nvSpPr>
        <p:spPr>
          <a:xfrm>
            <a:off x="3563860" y="4622690"/>
            <a:ext cx="1071749" cy="400110"/>
          </a:xfrm>
          <a:prstGeom prst="rect">
            <a:avLst/>
          </a:prstGeom>
        </p:spPr>
        <p:txBody>
          <a:bodyPr wrap="square">
            <a:spAutoFit/>
          </a:bodyPr>
          <a:lstStyle/>
          <a:p>
            <a:r>
              <a:rPr lang="en-US" altLang="zh-CN" sz="1000" dirty="0">
                <a:latin typeface="+mj-lt"/>
              </a:rPr>
              <a:t>Backscattering </a:t>
            </a:r>
            <a:endParaRPr lang="en-US" altLang="zh-CN" sz="1000" dirty="0" smtClean="0">
              <a:latin typeface="+mj-lt"/>
            </a:endParaRPr>
          </a:p>
          <a:p>
            <a:r>
              <a:rPr lang="en-US" altLang="zh-CN" sz="1000" dirty="0" smtClean="0">
                <a:latin typeface="+mj-lt"/>
              </a:rPr>
              <a:t>cross </a:t>
            </a:r>
            <a:r>
              <a:rPr lang="en-US" altLang="zh-CN" sz="1000" dirty="0">
                <a:latin typeface="+mj-lt"/>
              </a:rPr>
              <a:t>section</a:t>
            </a:r>
            <a:endParaRPr lang="zh-CN" altLang="en-US" sz="1000" dirty="0">
              <a:latin typeface="+mj-lt"/>
            </a:endParaRPr>
          </a:p>
        </p:txBody>
      </p:sp>
    </p:spTree>
    <p:extLst>
      <p:ext uri="{BB962C8B-B14F-4D97-AF65-F5344CB8AC3E}">
        <p14:creationId xmlns:p14="http://schemas.microsoft.com/office/powerpoint/2010/main" val="11656721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1213" y="692620"/>
            <a:ext cx="8239346" cy="461665"/>
          </a:xfrm>
          <a:prstGeom prst="rect">
            <a:avLst/>
          </a:prstGeom>
        </p:spPr>
        <p:txBody>
          <a:bodyPr wrap="square">
            <a:spAutoFit/>
          </a:bodyPr>
          <a:lstStyle/>
          <a:p>
            <a:pPr marL="252413" indent="-252413" algn="l" eaLnBrk="0" hangingPunct="0">
              <a:spcBef>
                <a:spcPct val="20000"/>
              </a:spcBef>
              <a:buChar char="•"/>
            </a:pPr>
            <a:r>
              <a:rPr lang="en-US" altLang="zh-CN" sz="2400" b="1" kern="0" dirty="0" smtClean="0">
                <a:solidFill>
                  <a:srgbClr val="000000"/>
                </a:solidFill>
                <a:latin typeface="Calibri" pitchFamily="34" charset="0"/>
                <a:ea typeface="+mj-ea"/>
                <a:cs typeface="Calibri" pitchFamily="34" charset="0"/>
              </a:rPr>
              <a:t>Application: Fine </a:t>
            </a:r>
            <a:r>
              <a:rPr lang="en-US" altLang="zh-CN" sz="2400" b="1" kern="0" dirty="0">
                <a:solidFill>
                  <a:srgbClr val="000000"/>
                </a:solidFill>
                <a:latin typeface="Calibri" pitchFamily="34" charset="0"/>
                <a:ea typeface="+mj-ea"/>
                <a:cs typeface="Calibri" pitchFamily="34" charset="0"/>
              </a:rPr>
              <a:t>classification based on point cloud data</a:t>
            </a:r>
            <a:endParaRPr lang="zh-CN" altLang="en-US" sz="2400" b="1" kern="0" dirty="0">
              <a:solidFill>
                <a:srgbClr val="000000"/>
              </a:solidFill>
              <a:latin typeface="Calibri" pitchFamily="34" charset="0"/>
              <a:ea typeface="+mj-ea"/>
              <a:cs typeface="Calibri" pitchFamily="34" charset="0"/>
            </a:endParaRPr>
          </a:p>
        </p:txBody>
      </p:sp>
      <p:sp>
        <p:nvSpPr>
          <p:cNvPr id="195" name="TextBox 194"/>
          <p:cNvSpPr txBox="1"/>
          <p:nvPr/>
        </p:nvSpPr>
        <p:spPr>
          <a:xfrm>
            <a:off x="71213" y="194637"/>
            <a:ext cx="9289032" cy="461665"/>
          </a:xfrm>
          <a:prstGeom prst="rect">
            <a:avLst/>
          </a:prstGeom>
          <a:noFill/>
        </p:spPr>
        <p:txBody>
          <a:bodyPr wrap="square" rtlCol="0">
            <a:spAutoFit/>
          </a:bodyPr>
          <a:lstStyle/>
          <a:p>
            <a:pPr algn="l"/>
            <a:r>
              <a:rPr lang="en-US" altLang="zh-CN" sz="2400" b="1" dirty="0">
                <a:latin typeface="Calibri" pitchFamily="34" charset="0"/>
                <a:cs typeface="Calibri" pitchFamily="34" charset="0"/>
              </a:rPr>
              <a:t>Development of LiDAR Technology(II</a:t>
            </a:r>
            <a:r>
              <a:rPr lang="en-US" altLang="zh-CN" sz="2400" b="1" dirty="0" smtClean="0">
                <a:latin typeface="Calibri" pitchFamily="34" charset="0"/>
                <a:cs typeface="Calibri" pitchFamily="34" charset="0"/>
              </a:rPr>
              <a:t>) </a:t>
            </a:r>
            <a:r>
              <a:rPr lang="en-US" altLang="zh-CN" sz="2400" b="1" dirty="0">
                <a:latin typeface="Calibri" pitchFamily="34" charset="0"/>
                <a:cs typeface="Calibri" pitchFamily="34" charset="0"/>
              </a:rPr>
              <a:t>-Full Waveform</a:t>
            </a:r>
          </a:p>
        </p:txBody>
      </p:sp>
      <p:sp>
        <p:nvSpPr>
          <p:cNvPr id="30" name="矩形 29"/>
          <p:cNvSpPr/>
          <p:nvPr/>
        </p:nvSpPr>
        <p:spPr>
          <a:xfrm>
            <a:off x="355539" y="6402906"/>
            <a:ext cx="2714702" cy="338554"/>
          </a:xfrm>
          <a:prstGeom prst="rect">
            <a:avLst/>
          </a:prstGeom>
        </p:spPr>
        <p:txBody>
          <a:bodyPr wrap="square">
            <a:spAutoFit/>
          </a:bodyPr>
          <a:lstStyle/>
          <a:p>
            <a:r>
              <a:rPr lang="en-US" altLang="zh-CN" b="1" dirty="0">
                <a:solidFill>
                  <a:srgbClr val="7030A0"/>
                </a:solidFill>
                <a:latin typeface="+mn-lt"/>
              </a:rPr>
              <a:t>Remote Sensing Image</a:t>
            </a:r>
            <a:endParaRPr lang="zh-CN" altLang="en-US" b="1" dirty="0">
              <a:solidFill>
                <a:srgbClr val="7030A0"/>
              </a:solidFill>
              <a:latin typeface="+mn-lt"/>
            </a:endParaRPr>
          </a:p>
        </p:txBody>
      </p:sp>
      <p:sp>
        <p:nvSpPr>
          <p:cNvPr id="31" name="矩形 30"/>
          <p:cNvSpPr/>
          <p:nvPr/>
        </p:nvSpPr>
        <p:spPr>
          <a:xfrm>
            <a:off x="3275820" y="6406649"/>
            <a:ext cx="5243509" cy="338554"/>
          </a:xfrm>
          <a:prstGeom prst="rect">
            <a:avLst/>
          </a:prstGeom>
        </p:spPr>
        <p:txBody>
          <a:bodyPr wrap="square">
            <a:spAutoFit/>
          </a:bodyPr>
          <a:lstStyle/>
          <a:p>
            <a:r>
              <a:rPr lang="en-US" altLang="zh-CN" b="1" dirty="0">
                <a:solidFill>
                  <a:srgbClr val="7030A0"/>
                </a:solidFill>
                <a:latin typeface="+mn-lt"/>
              </a:rPr>
              <a:t>Point Cloud </a:t>
            </a:r>
            <a:r>
              <a:rPr lang="en-US" altLang="zh-CN" b="1" dirty="0" smtClean="0">
                <a:solidFill>
                  <a:srgbClr val="7030A0"/>
                </a:solidFill>
                <a:latin typeface="+mn-lt"/>
              </a:rPr>
              <a:t>Data (colored </a:t>
            </a:r>
            <a:r>
              <a:rPr lang="en-US" altLang="zh-CN" b="1" dirty="0">
                <a:solidFill>
                  <a:srgbClr val="7030A0"/>
                </a:solidFill>
                <a:latin typeface="+mn-lt"/>
              </a:rPr>
              <a:t>by </a:t>
            </a:r>
            <a:r>
              <a:rPr lang="en-US" altLang="zh-CN" b="1" dirty="0" smtClean="0">
                <a:solidFill>
                  <a:srgbClr val="7030A0"/>
                </a:solidFill>
                <a:latin typeface="+mn-lt"/>
              </a:rPr>
              <a:t>classification results)</a:t>
            </a:r>
            <a:endParaRPr lang="zh-CN" altLang="en-US" b="1" dirty="0">
              <a:solidFill>
                <a:srgbClr val="7030A0"/>
              </a:solidFill>
              <a:latin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39" y="1300987"/>
            <a:ext cx="7809401" cy="5152433"/>
          </a:xfrm>
          <a:prstGeom prst="rect">
            <a:avLst/>
          </a:prstGeom>
        </p:spPr>
      </p:pic>
    </p:spTree>
    <p:extLst>
      <p:ext uri="{BB962C8B-B14F-4D97-AF65-F5344CB8AC3E}">
        <p14:creationId xmlns:p14="http://schemas.microsoft.com/office/powerpoint/2010/main" val="2556673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9" descr="pic-1"/>
          <p:cNvPicPr>
            <a:picLocks noChangeAspect="1" noChangeArrowheads="1"/>
          </p:cNvPicPr>
          <p:nvPr/>
        </p:nvPicPr>
        <p:blipFill>
          <a:blip r:embed="rId4" cstate="print"/>
          <a:srcRect/>
          <a:stretch>
            <a:fillRect/>
          </a:stretch>
        </p:blipFill>
        <p:spPr bwMode="auto">
          <a:xfrm>
            <a:off x="169045" y="1484730"/>
            <a:ext cx="2985678" cy="1556058"/>
          </a:xfrm>
          <a:prstGeom prst="rect">
            <a:avLst/>
          </a:prstGeom>
          <a:noFill/>
          <a:ln w="28575">
            <a:solidFill>
              <a:srgbClr val="00CC00"/>
            </a:solidFill>
            <a:miter lim="800000"/>
            <a:headEnd/>
            <a:tailEnd/>
          </a:ln>
          <a:effectLst/>
        </p:spPr>
      </p:pic>
      <p:sp>
        <p:nvSpPr>
          <p:cNvPr id="19" name="Rectangle 3"/>
          <p:cNvSpPr txBox="1">
            <a:spLocks noChangeArrowheads="1"/>
          </p:cNvSpPr>
          <p:nvPr/>
        </p:nvSpPr>
        <p:spPr bwMode="auto">
          <a:xfrm>
            <a:off x="169045" y="2963075"/>
            <a:ext cx="3312368" cy="495300"/>
          </a:xfrm>
          <a:prstGeom prst="rect">
            <a:avLst/>
          </a:prstGeom>
          <a:noFill/>
          <a:ln w="9525">
            <a:noFill/>
            <a:miter lim="800000"/>
            <a:headEnd/>
            <a:tailEnd/>
          </a:ln>
        </p:spPr>
        <p:txBody>
          <a:bodyPr anchor="ctr"/>
          <a:lstStyle/>
          <a:p>
            <a:pPr marL="34290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Three-Dimension City Modeling</a:t>
            </a:r>
            <a:endParaRPr lang="zh-CN" altLang="en-US" sz="1400" b="1" dirty="0">
              <a:solidFill>
                <a:srgbClr val="000000"/>
              </a:solidFill>
              <a:latin typeface="+mn-lt"/>
              <a:ea typeface="微软雅黑" panose="020B0503020204020204" pitchFamily="34" charset="-122"/>
            </a:endParaRPr>
          </a:p>
        </p:txBody>
      </p:sp>
      <p:sp>
        <p:nvSpPr>
          <p:cNvPr id="21" name="Rectangle 3"/>
          <p:cNvSpPr txBox="1">
            <a:spLocks noChangeArrowheads="1"/>
          </p:cNvSpPr>
          <p:nvPr/>
        </p:nvSpPr>
        <p:spPr bwMode="auto">
          <a:xfrm>
            <a:off x="245182" y="5244384"/>
            <a:ext cx="2818734" cy="488936"/>
          </a:xfrm>
          <a:prstGeom prst="rect">
            <a:avLst/>
          </a:prstGeom>
          <a:noFill/>
          <a:ln w="9525">
            <a:noFill/>
            <a:miter lim="800000"/>
            <a:headEnd/>
            <a:tailEnd/>
          </a:ln>
        </p:spPr>
        <p:txBody>
          <a:bodyPr anchor="ctr"/>
          <a:lstStyle>
            <a:defPPr>
              <a:defRPr lang="en-US"/>
            </a:defPPr>
            <a:lvl1pPr marL="342900" indent="-342900" fontAlgn="auto">
              <a:spcAft>
                <a:spcPts val="0"/>
              </a:spcAft>
              <a:buClr>
                <a:srgbClr val="FF3300"/>
              </a:buClr>
              <a:defRPr sz="1400" b="1">
                <a:solidFill>
                  <a:srgbClr val="000000"/>
                </a:solidFill>
                <a:latin typeface="+mn-lt"/>
                <a:ea typeface="微软雅黑" panose="020B0503020204020204" pitchFamily="34" charset="-122"/>
              </a:defRPr>
            </a:lvl1pPr>
          </a:lstStyle>
          <a:p>
            <a:r>
              <a:rPr lang="en-US" altLang="zh-CN" dirty="0"/>
              <a:t>Measurement of power lines</a:t>
            </a:r>
            <a:endParaRPr lang="zh-CN" altLang="en-US" dirty="0"/>
          </a:p>
        </p:txBody>
      </p:sp>
      <p:pic>
        <p:nvPicPr>
          <p:cNvPr id="22" name="Picture 2"/>
          <p:cNvPicPr>
            <a:picLocks noChangeAspect="1" noChangeArrowheads="1"/>
          </p:cNvPicPr>
          <p:nvPr/>
        </p:nvPicPr>
        <p:blipFill>
          <a:blip r:embed="rId5" cstate="print"/>
          <a:srcRect l="16875" t="35156" r="15625" b="20313"/>
          <a:stretch>
            <a:fillRect/>
          </a:stretch>
        </p:blipFill>
        <p:spPr bwMode="auto">
          <a:xfrm>
            <a:off x="3429813" y="1484730"/>
            <a:ext cx="2538769" cy="1550548"/>
          </a:xfrm>
          <a:prstGeom prst="rect">
            <a:avLst/>
          </a:prstGeom>
          <a:noFill/>
          <a:ln w="28575">
            <a:solidFill>
              <a:srgbClr val="9900CC"/>
            </a:solidFill>
            <a:miter lim="800000"/>
            <a:headEnd/>
            <a:tailEnd/>
          </a:ln>
        </p:spPr>
      </p:pic>
      <p:sp>
        <p:nvSpPr>
          <p:cNvPr id="23" name="Rectangle 3"/>
          <p:cNvSpPr txBox="1">
            <a:spLocks noChangeArrowheads="1"/>
          </p:cNvSpPr>
          <p:nvPr/>
        </p:nvSpPr>
        <p:spPr bwMode="auto">
          <a:xfrm>
            <a:off x="3665668" y="3036988"/>
            <a:ext cx="1957695" cy="384266"/>
          </a:xfrm>
          <a:prstGeom prst="rect">
            <a:avLst/>
          </a:prstGeom>
          <a:noFill/>
          <a:ln w="9525">
            <a:noFill/>
            <a:miter lim="800000"/>
            <a:headEnd/>
            <a:tailEnd/>
          </a:ln>
        </p:spPr>
        <p:txBody>
          <a:bodyPr anchor="ctr"/>
          <a:lstStyle/>
          <a:p>
            <a:pPr marL="342900" indent="-342900" fontAlgn="auto">
              <a:spcAft>
                <a:spcPts val="0"/>
              </a:spcAft>
              <a:buClr>
                <a:srgbClr val="FF3300"/>
              </a:buClr>
              <a:defRPr/>
            </a:pPr>
            <a:r>
              <a:rPr lang="en-US" altLang="zh-CN" sz="1400" b="1" dirty="0">
                <a:solidFill>
                  <a:srgbClr val="000000"/>
                </a:solidFill>
                <a:latin typeface="+mn-lt"/>
                <a:ea typeface="微软雅黑" panose="020B0503020204020204" pitchFamily="34" charset="-122"/>
              </a:rPr>
              <a:t>Coastline Detection</a:t>
            </a:r>
            <a:endParaRPr lang="zh-CN" altLang="en-US" sz="1400" b="1" dirty="0">
              <a:solidFill>
                <a:srgbClr val="000000"/>
              </a:solidFill>
              <a:latin typeface="+mn-lt"/>
              <a:ea typeface="微软雅黑" panose="020B0503020204020204" pitchFamily="34" charset="-122"/>
            </a:endParaRPr>
          </a:p>
        </p:txBody>
      </p:sp>
      <p:sp>
        <p:nvSpPr>
          <p:cNvPr id="24" name="Rectangle 3"/>
          <p:cNvSpPr txBox="1">
            <a:spLocks noChangeArrowheads="1"/>
          </p:cNvSpPr>
          <p:nvPr/>
        </p:nvSpPr>
        <p:spPr bwMode="auto">
          <a:xfrm>
            <a:off x="3186326" y="5296719"/>
            <a:ext cx="2674814" cy="384266"/>
          </a:xfrm>
          <a:prstGeom prst="rect">
            <a:avLst/>
          </a:prstGeom>
          <a:noFill/>
          <a:ln w="9525">
            <a:noFill/>
            <a:miter lim="800000"/>
            <a:headEnd/>
            <a:tailEnd/>
          </a:ln>
        </p:spPr>
        <p:txBody>
          <a:bodyPr anchor="ctr"/>
          <a:lstStyle>
            <a:defPPr>
              <a:defRPr lang="en-US"/>
            </a:defPPr>
            <a:lvl1pPr marL="342900" indent="-342900" fontAlgn="auto">
              <a:spcAft>
                <a:spcPts val="0"/>
              </a:spcAft>
              <a:buClr>
                <a:srgbClr val="FF3300"/>
              </a:buClr>
              <a:defRPr sz="1400" b="1">
                <a:solidFill>
                  <a:srgbClr val="000000"/>
                </a:solidFill>
                <a:latin typeface="+mn-lt"/>
                <a:ea typeface="微软雅黑" panose="020B0503020204020204" pitchFamily="34" charset="-122"/>
              </a:defRPr>
            </a:lvl1pPr>
          </a:lstStyle>
          <a:p>
            <a:r>
              <a:rPr lang="en-US" altLang="zh-CN" dirty="0"/>
              <a:t>Selection Optimization of oil and gas pipelines</a:t>
            </a:r>
            <a:endParaRPr lang="zh-CN" altLang="en-US" dirty="0"/>
          </a:p>
        </p:txBody>
      </p:sp>
      <p:pic>
        <p:nvPicPr>
          <p:cNvPr id="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814" y="3783791"/>
            <a:ext cx="2538769" cy="1440355"/>
          </a:xfrm>
          <a:prstGeom prst="rect">
            <a:avLst/>
          </a:prstGeom>
          <a:noFill/>
          <a:ln w="2857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3"/>
          <p:cNvSpPr txBox="1">
            <a:spLocks noChangeArrowheads="1"/>
          </p:cNvSpPr>
          <p:nvPr/>
        </p:nvSpPr>
        <p:spPr bwMode="auto">
          <a:xfrm>
            <a:off x="5968583" y="5324911"/>
            <a:ext cx="2811449" cy="384266"/>
          </a:xfrm>
          <a:prstGeom prst="rect">
            <a:avLst/>
          </a:prstGeom>
          <a:noFill/>
          <a:ln w="9525">
            <a:noFill/>
            <a:miter lim="800000"/>
            <a:headEnd/>
            <a:tailEnd/>
          </a:ln>
        </p:spPr>
        <p:txBody>
          <a:bodyPr anchor="ctr"/>
          <a:lstStyle>
            <a:defPPr>
              <a:defRPr lang="en-US"/>
            </a:defPPr>
            <a:lvl1pPr marL="342900" indent="-342900" fontAlgn="auto">
              <a:spcAft>
                <a:spcPts val="0"/>
              </a:spcAft>
              <a:buClr>
                <a:srgbClr val="FF3300"/>
              </a:buClr>
              <a:defRPr sz="1400" b="1">
                <a:solidFill>
                  <a:srgbClr val="000000"/>
                </a:solidFill>
                <a:latin typeface="+mn-lt"/>
                <a:ea typeface="微软雅黑" panose="020B0503020204020204" pitchFamily="34" charset="-122"/>
              </a:defRPr>
            </a:lvl1pPr>
          </a:lstStyle>
          <a:p>
            <a:r>
              <a:rPr lang="en-US" altLang="zh-CN" dirty="0"/>
              <a:t>Forestry deposit quantity evaluation</a:t>
            </a:r>
            <a:endParaRPr lang="zh-CN" altLang="en-US" dirty="0"/>
          </a:p>
        </p:txBody>
      </p:sp>
      <p:sp>
        <p:nvSpPr>
          <p:cNvPr id="13" name="Rectangle 3"/>
          <p:cNvSpPr txBox="1">
            <a:spLocks noChangeArrowheads="1"/>
          </p:cNvSpPr>
          <p:nvPr/>
        </p:nvSpPr>
        <p:spPr bwMode="auto">
          <a:xfrm>
            <a:off x="6456737" y="3049534"/>
            <a:ext cx="2260679" cy="384266"/>
          </a:xfrm>
          <a:prstGeom prst="rect">
            <a:avLst/>
          </a:prstGeom>
          <a:noFill/>
          <a:ln w="9525">
            <a:noFill/>
            <a:miter lim="800000"/>
            <a:headEnd/>
            <a:tailEnd/>
          </a:ln>
        </p:spPr>
        <p:txBody>
          <a:bodyPr anchor="ctr"/>
          <a:lstStyle>
            <a:defPPr>
              <a:defRPr lang="en-US"/>
            </a:defPPr>
            <a:lvl1pPr marL="342900" indent="-342900" fontAlgn="auto">
              <a:spcAft>
                <a:spcPts val="0"/>
              </a:spcAft>
              <a:buClr>
                <a:srgbClr val="FF3300"/>
              </a:buClr>
              <a:defRPr sz="1400" b="1">
                <a:solidFill>
                  <a:srgbClr val="000000"/>
                </a:solidFill>
                <a:latin typeface="+mn-lt"/>
                <a:ea typeface="微软雅黑" panose="020B0503020204020204" pitchFamily="34" charset="-122"/>
              </a:defRPr>
            </a:lvl1pPr>
          </a:lstStyle>
          <a:p>
            <a:r>
              <a:rPr lang="en-US" altLang="zh-CN" dirty="0"/>
              <a:t>Driveway Prospecting</a:t>
            </a:r>
            <a:endParaRPr lang="zh-CN" altLang="en-US" dirty="0"/>
          </a:p>
        </p:txBody>
      </p:sp>
      <p:pic>
        <p:nvPicPr>
          <p:cNvPr id="1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078" t="23079" r="66723" b="4253"/>
          <a:stretch/>
        </p:blipFill>
        <p:spPr bwMode="auto">
          <a:xfrm>
            <a:off x="6169655" y="1484730"/>
            <a:ext cx="2600997" cy="1552258"/>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0" y="116632"/>
            <a:ext cx="9289032" cy="461665"/>
          </a:xfrm>
          <a:prstGeom prst="rect">
            <a:avLst/>
          </a:prstGeom>
          <a:noFill/>
        </p:spPr>
        <p:txBody>
          <a:bodyPr wrap="square" rtlCol="0">
            <a:spAutoFit/>
          </a:bodyPr>
          <a:lstStyle/>
          <a:p>
            <a:pPr algn="l" eaLnBrk="0" hangingPunct="0"/>
            <a:r>
              <a:rPr lang="en-US" altLang="zh-CN" sz="2400" b="1" dirty="0">
                <a:latin typeface="Calibri" pitchFamily="34" charset="0"/>
                <a:ea typeface="+mj-ea"/>
                <a:cs typeface="+mj-cs"/>
              </a:rPr>
              <a:t>Currently Primary Application of LiDAR</a:t>
            </a:r>
          </a:p>
        </p:txBody>
      </p:sp>
      <p:pic>
        <p:nvPicPr>
          <p:cNvPr id="17" name="Picture 3" descr="wir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044" y="3783792"/>
            <a:ext cx="2991563" cy="144035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2144" r="9252"/>
          <a:stretch/>
        </p:blipFill>
        <p:spPr bwMode="auto">
          <a:xfrm>
            <a:off x="6229084" y="3767046"/>
            <a:ext cx="2541568" cy="1407677"/>
          </a:xfrm>
          <a:prstGeom prst="rect">
            <a:avLst/>
          </a:prstGeom>
          <a:noFill/>
          <a:ln w="28575">
            <a:solidFill>
              <a:srgbClr val="FF99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107605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black">
          <a:xfrm>
            <a:off x="1776" y="49689"/>
            <a:ext cx="8659736" cy="537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mj-lt"/>
                <a:ea typeface="黑体" pitchFamily="2" charset="-122"/>
                <a:cs typeface="+mj-cs"/>
              </a:defRPr>
            </a:lvl1pPr>
            <a:lvl2pPr algn="l" rtl="0" eaLnBrk="0" fontAlgn="base" hangingPunct="0">
              <a:spcBef>
                <a:spcPct val="0"/>
              </a:spcBef>
              <a:spcAft>
                <a:spcPct val="0"/>
              </a:spcAft>
              <a:defRPr sz="3600">
                <a:solidFill>
                  <a:schemeClr val="tx1"/>
                </a:solidFill>
                <a:latin typeface="Arial" charset="0"/>
                <a:ea typeface="黑体" pitchFamily="2" charset="-122"/>
              </a:defRPr>
            </a:lvl2pPr>
            <a:lvl3pPr algn="l" rtl="0" eaLnBrk="0" fontAlgn="base" hangingPunct="0">
              <a:spcBef>
                <a:spcPct val="0"/>
              </a:spcBef>
              <a:spcAft>
                <a:spcPct val="0"/>
              </a:spcAft>
              <a:defRPr sz="3600">
                <a:solidFill>
                  <a:schemeClr val="tx1"/>
                </a:solidFill>
                <a:latin typeface="Arial" charset="0"/>
                <a:ea typeface="黑体" pitchFamily="2" charset="-122"/>
              </a:defRPr>
            </a:lvl3pPr>
            <a:lvl4pPr algn="l" rtl="0" eaLnBrk="0" fontAlgn="base" hangingPunct="0">
              <a:spcBef>
                <a:spcPct val="0"/>
              </a:spcBef>
              <a:spcAft>
                <a:spcPct val="0"/>
              </a:spcAft>
              <a:defRPr sz="3600">
                <a:solidFill>
                  <a:schemeClr val="tx1"/>
                </a:solidFill>
                <a:latin typeface="Arial" charset="0"/>
                <a:ea typeface="黑体" pitchFamily="2" charset="-122"/>
              </a:defRPr>
            </a:lvl4pPr>
            <a:lvl5pPr algn="l" rtl="0" eaLnBrk="0" fontAlgn="base" hangingPunct="0">
              <a:spcBef>
                <a:spcPct val="0"/>
              </a:spcBef>
              <a:spcAft>
                <a:spcPct val="0"/>
              </a:spcAft>
              <a:defRPr sz="3600">
                <a:solidFill>
                  <a:schemeClr val="tx1"/>
                </a:solidFill>
                <a:latin typeface="Arial" charset="0"/>
                <a:ea typeface="黑体" pitchFamily="2" charset="-122"/>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pPr>
              <a:defRPr/>
            </a:pPr>
            <a:r>
              <a:rPr lang="en-US" altLang="zh-CN" sz="2400" dirty="0" smtClean="0">
                <a:latin typeface="Calibri" pitchFamily="34" charset="0"/>
                <a:cs typeface="Calibri" pitchFamily="34" charset="0"/>
              </a:rPr>
              <a:t>A</a:t>
            </a:r>
            <a:r>
              <a:rPr lang="en-US" altLang="zh-CN" sz="2400" cap="none" dirty="0" smtClean="0">
                <a:latin typeface="Calibri" pitchFamily="34" charset="0"/>
                <a:cs typeface="Calibri" pitchFamily="34" charset="0"/>
              </a:rPr>
              <a:t>pplication for Disaster Mitigation</a:t>
            </a:r>
            <a:endParaRPr lang="zh-CN" altLang="en-US" sz="2400" cap="none" dirty="0" smtClean="0">
              <a:latin typeface="Calibri" pitchFamily="34" charset="0"/>
              <a:cs typeface="Calibri" pitchFamily="34" charset="0"/>
            </a:endParaRPr>
          </a:p>
        </p:txBody>
      </p:sp>
      <p:sp>
        <p:nvSpPr>
          <p:cNvPr id="8" name="圆角矩形 7"/>
          <p:cNvSpPr/>
          <p:nvPr/>
        </p:nvSpPr>
        <p:spPr bwMode="auto">
          <a:xfrm>
            <a:off x="1685690" y="1251675"/>
            <a:ext cx="5472608" cy="442674"/>
          </a:xfrm>
          <a:prstGeom prst="roundRect">
            <a:avLst/>
          </a:prstGeom>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spAutoFit/>
          </a:bodyPr>
          <a:lstStyle/>
          <a:p>
            <a:r>
              <a:rPr lang="en-US" altLang="zh-CN" sz="2000" b="1" dirty="0">
                <a:solidFill>
                  <a:srgbClr val="000000"/>
                </a:solidFill>
              </a:rPr>
              <a:t>Advantages</a:t>
            </a:r>
            <a:r>
              <a:rPr lang="en-US" altLang="zh-CN" sz="1800" b="1" dirty="0">
                <a:solidFill>
                  <a:srgbClr val="000000"/>
                </a:solidFill>
              </a:rPr>
              <a:t> of LiDAR Application</a:t>
            </a:r>
          </a:p>
        </p:txBody>
      </p:sp>
      <p:sp>
        <p:nvSpPr>
          <p:cNvPr id="10" name="圆角矩形 9"/>
          <p:cNvSpPr/>
          <p:nvPr/>
        </p:nvSpPr>
        <p:spPr bwMode="auto">
          <a:xfrm>
            <a:off x="5422977" y="2420860"/>
            <a:ext cx="2295697" cy="867112"/>
          </a:xfrm>
          <a:prstGeom prst="roundRect">
            <a:avLst>
              <a:gd name="adj" fmla="val 8440"/>
            </a:avLst>
          </a:prstGeom>
          <a:ln/>
          <a:ex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nSpc>
                <a:spcPts val="1600"/>
              </a:lnSpc>
            </a:pPr>
            <a:r>
              <a:rPr lang="en-US" altLang="zh-CN" sz="1800" b="1" dirty="0">
                <a:solidFill>
                  <a:srgbClr val="000000"/>
                </a:solidFill>
                <a:latin typeface="Calibri" pitchFamily="34" charset="0"/>
                <a:cs typeface="Calibri" pitchFamily="34" charset="0"/>
              </a:rPr>
              <a:t>24-hour observation and high-speed </a:t>
            </a:r>
            <a:r>
              <a:rPr lang="en-US" altLang="zh-CN" sz="1800" b="1" dirty="0" smtClean="0">
                <a:solidFill>
                  <a:srgbClr val="000000"/>
                </a:solidFill>
                <a:latin typeface="Calibri" pitchFamily="34" charset="0"/>
                <a:cs typeface="Calibri" pitchFamily="34" charset="0"/>
              </a:rPr>
              <a:t>information extraction </a:t>
            </a:r>
            <a:endParaRPr lang="zh-CN" altLang="en-US" sz="1800" b="1" dirty="0">
              <a:solidFill>
                <a:srgbClr val="000000"/>
              </a:solidFill>
              <a:latin typeface="Calibri" pitchFamily="34" charset="0"/>
              <a:cs typeface="Calibri" pitchFamily="34" charset="0"/>
            </a:endParaRPr>
          </a:p>
        </p:txBody>
      </p:sp>
      <p:sp>
        <p:nvSpPr>
          <p:cNvPr id="12" name="矩形 11"/>
          <p:cNvSpPr/>
          <p:nvPr/>
        </p:nvSpPr>
        <p:spPr>
          <a:xfrm>
            <a:off x="5076070" y="3710104"/>
            <a:ext cx="3024420" cy="1354217"/>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marL="85725" indent="-85725" algn="just">
              <a:spcAft>
                <a:spcPts val="1200"/>
              </a:spcAft>
              <a:buClr>
                <a:srgbClr val="C00000"/>
              </a:buClr>
              <a:buFont typeface="Arial" pitchFamily="34" charset="0"/>
              <a:buChar char="•"/>
            </a:pPr>
            <a:r>
              <a:rPr lang="en-US" altLang="zh-CN" sz="1800" b="1" dirty="0">
                <a:solidFill>
                  <a:srgbClr val="000000"/>
                </a:solidFill>
                <a:latin typeface="Calibri" pitchFamily="34" charset="0"/>
                <a:cs typeface="Calibri" pitchFamily="34" charset="0"/>
              </a:rPr>
              <a:t>E</a:t>
            </a:r>
            <a:r>
              <a:rPr lang="en-US" altLang="zh-CN" sz="1800" b="1" dirty="0" smtClean="0">
                <a:solidFill>
                  <a:srgbClr val="000000"/>
                </a:solidFill>
                <a:latin typeface="Calibri" pitchFamily="34" charset="0"/>
                <a:cs typeface="Calibri" pitchFamily="34" charset="0"/>
              </a:rPr>
              <a:t>mergency </a:t>
            </a:r>
            <a:r>
              <a:rPr lang="en-US" altLang="zh-CN" sz="1800" b="1" dirty="0">
                <a:solidFill>
                  <a:srgbClr val="000000"/>
                </a:solidFill>
                <a:latin typeface="Calibri" pitchFamily="34" charset="0"/>
                <a:cs typeface="Calibri" pitchFamily="34" charset="0"/>
              </a:rPr>
              <a:t>response for disaster zone</a:t>
            </a:r>
          </a:p>
          <a:p>
            <a:pPr marL="85725" indent="-85725" algn="just">
              <a:buClr>
                <a:srgbClr val="C00000"/>
              </a:buClr>
              <a:buFont typeface="Arial" pitchFamily="34" charset="0"/>
              <a:buChar char="•"/>
            </a:pPr>
            <a:r>
              <a:rPr lang="en-US" altLang="zh-CN" sz="1800" b="1" dirty="0" smtClean="0">
                <a:solidFill>
                  <a:srgbClr val="000000"/>
                </a:solidFill>
                <a:latin typeface="Calibri" pitchFamily="34" charset="0"/>
                <a:cs typeface="Calibri" pitchFamily="34" charset="0"/>
              </a:rPr>
              <a:t>Providing in-situ information for on site rescuing decision</a:t>
            </a:r>
            <a:endParaRPr lang="en-US" altLang="zh-CN" sz="1800" b="1" dirty="0">
              <a:solidFill>
                <a:srgbClr val="000000"/>
              </a:solidFill>
              <a:latin typeface="Calibri" pitchFamily="34" charset="0"/>
              <a:cs typeface="Calibri" pitchFamily="34" charset="0"/>
            </a:endParaRPr>
          </a:p>
        </p:txBody>
      </p:sp>
      <p:sp>
        <p:nvSpPr>
          <p:cNvPr id="14" name="圆角矩形 13"/>
          <p:cNvSpPr/>
          <p:nvPr/>
        </p:nvSpPr>
        <p:spPr bwMode="auto">
          <a:xfrm>
            <a:off x="938707" y="2378915"/>
            <a:ext cx="2522795" cy="857626"/>
          </a:xfrm>
          <a:prstGeom prst="roundRect">
            <a:avLst>
              <a:gd name="adj" fmla="val 8440"/>
            </a:avLst>
          </a:prstGeom>
          <a:ln/>
          <a:ex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nSpc>
                <a:spcPts val="1600"/>
              </a:lnSpc>
            </a:pPr>
            <a:r>
              <a:rPr lang="en-US" altLang="zh-CN" sz="1800" b="1" dirty="0">
                <a:solidFill>
                  <a:srgbClr val="000000"/>
                </a:solidFill>
                <a:latin typeface="Calibri" pitchFamily="34" charset="0"/>
                <a:cs typeface="Calibri" pitchFamily="34" charset="0"/>
              </a:rPr>
              <a:t>Precisely 3D measurement for the structure and shape of the observed object</a:t>
            </a:r>
          </a:p>
        </p:txBody>
      </p:sp>
      <p:sp>
        <p:nvSpPr>
          <p:cNvPr id="15" name="矩形 14"/>
          <p:cNvSpPr/>
          <p:nvPr/>
        </p:nvSpPr>
        <p:spPr>
          <a:xfrm>
            <a:off x="589720" y="3645030"/>
            <a:ext cx="3384470" cy="2062103"/>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marL="85725" indent="-85725" algn="just">
              <a:spcBef>
                <a:spcPts val="0"/>
              </a:spcBef>
              <a:spcAft>
                <a:spcPts val="1200"/>
              </a:spcAft>
              <a:buClr>
                <a:srgbClr val="C00000"/>
              </a:buClr>
              <a:buFont typeface="Arial" pitchFamily="34" charset="0"/>
              <a:buChar char="•"/>
            </a:pPr>
            <a:r>
              <a:rPr lang="en-US" altLang="zh-CN" sz="1800" b="1" dirty="0">
                <a:solidFill>
                  <a:srgbClr val="000000"/>
                </a:solidFill>
                <a:latin typeface="Calibri" pitchFamily="34" charset="0"/>
                <a:cs typeface="Calibri" pitchFamily="34" charset="0"/>
              </a:rPr>
              <a:t>T</a:t>
            </a:r>
            <a:r>
              <a:rPr lang="en-US" altLang="zh-CN" sz="1800" b="1" dirty="0" smtClean="0">
                <a:solidFill>
                  <a:srgbClr val="000000"/>
                </a:solidFill>
                <a:latin typeface="Calibri" pitchFamily="34" charset="0"/>
                <a:cs typeface="Calibri" pitchFamily="34" charset="0"/>
              </a:rPr>
              <a:t>he </a:t>
            </a:r>
            <a:r>
              <a:rPr lang="en-US" altLang="zh-CN" sz="1800" b="1" dirty="0">
                <a:solidFill>
                  <a:srgbClr val="000000"/>
                </a:solidFill>
                <a:latin typeface="Calibri" pitchFamily="34" charset="0"/>
                <a:cs typeface="Calibri" pitchFamily="34" charset="0"/>
              </a:rPr>
              <a:t>detection of full procedure of geological disaster</a:t>
            </a:r>
          </a:p>
          <a:p>
            <a:pPr marL="85725" indent="-85725" algn="just">
              <a:spcAft>
                <a:spcPts val="1200"/>
              </a:spcAft>
              <a:buClr>
                <a:srgbClr val="C00000"/>
              </a:buClr>
              <a:buFont typeface="Arial" pitchFamily="34" charset="0"/>
              <a:buChar char="•"/>
            </a:pPr>
            <a:r>
              <a:rPr lang="en-US" altLang="zh-CN" sz="1800" b="1" dirty="0" smtClean="0">
                <a:solidFill>
                  <a:srgbClr val="000000"/>
                </a:solidFill>
                <a:latin typeface="Calibri" pitchFamily="34" charset="0"/>
                <a:cs typeface="Calibri" pitchFamily="34" charset="0"/>
              </a:rPr>
              <a:t>Damage </a:t>
            </a:r>
            <a:r>
              <a:rPr lang="en-US" altLang="zh-CN" sz="1800" b="1" dirty="0">
                <a:solidFill>
                  <a:srgbClr val="000000"/>
                </a:solidFill>
                <a:latin typeface="Calibri" pitchFamily="34" charset="0"/>
                <a:cs typeface="Calibri" pitchFamily="34" charset="0"/>
              </a:rPr>
              <a:t>assessment of infrastructure</a:t>
            </a:r>
          </a:p>
          <a:p>
            <a:pPr marL="85725" indent="-85725" algn="just">
              <a:buClr>
                <a:srgbClr val="C00000"/>
              </a:buClr>
              <a:buFont typeface="Arial" pitchFamily="34" charset="0"/>
              <a:buChar char="•"/>
            </a:pPr>
            <a:r>
              <a:rPr lang="en-US" altLang="zh-CN" sz="1800" b="1" dirty="0" smtClean="0">
                <a:solidFill>
                  <a:srgbClr val="000000"/>
                </a:solidFill>
                <a:latin typeface="Calibri" pitchFamily="34" charset="0"/>
                <a:cs typeface="Calibri" pitchFamily="34" charset="0"/>
              </a:rPr>
              <a:t>Detection </a:t>
            </a:r>
            <a:r>
              <a:rPr lang="en-US" altLang="zh-CN" sz="1800" b="1" dirty="0">
                <a:solidFill>
                  <a:srgbClr val="000000"/>
                </a:solidFill>
                <a:latin typeface="Calibri" pitchFamily="34" charset="0"/>
                <a:cs typeface="Calibri" pitchFamily="34" charset="0"/>
              </a:rPr>
              <a:t>and evaluation of post-disaster reconstruction</a:t>
            </a:r>
          </a:p>
        </p:txBody>
      </p:sp>
      <p:cxnSp>
        <p:nvCxnSpPr>
          <p:cNvPr id="16" name="直接连接符 15"/>
          <p:cNvCxnSpPr/>
          <p:nvPr/>
        </p:nvCxnSpPr>
        <p:spPr bwMode="auto">
          <a:xfrm>
            <a:off x="4766300" y="1505479"/>
            <a:ext cx="914400" cy="703471"/>
          </a:xfrm>
          <a:prstGeom prst="line">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7"/>
          <p:cNvCxnSpPr/>
          <p:nvPr/>
        </p:nvCxnSpPr>
        <p:spPr bwMode="auto">
          <a:xfrm>
            <a:off x="2977411" y="1466708"/>
            <a:ext cx="60697" cy="390506"/>
          </a:xfrm>
          <a:prstGeom prst="line">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箭头连接符 20"/>
          <p:cNvCxnSpPr/>
          <p:nvPr/>
        </p:nvCxnSpPr>
        <p:spPr bwMode="auto">
          <a:xfrm>
            <a:off x="2173940" y="2045904"/>
            <a:ext cx="4176580" cy="0"/>
          </a:xfrm>
          <a:prstGeom prst="straightConnector1">
            <a:avLst/>
          </a:prstGeom>
          <a:noFill/>
          <a:ln w="28575"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箭头连接符 27"/>
          <p:cNvCxnSpPr/>
          <p:nvPr/>
        </p:nvCxnSpPr>
        <p:spPr bwMode="auto">
          <a:xfrm>
            <a:off x="2173940" y="2045904"/>
            <a:ext cx="0" cy="333011"/>
          </a:xfrm>
          <a:prstGeom prst="straightConnector1">
            <a:avLst/>
          </a:prstGeom>
          <a:noFill/>
          <a:ln w="28575" cap="flat" cmpd="sng" algn="ctr">
            <a:solidFill>
              <a:schemeClr val="accent6"/>
            </a:solidFill>
            <a:prstDash val="solid"/>
            <a:round/>
            <a:headEnd type="none" w="med" len="med"/>
            <a:tailEnd type="arrow" w="med" len="med"/>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箭头连接符 33"/>
          <p:cNvCxnSpPr/>
          <p:nvPr/>
        </p:nvCxnSpPr>
        <p:spPr bwMode="auto">
          <a:xfrm>
            <a:off x="6350520" y="2043480"/>
            <a:ext cx="0" cy="377380"/>
          </a:xfrm>
          <a:prstGeom prst="straightConnector1">
            <a:avLst/>
          </a:prstGeom>
          <a:noFill/>
          <a:ln w="28575" cap="flat" cmpd="sng" algn="ctr">
            <a:solidFill>
              <a:schemeClr val="accent6"/>
            </a:solidFill>
            <a:prstDash val="solid"/>
            <a:round/>
            <a:headEnd type="none" w="med" len="med"/>
            <a:tailEnd type="arrow" w="med" len="med"/>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接箭头连接符 35"/>
          <p:cNvCxnSpPr/>
          <p:nvPr/>
        </p:nvCxnSpPr>
        <p:spPr bwMode="auto">
          <a:xfrm>
            <a:off x="4262230" y="1677323"/>
            <a:ext cx="0" cy="368581"/>
          </a:xfrm>
          <a:prstGeom prst="straightConnector1">
            <a:avLst/>
          </a:prstGeom>
          <a:noFill/>
          <a:ln w="28575" cap="flat" cmpd="sng" algn="ctr">
            <a:solidFill>
              <a:schemeClr val="accent6"/>
            </a:solidFill>
            <a:prstDash val="solid"/>
            <a:round/>
            <a:headEnd type="none" w="med" len="med"/>
            <a:tailEnd type="arrow" w="med" len="med"/>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接箭头连接符 36"/>
          <p:cNvCxnSpPr/>
          <p:nvPr/>
        </p:nvCxnSpPr>
        <p:spPr bwMode="auto">
          <a:xfrm>
            <a:off x="6502920" y="3287972"/>
            <a:ext cx="0" cy="429068"/>
          </a:xfrm>
          <a:prstGeom prst="straightConnector1">
            <a:avLst/>
          </a:prstGeom>
          <a:noFill/>
          <a:ln w="28575" cap="flat" cmpd="sng" algn="ctr">
            <a:solidFill>
              <a:schemeClr val="accent6"/>
            </a:solidFill>
            <a:prstDash val="solid"/>
            <a:round/>
            <a:headEnd type="none" w="med" len="med"/>
            <a:tailEnd type="arrow" w="med" len="med"/>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接箭头连接符 37"/>
          <p:cNvCxnSpPr/>
          <p:nvPr/>
        </p:nvCxnSpPr>
        <p:spPr bwMode="auto">
          <a:xfrm>
            <a:off x="2101930" y="3236541"/>
            <a:ext cx="1" cy="408489"/>
          </a:xfrm>
          <a:prstGeom prst="straightConnector1">
            <a:avLst/>
          </a:prstGeom>
          <a:noFill/>
          <a:ln w="28575" cap="flat" cmpd="sng" algn="ctr">
            <a:solidFill>
              <a:schemeClr val="accent6"/>
            </a:solidFill>
            <a:prstDash val="solid"/>
            <a:round/>
            <a:headEnd type="none" w="med" len="med"/>
            <a:tailEnd type="arrow" w="med" len="med"/>
          </a:ln>
          <a:effectLst/>
          <a:extLst>
            <a:ext uri="{909E8E84-426E-40DD-AFC4-6F175D3DCCD1}">
              <a14:hiddenFill xmlns:a14="http://schemas.microsoft.com/office/drawing/2010/main">
                <a:blipFill dpi="0" rotWithShape="1">
                  <a:blip r:embed="rId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97360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71305" y="836640"/>
            <a:ext cx="8229600" cy="504070"/>
          </a:xfrm>
        </p:spPr>
        <p:txBody>
          <a:bodyPr/>
          <a:lstStyle/>
          <a:p>
            <a:pPr marL="0" eaLnBrk="1" hangingPunct="1">
              <a:spcBef>
                <a:spcPct val="0"/>
              </a:spcBef>
            </a:pPr>
            <a:r>
              <a:rPr lang="en-US" altLang="zh-CN" sz="2000" kern="1200" dirty="0">
                <a:solidFill>
                  <a:srgbClr val="C00000"/>
                </a:solidFill>
                <a:latin typeface="+mn-lt"/>
                <a:ea typeface="+mn-ea"/>
                <a:cs typeface="+mn-cs"/>
              </a:rPr>
              <a:t>Seismic Hazard</a:t>
            </a:r>
            <a:endParaRPr lang="zh-CN" altLang="en-US" sz="2000" kern="1200" dirty="0">
              <a:solidFill>
                <a:srgbClr val="C00000"/>
              </a:solidFill>
              <a:latin typeface="+mn-lt"/>
              <a:ea typeface="+mn-ea"/>
              <a:cs typeface="+mn-cs"/>
            </a:endParaRPr>
          </a:p>
          <a:p>
            <a:endParaRPr lang="zh-CN" altLang="en-US" dirty="0"/>
          </a:p>
        </p:txBody>
      </p:sp>
      <p:sp>
        <p:nvSpPr>
          <p:cNvPr id="5" name="TextBox 4"/>
          <p:cNvSpPr txBox="1"/>
          <p:nvPr/>
        </p:nvSpPr>
        <p:spPr>
          <a:xfrm>
            <a:off x="312711" y="1484730"/>
            <a:ext cx="8355786" cy="1200329"/>
          </a:xfrm>
          <a:prstGeom prst="rect">
            <a:avLst/>
          </a:prstGeom>
          <a:noFill/>
        </p:spPr>
        <p:txBody>
          <a:bodyPr wrap="square" rtlCol="0">
            <a:spAutoFit/>
          </a:bodyPr>
          <a:lstStyle/>
          <a:p>
            <a:pPr algn="just"/>
            <a:r>
              <a:rPr kumimoji="1" lang="en-US" altLang="zh-CN" sz="1800" b="1" kern="0" dirty="0">
                <a:solidFill>
                  <a:srgbClr val="3333FF"/>
                </a:solidFill>
                <a:latin typeface="Calibri"/>
                <a:ea typeface="微软雅黑" panose="020B0503020204020204" pitchFamily="34" charset="-122"/>
              </a:rPr>
              <a:t>The 2010 Haiti earthquake was a catastrophic magnitude 7.0Mw earthquake, which caused major damage in capital Port-au-Prince and most region of Haiti and about 220,000 casualties. The scientists from University of Rochester utilized “Piper PA-31 Navajo”airplane equipped with LiDAR to collect 3D Port-au-Prince images.</a:t>
            </a:r>
            <a:endParaRPr kumimoji="1" lang="zh-CN" altLang="en-US" sz="1800" b="1" kern="0" dirty="0">
              <a:solidFill>
                <a:srgbClr val="3333FF"/>
              </a:solidFill>
              <a:latin typeface="Calibri"/>
              <a:ea typeface="微软雅黑" panose="020B0503020204020204" pitchFamily="34" charset="-122"/>
            </a:endParaRPr>
          </a:p>
        </p:txBody>
      </p:sp>
      <p:sp>
        <p:nvSpPr>
          <p:cNvPr id="8" name="Rectangle 2"/>
          <p:cNvSpPr txBox="1">
            <a:spLocks noChangeArrowheads="1"/>
          </p:cNvSpPr>
          <p:nvPr/>
        </p:nvSpPr>
        <p:spPr bwMode="black">
          <a:xfrm>
            <a:off x="71305" y="0"/>
            <a:ext cx="8659736" cy="537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mj-lt"/>
                <a:ea typeface="黑体" pitchFamily="2" charset="-122"/>
                <a:cs typeface="+mj-cs"/>
              </a:defRPr>
            </a:lvl1pPr>
            <a:lvl2pPr algn="l" rtl="0" eaLnBrk="0" fontAlgn="base" hangingPunct="0">
              <a:spcBef>
                <a:spcPct val="0"/>
              </a:spcBef>
              <a:spcAft>
                <a:spcPct val="0"/>
              </a:spcAft>
              <a:defRPr sz="3600">
                <a:solidFill>
                  <a:schemeClr val="tx1"/>
                </a:solidFill>
                <a:latin typeface="Arial" charset="0"/>
                <a:ea typeface="黑体" pitchFamily="2" charset="-122"/>
              </a:defRPr>
            </a:lvl2pPr>
            <a:lvl3pPr algn="l" rtl="0" eaLnBrk="0" fontAlgn="base" hangingPunct="0">
              <a:spcBef>
                <a:spcPct val="0"/>
              </a:spcBef>
              <a:spcAft>
                <a:spcPct val="0"/>
              </a:spcAft>
              <a:defRPr sz="3600">
                <a:solidFill>
                  <a:schemeClr val="tx1"/>
                </a:solidFill>
                <a:latin typeface="Arial" charset="0"/>
                <a:ea typeface="黑体" pitchFamily="2" charset="-122"/>
              </a:defRPr>
            </a:lvl3pPr>
            <a:lvl4pPr algn="l" rtl="0" eaLnBrk="0" fontAlgn="base" hangingPunct="0">
              <a:spcBef>
                <a:spcPct val="0"/>
              </a:spcBef>
              <a:spcAft>
                <a:spcPct val="0"/>
              </a:spcAft>
              <a:defRPr sz="3600">
                <a:solidFill>
                  <a:schemeClr val="tx1"/>
                </a:solidFill>
                <a:latin typeface="Arial" charset="0"/>
                <a:ea typeface="黑体" pitchFamily="2" charset="-122"/>
              </a:defRPr>
            </a:lvl4pPr>
            <a:lvl5pPr algn="l" rtl="0" eaLnBrk="0" fontAlgn="base" hangingPunct="0">
              <a:spcBef>
                <a:spcPct val="0"/>
              </a:spcBef>
              <a:spcAft>
                <a:spcPct val="0"/>
              </a:spcAft>
              <a:defRPr sz="3600">
                <a:solidFill>
                  <a:schemeClr val="tx1"/>
                </a:solidFill>
                <a:latin typeface="Arial" charset="0"/>
                <a:ea typeface="黑体" pitchFamily="2" charset="-122"/>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pPr>
              <a:defRPr/>
            </a:pPr>
            <a:r>
              <a:rPr lang="en-US" altLang="zh-CN" sz="2400" dirty="0" smtClean="0">
                <a:latin typeface="Calibri" pitchFamily="34" charset="0"/>
                <a:cs typeface="Calibri" pitchFamily="34" charset="0"/>
              </a:rPr>
              <a:t>A</a:t>
            </a:r>
            <a:r>
              <a:rPr lang="en-US" altLang="zh-CN" sz="2400" cap="none" dirty="0" smtClean="0">
                <a:latin typeface="Calibri" pitchFamily="34" charset="0"/>
                <a:cs typeface="Calibri" pitchFamily="34" charset="0"/>
              </a:rPr>
              <a:t>pplication for Disaster Mitigation</a:t>
            </a:r>
            <a:endParaRPr lang="zh-CN" altLang="en-US" sz="2400" cap="none" dirty="0" smtClean="0">
              <a:latin typeface="Calibri" pitchFamily="34" charset="0"/>
              <a:cs typeface="Calibri" pitchFamily="34" charset="0"/>
            </a:endParaRPr>
          </a:p>
        </p:txBody>
      </p:sp>
      <p:sp>
        <p:nvSpPr>
          <p:cNvPr id="9" name="TextBox 8"/>
          <p:cNvSpPr txBox="1"/>
          <p:nvPr/>
        </p:nvSpPr>
        <p:spPr>
          <a:xfrm>
            <a:off x="-215201" y="5154944"/>
            <a:ext cx="9468544" cy="830997"/>
          </a:xfrm>
          <a:prstGeom prst="rect">
            <a:avLst/>
          </a:prstGeom>
          <a:noFill/>
        </p:spPr>
        <p:txBody>
          <a:bodyPr wrap="square" rtlCol="0">
            <a:spAutoFit/>
          </a:bodyPr>
          <a:lstStyle/>
          <a:p>
            <a:r>
              <a:rPr lang="en-US" altLang="zh-CN" b="1" dirty="0">
                <a:solidFill>
                  <a:schemeClr val="bg2"/>
                </a:solidFill>
                <a:latin typeface="Arial" pitchFamily="34" charset="0"/>
                <a:ea typeface="+mn-ea"/>
              </a:rPr>
              <a:t>Haiti Earthquake</a:t>
            </a:r>
            <a:r>
              <a:rPr lang="zh-CN" altLang="en-US" b="1" dirty="0">
                <a:solidFill>
                  <a:schemeClr val="bg2"/>
                </a:solidFill>
                <a:latin typeface="Arial" pitchFamily="34" charset="0"/>
                <a:ea typeface="+mn-ea"/>
              </a:rPr>
              <a:t>“</a:t>
            </a:r>
            <a:r>
              <a:rPr lang="en-US" altLang="zh-CN" b="1" dirty="0">
                <a:solidFill>
                  <a:schemeClr val="bg2"/>
                </a:solidFill>
                <a:latin typeface="Arial" pitchFamily="34" charset="0"/>
                <a:ea typeface="+mn-ea"/>
              </a:rPr>
              <a:t>National Palace</a:t>
            </a:r>
            <a:r>
              <a:rPr lang="zh-CN" altLang="en-US" b="1" dirty="0">
                <a:solidFill>
                  <a:schemeClr val="bg2"/>
                </a:solidFill>
                <a:latin typeface="Arial" pitchFamily="34" charset="0"/>
                <a:ea typeface="+mn-ea"/>
              </a:rPr>
              <a:t>”</a:t>
            </a:r>
            <a:endParaRPr lang="en-US" altLang="zh-CN" b="1" dirty="0">
              <a:solidFill>
                <a:schemeClr val="bg2"/>
              </a:solidFill>
              <a:latin typeface="Arial" pitchFamily="34" charset="0"/>
              <a:ea typeface="+mn-ea"/>
            </a:endParaRPr>
          </a:p>
          <a:p>
            <a:r>
              <a:rPr lang="en-US" altLang="zh-CN" b="1" dirty="0">
                <a:solidFill>
                  <a:schemeClr val="bg2"/>
                </a:solidFill>
                <a:latin typeface="Arial" pitchFamily="34" charset="0"/>
                <a:ea typeface="+mn-ea"/>
              </a:rPr>
              <a:t>(a)Post-seismic high-Resolution(HR) aerial image(b) Post-seismic LiDAR image(c)Transformation between pre-seismic and post-seismic(bright area)</a:t>
            </a:r>
            <a:endParaRPr lang="zh-CN" altLang="en-US" b="1" dirty="0">
              <a:solidFill>
                <a:schemeClr val="bg2"/>
              </a:solidFill>
              <a:latin typeface="Arial" pitchFamily="34" charset="0"/>
              <a:ea typeface="+mn-ea"/>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805"/>
          <a:stretch/>
        </p:blipFill>
        <p:spPr bwMode="auto">
          <a:xfrm>
            <a:off x="491776" y="2708900"/>
            <a:ext cx="7997656" cy="244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0622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7|4|6.4"/>
</p:tagLst>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nSpc>
            <a:spcPct val="110000"/>
          </a:lnSpc>
          <a:defRPr sz="2400" dirty="0">
            <a:latin typeface="黑体" pitchFamily="49" charset="-122"/>
            <a:ea typeface="黑体" pitchFamily="49" charset="-122"/>
          </a:defRPr>
        </a:defPPr>
      </a:lstStyle>
    </a:spDef>
  </a:objectDefaults>
  <a:extraClrSchemeLst/>
</a:theme>
</file>

<file path=ppt/theme/theme2.xml><?xml version="1.0" encoding="utf-8"?>
<a:theme xmlns:a="http://schemas.openxmlformats.org/drawingml/2006/main" name="1_574TGp_natural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574TGp_natural_light">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defRPr sz="1400" dirty="0" smtClean="0">
            <a:solidFill>
              <a:srgbClr val="000000"/>
            </a:solidFill>
            <a:latin typeface="Arial" charset="0"/>
          </a:defRPr>
        </a:defPPr>
      </a:lstStyle>
      <a:style>
        <a:lnRef idx="1">
          <a:schemeClr val="accent6"/>
        </a:lnRef>
        <a:fillRef idx="2">
          <a:schemeClr val="accent6"/>
        </a:fillRef>
        <a:effectRef idx="1">
          <a:schemeClr val="accent6"/>
        </a:effectRef>
        <a:fontRef idx="minor">
          <a:schemeClr val="dk1"/>
        </a:fontRef>
      </a:style>
    </a:spDef>
    <a:lnDef>
      <a:spPr bwMode="auto">
        <a:noFill/>
        <a:ln w="34925" cap="flat" cmpd="sng" algn="ctr">
          <a:solidFill>
            <a:srgbClr val="FFC000"/>
          </a:solidFill>
          <a:prstDash val="solid"/>
          <a:round/>
          <a:headEnd type="none" w="med" len="med"/>
          <a:tailEnd type="arrow"/>
        </a:ln>
        <a:effectLst/>
        <a:extLst>
          <a:ext uri="{909E8E84-426E-40DD-AFC4-6F175D3DCCD1}">
            <a14:hiddenFill xmlns:a14="http://schemas.microsoft.com/office/drawing/2010/main">
              <a:blipFill dpi="0" rotWithShape="1">
                <a:blip xmlns:r="http://schemas.openxmlformats.org/officeDocument/2006/relationships" r:embed="rId1"/>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spAutoFit/>
      </a:bodyPr>
      <a:lstStyle>
        <a:defPPr>
          <a:defRPr b="1" dirty="0" smtClean="0">
            <a:solidFill>
              <a:schemeClr val="bg2"/>
            </a:solidFill>
            <a:latin typeface="Verdana" pitchFamily="34" charset="0"/>
            <a:ea typeface="黑体" pitchFamily="49" charset="-122"/>
          </a:defRPr>
        </a:defPPr>
      </a:lstStyle>
    </a:txDef>
  </a:objectDefaults>
  <a:extraClrSchemeLst>
    <a:extraClrScheme>
      <a:clrScheme name="1_574TGp_natural_light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1_574TGp_natural_light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1_574TGp_natural_light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56611</TotalTime>
  <Words>1668</Words>
  <Application>Microsoft Office PowerPoint</Application>
  <PresentationFormat>全屏显示(4:3)</PresentationFormat>
  <Paragraphs>299</Paragraphs>
  <Slides>30</Slides>
  <Notes>16</Notes>
  <HiddenSlides>0</HiddenSlides>
  <MMClips>0</MMClips>
  <ScaleCrop>false</ScaleCrop>
  <HeadingPairs>
    <vt:vector size="6" baseType="variant">
      <vt:variant>
        <vt:lpstr>主题</vt:lpstr>
      </vt:variant>
      <vt:variant>
        <vt:i4>4</vt:i4>
      </vt:variant>
      <vt:variant>
        <vt:lpstr>嵌入 OLE 服务器</vt:lpstr>
      </vt:variant>
      <vt:variant>
        <vt:i4>1</vt:i4>
      </vt:variant>
      <vt:variant>
        <vt:lpstr>幻灯片标题</vt:lpstr>
      </vt:variant>
      <vt:variant>
        <vt:i4>30</vt:i4>
      </vt:variant>
    </vt:vector>
  </HeadingPairs>
  <TitlesOfParts>
    <vt:vector size="35" baseType="lpstr">
      <vt:lpstr>1_自定义设计方案</vt:lpstr>
      <vt:lpstr>1_574TGp_natural_light</vt:lpstr>
      <vt:lpstr>2_自定义设计方案</vt:lpstr>
      <vt:lpstr>自定义设计方案</vt:lpstr>
      <vt:lpstr>Visio</vt:lpstr>
      <vt:lpstr>Development of LiDAR Technology for Disaster Mitigation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Disaster Mitigation Application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User</dc:creator>
  <cp:lastModifiedBy>King_LGY</cp:lastModifiedBy>
  <cp:revision>1751</cp:revision>
  <cp:lastPrinted>2015-05-26T05:10:48Z</cp:lastPrinted>
  <dcterms:created xsi:type="dcterms:W3CDTF">2010-11-08T09:03:22Z</dcterms:created>
  <dcterms:modified xsi:type="dcterms:W3CDTF">2015-08-24T09:46:41Z</dcterms:modified>
</cp:coreProperties>
</file>