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60" r:id="rId2"/>
    <p:sldId id="275" r:id="rId3"/>
    <p:sldId id="335" r:id="rId4"/>
    <p:sldId id="375" r:id="rId5"/>
    <p:sldId id="376" r:id="rId6"/>
    <p:sldId id="382" r:id="rId7"/>
    <p:sldId id="352" r:id="rId8"/>
    <p:sldId id="336" r:id="rId9"/>
    <p:sldId id="370" r:id="rId10"/>
    <p:sldId id="355" r:id="rId11"/>
    <p:sldId id="371" r:id="rId12"/>
    <p:sldId id="337" r:id="rId13"/>
    <p:sldId id="358" r:id="rId14"/>
    <p:sldId id="381" r:id="rId15"/>
    <p:sldId id="377" r:id="rId16"/>
    <p:sldId id="378" r:id="rId17"/>
    <p:sldId id="379" r:id="rId18"/>
    <p:sldId id="340" r:id="rId19"/>
    <p:sldId id="349" r:id="rId20"/>
    <p:sldId id="350" r:id="rId21"/>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Matgen" initials="P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82545" autoAdjust="0"/>
  </p:normalViewPr>
  <p:slideViewPr>
    <p:cSldViewPr snapToGrid="0" snapToObjects="1">
      <p:cViewPr>
        <p:scale>
          <a:sx n="75" d="100"/>
          <a:sy n="75" d="100"/>
        </p:scale>
        <p:origin x="-1589" y="-187"/>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0A69F09-9DF7-40DA-AFC1-E292B9A543FE}" type="datetimeFigureOut">
              <a:rPr lang="en-GB" smtClean="0"/>
              <a:t>07/09/2015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07E1D14-1362-435D-B2A7-59F51FF06C7D}" type="slidenum">
              <a:rPr lang="en-GB" smtClean="0"/>
              <a:t>‹#›</a:t>
            </a:fld>
            <a:endParaRPr lang="en-GB"/>
          </a:p>
        </p:txBody>
      </p:sp>
    </p:spTree>
    <p:extLst>
      <p:ext uri="{BB962C8B-B14F-4D97-AF65-F5344CB8AC3E}">
        <p14:creationId xmlns:p14="http://schemas.microsoft.com/office/powerpoint/2010/main" val="353511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9/7/2015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7B769-1EFC-4520-B1DC-261BFF6A7AD0}" type="slidenum">
              <a:rPr lang="en-US" smtClean="0"/>
              <a:t>16</a:t>
            </a:fld>
            <a:endParaRPr lang="en-US"/>
          </a:p>
        </p:txBody>
      </p:sp>
    </p:spTree>
    <p:extLst>
      <p:ext uri="{BB962C8B-B14F-4D97-AF65-F5344CB8AC3E}">
        <p14:creationId xmlns:p14="http://schemas.microsoft.com/office/powerpoint/2010/main" val="108492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7B769-1EFC-4520-B1DC-261BFF6A7AD0}" type="slidenum">
              <a:rPr lang="en-US" smtClean="0"/>
              <a:t>17</a:t>
            </a:fld>
            <a:endParaRPr lang="en-US"/>
          </a:p>
        </p:txBody>
      </p:sp>
    </p:spTree>
    <p:extLst>
      <p:ext uri="{BB962C8B-B14F-4D97-AF65-F5344CB8AC3E}">
        <p14:creationId xmlns:p14="http://schemas.microsoft.com/office/powerpoint/2010/main" val="108492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18</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19</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20</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What practitioners and users need is both deferred time information (mapping and inventory of landslide, typology and kinematics, modeling and prediction, vulnerability assessment and modeling) alongside with near real time and real time information (mapping landslide events and their impact, definition of landslide triggers and related thresholds, location of safe areas for relocation of elements at risk, post-event motion assessment, residual risk zonation). This information allows for comprehensive monitoring of areas at risk and would in many cases offer some warning of an impending event.</a:t>
            </a:r>
          </a:p>
          <a:p>
            <a:r>
              <a:rPr lang="en-US" dirty="0" smtClean="0"/>
              <a:t>CEOS DRM Consensus Report, 2012</a:t>
            </a:r>
          </a:p>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7</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pitchFamily="-106" charset="-128"/>
                <a:cs typeface="ＭＳ Ｐゴシック" pitchFamily="-106" charset="-128"/>
              </a:rPr>
              <a:t>Map showing actively deforming regions worldwide taken from the GPS Global Strain Rate</a:t>
            </a:r>
          </a:p>
          <a:p>
            <a:r>
              <a:rPr lang="en-US" sz="1200" b="0" i="0" u="none" strike="noStrike" kern="1200" baseline="0" dirty="0" smtClean="0">
                <a:solidFill>
                  <a:schemeClr val="tx1"/>
                </a:solidFill>
                <a:latin typeface="+mn-lt"/>
                <a:ea typeface="ＭＳ Ｐゴシック" pitchFamily="-106" charset="-128"/>
                <a:cs typeface="ＭＳ Ｐゴシック" pitchFamily="-106" charset="-128"/>
              </a:rPr>
              <a:t>Model v2.0 (http://gsrm2.unavco.org/). Deformation rate is defined in terms of the 2nd invariant of the</a:t>
            </a:r>
          </a:p>
          <a:p>
            <a:r>
              <a:rPr lang="en-US" sz="1200" b="0" i="0" u="none" strike="noStrike" kern="1200" baseline="0" dirty="0" smtClean="0">
                <a:solidFill>
                  <a:schemeClr val="tx1"/>
                </a:solidFill>
                <a:latin typeface="+mn-lt"/>
                <a:ea typeface="ＭＳ Ｐゴシック" pitchFamily="-106" charset="-128"/>
                <a:cs typeface="ＭＳ Ｐゴシック" pitchFamily="-106" charset="-128"/>
              </a:rPr>
              <a:t>strain rate tensor, and is based on global GNSS measurements. Regions that are deforming above a</a:t>
            </a:r>
          </a:p>
          <a:p>
            <a:r>
              <a:rPr lang="en-US" sz="1200" b="0" i="0" u="none" strike="noStrike" kern="1200" baseline="0" dirty="0" smtClean="0">
                <a:solidFill>
                  <a:schemeClr val="tx1"/>
                </a:solidFill>
                <a:latin typeface="+mn-lt"/>
                <a:ea typeface="ＭＳ Ｐゴシック" pitchFamily="-106" charset="-128"/>
                <a:cs typeface="ＭＳ Ｐゴシック" pitchFamily="-106" charset="-128"/>
              </a:rPr>
              <a:t>threshold rate of 10 </a:t>
            </a:r>
            <a:r>
              <a:rPr lang="en-US" sz="1200" b="0" i="0" u="none" strike="noStrike" kern="1200" baseline="0" dirty="0" err="1" smtClean="0">
                <a:solidFill>
                  <a:schemeClr val="tx1"/>
                </a:solidFill>
                <a:latin typeface="+mn-lt"/>
                <a:ea typeface="ＭＳ Ｐゴシック" pitchFamily="-106" charset="-128"/>
                <a:cs typeface="ＭＳ Ｐゴシック" pitchFamily="-106" charset="-128"/>
              </a:rPr>
              <a:t>nanostrains</a:t>
            </a:r>
            <a:r>
              <a:rPr lang="en-US" sz="1200" b="0" i="0" u="none" strike="noStrike" kern="1200" baseline="0" dirty="0" smtClean="0">
                <a:solidFill>
                  <a:schemeClr val="tx1"/>
                </a:solidFill>
                <a:latin typeface="+mn-lt"/>
                <a:ea typeface="ＭＳ Ｐゴシック" pitchFamily="-106" charset="-128"/>
                <a:cs typeface="ＭＳ Ｐゴシック" pitchFamily="-106" charset="-128"/>
              </a:rPr>
              <a:t> (10-8) per year are </a:t>
            </a:r>
            <a:r>
              <a:rPr lang="en-US" sz="1200" b="0" i="0" u="none" strike="noStrike" kern="1200" baseline="0" dirty="0" err="1" smtClean="0">
                <a:solidFill>
                  <a:schemeClr val="tx1"/>
                </a:solidFill>
                <a:latin typeface="+mn-lt"/>
                <a:ea typeface="ＭＳ Ｐゴシック" pitchFamily="-106" charset="-128"/>
                <a:cs typeface="ＭＳ Ｐゴシック" pitchFamily="-106" charset="-128"/>
              </a:rPr>
              <a:t>coloured</a:t>
            </a:r>
            <a:r>
              <a:rPr lang="en-US" sz="1200" b="0" i="0" u="none" strike="noStrike" kern="1200" baseline="0" dirty="0" smtClean="0">
                <a:solidFill>
                  <a:schemeClr val="tx1"/>
                </a:solidFill>
                <a:latin typeface="+mn-lt"/>
                <a:ea typeface="ＭＳ Ｐゴシック" pitchFamily="-106" charset="-128"/>
                <a:cs typeface="ＭＳ Ｐゴシック" pitchFamily="-106" charset="-128"/>
              </a:rPr>
              <a:t> dark red. A 200 km buffer (orange) is also</a:t>
            </a:r>
          </a:p>
          <a:p>
            <a:r>
              <a:rPr lang="en-US" sz="1200" b="0" i="0" u="none" strike="noStrike" kern="1200" baseline="0" dirty="0" smtClean="0">
                <a:solidFill>
                  <a:schemeClr val="tx1"/>
                </a:solidFill>
                <a:latin typeface="+mn-lt"/>
                <a:ea typeface="ＭＳ Ｐゴシック" pitchFamily="-106" charset="-128"/>
                <a:cs typeface="ＭＳ Ｐゴシック" pitchFamily="-106" charset="-128"/>
              </a:rPr>
              <a:t>required to ensure data continuity and to constrain orbital uncertainties.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06" charset="-128"/>
                <a:cs typeface="ＭＳ Ｐゴシック" pitchFamily="-106"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06" charset="-128"/>
                <a:cs typeface="ＭＳ Ｐゴシック" pitchFamily="-106" charset="-128"/>
              </a:rPr>
              <a:t>Develop comprehensive EO-based inventories of known landslide hazard areas currently unmapped or insufficiently mapped to better understand the extent of the hazard. This corresponds to more than 40% of the GDLND hazard global extent over the next ten years, with a priority focus on Philippines and Japan and in Central and South America along the Pacific Coast, as well as in south-eastern Asia, with medium to very high degree of hazard. For instance, in Europe, this concerns mainly Austria, Bulgaria, Romania, Serbia, Bosnia, Albania and Turkey. This represents an additional 25-30% of the European areas of interest. </a:t>
            </a:r>
            <a:endParaRPr lang="en-US" dirty="0" smtClean="0">
              <a:effectLst/>
            </a:endParaRPr>
          </a:p>
          <a:p>
            <a:endParaRPr lang="en-GB" dirty="0" smtClean="0"/>
          </a:p>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8</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z="1200" b="1" kern="1200" dirty="0" smtClean="0">
                <a:solidFill>
                  <a:schemeClr val="tx1"/>
                </a:solidFill>
                <a:effectLst/>
                <a:latin typeface="+mn-lt"/>
                <a:ea typeface="ＭＳ Ｐゴシック" pitchFamily="-106" charset="-128"/>
                <a:cs typeface="ＭＳ Ｐゴシック" pitchFamily="-106" charset="-128"/>
              </a:rPr>
              <a:t>Information Needs (Landslide Hazards) and Ability of Satellite EO to address them</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CA" sz="1200" kern="1200" dirty="0" smtClean="0">
                <a:solidFill>
                  <a:schemeClr val="tx1"/>
                </a:solidFill>
                <a:effectLst/>
                <a:latin typeface="+mn-lt"/>
                <a:ea typeface="ＭＳ Ｐゴシック" pitchFamily="-106" charset="-128"/>
                <a:cs typeface="ＭＳ Ｐゴシック" pitchFamily="-106" charset="-128"/>
              </a:rPr>
              <a:t>Rapid mapping in response to landslide disasters to support relief actions (International Charter). </a:t>
            </a:r>
            <a:endParaRPr lang="en-US" sz="1200" kern="1200" dirty="0" smtClean="0">
              <a:solidFill>
                <a:schemeClr val="tx1"/>
              </a:solidFill>
              <a:effectLst/>
              <a:latin typeface="+mn-lt"/>
              <a:ea typeface="ＭＳ Ｐゴシック" pitchFamily="-106" charset="-128"/>
              <a:cs typeface="ＭＳ Ｐゴシック" pitchFamily="-106" charset="-128"/>
            </a:endParaRPr>
          </a:p>
          <a:p>
            <a:r>
              <a:rPr lang="en-CA" sz="1200" kern="1200" dirty="0" smtClean="0">
                <a:solidFill>
                  <a:schemeClr val="tx1"/>
                </a:solidFill>
                <a:effectLst/>
                <a:latin typeface="+mn-lt"/>
                <a:ea typeface="ＭＳ Ｐゴシック" pitchFamily="-106" charset="-128"/>
                <a:cs typeface="ＭＳ Ｐゴシック" pitchFamily="-106" charset="-128"/>
              </a:rPr>
              <a:t>This is a reactive service primarily based on redundant low earth orbit mission data, primarily optical used in combination to obtain rapid access to imagery to map the impact of a landslide event.</a:t>
            </a:r>
            <a:endParaRPr lang="en-US"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Landslide inventories providing terrain deformation mapping over large areas e.g. entire watershed basins integrated into a pre-existing landslide inventory created using conventional geo-morphological tools.</a:t>
            </a:r>
          </a:p>
          <a:p>
            <a:r>
              <a:rPr lang="en-CA" sz="1200" kern="1200" dirty="0" smtClean="0">
                <a:solidFill>
                  <a:schemeClr val="tx1"/>
                </a:solidFill>
                <a:effectLst/>
                <a:latin typeface="+mn-lt"/>
                <a:ea typeface="ＭＳ Ｐゴシック" pitchFamily="-106" charset="-128"/>
                <a:cs typeface="ＭＳ Ｐゴシック" pitchFamily="-106" charset="-128"/>
              </a:rPr>
              <a:t>This is a historical mapping service primarily based on space-borne SAR (HR or VHR) using </a:t>
            </a:r>
            <a:r>
              <a:rPr lang="en-CA" sz="1200" kern="1200" dirty="0" err="1" smtClean="0">
                <a:solidFill>
                  <a:schemeClr val="tx1"/>
                </a:solidFill>
                <a:effectLst/>
                <a:latin typeface="+mn-lt"/>
                <a:ea typeface="ＭＳ Ｐゴシック" pitchFamily="-106" charset="-128"/>
                <a:cs typeface="ＭＳ Ｐゴシック" pitchFamily="-106" charset="-128"/>
              </a:rPr>
              <a:t>InSAR</a:t>
            </a:r>
            <a:r>
              <a:rPr lang="en-CA" sz="1200" kern="1200" dirty="0" smtClean="0">
                <a:solidFill>
                  <a:schemeClr val="tx1"/>
                </a:solidFill>
                <a:effectLst/>
                <a:latin typeface="+mn-lt"/>
                <a:ea typeface="ＭＳ Ｐゴシック" pitchFamily="-106" charset="-128"/>
                <a:cs typeface="ＭＳ Ｐゴシック" pitchFamily="-106" charset="-128"/>
              </a:rPr>
              <a:t>. It can be performed with limited in situ data. </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Landslide monitoring providing terrain deformation mapping (hot spots) using up to date/continuous satellite observations.</a:t>
            </a:r>
          </a:p>
          <a:p>
            <a:r>
              <a:rPr lang="en-CA" sz="1200" kern="1200" dirty="0" smtClean="0">
                <a:solidFill>
                  <a:schemeClr val="tx1"/>
                </a:solidFill>
                <a:effectLst/>
                <a:latin typeface="+mn-lt"/>
                <a:ea typeface="ＭＳ Ｐゴシック" pitchFamily="-106" charset="-128"/>
                <a:cs typeface="ＭＳ Ｐゴシック" pitchFamily="-106" charset="-128"/>
              </a:rPr>
              <a:t>This is a local level monitoring service </a:t>
            </a:r>
            <a:r>
              <a:rPr lang="en-US" sz="1200" kern="1200" dirty="0" smtClean="0">
                <a:solidFill>
                  <a:schemeClr val="tx1"/>
                </a:solidFill>
                <a:effectLst/>
                <a:latin typeface="+mn-lt"/>
                <a:ea typeface="ＭＳ Ｐゴシック" pitchFamily="-106" charset="-128"/>
                <a:cs typeface="ＭＳ Ｐゴシック" pitchFamily="-106" charset="-128"/>
              </a:rPr>
              <a:t>with a temporal sampling typically in weeks (e.g. revisited cycle) focused on hotspots (e.g. most critical landslides). It also is </a:t>
            </a:r>
            <a:r>
              <a:rPr lang="en-US" sz="1200" kern="1200" dirty="0" err="1" smtClean="0">
                <a:solidFill>
                  <a:schemeClr val="tx1"/>
                </a:solidFill>
                <a:effectLst/>
                <a:latin typeface="+mn-lt"/>
                <a:ea typeface="ＭＳ Ｐゴシック" pitchFamily="-106" charset="-128"/>
                <a:cs typeface="ＭＳ Ｐゴシック" pitchFamily="-106" charset="-128"/>
              </a:rPr>
              <a:t>InSAR</a:t>
            </a:r>
            <a:r>
              <a:rPr lang="en-US" sz="1200" kern="1200" dirty="0" smtClean="0">
                <a:solidFill>
                  <a:schemeClr val="tx1"/>
                </a:solidFill>
                <a:effectLst/>
                <a:latin typeface="+mn-lt"/>
                <a:ea typeface="ＭＳ Ｐゴシック" pitchFamily="-106" charset="-128"/>
                <a:cs typeface="ＭＳ Ｐゴシック" pitchFamily="-106" charset="-128"/>
              </a:rPr>
              <a:t> based.</a:t>
            </a:r>
          </a:p>
          <a:p>
            <a:pPr lvl="0"/>
            <a:r>
              <a:rPr lang="en-CA" sz="1200" kern="1200" dirty="0" smtClean="0">
                <a:solidFill>
                  <a:schemeClr val="tx1"/>
                </a:solidFill>
                <a:effectLst/>
                <a:latin typeface="+mn-lt"/>
                <a:ea typeface="ＭＳ Ｐゴシック" pitchFamily="-106" charset="-128"/>
                <a:cs typeface="ＭＳ Ｐゴシック" pitchFamily="-106" charset="-128"/>
              </a:rPr>
              <a:t>Alert/Early warning to support landslide alert. </a:t>
            </a:r>
            <a:endParaRPr lang="en-US" sz="1200" kern="1200" dirty="0" smtClean="0">
              <a:solidFill>
                <a:schemeClr val="tx1"/>
              </a:solidFill>
              <a:effectLst/>
              <a:latin typeface="+mn-lt"/>
              <a:ea typeface="ＭＳ Ｐゴシック" pitchFamily="-106" charset="-128"/>
              <a:cs typeface="ＭＳ Ｐゴシック" pitchFamily="-106" charset="-128"/>
            </a:endParaRPr>
          </a:p>
          <a:p>
            <a:r>
              <a:rPr lang="en-CA" sz="1200" kern="1200" dirty="0" smtClean="0">
                <a:solidFill>
                  <a:schemeClr val="tx1"/>
                </a:solidFill>
                <a:effectLst/>
                <a:latin typeface="+mn-lt"/>
                <a:ea typeface="ＭＳ Ｐゴシック" pitchFamily="-106" charset="-128"/>
                <a:cs typeface="ＭＳ Ｐゴシック" pitchFamily="-106" charset="-128"/>
              </a:rPr>
              <a:t>The contribution of EO is primarily from meteorological missions as well as </a:t>
            </a:r>
            <a:r>
              <a:rPr lang="en-US" sz="1200" kern="1200" dirty="0" smtClean="0">
                <a:solidFill>
                  <a:schemeClr val="tx1"/>
                </a:solidFill>
                <a:effectLst/>
                <a:latin typeface="+mn-lt"/>
                <a:ea typeface="ＭＳ Ｐゴシック" pitchFamily="-106" charset="-128"/>
                <a:cs typeface="ＭＳ Ｐゴシック" pitchFamily="-106" charset="-128"/>
              </a:rPr>
              <a:t>high resolution multispectral data to infer surface–subsurface water linkages for landslide activation early warning (identification of landslide producing agents or causal/triggering factors)</a:t>
            </a:r>
            <a:r>
              <a:rPr lang="en-CA" sz="1200" kern="1200" dirty="0" smtClean="0">
                <a:solidFill>
                  <a:schemeClr val="tx1"/>
                </a:solidFill>
                <a:effectLst/>
                <a:latin typeface="+mn-lt"/>
                <a:ea typeface="ＭＳ Ｐゴシック" pitchFamily="-106" charset="-128"/>
                <a:cs typeface="ＭＳ Ｐゴシック" pitchFamily="-106" charset="-128"/>
              </a:rPr>
              <a:t>.</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CA" sz="1200" kern="1200" dirty="0" smtClean="0">
                <a:solidFill>
                  <a:schemeClr val="tx1"/>
                </a:solidFill>
                <a:effectLst/>
                <a:latin typeface="+mn-lt"/>
                <a:ea typeface="ＭＳ Ｐゴシック" pitchFamily="-106" charset="-128"/>
                <a:cs typeface="ＭＳ Ｐゴシック" pitchFamily="-106" charset="-128"/>
              </a:rPr>
              <a:t>Asset mapping to support hazard and risk analysis with updated information concerning the elements at risk (infrastructures, population, crops, etc.). </a:t>
            </a:r>
            <a:endParaRPr lang="en-US" sz="1200" kern="1200" dirty="0" smtClean="0">
              <a:solidFill>
                <a:schemeClr val="tx1"/>
              </a:solidFill>
              <a:effectLst/>
              <a:latin typeface="+mn-lt"/>
              <a:ea typeface="ＭＳ Ｐゴシック" pitchFamily="-106" charset="-128"/>
              <a:cs typeface="ＭＳ Ｐゴシック" pitchFamily="-106" charset="-128"/>
            </a:endParaRPr>
          </a:p>
          <a:p>
            <a:r>
              <a:rPr lang="en-CA" sz="1200" kern="1200" dirty="0" smtClean="0">
                <a:solidFill>
                  <a:schemeClr val="tx1"/>
                </a:solidFill>
                <a:effectLst/>
                <a:latin typeface="+mn-lt"/>
                <a:ea typeface="ＭＳ Ｐゴシック" pitchFamily="-106" charset="-128"/>
                <a:cs typeface="ＭＳ Ｐゴシック" pitchFamily="-106" charset="-128"/>
              </a:rPr>
              <a:t>Primarily concerns HR/VHR optical data to support </a:t>
            </a:r>
            <a:r>
              <a:rPr lang="en-US" sz="1200" kern="1200" dirty="0" smtClean="0">
                <a:solidFill>
                  <a:schemeClr val="tx1"/>
                </a:solidFill>
                <a:effectLst/>
                <a:latin typeface="+mn-lt"/>
                <a:ea typeface="ＭＳ Ｐゴシック" pitchFamily="-106" charset="-128"/>
                <a:cs typeface="ＭＳ Ｐゴシック" pitchFamily="-106" charset="-128"/>
              </a:rPr>
              <a:t>asset mapping/</a:t>
            </a:r>
            <a:r>
              <a:rPr lang="en-US" sz="1200" kern="1200" dirty="0" err="1" smtClean="0">
                <a:solidFill>
                  <a:schemeClr val="tx1"/>
                </a:solidFill>
                <a:effectLst/>
                <a:latin typeface="+mn-lt"/>
                <a:ea typeface="ＭＳ Ｐゴシック" pitchFamily="-106" charset="-128"/>
                <a:cs typeface="ＭＳ Ｐゴシック" pitchFamily="-106" charset="-128"/>
              </a:rPr>
              <a:t>modelling</a:t>
            </a:r>
            <a:r>
              <a:rPr lang="en-US" sz="1200" kern="1200" dirty="0" smtClean="0">
                <a:solidFill>
                  <a:schemeClr val="tx1"/>
                </a:solidFill>
                <a:effectLst/>
                <a:latin typeface="+mn-lt"/>
                <a:ea typeface="ＭＳ Ｐゴシック" pitchFamily="-106" charset="-128"/>
                <a:cs typeface="ＭＳ Ｐゴシック" pitchFamily="-106" charset="-128"/>
              </a:rPr>
              <a:t>. Includes mapping/ cartography/DEM, land use/land cover monitoring (e.g. urban land use maps). </a:t>
            </a:r>
          </a:p>
          <a:p>
            <a:r>
              <a:rPr lang="en-US" dirty="0" smtClean="0"/>
              <a:t>CEOS DRM Consensus Report, 2012</a:t>
            </a:r>
          </a:p>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9</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solidFill>
                  <a:srgbClr val="002569"/>
                </a:solidFill>
                <a:cs typeface="ＭＳ Ｐゴシック" pitchFamily="-106" charset="-128"/>
              </a:rPr>
              <a:t>If possible (</a:t>
            </a:r>
            <a:r>
              <a:rPr lang="en-US" sz="1200" i="1" dirty="0" smtClean="0">
                <a:solidFill>
                  <a:srgbClr val="002569"/>
                </a:solidFill>
                <a:cs typeface="ＭＳ Ｐゴシック" pitchFamily="-106" charset="-128"/>
              </a:rPr>
              <a:t>e.g.</a:t>
            </a:r>
            <a:r>
              <a:rPr lang="en-US" sz="1200" dirty="0" smtClean="0">
                <a:solidFill>
                  <a:srgbClr val="002569"/>
                </a:solidFill>
                <a:cs typeface="ＭＳ Ｐゴシック" pitchFamily="-106" charset="-128"/>
              </a:rPr>
              <a:t> using COSMO-</a:t>
            </a:r>
            <a:r>
              <a:rPr lang="en-US" sz="1200" dirty="0" err="1" smtClean="0">
                <a:solidFill>
                  <a:srgbClr val="002569"/>
                </a:solidFill>
                <a:cs typeface="ＭＳ Ｐゴシック" pitchFamily="-106" charset="-128"/>
              </a:rPr>
              <a:t>SkyMed</a:t>
            </a:r>
            <a:r>
              <a:rPr lang="en-US" sz="1200" dirty="0" smtClean="0">
                <a:solidFill>
                  <a:srgbClr val="002569"/>
                </a:solidFill>
                <a:cs typeface="ＭＳ Ｐゴシック" pitchFamily="-106" charset="-128"/>
              </a:rPr>
              <a:t> constellation of 4 satellites) a full spatial coverage with continuous observations descending and ascending repeat coverage (at least 2 images per month in </a:t>
            </a:r>
            <a:r>
              <a:rPr lang="en-US" sz="1200" dirty="0" err="1" smtClean="0">
                <a:solidFill>
                  <a:srgbClr val="002569"/>
                </a:solidFill>
                <a:cs typeface="ＭＳ Ｐゴシック" pitchFamily="-106" charset="-128"/>
              </a:rPr>
              <a:t>interferometric</a:t>
            </a:r>
            <a:r>
              <a:rPr lang="en-US" sz="1200" dirty="0" smtClean="0">
                <a:solidFill>
                  <a:srgbClr val="002569"/>
                </a:solidFill>
                <a:cs typeface="ＭＳ Ｐゴシック" pitchFamily="-106" charset="-128"/>
              </a:rPr>
              <a:t> mode) is required. If this is not possible (</a:t>
            </a:r>
            <a:r>
              <a:rPr lang="en-US" sz="1200" i="1" dirty="0" smtClean="0">
                <a:solidFill>
                  <a:srgbClr val="002569"/>
                </a:solidFill>
                <a:cs typeface="ＭＳ Ｐゴシック" pitchFamily="-106" charset="-128"/>
              </a:rPr>
              <a:t>e.g.</a:t>
            </a:r>
            <a:r>
              <a:rPr lang="en-US" sz="1200" dirty="0" smtClean="0">
                <a:solidFill>
                  <a:srgbClr val="002569"/>
                </a:solidFill>
                <a:cs typeface="ＭＳ Ｐゴシック" pitchFamily="-106" charset="-128"/>
              </a:rPr>
              <a:t> </a:t>
            </a:r>
            <a:r>
              <a:rPr lang="en-US" sz="1200" dirty="0" err="1" smtClean="0">
                <a:solidFill>
                  <a:srgbClr val="002569"/>
                </a:solidFill>
                <a:cs typeface="ＭＳ Ｐゴシック" pitchFamily="-106" charset="-128"/>
              </a:rPr>
              <a:t>TerraSAR</a:t>
            </a:r>
            <a:r>
              <a:rPr lang="en-US" sz="1200" dirty="0" smtClean="0">
                <a:solidFill>
                  <a:srgbClr val="002569"/>
                </a:solidFill>
                <a:cs typeface="ＭＳ Ｐゴシック" pitchFamily="-106" charset="-128"/>
              </a:rPr>
              <a:t>-X) the requirement is to pre-select for both ascending and descending geometry a set of modes which achieve full spatial coverage over the landslide areas and then to acquire as much </a:t>
            </a:r>
            <a:r>
              <a:rPr lang="en-US" sz="1200" dirty="0" err="1" smtClean="0">
                <a:solidFill>
                  <a:srgbClr val="002569"/>
                </a:solidFill>
                <a:cs typeface="ＭＳ Ｐゴシック" pitchFamily="-106" charset="-128"/>
              </a:rPr>
              <a:t>interferometric</a:t>
            </a:r>
            <a:r>
              <a:rPr lang="en-US" sz="1200" dirty="0" smtClean="0">
                <a:solidFill>
                  <a:srgbClr val="002569"/>
                </a:solidFill>
                <a:cs typeface="ＭＳ Ｐゴシック" pitchFamily="-106" charset="-128"/>
              </a:rPr>
              <a:t> data in these modes as possible. 	</a:t>
            </a:r>
          </a:p>
          <a:p>
            <a:endParaRPr lang="en-US"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Typically terrain deformation services to support landslide risk assessment require data processed from archives.  For areas where data from archives are not available, campaigns over at least a 6-12 month time window are necessary to assemble HR or VHR SAR data stacks. </a:t>
            </a:r>
          </a:p>
          <a:p>
            <a:r>
              <a:rPr lang="en-US" sz="1200" kern="1200" dirty="0" smtClean="0">
                <a:solidFill>
                  <a:schemeClr val="tx1"/>
                </a:solidFill>
                <a:effectLst/>
                <a:latin typeface="+mn-lt"/>
                <a:ea typeface="ＭＳ Ｐゴシック" pitchFamily="-106" charset="-128"/>
                <a:cs typeface="ＭＳ Ｐゴシック" pitchFamily="-106" charset="-128"/>
              </a:rPr>
              <a:t>Many areas of the world do not have a sufficient archive of data suitable for INSAR (same viewing mode, geometry and </a:t>
            </a:r>
            <a:r>
              <a:rPr lang="en-US" sz="1200" kern="1200" dirty="0" err="1" smtClean="0">
                <a:solidFill>
                  <a:schemeClr val="tx1"/>
                </a:solidFill>
                <a:effectLst/>
                <a:latin typeface="+mn-lt"/>
                <a:ea typeface="ＭＳ Ｐゴシック" pitchFamily="-106" charset="-128"/>
                <a:cs typeface="ＭＳ Ｐゴシック" pitchFamily="-106" charset="-128"/>
              </a:rPr>
              <a:t>polarisation</a:t>
            </a:r>
            <a:r>
              <a:rPr lang="en-US" sz="1200" kern="1200" dirty="0" smtClean="0">
                <a:solidFill>
                  <a:schemeClr val="tx1"/>
                </a:solidFill>
                <a:effectLst/>
                <a:latin typeface="+mn-lt"/>
                <a:ea typeface="ＭＳ Ｐゴシック" pitchFamily="-106" charset="-128"/>
                <a:cs typeface="ＭＳ Ｐゴシック" pitchFamily="-106" charset="-128"/>
              </a:rPr>
              <a:t>). For instance in Europe is services have been delivered over a portion of the territories of Europe, similarly over North America and in several areas of the rest of the world but overall many areas have not been covered. In Europe there is a need to provide EO-based information in those areas that were not investigated so far (for instance Austria, Bulgaria, Romania, Serbia, Bosnia, Albania and Turkey).</a:t>
            </a:r>
          </a:p>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10</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11</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Also six volcanoes in South</a:t>
            </a:r>
            <a:r>
              <a:rPr lang="en-US" baseline="0" dirty="0" smtClean="0">
                <a:latin typeface="Times New Roman" pitchFamily="-106" charset="0"/>
              </a:rPr>
              <a:t> America</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5936AF-0014-CF47-B99E-AD26081831D1}" type="datetimeFigureOut">
              <a:rPr lang="en-US" smtClean="0"/>
              <a:t>9/7/2015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BC0501E-4FC6-A84F-A756-4DD5517EEB20}" type="slidenum">
              <a:rPr lang="en-US" smtClean="0"/>
              <a:t>‹#›</a:t>
            </a:fld>
            <a:endParaRPr lang="en-US"/>
          </a:p>
        </p:txBody>
      </p:sp>
    </p:spTree>
    <p:extLst>
      <p:ext uri="{BB962C8B-B14F-4D97-AF65-F5344CB8AC3E}">
        <p14:creationId xmlns:p14="http://schemas.microsoft.com/office/powerpoint/2010/main" val="3888896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544012"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WG Disasters #2</a:t>
            </a:r>
          </a:p>
          <a:p>
            <a:pPr defTabSz="914400" eaLnBrk="0" hangingPunct="0">
              <a:spcBef>
                <a:spcPts val="0"/>
              </a:spcBef>
              <a:defRPr/>
            </a:pP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Paris</a:t>
            </a:r>
            <a:r>
              <a:rPr lang="en-US" sz="1000" b="1" baseline="0" smtClean="0">
                <a:solidFill>
                  <a:srgbClr val="FFFFFF"/>
                </a:solidFill>
                <a:latin typeface="Arial Unicode MS" pitchFamily="-111" charset="0"/>
                <a:ea typeface="ＭＳ Ｐゴシック" pitchFamily="-105" charset="-128"/>
                <a:cs typeface="ＭＳ Ｐゴシック" pitchFamily="-105" charset="-128"/>
              </a:rPr>
              <a:t>, France</a:t>
            </a:r>
          </a:p>
          <a:p>
            <a:pPr defTabSz="914400" eaLnBrk="0" hangingPunct="0">
              <a:spcBef>
                <a:spcPts val="0"/>
              </a:spcBef>
              <a:defRPr/>
            </a:pPr>
            <a:r>
              <a:rPr lang="en-US" sz="1000" b="1" baseline="0" smtClean="0">
                <a:solidFill>
                  <a:srgbClr val="FFFFFF"/>
                </a:solidFill>
                <a:latin typeface="Arial Unicode MS" pitchFamily="-111" charset="0"/>
                <a:ea typeface="ＭＳ Ｐゴシック" pitchFamily="-105" charset="-128"/>
                <a:cs typeface="ＭＳ Ｐゴシック" pitchFamily="-105" charset="-128"/>
              </a:rPr>
              <a:t>10</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a:t>
            </a:r>
            <a:r>
              <a:rPr lang="en-US" sz="1000" b="1" baseline="0" smtClean="0">
                <a:solidFill>
                  <a:srgbClr val="FFFFFF"/>
                </a:solidFill>
                <a:latin typeface="Arial Unicode MS" pitchFamily="-111" charset="0"/>
                <a:ea typeface="ＭＳ Ｐゴシック" pitchFamily="-105" charset="-128"/>
                <a:cs typeface="ＭＳ Ｐゴシック" pitchFamily="-105" charset="-128"/>
              </a:rPr>
              <a:t>12 September, </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5" r:id="rId3"/>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papadopoulou@argans.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hyperlink" Target="https://senthub.esa.i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7503" y="172192"/>
            <a:ext cx="8633129" cy="1349277"/>
          </a:xfrm>
        </p:spPr>
        <p:txBody>
          <a:bodyPr/>
          <a:lstStyle/>
          <a:p>
            <a:pPr algn="l"/>
            <a:r>
              <a:rPr lang="en-US" sz="2800" dirty="0" smtClean="0"/>
              <a:t>Proposal for a CEOS Pilot </a:t>
            </a:r>
            <a:r>
              <a:rPr lang="en-US" sz="2800" smtClean="0"/>
              <a:t>on Landslides</a:t>
            </a:r>
            <a:br>
              <a:rPr lang="en-US" sz="2800" smtClean="0"/>
            </a:br>
            <a:r>
              <a:rPr lang="en-US" sz="2800" i="1" smtClean="0"/>
              <a:t>Status of development</a:t>
            </a:r>
            <a:endParaRPr lang="en-US" sz="2800" i="1" dirty="0" smtClean="0">
              <a:solidFill>
                <a:srgbClr val="FFFF00"/>
              </a:solidFill>
            </a:endParaRPr>
          </a:p>
        </p:txBody>
      </p:sp>
      <p:sp>
        <p:nvSpPr>
          <p:cNvPr id="2" name="Subtitle 1"/>
          <p:cNvSpPr>
            <a:spLocks noGrp="1"/>
          </p:cNvSpPr>
          <p:nvPr>
            <p:ph type="subTitle" sz="quarter" idx="1"/>
          </p:nvPr>
        </p:nvSpPr>
        <p:spPr>
          <a:xfrm>
            <a:off x="593471" y="1816081"/>
            <a:ext cx="8427161" cy="1894928"/>
          </a:xfrm>
        </p:spPr>
        <p:txBody>
          <a:bodyPr/>
          <a:lstStyle/>
          <a:p>
            <a:r>
              <a:rPr lang="en-GB" b="0" smtClean="0"/>
              <a:t>Philippe </a:t>
            </a:r>
            <a:r>
              <a:rPr lang="en-GB" b="0"/>
              <a:t>Bally </a:t>
            </a:r>
            <a:r>
              <a:rPr lang="en-GB" b="0" smtClean="0"/>
              <a:t>, ESA(philippe.bally@esa.int</a:t>
            </a:r>
            <a:r>
              <a:rPr lang="en-GB" b="0"/>
              <a:t>) </a:t>
            </a:r>
          </a:p>
          <a:p>
            <a:r>
              <a:rPr lang="fr-FR" b="0"/>
              <a:t>Gerald </a:t>
            </a:r>
            <a:r>
              <a:rPr lang="fr-FR" b="0" smtClean="0"/>
              <a:t>Bawden, NASA </a:t>
            </a:r>
            <a:r>
              <a:rPr lang="fr-FR" b="0"/>
              <a:t>(</a:t>
            </a:r>
            <a:r>
              <a:rPr lang="en-GB" b="0"/>
              <a:t>gerald.w.bawden@nasa.gov</a:t>
            </a:r>
            <a:r>
              <a:rPr lang="fr-FR" b="0"/>
              <a:t>)</a:t>
            </a:r>
            <a:endParaRPr lang="en-GB" b="0"/>
          </a:p>
          <a:p>
            <a:r>
              <a:rPr lang="en-GB" b="0"/>
              <a:t>Theodora Papadopoulou (</a:t>
            </a:r>
            <a:r>
              <a:rPr lang="en-GB" b="0">
                <a:hlinkClick r:id="rId3"/>
              </a:rPr>
              <a:t>tpapadopoulou@argans.co.uk</a:t>
            </a:r>
            <a:r>
              <a:rPr lang="en-GB" b="0"/>
              <a:t>) c/ESA ESRIN</a:t>
            </a:r>
          </a:p>
          <a:p>
            <a:endParaRPr lang="en-US" b="0" dirty="0" smtClean="0"/>
          </a:p>
          <a:p>
            <a:endParaRPr lang="en-US" b="0" dirty="0" smtClean="0"/>
          </a:p>
          <a:p>
            <a:pPr>
              <a:lnSpc>
                <a:spcPct val="70000"/>
              </a:lnSpc>
            </a:pPr>
            <a:r>
              <a:rPr lang="en-US" b="0" dirty="0" smtClean="0"/>
              <a:t>WG Disasters</a:t>
            </a:r>
            <a:r>
              <a:rPr lang="en-US" b="0" smtClean="0"/>
              <a:t>, Frascati, 8-10 </a:t>
            </a:r>
            <a:r>
              <a:rPr lang="en-US" b="0" dirty="0" smtClean="0"/>
              <a:t>September</a:t>
            </a:r>
            <a:endParaRPr lang="en-US" b="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dirty="0" smtClean="0">
                <a:solidFill>
                  <a:schemeClr val="bg1"/>
                </a:solidFill>
                <a:latin typeface="Tahoma" pitchFamily="-106" charset="0"/>
                <a:cs typeface="Tahoma" pitchFamily="-106" charset="0"/>
              </a:rPr>
              <a:t>Imaging requirements 1 SAR </a:t>
            </a:r>
            <a:endParaRPr kumimoji="0" lang="en-US" sz="2800" b="1"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2" name="Rectangle 1"/>
          <p:cNvSpPr/>
          <p:nvPr/>
        </p:nvSpPr>
        <p:spPr>
          <a:xfrm>
            <a:off x="346327" y="1493525"/>
            <a:ext cx="8448423" cy="4770537"/>
          </a:xfrm>
          <a:prstGeom prst="rect">
            <a:avLst/>
          </a:prstGeom>
        </p:spPr>
        <p:txBody>
          <a:bodyPr wrap="square">
            <a:spAutoFit/>
          </a:bodyPr>
          <a:lstStyle/>
          <a:p>
            <a:r>
              <a:rPr lang="en-US" sz="1600" b="1" dirty="0">
                <a:solidFill>
                  <a:srgbClr val="002569"/>
                </a:solidFill>
                <a:cs typeface="ＭＳ Ｐゴシック" pitchFamily="-106" charset="-128"/>
              </a:rPr>
              <a:t>HR </a:t>
            </a:r>
            <a:r>
              <a:rPr lang="en-US" sz="1600" b="1" dirty="0" smtClean="0">
                <a:solidFill>
                  <a:srgbClr val="002569"/>
                </a:solidFill>
                <a:cs typeface="ＭＳ Ｐゴシック" pitchFamily="-106" charset="-128"/>
              </a:rPr>
              <a:t>SAR:</a:t>
            </a:r>
          </a:p>
          <a:p>
            <a:r>
              <a:rPr lang="en-US" sz="1600" b="1" dirty="0" smtClean="0">
                <a:solidFill>
                  <a:srgbClr val="002569"/>
                </a:solidFill>
                <a:cs typeface="ＭＳ Ｐゴシック" pitchFamily="-106" charset="-128"/>
              </a:rPr>
              <a:t>(</a:t>
            </a:r>
            <a:r>
              <a:rPr lang="en-US" sz="1600" b="1" dirty="0" err="1">
                <a:solidFill>
                  <a:srgbClr val="002569"/>
                </a:solidFill>
                <a:cs typeface="ＭＳ Ｐゴシック" pitchFamily="-106" charset="-128"/>
              </a:rPr>
              <a:t>i</a:t>
            </a:r>
            <a:r>
              <a:rPr lang="en-US" sz="1600" b="1" dirty="0">
                <a:solidFill>
                  <a:srgbClr val="002569"/>
                </a:solidFill>
                <a:cs typeface="ＭＳ Ｐゴシック" pitchFamily="-106" charset="-128"/>
              </a:rPr>
              <a:t>) For landslide inventory and landslide hazard purposes: </a:t>
            </a:r>
            <a:r>
              <a:rPr lang="en-US" sz="1600" dirty="0">
                <a:solidFill>
                  <a:srgbClr val="002569"/>
                </a:solidFill>
                <a:cs typeface="ＭＳ Ｐゴシック" pitchFamily="-106" charset="-128"/>
              </a:rPr>
              <a:t>continuous observations descending and ascending repeat coverage (at least 2 images per month in </a:t>
            </a:r>
            <a:r>
              <a:rPr lang="en-US" sz="1600" dirty="0" err="1">
                <a:solidFill>
                  <a:srgbClr val="002569"/>
                </a:solidFill>
                <a:cs typeface="ＭＳ Ｐゴシック" pitchFamily="-106" charset="-128"/>
              </a:rPr>
              <a:t>interferometric</a:t>
            </a:r>
            <a:r>
              <a:rPr lang="en-US" sz="1600" dirty="0">
                <a:solidFill>
                  <a:srgbClr val="002569"/>
                </a:solidFill>
                <a:cs typeface="ＭＳ Ｐゴシック" pitchFamily="-106" charset="-128"/>
              </a:rPr>
              <a:t> mode), the focus is to extend and guarantee observations over mountainous and hilly terrain with priority areas defined in section 2. Narrow orbital tubes are required to get overall short spatial baselines and many pairs with very short spatial baselines. For Sentinel-1 all ascending and all descending orbits should be considered. Single (HH or VV) polarization would be sufficient.</a:t>
            </a:r>
          </a:p>
          <a:p>
            <a:r>
              <a:rPr lang="en-US" sz="1600" dirty="0">
                <a:solidFill>
                  <a:srgbClr val="002569"/>
                </a:solidFill>
                <a:cs typeface="ＭＳ Ｐゴシック" pitchFamily="-106" charset="-128"/>
              </a:rPr>
              <a:t> </a:t>
            </a:r>
          </a:p>
          <a:p>
            <a:r>
              <a:rPr lang="en-US" sz="1600" b="1" dirty="0">
                <a:solidFill>
                  <a:srgbClr val="002569"/>
                </a:solidFill>
                <a:cs typeface="ＭＳ Ｐゴシック" pitchFamily="-106" charset="-128"/>
              </a:rPr>
              <a:t>VHR </a:t>
            </a:r>
            <a:r>
              <a:rPr lang="en-US" sz="1600" b="1" dirty="0" smtClean="0">
                <a:solidFill>
                  <a:srgbClr val="002569"/>
                </a:solidFill>
                <a:cs typeface="ＭＳ Ｐゴシック" pitchFamily="-106" charset="-128"/>
              </a:rPr>
              <a:t>SAR:</a:t>
            </a:r>
          </a:p>
          <a:p>
            <a:pPr marL="400050" indent="-400050">
              <a:buAutoNum type="romanLcParenBoth"/>
            </a:pPr>
            <a:r>
              <a:rPr lang="en-US" sz="1600" b="1" dirty="0" smtClean="0">
                <a:solidFill>
                  <a:srgbClr val="002569"/>
                </a:solidFill>
                <a:cs typeface="ＭＳ Ｐゴシック" pitchFamily="-106" charset="-128"/>
              </a:rPr>
              <a:t>For </a:t>
            </a:r>
            <a:r>
              <a:rPr lang="en-US" sz="1600" b="1" dirty="0">
                <a:solidFill>
                  <a:srgbClr val="002569"/>
                </a:solidFill>
                <a:cs typeface="ＭＳ Ｐゴシック" pitchFamily="-106" charset="-128"/>
              </a:rPr>
              <a:t>hazard inventory purposes: </a:t>
            </a:r>
            <a:r>
              <a:rPr lang="en-US" sz="1600" dirty="0">
                <a:solidFill>
                  <a:srgbClr val="002569"/>
                </a:solidFill>
                <a:cs typeface="ＭＳ Ｐゴシック" pitchFamily="-106" charset="-128"/>
              </a:rPr>
              <a:t>continuous observations descending and ascending repeat coverage (at least 2 images per month in </a:t>
            </a:r>
            <a:r>
              <a:rPr lang="en-US" sz="1600" dirty="0" err="1">
                <a:solidFill>
                  <a:srgbClr val="002569"/>
                </a:solidFill>
                <a:cs typeface="ＭＳ Ｐゴシック" pitchFamily="-106" charset="-128"/>
              </a:rPr>
              <a:t>interferometric</a:t>
            </a:r>
            <a:r>
              <a:rPr lang="en-US" sz="1600" dirty="0">
                <a:solidFill>
                  <a:srgbClr val="002569"/>
                </a:solidFill>
                <a:cs typeface="ＭＳ Ｐゴシック" pitchFamily="-106" charset="-128"/>
              </a:rPr>
              <a:t> mode). The demonstration that this is also possible with VHR SAR is given by the COSMO-</a:t>
            </a:r>
            <a:r>
              <a:rPr lang="en-US" sz="1600" dirty="0" err="1">
                <a:solidFill>
                  <a:srgbClr val="002569"/>
                </a:solidFill>
                <a:cs typeface="ＭＳ Ｐゴシック" pitchFamily="-106" charset="-128"/>
              </a:rPr>
              <a:t>SkyMed</a:t>
            </a:r>
            <a:r>
              <a:rPr lang="en-US" sz="1600" dirty="0">
                <a:solidFill>
                  <a:srgbClr val="002569"/>
                </a:solidFill>
                <a:cs typeface="ＭＳ Ｐゴシック" pitchFamily="-106" charset="-128"/>
              </a:rPr>
              <a:t> constellation which achieves over Italy full </a:t>
            </a:r>
            <a:r>
              <a:rPr lang="en-US" sz="1600" dirty="0" err="1">
                <a:solidFill>
                  <a:srgbClr val="002569"/>
                </a:solidFill>
                <a:cs typeface="ＭＳ Ｐゴシック" pitchFamily="-106" charset="-128"/>
              </a:rPr>
              <a:t>interferometric</a:t>
            </a:r>
            <a:r>
              <a:rPr lang="en-US" sz="1600" dirty="0">
                <a:solidFill>
                  <a:srgbClr val="002569"/>
                </a:solidFill>
                <a:cs typeface="ＭＳ Ｐゴシック" pitchFamily="-106" charset="-128"/>
              </a:rPr>
              <a:t> coverage with 16-day repeat intervals in both ascending and descending orbits. </a:t>
            </a:r>
            <a:endParaRPr lang="en-US" sz="1600" dirty="0" smtClean="0">
              <a:solidFill>
                <a:srgbClr val="002569"/>
              </a:solidFill>
              <a:cs typeface="ＭＳ Ｐゴシック" pitchFamily="-106" charset="-128"/>
            </a:endParaRPr>
          </a:p>
          <a:p>
            <a:pPr marL="400050" indent="-400050">
              <a:buAutoNum type="romanLcParenBoth"/>
            </a:pPr>
            <a:r>
              <a:rPr lang="en-US" sz="1600" b="1" dirty="0" smtClean="0">
                <a:solidFill>
                  <a:srgbClr val="002569"/>
                </a:solidFill>
                <a:cs typeface="ＭＳ Ｐゴシック" pitchFamily="-106" charset="-128"/>
              </a:rPr>
              <a:t>For </a:t>
            </a:r>
            <a:r>
              <a:rPr lang="en-US" sz="1600" b="1" dirty="0">
                <a:solidFill>
                  <a:srgbClr val="002569"/>
                </a:solidFill>
                <a:cs typeface="ＭＳ Ｐゴシック" pitchFamily="-106" charset="-128"/>
              </a:rPr>
              <a:t>hazard monitoring purposes on hotspots </a:t>
            </a:r>
            <a:r>
              <a:rPr lang="en-US" sz="1600" dirty="0">
                <a:solidFill>
                  <a:srgbClr val="002569"/>
                </a:solidFill>
                <a:cs typeface="ＭＳ Ｐゴシック" pitchFamily="-106" charset="-128"/>
              </a:rPr>
              <a:t>(</a:t>
            </a:r>
            <a:r>
              <a:rPr lang="en-US" sz="1600" i="1" dirty="0">
                <a:solidFill>
                  <a:srgbClr val="002569"/>
                </a:solidFill>
                <a:cs typeface="ＭＳ Ｐゴシック" pitchFamily="-106" charset="-128"/>
              </a:rPr>
              <a:t>e.g.</a:t>
            </a:r>
            <a:r>
              <a:rPr lang="en-US" sz="1600" dirty="0">
                <a:solidFill>
                  <a:srgbClr val="002569"/>
                </a:solidFill>
                <a:cs typeface="ＭＳ Ｐゴシック" pitchFamily="-106" charset="-128"/>
              </a:rPr>
              <a:t>. most critical landslides): continuous observations over one selected area in all descending and ascending repeat orbits (</a:t>
            </a:r>
            <a:r>
              <a:rPr lang="en-US" sz="1600" i="1" dirty="0">
                <a:solidFill>
                  <a:srgbClr val="002569"/>
                </a:solidFill>
                <a:cs typeface="ＭＳ Ｐゴシック" pitchFamily="-106" charset="-128"/>
              </a:rPr>
              <a:t>e.g.</a:t>
            </a:r>
            <a:r>
              <a:rPr lang="en-US" sz="1600" dirty="0">
                <a:solidFill>
                  <a:srgbClr val="002569"/>
                </a:solidFill>
                <a:cs typeface="ＭＳ Ｐゴシック" pitchFamily="-106" charset="-128"/>
              </a:rPr>
              <a:t> </a:t>
            </a:r>
            <a:r>
              <a:rPr lang="en-US" sz="1600" dirty="0" err="1">
                <a:solidFill>
                  <a:srgbClr val="002569"/>
                </a:solidFill>
                <a:cs typeface="ＭＳ Ｐゴシック" pitchFamily="-106" charset="-128"/>
              </a:rPr>
              <a:t>TerraSAR</a:t>
            </a:r>
            <a:r>
              <a:rPr lang="en-US" sz="1600" dirty="0">
                <a:solidFill>
                  <a:srgbClr val="002569"/>
                </a:solidFill>
                <a:cs typeface="ＭＳ Ｐゴシック" pitchFamily="-106" charset="-128"/>
              </a:rPr>
              <a:t>-X every 11 days) means that no data are then available for areas outside of this swath. </a:t>
            </a:r>
          </a:p>
        </p:txBody>
      </p:sp>
    </p:spTree>
    <p:extLst>
      <p:ext uri="{BB962C8B-B14F-4D97-AF65-F5344CB8AC3E}">
        <p14:creationId xmlns:p14="http://schemas.microsoft.com/office/powerpoint/2010/main" val="180127670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dirty="0" smtClean="0">
                <a:solidFill>
                  <a:schemeClr val="bg1"/>
                </a:solidFill>
                <a:latin typeface="Tahoma" pitchFamily="-106" charset="0"/>
                <a:cs typeface="Tahoma" pitchFamily="-106" charset="0"/>
              </a:rPr>
              <a:t>Imaging requirements 2 Optical </a:t>
            </a:r>
            <a:endParaRPr kumimoji="0" lang="en-US" sz="2800" b="1"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2" name="Rectangle 1"/>
          <p:cNvSpPr/>
          <p:nvPr/>
        </p:nvSpPr>
        <p:spPr>
          <a:xfrm>
            <a:off x="346327" y="1493525"/>
            <a:ext cx="8797673" cy="3785652"/>
          </a:xfrm>
          <a:prstGeom prst="rect">
            <a:avLst/>
          </a:prstGeom>
        </p:spPr>
        <p:txBody>
          <a:bodyPr wrap="square">
            <a:spAutoFit/>
          </a:bodyPr>
          <a:lstStyle/>
          <a:p>
            <a:r>
              <a:rPr lang="en-US" sz="2000" dirty="0" smtClean="0">
                <a:solidFill>
                  <a:srgbClr val="002569"/>
                </a:solidFill>
                <a:cs typeface="ＭＳ Ｐゴシック" pitchFamily="-106" charset="-128"/>
              </a:rPr>
              <a:t>HR </a:t>
            </a:r>
            <a:r>
              <a:rPr lang="en-US" sz="2000" dirty="0">
                <a:solidFill>
                  <a:srgbClr val="002569"/>
                </a:solidFill>
                <a:cs typeface="ＭＳ Ｐゴシック" pitchFamily="-106" charset="-128"/>
              </a:rPr>
              <a:t>Optical/VHR Optical: </a:t>
            </a:r>
            <a:endParaRPr lang="en-US" sz="2000" dirty="0" smtClean="0">
              <a:solidFill>
                <a:srgbClr val="002569"/>
              </a:solidFill>
              <a:cs typeface="ＭＳ Ｐゴシック" pitchFamily="-106" charset="-128"/>
            </a:endParaRPr>
          </a:p>
          <a:p>
            <a:pPr marL="971550" lvl="1" indent="-514350">
              <a:buAutoNum type="romanLcParenBoth"/>
            </a:pPr>
            <a:r>
              <a:rPr lang="en-US" sz="2000" dirty="0" smtClean="0">
                <a:solidFill>
                  <a:srgbClr val="002569"/>
                </a:solidFill>
                <a:cs typeface="ＭＳ Ｐゴシック" pitchFamily="-106" charset="-128"/>
              </a:rPr>
              <a:t>For </a:t>
            </a:r>
            <a:r>
              <a:rPr lang="en-US" sz="2000" dirty="0">
                <a:solidFill>
                  <a:srgbClr val="002569"/>
                </a:solidFill>
                <a:cs typeface="ＭＳ Ｐゴシック" pitchFamily="-106" charset="-128"/>
              </a:rPr>
              <a:t>landslide inventory and landslide hazard purposes to provide background reference imagery: archive image (no more than 10-years old), panchromatic or true </a:t>
            </a:r>
            <a:r>
              <a:rPr lang="en-US" sz="2000" dirty="0" err="1">
                <a:solidFill>
                  <a:srgbClr val="002569"/>
                </a:solidFill>
                <a:cs typeface="ＭＳ Ｐゴシック" pitchFamily="-106" charset="-128"/>
              </a:rPr>
              <a:t>colour</a:t>
            </a:r>
            <a:r>
              <a:rPr lang="en-US" sz="2000" dirty="0">
                <a:solidFill>
                  <a:srgbClr val="002569"/>
                </a:solidFill>
                <a:cs typeface="ＭＳ Ｐゴシック" pitchFamily="-106" charset="-128"/>
              </a:rPr>
              <a:t> composite</a:t>
            </a:r>
            <a:r>
              <a:rPr lang="en-US" sz="2000" dirty="0" smtClean="0">
                <a:solidFill>
                  <a:srgbClr val="002569"/>
                </a:solidFill>
                <a:cs typeface="ＭＳ Ｐゴシック" pitchFamily="-106" charset="-128"/>
              </a:rPr>
              <a:t>.</a:t>
            </a:r>
          </a:p>
          <a:p>
            <a:pPr marL="971550" lvl="1" indent="-514350">
              <a:buAutoNum type="romanLcParenBoth"/>
            </a:pPr>
            <a:r>
              <a:rPr lang="en-US" sz="2000" dirty="0" smtClean="0">
                <a:solidFill>
                  <a:srgbClr val="002569"/>
                </a:solidFill>
                <a:cs typeface="ＭＳ Ｐゴシック" pitchFamily="-106" charset="-128"/>
              </a:rPr>
              <a:t> For </a:t>
            </a:r>
            <a:r>
              <a:rPr lang="en-US" sz="2000" dirty="0">
                <a:solidFill>
                  <a:srgbClr val="002569"/>
                </a:solidFill>
                <a:cs typeface="ＭＳ Ｐゴシック" pitchFamily="-106" charset="-128"/>
              </a:rPr>
              <a:t>hazard inventory purposes (</a:t>
            </a:r>
            <a:r>
              <a:rPr lang="en-US" sz="2000" i="1" dirty="0">
                <a:solidFill>
                  <a:srgbClr val="002569"/>
                </a:solidFill>
                <a:cs typeface="ＭＳ Ｐゴシック" pitchFamily="-106" charset="-128"/>
              </a:rPr>
              <a:t>e.g.</a:t>
            </a:r>
            <a:r>
              <a:rPr lang="en-US" sz="2000" dirty="0">
                <a:solidFill>
                  <a:srgbClr val="002569"/>
                </a:solidFill>
                <a:cs typeface="ＭＳ Ｐゴシック" pitchFamily="-106" charset="-128"/>
              </a:rPr>
              <a:t> historical hazard mapping): VHR optical (no more than 1-year old), better than 5m resolution, panchromatic or true </a:t>
            </a:r>
            <a:r>
              <a:rPr lang="en-US" sz="2000" dirty="0" err="1">
                <a:solidFill>
                  <a:srgbClr val="002569"/>
                </a:solidFill>
                <a:cs typeface="ＭＳ Ｐゴシック" pitchFamily="-106" charset="-128"/>
              </a:rPr>
              <a:t>colour</a:t>
            </a:r>
            <a:r>
              <a:rPr lang="en-US" sz="2000" dirty="0">
                <a:solidFill>
                  <a:srgbClr val="002569"/>
                </a:solidFill>
                <a:cs typeface="ＭＳ Ｐゴシック" pitchFamily="-106" charset="-128"/>
              </a:rPr>
              <a:t> composite, stereo pair (max 1 year apart) useful for delineation</a:t>
            </a:r>
            <a:r>
              <a:rPr lang="en-US" sz="2000" dirty="0" smtClean="0">
                <a:solidFill>
                  <a:srgbClr val="002569"/>
                </a:solidFill>
                <a:cs typeface="ＭＳ Ｐゴシック" pitchFamily="-106" charset="-128"/>
              </a:rPr>
              <a:t>;</a:t>
            </a:r>
          </a:p>
          <a:p>
            <a:pPr marL="971550" lvl="1" indent="-514350">
              <a:buAutoNum type="romanLcParenBoth"/>
            </a:pPr>
            <a:r>
              <a:rPr lang="en-US" sz="2000" dirty="0" smtClean="0">
                <a:solidFill>
                  <a:srgbClr val="002569"/>
                </a:solidFill>
                <a:cs typeface="ＭＳ Ｐゴシック" pitchFamily="-106" charset="-128"/>
              </a:rPr>
              <a:t> For </a:t>
            </a:r>
            <a:r>
              <a:rPr lang="en-US" sz="2000" dirty="0">
                <a:solidFill>
                  <a:srgbClr val="002569"/>
                </a:solidFill>
                <a:cs typeface="ＭＳ Ｐゴシック" pitchFamily="-106" charset="-128"/>
              </a:rPr>
              <a:t>hazard monitoring purposes (including early warning and response): repeat observations with HR and VHR optical sensors (panchromatic or multispectral, preferably with a resolution better than 5m).</a:t>
            </a:r>
          </a:p>
        </p:txBody>
      </p:sp>
    </p:spTree>
    <p:extLst>
      <p:ext uri="{BB962C8B-B14F-4D97-AF65-F5344CB8AC3E}">
        <p14:creationId xmlns:p14="http://schemas.microsoft.com/office/powerpoint/2010/main" val="281961216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12</a:t>
            </a:fld>
            <a:endParaRPr lang="en-US" dirty="0" smtClean="0"/>
          </a:p>
        </p:txBody>
      </p:sp>
      <p:sp>
        <p:nvSpPr>
          <p:cNvPr id="6" name="Title 1"/>
          <p:cNvSpPr txBox="1">
            <a:spLocks/>
          </p:cNvSpPr>
          <p:nvPr/>
        </p:nvSpPr>
        <p:spPr bwMode="auto">
          <a:xfrm>
            <a:off x="1327589" y="109710"/>
            <a:ext cx="7467162" cy="7755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Landslide priorities and Seismic hazards </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27588" y="2844800"/>
            <a:ext cx="7816411" cy="3291578"/>
          </a:xfrm>
          <a:prstGeom prst="rect">
            <a:avLst/>
          </a:prstGeom>
          <a:ln>
            <a:solidFill>
              <a:schemeClr val="tx1"/>
            </a:solidFill>
          </a:ln>
        </p:spPr>
      </p:pic>
      <p:sp>
        <p:nvSpPr>
          <p:cNvPr id="8" name="Title 1"/>
          <p:cNvSpPr txBox="1">
            <a:spLocks/>
          </p:cNvSpPr>
          <p:nvPr/>
        </p:nvSpPr>
        <p:spPr>
          <a:xfrm>
            <a:off x="319596" y="1308577"/>
            <a:ext cx="8712644" cy="1834118"/>
          </a:xfrm>
          <a:prstGeom prst="rect">
            <a:avLst/>
          </a:prstGeom>
        </p:spPr>
        <p:txBody>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marL="342900" indent="-342900" algn="l">
              <a:buFont typeface="Arial"/>
              <a:buChar char="•"/>
            </a:pPr>
            <a:r>
              <a:rPr lang="en-US" sz="2000" b="0" dirty="0" smtClean="0">
                <a:solidFill>
                  <a:schemeClr val="tx1"/>
                </a:solidFill>
              </a:rPr>
              <a:t>Priority areas (red): comparison with priority areas of CEOS Pilot on seismic hazards (blue)</a:t>
            </a:r>
          </a:p>
          <a:p>
            <a:pPr marL="342900" indent="-342900" algn="l">
              <a:buFont typeface="Arial"/>
              <a:buChar char="•"/>
            </a:pPr>
            <a:r>
              <a:rPr lang="en-US" sz="2000" b="0" dirty="0" smtClean="0">
                <a:solidFill>
                  <a:schemeClr val="tx1"/>
                </a:solidFill>
              </a:rPr>
              <a:t>Large overlap overall.</a:t>
            </a:r>
          </a:p>
          <a:p>
            <a:pPr marL="342900" indent="-342900" algn="l">
              <a:buFont typeface="Arial"/>
              <a:buChar char="•"/>
            </a:pPr>
            <a:r>
              <a:rPr lang="en-US" sz="2000" b="0" dirty="0" smtClean="0">
                <a:solidFill>
                  <a:schemeClr val="tx1"/>
                </a:solidFill>
              </a:rPr>
              <a:t>Identical observation requirements (e.g. concerning INSAR).</a:t>
            </a:r>
            <a:endParaRPr lang="en-US" sz="2000" b="0"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50081"/>
            <a:ext cx="2193086" cy="2407919"/>
          </a:xfrm>
          <a:prstGeom prst="rect">
            <a:avLst/>
          </a:prstGeom>
        </p:spPr>
      </p:pic>
    </p:spTree>
    <p:extLst>
      <p:ext uri="{BB962C8B-B14F-4D97-AF65-F5344CB8AC3E}">
        <p14:creationId xmlns:p14="http://schemas.microsoft.com/office/powerpoint/2010/main" val="31065759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13</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chemeClr val="bg1"/>
                </a:solidFill>
                <a:latin typeface="Tahoma" pitchFamily="-106" charset="0"/>
                <a:cs typeface="Tahoma" pitchFamily="-106" charset="0"/>
              </a:rPr>
              <a:t>Rationale for a CEOS Landslide Pilot</a:t>
            </a:r>
            <a:endParaRPr kumimoji="0" lang="en-US" sz="2800" b="1"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7" name="TextBox 6"/>
          <p:cNvSpPr txBox="1"/>
          <p:nvPr/>
        </p:nvSpPr>
        <p:spPr>
          <a:xfrm>
            <a:off x="423288" y="1539905"/>
            <a:ext cx="8371461" cy="4401205"/>
          </a:xfrm>
          <a:prstGeom prst="rect">
            <a:avLst/>
          </a:prstGeom>
          <a:noFill/>
        </p:spPr>
        <p:txBody>
          <a:bodyPr wrap="square" rtlCol="0">
            <a:spAutoFit/>
          </a:bodyPr>
          <a:lstStyle/>
          <a:p>
            <a:pPr lvl="0"/>
            <a:r>
              <a:rPr lang="en-CA" sz="2000" dirty="0" smtClean="0"/>
              <a:t>Several CEOS agencies (NASA, USGS, ESA, CSA, ASI) are or have been involved </a:t>
            </a:r>
            <a:r>
              <a:rPr lang="en-CA" sz="2000" smtClean="0"/>
              <a:t>in various </a:t>
            </a:r>
            <a:r>
              <a:rPr lang="en-CA" sz="2000" dirty="0" smtClean="0"/>
              <a:t>research </a:t>
            </a:r>
            <a:r>
              <a:rPr lang="en-CA" sz="2000" smtClean="0"/>
              <a:t>projects (</a:t>
            </a:r>
            <a:r>
              <a:rPr lang="en-CA" sz="2000" dirty="0" smtClean="0"/>
              <a:t>optical, radar and </a:t>
            </a:r>
            <a:r>
              <a:rPr lang="en-CA" sz="2000" smtClean="0"/>
              <a:t>precipitation based methods).</a:t>
            </a:r>
            <a:endParaRPr lang="en-CA" sz="2000" dirty="0" smtClean="0"/>
          </a:p>
          <a:p>
            <a:pPr lvl="0"/>
            <a:endParaRPr lang="en-CA" sz="2000" dirty="0"/>
          </a:p>
          <a:p>
            <a:pPr lvl="0"/>
            <a:r>
              <a:rPr lang="en-CA" sz="2000" dirty="0" smtClean="0"/>
              <a:t>Pooling satellite assets offers broader range of observations to </a:t>
            </a:r>
            <a:r>
              <a:rPr lang="en-CA" sz="2000" smtClean="0"/>
              <a:t>support research.</a:t>
            </a:r>
            <a:endParaRPr lang="en-CA" sz="2000" dirty="0" smtClean="0"/>
          </a:p>
          <a:p>
            <a:pPr lvl="0"/>
            <a:endParaRPr lang="en-CA" sz="2000" dirty="0"/>
          </a:p>
          <a:p>
            <a:pPr lvl="0"/>
            <a:r>
              <a:rPr lang="fr-BE" sz="2000" smtClean="0"/>
              <a:t>Take advantage of newly available (e.g. Sentinel-1 and 2, ALOS-2) and planned EO missions (e.g. </a:t>
            </a:r>
            <a:r>
              <a:rPr lang="en-GB" sz="2000"/>
              <a:t>the NASA-ISRO Synthetic Aperture Radar, </a:t>
            </a:r>
            <a:r>
              <a:rPr lang="en-GB" sz="2000" smtClean="0"/>
              <a:t>NISAR</a:t>
            </a:r>
            <a:r>
              <a:rPr lang="fr-BE" sz="2000" smtClean="0"/>
              <a:t>).</a:t>
            </a:r>
          </a:p>
          <a:p>
            <a:pPr lvl="0"/>
            <a:endParaRPr lang="fr-BE" sz="2000"/>
          </a:p>
          <a:p>
            <a:pPr lvl="0"/>
            <a:r>
              <a:rPr lang="fr-BE" sz="2000" smtClean="0"/>
              <a:t>Has to take into account the challenges about data access and exploitation, the policy challenges at </a:t>
            </a:r>
            <a:r>
              <a:rPr lang="en-GB" sz="2000"/>
              <a:t>national, regional or </a:t>
            </a:r>
            <a:r>
              <a:rPr lang="en-GB" sz="2000" smtClean="0"/>
              <a:t>institutional levels.</a:t>
            </a:r>
            <a:endParaRPr lang="en-US" sz="2000" b="1" dirty="0" smtClean="0"/>
          </a:p>
        </p:txBody>
      </p:sp>
    </p:spTree>
    <p:extLst>
      <p:ext uri="{BB962C8B-B14F-4D97-AF65-F5344CB8AC3E}">
        <p14:creationId xmlns:p14="http://schemas.microsoft.com/office/powerpoint/2010/main" val="390433734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sz="2800" b="1" smtClean="0">
                <a:latin typeface="+mn-lt"/>
                <a:ea typeface="Verdana" panose="020B0604030504040204" pitchFamily="34" charset="0"/>
                <a:cs typeface="Verdana" panose="020B0604030504040204" pitchFamily="34" charset="0"/>
              </a:rPr>
              <a:t>Possible options:</a:t>
            </a:r>
            <a:endParaRPr lang="en-GB" sz="2800" b="1" dirty="0">
              <a:latin typeface="+mn-lt"/>
              <a:ea typeface="Verdana" panose="020B0604030504040204" pitchFamily="34" charset="0"/>
              <a:cs typeface="Verdana" panose="020B0604030504040204" pitchFamily="34" charset="0"/>
            </a:endParaRPr>
          </a:p>
        </p:txBody>
      </p:sp>
      <p:sp>
        <p:nvSpPr>
          <p:cNvPr id="3" name="Espace réservé du contenu 2"/>
          <p:cNvSpPr>
            <a:spLocks noGrp="1"/>
          </p:cNvSpPr>
          <p:nvPr>
            <p:ph idx="1"/>
          </p:nvPr>
        </p:nvSpPr>
        <p:spPr>
          <a:xfrm>
            <a:off x="457200" y="1772816"/>
            <a:ext cx="8229600" cy="4353347"/>
          </a:xfrm>
        </p:spPr>
        <p:txBody>
          <a:bodyPr>
            <a:normAutofit fontScale="92500" lnSpcReduction="10000"/>
          </a:bodyPr>
          <a:lstStyle/>
          <a:p>
            <a:pPr marL="457200" indent="-457200">
              <a:buFont typeface="+mj-lt"/>
              <a:buAutoNum type="alphaUcPeriod"/>
            </a:pPr>
            <a:r>
              <a:rPr lang="en-GB" sz="2400" b="0" smtClean="0">
                <a:latin typeface="+mj-lt"/>
                <a:ea typeface="Verdana" panose="020B0604030504040204" pitchFamily="34" charset="0"/>
                <a:cs typeface="Verdana" panose="020B0604030504040204" pitchFamily="34" charset="0"/>
              </a:rPr>
              <a:t>Integrating all landslide mapping activities </a:t>
            </a:r>
            <a:r>
              <a:rPr lang="en-GB" sz="2400" b="0" dirty="0" smtClean="0">
                <a:latin typeface="+mj-lt"/>
                <a:ea typeface="Verdana" panose="020B0604030504040204" pitchFamily="34" charset="0"/>
                <a:cs typeface="Verdana" panose="020B0604030504040204" pitchFamily="34" charset="0"/>
              </a:rPr>
              <a:t>under the </a:t>
            </a:r>
            <a:r>
              <a:rPr lang="en-GB" sz="2400" dirty="0">
                <a:latin typeface="+mj-lt"/>
                <a:ea typeface="Verdana" panose="020B0604030504040204" pitchFamily="34" charset="0"/>
                <a:cs typeface="Verdana" panose="020B0604030504040204" pitchFamily="34" charset="0"/>
              </a:rPr>
              <a:t>S</a:t>
            </a:r>
            <a:r>
              <a:rPr lang="en-GB" sz="2400" dirty="0" smtClean="0">
                <a:latin typeface="+mj-lt"/>
                <a:ea typeface="Verdana" panose="020B0604030504040204" pitchFamily="34" charset="0"/>
                <a:cs typeface="Verdana" panose="020B0604030504040204" pitchFamily="34" charset="0"/>
              </a:rPr>
              <a:t>eismic Pilot </a:t>
            </a:r>
            <a:r>
              <a:rPr lang="en-GB" sz="2400" b="0" dirty="0" smtClean="0">
                <a:latin typeface="+mj-lt"/>
                <a:ea typeface="Verdana" panose="020B0604030504040204" pitchFamily="34" charset="0"/>
                <a:cs typeface="Verdana" panose="020B0604030504040204" pitchFamily="34" charset="0"/>
              </a:rPr>
              <a:t>and renaming </a:t>
            </a:r>
            <a:r>
              <a:rPr lang="en-GB" sz="2400" b="0" smtClean="0">
                <a:latin typeface="+mj-lt"/>
                <a:ea typeface="Verdana" panose="020B0604030504040204" pitchFamily="34" charset="0"/>
                <a:cs typeface="Verdana" panose="020B0604030504040204" pitchFamily="34" charset="0"/>
              </a:rPr>
              <a:t>it: </a:t>
            </a:r>
            <a:r>
              <a:rPr lang="en-GB" sz="2400" b="0" dirty="0">
                <a:latin typeface="+mj-lt"/>
                <a:ea typeface="Verdana" panose="020B0604030504040204" pitchFamily="34" charset="0"/>
                <a:cs typeface="Verdana" panose="020B0604030504040204" pitchFamily="34" charset="0"/>
              </a:rPr>
              <a:t>“</a:t>
            </a:r>
            <a:r>
              <a:rPr lang="en-GB" sz="2400" b="0" dirty="0" err="1" smtClean="0">
                <a:latin typeface="+mj-lt"/>
                <a:ea typeface="Verdana" panose="020B0604030504040204" pitchFamily="34" charset="0"/>
                <a:cs typeface="Verdana" panose="020B0604030504040204" pitchFamily="34" charset="0"/>
              </a:rPr>
              <a:t>Geohazards</a:t>
            </a:r>
            <a:r>
              <a:rPr lang="en-GB" sz="2400" b="0" dirty="0" smtClean="0">
                <a:latin typeface="+mj-lt"/>
                <a:ea typeface="Verdana" panose="020B0604030504040204" pitchFamily="34" charset="0"/>
                <a:cs typeface="Verdana" panose="020B0604030504040204" pitchFamily="34" charset="0"/>
              </a:rPr>
              <a:t> Pilot (</a:t>
            </a:r>
            <a:r>
              <a:rPr lang="en-GB" sz="2400" b="0" smtClean="0">
                <a:latin typeface="+mj-lt"/>
                <a:ea typeface="Verdana" panose="020B0604030504040204" pitchFamily="34" charset="0"/>
                <a:cs typeface="Verdana" panose="020B0604030504040204" pitchFamily="34" charset="0"/>
              </a:rPr>
              <a:t>seismic hazards/landslides)”</a:t>
            </a:r>
            <a:endParaRPr lang="en-GB" sz="2400" b="0" dirty="0" smtClean="0">
              <a:latin typeface="+mj-lt"/>
              <a:ea typeface="Verdana" panose="020B0604030504040204" pitchFamily="34" charset="0"/>
              <a:cs typeface="Verdana" panose="020B0604030504040204" pitchFamily="34" charset="0"/>
            </a:endParaRPr>
          </a:p>
          <a:p>
            <a:pPr marL="457200" indent="-457200">
              <a:buFont typeface="+mj-lt"/>
              <a:buAutoNum type="alphaUcPeriod"/>
            </a:pPr>
            <a:r>
              <a:rPr lang="en-GB" sz="2400" b="0" dirty="0" smtClean="0">
                <a:latin typeface="+mj-lt"/>
                <a:ea typeface="Verdana" panose="020B0604030504040204" pitchFamily="34" charset="0"/>
                <a:cs typeface="Verdana" panose="020B0604030504040204" pitchFamily="34" charset="0"/>
              </a:rPr>
              <a:t>Integrating </a:t>
            </a:r>
            <a:r>
              <a:rPr lang="en-GB" sz="2400" b="0" smtClean="0">
                <a:latin typeface="+mj-lt"/>
                <a:ea typeface="Verdana" panose="020B0604030504040204" pitchFamily="34" charset="0"/>
                <a:cs typeface="Verdana" panose="020B0604030504040204" pitchFamily="34" charset="0"/>
              </a:rPr>
              <a:t>landslide mapping </a:t>
            </a:r>
            <a:r>
              <a:rPr lang="en-GB" sz="2400" smtClean="0">
                <a:latin typeface="+mj-lt"/>
                <a:ea typeface="Verdana" panose="020B0604030504040204" pitchFamily="34" charset="0"/>
                <a:cs typeface="Verdana" panose="020B0604030504040204" pitchFamily="34" charset="0"/>
              </a:rPr>
              <a:t>in existing Pilots </a:t>
            </a:r>
            <a:r>
              <a:rPr lang="en-GB" sz="2400" b="0" smtClean="0">
                <a:latin typeface="+mj-lt"/>
                <a:ea typeface="Verdana" panose="020B0604030504040204" pitchFamily="34" charset="0"/>
                <a:cs typeface="Verdana" panose="020B0604030504040204" pitchFamily="34" charset="0"/>
              </a:rPr>
              <a:t>according to the type of hydrogeo-hazard causing them:</a:t>
            </a:r>
            <a:endParaRPr lang="en-GB" sz="2400" b="0" dirty="0" smtClean="0">
              <a:latin typeface="+mj-lt"/>
              <a:ea typeface="Verdana" panose="020B0604030504040204" pitchFamily="34" charset="0"/>
              <a:cs typeface="Verdana" panose="020B0604030504040204" pitchFamily="34" charset="0"/>
            </a:endParaRPr>
          </a:p>
          <a:p>
            <a:pPr lvl="1">
              <a:buFont typeface="Wingdings" panose="05000000000000000000" pitchFamily="2" charset="2"/>
              <a:buChar char="v"/>
            </a:pPr>
            <a:r>
              <a:rPr lang="en-GB" sz="2000" b="0" dirty="0" smtClean="0">
                <a:latin typeface="+mj-lt"/>
                <a:ea typeface="Verdana" panose="020B0604030504040204" pitchFamily="34" charset="0"/>
                <a:cs typeface="Verdana" panose="020B0604030504040204" pitchFamily="34" charset="0"/>
              </a:rPr>
              <a:t>under the Seismic Pilot for those landslides triggered by earthquakes, taking landslide mapping in </a:t>
            </a:r>
          </a:p>
          <a:p>
            <a:pPr lvl="1">
              <a:buFont typeface="Wingdings" panose="05000000000000000000" pitchFamily="2" charset="2"/>
              <a:buChar char="v"/>
            </a:pPr>
            <a:r>
              <a:rPr lang="en-GB" sz="2000" b="0" dirty="0">
                <a:latin typeface="+mj-lt"/>
                <a:ea typeface="Verdana" panose="020B0604030504040204" pitchFamily="34" charset="0"/>
                <a:cs typeface="Verdana" panose="020B0604030504040204" pitchFamily="34" charset="0"/>
              </a:rPr>
              <a:t>u</a:t>
            </a:r>
            <a:r>
              <a:rPr lang="en-GB" sz="2000" b="0" dirty="0" smtClean="0">
                <a:latin typeface="+mj-lt"/>
                <a:ea typeface="Verdana" panose="020B0604030504040204" pitchFamily="34" charset="0"/>
                <a:cs typeface="Verdana" panose="020B0604030504040204" pitchFamily="34" charset="0"/>
              </a:rPr>
              <a:t>nder </a:t>
            </a:r>
            <a:r>
              <a:rPr lang="en-GB" sz="2000" b="0" dirty="0">
                <a:latin typeface="+mj-lt"/>
                <a:ea typeface="Verdana" panose="020B0604030504040204" pitchFamily="34" charset="0"/>
                <a:cs typeface="Verdana" panose="020B0604030504040204" pitchFamily="34" charset="0"/>
              </a:rPr>
              <a:t>the flood pilot for those landslides triggered by hydro-met events </a:t>
            </a:r>
          </a:p>
          <a:p>
            <a:pPr lvl="1">
              <a:buFont typeface="Wingdings" panose="05000000000000000000" pitchFamily="2" charset="2"/>
              <a:buChar char="v"/>
            </a:pPr>
            <a:r>
              <a:rPr lang="en-GB" sz="2000" b="0">
                <a:latin typeface="+mj-lt"/>
                <a:ea typeface="Verdana" panose="020B0604030504040204" pitchFamily="34" charset="0"/>
                <a:cs typeface="Verdana" panose="020B0604030504040204" pitchFamily="34" charset="0"/>
              </a:rPr>
              <a:t>what </a:t>
            </a:r>
            <a:r>
              <a:rPr lang="en-GB" sz="2000" b="0" dirty="0">
                <a:latin typeface="+mj-lt"/>
                <a:ea typeface="Verdana" panose="020B0604030504040204" pitchFamily="34" charset="0"/>
                <a:cs typeface="Verdana" panose="020B0604030504040204" pitchFamily="34" charset="0"/>
              </a:rPr>
              <a:t>about the other types </a:t>
            </a:r>
            <a:r>
              <a:rPr lang="en-GB" sz="2000" b="0">
                <a:latin typeface="+mj-lt"/>
                <a:ea typeface="Verdana" panose="020B0604030504040204" pitchFamily="34" charset="0"/>
                <a:cs typeface="Verdana" panose="020B0604030504040204" pitchFamily="34" charset="0"/>
              </a:rPr>
              <a:t>of landslides?</a:t>
            </a:r>
            <a:endParaRPr lang="en-GB" sz="2000" b="0" dirty="0">
              <a:latin typeface="+mj-lt"/>
              <a:ea typeface="Verdana" panose="020B0604030504040204" pitchFamily="34" charset="0"/>
              <a:cs typeface="Verdana" panose="020B0604030504040204" pitchFamily="34" charset="0"/>
            </a:endParaRPr>
          </a:p>
          <a:p>
            <a:pPr marL="457200" indent="-457200">
              <a:buFont typeface="+mj-lt"/>
              <a:buAutoNum type="alphaUcPeriod"/>
            </a:pPr>
            <a:r>
              <a:rPr lang="en-GB" sz="2400" b="0" dirty="0">
                <a:latin typeface="+mj-lt"/>
                <a:ea typeface="Verdana" panose="020B0604030504040204" pitchFamily="34" charset="0"/>
                <a:cs typeface="Verdana" panose="020B0604030504040204" pitchFamily="34" charset="0"/>
              </a:rPr>
              <a:t>C</a:t>
            </a:r>
            <a:r>
              <a:rPr lang="en-GB" sz="2400" b="0" dirty="0" smtClean="0">
                <a:latin typeface="+mj-lt"/>
                <a:ea typeface="Verdana" panose="020B0604030504040204" pitchFamily="34" charset="0"/>
                <a:cs typeface="Verdana" panose="020B0604030504040204" pitchFamily="34" charset="0"/>
              </a:rPr>
              <a:t>reating</a:t>
            </a:r>
            <a:r>
              <a:rPr lang="en-GB" sz="2400" dirty="0" smtClean="0">
                <a:latin typeface="+mj-lt"/>
                <a:ea typeface="Verdana" panose="020B0604030504040204" pitchFamily="34" charset="0"/>
                <a:cs typeface="Verdana" panose="020B0604030504040204" pitchFamily="34" charset="0"/>
              </a:rPr>
              <a:t> a new pilot on Landslide mapping</a:t>
            </a:r>
            <a:r>
              <a:rPr lang="en-GB" sz="2400" b="0" dirty="0" smtClean="0">
                <a:latin typeface="+mj-lt"/>
                <a:ea typeface="Verdana" panose="020B0604030504040204" pitchFamily="34" charset="0"/>
                <a:cs typeface="Verdana" panose="020B0604030504040204" pitchFamily="34" charset="0"/>
              </a:rPr>
              <a:t>, adequately related to the other 3 pilots, given the multi-thematic nature </a:t>
            </a:r>
            <a:r>
              <a:rPr lang="en-GB" sz="2400" b="0" smtClean="0">
                <a:latin typeface="+mj-lt"/>
                <a:ea typeface="Verdana" panose="020B0604030504040204" pitchFamily="34" charset="0"/>
                <a:cs typeface="Verdana" panose="020B0604030504040204" pitchFamily="34" charset="0"/>
              </a:rPr>
              <a:t>of landslides</a:t>
            </a:r>
            <a:endParaRPr lang="en-GB" sz="2400" b="0" dirty="0" smtClean="0">
              <a:latin typeface="+mj-lt"/>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val="708460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4720" y="2733040"/>
            <a:ext cx="7152640" cy="646331"/>
          </a:xfrm>
          <a:prstGeom prst="rect">
            <a:avLst/>
          </a:prstGeom>
          <a:noFill/>
        </p:spPr>
        <p:txBody>
          <a:bodyPr wrap="square" rtlCol="0">
            <a:spAutoFit/>
          </a:bodyPr>
          <a:lstStyle/>
          <a:p>
            <a:pPr algn="ctr"/>
            <a:r>
              <a:rPr lang="fr-FR" smtClean="0"/>
              <a:t>Back up slides</a:t>
            </a:r>
          </a:p>
          <a:p>
            <a:pPr algn="ctr"/>
            <a:r>
              <a:rPr lang="fr-FR" smtClean="0"/>
              <a:t>(CEOS meeting of Sep 2014)</a:t>
            </a:r>
            <a:endParaRPr lang="en-GB"/>
          </a:p>
        </p:txBody>
      </p:sp>
    </p:spTree>
    <p:extLst>
      <p:ext uri="{BB962C8B-B14F-4D97-AF65-F5344CB8AC3E}">
        <p14:creationId xmlns:p14="http://schemas.microsoft.com/office/powerpoint/2010/main" val="48119334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RVIR_PPT_banner1.psd"/>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r="5174"/>
          <a:stretch/>
        </p:blipFill>
        <p:spPr>
          <a:xfrm>
            <a:off x="0" y="0"/>
            <a:ext cx="9144000" cy="981075"/>
          </a:xfrm>
          <a:prstGeom prst="rect">
            <a:avLst/>
          </a:prstGeom>
          <a:effectLst>
            <a:outerShdw blurRad="266700" dir="2700000">
              <a:srgbClr val="000000"/>
            </a:outerShdw>
          </a:effectLst>
        </p:spPr>
      </p:pic>
      <p:pic>
        <p:nvPicPr>
          <p:cNvPr id="3" name="Picture 2" descr="Global.png"/>
          <p:cNvPicPr>
            <a:picLocks noChangeAspect="1"/>
          </p:cNvPicPr>
          <p:nvPr/>
        </p:nvPicPr>
        <p:blipFill rotWithShape="1">
          <a:blip r:embed="rId5"/>
          <a:srcRect r="47387"/>
          <a:stretch/>
        </p:blipFill>
        <p:spPr>
          <a:xfrm>
            <a:off x="6623241" y="260168"/>
            <a:ext cx="1837419" cy="435749"/>
          </a:xfrm>
          <a:prstGeom prst="rect">
            <a:avLst/>
          </a:prstGeom>
          <a:effectLst>
            <a:outerShdw blurRad="50800" dist="38100" dir="2700000" algn="tl" rotWithShape="0">
              <a:prstClr val="black">
                <a:alpha val="65000"/>
              </a:prstClr>
            </a:outerShdw>
          </a:effectLst>
        </p:spPr>
      </p:pic>
      <p:sp>
        <p:nvSpPr>
          <p:cNvPr id="4" name="Title 1"/>
          <p:cNvSpPr txBox="1">
            <a:spLocks/>
          </p:cNvSpPr>
          <p:nvPr/>
        </p:nvSpPr>
        <p:spPr>
          <a:xfrm>
            <a:off x="173164" y="0"/>
            <a:ext cx="6352682" cy="981075"/>
          </a:xfrm>
          <a:prstGeom prst="rect">
            <a:avLst/>
          </a:prstGeom>
        </p:spPr>
        <p:txBody>
          <a:bodyPr anchor="ctr">
            <a:norm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r>
              <a:rPr lang="en-US" sz="2800" b="1" dirty="0" smtClean="0"/>
              <a:t>US Projects</a:t>
            </a:r>
            <a:endParaRPr lang="en-US" sz="2800" b="1" dirty="0"/>
          </a:p>
        </p:txBody>
      </p:sp>
      <p:sp>
        <p:nvSpPr>
          <p:cNvPr id="6" name="Content Placeholder 5"/>
          <p:cNvSpPr>
            <a:spLocks noGrp="1"/>
          </p:cNvSpPr>
          <p:nvPr>
            <p:ph idx="1"/>
          </p:nvPr>
        </p:nvSpPr>
        <p:spPr>
          <a:xfrm>
            <a:off x="0" y="1416344"/>
            <a:ext cx="8229600" cy="3602696"/>
          </a:xfrm>
        </p:spPr>
        <p:txBody>
          <a:bodyPr>
            <a:normAutofit/>
          </a:bodyPr>
          <a:lstStyle/>
          <a:p>
            <a:r>
              <a:rPr lang="en-US" b="0" dirty="0" smtClean="0">
                <a:solidFill>
                  <a:srgbClr val="FF0000"/>
                </a:solidFill>
              </a:rPr>
              <a:t>USGS Landslides program: </a:t>
            </a:r>
          </a:p>
          <a:p>
            <a:pPr marL="0" indent="0">
              <a:buNone/>
            </a:pPr>
            <a:r>
              <a:rPr lang="en-US" b="0" dirty="0"/>
              <a:t>A</a:t>
            </a:r>
            <a:r>
              <a:rPr lang="en-US" b="0" dirty="0" smtClean="0"/>
              <a:t>mbitious &amp; comprehensive </a:t>
            </a:r>
          </a:p>
          <a:p>
            <a:pPr marL="0" indent="0">
              <a:buNone/>
            </a:pPr>
            <a:r>
              <a:rPr lang="en-US" b="0" dirty="0" smtClean="0"/>
              <a:t>national landslide monitoring </a:t>
            </a:r>
          </a:p>
          <a:p>
            <a:pPr marL="0" indent="0">
              <a:buNone/>
            </a:pPr>
            <a:r>
              <a:rPr lang="en-US" b="0" dirty="0" smtClean="0"/>
              <a:t>program </a:t>
            </a:r>
          </a:p>
          <a:p>
            <a:pPr marL="0" indent="0">
              <a:buNone/>
            </a:pPr>
            <a:r>
              <a:rPr lang="en-US" b="0" dirty="0" smtClean="0"/>
              <a:t>Role of EO described in the </a:t>
            </a:r>
          </a:p>
          <a:p>
            <a:pPr marL="0" indent="0">
              <a:buNone/>
            </a:pPr>
            <a:r>
              <a:rPr lang="en-US" b="0" dirty="0" smtClean="0"/>
              <a:t>Report of the International Forum </a:t>
            </a:r>
          </a:p>
          <a:p>
            <a:pPr marL="0" indent="0">
              <a:buNone/>
            </a:pPr>
            <a:r>
              <a:rPr lang="en-US" b="0" dirty="0" smtClean="0"/>
              <a:t>on satellite EO &amp; </a:t>
            </a:r>
            <a:r>
              <a:rPr lang="en-US" b="0" dirty="0" err="1" smtClean="0"/>
              <a:t>Geohazards</a:t>
            </a:r>
            <a:endParaRPr lang="en-US" b="0" dirty="0" smtClean="0"/>
          </a:p>
          <a:p>
            <a:pPr marL="0" indent="0">
              <a:buNone/>
            </a:pPr>
            <a:r>
              <a:rPr lang="en-US" b="0" dirty="0" smtClean="0"/>
              <a:t>(</a:t>
            </a:r>
            <a:r>
              <a:rPr lang="en-US" b="0" dirty="0" err="1" smtClean="0"/>
              <a:t>Santorini</a:t>
            </a:r>
            <a:r>
              <a:rPr lang="en-US" b="0" dirty="0" smtClean="0"/>
              <a:t>, 2012)</a:t>
            </a:r>
          </a:p>
          <a:p>
            <a:pPr marL="0" indent="0">
              <a:buNone/>
            </a:pPr>
            <a:endParaRPr lang="en-US" b="0" dirty="0" smtClean="0"/>
          </a:p>
          <a:p>
            <a:pPr marL="0" indent="0">
              <a:buNone/>
            </a:pPr>
            <a:endParaRPr lang="en-US" b="0" dirty="0"/>
          </a:p>
          <a:p>
            <a:pPr marL="0" indent="0">
              <a:buNone/>
            </a:pPr>
            <a:endParaRPr lang="en-US" b="0" dirty="0" smtClean="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1821" y="1416344"/>
            <a:ext cx="3926547" cy="5080000"/>
          </a:xfrm>
          <a:prstGeom prst="rect">
            <a:avLst/>
          </a:prstGeom>
        </p:spPr>
      </p:pic>
    </p:spTree>
    <p:extLst>
      <p:ext uri="{BB962C8B-B14F-4D97-AF65-F5344CB8AC3E}">
        <p14:creationId xmlns:p14="http://schemas.microsoft.com/office/powerpoint/2010/main" val="3176424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RVIR_PPT_banner1.psd"/>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r="5174"/>
          <a:stretch/>
        </p:blipFill>
        <p:spPr>
          <a:xfrm>
            <a:off x="0" y="0"/>
            <a:ext cx="9144000" cy="981075"/>
          </a:xfrm>
          <a:prstGeom prst="rect">
            <a:avLst/>
          </a:prstGeom>
          <a:effectLst>
            <a:outerShdw blurRad="266700" dir="2700000">
              <a:srgbClr val="000000"/>
            </a:outerShdw>
          </a:effectLst>
        </p:spPr>
      </p:pic>
      <p:pic>
        <p:nvPicPr>
          <p:cNvPr id="3" name="Picture 2" descr="Global.png"/>
          <p:cNvPicPr>
            <a:picLocks noChangeAspect="1"/>
          </p:cNvPicPr>
          <p:nvPr/>
        </p:nvPicPr>
        <p:blipFill rotWithShape="1">
          <a:blip r:embed="rId5"/>
          <a:srcRect r="47387"/>
          <a:stretch/>
        </p:blipFill>
        <p:spPr>
          <a:xfrm>
            <a:off x="6623241" y="260168"/>
            <a:ext cx="1837419" cy="435749"/>
          </a:xfrm>
          <a:prstGeom prst="rect">
            <a:avLst/>
          </a:prstGeom>
          <a:effectLst>
            <a:outerShdw blurRad="50800" dist="38100" dir="2700000" algn="tl" rotWithShape="0">
              <a:prstClr val="black">
                <a:alpha val="65000"/>
              </a:prstClr>
            </a:outerShdw>
          </a:effectLst>
        </p:spPr>
      </p:pic>
      <p:sp>
        <p:nvSpPr>
          <p:cNvPr id="4" name="Title 1"/>
          <p:cNvSpPr txBox="1">
            <a:spLocks/>
          </p:cNvSpPr>
          <p:nvPr/>
        </p:nvSpPr>
        <p:spPr>
          <a:xfrm>
            <a:off x="173164" y="0"/>
            <a:ext cx="6352682" cy="981075"/>
          </a:xfrm>
          <a:prstGeom prst="rect">
            <a:avLst/>
          </a:prstGeom>
        </p:spPr>
        <p:txBody>
          <a:bodyPr anchor="ctr">
            <a:norm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r>
              <a:rPr lang="en-US" sz="2800" b="1" dirty="0" smtClean="0"/>
              <a:t>US Projects</a:t>
            </a:r>
            <a:endParaRPr lang="en-US" sz="2800" b="1" dirty="0"/>
          </a:p>
        </p:txBody>
      </p:sp>
      <p:sp>
        <p:nvSpPr>
          <p:cNvPr id="6" name="Content Placeholder 5"/>
          <p:cNvSpPr>
            <a:spLocks noGrp="1"/>
          </p:cNvSpPr>
          <p:nvPr>
            <p:ph idx="1"/>
          </p:nvPr>
        </p:nvSpPr>
        <p:spPr>
          <a:xfrm>
            <a:off x="0" y="1416344"/>
            <a:ext cx="8229600" cy="1377656"/>
          </a:xfrm>
        </p:spPr>
        <p:txBody>
          <a:bodyPr>
            <a:normAutofit/>
          </a:bodyPr>
          <a:lstStyle/>
          <a:p>
            <a:pPr marL="0" indent="0">
              <a:buNone/>
            </a:pPr>
            <a:r>
              <a:rPr lang="en-US" b="0" dirty="0" smtClean="0">
                <a:solidFill>
                  <a:srgbClr val="FF0000"/>
                </a:solidFill>
              </a:rPr>
              <a:t>SERVIR/NASA Landslide initiative in Central America</a:t>
            </a:r>
          </a:p>
          <a:p>
            <a:r>
              <a:rPr lang="en-US" b="0" dirty="0"/>
              <a:t>Searchable inventory, global landslide catalogue </a:t>
            </a:r>
            <a:endParaRPr lang="en-US" b="0" dirty="0" smtClean="0"/>
          </a:p>
          <a:p>
            <a:r>
              <a:rPr lang="en-US" b="0" dirty="0" smtClean="0"/>
              <a:t>EO-based </a:t>
            </a:r>
            <a:r>
              <a:rPr lang="en-US" b="0" dirty="0"/>
              <a:t>landslide susceptibility map to support </a:t>
            </a:r>
            <a:r>
              <a:rPr lang="en-US" b="0" dirty="0" smtClean="0"/>
              <a:t>alerts</a:t>
            </a:r>
            <a:endParaRPr lang="en-US" b="0" dirty="0"/>
          </a:p>
        </p:txBody>
      </p:sp>
      <p:pic>
        <p:nvPicPr>
          <p:cNvPr id="7" name="Picture 6"/>
          <p:cNvPicPr/>
          <p:nvPr/>
        </p:nvPicPr>
        <p:blipFill rotWithShape="1">
          <a:blip r:embed="rId6" cstate="print">
            <a:extLst>
              <a:ext uri="{28A0092B-C50C-407E-A947-70E740481C1C}">
                <a14:useLocalDpi xmlns:a14="http://schemas.microsoft.com/office/drawing/2010/main" val="0"/>
              </a:ext>
            </a:extLst>
          </a:blip>
          <a:srcRect t="3057" b="22584"/>
          <a:stretch/>
        </p:blipFill>
        <p:spPr bwMode="auto">
          <a:xfrm>
            <a:off x="3962400" y="3708400"/>
            <a:ext cx="4921356" cy="3006708"/>
          </a:xfrm>
          <a:prstGeom prst="rect">
            <a:avLst/>
          </a:prstGeom>
          <a:ln>
            <a:noFill/>
          </a:ln>
          <a:extLst>
            <a:ext uri="{53640926-AAD7-44D8-BBD7-CCE9431645EC}">
              <a14:shadowObscured xmlns:a14="http://schemas.microsoft.com/office/drawing/2010/main"/>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84320"/>
            <a:ext cx="4026719" cy="2630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876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18</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chemeClr val="bg1"/>
                </a:solidFill>
                <a:latin typeface="Tahoma" pitchFamily="-106" charset="0"/>
                <a:cs typeface="Tahoma" pitchFamily="-106" charset="0"/>
              </a:rPr>
              <a:t>Potential Contributions 1</a:t>
            </a:r>
            <a:endParaRPr kumimoji="0" lang="en-US" sz="2800" b="1"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7" name="TextBox 6"/>
          <p:cNvSpPr txBox="1"/>
          <p:nvPr/>
        </p:nvSpPr>
        <p:spPr>
          <a:xfrm>
            <a:off x="187606" y="1491594"/>
            <a:ext cx="8607144" cy="4893647"/>
          </a:xfrm>
          <a:prstGeom prst="rect">
            <a:avLst/>
          </a:prstGeom>
          <a:noFill/>
        </p:spPr>
        <p:txBody>
          <a:bodyPr wrap="square" rtlCol="0">
            <a:spAutoFit/>
          </a:bodyPr>
          <a:lstStyle/>
          <a:p>
            <a:pPr lvl="0"/>
            <a:r>
              <a:rPr lang="fr-BE" sz="2400" b="1" dirty="0" smtClean="0"/>
              <a:t>ESA</a:t>
            </a:r>
            <a:r>
              <a:rPr lang="fr-BE" sz="2400" b="1" dirty="0"/>
              <a:t>:</a:t>
            </a:r>
          </a:p>
          <a:p>
            <a:r>
              <a:rPr lang="en-US" sz="2400" dirty="0"/>
              <a:t>ERS SAR and ENVISAT ASAR archive data (multi-year time series). </a:t>
            </a:r>
          </a:p>
          <a:p>
            <a:r>
              <a:rPr lang="en-US" sz="2400" dirty="0"/>
              <a:t>Sentinel-1 acquisitions: specific collections to gradually be made available ; The main access to S-1A is the circa 3 months rolling archive (</a:t>
            </a:r>
            <a:r>
              <a:rPr lang="en-US" sz="2400" u="sng" dirty="0">
                <a:hlinkClick r:id="rId3"/>
              </a:rPr>
              <a:t>https://senthub.esa.int) available to all users. </a:t>
            </a:r>
          </a:p>
          <a:p>
            <a:r>
              <a:rPr lang="en-US" sz="2400" dirty="0"/>
              <a:t>Access to the processing environment of the </a:t>
            </a:r>
            <a:r>
              <a:rPr lang="en-US" sz="2400" dirty="0" err="1"/>
              <a:t>Geohazards</a:t>
            </a:r>
            <a:r>
              <a:rPr lang="en-US" sz="2400" dirty="0"/>
              <a:t> Platform (as for the Pilot on seismic hazards). </a:t>
            </a:r>
          </a:p>
          <a:p>
            <a:r>
              <a:rPr lang="en-US" sz="2400" dirty="0"/>
              <a:t>EO based Landslide inventories over test areas in the Caribbean (Grenada, Saint Lucia) and the Himalayas (</a:t>
            </a:r>
            <a:r>
              <a:rPr lang="en-US" sz="2400" dirty="0" smtClean="0"/>
              <a:t>Bhutan</a:t>
            </a:r>
            <a:r>
              <a:rPr lang="en-US" sz="2400" dirty="0"/>
              <a:t>, Nepal). </a:t>
            </a:r>
            <a:endParaRPr lang="fr-BE" sz="2400" b="1" dirty="0"/>
          </a:p>
          <a:p>
            <a:pPr marL="342900" lvl="0" indent="-342900">
              <a:buFont typeface="Arial"/>
              <a:buChar char="•"/>
            </a:pPr>
            <a:endParaRPr lang="en-US" sz="2400" b="1" dirty="0" smtClean="0"/>
          </a:p>
        </p:txBody>
      </p:sp>
    </p:spTree>
    <p:extLst>
      <p:ext uri="{BB962C8B-B14F-4D97-AF65-F5344CB8AC3E}">
        <p14:creationId xmlns:p14="http://schemas.microsoft.com/office/powerpoint/2010/main" val="10620656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19</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chemeClr val="bg1"/>
                </a:solidFill>
                <a:latin typeface="Tahoma" pitchFamily="-106" charset="0"/>
                <a:cs typeface="Tahoma" pitchFamily="-106" charset="0"/>
              </a:rPr>
              <a:t>Potential Contributions 2</a:t>
            </a:r>
            <a:endParaRPr kumimoji="0" lang="en-US" sz="2800" b="1"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7" name="TextBox 6"/>
          <p:cNvSpPr txBox="1"/>
          <p:nvPr/>
        </p:nvSpPr>
        <p:spPr>
          <a:xfrm>
            <a:off x="187606" y="1491594"/>
            <a:ext cx="8607144" cy="3785652"/>
          </a:xfrm>
          <a:prstGeom prst="rect">
            <a:avLst/>
          </a:prstGeom>
          <a:noFill/>
        </p:spPr>
        <p:txBody>
          <a:bodyPr wrap="square" rtlCol="0">
            <a:spAutoFit/>
          </a:bodyPr>
          <a:lstStyle/>
          <a:p>
            <a:pPr lvl="0"/>
            <a:r>
              <a:rPr lang="fr-BE" sz="2400" b="1" dirty="0" smtClean="0"/>
              <a:t>NASA</a:t>
            </a:r>
            <a:r>
              <a:rPr lang="fr-BE" sz="2400" b="1" dirty="0"/>
              <a:t>:</a:t>
            </a:r>
          </a:p>
          <a:p>
            <a:r>
              <a:rPr lang="en-GB" sz="2400" dirty="0" smtClean="0"/>
              <a:t>Access to NASA satellite data</a:t>
            </a:r>
          </a:p>
          <a:p>
            <a:r>
              <a:rPr lang="en-GB" sz="2400" dirty="0" smtClean="0"/>
              <a:t>Access to NASA algorithms for decision tree landslide warning approach</a:t>
            </a:r>
          </a:p>
          <a:p>
            <a:r>
              <a:rPr lang="en-GB" sz="2400" dirty="0" smtClean="0"/>
              <a:t>Fused products using precipitation, radar and optical approaches</a:t>
            </a:r>
          </a:p>
          <a:p>
            <a:r>
              <a:rPr lang="en-GB" sz="2400" dirty="0" smtClean="0"/>
              <a:t>Access to landslide catalogue – to be linked to CEOS “</a:t>
            </a:r>
            <a:r>
              <a:rPr lang="en-GB" sz="2400" dirty="0" err="1" smtClean="0"/>
              <a:t>Geohazards</a:t>
            </a:r>
            <a:r>
              <a:rPr lang="en-GB" sz="2400" dirty="0" smtClean="0"/>
              <a:t> Portal”?</a:t>
            </a:r>
            <a:endParaRPr lang="en-GB" sz="2400" dirty="0"/>
          </a:p>
          <a:p>
            <a:endParaRPr lang="fr-BE" sz="2400" b="1" dirty="0"/>
          </a:p>
          <a:p>
            <a:pPr marL="342900" lvl="0" indent="-342900">
              <a:buFont typeface="Arial"/>
              <a:buChar char="•"/>
            </a:pPr>
            <a:endParaRPr lang="en-US" sz="2400" b="1" dirty="0" smtClean="0"/>
          </a:p>
        </p:txBody>
      </p:sp>
    </p:spTree>
    <p:extLst>
      <p:ext uri="{BB962C8B-B14F-4D97-AF65-F5344CB8AC3E}">
        <p14:creationId xmlns:p14="http://schemas.microsoft.com/office/powerpoint/2010/main" val="37624690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Overview</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88606" y="1796407"/>
            <a:ext cx="3991055" cy="3416320"/>
          </a:xfrm>
          <a:prstGeom prst="rect">
            <a:avLst/>
          </a:prstGeom>
          <a:noFill/>
        </p:spPr>
        <p:txBody>
          <a:bodyPr wrap="square" rtlCol="0">
            <a:spAutoFit/>
          </a:bodyPr>
          <a:lstStyle/>
          <a:p>
            <a:pPr marL="457200" lvl="0" indent="-457200">
              <a:buFont typeface="Arial"/>
              <a:buChar char="•"/>
            </a:pPr>
            <a:r>
              <a:rPr lang="en-GB" sz="2400" b="1" smtClean="0"/>
              <a:t>Objectives of User community</a:t>
            </a:r>
          </a:p>
          <a:p>
            <a:pPr marL="457200" lvl="0" indent="-457200">
              <a:buFont typeface="Arial"/>
              <a:buChar char="•"/>
            </a:pPr>
            <a:r>
              <a:rPr lang="fr-BE" sz="2400" b="1" smtClean="0"/>
              <a:t>EO </a:t>
            </a:r>
            <a:r>
              <a:rPr lang="fr-BE" sz="2400" b="1" dirty="0"/>
              <a:t>based </a:t>
            </a:r>
            <a:r>
              <a:rPr lang="fr-BE" sz="2400" b="1" dirty="0" smtClean="0"/>
              <a:t>value-added geo</a:t>
            </a:r>
            <a:r>
              <a:rPr lang="fr-BE" sz="2400" b="1" dirty="0"/>
              <a:t>-</a:t>
            </a:r>
            <a:r>
              <a:rPr lang="fr-BE" sz="2400" b="1" dirty="0" smtClean="0"/>
              <a:t>information</a:t>
            </a:r>
            <a:endParaRPr lang="fr-BE" sz="2400" b="1" dirty="0"/>
          </a:p>
          <a:p>
            <a:pPr marL="457200" lvl="0" indent="-457200">
              <a:buFont typeface="Arial"/>
              <a:buChar char="•"/>
            </a:pPr>
            <a:r>
              <a:rPr lang="fr-BE" sz="2400" b="1" smtClean="0"/>
              <a:t>Imaging </a:t>
            </a:r>
            <a:r>
              <a:rPr lang="fr-BE" sz="2400" b="1" dirty="0" smtClean="0"/>
              <a:t>requirements (EO </a:t>
            </a:r>
            <a:r>
              <a:rPr lang="fr-BE" sz="2400" b="1" dirty="0"/>
              <a:t>sources relevant to the </a:t>
            </a:r>
            <a:r>
              <a:rPr lang="fr-BE" sz="2400" b="1" dirty="0" smtClean="0"/>
              <a:t>theme)</a:t>
            </a:r>
            <a:endParaRPr lang="fr-BE" sz="2400" b="1" dirty="0"/>
          </a:p>
          <a:p>
            <a:pPr marL="457200" lvl="0" indent="-457200">
              <a:buFont typeface="Arial"/>
              <a:buChar char="•"/>
            </a:pPr>
            <a:r>
              <a:rPr lang="fr-BE" sz="2400" b="1" smtClean="0"/>
              <a:t>Possible contributors?</a:t>
            </a:r>
          </a:p>
          <a:p>
            <a:pPr marL="457200" lvl="0" indent="-457200">
              <a:buFont typeface="Arial"/>
              <a:buChar char="•"/>
            </a:pPr>
            <a:r>
              <a:rPr lang="en-GB" sz="2400" b="1" smtClean="0"/>
              <a:t>Discussion</a:t>
            </a:r>
            <a:endParaRPr lang="en-GB" sz="2400" b="1" dirty="0"/>
          </a:p>
        </p:txBody>
      </p:sp>
      <p:pic>
        <p:nvPicPr>
          <p:cNvPr id="5" name="Picture 4" descr="Train landslide Switzerla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305" y="2294243"/>
            <a:ext cx="4652695" cy="3149867"/>
          </a:xfrm>
          <a:prstGeom prst="rect">
            <a:avLst/>
          </a:prstGeom>
        </p:spPr>
      </p:pic>
      <p:sp>
        <p:nvSpPr>
          <p:cNvPr id="2" name="TextBox 1"/>
          <p:cNvSpPr txBox="1"/>
          <p:nvPr/>
        </p:nvSpPr>
        <p:spPr>
          <a:xfrm>
            <a:off x="4491305" y="5674391"/>
            <a:ext cx="4652695" cy="861774"/>
          </a:xfrm>
          <a:prstGeom prst="rect">
            <a:avLst/>
          </a:prstGeom>
          <a:noFill/>
        </p:spPr>
        <p:txBody>
          <a:bodyPr wrap="square" rtlCol="0">
            <a:spAutoFit/>
          </a:bodyPr>
          <a:lstStyle/>
          <a:p>
            <a:r>
              <a:rPr lang="en-US" dirty="0" smtClean="0"/>
              <a:t>Landslide-induced train derailment in </a:t>
            </a:r>
            <a:r>
              <a:rPr lang="en-US" dirty="0" err="1" smtClean="0"/>
              <a:t>Tiefencastel</a:t>
            </a:r>
            <a:r>
              <a:rPr lang="en-US" dirty="0" smtClean="0"/>
              <a:t>, Switzerland, 13 August 2014. </a:t>
            </a:r>
            <a:r>
              <a:rPr lang="en-US" sz="1400" dirty="0" smtClean="0"/>
              <a:t>Credit </a:t>
            </a:r>
            <a:r>
              <a:rPr lang="en-US" sz="1400" dirty="0"/>
              <a:t>(AP Photo/Keystone, Arno </a:t>
            </a:r>
            <a:r>
              <a:rPr lang="en-US" sz="1400" dirty="0" err="1"/>
              <a:t>Balzarini</a:t>
            </a:r>
            <a:r>
              <a:rPr lang="en-US" sz="1400" dirty="0"/>
              <a:t>)</a:t>
            </a:r>
          </a:p>
        </p:txBody>
      </p:sp>
    </p:spTree>
    <p:extLst>
      <p:ext uri="{BB962C8B-B14F-4D97-AF65-F5344CB8AC3E}">
        <p14:creationId xmlns:p14="http://schemas.microsoft.com/office/powerpoint/2010/main" val="286648030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20</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chemeClr val="bg1"/>
                </a:solidFill>
                <a:latin typeface="Tahoma" pitchFamily="-106" charset="0"/>
                <a:cs typeface="Tahoma" pitchFamily="-106" charset="0"/>
              </a:rPr>
              <a:t>Other Possibilities</a:t>
            </a:r>
            <a:endParaRPr kumimoji="0" lang="en-US" sz="2800" b="1"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7" name="TextBox 6"/>
          <p:cNvSpPr txBox="1"/>
          <p:nvPr/>
        </p:nvSpPr>
        <p:spPr>
          <a:xfrm>
            <a:off x="187606" y="1491594"/>
            <a:ext cx="8607144" cy="4524315"/>
          </a:xfrm>
          <a:prstGeom prst="rect">
            <a:avLst/>
          </a:prstGeom>
          <a:noFill/>
        </p:spPr>
        <p:txBody>
          <a:bodyPr wrap="square" rtlCol="0">
            <a:spAutoFit/>
          </a:bodyPr>
          <a:lstStyle/>
          <a:p>
            <a:pPr lvl="0"/>
            <a:r>
              <a:rPr lang="fr-BE" sz="2400" b="1" dirty="0" smtClean="0"/>
              <a:t>CNES:</a:t>
            </a:r>
            <a:endParaRPr lang="fr-BE" sz="2400" b="1" dirty="0"/>
          </a:p>
          <a:p>
            <a:r>
              <a:rPr lang="en-GB" sz="2400" dirty="0" smtClean="0"/>
              <a:t>Through </a:t>
            </a:r>
            <a:r>
              <a:rPr lang="en-GB" sz="2400" dirty="0"/>
              <a:t>the </a:t>
            </a:r>
            <a:r>
              <a:rPr lang="en-GB" sz="2400" dirty="0" smtClean="0"/>
              <a:t>SPOT </a:t>
            </a:r>
            <a:r>
              <a:rPr lang="en-GB" sz="2400" dirty="0"/>
              <a:t>World Heritage programme, </a:t>
            </a:r>
            <a:r>
              <a:rPr lang="en-GB" sz="2400" dirty="0" smtClean="0"/>
              <a:t>CNES is providing access </a:t>
            </a:r>
            <a:r>
              <a:rPr lang="en-GB" sz="2400" dirty="0"/>
              <a:t>for the science community to the 25-year SPOT archive</a:t>
            </a:r>
            <a:r>
              <a:rPr lang="en-GB" sz="2400" dirty="0" smtClean="0"/>
              <a:t>. These data can be used for landslide scar mapping, and to determine areas of active landslides</a:t>
            </a:r>
          </a:p>
          <a:p>
            <a:pPr lvl="0"/>
            <a:endParaRPr lang="fr-BE" sz="2400" b="1" dirty="0" smtClean="0"/>
          </a:p>
          <a:p>
            <a:pPr lvl="0"/>
            <a:r>
              <a:rPr lang="fr-BE" sz="2400" b="1" dirty="0" smtClean="0"/>
              <a:t>OTHERS</a:t>
            </a:r>
            <a:r>
              <a:rPr lang="fr-BE" sz="2400" b="1" dirty="0"/>
              <a:t>?:</a:t>
            </a:r>
          </a:p>
          <a:p>
            <a:r>
              <a:rPr lang="en-GB" sz="2400" dirty="0"/>
              <a:t>Several other CEOS agencies with active landslide interests/projects are members of WG Disasters, including USGS, ASI and CSA</a:t>
            </a:r>
          </a:p>
          <a:p>
            <a:endParaRPr lang="fr-BE" sz="2400" b="1" dirty="0"/>
          </a:p>
          <a:p>
            <a:pPr marL="342900" lvl="0" indent="-342900">
              <a:buFont typeface="Arial"/>
              <a:buChar char="•"/>
            </a:pPr>
            <a:endParaRPr lang="en-US" sz="2400" b="1" dirty="0" smtClean="0"/>
          </a:p>
        </p:txBody>
      </p:sp>
    </p:spTree>
    <p:extLst>
      <p:ext uri="{BB962C8B-B14F-4D97-AF65-F5344CB8AC3E}">
        <p14:creationId xmlns:p14="http://schemas.microsoft.com/office/powerpoint/2010/main" val="204157759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Why landslides?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pic>
        <p:nvPicPr>
          <p:cNvPr id="2" name="Picture 1" descr="Landslide Jap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167" y="4074807"/>
            <a:ext cx="4968833" cy="2794969"/>
          </a:xfrm>
          <a:prstGeom prst="rect">
            <a:avLst/>
          </a:prstGeom>
        </p:spPr>
      </p:pic>
      <p:sp>
        <p:nvSpPr>
          <p:cNvPr id="8" name="TextBox 7"/>
          <p:cNvSpPr txBox="1"/>
          <p:nvPr/>
        </p:nvSpPr>
        <p:spPr>
          <a:xfrm>
            <a:off x="327088" y="5415260"/>
            <a:ext cx="3463271" cy="923330"/>
          </a:xfrm>
          <a:prstGeom prst="rect">
            <a:avLst/>
          </a:prstGeom>
          <a:noFill/>
        </p:spPr>
        <p:txBody>
          <a:bodyPr wrap="square" rtlCol="0">
            <a:spAutoFit/>
          </a:bodyPr>
          <a:lstStyle/>
          <a:p>
            <a:r>
              <a:rPr lang="en-US" dirty="0" smtClean="0"/>
              <a:t>Major landslide near Hiroshima, Japan (72 deaths, 2 missing), August 2014. Credit: AFP</a:t>
            </a:r>
            <a:endParaRPr lang="en-US" dirty="0"/>
          </a:p>
        </p:txBody>
      </p:sp>
      <p:sp>
        <p:nvSpPr>
          <p:cNvPr id="9" name="Text Placeholder 2"/>
          <p:cNvSpPr txBox="1">
            <a:spLocks/>
          </p:cNvSpPr>
          <p:nvPr/>
        </p:nvSpPr>
        <p:spPr>
          <a:xfrm>
            <a:off x="82872" y="1473200"/>
            <a:ext cx="8711877" cy="507365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t>Global hazard with poor hazard catalogue</a:t>
            </a:r>
          </a:p>
          <a:p>
            <a:r>
              <a:rPr lang="en-US" sz="2600" dirty="0" smtClean="0"/>
              <a:t>Heavy rainfall, topography, tectonics, and human activity cause slope failures</a:t>
            </a:r>
          </a:p>
          <a:p>
            <a:r>
              <a:rPr lang="en-US" sz="2600" b="1" dirty="0" smtClean="0"/>
              <a:t>EO offers unique tool to exhaustively catalogue and then monitor landslides</a:t>
            </a:r>
            <a:endParaRPr lang="en-US" sz="2600" b="1" dirty="0"/>
          </a:p>
        </p:txBody>
      </p:sp>
    </p:spTree>
    <p:extLst>
      <p:ext uri="{BB962C8B-B14F-4D97-AF65-F5344CB8AC3E}">
        <p14:creationId xmlns:p14="http://schemas.microsoft.com/office/powerpoint/2010/main" val="368156991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1638" y="290513"/>
            <a:ext cx="7396162" cy="501650"/>
          </a:xfrm>
        </p:spPr>
        <p:txBody>
          <a:bodyPr>
            <a:noAutofit/>
          </a:bodyPr>
          <a:lstStyle/>
          <a:p>
            <a:pPr algn="l"/>
            <a:r>
              <a:rPr lang="en-GB" sz="3200" b="1" dirty="0">
                <a:latin typeface="+mn-lt"/>
                <a:ea typeface="Verdana" panose="020B0604030504040204" pitchFamily="34" charset="0"/>
                <a:cs typeface="Verdana" panose="020B0604030504040204" pitchFamily="34" charset="0"/>
              </a:rPr>
              <a:t>O</a:t>
            </a:r>
            <a:r>
              <a:rPr lang="en-GB" sz="3200" b="1" dirty="0" smtClean="0">
                <a:latin typeface="+mn-lt"/>
                <a:ea typeface="Verdana" panose="020B0604030504040204" pitchFamily="34" charset="0"/>
                <a:cs typeface="Verdana" panose="020B0604030504040204" pitchFamily="34" charset="0"/>
              </a:rPr>
              <a:t>bjectives of the Landslides community</a:t>
            </a:r>
            <a:endParaRPr lang="en-GB" sz="3200" b="1" dirty="0">
              <a:latin typeface="+mn-lt"/>
              <a:ea typeface="Verdana" panose="020B0604030504040204" pitchFamily="34" charset="0"/>
              <a:cs typeface="Verdana" panose="020B0604030504040204" pitchFamily="34" charset="0"/>
            </a:endParaRPr>
          </a:p>
        </p:txBody>
      </p:sp>
      <p:sp>
        <p:nvSpPr>
          <p:cNvPr id="3" name="Espace réservé du contenu 2"/>
          <p:cNvSpPr>
            <a:spLocks noGrp="1"/>
          </p:cNvSpPr>
          <p:nvPr>
            <p:ph idx="1"/>
          </p:nvPr>
        </p:nvSpPr>
        <p:spPr>
          <a:xfrm>
            <a:off x="467544" y="1373912"/>
            <a:ext cx="8229600" cy="4525963"/>
          </a:xfrm>
        </p:spPr>
        <p:txBody>
          <a:bodyPr>
            <a:normAutofit/>
          </a:bodyPr>
          <a:lstStyle/>
          <a:p>
            <a:pPr marL="0" indent="0">
              <a:buNone/>
            </a:pPr>
            <a:r>
              <a:rPr lang="en-US" sz="1600" b="0" smtClean="0"/>
              <a:t>Defined through an open review process (the Santorini Conference):</a:t>
            </a:r>
          </a:p>
          <a:p>
            <a:r>
              <a:rPr lang="en-US" sz="1600" b="0" smtClean="0"/>
              <a:t>Objective </a:t>
            </a:r>
            <a:r>
              <a:rPr lang="en-US" sz="1600" b="0" dirty="0"/>
              <a:t>A: </a:t>
            </a:r>
          </a:p>
          <a:p>
            <a:pPr marL="0" indent="0">
              <a:buNone/>
            </a:pPr>
            <a:r>
              <a:rPr lang="en-US" sz="1600" b="0" dirty="0"/>
              <a:t>Develop comprehensive EO-based inventories of known landslide hazard areas currently unmapped or insufficiently mapped to better understand the extent of the hazard (see Global Landslide Hazard Distribution</a:t>
            </a:r>
            <a:r>
              <a:rPr lang="en-US" sz="1600" b="0"/>
              <a:t>). </a:t>
            </a:r>
            <a:endParaRPr lang="en-US" sz="1600" b="0" dirty="0"/>
          </a:p>
          <a:p>
            <a:r>
              <a:rPr lang="en-US" sz="1600" b="0" dirty="0"/>
              <a:t>Objective B: </a:t>
            </a:r>
          </a:p>
          <a:p>
            <a:pPr marL="0" indent="0">
              <a:buNone/>
            </a:pPr>
            <a:r>
              <a:rPr lang="en-US" sz="1600" b="0" dirty="0"/>
              <a:t>Within priority areas above, monitor hotspots using regular satellite EO monitoring on a </a:t>
            </a:r>
            <a:r>
              <a:rPr lang="en-US" sz="1600" b="0" dirty="0" err="1"/>
              <a:t>semestrial</a:t>
            </a:r>
            <a:r>
              <a:rPr lang="en-US" sz="1600" b="0" dirty="0"/>
              <a:t> to monthly basis, using both optical and radar imagery and derived products</a:t>
            </a:r>
            <a:r>
              <a:rPr lang="en-US" sz="1600" b="0"/>
              <a:t>. </a:t>
            </a:r>
            <a:endParaRPr lang="en-US" sz="1600" b="0" dirty="0"/>
          </a:p>
          <a:p>
            <a:r>
              <a:rPr lang="en-US" sz="1600" b="0" dirty="0"/>
              <a:t>Objective C: </a:t>
            </a:r>
          </a:p>
          <a:p>
            <a:pPr marL="0" indent="0">
              <a:buNone/>
            </a:pPr>
            <a:r>
              <a:rPr lang="en-US" sz="1600" b="0" dirty="0"/>
              <a:t>Develop outreach programs, capacity building and demonstration projects with national authorities to increase use of EO and promote acceptance of EO as a standard. </a:t>
            </a:r>
          </a:p>
          <a:p>
            <a:endParaRPr lang="en-US" dirty="0"/>
          </a:p>
          <a:p>
            <a:endParaRPr lang="en-GB" dirty="0"/>
          </a:p>
        </p:txBody>
      </p:sp>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74" y="4546426"/>
            <a:ext cx="340201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rcRect/>
          <a:stretch>
            <a:fillRect/>
          </a:stretch>
        </p:blipFill>
        <p:spPr bwMode="auto">
          <a:xfrm>
            <a:off x="3813355" y="4524114"/>
            <a:ext cx="1656093" cy="2311574"/>
          </a:xfrm>
          <a:prstGeom prst="rect">
            <a:avLst/>
          </a:prstGeom>
          <a:noFill/>
          <a:ln>
            <a:noFill/>
          </a:ln>
          <a:effectLst>
            <a:outerShdw blurRad="50800" dist="38100" dir="2700000" sx="103000" sy="103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00831" y="4546426"/>
            <a:ext cx="1351503" cy="2253866"/>
          </a:xfrm>
          <a:prstGeom prst="rect">
            <a:avLst/>
          </a:prstGeom>
          <a:noFill/>
          <a:ln>
            <a:noFill/>
          </a:ln>
          <a:effectLst>
            <a:outerShdw blurRad="50800" dist="38100" dir="2700000" sx="103000" sy="103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569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pPr marL="0" indent="0">
              <a:buNone/>
            </a:pPr>
            <a:r>
              <a:rPr lang="fr-FR" sz="2800" dirty="0" err="1" smtClean="0"/>
              <a:t>Landslides</a:t>
            </a:r>
            <a:r>
              <a:rPr lang="fr-FR" sz="2800" dirty="0" smtClean="0"/>
              <a:t> Pilot </a:t>
            </a:r>
            <a:r>
              <a:rPr lang="fr-FR" sz="2800" dirty="0" err="1" smtClean="0"/>
              <a:t>users</a:t>
            </a:r>
            <a:r>
              <a:rPr lang="fr-FR" sz="2800" dirty="0" smtClean="0"/>
              <a:t> </a:t>
            </a:r>
            <a:r>
              <a:rPr lang="fr-FR" sz="2800" dirty="0" err="1" smtClean="0"/>
              <a:t>can</a:t>
            </a:r>
            <a:r>
              <a:rPr lang="fr-FR" sz="2800" dirty="0" smtClean="0"/>
              <a:t> </a:t>
            </a:r>
            <a:r>
              <a:rPr lang="fr-FR" sz="2800" dirty="0" err="1" smtClean="0"/>
              <a:t>be</a:t>
            </a:r>
            <a:r>
              <a:rPr lang="fr-FR" sz="2800" dirty="0" smtClean="0"/>
              <a:t>:</a:t>
            </a:r>
          </a:p>
          <a:p>
            <a:pPr lvl="1"/>
            <a:r>
              <a:rPr lang="fr-FR">
                <a:solidFill>
                  <a:schemeClr val="bg2"/>
                </a:solidFill>
              </a:rPr>
              <a:t>Scientists</a:t>
            </a:r>
            <a:endParaRPr lang="fr-FR" dirty="0" smtClean="0">
              <a:solidFill>
                <a:schemeClr val="bg2"/>
              </a:solidFill>
            </a:endParaRPr>
          </a:p>
          <a:p>
            <a:pPr lvl="1"/>
            <a:r>
              <a:rPr lang="fr-FR" dirty="0" smtClean="0">
                <a:solidFill>
                  <a:schemeClr val="bg2"/>
                </a:solidFill>
              </a:rPr>
              <a:t>Civil Protection </a:t>
            </a:r>
            <a:r>
              <a:rPr lang="fr-FR" dirty="0" err="1" smtClean="0">
                <a:solidFill>
                  <a:schemeClr val="bg2"/>
                </a:solidFill>
              </a:rPr>
              <a:t>Authorities</a:t>
            </a:r>
            <a:endParaRPr lang="fr-FR" dirty="0" smtClean="0">
              <a:solidFill>
                <a:schemeClr val="bg2"/>
              </a:solidFill>
            </a:endParaRPr>
          </a:p>
          <a:p>
            <a:pPr lvl="1"/>
            <a:r>
              <a:rPr lang="fr-FR" smtClean="0">
                <a:solidFill>
                  <a:schemeClr val="bg2"/>
                </a:solidFill>
              </a:rPr>
              <a:t>Organisations with a mandate in DRR </a:t>
            </a:r>
          </a:p>
          <a:p>
            <a:pPr lvl="1"/>
            <a:r>
              <a:rPr lang="fr-FR" smtClean="0">
                <a:solidFill>
                  <a:schemeClr val="bg2"/>
                </a:solidFill>
              </a:rPr>
              <a:t>Policy </a:t>
            </a:r>
            <a:r>
              <a:rPr lang="fr-FR" dirty="0" err="1" smtClean="0">
                <a:solidFill>
                  <a:schemeClr val="bg2"/>
                </a:solidFill>
              </a:rPr>
              <a:t>Makers</a:t>
            </a:r>
            <a:r>
              <a:rPr lang="fr-FR" dirty="0" smtClean="0">
                <a:solidFill>
                  <a:schemeClr val="bg2"/>
                </a:solidFill>
              </a:rPr>
              <a:t> &amp; </a:t>
            </a:r>
            <a:r>
              <a:rPr lang="fr-FR" dirty="0" err="1" smtClean="0">
                <a:solidFill>
                  <a:schemeClr val="bg2"/>
                </a:solidFill>
              </a:rPr>
              <a:t>Planners</a:t>
            </a:r>
            <a:endParaRPr lang="fr-FR" dirty="0" smtClean="0">
              <a:solidFill>
                <a:schemeClr val="bg2"/>
              </a:solidFill>
            </a:endParaRPr>
          </a:p>
          <a:p>
            <a:pPr lvl="1"/>
            <a:r>
              <a:rPr lang="fr-FR" dirty="0" err="1" smtClean="0">
                <a:solidFill>
                  <a:schemeClr val="bg2"/>
                </a:solidFill>
              </a:rPr>
              <a:t>Citizens</a:t>
            </a:r>
            <a:endParaRPr lang="fr-FR" dirty="0" smtClean="0">
              <a:solidFill>
                <a:schemeClr val="bg2"/>
              </a:solidFill>
            </a:endParaRPr>
          </a:p>
          <a:p>
            <a:pPr lvl="1"/>
            <a:r>
              <a:rPr lang="fr-FR" dirty="0" err="1" smtClean="0">
                <a:solidFill>
                  <a:schemeClr val="bg2"/>
                </a:solidFill>
              </a:rPr>
              <a:t>Other</a:t>
            </a:r>
            <a:r>
              <a:rPr lang="fr-FR" dirty="0" smtClean="0">
                <a:solidFill>
                  <a:schemeClr val="bg2"/>
                </a:solidFill>
              </a:rPr>
              <a:t> </a:t>
            </a:r>
            <a:r>
              <a:rPr lang="fr-FR" smtClean="0">
                <a:solidFill>
                  <a:schemeClr val="bg2"/>
                </a:solidFill>
              </a:rPr>
              <a:t>end –users</a:t>
            </a:r>
          </a:p>
          <a:p>
            <a:pPr marL="0" indent="0">
              <a:buNone/>
            </a:pPr>
            <a:r>
              <a:rPr lang="fr-FR" sz="2800" smtClean="0">
                <a:solidFill>
                  <a:schemeClr val="tx1"/>
                </a:solidFill>
              </a:rPr>
              <a:t>Areas identified by preliminary contacts (national users, international organisations e.g. UNITAR, UN ESCAP, etc):</a:t>
            </a:r>
          </a:p>
          <a:p>
            <a:pPr marL="857250" lvl="1" indent="-457200"/>
            <a:r>
              <a:rPr lang="en-GB" sz="2400" smtClean="0">
                <a:solidFill>
                  <a:srgbClr val="000000"/>
                </a:solidFill>
              </a:rPr>
              <a:t>Africa </a:t>
            </a:r>
            <a:r>
              <a:rPr lang="en-GB" sz="2400">
                <a:solidFill>
                  <a:srgbClr val="000000"/>
                </a:solidFill>
              </a:rPr>
              <a:t>(Uganda, Burundi, Rwanda) </a:t>
            </a:r>
            <a:endParaRPr lang="en-GB" sz="2400" smtClean="0">
              <a:solidFill>
                <a:srgbClr val="000000"/>
              </a:solidFill>
            </a:endParaRPr>
          </a:p>
          <a:p>
            <a:pPr marL="857250" lvl="1" indent="-457200"/>
            <a:r>
              <a:rPr lang="en-GB" sz="2400" smtClean="0">
                <a:solidFill>
                  <a:srgbClr val="000000"/>
                </a:solidFill>
              </a:rPr>
              <a:t>Latin </a:t>
            </a:r>
            <a:r>
              <a:rPr lang="en-GB" sz="2400">
                <a:solidFill>
                  <a:srgbClr val="000000"/>
                </a:solidFill>
              </a:rPr>
              <a:t>America (Central America/Caribbean</a:t>
            </a:r>
            <a:r>
              <a:rPr lang="en-GB" sz="2400" smtClean="0">
                <a:solidFill>
                  <a:srgbClr val="000000"/>
                </a:solidFill>
              </a:rPr>
              <a:t>)</a:t>
            </a:r>
          </a:p>
          <a:p>
            <a:pPr marL="857250" lvl="1" indent="-457200"/>
            <a:r>
              <a:rPr lang="en-GB" sz="2400" smtClean="0">
                <a:solidFill>
                  <a:srgbClr val="000000"/>
                </a:solidFill>
              </a:rPr>
              <a:t>North America (USA, Canada) </a:t>
            </a:r>
            <a:r>
              <a:rPr lang="en-GB" sz="2400">
                <a:solidFill>
                  <a:srgbClr val="000000"/>
                </a:solidFill>
              </a:rPr>
              <a:t> </a:t>
            </a:r>
            <a:endParaRPr lang="en-GB" sz="2400" smtClean="0">
              <a:solidFill>
                <a:srgbClr val="000000"/>
              </a:solidFill>
            </a:endParaRPr>
          </a:p>
          <a:p>
            <a:pPr marL="857250" lvl="1" indent="-457200"/>
            <a:r>
              <a:rPr lang="en-GB" sz="2400" smtClean="0">
                <a:solidFill>
                  <a:srgbClr val="000000"/>
                </a:solidFill>
              </a:rPr>
              <a:t>Europe </a:t>
            </a:r>
            <a:r>
              <a:rPr lang="en-GB" sz="2400">
                <a:solidFill>
                  <a:srgbClr val="000000"/>
                </a:solidFill>
              </a:rPr>
              <a:t>(Italy, Spain, Swizerland, Greece) </a:t>
            </a:r>
            <a:endParaRPr lang="en-GB" sz="2400" smtClean="0">
              <a:solidFill>
                <a:srgbClr val="000000"/>
              </a:solidFill>
            </a:endParaRPr>
          </a:p>
          <a:p>
            <a:pPr marL="857250" lvl="1" indent="-457200"/>
            <a:r>
              <a:rPr lang="en-GB" sz="2400">
                <a:solidFill>
                  <a:srgbClr val="000000"/>
                </a:solidFill>
              </a:rPr>
              <a:t>South Asia (Nepal, Bhutan)</a:t>
            </a:r>
          </a:p>
          <a:p>
            <a:pPr marL="0" indent="0">
              <a:buNone/>
            </a:pPr>
            <a:endParaRPr lang="en-GB" sz="2800">
              <a:solidFill>
                <a:schemeClr val="bg2"/>
              </a:solidFill>
            </a:endParaRPr>
          </a:p>
        </p:txBody>
      </p:sp>
      <p:sp>
        <p:nvSpPr>
          <p:cNvPr id="4" name="Titre 1"/>
          <p:cNvSpPr>
            <a:spLocks noGrp="1"/>
          </p:cNvSpPr>
          <p:nvPr>
            <p:ph type="title"/>
          </p:nvPr>
        </p:nvSpPr>
        <p:spPr>
          <a:xfrm>
            <a:off x="457200" y="274638"/>
            <a:ext cx="8229600" cy="1143000"/>
          </a:xfrm>
        </p:spPr>
        <p:txBody>
          <a:bodyPr>
            <a:normAutofit/>
          </a:bodyPr>
          <a:lstStyle/>
          <a:p>
            <a:r>
              <a:rPr lang="fr-FR" sz="2800" b="1" dirty="0" err="1" smtClean="0">
                <a:latin typeface="+mn-lt"/>
                <a:ea typeface="Verdana" panose="020B0604030504040204" pitchFamily="34" charset="0"/>
                <a:cs typeface="Verdana" panose="020B0604030504040204" pitchFamily="34" charset="0"/>
              </a:rPr>
              <a:t>Landslides</a:t>
            </a:r>
            <a:r>
              <a:rPr lang="fr-FR" sz="2800" b="1" dirty="0" smtClean="0">
                <a:latin typeface="+mn-lt"/>
                <a:ea typeface="Verdana" panose="020B0604030504040204" pitchFamily="34" charset="0"/>
                <a:cs typeface="Verdana" panose="020B0604030504040204" pitchFamily="34" charset="0"/>
              </a:rPr>
              <a:t> </a:t>
            </a:r>
            <a:r>
              <a:rPr lang="fr-FR" sz="2800" b="1" dirty="0">
                <a:latin typeface="+mn-lt"/>
                <a:ea typeface="Verdana" panose="020B0604030504040204" pitchFamily="34" charset="0"/>
                <a:cs typeface="Verdana" panose="020B0604030504040204" pitchFamily="34" charset="0"/>
              </a:rPr>
              <a:t>Pilot – </a:t>
            </a:r>
            <a:r>
              <a:rPr lang="fr-FR" sz="2800" b="1" dirty="0" err="1" smtClean="0">
                <a:latin typeface="+mn-lt"/>
                <a:ea typeface="Verdana" panose="020B0604030504040204" pitchFamily="34" charset="0"/>
                <a:cs typeface="Verdana" panose="020B0604030504040204" pitchFamily="34" charset="0"/>
              </a:rPr>
              <a:t>Identifying</a:t>
            </a:r>
            <a:r>
              <a:rPr lang="fr-FR" sz="2800" b="1" dirty="0" smtClean="0">
                <a:latin typeface="+mn-lt"/>
                <a:ea typeface="Verdana" panose="020B0604030504040204" pitchFamily="34" charset="0"/>
                <a:cs typeface="Verdana" panose="020B0604030504040204" pitchFamily="34" charset="0"/>
              </a:rPr>
              <a:t> the </a:t>
            </a:r>
            <a:r>
              <a:rPr lang="fr-FR" sz="2800" b="1" dirty="0" err="1" smtClean="0">
                <a:latin typeface="+mn-lt"/>
                <a:ea typeface="Verdana" panose="020B0604030504040204" pitchFamily="34" charset="0"/>
                <a:cs typeface="Verdana" panose="020B0604030504040204" pitchFamily="34" charset="0"/>
              </a:rPr>
              <a:t>users</a:t>
            </a:r>
            <a:r>
              <a:rPr lang="fr-FR" sz="2800" b="1" dirty="0" smtClean="0">
                <a:latin typeface="+mn-lt"/>
                <a:ea typeface="Verdana" panose="020B0604030504040204" pitchFamily="34" charset="0"/>
                <a:cs typeface="Verdana" panose="020B0604030504040204" pitchFamily="34" charset="0"/>
              </a:rPr>
              <a:t> (1):</a:t>
            </a:r>
            <a:br>
              <a:rPr lang="fr-FR" sz="2800" b="1" dirty="0" smtClean="0">
                <a:latin typeface="+mn-lt"/>
                <a:ea typeface="Verdana" panose="020B0604030504040204" pitchFamily="34" charset="0"/>
                <a:cs typeface="Verdana" panose="020B0604030504040204" pitchFamily="34" charset="0"/>
              </a:rPr>
            </a:br>
            <a:r>
              <a:rPr lang="fr-FR" sz="2800" b="1" dirty="0" err="1" smtClean="0">
                <a:latin typeface="+mn-lt"/>
                <a:ea typeface="Verdana" panose="020B0604030504040204" pitchFamily="34" charset="0"/>
                <a:cs typeface="Verdana" panose="020B0604030504040204" pitchFamily="34" charset="0"/>
              </a:rPr>
              <a:t>Who</a:t>
            </a:r>
            <a:r>
              <a:rPr lang="fr-FR" sz="2800" b="1" dirty="0" smtClean="0">
                <a:latin typeface="+mn-lt"/>
                <a:ea typeface="Verdana" panose="020B0604030504040204" pitchFamily="34" charset="0"/>
                <a:cs typeface="Verdana" panose="020B0604030504040204" pitchFamily="34" charset="0"/>
              </a:rPr>
              <a:t> are the </a:t>
            </a:r>
            <a:r>
              <a:rPr lang="fr-FR" sz="2800" b="1" dirty="0" err="1" smtClean="0">
                <a:latin typeface="+mn-lt"/>
                <a:ea typeface="Verdana" panose="020B0604030504040204" pitchFamily="34" charset="0"/>
                <a:cs typeface="Verdana" panose="020B0604030504040204" pitchFamily="34" charset="0"/>
              </a:rPr>
              <a:t>users</a:t>
            </a:r>
            <a:endParaRPr lang="en-GB" sz="2800" b="1"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0923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1638" y="121920"/>
            <a:ext cx="7396162" cy="955040"/>
          </a:xfrm>
        </p:spPr>
        <p:txBody>
          <a:bodyPr>
            <a:normAutofit/>
          </a:bodyPr>
          <a:lstStyle/>
          <a:p>
            <a:pPr algn="l"/>
            <a:r>
              <a:rPr lang="en-GB" sz="2400" b="1" smtClean="0">
                <a:latin typeface="+mn-lt"/>
                <a:ea typeface="Verdana" panose="020B0604030504040204" pitchFamily="34" charset="0"/>
                <a:cs typeface="Verdana" panose="020B0604030504040204" pitchFamily="34" charset="0"/>
              </a:rPr>
              <a:t>Recent example from the CEOS Seismic Pilot</a:t>
            </a:r>
            <a:endParaRPr lang="en-GB" sz="2400" b="1" dirty="0">
              <a:latin typeface="+mn-lt"/>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4032"/>
            <a:ext cx="468434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02024"/>
            <a:ext cx="457200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 y="1483360"/>
            <a:ext cx="8823960" cy="369332"/>
          </a:xfrm>
          <a:prstGeom prst="rect">
            <a:avLst/>
          </a:prstGeom>
          <a:noFill/>
        </p:spPr>
        <p:txBody>
          <a:bodyPr wrap="square" rtlCol="0">
            <a:spAutoFit/>
          </a:bodyPr>
          <a:lstStyle/>
          <a:p>
            <a:r>
              <a:rPr lang="en-GB" b="1">
                <a:ea typeface="Verdana" panose="020B0604030504040204" pitchFamily="34" charset="0"/>
                <a:cs typeface="Verdana" panose="020B0604030504040204" pitchFamily="34" charset="0"/>
              </a:rPr>
              <a:t>2015 post-earthquake landslide mapping in </a:t>
            </a:r>
            <a:r>
              <a:rPr lang="en-GB" b="1" smtClean="0">
                <a:ea typeface="Verdana" panose="020B0604030504040204" pitchFamily="34" charset="0"/>
                <a:cs typeface="Verdana" panose="020B0604030504040204" pitchFamily="34" charset="0"/>
              </a:rPr>
              <a:t>Nepal by BGS</a:t>
            </a:r>
            <a:endParaRPr lang="en-GB"/>
          </a:p>
        </p:txBody>
      </p:sp>
    </p:spTree>
    <p:extLst>
      <p:ext uri="{BB962C8B-B14F-4D97-AF65-F5344CB8AC3E}">
        <p14:creationId xmlns:p14="http://schemas.microsoft.com/office/powerpoint/2010/main" val="3157139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7</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dirty="0" smtClean="0">
                <a:solidFill>
                  <a:schemeClr val="bg1"/>
                </a:solidFill>
                <a:latin typeface="Tahoma" pitchFamily="-106" charset="0"/>
                <a:cs typeface="Tahoma" pitchFamily="-106" charset="0"/>
              </a:rPr>
              <a:t>User Needs</a:t>
            </a:r>
            <a:endParaRPr kumimoji="0" lang="en-US" sz="2800" b="1"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2" name="Rectangle 1"/>
          <p:cNvSpPr/>
          <p:nvPr/>
        </p:nvSpPr>
        <p:spPr>
          <a:xfrm>
            <a:off x="327087" y="1709462"/>
            <a:ext cx="8061727" cy="4708981"/>
          </a:xfrm>
          <a:prstGeom prst="rect">
            <a:avLst/>
          </a:prstGeom>
        </p:spPr>
        <p:txBody>
          <a:bodyPr wrap="square">
            <a:spAutoFit/>
          </a:bodyPr>
          <a:lstStyle/>
          <a:p>
            <a:pPr marL="285750" indent="-285750">
              <a:buFont typeface="Arial"/>
              <a:buChar char="•"/>
            </a:pPr>
            <a:r>
              <a:rPr lang="en-US" sz="2000" b="1" dirty="0"/>
              <a:t>D</a:t>
            </a:r>
            <a:r>
              <a:rPr lang="en-US" sz="2000" b="1" dirty="0" smtClean="0"/>
              <a:t>eferred </a:t>
            </a:r>
            <a:r>
              <a:rPr lang="en-US" sz="2000" b="1" dirty="0"/>
              <a:t>time </a:t>
            </a:r>
            <a:r>
              <a:rPr lang="en-US" sz="2000" b="1" dirty="0" smtClean="0"/>
              <a:t>information:</a:t>
            </a:r>
          </a:p>
          <a:p>
            <a:pPr marL="742950" lvl="1" indent="-285750">
              <a:buFont typeface="Arial"/>
              <a:buChar char="•"/>
            </a:pPr>
            <a:r>
              <a:rPr lang="en-US" sz="2000" dirty="0" smtClean="0">
                <a:solidFill>
                  <a:srgbClr val="FF0000"/>
                </a:solidFill>
              </a:rPr>
              <a:t>mapping </a:t>
            </a:r>
            <a:r>
              <a:rPr lang="en-US" sz="2000" dirty="0">
                <a:solidFill>
                  <a:srgbClr val="FF0000"/>
                </a:solidFill>
              </a:rPr>
              <a:t>and inventory of </a:t>
            </a:r>
            <a:r>
              <a:rPr lang="en-US" sz="2000" dirty="0" smtClean="0">
                <a:solidFill>
                  <a:srgbClr val="FF0000"/>
                </a:solidFill>
              </a:rPr>
              <a:t>landslides, </a:t>
            </a:r>
          </a:p>
          <a:p>
            <a:pPr marL="742950" lvl="1" indent="-285750">
              <a:buFont typeface="Arial"/>
              <a:buChar char="•"/>
            </a:pPr>
            <a:r>
              <a:rPr lang="en-US" sz="2000" dirty="0" smtClean="0">
                <a:solidFill>
                  <a:srgbClr val="FF0000"/>
                </a:solidFill>
              </a:rPr>
              <a:t>typology </a:t>
            </a:r>
            <a:r>
              <a:rPr lang="en-US" sz="2000" dirty="0">
                <a:solidFill>
                  <a:srgbClr val="FF0000"/>
                </a:solidFill>
              </a:rPr>
              <a:t>and kinematics, </a:t>
            </a:r>
            <a:endParaRPr lang="en-US" sz="2000" dirty="0" smtClean="0">
              <a:solidFill>
                <a:srgbClr val="FF0000"/>
              </a:solidFill>
            </a:endParaRPr>
          </a:p>
          <a:p>
            <a:pPr marL="742950" lvl="1" indent="-285750">
              <a:buFont typeface="Arial"/>
              <a:buChar char="•"/>
            </a:pPr>
            <a:r>
              <a:rPr lang="en-US" sz="2000" dirty="0" smtClean="0">
                <a:solidFill>
                  <a:srgbClr val="FF0000"/>
                </a:solidFill>
              </a:rPr>
              <a:t>modeling </a:t>
            </a:r>
            <a:r>
              <a:rPr lang="en-US" sz="2000" dirty="0">
                <a:solidFill>
                  <a:srgbClr val="FF0000"/>
                </a:solidFill>
              </a:rPr>
              <a:t>and prediction, </a:t>
            </a:r>
            <a:endParaRPr lang="en-US" sz="2000" dirty="0" smtClean="0">
              <a:solidFill>
                <a:srgbClr val="FF0000"/>
              </a:solidFill>
            </a:endParaRPr>
          </a:p>
          <a:p>
            <a:pPr marL="742950" lvl="1" indent="-285750">
              <a:buFont typeface="Arial"/>
              <a:buChar char="•"/>
            </a:pPr>
            <a:r>
              <a:rPr lang="en-US" sz="2000" dirty="0" smtClean="0">
                <a:solidFill>
                  <a:srgbClr val="FF0000"/>
                </a:solidFill>
              </a:rPr>
              <a:t>vulnerability assessment, and</a:t>
            </a:r>
          </a:p>
          <a:p>
            <a:pPr marL="742950" lvl="1" indent="-285750">
              <a:buFont typeface="Arial"/>
              <a:buChar char="•"/>
            </a:pPr>
            <a:r>
              <a:rPr lang="en-US" sz="2000" dirty="0" smtClean="0">
                <a:solidFill>
                  <a:srgbClr val="FF0000"/>
                </a:solidFill>
              </a:rPr>
              <a:t>Modeling.</a:t>
            </a:r>
          </a:p>
          <a:p>
            <a:pPr marL="285750" indent="-285750">
              <a:buFont typeface="Arial"/>
              <a:buChar char="•"/>
            </a:pPr>
            <a:r>
              <a:rPr lang="en-US" sz="2000" b="1" dirty="0"/>
              <a:t>N</a:t>
            </a:r>
            <a:r>
              <a:rPr lang="en-US" sz="2000" b="1" dirty="0" smtClean="0"/>
              <a:t>ear </a:t>
            </a:r>
            <a:r>
              <a:rPr lang="en-US" sz="2000" b="1" dirty="0"/>
              <a:t>real time and real time </a:t>
            </a:r>
            <a:r>
              <a:rPr lang="en-US" sz="2000" b="1" dirty="0" smtClean="0"/>
              <a:t>information: </a:t>
            </a:r>
            <a:endParaRPr lang="en-US" sz="2000" b="1" dirty="0"/>
          </a:p>
          <a:p>
            <a:pPr marL="742950" lvl="1" indent="-285750">
              <a:buFont typeface="Arial"/>
              <a:buChar char="•"/>
            </a:pPr>
            <a:r>
              <a:rPr lang="en-US" sz="2000" dirty="0" smtClean="0">
                <a:solidFill>
                  <a:srgbClr val="008000"/>
                </a:solidFill>
              </a:rPr>
              <a:t>mapping </a:t>
            </a:r>
            <a:r>
              <a:rPr lang="en-US" sz="2000" dirty="0">
                <a:solidFill>
                  <a:srgbClr val="008000"/>
                </a:solidFill>
              </a:rPr>
              <a:t>landslide events and their impact, </a:t>
            </a:r>
            <a:endParaRPr lang="en-US" sz="2000" dirty="0" smtClean="0">
              <a:solidFill>
                <a:srgbClr val="008000"/>
              </a:solidFill>
            </a:endParaRPr>
          </a:p>
          <a:p>
            <a:pPr marL="742950" lvl="1" indent="-285750">
              <a:buFont typeface="Arial"/>
              <a:buChar char="•"/>
            </a:pPr>
            <a:r>
              <a:rPr lang="en-US" sz="2000" dirty="0" smtClean="0">
                <a:solidFill>
                  <a:srgbClr val="008000"/>
                </a:solidFill>
              </a:rPr>
              <a:t>definition </a:t>
            </a:r>
            <a:r>
              <a:rPr lang="en-US" sz="2000" dirty="0">
                <a:solidFill>
                  <a:srgbClr val="008000"/>
                </a:solidFill>
              </a:rPr>
              <a:t>of landslide triggers and related thresholds, </a:t>
            </a:r>
            <a:endParaRPr lang="en-US" sz="2000" dirty="0" smtClean="0">
              <a:solidFill>
                <a:srgbClr val="008000"/>
              </a:solidFill>
            </a:endParaRPr>
          </a:p>
          <a:p>
            <a:pPr marL="742950" lvl="1" indent="-285750">
              <a:buFont typeface="Arial"/>
              <a:buChar char="•"/>
            </a:pPr>
            <a:r>
              <a:rPr lang="en-US" sz="2000" dirty="0" smtClean="0">
                <a:solidFill>
                  <a:srgbClr val="008000"/>
                </a:solidFill>
              </a:rPr>
              <a:t>location </a:t>
            </a:r>
            <a:r>
              <a:rPr lang="en-US" sz="2000" dirty="0">
                <a:solidFill>
                  <a:srgbClr val="008000"/>
                </a:solidFill>
              </a:rPr>
              <a:t>of safe areas for relocation of elements at risk, </a:t>
            </a:r>
            <a:endParaRPr lang="en-US" sz="2000" dirty="0" smtClean="0">
              <a:solidFill>
                <a:srgbClr val="008000"/>
              </a:solidFill>
            </a:endParaRPr>
          </a:p>
          <a:p>
            <a:pPr marL="742950" lvl="1" indent="-285750">
              <a:buFont typeface="Arial"/>
              <a:buChar char="•"/>
            </a:pPr>
            <a:r>
              <a:rPr lang="en-US" sz="2000" dirty="0" smtClean="0">
                <a:solidFill>
                  <a:srgbClr val="008000"/>
                </a:solidFill>
              </a:rPr>
              <a:t>post</a:t>
            </a:r>
            <a:r>
              <a:rPr lang="en-US" sz="2000" dirty="0">
                <a:solidFill>
                  <a:srgbClr val="008000"/>
                </a:solidFill>
              </a:rPr>
              <a:t>-event motion assessment, </a:t>
            </a:r>
            <a:r>
              <a:rPr lang="en-US" sz="2000" dirty="0" smtClean="0">
                <a:solidFill>
                  <a:srgbClr val="008000"/>
                </a:solidFill>
              </a:rPr>
              <a:t>and</a:t>
            </a:r>
          </a:p>
          <a:p>
            <a:pPr marL="742950" lvl="1" indent="-285750">
              <a:buFont typeface="Arial"/>
              <a:buChar char="•"/>
            </a:pPr>
            <a:r>
              <a:rPr lang="en-US" sz="2000" dirty="0" smtClean="0">
                <a:solidFill>
                  <a:srgbClr val="008000"/>
                </a:solidFill>
              </a:rPr>
              <a:t>residual </a:t>
            </a:r>
            <a:r>
              <a:rPr lang="en-US" sz="2000" dirty="0">
                <a:solidFill>
                  <a:srgbClr val="008000"/>
                </a:solidFill>
              </a:rPr>
              <a:t>risk </a:t>
            </a:r>
            <a:r>
              <a:rPr lang="en-US" sz="2000" dirty="0" smtClean="0">
                <a:solidFill>
                  <a:srgbClr val="008000"/>
                </a:solidFill>
              </a:rPr>
              <a:t>zonation.</a:t>
            </a:r>
          </a:p>
          <a:p>
            <a:pPr marL="285750" indent="-285750">
              <a:buFont typeface="Arial"/>
              <a:buChar char="•"/>
            </a:pPr>
            <a:endParaRPr lang="en-US" sz="2000" dirty="0"/>
          </a:p>
          <a:p>
            <a:pPr marL="285750" indent="-285750">
              <a:buFont typeface="Arial"/>
              <a:buChar char="•"/>
            </a:pPr>
            <a:r>
              <a:rPr lang="en-US" sz="2000" b="1" dirty="0" smtClean="0"/>
              <a:t>Benefit: </a:t>
            </a:r>
            <a:r>
              <a:rPr lang="en-US" sz="2000" dirty="0" smtClean="0"/>
              <a:t>comprehensive </a:t>
            </a:r>
            <a:r>
              <a:rPr lang="en-US" sz="2000" dirty="0"/>
              <a:t>monitoring of areas at </a:t>
            </a:r>
            <a:r>
              <a:rPr lang="en-US" sz="2000" dirty="0" smtClean="0"/>
              <a:t>risk; in </a:t>
            </a:r>
            <a:r>
              <a:rPr lang="en-US" sz="2000" dirty="0"/>
              <a:t>many </a:t>
            </a:r>
            <a:r>
              <a:rPr lang="en-US" sz="2000" dirty="0" smtClean="0"/>
              <a:t>cases, warning </a:t>
            </a:r>
            <a:r>
              <a:rPr lang="en-US" sz="2000" dirty="0"/>
              <a:t>of an impending </a:t>
            </a:r>
            <a:r>
              <a:rPr lang="en-US" sz="2000" dirty="0" smtClean="0"/>
              <a:t>event</a:t>
            </a:r>
          </a:p>
        </p:txBody>
      </p:sp>
    </p:spTree>
    <p:extLst>
      <p:ext uri="{BB962C8B-B14F-4D97-AF65-F5344CB8AC3E}">
        <p14:creationId xmlns:p14="http://schemas.microsoft.com/office/powerpoint/2010/main" val="74398887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dirty="0" smtClean="0"/>
          </a:p>
        </p:txBody>
      </p:sp>
      <p:sp>
        <p:nvSpPr>
          <p:cNvPr id="6" name="Title 1"/>
          <p:cNvSpPr txBox="1">
            <a:spLocks/>
          </p:cNvSpPr>
          <p:nvPr/>
        </p:nvSpPr>
        <p:spPr bwMode="auto">
          <a:xfrm>
            <a:off x="1550457" y="193975"/>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chemeClr val="bg1"/>
                </a:solidFill>
                <a:latin typeface="Tahoma" pitchFamily="-106" charset="0"/>
                <a:cs typeface="Tahoma" pitchFamily="-106" charset="0"/>
              </a:rPr>
              <a:t>Long-term Landslide Priority Areas </a:t>
            </a:r>
            <a:endParaRPr kumimoji="0" lang="en-US" sz="2800" b="1"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490859"/>
            <a:ext cx="9144000" cy="3672875"/>
          </a:xfrm>
          <a:prstGeom prst="rect">
            <a:avLst/>
          </a:prstGeom>
        </p:spPr>
      </p:pic>
      <p:sp>
        <p:nvSpPr>
          <p:cNvPr id="2" name="TextBox 1"/>
          <p:cNvSpPr txBox="1"/>
          <p:nvPr/>
        </p:nvSpPr>
        <p:spPr>
          <a:xfrm>
            <a:off x="1500747" y="6239216"/>
            <a:ext cx="5932934" cy="369332"/>
          </a:xfrm>
          <a:prstGeom prst="rect">
            <a:avLst/>
          </a:prstGeom>
          <a:noFill/>
        </p:spPr>
        <p:txBody>
          <a:bodyPr wrap="none" rtlCol="0">
            <a:spAutoFit/>
          </a:bodyPr>
          <a:lstStyle/>
          <a:p>
            <a:r>
              <a:rPr lang="en-US" dirty="0" smtClean="0"/>
              <a:t>Global Landslide Hazard Distribution, </a:t>
            </a:r>
            <a:r>
              <a:rPr lang="en-US" dirty="0" err="1" smtClean="0"/>
              <a:t>Nadim</a:t>
            </a:r>
            <a:r>
              <a:rPr lang="en-US" dirty="0" smtClean="0"/>
              <a:t> et al., 2006</a:t>
            </a:r>
            <a:endParaRPr lang="en-US" dirty="0"/>
          </a:p>
        </p:txBody>
      </p:sp>
    </p:spTree>
    <p:extLst>
      <p:ext uri="{BB962C8B-B14F-4D97-AF65-F5344CB8AC3E}">
        <p14:creationId xmlns:p14="http://schemas.microsoft.com/office/powerpoint/2010/main" val="222279883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dirty="0" smtClean="0">
                <a:solidFill>
                  <a:schemeClr val="bg1"/>
                </a:solidFill>
                <a:latin typeface="Tahoma" pitchFamily="-106" charset="0"/>
                <a:cs typeface="Tahoma" pitchFamily="-106" charset="0"/>
              </a:rPr>
              <a:t>Information Needs EO can address</a:t>
            </a:r>
            <a:endParaRPr kumimoji="0" lang="en-US" sz="2800" b="1"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3" name="Rectangle 2"/>
          <p:cNvSpPr/>
          <p:nvPr/>
        </p:nvSpPr>
        <p:spPr>
          <a:xfrm>
            <a:off x="346327" y="1603538"/>
            <a:ext cx="8448423" cy="3477875"/>
          </a:xfrm>
          <a:prstGeom prst="rect">
            <a:avLst/>
          </a:prstGeom>
        </p:spPr>
        <p:txBody>
          <a:bodyPr wrap="square">
            <a:spAutoFit/>
          </a:bodyPr>
          <a:lstStyle/>
          <a:p>
            <a:pPr marL="457200" lvl="0" indent="-457200">
              <a:buFont typeface="+mj-lt"/>
              <a:buAutoNum type="arabicPeriod"/>
            </a:pPr>
            <a:r>
              <a:rPr lang="en-CA" sz="2000" b="1" dirty="0" smtClean="0">
                <a:solidFill>
                  <a:srgbClr val="008000"/>
                </a:solidFill>
              </a:rPr>
              <a:t>Rapid </a:t>
            </a:r>
            <a:r>
              <a:rPr lang="en-CA" sz="2000" b="1" dirty="0">
                <a:solidFill>
                  <a:srgbClr val="008000"/>
                </a:solidFill>
              </a:rPr>
              <a:t>mapping in response to landslide disasters to support relief actions </a:t>
            </a:r>
            <a:r>
              <a:rPr lang="en-CA" sz="2000" b="1" dirty="0" smtClean="0">
                <a:solidFill>
                  <a:srgbClr val="008000"/>
                </a:solidFill>
              </a:rPr>
              <a:t>(already provided through the International </a:t>
            </a:r>
            <a:r>
              <a:rPr lang="en-CA" sz="2000" b="1" dirty="0">
                <a:solidFill>
                  <a:srgbClr val="008000"/>
                </a:solidFill>
              </a:rPr>
              <a:t>Charter</a:t>
            </a:r>
            <a:r>
              <a:rPr lang="en-CA" sz="2000" b="1">
                <a:solidFill>
                  <a:srgbClr val="008000"/>
                </a:solidFill>
              </a:rPr>
              <a:t>). </a:t>
            </a:r>
            <a:endParaRPr lang="en-US" sz="2000" b="1" dirty="0">
              <a:solidFill>
                <a:srgbClr val="008000"/>
              </a:solidFill>
            </a:endParaRPr>
          </a:p>
          <a:p>
            <a:pPr marL="457200" lvl="0" indent="-457200">
              <a:buFont typeface="+mj-lt"/>
              <a:buAutoNum type="arabicPeriod"/>
            </a:pPr>
            <a:r>
              <a:rPr lang="en-US" sz="2000" b="1" smtClean="0"/>
              <a:t>Landslide </a:t>
            </a:r>
            <a:r>
              <a:rPr lang="en-US" sz="2000" b="1" dirty="0"/>
              <a:t>inventories providing terrain deformation mapping over large areas e.g. entire watershed basins integrated into a pre-existing landslide inventory created using conventional geo-morphological </a:t>
            </a:r>
            <a:r>
              <a:rPr lang="en-US" sz="2000" b="1"/>
              <a:t>tools</a:t>
            </a:r>
            <a:r>
              <a:rPr lang="en-US" sz="2000" b="1" smtClean="0"/>
              <a:t>.</a:t>
            </a:r>
            <a:endParaRPr lang="en-US" sz="2000" b="1" dirty="0" smtClean="0"/>
          </a:p>
          <a:p>
            <a:pPr marL="457200" lvl="0" indent="-457200">
              <a:buFont typeface="+mj-lt"/>
              <a:buAutoNum type="arabicPeriod"/>
            </a:pPr>
            <a:r>
              <a:rPr lang="en-US" sz="2000" b="1" dirty="0" smtClean="0"/>
              <a:t>Landslide </a:t>
            </a:r>
            <a:r>
              <a:rPr lang="en-US" sz="2000" b="1" dirty="0"/>
              <a:t>monitoring providing terrain deformation mapping (hot spots) using up to date/continuous satellite observations</a:t>
            </a:r>
            <a:r>
              <a:rPr lang="en-US" sz="2000" b="1" dirty="0" smtClean="0"/>
              <a:t>.</a:t>
            </a:r>
          </a:p>
          <a:p>
            <a:pPr lvl="0"/>
            <a:endParaRPr lang="en-US" sz="2000" b="1" dirty="0"/>
          </a:p>
          <a:p>
            <a:pPr lvl="0"/>
            <a:endParaRPr lang="en-CA" sz="2000" b="1" dirty="0" smtClean="0"/>
          </a:p>
        </p:txBody>
      </p:sp>
    </p:spTree>
    <p:extLst>
      <p:ext uri="{BB962C8B-B14F-4D97-AF65-F5344CB8AC3E}">
        <p14:creationId xmlns:p14="http://schemas.microsoft.com/office/powerpoint/2010/main" val="305961808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1576</Words>
  <Application>Microsoft Office PowerPoint</Application>
  <PresentationFormat>On-screen Show (4:3)</PresentationFormat>
  <Paragraphs>183</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4_EUM_template_v03</vt:lpstr>
      <vt:lpstr>Proposal for a CEOS Pilot on Landslides Status of development</vt:lpstr>
      <vt:lpstr>PowerPoint Presentation</vt:lpstr>
      <vt:lpstr>PowerPoint Presentation</vt:lpstr>
      <vt:lpstr>Objectives of the Landslides community</vt:lpstr>
      <vt:lpstr>Landslides Pilot – Identifying the users (1): Who are the users</vt:lpstr>
      <vt:lpstr>Recent example from the CEOS Seismic Pilot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options: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Phillippe Bally</cp:lastModifiedBy>
  <cp:revision>391</cp:revision>
  <cp:lastPrinted>2014-03-31T07:56:05Z</cp:lastPrinted>
  <dcterms:created xsi:type="dcterms:W3CDTF">2012-08-31T01:11:17Z</dcterms:created>
  <dcterms:modified xsi:type="dcterms:W3CDTF">2015-09-08T10:00:43Z</dcterms:modified>
</cp:coreProperties>
</file>