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9" r:id="rId4"/>
    <p:sldId id="351" r:id="rId5"/>
    <p:sldId id="332" r:id="rId6"/>
    <p:sldId id="336" r:id="rId7"/>
    <p:sldId id="301" r:id="rId8"/>
    <p:sldId id="333" r:id="rId9"/>
    <p:sldId id="334" r:id="rId10"/>
    <p:sldId id="335" r:id="rId11"/>
    <p:sldId id="339" r:id="rId12"/>
    <p:sldId id="343" r:id="rId13"/>
    <p:sldId id="345" r:id="rId14"/>
    <p:sldId id="337" r:id="rId15"/>
    <p:sldId id="338" r:id="rId16"/>
    <p:sldId id="302" r:id="rId17"/>
    <p:sldId id="340" r:id="rId18"/>
    <p:sldId id="341" r:id="rId19"/>
    <p:sldId id="318" r:id="rId20"/>
    <p:sldId id="319" r:id="rId21"/>
    <p:sldId id="349" r:id="rId22"/>
    <p:sldId id="320" r:id="rId23"/>
    <p:sldId id="346" r:id="rId24"/>
    <p:sldId id="347" r:id="rId25"/>
    <p:sldId id="348" r:id="rId26"/>
    <p:sldId id="321" r:id="rId27"/>
    <p:sldId id="352" r:id="rId28"/>
    <p:sldId id="350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00"/>
    <a:srgbClr val="0000FF"/>
    <a:srgbClr val="CC0066"/>
    <a:srgbClr val="33CC33"/>
    <a:srgbClr val="003300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0" autoAdjust="0"/>
    <p:restoredTop sz="94780" autoAdjust="0"/>
  </p:normalViewPr>
  <p:slideViewPr>
    <p:cSldViewPr>
      <p:cViewPr>
        <p:scale>
          <a:sx n="75" d="100"/>
          <a:sy n="75" d="100"/>
        </p:scale>
        <p:origin x="-68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notesViewPr>
    <p:cSldViewPr>
      <p:cViewPr varScale="1">
        <p:scale>
          <a:sx n="71" d="100"/>
          <a:sy n="71" d="100"/>
        </p:scale>
        <p:origin x="-2813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CD819-827A-4355-BC55-BC2EFF343CD1}" type="datetimeFigureOut">
              <a:rPr lang="it-IT" smtClean="0"/>
              <a:pPr/>
              <a:t>09/09/2015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CF55-8342-45B2-8FB0-B004E5CE6FF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593A841-E1D7-427D-B95A-EC29C0921306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703B781-9744-4547-9764-3D475E27AAEC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Krakatoa</a:t>
            </a:r>
            <a:r>
              <a:rPr lang="it-IT" dirty="0" smtClean="0"/>
              <a:t> tsunami in 1883 </a:t>
            </a:r>
            <a:r>
              <a:rPr lang="it-IT" dirty="0" err="1" smtClean="0"/>
              <a:t>killed</a:t>
            </a:r>
            <a:r>
              <a:rPr lang="it-IT" dirty="0" smtClean="0"/>
              <a:t> 35 </a:t>
            </a:r>
            <a:r>
              <a:rPr lang="it-IT" dirty="0" err="1" smtClean="0"/>
              <a:t>to</a:t>
            </a:r>
            <a:r>
              <a:rPr lang="it-IT" dirty="0" smtClean="0"/>
              <a:t> 120k.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3B781-9744-4547-9764-3D475E27AAE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5E7A5-7482-4E77-BFFB-D60AAB164C4E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DB9DD-C9BE-45C4-B72B-0104B04A29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F7775-E439-40CF-B3DA-17D9F0F38C30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D369-852B-43D7-9D46-F4D722D5DF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F8E6B-711E-4D42-8EE3-A1217F05B929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D76A3-5F91-40CC-8E6A-52F98C8496F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286000" y="22860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9/9/2015</a:t>
            </a:fld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‹N›</a:t>
            </a:fld>
            <a:endParaRPr kumimoji="0" lang="en-US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BD04B-D6B8-46A8-9855-7F9213837C81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CD15-36B1-4F59-AE77-FF5B03CF1D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 Convegno Nazionale del Gruppo GIT         14-16 Giugno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B1305-048E-4122-88D5-4E9F3FDC18E8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A3464-B885-4B68-973D-DF6C3449F9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E1BBC-A5A1-40CB-8A36-C4DCB232A352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C6D6C-AA3A-468B-8B28-1F2DFEEE95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A29EA-6E1F-47E3-9F74-DA43C43890D1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577A-91FB-44A6-AA62-1CF48DB6FAB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000B3-D036-48BB-9332-48B744FA4B21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47239-E76C-4433-BDEA-75A3E3322E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C44B5-0F25-47D3-8517-63085D809739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CD30-64FC-4C3E-B7BE-FFF4DA7169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8585F-E1BB-452A-B0AC-4F5519F21650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91ADC-523B-4EAA-AF98-958FDCE824D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81281-6AD7-4AED-9ECC-E5C4279B2EC3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5E87-E864-484E-AC7A-9A62D5355ED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A669EE13-24E8-423F-8F6A-059BF279456A}" type="datetimeFigureOut">
              <a:rPr lang="it-IT"/>
              <a:pPr/>
              <a:t>09/09/2015</a:t>
            </a:fld>
            <a:endParaRPr lang="it-IT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0F8C094-F9BC-4834-9F29-577F3CBA0FE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69EE13-24E8-423F-8F6A-059BF279456A}" type="datetimeFigureOut">
              <a:rPr lang="it-IT" smtClean="0"/>
              <a:pPr/>
              <a:t>09/09/2015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F8C094-F9BC-4834-9F29-577F3CBA0FE1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6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13" cstate="print"/>
          <a:srcRect l="2429" t="18750" r="80573" b="12500"/>
          <a:stretch>
            <a:fillRect/>
          </a:stretch>
        </p:blipFill>
        <p:spPr bwMode="auto">
          <a:xfrm>
            <a:off x="0" y="0"/>
            <a:ext cx="990600" cy="518886"/>
          </a:xfrm>
          <a:prstGeom prst="rect">
            <a:avLst/>
          </a:prstGeom>
          <a:noFill/>
        </p:spPr>
      </p:pic>
      <p:sp>
        <p:nvSpPr>
          <p:cNvPr id="27" name="CasellaDiTesto 26"/>
          <p:cNvSpPr txBox="1"/>
          <p:nvPr/>
        </p:nvSpPr>
        <p:spPr>
          <a:xfrm>
            <a:off x="1004170" y="-1338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Geohazard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Supersites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&amp;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Natural</a:t>
            </a:r>
            <a:r>
              <a:rPr lang="it-IT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Verdana" pitchFamily="34" charset="0"/>
                <a:cs typeface="Arial" pitchFamily="34" charset="0"/>
              </a:rPr>
              <a:t>Laboratories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a/ingv.it/satellite-monitoring-of-geohazard-prone-megacities---satgeomeg/hom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458200" cy="860425"/>
          </a:xfrm>
        </p:spPr>
        <p:txBody>
          <a:bodyPr/>
          <a:lstStyle/>
          <a:p>
            <a:r>
              <a:rPr lang="it-IT" dirty="0" smtClean="0"/>
              <a:t>Status </a:t>
            </a:r>
            <a:r>
              <a:rPr lang="it-IT" dirty="0" err="1" smtClean="0"/>
              <a:t>of</a:t>
            </a:r>
            <a:r>
              <a:rPr lang="it-IT" dirty="0" smtClean="0"/>
              <a:t> the GSNL </a:t>
            </a:r>
            <a:r>
              <a:rPr lang="it-IT" dirty="0" err="1" smtClean="0"/>
              <a:t>initiative</a:t>
            </a: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254978" name="Picture 2" descr="http://supersites.earthobservations.org/Supersites_website_banne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94" y="228600"/>
            <a:ext cx="8237306" cy="1066800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457200" y="4419600"/>
            <a:ext cx="65532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Stefano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Salvi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Chair of the Supersites Advisory Committee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CEOS WG Disasters, ESA-ESRIN, September 2015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Product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issues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2192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As for data dissemination, product dissemination should be provided through existing infrastructures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USGS, UNAVCO, GEP, ARIA, EPOS look as possible solutions, and talks have started . In any case each Permanent/Event Supersite website will be the point of access to the product dissemination platform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Product dissemination should be </a:t>
            </a:r>
            <a:r>
              <a:rPr lang="en-US" sz="2000" dirty="0" err="1" smtClean="0">
                <a:latin typeface="Calibri" pitchFamily="34" charset="0"/>
              </a:rPr>
              <a:t>standardised</a:t>
            </a:r>
            <a:r>
              <a:rPr lang="en-US" sz="2000" dirty="0" smtClean="0">
                <a:latin typeface="Calibri" pitchFamily="34" charset="0"/>
              </a:rPr>
              <a:t> to have different platforms provide same metadata and formats (complex issue for products)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End-users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issues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9906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As requested by GEO, GSNL is moving towards a more direct capacity to provide societal benefits, this requires more direct involvement of local end users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To ensure that the scientific information generated in the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Permanent Supersites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is effectively used by DRM users for their Prevention activities, we need well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organised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communications and procedures:</a:t>
            </a:r>
          </a:p>
          <a:p>
            <a:pPr marL="7207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Within the Supersite scientific community (to reach consensus on the information to give and its level of accuracy)</a:t>
            </a:r>
          </a:p>
          <a:p>
            <a:pPr marL="7207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Between the Supersite scientific community and the national scientific agency supporting the Civil Protection (easy if this is part of the Supersite team)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609600" y="9906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While in Permanent Supersites there is time to develop good communications, and use them for the emergencies in the same areas, for </a:t>
            </a:r>
            <a:r>
              <a:rPr lang="en-US" sz="2000" b="1" dirty="0" smtClean="0">
                <a:latin typeface="Calibri" pitchFamily="34" charset="0"/>
              </a:rPr>
              <a:t>Event Supersites </a:t>
            </a:r>
            <a:r>
              <a:rPr lang="en-US" sz="2000" dirty="0" smtClean="0">
                <a:latin typeface="Calibri" pitchFamily="34" charset="0"/>
              </a:rPr>
              <a:t>it is more difficult to reach the end users with usable information.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Short term approach (non optimal):</a:t>
            </a:r>
          </a:p>
          <a:p>
            <a:pPr marL="8096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Use any existing relationships within the Supersite team,</a:t>
            </a:r>
          </a:p>
          <a:p>
            <a:pPr marL="8096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Distribute scientific products through the Charter</a:t>
            </a:r>
          </a:p>
          <a:p>
            <a:pPr marL="8096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Publish products on the website (with explanations)</a:t>
            </a:r>
          </a:p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Long term approach: </a:t>
            </a:r>
          </a:p>
          <a:p>
            <a:pPr marL="803275" lvl="0" indent="-2730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Identify for each country at risk the national PoC for Civil Defense and the agency(</a:t>
            </a:r>
            <a:r>
              <a:rPr lang="en-US" sz="2000" dirty="0" err="1" smtClean="0">
                <a:latin typeface="Calibri" pitchFamily="34" charset="0"/>
              </a:rPr>
              <a:t>ies</a:t>
            </a:r>
            <a:r>
              <a:rPr lang="en-US" sz="2000" dirty="0" smtClean="0">
                <a:latin typeface="Calibri" pitchFamily="34" charset="0"/>
              </a:rPr>
              <a:t>) providing scientific support to the CD. </a:t>
            </a:r>
          </a:p>
          <a:p>
            <a:pPr marL="803275" lvl="0" indent="-2730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Contact the latter and establish formal relationships before the emergencies.</a:t>
            </a:r>
          </a:p>
          <a:p>
            <a:pPr marL="803275" lvl="0" indent="-2730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Best if done within an international framework (GEO  for instance)</a:t>
            </a:r>
          </a:p>
          <a:p>
            <a:pPr marL="8096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End-users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issues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continued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838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New </a:t>
            </a:r>
            <a:r>
              <a:rPr lang="en-US" sz="3200" dirty="0" smtClean="0">
                <a:latin typeface="Calibri" pitchFamily="34" charset="0"/>
              </a:rPr>
              <a:t>Supersite evaluation procedure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752600"/>
            <a:ext cx="79248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Calibri" pitchFamily="34" charset="0"/>
            </a:endParaRPr>
          </a:p>
          <a:p>
            <a:pPr indent="63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A new procedure has been drafted and has been shared with the CEOS DCT. </a:t>
            </a:r>
          </a:p>
          <a:p>
            <a:pPr indent="63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It should be approved by SAC by the end of September.</a:t>
            </a:r>
          </a:p>
          <a:p>
            <a:pPr indent="63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Calibri" pitchFamily="34" charset="0"/>
              </a:rPr>
              <a:t>The new procedure contains several changes aiming in general to improve participation, data and knowledge dissemination, and uptake of scientific results by end-users (DRM users).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229600" cy="9144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Permanent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Supersite </a:t>
            </a:r>
            <a:r>
              <a:rPr lang="en-US" sz="3200" dirty="0" smtClean="0">
                <a:latin typeface="Calibri" pitchFamily="34" charset="0"/>
              </a:rPr>
              <a:t>evaluation : main changes - 1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81000" y="1066800"/>
            <a:ext cx="83820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indent="-265113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PoC becomes a Coordinator (more responsibilities) and should be proactively promoting  the use of the project results by the end user communities. 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Supersite Coordinator institution should support his/her activity to some extent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There should be evidence of </a:t>
            </a:r>
            <a:r>
              <a:rPr lang="en-GB" sz="2000" u="sng" dirty="0" smtClean="0"/>
              <a:t>existing or planned infrastructures /procedures </a:t>
            </a:r>
            <a:r>
              <a:rPr lang="en-GB" sz="2000" dirty="0" smtClean="0"/>
              <a:t>for accessing a </a:t>
            </a:r>
            <a:r>
              <a:rPr lang="en-GB" sz="2000" u="sng" dirty="0" smtClean="0"/>
              <a:t>considerable amount </a:t>
            </a:r>
            <a:r>
              <a:rPr lang="en-GB" sz="2000" dirty="0" smtClean="0"/>
              <a:t>of data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participants should agree on a Supersite </a:t>
            </a:r>
            <a:r>
              <a:rPr lang="en-GB" sz="2000" u="sng" dirty="0" smtClean="0"/>
              <a:t>data policy for in situ data and products </a:t>
            </a:r>
            <a:r>
              <a:rPr lang="en-GB" sz="2000" dirty="0" smtClean="0"/>
              <a:t>(based on GEO principles): stronger commitment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At the same time </a:t>
            </a:r>
            <a:r>
              <a:rPr lang="en-GB" sz="2000" u="sng" dirty="0" smtClean="0"/>
              <a:t>exceptions are possible to the open access</a:t>
            </a:r>
            <a:r>
              <a:rPr lang="en-GB" sz="2000" dirty="0" smtClean="0"/>
              <a:t> in case of sensitive information during crises</a:t>
            </a:r>
          </a:p>
          <a:p>
            <a:pPr marL="358775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Data </a:t>
            </a:r>
            <a:r>
              <a:rPr lang="en-GB" sz="2000" u="sng" dirty="0" smtClean="0"/>
              <a:t>access through web-services </a:t>
            </a:r>
            <a:r>
              <a:rPr lang="en-GB" sz="2000" dirty="0" smtClean="0"/>
              <a:t>should be provided for all data and products</a:t>
            </a:r>
            <a:endParaRPr lang="it-IT" sz="2000" dirty="0" smtClean="0"/>
          </a:p>
          <a:p>
            <a:pPr marL="8032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609600" y="1219200"/>
            <a:ext cx="79248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69875" indent="-265113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698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Scientists commit to </a:t>
            </a:r>
            <a:r>
              <a:rPr lang="en-GB" sz="2000" u="sng" dirty="0" smtClean="0"/>
              <a:t>provide science products in digital format </a:t>
            </a:r>
            <a:r>
              <a:rPr lang="en-GB" sz="2000" dirty="0" smtClean="0"/>
              <a:t>with a CC BY NC license or similar</a:t>
            </a:r>
          </a:p>
          <a:p>
            <a:pPr marL="2698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Evidence of </a:t>
            </a:r>
            <a:r>
              <a:rPr lang="en-GB" sz="2000" u="sng" dirty="0" smtClean="0"/>
              <a:t>long term sustainability </a:t>
            </a:r>
            <a:r>
              <a:rPr lang="en-GB" sz="2000" dirty="0" smtClean="0"/>
              <a:t>of infrastructures for data dissemination should be given.</a:t>
            </a:r>
            <a:endParaRPr lang="it-IT" sz="2000" dirty="0" smtClean="0"/>
          </a:p>
          <a:p>
            <a:pPr marL="2698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/>
              <a:t>The team is open to collaborations with other supersites and other international initiatives to support the GSNL initiative.</a:t>
            </a:r>
          </a:p>
          <a:p>
            <a:pPr marL="269875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There should be a good level of involvement of the local scientific and DRM end-user communities, which should appear in the proposal.</a:t>
            </a:r>
            <a:endParaRPr lang="it-IT" sz="2000" dirty="0" smtClean="0"/>
          </a:p>
          <a:p>
            <a:pPr marL="269875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proposal core team  </a:t>
            </a:r>
            <a:r>
              <a:rPr lang="en-GB" sz="2000" u="sng" dirty="0" smtClean="0"/>
              <a:t>commits to support end-users' uptake </a:t>
            </a:r>
            <a:r>
              <a:rPr lang="en-GB" sz="2000" dirty="0" smtClean="0"/>
              <a:t>of the science products (also by addressing their requirements)</a:t>
            </a:r>
          </a:p>
          <a:p>
            <a:pPr marL="893763" indent="-173038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93763" indent="-173038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229600" cy="9144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Permanent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Supersite </a:t>
            </a:r>
            <a:r>
              <a:rPr lang="en-US" sz="3200" dirty="0" smtClean="0">
                <a:latin typeface="Calibri" pitchFamily="34" charset="0"/>
              </a:rPr>
              <a:t>evaluation : main changes - 2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2296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Event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Supersite </a:t>
            </a:r>
            <a:r>
              <a:rPr lang="en-US" sz="3200" dirty="0" smtClean="0">
                <a:latin typeface="Calibri" pitchFamily="34" charset="0"/>
              </a:rPr>
              <a:t>evaluation : main changes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81000" y="1066800"/>
            <a:ext cx="83820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indent="-265113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science teams accept to share their research results in numerical format with other science teams and with risk managers and users. 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partners agree to define together a specific Supersite Data Policy respecting the spirit of GEO. Any limitation  should be mentioned at the proposal stage.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</a:pPr>
            <a:r>
              <a:rPr lang="en-GB" sz="2000" i="1" dirty="0" smtClean="0"/>
              <a:t>Optional requirements: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In-situ data available for the event are provided to the scientific teams. 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GB" sz="2000" dirty="0" smtClean="0"/>
              <a:t>The proposal identifies some End-users interested to the scientific products generated by the teams.</a:t>
            </a:r>
            <a:endParaRPr lang="it-IT" sz="2000" dirty="0" smtClean="0"/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  <a:p>
            <a:pPr marL="8032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2296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Supersite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proposals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under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preparation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81000" y="1066800"/>
            <a:ext cx="83820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indent="-265113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smtClean="0"/>
              <a:t>San </a:t>
            </a:r>
            <a:r>
              <a:rPr lang="it-IT" sz="2000" dirty="0" err="1" smtClean="0"/>
              <a:t>Andreas</a:t>
            </a:r>
            <a:r>
              <a:rPr lang="it-IT" sz="2000" dirty="0" smtClean="0"/>
              <a:t> fault. </a:t>
            </a:r>
            <a:r>
              <a:rPr lang="it-IT" sz="2000" dirty="0" err="1" smtClean="0"/>
              <a:t>Proposal</a:t>
            </a:r>
            <a:r>
              <a:rPr lang="it-IT" sz="2000" dirty="0" smtClean="0"/>
              <a:t> </a:t>
            </a:r>
            <a:r>
              <a:rPr lang="it-IT" sz="2000" dirty="0" err="1" smtClean="0"/>
              <a:t>submitted</a:t>
            </a:r>
            <a:r>
              <a:rPr lang="it-IT" sz="2000" dirty="0" smtClean="0"/>
              <a:t> in 2013,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amended</a:t>
            </a:r>
            <a:r>
              <a:rPr lang="it-IT" sz="2000" dirty="0" smtClean="0"/>
              <a:t>,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never</a:t>
            </a:r>
            <a:r>
              <a:rPr lang="it-IT" sz="2000" dirty="0" smtClean="0"/>
              <a:t> </a:t>
            </a:r>
            <a:r>
              <a:rPr lang="it-IT" sz="2000" dirty="0" err="1" smtClean="0"/>
              <a:t>received</a:t>
            </a:r>
            <a:r>
              <a:rPr lang="it-IT" sz="2000" dirty="0" smtClean="0"/>
              <a:t>, </a:t>
            </a:r>
            <a:r>
              <a:rPr lang="it-IT" sz="2000" dirty="0" err="1" smtClean="0"/>
              <a:t>now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should</a:t>
            </a:r>
            <a:r>
              <a:rPr lang="it-IT" sz="2000" dirty="0" smtClean="0"/>
              <a:t> </a:t>
            </a:r>
            <a:r>
              <a:rPr lang="it-IT" sz="2000" dirty="0" err="1" smtClean="0"/>
              <a:t>follow</a:t>
            </a:r>
            <a:r>
              <a:rPr lang="it-IT" sz="2000" dirty="0" smtClean="0"/>
              <a:t> the </a:t>
            </a:r>
            <a:r>
              <a:rPr lang="it-IT" sz="2000" dirty="0" err="1" smtClean="0"/>
              <a:t>new</a:t>
            </a:r>
            <a:r>
              <a:rPr lang="it-IT" sz="2000" dirty="0" smtClean="0"/>
              <a:t> </a:t>
            </a:r>
            <a:r>
              <a:rPr lang="it-IT" sz="2000" dirty="0" err="1" smtClean="0"/>
              <a:t>scheme</a:t>
            </a:r>
            <a:r>
              <a:rPr lang="it-IT" sz="2000" dirty="0" smtClean="0"/>
              <a:t>.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smtClean="0"/>
              <a:t>South East Asia </a:t>
            </a:r>
            <a:r>
              <a:rPr lang="it-IT" sz="2000" dirty="0" err="1" smtClean="0"/>
              <a:t>Natural</a:t>
            </a:r>
            <a:r>
              <a:rPr lang="it-IT" sz="2000" dirty="0" smtClean="0"/>
              <a:t> </a:t>
            </a:r>
            <a:r>
              <a:rPr lang="it-IT" sz="2000" dirty="0" err="1" smtClean="0"/>
              <a:t>Laboratory</a:t>
            </a:r>
            <a:r>
              <a:rPr lang="it-IT" sz="2000" dirty="0" smtClean="0"/>
              <a:t>. </a:t>
            </a:r>
            <a:r>
              <a:rPr lang="it-IT" sz="2000" dirty="0" err="1" smtClean="0"/>
              <a:t>Discussed</a:t>
            </a:r>
            <a:r>
              <a:rPr lang="it-IT" sz="2000" dirty="0" smtClean="0"/>
              <a:t> </a:t>
            </a:r>
            <a:r>
              <a:rPr lang="it-IT" sz="2000" dirty="0" err="1" smtClean="0"/>
              <a:t>later</a:t>
            </a:r>
            <a:r>
              <a:rPr lang="it-IT" sz="2000" dirty="0" smtClean="0"/>
              <a:t>.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err="1" smtClean="0"/>
              <a:t>Gulf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Corinth</a:t>
            </a:r>
            <a:r>
              <a:rPr lang="it-IT" sz="2000" dirty="0" smtClean="0"/>
              <a:t> fault zone, </a:t>
            </a:r>
            <a:r>
              <a:rPr lang="it-IT" sz="2000" dirty="0" err="1" smtClean="0"/>
              <a:t>Greece</a:t>
            </a:r>
            <a:r>
              <a:rPr lang="it-IT" sz="2000" dirty="0" smtClean="0"/>
              <a:t>. </a:t>
            </a:r>
            <a:r>
              <a:rPr lang="it-IT" sz="2000" dirty="0" err="1" smtClean="0"/>
              <a:t>Coordinator</a:t>
            </a:r>
            <a:r>
              <a:rPr lang="it-IT" sz="2000" dirty="0" smtClean="0"/>
              <a:t> </a:t>
            </a:r>
            <a:r>
              <a:rPr lang="it-IT" sz="2000" dirty="0" err="1" smtClean="0"/>
              <a:t>would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EPPO (</a:t>
            </a:r>
            <a:r>
              <a:rPr lang="it-IT" sz="2000" dirty="0" err="1" smtClean="0"/>
              <a:t>scientific</a:t>
            </a:r>
            <a:r>
              <a:rPr lang="it-IT" sz="2000" dirty="0" smtClean="0"/>
              <a:t> </a:t>
            </a:r>
            <a:r>
              <a:rPr lang="it-IT" sz="2000" dirty="0" err="1" smtClean="0"/>
              <a:t>branch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Greek</a:t>
            </a:r>
            <a:r>
              <a:rPr lang="it-IT" sz="2000" dirty="0" smtClean="0"/>
              <a:t> </a:t>
            </a:r>
            <a:r>
              <a:rPr lang="it-IT" sz="2000" dirty="0" err="1" smtClean="0"/>
              <a:t>Civil</a:t>
            </a:r>
            <a:r>
              <a:rPr lang="it-IT" sz="2000" dirty="0" smtClean="0"/>
              <a:t> </a:t>
            </a:r>
            <a:r>
              <a:rPr lang="it-IT" sz="2000" dirty="0" err="1" smtClean="0"/>
              <a:t>Protection</a:t>
            </a:r>
            <a:r>
              <a:rPr lang="it-IT" sz="2000" dirty="0" smtClean="0"/>
              <a:t>).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submitted</a:t>
            </a:r>
            <a:r>
              <a:rPr lang="it-IT" sz="2000" dirty="0" smtClean="0"/>
              <a:t> </a:t>
            </a:r>
            <a:r>
              <a:rPr lang="it-IT" sz="2000" dirty="0" err="1" smtClean="0"/>
              <a:t>possibly</a:t>
            </a:r>
            <a:r>
              <a:rPr lang="it-IT" sz="2000" dirty="0" smtClean="0"/>
              <a:t> at the end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September</a:t>
            </a:r>
            <a:r>
              <a:rPr lang="it-IT" sz="2000" dirty="0" smtClean="0"/>
              <a:t>.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err="1" smtClean="0"/>
              <a:t>Straits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Messina, Italy. </a:t>
            </a:r>
            <a:r>
              <a:rPr lang="it-IT" sz="2000" dirty="0" err="1" smtClean="0"/>
              <a:t>Coordinator</a:t>
            </a:r>
            <a:r>
              <a:rPr lang="it-IT" sz="2000" dirty="0" smtClean="0"/>
              <a:t> </a:t>
            </a:r>
            <a:r>
              <a:rPr lang="it-IT" sz="2000" dirty="0" err="1" smtClean="0"/>
              <a:t>would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Catania </a:t>
            </a:r>
            <a:r>
              <a:rPr lang="it-IT" sz="2000" dirty="0" err="1" smtClean="0"/>
              <a:t>University</a:t>
            </a:r>
            <a:r>
              <a:rPr lang="it-IT" sz="2000" dirty="0" smtClean="0"/>
              <a:t> or INGV.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submitted</a:t>
            </a:r>
            <a:r>
              <a:rPr lang="it-IT" sz="2000" dirty="0" smtClean="0"/>
              <a:t> </a:t>
            </a:r>
            <a:r>
              <a:rPr lang="it-IT" sz="2000" dirty="0" err="1" smtClean="0"/>
              <a:t>possibly</a:t>
            </a:r>
            <a:r>
              <a:rPr lang="it-IT" sz="2000" dirty="0" smtClean="0"/>
              <a:t> at the end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September</a:t>
            </a:r>
            <a:r>
              <a:rPr lang="it-IT" sz="2000" dirty="0" smtClean="0"/>
              <a:t>.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  <a:p>
            <a:pPr marL="8032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9144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Status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South East Asia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Natural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Laboratory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   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 descr="K:\Ricerca\GSNL\Dissemination\COPUOS\Fig_SEAN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78291"/>
            <a:ext cx="5378450" cy="366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SEanLab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status and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roadmap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962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The White Paper was revised to match also the outcome of an ad hoc meeting in Sendai.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Agreement obtained on the involvement of the reference local scientific agencies for Indonesia and Philippines: ITB, </a:t>
            </a:r>
            <a:r>
              <a:rPr lang="en-US" sz="2000" dirty="0" err="1" smtClean="0">
                <a:latin typeface="Calibri" pitchFamily="34" charset="0"/>
              </a:rPr>
              <a:t>Badan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Geologi</a:t>
            </a:r>
            <a:r>
              <a:rPr lang="en-US" sz="2000" dirty="0" smtClean="0">
                <a:latin typeface="Calibri" pitchFamily="34" charset="0"/>
              </a:rPr>
              <a:t>, PHIVOLCS.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Calibri" pitchFamily="34" charset="0"/>
              </a:rPr>
              <a:t>Phivolcs</a:t>
            </a:r>
            <a:r>
              <a:rPr lang="en-US" sz="2000" dirty="0" smtClean="0">
                <a:latin typeface="Calibri" pitchFamily="34" charset="0"/>
              </a:rPr>
              <a:t> in particular requested that a data policy be agreed within the Supersite team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An initial proposal was circulated by F. </a:t>
            </a:r>
            <a:r>
              <a:rPr lang="en-US" sz="2000" dirty="0" err="1" smtClean="0">
                <a:latin typeface="Calibri" pitchFamily="34" charset="0"/>
              </a:rPr>
              <a:t>Amelung</a:t>
            </a:r>
            <a:r>
              <a:rPr lang="en-US" sz="2000" dirty="0" smtClean="0">
                <a:latin typeface="Calibri" pitchFamily="34" charset="0"/>
              </a:rPr>
              <a:t> in 2014. This will need to be revised to match the new criteria and will have to be submitted officially by the Indonesia and Philippine scientific teams to the SAC for approval.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Before proceeding further an initial assessment of the support from each agency would be appreciated.</a:t>
            </a: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Contents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Calibri" pitchFamily="34" charset="0"/>
              </a:rPr>
              <a:t>Data status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Scientific product status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End-user issues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New Supersite evaluation procedure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Supersite proposals under preparation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Status and roadmap of the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SEANLab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Supersite scope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000" smtClean="0">
                <a:solidFill>
                  <a:prstClr val="black"/>
                </a:solidFill>
                <a:latin typeface="Calibri" pitchFamily="34" charset="0"/>
              </a:rPr>
              <a:t>Side issues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SEANLab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Objectives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Volcanic hazard: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Early detection of magma ascent to shallow levels.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Summit monitoring of volcanoes in unrest.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Monitoring of eruptions using SAR backscatter imagery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Assessment of post-eruption </a:t>
            </a:r>
            <a:r>
              <a:rPr lang="en-US" sz="2000" dirty="0" err="1" smtClean="0">
                <a:latin typeface="Calibri" pitchFamily="34" charset="0"/>
              </a:rPr>
              <a:t>lahar</a:t>
            </a:r>
            <a:r>
              <a:rPr lang="en-US" sz="2000" dirty="0" smtClean="0">
                <a:latin typeface="Calibri" pitchFamily="34" charset="0"/>
              </a:rPr>
              <a:t> hazards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Tectonics/Earthquakes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Imaging of earthquake deformation. Constraints of the source mechanism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Assessment of changes in earthquake hazard using stress change </a:t>
            </a:r>
            <a:r>
              <a:rPr lang="en-US" sz="2000" dirty="0" err="1" smtClean="0">
                <a:latin typeface="Calibri" pitchFamily="34" charset="0"/>
              </a:rPr>
              <a:t>modelling</a:t>
            </a:r>
            <a:r>
              <a:rPr lang="en-US" sz="2000" dirty="0" smtClean="0">
                <a:latin typeface="Calibri" pitchFamily="34" charset="0"/>
              </a:rPr>
              <a:t> after an earthquake</a:t>
            </a:r>
          </a:p>
          <a:p>
            <a:pPr marL="53657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Estimating rate of strain accumulation along major fault systems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381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SEANLab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requests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 SAR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8382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Background acquisitions: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all possible SAR acquisitions of Sentinel-1, ALOS-2.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Targeted acquisitions: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high-spatial resolution SAR imagery (Spotlight mode) to resolve dome growth and summit instabilities of high-risk volcanoes.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u="sng" dirty="0" smtClean="0">
                <a:latin typeface="Calibri" pitchFamily="34" charset="0"/>
              </a:rPr>
              <a:t>Top priority: </a:t>
            </a:r>
            <a:r>
              <a:rPr lang="en-US" sz="2000" dirty="0" smtClean="0">
                <a:latin typeface="Calibri" pitchFamily="34" charset="0"/>
              </a:rPr>
              <a:t>11 volcanoes in Indonesia, 5 in the Philippines, 2 in Papua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u="sng" dirty="0" smtClean="0">
                <a:latin typeface="Calibri" pitchFamily="34" charset="0"/>
              </a:rPr>
              <a:t>Medium priority</a:t>
            </a:r>
            <a:r>
              <a:rPr lang="en-US" sz="2000" dirty="0" smtClean="0">
                <a:latin typeface="Calibri" pitchFamily="34" charset="0"/>
              </a:rPr>
              <a:t>: 8 volcanoes in Indonesia, 5 in Papua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u="sng" dirty="0" smtClean="0">
                <a:latin typeface="Calibri" pitchFamily="34" charset="0"/>
              </a:rPr>
              <a:t>Low priority</a:t>
            </a:r>
            <a:r>
              <a:rPr lang="en-US" sz="2000" dirty="0" smtClean="0">
                <a:latin typeface="Calibri" pitchFamily="34" charset="0"/>
              </a:rPr>
              <a:t>: 5 volcanoes in Indonesia, 1 in Papua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Active faults to monitor: 3 in Indonesia, 3 in the Philippines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Archived data: 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SAR imagery of all previous missions are requested: JERS and ALOS-1, Radarsat-1, ERS1,2 and </a:t>
            </a:r>
            <a:r>
              <a:rPr lang="en-US" sz="2000" dirty="0" err="1" smtClean="0">
                <a:latin typeface="Calibri" pitchFamily="34" charset="0"/>
              </a:rPr>
              <a:t>Envisat</a:t>
            </a:r>
            <a:r>
              <a:rPr lang="en-US" sz="2000" dirty="0" smtClean="0">
                <a:latin typeface="Calibri" pitchFamily="34" charset="0"/>
              </a:rPr>
              <a:t>. </a:t>
            </a: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381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SEANLab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requests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Optical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8382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Pleiades: </a:t>
            </a:r>
          </a:p>
          <a:p>
            <a:pPr marL="6302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Top-priority volcanoes: 2 </a:t>
            </a:r>
            <a:r>
              <a:rPr lang="en-US" sz="2000" dirty="0" err="1" smtClean="0">
                <a:latin typeface="Calibri" pitchFamily="34" charset="0"/>
              </a:rPr>
              <a:t>coverages</a:t>
            </a:r>
            <a:r>
              <a:rPr lang="en-US" sz="2000" dirty="0" smtClean="0">
                <a:latin typeface="Calibri" pitchFamily="34" charset="0"/>
              </a:rPr>
              <a:t>/year. </a:t>
            </a:r>
          </a:p>
          <a:p>
            <a:pPr marL="6302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Medium-priority volcanoes: 1 coverage/year.</a:t>
            </a:r>
          </a:p>
          <a:p>
            <a:pPr marL="6302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Coverage is also requested after each significant eruption.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NASA Aster: 12 </a:t>
            </a:r>
            <a:r>
              <a:rPr lang="en-US" sz="2000" dirty="0" err="1" smtClean="0">
                <a:latin typeface="Calibri" pitchFamily="34" charset="0"/>
              </a:rPr>
              <a:t>coverages</a:t>
            </a:r>
            <a:r>
              <a:rPr lang="en-US" sz="2000" dirty="0" smtClean="0">
                <a:latin typeface="Calibri" pitchFamily="34" charset="0"/>
              </a:rPr>
              <a:t>/year to capture a baseline temperature profile through the seasons. 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EO-1 Hyperion and ALI: 22 scenes per year should be archived. 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Landsat-8 and AVHRR: All acquired scenes should be archived. During eruptions all possible imagery should be acquired. </a:t>
            </a: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381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SEANLab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requests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 DEM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2192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Tandem-X DEMs are requested for all the 245 volcanoes in the region (each 40*40 km2 centered on the volcano. Used for hazard assessment (forecasting of </a:t>
            </a:r>
            <a:r>
              <a:rPr lang="en-US" sz="2000" dirty="0" err="1" smtClean="0">
                <a:latin typeface="Calibri" pitchFamily="34" charset="0"/>
              </a:rPr>
              <a:t>pyroclastic</a:t>
            </a:r>
            <a:r>
              <a:rPr lang="en-US" sz="2000" dirty="0" smtClean="0">
                <a:latin typeface="Calibri" pitchFamily="34" charset="0"/>
              </a:rPr>
              <a:t> density currents) and for the InSAR processing.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The DEMs are requested for the mayor fault systems (100 km across) for fault mapping and InSAR processing for a total length of 2500 km, for the Sumatra fault, Palo </a:t>
            </a:r>
            <a:r>
              <a:rPr lang="en-US" sz="2000" dirty="0" err="1" smtClean="0">
                <a:latin typeface="Calibri" pitchFamily="34" charset="0"/>
              </a:rPr>
              <a:t>Kolo</a:t>
            </a:r>
            <a:r>
              <a:rPr lang="en-US" sz="2000" dirty="0" smtClean="0">
                <a:latin typeface="Calibri" pitchFamily="34" charset="0"/>
              </a:rPr>
              <a:t> fault,  </a:t>
            </a:r>
            <a:r>
              <a:rPr lang="en-US" sz="2000" dirty="0" err="1" smtClean="0">
                <a:latin typeface="Calibri" pitchFamily="34" charset="0"/>
              </a:rPr>
              <a:t>Soron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Yapan</a:t>
            </a:r>
            <a:r>
              <a:rPr lang="en-US" sz="2000" dirty="0" smtClean="0">
                <a:latin typeface="Calibri" pitchFamily="34" charset="0"/>
              </a:rPr>
              <a:t> fault, Philippines fault.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381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SEANLab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: s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ummary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of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EO 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requests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14400" y="1399793"/>
          <a:ext cx="7315200" cy="5153407"/>
        </p:xfrm>
        <a:graphic>
          <a:graphicData uri="http://schemas.openxmlformats.org/drawingml/2006/table">
            <a:tbl>
              <a:tblPr/>
              <a:tblGrid>
                <a:gridCol w="1038280"/>
                <a:gridCol w="1945551"/>
                <a:gridCol w="2486527"/>
                <a:gridCol w="1844842"/>
              </a:tblGrid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Agency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0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/>
                          <a:ea typeface="ＭＳ 明朝"/>
                          <a:cs typeface="Helvetica"/>
                        </a:rPr>
                        <a:t>Satellite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0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Sites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0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Helvetica"/>
                          <a:ea typeface="ＭＳ 明朝"/>
                          <a:cs typeface="Helvetica"/>
                        </a:rPr>
                        <a:t>Images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081"/>
                    </a:solidFill>
                  </a:tcPr>
                </a:tc>
              </a:tr>
              <a:tr h="2291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SAR: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ESA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Sentinel-1a,b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All possible acquisitions (</a:t>
                      </a:r>
                      <a:r>
                        <a:rPr lang="en-US" sz="1400" b="1" dirty="0" err="1">
                          <a:latin typeface="Helvetica"/>
                          <a:ea typeface="ＭＳ 明朝"/>
                          <a:cs typeface="Helvetica"/>
                        </a:rPr>
                        <a:t>asc</a:t>
                      </a: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 and </a:t>
                      </a:r>
                      <a:r>
                        <a:rPr lang="en-US" sz="1400" b="1" dirty="0" err="1">
                          <a:latin typeface="Helvetica"/>
                          <a:ea typeface="ＭＳ 明朝"/>
                          <a:cs typeface="Helvetica"/>
                        </a:rPr>
                        <a:t>desc</a:t>
                      </a: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1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JAXA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ALOS-2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All possible acquisitions (</a:t>
                      </a:r>
                      <a:r>
                        <a:rPr lang="en-US" sz="1400" b="1" dirty="0" err="1">
                          <a:latin typeface="Helvetica"/>
                          <a:ea typeface="ＭＳ 明朝"/>
                          <a:cs typeface="Helvetica"/>
                        </a:rPr>
                        <a:t>asc</a:t>
                      </a: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 and </a:t>
                      </a:r>
                      <a:r>
                        <a:rPr lang="en-US" sz="1400" b="1" dirty="0" err="1">
                          <a:latin typeface="Helvetica"/>
                          <a:ea typeface="ＭＳ 明朝"/>
                          <a:cs typeface="Helvetica"/>
                        </a:rPr>
                        <a:t>desc</a:t>
                      </a: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ASI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COSMO-SkyMed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15 targets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1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1370 images/yr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DLR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TerraSAR-X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  7 targets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2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230 images/yr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CSA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Radardsat-2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19 targets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3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285 images/yr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Optical: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CNES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Pleiades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15 top, 20 med priority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4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50 images/yr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NASA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EO-1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35 targets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5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770 images/yr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NASA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ASTER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35 targets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4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420 images/yr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USGS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Landsat-8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All possible acquisitions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DEMs: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DLR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Tandem-X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265 volcanoes (each 400 km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2</a:t>
                      </a:r>
                      <a:r>
                        <a:rPr lang="en-US" sz="1400" dirty="0" smtClean="0">
                          <a:latin typeface="Helvetica"/>
                          <a:ea typeface="ＭＳ 明朝"/>
                          <a:cs typeface="Helvetica"/>
                        </a:rPr>
                        <a:t>), major </a:t>
                      </a: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fault systems (2500*100 km</a:t>
                      </a:r>
                      <a:r>
                        <a:rPr lang="en-US" sz="1400" baseline="30000" dirty="0">
                          <a:latin typeface="Helvetica"/>
                          <a:ea typeface="ＭＳ 明朝"/>
                          <a:cs typeface="Helvetica"/>
                        </a:rPr>
                        <a:t>2</a:t>
                      </a: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994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Helvetica"/>
                          <a:ea typeface="ＭＳ 明朝"/>
                          <a:cs typeface="Helvetica"/>
                        </a:rPr>
                        <a:t>Archived </a:t>
                      </a: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SAR: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ESA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ERS1,2,ENVISAT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Complete archive 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JAXA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Helvetica"/>
                          <a:ea typeface="ＭＳ 明朝"/>
                          <a:cs typeface="Helvetica"/>
                        </a:rPr>
                        <a:t>JERS-1, </a:t>
                      </a:r>
                      <a:r>
                        <a:rPr lang="en-US" sz="1400" dirty="0" smtClean="0">
                          <a:latin typeface="Helvetica"/>
                          <a:ea typeface="ＭＳ 明朝"/>
                          <a:cs typeface="Helvetica"/>
                        </a:rPr>
                        <a:t>PALSAR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Complete archive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CSA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Radarsat-1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500 images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Helvetica"/>
                          <a:ea typeface="ＭＳ 明朝"/>
                          <a:cs typeface="Helvetica"/>
                        </a:rPr>
                        <a:t>Archived </a:t>
                      </a: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Optical:</a:t>
                      </a:r>
                      <a:endParaRPr lang="it-IT" sz="1400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JAXA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Helvetica"/>
                          <a:ea typeface="ＭＳ 明朝"/>
                          <a:cs typeface="Helvetica"/>
                        </a:rPr>
                        <a:t>ALOS-1 PRISM</a:t>
                      </a:r>
                      <a:endParaRPr lang="it-IT" sz="140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Helvetica"/>
                          <a:ea typeface="ＭＳ 明朝"/>
                          <a:cs typeface="Helvetica"/>
                        </a:rPr>
                        <a:t>Complete archive </a:t>
                      </a:r>
                      <a:endParaRPr lang="it-IT" sz="1400" b="1" dirty="0">
                        <a:latin typeface="Times New Roman"/>
                        <a:ea typeface="ＭＳ 明朝"/>
                      </a:endParaRPr>
                    </a:p>
                  </a:txBody>
                  <a:tcPr marL="62782" marR="6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SEANLab</a:t>
            </a: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: In situ data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available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Data from the 124-station </a:t>
            </a:r>
            <a:r>
              <a:rPr lang="en-US" sz="2000" dirty="0" err="1" smtClean="0">
                <a:latin typeface="Calibri" pitchFamily="34" charset="0"/>
              </a:rPr>
              <a:t>InaCORS</a:t>
            </a:r>
            <a:r>
              <a:rPr lang="en-US" sz="2000" dirty="0" smtClean="0">
                <a:latin typeface="Calibri" pitchFamily="34" charset="0"/>
              </a:rPr>
              <a:t> GPS network operated by the Indonesia Geospatial Agency (BIG), including stations of the German-Indonesian Tsunami Early Warning System (GITEWS).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The Sumatra GPS array (Sugar) is also open access. 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Other geophysical observing systems for tectonics are on the trajectory towards more openness and accessibility.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Streaming of the seismic monitoring data into international data centers such as IRIS poses enormous technical challenges; the scientific value of online access to this data is unclear. Volcano information on the densely populated Java Island is very sensitive. 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4800" y="609600"/>
            <a:ext cx="82296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Supersite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scope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81000" y="1066800"/>
            <a:ext cx="8382000" cy="4648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indent="-265113" algn="just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err="1" smtClean="0"/>
              <a:t>Should</a:t>
            </a:r>
            <a:r>
              <a:rPr lang="it-IT" sz="2000" dirty="0" smtClean="0"/>
              <a:t> </a:t>
            </a:r>
            <a:r>
              <a:rPr lang="it-IT" sz="2000" dirty="0" err="1" smtClean="0"/>
              <a:t>Permanent</a:t>
            </a:r>
            <a:r>
              <a:rPr lang="it-IT" sz="2000" dirty="0" smtClean="0"/>
              <a:t> </a:t>
            </a:r>
            <a:r>
              <a:rPr lang="it-IT" sz="2000" dirty="0" err="1" smtClean="0"/>
              <a:t>Supersites</a:t>
            </a:r>
            <a:r>
              <a:rPr lang="it-IT" sz="2000" dirty="0" smtClean="0"/>
              <a:t> last </a:t>
            </a:r>
            <a:r>
              <a:rPr lang="it-IT" sz="2000" dirty="0" err="1" smtClean="0"/>
              <a:t>forever</a:t>
            </a:r>
            <a:r>
              <a:rPr lang="it-IT" sz="2000" dirty="0" smtClean="0"/>
              <a:t>?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increase</a:t>
            </a:r>
            <a:r>
              <a:rPr lang="it-IT" sz="2000" dirty="0" smtClean="0"/>
              <a:t> </a:t>
            </a:r>
            <a:r>
              <a:rPr lang="it-IT" sz="2000" dirty="0" err="1" smtClean="0"/>
              <a:t>societal</a:t>
            </a:r>
            <a:r>
              <a:rPr lang="it-IT" sz="2000" dirty="0" smtClean="0"/>
              <a:t> </a:t>
            </a:r>
            <a:r>
              <a:rPr lang="it-IT" sz="2000" dirty="0" err="1" smtClean="0"/>
              <a:t>benefits</a:t>
            </a:r>
            <a:r>
              <a:rPr lang="it-IT" sz="2000" dirty="0" smtClean="0"/>
              <a:t> </a:t>
            </a:r>
            <a:r>
              <a:rPr lang="it-IT" sz="2000" dirty="0" err="1" smtClean="0"/>
              <a:t>overall</a:t>
            </a:r>
            <a:r>
              <a:rPr lang="it-IT" sz="2000" dirty="0" smtClean="0"/>
              <a:t>, </a:t>
            </a:r>
            <a:r>
              <a:rPr lang="it-IT" sz="2000" dirty="0" err="1" smtClean="0"/>
              <a:t>would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better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discontinue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 </a:t>
            </a:r>
            <a:r>
              <a:rPr lang="it-IT" sz="2000" dirty="0" err="1" smtClean="0"/>
              <a:t>when</a:t>
            </a:r>
            <a:r>
              <a:rPr lang="it-IT" sz="2000" dirty="0" smtClean="0"/>
              <a:t> </a:t>
            </a:r>
            <a:r>
              <a:rPr lang="it-IT" sz="2000" dirty="0" err="1" smtClean="0"/>
              <a:t>they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reached</a:t>
            </a:r>
            <a:r>
              <a:rPr lang="it-IT" sz="2000" dirty="0" smtClean="0"/>
              <a:t> </a:t>
            </a:r>
            <a:r>
              <a:rPr lang="it-IT" sz="2000" dirty="0" err="1" smtClean="0"/>
              <a:t>maturity</a:t>
            </a:r>
            <a:r>
              <a:rPr lang="it-IT" sz="2000" dirty="0" smtClean="0"/>
              <a:t>, so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able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identify</a:t>
            </a:r>
            <a:r>
              <a:rPr lang="it-IT" sz="2000" dirty="0" smtClean="0"/>
              <a:t> </a:t>
            </a:r>
            <a:r>
              <a:rPr lang="it-IT" sz="2000" dirty="0" err="1" smtClean="0"/>
              <a:t>new</a:t>
            </a:r>
            <a:r>
              <a:rPr lang="it-IT" sz="2000" dirty="0" smtClean="0"/>
              <a:t> </a:t>
            </a:r>
            <a:r>
              <a:rPr lang="it-IT" sz="2000" dirty="0" err="1" smtClean="0"/>
              <a:t>areas</a:t>
            </a:r>
            <a:r>
              <a:rPr lang="it-IT" sz="2000" dirty="0" smtClean="0"/>
              <a:t> </a:t>
            </a:r>
            <a:r>
              <a:rPr lang="it-IT" sz="2000" dirty="0" err="1" smtClean="0"/>
              <a:t>which</a:t>
            </a:r>
            <a:r>
              <a:rPr lang="it-IT" sz="2000" dirty="0" smtClean="0"/>
              <a:t> are in </a:t>
            </a:r>
            <a:r>
              <a:rPr lang="it-IT" sz="2000" dirty="0" err="1" smtClean="0"/>
              <a:t>greater</a:t>
            </a:r>
            <a:r>
              <a:rPr lang="it-IT" sz="2000" dirty="0" smtClean="0"/>
              <a:t> </a:t>
            </a:r>
            <a:r>
              <a:rPr lang="it-IT" sz="2000" dirty="0" err="1" smtClean="0"/>
              <a:t>need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?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it-IT" sz="2000" dirty="0" smtClean="0"/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err="1" smtClean="0"/>
              <a:t>Discussion</a:t>
            </a:r>
            <a:r>
              <a:rPr lang="it-IT" sz="2000" dirty="0" smtClean="0"/>
              <a:t> </a:t>
            </a:r>
            <a:r>
              <a:rPr lang="it-IT" sz="2000" dirty="0" err="1" smtClean="0"/>
              <a:t>started</a:t>
            </a:r>
            <a:r>
              <a:rPr lang="it-IT" sz="2000" dirty="0" smtClean="0"/>
              <a:t> in the SAC on </a:t>
            </a:r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fundamental</a:t>
            </a:r>
            <a:r>
              <a:rPr lang="it-IT" sz="2000" dirty="0" smtClean="0"/>
              <a:t> </a:t>
            </a:r>
            <a:r>
              <a:rPr lang="it-IT" sz="2000" dirty="0" err="1" smtClean="0"/>
              <a:t>questions</a:t>
            </a:r>
            <a:endParaRPr lang="it-IT" sz="2000" dirty="0" smtClean="0"/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2000" dirty="0" err="1" smtClean="0"/>
              <a:t>What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 opinion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CEOS WGD and the DCT ?</a:t>
            </a:r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it-IT" sz="2000" dirty="0" smtClean="0"/>
          </a:p>
          <a:p>
            <a:pPr marL="3587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  <a:p>
            <a:pPr marL="803275" lvl="0" indent="-26511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3200" dirty="0" smtClean="0">
                <a:solidFill>
                  <a:schemeClr val="tx2"/>
                </a:solidFill>
                <a:latin typeface="Calibri" pitchFamily="34" charset="0"/>
              </a:rPr>
              <a:t>Side </a:t>
            </a:r>
            <a:r>
              <a:rPr lang="it-IT" sz="3200" dirty="0" err="1" smtClean="0">
                <a:solidFill>
                  <a:schemeClr val="tx2"/>
                </a:solidFill>
                <a:latin typeface="Calibri" pitchFamily="34" charset="0"/>
              </a:rPr>
              <a:t>issues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480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Request to JAXA to provide at least archived JERS imagery and ALOS-1 imagery at ESA openly accessible to all. To match what has been done for the Alaska SAR Facility ALOS-1 archive, which is now openly available after changes in JAXA data policies. </a:t>
            </a:r>
          </a:p>
          <a:p>
            <a:pPr marL="27305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After the analysis of </a:t>
            </a:r>
            <a:r>
              <a:rPr lang="en-US" sz="2000" dirty="0" smtClean="0">
                <a:latin typeface="Calibri" pitchFamily="34" charset="0"/>
              </a:rPr>
              <a:t>present </a:t>
            </a:r>
            <a:r>
              <a:rPr lang="en-US" sz="2000" dirty="0" smtClean="0">
                <a:latin typeface="Calibri" pitchFamily="34" charset="0"/>
              </a:rPr>
              <a:t>status of InSAR coverage over the </a:t>
            </a:r>
            <a:r>
              <a:rPr lang="en-US" sz="2000" dirty="0" smtClean="0">
                <a:latin typeface="Calibri" pitchFamily="34" charset="0"/>
              </a:rPr>
              <a:t>major urban areas of the </a:t>
            </a:r>
            <a:r>
              <a:rPr lang="en-US" sz="2000" dirty="0" smtClean="0">
                <a:latin typeface="Calibri" pitchFamily="34" charset="0"/>
              </a:rPr>
              <a:t>world, </a:t>
            </a:r>
            <a:r>
              <a:rPr lang="it-IT" sz="2000" dirty="0" err="1" smtClean="0">
                <a:latin typeface="Cambria" pitchFamily="18" charset="0"/>
                <a:hlinkClick r:id="rId2"/>
              </a:rPr>
              <a:t>https</a:t>
            </a:r>
            <a:r>
              <a:rPr lang="it-IT" sz="2000" dirty="0" smtClean="0">
                <a:latin typeface="Cambria" pitchFamily="18" charset="0"/>
                <a:hlinkClick r:id="rId2"/>
              </a:rPr>
              <a:t>://</a:t>
            </a:r>
            <a:r>
              <a:rPr lang="it-IT" sz="2000" dirty="0" err="1" smtClean="0">
                <a:latin typeface="Cambria" pitchFamily="18" charset="0"/>
                <a:hlinkClick r:id="rId2"/>
              </a:rPr>
              <a:t>sites.google.com</a:t>
            </a:r>
            <a:r>
              <a:rPr lang="it-IT" sz="2000" dirty="0" smtClean="0">
                <a:latin typeface="Cambria" pitchFamily="18" charset="0"/>
                <a:hlinkClick r:id="rId2"/>
              </a:rPr>
              <a:t>/a/</a:t>
            </a:r>
            <a:r>
              <a:rPr lang="it-IT" sz="2000" dirty="0" err="1" smtClean="0">
                <a:latin typeface="Cambria" pitchFamily="18" charset="0"/>
                <a:hlinkClick r:id="rId2"/>
              </a:rPr>
              <a:t>ingv.it</a:t>
            </a:r>
            <a:r>
              <a:rPr lang="it-IT" sz="2000" dirty="0" smtClean="0">
                <a:latin typeface="Cambria" pitchFamily="18" charset="0"/>
                <a:hlinkClick r:id="rId2"/>
              </a:rPr>
              <a:t>/</a:t>
            </a:r>
            <a:r>
              <a:rPr lang="it-IT" sz="2000" dirty="0" err="1" smtClean="0">
                <a:latin typeface="Cambria" pitchFamily="18" charset="0"/>
                <a:hlinkClick r:id="rId2"/>
              </a:rPr>
              <a:t>satellite-monitoring-of-geohazard-prone-megacities---</a:t>
            </a:r>
            <a:r>
              <a:rPr lang="it-IT" sz="2000" dirty="0" err="1" smtClean="0">
                <a:latin typeface="Cambria" pitchFamily="18" charset="0"/>
                <a:hlinkClick r:id="rId2"/>
              </a:rPr>
              <a:t>satgeomeg</a:t>
            </a:r>
            <a:r>
              <a:rPr lang="it-IT" sz="2000" dirty="0" smtClean="0">
                <a:latin typeface="Cambria" pitchFamily="18" charset="0"/>
                <a:hlinkClick r:id="rId2"/>
              </a:rPr>
              <a:t>/home</a:t>
            </a:r>
            <a:r>
              <a:rPr lang="it-IT" sz="2000" u="sng" dirty="0" smtClean="0">
                <a:latin typeface="Cambria" pitchFamily="18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how </a:t>
            </a:r>
            <a:r>
              <a:rPr lang="en-US" sz="2000" dirty="0" smtClean="0">
                <a:latin typeface="Calibri" pitchFamily="34" charset="0"/>
              </a:rPr>
              <a:t>to proceed to ensure </a:t>
            </a:r>
            <a:r>
              <a:rPr lang="en-US" sz="2000" dirty="0" smtClean="0">
                <a:latin typeface="Calibri" pitchFamily="34" charset="0"/>
              </a:rPr>
              <a:t>these are </a:t>
            </a:r>
            <a:r>
              <a:rPr lang="en-US" sz="2000" dirty="0" smtClean="0">
                <a:latin typeface="Calibri" pitchFamily="34" charset="0"/>
              </a:rPr>
              <a:t>constantly imaged with optimum </a:t>
            </a:r>
            <a:r>
              <a:rPr lang="en-US" sz="2000" dirty="0" err="1" smtClean="0">
                <a:latin typeface="Calibri" pitchFamily="34" charset="0"/>
              </a:rPr>
              <a:t>coverages</a:t>
            </a:r>
            <a:r>
              <a:rPr lang="en-US" sz="2000" dirty="0" smtClean="0">
                <a:latin typeface="Calibri" pitchFamily="34" charset="0"/>
              </a:rPr>
              <a:t>.  </a:t>
            </a:r>
          </a:p>
          <a:p>
            <a:pPr marL="985838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985838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7620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Data Status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4478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Tungurahua and Cotopaxi volcano Supersite, Ecuador, have started to receive COSMO-SkyMed and </a:t>
            </a:r>
            <a:r>
              <a:rPr lang="en-US" sz="2000" dirty="0" err="1" smtClean="0">
                <a:latin typeface="Calibri" pitchFamily="34" charset="0"/>
              </a:rPr>
              <a:t>TerraSAR</a:t>
            </a:r>
            <a:r>
              <a:rPr lang="en-US" sz="2000" dirty="0" smtClean="0">
                <a:latin typeface="Calibri" pitchFamily="34" charset="0"/>
              </a:rPr>
              <a:t> X imagery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err="1" smtClean="0">
                <a:latin typeface="Calibri" pitchFamily="34" charset="0"/>
              </a:rPr>
              <a:t>Taupo</a:t>
            </a:r>
            <a:r>
              <a:rPr lang="en-US" sz="2000" dirty="0" smtClean="0">
                <a:latin typeface="Calibri" pitchFamily="34" charset="0"/>
              </a:rPr>
              <a:t> volcanic zone Supersite, New Zealand, has started to receive </a:t>
            </a:r>
            <a:r>
              <a:rPr lang="en-US" sz="2000" dirty="0" err="1" smtClean="0">
                <a:latin typeface="Calibri" pitchFamily="34" charset="0"/>
              </a:rPr>
              <a:t>TerraSAR</a:t>
            </a:r>
            <a:r>
              <a:rPr lang="en-US" sz="2000" dirty="0" smtClean="0">
                <a:latin typeface="Calibri" pitchFamily="34" charset="0"/>
              </a:rPr>
              <a:t> X imagery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Normal data flow for the other Permanent Supersites, 100s of images per year provided to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PoCs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EO data infrastructures improvements: after UNAVCO and DLR, now also the GEP is providing data access for COSMO-SkyMed.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Data Status: Nepal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Event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Supersite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1430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Large data volumes provided to the Supersite (thank you !), mostly new acquisitions: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ASI provides full coverage of the area for several months after the quake, with a quota of  530 COSMO-SkyMed images.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DLR provides up to 50 </a:t>
            </a:r>
            <a:r>
              <a:rPr lang="en-US" sz="2000" dirty="0" err="1" smtClean="0">
                <a:latin typeface="Calibri" pitchFamily="34" charset="0"/>
              </a:rPr>
              <a:t>TerraSAR</a:t>
            </a:r>
            <a:r>
              <a:rPr lang="en-US" sz="2000" dirty="0" smtClean="0">
                <a:latin typeface="Calibri" pitchFamily="34" charset="0"/>
              </a:rPr>
              <a:t> X images.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CSA provides several Radarsat-2 co-seismic images.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Sentinel-1 data were also widely used by Supersite teams.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JAXA does not provide ALOS-2 data for GSNL, but ALOS-2 data were obtained through JAXA scientific projects and through the Seismic pilot (Obj. C).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Open access in situ data available, but not data from “private” network.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Data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issues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219200"/>
            <a:ext cx="7924800" cy="3657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libri" pitchFamily="34" charset="0"/>
              </a:rPr>
              <a:t>For some Supersites the in situ data are still not easily accessible to scientists outside the core team</a:t>
            </a: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There are still too few requests to access EO data for scientists outside of Supersite core teams (for some Supersites)</a:t>
            </a: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Infrastructures for  Supersite data sharing not yet fully in place:</a:t>
            </a:r>
          </a:p>
          <a:p>
            <a:pPr marL="7207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For non freely available EO data only DLR is using  a dedicated portal, however automatic remote download is not possible (need an action by DLR to verify with UNAVCO)</a:t>
            </a:r>
          </a:p>
          <a:p>
            <a:pPr marL="7207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For in situ data, only Hawaii is distributing data (GPS and seismic) through web services. Other Supersites have different degrees of implementation (need action by SAC).</a:t>
            </a: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6096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Product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Status 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09600" y="1600199"/>
            <a:ext cx="7924800" cy="3962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New GSNL developments: ask scientists to provide their research results (products) in digital form on request. To do this:</a:t>
            </a: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We need a data policy</a:t>
            </a: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We need a licensing policy</a:t>
            </a: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Calibri" pitchFamily="34" charset="0"/>
              </a:rPr>
              <a:t>We need a way to share these products (with the scientific community and with the end-users)</a:t>
            </a: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rgbClr val="A04DA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New developments still ongoing (see New Supersite evaluation procedures later on) but we experimented with the Nepal Supersite</a:t>
            </a: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93763" indent="-173038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Nepal Supersite website -1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85800" y="914400"/>
            <a:ext cx="79248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We used the GEO-GSNL website (not the old UNAVCO website) to disseminate research products (and other information)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000" t="16667" r="15500" b="3333"/>
          <a:stretch>
            <a:fillRect/>
          </a:stretch>
        </p:blipFill>
        <p:spPr bwMode="auto">
          <a:xfrm>
            <a:off x="685800" y="2133600"/>
            <a:ext cx="7665720" cy="45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685800" y="914400"/>
            <a:ext cx="79248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For the data we refer to the downloading platforms: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5333" r="14500" b="667"/>
          <a:stretch>
            <a:fillRect/>
          </a:stretch>
        </p:blipFill>
        <p:spPr bwMode="auto">
          <a:xfrm>
            <a:off x="460829" y="1752600"/>
            <a:ext cx="830217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Nepal Supersite website -2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685800" y="914400"/>
            <a:ext cx="79248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125" lvl="0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365125" indent="-273050" algn="just" fontAlgn="auto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</a:rPr>
              <a:t>For the research products we provide ftp links or email addresses: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33400" y="457200"/>
            <a:ext cx="7772400" cy="91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Nepal Supersite website -2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250" t="15333" r="15250" b="-667"/>
          <a:stretch>
            <a:fillRect/>
          </a:stretch>
        </p:blipFill>
        <p:spPr bwMode="auto">
          <a:xfrm>
            <a:off x="685800" y="1828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9119</TotalTime>
  <Words>2049</Words>
  <Application>Microsoft Office PowerPoint</Application>
  <PresentationFormat>Presentazione su schermo (4:3)</PresentationFormat>
  <Paragraphs>256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Personalizza struttura</vt:lpstr>
      <vt:lpstr>Tramonto</vt:lpstr>
      <vt:lpstr>Status of the GSNL initiative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INGV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Stefano</cp:lastModifiedBy>
  <cp:revision>424</cp:revision>
  <dcterms:created xsi:type="dcterms:W3CDTF">2010-06-14T07:49:16Z</dcterms:created>
  <dcterms:modified xsi:type="dcterms:W3CDTF">2015-09-09T12:49:15Z</dcterms:modified>
</cp:coreProperties>
</file>