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3" r:id="rId10"/>
    <p:sldId id="264" r:id="rId11"/>
    <p:sldId id="265" r:id="rId12"/>
    <p:sldId id="266" r:id="rId13"/>
    <p:sldId id="269" r:id="rId14"/>
    <p:sldId id="268" r:id="rId15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xmlns="" val="3530218368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rPr/>
              <a:pPr lvl="0"/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file:///C:\Users\Hilcea\Dropbox\___WGCapD\__E_LEARNING\__E-learning_Plans\earthobservations.org" TargetMode="External"/><Relationship Id="rId2" Type="http://schemas.openxmlformats.org/officeDocument/2006/relationships/hyperlink" Target="file:///C:\Users\Hilcea\Dropbox\___WGCapD\__E_LEARNING\__E-learning_Plans\ceo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isasterscharter.org/" TargetMode="External"/><Relationship Id="rId4" Type="http://schemas.openxmlformats.org/officeDocument/2006/relationships/hyperlink" Target="http://www.unoosa.org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tomeeting.com/online/start" TargetMode="External"/><Relationship Id="rId2" Type="http://schemas.openxmlformats.org/officeDocument/2006/relationships/hyperlink" Target="https://moodle.org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609600" y="2209801"/>
            <a:ext cx="8077200" cy="121919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 smtClean="0">
                <a:solidFill>
                  <a:srgbClr val="FFFFFF"/>
                </a:solidFill>
              </a:rPr>
              <a:t>Distance Education Course – Remote Sensing Technology for DRM</a:t>
            </a:r>
            <a:endParaRPr lang="en-US" sz="36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8" y="3759200"/>
            <a:ext cx="5168412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err="1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Hilcéa</a:t>
            </a: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 Ferreira - WGCapD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CEOS Working Group on Disasters Meeting #3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JAXA – Tokyo, Japan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10th-12th March, 2015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US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10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2322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Themes</a:t>
            </a: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 for </a:t>
            </a: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Webinars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buAutoNum type="arabicPeriod" startAt="4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Space-based Earth observation systems and their applications for geological disasters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(earthquakes, landslides, and volcanoes)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Antonios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Mouratidis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5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Space-based Earth observation systems for environmental </a:t>
            </a:r>
          </a:p>
          <a:p>
            <a:pPr marL="457200" indent="-45720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disasters (forest fires)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Instructors: Alberto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Setzer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Fabiano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Morelli</a:t>
            </a: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6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Satellite communication systems for early warning, search and rescue, and emergency response.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Applications of mobile geographic information systems (GIS) and crowd-sourcing in real-time data collection with reference to disaster management. (Example with Rainfall and Floods)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Instructor: Daniel Vila (Real Time Monitoring of Global Precipitation from </a:t>
            </a:r>
          </a:p>
          <a:p>
            <a:pPr lvl="1"/>
            <a:r>
              <a:rPr lang="en-US" b="1" dirty="0" smtClean="0">
                <a:latin typeface="Arial" pitchFamily="34" charset="0"/>
                <a:cs typeface="Arial" pitchFamily="34" charset="0"/>
              </a:rPr>
              <a:t>Space: New Technologies Applied to Heavy Rainfall Risk Reduction)</a:t>
            </a: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11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75487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Themes</a:t>
            </a: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 for </a:t>
            </a: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Webinars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57200" indent="-457200">
              <a:buAutoNum type="arabicPeriod" startAt="7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Concepts and applications of internet GIS and Sensor Web (network of sensors) for disaster management. Example of a tool (TerraMa2 - computational platform for developing Monitoring, Analysis and Alert systems)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Laércio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Namikawa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8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Rapid mapping and emergency services: Success stories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(Example with volcanoes). Possible examples of Charter </a:t>
            </a: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Instructor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sz="2000" b="1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WGDisasters</a:t>
            </a:r>
            <a:r>
              <a:rPr lang="en-US" sz="20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lvl="1">
              <a:buFont typeface="Wingdings" pitchFamily="2" charset="2"/>
              <a:buChar char="Ø"/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4627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Commitment by Instructors</a:t>
            </a:r>
          </a:p>
          <a:p>
            <a:pPr lvl="1"/>
            <a:endParaRPr lang="en-US" dirty="0">
              <a:latin typeface="Arial"/>
              <a:cs typeface="Arial"/>
              <a:sym typeface="Arial"/>
            </a:endParaRPr>
          </a:p>
          <a:p>
            <a:pPr lvl="1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Phase 1 - approximately 4 hours for: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540000" lvl="2" indent="540000">
              <a:buFont typeface="Wingdings" pitchFamily="2" charset="2"/>
              <a:buChar char="Ø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Preparation of a 1-hour presentation using CEOS template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540000" lvl="2" indent="540000">
              <a:buFont typeface="Wingdings" pitchFamily="2" charset="2"/>
              <a:buChar char="Ø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Preparation of 5-10 questions for a quiz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540000" lvl="2" indent="540000">
              <a:buFont typeface="Wingdings" pitchFamily="2" charset="2"/>
              <a:buChar char="Ø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Preparation of instructional materials or links of interest to be   </a:t>
            </a:r>
          </a:p>
          <a:p>
            <a:pPr marL="540000" lvl="2" indent="540000"/>
            <a:r>
              <a:rPr lang="en-US" sz="2200" dirty="0" smtClean="0">
                <a:latin typeface="Arial" pitchFamily="34" charset="0"/>
                <a:cs typeface="Arial" pitchFamily="34" charset="0"/>
              </a:rPr>
              <a:t>sent to participants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540000" lvl="2" indent="540000">
              <a:buFont typeface="Wingdings" pitchFamily="2" charset="2"/>
              <a:buChar char="Ø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Availability to participate live on the correspondent webinar </a:t>
            </a:r>
          </a:p>
          <a:p>
            <a:pPr marL="540000" lvl="2" indent="540000"/>
            <a:r>
              <a:rPr lang="en-US" sz="2200" dirty="0" smtClean="0">
                <a:latin typeface="Arial" pitchFamily="34" charset="0"/>
                <a:cs typeface="Arial" pitchFamily="34" charset="0"/>
              </a:rPr>
              <a:t>session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marL="540000" lvl="2" indent="540000">
              <a:buFont typeface="Wingdings" pitchFamily="2" charset="2"/>
              <a:buChar char="Ø"/>
            </a:pPr>
            <a:r>
              <a:rPr lang="en-US" sz="2200" dirty="0" smtClean="0">
                <a:latin typeface="Arial" pitchFamily="34" charset="0"/>
                <a:cs typeface="Arial" pitchFamily="34" charset="0"/>
              </a:rPr>
              <a:t>Answer possible questions and doubts from participants via </a:t>
            </a:r>
          </a:p>
          <a:p>
            <a:pPr marL="540000" lvl="2" indent="540000"/>
            <a:r>
              <a:rPr lang="en-US" sz="2200" dirty="0" smtClean="0">
                <a:latin typeface="Arial" pitchFamily="34" charset="0"/>
                <a:cs typeface="Arial" pitchFamily="34" charset="0"/>
              </a:rPr>
              <a:t>email</a:t>
            </a:r>
          </a:p>
          <a:p>
            <a:pPr lvl="2"/>
            <a:endParaRPr lang="en-US" sz="22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Certificates for Instructors issued by CEOS SEO</a:t>
            </a: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0783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en-US" sz="2400" b="1" dirty="0" smtClean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Phase 2:</a:t>
            </a:r>
            <a:r>
              <a:rPr lang="en-US" sz="2400" dirty="0" smtClean="0">
                <a:solidFill>
                  <a:srgbClr val="000000"/>
                </a:solidFill>
                <a:latin typeface="Arial Bold"/>
                <a:ea typeface="Arial Bold"/>
                <a:cs typeface="Arial Bold"/>
                <a:sym typeface="Arial Bold"/>
              </a:rPr>
              <a:t> Interactive Online Hands-on Course</a:t>
            </a:r>
            <a:endParaRPr lang="en-US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1"/>
            <a:endParaRPr lang="en-US" dirty="0">
              <a:latin typeface="Arial"/>
              <a:cs typeface="Arial"/>
              <a:sym typeface="Arial"/>
            </a:endParaRPr>
          </a:p>
          <a:p>
            <a:pPr lvl="1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Objectives: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dirty="0" smtClean="0"/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/>
              <a:t>Be able to engage in and discuss online hands-on activities: useful </a:t>
            </a:r>
            <a:endParaRPr lang="en-US" sz="2000" dirty="0" smtClean="0"/>
          </a:p>
          <a:p>
            <a:pPr marL="540000" lvl="1"/>
            <a:r>
              <a:rPr lang="en-US" sz="2000" dirty="0" smtClean="0"/>
              <a:t>geospatial </a:t>
            </a:r>
            <a:r>
              <a:rPr lang="en-US" sz="2000" dirty="0" smtClean="0"/>
              <a:t>toolset and applications for Disaster Risk </a:t>
            </a:r>
            <a:r>
              <a:rPr lang="en-US" sz="2000" dirty="0" smtClean="0"/>
              <a:t>Management.</a:t>
            </a:r>
            <a:endParaRPr lang="pt-BR" sz="2000" dirty="0" smtClean="0"/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/>
              <a:t>Be </a:t>
            </a:r>
            <a:r>
              <a:rPr lang="en-US" sz="2000" dirty="0" smtClean="0"/>
              <a:t>able to engage in active work after they complete the </a:t>
            </a:r>
            <a:r>
              <a:rPr lang="en-US" sz="2000" dirty="0" smtClean="0"/>
              <a:t>course.</a:t>
            </a:r>
            <a:endParaRPr lang="pt-BR" sz="2000" dirty="0" smtClean="0"/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/>
              <a:t>Be </a:t>
            </a:r>
            <a:r>
              <a:rPr lang="en-US" sz="2000" dirty="0" smtClean="0"/>
              <a:t>able to demonstrate geospatial toolset useful for particular types </a:t>
            </a:r>
            <a:endParaRPr lang="en-US" sz="2000" dirty="0" smtClean="0"/>
          </a:p>
          <a:p>
            <a:pPr marL="540000" lvl="1"/>
            <a:r>
              <a:rPr lang="en-US" sz="2000" dirty="0" smtClean="0"/>
              <a:t>of disasters</a:t>
            </a:r>
          </a:p>
          <a:p>
            <a:pPr marL="540000"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200" b="1" dirty="0" smtClean="0">
                <a:latin typeface="Arial" pitchFamily="34" charset="0"/>
                <a:cs typeface="Arial" pitchFamily="34" charset="0"/>
              </a:rPr>
              <a:t>Status:</a:t>
            </a:r>
          </a:p>
          <a:p>
            <a:pPr lvl="1"/>
            <a:endParaRPr lang="en-US" sz="2000" dirty="0" smtClean="0"/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Develop detailed program for the 4-week course</a:t>
            </a:r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Define types of disasters that will be covered: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Hydro-</a:t>
            </a:r>
          </a:p>
          <a:p>
            <a:pPr marL="540000"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meteorological, geological and environmental </a:t>
            </a:r>
          </a:p>
          <a:p>
            <a:pPr marL="540000" lvl="1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Find instructors!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35394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 algn="ctr"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Comments?</a:t>
            </a:r>
          </a:p>
          <a:p>
            <a:pPr algn="ctr"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02060"/>
                </a:solidFill>
                <a:latin typeface="Arial Bold"/>
                <a:ea typeface="Arial Bold"/>
                <a:cs typeface="Arial Bold"/>
                <a:sym typeface="Arial Bold"/>
              </a:rPr>
              <a:t>Suggestions?</a:t>
            </a:r>
          </a:p>
          <a:p>
            <a:pPr algn="ctr"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02060"/>
                </a:solidFill>
                <a:latin typeface="Arial Bold"/>
                <a:ea typeface="Arial Bold"/>
                <a:cs typeface="Arial Bold"/>
                <a:sym typeface="Arial Bold"/>
              </a:rPr>
              <a:t>Questions?</a:t>
            </a:r>
          </a:p>
          <a:p>
            <a:pPr algn="ctr">
              <a:defRPr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00206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defRPr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00206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defRPr>
                <a:solidFill>
                  <a:srgbClr val="000000"/>
                </a:solidFill>
              </a:defRPr>
            </a:pPr>
            <a:r>
              <a:rPr lang="en-US" sz="2800" smtClean="0">
                <a:solidFill>
                  <a:srgbClr val="002060"/>
                </a:solidFill>
                <a:latin typeface="Arial Bold"/>
                <a:ea typeface="Arial Bold"/>
                <a:cs typeface="Arial Bold"/>
                <a:sym typeface="Arial Bold"/>
              </a:rPr>
              <a:t>Thank you!</a:t>
            </a:r>
            <a:endParaRPr lang="en-US" sz="2800" dirty="0" smtClean="0">
              <a:solidFill>
                <a:srgbClr val="00206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defRPr>
                <a:solidFill>
                  <a:srgbClr val="000000"/>
                </a:solidFill>
              </a:defRPr>
            </a:pPr>
            <a:endParaRPr lang="en-US" sz="2800" dirty="0" smtClean="0">
              <a:solidFill>
                <a:srgbClr val="002060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algn="ctr">
              <a:defRPr>
                <a:solidFill>
                  <a:srgbClr val="000000"/>
                </a:solidFill>
              </a:defRPr>
            </a:pPr>
            <a:r>
              <a:rPr lang="en-US" sz="2800" dirty="0" smtClean="0">
                <a:solidFill>
                  <a:srgbClr val="002060"/>
                </a:solidFill>
                <a:latin typeface="Arial Bold"/>
                <a:ea typeface="Arial Bold"/>
                <a:cs typeface="Arial Bold"/>
                <a:sym typeface="Arial Bold"/>
              </a:rPr>
              <a:t>hilcea@dpi.inpe.br</a:t>
            </a: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135421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Background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WGCapD undertakes a variety of activities based on the 4 pillars of the Data Democracy Initiative</a:t>
            </a:r>
            <a:r>
              <a:rPr lang="pt-BR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:</a:t>
            </a: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  <p:pic>
        <p:nvPicPr>
          <p:cNvPr id="6" name="Imagem 5" descr="DD_Pillars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3124200"/>
            <a:ext cx="32766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Shape 15"/>
          <p:cNvSpPr/>
          <p:nvPr/>
        </p:nvSpPr>
        <p:spPr>
          <a:xfrm>
            <a:off x="204750" y="5080337"/>
            <a:ext cx="8710650" cy="13234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r>
              <a:rPr lang="en-US" sz="2000" dirty="0" smtClean="0"/>
              <a:t>Effort to increase the capacity of institutions in less developed countries for:</a:t>
            </a:r>
          </a:p>
          <a:p>
            <a:r>
              <a:rPr lang="en-US" sz="2000" dirty="0" smtClean="0"/>
              <a:t>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Effective use of Earth Observation data for the benefit of society </a:t>
            </a:r>
          </a:p>
          <a:p>
            <a:pPr lvl="1">
              <a:buFont typeface="Arial" pitchFamily="34" charset="0"/>
              <a:buChar char="•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Achieve sustainable development. </a:t>
            </a:r>
            <a:endParaRPr lang="pt-BR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7397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Background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sz="2000" dirty="0" smtClean="0"/>
              <a:t>This way, the </a:t>
            </a:r>
            <a:r>
              <a:rPr lang="en-US" sz="2000" b="1" dirty="0" smtClean="0"/>
              <a:t>WGCapD Distance Education Course </a:t>
            </a:r>
            <a:r>
              <a:rPr lang="en-US" sz="2000" dirty="0" smtClean="0"/>
              <a:t>is an effort by CEOS Agencies toward: </a:t>
            </a:r>
            <a:endParaRPr lang="pt-BR" sz="2000" dirty="0" smtClean="0"/>
          </a:p>
          <a:p>
            <a:r>
              <a:rPr lang="en-US" sz="2000" b="1" dirty="0" smtClean="0"/>
              <a:t> </a:t>
            </a:r>
            <a:endParaRPr lang="pt-BR" sz="2000" dirty="0" smtClean="0"/>
          </a:p>
          <a:p>
            <a:pPr lvl="0"/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Disseminating remote sensing technology among disaster risk management practitioners with an interest in geospatial technology</a:t>
            </a:r>
            <a:endParaRPr lang="pt-BR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>
                <a:sym typeface="Wingdings" pitchFamily="2" charset="2"/>
              </a:rPr>
              <a:t></a:t>
            </a:r>
            <a:r>
              <a:rPr lang="en-US" sz="2000" dirty="0" smtClean="0"/>
              <a:t>Providing wider and easier access to Earth observation data</a:t>
            </a:r>
          </a:p>
          <a:p>
            <a:pPr lvl="0"/>
            <a:endParaRPr lang="pt-BR" sz="2000" dirty="0" smtClean="0"/>
          </a:p>
          <a:p>
            <a:pPr lvl="0"/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Increasing the sharing of software tools such as open source software and open systems interfaces </a:t>
            </a:r>
            <a:endParaRPr lang="pt-BR" sz="2000" dirty="0" smtClean="0"/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>
                <a:sym typeface="Wingdings" pitchFamily="2" charset="2"/>
              </a:rPr>
              <a:t> </a:t>
            </a:r>
            <a:r>
              <a:rPr lang="en-US" sz="2000" dirty="0" smtClean="0"/>
              <a:t>Increasing data dissemination capabilities and transferring relevant technologies to disaster risk management practitioners</a:t>
            </a:r>
            <a:endParaRPr lang="pt-BR" sz="2000" dirty="0"/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2937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Background</a:t>
            </a: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 algn="ctr">
              <a:buSzPct val="100000"/>
              <a:defRPr>
                <a:solidFill>
                  <a:srgbClr val="000000"/>
                </a:solidFill>
              </a:defRPr>
            </a:pPr>
            <a:r>
              <a:rPr lang="en-US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What makes this course unique? </a:t>
            </a: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pt-BR" sz="2000" dirty="0" smtClean="0">
              <a:latin typeface="Arial"/>
              <a:ea typeface="Arial"/>
              <a:cs typeface="Arial"/>
              <a:sym typeface="Arial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Offered free of charge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Provides access to expertise from space agencies around the world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Links participants to a global network of experts and policymakers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Creates awareness about international coordination bodies, such as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2"/>
              </a:rPr>
              <a:t>CEOS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, 	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3"/>
              </a:rPr>
              <a:t>GEO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),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4"/>
              </a:rPr>
              <a:t>UNOOSA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 and the </a:t>
            </a:r>
            <a:r>
              <a:rPr lang="en-US" dirty="0" smtClean="0">
                <a:latin typeface="Arial" pitchFamily="34" charset="0"/>
                <a:cs typeface="Arial" pitchFamily="34" charset="0"/>
                <a:hlinkClick r:id="rId5"/>
              </a:rPr>
              <a:t>International Charter for Space and Major Disasters</a:t>
            </a:r>
            <a:r>
              <a:rPr lang="en-GB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Provides access to datasets and useful tools available from CEOS Members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lvl="2" indent="360000">
              <a:buFont typeface="Wingdings" pitchFamily="2" charset="2"/>
              <a:buChar char="Ø"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Builds skills on DRM.</a:t>
            </a: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marL="381000" lvl="0" indent="-381000">
              <a:buSzPct val="100000"/>
              <a:buFont typeface="Arial"/>
              <a:buChar char="•"/>
              <a:defRPr>
                <a:solidFill>
                  <a:srgbClr val="000000"/>
                </a:solidFill>
              </a:defRPr>
            </a:pPr>
            <a:endParaRPr lang="pt-BR" sz="2000" dirty="0" smtClean="0">
              <a:latin typeface="Arial"/>
              <a:ea typeface="Arial"/>
              <a:cs typeface="Arial"/>
              <a:sym typeface="Arial"/>
            </a:endParaRPr>
          </a:p>
          <a:p>
            <a:pPr marL="381000" lvl="0" indent="-381000" algn="ctr">
              <a:buSzPct val="100000"/>
              <a:defRPr>
                <a:solidFill>
                  <a:srgbClr val="000000"/>
                </a:solidFill>
              </a:defRPr>
            </a:pPr>
            <a:r>
              <a:rPr lang="pt-BR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“CEOS FLAVORED”</a:t>
            </a: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32453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Proposal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The Distance Education Course is divided into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two Phases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</a:t>
            </a: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consists of a series of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introductory webinars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that address the      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 use of remote sensing technology for Disaster Risk Management.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/>
              <a:t>April 6 — May 29, 2015 (1 webinar per week)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gives practitioners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 hands-on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understanding of one 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geospatial toolset currently used for Disaster Risk Management. </a:t>
            </a:r>
          </a:p>
          <a:p>
            <a:pPr lvl="1"/>
            <a:r>
              <a:rPr lang="en-US" dirty="0" smtClean="0"/>
              <a:t>June 1 — July 3, 2015 (4 weeks and evaluation)</a:t>
            </a:r>
            <a:endParaRPr lang="pt-BR" dirty="0" smtClean="0"/>
          </a:p>
          <a:p>
            <a:pPr lvl="1"/>
            <a:endParaRPr lang="pt-BR" sz="2000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/>
                <a:ea typeface="Arial"/>
                <a:cs typeface="Arial"/>
                <a:sym typeface="Arial"/>
              </a:rPr>
              <a:t>Language: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 English</a:t>
            </a:r>
          </a:p>
          <a:p>
            <a:pPr lvl="1">
              <a:buFont typeface="Wingdings" pitchFamily="2" charset="2"/>
              <a:buChar char="Ø"/>
            </a:pPr>
            <a:endParaRPr lang="en-US" sz="2000" dirty="0" smtClean="0"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Targe</a:t>
            </a:r>
            <a:r>
              <a:rPr lang="en-US" sz="2000" b="1" dirty="0" smtClean="0">
                <a:latin typeface="Arial"/>
                <a:ea typeface="Arial"/>
                <a:cs typeface="Arial"/>
                <a:sym typeface="Arial"/>
              </a:rPr>
              <a:t>t Region</a:t>
            </a:r>
            <a:r>
              <a:rPr lang="en-US" sz="2000" dirty="0" smtClean="0">
                <a:latin typeface="Arial"/>
                <a:ea typeface="Arial"/>
                <a:cs typeface="Arial"/>
                <a:sym typeface="Arial"/>
              </a:rPr>
              <a:t>: All countries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Audience</a:t>
            </a:r>
            <a:r>
              <a:rPr lang="en-US" sz="2000" dirty="0" smtClean="0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rPr>
              <a:t>: DRM practitioners </a:t>
            </a:r>
            <a:r>
              <a:rPr lang="en-US" dirty="0" smtClean="0"/>
              <a:t>with an interest in geospatial technology</a:t>
            </a: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  <p:sp>
        <p:nvSpPr>
          <p:cNvPr id="7" name="Chave esquerda 6"/>
          <p:cNvSpPr/>
          <p:nvPr/>
        </p:nvSpPr>
        <p:spPr>
          <a:xfrm>
            <a:off x="457200" y="2667000"/>
            <a:ext cx="304800" cy="2362200"/>
          </a:xfrm>
          <a:prstGeom prst="leftBrace">
            <a:avLst/>
          </a:prstGeom>
          <a:noFill/>
          <a:ln w="31750" cap="flat">
            <a:solidFill>
              <a:srgbClr val="FF0000"/>
            </a:solidFill>
            <a:prstDash val="solid"/>
            <a:bevel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BR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38609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Proposal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Number of Participants: 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1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: 100-200 participants. 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2: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be determined (e.g. 10-15 for some types of disaster: 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hydro-meteorological, geological and environmental, upon instructor </a:t>
            </a:r>
          </a:p>
          <a:p>
            <a:pPr lvl="1"/>
            <a:r>
              <a:rPr lang="en-US" sz="2000" dirty="0" smtClean="0">
                <a:latin typeface="Arial" pitchFamily="34" charset="0"/>
                <a:cs typeface="Arial" pitchFamily="34" charset="0"/>
              </a:rPr>
              <a:t>availability)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 algn="ctr"/>
            <a:r>
              <a:rPr lang="en-US" sz="2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Collaboration: WGDisasters + WGCapD</a:t>
            </a:r>
          </a:p>
          <a:p>
            <a:pPr lvl="1"/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WGDisasters can help recruit experts as Phase 1 instructors and </a:t>
            </a:r>
            <a:r>
              <a:rPr lang="en-US" sz="2000" smtClean="0">
                <a:latin typeface="Arial" pitchFamily="34" charset="0"/>
                <a:cs typeface="Arial" pitchFamily="34" charset="0"/>
              </a:rPr>
              <a:t>Phase 2 hands-on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contributors.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The WGDisasters can help identify the appropriate audience for participation.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endParaRPr sz="2000"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86287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Methodology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100" dirty="0" smtClean="0">
                <a:latin typeface="Arial" pitchFamily="34" charset="0"/>
                <a:cs typeface="Arial" pitchFamily="34" charset="0"/>
                <a:hlinkClick r:id="rId2"/>
              </a:rPr>
              <a:t>Learning Platform </a:t>
            </a:r>
            <a:r>
              <a:rPr lang="en-US" sz="2100" dirty="0" err="1" smtClean="0">
                <a:latin typeface="Arial" pitchFamily="34" charset="0"/>
                <a:cs typeface="Arial" pitchFamily="34" charset="0"/>
                <a:hlinkClick r:id="rId2"/>
              </a:rPr>
              <a:t>Moodle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will be used for the course administration, documentation, tracking, reporting and delivery system. It will be hosted at the National Institute for Space Research – INPE.</a:t>
            </a:r>
            <a:endParaRPr lang="pt-BR" sz="21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en-US" sz="2100" dirty="0" smtClean="0">
              <a:latin typeface="Arial" pitchFamily="34" charset="0"/>
              <a:cs typeface="Arial" pitchFamily="34" charset="0"/>
              <a:hlinkClick r:id="rId3"/>
            </a:endParaRPr>
          </a:p>
          <a:p>
            <a:r>
              <a:rPr lang="en-US" sz="2100" dirty="0" smtClean="0">
                <a:latin typeface="Arial" pitchFamily="34" charset="0"/>
                <a:cs typeface="Arial" pitchFamily="34" charset="0"/>
                <a:hlinkClick r:id="rId3"/>
              </a:rPr>
              <a:t>Citrix </a:t>
            </a:r>
            <a:r>
              <a:rPr lang="en-US" sz="2100" dirty="0" err="1" smtClean="0">
                <a:latin typeface="Arial" pitchFamily="34" charset="0"/>
                <a:cs typeface="Arial" pitchFamily="34" charset="0"/>
                <a:hlinkClick r:id="rId3"/>
              </a:rPr>
              <a:t>GoToMeeting</a:t>
            </a:r>
            <a:r>
              <a:rPr lang="en-GB" sz="2100" dirty="0" smtClean="0">
                <a:latin typeface="Arial" pitchFamily="34" charset="0"/>
                <a:cs typeface="Arial" pitchFamily="34" charset="0"/>
              </a:rPr>
              <a:t> (GTM)</a:t>
            </a:r>
            <a:r>
              <a:rPr lang="en-US" sz="2100" dirty="0" smtClean="0">
                <a:latin typeface="Arial" pitchFamily="34" charset="0"/>
                <a:cs typeface="Arial" pitchFamily="34" charset="0"/>
              </a:rPr>
              <a:t> (hosted by NASA) will be used for synchronous communication among teachers and students and live sessions. </a:t>
            </a:r>
          </a:p>
          <a:p>
            <a:endParaRPr lang="en-US" sz="21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1 </a:t>
            </a:r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one 1-hour session per week is foreseen. </a:t>
            </a:r>
          </a:p>
          <a:p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Phase 2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two 1-hour sessions per week are foreseen: one for presentation &amp; GIS tools demonstration and one for Questions &amp; Answers. </a:t>
            </a: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8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501675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Phase</a:t>
            </a: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 1: </a:t>
            </a: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Webinar</a:t>
            </a: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 </a:t>
            </a: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Objectives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Understand the use of EO systems in Disaster Risk Management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Know about data availability through the International Disaster 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Charter during a disaster</a:t>
            </a:r>
          </a:p>
          <a:p>
            <a:pPr lvl="1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Know how to utilize satellite data from different sources for DRM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 able to determine which specific GIS capabilities and kinds of 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data are required to support emergency management work before, 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during and post disaster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Ø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Be able to support decision makers as advisor for role of space </a:t>
            </a:r>
          </a:p>
          <a:p>
            <a:pPr lvl="1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technology in DRM</a:t>
            </a:r>
            <a:r>
              <a:rPr lang="en-US" dirty="0" smtClean="0"/>
              <a:t>.</a:t>
            </a:r>
            <a:endParaRPr lang="pt-BR" dirty="0" smtClean="0"/>
          </a:p>
          <a:p>
            <a:pPr lvl="1">
              <a:buFont typeface="Wingdings" pitchFamily="2" charset="2"/>
              <a:buChar char="Ø"/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9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208166" y="1499717"/>
            <a:ext cx="8710650" cy="492442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Themes</a:t>
            </a:r>
            <a:r>
              <a:rPr lang="pt-BR" sz="2400" dirty="0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 for </a:t>
            </a:r>
            <a:r>
              <a:rPr lang="pt-BR" sz="2400" dirty="0" err="1" smtClean="0">
                <a:solidFill>
                  <a:srgbClr val="002569"/>
                </a:solidFill>
                <a:latin typeface="Arial Bold"/>
                <a:ea typeface="Arial Bold"/>
                <a:cs typeface="Arial Bold"/>
                <a:sym typeface="Arial Bold"/>
              </a:rPr>
              <a:t>Webinars</a:t>
            </a:r>
            <a:endParaRPr lang="pt-BR" sz="2400" dirty="0" smtClean="0">
              <a:solidFill>
                <a:srgbClr val="002569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dirty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1">
              <a:buFont typeface="+mj-lt"/>
              <a:buAutoNum type="arabicPeriod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Introduction to Webinars Series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Overview of CEOS/</a:t>
            </a:r>
            <a:r>
              <a:rPr lang="en-US" sz="1600" dirty="0" err="1" smtClean="0">
                <a:latin typeface="Arial" pitchFamily="34" charset="0"/>
                <a:cs typeface="Arial" pitchFamily="34" charset="0"/>
              </a:rPr>
              <a:t>WGCapD</a:t>
            </a:r>
            <a:endParaRPr lang="en-US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Where CEOS can help: Datasets and Useful Tools: CEOS 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Visualization Environment  (COVE), the CEOS Earth Observation  Handbook</a:t>
            </a:r>
          </a:p>
          <a:p>
            <a:pPr lvl="1"/>
            <a:r>
              <a:rPr lang="en-US" sz="1600" dirty="0" smtClean="0">
                <a:latin typeface="Arial" pitchFamily="34" charset="0"/>
                <a:cs typeface="Arial" pitchFamily="34" charset="0"/>
              </a:rPr>
              <a:t>International Collaboration for DRM: International Charter for Space and Major Disasters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Instructors: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Hilcea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Ferreira / CEOS SEO / 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WGDisasters</a:t>
            </a:r>
          </a:p>
          <a:p>
            <a:pPr lvl="1"/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Introduction to Disasters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en-US" sz="1600" dirty="0" smtClean="0"/>
              <a:t>Causes, effects, monitoring, mitigation, and </a:t>
            </a:r>
          </a:p>
          <a:p>
            <a:pPr marL="342900" indent="-342900"/>
            <a:r>
              <a:rPr lang="en-US" sz="1600" dirty="0" smtClean="0"/>
              <a:t>         management. Methods of hazard, vulnerability, and risk assessment and the role of </a:t>
            </a:r>
          </a:p>
          <a:p>
            <a:pPr marL="342900" indent="-342900"/>
            <a:r>
              <a:rPr lang="en-US" sz="1600" dirty="0" smtClean="0"/>
              <a:t>         geospatial data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Instructor:  Su-Yin Tan</a:t>
            </a:r>
          </a:p>
          <a:p>
            <a:pPr lvl="1">
              <a:buFont typeface="Wingdings" pitchFamily="2" charset="2"/>
              <a:buChar char="Ø"/>
            </a:pPr>
            <a:endParaRPr lang="en-US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AutoNum type="arabicPeriod" startAt="3"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Space-based Earth observation systems and their applications for </a:t>
            </a:r>
          </a:p>
          <a:p>
            <a:pPr marL="457200" indent="-45720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   hydro-meteorological disasters (floods) </a:t>
            </a:r>
          </a:p>
          <a:p>
            <a:pPr lvl="1">
              <a:buFont typeface="Wingdings" pitchFamily="2" charset="2"/>
              <a:buChar char="Ø"/>
            </a:pPr>
            <a:r>
              <a:rPr lang="en-US" b="1" dirty="0" smtClean="0">
                <a:latin typeface="Arial" pitchFamily="34" charset="0"/>
                <a:cs typeface="Arial" pitchFamily="34" charset="0"/>
              </a:rPr>
              <a:t>Instructor: S.P. </a:t>
            </a:r>
            <a:r>
              <a:rPr lang="en-US" b="1" dirty="0" err="1" smtClean="0">
                <a:latin typeface="Arial" pitchFamily="34" charset="0"/>
                <a:cs typeface="Arial" pitchFamily="34" charset="0"/>
              </a:rPr>
              <a:t>Aggarwal</a:t>
            </a:r>
            <a:endParaRPr lang="en-US" sz="20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Shape 3"/>
          <p:cNvSpPr/>
          <p:nvPr/>
        </p:nvSpPr>
        <p:spPr>
          <a:xfrm>
            <a:off x="2130871" y="190714"/>
            <a:ext cx="2898329" cy="923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CEOS Working Group on Disasters Meeting # 3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JAXA – Tokyo, Japan</a:t>
            </a: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US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10th-12th March, 2015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11271</TotalTime>
  <Words>1153</Words>
  <Application>Microsoft Office PowerPoint</Application>
  <PresentationFormat>Apresentação na tela (4:3)</PresentationFormat>
  <Paragraphs>222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Default</vt:lpstr>
      <vt:lpstr>Distance Education Course – Remote Sensing Technology for DRM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Hilcea</cp:lastModifiedBy>
  <cp:revision>29</cp:revision>
  <dcterms:modified xsi:type="dcterms:W3CDTF">2015-03-09T11:59:53Z</dcterms:modified>
</cp:coreProperties>
</file>