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60" r:id="rId2"/>
    <p:sldId id="299" r:id="rId3"/>
    <p:sldId id="301" r:id="rId4"/>
    <p:sldId id="289" r:id="rId5"/>
    <p:sldId id="285" r:id="rId6"/>
    <p:sldId id="302" r:id="rId7"/>
    <p:sldId id="306" r:id="rId8"/>
    <p:sldId id="303" r:id="rId9"/>
    <p:sldId id="286" r:id="rId10"/>
    <p:sldId id="288" r:id="rId11"/>
    <p:sldId id="300" r:id="rId12"/>
    <p:sldId id="305" r:id="rId13"/>
    <p:sldId id="307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59" d="100"/>
          <a:sy n="59" d="100"/>
        </p:scale>
        <p:origin x="-720" y="-30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E57D-9204-4394-AA1B-B29C54CCCB79}" type="slidenum">
              <a:rPr lang="ja-JP" altLang="en-US" smtClean="0">
                <a:solidFill>
                  <a:prstClr val="black"/>
                </a:solidFill>
              </a:rPr>
              <a:pPr/>
              <a:t>12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8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26141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463AB0-2CC6-403A-90EC-93E795044F56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D3C35FD-47B6-4CD7-8146-95C1CE15042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7278737" y="6567055"/>
            <a:ext cx="1639186" cy="20588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50000"/>
              </a:spcBef>
              <a:spcAft>
                <a:spcPct val="0"/>
              </a:spcAft>
              <a:defRPr sz="1000" kern="1200">
                <a:solidFill>
                  <a:srgbClr val="002569"/>
                </a:solidFill>
                <a:latin typeface="Century Gothic" pitchFamily="34" charset="0"/>
                <a:ea typeface="ＭＳ Ｐゴシック" pitchFamily="-106" charset="-128"/>
                <a:cs typeface="Calibri" pitchFamily="-106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9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4F92F-94F5-4FE8-90D5-F3BEA4F73FF3}" type="datetime1">
              <a:rPr lang="ja-JP" altLang="en-US"/>
              <a:pPr>
                <a:defRPr/>
              </a:pPr>
              <a:t>2015/3/10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F02F0-F668-4C11-BE52-957CEEE6C2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45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0" y="727908"/>
            <a:ext cx="6604000" cy="1672389"/>
          </a:xfrm>
        </p:spPr>
        <p:txBody>
          <a:bodyPr/>
          <a:lstStyle/>
          <a:p>
            <a:pPr algn="l"/>
            <a:r>
              <a:rPr lang="en-GB" altLang="ja-JP" sz="2800"/>
              <a:t>2015 World Conference on Disaster Risk Reduction (WCDRR) and post-Hyogo Framework for Action (HFA2 - 2015-2025</a:t>
            </a:r>
            <a:r>
              <a:rPr lang="en-GB" altLang="ja-JP" sz="2800" smtClean="0"/>
              <a:t>)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5033257" y="2281983"/>
            <a:ext cx="3838027" cy="1564105"/>
          </a:xfrm>
        </p:spPr>
        <p:txBody>
          <a:bodyPr/>
          <a:lstStyle/>
          <a:p>
            <a:r>
              <a:rPr lang="en-US" altLang="ja-JP" b="0" smtClean="0"/>
              <a:t>WGDisaster</a:t>
            </a:r>
            <a:r>
              <a:rPr lang="ja-JP" altLang="en-US" b="0"/>
              <a:t> </a:t>
            </a:r>
            <a:r>
              <a:rPr lang="en-US" altLang="ja-JP" b="0" smtClean="0"/>
              <a:t>meeting #3</a:t>
            </a:r>
            <a:endParaRPr lang="en-US" altLang="ja-JP" b="0" dirty="0" smtClean="0"/>
          </a:p>
          <a:p>
            <a:r>
              <a:rPr lang="en-US" altLang="ja-JP" b="0" smtClean="0"/>
              <a:t>10</a:t>
            </a:r>
            <a:r>
              <a:rPr lang="ja-JP" altLang="en-US" b="0" smtClean="0"/>
              <a:t>　Ｍａｒｃｈ</a:t>
            </a:r>
            <a:r>
              <a:rPr lang="ja-JP" altLang="en-US" b="0"/>
              <a:t>　</a:t>
            </a:r>
            <a:r>
              <a:rPr lang="ja-JP" altLang="en-US" b="0" smtClean="0"/>
              <a:t>２０１５</a:t>
            </a:r>
            <a:endParaRPr lang="en-US" sz="2000" b="0" dirty="0" smtClean="0"/>
          </a:p>
          <a:p>
            <a:r>
              <a:rPr lang="en-US" sz="2000" b="0" smtClean="0"/>
              <a:t>Chu Ishida</a:t>
            </a:r>
          </a:p>
          <a:p>
            <a:r>
              <a:rPr lang="en-US" sz="2000" b="0" smtClean="0"/>
              <a:t>JAXA</a:t>
            </a:r>
            <a:endParaRPr lang="en-US" sz="2000" b="0" dirty="0"/>
          </a:p>
        </p:txBody>
      </p:sp>
      <p:pic>
        <p:nvPicPr>
          <p:cNvPr id="4" name="Picture 2" descr="C:\Users\ipetitev\Downloads\JPG\çC-éRDownload logos - JPEG format [ZIP]\JPG_WCDR-logo-RGB\EN-WCDR-logo-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98" y="4961964"/>
            <a:ext cx="2756802" cy="146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CEOS EOHB 2015 WCDRR Edition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649830"/>
            <a:ext cx="8919882" cy="4864100"/>
          </a:xfrm>
        </p:spPr>
        <p:txBody>
          <a:bodyPr/>
          <a:lstStyle/>
          <a:p>
            <a:r>
              <a:rPr lang="en-US" dirty="0" smtClean="0"/>
              <a:t>Special editions of CEOS EO Handbook (</a:t>
            </a:r>
            <a:r>
              <a:rPr lang="en-US" smtClean="0"/>
              <a:t>EOHB) for 2015 WCDRR was produced by ESA and 2000 copies were printed.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Main objective is </a:t>
            </a:r>
            <a:r>
              <a:rPr lang="en-US" dirty="0"/>
              <a:t>to </a:t>
            </a:r>
            <a:r>
              <a:rPr lang="en-US" dirty="0" smtClean="0"/>
              <a:t>demonstrate the benefits of Satellite EO </a:t>
            </a:r>
            <a:r>
              <a:rPr lang="en-US" dirty="0"/>
              <a:t>and Space-based applications </a:t>
            </a:r>
            <a:r>
              <a:rPr lang="en-US"/>
              <a:t>in </a:t>
            </a:r>
            <a:r>
              <a:rPr lang="en-US" smtClean="0"/>
              <a:t>DRR with “particulaly focused and user oriented messages”</a:t>
            </a:r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Distribution of 2000 copies is a major challenge, because of no-paper policy of UNISDR for the Plenary.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53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220663" y="3978442"/>
            <a:ext cx="8847137" cy="271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7905" y="188913"/>
            <a:ext cx="7656095" cy="501650"/>
          </a:xfrm>
        </p:spPr>
        <p:txBody>
          <a:bodyPr/>
          <a:lstStyle/>
          <a:p>
            <a:r>
              <a:rPr kumimoji="1" lang="en-US" altLang="ja-JP" dirty="0" smtClean="0"/>
              <a:t>Tokyo Conference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Int’l Research on DRR </a:t>
            </a:r>
            <a:r>
              <a:rPr kumimoji="1" lang="en-US" altLang="ja-JP" smtClean="0"/>
              <a:t>and Resilience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663" y="1425241"/>
            <a:ext cx="8847137" cy="4864100"/>
          </a:xfrm>
        </p:spPr>
        <p:txBody>
          <a:bodyPr/>
          <a:lstStyle/>
          <a:p>
            <a:pPr marL="0" indent="0">
              <a:buNone/>
            </a:pPr>
            <a:r>
              <a:rPr lang="fr-FR" altLang="ja-JP" sz="2000" smtClean="0"/>
              <a:t>14th–16th</a:t>
            </a:r>
            <a:r>
              <a:rPr lang="fr-FR" altLang="ja-JP" sz="2000"/>
              <a:t>, January, </a:t>
            </a:r>
            <a:r>
              <a:rPr lang="fr-FR" altLang="ja-JP" sz="2000" smtClean="0"/>
              <a:t>2015, </a:t>
            </a:r>
            <a:r>
              <a:rPr lang="en-US" altLang="ja-JP" sz="2000" smtClean="0"/>
              <a:t>University </a:t>
            </a:r>
            <a:r>
              <a:rPr lang="en-US" altLang="ja-JP" sz="2000" dirty="0"/>
              <a:t>of Tokyo, </a:t>
            </a:r>
            <a:r>
              <a:rPr lang="en-US" altLang="ja-JP" sz="2000" dirty="0" smtClean="0"/>
              <a:t>Tokyo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Organizers:  Science Council of </a:t>
            </a:r>
            <a:r>
              <a:rPr lang="en-US" altLang="ja-JP" sz="2000" dirty="0" smtClean="0"/>
              <a:t>Japan(SCJ), UNISDR, Integrated </a:t>
            </a:r>
            <a:r>
              <a:rPr lang="en-US" altLang="ja-JP" sz="2000" dirty="0"/>
              <a:t>Research on Disaster Risk </a:t>
            </a:r>
            <a:r>
              <a:rPr lang="en-US" altLang="ja-JP" sz="2000" dirty="0" smtClean="0"/>
              <a:t>(IRDR), </a:t>
            </a:r>
            <a:r>
              <a:rPr lang="fr-FR" altLang="ja-JP" sz="2000" smtClean="0"/>
              <a:t>University </a:t>
            </a:r>
            <a:r>
              <a:rPr lang="fr-FR" altLang="ja-JP" sz="2000"/>
              <a:t>of </a:t>
            </a:r>
            <a:r>
              <a:rPr lang="fr-FR" altLang="ja-JP" sz="2000" smtClean="0"/>
              <a:t>Tokyo(Prof.Koike)</a:t>
            </a:r>
          </a:p>
          <a:p>
            <a:pPr marL="0" indent="0">
              <a:buNone/>
            </a:pPr>
            <a:r>
              <a:rPr kumimoji="1" lang="fr-FR" altLang="ja-JP" sz="2000" smtClean="0"/>
              <a:t>Objectives; to discuss DRR and science from view points of</a:t>
            </a:r>
          </a:p>
          <a:p>
            <a:pPr marL="0" indent="0">
              <a:buNone/>
            </a:pPr>
            <a:r>
              <a:rPr lang="en-US" altLang="ja-JP" sz="2000" dirty="0" smtClean="0"/>
              <a:t>    - linkage among DRR, environments and Earth observations</a:t>
            </a:r>
          </a:p>
          <a:p>
            <a:pPr marL="0" indent="0">
              <a:buNone/>
            </a:pPr>
            <a:r>
              <a:rPr lang="en-US" altLang="ja-JP" sz="2000" dirty="0" smtClean="0"/>
              <a:t>    - linkage between science and society</a:t>
            </a:r>
          </a:p>
          <a:p>
            <a:pPr marL="0" indent="0">
              <a:buNone/>
            </a:pPr>
            <a:r>
              <a:rPr lang="fr-FR" altLang="ja-JP" sz="2000" smtClean="0"/>
              <a:t>    - inter-disciplinary linkage</a:t>
            </a:r>
          </a:p>
          <a:p>
            <a:pPr marL="0" indent="0">
              <a:buNone/>
            </a:pPr>
            <a:r>
              <a:rPr lang="fr-FR" altLang="ja-JP" sz="2000" smtClean="0"/>
              <a:t>Outcomes: </a:t>
            </a:r>
          </a:p>
          <a:p>
            <a:r>
              <a:rPr lang="fr-FR" altLang="ja-JP" sz="2000" smtClean="0"/>
              <a:t>Approx. 400 participants from 27 countries</a:t>
            </a:r>
          </a:p>
          <a:p>
            <a:r>
              <a:rPr lang="fr-FR" altLang="ja-JP" sz="2000" smtClean="0"/>
              <a:t>Mr. Higuchi, JAXA Vice President/IAF president, and Dr. Barbara Ryan, GEO SEC Director, presented perspectives of space agencies and GEO</a:t>
            </a:r>
          </a:p>
          <a:p>
            <a:r>
              <a:rPr lang="fr-FR" altLang="ja-JP" sz="2000" smtClean="0"/>
              <a:t>Tokyo declaration and Action Agenda which include EO references were adopted. They will be reported to the working session on role of science and technology for DRR.</a:t>
            </a:r>
          </a:p>
          <a:p>
            <a:pPr marL="0" indent="0">
              <a:buNone/>
            </a:pPr>
            <a:endParaRPr lang="fr-FR" altLang="ja-JP" b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763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91012"/>
              </p:ext>
            </p:extLst>
          </p:nvPr>
        </p:nvGraphicFramePr>
        <p:xfrm>
          <a:off x="115344" y="770022"/>
          <a:ext cx="8856984" cy="6208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4415063"/>
                <a:gridCol w="1849633"/>
              </a:tblGrid>
              <a:tr h="417095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Target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Action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Executer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Monitoring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Data Collection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&amp; Sharing 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IRDR</a:t>
                      </a:r>
                      <a:r>
                        <a:rPr kumimoji="1" lang="en-US" altLang="ja-JP" sz="1800" dirty="0" smtClean="0"/>
                        <a:t>/DATA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World Data System (</a:t>
                      </a:r>
                      <a:r>
                        <a:rPr kumimoji="1" lang="en-US" altLang="ja-JP" sz="1800" dirty="0" err="1" smtClean="0"/>
                        <a:t>WDS</a:t>
                      </a:r>
                      <a:r>
                        <a:rPr kumimoji="1" lang="en-US" altLang="ja-JP" sz="1800" dirty="0" smtClean="0"/>
                        <a:t>)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smtClean="0"/>
                        <a:t>Int’l Charter </a:t>
                      </a:r>
                      <a:r>
                        <a:rPr kumimoji="1" lang="en-US" altLang="ja-JP" sz="1800" dirty="0" smtClean="0"/>
                        <a:t>Space </a:t>
                      </a:r>
                      <a:r>
                        <a:rPr kumimoji="1" lang="en-US" altLang="ja-JP" sz="1800" smtClean="0"/>
                        <a:t>&amp; Major Disasters Sentinel </a:t>
                      </a:r>
                      <a:r>
                        <a:rPr kumimoji="1" lang="en-US" altLang="ja-JP" sz="1800" dirty="0" smtClean="0"/>
                        <a:t>Asia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en-US" altLang="ja-JP" sz="1800" strike="noStrike" baseline="0" smtClean="0">
                          <a:solidFill>
                            <a:schemeClr val="tx2"/>
                          </a:solidFill>
                        </a:rPr>
                        <a:t>Coordinated Satellite Observation Plan</a:t>
                      </a:r>
                      <a:endParaRPr lang="en-US" altLang="ja-JP" sz="1800" strike="sngStrike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Post-2015 GEO Implementation Plan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Data Integration &amp; Analysis System (DIAS)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IRDR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ICSU</a:t>
                      </a:r>
                      <a:r>
                        <a:rPr kumimoji="1" lang="en-US" altLang="ja-JP" sz="1800" dirty="0" smtClean="0"/>
                        <a:t>/</a:t>
                      </a:r>
                      <a:r>
                        <a:rPr kumimoji="1" lang="en-US" altLang="ja-JP" sz="1800" dirty="0" err="1" smtClean="0"/>
                        <a:t>CODATA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CEOS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APRSAF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CEOS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smtClean="0"/>
                        <a:t>JICA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GEO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MEXT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Statistics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Governmental Disaster</a:t>
                      </a:r>
                      <a:r>
                        <a:rPr kumimoji="1" lang="en-US" altLang="ja-JP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Statistics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UNDP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ESCAP</a:t>
                      </a:r>
                      <a:r>
                        <a:rPr kumimoji="1" lang="en-US" altLang="ja-JP" sz="1800" dirty="0" smtClean="0"/>
                        <a:t>, Tohoku U.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Risk Monitoring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Post-2015 GEO Implementation Plan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Data Integration &amp; Analysis System (DIAS)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GEO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MEXT</a:t>
                      </a:r>
                      <a:r>
                        <a:rPr kumimoji="1" lang="en-US" altLang="ja-JP" sz="1800" dirty="0" smtClean="0"/>
                        <a:t>,</a:t>
                      </a:r>
                      <a:r>
                        <a:rPr kumimoji="1" lang="ja-JP" altLang="en-US" sz="1800" baseline="0" dirty="0" smtClean="0"/>
                        <a:t> </a:t>
                      </a:r>
                      <a:r>
                        <a:rPr kumimoji="1" lang="en-US" altLang="ja-JP" sz="1800" baseline="0" dirty="0" smtClean="0"/>
                        <a:t>DIAS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Risk</a:t>
                      </a:r>
                      <a:r>
                        <a:rPr kumimoji="1" lang="en-US" altLang="ja-JP" sz="1800" baseline="0" dirty="0" smtClean="0"/>
                        <a:t> Assessment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JICA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JST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Capacity Building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IRDR</a:t>
                      </a:r>
                      <a:r>
                        <a:rPr kumimoji="1" lang="en-US" altLang="ja-JP" sz="1800" baseline="0" dirty="0" smtClean="0"/>
                        <a:t> Flagship </a:t>
                      </a:r>
                      <a:endParaRPr kumimoji="1" lang="en-US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Technical</a:t>
                      </a:r>
                      <a:r>
                        <a:rPr kumimoji="1" lang="en-US" altLang="ja-JP" sz="1800" baseline="0" dirty="0" smtClean="0"/>
                        <a:t> Assistance</a:t>
                      </a:r>
                      <a:endParaRPr kumimoji="1" lang="ja-JP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IRDR</a:t>
                      </a:r>
                      <a:endParaRPr kumimoji="1" lang="en-US" altLang="ja-JP" sz="18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JICA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JST</a:t>
                      </a:r>
                      <a:endParaRPr kumimoji="1" lang="en-US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JICA</a:t>
                      </a:r>
                      <a:endParaRPr kumimoji="1" lang="ja-JP" altLang="en-US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400328" y="113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ja-JP" sz="3600" b="1" smtClean="0">
                <a:solidFill>
                  <a:schemeClr val="bg1"/>
                </a:solidFill>
              </a:rPr>
              <a:t>Action Agenda</a:t>
            </a:r>
            <a:endParaRPr lang="ja-JP" altLang="en-US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Sessions relevant to EO</a:t>
            </a:r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4078" y="1299409"/>
            <a:ext cx="86851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/>
          </a:p>
          <a:p>
            <a:r>
              <a:rPr lang="en-US" altLang="ja-JP" sz="1600" b="1" smtClean="0">
                <a:latin typeface="Arial Narrow" panose="020B0606020202030204" pitchFamily="34" charset="0"/>
              </a:rPr>
              <a:t>1</a:t>
            </a:r>
            <a:r>
              <a:rPr lang="en-US" altLang="ja-JP" sz="1600" b="1">
                <a:latin typeface="Arial Narrow" panose="020B0606020202030204" pitchFamily="34" charset="0"/>
              </a:rPr>
              <a:t>. </a:t>
            </a:r>
            <a:r>
              <a:rPr lang="en-US" altLang="ja-JP" b="1">
                <a:latin typeface="Arial Narrow" panose="020B0606020202030204" pitchFamily="34" charset="0"/>
              </a:rPr>
              <a:t>Working Session n.22 “Earth Observations and High-Technology to Reduce Risks“ </a:t>
            </a:r>
          </a:p>
          <a:p>
            <a:r>
              <a:rPr lang="en-US" altLang="ja-JP" b="1">
                <a:latin typeface="Arial Narrow" panose="020B0606020202030204" pitchFamily="34" charset="0"/>
              </a:rPr>
              <a:t>Sunday 15 March 12:00 - 13:30 </a:t>
            </a:r>
          </a:p>
          <a:p>
            <a:r>
              <a:rPr lang="fr-FR" altLang="ja-JP" b="1">
                <a:latin typeface="Arial Narrow" panose="020B0606020202030204" pitchFamily="34" charset="0"/>
              </a:rPr>
              <a:t>Sendai International Centre, Exhibition Hall 1 </a:t>
            </a:r>
          </a:p>
          <a:p>
            <a:endParaRPr lang="fr-FR" altLang="ja-JP" b="1">
              <a:latin typeface="Arial Narrow" panose="020B0606020202030204" pitchFamily="34" charset="0"/>
            </a:endParaRPr>
          </a:p>
          <a:p>
            <a:r>
              <a:rPr lang="en-US" altLang="ja-JP" b="1" smtClean="0">
                <a:latin typeface="Arial Narrow" panose="020B0606020202030204" pitchFamily="34" charset="0"/>
              </a:rPr>
              <a:t>2. </a:t>
            </a:r>
            <a:r>
              <a:rPr lang="en-US" altLang="ja-JP" b="1">
                <a:latin typeface="Arial Narrow" panose="020B0606020202030204" pitchFamily="34" charset="0"/>
              </a:rPr>
              <a:t>Working Session n.30 “Measuring and Reporting Progress” </a:t>
            </a:r>
          </a:p>
          <a:p>
            <a:r>
              <a:rPr lang="en-US" altLang="ja-JP" b="1" smtClean="0">
                <a:latin typeface="Arial Narrow" panose="020B0606020202030204" pitchFamily="34" charset="0"/>
              </a:rPr>
              <a:t>Tuesday </a:t>
            </a:r>
            <a:r>
              <a:rPr lang="en-US" altLang="ja-JP" b="1">
                <a:latin typeface="Arial Narrow" panose="020B0606020202030204" pitchFamily="34" charset="0"/>
              </a:rPr>
              <a:t>17 March 10:00 - 11:30 </a:t>
            </a:r>
          </a:p>
          <a:p>
            <a:r>
              <a:rPr lang="fr-FR" altLang="ja-JP" b="1">
                <a:latin typeface="Arial Narrow" panose="020B0606020202030204" pitchFamily="34" charset="0"/>
              </a:rPr>
              <a:t>Sendai International Centre, Hagi Hall </a:t>
            </a:r>
            <a:endParaRPr lang="fr-FR" altLang="ja-JP" b="1" smtClean="0">
              <a:latin typeface="Arial Narrow" panose="020B0606020202030204" pitchFamily="34" charset="0"/>
            </a:endParaRPr>
          </a:p>
          <a:p>
            <a:endParaRPr lang="fr-FR" altLang="ja-JP" b="1">
              <a:latin typeface="Arial Narrow" panose="020B0606020202030204" pitchFamily="34" charset="0"/>
            </a:endParaRPr>
          </a:p>
          <a:p>
            <a:r>
              <a:rPr lang="fr-FR" altLang="ja-JP" b="1" smtClean="0">
                <a:latin typeface="Arial Narrow" panose="020B0606020202030204" pitchFamily="34" charset="0"/>
              </a:rPr>
              <a:t>3. Working Session « Role of Science and Technology for DRR »</a:t>
            </a:r>
            <a:endParaRPr lang="fr-FR" altLang="ja-JP" b="1">
              <a:latin typeface="Arial Narrow" panose="020B0606020202030204" pitchFamily="34" charset="0"/>
            </a:endParaRPr>
          </a:p>
          <a:p>
            <a:endParaRPr lang="fr-FR" altLang="ja-JP" b="1">
              <a:latin typeface="Arial Narrow" panose="020B0606020202030204" pitchFamily="34" charset="0"/>
            </a:endParaRPr>
          </a:p>
          <a:p>
            <a:r>
              <a:rPr lang="en-US" altLang="ja-JP" b="1">
                <a:latin typeface="Arial Narrow" panose="020B0606020202030204" pitchFamily="34" charset="0"/>
              </a:rPr>
              <a:t>4</a:t>
            </a:r>
            <a:r>
              <a:rPr lang="en-US" altLang="ja-JP" b="1" smtClean="0">
                <a:latin typeface="Arial Narrow" panose="020B0606020202030204" pitchFamily="34" charset="0"/>
              </a:rPr>
              <a:t>. </a:t>
            </a:r>
            <a:r>
              <a:rPr lang="en-US" altLang="ja-JP" b="1">
                <a:latin typeface="Arial Narrow" panose="020B0606020202030204" pitchFamily="34" charset="0"/>
              </a:rPr>
              <a:t>Ignite Stage: New knowledge for a more effective DRR through Earth observation </a:t>
            </a:r>
          </a:p>
          <a:p>
            <a:r>
              <a:rPr lang="fr-FR" altLang="ja-JP" b="1" smtClean="0">
                <a:latin typeface="Arial Narrow" panose="020B0606020202030204" pitchFamily="34" charset="0"/>
              </a:rPr>
              <a:t>Tuesday </a:t>
            </a:r>
            <a:r>
              <a:rPr lang="fr-FR" altLang="ja-JP" b="1">
                <a:latin typeface="Arial Narrow" panose="020B0606020202030204" pitchFamily="34" charset="0"/>
              </a:rPr>
              <a:t>17 March 17:00 </a:t>
            </a:r>
          </a:p>
          <a:p>
            <a:r>
              <a:rPr lang="en-US" altLang="ja-JP" b="1">
                <a:latin typeface="Arial Narrow" panose="020B0606020202030204" pitchFamily="34" charset="0"/>
              </a:rPr>
              <a:t>2F foyer of the Sendai International Centre </a:t>
            </a:r>
            <a:endParaRPr lang="en-US" altLang="ja-JP" b="1" smtClean="0">
              <a:latin typeface="Arial Narrow" panose="020B0606020202030204" pitchFamily="34" charset="0"/>
            </a:endParaRPr>
          </a:p>
          <a:p>
            <a:endParaRPr lang="en-US" altLang="ja-JP" b="1">
              <a:latin typeface="Arial Narrow" panose="020B0606020202030204" pitchFamily="34" charset="0"/>
            </a:endParaRPr>
          </a:p>
          <a:p>
            <a:r>
              <a:rPr lang="en-US" altLang="ja-JP" b="1">
                <a:latin typeface="Arial Narrow" panose="020B0606020202030204" pitchFamily="34" charset="0"/>
              </a:rPr>
              <a:t>5</a:t>
            </a:r>
            <a:r>
              <a:rPr lang="en-US" altLang="ja-JP" b="1" smtClean="0">
                <a:latin typeface="Arial Narrow" panose="020B0606020202030204" pitchFamily="34" charset="0"/>
              </a:rPr>
              <a:t>. </a:t>
            </a:r>
            <a:r>
              <a:rPr lang="en-US" altLang="ja-JP" b="1">
                <a:latin typeface="Arial Narrow" panose="020B0606020202030204" pitchFamily="34" charset="0"/>
              </a:rPr>
              <a:t>Ignite Stage: A Synergy Framework for the integration of Earth observation </a:t>
            </a:r>
            <a:endParaRPr lang="en-US" altLang="ja-JP" b="1" smtClean="0">
              <a:latin typeface="Arial Narrow" panose="020B0606020202030204" pitchFamily="34" charset="0"/>
            </a:endParaRPr>
          </a:p>
          <a:p>
            <a:r>
              <a:rPr lang="en-US" altLang="ja-JP" b="1" smtClean="0">
                <a:latin typeface="Arial Narrow" panose="020B0606020202030204" pitchFamily="34" charset="0"/>
              </a:rPr>
              <a:t>into </a:t>
            </a:r>
            <a:r>
              <a:rPr lang="en-US" altLang="ja-JP" b="1">
                <a:latin typeface="Arial Narrow" panose="020B0606020202030204" pitchFamily="34" charset="0"/>
              </a:rPr>
              <a:t>Disaster Risk Reduction </a:t>
            </a:r>
          </a:p>
          <a:p>
            <a:r>
              <a:rPr lang="fr-FR" altLang="ja-JP" b="1" smtClean="0">
                <a:latin typeface="Arial Narrow" panose="020B0606020202030204" pitchFamily="34" charset="0"/>
              </a:rPr>
              <a:t>Wed </a:t>
            </a:r>
            <a:r>
              <a:rPr lang="fr-FR" altLang="ja-JP" b="1">
                <a:latin typeface="Arial Narrow" panose="020B0606020202030204" pitchFamily="34" charset="0"/>
              </a:rPr>
              <a:t>18 March 12:00 </a:t>
            </a:r>
          </a:p>
          <a:p>
            <a:r>
              <a:rPr lang="en-US" altLang="ja-JP" b="1">
                <a:latin typeface="Arial Narrow" panose="020B0606020202030204" pitchFamily="34" charset="0"/>
              </a:rPr>
              <a:t>2F foyer of the Sendai International Centre</a:t>
            </a:r>
            <a:endParaRPr kumimoji="1" lang="ja-JP" altLang="en-US" b="1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1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1"/>
          </p:nvPr>
        </p:nvSpPr>
        <p:spPr>
          <a:xfrm>
            <a:off x="240142" y="1565567"/>
            <a:ext cx="8686800" cy="5505358"/>
          </a:xfrm>
        </p:spPr>
        <p:txBody>
          <a:bodyPr/>
          <a:lstStyle/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WCDRR Task Team (WTT) was established</a:t>
            </a:r>
            <a:r>
              <a:rPr kumimoji="1" lang="en-US" altLang="ja-JP" sz="20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in Jan 2014</a:t>
            </a: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Series of Regional platform meetings and intergovernmental preparatory committee meetings (PrepCOM) were attended by CEOS members and GEO secretariat</a:t>
            </a:r>
          </a:p>
          <a:p>
            <a:r>
              <a:rPr kumimoji="1" lang="en-US" altLang="ja-JP" sz="2000" dirty="0">
                <a:latin typeface="Arial Narrow" panose="020B0606020202030204" pitchFamily="34" charset="0"/>
              </a:rPr>
              <a:t>CEOS/GEO/UNOOSA developed comments on the Post-HFA draft 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WCDRR working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session 22 “EO and high technology to reduce risk” (plenary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official side event) has been coordinated among 18 co-organizing agencies and 4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Japanese ministries</a:t>
            </a:r>
          </a:p>
          <a:p>
            <a:r>
              <a:rPr kumimoji="1" lang="en-US" altLang="ja-JP" sz="2000" smtClean="0">
                <a:latin typeface="Arial Narrow" panose="020B0606020202030204" pitchFamily="34" charset="0"/>
              </a:rPr>
              <a:t>White paper “</a:t>
            </a:r>
            <a:r>
              <a:rPr lang="en-US" altLang="ja-JP" sz="2000" i="1" smtClean="0">
                <a:latin typeface="Arial Narrow" panose="020B0606020202030204" pitchFamily="34" charset="0"/>
              </a:rPr>
              <a:t>Earth </a:t>
            </a:r>
            <a:r>
              <a:rPr lang="en-US" altLang="ja-JP" sz="2000" i="1">
                <a:latin typeface="Arial Narrow" panose="020B0606020202030204" pitchFamily="34" charset="0"/>
              </a:rPr>
              <a:t>observations in support of </a:t>
            </a:r>
            <a:r>
              <a:rPr lang="en-US" altLang="ja-JP" sz="2000" i="1" smtClean="0">
                <a:latin typeface="Arial Narrow" panose="020B0606020202030204" pitchFamily="34" charset="0"/>
              </a:rPr>
              <a:t>national </a:t>
            </a:r>
            <a:r>
              <a:rPr lang="fr-FR" altLang="ja-JP" sz="2000" i="1" smtClean="0">
                <a:latin typeface="Arial Narrow" panose="020B0606020202030204" pitchFamily="34" charset="0"/>
              </a:rPr>
              <a:t>strategies fo disaster‐risk management</a:t>
            </a:r>
            <a:r>
              <a:rPr lang="ja-JP" altLang="en-US" sz="2000" i="1" smtClean="0">
                <a:latin typeface="Arial Narrow" panose="020B0606020202030204" pitchFamily="34" charset="0"/>
              </a:rPr>
              <a:t>”　</a:t>
            </a:r>
            <a:r>
              <a:rPr lang="fr-FR" altLang="ja-JP" sz="2000" smtClean="0">
                <a:latin typeface="Arial Narrow" panose="020B0606020202030204" pitchFamily="34" charset="0"/>
              </a:rPr>
              <a:t>was developed.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exhibition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is being hosted by JAXA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EO handbook – special edition for WCDRR is being developed by ESA</a:t>
            </a: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Delegation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list was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developed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by Ivan and approved.</a:t>
            </a:r>
            <a:endParaRPr lang="ja-JP" altLang="en-US" sz="2000" dirty="0"/>
          </a:p>
          <a:p>
            <a:r>
              <a:rPr lang="en-US" altLang="ja-JP" sz="2000" b="0" dirty="0"/>
              <a:t> </a:t>
            </a:r>
            <a:r>
              <a:rPr lang="en-US" altLang="ja-JP" sz="2000" dirty="0">
                <a:latin typeface="Arial Narrow" panose="020B0606020202030204" pitchFamily="34" charset="0"/>
              </a:rPr>
              <a:t>Tokyo Conference on International Study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for</a:t>
            </a:r>
            <a:r>
              <a:rPr lang="ja-JP" altLang="en-US" sz="2000" dirty="0" smtClean="0">
                <a:latin typeface="Arial Narrow" panose="020B0606020202030204" pitchFamily="34" charset="0"/>
              </a:rPr>
              <a:t>　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Disaster </a:t>
            </a:r>
            <a:r>
              <a:rPr lang="en-US" altLang="ja-JP" sz="2000" dirty="0">
                <a:latin typeface="Arial Narrow" panose="020B0606020202030204" pitchFamily="34" charset="0"/>
              </a:rPr>
              <a:t>Risk Reduction and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Resilience</a:t>
            </a:r>
            <a:r>
              <a:rPr lang="ja-JP" altLang="en-US" sz="2000" dirty="0">
                <a:latin typeface="Arial Narrow" panose="020B0606020202030204" pitchFamily="34" charset="0"/>
              </a:rPr>
              <a:t>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was held for Jan 14-16, 2015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Progress to date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00420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137144" y="120673"/>
            <a:ext cx="6930656" cy="501650"/>
          </a:xfrm>
        </p:spPr>
        <p:txBody>
          <a:bodyPr/>
          <a:lstStyle/>
          <a:p>
            <a:r>
              <a:rPr kumimoji="1" lang="en-US" altLang="ja-JP" sz="2400" dirty="0" smtClean="0"/>
              <a:t>Regional platform and Preparatory Committee meetings for HFA2 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747257"/>
              </p:ext>
            </p:extLst>
          </p:nvPr>
        </p:nvGraphicFramePr>
        <p:xfrm>
          <a:off x="109183" y="739446"/>
          <a:ext cx="8925634" cy="6651048"/>
        </p:xfrm>
        <a:graphic>
          <a:graphicData uri="http://schemas.openxmlformats.org/drawingml/2006/table">
            <a:tbl>
              <a:tblPr firstRow="1" firstCol="1" bandRow="1"/>
              <a:tblGrid>
                <a:gridCol w="1228298"/>
                <a:gridCol w="1596788"/>
                <a:gridCol w="2456597"/>
                <a:gridCol w="1842447"/>
                <a:gridCol w="1801504"/>
              </a:tblGrid>
              <a:tr h="32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Month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Post-HFA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Asia Pacific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Europe/Africa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America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2014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ACDR2014</a:t>
                      </a: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4-6, </a:t>
                      </a: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Tokyo</a:t>
                      </a:r>
                      <a:r>
                        <a:rPr lang="ja-JP" altLang="en-US" sz="1400" b="1" kern="100" baseline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 </a:t>
                      </a:r>
                      <a:endParaRPr lang="en-US" altLang="ja-JP" sz="1400" b="1" kern="100" dirty="0" smtClean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April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Central Asia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and south Caucasus, April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kern="1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ISDR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Asian </a:t>
                      </a: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Partnership (IAP)  Apr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22-24</a:t>
                      </a: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, Bangkok </a:t>
                      </a:r>
                      <a:endParaRPr lang="ja-JP" altLang="ja-JP" sz="1400" b="1" kern="1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en-US" sz="1400" b="1" kern="100" baseline="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May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Africa regional,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May 5-8,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Nigeria</a:t>
                      </a: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Americas regional , May 27-29, Equador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Pacific regional,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 204, Fiji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6</a:t>
                      </a:r>
                      <a:r>
                        <a:rPr lang="en-US" sz="1400" b="1" kern="100" baseline="300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th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AMCDRR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ministerial level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 23-26, Bangkok</a:t>
                      </a: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Arab states, June 10-12, Egypt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Europe, Ministerial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June/July (closed)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en-US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July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1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st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Prep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July 14-15, Geneva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August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IDRC, Aug 24-28, Davos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October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European Forum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for DRR, Oct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Nov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2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nd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Prep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Nov 17-18, Geneva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 2015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3</a:t>
                      </a:r>
                      <a:r>
                        <a:rPr lang="en-US" altLang="ja-JP" sz="1400" b="1" kern="100" baseline="300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rd</a:t>
                      </a:r>
                      <a:r>
                        <a:rPr lang="en-US" altLang="ja-JP" sz="1400" b="1" kern="100" baseline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Prep 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Jan, Geneva</a:t>
                      </a:r>
                      <a:endParaRPr lang="ja-JP" altLang="ja-JP" sz="1400" b="1" kern="10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IRDR symposium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 14-16,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Tokyo</a:t>
                      </a:r>
                      <a:endParaRPr lang="ja-JP" sz="1400" b="1" kern="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3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rd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WCDRR,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14-18, Sendai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343239" y="1713582"/>
            <a:ext cx="1399365" cy="374571"/>
          </a:xfrm>
          <a:prstGeom prst="wedgeRoundRectCallout">
            <a:avLst>
              <a:gd name="adj1" fmla="val -47434"/>
              <a:gd name="adj2" fmla="val 893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31709" y="2271555"/>
            <a:ext cx="1543158" cy="374571"/>
          </a:xfrm>
          <a:prstGeom prst="wedgeRoundRectCallout">
            <a:avLst>
              <a:gd name="adj1" fmla="val -47434"/>
              <a:gd name="adj2" fmla="val 893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SANSA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150" y="3132261"/>
            <a:ext cx="2292563" cy="1191816"/>
          </a:xfrm>
          <a:prstGeom prst="wedgeRoundRectCallout">
            <a:avLst>
              <a:gd name="adj1" fmla="val 54444"/>
              <a:gd name="adj2" fmla="val 2125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 attended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Pre-conference, 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side event and exhibition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were held.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57063" y="4428404"/>
            <a:ext cx="1343018" cy="374571"/>
          </a:xfrm>
          <a:prstGeom prst="wedgeRoundRectCallout">
            <a:avLst>
              <a:gd name="adj1" fmla="val -39021"/>
              <a:gd name="adj2" fmla="val 7646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ESA attended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10594" y="6066701"/>
            <a:ext cx="1876496" cy="374571"/>
          </a:xfrm>
          <a:prstGeom prst="wedgeRoundRectCallout">
            <a:avLst>
              <a:gd name="adj1" fmla="val -61074"/>
              <a:gd name="adj2" fmla="val 794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50676" y="6509050"/>
            <a:ext cx="2324499" cy="374571"/>
          </a:xfrm>
          <a:prstGeom prst="wedgeRoundRectCallout">
            <a:avLst>
              <a:gd name="adj1" fmla="val -54691"/>
              <a:gd name="adj2" fmla="val 1904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CEOS delegation to attend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0676" y="4494347"/>
            <a:ext cx="1330410" cy="374571"/>
          </a:xfrm>
          <a:prstGeom prst="wedgeRoundRectCallout">
            <a:avLst>
              <a:gd name="adj1" fmla="val -62893"/>
              <a:gd name="adj2" fmla="val -2534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70750" y="5131817"/>
            <a:ext cx="1771919" cy="374571"/>
          </a:xfrm>
          <a:prstGeom prst="wedgeRoundRectCallout">
            <a:avLst>
              <a:gd name="adj1" fmla="val -64088"/>
              <a:gd name="adj2" fmla="val 5602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ESA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75184" y="3155795"/>
            <a:ext cx="1330410" cy="374571"/>
          </a:xfrm>
          <a:prstGeom prst="wedgeRoundRectCallout">
            <a:avLst>
              <a:gd name="adj1" fmla="val -7447"/>
              <a:gd name="adj2" fmla="val -8557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74113" y="5690811"/>
            <a:ext cx="1771919" cy="374571"/>
          </a:xfrm>
          <a:prstGeom prst="wedgeRoundRectCallout">
            <a:avLst>
              <a:gd name="adj1" fmla="val -65283"/>
              <a:gd name="adj2" fmla="val 3461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ESA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16288" y="1133141"/>
            <a:ext cx="1399365" cy="374571"/>
          </a:xfrm>
          <a:prstGeom prst="wedgeRoundRectCallout">
            <a:avLst>
              <a:gd name="adj1" fmla="val -64630"/>
              <a:gd name="adj2" fmla="val 2507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6518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971016" y="113676"/>
            <a:ext cx="29529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3600" b="1" dirty="0" smtClean="0">
                <a:solidFill>
                  <a:schemeClr val="bg1"/>
                </a:solidFill>
                <a:latin typeface="Calibri"/>
                <a:ea typeface="ＭＳ Ｐゴシック"/>
              </a:rPr>
              <a:t>Post HFA Draft</a:t>
            </a:r>
            <a:endParaRPr kumimoji="1" lang="ja-JP" altLang="en-US" sz="3600" b="1" dirty="0">
              <a:solidFill>
                <a:schemeClr val="bg1"/>
              </a:solidFill>
              <a:latin typeface="Calibri"/>
              <a:ea typeface="ＭＳ Ｐゴシック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96863" y="1534500"/>
            <a:ext cx="8627077" cy="4864100"/>
          </a:xfrm>
        </p:spPr>
        <p:txBody>
          <a:bodyPr/>
          <a:lstStyle/>
          <a:p>
            <a:r>
              <a:rPr kumimoji="1" lang="en-US" altLang="ja-JP" sz="2000" dirty="0">
                <a:latin typeface="Arial Narrow" panose="020B0606020202030204" pitchFamily="34" charset="0"/>
              </a:rPr>
              <a:t>D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raft of Post 2015 Hyogo Framework for Action (HFA2) was released in Aug 2014 and </a:t>
            </a:r>
            <a:r>
              <a:rPr kumimoji="1" lang="en-US" altLang="ja-JP" sz="2000" dirty="0">
                <a:latin typeface="Arial Narrow" panose="020B0606020202030204" pitchFamily="34" charset="0"/>
              </a:rPr>
              <a:t>s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eries of consultative meetings were held in Sep, Nov and Jan. </a:t>
            </a:r>
          </a:p>
          <a:p>
            <a:r>
              <a:rPr kumimoji="1" lang="en-US" altLang="ja-JP" sz="2000" smtClean="0">
                <a:latin typeface="Arial Narrow" panose="020B0606020202030204" pitchFamily="34" charset="0"/>
              </a:rPr>
              <a:t>UNOOSA/GEO/CEOS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comments were input to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UNISDR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and several governments.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Post HFA draft, Jan 16, 2015, contains two references to space-based Earth observations;</a:t>
            </a:r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“22 (f) Promote real-time access to reliable data,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make use of space and in situ information, including GIS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and use Information and Communication Technology innovations to enhance measurement tools, collection, analysis and dissemination of data;”</a:t>
            </a:r>
            <a:b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“23 (c) Promote and enhance, through international cooperation and technology transfer, access to, and sharing and use of , data, information, communication and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geospatial and space-based technologies 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and related services.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Maintain and strengthen in-situ and remotely-sensed earth and climate observations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endParaRPr kumimoji="1" lang="en-US" altLang="ja-JP" sz="2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There are many other articles which are relevant to Earth observations</a:t>
            </a:r>
            <a:endParaRPr kumimoji="1" lang="en-US" altLang="ja-JP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kumimoji="1" lang="en-US" altLang="ja-JP" sz="2000" i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kumimoji="1" lang="en-US" altLang="ja-JP" sz="2800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1"/>
          </p:nvPr>
        </p:nvSpPr>
        <p:spPr>
          <a:xfrm>
            <a:off x="-1" y="1392746"/>
            <a:ext cx="8917923" cy="6044809"/>
          </a:xfrm>
        </p:spPr>
        <p:txBody>
          <a:bodyPr/>
          <a:lstStyle/>
          <a:p>
            <a:r>
              <a:rPr kumimoji="1" lang="en-US" altLang="ja-JP" dirty="0" smtClean="0">
                <a:latin typeface="Arial Narrow" panose="020B0606020202030204" pitchFamily="34" charset="0"/>
              </a:rPr>
              <a:t>CEOS/UNOOSA/GEO  coordinated and produced a concept </a:t>
            </a:r>
            <a:r>
              <a:rPr kumimoji="1" lang="en-US" altLang="ja-JP" smtClean="0">
                <a:latin typeface="Arial Narrow" panose="020B0606020202030204" pitchFamily="34" charset="0"/>
              </a:rPr>
              <a:t>note for “</a:t>
            </a:r>
            <a:r>
              <a:rPr kumimoji="1" lang="en-US" altLang="ja-JP" smtClean="0">
                <a:solidFill>
                  <a:srgbClr val="002060"/>
                </a:solidFill>
                <a:latin typeface="Arial Narrow" panose="020B0606020202030204" pitchFamily="34" charset="0"/>
              </a:rPr>
              <a:t>Earth </a:t>
            </a:r>
            <a:r>
              <a:rPr kumimoji="1" lang="en-US" altLang="ja-JP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observations to support national and local disaster-risk reduction initiatives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” , with 18 co-organizers including CEOS, UNOOSA, GEO, FAO, ADRC, GFDR, MEXT, JAXA, ESA, DLR, Tohoku Univ and input to </a:t>
            </a:r>
            <a:r>
              <a:rPr kumimoji="1" lang="en-US" altLang="ja-JP" smtClean="0">
                <a:latin typeface="Arial Narrow" panose="020B0606020202030204" pitchFamily="34" charset="0"/>
              </a:rPr>
              <a:t>UNISDR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MEXT/JAXA produced a concept note for the working session “</a:t>
            </a:r>
            <a:r>
              <a:rPr kumimoji="1" lang="en-US" altLang="ja-JP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Earth observations in </a:t>
            </a:r>
            <a:r>
              <a:rPr kumimoji="1" lang="en-US" altLang="ja-JP" smtClean="0">
                <a:solidFill>
                  <a:srgbClr val="002060"/>
                </a:solidFill>
                <a:latin typeface="Arial Narrow" panose="020B0606020202030204" pitchFamily="34" charset="0"/>
              </a:rPr>
              <a:t>DRR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” and submit to the Cabinet Office of Japan. </a:t>
            </a:r>
          </a:p>
          <a:p>
            <a:r>
              <a:rPr kumimoji="1" lang="en-US" altLang="ja-JP" smtClean="0">
                <a:latin typeface="Arial Narrow" panose="020B0606020202030204" pitchFamily="34" charset="0"/>
              </a:rPr>
              <a:t>After coordination with UNISDR, WCDRR includes the Working Session 22  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“</a:t>
            </a:r>
            <a:r>
              <a:rPr kumimoji="1" lang="en-US" altLang="ja-JP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Earth Observation and High Technology to Reduce Risk</a:t>
            </a:r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” (March 15, 12:00-13:30) covering EO, geospatial information, ICT and robotics.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The final concept note was submit to UNISDR and </a:t>
            </a:r>
            <a:r>
              <a:rPr kumimoji="1" lang="en-US" altLang="ja-JP" smtClean="0">
                <a:latin typeface="Arial Narrow" panose="020B0606020202030204" pitchFamily="34" charset="0"/>
              </a:rPr>
              <a:t>speakers have been decided.</a:t>
            </a:r>
            <a:endParaRPr kumimoji="1" lang="en-US" altLang="ja-JP" dirty="0">
              <a:latin typeface="Arial Narrow" panose="020B060602020203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</a:t>
            </a:r>
            <a:r>
              <a:rPr kumimoji="1" lang="en-US" altLang="ja-JP" dirty="0" smtClean="0"/>
              <a:t>orking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ession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53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240143" y="2695074"/>
            <a:ext cx="8686799" cy="3836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quarter" idx="11"/>
          </p:nvPr>
        </p:nvSpPr>
        <p:spPr>
          <a:xfrm>
            <a:off x="240142" y="1405872"/>
            <a:ext cx="8686800" cy="512618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Sunday </a:t>
            </a:r>
            <a:r>
              <a:rPr lang="en-US" altLang="ja-JP" sz="2000" b="0">
                <a:latin typeface="Arial Narrow" panose="020B0606020202030204" pitchFamily="34" charset="0"/>
              </a:rPr>
              <a:t>15 March, </a:t>
            </a:r>
            <a:r>
              <a:rPr lang="en-US" altLang="ja-JP" sz="2000" b="0" smtClean="0">
                <a:latin typeface="Arial Narrow" panose="020B0606020202030204" pitchFamily="34" charset="0"/>
              </a:rPr>
              <a:t>12:00-13:30, Exhibition </a:t>
            </a:r>
            <a:r>
              <a:rPr lang="en-US" altLang="ja-JP" sz="2000" b="0">
                <a:latin typeface="Arial Narrow" panose="020B0606020202030204" pitchFamily="34" charset="0"/>
              </a:rPr>
              <a:t>Hall 1, Sendai International Conference </a:t>
            </a:r>
            <a:r>
              <a:rPr lang="en-US" altLang="ja-JP" sz="2000" b="0" smtClean="0">
                <a:latin typeface="Arial Narrow" panose="020B0606020202030204" pitchFamily="34" charset="0"/>
              </a:rPr>
              <a:t>Centre</a:t>
            </a:r>
          </a:p>
          <a:p>
            <a:pPr marL="1168400" lvl="0" indent="-1168400" eaLnBrk="1" fontAlgn="auto" hangingPunct="1">
              <a:spcAft>
                <a:spcPts val="0"/>
              </a:spcAft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Organizers: 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MEXT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u="sng" kern="1200">
                <a:latin typeface="Arial Narrow" panose="020B0606020202030204" pitchFamily="34" charset="0"/>
                <a:ea typeface="ＭＳ Ｐゴシック"/>
                <a:cs typeface="+mn-cs"/>
              </a:rPr>
              <a:t>JAXA</a:t>
            </a:r>
            <a:r>
              <a:rPr kumimoji="1" lang="ja-JP" altLang="en-US" sz="1600" b="0" u="sng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UNOOSA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GEO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UN-SPIDER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UNESCAP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UNSD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UNITAR/UNOSAT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FAO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 </a:t>
            </a:r>
            <a:r>
              <a:rPr kumimoji="1" lang="en-US" altLang="ja-JP" sz="1600" b="0" u="sng" kern="1200">
                <a:latin typeface="Arial Narrow" panose="020B0606020202030204" pitchFamily="34" charset="0"/>
                <a:ea typeface="ＭＳ Ｐゴシック"/>
                <a:cs typeface="+mn-cs"/>
              </a:rPr>
              <a:t>CEOS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GDFRR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ESA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ADRC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ICIMOD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CAS-TWAW-SDIM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IRIDEeS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DLR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NDRNC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MoDMR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DMC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EIGEO, GSI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UN-GGIM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ISCGM,  MIC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ITU, Cabinet Office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IEEE 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RAS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)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IAEE</a:t>
            </a:r>
            <a:endParaRPr lang="en-US" altLang="ja-JP" sz="2000" b="0">
              <a:latin typeface="Arial Narrow" panose="020B0606020202030204" pitchFamily="34" charset="0"/>
            </a:endParaRPr>
          </a:p>
          <a:p>
            <a:r>
              <a:rPr lang="fr-FR" altLang="ja-JP" sz="2000" b="0" smtClean="0">
                <a:latin typeface="Arial Narrow" panose="020B0606020202030204" pitchFamily="34" charset="0"/>
              </a:rPr>
              <a:t>Speakers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Ms</a:t>
            </a:r>
            <a:r>
              <a:rPr lang="en-US" altLang="ja-JP" sz="2000" b="0">
                <a:latin typeface="Arial Narrow" panose="020B0606020202030204" pitchFamily="34" charset="0"/>
              </a:rPr>
              <a:t>. Barbara Ryan, Secretariat 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GEO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Prof</a:t>
            </a:r>
            <a:r>
              <a:rPr lang="en-US" altLang="ja-JP" sz="2000" b="0">
                <a:latin typeface="Arial Narrow" panose="020B0606020202030204" pitchFamily="34" charset="0"/>
              </a:rPr>
              <a:t>. Paul Cheung, Chair, International Steering Committee for Global Mapping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Dr</a:t>
            </a:r>
            <a:r>
              <a:rPr lang="en-US" altLang="ja-JP" sz="2000" b="0">
                <a:latin typeface="Arial Narrow" panose="020B0606020202030204" pitchFamily="34" charset="0"/>
              </a:rPr>
              <a:t>. Cosmas Zavazava, </a:t>
            </a:r>
            <a:r>
              <a:rPr lang="en-US" altLang="ja-JP" sz="2000" b="0" smtClean="0">
                <a:latin typeface="Arial Narrow" panose="020B0606020202030204" pitchFamily="34" charset="0"/>
              </a:rPr>
              <a:t>ITU, </a:t>
            </a:r>
            <a:r>
              <a:rPr lang="en-US" altLang="ja-JP" sz="2000" b="0">
                <a:latin typeface="Arial Narrow" panose="020B0606020202030204" pitchFamily="34" charset="0"/>
              </a:rPr>
              <a:t>Chief of </a:t>
            </a:r>
            <a:r>
              <a:rPr lang="en-US" altLang="ja-JP" sz="2000" b="0" smtClean="0">
                <a:latin typeface="Arial Narrow" panose="020B0606020202030204" pitchFamily="34" charset="0"/>
              </a:rPr>
              <a:t>Department,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Prof</a:t>
            </a:r>
            <a:r>
              <a:rPr lang="en-US" altLang="ja-JP" sz="2000" b="0">
                <a:latin typeface="Arial Narrow" panose="020B0606020202030204" pitchFamily="34" charset="0"/>
              </a:rPr>
              <a:t>. Satoshi Tadokoro, President-Elect , </a:t>
            </a:r>
            <a:r>
              <a:rPr lang="en-US" altLang="ja-JP" sz="2000" b="0" smtClean="0">
                <a:latin typeface="Arial Narrow" panose="020B0606020202030204" pitchFamily="34" charset="0"/>
              </a:rPr>
              <a:t>IEEE-- </a:t>
            </a:r>
            <a:r>
              <a:rPr lang="en-US" altLang="ja-JP" sz="2000" b="0">
                <a:latin typeface="Arial Narrow" panose="020B0606020202030204" pitchFamily="34" charset="0"/>
              </a:rPr>
              <a:t>Robotics and Automation Society</a:t>
            </a:r>
          </a:p>
          <a:p>
            <a:r>
              <a:rPr lang="fr-FR" altLang="ja-JP" sz="2000" b="0" smtClean="0">
                <a:latin typeface="Arial Narrow" panose="020B0606020202030204" pitchFamily="34" charset="0"/>
              </a:rPr>
              <a:t>Panelists (Modedrator: Prof. Shibasaki, Univ. of Tokyo)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Ms. Simonetta Di Pippo, 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UNOOSA</a:t>
            </a:r>
            <a:endParaRPr lang="en-US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Ms. Sandra Wu, Chair, Private Sector Advisory Group of UNISDR</a:t>
            </a: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Mr. Said </a:t>
            </a:r>
            <a:r>
              <a:rPr lang="en-US" altLang="ja-JP" sz="2000" b="0" smtClean="0">
                <a:latin typeface="Arial Narrow" panose="020B0606020202030204" pitchFamily="34" charset="0"/>
              </a:rPr>
              <a:t>Faisal, Executive </a:t>
            </a:r>
            <a:r>
              <a:rPr lang="en-US" altLang="ja-JP" sz="2000" b="0">
                <a:latin typeface="Arial Narrow" panose="020B0606020202030204" pitchFamily="34" charset="0"/>
              </a:rPr>
              <a:t>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AHA center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Dr. Renato U Solidum, JR, Director </a:t>
            </a:r>
            <a:r>
              <a:rPr lang="en-US" altLang="ja-JP" sz="2000" b="0" smtClean="0">
                <a:latin typeface="Arial Narrow" panose="020B0606020202030204" pitchFamily="34" charset="0"/>
              </a:rPr>
              <a:t>, PHIVOKS</a:t>
            </a:r>
            <a:endParaRPr kumimoji="1" lang="ja-JP" altLang="en-US" sz="2000" b="0">
              <a:latin typeface="Arial Narrow" panose="020B0606020202030204" pitchFamily="34" charset="0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40143" y="-19635"/>
            <a:ext cx="8827658" cy="1046329"/>
          </a:xfrm>
        </p:spPr>
        <p:txBody>
          <a:bodyPr/>
          <a:lstStyle/>
          <a:p>
            <a:r>
              <a:rPr kumimoji="1" lang="en-US" altLang="ja-JP" smtClean="0"/>
              <a:t>Working Session 22 </a:t>
            </a:r>
            <a:br>
              <a:rPr kumimoji="1" lang="en-US" altLang="ja-JP" smtClean="0"/>
            </a:br>
            <a:r>
              <a:rPr kumimoji="1" lang="en-US" altLang="ja-JP" sz="2800" smtClean="0"/>
              <a:t>“EO and High Technology to Reduce Risk” 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07085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977" y="2213811"/>
            <a:ext cx="2464823" cy="3478798"/>
          </a:xfrm>
          <a:ln>
            <a:solidFill>
              <a:schemeClr val="tx2"/>
            </a:solidFill>
          </a:ln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White Paper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5240" y="1348800"/>
            <a:ext cx="622433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i="1"/>
              <a:t>Earth observations in support of national</a:t>
            </a:r>
          </a:p>
          <a:p>
            <a:pPr algn="ctr"/>
            <a:r>
              <a:rPr lang="fr-FR" altLang="ja-JP" b="1" i="1"/>
              <a:t>strategies for </a:t>
            </a:r>
            <a:r>
              <a:rPr lang="fr-FR" altLang="ja-JP" b="1" i="1" smtClean="0"/>
              <a:t>disaster risk management</a:t>
            </a:r>
          </a:p>
          <a:p>
            <a:pPr algn="ctr"/>
            <a:endParaRPr lang="fr-FR" altLang="ja-JP" b="1" i="1"/>
          </a:p>
          <a:p>
            <a:pPr algn="ctr"/>
            <a:r>
              <a:rPr lang="en-US" altLang="ja-JP" sz="1400" b="1"/>
              <a:t>A Synergy Framework for the integration of Earth Observation</a:t>
            </a:r>
          </a:p>
          <a:p>
            <a:pPr algn="ctr"/>
            <a:r>
              <a:rPr lang="en-US" altLang="ja-JP" sz="1400" b="1"/>
              <a:t>technologies into Disaster Risk Reduction </a:t>
            </a:r>
            <a:endParaRPr lang="en-US" altLang="ja-JP" sz="1400" b="1" smtClean="0"/>
          </a:p>
          <a:p>
            <a:endParaRPr lang="en-US" altLang="ja-JP" b="1"/>
          </a:p>
          <a:p>
            <a:r>
              <a:rPr lang="en-US" altLang="ja-JP" smtClean="0"/>
              <a:t>Purpose::</a:t>
            </a:r>
          </a:p>
          <a:p>
            <a:r>
              <a:rPr lang="en-US" altLang="ja-JP" smtClean="0"/>
              <a:t>to </a:t>
            </a:r>
            <a:r>
              <a:rPr lang="en-US" altLang="ja-JP"/>
              <a:t>illustrate the </a:t>
            </a:r>
            <a:r>
              <a:rPr lang="en-US" altLang="ja-JP" smtClean="0"/>
              <a:t>commitments of partners </a:t>
            </a:r>
            <a:r>
              <a:rPr lang="en-US" altLang="ja-JP"/>
              <a:t>involved in</a:t>
            </a:r>
          </a:p>
          <a:p>
            <a:r>
              <a:rPr lang="en-US" altLang="ja-JP"/>
              <a:t>space, satellite technology and other Earth observation technologies </a:t>
            </a:r>
            <a:r>
              <a:rPr lang="en-US" altLang="ja-JP" smtClean="0"/>
              <a:t>to </a:t>
            </a:r>
            <a:r>
              <a:rPr lang="en-US" altLang="ja-JP"/>
              <a:t>respond </a:t>
            </a:r>
            <a:r>
              <a:rPr lang="en-US" altLang="ja-JP" smtClean="0"/>
              <a:t>to the </a:t>
            </a:r>
            <a:r>
              <a:rPr lang="en-US" altLang="ja-JP"/>
              <a:t>requirements of the global DRR </a:t>
            </a:r>
            <a:r>
              <a:rPr lang="en-US" altLang="ja-JP" smtClean="0"/>
              <a:t>community</a:t>
            </a:r>
          </a:p>
          <a:p>
            <a:endParaRPr kumimoji="1" lang="en-US" altLang="ja-JP" smtClean="0"/>
          </a:p>
          <a:p>
            <a:r>
              <a:rPr kumimoji="1" lang="en-US" altLang="ja-JP" smtClean="0"/>
              <a:t>Current parters:</a:t>
            </a:r>
            <a:endParaRPr kumimoji="1" lang="en-US" altLang="ja-JP"/>
          </a:p>
          <a:p>
            <a:r>
              <a:rPr lang="en-US" altLang="ja-JP" smtClean="0"/>
              <a:t>UNOOSA, UNSPIDER, UNESCAP, UNISDR, UNITAR, UNOSAT, GEO, CEOS, EU, IWG‐SEM, DLR, CAS-TWAS SDIM, ICIMOD, IWMI, CNE, DMC, NDRCC, </a:t>
            </a:r>
            <a:r>
              <a:rPr lang="fr-FR" altLang="ja-JP" smtClean="0"/>
              <a:t>WMO</a:t>
            </a:r>
          </a:p>
          <a:p>
            <a:endParaRPr kumimoji="1" lang="fr-FR" altLang="ja-JP"/>
          </a:p>
          <a:p>
            <a:r>
              <a:rPr lang="en-US" altLang="ja-JP" smtClean="0"/>
              <a:t>Framework::</a:t>
            </a:r>
          </a:p>
          <a:p>
            <a:r>
              <a:rPr lang="en-US" altLang="ja-JP" smtClean="0"/>
              <a:t>Non‐binding </a:t>
            </a:r>
            <a:r>
              <a:rPr lang="en-US" altLang="ja-JP"/>
              <a:t>synergy framework with no legal constraints but with </a:t>
            </a:r>
            <a:r>
              <a:rPr lang="en-US" altLang="ja-JP" smtClean="0"/>
              <a:t>aclear </a:t>
            </a:r>
            <a:r>
              <a:rPr lang="en-US" altLang="ja-JP"/>
              <a:t>commitment to responding to </a:t>
            </a:r>
            <a:r>
              <a:rPr lang="en-US" altLang="ja-JP" smtClean="0"/>
              <a:t>users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361768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2504" y="3108520"/>
            <a:ext cx="8759542" cy="3725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mtClean="0">
              <a:latin typeface="Arial Narrow" panose="020B0606020202030204" pitchFamily="34" charset="0"/>
            </a:endParaRPr>
          </a:p>
          <a:p>
            <a:pPr algn="ctr"/>
            <a:endParaRPr kumimoji="1" lang="ja-JP" altLang="en-US">
              <a:latin typeface="Arial Narrow" panose="020B060602020203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31" y="455675"/>
            <a:ext cx="8568218" cy="864096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altLang="ja-JP" sz="3600" smtClean="0"/>
              <a:t>Public Forum</a:t>
            </a:r>
            <a:br>
              <a:rPr lang="en-US" altLang="ja-JP" sz="3600" smtClean="0"/>
            </a:br>
            <a:r>
              <a:rPr lang="en-US" altLang="ja-JP" sz="2700" smtClean="0"/>
              <a:t>“</a:t>
            </a:r>
            <a:r>
              <a:rPr lang="en-US" altLang="ja-JP" sz="2200"/>
              <a:t>Enhancing Disaster Resilience by </a:t>
            </a:r>
            <a:r>
              <a:rPr lang="en-US" altLang="ja-JP" sz="2200" smtClean="0"/>
              <a:t/>
            </a:r>
            <a:br>
              <a:rPr lang="en-US" altLang="ja-JP" sz="2200" smtClean="0"/>
            </a:br>
            <a:r>
              <a:rPr lang="en-US" altLang="ja-JP" sz="2200" smtClean="0"/>
              <a:t>Fusion </a:t>
            </a:r>
            <a:r>
              <a:rPr lang="en-US" altLang="ja-JP" sz="2200"/>
              <a:t>of Simulation, Sensing and </a:t>
            </a:r>
            <a:r>
              <a:rPr lang="en-US" altLang="ja-JP" sz="2200" smtClean="0"/>
              <a:t>Geoinformatics”</a:t>
            </a:r>
            <a:r>
              <a:rPr lang="en-US" altLang="ja-JP" sz="2200"/>
              <a:t/>
            </a:r>
            <a:br>
              <a:rPr lang="en-US" altLang="ja-JP" sz="2200"/>
            </a:br>
            <a:r>
              <a:rPr lang="ja-JP" altLang="ja-JP" sz="2700"/>
              <a:t>　</a:t>
            </a:r>
            <a:r>
              <a:rPr lang="ja-JP" altLang="en-US" sz="2700"/>
              <a:t>　　　　　　</a:t>
            </a:r>
            <a:r>
              <a:rPr lang="en-US" altLang="ja-JP" sz="2700" smtClean="0"/>
              <a:t> </a:t>
            </a:r>
            <a:r>
              <a:rPr lang="en-US" altLang="ja-JP" sz="2800"/>
              <a:t/>
            </a:r>
            <a:br>
              <a:rPr lang="en-US" altLang="ja-JP" sz="2800"/>
            </a:br>
            <a:r>
              <a:rPr lang="en-US" altLang="ja-JP" sz="3100" smtClean="0"/>
              <a:t>”</a:t>
            </a:r>
            <a:endParaRPr kumimoji="1" lang="ja-JP" altLang="en-US" sz="31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3502" y="1357856"/>
            <a:ext cx="8709562" cy="5748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smtClean="0">
                <a:latin typeface="Arial Narrow" panose="020B0606020202030204" pitchFamily="34" charset="0"/>
              </a:rPr>
              <a:t>Session 3  </a:t>
            </a:r>
          </a:p>
          <a:p>
            <a:pPr marL="0" indent="0">
              <a:buNone/>
            </a:pPr>
            <a:r>
              <a:rPr lang="en-US" altLang="ja-JP" sz="2000" smtClean="0">
                <a:latin typeface="Arial Narrow" panose="020B0606020202030204" pitchFamily="34" charset="0"/>
              </a:rPr>
              <a:t>Satellite Earth </a:t>
            </a:r>
            <a:r>
              <a:rPr lang="en-US" altLang="ja-JP" sz="2000">
                <a:latin typeface="Arial Narrow" panose="020B0606020202030204" pitchFamily="34" charset="0"/>
              </a:rPr>
              <a:t>observations </a:t>
            </a:r>
            <a:r>
              <a:rPr lang="en-US" altLang="ja-JP" sz="2000" smtClean="0">
                <a:latin typeface="Arial Narrow" panose="020B0606020202030204" pitchFamily="34" charset="0"/>
              </a:rPr>
              <a:t>to </a:t>
            </a:r>
            <a:r>
              <a:rPr lang="en-US" altLang="ja-JP" sz="2000" dirty="0">
                <a:latin typeface="Arial Narrow" panose="020B0606020202030204" pitchFamily="34" charset="0"/>
              </a:rPr>
              <a:t>support national and local disaster-risk reduction </a:t>
            </a:r>
            <a:endParaRPr lang="en-US" altLang="ja-JP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kumimoji="1" lang="en-US" altLang="ja-JP" sz="2000" b="0" smtClean="0">
                <a:latin typeface="Arial Narrow" panose="020B0606020202030204" pitchFamily="34" charset="0"/>
              </a:rPr>
              <a:t>March 15, 14:45-16:45</a:t>
            </a:r>
            <a:r>
              <a:rPr kumimoji="1" lang="ja-JP" altLang="en-US" sz="2000" b="0" smtClean="0">
                <a:latin typeface="Arial Narrow" panose="020B0606020202030204" pitchFamily="34" charset="0"/>
              </a:rPr>
              <a:t>　</a:t>
            </a:r>
            <a:r>
              <a:rPr kumimoji="1" lang="en-US" altLang="ja-JP" sz="2000" b="0" smtClean="0">
                <a:latin typeface="Arial Narrow" panose="020B0606020202030204" pitchFamily="34" charset="0"/>
              </a:rPr>
              <a:t>Multi-media Hall, Univ. of Tohoku</a:t>
            </a:r>
            <a:r>
              <a:rPr kumimoji="1" lang="ja-JP" altLang="en-US" sz="2000" b="0" dirty="0" smtClean="0">
                <a:latin typeface="Arial Narrow" panose="020B0606020202030204" pitchFamily="34" charset="0"/>
              </a:rPr>
              <a:t>　　</a:t>
            </a:r>
            <a:r>
              <a:rPr kumimoji="1" lang="ja-JP" altLang="en-US" sz="2000" b="0" smtClean="0">
                <a:latin typeface="Arial Narrow" panose="020B0606020202030204" pitchFamily="34" charset="0"/>
              </a:rPr>
              <a:t>　</a:t>
            </a:r>
            <a:endParaRPr kumimoji="1" lang="en-US" altLang="ja-JP" sz="2000" b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kumimoji="1" lang="en-US" altLang="ja-JP" sz="2000" b="0" smtClean="0">
                <a:latin typeface="Arial Narrow" panose="020B0606020202030204" pitchFamily="34" charset="0"/>
              </a:rPr>
              <a:t>Organizer: Univ. of Tohoku</a:t>
            </a:r>
            <a:endParaRPr kumimoji="1" lang="en-US" altLang="ja-JP" sz="2000" b="0" dirty="0" smtClean="0">
              <a:latin typeface="Arial Narrow" panose="020B0606020202030204" pitchFamily="34" charset="0"/>
            </a:endParaRPr>
          </a:p>
          <a:p>
            <a:pPr marL="1168400" indent="-1168400">
              <a:buNone/>
            </a:pPr>
            <a:endParaRPr lang="en-US" altLang="ja-JP" sz="2000" b="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Speaker: </a:t>
            </a: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Koshimura: Professor, IRIDeS (10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Ms</a:t>
            </a:r>
            <a:r>
              <a:rPr lang="en-US" altLang="ja-JP" sz="2000" b="0">
                <a:latin typeface="Arial Narrow" panose="020B0606020202030204" pitchFamily="34" charset="0"/>
              </a:rPr>
              <a:t>. Di Pippo: Director, UNOOSA (15 minutes)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Petiteville: CEOS Disaster Working Group Chair, ESA/CEOS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Ishida: Senior Chief Officer, JAXA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Strunz: Professor and Head of Department, DLR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de-DE" altLang="ja-JP" sz="2000" b="0" smtClean="0">
                <a:latin typeface="Arial Narrow" panose="020B0606020202030204" pitchFamily="34" charset="0"/>
              </a:rPr>
              <a:t>Mr</a:t>
            </a:r>
            <a:r>
              <a:rPr lang="de-DE" altLang="ja-JP" sz="2000" b="0">
                <a:latin typeface="Arial Narrow" panose="020B0606020202030204" pitchFamily="34" charset="0"/>
              </a:rPr>
              <a:t>. Post: Expert, UN-SPIDER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Ikeda: Researcher, ADRC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Discussion </a:t>
            </a:r>
            <a:r>
              <a:rPr lang="en-US" altLang="ja-JP" sz="2000" b="0">
                <a:latin typeface="Arial Narrow" panose="020B0606020202030204" pitchFamily="34" charset="0"/>
              </a:rPr>
              <a:t>and Conclusion, moderated by Mr. Ishida (Jaxa) and Mr. Post (UN-SPIDER</a:t>
            </a:r>
            <a:r>
              <a:rPr lang="en-US" altLang="ja-JP" sz="2000" b="0" smtClean="0">
                <a:latin typeface="Arial Narrow" panose="020B0606020202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 </a:t>
            </a:r>
            <a:r>
              <a:rPr lang="en-US" altLang="ja-JP" sz="2000" b="0">
                <a:latin typeface="Arial Narrow" panose="020B0606020202030204" pitchFamily="34" charset="0"/>
              </a:rPr>
              <a:t>(20 minutes</a:t>
            </a:r>
            <a:r>
              <a:rPr lang="en-US" altLang="ja-JP" sz="2000" b="0" smtClean="0">
                <a:latin typeface="Arial Narrow" panose="020B0606020202030204" pitchFamily="34" charset="0"/>
              </a:rPr>
              <a:t>)</a:t>
            </a:r>
            <a:endParaRPr lang="ja-JP" altLang="ja-JP" sz="2000" b="0">
              <a:latin typeface="Arial Narrow" panose="020B060602020203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173856" y="6541002"/>
            <a:ext cx="2133600" cy="365125"/>
          </a:xfrm>
        </p:spPr>
        <p:txBody>
          <a:bodyPr/>
          <a:lstStyle/>
          <a:p>
            <a:fld id="{973FA57C-AB59-4833-AF31-95C44D5249F2}" type="slidenum">
              <a:rPr kumimoji="1" lang="ja-JP" altLang="en-US" smtClean="0">
                <a:latin typeface="Arial Narrow" panose="020B0606020202030204" pitchFamily="34" charset="0"/>
              </a:rPr>
              <a:t>8</a:t>
            </a:fld>
            <a:endParaRPr kumimoji="1" lang="ja-JP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8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1"/>
          </p:nvPr>
        </p:nvSpPr>
        <p:spPr>
          <a:xfrm>
            <a:off x="154922" y="1061515"/>
            <a:ext cx="8912878" cy="5533364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  <a:tabLst>
                <a:tab pos="3224213" algn="l"/>
              </a:tabLst>
            </a:pPr>
            <a:r>
              <a:rPr kumimoji="1" lang="en-US" altLang="ja-JP" smtClean="0"/>
              <a:t>JAXA hosts CEOS exhibition at two sites;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mtClean="0"/>
              <a:t>“Space-based Earth observation” booth  at </a:t>
            </a:r>
            <a:r>
              <a:rPr kumimoji="1" lang="en-US" altLang="ja-JP" dirty="0" smtClean="0"/>
              <a:t>the </a:t>
            </a:r>
            <a:r>
              <a:rPr kumimoji="1" lang="en-US" altLang="ja-JP" smtClean="0"/>
              <a:t>Plenary venue (Sendai Int’l Conference Center)</a:t>
            </a:r>
            <a:endParaRPr kumimoji="1" lang="en-US" altLang="ja-JP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mtClean="0"/>
              <a:t>JAXA/CEOS </a:t>
            </a:r>
            <a:r>
              <a:rPr kumimoji="1" lang="en-US" altLang="ja-JP" dirty="0" smtClean="0"/>
              <a:t>booth </a:t>
            </a:r>
            <a:r>
              <a:rPr kumimoji="1" lang="en-US" altLang="ja-JP" smtClean="0"/>
              <a:t>(1.8 </a:t>
            </a:r>
            <a:r>
              <a:rPr kumimoji="1" lang="en-US" altLang="ja-JP" dirty="0" smtClean="0"/>
              <a:t>m </a:t>
            </a:r>
            <a:r>
              <a:rPr kumimoji="1" lang="en-US" altLang="ja-JP" smtClean="0"/>
              <a:t>x 1.5 </a:t>
            </a:r>
            <a:r>
              <a:rPr kumimoji="1" lang="en-US" altLang="ja-JP" dirty="0" smtClean="0"/>
              <a:t>m with two panels for posters, one desk and one chair) at the </a:t>
            </a:r>
            <a:r>
              <a:rPr kumimoji="1" lang="en-US" altLang="ja-JP" smtClean="0"/>
              <a:t>public exhibition site (</a:t>
            </a:r>
            <a:r>
              <a:rPr kumimoji="1" lang="en-US" altLang="ja-JP"/>
              <a:t>Sendai Mediatehque </a:t>
            </a:r>
            <a:r>
              <a:rPr kumimoji="1" lang="en-US" altLang="ja-JP" smtClean="0"/>
              <a:t>)</a:t>
            </a:r>
            <a:endParaRPr kumimoji="1" lang="en-US" altLang="ja-JP"/>
          </a:p>
          <a:p>
            <a:pPr marL="0" indent="0">
              <a:buNone/>
            </a:pPr>
            <a:endParaRPr kumimoji="1" lang="en-US" altLang="ja-JP" sz="28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WCDRR Exhibition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3791"/>
              </p:ext>
            </p:extLst>
          </p:nvPr>
        </p:nvGraphicFramePr>
        <p:xfrm>
          <a:off x="361982" y="4257286"/>
          <a:ext cx="8555941" cy="20210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7633"/>
                <a:gridCol w="2372161"/>
                <a:gridCol w="2277979"/>
                <a:gridCol w="1588168"/>
              </a:tblGrid>
              <a:tr h="413614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Place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DVD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Poster/Tapestry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Leaflet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9414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smtClean="0"/>
                        <a:t>“Space-based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smtClean="0"/>
                        <a:t>EO” booth</a:t>
                      </a:r>
                      <a:endParaRPr kumimoji="1" lang="ja-JP" altLang="en-US" sz="1800" b="1" dirty="0" smtClean="0"/>
                    </a:p>
                    <a:p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</a:p>
                    <a:p>
                      <a:r>
                        <a:rPr kumimoji="1" lang="en-US" altLang="ja-JP" sz="1800" b="1" dirty="0" smtClean="0"/>
                        <a:t>(Plane, Ball type)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JAXA</a:t>
                      </a:r>
                      <a:r>
                        <a:rPr kumimoji="1" lang="en-US" altLang="ja-JP" sz="1800" b="1" baseline="0" smtClean="0"/>
                        <a:t> will prepare tapestries which include CEOS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No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665913"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JAXA/CEOS</a:t>
                      </a:r>
                    </a:p>
                    <a:p>
                      <a:r>
                        <a:rPr kumimoji="1" lang="en-US" altLang="ja-JP" sz="1800" b="1" smtClean="0"/>
                        <a:t>booth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Yes(1 poster; A0)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477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4780</TotalTime>
  <Words>1269</Words>
  <Application>Microsoft Office PowerPoint</Application>
  <PresentationFormat>画面に合わせる (4:3)</PresentationFormat>
  <Paragraphs>260</Paragraphs>
  <Slides>13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4_EUM_template_v03</vt:lpstr>
      <vt:lpstr>2015 World Conference on Disaster Risk Reduction (WCDRR) and post-Hyogo Framework for Action (HFA2 - 2015-2025) </vt:lpstr>
      <vt:lpstr>Progress to date</vt:lpstr>
      <vt:lpstr>Regional platform and Preparatory Committee meetings for HFA2 </vt:lpstr>
      <vt:lpstr>PowerPoint プレゼンテーション</vt:lpstr>
      <vt:lpstr>Working Session</vt:lpstr>
      <vt:lpstr>Working Session 22  “EO and High Technology to Reduce Risk” </vt:lpstr>
      <vt:lpstr>White Paper</vt:lpstr>
      <vt:lpstr>Public Forum “Enhancing Disaster Resilience by  Fusion of Simulation, Sensing and Geoinformatics” 　　　　　　　  ”</vt:lpstr>
      <vt:lpstr>WCDRR Exhibition</vt:lpstr>
      <vt:lpstr>CEOS EOHB 2015 WCDRR Edition</vt:lpstr>
      <vt:lpstr>Tokyo Conference on  Int’l Research on DRR and Resilience</vt:lpstr>
      <vt:lpstr>PowerPoint プレゼンテーション</vt:lpstr>
      <vt:lpstr>Sessions relevant to 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各自設定して下さい</cp:lastModifiedBy>
  <cp:revision>389</cp:revision>
  <dcterms:created xsi:type="dcterms:W3CDTF">2012-08-31T01:11:17Z</dcterms:created>
  <dcterms:modified xsi:type="dcterms:W3CDTF">2015-03-10T01:25:28Z</dcterms:modified>
</cp:coreProperties>
</file>