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260" r:id="rId2"/>
    <p:sldId id="275" r:id="rId3"/>
    <p:sldId id="448" r:id="rId4"/>
    <p:sldId id="449" r:id="rId5"/>
    <p:sldId id="348" r:id="rId6"/>
    <p:sldId id="423" r:id="rId7"/>
    <p:sldId id="366" r:id="rId8"/>
    <p:sldId id="414" r:id="rId9"/>
    <p:sldId id="396" r:id="rId10"/>
    <p:sldId id="408" r:id="rId11"/>
    <p:sldId id="368" r:id="rId12"/>
    <p:sldId id="443" r:id="rId13"/>
    <p:sldId id="444" r:id="rId14"/>
    <p:sldId id="437" r:id="rId15"/>
    <p:sldId id="432" r:id="rId16"/>
    <p:sldId id="434" r:id="rId17"/>
    <p:sldId id="433" r:id="rId18"/>
    <p:sldId id="442" r:id="rId19"/>
    <p:sldId id="436" r:id="rId20"/>
    <p:sldId id="438" r:id="rId21"/>
    <p:sldId id="439" r:id="rId22"/>
    <p:sldId id="440" r:id="rId23"/>
    <p:sldId id="441" r:id="rId24"/>
    <p:sldId id="447" r:id="rId25"/>
    <p:sldId id="424" r:id="rId26"/>
    <p:sldId id="453" r:id="rId27"/>
    <p:sldId id="450" r:id="rId28"/>
    <p:sldId id="451" r:id="rId29"/>
    <p:sldId id="454" r:id="rId30"/>
    <p:sldId id="455" r:id="rId31"/>
    <p:sldId id="456" r:id="rId32"/>
    <p:sldId id="457" r:id="rId33"/>
    <p:sldId id="458" r:id="rId34"/>
    <p:sldId id="459" r:id="rId35"/>
    <p:sldId id="452" r:id="rId36"/>
    <p:sldId id="425" r:id="rId37"/>
    <p:sldId id="426" r:id="rId38"/>
    <p:sldId id="427" r:id="rId39"/>
    <p:sldId id="428" r:id="rId40"/>
    <p:sldId id="429" r:id="rId41"/>
    <p:sldId id="417" r:id="rId42"/>
    <p:sldId id="418" r:id="rId43"/>
    <p:sldId id="430" r:id="rId44"/>
    <p:sldId id="412" r:id="rId45"/>
    <p:sldId id="415" r:id="rId46"/>
    <p:sldId id="431" r:id="rId47"/>
    <p:sldId id="413" r:id="rId48"/>
    <p:sldId id="347" r:id="rId49"/>
    <p:sldId id="411" r:id="rId50"/>
  </p:sldIdLst>
  <p:sldSz cx="9144000" cy="6858000" type="screen4x3"/>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k Matgen" initials="PM" lastIdx="1" clrIdx="0"/>
  <p:cmAuthor id="1" name="Bally" initials="PB"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2" autoAdjust="0"/>
    <p:restoredTop sz="80995" autoAdjust="0"/>
  </p:normalViewPr>
  <p:slideViewPr>
    <p:cSldViewPr snapToGrid="0" snapToObjects="1">
      <p:cViewPr varScale="1">
        <p:scale>
          <a:sx n="59" d="100"/>
          <a:sy n="59" d="100"/>
        </p:scale>
        <p:origin x="-1824" y="-84"/>
      </p:cViewPr>
      <p:guideLst>
        <p:guide orient="horz" pos="4277"/>
        <p:guide pos="2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E0A69F09-9DF7-40DA-AFC1-E292B9A543FE}" type="datetimeFigureOut">
              <a:rPr lang="en-GB" smtClean="0"/>
              <a:t>11/03/2015</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F07E1D14-1362-435D-B2A7-59F51FF06C7D}" type="slidenum">
              <a:rPr lang="en-GB" smtClean="0"/>
              <a:t>‹N›</a:t>
            </a:fld>
            <a:endParaRPr lang="en-GB"/>
          </a:p>
        </p:txBody>
      </p:sp>
    </p:spTree>
    <p:extLst>
      <p:ext uri="{BB962C8B-B14F-4D97-AF65-F5344CB8AC3E}">
        <p14:creationId xmlns:p14="http://schemas.microsoft.com/office/powerpoint/2010/main" val="35351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3/11/2015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‹N›</a:t>
            </a:fld>
            <a:endParaRPr lang="en-US"/>
          </a:p>
        </p:txBody>
      </p:sp>
    </p:spTree>
    <p:extLst>
      <p:ext uri="{BB962C8B-B14F-4D97-AF65-F5344CB8AC3E}">
        <p14:creationId xmlns:p14="http://schemas.microsoft.com/office/powerpoint/2010/main" val="3010702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dirty="0"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10</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11</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Triangles</a:t>
            </a:r>
            <a:r>
              <a:rPr lang="en-US" baseline="0" dirty="0" smtClean="0"/>
              <a:t> are all volcanoes in Latin America. Red triangles are target volcanoes from the CEOS pilot plan. Black boxes and text show regions for planned quarterly monitoring with C-Band (Sentinel-1) and L-Band (ALOS 2) </a:t>
            </a:r>
            <a:r>
              <a:rPr lang="en-US" baseline="0" dirty="0" err="1" smtClean="0"/>
              <a:t>InSAR</a:t>
            </a:r>
            <a:r>
              <a:rPr lang="en-US" baseline="0" dirty="0" smtClean="0"/>
              <a:t>. Grey text shows the local end users (monitoring agency).</a:t>
            </a:r>
            <a:endParaRPr lang="en-US" dirty="0"/>
          </a:p>
        </p:txBody>
      </p:sp>
      <p:sp>
        <p:nvSpPr>
          <p:cNvPr id="4" name="Slide Number Placeholder 3"/>
          <p:cNvSpPr>
            <a:spLocks noGrp="1"/>
          </p:cNvSpPr>
          <p:nvPr>
            <p:ph type="sldNum" sz="quarter" idx="10"/>
          </p:nvPr>
        </p:nvSpPr>
        <p:spPr/>
        <p:txBody>
          <a:bodyPr/>
          <a:lstStyle/>
          <a:p>
            <a:fld id="{82C408E8-EF38-544A-BDA5-954CBADD625C}" type="slidenum">
              <a:rPr lang="en-US" smtClean="0"/>
              <a:t>12</a:t>
            </a:fld>
            <a:endParaRPr lang="en-US"/>
          </a:p>
        </p:txBody>
      </p:sp>
    </p:spTree>
    <p:extLst>
      <p:ext uri="{BB962C8B-B14F-4D97-AF65-F5344CB8AC3E}">
        <p14:creationId xmlns:p14="http://schemas.microsoft.com/office/powerpoint/2010/main" val="2889058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25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36</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it-IT" sz="1200" kern="1200" dirty="0" smtClean="0">
                <a:solidFill>
                  <a:schemeClr val="tx1"/>
                </a:solidFill>
                <a:effectLst/>
                <a:latin typeface="+mn-lt"/>
                <a:ea typeface="ＭＳ Ｐゴシック" pitchFamily="-106" charset="-128"/>
                <a:cs typeface="ＭＳ Ｐゴシック" pitchFamily="-106" charset="-128"/>
              </a:rPr>
              <a:t>"</a:t>
            </a:r>
            <a:r>
              <a:rPr lang="it-IT" sz="1200" kern="1200" dirty="0" err="1" smtClean="0">
                <a:solidFill>
                  <a:schemeClr val="tx1"/>
                </a:solidFill>
                <a:effectLst/>
                <a:latin typeface="+mn-lt"/>
                <a:ea typeface="ＭＳ Ｐゴシック" pitchFamily="-106" charset="-128"/>
                <a:cs typeface="ＭＳ Ｐゴシック" pitchFamily="-106" charset="-128"/>
              </a:rPr>
              <a:t>discontinuitá</a:t>
            </a:r>
            <a:r>
              <a:rPr lang="it-IT" sz="1200" kern="1200" dirty="0" smtClean="0">
                <a:solidFill>
                  <a:schemeClr val="tx1"/>
                </a:solidFill>
                <a:effectLst/>
                <a:latin typeface="+mn-lt"/>
                <a:ea typeface="ＭＳ Ｐゴシック" pitchFamily="-106" charset="-128"/>
                <a:cs typeface="ＭＳ Ｐゴシック" pitchFamily="-106" charset="-128"/>
              </a:rPr>
              <a:t>" nei bracci a Nord e a Ovest significa semplicemente che - a causa di nuvole o di spaziatura temporale delle immagini - quando le colate sono state osservate quei </a:t>
            </a:r>
            <a:r>
              <a:rPr lang="it-IT" sz="1200" kern="1200" dirty="0" err="1" smtClean="0">
                <a:solidFill>
                  <a:schemeClr val="tx1"/>
                </a:solidFill>
                <a:effectLst/>
                <a:latin typeface="+mn-lt"/>
                <a:ea typeface="ＭＳ Ｐゴシック" pitchFamily="-106" charset="-128"/>
                <a:cs typeface="ＭＳ Ｐゴシック" pitchFamily="-106" charset="-128"/>
              </a:rPr>
              <a:t>pixels</a:t>
            </a:r>
            <a:r>
              <a:rPr lang="it-IT" sz="1200" kern="1200" dirty="0" smtClean="0">
                <a:solidFill>
                  <a:schemeClr val="tx1"/>
                </a:solidFill>
                <a:effectLst/>
                <a:latin typeface="+mn-lt"/>
                <a:ea typeface="ＭＳ Ｐゴシック" pitchFamily="-106" charset="-128"/>
                <a:cs typeface="ＭＳ Ｐゴシック" pitchFamily="-106" charset="-128"/>
              </a:rPr>
              <a:t> non presentavano temperature che permettessero </a:t>
            </a:r>
            <a:r>
              <a:rPr lang="it-IT" sz="1200" kern="1200" dirty="0" err="1" smtClean="0">
                <a:solidFill>
                  <a:schemeClr val="tx1"/>
                </a:solidFill>
                <a:effectLst/>
                <a:latin typeface="+mn-lt"/>
                <a:ea typeface="ＭＳ Ｐゴシック" pitchFamily="-106" charset="-128"/>
                <a:cs typeface="ＭＳ Ｐゴシック" pitchFamily="-106" charset="-128"/>
              </a:rPr>
              <a:t>mobilitá</a:t>
            </a:r>
            <a:r>
              <a:rPr lang="it-IT" sz="1200" kern="1200" dirty="0" smtClean="0">
                <a:solidFill>
                  <a:schemeClr val="tx1"/>
                </a:solidFill>
                <a:effectLst/>
                <a:latin typeface="+mn-lt"/>
                <a:ea typeface="ＭＳ Ｐゴシック" pitchFamily="-106" charset="-128"/>
                <a:cs typeface="ＭＳ Ｐゴシック" pitchFamily="-106" charset="-128"/>
              </a:rPr>
              <a:t> delle lave (diciamo&gt;1000* C) quindi calcolo di un tasso di effusione individuale</a:t>
            </a: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38</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40</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41</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42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43</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44</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45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46</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47</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48</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4</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6</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7</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8</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ＭＳ Ｐゴシック" pitchFamily="-106" charset="-128"/>
                <a:cs typeface="ＭＳ Ｐゴシック" pitchFamily="-106" charset="-128"/>
              </a:rPr>
              <a:t>Radarsat-2 at 4 volcanoes: Tungurahua, Cotopaxi,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Reventador</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(all in Ecuador), and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Cordón</a:t>
            </a:r>
            <a:endParaRPr lang="en-US" sz="1200" b="0" i="0" u="none" strike="noStrike" kern="1200" baseline="0" dirty="0" smtClean="0">
              <a:solidFill>
                <a:schemeClr val="tx1"/>
              </a:solidFill>
              <a:latin typeface="+mn-lt"/>
              <a:ea typeface="ＭＳ Ｐゴシック" pitchFamily="-106" charset="-128"/>
              <a:cs typeface="ＭＳ Ｐゴシック" pitchFamily="-106" charset="-128"/>
            </a:endParaRPr>
          </a:p>
          <a:p>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Caulle</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Chile . The Radarsat-2 data have been very valuable and revealed new ground</a:t>
            </a:r>
          </a:p>
          <a:p>
            <a:r>
              <a:rPr lang="en-US" sz="1200" b="0" i="0" u="none" strike="noStrike" kern="1200" baseline="0" dirty="0" smtClean="0">
                <a:solidFill>
                  <a:schemeClr val="tx1"/>
                </a:solidFill>
                <a:latin typeface="+mn-lt"/>
                <a:ea typeface="ＭＳ Ｐゴシック" pitchFamily="-106" charset="-128"/>
                <a:cs typeface="ＭＳ Ｐゴシック" pitchFamily="-106" charset="-128"/>
              </a:rPr>
              <a:t>deformation. Preliminary processing has been performed on all the data, and the results shared</a:t>
            </a:r>
          </a:p>
          <a:p>
            <a:r>
              <a:rPr lang="en-US" sz="1200" b="0" i="0" u="none" strike="noStrike" kern="1200" baseline="0" dirty="0" smtClean="0">
                <a:solidFill>
                  <a:schemeClr val="tx1"/>
                </a:solidFill>
                <a:latin typeface="+mn-lt"/>
                <a:ea typeface="ＭＳ Ｐゴシック" pitchFamily="-106" charset="-128"/>
                <a:cs typeface="ＭＳ Ｐゴシック" pitchFamily="-106" charset="-128"/>
              </a:rPr>
              <a:t>with the global CEOS DRM Pilot Project and relevant monitoring agencies: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Instituto</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Geofisico</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a:t>
            </a:r>
          </a:p>
          <a:p>
            <a:r>
              <a:rPr lang="it-IT" sz="1200" b="0" i="0" u="none" strike="noStrike" kern="1200" baseline="0" dirty="0" err="1" smtClean="0">
                <a:solidFill>
                  <a:schemeClr val="tx1"/>
                </a:solidFill>
                <a:latin typeface="+mn-lt"/>
                <a:ea typeface="ＭＳ Ｐゴシック" pitchFamily="-106" charset="-128"/>
                <a:cs typeface="ＭＳ Ｐゴシック" pitchFamily="-106" charset="-128"/>
              </a:rPr>
              <a:t>Escuela</a:t>
            </a:r>
            <a:r>
              <a:rPr lang="it-IT" sz="1200" b="0" i="0" u="none" strike="noStrike" kern="1200" baseline="0" dirty="0" smtClean="0">
                <a:solidFill>
                  <a:schemeClr val="tx1"/>
                </a:solidFill>
                <a:latin typeface="+mn-lt"/>
                <a:ea typeface="ＭＳ Ｐゴシック" pitchFamily="-106" charset="-128"/>
                <a:cs typeface="ＭＳ Ｐゴシック" pitchFamily="-106" charset="-128"/>
              </a:rPr>
              <a:t> </a:t>
            </a:r>
            <a:r>
              <a:rPr lang="it-IT" sz="1200" b="0" i="0" u="none" strike="noStrike" kern="1200" baseline="0" dirty="0" err="1" smtClean="0">
                <a:solidFill>
                  <a:schemeClr val="tx1"/>
                </a:solidFill>
                <a:latin typeface="+mn-lt"/>
                <a:ea typeface="ＭＳ Ｐゴシック" pitchFamily="-106" charset="-128"/>
                <a:cs typeface="ＭＳ Ｐゴシック" pitchFamily="-106" charset="-128"/>
              </a:rPr>
              <a:t>Politechnia</a:t>
            </a:r>
            <a:r>
              <a:rPr lang="it-IT" sz="1200" b="0" i="0" u="none" strike="noStrike" kern="1200" baseline="0" dirty="0" smtClean="0">
                <a:solidFill>
                  <a:schemeClr val="tx1"/>
                </a:solidFill>
                <a:latin typeface="+mn-lt"/>
                <a:ea typeface="ＭＳ Ｐゴシック" pitchFamily="-106" charset="-128"/>
                <a:cs typeface="ＭＳ Ｐゴシック" pitchFamily="-106" charset="-128"/>
              </a:rPr>
              <a:t> </a:t>
            </a:r>
            <a:r>
              <a:rPr lang="it-IT" sz="1200" b="0" i="0" u="none" strike="noStrike" kern="1200" baseline="0" dirty="0" err="1" smtClean="0">
                <a:solidFill>
                  <a:schemeClr val="tx1"/>
                </a:solidFill>
                <a:latin typeface="+mn-lt"/>
                <a:ea typeface="ＭＳ Ｐゴシック" pitchFamily="-106" charset="-128"/>
                <a:cs typeface="ＭＳ Ｐゴシック" pitchFamily="-106" charset="-128"/>
              </a:rPr>
              <a:t>Nacional</a:t>
            </a:r>
            <a:r>
              <a:rPr lang="it-IT" sz="1200" b="0" i="0" u="none" strike="noStrike" kern="1200" baseline="0" dirty="0" smtClean="0">
                <a:solidFill>
                  <a:schemeClr val="tx1"/>
                </a:solidFill>
                <a:latin typeface="+mn-lt"/>
                <a:ea typeface="ＭＳ Ｐゴシック" pitchFamily="-106" charset="-128"/>
                <a:cs typeface="ＭＳ Ｐゴシック" pitchFamily="-106" charset="-128"/>
              </a:rPr>
              <a:t> (IG-EPN) in Ecuador and SERNAGEOMIN-OVDAS in Chile.</a:t>
            </a:r>
            <a:endParaRPr lang="it-IT" sz="1050" kern="1200" dirty="0" smtClean="0">
              <a:solidFill>
                <a:schemeClr val="tx1"/>
              </a:solidFill>
              <a:latin typeface="+mn-lt"/>
              <a:ea typeface="ＭＳ Ｐゴシック" pitchFamily="-106" charset="-128"/>
              <a:cs typeface="ＭＳ Ｐゴシック" pitchFamily="-106" charset="-128"/>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9</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‹N›</a:t>
            </a:fld>
            <a:endParaRPr 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78A4C7-619F-6A42-96DE-810EE6B9387E}" type="datetimeFigureOut">
              <a:rPr lang="en-US" smtClean="0"/>
              <a:t>3/11/2015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D591D0C-C0FA-874C-9669-C81633C717A2}" type="slidenum">
              <a:rPr lang="en-US" smtClean="0"/>
              <a:t>‹N›</a:t>
            </a:fld>
            <a:endParaRPr lang="en-US"/>
          </a:p>
        </p:txBody>
      </p:sp>
    </p:spTree>
    <p:extLst>
      <p:ext uri="{BB962C8B-B14F-4D97-AF65-F5344CB8AC3E}">
        <p14:creationId xmlns:p14="http://schemas.microsoft.com/office/powerpoint/2010/main" val="2563249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a:xfrm>
            <a:off x="77040" y="300690"/>
            <a:ext cx="2743200" cy="182880"/>
          </a:xfrm>
          <a:prstGeom prst="rect">
            <a:avLst/>
          </a:prstGeom>
        </p:spPr>
        <p:txBody>
          <a:bodyPr/>
          <a:lstStyle/>
          <a:p>
            <a:fld id="{8F1B69E8-23E9-4C1F-AA2B-3C5BA6EDBEAE}" type="datetimeFigureOut">
              <a:rPr lang="en-US" smtClean="0"/>
              <a:pPr/>
              <a:t>3/11/2015</a:t>
            </a:fld>
            <a:endParaRPr lang="en-US"/>
          </a:p>
        </p:txBody>
      </p:sp>
      <p:sp>
        <p:nvSpPr>
          <p:cNvPr id="6" name="Footer Placeholder 5"/>
          <p:cNvSpPr>
            <a:spLocks noGrp="1"/>
          </p:cNvSpPr>
          <p:nvPr>
            <p:ph type="ftr" sz="quarter" idx="11"/>
          </p:nvPr>
        </p:nvSpPr>
        <p:spPr>
          <a:xfrm>
            <a:off x="76200" y="116541"/>
            <a:ext cx="2743200" cy="18288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‹N›</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CA"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00770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55D2E00-AF3C-421B-8183-C899D699904F}" type="datetimeFigureOut">
              <a:rPr lang="en-US" smtClean="0"/>
              <a:t>3/11/2015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021790E-F9B2-4963-B44C-8B80EDDD8883}" type="slidenum">
              <a:rPr lang="en-US" smtClean="0"/>
              <a:t>‹N›</a:t>
            </a:fld>
            <a:endParaRPr lang="en-US"/>
          </a:p>
        </p:txBody>
      </p:sp>
    </p:spTree>
    <p:extLst>
      <p:ext uri="{BB962C8B-B14F-4D97-AF65-F5344CB8AC3E}">
        <p14:creationId xmlns:p14="http://schemas.microsoft.com/office/powerpoint/2010/main" val="1949382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1C614B9-B9EF-B649-BEC7-8733D9148AF4}" type="datetimeFigureOut">
              <a:rPr lang="en-US" smtClean="0"/>
              <a:pPr/>
              <a:t>3/11/2015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FC7A281-4769-7D41-BF68-6F207CC94798}" type="slidenum">
              <a:rPr lang="en-US" smtClean="0"/>
              <a:pPr/>
              <a:t>‹N›</a:t>
            </a:fld>
            <a:endParaRPr lang="en-US"/>
          </a:p>
        </p:txBody>
      </p:sp>
    </p:spTree>
    <p:extLst>
      <p:ext uri="{BB962C8B-B14F-4D97-AF65-F5344CB8AC3E}">
        <p14:creationId xmlns:p14="http://schemas.microsoft.com/office/powerpoint/2010/main" val="3649719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p:nvSpPr>
        <p:spPr>
          <a:xfrm>
            <a:off x="19050" y="482815"/>
            <a:ext cx="1261884" cy="553998"/>
          </a:xfrm>
          <a:prstGeom prst="rect">
            <a:avLst/>
          </a:prstGeom>
          <a:noFill/>
        </p:spPr>
        <p:txBody>
          <a:bodyPr wrap="none">
            <a:spAutoFit/>
          </a:bodyPr>
          <a:lstStyle/>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WG Disasters #3</a:t>
            </a:r>
          </a:p>
          <a:p>
            <a:pPr defTabSz="914400" eaLnBrk="0" hangingPunct="0">
              <a:spcBef>
                <a:spcPts val="0"/>
              </a:spcBef>
              <a:defRPr/>
            </a:pP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Tokyo, Japan</a:t>
            </a:r>
          </a:p>
          <a:p>
            <a:pPr defTabSz="914400" eaLnBrk="0" hangingPunct="0">
              <a:spcBef>
                <a:spcPts val="0"/>
              </a:spcBef>
              <a:defRPr/>
            </a:pP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10-12 March, 2015</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‹N›</a:t>
            </a:fld>
            <a:endParaRPr lang="en-US"/>
          </a:p>
        </p:txBody>
      </p:sp>
      <p:pic>
        <p:nvPicPr>
          <p:cNvPr id="5" name="Picture 4" descr="CEOS_logo_trans_SMALL.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078" y="119764"/>
            <a:ext cx="915254" cy="363051"/>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4" r:id="rId4"/>
    <p:sldLayoutId id="2147483675" r:id="rId5"/>
    <p:sldLayoutId id="2147483676" r:id="rId6"/>
  </p:sldLayoutIdLst>
  <p:transition spd="slow"/>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emf"/><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meetingorganizer.copernicus.org/ISRSE36/ISRSE36-278.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4"/>
          <p:cNvSpPr>
            <a:spLocks noGrp="1" noChangeArrowheads="1"/>
          </p:cNvSpPr>
          <p:nvPr>
            <p:ph type="ctrTitle"/>
          </p:nvPr>
        </p:nvSpPr>
        <p:spPr>
          <a:xfrm>
            <a:off x="387503" y="172192"/>
            <a:ext cx="8633129" cy="1349277"/>
          </a:xfrm>
        </p:spPr>
        <p:txBody>
          <a:bodyPr/>
          <a:lstStyle/>
          <a:p>
            <a:pPr algn="l"/>
            <a:r>
              <a:rPr lang="en-US" sz="2800" dirty="0" smtClean="0"/>
              <a:t>Status Report on the Volcano Pilot</a:t>
            </a:r>
            <a:endParaRPr lang="en-US" sz="2800" dirty="0" smtClean="0">
              <a:solidFill>
                <a:srgbClr val="FFFF00"/>
              </a:solidFill>
            </a:endParaRPr>
          </a:p>
        </p:txBody>
      </p:sp>
      <p:sp>
        <p:nvSpPr>
          <p:cNvPr id="2" name="Subtitle 1"/>
          <p:cNvSpPr>
            <a:spLocks noGrp="1"/>
          </p:cNvSpPr>
          <p:nvPr>
            <p:ph type="subTitle" sz="quarter" idx="1"/>
          </p:nvPr>
        </p:nvSpPr>
        <p:spPr>
          <a:xfrm>
            <a:off x="593471" y="1804737"/>
            <a:ext cx="5929917" cy="2304711"/>
          </a:xfrm>
        </p:spPr>
        <p:txBody>
          <a:bodyPr/>
          <a:lstStyle/>
          <a:p>
            <a:r>
              <a:rPr lang="en-US" b="0" dirty="0" smtClean="0"/>
              <a:t>Mike Poland (USGS)</a:t>
            </a:r>
          </a:p>
          <a:p>
            <a:r>
              <a:rPr lang="en-US" b="0" dirty="0" smtClean="0"/>
              <a:t>Simona Zoffoli (ASI)</a:t>
            </a:r>
          </a:p>
          <a:p>
            <a:endParaRPr lang="en-US" sz="1400" b="0" dirty="0" smtClean="0"/>
          </a:p>
          <a:p>
            <a:r>
              <a:rPr lang="en-US" b="0" dirty="0" smtClean="0"/>
              <a:t>WG Disasters #3</a:t>
            </a:r>
          </a:p>
          <a:p>
            <a:r>
              <a:rPr lang="en-US" b="0" dirty="0" smtClean="0"/>
              <a:t>Tokyo, Japan</a:t>
            </a:r>
          </a:p>
          <a:p>
            <a:r>
              <a:rPr lang="en-US" b="0" dirty="0" smtClean="0"/>
              <a:t>10-12 March,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10</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bg1"/>
                </a:solidFill>
                <a:latin typeface="Tahoma" pitchFamily="-106" charset="0"/>
                <a:cs typeface="Tahoma" pitchFamily="-106" charset="0"/>
              </a:rPr>
              <a:t>Achievements</a:t>
            </a:r>
            <a:r>
              <a:rPr lang="en-US" sz="3200" b="1" kern="0" noProof="0" dirty="0" smtClean="0">
                <a:solidFill>
                  <a:schemeClr val="bg1"/>
                </a:solidFill>
                <a:latin typeface="Tahoma" pitchFamily="-106" charset="0"/>
                <a:cs typeface="Tahoma" pitchFamily="-106" charset="0"/>
              </a:rPr>
              <a:t> 2014</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299876" y="1491594"/>
            <a:ext cx="8494874" cy="4093428"/>
          </a:xfrm>
          <a:prstGeom prst="rect">
            <a:avLst/>
          </a:prstGeom>
          <a:noFill/>
        </p:spPr>
        <p:txBody>
          <a:bodyPr wrap="square" rtlCol="0">
            <a:spAutoFit/>
          </a:bodyPr>
          <a:lstStyle/>
          <a:p>
            <a:pPr lvl="0"/>
            <a:r>
              <a:rPr lang="en-GB" sz="2000" u="sng" dirty="0">
                <a:solidFill>
                  <a:srgbClr val="FF0000"/>
                </a:solidFill>
              </a:rPr>
              <a:t>Objective A – Regional </a:t>
            </a:r>
            <a:r>
              <a:rPr lang="en-GB" sz="2000" u="sng" dirty="0" smtClean="0">
                <a:solidFill>
                  <a:srgbClr val="FF0000"/>
                </a:solidFill>
              </a:rPr>
              <a:t>Demonstration</a:t>
            </a:r>
          </a:p>
          <a:p>
            <a:pPr marL="342900" indent="-342900">
              <a:buFont typeface="Arial" panose="020B0604020202020204" pitchFamily="34" charset="0"/>
              <a:buChar char="•"/>
            </a:pPr>
            <a:r>
              <a:rPr lang="en-US" sz="2000" dirty="0"/>
              <a:t>Wrote 3 successful (separate) proposals for SAR data access to DLR, ASI, and </a:t>
            </a:r>
            <a:r>
              <a:rPr lang="en-US" sz="2000" dirty="0" smtClean="0"/>
              <a:t>CSA.  </a:t>
            </a:r>
            <a:r>
              <a:rPr lang="en-US" sz="2000" dirty="0"/>
              <a:t>Data are now being received from each of these space agencies.  These data are being used to achieve the goals of objective A (regional monitoring of volcanic arcs in Latin America).</a:t>
            </a:r>
            <a:endParaRPr lang="it-IT" sz="2000" dirty="0"/>
          </a:p>
          <a:p>
            <a:pPr marL="342900" indent="-342900">
              <a:buFont typeface="Arial" panose="020B0604020202020204" pitchFamily="34" charset="0"/>
              <a:buChar char="•"/>
            </a:pPr>
            <a:r>
              <a:rPr lang="en-US" sz="2000" dirty="0" smtClean="0"/>
              <a:t>Processed </a:t>
            </a:r>
            <a:r>
              <a:rPr lang="en-US" sz="2000" dirty="0"/>
              <a:t>new and archived SAR data and documented previously unpublished ground deformation at several volcanoes in Latin America, including </a:t>
            </a:r>
            <a:r>
              <a:rPr lang="en-US" sz="2000" dirty="0" err="1"/>
              <a:t>Llaima</a:t>
            </a:r>
            <a:r>
              <a:rPr lang="en-US" sz="2000" dirty="0"/>
              <a:t> (Chile), </a:t>
            </a:r>
            <a:r>
              <a:rPr lang="en-US" sz="2000" dirty="0" err="1"/>
              <a:t>Cordón</a:t>
            </a:r>
            <a:r>
              <a:rPr lang="en-US" sz="2000" dirty="0"/>
              <a:t> </a:t>
            </a:r>
            <a:r>
              <a:rPr lang="en-US" sz="2000" dirty="0" err="1"/>
              <a:t>Caulle</a:t>
            </a:r>
            <a:r>
              <a:rPr lang="en-US" sz="2000" dirty="0"/>
              <a:t> (Chile), </a:t>
            </a:r>
            <a:r>
              <a:rPr lang="en-US" sz="2000" dirty="0" err="1"/>
              <a:t>Planchón-Peteroa</a:t>
            </a:r>
            <a:r>
              <a:rPr lang="en-US" sz="2000" dirty="0"/>
              <a:t> (Argentina/Chile), </a:t>
            </a:r>
            <a:r>
              <a:rPr lang="en-US" sz="2000" dirty="0" err="1"/>
              <a:t>Tungarahua</a:t>
            </a:r>
            <a:r>
              <a:rPr lang="en-US" sz="2000" dirty="0"/>
              <a:t> (Ecuador), and </a:t>
            </a:r>
            <a:r>
              <a:rPr lang="en-US" sz="2000" dirty="0" err="1"/>
              <a:t>Reventador</a:t>
            </a:r>
            <a:r>
              <a:rPr lang="en-US" sz="2000" dirty="0"/>
              <a:t> (Ecuador).  </a:t>
            </a:r>
            <a:endParaRPr lang="en-US" sz="2000" dirty="0" smtClean="0"/>
          </a:p>
          <a:p>
            <a:pPr marL="342900" indent="-342900">
              <a:buFont typeface="Arial" panose="020B0604020202020204" pitchFamily="34" charset="0"/>
              <a:buChar char="•"/>
            </a:pPr>
            <a:r>
              <a:rPr lang="en-US" sz="2000" dirty="0" smtClean="0"/>
              <a:t>Results </a:t>
            </a:r>
            <a:r>
              <a:rPr lang="en-US" sz="2000" dirty="0"/>
              <a:t>were communicated to CEOS, space agencies, volcano observatories in Colombia, Ecuador, Chile and Peru, and at scientific conferences</a:t>
            </a:r>
            <a:r>
              <a:rPr lang="en-US" sz="2000" dirty="0" smtClean="0"/>
              <a:t>.</a:t>
            </a:r>
          </a:p>
        </p:txBody>
      </p:sp>
    </p:spTree>
    <p:extLst>
      <p:ext uri="{BB962C8B-B14F-4D97-AF65-F5344CB8AC3E}">
        <p14:creationId xmlns:p14="http://schemas.microsoft.com/office/powerpoint/2010/main" val="110048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11</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User Communities:</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492553" y="1534644"/>
            <a:ext cx="7866226"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t>Instituto</a:t>
            </a:r>
            <a:r>
              <a:rPr lang="en-US" sz="2400" dirty="0"/>
              <a:t> </a:t>
            </a:r>
            <a:r>
              <a:rPr lang="en-US" sz="2400" dirty="0" err="1"/>
              <a:t>Geofisico</a:t>
            </a:r>
            <a:r>
              <a:rPr lang="en-US" sz="2400" dirty="0"/>
              <a:t>, </a:t>
            </a:r>
            <a:r>
              <a:rPr lang="it-IT" sz="2400" dirty="0" err="1"/>
              <a:t>Escuela</a:t>
            </a:r>
            <a:r>
              <a:rPr lang="it-IT" sz="2400" dirty="0"/>
              <a:t> </a:t>
            </a:r>
            <a:r>
              <a:rPr lang="it-IT" sz="2400" dirty="0" err="1"/>
              <a:t>Politechnia</a:t>
            </a:r>
            <a:r>
              <a:rPr lang="it-IT" sz="2400" dirty="0"/>
              <a:t> </a:t>
            </a:r>
            <a:r>
              <a:rPr lang="it-IT" sz="2400" dirty="0" err="1"/>
              <a:t>Nacional</a:t>
            </a:r>
            <a:r>
              <a:rPr lang="it-IT" sz="2400" dirty="0"/>
              <a:t> (IG-EPN), </a:t>
            </a:r>
            <a:r>
              <a:rPr lang="en-US" sz="2400" dirty="0"/>
              <a:t>Ecuador</a:t>
            </a:r>
          </a:p>
          <a:p>
            <a:pPr marL="342900" indent="-342900">
              <a:buFont typeface="Arial" panose="020B0604020202020204" pitchFamily="34" charset="0"/>
              <a:buChar char="•"/>
            </a:pPr>
            <a:r>
              <a:rPr lang="en-US" sz="2400" dirty="0" err="1"/>
              <a:t>Servicio</a:t>
            </a:r>
            <a:r>
              <a:rPr lang="en-US" sz="2400" dirty="0"/>
              <a:t> </a:t>
            </a:r>
            <a:r>
              <a:rPr lang="en-US" sz="2400" dirty="0" err="1"/>
              <a:t>Geologico</a:t>
            </a:r>
            <a:r>
              <a:rPr lang="en-US" sz="2400" dirty="0"/>
              <a:t> </a:t>
            </a:r>
            <a:r>
              <a:rPr lang="en-US" sz="2400" dirty="0" err="1" smtClean="0"/>
              <a:t>Colombiano</a:t>
            </a:r>
            <a:r>
              <a:rPr lang="en-US" sz="2400" dirty="0" smtClean="0"/>
              <a:t>, Colombia</a:t>
            </a:r>
            <a:endParaRPr lang="en-US" sz="2400" dirty="0"/>
          </a:p>
          <a:p>
            <a:pPr marL="342900" indent="-342900">
              <a:buFont typeface="Arial" panose="020B0604020202020204" pitchFamily="34" charset="0"/>
              <a:buChar char="•"/>
            </a:pPr>
            <a:r>
              <a:rPr lang="it-IT" sz="2400" dirty="0" smtClean="0"/>
              <a:t>SERNAGEOMIN-OVDAS</a:t>
            </a:r>
            <a:r>
              <a:rPr lang="en-US" sz="2400" dirty="0" smtClean="0"/>
              <a:t> </a:t>
            </a:r>
            <a:r>
              <a:rPr lang="en-US" sz="2400" dirty="0"/>
              <a:t>(</a:t>
            </a:r>
            <a:r>
              <a:rPr lang="en-US" sz="2400" dirty="0" err="1"/>
              <a:t>Observatorio</a:t>
            </a:r>
            <a:r>
              <a:rPr lang="en-US" sz="2400" dirty="0"/>
              <a:t> </a:t>
            </a:r>
            <a:r>
              <a:rPr lang="en-US" sz="2400" dirty="0" err="1"/>
              <a:t>Volcanológico</a:t>
            </a:r>
            <a:r>
              <a:rPr lang="en-US" sz="2400" dirty="0"/>
              <a:t> de los Andes del Sur</a:t>
            </a:r>
            <a:r>
              <a:rPr lang="en-US" sz="2400" dirty="0" smtClean="0"/>
              <a:t>), Chile</a:t>
            </a:r>
            <a:endParaRPr lang="en-US" sz="2400" dirty="0"/>
          </a:p>
          <a:p>
            <a:pPr marL="342900" indent="-342900">
              <a:buFont typeface="Arial" panose="020B0604020202020204" pitchFamily="34" charset="0"/>
              <a:buChar char="•"/>
            </a:pPr>
            <a:r>
              <a:rPr lang="en-US" sz="2400" dirty="0" err="1"/>
              <a:t>Observatorio</a:t>
            </a:r>
            <a:r>
              <a:rPr lang="en-US" sz="2400" dirty="0"/>
              <a:t> </a:t>
            </a:r>
            <a:r>
              <a:rPr lang="en-US" sz="2400" dirty="0" err="1"/>
              <a:t>Vulcanologico</a:t>
            </a:r>
            <a:r>
              <a:rPr lang="en-US" sz="2400" dirty="0"/>
              <a:t> del Sur, </a:t>
            </a:r>
            <a:r>
              <a:rPr lang="en-US" sz="2400" dirty="0" err="1"/>
              <a:t>Instituto</a:t>
            </a:r>
            <a:r>
              <a:rPr lang="en-US" sz="2400" dirty="0"/>
              <a:t> </a:t>
            </a:r>
            <a:r>
              <a:rPr lang="en-US" sz="2400" dirty="0" err="1"/>
              <a:t>Geofisico</a:t>
            </a:r>
            <a:r>
              <a:rPr lang="en-US" sz="2400" dirty="0"/>
              <a:t> del </a:t>
            </a:r>
            <a:r>
              <a:rPr lang="en-US" sz="2400" dirty="0" err="1"/>
              <a:t>Perù</a:t>
            </a:r>
            <a:r>
              <a:rPr lang="en-US" sz="2400" dirty="0"/>
              <a:t> (</a:t>
            </a:r>
            <a:r>
              <a:rPr lang="en-US" sz="2400" dirty="0" smtClean="0"/>
              <a:t>OVS-IGP), </a:t>
            </a:r>
            <a:r>
              <a:rPr lang="en-US" sz="2400" dirty="0" err="1" smtClean="0"/>
              <a:t>Perù</a:t>
            </a:r>
            <a:endParaRPr lang="en-US" sz="2400" dirty="0"/>
          </a:p>
        </p:txBody>
      </p:sp>
    </p:spTree>
    <p:extLst>
      <p:ext uri="{BB962C8B-B14F-4D97-AF65-F5344CB8AC3E}">
        <p14:creationId xmlns:p14="http://schemas.microsoft.com/office/powerpoint/2010/main" val="1581774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25"/>
            <a:ext cx="8229600" cy="460625"/>
          </a:xfrm>
        </p:spPr>
        <p:txBody>
          <a:bodyPr>
            <a:noAutofit/>
          </a:bodyPr>
          <a:lstStyle/>
          <a:p>
            <a:r>
              <a:rPr lang="en-US" sz="3200" dirty="0" smtClean="0"/>
              <a:t>Pilot Region: Latin America</a:t>
            </a:r>
            <a:endParaRPr lang="en-US" sz="3200" dirty="0"/>
          </a:p>
        </p:txBody>
      </p:sp>
      <p:pic>
        <p:nvPicPr>
          <p:cNvPr id="10" name="Picture 9" descr="CEOS_SA.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9965" y="504950"/>
            <a:ext cx="6794773" cy="6371618"/>
          </a:xfrm>
          <a:prstGeom prst="rect">
            <a:avLst/>
          </a:prstGeom>
        </p:spPr>
      </p:pic>
    </p:spTree>
    <p:extLst>
      <p:ext uri="{BB962C8B-B14F-4D97-AF65-F5344CB8AC3E}">
        <p14:creationId xmlns:p14="http://schemas.microsoft.com/office/powerpoint/2010/main" val="3136785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25"/>
            <a:ext cx="8229600" cy="460625"/>
          </a:xfrm>
        </p:spPr>
        <p:txBody>
          <a:bodyPr>
            <a:noAutofit/>
          </a:bodyPr>
          <a:lstStyle/>
          <a:p>
            <a:r>
              <a:rPr lang="en-US" sz="3200" dirty="0" err="1" smtClean="0"/>
              <a:t>Reventador</a:t>
            </a:r>
            <a:r>
              <a:rPr lang="en-US" sz="3200" dirty="0" smtClean="0"/>
              <a:t>, Ecuador</a:t>
            </a:r>
            <a:endParaRPr lang="en-US" sz="3200" dirty="0"/>
          </a:p>
        </p:txBody>
      </p:sp>
      <p:sp>
        <p:nvSpPr>
          <p:cNvPr id="3" name="Content Placeholder 2"/>
          <p:cNvSpPr>
            <a:spLocks noGrp="1"/>
          </p:cNvSpPr>
          <p:nvPr>
            <p:ph idx="1"/>
          </p:nvPr>
        </p:nvSpPr>
        <p:spPr>
          <a:xfrm>
            <a:off x="200526" y="1344706"/>
            <a:ext cx="3228474" cy="5018662"/>
          </a:xfrm>
        </p:spPr>
        <p:txBody>
          <a:bodyPr>
            <a:noAutofit/>
          </a:bodyPr>
          <a:lstStyle/>
          <a:p>
            <a:r>
              <a:rPr lang="en-US" sz="1800" dirty="0" err="1" smtClean="0"/>
              <a:t>Reventador</a:t>
            </a:r>
            <a:r>
              <a:rPr lang="en-US" sz="1800" dirty="0" smtClean="0"/>
              <a:t> had its largest historical eruption in 2002 and the eruption is still ongoing</a:t>
            </a:r>
            <a:endParaRPr lang="en-US" sz="1800" dirty="0"/>
          </a:p>
          <a:p>
            <a:r>
              <a:rPr lang="en-US" sz="1800" dirty="0" smtClean="0"/>
              <a:t>CEOS RADARSAT-2 data processed by the University of Bristol has shown the extent and thickness of new lava flows between 2011 and 2014</a:t>
            </a:r>
          </a:p>
          <a:p>
            <a:r>
              <a:rPr lang="en-US" sz="1800" dirty="0" smtClean="0"/>
              <a:t>Work builds on previous collaborative work between Bristol and the </a:t>
            </a:r>
            <a:r>
              <a:rPr lang="en-US" sz="1800" dirty="0" err="1" smtClean="0"/>
              <a:t>Instituto</a:t>
            </a:r>
            <a:r>
              <a:rPr lang="en-US" sz="1800" dirty="0" smtClean="0"/>
              <a:t> </a:t>
            </a:r>
            <a:r>
              <a:rPr lang="en-US" sz="1800" dirty="0" err="1" smtClean="0"/>
              <a:t>Geofisico</a:t>
            </a:r>
            <a:r>
              <a:rPr lang="en-US" sz="1800" dirty="0" smtClean="0"/>
              <a:t> (Ecuador) using archive ALOS data</a:t>
            </a:r>
            <a:endParaRPr lang="en-US" sz="1800" dirty="0"/>
          </a:p>
        </p:txBody>
      </p:sp>
      <p:pic>
        <p:nvPicPr>
          <p:cNvPr id="6" name="Picture 5" descr="rev11-14.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00647" y="3054633"/>
            <a:ext cx="4340083" cy="3502157"/>
          </a:xfrm>
          <a:prstGeom prst="rect">
            <a:avLst/>
          </a:prstGeom>
        </p:spPr>
      </p:pic>
      <p:pic>
        <p:nvPicPr>
          <p:cNvPr id="7" name="Picture 6" descr="reventad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8277" y="874295"/>
            <a:ext cx="3870423" cy="2180338"/>
          </a:xfrm>
          <a:prstGeom prst="rect">
            <a:avLst/>
          </a:prstGeom>
        </p:spPr>
      </p:pic>
      <p:sp>
        <p:nvSpPr>
          <p:cNvPr id="8" name="TextBox 7"/>
          <p:cNvSpPr txBox="1"/>
          <p:nvPr/>
        </p:nvSpPr>
        <p:spPr>
          <a:xfrm>
            <a:off x="2989099" y="6431795"/>
            <a:ext cx="5686172" cy="369332"/>
          </a:xfrm>
          <a:prstGeom prst="rect">
            <a:avLst/>
          </a:prstGeom>
          <a:noFill/>
        </p:spPr>
        <p:txBody>
          <a:bodyPr wrap="none" rtlCol="0">
            <a:spAutoFit/>
          </a:bodyPr>
          <a:lstStyle/>
          <a:p>
            <a:r>
              <a:rPr lang="en-US" dirty="0" smtClean="0"/>
              <a:t>Topographic change at </a:t>
            </a:r>
            <a:r>
              <a:rPr lang="en-US" dirty="0" err="1" smtClean="0"/>
              <a:t>Reventador</a:t>
            </a:r>
            <a:r>
              <a:rPr lang="en-US" dirty="0" smtClean="0"/>
              <a:t> Sept. 2011 – June 2014</a:t>
            </a:r>
            <a:endParaRPr lang="en-US" dirty="0"/>
          </a:p>
        </p:txBody>
      </p:sp>
      <p:sp>
        <p:nvSpPr>
          <p:cNvPr id="9" name="TextBox 8"/>
          <p:cNvSpPr txBox="1"/>
          <p:nvPr/>
        </p:nvSpPr>
        <p:spPr>
          <a:xfrm rot="5400000">
            <a:off x="7251683" y="5556743"/>
            <a:ext cx="1284702" cy="307777"/>
          </a:xfrm>
          <a:prstGeom prst="rect">
            <a:avLst/>
          </a:prstGeom>
          <a:noFill/>
        </p:spPr>
        <p:txBody>
          <a:bodyPr wrap="none" rtlCol="0">
            <a:spAutoFit/>
          </a:bodyPr>
          <a:lstStyle/>
          <a:p>
            <a:r>
              <a:rPr lang="en-US" sz="1400" dirty="0" smtClean="0">
                <a:latin typeface="Times New Roman"/>
                <a:cs typeface="Times New Roman"/>
              </a:rPr>
              <a:t>Arnold, Bristol</a:t>
            </a:r>
            <a:endParaRPr lang="en-US" sz="1400" dirty="0">
              <a:latin typeface="Times New Roman"/>
              <a:cs typeface="Times New Roman"/>
            </a:endParaRPr>
          </a:p>
        </p:txBody>
      </p:sp>
    </p:spTree>
    <p:extLst>
      <p:ext uri="{BB962C8B-B14F-4D97-AF65-F5344CB8AC3E}">
        <p14:creationId xmlns:p14="http://schemas.microsoft.com/office/powerpoint/2010/main" val="1146404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cation_screengrab.png"/>
          <p:cNvPicPr>
            <a:picLocks noChangeAspect="1"/>
          </p:cNvPicPr>
          <p:nvPr/>
        </p:nvPicPr>
        <p:blipFill rotWithShape="1">
          <a:blip r:embed="rId2" cstate="screen">
            <a:extLst>
              <a:ext uri="{28A0092B-C50C-407E-A947-70E740481C1C}">
                <a14:useLocalDpi xmlns:a14="http://schemas.microsoft.com/office/drawing/2010/main"/>
              </a:ext>
            </a:extLst>
          </a:blip>
          <a:srcRect l="3096" r="8887"/>
          <a:stretch/>
        </p:blipFill>
        <p:spPr>
          <a:xfrm>
            <a:off x="0" y="154722"/>
            <a:ext cx="9144000" cy="6526453"/>
          </a:xfrm>
          <a:prstGeom prst="rect">
            <a:avLst/>
          </a:prstGeom>
        </p:spPr>
      </p:pic>
      <p:sp>
        <p:nvSpPr>
          <p:cNvPr id="3" name="Title 1"/>
          <p:cNvSpPr>
            <a:spLocks noGrp="1"/>
          </p:cNvSpPr>
          <p:nvPr>
            <p:ph type="ctrTitle"/>
          </p:nvPr>
        </p:nvSpPr>
        <p:spPr>
          <a:xfrm>
            <a:off x="296334" y="430850"/>
            <a:ext cx="7772400" cy="1470025"/>
          </a:xfrm>
        </p:spPr>
        <p:txBody>
          <a:bodyPr>
            <a:normAutofit fontScale="90000"/>
          </a:bodyPr>
          <a:lstStyle/>
          <a:p>
            <a:r>
              <a:rPr lang="en-US" dirty="0" smtClean="0">
                <a:solidFill>
                  <a:schemeClr val="bg1"/>
                </a:solidFill>
              </a:rPr>
              <a:t>Unrest at Chiles-Cerro Negro de </a:t>
            </a:r>
            <a:r>
              <a:rPr lang="en-US" dirty="0" err="1" smtClean="0">
                <a:solidFill>
                  <a:schemeClr val="bg1"/>
                </a:solidFill>
              </a:rPr>
              <a:t>Mayasquer</a:t>
            </a:r>
            <a:r>
              <a:rPr lang="en-US" dirty="0" smtClean="0">
                <a:solidFill>
                  <a:schemeClr val="bg1"/>
                </a:solidFill>
              </a:rPr>
              <a:t>,</a:t>
            </a:r>
            <a:br>
              <a:rPr lang="en-US" dirty="0" smtClean="0">
                <a:solidFill>
                  <a:schemeClr val="bg1"/>
                </a:solidFill>
              </a:rPr>
            </a:br>
            <a:r>
              <a:rPr lang="en-US" dirty="0" smtClean="0">
                <a:solidFill>
                  <a:schemeClr val="bg1"/>
                </a:solidFill>
              </a:rPr>
              <a:t>Ecuador-Colombian border</a:t>
            </a:r>
            <a:endParaRPr lang="en-US" dirty="0">
              <a:solidFill>
                <a:schemeClr val="bg1"/>
              </a:solidFill>
            </a:endParaRPr>
          </a:p>
        </p:txBody>
      </p:sp>
    </p:spTree>
    <p:extLst>
      <p:ext uri="{BB962C8B-B14F-4D97-AF65-F5344CB8AC3E}">
        <p14:creationId xmlns:p14="http://schemas.microsoft.com/office/powerpoint/2010/main" val="192292761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19065" y="239162"/>
            <a:ext cx="5177619" cy="461665"/>
          </a:xfrm>
          <a:prstGeom prst="rect">
            <a:avLst/>
          </a:prstGeom>
          <a:noFill/>
        </p:spPr>
        <p:txBody>
          <a:bodyPr wrap="none" rtlCol="0">
            <a:spAutoFit/>
          </a:bodyPr>
          <a:lstStyle/>
          <a:p>
            <a:r>
              <a:rPr lang="en-US" sz="2400" b="1" dirty="0" smtClean="0">
                <a:latin typeface="Times"/>
                <a:cs typeface="Times"/>
              </a:rPr>
              <a:t>Unrest at Chiles-Cerro Negro Volcano</a:t>
            </a:r>
            <a:endParaRPr lang="en-US" sz="2400" b="1" dirty="0">
              <a:latin typeface="Times"/>
              <a:cs typeface="Times"/>
            </a:endParaRPr>
          </a:p>
        </p:txBody>
      </p:sp>
      <p:pic>
        <p:nvPicPr>
          <p:cNvPr id="7" name="Imagen 5" descr="H:\DCIM\100CASIO\CIMG7075.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5075" y="2197681"/>
            <a:ext cx="2927708" cy="2004362"/>
          </a:xfrm>
          <a:prstGeom prst="rect">
            <a:avLst/>
          </a:prstGeom>
          <a:noFill/>
          <a:ln>
            <a:solidFill>
              <a:schemeClr val="tx1"/>
            </a:solidFill>
          </a:ln>
        </p:spPr>
      </p:pic>
      <p:sp>
        <p:nvSpPr>
          <p:cNvPr id="8" name="Rectangle 7"/>
          <p:cNvSpPr/>
          <p:nvPr/>
        </p:nvSpPr>
        <p:spPr>
          <a:xfrm>
            <a:off x="235074" y="2210469"/>
            <a:ext cx="825867" cy="369332"/>
          </a:xfrm>
          <a:prstGeom prst="rect">
            <a:avLst/>
          </a:prstGeom>
        </p:spPr>
        <p:txBody>
          <a:bodyPr wrap="none">
            <a:spAutoFit/>
          </a:bodyPr>
          <a:lstStyle/>
          <a:p>
            <a:r>
              <a:rPr lang="en-US" dirty="0" smtClean="0">
                <a:latin typeface="+mj-lt"/>
                <a:cs typeface="Times"/>
              </a:rPr>
              <a:t>Chiles</a:t>
            </a:r>
            <a:endParaRPr lang="en-US" dirty="0">
              <a:latin typeface="+mj-lt"/>
            </a:endParaRPr>
          </a:p>
        </p:txBody>
      </p:sp>
      <p:pic>
        <p:nvPicPr>
          <p:cNvPr id="9" name="Imagen 7" descr="H:\DCIM\100CASIO\CIMG7102.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5076" y="4294961"/>
            <a:ext cx="2927708" cy="2116508"/>
          </a:xfrm>
          <a:prstGeom prst="rect">
            <a:avLst/>
          </a:prstGeom>
          <a:noFill/>
          <a:ln>
            <a:solidFill>
              <a:schemeClr val="tx1"/>
            </a:solidFill>
          </a:ln>
        </p:spPr>
      </p:pic>
      <p:sp>
        <p:nvSpPr>
          <p:cNvPr id="10" name="Rectangle 9"/>
          <p:cNvSpPr/>
          <p:nvPr/>
        </p:nvSpPr>
        <p:spPr>
          <a:xfrm>
            <a:off x="235076" y="4301513"/>
            <a:ext cx="1467068" cy="369332"/>
          </a:xfrm>
          <a:prstGeom prst="rect">
            <a:avLst/>
          </a:prstGeom>
        </p:spPr>
        <p:txBody>
          <a:bodyPr wrap="none">
            <a:spAutoFit/>
          </a:bodyPr>
          <a:lstStyle/>
          <a:p>
            <a:r>
              <a:rPr lang="en-US" dirty="0" smtClean="0">
                <a:latin typeface="+mj-lt"/>
                <a:cs typeface="Times"/>
              </a:rPr>
              <a:t>Cerro-Negro</a:t>
            </a:r>
            <a:endParaRPr lang="en-US" dirty="0">
              <a:latin typeface="+mj-lt"/>
            </a:endParaRPr>
          </a:p>
        </p:txBody>
      </p:sp>
      <p:sp>
        <p:nvSpPr>
          <p:cNvPr id="11" name="Rectangle 10"/>
          <p:cNvSpPr/>
          <p:nvPr/>
        </p:nvSpPr>
        <p:spPr>
          <a:xfrm>
            <a:off x="235074" y="6490155"/>
            <a:ext cx="3060453" cy="307777"/>
          </a:xfrm>
          <a:prstGeom prst="rect">
            <a:avLst/>
          </a:prstGeom>
        </p:spPr>
        <p:txBody>
          <a:bodyPr wrap="none">
            <a:spAutoFit/>
          </a:bodyPr>
          <a:lstStyle/>
          <a:p>
            <a:r>
              <a:rPr lang="en-US" sz="1400" dirty="0">
                <a:latin typeface="+mj-lt"/>
                <a:cs typeface="Times"/>
              </a:rPr>
              <a:t>p</a:t>
            </a:r>
            <a:r>
              <a:rPr lang="en-US" sz="1400" dirty="0" smtClean="0">
                <a:latin typeface="+mj-lt"/>
                <a:cs typeface="Times"/>
              </a:rPr>
              <a:t>hotos:  </a:t>
            </a:r>
            <a:r>
              <a:rPr lang="en-US" sz="1400" dirty="0" err="1" smtClean="0">
                <a:latin typeface="+mj-lt"/>
                <a:cs typeface="Times"/>
              </a:rPr>
              <a:t>Instituto</a:t>
            </a:r>
            <a:r>
              <a:rPr lang="en-US" sz="1400" dirty="0" smtClean="0">
                <a:latin typeface="+mj-lt"/>
                <a:cs typeface="Times"/>
              </a:rPr>
              <a:t> </a:t>
            </a:r>
            <a:r>
              <a:rPr lang="en-US" sz="1400" dirty="0" err="1" smtClean="0">
                <a:latin typeface="+mj-lt"/>
                <a:cs typeface="Times"/>
              </a:rPr>
              <a:t>Geofisico</a:t>
            </a:r>
            <a:r>
              <a:rPr lang="en-US" sz="1400" dirty="0" smtClean="0">
                <a:latin typeface="+mj-lt"/>
                <a:cs typeface="Times"/>
              </a:rPr>
              <a:t>, Ecuador</a:t>
            </a:r>
            <a:endParaRPr lang="en-US" sz="1400" dirty="0">
              <a:latin typeface="+mj-lt"/>
            </a:endParaRPr>
          </a:p>
        </p:txBody>
      </p:sp>
      <p:pic>
        <p:nvPicPr>
          <p:cNvPr id="12" name="Picture 11" descr="map.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05362" y="3746451"/>
            <a:ext cx="3062797" cy="3045092"/>
          </a:xfrm>
          <a:prstGeom prst="rect">
            <a:avLst/>
          </a:prstGeom>
        </p:spPr>
      </p:pic>
      <p:sp>
        <p:nvSpPr>
          <p:cNvPr id="13" name="Rectangle 12"/>
          <p:cNvSpPr/>
          <p:nvPr/>
        </p:nvSpPr>
        <p:spPr>
          <a:xfrm>
            <a:off x="324787" y="1380100"/>
            <a:ext cx="8740485" cy="646331"/>
          </a:xfrm>
          <a:prstGeom prst="rect">
            <a:avLst/>
          </a:prstGeom>
        </p:spPr>
        <p:txBody>
          <a:bodyPr wrap="square">
            <a:spAutoFit/>
          </a:bodyPr>
          <a:lstStyle/>
          <a:p>
            <a:r>
              <a:rPr lang="en-US" dirty="0" smtClean="0">
                <a:latin typeface="+mj-lt"/>
                <a:cs typeface="Times"/>
              </a:rPr>
              <a:t>Chiles- Cerro Negro are volcanoes on the Ecuador-Colombian border, with no historical activity</a:t>
            </a:r>
            <a:endParaRPr lang="en-US" dirty="0">
              <a:latin typeface="+mj-lt"/>
            </a:endParaRPr>
          </a:p>
        </p:txBody>
      </p:sp>
      <p:sp>
        <p:nvSpPr>
          <p:cNvPr id="14" name="Rectangle 13"/>
          <p:cNvSpPr/>
          <p:nvPr/>
        </p:nvSpPr>
        <p:spPr>
          <a:xfrm>
            <a:off x="3380312" y="1966725"/>
            <a:ext cx="5312896" cy="1754326"/>
          </a:xfrm>
          <a:prstGeom prst="rect">
            <a:avLst/>
          </a:prstGeom>
        </p:spPr>
        <p:txBody>
          <a:bodyPr wrap="square">
            <a:spAutoFit/>
          </a:bodyPr>
          <a:lstStyle/>
          <a:p>
            <a:r>
              <a:rPr lang="en-US" dirty="0" smtClean="0">
                <a:latin typeface="+mj-lt"/>
                <a:cs typeface="Times"/>
              </a:rPr>
              <a:t>Since September 2014 there have been thousands of small earthquakes every day – but no changes at the surface.</a:t>
            </a:r>
            <a:endParaRPr lang="en-US" dirty="0">
              <a:latin typeface="+mj-lt"/>
              <a:cs typeface="Times"/>
            </a:endParaRPr>
          </a:p>
          <a:p>
            <a:r>
              <a:rPr lang="en-US" dirty="0" smtClean="0">
                <a:latin typeface="+mj-lt"/>
                <a:cs typeface="Times"/>
              </a:rPr>
              <a:t>As there have been no historical eruptions, ground based monitoring is limited:</a:t>
            </a:r>
          </a:p>
          <a:p>
            <a:r>
              <a:rPr lang="en-US" dirty="0">
                <a:latin typeface="+mj-lt"/>
                <a:cs typeface="Times"/>
              </a:rPr>
              <a:t>	</a:t>
            </a:r>
            <a:r>
              <a:rPr lang="en-US" dirty="0" smtClean="0">
                <a:latin typeface="+mj-lt"/>
                <a:cs typeface="Times"/>
              </a:rPr>
              <a:t>			-&gt; </a:t>
            </a:r>
            <a:r>
              <a:rPr lang="en-US" u="sng" dirty="0">
                <a:latin typeface="+mj-lt"/>
                <a:cs typeface="Times"/>
              </a:rPr>
              <a:t>s</a:t>
            </a:r>
            <a:r>
              <a:rPr lang="en-US" u="sng" dirty="0" smtClean="0">
                <a:latin typeface="+mj-lt"/>
                <a:cs typeface="Times"/>
              </a:rPr>
              <a:t>atellite data are critical</a:t>
            </a:r>
            <a:endParaRPr lang="en-US" u="sng" dirty="0">
              <a:latin typeface="+mj-lt"/>
            </a:endParaRPr>
          </a:p>
        </p:txBody>
      </p:sp>
      <p:sp>
        <p:nvSpPr>
          <p:cNvPr id="15"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3200" dirty="0">
                <a:solidFill>
                  <a:schemeClr val="bg1"/>
                </a:solidFill>
              </a:rPr>
              <a:t>Chiles-Cerro Negro de </a:t>
            </a:r>
            <a:r>
              <a:rPr lang="en-US" sz="3200" dirty="0" err="1" smtClean="0">
                <a:solidFill>
                  <a:schemeClr val="bg1"/>
                </a:solidFill>
              </a:rPr>
              <a:t>Mayasquer</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Tree>
    <p:extLst>
      <p:ext uri="{BB962C8B-B14F-4D97-AF65-F5344CB8AC3E}">
        <p14:creationId xmlns:p14="http://schemas.microsoft.com/office/powerpoint/2010/main" val="111047742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830" y="1408384"/>
            <a:ext cx="8832631" cy="1938992"/>
          </a:xfrm>
          <a:prstGeom prst="rect">
            <a:avLst/>
          </a:prstGeom>
        </p:spPr>
        <p:txBody>
          <a:bodyPr wrap="square">
            <a:spAutoFit/>
          </a:bodyPr>
          <a:lstStyle/>
          <a:p>
            <a:r>
              <a:rPr lang="en-US" sz="2000" b="1" dirty="0" smtClean="0"/>
              <a:t>Evolving unrest at Chiles-Cerro Negro:</a:t>
            </a:r>
            <a:endParaRPr lang="en-US" sz="2000" dirty="0"/>
          </a:p>
          <a:p>
            <a:pPr marL="342900" indent="-342900">
              <a:buFontTx/>
              <a:buChar char="-"/>
            </a:pPr>
            <a:r>
              <a:rPr lang="en-US" sz="2000" dirty="0" smtClean="0"/>
              <a:t>larger earthquake swarm in Feb 2014</a:t>
            </a:r>
          </a:p>
          <a:p>
            <a:pPr marL="342900" indent="-342900">
              <a:buFontTx/>
              <a:buChar char="-"/>
            </a:pPr>
            <a:r>
              <a:rPr lang="en-US" sz="2000" dirty="0" smtClean="0"/>
              <a:t>~10,000 small VT type events  in March 2014</a:t>
            </a:r>
          </a:p>
          <a:p>
            <a:pPr marL="342900" indent="-342900">
              <a:buFontTx/>
              <a:buChar char="-"/>
            </a:pPr>
            <a:r>
              <a:rPr lang="en-US" sz="2000" dirty="0" smtClean="0"/>
              <a:t>~1000 similar events per day to May 2014; rapid increase in Oct. </a:t>
            </a:r>
          </a:p>
          <a:p>
            <a:r>
              <a:rPr lang="en-US" sz="2000" dirty="0" smtClean="0"/>
              <a:t>- 	5.6 Mw EQ, (thrust) on 20</a:t>
            </a:r>
            <a:r>
              <a:rPr lang="en-US" sz="2000" baseline="30000" dirty="0" smtClean="0"/>
              <a:t>th</a:t>
            </a:r>
            <a:r>
              <a:rPr lang="en-US" sz="2000" dirty="0" smtClean="0"/>
              <a:t> Oct; 22</a:t>
            </a:r>
            <a:r>
              <a:rPr lang="en-US" sz="2000" baseline="30000" dirty="0" smtClean="0"/>
              <a:t>nd</a:t>
            </a:r>
            <a:r>
              <a:rPr lang="en-US" sz="2000" dirty="0" smtClean="0"/>
              <a:t> Oct, 7,700 events in 1 day.  </a:t>
            </a:r>
          </a:p>
          <a:p>
            <a:endParaRPr lang="en-US" sz="2000" dirty="0"/>
          </a:p>
        </p:txBody>
      </p:sp>
      <p:graphicFrame>
        <p:nvGraphicFramePr>
          <p:cNvPr id="5" name="Object 4"/>
          <p:cNvGraphicFramePr>
            <a:graphicFrameLocks noChangeAspect="1"/>
          </p:cNvGraphicFramePr>
          <p:nvPr>
            <p:extLst>
              <p:ext uri="{D42A27DB-BD31-4B8C-83A1-F6EECF244321}">
                <p14:modId xmlns:p14="http://schemas.microsoft.com/office/powerpoint/2010/main" val="3929143782"/>
              </p:ext>
            </p:extLst>
          </p:nvPr>
        </p:nvGraphicFramePr>
        <p:xfrm>
          <a:off x="533400" y="4160838"/>
          <a:ext cx="8047038" cy="2560637"/>
        </p:xfrm>
        <a:graphic>
          <a:graphicData uri="http://schemas.openxmlformats.org/presentationml/2006/ole">
            <mc:AlternateContent xmlns:mc="http://schemas.openxmlformats.org/markup-compatibility/2006">
              <mc:Choice xmlns:v="urn:schemas-microsoft-com:vml" Requires="v">
                <p:oleObj spid="_x0000_s1059" name="Documento" r:id="rId3" imgW="6166760" imgH="2209553" progId="Word.Document.12">
                  <p:embed/>
                </p:oleObj>
              </mc:Choice>
              <mc:Fallback>
                <p:oleObj name="Documento" r:id="rId3" imgW="6166760" imgH="2209553" progId="Word.Document.12">
                  <p:embed/>
                  <p:pic>
                    <p:nvPicPr>
                      <p:cNvPr id="0" name=""/>
                      <p:cNvPicPr/>
                      <p:nvPr/>
                    </p:nvPicPr>
                    <p:blipFill>
                      <a:blip r:embed="rId4"/>
                      <a:stretch>
                        <a:fillRect/>
                      </a:stretch>
                    </p:blipFill>
                    <p:spPr>
                      <a:xfrm>
                        <a:off x="533400" y="4160838"/>
                        <a:ext cx="8047038" cy="2560637"/>
                      </a:xfrm>
                      <a:prstGeom prst="rect">
                        <a:avLst/>
                      </a:prstGeom>
                    </p:spPr>
                  </p:pic>
                </p:oleObj>
              </mc:Fallback>
            </mc:AlternateContent>
          </a:graphicData>
        </a:graphic>
      </p:graphicFrame>
      <p:sp>
        <p:nvSpPr>
          <p:cNvPr id="3" name="TextBox 2"/>
          <p:cNvSpPr txBox="1"/>
          <p:nvPr/>
        </p:nvSpPr>
        <p:spPr>
          <a:xfrm>
            <a:off x="136961" y="2971331"/>
            <a:ext cx="8832631" cy="584775"/>
          </a:xfrm>
          <a:prstGeom prst="rect">
            <a:avLst/>
          </a:prstGeom>
          <a:noFill/>
        </p:spPr>
        <p:txBody>
          <a:bodyPr wrap="square" rtlCol="0">
            <a:spAutoFit/>
          </a:bodyPr>
          <a:lstStyle/>
          <a:p>
            <a:pPr algn="ctr"/>
            <a:r>
              <a:rPr lang="en-US" sz="1600" dirty="0" smtClean="0"/>
              <a:t>Neither Chiles or Cerro Negro have erupted for a long time; USGS believes either could produce a very large eruption</a:t>
            </a:r>
            <a:endParaRPr lang="en-US" sz="1600" dirty="0"/>
          </a:p>
        </p:txBody>
      </p:sp>
      <p:sp>
        <p:nvSpPr>
          <p:cNvPr id="4" name="Rectangle 3"/>
          <p:cNvSpPr/>
          <p:nvPr/>
        </p:nvSpPr>
        <p:spPr>
          <a:xfrm>
            <a:off x="136962" y="3549284"/>
            <a:ext cx="9007038" cy="400110"/>
          </a:xfrm>
          <a:prstGeom prst="rect">
            <a:avLst/>
          </a:prstGeom>
        </p:spPr>
        <p:txBody>
          <a:bodyPr wrap="square">
            <a:spAutoFit/>
          </a:bodyPr>
          <a:lstStyle/>
          <a:p>
            <a:pPr marL="342900" indent="-342900">
              <a:buFontTx/>
              <a:buChar char="-"/>
            </a:pPr>
            <a:r>
              <a:rPr lang="en-US" sz="2000" dirty="0" smtClean="0">
                <a:solidFill>
                  <a:srgbClr val="FF0000"/>
                </a:solidFill>
              </a:rPr>
              <a:t>Civil Defense in Colombia </a:t>
            </a:r>
            <a:r>
              <a:rPr lang="en-US" sz="2000" dirty="0">
                <a:solidFill>
                  <a:srgbClr val="FF0000"/>
                </a:solidFill>
              </a:rPr>
              <a:t>ordered the evacuation of 12,000 people</a:t>
            </a:r>
            <a:r>
              <a:rPr lang="en-US" sz="2000" dirty="0"/>
              <a:t>.</a:t>
            </a:r>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3200" dirty="0">
                <a:solidFill>
                  <a:schemeClr val="bg1"/>
                </a:solidFill>
              </a:rPr>
              <a:t>Chiles-Cerro Negro de </a:t>
            </a:r>
            <a:r>
              <a:rPr lang="en-US" sz="3200" dirty="0" err="1" smtClean="0">
                <a:solidFill>
                  <a:schemeClr val="bg1"/>
                </a:solidFill>
              </a:rPr>
              <a:t>Mayasquer</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Tree>
    <p:extLst>
      <p:ext uri="{BB962C8B-B14F-4D97-AF65-F5344CB8AC3E}">
        <p14:creationId xmlns:p14="http://schemas.microsoft.com/office/powerpoint/2010/main" val="412940305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810" y="1365213"/>
            <a:ext cx="8287848" cy="830997"/>
          </a:xfrm>
          <a:prstGeom prst="rect">
            <a:avLst/>
          </a:prstGeom>
        </p:spPr>
        <p:txBody>
          <a:bodyPr wrap="square">
            <a:spAutoFit/>
          </a:bodyPr>
          <a:lstStyle/>
          <a:p>
            <a:pPr algn="ctr"/>
            <a:r>
              <a:rPr lang="en-US" sz="1600" dirty="0" smtClean="0">
                <a:latin typeface="+mj-lt"/>
                <a:cs typeface="Times"/>
              </a:rPr>
              <a:t>Scientists at the University of Bristol have processed and </a:t>
            </a:r>
            <a:r>
              <a:rPr lang="en-US" sz="1600" dirty="0" err="1" smtClean="0">
                <a:latin typeface="+mj-lt"/>
                <a:cs typeface="Times"/>
              </a:rPr>
              <a:t>analysed</a:t>
            </a:r>
            <a:r>
              <a:rPr lang="en-US" sz="1600" dirty="0" smtClean="0">
                <a:latin typeface="+mj-lt"/>
                <a:cs typeface="Times"/>
              </a:rPr>
              <a:t> </a:t>
            </a:r>
            <a:r>
              <a:rPr lang="en-US" sz="1600" dirty="0" err="1" smtClean="0">
                <a:latin typeface="+mj-lt"/>
                <a:cs typeface="Times"/>
              </a:rPr>
              <a:t>CosmoSkyMed</a:t>
            </a:r>
            <a:r>
              <a:rPr lang="en-US" sz="1600" dirty="0" smtClean="0">
                <a:latin typeface="+mj-lt"/>
                <a:cs typeface="Times"/>
              </a:rPr>
              <a:t> and </a:t>
            </a:r>
            <a:r>
              <a:rPr lang="en-US" sz="1600" dirty="0" err="1" smtClean="0">
                <a:latin typeface="+mj-lt"/>
                <a:cs typeface="Times"/>
              </a:rPr>
              <a:t>TerraSAR</a:t>
            </a:r>
            <a:r>
              <a:rPr lang="en-US" sz="1600" dirty="0" smtClean="0">
                <a:latin typeface="+mj-lt"/>
                <a:cs typeface="Times"/>
              </a:rPr>
              <a:t> imagery provided by the  CEOS Volcano DRM Pilot and shared with Volcano Observatories </a:t>
            </a:r>
            <a:r>
              <a:rPr lang="en-US" sz="1600" dirty="0" err="1" smtClean="0">
                <a:latin typeface="+mj-lt"/>
                <a:cs typeface="Times"/>
              </a:rPr>
              <a:t>Instituto</a:t>
            </a:r>
            <a:r>
              <a:rPr lang="en-US" sz="1600" dirty="0" smtClean="0">
                <a:latin typeface="+mj-lt"/>
                <a:cs typeface="Times"/>
              </a:rPr>
              <a:t> </a:t>
            </a:r>
            <a:r>
              <a:rPr lang="en-US" sz="1600" dirty="0" err="1" smtClean="0">
                <a:latin typeface="+mj-lt"/>
                <a:cs typeface="Times"/>
              </a:rPr>
              <a:t>Geofisico</a:t>
            </a:r>
            <a:r>
              <a:rPr lang="en-US" sz="1600" dirty="0" smtClean="0">
                <a:latin typeface="+mj-lt"/>
                <a:cs typeface="Times"/>
              </a:rPr>
              <a:t> (Ecuador) and </a:t>
            </a:r>
            <a:r>
              <a:rPr lang="en-US" sz="1600" dirty="0" err="1" smtClean="0">
                <a:latin typeface="+mj-lt"/>
                <a:cs typeface="Times"/>
              </a:rPr>
              <a:t>Servicio</a:t>
            </a:r>
            <a:r>
              <a:rPr lang="en-US" sz="1600" dirty="0" smtClean="0">
                <a:latin typeface="+mj-lt"/>
                <a:cs typeface="Times"/>
              </a:rPr>
              <a:t> (Colombia)</a:t>
            </a:r>
            <a:endParaRPr lang="en-US" sz="1600" dirty="0">
              <a:latin typeface="+mj-lt"/>
            </a:endParaRPr>
          </a:p>
        </p:txBody>
      </p:sp>
      <p:pic>
        <p:nvPicPr>
          <p:cNvPr id="5" name="Picture 4" descr="LOGO-INSTITUTO-GEOFISICO-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5765" y="4845559"/>
            <a:ext cx="2623035" cy="1049214"/>
          </a:xfrm>
          <a:prstGeom prst="rect">
            <a:avLst/>
          </a:prstGeom>
        </p:spPr>
      </p:pic>
      <p:sp>
        <p:nvSpPr>
          <p:cNvPr id="8" name="TextBox 7"/>
          <p:cNvSpPr txBox="1"/>
          <p:nvPr/>
        </p:nvSpPr>
        <p:spPr>
          <a:xfrm>
            <a:off x="613509" y="4049100"/>
            <a:ext cx="3925261" cy="646331"/>
          </a:xfrm>
          <a:prstGeom prst="rect">
            <a:avLst/>
          </a:prstGeom>
          <a:noFill/>
        </p:spPr>
        <p:txBody>
          <a:bodyPr wrap="square" rtlCol="0">
            <a:spAutoFit/>
          </a:bodyPr>
          <a:lstStyle/>
          <a:p>
            <a:r>
              <a:rPr lang="en-US" dirty="0" smtClean="0">
                <a:latin typeface="Times"/>
                <a:cs typeface="Times"/>
              </a:rPr>
              <a:t>TSX,  14</a:t>
            </a:r>
            <a:r>
              <a:rPr lang="en-US" baseline="30000" dirty="0" smtClean="0">
                <a:latin typeface="Times"/>
                <a:cs typeface="Times"/>
              </a:rPr>
              <a:t>th</a:t>
            </a:r>
            <a:r>
              <a:rPr lang="en-US" dirty="0" smtClean="0">
                <a:latin typeface="Times"/>
                <a:cs typeface="Times"/>
              </a:rPr>
              <a:t> -29</a:t>
            </a:r>
            <a:r>
              <a:rPr lang="en-US" baseline="30000" dirty="0" smtClean="0">
                <a:latin typeface="Times"/>
                <a:cs typeface="Times"/>
              </a:rPr>
              <a:t>th</a:t>
            </a:r>
            <a:r>
              <a:rPr lang="en-US" dirty="0" smtClean="0">
                <a:latin typeface="Times"/>
                <a:cs typeface="Times"/>
              </a:rPr>
              <a:t> Oct 2014 </a:t>
            </a:r>
          </a:p>
          <a:p>
            <a:endParaRPr lang="en-US" b="1" dirty="0">
              <a:solidFill>
                <a:schemeClr val="bg1"/>
              </a:solidFill>
              <a:latin typeface="Times"/>
              <a:cs typeface="Times"/>
            </a:endParaRPr>
          </a:p>
        </p:txBody>
      </p:sp>
      <p:sp>
        <p:nvSpPr>
          <p:cNvPr id="10" name="TextBox 9"/>
          <p:cNvSpPr txBox="1"/>
          <p:nvPr/>
        </p:nvSpPr>
        <p:spPr>
          <a:xfrm>
            <a:off x="4970941" y="4049100"/>
            <a:ext cx="3925261" cy="646331"/>
          </a:xfrm>
          <a:prstGeom prst="rect">
            <a:avLst/>
          </a:prstGeom>
          <a:noFill/>
        </p:spPr>
        <p:txBody>
          <a:bodyPr wrap="square" rtlCol="0">
            <a:spAutoFit/>
          </a:bodyPr>
          <a:lstStyle/>
          <a:p>
            <a:r>
              <a:rPr lang="en-US" dirty="0" smtClean="0">
                <a:latin typeface="Times"/>
                <a:cs typeface="Times"/>
              </a:rPr>
              <a:t>CSK,  24</a:t>
            </a:r>
            <a:r>
              <a:rPr lang="en-US" baseline="30000" dirty="0" smtClean="0">
                <a:latin typeface="Times"/>
                <a:cs typeface="Times"/>
              </a:rPr>
              <a:t>th </a:t>
            </a:r>
            <a:r>
              <a:rPr lang="en-US" dirty="0" smtClean="0">
                <a:latin typeface="Times"/>
                <a:cs typeface="Times"/>
              </a:rPr>
              <a:t>May -27</a:t>
            </a:r>
            <a:r>
              <a:rPr lang="en-US" baseline="30000" dirty="0" smtClean="0">
                <a:latin typeface="Times"/>
                <a:cs typeface="Times"/>
              </a:rPr>
              <a:t>th</a:t>
            </a:r>
            <a:r>
              <a:rPr lang="en-US" dirty="0" smtClean="0">
                <a:latin typeface="Times"/>
                <a:cs typeface="Times"/>
              </a:rPr>
              <a:t> Oct 2014 </a:t>
            </a:r>
          </a:p>
          <a:p>
            <a:endParaRPr lang="en-US" b="1" dirty="0">
              <a:solidFill>
                <a:schemeClr val="bg1"/>
              </a:solidFill>
              <a:latin typeface="Times"/>
              <a:cs typeface="Times"/>
            </a:endParaRPr>
          </a:p>
        </p:txBody>
      </p:sp>
      <p:pic>
        <p:nvPicPr>
          <p:cNvPr id="13" name="Picture 12" descr="SG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7032" y="5750585"/>
            <a:ext cx="2387219" cy="983498"/>
          </a:xfrm>
          <a:prstGeom prst="rect">
            <a:avLst/>
          </a:prstGeom>
        </p:spPr>
      </p:pic>
      <p:grpSp>
        <p:nvGrpSpPr>
          <p:cNvPr id="16" name="Group 15"/>
          <p:cNvGrpSpPr/>
          <p:nvPr/>
        </p:nvGrpSpPr>
        <p:grpSpPr>
          <a:xfrm>
            <a:off x="199228" y="1102545"/>
            <a:ext cx="8251451" cy="5238517"/>
            <a:chOff x="199228" y="-24786"/>
            <a:chExt cx="8251451" cy="5238517"/>
          </a:xfrm>
        </p:grpSpPr>
        <p:pic>
          <p:nvPicPr>
            <p:cNvPr id="3" name="Picture 2" descr="TSX_141018-141029.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228" y="395192"/>
              <a:ext cx="3381538" cy="4376108"/>
            </a:xfrm>
            <a:prstGeom prst="rect">
              <a:avLst/>
            </a:prstGeom>
          </p:spPr>
        </p:pic>
        <p:pic>
          <p:nvPicPr>
            <p:cNvPr id="6" name="Picture 5" descr="CSK_140525-141027.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02734" y="-24786"/>
              <a:ext cx="4047945" cy="5238517"/>
            </a:xfrm>
            <a:prstGeom prst="rect">
              <a:avLst/>
            </a:prstGeom>
          </p:spPr>
        </p:pic>
        <p:sp>
          <p:nvSpPr>
            <p:cNvPr id="14" name="Rectangle 13"/>
            <p:cNvSpPr/>
            <p:nvPr/>
          </p:nvSpPr>
          <p:spPr>
            <a:xfrm rot="5400000">
              <a:off x="7422210" y="1773154"/>
              <a:ext cx="1180131" cy="261610"/>
            </a:xfrm>
            <a:prstGeom prst="rect">
              <a:avLst/>
            </a:prstGeom>
          </p:spPr>
          <p:txBody>
            <a:bodyPr wrap="none">
              <a:spAutoFit/>
            </a:bodyPr>
            <a:lstStyle/>
            <a:p>
              <a:r>
                <a:rPr lang="en-US" sz="1100" dirty="0" smtClean="0">
                  <a:solidFill>
                    <a:schemeClr val="tx1">
                      <a:lumMod val="65000"/>
                      <a:lumOff val="35000"/>
                    </a:schemeClr>
                  </a:solidFill>
                  <a:latin typeface="+mj-lt"/>
                  <a:cs typeface="Times"/>
                </a:rPr>
                <a:t>Ebmeier, Bristol</a:t>
              </a:r>
              <a:endParaRPr lang="en-US" sz="1100" dirty="0">
                <a:solidFill>
                  <a:schemeClr val="tx1">
                    <a:lumMod val="65000"/>
                    <a:lumOff val="35000"/>
                  </a:schemeClr>
                </a:solidFill>
                <a:latin typeface="+mj-lt"/>
              </a:endParaRPr>
            </a:p>
          </p:txBody>
        </p:sp>
        <p:sp>
          <p:nvSpPr>
            <p:cNvPr id="15" name="Rectangle 14"/>
            <p:cNvSpPr/>
            <p:nvPr/>
          </p:nvSpPr>
          <p:spPr>
            <a:xfrm rot="5400000">
              <a:off x="2798917" y="1845425"/>
              <a:ext cx="1180131" cy="261610"/>
            </a:xfrm>
            <a:prstGeom prst="rect">
              <a:avLst/>
            </a:prstGeom>
          </p:spPr>
          <p:txBody>
            <a:bodyPr wrap="none">
              <a:spAutoFit/>
            </a:bodyPr>
            <a:lstStyle/>
            <a:p>
              <a:r>
                <a:rPr lang="en-US" sz="1100" dirty="0" smtClean="0">
                  <a:solidFill>
                    <a:schemeClr val="tx1">
                      <a:lumMod val="65000"/>
                      <a:lumOff val="35000"/>
                    </a:schemeClr>
                  </a:solidFill>
                  <a:latin typeface="+mj-lt"/>
                  <a:cs typeface="Times"/>
                </a:rPr>
                <a:t>Ebmeier, Bristol</a:t>
              </a:r>
              <a:endParaRPr lang="en-US" sz="1100" dirty="0">
                <a:solidFill>
                  <a:schemeClr val="tx1">
                    <a:lumMod val="65000"/>
                    <a:lumOff val="35000"/>
                  </a:schemeClr>
                </a:solidFill>
                <a:latin typeface="+mj-lt"/>
              </a:endParaRPr>
            </a:p>
          </p:txBody>
        </p:sp>
      </p:grpSp>
      <p:sp>
        <p:nvSpPr>
          <p:cNvPr id="17" name="Rectangle 16"/>
          <p:cNvSpPr/>
          <p:nvPr/>
        </p:nvSpPr>
        <p:spPr>
          <a:xfrm>
            <a:off x="3611741" y="2285322"/>
            <a:ext cx="1162473" cy="954107"/>
          </a:xfrm>
          <a:prstGeom prst="rect">
            <a:avLst/>
          </a:prstGeom>
        </p:spPr>
        <p:txBody>
          <a:bodyPr wrap="none">
            <a:spAutoFit/>
          </a:bodyPr>
          <a:lstStyle/>
          <a:p>
            <a:pPr algn="ctr"/>
            <a:r>
              <a:rPr lang="en-US" sz="2800" b="1" dirty="0" smtClean="0">
                <a:latin typeface="Times"/>
                <a:cs typeface="Times"/>
              </a:rPr>
              <a:t>CEOS </a:t>
            </a:r>
          </a:p>
          <a:p>
            <a:pPr algn="ctr"/>
            <a:r>
              <a:rPr lang="en-US" sz="2800" b="1" dirty="0" smtClean="0">
                <a:latin typeface="Times"/>
                <a:cs typeface="Times"/>
              </a:rPr>
              <a:t>data</a:t>
            </a:r>
            <a:endParaRPr lang="en-US" sz="2800" b="1" dirty="0"/>
          </a:p>
        </p:txBody>
      </p:sp>
      <p:cxnSp>
        <p:nvCxnSpPr>
          <p:cNvPr id="19" name="Straight Arrow Connector 18"/>
          <p:cNvCxnSpPr/>
          <p:nvPr/>
        </p:nvCxnSpPr>
        <p:spPr>
          <a:xfrm flipH="1">
            <a:off x="5647727" y="5073973"/>
            <a:ext cx="702094" cy="56784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2512311" y="5044947"/>
            <a:ext cx="745866" cy="56784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2" name="Rectangle 21"/>
          <p:cNvSpPr/>
          <p:nvPr/>
        </p:nvSpPr>
        <p:spPr>
          <a:xfrm>
            <a:off x="6121926" y="5309769"/>
            <a:ext cx="2541182" cy="1477328"/>
          </a:xfrm>
          <a:prstGeom prst="rect">
            <a:avLst/>
          </a:prstGeom>
        </p:spPr>
        <p:txBody>
          <a:bodyPr wrap="square">
            <a:spAutoFit/>
          </a:bodyPr>
          <a:lstStyle/>
          <a:p>
            <a:r>
              <a:rPr lang="en-US" dirty="0" smtClean="0">
                <a:latin typeface="+mj-lt"/>
                <a:cs typeface="Times"/>
              </a:rPr>
              <a:t>regular processing of CSK and TSX data since October 2014 to help volcano observatories</a:t>
            </a:r>
            <a:endParaRPr lang="en-US" dirty="0">
              <a:latin typeface="+mj-lt"/>
            </a:endParaRPr>
          </a:p>
        </p:txBody>
      </p:sp>
      <p:sp>
        <p:nvSpPr>
          <p:cNvPr id="23" name="Rectangle 22"/>
          <p:cNvSpPr/>
          <p:nvPr/>
        </p:nvSpPr>
        <p:spPr>
          <a:xfrm>
            <a:off x="385077" y="5221443"/>
            <a:ext cx="2541182" cy="1477328"/>
          </a:xfrm>
          <a:prstGeom prst="rect">
            <a:avLst/>
          </a:prstGeom>
        </p:spPr>
        <p:txBody>
          <a:bodyPr wrap="square">
            <a:spAutoFit/>
          </a:bodyPr>
          <a:lstStyle/>
          <a:p>
            <a:r>
              <a:rPr lang="en-US" dirty="0" smtClean="0">
                <a:latin typeface="+mj-lt"/>
                <a:cs typeface="Times"/>
              </a:rPr>
              <a:t>CEOS data have been used to find fault geometries and constrain location of magmatic intrusion</a:t>
            </a:r>
            <a:endParaRPr lang="en-US" dirty="0">
              <a:latin typeface="+mj-lt"/>
            </a:endParaRPr>
          </a:p>
        </p:txBody>
      </p:sp>
      <p:pic>
        <p:nvPicPr>
          <p:cNvPr id="24" name="Picture 23" descr="logo-ltr.t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7587164" y="2816392"/>
            <a:ext cx="2151888" cy="623316"/>
          </a:xfrm>
          <a:prstGeom prst="rect">
            <a:avLst/>
          </a:prstGeom>
        </p:spPr>
      </p:pic>
      <p:sp>
        <p:nvSpPr>
          <p:cNvPr id="21"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3200" dirty="0">
                <a:solidFill>
                  <a:schemeClr val="bg1"/>
                </a:solidFill>
              </a:rPr>
              <a:t>Chiles-Cerro Negro de </a:t>
            </a:r>
            <a:r>
              <a:rPr lang="en-US" sz="3200" dirty="0" err="1" smtClean="0">
                <a:solidFill>
                  <a:schemeClr val="bg1"/>
                </a:solidFill>
              </a:rPr>
              <a:t>Mayasquer</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Tree>
    <p:extLst>
      <p:ext uri="{BB962C8B-B14F-4D97-AF65-F5344CB8AC3E}">
        <p14:creationId xmlns:p14="http://schemas.microsoft.com/office/powerpoint/2010/main" val="193971916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192" y="1470330"/>
            <a:ext cx="8927626" cy="3611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83249" y="4982150"/>
            <a:ext cx="8775511" cy="1815882"/>
          </a:xfrm>
          <a:prstGeom prst="rect">
            <a:avLst/>
          </a:prstGeom>
        </p:spPr>
        <p:txBody>
          <a:bodyPr wrap="square">
            <a:spAutoFit/>
          </a:bodyPr>
          <a:lstStyle/>
          <a:p>
            <a:r>
              <a:rPr lang="en-US" sz="1600" b="1" dirty="0" smtClean="0"/>
              <a:t>              Deformation              Best-fit fault plane solution                       Residuals</a:t>
            </a:r>
          </a:p>
          <a:p>
            <a:r>
              <a:rPr lang="en-US" sz="1600" dirty="0" smtClean="0"/>
              <a:t>The deformation detected using </a:t>
            </a:r>
            <a:r>
              <a:rPr lang="en-US" sz="1600" dirty="0" err="1" smtClean="0"/>
              <a:t>InSAR</a:t>
            </a:r>
            <a:r>
              <a:rPr lang="en-US" sz="1600" dirty="0" smtClean="0"/>
              <a:t> has so far been primarily associated with a larger (M5.6w) earthquake on the 22nd October 2014.  This earthquake result in maximum displacements of 15 cm towards the satellite in a region SW of Chiles volcano.  </a:t>
            </a:r>
          </a:p>
          <a:p>
            <a:r>
              <a:rPr lang="en-US" sz="1600" dirty="0" smtClean="0"/>
              <a:t>The majority of deformation can be explained by oblique slip on a fault at depths ~1.5-3 km dipping WNW.  The orientation of this fault aligns well with faults mapped from regional topographic structures.</a:t>
            </a:r>
            <a:endParaRPr lang="en-US" dirty="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3200" dirty="0">
                <a:solidFill>
                  <a:schemeClr val="bg1"/>
                </a:solidFill>
              </a:rPr>
              <a:t>Chiles-Cerro Negro de </a:t>
            </a:r>
            <a:r>
              <a:rPr lang="en-US" sz="3200" dirty="0" err="1" smtClean="0">
                <a:solidFill>
                  <a:schemeClr val="bg1"/>
                </a:solidFill>
              </a:rPr>
              <a:t>Mayasquer</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Tree>
    <p:extLst>
      <p:ext uri="{BB962C8B-B14F-4D97-AF65-F5344CB8AC3E}">
        <p14:creationId xmlns:p14="http://schemas.microsoft.com/office/powerpoint/2010/main" val="50891407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968" y="1587267"/>
            <a:ext cx="8554899" cy="4093428"/>
          </a:xfrm>
          <a:prstGeom prst="rect">
            <a:avLst/>
          </a:prstGeom>
        </p:spPr>
        <p:txBody>
          <a:bodyPr wrap="square">
            <a:spAutoFit/>
          </a:bodyPr>
          <a:lstStyle/>
          <a:p>
            <a:pPr marL="342900" indent="-342900">
              <a:buFont typeface="Arial" panose="020B0604020202020204" pitchFamily="34" charset="0"/>
              <a:buChar char="•"/>
            </a:pPr>
            <a:r>
              <a:rPr lang="en-US" sz="2000" dirty="0" smtClean="0"/>
              <a:t>We have been talking about the Chiles unrest with </a:t>
            </a:r>
            <a:r>
              <a:rPr lang="en-US" sz="2000" b="1" dirty="0" smtClean="0"/>
              <a:t>Patty </a:t>
            </a:r>
            <a:r>
              <a:rPr lang="en-US" sz="2000" b="1" dirty="0" err="1" smtClean="0"/>
              <a:t>Mothes</a:t>
            </a:r>
            <a:r>
              <a:rPr lang="en-US" sz="2000" b="1" dirty="0" smtClean="0"/>
              <a:t> </a:t>
            </a:r>
            <a:r>
              <a:rPr lang="en-US" sz="2000" dirty="0" smtClean="0"/>
              <a:t>(IG-EPN – Ecuador) and </a:t>
            </a:r>
            <a:r>
              <a:rPr lang="en-US" sz="2000" b="1" dirty="0" smtClean="0"/>
              <a:t>Lourdes Medina </a:t>
            </a:r>
            <a:r>
              <a:rPr lang="en-US" sz="2000" dirty="0" smtClean="0"/>
              <a:t>(SRC-Colombia) since 2013.</a:t>
            </a:r>
          </a:p>
          <a:p>
            <a:pPr marL="342900" indent="-342900">
              <a:buFont typeface="Arial" panose="020B0604020202020204" pitchFamily="34" charset="0"/>
              <a:buChar char="•"/>
            </a:pPr>
            <a:r>
              <a:rPr lang="en-US" sz="2000" dirty="0" smtClean="0"/>
              <a:t>At their request, we ordered </a:t>
            </a:r>
            <a:r>
              <a:rPr lang="en-US" sz="2000" dirty="0" err="1" smtClean="0"/>
              <a:t>TerraSAR</a:t>
            </a:r>
            <a:r>
              <a:rPr lang="en-US" sz="2000" dirty="0" smtClean="0"/>
              <a:t>-X acquisitions in 2013 and May 2014.  Acquisitions were restarted in October 2014</a:t>
            </a:r>
          </a:p>
          <a:p>
            <a:pPr marL="342900" indent="-342900">
              <a:buFont typeface="Arial"/>
              <a:buChar char="•"/>
            </a:pPr>
            <a:r>
              <a:rPr lang="en-US" sz="2000" dirty="0" smtClean="0"/>
              <a:t>All </a:t>
            </a:r>
            <a:r>
              <a:rPr lang="en-US" sz="2000" dirty="0" err="1" smtClean="0"/>
              <a:t>interferograms</a:t>
            </a:r>
            <a:r>
              <a:rPr lang="en-US" sz="2000" dirty="0" smtClean="0"/>
              <a:t> and model results have been sent to IG-EPN and SRC mailing list as quickly as possible. This includes several members of USGS/VDAP.</a:t>
            </a:r>
          </a:p>
          <a:p>
            <a:pPr marL="342900" indent="-342900">
              <a:buFont typeface="Arial"/>
              <a:buChar char="•"/>
            </a:pPr>
            <a:r>
              <a:rPr lang="en-US" sz="2000" dirty="0" smtClean="0"/>
              <a:t>SE (Bristol) spent a month in Ecuador last November working with scientists at </a:t>
            </a:r>
            <a:r>
              <a:rPr lang="en-US" sz="2000" dirty="0" err="1" smtClean="0"/>
              <a:t>Instituto</a:t>
            </a:r>
            <a:r>
              <a:rPr lang="en-US" sz="2000" dirty="0"/>
              <a:t> </a:t>
            </a:r>
            <a:r>
              <a:rPr lang="en-US" sz="2000" dirty="0" err="1" smtClean="0"/>
              <a:t>Geofisico</a:t>
            </a:r>
            <a:r>
              <a:rPr lang="en-US" sz="2000" dirty="0" smtClean="0"/>
              <a:t>. CEOS data were presented at their weekly meeting to discuss hazard at Chiles and incorporated into hazard assessments where considered useful.  </a:t>
            </a:r>
          </a:p>
          <a:p>
            <a:pPr marL="342900" indent="-342900">
              <a:buFont typeface="Arial"/>
              <a:buChar char="•"/>
            </a:pPr>
            <a:r>
              <a:rPr lang="en-US" sz="2000" dirty="0" smtClean="0"/>
              <a:t>We are now processing both CSK and TSX imagery in Bristol, acquired through CEOS Volcano Pilot / Supersite </a:t>
            </a:r>
            <a:endParaRPr lang="en-US" sz="2000" dirty="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3200" dirty="0">
                <a:solidFill>
                  <a:schemeClr val="bg1"/>
                </a:solidFill>
              </a:rPr>
              <a:t>Chiles-Cerro Negro de </a:t>
            </a:r>
            <a:r>
              <a:rPr lang="en-US" sz="3200" dirty="0" err="1" smtClean="0">
                <a:solidFill>
                  <a:schemeClr val="bg1"/>
                </a:solidFill>
              </a:rPr>
              <a:t>Mayasquer</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Tree>
    <p:extLst>
      <p:ext uri="{BB962C8B-B14F-4D97-AF65-F5344CB8AC3E}">
        <p14:creationId xmlns:p14="http://schemas.microsoft.com/office/powerpoint/2010/main" val="385099703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2</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Overview</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530290" y="1491594"/>
            <a:ext cx="8264460" cy="4708982"/>
          </a:xfrm>
          <a:prstGeom prst="rect">
            <a:avLst/>
          </a:prstGeom>
          <a:noFill/>
        </p:spPr>
        <p:txBody>
          <a:bodyPr wrap="square" rtlCol="0">
            <a:spAutoFit/>
          </a:bodyPr>
          <a:lstStyle/>
          <a:p>
            <a:pPr lvl="0"/>
            <a:endParaRPr lang="en-US" sz="2000" b="1" dirty="0"/>
          </a:p>
          <a:p>
            <a:pPr marL="457200" lvl="0" indent="-457200">
              <a:buFont typeface="Arial"/>
              <a:buChar char="•"/>
            </a:pPr>
            <a:r>
              <a:rPr lang="en-US" sz="2800" b="1" dirty="0" smtClean="0"/>
              <a:t>Pilot Partners</a:t>
            </a:r>
          </a:p>
          <a:p>
            <a:pPr marL="457200" lvl="0" indent="-457200">
              <a:buFont typeface="Arial"/>
              <a:buChar char="•"/>
            </a:pPr>
            <a:r>
              <a:rPr lang="en-US" sz="2800" b="1" dirty="0" smtClean="0"/>
              <a:t>Overview </a:t>
            </a:r>
            <a:r>
              <a:rPr lang="en-US" sz="2800" b="1" dirty="0"/>
              <a:t>by </a:t>
            </a:r>
            <a:r>
              <a:rPr lang="en-US" sz="2800" b="1" dirty="0" smtClean="0"/>
              <a:t>Objective</a:t>
            </a:r>
          </a:p>
          <a:p>
            <a:pPr marL="914400" lvl="1" indent="-457200">
              <a:buFont typeface="Arial"/>
              <a:buChar char="•"/>
            </a:pPr>
            <a:r>
              <a:rPr lang="en-US" sz="2800" b="1" dirty="0" smtClean="0"/>
              <a:t>Products generated</a:t>
            </a:r>
          </a:p>
          <a:p>
            <a:pPr marL="914400" lvl="1" indent="-457200">
              <a:buFont typeface="Arial"/>
              <a:buChar char="•"/>
            </a:pPr>
            <a:r>
              <a:rPr lang="en-US" sz="2800" b="1" dirty="0" smtClean="0"/>
              <a:t>User benefits</a:t>
            </a:r>
            <a:endParaRPr lang="en-US" sz="2800" b="1" dirty="0"/>
          </a:p>
          <a:p>
            <a:pPr marL="457200" indent="-457200">
              <a:buFont typeface="Arial"/>
              <a:buChar char="•"/>
            </a:pPr>
            <a:r>
              <a:rPr lang="en-US" sz="2800" b="1" dirty="0"/>
              <a:t>CEOS Data </a:t>
            </a:r>
            <a:r>
              <a:rPr lang="en-US" sz="2800" b="1" dirty="0" smtClean="0"/>
              <a:t>Commitments and Data Usage 2014</a:t>
            </a:r>
            <a:endParaRPr lang="en-US" sz="2800" b="1" dirty="0"/>
          </a:p>
          <a:p>
            <a:pPr marL="457200" lvl="0" indent="-457200">
              <a:buFont typeface="Arial"/>
              <a:buChar char="•"/>
            </a:pPr>
            <a:r>
              <a:rPr lang="en-US" sz="2800" b="1" dirty="0" smtClean="0"/>
              <a:t>Achievements </a:t>
            </a:r>
            <a:r>
              <a:rPr lang="en-US" sz="2800" b="1" dirty="0"/>
              <a:t>to </a:t>
            </a:r>
            <a:r>
              <a:rPr lang="en-US" sz="2800" b="1" dirty="0" smtClean="0"/>
              <a:t>date</a:t>
            </a:r>
            <a:r>
              <a:rPr lang="en-US" sz="2800" b="1" dirty="0"/>
              <a:t> </a:t>
            </a:r>
            <a:r>
              <a:rPr lang="en-US" sz="2800" b="1" dirty="0" smtClean="0"/>
              <a:t>(2014)</a:t>
            </a:r>
            <a:endParaRPr lang="en-US" sz="2800" b="1" dirty="0"/>
          </a:p>
          <a:p>
            <a:pPr marL="457200" lvl="0" indent="-457200">
              <a:buFont typeface="Arial"/>
              <a:buChar char="•"/>
            </a:pPr>
            <a:r>
              <a:rPr lang="en-US" sz="2800" b="1" dirty="0"/>
              <a:t>Milestones </a:t>
            </a:r>
            <a:r>
              <a:rPr lang="en-US" sz="2800" b="1" dirty="0" smtClean="0"/>
              <a:t>2015-2017</a:t>
            </a:r>
          </a:p>
          <a:p>
            <a:pPr marL="457200" lvl="0" indent="-457200">
              <a:buFont typeface="Arial"/>
              <a:buChar char="•"/>
            </a:pPr>
            <a:r>
              <a:rPr lang="en-US" sz="2800" b="1" dirty="0" smtClean="0"/>
              <a:t>Linkages to other pilots</a:t>
            </a:r>
            <a:endParaRPr lang="en-US" sz="2800" b="1" dirty="0"/>
          </a:p>
          <a:p>
            <a:pPr marL="457200" lvl="0" indent="-457200">
              <a:buFont typeface="Arial"/>
              <a:buChar char="•"/>
            </a:pPr>
            <a:r>
              <a:rPr lang="en-US" sz="2800" b="1" dirty="0"/>
              <a:t>Issues</a:t>
            </a:r>
            <a:endParaRPr lang="en-US" sz="2800" b="1" dirty="0" smtClean="0"/>
          </a:p>
        </p:txBody>
      </p:sp>
    </p:spTree>
    <p:extLst>
      <p:ext uri="{BB962C8B-B14F-4D97-AF65-F5344CB8AC3E}">
        <p14:creationId xmlns:p14="http://schemas.microsoft.com/office/powerpoint/2010/main" val="2866480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26 at 4.31.09 PM.png"/>
          <p:cNvPicPr>
            <a:picLocks noChangeAspect="1"/>
          </p:cNvPicPr>
          <p:nvPr/>
        </p:nvPicPr>
        <p:blipFill rotWithShape="1">
          <a:blip r:embed="rId2" cstate="screen">
            <a:extLst>
              <a:ext uri="{28A0092B-C50C-407E-A947-70E740481C1C}">
                <a14:useLocalDpi xmlns:a14="http://schemas.microsoft.com/office/drawing/2010/main"/>
              </a:ext>
            </a:extLst>
          </a:blip>
          <a:srcRect t="29805"/>
          <a:stretch/>
        </p:blipFill>
        <p:spPr>
          <a:xfrm>
            <a:off x="0" y="4930588"/>
            <a:ext cx="4207435" cy="1927412"/>
          </a:xfrm>
          <a:prstGeom prst="rect">
            <a:avLst/>
          </a:prstGeom>
        </p:spPr>
      </p:pic>
      <p:sp>
        <p:nvSpPr>
          <p:cNvPr id="3" name="Content Placeholder 2"/>
          <p:cNvSpPr>
            <a:spLocks noGrp="1"/>
          </p:cNvSpPr>
          <p:nvPr>
            <p:ph idx="1"/>
          </p:nvPr>
        </p:nvSpPr>
        <p:spPr>
          <a:xfrm>
            <a:off x="158593" y="1429634"/>
            <a:ext cx="4861642" cy="5320631"/>
          </a:xfrm>
        </p:spPr>
        <p:txBody>
          <a:bodyPr>
            <a:normAutofit/>
          </a:bodyPr>
          <a:lstStyle/>
          <a:p>
            <a:r>
              <a:rPr lang="en-US" sz="2000" dirty="0" smtClean="0"/>
              <a:t>Unrest started in Feb. 2013</a:t>
            </a:r>
            <a:endParaRPr lang="en-US" sz="2000" dirty="0"/>
          </a:p>
          <a:p>
            <a:r>
              <a:rPr lang="en-US" sz="2000" dirty="0" smtClean="0"/>
              <a:t>Complex sequence of mainly tectonic earthquakes </a:t>
            </a:r>
          </a:p>
          <a:p>
            <a:r>
              <a:rPr lang="en-US" sz="2000" dirty="0" smtClean="0"/>
              <a:t>Culminated (so far) in small</a:t>
            </a:r>
          </a:p>
          <a:p>
            <a:pPr marL="0" indent="0">
              <a:buNone/>
            </a:pPr>
            <a:r>
              <a:rPr lang="en-US" sz="2000" dirty="0" smtClean="0"/>
              <a:t>August 2014 eruptions.</a:t>
            </a:r>
          </a:p>
          <a:p>
            <a:r>
              <a:rPr lang="en-US" sz="2000" dirty="0" smtClean="0"/>
              <a:t>Remote sensing</a:t>
            </a:r>
          </a:p>
          <a:p>
            <a:pPr marL="0" indent="0">
              <a:buNone/>
            </a:pPr>
            <a:r>
              <a:rPr lang="en-US" sz="2000" dirty="0" smtClean="0"/>
              <a:t> (thermal &amp; </a:t>
            </a:r>
            <a:r>
              <a:rPr lang="en-US" sz="2000" dirty="0" err="1" smtClean="0"/>
              <a:t>InSAR</a:t>
            </a:r>
            <a:r>
              <a:rPr lang="en-US" sz="2000" dirty="0" smtClean="0"/>
              <a:t>) sent to</a:t>
            </a:r>
          </a:p>
          <a:p>
            <a:pPr marL="0" indent="0">
              <a:buNone/>
            </a:pPr>
            <a:r>
              <a:rPr lang="en-US" sz="2000" dirty="0" smtClean="0"/>
              <a:t> end users: submitted paper </a:t>
            </a:r>
          </a:p>
        </p:txBody>
      </p:sp>
      <p:sp>
        <p:nvSpPr>
          <p:cNvPr id="4" name="Title 1"/>
          <p:cNvSpPr>
            <a:spLocks noGrp="1"/>
          </p:cNvSpPr>
          <p:nvPr>
            <p:ph type="title"/>
          </p:nvPr>
        </p:nvSpPr>
        <p:spPr>
          <a:xfrm>
            <a:off x="457200" y="44325"/>
            <a:ext cx="8229600" cy="460625"/>
          </a:xfrm>
        </p:spPr>
        <p:txBody>
          <a:bodyPr>
            <a:noAutofit/>
          </a:bodyPr>
          <a:lstStyle/>
          <a:p>
            <a:r>
              <a:rPr lang="en-US" sz="2800" dirty="0" err="1" smtClean="0"/>
              <a:t>Sabancaya</a:t>
            </a:r>
            <a:r>
              <a:rPr lang="en-US" sz="2800" dirty="0" smtClean="0"/>
              <a:t> volcano, </a:t>
            </a:r>
            <a:r>
              <a:rPr lang="en-US" sz="2800" dirty="0" err="1" smtClean="0"/>
              <a:t>Perú</a:t>
            </a:r>
            <a:endParaRPr lang="en-US" sz="2800"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48981" y="3061369"/>
            <a:ext cx="5195019" cy="354263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9238" y="682348"/>
            <a:ext cx="3061368" cy="2296026"/>
          </a:xfrm>
          <a:prstGeom prst="rect">
            <a:avLst/>
          </a:prstGeom>
        </p:spPr>
      </p:pic>
      <p:pic>
        <p:nvPicPr>
          <p:cNvPr id="7" name="Picture 6" descr="Screen Shot 2015-02-26 at 4.31.09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4396102"/>
            <a:ext cx="4207435" cy="534486"/>
          </a:xfrm>
          <a:prstGeom prst="rect">
            <a:avLst/>
          </a:prstGeom>
        </p:spPr>
      </p:pic>
    </p:spTree>
    <p:extLst>
      <p:ext uri="{BB962C8B-B14F-4D97-AF65-F5344CB8AC3E}">
        <p14:creationId xmlns:p14="http://schemas.microsoft.com/office/powerpoint/2010/main" val="1793222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97158"/>
            <a:ext cx="3705412" cy="5270584"/>
          </a:xfrm>
        </p:spPr>
        <p:txBody>
          <a:bodyPr>
            <a:normAutofit lnSpcReduction="10000"/>
          </a:bodyPr>
          <a:lstStyle/>
          <a:p>
            <a:r>
              <a:rPr lang="en-US" dirty="0" smtClean="0"/>
              <a:t>Volcano with three </a:t>
            </a:r>
            <a:r>
              <a:rPr lang="en-US" dirty="0" err="1" smtClean="0"/>
              <a:t>rhyo-dacite</a:t>
            </a:r>
            <a:r>
              <a:rPr lang="en-US" dirty="0" smtClean="0"/>
              <a:t> eruptions in the last century (total volume erupted ~2 km</a:t>
            </a:r>
            <a:r>
              <a:rPr lang="en-US" baseline="30000" dirty="0" smtClean="0"/>
              <a:t>3</a:t>
            </a:r>
            <a:r>
              <a:rPr lang="en-US" dirty="0" smtClean="0"/>
              <a:t>)</a:t>
            </a:r>
          </a:p>
          <a:p>
            <a:endParaRPr lang="en-US" dirty="0" smtClean="0"/>
          </a:p>
          <a:p>
            <a:r>
              <a:rPr lang="en-US" dirty="0" smtClean="0"/>
              <a:t>Large plinian eruption in 2011-2012 produced widespread damage</a:t>
            </a:r>
            <a:r>
              <a:rPr lang="en-US" dirty="0"/>
              <a:t> </a:t>
            </a:r>
            <a:r>
              <a:rPr lang="en-US" dirty="0" smtClean="0"/>
              <a:t>and disrupted air travel.</a:t>
            </a:r>
          </a:p>
          <a:p>
            <a:endParaRPr lang="en-US" dirty="0" smtClean="0"/>
          </a:p>
          <a:p>
            <a:r>
              <a:rPr lang="en-US" dirty="0" smtClean="0"/>
              <a:t>Limited in situ monitoring.</a:t>
            </a:r>
          </a:p>
        </p:txBody>
      </p:sp>
      <p:pic>
        <p:nvPicPr>
          <p:cNvPr id="6" name="Picture 5"/>
          <p:cNvPicPr>
            <a:picLocks noChangeAspect="1"/>
          </p:cNvPicPr>
          <p:nvPr/>
        </p:nvPicPr>
        <p:blipFill>
          <a:blip r:embed="rId2"/>
          <a:stretch>
            <a:fillRect/>
          </a:stretch>
        </p:blipFill>
        <p:spPr>
          <a:xfrm>
            <a:off x="3823368" y="2208663"/>
            <a:ext cx="4863432" cy="3647574"/>
          </a:xfrm>
          <a:prstGeom prst="rect">
            <a:avLst/>
          </a:prstGeom>
        </p:spPr>
      </p:pic>
      <p:sp>
        <p:nvSpPr>
          <p:cNvPr id="7" name="Title 1"/>
          <p:cNvSpPr>
            <a:spLocks noGrp="1"/>
          </p:cNvSpPr>
          <p:nvPr>
            <p:ph type="title"/>
          </p:nvPr>
        </p:nvSpPr>
        <p:spPr>
          <a:xfrm>
            <a:off x="914400" y="274637"/>
            <a:ext cx="8229600" cy="460625"/>
          </a:xfrm>
        </p:spPr>
        <p:txBody>
          <a:bodyPr>
            <a:noAutofit/>
          </a:bodyPr>
          <a:lstStyle/>
          <a:p>
            <a:r>
              <a:rPr lang="en-US" sz="2800" dirty="0" smtClean="0"/>
              <a:t>Cordon </a:t>
            </a:r>
            <a:r>
              <a:rPr lang="en-US" sz="2800" dirty="0" err="1" smtClean="0"/>
              <a:t>Caulle</a:t>
            </a:r>
            <a:r>
              <a:rPr lang="en-US" sz="2800" dirty="0" smtClean="0"/>
              <a:t> volcano, Chile</a:t>
            </a:r>
            <a:endParaRPr lang="en-US" sz="2800" dirty="0"/>
          </a:p>
        </p:txBody>
      </p:sp>
    </p:spTree>
    <p:extLst>
      <p:ext uri="{BB962C8B-B14F-4D97-AF65-F5344CB8AC3E}">
        <p14:creationId xmlns:p14="http://schemas.microsoft.com/office/powerpoint/2010/main" val="1479432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25"/>
            <a:ext cx="8229600" cy="460625"/>
          </a:xfrm>
        </p:spPr>
        <p:txBody>
          <a:bodyPr>
            <a:noAutofit/>
          </a:bodyPr>
          <a:lstStyle/>
          <a:p>
            <a:r>
              <a:rPr lang="en-US" sz="2800" dirty="0" smtClean="0"/>
              <a:t>Cordon </a:t>
            </a:r>
            <a:r>
              <a:rPr lang="en-US" sz="2800" dirty="0" err="1" smtClean="0"/>
              <a:t>Caulle</a:t>
            </a:r>
            <a:r>
              <a:rPr lang="en-US" sz="2800" dirty="0" smtClean="0"/>
              <a:t> volcano, Chile</a:t>
            </a:r>
            <a:endParaRPr lang="en-US" sz="2800" dirty="0"/>
          </a:p>
        </p:txBody>
      </p:sp>
      <p:sp>
        <p:nvSpPr>
          <p:cNvPr id="3" name="Content Placeholder 2"/>
          <p:cNvSpPr>
            <a:spLocks noGrp="1"/>
          </p:cNvSpPr>
          <p:nvPr>
            <p:ph idx="1"/>
          </p:nvPr>
        </p:nvSpPr>
        <p:spPr>
          <a:xfrm>
            <a:off x="200526" y="1368927"/>
            <a:ext cx="2860842" cy="5489073"/>
          </a:xfrm>
        </p:spPr>
        <p:txBody>
          <a:bodyPr>
            <a:noAutofit/>
          </a:bodyPr>
          <a:lstStyle/>
          <a:p>
            <a:r>
              <a:rPr lang="en-US" sz="1600" dirty="0" smtClean="0"/>
              <a:t>CEOS RADARSAT-2 and COSMO-</a:t>
            </a:r>
            <a:r>
              <a:rPr lang="en-US" sz="1600" dirty="0" err="1" smtClean="0"/>
              <a:t>SkyMed</a:t>
            </a:r>
            <a:r>
              <a:rPr lang="en-US" sz="1600" dirty="0" smtClean="0"/>
              <a:t> SAR data processed by Cornell University has discovered widespread volcano inflation  (~20 cm/</a:t>
            </a:r>
            <a:r>
              <a:rPr lang="en-US" sz="1600" dirty="0" err="1" smtClean="0"/>
              <a:t>yr</a:t>
            </a:r>
            <a:r>
              <a:rPr lang="en-US" sz="1600" dirty="0" smtClean="0"/>
              <a:t>) ongoing until mid January 2015.</a:t>
            </a:r>
          </a:p>
          <a:p>
            <a:endParaRPr lang="en-US" sz="1600" dirty="0" smtClean="0"/>
          </a:p>
          <a:p>
            <a:r>
              <a:rPr lang="en-US" sz="1600" dirty="0" smtClean="0"/>
              <a:t>No increase in seismicity above background.</a:t>
            </a:r>
          </a:p>
          <a:p>
            <a:endParaRPr lang="en-US" sz="1600" dirty="0" smtClean="0"/>
          </a:p>
          <a:p>
            <a:r>
              <a:rPr lang="en-US" sz="1600" dirty="0" smtClean="0"/>
              <a:t>Met in person with OVDAS (</a:t>
            </a:r>
            <a:r>
              <a:rPr lang="en-US" sz="1600" dirty="0" err="1" smtClean="0"/>
              <a:t>Observatorio</a:t>
            </a:r>
            <a:r>
              <a:rPr lang="en-US" sz="1600" dirty="0" smtClean="0"/>
              <a:t> </a:t>
            </a:r>
            <a:r>
              <a:rPr lang="en-US" sz="1600" dirty="0" err="1" smtClean="0"/>
              <a:t>Volcanológico</a:t>
            </a:r>
            <a:r>
              <a:rPr lang="en-US" sz="1600" dirty="0" smtClean="0"/>
              <a:t> de los Andes del Sur, Chile) in Jan. 2015. Results led them to deploy GPS stations during March 2015.</a:t>
            </a:r>
            <a:endParaRPr lang="en-US" sz="1600" dirty="0"/>
          </a:p>
        </p:txBody>
      </p:sp>
      <p:pic>
        <p:nvPicPr>
          <p:cNvPr id="5" name="Picture 4"/>
          <p:cNvPicPr>
            <a:picLocks noChangeAspect="1"/>
          </p:cNvPicPr>
          <p:nvPr/>
        </p:nvPicPr>
        <p:blipFill>
          <a:blip r:embed="rId2"/>
          <a:stretch>
            <a:fillRect/>
          </a:stretch>
        </p:blipFill>
        <p:spPr>
          <a:xfrm>
            <a:off x="3529263" y="806039"/>
            <a:ext cx="5614737" cy="3275898"/>
          </a:xfrm>
          <a:prstGeom prst="rect">
            <a:avLst/>
          </a:prstGeom>
        </p:spPr>
      </p:pic>
      <p:pic>
        <p:nvPicPr>
          <p:cNvPr id="4" name="Picture 3"/>
          <p:cNvPicPr>
            <a:picLocks noChangeAspect="1"/>
          </p:cNvPicPr>
          <p:nvPr/>
        </p:nvPicPr>
        <p:blipFill>
          <a:blip r:embed="rId3"/>
          <a:stretch>
            <a:fillRect/>
          </a:stretch>
        </p:blipFill>
        <p:spPr>
          <a:xfrm>
            <a:off x="4042610" y="3824037"/>
            <a:ext cx="4045285" cy="3033964"/>
          </a:xfrm>
          <a:prstGeom prst="rect">
            <a:avLst/>
          </a:prstGeom>
        </p:spPr>
      </p:pic>
    </p:spTree>
    <p:extLst>
      <p:ext uri="{BB962C8B-B14F-4D97-AF65-F5344CB8AC3E}">
        <p14:creationId xmlns:p14="http://schemas.microsoft.com/office/powerpoint/2010/main" val="715555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Fernandina</a:t>
            </a:r>
            <a:r>
              <a:rPr lang="it-IT" dirty="0" smtClean="0"/>
              <a:t>, Galapagos</a:t>
            </a:r>
            <a:endParaRPr lang="it-IT"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2388679"/>
            <a:ext cx="3743325"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4008" y="2388679"/>
            <a:ext cx="3670300" cy="31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34195" y="1365205"/>
            <a:ext cx="7056784" cy="707886"/>
          </a:xfrm>
          <a:prstGeom prst="rect">
            <a:avLst/>
          </a:prstGeom>
          <a:noFill/>
        </p:spPr>
        <p:txBody>
          <a:bodyPr wrap="square" rtlCol="0">
            <a:spAutoFit/>
          </a:bodyPr>
          <a:lstStyle/>
          <a:p>
            <a:pPr algn="ctr"/>
            <a:r>
              <a:rPr lang="it-IT" sz="2000" dirty="0" smtClean="0"/>
              <a:t>Vertical and East-West </a:t>
            </a:r>
            <a:r>
              <a:rPr lang="it-IT" sz="2000" dirty="0" err="1"/>
              <a:t>V</a:t>
            </a:r>
            <a:r>
              <a:rPr lang="it-IT" sz="2000" dirty="0" err="1" smtClean="0"/>
              <a:t>elocity</a:t>
            </a:r>
            <a:r>
              <a:rPr lang="it-IT" sz="2000" dirty="0" smtClean="0"/>
              <a:t> </a:t>
            </a:r>
            <a:r>
              <a:rPr lang="it-IT" sz="2000" dirty="0"/>
              <a:t>C</a:t>
            </a:r>
            <a:r>
              <a:rPr lang="it-IT" sz="2000" dirty="0" smtClean="0"/>
              <a:t>omponents  </a:t>
            </a:r>
            <a:r>
              <a:rPr lang="it-IT" sz="2000" dirty="0" err="1" smtClean="0"/>
              <a:t>at</a:t>
            </a:r>
            <a:r>
              <a:rPr lang="it-IT" sz="2000" dirty="0" smtClean="0"/>
              <a:t> Fernandina Volcano</a:t>
            </a:r>
            <a:endParaRPr lang="en-US" sz="2000" dirty="0"/>
          </a:p>
        </p:txBody>
      </p:sp>
    </p:spTree>
    <p:extLst>
      <p:ext uri="{BB962C8B-B14F-4D97-AF65-F5344CB8AC3E}">
        <p14:creationId xmlns:p14="http://schemas.microsoft.com/office/powerpoint/2010/main" val="3664239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formazio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333" t="14909" r="12394" b="13090"/>
          <a:stretch/>
        </p:blipFill>
        <p:spPr>
          <a:xfrm>
            <a:off x="2226290" y="1521229"/>
            <a:ext cx="5657126" cy="5203769"/>
          </a:xfrm>
          <a:prstGeom prst="rect">
            <a:avLst/>
          </a:prstGeom>
        </p:spPr>
      </p:pic>
      <p:pic>
        <p:nvPicPr>
          <p:cNvPr id="6" name="Immagin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4552" y="1518479"/>
            <a:ext cx="381590" cy="4925851"/>
          </a:xfrm>
          <a:prstGeom prst="rect">
            <a:avLst/>
          </a:prstGeom>
        </p:spPr>
      </p:pic>
      <p:sp>
        <p:nvSpPr>
          <p:cNvPr id="7" name="CasellaDiTesto 6"/>
          <p:cNvSpPr txBox="1"/>
          <p:nvPr/>
        </p:nvSpPr>
        <p:spPr>
          <a:xfrm rot="16200000">
            <a:off x="7215850" y="3362499"/>
            <a:ext cx="1872629" cy="338554"/>
          </a:xfrm>
          <a:prstGeom prst="rect">
            <a:avLst/>
          </a:prstGeom>
          <a:noFill/>
        </p:spPr>
        <p:txBody>
          <a:bodyPr wrap="none" rtlCol="0">
            <a:spAutoFit/>
          </a:bodyPr>
          <a:lstStyle/>
          <a:p>
            <a:r>
              <a:rPr lang="it-IT" sz="1600" dirty="0" err="1" smtClean="0"/>
              <a:t>Displacement</a:t>
            </a:r>
            <a:r>
              <a:rPr lang="it-IT" sz="1600" dirty="0" smtClean="0"/>
              <a:t> [cm]</a:t>
            </a:r>
            <a:endParaRPr lang="it-IT" sz="1600" dirty="0"/>
          </a:p>
        </p:txBody>
      </p:sp>
      <p:sp>
        <p:nvSpPr>
          <p:cNvPr id="8" name="CasellaDiTesto 7"/>
          <p:cNvSpPr txBox="1"/>
          <p:nvPr/>
        </p:nvSpPr>
        <p:spPr>
          <a:xfrm rot="15993943">
            <a:off x="1648633" y="3405301"/>
            <a:ext cx="1050288" cy="307777"/>
          </a:xfrm>
          <a:prstGeom prst="rect">
            <a:avLst/>
          </a:prstGeom>
          <a:noFill/>
        </p:spPr>
        <p:txBody>
          <a:bodyPr wrap="none" rtlCol="0">
            <a:spAutoFit/>
          </a:bodyPr>
          <a:lstStyle/>
          <a:p>
            <a:r>
              <a:rPr lang="it-IT" sz="1400" dirty="0" smtClean="0"/>
              <a:t>Depth [km]</a:t>
            </a:r>
            <a:endParaRPr lang="it-IT" sz="1400" dirty="0"/>
          </a:p>
        </p:txBody>
      </p:sp>
      <p:sp>
        <p:nvSpPr>
          <p:cNvPr id="10" name="CasellaDiTesto 9"/>
          <p:cNvSpPr txBox="1"/>
          <p:nvPr/>
        </p:nvSpPr>
        <p:spPr>
          <a:xfrm rot="2689026">
            <a:off x="2125438" y="5236872"/>
            <a:ext cx="920445" cy="307777"/>
          </a:xfrm>
          <a:prstGeom prst="rect">
            <a:avLst/>
          </a:prstGeom>
          <a:noFill/>
        </p:spPr>
        <p:txBody>
          <a:bodyPr wrap="none" rtlCol="0">
            <a:spAutoFit/>
          </a:bodyPr>
          <a:lstStyle/>
          <a:p>
            <a:r>
              <a:rPr lang="it-IT" sz="1400" dirty="0" smtClean="0"/>
              <a:t>North [m]</a:t>
            </a:r>
            <a:endParaRPr lang="it-IT" sz="1400" dirty="0"/>
          </a:p>
        </p:txBody>
      </p:sp>
      <p:sp>
        <p:nvSpPr>
          <p:cNvPr id="11" name="CasellaDiTesto 10"/>
          <p:cNvSpPr txBox="1"/>
          <p:nvPr/>
        </p:nvSpPr>
        <p:spPr>
          <a:xfrm rot="19939798">
            <a:off x="5695541" y="5780742"/>
            <a:ext cx="841897" cy="307777"/>
          </a:xfrm>
          <a:prstGeom prst="rect">
            <a:avLst/>
          </a:prstGeom>
          <a:noFill/>
        </p:spPr>
        <p:txBody>
          <a:bodyPr wrap="none" rtlCol="0">
            <a:spAutoFit/>
          </a:bodyPr>
          <a:lstStyle/>
          <a:p>
            <a:r>
              <a:rPr lang="it-IT" sz="1400" dirty="0" smtClean="0"/>
              <a:t>East [m]</a:t>
            </a:r>
            <a:endParaRPr lang="it-IT" sz="1400" dirty="0"/>
          </a:p>
        </p:txBody>
      </p:sp>
      <p:sp>
        <p:nvSpPr>
          <p:cNvPr id="9" name="Titolo 1"/>
          <p:cNvSpPr txBox="1">
            <a:spLocks/>
          </p:cNvSpPr>
          <p:nvPr/>
        </p:nvSpPr>
        <p:spPr>
          <a:xfrm>
            <a:off x="1671638" y="188913"/>
            <a:ext cx="7396162" cy="501650"/>
          </a:xfrm>
          <a:prstGeom prst="rect">
            <a:avLst/>
          </a:prstGeom>
        </p:spPr>
        <p:txBody>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a:r>
              <a:rPr lang="it-IT" kern="0" smtClean="0"/>
              <a:t>Fernandina, Galapagos</a:t>
            </a:r>
            <a:endParaRPr lang="it-IT" kern="0" dirty="0"/>
          </a:p>
        </p:txBody>
      </p:sp>
      <p:sp>
        <p:nvSpPr>
          <p:cNvPr id="13" name="CasellaDiTesto 12"/>
          <p:cNvSpPr txBox="1"/>
          <p:nvPr/>
        </p:nvSpPr>
        <p:spPr>
          <a:xfrm>
            <a:off x="136066" y="1518478"/>
            <a:ext cx="2449594" cy="2308324"/>
          </a:xfrm>
          <a:prstGeom prst="rect">
            <a:avLst/>
          </a:prstGeom>
          <a:noFill/>
        </p:spPr>
        <p:txBody>
          <a:bodyPr wrap="square" rtlCol="0">
            <a:spAutoFit/>
          </a:bodyPr>
          <a:lstStyle/>
          <a:p>
            <a:r>
              <a:rPr lang="it-IT" sz="2400" dirty="0" err="1" smtClean="0"/>
              <a:t>Deformation</a:t>
            </a:r>
            <a:r>
              <a:rPr lang="it-IT" sz="2400" dirty="0" smtClean="0"/>
              <a:t> </a:t>
            </a:r>
            <a:r>
              <a:rPr lang="it-IT" sz="2400" dirty="0" err="1" smtClean="0"/>
              <a:t>field</a:t>
            </a:r>
            <a:r>
              <a:rPr lang="it-IT" sz="2400" dirty="0" smtClean="0"/>
              <a:t> model </a:t>
            </a:r>
            <a:r>
              <a:rPr lang="it-IT" sz="2400" dirty="0" err="1" smtClean="0"/>
              <a:t>at</a:t>
            </a:r>
            <a:r>
              <a:rPr lang="it-IT" sz="2400" dirty="0" smtClean="0"/>
              <a:t> </a:t>
            </a:r>
            <a:r>
              <a:rPr lang="it-IT" sz="2400" dirty="0" err="1" smtClean="0"/>
              <a:t>Fernandina</a:t>
            </a:r>
            <a:r>
              <a:rPr lang="it-IT" sz="2400" dirty="0" smtClean="0"/>
              <a:t> Volcano </a:t>
            </a:r>
            <a:r>
              <a:rPr lang="it-IT" sz="2400" dirty="0" err="1" smtClean="0"/>
              <a:t>between</a:t>
            </a:r>
            <a:r>
              <a:rPr lang="it-IT" sz="2400" dirty="0" smtClean="0"/>
              <a:t> </a:t>
            </a:r>
          </a:p>
          <a:p>
            <a:r>
              <a:rPr lang="it-IT" sz="2400" dirty="0" smtClean="0"/>
              <a:t>2012-2013</a:t>
            </a:r>
            <a:endParaRPr lang="it-IT" sz="2400" dirty="0"/>
          </a:p>
        </p:txBody>
      </p:sp>
    </p:spTree>
    <p:extLst>
      <p:ext uri="{BB962C8B-B14F-4D97-AF65-F5344CB8AC3E}">
        <p14:creationId xmlns:p14="http://schemas.microsoft.com/office/powerpoint/2010/main" val="156930510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25</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bg1"/>
                </a:solidFill>
                <a:latin typeface="Tahoma" pitchFamily="-106" charset="0"/>
                <a:cs typeface="Tahoma" pitchFamily="-106" charset="0"/>
              </a:rPr>
              <a:t>Achievements</a:t>
            </a:r>
            <a:r>
              <a:rPr lang="en-US" sz="3200" b="1" kern="0" noProof="0" dirty="0" smtClean="0">
                <a:solidFill>
                  <a:schemeClr val="bg1"/>
                </a:solidFill>
                <a:latin typeface="Tahoma" pitchFamily="-106" charset="0"/>
                <a:cs typeface="Tahoma" pitchFamily="-106" charset="0"/>
              </a:rPr>
              <a:t> 2014</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299876" y="1491594"/>
            <a:ext cx="8494874" cy="4154984"/>
          </a:xfrm>
          <a:prstGeom prst="rect">
            <a:avLst/>
          </a:prstGeom>
          <a:noFill/>
        </p:spPr>
        <p:txBody>
          <a:bodyPr wrap="square" rtlCol="0">
            <a:spAutoFit/>
          </a:bodyPr>
          <a:lstStyle/>
          <a:p>
            <a:pPr lvl="0"/>
            <a:r>
              <a:rPr lang="en-GB" sz="2400" u="sng" dirty="0">
                <a:solidFill>
                  <a:srgbClr val="FF0000"/>
                </a:solidFill>
              </a:rPr>
              <a:t>Objective </a:t>
            </a:r>
            <a:r>
              <a:rPr lang="en-GB" sz="2400" u="sng" dirty="0" smtClean="0">
                <a:solidFill>
                  <a:srgbClr val="FF0000"/>
                </a:solidFill>
              </a:rPr>
              <a:t>B </a:t>
            </a:r>
            <a:r>
              <a:rPr lang="en-GB" sz="2400" u="sng" dirty="0">
                <a:solidFill>
                  <a:srgbClr val="FF0000"/>
                </a:solidFill>
              </a:rPr>
              <a:t>– </a:t>
            </a:r>
            <a:r>
              <a:rPr lang="en-GB" sz="2400" u="sng" dirty="0" err="1">
                <a:solidFill>
                  <a:srgbClr val="FF0000"/>
                </a:solidFill>
              </a:rPr>
              <a:t>Geohazard</a:t>
            </a:r>
            <a:r>
              <a:rPr lang="en-GB" sz="2400" u="sng" dirty="0">
                <a:solidFill>
                  <a:srgbClr val="FF0000"/>
                </a:solidFill>
              </a:rPr>
              <a:t> Supersites and Natural Laboratories</a:t>
            </a:r>
            <a:endParaRPr lang="en-US" sz="2400" u="sng" dirty="0" smtClean="0">
              <a:solidFill>
                <a:srgbClr val="FF0000"/>
              </a:solidFill>
            </a:endParaRPr>
          </a:p>
          <a:p>
            <a:pPr marL="342900" indent="-342900">
              <a:buFont typeface="Arial" panose="020B0604020202020204" pitchFamily="34" charset="0"/>
              <a:buChar char="•"/>
            </a:pPr>
            <a:r>
              <a:rPr lang="en-US" sz="2400" dirty="0"/>
              <a:t>Produced numerous </a:t>
            </a:r>
            <a:r>
              <a:rPr lang="en-US" sz="2400" dirty="0" err="1"/>
              <a:t>interferograms</a:t>
            </a:r>
            <a:r>
              <a:rPr lang="en-US" sz="2400" dirty="0"/>
              <a:t> in support of research efforts associated with Supersites in </a:t>
            </a:r>
            <a:r>
              <a:rPr lang="en-US" sz="2400" dirty="0" smtClean="0"/>
              <a:t>Hawaii and Iceland and related models.</a:t>
            </a:r>
          </a:p>
          <a:p>
            <a:pPr marL="342900" indent="-342900">
              <a:buFont typeface="Arial" panose="020B0604020202020204" pitchFamily="34" charset="0"/>
              <a:buChar char="•"/>
            </a:pPr>
            <a:r>
              <a:rPr lang="en-US" sz="2400" dirty="0" smtClean="0"/>
              <a:t>Started to provide data to Etna, </a:t>
            </a:r>
            <a:r>
              <a:rPr lang="en-US" sz="2400" dirty="0" err="1" smtClean="0"/>
              <a:t>Campi</a:t>
            </a:r>
            <a:r>
              <a:rPr lang="en-US" sz="2400" dirty="0" smtClean="0"/>
              <a:t> </a:t>
            </a:r>
            <a:r>
              <a:rPr lang="en-US" sz="2400" dirty="0" err="1" smtClean="0"/>
              <a:t>Flegreii</a:t>
            </a:r>
            <a:r>
              <a:rPr lang="en-US" sz="2400" dirty="0" smtClean="0"/>
              <a:t> </a:t>
            </a:r>
            <a:r>
              <a:rPr lang="en-US" sz="2400" dirty="0" err="1" smtClean="0"/>
              <a:t>Vesuvio</a:t>
            </a:r>
            <a:r>
              <a:rPr lang="en-US" sz="2400" dirty="0" smtClean="0"/>
              <a:t> and Marmara Supersites.</a:t>
            </a:r>
          </a:p>
          <a:p>
            <a:pPr marL="342900" indent="-342900">
              <a:buFont typeface="Arial" panose="020B0604020202020204" pitchFamily="34" charset="0"/>
              <a:buChar char="•"/>
            </a:pPr>
            <a:r>
              <a:rPr lang="en-US" sz="2400" dirty="0" smtClean="0"/>
              <a:t>Activated new supersites:</a:t>
            </a:r>
          </a:p>
          <a:p>
            <a:pPr marL="800100" lvl="1" indent="-342900">
              <a:buFont typeface="Arial" panose="020B0604020202020204" pitchFamily="34" charset="0"/>
              <a:buChar char="•"/>
            </a:pPr>
            <a:r>
              <a:rPr lang="en-US" sz="2400" dirty="0" smtClean="0"/>
              <a:t>Tungurahua and Cotopaxi in Ecuador (*)</a:t>
            </a:r>
          </a:p>
          <a:p>
            <a:pPr marL="800100" lvl="1" indent="-342900">
              <a:buFont typeface="Arial" panose="020B0604020202020204" pitchFamily="34" charset="0"/>
              <a:buChar char="•"/>
            </a:pPr>
            <a:r>
              <a:rPr lang="en-US" sz="2400" dirty="0" err="1" smtClean="0"/>
              <a:t>Taupo</a:t>
            </a:r>
            <a:r>
              <a:rPr lang="en-US" sz="2400" dirty="0" smtClean="0"/>
              <a:t> Volcanic Zone (New Zealand)</a:t>
            </a:r>
          </a:p>
          <a:p>
            <a:pPr marL="800100" lvl="1" indent="-34290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3267337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752600"/>
            <a:ext cx="8382000" cy="4343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descr="Image of small USGS Identifier"/>
          <p:cNvPicPr>
            <a:picLocks noChangeAspect="1" noChangeArrowheads="1"/>
          </p:cNvPicPr>
          <p:nvPr/>
        </p:nvPicPr>
        <p:blipFill>
          <a:blip r:embed="rId2" cstate="screen">
            <a:lum bright="-100000"/>
          </a:blip>
          <a:srcRect/>
          <a:stretch>
            <a:fillRect/>
          </a:stretch>
        </p:blipFill>
        <p:spPr bwMode="black">
          <a:xfrm>
            <a:off x="98425" y="6503988"/>
            <a:ext cx="962025" cy="354012"/>
          </a:xfrm>
          <a:prstGeom prst="rect">
            <a:avLst/>
          </a:prstGeom>
          <a:noFill/>
          <a:ln w="9525">
            <a:noFill/>
            <a:miter lim="800000"/>
            <a:headEnd/>
            <a:tailEnd/>
          </a:ln>
        </p:spPr>
      </p:pic>
      <p:sp>
        <p:nvSpPr>
          <p:cNvPr id="4" name="Content Placeholder 3"/>
          <p:cNvSpPr>
            <a:spLocks noGrp="1"/>
          </p:cNvSpPr>
          <p:nvPr>
            <p:ph sz="half" idx="4294967295"/>
          </p:nvPr>
        </p:nvSpPr>
        <p:spPr>
          <a:xfrm>
            <a:off x="798490" y="2328707"/>
            <a:ext cx="4038600" cy="4525962"/>
          </a:xfrm>
        </p:spPr>
        <p:txBody>
          <a:bodyPr>
            <a:normAutofit/>
          </a:bodyPr>
          <a:lstStyle/>
          <a:p>
            <a:pPr marL="0" indent="0">
              <a:spcAft>
                <a:spcPts val="600"/>
              </a:spcAft>
              <a:buNone/>
            </a:pPr>
            <a:r>
              <a:rPr lang="en-US" sz="2800" u="sng" dirty="0" smtClean="0"/>
              <a:t>Satellite SAR</a:t>
            </a:r>
          </a:p>
          <a:p>
            <a:pPr>
              <a:spcAft>
                <a:spcPts val="600"/>
              </a:spcAft>
            </a:pPr>
            <a:r>
              <a:rPr lang="en-US" sz="2000" dirty="0" smtClean="0"/>
              <a:t>ENVISAT </a:t>
            </a:r>
            <a:r>
              <a:rPr lang="en-US" sz="1600" dirty="0" smtClean="0"/>
              <a:t>(</a:t>
            </a:r>
            <a:r>
              <a:rPr lang="en-US" sz="1600" b="1" i="1" dirty="0" smtClean="0"/>
              <a:t>756 scenes</a:t>
            </a:r>
            <a:r>
              <a:rPr lang="en-US" sz="1600" dirty="0" smtClean="0"/>
              <a:t>)</a:t>
            </a:r>
          </a:p>
          <a:p>
            <a:pPr>
              <a:spcAft>
                <a:spcPts val="600"/>
              </a:spcAft>
            </a:pPr>
            <a:r>
              <a:rPr lang="en-US" sz="2000" dirty="0" smtClean="0"/>
              <a:t>RADARSAT-1 </a:t>
            </a:r>
            <a:r>
              <a:rPr lang="en-US" sz="1600" dirty="0" smtClean="0"/>
              <a:t>(</a:t>
            </a:r>
            <a:r>
              <a:rPr lang="en-US" sz="1600" b="1" i="1" dirty="0" smtClean="0"/>
              <a:t>500</a:t>
            </a:r>
            <a:r>
              <a:rPr lang="en-US" sz="1600" dirty="0" smtClean="0"/>
              <a:t>)</a:t>
            </a:r>
          </a:p>
          <a:p>
            <a:pPr>
              <a:spcAft>
                <a:spcPts val="600"/>
              </a:spcAft>
            </a:pPr>
            <a:r>
              <a:rPr lang="en-US" sz="2000" dirty="0" smtClean="0"/>
              <a:t>ALOS-1 </a:t>
            </a:r>
            <a:r>
              <a:rPr lang="en-US" sz="1600" dirty="0" smtClean="0"/>
              <a:t>(</a:t>
            </a:r>
            <a:r>
              <a:rPr lang="en-US" sz="1600" b="1" i="1" dirty="0" smtClean="0"/>
              <a:t>414</a:t>
            </a:r>
            <a:r>
              <a:rPr lang="en-US" sz="1600" dirty="0" smtClean="0"/>
              <a:t>)</a:t>
            </a:r>
          </a:p>
          <a:p>
            <a:pPr>
              <a:spcAft>
                <a:spcPts val="600"/>
              </a:spcAft>
            </a:pPr>
            <a:r>
              <a:rPr lang="en-US" sz="2000" dirty="0" err="1" smtClean="0"/>
              <a:t>TerraSAR</a:t>
            </a:r>
            <a:r>
              <a:rPr lang="en-US" sz="2000" dirty="0" smtClean="0"/>
              <a:t>-X </a:t>
            </a:r>
            <a:r>
              <a:rPr lang="en-US" sz="1600" dirty="0" smtClean="0"/>
              <a:t>(</a:t>
            </a:r>
            <a:r>
              <a:rPr lang="en-US" sz="1600" b="1" i="1" dirty="0" smtClean="0"/>
              <a:t>188</a:t>
            </a:r>
            <a:r>
              <a:rPr lang="en-US" sz="1600" dirty="0" smtClean="0"/>
              <a:t>)</a:t>
            </a:r>
          </a:p>
          <a:p>
            <a:pPr>
              <a:spcAft>
                <a:spcPts val="600"/>
              </a:spcAft>
            </a:pPr>
            <a:r>
              <a:rPr lang="en-US" sz="2000" dirty="0" smtClean="0"/>
              <a:t>COSMO-</a:t>
            </a:r>
            <a:r>
              <a:rPr lang="en-US" sz="2000" dirty="0" err="1" smtClean="0"/>
              <a:t>SkyMed</a:t>
            </a:r>
            <a:r>
              <a:rPr lang="en-US" sz="2000" dirty="0" smtClean="0"/>
              <a:t> </a:t>
            </a:r>
            <a:r>
              <a:rPr lang="en-US" sz="1600" dirty="0" smtClean="0"/>
              <a:t>(</a:t>
            </a:r>
            <a:r>
              <a:rPr lang="en-US" sz="1600" b="1" i="1" dirty="0" smtClean="0"/>
              <a:t>426</a:t>
            </a:r>
            <a:r>
              <a:rPr lang="en-US" sz="1600" dirty="0" smtClean="0"/>
              <a:t>)</a:t>
            </a:r>
          </a:p>
          <a:p>
            <a:pPr>
              <a:spcAft>
                <a:spcPts val="600"/>
              </a:spcAft>
            </a:pPr>
            <a:r>
              <a:rPr lang="en-US" sz="2000" dirty="0" smtClean="0"/>
              <a:t>RADARSAT-2 </a:t>
            </a:r>
            <a:r>
              <a:rPr lang="en-US" sz="1600" dirty="0" smtClean="0"/>
              <a:t>(</a:t>
            </a:r>
            <a:r>
              <a:rPr lang="en-US" sz="1600" b="1" i="1" dirty="0" smtClean="0"/>
              <a:t>268</a:t>
            </a:r>
            <a:r>
              <a:rPr lang="en-US" sz="1600" dirty="0" smtClean="0"/>
              <a:t>)</a:t>
            </a:r>
          </a:p>
        </p:txBody>
      </p:sp>
      <p:sp>
        <p:nvSpPr>
          <p:cNvPr id="5" name="Content Placeholder 4"/>
          <p:cNvSpPr>
            <a:spLocks noGrp="1"/>
          </p:cNvSpPr>
          <p:nvPr>
            <p:ph sz="half" idx="4294967295"/>
          </p:nvPr>
        </p:nvSpPr>
        <p:spPr>
          <a:xfrm>
            <a:off x="4572000" y="2332038"/>
            <a:ext cx="4038600" cy="4525962"/>
          </a:xfrm>
        </p:spPr>
        <p:txBody>
          <a:bodyPr>
            <a:normAutofit/>
          </a:bodyPr>
          <a:lstStyle/>
          <a:p>
            <a:pPr marL="0" indent="0">
              <a:spcAft>
                <a:spcPts val="600"/>
              </a:spcAft>
              <a:buNone/>
            </a:pPr>
            <a:r>
              <a:rPr lang="en-US" sz="2800" u="sng" dirty="0" smtClean="0"/>
              <a:t>Ground and airborne</a:t>
            </a:r>
          </a:p>
          <a:p>
            <a:pPr>
              <a:spcAft>
                <a:spcPts val="600"/>
              </a:spcAft>
            </a:pPr>
            <a:r>
              <a:rPr lang="en-US" sz="2000" dirty="0" smtClean="0"/>
              <a:t>GPS</a:t>
            </a:r>
          </a:p>
          <a:p>
            <a:pPr>
              <a:spcAft>
                <a:spcPts val="600"/>
              </a:spcAft>
            </a:pPr>
            <a:r>
              <a:rPr lang="en-US" sz="2000" dirty="0" smtClean="0"/>
              <a:t>Seismic</a:t>
            </a:r>
          </a:p>
          <a:p>
            <a:pPr>
              <a:spcAft>
                <a:spcPts val="600"/>
              </a:spcAft>
            </a:pPr>
            <a:r>
              <a:rPr lang="en-US" sz="2000" dirty="0" smtClean="0"/>
              <a:t>Gravity</a:t>
            </a:r>
          </a:p>
          <a:p>
            <a:pPr>
              <a:spcAft>
                <a:spcPts val="600"/>
              </a:spcAft>
            </a:pPr>
            <a:r>
              <a:rPr lang="en-US" sz="2000" dirty="0" smtClean="0"/>
              <a:t>Gas emissions</a:t>
            </a:r>
          </a:p>
          <a:p>
            <a:pPr>
              <a:spcAft>
                <a:spcPts val="600"/>
              </a:spcAft>
            </a:pPr>
            <a:r>
              <a:rPr lang="en-US" sz="2000" dirty="0" smtClean="0"/>
              <a:t>Geologic mapping</a:t>
            </a:r>
          </a:p>
          <a:p>
            <a:pPr>
              <a:spcAft>
                <a:spcPts val="600"/>
              </a:spcAft>
            </a:pPr>
            <a:r>
              <a:rPr lang="en-US" sz="2000" dirty="0" smtClean="0"/>
              <a:t>UAVSAR</a:t>
            </a:r>
          </a:p>
          <a:p>
            <a:pPr>
              <a:spcAft>
                <a:spcPts val="600"/>
              </a:spcAft>
            </a:pPr>
            <a:endParaRPr lang="en-US" sz="2800" dirty="0"/>
          </a:p>
        </p:txBody>
      </p:sp>
      <p:sp>
        <p:nvSpPr>
          <p:cNvPr id="10"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3600" dirty="0" smtClean="0">
                <a:solidFill>
                  <a:schemeClr val="bg1"/>
                </a:solidFill>
              </a:rPr>
              <a:t>Kilauea, Hawaii</a:t>
            </a:r>
            <a:endParaRPr kumimoji="0" lang="en-US" sz="36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sp>
        <p:nvSpPr>
          <p:cNvPr id="7" name="Rettangolo 6"/>
          <p:cNvSpPr/>
          <p:nvPr/>
        </p:nvSpPr>
        <p:spPr>
          <a:xfrm>
            <a:off x="2935431" y="1383268"/>
            <a:ext cx="2630335" cy="523220"/>
          </a:xfrm>
          <a:prstGeom prst="rect">
            <a:avLst/>
          </a:prstGeom>
        </p:spPr>
        <p:txBody>
          <a:bodyPr wrap="none">
            <a:spAutoFit/>
          </a:bodyPr>
          <a:lstStyle/>
          <a:p>
            <a:pPr algn="ctr"/>
            <a:r>
              <a:rPr lang="en-US" sz="2800" b="1" dirty="0"/>
              <a:t>Available Data</a:t>
            </a:r>
            <a:endParaRPr lang="it-IT" sz="2800" dirty="0"/>
          </a:p>
        </p:txBody>
      </p:sp>
    </p:spTree>
    <p:extLst>
      <p:ext uri="{BB962C8B-B14F-4D97-AF65-F5344CB8AC3E}">
        <p14:creationId xmlns:p14="http://schemas.microsoft.com/office/powerpoint/2010/main" val="3071030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6200"/>
            <a:ext cx="4876802" cy="3657602"/>
          </a:xfrm>
          <a:prstGeom prst="rect">
            <a:avLst/>
          </a:prstGeom>
          <a:noFill/>
          <a:ln w="9525">
            <a:noFill/>
            <a:miter lim="800000"/>
            <a:headEnd/>
            <a:tailEnd/>
          </a:ln>
        </p:spPr>
      </p:pic>
      <p:sp>
        <p:nvSpPr>
          <p:cNvPr id="5" name="TextBox 4"/>
          <p:cNvSpPr txBox="1"/>
          <p:nvPr/>
        </p:nvSpPr>
        <p:spPr>
          <a:xfrm>
            <a:off x="5186083" y="1643391"/>
            <a:ext cx="350520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Mapping lava flows</a:t>
            </a:r>
            <a:endParaRPr lang="en-US" sz="2800" b="1" dirty="0">
              <a:latin typeface="Arial" panose="020B0604020202020204" pitchFamily="34" charset="0"/>
              <a:cs typeface="Arial" panose="020B0604020202020204" pitchFamily="34" charset="0"/>
            </a:endParaRPr>
          </a:p>
        </p:txBody>
      </p:sp>
      <p:pic>
        <p:nvPicPr>
          <p:cNvPr id="6" name="Picture 6" descr="Image of small USGS Identifier"/>
          <p:cNvPicPr>
            <a:picLocks noChangeAspect="1" noChangeArrowheads="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black">
          <a:xfrm>
            <a:off x="98425" y="6503988"/>
            <a:ext cx="9620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250816" y="6504801"/>
            <a:ext cx="1635384" cy="276999"/>
          </a:xfrm>
          <a:prstGeom prst="rect">
            <a:avLst/>
          </a:prstGeom>
          <a:noFill/>
        </p:spPr>
        <p:txBody>
          <a:bodyPr wrap="none" rtlCol="0">
            <a:spAutoFit/>
          </a:bodyPr>
          <a:lstStyle/>
          <a:p>
            <a:r>
              <a:rPr lang="en-US" sz="1200" i="1" dirty="0" err="1" smtClean="0">
                <a:latin typeface="Arial" panose="020B0604020202020204" pitchFamily="34" charset="0"/>
                <a:cs typeface="Arial" panose="020B0604020202020204" pitchFamily="34" charset="0"/>
              </a:rPr>
              <a:t>Dietterich</a:t>
            </a:r>
            <a:r>
              <a:rPr lang="en-US" sz="1200" i="1" dirty="0" smtClean="0">
                <a:latin typeface="Arial" panose="020B0604020202020204" pitchFamily="34" charset="0"/>
                <a:cs typeface="Arial" panose="020B0604020202020204" pitchFamily="34" charset="0"/>
              </a:rPr>
              <a:t> et al.</a:t>
            </a:r>
            <a:r>
              <a:rPr lang="en-US" sz="1200" dirty="0" smtClean="0">
                <a:latin typeface="Arial" panose="020B0604020202020204" pitchFamily="34" charset="0"/>
                <a:cs typeface="Arial" panose="020B0604020202020204" pitchFamily="34" charset="0"/>
              </a:rPr>
              <a:t>, 2012</a:t>
            </a:r>
            <a:endParaRPr lang="en-US" sz="1200" dirty="0">
              <a:latin typeface="Arial" panose="020B0604020202020204" pitchFamily="34" charset="0"/>
              <a:cs typeface="Arial" panose="020B0604020202020204" pitchFamily="34" charset="0"/>
            </a:endParaRPr>
          </a:p>
        </p:txBody>
      </p:sp>
      <p:sp>
        <p:nvSpPr>
          <p:cNvPr id="8" name="TextBox 7"/>
          <p:cNvSpPr txBox="1"/>
          <p:nvPr/>
        </p:nvSpPr>
        <p:spPr>
          <a:xfrm>
            <a:off x="381000" y="4267200"/>
            <a:ext cx="2819400" cy="1754326"/>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Coherence from multiple satellites and look angles can be combined to develop a temporally dense time series of lava flow activity.</a:t>
            </a:r>
            <a:endParaRPr lang="en-US" dirty="0">
              <a:latin typeface="Arial" panose="020B0604020202020204" pitchFamily="34" charset="0"/>
              <a:cs typeface="Arial" panose="020B0604020202020204" pitchFamily="34" charset="0"/>
            </a:endParaRPr>
          </a:p>
        </p:txBody>
      </p:sp>
      <p:sp>
        <p:nvSpPr>
          <p:cNvPr id="9"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3600" dirty="0" smtClean="0">
                <a:solidFill>
                  <a:schemeClr val="bg1"/>
                </a:solidFill>
              </a:rPr>
              <a:t>Kilauea, Hawaii</a:t>
            </a:r>
            <a:endParaRPr kumimoji="0" lang="en-US" sz="36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pic>
        <p:nvPicPr>
          <p:cNvPr id="3" name="SCMsho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86200" y="2249345"/>
            <a:ext cx="5029574" cy="3772181"/>
          </a:xfrm>
          <a:prstGeom prst="rect">
            <a:avLst/>
          </a:prstGeom>
        </p:spPr>
      </p:pic>
    </p:spTree>
    <p:extLst>
      <p:ext uri="{BB962C8B-B14F-4D97-AF65-F5344CB8AC3E}">
        <p14:creationId xmlns:p14="http://schemas.microsoft.com/office/powerpoint/2010/main" val="3391840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311234"/>
            <a:ext cx="7835153" cy="5089566"/>
          </a:xfrm>
          <a:prstGeom prst="rect">
            <a:avLst/>
          </a:prstGeom>
        </p:spPr>
      </p:pic>
      <p:sp>
        <p:nvSpPr>
          <p:cNvPr id="6" name="TextBox 5"/>
          <p:cNvSpPr txBox="1"/>
          <p:nvPr/>
        </p:nvSpPr>
        <p:spPr>
          <a:xfrm>
            <a:off x="283192" y="1463950"/>
            <a:ext cx="2309158"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Data from ENVISAT</a:t>
            </a:r>
            <a:endParaRPr lang="en-US" dirty="0">
              <a:latin typeface="Arial" panose="020B0604020202020204" pitchFamily="34" charset="0"/>
              <a:cs typeface="Arial" panose="020B0604020202020204" pitchFamily="34" charset="0"/>
            </a:endParaRPr>
          </a:p>
        </p:txBody>
      </p:sp>
      <p:pic>
        <p:nvPicPr>
          <p:cNvPr id="5" name="Picture 6" descr="Image of small USGS Identifier"/>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black">
          <a:xfrm>
            <a:off x="98425" y="6503988"/>
            <a:ext cx="9620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474497" y="6504801"/>
            <a:ext cx="1635384" cy="276999"/>
          </a:xfrm>
          <a:prstGeom prst="rect">
            <a:avLst/>
          </a:prstGeom>
          <a:noFill/>
        </p:spPr>
        <p:txBody>
          <a:bodyPr wrap="none" rtlCol="0">
            <a:spAutoFit/>
          </a:bodyPr>
          <a:lstStyle/>
          <a:p>
            <a:r>
              <a:rPr lang="en-US" sz="1200" i="1" dirty="0" err="1" smtClean="0">
                <a:latin typeface="Arial" panose="020B0604020202020204" pitchFamily="34" charset="0"/>
                <a:cs typeface="Arial" panose="020B0604020202020204" pitchFamily="34" charset="0"/>
              </a:rPr>
              <a:t>Dietterich</a:t>
            </a:r>
            <a:r>
              <a:rPr lang="en-US" sz="1200" i="1" dirty="0" smtClean="0">
                <a:latin typeface="Arial" panose="020B0604020202020204" pitchFamily="34" charset="0"/>
                <a:cs typeface="Arial" panose="020B0604020202020204" pitchFamily="34" charset="0"/>
              </a:rPr>
              <a:t> et al.</a:t>
            </a:r>
            <a:r>
              <a:rPr lang="en-US" sz="1200" dirty="0" smtClean="0">
                <a:latin typeface="Arial" panose="020B0604020202020204" pitchFamily="34" charset="0"/>
                <a:cs typeface="Arial" panose="020B0604020202020204" pitchFamily="34" charset="0"/>
              </a:rPr>
              <a:t>, 2012</a:t>
            </a:r>
            <a:endParaRPr lang="en-US" sz="1200" dirty="0">
              <a:latin typeface="Arial" panose="020B0604020202020204" pitchFamily="34" charset="0"/>
              <a:cs typeface="Arial" panose="020B0604020202020204" pitchFamily="34" charset="0"/>
            </a:endParaRPr>
          </a:p>
        </p:txBody>
      </p:sp>
      <p:sp>
        <p:nvSpPr>
          <p:cNvPr id="2" name="TextBox 1"/>
          <p:cNvSpPr txBox="1"/>
          <p:nvPr/>
        </p:nvSpPr>
        <p:spPr>
          <a:xfrm>
            <a:off x="1509577" y="6408166"/>
            <a:ext cx="5478411"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Lava flow thickness from </a:t>
            </a:r>
            <a:r>
              <a:rPr lang="en-US" sz="2000" b="1" dirty="0" err="1" smtClean="0">
                <a:latin typeface="Arial" panose="020B0604020202020204" pitchFamily="34" charset="0"/>
                <a:cs typeface="Arial" panose="020B0604020202020204" pitchFamily="34" charset="0"/>
              </a:rPr>
              <a:t>InSAR</a:t>
            </a:r>
            <a:r>
              <a:rPr lang="en-US" sz="2000" b="1" dirty="0" smtClean="0">
                <a:latin typeface="Arial" panose="020B0604020202020204" pitchFamily="34" charset="0"/>
                <a:cs typeface="Arial" panose="020B0604020202020204" pitchFamily="34" charset="0"/>
              </a:rPr>
              <a:t> coherence</a:t>
            </a:r>
            <a:endParaRPr lang="en-US" sz="2000" b="1"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3600" dirty="0" smtClean="0">
                <a:solidFill>
                  <a:schemeClr val="bg1"/>
                </a:solidFill>
              </a:rPr>
              <a:t>Kilauea, Hawaii</a:t>
            </a:r>
            <a:endParaRPr kumimoji="0" lang="en-US" sz="36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spTree>
    <p:extLst>
      <p:ext uri="{BB962C8B-B14F-4D97-AF65-F5344CB8AC3E}">
        <p14:creationId xmlns:p14="http://schemas.microsoft.com/office/powerpoint/2010/main" val="621619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3192" y="1463950"/>
            <a:ext cx="1531188"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Moro info on </a:t>
            </a:r>
            <a:endParaRPr lang="en-US" dirty="0">
              <a:latin typeface="Arial" panose="020B0604020202020204" pitchFamily="34" charset="0"/>
              <a:cs typeface="Arial" panose="020B0604020202020204" pitchFamily="34" charset="0"/>
            </a:endParaRPr>
          </a:p>
        </p:txBody>
      </p:sp>
      <p:pic>
        <p:nvPicPr>
          <p:cNvPr id="5" name="Picture 6" descr="Image of small USGS Identifier"/>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black">
          <a:xfrm>
            <a:off x="98425" y="6503988"/>
            <a:ext cx="9620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3600" dirty="0" smtClean="0">
                <a:solidFill>
                  <a:schemeClr val="bg1"/>
                </a:solidFill>
              </a:rPr>
              <a:t>Kilauea, Hawaii</a:t>
            </a:r>
            <a:endParaRPr kumimoji="0" lang="en-US" sz="36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pic>
        <p:nvPicPr>
          <p:cNvPr id="2050" name="Picture 2" descr="C:\Users\zoffoli\Documents\Cooperazioni internazionali\CEOS\WG Disasters\Meeting #3 Tokyo 2015\hawaiirepor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4380" y="1427992"/>
            <a:ext cx="4096322" cy="543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703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a:t>
            </a:fld>
            <a:endParaRPr lang="en-US" dirty="0" smtClean="0"/>
          </a:p>
        </p:txBody>
      </p:sp>
      <p:sp>
        <p:nvSpPr>
          <p:cNvPr id="2" name="Titolo 1"/>
          <p:cNvSpPr>
            <a:spLocks noGrp="1"/>
          </p:cNvSpPr>
          <p:nvPr>
            <p:ph type="title"/>
          </p:nvPr>
        </p:nvSpPr>
        <p:spPr/>
        <p:txBody>
          <a:bodyPr/>
          <a:lstStyle/>
          <a:p>
            <a:r>
              <a:rPr lang="it-IT" dirty="0" smtClean="0">
                <a:solidFill>
                  <a:schemeClr val="tx1"/>
                </a:solidFill>
              </a:rPr>
              <a:t>WHY?</a:t>
            </a:r>
            <a:endParaRPr lang="it-IT" dirty="0">
              <a:solidFill>
                <a:schemeClr val="tx1"/>
              </a:solidFill>
            </a:endParaRPr>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Volcano Pilot</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10" name="TextBox 6"/>
          <p:cNvSpPr txBox="1">
            <a:spLocks noGrp="1" noChangeArrowheads="1"/>
          </p:cNvSpPr>
          <p:nvPr>
            <p:ph type="body" sz="half" idx="2"/>
          </p:nvPr>
        </p:nvSpPr>
        <p:spPr bwMode="auto">
          <a:xfrm>
            <a:off x="4477870" y="2547938"/>
            <a:ext cx="3951755" cy="393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buFont typeface="Arial" panose="020B0604020202020204" pitchFamily="34" charset="0"/>
              <a:buChar char="•"/>
            </a:pPr>
            <a:r>
              <a:rPr lang="en-US" sz="2000" dirty="0">
                <a:latin typeface="+mn-lt"/>
              </a:rPr>
              <a:t>Over 300,000 people have been killed by volcanoes since the </a:t>
            </a:r>
            <a:r>
              <a:rPr lang="en-US" sz="2000" dirty="0" smtClean="0">
                <a:latin typeface="+mn-lt"/>
              </a:rPr>
              <a:t>1600s.</a:t>
            </a:r>
          </a:p>
          <a:p>
            <a:pPr marL="285750" indent="-285750" eaLnBrk="1" hangingPunct="1">
              <a:buFont typeface="Arial" panose="020B0604020202020204" pitchFamily="34" charset="0"/>
              <a:buChar char="•"/>
            </a:pPr>
            <a:r>
              <a:rPr lang="en-US" sz="2000" dirty="0">
                <a:latin typeface="+mn-lt"/>
              </a:rPr>
              <a:t>H</a:t>
            </a:r>
            <a:r>
              <a:rPr lang="en-US" sz="2000" dirty="0" smtClean="0">
                <a:latin typeface="+mn-lt"/>
              </a:rPr>
              <a:t>undreds </a:t>
            </a:r>
            <a:r>
              <a:rPr lang="en-US" sz="2000" dirty="0">
                <a:latin typeface="+mn-lt"/>
              </a:rPr>
              <a:t>of millions live within 20 km of an active volcano today. </a:t>
            </a:r>
            <a:endParaRPr lang="en-US" sz="2000" dirty="0" smtClean="0">
              <a:latin typeface="+mn-lt"/>
            </a:endParaRPr>
          </a:p>
          <a:p>
            <a:pPr marL="285750" indent="-285750" eaLnBrk="1" hangingPunct="1">
              <a:buFont typeface="Arial" panose="020B0604020202020204" pitchFamily="34" charset="0"/>
              <a:buChar char="•"/>
            </a:pPr>
            <a:r>
              <a:rPr lang="en-US" sz="2000" dirty="0" smtClean="0">
                <a:latin typeface="+mn-lt"/>
              </a:rPr>
              <a:t>In </a:t>
            </a:r>
            <a:r>
              <a:rPr lang="en-US" sz="2000" dirty="0">
                <a:latin typeface="+mn-lt"/>
              </a:rPr>
              <a:t>2010, the </a:t>
            </a:r>
            <a:r>
              <a:rPr lang="en-US" sz="2000" dirty="0" err="1">
                <a:latin typeface="+mn-lt"/>
              </a:rPr>
              <a:t>Eyjafjallajökull</a:t>
            </a:r>
            <a:r>
              <a:rPr lang="en-US" sz="2000" dirty="0">
                <a:latin typeface="+mn-lt"/>
              </a:rPr>
              <a:t> eruption brought losses of $200m/day, and 100,000 cancelled flights.</a:t>
            </a:r>
          </a:p>
          <a:p>
            <a:pPr eaLnBrk="1" hangingPunct="1"/>
            <a:endParaRPr lang="en-GB" sz="1400" dirty="0">
              <a:solidFill>
                <a:schemeClr val="bg1"/>
              </a:solidFill>
              <a:latin typeface="+mn-lt"/>
            </a:endParaRPr>
          </a:p>
        </p:txBody>
      </p:sp>
      <p:sp>
        <p:nvSpPr>
          <p:cNvPr id="5" name="Rettangolo 4"/>
          <p:cNvSpPr/>
          <p:nvPr/>
        </p:nvSpPr>
        <p:spPr>
          <a:xfrm rot="21445059">
            <a:off x="363231" y="6059576"/>
            <a:ext cx="4257409" cy="523220"/>
          </a:xfrm>
          <a:prstGeom prst="rect">
            <a:avLst/>
          </a:prstGeom>
        </p:spPr>
        <p:txBody>
          <a:bodyPr wrap="square">
            <a:spAutoFit/>
          </a:bodyPr>
          <a:lstStyle/>
          <a:p>
            <a:pPr eaLnBrk="1" hangingPunct="1"/>
            <a:r>
              <a:rPr lang="en-GB" sz="1400" dirty="0" err="1">
                <a:latin typeface="+mn-lt"/>
              </a:rPr>
              <a:t>Merapi</a:t>
            </a:r>
            <a:r>
              <a:rPr lang="en-GB" sz="1400" dirty="0">
                <a:latin typeface="+mn-lt"/>
              </a:rPr>
              <a:t>, Indonesia, erupting in 2010. From </a:t>
            </a:r>
            <a:r>
              <a:rPr lang="en-GB" sz="1400" dirty="0" err="1">
                <a:latin typeface="+mn-lt"/>
              </a:rPr>
              <a:t>Pallister</a:t>
            </a:r>
            <a:r>
              <a:rPr lang="en-GB" sz="1400" dirty="0">
                <a:latin typeface="+mn-lt"/>
              </a:rPr>
              <a:t> and others, 2013</a:t>
            </a: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438016">
            <a:off x="381957" y="1647207"/>
            <a:ext cx="3892591" cy="4227395"/>
          </a:xfrm>
          <a:prstGeom prst="rect">
            <a:avLst/>
          </a:prstGeom>
          <a:noFill/>
          <a:ln w="635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76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29600" cy="639762"/>
          </a:xfrm>
        </p:spPr>
        <p:txBody>
          <a:bodyPr>
            <a:normAutofit/>
          </a:bodyPr>
          <a:lstStyle/>
          <a:p>
            <a:r>
              <a:rPr lang="en-GB" sz="3200" b="1" dirty="0" err="1" smtClean="0"/>
              <a:t>Bárðarbunga</a:t>
            </a:r>
            <a:r>
              <a:rPr lang="en-GB" dirty="0" smtClean="0"/>
              <a:t>, Iceland</a:t>
            </a:r>
            <a:endParaRPr lang="en-GB" sz="3200" b="1" dirty="0"/>
          </a:p>
        </p:txBody>
      </p:sp>
      <p:sp>
        <p:nvSpPr>
          <p:cNvPr id="3" name="TextBox 2"/>
          <p:cNvSpPr txBox="1"/>
          <p:nvPr/>
        </p:nvSpPr>
        <p:spPr>
          <a:xfrm>
            <a:off x="457200" y="1491807"/>
            <a:ext cx="8229600" cy="5324535"/>
          </a:xfrm>
          <a:prstGeom prst="rect">
            <a:avLst/>
          </a:prstGeom>
          <a:noFill/>
        </p:spPr>
        <p:txBody>
          <a:bodyPr wrap="square" rtlCol="0">
            <a:spAutoFit/>
          </a:bodyPr>
          <a:lstStyle/>
          <a:p>
            <a:pPr>
              <a:buFont typeface="Arial" pitchFamily="34" charset="0"/>
              <a:buChar char="•"/>
            </a:pPr>
            <a:r>
              <a:rPr lang="en-GB" sz="1600" dirty="0" smtClean="0"/>
              <a:t> Recent unrest and activity at the </a:t>
            </a:r>
            <a:r>
              <a:rPr lang="en-GB" sz="1600" dirty="0" err="1" smtClean="0"/>
              <a:t>Bárðarbunga</a:t>
            </a:r>
            <a:r>
              <a:rPr lang="en-GB" sz="1600" dirty="0" smtClean="0"/>
              <a:t> volcano, was initially identified by the onset of an intense earthquake swarm on the 16th August 2014 and displacement on several continuous GPS sites</a:t>
            </a:r>
          </a:p>
          <a:p>
            <a:pPr>
              <a:buFont typeface="Arial" pitchFamily="34" charset="0"/>
              <a:buChar char="•"/>
            </a:pPr>
            <a:endParaRPr lang="en-GB" sz="1600" dirty="0" smtClean="0"/>
          </a:p>
          <a:p>
            <a:pPr>
              <a:buFont typeface="Arial" pitchFamily="34" charset="0"/>
              <a:buChar char="•"/>
            </a:pPr>
            <a:r>
              <a:rPr lang="en-US" sz="1600" dirty="0" smtClean="0"/>
              <a:t> As part of CEOS Icelandic Supersite Initiative, the Italian Space Agency (ASI) re-tasked CSK satellites in July 2014 at the request of staff at the University of Iceland to commence acquiring both ascending and descending images every 16 days over </a:t>
            </a:r>
            <a:r>
              <a:rPr lang="en-US" sz="1600" dirty="0" err="1" smtClean="0"/>
              <a:t>Bárðarbunga</a:t>
            </a:r>
            <a:r>
              <a:rPr lang="en-US" sz="1600" dirty="0" smtClean="0"/>
              <a:t> volcano and also over </a:t>
            </a:r>
            <a:r>
              <a:rPr lang="en-US" sz="1600" dirty="0" err="1" smtClean="0"/>
              <a:t>Askja</a:t>
            </a:r>
            <a:r>
              <a:rPr lang="en-US" sz="1600" dirty="0" smtClean="0"/>
              <a:t> volcano extending south to the tip of the </a:t>
            </a:r>
            <a:r>
              <a:rPr lang="en-US" sz="1600" dirty="0" err="1" smtClean="0"/>
              <a:t>Vatnajökull</a:t>
            </a:r>
            <a:r>
              <a:rPr lang="en-US" sz="1600" dirty="0" smtClean="0"/>
              <a:t> ice cap</a:t>
            </a:r>
          </a:p>
          <a:p>
            <a:pPr>
              <a:buFont typeface="Arial" pitchFamily="34" charset="0"/>
              <a:buChar char="•"/>
            </a:pPr>
            <a:endParaRPr lang="en-US" sz="1600" dirty="0" smtClean="0"/>
          </a:p>
          <a:p>
            <a:pPr>
              <a:buFont typeface="Arial" pitchFamily="34" charset="0"/>
              <a:buChar char="•"/>
            </a:pPr>
            <a:r>
              <a:rPr lang="en-US" sz="1600" dirty="0" smtClean="0"/>
              <a:t> TSX images were also being acquired in the vicinity of </a:t>
            </a:r>
            <a:r>
              <a:rPr lang="en-US" sz="1600" dirty="0" err="1" smtClean="0"/>
              <a:t>Askja</a:t>
            </a:r>
            <a:r>
              <a:rPr lang="en-US" sz="1600" dirty="0" smtClean="0"/>
              <a:t> volcano and the northern edge of the </a:t>
            </a:r>
            <a:r>
              <a:rPr lang="en-US" sz="1600" dirty="0" err="1" smtClean="0"/>
              <a:t>Vatnajökull</a:t>
            </a:r>
            <a:r>
              <a:rPr lang="en-US" sz="1600" dirty="0" smtClean="0"/>
              <a:t> glacier and delivered under the German Space Agency (DLR) Icelandic Supersite User Agreement</a:t>
            </a:r>
          </a:p>
          <a:p>
            <a:pPr>
              <a:buFont typeface="Arial" pitchFamily="34" charset="0"/>
              <a:buChar char="•"/>
            </a:pPr>
            <a:endParaRPr lang="en-US" sz="1600" dirty="0" smtClean="0"/>
          </a:p>
          <a:p>
            <a:pPr>
              <a:buFont typeface="Arial" pitchFamily="34" charset="0"/>
              <a:buChar char="•"/>
            </a:pPr>
            <a:r>
              <a:rPr lang="en-GB" sz="1600" dirty="0" smtClean="0"/>
              <a:t> On the 29th August 2014, a small fissure opened up at </a:t>
            </a:r>
            <a:r>
              <a:rPr lang="en-GB" sz="1600" dirty="0" err="1" smtClean="0"/>
              <a:t>Holuhraun</a:t>
            </a:r>
            <a:r>
              <a:rPr lang="en-GB" sz="1600" dirty="0" smtClean="0"/>
              <a:t>. The eruption lasted only a few hours, but was followed on 31st August by the onset of a fissure eruption</a:t>
            </a:r>
            <a:endParaRPr lang="en-GB" sz="1600" dirty="0"/>
          </a:p>
          <a:p>
            <a:endParaRPr lang="en-GB" sz="1600" dirty="0" smtClean="0"/>
          </a:p>
          <a:p>
            <a:pPr>
              <a:buFont typeface="Arial" pitchFamily="34" charset="0"/>
              <a:buChar char="•"/>
            </a:pPr>
            <a:r>
              <a:rPr lang="en-GB" sz="1600" i="1" dirty="0" smtClean="0"/>
              <a:t> </a:t>
            </a:r>
            <a:r>
              <a:rPr lang="en-GB" sz="1600" dirty="0" smtClean="0"/>
              <a:t>New article: </a:t>
            </a:r>
            <a:r>
              <a:rPr lang="da-DK" sz="1600" dirty="0" smtClean="0"/>
              <a:t>Sigmundsson et al., 2014. </a:t>
            </a:r>
            <a:r>
              <a:rPr lang="en-GB" sz="1600" dirty="0" smtClean="0"/>
              <a:t>Segmented lateral dyke growth in a rifting event at </a:t>
            </a:r>
            <a:r>
              <a:rPr lang="en-GB" sz="1600" dirty="0" err="1" smtClean="0"/>
              <a:t>Bárðarbunga</a:t>
            </a:r>
            <a:r>
              <a:rPr lang="en-GB" sz="1600" dirty="0" smtClean="0"/>
              <a:t> volcanic system, Iceland, </a:t>
            </a:r>
            <a:r>
              <a:rPr lang="da-DK" sz="1600" i="1" dirty="0" smtClean="0"/>
              <a:t>Nature, </a:t>
            </a:r>
            <a:r>
              <a:rPr lang="da-DK" sz="1600" dirty="0" smtClean="0"/>
              <a:t>doi:10.1038/nature14111</a:t>
            </a:r>
            <a:endParaRPr lang="en-US" sz="1600" dirty="0" smtClean="0"/>
          </a:p>
          <a:p>
            <a:pPr>
              <a:buFont typeface="Arial" pitchFamily="34" charset="0"/>
              <a:buChar char="•"/>
            </a:pPr>
            <a:endParaRPr lang="en-GB" sz="1600" dirty="0" smtClean="0"/>
          </a:p>
          <a:p>
            <a:endParaRPr lang="en-GB" sz="1600" dirty="0"/>
          </a:p>
        </p:txBody>
      </p:sp>
    </p:spTree>
    <p:extLst>
      <p:ext uri="{BB962C8B-B14F-4D97-AF65-F5344CB8AC3E}">
        <p14:creationId xmlns:p14="http://schemas.microsoft.com/office/powerpoint/2010/main" val="21307894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srcRect/>
          <a:stretch>
            <a:fillRect/>
          </a:stretch>
        </p:blipFill>
        <p:spPr bwMode="auto">
          <a:xfrm>
            <a:off x="1498920" y="333551"/>
            <a:ext cx="7562850" cy="5667375"/>
          </a:xfrm>
          <a:prstGeom prst="rect">
            <a:avLst/>
          </a:prstGeom>
          <a:noFill/>
          <a:ln w="9525">
            <a:noFill/>
            <a:miter lim="800000"/>
            <a:headEnd/>
            <a:tailEnd/>
          </a:ln>
        </p:spPr>
      </p:pic>
      <p:sp>
        <p:nvSpPr>
          <p:cNvPr id="5" name="TextBox 4"/>
          <p:cNvSpPr txBox="1"/>
          <p:nvPr/>
        </p:nvSpPr>
        <p:spPr>
          <a:xfrm>
            <a:off x="0" y="6141203"/>
            <a:ext cx="9144000" cy="646331"/>
          </a:xfrm>
          <a:prstGeom prst="rect">
            <a:avLst/>
          </a:prstGeom>
          <a:noFill/>
        </p:spPr>
        <p:txBody>
          <a:bodyPr wrap="square" rtlCol="0">
            <a:spAutoFit/>
          </a:bodyPr>
          <a:lstStyle/>
          <a:p>
            <a:r>
              <a:rPr lang="en-GB" sz="1200" dirty="0" smtClean="0"/>
              <a:t>Processing </a:t>
            </a:r>
            <a:r>
              <a:rPr lang="en-GB" sz="1200" dirty="0"/>
              <a:t>carried out using CSK Products, © ASI (Italian Space Agency</a:t>
            </a:r>
            <a:r>
              <a:rPr lang="en-GB" sz="1200" dirty="0" smtClean="0"/>
              <a:t>)</a:t>
            </a:r>
            <a:r>
              <a:rPr lang="en-GB" sz="1200" dirty="0"/>
              <a:t> </a:t>
            </a:r>
            <a:r>
              <a:rPr lang="en-GB" sz="1200" dirty="0" smtClean="0"/>
              <a:t>2014</a:t>
            </a:r>
            <a:r>
              <a:rPr lang="en-GB" sz="1200" dirty="0"/>
              <a:t>, delivered under an ASI licence to </a:t>
            </a:r>
            <a:r>
              <a:rPr lang="en-GB" sz="1200" dirty="0" smtClean="0"/>
              <a:t>use. </a:t>
            </a:r>
            <a:r>
              <a:rPr lang="en-GB" sz="1200" dirty="0"/>
              <a:t>COSMO-</a:t>
            </a:r>
            <a:r>
              <a:rPr lang="en-GB" sz="1200" dirty="0" err="1"/>
              <a:t>SkyMed</a:t>
            </a:r>
            <a:r>
              <a:rPr lang="en-GB" sz="1200" dirty="0"/>
              <a:t> (</a:t>
            </a:r>
            <a:r>
              <a:rPr lang="en-GB" sz="1200" dirty="0" smtClean="0"/>
              <a:t>CSK) data were provided by the Italian Space Agency (ASI) through the Icelandic Volcanoes Supersite project supported by the Committee on Earth Observing Satellites (CEOS) and </a:t>
            </a:r>
            <a:r>
              <a:rPr lang="en-GB" sz="1200" dirty="0" err="1" smtClean="0"/>
              <a:t>Geohazard</a:t>
            </a:r>
            <a:r>
              <a:rPr lang="en-GB" sz="1200" dirty="0" smtClean="0"/>
              <a:t> Supersites &amp; Natural Laboratories (GSNL).</a:t>
            </a:r>
            <a:endParaRPr lang="en-GB" sz="1200" dirty="0"/>
          </a:p>
        </p:txBody>
      </p:sp>
    </p:spTree>
    <p:extLst>
      <p:ext uri="{BB962C8B-B14F-4D97-AF65-F5344CB8AC3E}">
        <p14:creationId xmlns:p14="http://schemas.microsoft.com/office/powerpoint/2010/main" val="1460124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srcRect/>
          <a:stretch>
            <a:fillRect/>
          </a:stretch>
        </p:blipFill>
        <p:spPr bwMode="auto">
          <a:xfrm>
            <a:off x="790575" y="719921"/>
            <a:ext cx="7562850" cy="5667375"/>
          </a:xfrm>
          <a:prstGeom prst="rect">
            <a:avLst/>
          </a:prstGeom>
          <a:noFill/>
          <a:ln w="9525">
            <a:noFill/>
            <a:miter lim="800000"/>
            <a:headEnd/>
            <a:tailEnd/>
          </a:ln>
        </p:spPr>
      </p:pic>
      <p:sp>
        <p:nvSpPr>
          <p:cNvPr id="5" name="TextBox 4"/>
          <p:cNvSpPr txBox="1"/>
          <p:nvPr/>
        </p:nvSpPr>
        <p:spPr>
          <a:xfrm>
            <a:off x="0" y="6141203"/>
            <a:ext cx="9144000" cy="646331"/>
          </a:xfrm>
          <a:prstGeom prst="rect">
            <a:avLst/>
          </a:prstGeom>
          <a:noFill/>
        </p:spPr>
        <p:txBody>
          <a:bodyPr wrap="square" rtlCol="0">
            <a:spAutoFit/>
          </a:bodyPr>
          <a:lstStyle/>
          <a:p>
            <a:r>
              <a:rPr lang="en-GB" sz="1200" dirty="0" smtClean="0"/>
              <a:t>CSK Products, © ASI (Italian Space Agency) 2014, delivered under an ASI licence to use. COSMO</a:t>
            </a:r>
            <a:r>
              <a:rPr lang="en-GB" sz="1200" dirty="0"/>
              <a:t>-</a:t>
            </a:r>
            <a:r>
              <a:rPr lang="en-GB" sz="1200" dirty="0" err="1"/>
              <a:t>SkyMed</a:t>
            </a:r>
            <a:r>
              <a:rPr lang="en-GB" sz="1200" dirty="0"/>
              <a:t> (</a:t>
            </a:r>
            <a:r>
              <a:rPr lang="en-GB" sz="1200" dirty="0" smtClean="0"/>
              <a:t>CSK) data were provided by the Italian Space Agency (ASI) through the Icelandic Volcanoes Supersite project supported by the Committee on Earth Observing Satellites (CEOS) and </a:t>
            </a:r>
            <a:r>
              <a:rPr lang="en-GB" sz="1200" dirty="0" err="1" smtClean="0"/>
              <a:t>Geohazard</a:t>
            </a:r>
            <a:r>
              <a:rPr lang="en-GB" sz="1200" dirty="0" smtClean="0"/>
              <a:t> Supersites &amp; Natural Laboratories (GSNL).</a:t>
            </a:r>
            <a:endParaRPr lang="en-GB" sz="1200" dirty="0"/>
          </a:p>
        </p:txBody>
      </p:sp>
      <p:sp>
        <p:nvSpPr>
          <p:cNvPr id="6" name="TextBox 5"/>
          <p:cNvSpPr txBox="1"/>
          <p:nvPr/>
        </p:nvSpPr>
        <p:spPr>
          <a:xfrm>
            <a:off x="437446" y="95533"/>
            <a:ext cx="8335870" cy="400110"/>
          </a:xfrm>
          <a:prstGeom prst="rect">
            <a:avLst/>
          </a:prstGeom>
          <a:noFill/>
        </p:spPr>
        <p:txBody>
          <a:bodyPr wrap="square" rtlCol="0">
            <a:spAutoFit/>
          </a:bodyPr>
          <a:lstStyle/>
          <a:p>
            <a:pPr algn="ctr"/>
            <a:r>
              <a:rPr lang="en-US" sz="2000" b="1" dirty="0" smtClean="0">
                <a:solidFill>
                  <a:schemeClr val="bg1"/>
                </a:solidFill>
              </a:rPr>
              <a:t>Mapping the extent of the 2014 </a:t>
            </a:r>
            <a:r>
              <a:rPr lang="en-US" sz="2000" b="1" dirty="0" err="1" smtClean="0">
                <a:solidFill>
                  <a:schemeClr val="bg1"/>
                </a:solidFill>
              </a:rPr>
              <a:t>Holuhraun</a:t>
            </a:r>
            <a:r>
              <a:rPr lang="en-US" sz="2000" b="1" dirty="0" smtClean="0">
                <a:solidFill>
                  <a:schemeClr val="bg1"/>
                </a:solidFill>
              </a:rPr>
              <a:t> lava flows</a:t>
            </a:r>
            <a:endParaRPr lang="en-US" sz="2000" b="1" dirty="0">
              <a:solidFill>
                <a:schemeClr val="bg1"/>
              </a:solidFill>
            </a:endParaRPr>
          </a:p>
        </p:txBody>
      </p:sp>
      <p:pic>
        <p:nvPicPr>
          <p:cNvPr id="7" name="Picture 10" descr="hi_institute_earth_sience_en_horiz.png"/>
          <p:cNvPicPr>
            <a:picLocks noChangeAspect="1"/>
          </p:cNvPicPr>
          <p:nvPr/>
        </p:nvPicPr>
        <p:blipFill>
          <a:blip r:embed="rId3"/>
          <a:stretch>
            <a:fillRect/>
          </a:stretch>
        </p:blipFill>
        <p:spPr>
          <a:xfrm rot="5400000">
            <a:off x="7246143" y="2439359"/>
            <a:ext cx="2857500" cy="938213"/>
          </a:xfrm>
          <a:prstGeom prst="rect">
            <a:avLst/>
          </a:prstGeom>
        </p:spPr>
      </p:pic>
    </p:spTree>
    <p:extLst>
      <p:ext uri="{BB962C8B-B14F-4D97-AF65-F5344CB8AC3E}">
        <p14:creationId xmlns:p14="http://schemas.microsoft.com/office/powerpoint/2010/main" val="2618478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srcRect/>
          <a:stretch>
            <a:fillRect/>
          </a:stretch>
        </p:blipFill>
        <p:spPr bwMode="auto">
          <a:xfrm>
            <a:off x="790575" y="436583"/>
            <a:ext cx="7562850" cy="5667375"/>
          </a:xfrm>
          <a:prstGeom prst="rect">
            <a:avLst/>
          </a:prstGeom>
          <a:noFill/>
          <a:ln w="9525">
            <a:noFill/>
            <a:miter lim="800000"/>
            <a:headEnd/>
            <a:tailEnd/>
          </a:ln>
        </p:spPr>
      </p:pic>
      <p:sp>
        <p:nvSpPr>
          <p:cNvPr id="5" name="TextBox 4"/>
          <p:cNvSpPr txBox="1"/>
          <p:nvPr/>
        </p:nvSpPr>
        <p:spPr>
          <a:xfrm>
            <a:off x="0" y="6141203"/>
            <a:ext cx="9144000" cy="646331"/>
          </a:xfrm>
          <a:prstGeom prst="rect">
            <a:avLst/>
          </a:prstGeom>
          <a:noFill/>
        </p:spPr>
        <p:txBody>
          <a:bodyPr wrap="square" rtlCol="0">
            <a:spAutoFit/>
          </a:bodyPr>
          <a:lstStyle/>
          <a:p>
            <a:r>
              <a:rPr lang="en-GB" sz="1200" dirty="0" smtClean="0"/>
              <a:t>CSK Products, © ASI (Italian Space Agency) 2014, delivered under an ASI licence to use. COSMO</a:t>
            </a:r>
            <a:r>
              <a:rPr lang="en-GB" sz="1200" dirty="0"/>
              <a:t>-</a:t>
            </a:r>
            <a:r>
              <a:rPr lang="en-GB" sz="1200" dirty="0" err="1"/>
              <a:t>SkyMed</a:t>
            </a:r>
            <a:r>
              <a:rPr lang="en-GB" sz="1200" dirty="0"/>
              <a:t> (</a:t>
            </a:r>
            <a:r>
              <a:rPr lang="en-GB" sz="1200" dirty="0" smtClean="0"/>
              <a:t>CSK) data were provided by the Italian Space Agency (ASI) through the Icelandic Volcanoes Supersite project supported by the Committee on Earth Observing Satellites (CEOS) and </a:t>
            </a:r>
            <a:r>
              <a:rPr lang="en-GB" sz="1200" dirty="0" err="1" smtClean="0"/>
              <a:t>Geohazard</a:t>
            </a:r>
            <a:r>
              <a:rPr lang="en-GB" sz="1200" dirty="0" smtClean="0"/>
              <a:t> Supersites &amp; Natural Laboratories (GSNL).</a:t>
            </a:r>
            <a:endParaRPr lang="en-GB" sz="1200" dirty="0"/>
          </a:p>
        </p:txBody>
      </p:sp>
      <p:sp>
        <p:nvSpPr>
          <p:cNvPr id="6" name="TextBox 5"/>
          <p:cNvSpPr txBox="1"/>
          <p:nvPr/>
        </p:nvSpPr>
        <p:spPr>
          <a:xfrm>
            <a:off x="437446" y="95533"/>
            <a:ext cx="8335870" cy="400110"/>
          </a:xfrm>
          <a:prstGeom prst="rect">
            <a:avLst/>
          </a:prstGeom>
          <a:noFill/>
        </p:spPr>
        <p:txBody>
          <a:bodyPr wrap="square" rtlCol="0">
            <a:spAutoFit/>
          </a:bodyPr>
          <a:lstStyle/>
          <a:p>
            <a:pPr algn="ctr"/>
            <a:r>
              <a:rPr lang="en-US" sz="2000" b="1" dirty="0" smtClean="0">
                <a:solidFill>
                  <a:schemeClr val="bg1"/>
                </a:solidFill>
              </a:rPr>
              <a:t>Mapping the extent of the 2014 </a:t>
            </a:r>
            <a:r>
              <a:rPr lang="en-US" sz="2000" b="1" dirty="0" err="1" smtClean="0">
                <a:solidFill>
                  <a:schemeClr val="bg1"/>
                </a:solidFill>
              </a:rPr>
              <a:t>Holuhraun</a:t>
            </a:r>
            <a:r>
              <a:rPr lang="en-US" sz="2000" b="1" dirty="0" smtClean="0">
                <a:solidFill>
                  <a:schemeClr val="bg1"/>
                </a:solidFill>
              </a:rPr>
              <a:t> lava flows</a:t>
            </a:r>
            <a:endParaRPr lang="en-US" sz="2000" b="1" dirty="0">
              <a:solidFill>
                <a:schemeClr val="bg1"/>
              </a:solidFill>
            </a:endParaRPr>
          </a:p>
        </p:txBody>
      </p:sp>
      <p:pic>
        <p:nvPicPr>
          <p:cNvPr id="7" name="Picture 10" descr="hi_institute_earth_sience_en_horiz.png"/>
          <p:cNvPicPr>
            <a:picLocks noChangeAspect="1"/>
          </p:cNvPicPr>
          <p:nvPr/>
        </p:nvPicPr>
        <p:blipFill>
          <a:blip r:embed="rId3"/>
          <a:stretch>
            <a:fillRect/>
          </a:stretch>
        </p:blipFill>
        <p:spPr>
          <a:xfrm rot="5400000">
            <a:off x="7415211" y="2671178"/>
            <a:ext cx="2857500" cy="938213"/>
          </a:xfrm>
          <a:prstGeom prst="rect">
            <a:avLst/>
          </a:prstGeom>
        </p:spPr>
      </p:pic>
    </p:spTree>
    <p:extLst>
      <p:ext uri="{BB962C8B-B14F-4D97-AF65-F5344CB8AC3E}">
        <p14:creationId xmlns:p14="http://schemas.microsoft.com/office/powerpoint/2010/main" val="12996462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srcRect/>
          <a:stretch>
            <a:fillRect/>
          </a:stretch>
        </p:blipFill>
        <p:spPr bwMode="auto">
          <a:xfrm>
            <a:off x="790575" y="538223"/>
            <a:ext cx="7562850" cy="5667375"/>
          </a:xfrm>
          <a:prstGeom prst="rect">
            <a:avLst/>
          </a:prstGeom>
          <a:noFill/>
          <a:ln w="9525">
            <a:noFill/>
            <a:miter lim="800000"/>
            <a:headEnd/>
            <a:tailEnd/>
          </a:ln>
        </p:spPr>
      </p:pic>
      <p:sp>
        <p:nvSpPr>
          <p:cNvPr id="5" name="TextBox 4"/>
          <p:cNvSpPr txBox="1"/>
          <p:nvPr/>
        </p:nvSpPr>
        <p:spPr>
          <a:xfrm>
            <a:off x="0" y="6141203"/>
            <a:ext cx="9144000" cy="646331"/>
          </a:xfrm>
          <a:prstGeom prst="rect">
            <a:avLst/>
          </a:prstGeom>
          <a:noFill/>
        </p:spPr>
        <p:txBody>
          <a:bodyPr wrap="square" rtlCol="0">
            <a:spAutoFit/>
          </a:bodyPr>
          <a:lstStyle/>
          <a:p>
            <a:r>
              <a:rPr lang="en-GB" sz="1200" dirty="0" smtClean="0"/>
              <a:t>CSK Products, © ASI (Italian Space Agency) 2014, delivered under an ASI licence to use. COSMO</a:t>
            </a:r>
            <a:r>
              <a:rPr lang="en-GB" sz="1200" dirty="0"/>
              <a:t>-</a:t>
            </a:r>
            <a:r>
              <a:rPr lang="en-GB" sz="1200" dirty="0" err="1"/>
              <a:t>SkyMed</a:t>
            </a:r>
            <a:r>
              <a:rPr lang="en-GB" sz="1200" dirty="0"/>
              <a:t> (</a:t>
            </a:r>
            <a:r>
              <a:rPr lang="en-GB" sz="1200" dirty="0" smtClean="0"/>
              <a:t>CSK) data were provided by the Italian Space Agency (ASI) through the Icelandic Volcanoes Supersite project supported by the Committee on Earth Observing Satellites (CEOS) and </a:t>
            </a:r>
            <a:r>
              <a:rPr lang="en-GB" sz="1200" dirty="0" err="1" smtClean="0"/>
              <a:t>Geohazard</a:t>
            </a:r>
            <a:r>
              <a:rPr lang="en-GB" sz="1200" dirty="0" smtClean="0"/>
              <a:t> Supersites &amp; Natural Laboratories (GSNL).</a:t>
            </a:r>
            <a:endParaRPr lang="en-GB" sz="1200" dirty="0"/>
          </a:p>
        </p:txBody>
      </p:sp>
      <p:sp>
        <p:nvSpPr>
          <p:cNvPr id="6" name="TextBox 5"/>
          <p:cNvSpPr txBox="1"/>
          <p:nvPr/>
        </p:nvSpPr>
        <p:spPr>
          <a:xfrm>
            <a:off x="437446" y="95533"/>
            <a:ext cx="8335870" cy="400110"/>
          </a:xfrm>
          <a:prstGeom prst="rect">
            <a:avLst/>
          </a:prstGeom>
          <a:noFill/>
        </p:spPr>
        <p:txBody>
          <a:bodyPr wrap="square" rtlCol="0">
            <a:spAutoFit/>
          </a:bodyPr>
          <a:lstStyle/>
          <a:p>
            <a:pPr algn="ctr"/>
            <a:r>
              <a:rPr lang="en-US" sz="2000" b="1" dirty="0" smtClean="0">
                <a:solidFill>
                  <a:schemeClr val="bg1"/>
                </a:solidFill>
              </a:rPr>
              <a:t>Mapping the extent of the 2014 </a:t>
            </a:r>
            <a:r>
              <a:rPr lang="en-US" sz="2000" b="1" dirty="0" err="1" smtClean="0">
                <a:solidFill>
                  <a:schemeClr val="bg1"/>
                </a:solidFill>
              </a:rPr>
              <a:t>Holuhraun</a:t>
            </a:r>
            <a:r>
              <a:rPr lang="en-US" sz="2000" b="1" dirty="0" smtClean="0">
                <a:solidFill>
                  <a:schemeClr val="bg1"/>
                </a:solidFill>
              </a:rPr>
              <a:t> lava flows</a:t>
            </a:r>
            <a:endParaRPr lang="en-US" sz="2000" b="1" dirty="0">
              <a:solidFill>
                <a:schemeClr val="bg1"/>
              </a:solidFill>
            </a:endParaRPr>
          </a:p>
        </p:txBody>
      </p:sp>
      <p:pic>
        <p:nvPicPr>
          <p:cNvPr id="7" name="Picture 10" descr="hi_institute_earth_sience_en_horiz.png"/>
          <p:cNvPicPr>
            <a:picLocks noChangeAspect="1"/>
          </p:cNvPicPr>
          <p:nvPr/>
        </p:nvPicPr>
        <p:blipFill>
          <a:blip r:embed="rId3"/>
          <a:stretch>
            <a:fillRect/>
          </a:stretch>
        </p:blipFill>
        <p:spPr>
          <a:xfrm rot="5400000">
            <a:off x="7415211" y="2671178"/>
            <a:ext cx="2857500" cy="938213"/>
          </a:xfrm>
          <a:prstGeom prst="rect">
            <a:avLst/>
          </a:prstGeom>
        </p:spPr>
      </p:pic>
    </p:spTree>
    <p:extLst>
      <p:ext uri="{BB962C8B-B14F-4D97-AF65-F5344CB8AC3E}">
        <p14:creationId xmlns:p14="http://schemas.microsoft.com/office/powerpoint/2010/main" val="24833482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35</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bg1"/>
                </a:solidFill>
                <a:latin typeface="Tahoma" pitchFamily="-106" charset="0"/>
                <a:cs typeface="Tahoma" pitchFamily="-106" charset="0"/>
              </a:rPr>
              <a:t>Achievements</a:t>
            </a:r>
            <a:r>
              <a:rPr lang="en-US" sz="3200" b="1" kern="0" noProof="0" dirty="0" smtClean="0">
                <a:solidFill>
                  <a:schemeClr val="bg1"/>
                </a:solidFill>
                <a:latin typeface="Tahoma" pitchFamily="-106" charset="0"/>
                <a:cs typeface="Tahoma" pitchFamily="-106" charset="0"/>
              </a:rPr>
              <a:t> 2014</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299876" y="1491594"/>
            <a:ext cx="8494874" cy="4708981"/>
          </a:xfrm>
          <a:prstGeom prst="rect">
            <a:avLst/>
          </a:prstGeom>
          <a:noFill/>
        </p:spPr>
        <p:txBody>
          <a:bodyPr wrap="square" rtlCol="0">
            <a:spAutoFit/>
          </a:bodyPr>
          <a:lstStyle/>
          <a:p>
            <a:pPr lvl="0"/>
            <a:r>
              <a:rPr lang="en-GB" sz="2000" u="sng" dirty="0">
                <a:solidFill>
                  <a:srgbClr val="FF0000"/>
                </a:solidFill>
              </a:rPr>
              <a:t>Objective </a:t>
            </a:r>
            <a:r>
              <a:rPr lang="en-GB" sz="2000" u="sng" dirty="0" smtClean="0">
                <a:solidFill>
                  <a:srgbClr val="FF0000"/>
                </a:solidFill>
              </a:rPr>
              <a:t>C </a:t>
            </a:r>
            <a:r>
              <a:rPr lang="en-GB" sz="2000" u="sng" dirty="0">
                <a:solidFill>
                  <a:srgbClr val="FF0000"/>
                </a:solidFill>
              </a:rPr>
              <a:t>– </a:t>
            </a:r>
            <a:r>
              <a:rPr lang="en-US" sz="2000" u="sng" dirty="0">
                <a:solidFill>
                  <a:srgbClr val="FF0000"/>
                </a:solidFill>
              </a:rPr>
              <a:t>Significant Global </a:t>
            </a:r>
            <a:r>
              <a:rPr lang="en-US" sz="2000" u="sng" dirty="0" smtClean="0">
                <a:solidFill>
                  <a:srgbClr val="FF0000"/>
                </a:solidFill>
              </a:rPr>
              <a:t>Event</a:t>
            </a:r>
          </a:p>
          <a:p>
            <a:pPr marL="342900" indent="-342900">
              <a:buFont typeface="Arial" panose="020B0604020202020204" pitchFamily="34" charset="0"/>
              <a:buChar char="•"/>
            </a:pPr>
            <a:r>
              <a:rPr lang="en-US" sz="2000" dirty="0"/>
              <a:t>No eruption meeting our criteria has occurred, so we continue to wait for a suitable event.  </a:t>
            </a:r>
            <a:endParaRPr lang="en-US" sz="2000" dirty="0" smtClean="0"/>
          </a:p>
          <a:p>
            <a:pPr marL="342900" indent="-342900">
              <a:buFont typeface="Arial" panose="020B0604020202020204" pitchFamily="34" charset="0"/>
              <a:buChar char="•"/>
            </a:pPr>
            <a:r>
              <a:rPr lang="en-US" sz="2000" dirty="0" smtClean="0"/>
              <a:t>However</a:t>
            </a:r>
            <a:r>
              <a:rPr lang="en-US" sz="2000" dirty="0"/>
              <a:t>, the potential application of this objective was demonstrated in the remote sensing response to the </a:t>
            </a:r>
            <a:r>
              <a:rPr lang="en-US" sz="2000" dirty="0" smtClean="0"/>
              <a:t>2014-2015 </a:t>
            </a:r>
            <a:r>
              <a:rPr lang="en-US" sz="2000" dirty="0"/>
              <a:t>eruption of Pico do Fogo, Cape Verde.  </a:t>
            </a:r>
            <a:endParaRPr lang="en-US" sz="2000" dirty="0" smtClean="0"/>
          </a:p>
          <a:p>
            <a:pPr marL="800100" lvl="1" indent="-342900">
              <a:buFont typeface="Arial" panose="020B0604020202020204" pitchFamily="34" charset="0"/>
              <a:buChar char="•"/>
            </a:pPr>
            <a:r>
              <a:rPr lang="en-US" sz="2000" dirty="0" smtClean="0"/>
              <a:t>During </a:t>
            </a:r>
            <a:r>
              <a:rPr lang="en-US" sz="2000" dirty="0"/>
              <a:t>that eruption, a large quantity of thermal satellite data were analyzed and used to construct a time series of lava effusion </a:t>
            </a:r>
            <a:r>
              <a:rPr lang="en-US" sz="2000" dirty="0" smtClean="0"/>
              <a:t>rate, one </a:t>
            </a:r>
            <a:r>
              <a:rPr lang="en-US" sz="2000" dirty="0"/>
              <a:t>of the most critical volcano monitoring parameters in terms of potential </a:t>
            </a:r>
            <a:r>
              <a:rPr lang="en-US" sz="2000" dirty="0" smtClean="0"/>
              <a:t>hazard</a:t>
            </a:r>
            <a:r>
              <a:rPr lang="en-US" sz="2000" dirty="0"/>
              <a:t> </a:t>
            </a:r>
            <a:r>
              <a:rPr lang="en-US" sz="2000" dirty="0" smtClean="0"/>
              <a:t>(Open University)</a:t>
            </a:r>
          </a:p>
          <a:p>
            <a:pPr marL="800100" lvl="1" indent="-342900">
              <a:buFont typeface="Arial" panose="020B0604020202020204" pitchFamily="34" charset="0"/>
              <a:buChar char="•"/>
            </a:pPr>
            <a:r>
              <a:rPr lang="en-US" sz="2000" dirty="0" smtClean="0"/>
              <a:t>Thanks to the CEOS Volcano pilot coordination, NASA (S. Frye) arranged 9 EO-1 acquisitions and CNES (S. Hosford) provided 3 Pleiades data acquired in two dates.</a:t>
            </a:r>
          </a:p>
          <a:p>
            <a:pPr marL="800100" lvl="1" indent="-342900">
              <a:buFont typeface="Arial" panose="020B0604020202020204" pitchFamily="34" charset="0"/>
              <a:buChar char="•"/>
            </a:pPr>
            <a:r>
              <a:rPr lang="en-US" sz="2000" dirty="0" smtClean="0"/>
              <a:t>Results were </a:t>
            </a:r>
            <a:r>
              <a:rPr lang="en-US" sz="2000" dirty="0"/>
              <a:t>communicated to on-site monitoring agencies for use in hazards assessment and mitigation activities.</a:t>
            </a:r>
            <a:endParaRPr lang="it-IT" sz="2000" dirty="0"/>
          </a:p>
        </p:txBody>
      </p:sp>
    </p:spTree>
    <p:extLst>
      <p:ext uri="{BB962C8B-B14F-4D97-AF65-F5344CB8AC3E}">
        <p14:creationId xmlns:p14="http://schemas.microsoft.com/office/powerpoint/2010/main" val="2702694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36</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bg1"/>
                </a:solidFill>
                <a:latin typeface="Tahoma" pitchFamily="-106" charset="0"/>
                <a:cs typeface="Tahoma" pitchFamily="-106" charset="0"/>
              </a:rPr>
              <a:t>Fogo, Cape Verde, </a:t>
            </a:r>
            <a:r>
              <a:rPr lang="en-US" sz="3200" b="1" kern="0" noProof="0" dirty="0" smtClean="0">
                <a:solidFill>
                  <a:schemeClr val="bg1"/>
                </a:solidFill>
                <a:latin typeface="Tahoma" pitchFamily="-106" charset="0"/>
                <a:cs typeface="Tahoma" pitchFamily="-106" charset="0"/>
              </a:rPr>
              <a:t>2014</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299876" y="1491594"/>
            <a:ext cx="8494874"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Eruption on the western flank of Pico volcano in the island of Fogo (Cape Verde), started on November 23. It gave rise to a 3-branch lava flow, that destroyed 2 villages and left about 1000 homeless among ca 37000 inhabitants of Fogo.</a:t>
            </a:r>
          </a:p>
          <a:p>
            <a:pPr marL="342900" indent="-342900">
              <a:buFont typeface="Arial" panose="020B0604020202020204" pitchFamily="34" charset="0"/>
              <a:buChar char="•"/>
            </a:pPr>
            <a:r>
              <a:rPr lang="en-US" sz="2000" dirty="0" smtClean="0"/>
              <a:t>Upon request of INMG (</a:t>
            </a:r>
            <a:r>
              <a:rPr lang="en-US" sz="2000" dirty="0"/>
              <a:t>National Institute of Meteorology and </a:t>
            </a:r>
            <a:r>
              <a:rPr lang="en-US" sz="2000" dirty="0" smtClean="0"/>
              <a:t>Geophysics), remote sensing and modelling support have been provided (reports provided on November 26, November 28, December 11, December 19, 2014 , and January 4, 2015).</a:t>
            </a:r>
          </a:p>
          <a:p>
            <a:pPr marL="342900" indent="-342900">
              <a:buFont typeface="Arial" panose="020B0604020202020204" pitchFamily="34" charset="0"/>
              <a:buChar char="•"/>
            </a:pPr>
            <a:r>
              <a:rPr lang="en-US" sz="2000" dirty="0" smtClean="0"/>
              <a:t>Overall about 2.800 images were processed in 36 days during which:</a:t>
            </a:r>
          </a:p>
          <a:p>
            <a:pPr marL="800100" lvl="1" indent="-342900">
              <a:buFont typeface="Arial" panose="020B0604020202020204" pitchFamily="34" charset="0"/>
              <a:buChar char="•"/>
            </a:pPr>
            <a:r>
              <a:rPr lang="en-US" sz="2000" dirty="0" smtClean="0"/>
              <a:t>instant effusion rate were analyzed in light of the largest possible distance to run, leading us to conclude that flow propagation outside the collapse scar was unlikely after November 30</a:t>
            </a:r>
          </a:p>
          <a:p>
            <a:pPr marL="800100" lvl="1" indent="-342900">
              <a:buFont typeface="Arial" panose="020B0604020202020204" pitchFamily="34" charset="0"/>
              <a:buChar char="•"/>
            </a:pPr>
            <a:r>
              <a:rPr lang="en-US" sz="2000" dirty="0" smtClean="0"/>
              <a:t>the analysis of accumulated erupted volumes allowed forerunning by a few days every following phase of declining effusion rate and lava invasion risk</a:t>
            </a:r>
          </a:p>
        </p:txBody>
      </p:sp>
    </p:spTree>
    <p:extLst>
      <p:ext uri="{BB962C8B-B14F-4D97-AF65-F5344CB8AC3E}">
        <p14:creationId xmlns:p14="http://schemas.microsoft.com/office/powerpoint/2010/main" val="4222371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0514" y="1559860"/>
            <a:ext cx="5598282" cy="411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76051" y="5716402"/>
            <a:ext cx="8477984" cy="830997"/>
          </a:xfrm>
          <a:prstGeom prst="rect">
            <a:avLst/>
          </a:prstGeom>
        </p:spPr>
        <p:txBody>
          <a:bodyPr wrap="square">
            <a:spAutoFit/>
          </a:bodyPr>
          <a:lstStyle/>
          <a:p>
            <a:r>
              <a:rPr lang="it-IT" sz="1600" dirty="0" err="1" smtClean="0"/>
              <a:t>Footprint</a:t>
            </a:r>
            <a:r>
              <a:rPr lang="it-IT" sz="1600" dirty="0" smtClean="0"/>
              <a:t> of Pleiades‐1</a:t>
            </a:r>
            <a:r>
              <a:rPr lang="it-IT" sz="1600" dirty="0"/>
              <a:t>A</a:t>
            </a:r>
            <a:r>
              <a:rPr lang="it-IT" sz="1600" dirty="0" smtClean="0"/>
              <a:t> (</a:t>
            </a:r>
            <a:r>
              <a:rPr lang="it-IT" sz="1600" dirty="0"/>
              <a:t>P1A</a:t>
            </a:r>
            <a:r>
              <a:rPr lang="it-IT" sz="1600" dirty="0" smtClean="0"/>
              <a:t>, large </a:t>
            </a:r>
            <a:r>
              <a:rPr lang="it-IT" sz="1600" dirty="0" err="1" smtClean="0"/>
              <a:t>polygon</a:t>
            </a:r>
            <a:r>
              <a:rPr lang="it-IT" sz="1600" dirty="0" smtClean="0"/>
              <a:t>) and </a:t>
            </a:r>
            <a:r>
              <a:rPr lang="it-IT" sz="1600" dirty="0" err="1" smtClean="0"/>
              <a:t>resize</a:t>
            </a:r>
            <a:r>
              <a:rPr lang="it-IT" sz="1600" dirty="0" smtClean="0"/>
              <a:t> of the </a:t>
            </a:r>
            <a:r>
              <a:rPr lang="it-IT" sz="1600" dirty="0" err="1" smtClean="0"/>
              <a:t>Landsat</a:t>
            </a:r>
            <a:r>
              <a:rPr lang="it-IT" sz="1600" dirty="0" smtClean="0"/>
              <a:t>-</a:t>
            </a:r>
            <a:r>
              <a:rPr lang="it-IT" sz="1600" dirty="0"/>
              <a:t>-‐</a:t>
            </a:r>
            <a:r>
              <a:rPr lang="it-IT" sz="1600" dirty="0" smtClean="0"/>
              <a:t>8 (</a:t>
            </a:r>
            <a:r>
              <a:rPr lang="it-IT" sz="1600" dirty="0"/>
              <a:t>OLI</a:t>
            </a:r>
            <a:r>
              <a:rPr lang="it-IT" sz="1600" dirty="0" smtClean="0"/>
              <a:t>) and EO-</a:t>
            </a:r>
            <a:r>
              <a:rPr lang="it-IT" sz="1600" dirty="0"/>
              <a:t>-‐</a:t>
            </a:r>
            <a:r>
              <a:rPr lang="it-IT" sz="1600" dirty="0" smtClean="0"/>
              <a:t>1 (</a:t>
            </a:r>
            <a:r>
              <a:rPr lang="it-IT" sz="1600" dirty="0"/>
              <a:t>ALI</a:t>
            </a:r>
            <a:r>
              <a:rPr lang="it-IT" sz="1600" dirty="0" smtClean="0"/>
              <a:t>) images </a:t>
            </a:r>
            <a:r>
              <a:rPr lang="it-IT" sz="1600" dirty="0" err="1" smtClean="0"/>
              <a:t>exploited</a:t>
            </a:r>
            <a:r>
              <a:rPr lang="it-IT" sz="1600" dirty="0" smtClean="0"/>
              <a:t> for </a:t>
            </a:r>
            <a:r>
              <a:rPr lang="it-IT" sz="1600" dirty="0" err="1" smtClean="0"/>
              <a:t>detection</a:t>
            </a:r>
            <a:r>
              <a:rPr lang="it-IT" sz="1600" dirty="0" smtClean="0"/>
              <a:t> </a:t>
            </a:r>
            <a:r>
              <a:rPr lang="it-IT" sz="1600" dirty="0" err="1" smtClean="0"/>
              <a:t>monitoring</a:t>
            </a:r>
            <a:r>
              <a:rPr lang="it-IT" sz="1600" dirty="0" smtClean="0"/>
              <a:t> and </a:t>
            </a:r>
            <a:r>
              <a:rPr lang="it-IT" sz="1600" dirty="0" err="1" smtClean="0"/>
              <a:t>thematic</a:t>
            </a:r>
            <a:r>
              <a:rPr lang="it-IT" sz="1600" dirty="0" smtClean="0"/>
              <a:t> </a:t>
            </a:r>
            <a:r>
              <a:rPr lang="it-IT" sz="1600" dirty="0" err="1" smtClean="0"/>
              <a:t>mapping</a:t>
            </a:r>
            <a:r>
              <a:rPr lang="it-IT" sz="1600" dirty="0" smtClean="0"/>
              <a:t>.</a:t>
            </a:r>
          </a:p>
          <a:p>
            <a:r>
              <a:rPr lang="it-IT" sz="1600" dirty="0" smtClean="0"/>
              <a:t>The </a:t>
            </a:r>
            <a:r>
              <a:rPr lang="it-IT" sz="1600" dirty="0" err="1" smtClean="0"/>
              <a:t>Landsat</a:t>
            </a:r>
            <a:r>
              <a:rPr lang="it-IT" sz="1600" dirty="0" smtClean="0"/>
              <a:t>-</a:t>
            </a:r>
            <a:r>
              <a:rPr lang="it-IT" sz="1600" dirty="0"/>
              <a:t>-‐</a:t>
            </a:r>
            <a:r>
              <a:rPr lang="it-IT" sz="1600" dirty="0" smtClean="0"/>
              <a:t>8 image of </a:t>
            </a:r>
            <a:r>
              <a:rPr lang="it-IT" sz="1600" dirty="0" err="1" smtClean="0"/>
              <a:t>November</a:t>
            </a:r>
            <a:r>
              <a:rPr lang="it-IT" sz="1600" dirty="0" smtClean="0"/>
              <a:t> 24 </a:t>
            </a:r>
            <a:r>
              <a:rPr lang="it-IT" sz="1600" dirty="0" err="1" smtClean="0"/>
              <a:t>is</a:t>
            </a:r>
            <a:r>
              <a:rPr lang="it-IT" sz="1600" dirty="0" smtClean="0"/>
              <a:t> </a:t>
            </a:r>
            <a:r>
              <a:rPr lang="it-IT" sz="1600" dirty="0" err="1" smtClean="0"/>
              <a:t>shown</a:t>
            </a:r>
            <a:r>
              <a:rPr lang="it-IT" sz="1600" dirty="0" smtClean="0"/>
              <a:t> in the </a:t>
            </a:r>
            <a:r>
              <a:rPr lang="it-IT" sz="1600" dirty="0" err="1" smtClean="0"/>
              <a:t>inset</a:t>
            </a:r>
            <a:r>
              <a:rPr lang="it-IT" sz="1600" dirty="0"/>
              <a:t>.</a:t>
            </a:r>
          </a:p>
        </p:txBody>
      </p:sp>
      <p:sp>
        <p:nvSpPr>
          <p:cNvPr id="5"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bg1"/>
                </a:solidFill>
                <a:latin typeface="Tahoma" pitchFamily="-106" charset="0"/>
                <a:cs typeface="Tahoma" pitchFamily="-106" charset="0"/>
              </a:rPr>
              <a:t>Fogo, Cape Verde, </a:t>
            </a:r>
            <a:r>
              <a:rPr lang="en-US" sz="3200" b="1" kern="0" noProof="0" dirty="0" smtClean="0">
                <a:solidFill>
                  <a:schemeClr val="bg1"/>
                </a:solidFill>
                <a:latin typeface="Tahoma" pitchFamily="-106" charset="0"/>
                <a:cs typeface="Tahoma" pitchFamily="-106" charset="0"/>
              </a:rPr>
              <a:t>2014</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Tree>
    <p:extLst>
      <p:ext uri="{BB962C8B-B14F-4D97-AF65-F5344CB8AC3E}">
        <p14:creationId xmlns:p14="http://schemas.microsoft.com/office/powerpoint/2010/main" val="305050611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38</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bg1"/>
                </a:solidFill>
                <a:latin typeface="Tahoma" pitchFamily="-106" charset="0"/>
                <a:cs typeface="Tahoma" pitchFamily="-106" charset="0"/>
              </a:rPr>
              <a:t>Fogo, Cape Verde, </a:t>
            </a:r>
            <a:r>
              <a:rPr lang="en-US" sz="3200" b="1" kern="0" noProof="0" dirty="0" smtClean="0">
                <a:solidFill>
                  <a:schemeClr val="bg1"/>
                </a:solidFill>
                <a:latin typeface="Tahoma" pitchFamily="-106" charset="0"/>
                <a:cs typeface="Tahoma" pitchFamily="-106" charset="0"/>
              </a:rPr>
              <a:t>2014</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6533" y="1585578"/>
            <a:ext cx="7120467" cy="3895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626533" y="5592743"/>
            <a:ext cx="7120467" cy="738664"/>
          </a:xfrm>
          <a:prstGeom prst="rect">
            <a:avLst/>
          </a:prstGeom>
        </p:spPr>
        <p:txBody>
          <a:bodyPr wrap="square">
            <a:spAutoFit/>
          </a:bodyPr>
          <a:lstStyle/>
          <a:p>
            <a:r>
              <a:rPr lang="en-US" sz="1400" dirty="0" smtClean="0"/>
              <a:t>3D view of the stack of Hot-</a:t>
            </a:r>
            <a:r>
              <a:rPr lang="en-US" sz="1400" dirty="0"/>
              <a:t>­‐</a:t>
            </a:r>
            <a:r>
              <a:rPr lang="en-US" sz="1400" dirty="0" smtClean="0"/>
              <a:t>Spot pixels returning nonzero radiant flux values in the series of multispectral SWIR-­NIR high-­resolution images (1 Landsat-­8 OLI and 5 EO‐1 ALI) acquired between November 24 and December 29,2014. </a:t>
            </a:r>
            <a:endParaRPr lang="it-IT" dirty="0"/>
          </a:p>
        </p:txBody>
      </p:sp>
    </p:spTree>
    <p:extLst>
      <p:ext uri="{BB962C8B-B14F-4D97-AF65-F5344CB8AC3E}">
        <p14:creationId xmlns:p14="http://schemas.microsoft.com/office/powerpoint/2010/main" val="3293978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124" y="1562100"/>
            <a:ext cx="3723323"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5151" y="1527810"/>
            <a:ext cx="3897630"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28124" y="4519350"/>
            <a:ext cx="4147027" cy="2031325"/>
          </a:xfrm>
          <a:prstGeom prst="rect">
            <a:avLst/>
          </a:prstGeom>
        </p:spPr>
        <p:txBody>
          <a:bodyPr wrap="square">
            <a:spAutoFit/>
          </a:bodyPr>
          <a:lstStyle/>
          <a:p>
            <a:r>
              <a:rPr lang="en-US" sz="1400" dirty="0" smtClean="0"/>
              <a:t>Effusion rate series from Terra/Aqua MODIS (November 23, 2014 to January 3, 2015), Landsat-­8 OLI and EO-­1 ALI</a:t>
            </a:r>
            <a:r>
              <a:rPr lang="en-US" sz="1400" dirty="0"/>
              <a:t>.</a:t>
            </a:r>
          </a:p>
          <a:p>
            <a:r>
              <a:rPr lang="en-US" sz="1400" dirty="0" smtClean="0"/>
              <a:t>Data point to sharp decline of the eruption after Dec. 16, with the last 2014’s ALI image on December 29</a:t>
            </a:r>
            <a:r>
              <a:rPr lang="en-US" sz="1400" baseline="30000" dirty="0" smtClean="0"/>
              <a:t>th</a:t>
            </a:r>
            <a:r>
              <a:rPr lang="en-US" sz="1400" dirty="0" smtClean="0"/>
              <a:t> returning instant effusion rates as low as &lt;1 m</a:t>
            </a:r>
            <a:r>
              <a:rPr lang="en-US" sz="1400" baseline="30000" dirty="0" smtClean="0"/>
              <a:t>3</a:t>
            </a:r>
            <a:r>
              <a:rPr lang="en-US" sz="1400" dirty="0" smtClean="0"/>
              <a:t>/s (flow nearly stopped). Negligible change in the overall figure accompanied the ending phase of the eruption (February 8, 2015)</a:t>
            </a:r>
            <a:endParaRPr lang="it-IT" sz="1400" dirty="0"/>
          </a:p>
        </p:txBody>
      </p:sp>
      <p:sp>
        <p:nvSpPr>
          <p:cNvPr id="4" name="Rettangolo 3"/>
          <p:cNvSpPr/>
          <p:nvPr/>
        </p:nvSpPr>
        <p:spPr>
          <a:xfrm>
            <a:off x="4375151" y="4702835"/>
            <a:ext cx="4686223" cy="1815882"/>
          </a:xfrm>
          <a:prstGeom prst="rect">
            <a:avLst/>
          </a:prstGeom>
        </p:spPr>
        <p:txBody>
          <a:bodyPr wrap="square">
            <a:spAutoFit/>
          </a:bodyPr>
          <a:lstStyle/>
          <a:p>
            <a:r>
              <a:rPr lang="en-US" sz="1400" dirty="0"/>
              <a:t>Estimate of lava volumes erupted during the 2014 eruption of Fogo, based on radiant flux‐derived effusion rates computed on 62 Terra/Aqua MODIS, 2 Landsat 8‐OLI and 5 EO1-ALI. Assuming nil porosity, the total volume (dashed line) was ~10.3*106 m3 ±20% on 31/12. As “radiant” volume estimates are exposed to eventual spoiling of Hot Spots by clouds, this figure should be considered an approximated value by default.</a:t>
            </a:r>
            <a:endParaRPr lang="it-IT" sz="1400" dirty="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bg1"/>
                </a:solidFill>
                <a:latin typeface="Tahoma" pitchFamily="-106" charset="0"/>
                <a:cs typeface="Tahoma" pitchFamily="-106" charset="0"/>
              </a:rPr>
              <a:t>Fogo, Cape Verde, </a:t>
            </a:r>
            <a:r>
              <a:rPr lang="en-US" sz="3200" b="1" kern="0" noProof="0" dirty="0" smtClean="0">
                <a:solidFill>
                  <a:schemeClr val="bg1"/>
                </a:solidFill>
                <a:latin typeface="Tahoma" pitchFamily="-106" charset="0"/>
                <a:cs typeface="Tahoma" pitchFamily="-106" charset="0"/>
              </a:rPr>
              <a:t>2014</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Tree>
    <p:extLst>
      <p:ext uri="{BB962C8B-B14F-4D97-AF65-F5344CB8AC3E}">
        <p14:creationId xmlns:p14="http://schemas.microsoft.com/office/powerpoint/2010/main" val="389480005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4</a:t>
            </a:fld>
            <a:endParaRPr lang="en-US" dirty="0" smtClean="0"/>
          </a:p>
        </p:txBody>
      </p:sp>
      <p:sp>
        <p:nvSpPr>
          <p:cNvPr id="2" name="Titolo 1"/>
          <p:cNvSpPr>
            <a:spLocks noGrp="1"/>
          </p:cNvSpPr>
          <p:nvPr>
            <p:ph type="title"/>
          </p:nvPr>
        </p:nvSpPr>
        <p:spPr/>
        <p:txBody>
          <a:bodyPr/>
          <a:lstStyle/>
          <a:p>
            <a:r>
              <a:rPr lang="it-IT" dirty="0" smtClean="0">
                <a:solidFill>
                  <a:schemeClr val="tx1"/>
                </a:solidFill>
              </a:rPr>
              <a:t>WHAT IS MISSING?</a:t>
            </a:r>
            <a:endParaRPr lang="it-IT" dirty="0">
              <a:solidFill>
                <a:schemeClr val="tx1"/>
              </a:solidFill>
            </a:endParaRPr>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Volcano Pilot</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10" name="TextBox 6"/>
          <p:cNvSpPr txBox="1">
            <a:spLocks noGrp="1" noChangeArrowheads="1"/>
          </p:cNvSpPr>
          <p:nvPr>
            <p:ph type="body" sz="half" idx="2"/>
          </p:nvPr>
        </p:nvSpPr>
        <p:spPr bwMode="auto">
          <a:xfrm>
            <a:off x="4477870" y="2547938"/>
            <a:ext cx="3951755" cy="32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342900" indent="-342900">
              <a:buFont typeface="Arial" panose="020B0604020202020204" pitchFamily="34" charset="0"/>
              <a:buChar char="•"/>
            </a:pPr>
            <a:r>
              <a:rPr lang="en-US" sz="2000" dirty="0" smtClean="0">
                <a:latin typeface="+mn-lt"/>
              </a:rPr>
              <a:t>Only </a:t>
            </a:r>
            <a:r>
              <a:rPr lang="en-US" sz="2000" dirty="0">
                <a:latin typeface="+mn-lt"/>
              </a:rPr>
              <a:t>~10% of the ~1500 active volcanoes in the world are being monitored in some way</a:t>
            </a:r>
          </a:p>
          <a:p>
            <a:pPr marL="342900" indent="-342900">
              <a:buFont typeface="Arial" panose="020B0604020202020204" pitchFamily="34" charset="0"/>
              <a:buChar char="•"/>
            </a:pPr>
            <a:r>
              <a:rPr lang="en-US" sz="2000" dirty="0" smtClean="0">
                <a:latin typeface="+mn-lt"/>
              </a:rPr>
              <a:t>Current </a:t>
            </a:r>
            <a:r>
              <a:rPr lang="en-US" sz="2000" dirty="0">
                <a:latin typeface="+mn-lt"/>
              </a:rPr>
              <a:t>EO data collection is not coordinated for volcano </a:t>
            </a:r>
            <a:r>
              <a:rPr lang="en-US" sz="2000" dirty="0" smtClean="0">
                <a:latin typeface="+mn-lt"/>
              </a:rPr>
              <a:t>monitoring</a:t>
            </a:r>
            <a:endParaRPr lang="en-US" sz="2000" dirty="0">
              <a:latin typeface="+mn-lt"/>
            </a:endParaRPr>
          </a:p>
          <a:p>
            <a:pPr marL="342900" indent="-342900">
              <a:buFont typeface="Arial" panose="020B0604020202020204" pitchFamily="34" charset="0"/>
              <a:buChar char="•"/>
            </a:pPr>
            <a:r>
              <a:rPr lang="en-US" sz="2000" dirty="0">
                <a:latin typeface="+mn-lt"/>
              </a:rPr>
              <a:t> Need systematic observations before, during, and after volcanic </a:t>
            </a:r>
            <a:r>
              <a:rPr lang="en-US" sz="2000" dirty="0" smtClean="0">
                <a:latin typeface="+mn-lt"/>
              </a:rPr>
              <a:t>events</a:t>
            </a:r>
            <a:endParaRPr lang="en-US" sz="2000" dirty="0">
              <a:latin typeface="+mn-lt"/>
            </a:endParaRPr>
          </a:p>
        </p:txBody>
      </p:sp>
      <p:pic>
        <p:nvPicPr>
          <p:cNvPr id="11" name="Picture 3" descr="Lava_fountains4.jpg"/>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143"/>
          <a:stretch/>
        </p:blipFill>
        <p:spPr>
          <a:xfrm rot="21416935">
            <a:off x="276000" y="1321999"/>
            <a:ext cx="3703911" cy="4752000"/>
          </a:xfrm>
          <a:prstGeom prst="rect">
            <a:avLst/>
          </a:prstGeom>
        </p:spPr>
      </p:pic>
      <p:sp>
        <p:nvSpPr>
          <p:cNvPr id="13" name="Rettangolo 12"/>
          <p:cNvSpPr/>
          <p:nvPr/>
        </p:nvSpPr>
        <p:spPr>
          <a:xfrm rot="21445059">
            <a:off x="350035" y="6142676"/>
            <a:ext cx="3762408" cy="523220"/>
          </a:xfrm>
          <a:prstGeom prst="rect">
            <a:avLst/>
          </a:prstGeom>
        </p:spPr>
        <p:txBody>
          <a:bodyPr wrap="square">
            <a:spAutoFit/>
          </a:bodyPr>
          <a:lstStyle/>
          <a:p>
            <a:r>
              <a:rPr lang="en-GB" sz="1400" dirty="0" err="1" smtClean="0">
                <a:latin typeface="+mn-lt"/>
              </a:rPr>
              <a:t>Bardarbunga</a:t>
            </a:r>
            <a:r>
              <a:rPr lang="en-GB" sz="1400" dirty="0" smtClean="0">
                <a:latin typeface="+mn-lt"/>
              </a:rPr>
              <a:t>, Iceland, </a:t>
            </a:r>
            <a:r>
              <a:rPr lang="en-GB" sz="1400" dirty="0">
                <a:latin typeface="+mn-lt"/>
              </a:rPr>
              <a:t>erupting in </a:t>
            </a:r>
            <a:r>
              <a:rPr lang="en-GB" sz="1400" dirty="0" smtClean="0">
                <a:latin typeface="+mn-lt"/>
              </a:rPr>
              <a:t>2014. </a:t>
            </a:r>
          </a:p>
          <a:p>
            <a:r>
              <a:rPr lang="en-GB" sz="1400" dirty="0" smtClean="0"/>
              <a:t>Photo </a:t>
            </a:r>
            <a:r>
              <a:rPr lang="en-GB" sz="1400" dirty="0"/>
              <a:t>credit: M </a:t>
            </a:r>
            <a:r>
              <a:rPr lang="en-GB" sz="1400" dirty="0" smtClean="0"/>
              <a:t>Parks</a:t>
            </a:r>
            <a:endParaRPr lang="en-GB" sz="1400" dirty="0"/>
          </a:p>
        </p:txBody>
      </p:sp>
    </p:spTree>
    <p:extLst>
      <p:ext uri="{BB962C8B-B14F-4D97-AF65-F5344CB8AC3E}">
        <p14:creationId xmlns:p14="http://schemas.microsoft.com/office/powerpoint/2010/main" val="2845990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40</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User Communities</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8" name="TextBox 6"/>
          <p:cNvSpPr txBox="1"/>
          <p:nvPr/>
        </p:nvSpPr>
        <p:spPr>
          <a:xfrm>
            <a:off x="189562" y="1491594"/>
            <a:ext cx="8776724" cy="2616101"/>
          </a:xfrm>
          <a:prstGeom prst="rect">
            <a:avLst/>
          </a:prstGeom>
          <a:noFill/>
        </p:spPr>
        <p:txBody>
          <a:bodyPr wrap="square" rtlCol="0">
            <a:spAutoFit/>
          </a:bodyPr>
          <a:lstStyle/>
          <a:p>
            <a:r>
              <a:rPr lang="en-US" sz="2000" i="1" dirty="0" smtClean="0"/>
              <a:t>“</a:t>
            </a:r>
            <a:r>
              <a:rPr lang="en-US" sz="2400" i="1" dirty="0" smtClean="0"/>
              <a:t>The </a:t>
            </a:r>
            <a:r>
              <a:rPr lang="en-US" sz="2400" i="1" dirty="0"/>
              <a:t>effusion rate inverted from radiance flux satellite data was crucial to us (INMG) to advise the National Civil Protection authorities on what extension of lava flow should be expected. It gave us also a very important information for modelling the lava flow, mainly when the Eastern flank of the Fogo Islands , where there are several villages, was under the threat of </a:t>
            </a:r>
            <a:r>
              <a:rPr lang="en-US" sz="2400" i="1" dirty="0" smtClean="0"/>
              <a:t>lavas”</a:t>
            </a:r>
            <a:endParaRPr lang="it-IT" sz="2000" i="1" dirty="0"/>
          </a:p>
          <a:p>
            <a:r>
              <a:rPr lang="en-US" sz="2000" dirty="0"/>
              <a:t>	</a:t>
            </a:r>
            <a:r>
              <a:rPr lang="en-US" sz="2000" dirty="0" smtClean="0"/>
              <a:t>										Bruno </a:t>
            </a:r>
            <a:r>
              <a:rPr lang="en-US" sz="2000" dirty="0" err="1"/>
              <a:t>Faria</a:t>
            </a:r>
            <a:r>
              <a:rPr lang="en-US" sz="2000" dirty="0"/>
              <a:t> (INMG)</a:t>
            </a:r>
            <a:endParaRPr lang="en-US" sz="2000" dirty="0" smtClean="0"/>
          </a:p>
        </p:txBody>
      </p:sp>
    </p:spTree>
    <p:extLst>
      <p:ext uri="{BB962C8B-B14F-4D97-AF65-F5344CB8AC3E}">
        <p14:creationId xmlns:p14="http://schemas.microsoft.com/office/powerpoint/2010/main" val="1807896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41</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Publications / </a:t>
            </a:r>
            <a:r>
              <a:rPr lang="en-US" sz="3200" b="1" kern="0" noProof="0" dirty="0" err="1" smtClean="0">
                <a:solidFill>
                  <a:schemeClr val="bg1"/>
                </a:solidFill>
                <a:latin typeface="Tahoma" pitchFamily="-106" charset="0"/>
                <a:cs typeface="Tahoma" pitchFamily="-106" charset="0"/>
              </a:rPr>
              <a:t>obj</a:t>
            </a:r>
            <a:r>
              <a:rPr lang="en-US" sz="3200" b="1" kern="0" noProof="0" dirty="0" smtClean="0">
                <a:solidFill>
                  <a:schemeClr val="bg1"/>
                </a:solidFill>
                <a:latin typeface="Tahoma" pitchFamily="-106" charset="0"/>
                <a:cs typeface="Tahoma" pitchFamily="-106" charset="0"/>
              </a:rPr>
              <a:t> A</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8" name="TextBox 6"/>
          <p:cNvSpPr txBox="1"/>
          <p:nvPr/>
        </p:nvSpPr>
        <p:spPr>
          <a:xfrm>
            <a:off x="189562" y="1491594"/>
            <a:ext cx="8776724" cy="5755422"/>
          </a:xfrm>
          <a:prstGeom prst="rect">
            <a:avLst/>
          </a:prstGeom>
          <a:noFill/>
        </p:spPr>
        <p:txBody>
          <a:bodyPr wrap="square" rtlCol="0">
            <a:spAutoFit/>
          </a:bodyPr>
          <a:lstStyle/>
          <a:p>
            <a:pPr marL="342900" indent="-342900">
              <a:buFont typeface="Arial" panose="020B0604020202020204" pitchFamily="34" charset="0"/>
              <a:buChar char="•"/>
            </a:pPr>
            <a:r>
              <a:rPr lang="en-US" sz="2000" b="1" dirty="0"/>
              <a:t>Utility of regional satellite volcano deformation monitoring in Latin America: The CEOS pilot project.</a:t>
            </a:r>
            <a:r>
              <a:rPr lang="en-US" sz="2000" dirty="0"/>
              <a:t> </a:t>
            </a:r>
            <a:r>
              <a:rPr lang="en-US" sz="2000" i="1" dirty="0"/>
              <a:t>Delgado, Francisco; Pritchard, Matthew E.; Arnold, David; Biggs, Juliet; Fall Meeting of the American Geophysical Union, 2014, abstract V41C-4830.</a:t>
            </a:r>
            <a:endParaRPr lang="it-IT" sz="2000" dirty="0"/>
          </a:p>
          <a:p>
            <a:pPr marL="342900" indent="-342900">
              <a:buFont typeface="Arial" panose="020B0604020202020204" pitchFamily="34" charset="0"/>
              <a:buChar char="•"/>
            </a:pPr>
            <a:r>
              <a:rPr lang="en-US" sz="2000" b="1" dirty="0"/>
              <a:t>Volcano Monitoring on a Regional Scale: Results from the CEOS DRM Volcano Pilot. </a:t>
            </a:r>
            <a:r>
              <a:rPr lang="en-US" sz="2000" i="1" dirty="0"/>
              <a:t>Arnold, David; Biggs, Juliet; Delgado, Francisco; Pritchard, Matthew E.; </a:t>
            </a:r>
            <a:r>
              <a:rPr lang="en-US" sz="2000" i="1" dirty="0" err="1"/>
              <a:t>Ebmeier</a:t>
            </a:r>
            <a:r>
              <a:rPr lang="en-US" sz="2000" i="1" dirty="0"/>
              <a:t>, Susanna K., FRINGE workshop, </a:t>
            </a:r>
            <a:r>
              <a:rPr lang="en-US" sz="2000" i="1" dirty="0" err="1"/>
              <a:t>Frascati</a:t>
            </a:r>
            <a:r>
              <a:rPr lang="en-US" sz="2000" i="1" dirty="0"/>
              <a:t>, Italy, March 2015.</a:t>
            </a:r>
            <a:endParaRPr lang="it-IT" sz="2000" dirty="0"/>
          </a:p>
          <a:p>
            <a:pPr marL="342900" indent="-342900">
              <a:buFont typeface="Arial" panose="020B0604020202020204" pitchFamily="34" charset="0"/>
              <a:buChar char="•"/>
            </a:pPr>
            <a:r>
              <a:rPr lang="en-US" sz="2000" b="1" dirty="0"/>
              <a:t>Fernandina Volcano (Galápagos) ground deformation modeling via multi-orbits </a:t>
            </a:r>
            <a:r>
              <a:rPr lang="en-US" sz="2000" b="1" dirty="0" err="1"/>
              <a:t>DInSAR</a:t>
            </a:r>
            <a:r>
              <a:rPr lang="en-US" sz="2000" b="1" dirty="0"/>
              <a:t> data</a:t>
            </a:r>
            <a:r>
              <a:rPr lang="en-US" sz="2000" dirty="0"/>
              <a:t>. </a:t>
            </a:r>
            <a:r>
              <a:rPr lang="en-US" sz="2000" i="1" dirty="0"/>
              <a:t>De </a:t>
            </a:r>
            <a:r>
              <a:rPr lang="en-US" sz="2000" i="1" dirty="0" err="1"/>
              <a:t>Novellis</a:t>
            </a:r>
            <a:r>
              <a:rPr lang="en-US" sz="2000" i="1" dirty="0"/>
              <a:t> V.; </a:t>
            </a:r>
            <a:r>
              <a:rPr lang="en-US" sz="2000" i="1" dirty="0" err="1"/>
              <a:t>Pepe</a:t>
            </a:r>
            <a:r>
              <a:rPr lang="en-US" sz="2000" i="1" dirty="0"/>
              <a:t> S., </a:t>
            </a:r>
            <a:r>
              <a:rPr lang="en-US" sz="2000" i="1" dirty="0" err="1"/>
              <a:t>Castaldo</a:t>
            </a:r>
            <a:r>
              <a:rPr lang="en-US" sz="2000" i="1" dirty="0"/>
              <a:t> R.; De Luca C.; </a:t>
            </a:r>
            <a:r>
              <a:rPr lang="en-US" sz="2000" i="1" dirty="0" err="1"/>
              <a:t>Casu</a:t>
            </a:r>
            <a:r>
              <a:rPr lang="en-US" sz="2000" i="1" dirty="0"/>
              <a:t> F.; </a:t>
            </a:r>
            <a:r>
              <a:rPr lang="en-US" sz="2000" i="1" dirty="0" err="1"/>
              <a:t>Tizzani</a:t>
            </a:r>
            <a:r>
              <a:rPr lang="en-US" sz="2000" i="1" dirty="0"/>
              <a:t> P.; </a:t>
            </a:r>
            <a:r>
              <a:rPr lang="en-US" sz="2000" i="1" dirty="0" err="1"/>
              <a:t>Sansosti</a:t>
            </a:r>
            <a:r>
              <a:rPr lang="en-US" sz="2000" i="1" dirty="0"/>
              <a:t> E.</a:t>
            </a:r>
            <a:r>
              <a:rPr lang="en-US" sz="2000" dirty="0"/>
              <a:t>, </a:t>
            </a:r>
            <a:r>
              <a:rPr lang="en-US" sz="2000" i="1" dirty="0"/>
              <a:t>FRINGE workshop, </a:t>
            </a:r>
            <a:r>
              <a:rPr lang="en-US" sz="2000" i="1" dirty="0" err="1"/>
              <a:t>Frascati</a:t>
            </a:r>
            <a:r>
              <a:rPr lang="en-US" sz="2000" i="1" dirty="0"/>
              <a:t>, Italy, March 2015.</a:t>
            </a:r>
            <a:endParaRPr lang="it-IT" sz="2000" dirty="0"/>
          </a:p>
          <a:p>
            <a:pPr marL="342900" indent="-342900">
              <a:buFont typeface="Arial" panose="020B0604020202020204" pitchFamily="34" charset="0"/>
              <a:buChar char="•"/>
            </a:pPr>
            <a:r>
              <a:rPr lang="en-US" sz="2000" b="1" dirty="0"/>
              <a:t>Reducing Vulnerability from Latin American Volcanoes Through Enhanced Monitoring Efforts.</a:t>
            </a:r>
            <a:r>
              <a:rPr lang="en-US" sz="2000" dirty="0"/>
              <a:t> </a:t>
            </a:r>
            <a:r>
              <a:rPr lang="en-US" sz="2000" i="1" dirty="0"/>
              <a:t>Biggs, J.; Delgado, F.; Arnold, D.; </a:t>
            </a:r>
            <a:r>
              <a:rPr lang="en-US" sz="2000" i="1" dirty="0" err="1"/>
              <a:t>Ebmeier</a:t>
            </a:r>
            <a:r>
              <a:rPr lang="en-US" sz="2000" i="1" dirty="0"/>
              <a:t>, S.; Pritchard, M., </a:t>
            </a:r>
            <a:r>
              <a:rPr lang="en-US" sz="2000" dirty="0"/>
              <a:t>International Symposium on the Remote Sensing of the Environment </a:t>
            </a:r>
            <a:r>
              <a:rPr lang="en-US" sz="2000" dirty="0">
                <a:hlinkClick r:id="rId3"/>
              </a:rPr>
              <a:t>ISRSE36-278</a:t>
            </a:r>
            <a:r>
              <a:rPr lang="en-US" sz="2000" dirty="0"/>
              <a:t>, Berlin, May 2015.</a:t>
            </a:r>
            <a:endParaRPr lang="en-US" sz="2000" dirty="0" smtClean="0"/>
          </a:p>
          <a:p>
            <a:endParaRPr lang="en-US" sz="2000" dirty="0" smtClean="0"/>
          </a:p>
          <a:p>
            <a:pPr lvl="1"/>
            <a:endParaRPr lang="en-US" sz="2800" b="1" dirty="0" smtClean="0"/>
          </a:p>
        </p:txBody>
      </p:sp>
    </p:spTree>
    <p:extLst>
      <p:ext uri="{BB962C8B-B14F-4D97-AF65-F5344CB8AC3E}">
        <p14:creationId xmlns:p14="http://schemas.microsoft.com/office/powerpoint/2010/main" val="325066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42</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Publications / </a:t>
            </a:r>
            <a:r>
              <a:rPr lang="en-US" sz="3200" b="1" kern="0" noProof="0" dirty="0" err="1" smtClean="0">
                <a:solidFill>
                  <a:schemeClr val="bg1"/>
                </a:solidFill>
                <a:latin typeface="Tahoma" pitchFamily="-106" charset="0"/>
                <a:cs typeface="Tahoma" pitchFamily="-106" charset="0"/>
              </a:rPr>
              <a:t>obj</a:t>
            </a:r>
            <a:r>
              <a:rPr lang="en-US" sz="3200" b="1" kern="0" noProof="0" dirty="0" smtClean="0">
                <a:solidFill>
                  <a:schemeClr val="bg1"/>
                </a:solidFill>
                <a:latin typeface="Tahoma" pitchFamily="-106" charset="0"/>
                <a:cs typeface="Tahoma" pitchFamily="-106" charset="0"/>
              </a:rPr>
              <a:t> B</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8" name="TextBox 6"/>
          <p:cNvSpPr txBox="1"/>
          <p:nvPr/>
        </p:nvSpPr>
        <p:spPr>
          <a:xfrm>
            <a:off x="189562" y="1491594"/>
            <a:ext cx="8776724" cy="5078313"/>
          </a:xfrm>
          <a:prstGeom prst="rect">
            <a:avLst/>
          </a:prstGeom>
          <a:noFill/>
        </p:spPr>
        <p:txBody>
          <a:bodyPr wrap="square" rtlCol="0">
            <a:spAutoFit/>
          </a:bodyPr>
          <a:lstStyle/>
          <a:p>
            <a:r>
              <a:rPr lang="en-US" dirty="0"/>
              <a:t>A large number of publications and conference presentations have utilized GSNL-provided data; a comprehensive list is available in the status reports for individual Supersites.  Highlights include:</a:t>
            </a:r>
            <a:endParaRPr lang="it-IT" dirty="0"/>
          </a:p>
          <a:p>
            <a:pPr marL="285750" indent="-285750">
              <a:buFont typeface="Arial" panose="020B0604020202020204" pitchFamily="34" charset="0"/>
              <a:buChar char="•"/>
            </a:pPr>
            <a:r>
              <a:rPr lang="en-US" i="1" dirty="0" err="1"/>
              <a:t>Pinel</a:t>
            </a:r>
            <a:r>
              <a:rPr lang="en-US" i="1" dirty="0"/>
              <a:t>, V., Poland, M.P. and Hooper, A</a:t>
            </a:r>
            <a:r>
              <a:rPr lang="en-US" dirty="0"/>
              <a:t>., 2014, Volcanology: </a:t>
            </a:r>
            <a:r>
              <a:rPr lang="en-US" b="1" dirty="0"/>
              <a:t>Lessons learned from synthetic aperture radar imagery</a:t>
            </a:r>
            <a:r>
              <a:rPr lang="en-US" dirty="0"/>
              <a:t>. Journal of Volcanology and Geothermal Research, 289, 81-113, doi:10.1016/j.jvolgeores.2014.10.010.</a:t>
            </a:r>
            <a:endParaRPr lang="it-IT" dirty="0"/>
          </a:p>
          <a:p>
            <a:pPr marL="285750" indent="-285750">
              <a:buFont typeface="Arial" panose="020B0604020202020204" pitchFamily="34" charset="0"/>
              <a:buChar char="•"/>
            </a:pPr>
            <a:r>
              <a:rPr lang="en-US" i="1" dirty="0" err="1"/>
              <a:t>Sigmundsson</a:t>
            </a:r>
            <a:r>
              <a:rPr lang="en-US" i="1" dirty="0"/>
              <a:t>, F., et al</a:t>
            </a:r>
            <a:r>
              <a:rPr lang="en-US" dirty="0"/>
              <a:t>., 2014, </a:t>
            </a:r>
            <a:r>
              <a:rPr lang="en-US" b="1" dirty="0"/>
              <a:t>Segmented lateral dyke growth in a rifting event at </a:t>
            </a:r>
            <a:r>
              <a:rPr lang="en-US" b="1" dirty="0" err="1"/>
              <a:t>Bardarbunga</a:t>
            </a:r>
            <a:r>
              <a:rPr lang="en-US" b="1" dirty="0"/>
              <a:t> volcanic system, Iceland</a:t>
            </a:r>
            <a:r>
              <a:rPr lang="en-US" dirty="0"/>
              <a:t>. Nature, 517(7533), 191-195, doi:10.1038/nature14111.</a:t>
            </a:r>
            <a:endParaRPr lang="it-IT" dirty="0"/>
          </a:p>
          <a:p>
            <a:pPr marL="285750" indent="-285750">
              <a:buFont typeface="Arial" panose="020B0604020202020204" pitchFamily="34" charset="0"/>
              <a:buChar char="•"/>
            </a:pPr>
            <a:r>
              <a:rPr lang="en-US" i="1" dirty="0"/>
              <a:t>Chen, J., </a:t>
            </a:r>
            <a:r>
              <a:rPr lang="en-US" i="1" dirty="0" err="1"/>
              <a:t>Zebker</a:t>
            </a:r>
            <a:r>
              <a:rPr lang="en-US" i="1" dirty="0"/>
              <a:t>, H.A., </a:t>
            </a:r>
            <a:r>
              <a:rPr lang="en-US" i="1" dirty="0" err="1"/>
              <a:t>Segall</a:t>
            </a:r>
            <a:r>
              <a:rPr lang="en-US" i="1" dirty="0"/>
              <a:t>, P. and </a:t>
            </a:r>
            <a:r>
              <a:rPr lang="en-US" i="1" dirty="0" err="1"/>
              <a:t>Miklius</a:t>
            </a:r>
            <a:r>
              <a:rPr lang="en-US" i="1" dirty="0"/>
              <a:t>, A., </a:t>
            </a:r>
            <a:r>
              <a:rPr lang="en-US" dirty="0"/>
              <a:t>2014. </a:t>
            </a:r>
            <a:r>
              <a:rPr lang="en-US" b="1" dirty="0"/>
              <a:t>The 2010 slow slip event and secular motion at Kilauea, </a:t>
            </a:r>
            <a:r>
              <a:rPr lang="en-US" b="1" dirty="0" err="1"/>
              <a:t>Hawai`I</a:t>
            </a:r>
            <a:r>
              <a:rPr lang="en-US" b="1" dirty="0"/>
              <a:t> inferred from </a:t>
            </a:r>
            <a:r>
              <a:rPr lang="en-US" b="1" dirty="0" err="1"/>
              <a:t>TerraSAR</a:t>
            </a:r>
            <a:r>
              <a:rPr lang="en-US" b="1" dirty="0"/>
              <a:t>-X </a:t>
            </a:r>
            <a:r>
              <a:rPr lang="en-US" b="1" dirty="0" err="1"/>
              <a:t>InSAR</a:t>
            </a:r>
            <a:r>
              <a:rPr lang="en-US" b="1" dirty="0"/>
              <a:t> data</a:t>
            </a:r>
            <a:r>
              <a:rPr lang="en-US" dirty="0"/>
              <a:t>. Journal of Geophysical Research, 119(8): 6667–6683, doi:10.1002/2014JB011156.</a:t>
            </a:r>
            <a:endParaRPr lang="it-IT" dirty="0"/>
          </a:p>
          <a:p>
            <a:pPr marL="285750" indent="-285750">
              <a:buFont typeface="Arial" panose="020B0604020202020204" pitchFamily="34" charset="0"/>
              <a:buChar char="•"/>
            </a:pPr>
            <a:r>
              <a:rPr lang="en-US" i="1" dirty="0"/>
              <a:t>Lundgren, P., Poland, M., </a:t>
            </a:r>
            <a:r>
              <a:rPr lang="en-US" i="1" dirty="0" err="1"/>
              <a:t>Miklius</a:t>
            </a:r>
            <a:r>
              <a:rPr lang="en-US" i="1" dirty="0"/>
              <a:t>, A., Orr, T., Yun, S.-H., Fielding, E., Liu, Z., Tanaka, A., </a:t>
            </a:r>
            <a:r>
              <a:rPr lang="en-US" i="1" dirty="0" err="1"/>
              <a:t>Szeliga</a:t>
            </a:r>
            <a:r>
              <a:rPr lang="en-US" i="1" dirty="0"/>
              <a:t>, W., Hensley, S. and Owen, S., </a:t>
            </a:r>
            <a:r>
              <a:rPr lang="en-US" dirty="0"/>
              <a:t>2013. </a:t>
            </a:r>
            <a:r>
              <a:rPr lang="en-US" b="1" dirty="0"/>
              <a:t>Evolution of dike opening during the March 2011 </a:t>
            </a:r>
            <a:r>
              <a:rPr lang="en-US" b="1" dirty="0" err="1"/>
              <a:t>Kamoamoa</a:t>
            </a:r>
            <a:r>
              <a:rPr lang="en-US" b="1" dirty="0"/>
              <a:t> fissure eruption, </a:t>
            </a:r>
            <a:r>
              <a:rPr lang="en-US" b="1" dirty="0" err="1"/>
              <a:t>Kīlauea</a:t>
            </a:r>
            <a:r>
              <a:rPr lang="en-US" b="1" dirty="0"/>
              <a:t> Volcano, </a:t>
            </a:r>
            <a:r>
              <a:rPr lang="en-US" b="1" dirty="0" err="1"/>
              <a:t>Hawaiʻi</a:t>
            </a:r>
            <a:r>
              <a:rPr lang="en-US" dirty="0"/>
              <a:t>. Journal of Geophysical Research, 118(3): 897-914, doi:10.1002/jgrb.50108</a:t>
            </a:r>
            <a:r>
              <a:rPr lang="en-US" dirty="0" smtClean="0"/>
              <a:t>.</a:t>
            </a:r>
          </a:p>
        </p:txBody>
      </p:sp>
    </p:spTree>
    <p:extLst>
      <p:ext uri="{BB962C8B-B14F-4D97-AF65-F5344CB8AC3E}">
        <p14:creationId xmlns:p14="http://schemas.microsoft.com/office/powerpoint/2010/main" val="2819383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43</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Publications /</a:t>
            </a:r>
            <a:r>
              <a:rPr lang="en-US" sz="3200" b="1" kern="0" noProof="0" dirty="0" err="1" smtClean="0">
                <a:solidFill>
                  <a:schemeClr val="bg1"/>
                </a:solidFill>
                <a:latin typeface="Tahoma" pitchFamily="-106" charset="0"/>
                <a:cs typeface="Tahoma" pitchFamily="-106" charset="0"/>
              </a:rPr>
              <a:t>obj</a:t>
            </a:r>
            <a:r>
              <a:rPr lang="en-US" sz="3200" b="1" kern="0" noProof="0" dirty="0" smtClean="0">
                <a:solidFill>
                  <a:schemeClr val="bg1"/>
                </a:solidFill>
                <a:latin typeface="Tahoma" pitchFamily="-106" charset="0"/>
                <a:cs typeface="Tahoma" pitchFamily="-106" charset="0"/>
              </a:rPr>
              <a:t> C</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8" name="TextBox 6"/>
          <p:cNvSpPr txBox="1"/>
          <p:nvPr/>
        </p:nvSpPr>
        <p:spPr>
          <a:xfrm>
            <a:off x="189562" y="1491594"/>
            <a:ext cx="8776724" cy="2585323"/>
          </a:xfrm>
          <a:prstGeom prst="rect">
            <a:avLst/>
          </a:prstGeom>
          <a:noFill/>
        </p:spPr>
        <p:txBody>
          <a:bodyPr wrap="square" rtlCol="0">
            <a:spAutoFit/>
          </a:bodyPr>
          <a:lstStyle/>
          <a:p>
            <a:pPr marL="285750" indent="-285750">
              <a:buFont typeface="Arial" panose="020B0604020202020204" pitchFamily="34" charset="0"/>
              <a:buChar char="•"/>
            </a:pPr>
            <a:r>
              <a:rPr lang="en-US" i="1" dirty="0" err="1"/>
              <a:t>Ferrucci</a:t>
            </a:r>
            <a:r>
              <a:rPr lang="en-US" i="1" dirty="0"/>
              <a:t>, F., Day, S., </a:t>
            </a:r>
            <a:r>
              <a:rPr lang="en-US" i="1" dirty="0" err="1"/>
              <a:t>Hirn</a:t>
            </a:r>
            <a:r>
              <a:rPr lang="en-US" i="1" dirty="0"/>
              <a:t>, B., </a:t>
            </a:r>
            <a:r>
              <a:rPr lang="en-US" i="1" dirty="0" err="1"/>
              <a:t>Faria</a:t>
            </a:r>
            <a:r>
              <a:rPr lang="en-US" i="1" dirty="0"/>
              <a:t>, B., and Zoffoli, S</a:t>
            </a:r>
            <a:r>
              <a:rPr lang="en-US" dirty="0"/>
              <a:t>., 2015, </a:t>
            </a:r>
            <a:r>
              <a:rPr lang="en-US" b="1" dirty="0"/>
              <a:t>Multi-payload multi-platform tactical monitoring and evaluation of the 2014 eruption of Fogo, Cabo Verde</a:t>
            </a:r>
            <a:r>
              <a:rPr lang="en-US" dirty="0"/>
              <a:t>, European Geosciences Union General Assembly, Vienna, Austria, 12–17 April</a:t>
            </a:r>
            <a:r>
              <a:rPr lang="en-US" dirty="0" smtClean="0"/>
              <a:t>.</a:t>
            </a:r>
          </a:p>
          <a:p>
            <a:endParaRPr lang="it-IT" dirty="0"/>
          </a:p>
          <a:p>
            <a:pPr marL="285750" indent="-285750">
              <a:buFont typeface="Arial" panose="020B0604020202020204" pitchFamily="34" charset="0"/>
              <a:buChar char="•"/>
            </a:pPr>
            <a:r>
              <a:rPr lang="en-US" i="1" dirty="0" err="1"/>
              <a:t>Ferrucci</a:t>
            </a:r>
            <a:r>
              <a:rPr lang="en-US" i="1" dirty="0"/>
              <a:t>, F., </a:t>
            </a:r>
            <a:r>
              <a:rPr lang="en-US" i="1" dirty="0" err="1"/>
              <a:t>Hirn</a:t>
            </a:r>
            <a:r>
              <a:rPr lang="en-US" i="1" dirty="0"/>
              <a:t>, B., </a:t>
            </a:r>
            <a:r>
              <a:rPr lang="en-US" i="1" dirty="0" err="1"/>
              <a:t>Faria</a:t>
            </a:r>
            <a:r>
              <a:rPr lang="en-US" i="1" dirty="0"/>
              <a:t>, B., and Zoffoli, S.</a:t>
            </a:r>
            <a:r>
              <a:rPr lang="en-US" dirty="0"/>
              <a:t>, 2015, </a:t>
            </a:r>
            <a:r>
              <a:rPr lang="en-US" b="1" dirty="0"/>
              <a:t>Multi-payload multi-platform simultaneous tactical monitoring of major effusive eruptions in 2014</a:t>
            </a:r>
            <a:r>
              <a:rPr lang="en-US" dirty="0"/>
              <a:t>, International Geosciences and Remote Sensing Symposium, Milan, Italy, 26–31 July.</a:t>
            </a:r>
            <a:endParaRPr lang="en-US" dirty="0" smtClean="0"/>
          </a:p>
        </p:txBody>
      </p:sp>
      <p:pic>
        <p:nvPicPr>
          <p:cNvPr id="2" name="Picture 1" descr="OU_full_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8816" y="5197290"/>
            <a:ext cx="696971" cy="517709"/>
          </a:xfrm>
          <a:prstGeom prst="rect">
            <a:avLst/>
          </a:prstGeom>
        </p:spPr>
      </p:pic>
      <p:pic>
        <p:nvPicPr>
          <p:cNvPr id="3" name="Picture 2" descr="UCL-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1465" y="4968725"/>
            <a:ext cx="686229" cy="746274"/>
          </a:xfrm>
          <a:prstGeom prst="rect">
            <a:avLst/>
          </a:prstGeom>
        </p:spPr>
      </p:pic>
      <p:pic>
        <p:nvPicPr>
          <p:cNvPr id="4" name="Picture 3" descr="IESC.png"/>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2000"/>
                    </a14:imgEffect>
                  </a14:imgLayer>
                </a14:imgProps>
              </a:ext>
              <a:ext uri="{28A0092B-C50C-407E-A947-70E740481C1C}">
                <a14:useLocalDpi xmlns:a14="http://schemas.microsoft.com/office/drawing/2010/main"/>
              </a:ext>
            </a:extLst>
          </a:blip>
          <a:stretch>
            <a:fillRect/>
          </a:stretch>
        </p:blipFill>
        <p:spPr>
          <a:xfrm>
            <a:off x="4945000" y="5227854"/>
            <a:ext cx="611377" cy="366826"/>
          </a:xfrm>
          <a:prstGeom prst="rect">
            <a:avLst/>
          </a:prstGeom>
        </p:spPr>
      </p:pic>
    </p:spTree>
    <p:extLst>
      <p:ext uri="{BB962C8B-B14F-4D97-AF65-F5344CB8AC3E}">
        <p14:creationId xmlns:p14="http://schemas.microsoft.com/office/powerpoint/2010/main" val="3757293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44</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Milestones 2015-2017</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299876" y="1491594"/>
            <a:ext cx="8494874" cy="4985980"/>
          </a:xfrm>
          <a:prstGeom prst="rect">
            <a:avLst/>
          </a:prstGeom>
          <a:noFill/>
        </p:spPr>
        <p:txBody>
          <a:bodyPr wrap="square" rtlCol="0">
            <a:spAutoFit/>
          </a:bodyPr>
          <a:lstStyle/>
          <a:p>
            <a:pPr lvl="0"/>
            <a:r>
              <a:rPr lang="en-GB" sz="2400" u="sng" dirty="0">
                <a:solidFill>
                  <a:srgbClr val="FF0000"/>
                </a:solidFill>
              </a:rPr>
              <a:t>Objective A – Regional </a:t>
            </a:r>
            <a:r>
              <a:rPr lang="en-GB" sz="2400" u="sng" dirty="0" smtClean="0">
                <a:solidFill>
                  <a:srgbClr val="FF0000"/>
                </a:solidFill>
              </a:rPr>
              <a:t>Demonstration</a:t>
            </a:r>
          </a:p>
          <a:p>
            <a:pPr lvl="0"/>
            <a:endParaRPr lang="en-GB" sz="2400" u="sng" dirty="0">
              <a:solidFill>
                <a:srgbClr val="FF0000"/>
              </a:solidFill>
            </a:endParaRPr>
          </a:p>
          <a:p>
            <a:r>
              <a:rPr lang="en-US" b="1" dirty="0" smtClean="0"/>
              <a:t>2014</a:t>
            </a:r>
            <a:r>
              <a:rPr lang="en-US" dirty="0"/>
              <a:t>: Begin studies at site-specific volcanoes of opportunity.  Begin collection of data over Latin America and development of derived products. Establish ties with users in Latin America and work with them to define procedures for delivering products. (100%)</a:t>
            </a:r>
            <a:endParaRPr lang="it-IT" dirty="0"/>
          </a:p>
          <a:p>
            <a:r>
              <a:rPr lang="en-US" b="1" dirty="0" smtClean="0"/>
              <a:t>2015</a:t>
            </a:r>
            <a:r>
              <a:rPr lang="en-US" dirty="0"/>
              <a:t>: Provide derived products to appropriate users in Latin America (e.g., VAACs, Observatories) and agencies working on site-specific volcanoes.  Collect feedback from users about the data and derived products, and use the feedback to refine monitoring strategies.  Provide initial evaluation of pilot results to the World Conference on Disaster Risk Reduction. (20% -- derived products given to end-users in Latin America and some initial feedback received)</a:t>
            </a:r>
            <a:endParaRPr lang="it-IT" dirty="0"/>
          </a:p>
          <a:p>
            <a:r>
              <a:rPr lang="en-US" b="1" dirty="0" smtClean="0"/>
              <a:t>2016</a:t>
            </a:r>
            <a:r>
              <a:rPr lang="en-US" dirty="0"/>
              <a:t>: </a:t>
            </a:r>
            <a:r>
              <a:rPr lang="en-US" dirty="0" smtClean="0"/>
              <a:t>Continue to provide products and collect feedbacks form users. Receive </a:t>
            </a:r>
            <a:r>
              <a:rPr lang="en-US" dirty="0"/>
              <a:t>reports from Latin American users on derived products and adjust as needed.  Evaluate results from site-specific studies. (0</a:t>
            </a:r>
            <a:r>
              <a:rPr lang="en-US" dirty="0" smtClean="0"/>
              <a:t>%)</a:t>
            </a:r>
          </a:p>
          <a:p>
            <a:r>
              <a:rPr lang="en-US" b="1" dirty="0" smtClean="0">
                <a:cs typeface="Helvetica Neue Light" charset="0"/>
                <a:sym typeface="Helvetica Neue" charset="0"/>
              </a:rPr>
              <a:t>2017</a:t>
            </a:r>
            <a:r>
              <a:rPr lang="en-US" dirty="0" smtClean="0">
                <a:cs typeface="Helvetica Neue Light" charset="0"/>
                <a:sym typeface="Helvetica Neue" charset="0"/>
              </a:rPr>
              <a:t>: </a:t>
            </a:r>
            <a:r>
              <a:rPr lang="en-US" dirty="0" smtClean="0"/>
              <a:t>Develop </a:t>
            </a:r>
            <a:r>
              <a:rPr lang="en-US" dirty="0"/>
              <a:t>broader space-based EO strategy using insights from pilot in a formal report. (0</a:t>
            </a:r>
            <a:r>
              <a:rPr lang="en-US" dirty="0" smtClean="0"/>
              <a:t>%)</a:t>
            </a:r>
            <a:endParaRPr lang="en-US" dirty="0"/>
          </a:p>
        </p:txBody>
      </p:sp>
    </p:spTree>
    <p:extLst>
      <p:ext uri="{BB962C8B-B14F-4D97-AF65-F5344CB8AC3E}">
        <p14:creationId xmlns:p14="http://schemas.microsoft.com/office/powerpoint/2010/main" val="3904833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45</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Milestones 2015-2017</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299876" y="1491594"/>
            <a:ext cx="8494874" cy="4401205"/>
          </a:xfrm>
          <a:prstGeom prst="rect">
            <a:avLst/>
          </a:prstGeom>
          <a:noFill/>
        </p:spPr>
        <p:txBody>
          <a:bodyPr wrap="square" rtlCol="0">
            <a:spAutoFit/>
          </a:bodyPr>
          <a:lstStyle/>
          <a:p>
            <a:r>
              <a:rPr lang="en-GB" sz="2000" u="sng" dirty="0">
                <a:solidFill>
                  <a:srgbClr val="FF0000"/>
                </a:solidFill>
              </a:rPr>
              <a:t>Objective B – </a:t>
            </a:r>
            <a:r>
              <a:rPr lang="en-GB" sz="2000" u="sng" dirty="0" err="1">
                <a:solidFill>
                  <a:srgbClr val="FF0000"/>
                </a:solidFill>
              </a:rPr>
              <a:t>Geohazard</a:t>
            </a:r>
            <a:r>
              <a:rPr lang="en-GB" sz="2000" u="sng" dirty="0">
                <a:solidFill>
                  <a:srgbClr val="FF0000"/>
                </a:solidFill>
              </a:rPr>
              <a:t> Supersites and Natural </a:t>
            </a:r>
            <a:r>
              <a:rPr lang="en-GB" sz="2000" u="sng" dirty="0" smtClean="0">
                <a:solidFill>
                  <a:srgbClr val="FF0000"/>
                </a:solidFill>
              </a:rPr>
              <a:t>Laboratories</a:t>
            </a:r>
          </a:p>
          <a:p>
            <a:endParaRPr lang="en-US" sz="2000" dirty="0" smtClean="0"/>
          </a:p>
          <a:p>
            <a:r>
              <a:rPr lang="en-US" sz="2000" b="1" dirty="0" smtClean="0"/>
              <a:t>2014</a:t>
            </a:r>
            <a:r>
              <a:rPr lang="en-US" sz="2000" dirty="0"/>
              <a:t>: D</a:t>
            </a:r>
            <a:r>
              <a:rPr lang="en-US" sz="2000" dirty="0" smtClean="0"/>
              <a:t>ata acquired from </a:t>
            </a:r>
            <a:r>
              <a:rPr lang="en-US" sz="2000" dirty="0"/>
              <a:t>multiple platforms over volcanoes in </a:t>
            </a:r>
            <a:r>
              <a:rPr lang="en-US" sz="2000" dirty="0" smtClean="0"/>
              <a:t>Hawaii and Iceland.  </a:t>
            </a:r>
            <a:r>
              <a:rPr lang="en-US" sz="2000" dirty="0"/>
              <a:t>Present results at conferences and in peer-reviewed publications. (100</a:t>
            </a:r>
            <a:r>
              <a:rPr lang="en-US" sz="2000" dirty="0" smtClean="0"/>
              <a:t>%)</a:t>
            </a:r>
            <a:endParaRPr lang="it-IT" sz="2000" dirty="0"/>
          </a:p>
          <a:p>
            <a:r>
              <a:rPr lang="en-US" sz="2000" b="1" dirty="0"/>
              <a:t>2015</a:t>
            </a:r>
            <a:r>
              <a:rPr lang="en-US" sz="2000" dirty="0"/>
              <a:t>: Continue to acquire data from multiple platforms over volcanoes in Hawaii, Iceland, </a:t>
            </a:r>
            <a:r>
              <a:rPr lang="en-US" sz="2000" dirty="0" smtClean="0"/>
              <a:t>Italy, New Zealand and Ecuador.  </a:t>
            </a:r>
            <a:r>
              <a:rPr lang="en-US" sz="2000" dirty="0"/>
              <a:t>Present results at conferences and in peer-reviewed publications. (10%)</a:t>
            </a:r>
            <a:endParaRPr lang="it-IT" sz="2000" dirty="0"/>
          </a:p>
          <a:p>
            <a:r>
              <a:rPr lang="en-US" sz="2000" b="1" dirty="0" smtClean="0"/>
              <a:t>2016</a:t>
            </a:r>
            <a:r>
              <a:rPr lang="en-US" sz="2000" dirty="0"/>
              <a:t>: Continue to acquire data from multiple platforms over volcanoes in Hawaii, Iceland, Italy, New Zealand and Ecuador</a:t>
            </a:r>
            <a:r>
              <a:rPr lang="en-US" sz="2000" dirty="0" smtClean="0"/>
              <a:t>.  </a:t>
            </a:r>
            <a:r>
              <a:rPr lang="en-US" sz="2000" dirty="0"/>
              <a:t>Present results at conferences and in peer-reviewed publications. (0</a:t>
            </a:r>
            <a:r>
              <a:rPr lang="en-US" sz="2000" dirty="0" smtClean="0"/>
              <a:t>%)</a:t>
            </a:r>
          </a:p>
          <a:p>
            <a:r>
              <a:rPr lang="en-US" sz="2000" b="1" dirty="0" smtClean="0"/>
              <a:t>2017</a:t>
            </a:r>
            <a:r>
              <a:rPr lang="en-US" sz="2000" dirty="0" smtClean="0"/>
              <a:t>: </a:t>
            </a:r>
            <a:r>
              <a:rPr lang="en-US" sz="2000" dirty="0"/>
              <a:t>Continue to acquire data from multiple platforms over volcanoes in Hawaii, Iceland, Italy, New Zealand and Ecuador</a:t>
            </a:r>
            <a:r>
              <a:rPr lang="en-US" sz="2000" dirty="0" smtClean="0"/>
              <a:t>.  </a:t>
            </a:r>
            <a:r>
              <a:rPr lang="en-US" sz="2000" dirty="0"/>
              <a:t>Present results at conferences and in peer-reviewed publications. (0</a:t>
            </a:r>
            <a:r>
              <a:rPr lang="en-US" sz="2000" dirty="0" smtClean="0"/>
              <a:t>%)</a:t>
            </a:r>
            <a:endParaRPr lang="en-US" sz="2000" dirty="0"/>
          </a:p>
        </p:txBody>
      </p:sp>
    </p:spTree>
    <p:extLst>
      <p:ext uri="{BB962C8B-B14F-4D97-AF65-F5344CB8AC3E}">
        <p14:creationId xmlns:p14="http://schemas.microsoft.com/office/powerpoint/2010/main" val="2248544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46</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Milestones 2015-2017</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299876" y="1491594"/>
            <a:ext cx="8494874" cy="3785652"/>
          </a:xfrm>
          <a:prstGeom prst="rect">
            <a:avLst/>
          </a:prstGeom>
          <a:noFill/>
        </p:spPr>
        <p:txBody>
          <a:bodyPr wrap="square" rtlCol="0">
            <a:spAutoFit/>
          </a:bodyPr>
          <a:lstStyle/>
          <a:p>
            <a:r>
              <a:rPr lang="en-GB" sz="2000" u="sng" dirty="0">
                <a:solidFill>
                  <a:srgbClr val="FF0000"/>
                </a:solidFill>
              </a:rPr>
              <a:t>Objective C – </a:t>
            </a:r>
            <a:r>
              <a:rPr lang="en-US" sz="2000" u="sng" dirty="0">
                <a:solidFill>
                  <a:srgbClr val="FF0000"/>
                </a:solidFill>
              </a:rPr>
              <a:t>Significant Global Event</a:t>
            </a:r>
            <a:endParaRPr lang="it-IT" sz="2000" u="sng" dirty="0">
              <a:solidFill>
                <a:srgbClr val="FF0000"/>
              </a:solidFill>
            </a:endParaRPr>
          </a:p>
          <a:p>
            <a:endParaRPr lang="en-US" sz="2000" dirty="0" smtClean="0"/>
          </a:p>
          <a:p>
            <a:pPr marL="342900" indent="-342900">
              <a:buFontTx/>
              <a:buChar char="-"/>
            </a:pPr>
            <a:r>
              <a:rPr lang="en-US" sz="2000" dirty="0" smtClean="0"/>
              <a:t>submit </a:t>
            </a:r>
            <a:r>
              <a:rPr lang="en-US" sz="2000" dirty="0"/>
              <a:t>proposal in advance of any suitable Objective C eruptive event (25</a:t>
            </a:r>
            <a:r>
              <a:rPr lang="en-US" sz="2000" dirty="0" smtClean="0"/>
              <a:t>%)</a:t>
            </a:r>
            <a:endParaRPr lang="it-IT" sz="2000" dirty="0"/>
          </a:p>
          <a:p>
            <a:pPr marL="342900" indent="-342900">
              <a:buFontTx/>
              <a:buChar char="-"/>
            </a:pPr>
            <a:r>
              <a:rPr lang="en-US" sz="2000" dirty="0" smtClean="0"/>
              <a:t>identify </a:t>
            </a:r>
            <a:r>
              <a:rPr lang="en-US" sz="2000" dirty="0"/>
              <a:t>an eruptive event, hopefully in southeast Asia, that threatens a significant population and in which results from remote sensing data would not otherwise be available to local emergency management officials (0</a:t>
            </a:r>
            <a:r>
              <a:rPr lang="en-US" sz="2000" dirty="0" smtClean="0"/>
              <a:t>%)</a:t>
            </a:r>
            <a:r>
              <a:rPr lang="en-US" sz="2000" dirty="0"/>
              <a:t> </a:t>
            </a:r>
            <a:endParaRPr lang="it-IT" sz="2000" dirty="0"/>
          </a:p>
          <a:p>
            <a:pPr marL="342900" indent="-342900">
              <a:buFontTx/>
              <a:buChar char="-"/>
            </a:pPr>
            <a:r>
              <a:rPr lang="en-US" sz="2000" dirty="0" smtClean="0"/>
              <a:t>process </a:t>
            </a:r>
            <a:r>
              <a:rPr lang="en-US" sz="2000" dirty="0"/>
              <a:t>SAR and thermal/visual data and provide derived products (effusion rates, deformation, deposit maps, etc.) to local scientists and emergency management agencies </a:t>
            </a:r>
            <a:r>
              <a:rPr lang="en-US" sz="2000" dirty="0" smtClean="0"/>
              <a:t>(20%)</a:t>
            </a:r>
          </a:p>
          <a:p>
            <a:pPr marL="342900" indent="-342900">
              <a:buFontTx/>
              <a:buChar char="-"/>
            </a:pPr>
            <a:endParaRPr lang="en-US" sz="2000" dirty="0" smtClean="0"/>
          </a:p>
        </p:txBody>
      </p:sp>
    </p:spTree>
    <p:extLst>
      <p:ext uri="{BB962C8B-B14F-4D97-AF65-F5344CB8AC3E}">
        <p14:creationId xmlns:p14="http://schemas.microsoft.com/office/powerpoint/2010/main" val="2077328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47</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Issues</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189562" y="1491594"/>
            <a:ext cx="8776724"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Current </a:t>
            </a:r>
            <a:r>
              <a:rPr lang="en-US" sz="2000" dirty="0"/>
              <a:t>data allocations are not sufficient to monitor all of the volcanoes of interest.  </a:t>
            </a:r>
            <a:endParaRPr lang="en-US" sz="2000" dirty="0" smtClean="0"/>
          </a:p>
          <a:p>
            <a:pPr marL="342900" indent="-342900">
              <a:buFont typeface="Arial" panose="020B0604020202020204" pitchFamily="34" charset="0"/>
              <a:buChar char="•"/>
            </a:pPr>
            <a:r>
              <a:rPr lang="en-US" sz="2000" dirty="0" smtClean="0"/>
              <a:t>Need to coordinate </a:t>
            </a:r>
            <a:r>
              <a:rPr lang="en-US" sz="2000" dirty="0"/>
              <a:t>CEOS efforts with a few researchers who have independent projects monitoring selected volcanoes to avoid redundant studies -- for example, GFZ (Potsdam, Germany) is working at Lascar (Chile) and Colima (Mexico), and JPL is looking at several volcanoes in Latin America. </a:t>
            </a:r>
            <a:endParaRPr lang="en-US" sz="2000" dirty="0" smtClean="0"/>
          </a:p>
          <a:p>
            <a:pPr marL="342900" indent="-342900">
              <a:buFont typeface="Arial" panose="020B0604020202020204" pitchFamily="34" charset="0"/>
              <a:buChar char="•"/>
            </a:pPr>
            <a:r>
              <a:rPr lang="en-US" sz="2000" dirty="0" smtClean="0"/>
              <a:t>A </a:t>
            </a:r>
            <a:r>
              <a:rPr lang="en-US" sz="2000" dirty="0"/>
              <a:t>stronger tie is needed between the Ecuadorian volcanoes Supersite and the pilot project (thus far, only informal ties are in place</a:t>
            </a:r>
            <a:r>
              <a:rPr lang="en-US" sz="2000" dirty="0" smtClean="0"/>
              <a:t>).</a:t>
            </a:r>
            <a:endParaRPr lang="it-IT" sz="2000" dirty="0"/>
          </a:p>
          <a:p>
            <a:pPr marL="342900" indent="-342900">
              <a:buFont typeface="Arial" panose="020B0604020202020204" pitchFamily="34" charset="0"/>
              <a:buChar char="•"/>
            </a:pPr>
            <a:r>
              <a:rPr lang="it-IT" sz="2000" dirty="0" smtClean="0"/>
              <a:t>Limited work force </a:t>
            </a:r>
            <a:r>
              <a:rPr lang="en-US" sz="2000" dirty="0" smtClean="0"/>
              <a:t> (1 </a:t>
            </a:r>
            <a:r>
              <a:rPr lang="en-US" sz="2000" dirty="0"/>
              <a:t>graduate student at Bristol and 1 at </a:t>
            </a:r>
            <a:r>
              <a:rPr lang="en-US" sz="2000" dirty="0" smtClean="0"/>
              <a:t>Cornell)</a:t>
            </a:r>
          </a:p>
          <a:p>
            <a:pPr marL="342900" indent="-342900">
              <a:buFont typeface="Arial" panose="020B0604020202020204" pitchFamily="34" charset="0"/>
              <a:buChar char="•"/>
            </a:pPr>
            <a:r>
              <a:rPr lang="en-US" sz="2000" dirty="0" smtClean="0"/>
              <a:t>Possible addition </a:t>
            </a:r>
            <a:r>
              <a:rPr lang="en-US" sz="2000" dirty="0"/>
              <a:t>of a few researchers to the pilot project to focus on areas where we have not had time to investigate in detail: specifically Mexico, Nicaragua, Guatemala, and El </a:t>
            </a:r>
            <a:r>
              <a:rPr lang="en-US" sz="2000" dirty="0" smtClean="0"/>
              <a:t>Salvador</a:t>
            </a:r>
            <a:endParaRPr lang="en-US" sz="2800" b="1" dirty="0" smtClean="0"/>
          </a:p>
        </p:txBody>
      </p:sp>
    </p:spTree>
    <p:extLst>
      <p:ext uri="{BB962C8B-B14F-4D97-AF65-F5344CB8AC3E}">
        <p14:creationId xmlns:p14="http://schemas.microsoft.com/office/powerpoint/2010/main" val="2949169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48</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Issues</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189562" y="1491594"/>
            <a:ext cx="8776724" cy="4524315"/>
          </a:xfrm>
          <a:prstGeom prst="rect">
            <a:avLst/>
          </a:prstGeom>
          <a:noFill/>
        </p:spPr>
        <p:txBody>
          <a:bodyPr wrap="square" rtlCol="0">
            <a:spAutoFit/>
          </a:bodyPr>
          <a:lstStyle/>
          <a:p>
            <a:pPr marL="342900" indent="-342900">
              <a:buFont typeface="Arial"/>
              <a:buChar char="•"/>
            </a:pPr>
            <a:r>
              <a:rPr lang="en-US" sz="2000" dirty="0" smtClean="0"/>
              <a:t>Need to share data and results among participant</a:t>
            </a:r>
          </a:p>
          <a:p>
            <a:pPr marL="342900" indent="-342900">
              <a:buFont typeface="Arial"/>
              <a:buChar char="•"/>
            </a:pPr>
            <a:r>
              <a:rPr lang="en-US" sz="2000" dirty="0" smtClean="0"/>
              <a:t>Proposal by ESA to use the </a:t>
            </a:r>
            <a:r>
              <a:rPr lang="en-US" sz="2000" dirty="0" err="1" smtClean="0"/>
              <a:t>Geohazard</a:t>
            </a:r>
            <a:r>
              <a:rPr lang="en-US" sz="2000" dirty="0" smtClean="0"/>
              <a:t> Exploitation Platform that can provide:</a:t>
            </a:r>
          </a:p>
          <a:p>
            <a:pPr marL="800100" lvl="1" indent="-342900">
              <a:buFont typeface="Arial"/>
              <a:buChar char="•"/>
            </a:pPr>
            <a:r>
              <a:rPr lang="en-GB" sz="2000" dirty="0" smtClean="0"/>
              <a:t>EO </a:t>
            </a:r>
            <a:r>
              <a:rPr lang="en-GB" sz="2000" dirty="0"/>
              <a:t>data discovery </a:t>
            </a:r>
            <a:endParaRPr lang="en-GB" sz="2000" dirty="0" smtClean="0"/>
          </a:p>
          <a:p>
            <a:pPr marL="800100" lvl="1" indent="-342900">
              <a:buFont typeface="Arial"/>
              <a:buChar char="•"/>
            </a:pPr>
            <a:r>
              <a:rPr lang="en-GB" sz="2000" dirty="0" smtClean="0"/>
              <a:t>EO </a:t>
            </a:r>
            <a:r>
              <a:rPr lang="en-GB" sz="2000" dirty="0"/>
              <a:t>data access over distributed repositories from a pool of </a:t>
            </a:r>
            <a:r>
              <a:rPr lang="en-GB" sz="2000" dirty="0" smtClean="0"/>
              <a:t>contributing agencies</a:t>
            </a:r>
          </a:p>
          <a:p>
            <a:pPr marL="800100" lvl="1" indent="-342900">
              <a:buFont typeface="Arial"/>
              <a:buChar char="•"/>
            </a:pPr>
            <a:r>
              <a:rPr lang="en-GB" sz="2000" dirty="0" smtClean="0"/>
              <a:t>accounting </a:t>
            </a:r>
            <a:r>
              <a:rPr lang="en-GB" sz="2000" dirty="0"/>
              <a:t>for EO data consumption allowing to monitor the volumes of </a:t>
            </a:r>
            <a:endParaRPr lang="en-GB" sz="2000" dirty="0" smtClean="0"/>
          </a:p>
          <a:p>
            <a:pPr marL="800100" lvl="1" indent="-342900">
              <a:buFont typeface="Arial"/>
              <a:buChar char="•"/>
            </a:pPr>
            <a:r>
              <a:rPr lang="en-GB" sz="2000" dirty="0" smtClean="0"/>
              <a:t>EO processing</a:t>
            </a:r>
          </a:p>
          <a:p>
            <a:pPr marL="800100" lvl="1" indent="-342900">
              <a:buFont typeface="Arial"/>
              <a:buChar char="•"/>
            </a:pPr>
            <a:r>
              <a:rPr lang="en-GB" sz="2000" dirty="0" smtClean="0"/>
              <a:t>Access </a:t>
            </a:r>
            <a:r>
              <a:rPr lang="en-GB" sz="2000" dirty="0"/>
              <a:t>to Value Added </a:t>
            </a:r>
            <a:r>
              <a:rPr lang="en-GB" sz="2000" dirty="0" smtClean="0"/>
              <a:t>products</a:t>
            </a:r>
            <a:endParaRPr lang="en-US" sz="2000" dirty="0"/>
          </a:p>
          <a:p>
            <a:pPr marL="342900" indent="-342900">
              <a:buFont typeface="Arial" panose="020B0604020202020204" pitchFamily="34" charset="0"/>
              <a:buChar char="•"/>
            </a:pPr>
            <a:r>
              <a:rPr lang="en-US" sz="2000" dirty="0" smtClean="0"/>
              <a:t>ASI agrees to use GEP to access CSK data for </a:t>
            </a:r>
            <a:r>
              <a:rPr lang="en-US" sz="2000" dirty="0" err="1" smtClean="0"/>
              <a:t>Geohazard</a:t>
            </a:r>
            <a:r>
              <a:rPr lang="en-US" sz="2000" dirty="0" smtClean="0"/>
              <a:t> Supersites.</a:t>
            </a:r>
            <a:endParaRPr lang="en-US" sz="2000" dirty="0"/>
          </a:p>
          <a:p>
            <a:pPr marL="1257300" lvl="2" indent="-342900">
              <a:buFont typeface="Arial"/>
              <a:buChar char="•"/>
            </a:pPr>
            <a:endParaRPr lang="en-US" sz="2000" dirty="0" smtClean="0"/>
          </a:p>
          <a:p>
            <a:endParaRPr lang="en-US" sz="2000" dirty="0" smtClean="0"/>
          </a:p>
          <a:p>
            <a:pPr lvl="1"/>
            <a:endParaRPr lang="en-US" sz="2800" b="1" dirty="0" smtClean="0"/>
          </a:p>
        </p:txBody>
      </p:sp>
    </p:spTree>
    <p:extLst>
      <p:ext uri="{BB962C8B-B14F-4D97-AF65-F5344CB8AC3E}">
        <p14:creationId xmlns:p14="http://schemas.microsoft.com/office/powerpoint/2010/main" val="1519784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773" y="3304352"/>
            <a:ext cx="8776724" cy="646331"/>
          </a:xfrm>
          <a:prstGeom prst="rect">
            <a:avLst/>
          </a:prstGeom>
          <a:noFill/>
        </p:spPr>
        <p:txBody>
          <a:bodyPr wrap="square" rtlCol="0">
            <a:spAutoFit/>
          </a:bodyPr>
          <a:lstStyle/>
          <a:p>
            <a:pPr algn="ctr"/>
            <a:r>
              <a:rPr lang="en-US" sz="3600" dirty="0" smtClean="0"/>
              <a:t>Thank you</a:t>
            </a:r>
          </a:p>
        </p:txBody>
      </p:sp>
    </p:spTree>
    <p:extLst>
      <p:ext uri="{BB962C8B-B14F-4D97-AF65-F5344CB8AC3E}">
        <p14:creationId xmlns:p14="http://schemas.microsoft.com/office/powerpoint/2010/main" val="2442519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5</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Participants in the Pilot</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510247" y="1491594"/>
            <a:ext cx="7742748" cy="4832092"/>
          </a:xfrm>
          <a:prstGeom prst="rect">
            <a:avLst/>
          </a:prstGeom>
          <a:noFill/>
        </p:spPr>
        <p:txBody>
          <a:bodyPr wrap="square" rtlCol="0">
            <a:spAutoFit/>
          </a:bodyPr>
          <a:lstStyle/>
          <a:p>
            <a:r>
              <a:rPr lang="en-US" sz="2400" b="1" dirty="0" smtClean="0"/>
              <a:t>CEOS </a:t>
            </a:r>
            <a:r>
              <a:rPr lang="en-US" sz="2400" b="1" dirty="0"/>
              <a:t>partners: </a:t>
            </a:r>
          </a:p>
          <a:p>
            <a:r>
              <a:rPr lang="it-IT" sz="2000" dirty="0" smtClean="0"/>
              <a:t>USGS</a:t>
            </a:r>
            <a:r>
              <a:rPr lang="it-IT" sz="2000" dirty="0"/>
              <a:t>, </a:t>
            </a:r>
            <a:r>
              <a:rPr lang="it-IT" sz="2000" dirty="0" smtClean="0"/>
              <a:t>ASI, CNES, CSA,</a:t>
            </a:r>
            <a:r>
              <a:rPr lang="it-IT" sz="2000" dirty="0"/>
              <a:t> DLR</a:t>
            </a:r>
            <a:r>
              <a:rPr lang="it-IT" sz="2000" dirty="0" smtClean="0"/>
              <a:t>, ESA, NASA, NOAA</a:t>
            </a:r>
            <a:r>
              <a:rPr lang="it-IT" sz="2000" dirty="0"/>
              <a:t>, </a:t>
            </a:r>
            <a:r>
              <a:rPr lang="it-IT" sz="2000" dirty="0" smtClean="0"/>
              <a:t>JAXA </a:t>
            </a:r>
            <a:r>
              <a:rPr lang="it-IT" sz="2400" dirty="0"/>
              <a:t>	</a:t>
            </a:r>
            <a:endParaRPr lang="en-US" sz="2400" dirty="0"/>
          </a:p>
          <a:p>
            <a:endParaRPr lang="en-US" sz="2400" b="1" dirty="0" smtClean="0"/>
          </a:p>
          <a:p>
            <a:r>
              <a:rPr lang="en-US" sz="2400" b="1" dirty="0" smtClean="0"/>
              <a:t>Other </a:t>
            </a:r>
            <a:r>
              <a:rPr lang="en-US" sz="2400" b="1" dirty="0"/>
              <a:t>partners: </a:t>
            </a:r>
          </a:p>
          <a:p>
            <a:r>
              <a:rPr lang="it-IT" sz="2000" dirty="0" err="1" smtClean="0"/>
              <a:t>University</a:t>
            </a:r>
            <a:r>
              <a:rPr lang="it-IT" sz="2000" dirty="0" smtClean="0"/>
              <a:t> </a:t>
            </a:r>
            <a:r>
              <a:rPr lang="it-IT" sz="2000" dirty="0"/>
              <a:t>of Bristol (UK), </a:t>
            </a:r>
            <a:r>
              <a:rPr lang="it-IT" sz="2000" dirty="0" err="1"/>
              <a:t>Cornell</a:t>
            </a:r>
            <a:r>
              <a:rPr lang="it-IT" sz="2000" dirty="0"/>
              <a:t> </a:t>
            </a:r>
            <a:r>
              <a:rPr lang="it-IT" sz="2000" dirty="0" err="1"/>
              <a:t>University</a:t>
            </a:r>
            <a:r>
              <a:rPr lang="it-IT" sz="2000" dirty="0"/>
              <a:t> (US), </a:t>
            </a:r>
            <a:r>
              <a:rPr lang="it-IT" sz="2000" dirty="0" err="1"/>
              <a:t>University</a:t>
            </a:r>
            <a:r>
              <a:rPr lang="it-IT" sz="2000" dirty="0"/>
              <a:t> of Iceland, </a:t>
            </a:r>
            <a:r>
              <a:rPr lang="it-IT" sz="2000" dirty="0" err="1"/>
              <a:t>British</a:t>
            </a:r>
            <a:r>
              <a:rPr lang="it-IT" sz="2000" dirty="0"/>
              <a:t> </a:t>
            </a:r>
            <a:r>
              <a:rPr lang="it-IT" sz="2000" dirty="0" err="1"/>
              <a:t>Geological</a:t>
            </a:r>
            <a:r>
              <a:rPr lang="it-IT" sz="2000" dirty="0"/>
              <a:t> </a:t>
            </a:r>
            <a:r>
              <a:rPr lang="it-IT" sz="2000" dirty="0" err="1"/>
              <a:t>Survey</a:t>
            </a:r>
            <a:r>
              <a:rPr lang="it-IT" sz="2000" dirty="0"/>
              <a:t>, </a:t>
            </a:r>
            <a:r>
              <a:rPr lang="it-IT" sz="2000" dirty="0" err="1"/>
              <a:t>Italian</a:t>
            </a:r>
            <a:r>
              <a:rPr lang="it-IT" sz="2000" dirty="0"/>
              <a:t> National </a:t>
            </a:r>
            <a:r>
              <a:rPr lang="it-IT" sz="2000" dirty="0" err="1"/>
              <a:t>Research</a:t>
            </a:r>
            <a:r>
              <a:rPr lang="it-IT" sz="2000" dirty="0"/>
              <a:t> </a:t>
            </a:r>
            <a:r>
              <a:rPr lang="it-IT" sz="2000" dirty="0" err="1"/>
              <a:t>Council</a:t>
            </a:r>
            <a:r>
              <a:rPr lang="it-IT" sz="2000" dirty="0"/>
              <a:t> </a:t>
            </a:r>
            <a:r>
              <a:rPr lang="it-IT" sz="2000" dirty="0" smtClean="0"/>
              <a:t>(</a:t>
            </a:r>
            <a:r>
              <a:rPr lang="it-IT" sz="2000" dirty="0"/>
              <a:t>IREA –CNR</a:t>
            </a:r>
            <a:r>
              <a:rPr lang="it-IT" sz="2000" dirty="0" smtClean="0"/>
              <a:t>), </a:t>
            </a:r>
            <a:r>
              <a:rPr lang="it-IT" sz="2000" dirty="0"/>
              <a:t>the Open </a:t>
            </a:r>
            <a:r>
              <a:rPr lang="it-IT" sz="2000" dirty="0" err="1"/>
              <a:t>University</a:t>
            </a:r>
            <a:r>
              <a:rPr lang="it-IT" sz="2000" dirty="0"/>
              <a:t> (UK), </a:t>
            </a:r>
            <a:r>
              <a:rPr lang="it-IT" sz="2000" dirty="0" smtClean="0"/>
              <a:t>Volcano </a:t>
            </a:r>
            <a:r>
              <a:rPr lang="it-IT" sz="2000" dirty="0" err="1" smtClean="0"/>
              <a:t>Observatories</a:t>
            </a:r>
            <a:r>
              <a:rPr lang="it-IT" sz="2000" dirty="0" smtClean="0"/>
              <a:t> </a:t>
            </a:r>
            <a:r>
              <a:rPr lang="it-IT" sz="2000" dirty="0"/>
              <a:t>(</a:t>
            </a:r>
            <a:r>
              <a:rPr lang="it-IT" sz="2000" dirty="0" err="1"/>
              <a:t>several</a:t>
            </a:r>
            <a:r>
              <a:rPr lang="it-IT" sz="2000" dirty="0"/>
              <a:t> with </a:t>
            </a:r>
            <a:r>
              <a:rPr lang="it-IT" sz="2000" dirty="0" err="1"/>
              <a:t>confirmed</a:t>
            </a:r>
            <a:r>
              <a:rPr lang="it-IT" sz="2000" dirty="0"/>
              <a:t> </a:t>
            </a:r>
            <a:r>
              <a:rPr lang="it-IT" sz="2000" dirty="0" err="1"/>
              <a:t>interest</a:t>
            </a:r>
            <a:r>
              <a:rPr lang="it-IT" sz="2000" dirty="0"/>
              <a:t> in Latin America), </a:t>
            </a:r>
            <a:r>
              <a:rPr lang="it-IT" sz="2000" dirty="0" err="1"/>
              <a:t>VAACs</a:t>
            </a:r>
            <a:r>
              <a:rPr lang="it-IT" sz="2000" dirty="0"/>
              <a:t> (Buenos Aires and Washington), VDAP, </a:t>
            </a:r>
            <a:r>
              <a:rPr lang="it-IT" sz="2000" dirty="0" err="1"/>
              <a:t>Civil</a:t>
            </a:r>
            <a:r>
              <a:rPr lang="it-IT" sz="2000" dirty="0"/>
              <a:t> </a:t>
            </a:r>
            <a:r>
              <a:rPr lang="it-IT" sz="2000" dirty="0" err="1"/>
              <a:t>Protection</a:t>
            </a:r>
            <a:r>
              <a:rPr lang="it-IT" sz="2000" dirty="0"/>
              <a:t> </a:t>
            </a:r>
            <a:r>
              <a:rPr lang="it-IT" sz="2000" dirty="0" err="1" smtClean="0"/>
              <a:t>Agencies</a:t>
            </a:r>
            <a:r>
              <a:rPr lang="it-IT" sz="2000" dirty="0"/>
              <a:t>.</a:t>
            </a:r>
            <a:r>
              <a:rPr lang="it-IT" sz="2400" dirty="0"/>
              <a:t> </a:t>
            </a:r>
          </a:p>
          <a:p>
            <a:endParaRPr lang="it-IT" sz="2400" b="1" dirty="0" smtClean="0"/>
          </a:p>
          <a:p>
            <a:r>
              <a:rPr lang="it-IT" sz="2400" b="1" dirty="0" err="1" smtClean="0"/>
              <a:t>Research</a:t>
            </a:r>
            <a:r>
              <a:rPr lang="it-IT" sz="2400" b="1" dirty="0" smtClean="0"/>
              <a:t> </a:t>
            </a:r>
            <a:r>
              <a:rPr lang="it-IT" sz="2400" b="1" dirty="0" err="1"/>
              <a:t>Consortia</a:t>
            </a:r>
            <a:r>
              <a:rPr lang="it-IT" sz="2400" b="1" dirty="0"/>
              <a:t>: </a:t>
            </a:r>
          </a:p>
          <a:p>
            <a:r>
              <a:rPr lang="it-IT" sz="2000" dirty="0"/>
              <a:t>IAVCEI, STREVA (</a:t>
            </a:r>
            <a:r>
              <a:rPr lang="it-IT" sz="2000" dirty="0" err="1"/>
              <a:t>University</a:t>
            </a:r>
            <a:r>
              <a:rPr lang="it-IT" sz="2000" dirty="0"/>
              <a:t> of Bristol), Global Volcano Model (BGS), WOVO, VHUB, COMET+(</a:t>
            </a:r>
            <a:r>
              <a:rPr lang="it-IT" sz="2000" dirty="0" err="1"/>
              <a:t>University</a:t>
            </a:r>
            <a:r>
              <a:rPr lang="it-IT" sz="2000" dirty="0"/>
              <a:t> of Leeds), ALVO 	</a:t>
            </a:r>
          </a:p>
        </p:txBody>
      </p:sp>
    </p:spTree>
    <p:extLst>
      <p:ext uri="{BB962C8B-B14F-4D97-AF65-F5344CB8AC3E}">
        <p14:creationId xmlns:p14="http://schemas.microsoft.com/office/powerpoint/2010/main" val="1330756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6</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Objectives of the Pilot</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510247" y="1491594"/>
            <a:ext cx="7742748" cy="5016758"/>
          </a:xfrm>
          <a:prstGeom prst="rect">
            <a:avLst/>
          </a:prstGeom>
          <a:noFill/>
        </p:spPr>
        <p:txBody>
          <a:bodyPr wrap="square" rtlCol="0">
            <a:spAutoFit/>
          </a:bodyPr>
          <a:lstStyle/>
          <a:p>
            <a:pPr lvl="0"/>
            <a:r>
              <a:rPr lang="en-GB" sz="2000" u="sng" dirty="0">
                <a:solidFill>
                  <a:srgbClr val="FF0000"/>
                </a:solidFill>
              </a:rPr>
              <a:t>Objective A – Regional Demonstration</a:t>
            </a:r>
          </a:p>
          <a:p>
            <a:pPr lvl="0"/>
            <a:r>
              <a:rPr lang="en-US" sz="2000" dirty="0"/>
              <a:t>Demonstrate the feasibility of global volcano monitoring of Holocene volcanoes by undertaking regional monitoring of volcanic arcs in Latin America, stretching from Mexico to southern Chile, and including the Lesser Antilles, using satellite EO data to track deformation as well as gas, ash, and thermal emissions.</a:t>
            </a:r>
          </a:p>
          <a:p>
            <a:r>
              <a:rPr lang="en-GB" sz="2000" u="sng" dirty="0">
                <a:solidFill>
                  <a:srgbClr val="FF0000"/>
                </a:solidFill>
              </a:rPr>
              <a:t>Objective B – </a:t>
            </a:r>
            <a:r>
              <a:rPr lang="en-GB" sz="2000" u="sng" dirty="0" err="1">
                <a:solidFill>
                  <a:srgbClr val="FF0000"/>
                </a:solidFill>
              </a:rPr>
              <a:t>Geohazard</a:t>
            </a:r>
            <a:r>
              <a:rPr lang="en-GB" sz="2000" u="sng" dirty="0">
                <a:solidFill>
                  <a:srgbClr val="FF0000"/>
                </a:solidFill>
              </a:rPr>
              <a:t> Supersites and Natural Laboratories</a:t>
            </a:r>
          </a:p>
          <a:p>
            <a:pPr lvl="0"/>
            <a:r>
              <a:rPr lang="en-US" sz="2000" dirty="0"/>
              <a:t>Multi-disciplinary, multi-platform monitoring of a few volcanoes that represent a diverse cross section of eruptive activity and unrest. </a:t>
            </a:r>
            <a:endParaRPr lang="en-GB" sz="2000" dirty="0"/>
          </a:p>
          <a:p>
            <a:r>
              <a:rPr lang="en-GB" sz="2000" u="sng" dirty="0">
                <a:solidFill>
                  <a:srgbClr val="FF0000"/>
                </a:solidFill>
              </a:rPr>
              <a:t>Objective C – </a:t>
            </a:r>
            <a:r>
              <a:rPr lang="en-US" sz="2000" u="sng" dirty="0">
                <a:solidFill>
                  <a:srgbClr val="FF0000"/>
                </a:solidFill>
              </a:rPr>
              <a:t>Significant Global Event</a:t>
            </a:r>
            <a:endParaRPr lang="it-IT" sz="2000" u="sng" dirty="0">
              <a:solidFill>
                <a:srgbClr val="FF0000"/>
              </a:solidFill>
            </a:endParaRPr>
          </a:p>
          <a:p>
            <a:r>
              <a:rPr lang="en-US" sz="2000" dirty="0"/>
              <a:t>Specific studies in case of a major eruption with significant regional or global impact, providing data for a comprehensive analysis of all aspects of the eruption cycle, including local (e.g., mass flows on the volcanic slopes), regional (e.g., ash emissions that may be hazardous to aircrafts), and global (e.g., volatile and aerosol emissions that may influence climate) impacts</a:t>
            </a:r>
            <a:r>
              <a:rPr lang="en-US" sz="2000" dirty="0" smtClean="0"/>
              <a:t>.</a:t>
            </a:r>
            <a:endParaRPr lang="en-GB" sz="2000" dirty="0">
              <a:solidFill>
                <a:srgbClr val="FF0000"/>
              </a:solidFill>
            </a:endParaRPr>
          </a:p>
        </p:txBody>
      </p:sp>
    </p:spTree>
    <p:extLst>
      <p:ext uri="{BB962C8B-B14F-4D97-AF65-F5344CB8AC3E}">
        <p14:creationId xmlns:p14="http://schemas.microsoft.com/office/powerpoint/2010/main" val="747630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7</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Pilot Outcomes by Partner</a:t>
            </a:r>
          </a:p>
        </p:txBody>
      </p:sp>
      <p:graphicFrame>
        <p:nvGraphicFramePr>
          <p:cNvPr id="5" name="Table 4"/>
          <p:cNvGraphicFramePr>
            <a:graphicFrameLocks noGrp="1"/>
          </p:cNvGraphicFramePr>
          <p:nvPr>
            <p:extLst>
              <p:ext uri="{D42A27DB-BD31-4B8C-83A1-F6EECF244321}">
                <p14:modId xmlns:p14="http://schemas.microsoft.com/office/powerpoint/2010/main" val="2717208160"/>
              </p:ext>
            </p:extLst>
          </p:nvPr>
        </p:nvGraphicFramePr>
        <p:xfrm>
          <a:off x="117027" y="1392054"/>
          <a:ext cx="8912805" cy="4754824"/>
        </p:xfrm>
        <a:graphic>
          <a:graphicData uri="http://schemas.openxmlformats.org/drawingml/2006/table">
            <a:tbl>
              <a:tblPr firstRow="1" bandRow="1">
                <a:tableStyleId>{D27102A9-8310-4765-A935-A1911B00CA55}</a:tableStyleId>
              </a:tblPr>
              <a:tblGrid>
                <a:gridCol w="1220706"/>
                <a:gridCol w="4721164"/>
                <a:gridCol w="2970935"/>
              </a:tblGrid>
              <a:tr h="443198">
                <a:tc>
                  <a:txBody>
                    <a:bodyPr/>
                    <a:lstStyle/>
                    <a:p>
                      <a:r>
                        <a:rPr lang="en-US" dirty="0" smtClean="0"/>
                        <a:t>Objective</a:t>
                      </a:r>
                      <a:endParaRPr lang="en-US" dirty="0"/>
                    </a:p>
                  </a:txBody>
                  <a:tcPr/>
                </a:tc>
                <a:tc>
                  <a:txBody>
                    <a:bodyPr/>
                    <a:lstStyle/>
                    <a:p>
                      <a:r>
                        <a:rPr lang="en-US" dirty="0" smtClean="0"/>
                        <a:t>Outcome</a:t>
                      </a:r>
                      <a:endParaRPr lang="en-US" dirty="0"/>
                    </a:p>
                  </a:txBody>
                  <a:tcPr/>
                </a:tc>
                <a:tc>
                  <a:txBody>
                    <a:bodyPr/>
                    <a:lstStyle/>
                    <a:p>
                      <a:r>
                        <a:rPr lang="en-US" dirty="0" smtClean="0"/>
                        <a:t>Value</a:t>
                      </a:r>
                      <a:r>
                        <a:rPr lang="en-US" baseline="0" dirty="0" smtClean="0"/>
                        <a:t> Added P</a:t>
                      </a:r>
                      <a:r>
                        <a:rPr lang="en-US" dirty="0" smtClean="0"/>
                        <a:t>artner</a:t>
                      </a:r>
                      <a:endParaRPr lang="en-US" dirty="0"/>
                    </a:p>
                  </a:txBody>
                  <a:tcPr/>
                </a:tc>
              </a:tr>
              <a:tr h="534325">
                <a:tc>
                  <a:txBody>
                    <a:bodyPr/>
                    <a:lstStyle/>
                    <a:p>
                      <a:r>
                        <a:rPr lang="en-US" sz="1400" b="1" dirty="0" smtClean="0"/>
                        <a:t>A</a:t>
                      </a:r>
                      <a:endParaRPr lang="en-US" sz="1400" b="1" dirty="0">
                        <a:solidFill>
                          <a:schemeClr val="bg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Identification of volcanoes that are in a state of unrest in Latin America </a:t>
                      </a:r>
                      <a:r>
                        <a:rPr lang="it-IT" sz="1400" kern="1200" dirty="0" smtClean="0">
                          <a:solidFill>
                            <a:schemeClr val="tx1"/>
                          </a:solidFill>
                          <a:latin typeface="+mn-lt"/>
                          <a:ea typeface="+mn-ea"/>
                          <a:cs typeface="+mn-cs"/>
                        </a:rPr>
                        <a:t>in Central America and </a:t>
                      </a:r>
                      <a:r>
                        <a:rPr lang="it-IT" sz="1400" kern="1200" dirty="0" err="1" smtClean="0">
                          <a:solidFill>
                            <a:schemeClr val="tx1"/>
                          </a:solidFill>
                          <a:latin typeface="+mn-lt"/>
                          <a:ea typeface="+mn-ea"/>
                          <a:cs typeface="+mn-cs"/>
                        </a:rPr>
                        <a:t>Northern</a:t>
                      </a:r>
                      <a:r>
                        <a:rPr lang="it-IT" sz="1400" kern="1200" dirty="0" smtClean="0">
                          <a:solidFill>
                            <a:schemeClr val="tx1"/>
                          </a:solidFill>
                          <a:latin typeface="+mn-lt"/>
                          <a:ea typeface="+mn-ea"/>
                          <a:cs typeface="+mn-cs"/>
                        </a:rPr>
                        <a:t> </a:t>
                      </a:r>
                      <a:r>
                        <a:rPr lang="it-IT" sz="1400" kern="1200" dirty="0" err="1" smtClean="0">
                          <a:solidFill>
                            <a:schemeClr val="tx1"/>
                          </a:solidFill>
                          <a:latin typeface="+mn-lt"/>
                          <a:ea typeface="+mn-ea"/>
                          <a:cs typeface="+mn-cs"/>
                        </a:rPr>
                        <a:t>Andes</a:t>
                      </a:r>
                      <a:endParaRPr lang="it-IT" sz="1400" kern="1200" dirty="0" smtClean="0">
                        <a:solidFill>
                          <a:schemeClr val="tx1"/>
                        </a:solidFill>
                        <a:latin typeface="+mn-lt"/>
                        <a:ea typeface="+mn-ea"/>
                        <a:cs typeface="+mn-cs"/>
                      </a:endParaRPr>
                    </a:p>
                  </a:txBody>
                  <a:tcPr/>
                </a:tc>
                <a:tc>
                  <a:txBody>
                    <a:bodyPr/>
                    <a:lstStyle/>
                    <a:p>
                      <a:r>
                        <a:rPr lang="en-US" sz="1400" b="0" dirty="0" smtClean="0"/>
                        <a:t>Bristol</a:t>
                      </a:r>
                      <a:endParaRPr lang="en-US" sz="1400" b="0" dirty="0">
                        <a:solidFill>
                          <a:srgbClr val="FFFFFF"/>
                        </a:solidFill>
                      </a:endParaRPr>
                    </a:p>
                  </a:txBody>
                  <a:tcPr/>
                </a:tc>
              </a:tr>
              <a:tr h="534325">
                <a:tc>
                  <a:txBody>
                    <a:bodyPr/>
                    <a:lstStyle/>
                    <a:p>
                      <a:r>
                        <a:rPr lang="en-US" sz="1400" b="1" dirty="0" smtClean="0"/>
                        <a:t>A</a:t>
                      </a:r>
                      <a:endParaRPr lang="en-US" sz="1400" b="1" dirty="0">
                        <a:solidFill>
                          <a:schemeClr val="bg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Identification of volcanoes that are in a state of unrest in </a:t>
                      </a:r>
                      <a:r>
                        <a:rPr lang="it-IT" sz="1400" kern="1200" dirty="0" smtClean="0">
                          <a:solidFill>
                            <a:schemeClr val="tx1"/>
                          </a:solidFill>
                          <a:latin typeface="+mn-lt"/>
                          <a:ea typeface="+mn-ea"/>
                          <a:cs typeface="+mn-cs"/>
                        </a:rPr>
                        <a:t>Central and Southern </a:t>
                      </a:r>
                      <a:r>
                        <a:rPr lang="it-IT" sz="1400" kern="1200" dirty="0" err="1" smtClean="0">
                          <a:solidFill>
                            <a:schemeClr val="tx1"/>
                          </a:solidFill>
                          <a:latin typeface="+mn-lt"/>
                          <a:ea typeface="+mn-ea"/>
                          <a:cs typeface="+mn-cs"/>
                        </a:rPr>
                        <a:t>Andes</a:t>
                      </a:r>
                      <a:endParaRPr lang="it-IT" sz="1400" kern="1200" dirty="0" smtClean="0">
                        <a:solidFill>
                          <a:schemeClr val="tx1"/>
                        </a:solidFill>
                        <a:latin typeface="+mn-lt"/>
                        <a:ea typeface="+mn-ea"/>
                        <a:cs typeface="+mn-cs"/>
                      </a:endParaRPr>
                    </a:p>
                  </a:txBody>
                  <a:tcPr/>
                </a:tc>
                <a:tc>
                  <a:txBody>
                    <a:bodyPr/>
                    <a:lstStyle/>
                    <a:p>
                      <a:r>
                        <a:rPr lang="en-US" sz="1400" b="0" dirty="0" smtClean="0"/>
                        <a:t>Cornell</a:t>
                      </a:r>
                      <a:endParaRPr lang="en-US" sz="1400" b="0" dirty="0">
                        <a:solidFill>
                          <a:srgbClr val="FFFFFF"/>
                        </a:solidFill>
                      </a:endParaRPr>
                    </a:p>
                  </a:txBody>
                  <a:tcPr/>
                </a:tc>
              </a:tr>
              <a:tr h="627864">
                <a:tc>
                  <a:txBody>
                    <a:bodyPr/>
                    <a:lstStyle/>
                    <a:p>
                      <a:r>
                        <a:rPr lang="en-US" sz="1400" b="1" dirty="0" smtClean="0">
                          <a:solidFill>
                            <a:srgbClr val="002569"/>
                          </a:solidFill>
                        </a:rPr>
                        <a:t>A</a:t>
                      </a:r>
                      <a:endParaRPr lang="en-US" sz="1400" b="1" dirty="0">
                        <a:solidFill>
                          <a:srgbClr val="002569"/>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Identification of volcanoes that are in a state of unrest in </a:t>
                      </a:r>
                      <a:r>
                        <a:rPr lang="it-IT" sz="1400" kern="1200" dirty="0" smtClean="0">
                          <a:solidFill>
                            <a:schemeClr val="tx1"/>
                          </a:solidFill>
                          <a:latin typeface="+mn-lt"/>
                          <a:ea typeface="+mn-ea"/>
                          <a:cs typeface="+mn-cs"/>
                        </a:rPr>
                        <a:t>the Galapagos</a:t>
                      </a:r>
                    </a:p>
                  </a:txBody>
                  <a:tcPr/>
                </a:tc>
                <a:tc>
                  <a:txBody>
                    <a:bodyPr/>
                    <a:lstStyle/>
                    <a:p>
                      <a:r>
                        <a:rPr lang="en-US" sz="1400" b="0" dirty="0" smtClean="0">
                          <a:solidFill>
                            <a:srgbClr val="002569"/>
                          </a:solidFill>
                        </a:rPr>
                        <a:t>IREA/CNR</a:t>
                      </a:r>
                      <a:endParaRPr lang="en-US" sz="1400" b="0" dirty="0">
                        <a:solidFill>
                          <a:srgbClr val="002569"/>
                        </a:solidFill>
                      </a:endParaRPr>
                    </a:p>
                  </a:txBody>
                  <a:tcPr/>
                </a:tc>
              </a:tr>
              <a:tr h="627864">
                <a:tc>
                  <a:txBody>
                    <a:bodyPr/>
                    <a:lstStyle/>
                    <a:p>
                      <a:r>
                        <a:rPr lang="en-US" sz="1400" b="1" dirty="0" smtClean="0">
                          <a:solidFill>
                            <a:srgbClr val="002569"/>
                          </a:solidFill>
                        </a:rPr>
                        <a:t>A</a:t>
                      </a:r>
                      <a:endParaRPr lang="en-US" sz="1400" b="1" dirty="0">
                        <a:solidFill>
                          <a:srgbClr val="002569"/>
                        </a:solidFill>
                      </a:endParaRPr>
                    </a:p>
                  </a:txBody>
                  <a:tcPr/>
                </a:tc>
                <a:tc>
                  <a:txBody>
                    <a:bodyPr/>
                    <a:lstStyle/>
                    <a:p>
                      <a:pPr lvl="0"/>
                      <a:r>
                        <a:rPr lang="en-US" sz="1400" kern="1200" dirty="0" smtClean="0">
                          <a:solidFill>
                            <a:schemeClr val="tx1"/>
                          </a:solidFill>
                          <a:latin typeface="+mn-lt"/>
                          <a:ea typeface="+mn-ea"/>
                          <a:cs typeface="+mn-cs"/>
                        </a:rPr>
                        <a:t>Validation of EO-based methodology for improved monitoring of surface deformation</a:t>
                      </a:r>
                      <a:endParaRPr lang="it-IT" sz="1400" kern="1200" dirty="0" smtClean="0">
                        <a:solidFill>
                          <a:schemeClr val="tx1"/>
                        </a:solidFill>
                        <a:latin typeface="+mn-lt"/>
                        <a:ea typeface="+mn-ea"/>
                        <a:cs typeface="+mn-cs"/>
                      </a:endParaRPr>
                    </a:p>
                  </a:txBody>
                  <a:tcPr/>
                </a:tc>
                <a:tc>
                  <a:txBody>
                    <a:bodyPr/>
                    <a:lstStyle/>
                    <a:p>
                      <a:r>
                        <a:rPr lang="en-US" sz="1400" b="0" dirty="0" smtClean="0">
                          <a:solidFill>
                            <a:srgbClr val="002569"/>
                          </a:solidFill>
                        </a:rPr>
                        <a:t>All</a:t>
                      </a:r>
                      <a:endParaRPr lang="en-US" sz="1400" b="0" dirty="0">
                        <a:solidFill>
                          <a:srgbClr val="002569"/>
                        </a:solidFill>
                      </a:endParaRPr>
                    </a:p>
                  </a:txBody>
                  <a:tcPr/>
                </a:tc>
              </a:tr>
              <a:tr h="534325">
                <a:tc>
                  <a:txBody>
                    <a:bodyPr/>
                    <a:lstStyle/>
                    <a:p>
                      <a:r>
                        <a:rPr lang="en-US" sz="1400" b="1" dirty="0" smtClean="0">
                          <a:solidFill>
                            <a:schemeClr val="tx1"/>
                          </a:solidFill>
                        </a:rPr>
                        <a:t>A</a:t>
                      </a:r>
                      <a:endParaRPr lang="en-US" sz="14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Capacity-building and training activities in countries that do not currently have access to abundant EO data and/or the ability to process and interpret such data</a:t>
                      </a:r>
                    </a:p>
                  </a:txBody>
                  <a:tcPr/>
                </a:tc>
                <a:tc>
                  <a:txBody>
                    <a:bodyPr/>
                    <a:lstStyle/>
                    <a:p>
                      <a:r>
                        <a:rPr lang="en-US" sz="1400" b="0" dirty="0" smtClean="0"/>
                        <a:t>Bristol</a:t>
                      </a:r>
                      <a:endParaRPr lang="en-US" sz="1400" b="0" dirty="0">
                        <a:solidFill>
                          <a:srgbClr val="FFFFFF"/>
                        </a:solidFill>
                      </a:endParaRPr>
                    </a:p>
                  </a:txBody>
                  <a:tcPr/>
                </a:tc>
              </a:tr>
              <a:tr h="627864">
                <a:tc>
                  <a:txBody>
                    <a:bodyPr/>
                    <a:lstStyle/>
                    <a:p>
                      <a:r>
                        <a:rPr lang="en-US" sz="1400" b="1" dirty="0" smtClean="0"/>
                        <a:t>A</a:t>
                      </a:r>
                      <a:endParaRPr lang="en-US" sz="1400" b="1" dirty="0">
                        <a:solidFill>
                          <a:schemeClr val="bg1"/>
                        </a:solidFill>
                      </a:endParaRPr>
                    </a:p>
                  </a:txBody>
                  <a:tcPr/>
                </a:tc>
                <a:tc>
                  <a:txBody>
                    <a:bodyPr/>
                    <a:lstStyle/>
                    <a:p>
                      <a:r>
                        <a:rPr lang="en-US" sz="1400" dirty="0" smtClean="0"/>
                        <a:t>Collect feedbacks</a:t>
                      </a:r>
                      <a:r>
                        <a:rPr lang="en-US" sz="1400" baseline="0" dirty="0" smtClean="0"/>
                        <a:t> </a:t>
                      </a:r>
                      <a:r>
                        <a:rPr lang="en-US" sz="1400" dirty="0" smtClean="0"/>
                        <a:t>form users</a:t>
                      </a:r>
                      <a:endParaRPr lang="en-US" sz="1400" dirty="0">
                        <a:solidFill>
                          <a:srgbClr val="FFFFFF"/>
                        </a:solidFill>
                      </a:endParaRPr>
                    </a:p>
                  </a:txBody>
                  <a:tcPr/>
                </a:tc>
                <a:tc>
                  <a:txBody>
                    <a:bodyPr/>
                    <a:lstStyle/>
                    <a:p>
                      <a:r>
                        <a:rPr lang="en-US" sz="1400" b="0" dirty="0" smtClean="0"/>
                        <a:t>All</a:t>
                      </a:r>
                      <a:endParaRPr lang="en-US" sz="1400" b="0" dirty="0">
                        <a:solidFill>
                          <a:schemeClr val="bg1"/>
                        </a:solidFill>
                      </a:endParaRPr>
                    </a:p>
                  </a:txBody>
                  <a:tcPr/>
                </a:tc>
              </a:tr>
              <a:tr h="627864">
                <a:tc>
                  <a:txBody>
                    <a:bodyPr/>
                    <a:lstStyle/>
                    <a:p>
                      <a:r>
                        <a:rPr lang="en-US" sz="1400" b="1" dirty="0" smtClean="0"/>
                        <a:t>ALL</a:t>
                      </a:r>
                      <a:endParaRPr lang="en-US" sz="1400" b="1" dirty="0">
                        <a:solidFill>
                          <a:schemeClr val="bg1"/>
                        </a:solidFill>
                      </a:endParaRPr>
                    </a:p>
                  </a:txBody>
                  <a:tcPr/>
                </a:tc>
                <a:tc>
                  <a:txBody>
                    <a:bodyPr/>
                    <a:lstStyle/>
                    <a:p>
                      <a:r>
                        <a:rPr lang="en-US" sz="1400" dirty="0" smtClean="0"/>
                        <a:t>Global observation </a:t>
                      </a:r>
                      <a:r>
                        <a:rPr lang="en-US" sz="1400" baseline="0" dirty="0" smtClean="0"/>
                        <a:t>EO strategy for volcanoes</a:t>
                      </a:r>
                      <a:endParaRPr lang="en-US" sz="1400" dirty="0">
                        <a:solidFill>
                          <a:srgbClr val="FFFFFF"/>
                        </a:solidFill>
                      </a:endParaRPr>
                    </a:p>
                  </a:txBody>
                  <a:tcPr/>
                </a:tc>
                <a:tc>
                  <a:txBody>
                    <a:bodyPr/>
                    <a:lstStyle/>
                    <a:p>
                      <a:r>
                        <a:rPr lang="en-US" sz="1400" b="0" baseline="0" dirty="0" smtClean="0"/>
                        <a:t>All</a:t>
                      </a:r>
                      <a:endParaRPr lang="en-US" sz="1400" b="0" dirty="0">
                        <a:solidFill>
                          <a:schemeClr val="bg1"/>
                        </a:solidFill>
                      </a:endParaRPr>
                    </a:p>
                  </a:txBody>
                  <a:tcPr/>
                </a:tc>
              </a:tr>
            </a:tbl>
          </a:graphicData>
        </a:graphic>
      </p:graphicFrame>
    </p:spTree>
    <p:extLst>
      <p:ext uri="{BB962C8B-B14F-4D97-AF65-F5344CB8AC3E}">
        <p14:creationId xmlns:p14="http://schemas.microsoft.com/office/powerpoint/2010/main" val="1766075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8</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Pilot Outcomes by Partner</a:t>
            </a:r>
          </a:p>
        </p:txBody>
      </p:sp>
      <p:graphicFrame>
        <p:nvGraphicFramePr>
          <p:cNvPr id="5" name="Table 4"/>
          <p:cNvGraphicFramePr>
            <a:graphicFrameLocks noGrp="1"/>
          </p:cNvGraphicFramePr>
          <p:nvPr>
            <p:extLst>
              <p:ext uri="{D42A27DB-BD31-4B8C-83A1-F6EECF244321}">
                <p14:modId xmlns:p14="http://schemas.microsoft.com/office/powerpoint/2010/main" val="1577473186"/>
              </p:ext>
            </p:extLst>
          </p:nvPr>
        </p:nvGraphicFramePr>
        <p:xfrm>
          <a:off x="117027" y="1392054"/>
          <a:ext cx="8912805" cy="5171282"/>
        </p:xfrm>
        <a:graphic>
          <a:graphicData uri="http://schemas.openxmlformats.org/drawingml/2006/table">
            <a:tbl>
              <a:tblPr firstRow="1" bandRow="1">
                <a:tableStyleId>{D27102A9-8310-4765-A935-A1911B00CA55}</a:tableStyleId>
              </a:tblPr>
              <a:tblGrid>
                <a:gridCol w="1511786"/>
                <a:gridCol w="4430084"/>
                <a:gridCol w="2970935"/>
              </a:tblGrid>
              <a:tr h="443198">
                <a:tc>
                  <a:txBody>
                    <a:bodyPr/>
                    <a:lstStyle/>
                    <a:p>
                      <a:r>
                        <a:rPr lang="en-US" dirty="0" smtClean="0"/>
                        <a:t>Objective</a:t>
                      </a:r>
                      <a:endParaRPr lang="en-US" dirty="0"/>
                    </a:p>
                  </a:txBody>
                  <a:tcPr/>
                </a:tc>
                <a:tc>
                  <a:txBody>
                    <a:bodyPr/>
                    <a:lstStyle/>
                    <a:p>
                      <a:r>
                        <a:rPr lang="en-US" dirty="0" smtClean="0"/>
                        <a:t>Outcome</a:t>
                      </a:r>
                      <a:endParaRPr lang="en-US" dirty="0"/>
                    </a:p>
                  </a:txBody>
                  <a:tcPr/>
                </a:tc>
                <a:tc>
                  <a:txBody>
                    <a:bodyPr/>
                    <a:lstStyle/>
                    <a:p>
                      <a:r>
                        <a:rPr lang="en-US" dirty="0" smtClean="0"/>
                        <a:t>Value</a:t>
                      </a:r>
                      <a:r>
                        <a:rPr lang="en-US" baseline="0" dirty="0" smtClean="0"/>
                        <a:t> Added P</a:t>
                      </a:r>
                      <a:r>
                        <a:rPr lang="en-US" dirty="0" smtClean="0"/>
                        <a:t>artner</a:t>
                      </a:r>
                      <a:endParaRPr lang="en-US" dirty="0"/>
                    </a:p>
                  </a:txBody>
                  <a:tcPr/>
                </a:tc>
              </a:tr>
              <a:tr h="534325">
                <a:tc>
                  <a:txBody>
                    <a:bodyPr/>
                    <a:lstStyle/>
                    <a:p>
                      <a:r>
                        <a:rPr lang="en-US" sz="1400" b="1" dirty="0" smtClean="0"/>
                        <a:t>B</a:t>
                      </a:r>
                      <a:endParaRPr lang="en-US" sz="1400" b="1" dirty="0">
                        <a:solidFill>
                          <a:schemeClr val="bg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noProof="0" dirty="0" err="1" smtClean="0">
                          <a:solidFill>
                            <a:schemeClr val="tx1"/>
                          </a:solidFill>
                          <a:latin typeface="+mn-lt"/>
                          <a:ea typeface="+mn-ea"/>
                          <a:cs typeface="+mn-cs"/>
                        </a:rPr>
                        <a:t>Interferograms</a:t>
                      </a:r>
                      <a:r>
                        <a:rPr lang="en-US" sz="1400" kern="1200" noProof="0" dirty="0" smtClean="0">
                          <a:solidFill>
                            <a:schemeClr val="tx1"/>
                          </a:solidFill>
                          <a:latin typeface="+mn-lt"/>
                          <a:ea typeface="+mn-ea"/>
                          <a:cs typeface="+mn-cs"/>
                        </a:rPr>
                        <a:t> and models of earthquake and magmatic deformation on Supersites</a:t>
                      </a:r>
                    </a:p>
                  </a:txBody>
                  <a:tcPr/>
                </a:tc>
                <a:tc>
                  <a:txBody>
                    <a:bodyPr/>
                    <a:lstStyle/>
                    <a:p>
                      <a:r>
                        <a:rPr lang="en-US" sz="1400" b="0" dirty="0" smtClean="0"/>
                        <a:t>USGS/University of Iceland/INGV</a:t>
                      </a:r>
                      <a:endParaRPr lang="en-US" sz="1400" b="0" dirty="0">
                        <a:solidFill>
                          <a:srgbClr val="FFFFFF"/>
                        </a:solidFill>
                      </a:endParaRPr>
                    </a:p>
                  </a:txBody>
                  <a:tcPr/>
                </a:tc>
              </a:tr>
              <a:tr h="613653">
                <a:tc>
                  <a:txBody>
                    <a:bodyPr/>
                    <a:lstStyle/>
                    <a:p>
                      <a:r>
                        <a:rPr lang="en-US" sz="1400" b="1" dirty="0" smtClean="0"/>
                        <a:t>C</a:t>
                      </a:r>
                      <a:endParaRPr lang="en-US" sz="1400" b="1" dirty="0">
                        <a:solidFill>
                          <a:schemeClr val="bg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noProof="0" dirty="0" smtClean="0">
                          <a:solidFill>
                            <a:schemeClr val="tx1"/>
                          </a:solidFill>
                          <a:latin typeface="+mn-lt"/>
                          <a:ea typeface="+mn-ea"/>
                          <a:cs typeface="+mn-cs"/>
                        </a:rPr>
                        <a:t>Thermal</a:t>
                      </a:r>
                      <a:r>
                        <a:rPr lang="en-US" sz="1400" kern="1200" baseline="0" noProof="0" dirty="0" smtClean="0">
                          <a:solidFill>
                            <a:schemeClr val="tx1"/>
                          </a:solidFill>
                          <a:latin typeface="+mn-lt"/>
                          <a:ea typeface="+mn-ea"/>
                          <a:cs typeface="+mn-cs"/>
                        </a:rPr>
                        <a:t> monitoring of November-December 2014 eruption of Pico do Fogo, Cape Verde</a:t>
                      </a:r>
                      <a:endParaRPr lang="en-US" sz="1400" kern="1200" noProof="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solidFill>
                            <a:srgbClr val="002569"/>
                          </a:solidFill>
                        </a:rPr>
                        <a:t>Open University</a:t>
                      </a:r>
                    </a:p>
                    <a:p>
                      <a:endParaRPr lang="en-US" sz="1400" b="0" dirty="0">
                        <a:solidFill>
                          <a:srgbClr val="FFFFFF"/>
                        </a:solidFill>
                      </a:endParaRPr>
                    </a:p>
                  </a:txBody>
                  <a:tcPr/>
                </a:tc>
              </a:tr>
              <a:tr h="627864">
                <a:tc>
                  <a:txBody>
                    <a:bodyPr/>
                    <a:lstStyle/>
                    <a:p>
                      <a:r>
                        <a:rPr lang="en-US" sz="1400" b="1" dirty="0" smtClean="0">
                          <a:solidFill>
                            <a:srgbClr val="002569"/>
                          </a:solidFill>
                        </a:rPr>
                        <a:t>C</a:t>
                      </a:r>
                      <a:endParaRPr lang="en-US" sz="1400" b="1" dirty="0">
                        <a:solidFill>
                          <a:srgbClr val="002569"/>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err="1" smtClean="0">
                          <a:solidFill>
                            <a:schemeClr val="tx1"/>
                          </a:solidFill>
                          <a:latin typeface="+mn-lt"/>
                          <a:ea typeface="+mn-ea"/>
                          <a:cs typeface="+mn-cs"/>
                        </a:rPr>
                        <a:t>Response</a:t>
                      </a:r>
                      <a:r>
                        <a:rPr lang="it-IT" sz="1400" kern="1200" dirty="0" smtClean="0">
                          <a:solidFill>
                            <a:schemeClr val="tx1"/>
                          </a:solidFill>
                          <a:latin typeface="+mn-lt"/>
                          <a:ea typeface="+mn-ea"/>
                          <a:cs typeface="+mn-cs"/>
                        </a:rPr>
                        <a:t> to major </a:t>
                      </a:r>
                      <a:r>
                        <a:rPr lang="it-IT" sz="1400" kern="1200" dirty="0" err="1" smtClean="0">
                          <a:solidFill>
                            <a:schemeClr val="tx1"/>
                          </a:solidFill>
                          <a:latin typeface="+mn-lt"/>
                          <a:ea typeface="+mn-ea"/>
                          <a:cs typeface="+mn-cs"/>
                        </a:rPr>
                        <a:t>eruptive</a:t>
                      </a:r>
                      <a:r>
                        <a:rPr lang="it-IT" sz="1400" kern="1200" dirty="0" smtClean="0">
                          <a:solidFill>
                            <a:schemeClr val="tx1"/>
                          </a:solidFill>
                          <a:latin typeface="+mn-lt"/>
                          <a:ea typeface="+mn-ea"/>
                          <a:cs typeface="+mn-cs"/>
                        </a:rPr>
                        <a:t> </a:t>
                      </a:r>
                      <a:r>
                        <a:rPr lang="it-IT" sz="1400" kern="1200" dirty="0" err="1" smtClean="0">
                          <a:solidFill>
                            <a:schemeClr val="tx1"/>
                          </a:solidFill>
                          <a:latin typeface="+mn-lt"/>
                          <a:ea typeface="+mn-ea"/>
                          <a:cs typeface="+mn-cs"/>
                        </a:rPr>
                        <a:t>event</a:t>
                      </a:r>
                      <a:r>
                        <a:rPr lang="it-IT" sz="1400" kern="1200" dirty="0" smtClean="0">
                          <a:solidFill>
                            <a:schemeClr val="tx1"/>
                          </a:solidFill>
                          <a:latin typeface="+mn-lt"/>
                          <a:ea typeface="+mn-ea"/>
                          <a:cs typeface="+mn-cs"/>
                        </a:rPr>
                        <a:t> </a:t>
                      </a:r>
                    </a:p>
                  </a:txBody>
                  <a:tcPr/>
                </a:tc>
                <a:tc>
                  <a:txBody>
                    <a:bodyPr/>
                    <a:lstStyle/>
                    <a:p>
                      <a:r>
                        <a:rPr lang="en-US" sz="1400" b="0" dirty="0" smtClean="0">
                          <a:solidFill>
                            <a:srgbClr val="002569"/>
                          </a:solidFill>
                        </a:rPr>
                        <a:t>All</a:t>
                      </a:r>
                      <a:endParaRPr lang="en-US" sz="1400" b="0" dirty="0">
                        <a:solidFill>
                          <a:srgbClr val="002569"/>
                        </a:solidFill>
                      </a:endParaRPr>
                    </a:p>
                  </a:txBody>
                  <a:tcPr/>
                </a:tc>
              </a:tr>
              <a:tr h="627864">
                <a:tc>
                  <a:txBody>
                    <a:bodyPr/>
                    <a:lstStyle/>
                    <a:p>
                      <a:endParaRPr lang="en-US" sz="1400" b="1" dirty="0">
                        <a:solidFill>
                          <a:srgbClr val="002569"/>
                        </a:solidFill>
                      </a:endParaRPr>
                    </a:p>
                  </a:txBody>
                  <a:tcPr/>
                </a:tc>
                <a:tc>
                  <a:txBody>
                    <a:bodyPr/>
                    <a:lstStyle/>
                    <a:p>
                      <a:pPr lvl="0"/>
                      <a:endParaRPr lang="it-IT" sz="1400" kern="1200" dirty="0" smtClean="0">
                        <a:solidFill>
                          <a:schemeClr val="tx1"/>
                        </a:solidFill>
                        <a:latin typeface="+mn-lt"/>
                        <a:ea typeface="+mn-ea"/>
                        <a:cs typeface="+mn-cs"/>
                      </a:endParaRPr>
                    </a:p>
                  </a:txBody>
                  <a:tcPr/>
                </a:tc>
                <a:tc>
                  <a:txBody>
                    <a:bodyPr/>
                    <a:lstStyle/>
                    <a:p>
                      <a:endParaRPr lang="en-US" sz="1400" b="0" dirty="0">
                        <a:solidFill>
                          <a:srgbClr val="002569"/>
                        </a:solidFill>
                      </a:endParaRPr>
                    </a:p>
                  </a:txBody>
                  <a:tcPr/>
                </a:tc>
              </a:tr>
              <a:tr h="534325">
                <a:tc>
                  <a:txBody>
                    <a:bodyPr/>
                    <a:lstStyle/>
                    <a:p>
                      <a:endParaRPr lang="en-US" sz="14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latin typeface="+mn-lt"/>
                        <a:ea typeface="+mn-ea"/>
                        <a:cs typeface="+mn-cs"/>
                      </a:endParaRPr>
                    </a:p>
                  </a:txBody>
                  <a:tcPr/>
                </a:tc>
                <a:tc>
                  <a:txBody>
                    <a:bodyPr/>
                    <a:lstStyle/>
                    <a:p>
                      <a:endParaRPr lang="en-US" sz="1400" b="0" dirty="0">
                        <a:solidFill>
                          <a:srgbClr val="FFFFFF"/>
                        </a:solidFill>
                      </a:endParaRPr>
                    </a:p>
                  </a:txBody>
                  <a:tcPr/>
                </a:tc>
              </a:tr>
              <a:tr h="627864">
                <a:tc>
                  <a:txBody>
                    <a:bodyPr/>
                    <a:lstStyle/>
                    <a:p>
                      <a:endParaRPr lang="en-US" sz="1400" b="1" dirty="0">
                        <a:solidFill>
                          <a:schemeClr val="bg1"/>
                        </a:solidFill>
                      </a:endParaRPr>
                    </a:p>
                  </a:txBody>
                  <a:tcPr/>
                </a:tc>
                <a:tc>
                  <a:txBody>
                    <a:bodyPr/>
                    <a:lstStyle/>
                    <a:p>
                      <a:endParaRPr lang="en-US" sz="1400" dirty="0">
                        <a:solidFill>
                          <a:srgbClr val="FFFFFF"/>
                        </a:solidFill>
                      </a:endParaRPr>
                    </a:p>
                  </a:txBody>
                  <a:tcPr/>
                </a:tc>
                <a:tc>
                  <a:txBody>
                    <a:bodyPr/>
                    <a:lstStyle/>
                    <a:p>
                      <a:endParaRPr lang="en-US" sz="1400" b="0" dirty="0">
                        <a:solidFill>
                          <a:schemeClr val="bg1"/>
                        </a:solidFill>
                      </a:endParaRPr>
                    </a:p>
                  </a:txBody>
                  <a:tcPr/>
                </a:tc>
              </a:tr>
              <a:tr h="627864">
                <a:tc>
                  <a:txBody>
                    <a:bodyPr/>
                    <a:lstStyle/>
                    <a:p>
                      <a:endParaRPr lang="en-US" sz="1400" b="1" dirty="0">
                        <a:solidFill>
                          <a:schemeClr val="bg1"/>
                        </a:solidFill>
                      </a:endParaRPr>
                    </a:p>
                  </a:txBody>
                  <a:tcPr/>
                </a:tc>
                <a:tc>
                  <a:txBody>
                    <a:bodyPr/>
                    <a:lstStyle/>
                    <a:p>
                      <a:endParaRPr lang="en-US" sz="1400" dirty="0">
                        <a:solidFill>
                          <a:srgbClr val="FFFFFF"/>
                        </a:solidFill>
                      </a:endParaRPr>
                    </a:p>
                  </a:txBody>
                  <a:tcPr/>
                </a:tc>
                <a:tc>
                  <a:txBody>
                    <a:bodyPr/>
                    <a:lstStyle/>
                    <a:p>
                      <a:endParaRPr lang="en-US" sz="1400" b="0" dirty="0">
                        <a:solidFill>
                          <a:schemeClr val="bg1"/>
                        </a:solidFill>
                      </a:endParaRPr>
                    </a:p>
                  </a:txBody>
                  <a:tcPr/>
                </a:tc>
              </a:tr>
              <a:tr h="534325">
                <a:tc>
                  <a:txBody>
                    <a:bodyPr/>
                    <a:lstStyle/>
                    <a:p>
                      <a:endParaRPr lang="en-US" sz="1400" b="1" dirty="0">
                        <a:solidFill>
                          <a:schemeClr val="bg1"/>
                        </a:solidFill>
                      </a:endParaRPr>
                    </a:p>
                  </a:txBody>
                  <a:tcPr/>
                </a:tc>
                <a:tc>
                  <a:txBody>
                    <a:bodyPr/>
                    <a:lstStyle/>
                    <a:p>
                      <a:endParaRPr lang="en-US" sz="1400" dirty="0">
                        <a:solidFill>
                          <a:srgbClr val="002569"/>
                        </a:solidFill>
                      </a:endParaRPr>
                    </a:p>
                  </a:txBody>
                  <a:tcPr/>
                </a:tc>
                <a:tc>
                  <a:txBody>
                    <a:bodyPr/>
                    <a:lstStyle/>
                    <a:p>
                      <a:endParaRPr lang="en-US" sz="1400" b="0" dirty="0">
                        <a:solidFill>
                          <a:schemeClr val="bg1"/>
                        </a:solidFill>
                      </a:endParaRPr>
                    </a:p>
                  </a:txBody>
                  <a:tcPr/>
                </a:tc>
              </a:tr>
            </a:tbl>
          </a:graphicData>
        </a:graphic>
      </p:graphicFrame>
    </p:spTree>
    <p:extLst>
      <p:ext uri="{BB962C8B-B14F-4D97-AF65-F5344CB8AC3E}">
        <p14:creationId xmlns:p14="http://schemas.microsoft.com/office/powerpoint/2010/main" val="1960348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9</a:t>
            </a:fld>
            <a:endParaRPr lang="en-US" dirty="0" smtClean="0"/>
          </a:p>
        </p:txBody>
      </p:sp>
      <p:sp>
        <p:nvSpPr>
          <p:cNvPr id="6" name="Title 1"/>
          <p:cNvSpPr txBox="1">
            <a:spLocks/>
          </p:cNvSpPr>
          <p:nvPr/>
        </p:nvSpPr>
        <p:spPr bwMode="auto">
          <a:xfrm>
            <a:off x="1310245" y="109710"/>
            <a:ext cx="7484505"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solidFill>
                <a:latin typeface="Tahoma" pitchFamily="-106" charset="0"/>
                <a:cs typeface="Tahoma" pitchFamily="-106" charset="0"/>
              </a:rPr>
              <a:t>Data Commitments and Usage in 2014</a:t>
            </a:r>
            <a:endParaRPr kumimoji="0" lang="en-US" sz="28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graphicFrame>
        <p:nvGraphicFramePr>
          <p:cNvPr id="8" name="Table 4"/>
          <p:cNvGraphicFramePr>
            <a:graphicFrameLocks noGrp="1"/>
          </p:cNvGraphicFramePr>
          <p:nvPr>
            <p:extLst>
              <p:ext uri="{D42A27DB-BD31-4B8C-83A1-F6EECF244321}">
                <p14:modId xmlns:p14="http://schemas.microsoft.com/office/powerpoint/2010/main" val="2012871019"/>
              </p:ext>
            </p:extLst>
          </p:nvPr>
        </p:nvGraphicFramePr>
        <p:xfrm>
          <a:off x="117027" y="1388441"/>
          <a:ext cx="8912805" cy="5526877"/>
        </p:xfrm>
        <a:graphic>
          <a:graphicData uri="http://schemas.openxmlformats.org/drawingml/2006/table">
            <a:tbl>
              <a:tblPr firstRow="1" bandRow="1">
                <a:tableStyleId>{D27102A9-8310-4765-A935-A1911B00CA55}</a:tableStyleId>
              </a:tblPr>
              <a:tblGrid>
                <a:gridCol w="568773"/>
                <a:gridCol w="1374820"/>
                <a:gridCol w="5241701"/>
                <a:gridCol w="1727511"/>
              </a:tblGrid>
              <a:tr h="44319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smtClean="0"/>
                        <a:t>Obj</a:t>
                      </a:r>
                      <a:endParaRPr lang="en-US" sz="1600" dirty="0" smtClean="0"/>
                    </a:p>
                  </a:txBody>
                  <a:tcPr/>
                </a:tc>
                <a:tc>
                  <a:txBody>
                    <a:bodyPr/>
                    <a:lstStyle/>
                    <a:p>
                      <a:r>
                        <a:rPr lang="en-US" sz="1600" dirty="0" smtClean="0"/>
                        <a:t>Mission</a:t>
                      </a:r>
                      <a:endParaRPr lang="en-US" sz="1600" dirty="0"/>
                    </a:p>
                  </a:txBody>
                  <a:tcPr/>
                </a:tc>
                <a:tc>
                  <a:txBody>
                    <a:bodyPr/>
                    <a:lstStyle/>
                    <a:p>
                      <a:r>
                        <a:rPr lang="en-US" sz="1600" dirty="0" smtClean="0"/>
                        <a:t>Data</a:t>
                      </a:r>
                      <a:r>
                        <a:rPr lang="en-US" sz="1600" baseline="0" dirty="0" smtClean="0"/>
                        <a:t> Received/Allocated</a:t>
                      </a:r>
                      <a:endParaRPr lang="en-US" sz="1600" dirty="0"/>
                    </a:p>
                  </a:txBody>
                  <a:tcPr/>
                </a:tc>
                <a:tc>
                  <a:txBody>
                    <a:bodyPr/>
                    <a:lstStyle/>
                    <a:p>
                      <a:r>
                        <a:rPr lang="en-US" sz="1600" dirty="0" smtClean="0"/>
                        <a:t>Products developed</a:t>
                      </a:r>
                      <a:endParaRPr lang="en-US" sz="1600" dirty="0"/>
                    </a:p>
                  </a:txBody>
                  <a:tcPr/>
                </a:tc>
              </a:tr>
              <a:tr h="560815">
                <a:tc>
                  <a:txBody>
                    <a:bodyPr/>
                    <a:lstStyle/>
                    <a:p>
                      <a:r>
                        <a:rPr lang="en-US" sz="1400" b="1" kern="1200" dirty="0" smtClean="0">
                          <a:solidFill>
                            <a:srgbClr val="002569"/>
                          </a:solidFill>
                          <a:latin typeface="+mn-lt"/>
                          <a:ea typeface="+mn-ea"/>
                          <a:cs typeface="+mn-cs"/>
                        </a:rPr>
                        <a:t>A</a:t>
                      </a:r>
                      <a:endParaRPr lang="en-US" sz="1400" b="1" kern="1200" dirty="0">
                        <a:solidFill>
                          <a:srgbClr val="002569"/>
                        </a:solidFill>
                        <a:latin typeface="+mn-lt"/>
                        <a:ea typeface="+mn-ea"/>
                        <a:cs typeface="+mn-cs"/>
                      </a:endParaRPr>
                    </a:p>
                  </a:txBody>
                  <a:tcPr/>
                </a:tc>
                <a:tc>
                  <a:txBody>
                    <a:bodyPr/>
                    <a:lstStyle/>
                    <a:p>
                      <a:r>
                        <a:rPr lang="en-US" sz="1400" b="1" dirty="0" smtClean="0"/>
                        <a:t>RADARSAT-2</a:t>
                      </a:r>
                      <a:endParaRPr lang="en-US" sz="1400" b="1" dirty="0">
                        <a:solidFill>
                          <a:schemeClr val="bg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kern="1200" dirty="0" smtClean="0">
                          <a:solidFill>
                            <a:schemeClr val="tx1"/>
                          </a:solidFill>
                          <a:latin typeface="+mn-lt"/>
                          <a:ea typeface="+mn-ea"/>
                          <a:cs typeface="+mn-cs"/>
                        </a:rPr>
                        <a:t>100/100 </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SOAR-</a:t>
                      </a:r>
                      <a:r>
                        <a:rPr lang="it-IT" sz="1400" kern="1200" dirty="0" err="1" smtClean="0">
                          <a:solidFill>
                            <a:schemeClr val="tx1"/>
                          </a:solidFill>
                          <a:latin typeface="+mn-lt"/>
                          <a:ea typeface="+mn-ea"/>
                          <a:cs typeface="+mn-cs"/>
                        </a:rPr>
                        <a:t>Geohazard</a:t>
                      </a:r>
                      <a:r>
                        <a:rPr lang="it-IT" sz="1400" kern="1200" dirty="0" smtClean="0">
                          <a:solidFill>
                            <a:schemeClr val="tx1"/>
                          </a:solidFill>
                          <a:latin typeface="+mn-lt"/>
                          <a:ea typeface="+mn-ea"/>
                          <a:cs typeface="+mn-cs"/>
                        </a:rPr>
                        <a:t> </a:t>
                      </a:r>
                      <a:r>
                        <a:rPr lang="it-IT" sz="1400" kern="1200" dirty="0" err="1" smtClean="0">
                          <a:solidFill>
                            <a:schemeClr val="tx1"/>
                          </a:solidFill>
                          <a:latin typeface="+mn-lt"/>
                          <a:ea typeface="+mn-ea"/>
                          <a:cs typeface="+mn-cs"/>
                        </a:rPr>
                        <a:t>project</a:t>
                      </a:r>
                      <a:r>
                        <a:rPr lang="it-IT" sz="1400" kern="1200" dirty="0" smtClean="0">
                          <a:solidFill>
                            <a:schemeClr val="tx1"/>
                          </a:solidFill>
                          <a:latin typeface="+mn-lt"/>
                          <a:ea typeface="+mn-ea"/>
                          <a:cs typeface="+mn-cs"/>
                        </a:rPr>
                        <a:t> 5297 </a:t>
                      </a:r>
                    </a:p>
                    <a:p>
                      <a:r>
                        <a:rPr lang="it-IT" sz="1400" kern="1200" dirty="0" smtClean="0">
                          <a:solidFill>
                            <a:schemeClr val="tx1"/>
                          </a:solidFill>
                          <a:latin typeface="+mn-lt"/>
                          <a:ea typeface="+mn-ea"/>
                          <a:cs typeface="+mn-cs"/>
                        </a:rPr>
                        <a:t>Data on </a:t>
                      </a:r>
                      <a:r>
                        <a:rPr lang="en-US" sz="1400" b="0" i="0" u="none" strike="noStrike" kern="1200" baseline="0" dirty="0" smtClean="0">
                          <a:solidFill>
                            <a:schemeClr val="tx1"/>
                          </a:solidFill>
                          <a:latin typeface="+mn-lt"/>
                          <a:ea typeface="+mn-ea"/>
                          <a:cs typeface="+mn-cs"/>
                        </a:rPr>
                        <a:t>: Tungurahua, Cotopaxi, </a:t>
                      </a:r>
                      <a:r>
                        <a:rPr lang="en-US" sz="1400" b="0" i="0" u="none" strike="noStrike" kern="1200" baseline="0" dirty="0" err="1" smtClean="0">
                          <a:solidFill>
                            <a:schemeClr val="tx1"/>
                          </a:solidFill>
                          <a:latin typeface="+mn-lt"/>
                          <a:ea typeface="+mn-ea"/>
                          <a:cs typeface="+mn-cs"/>
                        </a:rPr>
                        <a:t>Reventador</a:t>
                      </a:r>
                      <a:r>
                        <a:rPr lang="en-US" sz="1400" b="0" i="0" u="none" strike="noStrike" kern="1200" baseline="0" dirty="0" smtClean="0">
                          <a:solidFill>
                            <a:schemeClr val="tx1"/>
                          </a:solidFill>
                          <a:latin typeface="+mn-lt"/>
                          <a:ea typeface="+mn-ea"/>
                          <a:cs typeface="+mn-cs"/>
                        </a:rPr>
                        <a:t> (Ecuador), and </a:t>
                      </a:r>
                      <a:r>
                        <a:rPr lang="en-US" sz="1400" b="0" i="0" u="none" strike="noStrike" kern="1200" baseline="0" dirty="0" err="1" smtClean="0">
                          <a:solidFill>
                            <a:schemeClr val="tx1"/>
                          </a:solidFill>
                          <a:latin typeface="+mn-lt"/>
                          <a:ea typeface="+mn-ea"/>
                          <a:cs typeface="+mn-cs"/>
                        </a:rPr>
                        <a:t>Cordón</a:t>
                      </a:r>
                      <a:r>
                        <a:rPr lang="en-US" sz="1400" b="0" i="0" u="none" strike="noStrike" kern="1200" baseline="0" dirty="0" smtClean="0">
                          <a:solidFill>
                            <a:schemeClr val="tx1"/>
                          </a:solidFill>
                          <a:latin typeface="+mn-lt"/>
                          <a:ea typeface="+mn-ea"/>
                          <a:cs typeface="+mn-cs"/>
                        </a:rPr>
                        <a:t> </a:t>
                      </a:r>
                      <a:r>
                        <a:rPr lang="en-US" sz="1400" b="0" i="0" u="none" strike="noStrike" kern="1200" baseline="0" dirty="0" err="1" smtClean="0">
                          <a:solidFill>
                            <a:schemeClr val="tx1"/>
                          </a:solidFill>
                          <a:latin typeface="+mn-lt"/>
                          <a:ea typeface="+mn-ea"/>
                          <a:cs typeface="+mn-cs"/>
                        </a:rPr>
                        <a:t>Caulle</a:t>
                      </a:r>
                      <a:r>
                        <a:rPr lang="en-US" sz="1400" b="0" i="0" u="none" strike="noStrike" kern="1200" baseline="0" dirty="0" smtClean="0">
                          <a:solidFill>
                            <a:schemeClr val="tx1"/>
                          </a:solidFill>
                          <a:latin typeface="+mn-lt"/>
                          <a:ea typeface="+mn-ea"/>
                          <a:cs typeface="+mn-cs"/>
                        </a:rPr>
                        <a:t> (Chile ). </a:t>
                      </a:r>
                    </a:p>
                    <a:p>
                      <a:r>
                        <a:rPr lang="it-IT" sz="1400" kern="1200" dirty="0" smtClean="0">
                          <a:solidFill>
                            <a:schemeClr val="tx1"/>
                          </a:solidFill>
                          <a:latin typeface="+mn-lt"/>
                          <a:ea typeface="+mn-ea"/>
                          <a:cs typeface="+mn-cs"/>
                        </a:rPr>
                        <a:t>A quota </a:t>
                      </a:r>
                      <a:r>
                        <a:rPr lang="it-IT" sz="1400" kern="1200" dirty="0" err="1" smtClean="0">
                          <a:solidFill>
                            <a:schemeClr val="tx1"/>
                          </a:solidFill>
                          <a:latin typeface="+mn-lt"/>
                          <a:ea typeface="+mn-ea"/>
                          <a:cs typeface="+mn-cs"/>
                        </a:rPr>
                        <a:t>extension</a:t>
                      </a:r>
                      <a:r>
                        <a:rPr lang="it-IT" sz="1400" kern="1200" dirty="0" smtClean="0">
                          <a:solidFill>
                            <a:schemeClr val="tx1"/>
                          </a:solidFill>
                          <a:latin typeface="+mn-lt"/>
                          <a:ea typeface="+mn-ea"/>
                          <a:cs typeface="+mn-cs"/>
                        </a:rPr>
                        <a:t>  (100 </a:t>
                      </a:r>
                      <a:r>
                        <a:rPr lang="it-IT" sz="1400" kern="1200" dirty="0" err="1" smtClean="0">
                          <a:solidFill>
                            <a:schemeClr val="tx1"/>
                          </a:solidFill>
                          <a:latin typeface="+mn-lt"/>
                          <a:ea typeface="+mn-ea"/>
                          <a:cs typeface="+mn-cs"/>
                        </a:rPr>
                        <a:t>products</a:t>
                      </a:r>
                      <a:r>
                        <a:rPr lang="it-IT" sz="1400" kern="1200" dirty="0" smtClean="0">
                          <a:solidFill>
                            <a:schemeClr val="tx1"/>
                          </a:solidFill>
                          <a:latin typeface="+mn-lt"/>
                          <a:ea typeface="+mn-ea"/>
                          <a:cs typeface="+mn-cs"/>
                        </a:rPr>
                        <a:t>) </a:t>
                      </a:r>
                      <a:r>
                        <a:rPr lang="it-IT" sz="1400" kern="1200" dirty="0" err="1" smtClean="0">
                          <a:solidFill>
                            <a:schemeClr val="tx1"/>
                          </a:solidFill>
                          <a:latin typeface="+mn-lt"/>
                          <a:ea typeface="+mn-ea"/>
                          <a:cs typeface="+mn-cs"/>
                        </a:rPr>
                        <a:t>has</a:t>
                      </a:r>
                      <a:r>
                        <a:rPr lang="it-IT" sz="1400" kern="1200" dirty="0" smtClean="0">
                          <a:solidFill>
                            <a:schemeClr val="tx1"/>
                          </a:solidFill>
                          <a:latin typeface="+mn-lt"/>
                          <a:ea typeface="+mn-ea"/>
                          <a:cs typeface="+mn-cs"/>
                        </a:rPr>
                        <a:t> </a:t>
                      </a:r>
                      <a:r>
                        <a:rPr lang="it-IT" sz="1400" kern="1200" dirty="0" err="1" smtClean="0">
                          <a:solidFill>
                            <a:schemeClr val="tx1"/>
                          </a:solidFill>
                          <a:latin typeface="+mn-lt"/>
                          <a:ea typeface="+mn-ea"/>
                          <a:cs typeface="+mn-cs"/>
                        </a:rPr>
                        <a:t>been</a:t>
                      </a:r>
                      <a:r>
                        <a:rPr lang="it-IT" sz="1400" kern="1200" dirty="0" smtClean="0">
                          <a:solidFill>
                            <a:schemeClr val="tx1"/>
                          </a:solidFill>
                          <a:latin typeface="+mn-lt"/>
                          <a:ea typeface="+mn-ea"/>
                          <a:cs typeface="+mn-cs"/>
                        </a:rPr>
                        <a:t> </a:t>
                      </a:r>
                      <a:r>
                        <a:rPr lang="it-IT" sz="1400" kern="1200" dirty="0" err="1" smtClean="0">
                          <a:solidFill>
                            <a:schemeClr val="tx1"/>
                          </a:solidFill>
                          <a:latin typeface="+mn-lt"/>
                          <a:ea typeface="+mn-ea"/>
                          <a:cs typeface="+mn-cs"/>
                        </a:rPr>
                        <a:t>asked</a:t>
                      </a:r>
                      <a:r>
                        <a:rPr lang="it-IT" sz="1400" kern="1200" dirty="0" smtClean="0">
                          <a:solidFill>
                            <a:schemeClr val="tx1"/>
                          </a:solidFill>
                          <a:latin typeface="+mn-lt"/>
                          <a:ea typeface="+mn-ea"/>
                          <a:cs typeface="+mn-cs"/>
                        </a:rPr>
                        <a:t> to CSA for</a:t>
                      </a:r>
                      <a:r>
                        <a:rPr lang="it-IT" sz="1400" kern="1200" baseline="0" dirty="0" smtClean="0">
                          <a:solidFill>
                            <a:schemeClr val="tx1"/>
                          </a:solidFill>
                          <a:latin typeface="+mn-lt"/>
                          <a:ea typeface="+mn-ea"/>
                          <a:cs typeface="+mn-cs"/>
                        </a:rPr>
                        <a:t> 2015. </a:t>
                      </a:r>
                    </a:p>
                  </a:txBody>
                  <a:tcPr/>
                </a:tc>
                <a:tc>
                  <a:txBody>
                    <a:bodyPr/>
                    <a:lstStyle/>
                    <a:p>
                      <a:r>
                        <a:rPr lang="en-US" sz="1400" b="0" dirty="0" err="1" smtClean="0"/>
                        <a:t>Interferograms</a:t>
                      </a:r>
                      <a:r>
                        <a:rPr lang="en-US" sz="1400" b="0" dirty="0" smtClean="0"/>
                        <a:t> and models</a:t>
                      </a:r>
                      <a:endParaRPr lang="en-US" sz="1400" b="0" dirty="0">
                        <a:solidFill>
                          <a:srgbClr val="FFFFFF"/>
                        </a:solidFill>
                      </a:endParaRPr>
                    </a:p>
                  </a:txBody>
                  <a:tcPr/>
                </a:tc>
              </a:tr>
              <a:tr h="534325">
                <a:tc>
                  <a:txBody>
                    <a:bodyPr/>
                    <a:lstStyle/>
                    <a:p>
                      <a:r>
                        <a:rPr lang="en-US" sz="1400" b="1" kern="1200" dirty="0" smtClean="0">
                          <a:solidFill>
                            <a:srgbClr val="002569"/>
                          </a:solidFill>
                          <a:latin typeface="+mn-lt"/>
                          <a:ea typeface="+mn-ea"/>
                          <a:cs typeface="+mn-cs"/>
                        </a:rPr>
                        <a:t>A</a:t>
                      </a:r>
                      <a:endParaRPr lang="en-US" sz="1400" b="1" dirty="0">
                        <a:solidFill>
                          <a:schemeClr val="bg1"/>
                        </a:solidFill>
                      </a:endParaRPr>
                    </a:p>
                  </a:txBody>
                  <a:tcPr/>
                </a:tc>
                <a:tc>
                  <a:txBody>
                    <a:bodyPr/>
                    <a:lstStyle/>
                    <a:p>
                      <a:r>
                        <a:rPr lang="en-US" sz="1400" b="1" dirty="0" smtClean="0"/>
                        <a:t>COSMO-</a:t>
                      </a:r>
                      <a:r>
                        <a:rPr lang="en-US" sz="1400" b="1" dirty="0" err="1" smtClean="0"/>
                        <a:t>SkyMed</a:t>
                      </a:r>
                      <a:endParaRPr lang="en-US" sz="1400" b="1" dirty="0">
                        <a:solidFill>
                          <a:schemeClr val="bg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kern="1200" dirty="0" smtClean="0">
                          <a:solidFill>
                            <a:schemeClr val="tx1"/>
                          </a:solidFill>
                          <a:latin typeface="+mn-lt"/>
                          <a:ea typeface="+mn-ea"/>
                          <a:cs typeface="+mn-cs"/>
                        </a:rPr>
                        <a:t>222/600</a:t>
                      </a:r>
                      <a:r>
                        <a:rPr lang="it-IT" sz="1400" kern="1200" dirty="0" smtClean="0">
                          <a:solidFill>
                            <a:schemeClr val="tx1"/>
                          </a:solidFill>
                          <a:latin typeface="+mn-lt"/>
                          <a:ea typeface="+mn-ea"/>
                          <a:cs typeface="+mn-cs"/>
                        </a:rPr>
                        <a:t> (up to 3/03/2015)</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Data on: </a:t>
                      </a:r>
                      <a:r>
                        <a:rPr lang="it-IT" sz="1400" kern="1200" dirty="0" err="1" smtClean="0">
                          <a:solidFill>
                            <a:schemeClr val="tx1"/>
                          </a:solidFill>
                          <a:latin typeface="+mn-lt"/>
                          <a:ea typeface="+mn-ea"/>
                          <a:cs typeface="+mn-cs"/>
                        </a:rPr>
                        <a:t>Masaya</a:t>
                      </a:r>
                      <a:r>
                        <a:rPr lang="it-IT" sz="1400" kern="1200" dirty="0" smtClean="0">
                          <a:solidFill>
                            <a:schemeClr val="tx1"/>
                          </a:solidFill>
                          <a:latin typeface="+mn-lt"/>
                          <a:ea typeface="+mn-ea"/>
                          <a:cs typeface="+mn-cs"/>
                        </a:rPr>
                        <a:t> (Nicaragua), </a:t>
                      </a:r>
                      <a:r>
                        <a:rPr lang="it-IT" sz="1400" kern="1200" dirty="0" err="1" smtClean="0">
                          <a:solidFill>
                            <a:schemeClr val="tx1"/>
                          </a:solidFill>
                          <a:latin typeface="+mn-lt"/>
                          <a:ea typeface="+mn-ea"/>
                          <a:cs typeface="+mn-cs"/>
                        </a:rPr>
                        <a:t>Cordon</a:t>
                      </a:r>
                      <a:r>
                        <a:rPr lang="it-IT" sz="1400" kern="1200" dirty="0" smtClean="0">
                          <a:solidFill>
                            <a:schemeClr val="tx1"/>
                          </a:solidFill>
                          <a:latin typeface="+mn-lt"/>
                          <a:ea typeface="+mn-ea"/>
                          <a:cs typeface="+mn-cs"/>
                        </a:rPr>
                        <a:t> </a:t>
                      </a:r>
                      <a:r>
                        <a:rPr lang="it-IT" sz="1400" kern="1200" dirty="0" err="1" smtClean="0">
                          <a:solidFill>
                            <a:schemeClr val="tx1"/>
                          </a:solidFill>
                          <a:latin typeface="+mn-lt"/>
                          <a:ea typeface="+mn-ea"/>
                          <a:cs typeface="+mn-cs"/>
                        </a:rPr>
                        <a:t>Caulle</a:t>
                      </a:r>
                      <a:r>
                        <a:rPr lang="it-IT" sz="1400" kern="1200" dirty="0" smtClean="0">
                          <a:solidFill>
                            <a:schemeClr val="tx1"/>
                          </a:solidFill>
                          <a:latin typeface="+mn-lt"/>
                          <a:ea typeface="+mn-ea"/>
                          <a:cs typeface="+mn-cs"/>
                        </a:rPr>
                        <a:t> (Chile),</a:t>
                      </a:r>
                      <a:r>
                        <a:rPr lang="it-IT" sz="1400" kern="1200" dirty="0" err="1" smtClean="0">
                          <a:solidFill>
                            <a:schemeClr val="tx1"/>
                          </a:solidFill>
                          <a:latin typeface="+mn-lt"/>
                          <a:ea typeface="+mn-ea"/>
                          <a:cs typeface="+mn-cs"/>
                        </a:rPr>
                        <a:t>Soufriere</a:t>
                      </a:r>
                      <a:r>
                        <a:rPr lang="it-IT" sz="1400" kern="1200" baseline="0" dirty="0" smtClean="0">
                          <a:solidFill>
                            <a:schemeClr val="tx1"/>
                          </a:solidFill>
                          <a:latin typeface="+mn-lt"/>
                          <a:ea typeface="+mn-ea"/>
                          <a:cs typeface="+mn-cs"/>
                        </a:rPr>
                        <a:t> Hills (</a:t>
                      </a:r>
                      <a:r>
                        <a:rPr lang="it-IT" sz="1400" kern="1200" dirty="0" smtClean="0">
                          <a:solidFill>
                            <a:schemeClr val="tx1"/>
                          </a:solidFill>
                          <a:latin typeface="+mn-lt"/>
                          <a:ea typeface="+mn-ea"/>
                          <a:cs typeface="+mn-cs"/>
                        </a:rPr>
                        <a:t>Montserrat), </a:t>
                      </a:r>
                      <a:r>
                        <a:rPr lang="it-IT" sz="1400" kern="1200" dirty="0" err="1" smtClean="0">
                          <a:solidFill>
                            <a:schemeClr val="tx1"/>
                          </a:solidFill>
                          <a:latin typeface="+mn-lt"/>
                          <a:ea typeface="+mn-ea"/>
                          <a:cs typeface="+mn-cs"/>
                        </a:rPr>
                        <a:t>Chiles</a:t>
                      </a:r>
                      <a:r>
                        <a:rPr lang="it-IT" sz="1400" kern="1200" dirty="0" smtClean="0">
                          <a:solidFill>
                            <a:schemeClr val="tx1"/>
                          </a:solidFill>
                          <a:latin typeface="+mn-lt"/>
                          <a:ea typeface="+mn-ea"/>
                          <a:cs typeface="+mn-cs"/>
                        </a:rPr>
                        <a:t>-Cerro Negro (Ecuador/Colombia), </a:t>
                      </a:r>
                      <a:r>
                        <a:rPr lang="it-IT" sz="1400" kern="1200" dirty="0" err="1" smtClean="0">
                          <a:solidFill>
                            <a:schemeClr val="tx1"/>
                          </a:solidFill>
                          <a:latin typeface="+mn-lt"/>
                          <a:ea typeface="+mn-ea"/>
                          <a:cs typeface="+mn-cs"/>
                        </a:rPr>
                        <a:t>Llaima</a:t>
                      </a:r>
                      <a:r>
                        <a:rPr lang="it-IT" sz="1400" kern="1200" dirty="0" smtClean="0">
                          <a:solidFill>
                            <a:schemeClr val="tx1"/>
                          </a:solidFill>
                          <a:latin typeface="+mn-lt"/>
                          <a:ea typeface="+mn-ea"/>
                          <a:cs typeface="+mn-cs"/>
                        </a:rPr>
                        <a:t> (Chile), </a:t>
                      </a:r>
                      <a:r>
                        <a:rPr lang="it-IT" sz="1400" kern="1200" dirty="0" err="1" smtClean="0">
                          <a:solidFill>
                            <a:schemeClr val="tx1"/>
                          </a:solidFill>
                          <a:latin typeface="+mn-lt"/>
                          <a:ea typeface="+mn-ea"/>
                          <a:cs typeface="+mn-cs"/>
                        </a:rPr>
                        <a:t>Villarica</a:t>
                      </a:r>
                      <a:r>
                        <a:rPr lang="it-IT" sz="1400" kern="1200" dirty="0" smtClean="0">
                          <a:solidFill>
                            <a:schemeClr val="tx1"/>
                          </a:solidFill>
                          <a:latin typeface="+mn-lt"/>
                          <a:ea typeface="+mn-ea"/>
                          <a:cs typeface="+mn-cs"/>
                        </a:rPr>
                        <a:t> (Chile), Hudson (Chile),</a:t>
                      </a:r>
                      <a:r>
                        <a:rPr lang="it-IT" sz="1400" kern="1200" baseline="0" dirty="0" smtClean="0">
                          <a:solidFill>
                            <a:schemeClr val="tx1"/>
                          </a:solidFill>
                          <a:latin typeface="+mn-lt"/>
                          <a:ea typeface="+mn-ea"/>
                          <a:cs typeface="+mn-cs"/>
                        </a:rPr>
                        <a:t> Fuego (Guatemala), </a:t>
                      </a:r>
                      <a:r>
                        <a:rPr lang="it-IT" sz="1400" kern="1200" baseline="0" dirty="0" err="1" smtClean="0">
                          <a:solidFill>
                            <a:schemeClr val="tx1"/>
                          </a:solidFill>
                          <a:latin typeface="+mn-lt"/>
                          <a:ea typeface="+mn-ea"/>
                          <a:cs typeface="+mn-cs"/>
                        </a:rPr>
                        <a:t>Turrialba</a:t>
                      </a:r>
                      <a:r>
                        <a:rPr lang="it-IT" sz="1400" kern="1200" baseline="0" dirty="0" smtClean="0">
                          <a:solidFill>
                            <a:schemeClr val="tx1"/>
                          </a:solidFill>
                          <a:latin typeface="+mn-lt"/>
                          <a:ea typeface="+mn-ea"/>
                          <a:cs typeface="+mn-cs"/>
                        </a:rPr>
                        <a:t>, (Costa Rica) Cerro </a:t>
                      </a:r>
                      <a:r>
                        <a:rPr lang="it-IT" sz="1400" kern="1200" baseline="0" dirty="0" err="1" smtClean="0">
                          <a:solidFill>
                            <a:schemeClr val="tx1"/>
                          </a:solidFill>
                          <a:latin typeface="+mn-lt"/>
                          <a:ea typeface="+mn-ea"/>
                          <a:cs typeface="+mn-cs"/>
                        </a:rPr>
                        <a:t>Blanco</a:t>
                      </a:r>
                      <a:r>
                        <a:rPr lang="it-IT" sz="1400" kern="1200" baseline="0" dirty="0" smtClean="0">
                          <a:solidFill>
                            <a:schemeClr val="tx1"/>
                          </a:solidFill>
                          <a:latin typeface="+mn-lt"/>
                          <a:ea typeface="+mn-ea"/>
                          <a:cs typeface="+mn-cs"/>
                        </a:rPr>
                        <a:t> (Argentina)</a:t>
                      </a:r>
                      <a:endParaRPr lang="it-IT" sz="14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err="1" smtClean="0"/>
                        <a:t>Interferograms</a:t>
                      </a:r>
                      <a:r>
                        <a:rPr lang="en-US" sz="1400" b="0" dirty="0" smtClean="0"/>
                        <a:t> and models</a:t>
                      </a:r>
                      <a:endParaRPr lang="en-US" sz="1400" b="0" dirty="0" smtClean="0">
                        <a:solidFill>
                          <a:srgbClr val="FFFFFF"/>
                        </a:solidFill>
                      </a:endParaRPr>
                    </a:p>
                    <a:p>
                      <a:endParaRPr lang="en-US" sz="1400" b="0" dirty="0">
                        <a:solidFill>
                          <a:srgbClr val="FFFFFF"/>
                        </a:solidFill>
                      </a:endParaRPr>
                    </a:p>
                  </a:txBody>
                  <a:tcPr/>
                </a:tc>
              </a:tr>
              <a:tr h="627864">
                <a:tc>
                  <a:txBody>
                    <a:bodyPr/>
                    <a:lstStyle/>
                    <a:p>
                      <a:r>
                        <a:rPr lang="en-US" sz="1400" b="1" dirty="0" smtClean="0">
                          <a:solidFill>
                            <a:srgbClr val="002569"/>
                          </a:solidFill>
                        </a:rPr>
                        <a:t>A</a:t>
                      </a:r>
                      <a:endParaRPr lang="en-US" sz="1400" b="1" dirty="0">
                        <a:solidFill>
                          <a:srgbClr val="002569"/>
                        </a:solidFill>
                      </a:endParaRPr>
                    </a:p>
                  </a:txBody>
                  <a:tcPr/>
                </a:tc>
                <a:tc>
                  <a:txBody>
                    <a:bodyPr/>
                    <a:lstStyle/>
                    <a:p>
                      <a:r>
                        <a:rPr lang="en-US" sz="1400" b="1" dirty="0" smtClean="0">
                          <a:solidFill>
                            <a:srgbClr val="002569"/>
                          </a:solidFill>
                        </a:rPr>
                        <a:t>TSX</a:t>
                      </a:r>
                      <a:endParaRPr lang="en-US" sz="1400" b="1" dirty="0">
                        <a:solidFill>
                          <a:srgbClr val="002569"/>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kern="1200" dirty="0" smtClean="0">
                          <a:solidFill>
                            <a:schemeClr val="tx1"/>
                          </a:solidFill>
                          <a:latin typeface="+mn-lt"/>
                          <a:ea typeface="+mn-ea"/>
                          <a:cs typeface="+mn-cs"/>
                        </a:rPr>
                        <a:t>10/400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err="1" smtClean="0"/>
                        <a:t>Interferograms</a:t>
                      </a:r>
                      <a:r>
                        <a:rPr lang="en-US" sz="1400" b="0" dirty="0" smtClean="0"/>
                        <a:t> and models</a:t>
                      </a:r>
                      <a:endParaRPr lang="en-US" sz="1400" b="0" dirty="0" smtClean="0">
                        <a:solidFill>
                          <a:srgbClr val="FFFFFF"/>
                        </a:solidFill>
                      </a:endParaRPr>
                    </a:p>
                  </a:txBody>
                  <a:tcPr/>
                </a:tc>
              </a:tr>
              <a:tr h="627864">
                <a:tc>
                  <a:txBody>
                    <a:bodyPr/>
                    <a:lstStyle/>
                    <a:p>
                      <a:r>
                        <a:rPr lang="en-US" sz="1400" b="1" dirty="0" smtClean="0">
                          <a:solidFill>
                            <a:srgbClr val="002569"/>
                          </a:solidFill>
                        </a:rPr>
                        <a:t>C</a:t>
                      </a:r>
                      <a:endParaRPr lang="en-US" sz="1400" b="1" dirty="0">
                        <a:solidFill>
                          <a:srgbClr val="002569"/>
                        </a:solidFill>
                      </a:endParaRPr>
                    </a:p>
                  </a:txBody>
                  <a:tcPr/>
                </a:tc>
                <a:tc>
                  <a:txBody>
                    <a:bodyPr/>
                    <a:lstStyle/>
                    <a:p>
                      <a:r>
                        <a:rPr lang="en-US" sz="1400" b="1" dirty="0" smtClean="0">
                          <a:solidFill>
                            <a:srgbClr val="002569"/>
                          </a:solidFill>
                        </a:rPr>
                        <a:t>Pleiades</a:t>
                      </a:r>
                      <a:endParaRPr lang="en-US" sz="1400" b="1" dirty="0">
                        <a:solidFill>
                          <a:srgbClr val="002569"/>
                        </a:solidFill>
                      </a:endParaRPr>
                    </a:p>
                  </a:txBody>
                  <a:tcPr/>
                </a:tc>
                <a:tc>
                  <a:txBody>
                    <a:bodyPr/>
                    <a:lstStyle/>
                    <a:p>
                      <a:pPr lvl="0"/>
                      <a:r>
                        <a:rPr lang="en-US" sz="1400" b="1" kern="1200" dirty="0" smtClean="0">
                          <a:solidFill>
                            <a:schemeClr val="tx1"/>
                          </a:solidFill>
                          <a:latin typeface="+mn-lt"/>
                          <a:ea typeface="+mn-ea"/>
                          <a:cs typeface="+mn-cs"/>
                        </a:rPr>
                        <a:t>3/50 </a:t>
                      </a:r>
                    </a:p>
                    <a:p>
                      <a:pPr lvl="0"/>
                      <a:r>
                        <a:rPr lang="en-US" sz="1400" kern="1200" dirty="0" smtClean="0">
                          <a:solidFill>
                            <a:schemeClr val="tx1"/>
                          </a:solidFill>
                          <a:latin typeface="+mn-lt"/>
                          <a:ea typeface="+mn-ea"/>
                          <a:cs typeface="+mn-cs"/>
                        </a:rPr>
                        <a:t>Data on</a:t>
                      </a:r>
                      <a:r>
                        <a:rPr lang="en-US" sz="1400" kern="1200" baseline="0" dirty="0" smtClean="0">
                          <a:solidFill>
                            <a:schemeClr val="tx1"/>
                          </a:solidFill>
                          <a:latin typeface="+mn-lt"/>
                          <a:ea typeface="+mn-ea"/>
                          <a:cs typeface="+mn-cs"/>
                        </a:rPr>
                        <a:t> Fogo, Cape Verde</a:t>
                      </a:r>
                      <a:endParaRPr lang="it-IT" sz="1400" kern="1200" dirty="0" smtClean="0">
                        <a:solidFill>
                          <a:schemeClr val="tx1"/>
                        </a:solidFill>
                        <a:latin typeface="+mn-lt"/>
                        <a:ea typeface="+mn-ea"/>
                        <a:cs typeface="+mn-cs"/>
                      </a:endParaRPr>
                    </a:p>
                  </a:txBody>
                  <a:tcPr/>
                </a:tc>
                <a:tc>
                  <a:txBody>
                    <a:bodyPr/>
                    <a:lstStyle/>
                    <a:p>
                      <a:endParaRPr lang="en-US" sz="1400" b="0" dirty="0">
                        <a:solidFill>
                          <a:srgbClr val="002569"/>
                        </a:solidFill>
                      </a:endParaRPr>
                    </a:p>
                  </a:txBody>
                  <a:tcPr/>
                </a:tc>
              </a:tr>
              <a:tr h="534325">
                <a:tc>
                  <a:txBody>
                    <a:bodyPr/>
                    <a:lstStyle/>
                    <a:p>
                      <a:r>
                        <a:rPr lang="en-US" sz="1400" b="1" kern="1200" dirty="0" smtClean="0">
                          <a:solidFill>
                            <a:srgbClr val="002569"/>
                          </a:solidFill>
                          <a:latin typeface="+mn-lt"/>
                          <a:ea typeface="+mn-ea"/>
                          <a:cs typeface="+mn-cs"/>
                        </a:rPr>
                        <a:t>C</a:t>
                      </a:r>
                      <a:endParaRPr lang="en-US" sz="1400" b="1" kern="1200" dirty="0">
                        <a:solidFill>
                          <a:srgbClr val="002569"/>
                        </a:solidFill>
                        <a:latin typeface="+mn-lt"/>
                        <a:ea typeface="+mn-ea"/>
                        <a:cs typeface="+mn-cs"/>
                      </a:endParaRPr>
                    </a:p>
                  </a:txBody>
                  <a:tcPr/>
                </a:tc>
                <a:tc>
                  <a:txBody>
                    <a:bodyPr/>
                    <a:lstStyle/>
                    <a:p>
                      <a:r>
                        <a:rPr lang="en-US" sz="1400" b="1" kern="1200" dirty="0" smtClean="0">
                          <a:solidFill>
                            <a:srgbClr val="002569"/>
                          </a:solidFill>
                          <a:latin typeface="+mn-lt"/>
                          <a:ea typeface="+mn-ea"/>
                          <a:cs typeface="+mn-cs"/>
                        </a:rPr>
                        <a:t>EO-1</a:t>
                      </a:r>
                      <a:r>
                        <a:rPr lang="en-US" sz="1400" b="1" dirty="0" smtClean="0">
                          <a:solidFill>
                            <a:schemeClr val="bg1"/>
                          </a:solidFill>
                        </a:rPr>
                        <a:t> </a:t>
                      </a:r>
                      <a:r>
                        <a:rPr lang="en-US" sz="1400" b="1" kern="1200" dirty="0" smtClean="0">
                          <a:solidFill>
                            <a:srgbClr val="002569"/>
                          </a:solidFill>
                          <a:latin typeface="+mn-lt"/>
                          <a:ea typeface="+mn-ea"/>
                          <a:cs typeface="+mn-cs"/>
                        </a:rPr>
                        <a:t>ALI</a:t>
                      </a:r>
                      <a:endParaRPr lang="en-US" sz="1400" b="1" kern="1200" dirty="0">
                        <a:solidFill>
                          <a:srgbClr val="002569"/>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mn-lt"/>
                          <a:ea typeface="+mn-ea"/>
                          <a:cs typeface="+mn-cs"/>
                        </a:rPr>
                        <a:t>5</a:t>
                      </a:r>
                    </a:p>
                  </a:txBody>
                  <a:tcPr/>
                </a:tc>
                <a:tc>
                  <a:txBody>
                    <a:bodyPr/>
                    <a:lstStyle/>
                    <a:p>
                      <a:r>
                        <a:rPr lang="en-US" sz="1400" b="0" kern="1200" dirty="0" smtClean="0">
                          <a:solidFill>
                            <a:schemeClr val="tx1"/>
                          </a:solidFill>
                          <a:latin typeface="+mn-lt"/>
                          <a:ea typeface="+mn-ea"/>
                          <a:cs typeface="+mn-cs"/>
                        </a:rPr>
                        <a:t>Effusion</a:t>
                      </a:r>
                      <a:r>
                        <a:rPr lang="en-US" sz="1400" b="0" dirty="0" smtClean="0">
                          <a:solidFill>
                            <a:srgbClr val="FFFFFF"/>
                          </a:solidFill>
                        </a:rPr>
                        <a:t> </a:t>
                      </a:r>
                      <a:r>
                        <a:rPr lang="en-US" sz="1400" b="0" kern="1200" dirty="0" smtClean="0">
                          <a:solidFill>
                            <a:schemeClr val="tx1"/>
                          </a:solidFill>
                          <a:latin typeface="+mn-lt"/>
                          <a:ea typeface="+mn-ea"/>
                          <a:cs typeface="+mn-cs"/>
                        </a:rPr>
                        <a:t>rate estimates</a:t>
                      </a:r>
                      <a:endParaRPr lang="en-US" sz="1400" b="0" kern="1200" dirty="0">
                        <a:solidFill>
                          <a:schemeClr val="tx1"/>
                        </a:solidFill>
                        <a:latin typeface="+mn-lt"/>
                        <a:ea typeface="+mn-ea"/>
                        <a:cs typeface="+mn-cs"/>
                      </a:endParaRPr>
                    </a:p>
                  </a:txBody>
                  <a:tcPr/>
                </a:tc>
              </a:tr>
              <a:tr h="627864">
                <a:tc>
                  <a:txBody>
                    <a:bodyPr/>
                    <a:lstStyle/>
                    <a:p>
                      <a:pPr marL="0" algn="l" defTabSz="457200" rtl="0" eaLnBrk="1" latinLnBrk="0" hangingPunct="1"/>
                      <a:r>
                        <a:rPr lang="en-US" sz="1400" b="1" kern="1200" dirty="0" smtClean="0">
                          <a:solidFill>
                            <a:srgbClr val="002569"/>
                          </a:solidFill>
                          <a:latin typeface="+mn-lt"/>
                          <a:ea typeface="+mn-ea"/>
                          <a:cs typeface="+mn-cs"/>
                        </a:rPr>
                        <a:t>C</a:t>
                      </a:r>
                      <a:endParaRPr lang="en-US" sz="1400" b="1" kern="1200" dirty="0">
                        <a:solidFill>
                          <a:srgbClr val="002569"/>
                        </a:solidFill>
                        <a:latin typeface="+mn-lt"/>
                        <a:ea typeface="+mn-ea"/>
                        <a:cs typeface="+mn-cs"/>
                      </a:endParaRPr>
                    </a:p>
                  </a:txBody>
                  <a:tcPr/>
                </a:tc>
                <a:tc>
                  <a:txBody>
                    <a:bodyPr/>
                    <a:lstStyle/>
                    <a:p>
                      <a:pPr marL="0" algn="l" defTabSz="457200" rtl="0" eaLnBrk="1" latinLnBrk="0" hangingPunct="1"/>
                      <a:r>
                        <a:rPr lang="en-US" sz="1400" b="1" kern="1200" dirty="0" smtClean="0">
                          <a:solidFill>
                            <a:srgbClr val="002569"/>
                          </a:solidFill>
                          <a:latin typeface="+mn-lt"/>
                          <a:ea typeface="+mn-ea"/>
                          <a:cs typeface="+mn-cs"/>
                        </a:rPr>
                        <a:t>Landsat -8 OLI </a:t>
                      </a:r>
                      <a:endParaRPr lang="en-US" sz="1400" b="1" kern="1200" dirty="0">
                        <a:solidFill>
                          <a:srgbClr val="002569"/>
                        </a:solidFill>
                        <a:latin typeface="+mn-lt"/>
                        <a:ea typeface="+mn-ea"/>
                        <a:cs typeface="+mn-cs"/>
                      </a:endParaRPr>
                    </a:p>
                  </a:txBody>
                  <a:tcPr/>
                </a:tc>
                <a:tc>
                  <a:txBody>
                    <a:bodyPr/>
                    <a:lstStyle/>
                    <a:p>
                      <a:r>
                        <a:rPr lang="en-US" sz="1400" b="1" kern="1200" smtClean="0">
                          <a:solidFill>
                            <a:srgbClr val="002569"/>
                          </a:solidFill>
                          <a:latin typeface="+mn-lt"/>
                          <a:ea typeface="+mn-ea"/>
                          <a:cs typeface="+mn-cs"/>
                        </a:rPr>
                        <a:t>2</a:t>
                      </a:r>
                      <a:endParaRPr lang="en-US" sz="1400" b="1" kern="1200" dirty="0">
                        <a:solidFill>
                          <a:srgbClr val="002569"/>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mn-lt"/>
                          <a:ea typeface="+mn-ea"/>
                          <a:cs typeface="+mn-cs"/>
                        </a:rPr>
                        <a:t>Effusion</a:t>
                      </a:r>
                      <a:r>
                        <a:rPr lang="en-US" sz="1400" b="0" dirty="0" smtClean="0">
                          <a:solidFill>
                            <a:srgbClr val="FFFFFF"/>
                          </a:solidFill>
                        </a:rPr>
                        <a:t> </a:t>
                      </a:r>
                      <a:r>
                        <a:rPr lang="en-US" sz="1400" b="0" kern="1200" dirty="0" smtClean="0">
                          <a:solidFill>
                            <a:schemeClr val="tx1"/>
                          </a:solidFill>
                          <a:latin typeface="+mn-lt"/>
                          <a:ea typeface="+mn-ea"/>
                          <a:cs typeface="+mn-cs"/>
                        </a:rPr>
                        <a:t>rate estimates</a:t>
                      </a:r>
                    </a:p>
                  </a:txBody>
                  <a:tcPr/>
                </a:tc>
              </a:tr>
            </a:tbl>
          </a:graphicData>
        </a:graphic>
      </p:graphicFrame>
    </p:spTree>
    <p:extLst>
      <p:ext uri="{BB962C8B-B14F-4D97-AF65-F5344CB8AC3E}">
        <p14:creationId xmlns:p14="http://schemas.microsoft.com/office/powerpoint/2010/main" val="2874238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1062</TotalTime>
  <Words>3977</Words>
  <Application>Microsoft Office PowerPoint</Application>
  <PresentationFormat>Presentazione su schermo (4:3)</PresentationFormat>
  <Paragraphs>384</Paragraphs>
  <Slides>49</Slides>
  <Notes>25</Notes>
  <HiddenSlides>0</HiddenSlides>
  <MMClips>2</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49</vt:i4>
      </vt:variant>
    </vt:vector>
  </HeadingPairs>
  <TitlesOfParts>
    <vt:vector size="51" baseType="lpstr">
      <vt:lpstr>4_EUM_template_v03</vt:lpstr>
      <vt:lpstr>Documento</vt:lpstr>
      <vt:lpstr>Status Report on the Volcano Pilot</vt:lpstr>
      <vt:lpstr>Presentazione standard di PowerPoint</vt:lpstr>
      <vt:lpstr>WHY?</vt:lpstr>
      <vt:lpstr>WHAT IS MISSING?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Pilot Region: Latin America</vt:lpstr>
      <vt:lpstr>Reventador, Ecuador</vt:lpstr>
      <vt:lpstr>Unrest at Chiles-Cerro Negro de Mayasquer, Ecuador-Colombian border</vt:lpstr>
      <vt:lpstr>Presentazione standard di PowerPoint</vt:lpstr>
      <vt:lpstr>Presentazione standard di PowerPoint</vt:lpstr>
      <vt:lpstr>Presentazione standard di PowerPoint</vt:lpstr>
      <vt:lpstr>Presentazione standard di PowerPoint</vt:lpstr>
      <vt:lpstr>Presentazione standard di PowerPoint</vt:lpstr>
      <vt:lpstr>Sabancaya volcano, Perú</vt:lpstr>
      <vt:lpstr>Cordon Caulle volcano, Chile</vt:lpstr>
      <vt:lpstr>Cordon Caulle volcano, Chile</vt:lpstr>
      <vt:lpstr>Fernandina, Galapagos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Bárðarbunga, Iceland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Simona Zoffoli</cp:lastModifiedBy>
  <cp:revision>530</cp:revision>
  <cp:lastPrinted>2014-03-31T07:56:05Z</cp:lastPrinted>
  <dcterms:created xsi:type="dcterms:W3CDTF">2012-08-31T01:11:17Z</dcterms:created>
  <dcterms:modified xsi:type="dcterms:W3CDTF">2015-03-11T06:20:42Z</dcterms:modified>
</cp:coreProperties>
</file>