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handoutMasterIdLst>
    <p:handoutMasterId r:id="rId37"/>
  </p:handoutMasterIdLst>
  <p:sldIdLst>
    <p:sldId id="414" r:id="rId2"/>
    <p:sldId id="275" r:id="rId3"/>
    <p:sldId id="348" r:id="rId4"/>
    <p:sldId id="415" r:id="rId5"/>
    <p:sldId id="366" r:id="rId6"/>
    <p:sldId id="425" r:id="rId7"/>
    <p:sldId id="426" r:id="rId8"/>
    <p:sldId id="422" r:id="rId9"/>
    <p:sldId id="424" r:id="rId10"/>
    <p:sldId id="423" r:id="rId11"/>
    <p:sldId id="427" r:id="rId12"/>
    <p:sldId id="428" r:id="rId13"/>
    <p:sldId id="429" r:id="rId14"/>
    <p:sldId id="396" r:id="rId15"/>
    <p:sldId id="408" r:id="rId16"/>
    <p:sldId id="430" r:id="rId17"/>
    <p:sldId id="431" r:id="rId18"/>
    <p:sldId id="402" r:id="rId19"/>
    <p:sldId id="436" r:id="rId20"/>
    <p:sldId id="437" r:id="rId21"/>
    <p:sldId id="438" r:id="rId22"/>
    <p:sldId id="439" r:id="rId23"/>
    <p:sldId id="440" r:id="rId24"/>
    <p:sldId id="442" r:id="rId25"/>
    <p:sldId id="441" r:id="rId26"/>
    <p:sldId id="416" r:id="rId27"/>
    <p:sldId id="417" r:id="rId28"/>
    <p:sldId id="418" r:id="rId29"/>
    <p:sldId id="419" r:id="rId30"/>
    <p:sldId id="433" r:id="rId31"/>
    <p:sldId id="435" r:id="rId32"/>
    <p:sldId id="347" r:id="rId33"/>
    <p:sldId id="413" r:id="rId34"/>
    <p:sldId id="411" r:id="rId35"/>
  </p:sldIdLst>
  <p:sldSz cx="9144000" cy="6858000" type="screen4x3"/>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k Matgen" initials="PM" lastIdx="1" clrIdx="0"/>
  <p:cmAuthor id="1" name="Bally" initials="PB"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1" autoAdjust="0"/>
    <p:restoredTop sz="96530" autoAdjust="0"/>
  </p:normalViewPr>
  <p:slideViewPr>
    <p:cSldViewPr snapToGrid="0" snapToObjects="1">
      <p:cViewPr varScale="1">
        <p:scale>
          <a:sx n="70" d="100"/>
          <a:sy n="70" d="100"/>
        </p:scale>
        <p:origin x="-1968" y="-112"/>
      </p:cViewPr>
      <p:guideLst>
        <p:guide orient="horz" pos="4277"/>
        <p:guide pos="2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E0A69F09-9DF7-40DA-AFC1-E292B9A543FE}" type="datetimeFigureOut">
              <a:rPr lang="en-GB" smtClean="0"/>
              <a:t>2015-04-07</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F07E1D14-1362-435D-B2A7-59F51FF06C7D}" type="slidenum">
              <a:rPr lang="en-GB" smtClean="0"/>
              <a:t>‹#›</a:t>
            </a:fld>
            <a:endParaRPr lang="en-GB"/>
          </a:p>
        </p:txBody>
      </p:sp>
    </p:spTree>
    <p:extLst>
      <p:ext uri="{BB962C8B-B14F-4D97-AF65-F5344CB8AC3E}">
        <p14:creationId xmlns:p14="http://schemas.microsoft.com/office/powerpoint/2010/main" val="35351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2015-04-07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a:t>
            </a:fld>
            <a:endParaRPr lang="en-US"/>
          </a:p>
        </p:txBody>
      </p:sp>
    </p:spTree>
    <p:extLst>
      <p:ext uri="{BB962C8B-B14F-4D97-AF65-F5344CB8AC3E}">
        <p14:creationId xmlns:p14="http://schemas.microsoft.com/office/powerpoint/2010/main" val="3010702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dirty="0"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10</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11</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13</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14</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16</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17</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18</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19</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20</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25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7E7BDF-4EA3-406B-BD69-5A5403FB06A4}" type="slidenum">
              <a:rPr lang="en-US">
                <a:solidFill>
                  <a:srgbClr val="000000"/>
                </a:solidFill>
                <a:ea typeface="ＭＳ Ｐゴシック" pitchFamily="84" charset="-128"/>
                <a:cs typeface="ＭＳ Ｐゴシック" pitchFamily="84" charset="-128"/>
              </a:rPr>
              <a:pPr fontAlgn="base">
                <a:spcBef>
                  <a:spcPct val="0"/>
                </a:spcBef>
                <a:spcAft>
                  <a:spcPct val="0"/>
                </a:spcAft>
                <a:defRPr/>
              </a:pPr>
              <a:t>29</a:t>
            </a:fld>
            <a:endParaRPr lang="en-US">
              <a:solidFill>
                <a:srgbClr val="000000"/>
              </a:solidFill>
              <a:ea typeface="ＭＳ Ｐゴシック" pitchFamily="84" charset="-128"/>
              <a:cs typeface="ＭＳ Ｐゴシック" pitchFamily="84" charset="-128"/>
            </a:endParaRPr>
          </a:p>
        </p:txBody>
      </p:sp>
      <p:sp>
        <p:nvSpPr>
          <p:cNvPr id="101379" name="Rectangle 6"/>
          <p:cNvSpPr txBox="1">
            <a:spLocks noGrp="1" noChangeArrowheads="1"/>
          </p:cNvSpPr>
          <p:nvPr/>
        </p:nvSpPr>
        <p:spPr bwMode="auto">
          <a:xfrm>
            <a:off x="3850443" y="9430091"/>
            <a:ext cx="2945659" cy="496411"/>
          </a:xfrm>
          <a:prstGeom prst="rect">
            <a:avLst/>
          </a:prstGeom>
          <a:noFill/>
          <a:ln w="9525">
            <a:noFill/>
            <a:miter lim="800000"/>
            <a:headEnd/>
            <a:tailEnd/>
          </a:ln>
        </p:spPr>
        <p:txBody>
          <a:bodyPr anchor="b">
            <a:prstTxWarp prst="textNoShape">
              <a:avLst/>
            </a:prstTxWarp>
          </a:bodyPr>
          <a:lstStyle/>
          <a:p>
            <a:pPr algn="r" defTabSz="457200"/>
            <a:fld id="{6B3CEB75-A2A3-47A5-AC62-58902802CE3C}" type="slidenum">
              <a:rPr lang="en-GB" sz="1200">
                <a:solidFill>
                  <a:srgbClr val="000000"/>
                </a:solidFill>
                <a:latin typeface="Calibri" pitchFamily="84" charset="0"/>
                <a:ea typeface="MS PGothic" charset="0"/>
                <a:cs typeface="MS PGothic" charset="0"/>
              </a:rPr>
              <a:pPr algn="r" defTabSz="457200"/>
              <a:t>29</a:t>
            </a:fld>
            <a:endParaRPr lang="en-GB" sz="1200">
              <a:solidFill>
                <a:srgbClr val="000000"/>
              </a:solidFill>
              <a:latin typeface="Calibri" pitchFamily="84" charset="0"/>
              <a:ea typeface="MS PGothic" charset="0"/>
              <a:cs typeface="MS PGothic" charset="0"/>
            </a:endParaRPr>
          </a:p>
        </p:txBody>
      </p:sp>
      <p:sp>
        <p:nvSpPr>
          <p:cNvPr id="101380" name="Text Box 1"/>
          <p:cNvSpPr>
            <a:spLocks noGrp="1" noRot="1" noChangeAspect="1" noChangeArrowheads="1"/>
          </p:cNvSpPr>
          <p:nvPr>
            <p:ph type="sldImg"/>
          </p:nvPr>
        </p:nvSpPr>
        <p:spPr bwMode="auto">
          <a:xfrm>
            <a:off x="1131373" y="754959"/>
            <a:ext cx="4531783" cy="3723084"/>
          </a:xfrm>
          <a:solidFill>
            <a:srgbClr val="FFFFFF"/>
          </a:solidFill>
          <a:ln>
            <a:solidFill>
              <a:srgbClr val="000000"/>
            </a:solidFill>
            <a:miter lim="800000"/>
            <a:headEnd/>
            <a:tailEnd/>
          </a:ln>
        </p:spPr>
      </p:sp>
      <p:sp>
        <p:nvSpPr>
          <p:cNvPr id="101381" name="Text Box 2"/>
          <p:cNvSpPr>
            <a:spLocks noGrp="1" noChangeArrowheads="1"/>
          </p:cNvSpPr>
          <p:nvPr>
            <p:ph type="body" idx="1"/>
          </p:nvPr>
        </p:nvSpPr>
        <p:spPr bwMode="auto">
          <a:xfrm>
            <a:off x="679768" y="4715907"/>
            <a:ext cx="5438140" cy="5782847"/>
          </a:xfrm>
          <a:noFill/>
          <a:ln>
            <a:solidFill>
              <a:srgbClr val="000000"/>
            </a:solidFill>
            <a:miter lim="800000"/>
            <a:headEnd/>
            <a:tailEnd/>
          </a:ln>
        </p:spPr>
        <p:txBody>
          <a:bodyPr wrap="square" tIns="14994" numCol="1" anchor="t" anchorCtr="0" compatLnSpc="1">
            <a:prstTxWarp prst="textNoShape">
              <a:avLst/>
            </a:prstTxWarp>
          </a:bodyPr>
          <a:lstStyle/>
          <a:p>
            <a:pPr defTabSz="457200" eaLnBrk="1" hangingPunct="1">
              <a:lnSpc>
                <a:spcPct val="93000"/>
              </a:lnSpc>
              <a:spcBef>
                <a:spcPct val="0"/>
              </a:spcBef>
              <a:tabLst>
                <a:tab pos="723900" algn="l"/>
                <a:tab pos="1447800" algn="l"/>
                <a:tab pos="2171700" algn="l"/>
                <a:tab pos="2895600" algn="l"/>
                <a:tab pos="3619500" algn="l"/>
                <a:tab pos="4343400" algn="l"/>
                <a:tab pos="5067300" algn="l"/>
              </a:tabLst>
            </a:pPr>
            <a:r>
              <a:rPr lang="en-GB" sz="900" i="1" smtClean="0">
                <a:ea typeface="Arial" pitchFamily="84" charset="0"/>
                <a:cs typeface="Arial" pitchFamily="84" charset="0"/>
              </a:rPr>
              <a:t>The way you introduced this before was good… one of the reviewers queried whether any faults that remained unknown etc.</a:t>
            </a:r>
          </a:p>
          <a:p>
            <a:pPr defTabSz="457200" eaLnBrk="1" hangingPunct="1">
              <a:lnSpc>
                <a:spcPct val="93000"/>
              </a:lnSpc>
              <a:spcBef>
                <a:spcPct val="0"/>
              </a:spcBef>
              <a:tabLst>
                <a:tab pos="723900" algn="l"/>
                <a:tab pos="1447800" algn="l"/>
                <a:tab pos="2171700" algn="l"/>
                <a:tab pos="2895600" algn="l"/>
                <a:tab pos="3619500" algn="l"/>
                <a:tab pos="4343400" algn="l"/>
                <a:tab pos="5067300" algn="l"/>
              </a:tabLst>
            </a:pPr>
            <a:r>
              <a:rPr lang="en-GB" sz="900" i="1" smtClean="0">
                <a:ea typeface="Arial" pitchFamily="84" charset="0"/>
                <a:cs typeface="Arial" pitchFamily="84" charset="0"/>
              </a:rPr>
              <a:t>I don’t think you need the first slide. Justification is that we recognise hazard associated with faults slipping at &lt; 1mm/yr.</a:t>
            </a:r>
          </a:p>
          <a:p>
            <a:pPr defTabSz="457200" eaLnBrk="1" hangingPunct="1">
              <a:lnSpc>
                <a:spcPct val="93000"/>
              </a:lnSpc>
              <a:spcBef>
                <a:spcPct val="0"/>
              </a:spcBef>
              <a:tabLst>
                <a:tab pos="723900" algn="l"/>
                <a:tab pos="1447800" algn="l"/>
                <a:tab pos="2171700" algn="l"/>
                <a:tab pos="2895600" algn="l"/>
                <a:tab pos="3619500" algn="l"/>
                <a:tab pos="4343400" algn="l"/>
                <a:tab pos="5067300" algn="l"/>
              </a:tabLst>
            </a:pPr>
            <a:r>
              <a:rPr lang="en-GB" sz="900" i="1" smtClean="0">
                <a:ea typeface="Arial" pitchFamily="84" charset="0"/>
                <a:cs typeface="Arial" pitchFamily="84" charset="0"/>
              </a:rPr>
              <a:t>Lepsy fault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30</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31</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33</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ＭＳ Ｐゴシック" pitchFamily="-106" charset="-128"/>
                <a:cs typeface="ＭＳ Ｐゴシック" pitchFamily="-106" charset="-128"/>
              </a:rPr>
              <a:t>GSNL Scientific Advisory Committee  now chaired by B </a:t>
            </a:r>
            <a:r>
              <a:rPr lang="en-GB" sz="1200" kern="1200" dirty="0" err="1" smtClean="0">
                <a:solidFill>
                  <a:schemeClr val="tx1"/>
                </a:solidFill>
                <a:effectLst/>
                <a:latin typeface="+mn-lt"/>
                <a:ea typeface="ＭＳ Ｐゴシック" pitchFamily="-106" charset="-128"/>
                <a:cs typeface="ＭＳ Ｐゴシック" pitchFamily="-106" charset="-128"/>
              </a:rPr>
              <a:t>Salvi</a:t>
            </a:r>
            <a:r>
              <a:rPr lang="en-GB" sz="1200" kern="1200" baseline="0" dirty="0" smtClean="0">
                <a:solidFill>
                  <a:schemeClr val="tx1"/>
                </a:solidFill>
                <a:effectLst/>
                <a:latin typeface="+mn-lt"/>
                <a:ea typeface="ＭＳ Ｐゴシック" pitchFamily="-106" charset="-128"/>
                <a:cs typeface="ＭＳ Ｐゴシック" pitchFamily="-106" charset="-128"/>
              </a:rPr>
              <a:t> of INGV</a:t>
            </a:r>
            <a:endParaRPr lang="en-GB" dirty="0"/>
          </a:p>
        </p:txBody>
      </p:sp>
      <p:sp>
        <p:nvSpPr>
          <p:cNvPr id="4" name="Slide Number Placeholder 3"/>
          <p:cNvSpPr>
            <a:spLocks noGrp="1"/>
          </p:cNvSpPr>
          <p:nvPr>
            <p:ph type="sldNum" sz="quarter" idx="10"/>
          </p:nvPr>
        </p:nvSpPr>
        <p:spPr/>
        <p:txBody>
          <a:bodyPr/>
          <a:lstStyle/>
          <a:p>
            <a:fld id="{9D5916B8-E6AE-4142-B391-2741B901332B}" type="slidenum">
              <a:rPr lang="en-GB" smtClean="0"/>
              <a:t>4</a:t>
            </a:fld>
            <a:endParaRPr lang="en-GB"/>
          </a:p>
        </p:txBody>
      </p:sp>
    </p:spTree>
    <p:extLst>
      <p:ext uri="{BB962C8B-B14F-4D97-AF65-F5344CB8AC3E}">
        <p14:creationId xmlns:p14="http://schemas.microsoft.com/office/powerpoint/2010/main" val="61730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6</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7</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8</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9</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a:t>
            </a:fld>
            <a:endParaRPr lang="en-US"/>
          </a:p>
        </p:txBody>
      </p:sp>
    </p:spTree>
  </p:cSld>
  <p:clrMapOvr>
    <a:masterClrMapping/>
  </p:clrMapOvr>
  <p:transition xmlns:p14="http://schemas.microsoft.com/office/powerpoint/2010/mai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a:xfrm>
            <a:off x="77040" y="300690"/>
            <a:ext cx="2743200" cy="182880"/>
          </a:xfrm>
          <a:prstGeom prst="rect">
            <a:avLst/>
          </a:prstGeom>
        </p:spPr>
        <p:txBody>
          <a:bodyPr/>
          <a:lstStyle/>
          <a:p>
            <a:fld id="{8F1B69E8-23E9-4C1F-AA2B-3C5BA6EDBEAE}" type="datetimeFigureOut">
              <a:rPr lang="en-US" smtClean="0"/>
              <a:pPr/>
              <a:t>2015-04-07</a:t>
            </a:fld>
            <a:endParaRPr lang="en-US"/>
          </a:p>
        </p:txBody>
      </p:sp>
      <p:sp>
        <p:nvSpPr>
          <p:cNvPr id="6" name="Footer Placeholder 5"/>
          <p:cNvSpPr>
            <a:spLocks noGrp="1"/>
          </p:cNvSpPr>
          <p:nvPr>
            <p:ph type="ftr" sz="quarter" idx="11"/>
          </p:nvPr>
        </p:nvSpPr>
        <p:spPr>
          <a:xfrm>
            <a:off x="76200" y="116541"/>
            <a:ext cx="2743200" cy="18288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CA"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460A97C-6094-44F3-9AD2-0A11796E8BE7}" type="datetimeFigureOut">
              <a:rPr lang="en-US" smtClean="0"/>
              <a:t>2015-04-07</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extLst>
      <p:ext uri="{BB962C8B-B14F-4D97-AF65-F5344CB8AC3E}">
        <p14:creationId xmlns:p14="http://schemas.microsoft.com/office/powerpoint/2010/main" val="2065325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userDrawn="1"/>
        </p:nvSpPr>
        <p:spPr>
          <a:xfrm>
            <a:off x="19050" y="482815"/>
            <a:ext cx="1261884" cy="553998"/>
          </a:xfrm>
          <a:prstGeom prst="rect">
            <a:avLst/>
          </a:prstGeom>
          <a:noFill/>
        </p:spPr>
        <p:txBody>
          <a:bodyPr wrap="none">
            <a:spAutoFit/>
          </a:bodyPr>
          <a:lstStyle/>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WG Disasters #3</a:t>
            </a:r>
          </a:p>
          <a:p>
            <a:pPr defTabSz="914400" eaLnBrk="0" hangingPunct="0">
              <a:spcBef>
                <a:spcPts val="0"/>
              </a:spcBef>
              <a:defRPr/>
            </a:pP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Tokyo, Japan</a:t>
            </a:r>
          </a:p>
          <a:p>
            <a:pPr defTabSz="914400" eaLnBrk="0" hangingPunct="0">
              <a:spcBef>
                <a:spcPts val="0"/>
              </a:spcBef>
              <a:defRPr/>
            </a:pP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10-12 March, 2015</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a:t>
            </a:fld>
            <a:endParaRPr lang="en-US"/>
          </a:p>
        </p:txBody>
      </p:sp>
      <p:pic>
        <p:nvPicPr>
          <p:cNvPr id="5" name="Picture 4" descr="CEOS_logo_trans_SMALL.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1" r:id="rId2"/>
    <p:sldLayoutId id="2147483674" r:id="rId3"/>
    <p:sldLayoutId id="2147483675" r:id="rId4"/>
  </p:sldLayoutIdLst>
  <p:transition xmlns:p14="http://schemas.microsoft.com/office/powerpoint/2010/main" spd="slow"/>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 Id="rId3" Type="http://schemas.openxmlformats.org/officeDocument/2006/relationships/image" Target="../media/image2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4"/>
          <p:cNvSpPr>
            <a:spLocks noGrp="1" noChangeArrowheads="1"/>
          </p:cNvSpPr>
          <p:nvPr>
            <p:ph type="ctrTitle"/>
          </p:nvPr>
        </p:nvSpPr>
        <p:spPr>
          <a:xfrm>
            <a:off x="387503" y="651970"/>
            <a:ext cx="8633129" cy="1349277"/>
          </a:xfrm>
        </p:spPr>
        <p:txBody>
          <a:bodyPr/>
          <a:lstStyle/>
          <a:p>
            <a:pPr algn="l"/>
            <a:r>
              <a:rPr lang="en-US" sz="4400"/>
              <a:t>Status Report on the CEOS Seismic Hazards Pilot </a:t>
            </a:r>
            <a:endParaRPr lang="en-US" sz="2800" dirty="0" smtClean="0">
              <a:solidFill>
                <a:srgbClr val="FFFF00"/>
              </a:solidFill>
            </a:endParaRPr>
          </a:p>
        </p:txBody>
      </p:sp>
      <p:sp>
        <p:nvSpPr>
          <p:cNvPr id="2" name="Subtitle 1"/>
          <p:cNvSpPr>
            <a:spLocks noGrp="1"/>
          </p:cNvSpPr>
          <p:nvPr>
            <p:ph type="subTitle" sz="quarter" idx="1"/>
          </p:nvPr>
        </p:nvSpPr>
        <p:spPr>
          <a:xfrm>
            <a:off x="387503" y="2171628"/>
            <a:ext cx="8527897" cy="2304711"/>
          </a:xfrm>
        </p:spPr>
        <p:txBody>
          <a:bodyPr/>
          <a:lstStyle/>
          <a:p>
            <a:r>
              <a:rPr lang="en-US"/>
              <a:t>Philippe Bally (ESA), </a:t>
            </a:r>
            <a:r>
              <a:rPr lang="en-US" smtClean="0"/>
              <a:t>Jens Danzeglocke, Jörn </a:t>
            </a:r>
            <a:r>
              <a:rPr lang="en-US"/>
              <a:t>Hoffmann (DLR)         </a:t>
            </a:r>
            <a:br>
              <a:rPr lang="en-US"/>
            </a:br>
            <a:endParaRPr lang="en-US" sz="1400" b="0" dirty="0" smtClean="0"/>
          </a:p>
          <a:p>
            <a:r>
              <a:rPr lang="en-US" b="0"/>
              <a:t>WG Disasters #3</a:t>
            </a:r>
          </a:p>
          <a:p>
            <a:r>
              <a:rPr lang="en-US" b="0"/>
              <a:t>Tokyo, Japan</a:t>
            </a:r>
          </a:p>
          <a:p>
            <a:r>
              <a:rPr lang="en-US" b="0"/>
              <a:t>10-12 March, 2015</a:t>
            </a:r>
            <a:endParaRPr lang="en-US" b="0" dirty="0"/>
          </a:p>
        </p:txBody>
      </p:sp>
    </p:spTree>
    <p:extLst>
      <p:ext uri="{BB962C8B-B14F-4D97-AF65-F5344CB8AC3E}">
        <p14:creationId xmlns:p14="http://schemas.microsoft.com/office/powerpoint/2010/main" val="2346437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10</a:t>
            </a:fld>
            <a:endParaRPr lang="en-US" dirty="0" smtClean="0"/>
          </a:p>
        </p:txBody>
      </p:sp>
      <p:sp>
        <p:nvSpPr>
          <p:cNvPr id="6" name="Title 1"/>
          <p:cNvSpPr txBox="1">
            <a:spLocks/>
          </p:cNvSpPr>
          <p:nvPr/>
        </p:nvSpPr>
        <p:spPr bwMode="auto">
          <a:xfrm>
            <a:off x="0" y="109710"/>
            <a:ext cx="8794751"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1600" b="1" kern="0" smtClean="0">
                <a:latin typeface="Tahoma" pitchFamily="-106" charset="0"/>
                <a:cs typeface="Tahoma" pitchFamily="-106" charset="0"/>
              </a:rPr>
              <a:t>The geohazards exploitation platform to support users</a:t>
            </a:r>
            <a:endParaRPr kumimoji="0" lang="en-US" sz="1600" b="1" i="0" u="none" strike="noStrike" kern="0" cap="none" spc="0" normalizeH="0" baseline="0" noProof="0" dirty="0" smtClean="0">
              <a:ln>
                <a:noFill/>
              </a:ln>
              <a:effectLst/>
              <a:uLnTx/>
              <a:uFillTx/>
              <a:latin typeface="Tahoma" pitchFamily="-106" charset="0"/>
              <a:cs typeface="Tahoma" pitchFamily="-106"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85780352"/>
              </p:ext>
            </p:extLst>
          </p:nvPr>
        </p:nvGraphicFramePr>
        <p:xfrm>
          <a:off x="2729581" y="1624932"/>
          <a:ext cx="2594187" cy="4864098"/>
        </p:xfrm>
        <a:graphic>
          <a:graphicData uri="http://schemas.openxmlformats.org/drawingml/2006/table">
            <a:tbl>
              <a:tblPr>
                <a:tableStyleId>{5C22544A-7EE6-4342-B048-85BDC9FD1C3A}</a:tableStyleId>
              </a:tblPr>
              <a:tblGrid>
                <a:gridCol w="2594187"/>
              </a:tblGrid>
              <a:tr h="166769">
                <a:tc>
                  <a:txBody>
                    <a:bodyPr/>
                    <a:lstStyle/>
                    <a:p>
                      <a:pPr algn="l" fontAlgn="b"/>
                      <a:r>
                        <a:rPr lang="en-GB" sz="1000" b="1" u="none" strike="noStrike">
                          <a:effectLst/>
                        </a:rPr>
                        <a:t>Processors</a:t>
                      </a:r>
                      <a:endParaRPr lang="en-GB" sz="1000" b="1"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a:effectLst/>
                        </a:rPr>
                        <a:t>IPF</a:t>
                      </a:r>
                      <a:endParaRPr lang="en-GB" sz="1100" b="0" i="0" u="none" strike="noStrike">
                        <a:solidFill>
                          <a:srgbClr val="FFFFFF"/>
                        </a:solidFill>
                        <a:effectLst/>
                        <a:latin typeface="Calibri"/>
                      </a:endParaRPr>
                    </a:p>
                  </a:txBody>
                  <a:tcPr marL="6949" marR="6949" marT="6949" marB="0" anchor="b"/>
                </a:tc>
              </a:tr>
              <a:tr h="361333">
                <a:tc>
                  <a:txBody>
                    <a:bodyPr/>
                    <a:lstStyle/>
                    <a:p>
                      <a:pPr algn="l" fontAlgn="b"/>
                      <a:r>
                        <a:rPr lang="en-GB" sz="1100" u="none" strike="noStrike">
                          <a:effectLst/>
                        </a:rPr>
                        <a:t>S-1 INSAR QL </a:t>
                      </a:r>
                      <a:endParaRPr lang="en-GB" sz="1100" b="0" i="0" u="none" strike="noStrike">
                        <a:solidFill>
                          <a:srgbClr val="FFFFFF"/>
                        </a:solidFill>
                        <a:effectLst/>
                        <a:latin typeface="Calibri"/>
                      </a:endParaRPr>
                    </a:p>
                  </a:txBody>
                  <a:tcPr marL="6949" marR="6949" marT="6949" marB="0" anchor="b"/>
                </a:tc>
              </a:tr>
              <a:tr h="361333">
                <a:tc>
                  <a:txBody>
                    <a:bodyPr/>
                    <a:lstStyle/>
                    <a:p>
                      <a:pPr algn="l" fontAlgn="b"/>
                      <a:r>
                        <a:rPr lang="en-GB" sz="1100" u="none" strike="noStrike">
                          <a:effectLst/>
                        </a:rPr>
                        <a:t>DIAPASON</a:t>
                      </a:r>
                      <a:endParaRPr lang="en-GB" sz="1100" b="0" i="0" u="none" strike="noStrike">
                        <a:solidFill>
                          <a:srgbClr val="FFFFFF"/>
                        </a:solidFill>
                        <a:effectLst/>
                        <a:latin typeface="Calibri"/>
                      </a:endParaRPr>
                    </a:p>
                  </a:txBody>
                  <a:tcPr marL="6949" marR="6949" marT="6949" marB="0" anchor="b"/>
                </a:tc>
              </a:tr>
              <a:tr h="361333">
                <a:tc>
                  <a:txBody>
                    <a:bodyPr/>
                    <a:lstStyle/>
                    <a:p>
                      <a:pPr algn="l" fontAlgn="b"/>
                      <a:r>
                        <a:rPr lang="en-GB" sz="1100" u="none" strike="noStrike">
                          <a:effectLst/>
                        </a:rPr>
                        <a:t>NSBAS based on DORIS</a:t>
                      </a:r>
                      <a:endParaRPr lang="en-GB" sz="1100" b="0" i="0" u="none" strike="noStrike">
                        <a:solidFill>
                          <a:srgbClr val="FFFFFF"/>
                        </a:solidFill>
                        <a:effectLst/>
                        <a:latin typeface="Calibri"/>
                      </a:endParaRPr>
                    </a:p>
                  </a:txBody>
                  <a:tcPr marL="6949" marR="6949" marT="6949" marB="0" anchor="b"/>
                </a:tc>
              </a:tr>
              <a:tr h="361333">
                <a:tc>
                  <a:txBody>
                    <a:bodyPr/>
                    <a:lstStyle/>
                    <a:p>
                      <a:pPr algn="l" fontAlgn="b"/>
                      <a:r>
                        <a:rPr lang="en-GB" sz="1100" u="none" strike="noStrike">
                          <a:effectLst/>
                        </a:rPr>
                        <a:t>SBAS</a:t>
                      </a:r>
                      <a:endParaRPr lang="en-GB" sz="1100" b="0"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smtClean="0">
                          <a:effectLst/>
                        </a:rPr>
                        <a:t>GAMMA</a:t>
                      </a:r>
                      <a:endParaRPr lang="en-GB" sz="1100" b="0"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a:effectLst/>
                        </a:rPr>
                        <a:t>SBAS</a:t>
                      </a:r>
                      <a:endParaRPr lang="en-GB" sz="1100" b="0"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a:effectLst/>
                        </a:rPr>
                        <a:t>SBAS </a:t>
                      </a:r>
                      <a:endParaRPr lang="en-GB" sz="1100" b="0"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a:effectLst/>
                        </a:rPr>
                        <a:t>ROI_pac, DORIS, Stamps, SBAS </a:t>
                      </a:r>
                      <a:endParaRPr lang="en-GB" sz="1100" b="0"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a:effectLst/>
                        </a:rPr>
                        <a:t>DORIS , ADORE, StaMPS + Matlab,  snaphu</a:t>
                      </a:r>
                      <a:endParaRPr lang="en-GB" sz="1100" b="0"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a:effectLst/>
                        </a:rPr>
                        <a:t>DIAPASON</a:t>
                      </a:r>
                      <a:endParaRPr lang="en-GB" sz="1100" b="0"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a:effectLst/>
                        </a:rPr>
                        <a:t>StaMPS, GAMMA, SBAS</a:t>
                      </a:r>
                      <a:endParaRPr lang="en-GB" sz="1100" b="0" i="0" u="none" strike="noStrike">
                        <a:solidFill>
                          <a:srgbClr val="000000"/>
                        </a:solidFill>
                        <a:effectLst/>
                        <a:latin typeface="Calibri"/>
                      </a:endParaRPr>
                    </a:p>
                  </a:txBody>
                  <a:tcPr marL="6949" marR="6949" marT="6949" marB="0" anchor="b"/>
                </a:tc>
              </a:tr>
              <a:tr h="361333">
                <a:tc>
                  <a:txBody>
                    <a:bodyPr/>
                    <a:lstStyle/>
                    <a:p>
                      <a:pPr algn="l" fontAlgn="b"/>
                      <a:endParaRPr lang="en-GB" sz="1100" b="0" i="0" u="none" strike="noStrike">
                        <a:solidFill>
                          <a:srgbClr val="000000"/>
                        </a:solidFill>
                        <a:effectLst/>
                        <a:latin typeface="Calibri"/>
                      </a:endParaRPr>
                    </a:p>
                  </a:txBody>
                  <a:tcPr marL="6949" marR="6949" marT="6949" marB="0" anchor="b"/>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293738580"/>
              </p:ext>
            </p:extLst>
          </p:nvPr>
        </p:nvGraphicFramePr>
        <p:xfrm>
          <a:off x="5434763" y="1619250"/>
          <a:ext cx="3508711" cy="4864098"/>
        </p:xfrm>
        <a:graphic>
          <a:graphicData uri="http://schemas.openxmlformats.org/drawingml/2006/table">
            <a:tbl>
              <a:tblPr>
                <a:tableStyleId>{5C22544A-7EE6-4342-B048-85BDC9FD1C3A}</a:tableStyleId>
              </a:tblPr>
              <a:tblGrid>
                <a:gridCol w="3508711"/>
              </a:tblGrid>
              <a:tr h="166769">
                <a:tc>
                  <a:txBody>
                    <a:bodyPr/>
                    <a:lstStyle/>
                    <a:p>
                      <a:pPr algn="l" fontAlgn="b"/>
                      <a:r>
                        <a:rPr lang="en-GB" sz="1000" b="1" u="none" strike="noStrike">
                          <a:effectLst/>
                        </a:rPr>
                        <a:t>Areas</a:t>
                      </a:r>
                      <a:endParaRPr lang="en-GB" sz="1000" b="1"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smtClean="0">
                          <a:effectLst/>
                        </a:rPr>
                        <a:t>Sentinel-1A Calibration sites</a:t>
                      </a:r>
                      <a:endParaRPr lang="en-GB" sz="1100" b="0" i="0" u="none" strike="noStrike">
                        <a:solidFill>
                          <a:srgbClr val="FFFFFF"/>
                        </a:solidFill>
                        <a:effectLst/>
                        <a:latin typeface="Calibri"/>
                      </a:endParaRPr>
                    </a:p>
                  </a:txBody>
                  <a:tcPr marL="6949" marR="6949" marT="6949" marB="0" anchor="b"/>
                </a:tc>
              </a:tr>
              <a:tr h="361333">
                <a:tc>
                  <a:txBody>
                    <a:bodyPr/>
                    <a:lstStyle/>
                    <a:p>
                      <a:pPr algn="l" fontAlgn="b"/>
                      <a:r>
                        <a:rPr lang="en-US" sz="1100" u="none" strike="noStrike">
                          <a:effectLst/>
                        </a:rPr>
                        <a:t>Pilot AOI (wihin European tectonic mask)</a:t>
                      </a:r>
                      <a:endParaRPr lang="en-US" sz="1100" b="0" i="0" u="none" strike="noStrike">
                        <a:solidFill>
                          <a:srgbClr val="FFFFFF"/>
                        </a:solidFill>
                        <a:effectLst/>
                        <a:latin typeface="Calibri"/>
                      </a:endParaRPr>
                    </a:p>
                  </a:txBody>
                  <a:tcPr marL="6949" marR="6949" marT="6949" marB="0" anchor="b"/>
                </a:tc>
              </a:tr>
              <a:tr h="361333">
                <a:tc>
                  <a:txBody>
                    <a:bodyPr/>
                    <a:lstStyle/>
                    <a:p>
                      <a:pPr algn="l" fontAlgn="b"/>
                      <a:r>
                        <a:rPr lang="en-GB" sz="1100" u="none" strike="noStrike" smtClean="0">
                          <a:effectLst/>
                        </a:rPr>
                        <a:t>Test site</a:t>
                      </a:r>
                      <a:endParaRPr lang="en-GB" sz="1100" b="0" i="0" u="none" strike="noStrike">
                        <a:solidFill>
                          <a:srgbClr val="FFFFFF"/>
                        </a:solidFill>
                        <a:effectLst/>
                        <a:latin typeface="Calibri"/>
                      </a:endParaRPr>
                    </a:p>
                  </a:txBody>
                  <a:tcPr marL="6949" marR="6949" marT="6949" marB="0" anchor="b"/>
                </a:tc>
              </a:tr>
              <a:tr h="361333">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GB" sz="1100" u="none" strike="noStrike" smtClean="0">
                          <a:effectLst/>
                        </a:rPr>
                        <a:t>Test site</a:t>
                      </a:r>
                      <a:endParaRPr lang="en-GB" sz="1100" b="0" i="0" u="none" strike="noStrike" smtClean="0">
                        <a:solidFill>
                          <a:srgbClr val="FFFFFF"/>
                        </a:solidFill>
                        <a:effectLst/>
                        <a:latin typeface="Calibri"/>
                      </a:endParaRPr>
                    </a:p>
                  </a:txBody>
                  <a:tcPr marL="6949" marR="6949" marT="6949" marB="0" anchor="b"/>
                </a:tc>
              </a:tr>
              <a:tr h="361333">
                <a:tc>
                  <a:txBody>
                    <a:bodyPr/>
                    <a:lstStyle/>
                    <a:p>
                      <a:pPr algn="l" fontAlgn="b"/>
                      <a:r>
                        <a:rPr lang="pt-BR" sz="1100" u="none" strike="noStrike">
                          <a:effectLst/>
                        </a:rPr>
                        <a:t>Alto Tiberina Fault and Fogo Cape Verde</a:t>
                      </a:r>
                      <a:endParaRPr lang="pt-BR" sz="1100" b="0" i="0" u="none" strike="noStrike">
                        <a:solidFill>
                          <a:srgbClr val="000000"/>
                        </a:solidFill>
                        <a:effectLst/>
                        <a:latin typeface="Calibri"/>
                      </a:endParaRPr>
                    </a:p>
                  </a:txBody>
                  <a:tcPr marL="6949" marR="6949" marT="6949" marB="0" anchor="b"/>
                </a:tc>
              </a:tr>
              <a:tr h="361333">
                <a:tc>
                  <a:txBody>
                    <a:bodyPr/>
                    <a:lstStyle/>
                    <a:p>
                      <a:pPr algn="l" fontAlgn="b"/>
                      <a:r>
                        <a:rPr lang="en-US" sz="1100" u="none" strike="noStrike">
                          <a:effectLst/>
                        </a:rPr>
                        <a:t>Marmara, East sector of NAFS</a:t>
                      </a:r>
                      <a:endParaRPr lang="en-US" sz="1100" b="0"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a:effectLst/>
                        </a:rPr>
                        <a:t>Haiti and West Java</a:t>
                      </a:r>
                      <a:endParaRPr lang="en-GB" sz="1100" b="0" i="0" u="none" strike="noStrike">
                        <a:solidFill>
                          <a:srgbClr val="000000"/>
                        </a:solidFill>
                        <a:effectLst/>
                        <a:latin typeface="Calibri"/>
                      </a:endParaRPr>
                    </a:p>
                  </a:txBody>
                  <a:tcPr marL="6949" marR="6949" marT="6949" marB="0" anchor="b"/>
                </a:tc>
              </a:tr>
              <a:tr h="361333">
                <a:tc>
                  <a:txBody>
                    <a:bodyPr/>
                    <a:lstStyle/>
                    <a:p>
                      <a:pPr algn="l" fontAlgn="b"/>
                      <a:r>
                        <a:rPr lang="pt-BR" sz="1100" u="none" strike="noStrike">
                          <a:effectLst/>
                        </a:rPr>
                        <a:t>Alto Tiberina Fault and Fogo Cape Verde</a:t>
                      </a:r>
                      <a:endParaRPr lang="pt-BR" sz="1100" b="0"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smtClean="0">
                          <a:effectLst/>
                        </a:rPr>
                        <a:t>Geohazard sites in Greece</a:t>
                      </a:r>
                      <a:endParaRPr lang="en-GB" sz="1100" b="0"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a:effectLst/>
                        </a:rPr>
                        <a:t>Silesia &amp; Warsaw (Poland)</a:t>
                      </a:r>
                      <a:endParaRPr lang="en-GB" sz="1100" b="0"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a:effectLst/>
                        </a:rPr>
                        <a:t>Piton de la Fournaise in La Réunion, </a:t>
                      </a:r>
                      <a:br>
                        <a:rPr lang="en-GB" sz="1100" u="none" strike="noStrike">
                          <a:effectLst/>
                        </a:rPr>
                      </a:br>
                      <a:r>
                        <a:rPr lang="en-GB" sz="1100" u="none" strike="noStrike">
                          <a:effectLst/>
                        </a:rPr>
                        <a:t>Cordon del Azufre / Lastarria in Chile–Argentina</a:t>
                      </a:r>
                      <a:endParaRPr lang="en-GB" sz="1100" b="0" i="0" u="none" strike="noStrike">
                        <a:solidFill>
                          <a:srgbClr val="000000"/>
                        </a:solidFill>
                        <a:effectLst/>
                        <a:latin typeface="Calibri"/>
                      </a:endParaRPr>
                    </a:p>
                  </a:txBody>
                  <a:tcPr marL="6949" marR="6949" marT="6949" marB="0" anchor="b"/>
                </a:tc>
              </a:tr>
              <a:tr h="361333">
                <a:tc>
                  <a:txBody>
                    <a:bodyPr/>
                    <a:lstStyle/>
                    <a:p>
                      <a:pPr algn="l" fontAlgn="b"/>
                      <a:r>
                        <a:rPr lang="en-GB" sz="1100" u="none" strike="noStrike">
                          <a:effectLst/>
                        </a:rPr>
                        <a:t>Etna &amp; Campi Flegrei / Vesuvius</a:t>
                      </a:r>
                      <a:endParaRPr lang="en-GB" sz="1100" b="0" i="0" u="none" strike="noStrike">
                        <a:solidFill>
                          <a:srgbClr val="000000"/>
                        </a:solidFill>
                        <a:effectLst/>
                        <a:latin typeface="Calibri"/>
                      </a:endParaRPr>
                    </a:p>
                  </a:txBody>
                  <a:tcPr marL="6949" marR="6949" marT="6949" marB="0" anchor="b"/>
                </a:tc>
              </a:tr>
              <a:tr h="361333">
                <a:tc>
                  <a:txBody>
                    <a:bodyPr/>
                    <a:lstStyle/>
                    <a:p>
                      <a:pPr algn="l" fontAlgn="b"/>
                      <a:endParaRPr lang="en-GB" sz="1100" b="0" i="0" u="none" strike="noStrike">
                        <a:solidFill>
                          <a:srgbClr val="000000"/>
                        </a:solidFill>
                        <a:effectLst/>
                        <a:latin typeface="Calibri"/>
                      </a:endParaRPr>
                    </a:p>
                  </a:txBody>
                  <a:tcPr marL="6949" marR="6949" marT="6949" marB="0" anchor="b"/>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718885417"/>
              </p:ext>
            </p:extLst>
          </p:nvPr>
        </p:nvGraphicFramePr>
        <p:xfrm>
          <a:off x="244976" y="1619250"/>
          <a:ext cx="2350982" cy="5081105"/>
        </p:xfrm>
        <a:graphic>
          <a:graphicData uri="http://schemas.openxmlformats.org/drawingml/2006/table">
            <a:tbl>
              <a:tblPr>
                <a:tableStyleId>{5C22544A-7EE6-4342-B048-85BDC9FD1C3A}</a:tableStyleId>
              </a:tblPr>
              <a:tblGrid>
                <a:gridCol w="2350982"/>
              </a:tblGrid>
              <a:tr h="166769">
                <a:tc>
                  <a:txBody>
                    <a:bodyPr/>
                    <a:lstStyle/>
                    <a:p>
                      <a:pPr algn="l" fontAlgn="b"/>
                      <a:r>
                        <a:rPr lang="en-GB" sz="1000" b="1" u="none" strike="noStrike" smtClean="0">
                          <a:effectLst/>
                        </a:rPr>
                        <a:t>User</a:t>
                      </a:r>
                      <a:r>
                        <a:rPr lang="en-GB" sz="1000" b="1" u="none" strike="noStrike" baseline="0" smtClean="0">
                          <a:effectLst/>
                        </a:rPr>
                        <a:t> organisation</a:t>
                      </a:r>
                      <a:endParaRPr lang="en-GB" sz="1000" b="1" i="0" u="none" strike="noStrike">
                        <a:solidFill>
                          <a:srgbClr val="000000"/>
                        </a:solidFill>
                        <a:effectLst/>
                        <a:latin typeface="Calibri"/>
                      </a:endParaRPr>
                    </a:p>
                  </a:txBody>
                  <a:tcPr marL="6949" marR="6949" marT="6949" marB="0" anchor="b"/>
                </a:tc>
              </a:tr>
              <a:tr h="361333">
                <a:tc>
                  <a:txBody>
                    <a:bodyPr/>
                    <a:lstStyle/>
                    <a:p>
                      <a:pPr algn="ctr" fontAlgn="b"/>
                      <a:r>
                        <a:rPr lang="en-GB" sz="1400" u="none" strike="noStrike">
                          <a:effectLst/>
                        </a:rPr>
                        <a:t>ESA</a:t>
                      </a:r>
                      <a:endParaRPr lang="en-GB" sz="1400" b="0" i="0" u="none" strike="noStrike">
                        <a:solidFill>
                          <a:srgbClr val="FFFFFF"/>
                        </a:solidFill>
                        <a:effectLst/>
                        <a:latin typeface="Calibri"/>
                      </a:endParaRPr>
                    </a:p>
                  </a:txBody>
                  <a:tcPr marL="6949" marR="6949" marT="6949" marB="0" anchor="b"/>
                </a:tc>
              </a:tr>
              <a:tr h="361333">
                <a:tc>
                  <a:txBody>
                    <a:bodyPr/>
                    <a:lstStyle/>
                    <a:p>
                      <a:pPr algn="ctr" fontAlgn="b"/>
                      <a:r>
                        <a:rPr lang="en-GB" sz="1400" u="none" strike="noStrike" smtClean="0">
                          <a:effectLst/>
                        </a:rPr>
                        <a:t>DLR DFD</a:t>
                      </a:r>
                      <a:endParaRPr lang="en-GB" sz="1400" b="0" i="0" u="none" strike="noStrike">
                        <a:solidFill>
                          <a:srgbClr val="FFFFFF"/>
                        </a:solidFill>
                        <a:effectLst/>
                        <a:latin typeface="Calibri"/>
                      </a:endParaRPr>
                    </a:p>
                  </a:txBody>
                  <a:tcPr marL="6949" marR="6949" marT="6949" marB="0" anchor="b"/>
                </a:tc>
              </a:tr>
              <a:tr h="361333">
                <a:tc>
                  <a:txBody>
                    <a:bodyPr/>
                    <a:lstStyle/>
                    <a:p>
                      <a:pPr algn="ctr" fontAlgn="b"/>
                      <a:r>
                        <a:rPr lang="en-GB" sz="1400" u="none" strike="noStrike" smtClean="0">
                          <a:effectLst/>
                        </a:rPr>
                        <a:t>Altamira Information</a:t>
                      </a:r>
                      <a:endParaRPr lang="en-GB" sz="1400" b="0" i="0" u="none" strike="noStrike">
                        <a:solidFill>
                          <a:srgbClr val="FFFFFF"/>
                        </a:solidFill>
                        <a:effectLst/>
                        <a:latin typeface="Calibri"/>
                      </a:endParaRPr>
                    </a:p>
                  </a:txBody>
                  <a:tcPr marL="6949" marR="6949" marT="6949" marB="0" anchor="b"/>
                </a:tc>
              </a:tr>
              <a:tr h="361333">
                <a:tc>
                  <a:txBody>
                    <a:bodyPr/>
                    <a:lstStyle/>
                    <a:p>
                      <a:pPr algn="ctr" fontAlgn="b"/>
                      <a:r>
                        <a:rPr lang="en-GB" sz="1400" u="none" strike="noStrike">
                          <a:effectLst/>
                        </a:rPr>
                        <a:t>ISTerre / Université Grenoble-Alpes</a:t>
                      </a:r>
                      <a:endParaRPr lang="en-GB" sz="1400" b="0" i="0" u="none" strike="noStrike">
                        <a:solidFill>
                          <a:srgbClr val="FFFFFF"/>
                        </a:solidFill>
                        <a:effectLst/>
                        <a:latin typeface="Calibri"/>
                      </a:endParaRPr>
                    </a:p>
                  </a:txBody>
                  <a:tcPr marL="6949" marR="6949" marT="6949" marB="0" anchor="b"/>
                </a:tc>
              </a:tr>
              <a:tr h="361333">
                <a:tc>
                  <a:txBody>
                    <a:bodyPr/>
                    <a:lstStyle/>
                    <a:p>
                      <a:pPr algn="ctr" fontAlgn="b"/>
                      <a:r>
                        <a:rPr lang="en-GB" sz="1400" u="none" strike="noStrike" smtClean="0">
                          <a:effectLst/>
                        </a:rPr>
                        <a:t>INGV Roma</a:t>
                      </a:r>
                      <a:endParaRPr lang="en-GB" sz="1400" b="0" i="0" u="none" strike="noStrike">
                        <a:solidFill>
                          <a:srgbClr val="000000"/>
                        </a:solidFill>
                        <a:effectLst/>
                        <a:latin typeface="Calibri"/>
                      </a:endParaRPr>
                    </a:p>
                  </a:txBody>
                  <a:tcPr marL="6949" marR="6949" marT="6949" marB="0" anchor="b"/>
                </a:tc>
              </a:tr>
              <a:tr h="361333">
                <a:tc>
                  <a:txBody>
                    <a:bodyPr/>
                    <a:lstStyle/>
                    <a:p>
                      <a:pPr algn="ctr" fontAlgn="b"/>
                      <a:r>
                        <a:rPr lang="en-GB" sz="1400" u="none" strike="noStrike" smtClean="0">
                          <a:effectLst/>
                        </a:rPr>
                        <a:t>INGV Roma</a:t>
                      </a:r>
                      <a:endParaRPr lang="en-GB" sz="1400" b="0" i="0" u="none" strike="noStrike">
                        <a:solidFill>
                          <a:srgbClr val="000000"/>
                        </a:solidFill>
                        <a:effectLst/>
                        <a:latin typeface="Calibri"/>
                      </a:endParaRPr>
                    </a:p>
                  </a:txBody>
                  <a:tcPr marL="6949" marR="6949" marT="6949" marB="0" anchor="b"/>
                </a:tc>
              </a:tr>
              <a:tr h="361333">
                <a:tc>
                  <a:txBody>
                    <a:bodyPr/>
                    <a:lstStyle/>
                    <a:p>
                      <a:pPr algn="ctr" fontAlgn="b"/>
                      <a:r>
                        <a:rPr lang="en-GB" sz="1400" u="none" strike="noStrike" smtClean="0">
                          <a:effectLst/>
                        </a:rPr>
                        <a:t>INGV Roma</a:t>
                      </a:r>
                      <a:endParaRPr lang="en-GB" sz="1400" b="0" i="0" u="none" strike="noStrike">
                        <a:solidFill>
                          <a:srgbClr val="000000"/>
                        </a:solidFill>
                        <a:effectLst/>
                        <a:latin typeface="Calibri"/>
                      </a:endParaRPr>
                    </a:p>
                  </a:txBody>
                  <a:tcPr marL="6949" marR="6949" marT="6949" marB="0" anchor="b"/>
                </a:tc>
              </a:tr>
              <a:tr h="361333">
                <a:tc>
                  <a:txBody>
                    <a:bodyPr/>
                    <a:lstStyle/>
                    <a:p>
                      <a:pPr algn="ctr" fontAlgn="b"/>
                      <a:r>
                        <a:rPr lang="en-GB" sz="1400" u="none" strike="noStrike">
                          <a:effectLst/>
                        </a:rPr>
                        <a:t>CNR IRPI Torino</a:t>
                      </a:r>
                      <a:endParaRPr lang="en-GB" sz="1400" b="0" i="0" u="none" strike="noStrike">
                        <a:solidFill>
                          <a:srgbClr val="000000"/>
                        </a:solidFill>
                        <a:effectLst/>
                        <a:latin typeface="Calibri"/>
                      </a:endParaRPr>
                    </a:p>
                  </a:txBody>
                  <a:tcPr marL="6949" marR="6949" marT="6949" marB="0" anchor="b"/>
                </a:tc>
              </a:tr>
              <a:tr h="361333">
                <a:tc>
                  <a:txBody>
                    <a:bodyPr/>
                    <a:lstStyle/>
                    <a:p>
                      <a:pPr algn="ctr" fontAlgn="b"/>
                      <a:r>
                        <a:rPr lang="en-GB" sz="1400" u="none" strike="noStrike" smtClean="0">
                          <a:effectLst/>
                        </a:rPr>
                        <a:t>NOA (Greece)</a:t>
                      </a:r>
                      <a:endParaRPr lang="en-GB" sz="1400" b="0" i="0" u="none" strike="noStrike">
                        <a:solidFill>
                          <a:srgbClr val="000000"/>
                        </a:solidFill>
                        <a:effectLst/>
                        <a:latin typeface="Calibri"/>
                      </a:endParaRPr>
                    </a:p>
                  </a:txBody>
                  <a:tcPr marL="6949" marR="6949" marT="6949" marB="0" anchor="b"/>
                </a:tc>
              </a:tr>
              <a:tr h="361333">
                <a:tc>
                  <a:txBody>
                    <a:bodyPr/>
                    <a:lstStyle/>
                    <a:p>
                      <a:pPr algn="ctr" fontAlgn="b"/>
                      <a:r>
                        <a:rPr lang="en-GB" sz="1400" u="none" strike="noStrike">
                          <a:effectLst/>
                        </a:rPr>
                        <a:t>SATIM</a:t>
                      </a:r>
                      <a:endParaRPr lang="en-GB" sz="1400" b="0" i="0" u="none" strike="noStrike">
                        <a:solidFill>
                          <a:srgbClr val="000000"/>
                        </a:solidFill>
                        <a:effectLst/>
                        <a:latin typeface="Calibri"/>
                      </a:endParaRPr>
                    </a:p>
                  </a:txBody>
                  <a:tcPr marL="6949" marR="6949" marT="6949" marB="0" anchor="b"/>
                </a:tc>
              </a:tr>
              <a:tr h="361333">
                <a:tc>
                  <a:txBody>
                    <a:bodyPr/>
                    <a:lstStyle/>
                    <a:p>
                      <a:pPr algn="ctr" fontAlgn="b"/>
                      <a:r>
                        <a:rPr lang="fr-FR" sz="1400" u="none" strike="noStrike">
                          <a:effectLst/>
                        </a:rPr>
                        <a:t>Obs. Physique du Globe de Clermont-Ferrand</a:t>
                      </a:r>
                      <a:endParaRPr lang="fr-FR" sz="1400" b="0" i="0" u="none" strike="noStrike">
                        <a:solidFill>
                          <a:srgbClr val="000000"/>
                        </a:solidFill>
                        <a:effectLst/>
                        <a:latin typeface="Calibri"/>
                      </a:endParaRPr>
                    </a:p>
                  </a:txBody>
                  <a:tcPr marL="6949" marR="6949" marT="6949" marB="0" anchor="b"/>
                </a:tc>
              </a:tr>
              <a:tr h="361333">
                <a:tc>
                  <a:txBody>
                    <a:bodyPr/>
                    <a:lstStyle/>
                    <a:p>
                      <a:pPr algn="ctr" fontAlgn="b"/>
                      <a:r>
                        <a:rPr lang="en-GB" sz="1400" u="none" strike="noStrike">
                          <a:effectLst/>
                        </a:rPr>
                        <a:t>INGV Catania</a:t>
                      </a:r>
                      <a:endParaRPr lang="en-GB" sz="1400" b="0" i="0" u="none" strike="noStrike">
                        <a:solidFill>
                          <a:srgbClr val="000000"/>
                        </a:solidFill>
                        <a:effectLst/>
                        <a:latin typeface="Calibri"/>
                      </a:endParaRPr>
                    </a:p>
                  </a:txBody>
                  <a:tcPr marL="6949" marR="6949" marT="6949" marB="0" anchor="b"/>
                </a:tc>
              </a:tr>
              <a:tr h="361333">
                <a:tc>
                  <a:txBody>
                    <a:bodyPr/>
                    <a:lstStyle/>
                    <a:p>
                      <a:pPr algn="ctr" fontAlgn="b"/>
                      <a:r>
                        <a:rPr lang="fr-FR" sz="1400" u="none" strike="noStrike" kern="1200" smtClean="0">
                          <a:solidFill>
                            <a:schemeClr val="dk1"/>
                          </a:solidFill>
                          <a:effectLst/>
                          <a:latin typeface="+mn-lt"/>
                          <a:ea typeface="+mn-ea"/>
                          <a:cs typeface="+mn-cs"/>
                        </a:rPr>
                        <a:t>Institut de Physique du Globe de Paris</a:t>
                      </a:r>
                      <a:endParaRPr lang="en-GB" sz="1400" u="none" strike="noStrike" kern="1200">
                        <a:solidFill>
                          <a:schemeClr val="dk1"/>
                        </a:solidFill>
                        <a:effectLst/>
                        <a:latin typeface="+mn-lt"/>
                        <a:ea typeface="+mn-ea"/>
                        <a:cs typeface="+mn-cs"/>
                      </a:endParaRPr>
                    </a:p>
                  </a:txBody>
                  <a:tcPr marL="6949" marR="6949" marT="6949" marB="0" anchor="b"/>
                </a:tc>
              </a:tr>
            </a:tbl>
          </a:graphicData>
        </a:graphic>
      </p:graphicFrame>
      <p:sp>
        <p:nvSpPr>
          <p:cNvPr id="8" name="Title 4"/>
          <p:cNvSpPr txBox="1">
            <a:spLocks/>
          </p:cNvSpPr>
          <p:nvPr/>
        </p:nvSpPr>
        <p:spPr bwMode="auto">
          <a:xfrm>
            <a:off x="1339850" y="115888"/>
            <a:ext cx="76327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a:r>
              <a:rPr lang="en-US" sz="3200" b="1" smtClean="0">
                <a:solidFill>
                  <a:srgbClr val="FFFFFF"/>
                </a:solidFill>
              </a:rPr>
              <a:t>New Users</a:t>
            </a:r>
          </a:p>
        </p:txBody>
      </p:sp>
    </p:spTree>
    <p:extLst>
      <p:ext uri="{BB962C8B-B14F-4D97-AF65-F5344CB8AC3E}">
        <p14:creationId xmlns:p14="http://schemas.microsoft.com/office/powerpoint/2010/main" val="580613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11</a:t>
            </a:fld>
            <a:endParaRPr lang="en-US" dirty="0" smtClean="0"/>
          </a:p>
        </p:txBody>
      </p:sp>
      <p:sp>
        <p:nvSpPr>
          <p:cNvPr id="7" name="TextBox 6"/>
          <p:cNvSpPr txBox="1"/>
          <p:nvPr/>
        </p:nvSpPr>
        <p:spPr>
          <a:xfrm>
            <a:off x="199571" y="1440479"/>
            <a:ext cx="8799286" cy="2616101"/>
          </a:xfrm>
          <a:prstGeom prst="rect">
            <a:avLst/>
          </a:prstGeom>
          <a:noFill/>
        </p:spPr>
        <p:txBody>
          <a:bodyPr wrap="square" rtlCol="0">
            <a:spAutoFit/>
          </a:bodyPr>
          <a:lstStyle/>
          <a:p>
            <a:r>
              <a:rPr lang="en-US" b="1" dirty="0" smtClean="0"/>
              <a:t>CNES: </a:t>
            </a:r>
            <a:r>
              <a:rPr lang="en-US" dirty="0" smtClean="0"/>
              <a:t>SPOT </a:t>
            </a:r>
            <a:r>
              <a:rPr lang="en-US" dirty="0"/>
              <a:t>World Heritage archive made available to pilots (1000s of SPOT archived images) with five-year rolling buffer. The SPOT World Heritage images relevant to the </a:t>
            </a:r>
            <a:r>
              <a:rPr lang="en-US" dirty="0" err="1"/>
              <a:t>geohazard</a:t>
            </a:r>
            <a:r>
              <a:rPr lang="en-US" dirty="0"/>
              <a:t> theme may be accessed through the </a:t>
            </a:r>
            <a:r>
              <a:rPr lang="en-US" dirty="0" err="1"/>
              <a:t>Geohazard</a:t>
            </a:r>
            <a:r>
              <a:rPr lang="en-US" dirty="0"/>
              <a:t> Exploitation Platform. </a:t>
            </a:r>
            <a:endParaRPr lang="en-US" dirty="0" smtClean="0"/>
          </a:p>
          <a:p>
            <a:endParaRPr lang="en-US" dirty="0" smtClean="0"/>
          </a:p>
          <a:p>
            <a:r>
              <a:rPr lang="en-US" dirty="0" smtClean="0"/>
              <a:t>As </a:t>
            </a:r>
            <a:r>
              <a:rPr lang="en-US" dirty="0"/>
              <a:t>a </a:t>
            </a:r>
            <a:r>
              <a:rPr lang="en-US" dirty="0" smtClean="0"/>
              <a:t>response </a:t>
            </a:r>
            <a:r>
              <a:rPr lang="en-US" dirty="0"/>
              <a:t>to </a:t>
            </a:r>
            <a:r>
              <a:rPr lang="en-US" dirty="0" smtClean="0"/>
              <a:t>Seismic</a:t>
            </a:r>
            <a:r>
              <a:rPr lang="en-US" dirty="0"/>
              <a:t> </a:t>
            </a:r>
            <a:r>
              <a:rPr lang="en-US" dirty="0" smtClean="0"/>
              <a:t>requirements, </a:t>
            </a:r>
            <a:r>
              <a:rPr lang="en-US" dirty="0"/>
              <a:t>CNES has selected the 2000 least cloudy scenes between 1986-2009 in each of the </a:t>
            </a:r>
            <a:r>
              <a:rPr lang="en-US" dirty="0" smtClean="0"/>
              <a:t>Andes</a:t>
            </a:r>
            <a:r>
              <a:rPr lang="en-US" dirty="0"/>
              <a:t> </a:t>
            </a:r>
            <a:r>
              <a:rPr lang="en-US" dirty="0" smtClean="0"/>
              <a:t>and </a:t>
            </a:r>
            <a:r>
              <a:rPr lang="en-US" dirty="0"/>
              <a:t>Eastern </a:t>
            </a:r>
            <a:r>
              <a:rPr lang="en-US" dirty="0" smtClean="0"/>
              <a:t>Turkey </a:t>
            </a:r>
            <a:r>
              <a:rPr lang="en-US" dirty="0"/>
              <a:t>AOIs</a:t>
            </a:r>
            <a:r>
              <a:rPr lang="en-US" dirty="0" smtClean="0"/>
              <a:t>. In</a:t>
            </a:r>
            <a:r>
              <a:rPr lang="en-US" dirty="0"/>
              <a:t> addition, </a:t>
            </a:r>
            <a:r>
              <a:rPr lang="en-US" dirty="0" smtClean="0"/>
              <a:t>50+ </a:t>
            </a:r>
            <a:r>
              <a:rPr lang="en-US" dirty="0"/>
              <a:t>Pleiades images will be provided for seismic pilot over three years</a:t>
            </a:r>
            <a:r>
              <a:rPr lang="en-US" dirty="0" smtClean="0"/>
              <a:t>.</a:t>
            </a:r>
          </a:p>
          <a:p>
            <a:pPr lvl="0"/>
            <a:endParaRPr lang="en-US" sz="2000" dirty="0" smtClean="0"/>
          </a:p>
        </p:txBody>
      </p:sp>
      <p:pic>
        <p:nvPicPr>
          <p:cNvPr id="2" name="Picture 1" descr="SWH_CEOS_TurquieEs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025" y="4121345"/>
            <a:ext cx="3257973" cy="2300074"/>
          </a:xfrm>
          <a:prstGeom prst="rect">
            <a:avLst/>
          </a:prstGeom>
        </p:spPr>
      </p:pic>
      <p:sp>
        <p:nvSpPr>
          <p:cNvPr id="3" name="TextBox 2"/>
          <p:cNvSpPr txBox="1"/>
          <p:nvPr/>
        </p:nvSpPr>
        <p:spPr>
          <a:xfrm>
            <a:off x="2185817" y="4392017"/>
            <a:ext cx="3538941" cy="1477328"/>
          </a:xfrm>
          <a:prstGeom prst="rect">
            <a:avLst/>
          </a:prstGeom>
          <a:noFill/>
        </p:spPr>
        <p:txBody>
          <a:bodyPr wrap="square" rtlCol="0">
            <a:spAutoFit/>
          </a:bodyPr>
          <a:lstStyle/>
          <a:p>
            <a:r>
              <a:rPr lang="en-US" dirty="0" smtClean="0"/>
              <a:t>Sample SPOT coverage over Eastern Turkey Area of Interest: </a:t>
            </a:r>
          </a:p>
          <a:p>
            <a:r>
              <a:rPr lang="en-US" dirty="0" smtClean="0"/>
              <a:t>2003 cloud-free images 1986-2009 </a:t>
            </a:r>
          </a:p>
          <a:p>
            <a:r>
              <a:rPr lang="en-US" dirty="0" smtClean="0"/>
              <a:t>Andes: 1989 cloud free images</a:t>
            </a:r>
            <a:endParaRPr lang="en-US" dirty="0"/>
          </a:p>
        </p:txBody>
      </p:sp>
      <p:pic>
        <p:nvPicPr>
          <p:cNvPr id="4" name="Picture 3" descr="SWH_CEOS_Andes_Haiti_AmeriqueCentrale[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71" y="4121344"/>
            <a:ext cx="1773476" cy="2512067"/>
          </a:xfrm>
          <a:prstGeom prst="rect">
            <a:avLst/>
          </a:prstGeom>
        </p:spPr>
      </p:pic>
      <p:sp>
        <p:nvSpPr>
          <p:cNvPr id="8" name="Title 1"/>
          <p:cNvSpPr txBox="1">
            <a:spLocks/>
          </p:cNvSpPr>
          <p:nvPr/>
        </p:nvSpPr>
        <p:spPr bwMode="auto">
          <a:xfrm>
            <a:off x="1310245" y="109710"/>
            <a:ext cx="7484505"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solidFill>
                <a:latin typeface="Tahoma" pitchFamily="-106" charset="0"/>
                <a:cs typeface="Tahoma" pitchFamily="-106" charset="0"/>
              </a:rPr>
              <a:t>Data Commitments for Seismic Pilot 1/4</a:t>
            </a:r>
            <a:endParaRPr kumimoji="0" lang="en-US" sz="28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spTree>
    <p:extLst>
      <p:ext uri="{BB962C8B-B14F-4D97-AF65-F5344CB8AC3E}">
        <p14:creationId xmlns:p14="http://schemas.microsoft.com/office/powerpoint/2010/main" val="4288020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12</a:t>
            </a:fld>
            <a:endParaRPr lang="en-US" dirty="0" smtClean="0"/>
          </a:p>
        </p:txBody>
      </p:sp>
      <p:sp>
        <p:nvSpPr>
          <p:cNvPr id="7" name="TextBox 6"/>
          <p:cNvSpPr txBox="1"/>
          <p:nvPr/>
        </p:nvSpPr>
        <p:spPr>
          <a:xfrm>
            <a:off x="199571" y="1440479"/>
            <a:ext cx="8799286" cy="1938992"/>
          </a:xfrm>
          <a:prstGeom prst="rect">
            <a:avLst/>
          </a:prstGeom>
          <a:noFill/>
        </p:spPr>
        <p:txBody>
          <a:bodyPr wrap="square" rtlCol="0">
            <a:spAutoFit/>
          </a:bodyPr>
          <a:lstStyle/>
          <a:p>
            <a:r>
              <a:rPr lang="en-US" b="1" dirty="0" smtClean="0"/>
              <a:t>ESA: </a:t>
            </a:r>
            <a:r>
              <a:rPr lang="fr-BE" dirty="0">
                <a:solidFill>
                  <a:srgbClr val="FF0000"/>
                </a:solidFill>
              </a:rPr>
              <a:t>Sentinel-1</a:t>
            </a:r>
            <a:r>
              <a:rPr lang="fr-BE" dirty="0"/>
              <a:t> </a:t>
            </a:r>
            <a:r>
              <a:rPr lang="en-US" dirty="0"/>
              <a:t>gradually made available starting with pilot targets in 2014 and with the goal to cover priority areas of Objective A for 2016 – </a:t>
            </a:r>
            <a:r>
              <a:rPr lang="en-US" dirty="0" smtClean="0"/>
              <a:t>100,000+ images; Archive </a:t>
            </a:r>
            <a:r>
              <a:rPr lang="en-US" dirty="0" smtClean="0">
                <a:solidFill>
                  <a:srgbClr val="FF0000"/>
                </a:solidFill>
              </a:rPr>
              <a:t>ERS SAR &amp; ENVISAT ASAR </a:t>
            </a:r>
            <a:endParaRPr lang="en-US" dirty="0" smtClean="0"/>
          </a:p>
          <a:p>
            <a:pPr marL="285750" indent="-285750" eaLnBrk="1" hangingPunct="1">
              <a:buFont typeface="Wingdings" pitchFamily="2" charset="2"/>
              <a:buChar char="ü"/>
              <a:defRPr/>
            </a:pPr>
            <a:r>
              <a:rPr lang="en-GB" dirty="0" err="1" smtClean="0"/>
              <a:t>Envisat</a:t>
            </a:r>
            <a:r>
              <a:rPr lang="en-GB" dirty="0" smtClean="0"/>
              <a:t> ASAR IM Level-0 Data : &gt;51500 scenes</a:t>
            </a:r>
          </a:p>
          <a:p>
            <a:pPr marL="285750" indent="-285750" eaLnBrk="1" hangingPunct="1">
              <a:buFont typeface="Wingdings" pitchFamily="2" charset="2"/>
              <a:buChar char="ü"/>
              <a:defRPr/>
            </a:pPr>
            <a:r>
              <a:rPr lang="en-GB" dirty="0" smtClean="0"/>
              <a:t>ERS </a:t>
            </a:r>
            <a:r>
              <a:rPr lang="en-GB" dirty="0"/>
              <a:t>SAR IM Level-0 Data :  &gt;51300 </a:t>
            </a:r>
            <a:r>
              <a:rPr lang="en-GB" dirty="0" smtClean="0"/>
              <a:t>scenes</a:t>
            </a:r>
          </a:p>
          <a:p>
            <a:pPr eaLnBrk="1" hangingPunct="1">
              <a:defRPr/>
            </a:pPr>
            <a:endParaRPr lang="fr-BE" sz="1200" dirty="0"/>
          </a:p>
          <a:p>
            <a:pPr eaLnBrk="1" hangingPunct="1">
              <a:defRPr/>
            </a:pPr>
            <a:r>
              <a:rPr lang="fr-BE" i="1" dirty="0" err="1" smtClean="0">
                <a:solidFill>
                  <a:srgbClr val="FF0000"/>
                </a:solidFill>
              </a:rPr>
              <a:t>Example</a:t>
            </a:r>
            <a:r>
              <a:rPr lang="fr-BE" i="1" dirty="0" smtClean="0">
                <a:solidFill>
                  <a:srgbClr val="FF0000"/>
                </a:solidFill>
              </a:rPr>
              <a:t> of </a:t>
            </a:r>
            <a:r>
              <a:rPr lang="fr-BE" i="1" dirty="0" err="1" smtClean="0">
                <a:solidFill>
                  <a:srgbClr val="FF0000"/>
                </a:solidFill>
              </a:rPr>
              <a:t>coverage</a:t>
            </a:r>
            <a:r>
              <a:rPr lang="fr-BE" i="1" dirty="0" smtClean="0">
                <a:solidFill>
                  <a:srgbClr val="FF0000"/>
                </a:solidFill>
              </a:rPr>
              <a:t> of ERS &amp; ASAR data accessible by the </a:t>
            </a:r>
            <a:r>
              <a:rPr lang="fr-BE" i="1" dirty="0" err="1" smtClean="0">
                <a:solidFill>
                  <a:srgbClr val="FF0000"/>
                </a:solidFill>
              </a:rPr>
              <a:t>geohazard</a:t>
            </a:r>
            <a:r>
              <a:rPr lang="fr-BE" i="1" dirty="0" smtClean="0">
                <a:solidFill>
                  <a:srgbClr val="FF0000"/>
                </a:solidFill>
              </a:rPr>
              <a:t> </a:t>
            </a:r>
            <a:r>
              <a:rPr lang="fr-BE" i="1" dirty="0" err="1" smtClean="0">
                <a:solidFill>
                  <a:srgbClr val="FF0000"/>
                </a:solidFill>
              </a:rPr>
              <a:t>platform</a:t>
            </a:r>
            <a:r>
              <a:rPr lang="fr-BE" i="1" dirty="0" smtClean="0">
                <a:solidFill>
                  <a:srgbClr val="FF0000"/>
                </a:solidFill>
              </a:rPr>
              <a:t>: </a:t>
            </a:r>
            <a:endParaRPr lang="en-GB" i="1" dirty="0" smtClean="0">
              <a:solidFill>
                <a:srgbClr val="FF0000"/>
              </a:solidFill>
            </a:endParaRPr>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118" y="3424989"/>
            <a:ext cx="7045742" cy="3433011"/>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1310245" y="109710"/>
            <a:ext cx="7484505"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solidFill>
                <a:latin typeface="Tahoma" pitchFamily="-106" charset="0"/>
                <a:cs typeface="Tahoma" pitchFamily="-106" charset="0"/>
              </a:rPr>
              <a:t>Data Commitments for Seismic Pilot 2/4</a:t>
            </a:r>
            <a:endParaRPr kumimoji="0" lang="en-US" sz="28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spTree>
    <p:extLst>
      <p:ext uri="{BB962C8B-B14F-4D97-AF65-F5344CB8AC3E}">
        <p14:creationId xmlns:p14="http://schemas.microsoft.com/office/powerpoint/2010/main" val="3877098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3672"/>
            <a:ext cx="9144000" cy="4734328"/>
          </a:xfrm>
          <a:prstGeom prst="rect">
            <a:avLst/>
          </a:prstGeom>
        </p:spPr>
      </p:pic>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13</a:t>
            </a:fld>
            <a:endParaRPr lang="en-US" dirty="0" smtClean="0"/>
          </a:p>
        </p:txBody>
      </p:sp>
      <p:sp>
        <p:nvSpPr>
          <p:cNvPr id="7" name="TextBox 6"/>
          <p:cNvSpPr txBox="1"/>
          <p:nvPr/>
        </p:nvSpPr>
        <p:spPr>
          <a:xfrm>
            <a:off x="35496" y="1261898"/>
            <a:ext cx="8799286" cy="861774"/>
          </a:xfrm>
          <a:prstGeom prst="rect">
            <a:avLst/>
          </a:prstGeom>
          <a:noFill/>
        </p:spPr>
        <p:txBody>
          <a:bodyPr wrap="square" rtlCol="0">
            <a:spAutoFit/>
          </a:bodyPr>
          <a:lstStyle/>
          <a:p>
            <a:pPr eaLnBrk="1" hangingPunct="1">
              <a:defRPr/>
            </a:pPr>
            <a:r>
              <a:rPr lang="fr-BE" dirty="0" smtClean="0">
                <a:solidFill>
                  <a:srgbClr val="009999"/>
                </a:solidFill>
              </a:rPr>
              <a:t>Just </a:t>
            </a:r>
            <a:r>
              <a:rPr lang="fr-BE" dirty="0" err="1" smtClean="0">
                <a:solidFill>
                  <a:srgbClr val="009999"/>
                </a:solidFill>
              </a:rPr>
              <a:t>looking</a:t>
            </a:r>
            <a:r>
              <a:rPr lang="fr-BE" dirty="0" smtClean="0">
                <a:solidFill>
                  <a:srgbClr val="009999"/>
                </a:solidFill>
              </a:rPr>
              <a:t> </a:t>
            </a:r>
            <a:r>
              <a:rPr lang="fr-BE" dirty="0" err="1" smtClean="0">
                <a:solidFill>
                  <a:srgbClr val="009999"/>
                </a:solidFill>
              </a:rPr>
              <a:t>at</a:t>
            </a:r>
            <a:r>
              <a:rPr lang="fr-BE" dirty="0" smtClean="0">
                <a:solidFill>
                  <a:srgbClr val="009999"/>
                </a:solidFill>
              </a:rPr>
              <a:t> the last 6 </a:t>
            </a:r>
            <a:r>
              <a:rPr lang="fr-BE" dirty="0" err="1" smtClean="0">
                <a:solidFill>
                  <a:srgbClr val="009999"/>
                </a:solidFill>
              </a:rPr>
              <a:t>months</a:t>
            </a:r>
            <a:r>
              <a:rPr lang="fr-BE" dirty="0" smtClean="0">
                <a:solidFill>
                  <a:srgbClr val="009999"/>
                </a:solidFill>
              </a:rPr>
              <a:t>: </a:t>
            </a:r>
            <a:r>
              <a:rPr lang="en-US" dirty="0">
                <a:solidFill>
                  <a:srgbClr val="009999"/>
                </a:solidFill>
              </a:rPr>
              <a:t>45 TB moved to </a:t>
            </a:r>
            <a:r>
              <a:rPr lang="en-US" dirty="0" smtClean="0">
                <a:solidFill>
                  <a:srgbClr val="009999"/>
                </a:solidFill>
              </a:rPr>
              <a:t>platform: </a:t>
            </a:r>
            <a:r>
              <a:rPr lang="en-US" sz="1600" i="1" dirty="0" smtClean="0">
                <a:solidFill>
                  <a:srgbClr val="009999"/>
                </a:solidFill>
              </a:rPr>
              <a:t>Himalaya-Tibet, Turkey, Iran, Bolivia, Peru, Central Andes, Serbia, Croatia, Albania, Greece, Italy.</a:t>
            </a:r>
          </a:p>
          <a:p>
            <a:pPr eaLnBrk="1" hangingPunct="1">
              <a:defRPr/>
            </a:pPr>
            <a:r>
              <a:rPr lang="en-US" sz="1600" i="1" dirty="0" smtClean="0">
                <a:solidFill>
                  <a:srgbClr val="FF0000"/>
                </a:solidFill>
              </a:rPr>
              <a:t>Examples over Latin America and the Himalayas (coverage for other regions not displayed):</a:t>
            </a:r>
            <a:endParaRPr lang="en-GB" sz="1600" i="1" dirty="0">
              <a:solidFill>
                <a:srgbClr val="FF0000"/>
              </a:solidFill>
            </a:endParaRPr>
          </a:p>
        </p:txBody>
      </p:sp>
      <p:sp>
        <p:nvSpPr>
          <p:cNvPr id="13" name="Title 1"/>
          <p:cNvSpPr txBox="1">
            <a:spLocks/>
          </p:cNvSpPr>
          <p:nvPr/>
        </p:nvSpPr>
        <p:spPr bwMode="auto">
          <a:xfrm>
            <a:off x="1155033" y="109710"/>
            <a:ext cx="7639718"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solidFill>
                <a:latin typeface="Tahoma" pitchFamily="-106" charset="0"/>
                <a:cs typeface="Tahoma" pitchFamily="-106" charset="0"/>
              </a:rPr>
              <a:t>Data Commitments for Seismic Pilot </a:t>
            </a:r>
            <a:r>
              <a:rPr lang="en-US" sz="2800" b="1" kern="0" dirty="0" smtClean="0">
                <a:solidFill>
                  <a:schemeClr val="bg1"/>
                </a:solidFill>
                <a:latin typeface="Tahoma" pitchFamily="-106" charset="0"/>
                <a:cs typeface="Tahoma" pitchFamily="-106" charset="0"/>
              </a:rPr>
              <a:t>3</a:t>
            </a:r>
            <a:r>
              <a:rPr lang="en-US" sz="2800" b="1" kern="0" noProof="0" dirty="0" smtClean="0">
                <a:solidFill>
                  <a:schemeClr val="bg1"/>
                </a:solidFill>
                <a:latin typeface="Tahoma" pitchFamily="-106" charset="0"/>
                <a:cs typeface="Tahoma" pitchFamily="-106" charset="0"/>
              </a:rPr>
              <a:t>/4</a:t>
            </a:r>
            <a:endParaRPr kumimoji="0" lang="en-US" sz="28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spTree>
    <p:extLst>
      <p:ext uri="{BB962C8B-B14F-4D97-AF65-F5344CB8AC3E}">
        <p14:creationId xmlns:p14="http://schemas.microsoft.com/office/powerpoint/2010/main" val="3666305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14</a:t>
            </a:fld>
            <a:endParaRPr lang="en-US" dirty="0" smtClean="0"/>
          </a:p>
        </p:txBody>
      </p:sp>
      <p:sp>
        <p:nvSpPr>
          <p:cNvPr id="6" name="Title 1"/>
          <p:cNvSpPr txBox="1">
            <a:spLocks/>
          </p:cNvSpPr>
          <p:nvPr/>
        </p:nvSpPr>
        <p:spPr bwMode="auto">
          <a:xfrm>
            <a:off x="1310245" y="109710"/>
            <a:ext cx="7484505"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2800" b="1" kern="0" noProof="0" smtClean="0">
                <a:solidFill>
                  <a:schemeClr val="bg1"/>
                </a:solidFill>
                <a:latin typeface="Tahoma" pitchFamily="-106" charset="0"/>
                <a:cs typeface="Tahoma" pitchFamily="-106" charset="0"/>
              </a:rPr>
              <a:t>Data in </a:t>
            </a:r>
            <a:r>
              <a:rPr lang="en-US" sz="2800" b="1" kern="0" noProof="0" dirty="0" smtClean="0">
                <a:solidFill>
                  <a:schemeClr val="bg1"/>
                </a:solidFill>
                <a:latin typeface="Tahoma" pitchFamily="-106" charset="0"/>
                <a:cs typeface="Tahoma" pitchFamily="-106" charset="0"/>
              </a:rPr>
              <a:t>2014</a:t>
            </a:r>
            <a:endParaRPr kumimoji="0" lang="en-US" sz="28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sp>
        <p:nvSpPr>
          <p:cNvPr id="7" name="TextBox 6"/>
          <p:cNvSpPr txBox="1"/>
          <p:nvPr/>
        </p:nvSpPr>
        <p:spPr>
          <a:xfrm>
            <a:off x="199571" y="1440479"/>
            <a:ext cx="8799286" cy="369332"/>
          </a:xfrm>
          <a:prstGeom prst="rect">
            <a:avLst/>
          </a:prstGeom>
          <a:noFill/>
        </p:spPr>
        <p:txBody>
          <a:bodyPr wrap="square" rtlCol="0">
            <a:spAutoFit/>
          </a:bodyPr>
          <a:lstStyle/>
          <a:p>
            <a:r>
              <a:rPr lang="en-CA" b="1" smtClean="0"/>
              <a:t>No reporting figures at this stage (in progress)</a:t>
            </a:r>
            <a:endParaRPr lang="en-US" sz="1600" dirty="0" smtClean="0"/>
          </a:p>
        </p:txBody>
      </p:sp>
    </p:spTree>
    <p:extLst>
      <p:ext uri="{BB962C8B-B14F-4D97-AF65-F5344CB8AC3E}">
        <p14:creationId xmlns:p14="http://schemas.microsoft.com/office/powerpoint/2010/main" val="2874238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15</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bg1"/>
                </a:solidFill>
                <a:latin typeface="Tahoma" pitchFamily="-106" charset="0"/>
                <a:cs typeface="Tahoma" pitchFamily="-106" charset="0"/>
              </a:rPr>
              <a:t>Achievements</a:t>
            </a:r>
            <a:r>
              <a:rPr lang="en-US" sz="3200" b="1" kern="0" noProof="0" dirty="0" smtClean="0">
                <a:solidFill>
                  <a:schemeClr val="bg1"/>
                </a:solidFill>
                <a:latin typeface="Tahoma" pitchFamily="-106" charset="0"/>
                <a:cs typeface="Tahoma" pitchFamily="-106" charset="0"/>
              </a:rPr>
              <a:t> 2014</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299876" y="1491594"/>
            <a:ext cx="8494874" cy="4708981"/>
          </a:xfrm>
          <a:prstGeom prst="rect">
            <a:avLst/>
          </a:prstGeom>
          <a:noFill/>
        </p:spPr>
        <p:txBody>
          <a:bodyPr wrap="square" rtlCol="0">
            <a:spAutoFit/>
          </a:bodyPr>
          <a:lstStyle/>
          <a:p>
            <a:r>
              <a:rPr lang="fr-FR" sz="2000" smtClean="0"/>
              <a:t>First </a:t>
            </a:r>
            <a:r>
              <a:rPr lang="fr-FR" sz="2000" b="1" smtClean="0"/>
              <a:t>EO products </a:t>
            </a:r>
            <a:r>
              <a:rPr lang="fr-FR" sz="2000" smtClean="0"/>
              <a:t>delivered concerning Objective C) of the pilolt thanks to ASI and INGV.</a:t>
            </a:r>
          </a:p>
          <a:p>
            <a:endParaRPr lang="fr-FR" sz="2000"/>
          </a:p>
          <a:p>
            <a:r>
              <a:rPr lang="fr-FR" sz="2000"/>
              <a:t>Platform portal validated after </a:t>
            </a:r>
            <a:r>
              <a:rPr lang="fr-FR" sz="2000" u="sng"/>
              <a:t>review process with CEOS partners</a:t>
            </a:r>
          </a:p>
          <a:p>
            <a:endParaRPr lang="fr-FR" sz="2000" smtClean="0"/>
          </a:p>
          <a:p>
            <a:r>
              <a:rPr lang="fr-FR" sz="2000" smtClean="0"/>
              <a:t>Successfully concluded the go/no-go step to launch </a:t>
            </a:r>
            <a:r>
              <a:rPr lang="fr-FR" sz="2000" b="1" smtClean="0"/>
              <a:t>geohazard platform </a:t>
            </a:r>
            <a:r>
              <a:rPr lang="fr-FR" sz="2000" smtClean="0"/>
              <a:t>in its first </a:t>
            </a:r>
            <a:r>
              <a:rPr lang="fr-FR" sz="2000" u="sng" smtClean="0"/>
              <a:t>Validation Phase</a:t>
            </a:r>
            <a:r>
              <a:rPr lang="fr-FR" sz="2000" smtClean="0"/>
              <a:t>:</a:t>
            </a:r>
            <a:endParaRPr lang="fr-FR" sz="2000"/>
          </a:p>
          <a:p>
            <a:pPr marL="342900" indent="-342900">
              <a:buFontTx/>
              <a:buChar char="-"/>
            </a:pPr>
            <a:r>
              <a:rPr lang="fr-FR" sz="2000" smtClean="0"/>
              <a:t>Starting Q1 2015</a:t>
            </a:r>
          </a:p>
          <a:p>
            <a:pPr marL="342900" indent="-342900">
              <a:buFontTx/>
              <a:buChar char="-"/>
            </a:pPr>
            <a:r>
              <a:rPr lang="fr-FR" sz="2000" smtClean="0"/>
              <a:t>17 user organisation registered as Early Adopters including Seismic Pilot users (e.g. ISTerre, Univ. Leeds)</a:t>
            </a:r>
          </a:p>
          <a:p>
            <a:pPr marL="342900" indent="-342900">
              <a:buFontTx/>
              <a:buChar char="-"/>
            </a:pPr>
            <a:r>
              <a:rPr lang="fr-FR" sz="2000" smtClean="0"/>
              <a:t>Platform geobrowser able to visualize collections of EO data from several space agencies (CEOS members)</a:t>
            </a:r>
          </a:p>
          <a:p>
            <a:pPr marL="342900" indent="-342900">
              <a:buFontTx/>
              <a:buChar char="-"/>
            </a:pPr>
            <a:r>
              <a:rPr lang="fr-FR" sz="2000" smtClean="0"/>
              <a:t>Collaboration with space agencies to interate </a:t>
            </a:r>
            <a:r>
              <a:rPr lang="fr-FR" sz="2000" u="sng" smtClean="0"/>
              <a:t>accounting for data access</a:t>
            </a:r>
            <a:r>
              <a:rPr lang="fr-FR" sz="2000" smtClean="0"/>
              <a:t> to support the CEOS Pilots and the GSNL.</a:t>
            </a:r>
            <a:endParaRPr lang="en-US" sz="2000" dirty="0"/>
          </a:p>
          <a:p>
            <a:pPr>
              <a:spcBef>
                <a:spcPts val="0"/>
              </a:spcBef>
              <a:spcAft>
                <a:spcPts val="0"/>
              </a:spcAft>
            </a:pPr>
            <a:endParaRPr lang="en-US" sz="2000" dirty="0">
              <a:cs typeface="Helvetica Neue Light" charset="0"/>
              <a:sym typeface="Helvetica Neue" charset="0"/>
            </a:endParaRPr>
          </a:p>
        </p:txBody>
      </p:sp>
    </p:spTree>
    <p:extLst>
      <p:ext uri="{BB962C8B-B14F-4D97-AF65-F5344CB8AC3E}">
        <p14:creationId xmlns:p14="http://schemas.microsoft.com/office/powerpoint/2010/main" val="110048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16</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smtClean="0">
                <a:solidFill>
                  <a:schemeClr val="bg1"/>
                </a:solidFill>
                <a:latin typeface="Tahoma" pitchFamily="-106" charset="0"/>
                <a:cs typeface="Tahoma" pitchFamily="-106" charset="0"/>
              </a:rPr>
              <a:t>Example with TerraSAR metadata:</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172" y="1306921"/>
            <a:ext cx="7303629" cy="5432236"/>
          </a:xfrm>
          <a:prstGeom prst="rect">
            <a:avLst/>
          </a:prstGeom>
        </p:spPr>
      </p:pic>
    </p:spTree>
    <p:extLst>
      <p:ext uri="{BB962C8B-B14F-4D97-AF65-F5344CB8AC3E}">
        <p14:creationId xmlns:p14="http://schemas.microsoft.com/office/powerpoint/2010/main" val="2705846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17</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smtClean="0">
                <a:solidFill>
                  <a:schemeClr val="bg1"/>
                </a:solidFill>
                <a:latin typeface="Tahoma" pitchFamily="-106" charset="0"/>
                <a:cs typeface="Tahoma" pitchFamily="-106" charset="0"/>
              </a:rPr>
              <a:t>Example over Japan:</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446" y="814008"/>
            <a:ext cx="8478304" cy="5881153"/>
          </a:xfrm>
          <a:prstGeom prst="rect">
            <a:avLst/>
          </a:prstGeom>
        </p:spPr>
      </p:pic>
    </p:spTree>
    <p:extLst>
      <p:ext uri="{BB962C8B-B14F-4D97-AF65-F5344CB8AC3E}">
        <p14:creationId xmlns:p14="http://schemas.microsoft.com/office/powerpoint/2010/main" val="3018817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18</a:t>
            </a:fld>
            <a:endParaRPr lang="en-US" dirty="0" smtClean="0"/>
          </a:p>
        </p:txBody>
      </p:sp>
      <p:sp>
        <p:nvSpPr>
          <p:cNvPr id="7" name="TextBox 6"/>
          <p:cNvSpPr txBox="1"/>
          <p:nvPr/>
        </p:nvSpPr>
        <p:spPr>
          <a:xfrm>
            <a:off x="915863" y="2811244"/>
            <a:ext cx="7866226" cy="954107"/>
          </a:xfrm>
          <a:prstGeom prst="rect">
            <a:avLst/>
          </a:prstGeom>
          <a:noFill/>
        </p:spPr>
        <p:txBody>
          <a:bodyPr wrap="square" rtlCol="0">
            <a:spAutoFit/>
          </a:bodyPr>
          <a:lstStyle/>
          <a:p>
            <a:r>
              <a:rPr lang="fr-BE" sz="3600" b="1" dirty="0" smtClean="0"/>
              <a:t>Illustrations of EO contributions</a:t>
            </a:r>
            <a:endParaRPr lang="en-US" sz="3600" b="1" dirty="0"/>
          </a:p>
          <a:p>
            <a:pPr marL="342900" indent="-342900">
              <a:buFont typeface="Arial"/>
              <a:buChar char="•"/>
            </a:pPr>
            <a:endParaRPr lang="en-US" sz="2000" dirty="0" smtClean="0"/>
          </a:p>
        </p:txBody>
      </p:sp>
    </p:spTree>
    <p:extLst>
      <p:ext uri="{BB962C8B-B14F-4D97-AF65-F5344CB8AC3E}">
        <p14:creationId xmlns:p14="http://schemas.microsoft.com/office/powerpoint/2010/main" val="2060861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noProof="1" dirty="0" smtClean="0"/>
              <a:pPr eaLnBrk="1" hangingPunct="1">
                <a:spcBef>
                  <a:spcPct val="0"/>
                </a:spcBef>
              </a:pPr>
              <a:t>19</a:t>
            </a:fld>
            <a:endParaRPr lang="en-US" noProof="1"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2400" b="1" kern="0" noProof="1" smtClean="0">
                <a:solidFill>
                  <a:schemeClr val="bg1"/>
                </a:solidFill>
                <a:latin typeface="Tahoma" pitchFamily="-106" charset="0"/>
                <a:cs typeface="Tahoma" pitchFamily="-106" charset="0"/>
              </a:rPr>
              <a:t>Cosmo based map of South Napa earthquake</a:t>
            </a:r>
            <a:endParaRPr kumimoji="0" lang="en-US" sz="2400" b="1" i="0" u="none" strike="noStrike" kern="0" cap="none" spc="0" normalizeH="0" baseline="0" noProof="1" smtClean="0">
              <a:ln>
                <a:noFill/>
              </a:ln>
              <a:solidFill>
                <a:schemeClr val="bg1"/>
              </a:solidFill>
              <a:effectLst/>
              <a:uLnTx/>
              <a:uFillTx/>
              <a:latin typeface="Tahoma" pitchFamily="-106" charset="0"/>
              <a:cs typeface="Tahoma" pitchFamily="-106"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919" y="1364663"/>
            <a:ext cx="3610677" cy="4140244"/>
          </a:xfrm>
          <a:prstGeom prst="rect">
            <a:avLst/>
          </a:prstGeom>
        </p:spPr>
      </p:pic>
      <p:sp>
        <p:nvSpPr>
          <p:cNvPr id="4" name="TextBox 3"/>
          <p:cNvSpPr txBox="1"/>
          <p:nvPr/>
        </p:nvSpPr>
        <p:spPr>
          <a:xfrm>
            <a:off x="120316" y="5504907"/>
            <a:ext cx="8927432" cy="1077218"/>
          </a:xfrm>
          <a:prstGeom prst="rect">
            <a:avLst/>
          </a:prstGeom>
          <a:noFill/>
        </p:spPr>
        <p:txBody>
          <a:bodyPr wrap="square" rtlCol="0">
            <a:spAutoFit/>
          </a:bodyPr>
          <a:lstStyle/>
          <a:p>
            <a:r>
              <a:rPr lang="vi-VN" sz="1600" i="1"/>
              <a:t>Map of the deformation of the Earth’s surface </a:t>
            </a:r>
            <a:r>
              <a:rPr lang="vi-VN" sz="1600" i="1" smtClean="0"/>
              <a:t>generated </a:t>
            </a:r>
            <a:r>
              <a:rPr lang="vi-VN" sz="1600" i="1"/>
              <a:t>from two COSMO- SkyMed images. One colour cycle indicates 2cm of permanent surface movement and the inset map reveals a discontinuity that identifies a fault rupture cutting through the Napa County Airport. </a:t>
            </a:r>
            <a:br>
              <a:rPr lang="vi-VN" sz="1600" i="1"/>
            </a:br>
            <a:r>
              <a:rPr lang="vi-VN" sz="1600" i="1"/>
              <a:t>Image credit: ASI, NASA/JPL-Caltech, Università degli studi della Basilicata, ARIA, Google Earth</a:t>
            </a:r>
            <a:r>
              <a:rPr lang="vi-VN" sz="1600"/>
              <a:t> </a:t>
            </a:r>
            <a:endParaRPr lang="en-GB" sz="1600"/>
          </a:p>
        </p:txBody>
      </p:sp>
      <p:sp>
        <p:nvSpPr>
          <p:cNvPr id="8" name="Title 1"/>
          <p:cNvSpPr txBox="1">
            <a:spLocks/>
          </p:cNvSpPr>
          <p:nvPr/>
        </p:nvSpPr>
        <p:spPr bwMode="auto">
          <a:xfrm>
            <a:off x="63501" y="1370188"/>
            <a:ext cx="2324100" cy="104665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b="1" kern="0" noProof="1" smtClean="0">
                <a:solidFill>
                  <a:srgbClr val="FF0000"/>
                </a:solidFill>
                <a:latin typeface="Tahoma" pitchFamily="-106" charset="0"/>
                <a:cs typeface="Tahoma" pitchFamily="-106" charset="0"/>
              </a:rPr>
              <a:t>The Napa Valley </a:t>
            </a:r>
          </a:p>
          <a:p>
            <a:pPr marL="0" marR="0" lvl="0" indent="0" defTabSz="914400" rtl="0" eaLnBrk="1" fontAlgn="base" latinLnBrk="0" hangingPunct="1">
              <a:lnSpc>
                <a:spcPct val="100000"/>
              </a:lnSpc>
              <a:spcBef>
                <a:spcPct val="0"/>
              </a:spcBef>
              <a:spcAft>
                <a:spcPct val="0"/>
              </a:spcAft>
              <a:buClrTx/>
              <a:buSzTx/>
              <a:buFontTx/>
              <a:buNone/>
              <a:tabLst/>
              <a:defRPr/>
            </a:pPr>
            <a:r>
              <a:rPr lang="en-US" b="1" kern="0" noProof="1" smtClean="0">
                <a:solidFill>
                  <a:srgbClr val="FF0000"/>
                </a:solidFill>
                <a:latin typeface="Tahoma" pitchFamily="-106" charset="0"/>
                <a:cs typeface="Tahoma" pitchFamily="-106" charset="0"/>
              </a:rPr>
              <a:t>earthquake </a:t>
            </a:r>
          </a:p>
          <a:p>
            <a:pPr marL="0" marR="0" lvl="0" indent="0" defTabSz="914400" rtl="0" eaLnBrk="1" fontAlgn="base" latinLnBrk="0" hangingPunct="1">
              <a:lnSpc>
                <a:spcPct val="100000"/>
              </a:lnSpc>
              <a:spcBef>
                <a:spcPct val="0"/>
              </a:spcBef>
              <a:spcAft>
                <a:spcPct val="0"/>
              </a:spcAft>
              <a:buClrTx/>
              <a:buSzTx/>
              <a:buFontTx/>
              <a:buNone/>
              <a:tabLst/>
              <a:defRPr/>
            </a:pPr>
            <a:r>
              <a:rPr lang="en-US" b="1" kern="0" noProof="1" smtClean="0">
                <a:solidFill>
                  <a:srgbClr val="FF0000"/>
                </a:solidFill>
                <a:latin typeface="Tahoma" pitchFamily="-106" charset="0"/>
                <a:cs typeface="Tahoma" pitchFamily="-106" charset="0"/>
              </a:rPr>
              <a:t>of 24 august 2014 </a:t>
            </a:r>
            <a:endParaRPr kumimoji="0" lang="en-US" b="1" i="0" u="none" strike="noStrike" kern="0" cap="none" spc="0" normalizeH="0" baseline="0" noProof="1" smtClean="0">
              <a:ln>
                <a:noFill/>
              </a:ln>
              <a:solidFill>
                <a:srgbClr val="FF0000"/>
              </a:solidFill>
              <a:effectLst/>
              <a:uLnTx/>
              <a:uFillTx/>
              <a:latin typeface="Tahoma" pitchFamily="-106" charset="0"/>
              <a:cs typeface="Tahoma" pitchFamily="-106" charset="0"/>
            </a:endParaRPr>
          </a:p>
        </p:txBody>
      </p:sp>
    </p:spTree>
    <p:extLst>
      <p:ext uri="{BB962C8B-B14F-4D97-AF65-F5344CB8AC3E}">
        <p14:creationId xmlns:p14="http://schemas.microsoft.com/office/powerpoint/2010/main" val="931136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2</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Overview</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530290" y="1491594"/>
            <a:ext cx="8264460" cy="4708982"/>
          </a:xfrm>
          <a:prstGeom prst="rect">
            <a:avLst/>
          </a:prstGeom>
          <a:noFill/>
        </p:spPr>
        <p:txBody>
          <a:bodyPr wrap="square" rtlCol="0">
            <a:spAutoFit/>
          </a:bodyPr>
          <a:lstStyle/>
          <a:p>
            <a:pPr lvl="0"/>
            <a:endParaRPr lang="en-US" sz="2000" b="1" dirty="0"/>
          </a:p>
          <a:p>
            <a:pPr marL="457200" lvl="0" indent="-457200">
              <a:buFont typeface="Arial"/>
              <a:buChar char="•"/>
            </a:pPr>
            <a:r>
              <a:rPr lang="en-US" sz="2800" b="1" dirty="0" smtClean="0"/>
              <a:t>Pilot Partners</a:t>
            </a:r>
          </a:p>
          <a:p>
            <a:pPr marL="457200" lvl="0" indent="-457200">
              <a:buFont typeface="Arial"/>
              <a:buChar char="•"/>
            </a:pPr>
            <a:r>
              <a:rPr lang="en-US" sz="2800" b="1" dirty="0" smtClean="0"/>
              <a:t>Overview </a:t>
            </a:r>
            <a:r>
              <a:rPr lang="en-US" sz="2800" b="1" dirty="0"/>
              <a:t>by </a:t>
            </a:r>
            <a:r>
              <a:rPr lang="en-US" sz="2800" b="1" dirty="0" smtClean="0"/>
              <a:t>Objective</a:t>
            </a:r>
          </a:p>
          <a:p>
            <a:pPr marL="914400" lvl="1" indent="-457200">
              <a:buFont typeface="Arial"/>
              <a:buChar char="•"/>
            </a:pPr>
            <a:r>
              <a:rPr lang="en-US" sz="2800" b="1" dirty="0" smtClean="0"/>
              <a:t>Products generated</a:t>
            </a:r>
          </a:p>
          <a:p>
            <a:pPr marL="914400" lvl="1" indent="-457200">
              <a:buFont typeface="Arial"/>
              <a:buChar char="•"/>
            </a:pPr>
            <a:r>
              <a:rPr lang="en-US" sz="2800" b="1" dirty="0" smtClean="0"/>
              <a:t>User benefits</a:t>
            </a:r>
            <a:endParaRPr lang="en-US" sz="2800" b="1" dirty="0"/>
          </a:p>
          <a:p>
            <a:pPr marL="457200" indent="-457200">
              <a:buFont typeface="Arial"/>
              <a:buChar char="•"/>
            </a:pPr>
            <a:r>
              <a:rPr lang="en-US" sz="2800" b="1" dirty="0"/>
              <a:t>CEOS Data </a:t>
            </a:r>
            <a:r>
              <a:rPr lang="en-US" sz="2800" b="1" dirty="0" smtClean="0"/>
              <a:t>Commitments and Data Usage 2014</a:t>
            </a:r>
            <a:endParaRPr lang="en-US" sz="2800" b="1" dirty="0"/>
          </a:p>
          <a:p>
            <a:pPr marL="457200" lvl="0" indent="-457200">
              <a:buFont typeface="Arial"/>
              <a:buChar char="•"/>
            </a:pPr>
            <a:r>
              <a:rPr lang="en-US" sz="2800" b="1" dirty="0" smtClean="0"/>
              <a:t>Achievements </a:t>
            </a:r>
            <a:r>
              <a:rPr lang="en-US" sz="2800" b="1" dirty="0"/>
              <a:t>to </a:t>
            </a:r>
            <a:r>
              <a:rPr lang="en-US" sz="2800" b="1" dirty="0" smtClean="0"/>
              <a:t>date</a:t>
            </a:r>
            <a:r>
              <a:rPr lang="en-US" sz="2800" b="1" dirty="0"/>
              <a:t> </a:t>
            </a:r>
            <a:r>
              <a:rPr lang="en-US" sz="2800" b="1" dirty="0" smtClean="0"/>
              <a:t>(2014)</a:t>
            </a:r>
            <a:endParaRPr lang="en-US" sz="2800" b="1" dirty="0"/>
          </a:p>
          <a:p>
            <a:pPr marL="457200" lvl="0" indent="-457200">
              <a:buFont typeface="Arial"/>
              <a:buChar char="•"/>
            </a:pPr>
            <a:r>
              <a:rPr lang="en-US" sz="2800" b="1" dirty="0"/>
              <a:t>Milestones </a:t>
            </a:r>
            <a:r>
              <a:rPr lang="en-US" sz="2800" b="1" dirty="0" smtClean="0"/>
              <a:t>2015-2017</a:t>
            </a:r>
          </a:p>
          <a:p>
            <a:pPr marL="457200" lvl="0" indent="-457200">
              <a:buFont typeface="Arial"/>
              <a:buChar char="•"/>
            </a:pPr>
            <a:r>
              <a:rPr lang="en-US" sz="2800" b="1" dirty="0" smtClean="0"/>
              <a:t>Linkages to other pilots</a:t>
            </a:r>
            <a:endParaRPr lang="en-US" sz="2800" b="1" dirty="0"/>
          </a:p>
          <a:p>
            <a:pPr marL="457200" lvl="0" indent="-457200">
              <a:buFont typeface="Arial"/>
              <a:buChar char="•"/>
            </a:pPr>
            <a:r>
              <a:rPr lang="en-US" sz="2800" b="1" dirty="0"/>
              <a:t>Issues</a:t>
            </a:r>
            <a:endParaRPr lang="en-US" sz="2800" b="1" dirty="0" smtClean="0"/>
          </a:p>
        </p:txBody>
      </p:sp>
    </p:spTree>
    <p:extLst>
      <p:ext uri="{BB962C8B-B14F-4D97-AF65-F5344CB8AC3E}">
        <p14:creationId xmlns:p14="http://schemas.microsoft.com/office/powerpoint/2010/main" val="2866480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noProof="1" dirty="0" smtClean="0"/>
              <a:pPr eaLnBrk="1" hangingPunct="1">
                <a:spcBef>
                  <a:spcPct val="0"/>
                </a:spcBef>
              </a:pPr>
              <a:t>20</a:t>
            </a:fld>
            <a:endParaRPr lang="en-US" noProof="1"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000" b="1" kern="0" noProof="1" smtClean="0">
                <a:solidFill>
                  <a:schemeClr val="bg1"/>
                </a:solidFill>
                <a:latin typeface="Tahoma" pitchFamily="-106" charset="0"/>
                <a:cs typeface="Tahoma" pitchFamily="-106" charset="0"/>
              </a:rPr>
              <a:t>Sentinel-1 based </a:t>
            </a:r>
            <a:r>
              <a:rPr lang="en-US" sz="2000" b="1" kern="0" noProof="1">
                <a:solidFill>
                  <a:schemeClr val="bg1"/>
                </a:solidFill>
                <a:latin typeface="Tahoma" pitchFamily="-106" charset="0"/>
                <a:cs typeface="Tahoma" pitchFamily="-106" charset="0"/>
              </a:rPr>
              <a:t>map of South Napa earthquake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0527"/>
            <a:ext cx="9144000" cy="5504474"/>
          </a:xfrm>
          <a:prstGeom prst="rect">
            <a:avLst/>
          </a:prstGeom>
        </p:spPr>
      </p:pic>
      <p:sp>
        <p:nvSpPr>
          <p:cNvPr id="5" name="Title 1"/>
          <p:cNvSpPr txBox="1">
            <a:spLocks/>
          </p:cNvSpPr>
          <p:nvPr/>
        </p:nvSpPr>
        <p:spPr bwMode="auto">
          <a:xfrm>
            <a:off x="63501" y="3013420"/>
            <a:ext cx="2324100" cy="104665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b="1" kern="0" noProof="1" smtClean="0">
                <a:solidFill>
                  <a:srgbClr val="FF0000"/>
                </a:solidFill>
                <a:latin typeface="Tahoma" pitchFamily="-106" charset="0"/>
                <a:cs typeface="Tahoma" pitchFamily="-106" charset="0"/>
              </a:rPr>
              <a:t>The Napa Valley </a:t>
            </a:r>
          </a:p>
          <a:p>
            <a:pPr marL="0" marR="0" lvl="0" indent="0" defTabSz="914400" rtl="0" eaLnBrk="1" fontAlgn="base" latinLnBrk="0" hangingPunct="1">
              <a:lnSpc>
                <a:spcPct val="100000"/>
              </a:lnSpc>
              <a:spcBef>
                <a:spcPct val="0"/>
              </a:spcBef>
              <a:spcAft>
                <a:spcPct val="0"/>
              </a:spcAft>
              <a:buClrTx/>
              <a:buSzTx/>
              <a:buFontTx/>
              <a:buNone/>
              <a:tabLst/>
              <a:defRPr/>
            </a:pPr>
            <a:r>
              <a:rPr lang="en-US" b="1" kern="0" noProof="1" smtClean="0">
                <a:solidFill>
                  <a:srgbClr val="FF0000"/>
                </a:solidFill>
                <a:latin typeface="Tahoma" pitchFamily="-106" charset="0"/>
                <a:cs typeface="Tahoma" pitchFamily="-106" charset="0"/>
              </a:rPr>
              <a:t>earthquake </a:t>
            </a:r>
          </a:p>
          <a:p>
            <a:pPr marL="0" marR="0" lvl="0" indent="0" defTabSz="914400" rtl="0" eaLnBrk="1" fontAlgn="base" latinLnBrk="0" hangingPunct="1">
              <a:lnSpc>
                <a:spcPct val="100000"/>
              </a:lnSpc>
              <a:spcBef>
                <a:spcPct val="0"/>
              </a:spcBef>
              <a:spcAft>
                <a:spcPct val="0"/>
              </a:spcAft>
              <a:buClrTx/>
              <a:buSzTx/>
              <a:buFontTx/>
              <a:buNone/>
              <a:tabLst/>
              <a:defRPr/>
            </a:pPr>
            <a:r>
              <a:rPr lang="en-US" b="1" kern="0" noProof="1" smtClean="0">
                <a:solidFill>
                  <a:srgbClr val="FF0000"/>
                </a:solidFill>
                <a:latin typeface="Tahoma" pitchFamily="-106" charset="0"/>
                <a:cs typeface="Tahoma" pitchFamily="-106" charset="0"/>
              </a:rPr>
              <a:t>of 24 august 2014 </a:t>
            </a:r>
            <a:endParaRPr kumimoji="0" lang="en-US" b="1" i="0" u="none" strike="noStrike" kern="0" cap="none" spc="0" normalizeH="0" baseline="0" noProof="1" smtClean="0">
              <a:ln>
                <a:noFill/>
              </a:ln>
              <a:solidFill>
                <a:srgbClr val="FF0000"/>
              </a:solidFill>
              <a:effectLst/>
              <a:uLnTx/>
              <a:uFillTx/>
              <a:latin typeface="Tahoma" pitchFamily="-106" charset="0"/>
              <a:cs typeface="Tahoma" pitchFamily="-106" charset="0"/>
            </a:endParaRPr>
          </a:p>
        </p:txBody>
      </p:sp>
    </p:spTree>
    <p:extLst>
      <p:ext uri="{BB962C8B-B14F-4D97-AF65-F5344CB8AC3E}">
        <p14:creationId xmlns:p14="http://schemas.microsoft.com/office/powerpoint/2010/main" val="2380235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278228"/>
            <a:ext cx="9144000" cy="579772"/>
          </a:xfrm>
        </p:spPr>
        <p:txBody>
          <a:bodyPr/>
          <a:lstStyle/>
          <a:p>
            <a:r>
              <a:rPr lang="en-US"/>
              <a:t>Science products for the Mw 5.9 February 2014 Cephalonia </a:t>
            </a:r>
            <a:r>
              <a:rPr lang="en-US" smtClean="0"/>
              <a:t>earthquake. </a:t>
            </a:r>
          </a:p>
          <a:p>
            <a:r>
              <a:rPr lang="en-US" smtClean="0"/>
              <a:t>Credits: INGV, NOA.</a:t>
            </a:r>
            <a:endParaRPr lang="en-US"/>
          </a:p>
        </p:txBody>
      </p:sp>
      <p:sp>
        <p:nvSpPr>
          <p:cNvPr id="7"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000" b="1" kern="0" noProof="1" smtClean="0">
                <a:solidFill>
                  <a:schemeClr val="bg1"/>
                </a:solidFill>
                <a:latin typeface="Tahoma" pitchFamily="-106" charset="0"/>
                <a:cs typeface="Tahoma" pitchFamily="-106" charset="0"/>
              </a:rPr>
              <a:t>Example of rapid response to earthquakes</a:t>
            </a:r>
            <a:endParaRPr lang="en-US" sz="2000" b="1" kern="0" noProof="1">
              <a:solidFill>
                <a:schemeClr val="bg1"/>
              </a:solidFill>
              <a:latin typeface="Tahoma" pitchFamily="-106" charset="0"/>
              <a:cs typeface="Tahoma" pitchFamily="-106" charset="0"/>
            </a:endParaRPr>
          </a:p>
        </p:txBody>
      </p:sp>
      <p:pic>
        <p:nvPicPr>
          <p:cNvPr id="8" name="Picture 7" descr="Figure1_review_ver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601" y="1219201"/>
            <a:ext cx="8178800" cy="5021038"/>
          </a:xfrm>
          <a:prstGeom prst="rect">
            <a:avLst/>
          </a:prstGeom>
        </p:spPr>
      </p:pic>
    </p:spTree>
    <p:extLst>
      <p:ext uri="{BB962C8B-B14F-4D97-AF65-F5344CB8AC3E}">
        <p14:creationId xmlns:p14="http://schemas.microsoft.com/office/powerpoint/2010/main" val="29846604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2" name="Picture 16"/>
          <p:cNvPicPr>
            <a:picLocks noChangeAspect="1" noChangeArrowheads="1"/>
          </p:cNvPicPr>
          <p:nvPr/>
        </p:nvPicPr>
        <p:blipFill>
          <a:blip r:embed="rId2"/>
          <a:srcRect/>
          <a:stretch>
            <a:fillRect/>
          </a:stretch>
        </p:blipFill>
        <p:spPr bwMode="auto">
          <a:xfrm>
            <a:off x="635000" y="1092200"/>
            <a:ext cx="8343900" cy="5105400"/>
          </a:xfrm>
          <a:prstGeom prst="rect">
            <a:avLst/>
          </a:prstGeom>
          <a:noFill/>
        </p:spPr>
      </p:pic>
      <p:sp>
        <p:nvSpPr>
          <p:cNvPr id="12" name="Rectangle 11"/>
          <p:cNvSpPr/>
          <p:nvPr/>
        </p:nvSpPr>
        <p:spPr>
          <a:xfrm>
            <a:off x="938607" y="6187377"/>
            <a:ext cx="7724130" cy="400110"/>
          </a:xfrm>
          <a:prstGeom prst="rect">
            <a:avLst/>
          </a:prstGeom>
        </p:spPr>
        <p:txBody>
          <a:bodyPr wrap="square">
            <a:spAutoFit/>
          </a:bodyPr>
          <a:lstStyle/>
          <a:p>
            <a:r>
              <a:rPr lang="en-US" sz="2000"/>
              <a:t>Descending </a:t>
            </a:r>
            <a:r>
              <a:rPr lang="en-US" sz="2000" smtClean="0"/>
              <a:t>orbit - COSMO-SkyMed </a:t>
            </a:r>
            <a:r>
              <a:rPr lang="en-US" sz="2000" b="1" dirty="0"/>
              <a:t>Offset </a:t>
            </a:r>
            <a:r>
              <a:rPr lang="en-US" sz="2000" b="1" dirty="0" smtClean="0"/>
              <a:t>tracking </a:t>
            </a:r>
            <a:r>
              <a:rPr lang="en-US" sz="2000" dirty="0" smtClean="0"/>
              <a:t>(400 m)</a:t>
            </a:r>
            <a:endParaRPr lang="en-US" sz="2000" dirty="0"/>
          </a:p>
        </p:txBody>
      </p:sp>
      <p:sp>
        <p:nvSpPr>
          <p:cNvPr id="7"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000" b="1" kern="0" noProof="1" smtClean="0">
                <a:solidFill>
                  <a:schemeClr val="bg1"/>
                </a:solidFill>
                <a:latin typeface="Tahoma" pitchFamily="-106" charset="0"/>
                <a:cs typeface="Tahoma" pitchFamily="-106" charset="0"/>
              </a:rPr>
              <a:t>Cosmo based </a:t>
            </a:r>
            <a:r>
              <a:rPr lang="en-US" sz="2000" b="1" kern="0" noProof="1">
                <a:solidFill>
                  <a:schemeClr val="bg1"/>
                </a:solidFill>
                <a:latin typeface="Tahoma" pitchFamily="-106" charset="0"/>
                <a:cs typeface="Tahoma" pitchFamily="-106" charset="0"/>
              </a:rPr>
              <a:t>map of </a:t>
            </a:r>
            <a:r>
              <a:rPr lang="en-US" sz="2000" b="1" kern="0" noProof="1" smtClean="0">
                <a:solidFill>
                  <a:schemeClr val="bg1"/>
                </a:solidFill>
                <a:latin typeface="Tahoma" pitchFamily="-106" charset="0"/>
                <a:cs typeface="Tahoma" pitchFamily="-106" charset="0"/>
              </a:rPr>
              <a:t>Cephalonia earthquake</a:t>
            </a:r>
            <a:endParaRPr lang="en-US" sz="2000" b="1" kern="0" noProof="1">
              <a:solidFill>
                <a:schemeClr val="bg1"/>
              </a:solidFill>
              <a:latin typeface="Tahoma" pitchFamily="-106" charset="0"/>
              <a:cs typeface="Tahoma" pitchFamily="-106" charset="0"/>
            </a:endParaRPr>
          </a:p>
        </p:txBody>
      </p:sp>
    </p:spTree>
    <p:extLst>
      <p:ext uri="{BB962C8B-B14F-4D97-AF65-F5344CB8AC3E}">
        <p14:creationId xmlns:p14="http://schemas.microsoft.com/office/powerpoint/2010/main" val="3405151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38607" y="6347797"/>
            <a:ext cx="7724130" cy="400110"/>
          </a:xfrm>
          <a:prstGeom prst="rect">
            <a:avLst/>
          </a:prstGeom>
        </p:spPr>
        <p:txBody>
          <a:bodyPr wrap="square">
            <a:spAutoFit/>
          </a:bodyPr>
          <a:lstStyle/>
          <a:p>
            <a:pPr>
              <a:tabLst>
                <a:tab pos="1700213" algn="l"/>
              </a:tabLst>
            </a:pPr>
            <a:r>
              <a:rPr lang="en-US" sz="2000" smtClean="0"/>
              <a:t>Ascending orbit - </a:t>
            </a:r>
            <a:r>
              <a:rPr lang="en-US" sz="2000"/>
              <a:t>TanDEM-X </a:t>
            </a:r>
            <a:r>
              <a:rPr lang="en-US" sz="2000" b="1"/>
              <a:t>Offset tracking </a:t>
            </a:r>
            <a:r>
              <a:rPr lang="en-US" sz="2000"/>
              <a:t>(400 m)</a:t>
            </a:r>
            <a:endParaRPr lang="en-US" sz="2000" dirty="0"/>
          </a:p>
        </p:txBody>
      </p:sp>
      <p:sp>
        <p:nvSpPr>
          <p:cNvPr id="7"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000" b="1" kern="0" noProof="1" smtClean="0">
                <a:solidFill>
                  <a:schemeClr val="bg1"/>
                </a:solidFill>
                <a:latin typeface="Tahoma" pitchFamily="-106" charset="0"/>
                <a:cs typeface="Tahoma" pitchFamily="-106" charset="0"/>
              </a:rPr>
              <a:t>TerraSAR based </a:t>
            </a:r>
            <a:r>
              <a:rPr lang="en-US" sz="2000" b="1" kern="0" noProof="1">
                <a:solidFill>
                  <a:schemeClr val="bg1"/>
                </a:solidFill>
                <a:latin typeface="Tahoma" pitchFamily="-106" charset="0"/>
                <a:cs typeface="Tahoma" pitchFamily="-106" charset="0"/>
              </a:rPr>
              <a:t>map of </a:t>
            </a:r>
            <a:r>
              <a:rPr lang="en-US" sz="2000" b="1" kern="0" noProof="1" smtClean="0">
                <a:solidFill>
                  <a:schemeClr val="bg1"/>
                </a:solidFill>
                <a:latin typeface="Tahoma" pitchFamily="-106" charset="0"/>
                <a:cs typeface="Tahoma" pitchFamily="-106" charset="0"/>
              </a:rPr>
              <a:t>Cephalonia earthquake</a:t>
            </a:r>
            <a:endParaRPr lang="en-US" sz="2000" b="1" kern="0" noProof="1">
              <a:solidFill>
                <a:schemeClr val="bg1"/>
              </a:solidFill>
              <a:latin typeface="Tahoma" pitchFamily="-106" charset="0"/>
              <a:cs typeface="Tahoma" pitchFamily="-106" charset="0"/>
            </a:endParaRPr>
          </a:p>
        </p:txBody>
      </p:sp>
      <p:pic>
        <p:nvPicPr>
          <p:cNvPr id="5" name="Picture 5"/>
          <p:cNvPicPr>
            <a:picLocks noChangeAspect="1" noChangeArrowheads="1"/>
          </p:cNvPicPr>
          <p:nvPr/>
        </p:nvPicPr>
        <p:blipFill>
          <a:blip r:embed="rId2"/>
          <a:srcRect/>
          <a:stretch>
            <a:fillRect/>
          </a:stretch>
        </p:blipFill>
        <p:spPr bwMode="auto">
          <a:xfrm>
            <a:off x="609600" y="977900"/>
            <a:ext cx="8280400" cy="5461000"/>
          </a:xfrm>
          <a:prstGeom prst="rect">
            <a:avLst/>
          </a:prstGeom>
          <a:noFill/>
        </p:spPr>
      </p:pic>
    </p:spTree>
    <p:extLst>
      <p:ext uri="{BB962C8B-B14F-4D97-AF65-F5344CB8AC3E}">
        <p14:creationId xmlns:p14="http://schemas.microsoft.com/office/powerpoint/2010/main" val="11923746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87827" y="6202814"/>
            <a:ext cx="4114800" cy="655186"/>
          </a:xfrm>
        </p:spPr>
        <p:txBody>
          <a:bodyPr>
            <a:normAutofit fontScale="90000"/>
          </a:bodyPr>
          <a:lstStyle/>
          <a:p>
            <a:pPr algn="ctr"/>
            <a:r>
              <a:rPr lang="en-US" sz="2000" b="0">
                <a:solidFill>
                  <a:schemeClr val="tx1"/>
                </a:solidFill>
              </a:rPr>
              <a:t>Radarsat-2 ascending </a:t>
            </a:r>
            <a:r>
              <a:rPr lang="en-US" sz="2000" b="0" smtClean="0">
                <a:solidFill>
                  <a:schemeClr val="tx1"/>
                </a:solidFill>
              </a:rPr>
              <a:t>orbit </a:t>
            </a:r>
            <a:br>
              <a:rPr lang="en-US" sz="2000" b="0" smtClean="0">
                <a:solidFill>
                  <a:schemeClr val="tx1"/>
                </a:solidFill>
              </a:rPr>
            </a:br>
            <a:r>
              <a:rPr lang="en-US" sz="2000" b="0" smtClean="0">
                <a:solidFill>
                  <a:schemeClr val="tx1"/>
                </a:solidFill>
              </a:rPr>
              <a:t>Wrapped </a:t>
            </a:r>
            <a:r>
              <a:rPr lang="en-US" sz="2000" b="0">
                <a:solidFill>
                  <a:schemeClr val="tx1"/>
                </a:solidFill>
              </a:rPr>
              <a:t>RSAT2 DInSAR </a:t>
            </a:r>
            <a:r>
              <a:rPr lang="en-US" sz="2000" b="0" smtClean="0">
                <a:solidFill>
                  <a:schemeClr val="tx1"/>
                </a:solidFill>
              </a:rPr>
              <a:t>phase</a:t>
            </a:r>
            <a:endParaRPr lang="en-US" sz="2000" b="0">
              <a:solidFill>
                <a:schemeClr val="tx1"/>
              </a:solidFill>
            </a:endParaRPr>
          </a:p>
        </p:txBody>
      </p:sp>
      <p:pic>
        <p:nvPicPr>
          <p:cNvPr id="8" name="Picture 7" descr="20111212_20140211.iff.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483" y="1359096"/>
            <a:ext cx="3977422" cy="4868010"/>
          </a:xfrm>
          <a:prstGeom prst="rect">
            <a:avLst/>
          </a:prstGeom>
        </p:spPr>
      </p:pic>
      <p:sp>
        <p:nvSpPr>
          <p:cNvPr id="11"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000" b="1" kern="0" noProof="1" smtClean="0">
                <a:solidFill>
                  <a:schemeClr val="bg1"/>
                </a:solidFill>
                <a:latin typeface="Tahoma" pitchFamily="-106" charset="0"/>
                <a:cs typeface="Tahoma" pitchFamily="-106" charset="0"/>
              </a:rPr>
              <a:t>RADARSAT based </a:t>
            </a:r>
            <a:r>
              <a:rPr lang="en-US" sz="2000" b="1" kern="0" noProof="1">
                <a:solidFill>
                  <a:schemeClr val="bg1"/>
                </a:solidFill>
                <a:latin typeface="Tahoma" pitchFamily="-106" charset="0"/>
                <a:cs typeface="Tahoma" pitchFamily="-106" charset="0"/>
              </a:rPr>
              <a:t>map of </a:t>
            </a:r>
            <a:r>
              <a:rPr lang="en-US" sz="2000" b="1" kern="0" noProof="1" smtClean="0">
                <a:solidFill>
                  <a:schemeClr val="bg1"/>
                </a:solidFill>
                <a:latin typeface="Tahoma" pitchFamily="-106" charset="0"/>
                <a:cs typeface="Tahoma" pitchFamily="-106" charset="0"/>
              </a:rPr>
              <a:t>Cephalonia earthquake</a:t>
            </a:r>
            <a:endParaRPr lang="en-US" sz="2000" b="1" kern="0" noProof="1">
              <a:solidFill>
                <a:schemeClr val="bg1"/>
              </a:solidFill>
              <a:latin typeface="Tahoma" pitchFamily="-106" charset="0"/>
              <a:cs typeface="Tahoma" pitchFamily="-106" charset="0"/>
            </a:endParaRPr>
          </a:p>
        </p:txBody>
      </p:sp>
      <p:pic>
        <p:nvPicPr>
          <p:cNvPr id="13" name="Picture 2"/>
          <p:cNvPicPr/>
          <p:nvPr/>
        </p:nvPicPr>
        <p:blipFill>
          <a:blip r:embed="rId3" cstate="email">
            <a:extLst>
              <a:ext uri="{28A0092B-C50C-407E-A947-70E740481C1C}">
                <a14:useLocalDpi xmlns:a14="http://schemas.microsoft.com/office/drawing/2010/main"/>
              </a:ext>
            </a:extLst>
          </a:blip>
          <a:stretch>
            <a:fillRect/>
          </a:stretch>
        </p:blipFill>
        <p:spPr>
          <a:xfrm>
            <a:off x="4302627" y="1556083"/>
            <a:ext cx="4591718" cy="4466845"/>
          </a:xfrm>
          <a:prstGeom prst="rect">
            <a:avLst/>
          </a:prstGeom>
        </p:spPr>
      </p:pic>
      <p:sp>
        <p:nvSpPr>
          <p:cNvPr id="14" name="Title 1"/>
          <p:cNvSpPr txBox="1">
            <a:spLocks/>
          </p:cNvSpPr>
          <p:nvPr/>
        </p:nvSpPr>
        <p:spPr bwMode="auto">
          <a:xfrm>
            <a:off x="4779545" y="6202814"/>
            <a:ext cx="4114800" cy="6551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lnSpcReduction="10000"/>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ctr"/>
            <a:r>
              <a:rPr lang="en-US" sz="2000" b="0" smtClean="0">
                <a:solidFill>
                  <a:schemeClr val="tx1"/>
                </a:solidFill>
              </a:rPr>
              <a:t>Example of source model for the Feb 3 event</a:t>
            </a:r>
            <a:endParaRPr lang="en-US" sz="2000" b="0">
              <a:solidFill>
                <a:schemeClr val="tx1"/>
              </a:solidFill>
            </a:endParaRPr>
          </a:p>
        </p:txBody>
      </p:sp>
    </p:spTree>
    <p:extLst>
      <p:ext uri="{BB962C8B-B14F-4D97-AF65-F5344CB8AC3E}">
        <p14:creationId xmlns:p14="http://schemas.microsoft.com/office/powerpoint/2010/main" val="1649601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25</a:t>
            </a:fld>
            <a:endParaRPr lang="en-US" dirty="0" smtClean="0"/>
          </a:p>
        </p:txBody>
      </p:sp>
      <p:sp>
        <p:nvSpPr>
          <p:cNvPr id="7" name="TextBox 6"/>
          <p:cNvSpPr txBox="1"/>
          <p:nvPr/>
        </p:nvSpPr>
        <p:spPr>
          <a:xfrm>
            <a:off x="489284" y="2811244"/>
            <a:ext cx="8292805" cy="1692771"/>
          </a:xfrm>
          <a:prstGeom prst="rect">
            <a:avLst/>
          </a:prstGeom>
          <a:noFill/>
        </p:spPr>
        <p:txBody>
          <a:bodyPr wrap="square" rtlCol="0">
            <a:spAutoFit/>
          </a:bodyPr>
          <a:lstStyle/>
          <a:p>
            <a:r>
              <a:rPr lang="fr-BE" sz="2800" b="1" dirty="0" smtClean="0"/>
              <a:t>Illustrations of </a:t>
            </a:r>
            <a:r>
              <a:rPr lang="fr-BE" sz="2800" b="1" smtClean="0"/>
              <a:t>EO contributions concerning </a:t>
            </a:r>
            <a:r>
              <a:rPr lang="en-GB" sz="2800" b="1" smtClean="0"/>
              <a:t>global strain </a:t>
            </a:r>
            <a:r>
              <a:rPr lang="en-GB" sz="2800" b="1"/>
              <a:t>rate </a:t>
            </a:r>
            <a:r>
              <a:rPr lang="en-GB" sz="2800" b="1" smtClean="0"/>
              <a:t>mapping and </a:t>
            </a:r>
            <a:r>
              <a:rPr lang="en-GB" sz="2800" b="1"/>
              <a:t>the mapping of active faults </a:t>
            </a:r>
            <a:r>
              <a:rPr lang="fr-BE" sz="2800" b="1" smtClean="0"/>
              <a:t>(Objective A)</a:t>
            </a:r>
            <a:endParaRPr lang="en-US" sz="2800" b="1" dirty="0"/>
          </a:p>
          <a:p>
            <a:pPr marL="342900" indent="-342900">
              <a:buFont typeface="Arial"/>
              <a:buChar char="•"/>
            </a:pPr>
            <a:endParaRPr lang="en-US" sz="2000" dirty="0" smtClean="0"/>
          </a:p>
        </p:txBody>
      </p:sp>
    </p:spTree>
    <p:extLst>
      <p:ext uri="{BB962C8B-B14F-4D97-AF65-F5344CB8AC3E}">
        <p14:creationId xmlns:p14="http://schemas.microsoft.com/office/powerpoint/2010/main" val="3978023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1034097"/>
            <a:ext cx="4829519" cy="375007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6004"/>
            <a:ext cx="4287709" cy="4365104"/>
          </a:xfrm>
          <a:prstGeom prst="rect">
            <a:avLst/>
          </a:prstGeom>
        </p:spPr>
      </p:pic>
      <p:sp>
        <p:nvSpPr>
          <p:cNvPr id="6" name="TextBox 5"/>
          <p:cNvSpPr txBox="1"/>
          <p:nvPr/>
        </p:nvSpPr>
        <p:spPr>
          <a:xfrm>
            <a:off x="1186494" y="3441"/>
            <a:ext cx="1873338" cy="830997"/>
          </a:xfrm>
          <a:prstGeom prst="rect">
            <a:avLst/>
          </a:prstGeom>
          <a:noFill/>
        </p:spPr>
        <p:txBody>
          <a:bodyPr wrap="square" rtlCol="0">
            <a:spAutoFit/>
          </a:bodyPr>
          <a:lstStyle/>
          <a:p>
            <a:pPr algn="ctr"/>
            <a:r>
              <a:rPr lang="en-GB" sz="4800" dirty="0" smtClean="0">
                <a:solidFill>
                  <a:srgbClr val="FFFFFF"/>
                </a:solidFill>
              </a:rPr>
              <a:t>GPS</a:t>
            </a:r>
            <a:endParaRPr lang="en-GB" sz="4800" dirty="0">
              <a:solidFill>
                <a:srgbClr val="FFFFFF"/>
              </a:solidFill>
            </a:endParaRPr>
          </a:p>
        </p:txBody>
      </p:sp>
      <p:sp>
        <p:nvSpPr>
          <p:cNvPr id="7" name="TextBox 6"/>
          <p:cNvSpPr txBox="1"/>
          <p:nvPr/>
        </p:nvSpPr>
        <p:spPr>
          <a:xfrm>
            <a:off x="5004048" y="18434"/>
            <a:ext cx="2592288" cy="830997"/>
          </a:xfrm>
          <a:prstGeom prst="rect">
            <a:avLst/>
          </a:prstGeom>
          <a:noFill/>
        </p:spPr>
        <p:txBody>
          <a:bodyPr wrap="square" rtlCol="0">
            <a:spAutoFit/>
          </a:bodyPr>
          <a:lstStyle/>
          <a:p>
            <a:pPr algn="ctr"/>
            <a:r>
              <a:rPr lang="en-GB" sz="4800" dirty="0" err="1" smtClean="0">
                <a:solidFill>
                  <a:srgbClr val="FFFFFF"/>
                </a:solidFill>
              </a:rPr>
              <a:t>InSAR</a:t>
            </a:r>
            <a:endParaRPr lang="en-GB" sz="4800" dirty="0">
              <a:solidFill>
                <a:srgbClr val="FFFFFF"/>
              </a:solidFill>
            </a:endParaRPr>
          </a:p>
        </p:txBody>
      </p:sp>
      <p:sp>
        <p:nvSpPr>
          <p:cNvPr id="8" name="Right Arrow 7"/>
          <p:cNvSpPr/>
          <p:nvPr/>
        </p:nvSpPr>
        <p:spPr>
          <a:xfrm rot="3513939">
            <a:off x="2330892" y="5018295"/>
            <a:ext cx="1020113"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8086061" flipH="1">
            <a:off x="4412560" y="4781127"/>
            <a:ext cx="1525249"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043607" y="5517232"/>
            <a:ext cx="7886217" cy="830997"/>
          </a:xfrm>
          <a:prstGeom prst="rect">
            <a:avLst/>
          </a:prstGeom>
          <a:noFill/>
        </p:spPr>
        <p:txBody>
          <a:bodyPr wrap="square" rtlCol="0">
            <a:spAutoFit/>
          </a:bodyPr>
          <a:lstStyle/>
          <a:p>
            <a:pPr algn="ctr"/>
            <a:r>
              <a:rPr lang="en-GB" sz="4800" dirty="0" smtClean="0"/>
              <a:t>3D crustal deformation</a:t>
            </a:r>
            <a:endParaRPr lang="en-GB" sz="4800" dirty="0"/>
          </a:p>
        </p:txBody>
      </p:sp>
      <p:sp>
        <p:nvSpPr>
          <p:cNvPr id="12" name="TextBox 11"/>
          <p:cNvSpPr txBox="1"/>
          <p:nvPr/>
        </p:nvSpPr>
        <p:spPr>
          <a:xfrm>
            <a:off x="3275856" y="-171400"/>
            <a:ext cx="1873338" cy="1200329"/>
          </a:xfrm>
          <a:prstGeom prst="rect">
            <a:avLst/>
          </a:prstGeom>
          <a:noFill/>
        </p:spPr>
        <p:txBody>
          <a:bodyPr wrap="square" rtlCol="0">
            <a:spAutoFit/>
          </a:bodyPr>
          <a:lstStyle/>
          <a:p>
            <a:pPr algn="ctr"/>
            <a:r>
              <a:rPr lang="en-GB" sz="7200" b="1" dirty="0" smtClean="0">
                <a:solidFill>
                  <a:srgbClr val="FFFFFF"/>
                </a:solidFill>
              </a:rPr>
              <a:t>+</a:t>
            </a:r>
            <a:endParaRPr lang="en-GB" sz="7200" b="1" dirty="0">
              <a:solidFill>
                <a:srgbClr val="FFFFFF"/>
              </a:solidFill>
            </a:endParaRPr>
          </a:p>
        </p:txBody>
      </p:sp>
      <p:sp>
        <p:nvSpPr>
          <p:cNvPr id="13" name="TextBox 12"/>
          <p:cNvSpPr txBox="1"/>
          <p:nvPr/>
        </p:nvSpPr>
        <p:spPr>
          <a:xfrm>
            <a:off x="4212525" y="6362478"/>
            <a:ext cx="4716581" cy="338554"/>
          </a:xfrm>
          <a:prstGeom prst="rect">
            <a:avLst/>
          </a:prstGeom>
          <a:noFill/>
        </p:spPr>
        <p:txBody>
          <a:bodyPr wrap="square" rtlCol="0">
            <a:spAutoFit/>
          </a:bodyPr>
          <a:lstStyle/>
          <a:p>
            <a:r>
              <a:rPr lang="en-GB" sz="1600" b="1" dirty="0" smtClean="0"/>
              <a:t>Walters, Parsons &amp; Wright, JGR, 2014</a:t>
            </a:r>
            <a:endParaRPr lang="en-GB" sz="1600" b="1" dirty="0"/>
          </a:p>
        </p:txBody>
      </p:sp>
      <p:cxnSp>
        <p:nvCxnSpPr>
          <p:cNvPr id="15" name="Straight Arrow Connector 14"/>
          <p:cNvCxnSpPr/>
          <p:nvPr/>
        </p:nvCxnSpPr>
        <p:spPr>
          <a:xfrm flipH="1">
            <a:off x="4139952" y="960306"/>
            <a:ext cx="1740159" cy="146058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9194742">
            <a:off x="4470259" y="1268760"/>
            <a:ext cx="1037845" cy="379228"/>
          </a:xfrm>
          <a:prstGeom prst="rect">
            <a:avLst/>
          </a:prstGeom>
          <a:noFill/>
        </p:spPr>
        <p:txBody>
          <a:bodyPr wrap="square" rtlCol="0">
            <a:spAutoFit/>
          </a:bodyPr>
          <a:lstStyle/>
          <a:p>
            <a:r>
              <a:rPr lang="en-GB" dirty="0" smtClean="0"/>
              <a:t>~500 km</a:t>
            </a:r>
            <a:endParaRPr lang="en-GB" dirty="0"/>
          </a:p>
        </p:txBody>
      </p:sp>
      <p:pic>
        <p:nvPicPr>
          <p:cNvPr id="20" name="Picture 2" descr="http://www.renkei-researcher-schools.org/files/2012/11/Leeds-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0779" y="6359632"/>
            <a:ext cx="1609054" cy="4578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omet_new_logo2-1"/>
          <p:cNvPicPr>
            <a:picLocks noChangeAspect="1" noChangeArrowheads="1"/>
          </p:cNvPicPr>
          <p:nvPr/>
        </p:nvPicPr>
        <p:blipFill>
          <a:blip r:embed="rId5" cstate="print"/>
          <a:srcRect/>
          <a:stretch>
            <a:fillRect/>
          </a:stretch>
        </p:blipFill>
        <p:spPr bwMode="auto">
          <a:xfrm>
            <a:off x="110400" y="6316879"/>
            <a:ext cx="1221240" cy="500569"/>
          </a:xfrm>
          <a:prstGeom prst="rect">
            <a:avLst/>
          </a:prstGeom>
          <a:noFill/>
          <a:ln w="9525">
            <a:noFill/>
            <a:miter lim="800000"/>
            <a:headEnd/>
            <a:tailEnd/>
          </a:ln>
        </p:spPr>
      </p:pic>
    </p:spTree>
    <p:extLst>
      <p:ext uri="{BB962C8B-B14F-4D97-AF65-F5344CB8AC3E}">
        <p14:creationId xmlns:p14="http://schemas.microsoft.com/office/powerpoint/2010/main" val="100872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55" y="692696"/>
            <a:ext cx="8290123" cy="5384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3568" y="5949280"/>
            <a:ext cx="3744416" cy="523220"/>
          </a:xfrm>
          <a:prstGeom prst="rect">
            <a:avLst/>
          </a:prstGeom>
          <a:noFill/>
        </p:spPr>
        <p:txBody>
          <a:bodyPr wrap="square" rtlCol="0">
            <a:spAutoFit/>
          </a:bodyPr>
          <a:lstStyle/>
          <a:p>
            <a:pPr algn="ctr"/>
            <a:r>
              <a:rPr lang="en-GB" sz="2800" b="1" dirty="0" smtClean="0"/>
              <a:t>Horizontal velocity field</a:t>
            </a:r>
            <a:endParaRPr lang="en-GB" sz="2800" b="1" dirty="0"/>
          </a:p>
        </p:txBody>
      </p:sp>
      <p:sp>
        <p:nvSpPr>
          <p:cNvPr id="7" name="TextBox 6"/>
          <p:cNvSpPr txBox="1"/>
          <p:nvPr/>
        </p:nvSpPr>
        <p:spPr>
          <a:xfrm>
            <a:off x="4932040" y="5949280"/>
            <a:ext cx="3744416" cy="523220"/>
          </a:xfrm>
          <a:prstGeom prst="rect">
            <a:avLst/>
          </a:prstGeom>
          <a:noFill/>
        </p:spPr>
        <p:txBody>
          <a:bodyPr wrap="square" rtlCol="0">
            <a:spAutoFit/>
          </a:bodyPr>
          <a:lstStyle/>
          <a:p>
            <a:pPr algn="ctr"/>
            <a:r>
              <a:rPr lang="en-GB" sz="2800" b="1" dirty="0" smtClean="0"/>
              <a:t>Vertical velocity field</a:t>
            </a:r>
            <a:endParaRPr lang="en-GB" sz="2800" b="1" dirty="0"/>
          </a:p>
        </p:txBody>
      </p:sp>
      <p:sp>
        <p:nvSpPr>
          <p:cNvPr id="8" name="TextBox 7"/>
          <p:cNvSpPr txBox="1"/>
          <p:nvPr/>
        </p:nvSpPr>
        <p:spPr>
          <a:xfrm>
            <a:off x="966408" y="-106943"/>
            <a:ext cx="7344816" cy="1938992"/>
          </a:xfrm>
          <a:prstGeom prst="rect">
            <a:avLst/>
          </a:prstGeom>
          <a:noFill/>
        </p:spPr>
        <p:txBody>
          <a:bodyPr wrap="square" rtlCol="0">
            <a:spAutoFit/>
          </a:bodyPr>
          <a:lstStyle/>
          <a:p>
            <a:pPr algn="ctr"/>
            <a:r>
              <a:rPr lang="en-GB" sz="6000" dirty="0" smtClean="0">
                <a:solidFill>
                  <a:srgbClr val="FF0000"/>
                </a:solidFill>
              </a:rPr>
              <a:t>3D crustal deformation</a:t>
            </a:r>
            <a:endParaRPr lang="en-GB" sz="6000" dirty="0">
              <a:solidFill>
                <a:srgbClr val="FF0000"/>
              </a:solidFill>
            </a:endParaRPr>
          </a:p>
        </p:txBody>
      </p:sp>
      <p:sp>
        <p:nvSpPr>
          <p:cNvPr id="12" name="TextBox 11"/>
          <p:cNvSpPr txBox="1"/>
          <p:nvPr/>
        </p:nvSpPr>
        <p:spPr>
          <a:xfrm>
            <a:off x="4638816" y="6525344"/>
            <a:ext cx="4505184" cy="369332"/>
          </a:xfrm>
          <a:prstGeom prst="rect">
            <a:avLst/>
          </a:prstGeom>
          <a:noFill/>
        </p:spPr>
        <p:txBody>
          <a:bodyPr wrap="square" rtlCol="0">
            <a:spAutoFit/>
          </a:bodyPr>
          <a:lstStyle/>
          <a:p>
            <a:r>
              <a:rPr lang="en-GB" b="1" dirty="0" smtClean="0"/>
              <a:t>Walters, Parsons &amp; Wright, JGR, 2014</a:t>
            </a:r>
            <a:endParaRPr lang="en-GB" b="1" dirty="0"/>
          </a:p>
        </p:txBody>
      </p:sp>
      <p:cxnSp>
        <p:nvCxnSpPr>
          <p:cNvPr id="20" name="Straight Connector 19"/>
          <p:cNvCxnSpPr/>
          <p:nvPr/>
        </p:nvCxnSpPr>
        <p:spPr>
          <a:xfrm flipH="1">
            <a:off x="5796136" y="2780928"/>
            <a:ext cx="22406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4932040" y="1556792"/>
            <a:ext cx="3104728"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547664" y="2780928"/>
            <a:ext cx="2240632"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683568" y="1556792"/>
            <a:ext cx="3104728" cy="1224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51" name="Freeform 2050"/>
          <p:cNvSpPr/>
          <p:nvPr/>
        </p:nvSpPr>
        <p:spPr>
          <a:xfrm>
            <a:off x="5513696" y="4012442"/>
            <a:ext cx="286603" cy="928048"/>
          </a:xfrm>
          <a:custGeom>
            <a:avLst/>
            <a:gdLst>
              <a:gd name="connsiteX0" fmla="*/ 0 w 286603"/>
              <a:gd name="connsiteY0" fmla="*/ 928048 h 928048"/>
              <a:gd name="connsiteX1" fmla="*/ 40943 w 286603"/>
              <a:gd name="connsiteY1" fmla="*/ 464024 h 928048"/>
              <a:gd name="connsiteX2" fmla="*/ 286603 w 286603"/>
              <a:gd name="connsiteY2" fmla="*/ 0 h 928048"/>
            </a:gdLst>
            <a:ahLst/>
            <a:cxnLst>
              <a:cxn ang="0">
                <a:pos x="connsiteX0" y="connsiteY0"/>
              </a:cxn>
              <a:cxn ang="0">
                <a:pos x="connsiteX1" y="connsiteY1"/>
              </a:cxn>
              <a:cxn ang="0">
                <a:pos x="connsiteX2" y="connsiteY2"/>
              </a:cxn>
            </a:cxnLst>
            <a:rect l="l" t="t" r="r" b="b"/>
            <a:pathLst>
              <a:path w="286603" h="928048">
                <a:moveTo>
                  <a:pt x="0" y="928048"/>
                </a:moveTo>
                <a:lnTo>
                  <a:pt x="40943" y="464024"/>
                </a:lnTo>
                <a:lnTo>
                  <a:pt x="28660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35"/>
          <p:cNvSpPr/>
          <p:nvPr/>
        </p:nvSpPr>
        <p:spPr>
          <a:xfrm>
            <a:off x="1261061" y="4005064"/>
            <a:ext cx="286603" cy="928048"/>
          </a:xfrm>
          <a:custGeom>
            <a:avLst/>
            <a:gdLst>
              <a:gd name="connsiteX0" fmla="*/ 0 w 286603"/>
              <a:gd name="connsiteY0" fmla="*/ 928048 h 928048"/>
              <a:gd name="connsiteX1" fmla="*/ 40943 w 286603"/>
              <a:gd name="connsiteY1" fmla="*/ 464024 h 928048"/>
              <a:gd name="connsiteX2" fmla="*/ 286603 w 286603"/>
              <a:gd name="connsiteY2" fmla="*/ 0 h 928048"/>
            </a:gdLst>
            <a:ahLst/>
            <a:cxnLst>
              <a:cxn ang="0">
                <a:pos x="connsiteX0" y="connsiteY0"/>
              </a:cxn>
              <a:cxn ang="0">
                <a:pos x="connsiteX1" y="connsiteY1"/>
              </a:cxn>
              <a:cxn ang="0">
                <a:pos x="connsiteX2" y="connsiteY2"/>
              </a:cxn>
            </a:cxnLst>
            <a:rect l="l" t="t" r="r" b="b"/>
            <a:pathLst>
              <a:path w="286603" h="928048">
                <a:moveTo>
                  <a:pt x="0" y="928048"/>
                </a:moveTo>
                <a:lnTo>
                  <a:pt x="40943" y="464024"/>
                </a:lnTo>
                <a:lnTo>
                  <a:pt x="28660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53" name="Straight Arrow Connector 2052"/>
          <p:cNvCxnSpPr/>
          <p:nvPr/>
        </p:nvCxnSpPr>
        <p:spPr>
          <a:xfrm flipH="1" flipV="1">
            <a:off x="6300192" y="2276872"/>
            <a:ext cx="616260" cy="2160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401147" y="1988840"/>
            <a:ext cx="691133" cy="2160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6423884" y="3573016"/>
            <a:ext cx="596627" cy="2963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300192" y="3245809"/>
            <a:ext cx="616262" cy="32720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2051720" y="2292459"/>
            <a:ext cx="616260" cy="2160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152675" y="2004427"/>
            <a:ext cx="691133" cy="2160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2175412" y="3588603"/>
            <a:ext cx="596627" cy="2963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051720" y="3261396"/>
            <a:ext cx="616262" cy="32720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62" name="TextBox 2061"/>
          <p:cNvSpPr txBox="1"/>
          <p:nvPr/>
        </p:nvSpPr>
        <p:spPr>
          <a:xfrm rot="1192904">
            <a:off x="1192531" y="1513704"/>
            <a:ext cx="2950899" cy="369332"/>
          </a:xfrm>
          <a:prstGeom prst="rect">
            <a:avLst/>
          </a:prstGeom>
          <a:noFill/>
        </p:spPr>
        <p:txBody>
          <a:bodyPr wrap="square" rtlCol="0">
            <a:spAutoFit/>
          </a:bodyPr>
          <a:lstStyle/>
          <a:p>
            <a:r>
              <a:rPr lang="en-GB" dirty="0" smtClean="0"/>
              <a:t>North Anatolian Fault</a:t>
            </a:r>
            <a:endParaRPr lang="en-GB" dirty="0"/>
          </a:p>
        </p:txBody>
      </p:sp>
      <p:sp>
        <p:nvSpPr>
          <p:cNvPr id="55" name="TextBox 54"/>
          <p:cNvSpPr txBox="1"/>
          <p:nvPr/>
        </p:nvSpPr>
        <p:spPr>
          <a:xfrm rot="19946080">
            <a:off x="1331676" y="3754416"/>
            <a:ext cx="2950899" cy="369332"/>
          </a:xfrm>
          <a:prstGeom prst="rect">
            <a:avLst/>
          </a:prstGeom>
          <a:noFill/>
        </p:spPr>
        <p:txBody>
          <a:bodyPr wrap="square" rtlCol="0">
            <a:spAutoFit/>
          </a:bodyPr>
          <a:lstStyle/>
          <a:p>
            <a:r>
              <a:rPr lang="en-GB" dirty="0" smtClean="0"/>
              <a:t>East Anatolian Fault</a:t>
            </a:r>
            <a:endParaRPr lang="en-GB" dirty="0"/>
          </a:p>
        </p:txBody>
      </p:sp>
      <p:pic>
        <p:nvPicPr>
          <p:cNvPr id="56" name="Picture 2" descr="http://www.renkei-researcher-schools.org/files/2012/11/Leeds-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0779" y="6359632"/>
            <a:ext cx="1609054" cy="45781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comet_new_logo2-1"/>
          <p:cNvPicPr>
            <a:picLocks noChangeAspect="1" noChangeArrowheads="1"/>
          </p:cNvPicPr>
          <p:nvPr/>
        </p:nvPicPr>
        <p:blipFill>
          <a:blip r:embed="rId4" cstate="print"/>
          <a:srcRect/>
          <a:stretch>
            <a:fillRect/>
          </a:stretch>
        </p:blipFill>
        <p:spPr bwMode="auto">
          <a:xfrm>
            <a:off x="110400" y="6316879"/>
            <a:ext cx="1221240" cy="500569"/>
          </a:xfrm>
          <a:prstGeom prst="rect">
            <a:avLst/>
          </a:prstGeom>
          <a:noFill/>
          <a:ln w="9525">
            <a:noFill/>
            <a:miter lim="800000"/>
            <a:headEnd/>
            <a:tailEnd/>
          </a:ln>
        </p:spPr>
      </p:pic>
    </p:spTree>
    <p:extLst>
      <p:ext uri="{BB962C8B-B14F-4D97-AF65-F5344CB8AC3E}">
        <p14:creationId xmlns:p14="http://schemas.microsoft.com/office/powerpoint/2010/main" val="93556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444" b="52412"/>
          <a:stretch/>
        </p:blipFill>
        <p:spPr bwMode="auto">
          <a:xfrm>
            <a:off x="181464" y="44624"/>
            <a:ext cx="2086280" cy="324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928" r="47543" b="4876"/>
          <a:stretch/>
        </p:blipFill>
        <p:spPr bwMode="auto">
          <a:xfrm>
            <a:off x="35496" y="3236686"/>
            <a:ext cx="2301304" cy="328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758821" y="3789040"/>
            <a:ext cx="899885" cy="2438400"/>
          </a:xfrm>
          <a:custGeom>
            <a:avLst/>
            <a:gdLst>
              <a:gd name="connsiteX0" fmla="*/ 0 w 899885"/>
              <a:gd name="connsiteY0" fmla="*/ 0 h 2438400"/>
              <a:gd name="connsiteX1" fmla="*/ 508000 w 899885"/>
              <a:gd name="connsiteY1" fmla="*/ 2438400 h 2438400"/>
              <a:gd name="connsiteX2" fmla="*/ 899885 w 899885"/>
              <a:gd name="connsiteY2" fmla="*/ 580572 h 2438400"/>
              <a:gd name="connsiteX3" fmla="*/ 812800 w 899885"/>
              <a:gd name="connsiteY3" fmla="*/ 232229 h 2438400"/>
              <a:gd name="connsiteX4" fmla="*/ 0 w 899885"/>
              <a:gd name="connsiteY4" fmla="*/ 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885" h="2438400">
                <a:moveTo>
                  <a:pt x="0" y="0"/>
                </a:moveTo>
                <a:lnTo>
                  <a:pt x="508000" y="2438400"/>
                </a:lnTo>
                <a:lnTo>
                  <a:pt x="899885" y="580572"/>
                </a:lnTo>
                <a:lnTo>
                  <a:pt x="812800" y="232229"/>
                </a:lnTo>
                <a:lnTo>
                  <a:pt x="0" y="0"/>
                </a:lnTo>
                <a:close/>
              </a:path>
            </a:pathLst>
          </a:custGeom>
          <a:noFill/>
          <a:ln w="57150">
            <a:solidFill>
              <a:srgbClr val="F226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617094" y="175376"/>
            <a:ext cx="6428052" cy="1200329"/>
          </a:xfrm>
          <a:prstGeom prst="rect">
            <a:avLst/>
          </a:prstGeom>
          <a:solidFill>
            <a:schemeClr val="bg1"/>
          </a:solidFill>
          <a:ln>
            <a:solidFill>
              <a:schemeClr val="tx1"/>
            </a:solidFill>
          </a:ln>
        </p:spPr>
        <p:txBody>
          <a:bodyPr wrap="square" rtlCol="0">
            <a:spAutoFit/>
          </a:bodyPr>
          <a:lstStyle/>
          <a:p>
            <a:pPr algn="ctr"/>
            <a:r>
              <a:rPr lang="en-GB" sz="2400" b="1" dirty="0" smtClean="0"/>
              <a:t>...but even without dense GPS velocities, we can still recover horizontal strain-rate using </a:t>
            </a:r>
            <a:r>
              <a:rPr lang="en-GB" sz="2400" b="1" dirty="0" err="1" smtClean="0"/>
              <a:t>InSAR</a:t>
            </a:r>
            <a:r>
              <a:rPr lang="en-GB" sz="2400" b="1" dirty="0" smtClean="0"/>
              <a:t> data</a:t>
            </a:r>
            <a:endParaRPr lang="en-GB" sz="2400" b="1" dirty="0"/>
          </a:p>
        </p:txBody>
      </p:sp>
      <p:sp>
        <p:nvSpPr>
          <p:cNvPr id="6" name="TextBox 5"/>
          <p:cNvSpPr txBox="1"/>
          <p:nvPr/>
        </p:nvSpPr>
        <p:spPr>
          <a:xfrm>
            <a:off x="3563888" y="6369077"/>
            <a:ext cx="4729481" cy="369332"/>
          </a:xfrm>
          <a:prstGeom prst="rect">
            <a:avLst/>
          </a:prstGeom>
          <a:noFill/>
        </p:spPr>
        <p:txBody>
          <a:bodyPr wrap="square" rtlCol="0">
            <a:spAutoFit/>
          </a:bodyPr>
          <a:lstStyle/>
          <a:p>
            <a:r>
              <a:rPr lang="en-GB" b="1" dirty="0" smtClean="0"/>
              <a:t>Walters, Parsons &amp; Wright, JGR, 2014</a:t>
            </a:r>
            <a:endParaRPr lang="en-GB" b="1" dirty="0"/>
          </a:p>
        </p:txBody>
      </p:sp>
      <p:sp>
        <p:nvSpPr>
          <p:cNvPr id="7" name="5-Point Star 6"/>
          <p:cNvSpPr/>
          <p:nvPr/>
        </p:nvSpPr>
        <p:spPr>
          <a:xfrm>
            <a:off x="467544" y="3789040"/>
            <a:ext cx="216024" cy="216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5-Point Star 7"/>
          <p:cNvSpPr/>
          <p:nvPr/>
        </p:nvSpPr>
        <p:spPr>
          <a:xfrm>
            <a:off x="2012987" y="3897052"/>
            <a:ext cx="216024" cy="216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5-Point Star 8"/>
          <p:cNvSpPr/>
          <p:nvPr/>
        </p:nvSpPr>
        <p:spPr>
          <a:xfrm>
            <a:off x="1100752" y="6144761"/>
            <a:ext cx="216024" cy="216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757653" y="524101"/>
            <a:ext cx="899885" cy="2438400"/>
          </a:xfrm>
          <a:custGeom>
            <a:avLst/>
            <a:gdLst>
              <a:gd name="connsiteX0" fmla="*/ 0 w 899885"/>
              <a:gd name="connsiteY0" fmla="*/ 0 h 2438400"/>
              <a:gd name="connsiteX1" fmla="*/ 508000 w 899885"/>
              <a:gd name="connsiteY1" fmla="*/ 2438400 h 2438400"/>
              <a:gd name="connsiteX2" fmla="*/ 899885 w 899885"/>
              <a:gd name="connsiteY2" fmla="*/ 580572 h 2438400"/>
              <a:gd name="connsiteX3" fmla="*/ 812800 w 899885"/>
              <a:gd name="connsiteY3" fmla="*/ 232229 h 2438400"/>
              <a:gd name="connsiteX4" fmla="*/ 0 w 899885"/>
              <a:gd name="connsiteY4" fmla="*/ 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885" h="2438400">
                <a:moveTo>
                  <a:pt x="0" y="0"/>
                </a:moveTo>
                <a:lnTo>
                  <a:pt x="508000" y="2438400"/>
                </a:lnTo>
                <a:lnTo>
                  <a:pt x="899885" y="580572"/>
                </a:lnTo>
                <a:lnTo>
                  <a:pt x="812800" y="232229"/>
                </a:lnTo>
                <a:lnTo>
                  <a:pt x="0" y="0"/>
                </a:lnTo>
                <a:close/>
              </a:path>
            </a:pathLst>
          </a:custGeom>
          <a:noFill/>
          <a:ln w="57150">
            <a:solidFill>
              <a:srgbClr val="F226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0" t="94731"/>
          <a:stretch/>
        </p:blipFill>
        <p:spPr bwMode="auto">
          <a:xfrm>
            <a:off x="35496" y="6453336"/>
            <a:ext cx="3024336" cy="359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a:xfrm flipH="1" flipV="1">
            <a:off x="1547664" y="1988842"/>
            <a:ext cx="2016224" cy="288031"/>
          </a:xfrm>
          <a:prstGeom prst="straightConnector1">
            <a:avLst/>
          </a:prstGeom>
          <a:ln w="57150">
            <a:solidFill>
              <a:srgbClr val="F226DA"/>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547664" y="2276873"/>
            <a:ext cx="2016224" cy="2952327"/>
          </a:xfrm>
          <a:prstGeom prst="straightConnector1">
            <a:avLst/>
          </a:prstGeom>
          <a:ln w="57150">
            <a:solidFill>
              <a:srgbClr val="F226DA"/>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476648" y="1830525"/>
            <a:ext cx="5208682" cy="1477328"/>
          </a:xfrm>
          <a:prstGeom prst="rect">
            <a:avLst/>
          </a:prstGeom>
          <a:noFill/>
        </p:spPr>
        <p:txBody>
          <a:bodyPr wrap="square" rtlCol="0">
            <a:spAutoFit/>
          </a:bodyPr>
          <a:lstStyle/>
          <a:p>
            <a:r>
              <a:rPr lang="en-GB" b="1" dirty="0" smtClean="0">
                <a:solidFill>
                  <a:srgbClr val="002569"/>
                </a:solidFill>
              </a:rPr>
              <a:t>Within pink region (well constrained by </a:t>
            </a:r>
            <a:r>
              <a:rPr lang="en-GB" b="1" dirty="0" err="1" smtClean="0">
                <a:solidFill>
                  <a:srgbClr val="002569"/>
                </a:solidFill>
              </a:rPr>
              <a:t>InSAR</a:t>
            </a:r>
            <a:r>
              <a:rPr lang="en-GB" b="1" dirty="0" smtClean="0">
                <a:solidFill>
                  <a:srgbClr val="002569"/>
                </a:solidFill>
              </a:rPr>
              <a:t> data) we get the same result with just </a:t>
            </a:r>
            <a:r>
              <a:rPr lang="en-GB" b="1" dirty="0" err="1" smtClean="0">
                <a:solidFill>
                  <a:srgbClr val="002569"/>
                </a:solidFill>
              </a:rPr>
              <a:t>InSAR</a:t>
            </a:r>
            <a:r>
              <a:rPr lang="en-GB" b="1" dirty="0" smtClean="0">
                <a:solidFill>
                  <a:srgbClr val="002569"/>
                </a:solidFill>
              </a:rPr>
              <a:t> data and only 3 GPS velocities (red stars) </a:t>
            </a:r>
            <a:r>
              <a:rPr lang="en-GB" b="1" dirty="0">
                <a:solidFill>
                  <a:srgbClr val="002569"/>
                </a:solidFill>
              </a:rPr>
              <a:t>as from </a:t>
            </a:r>
            <a:r>
              <a:rPr lang="en-GB" b="1" dirty="0" smtClean="0">
                <a:solidFill>
                  <a:srgbClr val="002569"/>
                </a:solidFill>
              </a:rPr>
              <a:t>GPS data alone…. Strain is focussed on the two major faults</a:t>
            </a:r>
            <a:endParaRPr lang="en-GB" b="1" dirty="0">
              <a:solidFill>
                <a:srgbClr val="002569"/>
              </a:solidFill>
            </a:endParaRPr>
          </a:p>
        </p:txBody>
      </p:sp>
      <p:sp>
        <p:nvSpPr>
          <p:cNvPr id="15" name="TextBox 14"/>
          <p:cNvSpPr txBox="1"/>
          <p:nvPr/>
        </p:nvSpPr>
        <p:spPr>
          <a:xfrm>
            <a:off x="2760372" y="3457451"/>
            <a:ext cx="6012198" cy="2769989"/>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sz="2400" dirty="0" smtClean="0">
                <a:solidFill>
                  <a:schemeClr val="accent1"/>
                </a:solidFill>
              </a:rPr>
              <a:t>Can now use this method to measure tectonic strain on the country-wide scale</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With dense GPS data - can measure 3D deformation (not just horizontal)</a:t>
            </a:r>
          </a:p>
          <a:p>
            <a:pPr marL="285750" indent="-285750">
              <a:buFont typeface="Arial" panose="020B0604020202020204" pitchFamily="34" charset="0"/>
              <a:buChar char="•"/>
            </a:pPr>
            <a:r>
              <a:rPr lang="en-GB" dirty="0" smtClean="0"/>
              <a:t>Without </a:t>
            </a:r>
            <a:r>
              <a:rPr lang="en-GB" dirty="0"/>
              <a:t>dense GPS data </a:t>
            </a:r>
            <a:r>
              <a:rPr lang="en-GB" dirty="0" smtClean="0"/>
              <a:t>- can still map horizontal strain</a:t>
            </a:r>
          </a:p>
          <a:p>
            <a:pPr marL="285750" indent="-285750">
              <a:buFont typeface="Arial" panose="020B0604020202020204" pitchFamily="34" charset="0"/>
              <a:buChar char="•"/>
            </a:pPr>
            <a:r>
              <a:rPr lang="en-GB" dirty="0" smtClean="0"/>
              <a:t>Now ready to fully exploit Sentinel-1 data for global strain mapping</a:t>
            </a:r>
            <a:endParaRPr lang="en-GB" dirty="0"/>
          </a:p>
        </p:txBody>
      </p:sp>
      <p:pic>
        <p:nvPicPr>
          <p:cNvPr id="16" name="Picture 10" descr="comet_new_logo2-1"/>
          <p:cNvPicPr>
            <a:picLocks noChangeAspect="1" noChangeArrowheads="1"/>
          </p:cNvPicPr>
          <p:nvPr/>
        </p:nvPicPr>
        <p:blipFill>
          <a:blip r:embed="rId4" cstate="print"/>
          <a:srcRect/>
          <a:stretch>
            <a:fillRect/>
          </a:stretch>
        </p:blipFill>
        <p:spPr bwMode="auto">
          <a:xfrm>
            <a:off x="8074710" y="6360785"/>
            <a:ext cx="1221240" cy="500569"/>
          </a:xfrm>
          <a:prstGeom prst="rect">
            <a:avLst/>
          </a:prstGeom>
          <a:noFill/>
          <a:ln w="9525">
            <a:noFill/>
            <a:miter lim="800000"/>
            <a:headEnd/>
            <a:tailEnd/>
          </a:ln>
        </p:spPr>
      </p:pic>
    </p:spTree>
    <p:extLst>
      <p:ext uri="{BB962C8B-B14F-4D97-AF65-F5344CB8AC3E}">
        <p14:creationId xmlns:p14="http://schemas.microsoft.com/office/powerpoint/2010/main" val="2815713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Date Placeholder 3"/>
          <p:cNvSpPr txBox="1">
            <a:spLocks noGrp="1"/>
          </p:cNvSpPr>
          <p:nvPr/>
        </p:nvSpPr>
        <p:spPr bwMode="auto">
          <a:xfrm>
            <a:off x="457200" y="6356350"/>
            <a:ext cx="2133600" cy="365125"/>
          </a:xfrm>
          <a:prstGeom prst="rect">
            <a:avLst/>
          </a:prstGeom>
          <a:noFill/>
          <a:ln w="9525">
            <a:noFill/>
            <a:miter lim="800000"/>
            <a:headEnd/>
            <a:tailEnd/>
          </a:ln>
        </p:spPr>
        <p:txBody>
          <a:bodyPr anchor="ctr">
            <a:prstTxWarp prst="textNoShape">
              <a:avLst/>
            </a:prstTxWarp>
          </a:bodyPr>
          <a:lstStyle/>
          <a:p>
            <a:pPr defTabSz="457200"/>
            <a:r>
              <a:rPr lang="en-GB" sz="1200">
                <a:solidFill>
                  <a:srgbClr val="898989"/>
                </a:solidFill>
                <a:latin typeface="Calibri" pitchFamily="84" charset="0"/>
                <a:ea typeface="MS PGothic" charset="0"/>
                <a:cs typeface="MS PGothic" charset="0"/>
              </a:rPr>
              <a:t>17/11/12</a:t>
            </a:r>
          </a:p>
        </p:txBody>
      </p:sp>
      <p:sp>
        <p:nvSpPr>
          <p:cNvPr id="100354" name="Freeform 11"/>
          <p:cNvSpPr>
            <a:spLocks/>
          </p:cNvSpPr>
          <p:nvPr/>
        </p:nvSpPr>
        <p:spPr bwMode="auto">
          <a:xfrm>
            <a:off x="1870075" y="342900"/>
            <a:ext cx="615950" cy="1216025"/>
          </a:xfrm>
          <a:custGeom>
            <a:avLst/>
            <a:gdLst>
              <a:gd name="T0" fmla="*/ 2147483647 w 1709"/>
              <a:gd name="T1" fmla="*/ 2147483647 h 3376"/>
              <a:gd name="T2" fmla="*/ 2147483647 w 1709"/>
              <a:gd name="T3" fmla="*/ 2147483647 h 3376"/>
              <a:gd name="T4" fmla="*/ 2147483647 w 1709"/>
              <a:gd name="T5" fmla="*/ 2147483647 h 3376"/>
              <a:gd name="T6" fmla="*/ 2147483647 w 1709"/>
              <a:gd name="T7" fmla="*/ 2147483647 h 3376"/>
              <a:gd name="T8" fmla="*/ 2147483647 w 1709"/>
              <a:gd name="T9" fmla="*/ 0 h 3376"/>
              <a:gd name="T10" fmla="*/ 0 60000 65536"/>
              <a:gd name="T11" fmla="*/ 0 60000 65536"/>
              <a:gd name="T12" fmla="*/ 0 60000 65536"/>
              <a:gd name="T13" fmla="*/ 0 60000 65536"/>
              <a:gd name="T14" fmla="*/ 0 60000 65536"/>
              <a:gd name="T15" fmla="*/ 0 w 1709"/>
              <a:gd name="T16" fmla="*/ 0 h 3376"/>
              <a:gd name="T17" fmla="*/ 1709 w 1709"/>
              <a:gd name="T18" fmla="*/ 3376 h 3376"/>
            </a:gdLst>
            <a:ahLst/>
            <a:cxnLst>
              <a:cxn ang="T10">
                <a:pos x="T0" y="T1"/>
              </a:cxn>
              <a:cxn ang="T11">
                <a:pos x="T2" y="T3"/>
              </a:cxn>
              <a:cxn ang="T12">
                <a:pos x="T4" y="T5"/>
              </a:cxn>
              <a:cxn ang="T13">
                <a:pos x="T6" y="T7"/>
              </a:cxn>
              <a:cxn ang="T14">
                <a:pos x="T8" y="T9"/>
              </a:cxn>
            </a:cxnLst>
            <a:rect l="T15" t="T16" r="T17" b="T18"/>
            <a:pathLst>
              <a:path w="1709" h="3376">
                <a:moveTo>
                  <a:pt x="1708" y="3375"/>
                </a:moveTo>
                <a:cubicBezTo>
                  <a:pt x="1653" y="2779"/>
                  <a:pt x="1017" y="2941"/>
                  <a:pt x="711" y="2570"/>
                </a:cubicBezTo>
                <a:cubicBezTo>
                  <a:pt x="266" y="2029"/>
                  <a:pt x="1455" y="1925"/>
                  <a:pt x="558" y="1419"/>
                </a:cubicBezTo>
                <a:cubicBezTo>
                  <a:pt x="200" y="1217"/>
                  <a:pt x="0" y="718"/>
                  <a:pt x="59" y="269"/>
                </a:cubicBezTo>
                <a:lnTo>
                  <a:pt x="137" y="0"/>
                </a:lnTo>
              </a:path>
            </a:pathLst>
          </a:custGeom>
          <a:noFill/>
          <a:ln w="9525">
            <a:solidFill>
              <a:srgbClr val="000000"/>
            </a:solidFill>
            <a:prstDash val="sysDot"/>
            <a:round/>
            <a:headEnd/>
            <a:tailEnd type="triangle" w="med" len="med"/>
          </a:ln>
        </p:spPr>
        <p:txBody>
          <a:bodyPr>
            <a:prstTxWarp prst="textNoShape">
              <a:avLst/>
            </a:prstTxWarp>
          </a:bodyPr>
          <a:lstStyle/>
          <a:p>
            <a:pPr defTabSz="457200"/>
            <a:endParaRPr lang="en-US" sz="1800">
              <a:solidFill>
                <a:srgbClr val="000000"/>
              </a:solidFill>
              <a:latin typeface="Calibri" pitchFamily="84" charset="0"/>
              <a:ea typeface="MS PGothic" charset="0"/>
              <a:cs typeface="MS PGothic" charset="0"/>
            </a:endParaRPr>
          </a:p>
        </p:txBody>
      </p:sp>
      <p:sp>
        <p:nvSpPr>
          <p:cNvPr id="100355" name="Line 12"/>
          <p:cNvSpPr>
            <a:spLocks noChangeShapeType="1"/>
          </p:cNvSpPr>
          <p:nvPr/>
        </p:nvSpPr>
        <p:spPr bwMode="auto">
          <a:xfrm flipV="1">
            <a:off x="363538" y="2032000"/>
            <a:ext cx="1587" cy="182563"/>
          </a:xfrm>
          <a:prstGeom prst="line">
            <a:avLst/>
          </a:prstGeom>
          <a:noFill/>
          <a:ln w="72000">
            <a:solidFill>
              <a:srgbClr val="000000"/>
            </a:solidFill>
            <a:round/>
            <a:headEnd/>
            <a:tailEnd type="triangle" w="med" len="med"/>
          </a:ln>
        </p:spPr>
        <p:txBody>
          <a:bodyPr>
            <a:prstTxWarp prst="textNoShape">
              <a:avLst/>
            </a:prstTxWarp>
          </a:bodyPr>
          <a:lstStyle/>
          <a:p>
            <a:endParaRPr lang="en-US"/>
          </a:p>
        </p:txBody>
      </p:sp>
      <p:sp>
        <p:nvSpPr>
          <p:cNvPr id="100356" name="Text Box 14"/>
          <p:cNvSpPr txBox="1">
            <a:spLocks noChangeArrowheads="1"/>
          </p:cNvSpPr>
          <p:nvPr/>
        </p:nvSpPr>
        <p:spPr bwMode="auto">
          <a:xfrm>
            <a:off x="6570663" y="195263"/>
            <a:ext cx="2066925" cy="317500"/>
          </a:xfrm>
          <a:prstGeom prst="rect">
            <a:avLst/>
          </a:prstGeom>
          <a:noFill/>
          <a:ln w="9525">
            <a:noFill/>
            <a:miter lim="800000"/>
            <a:headEnd/>
            <a:tailEnd/>
          </a:ln>
        </p:spPr>
        <p:txBody>
          <a:bodyPr wrap="none" lIns="90000" tIns="59112" rIns="90000" bIns="45000">
            <a:prstTxWarp prst="textNoShape">
              <a:avLst/>
            </a:prstTxWarp>
          </a:bodyPr>
          <a:lstStyle/>
          <a:p>
            <a:pPr defTabSz="457200">
              <a:tabLst>
                <a:tab pos="723900" algn="l"/>
                <a:tab pos="1447800" algn="l"/>
              </a:tabLst>
            </a:pPr>
            <a:r>
              <a:rPr lang="en-GB" sz="1600">
                <a:solidFill>
                  <a:srgbClr val="000000"/>
                </a:solidFill>
                <a:latin typeface="Calibri" pitchFamily="84" charset="0"/>
                <a:ea typeface="MS PGothic" charset="0"/>
                <a:cs typeface="MS PGothic" charset="0"/>
              </a:rPr>
              <a:t>SRTM Digital elevation data</a:t>
            </a:r>
          </a:p>
        </p:txBody>
      </p:sp>
      <p:sp>
        <p:nvSpPr>
          <p:cNvPr id="100357" name="Text Box 15"/>
          <p:cNvSpPr txBox="1">
            <a:spLocks noChangeArrowheads="1"/>
          </p:cNvSpPr>
          <p:nvPr/>
        </p:nvSpPr>
        <p:spPr bwMode="auto">
          <a:xfrm>
            <a:off x="198438" y="1685925"/>
            <a:ext cx="344487" cy="346075"/>
          </a:xfrm>
          <a:prstGeom prst="rect">
            <a:avLst/>
          </a:prstGeom>
          <a:noFill/>
          <a:ln w="9525">
            <a:noFill/>
            <a:miter lim="800000"/>
            <a:headEnd/>
            <a:tailEnd/>
          </a:ln>
        </p:spPr>
        <p:txBody>
          <a:bodyPr wrap="none" lIns="90000" tIns="60876" rIns="90000" bIns="45000">
            <a:prstTxWarp prst="textNoShape">
              <a:avLst/>
            </a:prstTxWarp>
          </a:bodyPr>
          <a:lstStyle/>
          <a:p>
            <a:pPr defTabSz="457200"/>
            <a:r>
              <a:rPr lang="en-GB" sz="1800">
                <a:solidFill>
                  <a:srgbClr val="000000"/>
                </a:solidFill>
                <a:latin typeface="Calibri" pitchFamily="84" charset="0"/>
                <a:ea typeface="MS PGothic" charset="0"/>
                <a:cs typeface="MS PGothic" charset="0"/>
              </a:rPr>
              <a:t>N</a:t>
            </a:r>
          </a:p>
        </p:txBody>
      </p:sp>
      <p:sp>
        <p:nvSpPr>
          <p:cNvPr id="100358" name="Line 16"/>
          <p:cNvSpPr>
            <a:spLocks noChangeShapeType="1"/>
          </p:cNvSpPr>
          <p:nvPr/>
        </p:nvSpPr>
        <p:spPr bwMode="auto">
          <a:xfrm>
            <a:off x="198438" y="2773363"/>
            <a:ext cx="898525" cy="1587"/>
          </a:xfrm>
          <a:prstGeom prst="line">
            <a:avLst/>
          </a:prstGeom>
          <a:noFill/>
          <a:ln w="36000">
            <a:solidFill>
              <a:srgbClr val="000000"/>
            </a:solidFill>
            <a:round/>
            <a:headEnd/>
            <a:tailEnd/>
          </a:ln>
        </p:spPr>
        <p:txBody>
          <a:bodyPr>
            <a:prstTxWarp prst="textNoShape">
              <a:avLst/>
            </a:prstTxWarp>
          </a:bodyPr>
          <a:lstStyle/>
          <a:p>
            <a:endParaRPr lang="en-US"/>
          </a:p>
        </p:txBody>
      </p:sp>
      <p:sp>
        <p:nvSpPr>
          <p:cNvPr id="100359" name="Text Box 17"/>
          <p:cNvSpPr txBox="1">
            <a:spLocks noChangeArrowheads="1"/>
          </p:cNvSpPr>
          <p:nvPr/>
        </p:nvSpPr>
        <p:spPr bwMode="auto">
          <a:xfrm>
            <a:off x="258763" y="2413000"/>
            <a:ext cx="803275" cy="346075"/>
          </a:xfrm>
          <a:prstGeom prst="rect">
            <a:avLst/>
          </a:prstGeom>
          <a:noFill/>
          <a:ln w="9525">
            <a:noFill/>
            <a:miter lim="800000"/>
            <a:headEnd/>
            <a:tailEnd/>
          </a:ln>
        </p:spPr>
        <p:txBody>
          <a:bodyPr wrap="none" lIns="90000" tIns="60876" rIns="90000" bIns="45000">
            <a:prstTxWarp prst="textNoShape">
              <a:avLst/>
            </a:prstTxWarp>
          </a:bodyPr>
          <a:lstStyle/>
          <a:p>
            <a:pPr defTabSz="457200">
              <a:tabLst>
                <a:tab pos="723900" algn="l"/>
              </a:tabLst>
            </a:pPr>
            <a:r>
              <a:rPr lang="en-GB" sz="1800">
                <a:solidFill>
                  <a:srgbClr val="000000"/>
                </a:solidFill>
                <a:latin typeface="Calibri" pitchFamily="84" charset="0"/>
                <a:ea typeface="MS PGothic" charset="0"/>
                <a:cs typeface="MS PGothic" charset="0"/>
              </a:rPr>
              <a:t>10 km</a:t>
            </a:r>
          </a:p>
        </p:txBody>
      </p:sp>
      <p:sp>
        <p:nvSpPr>
          <p:cNvPr id="100360" name="Text Box 19"/>
          <p:cNvSpPr txBox="1">
            <a:spLocks noChangeArrowheads="1"/>
          </p:cNvSpPr>
          <p:nvPr/>
        </p:nvSpPr>
        <p:spPr bwMode="auto">
          <a:xfrm>
            <a:off x="53975" y="0"/>
            <a:ext cx="1531938" cy="401638"/>
          </a:xfrm>
          <a:prstGeom prst="rect">
            <a:avLst/>
          </a:prstGeom>
          <a:noFill/>
          <a:ln w="9525">
            <a:noFill/>
            <a:miter lim="800000"/>
            <a:headEnd/>
            <a:tailEnd/>
          </a:ln>
        </p:spPr>
        <p:txBody>
          <a:bodyPr wrap="none" lIns="90000" tIns="64404" rIns="90000" bIns="45000">
            <a:prstTxWarp prst="textNoShape">
              <a:avLst/>
            </a:prstTxWarp>
          </a:bodyPr>
          <a:lstStyle/>
          <a:p>
            <a:pPr defTabSz="457200">
              <a:tabLst>
                <a:tab pos="723900" algn="l"/>
                <a:tab pos="1447800" algn="l"/>
              </a:tabLst>
            </a:pPr>
            <a:r>
              <a:rPr lang="en-GB" sz="2200">
                <a:solidFill>
                  <a:srgbClr val="000000"/>
                </a:solidFill>
                <a:latin typeface="Calibri" pitchFamily="84" charset="0"/>
                <a:ea typeface="MS PGothic" charset="0"/>
                <a:cs typeface="MS PGothic" charset="0"/>
              </a:rPr>
              <a:t>Lepsy fault</a:t>
            </a:r>
          </a:p>
        </p:txBody>
      </p:sp>
      <p:pic>
        <p:nvPicPr>
          <p:cNvPr id="100361" name="Picture 1"/>
          <p:cNvPicPr>
            <a:picLocks noChangeAspect="1" noChangeArrowheads="1"/>
          </p:cNvPicPr>
          <p:nvPr/>
        </p:nvPicPr>
        <p:blipFill>
          <a:blip r:embed="rId3"/>
          <a:srcRect/>
          <a:stretch>
            <a:fillRect/>
          </a:stretch>
        </p:blipFill>
        <p:spPr bwMode="auto">
          <a:xfrm>
            <a:off x="0" y="3244850"/>
            <a:ext cx="9144000" cy="3856038"/>
          </a:xfrm>
          <a:prstGeom prst="rect">
            <a:avLst/>
          </a:prstGeom>
          <a:noFill/>
          <a:ln w="9525">
            <a:noFill/>
            <a:miter lim="800000"/>
            <a:headEnd/>
            <a:tailEnd/>
          </a:ln>
        </p:spPr>
      </p:pic>
      <p:sp>
        <p:nvSpPr>
          <p:cNvPr id="100362" name="Rectangle 24"/>
          <p:cNvSpPr>
            <a:spLocks noChangeArrowheads="1"/>
          </p:cNvSpPr>
          <p:nvPr/>
        </p:nvSpPr>
        <p:spPr bwMode="auto">
          <a:xfrm>
            <a:off x="992188" y="6265863"/>
            <a:ext cx="7313612" cy="479425"/>
          </a:xfrm>
          <a:prstGeom prst="rect">
            <a:avLst/>
          </a:prstGeom>
          <a:solidFill>
            <a:schemeClr val="bg1"/>
          </a:solidFill>
          <a:ln w="25400">
            <a:solidFill>
              <a:schemeClr val="tx1"/>
            </a:solidFill>
            <a:miter lim="800000"/>
            <a:headEnd/>
            <a:tailEnd/>
          </a:ln>
        </p:spPr>
        <p:txBody>
          <a:bodyPr lIns="90000" tIns="45000" rIns="90000" bIns="45000">
            <a:prstTxWarp prst="textNoShape">
              <a:avLst/>
            </a:prstTxWarp>
            <a:spAutoFit/>
          </a:bodyPr>
          <a:lstStyle/>
          <a:p>
            <a:pPr defTabSz="457200">
              <a:tabLst>
                <a:tab pos="723900" algn="l"/>
                <a:tab pos="1447800" algn="l"/>
                <a:tab pos="2171700" algn="l"/>
                <a:tab pos="2895600" algn="l"/>
                <a:tab pos="3619500" algn="l"/>
                <a:tab pos="4343400" algn="l"/>
                <a:tab pos="5067300" algn="l"/>
                <a:tab pos="5791200" algn="l"/>
                <a:tab pos="6515100" algn="l"/>
                <a:tab pos="7239000" algn="l"/>
              </a:tabLst>
            </a:pPr>
            <a:r>
              <a:rPr lang="en-GB">
                <a:solidFill>
                  <a:srgbClr val="000000"/>
                </a:solidFill>
                <a:latin typeface="Calibri" pitchFamily="84" charset="0"/>
                <a:ea typeface="MS PGothic" charset="0"/>
                <a:cs typeface="MS PGothic" charset="0"/>
              </a:rPr>
              <a:t>Single event? Length 100 km, slip 10 m .....</a:t>
            </a:r>
            <a:r>
              <a:rPr lang="en-GB" i="1">
                <a:solidFill>
                  <a:srgbClr val="000000"/>
                </a:solidFill>
                <a:latin typeface="Calibri" pitchFamily="84" charset="0"/>
                <a:ea typeface="MS PGothic" charset="0"/>
                <a:cs typeface="MS PGothic" charset="0"/>
              </a:rPr>
              <a:t>Magnitude 8.0</a:t>
            </a:r>
          </a:p>
        </p:txBody>
      </p:sp>
      <p:sp>
        <p:nvSpPr>
          <p:cNvPr id="8" name="TextBox 7"/>
          <p:cNvSpPr txBox="1"/>
          <p:nvPr/>
        </p:nvSpPr>
        <p:spPr>
          <a:xfrm>
            <a:off x="4522788" y="5148263"/>
            <a:ext cx="717550" cy="39211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en-GB" sz="1800" dirty="0"/>
              <a:t>10 m</a:t>
            </a:r>
          </a:p>
        </p:txBody>
      </p:sp>
      <p:sp>
        <p:nvSpPr>
          <p:cNvPr id="100364" name="TextBox 8"/>
          <p:cNvSpPr txBox="1">
            <a:spLocks noChangeArrowheads="1"/>
          </p:cNvSpPr>
          <p:nvPr/>
        </p:nvSpPr>
        <p:spPr bwMode="auto">
          <a:xfrm>
            <a:off x="6084888" y="2924175"/>
            <a:ext cx="3003550" cy="366713"/>
          </a:xfrm>
          <a:prstGeom prst="rect">
            <a:avLst/>
          </a:prstGeom>
          <a:noFill/>
          <a:ln w="9525">
            <a:noFill/>
            <a:miter lim="800000"/>
            <a:headEnd/>
            <a:tailEnd/>
          </a:ln>
        </p:spPr>
        <p:txBody>
          <a:bodyPr wrap="none">
            <a:prstTxWarp prst="textNoShape">
              <a:avLst/>
            </a:prstTxWarp>
            <a:spAutoFit/>
          </a:bodyPr>
          <a:lstStyle/>
          <a:p>
            <a:r>
              <a:rPr lang="en-GB" sz="1800">
                <a:ea typeface="MS PGothic" charset="0"/>
                <a:cs typeface="MS PGothic" charset="0"/>
              </a:rPr>
              <a:t>Richard Walker, pers comm</a:t>
            </a:r>
          </a:p>
        </p:txBody>
      </p:sp>
      <p:grpSp>
        <p:nvGrpSpPr>
          <p:cNvPr id="100365" name="Group 11"/>
          <p:cNvGrpSpPr>
            <a:grpSpLocks/>
          </p:cNvGrpSpPr>
          <p:nvPr/>
        </p:nvGrpSpPr>
        <p:grpSpPr bwMode="auto">
          <a:xfrm>
            <a:off x="0" y="381000"/>
            <a:ext cx="9144000" cy="2965450"/>
            <a:chOff x="0" y="0"/>
            <a:chExt cx="9144000" cy="2965450"/>
          </a:xfrm>
        </p:grpSpPr>
        <p:pic>
          <p:nvPicPr>
            <p:cNvPr id="100370" name="Picture 1"/>
            <p:cNvPicPr>
              <a:picLocks noChangeAspect="1" noChangeArrowheads="1"/>
            </p:cNvPicPr>
            <p:nvPr/>
          </p:nvPicPr>
          <p:blipFill>
            <a:blip r:embed="rId4"/>
            <a:srcRect t="13361" b="40764"/>
            <a:stretch>
              <a:fillRect/>
            </a:stretch>
          </p:blipFill>
          <p:spPr bwMode="auto">
            <a:xfrm>
              <a:off x="0" y="0"/>
              <a:ext cx="9144000" cy="2965450"/>
            </a:xfrm>
            <a:prstGeom prst="rect">
              <a:avLst/>
            </a:prstGeom>
            <a:noFill/>
            <a:ln w="9525">
              <a:noFill/>
              <a:miter lim="800000"/>
              <a:headEnd/>
              <a:tailEnd/>
            </a:ln>
          </p:spPr>
        </p:pic>
        <p:sp>
          <p:nvSpPr>
            <p:cNvPr id="100371" name="Freeform 2"/>
            <p:cNvSpPr>
              <a:spLocks noChangeArrowheads="1"/>
            </p:cNvSpPr>
            <p:nvPr/>
          </p:nvSpPr>
          <p:spPr bwMode="auto">
            <a:xfrm>
              <a:off x="1344613" y="814388"/>
              <a:ext cx="6186487" cy="1198562"/>
            </a:xfrm>
            <a:custGeom>
              <a:avLst/>
              <a:gdLst>
                <a:gd name="T0" fmla="*/ 2147483647 w 17186"/>
                <a:gd name="T1" fmla="*/ 2147483647 h 3330"/>
                <a:gd name="T2" fmla="*/ 2147483647 w 17186"/>
                <a:gd name="T3" fmla="*/ 2147483647 h 3330"/>
                <a:gd name="T4" fmla="*/ 2147483647 w 17186"/>
                <a:gd name="T5" fmla="*/ 2147483647 h 3330"/>
                <a:gd name="T6" fmla="*/ 2147483647 w 17186"/>
                <a:gd name="T7" fmla="*/ 2147483647 h 3330"/>
                <a:gd name="T8" fmla="*/ 2147483647 w 17186"/>
                <a:gd name="T9" fmla="*/ 2147483647 h 3330"/>
                <a:gd name="T10" fmla="*/ 2147483647 w 17186"/>
                <a:gd name="T11" fmla="*/ 2147483647 h 3330"/>
                <a:gd name="T12" fmla="*/ 2147483647 w 17186"/>
                <a:gd name="T13" fmla="*/ 2147483647 h 3330"/>
                <a:gd name="T14" fmla="*/ 2147483647 w 17186"/>
                <a:gd name="T15" fmla="*/ 2147483647 h 3330"/>
                <a:gd name="T16" fmla="*/ 2147483647 w 17186"/>
                <a:gd name="T17" fmla="*/ 2147483647 h 3330"/>
                <a:gd name="T18" fmla="*/ 2147483647 w 17186"/>
                <a:gd name="T19" fmla="*/ 2147483647 h 3330"/>
                <a:gd name="T20" fmla="*/ 2147483647 w 17186"/>
                <a:gd name="T21" fmla="*/ 2147483647 h 3330"/>
                <a:gd name="T22" fmla="*/ 2147483647 w 17186"/>
                <a:gd name="T23" fmla="*/ 2147483647 h 3330"/>
                <a:gd name="T24" fmla="*/ 2147483647 w 17186"/>
                <a:gd name="T25" fmla="*/ 2147483647 h 3330"/>
                <a:gd name="T26" fmla="*/ 2147483647 w 17186"/>
                <a:gd name="T27" fmla="*/ 2147483647 h 3330"/>
                <a:gd name="T28" fmla="*/ 2147483647 w 17186"/>
                <a:gd name="T29" fmla="*/ 2147483647 h 3330"/>
                <a:gd name="T30" fmla="*/ 2147483647 w 17186"/>
                <a:gd name="T31" fmla="*/ 2147483647 h 3330"/>
                <a:gd name="T32" fmla="*/ 2147483647 w 17186"/>
                <a:gd name="T33" fmla="*/ 2147483647 h 3330"/>
                <a:gd name="T34" fmla="*/ 2147483647 w 17186"/>
                <a:gd name="T35" fmla="*/ 2147483647 h 3330"/>
                <a:gd name="T36" fmla="*/ 2147483647 w 17186"/>
                <a:gd name="T37" fmla="*/ 2147483647 h 3330"/>
                <a:gd name="T38" fmla="*/ 2147483647 w 17186"/>
                <a:gd name="T39" fmla="*/ 2147483647 h 33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186"/>
                <a:gd name="T61" fmla="*/ 0 h 3330"/>
                <a:gd name="T62" fmla="*/ 17186 w 17186"/>
                <a:gd name="T63" fmla="*/ 3330 h 33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186" h="3330">
                  <a:moveTo>
                    <a:pt x="17185" y="2141"/>
                  </a:moveTo>
                  <a:cubicBezTo>
                    <a:pt x="16764" y="1976"/>
                    <a:pt x="16415" y="2114"/>
                    <a:pt x="16035" y="2179"/>
                  </a:cubicBezTo>
                  <a:cubicBezTo>
                    <a:pt x="15640" y="2247"/>
                    <a:pt x="15268" y="2063"/>
                    <a:pt x="14884" y="2025"/>
                  </a:cubicBezTo>
                  <a:cubicBezTo>
                    <a:pt x="14501" y="1987"/>
                    <a:pt x="14118" y="1901"/>
                    <a:pt x="13734" y="1949"/>
                  </a:cubicBezTo>
                  <a:cubicBezTo>
                    <a:pt x="13338" y="1998"/>
                    <a:pt x="12941" y="1982"/>
                    <a:pt x="12545" y="1987"/>
                  </a:cubicBezTo>
                  <a:cubicBezTo>
                    <a:pt x="12150" y="1992"/>
                    <a:pt x="11751" y="1965"/>
                    <a:pt x="11357" y="1987"/>
                  </a:cubicBezTo>
                  <a:cubicBezTo>
                    <a:pt x="10969" y="2009"/>
                    <a:pt x="10592" y="1905"/>
                    <a:pt x="10206" y="1949"/>
                  </a:cubicBezTo>
                  <a:cubicBezTo>
                    <a:pt x="9820" y="1993"/>
                    <a:pt x="9444" y="1912"/>
                    <a:pt x="9056" y="1910"/>
                  </a:cubicBezTo>
                  <a:cubicBezTo>
                    <a:pt x="8669" y="1908"/>
                    <a:pt x="8290" y="1815"/>
                    <a:pt x="7906" y="1757"/>
                  </a:cubicBezTo>
                  <a:cubicBezTo>
                    <a:pt x="7513" y="1698"/>
                    <a:pt x="7176" y="1566"/>
                    <a:pt x="6755" y="1565"/>
                  </a:cubicBezTo>
                  <a:cubicBezTo>
                    <a:pt x="6365" y="1564"/>
                    <a:pt x="5984" y="1481"/>
                    <a:pt x="5605" y="1412"/>
                  </a:cubicBezTo>
                  <a:cubicBezTo>
                    <a:pt x="5217" y="1341"/>
                    <a:pt x="4801" y="1336"/>
                    <a:pt x="4455" y="1144"/>
                  </a:cubicBezTo>
                  <a:cubicBezTo>
                    <a:pt x="4066" y="928"/>
                    <a:pt x="3649" y="1032"/>
                    <a:pt x="3266" y="837"/>
                  </a:cubicBezTo>
                  <a:cubicBezTo>
                    <a:pt x="2902" y="652"/>
                    <a:pt x="2496" y="825"/>
                    <a:pt x="2115" y="683"/>
                  </a:cubicBezTo>
                  <a:cubicBezTo>
                    <a:pt x="1737" y="542"/>
                    <a:pt x="1269" y="668"/>
                    <a:pt x="927" y="453"/>
                  </a:cubicBezTo>
                  <a:cubicBezTo>
                    <a:pt x="206" y="0"/>
                    <a:pt x="374" y="774"/>
                    <a:pt x="198" y="1067"/>
                  </a:cubicBezTo>
                  <a:cubicBezTo>
                    <a:pt x="0" y="1397"/>
                    <a:pt x="122" y="1833"/>
                    <a:pt x="83" y="2217"/>
                  </a:cubicBezTo>
                  <a:lnTo>
                    <a:pt x="45" y="2601"/>
                  </a:lnTo>
                  <a:lnTo>
                    <a:pt x="45" y="2984"/>
                  </a:lnTo>
                  <a:lnTo>
                    <a:pt x="6" y="3329"/>
                  </a:lnTo>
                </a:path>
              </a:pathLst>
            </a:custGeom>
            <a:noFill/>
            <a:ln w="18000">
              <a:solidFill>
                <a:srgbClr val="000000"/>
              </a:solidFill>
              <a:round/>
              <a:headEnd/>
              <a:tailEnd/>
            </a:ln>
          </p:spPr>
          <p:txBody>
            <a:bodyPr>
              <a:prstTxWarp prst="textNoShape">
                <a:avLst/>
              </a:prstTxWarp>
            </a:bodyPr>
            <a:lstStyle/>
            <a:p>
              <a:pPr defTabSz="457200"/>
              <a:endParaRPr lang="en-US" sz="1800">
                <a:solidFill>
                  <a:srgbClr val="000000"/>
                </a:solidFill>
                <a:latin typeface="Calibri" pitchFamily="84" charset="0"/>
                <a:ea typeface="MS PGothic" charset="0"/>
                <a:cs typeface="MS PGothic" charset="0"/>
              </a:endParaRPr>
            </a:p>
          </p:txBody>
        </p:sp>
        <p:grpSp>
          <p:nvGrpSpPr>
            <p:cNvPr id="100372" name="Group 3"/>
            <p:cNvGrpSpPr>
              <a:grpSpLocks/>
            </p:cNvGrpSpPr>
            <p:nvPr/>
          </p:nvGrpSpPr>
          <p:grpSpPr bwMode="auto">
            <a:xfrm>
              <a:off x="1331913" y="985838"/>
              <a:ext cx="6210300" cy="976312"/>
              <a:chOff x="839" y="1701"/>
              <a:chExt cx="3912" cy="615"/>
            </a:xfrm>
          </p:grpSpPr>
          <p:sp>
            <p:nvSpPr>
              <p:cNvPr id="100379" name="Text Box 4"/>
              <p:cNvSpPr txBox="1">
                <a:spLocks noChangeArrowheads="1"/>
              </p:cNvSpPr>
              <p:nvPr/>
            </p:nvSpPr>
            <p:spPr bwMode="auto">
              <a:xfrm>
                <a:off x="1711" y="1814"/>
                <a:ext cx="216" cy="252"/>
              </a:xfrm>
              <a:prstGeom prst="rect">
                <a:avLst/>
              </a:prstGeom>
              <a:noFill/>
              <a:ln w="9525">
                <a:noFill/>
                <a:miter lim="800000"/>
                <a:headEnd/>
                <a:tailEnd/>
              </a:ln>
            </p:spPr>
            <p:txBody>
              <a:bodyPr wrap="none" lIns="90000" tIns="64404" rIns="90000" bIns="45000">
                <a:prstTxWarp prst="textNoShape">
                  <a:avLst/>
                </a:prstTxWarp>
              </a:bodyPr>
              <a:lstStyle/>
              <a:p>
                <a:pPr defTabSz="457200"/>
                <a:r>
                  <a:rPr lang="en-GB" sz="2200">
                    <a:solidFill>
                      <a:srgbClr val="000000"/>
                    </a:solidFill>
                    <a:latin typeface="Calibri" pitchFamily="84" charset="0"/>
                    <a:ea typeface="MS PGothic" charset="0"/>
                    <a:cs typeface="MS PGothic" charset="0"/>
                  </a:rPr>
                  <a:t>+</a:t>
                </a:r>
              </a:p>
            </p:txBody>
          </p:sp>
          <p:sp>
            <p:nvSpPr>
              <p:cNvPr id="100380" name="Text Box 5"/>
              <p:cNvSpPr txBox="1">
                <a:spLocks noChangeArrowheads="1"/>
              </p:cNvSpPr>
              <p:nvPr/>
            </p:nvSpPr>
            <p:spPr bwMode="auto">
              <a:xfrm>
                <a:off x="3175" y="2041"/>
                <a:ext cx="216" cy="252"/>
              </a:xfrm>
              <a:prstGeom prst="rect">
                <a:avLst/>
              </a:prstGeom>
              <a:noFill/>
              <a:ln w="9525">
                <a:noFill/>
                <a:miter lim="800000"/>
                <a:headEnd/>
                <a:tailEnd/>
              </a:ln>
            </p:spPr>
            <p:txBody>
              <a:bodyPr wrap="none" lIns="90000" tIns="64404" rIns="90000" bIns="45000">
                <a:prstTxWarp prst="textNoShape">
                  <a:avLst/>
                </a:prstTxWarp>
              </a:bodyPr>
              <a:lstStyle/>
              <a:p>
                <a:pPr defTabSz="457200"/>
                <a:r>
                  <a:rPr lang="en-GB" sz="2200">
                    <a:solidFill>
                      <a:srgbClr val="000000"/>
                    </a:solidFill>
                    <a:latin typeface="Calibri" pitchFamily="84" charset="0"/>
                    <a:ea typeface="MS PGothic" charset="0"/>
                    <a:cs typeface="MS PGothic" charset="0"/>
                  </a:rPr>
                  <a:t>+</a:t>
                </a:r>
              </a:p>
            </p:txBody>
          </p:sp>
          <p:sp>
            <p:nvSpPr>
              <p:cNvPr id="100381" name="Text Box 6"/>
              <p:cNvSpPr txBox="1">
                <a:spLocks noChangeArrowheads="1"/>
              </p:cNvSpPr>
              <p:nvPr/>
            </p:nvSpPr>
            <p:spPr bwMode="auto">
              <a:xfrm>
                <a:off x="907" y="1701"/>
                <a:ext cx="216" cy="252"/>
              </a:xfrm>
              <a:prstGeom prst="rect">
                <a:avLst/>
              </a:prstGeom>
              <a:noFill/>
              <a:ln w="9525">
                <a:noFill/>
                <a:miter lim="800000"/>
                <a:headEnd/>
                <a:tailEnd/>
              </a:ln>
            </p:spPr>
            <p:txBody>
              <a:bodyPr wrap="none" lIns="90000" tIns="64404" rIns="90000" bIns="45000">
                <a:prstTxWarp prst="textNoShape">
                  <a:avLst/>
                </a:prstTxWarp>
              </a:bodyPr>
              <a:lstStyle/>
              <a:p>
                <a:pPr defTabSz="457200"/>
                <a:r>
                  <a:rPr lang="en-GB" sz="2200">
                    <a:solidFill>
                      <a:srgbClr val="000000"/>
                    </a:solidFill>
                    <a:latin typeface="Calibri" pitchFamily="84" charset="0"/>
                    <a:ea typeface="MS PGothic" charset="0"/>
                    <a:cs typeface="MS PGothic" charset="0"/>
                  </a:rPr>
                  <a:t>+</a:t>
                </a:r>
              </a:p>
            </p:txBody>
          </p:sp>
          <p:sp>
            <p:nvSpPr>
              <p:cNvPr id="100382" name="Text Box 7"/>
              <p:cNvSpPr txBox="1">
                <a:spLocks noChangeArrowheads="1"/>
              </p:cNvSpPr>
              <p:nvPr/>
            </p:nvSpPr>
            <p:spPr bwMode="auto">
              <a:xfrm>
                <a:off x="2336" y="1924"/>
                <a:ext cx="216" cy="252"/>
              </a:xfrm>
              <a:prstGeom prst="rect">
                <a:avLst/>
              </a:prstGeom>
              <a:noFill/>
              <a:ln w="9525">
                <a:noFill/>
                <a:miter lim="800000"/>
                <a:headEnd/>
                <a:tailEnd/>
              </a:ln>
            </p:spPr>
            <p:txBody>
              <a:bodyPr wrap="none" lIns="90000" tIns="64404" rIns="90000" bIns="45000">
                <a:prstTxWarp prst="textNoShape">
                  <a:avLst/>
                </a:prstTxWarp>
              </a:bodyPr>
              <a:lstStyle/>
              <a:p>
                <a:pPr defTabSz="457200"/>
                <a:r>
                  <a:rPr lang="en-GB" sz="2200">
                    <a:solidFill>
                      <a:srgbClr val="000000"/>
                    </a:solidFill>
                    <a:latin typeface="Calibri" pitchFamily="84" charset="0"/>
                    <a:ea typeface="MS PGothic" charset="0"/>
                    <a:cs typeface="MS PGothic" charset="0"/>
                  </a:rPr>
                  <a:t>+</a:t>
                </a:r>
              </a:p>
            </p:txBody>
          </p:sp>
          <p:sp>
            <p:nvSpPr>
              <p:cNvPr id="100383" name="Text Box 8"/>
              <p:cNvSpPr txBox="1">
                <a:spLocks noChangeArrowheads="1"/>
              </p:cNvSpPr>
              <p:nvPr/>
            </p:nvSpPr>
            <p:spPr bwMode="auto">
              <a:xfrm>
                <a:off x="839" y="2064"/>
                <a:ext cx="216" cy="252"/>
              </a:xfrm>
              <a:prstGeom prst="rect">
                <a:avLst/>
              </a:prstGeom>
              <a:noFill/>
              <a:ln w="9525">
                <a:noFill/>
                <a:miter lim="800000"/>
                <a:headEnd/>
                <a:tailEnd/>
              </a:ln>
            </p:spPr>
            <p:txBody>
              <a:bodyPr wrap="none" lIns="90000" tIns="64404" rIns="90000" bIns="45000">
                <a:prstTxWarp prst="textNoShape">
                  <a:avLst/>
                </a:prstTxWarp>
              </a:bodyPr>
              <a:lstStyle/>
              <a:p>
                <a:pPr defTabSz="457200"/>
                <a:r>
                  <a:rPr lang="en-GB" sz="2200">
                    <a:solidFill>
                      <a:srgbClr val="000000"/>
                    </a:solidFill>
                    <a:latin typeface="Calibri" pitchFamily="84" charset="0"/>
                    <a:ea typeface="MS PGothic" charset="0"/>
                    <a:cs typeface="MS PGothic" charset="0"/>
                  </a:rPr>
                  <a:t>+</a:t>
                </a:r>
              </a:p>
            </p:txBody>
          </p:sp>
          <p:sp>
            <p:nvSpPr>
              <p:cNvPr id="100384" name="Text Box 9"/>
              <p:cNvSpPr txBox="1">
                <a:spLocks noChangeArrowheads="1"/>
              </p:cNvSpPr>
              <p:nvPr/>
            </p:nvSpPr>
            <p:spPr bwMode="auto">
              <a:xfrm>
                <a:off x="4535" y="2041"/>
                <a:ext cx="216" cy="252"/>
              </a:xfrm>
              <a:prstGeom prst="rect">
                <a:avLst/>
              </a:prstGeom>
              <a:noFill/>
              <a:ln w="9525">
                <a:noFill/>
                <a:miter lim="800000"/>
                <a:headEnd/>
                <a:tailEnd/>
              </a:ln>
            </p:spPr>
            <p:txBody>
              <a:bodyPr wrap="none" lIns="90000" tIns="64404" rIns="90000" bIns="45000">
                <a:prstTxWarp prst="textNoShape">
                  <a:avLst/>
                </a:prstTxWarp>
              </a:bodyPr>
              <a:lstStyle/>
              <a:p>
                <a:pPr defTabSz="457200"/>
                <a:r>
                  <a:rPr lang="en-GB" sz="2200">
                    <a:solidFill>
                      <a:srgbClr val="FFFFFF"/>
                    </a:solidFill>
                    <a:latin typeface="Calibri" pitchFamily="84" charset="0"/>
                    <a:ea typeface="MS PGothic" charset="0"/>
                    <a:cs typeface="MS PGothic" charset="0"/>
                  </a:rPr>
                  <a:t>+</a:t>
                </a:r>
              </a:p>
            </p:txBody>
          </p:sp>
        </p:grpSp>
        <p:sp>
          <p:nvSpPr>
            <p:cNvPr id="100373" name="Freeform 10"/>
            <p:cNvSpPr>
              <a:spLocks/>
            </p:cNvSpPr>
            <p:nvPr/>
          </p:nvSpPr>
          <p:spPr bwMode="auto">
            <a:xfrm>
              <a:off x="731838" y="1184275"/>
              <a:ext cx="2333625" cy="938213"/>
            </a:xfrm>
            <a:custGeom>
              <a:avLst/>
              <a:gdLst>
                <a:gd name="T0" fmla="*/ 2147483647 w 6481"/>
                <a:gd name="T1" fmla="*/ 2147483647 h 2604"/>
                <a:gd name="T2" fmla="*/ 2147483647 w 6481"/>
                <a:gd name="T3" fmla="*/ 2147483647 h 2604"/>
                <a:gd name="T4" fmla="*/ 2147483647 w 6481"/>
                <a:gd name="T5" fmla="*/ 2147483647 h 2604"/>
                <a:gd name="T6" fmla="*/ 2147483647 w 6481"/>
                <a:gd name="T7" fmla="*/ 2147483647 h 2604"/>
                <a:gd name="T8" fmla="*/ 2147483647 w 6481"/>
                <a:gd name="T9" fmla="*/ 2147483647 h 2604"/>
                <a:gd name="T10" fmla="*/ 2147483647 w 6481"/>
                <a:gd name="T11" fmla="*/ 2147483647 h 2604"/>
                <a:gd name="T12" fmla="*/ 2147483647 w 6481"/>
                <a:gd name="T13" fmla="*/ 2147483647 h 2604"/>
                <a:gd name="T14" fmla="*/ 2147483647 w 6481"/>
                <a:gd name="T15" fmla="*/ 2147483647 h 2604"/>
                <a:gd name="T16" fmla="*/ 0 w 6481"/>
                <a:gd name="T17" fmla="*/ 0 h 26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1"/>
                <a:gd name="T28" fmla="*/ 0 h 2604"/>
                <a:gd name="T29" fmla="*/ 6481 w 6481"/>
                <a:gd name="T30" fmla="*/ 2604 h 26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1" h="2604">
                  <a:moveTo>
                    <a:pt x="6480" y="2300"/>
                  </a:moveTo>
                  <a:cubicBezTo>
                    <a:pt x="6096" y="2312"/>
                    <a:pt x="5676" y="2168"/>
                    <a:pt x="5330" y="2339"/>
                  </a:cubicBezTo>
                  <a:cubicBezTo>
                    <a:pt x="4794" y="2603"/>
                    <a:pt x="4605" y="1915"/>
                    <a:pt x="4908" y="1610"/>
                  </a:cubicBezTo>
                  <a:cubicBezTo>
                    <a:pt x="5347" y="1168"/>
                    <a:pt x="4545" y="879"/>
                    <a:pt x="4218" y="881"/>
                  </a:cubicBezTo>
                  <a:cubicBezTo>
                    <a:pt x="3821" y="883"/>
                    <a:pt x="3425" y="906"/>
                    <a:pt x="3029" y="958"/>
                  </a:cubicBezTo>
                  <a:cubicBezTo>
                    <a:pt x="2632" y="1010"/>
                    <a:pt x="2170" y="1094"/>
                    <a:pt x="1879" y="805"/>
                  </a:cubicBezTo>
                  <a:cubicBezTo>
                    <a:pt x="1548" y="476"/>
                    <a:pt x="1116" y="586"/>
                    <a:pt x="729" y="498"/>
                  </a:cubicBezTo>
                  <a:lnTo>
                    <a:pt x="345" y="268"/>
                  </a:lnTo>
                  <a:lnTo>
                    <a:pt x="0" y="0"/>
                  </a:lnTo>
                </a:path>
              </a:pathLst>
            </a:custGeom>
            <a:noFill/>
            <a:ln w="18000">
              <a:solidFill>
                <a:srgbClr val="000000"/>
              </a:solidFill>
              <a:round/>
              <a:headEnd/>
              <a:tailEnd type="triangle" w="med" len="med"/>
            </a:ln>
          </p:spPr>
          <p:txBody>
            <a:bodyPr>
              <a:prstTxWarp prst="textNoShape">
                <a:avLst/>
              </a:prstTxWarp>
            </a:bodyPr>
            <a:lstStyle/>
            <a:p>
              <a:pPr defTabSz="457200"/>
              <a:endParaRPr lang="en-US" sz="1800">
                <a:solidFill>
                  <a:srgbClr val="000000"/>
                </a:solidFill>
                <a:latin typeface="Calibri" pitchFamily="84" charset="0"/>
                <a:ea typeface="MS PGothic" charset="0"/>
                <a:cs typeface="MS PGothic" charset="0"/>
              </a:endParaRPr>
            </a:p>
          </p:txBody>
        </p:sp>
        <p:sp>
          <p:nvSpPr>
            <p:cNvPr id="100374" name="Oval 18"/>
            <p:cNvSpPr>
              <a:spLocks noChangeArrowheads="1"/>
            </p:cNvSpPr>
            <p:nvPr/>
          </p:nvSpPr>
          <p:spPr bwMode="auto">
            <a:xfrm>
              <a:off x="6840538" y="1346200"/>
              <a:ext cx="900112" cy="539750"/>
            </a:xfrm>
            <a:prstGeom prst="ellipse">
              <a:avLst/>
            </a:prstGeom>
            <a:noFill/>
            <a:ln w="36000">
              <a:solidFill>
                <a:srgbClr val="FF0000"/>
              </a:solidFill>
              <a:round/>
              <a:headEnd/>
              <a:tailEnd/>
            </a:ln>
          </p:spPr>
          <p:txBody>
            <a:bodyPr wrap="none" anchor="ctr">
              <a:prstTxWarp prst="textNoShape">
                <a:avLst/>
              </a:prstTxWarp>
            </a:bodyPr>
            <a:lstStyle/>
            <a:p>
              <a:pPr defTabSz="457200"/>
              <a:endParaRPr lang="en-US" sz="1800">
                <a:solidFill>
                  <a:srgbClr val="000000"/>
                </a:solidFill>
                <a:latin typeface="Calibri" pitchFamily="84" charset="0"/>
                <a:ea typeface="MS PGothic" charset="0"/>
                <a:cs typeface="MS PGothic" charset="0"/>
              </a:endParaRPr>
            </a:p>
          </p:txBody>
        </p:sp>
        <p:grpSp>
          <p:nvGrpSpPr>
            <p:cNvPr id="100375" name="Group 20"/>
            <p:cNvGrpSpPr>
              <a:grpSpLocks/>
            </p:cNvGrpSpPr>
            <p:nvPr/>
          </p:nvGrpSpPr>
          <p:grpSpPr bwMode="auto">
            <a:xfrm>
              <a:off x="2940050" y="1031875"/>
              <a:ext cx="3656013" cy="812800"/>
              <a:chOff x="1852" y="1730"/>
              <a:chExt cx="2303" cy="512"/>
            </a:xfrm>
          </p:grpSpPr>
          <p:sp>
            <p:nvSpPr>
              <p:cNvPr id="100376" name="Freeform 21"/>
              <p:cNvSpPr>
                <a:spLocks/>
              </p:cNvSpPr>
              <p:nvPr/>
            </p:nvSpPr>
            <p:spPr bwMode="auto">
              <a:xfrm>
                <a:off x="1852" y="1730"/>
                <a:ext cx="469" cy="328"/>
              </a:xfrm>
              <a:custGeom>
                <a:avLst/>
                <a:gdLst>
                  <a:gd name="T0" fmla="*/ 0 w 2071"/>
                  <a:gd name="T1" fmla="*/ 0 h 1450"/>
                  <a:gd name="T2" fmla="*/ 0 w 2071"/>
                  <a:gd name="T3" fmla="*/ 0 h 1450"/>
                  <a:gd name="T4" fmla="*/ 0 w 2071"/>
                  <a:gd name="T5" fmla="*/ 0 h 1450"/>
                  <a:gd name="T6" fmla="*/ 0 w 2071"/>
                  <a:gd name="T7" fmla="*/ 0 h 1450"/>
                  <a:gd name="T8" fmla="*/ 0 w 2071"/>
                  <a:gd name="T9" fmla="*/ 0 h 1450"/>
                  <a:gd name="T10" fmla="*/ 0 60000 65536"/>
                  <a:gd name="T11" fmla="*/ 0 60000 65536"/>
                  <a:gd name="T12" fmla="*/ 0 60000 65536"/>
                  <a:gd name="T13" fmla="*/ 0 60000 65536"/>
                  <a:gd name="T14" fmla="*/ 0 60000 65536"/>
                  <a:gd name="T15" fmla="*/ 0 w 2071"/>
                  <a:gd name="T16" fmla="*/ 0 h 1450"/>
                  <a:gd name="T17" fmla="*/ 2071 w 2071"/>
                  <a:gd name="T18" fmla="*/ 1450 h 1450"/>
                </a:gdLst>
                <a:ahLst/>
                <a:cxnLst>
                  <a:cxn ang="T10">
                    <a:pos x="T0" y="T1"/>
                  </a:cxn>
                  <a:cxn ang="T11">
                    <a:pos x="T2" y="T3"/>
                  </a:cxn>
                  <a:cxn ang="T12">
                    <a:pos x="T4" y="T5"/>
                  </a:cxn>
                  <a:cxn ang="T13">
                    <a:pos x="T6" y="T7"/>
                  </a:cxn>
                  <a:cxn ang="T14">
                    <a:pos x="T8" y="T9"/>
                  </a:cxn>
                </a:cxnLst>
                <a:rect l="T15" t="T16" r="T17" b="T18"/>
                <a:pathLst>
                  <a:path w="2071" h="1450">
                    <a:moveTo>
                      <a:pt x="2070" y="1419"/>
                    </a:moveTo>
                    <a:cubicBezTo>
                      <a:pt x="1611" y="1449"/>
                      <a:pt x="1329" y="1037"/>
                      <a:pt x="920" y="920"/>
                    </a:cubicBezTo>
                    <a:lnTo>
                      <a:pt x="537" y="690"/>
                    </a:lnTo>
                    <a:lnTo>
                      <a:pt x="345" y="307"/>
                    </a:lnTo>
                    <a:lnTo>
                      <a:pt x="0" y="0"/>
                    </a:lnTo>
                  </a:path>
                </a:pathLst>
              </a:custGeom>
              <a:noFill/>
              <a:ln w="18000">
                <a:solidFill>
                  <a:srgbClr val="000000"/>
                </a:solidFill>
                <a:round/>
                <a:headEnd/>
                <a:tailEnd type="triangle" w="med" len="med"/>
              </a:ln>
            </p:spPr>
            <p:txBody>
              <a:bodyPr>
                <a:prstTxWarp prst="textNoShape">
                  <a:avLst/>
                </a:prstTxWarp>
              </a:bodyPr>
              <a:lstStyle/>
              <a:p>
                <a:pPr defTabSz="457200"/>
                <a:endParaRPr lang="en-US" sz="1800">
                  <a:solidFill>
                    <a:srgbClr val="000000"/>
                  </a:solidFill>
                  <a:latin typeface="Calibri" pitchFamily="84" charset="0"/>
                  <a:ea typeface="MS PGothic" charset="0"/>
                  <a:cs typeface="MS PGothic" charset="0"/>
                </a:endParaRPr>
              </a:p>
            </p:txBody>
          </p:sp>
          <p:sp>
            <p:nvSpPr>
              <p:cNvPr id="100377" name="Freeform 22"/>
              <p:cNvSpPr>
                <a:spLocks/>
              </p:cNvSpPr>
              <p:nvPr/>
            </p:nvSpPr>
            <p:spPr bwMode="auto">
              <a:xfrm>
                <a:off x="2607" y="1826"/>
                <a:ext cx="349" cy="390"/>
              </a:xfrm>
              <a:custGeom>
                <a:avLst/>
                <a:gdLst>
                  <a:gd name="T0" fmla="*/ 0 w 1544"/>
                  <a:gd name="T1" fmla="*/ 0 h 1726"/>
                  <a:gd name="T2" fmla="*/ 0 w 1544"/>
                  <a:gd name="T3" fmla="*/ 0 h 1726"/>
                  <a:gd name="T4" fmla="*/ 0 w 1544"/>
                  <a:gd name="T5" fmla="*/ 0 h 1726"/>
                  <a:gd name="T6" fmla="*/ 0 w 1544"/>
                  <a:gd name="T7" fmla="*/ 0 h 1726"/>
                  <a:gd name="T8" fmla="*/ 0 60000 65536"/>
                  <a:gd name="T9" fmla="*/ 0 60000 65536"/>
                  <a:gd name="T10" fmla="*/ 0 60000 65536"/>
                  <a:gd name="T11" fmla="*/ 0 60000 65536"/>
                  <a:gd name="T12" fmla="*/ 0 w 1544"/>
                  <a:gd name="T13" fmla="*/ 0 h 1726"/>
                  <a:gd name="T14" fmla="*/ 1544 w 1544"/>
                  <a:gd name="T15" fmla="*/ 1726 h 1726"/>
                </a:gdLst>
                <a:ahLst/>
                <a:cxnLst>
                  <a:cxn ang="T8">
                    <a:pos x="T0" y="T1"/>
                  </a:cxn>
                  <a:cxn ang="T9">
                    <a:pos x="T2" y="T3"/>
                  </a:cxn>
                  <a:cxn ang="T10">
                    <a:pos x="T4" y="T5"/>
                  </a:cxn>
                  <a:cxn ang="T11">
                    <a:pos x="T6" y="T7"/>
                  </a:cxn>
                </a:cxnLst>
                <a:rect l="T12" t="T13" r="T14" b="T15"/>
                <a:pathLst>
                  <a:path w="1544" h="1726">
                    <a:moveTo>
                      <a:pt x="1543" y="1725"/>
                    </a:moveTo>
                    <a:cubicBezTo>
                      <a:pt x="1438" y="1428"/>
                      <a:pt x="1493" y="686"/>
                      <a:pt x="929" y="920"/>
                    </a:cubicBezTo>
                    <a:cubicBezTo>
                      <a:pt x="490" y="1102"/>
                      <a:pt x="0" y="561"/>
                      <a:pt x="239" y="153"/>
                    </a:cubicBezTo>
                    <a:lnTo>
                      <a:pt x="316" y="0"/>
                    </a:lnTo>
                  </a:path>
                </a:pathLst>
              </a:custGeom>
              <a:noFill/>
              <a:ln w="18000">
                <a:solidFill>
                  <a:srgbClr val="000000"/>
                </a:solidFill>
                <a:round/>
                <a:headEnd/>
                <a:tailEnd type="triangle" w="med" len="med"/>
              </a:ln>
            </p:spPr>
            <p:txBody>
              <a:bodyPr>
                <a:prstTxWarp prst="textNoShape">
                  <a:avLst/>
                </a:prstTxWarp>
              </a:bodyPr>
              <a:lstStyle/>
              <a:p>
                <a:pPr defTabSz="457200"/>
                <a:endParaRPr lang="en-US" sz="1800">
                  <a:solidFill>
                    <a:srgbClr val="000000"/>
                  </a:solidFill>
                  <a:latin typeface="Calibri" pitchFamily="84" charset="0"/>
                  <a:ea typeface="MS PGothic" charset="0"/>
                  <a:cs typeface="MS PGothic" charset="0"/>
                </a:endParaRPr>
              </a:p>
            </p:txBody>
          </p:sp>
          <p:sp>
            <p:nvSpPr>
              <p:cNvPr id="100378" name="Freeform 23"/>
              <p:cNvSpPr>
                <a:spLocks/>
              </p:cNvSpPr>
              <p:nvPr/>
            </p:nvSpPr>
            <p:spPr bwMode="auto">
              <a:xfrm>
                <a:off x="4112" y="1844"/>
                <a:ext cx="58" cy="399"/>
              </a:xfrm>
              <a:custGeom>
                <a:avLst/>
                <a:gdLst>
                  <a:gd name="T0" fmla="*/ 0 w 261"/>
                  <a:gd name="T1" fmla="*/ 0 h 1765"/>
                  <a:gd name="T2" fmla="*/ 0 w 261"/>
                  <a:gd name="T3" fmla="*/ 0 h 1765"/>
                  <a:gd name="T4" fmla="*/ 0 w 261"/>
                  <a:gd name="T5" fmla="*/ 0 h 1765"/>
                  <a:gd name="T6" fmla="*/ 0 w 261"/>
                  <a:gd name="T7" fmla="*/ 0 h 1765"/>
                  <a:gd name="T8" fmla="*/ 0 60000 65536"/>
                  <a:gd name="T9" fmla="*/ 0 60000 65536"/>
                  <a:gd name="T10" fmla="*/ 0 60000 65536"/>
                  <a:gd name="T11" fmla="*/ 0 60000 65536"/>
                  <a:gd name="T12" fmla="*/ 0 w 261"/>
                  <a:gd name="T13" fmla="*/ 0 h 1765"/>
                  <a:gd name="T14" fmla="*/ 261 w 261"/>
                  <a:gd name="T15" fmla="*/ 1765 h 1765"/>
                </a:gdLst>
                <a:ahLst/>
                <a:cxnLst>
                  <a:cxn ang="T8">
                    <a:pos x="T0" y="T1"/>
                  </a:cxn>
                  <a:cxn ang="T9">
                    <a:pos x="T2" y="T3"/>
                  </a:cxn>
                  <a:cxn ang="T10">
                    <a:pos x="T4" y="T5"/>
                  </a:cxn>
                  <a:cxn ang="T11">
                    <a:pos x="T6" y="T7"/>
                  </a:cxn>
                </a:cxnLst>
                <a:rect l="T12" t="T13" r="T14" b="T15"/>
                <a:pathLst>
                  <a:path w="261" h="1765">
                    <a:moveTo>
                      <a:pt x="197" y="1764"/>
                    </a:moveTo>
                    <a:cubicBezTo>
                      <a:pt x="0" y="1388"/>
                      <a:pt x="260" y="996"/>
                      <a:pt x="121" y="613"/>
                    </a:cubicBezTo>
                    <a:lnTo>
                      <a:pt x="159" y="230"/>
                    </a:lnTo>
                    <a:lnTo>
                      <a:pt x="197" y="0"/>
                    </a:lnTo>
                  </a:path>
                </a:pathLst>
              </a:custGeom>
              <a:noFill/>
              <a:ln w="18000">
                <a:solidFill>
                  <a:srgbClr val="000000"/>
                </a:solidFill>
                <a:round/>
                <a:headEnd/>
                <a:tailEnd type="triangle" w="med" len="med"/>
              </a:ln>
            </p:spPr>
            <p:txBody>
              <a:bodyPr>
                <a:prstTxWarp prst="textNoShape">
                  <a:avLst/>
                </a:prstTxWarp>
              </a:bodyPr>
              <a:lstStyle/>
              <a:p>
                <a:pPr defTabSz="457200"/>
                <a:endParaRPr lang="en-US" sz="1800">
                  <a:solidFill>
                    <a:srgbClr val="000000"/>
                  </a:solidFill>
                  <a:latin typeface="Calibri" pitchFamily="84" charset="0"/>
                  <a:ea typeface="MS PGothic" charset="0"/>
                  <a:cs typeface="MS PGothic" charset="0"/>
                </a:endParaRPr>
              </a:p>
            </p:txBody>
          </p:sp>
        </p:grpSp>
      </p:grpSp>
      <p:sp>
        <p:nvSpPr>
          <p:cNvPr id="32" name="Title 1"/>
          <p:cNvSpPr txBox="1">
            <a:spLocks/>
          </p:cNvSpPr>
          <p:nvPr/>
        </p:nvSpPr>
        <p:spPr>
          <a:xfrm>
            <a:off x="0" y="-3175"/>
            <a:ext cx="9131300" cy="95408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2800" dirty="0" smtClean="0"/>
              <a:t>Identifying previously unknown faults with high-resolution imagery and DEMs</a:t>
            </a:r>
            <a:endParaRPr lang="en-GB" sz="2800" dirty="0"/>
          </a:p>
        </p:txBody>
      </p:sp>
      <p:sp>
        <p:nvSpPr>
          <p:cNvPr id="100367" name="Text Box 19"/>
          <p:cNvSpPr txBox="1">
            <a:spLocks noChangeArrowheads="1"/>
          </p:cNvSpPr>
          <p:nvPr/>
        </p:nvSpPr>
        <p:spPr bwMode="auto">
          <a:xfrm>
            <a:off x="152400" y="2590800"/>
            <a:ext cx="2895600" cy="762000"/>
          </a:xfrm>
          <a:prstGeom prst="rect">
            <a:avLst/>
          </a:prstGeom>
          <a:noFill/>
          <a:ln w="9525">
            <a:noFill/>
            <a:round/>
            <a:headEnd/>
            <a:tailEnd/>
          </a:ln>
        </p:spPr>
        <p:txBody>
          <a:bodyPr wrap="none" lIns="90000" tIns="64404" rIns="90000" bIns="45000">
            <a:prstTxWarp prst="textNoShape">
              <a:avLst/>
            </a:prstTxWarp>
          </a:bodyPr>
          <a:lstStyle/>
          <a:p>
            <a:pPr defTabSz="457200">
              <a:tabLst>
                <a:tab pos="723900" algn="l"/>
                <a:tab pos="1447800" algn="l"/>
              </a:tabLst>
            </a:pPr>
            <a:r>
              <a:rPr lang="en-GB" sz="2200">
                <a:solidFill>
                  <a:srgbClr val="000000"/>
                </a:solidFill>
                <a:latin typeface="Calibri" pitchFamily="84" charset="0"/>
              </a:rPr>
              <a:t>Lepsy fault, Kazakhstan </a:t>
            </a:r>
          </a:p>
          <a:p>
            <a:pPr defTabSz="457200">
              <a:tabLst>
                <a:tab pos="723900" algn="l"/>
                <a:tab pos="1447800" algn="l"/>
              </a:tabLst>
            </a:pPr>
            <a:r>
              <a:rPr lang="en-GB" sz="2200">
                <a:solidFill>
                  <a:srgbClr val="000000"/>
                </a:solidFill>
                <a:latin typeface="Calibri" pitchFamily="84" charset="0"/>
              </a:rPr>
              <a:t>(Walker, Jackson et al, in preparation)</a:t>
            </a:r>
          </a:p>
        </p:txBody>
      </p:sp>
      <p:cxnSp>
        <p:nvCxnSpPr>
          <p:cNvPr id="10" name="Straight Arrow Connector 9"/>
          <p:cNvCxnSpPr/>
          <p:nvPr/>
        </p:nvCxnSpPr>
        <p:spPr>
          <a:xfrm flipV="1">
            <a:off x="2286000" y="4724400"/>
            <a:ext cx="219075" cy="55245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 name="Straight Arrow Connector 9"/>
          <p:cNvCxnSpPr/>
          <p:nvPr/>
        </p:nvCxnSpPr>
        <p:spPr>
          <a:xfrm flipV="1">
            <a:off x="4429125" y="5562600"/>
            <a:ext cx="219075" cy="55245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6529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Participants in the Pilot</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5" name="TextBox 4"/>
          <p:cNvSpPr txBox="1"/>
          <p:nvPr/>
        </p:nvSpPr>
        <p:spPr>
          <a:xfrm>
            <a:off x="530290" y="1491594"/>
            <a:ext cx="7742748" cy="3724096"/>
          </a:xfrm>
          <a:prstGeom prst="rect">
            <a:avLst/>
          </a:prstGeom>
          <a:noFill/>
        </p:spPr>
        <p:txBody>
          <a:bodyPr wrap="square" rtlCol="0">
            <a:spAutoFit/>
          </a:bodyPr>
          <a:lstStyle/>
          <a:p>
            <a:pPr lvl="0"/>
            <a:endParaRPr lang="en-US" sz="2000" b="1" dirty="0"/>
          </a:p>
          <a:p>
            <a:r>
              <a:rPr lang="en-US" sz="2800" b="1" dirty="0"/>
              <a:t>CEOS partners: </a:t>
            </a:r>
          </a:p>
          <a:p>
            <a:r>
              <a:rPr lang="en-US" sz="2800" dirty="0"/>
              <a:t>ESA, NASA, CNES, ASI, </a:t>
            </a:r>
            <a:r>
              <a:rPr lang="en-US" sz="2800" dirty="0" smtClean="0"/>
              <a:t>DLR, CSA, JAXA, USGS.</a:t>
            </a:r>
            <a:endParaRPr lang="en-US" sz="2800" dirty="0"/>
          </a:p>
          <a:p>
            <a:r>
              <a:rPr lang="en-US" sz="2800" dirty="0"/>
              <a:t> </a:t>
            </a:r>
          </a:p>
          <a:p>
            <a:r>
              <a:rPr lang="en-US" sz="2800" b="1" dirty="0"/>
              <a:t>Other partners: </a:t>
            </a:r>
          </a:p>
          <a:p>
            <a:r>
              <a:rPr lang="en-US" sz="2800" dirty="0"/>
              <a:t>INGV, UNAVCO, COMET+, University of Miami, EU </a:t>
            </a:r>
            <a:r>
              <a:rPr lang="en-US" sz="2800" dirty="0" smtClean="0"/>
              <a:t>Centre, </a:t>
            </a:r>
            <a:r>
              <a:rPr lang="en-US" sz="2800" dirty="0" err="1" smtClean="0"/>
              <a:t>ISTerre</a:t>
            </a:r>
            <a:r>
              <a:rPr lang="en-US" sz="2800" dirty="0" smtClean="0"/>
              <a:t>/IPGP</a:t>
            </a:r>
            <a:endParaRPr lang="en-US" sz="2800" dirty="0"/>
          </a:p>
          <a:p>
            <a:r>
              <a:rPr lang="en-US" sz="2000" dirty="0"/>
              <a:t> </a:t>
            </a:r>
          </a:p>
        </p:txBody>
      </p:sp>
    </p:spTree>
    <p:extLst>
      <p:ext uri="{BB962C8B-B14F-4D97-AF65-F5344CB8AC3E}">
        <p14:creationId xmlns:p14="http://schemas.microsoft.com/office/powerpoint/2010/main" val="1330756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30</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Milestones 2014-2016</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299876" y="1387320"/>
            <a:ext cx="8494874" cy="5324535"/>
          </a:xfrm>
          <a:prstGeom prst="rect">
            <a:avLst/>
          </a:prstGeom>
          <a:noFill/>
        </p:spPr>
        <p:txBody>
          <a:bodyPr wrap="square" rtlCol="0">
            <a:spAutoFit/>
          </a:bodyPr>
          <a:lstStyle/>
          <a:p>
            <a:r>
              <a:rPr lang="en-GB" sz="2000" dirty="0"/>
              <a:t>Objective A):</a:t>
            </a:r>
            <a:endParaRPr lang="en-US" sz="2000" dirty="0"/>
          </a:p>
          <a:p>
            <a:endParaRPr lang="en-GB" sz="2000" dirty="0" smtClean="0"/>
          </a:p>
          <a:p>
            <a:r>
              <a:rPr lang="en-GB" sz="2000" dirty="0"/>
              <a:t>Q1 2014 - required data and data acquisition plans </a:t>
            </a:r>
            <a:r>
              <a:rPr lang="en-GB" sz="2000"/>
              <a:t>in </a:t>
            </a:r>
            <a:r>
              <a:rPr lang="en-GB" sz="2000" smtClean="0"/>
              <a:t>place: </a:t>
            </a:r>
            <a:r>
              <a:rPr lang="en-GB" sz="2000" b="1" smtClean="0"/>
              <a:t>delayed, awaiting detailed request from users + awaiting data dissemination for Sentinel-1A (key source for Objective A)</a:t>
            </a:r>
            <a:endParaRPr lang="en-GB" sz="2000" b="1" dirty="0"/>
          </a:p>
          <a:p>
            <a:endParaRPr lang="en-US" sz="2000" dirty="0"/>
          </a:p>
          <a:p>
            <a:r>
              <a:rPr lang="en-GB" sz="2000" smtClean="0"/>
              <a:t>Early 2015 </a:t>
            </a:r>
            <a:r>
              <a:rPr lang="en-GB" sz="2000" dirty="0"/>
              <a:t>- results of test areas using archived data, initial results for main areas; established beta methodology for processing over large areas (see target for end 2016); preliminary results for validation sites on ERS/</a:t>
            </a:r>
            <a:r>
              <a:rPr lang="en-GB" sz="2000" dirty="0" err="1"/>
              <a:t>Envisat</a:t>
            </a:r>
            <a:r>
              <a:rPr lang="en-GB" sz="2000" dirty="0"/>
              <a:t>, COSMO </a:t>
            </a:r>
            <a:r>
              <a:rPr lang="en-GB" sz="2000" dirty="0" err="1"/>
              <a:t>SkyMed</a:t>
            </a:r>
            <a:r>
              <a:rPr lang="en-GB" sz="2000" dirty="0"/>
              <a:t> and </a:t>
            </a:r>
            <a:r>
              <a:rPr lang="en-GB" sz="2000" dirty="0" err="1"/>
              <a:t>TerraSAR</a:t>
            </a:r>
            <a:r>
              <a:rPr lang="en-GB" sz="2000" dirty="0"/>
              <a:t>-X data in Eastern Turkey and </a:t>
            </a:r>
            <a:r>
              <a:rPr lang="en-GB" sz="2000" dirty="0" smtClean="0"/>
              <a:t>California</a:t>
            </a:r>
          </a:p>
          <a:p>
            <a:endParaRPr lang="en-US" sz="2000" dirty="0"/>
          </a:p>
          <a:p>
            <a:r>
              <a:rPr lang="en-GB" sz="2000" dirty="0"/>
              <a:t>End 2015 - partial results of validation - Turkey, California, Japan, other selected </a:t>
            </a:r>
            <a:r>
              <a:rPr lang="en-GB" sz="2000" dirty="0" smtClean="0"/>
              <a:t>areas</a:t>
            </a:r>
          </a:p>
          <a:p>
            <a:endParaRPr lang="en-US" sz="2000" dirty="0"/>
          </a:p>
          <a:p>
            <a:r>
              <a:rPr lang="en-GB" sz="2000" dirty="0"/>
              <a:t>End 2016 - strain rate measurement results over pilot areas of </a:t>
            </a:r>
            <a:r>
              <a:rPr lang="en-GB" sz="2000" dirty="0" smtClean="0"/>
              <a:t>focus</a:t>
            </a:r>
            <a:endParaRPr lang="en-US" sz="2000" dirty="0"/>
          </a:p>
          <a:p>
            <a:r>
              <a:rPr lang="en-GB" sz="2000" dirty="0"/>
              <a:t> </a:t>
            </a:r>
            <a:endParaRPr lang="en-US" sz="2000" dirty="0"/>
          </a:p>
        </p:txBody>
      </p:sp>
    </p:spTree>
    <p:extLst>
      <p:ext uri="{BB962C8B-B14F-4D97-AF65-F5344CB8AC3E}">
        <p14:creationId xmlns:p14="http://schemas.microsoft.com/office/powerpoint/2010/main" val="873468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31</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solidFill>
                <a:latin typeface="Tahoma" pitchFamily="-106" charset="0"/>
                <a:cs typeface="Tahoma" pitchFamily="-106" charset="0"/>
              </a:rPr>
              <a:t>Milestones 2014-2016</a:t>
            </a:r>
            <a:endParaRPr kumimoji="0" lang="en-US" sz="28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sp>
        <p:nvSpPr>
          <p:cNvPr id="7" name="TextBox 6"/>
          <p:cNvSpPr txBox="1"/>
          <p:nvPr/>
        </p:nvSpPr>
        <p:spPr>
          <a:xfrm>
            <a:off x="282236" y="1168214"/>
            <a:ext cx="8678752" cy="4924425"/>
          </a:xfrm>
          <a:prstGeom prst="rect">
            <a:avLst/>
          </a:prstGeom>
          <a:noFill/>
        </p:spPr>
        <p:txBody>
          <a:bodyPr wrap="square" rtlCol="0">
            <a:spAutoFit/>
          </a:bodyPr>
          <a:lstStyle/>
          <a:p>
            <a:endParaRPr lang="en-US" sz="1000" dirty="0"/>
          </a:p>
          <a:p>
            <a:r>
              <a:rPr lang="en-GB" sz="1600" dirty="0"/>
              <a:t>Objective C):</a:t>
            </a:r>
            <a:endParaRPr lang="en-US" sz="1600" dirty="0"/>
          </a:p>
          <a:p>
            <a:endParaRPr lang="en-GB" sz="1600" dirty="0" smtClean="0"/>
          </a:p>
          <a:p>
            <a:r>
              <a:rPr lang="en-GB" sz="1600" smtClean="0"/>
              <a:t>Q3 </a:t>
            </a:r>
            <a:r>
              <a:rPr lang="en-GB" sz="1600" dirty="0"/>
              <a:t>2014 Examine the gaps in existing acquisition plans over the major cities of the world in areas at high seismic risk (COSMO </a:t>
            </a:r>
            <a:r>
              <a:rPr lang="en-GB" sz="1600" dirty="0" err="1"/>
              <a:t>SkyMed,TerraSAR</a:t>
            </a:r>
            <a:r>
              <a:rPr lang="en-GB" sz="1600" dirty="0"/>
              <a:t>-X, </a:t>
            </a:r>
            <a:r>
              <a:rPr lang="en-GB" sz="1600" err="1"/>
              <a:t>Radarsat</a:t>
            </a:r>
            <a:r>
              <a:rPr lang="en-GB" sz="1600" smtClean="0"/>
              <a:t>). </a:t>
            </a:r>
            <a:r>
              <a:rPr lang="en-GB" sz="1600" b="1" smtClean="0"/>
              <a:t>Delayed</a:t>
            </a:r>
            <a:endParaRPr lang="en-US" sz="1600" b="1" dirty="0"/>
          </a:p>
          <a:p>
            <a:endParaRPr lang="en-GB" sz="1600" dirty="0" smtClean="0"/>
          </a:p>
          <a:p>
            <a:r>
              <a:rPr lang="en-GB" sz="1600" dirty="0" smtClean="0"/>
              <a:t>Q3 2014 Implementation </a:t>
            </a:r>
            <a:r>
              <a:rPr lang="en-GB" sz="1600" dirty="0"/>
              <a:t>of processing algorithms for rapid response products on </a:t>
            </a:r>
            <a:r>
              <a:rPr lang="en-GB" sz="1600"/>
              <a:t>the </a:t>
            </a:r>
            <a:r>
              <a:rPr lang="en-GB" sz="1600" smtClean="0"/>
              <a:t>platform </a:t>
            </a:r>
            <a:r>
              <a:rPr lang="en-GB" sz="1600" b="1" smtClean="0"/>
              <a:t>Delayed</a:t>
            </a:r>
            <a:endParaRPr lang="en-US" sz="1600" dirty="0"/>
          </a:p>
          <a:p>
            <a:endParaRPr lang="en-GB" sz="1600" dirty="0" smtClean="0"/>
          </a:p>
          <a:p>
            <a:r>
              <a:rPr lang="en-GB" sz="1600" dirty="0" smtClean="0"/>
              <a:t>Q3 </a:t>
            </a:r>
            <a:r>
              <a:rPr lang="en-GB" sz="1600" dirty="0"/>
              <a:t>2014 Demonstration of the generation of different </a:t>
            </a:r>
            <a:r>
              <a:rPr lang="en-GB" sz="1600" dirty="0" smtClean="0"/>
              <a:t>products </a:t>
            </a:r>
            <a:r>
              <a:rPr lang="en-GB" sz="1600" dirty="0"/>
              <a:t>for 1-2 earthquakes.</a:t>
            </a:r>
            <a:endParaRPr lang="en-US" sz="1600" dirty="0"/>
          </a:p>
          <a:p>
            <a:endParaRPr lang="en-GB" sz="1600" dirty="0" smtClean="0"/>
          </a:p>
          <a:p>
            <a:r>
              <a:rPr lang="en-GB" sz="1600" smtClean="0"/>
              <a:t>Q2 </a:t>
            </a:r>
            <a:r>
              <a:rPr lang="en-GB" sz="1600" dirty="0"/>
              <a:t>2015 Comparison of results obtained by different groups/algorithms/approaches; consensus report. </a:t>
            </a:r>
            <a:endParaRPr lang="en-US" sz="1600" dirty="0"/>
          </a:p>
          <a:p>
            <a:endParaRPr lang="en-GB" sz="1600" dirty="0" smtClean="0"/>
          </a:p>
          <a:p>
            <a:r>
              <a:rPr lang="en-GB" sz="1600" dirty="0" smtClean="0"/>
              <a:t>Q3 </a:t>
            </a:r>
            <a:r>
              <a:rPr lang="en-GB" sz="1600" dirty="0"/>
              <a:t>2015 Demonstration of the generation of different </a:t>
            </a:r>
            <a:r>
              <a:rPr lang="en-GB" sz="1600" dirty="0" smtClean="0"/>
              <a:t>products </a:t>
            </a:r>
            <a:r>
              <a:rPr lang="en-GB" sz="1600" dirty="0"/>
              <a:t>for 1-2 earthquakes.</a:t>
            </a:r>
            <a:endParaRPr lang="en-US" sz="1600" dirty="0"/>
          </a:p>
          <a:p>
            <a:endParaRPr lang="en-GB" sz="1600" dirty="0" smtClean="0"/>
          </a:p>
          <a:p>
            <a:r>
              <a:rPr lang="en-GB" sz="1600" dirty="0" smtClean="0"/>
              <a:t>Q3 </a:t>
            </a:r>
            <a:r>
              <a:rPr lang="en-GB" sz="1600" dirty="0"/>
              <a:t>2015 Product assessment by the final users </a:t>
            </a:r>
            <a:endParaRPr lang="en-US" sz="1600" dirty="0"/>
          </a:p>
          <a:p>
            <a:endParaRPr lang="en-GB" sz="1600" dirty="0" smtClean="0"/>
          </a:p>
          <a:p>
            <a:r>
              <a:rPr lang="en-GB" sz="1600" dirty="0" smtClean="0"/>
              <a:t>Q3 </a:t>
            </a:r>
            <a:r>
              <a:rPr lang="en-GB" sz="1600" dirty="0"/>
              <a:t>2016 Demonstration of the generation of different </a:t>
            </a:r>
            <a:r>
              <a:rPr lang="en-GB" sz="1600" dirty="0" smtClean="0"/>
              <a:t>products </a:t>
            </a:r>
            <a:r>
              <a:rPr lang="en-GB" sz="1600" dirty="0"/>
              <a:t>for 1-2 earthquakes.</a:t>
            </a:r>
            <a:endParaRPr lang="en-US" sz="1600" dirty="0"/>
          </a:p>
          <a:p>
            <a:r>
              <a:rPr lang="en-US" sz="1600" dirty="0"/>
              <a:t> </a:t>
            </a:r>
          </a:p>
        </p:txBody>
      </p:sp>
    </p:spTree>
    <p:extLst>
      <p:ext uri="{BB962C8B-B14F-4D97-AF65-F5344CB8AC3E}">
        <p14:creationId xmlns:p14="http://schemas.microsoft.com/office/powerpoint/2010/main" val="1227976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32</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Linkages to other pilots</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189562" y="1491594"/>
            <a:ext cx="8776724" cy="4708981"/>
          </a:xfrm>
          <a:prstGeom prst="rect">
            <a:avLst/>
          </a:prstGeom>
          <a:noFill/>
        </p:spPr>
        <p:txBody>
          <a:bodyPr wrap="square" rtlCol="0">
            <a:spAutoFit/>
          </a:bodyPr>
          <a:lstStyle/>
          <a:p>
            <a:pPr marL="342900" indent="-342900">
              <a:buFont typeface="Arial"/>
              <a:buChar char="•"/>
            </a:pPr>
            <a:r>
              <a:rPr lang="en-US" sz="2000" dirty="0" smtClean="0"/>
              <a:t>Are there any current or planned linkages to other thematic pilots</a:t>
            </a:r>
            <a:r>
              <a:rPr lang="en-US" sz="2000" smtClean="0"/>
              <a:t>? </a:t>
            </a:r>
          </a:p>
          <a:p>
            <a:pPr lvl="1"/>
            <a:endParaRPr lang="en-US" sz="2000" smtClean="0"/>
          </a:p>
          <a:p>
            <a:pPr lvl="1"/>
            <a:r>
              <a:rPr lang="en-US" sz="2000" smtClean="0"/>
              <a:t>See outcome of </a:t>
            </a:r>
            <a:r>
              <a:rPr lang="en-US" sz="2000" u="sng" smtClean="0"/>
              <a:t>action M2/4</a:t>
            </a:r>
            <a:endParaRPr lang="en-US" sz="2000" u="sng" dirty="0" smtClean="0"/>
          </a:p>
          <a:p>
            <a:endParaRPr lang="en-US" sz="2000" dirty="0" smtClean="0"/>
          </a:p>
          <a:p>
            <a:pPr marL="342900" lvl="0" indent="-342900">
              <a:buFont typeface="Wingdings" pitchFamily="2" charset="2"/>
              <a:buChar char="ü"/>
            </a:pPr>
            <a:r>
              <a:rPr lang="en-GB" sz="2000" smtClean="0"/>
              <a:t>The </a:t>
            </a:r>
            <a:r>
              <a:rPr lang="en-GB" sz="2000"/>
              <a:t>Geohazards platform is the contribution of ESA to the CEOS Pilot on Seismic Hazards. </a:t>
            </a:r>
          </a:p>
          <a:p>
            <a:pPr marL="342900" lvl="0" indent="-342900">
              <a:buFont typeface="Wingdings" pitchFamily="2" charset="2"/>
              <a:buChar char="ü"/>
            </a:pPr>
            <a:endParaRPr lang="en-GB" sz="2000"/>
          </a:p>
          <a:p>
            <a:pPr marL="342900" lvl="0" indent="-342900">
              <a:buFont typeface="Wingdings" pitchFamily="2" charset="2"/>
              <a:buChar char="ü"/>
            </a:pPr>
            <a:r>
              <a:rPr lang="en-GB" sz="2000"/>
              <a:t>Starting in 2015, the Geohazards platform is able to support the CEOS Pilot on Volcanoes for data access and accounting to support the reporting of data consumption of the Pilot activity and including the Supersites (GSNL) activity concerning seismic volcanoes. </a:t>
            </a:r>
          </a:p>
          <a:p>
            <a:pPr marL="342900" lvl="0" indent="-342900">
              <a:buFont typeface="Wingdings" pitchFamily="2" charset="2"/>
              <a:buChar char="ü"/>
            </a:pPr>
            <a:endParaRPr lang="en-GB" sz="2000"/>
          </a:p>
          <a:p>
            <a:pPr marL="342900" lvl="0" indent="-342900">
              <a:buFont typeface="Wingdings" pitchFamily="2" charset="2"/>
              <a:buChar char="ü"/>
            </a:pPr>
            <a:r>
              <a:rPr lang="en-GB" sz="2000"/>
              <a:t>Starting in end 2015, the Hydrology TEP is able to support the CEOS Pilot on Floods for data access and accounting to support the reporting of data consumption of the Pilot activity</a:t>
            </a:r>
            <a:r>
              <a:rPr lang="en-GB" sz="2000" smtClean="0"/>
              <a:t>.</a:t>
            </a:r>
            <a:endParaRPr lang="en-US" sz="2800" b="1" dirty="0" smtClean="0"/>
          </a:p>
        </p:txBody>
      </p:sp>
    </p:spTree>
    <p:extLst>
      <p:ext uri="{BB962C8B-B14F-4D97-AF65-F5344CB8AC3E}">
        <p14:creationId xmlns:p14="http://schemas.microsoft.com/office/powerpoint/2010/main" val="1519784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33</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Issues</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7" name="TextBox 6"/>
          <p:cNvSpPr txBox="1"/>
          <p:nvPr/>
        </p:nvSpPr>
        <p:spPr>
          <a:xfrm>
            <a:off x="189562" y="1491594"/>
            <a:ext cx="8776724" cy="4216539"/>
          </a:xfrm>
          <a:prstGeom prst="rect">
            <a:avLst/>
          </a:prstGeom>
          <a:noFill/>
        </p:spPr>
        <p:txBody>
          <a:bodyPr wrap="square" rtlCol="0">
            <a:spAutoFit/>
          </a:bodyPr>
          <a:lstStyle/>
          <a:p>
            <a:pPr marL="342900" indent="-342900">
              <a:buFont typeface="Arial"/>
              <a:buChar char="•"/>
            </a:pPr>
            <a:r>
              <a:rPr lang="en-US" sz="2000" smtClean="0"/>
              <a:t>Overeall Pilot users have not really provided detailed requirements for getting EO data (i.e. some agencies haven’t yet had clear input from the CEOS Seismic Pilot)</a:t>
            </a:r>
          </a:p>
          <a:p>
            <a:pPr marL="342900" indent="-342900">
              <a:buFont typeface="Arial"/>
              <a:buChar char="•"/>
            </a:pPr>
            <a:endParaRPr lang="en-US" sz="2000" smtClean="0"/>
          </a:p>
          <a:p>
            <a:pPr marL="342900" indent="-342900">
              <a:buFont typeface="Arial"/>
              <a:buChar char="•"/>
            </a:pPr>
            <a:r>
              <a:rPr lang="en-US" sz="2000" smtClean="0"/>
              <a:t>Some contributing agencies have not implemented the method to provide access to the EO data offered to the Pilot</a:t>
            </a:r>
          </a:p>
          <a:p>
            <a:endParaRPr lang="en-US" sz="2000" smtClean="0"/>
          </a:p>
          <a:p>
            <a:pPr marL="342900" indent="-342900">
              <a:buFont typeface="Arial"/>
              <a:buChar char="•"/>
            </a:pPr>
            <a:r>
              <a:rPr lang="en-US" sz="2000" smtClean="0"/>
              <a:t>The schedule of activities of the Seismic Pilot is influenced by major activities such as the release of the GEP platform for data access &amp; processing (we need to take benefit of it so adjusted the planning)</a:t>
            </a:r>
            <a:endParaRPr lang="en-US" sz="2000" dirty="0"/>
          </a:p>
          <a:p>
            <a:pPr marL="800100" lvl="1" indent="-342900">
              <a:buFont typeface="Arial"/>
              <a:buChar char="•"/>
            </a:pPr>
            <a:endParaRPr lang="en-US" sz="2000" dirty="0" smtClean="0"/>
          </a:p>
          <a:p>
            <a:endParaRPr lang="en-US" sz="2000" dirty="0" smtClean="0"/>
          </a:p>
          <a:p>
            <a:pPr lvl="1"/>
            <a:endParaRPr lang="en-US" sz="2800" b="1" dirty="0" smtClean="0"/>
          </a:p>
        </p:txBody>
      </p:sp>
    </p:spTree>
    <p:extLst>
      <p:ext uri="{BB962C8B-B14F-4D97-AF65-F5344CB8AC3E}">
        <p14:creationId xmlns:p14="http://schemas.microsoft.com/office/powerpoint/2010/main" val="2949169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773" y="3304352"/>
            <a:ext cx="8776724" cy="2062103"/>
          </a:xfrm>
          <a:prstGeom prst="rect">
            <a:avLst/>
          </a:prstGeom>
          <a:noFill/>
        </p:spPr>
        <p:txBody>
          <a:bodyPr wrap="square" rtlCol="0">
            <a:spAutoFit/>
          </a:bodyPr>
          <a:lstStyle/>
          <a:p>
            <a:pPr algn="ctr"/>
            <a:r>
              <a:rPr lang="en-US" sz="3600" dirty="0" smtClean="0"/>
              <a:t>Thank you</a:t>
            </a:r>
          </a:p>
          <a:p>
            <a:pPr algn="ctr"/>
            <a:endParaRPr lang="en-US" sz="3600" dirty="0"/>
          </a:p>
          <a:p>
            <a:pPr algn="ctr"/>
            <a:r>
              <a:rPr lang="en-US" sz="3600" smtClean="0"/>
              <a:t>philippe.bally@esa.int</a:t>
            </a:r>
            <a:endParaRPr lang="en-US" sz="3600" dirty="0"/>
          </a:p>
          <a:p>
            <a:pPr marL="342900" indent="-342900">
              <a:buFont typeface="Arial"/>
              <a:buChar char="•"/>
            </a:pPr>
            <a:endParaRPr lang="en-US" sz="2000" dirty="0"/>
          </a:p>
        </p:txBody>
      </p:sp>
    </p:spTree>
    <p:extLst>
      <p:ext uri="{BB962C8B-B14F-4D97-AF65-F5344CB8AC3E}">
        <p14:creationId xmlns:p14="http://schemas.microsoft.com/office/powerpoint/2010/main" val="2442519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half" idx="2"/>
          </p:nvPr>
        </p:nvSpPr>
        <p:spPr>
          <a:xfrm>
            <a:off x="388074" y="2516696"/>
            <a:ext cx="8534532" cy="3972327"/>
          </a:xfrm>
        </p:spPr>
        <p:txBody>
          <a:bodyPr>
            <a:normAutofit/>
          </a:bodyPr>
          <a:lstStyle/>
          <a:p>
            <a:pPr marL="342900" lvl="0" indent="-342900">
              <a:buFont typeface="+mj-lt"/>
              <a:buAutoNum type="alphaUcPeriod"/>
            </a:pPr>
            <a:r>
              <a:rPr lang="en-GB" b="1" dirty="0" smtClean="0"/>
              <a:t>Support </a:t>
            </a:r>
            <a:r>
              <a:rPr lang="en-GB" b="1" dirty="0"/>
              <a:t>the generation of globally self-consistent strain rate estimates and the mapping of active faults at the global scale by providing EO </a:t>
            </a:r>
            <a:r>
              <a:rPr lang="en-GB" b="1" dirty="0" err="1"/>
              <a:t>InSAR</a:t>
            </a:r>
            <a:r>
              <a:rPr lang="en-GB" b="1" dirty="0"/>
              <a:t> and optical data and processing capacities to existing initiatives, such as the </a:t>
            </a:r>
            <a:r>
              <a:rPr lang="en-GB" b="1" dirty="0" err="1"/>
              <a:t>iGSRM</a:t>
            </a:r>
            <a:endParaRPr lang="en-GB" dirty="0"/>
          </a:p>
          <a:p>
            <a:r>
              <a:rPr lang="en-GB" i="1" dirty="0" smtClean="0">
                <a:solidFill>
                  <a:srgbClr val="FF0000"/>
                </a:solidFill>
              </a:rPr>
              <a:t>[role of EO: </a:t>
            </a:r>
            <a:r>
              <a:rPr lang="en-GB" i="1" dirty="0">
                <a:solidFill>
                  <a:srgbClr val="FF0000"/>
                </a:solidFill>
              </a:rPr>
              <a:t>w</a:t>
            </a:r>
            <a:r>
              <a:rPr lang="en-GB" i="1" dirty="0" smtClean="0">
                <a:solidFill>
                  <a:srgbClr val="FF0000"/>
                </a:solidFill>
              </a:rPr>
              <a:t>ide </a:t>
            </a:r>
            <a:r>
              <a:rPr lang="en-GB" i="1" dirty="0">
                <a:solidFill>
                  <a:srgbClr val="FF0000"/>
                </a:solidFill>
              </a:rPr>
              <a:t>extent satellite observations]</a:t>
            </a:r>
            <a:endParaRPr lang="en-GB" dirty="0">
              <a:solidFill>
                <a:srgbClr val="FF0000"/>
              </a:solidFill>
            </a:endParaRPr>
          </a:p>
          <a:p>
            <a:pPr marL="342900" lvl="0" indent="-342900">
              <a:buFont typeface="+mj-lt"/>
              <a:buAutoNum type="alphaUcPeriod" startAt="2"/>
            </a:pPr>
            <a:r>
              <a:rPr lang="en-GB" b="1" dirty="0"/>
              <a:t>Support and continue the GSNL for seismic hazards and volcanoes</a:t>
            </a:r>
            <a:endParaRPr lang="en-GB" dirty="0"/>
          </a:p>
          <a:p>
            <a:r>
              <a:rPr lang="en-GB" i="1" dirty="0" smtClean="0">
                <a:solidFill>
                  <a:srgbClr val="FF0000"/>
                </a:solidFill>
              </a:rPr>
              <a:t>[role of EO: multiple observations </a:t>
            </a:r>
            <a:r>
              <a:rPr lang="en-GB" i="1" dirty="0">
                <a:solidFill>
                  <a:srgbClr val="FF0000"/>
                </a:solidFill>
              </a:rPr>
              <a:t>focused on supersites]</a:t>
            </a:r>
            <a:endParaRPr lang="en-GB" dirty="0">
              <a:solidFill>
                <a:srgbClr val="FF0000"/>
              </a:solidFill>
            </a:endParaRPr>
          </a:p>
          <a:p>
            <a:pPr marL="342900" lvl="0" indent="-342900">
              <a:buFont typeface="+mj-lt"/>
              <a:buAutoNum type="alphaUcPeriod" startAt="3"/>
            </a:pPr>
            <a:r>
              <a:rPr lang="en-GB" b="1" dirty="0"/>
              <a:t>Develop and demonstrate advanced science products for rapid earthquake response.</a:t>
            </a:r>
            <a:endParaRPr lang="en-GB" dirty="0"/>
          </a:p>
          <a:p>
            <a:r>
              <a:rPr lang="en-GB" i="1" dirty="0" smtClean="0">
                <a:solidFill>
                  <a:srgbClr val="FF0000"/>
                </a:solidFill>
              </a:rPr>
              <a:t>[role of EO: observation </a:t>
            </a:r>
            <a:r>
              <a:rPr lang="en-GB" i="1" dirty="0">
                <a:solidFill>
                  <a:srgbClr val="FF0000"/>
                </a:solidFill>
              </a:rPr>
              <a:t>of earthquakes with M&gt;5.8]</a:t>
            </a:r>
            <a:endParaRPr lang="en-GB" dirty="0">
              <a:solidFill>
                <a:srgbClr val="FF0000"/>
              </a:solidFill>
            </a:endParaRPr>
          </a:p>
        </p:txBody>
      </p:sp>
      <p:sp>
        <p:nvSpPr>
          <p:cNvPr id="7" name="Title 1"/>
          <p:cNvSpPr>
            <a:spLocks noGrp="1"/>
          </p:cNvSpPr>
          <p:nvPr>
            <p:ph type="title"/>
          </p:nvPr>
        </p:nvSpPr>
        <p:spPr>
          <a:xfrm>
            <a:off x="388074" y="1652631"/>
            <a:ext cx="5745148" cy="553674"/>
          </a:xfrm>
        </p:spPr>
        <p:txBody>
          <a:bodyPr/>
          <a:lstStyle/>
          <a:p>
            <a:r>
              <a:rPr lang="en-US" dirty="0" smtClean="0"/>
              <a:t/>
            </a:r>
            <a:br>
              <a:rPr lang="en-US" dirty="0" smtClean="0"/>
            </a:br>
            <a:r>
              <a:rPr lang="en-US" dirty="0" smtClean="0">
                <a:solidFill>
                  <a:srgbClr val="002569"/>
                </a:solidFill>
              </a:rPr>
              <a:t>Objectives of the pilot:</a:t>
            </a:r>
            <a:endParaRPr lang="en-US" dirty="0">
              <a:solidFill>
                <a:srgbClr val="002569"/>
              </a:solidFill>
            </a:endParaRPr>
          </a:p>
        </p:txBody>
      </p:sp>
    </p:spTree>
    <p:extLst>
      <p:ext uri="{BB962C8B-B14F-4D97-AF65-F5344CB8AC3E}">
        <p14:creationId xmlns:p14="http://schemas.microsoft.com/office/powerpoint/2010/main" val="2756142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5</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Pilot Outcomes </a:t>
            </a:r>
            <a:r>
              <a:rPr lang="en-US" sz="3200" b="1" kern="0" noProof="0" smtClean="0">
                <a:solidFill>
                  <a:schemeClr val="bg1"/>
                </a:solidFill>
                <a:latin typeface="Tahoma" pitchFamily="-106" charset="0"/>
                <a:cs typeface="Tahoma" pitchFamily="-106" charset="0"/>
              </a:rPr>
              <a:t>by Partner</a:t>
            </a:r>
            <a:endParaRPr lang="en-US" sz="3200" b="1" kern="0" noProof="0" dirty="0" smtClean="0">
              <a:solidFill>
                <a:schemeClr val="bg1"/>
              </a:solidFill>
              <a:latin typeface="Tahoma" pitchFamily="-106" charset="0"/>
              <a:cs typeface="Tahoma" pitchFamily="-106"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89139526"/>
              </p:ext>
            </p:extLst>
          </p:nvPr>
        </p:nvGraphicFramePr>
        <p:xfrm>
          <a:off x="117027" y="1392054"/>
          <a:ext cx="8912805" cy="5195609"/>
        </p:xfrm>
        <a:graphic>
          <a:graphicData uri="http://schemas.openxmlformats.org/drawingml/2006/table">
            <a:tbl>
              <a:tblPr firstRow="1" bandRow="1">
                <a:tableStyleId>{D27102A9-8310-4765-A935-A1911B00CA55}</a:tableStyleId>
              </a:tblPr>
              <a:tblGrid>
                <a:gridCol w="1511786"/>
                <a:gridCol w="4430084"/>
                <a:gridCol w="2970935"/>
              </a:tblGrid>
              <a:tr h="443198">
                <a:tc>
                  <a:txBody>
                    <a:bodyPr/>
                    <a:lstStyle/>
                    <a:p>
                      <a:r>
                        <a:rPr lang="en-US" dirty="0" smtClean="0"/>
                        <a:t>Objective</a:t>
                      </a:r>
                      <a:endParaRPr lang="en-US" dirty="0"/>
                    </a:p>
                  </a:txBody>
                  <a:tcPr/>
                </a:tc>
                <a:tc>
                  <a:txBody>
                    <a:bodyPr/>
                    <a:lstStyle/>
                    <a:p>
                      <a:r>
                        <a:rPr lang="en-US" dirty="0" smtClean="0"/>
                        <a:t>Outcome</a:t>
                      </a:r>
                      <a:endParaRPr lang="en-US" dirty="0"/>
                    </a:p>
                  </a:txBody>
                  <a:tcPr/>
                </a:tc>
                <a:tc>
                  <a:txBody>
                    <a:bodyPr/>
                    <a:lstStyle/>
                    <a:p>
                      <a:r>
                        <a:rPr lang="en-US" dirty="0" smtClean="0"/>
                        <a:t>Value</a:t>
                      </a:r>
                      <a:r>
                        <a:rPr lang="en-US" baseline="0" dirty="0" smtClean="0"/>
                        <a:t> Added P</a:t>
                      </a:r>
                      <a:r>
                        <a:rPr lang="en-US" dirty="0" smtClean="0"/>
                        <a:t>artner</a:t>
                      </a:r>
                      <a:endParaRPr lang="en-US" dirty="0"/>
                    </a:p>
                  </a:txBody>
                  <a:tcPr/>
                </a:tc>
              </a:tr>
              <a:tr h="534325">
                <a:tc>
                  <a:txBody>
                    <a:bodyPr/>
                    <a:lstStyle/>
                    <a:p>
                      <a:r>
                        <a:rPr lang="en-US" sz="1400" b="1" dirty="0" smtClean="0"/>
                        <a:t>A</a:t>
                      </a:r>
                      <a:endParaRPr lang="en-US" sz="1400" b="1" dirty="0">
                        <a:solidFill>
                          <a:schemeClr val="bg1"/>
                        </a:solidFill>
                      </a:endParaRPr>
                    </a:p>
                  </a:txBody>
                  <a:tcPr/>
                </a:tc>
                <a:tc>
                  <a:txBody>
                    <a:bodyPr/>
                    <a:lstStyle/>
                    <a:p>
                      <a:r>
                        <a:rPr lang="en-US" sz="1400" dirty="0" smtClean="0"/>
                        <a:t>Regional strain map for Himalayas, Eastern Turkey</a:t>
                      </a:r>
                      <a:endParaRPr lang="en-US" sz="1400" dirty="0">
                        <a:solidFill>
                          <a:srgbClr val="FFFFFF"/>
                        </a:solidFill>
                      </a:endParaRPr>
                    </a:p>
                  </a:txBody>
                  <a:tcPr/>
                </a:tc>
                <a:tc>
                  <a:txBody>
                    <a:bodyPr/>
                    <a:lstStyle/>
                    <a:p>
                      <a:r>
                        <a:rPr lang="en-US" sz="1400" b="0" dirty="0" smtClean="0"/>
                        <a:t>COMET+</a:t>
                      </a:r>
                      <a:endParaRPr lang="en-US" sz="1400" b="0" dirty="0">
                        <a:solidFill>
                          <a:srgbClr val="FFFFFF"/>
                        </a:solidFill>
                      </a:endParaRPr>
                    </a:p>
                  </a:txBody>
                  <a:tcPr/>
                </a:tc>
              </a:tr>
              <a:tr h="534325">
                <a:tc>
                  <a:txBody>
                    <a:bodyPr/>
                    <a:lstStyle/>
                    <a:p>
                      <a:r>
                        <a:rPr lang="en-US" sz="1400" b="1" dirty="0" smtClean="0"/>
                        <a:t>A</a:t>
                      </a:r>
                      <a:endParaRPr lang="en-US" sz="1400" b="1" dirty="0">
                        <a:solidFill>
                          <a:schemeClr val="bg1"/>
                        </a:solidFill>
                      </a:endParaRPr>
                    </a:p>
                  </a:txBody>
                  <a:tcPr/>
                </a:tc>
                <a:tc>
                  <a:txBody>
                    <a:bodyPr/>
                    <a:lstStyle/>
                    <a:p>
                      <a:r>
                        <a:rPr lang="en-US" sz="1400" dirty="0" smtClean="0"/>
                        <a:t>Regional strain map for Andes</a:t>
                      </a:r>
                      <a:endParaRPr lang="en-US" sz="1400" dirty="0">
                        <a:solidFill>
                          <a:srgbClr val="FFFFFF"/>
                        </a:solidFill>
                      </a:endParaRPr>
                    </a:p>
                  </a:txBody>
                  <a:tcPr/>
                </a:tc>
                <a:tc>
                  <a:txBody>
                    <a:bodyPr/>
                    <a:lstStyle/>
                    <a:p>
                      <a:r>
                        <a:rPr lang="en-US" sz="1400" b="0" dirty="0" err="1" smtClean="0"/>
                        <a:t>ISTerre</a:t>
                      </a:r>
                      <a:endParaRPr lang="en-US" sz="1400" b="0" dirty="0">
                        <a:solidFill>
                          <a:srgbClr val="FFFFFF"/>
                        </a:solidFill>
                      </a:endParaRPr>
                    </a:p>
                  </a:txBody>
                  <a:tcPr/>
                </a:tc>
              </a:tr>
              <a:tr h="627864">
                <a:tc>
                  <a:txBody>
                    <a:bodyPr/>
                    <a:lstStyle/>
                    <a:p>
                      <a:r>
                        <a:rPr lang="en-US" sz="1400" b="1" dirty="0" smtClean="0">
                          <a:solidFill>
                            <a:srgbClr val="002569"/>
                          </a:solidFill>
                        </a:rPr>
                        <a:t>A</a:t>
                      </a:r>
                      <a:endParaRPr lang="en-US" sz="1400" b="1" dirty="0">
                        <a:solidFill>
                          <a:srgbClr val="002569"/>
                        </a:solidFill>
                      </a:endParaRPr>
                    </a:p>
                  </a:txBody>
                  <a:tcPr/>
                </a:tc>
                <a:tc>
                  <a:txBody>
                    <a:bodyPr/>
                    <a:lstStyle/>
                    <a:p>
                      <a:r>
                        <a:rPr lang="en-US" sz="1400" dirty="0" smtClean="0">
                          <a:solidFill>
                            <a:srgbClr val="002569"/>
                          </a:solidFill>
                        </a:rPr>
                        <a:t>Calibration and validation zones for global strain map: California, Tokyo, Marmara Sea (Turkey)</a:t>
                      </a:r>
                      <a:endParaRPr lang="en-US" sz="1400" dirty="0">
                        <a:solidFill>
                          <a:srgbClr val="002569"/>
                        </a:solidFill>
                      </a:endParaRPr>
                    </a:p>
                  </a:txBody>
                  <a:tcPr/>
                </a:tc>
                <a:tc>
                  <a:txBody>
                    <a:bodyPr/>
                    <a:lstStyle/>
                    <a:p>
                      <a:r>
                        <a:rPr lang="en-US" sz="1400" b="0" dirty="0" err="1" smtClean="0">
                          <a:solidFill>
                            <a:srgbClr val="002569"/>
                          </a:solidFill>
                        </a:rPr>
                        <a:t>Univ</a:t>
                      </a:r>
                      <a:r>
                        <a:rPr lang="en-US" sz="1400" b="0" dirty="0" smtClean="0">
                          <a:solidFill>
                            <a:srgbClr val="002569"/>
                          </a:solidFill>
                        </a:rPr>
                        <a:t> of Miami, others?</a:t>
                      </a:r>
                      <a:endParaRPr lang="en-US" sz="1400" b="0" dirty="0">
                        <a:solidFill>
                          <a:srgbClr val="002569"/>
                        </a:solidFill>
                      </a:endParaRPr>
                    </a:p>
                  </a:txBody>
                  <a:tcPr/>
                </a:tc>
              </a:tr>
              <a:tr h="627864">
                <a:tc>
                  <a:txBody>
                    <a:bodyPr/>
                    <a:lstStyle/>
                    <a:p>
                      <a:r>
                        <a:rPr lang="en-US" sz="1400" b="1" dirty="0" smtClean="0">
                          <a:solidFill>
                            <a:srgbClr val="002569"/>
                          </a:solidFill>
                        </a:rPr>
                        <a:t>A</a:t>
                      </a:r>
                      <a:endParaRPr lang="en-US" sz="1400" b="1" dirty="0">
                        <a:solidFill>
                          <a:srgbClr val="002569"/>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400" dirty="0" smtClean="0"/>
                        <a:t>EO based urban footprint to support exposure mapping as supporting information for seismic risk analysis.</a:t>
                      </a:r>
                      <a:endParaRPr lang="fr-BE" sz="1400" b="1" dirty="0" smtClean="0"/>
                    </a:p>
                    <a:p>
                      <a:endParaRPr lang="en-US" sz="1400" dirty="0">
                        <a:solidFill>
                          <a:srgbClr val="002569"/>
                        </a:solidFill>
                      </a:endParaRPr>
                    </a:p>
                  </a:txBody>
                  <a:tcPr/>
                </a:tc>
                <a:tc>
                  <a:txBody>
                    <a:bodyPr/>
                    <a:lstStyle/>
                    <a:p>
                      <a:r>
                        <a:rPr lang="en-US" sz="1400" b="0" dirty="0" err="1" smtClean="0">
                          <a:solidFill>
                            <a:srgbClr val="002569"/>
                          </a:solidFill>
                        </a:rPr>
                        <a:t>EUCentre</a:t>
                      </a:r>
                      <a:endParaRPr lang="en-US" sz="1400" b="0" dirty="0">
                        <a:solidFill>
                          <a:srgbClr val="002569"/>
                        </a:solidFill>
                      </a:endParaRPr>
                    </a:p>
                  </a:txBody>
                  <a:tcPr/>
                </a:tc>
              </a:tr>
              <a:tr h="534325">
                <a:tc>
                  <a:txBody>
                    <a:bodyPr/>
                    <a:lstStyle/>
                    <a:p>
                      <a:r>
                        <a:rPr lang="en-US" sz="1400" b="1" dirty="0" smtClean="0">
                          <a:solidFill>
                            <a:schemeClr val="tx1"/>
                          </a:solidFill>
                        </a:rPr>
                        <a:t>B</a:t>
                      </a:r>
                      <a:endParaRPr lang="en-US" sz="14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On-demand processing to support GSNL Supersites</a:t>
                      </a:r>
                      <a:r>
                        <a:rPr lang="en-US" sz="1400" baseline="0" dirty="0" smtClean="0"/>
                        <a:t> (and </a:t>
                      </a:r>
                      <a:r>
                        <a:rPr lang="en-US" sz="1400" dirty="0" smtClean="0"/>
                        <a:t>hosting of ESA and</a:t>
                      </a:r>
                      <a:r>
                        <a:rPr lang="en-US" sz="1400" baseline="0" dirty="0" smtClean="0"/>
                        <a:t> some other GSNL data)</a:t>
                      </a:r>
                      <a:endParaRPr lang="en-US" sz="1400" dirty="0" smtClean="0">
                        <a:solidFill>
                          <a:srgbClr val="FFFFFF"/>
                        </a:solidFill>
                      </a:endParaRPr>
                    </a:p>
                  </a:txBody>
                  <a:tcPr/>
                </a:tc>
                <a:tc>
                  <a:txBody>
                    <a:bodyPr/>
                    <a:lstStyle/>
                    <a:p>
                      <a:r>
                        <a:rPr lang="en-US" sz="1400" b="0" dirty="0" smtClean="0"/>
                        <a:t>ESA</a:t>
                      </a:r>
                      <a:endParaRPr lang="en-US" sz="1400" b="0" dirty="0">
                        <a:solidFill>
                          <a:srgbClr val="FFFFFF"/>
                        </a:solidFill>
                      </a:endParaRPr>
                    </a:p>
                  </a:txBody>
                  <a:tcPr/>
                </a:tc>
              </a:tr>
              <a:tr h="627864">
                <a:tc>
                  <a:txBody>
                    <a:bodyPr/>
                    <a:lstStyle/>
                    <a:p>
                      <a:r>
                        <a:rPr lang="en-US" sz="1400" b="1" dirty="0" smtClean="0"/>
                        <a:t>C</a:t>
                      </a:r>
                      <a:endParaRPr lang="en-US" sz="1400" b="1" dirty="0">
                        <a:solidFill>
                          <a:schemeClr val="bg1"/>
                        </a:solidFill>
                      </a:endParaRPr>
                    </a:p>
                  </a:txBody>
                  <a:tcPr/>
                </a:tc>
                <a:tc>
                  <a:txBody>
                    <a:bodyPr/>
                    <a:lstStyle/>
                    <a:p>
                      <a:r>
                        <a:rPr lang="en-US" sz="1400" dirty="0" smtClean="0"/>
                        <a:t>Rapid</a:t>
                      </a:r>
                      <a:r>
                        <a:rPr lang="en-US" sz="1400" baseline="0" dirty="0" smtClean="0"/>
                        <a:t> science products to support earthquake response science – selected events globally</a:t>
                      </a:r>
                      <a:endParaRPr lang="en-US" sz="1400" dirty="0">
                        <a:solidFill>
                          <a:srgbClr val="FFFFFF"/>
                        </a:solidFill>
                      </a:endParaRPr>
                    </a:p>
                  </a:txBody>
                  <a:tcPr/>
                </a:tc>
                <a:tc>
                  <a:txBody>
                    <a:bodyPr/>
                    <a:lstStyle/>
                    <a:p>
                      <a:r>
                        <a:rPr lang="en-US" sz="1400" b="0" dirty="0" smtClean="0"/>
                        <a:t>INGV</a:t>
                      </a:r>
                      <a:endParaRPr lang="en-US" sz="1400" b="0" dirty="0">
                        <a:solidFill>
                          <a:schemeClr val="bg1"/>
                        </a:solidFill>
                      </a:endParaRPr>
                    </a:p>
                  </a:txBody>
                  <a:tcPr/>
                </a:tc>
              </a:tr>
              <a:tr h="627864">
                <a:tc>
                  <a:txBody>
                    <a:bodyPr/>
                    <a:lstStyle/>
                    <a:p>
                      <a:r>
                        <a:rPr lang="en-US" sz="1400" b="1" dirty="0" smtClean="0"/>
                        <a:t>C</a:t>
                      </a:r>
                      <a:endParaRPr lang="en-US" sz="1400" b="1" dirty="0">
                        <a:solidFill>
                          <a:schemeClr val="bg1"/>
                        </a:solidFill>
                      </a:endParaRPr>
                    </a:p>
                  </a:txBody>
                  <a:tcPr/>
                </a:tc>
                <a:tc>
                  <a:txBody>
                    <a:bodyPr/>
                    <a:lstStyle/>
                    <a:p>
                      <a:r>
                        <a:rPr lang="en-US" sz="1400" dirty="0" smtClean="0"/>
                        <a:t>Rapid</a:t>
                      </a:r>
                      <a:r>
                        <a:rPr lang="en-US" sz="1400" baseline="0" dirty="0" smtClean="0"/>
                        <a:t> science products to support earthquake response science – selected events globally</a:t>
                      </a:r>
                      <a:endParaRPr lang="en-US" sz="1400" dirty="0">
                        <a:solidFill>
                          <a:srgbClr val="FFFFFF"/>
                        </a:solidFill>
                      </a:endParaRPr>
                    </a:p>
                  </a:txBody>
                  <a:tcPr/>
                </a:tc>
                <a:tc>
                  <a:txBody>
                    <a:bodyPr/>
                    <a:lstStyle/>
                    <a:p>
                      <a:r>
                        <a:rPr lang="en-US" sz="1400" b="0" baseline="0" dirty="0" smtClean="0"/>
                        <a:t>NASA/JPL</a:t>
                      </a:r>
                      <a:endParaRPr lang="en-US" sz="1400" b="0" dirty="0">
                        <a:solidFill>
                          <a:schemeClr val="bg1"/>
                        </a:solidFill>
                      </a:endParaRPr>
                    </a:p>
                  </a:txBody>
                  <a:tcPr/>
                </a:tc>
              </a:tr>
              <a:tr h="534325">
                <a:tc>
                  <a:txBody>
                    <a:bodyPr/>
                    <a:lstStyle/>
                    <a:p>
                      <a:r>
                        <a:rPr lang="en-US" sz="1400" b="1" dirty="0" smtClean="0"/>
                        <a:t>ALL</a:t>
                      </a:r>
                      <a:endParaRPr lang="en-US" sz="1400" b="1" dirty="0">
                        <a:solidFill>
                          <a:schemeClr val="bg1"/>
                        </a:solidFill>
                      </a:endParaRPr>
                    </a:p>
                  </a:txBody>
                  <a:tcPr/>
                </a:tc>
                <a:tc>
                  <a:txBody>
                    <a:bodyPr/>
                    <a:lstStyle/>
                    <a:p>
                      <a:r>
                        <a:rPr lang="en-US" sz="1400" dirty="0" smtClean="0">
                          <a:solidFill>
                            <a:schemeClr val="tx1"/>
                          </a:solidFill>
                        </a:rPr>
                        <a:t>Satellite for </a:t>
                      </a:r>
                      <a:r>
                        <a:rPr lang="en-US" sz="1400" dirty="0" err="1" smtClean="0">
                          <a:solidFill>
                            <a:schemeClr val="tx1"/>
                          </a:solidFill>
                        </a:rPr>
                        <a:t>Geohazards</a:t>
                      </a:r>
                      <a:r>
                        <a:rPr lang="en-US" sz="1400" dirty="0" smtClean="0">
                          <a:solidFill>
                            <a:schemeClr val="tx1"/>
                          </a:solidFill>
                        </a:rPr>
                        <a:t> Exploitation</a:t>
                      </a:r>
                      <a:r>
                        <a:rPr lang="en-US" sz="1400" dirty="0" smtClean="0">
                          <a:solidFill>
                            <a:srgbClr val="002569"/>
                          </a:solidFill>
                        </a:rPr>
                        <a:t> Platform (</a:t>
                      </a:r>
                      <a:r>
                        <a:rPr lang="en-US" sz="1200" dirty="0" smtClean="0">
                          <a:solidFill>
                            <a:srgbClr val="002569"/>
                          </a:solidFill>
                        </a:rPr>
                        <a:t>includes all objectives and volcanoes, possibly landslides</a:t>
                      </a:r>
                      <a:r>
                        <a:rPr lang="en-US" sz="1400" dirty="0" smtClean="0">
                          <a:solidFill>
                            <a:srgbClr val="002569"/>
                          </a:solidFill>
                        </a:rPr>
                        <a:t>)</a:t>
                      </a:r>
                      <a:endParaRPr lang="en-US" sz="1400" dirty="0">
                        <a:solidFill>
                          <a:srgbClr val="002569"/>
                        </a:solidFill>
                      </a:endParaRPr>
                    </a:p>
                  </a:txBody>
                  <a:tcPr/>
                </a:tc>
                <a:tc>
                  <a:txBody>
                    <a:bodyPr/>
                    <a:lstStyle/>
                    <a:p>
                      <a:r>
                        <a:rPr lang="en-US" sz="1400" b="0" dirty="0" smtClean="0"/>
                        <a:t>ESA/</a:t>
                      </a:r>
                      <a:r>
                        <a:rPr lang="en-US" sz="1400" b="0" dirty="0" err="1" smtClean="0"/>
                        <a:t>TerraDue</a:t>
                      </a:r>
                      <a:endParaRPr lang="en-US" sz="1400" b="0" dirty="0">
                        <a:solidFill>
                          <a:schemeClr val="bg1"/>
                        </a:solidFill>
                      </a:endParaRPr>
                    </a:p>
                  </a:txBody>
                  <a:tcPr/>
                </a:tc>
              </a:tr>
            </a:tbl>
          </a:graphicData>
        </a:graphic>
      </p:graphicFrame>
    </p:spTree>
    <p:extLst>
      <p:ext uri="{BB962C8B-B14F-4D97-AF65-F5344CB8AC3E}">
        <p14:creationId xmlns:p14="http://schemas.microsoft.com/office/powerpoint/2010/main" val="1766075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6</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solidFill>
                <a:latin typeface="Tahoma" pitchFamily="-106" charset="0"/>
                <a:cs typeface="Tahoma" pitchFamily="-106" charset="0"/>
              </a:rPr>
              <a:t>Milestones 2014-2016</a:t>
            </a:r>
            <a:endParaRPr kumimoji="0" lang="en-US" sz="28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sp>
        <p:nvSpPr>
          <p:cNvPr id="7" name="TextBox 6"/>
          <p:cNvSpPr txBox="1"/>
          <p:nvPr/>
        </p:nvSpPr>
        <p:spPr>
          <a:xfrm>
            <a:off x="299876" y="1491594"/>
            <a:ext cx="8494874" cy="2923877"/>
          </a:xfrm>
          <a:prstGeom prst="rect">
            <a:avLst/>
          </a:prstGeom>
          <a:noFill/>
        </p:spPr>
        <p:txBody>
          <a:bodyPr wrap="square" rtlCol="0">
            <a:spAutoFit/>
          </a:bodyPr>
          <a:lstStyle/>
          <a:p>
            <a:r>
              <a:rPr lang="en-GB" b="1" dirty="0" smtClean="0"/>
              <a:t>Across all</a:t>
            </a:r>
            <a:r>
              <a:rPr lang="en-GB" b="1" dirty="0"/>
              <a:t> </a:t>
            </a:r>
            <a:r>
              <a:rPr lang="en-GB" b="1" dirty="0" smtClean="0"/>
              <a:t>Objectives:  c</a:t>
            </a:r>
            <a:r>
              <a:rPr lang="en-US" b="1" dirty="0" err="1" smtClean="0"/>
              <a:t>oordination</a:t>
            </a:r>
            <a:r>
              <a:rPr lang="en-US" b="1" dirty="0" smtClean="0"/>
              <a:t> &amp; development activities.</a:t>
            </a:r>
            <a:endParaRPr lang="en-US" b="1" dirty="0"/>
          </a:p>
          <a:p>
            <a:endParaRPr lang="en-US" dirty="0" smtClean="0"/>
          </a:p>
          <a:p>
            <a:r>
              <a:rPr lang="en-US" dirty="0" smtClean="0"/>
              <a:t>Q4 </a:t>
            </a:r>
            <a:r>
              <a:rPr lang="en-US" dirty="0"/>
              <a:t>2014 Development of the </a:t>
            </a:r>
            <a:r>
              <a:rPr lang="en-US" b="1" dirty="0"/>
              <a:t>web site portal </a:t>
            </a:r>
            <a:r>
              <a:rPr lang="en-US" dirty="0"/>
              <a:t>and </a:t>
            </a:r>
            <a:r>
              <a:rPr lang="en-US" b="1" dirty="0" smtClean="0"/>
              <a:t>platform.</a:t>
            </a:r>
          </a:p>
          <a:p>
            <a:endParaRPr lang="en-US" b="1" dirty="0" smtClean="0">
              <a:solidFill>
                <a:srgbClr val="FF0000"/>
              </a:solidFill>
            </a:endParaRPr>
          </a:p>
          <a:p>
            <a:pPr algn="ctr"/>
            <a:r>
              <a:rPr lang="en-US" b="1" dirty="0" smtClean="0">
                <a:solidFill>
                  <a:srgbClr val="FF0000"/>
                </a:solidFill>
              </a:rPr>
              <a:t>Aim: </a:t>
            </a:r>
          </a:p>
          <a:p>
            <a:pPr algn="ctr"/>
            <a:r>
              <a:rPr lang="en-US" dirty="0" smtClean="0">
                <a:solidFill>
                  <a:srgbClr val="FF0000"/>
                </a:solidFill>
              </a:rPr>
              <a:t>Deploy </a:t>
            </a:r>
            <a:r>
              <a:rPr lang="en-US" dirty="0">
                <a:solidFill>
                  <a:srgbClr val="FF0000"/>
                </a:solidFill>
              </a:rPr>
              <a:t>a complete and consistent collaborative </a:t>
            </a:r>
            <a:r>
              <a:rPr lang="en-US" dirty="0" smtClean="0">
                <a:solidFill>
                  <a:srgbClr val="FF0000"/>
                </a:solidFill>
              </a:rPr>
              <a:t>platform </a:t>
            </a:r>
          </a:p>
          <a:p>
            <a:pPr algn="ctr"/>
            <a:r>
              <a:rPr lang="en-US" dirty="0" smtClean="0">
                <a:solidFill>
                  <a:srgbClr val="FF0000"/>
                </a:solidFill>
              </a:rPr>
              <a:t>to support the CEOS Pilot (Seismic and partly Volcano). </a:t>
            </a:r>
          </a:p>
          <a:p>
            <a:pPr algn="ctr"/>
            <a:r>
              <a:rPr lang="en-US" dirty="0" smtClean="0">
                <a:solidFill>
                  <a:srgbClr val="FF0000"/>
                </a:solidFill>
              </a:rPr>
              <a:t>Allow </a:t>
            </a:r>
            <a:r>
              <a:rPr lang="en-US" dirty="0">
                <a:solidFill>
                  <a:srgbClr val="FF0000"/>
                </a:solidFill>
              </a:rPr>
              <a:t>closer links with users to ease </a:t>
            </a:r>
            <a:r>
              <a:rPr lang="en-US" dirty="0" smtClean="0">
                <a:solidFill>
                  <a:srgbClr val="FF0000"/>
                </a:solidFill>
              </a:rPr>
              <a:t>access to &amp; exploit </a:t>
            </a:r>
            <a:r>
              <a:rPr lang="en-US" dirty="0">
                <a:solidFill>
                  <a:srgbClr val="FF0000"/>
                </a:solidFill>
              </a:rPr>
              <a:t>data.</a:t>
            </a:r>
          </a:p>
          <a:p>
            <a:pPr algn="ctr"/>
            <a:endParaRPr lang="en-US" b="1" dirty="0" smtClean="0">
              <a:solidFill>
                <a:srgbClr val="FF0000"/>
              </a:solidFill>
            </a:endParaRPr>
          </a:p>
          <a:p>
            <a:endParaRPr lang="en-US" b="1" dirty="0">
              <a:solidFill>
                <a:srgbClr val="FF000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278" y="4487157"/>
            <a:ext cx="4380347" cy="2370843"/>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5830" y="4498490"/>
            <a:ext cx="3425680" cy="235951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77" y="4487158"/>
            <a:ext cx="1914483" cy="2370843"/>
          </a:xfrm>
          <a:prstGeom prst="rect">
            <a:avLst/>
          </a:prstGeom>
        </p:spPr>
      </p:pic>
    </p:spTree>
    <p:extLst>
      <p:ext uri="{BB962C8B-B14F-4D97-AF65-F5344CB8AC3E}">
        <p14:creationId xmlns:p14="http://schemas.microsoft.com/office/powerpoint/2010/main" val="236485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7</a:t>
            </a:fld>
            <a:endParaRPr lang="en-US" dirty="0" smtClean="0"/>
          </a:p>
        </p:txBody>
      </p:sp>
      <p:sp>
        <p:nvSpPr>
          <p:cNvPr id="6" name="Title 1"/>
          <p:cNvSpPr txBox="1">
            <a:spLocks/>
          </p:cNvSpPr>
          <p:nvPr/>
        </p:nvSpPr>
        <p:spPr bwMode="auto">
          <a:xfrm>
            <a:off x="0" y="109710"/>
            <a:ext cx="8794751"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1600" b="1" kern="0" smtClean="0">
                <a:latin typeface="Tahoma" pitchFamily="-106" charset="0"/>
                <a:cs typeface="Tahoma" pitchFamily="-106" charset="0"/>
              </a:rPr>
              <a:t>The geohazards exploitation platform to support users</a:t>
            </a:r>
            <a:endParaRPr kumimoji="0" lang="en-US" sz="1600" b="1" i="0" u="none" strike="noStrike" kern="0" cap="none" spc="0" normalizeH="0" baseline="0" noProof="0" dirty="0" smtClean="0">
              <a:ln>
                <a:noFill/>
              </a:ln>
              <a:effectLst/>
              <a:uLnTx/>
              <a:uFillTx/>
              <a:latin typeface="Tahoma" pitchFamily="-106" charset="0"/>
              <a:cs typeface="Tahoma" pitchFamily="-106"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850232" y="1435768"/>
            <a:ext cx="7724273" cy="3737811"/>
          </a:xfrm>
          <a:prstGeom prst="rect">
            <a:avLst/>
          </a:prstGeom>
        </p:spPr>
      </p:pic>
      <p:sp>
        <p:nvSpPr>
          <p:cNvPr id="9" name="Title 4"/>
          <p:cNvSpPr txBox="1">
            <a:spLocks/>
          </p:cNvSpPr>
          <p:nvPr/>
        </p:nvSpPr>
        <p:spPr bwMode="auto">
          <a:xfrm>
            <a:off x="1339850" y="115888"/>
            <a:ext cx="76327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a:r>
              <a:rPr lang="en-US" sz="3200" b="1" smtClean="0">
                <a:solidFill>
                  <a:srgbClr val="FFFFFF"/>
                </a:solidFill>
              </a:rPr>
              <a:t>The geohazards platform</a:t>
            </a:r>
          </a:p>
        </p:txBody>
      </p:sp>
      <p:sp>
        <p:nvSpPr>
          <p:cNvPr id="10" name="TextBox 9"/>
          <p:cNvSpPr txBox="1"/>
          <p:nvPr/>
        </p:nvSpPr>
        <p:spPr>
          <a:xfrm>
            <a:off x="396128" y="4957011"/>
            <a:ext cx="8643597" cy="1668149"/>
          </a:xfrm>
          <a:prstGeom prst="rect">
            <a:avLst/>
          </a:prstGeom>
          <a:noFill/>
        </p:spPr>
        <p:txBody>
          <a:bodyPr wrap="square" rtlCol="0">
            <a:spAutoFit/>
          </a:bodyPr>
          <a:lstStyle/>
          <a:p>
            <a:pPr>
              <a:lnSpc>
                <a:spcPct val="80000"/>
              </a:lnSpc>
            </a:pPr>
            <a:r>
              <a:rPr lang="en-GB" smtClean="0"/>
              <a:t>A </a:t>
            </a:r>
            <a:r>
              <a:rPr lang="en-GB"/>
              <a:t>prototype Exploitation Platform that will </a:t>
            </a:r>
            <a:r>
              <a:rPr lang="en-GB" smtClean="0"/>
              <a:t>use </a:t>
            </a:r>
            <a:r>
              <a:rPr lang="en-GB"/>
              <a:t>new</a:t>
            </a:r>
            <a:r>
              <a:rPr lang="en-US"/>
              <a:t> ICT for </a:t>
            </a:r>
            <a:r>
              <a:rPr lang="en-US" smtClean="0"/>
              <a:t>virtualized data </a:t>
            </a:r>
            <a:r>
              <a:rPr lang="en-US"/>
              <a:t>exploitation:</a:t>
            </a:r>
          </a:p>
          <a:p>
            <a:pPr marL="914400" lvl="1" indent="-457200">
              <a:lnSpc>
                <a:spcPct val="80000"/>
              </a:lnSpc>
              <a:buFont typeface="Arial" pitchFamily="34" charset="0"/>
              <a:buChar char="•"/>
            </a:pPr>
            <a:r>
              <a:rPr lang="en-US"/>
              <a:t>Data storage/dissemination </a:t>
            </a:r>
            <a:r>
              <a:rPr lang="en-GB"/>
              <a:t>concerning wide extent tectonic analysis where very large data stacks (typically 1000+ and 5000+ scenes and bigger)</a:t>
            </a:r>
            <a:endParaRPr lang="en-US"/>
          </a:p>
          <a:p>
            <a:pPr marL="914400" lvl="1" indent="-457200">
              <a:lnSpc>
                <a:spcPct val="80000"/>
              </a:lnSpc>
              <a:buFont typeface="Arial" pitchFamily="34" charset="0"/>
              <a:buChar char="•"/>
            </a:pPr>
            <a:r>
              <a:rPr lang="en-US"/>
              <a:t>Access to advanced processing tools</a:t>
            </a:r>
          </a:p>
          <a:p>
            <a:pPr marL="914400" lvl="1" indent="-457200">
              <a:lnSpc>
                <a:spcPct val="80000"/>
              </a:lnSpc>
              <a:buFont typeface="Arial" pitchFamily="34" charset="0"/>
              <a:buChar char="•"/>
            </a:pPr>
            <a:r>
              <a:rPr lang="en-US" smtClean="0"/>
              <a:t>A collaborative </a:t>
            </a:r>
            <a:r>
              <a:rPr lang="en-US"/>
              <a:t>work environment and scientific </a:t>
            </a:r>
            <a:r>
              <a:rPr lang="en-US" smtClean="0"/>
              <a:t>animation</a:t>
            </a:r>
            <a:endParaRPr lang="en-US" sz="2000" dirty="0">
              <a:cs typeface="Helvetica Neue Light" charset="0"/>
              <a:sym typeface="Helvetica Neue" charset="0"/>
            </a:endParaRPr>
          </a:p>
        </p:txBody>
      </p:sp>
    </p:spTree>
    <p:extLst>
      <p:ext uri="{BB962C8B-B14F-4D97-AF65-F5344CB8AC3E}">
        <p14:creationId xmlns:p14="http://schemas.microsoft.com/office/powerpoint/2010/main" val="3233147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8</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User Communities:</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
        <p:nvSpPr>
          <p:cNvPr id="5" name="TextBox 4"/>
          <p:cNvSpPr txBox="1"/>
          <p:nvPr/>
        </p:nvSpPr>
        <p:spPr>
          <a:xfrm>
            <a:off x="492553" y="1534644"/>
            <a:ext cx="7866226" cy="4708981"/>
          </a:xfrm>
          <a:prstGeom prst="rect">
            <a:avLst/>
          </a:prstGeom>
          <a:noFill/>
        </p:spPr>
        <p:txBody>
          <a:bodyPr wrap="square" rtlCol="0">
            <a:spAutoFit/>
          </a:bodyPr>
          <a:lstStyle/>
          <a:p>
            <a:r>
              <a:rPr lang="fr-BE" sz="2000" b="1" dirty="0" smtClean="0"/>
              <a:t>Short </a:t>
            </a:r>
            <a:r>
              <a:rPr lang="fr-BE" sz="2000" b="1" dirty="0" err="1" smtClean="0"/>
              <a:t>term</a:t>
            </a:r>
            <a:r>
              <a:rPr lang="fr-BE" sz="2000" b="1" dirty="0" smtClean="0"/>
              <a:t>:</a:t>
            </a:r>
          </a:p>
          <a:p>
            <a:endParaRPr lang="en-GB" sz="2000" dirty="0" smtClean="0"/>
          </a:p>
          <a:p>
            <a:pPr marL="342900" indent="-342900">
              <a:buFont typeface="Arial"/>
              <a:buChar char="•"/>
            </a:pPr>
            <a:r>
              <a:rPr lang="en-GB" sz="2000" dirty="0" smtClean="0"/>
              <a:t>Organisations </a:t>
            </a:r>
            <a:r>
              <a:rPr lang="en-GB" sz="2000" dirty="0"/>
              <a:t>with a national mandate concerning risk assessment (incl. seismological centres)</a:t>
            </a:r>
            <a:endParaRPr lang="en-US" sz="2000" dirty="0"/>
          </a:p>
          <a:p>
            <a:pPr marL="342900" lvl="0" indent="-342900">
              <a:buFont typeface="Arial"/>
              <a:buChar char="•"/>
            </a:pPr>
            <a:r>
              <a:rPr lang="en-US" sz="2000" dirty="0" smtClean="0"/>
              <a:t>E</a:t>
            </a:r>
            <a:r>
              <a:rPr lang="en-GB" sz="2000" dirty="0" err="1" smtClean="0"/>
              <a:t>xperts</a:t>
            </a:r>
            <a:r>
              <a:rPr lang="en-GB" sz="2000" dirty="0" smtClean="0"/>
              <a:t> from universities worldwide, </a:t>
            </a:r>
            <a:r>
              <a:rPr lang="en-GB" sz="2000" dirty="0"/>
              <a:t>academia </a:t>
            </a:r>
            <a:r>
              <a:rPr lang="en-GB" sz="2000" dirty="0" smtClean="0"/>
              <a:t>(PIs) </a:t>
            </a:r>
          </a:p>
          <a:p>
            <a:pPr marL="342900" lvl="0" indent="-342900">
              <a:buFont typeface="Arial"/>
              <a:buChar char="•"/>
            </a:pPr>
            <a:endParaRPr lang="fr-BE" sz="2000" dirty="0" smtClean="0"/>
          </a:p>
          <a:p>
            <a:pPr lvl="0"/>
            <a:r>
              <a:rPr lang="fr-BE" sz="2000" b="1" dirty="0" smtClean="0"/>
              <a:t>Longer </a:t>
            </a:r>
            <a:r>
              <a:rPr lang="fr-BE" sz="2000" b="1" dirty="0" err="1" smtClean="0"/>
              <a:t>term</a:t>
            </a:r>
            <a:r>
              <a:rPr lang="fr-BE" sz="2000" b="1" dirty="0" smtClean="0"/>
              <a:t>:</a:t>
            </a:r>
          </a:p>
          <a:p>
            <a:pPr lvl="0"/>
            <a:endParaRPr lang="en-GB" sz="2000" dirty="0" smtClean="0"/>
          </a:p>
          <a:p>
            <a:pPr marL="342900" lvl="0" indent="-342900">
              <a:buFont typeface="Arial"/>
              <a:buChar char="•"/>
            </a:pPr>
            <a:r>
              <a:rPr lang="en-GB" sz="2000" dirty="0" smtClean="0"/>
              <a:t>National </a:t>
            </a:r>
            <a:r>
              <a:rPr lang="en-GB" sz="2000" dirty="0"/>
              <a:t>&amp; regional civil protection agencies and national &amp; local authorities with a risk management mandate (</a:t>
            </a:r>
            <a:r>
              <a:rPr lang="en-GB" sz="2000" dirty="0" smtClean="0"/>
              <a:t>response)</a:t>
            </a:r>
            <a:endParaRPr lang="en-US" sz="2000" dirty="0"/>
          </a:p>
          <a:p>
            <a:pPr marL="342900" indent="-342900">
              <a:buFont typeface="Arial"/>
              <a:buChar char="•"/>
            </a:pPr>
            <a:r>
              <a:rPr lang="fr-BE" sz="2000" dirty="0"/>
              <a:t>Experts </a:t>
            </a:r>
            <a:r>
              <a:rPr lang="fr-BE" sz="2000" dirty="0" err="1"/>
              <a:t>from</a:t>
            </a:r>
            <a:r>
              <a:rPr lang="fr-BE" sz="2000" dirty="0"/>
              <a:t> EO </a:t>
            </a:r>
            <a:r>
              <a:rPr lang="fr-BE" sz="2000" dirty="0" err="1"/>
              <a:t>sectors</a:t>
            </a:r>
            <a:r>
              <a:rPr lang="fr-BE" sz="2000" dirty="0"/>
              <a:t> (</a:t>
            </a:r>
            <a:r>
              <a:rPr lang="fr-BE" sz="2000" dirty="0" err="1"/>
              <a:t>specialised</a:t>
            </a:r>
            <a:r>
              <a:rPr lang="fr-BE" sz="2000" dirty="0"/>
              <a:t> VA providers)</a:t>
            </a:r>
            <a:endParaRPr lang="en-US" sz="2000" dirty="0"/>
          </a:p>
          <a:p>
            <a:pPr marL="342900" lvl="0" indent="-342900">
              <a:buFont typeface="Arial"/>
              <a:buChar char="•"/>
            </a:pPr>
            <a:r>
              <a:rPr lang="en-GB" sz="2000" dirty="0" smtClean="0"/>
              <a:t>Specialists </a:t>
            </a:r>
            <a:r>
              <a:rPr lang="en-GB" sz="2000" dirty="0"/>
              <a:t>of </a:t>
            </a:r>
            <a:r>
              <a:rPr lang="en-GB" sz="2000" dirty="0" err="1"/>
              <a:t>geohazard</a:t>
            </a:r>
            <a:r>
              <a:rPr lang="en-GB" sz="2000" dirty="0"/>
              <a:t> risks in other sectors (pre-commercial research affecting insurance/re-insurance sector, civil engineering companies, energy, etc.)</a:t>
            </a:r>
            <a:endParaRPr lang="en-US" sz="2000" dirty="0"/>
          </a:p>
          <a:p>
            <a:pPr marL="342900" indent="-342900">
              <a:buFont typeface="Arial"/>
              <a:buChar char="•"/>
            </a:pPr>
            <a:endParaRPr lang="en-US" sz="2000" dirty="0" smtClean="0"/>
          </a:p>
        </p:txBody>
      </p:sp>
    </p:spTree>
    <p:extLst>
      <p:ext uri="{BB962C8B-B14F-4D97-AF65-F5344CB8AC3E}">
        <p14:creationId xmlns:p14="http://schemas.microsoft.com/office/powerpoint/2010/main" val="3537659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9</a:t>
            </a:fld>
            <a:endParaRPr lang="en-US" dirty="0" smtClean="0"/>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bg1"/>
                </a:solidFill>
                <a:latin typeface="Tahoma" pitchFamily="-106" charset="0"/>
                <a:cs typeface="Tahoma" pitchFamily="-106" charset="0"/>
              </a:rPr>
              <a:t>Expert contributions</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696619234"/>
              </p:ext>
            </p:extLst>
          </p:nvPr>
        </p:nvGraphicFramePr>
        <p:xfrm>
          <a:off x="427036" y="1568449"/>
          <a:ext cx="8367714" cy="4978401"/>
        </p:xfrm>
        <a:graphic>
          <a:graphicData uri="http://schemas.openxmlformats.org/drawingml/2006/table">
            <a:tbl>
              <a:tblPr firstRow="1" bandRow="1">
                <a:tableStyleId>{5C22544A-7EE6-4342-B048-85BDC9FD1C3A}</a:tableStyleId>
              </a:tblPr>
              <a:tblGrid>
                <a:gridCol w="2452522"/>
                <a:gridCol w="5915192"/>
              </a:tblGrid>
              <a:tr h="368483">
                <a:tc>
                  <a:txBody>
                    <a:bodyPr/>
                    <a:lstStyle/>
                    <a:p>
                      <a:r>
                        <a:rPr lang="en-US" sz="1800" dirty="0" smtClean="0"/>
                        <a:t>Pilot</a:t>
                      </a:r>
                      <a:endParaRPr lang="en-US" sz="1800" dirty="0"/>
                    </a:p>
                  </a:txBody>
                  <a:tcPr marL="91430" marR="91430" marT="45738" marB="45738"/>
                </a:tc>
                <a:tc>
                  <a:txBody>
                    <a:bodyPr/>
                    <a:lstStyle/>
                    <a:p>
                      <a:r>
                        <a:rPr lang="en-US" sz="1800" dirty="0" smtClean="0"/>
                        <a:t>Seismic Hazards</a:t>
                      </a:r>
                      <a:endParaRPr lang="en-US" sz="1800" dirty="0"/>
                    </a:p>
                  </a:txBody>
                  <a:tcPr marL="91430" marR="91430" marT="45738" marB="45738"/>
                </a:tc>
              </a:tr>
              <a:tr h="1109924">
                <a:tc>
                  <a:txBody>
                    <a:bodyPr/>
                    <a:lstStyle/>
                    <a:p>
                      <a:r>
                        <a:rPr lang="en-US" sz="1800" dirty="0" smtClean="0"/>
                        <a:t>CEOS partners</a:t>
                      </a:r>
                      <a:endParaRPr lang="en-US" sz="1800" dirty="0"/>
                    </a:p>
                  </a:txBody>
                  <a:tcPr marL="91430" marR="91430" marT="45738" marB="45738"/>
                </a:tc>
                <a:tc>
                  <a:txBody>
                    <a:bodyPr/>
                    <a:lstStyle/>
                    <a:p>
                      <a:r>
                        <a:rPr lang="en-US" sz="1800" kern="1200" smtClean="0">
                          <a:solidFill>
                            <a:schemeClr val="dk1"/>
                          </a:solidFill>
                          <a:effectLst/>
                          <a:latin typeface="+mn-lt"/>
                          <a:ea typeface="+mn-ea"/>
                          <a:cs typeface="+mn-cs"/>
                        </a:rPr>
                        <a:t>ASI, CSA, CNES, DLR, JAXA, ESA</a:t>
                      </a:r>
                      <a:r>
                        <a:rPr lang="en-US" sz="1800" kern="1200" dirty="0" smtClean="0">
                          <a:solidFill>
                            <a:schemeClr val="dk1"/>
                          </a:solidFill>
                          <a:effectLst/>
                          <a:latin typeface="+mn-lt"/>
                          <a:ea typeface="+mn-ea"/>
                          <a:cs typeface="+mn-cs"/>
                        </a:rPr>
                        <a:t>, NASA</a:t>
                      </a:r>
                      <a:r>
                        <a:rPr lang="en-US" sz="1800" kern="1200" smtClean="0">
                          <a:solidFill>
                            <a:schemeClr val="dk1"/>
                          </a:solidFill>
                          <a:effectLst/>
                          <a:latin typeface="+mn-lt"/>
                          <a:ea typeface="+mn-ea"/>
                          <a:cs typeface="+mn-cs"/>
                        </a:rPr>
                        <a:t>, USGS</a:t>
                      </a:r>
                      <a:r>
                        <a:rPr lang="en-US" sz="1800" smtClean="0">
                          <a:effectLst/>
                        </a:rPr>
                        <a:t> </a:t>
                      </a:r>
                      <a:endParaRPr lang="en-US" sz="1800" dirty="0"/>
                    </a:p>
                  </a:txBody>
                  <a:tcPr marL="91430" marR="91430" marT="45738" marB="45738"/>
                </a:tc>
              </a:tr>
              <a:tr h="1622197">
                <a:tc>
                  <a:txBody>
                    <a:bodyPr/>
                    <a:lstStyle/>
                    <a:p>
                      <a:r>
                        <a:rPr lang="en-US" sz="1800" dirty="0" smtClean="0"/>
                        <a:t>Partners/practitioners</a:t>
                      </a:r>
                      <a:endParaRPr lang="en-US" sz="1800" dirty="0"/>
                    </a:p>
                  </a:txBody>
                  <a:tcPr marL="91430" marR="91430" marT="45738" marB="45738"/>
                </a:tc>
                <a:tc>
                  <a:txBody>
                    <a:bodyPr/>
                    <a:lstStyle/>
                    <a:p>
                      <a:r>
                        <a:rPr lang="en-US" sz="1800" kern="1200" dirty="0" smtClean="0">
                          <a:solidFill>
                            <a:schemeClr val="dk1"/>
                          </a:solidFill>
                          <a:effectLst/>
                          <a:latin typeface="+mn-lt"/>
                          <a:ea typeface="+mn-ea"/>
                          <a:cs typeface="+mn-cs"/>
                        </a:rPr>
                        <a:t>INGV, UNAVCO, University of Miami, EU Centre</a:t>
                      </a:r>
                    </a:p>
                  </a:txBody>
                  <a:tcPr marL="91430" marR="91430" marT="45738" marB="45738"/>
                </a:tc>
              </a:tr>
              <a:tr h="1877797">
                <a:tc>
                  <a:txBody>
                    <a:bodyPr/>
                    <a:lstStyle/>
                    <a:p>
                      <a:r>
                        <a:rPr lang="en-US" sz="1800" dirty="0" smtClean="0"/>
                        <a:t>Users</a:t>
                      </a:r>
                      <a:endParaRPr lang="en-US" sz="1800" dirty="0"/>
                    </a:p>
                  </a:txBody>
                  <a:tcPr marL="91430" marR="91430" marT="45738" marB="45738"/>
                </a:tc>
                <a:tc>
                  <a:txBody>
                    <a:bodyPr/>
                    <a:lstStyle/>
                    <a:p>
                      <a:pPr lvl="0"/>
                      <a:r>
                        <a:rPr lang="en-GB" sz="1800" kern="1200" dirty="0" smtClean="0">
                          <a:solidFill>
                            <a:schemeClr val="dk1"/>
                          </a:solidFill>
                          <a:effectLst/>
                          <a:latin typeface="+mn-lt"/>
                          <a:ea typeface="+mn-ea"/>
                          <a:cs typeface="+mn-cs"/>
                        </a:rPr>
                        <a:t>Emergency Response/civil</a:t>
                      </a:r>
                      <a:r>
                        <a:rPr lang="en-GB" sz="1800" kern="1200" baseline="0" dirty="0" smtClean="0">
                          <a:solidFill>
                            <a:schemeClr val="dk1"/>
                          </a:solidFill>
                          <a:effectLst/>
                          <a:latin typeface="+mn-lt"/>
                          <a:ea typeface="+mn-ea"/>
                          <a:cs typeface="+mn-cs"/>
                        </a:rPr>
                        <a:t> protection users, </a:t>
                      </a:r>
                      <a:r>
                        <a:rPr lang="en-GB" sz="1800" kern="1200" dirty="0" smtClean="0">
                          <a:solidFill>
                            <a:schemeClr val="dk1"/>
                          </a:solidFill>
                          <a:effectLst/>
                          <a:latin typeface="+mn-lt"/>
                          <a:ea typeface="+mn-ea"/>
                          <a:cs typeface="+mn-cs"/>
                        </a:rPr>
                        <a:t>Hazard Science Response users, Operational  Science users,</a:t>
                      </a:r>
                      <a:endParaRPr lang="en-US" sz="1800" kern="1200" dirty="0" smtClean="0">
                        <a:solidFill>
                          <a:schemeClr val="dk1"/>
                        </a:solidFill>
                        <a:effectLst/>
                        <a:latin typeface="+mn-lt"/>
                        <a:ea typeface="+mn-ea"/>
                        <a:cs typeface="+mn-cs"/>
                      </a:endParaRPr>
                    </a:p>
                    <a:p>
                      <a:r>
                        <a:rPr lang="en-GB" sz="1800" kern="1200" dirty="0" smtClean="0">
                          <a:solidFill>
                            <a:schemeClr val="dk1"/>
                          </a:solidFill>
                          <a:effectLst/>
                          <a:latin typeface="+mn-lt"/>
                          <a:ea typeface="+mn-ea"/>
                          <a:cs typeface="+mn-cs"/>
                        </a:rPr>
                        <a:t>Hazard Science Research </a:t>
                      </a:r>
                      <a:r>
                        <a:rPr lang="en-US" sz="1800" dirty="0" smtClean="0"/>
                        <a:t> users </a:t>
                      </a:r>
                      <a:r>
                        <a:rPr lang="en-US" sz="1800" smtClean="0"/>
                        <a:t>(Univ. Leeds</a:t>
                      </a:r>
                      <a:r>
                        <a:rPr lang="en-US" sz="1800" dirty="0" smtClean="0"/>
                        <a:t>, COMET+, </a:t>
                      </a:r>
                      <a:r>
                        <a:rPr lang="en-US" sz="1800" dirty="0" err="1" smtClean="0"/>
                        <a:t>ISTerre</a:t>
                      </a:r>
                      <a:r>
                        <a:rPr lang="en-US" sz="1800" dirty="0" smtClean="0"/>
                        <a:t>)</a:t>
                      </a:r>
                      <a:endParaRPr lang="en-US" sz="1800" dirty="0"/>
                    </a:p>
                  </a:txBody>
                  <a:tcPr marL="91430" marR="91430" marT="45738" marB="45738"/>
                </a:tc>
              </a:tr>
            </a:tbl>
          </a:graphicData>
        </a:graphic>
      </p:graphicFrame>
    </p:spTree>
    <p:extLst>
      <p:ext uri="{BB962C8B-B14F-4D97-AF65-F5344CB8AC3E}">
        <p14:creationId xmlns:p14="http://schemas.microsoft.com/office/powerpoint/2010/main" val="3670270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2055</Words>
  <Application>Microsoft Macintosh PowerPoint</Application>
  <PresentationFormat>On-screen Show (4:3)</PresentationFormat>
  <Paragraphs>328</Paragraphs>
  <Slides>34</Slides>
  <Notes>26</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4_EUM_template_v03</vt:lpstr>
      <vt:lpstr>Status Report on the CEOS Seismic Hazards Pilot </vt:lpstr>
      <vt:lpstr>PowerPoint Presentation</vt:lpstr>
      <vt:lpstr>PowerPoint Presentation</vt:lpstr>
      <vt:lpstr> Objectives of the pilot: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Radarsat-2 ascending orbit  Wrapped RSAT2 DInSAR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Andrew Eddy</cp:lastModifiedBy>
  <cp:revision>487</cp:revision>
  <cp:lastPrinted>2014-03-31T07:56:05Z</cp:lastPrinted>
  <dcterms:created xsi:type="dcterms:W3CDTF">2012-08-31T01:11:17Z</dcterms:created>
  <dcterms:modified xsi:type="dcterms:W3CDTF">2015-04-07T09:12:59Z</dcterms:modified>
</cp:coreProperties>
</file>