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704" r:id="rId2"/>
  </p:sldMasterIdLst>
  <p:notesMasterIdLst>
    <p:notesMasterId r:id="rId30"/>
  </p:notesMasterIdLst>
  <p:handoutMasterIdLst>
    <p:handoutMasterId r:id="rId31"/>
  </p:handoutMasterIdLst>
  <p:sldIdLst>
    <p:sldId id="256" r:id="rId3"/>
    <p:sldId id="259" r:id="rId4"/>
    <p:sldId id="316" r:id="rId5"/>
    <p:sldId id="301" r:id="rId6"/>
    <p:sldId id="302" r:id="rId7"/>
    <p:sldId id="313" r:id="rId8"/>
    <p:sldId id="303" r:id="rId9"/>
    <p:sldId id="304" r:id="rId10"/>
    <p:sldId id="314" r:id="rId11"/>
    <p:sldId id="312" r:id="rId12"/>
    <p:sldId id="315" r:id="rId13"/>
    <p:sldId id="311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6600"/>
    <a:srgbClr val="0000FF"/>
    <a:srgbClr val="CC0066"/>
    <a:srgbClr val="33CC33"/>
    <a:srgbClr val="003300"/>
    <a:srgbClr val="FF33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90" autoAdjust="0"/>
    <p:restoredTop sz="94780" autoAdjust="0"/>
  </p:normalViewPr>
  <p:slideViewPr>
    <p:cSldViewPr>
      <p:cViewPr>
        <p:scale>
          <a:sx n="70" d="100"/>
          <a:sy n="70" d="100"/>
        </p:scale>
        <p:origin x="-1664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"/>
    </p:cViewPr>
  </p:sorterViewPr>
  <p:notesViewPr>
    <p:cSldViewPr>
      <p:cViewPr varScale="1">
        <p:scale>
          <a:sx n="71" d="100"/>
          <a:sy n="71" d="100"/>
        </p:scale>
        <p:origin x="-281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CD819-827A-4355-BC55-BC2EFF343CD1}" type="datetimeFigureOut">
              <a:rPr lang="it-IT" smtClean="0"/>
              <a:pPr/>
              <a:t>2015-04-07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1CF55-8342-45B2-8FB0-B004E5CE6FF6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31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C593A841-E1D7-427D-B95A-EC29C0921306}" type="datetimeFigureOut">
              <a:rPr lang="it-IT"/>
              <a:pPr/>
              <a:t>2015-04-07</a:t>
            </a:fld>
            <a:endParaRPr lang="it-IT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C703B781-9744-4547-9764-3D475E27AAEC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78873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Krakatoa</a:t>
            </a:r>
            <a:r>
              <a:rPr lang="it-IT" dirty="0" smtClean="0"/>
              <a:t> tsunami in 1883 </a:t>
            </a:r>
            <a:r>
              <a:rPr lang="it-IT" dirty="0" err="1" smtClean="0"/>
              <a:t>killed</a:t>
            </a:r>
            <a:r>
              <a:rPr lang="it-IT" dirty="0" smtClean="0"/>
              <a:t> 35 </a:t>
            </a:r>
            <a:r>
              <a:rPr lang="it-IT" dirty="0" err="1" smtClean="0"/>
              <a:t>to</a:t>
            </a:r>
            <a:r>
              <a:rPr lang="it-IT" dirty="0" smtClean="0"/>
              <a:t> 120k.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3B781-9744-4547-9764-3D475E27AAEC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85E7A5-7482-4E77-BFFB-D60AAB164C4E}" type="datetimeFigureOut">
              <a:rPr lang="it-IT"/>
              <a:pPr/>
              <a:t>2015-04-07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DB9DD-C9BE-45C4-B72B-0104B04A29FC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AF7775-E439-40CF-B3DA-17D9F0F38C30}" type="datetimeFigureOut">
              <a:rPr lang="it-IT"/>
              <a:pPr/>
              <a:t>2015-04-07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6D369-852B-43D7-9D46-F4D722D5DF23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AF8E6B-711E-4D42-8EE3-A1217F05B929}" type="datetimeFigureOut">
              <a:rPr lang="it-IT"/>
              <a:pPr/>
              <a:t>2015-04-07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D76A3-5F91-40CC-8E6A-52F98C8496FE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3F416CD-67A3-4CF0-A210-F6AF31AC147F}" type="datetimeFigureOut">
              <a:rPr lang="en-US" smtClean="0"/>
              <a:pPr/>
              <a:t>2015-04-07</a:t>
            </a:fld>
            <a:endParaRPr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2015-04-07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 Convegno Nazionale del Gruppo GIT         14-16 Giugno 2010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3"/>
          </p:nvPr>
        </p:nvSpPr>
        <p:spPr>
          <a:xfrm>
            <a:off x="2286000" y="228600"/>
            <a:ext cx="914400" cy="914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2015-04-07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 Convegno Nazionale del Gruppo GIT         14-16 Giugno 2010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2015-04-07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 Convegno Nazionale del Gruppo GIT         14-16 Giugno 2010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2015-04-07</a:t>
            </a:fld>
            <a:endParaRPr lang="en-US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it-IT" smtClean="0"/>
              <a:t>V Convegno Nazionale del Gruppo GIT         14-16 Giugno 2010</a:t>
            </a:r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3F416CD-67A3-4CF0-A210-F6AF31AC147F}" type="datetimeFigureOut">
              <a:rPr lang="en-US" smtClean="0"/>
              <a:pPr/>
              <a:t>2015-04-07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r>
              <a:rPr lang="it-IT" smtClean="0"/>
              <a:t>V Convegno Nazionale del Gruppo GIT         14-16 Giugno 2010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2015-04-07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 Convegno Nazionale del Gruppo GIT         14-16 Giugno 2010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2015-04-07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 Convegno Nazionale del Gruppo GIT         14-16 Giugno 2010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1BD04B-D6B8-46A8-9855-7F9213837C81}" type="datetimeFigureOut">
              <a:rPr lang="it-IT"/>
              <a:pPr/>
              <a:t>2015-04-07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2CD15-36B1-4F59-AE77-FF5B03CF1D46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2015-04-07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 Convegno Nazionale del Gruppo GIT         14-16 Giugno 2010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2015-04-07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 Convegno Nazionale del Gruppo GIT         14-16 Giugno 2010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2015-04-07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V Convegno Nazionale del Gruppo GIT         14-16 Giugno 2010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5B1305-048E-4122-88D5-4E9F3FDC18E8}" type="datetimeFigureOut">
              <a:rPr lang="it-IT"/>
              <a:pPr/>
              <a:t>2015-04-07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FA3464-B885-4B68-973D-DF6C3449F9DA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0E1BBC-A5A1-40CB-8A36-C4DCB232A352}" type="datetimeFigureOut">
              <a:rPr lang="it-IT"/>
              <a:pPr/>
              <a:t>2015-04-07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C6D6C-AA3A-468B-8B28-1F2DFEEE95A1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2A29EA-6E1F-47E3-9F74-DA43C43890D1}" type="datetimeFigureOut">
              <a:rPr lang="it-IT"/>
              <a:pPr/>
              <a:t>2015-04-07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7577A-91FB-44A6-AA62-1CF48DB6FAB0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C000B3-D036-48BB-9332-48B744FA4B21}" type="datetimeFigureOut">
              <a:rPr lang="it-IT"/>
              <a:pPr/>
              <a:t>2015-04-07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47239-E76C-4433-BDEA-75A3E3322EE9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7C44B5-0F25-47D3-8517-63085D809739}" type="datetimeFigureOut">
              <a:rPr lang="it-IT"/>
              <a:pPr/>
              <a:t>2015-04-07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1CD30-64FC-4C3E-B7BE-FFF4DA7169E8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38585F-E1BB-452A-B0AC-4F5519F21650}" type="datetimeFigureOut">
              <a:rPr lang="it-IT"/>
              <a:pPr/>
              <a:t>2015-04-07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91ADC-523B-4EAA-AF98-958FDCE824D4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681281-6AD7-4AED-9ECC-E5C4279B2EC3}" type="datetimeFigureOut">
              <a:rPr lang="it-IT"/>
              <a:pPr/>
              <a:t>2015-04-07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15E87-E864-484E-AC7A-9A62D5355EDD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fld id="{A669EE13-24E8-423F-8F6A-059BF279456A}" type="datetimeFigureOut">
              <a:rPr lang="it-IT"/>
              <a:pPr/>
              <a:t>2015-04-07</a:t>
            </a:fld>
            <a:endParaRPr lang="it-IT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20F8C094-F9BC-4834-9F29-577F3CBA0FE1}" type="slidenum">
              <a:rPr lang="it-IT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669EE13-24E8-423F-8F6A-059BF279456A}" type="datetimeFigureOut">
              <a:rPr lang="it-IT" smtClean="0"/>
              <a:pPr/>
              <a:t>2015-04-07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0F8C094-F9BC-4834-9F29-577F3CBA0FE1}" type="slidenum">
              <a:rPr lang="it-IT" smtClean="0"/>
              <a:pPr/>
              <a:t>‹#›</a:t>
            </a:fld>
            <a:endParaRPr lang="it-IT"/>
          </a:p>
        </p:txBody>
      </p:sp>
      <p:pic>
        <p:nvPicPr>
          <p:cNvPr id="26" name="Picture 2" descr="http://supersites.earthobservations.org/Supersites_website_banner_new.png"/>
          <p:cNvPicPr>
            <a:picLocks noChangeAspect="1" noChangeArrowheads="1"/>
          </p:cNvPicPr>
          <p:nvPr/>
        </p:nvPicPr>
        <p:blipFill>
          <a:blip r:embed="rId13" cstate="print"/>
          <a:srcRect l="2429" t="18750" r="80573" b="12500"/>
          <a:stretch>
            <a:fillRect/>
          </a:stretch>
        </p:blipFill>
        <p:spPr bwMode="auto">
          <a:xfrm>
            <a:off x="0" y="0"/>
            <a:ext cx="990600" cy="518886"/>
          </a:xfrm>
          <a:prstGeom prst="rect">
            <a:avLst/>
          </a:prstGeom>
          <a:noFill/>
        </p:spPr>
      </p:pic>
      <p:sp>
        <p:nvSpPr>
          <p:cNvPr id="27" name="CasellaDiTesto 26"/>
          <p:cNvSpPr txBox="1"/>
          <p:nvPr/>
        </p:nvSpPr>
        <p:spPr>
          <a:xfrm>
            <a:off x="1004170" y="-13384"/>
            <a:ext cx="4968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accent2">
                    <a:lumMod val="20000"/>
                    <a:lumOff val="80000"/>
                  </a:schemeClr>
                </a:solidFill>
                <a:ea typeface="Verdana" pitchFamily="34" charset="0"/>
                <a:cs typeface="Arial" pitchFamily="34" charset="0"/>
              </a:rPr>
              <a:t>Geohazard </a:t>
            </a:r>
            <a:r>
              <a:rPr lang="it-IT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ea typeface="Verdana" pitchFamily="34" charset="0"/>
                <a:cs typeface="Arial" pitchFamily="34" charset="0"/>
              </a:rPr>
              <a:t>Supersites</a:t>
            </a:r>
            <a:r>
              <a:rPr lang="it-IT" dirty="0" smtClean="0">
                <a:solidFill>
                  <a:schemeClr val="accent2">
                    <a:lumMod val="20000"/>
                    <a:lumOff val="80000"/>
                  </a:schemeClr>
                </a:solidFill>
                <a:ea typeface="Verdana" pitchFamily="34" charset="0"/>
                <a:cs typeface="Arial" pitchFamily="34" charset="0"/>
              </a:rPr>
              <a:t> &amp; </a:t>
            </a:r>
            <a:r>
              <a:rPr lang="it-IT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ea typeface="Verdana" pitchFamily="34" charset="0"/>
                <a:cs typeface="Arial" pitchFamily="34" charset="0"/>
              </a:rPr>
              <a:t>Natural</a:t>
            </a:r>
            <a:r>
              <a:rPr lang="it-IT" dirty="0" smtClean="0">
                <a:solidFill>
                  <a:schemeClr val="accent2">
                    <a:lumMod val="20000"/>
                    <a:lumOff val="80000"/>
                  </a:schemeClr>
                </a:solidFill>
                <a:ea typeface="Verdana" pitchFamily="34" charset="0"/>
                <a:cs typeface="Arial" pitchFamily="34" charset="0"/>
              </a:rPr>
              <a:t> </a:t>
            </a:r>
            <a:r>
              <a:rPr lang="it-IT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ea typeface="Verdana" pitchFamily="34" charset="0"/>
                <a:cs typeface="Arial" pitchFamily="34" charset="0"/>
              </a:rPr>
              <a:t>Laboratories</a:t>
            </a:r>
            <a:endParaRPr lang="it-IT" dirty="0">
              <a:solidFill>
                <a:schemeClr val="accent2">
                  <a:lumMod val="20000"/>
                  <a:lumOff val="80000"/>
                </a:schemeClr>
              </a:solidFill>
              <a:ea typeface="Verdana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facility.unavco.org/data/dai2/app/dai2.html" TargetMode="External"/><Relationship Id="rId3" Type="http://schemas.openxmlformats.org/officeDocument/2006/relationships/hyperlink" Target="http://ds.iris.edu/gmap/?minlat=15&amp;maxlat=24&amp;minlon=-163&amp;maxlon=-150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81000" y="2133600"/>
            <a:ext cx="8458200" cy="1470025"/>
          </a:xfrm>
        </p:spPr>
        <p:txBody>
          <a:bodyPr/>
          <a:lstStyle/>
          <a:p>
            <a:r>
              <a:rPr lang="it-IT" dirty="0" smtClean="0"/>
              <a:t>Status and </a:t>
            </a:r>
            <a:r>
              <a:rPr lang="it-IT" dirty="0" err="1" smtClean="0"/>
              <a:t>new</a:t>
            </a:r>
            <a:r>
              <a:rPr lang="it-IT" dirty="0" smtClean="0"/>
              <a:t> </a:t>
            </a:r>
            <a:r>
              <a:rPr lang="it-IT" dirty="0" err="1" smtClean="0"/>
              <a:t>directions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GSNL </a:t>
            </a:r>
            <a:r>
              <a:rPr lang="it-IT" dirty="0" err="1" smtClean="0"/>
              <a:t>initiative</a:t>
            </a:r>
            <a:r>
              <a:rPr lang="it-IT" dirty="0" smtClean="0"/>
              <a:t>  </a:t>
            </a:r>
            <a:endParaRPr lang="it-IT" dirty="0"/>
          </a:p>
        </p:txBody>
      </p:sp>
      <p:pic>
        <p:nvPicPr>
          <p:cNvPr id="254978" name="Picture 2" descr="http://supersites.earthobservations.org/Supersites_website_banner_ne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494" y="228600"/>
            <a:ext cx="8237306" cy="1066800"/>
          </a:xfrm>
          <a:prstGeom prst="rect">
            <a:avLst/>
          </a:prstGeom>
          <a:noFill/>
        </p:spPr>
      </p:pic>
      <p:sp>
        <p:nvSpPr>
          <p:cNvPr id="6" name="Sottotitolo 2"/>
          <p:cNvSpPr txBox="1">
            <a:spLocks/>
          </p:cNvSpPr>
          <p:nvPr/>
        </p:nvSpPr>
        <p:spPr>
          <a:xfrm>
            <a:off x="457200" y="4419600"/>
            <a:ext cx="6553200" cy="1752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Stefano Salvi</a:t>
            </a:r>
          </a:p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Chair of the Supersites Advisory Committee</a:t>
            </a:r>
          </a:p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CEOS WG Disasters, Tokyo, March 2015</a:t>
            </a:r>
          </a:p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609600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Issues</a:t>
            </a:r>
            <a:r>
              <a:rPr kumimoji="0" lang="it-IT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- 1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1600199"/>
            <a:ext cx="7924800" cy="3962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000" dirty="0" smtClean="0">
                <a:latin typeface="Calibri" pitchFamily="34" charset="0"/>
              </a:rPr>
              <a:t>Hawaii Supersite biannual report </a:t>
            </a:r>
            <a:r>
              <a:rPr lang="en-US" sz="2000" dirty="0" err="1" smtClean="0">
                <a:latin typeface="Calibri" pitchFamily="34" charset="0"/>
              </a:rPr>
              <a:t>highligthed</a:t>
            </a:r>
            <a:r>
              <a:rPr lang="en-US" sz="2000" dirty="0" smtClean="0">
                <a:latin typeface="Calibri" pitchFamily="34" charset="0"/>
              </a:rPr>
              <a:t> some important issues:</a:t>
            </a: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sz="1000" dirty="0" smtClean="0">
              <a:latin typeface="Calibri" pitchFamily="34" charset="0"/>
            </a:endParaRP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For some data (</a:t>
            </a:r>
            <a:r>
              <a:rPr lang="en-US" sz="2000" dirty="0" err="1" smtClean="0">
                <a:latin typeface="Calibri" pitchFamily="34" charset="0"/>
              </a:rPr>
              <a:t>TerraSAR</a:t>
            </a:r>
            <a:r>
              <a:rPr lang="en-US" sz="2000" dirty="0" smtClean="0">
                <a:latin typeface="Calibri" pitchFamily="34" charset="0"/>
              </a:rPr>
              <a:t> X) </a:t>
            </a:r>
            <a:r>
              <a:rPr lang="en-US" sz="2000" dirty="0" err="1" smtClean="0">
                <a:latin typeface="Calibri" pitchFamily="34" charset="0"/>
              </a:rPr>
              <a:t>PoCs</a:t>
            </a:r>
            <a:r>
              <a:rPr lang="en-US" sz="2000" dirty="0" smtClean="0">
                <a:latin typeface="Calibri" pitchFamily="34" charset="0"/>
              </a:rPr>
              <a:t> do not know who is downloading/using the data and cannot properly report</a:t>
            </a: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The procedure for accessing Supersite SAR data should be standardized</a:t>
            </a: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Need to access High-res DEMs to fully exploit SAR information</a:t>
            </a: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Are </a:t>
            </a:r>
            <a:r>
              <a:rPr lang="en-US" sz="2000" dirty="0" err="1" smtClean="0">
                <a:latin typeface="Calibri" pitchFamily="34" charset="0"/>
              </a:rPr>
              <a:t>TanDEM</a:t>
            </a:r>
            <a:r>
              <a:rPr lang="en-US" sz="2000" dirty="0" smtClean="0">
                <a:latin typeface="Calibri" pitchFamily="34" charset="0"/>
              </a:rPr>
              <a:t> X DLR data available to Supersites?</a:t>
            </a: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Could ASI provide higher temporal resolution data (now is 16 days)?</a:t>
            </a: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Dissemination is less than optimal:</a:t>
            </a:r>
          </a:p>
          <a:p>
            <a:pPr marL="7207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latin typeface="Calibri" pitchFamily="34" charset="0"/>
              </a:rPr>
              <a:t>Need for an Hawaii Supersite website to disseminate info and results, but there are no resources</a:t>
            </a:r>
          </a:p>
          <a:p>
            <a:pPr marL="7207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latin typeface="Calibri" pitchFamily="34" charset="0"/>
              </a:rPr>
              <a:t>Sharing of science products could stimulate further research but possible solutions also require funding.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609600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Issues</a:t>
            </a:r>
            <a:r>
              <a:rPr kumimoji="0" lang="it-IT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- 2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1295400"/>
            <a:ext cx="7924800" cy="3962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coordination with the CEOS Pilots</a:t>
            </a: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data policy: will the wider scientific community have access to the same data as the pilots, may be after a certain latency period?</a:t>
            </a: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Need to have clear rules on the engagement of volcano pilot </a:t>
            </a:r>
            <a:r>
              <a:rPr lang="en-US" sz="2000" dirty="0" err="1" smtClean="0">
                <a:latin typeface="Calibri" pitchFamily="34" charset="0"/>
              </a:rPr>
              <a:t>vs</a:t>
            </a:r>
            <a:r>
              <a:rPr lang="en-US" sz="2000" dirty="0" smtClean="0">
                <a:latin typeface="Calibri" pitchFamily="34" charset="0"/>
              </a:rPr>
              <a:t> GSNL over large eruptions</a:t>
            </a: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ALOS (1-2) data by JAXA should be an important component of Supersites and NL, we need to find a way to make this happen.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457200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Activities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Jan.-Feb.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2015 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990600"/>
            <a:ext cx="7924800" cy="53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indent="-273050" algn="just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First draft of a </a:t>
            </a:r>
            <a:r>
              <a:rPr lang="en-US" sz="2000" u="sng" dirty="0" smtClean="0">
                <a:latin typeface="Calibri" pitchFamily="34" charset="0"/>
              </a:rPr>
              <a:t>proposal for a Southeast Asia Natural Laboratory (</a:t>
            </a:r>
            <a:r>
              <a:rPr lang="en-US" sz="2000" u="sng" dirty="0" err="1" smtClean="0">
                <a:latin typeface="Calibri" pitchFamily="34" charset="0"/>
              </a:rPr>
              <a:t>SEANLab</a:t>
            </a:r>
            <a:r>
              <a:rPr lang="en-US" sz="2000" u="sng" dirty="0" smtClean="0">
                <a:latin typeface="Calibri" pitchFamily="34" charset="0"/>
              </a:rPr>
              <a:t>) </a:t>
            </a:r>
            <a:r>
              <a:rPr lang="en-US" sz="2000" dirty="0" smtClean="0">
                <a:latin typeface="Calibri" pitchFamily="34" charset="0"/>
              </a:rPr>
              <a:t>prepared and circulated</a:t>
            </a:r>
          </a:p>
          <a:p>
            <a:pPr marL="365125" indent="-273050" algn="just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@WCDRR : Ignite presentation on GSNL concept (Tuesday 17 at 5:45 pm)</a:t>
            </a:r>
          </a:p>
          <a:p>
            <a:pPr marL="365125" indent="-273050" algn="just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@WCDRR : Side meeting to discuss </a:t>
            </a:r>
            <a:r>
              <a:rPr lang="en-US" sz="2000" dirty="0" err="1" smtClean="0">
                <a:latin typeface="Calibri" pitchFamily="34" charset="0"/>
              </a:rPr>
              <a:t>SEANLab</a:t>
            </a:r>
            <a:r>
              <a:rPr lang="en-US" sz="2000" dirty="0" smtClean="0">
                <a:latin typeface="Calibri" pitchFamily="34" charset="0"/>
              </a:rPr>
              <a:t> with stakeholders at Tohoku Univ. Library Tuesday 17 at 2 pm</a:t>
            </a:r>
          </a:p>
          <a:p>
            <a:pPr marL="365125" indent="-273050" algn="just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457200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WCDRR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SEANLab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meeting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venue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1219200"/>
            <a:ext cx="7924800" cy="53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6350" indent="-6350" algn="ctr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000" dirty="0" smtClean="0">
                <a:latin typeface="Calibri" pitchFamily="34" charset="0"/>
              </a:rPr>
              <a:t>Tohoku Univ. Library Tuesday 17 at 2 pm</a:t>
            </a:r>
          </a:p>
          <a:p>
            <a:pPr marL="365125" indent="-273050" algn="just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en-US" sz="2000" dirty="0" smtClean="0">
              <a:latin typeface="Calibri" pitchFamily="34" charset="0"/>
            </a:endParaRPr>
          </a:p>
        </p:txBody>
      </p:sp>
      <p:pic>
        <p:nvPicPr>
          <p:cNvPr id="46082" name="Picture 2" descr="K:\Ricerca\GSNL\Dissemination\WCDRR\venu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50" y="1905000"/>
            <a:ext cx="8870950" cy="4457700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5715000" y="4648200"/>
            <a:ext cx="2993127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 smtClean="0"/>
              <a:t>Sendai</a:t>
            </a:r>
            <a:r>
              <a:rPr lang="it-IT" dirty="0" smtClean="0"/>
              <a:t> International Center</a:t>
            </a:r>
            <a:endParaRPr lang="it-IT" dirty="0"/>
          </a:p>
        </p:txBody>
      </p:sp>
      <p:cxnSp>
        <p:nvCxnSpPr>
          <p:cNvPr id="8" name="Connettore 2 7"/>
          <p:cNvCxnSpPr>
            <a:stCxn id="6" idx="0"/>
          </p:cNvCxnSpPr>
          <p:nvPr/>
        </p:nvCxnSpPr>
        <p:spPr>
          <a:xfrm flipH="1" flipV="1">
            <a:off x="6705600" y="4267200"/>
            <a:ext cx="505964" cy="381000"/>
          </a:xfrm>
          <a:prstGeom prst="straightConnector1">
            <a:avLst/>
          </a:prstGeom>
          <a:ln w="50800">
            <a:solidFill>
              <a:schemeClr val="tx1"/>
            </a:solidFill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e 8"/>
          <p:cNvSpPr/>
          <p:nvPr/>
        </p:nvSpPr>
        <p:spPr>
          <a:xfrm>
            <a:off x="4191000" y="3886200"/>
            <a:ext cx="457200" cy="4572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2879993" y="2743200"/>
            <a:ext cx="2835007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 smtClean="0"/>
              <a:t>Tohoku</a:t>
            </a:r>
            <a:r>
              <a:rPr lang="it-IT" dirty="0" smtClean="0"/>
              <a:t> </a:t>
            </a:r>
            <a:r>
              <a:rPr lang="it-IT" dirty="0" err="1" smtClean="0"/>
              <a:t>Univ</a:t>
            </a:r>
            <a:r>
              <a:rPr lang="it-IT" dirty="0" smtClean="0"/>
              <a:t>. </a:t>
            </a: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Library</a:t>
            </a:r>
            <a:endParaRPr lang="it-IT" dirty="0"/>
          </a:p>
        </p:txBody>
      </p:sp>
      <p:cxnSp>
        <p:nvCxnSpPr>
          <p:cNvPr id="11" name="Connettore 2 10"/>
          <p:cNvCxnSpPr>
            <a:stCxn id="10" idx="2"/>
          </p:cNvCxnSpPr>
          <p:nvPr/>
        </p:nvCxnSpPr>
        <p:spPr>
          <a:xfrm>
            <a:off x="4297497" y="3112532"/>
            <a:ext cx="45903" cy="697468"/>
          </a:xfrm>
          <a:prstGeom prst="straightConnector1">
            <a:avLst/>
          </a:prstGeom>
          <a:ln w="50800">
            <a:solidFill>
              <a:schemeClr val="tx1"/>
            </a:solidFill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e 14"/>
          <p:cNvSpPr/>
          <p:nvPr/>
        </p:nvSpPr>
        <p:spPr>
          <a:xfrm>
            <a:off x="6172200" y="3842656"/>
            <a:ext cx="838200" cy="4572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914400"/>
            <a:ext cx="7772400" cy="914400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South East Asia: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World’s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highest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concentration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of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geohazards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    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1026" name="Picture 2" descr="K:\Ricerca\GSNL\Dissemination\COPUOS\Fig_SEANLa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278291"/>
            <a:ext cx="5378450" cy="36653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609600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Volcanic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risk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1447800"/>
            <a:ext cx="7924800" cy="3962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The area bears 75% of global volcanic risk. 245 active volcanoes: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4 mega-eruptions in the last millennium, with global effects on climate (e.g. “the year without summer” following the 1815 </a:t>
            </a:r>
            <a:r>
              <a:rPr lang="en-US" sz="2000" dirty="0" err="1" smtClean="0">
                <a:latin typeface="Calibri" pitchFamily="34" charset="0"/>
              </a:rPr>
              <a:t>Tambora</a:t>
            </a:r>
            <a:r>
              <a:rPr lang="en-US" sz="2000" dirty="0" smtClean="0">
                <a:latin typeface="Calibri" pitchFamily="34" charset="0"/>
              </a:rPr>
              <a:t> eruption). They can also generate strong tsunamis.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1 “normal” eruption per year on average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Strong risk for aviation (about 750 civil flights cross the volcanic belt every day). One encounter per year on average.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Volcanic ash falls are often turned into deadly mudflows due to tropical rainfalls.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In the last 50 years, &gt;6000 casualties and &gt;170,000 evacuees due to eruptions. </a:t>
            </a:r>
          </a:p>
          <a:p>
            <a:pPr marL="985838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609600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Seismic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risk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1295400"/>
            <a:ext cx="7924800" cy="4800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Large </a:t>
            </a:r>
            <a:r>
              <a:rPr lang="en-US" sz="2000" dirty="0" err="1" smtClean="0">
                <a:latin typeface="Calibri" pitchFamily="34" charset="0"/>
              </a:rPr>
              <a:t>subduction</a:t>
            </a:r>
            <a:r>
              <a:rPr lang="en-US" sz="2000" dirty="0" smtClean="0">
                <a:latin typeface="Calibri" pitchFamily="34" charset="0"/>
              </a:rPr>
              <a:t> zone thrust faults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Can generate mega-earthquakes (e.g. M9.2, Sumatra-Andaman </a:t>
            </a:r>
            <a:r>
              <a:rPr lang="en-US" sz="2000" dirty="0" err="1" smtClean="0">
                <a:latin typeface="Calibri" pitchFamily="34" charset="0"/>
              </a:rPr>
              <a:t>eq</a:t>
            </a:r>
            <a:r>
              <a:rPr lang="en-US" sz="2000" dirty="0" smtClean="0">
                <a:latin typeface="Calibri" pitchFamily="34" charset="0"/>
              </a:rPr>
              <a:t> in 2004)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Can generate destructive tsunamis, with extremely large losses.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Increasing exposure levels due to coastal urbanization and touristic developments.</a:t>
            </a: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Regional crustal faults, and largely unknown local faults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Moderate to large shallow earthquakes (M6-7)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Poor construction practices and site amplifications  strongly enhance earthquake damage.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Fast urban expansion of several metropolitan areas implies growing  seismic risk.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985838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609600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Landslide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risk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1295400"/>
            <a:ext cx="7924800" cy="4800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Very high landslide susceptibility, due to rainfall, seismic shaking, </a:t>
            </a:r>
            <a:r>
              <a:rPr lang="en-US" sz="2000" dirty="0" err="1" smtClean="0">
                <a:latin typeface="Calibri" pitchFamily="34" charset="0"/>
              </a:rPr>
              <a:t>favourable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lithology</a:t>
            </a:r>
            <a:r>
              <a:rPr lang="en-US" sz="2000" dirty="0" smtClean="0">
                <a:latin typeface="Calibri" pitchFamily="34" charset="0"/>
              </a:rPr>
              <a:t>. 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Landslide hazard is increasing, due to higher frequency of extreme rainfall events.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Hazard is also enhanced by deforestation and expansion of human developments in hilly terrains around large urban centers.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According to UNISDR Indonesia is first out of 162 countries for human exposure to landslides.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More local damage than earthquakes or eruptions, but much higher frequency. Hundreds of victims every year.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Often triggered by seismicity and associated to eruptions (multiple hazard assessment).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985838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609600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Subsidence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risk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1295400"/>
            <a:ext cx="7924800" cy="4800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Very strong subsidence occurs due to anthropogenic causes, more limited subsidence rates can be of natural origin.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Subsidence is affecting all major urban areas in SE Asia, with rates up to tens of cm per year.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Massive groundwater (or fluid) extraction for agricultural, domestic, and industrial use is the main cause. 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Natural compaction of recently deposited sediments (as in river deltas) is a way more limited phenomenon.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May cause direct structural damage if strong gradients exist.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Impacts on </a:t>
            </a:r>
            <a:r>
              <a:rPr lang="en-US" sz="2000" dirty="0" err="1" smtClean="0">
                <a:latin typeface="Calibri" pitchFamily="34" charset="0"/>
              </a:rPr>
              <a:t>acquifer</a:t>
            </a:r>
            <a:r>
              <a:rPr lang="en-US" sz="2000" dirty="0" smtClean="0">
                <a:latin typeface="Calibri" pitchFamily="34" charset="0"/>
              </a:rPr>
              <a:t> production capacity and on sea and river flooding (e.g. strong impacts in Jakarta)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985838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609600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Goals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of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SEANLab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1600199"/>
            <a:ext cx="7924800" cy="3962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Create the conditions for obtaining </a:t>
            </a:r>
            <a:r>
              <a:rPr lang="en-US" sz="2000" u="sng" dirty="0" smtClean="0">
                <a:latin typeface="Calibri" pitchFamily="34" charset="0"/>
              </a:rPr>
              <a:t>scientific advancements in geohazard and risk assessment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Create the conditions for a more </a:t>
            </a:r>
            <a:r>
              <a:rPr lang="en-US" sz="2000" u="sng" dirty="0" smtClean="0">
                <a:latin typeface="Calibri" pitchFamily="34" charset="0"/>
              </a:rPr>
              <a:t>direct uptake of updated scientific information in DRR</a:t>
            </a:r>
            <a:r>
              <a:rPr lang="en-US" sz="2000" dirty="0" smtClean="0">
                <a:latin typeface="Calibri" pitchFamily="34" charset="0"/>
              </a:rPr>
              <a:t>, able to benefit the geohazard prevention and disaster response activities.</a:t>
            </a: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Help </a:t>
            </a:r>
            <a:r>
              <a:rPr lang="en-US" sz="2000" u="sng" dirty="0" smtClean="0">
                <a:latin typeface="Calibri" pitchFamily="34" charset="0"/>
              </a:rPr>
              <a:t>develop better risk assessment and management capacities </a:t>
            </a:r>
            <a:r>
              <a:rPr lang="en-US" sz="2000" dirty="0" smtClean="0">
                <a:latin typeface="Calibri" pitchFamily="34" charset="0"/>
              </a:rPr>
              <a:t>through an international collaborative environment.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457200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Status 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(</a:t>
            </a:r>
            <a:r>
              <a:rPr kumimoji="0" lang="it-IT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since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lang="it-IT" sz="2000" dirty="0" err="1" smtClean="0">
                <a:solidFill>
                  <a:schemeClr val="tx2"/>
                </a:solidFill>
                <a:latin typeface="Calibri" pitchFamily="34" charset="0"/>
              </a:rPr>
              <a:t>Paris</a:t>
            </a:r>
            <a:r>
              <a:rPr lang="it-IT" sz="20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meeting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) 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- 1 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990600"/>
            <a:ext cx="7924800" cy="5562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u="sng" dirty="0" smtClean="0">
                <a:latin typeface="Calibri" pitchFamily="34" charset="0"/>
              </a:rPr>
              <a:t>Two new Supersites </a:t>
            </a:r>
            <a:r>
              <a:rPr lang="en-US" sz="2000" dirty="0" smtClean="0">
                <a:latin typeface="Calibri" pitchFamily="34" charset="0"/>
              </a:rPr>
              <a:t>formally established:</a:t>
            </a:r>
          </a:p>
          <a:p>
            <a:pPr marL="985838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Tungurahua and Cotopaxi volcanoes, Ecuador: PoC Patricia  </a:t>
            </a:r>
            <a:r>
              <a:rPr lang="en-US" sz="2000" dirty="0" err="1" smtClean="0">
                <a:latin typeface="Calibri" pitchFamily="34" charset="0"/>
              </a:rPr>
              <a:t>Mothes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n-US" sz="2000" dirty="0" err="1" smtClean="0">
                <a:latin typeface="Calibri" pitchFamily="34" charset="0"/>
              </a:rPr>
              <a:t>Instituto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Geofísico</a:t>
            </a:r>
            <a:r>
              <a:rPr lang="en-US" sz="2000" dirty="0" smtClean="0">
                <a:latin typeface="Calibri" pitchFamily="34" charset="0"/>
              </a:rPr>
              <a:t>, EPN</a:t>
            </a:r>
          </a:p>
          <a:p>
            <a:pPr marL="985838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err="1" smtClean="0">
                <a:latin typeface="Calibri" pitchFamily="34" charset="0"/>
              </a:rPr>
              <a:t>Taupo</a:t>
            </a:r>
            <a:r>
              <a:rPr lang="en-US" sz="2000" dirty="0" smtClean="0">
                <a:latin typeface="Calibri" pitchFamily="34" charset="0"/>
              </a:rPr>
              <a:t> volcanic zone, New Zealand : PoC </a:t>
            </a:r>
            <a:r>
              <a:rPr lang="en-US" sz="2000" dirty="0" err="1" smtClean="0">
                <a:latin typeface="Calibri" pitchFamily="34" charset="0"/>
              </a:rPr>
              <a:t>Nico</a:t>
            </a:r>
            <a:r>
              <a:rPr lang="en-US" sz="2000" dirty="0" smtClean="0">
                <a:latin typeface="Calibri" pitchFamily="34" charset="0"/>
              </a:rPr>
              <a:t> Fournier &amp; Ian </a:t>
            </a:r>
            <a:r>
              <a:rPr lang="en-US" sz="2000" dirty="0" err="1" smtClean="0">
                <a:latin typeface="Calibri" pitchFamily="34" charset="0"/>
              </a:rPr>
              <a:t>Hamling</a:t>
            </a:r>
            <a:r>
              <a:rPr lang="en-US" sz="2000" dirty="0" smtClean="0">
                <a:latin typeface="Calibri" pitchFamily="34" charset="0"/>
              </a:rPr>
              <a:t>, GNS Science</a:t>
            </a:r>
          </a:p>
          <a:p>
            <a:pPr marL="365125" indent="-273050" algn="just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u="sng" dirty="0" smtClean="0">
                <a:latin typeface="Calibri" pitchFamily="34" charset="0"/>
              </a:rPr>
              <a:t>Publications</a:t>
            </a:r>
            <a:r>
              <a:rPr lang="en-US" sz="2000" dirty="0" smtClean="0">
                <a:latin typeface="Calibri" pitchFamily="34" charset="0"/>
              </a:rPr>
              <a:t>: </a:t>
            </a:r>
          </a:p>
          <a:p>
            <a:pPr marL="630238" indent="-182563" algn="just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Napa Event Supersite results have been published, but is unclear if data came through GSNL.</a:t>
            </a:r>
          </a:p>
          <a:p>
            <a:pPr marL="630238" indent="-182563" algn="just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err="1" smtClean="0">
                <a:latin typeface="Calibri" pitchFamily="34" charset="0"/>
              </a:rPr>
              <a:t>Bardabunga</a:t>
            </a:r>
            <a:r>
              <a:rPr lang="en-US" sz="2000" dirty="0" smtClean="0">
                <a:latin typeface="Calibri" pitchFamily="34" charset="0"/>
              </a:rPr>
              <a:t> Icelandic volcano eruption covered under the Iceland Permanent Supersite. Excellent results published in Nature: </a:t>
            </a:r>
            <a:r>
              <a:rPr lang="it-IT" sz="1400" i="1" dirty="0" err="1" smtClean="0"/>
              <a:t>Sigmundsson</a:t>
            </a:r>
            <a:r>
              <a:rPr lang="it-IT" sz="1400" i="1" dirty="0" smtClean="0"/>
              <a:t>, </a:t>
            </a:r>
            <a:r>
              <a:rPr lang="it-IT" sz="1400" i="1" dirty="0" err="1" smtClean="0"/>
              <a:t>Freysteinn</a:t>
            </a:r>
            <a:r>
              <a:rPr lang="it-IT" sz="1400" i="1" dirty="0" smtClean="0"/>
              <a:t>, </a:t>
            </a:r>
            <a:r>
              <a:rPr lang="it-IT" sz="1400" i="1" dirty="0" err="1" smtClean="0"/>
              <a:t>et</a:t>
            </a:r>
            <a:r>
              <a:rPr lang="it-IT" sz="1400" i="1" dirty="0" smtClean="0"/>
              <a:t> al. "</a:t>
            </a:r>
            <a:r>
              <a:rPr lang="it-IT" sz="1400" i="1" dirty="0" err="1" smtClean="0"/>
              <a:t>Segmented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lateral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dyke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growth</a:t>
            </a:r>
            <a:r>
              <a:rPr lang="it-IT" sz="1400" i="1" dirty="0" smtClean="0"/>
              <a:t> in a </a:t>
            </a:r>
            <a:r>
              <a:rPr lang="it-IT" sz="1400" i="1" dirty="0" err="1" smtClean="0"/>
              <a:t>rifting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event</a:t>
            </a:r>
            <a:r>
              <a:rPr lang="it-IT" sz="1400" i="1" dirty="0" smtClean="0"/>
              <a:t> at </a:t>
            </a:r>
            <a:r>
              <a:rPr lang="it-IT" sz="1400" i="1" dirty="0" err="1" smtClean="0"/>
              <a:t>Bararbunga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volcanic</a:t>
            </a:r>
            <a:r>
              <a:rPr lang="it-IT" sz="1400" i="1" dirty="0" smtClean="0"/>
              <a:t> system, Iceland." Nature (2014).</a:t>
            </a:r>
          </a:p>
          <a:p>
            <a:pPr marL="630238" lvl="0" indent="-182563" algn="just" fontAlgn="auto">
              <a:spcBef>
                <a:spcPts val="1200"/>
              </a:spcBef>
              <a:spcAft>
                <a:spcPts val="0"/>
              </a:spcAft>
              <a:buClr>
                <a:srgbClr val="A04DA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AGU Supersite splinter meeting, UN COPUOS presentation, EGU 2015 session, Fringe 2015 presentations, ISRSE 2015 presentations</a:t>
            </a:r>
          </a:p>
          <a:p>
            <a:pPr marL="630238" indent="-182563" algn="just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it-IT" sz="1400" i="1" dirty="0" smtClean="0"/>
          </a:p>
          <a:p>
            <a:pPr marL="365125" indent="-273050" algn="just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indent="-273050" algn="just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609600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Main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pillars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of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SEANLab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1600199"/>
            <a:ext cx="7924800" cy="3962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b="1" dirty="0" smtClean="0">
                <a:latin typeface="Calibri" pitchFamily="34" charset="0"/>
              </a:rPr>
              <a:t>Provision of easier data access (EO and in-situ). </a:t>
            </a:r>
            <a:r>
              <a:rPr lang="en-US" sz="2000" dirty="0" smtClean="0">
                <a:latin typeface="Calibri" pitchFamily="34" charset="0"/>
              </a:rPr>
              <a:t>Will result in:</a:t>
            </a: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Increased number of research teams at work on the area</a:t>
            </a: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Promotion of new science results and societal benefits</a:t>
            </a: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rgbClr val="A04DA3"/>
              </a:buClr>
              <a:buFont typeface="Wingdings" pitchFamily="2" charset="2"/>
              <a:buChar char="q"/>
              <a:defRPr/>
            </a:pPr>
            <a:r>
              <a:rPr lang="en-US" sz="2000" b="1" dirty="0" smtClean="0">
                <a:solidFill>
                  <a:prstClr val="black"/>
                </a:solidFill>
                <a:latin typeface="Calibri" pitchFamily="34" charset="0"/>
              </a:rPr>
              <a:t>Provision of digital research products. </a:t>
            </a: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Will result in:</a:t>
            </a: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Direct cross-validation of monitoring products and models.</a:t>
            </a: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Development of better science results and societal benefits</a:t>
            </a: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rgbClr val="A04DA3"/>
              </a:buClr>
              <a:buFont typeface="Wingdings" pitchFamily="2" charset="2"/>
              <a:buChar char="q"/>
              <a:defRPr/>
            </a:pPr>
            <a:r>
              <a:rPr lang="en-US" sz="2000" b="1" dirty="0" smtClean="0">
                <a:solidFill>
                  <a:prstClr val="black"/>
                </a:solidFill>
                <a:latin typeface="Calibri" pitchFamily="34" charset="0"/>
              </a:rPr>
              <a:t>Provision of locally coordinated, consensus research products with direct impact on DRR. </a:t>
            </a: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Will result in:</a:t>
            </a: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Easier and faster uptake of research results by DRM end-users.</a:t>
            </a: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609600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SEANLab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partnership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1600199"/>
            <a:ext cx="7924800" cy="3962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The partnership includes four main communities: </a:t>
            </a: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b="1" dirty="0" smtClean="0">
                <a:latin typeface="Calibri" pitchFamily="34" charset="0"/>
              </a:rPr>
              <a:t>in-situ data providers </a:t>
            </a:r>
            <a:r>
              <a:rPr lang="en-US" sz="2000" dirty="0" smtClean="0">
                <a:latin typeface="Calibri" pitchFamily="34" charset="0"/>
              </a:rPr>
              <a:t>(mostly national agencies, but also international projects), </a:t>
            </a: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b="1" dirty="0" smtClean="0">
                <a:latin typeface="Calibri" pitchFamily="34" charset="0"/>
              </a:rPr>
              <a:t>satellite data providers </a:t>
            </a:r>
            <a:r>
              <a:rPr lang="en-US" sz="2000" dirty="0" smtClean="0">
                <a:latin typeface="Calibri" pitchFamily="34" charset="0"/>
              </a:rPr>
              <a:t>(CEOS space agencies),</a:t>
            </a: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b="1" dirty="0" smtClean="0">
                <a:latin typeface="Calibri" pitchFamily="34" charset="0"/>
              </a:rPr>
              <a:t>the global scientific community </a:t>
            </a:r>
            <a:r>
              <a:rPr lang="en-US" sz="2000" dirty="0" smtClean="0">
                <a:latin typeface="Calibri" pitchFamily="34" charset="0"/>
              </a:rPr>
              <a:t>(knowledge providers)</a:t>
            </a: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b="1" dirty="0" smtClean="0">
                <a:latin typeface="Calibri" pitchFamily="34" charset="0"/>
              </a:rPr>
              <a:t>the local DRM community </a:t>
            </a:r>
            <a:r>
              <a:rPr lang="en-US" sz="2000" dirty="0" smtClean="0">
                <a:latin typeface="Calibri" pitchFamily="34" charset="0"/>
              </a:rPr>
              <a:t>(end-users)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ttangolo arrotondato 138"/>
          <p:cNvSpPr/>
          <p:nvPr/>
        </p:nvSpPr>
        <p:spPr>
          <a:xfrm>
            <a:off x="228600" y="4876800"/>
            <a:ext cx="2133600" cy="1676400"/>
          </a:xfrm>
          <a:prstGeom prst="roundRect">
            <a:avLst>
              <a:gd name="adj" fmla="val 8151"/>
            </a:avLst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620000" y="838200"/>
            <a:ext cx="1371600" cy="914400"/>
          </a:xfrm>
          <a:prstGeom prst="rect">
            <a:avLst/>
          </a:prstGeom>
        </p:spPr>
        <p:txBody>
          <a:bodyPr vert="horz" anchor="ctr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How</a:t>
            </a:r>
            <a: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it</a:t>
            </a:r>
            <a: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it-IT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works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grpSp>
        <p:nvGrpSpPr>
          <p:cNvPr id="2" name="Gruppo 5"/>
          <p:cNvGrpSpPr/>
          <p:nvPr/>
        </p:nvGrpSpPr>
        <p:grpSpPr>
          <a:xfrm>
            <a:off x="533400" y="2133599"/>
            <a:ext cx="6096000" cy="2514600"/>
            <a:chOff x="1143000" y="2209800"/>
            <a:chExt cx="5715000" cy="3657600"/>
          </a:xfr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Rettangolo arrotondato 6"/>
            <p:cNvSpPr/>
            <p:nvPr/>
          </p:nvSpPr>
          <p:spPr>
            <a:xfrm>
              <a:off x="1143000" y="2209800"/>
              <a:ext cx="1071563" cy="1219200"/>
            </a:xfrm>
            <a:prstGeom prst="roundRect">
              <a:avLst>
                <a:gd name="adj" fmla="val 8151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Rettangolo arrotondato 7"/>
            <p:cNvSpPr/>
            <p:nvPr/>
          </p:nvSpPr>
          <p:spPr>
            <a:xfrm>
              <a:off x="1143000" y="3200400"/>
              <a:ext cx="5715000" cy="2667000"/>
            </a:xfrm>
            <a:prstGeom prst="roundRect">
              <a:avLst>
                <a:gd name="adj" fmla="val 8151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ttangolo arrotondato 8"/>
            <p:cNvSpPr/>
            <p:nvPr/>
          </p:nvSpPr>
          <p:spPr>
            <a:xfrm>
              <a:off x="1153886" y="3124200"/>
              <a:ext cx="900000" cy="1219200"/>
            </a:xfrm>
            <a:prstGeom prst="roundRect">
              <a:avLst>
                <a:gd name="adj" fmla="val 815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" name="Rettangolo 9"/>
          <p:cNvSpPr/>
          <p:nvPr/>
        </p:nvSpPr>
        <p:spPr>
          <a:xfrm flipV="1">
            <a:off x="1868555" y="1390942"/>
            <a:ext cx="4419600" cy="9144"/>
          </a:xfrm>
          <a:prstGeom prst="rect">
            <a:avLst/>
          </a:prstGeom>
          <a:ln>
            <a:prstDash val="dash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0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 flipV="1">
            <a:off x="1868555" y="1091092"/>
            <a:ext cx="4419600" cy="9144"/>
          </a:xfrm>
          <a:prstGeom prst="rect">
            <a:avLst/>
          </a:prstGeom>
          <a:ln>
            <a:prstDash val="sysDash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0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Arrow Connector 37"/>
          <p:cNvCxnSpPr>
            <a:stCxn id="19" idx="2"/>
            <a:endCxn id="20" idx="0"/>
          </p:cNvCxnSpPr>
          <p:nvPr/>
        </p:nvCxnSpPr>
        <p:spPr>
          <a:xfrm>
            <a:off x="2271548" y="2677350"/>
            <a:ext cx="1611670" cy="44684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Straight Arrow Connector 38"/>
          <p:cNvCxnSpPr>
            <a:stCxn id="29" idx="2"/>
            <a:endCxn id="20" idx="0"/>
          </p:cNvCxnSpPr>
          <p:nvPr/>
        </p:nvCxnSpPr>
        <p:spPr>
          <a:xfrm flipH="1">
            <a:off x="3883218" y="2677350"/>
            <a:ext cx="337377" cy="44684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Straight Arrow Connector 39"/>
          <p:cNvCxnSpPr>
            <a:stCxn id="25" idx="2"/>
            <a:endCxn id="20" idx="0"/>
          </p:cNvCxnSpPr>
          <p:nvPr/>
        </p:nvCxnSpPr>
        <p:spPr>
          <a:xfrm flipH="1">
            <a:off x="3883218" y="2677350"/>
            <a:ext cx="1364422" cy="44684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Straight Arrow Connector 23"/>
          <p:cNvCxnSpPr>
            <a:stCxn id="16" idx="2"/>
            <a:endCxn id="19" idx="0"/>
          </p:cNvCxnSpPr>
          <p:nvPr/>
        </p:nvCxnSpPr>
        <p:spPr>
          <a:xfrm flipH="1">
            <a:off x="2271548" y="1585818"/>
            <a:ext cx="482600" cy="700181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Rounded Rectangle 24"/>
          <p:cNvSpPr/>
          <p:nvPr/>
        </p:nvSpPr>
        <p:spPr>
          <a:xfrm>
            <a:off x="2293809" y="914400"/>
            <a:ext cx="920678" cy="671418"/>
          </a:xfrm>
          <a:prstGeom prst="roundRect">
            <a:avLst>
              <a:gd name="adj" fmla="val 8667"/>
            </a:avLst>
          </a:prstGeom>
          <a:solidFill>
            <a:schemeClr val="accent4">
              <a:lumMod val="40000"/>
              <a:lumOff val="60000"/>
            </a:schemeClr>
          </a:solidFill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Science Team #1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ounded Rectangle 29"/>
          <p:cNvSpPr/>
          <p:nvPr/>
        </p:nvSpPr>
        <p:spPr>
          <a:xfrm>
            <a:off x="3785656" y="914400"/>
            <a:ext cx="920678" cy="671418"/>
          </a:xfrm>
          <a:prstGeom prst="roundRect">
            <a:avLst>
              <a:gd name="adj" fmla="val 8667"/>
            </a:avLst>
          </a:prstGeom>
          <a:solidFill>
            <a:schemeClr val="bg2">
              <a:lumMod val="90000"/>
            </a:schemeClr>
          </a:solidFill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Science Team #2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31"/>
          <p:cNvSpPr/>
          <p:nvPr/>
        </p:nvSpPr>
        <p:spPr>
          <a:xfrm>
            <a:off x="5269901" y="914400"/>
            <a:ext cx="920678" cy="671418"/>
          </a:xfrm>
          <a:prstGeom prst="roundRect">
            <a:avLst>
              <a:gd name="adj" fmla="val 8667"/>
            </a:avLst>
          </a:prstGeom>
          <a:solidFill>
            <a:schemeClr val="accent5">
              <a:lumMod val="40000"/>
              <a:lumOff val="60000"/>
            </a:schemeClr>
          </a:solidFill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Science Team #3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ounded Rectangle 32"/>
          <p:cNvSpPr/>
          <p:nvPr/>
        </p:nvSpPr>
        <p:spPr>
          <a:xfrm>
            <a:off x="1829588" y="2285999"/>
            <a:ext cx="883920" cy="391351"/>
          </a:xfrm>
          <a:prstGeom prst="roundRect">
            <a:avLst>
              <a:gd name="adj" fmla="val 8667"/>
            </a:avLst>
          </a:prstGeom>
          <a:solidFill>
            <a:srgbClr val="FFC000"/>
          </a:solidFill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Science Product A1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ounded Rectangle 35"/>
          <p:cNvSpPr/>
          <p:nvPr/>
        </p:nvSpPr>
        <p:spPr>
          <a:xfrm>
            <a:off x="1975235" y="3124199"/>
            <a:ext cx="3815966" cy="565881"/>
          </a:xfrm>
          <a:prstGeom prst="roundRect">
            <a:avLst>
              <a:gd name="adj" fmla="val 8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Knowledge processing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(search, compare, validate, model, document, report)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ounded Rectangle 49"/>
          <p:cNvSpPr/>
          <p:nvPr/>
        </p:nvSpPr>
        <p:spPr>
          <a:xfrm>
            <a:off x="1927860" y="4038599"/>
            <a:ext cx="3886199" cy="533400"/>
          </a:xfrm>
          <a:prstGeom prst="roundRect">
            <a:avLst>
              <a:gd name="adj" fmla="val 8667"/>
            </a:avLst>
          </a:prstGeom>
          <a:solidFill>
            <a:srgbClr val="EDCF7B"/>
          </a:solidFill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Consensus product A (geophysical observable, hazard model, predictive scenario, etc.)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23"/>
          <p:cNvCxnSpPr>
            <a:stCxn id="16" idx="2"/>
            <a:endCxn id="23" idx="0"/>
          </p:cNvCxnSpPr>
          <p:nvPr/>
        </p:nvCxnSpPr>
        <p:spPr>
          <a:xfrm>
            <a:off x="2754148" y="1585818"/>
            <a:ext cx="431800" cy="700181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Rounded Rectangle 32"/>
          <p:cNvSpPr/>
          <p:nvPr/>
        </p:nvSpPr>
        <p:spPr>
          <a:xfrm>
            <a:off x="2743988" y="2285999"/>
            <a:ext cx="883920" cy="391351"/>
          </a:xfrm>
          <a:prstGeom prst="roundRect">
            <a:avLst>
              <a:gd name="adj" fmla="val 8667"/>
            </a:avLst>
          </a:prstGeom>
          <a:solidFill>
            <a:srgbClr val="FFC000"/>
          </a:solidFill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Science Product B1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Straight Arrow Connector 23"/>
          <p:cNvCxnSpPr>
            <a:stCxn id="18" idx="2"/>
            <a:endCxn id="25" idx="0"/>
          </p:cNvCxnSpPr>
          <p:nvPr/>
        </p:nvCxnSpPr>
        <p:spPr>
          <a:xfrm flipH="1">
            <a:off x="5247640" y="1585818"/>
            <a:ext cx="482600" cy="700181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Rounded Rectangle 32"/>
          <p:cNvSpPr/>
          <p:nvPr/>
        </p:nvSpPr>
        <p:spPr>
          <a:xfrm>
            <a:off x="4805680" y="2285999"/>
            <a:ext cx="883920" cy="391351"/>
          </a:xfrm>
          <a:prstGeom prst="roundRect">
            <a:avLst>
              <a:gd name="adj" fmla="val 8667"/>
            </a:avLst>
          </a:prstGeom>
          <a:solidFill>
            <a:srgbClr val="FFC000"/>
          </a:solidFill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Science Product A3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Straight Arrow Connector 23"/>
          <p:cNvCxnSpPr>
            <a:stCxn id="18" idx="2"/>
            <a:endCxn id="27" idx="0"/>
          </p:cNvCxnSpPr>
          <p:nvPr/>
        </p:nvCxnSpPr>
        <p:spPr>
          <a:xfrm>
            <a:off x="5730240" y="1585818"/>
            <a:ext cx="431800" cy="700181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Rounded Rectangle 32"/>
          <p:cNvSpPr/>
          <p:nvPr/>
        </p:nvSpPr>
        <p:spPr>
          <a:xfrm>
            <a:off x="5720080" y="2285999"/>
            <a:ext cx="883920" cy="391351"/>
          </a:xfrm>
          <a:prstGeom prst="roundRect">
            <a:avLst>
              <a:gd name="adj" fmla="val 8667"/>
            </a:avLst>
          </a:prstGeom>
          <a:solidFill>
            <a:srgbClr val="FFC000"/>
          </a:solidFill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Science Product B3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Straight Arrow Connector 23"/>
          <p:cNvCxnSpPr>
            <a:stCxn id="17" idx="2"/>
            <a:endCxn id="29" idx="0"/>
          </p:cNvCxnSpPr>
          <p:nvPr/>
        </p:nvCxnSpPr>
        <p:spPr>
          <a:xfrm flipH="1">
            <a:off x="4220595" y="1585818"/>
            <a:ext cx="25400" cy="700181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Rounded Rectangle 32"/>
          <p:cNvSpPr/>
          <p:nvPr/>
        </p:nvSpPr>
        <p:spPr>
          <a:xfrm>
            <a:off x="3778635" y="2285999"/>
            <a:ext cx="883920" cy="391351"/>
          </a:xfrm>
          <a:prstGeom prst="roundRect">
            <a:avLst>
              <a:gd name="adj" fmla="val 8667"/>
            </a:avLst>
          </a:prstGeom>
          <a:solidFill>
            <a:srgbClr val="FFC000"/>
          </a:solidFill>
          <a:effectLst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Science Product A2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590019" y="2243435"/>
            <a:ext cx="1010181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Virtual</a:t>
            </a:r>
          </a:p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repository</a:t>
            </a:r>
            <a:endParaRPr lang="it-IT" sz="1200" dirty="0"/>
          </a:p>
        </p:txBody>
      </p:sp>
      <p:cxnSp>
        <p:nvCxnSpPr>
          <p:cNvPr id="36" name="Connettore 1 35"/>
          <p:cNvCxnSpPr/>
          <p:nvPr/>
        </p:nvCxnSpPr>
        <p:spPr>
          <a:xfrm flipV="1">
            <a:off x="533400" y="2879403"/>
            <a:ext cx="5715000" cy="19913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arallelogramma 38"/>
          <p:cNvSpPr/>
          <p:nvPr/>
        </p:nvSpPr>
        <p:spPr>
          <a:xfrm>
            <a:off x="441298" y="1359008"/>
            <a:ext cx="1415996" cy="412802"/>
          </a:xfrm>
          <a:prstGeom prst="parallelogram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CEOS Satellite data</a:t>
            </a:r>
            <a:endParaRPr lang="it-IT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Parallelogramma 39"/>
          <p:cNvSpPr/>
          <p:nvPr/>
        </p:nvSpPr>
        <p:spPr>
          <a:xfrm flipH="1">
            <a:off x="457200" y="762000"/>
            <a:ext cx="1415996" cy="412802"/>
          </a:xfrm>
          <a:prstGeom prst="parallelogram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In-situ data</a:t>
            </a:r>
            <a:endParaRPr lang="it-IT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Straight Arrow Connector 23"/>
          <p:cNvCxnSpPr>
            <a:stCxn id="20" idx="2"/>
            <a:endCxn id="21" idx="0"/>
          </p:cNvCxnSpPr>
          <p:nvPr/>
        </p:nvCxnSpPr>
        <p:spPr>
          <a:xfrm flipH="1">
            <a:off x="3870960" y="3690080"/>
            <a:ext cx="12258" cy="34851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3" name="Arrotonda angolo stesso lato rettangolo 42"/>
          <p:cNvSpPr/>
          <p:nvPr/>
        </p:nvSpPr>
        <p:spPr>
          <a:xfrm>
            <a:off x="6781800" y="4876800"/>
            <a:ext cx="1371600" cy="1524000"/>
          </a:xfrm>
          <a:prstGeom prst="round2Same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27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Risk products to local DRM</a:t>
            </a:r>
          </a:p>
          <a:p>
            <a:pPr algn="ctr"/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Straight Arrow Connector 23"/>
          <p:cNvCxnSpPr>
            <a:stCxn id="21" idx="2"/>
            <a:endCxn id="54" idx="0"/>
          </p:cNvCxnSpPr>
          <p:nvPr/>
        </p:nvCxnSpPr>
        <p:spPr>
          <a:xfrm flipH="1">
            <a:off x="3867396" y="4571999"/>
            <a:ext cx="3564" cy="45719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8" name="CasellaDiTesto 47"/>
          <p:cNvSpPr txBox="1"/>
          <p:nvPr/>
        </p:nvSpPr>
        <p:spPr>
          <a:xfrm>
            <a:off x="533400" y="5559623"/>
            <a:ext cx="10005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err="1" smtClean="0">
                <a:latin typeface="Arial" pitchFamily="34" charset="0"/>
                <a:cs typeface="Arial" pitchFamily="34" charset="0"/>
              </a:rPr>
              <a:t>Exposure</a:t>
            </a:r>
            <a:endParaRPr lang="it-IT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CasellaDiTesto 48"/>
          <p:cNvSpPr txBox="1"/>
          <p:nvPr/>
        </p:nvSpPr>
        <p:spPr>
          <a:xfrm>
            <a:off x="304800" y="5864423"/>
            <a:ext cx="1252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err="1" smtClean="0">
                <a:latin typeface="Arial" pitchFamily="34" charset="0"/>
                <a:cs typeface="Arial" pitchFamily="34" charset="0"/>
              </a:rPr>
              <a:t>Vulnerability</a:t>
            </a:r>
            <a:endParaRPr lang="it-IT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CasellaDiTesto 49"/>
          <p:cNvSpPr txBox="1"/>
          <p:nvPr/>
        </p:nvSpPr>
        <p:spPr>
          <a:xfrm>
            <a:off x="609600" y="6169223"/>
            <a:ext cx="6524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err="1" smtClean="0">
                <a:latin typeface="Arial" pitchFamily="34" charset="0"/>
                <a:cs typeface="Arial" pitchFamily="34" charset="0"/>
              </a:rPr>
              <a:t>Value</a:t>
            </a:r>
            <a:endParaRPr lang="it-IT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CasellaDiTesto 50"/>
          <p:cNvSpPr txBox="1"/>
          <p:nvPr/>
        </p:nvSpPr>
        <p:spPr>
          <a:xfrm>
            <a:off x="304800" y="5276595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it-IT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1400" b="1" dirty="0" err="1" smtClean="0">
                <a:latin typeface="Arial" pitchFamily="34" charset="0"/>
                <a:cs typeface="Arial" pitchFamily="34" charset="0"/>
              </a:rPr>
              <a:t>hazard</a:t>
            </a:r>
            <a:r>
              <a:rPr lang="it-IT" sz="1400" b="1" dirty="0" smtClean="0">
                <a:latin typeface="Arial" pitchFamily="34" charset="0"/>
                <a:cs typeface="Arial" pitchFamily="34" charset="0"/>
              </a:rPr>
              <a:t> info</a:t>
            </a:r>
            <a:endParaRPr lang="it-IT" sz="1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2" name="Straight Arrow Connector 23"/>
          <p:cNvCxnSpPr>
            <a:stCxn id="54" idx="6"/>
            <a:endCxn id="43" idx="2"/>
          </p:cNvCxnSpPr>
          <p:nvPr/>
        </p:nvCxnSpPr>
        <p:spPr>
          <a:xfrm>
            <a:off x="4749800" y="5638798"/>
            <a:ext cx="2032000" cy="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3" name="Gruppo 52"/>
          <p:cNvGrpSpPr/>
          <p:nvPr/>
        </p:nvGrpSpPr>
        <p:grpSpPr>
          <a:xfrm>
            <a:off x="2984991" y="5029198"/>
            <a:ext cx="1764809" cy="1227673"/>
            <a:chOff x="339304" y="5638800"/>
            <a:chExt cx="1066800" cy="2071699"/>
          </a:xfrm>
        </p:grpSpPr>
        <p:sp>
          <p:nvSpPr>
            <p:cNvPr id="54" name="Oval 57"/>
            <p:cNvSpPr/>
            <p:nvPr/>
          </p:nvSpPr>
          <p:spPr>
            <a:xfrm>
              <a:off x="339304" y="5638800"/>
              <a:ext cx="1066800" cy="2057400"/>
            </a:xfrm>
            <a:prstGeom prst="ellipse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8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</a:gradFill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5" name="CasellaDiTesto 54"/>
            <p:cNvSpPr txBox="1"/>
            <p:nvPr/>
          </p:nvSpPr>
          <p:spPr>
            <a:xfrm>
              <a:off x="354361" y="5788820"/>
              <a:ext cx="1018882" cy="19216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sz="14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NAA </a:t>
              </a:r>
            </a:p>
            <a:p>
              <a:pPr lvl="0" algn="ctr"/>
              <a:r>
                <a:rPr lang="en-US" sz="14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Integration to generate usable risk product</a:t>
              </a:r>
              <a:endParaRPr lang="en-US" sz="1400" b="1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  <a:p>
              <a:endParaRPr lang="it-IT" sz="1200" b="1" dirty="0"/>
            </a:p>
          </p:txBody>
        </p:sp>
      </p:grpSp>
      <p:grpSp>
        <p:nvGrpSpPr>
          <p:cNvPr id="5" name="Gruppo 131"/>
          <p:cNvGrpSpPr/>
          <p:nvPr/>
        </p:nvGrpSpPr>
        <p:grpSpPr>
          <a:xfrm>
            <a:off x="152400" y="3429000"/>
            <a:ext cx="1676400" cy="762000"/>
            <a:chOff x="228600" y="3810000"/>
            <a:chExt cx="1828800" cy="685801"/>
          </a:xfrm>
        </p:grpSpPr>
        <p:sp>
          <p:nvSpPr>
            <p:cNvPr id="41" name="Oval 57"/>
            <p:cNvSpPr/>
            <p:nvPr/>
          </p:nvSpPr>
          <p:spPr>
            <a:xfrm>
              <a:off x="228600" y="3810000"/>
              <a:ext cx="1828800" cy="685801"/>
            </a:xfrm>
            <a:prstGeom prst="ellipse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8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</a:gradFill>
            <a:effectLst>
              <a:outerShdw blurRad="40000" dist="23000" dir="27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6" name="CasellaDiTesto 55"/>
            <p:cNvSpPr txBox="1"/>
            <p:nvPr/>
          </p:nvSpPr>
          <p:spPr>
            <a:xfrm>
              <a:off x="281952" y="3935985"/>
              <a:ext cx="16992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NAA coordination</a:t>
              </a:r>
            </a:p>
            <a:p>
              <a:pPr lvl="0" algn="ctr"/>
              <a:endParaRPr lang="en-US" sz="1400" b="1" dirty="0" smtClean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</p:grpSp>
      <p:cxnSp>
        <p:nvCxnSpPr>
          <p:cNvPr id="145" name="Straight Arrow Connector 23"/>
          <p:cNvCxnSpPr>
            <a:stCxn id="139" idx="3"/>
            <a:endCxn id="55" idx="1"/>
          </p:cNvCxnSpPr>
          <p:nvPr/>
        </p:nvCxnSpPr>
        <p:spPr>
          <a:xfrm flipV="1">
            <a:off x="2362200" y="5687485"/>
            <a:ext cx="647700" cy="2751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Straight Arrow Connector 23"/>
          <p:cNvCxnSpPr>
            <a:stCxn id="43" idx="3"/>
            <a:endCxn id="8" idx="3"/>
          </p:cNvCxnSpPr>
          <p:nvPr/>
        </p:nvCxnSpPr>
        <p:spPr>
          <a:xfrm rot="16200000" flipV="1">
            <a:off x="6475810" y="3885010"/>
            <a:ext cx="1145381" cy="838200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6" name="CasellaDiTesto 65"/>
          <p:cNvSpPr txBox="1"/>
          <p:nvPr/>
        </p:nvSpPr>
        <p:spPr>
          <a:xfrm>
            <a:off x="5715000" y="367937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G-VCP</a:t>
            </a:r>
            <a:endParaRPr lang="en-US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7" name="CasellaDiTesto 66"/>
          <p:cNvSpPr txBox="1"/>
          <p:nvPr/>
        </p:nvSpPr>
        <p:spPr>
          <a:xfrm>
            <a:off x="762000" y="4876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E-VCP</a:t>
            </a:r>
            <a:endParaRPr lang="en-US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914401"/>
            <a:ext cx="7772400" cy="914400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Shared principles: </a:t>
            </a:r>
          </a:p>
          <a:p>
            <a:pPr lvl="0"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Open exchange of data (GEO principles) </a:t>
            </a: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1905000"/>
            <a:ext cx="7924800" cy="3962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There will be full and open exchange of data, metadata and products, recognizing relevant international instruments and national policies and legislation;</a:t>
            </a: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All shared data, metadata and products will be made available with minimum time delay and at minimum cost;</a:t>
            </a: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All shared data, metadata and products will be free of charge or no more than cost of reproduction for research and education.</a:t>
            </a: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000" b="1" dirty="0" smtClean="0">
                <a:latin typeface="Calibri" pitchFamily="34" charset="0"/>
              </a:rPr>
              <a:t>However</a:t>
            </a:r>
            <a:r>
              <a:rPr lang="en-US" sz="2000" dirty="0" smtClean="0">
                <a:latin typeface="Calibri" pitchFamily="34" charset="0"/>
              </a:rPr>
              <a:t>:</a:t>
            </a:r>
          </a:p>
          <a:p>
            <a:r>
              <a:rPr lang="en-US" sz="2000" dirty="0" smtClean="0">
                <a:latin typeface="Calibri" pitchFamily="34" charset="0"/>
              </a:rPr>
              <a:t>GEO acknowledges that specific legislation </a:t>
            </a:r>
            <a:r>
              <a:rPr lang="en-US" sz="2000" u="sng" dirty="0" smtClean="0">
                <a:latin typeface="Calibri" pitchFamily="34" charset="0"/>
              </a:rPr>
              <a:t>may limit the data sharing</a:t>
            </a:r>
            <a:r>
              <a:rPr lang="en-US" sz="2000" dirty="0" smtClean="0">
                <a:latin typeface="Calibri" pitchFamily="34" charset="0"/>
              </a:rPr>
              <a:t>, e.g. during disaster response, or for commercial reasons. </a:t>
            </a:r>
          </a:p>
          <a:p>
            <a:r>
              <a:rPr lang="en-US" sz="2000" dirty="0" smtClean="0">
                <a:latin typeface="Calibri" pitchFamily="34" charset="0"/>
              </a:rPr>
              <a:t>There will be </a:t>
            </a:r>
            <a:r>
              <a:rPr lang="en-US" sz="2000" u="sng" dirty="0" smtClean="0">
                <a:latin typeface="Calibri" pitchFamily="34" charset="0"/>
              </a:rPr>
              <a:t>agreed data sharing policies </a:t>
            </a:r>
            <a:r>
              <a:rPr lang="en-US" sz="2000" dirty="0" smtClean="0">
                <a:latin typeface="Calibri" pitchFamily="34" charset="0"/>
              </a:rPr>
              <a:t>for in situ and satellite data among the partners.</a:t>
            </a: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1066801"/>
            <a:ext cx="7772400" cy="914400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Shared principles: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Open exchange of research products 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3200" dirty="0" smtClean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2057400"/>
            <a:ext cx="7924800" cy="3962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Open exchange policy for research products, with license allowing re-use for non-commercial purposes. </a:t>
            </a: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Products will be provided in digital form after publication. </a:t>
            </a: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During the Disaster Response phase products provided before publication will be exploited for DRM respecting the IPRs.</a:t>
            </a: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1066801"/>
            <a:ext cx="7772400" cy="914400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Shared principles: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Local coordination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3200" dirty="0" smtClean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2057400"/>
            <a:ext cx="7924800" cy="3962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Diffusion of research results which are not well validated and reviewed by the community may generate confusion in disaster managers and the public at large.</a:t>
            </a: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The </a:t>
            </a:r>
            <a:r>
              <a:rPr lang="en-US" sz="2000" dirty="0" err="1" smtClean="0">
                <a:latin typeface="Calibri" pitchFamily="34" charset="0"/>
              </a:rPr>
              <a:t>SEANLab</a:t>
            </a:r>
            <a:r>
              <a:rPr lang="en-US" sz="2000" dirty="0" smtClean="0">
                <a:latin typeface="Calibri" pitchFamily="34" charset="0"/>
              </a:rPr>
              <a:t> science product uptake will be coordinate locally by a set of national authoritative agencies (NAA) responsible for the various </a:t>
            </a:r>
            <a:r>
              <a:rPr lang="en-US" sz="2000" dirty="0" err="1" smtClean="0">
                <a:latin typeface="Calibri" pitchFamily="34" charset="0"/>
              </a:rPr>
              <a:t>geohazards</a:t>
            </a:r>
            <a:r>
              <a:rPr lang="en-US" sz="2000" dirty="0" smtClean="0">
                <a:latin typeface="Calibri" pitchFamily="34" charset="0"/>
              </a:rPr>
              <a:t> and risk factors. </a:t>
            </a: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They will coordinate the process for the generation of consensus research products, and disseminate the products to the public agencies in charge of DRM at all scales. </a:t>
            </a: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1066801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Governance &amp; infrastructure</a:t>
            </a: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2057400"/>
            <a:ext cx="7924800" cy="3962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Given the complexity of the community, a well defined governance is fundamental</a:t>
            </a: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Governance model will be discussed within the partnership</a:t>
            </a: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err="1" smtClean="0">
                <a:latin typeface="Calibri" pitchFamily="34" charset="0"/>
              </a:rPr>
              <a:t>SEANLab</a:t>
            </a:r>
            <a:r>
              <a:rPr lang="en-US" sz="2000" dirty="0" smtClean="0">
                <a:latin typeface="Calibri" pitchFamily="34" charset="0"/>
              </a:rPr>
              <a:t> should be fully integrated with existing regional initiatives on DRR (Sentinel Asia, ADRC, AIFDR, AIFDR, etc.)</a:t>
            </a: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Technical infrastructure initially based on best effort, with plans for development</a:t>
            </a: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A virtual collaborative platform would be needed for the process of developing the consensus research products.</a:t>
            </a: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1066801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Resources</a:t>
            </a: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2057400"/>
            <a:ext cx="7924800" cy="3962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Resources for the </a:t>
            </a:r>
            <a:r>
              <a:rPr lang="en-US" sz="2000" dirty="0" err="1" smtClean="0">
                <a:latin typeface="Calibri" pitchFamily="34" charset="0"/>
              </a:rPr>
              <a:t>reseach</a:t>
            </a:r>
            <a:r>
              <a:rPr lang="en-US" sz="2000" dirty="0" smtClean="0">
                <a:latin typeface="Calibri" pitchFamily="34" charset="0"/>
              </a:rPr>
              <a:t> work will be obtained directly by the community through national and international sources.</a:t>
            </a: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Resources for in situ data sharing to be obtained at national scale or through international development funding.</a:t>
            </a: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Resources for data sharing: reuse of existing infrastructures</a:t>
            </a: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Resources for the virtual collaborative environment to be found at international level.</a:t>
            </a: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457200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Bardabunga</a:t>
            </a:r>
            <a:r>
              <a:rPr kumimoji="0" lang="it-IT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it-IT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volcano</a:t>
            </a:r>
            <a:r>
              <a:rPr kumimoji="0" lang="it-IT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it-IT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deformation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45058" name="Picture 2" descr="K:\Ricerca\GSNL\Supersites &amp; NL\EC Supersites\FUTUREVOLC\10592957_938320556182409_5550453091027800460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7882" y="1270000"/>
            <a:ext cx="6655836" cy="543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609600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Status - 2 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1600199"/>
            <a:ext cx="7924800" cy="3962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Coordination with the CEOS WG Disasters and DCT:</a:t>
            </a: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Working to cross reference the initiatives on the respective websites, to allow an informed choice for scientists</a:t>
            </a: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Talks started on possible delivery of Supersite products to end-users through the Charter (formal steps required)</a:t>
            </a: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000" dirty="0" smtClean="0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609600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Status - 3 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1219200"/>
            <a:ext cx="7924800" cy="4648200"/>
          </a:xfrm>
          <a:prstGeom prst="rect">
            <a:avLst/>
          </a:prstGeom>
          <a:solidFill>
            <a:schemeClr val="bg1"/>
          </a:solidFill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A new Supersite approval procedure has been drafted (with Brenda). It is still under revision by SAC. New criteria:</a:t>
            </a: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en-US" sz="1200" dirty="0" smtClean="0">
              <a:latin typeface="Calibri" pitchFamily="34" charset="0"/>
            </a:endParaRPr>
          </a:p>
          <a:p>
            <a:pPr marL="803275" lvl="0" indent="-265113">
              <a:spcAft>
                <a:spcPts val="300"/>
              </a:spcAft>
              <a:buFont typeface="Wingdings" pitchFamily="2" charset="2"/>
              <a:buChar char="§"/>
            </a:pPr>
            <a:r>
              <a:rPr lang="en-GB" dirty="0" smtClean="0"/>
              <a:t>evidence of </a:t>
            </a:r>
            <a:r>
              <a:rPr lang="en-GB" u="sng" dirty="0" smtClean="0"/>
              <a:t>existing or planned infrastructures/procedures </a:t>
            </a:r>
            <a:r>
              <a:rPr lang="en-GB" dirty="0" smtClean="0"/>
              <a:t>for data access</a:t>
            </a:r>
          </a:p>
          <a:p>
            <a:pPr marL="803275" lvl="0" indent="-265113">
              <a:spcAft>
                <a:spcPts val="300"/>
              </a:spcAft>
              <a:buFont typeface="Wingdings" pitchFamily="2" charset="2"/>
              <a:buChar char="§"/>
            </a:pPr>
            <a:r>
              <a:rPr lang="en-GB" dirty="0" smtClean="0"/>
              <a:t>scientist accept the Supersite </a:t>
            </a:r>
            <a:r>
              <a:rPr lang="en-GB" u="sng" dirty="0" smtClean="0"/>
              <a:t>data policy for in situ data </a:t>
            </a:r>
            <a:r>
              <a:rPr lang="en-GB" dirty="0" smtClean="0"/>
              <a:t>(to be defined)</a:t>
            </a:r>
            <a:endParaRPr lang="it-IT" dirty="0" smtClean="0"/>
          </a:p>
          <a:p>
            <a:pPr marL="803275" lvl="0" indent="-265113">
              <a:spcAft>
                <a:spcPts val="300"/>
              </a:spcAft>
              <a:buFont typeface="Wingdings" pitchFamily="2" charset="2"/>
              <a:buChar char="§"/>
            </a:pPr>
            <a:r>
              <a:rPr lang="en-GB" dirty="0" smtClean="0"/>
              <a:t>data </a:t>
            </a:r>
            <a:r>
              <a:rPr lang="en-GB" u="sng" dirty="0" smtClean="0"/>
              <a:t>access through web-services </a:t>
            </a:r>
            <a:r>
              <a:rPr lang="en-GB" dirty="0" smtClean="0"/>
              <a:t>can be provided</a:t>
            </a:r>
            <a:endParaRPr lang="it-IT" dirty="0" smtClean="0"/>
          </a:p>
          <a:p>
            <a:pPr marL="803275" lvl="0" indent="-265113">
              <a:spcAft>
                <a:spcPts val="300"/>
              </a:spcAft>
              <a:buFont typeface="Wingdings" pitchFamily="2" charset="2"/>
              <a:buChar char="§"/>
            </a:pPr>
            <a:r>
              <a:rPr lang="en-GB" dirty="0" smtClean="0"/>
              <a:t>scientists commit to </a:t>
            </a:r>
            <a:r>
              <a:rPr lang="en-GB" u="sng" dirty="0" smtClean="0"/>
              <a:t>provide science products in digital format </a:t>
            </a:r>
            <a:r>
              <a:rPr lang="en-GB" dirty="0" smtClean="0"/>
              <a:t>with a CC BY NC license</a:t>
            </a:r>
            <a:endParaRPr lang="it-IT" dirty="0" smtClean="0"/>
          </a:p>
          <a:p>
            <a:pPr marL="803275" lvl="0" indent="-265113">
              <a:spcAft>
                <a:spcPts val="300"/>
              </a:spcAft>
              <a:buFont typeface="Wingdings" pitchFamily="2" charset="2"/>
              <a:buChar char="§"/>
            </a:pPr>
            <a:r>
              <a:rPr lang="en-GB" dirty="0" smtClean="0"/>
              <a:t>proposal core team is open to collaborate with other Supersites/international initiatives</a:t>
            </a:r>
            <a:endParaRPr lang="it-IT" dirty="0" smtClean="0"/>
          </a:p>
          <a:p>
            <a:pPr marL="803275" lvl="0" indent="-265113">
              <a:spcAft>
                <a:spcPts val="300"/>
              </a:spcAft>
              <a:buFont typeface="Wingdings" pitchFamily="2" charset="2"/>
              <a:buChar char="§"/>
            </a:pPr>
            <a:r>
              <a:rPr lang="en-GB" dirty="0" smtClean="0"/>
              <a:t>good level of </a:t>
            </a:r>
            <a:r>
              <a:rPr lang="en-GB" u="sng" dirty="0" smtClean="0"/>
              <a:t>involvement of the end-user </a:t>
            </a:r>
            <a:r>
              <a:rPr lang="en-GB" dirty="0" smtClean="0"/>
              <a:t>community</a:t>
            </a:r>
            <a:endParaRPr lang="it-IT" dirty="0" smtClean="0"/>
          </a:p>
          <a:p>
            <a:pPr marL="803275" lvl="0" indent="-265113">
              <a:spcAft>
                <a:spcPts val="300"/>
              </a:spcAft>
              <a:buFont typeface="Wingdings" pitchFamily="2" charset="2"/>
              <a:buChar char="§"/>
            </a:pPr>
            <a:r>
              <a:rPr lang="en-GB" dirty="0" smtClean="0"/>
              <a:t>proposal core team  </a:t>
            </a:r>
            <a:r>
              <a:rPr lang="en-GB" u="sng" dirty="0" smtClean="0"/>
              <a:t>commits to support end-users' uptake </a:t>
            </a:r>
            <a:r>
              <a:rPr lang="en-GB" dirty="0" smtClean="0"/>
              <a:t>of the science products (also by addressing their requirements)</a:t>
            </a: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1400" dirty="0" smtClean="0">
              <a:latin typeface="Calibri" pitchFamily="34" charset="0"/>
            </a:endParaRP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1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609600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Status - 4 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1371600"/>
            <a:ext cx="7924800" cy="3962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365125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US" sz="2000" dirty="0" smtClean="0">
                <a:latin typeface="Calibri" pitchFamily="34" charset="0"/>
              </a:rPr>
              <a:t>Supersite reporting:</a:t>
            </a: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Preparation of the templates for the annual and biannual reports</a:t>
            </a: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First biannual report received from Hawaiian volcano Supersite. According to Mile Poland’s report: </a:t>
            </a:r>
            <a:r>
              <a:rPr lang="en-US" sz="2000" i="1" dirty="0" smtClean="0">
                <a:latin typeface="Calibri" pitchFamily="34" charset="0"/>
              </a:rPr>
              <a:t>“The </a:t>
            </a:r>
            <a:r>
              <a:rPr lang="en-US" sz="2000" i="1" dirty="0" err="1" smtClean="0">
                <a:latin typeface="Calibri" pitchFamily="34" charset="0"/>
              </a:rPr>
              <a:t>Hawaiʻi</a:t>
            </a:r>
            <a:r>
              <a:rPr lang="en-US" sz="2000" i="1" dirty="0" smtClean="0">
                <a:latin typeface="Calibri" pitchFamily="34" charset="0"/>
              </a:rPr>
              <a:t> Supersite has been an unparalleled success“</a:t>
            </a:r>
            <a:r>
              <a:rPr lang="en-US" sz="2000" dirty="0" smtClean="0">
                <a:latin typeface="Calibri" pitchFamily="34" charset="0"/>
              </a:rPr>
              <a:t>. Some issues are discussed later. </a:t>
            </a:r>
            <a:endParaRPr lang="en-US" sz="2000" i="1" dirty="0" smtClean="0">
              <a:latin typeface="Calibri" pitchFamily="34" charset="0"/>
            </a:endParaRP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Annual reports to be compiled online every 12 months</a:t>
            </a:r>
          </a:p>
          <a:p>
            <a:pPr marL="8937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libri" pitchFamily="34" charset="0"/>
              </a:rPr>
              <a:t>Preparation of  a questionnaire for each Point of Contact to report on the in situ data policies (to be sent in March)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33400" y="609600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Due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dates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of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next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reports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381000" y="1523995"/>
          <a:ext cx="8381998" cy="5105404"/>
        </p:xfrm>
        <a:graphic>
          <a:graphicData uri="http://schemas.openxmlformats.org/drawingml/2006/table">
            <a:tbl>
              <a:tblPr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a:tblPr>
              <a:tblGrid>
                <a:gridCol w="2057400"/>
                <a:gridCol w="1600200"/>
                <a:gridCol w="1676400"/>
                <a:gridCol w="1676400"/>
                <a:gridCol w="1371598"/>
              </a:tblGrid>
              <a:tr h="75155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Supersite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Annual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Biennial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Annual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Scientists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it-IT" sz="16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involved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21979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16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Hawaii </a:t>
                      </a:r>
                      <a:r>
                        <a:rPr kumimoji="0" lang="it-IT" sz="1600" b="1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volcanoes</a:t>
                      </a:r>
                      <a:endParaRPr kumimoji="0" lang="it-IT" sz="16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B050"/>
                          </a:solidFill>
                          <a:latin typeface="Lucida Sans Unicode"/>
                        </a:rPr>
                        <a:t>26/10/2014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333399"/>
                          </a:solidFill>
                          <a:latin typeface="Lucida Sans Unicode"/>
                        </a:rPr>
                        <a:t>26/10/2015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197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Iceland </a:t>
                      </a:r>
                      <a:r>
                        <a:rPr lang="it-IT" sz="16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volcanoes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333399"/>
                          </a:solidFill>
                          <a:latin typeface="Lucida Sans Unicode"/>
                        </a:rPr>
                        <a:t>06/11/2015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05/11/2016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197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Etna </a:t>
                      </a:r>
                      <a:r>
                        <a:rPr lang="it-IT" sz="16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volcanoes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latin typeface="Lucida Sans Unicode"/>
                        </a:rPr>
                        <a:t>10/04/2015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09/04/2016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09/04/2017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197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Campi Flegrei </a:t>
                      </a:r>
                      <a:r>
                        <a:rPr lang="it-IT" sz="16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volcanoes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latin typeface="Lucida Sans Unicode"/>
                        </a:rPr>
                        <a:t>10/04/2015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09/04/2016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09/04/2017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197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Marmara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fault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latin typeface="Lucida Sans Unicode"/>
                        </a:rPr>
                        <a:t>10/04/2015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09/04/2016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09/04/2017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197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Ecuador </a:t>
                      </a:r>
                      <a:r>
                        <a:rPr lang="it-IT" sz="16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volcanoes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333399"/>
                          </a:solidFill>
                          <a:latin typeface="Lucida Sans Unicode"/>
                        </a:rPr>
                        <a:t>30/10/2015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29/10/2016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29/10/2017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197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Taupo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it-IT" sz="16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volcanoes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333399"/>
                          </a:solidFill>
                          <a:latin typeface="Lucida Sans Unicode"/>
                        </a:rPr>
                        <a:t>30/10/2015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29/10/2016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29/10/2017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609600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Status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of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Supersite in situ data distribution-1 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1066800"/>
            <a:ext cx="7924800" cy="914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1825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000" dirty="0" smtClean="0">
                <a:latin typeface="Calibri" pitchFamily="34" charset="0"/>
              </a:rPr>
              <a:t>Hawaii Supersite:</a:t>
            </a:r>
          </a:p>
          <a:p>
            <a:pPr marL="1825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1825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sz="2000" dirty="0" smtClean="0">
              <a:latin typeface="Calibri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609600" y="2057400"/>
          <a:ext cx="7924799" cy="4604082"/>
        </p:xfrm>
        <a:graphic>
          <a:graphicData uri="http://schemas.openxmlformats.org/drawingml/2006/table">
            <a:tbl>
              <a:tblPr/>
              <a:tblGrid>
                <a:gridCol w="1924452"/>
                <a:gridCol w="1733148"/>
                <a:gridCol w="1950672"/>
                <a:gridCol w="2316527"/>
              </a:tblGrid>
              <a:tr h="533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Type of data </a:t>
                      </a:r>
                      <a:endParaRPr lang="it-IT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Data provider</a:t>
                      </a:r>
                      <a:endParaRPr lang="it-IT" sz="18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How to access</a:t>
                      </a:r>
                      <a:endParaRPr lang="it-IT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Type of access</a:t>
                      </a:r>
                      <a:endParaRPr lang="it-IT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815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Times New Roman"/>
                          <a:cs typeface="Times New Roman"/>
                        </a:rPr>
                        <a:t>GPS</a:t>
                      </a:r>
                      <a:endParaRPr lang="it-IT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600" i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USGS – Hawaiian Volcano Obs.</a:t>
                      </a:r>
                      <a:endParaRPr kumimoji="0" lang="it-IT" sz="1600" i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i="1" u="sng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  <a:hlinkClick r:id="rId2"/>
                        </a:rPr>
                        <a:t>UNAVCO</a:t>
                      </a:r>
                      <a:endParaRPr lang="it-IT" sz="1600" b="1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600" i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unregistered public</a:t>
                      </a:r>
                      <a:endParaRPr kumimoji="0" lang="it-IT" sz="1600" i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5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Times New Roman"/>
                          <a:cs typeface="Times New Roman"/>
                        </a:rPr>
                        <a:t>Seismic</a:t>
                      </a:r>
                      <a:endParaRPr lang="it-IT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600" i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USGS – Hawaiian Volcano Obs.</a:t>
                      </a:r>
                      <a:endParaRPr kumimoji="0" lang="it-IT" sz="1600" i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i="1" u="sng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  <a:hlinkClick r:id="rId3"/>
                        </a:rPr>
                        <a:t>IRIS</a:t>
                      </a:r>
                      <a:endParaRPr lang="it-IT" sz="1600" b="1" dirty="0">
                        <a:solidFill>
                          <a:schemeClr val="tx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600" i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unregistered public</a:t>
                      </a:r>
                      <a:endParaRPr kumimoji="0" lang="it-IT" sz="1600" i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5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Times New Roman"/>
                          <a:cs typeface="Times New Roman"/>
                        </a:rPr>
                        <a:t>Gas Emissions</a:t>
                      </a:r>
                      <a:endParaRPr lang="it-IT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600" i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USGS – Hawaiian Volcano Obs.</a:t>
                      </a:r>
                      <a:endParaRPr kumimoji="0" lang="it-IT" sz="1600" i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latin typeface="Calibri"/>
                          <a:ea typeface="Times New Roman"/>
                          <a:cs typeface="Times New Roman"/>
                        </a:rPr>
                        <a:t>USGS </a:t>
                      </a:r>
                      <a:r>
                        <a:rPr lang="en-US" sz="1600" i="1" dirty="0">
                          <a:latin typeface="Calibri"/>
                          <a:ea typeface="Times New Roman"/>
                          <a:cs typeface="Times New Roman"/>
                        </a:rPr>
                        <a:t>Open-File </a:t>
                      </a:r>
                      <a:r>
                        <a:rPr lang="en-US" sz="1600" i="1" dirty="0" smtClean="0">
                          <a:latin typeface="Calibri"/>
                          <a:ea typeface="Times New Roman"/>
                          <a:cs typeface="Times New Roman"/>
                        </a:rPr>
                        <a:t>Reports</a:t>
                      </a:r>
                      <a:endParaRPr lang="it-IT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600" i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unregistered public</a:t>
                      </a:r>
                      <a:endParaRPr kumimoji="0" lang="it-IT" sz="1600" i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5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Times New Roman"/>
                          <a:cs typeface="Times New Roman"/>
                        </a:rPr>
                        <a:t>Gravity</a:t>
                      </a:r>
                      <a:endParaRPr lang="it-IT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600" i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USGS – Hawaiian Volcano Obs.</a:t>
                      </a:r>
                      <a:endParaRPr kumimoji="0" lang="it-IT" sz="1600" i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Calibri"/>
                          <a:ea typeface="Times New Roman"/>
                          <a:cs typeface="Times New Roman"/>
                        </a:rPr>
                        <a:t>Published manuscripts*</a:t>
                      </a:r>
                      <a:endParaRPr lang="it-IT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600" i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unregistered public</a:t>
                      </a:r>
                      <a:endParaRPr kumimoji="0" lang="it-IT" sz="1600" i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5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Times New Roman"/>
                          <a:cs typeface="Times New Roman"/>
                        </a:rPr>
                        <a:t>Tilt</a:t>
                      </a:r>
                      <a:endParaRPr lang="it-IT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600" i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USGS – Hawaiian Volcano Obs.</a:t>
                      </a:r>
                      <a:endParaRPr kumimoji="0" lang="it-IT" sz="1600" i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Calibri"/>
                          <a:ea typeface="Times New Roman"/>
                          <a:cs typeface="Times New Roman"/>
                        </a:rPr>
                        <a:t>Contact HVO scientists**</a:t>
                      </a:r>
                      <a:endParaRPr lang="it-IT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600" i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GSNL scientists</a:t>
                      </a:r>
                      <a:endParaRPr kumimoji="0" lang="it-IT" sz="1600" i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5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Times New Roman"/>
                          <a:cs typeface="Times New Roman"/>
                        </a:rPr>
                        <a:t>Camera</a:t>
                      </a:r>
                      <a:endParaRPr lang="it-IT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600" i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USGS – Hawaiian Volcano Obs.</a:t>
                      </a:r>
                      <a:endParaRPr kumimoji="0" lang="it-IT" sz="1600" i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Calibri"/>
                          <a:ea typeface="Times New Roman"/>
                          <a:cs typeface="Times New Roman"/>
                        </a:rPr>
                        <a:t>Contact HVO scientists**</a:t>
                      </a:r>
                      <a:endParaRPr lang="it-IT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600" i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GSNL scientists</a:t>
                      </a:r>
                      <a:endParaRPr kumimoji="0" lang="it-IT" sz="1600" i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5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Times New Roman"/>
                          <a:cs typeface="Times New Roman"/>
                        </a:rPr>
                        <a:t>Strain</a:t>
                      </a:r>
                      <a:endParaRPr lang="it-IT" sz="18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600" i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USGS – Hawaiian Volcano Obs.</a:t>
                      </a:r>
                      <a:endParaRPr kumimoji="0" lang="it-IT" sz="1600" i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Calibri"/>
                          <a:ea typeface="Times New Roman"/>
                          <a:cs typeface="Times New Roman"/>
                        </a:rPr>
                        <a:t>Contact HVO scientists**</a:t>
                      </a:r>
                      <a:endParaRPr lang="it-IT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1600" i="1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GSNL scientists</a:t>
                      </a:r>
                      <a:endParaRPr kumimoji="0" lang="it-IT" sz="1600" i="1" kern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494" marR="63494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609600"/>
            <a:ext cx="77724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Status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of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Supersite</a:t>
            </a:r>
            <a:r>
              <a:rPr lang="it-IT" sz="3200" dirty="0" smtClean="0">
                <a:solidFill>
                  <a:schemeClr val="tx2"/>
                </a:solidFill>
                <a:latin typeface="Calibri" pitchFamily="34" charset="0"/>
              </a:rPr>
              <a:t> in situ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data distribution-2 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609600" y="1600200"/>
            <a:ext cx="7924800" cy="1219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125" lvl="0" indent="-273050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sz="2000" dirty="0" smtClean="0">
              <a:latin typeface="Calibri" pitchFamily="34" charset="0"/>
            </a:endParaRPr>
          </a:p>
          <a:p>
            <a:pPr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000" dirty="0" smtClean="0">
                <a:latin typeface="Calibri" pitchFamily="34" charset="0"/>
              </a:rPr>
              <a:t>All the other Supersites are still using ftp repositories, publications or personal contacts, no Web services yet.</a:t>
            </a:r>
          </a:p>
          <a:p>
            <a:pPr marL="1825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sz="2000" dirty="0" smtClean="0">
              <a:latin typeface="Calibri" pitchFamily="34" charset="0"/>
            </a:endParaRPr>
          </a:p>
          <a:p>
            <a:pPr marL="182563" indent="-173038" algn="just" fontAlgn="auto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onalizza struttura">
  <a:themeElements>
    <a:clrScheme name="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ramonto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8482</TotalTime>
  <Words>2077</Words>
  <Application>Microsoft Macintosh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Personalizza struttura</vt:lpstr>
      <vt:lpstr>Tramonto</vt:lpstr>
      <vt:lpstr>Status and new directions of the GSNL initiative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INGV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Stefano</dc:creator>
  <cp:lastModifiedBy>Andrew Eddy</cp:lastModifiedBy>
  <cp:revision>399</cp:revision>
  <dcterms:created xsi:type="dcterms:W3CDTF">2010-06-14T07:49:16Z</dcterms:created>
  <dcterms:modified xsi:type="dcterms:W3CDTF">2015-04-07T12:49:43Z</dcterms:modified>
</cp:coreProperties>
</file>