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46" r:id="rId2"/>
    <p:sldId id="348" r:id="rId3"/>
    <p:sldId id="347" r:id="rId4"/>
    <p:sldId id="342" r:id="rId5"/>
    <p:sldId id="352" r:id="rId6"/>
    <p:sldId id="377" r:id="rId7"/>
    <p:sldId id="378" r:id="rId8"/>
    <p:sldId id="384" r:id="rId9"/>
    <p:sldId id="385" r:id="rId10"/>
    <p:sldId id="379" r:id="rId11"/>
    <p:sldId id="380" r:id="rId12"/>
    <p:sldId id="381" r:id="rId13"/>
    <p:sldId id="382" r:id="rId14"/>
    <p:sldId id="383" r:id="rId15"/>
    <p:sldId id="354" r:id="rId16"/>
    <p:sldId id="362" r:id="rId17"/>
    <p:sldId id="363" r:id="rId18"/>
    <p:sldId id="355" r:id="rId19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04"/>
    <a:srgbClr val="CBCCD1"/>
    <a:srgbClr val="E7E7EA"/>
    <a:srgbClr val="FFCC66"/>
    <a:srgbClr val="E852C8"/>
    <a:srgbClr val="FF9A00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1568" autoAdjust="0"/>
  </p:normalViewPr>
  <p:slideViewPr>
    <p:cSldViewPr snapToGrid="0" snapToObjects="1">
      <p:cViewPr varScale="1">
        <p:scale>
          <a:sx n="67" d="100"/>
          <a:sy n="67" d="100"/>
        </p:scale>
        <p:origin x="-188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64" y="0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0B24B-B3FD-4551-8428-E21947C496DB}" type="datetimeFigureOut">
              <a:rPr lang="en-GB" smtClean="0"/>
              <a:t>2015-04-07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79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64" y="9429779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12667-46CB-418B-B92A-BC4BF43AE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5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2015-04-07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2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5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15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494551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63AB0-2CC6-403A-90EC-93E795044F56}" type="datetimeFigureOut">
              <a:rPr kumimoji="1" lang="ja-JP" altLang="en-US" smtClean="0"/>
              <a:t>2015-04-07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D3C35FD-47B6-4CD7-8146-95C1CE15042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>
          <a:xfrm>
            <a:off x="7278737" y="6567055"/>
            <a:ext cx="1639186" cy="20588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rgbClr val="002569"/>
                </a:solidFill>
                <a:latin typeface="Century Gothic" pitchFamily="34" charset="0"/>
                <a:ea typeface="ＭＳ Ｐゴシック" pitchFamily="-106" charset="-128"/>
                <a:cs typeface="Calibri" pitchFamily="-106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1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980661" y="939598"/>
            <a:ext cx="7893581" cy="1874838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CEOS Working Group Disasters –</a:t>
            </a:r>
            <a:b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Meeting # 3 </a:t>
            </a:r>
            <a:b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(JAXA, Tokyo, 10-12 Mar. 2015)</a:t>
            </a: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endParaRPr lang="en-US" sz="28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16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sessions # 30   &amp;  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Together with GEO, CEOS will participate in a </a:t>
            </a:r>
            <a:r>
              <a:rPr lang="en-US" dirty="0" smtClean="0"/>
              <a:t>working </a:t>
            </a:r>
            <a:r>
              <a:rPr lang="en-US" dirty="0"/>
              <a:t>session </a:t>
            </a:r>
            <a:r>
              <a:rPr lang="en-US" dirty="0" smtClean="0"/>
              <a:t>(# 30) on: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‘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Measuring and Reporting Progress of the post-2015 framework for disaster risk reduction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’.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GB" dirty="0"/>
              <a:t>In addition, CEOS will provide a presentation of both the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“CEOS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DRR activities and of the International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Charter” </a:t>
            </a:r>
            <a:r>
              <a:rPr lang="en-GB" dirty="0"/>
              <a:t>at the Public </a:t>
            </a:r>
            <a:r>
              <a:rPr lang="en-GB" dirty="0" smtClean="0"/>
              <a:t>Forum  </a:t>
            </a:r>
            <a:r>
              <a:rPr lang="en-GB" b="0" dirty="0" smtClean="0"/>
              <a:t>(Working session # 3 ?)</a:t>
            </a:r>
            <a:endParaRPr lang="en-GB" b="0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4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IGNITE sessions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3  IGNITE sessions (15’ talk) on: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knowledge for a more effective DRR through Earth observation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  </a:t>
            </a:r>
            <a:r>
              <a:rPr lang="en-US" dirty="0" smtClean="0"/>
              <a:t>(GEO SEC)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knowledge for a more effective DRR: the GEO GSNL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approach“  </a:t>
            </a:r>
            <a:r>
              <a:rPr lang="en-US" dirty="0" smtClean="0"/>
              <a:t>(Stefano </a:t>
            </a:r>
            <a:r>
              <a:rPr lang="en-US" dirty="0" err="1" smtClean="0"/>
              <a:t>Salvi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"A Synergy Framework for the integration of Earth Observation into Disaster Risk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Reduction“ </a:t>
            </a:r>
            <a:r>
              <a:rPr lang="en-US" dirty="0" smtClean="0"/>
              <a:t>(Ivan Petiteville)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98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Tutotial</a:t>
            </a:r>
            <a:r>
              <a:rPr lang="en-GB" dirty="0" smtClean="0"/>
              <a:t> by UNITAR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Module </a:t>
            </a:r>
            <a:r>
              <a:rPr lang="en-US" dirty="0"/>
              <a:t>on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"Technologies for DRR: The Case of Earth Observation" </a:t>
            </a:r>
            <a:r>
              <a:rPr lang="en-US" dirty="0" smtClean="0"/>
              <a:t>produced by UNITAR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eatures </a:t>
            </a:r>
            <a:r>
              <a:rPr lang="en-US" dirty="0"/>
              <a:t>4 video lectures </a:t>
            </a:r>
            <a:r>
              <a:rPr lang="en-US" dirty="0" smtClean="0"/>
              <a:t>by </a:t>
            </a:r>
            <a:r>
              <a:rPr lang="en-US" dirty="0" err="1"/>
              <a:t>Simonetta</a:t>
            </a:r>
            <a:r>
              <a:rPr lang="en-US" dirty="0"/>
              <a:t> di </a:t>
            </a:r>
            <a:r>
              <a:rPr lang="en-US" dirty="0" err="1"/>
              <a:t>Pippo</a:t>
            </a:r>
            <a:r>
              <a:rPr lang="en-US" dirty="0"/>
              <a:t> </a:t>
            </a:r>
            <a:r>
              <a:rPr lang="en-US" b="0" dirty="0"/>
              <a:t>(Director </a:t>
            </a:r>
            <a:r>
              <a:rPr lang="en-US" b="0" dirty="0" smtClean="0"/>
              <a:t>UNOOSA), </a:t>
            </a:r>
            <a:r>
              <a:rPr lang="en-US" dirty="0"/>
              <a:t>Francesco </a:t>
            </a:r>
            <a:r>
              <a:rPr lang="en-US" dirty="0" err="1"/>
              <a:t>Gaetani</a:t>
            </a:r>
            <a:r>
              <a:rPr lang="en-US" dirty="0"/>
              <a:t> </a:t>
            </a:r>
            <a:r>
              <a:rPr lang="en-US" b="0" dirty="0" smtClean="0"/>
              <a:t>(GEO), </a:t>
            </a:r>
            <a:r>
              <a:rPr lang="en-US" dirty="0" err="1"/>
              <a:t>Einar</a:t>
            </a:r>
            <a:r>
              <a:rPr lang="en-US" dirty="0"/>
              <a:t> </a:t>
            </a:r>
            <a:r>
              <a:rPr lang="en-US" dirty="0" err="1"/>
              <a:t>Bjorgo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 smtClean="0"/>
              <a:t>UNITAR-UNOSAT) </a:t>
            </a:r>
            <a:r>
              <a:rPr lang="en-US" dirty="0" smtClean="0"/>
              <a:t>and </a:t>
            </a:r>
            <a:r>
              <a:rPr lang="en-US" dirty="0"/>
              <a:t>Ivan Petiteville </a:t>
            </a:r>
            <a:r>
              <a:rPr lang="en-US" dirty="0" smtClean="0"/>
              <a:t>(</a:t>
            </a:r>
            <a:r>
              <a:rPr lang="en-US" b="0" dirty="0" smtClean="0"/>
              <a:t>CEOS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an introduction to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Role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technologies in supporting the DRR efforts of local, national and international actors, with a special focus on Earth Observation technologies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53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 for CEOS Booth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CEOS booth hosted in JAXA booth . Thanks to JAXA 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CEOS EO Handbook Special WCDRR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on-line </a:t>
            </a:r>
            <a:r>
              <a:rPr lang="en-US" dirty="0"/>
              <a:t>version on </a:t>
            </a:r>
            <a:r>
              <a:rPr lang="en-US" dirty="0" smtClean="0"/>
              <a:t>EO handbook </a:t>
            </a:r>
            <a:r>
              <a:rPr lang="en-US" dirty="0"/>
              <a:t>web </a:t>
            </a:r>
            <a:r>
              <a:rPr lang="en-US" dirty="0" smtClean="0"/>
              <a:t>site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2000 </a:t>
            </a:r>
            <a:r>
              <a:rPr lang="en-US" dirty="0"/>
              <a:t>paper copies to be distributed at the WCDRR venue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300 </a:t>
            </a:r>
            <a:r>
              <a:rPr lang="en-US" dirty="0"/>
              <a:t>copies </a:t>
            </a:r>
            <a:r>
              <a:rPr lang="en-US" dirty="0" smtClean="0"/>
              <a:t>sent </a:t>
            </a:r>
            <a:r>
              <a:rPr lang="en-US" dirty="0"/>
              <a:t>by courier worldwide to key persons and </a:t>
            </a:r>
            <a:r>
              <a:rPr lang="en-US" dirty="0" err="1"/>
              <a:t>organisations</a:t>
            </a:r>
            <a:r>
              <a:rPr lang="en-US" dirty="0"/>
              <a:t> involved in </a:t>
            </a:r>
            <a:r>
              <a:rPr lang="en-US" dirty="0" smtClean="0"/>
              <a:t>DRM </a:t>
            </a:r>
            <a:r>
              <a:rPr lang="en-US" dirty="0"/>
              <a:t>- with a cover letter from both CEOS Chair (</a:t>
            </a:r>
            <a:r>
              <a:rPr lang="en-US" dirty="0" err="1"/>
              <a:t>Mr</a:t>
            </a:r>
            <a:r>
              <a:rPr lang="en-US" dirty="0"/>
              <a:t> Yamamoto) and ESA EOP Director (</a:t>
            </a:r>
            <a:r>
              <a:rPr lang="en-US" dirty="0" err="1"/>
              <a:t>Mr</a:t>
            </a:r>
            <a:r>
              <a:rPr lang="en-US" dirty="0"/>
              <a:t> Liebig).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Poster  (see next slide)  and   one 7-minute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5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0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4684" y="1457324"/>
            <a:ext cx="3850458" cy="5354639"/>
          </a:xfrm>
          <a:prstGeom prst="rect">
            <a:avLst/>
          </a:prstGeom>
          <a:ln/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62337" y="1457326"/>
            <a:ext cx="3979957" cy="53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980661" y="939598"/>
            <a:ext cx="7893581" cy="1874838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Next steps incl.  2015  WG meetings</a:t>
            </a:r>
            <a:endParaRPr lang="en-US" sz="28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35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Steps: Pilots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Pilots</a:t>
            </a:r>
            <a:r>
              <a:rPr lang="en-GB" dirty="0" smtClean="0"/>
              <a:t>:  </a:t>
            </a:r>
          </a:p>
          <a:p>
            <a:pPr lvl="1"/>
            <a:r>
              <a:rPr lang="en-GB" dirty="0" smtClean="0"/>
              <a:t>continue with delivery of data to practitioners and ramp up with new missions e.g. Sentinel-1, ALOS-2,etc</a:t>
            </a:r>
          </a:p>
          <a:p>
            <a:pPr lvl="1"/>
            <a:r>
              <a:rPr lang="en-GB" dirty="0" smtClean="0"/>
              <a:t>Improve the data request mechanism by distinguishing Pilots and Supersites quotas</a:t>
            </a:r>
          </a:p>
          <a:p>
            <a:pPr lvl="1"/>
            <a:r>
              <a:rPr lang="en-GB" dirty="0" smtClean="0"/>
              <a:t>Pursue engagement of users as identified in pilots proposals and collect user feedback on data use</a:t>
            </a:r>
          </a:p>
          <a:p>
            <a:pPr lvl="1"/>
            <a:r>
              <a:rPr lang="en-GB" dirty="0"/>
              <a:t>Consolidate the Event Supersites selection </a:t>
            </a:r>
            <a:r>
              <a:rPr lang="en-GB" dirty="0" smtClean="0"/>
              <a:t>process</a:t>
            </a:r>
          </a:p>
          <a:p>
            <a:pPr lvl="1"/>
            <a:r>
              <a:rPr lang="en-GB" dirty="0" smtClean="0"/>
              <a:t>Ask Plenary approval for 2 new Permanent Supersites (Ecuador and NZ)</a:t>
            </a:r>
            <a:endParaRPr lang="en-GB" dirty="0"/>
          </a:p>
          <a:p>
            <a:pPr lvl="1"/>
            <a:r>
              <a:rPr lang="en-GB" dirty="0" smtClean="0"/>
              <a:t>Consolidate Landslides Pilot proposal (for info at 2015 Spring SIT meeting and approval at 2015 CEOS Plenary (Oct. or Nov.)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50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Steps: 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Recovery Observatory</a:t>
            </a:r>
            <a:r>
              <a:rPr lang="en-GB" dirty="0" smtClean="0"/>
              <a:t>:  </a:t>
            </a:r>
          </a:p>
          <a:p>
            <a:pPr lvl="1"/>
            <a:r>
              <a:rPr lang="en-GB" dirty="0" smtClean="0"/>
              <a:t>Continue with implementation of IT infrastructure (WGISS lead)</a:t>
            </a:r>
          </a:p>
          <a:p>
            <a:pPr lvl="1"/>
            <a:r>
              <a:rPr lang="en-GB" dirty="0" smtClean="0"/>
              <a:t>Consolidate engagement of Stakeholders in RO e.g. for RO triggering</a:t>
            </a:r>
          </a:p>
          <a:p>
            <a:pPr lvl="1"/>
            <a:endParaRPr lang="en-GB" dirty="0" smtClean="0"/>
          </a:p>
          <a:p>
            <a:r>
              <a:rPr lang="en-GB" u="sng" dirty="0" smtClean="0"/>
              <a:t>WCDRR</a:t>
            </a:r>
          </a:p>
          <a:p>
            <a:pPr lvl="1"/>
            <a:r>
              <a:rPr lang="en-GB" dirty="0" smtClean="0"/>
              <a:t>Participation in 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  <a:r>
              <a:rPr lang="en-GB" dirty="0" err="1" smtClean="0"/>
              <a:t>PrepCom</a:t>
            </a:r>
            <a:r>
              <a:rPr lang="en-GB" dirty="0" smtClean="0"/>
              <a:t> meeting (Nov., Geneva)</a:t>
            </a:r>
          </a:p>
          <a:p>
            <a:pPr lvl="1"/>
            <a:r>
              <a:rPr lang="en-GB" dirty="0" smtClean="0"/>
              <a:t>Coordinated participation in Open-ended </a:t>
            </a:r>
            <a:r>
              <a:rPr lang="en-GB" dirty="0"/>
              <a:t>HFA-2 </a:t>
            </a:r>
            <a:r>
              <a:rPr lang="en-GB" dirty="0" smtClean="0"/>
              <a:t>Consultative meetings incl. lobbying via national governments</a:t>
            </a:r>
          </a:p>
          <a:p>
            <a:pPr lvl="1"/>
            <a:r>
              <a:rPr lang="en-GB" dirty="0" smtClean="0"/>
              <a:t>CEOS EO HB -  list of articles to be consolidated – articles written by mid-Nov</a:t>
            </a:r>
          </a:p>
          <a:p>
            <a:pPr lvl="1"/>
            <a:r>
              <a:rPr lang="en-GB" dirty="0" smtClean="0"/>
              <a:t>CEOS booth – registration and define the booth content.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54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WG Meetings in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Two suggestions for 2015 – to be discussed</a:t>
            </a:r>
          </a:p>
          <a:p>
            <a:endParaRPr lang="en-GB" dirty="0"/>
          </a:p>
          <a:p>
            <a:r>
              <a:rPr lang="en-GB" dirty="0" smtClean="0"/>
              <a:t>WGDisasters # 3 in  Japan  </a:t>
            </a:r>
            <a:r>
              <a:rPr lang="en-GB" b="0" dirty="0" smtClean="0"/>
              <a:t>(Tokyo, 11-12 March, week before Sendai)</a:t>
            </a:r>
          </a:p>
          <a:p>
            <a:endParaRPr lang="en-GB" dirty="0"/>
          </a:p>
          <a:p>
            <a:r>
              <a:rPr lang="en-GB" dirty="0" smtClean="0"/>
              <a:t>WGDisasters # 4 in Frascati (Italy) </a:t>
            </a:r>
            <a:r>
              <a:rPr lang="en-GB" b="0" dirty="0" smtClean="0"/>
              <a:t>(week before SIT Technical workshop - Darmstadt, around mid-September)</a:t>
            </a:r>
          </a:p>
          <a:p>
            <a:endParaRPr lang="en-GB" b="0" dirty="0"/>
          </a:p>
          <a:p>
            <a:pPr marL="0" indent="0">
              <a:buNone/>
            </a:pPr>
            <a:r>
              <a:rPr lang="en-GB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future, participation </a:t>
            </a:r>
            <a:r>
              <a:rPr lang="en-GB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extended to full WG </a:t>
            </a:r>
            <a:r>
              <a:rPr lang="en-GB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?</a:t>
            </a:r>
            <a:endParaRPr lang="en-GB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GB" dirty="0" smtClean="0"/>
              <a:t>Longer meeting with  2 or 3 days dedicated to working meetings for each sub-group (pilots, RO, ….) and 2 days for WG-level matters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9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980661" y="939598"/>
            <a:ext cx="7893581" cy="1874838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Meeting Objectives</a:t>
            </a:r>
            <a:endParaRPr lang="en-US" sz="28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6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Main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336302"/>
            <a:ext cx="8445500" cy="48641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Pilots:  </a:t>
            </a:r>
          </a:p>
          <a:p>
            <a:r>
              <a:rPr lang="en-GB" dirty="0" smtClean="0"/>
              <a:t>Assess the current and future provision of data </a:t>
            </a:r>
          </a:p>
          <a:p>
            <a:r>
              <a:rPr lang="en-GB" dirty="0" smtClean="0"/>
              <a:t>Review  the  data use and outcomes from Pilots</a:t>
            </a:r>
          </a:p>
          <a:p>
            <a:r>
              <a:rPr lang="en-GB" dirty="0" smtClean="0"/>
              <a:t>Assess proposal for new pilot on </a:t>
            </a:r>
            <a:r>
              <a:rPr lang="en-GB" i="1" dirty="0" smtClean="0"/>
              <a:t>Landslides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Recovery Observatory:</a:t>
            </a:r>
          </a:p>
          <a:p>
            <a:r>
              <a:rPr lang="en-GB" dirty="0" smtClean="0"/>
              <a:t>Review the involvement </a:t>
            </a:r>
            <a:r>
              <a:rPr lang="en-GB" dirty="0"/>
              <a:t>of external </a:t>
            </a:r>
            <a:r>
              <a:rPr lang="en-GB" dirty="0" smtClean="0"/>
              <a:t>stakeholders</a:t>
            </a:r>
          </a:p>
          <a:p>
            <a:r>
              <a:rPr lang="en-GB" dirty="0" smtClean="0"/>
              <a:t>RO triggering procedure to be consolidated </a:t>
            </a:r>
            <a:r>
              <a:rPr lang="en-GB" dirty="0" err="1" smtClean="0"/>
              <a:t>wrt</a:t>
            </a:r>
            <a:r>
              <a:rPr lang="en-GB" dirty="0" smtClean="0"/>
              <a:t> CEOS</a:t>
            </a:r>
          </a:p>
          <a:p>
            <a:r>
              <a:rPr lang="en-GB" dirty="0" smtClean="0"/>
              <a:t>Test of the infrastructure prior to 1</a:t>
            </a:r>
            <a:r>
              <a:rPr lang="en-GB" baseline="30000" dirty="0" smtClean="0"/>
              <a:t>st</a:t>
            </a:r>
            <a:r>
              <a:rPr lang="en-GB" dirty="0" smtClean="0"/>
              <a:t> RO triggering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WCDRR:</a:t>
            </a:r>
          </a:p>
          <a:p>
            <a:r>
              <a:rPr lang="en-GB" dirty="0" smtClean="0"/>
              <a:t>Consolidate participation incl. deliverables to Sendai</a:t>
            </a:r>
          </a:p>
          <a:p>
            <a:r>
              <a:rPr lang="en-GB" dirty="0" smtClean="0"/>
              <a:t>Prepare the after-Sendai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Web Site:  </a:t>
            </a:r>
            <a:r>
              <a:rPr lang="en-GB" dirty="0" smtClean="0"/>
              <a:t>to be </a:t>
            </a:r>
            <a:r>
              <a:rPr lang="en-GB" dirty="0" err="1" smtClean="0"/>
              <a:t>conolsidated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9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Agenda Overview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160578"/>
              </p:ext>
            </p:extLst>
          </p:nvPr>
        </p:nvGraphicFramePr>
        <p:xfrm>
          <a:off x="296863" y="1457324"/>
          <a:ext cx="8445501" cy="55297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5167"/>
                <a:gridCol w="2815167"/>
                <a:gridCol w="2815167"/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</a:t>
                      </a:r>
                      <a:r>
                        <a:rPr lang="en-GB" baseline="0" dirty="0" smtClean="0"/>
                        <a:t>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</a:t>
                      </a:r>
                      <a:r>
                        <a:rPr lang="en-GB" baseline="0" dirty="0" smtClean="0"/>
                        <a:t>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96329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Welcome</a:t>
                      </a:r>
                      <a:r>
                        <a:rPr lang="en-GB" b="1" baseline="0" dirty="0" smtClean="0"/>
                        <a:t> &amp; </a:t>
                      </a:r>
                      <a:r>
                        <a:rPr lang="en-GB" b="1" dirty="0" smtClean="0"/>
                        <a:t>Introduction</a:t>
                      </a:r>
                      <a:endParaRPr lang="en-GB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Floods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Distance Education Course </a:t>
                      </a:r>
                      <a:endParaRPr lang="en-GB" b="0" dirty="0"/>
                    </a:p>
                  </a:txBody>
                  <a:tcPr anchor="ctr"/>
                </a:tc>
              </a:tr>
              <a:tr h="1462892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2015 WCDRR</a:t>
                      </a:r>
                      <a:r>
                        <a:rPr lang="en-GB" b="1" baseline="0" dirty="0" smtClean="0"/>
                        <a:t> &amp; HFA2</a:t>
                      </a:r>
                      <a:endParaRPr lang="en-GB" b="1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baseline="0" dirty="0" smtClean="0"/>
                    </a:p>
                    <a:p>
                      <a:r>
                        <a:rPr lang="en-GB" b="1" dirty="0" smtClean="0"/>
                        <a:t>Volcanoes</a:t>
                      </a:r>
                      <a:endParaRPr lang="en-GB" b="1" dirty="0"/>
                    </a:p>
                  </a:txBody>
                  <a:tcPr anchor="ctr"/>
                </a:tc>
              </a:tr>
              <a:tr h="255346">
                <a:tc v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Recovery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Observatory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Final preparation of Sendai materials</a:t>
                      </a:r>
                      <a:endParaRPr lang="en-GB" b="1" dirty="0"/>
                    </a:p>
                  </a:txBody>
                  <a:tcPr anchor="ctr"/>
                </a:tc>
              </a:tr>
              <a:tr h="4707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0271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Pilots Overall Status – Data Access &amp; Data Use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7E7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Supersites</a:t>
                      </a:r>
                      <a:r>
                        <a:rPr lang="en-GB" b="1" baseline="0" dirty="0" smtClean="0">
                          <a:solidFill>
                            <a:srgbClr val="00B050"/>
                          </a:solidFill>
                        </a:rPr>
                        <a:t> Initiative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CEOS Web Site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News from Agencies </a:t>
                      </a:r>
                      <a:r>
                        <a:rPr lang="en-GB" b="1" baseline="0" dirty="0" smtClean="0">
                          <a:solidFill>
                            <a:srgbClr val="00B050"/>
                          </a:solidFill>
                        </a:rPr>
                        <a:t>(JAXA) </a:t>
                      </a:r>
                    </a:p>
                    <a:p>
                      <a:pPr algn="ctr"/>
                      <a:endParaRPr lang="en-GB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48898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Landslide proposal</a:t>
                      </a:r>
                      <a:endParaRPr lang="en-GB" b="1" dirty="0"/>
                    </a:p>
                  </a:txBody>
                  <a:tcPr anchor="ctr">
                    <a:solidFill>
                      <a:srgbClr val="CBCC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898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Seismic Hazards</a:t>
                      </a:r>
                      <a:endParaRPr lang="en-GB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4675698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LUNCH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6118" y="5067295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 …….END  !!!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87523" y="4891746"/>
            <a:ext cx="33796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16163" y="4888453"/>
            <a:ext cx="17732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265870" y="4875753"/>
            <a:ext cx="6937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0" y="1764268"/>
            <a:ext cx="78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9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AM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6568303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7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P</a:t>
            </a:r>
            <a:r>
              <a:rPr lang="en-GB" sz="2000" b="1" dirty="0" smtClean="0">
                <a:solidFill>
                  <a:srgbClr val="FF0000"/>
                </a:solidFill>
              </a:rPr>
              <a:t>M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469169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 </a:t>
            </a:r>
            <a:r>
              <a:rPr lang="en-GB" sz="2000" b="1" dirty="0">
                <a:solidFill>
                  <a:srgbClr val="FF0000"/>
                </a:solidFill>
              </a:rPr>
              <a:t>P</a:t>
            </a:r>
            <a:r>
              <a:rPr lang="en-GB" sz="2000" b="1" dirty="0" smtClean="0">
                <a:solidFill>
                  <a:srgbClr val="FF0000"/>
                </a:solidFill>
              </a:rPr>
              <a:t>M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4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980661" y="939598"/>
            <a:ext cx="7893581" cy="1874838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WCDRR &amp; HFA 2</a:t>
            </a:r>
            <a:endParaRPr lang="en-US" sz="28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5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188913"/>
            <a:ext cx="8516471" cy="501650"/>
          </a:xfrm>
        </p:spPr>
        <p:txBody>
          <a:bodyPr/>
          <a:lstStyle/>
          <a:p>
            <a:r>
              <a:rPr lang="nn-NO" dirty="0" smtClean="0"/>
              <a:t>Post-2015 </a:t>
            </a:r>
            <a:r>
              <a:rPr lang="nn-NO" dirty="0" err="1"/>
              <a:t>framework</a:t>
            </a:r>
            <a:r>
              <a:rPr lang="nn-NO" dirty="0"/>
              <a:t> for </a:t>
            </a:r>
            <a:r>
              <a:rPr lang="nn-NO" dirty="0" smtClean="0"/>
              <a:t>DRR (HFA2</a:t>
            </a:r>
            <a:r>
              <a:rPr lang="nn-NO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Observer, CEOS </a:t>
            </a:r>
            <a:r>
              <a:rPr lang="en-US" dirty="0" smtClean="0"/>
              <a:t>participated in 2 </a:t>
            </a:r>
            <a:r>
              <a:rPr lang="en-US" dirty="0"/>
              <a:t>(out </a:t>
            </a:r>
            <a:r>
              <a:rPr lang="en-US" dirty="0" smtClean="0"/>
              <a:t>of 4</a:t>
            </a:r>
            <a:r>
              <a:rPr lang="en-US" dirty="0"/>
              <a:t>) negotiations meetings </a:t>
            </a:r>
            <a:r>
              <a:rPr lang="en-US" dirty="0" smtClean="0"/>
              <a:t>; last </a:t>
            </a:r>
            <a:r>
              <a:rPr lang="en-US" dirty="0"/>
              <a:t>negotiations </a:t>
            </a:r>
            <a:r>
              <a:rPr lang="en-US" dirty="0" smtClean="0"/>
              <a:t>on 13</a:t>
            </a:r>
            <a:r>
              <a:rPr lang="en-US" baseline="30000" dirty="0" smtClean="0"/>
              <a:t>th</a:t>
            </a:r>
            <a:r>
              <a:rPr lang="en-US" dirty="0" smtClean="0"/>
              <a:t> in </a:t>
            </a:r>
            <a:r>
              <a:rPr lang="en-US" dirty="0"/>
              <a:t>Sendai </a:t>
            </a:r>
            <a:r>
              <a:rPr lang="en-US" dirty="0" smtClean="0"/>
              <a:t>(day </a:t>
            </a:r>
            <a:r>
              <a:rPr lang="en-US" dirty="0"/>
              <a:t>before </a:t>
            </a:r>
            <a:r>
              <a:rPr lang="en-US" dirty="0" smtClean="0"/>
              <a:t>WCDRR starts)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Significant </a:t>
            </a:r>
            <a:r>
              <a:rPr lang="en-US" dirty="0"/>
              <a:t>progress for space EO with </a:t>
            </a:r>
            <a:r>
              <a:rPr lang="en-US" dirty="0" smtClean="0"/>
              <a:t>2 explicit and several implicit references </a:t>
            </a:r>
            <a:r>
              <a:rPr lang="en-US" dirty="0"/>
              <a:t>to remote sensing than in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draft </a:t>
            </a:r>
            <a:r>
              <a:rPr lang="en-US" dirty="0"/>
              <a:t>(August 2014). 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about 20 </a:t>
            </a:r>
            <a:r>
              <a:rPr lang="en-US" dirty="0"/>
              <a:t>references </a:t>
            </a:r>
            <a:r>
              <a:rPr lang="en-US" dirty="0" smtClean="0"/>
              <a:t>to </a:t>
            </a:r>
            <a:r>
              <a:rPr lang="en-US" dirty="0"/>
              <a:t>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275932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188913"/>
            <a:ext cx="8770937" cy="501650"/>
          </a:xfrm>
        </p:spPr>
        <p:txBody>
          <a:bodyPr/>
          <a:lstStyle/>
          <a:p>
            <a:r>
              <a:rPr lang="en-US" dirty="0" smtClean="0"/>
              <a:t>Working </a:t>
            </a:r>
            <a:r>
              <a:rPr lang="en-US" dirty="0"/>
              <a:t>session # 22 </a:t>
            </a:r>
            <a:r>
              <a:rPr lang="en-US" dirty="0" smtClean="0"/>
              <a:t>- White </a:t>
            </a:r>
            <a:r>
              <a:rPr lang="en-US" dirty="0"/>
              <a:t>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282514"/>
            <a:ext cx="8770937" cy="4864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Session on </a:t>
            </a:r>
            <a:r>
              <a:rPr lang="en-US" dirty="0"/>
              <a:t>‘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Earth Observations and High Technology to Reduce Risks</a:t>
            </a:r>
            <a:r>
              <a:rPr lang="en-US" dirty="0"/>
              <a:t>’;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CEOS co-</a:t>
            </a:r>
            <a:r>
              <a:rPr lang="en-US" dirty="0" err="1" smtClean="0"/>
              <a:t>organiser</a:t>
            </a:r>
            <a:r>
              <a:rPr lang="en-US" dirty="0" smtClean="0"/>
              <a:t> with </a:t>
            </a:r>
            <a:r>
              <a:rPr lang="en-US" dirty="0"/>
              <a:t>Japan (MEXT, JAXA), </a:t>
            </a:r>
            <a:r>
              <a:rPr lang="en-US" dirty="0" smtClean="0"/>
              <a:t>GEO, UNOOSA</a:t>
            </a:r>
            <a:r>
              <a:rPr lang="en-US" dirty="0"/>
              <a:t>, UNITAR and other </a:t>
            </a:r>
            <a:r>
              <a:rPr lang="en-US" dirty="0" err="1" smtClean="0"/>
              <a:t>organisations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White </a:t>
            </a:r>
            <a:r>
              <a:rPr lang="en-US" dirty="0"/>
              <a:t>Paper on “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Earth observations in support of national strategies for disaster-risk management</a:t>
            </a:r>
            <a:r>
              <a:rPr lang="en-US" dirty="0"/>
              <a:t>” </a:t>
            </a:r>
            <a:r>
              <a:rPr lang="en-US" dirty="0" smtClean="0"/>
              <a:t>prepared </a:t>
            </a:r>
            <a:r>
              <a:rPr lang="en-US" dirty="0"/>
              <a:t>with few partners (GEO, </a:t>
            </a:r>
            <a:r>
              <a:rPr lang="en-US" dirty="0" smtClean="0"/>
              <a:t>UNOSAT/UNITAR</a:t>
            </a:r>
            <a:r>
              <a:rPr lang="en-US" dirty="0"/>
              <a:t>, </a:t>
            </a:r>
            <a:r>
              <a:rPr lang="en-US" dirty="0" smtClean="0"/>
              <a:t>UNOOSA, UNESCAP):</a:t>
            </a:r>
          </a:p>
          <a:p>
            <a:pPr lvl="1"/>
            <a:r>
              <a:rPr lang="en-US" sz="2400" dirty="0" smtClean="0">
                <a:cs typeface="ＭＳ Ｐゴシック" charset="-128"/>
              </a:rPr>
              <a:t>But diverging </a:t>
            </a:r>
            <a:r>
              <a:rPr lang="en-US" sz="2400" dirty="0">
                <a:cs typeface="ＭＳ Ｐゴシック" charset="-128"/>
              </a:rPr>
              <a:t>points of view between current </a:t>
            </a:r>
            <a:r>
              <a:rPr lang="en-US" sz="2400" dirty="0" smtClean="0">
                <a:cs typeface="ＭＳ Ｐゴシック" charset="-128"/>
              </a:rPr>
              <a:t>partners on </a:t>
            </a:r>
            <a:r>
              <a:rPr lang="en-US" sz="2400" dirty="0" err="1" smtClean="0">
                <a:cs typeface="ＭＳ Ｐゴシック" charset="-128"/>
              </a:rPr>
              <a:t>organisation</a:t>
            </a:r>
            <a:r>
              <a:rPr lang="en-US" sz="2400" dirty="0" smtClean="0">
                <a:cs typeface="ＭＳ Ｐゴシック" charset="-128"/>
              </a:rPr>
              <a:t> and framework (GEO </a:t>
            </a:r>
            <a:r>
              <a:rPr lang="en-US" sz="2400" dirty="0" err="1" smtClean="0">
                <a:cs typeface="ＭＳ Ｐゴシック" charset="-128"/>
              </a:rPr>
              <a:t>vs</a:t>
            </a:r>
            <a:r>
              <a:rPr lang="en-US" sz="2400" dirty="0" smtClean="0">
                <a:cs typeface="ＭＳ Ｐゴシック" charset="-128"/>
              </a:rPr>
              <a:t> UN)</a:t>
            </a:r>
          </a:p>
          <a:p>
            <a:pPr lvl="1"/>
            <a:r>
              <a:rPr lang="en-US" sz="2400" dirty="0" smtClean="0">
                <a:cs typeface="ＭＳ Ｐゴシック" charset="-128"/>
              </a:rPr>
              <a:t>Might lead to 2 initiatives ….. </a:t>
            </a:r>
            <a:endParaRPr lang="en-GB" sz="240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10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Paper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0" y="1457325"/>
            <a:ext cx="9049870" cy="4864100"/>
          </a:xfrm>
        </p:spPr>
        <p:txBody>
          <a:bodyPr/>
          <a:lstStyle/>
          <a:p>
            <a:r>
              <a:rPr lang="en-US" u="sng" dirty="0" smtClean="0"/>
              <a:t>Purpose</a:t>
            </a:r>
            <a:r>
              <a:rPr lang="en-US" dirty="0" smtClean="0"/>
              <a:t>: create a </a:t>
            </a:r>
            <a:r>
              <a:rPr lang="en-US" dirty="0"/>
              <a:t>synergy framework </a:t>
            </a:r>
            <a:r>
              <a:rPr lang="en-US" dirty="0" smtClean="0"/>
              <a:t>to </a:t>
            </a:r>
            <a:r>
              <a:rPr lang="en-US" dirty="0"/>
              <a:t>better exploit  EO technology for the benefits of the  DRR community at global and national scale for the implementation of the new post-2015 Framework for </a:t>
            </a:r>
            <a:r>
              <a:rPr lang="en-US" dirty="0" smtClean="0"/>
              <a:t>DRR. 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artners are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experts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EO </a:t>
            </a:r>
            <a:r>
              <a:rPr lang="en-US" dirty="0" smtClean="0"/>
              <a:t>(satellite in-situ..),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practitioners</a:t>
            </a:r>
            <a:r>
              <a:rPr lang="en-US" dirty="0"/>
              <a:t> capable to exploit EO data </a:t>
            </a:r>
            <a:r>
              <a:rPr lang="en-US" dirty="0" smtClean="0"/>
              <a:t>e.g.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scientists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value-added companies </a:t>
            </a:r>
            <a:r>
              <a:rPr lang="en-US" dirty="0"/>
              <a:t>capable to  transform EO data into risk information products, 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end-users</a:t>
            </a:r>
            <a:r>
              <a:rPr lang="en-US" dirty="0"/>
              <a:t> such as regional and national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decision-makers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Several parallel </a:t>
            </a:r>
            <a:r>
              <a:rPr lang="en-US" dirty="0"/>
              <a:t>projects </a:t>
            </a:r>
            <a:r>
              <a:rPr lang="en-US" dirty="0" smtClean="0"/>
              <a:t>(similar to Pilots) responding </a:t>
            </a:r>
            <a:r>
              <a:rPr lang="en-US" dirty="0"/>
              <a:t>to </a:t>
            </a:r>
            <a:r>
              <a:rPr lang="en-US" dirty="0" smtClean="0"/>
              <a:t>requirements </a:t>
            </a:r>
            <a:r>
              <a:rPr lang="en-US" dirty="0"/>
              <a:t>of </a:t>
            </a:r>
            <a:r>
              <a:rPr lang="en-US" dirty="0" smtClean="0"/>
              <a:t>global </a:t>
            </a:r>
            <a:r>
              <a:rPr lang="en-US" dirty="0"/>
              <a:t>DRR community within the resources </a:t>
            </a:r>
            <a:r>
              <a:rPr lang="en-US" dirty="0" smtClean="0"/>
              <a:t>available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02" y="1457325"/>
            <a:ext cx="4095750" cy="527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26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Paper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0" y="1457325"/>
            <a:ext cx="9049870" cy="4864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riority </a:t>
            </a:r>
            <a:r>
              <a:rPr lang="en-US" dirty="0"/>
              <a:t>areas of action </a:t>
            </a:r>
            <a:r>
              <a:rPr lang="en-US" dirty="0" smtClean="0"/>
              <a:t>to be defined by </a:t>
            </a:r>
            <a:r>
              <a:rPr lang="en-US" dirty="0"/>
              <a:t>the partners following </a:t>
            </a:r>
            <a:r>
              <a:rPr lang="en-US" dirty="0" smtClean="0"/>
              <a:t>WCDRR in </a:t>
            </a:r>
            <a:r>
              <a:rPr lang="en-US" dirty="0"/>
              <a:t>consultation with national and international stakeholders </a:t>
            </a: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Long </a:t>
            </a:r>
            <a:r>
              <a:rPr lang="en-US" u="sng" dirty="0"/>
              <a:t>term </a:t>
            </a:r>
            <a:r>
              <a:rPr lang="en-US" u="sng" dirty="0" smtClean="0"/>
              <a:t>objective: </a:t>
            </a:r>
          </a:p>
          <a:p>
            <a:pPr marL="400050" lvl="1" indent="0">
              <a:buNone/>
            </a:pPr>
            <a:r>
              <a:rPr lang="en-US" dirty="0" smtClean="0"/>
              <a:t>prepare </a:t>
            </a:r>
            <a:r>
              <a:rPr lang="en-US" dirty="0"/>
              <a:t>the ground </a:t>
            </a:r>
            <a:r>
              <a:rPr lang="en-US" dirty="0" smtClean="0"/>
              <a:t>to: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the future sustained availability of satellite and ground observations and their use in support of </a:t>
            </a:r>
            <a:r>
              <a:rPr lang="en-US" dirty="0" smtClean="0"/>
              <a:t>DRR &amp; DRM 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countries in the use of </a:t>
            </a:r>
            <a:r>
              <a:rPr lang="en-US" dirty="0" smtClean="0"/>
              <a:t>EO </a:t>
            </a:r>
            <a:r>
              <a:rPr lang="en-US" dirty="0"/>
              <a:t>data and derived information for their national DRR-related activities, taking into account national choices of data and tools.</a:t>
            </a:r>
          </a:p>
        </p:txBody>
      </p:sp>
    </p:spTree>
    <p:extLst>
      <p:ext uri="{BB962C8B-B14F-4D97-AF65-F5344CB8AC3E}">
        <p14:creationId xmlns:p14="http://schemas.microsoft.com/office/powerpoint/2010/main" val="2963278052"/>
      </p:ext>
    </p:extLst>
  </p:cSld>
  <p:clrMapOvr>
    <a:masterClrMapping/>
  </p:clrMapOvr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bg2">
                <a:lumMod val="40000"/>
                <a:lumOff val="60000"/>
                <a:shade val="30000"/>
                <a:satMod val="115000"/>
              </a:schemeClr>
            </a:gs>
            <a:gs pos="50000">
              <a:schemeClr val="bg2">
                <a:lumMod val="40000"/>
                <a:lumOff val="60000"/>
                <a:shade val="67500"/>
                <a:satMod val="115000"/>
              </a:schemeClr>
            </a:gs>
            <a:gs pos="100000">
              <a:schemeClr val="bg2">
                <a:lumMod val="40000"/>
                <a:lumOff val="60000"/>
                <a:shade val="100000"/>
                <a:satMod val="115000"/>
              </a:schemeClr>
            </a:gs>
          </a:gsLst>
          <a:lin ang="810000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defTabSz="914400" eaLnBrk="0" hangingPunct="0">
          <a:defRPr b="1" dirty="0">
            <a:solidFill>
              <a:srgbClr val="000000"/>
            </a:solidFill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Macintosh PowerPoint</Application>
  <PresentationFormat>On-screen Show (4:3)</PresentationFormat>
  <Paragraphs>136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4_EUM_template_v03</vt:lpstr>
      <vt:lpstr>    CEOS Working Group Disasters –  Meeting # 3  (JAXA, Tokyo, 10-12 Mar. 2015) </vt:lpstr>
      <vt:lpstr>   Meeting Objectives</vt:lpstr>
      <vt:lpstr>Meeting Main Objectives</vt:lpstr>
      <vt:lpstr>Meeting Agenda Overview </vt:lpstr>
      <vt:lpstr>   WCDRR &amp; HFA 2</vt:lpstr>
      <vt:lpstr>Post-2015 framework for DRR (HFA2)</vt:lpstr>
      <vt:lpstr>Working session # 22 - White Paper</vt:lpstr>
      <vt:lpstr>White Paper (1/2)</vt:lpstr>
      <vt:lpstr>White Paper (2/2)</vt:lpstr>
      <vt:lpstr>Working sessions # 30   &amp;   3</vt:lpstr>
      <vt:lpstr>IGNITE sessions</vt:lpstr>
      <vt:lpstr>e-Tutotial by UNITAR</vt:lpstr>
      <vt:lpstr>Material for CEOS Booth </vt:lpstr>
      <vt:lpstr>PowerPoint Presentation</vt:lpstr>
      <vt:lpstr>   Next steps incl.  2015  WG meetings</vt:lpstr>
      <vt:lpstr>Next Steps: Pilots</vt:lpstr>
      <vt:lpstr>Next Steps: RO</vt:lpstr>
      <vt:lpstr>WG Meetings in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Andrew Eddy</cp:lastModifiedBy>
  <cp:revision>531</cp:revision>
  <cp:lastPrinted>2014-02-27T11:58:00Z</cp:lastPrinted>
  <dcterms:created xsi:type="dcterms:W3CDTF">2011-11-16T09:23:13Z</dcterms:created>
  <dcterms:modified xsi:type="dcterms:W3CDTF">2015-04-07T09:36:25Z</dcterms:modified>
</cp:coreProperties>
</file>