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</p:sldMasterIdLst>
  <p:notesMasterIdLst>
    <p:notesMasterId r:id="rId14"/>
  </p:notesMasterIdLst>
  <p:sldIdLst>
    <p:sldId id="256" r:id="rId3"/>
    <p:sldId id="277" r:id="rId4"/>
    <p:sldId id="261" r:id="rId5"/>
    <p:sldId id="265" r:id="rId6"/>
    <p:sldId id="267" r:id="rId7"/>
    <p:sldId id="270" r:id="rId8"/>
    <p:sldId id="262" r:id="rId9"/>
    <p:sldId id="279" r:id="rId10"/>
    <p:sldId id="263" r:id="rId11"/>
    <p:sldId id="258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-17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882A-7F0D-4C7C-BB7A-FED34FB482B8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56D63-257D-47D0-9658-4FA56ADE6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4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FF43FEBE-18FE-4E75-8903-4C4D0DB73614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84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66F51-D937-4A5E-B055-6DE0618F676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8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7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lder 2"/>
          <p:cNvSpPr>
            <a:spLocks noGrp="1"/>
          </p:cNvSpPr>
          <p:nvPr>
            <p:ph type="title"/>
          </p:nvPr>
        </p:nvSpPr>
        <p:spPr>
          <a:xfrm>
            <a:off x="1422408" y="627131"/>
            <a:ext cx="7346155" cy="969318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126B9B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14837" y="742036"/>
            <a:ext cx="1332420" cy="770593"/>
            <a:chOff x="21101" y="1055340"/>
            <a:chExt cx="1894997" cy="1095954"/>
          </a:xfrm>
        </p:grpSpPr>
        <p:sp>
          <p:nvSpPr>
            <p:cNvPr id="68" name="object 3"/>
            <p:cNvSpPr/>
            <p:nvPr userDrawn="1"/>
          </p:nvSpPr>
          <p:spPr>
            <a:xfrm>
              <a:off x="21101" y="1057189"/>
              <a:ext cx="633095" cy="1094105"/>
            </a:xfrm>
            <a:custGeom>
              <a:avLst/>
              <a:gdLst/>
              <a:ahLst/>
              <a:cxnLst/>
              <a:rect l="l" t="t" r="r" b="b"/>
              <a:pathLst>
                <a:path w="633095" h="1094105">
                  <a:moveTo>
                    <a:pt x="0" y="0"/>
                  </a:moveTo>
                  <a:lnTo>
                    <a:pt x="0" y="1093660"/>
                  </a:lnTo>
                  <a:lnTo>
                    <a:pt x="632612" y="1091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2E60"/>
            </a:solidFill>
          </p:spPr>
          <p:txBody>
            <a:bodyPr wrap="square" lIns="0" tIns="0" rIns="0" bIns="0" rtlCol="0"/>
            <a:lstStyle/>
            <a:p>
              <a:pPr defTabSz="642915"/>
              <a:endParaRPr sz="1300">
                <a:solidFill>
                  <a:prstClr val="black"/>
                </a:solidFill>
              </a:endParaRPr>
            </a:p>
          </p:txBody>
        </p:sp>
        <p:sp>
          <p:nvSpPr>
            <p:cNvPr id="69" name="object 4"/>
            <p:cNvSpPr/>
            <p:nvPr userDrawn="1"/>
          </p:nvSpPr>
          <p:spPr>
            <a:xfrm>
              <a:off x="21102" y="1055340"/>
              <a:ext cx="1262380" cy="1094105"/>
            </a:xfrm>
            <a:custGeom>
              <a:avLst/>
              <a:gdLst/>
              <a:ahLst/>
              <a:cxnLst/>
              <a:rect l="l" t="t" r="r" b="b"/>
              <a:pathLst>
                <a:path w="1262380" h="1094105">
                  <a:moveTo>
                    <a:pt x="1262049" y="0"/>
                  </a:moveTo>
                  <a:lnTo>
                    <a:pt x="0" y="1854"/>
                  </a:lnTo>
                  <a:lnTo>
                    <a:pt x="632612" y="1093673"/>
                  </a:lnTo>
                  <a:lnTo>
                    <a:pt x="1262049" y="0"/>
                  </a:lnTo>
                  <a:close/>
                </a:path>
              </a:pathLst>
            </a:custGeom>
            <a:solidFill>
              <a:srgbClr val="3EAC49"/>
            </a:solidFill>
          </p:spPr>
          <p:txBody>
            <a:bodyPr wrap="square" lIns="0" tIns="0" rIns="0" bIns="0" rtlCol="0"/>
            <a:lstStyle/>
            <a:p>
              <a:pPr defTabSz="642915"/>
              <a:endParaRPr sz="1300">
                <a:solidFill>
                  <a:prstClr val="black"/>
                </a:solidFill>
              </a:endParaRPr>
            </a:p>
          </p:txBody>
        </p:sp>
        <p:sp>
          <p:nvSpPr>
            <p:cNvPr id="70" name="object 5"/>
            <p:cNvSpPr/>
            <p:nvPr userDrawn="1"/>
          </p:nvSpPr>
          <p:spPr>
            <a:xfrm>
              <a:off x="653718" y="1055340"/>
              <a:ext cx="1262380" cy="1094105"/>
            </a:xfrm>
            <a:custGeom>
              <a:avLst/>
              <a:gdLst/>
              <a:ahLst/>
              <a:cxnLst/>
              <a:rect l="l" t="t" r="r" b="b"/>
              <a:pathLst>
                <a:path w="1262380" h="1094105">
                  <a:moveTo>
                    <a:pt x="629437" y="0"/>
                  </a:moveTo>
                  <a:lnTo>
                    <a:pt x="0" y="1093673"/>
                  </a:lnTo>
                  <a:lnTo>
                    <a:pt x="1261999" y="1091819"/>
                  </a:lnTo>
                  <a:lnTo>
                    <a:pt x="629437" y="0"/>
                  </a:lnTo>
                  <a:close/>
                </a:path>
              </a:pathLst>
            </a:custGeom>
            <a:solidFill>
              <a:srgbClr val="A4CC39"/>
            </a:solidFill>
          </p:spPr>
          <p:txBody>
            <a:bodyPr wrap="square" lIns="0" tIns="0" rIns="0" bIns="0" rtlCol="0"/>
            <a:lstStyle/>
            <a:p>
              <a:pPr defTabSz="642915"/>
              <a:endParaRPr sz="1300">
                <a:solidFill>
                  <a:prstClr val="black"/>
                </a:solidFill>
              </a:endParaRPr>
            </a:p>
          </p:txBody>
        </p:sp>
      </p:grpSp>
      <p:sp>
        <p:nvSpPr>
          <p:cNvPr id="5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2052" y="1768078"/>
            <a:ext cx="7346511" cy="3804047"/>
          </a:xfrm>
          <a:prstGeom prst="rect">
            <a:avLst/>
          </a:prstGeom>
        </p:spPr>
        <p:txBody>
          <a:bodyPr lIns="0" tIns="32146" rIns="0" bIns="32146"/>
          <a:lstStyle>
            <a:lvl1pPr>
              <a:defRPr baseline="0">
                <a:solidFill>
                  <a:srgbClr val="57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  <a:endParaRPr lang="en-GB" dirty="0"/>
          </a:p>
        </p:txBody>
      </p:sp>
      <p:pic>
        <p:nvPicPr>
          <p:cNvPr id="118" name="Picture 1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51" y="6097574"/>
            <a:ext cx="1489013" cy="40677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  <a:prstGeom prst="rect">
            <a:avLst/>
          </a:prstGeom>
        </p:spPr>
        <p:txBody>
          <a:bodyPr lIns="91435" tIns="45718" rIns="91435" bIns="45718"/>
          <a:lstStyle>
            <a:lvl1pPr algn="ctr">
              <a:defRPr/>
            </a:lvl1pPr>
          </a:lstStyle>
          <a:p>
            <a:pPr defTabSz="642915"/>
            <a:fld id="{DA7F32B9-5314-472F-955B-1DFF119D287A}" type="slidenum">
              <a:rPr lang="en-US" sz="1300" smtClean="0">
                <a:solidFill>
                  <a:prstClr val="black"/>
                </a:solidFill>
              </a:rPr>
              <a:pPr defTabSz="642915"/>
              <a:t>‹#›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5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4FA28E-B1BF-4548-95A3-0674E5CD7054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3629-BD49-418F-8C08-3346BF66906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092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998B9-84C2-48E7-B336-9D4A90E43A3A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053EE-2903-4CA2-9D55-9FA430AA0D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24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812B1-20CD-4AE5-933D-8FCBD775A447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BD309-554B-4EAC-9619-77C13E4950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091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B5F5E-D0D7-4D94-8C93-5577A8AF61E9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CABDC-2C9F-48FD-90A5-733C21D80C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66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BCDA5-F7E7-454E-80E7-0474036B7038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0D48-C344-48D8-850F-78F7795E65C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49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49EF7B-9471-4987-8D6B-2A2E8C46C9B6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6A9E-C91A-4B24-B0E5-52B1DAFED1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3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CAA1D5-9E5C-4183-80C7-86058C976BDB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6B3A2-82B0-4C8D-B343-D37CF3D081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19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6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E4DC2-E0A4-4622-AC6B-B7620D531108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987D1-AB0E-4EE8-9FF8-C8C48C75BE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821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CD6DCE-14C6-4096-8A92-3D39170C3C0B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6EE52-7CA9-4370-A9D4-4CF12D8C90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137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76C8FE-144A-4D43-9667-B570EB59E5F2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7A586-9E35-4AF5-ACE1-9B649EF03C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658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D6BF33-C685-46DE-9479-EBE4A86434BE}" type="datetimeFigureOut">
              <a:rPr lang="en-US" altLang="en-US" smtClean="0"/>
              <a:pPr/>
              <a:t>17-05-25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3E866-D501-4AD2-B9FA-6F07F2BD4A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89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6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7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7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4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324E-98E1-44A2-82FD-AC68B7D3C0AB}" type="datetimeFigureOut">
              <a:rPr lang="en-US" smtClean="0"/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D2C09-E220-4DA0-9ABE-5B5BEDC0C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119685-E3CE-45A0-980E-6FBE05152A72}" type="datetimeFigureOut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17-05-25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0554389-EF15-4872-992E-753593148AFC}" type="slidenum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89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lifornian FB" panose="0207040306080B030204" pitchFamily="18" charset="0"/>
              </a:rPr>
              <a:t>ICT and EO for DRR in Southeast Asia </a:t>
            </a:r>
            <a:endParaRPr lang="en-US" dirty="0">
              <a:latin typeface="Californian FB" panose="0207040306080B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GEO-DARMA Concept </a:t>
            </a:r>
            <a:r>
              <a:rPr lang="en-US" b="1" dirty="0" smtClean="0"/>
              <a:t>Workshop</a:t>
            </a:r>
          </a:p>
          <a:p>
            <a:endParaRPr lang="en-AU" b="1" dirty="0"/>
          </a:p>
          <a:p>
            <a:r>
              <a:rPr lang="en-US" sz="1800" b="1" dirty="0" err="1"/>
              <a:t>Tiziana</a:t>
            </a:r>
            <a:r>
              <a:rPr lang="en-US" sz="1800" b="1" dirty="0"/>
              <a:t> </a:t>
            </a:r>
            <a:r>
              <a:rPr lang="en-US" sz="1800" b="1" dirty="0" err="1" smtClean="0"/>
              <a:t>Bonapace</a:t>
            </a:r>
            <a:r>
              <a:rPr lang="en-US" sz="1800" b="1" dirty="0" smtClean="0"/>
              <a:t>, Director, Information and Communications Technology and Disaster Risk Reduction Division, UNESCAP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-1" y="0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2" b="22716"/>
          <a:stretch/>
        </p:blipFill>
        <p:spPr bwMode="auto">
          <a:xfrm>
            <a:off x="0" y="6019800"/>
            <a:ext cx="91443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15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17" y="66408"/>
            <a:ext cx="8229600" cy="11430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Future activities</a:t>
            </a:r>
            <a:endParaRPr lang="en-US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lvl="0" indent="-285750" algn="just">
              <a:spcAft>
                <a:spcPts val="1000"/>
              </a:spcAft>
              <a:buSzPct val="150000"/>
            </a:pPr>
            <a:r>
              <a:rPr lang="en-GB" dirty="0"/>
              <a:t>Space applications have great potential to support implementation of the SDGs, Sendai Framework, Paris Agreement.</a:t>
            </a:r>
          </a:p>
          <a:p>
            <a:pPr marL="285750" lvl="0" indent="-285750" algn="just">
              <a:spcAft>
                <a:spcPts val="1000"/>
              </a:spcAft>
              <a:buSzPct val="150000"/>
            </a:pPr>
            <a:r>
              <a:rPr lang="en-GB" dirty="0"/>
              <a:t>The Asia-Pacific Plan of Action for Applications of Space Technology and Geographic Information Systems for Disaster Risk Reduction and Sustainable Development, 2012-2017 ends this year.</a:t>
            </a:r>
          </a:p>
          <a:p>
            <a:r>
              <a:rPr lang="en-GB" dirty="0" smtClean="0"/>
              <a:t>A new Plan of Action is under preparation. Document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E/ESCAP/73/20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Space Applications for the 2030 Agenda for Sustainable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0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3225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DINPro-Medium" charset="0"/>
              </a:rPr>
              <a:t/>
            </a:r>
            <a:br>
              <a:rPr lang="en-US" altLang="en-US" dirty="0" smtClean="0">
                <a:solidFill>
                  <a:schemeClr val="bg1"/>
                </a:solidFill>
                <a:latin typeface="DINPro-Medium" charset="0"/>
              </a:rPr>
            </a:br>
            <a:r>
              <a:rPr lang="en-US" altLang="en-US" dirty="0" smtClean="0">
                <a:solidFill>
                  <a:schemeClr val="bg1"/>
                </a:solidFill>
                <a:latin typeface="DINPro-Medium" charset="0"/>
              </a:rPr>
              <a:t/>
            </a:r>
            <a:br>
              <a:rPr lang="en-US" altLang="en-US" dirty="0" smtClean="0">
                <a:solidFill>
                  <a:schemeClr val="bg1"/>
                </a:solidFill>
                <a:latin typeface="DINPro-Medium" charset="0"/>
              </a:rPr>
            </a:br>
            <a:r>
              <a:rPr lang="en-US" altLang="en-US" dirty="0">
                <a:solidFill>
                  <a:schemeClr val="bg1"/>
                </a:solidFill>
                <a:latin typeface="DINPro-Medium" charset="0"/>
              </a:rPr>
              <a:t>Thank you!</a:t>
            </a:r>
            <a:br>
              <a:rPr lang="en-US" altLang="en-US" dirty="0">
                <a:solidFill>
                  <a:schemeClr val="bg1"/>
                </a:solidFill>
                <a:latin typeface="DINPro-Medium" charset="0"/>
              </a:rPr>
            </a:br>
            <a:r>
              <a:rPr lang="en-US" altLang="en-US" dirty="0">
                <a:solidFill>
                  <a:schemeClr val="bg1"/>
                </a:solidFill>
                <a:latin typeface="DINPro-Medium" charset="0"/>
              </a:rPr>
              <a:t/>
            </a:r>
            <a:br>
              <a:rPr lang="en-US" altLang="en-US" dirty="0">
                <a:solidFill>
                  <a:schemeClr val="bg1"/>
                </a:solidFill>
                <a:latin typeface="DINPro-Medium" charset="0"/>
              </a:rPr>
            </a:br>
            <a:endParaRPr lang="en-US" altLang="en-US" dirty="0" smtClean="0">
              <a:solidFill>
                <a:schemeClr val="bg1"/>
              </a:solidFill>
              <a:latin typeface="DINPro-Medium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6397625" y="6294438"/>
            <a:ext cx="25876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prstClr val="white"/>
              </a:solidFill>
              <a:latin typeface="DINPro-Regular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32575" y="6584950"/>
            <a:ext cx="2352675" cy="22542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lang="en-US" sz="1100" dirty="0">
              <a:solidFill>
                <a:prstClr val="white"/>
              </a:solidFill>
              <a:latin typeface="DINPro-Light"/>
              <a:cs typeface="DIN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33552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16" y="173257"/>
            <a:ext cx="8229600" cy="953798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ESCAP and RESAP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74"/>
            <a:ext cx="8229600" cy="4860889"/>
          </a:xfrm>
        </p:spPr>
        <p:txBody>
          <a:bodyPr/>
          <a:lstStyle/>
          <a:p>
            <a:r>
              <a:rPr lang="en-AU" sz="2400" dirty="0" smtClean="0"/>
              <a:t>United Nations Economic and Social Commission for Asia and the Pacific (ESCAP)</a:t>
            </a:r>
          </a:p>
          <a:p>
            <a:r>
              <a:rPr lang="en-AU" sz="2400" dirty="0" smtClean="0"/>
              <a:t>62 member and associate member States</a:t>
            </a:r>
          </a:p>
          <a:p>
            <a:r>
              <a:rPr lang="en-GB" altLang="en-US" sz="2400" dirty="0"/>
              <a:t>ESCAP’s Regional Space Applications Programme for Sustainable Development (RESAP</a:t>
            </a:r>
            <a:r>
              <a:rPr lang="en-GB" altLang="en-US" sz="2400" dirty="0" smtClean="0"/>
              <a:t>) has been operating for around 22 years</a:t>
            </a:r>
          </a:p>
          <a:p>
            <a:r>
              <a:rPr lang="en-AU" sz="2400" dirty="0" smtClean="0"/>
              <a:t>Covers </a:t>
            </a:r>
            <a:r>
              <a:rPr lang="en-AU" sz="2400" dirty="0"/>
              <a:t>25 </a:t>
            </a:r>
            <a:r>
              <a:rPr lang="en-AU" sz="2400" dirty="0" smtClean="0"/>
              <a:t>member States</a:t>
            </a:r>
            <a:endParaRPr lang="en-AU" sz="2400" dirty="0"/>
          </a:p>
          <a:p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88" y="4106319"/>
            <a:ext cx="4220390" cy="2505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894" y="4303428"/>
            <a:ext cx="4024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latin typeface="DINPro-Regular"/>
              </a:rPr>
              <a:t>Guided </a:t>
            </a:r>
            <a:r>
              <a:rPr lang="en-AU" dirty="0">
                <a:latin typeface="DINPro-Regular"/>
              </a:rPr>
              <a:t>by </a:t>
            </a:r>
            <a:r>
              <a:rPr lang="en-AU" b="1" dirty="0">
                <a:latin typeface="DINPro-Regular"/>
              </a:rPr>
              <a:t>Resolution </a:t>
            </a:r>
            <a:r>
              <a:rPr lang="en-GB" b="1" dirty="0">
                <a:latin typeface="DINPro-Regular"/>
              </a:rPr>
              <a:t>69/11 </a:t>
            </a:r>
          </a:p>
          <a:p>
            <a:pPr algn="ctr"/>
            <a:r>
              <a:rPr lang="en-GB" i="1" dirty="0">
                <a:latin typeface="DINPro-Regular"/>
              </a:rPr>
              <a:t>Implementation of the Asia-Pacific Plan of Action for Applications of Space Technology and Geographic Information Systems for Disaster Risk Reduction and Sustainable Development, </a:t>
            </a:r>
            <a:r>
              <a:rPr lang="en-GB" i="1" dirty="0" smtClean="0">
                <a:latin typeface="DINPro-Regular"/>
              </a:rPr>
              <a:t>2012-2017</a:t>
            </a:r>
            <a:r>
              <a:rPr lang="en-GB" altLang="en-US" dirty="0" smtClean="0">
                <a:latin typeface="DINPro-Regular"/>
              </a:rPr>
              <a:t>, though f</a:t>
            </a:r>
            <a:r>
              <a:rPr lang="en-GB" dirty="0" smtClean="0">
                <a:latin typeface="DINPro-Regular"/>
              </a:rPr>
              <a:t>ocus is primarily on disasters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307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362"/>
            <a:ext cx="8229600" cy="1095469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Current activities</a:t>
            </a:r>
            <a:endParaRPr lang="en-US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7" y="1237216"/>
            <a:ext cx="8391236" cy="4731933"/>
          </a:xfrm>
        </p:spPr>
        <p:txBody>
          <a:bodyPr/>
          <a:lstStyle/>
          <a:p>
            <a:pPr marL="457200" indent="-457200"/>
            <a:r>
              <a:rPr lang="en-US" sz="2000" dirty="0" smtClean="0"/>
              <a:t>Regional Drought Mechanism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000" dirty="0"/>
              <a:t>Support for disaster-affected countries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000" dirty="0"/>
              <a:t>Capacity building and regional cooperation to enhance access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000" dirty="0"/>
              <a:t>ESCAP/ASEAN Study on Drought: Situational assessment and SDG poverty alleviation </a:t>
            </a:r>
            <a:r>
              <a:rPr lang="en-US" sz="2000" dirty="0" smtClean="0"/>
              <a:t>implications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Asia Pacific Disaster Report</a:t>
            </a:r>
            <a:endParaRPr lang="en-US" sz="2000" dirty="0"/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Handbooks on risk assessment in ASEAN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000" dirty="0"/>
              <a:t>Multi-hazard, Multi-donor Trust </a:t>
            </a:r>
            <a:r>
              <a:rPr lang="en-US" sz="2000" dirty="0" smtClean="0"/>
              <a:t>Fund: Monsoon </a:t>
            </a:r>
          </a:p>
          <a:p>
            <a:pPr marL="0" lvl="1" indent="0" algn="just">
              <a:buNone/>
              <a:tabLst>
                <a:tab pos="4619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Forums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5218" t="17057" r="50233" b="11204"/>
          <a:stretch/>
        </p:blipFill>
        <p:spPr bwMode="auto">
          <a:xfrm>
            <a:off x="75047" y="4962536"/>
            <a:ext cx="1474960" cy="1828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6556" t="17057" r="50100" b="6522"/>
          <a:stretch/>
        </p:blipFill>
        <p:spPr bwMode="auto">
          <a:xfrm>
            <a:off x="1606851" y="4943486"/>
            <a:ext cx="1505803" cy="1866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16856" r="24129" b="6126"/>
          <a:stretch/>
        </p:blipFill>
        <p:spPr bwMode="auto">
          <a:xfrm>
            <a:off x="4789052" y="4950109"/>
            <a:ext cx="1371600" cy="1815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52" y="2884551"/>
            <a:ext cx="2769813" cy="1920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939" y="4950109"/>
            <a:ext cx="1518989" cy="183491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2" y="4933974"/>
            <a:ext cx="1352534" cy="183202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99" y="4924460"/>
            <a:ext cx="1360594" cy="183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2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52525" y="1557338"/>
            <a:ext cx="7991475" cy="4525962"/>
          </a:xfrm>
        </p:spPr>
        <p:txBody>
          <a:bodyPr/>
          <a:lstStyle/>
          <a:p>
            <a:pPr marL="609430" indent="-609430">
              <a:buNone/>
            </a:pPr>
            <a:r>
              <a:rPr lang="en-US" sz="2400" b="1">
                <a:solidFill>
                  <a:srgbClr val="0066FF"/>
                </a:solidFill>
                <a:latin typeface="Calibri" charset="0"/>
                <a:ea typeface="ヒラギノ角ゴ ProN W3" charset="0"/>
                <a:cs typeface="ヒラギノ角ゴ ProN W3" charset="0"/>
              </a:rPr>
              <a:t>	</a:t>
            </a:r>
            <a:endParaRPr lang="en-US" sz="2400" b="1">
              <a:solidFill>
                <a:srgbClr val="CC3300"/>
              </a:solidFill>
              <a:latin typeface="Calibri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331640" y="3860975"/>
            <a:ext cx="6985248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60586" y="1143103"/>
            <a:ext cx="8497297" cy="542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200" b="1" dirty="0" smtClean="0">
                <a:latin typeface="Calibri" charset="0"/>
                <a:cs typeface="Arial" charset="0"/>
              </a:rPr>
              <a:t>Regional cooperative mechanism </a:t>
            </a:r>
            <a:r>
              <a:rPr lang="en-US" sz="2200" dirty="0" smtClean="0">
                <a:latin typeface="Calibri" charset="0"/>
                <a:cs typeface="Arial" charset="0"/>
              </a:rPr>
              <a:t>bringing together experts from countries experienced in using Earth observation, to support build the capacity of developing countries to manage drought  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 u="sng" dirty="0" smtClean="0">
                <a:latin typeface="Calibri" charset="0"/>
                <a:cs typeface="Arial" charset="0"/>
              </a:rPr>
              <a:t>Access </a:t>
            </a:r>
            <a:r>
              <a:rPr lang="en-US" sz="2000" b="1" u="sng" dirty="0">
                <a:latin typeface="Calibri" charset="0"/>
                <a:cs typeface="Arial" charset="0"/>
              </a:rPr>
              <a:t>to satellite </a:t>
            </a:r>
            <a:r>
              <a:rPr lang="en-US" sz="2000" b="1" u="sng" dirty="0" smtClean="0">
                <a:latin typeface="Calibri" charset="0"/>
                <a:cs typeface="Arial" charset="0"/>
              </a:rPr>
              <a:t>data, products and services </a:t>
            </a:r>
            <a:endParaRPr lang="en-US" sz="2000" b="1" u="sng" dirty="0">
              <a:latin typeface="Calibri" charset="0"/>
              <a:cs typeface="Arial" charset="0"/>
            </a:endParaRP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1" dirty="0" smtClean="0">
                <a:latin typeface="Calibri" charset="0"/>
                <a:cs typeface="Arial" charset="0"/>
              </a:rPr>
              <a:t>Data</a:t>
            </a:r>
            <a:r>
              <a:rPr lang="en-US" sz="2000" dirty="0" smtClean="0">
                <a:latin typeface="Calibri" charset="0"/>
                <a:cs typeface="Arial" charset="0"/>
              </a:rPr>
              <a:t> </a:t>
            </a:r>
            <a:r>
              <a:rPr lang="en-US" sz="2000" dirty="0">
                <a:latin typeface="Calibri" charset="0"/>
                <a:cs typeface="Arial" charset="0"/>
              </a:rPr>
              <a:t>from multiple earth observation satellites  </a:t>
            </a: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1" dirty="0" smtClean="0">
                <a:latin typeface="Calibri" charset="0"/>
                <a:cs typeface="Arial" charset="0"/>
              </a:rPr>
              <a:t>Products</a:t>
            </a:r>
            <a:r>
              <a:rPr lang="en-US" sz="2000" dirty="0" smtClean="0">
                <a:latin typeface="Calibri" charset="0"/>
                <a:cs typeface="Arial" charset="0"/>
              </a:rPr>
              <a:t> </a:t>
            </a:r>
            <a:r>
              <a:rPr lang="en-US" sz="2000" dirty="0">
                <a:latin typeface="Calibri" charset="0"/>
                <a:cs typeface="Arial" charset="0"/>
              </a:rPr>
              <a:t>– Agricultural drought indices</a:t>
            </a: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1" dirty="0" smtClean="0">
                <a:latin typeface="Calibri" charset="0"/>
                <a:cs typeface="Arial" charset="0"/>
              </a:rPr>
              <a:t>Services</a:t>
            </a:r>
            <a:r>
              <a:rPr lang="en-US" sz="2000" dirty="0" smtClean="0">
                <a:latin typeface="Calibri" charset="0"/>
                <a:cs typeface="Arial" charset="0"/>
              </a:rPr>
              <a:t> – </a:t>
            </a:r>
            <a:r>
              <a:rPr lang="en-US" sz="2000" u="sng" dirty="0" smtClean="0">
                <a:latin typeface="Calibri" charset="0"/>
                <a:cs typeface="Arial" charset="0"/>
              </a:rPr>
              <a:t>Immediate</a:t>
            </a:r>
            <a:r>
              <a:rPr lang="en-US" sz="2000" dirty="0" smtClean="0">
                <a:latin typeface="Calibri" charset="0"/>
                <a:cs typeface="Arial" charset="0"/>
              </a:rPr>
              <a:t>: seasonal forecasts, </a:t>
            </a:r>
            <a:r>
              <a:rPr lang="en-US" sz="2000" i="1" dirty="0" smtClean="0">
                <a:latin typeface="Calibri" charset="0"/>
                <a:cs typeface="Arial" charset="0"/>
              </a:rPr>
              <a:t>in-season </a:t>
            </a:r>
            <a:r>
              <a:rPr lang="en-US" sz="2000" dirty="0" smtClean="0">
                <a:latin typeface="Calibri" charset="0"/>
                <a:cs typeface="Arial" charset="0"/>
              </a:rPr>
              <a:t>crop/vegetation monitoring and early warning; </a:t>
            </a:r>
            <a:r>
              <a:rPr lang="en-US" sz="2000" u="sng" dirty="0" smtClean="0">
                <a:latin typeface="Calibri" charset="0"/>
                <a:cs typeface="Arial" charset="0"/>
              </a:rPr>
              <a:t>next step</a:t>
            </a:r>
            <a:r>
              <a:rPr lang="en-US" sz="2000" dirty="0" smtClean="0">
                <a:latin typeface="Calibri" charset="0"/>
                <a:cs typeface="Arial" charset="0"/>
              </a:rPr>
              <a:t>: crop forecasting, agricultural land use/land cover changes for sustainable agriculture and efficient water management and water accounting  </a:t>
            </a: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1" dirty="0" smtClean="0">
                <a:latin typeface="Calibri" charset="0"/>
                <a:cs typeface="Arial" charset="0"/>
              </a:rPr>
              <a:t>Customization and validation</a:t>
            </a:r>
            <a:r>
              <a:rPr lang="en-US" sz="2000" dirty="0" smtClean="0">
                <a:latin typeface="Calibri" charset="0"/>
                <a:cs typeface="Arial" charset="0"/>
              </a:rPr>
              <a:t> based on national circumstances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 u="sng" dirty="0">
                <a:latin typeface="Calibri" charset="0"/>
                <a:cs typeface="Arial" charset="0"/>
              </a:rPr>
              <a:t>Building the </a:t>
            </a:r>
            <a:r>
              <a:rPr lang="en-US" sz="2000" b="1" u="sng" dirty="0" smtClean="0">
                <a:latin typeface="Calibri" charset="0"/>
                <a:cs typeface="Arial" charset="0"/>
              </a:rPr>
              <a:t>institutional capacity </a:t>
            </a:r>
            <a:endParaRPr lang="en-US" sz="2000" b="1" u="sng" dirty="0">
              <a:latin typeface="Calibri" charset="0"/>
              <a:cs typeface="Arial" charset="0"/>
            </a:endParaRP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Calibri" charset="0"/>
                <a:cs typeface="Arial" charset="0"/>
              </a:rPr>
              <a:t>Specialized capacity </a:t>
            </a:r>
            <a:r>
              <a:rPr lang="en-US" sz="2000" dirty="0" smtClean="0">
                <a:latin typeface="Calibri" charset="0"/>
                <a:cs typeface="Arial" charset="0"/>
              </a:rPr>
              <a:t>development for a multi-disciplinary national team</a:t>
            </a:r>
            <a:endParaRPr lang="en-US" sz="2000" dirty="0">
              <a:latin typeface="Calibri" charset="0"/>
              <a:cs typeface="Arial" charset="0"/>
            </a:endParaRPr>
          </a:p>
          <a:p>
            <a:pPr marL="321457" indent="-321457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>
                <a:latin typeface="Calibri" charset="0"/>
                <a:cs typeface="Arial" charset="0"/>
              </a:rPr>
              <a:t>Networking with Regional </a:t>
            </a:r>
            <a:r>
              <a:rPr lang="en-US" sz="2000" dirty="0" smtClean="0">
                <a:latin typeface="Calibri" charset="0"/>
                <a:cs typeface="Arial" charset="0"/>
              </a:rPr>
              <a:t>Service Providers </a:t>
            </a:r>
            <a:r>
              <a:rPr lang="en-US" sz="2000" dirty="0">
                <a:latin typeface="Calibri" charset="0"/>
                <a:cs typeface="Arial" charset="0"/>
              </a:rPr>
              <a:t>in China and </a:t>
            </a:r>
            <a:r>
              <a:rPr lang="en-US" sz="2000" dirty="0" smtClean="0">
                <a:latin typeface="Calibri" charset="0"/>
                <a:cs typeface="Arial" charset="0"/>
              </a:rPr>
              <a:t>India, Thailand, Australia as well as with RIMES</a:t>
            </a:r>
            <a:endParaRPr lang="en-US" sz="2000" dirty="0">
              <a:latin typeface="Calibri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9917" y="172016"/>
            <a:ext cx="7618491" cy="10954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Regional Drought Mechanism</a:t>
            </a:r>
            <a:endParaRPr lang="en-US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ontent Placeholder 5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6073775"/>
          </a:xfrm>
        </p:spPr>
        <p:txBody>
          <a:bodyPr/>
          <a:lstStyle/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en-US" altLang="en-US" sz="2000" dirty="0"/>
          </a:p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en-US" altLang="en-US" sz="2000" dirty="0" smtClean="0">
              <a:solidFill>
                <a:schemeClr val="tx1"/>
              </a:solidFill>
            </a:endParaRPr>
          </a:p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en-US" altLang="en-US" sz="2000" dirty="0"/>
          </a:p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en-US" altLang="en-US" sz="2000" dirty="0" smtClean="0">
              <a:solidFill>
                <a:schemeClr val="tx1"/>
              </a:solidFill>
            </a:endParaRPr>
          </a:p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en-US" altLang="en-US" sz="2000" dirty="0"/>
          </a:p>
          <a:p>
            <a:pPr marL="44450" indent="0">
              <a:buClr>
                <a:srgbClr val="0000FF"/>
              </a:buClr>
              <a:buFont typeface="Georgia" panose="02040502050405020303" pitchFamily="18" charset="0"/>
              <a:buNone/>
            </a:pPr>
            <a:endParaRPr lang="mn-MN" alt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2392"/>
          <a:stretch>
            <a:fillRect/>
          </a:stretch>
        </p:blipFill>
        <p:spPr bwMode="auto">
          <a:xfrm>
            <a:off x="3827734" y="1194303"/>
            <a:ext cx="49387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144429"/>
            <a:ext cx="8763000" cy="838200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defTabSz="457200" fontAlgn="auto">
              <a:spcAft>
                <a:spcPts val="0"/>
              </a:spcAft>
              <a:buNone/>
              <a:defRPr/>
            </a:pPr>
            <a:r>
              <a:rPr lang="en-US" sz="4400" b="0" dirty="0">
                <a:solidFill>
                  <a:schemeClr val="bg1"/>
                </a:solidFill>
              </a:rPr>
              <a:t>Example in Mongolia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261" y="1216076"/>
            <a:ext cx="3237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indent="0" algn="ctr">
              <a:buClr>
                <a:srgbClr val="0000FF"/>
              </a:buClr>
              <a:buFont typeface="Georgia" panose="02040502050405020303" pitchFamily="18" charset="0"/>
              <a:buNone/>
            </a:pPr>
            <a:r>
              <a:rPr lang="en-US" altLang="en-US" dirty="0"/>
              <a:t>Drought mapping was made by </a:t>
            </a:r>
            <a:r>
              <a:rPr lang="en-US" altLang="en-US" dirty="0" smtClean="0"/>
              <a:t>combining 3 agro-ecological regions </a:t>
            </a:r>
            <a:r>
              <a:rPr lang="en-US" altLang="en-US" dirty="0"/>
              <a:t>which has more than 50% correlation including forest, steppe, desert steppe. The correlations between RS index and Drought index calculated by meteorological parameter were different in various natural zones separately.</a:t>
            </a:r>
            <a:endParaRPr lang="mn-MN" altLang="en-US" dirty="0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117342" y="4271343"/>
            <a:ext cx="7420784" cy="2298826"/>
            <a:chOff x="228600" y="684752"/>
            <a:chExt cx="8325256" cy="2826821"/>
          </a:xfrm>
        </p:grpSpPr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247672" y="702711"/>
              <a:ext cx="1619655" cy="1350864"/>
              <a:chOff x="1066799" y="3733800"/>
              <a:chExt cx="1371600" cy="1059872"/>
            </a:xfrm>
          </p:grpSpPr>
          <p:pic>
            <p:nvPicPr>
              <p:cNvPr id="38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799" y="3733800"/>
                <a:ext cx="1371600" cy="105987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1066799" y="3733800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1905000" y="695136"/>
              <a:ext cx="1619656" cy="1353901"/>
              <a:chOff x="2514599" y="3733800"/>
              <a:chExt cx="1371601" cy="1062255"/>
            </a:xfrm>
          </p:grpSpPr>
          <p:pic>
            <p:nvPicPr>
              <p:cNvPr id="36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4599" y="3733800"/>
                <a:ext cx="1371600" cy="1059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2514600" y="3736184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3590317" y="692103"/>
              <a:ext cx="1619656" cy="1353898"/>
              <a:chOff x="3962399" y="3733800"/>
              <a:chExt cx="1371601" cy="1062255"/>
            </a:xfrm>
          </p:grpSpPr>
          <p:pic>
            <p:nvPicPr>
              <p:cNvPr id="34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2399" y="3733800"/>
                <a:ext cx="1371600" cy="1059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3962400" y="3736184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26"/>
            <p:cNvGrpSpPr>
              <a:grpSpLocks/>
            </p:cNvGrpSpPr>
            <p:nvPr/>
          </p:nvGrpSpPr>
          <p:grpSpPr bwMode="auto">
            <a:xfrm>
              <a:off x="5257800" y="689067"/>
              <a:ext cx="1619655" cy="1353898"/>
              <a:chOff x="5410200" y="3733801"/>
              <a:chExt cx="1371600" cy="1062254"/>
            </a:xfrm>
          </p:grpSpPr>
          <p:pic>
            <p:nvPicPr>
              <p:cNvPr id="32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3733801"/>
                <a:ext cx="1371600" cy="1059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5410200" y="3736184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1905000" y="2145959"/>
              <a:ext cx="1619656" cy="1353898"/>
              <a:chOff x="6857999" y="3733801"/>
              <a:chExt cx="1371601" cy="1062254"/>
            </a:xfrm>
          </p:grpSpPr>
          <p:pic>
            <p:nvPicPr>
              <p:cNvPr id="30" name="Pictur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7999" y="3733801"/>
                <a:ext cx="1371598" cy="105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6858000" y="3736184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" name="Group 32"/>
            <p:cNvGrpSpPr>
              <a:grpSpLocks/>
            </p:cNvGrpSpPr>
            <p:nvPr/>
          </p:nvGrpSpPr>
          <p:grpSpPr bwMode="auto">
            <a:xfrm>
              <a:off x="6934200" y="684752"/>
              <a:ext cx="1619655" cy="1350865"/>
              <a:chOff x="3962398" y="4876800"/>
              <a:chExt cx="1371600" cy="1059873"/>
            </a:xfrm>
          </p:grpSpPr>
          <p:pic>
            <p:nvPicPr>
              <p:cNvPr id="28" name="Picture 1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2399" y="4876801"/>
                <a:ext cx="1371599" cy="105987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962398" y="4876800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5257800" y="2140097"/>
              <a:ext cx="1619656" cy="1362584"/>
              <a:chOff x="5410199" y="4876800"/>
              <a:chExt cx="1371601" cy="1069070"/>
            </a:xfrm>
          </p:grpSpPr>
          <p:pic>
            <p:nvPicPr>
              <p:cNvPr id="26" name="Content Placeholder 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199" y="4876800"/>
                <a:ext cx="1371601" cy="1066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5410200" y="4885999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" name="Group 31"/>
            <p:cNvGrpSpPr>
              <a:grpSpLocks/>
            </p:cNvGrpSpPr>
            <p:nvPr/>
          </p:nvGrpSpPr>
          <p:grpSpPr bwMode="auto">
            <a:xfrm>
              <a:off x="3590318" y="2145959"/>
              <a:ext cx="1630068" cy="1365614"/>
              <a:chOff x="2505782" y="4872040"/>
              <a:chExt cx="1380418" cy="1071446"/>
            </a:xfrm>
          </p:grpSpPr>
          <p:pic>
            <p:nvPicPr>
              <p:cNvPr id="24" name="Picture 1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5782" y="4876800"/>
                <a:ext cx="1380417" cy="1066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514600" y="4872040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228600" y="2134617"/>
              <a:ext cx="1619656" cy="1359692"/>
              <a:chOff x="1066799" y="4876800"/>
              <a:chExt cx="1371601" cy="1066800"/>
            </a:xfrm>
          </p:grpSpPr>
          <p:pic>
            <p:nvPicPr>
              <p:cNvPr id="22" name="Picture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799" y="4876800"/>
                <a:ext cx="1371600" cy="1059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066800" y="4883729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934201" y="2129188"/>
              <a:ext cx="1619655" cy="1361719"/>
              <a:chOff x="6858000" y="4876802"/>
              <a:chExt cx="1371600" cy="1068390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4876802"/>
                <a:ext cx="1371598" cy="1059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858000" y="4885321"/>
                <a:ext cx="1371600" cy="105987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126898" y="4388922"/>
            <a:ext cx="6572666" cy="1367341"/>
            <a:chOff x="361544" y="1795433"/>
            <a:chExt cx="7327060" cy="1785967"/>
          </a:xfrm>
        </p:grpSpPr>
        <p:sp>
          <p:nvSpPr>
            <p:cNvPr id="41" name="TextBox 40"/>
            <p:cNvSpPr txBox="1"/>
            <p:nvPr/>
          </p:nvSpPr>
          <p:spPr>
            <a:xfrm>
              <a:off x="3722625" y="1795433"/>
              <a:ext cx="515990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VCI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91257" y="1814483"/>
              <a:ext cx="523928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VHI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74178" y="1795433"/>
              <a:ext cx="614426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VSDI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1544" y="3241669"/>
              <a:ext cx="635065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VTCI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38115" y="3241669"/>
              <a:ext cx="663643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VSWI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22625" y="3273420"/>
              <a:ext cx="685870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NMDI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91257" y="3265483"/>
              <a:ext cx="463597" cy="3063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SPI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74178" y="3241669"/>
              <a:ext cx="385802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AI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0122" y="1795433"/>
              <a:ext cx="644591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NDDI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46054" y="1800195"/>
              <a:ext cx="506464" cy="30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TCI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525327" y="4704542"/>
            <a:ext cx="1466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indent="0" algn="ctr">
              <a:buClr>
                <a:srgbClr val="0000FF"/>
              </a:buClr>
              <a:buFont typeface="Georgia" panose="02040502050405020303" pitchFamily="18" charset="0"/>
              <a:buNone/>
            </a:pPr>
            <a:r>
              <a:rPr lang="en-US" altLang="en-US" dirty="0" smtClean="0"/>
              <a:t>A number of indices were tested for each region</a:t>
            </a:r>
            <a:endParaRPr lang="mn-MN" altLang="en-US" dirty="0"/>
          </a:p>
        </p:txBody>
      </p:sp>
    </p:spTree>
    <p:extLst>
      <p:ext uri="{BB962C8B-B14F-4D97-AF65-F5344CB8AC3E}">
        <p14:creationId xmlns:p14="http://schemas.microsoft.com/office/powerpoint/2010/main" val="308953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7090"/>
            <a:ext cx="8229600" cy="865909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Example in Mongolia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138516"/>
            <a:ext cx="4246769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71450">
              <a:buFont typeface="Arial" charset="0"/>
              <a:buChar char="•"/>
            </a:pPr>
            <a:r>
              <a:rPr lang="en-US" dirty="0" smtClean="0"/>
              <a:t>Capacity building: </a:t>
            </a:r>
          </a:p>
          <a:p>
            <a:pPr marL="230188" lvl="1" indent="230188">
              <a:buFont typeface="Arial" charset="0"/>
              <a:buChar char="•"/>
            </a:pPr>
            <a:r>
              <a:rPr lang="en-US" dirty="0" smtClean="0"/>
              <a:t>Training</a:t>
            </a:r>
          </a:p>
          <a:p>
            <a:pPr marL="461963" lvl="1" indent="-234950">
              <a:buFont typeface="Arial" charset="0"/>
              <a:buChar char="•"/>
            </a:pPr>
            <a:r>
              <a:rPr lang="en-US" dirty="0" smtClean="0"/>
              <a:t>Work with Chinese Academy of Sciences (RADI)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DroughtWatch</a:t>
            </a:r>
            <a:r>
              <a:rPr lang="en-US" dirty="0" smtClean="0"/>
              <a:t> </a:t>
            </a:r>
            <a:r>
              <a:rPr lang="en-US" dirty="0"/>
              <a:t>system built by RADI for </a:t>
            </a:r>
            <a:r>
              <a:rPr lang="en-US" dirty="0" smtClean="0"/>
              <a:t>Mongolia: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/>
              <a:t>Data management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 smtClean="0"/>
              <a:t>Data </a:t>
            </a:r>
            <a:r>
              <a:rPr lang="en-US" dirty="0"/>
              <a:t>preprocessing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 smtClean="0"/>
              <a:t>Indices </a:t>
            </a:r>
            <a:r>
              <a:rPr lang="en-US" dirty="0"/>
              <a:t>calculation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 smtClean="0"/>
              <a:t>Drought </a:t>
            </a:r>
            <a:r>
              <a:rPr lang="en-US" dirty="0"/>
              <a:t>monitoring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/>
              <a:t>Statistics and analysis</a:t>
            </a:r>
          </a:p>
          <a:p>
            <a:pPr marL="461963" lvl="2" indent="-285750">
              <a:buFont typeface="Arial" charset="0"/>
              <a:buChar char="•"/>
            </a:pPr>
            <a:r>
              <a:rPr lang="en-US" dirty="0" smtClean="0"/>
              <a:t>Automation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Field verification of tool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algn="ctr"/>
            <a:r>
              <a:rPr lang="en-US" b="1" dirty="0" smtClean="0"/>
              <a:t>A number of pilot countries: </a:t>
            </a:r>
            <a:r>
              <a:rPr lang="en-US" dirty="0" smtClean="0"/>
              <a:t>Afghanistan, Bangladesh, Cambodia, Kyrgyzstan, Mongolia, Myanmar, Nepal, Sri Lanka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Supporting Regional Service Nodes: </a:t>
            </a:r>
            <a:r>
              <a:rPr lang="en-US" dirty="0" smtClean="0"/>
              <a:t>China, India, Thailand (possibly Australia)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69" y="1206518"/>
            <a:ext cx="4744831" cy="3289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20140820_175638-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66840" y="4876800"/>
            <a:ext cx="2324760" cy="1628915"/>
          </a:xfrm>
          <a:prstGeom prst="rect">
            <a:avLst/>
          </a:prstGeom>
        </p:spPr>
      </p:pic>
      <p:pic>
        <p:nvPicPr>
          <p:cNvPr id="10" name="Picture 5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69" y="4876800"/>
            <a:ext cx="2420071" cy="16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05"/>
            <a:ext cx="8229600" cy="1023450"/>
          </a:xfrm>
        </p:spPr>
        <p:txBody>
          <a:bodyPr>
            <a:normAutofit/>
          </a:bodyPr>
          <a:lstStyle/>
          <a:p>
            <a:pPr defTabSz="45720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en-US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Dust and </a:t>
            </a:r>
            <a:r>
              <a:rPr lang="en-US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sandstorms</a:t>
            </a:r>
            <a:endParaRPr lang="en-US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09" y="1308537"/>
            <a:ext cx="8451410" cy="472288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Resolution </a:t>
            </a:r>
            <a:r>
              <a:rPr lang="en-US" sz="2600" b="1" dirty="0"/>
              <a:t>72/7</a:t>
            </a:r>
            <a:r>
              <a:rPr lang="en-US" sz="2600" dirty="0"/>
              <a:t>, “Regional Cooperation to Combat Sand and Dust Storms in Asia and the Pacific” (19 May 2016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Linked to drought and land degradation – soil moisture deficits</a:t>
            </a:r>
          </a:p>
          <a:p>
            <a:endParaRPr lang="en-US" sz="1600" dirty="0" smtClean="0"/>
          </a:p>
          <a:p>
            <a:pPr algn="just">
              <a:spcBef>
                <a:spcPts val="0"/>
              </a:spcBef>
              <a:defRPr/>
            </a:pPr>
            <a:r>
              <a:rPr lang="en-US" sz="2600" dirty="0" smtClean="0"/>
              <a:t>Value added by ESCAP: </a:t>
            </a:r>
          </a:p>
          <a:p>
            <a:pPr marL="971550" lvl="1" indent="-571500" algn="just">
              <a:spcBef>
                <a:spcPts val="0"/>
              </a:spcBef>
              <a:defRPr/>
            </a:pPr>
            <a:r>
              <a:rPr lang="en-US" sz="2200" dirty="0" smtClean="0"/>
              <a:t>Partnership </a:t>
            </a:r>
            <a:r>
              <a:rPr lang="en-US" sz="2200" dirty="0"/>
              <a:t>framework following NEASPEC, </a:t>
            </a:r>
            <a:endParaRPr lang="en-US" sz="2200" dirty="0" smtClean="0"/>
          </a:p>
          <a:p>
            <a:pPr marL="971550" lvl="1" indent="-571500" algn="just">
              <a:spcBef>
                <a:spcPts val="0"/>
              </a:spcBef>
              <a:defRPr/>
            </a:pPr>
            <a:r>
              <a:rPr lang="en-US" sz="2200" dirty="0" smtClean="0"/>
              <a:t>Extension </a:t>
            </a:r>
            <a:r>
              <a:rPr lang="en-US" sz="2200" dirty="0"/>
              <a:t>of ESCAP’s Regional Drought Mechanism to cover DSS, </a:t>
            </a:r>
            <a:endParaRPr lang="en-US" sz="2200" dirty="0" smtClean="0"/>
          </a:p>
          <a:p>
            <a:pPr marL="971550" lvl="1" indent="-571500" algn="just">
              <a:spcBef>
                <a:spcPts val="0"/>
              </a:spcBef>
              <a:defRPr/>
            </a:pPr>
            <a:r>
              <a:rPr lang="en-US" sz="2200" dirty="0" smtClean="0"/>
              <a:t>APDIM </a:t>
            </a:r>
            <a:r>
              <a:rPr lang="en-US" sz="2200" dirty="0"/>
              <a:t>for managing DSS risk information and decision support tools </a:t>
            </a:r>
            <a:endParaRPr lang="en-US" sz="2200" dirty="0" smtClean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446" y="5204835"/>
            <a:ext cx="3949554" cy="1653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910" y="5282153"/>
            <a:ext cx="496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71500" algn="just">
              <a:buFont typeface="Arial" panose="020B0604020202020204" pitchFamily="34" charset="0"/>
              <a:buChar char="–"/>
              <a:defRPr/>
            </a:pPr>
            <a:r>
              <a:rPr lang="en-US" sz="2200" dirty="0"/>
              <a:t>Inter-regional Cooperation network – UNEP, WMO, UNCCD, ECWA and ECA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6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-7620" y="4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/>
            <a:fld id="{1FA6B3A2-82B0-4C8D-B343-D37CF3D08133}" type="slidenum">
              <a:rPr lang="en-US" altLang="en-US" sz="1300" smtClean="0">
                <a:solidFill>
                  <a:prstClr val="black"/>
                </a:solidFill>
              </a:rPr>
              <a:pPr defTabSz="642915"/>
              <a:t>8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www.nasa.gov/sites/default/files/thumbnails/image/pia19337-updated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225"/>
            <a:ext cx="9128760" cy="474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3196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High-resolution global soil moisture map </a:t>
            </a:r>
            <a:r>
              <a:rPr lang="en-US" sz="1200" dirty="0" smtClean="0"/>
              <a:t>based on combined </a:t>
            </a:r>
            <a:r>
              <a:rPr lang="en-US" sz="1200" dirty="0"/>
              <a:t>radar and radiometer </a:t>
            </a:r>
            <a:r>
              <a:rPr lang="en-US" sz="1200" dirty="0" smtClean="0"/>
              <a:t>data, </a:t>
            </a:r>
            <a:r>
              <a:rPr lang="en-US" sz="1200" dirty="0"/>
              <a:t>acquired between May 4 and May 11, </a:t>
            </a:r>
            <a:r>
              <a:rPr lang="en-US" sz="1200" dirty="0" smtClean="0"/>
              <a:t>2015 </a:t>
            </a:r>
            <a:r>
              <a:rPr lang="en-US" sz="1200" b="1" i="1" dirty="0" smtClean="0"/>
              <a:t>Credits</a:t>
            </a:r>
            <a:r>
              <a:rPr lang="en-US" sz="1200" b="1" i="1" dirty="0"/>
              <a:t>: NASA/JPL-Caltech/GSFC</a:t>
            </a:r>
          </a:p>
        </p:txBody>
      </p:sp>
      <p:pic>
        <p:nvPicPr>
          <p:cNvPr id="5" name="Picture 8" descr="https://www.researchgate.net/profile/Thomas_Gill/publication/265413596/viewer/AS:139291682414593@1410221133772/background/7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20699" b="7241"/>
          <a:stretch/>
        </p:blipFill>
        <p:spPr bwMode="auto">
          <a:xfrm>
            <a:off x="261257" y="1909501"/>
            <a:ext cx="8865918" cy="407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7620" y="-7971"/>
            <a:ext cx="7878618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126B9B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20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en-US" b="0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Transboundary</a:t>
            </a:r>
            <a:r>
              <a:rPr lang="en-US" b="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Sources and Impacts </a:t>
            </a:r>
            <a:endParaRPr lang="en-US" b="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833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3410"/>
          <a:stretch/>
        </p:blipFill>
        <p:spPr bwMode="auto">
          <a:xfrm>
            <a:off x="0" y="0"/>
            <a:ext cx="9144000" cy="11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728" y="-15949"/>
            <a:ext cx="8229600" cy="1143000"/>
          </a:xfrm>
        </p:spPr>
        <p:txBody>
          <a:bodyPr>
            <a:normAutofit/>
          </a:bodyPr>
          <a:lstStyle/>
          <a:p>
            <a:pPr defTabSz="45720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en-US" sz="32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Asia Pacific Information Superhighway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727"/>
            <a:ext cx="8229600" cy="4749949"/>
          </a:xfrm>
        </p:spPr>
        <p:txBody>
          <a:bodyPr/>
          <a:lstStyle/>
          <a:p>
            <a:r>
              <a:rPr lang="en-US" dirty="0" smtClean="0"/>
              <a:t>Extending seamless connectivity access for Asia-Pacific for e-resilience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14773" b="3788"/>
          <a:stretch/>
        </p:blipFill>
        <p:spPr bwMode="auto">
          <a:xfrm>
            <a:off x="1237673" y="2238843"/>
            <a:ext cx="6243781" cy="450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012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DR template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657</Words>
  <Application>Microsoft Macintosh PowerPoint</Application>
  <PresentationFormat>On-screen Show (4:3)</PresentationFormat>
  <Paragraphs>85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APDR template ppt</vt:lpstr>
      <vt:lpstr>ICT and EO for DRR in Southeast Asia </vt:lpstr>
      <vt:lpstr>ESCAP and RESAP</vt:lpstr>
      <vt:lpstr>Current activities</vt:lpstr>
      <vt:lpstr>PowerPoint Presentation</vt:lpstr>
      <vt:lpstr>PowerPoint Presentation</vt:lpstr>
      <vt:lpstr>Example in Mongolia </vt:lpstr>
      <vt:lpstr>Dust and sandstorms</vt:lpstr>
      <vt:lpstr>PowerPoint Presentation</vt:lpstr>
      <vt:lpstr>Asia Pacific Information Superhighway</vt:lpstr>
      <vt:lpstr>Future activities</vt:lpstr>
      <vt:lpstr>  Thank you!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ICT and EO for DRR in Southeast Asia</dc:title>
  <dc:creator>K Hayden</dc:creator>
  <cp:lastModifiedBy>Andrew Eddy</cp:lastModifiedBy>
  <cp:revision>20</cp:revision>
  <dcterms:created xsi:type="dcterms:W3CDTF">2017-05-18T06:50:36Z</dcterms:created>
  <dcterms:modified xsi:type="dcterms:W3CDTF">2017-05-25T13:48:46Z</dcterms:modified>
</cp:coreProperties>
</file>