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331" r:id="rId3"/>
    <p:sldId id="346" r:id="rId4"/>
    <p:sldId id="334" r:id="rId5"/>
    <p:sldId id="336" r:id="rId6"/>
    <p:sldId id="337" r:id="rId7"/>
    <p:sldId id="333" r:id="rId8"/>
    <p:sldId id="338" r:id="rId9"/>
    <p:sldId id="348" r:id="rId10"/>
    <p:sldId id="330" r:id="rId11"/>
    <p:sldId id="323" r:id="rId12"/>
    <p:sldId id="320" r:id="rId13"/>
    <p:sldId id="339" r:id="rId14"/>
    <p:sldId id="311" r:id="rId15"/>
    <p:sldId id="329" r:id="rId16"/>
    <p:sldId id="313" r:id="rId17"/>
    <p:sldId id="312" r:id="rId18"/>
    <p:sldId id="342" r:id="rId19"/>
    <p:sldId id="302" r:id="rId20"/>
    <p:sldId id="303" r:id="rId21"/>
    <p:sldId id="347" r:id="rId22"/>
    <p:sldId id="304" r:id="rId23"/>
    <p:sldId id="305" r:id="rId24"/>
    <p:sldId id="309" r:id="rId25"/>
    <p:sldId id="345" r:id="rId26"/>
    <p:sldId id="300" r:id="rId27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284C"/>
    <a:srgbClr val="FFFF66"/>
    <a:srgbClr val="779B71"/>
    <a:srgbClr val="1F49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essuno stile, griglia tabel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86903" autoAdjust="0"/>
  </p:normalViewPr>
  <p:slideViewPr>
    <p:cSldViewPr snapToGrid="0" snapToObjects="1">
      <p:cViewPr varScale="1">
        <p:scale>
          <a:sx n="51" d="100"/>
          <a:sy n="51" d="100"/>
        </p:scale>
        <p:origin x="-218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60F037-CC85-CF47-A915-9AE3DF60CAF8}" type="doc">
      <dgm:prSet loTypeId="urn:microsoft.com/office/officeart/2005/8/layout/process1" loCatId="process" qsTypeId="urn:microsoft.com/office/officeart/2005/8/quickstyle/simple4" qsCatId="simple" csTypeId="urn:microsoft.com/office/officeart/2005/8/colors/accent3_3" csCatId="accent3" phldr="1"/>
      <dgm:spPr/>
    </dgm:pt>
    <dgm:pt modelId="{872AB0F6-F46A-C543-A962-EA2044EBACDB}">
      <dgm:prSet phldrT="[Text]" custT="1"/>
      <dgm:spPr/>
      <dgm:t>
        <a:bodyPr/>
        <a:lstStyle/>
        <a:p>
          <a:r>
            <a:rPr lang="en-US" sz="3000" dirty="0" smtClean="0">
              <a:solidFill>
                <a:srgbClr val="10253F"/>
              </a:solidFill>
            </a:rPr>
            <a:t>Rapid Mapping</a:t>
          </a:r>
        </a:p>
        <a:p>
          <a:r>
            <a:rPr lang="en-US" sz="3000" dirty="0" smtClean="0">
              <a:solidFill>
                <a:srgbClr val="10253F"/>
              </a:solidFill>
            </a:rPr>
            <a:t>Grading Map </a:t>
          </a:r>
        </a:p>
      </dgm:t>
    </dgm:pt>
    <dgm:pt modelId="{8AB3D94D-12EC-1741-A210-506271FB227A}" type="parTrans" cxnId="{F1726118-4FBA-834E-933A-9CED46406684}">
      <dgm:prSet/>
      <dgm:spPr/>
      <dgm:t>
        <a:bodyPr/>
        <a:lstStyle/>
        <a:p>
          <a:endParaRPr lang="en-US"/>
        </a:p>
      </dgm:t>
    </dgm:pt>
    <dgm:pt modelId="{B3B7753D-799D-1D4B-944B-43649C545600}" type="sibTrans" cxnId="{F1726118-4FBA-834E-933A-9CED46406684}">
      <dgm:prSet/>
      <dgm:spPr/>
      <dgm:t>
        <a:bodyPr/>
        <a:lstStyle/>
        <a:p>
          <a:endParaRPr lang="en-US"/>
        </a:p>
      </dgm:t>
    </dgm:pt>
    <dgm:pt modelId="{549B3EB8-4A3D-2242-82BF-B36949DF0DC6}">
      <dgm:prSet phldrT="[Text]"/>
      <dgm:spPr/>
      <dgm:t>
        <a:bodyPr/>
        <a:lstStyle/>
        <a:p>
          <a:r>
            <a:rPr lang="en-US" b="1" dirty="0" smtClean="0">
              <a:solidFill>
                <a:srgbClr val="10253F"/>
              </a:solidFill>
            </a:rPr>
            <a:t>Elaboration</a:t>
          </a:r>
          <a:endParaRPr lang="en-US" b="1" dirty="0">
            <a:solidFill>
              <a:srgbClr val="10253F"/>
            </a:solidFill>
          </a:endParaRPr>
        </a:p>
      </dgm:t>
    </dgm:pt>
    <dgm:pt modelId="{174F4362-FC83-E049-A445-4F2F496A4471}" type="parTrans" cxnId="{DE070521-CE75-F049-BB3E-3517D67BFC58}">
      <dgm:prSet/>
      <dgm:spPr/>
      <dgm:t>
        <a:bodyPr/>
        <a:lstStyle/>
        <a:p>
          <a:endParaRPr lang="en-US"/>
        </a:p>
      </dgm:t>
    </dgm:pt>
    <dgm:pt modelId="{28DB3CA0-D54F-B848-9303-D78233B32CDB}" type="sibTrans" cxnId="{DE070521-CE75-F049-BB3E-3517D67BFC58}">
      <dgm:prSet/>
      <dgm:spPr/>
      <dgm:t>
        <a:bodyPr/>
        <a:lstStyle/>
        <a:p>
          <a:endParaRPr lang="en-US"/>
        </a:p>
      </dgm:t>
    </dgm:pt>
    <dgm:pt modelId="{07F9CA28-8712-2242-AC37-C5EF5A6DB95F}">
      <dgm:prSet phldrT="[Text]"/>
      <dgm:spPr/>
      <dgm:t>
        <a:bodyPr/>
        <a:lstStyle/>
        <a:p>
          <a:r>
            <a:rPr lang="en-US" dirty="0" smtClean="0">
              <a:solidFill>
                <a:srgbClr val="10253F"/>
              </a:solidFill>
            </a:rPr>
            <a:t>Rapid &amp; quantitative Impact Evaluation</a:t>
          </a:r>
          <a:endParaRPr lang="en-US" dirty="0">
            <a:solidFill>
              <a:srgbClr val="10253F"/>
            </a:solidFill>
          </a:endParaRPr>
        </a:p>
      </dgm:t>
    </dgm:pt>
    <dgm:pt modelId="{76B2350E-C7F5-214C-9850-A19B72434A14}" type="parTrans" cxnId="{56A0CE81-FEDE-044B-A844-5009DFCE7190}">
      <dgm:prSet/>
      <dgm:spPr/>
      <dgm:t>
        <a:bodyPr/>
        <a:lstStyle/>
        <a:p>
          <a:endParaRPr lang="en-US"/>
        </a:p>
      </dgm:t>
    </dgm:pt>
    <dgm:pt modelId="{D05816D7-9349-F244-A5E3-557C6A6CC7DC}" type="sibTrans" cxnId="{56A0CE81-FEDE-044B-A844-5009DFCE7190}">
      <dgm:prSet/>
      <dgm:spPr/>
      <dgm:t>
        <a:bodyPr/>
        <a:lstStyle/>
        <a:p>
          <a:endParaRPr lang="en-US"/>
        </a:p>
      </dgm:t>
    </dgm:pt>
    <dgm:pt modelId="{1CD36FC3-D1E6-4542-9000-5B37223692D9}" type="pres">
      <dgm:prSet presAssocID="{3A60F037-CC85-CF47-A915-9AE3DF60CAF8}" presName="Name0" presStyleCnt="0">
        <dgm:presLayoutVars>
          <dgm:dir/>
          <dgm:resizeHandles val="exact"/>
        </dgm:presLayoutVars>
      </dgm:prSet>
      <dgm:spPr/>
    </dgm:pt>
    <dgm:pt modelId="{DE57D00C-4E8E-BA47-BBE3-1315E36D1D24}" type="pres">
      <dgm:prSet presAssocID="{872AB0F6-F46A-C543-A962-EA2044EBACDB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E6F1CD16-57FA-1543-83F0-7C3A9346CC37}" type="pres">
      <dgm:prSet presAssocID="{B3B7753D-799D-1D4B-944B-43649C545600}" presName="sibTrans" presStyleLbl="sibTrans2D1" presStyleIdx="0" presStyleCnt="2"/>
      <dgm:spPr/>
      <dgm:t>
        <a:bodyPr/>
        <a:lstStyle/>
        <a:p>
          <a:endParaRPr lang="it-IT"/>
        </a:p>
      </dgm:t>
    </dgm:pt>
    <dgm:pt modelId="{AC5EC489-9670-3440-A9D1-0AD583182A2D}" type="pres">
      <dgm:prSet presAssocID="{B3B7753D-799D-1D4B-944B-43649C545600}" presName="connectorText" presStyleLbl="sibTrans2D1" presStyleIdx="0" presStyleCnt="2"/>
      <dgm:spPr/>
      <dgm:t>
        <a:bodyPr/>
        <a:lstStyle/>
        <a:p>
          <a:endParaRPr lang="it-IT"/>
        </a:p>
      </dgm:t>
    </dgm:pt>
    <dgm:pt modelId="{2D22F63D-EEAB-414B-B605-81564DDEB100}" type="pres">
      <dgm:prSet presAssocID="{549B3EB8-4A3D-2242-82BF-B36949DF0DC6}" presName="node" presStyleLbl="node1" presStyleIdx="1" presStyleCnt="3" custScaleY="38812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591E28D-4067-014D-9BA6-3ED3008EEBDB}" type="pres">
      <dgm:prSet presAssocID="{28DB3CA0-D54F-B848-9303-D78233B32CDB}" presName="sibTrans" presStyleLbl="sibTrans2D1" presStyleIdx="1" presStyleCnt="2"/>
      <dgm:spPr/>
      <dgm:t>
        <a:bodyPr/>
        <a:lstStyle/>
        <a:p>
          <a:endParaRPr lang="it-IT"/>
        </a:p>
      </dgm:t>
    </dgm:pt>
    <dgm:pt modelId="{CA2E8624-F8C8-FF47-8425-ACF2DD26CDD9}" type="pres">
      <dgm:prSet presAssocID="{28DB3CA0-D54F-B848-9303-D78233B32CDB}" presName="connectorText" presStyleLbl="sibTrans2D1" presStyleIdx="1" presStyleCnt="2"/>
      <dgm:spPr/>
      <dgm:t>
        <a:bodyPr/>
        <a:lstStyle/>
        <a:p>
          <a:endParaRPr lang="it-IT"/>
        </a:p>
      </dgm:t>
    </dgm:pt>
    <dgm:pt modelId="{03DF94DF-BF49-8A45-97F7-DD046CFA8A53}" type="pres">
      <dgm:prSet presAssocID="{07F9CA28-8712-2242-AC37-C5EF5A6DB95F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98202E9-89EC-EF49-AE71-67377F291988}" type="presOf" srcId="{07F9CA28-8712-2242-AC37-C5EF5A6DB95F}" destId="{03DF94DF-BF49-8A45-97F7-DD046CFA8A53}" srcOrd="0" destOrd="0" presId="urn:microsoft.com/office/officeart/2005/8/layout/process1"/>
    <dgm:cxn modelId="{342F1970-E723-E34C-9859-C5EE175B8B0F}" type="presOf" srcId="{28DB3CA0-D54F-B848-9303-D78233B32CDB}" destId="{CA2E8624-F8C8-FF47-8425-ACF2DD26CDD9}" srcOrd="1" destOrd="0" presId="urn:microsoft.com/office/officeart/2005/8/layout/process1"/>
    <dgm:cxn modelId="{56A0CE81-FEDE-044B-A844-5009DFCE7190}" srcId="{3A60F037-CC85-CF47-A915-9AE3DF60CAF8}" destId="{07F9CA28-8712-2242-AC37-C5EF5A6DB95F}" srcOrd="2" destOrd="0" parTransId="{76B2350E-C7F5-214C-9850-A19B72434A14}" sibTransId="{D05816D7-9349-F244-A5E3-557C6A6CC7DC}"/>
    <dgm:cxn modelId="{B57B3405-9F68-5D4D-8202-B81873DEF689}" type="presOf" srcId="{B3B7753D-799D-1D4B-944B-43649C545600}" destId="{E6F1CD16-57FA-1543-83F0-7C3A9346CC37}" srcOrd="0" destOrd="0" presId="urn:microsoft.com/office/officeart/2005/8/layout/process1"/>
    <dgm:cxn modelId="{5DFF3CFD-834C-BF47-83F1-77C42C1330E4}" type="presOf" srcId="{28DB3CA0-D54F-B848-9303-D78233B32CDB}" destId="{D591E28D-4067-014D-9BA6-3ED3008EEBDB}" srcOrd="0" destOrd="0" presId="urn:microsoft.com/office/officeart/2005/8/layout/process1"/>
    <dgm:cxn modelId="{A8BE0FFD-C2B0-2B41-B450-C2F55A639E80}" type="presOf" srcId="{549B3EB8-4A3D-2242-82BF-B36949DF0DC6}" destId="{2D22F63D-EEAB-414B-B605-81564DDEB100}" srcOrd="0" destOrd="0" presId="urn:microsoft.com/office/officeart/2005/8/layout/process1"/>
    <dgm:cxn modelId="{F3F0C64C-2112-3448-A57D-AC059EE230C3}" type="presOf" srcId="{B3B7753D-799D-1D4B-944B-43649C545600}" destId="{AC5EC489-9670-3440-A9D1-0AD583182A2D}" srcOrd="1" destOrd="0" presId="urn:microsoft.com/office/officeart/2005/8/layout/process1"/>
    <dgm:cxn modelId="{9E90A668-69D5-734F-A08E-FF3A375E50D6}" type="presOf" srcId="{3A60F037-CC85-CF47-A915-9AE3DF60CAF8}" destId="{1CD36FC3-D1E6-4542-9000-5B37223692D9}" srcOrd="0" destOrd="0" presId="urn:microsoft.com/office/officeart/2005/8/layout/process1"/>
    <dgm:cxn modelId="{74D5839D-F34B-6449-8241-D44F2B3DFE95}" type="presOf" srcId="{872AB0F6-F46A-C543-A962-EA2044EBACDB}" destId="{DE57D00C-4E8E-BA47-BBE3-1315E36D1D24}" srcOrd="0" destOrd="0" presId="urn:microsoft.com/office/officeart/2005/8/layout/process1"/>
    <dgm:cxn modelId="{F1726118-4FBA-834E-933A-9CED46406684}" srcId="{3A60F037-CC85-CF47-A915-9AE3DF60CAF8}" destId="{872AB0F6-F46A-C543-A962-EA2044EBACDB}" srcOrd="0" destOrd="0" parTransId="{8AB3D94D-12EC-1741-A210-506271FB227A}" sibTransId="{B3B7753D-799D-1D4B-944B-43649C545600}"/>
    <dgm:cxn modelId="{DE070521-CE75-F049-BB3E-3517D67BFC58}" srcId="{3A60F037-CC85-CF47-A915-9AE3DF60CAF8}" destId="{549B3EB8-4A3D-2242-82BF-B36949DF0DC6}" srcOrd="1" destOrd="0" parTransId="{174F4362-FC83-E049-A445-4F2F496A4471}" sibTransId="{28DB3CA0-D54F-B848-9303-D78233B32CDB}"/>
    <dgm:cxn modelId="{C53C2C49-AEF9-854A-AF3E-E34C2B7C42D6}" type="presParOf" srcId="{1CD36FC3-D1E6-4542-9000-5B37223692D9}" destId="{DE57D00C-4E8E-BA47-BBE3-1315E36D1D24}" srcOrd="0" destOrd="0" presId="urn:microsoft.com/office/officeart/2005/8/layout/process1"/>
    <dgm:cxn modelId="{3B0887CB-6807-4B4D-8E30-901A704353BA}" type="presParOf" srcId="{1CD36FC3-D1E6-4542-9000-5B37223692D9}" destId="{E6F1CD16-57FA-1543-83F0-7C3A9346CC37}" srcOrd="1" destOrd="0" presId="urn:microsoft.com/office/officeart/2005/8/layout/process1"/>
    <dgm:cxn modelId="{BB881F15-5626-2448-9716-2BA2A21A495B}" type="presParOf" srcId="{E6F1CD16-57FA-1543-83F0-7C3A9346CC37}" destId="{AC5EC489-9670-3440-A9D1-0AD583182A2D}" srcOrd="0" destOrd="0" presId="urn:microsoft.com/office/officeart/2005/8/layout/process1"/>
    <dgm:cxn modelId="{A5B9A52E-686E-DF4C-BC8D-6063A81E24E1}" type="presParOf" srcId="{1CD36FC3-D1E6-4542-9000-5B37223692D9}" destId="{2D22F63D-EEAB-414B-B605-81564DDEB100}" srcOrd="2" destOrd="0" presId="urn:microsoft.com/office/officeart/2005/8/layout/process1"/>
    <dgm:cxn modelId="{1D6CACF8-BC4C-DF49-B349-2F29E9A38824}" type="presParOf" srcId="{1CD36FC3-D1E6-4542-9000-5B37223692D9}" destId="{D591E28D-4067-014D-9BA6-3ED3008EEBDB}" srcOrd="3" destOrd="0" presId="urn:microsoft.com/office/officeart/2005/8/layout/process1"/>
    <dgm:cxn modelId="{0A8C8971-3289-8441-BF58-E1E5A06D1524}" type="presParOf" srcId="{D591E28D-4067-014D-9BA6-3ED3008EEBDB}" destId="{CA2E8624-F8C8-FF47-8425-ACF2DD26CDD9}" srcOrd="0" destOrd="0" presId="urn:microsoft.com/office/officeart/2005/8/layout/process1"/>
    <dgm:cxn modelId="{29FFD046-0135-434A-97FF-D10DCBBC6717}" type="presParOf" srcId="{1CD36FC3-D1E6-4542-9000-5B37223692D9}" destId="{03DF94DF-BF49-8A45-97F7-DD046CFA8A53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57D00C-4E8E-BA47-BBE3-1315E36D1D24}">
      <dsp:nvSpPr>
        <dsp:cNvPr id="0" name=""/>
        <dsp:cNvSpPr/>
      </dsp:nvSpPr>
      <dsp:spPr>
        <a:xfrm>
          <a:off x="7744" y="786496"/>
          <a:ext cx="2314619" cy="21699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shade val="8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shade val="8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>
              <a:solidFill>
                <a:srgbClr val="10253F"/>
              </a:solidFill>
            </a:rPr>
            <a:t>Rapid Mapping</a:t>
          </a:r>
        </a:p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>
              <a:solidFill>
                <a:srgbClr val="10253F"/>
              </a:solidFill>
            </a:rPr>
            <a:t>Grading Map </a:t>
          </a:r>
        </a:p>
      </dsp:txBody>
      <dsp:txXfrm>
        <a:off x="71300" y="850052"/>
        <a:ext cx="2187507" cy="2042844"/>
      </dsp:txXfrm>
    </dsp:sp>
    <dsp:sp modelId="{E6F1CD16-57FA-1543-83F0-7C3A9346CC37}">
      <dsp:nvSpPr>
        <dsp:cNvPr id="0" name=""/>
        <dsp:cNvSpPr/>
      </dsp:nvSpPr>
      <dsp:spPr>
        <a:xfrm>
          <a:off x="2553826" y="1584462"/>
          <a:ext cx="490699" cy="57402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shade val="9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shade val="9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/>
        </a:p>
      </dsp:txBody>
      <dsp:txXfrm>
        <a:off x="2553826" y="1699267"/>
        <a:ext cx="343489" cy="344415"/>
      </dsp:txXfrm>
    </dsp:sp>
    <dsp:sp modelId="{2D22F63D-EEAB-414B-B605-81564DDEB100}">
      <dsp:nvSpPr>
        <dsp:cNvPr id="0" name=""/>
        <dsp:cNvSpPr/>
      </dsp:nvSpPr>
      <dsp:spPr>
        <a:xfrm>
          <a:off x="3248212" y="1450373"/>
          <a:ext cx="2314619" cy="84220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shade val="80000"/>
                <a:hueOff val="109453"/>
                <a:satOff val="-716"/>
                <a:lumOff val="12277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shade val="80000"/>
                <a:hueOff val="109453"/>
                <a:satOff val="-716"/>
                <a:lumOff val="12277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b="1" kern="1200" dirty="0" smtClean="0">
              <a:solidFill>
                <a:srgbClr val="10253F"/>
              </a:solidFill>
            </a:rPr>
            <a:t>Elaboration</a:t>
          </a:r>
          <a:endParaRPr lang="en-US" sz="3100" b="1" kern="1200" dirty="0">
            <a:solidFill>
              <a:srgbClr val="10253F"/>
            </a:solidFill>
          </a:endParaRPr>
        </a:p>
      </dsp:txBody>
      <dsp:txXfrm>
        <a:off x="3272879" y="1475040"/>
        <a:ext cx="2265285" cy="792869"/>
      </dsp:txXfrm>
    </dsp:sp>
    <dsp:sp modelId="{D591E28D-4067-014D-9BA6-3ED3008EEBDB}">
      <dsp:nvSpPr>
        <dsp:cNvPr id="0" name=""/>
        <dsp:cNvSpPr/>
      </dsp:nvSpPr>
      <dsp:spPr>
        <a:xfrm>
          <a:off x="5794293" y="1584462"/>
          <a:ext cx="490699" cy="57402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shade val="90000"/>
                <a:hueOff val="218894"/>
                <a:satOff val="-3532"/>
                <a:lumOff val="21821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shade val="90000"/>
                <a:hueOff val="218894"/>
                <a:satOff val="-3532"/>
                <a:lumOff val="21821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/>
        </a:p>
      </dsp:txBody>
      <dsp:txXfrm>
        <a:off x="5794293" y="1699267"/>
        <a:ext cx="343489" cy="344415"/>
      </dsp:txXfrm>
    </dsp:sp>
    <dsp:sp modelId="{03DF94DF-BF49-8A45-97F7-DD046CFA8A53}">
      <dsp:nvSpPr>
        <dsp:cNvPr id="0" name=""/>
        <dsp:cNvSpPr/>
      </dsp:nvSpPr>
      <dsp:spPr>
        <a:xfrm>
          <a:off x="6488679" y="786496"/>
          <a:ext cx="2314619" cy="21699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shade val="80000"/>
                <a:hueOff val="218906"/>
                <a:satOff val="-1431"/>
                <a:lumOff val="24554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shade val="80000"/>
                <a:hueOff val="218906"/>
                <a:satOff val="-1431"/>
                <a:lumOff val="24554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>
              <a:solidFill>
                <a:srgbClr val="10253F"/>
              </a:solidFill>
            </a:rPr>
            <a:t>Rapid &amp; quantitative Impact Evaluation</a:t>
          </a:r>
          <a:endParaRPr lang="en-US" sz="3100" kern="1200" dirty="0">
            <a:solidFill>
              <a:srgbClr val="10253F"/>
            </a:solidFill>
          </a:endParaRPr>
        </a:p>
      </dsp:txBody>
      <dsp:txXfrm>
        <a:off x="6552235" y="850052"/>
        <a:ext cx="2187507" cy="20428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pitchFamily="34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alibri" pitchFamily="34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B031B61D-58E2-2A45-863F-CE536990B3D0}" type="datetimeFigureOut">
              <a:rPr lang="it-IT"/>
              <a:pPr>
                <a:defRPr/>
              </a:pPr>
              <a:t>17-05-25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noProof="0" smtClean="0"/>
              <a:t>Fare clic per modificare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  <a:endParaRPr lang="it-IT" noProof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pitchFamily="34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alibri" pitchFamily="34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7C209805-20B0-A646-B8D1-E999E80CB372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76871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209805-20B0-A646-B8D1-E999E80CB372}" type="slidenum">
              <a:rPr lang="it-IT" smtClean="0"/>
              <a:pPr>
                <a:defRPr/>
              </a:pPr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82689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 err="1" smtClean="0"/>
              <a:t>Globlal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Urban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Foot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print</a:t>
            </a:r>
            <a:r>
              <a:rPr lang="es-ES_tradnl" baseline="0" dirty="0" smtClean="0"/>
              <a:t> (DLR) --- </a:t>
            </a:r>
          </a:p>
          <a:p>
            <a:endParaRPr lang="es-ES_tradnl" baseline="0" dirty="0" smtClean="0"/>
          </a:p>
          <a:p>
            <a:r>
              <a:rPr lang="es-ES_tradnl" baseline="0" dirty="0" err="1" smtClean="0"/>
              <a:t>World</a:t>
            </a:r>
            <a:r>
              <a:rPr lang="es-ES_tradnl" baseline="0" dirty="0" smtClean="0"/>
              <a:t> pop - </a:t>
            </a:r>
            <a:r>
              <a:rPr lang="es-ES_tradnl" baseline="0" dirty="0" err="1" smtClean="0"/>
              <a:t>landscan</a:t>
            </a:r>
            <a:endParaRPr lang="es-ES_tradnl" baseline="0" dirty="0" smtClean="0"/>
          </a:p>
          <a:p>
            <a:endParaRPr lang="es-ES_tradnl" baseline="0" dirty="0" smtClean="0"/>
          </a:p>
          <a:p>
            <a:r>
              <a:rPr lang="es-ES_tradnl" baseline="0" dirty="0" err="1" smtClean="0"/>
              <a:t>Layer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for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africa</a:t>
            </a:r>
            <a:endParaRPr lang="es-ES_tradnl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209805-20B0-A646-B8D1-E999E80CB372}" type="slidenum">
              <a:rPr lang="it-IT" smtClean="0"/>
              <a:pPr>
                <a:defRPr/>
              </a:pPr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82481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200" i="1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Extensive</a:t>
            </a:r>
            <a:r>
              <a:rPr lang="it-IT" sz="1200" i="1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and </a:t>
            </a:r>
            <a:r>
              <a:rPr lang="it-IT" sz="1200" i="1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homogeneous</a:t>
            </a:r>
            <a:r>
              <a:rPr lang="it-IT" sz="1200" i="1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data base of </a:t>
            </a:r>
            <a:r>
              <a:rPr lang="it-IT" sz="1200" i="1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automatically</a:t>
            </a:r>
            <a:r>
              <a:rPr lang="it-IT" sz="1200" i="1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it-IT" sz="1200" i="1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generated</a:t>
            </a:r>
            <a:r>
              <a:rPr lang="it-IT" sz="1200" i="1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it-IT" sz="1200" i="1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digital</a:t>
            </a:r>
            <a:r>
              <a:rPr lang="it-IT" sz="1200" i="1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it-IT" sz="1200" i="1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flood</a:t>
            </a:r>
            <a:r>
              <a:rPr lang="it-IT" sz="1200" i="1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it-IT" sz="1200" i="1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vectors</a:t>
            </a:r>
            <a:r>
              <a:rPr lang="it-IT" sz="1200" i="1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it-IT" sz="1200" i="1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connected</a:t>
            </a:r>
            <a:r>
              <a:rPr lang="it-IT" sz="1200" i="1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to </a:t>
            </a:r>
            <a:r>
              <a:rPr lang="it-IT" sz="1200" i="1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modelled</a:t>
            </a:r>
            <a:r>
              <a:rPr lang="it-IT" sz="1200" i="1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it-IT" sz="1200" i="1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flood</a:t>
            </a:r>
            <a:r>
              <a:rPr lang="it-IT" sz="1200" i="1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water </a:t>
            </a:r>
            <a:r>
              <a:rPr lang="it-IT" sz="1200" i="1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depth</a:t>
            </a:r>
            <a:r>
              <a:rPr lang="it-IT" sz="1200" i="1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it-IT" sz="1200" i="1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characterized</a:t>
            </a:r>
            <a:r>
              <a:rPr lang="it-IT" sz="1200" i="1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in </a:t>
            </a:r>
            <a:r>
              <a:rPr lang="it-IT" sz="1200" i="1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terms</a:t>
            </a:r>
            <a:r>
              <a:rPr lang="it-IT" sz="1200" i="1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of </a:t>
            </a:r>
            <a:r>
              <a:rPr lang="it-IT" sz="1200" i="1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return</a:t>
            </a:r>
            <a:r>
              <a:rPr lang="it-IT" sz="1200" i="1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it-IT" sz="1200" i="1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periods</a:t>
            </a:r>
            <a:r>
              <a:rPr lang="it-IT" sz="1200" i="1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, and in some </a:t>
            </a:r>
            <a:r>
              <a:rPr lang="it-IT" sz="1200" i="1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cases</a:t>
            </a:r>
            <a:r>
              <a:rPr lang="it-IT" sz="1200" i="1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time </a:t>
            </a:r>
            <a:r>
              <a:rPr lang="it-IT" sz="1200" i="1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evolution</a:t>
            </a:r>
            <a:r>
              <a:rPr lang="it-IT" sz="1200" i="1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for major </a:t>
            </a:r>
            <a:r>
              <a:rPr lang="it-IT" sz="1200" i="1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events</a:t>
            </a:r>
            <a:r>
              <a:rPr lang="it-IT" sz="1200" i="1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.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it-IT" dirty="0" smtClean="0"/>
          </a:p>
          <a:p>
            <a:endParaRPr lang="es-ES_tradnl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209805-20B0-A646-B8D1-E999E80CB372}" type="slidenum">
              <a:rPr lang="it-IT" smtClean="0"/>
              <a:pPr>
                <a:defRPr/>
              </a:pPr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21834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4 km resolution </a:t>
            </a:r>
            <a:r>
              <a:rPr lang="en-US" baseline="0" dirty="0" smtClean="0"/>
              <a:t>from EFS 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FED310-5507-B647-832D-5BCEDF762941}" type="slidenum">
              <a:rPr lang="es-ES_tradnl" smtClean="0"/>
              <a:t>21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49740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noProof="0" dirty="0" smtClean="0"/>
              <a:t>Hurricane Matthew.</a:t>
            </a:r>
          </a:p>
          <a:p>
            <a:endParaRPr lang="en-GB" noProof="0" dirty="0" smtClean="0"/>
          </a:p>
          <a:p>
            <a:r>
              <a:rPr lang="en-GB" noProof="0" dirty="0" smtClean="0"/>
              <a:t>Assessment</a:t>
            </a:r>
            <a:r>
              <a:rPr lang="en-GB" baseline="0" noProof="0" dirty="0" smtClean="0"/>
              <a:t> of damage caused by strong winds was computed in two ways:  </a:t>
            </a:r>
            <a:endParaRPr lang="en-GB" noProof="0" dirty="0" smtClean="0"/>
          </a:p>
          <a:p>
            <a:endParaRPr lang="en-GB" noProof="0" dirty="0" smtClean="0"/>
          </a:p>
          <a:p>
            <a:r>
              <a:rPr lang="en-GB" noProof="0" dirty="0" smtClean="0"/>
              <a:t>- Damage estimation based on COPERNICUS EMS grading map (rapid mapping), for the area of </a:t>
            </a:r>
            <a:r>
              <a:rPr lang="en-GB" noProof="0" dirty="0" err="1" smtClean="0"/>
              <a:t>Anse</a:t>
            </a:r>
            <a:r>
              <a:rPr lang="en-GB" noProof="0" dirty="0" smtClean="0"/>
              <a:t> </a:t>
            </a:r>
            <a:r>
              <a:rPr lang="en-GB" noProof="0" dirty="0" err="1" smtClean="0"/>
              <a:t>d'Hainault</a:t>
            </a:r>
            <a:r>
              <a:rPr lang="en-GB" noProof="0" dirty="0" smtClean="0"/>
              <a:t> (Haiti). </a:t>
            </a:r>
          </a:p>
          <a:p>
            <a:r>
              <a:rPr lang="en-GB" noProof="0" dirty="0" smtClean="0"/>
              <a:t>Grading map was produced form post-event satellite image by means of visual interpretation. Accuracy: less than 5m. </a:t>
            </a:r>
          </a:p>
          <a:p>
            <a:r>
              <a:rPr lang="en-GB" noProof="0" dirty="0" smtClean="0"/>
              <a:t>Direct economic damage assessment was</a:t>
            </a:r>
            <a:r>
              <a:rPr lang="en-GB" baseline="0" noProof="0" dirty="0" smtClean="0"/>
              <a:t> computed o</a:t>
            </a:r>
            <a:r>
              <a:rPr lang="en-GB" noProof="0" dirty="0" smtClean="0"/>
              <a:t>n the </a:t>
            </a:r>
            <a:r>
              <a:rPr lang="en-GB" baseline="0" noProof="0" dirty="0" smtClean="0"/>
              <a:t> basis of p</a:t>
            </a:r>
            <a:r>
              <a:rPr lang="en-GB" noProof="0" dirty="0" smtClean="0"/>
              <a:t>ercentage</a:t>
            </a:r>
            <a:r>
              <a:rPr lang="en-GB" baseline="0" noProof="0" dirty="0" smtClean="0"/>
              <a:t> damage directly estimated from the grading map, and through asset feature characterization (asset value per m2, No of storeys, etc.)</a:t>
            </a:r>
          </a:p>
          <a:p>
            <a:endParaRPr lang="en-GB" baseline="0" noProof="0" dirty="0" smtClean="0"/>
          </a:p>
          <a:p>
            <a:pPr marL="171450" indent="-171450">
              <a:buFontTx/>
              <a:buChar char="-"/>
            </a:pPr>
            <a:r>
              <a:rPr lang="en-GB" baseline="0" noProof="0" dirty="0" smtClean="0"/>
              <a:t>Matching hazard and exposure through vulnerability curves. Hazard was obtained through numeric weather prediction models, computing max wind field. </a:t>
            </a:r>
          </a:p>
          <a:p>
            <a:pPr marL="0" indent="0">
              <a:buFontTx/>
              <a:buNone/>
            </a:pPr>
            <a:endParaRPr lang="en-GB" baseline="0" noProof="0" dirty="0" smtClean="0"/>
          </a:p>
          <a:p>
            <a:pPr marL="0" indent="0">
              <a:buFontTx/>
              <a:buNone/>
            </a:pPr>
            <a:r>
              <a:rPr lang="en-GB" baseline="0" noProof="0" dirty="0" smtClean="0"/>
              <a:t>The </a:t>
            </a:r>
            <a:r>
              <a:rPr lang="en-GB" baseline="0" noProof="0" smtClean="0"/>
              <a:t>two methodologies </a:t>
            </a:r>
            <a:r>
              <a:rPr lang="en-GB" baseline="0" noProof="0" dirty="0" smtClean="0"/>
              <a:t>led to almost the same economic damage estimation (around 20% difference)</a:t>
            </a:r>
          </a:p>
          <a:p>
            <a:endParaRPr lang="en-GB" noProof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53771-95EB-464A-B26A-9C8B22654DD9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62359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209805-20B0-A646-B8D1-E999E80CB372}" type="slidenum">
              <a:rPr lang="it-IT" smtClean="0"/>
              <a:pPr>
                <a:defRPr/>
              </a:pPr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85072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209805-20B0-A646-B8D1-E999E80CB372}" type="slidenum">
              <a:rPr lang="it-IT" smtClean="0"/>
              <a:pPr>
                <a:defRPr/>
              </a:pPr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82689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209805-20B0-A646-B8D1-E999E80CB372}" type="slidenum">
              <a:rPr lang="it-IT" smtClean="0"/>
              <a:pPr>
                <a:defRPr/>
              </a:pPr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82689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209805-20B0-A646-B8D1-E999E80CB372}" type="slidenum">
              <a:rPr lang="it-IT" smtClean="0"/>
              <a:pPr>
                <a:defRPr/>
              </a:pPr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82689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dirty="0" smtClean="0">
                <a:solidFill>
                  <a:srgbClr val="17375E"/>
                </a:solidFill>
              </a:rPr>
              <a:t>MODIS (LAC, Mekong), Landsat (Australia)</a:t>
            </a:r>
            <a:endParaRPr lang="es-ES_tradnl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209805-20B0-A646-B8D1-E999E80CB372}" type="slidenum">
              <a:rPr lang="it-IT" smtClean="0"/>
              <a:pPr>
                <a:defRPr/>
              </a:pPr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82689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dirty="0" smtClean="0">
                <a:solidFill>
                  <a:srgbClr val="17375E"/>
                </a:solidFill>
              </a:rPr>
              <a:t>MODIS (LAC, Mekong), Landsat (Australia)</a:t>
            </a:r>
            <a:endParaRPr lang="es-ES_tradnl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209805-20B0-A646-B8D1-E999E80CB372}" type="slidenum">
              <a:rPr lang="it-IT" smtClean="0"/>
              <a:pPr>
                <a:defRPr/>
              </a:pPr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82689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dirty="0" smtClean="0">
                <a:solidFill>
                  <a:srgbClr val="17375E"/>
                </a:solidFill>
              </a:rPr>
              <a:t>MODIS (LAC, Mekong), Landsat (Australia)</a:t>
            </a:r>
            <a:endParaRPr lang="es-ES_tradnl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209805-20B0-A646-B8D1-E999E80CB372}" type="slidenum">
              <a:rPr lang="it-IT" smtClean="0"/>
              <a:pPr>
                <a:defRPr/>
              </a:pPr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82689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3"/>
          <p:cNvSpPr txBox="1">
            <a:spLocks noGrp="1" noChangeArrowheads="1"/>
          </p:cNvSpPr>
          <p:nvPr/>
        </p:nvSpPr>
        <p:spPr bwMode="auto">
          <a:xfrm>
            <a:off x="3885666" y="0"/>
            <a:ext cx="2972334" cy="456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02" tIns="45601" rIns="91202" bIns="45601"/>
          <a:lstStyle>
            <a:lvl1pPr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912813" eaLnBrk="0" hangingPunct="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912813" eaLnBrk="0" hangingPunct="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912813" eaLnBrk="0" hangingPunct="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912813" eaLnBrk="0" hangingPunct="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>
              <a:spcBef>
                <a:spcPct val="0"/>
              </a:spcBef>
            </a:pPr>
            <a:fld id="{58F0DC29-DD76-45BB-940C-72210DF9402C}" type="datetime3">
              <a:rPr lang="en-US" altLang="de-DE">
                <a:latin typeface="Times New Roman" pitchFamily="18" charset="0"/>
                <a:ea typeface="ＭＳ Ｐゴシック" pitchFamily="34" charset="-128"/>
              </a:rPr>
              <a:pPr algn="r">
                <a:spcBef>
                  <a:spcPct val="0"/>
                </a:spcBef>
              </a:pPr>
              <a:t>25 May 2017</a:t>
            </a:fld>
            <a:endParaRPr lang="en-US" altLang="de-DE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74755" name="Rectangle 7"/>
          <p:cNvSpPr txBox="1">
            <a:spLocks noGrp="1" noChangeArrowheads="1"/>
          </p:cNvSpPr>
          <p:nvPr/>
        </p:nvSpPr>
        <p:spPr bwMode="auto">
          <a:xfrm>
            <a:off x="3885666" y="8687385"/>
            <a:ext cx="2972334" cy="456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02" tIns="45601" rIns="91202" bIns="45601" anchor="b"/>
          <a:lstStyle>
            <a:lvl1pPr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912813" eaLnBrk="0" hangingPunct="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912813" eaLnBrk="0" hangingPunct="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912813" eaLnBrk="0" hangingPunct="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912813" eaLnBrk="0" hangingPunct="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>
              <a:spcBef>
                <a:spcPct val="0"/>
              </a:spcBef>
            </a:pPr>
            <a:fld id="{82D9D8F8-BCD5-4E8A-BD64-8D8903D48133}" type="slidenum">
              <a:rPr lang="en-US" altLang="de-DE">
                <a:latin typeface="Times New Roman" pitchFamily="18" charset="0"/>
                <a:ea typeface="ＭＳ Ｐゴシック" pitchFamily="34" charset="-128"/>
              </a:rPr>
              <a:pPr algn="r">
                <a:spcBef>
                  <a:spcPct val="0"/>
                </a:spcBef>
              </a:pPr>
              <a:t>12</a:t>
            </a:fld>
            <a:endParaRPr lang="en-US" altLang="de-DE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6537" y="4346620"/>
            <a:ext cx="5024927" cy="4109531"/>
          </a:xfrm>
          <a:noFill/>
        </p:spPr>
        <p:txBody>
          <a:bodyPr lIns="91202" tIns="45601" rIns="91202" bIns="45601"/>
          <a:lstStyle/>
          <a:p>
            <a:endParaRPr lang="de-DE" altLang="de-DE" b="1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A2EDD5-A3D5-A04A-BB14-7CC4EEC9AFFC}" type="datetimeFigureOut">
              <a:rPr lang="en-US"/>
              <a:pPr>
                <a:defRPr/>
              </a:pPr>
              <a:t>17-05-25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23B657-A7BA-AF4C-94B4-E1859933D8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6887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0D389B-337C-574B-89FD-9EDCDF1D1EBA}" type="datetimeFigureOut">
              <a:rPr lang="en-US"/>
              <a:pPr>
                <a:defRPr/>
              </a:pPr>
              <a:t>17-05-25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AD846C-1F6C-4F47-ACDB-664EF01A30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198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78C164-C087-CC4B-B3F9-FC3D459D6E24}" type="datetimeFigureOut">
              <a:rPr lang="en-US"/>
              <a:pPr>
                <a:defRPr/>
              </a:pPr>
              <a:t>17-05-25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621951-E83D-BA4C-99CA-8AD96321F8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277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A4EB4C-4445-014E-8944-6EB459E0B50E}" type="datetimeFigureOut">
              <a:rPr lang="en-US"/>
              <a:pPr>
                <a:defRPr/>
              </a:pPr>
              <a:t>17-05-25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F35DC3-55C3-4F4D-B1B7-4BF1D41C22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068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EEB941-D9BC-4546-9492-57779E4F8659}" type="datetimeFigureOut">
              <a:rPr lang="en-US"/>
              <a:pPr>
                <a:defRPr/>
              </a:pPr>
              <a:t>17-05-25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5C896A-FCF8-8F49-BC30-C9CDF4B3E6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8688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46BD57-23B6-B042-B2EF-4735298FA0F4}" type="datetimeFigureOut">
              <a:rPr lang="en-US"/>
              <a:pPr>
                <a:defRPr/>
              </a:pPr>
              <a:t>17-05-25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33CCE9-4F77-E543-8C05-8480C1B24E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299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94457-8D9F-CD46-AF69-FEAE52E94C27}" type="datetimeFigureOut">
              <a:rPr lang="en-US"/>
              <a:pPr>
                <a:defRPr/>
              </a:pPr>
              <a:t>17-05-25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958384-D8FD-1B47-B603-D07256EB50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130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B9C651-9FE1-CE47-9196-0E9742E86320}" type="datetimeFigureOut">
              <a:rPr lang="en-US"/>
              <a:pPr>
                <a:defRPr/>
              </a:pPr>
              <a:t>17-05-25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D09298-F012-C948-8391-FB95074C62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026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A99CFB-7CD6-CE49-AF26-F1C99E07DAE7}" type="datetimeFigureOut">
              <a:rPr lang="en-US"/>
              <a:pPr>
                <a:defRPr/>
              </a:pPr>
              <a:t>17-05-25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3C4FFE-9C74-F246-9961-80B7C6E12F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295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470EA1-AC6C-D947-BADC-12BEE1A83CBD}" type="datetimeFigureOut">
              <a:rPr lang="en-US"/>
              <a:pPr>
                <a:defRPr/>
              </a:pPr>
              <a:t>17-05-25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44E0E0-FF52-464D-8F72-A857A3200C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839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 smtClean="0"/>
              <a:t>Fare clic sull'icona per inserire un'immagine</a:t>
            </a:r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1F0B70-1BFA-3E49-B3A0-8BB6216AEF51}" type="datetimeFigureOut">
              <a:rPr lang="en-US"/>
              <a:pPr>
                <a:defRPr/>
              </a:pPr>
              <a:t>17-05-25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517CAF-0D41-5144-AD9B-FD907178AF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127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9A011EDE-338C-3C48-B1A0-BFF6388740B6}" type="datetimeFigureOut">
              <a:rPr lang="en-US"/>
              <a:pPr>
                <a:defRPr/>
              </a:pPr>
              <a:t>17-05-25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E7F19A46-B493-364B-B08B-64C3F1DED3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3.png"/><Relationship Id="rId1" Type="http://schemas.openxmlformats.org/officeDocument/2006/relationships/themeOverride" Target="../theme/themeOverride1.x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6" Type="http://schemas.openxmlformats.org/officeDocument/2006/relationships/image" Target="../media/image19.jpeg"/><Relationship Id="rId7" Type="http://schemas.openxmlformats.org/officeDocument/2006/relationships/image" Target="../media/image20.jpeg"/><Relationship Id="rId8" Type="http://schemas.openxmlformats.org/officeDocument/2006/relationships/image" Target="../media/image21.jpeg"/><Relationship Id="rId9" Type="http://schemas.openxmlformats.org/officeDocument/2006/relationships/image" Target="../media/image22.jpeg"/><Relationship Id="rId10" Type="http://schemas.openxmlformats.org/officeDocument/2006/relationships/image" Target="../media/image23.jpeg"/><Relationship Id="rId11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Relationship Id="rId3" Type="http://schemas.openxmlformats.org/officeDocument/2006/relationships/image" Target="../media/image3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4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png"/><Relationship Id="rId5" Type="http://schemas.openxmlformats.org/officeDocument/2006/relationships/image" Target="../media/image9.jpeg"/><Relationship Id="rId6" Type="http://schemas.microsoft.com/office/2007/relationships/hdphoto" Target="../media/hdphoto2.wdp"/><Relationship Id="rId7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lauro-0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olo 1"/>
          <p:cNvSpPr>
            <a:spLocks noGrp="1"/>
          </p:cNvSpPr>
          <p:nvPr>
            <p:ph type="ctrTitle"/>
          </p:nvPr>
        </p:nvSpPr>
        <p:spPr>
          <a:xfrm>
            <a:off x="368300" y="2034822"/>
            <a:ext cx="8775700" cy="1762708"/>
          </a:xfrm>
          <a:noFill/>
        </p:spPr>
        <p:txBody>
          <a:bodyPr/>
          <a:lstStyle/>
          <a:p>
            <a:pPr algn="l">
              <a:defRPr/>
            </a:pPr>
            <a:r>
              <a:rPr lang="es-ES_tradnl" sz="3200" dirty="0" smtClean="0">
                <a:solidFill>
                  <a:schemeClr val="tx2">
                    <a:lumMod val="75000"/>
                  </a:schemeClr>
                </a:solidFill>
              </a:rPr>
              <a:t>EO as a </a:t>
            </a:r>
            <a:r>
              <a:rPr lang="es-ES_tradnl" sz="3200" dirty="0" err="1" smtClean="0">
                <a:solidFill>
                  <a:schemeClr val="tx2">
                    <a:lumMod val="75000"/>
                  </a:schemeClr>
                </a:solidFill>
              </a:rPr>
              <a:t>tool</a:t>
            </a:r>
            <a:r>
              <a:rPr lang="es-ES_tradnl" sz="32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s-ES_tradnl" sz="3200" dirty="0" err="1" smtClean="0">
                <a:solidFill>
                  <a:schemeClr val="tx2">
                    <a:lumMod val="75000"/>
                  </a:schemeClr>
                </a:solidFill>
              </a:rPr>
              <a:t>for</a:t>
            </a:r>
            <a:r>
              <a:rPr lang="es-ES_tradnl" sz="32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s-ES_tradnl" sz="3200" dirty="0" err="1" smtClean="0">
                <a:solidFill>
                  <a:schemeClr val="tx2">
                    <a:lumMod val="75000"/>
                  </a:schemeClr>
                </a:solidFill>
              </a:rPr>
              <a:t>elaborating</a:t>
            </a:r>
            <a:r>
              <a:rPr lang="es-ES_tradnl" sz="3200" dirty="0" smtClean="0">
                <a:solidFill>
                  <a:schemeClr val="tx2">
                    <a:lumMod val="75000"/>
                  </a:schemeClr>
                </a:solidFill>
              </a:rPr>
              <a:t> Sendai </a:t>
            </a:r>
            <a:r>
              <a:rPr lang="es-ES_tradnl" sz="3200" dirty="0" err="1" smtClean="0">
                <a:solidFill>
                  <a:schemeClr val="tx2">
                    <a:lumMod val="75000"/>
                  </a:schemeClr>
                </a:solidFill>
              </a:rPr>
              <a:t>geospatial</a:t>
            </a:r>
            <a:r>
              <a:rPr lang="es-ES_tradnl" sz="32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s-ES_tradnl" sz="3200" dirty="0" err="1" smtClean="0">
                <a:solidFill>
                  <a:schemeClr val="tx2">
                    <a:lumMod val="75000"/>
                  </a:schemeClr>
                </a:solidFill>
              </a:rPr>
              <a:t>indicators</a:t>
            </a:r>
            <a:endParaRPr lang="es-ES_tradnl" sz="3200" i="1" dirty="0">
              <a:solidFill>
                <a:schemeClr val="tx2">
                  <a:lumMod val="75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10" name="Sottotitolo 2"/>
          <p:cNvSpPr txBox="1">
            <a:spLocks/>
          </p:cNvSpPr>
          <p:nvPr/>
        </p:nvSpPr>
        <p:spPr bwMode="auto">
          <a:xfrm>
            <a:off x="385464" y="4330700"/>
            <a:ext cx="8001000" cy="77621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ＭＳ Ｐゴシック" charset="0"/>
              </a:defRPr>
            </a:lvl1pPr>
            <a:lvl2pPr marL="4572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2pPr>
            <a:lvl3pPr marL="9144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3pPr>
            <a:lvl4pPr marL="13716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4pPr>
            <a:lvl5pPr marL="18288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s-ES_tradnl" sz="2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cs"/>
              </a:rPr>
              <a:t>Lauro </a:t>
            </a:r>
            <a:r>
              <a:rPr lang="es-ES_tradnl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+mn-cs"/>
              </a:rPr>
              <a:t>Rossi</a:t>
            </a:r>
            <a:r>
              <a:rPr lang="es-ES_tradnl" sz="2400" i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cs"/>
              </a:rPr>
              <a:t>, </a:t>
            </a:r>
            <a:r>
              <a:rPr lang="es-ES_tradnl" sz="24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+mn-cs"/>
              </a:rPr>
              <a:t>Program</a:t>
            </a:r>
            <a:r>
              <a:rPr lang="es-ES_tradnl" sz="2400" i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cs"/>
              </a:rPr>
              <a:t> Director</a:t>
            </a:r>
            <a:endParaRPr lang="es-ES_tradnl" sz="2400" i="1" dirty="0">
              <a:cs typeface="+mn-cs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349752" y="1421824"/>
            <a:ext cx="5705684" cy="58477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+mj-lt"/>
                <a:ea typeface="ＭＳ Ｐゴシック" charset="-128"/>
              </a:rPr>
              <a:t>GEO-DARMA Concept Workshop</a:t>
            </a:r>
            <a:endParaRPr lang="es-ES_tradnl" sz="3200" dirty="0">
              <a:solidFill>
                <a:schemeClr val="tx2">
                  <a:lumMod val="75000"/>
                </a:schemeClr>
              </a:solidFill>
              <a:latin typeface="+mj-lt"/>
              <a:ea typeface="ＭＳ Ｐゴシック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27968"/>
            <a:ext cx="9144000" cy="2941586"/>
          </a:xfrm>
          <a:prstGeom prst="rect">
            <a:avLst/>
          </a:prstGeom>
        </p:spPr>
      </p:pic>
      <p:sp>
        <p:nvSpPr>
          <p:cNvPr id="5" name="Titolo 7"/>
          <p:cNvSpPr>
            <a:spLocks noGrp="1"/>
          </p:cNvSpPr>
          <p:nvPr>
            <p:ph type="title"/>
          </p:nvPr>
        </p:nvSpPr>
        <p:spPr>
          <a:xfrm>
            <a:off x="332956" y="870188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571500" indent="-571500"/>
            <a:r>
              <a:rPr lang="en-GB" sz="3000" dirty="0">
                <a:solidFill>
                  <a:srgbClr val="17375E"/>
                </a:solidFill>
                <a:latin typeface="Calibri" charset="0"/>
                <a:ea typeface="ＭＳ Ｐゴシック" charset="0"/>
              </a:rPr>
              <a:t>Drought: Vegetation index anomaly</a:t>
            </a:r>
          </a:p>
        </p:txBody>
      </p:sp>
      <p:sp>
        <p:nvSpPr>
          <p:cNvPr id="7" name="Rettangolo 6"/>
          <p:cNvSpPr/>
          <p:nvPr/>
        </p:nvSpPr>
        <p:spPr>
          <a:xfrm>
            <a:off x="1" y="4656765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2200" i="1" dirty="0" smtClean="0"/>
              <a:t>(</a:t>
            </a:r>
            <a:r>
              <a:rPr lang="es-ES_tradnl" sz="2200" i="1" dirty="0" err="1" smtClean="0"/>
              <a:t>H.Eerend</a:t>
            </a:r>
            <a:r>
              <a:rPr lang="es-ES_tradnl" sz="2200" i="1" dirty="0" smtClean="0"/>
              <a:t> 2014, “</a:t>
            </a:r>
            <a:r>
              <a:rPr lang="es-ES_tradnl" sz="2200" i="1" dirty="0" err="1" smtClean="0"/>
              <a:t>Image</a:t>
            </a:r>
            <a:r>
              <a:rPr lang="es-ES_tradnl" sz="2200" i="1" dirty="0" smtClean="0"/>
              <a:t> </a:t>
            </a:r>
            <a:r>
              <a:rPr lang="es-ES_tradnl" sz="2200" i="1" dirty="0"/>
              <a:t>time series </a:t>
            </a:r>
            <a:r>
              <a:rPr lang="es-ES_tradnl" sz="2200" i="1" dirty="0" err="1"/>
              <a:t>processing</a:t>
            </a:r>
            <a:r>
              <a:rPr lang="es-ES_tradnl" sz="2200" i="1" dirty="0"/>
              <a:t> </a:t>
            </a:r>
            <a:r>
              <a:rPr lang="es-ES_tradnl" sz="2200" i="1" dirty="0" err="1"/>
              <a:t>for</a:t>
            </a:r>
            <a:r>
              <a:rPr lang="es-ES_tradnl" sz="2200" i="1" dirty="0"/>
              <a:t> </a:t>
            </a:r>
            <a:r>
              <a:rPr lang="es-ES_tradnl" sz="2200" i="1" dirty="0" err="1"/>
              <a:t>agriculture</a:t>
            </a:r>
            <a:r>
              <a:rPr lang="es-ES_tradnl" sz="2200" i="1" dirty="0"/>
              <a:t> </a:t>
            </a:r>
            <a:r>
              <a:rPr lang="es-ES_tradnl" sz="2200" i="1" dirty="0" err="1" smtClean="0"/>
              <a:t>monitoring</a:t>
            </a:r>
            <a:r>
              <a:rPr lang="es-ES_tradnl" sz="2200" i="1" dirty="0" smtClean="0"/>
              <a:t>”)</a:t>
            </a:r>
            <a:endParaRPr lang="es-ES_tradnl" sz="2200" i="1" dirty="0"/>
          </a:p>
          <a:p>
            <a:pPr algn="ctr"/>
            <a:endParaRPr lang="es-ES_tradnl" sz="2200" i="1" dirty="0"/>
          </a:p>
        </p:txBody>
      </p:sp>
      <p:sp>
        <p:nvSpPr>
          <p:cNvPr id="8" name="Rettangolo 7"/>
          <p:cNvSpPr/>
          <p:nvPr/>
        </p:nvSpPr>
        <p:spPr>
          <a:xfrm>
            <a:off x="0" y="5926301"/>
            <a:ext cx="8934658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/>
            <a:r>
              <a:rPr lang="es-ES_tradnl" sz="3200" dirty="0">
                <a:solidFill>
                  <a:srgbClr val="17375E"/>
                </a:solidFill>
                <a:sym typeface="Wingdings"/>
              </a:rPr>
              <a:t> </a:t>
            </a:r>
            <a:r>
              <a:rPr lang="es-ES_tradnl" sz="3200" dirty="0">
                <a:solidFill>
                  <a:srgbClr val="17375E"/>
                </a:solidFill>
              </a:rPr>
              <a:t>C-2. </a:t>
            </a:r>
            <a:r>
              <a:rPr lang="es-ES_tradnl" sz="3200" dirty="0" err="1">
                <a:solidFill>
                  <a:srgbClr val="17375E"/>
                </a:solidFill>
              </a:rPr>
              <a:t>Direct</a:t>
            </a:r>
            <a:r>
              <a:rPr lang="es-ES_tradnl" sz="3200" dirty="0">
                <a:solidFill>
                  <a:srgbClr val="17375E"/>
                </a:solidFill>
              </a:rPr>
              <a:t> </a:t>
            </a:r>
            <a:r>
              <a:rPr lang="es-ES_tradnl" sz="3200" dirty="0" err="1">
                <a:solidFill>
                  <a:srgbClr val="17375E"/>
                </a:solidFill>
              </a:rPr>
              <a:t>agricultural</a:t>
            </a:r>
            <a:r>
              <a:rPr lang="es-ES_tradnl" sz="3200" dirty="0">
                <a:solidFill>
                  <a:srgbClr val="17375E"/>
                </a:solidFill>
              </a:rPr>
              <a:t> </a:t>
            </a:r>
            <a:r>
              <a:rPr lang="es-ES_tradnl" sz="3200" dirty="0" err="1">
                <a:solidFill>
                  <a:srgbClr val="17375E"/>
                </a:solidFill>
              </a:rPr>
              <a:t>loss</a:t>
            </a:r>
            <a:r>
              <a:rPr lang="es-ES_tradnl" sz="3200" dirty="0">
                <a:solidFill>
                  <a:srgbClr val="17375E"/>
                </a:solidFill>
              </a:rPr>
              <a:t> </a:t>
            </a:r>
            <a:r>
              <a:rPr lang="es-ES_tradnl" sz="3200" dirty="0" err="1">
                <a:solidFill>
                  <a:srgbClr val="17375E"/>
                </a:solidFill>
              </a:rPr>
              <a:t>attributed</a:t>
            </a:r>
            <a:r>
              <a:rPr lang="es-ES_tradnl" sz="3200" dirty="0">
                <a:solidFill>
                  <a:srgbClr val="17375E"/>
                </a:solidFill>
              </a:rPr>
              <a:t> </a:t>
            </a:r>
            <a:r>
              <a:rPr lang="es-ES_tradnl" sz="3200" dirty="0" err="1">
                <a:solidFill>
                  <a:srgbClr val="17375E"/>
                </a:solidFill>
              </a:rPr>
              <a:t>to</a:t>
            </a:r>
            <a:r>
              <a:rPr lang="es-ES_tradnl" sz="3200" dirty="0">
                <a:solidFill>
                  <a:srgbClr val="17375E"/>
                </a:solidFill>
              </a:rPr>
              <a:t> </a:t>
            </a:r>
            <a:r>
              <a:rPr lang="es-ES_tradnl" sz="3200" dirty="0" err="1">
                <a:solidFill>
                  <a:srgbClr val="17375E"/>
                </a:solidFill>
              </a:rPr>
              <a:t>disasters</a:t>
            </a:r>
            <a:endParaRPr lang="es-ES_tradnl" sz="3200" dirty="0">
              <a:solidFill>
                <a:srgbClr val="17375E"/>
              </a:solidFill>
            </a:endParaRPr>
          </a:p>
        </p:txBody>
      </p:sp>
      <p:sp>
        <p:nvSpPr>
          <p:cNvPr id="9" name="Titolo 1"/>
          <p:cNvSpPr txBox="1">
            <a:spLocks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marL="571500" indent="-571500"/>
            <a:r>
              <a:rPr lang="en-GB" dirty="0" smtClean="0">
                <a:solidFill>
                  <a:srgbClr val="17375E"/>
                </a:solidFill>
                <a:latin typeface="Calibri" charset="0"/>
                <a:ea typeface="ＭＳ Ｐゴシック" charset="0"/>
              </a:rPr>
              <a:t>EO &amp; Hazard</a:t>
            </a:r>
            <a:endParaRPr lang="en-GB" dirty="0">
              <a:solidFill>
                <a:srgbClr val="17375E"/>
              </a:solidFill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49815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056" y="1143001"/>
            <a:ext cx="7820444" cy="4887778"/>
          </a:xfrm>
          <a:prstGeom prst="rect">
            <a:avLst/>
          </a:prstGeom>
        </p:spPr>
      </p:pic>
      <p:sp>
        <p:nvSpPr>
          <p:cNvPr id="11" name="Titolo 7"/>
          <p:cNvSpPr txBox="1">
            <a:spLocks/>
          </p:cNvSpPr>
          <p:nvPr/>
        </p:nvSpPr>
        <p:spPr>
          <a:xfrm>
            <a:off x="332956" y="129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 err="1" smtClean="0">
                <a:solidFill>
                  <a:srgbClr val="77933C"/>
                </a:solidFill>
                <a:latin typeface="Subatomic Tsoonami"/>
                <a:cs typeface="Subatomic Tsoonami"/>
              </a:rPr>
              <a:t>TanDEM</a:t>
            </a:r>
            <a:r>
              <a:rPr lang="en-GB" sz="3600" dirty="0" smtClean="0">
                <a:solidFill>
                  <a:srgbClr val="77933C"/>
                </a:solidFill>
                <a:latin typeface="Subatomic Tsoonami"/>
                <a:cs typeface="Subatomic Tsoonami"/>
              </a:rPr>
              <a:t>-X DTM</a:t>
            </a:r>
            <a:endParaRPr lang="en-GB" sz="3600" dirty="0">
              <a:solidFill>
                <a:srgbClr val="77933C"/>
              </a:solidFill>
              <a:latin typeface="Subatomic Tsoonami"/>
              <a:cs typeface="Subatomic Tsoonami"/>
            </a:endParaRP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056" y="1143000"/>
            <a:ext cx="7820446" cy="4887779"/>
          </a:xfrm>
          <a:prstGeom prst="rect">
            <a:avLst/>
          </a:prstGeom>
        </p:spPr>
      </p:pic>
      <p:cxnSp>
        <p:nvCxnSpPr>
          <p:cNvPr id="7" name="Connettore 1 6"/>
          <p:cNvCxnSpPr/>
          <p:nvPr/>
        </p:nvCxnSpPr>
        <p:spPr>
          <a:xfrm>
            <a:off x="625056" y="749300"/>
            <a:ext cx="0" cy="57404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Rettangolo 13"/>
          <p:cNvSpPr/>
          <p:nvPr/>
        </p:nvSpPr>
        <p:spPr>
          <a:xfrm>
            <a:off x="1240166" y="6030778"/>
            <a:ext cx="33699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SRTM 30m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1227466" y="6030778"/>
            <a:ext cx="33699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</a:rPr>
              <a:t>T</a:t>
            </a:r>
            <a:r>
              <a:rPr lang="en-US" sz="2400" dirty="0" err="1" smtClean="0">
                <a:solidFill>
                  <a:srgbClr val="FF0000"/>
                </a:solidFill>
              </a:rPr>
              <a:t>anDEM</a:t>
            </a:r>
            <a:r>
              <a:rPr lang="en-US" sz="2400" dirty="0" smtClean="0">
                <a:solidFill>
                  <a:srgbClr val="FF0000"/>
                </a:solidFill>
              </a:rPr>
              <a:t>-X 12m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247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6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0.85694 -0.01111 " pathEditMode="relative" rAng="0" ptsTypes="AA">
                                      <p:cBhvr>
                                        <p:cTn id="9" dur="6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847" y="-556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39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12" dur="39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38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4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4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1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1777" y="2522504"/>
            <a:ext cx="3967921" cy="30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4" name="Picture 6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1777" y="2526823"/>
            <a:ext cx="3967921" cy="3015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4" name="Text Box 14"/>
          <p:cNvSpPr txBox="1">
            <a:spLocks noChangeArrowheads="1"/>
          </p:cNvSpPr>
          <p:nvPr/>
        </p:nvSpPr>
        <p:spPr bwMode="auto">
          <a:xfrm>
            <a:off x="460187" y="5504430"/>
            <a:ext cx="2239846" cy="319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2" tIns="45696" rIns="91392" bIns="45696">
            <a:spAutoFit/>
          </a:bodyPr>
          <a:lstStyle>
            <a:lvl1pPr eaLnBrk="0" hangingPunct="0">
              <a:lnSpc>
                <a:spcPct val="115000"/>
              </a:lnSpc>
              <a:defRPr sz="15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15000"/>
              </a:lnSpc>
              <a:buChar char="•"/>
              <a:defRPr sz="15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15000"/>
              </a:lnSpc>
              <a:buFont typeface="Arial" charset="0"/>
              <a:buChar char="–"/>
              <a:defRPr sz="15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15000"/>
              </a:lnSpc>
              <a:buFont typeface="Arial" charset="0"/>
              <a:buChar char="–"/>
              <a:defRPr sz="15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15000"/>
              </a:lnSpc>
              <a:buFont typeface="Arial" charset="0"/>
              <a:buChar char="–"/>
              <a:defRPr sz="15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–"/>
              <a:defRPr sz="15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–"/>
              <a:defRPr sz="15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–"/>
              <a:defRPr sz="15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–"/>
              <a:defRPr sz="15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defRPr/>
            </a:pPr>
            <a:r>
              <a:rPr lang="en-US" altLang="de-DE" sz="1400" dirty="0">
                <a:solidFill>
                  <a:schemeClr val="accent2">
                    <a:lumMod val="60000"/>
                    <a:lumOff val="40000"/>
                  </a:schemeClr>
                </a:solidFill>
                <a:ea typeface="MS PGothic" pitchFamily="34" charset="-128"/>
                <a:cs typeface="Arial" charset="0"/>
              </a:rPr>
              <a:t>Sea Level: 0 m</a:t>
            </a:r>
          </a:p>
        </p:txBody>
      </p:sp>
      <p:sp>
        <p:nvSpPr>
          <p:cNvPr id="20487" name="Text Box 17"/>
          <p:cNvSpPr txBox="1">
            <a:spLocks noChangeArrowheads="1"/>
          </p:cNvSpPr>
          <p:nvPr/>
        </p:nvSpPr>
        <p:spPr bwMode="auto">
          <a:xfrm>
            <a:off x="6989677" y="4143773"/>
            <a:ext cx="1794591" cy="507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2" tIns="45696" rIns="91392" bIns="45696">
            <a:spAutoFit/>
          </a:bodyPr>
          <a:lstStyle>
            <a:lvl1pPr eaLnBrk="0" hangingPunct="0">
              <a:lnSpc>
                <a:spcPct val="115000"/>
              </a:lnSpc>
              <a:defRPr sz="15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115000"/>
              </a:lnSpc>
              <a:buChar char="•"/>
              <a:defRPr sz="15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ct val="115000"/>
              </a:lnSpc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ct val="115000"/>
              </a:lnSpc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ct val="115000"/>
              </a:lnSpc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n-US" altLang="de-DE" sz="1600">
                <a:ea typeface="ＭＳ Ｐゴシック" pitchFamily="34" charset="-128"/>
              </a:rPr>
              <a:t>ASTER GDEM</a:t>
            </a:r>
          </a:p>
          <a:p>
            <a:pPr algn="ctr" eaLnBrk="1" hangingPunct="1">
              <a:lnSpc>
                <a:spcPct val="100000"/>
              </a:lnSpc>
            </a:pPr>
            <a:r>
              <a:rPr lang="en-US" altLang="de-DE" sz="1100">
                <a:ea typeface="ＭＳ Ｐゴシック" pitchFamily="34" charset="-128"/>
              </a:rPr>
              <a:t>(Pixel spacing 30m)</a:t>
            </a:r>
          </a:p>
        </p:txBody>
      </p:sp>
      <p:sp>
        <p:nvSpPr>
          <p:cNvPr id="49158" name="Rectangle 98"/>
          <p:cNvSpPr>
            <a:spLocks noChangeArrowheads="1"/>
          </p:cNvSpPr>
          <p:nvPr/>
        </p:nvSpPr>
        <p:spPr bwMode="auto">
          <a:xfrm>
            <a:off x="6658451" y="5520268"/>
            <a:ext cx="2131247" cy="323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2" tIns="45696" rIns="91392" bIns="45696">
            <a:spAutoFit/>
          </a:bodyPr>
          <a:lstStyle>
            <a:lvl1pPr eaLnBrk="0" hangingPunct="0">
              <a:lnSpc>
                <a:spcPct val="115000"/>
              </a:lnSpc>
              <a:defRPr sz="15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115000"/>
              </a:lnSpc>
              <a:buChar char="•"/>
              <a:defRPr sz="15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ct val="115000"/>
              </a:lnSpc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ct val="115000"/>
              </a:lnSpc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ct val="115000"/>
              </a:lnSpc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GB" altLang="ja-JP">
                <a:solidFill>
                  <a:srgbClr val="3A94D5"/>
                </a:solidFill>
                <a:latin typeface="Calibri" pitchFamily="34" charset="0"/>
                <a:ea typeface="ＭＳ Ｐゴシック" pitchFamily="34" charset="-128"/>
              </a:rPr>
              <a:t>Test site: </a:t>
            </a:r>
            <a:r>
              <a:rPr lang="en-US" altLang="de-DE">
                <a:solidFill>
                  <a:srgbClr val="3A94D5"/>
                </a:solidFill>
                <a:latin typeface="Calibri" pitchFamily="34" charset="0"/>
                <a:ea typeface="ＭＳ Ｐゴシック" pitchFamily="34" charset="-128"/>
              </a:rPr>
              <a:t>Toulon, France</a:t>
            </a:r>
            <a:endParaRPr lang="en-GB" altLang="ja-JP">
              <a:solidFill>
                <a:srgbClr val="3A94D5"/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49159" name="Titel 1"/>
          <p:cNvSpPr txBox="1">
            <a:spLocks/>
          </p:cNvSpPr>
          <p:nvPr/>
        </p:nvSpPr>
        <p:spPr bwMode="auto">
          <a:xfrm>
            <a:off x="354303" y="729892"/>
            <a:ext cx="7657557" cy="88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defTabSz="1042988" eaLnBrk="0" hangingPunct="0">
              <a:lnSpc>
                <a:spcPct val="115000"/>
              </a:lnSpc>
              <a:defRPr sz="1500">
                <a:solidFill>
                  <a:schemeClr val="tx1"/>
                </a:solidFill>
                <a:latin typeface="Arial" pitchFamily="34" charset="0"/>
              </a:defRPr>
            </a:lvl1pPr>
            <a:lvl2pPr marL="179388" indent="-177800" defTabSz="1042988" eaLnBrk="0" hangingPunct="0">
              <a:lnSpc>
                <a:spcPct val="115000"/>
              </a:lnSpc>
              <a:buChar char="•"/>
              <a:defRPr sz="1500">
                <a:solidFill>
                  <a:schemeClr val="tx1"/>
                </a:solidFill>
                <a:latin typeface="Arial" pitchFamily="34" charset="0"/>
              </a:defRPr>
            </a:lvl2pPr>
            <a:lvl3pPr marL="355600" indent="-174625" defTabSz="1042988" eaLnBrk="0" hangingPunct="0">
              <a:lnSpc>
                <a:spcPct val="115000"/>
              </a:lnSpc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Arial" pitchFamily="34" charset="0"/>
              </a:defRPr>
            </a:lvl3pPr>
            <a:lvl4pPr marL="538163" indent="-180975" defTabSz="1042988" eaLnBrk="0" hangingPunct="0">
              <a:lnSpc>
                <a:spcPct val="115000"/>
              </a:lnSpc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Arial" pitchFamily="34" charset="0"/>
              </a:defRPr>
            </a:lvl4pPr>
            <a:lvl5pPr marL="720725" indent="-180975" defTabSz="1042988" eaLnBrk="0" hangingPunct="0">
              <a:lnSpc>
                <a:spcPct val="115000"/>
              </a:lnSpc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Arial" pitchFamily="34" charset="0"/>
              </a:defRPr>
            </a:lvl5pPr>
            <a:lvl6pPr marL="1177925" indent="-180975" defTabSz="1042988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Arial" pitchFamily="34" charset="0"/>
              </a:defRPr>
            </a:lvl6pPr>
            <a:lvl7pPr marL="1635125" indent="-180975" defTabSz="1042988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Arial" pitchFamily="34" charset="0"/>
              </a:defRPr>
            </a:lvl7pPr>
            <a:lvl8pPr marL="2092325" indent="-180975" defTabSz="1042988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Arial" pitchFamily="34" charset="0"/>
              </a:defRPr>
            </a:lvl8pPr>
            <a:lvl9pPr marL="2549525" indent="-180975" defTabSz="1042988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en-US" altLang="de-DE" sz="2800" b="1" dirty="0">
                <a:solidFill>
                  <a:schemeClr val="accent1"/>
                </a:solidFill>
              </a:rPr>
              <a:t>Case Study: Global Sea Level Rise-</a:t>
            </a:r>
            <a:r>
              <a:rPr lang="en-US" altLang="de-DE" sz="2800" b="1" dirty="0" smtClean="0">
                <a:solidFill>
                  <a:schemeClr val="accent1"/>
                </a:solidFill>
              </a:rPr>
              <a:t>up</a:t>
            </a:r>
            <a:endParaRPr lang="en-US" altLang="de-DE" sz="2800" b="1" dirty="0">
              <a:solidFill>
                <a:schemeClr val="accent1"/>
              </a:solidFill>
            </a:endParaRPr>
          </a:p>
        </p:txBody>
      </p:sp>
      <p:pic>
        <p:nvPicPr>
          <p:cNvPr id="68615" name="Picture 7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1777" y="2526823"/>
            <a:ext cx="3967921" cy="3015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616" name="Picture 8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1777" y="2526823"/>
            <a:ext cx="3967921" cy="3015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617" name="Picture 9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1777" y="2526823"/>
            <a:ext cx="3967921" cy="3015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63" name="Picture 12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187" y="2522504"/>
            <a:ext cx="3990998" cy="301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621" name="Picture 13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187" y="2522504"/>
            <a:ext cx="3990998" cy="301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622" name="Picture 14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187" y="2522504"/>
            <a:ext cx="3990998" cy="301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623" name="Picture 15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187" y="2522504"/>
            <a:ext cx="3990998" cy="301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Text Box 14"/>
          <p:cNvSpPr txBox="1">
            <a:spLocks noChangeArrowheads="1"/>
          </p:cNvSpPr>
          <p:nvPr/>
        </p:nvSpPr>
        <p:spPr bwMode="auto">
          <a:xfrm>
            <a:off x="460187" y="5718968"/>
            <a:ext cx="2239846" cy="316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2" tIns="45696" rIns="91392" bIns="45696">
            <a:spAutoFit/>
          </a:bodyPr>
          <a:lstStyle>
            <a:lvl1pPr eaLnBrk="0" hangingPunct="0">
              <a:lnSpc>
                <a:spcPct val="115000"/>
              </a:lnSpc>
              <a:defRPr sz="15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115000"/>
              </a:lnSpc>
              <a:buChar char="•"/>
              <a:defRPr sz="15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ct val="115000"/>
              </a:lnSpc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ct val="115000"/>
              </a:lnSpc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ct val="115000"/>
              </a:lnSpc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US" altLang="de-DE" sz="1400">
                <a:solidFill>
                  <a:schemeClr val="accent2"/>
                </a:solidFill>
                <a:ea typeface="ＭＳ Ｐゴシック" pitchFamily="34" charset="-128"/>
              </a:rPr>
              <a:t>Sea Level: + 3 m</a:t>
            </a:r>
          </a:p>
        </p:txBody>
      </p:sp>
      <p:sp>
        <p:nvSpPr>
          <p:cNvPr id="30" name="Text Box 14"/>
          <p:cNvSpPr txBox="1">
            <a:spLocks noChangeArrowheads="1"/>
          </p:cNvSpPr>
          <p:nvPr/>
        </p:nvSpPr>
        <p:spPr bwMode="auto">
          <a:xfrm>
            <a:off x="2211339" y="5504430"/>
            <a:ext cx="2239846" cy="319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2" tIns="45696" rIns="91392" bIns="45696">
            <a:spAutoFit/>
          </a:bodyPr>
          <a:lstStyle>
            <a:lvl1pPr eaLnBrk="0" hangingPunct="0">
              <a:lnSpc>
                <a:spcPct val="115000"/>
              </a:lnSpc>
              <a:defRPr sz="15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15000"/>
              </a:lnSpc>
              <a:buChar char="•"/>
              <a:defRPr sz="15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15000"/>
              </a:lnSpc>
              <a:buFont typeface="Arial" charset="0"/>
              <a:buChar char="–"/>
              <a:defRPr sz="15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15000"/>
              </a:lnSpc>
              <a:buFont typeface="Arial" charset="0"/>
              <a:buChar char="–"/>
              <a:defRPr sz="15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15000"/>
              </a:lnSpc>
              <a:buFont typeface="Arial" charset="0"/>
              <a:buChar char="–"/>
              <a:defRPr sz="15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–"/>
              <a:defRPr sz="15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–"/>
              <a:defRPr sz="15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–"/>
              <a:defRPr sz="15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–"/>
              <a:defRPr sz="15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defRPr/>
            </a:pPr>
            <a:r>
              <a:rPr lang="en-US" altLang="de-DE" sz="1400" dirty="0">
                <a:solidFill>
                  <a:schemeClr val="accent1">
                    <a:lumMod val="75000"/>
                  </a:schemeClr>
                </a:solidFill>
                <a:ea typeface="MS PGothic" pitchFamily="34" charset="-128"/>
                <a:cs typeface="Arial" charset="0"/>
              </a:rPr>
              <a:t>Sea Level: + 5 m</a:t>
            </a:r>
          </a:p>
        </p:txBody>
      </p: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2211339" y="5718968"/>
            <a:ext cx="2239846" cy="316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2" tIns="45696" rIns="91392" bIns="45696">
            <a:spAutoFit/>
          </a:bodyPr>
          <a:lstStyle>
            <a:lvl1pPr eaLnBrk="0" hangingPunct="0">
              <a:lnSpc>
                <a:spcPct val="115000"/>
              </a:lnSpc>
              <a:defRPr sz="15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15000"/>
              </a:lnSpc>
              <a:buChar char="•"/>
              <a:defRPr sz="15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15000"/>
              </a:lnSpc>
              <a:buFont typeface="Arial" charset="0"/>
              <a:buChar char="–"/>
              <a:defRPr sz="15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15000"/>
              </a:lnSpc>
              <a:buFont typeface="Arial" charset="0"/>
              <a:buChar char="–"/>
              <a:defRPr sz="15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15000"/>
              </a:lnSpc>
              <a:buFont typeface="Arial" charset="0"/>
              <a:buChar char="–"/>
              <a:defRPr sz="15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–"/>
              <a:defRPr sz="15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–"/>
              <a:defRPr sz="15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–"/>
              <a:defRPr sz="15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–"/>
              <a:defRPr sz="15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defRPr/>
            </a:pPr>
            <a:r>
              <a:rPr lang="en-US" altLang="de-DE" sz="1400" dirty="0">
                <a:solidFill>
                  <a:schemeClr val="accent6">
                    <a:lumMod val="75000"/>
                  </a:schemeClr>
                </a:solidFill>
                <a:ea typeface="MS PGothic" pitchFamily="34" charset="-128"/>
                <a:cs typeface="Arial" charset="0"/>
              </a:rPr>
              <a:t>Sea Level: + 10 m</a:t>
            </a:r>
          </a:p>
        </p:txBody>
      </p:sp>
      <p:sp>
        <p:nvSpPr>
          <p:cNvPr id="49170" name="Text Box 17"/>
          <p:cNvSpPr txBox="1">
            <a:spLocks noChangeArrowheads="1"/>
          </p:cNvSpPr>
          <p:nvPr/>
        </p:nvSpPr>
        <p:spPr bwMode="auto">
          <a:xfrm>
            <a:off x="2758404" y="4143773"/>
            <a:ext cx="1692781" cy="507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2" tIns="45696" rIns="91392" bIns="45696">
            <a:spAutoFit/>
          </a:bodyPr>
          <a:lstStyle>
            <a:lvl1pPr eaLnBrk="0" hangingPunct="0">
              <a:lnSpc>
                <a:spcPct val="115000"/>
              </a:lnSpc>
              <a:defRPr sz="15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115000"/>
              </a:lnSpc>
              <a:buChar char="•"/>
              <a:defRPr sz="15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ct val="115000"/>
              </a:lnSpc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ct val="115000"/>
              </a:lnSpc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ct val="115000"/>
              </a:lnSpc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n-US" altLang="de-DE" sz="1600">
                <a:ea typeface="ＭＳ Ｐゴシック" pitchFamily="34" charset="-128"/>
              </a:rPr>
              <a:t>WorldDEM</a:t>
            </a:r>
            <a:r>
              <a:rPr lang="en-US" altLang="de-DE" sz="1600" baseline="30000">
                <a:ea typeface="ＭＳ Ｐゴシック" pitchFamily="34" charset="-128"/>
              </a:rPr>
              <a:t>TM</a:t>
            </a:r>
          </a:p>
          <a:p>
            <a:pPr algn="ctr" eaLnBrk="1" hangingPunct="1">
              <a:lnSpc>
                <a:spcPct val="100000"/>
              </a:lnSpc>
            </a:pPr>
            <a:r>
              <a:rPr lang="en-US" altLang="de-DE" sz="1100">
                <a:ea typeface="ＭＳ Ｐゴシック" pitchFamily="34" charset="-128"/>
              </a:rPr>
              <a:t>(Pixel spacing 12m)</a:t>
            </a:r>
          </a:p>
        </p:txBody>
      </p:sp>
      <p:sp>
        <p:nvSpPr>
          <p:cNvPr id="49171" name="Textfeld 1"/>
          <p:cNvSpPr txBox="1">
            <a:spLocks noChangeArrowheads="1"/>
          </p:cNvSpPr>
          <p:nvPr/>
        </p:nvSpPr>
        <p:spPr bwMode="auto">
          <a:xfrm>
            <a:off x="354303" y="1382143"/>
            <a:ext cx="7971135" cy="1311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lnSpc>
                <a:spcPct val="115000"/>
              </a:lnSpc>
              <a:defRPr sz="15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115000"/>
              </a:lnSpc>
              <a:buChar char="•"/>
              <a:defRPr sz="15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ct val="115000"/>
              </a:lnSpc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ct val="115000"/>
              </a:lnSpc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ct val="115000"/>
              </a:lnSpc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US" altLang="de-DE" sz="1600" dirty="0"/>
              <a:t>Geomorphological &amp; hydrological impact in human and natural environment</a:t>
            </a:r>
            <a:endParaRPr lang="de-DE" altLang="de-DE" sz="1600" dirty="0"/>
          </a:p>
          <a:p>
            <a:pPr lvl="1" eaLnBrk="1" hangingPunct="1">
              <a:lnSpc>
                <a:spcPct val="100000"/>
              </a:lnSpc>
            </a:pPr>
            <a:endParaRPr lang="en-US" altLang="de-DE" sz="1100" dirty="0"/>
          </a:p>
          <a:p>
            <a:pPr lvl="1" eaLnBrk="1" hangingPunct="1">
              <a:lnSpc>
                <a:spcPct val="100000"/>
              </a:lnSpc>
            </a:pPr>
            <a:r>
              <a:rPr lang="en-US" altLang="de-DE" sz="1400" dirty="0"/>
              <a:t>Loss of soil to the sea</a:t>
            </a:r>
          </a:p>
          <a:p>
            <a:pPr lvl="1" eaLnBrk="1" hangingPunct="1">
              <a:lnSpc>
                <a:spcPct val="100000"/>
              </a:lnSpc>
            </a:pPr>
            <a:r>
              <a:rPr lang="en-US" altLang="de-DE" sz="1400" dirty="0"/>
              <a:t>Increase of saltwater intrusion (</a:t>
            </a:r>
            <a:r>
              <a:rPr lang="en-US" altLang="de-DE" sz="1200" dirty="0"/>
              <a:t>e.g. danger of drinking water reservoirs in coastal areas</a:t>
            </a:r>
            <a:r>
              <a:rPr lang="en-US" altLang="de-DE" sz="1400" dirty="0"/>
              <a:t>)</a:t>
            </a:r>
          </a:p>
          <a:p>
            <a:pPr lvl="1" eaLnBrk="1" hangingPunct="1">
              <a:lnSpc>
                <a:spcPct val="100000"/>
              </a:lnSpc>
            </a:pPr>
            <a:r>
              <a:rPr lang="en-US" altLang="de-DE" sz="1400" dirty="0"/>
              <a:t>Increase of storm surges, frequency of cyclones and </a:t>
            </a:r>
            <a:r>
              <a:rPr lang="en-US" altLang="de-DE" sz="1400" dirty="0" err="1"/>
              <a:t>floodings</a:t>
            </a:r>
            <a:endParaRPr lang="de-DE" altLang="de-DE" sz="1400" dirty="0"/>
          </a:p>
          <a:p>
            <a:pPr eaLnBrk="1" hangingPunct="1">
              <a:lnSpc>
                <a:spcPct val="100000"/>
              </a:lnSpc>
            </a:pPr>
            <a:endParaRPr lang="en-US" altLang="de-DE" dirty="0"/>
          </a:p>
        </p:txBody>
      </p:sp>
      <p:sp>
        <p:nvSpPr>
          <p:cNvPr id="49172" name="Textfeld 20"/>
          <p:cNvSpPr txBox="1">
            <a:spLocks noChangeArrowheads="1"/>
          </p:cNvSpPr>
          <p:nvPr/>
        </p:nvSpPr>
        <p:spPr bwMode="auto">
          <a:xfrm>
            <a:off x="460187" y="5991099"/>
            <a:ext cx="8601007" cy="335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119" tIns="40060" rIns="80119" bIns="40060">
            <a:spAutoFit/>
          </a:bodyPr>
          <a:lstStyle>
            <a:lvl1pPr eaLnBrk="0" hangingPunct="0">
              <a:lnSpc>
                <a:spcPct val="115000"/>
              </a:lnSpc>
              <a:defRPr sz="15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115000"/>
              </a:lnSpc>
              <a:buChar char="•"/>
              <a:defRPr sz="15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ct val="115000"/>
              </a:lnSpc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ct val="115000"/>
              </a:lnSpc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ct val="115000"/>
              </a:lnSpc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US" altLang="de-DE" sz="1600" b="1" dirty="0">
                <a:solidFill>
                  <a:schemeClr val="accent1"/>
                </a:solidFill>
              </a:rPr>
              <a:t>Quality of Elevation Reference is decisive in Flood and Sea Level Rise </a:t>
            </a:r>
            <a:r>
              <a:rPr lang="en-US" altLang="de-DE" sz="1600" b="1" dirty="0" err="1">
                <a:solidFill>
                  <a:schemeClr val="accent1"/>
                </a:solidFill>
              </a:rPr>
              <a:t>modelling</a:t>
            </a:r>
            <a:r>
              <a:rPr lang="en-US" altLang="de-DE" sz="1600" b="1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22" name="Text Box 17"/>
          <p:cNvSpPr txBox="1">
            <a:spLocks noChangeArrowheads="1"/>
          </p:cNvSpPr>
          <p:nvPr/>
        </p:nvSpPr>
        <p:spPr bwMode="auto">
          <a:xfrm>
            <a:off x="6989677" y="4143773"/>
            <a:ext cx="1794591" cy="507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2" tIns="45696" rIns="91392" bIns="45696">
            <a:spAutoFit/>
          </a:bodyPr>
          <a:lstStyle>
            <a:lvl1pPr eaLnBrk="0" hangingPunct="0">
              <a:lnSpc>
                <a:spcPct val="115000"/>
              </a:lnSpc>
              <a:defRPr sz="15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115000"/>
              </a:lnSpc>
              <a:buChar char="•"/>
              <a:defRPr sz="15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ct val="115000"/>
              </a:lnSpc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ct val="115000"/>
              </a:lnSpc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ct val="115000"/>
              </a:lnSpc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n-US" altLang="de-DE" sz="1600">
                <a:ea typeface="ＭＳ Ｐゴシック" pitchFamily="34" charset="-128"/>
              </a:rPr>
              <a:t>ASTER GDEM</a:t>
            </a:r>
          </a:p>
          <a:p>
            <a:pPr algn="ctr" eaLnBrk="1" hangingPunct="1">
              <a:lnSpc>
                <a:spcPct val="100000"/>
              </a:lnSpc>
            </a:pPr>
            <a:r>
              <a:rPr lang="en-US" altLang="de-DE" sz="1100">
                <a:ea typeface="ＭＳ Ｐゴシック" pitchFamily="34" charset="-128"/>
              </a:rPr>
              <a:t>(Pixel spacing 30m)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6989677" y="4143773"/>
            <a:ext cx="1794591" cy="507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2" tIns="45696" rIns="91392" bIns="45696">
            <a:spAutoFit/>
          </a:bodyPr>
          <a:lstStyle>
            <a:lvl1pPr eaLnBrk="0" hangingPunct="0">
              <a:lnSpc>
                <a:spcPct val="115000"/>
              </a:lnSpc>
              <a:defRPr sz="15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115000"/>
              </a:lnSpc>
              <a:buChar char="•"/>
              <a:defRPr sz="15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ct val="115000"/>
              </a:lnSpc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ct val="115000"/>
              </a:lnSpc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ct val="115000"/>
              </a:lnSpc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n-US" altLang="de-DE" sz="1600">
                <a:ea typeface="ＭＳ Ｐゴシック" pitchFamily="34" charset="-128"/>
              </a:rPr>
              <a:t>ASTER GDEM</a:t>
            </a:r>
          </a:p>
          <a:p>
            <a:pPr algn="ctr" eaLnBrk="1" hangingPunct="1">
              <a:lnSpc>
                <a:spcPct val="100000"/>
              </a:lnSpc>
            </a:pPr>
            <a:r>
              <a:rPr lang="en-US" altLang="de-DE" sz="1100">
                <a:ea typeface="ＭＳ Ｐゴシック" pitchFamily="34" charset="-128"/>
              </a:rPr>
              <a:t>(Pixel spacing 30m)</a:t>
            </a:r>
          </a:p>
        </p:txBody>
      </p:sp>
      <p:sp>
        <p:nvSpPr>
          <p:cNvPr id="49175" name="Text Box 10"/>
          <p:cNvSpPr txBox="1">
            <a:spLocks noChangeAspect="1" noChangeArrowheads="1"/>
          </p:cNvSpPr>
          <p:nvPr/>
        </p:nvSpPr>
        <p:spPr bwMode="auto">
          <a:xfrm>
            <a:off x="7643983" y="2210056"/>
            <a:ext cx="1193226" cy="29516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119" tIns="40060" rIns="80119" bIns="40060"/>
          <a:lstStyle>
            <a:lvl1pPr eaLnBrk="0" hangingPunct="0">
              <a:lnSpc>
                <a:spcPct val="115000"/>
              </a:lnSpc>
              <a:defRPr sz="15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115000"/>
              </a:lnSpc>
              <a:buChar char="•"/>
              <a:defRPr sz="15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ct val="115000"/>
              </a:lnSpc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ct val="115000"/>
              </a:lnSpc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ct val="115000"/>
              </a:lnSpc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</a:pPr>
            <a:r>
              <a:rPr lang="en-GB" altLang="de-DE" sz="1200" b="1">
                <a:solidFill>
                  <a:srgbClr val="006600"/>
                </a:solidFill>
              </a:rPr>
              <a:t>IncR</a:t>
            </a:r>
            <a:r>
              <a:rPr lang="en-GB" altLang="de-DE" sz="1200" b="1" baseline="30000">
                <a:solidFill>
                  <a:srgbClr val="0000FF"/>
                </a:solidFill>
              </a:rPr>
              <a:t>EO</a:t>
            </a:r>
          </a:p>
          <a:p>
            <a:pPr algn="ctr" eaLnBrk="1" hangingPunct="1">
              <a:lnSpc>
                <a:spcPct val="100000"/>
              </a:lnSpc>
              <a:spcBef>
                <a:spcPct val="50000"/>
              </a:spcBef>
            </a:pPr>
            <a:r>
              <a:rPr lang="en-GB" altLang="de-DE" sz="500" b="1" baseline="30000"/>
              <a:t>Increasing Resilience through Earth Observation</a:t>
            </a:r>
          </a:p>
        </p:txBody>
      </p:sp>
      <p:sp>
        <p:nvSpPr>
          <p:cNvPr id="49176" name="Espace réservé du numéro de diapositive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defTabSz="911396" eaLnBrk="0" hangingPunct="0">
              <a:lnSpc>
                <a:spcPct val="115000"/>
              </a:lnSpc>
              <a:defRPr sz="1300">
                <a:solidFill>
                  <a:schemeClr val="tx1"/>
                </a:solidFill>
                <a:latin typeface="Arial" pitchFamily="34" charset="0"/>
              </a:defRPr>
            </a:lvl1pPr>
            <a:lvl2pPr marL="649805" indent="-249069" defTabSz="911396" eaLnBrk="0" hangingPunct="0">
              <a:lnSpc>
                <a:spcPct val="115000"/>
              </a:lnSpc>
              <a:buChar char="•"/>
              <a:defRPr sz="1300">
                <a:solidFill>
                  <a:schemeClr val="tx1"/>
                </a:solidFill>
                <a:latin typeface="Arial" pitchFamily="34" charset="0"/>
              </a:defRPr>
            </a:lvl2pPr>
            <a:lvl3pPr marL="999057" indent="-198977" defTabSz="911396" eaLnBrk="0" hangingPunct="0">
              <a:lnSpc>
                <a:spcPct val="115000"/>
              </a:lnSpc>
              <a:buFont typeface="Arial" pitchFamily="34" charset="0"/>
              <a:buChar char="–"/>
              <a:defRPr sz="1300">
                <a:solidFill>
                  <a:schemeClr val="tx1"/>
                </a:solidFill>
                <a:latin typeface="Arial" pitchFamily="34" charset="0"/>
              </a:defRPr>
            </a:lvl3pPr>
            <a:lvl4pPr marL="1401184" indent="-198977" defTabSz="911396" eaLnBrk="0" hangingPunct="0">
              <a:lnSpc>
                <a:spcPct val="115000"/>
              </a:lnSpc>
              <a:buFont typeface="Arial" pitchFamily="34" charset="0"/>
              <a:buChar char="–"/>
              <a:defRPr sz="1300">
                <a:solidFill>
                  <a:schemeClr val="tx1"/>
                </a:solidFill>
                <a:latin typeface="Arial" pitchFamily="34" charset="0"/>
              </a:defRPr>
            </a:lvl4pPr>
            <a:lvl5pPr marL="1800528" indent="-198977" defTabSz="911396" eaLnBrk="0" hangingPunct="0">
              <a:lnSpc>
                <a:spcPct val="115000"/>
              </a:lnSpc>
              <a:buFont typeface="Arial" pitchFamily="34" charset="0"/>
              <a:buChar char="–"/>
              <a:defRPr sz="1300">
                <a:solidFill>
                  <a:schemeClr val="tx1"/>
                </a:solidFill>
                <a:latin typeface="Arial" pitchFamily="34" charset="0"/>
              </a:defRPr>
            </a:lvl5pPr>
            <a:lvl6pPr marL="2201264" indent="-198977" defTabSz="911396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–"/>
              <a:defRPr sz="1300">
                <a:solidFill>
                  <a:schemeClr val="tx1"/>
                </a:solidFill>
                <a:latin typeface="Arial" pitchFamily="34" charset="0"/>
              </a:defRPr>
            </a:lvl6pPr>
            <a:lvl7pPr marL="2602000" indent="-198977" defTabSz="911396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–"/>
              <a:defRPr sz="1300">
                <a:solidFill>
                  <a:schemeClr val="tx1"/>
                </a:solidFill>
                <a:latin typeface="Arial" pitchFamily="34" charset="0"/>
              </a:defRPr>
            </a:lvl7pPr>
            <a:lvl8pPr marL="3002736" indent="-198977" defTabSz="911396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–"/>
              <a:defRPr sz="1300">
                <a:solidFill>
                  <a:schemeClr val="tx1"/>
                </a:solidFill>
                <a:latin typeface="Arial" pitchFamily="34" charset="0"/>
              </a:defRPr>
            </a:lvl8pPr>
            <a:lvl9pPr marL="3403471" indent="-198977" defTabSz="911396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–"/>
              <a:defRPr sz="13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fld id="{EF76AA75-490F-4E77-91BA-6851799E3D47}" type="slidenum">
              <a:rPr lang="de-DE" altLang="de-DE" sz="800"/>
              <a:pPr eaLnBrk="1" hangingPunct="1">
                <a:lnSpc>
                  <a:spcPct val="100000"/>
                </a:lnSpc>
              </a:pPr>
              <a:t>12</a:t>
            </a:fld>
            <a:endParaRPr lang="de-DE" altLang="de-DE" sz="800"/>
          </a:p>
        </p:txBody>
      </p:sp>
      <p:sp>
        <p:nvSpPr>
          <p:cNvPr id="26" name="Titolo 7"/>
          <p:cNvSpPr txBox="1">
            <a:spLocks/>
          </p:cNvSpPr>
          <p:nvPr/>
        </p:nvSpPr>
        <p:spPr>
          <a:xfrm>
            <a:off x="332956" y="-19026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571500" indent="-571500" algn="ctr" eaLnBrk="0" hangingPunct="0">
              <a:defRPr sz="4400">
                <a:solidFill>
                  <a:srgbClr val="17375E"/>
                </a:solidFill>
              </a:defRPr>
            </a:lvl1pPr>
            <a:lvl2pPr algn="ctr" eaLnBrk="0" hangingPunct="0">
              <a:defRPr sz="4400">
                <a:latin typeface="Calibri" pitchFamily="34" charset="0"/>
                <a:ea typeface="ＭＳ Ｐゴシック" charset="-128"/>
              </a:defRPr>
            </a:lvl2pPr>
            <a:lvl3pPr algn="ctr" eaLnBrk="0" hangingPunct="0">
              <a:defRPr sz="4400">
                <a:latin typeface="Calibri" pitchFamily="34" charset="0"/>
                <a:ea typeface="ＭＳ Ｐゴシック" charset="-128"/>
              </a:defRPr>
            </a:lvl3pPr>
            <a:lvl4pPr algn="ctr" eaLnBrk="0" hangingPunct="0">
              <a:defRPr sz="4400">
                <a:latin typeface="Calibri" pitchFamily="34" charset="0"/>
                <a:ea typeface="ＭＳ Ｐゴシック" charset="-128"/>
              </a:defRPr>
            </a:lvl4pPr>
            <a:lvl5pPr algn="ctr" eaLnBrk="0" hangingPunct="0">
              <a:defRPr sz="4400">
                <a:latin typeface="Calibri" pitchFamily="34" charset="0"/>
                <a:ea typeface="ＭＳ Ｐゴシック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ea typeface="ＭＳ Ｐゴシック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ea typeface="ＭＳ Ｐゴシック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ea typeface="ＭＳ Ｐゴシック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ea typeface="ＭＳ Ｐゴシック" charset="-128"/>
              </a:defRPr>
            </a:lvl9pPr>
          </a:lstStyle>
          <a:p>
            <a:r>
              <a:rPr lang="en-GB" dirty="0"/>
              <a:t>EO &amp; DTM</a:t>
            </a:r>
          </a:p>
        </p:txBody>
      </p:sp>
    </p:spTree>
    <p:extLst>
      <p:ext uri="{BB962C8B-B14F-4D97-AF65-F5344CB8AC3E}">
        <p14:creationId xmlns:p14="http://schemas.microsoft.com/office/powerpoint/2010/main" val="234988710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7" grpId="0"/>
      <p:bldP spid="29" grpId="0"/>
      <p:bldP spid="30" grpId="0"/>
      <p:bldP spid="31" grpId="0"/>
      <p:bldP spid="22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332956" y="129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 sz="3600" dirty="0" smtClean="0">
                <a:solidFill>
                  <a:srgbClr val="77933C"/>
                </a:solidFill>
                <a:latin typeface="Subatomic Tsoonami"/>
                <a:cs typeface="Subatomic Tsoonami"/>
              </a:rPr>
              <a:t>EO &amp; Exposure</a:t>
            </a:r>
            <a:endParaRPr lang="en-GB" sz="3600" dirty="0">
              <a:solidFill>
                <a:srgbClr val="77933C"/>
              </a:solidFill>
              <a:latin typeface="Subatomic Tsoonami"/>
              <a:cs typeface="Subatomic Tsoonami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0" y="609600"/>
            <a:ext cx="9144000" cy="191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GB" sz="2800" dirty="0" smtClean="0">
                <a:solidFill>
                  <a:srgbClr val="17375E"/>
                </a:solidFill>
              </a:rPr>
              <a:t>Global exposure layers (JRC)</a:t>
            </a:r>
          </a:p>
          <a:p>
            <a:r>
              <a:rPr lang="en-GB" sz="2800" dirty="0" smtClean="0">
                <a:solidFill>
                  <a:srgbClr val="17375E"/>
                </a:solidFill>
              </a:rPr>
              <a:t>Global Urban Footprint (DLR)</a:t>
            </a:r>
          </a:p>
          <a:p>
            <a:r>
              <a:rPr lang="en-GB" sz="2800" dirty="0" err="1" smtClean="0">
                <a:solidFill>
                  <a:srgbClr val="17375E"/>
                </a:solidFill>
              </a:rPr>
              <a:t>WorldPop</a:t>
            </a:r>
            <a:r>
              <a:rPr lang="en-GB" sz="2800" dirty="0" smtClean="0">
                <a:solidFill>
                  <a:srgbClr val="17375E"/>
                </a:solidFill>
              </a:rPr>
              <a:t> (from </a:t>
            </a:r>
            <a:r>
              <a:rPr lang="en-GB" sz="2800" dirty="0" err="1" smtClean="0">
                <a:solidFill>
                  <a:srgbClr val="17375E"/>
                </a:solidFill>
              </a:rPr>
              <a:t>AfriPop</a:t>
            </a:r>
            <a:r>
              <a:rPr lang="en-GB" sz="2800" dirty="0" smtClean="0">
                <a:solidFill>
                  <a:srgbClr val="17375E"/>
                </a:solidFill>
              </a:rPr>
              <a:t> + </a:t>
            </a:r>
            <a:r>
              <a:rPr lang="en-GB" sz="2800" dirty="0" err="1" smtClean="0">
                <a:solidFill>
                  <a:srgbClr val="17375E"/>
                </a:solidFill>
              </a:rPr>
              <a:t>AsiaPop</a:t>
            </a:r>
            <a:r>
              <a:rPr lang="en-GB" sz="2800" dirty="0" smtClean="0">
                <a:solidFill>
                  <a:srgbClr val="17375E"/>
                </a:solidFill>
              </a:rPr>
              <a:t> + </a:t>
            </a:r>
            <a:r>
              <a:rPr lang="en-GB" sz="2800" dirty="0" err="1" smtClean="0">
                <a:solidFill>
                  <a:srgbClr val="17375E"/>
                </a:solidFill>
              </a:rPr>
              <a:t>AmeriPop</a:t>
            </a:r>
            <a:r>
              <a:rPr lang="en-GB" sz="2800" dirty="0" smtClean="0">
                <a:solidFill>
                  <a:srgbClr val="17375E"/>
                </a:solidFill>
              </a:rPr>
              <a:t>)</a:t>
            </a:r>
          </a:p>
        </p:txBody>
      </p:sp>
      <p:pic>
        <p:nvPicPr>
          <p:cNvPr id="4" name="Immagine 3" descr="Screen Shot 2017-05-19 at 23.19.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41495"/>
            <a:ext cx="9144000" cy="3855006"/>
          </a:xfrm>
          <a:prstGeom prst="rect">
            <a:avLst/>
          </a:prstGeom>
        </p:spPr>
      </p:pic>
      <p:pic>
        <p:nvPicPr>
          <p:cNvPr id="5" name="Immagine 4" descr="Screen Shot 2017-05-19 at 23.16.5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37359"/>
            <a:ext cx="9144000" cy="3837878"/>
          </a:xfrm>
          <a:prstGeom prst="rect">
            <a:avLst/>
          </a:prstGeom>
        </p:spPr>
      </p:pic>
      <p:pic>
        <p:nvPicPr>
          <p:cNvPr id="6" name="Immagine 5" descr="Screen Shot 2017-05-19 at 23.17.2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36800"/>
            <a:ext cx="9144000" cy="3852548"/>
          </a:xfrm>
          <a:prstGeom prst="rect">
            <a:avLst/>
          </a:prstGeom>
        </p:spPr>
      </p:pic>
      <p:pic>
        <p:nvPicPr>
          <p:cNvPr id="7" name="Immagine 6" descr="Screen Shot 2017-05-19 at 23.18.25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50911"/>
            <a:ext cx="9144000" cy="3823178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0" y="6174089"/>
            <a:ext cx="7747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i="1" dirty="0">
                <a:solidFill>
                  <a:srgbClr val="17375E"/>
                </a:solidFill>
              </a:rPr>
              <a:t>Global Human Settlement </a:t>
            </a:r>
            <a:r>
              <a:rPr lang="en-GB" i="1" dirty="0" smtClean="0">
                <a:solidFill>
                  <a:srgbClr val="17375E"/>
                </a:solidFill>
              </a:rPr>
              <a:t>Layer, JRC</a:t>
            </a:r>
            <a:endParaRPr lang="en-GB" i="1" dirty="0">
              <a:solidFill>
                <a:srgbClr val="17375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161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Screen Shot 2017-05-20 at 12.05.4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889" y="1676399"/>
            <a:ext cx="7168443" cy="4480277"/>
          </a:xfrm>
          <a:prstGeom prst="rect">
            <a:avLst/>
          </a:prstGeom>
        </p:spPr>
      </p:pic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332956" y="129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 sz="3600" dirty="0" smtClean="0">
                <a:solidFill>
                  <a:srgbClr val="13284C"/>
                </a:solidFill>
                <a:latin typeface="Subatomic Tsoonami"/>
                <a:cs typeface="Subatomic Tsoonami"/>
              </a:rPr>
              <a:t>EO &amp; Exposure</a:t>
            </a:r>
            <a:endParaRPr lang="en-GB" sz="3600" dirty="0">
              <a:solidFill>
                <a:srgbClr val="13284C"/>
              </a:solidFill>
              <a:latin typeface="Subatomic Tsoonami"/>
              <a:cs typeface="Subatomic Tsoonami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332956" y="965200"/>
            <a:ext cx="881888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571500" indent="-571500">
              <a:buFont typeface="Arial"/>
              <a:buChar char="•"/>
            </a:pPr>
            <a:r>
              <a:rPr lang="en-GB" sz="3200" dirty="0" smtClean="0">
                <a:solidFill>
                  <a:srgbClr val="17375E"/>
                </a:solidFill>
              </a:rPr>
              <a:t>Update existing dataset</a:t>
            </a:r>
          </a:p>
        </p:txBody>
      </p:sp>
      <p:pic>
        <p:nvPicPr>
          <p:cNvPr id="9" name="Immagine 8" descr="Screen Shot 2017-05-20 at 12.06.2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889" y="1699330"/>
            <a:ext cx="7168443" cy="4459438"/>
          </a:xfrm>
          <a:prstGeom prst="rect">
            <a:avLst/>
          </a:prstGeom>
        </p:spPr>
      </p:pic>
      <p:pic>
        <p:nvPicPr>
          <p:cNvPr id="7" name="Immagine 6" descr="Screen Shot 2017-05-20 at 12.06.4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890" y="1699330"/>
            <a:ext cx="7168444" cy="4480278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6787444" y="6184898"/>
            <a:ext cx="2356556" cy="4859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1" name="Rettangolo 10"/>
          <p:cNvSpPr/>
          <p:nvPr/>
        </p:nvSpPr>
        <p:spPr>
          <a:xfrm>
            <a:off x="431733" y="6242503"/>
            <a:ext cx="73293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 smtClean="0">
                <a:solidFill>
                  <a:srgbClr val="1F497D"/>
                </a:solidFill>
                <a:latin typeface="Calibri"/>
              </a:rPr>
              <a:t>RASOR Project, Jakarta. Building foot </a:t>
            </a:r>
            <a:r>
              <a:rPr lang="en-US" sz="2000" i="1" dirty="0">
                <a:solidFill>
                  <a:srgbClr val="1F497D"/>
                </a:solidFill>
                <a:latin typeface="Calibri"/>
              </a:rPr>
              <a:t>print derived from </a:t>
            </a:r>
            <a:r>
              <a:rPr lang="en-US" sz="2000" i="1" dirty="0" smtClean="0">
                <a:solidFill>
                  <a:srgbClr val="1F497D"/>
                </a:solidFill>
                <a:latin typeface="Calibri"/>
              </a:rPr>
              <a:t>Pleiades VHR </a:t>
            </a:r>
            <a:r>
              <a:rPr lang="en-US" sz="2000" i="1" dirty="0">
                <a:solidFill>
                  <a:srgbClr val="1F497D"/>
                </a:solidFill>
                <a:latin typeface="Calibri"/>
              </a:rPr>
              <a:t>data</a:t>
            </a:r>
          </a:p>
        </p:txBody>
      </p:sp>
    </p:spTree>
    <p:extLst>
      <p:ext uri="{BB962C8B-B14F-4D97-AF65-F5344CB8AC3E}">
        <p14:creationId xmlns:p14="http://schemas.microsoft.com/office/powerpoint/2010/main" val="2583604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332956" y="-1173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 sz="3600" dirty="0" smtClean="0">
                <a:solidFill>
                  <a:srgbClr val="13284C"/>
                </a:solidFill>
                <a:latin typeface="Subatomic Tsoonami"/>
                <a:cs typeface="Subatomic Tsoonami"/>
              </a:rPr>
              <a:t>EO &amp; </a:t>
            </a:r>
            <a:r>
              <a:rPr lang="en-GB" sz="3600" dirty="0">
                <a:solidFill>
                  <a:srgbClr val="13284C"/>
                </a:solidFill>
                <a:latin typeface="Subatomic Tsoonami"/>
                <a:cs typeface="Subatomic Tsoonami"/>
              </a:rPr>
              <a:t>e</a:t>
            </a:r>
            <a:r>
              <a:rPr lang="en-GB" sz="3600" dirty="0" smtClean="0">
                <a:solidFill>
                  <a:srgbClr val="13284C"/>
                </a:solidFill>
                <a:latin typeface="Subatomic Tsoonami"/>
                <a:cs typeface="Subatomic Tsoonami"/>
              </a:rPr>
              <a:t>xposure characterization</a:t>
            </a:r>
            <a:endParaRPr lang="en-GB" sz="3600" dirty="0">
              <a:solidFill>
                <a:srgbClr val="13284C"/>
              </a:solidFill>
              <a:latin typeface="Subatomic Tsoonami"/>
              <a:cs typeface="Subatomic Tsoonami"/>
            </a:endParaRPr>
          </a:p>
        </p:txBody>
      </p:sp>
      <p:pic>
        <p:nvPicPr>
          <p:cNvPr id="48" name="Immagine 4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357"/>
          <a:stretch/>
        </p:blipFill>
        <p:spPr>
          <a:xfrm>
            <a:off x="-56444" y="1761876"/>
            <a:ext cx="4881232" cy="3499555"/>
          </a:xfrm>
          <a:prstGeom prst="rect">
            <a:avLst/>
          </a:prstGeom>
        </p:spPr>
      </p:pic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325120" y="883359"/>
            <a:ext cx="881888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571500" indent="-571500">
              <a:buFont typeface="Arial"/>
              <a:buChar char="•"/>
            </a:pPr>
            <a:r>
              <a:rPr lang="en-GB" sz="3200" smtClean="0">
                <a:solidFill>
                  <a:srgbClr val="17375E"/>
                </a:solidFill>
              </a:rPr>
              <a:t>Automated feature extraction</a:t>
            </a:r>
          </a:p>
        </p:txBody>
      </p:sp>
      <p:sp>
        <p:nvSpPr>
          <p:cNvPr id="3" name="Rettangolo 2"/>
          <p:cNvSpPr/>
          <p:nvPr/>
        </p:nvSpPr>
        <p:spPr>
          <a:xfrm>
            <a:off x="3189111" y="2348410"/>
            <a:ext cx="889000" cy="1368777"/>
          </a:xfrm>
          <a:prstGeom prst="rect">
            <a:avLst/>
          </a:prstGeom>
          <a:noFill/>
          <a:ln w="38100" cmpd="sng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Segnaposto testo 3"/>
          <p:cNvSpPr txBox="1">
            <a:spLocks/>
          </p:cNvSpPr>
          <p:nvPr/>
        </p:nvSpPr>
        <p:spPr bwMode="auto">
          <a:xfrm>
            <a:off x="65384" y="4936920"/>
            <a:ext cx="4491077" cy="180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85000" lnSpcReduction="20000"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2000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GB" sz="2000" dirty="0" smtClean="0">
                <a:solidFill>
                  <a:schemeClr val="accent3">
                    <a:lumMod val="75000"/>
                  </a:schemeClr>
                </a:solidFill>
              </a:rPr>
              <a:t>BUILDING FOOTPRINTS EXTRACTION, ROOF TYPE, HEIGHT</a:t>
            </a:r>
          </a:p>
          <a:p>
            <a:pPr marL="0" indent="0">
              <a:buNone/>
            </a:pPr>
            <a:r>
              <a:rPr lang="en-GB" sz="2000" dirty="0" smtClean="0">
                <a:solidFill>
                  <a:srgbClr val="13284C"/>
                </a:solidFill>
              </a:rPr>
              <a:t>SENSUM, Earth Observation Tools</a:t>
            </a:r>
          </a:p>
          <a:p>
            <a:pPr marL="0" indent="0">
              <a:buNone/>
            </a:pPr>
            <a:r>
              <a:rPr lang="en-GB" sz="2000" dirty="0" smtClean="0">
                <a:solidFill>
                  <a:srgbClr val="13284C"/>
                </a:solidFill>
              </a:rPr>
              <a:t>Input: VHR imagery, training </a:t>
            </a:r>
            <a:r>
              <a:rPr lang="en-GB" sz="2000" dirty="0" err="1" smtClean="0">
                <a:solidFill>
                  <a:srgbClr val="13284C"/>
                </a:solidFill>
              </a:rPr>
              <a:t>setOutput</a:t>
            </a:r>
            <a:r>
              <a:rPr lang="en-GB" sz="2000" dirty="0" smtClean="0">
                <a:solidFill>
                  <a:srgbClr val="13284C"/>
                </a:solidFill>
              </a:rPr>
              <a:t>: </a:t>
            </a:r>
            <a:r>
              <a:rPr lang="en-GB" sz="2000" dirty="0" err="1" smtClean="0">
                <a:solidFill>
                  <a:srgbClr val="13284C"/>
                </a:solidFill>
              </a:rPr>
              <a:t>shapefile</a:t>
            </a:r>
            <a:r>
              <a:rPr lang="en-GB" sz="2000" dirty="0" smtClean="0">
                <a:solidFill>
                  <a:srgbClr val="13284C"/>
                </a:solidFill>
              </a:rPr>
              <a:t> with polygons (Estimated area accuracy: from 40% to 60%) </a:t>
            </a:r>
            <a:endParaRPr lang="en-GB" sz="2000" dirty="0">
              <a:solidFill>
                <a:srgbClr val="13284C"/>
              </a:solidFill>
            </a:endParaRPr>
          </a:p>
        </p:txBody>
      </p:sp>
      <p:sp>
        <p:nvSpPr>
          <p:cNvPr id="13" name="Titolo 1"/>
          <p:cNvSpPr txBox="1">
            <a:spLocks/>
          </p:cNvSpPr>
          <p:nvPr/>
        </p:nvSpPr>
        <p:spPr>
          <a:xfrm>
            <a:off x="5457256" y="1594559"/>
            <a:ext cx="4040155" cy="19202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4000"/>
          </a:p>
        </p:txBody>
      </p:sp>
      <p:graphicFrame>
        <p:nvGraphicFramePr>
          <p:cNvPr id="14" name="Tabell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0946901"/>
              </p:ext>
            </p:extLst>
          </p:nvPr>
        </p:nvGraphicFramePr>
        <p:xfrm>
          <a:off x="5444844" y="1643419"/>
          <a:ext cx="3699156" cy="36775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9578"/>
                <a:gridCol w="1849578"/>
              </a:tblGrid>
              <a:tr h="270746">
                <a:tc gridSpan="2"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13284C"/>
                          </a:solidFill>
                        </a:rPr>
                        <a:t>From SENSUM Project</a:t>
                      </a:r>
                    </a:p>
                    <a:p>
                      <a:r>
                        <a:rPr lang="en-US" sz="1600" dirty="0" smtClean="0">
                          <a:solidFill>
                            <a:srgbClr val="13284C"/>
                          </a:solidFill>
                        </a:rPr>
                        <a:t>EO Proxies for Vulnerability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B84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B844"/>
                    </a:solidFill>
                  </a:tcPr>
                </a:tc>
              </a:tr>
              <a:tr h="423146">
                <a:tc>
                  <a:txBody>
                    <a:bodyPr/>
                    <a:lstStyle/>
                    <a:p>
                      <a:r>
                        <a:rPr lang="it-IT" sz="1600" dirty="0" smtClean="0">
                          <a:solidFill>
                            <a:srgbClr val="13284C"/>
                          </a:solidFill>
                        </a:rPr>
                        <a:t>Medium </a:t>
                      </a:r>
                      <a:r>
                        <a:rPr lang="it-IT" sz="1600" dirty="0" err="1" smtClean="0">
                          <a:solidFill>
                            <a:srgbClr val="13284C"/>
                          </a:solidFill>
                        </a:rPr>
                        <a:t>Resolution</a:t>
                      </a:r>
                      <a:endParaRPr lang="en-US" sz="1600" dirty="0">
                        <a:solidFill>
                          <a:srgbClr val="13284C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B84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dirty="0" smtClean="0">
                          <a:solidFill>
                            <a:srgbClr val="13284C"/>
                          </a:solidFill>
                        </a:rPr>
                        <a:t>High </a:t>
                      </a:r>
                      <a:r>
                        <a:rPr lang="it-IT" sz="1600" dirty="0" err="1" smtClean="0">
                          <a:solidFill>
                            <a:srgbClr val="13284C"/>
                          </a:solidFill>
                        </a:rPr>
                        <a:t>Resolution</a:t>
                      </a:r>
                      <a:endParaRPr lang="en-US" sz="1600" dirty="0">
                        <a:solidFill>
                          <a:srgbClr val="13284C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B844"/>
                    </a:solidFill>
                  </a:tcPr>
                </a:tc>
              </a:tr>
              <a:tr h="222720">
                <a:tc>
                  <a:txBody>
                    <a:bodyPr/>
                    <a:lstStyle/>
                    <a:p>
                      <a:r>
                        <a:rPr lang="it-IT" sz="1600" dirty="0" err="1" smtClean="0">
                          <a:solidFill>
                            <a:srgbClr val="13284C"/>
                          </a:solidFill>
                        </a:rPr>
                        <a:t>Unsupervised</a:t>
                      </a:r>
                      <a:r>
                        <a:rPr lang="it-IT" sz="1600" baseline="0" dirty="0" smtClean="0">
                          <a:solidFill>
                            <a:srgbClr val="13284C"/>
                          </a:solidFill>
                        </a:rPr>
                        <a:t> </a:t>
                      </a:r>
                      <a:r>
                        <a:rPr lang="it-IT" sz="1600" baseline="0" dirty="0" err="1" smtClean="0">
                          <a:solidFill>
                            <a:srgbClr val="13284C"/>
                          </a:solidFill>
                        </a:rPr>
                        <a:t>built</a:t>
                      </a:r>
                      <a:r>
                        <a:rPr lang="it-IT" sz="1600" baseline="0" dirty="0" smtClean="0">
                          <a:solidFill>
                            <a:srgbClr val="13284C"/>
                          </a:solidFill>
                        </a:rPr>
                        <a:t>-up area</a:t>
                      </a:r>
                      <a:endParaRPr lang="en-US" sz="1600" dirty="0">
                        <a:solidFill>
                          <a:srgbClr val="13284C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dirty="0" smtClean="0">
                          <a:solidFill>
                            <a:srgbClr val="13284C"/>
                          </a:solidFill>
                        </a:rPr>
                        <a:t>Building </a:t>
                      </a:r>
                      <a:r>
                        <a:rPr lang="it-IT" sz="1600" dirty="0" err="1" smtClean="0">
                          <a:solidFill>
                            <a:srgbClr val="13284C"/>
                          </a:solidFill>
                        </a:rPr>
                        <a:t>footprints</a:t>
                      </a:r>
                      <a:endParaRPr lang="en-US" sz="1600" dirty="0">
                        <a:solidFill>
                          <a:srgbClr val="13284C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89760">
                <a:tc>
                  <a:txBody>
                    <a:bodyPr/>
                    <a:lstStyle/>
                    <a:p>
                      <a:r>
                        <a:rPr lang="it-IT" sz="1600" dirty="0" smtClean="0">
                          <a:solidFill>
                            <a:srgbClr val="13284C"/>
                          </a:solidFill>
                        </a:rPr>
                        <a:t>Age of </a:t>
                      </a:r>
                      <a:r>
                        <a:rPr lang="it-IT" sz="1600" dirty="0" err="1" smtClean="0">
                          <a:solidFill>
                            <a:srgbClr val="13284C"/>
                          </a:solidFill>
                        </a:rPr>
                        <a:t>built</a:t>
                      </a:r>
                      <a:r>
                        <a:rPr lang="it-IT" sz="1600" dirty="0" smtClean="0">
                          <a:solidFill>
                            <a:srgbClr val="13284C"/>
                          </a:solidFill>
                        </a:rPr>
                        <a:t>-up area (</a:t>
                      </a:r>
                      <a:r>
                        <a:rPr lang="it-IT" sz="1600" dirty="0" err="1" smtClean="0">
                          <a:solidFill>
                            <a:srgbClr val="13284C"/>
                          </a:solidFill>
                        </a:rPr>
                        <a:t>evolution</a:t>
                      </a:r>
                      <a:r>
                        <a:rPr lang="it-IT" sz="1600" baseline="0" dirty="0" smtClean="0">
                          <a:solidFill>
                            <a:srgbClr val="13284C"/>
                          </a:solidFill>
                        </a:rPr>
                        <a:t> in time)</a:t>
                      </a:r>
                      <a:endParaRPr lang="en-US" sz="1600" dirty="0">
                        <a:solidFill>
                          <a:srgbClr val="13284C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dirty="0" smtClean="0">
                          <a:solidFill>
                            <a:srgbClr val="13284C"/>
                          </a:solidFill>
                        </a:rPr>
                        <a:t>Building </a:t>
                      </a:r>
                      <a:r>
                        <a:rPr lang="it-IT" sz="1600" dirty="0" err="1" smtClean="0">
                          <a:solidFill>
                            <a:srgbClr val="13284C"/>
                          </a:solidFill>
                        </a:rPr>
                        <a:t>height</a:t>
                      </a:r>
                      <a:endParaRPr lang="en-US" sz="1600" dirty="0">
                        <a:solidFill>
                          <a:srgbClr val="13284C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22720"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rgbClr val="13284C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dirty="0" smtClean="0">
                          <a:solidFill>
                            <a:srgbClr val="13284C"/>
                          </a:solidFill>
                        </a:rPr>
                        <a:t>Building</a:t>
                      </a:r>
                      <a:r>
                        <a:rPr lang="it-IT" sz="1600" baseline="0" dirty="0" smtClean="0">
                          <a:solidFill>
                            <a:srgbClr val="13284C"/>
                          </a:solidFill>
                        </a:rPr>
                        <a:t> </a:t>
                      </a:r>
                      <a:r>
                        <a:rPr lang="it-IT" sz="1600" baseline="0" dirty="0" err="1" smtClean="0">
                          <a:solidFill>
                            <a:srgbClr val="13284C"/>
                          </a:solidFill>
                        </a:rPr>
                        <a:t>regularity</a:t>
                      </a:r>
                      <a:endParaRPr lang="en-US" sz="1600" dirty="0">
                        <a:solidFill>
                          <a:srgbClr val="13284C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22720"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rgbClr val="13284C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dirty="0" smtClean="0">
                          <a:solidFill>
                            <a:srgbClr val="13284C"/>
                          </a:solidFill>
                        </a:rPr>
                        <a:t>Building</a:t>
                      </a:r>
                      <a:r>
                        <a:rPr lang="it-IT" sz="1600" baseline="0" dirty="0" smtClean="0">
                          <a:solidFill>
                            <a:srgbClr val="13284C"/>
                          </a:solidFill>
                        </a:rPr>
                        <a:t> </a:t>
                      </a:r>
                      <a:r>
                        <a:rPr lang="it-IT" sz="1600" baseline="0" dirty="0" err="1" smtClean="0">
                          <a:solidFill>
                            <a:srgbClr val="13284C"/>
                          </a:solidFill>
                        </a:rPr>
                        <a:t>alignment</a:t>
                      </a:r>
                      <a:endParaRPr lang="en-US" sz="1600" dirty="0">
                        <a:solidFill>
                          <a:srgbClr val="13284C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22720"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rgbClr val="13284C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dirty="0" smtClean="0">
                          <a:solidFill>
                            <a:srgbClr val="13284C"/>
                          </a:solidFill>
                        </a:rPr>
                        <a:t>Building </a:t>
                      </a:r>
                      <a:r>
                        <a:rPr lang="it-IT" sz="1600" dirty="0" err="1" smtClean="0">
                          <a:solidFill>
                            <a:srgbClr val="13284C"/>
                          </a:solidFill>
                        </a:rPr>
                        <a:t>density</a:t>
                      </a:r>
                      <a:endParaRPr lang="it-IT" sz="1600" dirty="0" smtClean="0">
                        <a:solidFill>
                          <a:srgbClr val="13284C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511201"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rgbClr val="13284C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dirty="0" err="1" smtClean="0">
                          <a:solidFill>
                            <a:srgbClr val="13284C"/>
                          </a:solidFill>
                        </a:rPr>
                        <a:t>Roof</a:t>
                      </a:r>
                      <a:r>
                        <a:rPr lang="it-IT" sz="1600" dirty="0" smtClean="0">
                          <a:solidFill>
                            <a:srgbClr val="13284C"/>
                          </a:solidFill>
                        </a:rPr>
                        <a:t> </a:t>
                      </a:r>
                      <a:r>
                        <a:rPr lang="it-IT" sz="1600" dirty="0" err="1" smtClean="0">
                          <a:solidFill>
                            <a:srgbClr val="13284C"/>
                          </a:solidFill>
                        </a:rPr>
                        <a:t>type</a:t>
                      </a:r>
                      <a:endParaRPr lang="it-IT" sz="1600" dirty="0" smtClean="0">
                        <a:solidFill>
                          <a:srgbClr val="13284C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49" name="Immagin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378" t="36493" r="16253" b="23496"/>
          <a:stretch/>
        </p:blipFill>
        <p:spPr>
          <a:xfrm>
            <a:off x="4584683" y="4402667"/>
            <a:ext cx="1397000" cy="2119568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cxnSp>
        <p:nvCxnSpPr>
          <p:cNvPr id="5" name="Connettore 1 4"/>
          <p:cNvCxnSpPr/>
          <p:nvPr/>
        </p:nvCxnSpPr>
        <p:spPr>
          <a:xfrm>
            <a:off x="3231444" y="3717187"/>
            <a:ext cx="1325017" cy="28050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/>
          <p:cNvCxnSpPr/>
          <p:nvPr/>
        </p:nvCxnSpPr>
        <p:spPr>
          <a:xfrm>
            <a:off x="4078111" y="2314663"/>
            <a:ext cx="1903572" cy="208800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8827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332956" y="27049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13284C"/>
                </a:solidFill>
                <a:latin typeface="Subatomic Tsoonami"/>
                <a:cs typeface="Subatomic Tsoonami"/>
              </a:rPr>
              <a:t>EO &amp; hazard</a:t>
            </a:r>
          </a:p>
        </p:txBody>
      </p:sp>
      <p:pic>
        <p:nvPicPr>
          <p:cNvPr id="14" name="Immagine 13" descr="Screen Shot 2014-05-14 at 23.37.0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999" y="1524349"/>
            <a:ext cx="7192899" cy="4495562"/>
          </a:xfrm>
          <a:prstGeom prst="rect">
            <a:avLst/>
          </a:prstGeom>
        </p:spPr>
      </p:pic>
      <p:pic>
        <p:nvPicPr>
          <p:cNvPr id="15" name="Immagine 14" descr="Screen Shot 2014-05-14 at 23.37.2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499" y="1524238"/>
            <a:ext cx="7192899" cy="4495562"/>
          </a:xfrm>
          <a:prstGeom prst="rect">
            <a:avLst/>
          </a:prstGeom>
        </p:spPr>
      </p:pic>
      <p:pic>
        <p:nvPicPr>
          <p:cNvPr id="16" name="Immagine 15" descr="Screen Shot 2014-05-15 at 03.03.1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499" y="1524238"/>
            <a:ext cx="7192899" cy="4495562"/>
          </a:xfrm>
          <a:prstGeom prst="rect">
            <a:avLst/>
          </a:prstGeom>
        </p:spPr>
      </p:pic>
      <p:pic>
        <p:nvPicPr>
          <p:cNvPr id="17" name="Immagine 16" descr="Screen Shot 2014-05-15 at 03.05.05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499" y="1524238"/>
            <a:ext cx="7192899" cy="4495562"/>
          </a:xfrm>
          <a:prstGeom prst="rect">
            <a:avLst/>
          </a:prstGeom>
        </p:spPr>
      </p:pic>
      <p:cxnSp>
        <p:nvCxnSpPr>
          <p:cNvPr id="18" name="Connettore 1 17"/>
          <p:cNvCxnSpPr/>
          <p:nvPr/>
        </p:nvCxnSpPr>
        <p:spPr>
          <a:xfrm flipH="1">
            <a:off x="2529812" y="4901498"/>
            <a:ext cx="48288" cy="155403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ttangolo 1"/>
          <p:cNvSpPr/>
          <p:nvPr/>
        </p:nvSpPr>
        <p:spPr>
          <a:xfrm>
            <a:off x="635000" y="939169"/>
            <a:ext cx="80574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i="1" dirty="0" err="1" smtClean="0"/>
              <a:t>flood</a:t>
            </a:r>
            <a:r>
              <a:rPr lang="it-IT" i="1" dirty="0" smtClean="0"/>
              <a:t> </a:t>
            </a:r>
            <a:r>
              <a:rPr lang="it-IT" i="1" dirty="0" err="1" smtClean="0"/>
              <a:t>print</a:t>
            </a:r>
            <a:r>
              <a:rPr lang="it-IT" i="1" dirty="0" smtClean="0"/>
              <a:t> to </a:t>
            </a:r>
            <a:r>
              <a:rPr lang="it-IT" i="1" dirty="0" smtClean="0"/>
              <a:t>calibrate </a:t>
            </a:r>
            <a:r>
              <a:rPr lang="it-IT" i="1" dirty="0" err="1"/>
              <a:t>modelled</a:t>
            </a:r>
            <a:r>
              <a:rPr lang="it-IT" i="1" dirty="0"/>
              <a:t> </a:t>
            </a:r>
            <a:r>
              <a:rPr lang="it-IT" i="1" dirty="0" err="1"/>
              <a:t>flood</a:t>
            </a:r>
            <a:r>
              <a:rPr lang="it-IT" i="1" dirty="0"/>
              <a:t> water </a:t>
            </a:r>
            <a:r>
              <a:rPr lang="it-IT" i="1" dirty="0" err="1"/>
              <a:t>depth</a:t>
            </a:r>
            <a:r>
              <a:rPr lang="it-IT" i="1" dirty="0"/>
              <a:t> </a:t>
            </a:r>
            <a:endParaRPr lang="es-ES_tradnl" dirty="0"/>
          </a:p>
        </p:txBody>
      </p:sp>
      <p:sp>
        <p:nvSpPr>
          <p:cNvPr id="9" name="Rettangolo 8"/>
          <p:cNvSpPr/>
          <p:nvPr/>
        </p:nvSpPr>
        <p:spPr>
          <a:xfrm>
            <a:off x="688556" y="6171569"/>
            <a:ext cx="80574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i="1" dirty="0" err="1" smtClean="0"/>
              <a:t>Northern</a:t>
            </a:r>
            <a:r>
              <a:rPr lang="it-IT" i="1" dirty="0" smtClean="0"/>
              <a:t> </a:t>
            </a:r>
            <a:r>
              <a:rPr lang="it-IT" i="1" dirty="0" err="1" smtClean="0"/>
              <a:t>Italy</a:t>
            </a:r>
            <a:r>
              <a:rPr lang="it-IT" i="1" dirty="0" smtClean="0"/>
              <a:t>, 2014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362128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332956" y="129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13284C"/>
                </a:solidFill>
                <a:latin typeface="Subatomic Tsoonami"/>
                <a:cs typeface="Subatomic Tsoonami"/>
              </a:rPr>
              <a:t>EO &amp; </a:t>
            </a:r>
            <a:r>
              <a:rPr lang="en-GB" sz="3600" dirty="0" smtClean="0">
                <a:solidFill>
                  <a:srgbClr val="13284C"/>
                </a:solidFill>
                <a:latin typeface="Subatomic Tsoonami"/>
                <a:cs typeface="Subatomic Tsoonami"/>
              </a:rPr>
              <a:t>vulnerability</a:t>
            </a:r>
            <a:endParaRPr lang="en-GB" sz="3600" dirty="0">
              <a:solidFill>
                <a:srgbClr val="13284C"/>
              </a:solidFill>
              <a:latin typeface="Subatomic Tsoonami"/>
              <a:cs typeface="Subatomic Tsoonami"/>
            </a:endParaRPr>
          </a:p>
        </p:txBody>
      </p:sp>
      <p:graphicFrame>
        <p:nvGraphicFramePr>
          <p:cNvPr id="7" name="Tabel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8527157"/>
              </p:ext>
            </p:extLst>
          </p:nvPr>
        </p:nvGraphicFramePr>
        <p:xfrm>
          <a:off x="135467" y="1078971"/>
          <a:ext cx="3699156" cy="31517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9578"/>
                <a:gridCol w="1849578"/>
              </a:tblGrid>
              <a:tr h="270746">
                <a:tc gridSpan="2">
                  <a:txBody>
                    <a:bodyPr/>
                    <a:lstStyle/>
                    <a:p>
                      <a:r>
                        <a:rPr lang="en-US" sz="1400" dirty="0" smtClean="0"/>
                        <a:t>From SENSUM Project</a:t>
                      </a:r>
                    </a:p>
                    <a:p>
                      <a:r>
                        <a:rPr lang="en-US" sz="1150" dirty="0" smtClean="0"/>
                        <a:t>EO Proxies for Vulnerability (Earthquakes and Landslides)</a:t>
                      </a:r>
                      <a:endParaRPr lang="en-US" sz="115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B84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B844"/>
                    </a:solidFill>
                  </a:tcPr>
                </a:tc>
              </a:tr>
              <a:tr h="423146">
                <a:tc>
                  <a:txBody>
                    <a:bodyPr/>
                    <a:lstStyle/>
                    <a:p>
                      <a:r>
                        <a:rPr lang="it-IT" sz="1200" dirty="0" smtClean="0"/>
                        <a:t>Medium </a:t>
                      </a:r>
                      <a:r>
                        <a:rPr lang="it-IT" sz="1200" dirty="0" err="1" smtClean="0"/>
                        <a:t>Resolution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B84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dirty="0" smtClean="0"/>
                        <a:t>High </a:t>
                      </a:r>
                      <a:r>
                        <a:rPr lang="it-IT" sz="1200" dirty="0" err="1" smtClean="0"/>
                        <a:t>Resolution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B844"/>
                    </a:solidFill>
                  </a:tcPr>
                </a:tc>
              </a:tr>
              <a:tr h="222720">
                <a:tc>
                  <a:txBody>
                    <a:bodyPr/>
                    <a:lstStyle/>
                    <a:p>
                      <a:r>
                        <a:rPr lang="it-IT" sz="1200" dirty="0" err="1" smtClean="0">
                          <a:solidFill>
                            <a:schemeClr val="tx1"/>
                          </a:solidFill>
                        </a:rPr>
                        <a:t>Unsupervised</a:t>
                      </a:r>
                      <a:r>
                        <a:rPr lang="it-IT" sz="1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it-IT" sz="1200" baseline="0" dirty="0" err="1" smtClean="0">
                          <a:solidFill>
                            <a:schemeClr val="tx1"/>
                          </a:solidFill>
                        </a:rPr>
                        <a:t>built</a:t>
                      </a:r>
                      <a:r>
                        <a:rPr lang="it-IT" sz="1200" baseline="0" dirty="0" smtClean="0">
                          <a:solidFill>
                            <a:schemeClr val="tx1"/>
                          </a:solidFill>
                        </a:rPr>
                        <a:t>-up area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dirty="0" smtClean="0">
                          <a:solidFill>
                            <a:schemeClr val="tx1"/>
                          </a:solidFill>
                        </a:rPr>
                        <a:t>Building </a:t>
                      </a:r>
                      <a:r>
                        <a:rPr lang="it-IT" sz="1200" dirty="0" err="1" smtClean="0">
                          <a:solidFill>
                            <a:schemeClr val="tx1"/>
                          </a:solidFill>
                        </a:rPr>
                        <a:t>footprints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89760">
                <a:tc>
                  <a:txBody>
                    <a:bodyPr/>
                    <a:lstStyle/>
                    <a:p>
                      <a:r>
                        <a:rPr lang="it-IT" sz="1200" dirty="0" smtClean="0">
                          <a:solidFill>
                            <a:schemeClr val="tx1"/>
                          </a:solidFill>
                        </a:rPr>
                        <a:t>Age of </a:t>
                      </a:r>
                      <a:r>
                        <a:rPr lang="it-IT" sz="1200" dirty="0" err="1" smtClean="0">
                          <a:solidFill>
                            <a:schemeClr val="tx1"/>
                          </a:solidFill>
                        </a:rPr>
                        <a:t>built</a:t>
                      </a:r>
                      <a:r>
                        <a:rPr lang="it-IT" sz="1200" dirty="0" smtClean="0">
                          <a:solidFill>
                            <a:schemeClr val="tx1"/>
                          </a:solidFill>
                        </a:rPr>
                        <a:t>-up area (</a:t>
                      </a:r>
                      <a:r>
                        <a:rPr lang="it-IT" sz="1200" dirty="0" err="1" smtClean="0">
                          <a:solidFill>
                            <a:schemeClr val="tx1"/>
                          </a:solidFill>
                        </a:rPr>
                        <a:t>evolution</a:t>
                      </a:r>
                      <a:r>
                        <a:rPr lang="it-IT" sz="1200" baseline="0" dirty="0" smtClean="0">
                          <a:solidFill>
                            <a:schemeClr val="tx1"/>
                          </a:solidFill>
                        </a:rPr>
                        <a:t> in time)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dirty="0" smtClean="0">
                          <a:solidFill>
                            <a:schemeClr val="tx1"/>
                          </a:solidFill>
                        </a:rPr>
                        <a:t>Building </a:t>
                      </a:r>
                      <a:r>
                        <a:rPr lang="it-IT" sz="1200" dirty="0" err="1" smtClean="0">
                          <a:solidFill>
                            <a:schemeClr val="tx1"/>
                          </a:solidFill>
                        </a:rPr>
                        <a:t>height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22720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dirty="0" smtClean="0">
                          <a:solidFill>
                            <a:schemeClr val="tx1"/>
                          </a:solidFill>
                        </a:rPr>
                        <a:t>Building</a:t>
                      </a:r>
                      <a:r>
                        <a:rPr lang="it-IT" sz="1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it-IT" sz="1200" baseline="0" dirty="0" err="1" smtClean="0">
                          <a:solidFill>
                            <a:schemeClr val="tx1"/>
                          </a:solidFill>
                        </a:rPr>
                        <a:t>regularity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22720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dirty="0" smtClean="0">
                          <a:solidFill>
                            <a:schemeClr val="tx1"/>
                          </a:solidFill>
                        </a:rPr>
                        <a:t>Building</a:t>
                      </a:r>
                      <a:r>
                        <a:rPr lang="it-IT" sz="1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it-IT" sz="1200" baseline="0" dirty="0" err="1" smtClean="0">
                          <a:solidFill>
                            <a:schemeClr val="tx1"/>
                          </a:solidFill>
                        </a:rPr>
                        <a:t>alignment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22720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dirty="0" smtClean="0">
                          <a:solidFill>
                            <a:schemeClr val="tx1"/>
                          </a:solidFill>
                        </a:rPr>
                        <a:t>Building </a:t>
                      </a:r>
                      <a:r>
                        <a:rPr lang="it-IT" sz="1200" dirty="0" err="1" smtClean="0">
                          <a:solidFill>
                            <a:schemeClr val="tx1"/>
                          </a:solidFill>
                        </a:rPr>
                        <a:t>density</a:t>
                      </a:r>
                      <a:endParaRPr lang="it-IT" sz="120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511201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dirty="0" err="1" smtClean="0">
                          <a:solidFill>
                            <a:schemeClr val="tx1"/>
                          </a:solidFill>
                        </a:rPr>
                        <a:t>Roof</a:t>
                      </a:r>
                      <a:r>
                        <a:rPr lang="it-IT" sz="12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it-IT" sz="1200" dirty="0" err="1" smtClean="0">
                          <a:solidFill>
                            <a:schemeClr val="tx1"/>
                          </a:solidFill>
                        </a:rPr>
                        <a:t>type</a:t>
                      </a:r>
                      <a:endParaRPr lang="it-IT" sz="120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Tabel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3838042"/>
              </p:ext>
            </p:extLst>
          </p:nvPr>
        </p:nvGraphicFramePr>
        <p:xfrm>
          <a:off x="4233849" y="1078971"/>
          <a:ext cx="4601118" cy="5397049"/>
        </p:xfrm>
        <a:graphic>
          <a:graphicData uri="http://schemas.openxmlformats.org/drawingml/2006/table">
            <a:tbl>
              <a:tblPr/>
              <a:tblGrid>
                <a:gridCol w="3484019"/>
                <a:gridCol w="1117099"/>
              </a:tblGrid>
              <a:tr h="200083">
                <a:tc>
                  <a:txBody>
                    <a:bodyPr/>
                    <a:lstStyle/>
                    <a:p>
                      <a:pPr algn="ctr" fontAlgn="b"/>
                      <a:r>
                        <a:rPr lang="it-IT" sz="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BUILDINGS ATTRIBUTES </a:t>
                      </a:r>
                      <a:r>
                        <a:rPr lang="it-IT" sz="8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useful</a:t>
                      </a:r>
                      <a:r>
                        <a:rPr lang="it-IT" sz="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 for FLOOD DAMAGE CURVES</a:t>
                      </a:r>
                    </a:p>
                  </a:txBody>
                  <a:tcPr marL="5005" marR="5005" marT="500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PROXIES from REMOTE SENSING</a:t>
                      </a:r>
                    </a:p>
                  </a:txBody>
                  <a:tcPr marL="5005" marR="5005" marT="500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8370">
                <a:tc>
                  <a:txBody>
                    <a:bodyPr/>
                    <a:lstStyle/>
                    <a:p>
                      <a:pPr algn="l" fontAlgn="ctr"/>
                      <a:r>
                        <a:rPr lang="it-IT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1. Use</a:t>
                      </a:r>
                    </a:p>
                  </a:txBody>
                  <a:tcPr marL="5005" marR="5005" marT="50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rowSpan="18"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-</a:t>
                      </a:r>
                      <a:r>
                        <a:rPr lang="en-US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Open spaces                                                  -Land use                                                             -Roof type                                                                  -Building footprint                                        </a:t>
                      </a:r>
                    </a:p>
                  </a:txBody>
                  <a:tcPr marL="5005" marR="5005" marT="50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8370">
                <a:tc>
                  <a:txBody>
                    <a:bodyPr/>
                    <a:lstStyle/>
                    <a:p>
                      <a:pPr algn="l" fontAlgn="ctr"/>
                      <a:r>
                        <a:rPr lang="it-IT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1.1 </a:t>
                      </a:r>
                      <a:r>
                        <a:rPr lang="it-IT" sz="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Residential</a:t>
                      </a:r>
                      <a:endParaRPr lang="it-IT" sz="500" b="0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120132" marR="5005" marT="50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88370">
                <a:tc>
                  <a:txBody>
                    <a:bodyPr/>
                    <a:lstStyle/>
                    <a:p>
                      <a:pPr algn="l" fontAlgn="ctr"/>
                      <a:r>
                        <a:rPr lang="it-IT" sz="500" b="0" i="1" u="none" strike="noStrike" dirty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1.1.1 </a:t>
                      </a:r>
                      <a:r>
                        <a:rPr lang="it-IT" sz="5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Upper</a:t>
                      </a:r>
                      <a:r>
                        <a:rPr lang="it-IT" sz="500" b="0" i="1" u="none" strike="noStrike" dirty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 middle and middle </a:t>
                      </a:r>
                      <a:r>
                        <a:rPr lang="it-IT" sz="5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class</a:t>
                      </a:r>
                      <a:endParaRPr lang="it-IT" sz="500" b="0" i="1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180198" marR="5005" marT="50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88370">
                <a:tc>
                  <a:txBody>
                    <a:bodyPr/>
                    <a:lstStyle/>
                    <a:p>
                      <a:pPr algn="l" fontAlgn="ctr"/>
                      <a:r>
                        <a:rPr lang="it-IT" sz="500" b="0" i="1" u="none" strike="noStrike" dirty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1.1.2 Lower middle </a:t>
                      </a:r>
                      <a:r>
                        <a:rPr lang="it-IT" sz="5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class</a:t>
                      </a:r>
                      <a:endParaRPr lang="it-IT" sz="500" b="0" i="1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180198" marR="5005" marT="50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88370">
                <a:tc>
                  <a:txBody>
                    <a:bodyPr/>
                    <a:lstStyle/>
                    <a:p>
                      <a:pPr algn="l" fontAlgn="ctr"/>
                      <a:r>
                        <a:rPr lang="it-IT" sz="500" b="0" i="1" u="none" strike="noStrike" dirty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1.1.3 </a:t>
                      </a:r>
                      <a:r>
                        <a:rPr lang="it-IT" sz="5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Skilled</a:t>
                      </a:r>
                      <a:r>
                        <a:rPr lang="it-IT" sz="500" b="0" i="1" u="none" strike="noStrike" dirty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 </a:t>
                      </a:r>
                      <a:r>
                        <a:rPr lang="it-IT" sz="5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working</a:t>
                      </a:r>
                      <a:r>
                        <a:rPr lang="it-IT" sz="500" b="0" i="1" u="none" strike="noStrike" dirty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 </a:t>
                      </a:r>
                      <a:r>
                        <a:rPr lang="it-IT" sz="5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class</a:t>
                      </a:r>
                      <a:endParaRPr lang="it-IT" sz="500" b="0" i="1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180198" marR="5005" marT="50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88370">
                <a:tc>
                  <a:txBody>
                    <a:bodyPr/>
                    <a:lstStyle/>
                    <a:p>
                      <a:pPr algn="l" fontAlgn="ctr"/>
                      <a:r>
                        <a:rPr lang="it-IT" sz="500" b="0" i="1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1.1.4 Working class and lowest level of subsistence</a:t>
                      </a:r>
                    </a:p>
                  </a:txBody>
                  <a:tcPr marL="180198" marR="5005" marT="50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88370">
                <a:tc>
                  <a:txBody>
                    <a:bodyPr/>
                    <a:lstStyle/>
                    <a:p>
                      <a:pPr algn="l" fontAlgn="ctr"/>
                      <a:r>
                        <a:rPr lang="it-IT" sz="5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1.2 Commercial</a:t>
                      </a:r>
                    </a:p>
                  </a:txBody>
                  <a:tcPr marL="120132" marR="5005" marT="50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88370">
                <a:tc>
                  <a:txBody>
                    <a:bodyPr/>
                    <a:lstStyle/>
                    <a:p>
                      <a:pPr algn="l" fontAlgn="ctr"/>
                      <a:r>
                        <a:rPr lang="it-IT" sz="500" b="0" i="1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1.2.1 Professional business</a:t>
                      </a:r>
                    </a:p>
                  </a:txBody>
                  <a:tcPr marL="180198" marR="5005" marT="50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88370">
                <a:tc>
                  <a:txBody>
                    <a:bodyPr/>
                    <a:lstStyle/>
                    <a:p>
                      <a:pPr algn="l" fontAlgn="ctr"/>
                      <a:r>
                        <a:rPr lang="it-IT" sz="500" b="0" i="1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1.2.2 Shops/Supermarkets</a:t>
                      </a:r>
                    </a:p>
                  </a:txBody>
                  <a:tcPr marL="180198" marR="5005" marT="50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88370">
                <a:tc>
                  <a:txBody>
                    <a:bodyPr/>
                    <a:lstStyle/>
                    <a:p>
                      <a:pPr algn="l" fontAlgn="ctr"/>
                      <a:r>
                        <a:rPr lang="it-IT" sz="500" b="0" i="1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1.2.3 Industrial</a:t>
                      </a:r>
                    </a:p>
                  </a:txBody>
                  <a:tcPr marL="180198" marR="5005" marT="50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88370">
                <a:tc>
                  <a:txBody>
                    <a:bodyPr/>
                    <a:lstStyle/>
                    <a:p>
                      <a:pPr algn="l" fontAlgn="ctr"/>
                      <a:r>
                        <a:rPr lang="it-IT" sz="5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1.3 Public</a:t>
                      </a:r>
                    </a:p>
                  </a:txBody>
                  <a:tcPr marL="120132" marR="5005" marT="50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88370">
                <a:tc>
                  <a:txBody>
                    <a:bodyPr/>
                    <a:lstStyle/>
                    <a:p>
                      <a:pPr algn="l" fontAlgn="ctr"/>
                      <a:r>
                        <a:rPr lang="it-IT" sz="500" b="0" i="1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1.3.1 Hospital/ Health structure</a:t>
                      </a:r>
                    </a:p>
                  </a:txBody>
                  <a:tcPr marL="180198" marR="5005" marT="50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88370">
                <a:tc>
                  <a:txBody>
                    <a:bodyPr/>
                    <a:lstStyle/>
                    <a:p>
                      <a:pPr algn="l" fontAlgn="ctr"/>
                      <a:r>
                        <a:rPr lang="it-IT" sz="500" b="0" i="1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1.3.2 School/ Educational structure</a:t>
                      </a:r>
                    </a:p>
                  </a:txBody>
                  <a:tcPr marL="180198" marR="5005" marT="50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88370">
                <a:tc>
                  <a:txBody>
                    <a:bodyPr/>
                    <a:lstStyle/>
                    <a:p>
                      <a:pPr algn="l" fontAlgn="ctr"/>
                      <a:r>
                        <a:rPr lang="it-IT" sz="500" b="0" i="1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1.3.3 Government facility</a:t>
                      </a:r>
                    </a:p>
                  </a:txBody>
                  <a:tcPr marL="180198" marR="5005" marT="50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88370">
                <a:tc>
                  <a:txBody>
                    <a:bodyPr/>
                    <a:lstStyle/>
                    <a:p>
                      <a:pPr algn="l" fontAlgn="ctr"/>
                      <a:r>
                        <a:rPr lang="it-IT" sz="5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1.4 Touristic</a:t>
                      </a:r>
                    </a:p>
                  </a:txBody>
                  <a:tcPr marL="120132" marR="5005" marT="50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88370">
                <a:tc>
                  <a:txBody>
                    <a:bodyPr/>
                    <a:lstStyle/>
                    <a:p>
                      <a:pPr algn="l" fontAlgn="ctr"/>
                      <a:r>
                        <a:rPr lang="pt-BR" sz="500" b="0" i="1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1.4.1 Museum</a:t>
                      </a:r>
                    </a:p>
                  </a:txBody>
                  <a:tcPr marL="180198" marR="5005" marT="50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88370">
                <a:tc>
                  <a:txBody>
                    <a:bodyPr/>
                    <a:lstStyle/>
                    <a:p>
                      <a:pPr algn="l" fontAlgn="ctr"/>
                      <a:r>
                        <a:rPr lang="it-IT" sz="500" b="0" i="1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1.4.2 Hotel</a:t>
                      </a:r>
                    </a:p>
                  </a:txBody>
                  <a:tcPr marL="180198" marR="5005" marT="50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88370">
                <a:tc>
                  <a:txBody>
                    <a:bodyPr/>
                    <a:lstStyle/>
                    <a:p>
                      <a:pPr algn="l" fontAlgn="ctr"/>
                      <a:r>
                        <a:rPr lang="it-IT" sz="500" b="0" i="1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1.4.3 Religious building</a:t>
                      </a:r>
                    </a:p>
                  </a:txBody>
                  <a:tcPr marL="180198" marR="5005" marT="50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88370">
                <a:tc>
                  <a:txBody>
                    <a:bodyPr/>
                    <a:lstStyle/>
                    <a:p>
                      <a:pPr algn="l" fontAlgn="ctr"/>
                      <a:r>
                        <a:rPr lang="it-IT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2. Construction </a:t>
                      </a:r>
                      <a:r>
                        <a:rPr lang="it-IT" sz="7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material</a:t>
                      </a:r>
                      <a:endParaRPr lang="it-IT" sz="700" b="1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5005" marR="5005" marT="50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-Land use                                                             -Roof type                                                                  -</a:t>
                      </a:r>
                      <a:r>
                        <a:rPr lang="en-US" sz="7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Buiding</a:t>
                      </a:r>
                      <a:r>
                        <a:rPr lang="en-US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age                                       </a:t>
                      </a:r>
                    </a:p>
                  </a:txBody>
                  <a:tcPr marL="5005" marR="5005" marT="50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8370">
                <a:tc>
                  <a:txBody>
                    <a:bodyPr/>
                    <a:lstStyle/>
                    <a:p>
                      <a:pPr algn="l" fontAlgn="ctr"/>
                      <a:r>
                        <a:rPr lang="it-IT" sz="5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2.1 Wood frame</a:t>
                      </a:r>
                    </a:p>
                  </a:txBody>
                  <a:tcPr marL="120132" marR="5005" marT="50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88370">
                <a:tc>
                  <a:txBody>
                    <a:bodyPr/>
                    <a:lstStyle/>
                    <a:p>
                      <a:pPr algn="l" fontAlgn="ctr"/>
                      <a:r>
                        <a:rPr lang="it-IT" sz="5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2.2 Steel Frame</a:t>
                      </a:r>
                    </a:p>
                  </a:txBody>
                  <a:tcPr marL="120132" marR="5005" marT="50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88370">
                <a:tc>
                  <a:txBody>
                    <a:bodyPr/>
                    <a:lstStyle/>
                    <a:p>
                      <a:pPr algn="l" fontAlgn="ctr"/>
                      <a:r>
                        <a:rPr lang="it-IT" sz="5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2.3 Masonry</a:t>
                      </a:r>
                    </a:p>
                  </a:txBody>
                  <a:tcPr marL="120132" marR="5005" marT="50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88370">
                <a:tc>
                  <a:txBody>
                    <a:bodyPr/>
                    <a:lstStyle/>
                    <a:p>
                      <a:pPr algn="l" fontAlgn="ctr"/>
                      <a:r>
                        <a:rPr lang="it-IT" sz="5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2.4 Concrete bearing wall structures</a:t>
                      </a:r>
                    </a:p>
                  </a:txBody>
                  <a:tcPr marL="120132" marR="5005" marT="50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02334">
                <a:tc>
                  <a:txBody>
                    <a:bodyPr/>
                    <a:lstStyle/>
                    <a:p>
                      <a:pPr algn="l" fontAlgn="ctr"/>
                      <a:r>
                        <a:rPr lang="it-IT" sz="700" b="1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3. First floor elevation above the ground [meters]</a:t>
                      </a:r>
                    </a:p>
                  </a:txBody>
                  <a:tcPr marL="5005" marR="5005" marT="50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User </a:t>
                      </a:r>
                      <a:r>
                        <a:rPr lang="it-IT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knowledge</a:t>
                      </a:r>
                      <a:r>
                        <a:rPr lang="it-IT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it-IT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required</a:t>
                      </a:r>
                      <a:endParaRPr lang="it-IT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05" marR="5005" marT="500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2334">
                <a:tc>
                  <a:txBody>
                    <a:bodyPr/>
                    <a:lstStyle/>
                    <a:p>
                      <a:pPr algn="l" fontAlgn="ctr"/>
                      <a:r>
                        <a:rPr lang="it-IT" sz="700" b="1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4. Height of doors and openings above the ground [meters]</a:t>
                      </a:r>
                    </a:p>
                  </a:txBody>
                  <a:tcPr marL="5005" marR="5005" marT="50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User </a:t>
                      </a:r>
                      <a:r>
                        <a:rPr lang="it-IT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knowledge</a:t>
                      </a:r>
                      <a:r>
                        <a:rPr lang="it-IT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it-IT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required</a:t>
                      </a:r>
                      <a:endParaRPr lang="it-IT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05" marR="5005" marT="500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8370">
                <a:tc>
                  <a:txBody>
                    <a:bodyPr/>
                    <a:lstStyle/>
                    <a:p>
                      <a:pPr algn="l" fontAlgn="ctr"/>
                      <a:r>
                        <a:rPr lang="it-IT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5. </a:t>
                      </a:r>
                      <a:r>
                        <a:rPr lang="it-IT" sz="7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Orientation</a:t>
                      </a:r>
                      <a:r>
                        <a:rPr lang="it-IT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 of </a:t>
                      </a:r>
                      <a:r>
                        <a:rPr lang="it-IT" sz="7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doors</a:t>
                      </a:r>
                      <a:r>
                        <a:rPr lang="it-IT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 and openings </a:t>
                      </a:r>
                      <a:r>
                        <a:rPr lang="it-IT" sz="700" b="1" i="1" u="none" strike="noStrike" dirty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(to be </a:t>
                      </a:r>
                      <a:r>
                        <a:rPr lang="it-IT" sz="700" b="1" i="1" u="none" strike="noStrike" dirty="0" err="1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compared</a:t>
                      </a:r>
                      <a:r>
                        <a:rPr lang="it-IT" sz="700" b="1" i="1" u="none" strike="noStrike" dirty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 to water </a:t>
                      </a:r>
                      <a:r>
                        <a:rPr lang="it-IT" sz="700" b="1" i="1" u="none" strike="noStrike" dirty="0" err="1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direction</a:t>
                      </a:r>
                      <a:r>
                        <a:rPr lang="it-IT" sz="700" b="1" i="1" u="none" strike="noStrike" dirty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)</a:t>
                      </a:r>
                      <a:r>
                        <a:rPr lang="it-IT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 </a:t>
                      </a:r>
                    </a:p>
                  </a:txBody>
                  <a:tcPr marL="5005" marR="5005" marT="50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rowSpan="9"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User knowledge required                                                                                                                                                                                                                    An </a:t>
                      </a:r>
                      <a:r>
                        <a:rPr lang="en-US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approximative</a:t>
                      </a: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evaluation can be done considering                                           </a:t>
                      </a:r>
                      <a:r>
                        <a:rPr lang="en-US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-Street network                                                    -Building footprint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05" marR="5005" marT="50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8370">
                <a:tc>
                  <a:txBody>
                    <a:bodyPr/>
                    <a:lstStyle/>
                    <a:p>
                      <a:pPr algn="l" fontAlgn="ctr"/>
                      <a:r>
                        <a:rPr lang="it-IT" sz="5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5.1 N</a:t>
                      </a:r>
                    </a:p>
                  </a:txBody>
                  <a:tcPr marL="120132" marR="5005" marT="50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88370">
                <a:tc>
                  <a:txBody>
                    <a:bodyPr/>
                    <a:lstStyle/>
                    <a:p>
                      <a:pPr algn="l" fontAlgn="ctr"/>
                      <a:r>
                        <a:rPr lang="it-IT" sz="5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5.2 N/W</a:t>
                      </a:r>
                    </a:p>
                  </a:txBody>
                  <a:tcPr marL="120132" marR="5005" marT="50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88370">
                <a:tc>
                  <a:txBody>
                    <a:bodyPr/>
                    <a:lstStyle/>
                    <a:p>
                      <a:pPr algn="l" fontAlgn="ctr"/>
                      <a:r>
                        <a:rPr lang="it-IT" sz="5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5.3 W</a:t>
                      </a:r>
                    </a:p>
                  </a:txBody>
                  <a:tcPr marL="120132" marR="5005" marT="50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88370">
                <a:tc>
                  <a:txBody>
                    <a:bodyPr/>
                    <a:lstStyle/>
                    <a:p>
                      <a:pPr algn="l" fontAlgn="ctr"/>
                      <a:r>
                        <a:rPr lang="it-IT" sz="5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5.4 S/W</a:t>
                      </a:r>
                    </a:p>
                  </a:txBody>
                  <a:tcPr marL="120132" marR="5005" marT="50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88370">
                <a:tc>
                  <a:txBody>
                    <a:bodyPr/>
                    <a:lstStyle/>
                    <a:p>
                      <a:pPr algn="l" fontAlgn="ctr"/>
                      <a:r>
                        <a:rPr lang="it-IT" sz="5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5.5 S</a:t>
                      </a:r>
                    </a:p>
                  </a:txBody>
                  <a:tcPr marL="120132" marR="5005" marT="50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88370">
                <a:tc>
                  <a:txBody>
                    <a:bodyPr/>
                    <a:lstStyle/>
                    <a:p>
                      <a:pPr algn="l" fontAlgn="ctr"/>
                      <a:r>
                        <a:rPr lang="it-IT" sz="5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5.6 S/E</a:t>
                      </a:r>
                    </a:p>
                  </a:txBody>
                  <a:tcPr marL="120132" marR="5005" marT="50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88370">
                <a:tc>
                  <a:txBody>
                    <a:bodyPr/>
                    <a:lstStyle/>
                    <a:p>
                      <a:pPr algn="l" fontAlgn="ctr"/>
                      <a:r>
                        <a:rPr lang="it-IT" sz="5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5.7 E</a:t>
                      </a:r>
                    </a:p>
                  </a:txBody>
                  <a:tcPr marL="120132" marR="5005" marT="50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88370">
                <a:tc>
                  <a:txBody>
                    <a:bodyPr/>
                    <a:lstStyle/>
                    <a:p>
                      <a:pPr algn="l" fontAlgn="ctr"/>
                      <a:r>
                        <a:rPr lang="it-IT" sz="5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5.8 N/E</a:t>
                      </a:r>
                    </a:p>
                  </a:txBody>
                  <a:tcPr marL="120132" marR="5005" marT="50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02334">
                <a:tc>
                  <a:txBody>
                    <a:bodyPr/>
                    <a:lstStyle/>
                    <a:p>
                      <a:pPr algn="l" fontAlgn="ctr"/>
                      <a:r>
                        <a:rPr lang="it-IT" sz="600" b="1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6. Number of storeys </a:t>
                      </a:r>
                    </a:p>
                  </a:txBody>
                  <a:tcPr marL="5005" marR="5005" marT="50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Building </a:t>
                      </a:r>
                      <a:r>
                        <a:rPr lang="it-IT" sz="7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height</a:t>
                      </a:r>
                      <a:endParaRPr lang="it-IT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05" marR="5005" marT="500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2334">
                <a:tc>
                  <a:txBody>
                    <a:bodyPr/>
                    <a:lstStyle/>
                    <a:p>
                      <a:pPr algn="l" fontAlgn="ctr"/>
                      <a:r>
                        <a:rPr lang="it-IT" sz="600" b="1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7. Presence of a basement [yes/no]</a:t>
                      </a:r>
                    </a:p>
                  </a:txBody>
                  <a:tcPr marL="5005" marR="5005" marT="50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User </a:t>
                      </a:r>
                      <a:r>
                        <a:rPr lang="it-IT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knowledge</a:t>
                      </a:r>
                      <a:r>
                        <a:rPr lang="it-IT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it-IT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required</a:t>
                      </a:r>
                      <a:endParaRPr lang="it-IT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05" marR="5005" marT="500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2334">
                <a:tc>
                  <a:txBody>
                    <a:bodyPr/>
                    <a:lstStyle/>
                    <a:p>
                      <a:pPr algn="l" fontAlgn="ctr"/>
                      <a:r>
                        <a:rPr lang="it-IT" sz="600" b="1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8. Height of windows/openings on the basement  above the ground [“not present”, meters]</a:t>
                      </a:r>
                    </a:p>
                  </a:txBody>
                  <a:tcPr marL="5005" marR="5005" marT="50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User </a:t>
                      </a:r>
                      <a:r>
                        <a:rPr lang="it-IT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knowledge</a:t>
                      </a:r>
                      <a:r>
                        <a:rPr lang="it-IT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it-IT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required</a:t>
                      </a:r>
                      <a:endParaRPr lang="it-IT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05" marR="5005" marT="500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2334">
                <a:tc>
                  <a:txBody>
                    <a:bodyPr/>
                    <a:lstStyle/>
                    <a:p>
                      <a:pPr algn="l" fontAlgn="ctr"/>
                      <a:r>
                        <a:rPr lang="it-IT" sz="600" b="1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9. Presence of a split level  [yes/no]</a:t>
                      </a:r>
                    </a:p>
                  </a:txBody>
                  <a:tcPr marL="5005" marR="5005" marT="50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User </a:t>
                      </a:r>
                      <a:r>
                        <a:rPr lang="it-IT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knowledge</a:t>
                      </a:r>
                      <a:r>
                        <a:rPr lang="it-IT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it-IT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required</a:t>
                      </a:r>
                      <a:endParaRPr lang="it-IT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05" marR="5005" marT="500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2334">
                <a:tc>
                  <a:txBody>
                    <a:bodyPr/>
                    <a:lstStyle/>
                    <a:p>
                      <a:pPr algn="l" fontAlgn="ctr"/>
                      <a:r>
                        <a:rPr lang="it-IT" sz="6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10. </a:t>
                      </a:r>
                      <a:r>
                        <a:rPr lang="it-IT" sz="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Height</a:t>
                      </a:r>
                      <a:r>
                        <a:rPr lang="it-IT" sz="6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 of </a:t>
                      </a:r>
                      <a:r>
                        <a:rPr lang="it-IT" sz="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walls</a:t>
                      </a:r>
                      <a:r>
                        <a:rPr lang="it-IT" sz="6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 and </a:t>
                      </a:r>
                      <a:r>
                        <a:rPr lang="it-IT" sz="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other</a:t>
                      </a:r>
                      <a:r>
                        <a:rPr lang="it-IT" sz="6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 </a:t>
                      </a:r>
                      <a:r>
                        <a:rPr lang="it-IT" sz="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retaining</a:t>
                      </a:r>
                      <a:r>
                        <a:rPr lang="it-IT" sz="6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 </a:t>
                      </a:r>
                      <a:r>
                        <a:rPr lang="it-IT" sz="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structures</a:t>
                      </a:r>
                      <a:r>
                        <a:rPr lang="it-IT" sz="6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 </a:t>
                      </a:r>
                      <a:r>
                        <a:rPr lang="it-IT" sz="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above</a:t>
                      </a:r>
                      <a:r>
                        <a:rPr lang="it-IT" sz="6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 the </a:t>
                      </a:r>
                      <a:r>
                        <a:rPr lang="it-IT" sz="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ground</a:t>
                      </a:r>
                      <a:r>
                        <a:rPr lang="it-IT" sz="6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  [“</a:t>
                      </a:r>
                      <a:r>
                        <a:rPr lang="it-IT" sz="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not</a:t>
                      </a:r>
                      <a:r>
                        <a:rPr lang="it-IT" sz="6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 </a:t>
                      </a:r>
                      <a:r>
                        <a:rPr lang="it-IT" sz="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present</a:t>
                      </a:r>
                      <a:r>
                        <a:rPr lang="it-IT" sz="6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”, </a:t>
                      </a:r>
                      <a:r>
                        <a:rPr lang="it-IT" sz="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meters</a:t>
                      </a:r>
                      <a:r>
                        <a:rPr lang="it-IT" sz="6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]</a:t>
                      </a:r>
                    </a:p>
                  </a:txBody>
                  <a:tcPr marL="5005" marR="5005" marT="50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7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Structure</a:t>
                      </a:r>
                      <a:r>
                        <a:rPr lang="it-IT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it-IT" sz="7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height</a:t>
                      </a:r>
                      <a:endParaRPr lang="it-IT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05" marR="5005" marT="500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8370">
                <a:tc>
                  <a:txBody>
                    <a:bodyPr/>
                    <a:lstStyle/>
                    <a:p>
                      <a:pPr algn="l" fontAlgn="ctr"/>
                      <a:r>
                        <a:rPr lang="it-IT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11. Foundation </a:t>
                      </a:r>
                      <a:r>
                        <a:rPr lang="it-IT" sz="7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type</a:t>
                      </a:r>
                      <a:endParaRPr lang="it-IT" sz="700" b="1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5005" marR="5005" marT="50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User knowledge required</a:t>
                      </a:r>
                    </a:p>
                  </a:txBody>
                  <a:tcPr marL="5005" marR="5005" marT="50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8370"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11.1 Piers</a:t>
                      </a:r>
                    </a:p>
                  </a:txBody>
                  <a:tcPr marL="120132" marR="5005" marT="50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88370">
                <a:tc>
                  <a:txBody>
                    <a:bodyPr/>
                    <a:lstStyle/>
                    <a:p>
                      <a:pPr algn="l" fontAlgn="ctr"/>
                      <a:r>
                        <a:rPr lang="it-IT" sz="5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11.2 Slab</a:t>
                      </a:r>
                    </a:p>
                  </a:txBody>
                  <a:tcPr marL="120132" marR="5005" marT="50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88370">
                <a:tc>
                  <a:txBody>
                    <a:bodyPr/>
                    <a:lstStyle/>
                    <a:p>
                      <a:pPr algn="l" fontAlgn="ctr"/>
                      <a:r>
                        <a:rPr lang="it-IT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12. </a:t>
                      </a:r>
                      <a:r>
                        <a:rPr lang="it-IT" sz="7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Structural</a:t>
                      </a:r>
                      <a:r>
                        <a:rPr lang="it-IT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 </a:t>
                      </a:r>
                      <a:r>
                        <a:rPr lang="it-IT" sz="7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type</a:t>
                      </a:r>
                      <a:endParaRPr lang="it-IT" sz="700" b="1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5005" marR="5005" marT="50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-Building height                                                        -Roof type                                                                  -Building footprint                                        </a:t>
                      </a:r>
                    </a:p>
                  </a:txBody>
                  <a:tcPr marL="5005" marR="5005" marT="50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8370">
                <a:tc>
                  <a:txBody>
                    <a:bodyPr/>
                    <a:lstStyle/>
                    <a:p>
                      <a:pPr algn="l" fontAlgn="ctr"/>
                      <a:r>
                        <a:rPr lang="it-IT" sz="5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12.1 Detached</a:t>
                      </a:r>
                    </a:p>
                  </a:txBody>
                  <a:tcPr marL="120132" marR="5005" marT="50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88370">
                <a:tc>
                  <a:txBody>
                    <a:bodyPr/>
                    <a:lstStyle/>
                    <a:p>
                      <a:pPr algn="l" fontAlgn="ctr"/>
                      <a:r>
                        <a:rPr lang="it-IT" sz="5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12.2 Semi-detached</a:t>
                      </a:r>
                    </a:p>
                  </a:txBody>
                  <a:tcPr marL="120132" marR="5005" marT="50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88370">
                <a:tc>
                  <a:txBody>
                    <a:bodyPr/>
                    <a:lstStyle/>
                    <a:p>
                      <a:pPr algn="l" fontAlgn="ctr"/>
                      <a:r>
                        <a:rPr lang="it-IT" sz="5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12.3 Terraced</a:t>
                      </a:r>
                    </a:p>
                  </a:txBody>
                  <a:tcPr marL="120132" marR="5005" marT="50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88370">
                <a:tc>
                  <a:txBody>
                    <a:bodyPr/>
                    <a:lstStyle/>
                    <a:p>
                      <a:pPr algn="l" fontAlgn="ctr"/>
                      <a:r>
                        <a:rPr lang="it-IT" sz="5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12.4 Flat</a:t>
                      </a:r>
                    </a:p>
                  </a:txBody>
                  <a:tcPr marL="120132" marR="5005" marT="50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88370">
                <a:tc>
                  <a:txBody>
                    <a:bodyPr/>
                    <a:lstStyle/>
                    <a:p>
                      <a:pPr algn="l" fontAlgn="ctr"/>
                      <a:r>
                        <a:rPr lang="it-IT" sz="5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12.5 Bungalow</a:t>
                      </a:r>
                    </a:p>
                  </a:txBody>
                  <a:tcPr marL="120132" marR="5005" marT="50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88370">
                <a:tc>
                  <a:txBody>
                    <a:bodyPr/>
                    <a:lstStyle/>
                    <a:p>
                      <a:pPr algn="l" fontAlgn="ctr"/>
                      <a:r>
                        <a:rPr lang="it-IT" sz="6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13. Age of </a:t>
                      </a:r>
                      <a:r>
                        <a:rPr lang="it-IT" sz="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buildings</a:t>
                      </a:r>
                      <a:endParaRPr lang="it-IT" sz="600" b="1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5005" marR="5005" marT="50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it-IT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Building </a:t>
                      </a:r>
                      <a:r>
                        <a:rPr lang="it-IT" sz="7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age</a:t>
                      </a:r>
                      <a:endParaRPr lang="it-IT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05" marR="5005" marT="50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8370">
                <a:tc>
                  <a:txBody>
                    <a:bodyPr/>
                    <a:lstStyle/>
                    <a:p>
                      <a:pPr algn="l" fontAlgn="ctr"/>
                      <a:r>
                        <a:rPr lang="it-IT" sz="5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13.1 pre-1919 </a:t>
                      </a:r>
                    </a:p>
                  </a:txBody>
                  <a:tcPr marL="120132" marR="5005" marT="50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88370">
                <a:tc>
                  <a:txBody>
                    <a:bodyPr/>
                    <a:lstStyle/>
                    <a:p>
                      <a:pPr algn="l" fontAlgn="ctr"/>
                      <a:r>
                        <a:rPr lang="it-IT" sz="5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13.2 1919-1944 </a:t>
                      </a:r>
                    </a:p>
                  </a:txBody>
                  <a:tcPr marL="120132" marR="5005" marT="50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88370">
                <a:tc>
                  <a:txBody>
                    <a:bodyPr/>
                    <a:lstStyle/>
                    <a:p>
                      <a:pPr algn="l" fontAlgn="ctr"/>
                      <a:r>
                        <a:rPr lang="it-IT" sz="5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13.3 1945-1964 </a:t>
                      </a:r>
                    </a:p>
                  </a:txBody>
                  <a:tcPr marL="120132" marR="5005" marT="50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88370">
                <a:tc>
                  <a:txBody>
                    <a:bodyPr/>
                    <a:lstStyle/>
                    <a:p>
                      <a:pPr algn="l" fontAlgn="ctr"/>
                      <a:r>
                        <a:rPr lang="it-IT" sz="5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13.4 1965-1974 </a:t>
                      </a:r>
                    </a:p>
                  </a:txBody>
                  <a:tcPr marL="120132" marR="5005" marT="50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88370">
                <a:tc>
                  <a:txBody>
                    <a:bodyPr/>
                    <a:lstStyle/>
                    <a:p>
                      <a:pPr algn="l" fontAlgn="ctr"/>
                      <a:r>
                        <a:rPr lang="it-IT" sz="5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13.5 1975-1985 </a:t>
                      </a:r>
                    </a:p>
                  </a:txBody>
                  <a:tcPr marL="120132" marR="5005" marT="50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88370">
                <a:tc>
                  <a:txBody>
                    <a:bodyPr/>
                    <a:lstStyle/>
                    <a:p>
                      <a:pPr algn="l" fontAlgn="ctr"/>
                      <a:r>
                        <a:rPr lang="ro-RO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13.6 post 1985 </a:t>
                      </a:r>
                    </a:p>
                  </a:txBody>
                  <a:tcPr marL="120132" marR="5005" marT="50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" name="Immagin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5935" y="4326678"/>
            <a:ext cx="3574871" cy="22138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0245" y="1803400"/>
            <a:ext cx="3560561" cy="2277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700" y="3365500"/>
            <a:ext cx="3384923" cy="3021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4706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7"/>
          <p:cNvSpPr>
            <a:spLocks noGrp="1"/>
          </p:cNvSpPr>
          <p:nvPr>
            <p:ph type="title"/>
          </p:nvPr>
        </p:nvSpPr>
        <p:spPr>
          <a:xfrm>
            <a:off x="332956" y="129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13284C"/>
                </a:solidFill>
                <a:latin typeface="Subatomic Tsoonami"/>
                <a:cs typeface="Subatomic Tsoonami"/>
              </a:rPr>
              <a:t>EO &amp; </a:t>
            </a:r>
            <a:r>
              <a:rPr lang="en-GB" sz="3600" dirty="0" smtClean="0">
                <a:solidFill>
                  <a:srgbClr val="13284C"/>
                </a:solidFill>
                <a:latin typeface="Subatomic Tsoonami"/>
                <a:cs typeface="Subatomic Tsoonami"/>
              </a:rPr>
              <a:t>impact</a:t>
            </a:r>
            <a:endParaRPr lang="en-GB" sz="3600" dirty="0">
              <a:solidFill>
                <a:srgbClr val="13284C"/>
              </a:solidFill>
              <a:latin typeface="Subatomic Tsoonami"/>
              <a:cs typeface="Subatomic Tsoonami"/>
            </a:endParaRPr>
          </a:p>
        </p:txBody>
      </p:sp>
      <p:pic>
        <p:nvPicPr>
          <p:cNvPr id="2" name="Immagine 1" descr="Screen Shot 2017-05-23 at 12.28.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55938"/>
            <a:ext cx="9144000" cy="5715000"/>
          </a:xfrm>
          <a:prstGeom prst="rect">
            <a:avLst/>
          </a:prstGeom>
        </p:spPr>
      </p:pic>
      <p:sp>
        <p:nvSpPr>
          <p:cNvPr id="10" name="Segnaposto contenuto 1"/>
          <p:cNvSpPr txBox="1">
            <a:spLocks/>
          </p:cNvSpPr>
          <p:nvPr/>
        </p:nvSpPr>
        <p:spPr>
          <a:xfrm>
            <a:off x="0" y="1713930"/>
            <a:ext cx="2830069" cy="52174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342900" indent="-342900">
              <a:spcBef>
                <a:spcPct val="0"/>
              </a:spcBef>
              <a:buFont typeface="Arial"/>
              <a:buChar char="•"/>
              <a:defRPr sz="2800">
                <a:solidFill>
                  <a:srgbClr val="7F7F7F"/>
                </a:solidFill>
              </a:defRPr>
            </a:lvl1pPr>
            <a:lvl2pPr marL="742950" indent="-285750">
              <a:spcBef>
                <a:spcPct val="20000"/>
              </a:spcBef>
              <a:buFont typeface="Arial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marL="0" indent="0" algn="ctr">
              <a:buNone/>
            </a:pPr>
            <a:r>
              <a:rPr lang="en-US" dirty="0" smtClean="0"/>
              <a:t>Hazard </a:t>
            </a:r>
          </a:p>
        </p:txBody>
      </p:sp>
      <p:pic>
        <p:nvPicPr>
          <p:cNvPr id="3" name="Immagine 2" descr="Screen Shot 2017-05-23 at 12.28.4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81338"/>
            <a:ext cx="9144000" cy="5715000"/>
          </a:xfrm>
          <a:prstGeom prst="rect">
            <a:avLst/>
          </a:prstGeom>
        </p:spPr>
      </p:pic>
      <p:sp>
        <p:nvSpPr>
          <p:cNvPr id="9" name="Segnaposto contenuto 1"/>
          <p:cNvSpPr txBox="1">
            <a:spLocks/>
          </p:cNvSpPr>
          <p:nvPr/>
        </p:nvSpPr>
        <p:spPr>
          <a:xfrm>
            <a:off x="1" y="1657065"/>
            <a:ext cx="1651000" cy="97894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342900" indent="-342900">
              <a:spcBef>
                <a:spcPct val="0"/>
              </a:spcBef>
              <a:buFont typeface="Arial"/>
              <a:buChar char="•"/>
              <a:defRPr sz="2800">
                <a:solidFill>
                  <a:srgbClr val="7F7F7F"/>
                </a:solidFill>
              </a:defRPr>
            </a:lvl1pPr>
            <a:lvl2pPr marL="742950" indent="-285750">
              <a:spcBef>
                <a:spcPct val="20000"/>
              </a:spcBef>
              <a:buFont typeface="Arial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marL="0" indent="0" algn="ctr">
              <a:buNone/>
            </a:pPr>
            <a:r>
              <a:rPr lang="en-US" dirty="0" smtClean="0"/>
              <a:t>Hazard </a:t>
            </a:r>
          </a:p>
          <a:p>
            <a:pPr marL="0" indent="0" algn="ctr">
              <a:buNone/>
            </a:pPr>
            <a:r>
              <a:rPr lang="en-US" dirty="0" smtClean="0"/>
              <a:t>Exposure</a:t>
            </a:r>
            <a:endParaRPr lang="en-US" dirty="0"/>
          </a:p>
        </p:txBody>
      </p:sp>
      <p:pic>
        <p:nvPicPr>
          <p:cNvPr id="4" name="Immagine 3" descr="Screen Shot 2017-05-23 at 12.29.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43000"/>
            <a:ext cx="9144000" cy="5715000"/>
          </a:xfrm>
          <a:prstGeom prst="rect">
            <a:avLst/>
          </a:prstGeom>
        </p:spPr>
      </p:pic>
      <p:sp>
        <p:nvSpPr>
          <p:cNvPr id="13" name="Rettangolo 12"/>
          <p:cNvSpPr/>
          <p:nvPr/>
        </p:nvSpPr>
        <p:spPr>
          <a:xfrm>
            <a:off x="1905000" y="3987800"/>
            <a:ext cx="609600" cy="362949"/>
          </a:xfrm>
          <a:prstGeom prst="rect">
            <a:avLst/>
          </a:prstGeom>
          <a:noFill/>
          <a:ln w="76200" cmpd="sng">
            <a:solidFill>
              <a:srgbClr val="660066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" name="Segnaposto contenuto 1"/>
          <p:cNvSpPr txBox="1">
            <a:spLocks/>
          </p:cNvSpPr>
          <p:nvPr/>
        </p:nvSpPr>
        <p:spPr>
          <a:xfrm>
            <a:off x="1" y="1746203"/>
            <a:ext cx="2830069" cy="97894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342900" indent="-342900">
              <a:spcBef>
                <a:spcPct val="0"/>
              </a:spcBef>
              <a:buFont typeface="Arial"/>
              <a:buChar char="•"/>
              <a:defRPr sz="2800">
                <a:solidFill>
                  <a:srgbClr val="7F7F7F"/>
                </a:solidFill>
              </a:defRPr>
            </a:lvl1pPr>
            <a:lvl2pPr marL="742950" indent="-285750">
              <a:spcBef>
                <a:spcPct val="20000"/>
              </a:spcBef>
              <a:buFont typeface="Arial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marL="0" indent="0" algn="ctr">
              <a:buNone/>
            </a:pPr>
            <a:r>
              <a:rPr lang="en-US" dirty="0" smtClean="0"/>
              <a:t>Economic loss, building block</a:t>
            </a:r>
            <a:endParaRPr lang="en-US" dirty="0"/>
          </a:p>
        </p:txBody>
      </p:sp>
      <p:pic>
        <p:nvPicPr>
          <p:cNvPr id="11" name="Immagine 10" descr="Screen Shot 2017-05-23 at 12.33.1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81338"/>
            <a:ext cx="9144000" cy="5715000"/>
          </a:xfrm>
          <a:prstGeom prst="rect">
            <a:avLst/>
          </a:prstGeom>
        </p:spPr>
      </p:pic>
      <p:sp>
        <p:nvSpPr>
          <p:cNvPr id="12" name="Segnaposto contenuto 1"/>
          <p:cNvSpPr txBox="1">
            <a:spLocks/>
          </p:cNvSpPr>
          <p:nvPr/>
        </p:nvSpPr>
        <p:spPr>
          <a:xfrm>
            <a:off x="6136131" y="3828527"/>
            <a:ext cx="2830069" cy="97894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342900" indent="-342900">
              <a:spcBef>
                <a:spcPct val="0"/>
              </a:spcBef>
              <a:buFont typeface="Arial"/>
              <a:buChar char="•"/>
              <a:defRPr sz="2800">
                <a:solidFill>
                  <a:srgbClr val="7F7F7F"/>
                </a:solidFill>
              </a:defRPr>
            </a:lvl1pPr>
            <a:lvl2pPr marL="742950" indent="-285750">
              <a:spcBef>
                <a:spcPct val="20000"/>
              </a:spcBef>
              <a:buFont typeface="Arial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marL="0" indent="0" algn="ctr">
              <a:buNone/>
            </a:pPr>
            <a:r>
              <a:rPr lang="en-US" dirty="0" smtClean="0"/>
              <a:t>Economic loss, building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022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 animBg="1"/>
      <p:bldP spid="9" grpId="0" animBg="1"/>
      <p:bldP spid="13" grpId="0" animBg="1"/>
      <p:bldP spid="6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648" y="1204124"/>
            <a:ext cx="7804031" cy="48775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648" y="1204124"/>
            <a:ext cx="7804031" cy="48775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648" y="1204124"/>
            <a:ext cx="7804031" cy="48775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648" y="1204124"/>
            <a:ext cx="7804031" cy="487752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648" y="1239630"/>
            <a:ext cx="7804031" cy="487751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648" y="1204124"/>
            <a:ext cx="7804031" cy="4877519"/>
          </a:xfrm>
          <a:prstGeom prst="rect">
            <a:avLst/>
          </a:prstGeom>
        </p:spPr>
      </p:pic>
      <p:sp>
        <p:nvSpPr>
          <p:cNvPr id="10" name="Titolo 7"/>
          <p:cNvSpPr txBox="1">
            <a:spLocks/>
          </p:cNvSpPr>
          <p:nvPr/>
        </p:nvSpPr>
        <p:spPr>
          <a:xfrm>
            <a:off x="332956" y="114538"/>
            <a:ext cx="8229600" cy="11430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r>
              <a:rPr lang="en-GB" sz="3600" dirty="0" smtClean="0">
                <a:solidFill>
                  <a:srgbClr val="13284C"/>
                </a:solidFill>
                <a:latin typeface="Subatomic Tsoonami"/>
                <a:cs typeface="Subatomic Tsoonami"/>
              </a:rPr>
              <a:t>EO &amp; hazards interaction </a:t>
            </a:r>
          </a:p>
          <a:p>
            <a:r>
              <a:rPr lang="en-GB" sz="3600" dirty="0" smtClean="0">
                <a:solidFill>
                  <a:srgbClr val="13284C"/>
                </a:solidFill>
                <a:latin typeface="Subatomic Tsoonami"/>
                <a:cs typeface="Subatomic Tsoonami"/>
              </a:rPr>
              <a:t>(subsidence + flood) </a:t>
            </a:r>
          </a:p>
          <a:p>
            <a:endParaRPr lang="en-GB" sz="3600" dirty="0">
              <a:solidFill>
                <a:srgbClr val="13284C"/>
              </a:solidFill>
              <a:latin typeface="Subatomic Tsoonami"/>
              <a:cs typeface="Subatomic Tsoonami"/>
            </a:endParaRPr>
          </a:p>
        </p:txBody>
      </p:sp>
    </p:spTree>
    <p:extLst>
      <p:ext uri="{BB962C8B-B14F-4D97-AF65-F5344CB8AC3E}">
        <p14:creationId xmlns:p14="http://schemas.microsoft.com/office/powerpoint/2010/main" val="2876684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ln>
            <a:noFill/>
          </a:ln>
        </p:spPr>
        <p:txBody>
          <a:bodyPr anchor="ctr"/>
          <a:lstStyle/>
          <a:p>
            <a:pPr marL="571500" indent="-571500"/>
            <a:r>
              <a:rPr lang="en-GB" dirty="0" smtClean="0">
                <a:solidFill>
                  <a:srgbClr val="17375E"/>
                </a:solidFill>
                <a:latin typeface="Calibri" charset="0"/>
                <a:ea typeface="ＭＳ Ｐゴシック" charset="0"/>
              </a:rPr>
              <a:t>EO &amp; Sendai target indicators</a:t>
            </a:r>
            <a:endParaRPr lang="en-GB" dirty="0">
              <a:solidFill>
                <a:srgbClr val="17375E"/>
              </a:solidFill>
              <a:latin typeface="Calibri" charset="0"/>
              <a:ea typeface="ＭＳ Ｐゴシック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1104899"/>
            <a:ext cx="9194800" cy="5334001"/>
          </a:xfrm>
          <a:noFill/>
          <a:ln>
            <a:noFill/>
          </a:ln>
        </p:spPr>
        <p:txBody>
          <a:bodyPr anchor="ctr"/>
          <a:lstStyle/>
          <a:p>
            <a:pPr marL="0" indent="0">
              <a:spcBef>
                <a:spcPct val="0"/>
              </a:spcBef>
              <a:buNone/>
            </a:pPr>
            <a:r>
              <a:rPr lang="en-GB" sz="2900" dirty="0" smtClean="0">
                <a:solidFill>
                  <a:srgbClr val="17375E"/>
                </a:solidFill>
                <a:latin typeface="Calibri" charset="0"/>
                <a:ea typeface="ＭＳ Ｐゴシック" charset="0"/>
              </a:rPr>
              <a:t>1) Monitor and compare (</a:t>
            </a:r>
            <a:r>
              <a:rPr lang="fr-FR" sz="2900" dirty="0" smtClean="0">
                <a:solidFill>
                  <a:srgbClr val="17375E"/>
                </a:solidFill>
                <a:latin typeface="Calibri" charset="0"/>
                <a:ea typeface="ＭＳ Ｐゴシック" charset="0"/>
              </a:rPr>
              <a:t>2005</a:t>
            </a:r>
            <a:r>
              <a:rPr lang="fr-FR" sz="2900" dirty="0">
                <a:solidFill>
                  <a:srgbClr val="17375E"/>
                </a:solidFill>
                <a:latin typeface="Calibri" charset="0"/>
                <a:ea typeface="ＭＳ Ｐゴシック" charset="0"/>
              </a:rPr>
              <a:t>-</a:t>
            </a:r>
            <a:r>
              <a:rPr lang="fr-FR" sz="2900" dirty="0" smtClean="0">
                <a:solidFill>
                  <a:srgbClr val="17375E"/>
                </a:solidFill>
                <a:latin typeface="Calibri" charset="0"/>
                <a:ea typeface="ＭＳ Ｐゴシック" charset="0"/>
              </a:rPr>
              <a:t>2015 vs 2020</a:t>
            </a:r>
            <a:r>
              <a:rPr lang="fr-FR" sz="2900" dirty="0">
                <a:solidFill>
                  <a:srgbClr val="17375E"/>
                </a:solidFill>
                <a:latin typeface="Calibri" charset="0"/>
                <a:ea typeface="ＭＳ Ｐゴシック" charset="0"/>
              </a:rPr>
              <a:t>-</a:t>
            </a:r>
            <a:r>
              <a:rPr lang="fr-FR" sz="2900" dirty="0" smtClean="0">
                <a:solidFill>
                  <a:srgbClr val="17375E"/>
                </a:solidFill>
                <a:latin typeface="Calibri" charset="0"/>
                <a:ea typeface="ＭＳ Ｐゴシック" charset="0"/>
              </a:rPr>
              <a:t>2030</a:t>
            </a:r>
            <a:r>
              <a:rPr lang="en-GB" sz="2900" dirty="0" smtClean="0">
                <a:solidFill>
                  <a:srgbClr val="17375E"/>
                </a:solidFill>
                <a:latin typeface="Calibri" charset="0"/>
                <a:ea typeface="ＭＳ Ｐゴシック" charset="0"/>
              </a:rPr>
              <a:t>):</a:t>
            </a:r>
          </a:p>
          <a:p>
            <a:pPr indent="196850">
              <a:spcBef>
                <a:spcPct val="0"/>
              </a:spcBef>
            </a:pPr>
            <a:r>
              <a:rPr lang="en-GB" sz="2900" dirty="0">
                <a:solidFill>
                  <a:srgbClr val="17375E"/>
                </a:solidFill>
                <a:latin typeface="Calibri" charset="0"/>
                <a:ea typeface="ＭＳ Ｐゴシック" charset="0"/>
              </a:rPr>
              <a:t>n</a:t>
            </a:r>
            <a:r>
              <a:rPr lang="en-GB" sz="2900" dirty="0" smtClean="0">
                <a:solidFill>
                  <a:srgbClr val="17375E"/>
                </a:solidFill>
                <a:latin typeface="Calibri" charset="0"/>
                <a:ea typeface="ＭＳ Ｐゴシック" charset="0"/>
              </a:rPr>
              <a:t>umber of deaths (A)</a:t>
            </a:r>
          </a:p>
          <a:p>
            <a:pPr indent="196850">
              <a:spcBef>
                <a:spcPct val="0"/>
              </a:spcBef>
            </a:pPr>
            <a:r>
              <a:rPr lang="en-GB" sz="2900" dirty="0" smtClean="0">
                <a:solidFill>
                  <a:srgbClr val="17375E"/>
                </a:solidFill>
                <a:latin typeface="Calibri" charset="0"/>
                <a:ea typeface="ＭＳ Ｐゴシック" charset="0"/>
              </a:rPr>
              <a:t>number of people, dwelling affected (B)</a:t>
            </a:r>
          </a:p>
          <a:p>
            <a:pPr indent="196850">
              <a:spcBef>
                <a:spcPct val="0"/>
              </a:spcBef>
            </a:pPr>
            <a:r>
              <a:rPr lang="en-GB" sz="2900" dirty="0">
                <a:solidFill>
                  <a:srgbClr val="17375E"/>
                </a:solidFill>
                <a:latin typeface="Calibri" charset="0"/>
                <a:ea typeface="ＭＳ Ｐゴシック" charset="0"/>
              </a:rPr>
              <a:t>e</a:t>
            </a:r>
            <a:r>
              <a:rPr lang="en-GB" sz="2900" dirty="0" smtClean="0">
                <a:solidFill>
                  <a:srgbClr val="17375E"/>
                </a:solidFill>
                <a:latin typeface="Calibri" charset="0"/>
                <a:ea typeface="ＭＳ Ｐゴシック" charset="0"/>
              </a:rPr>
              <a:t>conomic losses: agriculture, productive assets, </a:t>
            </a:r>
          </a:p>
          <a:p>
            <a:pPr indent="0">
              <a:spcBef>
                <a:spcPct val="0"/>
              </a:spcBef>
              <a:buNone/>
            </a:pPr>
            <a:r>
              <a:rPr lang="en-GB" sz="2900" dirty="0" smtClean="0">
                <a:solidFill>
                  <a:srgbClr val="17375E"/>
                </a:solidFill>
                <a:latin typeface="Calibri" charset="0"/>
                <a:ea typeface="ＭＳ Ｐゴシック" charset="0"/>
              </a:rPr>
              <a:t>housing, cultural heritage (C)</a:t>
            </a:r>
          </a:p>
          <a:p>
            <a:pPr indent="196850">
              <a:spcBef>
                <a:spcPct val="0"/>
              </a:spcBef>
            </a:pPr>
            <a:r>
              <a:rPr lang="en-GB" sz="2900" dirty="0" smtClean="0">
                <a:solidFill>
                  <a:srgbClr val="17375E"/>
                </a:solidFill>
                <a:latin typeface="Calibri" charset="0"/>
                <a:ea typeface="ＭＳ Ｐゴシック" charset="0"/>
              </a:rPr>
              <a:t>critical infrastructure, including health &amp; education service (D)</a:t>
            </a:r>
          </a:p>
          <a:p>
            <a:pPr indent="196850">
              <a:spcBef>
                <a:spcPct val="0"/>
              </a:spcBef>
            </a:pPr>
            <a:endParaRPr lang="en-GB" sz="2900" dirty="0" smtClean="0">
              <a:solidFill>
                <a:srgbClr val="17375E"/>
              </a:solidFill>
              <a:latin typeface="Calibri" charset="0"/>
              <a:ea typeface="ＭＳ Ｐゴシック" charset="0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GB" sz="2900" dirty="0" smtClean="0">
                <a:solidFill>
                  <a:srgbClr val="17375E"/>
                </a:solidFill>
                <a:latin typeface="Calibri" charset="0"/>
                <a:ea typeface="ＭＳ Ｐゴシック" charset="0"/>
              </a:rPr>
              <a:t>2) Tools to support DRR:</a:t>
            </a:r>
          </a:p>
          <a:p>
            <a:pPr indent="196850">
              <a:spcBef>
                <a:spcPct val="0"/>
              </a:spcBef>
            </a:pPr>
            <a:r>
              <a:rPr lang="en-GB" sz="2900" dirty="0" smtClean="0">
                <a:solidFill>
                  <a:srgbClr val="17375E"/>
                </a:solidFill>
                <a:latin typeface="Calibri" charset="0"/>
                <a:ea typeface="ＭＳ Ｐゴシック" charset="0"/>
              </a:rPr>
              <a:t>countries </a:t>
            </a:r>
            <a:r>
              <a:rPr lang="en-GB" sz="2900" dirty="0">
                <a:solidFill>
                  <a:srgbClr val="17375E"/>
                </a:solidFill>
                <a:latin typeface="Calibri" charset="0"/>
                <a:ea typeface="ＭＳ Ｐゴシック" charset="0"/>
              </a:rPr>
              <a:t>with DRR strategies implemented by </a:t>
            </a:r>
            <a:r>
              <a:rPr lang="en-GB" sz="2900" dirty="0" smtClean="0">
                <a:solidFill>
                  <a:srgbClr val="17375E"/>
                </a:solidFill>
                <a:latin typeface="Calibri" charset="0"/>
                <a:ea typeface="ＭＳ Ｐゴシック" charset="0"/>
              </a:rPr>
              <a:t>2020 (E)</a:t>
            </a:r>
          </a:p>
          <a:p>
            <a:pPr indent="196850">
              <a:spcBef>
                <a:spcPct val="0"/>
              </a:spcBef>
            </a:pPr>
            <a:r>
              <a:rPr lang="en-GB" sz="2900" dirty="0" smtClean="0">
                <a:solidFill>
                  <a:srgbClr val="17375E"/>
                </a:solidFill>
                <a:latin typeface="Calibri" charset="0"/>
                <a:ea typeface="ＭＳ Ｐゴシック" charset="0"/>
              </a:rPr>
              <a:t>enhanced international cooperation by 2030 (F)</a:t>
            </a:r>
            <a:endParaRPr lang="en-GB" sz="2900" dirty="0">
              <a:solidFill>
                <a:srgbClr val="17375E"/>
              </a:solidFill>
              <a:latin typeface="Calibri" charset="0"/>
              <a:ea typeface="ＭＳ Ｐゴシック" charset="0"/>
            </a:endParaRPr>
          </a:p>
          <a:p>
            <a:pPr indent="196850">
              <a:spcBef>
                <a:spcPct val="0"/>
              </a:spcBef>
            </a:pPr>
            <a:r>
              <a:rPr lang="en-GB" sz="2900" dirty="0" smtClean="0">
                <a:solidFill>
                  <a:srgbClr val="17375E"/>
                </a:solidFill>
                <a:latin typeface="Calibri" charset="0"/>
                <a:ea typeface="ＭＳ Ｐゴシック" charset="0"/>
              </a:rPr>
              <a:t>availability of Multi-Hazard EWS by 2030 (G)</a:t>
            </a:r>
            <a:endParaRPr lang="en-GB" sz="2900" dirty="0">
              <a:solidFill>
                <a:srgbClr val="17375E"/>
              </a:solidFill>
              <a:latin typeface="Calibri" charset="0"/>
              <a:ea typeface="ＭＳ Ｐゴシック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241300" y="2006600"/>
            <a:ext cx="8547100" cy="2260600"/>
          </a:xfrm>
          <a:prstGeom prst="rect">
            <a:avLst/>
          </a:prstGeom>
          <a:noFill/>
          <a:ln w="57150" cmpd="sng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" name="Rettangolo 7"/>
          <p:cNvSpPr/>
          <p:nvPr/>
        </p:nvSpPr>
        <p:spPr>
          <a:xfrm>
            <a:off x="241300" y="5989939"/>
            <a:ext cx="8547100" cy="533400"/>
          </a:xfrm>
          <a:prstGeom prst="rect">
            <a:avLst/>
          </a:prstGeom>
          <a:noFill/>
          <a:ln w="57150" cmpd="sng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2473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263228950"/>
              </p:ext>
            </p:extLst>
          </p:nvPr>
        </p:nvGraphicFramePr>
        <p:xfrm>
          <a:off x="82552" y="2005976"/>
          <a:ext cx="8811044" cy="3742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itolo 7"/>
          <p:cNvSpPr txBox="1">
            <a:spLocks/>
          </p:cNvSpPr>
          <p:nvPr/>
        </p:nvSpPr>
        <p:spPr>
          <a:xfrm>
            <a:off x="332956" y="239753"/>
            <a:ext cx="8229600" cy="1602757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r>
              <a:rPr lang="en-GB" sz="3600" dirty="0" smtClean="0">
                <a:solidFill>
                  <a:srgbClr val="13284C"/>
                </a:solidFill>
                <a:latin typeface="Subatomic Tsoonami"/>
                <a:cs typeface="Subatomic Tsoonami"/>
              </a:rPr>
              <a:t>Added </a:t>
            </a:r>
            <a:r>
              <a:rPr lang="en-GB" sz="3600" dirty="0">
                <a:solidFill>
                  <a:srgbClr val="13284C"/>
                </a:solidFill>
                <a:latin typeface="Subatomic Tsoonami"/>
                <a:cs typeface="Subatomic Tsoonami"/>
              </a:rPr>
              <a:t>value to </a:t>
            </a:r>
            <a:endParaRPr lang="en-GB" sz="3600" dirty="0" smtClean="0">
              <a:solidFill>
                <a:srgbClr val="13284C"/>
              </a:solidFill>
              <a:latin typeface="Subatomic Tsoonami"/>
              <a:cs typeface="Subatomic Tsoonami"/>
            </a:endParaRPr>
          </a:p>
          <a:p>
            <a:r>
              <a:rPr lang="en-GB" sz="3600" dirty="0">
                <a:solidFill>
                  <a:srgbClr val="13284C"/>
                </a:solidFill>
                <a:latin typeface="Subatomic Tsoonami"/>
                <a:cs typeface="Subatomic Tsoonami"/>
              </a:rPr>
              <a:t>d</a:t>
            </a:r>
            <a:r>
              <a:rPr lang="en-GB" sz="3600" dirty="0" smtClean="0">
                <a:solidFill>
                  <a:srgbClr val="13284C"/>
                </a:solidFill>
                <a:latin typeface="Subatomic Tsoonami"/>
                <a:cs typeface="Subatomic Tsoonami"/>
              </a:rPr>
              <a:t>irect physical impact estimation</a:t>
            </a:r>
          </a:p>
        </p:txBody>
      </p:sp>
      <p:sp>
        <p:nvSpPr>
          <p:cNvPr id="2" name="Rettangolo 1"/>
          <p:cNvSpPr/>
          <p:nvPr/>
        </p:nvSpPr>
        <p:spPr>
          <a:xfrm>
            <a:off x="189868" y="5518093"/>
            <a:ext cx="22783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13284C"/>
                </a:solidFill>
                <a:latin typeface="Subatomic Tsoonami"/>
                <a:cs typeface="Subatomic Tsoonami"/>
              </a:rPr>
              <a:t>(indicator </a:t>
            </a:r>
            <a:r>
              <a:rPr lang="en-GB" dirty="0" smtClean="0">
                <a:solidFill>
                  <a:srgbClr val="13284C"/>
                </a:solidFill>
                <a:latin typeface="Subatomic Tsoonami"/>
                <a:cs typeface="Subatomic Tsoonami"/>
              </a:rPr>
              <a:t>B,D)</a:t>
            </a:r>
            <a:endParaRPr lang="en-GB" dirty="0">
              <a:solidFill>
                <a:srgbClr val="13284C"/>
              </a:solidFill>
              <a:latin typeface="Subatomic Tsoonami"/>
              <a:cs typeface="Subatomic Tsoonami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6844888" y="5301278"/>
            <a:ext cx="18607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13284C"/>
                </a:solidFill>
                <a:latin typeface="Subatomic Tsoonami"/>
                <a:cs typeface="Subatomic Tsoonami"/>
              </a:rPr>
              <a:t>(indicator C)</a:t>
            </a:r>
          </a:p>
        </p:txBody>
      </p:sp>
    </p:spTree>
    <p:extLst>
      <p:ext uri="{BB962C8B-B14F-4D97-AF65-F5344CB8AC3E}">
        <p14:creationId xmlns:p14="http://schemas.microsoft.com/office/powerpoint/2010/main" val="539900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20"/>
          <p:cNvSpPr txBox="1"/>
          <p:nvPr/>
        </p:nvSpPr>
        <p:spPr>
          <a:xfrm>
            <a:off x="1097842" y="265920"/>
            <a:ext cx="6573584" cy="646331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en-US"/>
            </a:defPPr>
            <a:lvl1pPr algn="ctr" eaLnBrk="0" hangingPunct="0">
              <a:defRPr sz="3600">
                <a:solidFill>
                  <a:srgbClr val="13284C"/>
                </a:solidFill>
                <a:latin typeface="Subatomic Tsoonami"/>
                <a:ea typeface="ＭＳ Ｐゴシック" charset="-128"/>
                <a:cs typeface="Subatomic Tsoonami"/>
              </a:defRPr>
            </a:lvl1pPr>
            <a:lvl2pPr algn="ctr" eaLnBrk="0" hangingPunct="0">
              <a:defRPr sz="4400">
                <a:latin typeface="Calibri" pitchFamily="34" charset="0"/>
                <a:ea typeface="ＭＳ Ｐゴシック" charset="-128"/>
              </a:defRPr>
            </a:lvl2pPr>
            <a:lvl3pPr algn="ctr" eaLnBrk="0" hangingPunct="0">
              <a:defRPr sz="4400">
                <a:latin typeface="Calibri" pitchFamily="34" charset="0"/>
                <a:ea typeface="ＭＳ Ｐゴシック" charset="-128"/>
              </a:defRPr>
            </a:lvl3pPr>
            <a:lvl4pPr algn="ctr" eaLnBrk="0" hangingPunct="0">
              <a:defRPr sz="4400">
                <a:latin typeface="Calibri" pitchFamily="34" charset="0"/>
                <a:ea typeface="ＭＳ Ｐゴシック" charset="-128"/>
              </a:defRPr>
            </a:lvl4pPr>
            <a:lvl5pPr algn="ctr" eaLnBrk="0" hangingPunct="0">
              <a:defRPr sz="4400">
                <a:latin typeface="Calibri" pitchFamily="34" charset="0"/>
                <a:ea typeface="ＭＳ Ｐゴシック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ea typeface="ＭＳ Ｐゴシック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ea typeface="ＭＳ Ｐゴシック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ea typeface="ＭＳ Ｐゴシック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ea typeface="ＭＳ Ｐゴシック" charset="-128"/>
              </a:defRPr>
            </a:lvl9pPr>
          </a:lstStyle>
          <a:p>
            <a:r>
              <a:rPr lang="en-US" dirty="0"/>
              <a:t>2016 Hurricane Matthew (Haiti)</a:t>
            </a:r>
          </a:p>
        </p:txBody>
      </p:sp>
      <p:sp>
        <p:nvSpPr>
          <p:cNvPr id="4" name="Rectangle 3"/>
          <p:cNvSpPr/>
          <p:nvPr/>
        </p:nvSpPr>
        <p:spPr>
          <a:xfrm>
            <a:off x="4865086" y="1834782"/>
            <a:ext cx="1604822" cy="1135604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2">
                    <a:lumMod val="75000"/>
                  </a:schemeClr>
                </a:solidFill>
                <a:cs typeface="Bebas Neue"/>
              </a:rPr>
              <a:t>Maximum wind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cs typeface="Bebas Neue"/>
              </a:rPr>
              <a:t>field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663373" y="1862173"/>
            <a:ext cx="1411357" cy="1108213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2">
                    <a:lumMod val="75000"/>
                  </a:schemeClr>
                </a:solidFill>
                <a:cs typeface="Bebas Neue"/>
              </a:rPr>
              <a:t>Exposed elements</a:t>
            </a:r>
          </a:p>
        </p:txBody>
      </p:sp>
      <p:sp>
        <p:nvSpPr>
          <p:cNvPr id="10" name="Rectangle 9"/>
          <p:cNvSpPr/>
          <p:nvPr/>
        </p:nvSpPr>
        <p:spPr>
          <a:xfrm>
            <a:off x="4865086" y="3346392"/>
            <a:ext cx="3209644" cy="71078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2">
                    <a:lumMod val="75000"/>
                  </a:schemeClr>
                </a:solidFill>
                <a:cs typeface="Bebas Neue"/>
              </a:rPr>
              <a:t>Wind vulnerability curves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21278" y="5199815"/>
            <a:ext cx="4009698" cy="1022800"/>
          </a:xfrm>
          <a:prstGeom prst="rect">
            <a:avLst/>
          </a:prstGeom>
          <a:solidFill>
            <a:srgbClr val="79B632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cs typeface="Bebas Neue"/>
              </a:rPr>
              <a:t>Economic damage estimated from grading maps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018243" y="3590993"/>
            <a:ext cx="2312733" cy="1191598"/>
          </a:xfrm>
          <a:prstGeom prst="rect">
            <a:avLst/>
          </a:prstGeom>
          <a:effectLst>
            <a:outerShdw blurRad="40000" dist="23000" dir="5400000" rotWithShape="0">
              <a:srgbClr val="000000">
                <a:alpha val="35000"/>
              </a:srgbClr>
            </a:outerShdw>
            <a:softEdge rad="1270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cs typeface="Bebas Neue"/>
              </a:rPr>
              <a:t>Physical damage from Copernicus (Grading Map)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880584" y="5242700"/>
            <a:ext cx="3209644" cy="954156"/>
          </a:xfrm>
          <a:prstGeom prst="rect">
            <a:avLst/>
          </a:prstGeom>
          <a:solidFill>
            <a:srgbClr val="79B632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cs typeface="Bebas Neue"/>
              </a:rPr>
              <a:t>Economic damage modelled with RASOR</a:t>
            </a:r>
            <a:endParaRPr lang="en-US" b="1" dirty="0"/>
          </a:p>
        </p:txBody>
      </p:sp>
      <p:sp>
        <p:nvSpPr>
          <p:cNvPr id="14" name="Rectangle 13"/>
          <p:cNvSpPr/>
          <p:nvPr/>
        </p:nvSpPr>
        <p:spPr>
          <a:xfrm>
            <a:off x="4865086" y="4288138"/>
            <a:ext cx="3209644" cy="66988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2">
                    <a:lumMod val="75000"/>
                  </a:schemeClr>
                </a:solidFill>
                <a:cs typeface="Bebas Neue"/>
              </a:rPr>
              <a:t>Modelled physical damage</a:t>
            </a:r>
          </a:p>
        </p:txBody>
      </p:sp>
      <p:cxnSp>
        <p:nvCxnSpPr>
          <p:cNvPr id="19" name="Elbow Connector 18"/>
          <p:cNvCxnSpPr>
            <a:stCxn id="4" idx="2"/>
            <a:endCxn id="10" idx="0"/>
          </p:cNvCxnSpPr>
          <p:nvPr/>
        </p:nvCxnSpPr>
        <p:spPr>
          <a:xfrm rot="16200000" flipH="1">
            <a:off x="5880699" y="2757183"/>
            <a:ext cx="376006" cy="802411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20"/>
          <p:cNvCxnSpPr>
            <a:stCxn id="9" idx="2"/>
            <a:endCxn id="10" idx="0"/>
          </p:cNvCxnSpPr>
          <p:nvPr/>
        </p:nvCxnSpPr>
        <p:spPr>
          <a:xfrm rot="5400000">
            <a:off x="6731477" y="2708817"/>
            <a:ext cx="376006" cy="899144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0" idx="2"/>
            <a:endCxn id="14" idx="0"/>
          </p:cNvCxnSpPr>
          <p:nvPr/>
        </p:nvCxnSpPr>
        <p:spPr>
          <a:xfrm>
            <a:off x="6469908" y="4057179"/>
            <a:ext cx="0" cy="23095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4" idx="2"/>
            <a:endCxn id="13" idx="0"/>
          </p:cNvCxnSpPr>
          <p:nvPr/>
        </p:nvCxnSpPr>
        <p:spPr>
          <a:xfrm>
            <a:off x="6469908" y="4958020"/>
            <a:ext cx="15498" cy="2846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353780" y="2693117"/>
            <a:ext cx="397719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200" dirty="0"/>
              <a:t>Damage estimation based on COPERNICUS EMS grading map</a:t>
            </a:r>
            <a:endParaRPr lang="en-US" sz="2200" dirty="0"/>
          </a:p>
        </p:txBody>
      </p:sp>
      <p:sp>
        <p:nvSpPr>
          <p:cNvPr id="38" name="Rectangle 37"/>
          <p:cNvSpPr/>
          <p:nvPr/>
        </p:nvSpPr>
        <p:spPr>
          <a:xfrm>
            <a:off x="4572847" y="1031176"/>
            <a:ext cx="379412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200" dirty="0" smtClean="0"/>
              <a:t>Standard damage </a:t>
            </a:r>
          </a:p>
          <a:p>
            <a:pPr algn="ctr"/>
            <a:r>
              <a:rPr lang="en-GB" sz="2200" dirty="0" smtClean="0"/>
              <a:t>estimation chain</a:t>
            </a:r>
            <a:endParaRPr lang="en-US" sz="2200" dirty="0"/>
          </a:p>
        </p:txBody>
      </p:sp>
      <p:sp>
        <p:nvSpPr>
          <p:cNvPr id="79" name="Rectangle 14"/>
          <p:cNvSpPr/>
          <p:nvPr/>
        </p:nvSpPr>
        <p:spPr>
          <a:xfrm>
            <a:off x="353781" y="3608153"/>
            <a:ext cx="1456034" cy="1174437"/>
          </a:xfrm>
          <a:prstGeom prst="rect">
            <a:avLst/>
          </a:prstGeom>
          <a:effectLst>
            <a:outerShdw blurRad="40000" dist="23000" dir="5400000" rotWithShape="0">
              <a:srgbClr val="000000">
                <a:alpha val="35000"/>
              </a:srgbClr>
            </a:outerShdw>
            <a:softEdge rad="1270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cs typeface="Bebas Neue"/>
              </a:rPr>
              <a:t>Economic value of the assets</a:t>
            </a:r>
            <a:endParaRPr lang="en-US" dirty="0"/>
          </a:p>
        </p:txBody>
      </p:sp>
      <p:cxnSp>
        <p:nvCxnSpPr>
          <p:cNvPr id="83" name="Elbow Connector 18"/>
          <p:cNvCxnSpPr/>
          <p:nvPr/>
        </p:nvCxnSpPr>
        <p:spPr>
          <a:xfrm rot="16200000" flipH="1">
            <a:off x="1289262" y="4582573"/>
            <a:ext cx="376006" cy="802411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Elbow Connector 20"/>
          <p:cNvCxnSpPr/>
          <p:nvPr/>
        </p:nvCxnSpPr>
        <p:spPr>
          <a:xfrm rot="5400000">
            <a:off x="2140040" y="4534207"/>
            <a:ext cx="376006" cy="899144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667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  <p:bldP spid="13" grpId="0" animBg="1"/>
      <p:bldP spid="14" grpId="0" animBg="1"/>
      <p:bldP spid="3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Screen Shot 2016-11-10 at 11.46.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81633"/>
            <a:ext cx="9144000" cy="5688696"/>
          </a:xfrm>
          <a:prstGeom prst="rect">
            <a:avLst/>
          </a:prstGeom>
        </p:spPr>
      </p:pic>
      <p:sp>
        <p:nvSpPr>
          <p:cNvPr id="6" name="TextBox 23"/>
          <p:cNvSpPr txBox="1">
            <a:spLocks noGrp="1"/>
          </p:cNvSpPr>
          <p:nvPr>
            <p:ph type="title"/>
          </p:nvPr>
        </p:nvSpPr>
        <p:spPr>
          <a:xfrm>
            <a:off x="4229073" y="5579688"/>
            <a:ext cx="226866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800" dirty="0" smtClean="0">
                <a:solidFill>
                  <a:schemeClr val="tx2">
                    <a:lumMod val="75000"/>
                  </a:schemeClr>
                </a:solidFill>
                <a:latin typeface="Bebas Neue"/>
                <a:ea typeface="+mn-ea"/>
                <a:cs typeface="Bebas Neue"/>
              </a:rPr>
              <a:t>Maximum wind 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  <a:latin typeface="Bebas Neue"/>
                <a:ea typeface="+mn-ea"/>
                <a:cs typeface="Bebas Neue"/>
              </a:rPr>
              <a:t>field </a:t>
            </a:r>
          </a:p>
        </p:txBody>
      </p:sp>
      <p:sp>
        <p:nvSpPr>
          <p:cNvPr id="8" name="TextBox 20"/>
          <p:cNvSpPr txBox="1"/>
          <p:nvPr/>
        </p:nvSpPr>
        <p:spPr>
          <a:xfrm>
            <a:off x="978588" y="383347"/>
            <a:ext cx="716113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R</a:t>
            </a:r>
            <a:r>
              <a:rPr lang="en-US" sz="3200" b="1" dirty="0" smtClean="0">
                <a:solidFill>
                  <a:srgbClr val="9BBB59">
                    <a:lumMod val="75000"/>
                  </a:srgbClr>
                </a:solidFill>
              </a:rPr>
              <a:t>A</a:t>
            </a:r>
            <a:r>
              <a:rPr lang="en-US" sz="32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S</a:t>
            </a:r>
            <a:r>
              <a:rPr lang="en-US" sz="3200" b="1" dirty="0" smtClean="0">
                <a:solidFill>
                  <a:srgbClr val="9BBB59">
                    <a:lumMod val="75000"/>
                  </a:srgbClr>
                </a:solidFill>
              </a:rPr>
              <a:t>O</a:t>
            </a:r>
            <a:r>
              <a:rPr lang="en-US" sz="32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R</a:t>
            </a:r>
            <a:r>
              <a:rPr lang="en-US" sz="3200" b="1" dirty="0" smtClean="0">
                <a:solidFill>
                  <a:srgbClr val="9BBB59">
                    <a:lumMod val="75000"/>
                  </a:srgbClr>
                </a:solidFill>
              </a:rPr>
              <a:t> – 2016 Hurricane Matthew (Haiti)</a:t>
            </a:r>
          </a:p>
        </p:txBody>
      </p:sp>
    </p:spTree>
    <p:extLst>
      <p:ext uri="{BB962C8B-B14F-4D97-AF65-F5344CB8AC3E}">
        <p14:creationId xmlns:p14="http://schemas.microsoft.com/office/powerpoint/2010/main" val="3944167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Screen Shot 2016-11-25 at 11.16.3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22310"/>
            <a:ext cx="9144000" cy="5715000"/>
          </a:xfrm>
          <a:prstGeom prst="rect">
            <a:avLst/>
          </a:prstGeom>
        </p:spPr>
      </p:pic>
      <p:sp>
        <p:nvSpPr>
          <p:cNvPr id="6" name="TextBox 20"/>
          <p:cNvSpPr txBox="1"/>
          <p:nvPr/>
        </p:nvSpPr>
        <p:spPr>
          <a:xfrm>
            <a:off x="-1010522" y="199774"/>
            <a:ext cx="11220464" cy="769441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defPPr>
              <a:defRPr lang="en-US"/>
            </a:defPPr>
            <a:lvl1pPr algn="ctr" eaLnBrk="0" hangingPunct="0">
              <a:defRPr sz="4400">
                <a:solidFill>
                  <a:srgbClr val="17375E"/>
                </a:solidFill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en-US" sz="3600" dirty="0"/>
              <a:t>Strong winds impacts on </a:t>
            </a:r>
            <a:r>
              <a:rPr lang="en-US" sz="3600" dirty="0" err="1"/>
              <a:t>Anse</a:t>
            </a:r>
            <a:r>
              <a:rPr lang="en-US" sz="3600" dirty="0"/>
              <a:t> </a:t>
            </a:r>
            <a:r>
              <a:rPr lang="en-US" sz="3600" dirty="0" err="1"/>
              <a:t>d’Hainault</a:t>
            </a:r>
            <a:r>
              <a:rPr lang="en-US" sz="3600" dirty="0"/>
              <a:t>  (Haiti)</a:t>
            </a:r>
          </a:p>
        </p:txBody>
      </p:sp>
      <p:sp>
        <p:nvSpPr>
          <p:cNvPr id="7" name="Rettangolo 6"/>
          <p:cNvSpPr/>
          <p:nvPr/>
        </p:nvSpPr>
        <p:spPr>
          <a:xfrm>
            <a:off x="2215566" y="5180846"/>
            <a:ext cx="6509334" cy="12003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GB" dirty="0" smtClean="0">
                <a:solidFill>
                  <a:schemeClr val="tx2">
                    <a:lumMod val="75000"/>
                  </a:schemeClr>
                </a:solidFill>
                <a:latin typeface="Bebas Neue"/>
                <a:cs typeface="Bebas Neue"/>
              </a:rPr>
              <a:t>Economic damage to structure:</a:t>
            </a:r>
          </a:p>
          <a:p>
            <a:pPr marL="285750" indent="-285750">
              <a:spcBef>
                <a:spcPct val="0"/>
              </a:spcBef>
              <a:buFont typeface="Arial"/>
              <a:buChar char="•"/>
            </a:pPr>
            <a:r>
              <a:rPr lang="en-GB" dirty="0" smtClean="0">
                <a:solidFill>
                  <a:schemeClr val="tx2">
                    <a:lumMod val="75000"/>
                  </a:schemeClr>
                </a:solidFill>
                <a:latin typeface="Bebas Neue"/>
                <a:cs typeface="Bebas Neue"/>
              </a:rPr>
              <a:t>estimated from satellite (</a:t>
            </a:r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Bebas Neue"/>
                <a:cs typeface="Bebas Neue"/>
              </a:rPr>
              <a:t>C</a:t>
            </a:r>
            <a:r>
              <a:rPr lang="en-GB" dirty="0" smtClean="0">
                <a:solidFill>
                  <a:schemeClr val="tx2">
                    <a:lumMod val="75000"/>
                  </a:schemeClr>
                </a:solidFill>
                <a:latin typeface="Bebas Neue"/>
                <a:cs typeface="Bebas Neue"/>
              </a:rPr>
              <a:t>opernicus): 36 M$</a:t>
            </a:r>
          </a:p>
          <a:p>
            <a:pPr marL="285750" indent="-285750">
              <a:spcBef>
                <a:spcPct val="0"/>
              </a:spcBef>
              <a:buFont typeface="Arial"/>
              <a:buChar char="•"/>
            </a:pPr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Bebas Neue"/>
                <a:cs typeface="Bebas Neue"/>
              </a:rPr>
              <a:t>s</a:t>
            </a:r>
            <a:r>
              <a:rPr lang="en-GB" dirty="0" smtClean="0">
                <a:solidFill>
                  <a:schemeClr val="tx2">
                    <a:lumMod val="75000"/>
                  </a:schemeClr>
                </a:solidFill>
                <a:latin typeface="Bebas Neue"/>
                <a:cs typeface="Bebas Neue"/>
              </a:rPr>
              <a:t>imulated with RASOR: 29 M$  </a:t>
            </a:r>
            <a:endParaRPr lang="en-GB" dirty="0">
              <a:solidFill>
                <a:schemeClr val="tx2">
                  <a:lumMod val="75000"/>
                </a:schemeClr>
              </a:solidFill>
              <a:latin typeface="Bebas Neue"/>
              <a:cs typeface="Bebas Neue"/>
            </a:endParaRPr>
          </a:p>
        </p:txBody>
      </p:sp>
    </p:spTree>
    <p:extLst>
      <p:ext uri="{BB962C8B-B14F-4D97-AF65-F5344CB8AC3E}">
        <p14:creationId xmlns:p14="http://schemas.microsoft.com/office/powerpoint/2010/main" val="345760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0" y="162983"/>
            <a:ext cx="9144000" cy="732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4400" dirty="0" smtClean="0">
                <a:solidFill>
                  <a:srgbClr val="17375E"/>
                </a:solidFill>
              </a:rPr>
              <a:t>Conclusion</a:t>
            </a:r>
            <a:endParaRPr lang="en-GB" sz="4400" dirty="0">
              <a:solidFill>
                <a:srgbClr val="17375E"/>
              </a:solidFill>
            </a:endParaRP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325120" y="1218437"/>
            <a:ext cx="8818880" cy="4822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571500" indent="-571500">
              <a:buFont typeface="Arial"/>
              <a:buChar char="•"/>
            </a:pPr>
            <a:r>
              <a:rPr lang="en-GB" sz="2800" dirty="0" smtClean="0">
                <a:solidFill>
                  <a:srgbClr val="17375E"/>
                </a:solidFill>
              </a:rPr>
              <a:t>EO for direct damage observation:</a:t>
            </a:r>
          </a:p>
          <a:p>
            <a:pPr marL="1600200" lvl="2" indent="-457200">
              <a:buFont typeface="Arial"/>
              <a:buChar char="•"/>
            </a:pPr>
            <a:r>
              <a:rPr lang="en-GB" sz="2800" dirty="0" smtClean="0">
                <a:solidFill>
                  <a:srgbClr val="17375E"/>
                </a:solidFill>
              </a:rPr>
              <a:t>Fast assessment</a:t>
            </a:r>
          </a:p>
          <a:p>
            <a:pPr marL="1600200" lvl="2" indent="-457200">
              <a:buFont typeface="Arial"/>
              <a:buChar char="•"/>
            </a:pPr>
            <a:r>
              <a:rPr lang="en-GB" sz="2800" dirty="0" smtClean="0">
                <a:solidFill>
                  <a:srgbClr val="17375E"/>
                </a:solidFill>
              </a:rPr>
              <a:t>Prioritize</a:t>
            </a:r>
            <a:r>
              <a:rPr lang="en-GB" sz="2800" dirty="0">
                <a:solidFill>
                  <a:srgbClr val="17375E"/>
                </a:solidFill>
              </a:rPr>
              <a:t>, plan, optimize </a:t>
            </a:r>
            <a:r>
              <a:rPr lang="en-GB" sz="2800" dirty="0" smtClean="0">
                <a:solidFill>
                  <a:srgbClr val="17375E"/>
                </a:solidFill>
              </a:rPr>
              <a:t>surveys</a:t>
            </a:r>
          </a:p>
          <a:p>
            <a:pPr marL="1600200" lvl="2" indent="-457200">
              <a:buFontTx/>
              <a:buChar char="-"/>
            </a:pPr>
            <a:endParaRPr lang="en-GB" sz="2800" dirty="0" smtClean="0">
              <a:solidFill>
                <a:srgbClr val="17375E"/>
              </a:solidFill>
            </a:endParaRPr>
          </a:p>
          <a:p>
            <a:pPr marL="571500" indent="-571500">
              <a:buFont typeface="Arial"/>
              <a:buChar char="•"/>
            </a:pPr>
            <a:r>
              <a:rPr lang="en-GB" sz="2800" dirty="0" smtClean="0">
                <a:solidFill>
                  <a:srgbClr val="17375E"/>
                </a:solidFill>
              </a:rPr>
              <a:t>A impact modelling approach is required to:</a:t>
            </a:r>
          </a:p>
          <a:p>
            <a:pPr marL="1714500" lvl="2" indent="-571500">
              <a:buFont typeface="Arial"/>
              <a:buChar char="•"/>
            </a:pPr>
            <a:r>
              <a:rPr lang="en-GB" sz="2800" dirty="0" smtClean="0">
                <a:solidFill>
                  <a:srgbClr val="17375E"/>
                </a:solidFill>
              </a:rPr>
              <a:t>make </a:t>
            </a:r>
            <a:r>
              <a:rPr lang="en-GB" sz="2800" dirty="0">
                <a:solidFill>
                  <a:srgbClr val="17375E"/>
                </a:solidFill>
              </a:rPr>
              <a:t>the two </a:t>
            </a:r>
            <a:r>
              <a:rPr lang="en-GB" sz="2800" dirty="0" smtClean="0">
                <a:solidFill>
                  <a:srgbClr val="17375E"/>
                </a:solidFill>
              </a:rPr>
              <a:t>(short) </a:t>
            </a:r>
            <a:r>
              <a:rPr lang="en-GB" sz="2800" dirty="0">
                <a:solidFill>
                  <a:srgbClr val="17375E"/>
                </a:solidFill>
              </a:rPr>
              <a:t>periods </a:t>
            </a:r>
            <a:r>
              <a:rPr lang="en-GB" sz="2800" dirty="0" smtClean="0">
                <a:solidFill>
                  <a:srgbClr val="17375E"/>
                </a:solidFill>
              </a:rPr>
              <a:t>comparable</a:t>
            </a:r>
            <a:endParaRPr lang="en-GB" sz="2800" dirty="0">
              <a:solidFill>
                <a:srgbClr val="17375E"/>
              </a:solidFill>
            </a:endParaRPr>
          </a:p>
          <a:p>
            <a:pPr marL="1714500" lvl="2" indent="-571500">
              <a:buFont typeface="Arial"/>
              <a:buChar char="•"/>
            </a:pPr>
            <a:r>
              <a:rPr lang="en-GB" sz="2800" dirty="0" smtClean="0">
                <a:solidFill>
                  <a:srgbClr val="17375E"/>
                </a:solidFill>
              </a:rPr>
              <a:t>manage outliers</a:t>
            </a:r>
            <a:endParaRPr lang="en-GB" sz="2800" dirty="0">
              <a:solidFill>
                <a:srgbClr val="17375E"/>
              </a:solidFill>
            </a:endParaRPr>
          </a:p>
          <a:p>
            <a:pPr marL="1714500" lvl="2" indent="-571500">
              <a:buFont typeface="Arial"/>
              <a:buChar char="•"/>
            </a:pPr>
            <a:r>
              <a:rPr lang="en-GB" sz="2800" dirty="0" smtClean="0">
                <a:solidFill>
                  <a:srgbClr val="17375E"/>
                </a:solidFill>
              </a:rPr>
              <a:t>re</a:t>
            </a:r>
            <a:r>
              <a:rPr lang="en-GB" sz="2800" dirty="0">
                <a:solidFill>
                  <a:srgbClr val="17375E"/>
                </a:solidFill>
              </a:rPr>
              <a:t>-</a:t>
            </a:r>
            <a:r>
              <a:rPr lang="en-GB" sz="2800" dirty="0" smtClean="0">
                <a:solidFill>
                  <a:srgbClr val="17375E"/>
                </a:solidFill>
              </a:rPr>
              <a:t>construct past events impacts</a:t>
            </a:r>
            <a:endParaRPr lang="en-GB" sz="2800" dirty="0">
              <a:solidFill>
                <a:srgbClr val="17375E"/>
              </a:solidFill>
            </a:endParaRPr>
          </a:p>
          <a:p>
            <a:pPr marL="571500" indent="-571500">
              <a:buFont typeface="Arial"/>
              <a:buChar char="•"/>
            </a:pPr>
            <a:endParaRPr lang="en-GB" sz="2800" dirty="0" smtClean="0">
              <a:solidFill>
                <a:srgbClr val="17375E"/>
              </a:solidFill>
            </a:endParaRPr>
          </a:p>
          <a:p>
            <a:pPr marL="571500" indent="-571500">
              <a:buFont typeface="Arial"/>
              <a:buChar char="•"/>
            </a:pPr>
            <a:r>
              <a:rPr lang="en-GB" sz="2800" dirty="0" smtClean="0">
                <a:solidFill>
                  <a:srgbClr val="17375E"/>
                </a:solidFill>
              </a:rPr>
              <a:t>EO </a:t>
            </a:r>
            <a:r>
              <a:rPr lang="en-GB" sz="2800" dirty="0">
                <a:solidFill>
                  <a:srgbClr val="17375E"/>
                </a:solidFill>
              </a:rPr>
              <a:t>as </a:t>
            </a:r>
            <a:r>
              <a:rPr lang="en-GB" sz="2800" dirty="0" smtClean="0">
                <a:solidFill>
                  <a:srgbClr val="17375E"/>
                </a:solidFill>
              </a:rPr>
              <a:t>tool to estimate hazard, exposure, vulnerability (also PRIORITY 1) </a:t>
            </a:r>
          </a:p>
        </p:txBody>
      </p:sp>
    </p:spTree>
    <p:extLst>
      <p:ext uri="{BB962C8B-B14F-4D97-AF65-F5344CB8AC3E}">
        <p14:creationId xmlns:p14="http://schemas.microsoft.com/office/powerpoint/2010/main" val="552319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0" y="162983"/>
            <a:ext cx="9144000" cy="732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4400" dirty="0" smtClean="0">
                <a:solidFill>
                  <a:srgbClr val="17375E"/>
                </a:solidFill>
              </a:rPr>
              <a:t>Way forward</a:t>
            </a:r>
            <a:endParaRPr lang="en-GB" sz="4400" dirty="0">
              <a:solidFill>
                <a:srgbClr val="17375E"/>
              </a:solidFill>
            </a:endParaRP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325120" y="1754148"/>
            <a:ext cx="7726680" cy="3848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571500" indent="-571500">
              <a:buFont typeface="Arial"/>
              <a:buChar char="•"/>
            </a:pPr>
            <a:r>
              <a:rPr lang="en-GB" sz="3000" dirty="0" smtClean="0">
                <a:solidFill>
                  <a:srgbClr val="17375E"/>
                </a:solidFill>
              </a:rPr>
              <a:t>Pilot project at national scale comparing several countries would highlight usefulness of EO as a contributor to impact indicators</a:t>
            </a:r>
          </a:p>
          <a:p>
            <a:pPr marL="571500" indent="-571500">
              <a:buFont typeface="Arial"/>
              <a:buChar char="•"/>
            </a:pPr>
            <a:endParaRPr lang="en-GB" sz="3000" dirty="0" smtClean="0">
              <a:solidFill>
                <a:srgbClr val="17375E"/>
              </a:solidFill>
            </a:endParaRPr>
          </a:p>
          <a:p>
            <a:pPr marL="571500" indent="-571500">
              <a:buFont typeface="Arial"/>
              <a:buChar char="•"/>
            </a:pPr>
            <a:r>
              <a:rPr lang="en-GB" sz="3000" dirty="0" smtClean="0">
                <a:solidFill>
                  <a:srgbClr val="17375E"/>
                </a:solidFill>
              </a:rPr>
              <a:t>Where?</a:t>
            </a:r>
          </a:p>
          <a:p>
            <a:pPr marL="571500" indent="-571500">
              <a:buFont typeface="Arial"/>
              <a:buChar char="•"/>
            </a:pPr>
            <a:endParaRPr lang="en-GB" sz="3000" dirty="0" smtClean="0">
              <a:solidFill>
                <a:srgbClr val="17375E"/>
              </a:solidFill>
            </a:endParaRPr>
          </a:p>
          <a:p>
            <a:pPr marL="571500" indent="-571500">
              <a:buFont typeface="Arial"/>
              <a:buChar char="•"/>
            </a:pPr>
            <a:r>
              <a:rPr lang="en-GB" sz="3000" dirty="0" smtClean="0">
                <a:solidFill>
                  <a:srgbClr val="17375E"/>
                </a:solidFill>
              </a:rPr>
              <a:t>How do we structure such a project in the GEO-DARMA framework? </a:t>
            </a:r>
          </a:p>
          <a:p>
            <a:endParaRPr lang="en-GB" sz="3000" dirty="0" smtClean="0">
              <a:solidFill>
                <a:srgbClr val="17375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017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409825"/>
            <a:ext cx="9144000" cy="1338263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13284C"/>
                </a:solidFill>
                <a:latin typeface="Calibri" charset="0"/>
                <a:ea typeface="ＭＳ Ｐゴシック" charset="0"/>
              </a:rPr>
              <a:t>Thank you</a:t>
            </a:r>
          </a:p>
        </p:txBody>
      </p:sp>
      <p:sp>
        <p:nvSpPr>
          <p:cNvPr id="210948" name="Rectangle 4"/>
          <p:cNvSpPr>
            <a:spLocks noChangeArrowheads="1"/>
          </p:cNvSpPr>
          <p:nvPr/>
        </p:nvSpPr>
        <p:spPr bwMode="auto">
          <a:xfrm>
            <a:off x="1719263" y="4192588"/>
            <a:ext cx="5832475" cy="1200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err="1">
                <a:solidFill>
                  <a:srgbClr val="13284C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Lauro</a:t>
            </a:r>
            <a:r>
              <a:rPr lang="en-US" dirty="0">
                <a:solidFill>
                  <a:srgbClr val="13284C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 Rossi </a:t>
            </a:r>
            <a:endParaRPr lang="en-US" dirty="0" smtClean="0">
              <a:solidFill>
                <a:srgbClr val="13284C"/>
              </a:solidFill>
              <a:latin typeface="Calibri" pitchFamily="34" charset="0"/>
              <a:ea typeface="ＭＳ Ｐゴシック" pitchFamily="34" charset="-128"/>
              <a:cs typeface="+mn-cs"/>
            </a:endParaRPr>
          </a:p>
          <a:p>
            <a:pPr algn="ctr">
              <a:defRPr/>
            </a:pPr>
            <a:r>
              <a:rPr lang="en-US" dirty="0" smtClean="0">
                <a:solidFill>
                  <a:srgbClr val="13284C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EWS Program Director</a:t>
            </a:r>
            <a:endParaRPr lang="en-US" dirty="0">
              <a:solidFill>
                <a:srgbClr val="13284C"/>
              </a:solidFill>
              <a:latin typeface="Calibri" pitchFamily="34" charset="0"/>
              <a:ea typeface="ＭＳ Ｐゴシック" pitchFamily="34" charset="-128"/>
              <a:cs typeface="+mn-cs"/>
            </a:endParaRPr>
          </a:p>
          <a:p>
            <a:pPr algn="ctr">
              <a:defRPr/>
            </a:pPr>
            <a:r>
              <a:rPr lang="en-US" dirty="0" err="1" smtClean="0">
                <a:solidFill>
                  <a:srgbClr val="13284C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lauro.rossi</a:t>
            </a:r>
            <a:r>
              <a:rPr lang="en-US" dirty="0" err="1">
                <a:solidFill>
                  <a:srgbClr val="13284C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@cimafoundation.org</a:t>
            </a:r>
            <a:endParaRPr lang="en-US" dirty="0">
              <a:solidFill>
                <a:srgbClr val="13284C"/>
              </a:solidFill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0" y="1143000"/>
            <a:ext cx="9144001" cy="5534257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ln>
            <a:noFill/>
          </a:ln>
        </p:spPr>
        <p:txBody>
          <a:bodyPr anchor="ctr"/>
          <a:lstStyle/>
          <a:p>
            <a:pPr marL="571500" indent="-571500"/>
            <a:r>
              <a:rPr lang="en-GB" dirty="0" smtClean="0">
                <a:solidFill>
                  <a:srgbClr val="17375E"/>
                </a:solidFill>
                <a:latin typeface="Calibri" charset="0"/>
                <a:ea typeface="ＭＳ Ｐゴシック" charset="0"/>
              </a:rPr>
              <a:t>Sendai &amp; SDG indicators</a:t>
            </a:r>
            <a:endParaRPr lang="en-GB" dirty="0">
              <a:solidFill>
                <a:srgbClr val="17375E"/>
              </a:solidFill>
              <a:latin typeface="Calibri" charset="0"/>
              <a:ea typeface="ＭＳ Ｐゴシック" charset="0"/>
            </a:endParaRPr>
          </a:p>
        </p:txBody>
      </p:sp>
      <p:pic>
        <p:nvPicPr>
          <p:cNvPr id="6" name="Immagine 5" descr="Screen Shot 2017-05-24 at 19.56.59.png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61" t="3179" r="535"/>
          <a:stretch/>
        </p:blipFill>
        <p:spPr>
          <a:xfrm>
            <a:off x="812800" y="1320800"/>
            <a:ext cx="7874000" cy="5042830"/>
          </a:xfrm>
          <a:prstGeom prst="rect">
            <a:avLst/>
          </a:prstGeom>
          <a:ln>
            <a:noFill/>
          </a:ln>
        </p:spPr>
      </p:pic>
      <p:sp>
        <p:nvSpPr>
          <p:cNvPr id="7" name="Rettangolo 6"/>
          <p:cNvSpPr/>
          <p:nvPr/>
        </p:nvSpPr>
        <p:spPr>
          <a:xfrm>
            <a:off x="5753100" y="6342592"/>
            <a:ext cx="3390901" cy="338554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r"/>
            <a:r>
              <a:rPr lang="es-ES_tradnl" sz="1600" i="1" dirty="0" smtClean="0">
                <a:solidFill>
                  <a:schemeClr val="bg1">
                    <a:lumMod val="65000"/>
                  </a:schemeClr>
                </a:solidFill>
              </a:rPr>
              <a:t>(Andrew </a:t>
            </a:r>
            <a:r>
              <a:rPr lang="es-ES_tradnl" sz="1600" i="1" dirty="0" err="1" smtClean="0">
                <a:solidFill>
                  <a:schemeClr val="bg1">
                    <a:lumMod val="65000"/>
                  </a:schemeClr>
                </a:solidFill>
              </a:rPr>
              <a:t>Maskrey</a:t>
            </a:r>
            <a:r>
              <a:rPr lang="es-ES_tradnl" sz="1600" i="1" dirty="0" smtClean="0">
                <a:solidFill>
                  <a:schemeClr val="bg1">
                    <a:lumMod val="65000"/>
                  </a:schemeClr>
                </a:solidFill>
              </a:rPr>
              <a:t>, 2017)</a:t>
            </a:r>
            <a:endParaRPr lang="es-ES_tradnl" sz="1600" i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43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ln>
            <a:noFill/>
          </a:ln>
        </p:spPr>
        <p:txBody>
          <a:bodyPr anchor="ctr"/>
          <a:lstStyle/>
          <a:p>
            <a:pPr marL="571500" indent="-571500"/>
            <a:r>
              <a:rPr lang="en-GB" dirty="0" smtClean="0">
                <a:solidFill>
                  <a:srgbClr val="17375E"/>
                </a:solidFill>
                <a:latin typeface="Calibri" charset="0"/>
                <a:ea typeface="ＭＳ Ｐゴシック" charset="0"/>
              </a:rPr>
              <a:t>EO contribution (1/3)</a:t>
            </a:r>
            <a:endParaRPr lang="en-GB" dirty="0">
              <a:solidFill>
                <a:srgbClr val="17375E"/>
              </a:solidFill>
              <a:latin typeface="Calibri" charset="0"/>
              <a:ea typeface="ＭＳ Ｐゴシック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-110656" y="1112449"/>
            <a:ext cx="9144000" cy="1556808"/>
          </a:xfrm>
          <a:noFill/>
          <a:ln>
            <a:noFill/>
          </a:ln>
        </p:spPr>
        <p:txBody>
          <a:bodyPr anchor="ctr"/>
          <a:lstStyle/>
          <a:p>
            <a:pPr marL="800100" indent="-457200">
              <a:spcBef>
                <a:spcPct val="0"/>
              </a:spcBef>
            </a:pPr>
            <a:r>
              <a:rPr lang="es-ES_tradnl" sz="2800" dirty="0" err="1">
                <a:solidFill>
                  <a:srgbClr val="17375E"/>
                </a:solidFill>
                <a:latin typeface="Calibri" charset="0"/>
                <a:ea typeface="ＭＳ Ｐゴシック" charset="0"/>
              </a:rPr>
              <a:t>Direct</a:t>
            </a:r>
            <a:r>
              <a:rPr lang="es-ES_tradnl" sz="2800" dirty="0">
                <a:solidFill>
                  <a:srgbClr val="17375E"/>
                </a:solidFill>
                <a:latin typeface="Calibri" charset="0"/>
                <a:ea typeface="ＭＳ Ｐゴシック" charset="0"/>
              </a:rPr>
              <a:t> </a:t>
            </a:r>
            <a:r>
              <a:rPr lang="es-ES_tradnl" sz="2800" dirty="0" err="1">
                <a:solidFill>
                  <a:srgbClr val="17375E"/>
                </a:solidFill>
                <a:latin typeface="Calibri" charset="0"/>
                <a:ea typeface="ＭＳ Ｐゴシック" charset="0"/>
              </a:rPr>
              <a:t>physical</a:t>
            </a:r>
            <a:r>
              <a:rPr lang="es-ES_tradnl" sz="2800" dirty="0">
                <a:solidFill>
                  <a:srgbClr val="17375E"/>
                </a:solidFill>
                <a:latin typeface="Calibri" charset="0"/>
                <a:ea typeface="ＭＳ Ｐゴシック" charset="0"/>
              </a:rPr>
              <a:t> </a:t>
            </a:r>
            <a:r>
              <a:rPr lang="es-ES_tradnl" sz="2800" dirty="0" err="1">
                <a:solidFill>
                  <a:srgbClr val="17375E"/>
                </a:solidFill>
                <a:latin typeface="Calibri" charset="0"/>
                <a:ea typeface="ＭＳ Ｐゴシック" charset="0"/>
              </a:rPr>
              <a:t>damage</a:t>
            </a:r>
            <a:r>
              <a:rPr lang="es-ES_tradnl" sz="2800" dirty="0">
                <a:solidFill>
                  <a:srgbClr val="17375E"/>
                </a:solidFill>
                <a:latin typeface="Calibri" charset="0"/>
                <a:ea typeface="ＭＳ Ｐゴシック" charset="0"/>
              </a:rPr>
              <a:t> </a:t>
            </a:r>
            <a:r>
              <a:rPr lang="es-ES_tradnl" sz="2800" dirty="0" err="1" smtClean="0">
                <a:solidFill>
                  <a:srgbClr val="17375E"/>
                </a:solidFill>
                <a:latin typeface="Calibri" charset="0"/>
                <a:ea typeface="ＭＳ Ｐゴシック" charset="0"/>
              </a:rPr>
              <a:t>assessment</a:t>
            </a:r>
            <a:r>
              <a:rPr lang="es-ES_tradnl" sz="2800" dirty="0" smtClean="0">
                <a:solidFill>
                  <a:srgbClr val="17375E"/>
                </a:solidFill>
                <a:latin typeface="Calibri" charset="0"/>
                <a:ea typeface="ＭＳ Ｐゴシック" charset="0"/>
              </a:rPr>
              <a:t>: </a:t>
            </a:r>
            <a:r>
              <a:rPr lang="es-ES_tradnl" sz="2800" dirty="0" err="1" smtClean="0">
                <a:solidFill>
                  <a:srgbClr val="17375E"/>
                </a:solidFill>
                <a:latin typeface="Calibri" charset="0"/>
                <a:ea typeface="ＭＳ Ｐゴシック" charset="0"/>
              </a:rPr>
              <a:t>grading</a:t>
            </a:r>
            <a:r>
              <a:rPr lang="es-ES_tradnl" sz="2800" dirty="0" smtClean="0">
                <a:solidFill>
                  <a:srgbClr val="17375E"/>
                </a:solidFill>
                <a:latin typeface="Calibri" charset="0"/>
                <a:ea typeface="ＭＳ Ｐゴシック" charset="0"/>
              </a:rPr>
              <a:t> </a:t>
            </a:r>
            <a:r>
              <a:rPr lang="es-ES_tradnl" sz="2800" dirty="0" err="1" smtClean="0">
                <a:solidFill>
                  <a:srgbClr val="17375E"/>
                </a:solidFill>
                <a:latin typeface="Calibri" charset="0"/>
                <a:ea typeface="ＭＳ Ｐゴシック" charset="0"/>
              </a:rPr>
              <a:t>maps</a:t>
            </a:r>
            <a:endParaRPr lang="es-ES_tradnl" sz="2800" dirty="0" smtClean="0">
              <a:solidFill>
                <a:srgbClr val="17375E"/>
              </a:solidFill>
              <a:latin typeface="Calibri" charset="0"/>
              <a:ea typeface="ＭＳ Ｐゴシック" charset="0"/>
            </a:endParaRPr>
          </a:p>
          <a:p>
            <a:pPr marL="0" indent="0">
              <a:buNone/>
            </a:pPr>
            <a:r>
              <a:rPr lang="en-GB" dirty="0" smtClean="0">
                <a:solidFill>
                  <a:srgbClr val="17375E"/>
                </a:solidFill>
              </a:rPr>
              <a:t>	- </a:t>
            </a:r>
            <a:r>
              <a:rPr lang="en-GB" sz="2400" dirty="0" smtClean="0">
                <a:solidFill>
                  <a:srgbClr val="17375E"/>
                </a:solidFill>
              </a:rPr>
              <a:t>First assessment</a:t>
            </a:r>
          </a:p>
          <a:p>
            <a:pPr marL="0" indent="0">
              <a:buNone/>
            </a:pPr>
            <a:r>
              <a:rPr lang="en-GB" sz="2400" dirty="0">
                <a:solidFill>
                  <a:srgbClr val="17375E"/>
                </a:solidFill>
              </a:rPr>
              <a:t>	</a:t>
            </a:r>
            <a:r>
              <a:rPr lang="en-GB" sz="2400" dirty="0" smtClean="0">
                <a:solidFill>
                  <a:srgbClr val="17375E"/>
                </a:solidFill>
              </a:rPr>
              <a:t>-  Prioritize</a:t>
            </a:r>
            <a:r>
              <a:rPr lang="en-GB" sz="2400" dirty="0">
                <a:solidFill>
                  <a:srgbClr val="17375E"/>
                </a:solidFill>
              </a:rPr>
              <a:t>, plan, optimize </a:t>
            </a:r>
            <a:r>
              <a:rPr lang="en-GB" sz="2400" dirty="0" smtClean="0">
                <a:solidFill>
                  <a:srgbClr val="17375E"/>
                </a:solidFill>
              </a:rPr>
              <a:t>surveys</a:t>
            </a:r>
            <a:endParaRPr lang="en-GB" sz="2400" dirty="0">
              <a:solidFill>
                <a:srgbClr val="17375E"/>
              </a:solidFill>
            </a:endParaRPr>
          </a:p>
          <a:p>
            <a:pPr marL="1200150" lvl="1" indent="-457200">
              <a:spcBef>
                <a:spcPct val="0"/>
              </a:spcBef>
            </a:pPr>
            <a:endParaRPr lang="es-ES_tradnl" sz="2400" dirty="0">
              <a:solidFill>
                <a:srgbClr val="17375E"/>
              </a:solidFill>
              <a:latin typeface="Calibri" charset="0"/>
              <a:ea typeface="ＭＳ Ｐゴシック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0" y="1514475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solidFill>
                  <a:srgbClr val="17375E"/>
                </a:solidFill>
              </a:rPr>
              <a:t>	</a:t>
            </a:r>
            <a:endParaRPr lang="en-GB" dirty="0">
              <a:solidFill>
                <a:srgbClr val="17375E"/>
              </a:solidFill>
            </a:endParaRPr>
          </a:p>
        </p:txBody>
      </p:sp>
      <p:pic>
        <p:nvPicPr>
          <p:cNvPr id="7" name="Immagine 6" descr="EMSR058_05GUIUAN_GRADING_DETAIL01_v1_100dpi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111" y="2539376"/>
            <a:ext cx="3586455" cy="2533386"/>
          </a:xfrm>
          <a:prstGeom prst="rect">
            <a:avLst/>
          </a:prstGeom>
        </p:spPr>
      </p:pic>
      <p:pic>
        <p:nvPicPr>
          <p:cNvPr id="8" name="Immagine 7" descr="Screen Shot 2017-05-19 at 22.31.2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7334" y="2516857"/>
            <a:ext cx="5605710" cy="3825519"/>
          </a:xfrm>
          <a:prstGeom prst="rect">
            <a:avLst/>
          </a:prstGeom>
        </p:spPr>
      </p:pic>
      <p:pic>
        <p:nvPicPr>
          <p:cNvPr id="10" name="Immagine 9" descr="Screen Shot 2017-05-19 at 22.34.32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12001" y="2516858"/>
            <a:ext cx="1942828" cy="3848037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1684090" y="6258868"/>
            <a:ext cx="42991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en-GB" i="1" dirty="0" smtClean="0">
                <a:solidFill>
                  <a:srgbClr val="17375E"/>
                </a:solidFill>
              </a:rPr>
              <a:t>Copernicus EMS, Rapid Mapping </a:t>
            </a:r>
            <a:endParaRPr lang="en-GB" i="1" dirty="0">
              <a:solidFill>
                <a:srgbClr val="17375E"/>
              </a:solidFill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1368779" y="3303228"/>
            <a:ext cx="578555" cy="457200"/>
          </a:xfrm>
          <a:prstGeom prst="rect">
            <a:avLst/>
          </a:prstGeom>
          <a:solidFill>
            <a:schemeClr val="bg1">
              <a:lumMod val="95000"/>
              <a:alpha val="43000"/>
            </a:schemeClr>
          </a:solidFill>
          <a:ln w="28575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cxnSp>
        <p:nvCxnSpPr>
          <p:cNvPr id="5" name="Connettore 1 4"/>
          <p:cNvCxnSpPr/>
          <p:nvPr/>
        </p:nvCxnSpPr>
        <p:spPr>
          <a:xfrm>
            <a:off x="1368779" y="3754078"/>
            <a:ext cx="578555" cy="258194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11"/>
          <p:cNvCxnSpPr/>
          <p:nvPr/>
        </p:nvCxnSpPr>
        <p:spPr>
          <a:xfrm flipV="1">
            <a:off x="1368779" y="2516858"/>
            <a:ext cx="578555" cy="78637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6910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ttangolo 28"/>
          <p:cNvSpPr/>
          <p:nvPr/>
        </p:nvSpPr>
        <p:spPr>
          <a:xfrm>
            <a:off x="5566835" y="6005870"/>
            <a:ext cx="3365500" cy="64893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-127000"/>
            <a:ext cx="8229600" cy="1143000"/>
          </a:xfrm>
          <a:noFill/>
          <a:ln>
            <a:noFill/>
          </a:ln>
        </p:spPr>
        <p:txBody>
          <a:bodyPr anchor="ctr"/>
          <a:lstStyle/>
          <a:p>
            <a:pPr marL="571500" indent="-571500"/>
            <a:r>
              <a:rPr lang="en-GB" dirty="0" smtClean="0">
                <a:solidFill>
                  <a:srgbClr val="17375E"/>
                </a:solidFill>
                <a:latin typeface="Calibri" charset="0"/>
                <a:ea typeface="ＭＳ Ｐゴシック" charset="0"/>
              </a:rPr>
              <a:t>EO contribution (2/3)</a:t>
            </a:r>
            <a:endParaRPr lang="en-GB" dirty="0">
              <a:solidFill>
                <a:srgbClr val="17375E"/>
              </a:solidFill>
              <a:latin typeface="Calibri" charset="0"/>
              <a:ea typeface="ＭＳ Ｐゴシック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893465"/>
            <a:ext cx="9144000" cy="1430635"/>
          </a:xfrm>
          <a:noFill/>
          <a:ln>
            <a:noFill/>
          </a:ln>
        </p:spPr>
        <p:txBody>
          <a:bodyPr anchor="ctr"/>
          <a:lstStyle/>
          <a:p>
            <a:pPr marL="685800">
              <a:spcBef>
                <a:spcPct val="0"/>
              </a:spcBef>
            </a:pPr>
            <a:r>
              <a:rPr lang="en-GB" sz="2500" dirty="0" smtClean="0">
                <a:solidFill>
                  <a:srgbClr val="17375E"/>
                </a:solidFill>
                <a:latin typeface="Calibri" charset="0"/>
                <a:ea typeface="ＭＳ Ｐゴシック" charset="0"/>
              </a:rPr>
              <a:t>How to make the two short periods comparable? </a:t>
            </a:r>
            <a:endParaRPr lang="en-GB" sz="2500" dirty="0">
              <a:solidFill>
                <a:srgbClr val="17375E"/>
              </a:solidFill>
              <a:latin typeface="Calibri" charset="0"/>
              <a:ea typeface="ＭＳ Ｐゴシック" charset="0"/>
            </a:endParaRPr>
          </a:p>
          <a:p>
            <a:pPr marL="685800">
              <a:spcBef>
                <a:spcPct val="0"/>
              </a:spcBef>
            </a:pPr>
            <a:r>
              <a:rPr lang="en-GB" sz="2500" dirty="0" smtClean="0">
                <a:solidFill>
                  <a:srgbClr val="17375E"/>
                </a:solidFill>
                <a:latin typeface="Calibri" charset="0"/>
                <a:ea typeface="ＭＳ Ｐゴシック" charset="0"/>
              </a:rPr>
              <a:t>How should outliers be considered? </a:t>
            </a:r>
          </a:p>
          <a:p>
            <a:pPr marL="685800">
              <a:spcBef>
                <a:spcPct val="0"/>
              </a:spcBef>
            </a:pPr>
            <a:r>
              <a:rPr lang="en-GB" sz="2500" dirty="0" smtClean="0">
                <a:solidFill>
                  <a:srgbClr val="17375E"/>
                </a:solidFill>
                <a:latin typeface="Calibri" charset="0"/>
                <a:ea typeface="ＭＳ Ｐゴシック" charset="0"/>
              </a:rPr>
              <a:t>How can we estimate economic loss?</a:t>
            </a:r>
          </a:p>
          <a:p>
            <a:pPr marL="685800">
              <a:spcBef>
                <a:spcPct val="0"/>
              </a:spcBef>
            </a:pPr>
            <a:r>
              <a:rPr lang="en-GB" sz="2500" dirty="0" smtClean="0">
                <a:solidFill>
                  <a:srgbClr val="17375E"/>
                </a:solidFill>
                <a:latin typeface="Calibri" charset="0"/>
                <a:ea typeface="ＭＳ Ｐゴシック" charset="0"/>
              </a:rPr>
              <a:t>How can indicators on past event impacts be re</a:t>
            </a:r>
            <a:r>
              <a:rPr lang="en-GB" sz="2500" dirty="0">
                <a:solidFill>
                  <a:srgbClr val="17375E"/>
                </a:solidFill>
                <a:latin typeface="Calibri" charset="0"/>
                <a:ea typeface="ＭＳ Ｐゴシック" charset="0"/>
              </a:rPr>
              <a:t>-</a:t>
            </a:r>
            <a:r>
              <a:rPr lang="en-GB" sz="2500" dirty="0" smtClean="0">
                <a:solidFill>
                  <a:srgbClr val="17375E"/>
                </a:solidFill>
                <a:latin typeface="Calibri" charset="0"/>
                <a:ea typeface="ＭＳ Ｐゴシック" charset="0"/>
              </a:rPr>
              <a:t>constructed?</a:t>
            </a:r>
            <a:endParaRPr lang="en-GB" sz="2500" dirty="0">
              <a:solidFill>
                <a:srgbClr val="17375E"/>
              </a:solidFill>
              <a:latin typeface="Calibri" charset="0"/>
              <a:ea typeface="ＭＳ Ｐゴシック" charset="0"/>
            </a:endParaRPr>
          </a:p>
          <a:p>
            <a:pPr indent="0">
              <a:spcBef>
                <a:spcPct val="0"/>
              </a:spcBef>
              <a:buNone/>
            </a:pPr>
            <a:r>
              <a:rPr lang="en-GB" sz="2500" dirty="0" smtClean="0">
                <a:solidFill>
                  <a:srgbClr val="17375E"/>
                </a:solidFill>
                <a:latin typeface="Calibri" charset="0"/>
                <a:ea typeface="ＭＳ Ｐゴシック" charset="0"/>
              </a:rPr>
              <a:t>						   </a:t>
            </a: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3543301" y="4379256"/>
            <a:ext cx="2539097" cy="1023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marL="342900" indent="-342900" algn="ctr">
              <a:buClr>
                <a:schemeClr val="bg1"/>
              </a:buClr>
              <a:buFont typeface="Times New Roman" charset="0"/>
              <a:buNone/>
              <a:defRPr sz="5000">
                <a:solidFill>
                  <a:srgbClr val="7F5A00"/>
                </a:solidFill>
                <a:latin typeface="Arial" charset="0"/>
              </a:defRPr>
            </a:lvl1pPr>
          </a:lstStyle>
          <a:p>
            <a:pPr algn="l">
              <a:defRPr/>
            </a:pPr>
            <a:r>
              <a:rPr lang="en-GB" sz="2400" dirty="0" smtClean="0">
                <a:latin typeface="Calibri"/>
                <a:ea typeface="ＭＳ Ｐゴシック" pitchFamily="34" charset="-128"/>
                <a:cs typeface="Calibri"/>
              </a:rPr>
              <a:t>Exposure</a:t>
            </a:r>
          </a:p>
          <a:p>
            <a:pPr algn="l">
              <a:defRPr/>
            </a:pPr>
            <a:r>
              <a:rPr lang="en-GB" sz="2400" dirty="0" smtClean="0">
                <a:latin typeface="Calibri"/>
                <a:ea typeface="ＭＳ Ｐゴシック" pitchFamily="34" charset="-128"/>
                <a:cs typeface="Calibri"/>
              </a:rPr>
              <a:t> </a:t>
            </a:r>
          </a:p>
          <a:p>
            <a:pPr algn="l">
              <a:defRPr/>
            </a:pPr>
            <a:endParaRPr lang="en-GB" sz="2400" dirty="0">
              <a:latin typeface="Calibri"/>
              <a:ea typeface="ＭＳ Ｐゴシック" pitchFamily="34" charset="-128"/>
              <a:cs typeface="Calibri"/>
            </a:endParaRPr>
          </a:p>
          <a:p>
            <a:pPr algn="l">
              <a:defRPr/>
            </a:pPr>
            <a:r>
              <a:rPr lang="en-GB" sz="2400" dirty="0" smtClean="0">
                <a:solidFill>
                  <a:schemeClr val="accent4">
                    <a:lumMod val="75000"/>
                  </a:schemeClr>
                </a:solidFill>
                <a:latin typeface="Calibri"/>
                <a:ea typeface="ＭＳ Ｐゴシック" pitchFamily="34" charset="-128"/>
                <a:cs typeface="Calibri"/>
              </a:rPr>
              <a:t>Vulnerability</a:t>
            </a:r>
            <a:endParaRPr lang="en-GB" sz="2400" dirty="0">
              <a:solidFill>
                <a:schemeClr val="accent4">
                  <a:lumMod val="75000"/>
                </a:schemeClr>
              </a:solidFill>
              <a:latin typeface="Calibri"/>
              <a:ea typeface="ＭＳ Ｐゴシック" pitchFamily="34" charset="-128"/>
              <a:cs typeface="Calibri"/>
            </a:endParaRPr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3543300" y="3159459"/>
            <a:ext cx="4421577" cy="371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buClr>
                <a:schemeClr val="bg1"/>
              </a:buClr>
              <a:buFont typeface="Times New Roman" charset="0"/>
              <a:buNone/>
              <a:defRPr/>
            </a:pPr>
            <a:r>
              <a:rPr lang="en-GB" dirty="0" smtClean="0">
                <a:solidFill>
                  <a:srgbClr val="FF6600"/>
                </a:solidFill>
                <a:latin typeface="Calibri"/>
                <a:ea typeface="ＭＳ Ｐゴシック" pitchFamily="34" charset="-128"/>
                <a:cs typeface="Calibri"/>
              </a:rPr>
              <a:t>Hazard</a:t>
            </a:r>
            <a:endParaRPr lang="en-GB" dirty="0">
              <a:solidFill>
                <a:srgbClr val="FF6600"/>
              </a:solidFill>
              <a:latin typeface="Calibri"/>
              <a:ea typeface="ＭＳ Ｐゴシック" pitchFamily="34" charset="-128"/>
              <a:cs typeface="Calibri"/>
            </a:endParaRPr>
          </a:p>
        </p:txBody>
      </p:sp>
      <p:pic>
        <p:nvPicPr>
          <p:cNvPr id="14" name="Picture 4" descr="C:\Documents and Settings\Dimitri Dello Buono\Desktop\Immagini e Icone Utili\gis (1)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3882488"/>
            <a:ext cx="3079522" cy="300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1" y="2961196"/>
            <a:ext cx="2828002" cy="1600943"/>
          </a:xfrm>
          <a:prstGeom prst="rect">
            <a:avLst/>
          </a:prstGeom>
          <a:scene3d>
            <a:camera prst="isometricOffAxis2Top">
              <a:rot lat="19642066" lon="4597476" rev="17033465"/>
            </a:camera>
            <a:lightRig rig="threePt" dir="t"/>
          </a:scene3d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779011" y="3075582"/>
            <a:ext cx="303387" cy="1991717"/>
          </a:xfrm>
          <a:prstGeom prst="rect">
            <a:avLst/>
          </a:prstGeom>
        </p:spPr>
      </p:pic>
      <p:sp>
        <p:nvSpPr>
          <p:cNvPr id="17" name="Rettangolo 16"/>
          <p:cNvSpPr/>
          <p:nvPr/>
        </p:nvSpPr>
        <p:spPr>
          <a:xfrm rot="16200000">
            <a:off x="5558393" y="3267135"/>
            <a:ext cx="24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dirty="0" smtClean="0">
                <a:solidFill>
                  <a:srgbClr val="17375E"/>
                </a:solidFill>
              </a:rPr>
              <a:t>N. of assets affected</a:t>
            </a:r>
            <a:endParaRPr lang="en-GB" dirty="0">
              <a:solidFill>
                <a:srgbClr val="17375E"/>
              </a:solidFill>
            </a:endParaRPr>
          </a:p>
        </p:txBody>
      </p:sp>
      <p:sp>
        <p:nvSpPr>
          <p:cNvPr id="18" name="Rettangolo 17"/>
          <p:cNvSpPr/>
          <p:nvPr/>
        </p:nvSpPr>
        <p:spPr>
          <a:xfrm>
            <a:off x="211753" y="2928626"/>
            <a:ext cx="36219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17375E"/>
                </a:solidFill>
              </a:rPr>
              <a:t>Impact = f (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H</a:t>
            </a:r>
            <a:r>
              <a:rPr lang="en-GB" dirty="0">
                <a:solidFill>
                  <a:srgbClr val="17375E"/>
                </a:solidFill>
              </a:rPr>
              <a:t>,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E</a:t>
            </a:r>
            <a:r>
              <a:rPr lang="en-GB" dirty="0" smtClean="0">
                <a:solidFill>
                  <a:srgbClr val="17375E"/>
                </a:solidFill>
              </a:rPr>
              <a:t>,</a:t>
            </a:r>
            <a:r>
              <a:rPr lang="en-GB" dirty="0" smtClean="0">
                <a:solidFill>
                  <a:srgbClr val="604A7B"/>
                </a:solidFill>
              </a:rPr>
              <a:t>V</a:t>
            </a:r>
            <a:r>
              <a:rPr lang="en-GB" dirty="0" smtClean="0">
                <a:solidFill>
                  <a:schemeClr val="tx2">
                    <a:lumMod val="50000"/>
                  </a:schemeClr>
                </a:solidFill>
              </a:rPr>
              <a:t>,A</a:t>
            </a:r>
            <a:r>
              <a:rPr lang="en-GB" dirty="0" smtClean="0">
                <a:solidFill>
                  <a:srgbClr val="17375E"/>
                </a:solidFill>
              </a:rPr>
              <a:t>)</a:t>
            </a:r>
            <a:endParaRPr lang="es-ES_tradnl" dirty="0">
              <a:solidFill>
                <a:srgbClr val="17375E"/>
              </a:solidFill>
            </a:endParaRPr>
          </a:p>
        </p:txBody>
      </p:sp>
      <p:pic>
        <p:nvPicPr>
          <p:cNvPr id="19" name="Immagine 18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199337" y="2961196"/>
            <a:ext cx="325060" cy="2995103"/>
          </a:xfrm>
          <a:prstGeom prst="rect">
            <a:avLst/>
          </a:prstGeom>
        </p:spPr>
      </p:pic>
      <p:sp>
        <p:nvSpPr>
          <p:cNvPr id="20" name="Rettangolo 19"/>
          <p:cNvSpPr/>
          <p:nvPr/>
        </p:nvSpPr>
        <p:spPr>
          <a:xfrm rot="16200000">
            <a:off x="7244892" y="3773861"/>
            <a:ext cx="20598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dirty="0" smtClean="0">
                <a:solidFill>
                  <a:srgbClr val="17375E"/>
                </a:solidFill>
              </a:rPr>
              <a:t>Economic losses</a:t>
            </a:r>
          </a:p>
        </p:txBody>
      </p:sp>
      <p:cxnSp>
        <p:nvCxnSpPr>
          <p:cNvPr id="23" name="Connettore 2 22"/>
          <p:cNvCxnSpPr/>
          <p:nvPr/>
        </p:nvCxnSpPr>
        <p:spPr>
          <a:xfrm>
            <a:off x="6684435" y="5117660"/>
            <a:ext cx="0" cy="73703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ttangolo 24"/>
          <p:cNvSpPr/>
          <p:nvPr/>
        </p:nvSpPr>
        <p:spPr>
          <a:xfrm>
            <a:off x="5458989" y="5840770"/>
            <a:ext cx="24508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dirty="0" smtClean="0">
                <a:solidFill>
                  <a:srgbClr val="17375E"/>
                </a:solidFill>
              </a:rPr>
              <a:t>Indicators B,D</a:t>
            </a:r>
            <a:endParaRPr lang="en-GB" dirty="0">
              <a:solidFill>
                <a:srgbClr val="17375E"/>
              </a:solidFill>
            </a:endParaRPr>
          </a:p>
        </p:txBody>
      </p:sp>
      <p:sp>
        <p:nvSpPr>
          <p:cNvPr id="26" name="Rettangolo 25"/>
          <p:cNvSpPr/>
          <p:nvPr/>
        </p:nvSpPr>
        <p:spPr>
          <a:xfrm>
            <a:off x="6958347" y="6143337"/>
            <a:ext cx="24508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dirty="0" smtClean="0">
                <a:solidFill>
                  <a:srgbClr val="17375E"/>
                </a:solidFill>
              </a:rPr>
              <a:t>Indicators C</a:t>
            </a:r>
            <a:endParaRPr lang="en-GB" dirty="0">
              <a:solidFill>
                <a:srgbClr val="17375E"/>
              </a:solidFill>
            </a:endParaRPr>
          </a:p>
        </p:txBody>
      </p:sp>
      <p:cxnSp>
        <p:nvCxnSpPr>
          <p:cNvPr id="27" name="Connettore 2 26"/>
          <p:cNvCxnSpPr/>
          <p:nvPr/>
        </p:nvCxnSpPr>
        <p:spPr>
          <a:xfrm>
            <a:off x="8310035" y="5219260"/>
            <a:ext cx="0" cy="86057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Freccia giù 29"/>
          <p:cNvSpPr/>
          <p:nvPr/>
        </p:nvSpPr>
        <p:spPr>
          <a:xfrm>
            <a:off x="4142679" y="2242393"/>
            <a:ext cx="607121" cy="3048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" name="Rettangolo 3"/>
          <p:cNvSpPr/>
          <p:nvPr/>
        </p:nvSpPr>
        <p:spPr>
          <a:xfrm>
            <a:off x="2821920" y="2556123"/>
            <a:ext cx="3260478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GB" dirty="0">
                <a:solidFill>
                  <a:srgbClr val="17375E"/>
                </a:solidFill>
              </a:rPr>
              <a:t> MODELLING APPROACH</a:t>
            </a:r>
          </a:p>
        </p:txBody>
      </p:sp>
    </p:spTree>
    <p:extLst>
      <p:ext uri="{BB962C8B-B14F-4D97-AF65-F5344CB8AC3E}">
        <p14:creationId xmlns:p14="http://schemas.microsoft.com/office/powerpoint/2010/main" val="727520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7" grpId="0"/>
      <p:bldP spid="18" grpId="0"/>
      <p:bldP spid="20" grpId="0"/>
      <p:bldP spid="25" grpId="0"/>
      <p:bldP spid="26" grpId="0"/>
      <p:bldP spid="30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ln>
            <a:noFill/>
          </a:ln>
        </p:spPr>
        <p:txBody>
          <a:bodyPr anchor="ctr"/>
          <a:lstStyle/>
          <a:p>
            <a:pPr marL="571500" indent="-571500"/>
            <a:r>
              <a:rPr lang="en-GB" dirty="0" smtClean="0">
                <a:solidFill>
                  <a:srgbClr val="17375E"/>
                </a:solidFill>
                <a:latin typeface="Calibri" charset="0"/>
                <a:ea typeface="ＭＳ Ｐゴシック" charset="0"/>
              </a:rPr>
              <a:t>EO contribution (3/3)</a:t>
            </a:r>
            <a:endParaRPr lang="en-GB" dirty="0">
              <a:solidFill>
                <a:srgbClr val="17375E"/>
              </a:solidFill>
              <a:latin typeface="Calibri" charset="0"/>
              <a:ea typeface="ＭＳ Ｐゴシック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03200" y="1520825"/>
            <a:ext cx="8763000" cy="3778249"/>
          </a:xfrm>
          <a:noFill/>
          <a:ln>
            <a:noFill/>
          </a:ln>
        </p:spPr>
        <p:txBody>
          <a:bodyPr anchor="ctr"/>
          <a:lstStyle/>
          <a:p>
            <a:pPr marL="0" indent="22225" algn="just" defTabSz="101600">
              <a:spcBef>
                <a:spcPct val="0"/>
              </a:spcBef>
              <a:buNone/>
            </a:pPr>
            <a:r>
              <a:rPr lang="en-GB" sz="3000" b="1" i="1" dirty="0">
                <a:solidFill>
                  <a:srgbClr val="17375E"/>
                </a:solidFill>
                <a:latin typeface="Calibri" charset="0"/>
                <a:ea typeface="ＭＳ Ｐゴシック" charset="0"/>
              </a:rPr>
              <a:t>Priority 1. Understanding disaster </a:t>
            </a:r>
            <a:r>
              <a:rPr lang="en-GB" sz="3000" b="1" i="1" dirty="0" smtClean="0">
                <a:solidFill>
                  <a:srgbClr val="17375E"/>
                </a:solidFill>
                <a:latin typeface="Calibri" charset="0"/>
                <a:ea typeface="ＭＳ Ｐゴシック" charset="0"/>
              </a:rPr>
              <a:t>risk</a:t>
            </a:r>
          </a:p>
          <a:p>
            <a:pPr marL="0" indent="22225" algn="just" defTabSz="101600">
              <a:spcBef>
                <a:spcPct val="0"/>
              </a:spcBef>
              <a:buNone/>
            </a:pPr>
            <a:endParaRPr lang="en-GB" sz="3000" b="1" i="1" dirty="0">
              <a:solidFill>
                <a:srgbClr val="17375E"/>
              </a:solidFill>
              <a:latin typeface="Calibri" charset="0"/>
              <a:ea typeface="ＭＳ Ｐゴシック" charset="0"/>
            </a:endParaRPr>
          </a:p>
          <a:p>
            <a:pPr marL="0" indent="22225" algn="just" defTabSz="101600">
              <a:spcBef>
                <a:spcPct val="0"/>
              </a:spcBef>
              <a:buNone/>
            </a:pPr>
            <a:r>
              <a:rPr lang="en-GB" sz="3000" dirty="0">
                <a:solidFill>
                  <a:srgbClr val="17375E"/>
                </a:solidFill>
                <a:latin typeface="Calibri" charset="0"/>
                <a:ea typeface="ＭＳ Ｐゴシック" charset="0"/>
              </a:rPr>
              <a:t>Disaster risk management should be based on an understanding of disaster risk in all its dimensions of </a:t>
            </a:r>
            <a:r>
              <a:rPr lang="en-GB" sz="3000" u="sng" dirty="0">
                <a:solidFill>
                  <a:srgbClr val="17375E"/>
                </a:solidFill>
                <a:latin typeface="Calibri" charset="0"/>
                <a:ea typeface="ＭＳ Ｐゴシック" charset="0"/>
              </a:rPr>
              <a:t>vulnerability, capacity, exposure of persons and assets, hazard characteristics and the environment. </a:t>
            </a:r>
            <a:endParaRPr lang="en-GB" sz="3000" u="sng" dirty="0" smtClean="0">
              <a:solidFill>
                <a:srgbClr val="17375E"/>
              </a:solidFill>
              <a:latin typeface="Calibri" charset="0"/>
              <a:ea typeface="ＭＳ Ｐゴシック" charset="0"/>
            </a:endParaRPr>
          </a:p>
          <a:p>
            <a:pPr marL="0" indent="22225" algn="just" defTabSz="101600">
              <a:spcBef>
                <a:spcPct val="0"/>
              </a:spcBef>
              <a:buNone/>
            </a:pPr>
            <a:r>
              <a:rPr lang="en-GB" sz="3000" dirty="0" smtClean="0">
                <a:solidFill>
                  <a:srgbClr val="17375E"/>
                </a:solidFill>
                <a:latin typeface="Calibri" charset="0"/>
                <a:ea typeface="ＭＳ Ｐゴシック" charset="0"/>
              </a:rPr>
              <a:t>Such </a:t>
            </a:r>
            <a:r>
              <a:rPr lang="en-GB" sz="3000" dirty="0">
                <a:solidFill>
                  <a:srgbClr val="17375E"/>
                </a:solidFill>
                <a:latin typeface="Calibri" charset="0"/>
                <a:ea typeface="ＭＳ Ｐゴシック" charset="0"/>
              </a:rPr>
              <a:t>knowledge can be used for risk assessment, prevention, mitigation, preparedness and response.</a:t>
            </a:r>
          </a:p>
          <a:p>
            <a:pPr marL="0" indent="22225" algn="just" defTabSz="101600">
              <a:spcBef>
                <a:spcPct val="0"/>
              </a:spcBef>
              <a:buNone/>
            </a:pPr>
            <a:endParaRPr lang="en-GB" sz="2500" dirty="0" smtClean="0">
              <a:solidFill>
                <a:schemeClr val="tx2">
                  <a:lumMod val="75000"/>
                </a:schemeClr>
              </a:solidFill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480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-79375"/>
            <a:ext cx="8229600" cy="1143000"/>
          </a:xfrm>
          <a:noFill/>
          <a:ln>
            <a:noFill/>
          </a:ln>
        </p:spPr>
        <p:txBody>
          <a:bodyPr anchor="ctr"/>
          <a:lstStyle/>
          <a:p>
            <a:pPr marL="571500" indent="-571500"/>
            <a:r>
              <a:rPr lang="en-GB" dirty="0" smtClean="0">
                <a:solidFill>
                  <a:srgbClr val="17375E"/>
                </a:solidFill>
                <a:latin typeface="Calibri" charset="0"/>
                <a:ea typeface="ＭＳ Ｐゴシック" charset="0"/>
              </a:rPr>
              <a:t>EO &amp; Hazard</a:t>
            </a:r>
            <a:endParaRPr lang="en-GB" dirty="0">
              <a:solidFill>
                <a:srgbClr val="17375E"/>
              </a:solidFill>
              <a:latin typeface="Calibri" charset="0"/>
              <a:ea typeface="ＭＳ Ｐゴシック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199" y="1382887"/>
            <a:ext cx="8229601" cy="2317749"/>
          </a:xfrm>
          <a:noFill/>
          <a:ln>
            <a:noFill/>
          </a:ln>
        </p:spPr>
        <p:txBody>
          <a:bodyPr anchor="ctr"/>
          <a:lstStyle/>
          <a:p>
            <a:pPr marL="0" indent="0">
              <a:spcBef>
                <a:spcPct val="0"/>
              </a:spcBef>
              <a:buNone/>
            </a:pPr>
            <a:r>
              <a:rPr lang="en-GB" sz="2500" dirty="0" smtClean="0">
                <a:solidFill>
                  <a:srgbClr val="17375E"/>
                </a:solidFill>
                <a:latin typeface="Calibri" charset="0"/>
                <a:ea typeface="ＭＳ Ｐゴシック" charset="0"/>
              </a:rPr>
              <a:t>Observed hazard: historical records</a:t>
            </a:r>
          </a:p>
          <a:p>
            <a:pPr>
              <a:spcBef>
                <a:spcPct val="0"/>
              </a:spcBef>
            </a:pPr>
            <a:r>
              <a:rPr lang="en-GB" sz="2500" dirty="0" smtClean="0">
                <a:solidFill>
                  <a:srgbClr val="17375E"/>
                </a:solidFill>
                <a:latin typeface="Calibri" charset="0"/>
                <a:ea typeface="ＭＳ Ｐゴシック" charset="0"/>
              </a:rPr>
              <a:t>Dartmouth </a:t>
            </a:r>
            <a:r>
              <a:rPr lang="en-GB" sz="2500" dirty="0">
                <a:solidFill>
                  <a:srgbClr val="17375E"/>
                </a:solidFill>
                <a:latin typeface="Calibri" charset="0"/>
                <a:ea typeface="ＭＳ Ｐゴシック" charset="0"/>
              </a:rPr>
              <a:t>Flood </a:t>
            </a:r>
            <a:r>
              <a:rPr lang="en-GB" sz="2500" dirty="0" smtClean="0">
                <a:solidFill>
                  <a:srgbClr val="17375E"/>
                </a:solidFill>
                <a:latin typeface="Calibri" charset="0"/>
                <a:ea typeface="ＭＳ Ｐゴシック" charset="0"/>
              </a:rPr>
              <a:t>Observatory</a:t>
            </a:r>
          </a:p>
          <a:p>
            <a:pPr>
              <a:spcBef>
                <a:spcPct val="0"/>
              </a:spcBef>
            </a:pPr>
            <a:r>
              <a:rPr lang="en-GB" sz="2500" dirty="0" smtClean="0">
                <a:solidFill>
                  <a:srgbClr val="17375E"/>
                </a:solidFill>
                <a:latin typeface="Calibri" charset="0"/>
                <a:ea typeface="ＭＳ Ｐゴシック" charset="0"/>
              </a:rPr>
              <a:t>Charter</a:t>
            </a:r>
          </a:p>
          <a:p>
            <a:pPr>
              <a:spcBef>
                <a:spcPct val="0"/>
              </a:spcBef>
            </a:pPr>
            <a:r>
              <a:rPr lang="en-GB" sz="2500" dirty="0" smtClean="0">
                <a:solidFill>
                  <a:srgbClr val="17375E"/>
                </a:solidFill>
                <a:latin typeface="Calibri" charset="0"/>
                <a:ea typeface="ＭＳ Ｐゴシック" charset="0"/>
              </a:rPr>
              <a:t>UNOSAT </a:t>
            </a:r>
          </a:p>
          <a:p>
            <a:pPr>
              <a:spcBef>
                <a:spcPct val="0"/>
              </a:spcBef>
            </a:pPr>
            <a:r>
              <a:rPr lang="en-GB" sz="2500" dirty="0" smtClean="0">
                <a:solidFill>
                  <a:srgbClr val="17375E"/>
                </a:solidFill>
                <a:latin typeface="Calibri" charset="0"/>
                <a:ea typeface="ＭＳ Ｐゴシック" charset="0"/>
              </a:rPr>
              <a:t>Copernicus EMS</a:t>
            </a:r>
          </a:p>
          <a:p>
            <a:pPr>
              <a:spcBef>
                <a:spcPct val="0"/>
              </a:spcBef>
            </a:pPr>
            <a:r>
              <a:rPr lang="en-GB" sz="2500" dirty="0" smtClean="0">
                <a:solidFill>
                  <a:srgbClr val="17375E"/>
                </a:solidFill>
                <a:latin typeface="Calibri" charset="0"/>
                <a:ea typeface="ＭＳ Ｐゴシック" charset="0"/>
              </a:rPr>
              <a:t>Sentinel-Asia</a:t>
            </a:r>
          </a:p>
          <a:p>
            <a:pPr>
              <a:spcBef>
                <a:spcPct val="0"/>
              </a:spcBef>
            </a:pPr>
            <a:r>
              <a:rPr lang="en-GB" sz="2500" dirty="0" smtClean="0">
                <a:solidFill>
                  <a:srgbClr val="17375E"/>
                </a:solidFill>
                <a:latin typeface="Calibri" charset="0"/>
                <a:ea typeface="ＭＳ Ｐゴシック" charset="0"/>
              </a:rPr>
              <a:t>Regional experience </a:t>
            </a:r>
          </a:p>
          <a:p>
            <a:pPr>
              <a:spcBef>
                <a:spcPct val="0"/>
              </a:spcBef>
            </a:pPr>
            <a:endParaRPr lang="en-GB" sz="2500" dirty="0">
              <a:solidFill>
                <a:srgbClr val="17375E"/>
              </a:solidFill>
              <a:latin typeface="Calibri" charset="0"/>
              <a:ea typeface="ＭＳ Ｐゴシック" charset="0"/>
            </a:endParaRPr>
          </a:p>
          <a:p>
            <a:pPr>
              <a:spcBef>
                <a:spcPct val="0"/>
              </a:spcBef>
            </a:pPr>
            <a:endParaRPr lang="en-GB" sz="2500" dirty="0" smtClean="0">
              <a:solidFill>
                <a:srgbClr val="17375E"/>
              </a:solidFill>
              <a:latin typeface="Calibri" charset="0"/>
              <a:ea typeface="ＭＳ Ｐゴシック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488950" y="6300710"/>
            <a:ext cx="787636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600" i="1" dirty="0" smtClean="0"/>
              <a:t>DFO#4468, Central US, </a:t>
            </a:r>
            <a:r>
              <a:rPr lang="es-ES_tradnl" sz="1600" i="1" dirty="0" err="1" smtClean="0"/>
              <a:t>April</a:t>
            </a:r>
            <a:r>
              <a:rPr lang="es-ES_tradnl" sz="1600" i="1" dirty="0" smtClean="0"/>
              <a:t> 28, 2017</a:t>
            </a:r>
            <a:endParaRPr lang="es-ES_tradnl" sz="1600" i="1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324" y="3721099"/>
            <a:ext cx="4194176" cy="2590801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5572126" y="4106862"/>
            <a:ext cx="3327400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196850"/>
            <a:r>
              <a:rPr lang="en-GB" dirty="0">
                <a:solidFill>
                  <a:srgbClr val="17375E"/>
                </a:solidFill>
              </a:rPr>
              <a:t>number of </a:t>
            </a:r>
            <a:r>
              <a:rPr lang="en-GB" dirty="0" smtClean="0">
                <a:solidFill>
                  <a:srgbClr val="17375E"/>
                </a:solidFill>
              </a:rPr>
              <a:t>people, </a:t>
            </a:r>
          </a:p>
          <a:p>
            <a:pPr indent="196850"/>
            <a:r>
              <a:rPr lang="en-GB" dirty="0" smtClean="0">
                <a:solidFill>
                  <a:srgbClr val="17375E"/>
                </a:solidFill>
              </a:rPr>
              <a:t>dwelling affected (B)</a:t>
            </a:r>
          </a:p>
        </p:txBody>
      </p:sp>
      <p:sp>
        <p:nvSpPr>
          <p:cNvPr id="8" name="Rettangolo 7"/>
          <p:cNvSpPr/>
          <p:nvPr/>
        </p:nvSpPr>
        <p:spPr>
          <a:xfrm>
            <a:off x="4286250" y="3102915"/>
            <a:ext cx="1781175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196850"/>
            <a:r>
              <a:rPr lang="en-GB" dirty="0" smtClean="0">
                <a:solidFill>
                  <a:srgbClr val="17375E"/>
                </a:solidFill>
              </a:rPr>
              <a:t>Exposure</a:t>
            </a:r>
            <a:endParaRPr lang="en-GB" dirty="0">
              <a:solidFill>
                <a:srgbClr val="17375E"/>
              </a:solidFill>
            </a:endParaRPr>
          </a:p>
        </p:txBody>
      </p:sp>
      <p:cxnSp>
        <p:nvCxnSpPr>
          <p:cNvPr id="9" name="Connettore 2 8"/>
          <p:cNvCxnSpPr>
            <a:endCxn id="4" idx="1"/>
          </p:cNvCxnSpPr>
          <p:nvPr/>
        </p:nvCxnSpPr>
        <p:spPr>
          <a:xfrm>
            <a:off x="4762500" y="4522361"/>
            <a:ext cx="80962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/>
          <p:cNvCxnSpPr/>
          <p:nvPr/>
        </p:nvCxnSpPr>
        <p:spPr>
          <a:xfrm>
            <a:off x="5256213" y="3564580"/>
            <a:ext cx="0" cy="198330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ttangolo 16"/>
          <p:cNvSpPr/>
          <p:nvPr/>
        </p:nvSpPr>
        <p:spPr>
          <a:xfrm>
            <a:off x="5572126" y="5130978"/>
            <a:ext cx="3571874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dirty="0">
                <a:solidFill>
                  <a:srgbClr val="17375E"/>
                </a:solidFill>
              </a:rPr>
              <a:t>number of </a:t>
            </a:r>
            <a:r>
              <a:rPr lang="en-GB" dirty="0" smtClean="0">
                <a:solidFill>
                  <a:srgbClr val="17375E"/>
                </a:solidFill>
              </a:rPr>
              <a:t>critical infrastructures affected (D)</a:t>
            </a:r>
          </a:p>
        </p:txBody>
      </p:sp>
      <p:cxnSp>
        <p:nvCxnSpPr>
          <p:cNvPr id="21" name="Connettore 2 20"/>
          <p:cNvCxnSpPr/>
          <p:nvPr/>
        </p:nvCxnSpPr>
        <p:spPr>
          <a:xfrm>
            <a:off x="4772025" y="5547886"/>
            <a:ext cx="80962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/>
          <p:cNvCxnSpPr/>
          <p:nvPr/>
        </p:nvCxnSpPr>
        <p:spPr>
          <a:xfrm>
            <a:off x="4995863" y="3564580"/>
            <a:ext cx="0" cy="95778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ttangolo 9"/>
          <p:cNvSpPr/>
          <p:nvPr/>
        </p:nvSpPr>
        <p:spPr>
          <a:xfrm>
            <a:off x="4286250" y="2101334"/>
            <a:ext cx="48577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i="1" dirty="0">
                <a:solidFill>
                  <a:srgbClr val="17375E"/>
                </a:solidFill>
              </a:rPr>
              <a:t>New perspective offered by </a:t>
            </a:r>
            <a:r>
              <a:rPr lang="en-GB" i="1" dirty="0" smtClean="0">
                <a:solidFill>
                  <a:srgbClr val="17375E"/>
                </a:solidFill>
              </a:rPr>
              <a:t>Sentinel</a:t>
            </a:r>
            <a:endParaRPr lang="en-GB" i="1" dirty="0">
              <a:solidFill>
                <a:srgbClr val="17375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593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-79375"/>
            <a:ext cx="8229600" cy="1143000"/>
          </a:xfrm>
          <a:noFill/>
          <a:ln>
            <a:noFill/>
          </a:ln>
        </p:spPr>
        <p:txBody>
          <a:bodyPr anchor="ctr"/>
          <a:lstStyle/>
          <a:p>
            <a:pPr marL="571500" indent="-571500"/>
            <a:r>
              <a:rPr lang="en-GB" dirty="0" smtClean="0">
                <a:solidFill>
                  <a:srgbClr val="17375E"/>
                </a:solidFill>
                <a:latin typeface="Calibri" charset="0"/>
                <a:ea typeface="ＭＳ Ｐゴシック" charset="0"/>
              </a:rPr>
              <a:t>EO &amp; Hazard</a:t>
            </a:r>
            <a:endParaRPr lang="en-GB" dirty="0">
              <a:solidFill>
                <a:srgbClr val="17375E"/>
              </a:solidFill>
              <a:latin typeface="Calibri" charset="0"/>
              <a:ea typeface="ＭＳ Ｐゴシック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199" y="902746"/>
            <a:ext cx="8229601" cy="1019123"/>
          </a:xfrm>
          <a:noFill/>
          <a:ln>
            <a:noFill/>
          </a:ln>
        </p:spPr>
        <p:txBody>
          <a:bodyPr anchor="ctr"/>
          <a:lstStyle/>
          <a:p>
            <a:pPr marL="0" indent="0">
              <a:spcBef>
                <a:spcPct val="0"/>
              </a:spcBef>
              <a:buNone/>
            </a:pPr>
            <a:r>
              <a:rPr lang="en-GB" sz="3000" dirty="0" smtClean="0">
                <a:solidFill>
                  <a:srgbClr val="17375E"/>
                </a:solidFill>
                <a:latin typeface="Calibri" charset="0"/>
                <a:ea typeface="ＭＳ Ｐゴシック" charset="0"/>
              </a:rPr>
              <a:t>Observed hazard, damage assessment </a:t>
            </a:r>
          </a:p>
          <a:p>
            <a:pPr>
              <a:spcBef>
                <a:spcPct val="0"/>
              </a:spcBef>
            </a:pPr>
            <a:r>
              <a:rPr lang="en-GB" sz="3000" dirty="0" smtClean="0">
                <a:solidFill>
                  <a:srgbClr val="17375E"/>
                </a:solidFill>
                <a:latin typeface="Calibri" charset="0"/>
                <a:ea typeface="ＭＳ Ｐゴシック" charset="0"/>
              </a:rPr>
              <a:t>Co-seismic soil deformation</a:t>
            </a:r>
            <a:endParaRPr lang="en-GB" sz="3000" dirty="0">
              <a:solidFill>
                <a:srgbClr val="17375E"/>
              </a:solidFill>
              <a:latin typeface="Calibri" charset="0"/>
              <a:ea typeface="ＭＳ Ｐゴシック" charset="0"/>
            </a:endParaRPr>
          </a:p>
          <a:p>
            <a:pPr>
              <a:spcBef>
                <a:spcPct val="0"/>
              </a:spcBef>
            </a:pPr>
            <a:endParaRPr lang="en-GB" sz="2500" dirty="0" smtClean="0">
              <a:solidFill>
                <a:srgbClr val="17375E"/>
              </a:solidFill>
              <a:latin typeface="Calibri" charset="0"/>
              <a:ea typeface="ＭＳ Ｐゴシック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488950" y="6285975"/>
            <a:ext cx="787636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600" i="1" dirty="0" smtClean="0"/>
              <a:t>Aquila, Central </a:t>
            </a:r>
            <a:r>
              <a:rPr lang="es-ES_tradnl" sz="1600" i="1" dirty="0" err="1" smtClean="0"/>
              <a:t>Italy</a:t>
            </a:r>
            <a:r>
              <a:rPr lang="es-ES_tradnl" sz="1600" i="1" dirty="0" smtClean="0"/>
              <a:t>, 2009 </a:t>
            </a:r>
            <a:r>
              <a:rPr lang="es-ES_tradnl" sz="1600" i="1" dirty="0" err="1" smtClean="0"/>
              <a:t>Earthquake</a:t>
            </a:r>
            <a:r>
              <a:rPr lang="es-ES_tradnl" sz="1600" i="1" dirty="0" smtClean="0"/>
              <a:t>, </a:t>
            </a:r>
            <a:r>
              <a:rPr lang="es-ES_tradnl" sz="1600" i="1" dirty="0" err="1" smtClean="0"/>
              <a:t>Envisat</a:t>
            </a:r>
            <a:r>
              <a:rPr lang="es-ES_tradnl" sz="1600" i="1" dirty="0" smtClean="0"/>
              <a:t> </a:t>
            </a:r>
            <a:r>
              <a:rPr lang="es-ES_tradnl" sz="1600" i="1" dirty="0" err="1" smtClean="0"/>
              <a:t>interferogram</a:t>
            </a:r>
            <a:r>
              <a:rPr lang="es-ES_tradnl" sz="1600" i="1" dirty="0" smtClean="0"/>
              <a:t> </a:t>
            </a:r>
            <a:r>
              <a:rPr lang="es-ES_tradnl" sz="1600" i="1" dirty="0" err="1" smtClean="0"/>
              <a:t>by</a:t>
            </a:r>
            <a:r>
              <a:rPr lang="es-ES_tradnl" sz="1600" i="1" dirty="0" smtClean="0"/>
              <a:t> INGV</a:t>
            </a:r>
            <a:endParaRPr lang="es-ES_tradnl" sz="1600" i="1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950" y="1754881"/>
            <a:ext cx="4557135" cy="4531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770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-79375"/>
            <a:ext cx="8229600" cy="1143000"/>
          </a:xfrm>
          <a:noFill/>
          <a:ln>
            <a:noFill/>
          </a:ln>
        </p:spPr>
        <p:txBody>
          <a:bodyPr anchor="ctr"/>
          <a:lstStyle/>
          <a:p>
            <a:pPr marL="571500" indent="-571500"/>
            <a:r>
              <a:rPr lang="en-GB" dirty="0" smtClean="0">
                <a:solidFill>
                  <a:srgbClr val="17375E"/>
                </a:solidFill>
                <a:latin typeface="Calibri" charset="0"/>
                <a:ea typeface="ＭＳ Ｐゴシック" charset="0"/>
              </a:rPr>
              <a:t>EO &amp; Hazard</a:t>
            </a:r>
            <a:endParaRPr lang="en-GB" dirty="0">
              <a:solidFill>
                <a:srgbClr val="17375E"/>
              </a:solidFill>
              <a:latin typeface="Calibri" charset="0"/>
              <a:ea typeface="ＭＳ Ｐゴシック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199" y="1143000"/>
            <a:ext cx="8229601" cy="1019123"/>
          </a:xfrm>
          <a:noFill/>
          <a:ln>
            <a:noFill/>
          </a:ln>
        </p:spPr>
        <p:txBody>
          <a:bodyPr anchor="ctr"/>
          <a:lstStyle/>
          <a:p>
            <a:pPr marL="0" indent="0">
              <a:spcBef>
                <a:spcPct val="0"/>
              </a:spcBef>
              <a:buNone/>
            </a:pPr>
            <a:r>
              <a:rPr lang="en-GB" sz="3000" dirty="0" smtClean="0">
                <a:solidFill>
                  <a:srgbClr val="17375E"/>
                </a:solidFill>
                <a:latin typeface="Calibri" charset="0"/>
                <a:ea typeface="ＭＳ Ｐゴシック" charset="0"/>
              </a:rPr>
              <a:t>Observed hazard, catalogue of past events:</a:t>
            </a:r>
          </a:p>
          <a:p>
            <a:pPr>
              <a:spcBef>
                <a:spcPct val="0"/>
              </a:spcBef>
            </a:pPr>
            <a:r>
              <a:rPr lang="en-GB" sz="3000" dirty="0" smtClean="0">
                <a:solidFill>
                  <a:srgbClr val="17375E"/>
                </a:solidFill>
                <a:latin typeface="Calibri" charset="0"/>
                <a:ea typeface="ＭＳ Ｐゴシック" charset="0"/>
              </a:rPr>
              <a:t>Landslide (change detection) </a:t>
            </a:r>
            <a:endParaRPr lang="en-GB" sz="3000" dirty="0">
              <a:solidFill>
                <a:srgbClr val="17375E"/>
              </a:solidFill>
              <a:latin typeface="Calibri" charset="0"/>
              <a:ea typeface="ＭＳ Ｐゴシック" charset="0"/>
            </a:endParaRPr>
          </a:p>
          <a:p>
            <a:pPr>
              <a:spcBef>
                <a:spcPct val="0"/>
              </a:spcBef>
            </a:pPr>
            <a:endParaRPr lang="en-GB" sz="2500" dirty="0" smtClean="0">
              <a:solidFill>
                <a:srgbClr val="17375E"/>
              </a:solidFill>
              <a:latin typeface="Calibri" charset="0"/>
              <a:ea typeface="ＭＳ Ｐゴシック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488950" y="6116698"/>
            <a:ext cx="7876367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600" i="1" dirty="0" err="1"/>
              <a:t>Recently</a:t>
            </a:r>
            <a:r>
              <a:rPr lang="es-ES_tradnl" sz="1600" i="1" dirty="0"/>
              <a:t> </a:t>
            </a:r>
            <a:r>
              <a:rPr lang="es-ES_tradnl" sz="1600" i="1" dirty="0" err="1"/>
              <a:t>Mapped</a:t>
            </a:r>
            <a:r>
              <a:rPr lang="es-ES_tradnl" sz="1600" i="1" dirty="0"/>
              <a:t> </a:t>
            </a:r>
            <a:r>
              <a:rPr lang="es-ES_tradnl" sz="1600" i="1" dirty="0" err="1"/>
              <a:t>Flood</a:t>
            </a:r>
            <a:r>
              <a:rPr lang="es-ES_tradnl" sz="1600" i="1" dirty="0"/>
              <a:t>: DFO#4468, </a:t>
            </a:r>
            <a:endParaRPr lang="es-ES_tradnl" sz="1600" i="1" dirty="0" smtClean="0"/>
          </a:p>
          <a:p>
            <a:r>
              <a:rPr lang="es-ES_tradnl" sz="1600" i="1" dirty="0" err="1" smtClean="0"/>
              <a:t>Earth</a:t>
            </a:r>
            <a:r>
              <a:rPr lang="es-ES_tradnl" sz="1600" i="1" dirty="0" smtClean="0"/>
              <a:t> </a:t>
            </a:r>
            <a:r>
              <a:rPr lang="es-ES_tradnl" sz="1600" i="1" dirty="0" err="1"/>
              <a:t>O</a:t>
            </a:r>
            <a:r>
              <a:rPr lang="es-ES_tradnl" sz="1600" i="1" dirty="0" err="1" smtClean="0"/>
              <a:t>bservatory</a:t>
            </a:r>
            <a:r>
              <a:rPr lang="es-ES_tradnl" sz="1600" i="1" dirty="0" smtClean="0"/>
              <a:t>, NASA</a:t>
            </a:r>
            <a:endParaRPr lang="es-ES_tradnl" sz="1600" i="1" dirty="0"/>
          </a:p>
        </p:txBody>
      </p:sp>
      <p:pic>
        <p:nvPicPr>
          <p:cNvPr id="5" name="Immagine 4" descr="Screen Shot 2017-05-19 at 18.05.4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99" y="2162123"/>
            <a:ext cx="5730875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644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CIMA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30552</TotalTime>
  <Words>1590</Words>
  <Application>Microsoft Macintosh PowerPoint</Application>
  <PresentationFormat>On-screen Show (4:3)</PresentationFormat>
  <Paragraphs>301</Paragraphs>
  <Slides>26</Slides>
  <Notes>13</Notes>
  <HiddenSlides>2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CIMA_template</vt:lpstr>
      <vt:lpstr>EO as a tool for elaborating Sendai geospatial indicators</vt:lpstr>
      <vt:lpstr>EO &amp; Sendai target indicators</vt:lpstr>
      <vt:lpstr>Sendai &amp; SDG indicators</vt:lpstr>
      <vt:lpstr>EO contribution (1/3)</vt:lpstr>
      <vt:lpstr>EO contribution (2/3)</vt:lpstr>
      <vt:lpstr>EO contribution (3/3)</vt:lpstr>
      <vt:lpstr>EO &amp; Hazard</vt:lpstr>
      <vt:lpstr>EO &amp; Hazard</vt:lpstr>
      <vt:lpstr>EO &amp; Hazard</vt:lpstr>
      <vt:lpstr>Drought: Vegetation index anomaly</vt:lpstr>
      <vt:lpstr>PowerPoint Presentation</vt:lpstr>
      <vt:lpstr>PowerPoint Presentation</vt:lpstr>
      <vt:lpstr>EO &amp; Exposure</vt:lpstr>
      <vt:lpstr>EO &amp; Exposure</vt:lpstr>
      <vt:lpstr>EO &amp; exposure characterization</vt:lpstr>
      <vt:lpstr>EO &amp; hazard</vt:lpstr>
      <vt:lpstr>EO &amp; vulnerability</vt:lpstr>
      <vt:lpstr>EO &amp; impact</vt:lpstr>
      <vt:lpstr>PowerPoint Presentation</vt:lpstr>
      <vt:lpstr>PowerPoint Presentation</vt:lpstr>
      <vt:lpstr>PowerPoint Presentation</vt:lpstr>
      <vt:lpstr>Maximum wind field </vt:lpstr>
      <vt:lpstr>PowerPoint Presentation</vt:lpstr>
      <vt:lpstr>PowerPoint Presentation</vt:lpstr>
      <vt:lpstr>PowerPoint Presentation</vt:lpstr>
      <vt:lpstr>Thank you</vt:lpstr>
    </vt:vector>
  </TitlesOfParts>
  <Company>CIMA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morando</dc:creator>
  <cp:lastModifiedBy>Andrew Eddy</cp:lastModifiedBy>
  <cp:revision>432</cp:revision>
  <dcterms:created xsi:type="dcterms:W3CDTF">2014-01-29T09:47:28Z</dcterms:created>
  <dcterms:modified xsi:type="dcterms:W3CDTF">2017-05-25T14:07:44Z</dcterms:modified>
</cp:coreProperties>
</file>