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9" r:id="rId2"/>
    <p:sldId id="307" r:id="rId3"/>
    <p:sldId id="317" r:id="rId4"/>
    <p:sldId id="262" r:id="rId5"/>
    <p:sldId id="263" r:id="rId6"/>
    <p:sldId id="264" r:id="rId7"/>
    <p:sldId id="335" r:id="rId8"/>
    <p:sldId id="29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048"/>
    <p:restoredTop sz="94674"/>
  </p:normalViewPr>
  <p:slideViewPr>
    <p:cSldViewPr snapToGrid="0" snapToObjects="1">
      <p:cViewPr varScale="1">
        <p:scale>
          <a:sx n="72" d="100"/>
          <a:sy n="72" d="100"/>
        </p:scale>
        <p:origin x="8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560A7-C38E-B642-9F6E-252627CD6066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6E407-8E0A-6640-B907-7CCA9F1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FD24E-320B-4865-B5CA-E2BC5572775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03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411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Tools/Products that provide an introduction to information are important, as they can provide a starting point from which a user who is not an expert in disaster risk data can access that data and begin to understand / use it in their projects. These</a:t>
            </a:r>
            <a:r>
              <a:rPr lang="en-GB" sz="1200" kern="1200" baseline="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 tools 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provide data and education in combination.</a:t>
            </a:r>
          </a:p>
          <a:p>
            <a:pPr marL="0" marR="0" lvl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rgbClr val="000000"/>
              </a:solidFill>
              <a:effectLst/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Aqueduct Flood Analyser, JRC’s INFORM index, and GFDRR’s ThinkHazard! are a few of those. ThinkHazard is a new platform, launched earlier this year, to enable project planners in the development sector easily search a country of interest and find out the natural hazards existing. </a:t>
            </a:r>
          </a:p>
          <a:p>
            <a:endParaRPr lang="en-GB" sz="1200" kern="1200" dirty="0">
              <a:solidFill>
                <a:srgbClr val="000000"/>
              </a:solidFill>
              <a:effectLst/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r>
              <a:rPr lang="en-GB" sz="1200" kern="120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ThinkHazard takes hazard data that</a:t>
            </a:r>
            <a:r>
              <a:rPr lang="en-GB" sz="1200" kern="1200" baseline="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 is 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output from hazard assessments – often gridded data of intensity parameters – e.g., peak ground acceleration, flood depth, wind speed, and translates the data, based on the frequency at which the hazard would be expected to cause damage in a location, into high, medium, low hazard classifications which are delivered to the user for each administrative unit in a more simple format. </a:t>
            </a:r>
          </a:p>
        </p:txBody>
      </p:sp>
    </p:spTree>
    <p:extLst>
      <p:ext uri="{BB962C8B-B14F-4D97-AF65-F5344CB8AC3E}">
        <p14:creationId xmlns:p14="http://schemas.microsoft.com/office/powerpoint/2010/main" val="168867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D89BBA9-970F-4308-AC30-1B0E87108E0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0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Establishing</a:t>
            </a:r>
            <a:r>
              <a:rPr lang="en-US" baseline="0" dirty="0"/>
              <a:t> the platform is the easy part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D89BBA9-970F-4308-AC30-1B0E87108E0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8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/>
              <a:t>The workflow</a:t>
            </a:r>
            <a:r>
              <a:rPr lang="en-GB" sz="1400" baseline="0" dirty="0"/>
              <a:t> is purposefully simple: A u</a:t>
            </a:r>
            <a:r>
              <a:rPr lang="en-GB" sz="1400" dirty="0"/>
              <a:t>ser enters a location of interest</a:t>
            </a:r>
            <a:r>
              <a:rPr lang="en-GB" sz="1400" baseline="0" dirty="0"/>
              <a:t> (national or subnational) on the homepage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9532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kern="120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GFDRR Innovation Lab</a:t>
            </a:r>
          </a:p>
          <a:p>
            <a:endParaRPr lang="en-GB" sz="1400" kern="1200" dirty="0">
              <a:solidFill>
                <a:srgbClr val="000000"/>
              </a:solidFill>
              <a:effectLst/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r>
              <a:rPr lang="en-GB" sz="1400" kern="120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A group of experts in spatial data, risk analysis, and earth observation data relevant to disaster risk reduction, dealing with all aspects of hazards, exposure information, and vulnerability. </a:t>
            </a:r>
          </a:p>
          <a:p>
            <a:endParaRPr lang="en-GB" sz="1400" kern="1200" dirty="0">
              <a:solidFill>
                <a:srgbClr val="000000"/>
              </a:solidFill>
              <a:effectLst/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r>
              <a:rPr lang="en-GB" sz="1400" kern="1200" dirty="0">
                <a:solidFill>
                  <a:srgbClr val="000000"/>
                </a:solidFill>
                <a:effectLst/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We create and commission risk information, and encourage sharing of models and information with open access in all of our projects. 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4828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8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4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4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5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6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7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9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14B3-F319-7D49-9DD4-61702378A80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E37D-792F-AC4F-BF73-CA71E82E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8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http://www.google.com/imgres?imgurl=http://upload.wikimedia.org/wikipedia/en/thumb/b/bd/World_Bank_Logo.svg/181px-World_Bank_Logo.svg.png&amp;imgrefurl=http://en.wikipedia.org/wiki/File:World_Bank_Logo.svg&amp;h=181&amp;w=181&amp;sz=8&amp;tbnid=xQS9lSp0VZQGcM:&amp;tbnh=101&amp;tbnw=101&amp;prev=/search?q=world+bank+logo&amp;tbm=isch&amp;tbo=u&amp;zoom=1&amp;q=world+bank+logo&amp;hl=en&amp;usg=__FdRq7uQ8_HV4blHAKeE7cdneF84=&amp;sa=X&amp;ei=RXa1T-ajI-eX6QH5rdX9Dw&amp;ved=0CBQQ9QEwAA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6" t="19316" r="22056" b="18056"/>
          <a:stretch/>
        </p:blipFill>
        <p:spPr bwMode="auto">
          <a:xfrm>
            <a:off x="144780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8114" y="219924"/>
            <a:ext cx="822960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Possible roles for EO and Open Data for Disaster Risk Reduction</a:t>
            </a:r>
            <a:endParaRPr lang="en-US" sz="7200" b="1" i="1" dirty="0">
              <a:solidFill>
                <a:prstClr val="black"/>
              </a:solidFill>
              <a:latin typeface="Calibri"/>
              <a:cs typeface="Arial" charset="0"/>
              <a:sym typeface="Gill Sans" charset="0"/>
            </a:endParaRPr>
          </a:p>
          <a:p>
            <a:pPr algn="r"/>
            <a:r>
              <a:rPr lang="en-US" sz="2800" b="1" i="1" dirty="0">
                <a:solidFill>
                  <a:prstClr val="black"/>
                </a:solidFill>
                <a:latin typeface="Calibri"/>
                <a:cs typeface="Arial" charset="0"/>
                <a:sym typeface="Gill Sans" charset="0"/>
              </a:rPr>
              <a:t>Francis Ghesquiere, GFDRR</a:t>
            </a:r>
            <a:endParaRPr lang="en-US" sz="4000" b="1" i="1" dirty="0">
              <a:solidFill>
                <a:prstClr val="black"/>
              </a:solidFill>
              <a:latin typeface="Calibri"/>
              <a:cs typeface="Arial" charset="0"/>
              <a:sym typeface="Gill Sans" charset="0"/>
            </a:endParaRPr>
          </a:p>
          <a:p>
            <a:pPr algn="r"/>
            <a:endParaRPr lang="en-US" sz="4000" b="1" i="1" dirty="0">
              <a:solidFill>
                <a:prstClr val="black"/>
              </a:solidFill>
              <a:latin typeface="Calibri"/>
              <a:cs typeface="Arial" charset="0"/>
              <a:sym typeface="Gill Sans" charset="0"/>
            </a:endParaRPr>
          </a:p>
          <a:p>
            <a:pPr algn="r"/>
            <a:endParaRPr lang="en-US" sz="4000" b="1" i="1" dirty="0">
              <a:solidFill>
                <a:prstClr val="black"/>
              </a:solidFill>
              <a:latin typeface="Calibri"/>
              <a:cs typeface="Arial" charset="0"/>
              <a:sym typeface="Gill Sans" charset="0"/>
            </a:endParaRPr>
          </a:p>
          <a:p>
            <a:pPr algn="r"/>
            <a:br>
              <a:rPr lang="en-US" sz="3200" i="1" dirty="0">
                <a:solidFill>
                  <a:srgbClr val="002939"/>
                </a:solidFill>
                <a:cs typeface="Arial" charset="0"/>
                <a:sym typeface="Gill Sans" charset="0"/>
              </a:rPr>
            </a:br>
            <a:endParaRPr lang="en-US" sz="3200" b="1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b="1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b="1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dirty="0">
              <a:solidFill>
                <a:prstClr val="white"/>
              </a:solidFill>
              <a:latin typeface="Gill Sans" charset="0"/>
              <a:sym typeface="Gill Sans" charset="0"/>
            </a:endParaRPr>
          </a:p>
          <a:p>
            <a:pPr algn="r"/>
            <a:endParaRPr lang="en-US" sz="2000" dirty="0">
              <a:solidFill>
                <a:prstClr val="white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6470329"/>
            <a:ext cx="9296400" cy="387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6477000"/>
            <a:ext cx="6629400" cy="381000"/>
          </a:xfrm>
          <a:prstGeom prst="rect">
            <a:avLst/>
          </a:prstGeom>
          <a:solidFill>
            <a:srgbClr val="A1C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>
              <a:solidFill>
                <a:prstClr val="white"/>
              </a:solidFill>
              <a:sym typeface="Gill Sans" charset="0"/>
            </a:endParaRPr>
          </a:p>
        </p:txBody>
      </p:sp>
      <p:pic>
        <p:nvPicPr>
          <p:cNvPr id="17" name="Picture 16" descr="N:\GFDRR\8. Communications\Logos\GFDRR New Logo - 2010\Primary logo - Color\GFDRR_Primary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800" y="6470329"/>
            <a:ext cx="1721982" cy="387671"/>
          </a:xfrm>
          <a:prstGeom prst="rect">
            <a:avLst/>
          </a:prstGeom>
          <a:noFill/>
        </p:spPr>
      </p:pic>
      <p:pic>
        <p:nvPicPr>
          <p:cNvPr id="18" name="Picture 4" descr="http://www.google.com/images?q=tbn:ANd9GcQTefJy6tPhx35Sqxi02MluT2zorn9NxXWdkroCkkl8XDzO2xgGCy_X5S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430482" y="6477000"/>
            <a:ext cx="387671" cy="387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904849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33909" y="5787736"/>
            <a:ext cx="436418" cy="924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3"/>
          <p:cNvSpPr>
            <a:spLocks/>
          </p:cNvSpPr>
          <p:nvPr/>
        </p:nvSpPr>
        <p:spPr bwMode="auto">
          <a:xfrm>
            <a:off x="379876" y="224456"/>
            <a:ext cx="11073773" cy="4185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>
              <a:spcBef>
                <a:spcPts val="1200"/>
              </a:spcBef>
              <a:spcAft>
                <a:spcPts val="1200"/>
              </a:spcAft>
            </a:pPr>
            <a:r>
              <a:rPr lang="en-US" sz="3094" b="1">
                <a:solidFill>
                  <a:srgbClr val="5C5C5C"/>
                </a:solidFill>
                <a:latin typeface="Helvetica Neue" charset="0"/>
                <a:ea typeface="Helvetica Neue" charset="0"/>
                <a:cs typeface="Helvetica Neue" charset="0"/>
              </a:rPr>
              <a:t>Risk Information</a:t>
            </a:r>
            <a:endParaRPr lang="en-US" sz="3094" b="1" u="sng" dirty="0">
              <a:solidFill>
                <a:srgbClr val="5C5C5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94571" y="803751"/>
            <a:ext cx="9780396" cy="0"/>
          </a:xfrm>
          <a:prstGeom prst="line">
            <a:avLst/>
          </a:prstGeom>
          <a:solidFill>
            <a:srgbClr val="FFFFFF"/>
          </a:solidFill>
          <a:ln w="57150" cap="flat" cmpd="sng" algn="ctr">
            <a:solidFill>
              <a:srgbClr val="3A81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8968"/>
          <a:stretch/>
        </p:blipFill>
        <p:spPr bwMode="auto">
          <a:xfrm>
            <a:off x="394858" y="-62346"/>
            <a:ext cx="11250005" cy="3897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0" b="3973"/>
          <a:stretch/>
        </p:blipFill>
        <p:spPr bwMode="auto">
          <a:xfrm>
            <a:off x="394858" y="3574474"/>
            <a:ext cx="11270976" cy="3323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78106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198" y="1392269"/>
            <a:ext cx="10655698" cy="427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Data not often not available publicly (academic or commercial)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Metadata is missing – data is not usable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Many different platforms (and types of platforms)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Data held in many different formats – GIS compatible, tabulated, PDF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Hazard parameters are not standards: </a:t>
            </a:r>
            <a:r>
              <a:rPr lang="en-US" sz="2531" dirty="0" err="1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pga</a:t>
            </a: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, probability of exceedance, AAL, return periods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Data quality – which data to use?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Data ≠ Information ≠ Insight</a:t>
            </a:r>
          </a:p>
        </p:txBody>
      </p:sp>
      <p:pic>
        <p:nvPicPr>
          <p:cNvPr id="8" name="Picture 7" descr="GFDRR_Primary Logo_BW-Shade.png"/>
          <p:cNvPicPr>
            <a:picLocks noChangeAspect="1"/>
          </p:cNvPicPr>
          <p:nvPr/>
        </p:nvPicPr>
        <p:blipFill>
          <a:blip r:embed="rId3">
            <a:alphaModFix amt="83000"/>
          </a:blip>
          <a:srcRect/>
          <a:stretch>
            <a:fillRect/>
          </a:stretch>
        </p:blipFill>
        <p:spPr bwMode="auto">
          <a:xfrm>
            <a:off x="9899931" y="6069804"/>
            <a:ext cx="1942148" cy="43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3"/>
          <p:cNvSpPr>
            <a:spLocks/>
          </p:cNvSpPr>
          <p:nvPr/>
        </p:nvSpPr>
        <p:spPr bwMode="auto">
          <a:xfrm>
            <a:off x="379877" y="330785"/>
            <a:ext cx="11462202" cy="4185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>
              <a:spcBef>
                <a:spcPts val="1200"/>
              </a:spcBef>
              <a:spcAft>
                <a:spcPts val="1200"/>
              </a:spcAft>
            </a:pPr>
            <a:r>
              <a:rPr lang="en-US" sz="3797" b="1" dirty="0">
                <a:solidFill>
                  <a:srgbClr val="5C5C5C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</a:rPr>
              <a:t>What do we see on the ground?</a:t>
            </a:r>
            <a:endParaRPr lang="en-US" sz="3797" b="1" i="1" dirty="0">
              <a:solidFill>
                <a:srgbClr val="5C5C5C"/>
              </a:solidFill>
              <a:latin typeface="Calibri" panose="020F0502020204030204" pitchFamily="34" charset="0"/>
              <a:ea typeface="Helvetica Neue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79878" y="910080"/>
            <a:ext cx="9780396" cy="0"/>
          </a:xfrm>
          <a:prstGeom prst="line">
            <a:avLst/>
          </a:prstGeom>
          <a:solidFill>
            <a:srgbClr val="FFFFFF"/>
          </a:solidFill>
          <a:ln w="57150" cap="flat" cmpd="sng" algn="ctr">
            <a:solidFill>
              <a:srgbClr val="3A81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6094330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675410" y="1219201"/>
            <a:ext cx="9317296" cy="52218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calaSans"/>
                <a:ea typeface="+mj-ea"/>
                <a:cs typeface="+mj-cs"/>
              </a:defRPr>
            </a:lvl1pPr>
          </a:lstStyle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</a:rPr>
              <a:t>Data Fragmentation across Institutions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</a:rPr>
              <a:t>Duplication of Effort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</a:rPr>
              <a:t>Out-of-Date Datasets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</a:rPr>
              <a:t>Incompleteness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</a:rPr>
              <a:t>Data management and curation (capacity and cost)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</a:rPr>
              <a:t>Weak Usage/Application of Data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</a:rPr>
              <a:t>Policy and Legislative Frameworks</a:t>
            </a:r>
          </a:p>
          <a:p>
            <a:pPr marL="723279" lvl="1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r>
              <a:rPr lang="en-US" sz="253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</a:rPr>
              <a:t>Fear and Power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79878" y="304800"/>
            <a:ext cx="9822985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797" b="1" dirty="0">
                <a:solidFill>
                  <a:srgbClr val="5C5C5C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</a:rPr>
              <a:t>This leads to or is the result of…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878" y="959616"/>
            <a:ext cx="9780396" cy="0"/>
          </a:xfrm>
          <a:prstGeom prst="line">
            <a:avLst/>
          </a:prstGeom>
          <a:solidFill>
            <a:srgbClr val="FFFFFF"/>
          </a:solidFill>
          <a:ln w="57150" cap="flat" cmpd="sng" algn="ctr">
            <a:solidFill>
              <a:srgbClr val="3A81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 descr="GFDRR_Primary Logo_BW-Shade.png"/>
          <p:cNvPicPr>
            <a:picLocks noChangeAspect="1"/>
          </p:cNvPicPr>
          <p:nvPr/>
        </p:nvPicPr>
        <p:blipFill>
          <a:blip r:embed="rId3">
            <a:alphaModFix amt="83000"/>
          </a:blip>
          <a:srcRect/>
          <a:stretch>
            <a:fillRect/>
          </a:stretch>
        </p:blipFill>
        <p:spPr bwMode="auto">
          <a:xfrm>
            <a:off x="9899931" y="6069804"/>
            <a:ext cx="1942148" cy="43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03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04 at 8.0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34" y="1545168"/>
            <a:ext cx="8926527" cy="3331633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22467" y="304800"/>
            <a:ext cx="978039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797" b="1" dirty="0">
                <a:solidFill>
                  <a:srgbClr val="5C5C5C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</a:rPr>
              <a:t>What is Open Data?</a:t>
            </a:r>
          </a:p>
        </p:txBody>
      </p:sp>
      <p:pic>
        <p:nvPicPr>
          <p:cNvPr id="5" name="Picture 4" descr="GFDRR_Primary Logo_BW-Shade.png"/>
          <p:cNvPicPr>
            <a:picLocks noChangeAspect="1"/>
          </p:cNvPicPr>
          <p:nvPr/>
        </p:nvPicPr>
        <p:blipFill>
          <a:blip r:embed="rId3">
            <a:alphaModFix amt="83000"/>
          </a:blip>
          <a:srcRect/>
          <a:stretch>
            <a:fillRect/>
          </a:stretch>
        </p:blipFill>
        <p:spPr bwMode="auto">
          <a:xfrm>
            <a:off x="9899931" y="6069804"/>
            <a:ext cx="1942148" cy="43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 bwMode="auto">
          <a:xfrm>
            <a:off x="422467" y="918051"/>
            <a:ext cx="9780396" cy="0"/>
          </a:xfrm>
          <a:prstGeom prst="line">
            <a:avLst/>
          </a:prstGeom>
          <a:solidFill>
            <a:srgbClr val="FFFFFF"/>
          </a:solidFill>
          <a:ln w="57150" cap="flat" cmpd="sng" algn="ctr">
            <a:solidFill>
              <a:srgbClr val="3A81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674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775" t="10553"/>
          <a:stretch/>
        </p:blipFill>
        <p:spPr>
          <a:xfrm>
            <a:off x="5791200" y="1"/>
            <a:ext cx="5246528" cy="3401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1" y="76200"/>
            <a:ext cx="4206283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9283"/>
          <a:stretch/>
        </p:blipFill>
        <p:spPr>
          <a:xfrm>
            <a:off x="654649" y="1969067"/>
            <a:ext cx="4480560" cy="3119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763" y="2153268"/>
            <a:ext cx="3982677" cy="2266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4648200"/>
            <a:ext cx="6615502" cy="3756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7726"/>
          <a:stretch/>
        </p:blipFill>
        <p:spPr>
          <a:xfrm>
            <a:off x="7315200" y="3333171"/>
            <a:ext cx="4998720" cy="3533297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3728741" y="838201"/>
            <a:ext cx="4569266" cy="52990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i="1" dirty="0">
                <a:solidFill>
                  <a:schemeClr val="bg1"/>
                </a:solidFill>
                <a:latin typeface="Helvetica Neue"/>
                <a:cs typeface="Helvetica Neue"/>
              </a:rPr>
              <a:t>Data Sharing in Practice</a:t>
            </a:r>
          </a:p>
        </p:txBody>
      </p:sp>
    </p:spTree>
    <p:extLst>
      <p:ext uri="{BB962C8B-B14F-4D97-AF65-F5344CB8AC3E}">
        <p14:creationId xmlns:p14="http://schemas.microsoft.com/office/powerpoint/2010/main" val="143880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2657" y="105"/>
            <a:ext cx="10286686" cy="6643485"/>
            <a:chOff x="1354931" y="0"/>
            <a:chExt cx="14630400" cy="9448800"/>
          </a:xfrm>
        </p:grpSpPr>
        <p:pic>
          <p:nvPicPr>
            <p:cNvPr id="5" name="Picture 4" descr="localhost-6543-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2" r="3912"/>
            <a:stretch/>
          </p:blipFill>
          <p:spPr bwMode="auto">
            <a:xfrm>
              <a:off x="1354931" y="0"/>
              <a:ext cx="14630400" cy="944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21889" t="54925" r="22475" b="9891"/>
            <a:stretch/>
          </p:blipFill>
          <p:spPr>
            <a:xfrm>
              <a:off x="4707731" y="5794517"/>
              <a:ext cx="8280000" cy="2828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38101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FDRR_Primary Logo_BW-Shade.png"/>
          <p:cNvPicPr>
            <a:picLocks noChangeAspect="1"/>
          </p:cNvPicPr>
          <p:nvPr/>
        </p:nvPicPr>
        <p:blipFill>
          <a:blip r:embed="rId3">
            <a:alphaModFix amt="83000"/>
          </a:blip>
          <a:srcRect/>
          <a:stretch>
            <a:fillRect/>
          </a:stretch>
        </p:blipFill>
        <p:spPr bwMode="auto">
          <a:xfrm>
            <a:off x="9899931" y="6069804"/>
            <a:ext cx="1942148" cy="43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70768" y="592017"/>
            <a:ext cx="6860867" cy="628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13"/>
              </a:lnSpc>
              <a:spcBef>
                <a:spcPts val="1687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6,500 members in &gt;160 countries</a:t>
            </a:r>
          </a:p>
          <a:p>
            <a:pPr marL="457200" indent="-457200">
              <a:lnSpc>
                <a:spcPts val="2813"/>
              </a:lnSpc>
              <a:spcBef>
                <a:spcPts val="1687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Private, academic, national and sub-national government, intergovernmental representatives from &gt;1,000 institutions</a:t>
            </a:r>
          </a:p>
          <a:p>
            <a:pPr marL="457200" indent="-457200">
              <a:lnSpc>
                <a:spcPts val="2813"/>
              </a:lnSpc>
              <a:spcBef>
                <a:spcPts val="1687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Biennial Global Forum: 2010 (Washington), 2012 (Cape Town), 2014 (London) 2016 (Venice), </a:t>
            </a:r>
          </a:p>
          <a:p>
            <a:pPr marL="914400" lvl="1" indent="-457200">
              <a:lnSpc>
                <a:spcPts val="2813"/>
              </a:lnSpc>
              <a:spcBef>
                <a:spcPts val="1687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Innovate, inspire and influence</a:t>
            </a:r>
          </a:p>
          <a:p>
            <a:pPr marL="796925" lvl="1" indent="-339725">
              <a:lnSpc>
                <a:spcPts val="2813"/>
              </a:lnSpc>
              <a:spcBef>
                <a:spcPts val="1687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Networking, partnerships, showcasing best practice, training, etc.</a:t>
            </a:r>
          </a:p>
          <a:p>
            <a:pPr marL="796925" lvl="1" indent="-339725">
              <a:lnSpc>
                <a:spcPts val="2813"/>
              </a:lnSpc>
              <a:spcBef>
                <a:spcPts val="1687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500-1000 participants across 5 day event.</a:t>
            </a:r>
          </a:p>
          <a:p>
            <a:pPr marL="457200" indent="-457200">
              <a:lnSpc>
                <a:spcPts val="2813"/>
              </a:lnSpc>
              <a:spcBef>
                <a:spcPts val="1687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Regional, National, and City events (e.g. </a:t>
            </a:r>
            <a:r>
              <a:rPr lang="en-US" sz="2400" dirty="0" err="1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UR+f</a:t>
            </a:r>
            <a:r>
              <a:rPr lang="en-US" sz="2400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 Africa, UR Brazil, UR Tanzania, UR Vancouver…)</a:t>
            </a:r>
          </a:p>
          <a:p>
            <a:pPr marL="401822" indent="-401822">
              <a:lnSpc>
                <a:spcPts val="2813"/>
              </a:lnSpc>
              <a:spcBef>
                <a:spcPts val="1687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Helvetica Neue Thin" charset="0"/>
              <a:cs typeface="Calibri" panose="020F0502020204030204" pitchFamily="34" charset="0"/>
              <a:sym typeface="Helvetica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8373" y="2656448"/>
            <a:ext cx="3855027" cy="32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dirty="0"/>
              <a:t>UR</a:t>
            </a:r>
          </a:p>
          <a:p>
            <a:pPr algn="ctr"/>
            <a:r>
              <a:rPr lang="en-US" sz="2400" b="1" dirty="0">
                <a:latin typeface="Calibri" panose="020F0502020204030204" pitchFamily="34" charset="0"/>
                <a:ea typeface="Helvetica Neue Thin" charset="0"/>
                <a:cs typeface="Calibri" panose="020F0502020204030204" pitchFamily="34" charset="0"/>
                <a:sym typeface="Helvetica" charset="0"/>
              </a:rPr>
              <a:t>May 2018 (Mexico City)</a:t>
            </a:r>
          </a:p>
          <a:p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13157666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513</Words>
  <Application>Microsoft Office PowerPoint</Application>
  <PresentationFormat>Widescreen</PresentationFormat>
  <Paragraphs>58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Avenir Roman</vt:lpstr>
      <vt:lpstr>Calibri</vt:lpstr>
      <vt:lpstr>Calibri Light</vt:lpstr>
      <vt:lpstr>Courier New</vt:lpstr>
      <vt:lpstr>Gill Sans</vt:lpstr>
      <vt:lpstr>Helvetica</vt:lpstr>
      <vt:lpstr>Helvetica Neue</vt:lpstr>
      <vt:lpstr>Helvetica Neue Thin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Limkin</dc:creator>
  <cp:lastModifiedBy>Francis Ghesquiere</cp:lastModifiedBy>
  <cp:revision>12</cp:revision>
  <dcterms:created xsi:type="dcterms:W3CDTF">2017-05-17T19:12:36Z</dcterms:created>
  <dcterms:modified xsi:type="dcterms:W3CDTF">2017-05-25T00:27:43Z</dcterms:modified>
</cp:coreProperties>
</file>