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8" r:id="rId2"/>
    <p:sldId id="374" r:id="rId3"/>
    <p:sldId id="269" r:id="rId4"/>
    <p:sldId id="264" r:id="rId5"/>
    <p:sldId id="265" r:id="rId6"/>
    <p:sldId id="263" r:id="rId7"/>
    <p:sldId id="261" r:id="rId8"/>
    <p:sldId id="266" r:id="rId9"/>
    <p:sldId id="267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Dolman" initials="HD" lastIdx="7" clrIdx="0">
    <p:extLst>
      <p:ext uri="{19B8F6BF-5375-455C-9EA6-DF929625EA0E}">
        <p15:presenceInfo xmlns:p15="http://schemas.microsoft.com/office/powerpoint/2012/main" userId="943221aaefa4b7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FFCC"/>
    <a:srgbClr val="CCCCFF"/>
    <a:srgbClr val="99FFCC"/>
    <a:srgbClr val="CCFFCC"/>
    <a:srgbClr val="00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94558" autoAdjust="0"/>
  </p:normalViewPr>
  <p:slideViewPr>
    <p:cSldViewPr snapToGrid="0">
      <p:cViewPr varScale="1">
        <p:scale>
          <a:sx n="108" d="100"/>
          <a:sy n="108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E86E-1F7C-4B78-8575-52A85DAECF2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BCD1-BFF4-4B49-A33B-7DCC62265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2BCD1-BFF4-4B49-A33B-7DCC62265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5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BCD1-BFF4-4B49-A33B-7DCC62265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0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6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7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9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4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210189"/>
            <a:ext cx="12192000" cy="647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148819"/>
            <a:ext cx="833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797" y="202136"/>
            <a:ext cx="1723588" cy="1036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677789" y="48319"/>
            <a:ext cx="1344000" cy="1344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5907" y="6355262"/>
            <a:ext cx="9730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676A55"/>
                </a:solidFill>
                <a:latin typeface="Tahoma" pitchFamily="34" charset="0"/>
              </a:rPr>
              <a:t>19</a:t>
            </a:r>
            <a:r>
              <a:rPr lang="en-GB" sz="1000" b="1" baseline="30000" dirty="0">
                <a:solidFill>
                  <a:srgbClr val="676A55"/>
                </a:solidFill>
                <a:latin typeface="Tahoma" pitchFamily="34" charset="0"/>
              </a:rPr>
              <a:t>th</a:t>
            </a:r>
            <a:r>
              <a:rPr lang="en-GB" sz="1000" b="1" baseline="0" dirty="0">
                <a:solidFill>
                  <a:srgbClr val="676A55"/>
                </a:solidFill>
                <a:latin typeface="Tahoma" pitchFamily="34" charset="0"/>
              </a:rPr>
              <a:t> </a:t>
            </a:r>
            <a:r>
              <a:rPr lang="en-GB" sz="1000" b="1" dirty="0">
                <a:solidFill>
                  <a:srgbClr val="676A55"/>
                </a:solidFill>
                <a:latin typeface="Tahoma" pitchFamily="34" charset="0"/>
              </a:rPr>
              <a:t>Session of Joint CEOS/CGMS </a:t>
            </a:r>
            <a:r>
              <a:rPr lang="en-GB" sz="1000" b="1" dirty="0" err="1">
                <a:solidFill>
                  <a:srgbClr val="676A55"/>
                </a:solidFill>
                <a:latin typeface="Tahoma" pitchFamily="34" charset="0"/>
              </a:rPr>
              <a:t>WGClimate</a:t>
            </a:r>
            <a:r>
              <a:rPr lang="en-GB" sz="1000" b="1" dirty="0">
                <a:solidFill>
                  <a:srgbClr val="676A55"/>
                </a:solidFill>
                <a:latin typeface="Tahoma" pitchFamily="34" charset="0"/>
              </a:rPr>
              <a:t>,  16&amp;17th October 2023, Virtual Meeting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829439" y="6252633"/>
            <a:ext cx="2365363" cy="6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33704" y="1937275"/>
            <a:ext cx="115245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schemeClr val="bg1"/>
                </a:solidFill>
              </a:rPr>
              <a:t>The Committee on Earth Observation Satellites (CEOS) AFOLU Roadmap</a:t>
            </a:r>
            <a:endParaRPr lang="en-GB" sz="4600" b="1" cap="all" dirty="0">
              <a:solidFill>
                <a:schemeClr val="bg1"/>
              </a:solidFill>
            </a:endParaRPr>
          </a:p>
        </p:txBody>
      </p:sp>
      <p:sp>
        <p:nvSpPr>
          <p:cNvPr id="5" name="Shape 11"/>
          <p:cNvSpPr/>
          <p:nvPr/>
        </p:nvSpPr>
        <p:spPr>
          <a:xfrm>
            <a:off x="2821459" y="2939321"/>
            <a:ext cx="6912846" cy="2139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GB" sz="2000" dirty="0">
              <a:solidFill>
                <a:srgbClr val="FFFF00"/>
              </a:solidFill>
              <a:ea typeface="Arial Bold"/>
              <a:cs typeface="Arial Bold"/>
              <a:sym typeface="Arial Bold"/>
            </a:endParaRPr>
          </a:p>
        </p:txBody>
      </p:sp>
      <p:pic>
        <p:nvPicPr>
          <p:cNvPr id="6" name="Picture 5" descr="cgms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18" y="4498964"/>
            <a:ext cx="1218245" cy="131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51" y="4828836"/>
            <a:ext cx="2105589" cy="988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F752B1-3FC1-823C-3386-F06880A7C0DB}"/>
              </a:ext>
            </a:extLst>
          </p:cNvPr>
          <p:cNvSpPr txBox="1"/>
          <p:nvPr/>
        </p:nvSpPr>
        <p:spPr>
          <a:xfrm>
            <a:off x="123568" y="6326659"/>
            <a:ext cx="539578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19</a:t>
            </a:r>
            <a:r>
              <a:rPr lang="en-US" sz="1400" baseline="30000" dirty="0"/>
              <a:t>th</a:t>
            </a:r>
            <a:r>
              <a:rPr lang="en-US" sz="1400" dirty="0"/>
              <a:t> Joint CEOS/CGMS </a:t>
            </a:r>
            <a:r>
              <a:rPr lang="en-US" sz="1400" dirty="0" err="1"/>
              <a:t>WGClimate</a:t>
            </a:r>
            <a:r>
              <a:rPr lang="en-US" sz="1400" dirty="0"/>
              <a:t>, 16-17, Oct. 2023, Frascati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3E6ED8E-0BEA-CC1F-9AF9-3FBA91E7A244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Ben Poulter (NASA GSFC), Frank-Martin Siefert (ESA), Osamu </a:t>
            </a:r>
            <a:r>
              <a:rPr lang="en-US" sz="2000" b="1" dirty="0" err="1">
                <a:solidFill>
                  <a:schemeClr val="bg1"/>
                </a:solidFill>
              </a:rPr>
              <a:t>Ochiai</a:t>
            </a:r>
            <a:r>
              <a:rPr lang="en-US" sz="2000" b="1" dirty="0">
                <a:solidFill>
                  <a:schemeClr val="bg1"/>
                </a:solidFill>
              </a:rPr>
              <a:t> (JAXA), Stephen Ward (JAXA), Stephen Briggs (ESA)</a:t>
            </a:r>
          </a:p>
        </p:txBody>
      </p:sp>
    </p:spTree>
    <p:extLst>
      <p:ext uri="{BB962C8B-B14F-4D97-AF65-F5344CB8AC3E}">
        <p14:creationId xmlns:p14="http://schemas.microsoft.com/office/powerpoint/2010/main" val="25769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6A31-6ECB-D258-D259-BB2F2030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851" y="1619559"/>
            <a:ext cx="7591743" cy="4895851"/>
          </a:xfrm>
        </p:spPr>
        <p:txBody>
          <a:bodyPr>
            <a:normAutofit/>
          </a:bodyPr>
          <a:lstStyle/>
          <a:p>
            <a:r>
              <a:rPr lang="en-US" sz="2400" dirty="0"/>
              <a:t>AFOLU side event at CEOS SIT 39 to integrate agency comments on draft</a:t>
            </a:r>
          </a:p>
          <a:p>
            <a:endParaRPr lang="en-US" sz="2400" dirty="0"/>
          </a:p>
          <a:p>
            <a:r>
              <a:rPr lang="en-US" sz="2400" dirty="0"/>
              <a:t>Define set of ‘actions’ to implement the Roadmap recommendations</a:t>
            </a:r>
          </a:p>
          <a:p>
            <a:endParaRPr lang="en-US" sz="2400" dirty="0"/>
          </a:p>
          <a:p>
            <a:r>
              <a:rPr lang="en-US" sz="2400" dirty="0"/>
              <a:t>Present AFOLU Roadmap for endorsement of the CEOS Plenary (2023)</a:t>
            </a:r>
          </a:p>
          <a:p>
            <a:endParaRPr lang="en-US" sz="2400" dirty="0"/>
          </a:p>
          <a:p>
            <a:r>
              <a:rPr lang="en-US" sz="2400" dirty="0"/>
              <a:t>Implement actions</a:t>
            </a:r>
          </a:p>
        </p:txBody>
      </p:sp>
      <p:pic>
        <p:nvPicPr>
          <p:cNvPr id="5" name="Picture 4" descr="Index of /document_management/Communications/CEOS-Logos">
            <a:extLst>
              <a:ext uri="{FF2B5EF4-FFF2-40B4-BE49-F238E27FC236}">
                <a16:creationId xmlns:a16="http://schemas.microsoft.com/office/drawing/2014/main" id="{D05205C8-E7F3-D036-DAA1-5D4134CB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79AEE5-FD47-4D6E-8BFC-2E488610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2" y="1545020"/>
            <a:ext cx="3152813" cy="446175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7BD926D-DC25-3FCA-2F94-92F7B544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1FCE-1D82-294E-8ABD-DD228D09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211879"/>
            <a:ext cx="891627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Actions in the GCOS IP space agency supplement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F1B3A-453B-876B-DE3A-2C41F1269A43}"/>
              </a:ext>
            </a:extLst>
          </p:cNvPr>
          <p:cNvSpPr txBox="1"/>
          <p:nvPr/>
        </p:nvSpPr>
        <p:spPr>
          <a:xfrm>
            <a:off x="123568" y="6326659"/>
            <a:ext cx="5395783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19</a:t>
            </a:r>
            <a:r>
              <a:rPr lang="en-US" sz="1400" baseline="30000" dirty="0"/>
              <a:t>th</a:t>
            </a:r>
            <a:r>
              <a:rPr lang="en-US" sz="1400" dirty="0"/>
              <a:t> Joint CEOS/CGMS </a:t>
            </a:r>
            <a:r>
              <a:rPr lang="en-US" sz="1400" dirty="0" err="1"/>
              <a:t>WGClimate</a:t>
            </a:r>
            <a:r>
              <a:rPr lang="en-US" sz="1400" dirty="0"/>
              <a:t>, 16-17, Oct. 2023, Frascati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CDED2-A331-7822-9762-2400AEAD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1" y="1828822"/>
            <a:ext cx="7424057" cy="4351338"/>
          </a:xfrm>
        </p:spPr>
        <p:txBody>
          <a:bodyPr>
            <a:noAutofit/>
          </a:bodyPr>
          <a:lstStyle/>
          <a:p>
            <a:pPr marL="457200" marR="0" lvl="1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Benjamin Poulter (NASA Goddard Space Flight Center),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Osamu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Ochiai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(JAXA), Frank-Martin Siefert (ESA),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Clement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Albergel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(ESA),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Stephen Briggs (ESA),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 Dowell (EC-JRC),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Laura Duncanson (University of Maryland), Sven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Gilliams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(VITO),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Nancy Harris (WRI), Martin Herold (GFZ),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Neha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Hunka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(University of Maryland), Heather Friendship-Kay (Aberystwyth University),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Ian Jarvis (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GeoGlam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Richard Lucas (Aberystwyth University),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Yasjka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Meijer (ESA), Joana Melo (EC-JRC), Shaun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Quegan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(University of Sheffield), Ake Rosenquist (JAXA), Frank-Martin Seifert (ESA),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Lindsey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Sloat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(WRI), Terry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Sohl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(USGS), Daniela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Requena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Suarez (GFZ/WUR/GFOI), Stephen Ward (JAXA), Alyssa </a:t>
            </a:r>
            <a:r>
              <a:rPr lang="en-US" sz="200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Whitcraft</a:t>
            </a:r>
            <a:r>
              <a:rPr lang="en-US" sz="200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(University of Maryland), Silvia Wilson (USGS)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134AA-5252-CDC9-F999-8FE9E231A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39" y="1501378"/>
            <a:ext cx="3306174" cy="4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0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VID-19: Space Agencies Collaboration">
            <a:extLst>
              <a:ext uri="{FF2B5EF4-FFF2-40B4-BE49-F238E27FC236}">
                <a16:creationId xmlns:a16="http://schemas.microsoft.com/office/drawing/2014/main" id="{7FCE39DE-83BD-8D27-4D58-5E45AF15D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8712" y="4479471"/>
            <a:ext cx="3973287" cy="236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SA SVS | NASA, ESA, JAXA Release Global View of COVID-19 Impacts">
            <a:extLst>
              <a:ext uri="{FF2B5EF4-FFF2-40B4-BE49-F238E27FC236}">
                <a16:creationId xmlns:a16="http://schemas.microsoft.com/office/drawing/2014/main" id="{8E29B3BD-25DE-6239-A7B5-C30BA91A4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784" y="2244498"/>
            <a:ext cx="3971216" cy="22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SA SVS | NASA Earth Science Division Missions">
            <a:extLst>
              <a:ext uri="{FF2B5EF4-FFF2-40B4-BE49-F238E27FC236}">
                <a16:creationId xmlns:a16="http://schemas.microsoft.com/office/drawing/2014/main" id="{57DDC7DD-05ED-D1B7-EB05-AC901B2C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714" y="9525"/>
            <a:ext cx="3973286" cy="22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B8B4C-9838-9CB8-3B14-327439829E4C}"/>
              </a:ext>
            </a:extLst>
          </p:cNvPr>
          <p:cNvSpPr txBox="1"/>
          <p:nvPr/>
        </p:nvSpPr>
        <p:spPr>
          <a:xfrm>
            <a:off x="0" y="1690688"/>
            <a:ext cx="81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2021, the CEOS Strategy document to support the Global </a:t>
            </a:r>
            <a:r>
              <a:rPr lang="en-US" sz="2400" dirty="0" err="1"/>
              <a:t>Stocktake</a:t>
            </a:r>
            <a:r>
              <a:rPr lang="en-US" sz="2400" dirty="0"/>
              <a:t> was approved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remote sensing observations related to atmospheric greenhouse gas (GHG) concentrations, land use and land cover change, and biomass emission factors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Work with the UNFCCC to identify areas where remote sensing data can be integrated within the IPCC Guidelines for National GHG Inventories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‘Measurement and Verification Systems (MVS)’ through top-down GHG approaches with bottom-up activity and emission data inventories </a:t>
            </a:r>
          </a:p>
        </p:txBody>
      </p:sp>
    </p:spTree>
    <p:extLst>
      <p:ext uri="{BB962C8B-B14F-4D97-AF65-F5344CB8AC3E}">
        <p14:creationId xmlns:p14="http://schemas.microsoft.com/office/powerpoint/2010/main" val="185600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94C9E4B3-8CF7-494E-BAAC-CC25EB490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460" y="1497924"/>
            <a:ext cx="8682140" cy="46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dex of /document_management/Communications/CEOS-Logos">
            <a:extLst>
              <a:ext uri="{FF2B5EF4-FFF2-40B4-BE49-F238E27FC236}">
                <a16:creationId xmlns:a16="http://schemas.microsoft.com/office/drawing/2014/main" id="{C74BB006-C98F-3B85-8B1B-073C8C63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11644-7A95-1566-708F-1059F2C81464}"/>
              </a:ext>
            </a:extLst>
          </p:cNvPr>
          <p:cNvSpPr txBox="1"/>
          <p:nvPr/>
        </p:nvSpPr>
        <p:spPr>
          <a:xfrm>
            <a:off x="9492343" y="6035824"/>
            <a:ext cx="26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www.climate-chance.org</a:t>
            </a:r>
            <a:r>
              <a:rPr lang="en-US" sz="800" dirty="0"/>
              <a:t>/</a:t>
            </a:r>
            <a:r>
              <a:rPr lang="en-US" sz="800" dirty="0" err="1"/>
              <a:t>en</a:t>
            </a:r>
            <a:r>
              <a:rPr lang="en-US" sz="800" dirty="0"/>
              <a:t>/comprehend/blog-observatory-global-</a:t>
            </a:r>
            <a:r>
              <a:rPr lang="en-US" sz="800" dirty="0" err="1"/>
              <a:t>africa</a:t>
            </a:r>
            <a:r>
              <a:rPr lang="en-US" sz="800" dirty="0"/>
              <a:t>/cop28-first-global-stocktake-what-to-expect-paris-agreement/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D0F15B-65DF-5CBB-14D6-4FA67839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0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world with different colored circles&#10;&#10;Description automatically generated with low confidence">
            <a:extLst>
              <a:ext uri="{FF2B5EF4-FFF2-40B4-BE49-F238E27FC236}">
                <a16:creationId xmlns:a16="http://schemas.microsoft.com/office/drawing/2014/main" id="{3E00EF1A-8A79-3A3C-5AAE-CC1789F7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7" y="1529198"/>
            <a:ext cx="11745686" cy="5328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6F09FD-E060-5341-C23E-A3ACB4A385CF}"/>
              </a:ext>
            </a:extLst>
          </p:cNvPr>
          <p:cNvSpPr txBox="1"/>
          <p:nvPr/>
        </p:nvSpPr>
        <p:spPr>
          <a:xfrm>
            <a:off x="10080172" y="6536809"/>
            <a:ext cx="1539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Melo et al., 2023, ERL</a:t>
            </a:r>
          </a:p>
        </p:txBody>
      </p:sp>
      <p:pic>
        <p:nvPicPr>
          <p:cNvPr id="10" name="Picture 4" descr="Index of /document_management/Communications/CEOS-Logos">
            <a:extLst>
              <a:ext uri="{FF2B5EF4-FFF2-40B4-BE49-F238E27FC236}">
                <a16:creationId xmlns:a16="http://schemas.microsoft.com/office/drawing/2014/main" id="{005B7169-8865-963C-BB32-775A7CC29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3204C8-2B7A-04EA-79E6-210AE224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line, diagram, plot&#10;&#10;Description automatically generated">
            <a:extLst>
              <a:ext uri="{FF2B5EF4-FFF2-40B4-BE49-F238E27FC236}">
                <a16:creationId xmlns:a16="http://schemas.microsoft.com/office/drawing/2014/main" id="{BD8F1EED-DCAF-8672-F201-2E07FB9B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5773"/>
            <a:ext cx="9938657" cy="5912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89AF04-950B-39E9-CCB3-4A8EAB76FD2E}"/>
              </a:ext>
            </a:extLst>
          </p:cNvPr>
          <p:cNvSpPr txBox="1"/>
          <p:nvPr/>
        </p:nvSpPr>
        <p:spPr>
          <a:xfrm>
            <a:off x="10916523" y="6581001"/>
            <a:ext cx="131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Ochiai</a:t>
            </a:r>
            <a:r>
              <a:rPr lang="en-US" sz="1200" dirty="0"/>
              <a:t> et al., 2023</a:t>
            </a:r>
          </a:p>
        </p:txBody>
      </p:sp>
      <p:pic>
        <p:nvPicPr>
          <p:cNvPr id="11" name="Picture 4" descr="Index of /document_management/Communications/CEOS-Logos">
            <a:extLst>
              <a:ext uri="{FF2B5EF4-FFF2-40B4-BE49-F238E27FC236}">
                <a16:creationId xmlns:a16="http://schemas.microsoft.com/office/drawing/2014/main" id="{17B5DB77-A875-C803-91D7-131566F7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857815-7FB4-A2D3-1E7C-EB0392B8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2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CBB7-A4AE-A1FD-691A-DEB2A6C4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en-US" b="1" dirty="0"/>
              <a:t>The CEOS AFOLU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4EBD-2263-20A8-3E0B-E31799A61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685" y="1367405"/>
            <a:ext cx="7206343" cy="51313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u="sng" dirty="0"/>
              <a:t>Table of Contents</a:t>
            </a:r>
          </a:p>
          <a:p>
            <a:r>
              <a:rPr lang="en-US" dirty="0"/>
              <a:t>Overview of IPCC methodologies</a:t>
            </a:r>
          </a:p>
          <a:p>
            <a:pPr lvl="1"/>
            <a:r>
              <a:rPr lang="en-US" dirty="0"/>
              <a:t>Stock change</a:t>
            </a:r>
          </a:p>
          <a:p>
            <a:pPr lvl="1"/>
            <a:r>
              <a:rPr lang="en-US" dirty="0"/>
              <a:t>Gain loss</a:t>
            </a:r>
          </a:p>
          <a:p>
            <a:r>
              <a:rPr lang="en-US" dirty="0"/>
              <a:t>EO for Activity Data</a:t>
            </a:r>
          </a:p>
          <a:p>
            <a:pPr lvl="1"/>
            <a:r>
              <a:rPr lang="en-US" dirty="0"/>
              <a:t>Land cover change working group</a:t>
            </a:r>
          </a:p>
          <a:p>
            <a:r>
              <a:rPr lang="en-US" dirty="0"/>
              <a:t>EO for Emissions Factors</a:t>
            </a:r>
          </a:p>
          <a:p>
            <a:pPr lvl="1"/>
            <a:r>
              <a:rPr lang="en-US" dirty="0"/>
              <a:t>Biomass harmonization working group</a:t>
            </a:r>
          </a:p>
          <a:p>
            <a:r>
              <a:rPr lang="en-US" dirty="0"/>
              <a:t>Capacity Building and Stakeholder Engagement</a:t>
            </a:r>
          </a:p>
          <a:p>
            <a:r>
              <a:rPr lang="en-US" dirty="0"/>
              <a:t>Integrated Monitoring and Verification System</a:t>
            </a:r>
          </a:p>
          <a:p>
            <a:r>
              <a:rPr lang="en-US" dirty="0"/>
              <a:t>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B4196-147D-2D8D-2039-CB46C5970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18" y="1590109"/>
            <a:ext cx="3227082" cy="4566854"/>
          </a:xfrm>
          <a:prstGeom prst="rect">
            <a:avLst/>
          </a:prstGeom>
        </p:spPr>
      </p:pic>
      <p:pic>
        <p:nvPicPr>
          <p:cNvPr id="6" name="Picture 4" descr="Index of /document_management/Communications/CEOS-Logos">
            <a:extLst>
              <a:ext uri="{FF2B5EF4-FFF2-40B4-BE49-F238E27FC236}">
                <a16:creationId xmlns:a16="http://schemas.microsoft.com/office/drawing/2014/main" id="{E9465A69-0532-E718-E17B-771B9DAC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7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E7A9-930E-4D99-CE8F-B3AE36E4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b="1" dirty="0"/>
              <a:t>Key Recommendations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6A31-6ECB-D258-D259-BB2F2030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542030"/>
            <a:ext cx="11711922" cy="5092586"/>
          </a:xfrm>
        </p:spPr>
        <p:txBody>
          <a:bodyPr>
            <a:normAutofit/>
          </a:bodyPr>
          <a:lstStyle/>
          <a:p>
            <a:r>
              <a:rPr lang="en-US" sz="2200" dirty="0"/>
              <a:t>Recommendation 1: Ensure long-term continuity for missions providing activity data and emission factors</a:t>
            </a:r>
          </a:p>
          <a:p>
            <a:pPr lvl="1"/>
            <a:r>
              <a:rPr lang="en-US" sz="2200" dirty="0"/>
              <a:t>Highlight where Research to Operations (R2O) of satellite missions is required</a:t>
            </a:r>
          </a:p>
          <a:p>
            <a:endParaRPr lang="en-US" sz="2200" dirty="0"/>
          </a:p>
          <a:p>
            <a:r>
              <a:rPr lang="en-US" sz="2200" dirty="0"/>
              <a:t>Recommendation 2: Coordination between CEOS and the IPCC and UNFCCC</a:t>
            </a:r>
          </a:p>
          <a:p>
            <a:pPr lvl="1"/>
            <a:r>
              <a:rPr lang="en-US" sz="2200" dirty="0"/>
              <a:t>Work with IPCC Taskforce on Inventories (TFI) on use of EO data in supporting GHG Inventories</a:t>
            </a:r>
          </a:p>
          <a:p>
            <a:endParaRPr lang="en-US" sz="2200" dirty="0"/>
          </a:p>
          <a:p>
            <a:r>
              <a:rPr lang="en-US" sz="2200" dirty="0"/>
              <a:t>Recommendation 3: Enable dialog between inventory practitioners and CEOS community</a:t>
            </a:r>
          </a:p>
          <a:p>
            <a:pPr lvl="1"/>
            <a:r>
              <a:rPr lang="en-US" sz="2200" dirty="0"/>
              <a:t>Identify and engage with stakeholders via capacity building programs, i.e., NASA SERVIR, USGS </a:t>
            </a:r>
            <a:r>
              <a:rPr lang="en-US" sz="2200" dirty="0" err="1"/>
              <a:t>SilvaCarbon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 descr="Index of /document_management/Communications/CEOS-Logos">
            <a:extLst>
              <a:ext uri="{FF2B5EF4-FFF2-40B4-BE49-F238E27FC236}">
                <a16:creationId xmlns:a16="http://schemas.microsoft.com/office/drawing/2014/main" id="{4F068D04-5EE8-5124-D915-3D2D8C5D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3E7A9-930E-4D99-CE8F-B3AE36E4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b="1" dirty="0"/>
              <a:t>Key Recommendations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F6A31-6ECB-D258-D259-BB2F2030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4" y="1745683"/>
            <a:ext cx="11859839" cy="4895851"/>
          </a:xfrm>
        </p:spPr>
        <p:txBody>
          <a:bodyPr>
            <a:normAutofit/>
          </a:bodyPr>
          <a:lstStyle/>
          <a:p>
            <a:r>
              <a:rPr lang="en-US" sz="2200" dirty="0"/>
              <a:t>Recommendation 4: Support efforts to reconcile bottom-up, top-down, and inventory estimates of GHG emissions and removals </a:t>
            </a:r>
          </a:p>
          <a:p>
            <a:pPr lvl="1"/>
            <a:r>
              <a:rPr lang="en-US" sz="2200" dirty="0"/>
              <a:t>Harmonize approaches to meet standard definitions, i.e., managed vs unmanaged</a:t>
            </a:r>
          </a:p>
          <a:p>
            <a:r>
              <a:rPr lang="en-US" sz="2200" dirty="0"/>
              <a:t>Recommendation 5: Systematically target activities to support IPCC land cover classes</a:t>
            </a:r>
          </a:p>
          <a:p>
            <a:pPr lvl="1"/>
            <a:r>
              <a:rPr lang="en-US" sz="2200" dirty="0"/>
              <a:t>Land cover classification systems and cross-walking to IPCC classes vs other requirements</a:t>
            </a:r>
          </a:p>
          <a:p>
            <a:r>
              <a:rPr lang="en-US" sz="2200" dirty="0"/>
              <a:t>Recommendation 6: New Space partnerships</a:t>
            </a:r>
          </a:p>
          <a:p>
            <a:pPr lvl="1"/>
            <a:r>
              <a:rPr lang="en-US" sz="2200" dirty="0"/>
              <a:t>Integration of high-spatial resolution optical, radar and potentially lidar missions with shorter temporal coverage</a:t>
            </a:r>
          </a:p>
          <a:p>
            <a:r>
              <a:rPr lang="en-US" sz="2200" dirty="0"/>
              <a:t>Recommendation 7: GHG+</a:t>
            </a:r>
          </a:p>
          <a:p>
            <a:pPr lvl="1"/>
            <a:r>
              <a:rPr lang="en-US" sz="2200" dirty="0"/>
              <a:t>Enable integration of TD and BU methods for MVS</a:t>
            </a:r>
          </a:p>
        </p:txBody>
      </p:sp>
      <p:pic>
        <p:nvPicPr>
          <p:cNvPr id="5" name="Picture 4" descr="Index of /document_management/Communications/CEOS-Logos">
            <a:extLst>
              <a:ext uri="{FF2B5EF4-FFF2-40B4-BE49-F238E27FC236}">
                <a16:creationId xmlns:a16="http://schemas.microsoft.com/office/drawing/2014/main" id="{D05205C8-E7F3-D036-DAA1-5D4134CB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01" y="216466"/>
            <a:ext cx="1488062" cy="8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80172"/>
      </p:ext>
    </p:extLst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20812</TotalTime>
  <Words>599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Bold</vt:lpstr>
      <vt:lpstr>Calibri</vt:lpstr>
      <vt:lpstr>Tahoma</vt:lpstr>
      <vt:lpstr>WGClimate</vt:lpstr>
      <vt:lpstr>PowerPoint Presentation</vt:lpstr>
      <vt:lpstr>Actions in the GCOS IP space agency supplement </vt:lpstr>
      <vt:lpstr>PowerPoint Presentation</vt:lpstr>
      <vt:lpstr>PowerPoint Presentation</vt:lpstr>
      <vt:lpstr>PowerPoint Presentation</vt:lpstr>
      <vt:lpstr>PowerPoint Presentation</vt:lpstr>
      <vt:lpstr>The CEOS AFOLU Roadmap</vt:lpstr>
      <vt:lpstr>Key Recommendations (1/2)</vt:lpstr>
      <vt:lpstr>Key Recommendations (2/2)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Joerg Schulz</dc:creator>
  <cp:lastModifiedBy>Kyle Wohlwend</cp:lastModifiedBy>
  <cp:revision>342</cp:revision>
  <dcterms:created xsi:type="dcterms:W3CDTF">2018-08-22T09:20:06Z</dcterms:created>
  <dcterms:modified xsi:type="dcterms:W3CDTF">2023-10-18T13:23:41Z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1293265</vt:lpwstr>
  </property>
  <property fmtid="{D5CDD505-2E9C-101B-9397-08002B2CF9AE}" pid="3" name="DM_DOCNAME">
    <vt:lpwstr>WGC#16 - ECVInventory_and_Gap_Analysis</vt:lpwstr>
  </property>
  <property fmtid="{D5CDD505-2E9C-101B-9397-08002B2CF9AE}" pid="4" name="DM_AUTHOR">
    <vt:lpwstr>Alexandra Nunes</vt:lpwstr>
  </property>
  <property fmtid="{D5CDD505-2E9C-101B-9397-08002B2CF9AE}" pid="5" name="DM_E_DOC_NO">
    <vt:lpwstr>EUM/CLIMATE/DOC/22/1293265</vt:lpwstr>
  </property>
  <property fmtid="{D5CDD505-2E9C-101B-9397-08002B2CF9AE}" pid="6" name="DM_E_VER_NO">
    <vt:lpwstr>1A Draft</vt:lpwstr>
  </property>
  <property fmtid="{D5CDD505-2E9C-101B-9397-08002B2CF9AE}" pid="7" name="DM_E_ISS_DATE">
    <vt:lpwstr>22 March 2022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