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0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1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9" r:id="rId1"/>
    <p:sldMasterId id="2147484642" r:id="rId2"/>
    <p:sldMasterId id="2147484658" r:id="rId3"/>
    <p:sldMasterId id="2147484682" r:id="rId4"/>
    <p:sldMasterId id="2147484684" r:id="rId5"/>
    <p:sldMasterId id="2147484691" r:id="rId6"/>
    <p:sldMasterId id="2147484698" r:id="rId7"/>
    <p:sldMasterId id="2147484705" r:id="rId8"/>
    <p:sldMasterId id="2147484712" r:id="rId9"/>
    <p:sldMasterId id="2147484719" r:id="rId10"/>
    <p:sldMasterId id="2147484726" r:id="rId11"/>
    <p:sldMasterId id="2147484733" r:id="rId12"/>
  </p:sldMasterIdLst>
  <p:notesMasterIdLst>
    <p:notesMasterId r:id="rId23"/>
  </p:notesMasterIdLst>
  <p:handoutMasterIdLst>
    <p:handoutMasterId r:id="rId24"/>
  </p:handoutMasterIdLst>
  <p:sldIdLst>
    <p:sldId id="642" r:id="rId13"/>
    <p:sldId id="731" r:id="rId14"/>
    <p:sldId id="730" r:id="rId15"/>
    <p:sldId id="715" r:id="rId16"/>
    <p:sldId id="728" r:id="rId17"/>
    <p:sldId id="712" r:id="rId18"/>
    <p:sldId id="713" r:id="rId19"/>
    <p:sldId id="729" r:id="rId20"/>
    <p:sldId id="718" r:id="rId21"/>
    <p:sldId id="727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 Rixen" initials="MR" lastIdx="1" clrIdx="0">
    <p:extLst>
      <p:ext uri="{19B8F6BF-5375-455C-9EA6-DF929625EA0E}">
        <p15:presenceInfo xmlns:p15="http://schemas.microsoft.com/office/powerpoint/2012/main" userId="Michel Rix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428E"/>
    <a:srgbClr val="00AC60"/>
    <a:srgbClr val="7E9BCD"/>
    <a:srgbClr val="CECE00"/>
    <a:srgbClr val="628911"/>
    <a:srgbClr val="19895A"/>
    <a:srgbClr val="8091BF"/>
    <a:srgbClr val="009A97"/>
    <a:srgbClr val="9BBB5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8" autoAdjust="0"/>
    <p:restoredTop sz="89088" autoAdjust="0"/>
  </p:normalViewPr>
  <p:slideViewPr>
    <p:cSldViewPr>
      <p:cViewPr varScale="1">
        <p:scale>
          <a:sx n="112" d="100"/>
          <a:sy n="112" d="100"/>
        </p:scale>
        <p:origin x="18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28"/>
    </p:cViewPr>
  </p:sorterViewPr>
  <p:notesViewPr>
    <p:cSldViewPr>
      <p:cViewPr varScale="1">
        <p:scale>
          <a:sx n="88" d="100"/>
          <a:sy n="88" d="100"/>
        </p:scale>
        <p:origin x="388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2CFF7CD-2A19-452C-A59B-99C199C73F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86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E988A84-5294-40B0-A803-C3903FB7E1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8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sz="1200" kern="120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indent="0">
              <a:buFontTx/>
              <a:buNone/>
            </a:pPr>
            <a:endParaRPr lang="nl-NL" sz="1200" kern="120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  <a:p>
            <a:endParaRPr lang="nl-NL" sz="1200" kern="120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88A84-5294-40B0-A803-C3903FB7E1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8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8A84-5294-40B0-A803-C3903FB7E1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441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 err="1"/>
              <a:t>Esm</a:t>
            </a:r>
            <a:r>
              <a:rPr lang="fr-CH" sz="1200" dirty="0"/>
              <a:t> = </a:t>
            </a:r>
            <a:r>
              <a:rPr lang="fr-CH" sz="1200" dirty="0" err="1"/>
              <a:t>Earth</a:t>
            </a:r>
            <a:r>
              <a:rPr lang="fr-CH" sz="1200" dirty="0"/>
              <a:t> System </a:t>
            </a:r>
            <a:r>
              <a:rPr lang="fr-CH" sz="1200" dirty="0" err="1"/>
              <a:t>Models</a:t>
            </a:r>
            <a:endParaRPr lang="fr-CH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R-O : </a:t>
            </a:r>
            <a:r>
              <a:rPr lang="fr-CH" dirty="0" err="1"/>
              <a:t>Research</a:t>
            </a:r>
            <a:r>
              <a:rPr lang="fr-CH" dirty="0"/>
              <a:t> to Operations</a:t>
            </a:r>
            <a:endParaRPr lang="en-US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88A84-5294-40B0-A803-C3903FB7E19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43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 err="1"/>
              <a:t>These</a:t>
            </a:r>
            <a:r>
              <a:rPr lang="fr-CH" sz="1200" dirty="0"/>
              <a:t> are the new </a:t>
            </a:r>
            <a:endParaRPr lang="en-US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88A84-5294-40B0-A803-C3903FB7E19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61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 err="1"/>
              <a:t>These</a:t>
            </a:r>
            <a:r>
              <a:rPr lang="fr-CH" sz="1200" dirty="0"/>
              <a:t> are the new </a:t>
            </a:r>
            <a:endParaRPr lang="en-US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88A84-5294-40B0-A803-C3903FB7E19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24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3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45FA4-1764-43F8-85F8-1321DD97F1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8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4953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4953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65FD5-B319-4840-BB25-B674723AEF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6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861D8-1344-4652-83AA-DB971DAAFB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82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C1482-CAC7-42B9-870E-4263601FA2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9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594475"/>
            <a:ext cx="2343150" cy="304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NCAR EC 11 February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3276600" cy="381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Jim Hurrell</a:t>
            </a:r>
          </a:p>
        </p:txBody>
      </p:sp>
    </p:spTree>
    <p:extLst>
      <p:ext uri="{BB962C8B-B14F-4D97-AF65-F5344CB8AC3E}">
        <p14:creationId xmlns:p14="http://schemas.microsoft.com/office/powerpoint/2010/main" val="426014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594475"/>
            <a:ext cx="234315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NCAR EC 11 February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32766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Jim Hurrell</a:t>
            </a:r>
          </a:p>
        </p:txBody>
      </p:sp>
    </p:spTree>
    <p:extLst>
      <p:ext uri="{BB962C8B-B14F-4D97-AF65-F5344CB8AC3E}">
        <p14:creationId xmlns:p14="http://schemas.microsoft.com/office/powerpoint/2010/main" val="4056107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3/27/18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37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3/27/18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41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3/27/18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65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3/27/18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41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3/27/18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60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3/27/18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46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3/27/18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67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3/27/18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90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3/27/18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79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3/27/18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87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4953000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4953000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3/27/18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61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3/27/18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82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3/27/18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98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594475"/>
            <a:ext cx="2343150" cy="304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3276600" cy="381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4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65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594475"/>
            <a:ext cx="234315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32766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07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03E179E-EA8C-48F7-8CFB-284A752A9B4B}" type="datetimeFigureOut">
              <a:rPr lang="en-US"/>
              <a:pPr>
                <a:defRPr/>
              </a:pPr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2A71CD1-6AFF-41EF-A3F4-58464B8E7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19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new_banner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0072D12-FD75-4B0E-8038-CD8130F48D2B}" type="datetimeFigureOut">
              <a:rPr lang="en-US"/>
              <a:pPr>
                <a:defRPr/>
              </a:pPr>
              <a:t>3/27/18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7600" y="5257800"/>
            <a:ext cx="2133600" cy="365125"/>
          </a:xfr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FC89546-AB38-4D26-B2AC-2A2A645445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35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AA0F6F1-6FC5-4D5B-9C78-5BFED5017B55}" type="datetimeFigureOut">
              <a:rPr lang="en-US"/>
              <a:pPr>
                <a:defRPr/>
              </a:pPr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A448A82-DB41-4CB5-93CE-84D705FB3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6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419793D-EF69-43B7-AB85-B744AED0025B}" type="datetimeFigureOut">
              <a:rPr lang="en-US"/>
              <a:pPr>
                <a:defRPr/>
              </a:pPr>
              <a:t>3/27/18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0EE7735-45FB-41B9-8F4B-14DA612C2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59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554C7EB-86C9-4D4F-9A6A-21578670B910}" type="datetimeFigureOut">
              <a:rPr lang="en-US"/>
              <a:pPr>
                <a:defRPr/>
              </a:pPr>
              <a:t>3/27/18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E05827A-2085-4516-A2D8-676964F9B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12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8D44DD2-BA75-4462-A74E-CD4DD3F72115}" type="datetimeFigureOut">
              <a:rPr lang="en-US"/>
              <a:pPr>
                <a:defRPr/>
              </a:pPr>
              <a:t>3/27/18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B7742F2-C514-4F52-B366-75766C284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95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CF9D63D-CF26-4DDD-99F9-BD9C085FCD37}" type="datetimeFigureOut">
              <a:rPr lang="en-US"/>
              <a:pPr>
                <a:defRPr/>
              </a:pPr>
              <a:t>3/27/18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B5FA9CC-6203-4ADA-8324-FB41B441C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93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1F3F227-7150-4E2D-B4BC-55B335FBE038}" type="datetimeFigureOut">
              <a:rPr lang="en-US"/>
              <a:pPr>
                <a:defRPr/>
              </a:pPr>
              <a:t>3/27/18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4580376-DC08-453F-AF2E-26B1673F9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18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7E7B92F-607B-47FF-B3EC-7684A4FC78B2}" type="datetimeFigureOut">
              <a:rPr lang="en-US"/>
              <a:pPr>
                <a:defRPr/>
              </a:pPr>
              <a:t>3/27/18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7C1592C-330F-4D8F-8F95-6A5BDE526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1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5DD8AFC-49FF-4B79-A59A-E178A8658B22}" type="datetimeFigureOut">
              <a:rPr lang="en-US"/>
              <a:pPr>
                <a:defRPr/>
              </a:pPr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593354D-FACD-4F6C-87AE-322BA2D5C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7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4FD3D07-410D-4385-B2A1-9C9C24DEA136}" type="datetimeFigureOut">
              <a:rPr lang="en-US"/>
              <a:pPr>
                <a:defRPr/>
              </a:pPr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9B00A72-E527-42A2-A516-7C8AA5628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05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99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09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65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84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129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691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81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5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60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324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700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029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086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76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591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359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532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012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3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462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84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359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487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730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139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568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699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00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968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9C2C3-15BC-4CB1-AE6C-59D59008CF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670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580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705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277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857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565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06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462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479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221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5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08AB1-FB50-4D42-B960-A4AF48DAA0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908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353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807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403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05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6E991-1CC8-4637-9368-29DD998E9C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791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4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9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88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6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2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8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0960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78138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72CB05A-8529-4AF7-A102-6FCDACA0698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3559" name="Picture 9" descr="lower_banner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 descr="upper_banner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  <p:sldLayoutId id="2147484576" r:id="rId12"/>
    <p:sldLayoutId id="2147484577" r:id="rId13"/>
    <p:sldLayoutId id="2147484615" r:id="rId14"/>
    <p:sldLayoutId id="214748460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6" name="Afbeelding 5" descr="banner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pic>
        <p:nvPicPr>
          <p:cNvPr id="8" name="Afbeelding 7" descr="BannerLow_WCRP_PPT-2-MedQ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5943600"/>
            <a:ext cx="4343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1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0" r:id="rId1"/>
    <p:sldLayoutId id="2147484721" r:id="rId2"/>
    <p:sldLayoutId id="2147484722" r:id="rId3"/>
    <p:sldLayoutId id="2147484723" r:id="rId4"/>
    <p:sldLayoutId id="2147484724" r:id="rId5"/>
    <p:sldLayoutId id="2147484725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6" name="Afbeelding 5" descr="banner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pic>
        <p:nvPicPr>
          <p:cNvPr id="8" name="Afbeelding 7" descr="BannerLow_WCRP_PPT-2-MedQ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5943600"/>
            <a:ext cx="4343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  <p:sldLayoutId id="2147484729" r:id="rId3"/>
    <p:sldLayoutId id="2147484730" r:id="rId4"/>
    <p:sldLayoutId id="2147484731" r:id="rId5"/>
    <p:sldLayoutId id="2147484732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</a:endParaRPr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4" r:id="rId1"/>
    <p:sldLayoutId id="2147484735" r:id="rId2"/>
    <p:sldLayoutId id="2147484736" r:id="rId3"/>
    <p:sldLayoutId id="2147484737" r:id="rId4"/>
    <p:sldLayoutId id="2147484738" r:id="rId5"/>
    <p:sldLayoutId id="2147484739" r:id="rId6"/>
    <p:sldLayoutId id="2147484740" r:id="rId7"/>
    <p:sldLayoutId id="2147484741" r:id="rId8"/>
    <p:sldLayoutId id="2147484742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0960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78138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72CB05A-8529-4AF7-A102-6FCDACA069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559" name="Picture 9" descr="lower_bann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 descr="upper_bann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  <p:sldLayoutId id="2147484654" r:id="rId12"/>
    <p:sldLayoutId id="2147484655" r:id="rId13"/>
    <p:sldLayoutId id="2147484656" r:id="rId14"/>
    <p:sldLayoutId id="2147484657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04B024-4D32-4E40-8411-F47ACE4A9B12}" type="datetimeFigureOut">
              <a:rPr lang="en-US"/>
              <a:pPr>
                <a:defRPr/>
              </a:pPr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1F40ED-DCFC-4535-A074-3CF6D6B67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7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  <p:sldLayoutId id="2147484667" r:id="rId9"/>
    <p:sldLayoutId id="2147484668" r:id="rId10"/>
    <p:sldLayoutId id="214748466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 anchor="ctr"/>
          <a:lstStyle/>
          <a:p>
            <a:pPr defTabSz="912813"/>
            <a:endParaRPr lang="fr-FR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9066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5613" rtl="0" fontAlgn="base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266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6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4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4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8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7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6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4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3" name="Afbeelding 2" descr="BannerLow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312" y="6096000"/>
            <a:ext cx="4742688" cy="762000"/>
          </a:xfrm>
          <a:prstGeom prst="rect">
            <a:avLst/>
          </a:prstGeom>
        </p:spPr>
      </p:pic>
      <p:pic>
        <p:nvPicPr>
          <p:cNvPr id="6" name="Afbeelding 5" descr="banner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9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3" name="Afbeelding 2" descr="BannerLow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312" y="6096000"/>
            <a:ext cx="4742688" cy="762000"/>
          </a:xfrm>
          <a:prstGeom prst="rect">
            <a:avLst/>
          </a:prstGeom>
        </p:spPr>
      </p:pic>
      <p:pic>
        <p:nvPicPr>
          <p:cNvPr id="6" name="Afbeelding 5" descr="banner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3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3" name="Afbeelding 2" descr="BannerLow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312" y="6096000"/>
            <a:ext cx="4742688" cy="762000"/>
          </a:xfrm>
          <a:prstGeom prst="rect">
            <a:avLst/>
          </a:prstGeom>
        </p:spPr>
      </p:pic>
      <p:pic>
        <p:nvPicPr>
          <p:cNvPr id="6" name="Afbeelding 5" descr="banner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7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9" r:id="rId1"/>
    <p:sldLayoutId id="2147484700" r:id="rId2"/>
    <p:sldLayoutId id="2147484701" r:id="rId3"/>
    <p:sldLayoutId id="2147484702" r:id="rId4"/>
    <p:sldLayoutId id="2147484703" r:id="rId5"/>
    <p:sldLayoutId id="2147484704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6" name="Afbeelding 5" descr="banner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pic>
        <p:nvPicPr>
          <p:cNvPr id="8" name="Afbeelding 7" descr="BannerLow_WCRP_PPT-2-MedQ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5943600"/>
            <a:ext cx="4343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1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6" r:id="rId1"/>
    <p:sldLayoutId id="2147484707" r:id="rId2"/>
    <p:sldLayoutId id="2147484708" r:id="rId3"/>
    <p:sldLayoutId id="2147484709" r:id="rId4"/>
    <p:sldLayoutId id="2147484710" r:id="rId5"/>
    <p:sldLayoutId id="2147484711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6" name="Afbeelding 5" descr="banner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pic>
        <p:nvPicPr>
          <p:cNvPr id="8" name="Afbeelding 7" descr="BannerLow_WCRP_PPT-2-MedQ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5943600"/>
            <a:ext cx="4343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7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  <p:sldLayoutId id="2147484718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20200" cy="35814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3810000"/>
            <a:ext cx="922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WORLD  CLIMATE  RESEARCH  PROGRAMME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Update on Sponsors’ Review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Strategy and Implementation Plans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715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Michel Rixen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WDAC7, 26-27 March 2018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WMO, Geneva, Switzerland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5372100"/>
            <a:ext cx="3186693" cy="145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39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ree-247122_960_720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417" r="27687" b="127"/>
          <a:stretch/>
        </p:blipFill>
        <p:spPr>
          <a:xfrm>
            <a:off x="0" y="-76200"/>
            <a:ext cx="9296400" cy="708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449839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+mj-lt"/>
                <a:cs typeface="Arial Narrow"/>
              </a:rPr>
              <a:t>www.wcrp-climate.org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j-lt"/>
              <a:cs typeface="Arial Narrow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719176" y="1447800"/>
            <a:ext cx="7772400" cy="1470025"/>
          </a:xfrm>
        </p:spPr>
        <p:txBody>
          <a:bodyPr/>
          <a:lstStyle/>
          <a:p>
            <a:r>
              <a:rPr lang="en-US" sz="6000" b="1" dirty="0"/>
              <a:t>Thank You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6256529"/>
            <a:ext cx="336310" cy="336310"/>
          </a:xfrm>
          <a:prstGeom prst="rect">
            <a:avLst/>
          </a:prstGeom>
        </p:spPr>
      </p:pic>
      <p:pic>
        <p:nvPicPr>
          <p:cNvPr id="26" name="Picture 25" descr="20150629-LinkedIn-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71" y="6019946"/>
            <a:ext cx="401689" cy="401689"/>
          </a:xfrm>
          <a:prstGeom prst="rect">
            <a:avLst/>
          </a:prstGeom>
        </p:spPr>
      </p:pic>
      <p:pic>
        <p:nvPicPr>
          <p:cNvPr id="27" name="Picture 26" descr="FaceBook-ico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49" y="5754347"/>
            <a:ext cx="401689" cy="401689"/>
          </a:xfrm>
          <a:prstGeom prst="rect">
            <a:avLst/>
          </a:prstGeom>
        </p:spPr>
      </p:pic>
      <p:pic>
        <p:nvPicPr>
          <p:cNvPr id="28" name="Picture 27" descr="Twitter_Logo_Hd_Png_0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13" y="5497262"/>
            <a:ext cx="401689" cy="401689"/>
          </a:xfrm>
          <a:prstGeom prst="rect">
            <a:avLst/>
          </a:prstGeom>
        </p:spPr>
      </p:pic>
      <p:pic>
        <p:nvPicPr>
          <p:cNvPr id="10" name="Picture 24"/>
          <p:cNvPicPr>
            <a:picLocks noChangeAspect="1"/>
          </p:cNvPicPr>
          <p:nvPr/>
        </p:nvPicPr>
        <p:blipFill rotWithShape="1">
          <a:blip r:embed="rId8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992639"/>
            <a:ext cx="2438400" cy="457200"/>
          </a:xfrm>
          <a:prstGeom prst="rect">
            <a:avLst/>
          </a:prstGeom>
        </p:spPr>
      </p:pic>
      <p:pic>
        <p:nvPicPr>
          <p:cNvPr id="5" name="Afbeelding 4" descr="WCRP_logo_inv_col_tran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962400"/>
            <a:ext cx="2514600" cy="10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43"/>
          <a:stretch/>
        </p:blipFill>
        <p:spPr>
          <a:xfrm>
            <a:off x="0" y="838200"/>
            <a:ext cx="9296400" cy="5245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19" y="149225"/>
            <a:ext cx="8561388" cy="76517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>
                <a:latin typeface="Arial" charset="0"/>
              </a:rPr>
              <a:t>WCRP’s mission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1000" y="2133600"/>
            <a:ext cx="8153400" cy="1822792"/>
          </a:xfrm>
          <a:prstGeom prst="roundRect">
            <a:avLst/>
          </a:prstGeom>
          <a:solidFill>
            <a:sysClr val="window" lastClr="FFFFFF">
              <a:lumMod val="95000"/>
              <a:alpha val="54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81000" y="4114800"/>
            <a:ext cx="6837145" cy="457200"/>
          </a:xfrm>
          <a:prstGeom prst="roundRect">
            <a:avLst/>
          </a:prstGeom>
          <a:solidFill>
            <a:sysClr val="window" lastClr="FFFFFF">
              <a:lumMod val="85000"/>
              <a:alpha val="82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  to determine the predictability of climate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81000" y="4724400"/>
            <a:ext cx="6837146" cy="465525"/>
          </a:xfrm>
          <a:prstGeom prst="roundRect">
            <a:avLst/>
          </a:prstGeom>
          <a:solidFill>
            <a:sysClr val="window" lastClr="FFFFFF">
              <a:lumMod val="85000"/>
              <a:alpha val="73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  to determine the effect of human activities on climate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2065" y="22098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... is to facilitate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analysis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and prediction of Earth system variability and change for use in an increasing range of practical applications of direct relevance, benefit and value to society.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The two overarching objectives of WCRP are: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7030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WCRP_Organization-CS5_WCRPPP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00"/>
          <a:stretch/>
        </p:blipFill>
        <p:spPr>
          <a:xfrm>
            <a:off x="685800" y="990600"/>
            <a:ext cx="7065553" cy="5181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-250825"/>
            <a:ext cx="7772400" cy="1470025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WCRP Structure</a:t>
            </a:r>
          </a:p>
        </p:txBody>
      </p:sp>
      <p:grpSp>
        <p:nvGrpSpPr>
          <p:cNvPr id="9" name="Groeperen 8"/>
          <p:cNvGrpSpPr/>
          <p:nvPr/>
        </p:nvGrpSpPr>
        <p:grpSpPr>
          <a:xfrm>
            <a:off x="533400" y="4800600"/>
            <a:ext cx="6858000" cy="1371600"/>
            <a:chOff x="533400" y="4800600"/>
            <a:chExt cx="6858000" cy="1371600"/>
          </a:xfrm>
        </p:grpSpPr>
        <p:sp>
          <p:nvSpPr>
            <p:cNvPr id="8" name="Afgeronde rechthoek 7"/>
            <p:cNvSpPr/>
            <p:nvPr/>
          </p:nvSpPr>
          <p:spPr bwMode="auto">
            <a:xfrm>
              <a:off x="533400" y="4800600"/>
              <a:ext cx="6705600" cy="1295400"/>
            </a:xfrm>
            <a:prstGeom prst="roundRect">
              <a:avLst/>
            </a:prstGeom>
            <a:solidFill>
              <a:schemeClr val="bg1">
                <a:alpha val="6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3" name="Rechthoek 2"/>
            <p:cNvSpPr/>
            <p:nvPr/>
          </p:nvSpPr>
          <p:spPr>
            <a:xfrm>
              <a:off x="609600" y="4802594"/>
              <a:ext cx="6781800" cy="136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				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CLOUDS, CIRCULATION AND CLIMATE SENSITIVITY	NEAR-TERM CLIMATE PREDICTION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	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REGIONAL SEA-LEVEL CHANGE AND COASTAL IMPACTS	MELTING ICE AND GLOBAL CONSEQUENCES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CARBON FEEDBACKS IN THE CLIMATE SYSTEM	                             WATER FOR THE FOOD BASKETS OF THE WORLD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UNDERSTANDING AND PREDICTING WEATHER AND CLIMATE EXTREMES	</a:t>
              </a:r>
              <a:r>
                <a: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	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	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962400" y="1600200"/>
            <a:ext cx="3048000" cy="533400"/>
          </a:xfrm>
          <a:prstGeom prst="ellips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5BB81-C95A-B84C-BB86-EB052DC5215B}"/>
              </a:ext>
            </a:extLst>
          </p:cNvPr>
          <p:cNvSpPr txBox="1"/>
          <p:nvPr/>
        </p:nvSpPr>
        <p:spPr>
          <a:xfrm>
            <a:off x="5562600" y="1225788"/>
            <a:ext cx="1980029" cy="369332"/>
          </a:xfrm>
          <a:prstGeom prst="rect">
            <a:avLst/>
          </a:prstGeom>
          <a:solidFill>
            <a:schemeClr val="bg1"/>
          </a:solidFill>
          <a:ln w="6985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Our </a:t>
            </a: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link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to GCOS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1E0572-6BA1-9046-B664-256B1EFFF40F}"/>
              </a:ext>
            </a:extLst>
          </p:cNvPr>
          <p:cNvSpPr txBox="1"/>
          <p:nvPr/>
        </p:nvSpPr>
        <p:spPr>
          <a:xfrm>
            <a:off x="990600" y="3124200"/>
            <a:ext cx="5943600" cy="923330"/>
          </a:xfrm>
          <a:prstGeom prst="rect">
            <a:avLst/>
          </a:prstGeom>
          <a:solidFill>
            <a:schemeClr val="bg1"/>
          </a:solidFill>
          <a:ln w="698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Observations are </a:t>
            </a: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critical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across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the </a:t>
            </a: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entire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WCRP </a:t>
            </a: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enterprise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, </a:t>
            </a: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from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process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studies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, to model </a:t>
            </a: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development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, </a:t>
            </a: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initialization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and </a:t>
            </a: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verification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, </a:t>
            </a: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etc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09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fr-FR" sz="4000" b="1" dirty="0" err="1"/>
              <a:t>Evolving</a:t>
            </a:r>
            <a:r>
              <a:rPr lang="fr-FR" sz="4000" b="1" dirty="0"/>
              <a:t> </a:t>
            </a:r>
            <a:r>
              <a:rPr lang="fr-FR" sz="4000" b="1" dirty="0" err="1"/>
              <a:t>context</a:t>
            </a:r>
            <a:r>
              <a:rPr lang="fr-FR" sz="4000" b="1" dirty="0"/>
              <a:t> and challenges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228600" y="1066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</a:rPr>
              <a:t>Last WCRP Strategic Plan: 2005-2015</a:t>
            </a:r>
          </a:p>
          <a:p>
            <a:pPr algn="l"/>
            <a:r>
              <a:rPr lang="fr-CH" sz="2400" dirty="0">
                <a:solidFill>
                  <a:schemeClr val="tx1"/>
                </a:solidFill>
                <a:latin typeface="Arial" charset="0"/>
              </a:rPr>
              <a:t>L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ast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WCRP Review: 2009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</a:rPr>
              <a:t>Last WCRP Implementation Plan: 2010-2015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</a:rPr>
              <a:t>Research is pulled into a new and broader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</a:rPr>
              <a:t>“operational/service/policy” landscape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IPCC Assessment Reports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UNFCCC Paris Agreement and Global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Stocktake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Global Framework for Climate Services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Sendai Framework for Disaster Risk Reduction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…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4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fr-FR" sz="3600" b="1" dirty="0"/>
              <a:t>Key </a:t>
            </a:r>
            <a:r>
              <a:rPr lang="fr-FR" sz="3600" b="1" dirty="0" err="1"/>
              <a:t>recommendations</a:t>
            </a:r>
            <a:r>
              <a:rPr lang="fr-FR" sz="3600" b="1" dirty="0"/>
              <a:t> of the </a:t>
            </a:r>
            <a:r>
              <a:rPr lang="fr-FR" sz="3600" b="1" dirty="0" err="1"/>
              <a:t>Review</a:t>
            </a:r>
            <a:endParaRPr lang="fr-FR" sz="3600" b="1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228600" y="1066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Science Strategy and Implementation: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key societal needs, international coordination, bedrock science but relevance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Governance and the MoU, sponsors board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JSC Science Strategy leadership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JPS and Operations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WCRP structure to support implementation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Sponsors’ financial support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Science for Services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Partnerships: WWRP, GAW, GCOS, Future Earth, </a:t>
            </a:r>
            <a:r>
              <a:rPr lang="en-US" sz="2800" dirty="0" err="1">
                <a:solidFill>
                  <a:schemeClr val="tx1"/>
                </a:solidFill>
              </a:rPr>
              <a:t>etc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2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fbeelding 5" descr="banne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838200"/>
          </a:xfrm>
        </p:spPr>
        <p:txBody>
          <a:bodyPr/>
          <a:lstStyle/>
          <a:p>
            <a:pPr algn="l"/>
            <a:r>
              <a:rPr lang="fr-CH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WCRP New </a:t>
            </a:r>
            <a:r>
              <a:rPr lang="fr-CH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Strategy</a:t>
            </a:r>
            <a:endParaRPr lang="nl-NL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8" name="Rechte verbindingslijn 27"/>
          <p:cNvCxnSpPr/>
          <p:nvPr/>
        </p:nvCxnSpPr>
        <p:spPr bwMode="auto">
          <a:xfrm>
            <a:off x="764345" y="3116499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Afbeelding 7" descr="BannerLow_WCRP_PPT-2-MedQ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200" y="5943600"/>
            <a:ext cx="4343400" cy="838200"/>
          </a:xfrm>
          <a:prstGeom prst="rect">
            <a:avLst/>
          </a:prstGeom>
        </p:spPr>
      </p:pic>
      <p:pic>
        <p:nvPicPr>
          <p:cNvPr id="3" name="Picture 2" descr="Emerging Word A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78" y="3402662"/>
            <a:ext cx="2679700" cy="2679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3200" y="1105091"/>
            <a:ext cx="5778500" cy="5295709"/>
            <a:chOff x="152400" y="760608"/>
            <a:chExt cx="5969000" cy="5431032"/>
          </a:xfrm>
        </p:grpSpPr>
        <p:sp>
          <p:nvSpPr>
            <p:cNvPr id="11" name="Rounded Rectangle 10"/>
            <p:cNvSpPr/>
            <p:nvPr/>
          </p:nvSpPr>
          <p:spPr>
            <a:xfrm>
              <a:off x="152400" y="760608"/>
              <a:ext cx="5940244" cy="495836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929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951995"/>
              <a:ext cx="5816600" cy="5239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defTabSz="457200" fontAlgn="auto">
                <a:spcBef>
                  <a:spcPts val="60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WCRP is developing a new 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Strategic Plan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, covering a 10-year time horizon (2019-2029)</a:t>
              </a:r>
            </a:p>
            <a:p>
              <a:pPr marL="285750" indent="-285750" defTabSz="457200" fontAlgn="auto">
                <a:spcBef>
                  <a:spcPts val="60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Takes into account the outcomes of the 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co-sponsors review (expected final by June ‘18)</a:t>
              </a:r>
            </a:p>
            <a:p>
              <a:pPr marL="285750" indent="-285750" defTabSz="457200" fontAlgn="auto">
                <a:spcBef>
                  <a:spcPts val="60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SWOT analysis and initial (internal) consultations done</a:t>
              </a:r>
            </a:p>
            <a:p>
              <a:pPr marL="285750" indent="-285750" defTabSz="457200" fontAlgn="auto">
                <a:spcBef>
                  <a:spcPts val="60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Importance of 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</a:rPr>
                <a:t>bedrock science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, 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seamless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 approach (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time, space, ESM, R-O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) and 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links to services and policy 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emphasised</a:t>
              </a:r>
            </a:p>
            <a:p>
              <a:pPr marL="285750" indent="-285750" defTabSz="457200" fontAlgn="auto">
                <a:spcBef>
                  <a:spcPts val="60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Extensive consultation with WCRP community 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Mar 2018 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and stakeholders 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Apr-Jun 2018</a:t>
              </a:r>
            </a:p>
            <a:p>
              <a:pPr marL="285750" indent="-285750" defTabSz="457200" fontAlgn="auto">
                <a:spcBef>
                  <a:spcPts val="60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5-year 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Implementation Plan 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also being developed</a:t>
              </a:r>
            </a:p>
            <a:p>
              <a:pPr marL="285750" indent="-285750" defTabSz="457200" fontAlgn="auto">
                <a:spcBef>
                  <a:spcPts val="60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Both aimed be finalised end 2018</a:t>
              </a:r>
            </a:p>
            <a:p>
              <a:pPr marL="285750" indent="-285750" defTabSz="4572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endParaRPr lang="en-US" dirty="0">
                <a:solidFill>
                  <a:prstClr val="black"/>
                </a:solidFill>
                <a:latin typeface="Calibri"/>
                <a:ea typeface="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ea typeface=""/>
              </a:endParaRPr>
            </a:p>
          </p:txBody>
        </p:sp>
      </p:grpSp>
      <p:pic>
        <p:nvPicPr>
          <p:cNvPr id="5" name="Picture 4" descr="WCRP_Strategic_Plan_A4_SQ_colours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78" y="938862"/>
            <a:ext cx="2615568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6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fbeelding 5" descr="banne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838200"/>
          </a:xfrm>
        </p:spPr>
        <p:txBody>
          <a:bodyPr>
            <a:noAutofit/>
          </a:bodyPr>
          <a:lstStyle/>
          <a:p>
            <a:pPr algn="l"/>
            <a:r>
              <a:rPr lang="fr-CH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WCRP New </a:t>
            </a:r>
            <a:r>
              <a:rPr lang="fr-CH" sz="32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Strategy</a:t>
            </a:r>
            <a:r>
              <a:rPr lang="fr-CH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: </a:t>
            </a:r>
            <a:r>
              <a:rPr lang="fr-CH" sz="32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draft</a:t>
            </a:r>
            <a:r>
              <a:rPr lang="fr-CH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content</a:t>
            </a:r>
            <a:endParaRPr lang="nl-NL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8" name="Rechte verbindingslijn 27"/>
          <p:cNvCxnSpPr/>
          <p:nvPr/>
        </p:nvCxnSpPr>
        <p:spPr bwMode="auto">
          <a:xfrm>
            <a:off x="764345" y="3116499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Afbeelding 7" descr="BannerLow_WCRP_PPT-2-MedQ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200" y="5943600"/>
            <a:ext cx="4343400" cy="838200"/>
          </a:xfrm>
          <a:prstGeom prst="rect">
            <a:avLst/>
          </a:prstGeom>
        </p:spPr>
      </p:pic>
      <p:pic>
        <p:nvPicPr>
          <p:cNvPr id="3" name="Picture 2" descr="Emerging Word A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78" y="3402662"/>
            <a:ext cx="2679700" cy="2679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3472" y="1015062"/>
            <a:ext cx="6109705" cy="5614338"/>
            <a:chOff x="152400" y="998834"/>
            <a:chExt cx="5952944" cy="4615504"/>
          </a:xfrm>
        </p:grpSpPr>
        <p:sp>
          <p:nvSpPr>
            <p:cNvPr id="11" name="Rounded Rectangle 10"/>
            <p:cNvSpPr/>
            <p:nvPr/>
          </p:nvSpPr>
          <p:spPr>
            <a:xfrm>
              <a:off x="152400" y="998834"/>
              <a:ext cx="5940244" cy="461550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929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88744" y="1382982"/>
              <a:ext cx="5816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prstClr val="black"/>
                </a:solidFill>
                <a:latin typeface="Calibri"/>
                <a:ea typeface=""/>
              </a:endParaRPr>
            </a:p>
          </p:txBody>
        </p:sp>
      </p:grpSp>
      <p:pic>
        <p:nvPicPr>
          <p:cNvPr id="5" name="Picture 4" descr="WCRP_Strategic_Plan_A4_SQ_colours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78" y="938862"/>
            <a:ext cx="2615568" cy="2463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2F467C7-E12C-A044-996C-02F64F6CF923}"/>
              </a:ext>
            </a:extLst>
          </p:cNvPr>
          <p:cNvSpPr/>
          <p:nvPr/>
        </p:nvSpPr>
        <p:spPr>
          <a:xfrm>
            <a:off x="493059" y="1335643"/>
            <a:ext cx="598591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chemeClr val="tx1"/>
                </a:solidFill>
              </a:rPr>
              <a:t>1.  The World Climate Research </a:t>
            </a:r>
            <a:r>
              <a:rPr lang="en-US" sz="1300" b="1" dirty="0" err="1">
                <a:solidFill>
                  <a:schemeClr val="tx1"/>
                </a:solidFill>
              </a:rPr>
              <a:t>Programme</a:t>
            </a:r>
            <a:endParaRPr lang="en-US" sz="1300" b="1" dirty="0">
              <a:solidFill>
                <a:schemeClr val="tx1"/>
              </a:solidFill>
            </a:endParaRPr>
          </a:p>
          <a:p>
            <a:r>
              <a:rPr lang="en-US" sz="1300" b="1" dirty="0">
                <a:solidFill>
                  <a:schemeClr val="tx1"/>
                </a:solidFill>
              </a:rPr>
              <a:t>2.  Forty years of successful international climate science	</a:t>
            </a:r>
          </a:p>
          <a:p>
            <a:r>
              <a:rPr lang="en-US" sz="1300" b="1" dirty="0">
                <a:solidFill>
                  <a:schemeClr val="tx1"/>
                </a:solidFill>
              </a:rPr>
              <a:t>3.  The next decade of the World Climate Research </a:t>
            </a:r>
            <a:r>
              <a:rPr lang="en-US" sz="1300" b="1" dirty="0" err="1">
                <a:solidFill>
                  <a:schemeClr val="tx1"/>
                </a:solidFill>
              </a:rPr>
              <a:t>Programme</a:t>
            </a:r>
            <a:endParaRPr lang="en-US" sz="1300" b="1" dirty="0">
              <a:solidFill>
                <a:schemeClr val="tx1"/>
              </a:solidFill>
            </a:endParaRPr>
          </a:p>
          <a:p>
            <a:r>
              <a:rPr lang="en-US" sz="1300" b="1" dirty="0">
                <a:solidFill>
                  <a:schemeClr val="tx1"/>
                </a:solidFill>
              </a:rPr>
              <a:t>4. Overarching Scientific Objectives of the </a:t>
            </a:r>
            <a:r>
              <a:rPr lang="en-US" sz="1300" b="1" dirty="0" err="1">
                <a:solidFill>
                  <a:schemeClr val="tx1"/>
                </a:solidFill>
              </a:rPr>
              <a:t>Programme</a:t>
            </a:r>
            <a:endParaRPr lang="en-US" sz="1300" b="1" dirty="0">
              <a:solidFill>
                <a:schemeClr val="tx1"/>
              </a:solidFill>
            </a:endParaRP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O1. Understanding the climate system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O2. Determining predictability on weekly to decadal timescales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O3. Understanding </a:t>
            </a:r>
            <a:r>
              <a:rPr lang="en-US" sz="1300" dirty="0" err="1">
                <a:solidFill>
                  <a:schemeClr val="tx1"/>
                </a:solidFill>
              </a:rPr>
              <a:t>projectability</a:t>
            </a:r>
            <a:r>
              <a:rPr lang="en-US" sz="1300" dirty="0">
                <a:solidFill>
                  <a:schemeClr val="tx1"/>
                </a:solidFill>
              </a:rPr>
              <a:t> on decadal to centennial timescales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O4. Connecting climate science with policy and decisions</a:t>
            </a:r>
          </a:p>
          <a:p>
            <a:r>
              <a:rPr lang="en-US" sz="1300" b="1" dirty="0">
                <a:solidFill>
                  <a:schemeClr val="tx1"/>
                </a:solidFill>
              </a:rPr>
              <a:t>5. Emphases of the </a:t>
            </a:r>
            <a:r>
              <a:rPr lang="en-US" sz="1300" b="1" dirty="0" err="1">
                <a:solidFill>
                  <a:schemeClr val="tx1"/>
                </a:solidFill>
              </a:rPr>
              <a:t>Programme</a:t>
            </a:r>
            <a:endParaRPr lang="en-US" sz="1300" b="1" dirty="0">
              <a:solidFill>
                <a:schemeClr val="tx1"/>
              </a:solidFill>
            </a:endParaRP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E0. Climate science in support of sustainable development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E1. The ocean in the Earth system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E2. The atmosphere in the Earth system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E3. The land in the Earth system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E4. The cryosphere in the Earth system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E5. The regions in the Earth system</a:t>
            </a:r>
          </a:p>
          <a:p>
            <a:r>
              <a:rPr lang="en-US" sz="1300" b="1" dirty="0">
                <a:solidFill>
                  <a:schemeClr val="tx1"/>
                </a:solidFill>
              </a:rPr>
              <a:t>6.  Imperatives for the </a:t>
            </a:r>
            <a:r>
              <a:rPr lang="en-US" sz="1300" b="1" dirty="0" err="1">
                <a:solidFill>
                  <a:schemeClr val="tx1"/>
                </a:solidFill>
              </a:rPr>
              <a:t>Programme</a:t>
            </a:r>
            <a:endParaRPr lang="en-US" sz="1300" b="1" dirty="0">
              <a:solidFill>
                <a:schemeClr val="tx1"/>
              </a:solidFill>
            </a:endParaRP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I1.  Hierarchy of Earth and Climate System Models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I2.  Observations and data sets in support of climate science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I3.  Timely assessments of the state of the climate system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I4.  Open access, high-end computing and data infrastructures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I5.  Supporting a vibrant climate community around the world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I6.  Communication and education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I7.  Outreach and societal engagement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I8</a:t>
            </a:r>
            <a:r>
              <a:rPr lang="en-US" sz="1300">
                <a:solidFill>
                  <a:schemeClr val="tx1"/>
                </a:solidFill>
              </a:rPr>
              <a:t>.  Institutional </a:t>
            </a:r>
            <a:r>
              <a:rPr lang="en-US" sz="1300" dirty="0">
                <a:solidFill>
                  <a:schemeClr val="tx1"/>
                </a:solidFill>
              </a:rPr>
              <a:t>and programmatic partnerships</a:t>
            </a:r>
          </a:p>
          <a:p>
            <a:r>
              <a:rPr lang="en-US" sz="1300" b="1" dirty="0">
                <a:solidFill>
                  <a:schemeClr val="tx1"/>
                </a:solidFill>
              </a:rPr>
              <a:t>7. Closure Statement</a:t>
            </a:r>
          </a:p>
          <a:p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fbeelding 5" descr="banne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838200"/>
          </a:xfrm>
        </p:spPr>
        <p:txBody>
          <a:bodyPr>
            <a:noAutofit/>
          </a:bodyPr>
          <a:lstStyle/>
          <a:p>
            <a:pPr algn="l"/>
            <a:r>
              <a:rPr lang="fr-CH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WCRP New </a:t>
            </a:r>
            <a:r>
              <a:rPr lang="fr-CH" sz="32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Strategy</a:t>
            </a:r>
            <a:r>
              <a:rPr lang="fr-CH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: </a:t>
            </a:r>
            <a:r>
              <a:rPr lang="fr-CH" sz="32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draft</a:t>
            </a:r>
            <a:r>
              <a:rPr lang="fr-CH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CH" sz="32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overarching</a:t>
            </a:r>
            <a:r>
              <a:rPr lang="fr-CH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objectives</a:t>
            </a:r>
            <a:endParaRPr lang="nl-NL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8" name="Rechte verbindingslijn 27"/>
          <p:cNvCxnSpPr/>
          <p:nvPr/>
        </p:nvCxnSpPr>
        <p:spPr bwMode="auto">
          <a:xfrm>
            <a:off x="764345" y="3116499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Afbeelding 7" descr="BannerLow_WCRP_PPT-2-MedQ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200" y="5943600"/>
            <a:ext cx="4343400" cy="838200"/>
          </a:xfrm>
          <a:prstGeom prst="rect">
            <a:avLst/>
          </a:prstGeom>
        </p:spPr>
      </p:pic>
      <p:pic>
        <p:nvPicPr>
          <p:cNvPr id="3" name="Picture 2" descr="Emerging Word A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78" y="3402662"/>
            <a:ext cx="2679700" cy="2679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3200" y="1227434"/>
            <a:ext cx="5952944" cy="4615504"/>
            <a:chOff x="152400" y="998834"/>
            <a:chExt cx="5952944" cy="4615504"/>
          </a:xfrm>
        </p:grpSpPr>
        <p:sp>
          <p:nvSpPr>
            <p:cNvPr id="11" name="Rounded Rectangle 10"/>
            <p:cNvSpPr/>
            <p:nvPr/>
          </p:nvSpPr>
          <p:spPr>
            <a:xfrm>
              <a:off x="152400" y="998834"/>
              <a:ext cx="5940244" cy="461550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929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88744" y="1295400"/>
              <a:ext cx="5816600" cy="40626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262626"/>
                  </a:solidFill>
                  <a:latin typeface="Calibri"/>
                  <a:ea typeface=""/>
                </a:rPr>
                <a:t>1. </a:t>
              </a:r>
              <a:r>
                <a:rPr lang="en-US" sz="1600" b="1" dirty="0">
                  <a:solidFill>
                    <a:srgbClr val="262626"/>
                  </a:solidFill>
                  <a:latin typeface="Calibri"/>
                  <a:ea typeface=""/>
                </a:rPr>
                <a:t>Processes / understanding / analyze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262626"/>
                  </a:solidFill>
                  <a:latin typeface="Calibri"/>
                  <a:ea typeface=""/>
                </a:rPr>
                <a:t>Identify and constrain key processes that determine the reservoirs and flows of energy and water - and other essential elements including carbon, aerosols, nutrients, salt - within and between the components of the Earth system.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srgbClr val="262626"/>
                </a:solidFill>
                <a:latin typeface="Calibri"/>
                <a:ea typeface="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262626"/>
                  </a:solidFill>
                  <a:latin typeface="Calibri"/>
                  <a:ea typeface=""/>
                </a:rPr>
                <a:t>2. </a:t>
              </a:r>
              <a:r>
                <a:rPr lang="en-US" sz="1600" b="1" dirty="0">
                  <a:solidFill>
                    <a:srgbClr val="262626"/>
                  </a:solidFill>
                  <a:latin typeface="Calibri"/>
                  <a:ea typeface=""/>
                </a:rPr>
                <a:t>Predictability / seamless prediction / skill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262626"/>
                  </a:solidFill>
                  <a:latin typeface="Calibri"/>
                  <a:ea typeface=""/>
                </a:rPr>
                <a:t>Quantify the uncertainties and predictabilities inherent for weekly to decadal time scales of the climate system.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262626"/>
                </a:solidFill>
                <a:latin typeface="Calibri"/>
                <a:ea typeface="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262626"/>
                  </a:solidFill>
                  <a:latin typeface="Calibri"/>
                  <a:ea typeface=""/>
                </a:rPr>
                <a:t>3. </a:t>
              </a:r>
              <a:r>
                <a:rPr lang="en-US" sz="1600" b="1" dirty="0" err="1">
                  <a:solidFill>
                    <a:srgbClr val="262626"/>
                  </a:solidFill>
                  <a:latin typeface="Calibri"/>
                  <a:ea typeface=""/>
                </a:rPr>
                <a:t>Projectability</a:t>
              </a:r>
              <a:r>
                <a:rPr lang="en-US" sz="1600" b="1" dirty="0">
                  <a:solidFill>
                    <a:srgbClr val="262626"/>
                  </a:solidFill>
                  <a:latin typeface="Calibri"/>
                  <a:ea typeface=""/>
                </a:rPr>
                <a:t> / projections / sensitivity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262626"/>
                  </a:solidFill>
                  <a:latin typeface="Calibri"/>
                  <a:ea typeface=""/>
                </a:rPr>
                <a:t>Quantity the sensitivities and emergent constraints inherent in the changing climate system.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CH" sz="1400" dirty="0">
                <a:solidFill>
                  <a:srgbClr val="262626"/>
                </a:solidFill>
                <a:latin typeface="Calibri"/>
                <a:ea typeface="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CH" sz="1400" b="1" dirty="0">
                  <a:solidFill>
                    <a:srgbClr val="262626"/>
                  </a:solidFill>
                  <a:latin typeface="Calibri"/>
                  <a:ea typeface=""/>
                </a:rPr>
                <a:t>4</a:t>
              </a:r>
              <a:r>
                <a:rPr lang="en-US" sz="1400" b="1" dirty="0">
                  <a:solidFill>
                    <a:srgbClr val="262626"/>
                  </a:solidFill>
                  <a:latin typeface="Calibri"/>
                  <a:ea typeface=""/>
                </a:rPr>
                <a:t>. Science for Society / policy and  services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"/>
                </a:rPr>
                <a:t>Improve the generation and use of decision relevant climate information and knowledge about the evolving Earth system, across space and time scales, due to natural variability and climate change. </a:t>
              </a:r>
            </a:p>
          </p:txBody>
        </p:sp>
      </p:grpSp>
      <p:pic>
        <p:nvPicPr>
          <p:cNvPr id="5" name="Picture 4" descr="WCRP_Strategic_Plan_A4_SQ_colours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78" y="938862"/>
            <a:ext cx="2615568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1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"/>
            <a:ext cx="7772400" cy="762000"/>
          </a:xfrm>
        </p:spPr>
        <p:txBody>
          <a:bodyPr/>
          <a:lstStyle/>
          <a:p>
            <a:r>
              <a:rPr lang="fr-FR" sz="3200" b="1" dirty="0"/>
              <a:t>WCRP New </a:t>
            </a:r>
            <a:r>
              <a:rPr lang="fr-FR" sz="3200" b="1" dirty="0" err="1"/>
              <a:t>Strategy</a:t>
            </a:r>
            <a:r>
              <a:rPr lang="fr-FR" sz="3200" b="1" dirty="0"/>
              <a:t>: observations and data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304800" y="12192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Explicit reference in current draft Strategic Plan to: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Sustained observing systems and innovation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International coordinated field experiments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fr-CH" sz="2000" dirty="0">
                <a:solidFill>
                  <a:schemeClr val="tx1"/>
                </a:solidFill>
                <a:latin typeface="Arial" charset="0"/>
              </a:rPr>
              <a:t>O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pen data policies and interoperability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fr-CH" sz="2000" dirty="0">
                <a:solidFill>
                  <a:schemeClr val="tx1"/>
                </a:solidFill>
                <a:latin typeface="Arial" charset="0"/>
              </a:rPr>
              <a:t>H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igh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-end data infrastructures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fr-CH" sz="2000" dirty="0" err="1">
                <a:solidFill>
                  <a:schemeClr val="tx1"/>
                </a:solidFill>
                <a:latin typeface="Arial" charset="0"/>
              </a:rPr>
              <a:t>Climate</a:t>
            </a:r>
            <a:r>
              <a:rPr lang="fr-CH" sz="2000" dirty="0">
                <a:solidFill>
                  <a:schemeClr val="tx1"/>
                </a:solidFill>
                <a:latin typeface="Arial" charset="0"/>
              </a:rPr>
              <a:t> data records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fr-CH" sz="2000" dirty="0" err="1">
                <a:solidFill>
                  <a:schemeClr val="tx1"/>
                </a:solidFill>
                <a:latin typeface="Arial" charset="0"/>
              </a:rPr>
              <a:t>Reanalyses</a:t>
            </a:r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 marL="800100" lvl="1" indent="-342900" algn="l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Stronger WCRP-GCOS strategic alignment 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Implementation Plan: will address WCRP-GCOS governance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3349"/>
      </p:ext>
    </p:extLst>
  </p:cSld>
  <p:clrMapOvr>
    <a:masterClrMapping/>
  </p:clrMapOvr>
</p:sld>
</file>

<file path=ppt/theme/theme1.xml><?xml version="1.0" encoding="utf-8"?>
<a:theme xmlns:a="http://schemas.openxmlformats.org/drawingml/2006/main" name="2_WCRP_template">
  <a:themeElements>
    <a:clrScheme name="WCR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CRP_templat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Standaardthema">
  <a:themeElements>
    <a:clrScheme name="WCRP">
      <a:dk1>
        <a:srgbClr val="262626"/>
      </a:dk1>
      <a:lt1>
        <a:sysClr val="window" lastClr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Standaardthema">
  <a:themeElements>
    <a:clrScheme name="WCRP">
      <a:dk1>
        <a:srgbClr val="262626"/>
      </a:dk1>
      <a:lt1>
        <a:sysClr val="window" lastClr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ardthema">
  <a:themeElements>
    <a:clrScheme name="WCR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CRP_templat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Standaardthema">
  <a:themeElements>
    <a:clrScheme name="WCRP">
      <a:dk1>
        <a:srgbClr val="262626"/>
      </a:dk1>
      <a:lt1>
        <a:sysClr val="window" lastClr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tandaardthema">
  <a:themeElements>
    <a:clrScheme name="WCRP">
      <a:dk1>
        <a:srgbClr val="262626"/>
      </a:dk1>
      <a:lt1>
        <a:sysClr val="window" lastClr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Standaardthema">
  <a:themeElements>
    <a:clrScheme name="WCRP">
      <a:dk1>
        <a:srgbClr val="262626"/>
      </a:dk1>
      <a:lt1>
        <a:sysClr val="window" lastClr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Standaardthema">
  <a:themeElements>
    <a:clrScheme name="WCRP">
      <a:dk1>
        <a:srgbClr val="262626"/>
      </a:dk1>
      <a:lt1>
        <a:sysClr val="window" lastClr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Standaardthema">
  <a:themeElements>
    <a:clrScheme name="WCRP">
      <a:dk1>
        <a:srgbClr val="262626"/>
      </a:dk1>
      <a:lt1>
        <a:sysClr val="window" lastClr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56780</TotalTime>
  <Words>565</Words>
  <Application>Microsoft Macintosh PowerPoint</Application>
  <PresentationFormat>On-screen Show (4:3)</PresentationFormat>
  <Paragraphs>134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ＭＳ Ｐゴシック</vt:lpstr>
      <vt:lpstr>ＭＳ Ｐゴシック</vt:lpstr>
      <vt:lpstr>Arial</vt:lpstr>
      <vt:lpstr>Arial Narrow</vt:lpstr>
      <vt:lpstr>Calibri</vt:lpstr>
      <vt:lpstr>Tahoma</vt:lpstr>
      <vt:lpstr>2_WCRP_template</vt:lpstr>
      <vt:lpstr>Standaardthema</vt:lpstr>
      <vt:lpstr>Office Theme</vt:lpstr>
      <vt:lpstr>4_Office Theme</vt:lpstr>
      <vt:lpstr>1_Standaardthema</vt:lpstr>
      <vt:lpstr>2_Standaardthema</vt:lpstr>
      <vt:lpstr>3_Standaardthema</vt:lpstr>
      <vt:lpstr>4_Standaardthema</vt:lpstr>
      <vt:lpstr>5_Standaardthema</vt:lpstr>
      <vt:lpstr>6_Standaardthema</vt:lpstr>
      <vt:lpstr>7_Standaardthema</vt:lpstr>
      <vt:lpstr>WMO_BLUE_Powerpoint_en_fr</vt:lpstr>
      <vt:lpstr>PowerPoint Presentation</vt:lpstr>
      <vt:lpstr>WCRP’s mission</vt:lpstr>
      <vt:lpstr>WCRP Structure</vt:lpstr>
      <vt:lpstr>Evolving context and challenges</vt:lpstr>
      <vt:lpstr>Key recommendations of the Review</vt:lpstr>
      <vt:lpstr>WCRP New Strategy</vt:lpstr>
      <vt:lpstr>WCRP New Strategy: draft content</vt:lpstr>
      <vt:lpstr>WCRP New Strategy: draft overarching objectives</vt:lpstr>
      <vt:lpstr>WCRP New Strategy: observations and data</vt:lpstr>
      <vt:lpstr>Thank You </vt:lpstr>
    </vt:vector>
  </TitlesOfParts>
  <Company>WMO</Company>
  <LinksUpToDate>false</LinksUpToDate>
  <SharedDoc>false</SharedDoc>
  <HyperlinkBase/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WCRP at WWRPO JSC 2012</dc:title>
  <dc:creator>Vladimir Ryabinin</dc:creator>
  <cp:lastModifiedBy>Michel Rixen</cp:lastModifiedBy>
  <cp:revision>840</cp:revision>
  <dcterms:created xsi:type="dcterms:W3CDTF">2013-05-15T09:01:40Z</dcterms:created>
  <dcterms:modified xsi:type="dcterms:W3CDTF">2018-03-27T13:02:40Z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1033</vt:i4>
  </property>
</Properties>
</file>