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1" r:id="rId1"/>
  </p:sldMasterIdLst>
  <p:notesMasterIdLst>
    <p:notesMasterId r:id="rId59"/>
  </p:notesMasterIdLst>
  <p:sldIdLst>
    <p:sldId id="287" r:id="rId2"/>
    <p:sldId id="327" r:id="rId3"/>
    <p:sldId id="333" r:id="rId4"/>
    <p:sldId id="334" r:id="rId5"/>
    <p:sldId id="335" r:id="rId6"/>
    <p:sldId id="336" r:id="rId7"/>
    <p:sldId id="337" r:id="rId8"/>
    <p:sldId id="338" r:id="rId9"/>
    <p:sldId id="352" r:id="rId10"/>
    <p:sldId id="369" r:id="rId11"/>
    <p:sldId id="339" r:id="rId12"/>
    <p:sldId id="301" r:id="rId13"/>
    <p:sldId id="370" r:id="rId14"/>
    <p:sldId id="344" r:id="rId15"/>
    <p:sldId id="345" r:id="rId16"/>
    <p:sldId id="341" r:id="rId17"/>
    <p:sldId id="340" r:id="rId18"/>
    <p:sldId id="346" r:id="rId19"/>
    <p:sldId id="350" r:id="rId20"/>
    <p:sldId id="368" r:id="rId21"/>
    <p:sldId id="366" r:id="rId22"/>
    <p:sldId id="371" r:id="rId23"/>
    <p:sldId id="328" r:id="rId24"/>
    <p:sldId id="298" r:id="rId25"/>
    <p:sldId id="324" r:id="rId26"/>
    <p:sldId id="300" r:id="rId27"/>
    <p:sldId id="364" r:id="rId28"/>
    <p:sldId id="385" r:id="rId29"/>
    <p:sldId id="387" r:id="rId30"/>
    <p:sldId id="363" r:id="rId31"/>
    <p:sldId id="383" r:id="rId32"/>
    <p:sldId id="353" r:id="rId33"/>
    <p:sldId id="376" r:id="rId34"/>
    <p:sldId id="377" r:id="rId35"/>
    <p:sldId id="378" r:id="rId36"/>
    <p:sldId id="384" r:id="rId37"/>
    <p:sldId id="380" r:id="rId38"/>
    <p:sldId id="381" r:id="rId39"/>
    <p:sldId id="382" r:id="rId40"/>
    <p:sldId id="386" r:id="rId41"/>
    <p:sldId id="329" r:id="rId42"/>
    <p:sldId id="314" r:id="rId43"/>
    <p:sldId id="296" r:id="rId44"/>
    <p:sldId id="330" r:id="rId45"/>
    <p:sldId id="331" r:id="rId46"/>
    <p:sldId id="355" r:id="rId47"/>
    <p:sldId id="354" r:id="rId48"/>
    <p:sldId id="374" r:id="rId49"/>
    <p:sldId id="375" r:id="rId50"/>
    <p:sldId id="332" r:id="rId51"/>
    <p:sldId id="351" r:id="rId52"/>
    <p:sldId id="343" r:id="rId53"/>
    <p:sldId id="365" r:id="rId54"/>
    <p:sldId id="360" r:id="rId55"/>
    <p:sldId id="359" r:id="rId56"/>
    <p:sldId id="362" r:id="rId57"/>
    <p:sldId id="358" r:id="rId5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38" autoAdjust="0"/>
  </p:normalViewPr>
  <p:slideViewPr>
    <p:cSldViewPr snapToGrid="0" snapToObjects="1" showGuides="1">
      <p:cViewPr varScale="1">
        <p:scale>
          <a:sx n="101" d="100"/>
          <a:sy n="101" d="100"/>
        </p:scale>
        <p:origin x="850" y="62"/>
      </p:cViewPr>
      <p:guideLst>
        <p:guide orient="horz" pos="1620"/>
        <p:guide pos="2880"/>
      </p:guideLst>
    </p:cSldViewPr>
  </p:slideViewPr>
  <p:notesTextViewPr>
    <p:cViewPr>
      <p:scale>
        <a:sx n="100" d="100"/>
        <a:sy n="100" d="100"/>
      </p:scale>
      <p:origin x="0" y="0"/>
    </p:cViewPr>
  </p:notesTextViewPr>
  <p:sorterViewPr>
    <p:cViewPr>
      <p:scale>
        <a:sx n="132" d="100"/>
        <a:sy n="132" d="100"/>
      </p:scale>
      <p:origin x="0" y="-1117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B4ED7-27E9-4839-A789-4390CDC77B04}"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en-GB"/>
        </a:p>
      </dgm:t>
    </dgm:pt>
    <dgm:pt modelId="{8BADEB07-3ACC-4C7B-87D2-696AD430D170}">
      <dgm:prSet phldrT="[Text]" custT="1"/>
      <dgm:spPr>
        <a:xfrm>
          <a:off x="1292051" y="3500916"/>
          <a:ext cx="2051372" cy="2051372"/>
        </a:xfrm>
      </dgm:spPr>
      <dgm:t>
        <a:bodyPr/>
        <a:lstStyle/>
        <a:p>
          <a:r>
            <a:rPr lang="en-US" sz="1600" b="1" dirty="0" smtClean="0">
              <a:latin typeface="+mn-lt"/>
              <a:ea typeface="+mn-ea"/>
              <a:cs typeface="+mn-cs"/>
            </a:rPr>
            <a:t>Action Plan &amp; Creation of conditions to deliver CDRs</a:t>
          </a:r>
          <a:endParaRPr lang="en-GB" sz="1600" b="1" dirty="0">
            <a:latin typeface="+mn-lt"/>
          </a:endParaRPr>
        </a:p>
      </dgm:t>
    </dgm:pt>
    <dgm:pt modelId="{C3F519E1-27B9-4E2E-8AFA-31B7A90F156D}" type="parTrans" cxnId="{81F3A440-F74B-451A-9AF0-D24375F01BA2}">
      <dgm:prSet/>
      <dgm:spPr/>
      <dgm:t>
        <a:bodyPr/>
        <a:lstStyle/>
        <a:p>
          <a:endParaRPr lang="en-GB">
            <a:latin typeface="+mn-lt"/>
          </a:endParaRPr>
        </a:p>
      </dgm:t>
    </dgm:pt>
    <dgm:pt modelId="{67277847-D183-4C72-8669-088FE0CDABDD}" type="sibTrans" cxnId="{81F3A440-F74B-451A-9AF0-D24375F01BA2}">
      <dgm:prSet/>
      <dgm:spPr/>
      <dgm:t>
        <a:bodyPr/>
        <a:lstStyle/>
        <a:p>
          <a:endParaRPr lang="en-GB">
            <a:latin typeface="+mn-lt"/>
          </a:endParaRPr>
        </a:p>
      </dgm:t>
    </dgm:pt>
    <dgm:pt modelId="{03BE2AD4-11C1-4E66-AE59-F4460694C307}">
      <dgm:prSet phldrT="[Text]" custT="1"/>
      <dgm:spPr/>
      <dgm:t>
        <a:bodyPr/>
        <a:lstStyle/>
        <a:p>
          <a:pPr>
            <a:lnSpc>
              <a:spcPct val="100000"/>
            </a:lnSpc>
            <a:spcAft>
              <a:spcPts val="0"/>
            </a:spcAft>
          </a:pPr>
          <a:r>
            <a:rPr lang="en-US" sz="1600" b="1" dirty="0" smtClean="0">
              <a:latin typeface="+mn-lt"/>
              <a:ea typeface="+mn-ea"/>
              <a:cs typeface="+mn-cs"/>
            </a:rPr>
            <a:t>ECV Inventory</a:t>
          </a:r>
        </a:p>
      </dgm:t>
    </dgm:pt>
    <dgm:pt modelId="{D6336165-7A25-4982-BB1B-F65BCD41E1BB}" type="parTrans" cxnId="{49236643-10C3-4348-8113-359E00F6D316}">
      <dgm:prSet/>
      <dgm:spPr/>
      <dgm:t>
        <a:bodyPr/>
        <a:lstStyle/>
        <a:p>
          <a:endParaRPr lang="en-GB">
            <a:latin typeface="+mn-lt"/>
          </a:endParaRPr>
        </a:p>
      </dgm:t>
    </dgm:pt>
    <dgm:pt modelId="{D7966891-267D-441C-A23A-F2844423AB82}" type="sibTrans" cxnId="{49236643-10C3-4348-8113-359E00F6D316}">
      <dgm:prSet/>
      <dgm:spPr/>
      <dgm:t>
        <a:bodyPr/>
        <a:lstStyle/>
        <a:p>
          <a:endParaRPr lang="en-GB">
            <a:latin typeface="+mn-lt"/>
          </a:endParaRPr>
        </a:p>
      </dgm:t>
    </dgm:pt>
    <dgm:pt modelId="{9CEF80D4-A7C0-43EB-B1B0-E24049432EF6}">
      <dgm:prSet phldrT="[Text]" custT="1"/>
      <dgm:spPr/>
      <dgm:t>
        <a:bodyPr/>
        <a:lstStyle/>
        <a:p>
          <a:pPr>
            <a:lnSpc>
              <a:spcPct val="100000"/>
            </a:lnSpc>
            <a:spcAft>
              <a:spcPts val="0"/>
            </a:spcAft>
          </a:pPr>
          <a:r>
            <a:rPr lang="en-US" sz="1600" b="1" dirty="0" smtClean="0">
              <a:latin typeface="+mn-lt"/>
              <a:ea typeface="+mn-ea"/>
              <a:cs typeface="+mn-cs"/>
            </a:rPr>
            <a:t>Gap Analysis &amp; Recommendations</a:t>
          </a:r>
        </a:p>
      </dgm:t>
    </dgm:pt>
    <dgm:pt modelId="{67964CEE-BAEC-40E8-8A62-A41C1D4CCAF4}" type="parTrans" cxnId="{61AE18C8-4A72-416A-AF06-028758019905}">
      <dgm:prSet/>
      <dgm:spPr/>
      <dgm:t>
        <a:bodyPr/>
        <a:lstStyle/>
        <a:p>
          <a:endParaRPr lang="en-GB">
            <a:latin typeface="+mn-lt"/>
          </a:endParaRPr>
        </a:p>
      </dgm:t>
    </dgm:pt>
    <dgm:pt modelId="{D91FAEB6-2667-452F-8960-C4DD43ADB95A}" type="sibTrans" cxnId="{61AE18C8-4A72-416A-AF06-028758019905}">
      <dgm:prSet/>
      <dgm:spPr/>
      <dgm:t>
        <a:bodyPr/>
        <a:lstStyle/>
        <a:p>
          <a:endParaRPr lang="en-GB">
            <a:latin typeface="+mn-lt"/>
          </a:endParaRPr>
        </a:p>
      </dgm:t>
    </dgm:pt>
    <dgm:pt modelId="{F87A3217-3085-43A8-A5B3-D7EC39F99A29}" type="pres">
      <dgm:prSet presAssocID="{1B8B4ED7-27E9-4839-A789-4390CDC77B04}" presName="cycle" presStyleCnt="0">
        <dgm:presLayoutVars>
          <dgm:dir/>
          <dgm:resizeHandles val="exact"/>
        </dgm:presLayoutVars>
      </dgm:prSet>
      <dgm:spPr/>
      <dgm:t>
        <a:bodyPr/>
        <a:lstStyle/>
        <a:p>
          <a:endParaRPr lang="en-GB"/>
        </a:p>
      </dgm:t>
    </dgm:pt>
    <dgm:pt modelId="{8C169BB0-5BC9-4F3E-882B-CDFC8CAC6073}" type="pres">
      <dgm:prSet presAssocID="{8BADEB07-3ACC-4C7B-87D2-696AD430D170}" presName="dummy" presStyleCnt="0"/>
      <dgm:spPr/>
      <dgm:t>
        <a:bodyPr/>
        <a:lstStyle/>
        <a:p>
          <a:endParaRPr lang="en-GB"/>
        </a:p>
      </dgm:t>
    </dgm:pt>
    <dgm:pt modelId="{6A5A7D54-93DF-4825-BBAE-F18086080926}" type="pres">
      <dgm:prSet presAssocID="{8BADEB07-3ACC-4C7B-87D2-696AD430D170}" presName="node" presStyleLbl="revTx" presStyleIdx="0" presStyleCnt="3" custScaleX="185660" custScaleY="66266" custRadScaleRad="95886" custRadScaleInc="-44815">
        <dgm:presLayoutVars>
          <dgm:bulletEnabled val="1"/>
        </dgm:presLayoutVars>
      </dgm:prSet>
      <dgm:spPr>
        <a:prstGeom prst="rect">
          <a:avLst/>
        </a:prstGeom>
      </dgm:spPr>
      <dgm:t>
        <a:bodyPr/>
        <a:lstStyle/>
        <a:p>
          <a:endParaRPr lang="en-GB"/>
        </a:p>
      </dgm:t>
    </dgm:pt>
    <dgm:pt modelId="{4F1AC640-BDAF-4265-9C03-6E860D5ABA45}" type="pres">
      <dgm:prSet presAssocID="{67277847-D183-4C72-8669-088FE0CDABDD}" presName="sibTrans" presStyleLbl="node1" presStyleIdx="0" presStyleCnt="3" custScaleX="107110" custScaleY="106440" custLinFactNeighborX="8306" custLinFactNeighborY="-2355"/>
      <dgm:spPr/>
      <dgm:t>
        <a:bodyPr/>
        <a:lstStyle/>
        <a:p>
          <a:endParaRPr lang="en-GB"/>
        </a:p>
      </dgm:t>
    </dgm:pt>
    <dgm:pt modelId="{BC1921F6-84E5-413C-9482-666D01A1E1F1}" type="pres">
      <dgm:prSet presAssocID="{03BE2AD4-11C1-4E66-AE59-F4460694C307}" presName="dummy" presStyleCnt="0"/>
      <dgm:spPr/>
      <dgm:t>
        <a:bodyPr/>
        <a:lstStyle/>
        <a:p>
          <a:endParaRPr lang="en-GB"/>
        </a:p>
      </dgm:t>
    </dgm:pt>
    <dgm:pt modelId="{9C1ED992-A0C4-4776-A5A6-1EB60CEC4C55}" type="pres">
      <dgm:prSet presAssocID="{03BE2AD4-11C1-4E66-AE59-F4460694C307}" presName="node" presStyleLbl="revTx" presStyleIdx="1" presStyleCnt="3" custScaleX="139008" custScaleY="46380" custRadScaleRad="108374" custRadScaleInc="-98784">
        <dgm:presLayoutVars>
          <dgm:bulletEnabled val="1"/>
        </dgm:presLayoutVars>
      </dgm:prSet>
      <dgm:spPr/>
      <dgm:t>
        <a:bodyPr/>
        <a:lstStyle/>
        <a:p>
          <a:endParaRPr lang="en-GB"/>
        </a:p>
      </dgm:t>
    </dgm:pt>
    <dgm:pt modelId="{23DB80F0-C87D-4EAD-8571-3526192F68F2}" type="pres">
      <dgm:prSet presAssocID="{D7966891-267D-441C-A23A-F2844423AB82}" presName="sibTrans" presStyleLbl="node1" presStyleIdx="1" presStyleCnt="3" custLinFactNeighborX="-1200" custLinFactNeighborY="10786"/>
      <dgm:spPr/>
      <dgm:t>
        <a:bodyPr/>
        <a:lstStyle/>
        <a:p>
          <a:endParaRPr lang="en-GB"/>
        </a:p>
      </dgm:t>
    </dgm:pt>
    <dgm:pt modelId="{F544D3CF-00A0-4DBE-BFD2-295A845644CD}" type="pres">
      <dgm:prSet presAssocID="{9CEF80D4-A7C0-43EB-B1B0-E24049432EF6}" presName="dummy" presStyleCnt="0"/>
      <dgm:spPr/>
      <dgm:t>
        <a:bodyPr/>
        <a:lstStyle/>
        <a:p>
          <a:endParaRPr lang="en-GB"/>
        </a:p>
      </dgm:t>
    </dgm:pt>
    <dgm:pt modelId="{1C6351DA-5995-4C4B-8635-4AF24C0F7FEF}" type="pres">
      <dgm:prSet presAssocID="{9CEF80D4-A7C0-43EB-B1B0-E24049432EF6}" presName="node" presStyleLbl="revTx" presStyleIdx="2" presStyleCnt="3" custScaleX="168664" custScaleY="58118" custRadScaleRad="79445" custRadScaleInc="-104815">
        <dgm:presLayoutVars>
          <dgm:bulletEnabled val="1"/>
        </dgm:presLayoutVars>
      </dgm:prSet>
      <dgm:spPr/>
      <dgm:t>
        <a:bodyPr/>
        <a:lstStyle/>
        <a:p>
          <a:endParaRPr lang="en-GB"/>
        </a:p>
      </dgm:t>
    </dgm:pt>
    <dgm:pt modelId="{982D81E8-124D-4DCD-9C24-545486E34456}" type="pres">
      <dgm:prSet presAssocID="{D91FAEB6-2667-452F-8960-C4DD43ADB95A}" presName="sibTrans" presStyleLbl="node1" presStyleIdx="2" presStyleCnt="3" custLinFactNeighborX="-80" custLinFactNeighborY="315"/>
      <dgm:spPr/>
      <dgm:t>
        <a:bodyPr/>
        <a:lstStyle/>
        <a:p>
          <a:endParaRPr lang="en-GB"/>
        </a:p>
      </dgm:t>
    </dgm:pt>
  </dgm:ptLst>
  <dgm:cxnLst>
    <dgm:cxn modelId="{A8DE0909-6FF8-894E-AA32-99E911FD1FF9}" type="presOf" srcId="{D91FAEB6-2667-452F-8960-C4DD43ADB95A}" destId="{982D81E8-124D-4DCD-9C24-545486E34456}" srcOrd="0" destOrd="0" presId="urn:microsoft.com/office/officeart/2005/8/layout/cycle1"/>
    <dgm:cxn modelId="{C2720906-2DF7-4F44-8D47-4DFE7F007579}" type="presOf" srcId="{D7966891-267D-441C-A23A-F2844423AB82}" destId="{23DB80F0-C87D-4EAD-8571-3526192F68F2}" srcOrd="0" destOrd="0" presId="urn:microsoft.com/office/officeart/2005/8/layout/cycle1"/>
    <dgm:cxn modelId="{EFD3749B-6E1A-5C48-A726-8959FFED9A47}" type="presOf" srcId="{8BADEB07-3ACC-4C7B-87D2-696AD430D170}" destId="{6A5A7D54-93DF-4825-BBAE-F18086080926}" srcOrd="0" destOrd="0" presId="urn:microsoft.com/office/officeart/2005/8/layout/cycle1"/>
    <dgm:cxn modelId="{9DE70814-41ED-9249-8C81-B995C8562782}" type="presOf" srcId="{9CEF80D4-A7C0-43EB-B1B0-E24049432EF6}" destId="{1C6351DA-5995-4C4B-8635-4AF24C0F7FEF}" srcOrd="0" destOrd="0" presId="urn:microsoft.com/office/officeart/2005/8/layout/cycle1"/>
    <dgm:cxn modelId="{083C0314-18EC-8D4A-9ABC-7BCF21E518EB}" type="presOf" srcId="{1B8B4ED7-27E9-4839-A789-4390CDC77B04}" destId="{F87A3217-3085-43A8-A5B3-D7EC39F99A29}" srcOrd="0" destOrd="0" presId="urn:microsoft.com/office/officeart/2005/8/layout/cycle1"/>
    <dgm:cxn modelId="{81F3A440-F74B-451A-9AF0-D24375F01BA2}" srcId="{1B8B4ED7-27E9-4839-A789-4390CDC77B04}" destId="{8BADEB07-3ACC-4C7B-87D2-696AD430D170}" srcOrd="0" destOrd="0" parTransId="{C3F519E1-27B9-4E2E-8AFA-31B7A90F156D}" sibTransId="{67277847-D183-4C72-8669-088FE0CDABDD}"/>
    <dgm:cxn modelId="{49236643-10C3-4348-8113-359E00F6D316}" srcId="{1B8B4ED7-27E9-4839-A789-4390CDC77B04}" destId="{03BE2AD4-11C1-4E66-AE59-F4460694C307}" srcOrd="1" destOrd="0" parTransId="{D6336165-7A25-4982-BB1B-F65BCD41E1BB}" sibTransId="{D7966891-267D-441C-A23A-F2844423AB82}"/>
    <dgm:cxn modelId="{392C18DC-0645-7C40-AC8C-3B4C34857CD2}" type="presOf" srcId="{67277847-D183-4C72-8669-088FE0CDABDD}" destId="{4F1AC640-BDAF-4265-9C03-6E860D5ABA45}" srcOrd="0" destOrd="0" presId="urn:microsoft.com/office/officeart/2005/8/layout/cycle1"/>
    <dgm:cxn modelId="{61AE18C8-4A72-416A-AF06-028758019905}" srcId="{1B8B4ED7-27E9-4839-A789-4390CDC77B04}" destId="{9CEF80D4-A7C0-43EB-B1B0-E24049432EF6}" srcOrd="2" destOrd="0" parTransId="{67964CEE-BAEC-40E8-8A62-A41C1D4CCAF4}" sibTransId="{D91FAEB6-2667-452F-8960-C4DD43ADB95A}"/>
    <dgm:cxn modelId="{B2AB9EBE-0E21-DC49-B6CE-9A2F0A8287AB}" type="presOf" srcId="{03BE2AD4-11C1-4E66-AE59-F4460694C307}" destId="{9C1ED992-A0C4-4776-A5A6-1EB60CEC4C55}" srcOrd="0" destOrd="0" presId="urn:microsoft.com/office/officeart/2005/8/layout/cycle1"/>
    <dgm:cxn modelId="{273FF57B-47E4-5E41-BD93-D1044E4FB161}" type="presParOf" srcId="{F87A3217-3085-43A8-A5B3-D7EC39F99A29}" destId="{8C169BB0-5BC9-4F3E-882B-CDFC8CAC6073}" srcOrd="0" destOrd="0" presId="urn:microsoft.com/office/officeart/2005/8/layout/cycle1"/>
    <dgm:cxn modelId="{CB98DA8F-0B08-6E43-960A-90273B7D4D04}" type="presParOf" srcId="{F87A3217-3085-43A8-A5B3-D7EC39F99A29}" destId="{6A5A7D54-93DF-4825-BBAE-F18086080926}" srcOrd="1" destOrd="0" presId="urn:microsoft.com/office/officeart/2005/8/layout/cycle1"/>
    <dgm:cxn modelId="{FCF70F81-CE8F-3B43-91DC-171794BA2BD5}" type="presParOf" srcId="{F87A3217-3085-43A8-A5B3-D7EC39F99A29}" destId="{4F1AC640-BDAF-4265-9C03-6E860D5ABA45}" srcOrd="2" destOrd="0" presId="urn:microsoft.com/office/officeart/2005/8/layout/cycle1"/>
    <dgm:cxn modelId="{1BC4B783-E4CA-A24B-8A22-D0D15E0D108E}" type="presParOf" srcId="{F87A3217-3085-43A8-A5B3-D7EC39F99A29}" destId="{BC1921F6-84E5-413C-9482-666D01A1E1F1}" srcOrd="3" destOrd="0" presId="urn:microsoft.com/office/officeart/2005/8/layout/cycle1"/>
    <dgm:cxn modelId="{76CAA9D5-4F1E-4A4B-94BE-07119D3CA15C}" type="presParOf" srcId="{F87A3217-3085-43A8-A5B3-D7EC39F99A29}" destId="{9C1ED992-A0C4-4776-A5A6-1EB60CEC4C55}" srcOrd="4" destOrd="0" presId="urn:microsoft.com/office/officeart/2005/8/layout/cycle1"/>
    <dgm:cxn modelId="{BFF1E6BA-2828-324A-866E-030772FFDBD9}" type="presParOf" srcId="{F87A3217-3085-43A8-A5B3-D7EC39F99A29}" destId="{23DB80F0-C87D-4EAD-8571-3526192F68F2}" srcOrd="5" destOrd="0" presId="urn:microsoft.com/office/officeart/2005/8/layout/cycle1"/>
    <dgm:cxn modelId="{551D66D9-4A39-1B44-A002-A9B16D2C5EB1}" type="presParOf" srcId="{F87A3217-3085-43A8-A5B3-D7EC39F99A29}" destId="{F544D3CF-00A0-4DBE-BFD2-295A845644CD}" srcOrd="6" destOrd="0" presId="urn:microsoft.com/office/officeart/2005/8/layout/cycle1"/>
    <dgm:cxn modelId="{766406FC-AA7E-854F-A92D-C1B32C74543B}" type="presParOf" srcId="{F87A3217-3085-43A8-A5B3-D7EC39F99A29}" destId="{1C6351DA-5995-4C4B-8635-4AF24C0F7FEF}" srcOrd="7" destOrd="0" presId="urn:microsoft.com/office/officeart/2005/8/layout/cycle1"/>
    <dgm:cxn modelId="{F4431A5B-E01C-2A49-A819-E73031DF6E57}" type="presParOf" srcId="{F87A3217-3085-43A8-A5B3-D7EC39F99A29}" destId="{982D81E8-124D-4DCD-9C24-545486E3445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3/28/2018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t>5</a:t>
            </a:fld>
            <a:endParaRPr lang="en-GB"/>
          </a:p>
        </p:txBody>
      </p:sp>
    </p:spTree>
    <p:extLst>
      <p:ext uri="{BB962C8B-B14F-4D97-AF65-F5344CB8AC3E}">
        <p14:creationId xmlns:p14="http://schemas.microsoft.com/office/powerpoint/2010/main" val="39448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smtClean="0">
                <a:solidFill>
                  <a:srgbClr val="000000"/>
                </a:solidFill>
                <a:latin typeface="Calibri" panose="020F0502020204030204" pitchFamily="34" charset="0"/>
                <a:ea typeface="Calibri" panose="020F0502020204030204" pitchFamily="34" charset="0"/>
              </a:rPr>
              <a:t>As CEOS Chair for 2018, COM will prioritize laying the foundation for an international CO</a:t>
            </a:r>
            <a:r>
              <a:rPr lang="en-GB" baseline="-25000" dirty="0" smtClean="0">
                <a:solidFill>
                  <a:srgbClr val="000000"/>
                </a:solidFill>
                <a:latin typeface="Calibri" panose="020F0502020204030204" pitchFamily="34" charset="0"/>
                <a:ea typeface="Calibri" panose="020F0502020204030204" pitchFamily="34" charset="0"/>
              </a:rPr>
              <a:t>2</a:t>
            </a:r>
            <a:r>
              <a:rPr lang="en-GB" dirty="0" smtClean="0">
                <a:solidFill>
                  <a:srgbClr val="000000"/>
                </a:solidFill>
                <a:latin typeface="Calibri" panose="020F0502020204030204" pitchFamily="34" charset="0"/>
                <a:ea typeface="Calibri" panose="020F0502020204030204" pitchFamily="34" charset="0"/>
              </a:rPr>
              <a:t> and GHG monitoring system, progressed through three initiatives:</a:t>
            </a:r>
            <a:endParaRPr lang="en-GB" sz="1600" dirty="0" smtClean="0">
              <a:solidFill>
                <a:srgbClr val="000000"/>
              </a:solidFill>
              <a:latin typeface="Calibri" panose="020F0502020204030204" pitchFamily="34" charset="0"/>
              <a:ea typeface="Calibri" panose="020F0502020204030204" pitchFamily="34" charset="0"/>
            </a:endParaRPr>
          </a:p>
          <a:p>
            <a:pPr marL="342900" lvl="0" indent="-342900" algn="just">
              <a:buFont typeface="+mj-lt"/>
              <a:buAutoNum type="arabicPeriod"/>
            </a:pPr>
            <a:r>
              <a:rPr lang="en-GB" dirty="0" smtClean="0">
                <a:solidFill>
                  <a:srgbClr val="000000"/>
                </a:solidFill>
                <a:latin typeface="Calibri" panose="020F0502020204030204" pitchFamily="34" charset="0"/>
                <a:ea typeface="Calibri" panose="020F0502020204030204" pitchFamily="34" charset="0"/>
              </a:rPr>
              <a:t>Facilitate the completion and follow-on activities of the AC-VC white paper on defining an optimum constellation for CO</a:t>
            </a:r>
            <a:r>
              <a:rPr lang="en-GB" baseline="-25000" dirty="0" smtClean="0">
                <a:solidFill>
                  <a:srgbClr val="000000"/>
                </a:solidFill>
                <a:latin typeface="Calibri" panose="020F0502020204030204" pitchFamily="34" charset="0"/>
                <a:ea typeface="Calibri" panose="020F0502020204030204" pitchFamily="34" charset="0"/>
              </a:rPr>
              <a:t>2 </a:t>
            </a:r>
            <a:r>
              <a:rPr lang="en-GB" dirty="0" smtClean="0">
                <a:solidFill>
                  <a:srgbClr val="000000"/>
                </a:solidFill>
                <a:latin typeface="Calibri" panose="020F0502020204030204" pitchFamily="34" charset="0"/>
                <a:ea typeface="Calibri" panose="020F0502020204030204" pitchFamily="34" charset="0"/>
              </a:rPr>
              <a:t>and GHG monitoring, including the joint competences of CEOS and CGMS, and in the general framework of the continued implementation of the CEOS Carbon Strategy.</a:t>
            </a:r>
            <a:endParaRPr lang="en-GB" sz="1600" dirty="0" smtClean="0">
              <a:solidFill>
                <a:srgbClr val="000000"/>
              </a:solidFill>
              <a:latin typeface="Calibri" panose="020F0502020204030204" pitchFamily="34" charset="0"/>
              <a:ea typeface="Calibri" panose="020F0502020204030204" pitchFamily="34" charset="0"/>
            </a:endParaRPr>
          </a:p>
          <a:p>
            <a:pPr marL="342900" lvl="0" indent="-342900" algn="just">
              <a:buFont typeface="+mj-lt"/>
              <a:buAutoNum type="arabicPeriod"/>
            </a:pPr>
            <a:r>
              <a:rPr lang="en-GB" dirty="0" smtClean="0">
                <a:solidFill>
                  <a:srgbClr val="000000"/>
                </a:solidFill>
                <a:latin typeface="Calibri" panose="020F0502020204030204" pitchFamily="34" charset="0"/>
                <a:ea typeface="Calibri" panose="020F0502020204030204" pitchFamily="34" charset="0"/>
              </a:rPr>
              <a:t>Place the space segment in the broader context of a fully sustained system for CO</a:t>
            </a:r>
            <a:r>
              <a:rPr lang="en-GB" baseline="-25000" dirty="0" smtClean="0">
                <a:solidFill>
                  <a:srgbClr val="000000"/>
                </a:solidFill>
                <a:latin typeface="Calibri" panose="020F0502020204030204" pitchFamily="34" charset="0"/>
                <a:ea typeface="Calibri" panose="020F0502020204030204" pitchFamily="34" charset="0"/>
              </a:rPr>
              <a:t>2</a:t>
            </a:r>
            <a:r>
              <a:rPr lang="en-GB" dirty="0" smtClean="0">
                <a:solidFill>
                  <a:srgbClr val="000000"/>
                </a:solidFill>
                <a:latin typeface="Calibri" panose="020F0502020204030204" pitchFamily="34" charset="0"/>
                <a:ea typeface="Calibri" panose="020F0502020204030204" pitchFamily="34" charset="0"/>
              </a:rPr>
              <a:t> monitoring. Individual CEOS Agencies have counterparts in their individual countries/regions who have responsibility for Inventories, the required modelling, in-situ infrastructure and the ground segment elements.</a:t>
            </a:r>
            <a:endParaRPr lang="en-GB" sz="1600" dirty="0" smtClean="0">
              <a:solidFill>
                <a:srgbClr val="000000"/>
              </a:solidFill>
              <a:latin typeface="Calibri" panose="020F0502020204030204" pitchFamily="34" charset="0"/>
              <a:ea typeface="Calibri" panose="020F0502020204030204" pitchFamily="34" charset="0"/>
            </a:endParaRPr>
          </a:p>
          <a:p>
            <a:pPr marL="342900" lvl="0" indent="-342900" algn="just">
              <a:buFont typeface="+mj-lt"/>
              <a:buAutoNum type="arabicPeriod"/>
            </a:pPr>
            <a:r>
              <a:rPr lang="en-GB" dirty="0" smtClean="0">
                <a:solidFill>
                  <a:srgbClr val="000000"/>
                </a:solidFill>
                <a:latin typeface="Calibri" panose="020F0502020204030204" pitchFamily="34" charset="0"/>
                <a:ea typeface="Calibri" panose="020F0502020204030204" pitchFamily="34" charset="0"/>
              </a:rPr>
              <a:t>Advance the relationship with CGMS for an operationally implemented and sustained observation capability. Consider establishing a formal working relationship between CEOS and CGMS as with the successful ongoing relationship on Systematic Observations of ECVs in support of UNFCCC.</a:t>
            </a:r>
            <a:endParaRPr lang="en-GB" sz="1600" dirty="0" smtClean="0">
              <a:solidFill>
                <a:srgbClr val="000000"/>
              </a:solidFill>
              <a:latin typeface="Calibri" panose="020F0502020204030204" pitchFamily="34" charset="0"/>
              <a:ea typeface="Calibri" panose="020F0502020204030204" pitchFamily="34" charset="0"/>
            </a:endParaRPr>
          </a:p>
          <a:p>
            <a:pPr algn="just"/>
            <a:r>
              <a:rPr lang="en-GB" dirty="0" smtClean="0">
                <a:solidFill>
                  <a:srgbClr val="000000"/>
                </a:solidFill>
                <a:latin typeface="Calibri" panose="020F0502020204030204" pitchFamily="34" charset="0"/>
                <a:ea typeface="Calibri" panose="020F0502020204030204" pitchFamily="34" charset="0"/>
              </a:rPr>
              <a:t>A workshop is planned for June 2018 in Italy. </a:t>
            </a:r>
            <a:endParaRPr lang="en-GB" sz="1600" dirty="0" smtClean="0">
              <a:solidFill>
                <a:srgbClr val="000000"/>
              </a:solidFill>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t>14</a:t>
            </a:fld>
            <a:endParaRPr lang="en-GB"/>
          </a:p>
        </p:txBody>
      </p:sp>
    </p:spTree>
    <p:extLst>
      <p:ext uri="{BB962C8B-B14F-4D97-AF65-F5344CB8AC3E}">
        <p14:creationId xmlns:p14="http://schemas.microsoft.com/office/powerpoint/2010/main" val="304384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How useful are NWP reanalysis and satellite derived ICDRs? - NWP reanalysis will be extremely useful for developing baselines for common meteorological variables like temperature and humidity. However, the current generation reanalysis will not be useful for precipitation because of model inadequacies and poor spatial resolution. It was noted by data providers that the reanalysis data will be useful for improving satellite products; some precipitation products today use NWP temperature fields as part of their retrieval. The ICDRs will be good for continued monitoring; having a lower latency than a CDR should outweigh the slight loss in accuracy (it was noted that today’s era of satellites are much better calibrated from inception so current ICDRs should be relatively well calibrated). However, it was also pointed out that we need to see through actual practice by the RCCs and national forecast centers what error tolerance is acceptable. </a:t>
            </a:r>
          </a:p>
        </p:txBody>
      </p:sp>
      <p:sp>
        <p:nvSpPr>
          <p:cNvPr id="4" name="Slide Number Placeholder 3"/>
          <p:cNvSpPr>
            <a:spLocks noGrp="1"/>
          </p:cNvSpPr>
          <p:nvPr>
            <p:ph type="sldNum" sz="quarter" idx="10"/>
          </p:nvPr>
        </p:nvSpPr>
        <p:spPr/>
        <p:txBody>
          <a:bodyPr/>
          <a:lstStyle/>
          <a:p>
            <a:fld id="{0D211BCD-6F5B-C84D-8005-0C8CF2D2BA52}" type="slidenum">
              <a:rPr lang="en-GB" smtClean="0"/>
              <a:t>18</a:t>
            </a:fld>
            <a:endParaRPr lang="en-GB"/>
          </a:p>
        </p:txBody>
      </p:sp>
    </p:spTree>
    <p:extLst>
      <p:ext uri="{BB962C8B-B14F-4D97-AF65-F5344CB8AC3E}">
        <p14:creationId xmlns:p14="http://schemas.microsoft.com/office/powerpoint/2010/main" val="303025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RECOMMENDATION 1: </a:t>
            </a:r>
            <a:r>
              <a:rPr lang="en-US" dirty="0" smtClean="0"/>
              <a:t>To CGMS (and CEOS) – There is a continuing need for improved satellite payloads. We recommend that agencies continue to strive for improved sensors as baseline missions that consider the following attributes: improved spatial resolutions for all sensors; expanded baseline payloads as new research technologies are proven (e.g., space based radars for precipitation; high resolution SAR/scatterometer for surface information, etc.) </a:t>
            </a:r>
          </a:p>
          <a:p>
            <a:r>
              <a:rPr lang="en-GB" b="1" dirty="0" smtClean="0"/>
              <a:t>RECOMMENDATION 2: </a:t>
            </a:r>
            <a:r>
              <a:rPr lang="en-GB" dirty="0" smtClean="0"/>
              <a:t>To CGMS (and CEOS) – Support the R&amp;D needed to exploit emerging technologies (e.g., lightning, multi-sensor and in-situ data fusion, etc.) in order to improve precipitation retrieval in deficient precipitation regimes, including orographic/”warm top” </a:t>
            </a:r>
            <a:r>
              <a:rPr lang="en-US" dirty="0" smtClean="0"/>
              <a:t>precipitation and flash floods/short duration events that rely on geostationary orbiting measurements (through use of lightning observations); improve the representation of heavy precipitation, reducing regional biases, in particular, those associated with tropical systems; exploitation of reanalysis data sets.</a:t>
            </a:r>
            <a:endParaRPr lang="en-GB" dirty="0" smtClean="0"/>
          </a:p>
          <a:p>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t>19</a:t>
            </a:fld>
            <a:endParaRPr lang="en-GB"/>
          </a:p>
        </p:txBody>
      </p:sp>
    </p:spTree>
    <p:extLst>
      <p:ext uri="{BB962C8B-B14F-4D97-AF65-F5344CB8AC3E}">
        <p14:creationId xmlns:p14="http://schemas.microsoft.com/office/powerpoint/2010/main" val="352937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2131577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34432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7408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8411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96463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4010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99083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13708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79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1500" b="1"/>
            </a:lvl1pPr>
          </a:lstStyle>
          <a:p>
            <a:r>
              <a:rPr lang="en-GB" smtClean="0"/>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24005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235450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657641"/>
            <a:ext cx="9144000" cy="485859"/>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GB" sz="1350">
              <a:solidFill>
                <a:prstClr val="white"/>
              </a:solidFill>
            </a:endParaRPr>
          </a:p>
        </p:txBody>
      </p:sp>
      <p:sp>
        <p:nvSpPr>
          <p:cNvPr id="8" name="Rectangle 7"/>
          <p:cNvSpPr/>
          <p:nvPr/>
        </p:nvSpPr>
        <p:spPr>
          <a:xfrm>
            <a:off x="0" y="0"/>
            <a:ext cx="9144000" cy="108585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Placeholder 1"/>
          <p:cNvSpPr>
            <a:spLocks noGrp="1"/>
          </p:cNvSpPr>
          <p:nvPr>
            <p:ph type="title"/>
          </p:nvPr>
        </p:nvSpPr>
        <p:spPr>
          <a:xfrm>
            <a:off x="1447800" y="111614"/>
            <a:ext cx="6248400" cy="85725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7" name="Picture 6"/>
          <p:cNvPicPr>
            <a:picLocks noChangeArrowheads="1"/>
          </p:cNvPicPr>
          <p:nvPr/>
        </p:nvPicPr>
        <p:blipFill>
          <a:blip r:embed="rId13" cstate="print"/>
          <a:srcRect/>
          <a:stretch>
            <a:fillRect/>
          </a:stretch>
        </p:blipFill>
        <p:spPr bwMode="auto">
          <a:xfrm>
            <a:off x="7347" y="151601"/>
            <a:ext cx="1292691" cy="777277"/>
          </a:xfrm>
          <a:prstGeom prst="rect">
            <a:avLst/>
          </a:prstGeom>
          <a:noFill/>
          <a:ln w="12700">
            <a:noFill/>
            <a:miter lim="800000"/>
            <a:headEnd/>
            <a:tailEnd/>
          </a:ln>
        </p:spPr>
      </p:pic>
      <p:pic>
        <p:nvPicPr>
          <p:cNvPr id="9" name="Picture 8"/>
          <p:cNvPicPr>
            <a:picLocks/>
          </p:cNvPicPr>
          <p:nvPr/>
        </p:nvPicPr>
        <p:blipFill>
          <a:blip r:embed="rId14" cstate="print"/>
          <a:stretch>
            <a:fillRect/>
          </a:stretch>
        </p:blipFill>
        <p:spPr>
          <a:xfrm>
            <a:off x="8008342" y="36239"/>
            <a:ext cx="1008000" cy="1008000"/>
          </a:xfrm>
          <a:prstGeom prst="rect">
            <a:avLst/>
          </a:prstGeom>
        </p:spPr>
      </p:pic>
      <p:sp>
        <p:nvSpPr>
          <p:cNvPr id="12" name="TextBox 11"/>
          <p:cNvSpPr txBox="1"/>
          <p:nvPr userDrawn="1"/>
        </p:nvSpPr>
        <p:spPr>
          <a:xfrm>
            <a:off x="450925" y="4810457"/>
            <a:ext cx="6023833" cy="207749"/>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sz="750" b="1" kern="1200" baseline="0" dirty="0" smtClean="0">
                <a:solidFill>
                  <a:srgbClr val="676A55"/>
                </a:solidFill>
                <a:latin typeface="Tahoma" pitchFamily="34" charset="0"/>
                <a:ea typeface="+mn-ea"/>
                <a:cs typeface="+mn-cs"/>
              </a:rPr>
              <a:t>CEOS/CGMS WGClimate 9</a:t>
            </a:r>
            <a:r>
              <a:rPr lang="en-US" sz="750" b="1" kern="1200" baseline="30000" dirty="0" smtClean="0">
                <a:solidFill>
                  <a:srgbClr val="676A55"/>
                </a:solidFill>
                <a:latin typeface="Tahoma" pitchFamily="34" charset="0"/>
                <a:ea typeface="+mn-ea"/>
                <a:cs typeface="+mn-cs"/>
              </a:rPr>
              <a:t>th</a:t>
            </a:r>
            <a:r>
              <a:rPr lang="en-US" sz="750" b="1" kern="1200" baseline="0" dirty="0" smtClean="0">
                <a:solidFill>
                  <a:srgbClr val="676A55"/>
                </a:solidFill>
                <a:latin typeface="Tahoma" pitchFamily="34" charset="0"/>
                <a:ea typeface="+mn-ea"/>
                <a:cs typeface="+mn-cs"/>
              </a:rPr>
              <a:t> Session</a:t>
            </a:r>
            <a:r>
              <a:rPr lang="en-GB" sz="750" b="1" dirty="0" smtClean="0">
                <a:solidFill>
                  <a:srgbClr val="676A55"/>
                </a:solidFill>
                <a:latin typeface="Tahoma" pitchFamily="34" charset="0"/>
              </a:rPr>
              <a:t>, 28&amp;29 March 2018, WMO, Geneva, Switzerland</a:t>
            </a:r>
          </a:p>
        </p:txBody>
      </p:sp>
      <p:pic>
        <p:nvPicPr>
          <p:cNvPr id="13" name="Picture 12"/>
          <p:cNvPicPr>
            <a:picLocks/>
          </p:cNvPicPr>
          <p:nvPr userDrawn="1"/>
        </p:nvPicPr>
        <p:blipFill>
          <a:blip r:embed="rId15" cstate="print"/>
          <a:stretch>
            <a:fillRect/>
          </a:stretch>
        </p:blipFill>
        <p:spPr>
          <a:xfrm>
            <a:off x="7372079" y="4689474"/>
            <a:ext cx="1774022" cy="454027"/>
          </a:xfrm>
          <a:prstGeom prst="rect">
            <a:avLst/>
          </a:prstGeom>
        </p:spPr>
      </p:pic>
    </p:spTree>
    <p:extLst>
      <p:ext uri="{BB962C8B-B14F-4D97-AF65-F5344CB8AC3E}">
        <p14:creationId xmlns:p14="http://schemas.microsoft.com/office/powerpoint/2010/main" val="39634210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climatemonitoring.info/ecvinventory"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hyperlink" Target="http://ceos.org/document_management/Meetings/Plenary/31/Presentations/2.1-Space%20Agency%20Response%20to%20GCOS%20IP%20v2.0.pdf" TargetMode="Externa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afedusoleil.ch/site/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unfccc.int/meetings/bonn_apr_2018/session/10554.php" TargetMode="External"/><Relationship Id="rId7" Type="http://schemas.openxmlformats.org/officeDocument/2006/relationships/hyperlink" Target="http://ceos.org/meetings/32nd-ceos-plenary/" TargetMode="External"/><Relationship Id="rId2" Type="http://schemas.openxmlformats.org/officeDocument/2006/relationships/hyperlink" Target="http://ceos.org/meetings/sit-33/" TargetMode="External"/><Relationship Id="rId1" Type="http://schemas.openxmlformats.org/officeDocument/2006/relationships/slideLayout" Target="../slideLayouts/slideLayout2.xml"/><Relationship Id="rId6" Type="http://schemas.openxmlformats.org/officeDocument/2006/relationships/hyperlink" Target="http://ceos.org/meetings/2018-sit-technical-workshop-2/" TargetMode="External"/><Relationship Id="rId5" Type="http://schemas.openxmlformats.org/officeDocument/2006/relationships/hyperlink" Target="http://www.earthobservations.org/me_201806_wps.php" TargetMode="External"/><Relationship Id="rId4" Type="http://schemas.openxmlformats.org/officeDocument/2006/relationships/hyperlink" Target="https://www.cgms-info.org/index_.php/cgms/meeting-detail/cgms-46"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4" name="Title 3"/>
          <p:cNvSpPr>
            <a:spLocks noGrp="1"/>
          </p:cNvSpPr>
          <p:nvPr>
            <p:ph type="ctrTitle"/>
          </p:nvPr>
        </p:nvSpPr>
        <p:spPr>
          <a:xfrm>
            <a:off x="685800" y="1313826"/>
            <a:ext cx="7458075" cy="1102519"/>
          </a:xfrm>
        </p:spPr>
        <p:txBody>
          <a:bodyPr>
            <a:noAutofit/>
          </a:bodyPr>
          <a:lstStyle/>
          <a:p>
            <a:r>
              <a:rPr lang="en-GB" sz="4400" b="1" dirty="0" smtClean="0"/>
              <a:t>Joint CEOS/CGMS </a:t>
            </a:r>
            <a:r>
              <a:rPr lang="en-GB" sz="4400" b="1" dirty="0"/>
              <a:t>Working </a:t>
            </a:r>
            <a:r>
              <a:rPr lang="en-GB" sz="4400" b="1" dirty="0" smtClean="0"/>
              <a:t>Group Climate</a:t>
            </a:r>
            <a:endParaRPr lang="en-GB" sz="4400" b="1" dirty="0"/>
          </a:p>
        </p:txBody>
      </p:sp>
      <p:sp>
        <p:nvSpPr>
          <p:cNvPr id="8" name="Shape 11"/>
          <p:cNvSpPr/>
          <p:nvPr/>
        </p:nvSpPr>
        <p:spPr>
          <a:xfrm>
            <a:off x="331698" y="2520836"/>
            <a:ext cx="4810638" cy="18509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defTabSz="914400">
              <a:lnSpc>
                <a:spcPct val="150000"/>
              </a:lnSpc>
              <a:defRPr>
                <a:solidFill>
                  <a:srgbClr val="000000"/>
                </a:solidFill>
              </a:defRPr>
            </a:pPr>
            <a:r>
              <a:rPr lang="en-US" sz="1600" dirty="0" smtClean="0">
                <a:solidFill>
                  <a:schemeClr val="tx2">
                    <a:lumMod val="50000"/>
                  </a:schemeClr>
                </a:solidFill>
                <a:latin typeface="+mj-lt"/>
                <a:ea typeface="Arial Bold"/>
                <a:cs typeface="Arial Bold"/>
              </a:rPr>
              <a:t>WGClimate </a:t>
            </a:r>
            <a:r>
              <a:rPr lang="en-US" sz="1600" dirty="0">
                <a:solidFill>
                  <a:schemeClr val="tx2">
                    <a:lumMod val="50000"/>
                  </a:schemeClr>
                </a:solidFill>
                <a:ea typeface="Arial Bold"/>
                <a:cs typeface="Arial Bold"/>
              </a:rPr>
              <a:t>9th Session</a:t>
            </a:r>
            <a:endParaRPr lang="en-US" sz="1600" dirty="0" smtClean="0">
              <a:solidFill>
                <a:schemeClr val="tx2">
                  <a:lumMod val="50000"/>
                </a:schemeClr>
              </a:solidFill>
              <a:latin typeface="+mj-lt"/>
              <a:ea typeface="Arial Bold"/>
              <a:cs typeface="Arial Bold"/>
            </a:endParaRPr>
          </a:p>
          <a:p>
            <a:pPr lvl="0" defTabSz="914400">
              <a:lnSpc>
                <a:spcPct val="150000"/>
              </a:lnSpc>
              <a:defRPr>
                <a:solidFill>
                  <a:srgbClr val="000000"/>
                </a:solidFill>
              </a:defRPr>
            </a:pPr>
            <a:r>
              <a:rPr lang="en-US" sz="1600" dirty="0" smtClean="0">
                <a:solidFill>
                  <a:schemeClr val="tx2">
                    <a:lumMod val="50000"/>
                  </a:schemeClr>
                </a:solidFill>
                <a:latin typeface="+mj-lt"/>
                <a:ea typeface="Arial Bold"/>
                <a:cs typeface="Arial Bold"/>
              </a:rPr>
              <a:t>Jörg Schulz, WG Chair</a:t>
            </a:r>
          </a:p>
          <a:p>
            <a:pPr lvl="0" defTabSz="914400">
              <a:lnSpc>
                <a:spcPct val="150000"/>
              </a:lnSpc>
              <a:defRPr>
                <a:solidFill>
                  <a:srgbClr val="000000"/>
                </a:solidFill>
              </a:defRPr>
            </a:pPr>
            <a:r>
              <a:rPr lang="en-AU" sz="1600" dirty="0" smtClean="0">
                <a:solidFill>
                  <a:schemeClr val="tx2">
                    <a:lumMod val="50000"/>
                  </a:schemeClr>
                </a:solidFill>
                <a:latin typeface="+mj-lt"/>
                <a:ea typeface="Arial Bold"/>
                <a:cs typeface="Arial Bold"/>
                <a:sym typeface="Arial Bold"/>
              </a:rPr>
              <a:t>Geneva</a:t>
            </a:r>
            <a:r>
              <a:rPr lang="en-AU" sz="1600" dirty="0">
                <a:solidFill>
                  <a:schemeClr val="tx2">
                    <a:lumMod val="50000"/>
                  </a:schemeClr>
                </a:solidFill>
                <a:latin typeface="+mj-lt"/>
                <a:ea typeface="Arial Bold"/>
                <a:cs typeface="Arial Bold"/>
                <a:sym typeface="Arial Bold"/>
              </a:rPr>
              <a:t>, </a:t>
            </a:r>
            <a:r>
              <a:rPr lang="en-US" sz="1600" dirty="0">
                <a:solidFill>
                  <a:schemeClr val="tx2">
                    <a:lumMod val="50000"/>
                  </a:schemeClr>
                </a:solidFill>
                <a:latin typeface="+mj-lt"/>
                <a:ea typeface="Arial Bold"/>
                <a:cs typeface="Arial Bold"/>
              </a:rPr>
              <a:t> </a:t>
            </a:r>
            <a:r>
              <a:rPr lang="en-AU" sz="1600" dirty="0" smtClean="0">
                <a:solidFill>
                  <a:schemeClr val="tx2">
                    <a:lumMod val="50000"/>
                  </a:schemeClr>
                </a:solidFill>
                <a:latin typeface="+mj-lt"/>
                <a:ea typeface="Arial Bold"/>
                <a:cs typeface="Arial Bold"/>
                <a:sym typeface="Arial Bold"/>
              </a:rPr>
              <a:t>Switzerland, 28&amp;29 March 2018</a:t>
            </a:r>
            <a:endParaRPr sz="1600" dirty="0">
              <a:solidFill>
                <a:schemeClr val="tx2">
                  <a:lumMod val="50000"/>
                </a:schemeClr>
              </a:solidFill>
              <a:latin typeface="+mj-lt"/>
              <a:ea typeface="Arial Bold"/>
              <a:cs typeface="Arial Bold"/>
              <a:sym typeface="Arial Bold"/>
            </a:endParaRPr>
          </a:p>
        </p:txBody>
      </p:sp>
      <p:pic>
        <p:nvPicPr>
          <p:cNvPr id="7" name="Picture 6"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171" y="2947369"/>
            <a:ext cx="1308038" cy="14158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44" y="3204633"/>
            <a:ext cx="1919335" cy="901309"/>
          </a:xfrm>
          <a:prstGeom prst="rect">
            <a:avLst/>
          </a:prstGeom>
        </p:spPr>
      </p:pic>
    </p:spTree>
    <p:extLst>
      <p:ext uri="{BB962C8B-B14F-4D97-AF65-F5344CB8AC3E}">
        <p14:creationId xmlns:p14="http://schemas.microsoft.com/office/powerpoint/2010/main" val="3950911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Achievements since last meeting</a:t>
            </a:r>
            <a:endParaRPr lang="en-GB" dirty="0"/>
          </a:p>
        </p:txBody>
      </p:sp>
      <p:sp>
        <p:nvSpPr>
          <p:cNvPr id="3" name="Content Placeholder 2"/>
          <p:cNvSpPr>
            <a:spLocks noGrp="1"/>
          </p:cNvSpPr>
          <p:nvPr>
            <p:ph idx="1"/>
          </p:nvPr>
        </p:nvSpPr>
        <p:spPr/>
        <p:txBody>
          <a:bodyPr/>
          <a:lstStyle/>
          <a:p>
            <a:r>
              <a:rPr lang="en-GB" dirty="0" smtClean="0"/>
              <a:t>Finalised Space Agencies Response to GCOS IP 2016;</a:t>
            </a:r>
          </a:p>
          <a:p>
            <a:r>
              <a:rPr lang="en-GB" dirty="0" smtClean="0"/>
              <a:t>Received endorsement from CEOS Plenary for it, CGMS has asked to formally endorse it this year;</a:t>
            </a:r>
          </a:p>
          <a:p>
            <a:r>
              <a:rPr lang="en-GB" dirty="0" smtClean="0"/>
              <a:t>Finalised the statement to SBSTA-47 and is was presented by EC at SBSTA-47;</a:t>
            </a:r>
          </a:p>
          <a:p>
            <a:r>
              <a:rPr lang="en-GB" dirty="0" smtClean="0"/>
              <a:t>Published the ECV Inventory 2.0 and performed an analysis with respect to compliance to GCOS;</a:t>
            </a:r>
          </a:p>
          <a:p>
            <a:r>
              <a:rPr lang="en-GB" dirty="0" smtClean="0"/>
              <a:t>Agreed to address 8 ECVs until CEOS SIT-33 to finalise cycle#2.</a:t>
            </a:r>
            <a:endParaRPr lang="en-GB" dirty="0"/>
          </a:p>
        </p:txBody>
      </p:sp>
    </p:spTree>
    <p:extLst>
      <p:ext uri="{BB962C8B-B14F-4D97-AF65-F5344CB8AC3E}">
        <p14:creationId xmlns:p14="http://schemas.microsoft.com/office/powerpoint/2010/main" val="273517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Series of Events since last meeting</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CEOS Plenary, October 2017, Rapid City, USA</a:t>
            </a:r>
          </a:p>
          <a:p>
            <a:r>
              <a:rPr lang="en-US" dirty="0"/>
              <a:t>Subsidiary Body for Scientific and Technological Advice </a:t>
            </a:r>
            <a:r>
              <a:rPr lang="en-US" dirty="0" smtClean="0"/>
              <a:t>(</a:t>
            </a:r>
            <a:r>
              <a:rPr lang="en-GB" dirty="0" smtClean="0"/>
              <a:t>SBSTA)-47, 6–15 </a:t>
            </a:r>
            <a:r>
              <a:rPr lang="en-GB" dirty="0"/>
              <a:t>November </a:t>
            </a:r>
            <a:r>
              <a:rPr lang="en-GB" dirty="0" smtClean="0"/>
              <a:t>2017, Bonn, </a:t>
            </a:r>
            <a:r>
              <a:rPr lang="en-GB" dirty="0"/>
              <a:t>G</a:t>
            </a:r>
            <a:r>
              <a:rPr lang="en-GB" dirty="0" smtClean="0"/>
              <a:t>ermany </a:t>
            </a:r>
          </a:p>
          <a:p>
            <a:r>
              <a:rPr lang="en-GB" dirty="0" smtClean="0"/>
              <a:t>Conference of the Parties (COP)-23, 6–15 </a:t>
            </a:r>
            <a:r>
              <a:rPr lang="en-GB" dirty="0"/>
              <a:t>November </a:t>
            </a:r>
            <a:r>
              <a:rPr lang="en-GB" dirty="0" smtClean="0"/>
              <a:t>2017, Bonn, Germany</a:t>
            </a:r>
          </a:p>
          <a:p>
            <a:r>
              <a:rPr lang="en-GB" dirty="0" smtClean="0"/>
              <a:t>Joint meeting with WCRP-DAC, 27 March 2018, Geneva, Switzerland</a:t>
            </a:r>
          </a:p>
          <a:p>
            <a:pPr marL="0" indent="0">
              <a:buNone/>
            </a:pPr>
            <a:endParaRPr lang="en-GB" dirty="0"/>
          </a:p>
          <a:p>
            <a:pPr marL="0" indent="0">
              <a:buNone/>
            </a:pPr>
            <a:r>
              <a:rPr lang="en-GB" dirty="0" smtClean="0"/>
              <a:t>And one earlier meeting:</a:t>
            </a:r>
          </a:p>
          <a:p>
            <a:endParaRPr lang="en-GB" dirty="0"/>
          </a:p>
          <a:p>
            <a:r>
              <a:rPr lang="en-GB" dirty="0"/>
              <a:t>WMO SPACE PROGRAMME, </a:t>
            </a:r>
            <a:r>
              <a:rPr lang="en-US" dirty="0"/>
              <a:t>Workshop on Operational Space-based Weather and Climate Extremes Monitoring, </a:t>
            </a:r>
            <a:r>
              <a:rPr lang="en-GB" dirty="0"/>
              <a:t>Geneva, Switzerland, 15-17 February </a:t>
            </a:r>
            <a:r>
              <a:rPr lang="en-GB" dirty="0" smtClean="0"/>
              <a:t>2017 </a:t>
            </a:r>
            <a:endParaRPr lang="en-GB" dirty="0"/>
          </a:p>
        </p:txBody>
      </p:sp>
    </p:spTree>
    <p:extLst>
      <p:ext uri="{BB962C8B-B14F-4D97-AF65-F5344CB8AC3E}">
        <p14:creationId xmlns:p14="http://schemas.microsoft.com/office/powerpoint/2010/main" val="1407737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CEOS Plenary 2017</a:t>
            </a:r>
            <a:br>
              <a:rPr lang="en-GB" dirty="0" smtClean="0"/>
            </a:br>
            <a:r>
              <a:rPr lang="en-GB" dirty="0" smtClean="0"/>
              <a:t>Perspectives </a:t>
            </a:r>
            <a:r>
              <a:rPr lang="en-GB" dirty="0"/>
              <a:t>for the next two </a:t>
            </a:r>
            <a:r>
              <a:rPr lang="en-GB" dirty="0" smtClean="0"/>
              <a:t>years</a:t>
            </a:r>
            <a:endParaRPr lang="en-GB" dirty="0"/>
          </a:p>
        </p:txBody>
      </p:sp>
      <p:sp>
        <p:nvSpPr>
          <p:cNvPr id="3" name="Content Placeholder 2"/>
          <p:cNvSpPr>
            <a:spLocks noGrp="1"/>
          </p:cNvSpPr>
          <p:nvPr>
            <p:ph idx="4294967295"/>
          </p:nvPr>
        </p:nvSpPr>
        <p:spPr>
          <a:xfrm>
            <a:off x="0" y="1075748"/>
            <a:ext cx="9053316" cy="3943350"/>
          </a:xfrm>
        </p:spPr>
        <p:txBody>
          <a:bodyPr>
            <a:normAutofit fontScale="85000" lnSpcReduction="20000"/>
          </a:bodyPr>
          <a:lstStyle/>
          <a:p>
            <a:r>
              <a:rPr lang="en-GB" dirty="0"/>
              <a:t>Major Objectives:</a:t>
            </a:r>
          </a:p>
          <a:p>
            <a:pPr lvl="1">
              <a:spcBef>
                <a:spcPts val="0"/>
              </a:spcBef>
            </a:pPr>
            <a:r>
              <a:rPr lang="en-GB" dirty="0"/>
              <a:t>Complete Cycle#2 activities by SIT-33 (finalisation of Gap Analysis);</a:t>
            </a:r>
          </a:p>
          <a:p>
            <a:pPr lvl="1">
              <a:spcBef>
                <a:spcPts val="0"/>
              </a:spcBef>
            </a:pPr>
            <a:r>
              <a:rPr lang="en-GB" dirty="0"/>
              <a:t>Change reference for Inventory and Gap Analysis to the 2016 GCOS-IP (and update the inventory as appropriate);</a:t>
            </a:r>
          </a:p>
          <a:p>
            <a:pPr lvl="1">
              <a:spcBef>
                <a:spcPts val="0"/>
              </a:spcBef>
            </a:pPr>
            <a:r>
              <a:rPr lang="en-US" dirty="0"/>
              <a:t>Promote case studies and workshops supporting the Architecture and its Inventory;</a:t>
            </a:r>
            <a:endParaRPr lang="en-GB" dirty="0"/>
          </a:p>
          <a:p>
            <a:r>
              <a:rPr lang="en-GB" dirty="0" smtClean="0"/>
              <a:t>Changes</a:t>
            </a:r>
            <a:r>
              <a:rPr lang="en-GB" dirty="0"/>
              <a:t>:</a:t>
            </a:r>
          </a:p>
          <a:p>
            <a:pPr lvl="1">
              <a:spcBef>
                <a:spcPts val="0"/>
              </a:spcBef>
            </a:pPr>
            <a:r>
              <a:rPr lang="en-GB" dirty="0"/>
              <a:t>The Inventory-gap analysis-action plan process shall move to a  more incremental update with annual reporting and endorsement (potentially synchronised with UNFCCC/SBSTA reporting);</a:t>
            </a:r>
          </a:p>
          <a:p>
            <a:pPr lvl="1">
              <a:spcBef>
                <a:spcPts val="0"/>
              </a:spcBef>
            </a:pPr>
            <a:r>
              <a:rPr lang="en-GB" dirty="0"/>
              <a:t>Gap analysis addressing Inventory updates and high priority areas, e.g., carbon cycle</a:t>
            </a:r>
            <a:r>
              <a:rPr lang="en-GB" dirty="0" smtClean="0"/>
              <a:t>;</a:t>
            </a:r>
            <a:endParaRPr lang="en-GB" dirty="0"/>
          </a:p>
          <a:p>
            <a:r>
              <a:rPr lang="en-GB" dirty="0"/>
              <a:t>Deliverables:</a:t>
            </a:r>
          </a:p>
          <a:p>
            <a:pPr lvl="1">
              <a:spcBef>
                <a:spcPts val="0"/>
              </a:spcBef>
            </a:pPr>
            <a:r>
              <a:rPr lang="en-GB" dirty="0"/>
              <a:t>First gap analysis report and action plan for endorsement at </a:t>
            </a:r>
            <a:r>
              <a:rPr lang="en-GB" dirty="0" smtClean="0"/>
              <a:t>SIT-33 and CGMS Plenary;</a:t>
            </a:r>
            <a:endParaRPr lang="en-GB" dirty="0"/>
          </a:p>
          <a:p>
            <a:pPr lvl="1">
              <a:spcBef>
                <a:spcPts val="0"/>
              </a:spcBef>
            </a:pPr>
            <a:r>
              <a:rPr lang="en-GB" dirty="0"/>
              <a:t>Update of Inventory baseline to GCOS IP 2016 by 31 Dec 2018;</a:t>
            </a:r>
          </a:p>
          <a:p>
            <a:pPr lvl="1">
              <a:spcBef>
                <a:spcPts val="0"/>
              </a:spcBef>
            </a:pPr>
            <a:r>
              <a:rPr lang="en-GB" dirty="0" smtClean="0"/>
              <a:t>Second </a:t>
            </a:r>
            <a:r>
              <a:rPr lang="en-GB" dirty="0"/>
              <a:t>gap analysis and action plan for endorsement by 2019 </a:t>
            </a:r>
            <a:r>
              <a:rPr lang="en-GB" dirty="0" smtClean="0"/>
              <a:t>CEOS and CGMS Plenaries;</a:t>
            </a:r>
            <a:endParaRPr lang="en-GB" dirty="0"/>
          </a:p>
          <a:p>
            <a:pPr lvl="1">
              <a:spcBef>
                <a:spcPts val="0"/>
              </a:spcBef>
            </a:pPr>
            <a:r>
              <a:rPr lang="en-GB" dirty="0"/>
              <a:t>Continued reporting to </a:t>
            </a:r>
            <a:r>
              <a:rPr lang="en-GB" dirty="0" smtClean="0"/>
              <a:t>UNFCCC SBSTA.</a:t>
            </a:r>
            <a:endParaRPr lang="en-GB" dirty="0"/>
          </a:p>
        </p:txBody>
      </p:sp>
    </p:spTree>
    <p:extLst>
      <p:ext uri="{BB962C8B-B14F-4D97-AF65-F5344CB8AC3E}">
        <p14:creationId xmlns:p14="http://schemas.microsoft.com/office/powerpoint/2010/main" val="19990220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from CEOS Plenary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9161686"/>
              </p:ext>
            </p:extLst>
          </p:nvPr>
        </p:nvGraphicFramePr>
        <p:xfrm>
          <a:off x="117133" y="1981881"/>
          <a:ext cx="8909733" cy="731520"/>
        </p:xfrm>
        <a:graphic>
          <a:graphicData uri="http://schemas.openxmlformats.org/drawingml/2006/table">
            <a:tbl>
              <a:tblPr>
                <a:tableStyleId>{5C22544A-7EE6-4342-B048-85BDC9FD1C3A}</a:tableStyleId>
              </a:tblPr>
              <a:tblGrid>
                <a:gridCol w="1442567"/>
                <a:gridCol w="5623773"/>
                <a:gridCol w="1843393"/>
              </a:tblGrid>
              <a:tr h="0">
                <a:tc>
                  <a:txBody>
                    <a:bodyPr/>
                    <a:lstStyle/>
                    <a:p>
                      <a:pPr algn="ctr">
                        <a:spcAft>
                          <a:spcPts val="0"/>
                        </a:spcAft>
                      </a:pPr>
                      <a:r>
                        <a:rPr lang="en-US" sz="1600" dirty="0">
                          <a:effectLst/>
                        </a:rPr>
                        <a:t>CEOS-31-01</a:t>
                      </a:r>
                      <a:endParaRPr lang="en-GB"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spcAft>
                          <a:spcPts val="0"/>
                        </a:spcAft>
                      </a:pPr>
                      <a:r>
                        <a:rPr lang="en-US" sz="1600" dirty="0">
                          <a:effectLst/>
                        </a:rPr>
                        <a:t>WGClimate to explore development of a brief, consolidated statement of space agency contributions in support of each Article of the Paris Agreement.</a:t>
                      </a:r>
                      <a:endParaRPr lang="en-GB"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algn="ctr">
                        <a:spcBef>
                          <a:spcPts val="200"/>
                        </a:spcBef>
                        <a:spcAft>
                          <a:spcPts val="200"/>
                        </a:spcAft>
                      </a:pPr>
                      <a:r>
                        <a:rPr lang="en-US" sz="1600" dirty="0">
                          <a:effectLst/>
                        </a:rPr>
                        <a:t>32</a:t>
                      </a:r>
                      <a:r>
                        <a:rPr lang="en-US" sz="1600" baseline="30000" dirty="0">
                          <a:effectLst/>
                        </a:rPr>
                        <a:t>nd</a:t>
                      </a:r>
                      <a:r>
                        <a:rPr lang="en-US" sz="1600" dirty="0">
                          <a:effectLst/>
                        </a:rPr>
                        <a:t> CEOS Plenary</a:t>
                      </a:r>
                      <a:endParaRPr lang="en-GB" sz="1600" dirty="0">
                        <a:effectLst/>
                        <a:latin typeface="Times New Roman" panose="02020603050405020304" pitchFamily="18" charset="0"/>
                        <a:ea typeface="MS Mincho" panose="02020609040205080304" pitchFamily="49" charset="-128"/>
                      </a:endParaRPr>
                    </a:p>
                  </a:txBody>
                  <a:tcPr marL="68580" marR="68580" marT="0" marB="0" anchor="ctr"/>
                </a:tc>
              </a:tr>
            </a:tbl>
          </a:graphicData>
        </a:graphic>
      </p:graphicFrame>
    </p:spTree>
    <p:extLst>
      <p:ext uri="{BB962C8B-B14F-4D97-AF65-F5344CB8AC3E}">
        <p14:creationId xmlns:p14="http://schemas.microsoft.com/office/powerpoint/2010/main" val="3751882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a:t>
            </a:r>
            <a:r>
              <a:rPr lang="en-GB" baseline="-25000" dirty="0"/>
              <a:t>2</a:t>
            </a:r>
            <a:r>
              <a:rPr lang="en-GB" dirty="0"/>
              <a:t> and GHG Monitoring</a:t>
            </a:r>
          </a:p>
        </p:txBody>
      </p:sp>
      <p:sp>
        <p:nvSpPr>
          <p:cNvPr id="3" name="Rectangle 2"/>
          <p:cNvSpPr/>
          <p:nvPr/>
        </p:nvSpPr>
        <p:spPr>
          <a:xfrm>
            <a:off x="124691" y="1031750"/>
            <a:ext cx="8894618" cy="3693319"/>
          </a:xfrm>
          <a:prstGeom prst="rect">
            <a:avLst/>
          </a:prstGeom>
        </p:spPr>
        <p:txBody>
          <a:bodyPr wrap="square">
            <a:spAutoFit/>
          </a:bodyPr>
          <a:lstStyle/>
          <a:p>
            <a:pPr algn="just"/>
            <a:r>
              <a:rPr lang="en-GB" dirty="0">
                <a:solidFill>
                  <a:srgbClr val="000000"/>
                </a:solidFill>
                <a:latin typeface="Calibri" panose="020F0502020204030204" pitchFamily="34" charset="0"/>
                <a:ea typeface="Calibri" panose="020F0502020204030204" pitchFamily="34" charset="0"/>
              </a:rPr>
              <a:t>As CEOS Chair for 2018, </a:t>
            </a:r>
            <a:r>
              <a:rPr lang="en-GB" dirty="0" smtClean="0">
                <a:solidFill>
                  <a:srgbClr val="000000"/>
                </a:solidFill>
                <a:latin typeface="Calibri" panose="020F0502020204030204" pitchFamily="34" charset="0"/>
                <a:ea typeface="Calibri" panose="020F0502020204030204" pitchFamily="34" charset="0"/>
              </a:rPr>
              <a:t>EC </a:t>
            </a:r>
            <a:r>
              <a:rPr lang="en-GB" dirty="0">
                <a:solidFill>
                  <a:srgbClr val="000000"/>
                </a:solidFill>
                <a:latin typeface="Calibri" panose="020F0502020204030204" pitchFamily="34" charset="0"/>
                <a:ea typeface="Calibri" panose="020F0502020204030204" pitchFamily="34" charset="0"/>
              </a:rPr>
              <a:t>will prioritize laying the foundation for an international CO</a:t>
            </a:r>
            <a:r>
              <a:rPr lang="en-GB" baseline="-25000" dirty="0">
                <a:solidFill>
                  <a:srgbClr val="000000"/>
                </a:solidFill>
                <a:latin typeface="Calibri" panose="020F0502020204030204" pitchFamily="34" charset="0"/>
                <a:ea typeface="Calibri" panose="020F0502020204030204" pitchFamily="34" charset="0"/>
              </a:rPr>
              <a:t>2</a:t>
            </a:r>
            <a:r>
              <a:rPr lang="en-GB" dirty="0">
                <a:solidFill>
                  <a:srgbClr val="000000"/>
                </a:solidFill>
                <a:latin typeface="Calibri" panose="020F0502020204030204" pitchFamily="34" charset="0"/>
                <a:ea typeface="Calibri" panose="020F0502020204030204" pitchFamily="34" charset="0"/>
              </a:rPr>
              <a:t> and GHG monitoring system, progressed through three initiatives:</a:t>
            </a:r>
            <a:endParaRPr lang="en-GB" sz="2400" dirty="0">
              <a:solidFill>
                <a:srgbClr val="000000"/>
              </a:solidFill>
              <a:latin typeface="Calibri" panose="020F0502020204030204" pitchFamily="34" charset="0"/>
              <a:ea typeface="Calibri" panose="020F0502020204030204" pitchFamily="34" charset="0"/>
            </a:endParaRPr>
          </a:p>
          <a:p>
            <a:pPr marL="342900" lvl="0" indent="-342900" algn="just">
              <a:buFont typeface="+mj-lt"/>
              <a:buAutoNum type="arabicPeriod"/>
            </a:pPr>
            <a:r>
              <a:rPr lang="en-GB" dirty="0">
                <a:solidFill>
                  <a:srgbClr val="000000"/>
                </a:solidFill>
                <a:latin typeface="Calibri" panose="020F0502020204030204" pitchFamily="34" charset="0"/>
                <a:ea typeface="Calibri" panose="020F0502020204030204" pitchFamily="34" charset="0"/>
              </a:rPr>
              <a:t>Facilitate the completion and follow-on activities of the AC-VC white paper on defining an optimum constellation for CO</a:t>
            </a:r>
            <a:r>
              <a:rPr lang="en-GB" baseline="-25000" dirty="0">
                <a:solidFill>
                  <a:srgbClr val="000000"/>
                </a:solidFill>
                <a:latin typeface="Calibri" panose="020F0502020204030204" pitchFamily="34" charset="0"/>
                <a:ea typeface="Calibri" panose="020F0502020204030204" pitchFamily="34" charset="0"/>
              </a:rPr>
              <a:t>2 </a:t>
            </a:r>
            <a:r>
              <a:rPr lang="en-GB" dirty="0">
                <a:solidFill>
                  <a:srgbClr val="000000"/>
                </a:solidFill>
                <a:latin typeface="Calibri" panose="020F0502020204030204" pitchFamily="34" charset="0"/>
                <a:ea typeface="Calibri" panose="020F0502020204030204" pitchFamily="34" charset="0"/>
              </a:rPr>
              <a:t>and GHG monitoring, including the joint competences of CEOS and CGMS, and in the general framework of the continued implementation of the CEOS Carbon Strategy.</a:t>
            </a:r>
            <a:endParaRPr lang="en-GB" sz="2400" dirty="0">
              <a:solidFill>
                <a:srgbClr val="000000"/>
              </a:solidFill>
              <a:latin typeface="Calibri" panose="020F0502020204030204" pitchFamily="34" charset="0"/>
              <a:ea typeface="Calibri" panose="020F0502020204030204" pitchFamily="34" charset="0"/>
            </a:endParaRPr>
          </a:p>
          <a:p>
            <a:pPr marL="342900" lvl="0" indent="-342900" algn="just">
              <a:buFont typeface="+mj-lt"/>
              <a:buAutoNum type="arabicPeriod"/>
            </a:pPr>
            <a:r>
              <a:rPr lang="en-GB" dirty="0">
                <a:solidFill>
                  <a:srgbClr val="000000"/>
                </a:solidFill>
                <a:latin typeface="Calibri" panose="020F0502020204030204" pitchFamily="34" charset="0"/>
                <a:ea typeface="Calibri" panose="020F0502020204030204" pitchFamily="34" charset="0"/>
              </a:rPr>
              <a:t>Place the space segment in the broader context of a fully sustained system for CO</a:t>
            </a:r>
            <a:r>
              <a:rPr lang="en-GB" baseline="-25000" dirty="0">
                <a:solidFill>
                  <a:srgbClr val="000000"/>
                </a:solidFill>
                <a:latin typeface="Calibri" panose="020F0502020204030204" pitchFamily="34" charset="0"/>
                <a:ea typeface="Calibri" panose="020F0502020204030204" pitchFamily="34" charset="0"/>
              </a:rPr>
              <a:t>2</a:t>
            </a:r>
            <a:r>
              <a:rPr lang="en-GB" dirty="0">
                <a:solidFill>
                  <a:srgbClr val="000000"/>
                </a:solidFill>
                <a:latin typeface="Calibri" panose="020F0502020204030204" pitchFamily="34" charset="0"/>
                <a:ea typeface="Calibri" panose="020F0502020204030204" pitchFamily="34" charset="0"/>
              </a:rPr>
              <a:t> monitoring. </a:t>
            </a:r>
            <a:endParaRPr lang="en-GB" dirty="0" smtClean="0">
              <a:solidFill>
                <a:srgbClr val="000000"/>
              </a:solidFill>
              <a:latin typeface="Calibri" panose="020F0502020204030204" pitchFamily="34" charset="0"/>
              <a:ea typeface="Calibri" panose="020F0502020204030204" pitchFamily="34" charset="0"/>
            </a:endParaRPr>
          </a:p>
          <a:p>
            <a:pPr marL="342900" lvl="0" indent="-342900" algn="just">
              <a:buFont typeface="+mj-lt"/>
              <a:buAutoNum type="arabicPeriod"/>
            </a:pPr>
            <a:r>
              <a:rPr lang="en-GB" dirty="0" smtClean="0">
                <a:solidFill>
                  <a:srgbClr val="000000"/>
                </a:solidFill>
                <a:latin typeface="Calibri" panose="020F0502020204030204" pitchFamily="34" charset="0"/>
                <a:ea typeface="Calibri" panose="020F0502020204030204" pitchFamily="34" charset="0"/>
              </a:rPr>
              <a:t>Advance </a:t>
            </a:r>
            <a:r>
              <a:rPr lang="en-GB" dirty="0">
                <a:solidFill>
                  <a:srgbClr val="000000"/>
                </a:solidFill>
                <a:latin typeface="Calibri" panose="020F0502020204030204" pitchFamily="34" charset="0"/>
                <a:ea typeface="Calibri" panose="020F0502020204030204" pitchFamily="34" charset="0"/>
              </a:rPr>
              <a:t>the relationship with CGMS for an operationally implemented and sustained observation capability. Consider establishing a formal working relationship between CEOS and CGMS as with the successful ongoing relationship on Systematic Observations of ECVs in support of UNFCCC.</a:t>
            </a:r>
            <a:endParaRPr lang="en-GB" sz="2400" dirty="0">
              <a:solidFill>
                <a:srgbClr val="000000"/>
              </a:solidFill>
              <a:latin typeface="Calibri" panose="020F0502020204030204" pitchFamily="34" charset="0"/>
              <a:ea typeface="Calibri" panose="020F0502020204030204" pitchFamily="34" charset="0"/>
            </a:endParaRPr>
          </a:p>
          <a:p>
            <a:pPr algn="just"/>
            <a:r>
              <a:rPr lang="en-GB" dirty="0">
                <a:solidFill>
                  <a:srgbClr val="000000"/>
                </a:solidFill>
                <a:latin typeface="Calibri" panose="020F0502020204030204" pitchFamily="34" charset="0"/>
                <a:ea typeface="Calibri" panose="020F0502020204030204" pitchFamily="34" charset="0"/>
              </a:rPr>
              <a:t>A workshop </a:t>
            </a:r>
            <a:r>
              <a:rPr lang="en-GB" dirty="0" smtClean="0">
                <a:solidFill>
                  <a:srgbClr val="000000"/>
                </a:solidFill>
                <a:latin typeface="Calibri" panose="020F0502020204030204" pitchFamily="34" charset="0"/>
                <a:ea typeface="Calibri" panose="020F0502020204030204" pitchFamily="34" charset="0"/>
              </a:rPr>
              <a:t>to discuss this is </a:t>
            </a:r>
            <a:r>
              <a:rPr lang="en-GB" dirty="0">
                <a:solidFill>
                  <a:srgbClr val="000000"/>
                </a:solidFill>
                <a:latin typeface="Calibri" panose="020F0502020204030204" pitchFamily="34" charset="0"/>
                <a:ea typeface="Calibri" panose="020F0502020204030204" pitchFamily="34" charset="0"/>
              </a:rPr>
              <a:t>planned for June 2018 in Italy. </a:t>
            </a:r>
            <a:endParaRPr lang="en-GB" sz="24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26007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a:t>
            </a:r>
            <a:r>
              <a:rPr lang="en-GB" baseline="-25000" dirty="0" smtClean="0"/>
              <a:t>2</a:t>
            </a:r>
            <a:r>
              <a:rPr lang="en-GB" dirty="0" smtClean="0"/>
              <a:t> and GHG Monitoring</a:t>
            </a:r>
            <a:endParaRPr lang="en-GB" dirty="0"/>
          </a:p>
        </p:txBody>
      </p:sp>
      <p:sp>
        <p:nvSpPr>
          <p:cNvPr id="3" name="Rectangle 2"/>
          <p:cNvSpPr/>
          <p:nvPr/>
        </p:nvSpPr>
        <p:spPr>
          <a:xfrm>
            <a:off x="136026" y="1335146"/>
            <a:ext cx="8871948" cy="3046988"/>
          </a:xfrm>
          <a:prstGeom prst="rect">
            <a:avLst/>
          </a:prstGeom>
        </p:spPr>
        <p:txBody>
          <a:bodyPr wrap="square">
            <a:spAutoFit/>
          </a:bodyPr>
          <a:lstStyle/>
          <a:p>
            <a:pPr algn="just"/>
            <a:r>
              <a:rPr lang="en-GB" sz="2400" dirty="0">
                <a:solidFill>
                  <a:srgbClr val="000000"/>
                </a:solidFill>
                <a:latin typeface="Calibri" panose="020F0502020204030204" pitchFamily="34" charset="0"/>
                <a:ea typeface="Calibri" panose="020F0502020204030204" pitchFamily="34" charset="0"/>
              </a:rPr>
              <a:t>CEOS and CGMS to review the modus operandi for cooperation as a priority in this area, and provided some possible paths:</a:t>
            </a:r>
          </a:p>
          <a:p>
            <a:pPr marL="342900" lvl="0" indent="-342900" algn="just">
              <a:buFont typeface="Arial" panose="020B0604020202020204" pitchFamily="34" charset="0"/>
              <a:buChar char="−"/>
            </a:pPr>
            <a:r>
              <a:rPr lang="en-GB" sz="2400" dirty="0">
                <a:solidFill>
                  <a:srgbClr val="000000"/>
                </a:solidFill>
                <a:latin typeface="Calibri" panose="020F0502020204030204" pitchFamily="34" charset="0"/>
                <a:ea typeface="Calibri" panose="020F0502020204030204" pitchFamily="34" charset="0"/>
              </a:rPr>
              <a:t>continue ad-hoc collaboration in the context of the CEOS Carbon Strategy Actions, e.g., as in joint efforts on the AC-VC white paper;</a:t>
            </a:r>
          </a:p>
          <a:p>
            <a:pPr marL="342900" lvl="0" indent="-342900" algn="just">
              <a:buFont typeface="Arial" panose="020B0604020202020204" pitchFamily="34" charset="0"/>
              <a:buChar char="−"/>
            </a:pPr>
            <a:r>
              <a:rPr lang="en-GB" sz="2400" dirty="0">
                <a:solidFill>
                  <a:srgbClr val="000000"/>
                </a:solidFill>
                <a:latin typeface="Calibri" panose="020F0502020204030204" pitchFamily="34" charset="0"/>
                <a:ea typeface="Calibri" panose="020F0502020204030204" pitchFamily="34" charset="0"/>
              </a:rPr>
              <a:t>establish a sub-group (with dedicated resources) in an existing standing WG, i.e., Joint WG on Climate;</a:t>
            </a:r>
          </a:p>
          <a:p>
            <a:pPr marL="342900" lvl="0" indent="-342900" algn="just">
              <a:buFont typeface="Arial" panose="020B0604020202020204" pitchFamily="34" charset="0"/>
              <a:buChar char="−"/>
            </a:pPr>
            <a:r>
              <a:rPr lang="en-GB" sz="2400" dirty="0">
                <a:solidFill>
                  <a:srgbClr val="000000"/>
                </a:solidFill>
                <a:latin typeface="Calibri" panose="020F0502020204030204" pitchFamily="34" charset="0"/>
                <a:ea typeface="Calibri" panose="020F0502020204030204" pitchFamily="34" charset="0"/>
              </a:rPr>
              <a:t>establish a dedicated joint WG specifically on Carbon/GHG observations. </a:t>
            </a:r>
          </a:p>
        </p:txBody>
      </p:sp>
    </p:spTree>
    <p:extLst>
      <p:ext uri="{BB962C8B-B14F-4D97-AF65-F5344CB8AC3E}">
        <p14:creationId xmlns:p14="http://schemas.microsoft.com/office/powerpoint/2010/main" val="2093059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COP-23</a:t>
            </a:r>
            <a:endParaRPr lang="en-GB" dirty="0"/>
          </a:p>
        </p:txBody>
      </p:sp>
      <p:sp>
        <p:nvSpPr>
          <p:cNvPr id="4" name="Content Placeholder 5"/>
          <p:cNvSpPr>
            <a:spLocks noGrp="1"/>
          </p:cNvSpPr>
          <p:nvPr>
            <p:ph idx="1"/>
          </p:nvPr>
        </p:nvSpPr>
        <p:spPr>
          <a:xfrm>
            <a:off x="3930106" y="1117024"/>
            <a:ext cx="5080140" cy="3530546"/>
          </a:xfrm>
        </p:spPr>
        <p:txBody>
          <a:bodyPr anchor="ctr">
            <a:normAutofit fontScale="92500" lnSpcReduction="20000"/>
          </a:bodyPr>
          <a:lstStyle/>
          <a:p>
            <a:r>
              <a:rPr lang="en-GB" dirty="0" smtClean="0"/>
              <a:t>November 6</a:t>
            </a:r>
            <a:r>
              <a:rPr lang="en-GB" baseline="30000" dirty="0" smtClean="0"/>
              <a:t>th</a:t>
            </a:r>
            <a:r>
              <a:rPr lang="en-GB" dirty="0" smtClean="0"/>
              <a:t> </a:t>
            </a:r>
            <a:r>
              <a:rPr lang="en-GB" dirty="0"/>
              <a:t>to </a:t>
            </a:r>
            <a:r>
              <a:rPr lang="en-GB" dirty="0" smtClean="0"/>
              <a:t>17</a:t>
            </a:r>
            <a:r>
              <a:rPr lang="en-GB" baseline="30000" dirty="0" smtClean="0"/>
              <a:t>th</a:t>
            </a:r>
            <a:r>
              <a:rPr lang="en-GB" dirty="0" smtClean="0"/>
              <a:t>, 2017 </a:t>
            </a:r>
            <a:r>
              <a:rPr lang="en-GB" dirty="0"/>
              <a:t>(duration: 12 days)</a:t>
            </a:r>
          </a:p>
          <a:p>
            <a:r>
              <a:rPr lang="en-GB" dirty="0" smtClean="0"/>
              <a:t>Bonn</a:t>
            </a:r>
            <a:r>
              <a:rPr lang="en-GB" dirty="0"/>
              <a:t>, UN </a:t>
            </a:r>
            <a:r>
              <a:rPr lang="en-GB" dirty="0" smtClean="0"/>
              <a:t>Campus</a:t>
            </a:r>
          </a:p>
          <a:p>
            <a:pPr lvl="1"/>
            <a:r>
              <a:rPr lang="en-AU" dirty="0"/>
              <a:t>WG Climate Chair and Ex-Chair participated in </a:t>
            </a:r>
            <a:r>
              <a:rPr lang="en-AU" dirty="0" smtClean="0"/>
              <a:t>several COP-23 </a:t>
            </a:r>
            <a:r>
              <a:rPr lang="en-AU" dirty="0"/>
              <a:t>side </a:t>
            </a:r>
            <a:r>
              <a:rPr lang="en-AU" dirty="0" smtClean="0"/>
              <a:t>events;</a:t>
            </a:r>
          </a:p>
          <a:p>
            <a:pPr lvl="1"/>
            <a:r>
              <a:rPr lang="en-AU" dirty="0" smtClean="0"/>
              <a:t>WGClimate chair introduced to the </a:t>
            </a:r>
            <a:r>
              <a:rPr lang="en-AU" dirty="0"/>
              <a:t>GHG monitoring </a:t>
            </a:r>
            <a:r>
              <a:rPr lang="en-AU" dirty="0" smtClean="0"/>
              <a:t>event, discussion was </a:t>
            </a:r>
            <a:r>
              <a:rPr lang="en-AU" dirty="0"/>
              <a:t>highlighting CEOS </a:t>
            </a:r>
            <a:r>
              <a:rPr lang="en-AU" dirty="0" smtClean="0"/>
              <a:t>contribution;</a:t>
            </a:r>
          </a:p>
          <a:p>
            <a:pPr lvl="1"/>
            <a:r>
              <a:rPr lang="en-AU" dirty="0" smtClean="0"/>
              <a:t>Climate </a:t>
            </a:r>
            <a:r>
              <a:rPr lang="en-AU" dirty="0"/>
              <a:t>change monitoring and climate services </a:t>
            </a:r>
            <a:r>
              <a:rPr lang="en-AU" dirty="0" smtClean="0"/>
              <a:t>organised </a:t>
            </a:r>
            <a:r>
              <a:rPr lang="en-AU" dirty="0"/>
              <a:t>by EC, EUMETSAT and ECMWF </a:t>
            </a:r>
            <a:r>
              <a:rPr lang="en-AU" dirty="0" smtClean="0"/>
              <a:t>where </a:t>
            </a:r>
            <a:r>
              <a:rPr lang="en-AU" dirty="0"/>
              <a:t>the ECV Inventory was featured as an international coordination </a:t>
            </a:r>
            <a:r>
              <a:rPr lang="en-AU" dirty="0" smtClean="0"/>
              <a:t>tool.</a:t>
            </a:r>
          </a:p>
        </p:txBody>
      </p:sp>
      <p:pic>
        <p:nvPicPr>
          <p:cNvPr id="5" name="Picture 4"/>
          <p:cNvPicPr>
            <a:picLocks noChangeAspect="1"/>
          </p:cNvPicPr>
          <p:nvPr/>
        </p:nvPicPr>
        <p:blipFill>
          <a:blip r:embed="rId2"/>
          <a:stretch>
            <a:fillRect/>
          </a:stretch>
        </p:blipFill>
        <p:spPr>
          <a:xfrm>
            <a:off x="409705" y="1200151"/>
            <a:ext cx="3266223" cy="3362288"/>
          </a:xfrm>
          <a:prstGeom prst="rect">
            <a:avLst/>
          </a:prstGeom>
        </p:spPr>
      </p:pic>
    </p:spTree>
    <p:extLst>
      <p:ext uri="{BB962C8B-B14F-4D97-AF65-F5344CB8AC3E}">
        <p14:creationId xmlns:p14="http://schemas.microsoft.com/office/powerpoint/2010/main" val="1569384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SBSTA - 47</a:t>
            </a:r>
            <a:endParaRPr lang="en-GB" dirty="0"/>
          </a:p>
        </p:txBody>
      </p:sp>
      <p:sp>
        <p:nvSpPr>
          <p:cNvPr id="3" name="Content Placeholder 2"/>
          <p:cNvSpPr>
            <a:spLocks noGrp="1"/>
          </p:cNvSpPr>
          <p:nvPr>
            <p:ph idx="1"/>
          </p:nvPr>
        </p:nvSpPr>
        <p:spPr>
          <a:xfrm>
            <a:off x="457200" y="1200151"/>
            <a:ext cx="8229600" cy="3674130"/>
          </a:xfrm>
        </p:spPr>
        <p:txBody>
          <a:bodyPr>
            <a:normAutofit fontScale="70000" lnSpcReduction="20000"/>
          </a:bodyPr>
          <a:lstStyle/>
          <a:p>
            <a:r>
              <a:rPr lang="en-US" dirty="0" smtClean="0"/>
              <a:t>Provided input to SBSTA Chair report on Architecture, GCOS-IP response, ECV Inventory and gap analysis; </a:t>
            </a:r>
          </a:p>
          <a:p>
            <a:r>
              <a:rPr lang="en-GB" dirty="0" smtClean="0"/>
              <a:t>Participated in an </a:t>
            </a:r>
            <a:r>
              <a:rPr lang="en-GB" dirty="0"/>
              <a:t>informal strategy meeting between the SBSTA Chair and the Earth observation community </a:t>
            </a:r>
            <a:r>
              <a:rPr lang="en-GB" dirty="0" smtClean="0"/>
              <a:t>on </a:t>
            </a:r>
            <a:r>
              <a:rPr lang="en-GB" dirty="0"/>
              <a:t>Friday 10</a:t>
            </a:r>
            <a:r>
              <a:rPr lang="en-GB" baseline="30000" dirty="0"/>
              <a:t>th</a:t>
            </a:r>
            <a:r>
              <a:rPr lang="en-GB" dirty="0"/>
              <a:t> November</a:t>
            </a:r>
            <a:r>
              <a:rPr lang="en-GB" dirty="0" smtClean="0"/>
              <a:t>;</a:t>
            </a:r>
            <a:endParaRPr lang="en-US" dirty="0" smtClean="0"/>
          </a:p>
          <a:p>
            <a:r>
              <a:rPr lang="en-US" dirty="0" smtClean="0"/>
              <a:t>SBSTA-47 noted </a:t>
            </a:r>
            <a:r>
              <a:rPr lang="en-US" dirty="0"/>
              <a:t>with appreciation the statements delivered at its first meeting by representatives of the European Union on behalf of the Committee on Earth Observation Satellites (CEOS) and the Coordination Group for Meteorological Satellites (CGMS), the Global Climate Observing System (GCOS</a:t>
            </a:r>
            <a:r>
              <a:rPr lang="en-US" dirty="0" smtClean="0"/>
              <a:t>);</a:t>
            </a:r>
          </a:p>
          <a:p>
            <a:r>
              <a:rPr lang="en-US" dirty="0" smtClean="0"/>
              <a:t>In particular: </a:t>
            </a:r>
            <a:endParaRPr lang="en-GB" dirty="0"/>
          </a:p>
          <a:p>
            <a:pPr lvl="1"/>
            <a:r>
              <a:rPr lang="en-US" dirty="0" smtClean="0"/>
              <a:t>4. (e</a:t>
            </a:r>
            <a:r>
              <a:rPr lang="en-US" dirty="0"/>
              <a:t>) The comprehensive space agency response to the GCOS IP, and its executive summary, by the Joint CEOS/CGMS Working Group on </a:t>
            </a:r>
            <a:r>
              <a:rPr lang="en-US" dirty="0" smtClean="0"/>
              <a:t>Climate.</a:t>
            </a:r>
            <a:endParaRPr lang="en-US" dirty="0"/>
          </a:p>
          <a:p>
            <a:pPr lvl="1"/>
            <a:r>
              <a:rPr lang="en-US" dirty="0" smtClean="0"/>
              <a:t>9</a:t>
            </a:r>
            <a:r>
              <a:rPr lang="en-US" dirty="0"/>
              <a:t>. The SBSTA recognized the progress made by the satellite community (see para. 4(e) above), in close collaboration with GCOS, in the development of the essential climate variable </a:t>
            </a:r>
            <a:r>
              <a:rPr lang="en-US" dirty="0" smtClean="0"/>
              <a:t>inventory (with explicit link).  </a:t>
            </a:r>
            <a:r>
              <a:rPr lang="en-US" dirty="0"/>
              <a:t>It noted the usefulness of the essential climate variable inventory for climate services. It invited CEOS and CGMS to report on progress at future sessions of the SBSTA, as appropriate. </a:t>
            </a:r>
          </a:p>
        </p:txBody>
      </p:sp>
    </p:spTree>
    <p:extLst>
      <p:ext uri="{BB962C8B-B14F-4D97-AF65-F5344CB8AC3E}">
        <p14:creationId xmlns:p14="http://schemas.microsoft.com/office/powerpoint/2010/main" val="4061332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a:t>
            </a:r>
            <a:r>
              <a:rPr lang="en-US" dirty="0"/>
              <a:t>Space-based Weather and Climate Extremes Monitoring</a:t>
            </a:r>
            <a:endParaRPr lang="en-GB" dirty="0"/>
          </a:p>
        </p:txBody>
      </p:sp>
      <p:sp>
        <p:nvSpPr>
          <p:cNvPr id="3" name="Content Placeholder 2"/>
          <p:cNvSpPr>
            <a:spLocks noGrp="1"/>
          </p:cNvSpPr>
          <p:nvPr>
            <p:ph idx="1"/>
          </p:nvPr>
        </p:nvSpPr>
        <p:spPr>
          <a:xfrm>
            <a:off x="457200" y="1200151"/>
            <a:ext cx="8229600" cy="3651460"/>
          </a:xfrm>
        </p:spPr>
        <p:txBody>
          <a:bodyPr>
            <a:normAutofit fontScale="70000" lnSpcReduction="20000"/>
          </a:bodyPr>
          <a:lstStyle/>
          <a:p>
            <a:r>
              <a:rPr lang="en-US" dirty="0"/>
              <a:t>Workshop to stimulate the utilization of space-based observation data and products for monitoring selected weather and climate extremes (heavy rainfall and drought in particular) on a routine basis (“in operations”), in response to current and future user </a:t>
            </a:r>
            <a:r>
              <a:rPr lang="en-US" dirty="0" smtClean="0"/>
              <a:t>requirements;</a:t>
            </a:r>
          </a:p>
          <a:p>
            <a:r>
              <a:rPr lang="en-US" dirty="0" smtClean="0"/>
              <a:t>Opened dialogue </a:t>
            </a:r>
            <a:r>
              <a:rPr lang="en-US" dirty="0"/>
              <a:t>amongst satellite operators, WMO Regional Climate </a:t>
            </a:r>
            <a:r>
              <a:rPr lang="en-US" dirty="0" err="1"/>
              <a:t>Centres</a:t>
            </a:r>
            <a:r>
              <a:rPr lang="en-US" dirty="0"/>
              <a:t> (RCCs) hosted by National Meteorological and Hydrological Services (NMHSs), and the science </a:t>
            </a:r>
            <a:r>
              <a:rPr lang="en-US" dirty="0" smtClean="0"/>
              <a:t>community;</a:t>
            </a:r>
          </a:p>
          <a:p>
            <a:r>
              <a:rPr lang="en-GB" dirty="0" smtClean="0"/>
              <a:t>In this context EUMETSAT CM SAF presented</a:t>
            </a:r>
            <a:r>
              <a:rPr lang="en-US" dirty="0" smtClean="0"/>
              <a:t> a definition </a:t>
            </a:r>
            <a:r>
              <a:rPr lang="en-US" dirty="0"/>
              <a:t>of an ICDR (Interim Climate Data Record) and stated that an international agreement of definition of ICDRs is </a:t>
            </a:r>
            <a:r>
              <a:rPr lang="en-US" dirty="0" smtClean="0"/>
              <a:t>needed;</a:t>
            </a:r>
          </a:p>
          <a:p>
            <a:r>
              <a:rPr lang="en-US" b="1" dirty="0" smtClean="0"/>
              <a:t>Definition (as used in GCOS-IP response):</a:t>
            </a:r>
            <a:r>
              <a:rPr lang="en-US" dirty="0" smtClean="0"/>
              <a:t> </a:t>
            </a:r>
            <a:r>
              <a:rPr lang="en-GB" i="1" dirty="0"/>
              <a:t>An Interim Climate Data Record (ICDR) is a Fundamental or Thematic Climate Data Record </a:t>
            </a:r>
            <a:r>
              <a:rPr lang="en-US" i="1" dirty="0"/>
              <a:t>regularly updated with an algorithm / system having maximum consistency to the FCDR or TCDR generation algorithm / </a:t>
            </a:r>
            <a:r>
              <a:rPr lang="en-US" i="1" dirty="0" smtClean="0"/>
              <a:t>system. </a:t>
            </a:r>
            <a:r>
              <a:rPr lang="en-US" i="1" dirty="0"/>
              <a:t>The update cycle depends on the user needs for climate extremes and might range from pentad to monthly.</a:t>
            </a:r>
          </a:p>
        </p:txBody>
      </p:sp>
    </p:spTree>
    <p:extLst>
      <p:ext uri="{BB962C8B-B14F-4D97-AF65-F5344CB8AC3E}">
        <p14:creationId xmlns:p14="http://schemas.microsoft.com/office/powerpoint/2010/main" val="2435523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 Space-based Weather and Climate Extremes Monitoring</a:t>
            </a:r>
            <a:endParaRPr lang="en-GB" dirty="0"/>
          </a:p>
        </p:txBody>
      </p:sp>
      <p:sp>
        <p:nvSpPr>
          <p:cNvPr id="3" name="Content Placeholder 2"/>
          <p:cNvSpPr>
            <a:spLocks noGrp="1"/>
          </p:cNvSpPr>
          <p:nvPr>
            <p:ph idx="1"/>
          </p:nvPr>
        </p:nvSpPr>
        <p:spPr/>
        <p:txBody>
          <a:bodyPr>
            <a:normAutofit fontScale="92500" lnSpcReduction="20000"/>
          </a:bodyPr>
          <a:lstStyle/>
          <a:p>
            <a:r>
              <a:rPr lang="en-US" b="1" dirty="0"/>
              <a:t>RECOMMENDATION 9: </a:t>
            </a:r>
            <a:r>
              <a:rPr lang="en-US" dirty="0"/>
              <a:t>The CEOS/CGMS Working Group on Climate to adopt the above proposed definition of an ICDR as part of the Climate Architecture. </a:t>
            </a:r>
          </a:p>
          <a:p>
            <a:r>
              <a:rPr lang="en-US" b="1" dirty="0"/>
              <a:t>RECOMMENDATION 10: </a:t>
            </a:r>
            <a:r>
              <a:rPr lang="en-US" dirty="0"/>
              <a:t>The CEOS/CGMS Working Group on Climate to confirm as best practice that the producer of the climatology (FCDR and TCDR) is best positioned to be responsible for an ICDR, in order to enable and maximize consistency. </a:t>
            </a:r>
          </a:p>
          <a:p>
            <a:r>
              <a:rPr lang="en-US" b="1" dirty="0"/>
              <a:t>RECOMMENDATION 11: </a:t>
            </a:r>
            <a:r>
              <a:rPr lang="en-US" dirty="0"/>
              <a:t>Data providers to provide at least two kinds of datasets for different applications, one being consistent with the longest available CDR, and the other one taking into account the latest developments/capabilities of instruments. </a:t>
            </a:r>
            <a:endParaRPr lang="en-GB" dirty="0"/>
          </a:p>
        </p:txBody>
      </p:sp>
    </p:spTree>
    <p:extLst>
      <p:ext uri="{BB962C8B-B14F-4D97-AF65-F5344CB8AC3E}">
        <p14:creationId xmlns:p14="http://schemas.microsoft.com/office/powerpoint/2010/main" val="1476936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4" name="Title 3"/>
          <p:cNvSpPr>
            <a:spLocks noGrp="1"/>
          </p:cNvSpPr>
          <p:nvPr>
            <p:ph type="ctrTitle"/>
          </p:nvPr>
        </p:nvSpPr>
        <p:spPr>
          <a:xfrm>
            <a:off x="1255809" y="1487638"/>
            <a:ext cx="6769902" cy="1102519"/>
          </a:xfrm>
        </p:spPr>
        <p:txBody>
          <a:bodyPr>
            <a:noAutofit/>
          </a:bodyPr>
          <a:lstStyle/>
          <a:p>
            <a:r>
              <a:rPr lang="en-GB" sz="4000" b="1" dirty="0" smtClean="0"/>
              <a:t>1. Introduction, Agenda, and Status of the Working Group</a:t>
            </a:r>
            <a:endParaRPr lang="en-GB" sz="4000" b="1" dirty="0"/>
          </a:p>
        </p:txBody>
      </p:sp>
      <p:sp>
        <p:nvSpPr>
          <p:cNvPr id="8" name="Shape 11"/>
          <p:cNvSpPr/>
          <p:nvPr/>
        </p:nvSpPr>
        <p:spPr>
          <a:xfrm>
            <a:off x="331698" y="3030366"/>
            <a:ext cx="4810638" cy="13414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defTabSz="914400">
              <a:lnSpc>
                <a:spcPct val="150000"/>
              </a:lnSpc>
              <a:defRPr>
                <a:solidFill>
                  <a:srgbClr val="000000"/>
                </a:solidFill>
              </a:defRPr>
            </a:pPr>
            <a:r>
              <a:rPr lang="en-US" sz="2400" dirty="0" smtClean="0">
                <a:solidFill>
                  <a:schemeClr val="tx2">
                    <a:lumMod val="50000"/>
                  </a:schemeClr>
                </a:solidFill>
                <a:latin typeface="+mj-lt"/>
                <a:ea typeface="Arial Bold"/>
                <a:cs typeface="Arial Bold"/>
              </a:rPr>
              <a:t>Jörg Schulz, EUMETSAT</a:t>
            </a:r>
          </a:p>
          <a:p>
            <a:pPr lvl="0" defTabSz="914400">
              <a:lnSpc>
                <a:spcPct val="150000"/>
              </a:lnSpc>
              <a:defRPr>
                <a:solidFill>
                  <a:srgbClr val="000000"/>
                </a:solidFill>
              </a:defRPr>
            </a:pPr>
            <a:endParaRPr sz="1600" dirty="0">
              <a:solidFill>
                <a:schemeClr val="tx2">
                  <a:lumMod val="50000"/>
                </a:schemeClr>
              </a:solidFill>
              <a:latin typeface="+mj-lt"/>
              <a:ea typeface="Arial Bold"/>
              <a:cs typeface="Arial Bold"/>
              <a:sym typeface="Arial Bold"/>
            </a:endParaRPr>
          </a:p>
        </p:txBody>
      </p:sp>
      <p:pic>
        <p:nvPicPr>
          <p:cNvPr id="7" name="Picture 6"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171" y="2947369"/>
            <a:ext cx="1308038" cy="14158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44" y="3204633"/>
            <a:ext cx="1919335" cy="901309"/>
          </a:xfrm>
          <a:prstGeom prst="rect">
            <a:avLst/>
          </a:prstGeom>
        </p:spPr>
      </p:pic>
    </p:spTree>
    <p:extLst>
      <p:ext uri="{BB962C8B-B14F-4D97-AF65-F5344CB8AC3E}">
        <p14:creationId xmlns:p14="http://schemas.microsoft.com/office/powerpoint/2010/main" val="4833165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CEOS 2018-2020 </a:t>
            </a:r>
            <a:r>
              <a:rPr lang="en-GB" dirty="0" err="1" smtClean="0"/>
              <a:t>Workplan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61866611"/>
              </p:ext>
            </p:extLst>
          </p:nvPr>
        </p:nvGraphicFramePr>
        <p:xfrm>
          <a:off x="132991" y="1143803"/>
          <a:ext cx="8905211" cy="3200400"/>
        </p:xfrm>
        <a:graphic>
          <a:graphicData uri="http://schemas.openxmlformats.org/drawingml/2006/table">
            <a:tbl>
              <a:tblPr firstRow="1" firstCol="1" bandRow="1">
                <a:tableStyleId>{5C22544A-7EE6-4342-B048-85BDC9FD1C3A}</a:tableStyleId>
              </a:tblPr>
              <a:tblGrid>
                <a:gridCol w="2587364"/>
                <a:gridCol w="888766"/>
                <a:gridCol w="4113473"/>
                <a:gridCol w="1315608"/>
              </a:tblGrid>
              <a:tr h="63639">
                <a:tc gridSpan="4">
                  <a:txBody>
                    <a:bodyPr/>
                    <a:lstStyle/>
                    <a:p>
                      <a:pPr algn="ctr">
                        <a:spcAft>
                          <a:spcPts val="0"/>
                        </a:spcAft>
                      </a:pPr>
                      <a:r>
                        <a:rPr lang="en-US" sz="1000" dirty="0">
                          <a:effectLst/>
                        </a:rPr>
                        <a:t>Climate Monitoring, Research, and Services Objectives/Deliverables: 2018-2020</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hMerge="1">
                  <a:txBody>
                    <a:bodyPr/>
                    <a:lstStyle/>
                    <a:p>
                      <a:endParaRPr lang="en-GB"/>
                    </a:p>
                  </a:txBody>
                  <a:tcPr/>
                </a:tc>
                <a:tc hMerge="1">
                  <a:txBody>
                    <a:bodyPr/>
                    <a:lstStyle/>
                    <a:p>
                      <a:endParaRPr lang="en-GB"/>
                    </a:p>
                  </a:txBody>
                  <a:tcPr/>
                </a:tc>
                <a:tc hMerge="1">
                  <a:txBody>
                    <a:bodyPr/>
                    <a:lstStyle/>
                    <a:p>
                      <a:endParaRPr lang="en-GB"/>
                    </a:p>
                  </a:txBody>
                  <a:tcPr/>
                </a:tc>
              </a:tr>
              <a:tr h="190917">
                <a:tc>
                  <a:txBody>
                    <a:bodyPr/>
                    <a:lstStyle/>
                    <a:p>
                      <a:pPr algn="ctr">
                        <a:spcAft>
                          <a:spcPts val="0"/>
                        </a:spcAft>
                      </a:pPr>
                      <a:r>
                        <a:rPr lang="en-US" sz="1000" dirty="0">
                          <a:effectLst/>
                        </a:rPr>
                        <a:t>Objective/Deliverable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ctr">
                        <a:spcAft>
                          <a:spcPts val="0"/>
                        </a:spcAft>
                      </a:pPr>
                      <a:r>
                        <a:rPr lang="en-US" sz="1000">
                          <a:effectLst/>
                        </a:rPr>
                        <a:t>Projected Completion Date</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ctr">
                        <a:spcAft>
                          <a:spcPts val="0"/>
                        </a:spcAft>
                      </a:pPr>
                      <a:r>
                        <a:rPr lang="en-US" sz="1000" dirty="0">
                          <a:effectLst/>
                        </a:rPr>
                        <a:t>Background Information</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ctr">
                        <a:spcAft>
                          <a:spcPts val="0"/>
                        </a:spcAft>
                      </a:pPr>
                      <a:r>
                        <a:rPr lang="en-US" sz="1000">
                          <a:effectLst/>
                        </a:rPr>
                        <a:t>Responsible CEOS Entity</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r>
              <a:tr h="53032">
                <a:tc gridSpan="4">
                  <a:txBody>
                    <a:bodyPr/>
                    <a:lstStyle/>
                    <a:p>
                      <a:pPr algn="l">
                        <a:spcAft>
                          <a:spcPts val="0"/>
                        </a:spcAft>
                      </a:pPr>
                      <a:r>
                        <a:rPr lang="en-US" sz="1000" dirty="0">
                          <a:effectLst/>
                        </a:rPr>
                        <a:t>Information dissemination and communication</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hMerge="1">
                  <a:txBody>
                    <a:bodyPr/>
                    <a:lstStyle/>
                    <a:p>
                      <a:endParaRPr lang="en-GB"/>
                    </a:p>
                  </a:txBody>
                  <a:tcPr/>
                </a:tc>
                <a:tc hMerge="1">
                  <a:txBody>
                    <a:bodyPr/>
                    <a:lstStyle/>
                    <a:p>
                      <a:endParaRPr lang="en-GB"/>
                    </a:p>
                  </a:txBody>
                  <a:tcPr/>
                </a:tc>
                <a:tc hMerge="1">
                  <a:txBody>
                    <a:bodyPr/>
                    <a:lstStyle/>
                    <a:p>
                      <a:endParaRPr lang="en-GB"/>
                    </a:p>
                  </a:txBody>
                  <a:tcPr/>
                </a:tc>
              </a:tr>
              <a:tr h="487898">
                <a:tc>
                  <a:txBody>
                    <a:bodyPr/>
                    <a:lstStyle/>
                    <a:p>
                      <a:pPr algn="l">
                        <a:spcAft>
                          <a:spcPts val="0"/>
                        </a:spcAft>
                      </a:pPr>
                      <a:r>
                        <a:rPr lang="en-US" sz="1000" dirty="0">
                          <a:effectLst/>
                        </a:rPr>
                        <a:t>CMRS-13: Development and Promotion of Case Studies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a:effectLst/>
                        </a:rPr>
                        <a:t>Q3 2019</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Previous work, supervised by the EC JRC and WMO, has already produced WMO 1192 Case Studies for Establishing an Architecture for Climate Monitoring from Space. WGClimate #6 </a:t>
                      </a:r>
                      <a:r>
                        <a:rPr lang="en-US" sz="1000" dirty="0" smtClean="0">
                          <a:effectLst/>
                        </a:rPr>
                        <a:t>decided that an </a:t>
                      </a:r>
                      <a:r>
                        <a:rPr lang="en-US" sz="1000" dirty="0">
                          <a:effectLst/>
                        </a:rPr>
                        <a:t>updated version containing additional case studies is targeted for the WMO congress in 2019. The output of previous and potential future work is to be supported by the dedicated Joint CEOS/CGMS WGClimate website.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a:effectLst/>
                        </a:rPr>
                        <a:t>WGClimate</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r>
              <a:tr h="53032">
                <a:tc gridSpan="4">
                  <a:txBody>
                    <a:bodyPr/>
                    <a:lstStyle/>
                    <a:p>
                      <a:pPr algn="l">
                        <a:spcAft>
                          <a:spcPts val="0"/>
                        </a:spcAft>
                      </a:pPr>
                      <a:r>
                        <a:rPr lang="en-US" sz="1000" dirty="0">
                          <a:effectLst/>
                        </a:rPr>
                        <a:t>Delivery of a second iteration of the Essential Climate Variable Inventory</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hMerge="1">
                  <a:txBody>
                    <a:bodyPr/>
                    <a:lstStyle/>
                    <a:p>
                      <a:endParaRPr lang="en-GB"/>
                    </a:p>
                  </a:txBody>
                  <a:tcPr/>
                </a:tc>
                <a:tc hMerge="1">
                  <a:txBody>
                    <a:bodyPr/>
                    <a:lstStyle/>
                    <a:p>
                      <a:endParaRPr lang="en-GB"/>
                    </a:p>
                  </a:txBody>
                  <a:tcPr/>
                </a:tc>
                <a:tc hMerge="1">
                  <a:txBody>
                    <a:bodyPr/>
                    <a:lstStyle/>
                    <a:p>
                      <a:endParaRPr lang="en-GB"/>
                    </a:p>
                  </a:txBody>
                  <a:tcPr/>
                </a:tc>
              </a:tr>
              <a:tr h="424259">
                <a:tc>
                  <a:txBody>
                    <a:bodyPr/>
                    <a:lstStyle/>
                    <a:p>
                      <a:pPr algn="l">
                        <a:spcAft>
                          <a:spcPts val="0"/>
                        </a:spcAft>
                      </a:pPr>
                      <a:r>
                        <a:rPr lang="en-US" sz="1000" dirty="0">
                          <a:effectLst/>
                        </a:rPr>
                        <a:t>CMRS-15: Gap analysis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a:effectLst/>
                        </a:rPr>
                        <a:t>Q2 2018</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Several teams will perform the cycle 2 gap analysis in parallel, with the work organized by thematic area. To ensure consistency of approach across the full inventory, the gap analysis work of the individual teams will be overseen/coordinated by the WGClimate Chair team.</a:t>
                      </a:r>
                      <a:endParaRPr lang="en-GB" sz="1000" dirty="0">
                        <a:effectLst/>
                      </a:endParaRPr>
                    </a:p>
                    <a:p>
                      <a:pPr algn="l">
                        <a:spcAft>
                          <a:spcPts val="0"/>
                        </a:spcAft>
                      </a:pPr>
                      <a:r>
                        <a:rPr lang="en-US" sz="1000" dirty="0">
                          <a:effectLst/>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a:effectLst/>
                        </a:rPr>
                        <a:t>WGClimate</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r>
              <a:tr h="318195">
                <a:tc>
                  <a:txBody>
                    <a:bodyPr/>
                    <a:lstStyle/>
                    <a:p>
                      <a:pPr algn="l">
                        <a:spcAft>
                          <a:spcPts val="0"/>
                        </a:spcAft>
                      </a:pPr>
                      <a:r>
                        <a:rPr lang="en-US" sz="1000" dirty="0">
                          <a:effectLst/>
                        </a:rPr>
                        <a:t>CMRS-16: Action plan</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a:effectLst/>
                        </a:rPr>
                        <a:t>Q2 2018</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The action plan will identify agreed actions that CEOS and CGMS Members and Associates intend to take to address priority gaps.  The action plan will be endorsed and released to the CEOS community at the </a:t>
                      </a:r>
                      <a:r>
                        <a:rPr lang="en-US" sz="1000" dirty="0" smtClean="0">
                          <a:effectLst/>
                        </a:rPr>
                        <a:t>33</a:t>
                      </a:r>
                      <a:r>
                        <a:rPr lang="en-US" sz="1000" baseline="30000" dirty="0" smtClean="0">
                          <a:effectLst/>
                        </a:rPr>
                        <a:t>rd</a:t>
                      </a:r>
                      <a:r>
                        <a:rPr lang="en-US" sz="1000" baseline="0" dirty="0" smtClean="0">
                          <a:effectLst/>
                        </a:rPr>
                        <a:t> </a:t>
                      </a:r>
                      <a:r>
                        <a:rPr lang="en-US" sz="1000" dirty="0" smtClean="0">
                          <a:effectLst/>
                        </a:rPr>
                        <a:t>CEOS SIT </a:t>
                      </a:r>
                      <a:r>
                        <a:rPr lang="en-US" sz="1000" dirty="0">
                          <a:effectLst/>
                        </a:rPr>
                        <a:t>Meeting.</a:t>
                      </a:r>
                      <a:endParaRPr lang="en-GB" sz="1000" dirty="0">
                        <a:effectLst/>
                      </a:endParaRPr>
                    </a:p>
                    <a:p>
                      <a:pPr algn="l">
                        <a:spcAft>
                          <a:spcPts val="0"/>
                        </a:spcAft>
                      </a:pPr>
                      <a:r>
                        <a:rPr lang="en-US" sz="1000" dirty="0">
                          <a:effectLst/>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WGClimate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r>
            </a:tbl>
          </a:graphicData>
        </a:graphic>
      </p:graphicFrame>
      <p:sp>
        <p:nvSpPr>
          <p:cNvPr id="5" name="Rectangle 1"/>
          <p:cNvSpPr>
            <a:spLocks noChangeArrowheads="1"/>
          </p:cNvSpPr>
          <p:nvPr/>
        </p:nvSpPr>
        <p:spPr bwMode="auto">
          <a:xfrm>
            <a:off x="2007088" y="17030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961181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CEOS 2018 – 2020 </a:t>
            </a:r>
            <a:r>
              <a:rPr lang="en-GB" dirty="0" err="1" smtClean="0"/>
              <a:t>Workplan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271925307"/>
              </p:ext>
            </p:extLst>
          </p:nvPr>
        </p:nvGraphicFramePr>
        <p:xfrm>
          <a:off x="119394" y="1211328"/>
          <a:ext cx="8905211" cy="3352800"/>
        </p:xfrm>
        <a:graphic>
          <a:graphicData uri="http://schemas.openxmlformats.org/drawingml/2006/table">
            <a:tbl>
              <a:tblPr firstRow="1" firstCol="1" bandRow="1">
                <a:tableStyleId>{5C22544A-7EE6-4342-B048-85BDC9FD1C3A}</a:tableStyleId>
              </a:tblPr>
              <a:tblGrid>
                <a:gridCol w="2587364"/>
                <a:gridCol w="888766"/>
                <a:gridCol w="4113473"/>
                <a:gridCol w="1315608"/>
              </a:tblGrid>
              <a:tr h="53032">
                <a:tc gridSpan="4">
                  <a:txBody>
                    <a:bodyPr/>
                    <a:lstStyle/>
                    <a:p>
                      <a:pPr algn="l">
                        <a:spcAft>
                          <a:spcPts val="0"/>
                        </a:spcAft>
                      </a:pPr>
                      <a:r>
                        <a:rPr lang="en-US" sz="1000" dirty="0">
                          <a:effectLst/>
                        </a:rPr>
                        <a:t>Annual delivery of the Essential Climate Variable inventory</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hMerge="1">
                  <a:txBody>
                    <a:bodyPr/>
                    <a:lstStyle/>
                    <a:p>
                      <a:endParaRPr lang="en-GB"/>
                    </a:p>
                  </a:txBody>
                  <a:tcPr/>
                </a:tc>
                <a:tc hMerge="1">
                  <a:txBody>
                    <a:bodyPr/>
                    <a:lstStyle/>
                    <a:p>
                      <a:endParaRPr lang="en-GB"/>
                    </a:p>
                  </a:txBody>
                  <a:tcPr/>
                </a:tc>
                <a:tc hMerge="1">
                  <a:txBody>
                    <a:bodyPr/>
                    <a:lstStyle/>
                    <a:p>
                      <a:endParaRPr lang="en-GB"/>
                    </a:p>
                  </a:txBody>
                  <a:tcPr/>
                </a:tc>
              </a:tr>
              <a:tr h="424259">
                <a:tc>
                  <a:txBody>
                    <a:bodyPr/>
                    <a:lstStyle/>
                    <a:p>
                      <a:pPr algn="l">
                        <a:spcAft>
                          <a:spcPts val="0"/>
                        </a:spcAft>
                      </a:pPr>
                      <a:r>
                        <a:rPr lang="en-US" sz="1000" dirty="0">
                          <a:effectLst/>
                        </a:rPr>
                        <a:t>CMRS-17: Collection, incorporation, and quality control of new &amp; updated information from data providers</a:t>
                      </a:r>
                      <a:endParaRPr lang="en-GB" sz="1000" dirty="0">
                        <a:effectLst/>
                      </a:endParaRPr>
                    </a:p>
                    <a:p>
                      <a:pPr algn="l">
                        <a:spcAft>
                          <a:spcPts val="0"/>
                        </a:spcAft>
                      </a:pPr>
                      <a:r>
                        <a:rPr lang="en-US" sz="1000" dirty="0">
                          <a:effectLst/>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Q4 every year from 2019 onwards</a:t>
                      </a:r>
                      <a:endParaRPr lang="en-GB" sz="1000" dirty="0">
                        <a:effectLst/>
                      </a:endParaRPr>
                    </a:p>
                    <a:p>
                      <a:pPr algn="just">
                        <a:spcAft>
                          <a:spcPts val="600"/>
                        </a:spcAft>
                      </a:pPr>
                      <a:r>
                        <a:rPr lang="en-US" sz="1000" dirty="0">
                          <a:effectLst/>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Based on a stable questionnaire, with potential updates of the inventory structure, to accommodate for example  requirements stemming from C3S and WCRP; and experiences from applicable projects.</a:t>
                      </a:r>
                      <a:endParaRPr lang="en-GB" sz="1000" dirty="0">
                        <a:effectLst/>
                      </a:endParaRPr>
                    </a:p>
                    <a:p>
                      <a:pPr algn="l">
                        <a:spcAft>
                          <a:spcPts val="0"/>
                        </a:spcAft>
                      </a:pPr>
                      <a:r>
                        <a:rPr lang="en-US" sz="1000" dirty="0">
                          <a:effectLst/>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WGClimate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r>
              <a:tr h="530324">
                <a:tc>
                  <a:txBody>
                    <a:bodyPr/>
                    <a:lstStyle/>
                    <a:p>
                      <a:pPr algn="l">
                        <a:spcAft>
                          <a:spcPts val="0"/>
                        </a:spcAft>
                      </a:pPr>
                      <a:r>
                        <a:rPr lang="en-US" sz="1000" dirty="0">
                          <a:effectLst/>
                        </a:rPr>
                        <a:t>CMRS-20: Gap analysis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a:effectLst/>
                        </a:rPr>
                        <a:t>Q4 every year from 2019 onwards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WG chairs will initiate gap analysis work that always provides incremental updates to the year before in terms of improvements on the compliance to GCOS requirements and a report in focus areas addressing needs of CEOS and CGMS. The gap analysis is coordinated by the WG Chair team and support by several expert teams that will perform the gap analysis in parallel.</a:t>
                      </a:r>
                      <a:endParaRPr lang="en-GB" sz="1000" dirty="0">
                        <a:effectLst/>
                      </a:endParaRPr>
                    </a:p>
                    <a:p>
                      <a:pPr algn="l">
                        <a:spcAft>
                          <a:spcPts val="0"/>
                        </a:spcAft>
                      </a:pPr>
                      <a:r>
                        <a:rPr lang="en-US" sz="1000" dirty="0">
                          <a:effectLst/>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WGClimate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r>
              <a:tr h="371227">
                <a:tc>
                  <a:txBody>
                    <a:bodyPr/>
                    <a:lstStyle/>
                    <a:p>
                      <a:pPr algn="l">
                        <a:spcAft>
                          <a:spcPts val="0"/>
                        </a:spcAft>
                      </a:pPr>
                      <a:r>
                        <a:rPr lang="en-US" sz="1000" dirty="0">
                          <a:effectLst/>
                        </a:rPr>
                        <a:t>CMRS-21: Action plan</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a:effectLst/>
                        </a:rPr>
                        <a:t>Q4 every year from 2019 onwards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The action plan identifying agreed actions that CEOS and CGMS Members and Associates intend to take to address priority gaps will be updated once a year. The actual action plan will be endorsed and released to the CEOS community at a suitable meeting.</a:t>
                      </a:r>
                      <a:endParaRPr lang="en-GB" sz="1000" dirty="0">
                        <a:effectLst/>
                      </a:endParaRPr>
                    </a:p>
                    <a:p>
                      <a:pPr algn="l">
                        <a:spcAft>
                          <a:spcPts val="0"/>
                        </a:spcAft>
                      </a:pPr>
                      <a:r>
                        <a:rPr lang="en-US" sz="1000" dirty="0">
                          <a:effectLst/>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WGClimate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r>
              <a:tr h="53032">
                <a:tc gridSpan="4">
                  <a:txBody>
                    <a:bodyPr/>
                    <a:lstStyle/>
                    <a:p>
                      <a:pPr algn="l">
                        <a:spcAft>
                          <a:spcPts val="0"/>
                        </a:spcAft>
                      </a:pPr>
                      <a:r>
                        <a:rPr lang="en-US" sz="1000" dirty="0">
                          <a:effectLst/>
                        </a:rPr>
                        <a:t>Engagement with GCOS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hMerge="1">
                  <a:txBody>
                    <a:bodyPr/>
                    <a:lstStyle/>
                    <a:p>
                      <a:endParaRPr lang="en-GB"/>
                    </a:p>
                  </a:txBody>
                  <a:tcPr/>
                </a:tc>
                <a:tc hMerge="1">
                  <a:txBody>
                    <a:bodyPr/>
                    <a:lstStyle/>
                    <a:p>
                      <a:endParaRPr lang="en-GB"/>
                    </a:p>
                  </a:txBody>
                  <a:tcPr/>
                </a:tc>
                <a:tc hMerge="1">
                  <a:txBody>
                    <a:bodyPr/>
                    <a:lstStyle/>
                    <a:p>
                      <a:endParaRPr lang="en-GB"/>
                    </a:p>
                  </a:txBody>
                  <a:tcPr/>
                </a:tc>
              </a:tr>
              <a:tr h="371227">
                <a:tc>
                  <a:txBody>
                    <a:bodyPr/>
                    <a:lstStyle/>
                    <a:p>
                      <a:pPr algn="l">
                        <a:spcAft>
                          <a:spcPts val="0"/>
                        </a:spcAft>
                      </a:pPr>
                      <a:r>
                        <a:rPr lang="en-US" sz="1000" dirty="0">
                          <a:effectLst/>
                        </a:rPr>
                        <a:t>CMRS-19: Joint CEOS/CGMS response to the new GCOS IP</a:t>
                      </a:r>
                      <a:endParaRPr lang="en-GB" sz="1000" dirty="0">
                        <a:effectLst/>
                      </a:endParaRPr>
                    </a:p>
                    <a:p>
                      <a:pPr algn="l">
                        <a:spcAft>
                          <a:spcPts val="0"/>
                        </a:spcAft>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a:effectLst/>
                        </a:rPr>
                        <a:t>Q2 2018</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Complement the response to the GCOS IP 2016 with the technical supplement addressing individual ECVs. Reflecting the partnership, this document will be developed jointly by CEOS and CGMS.</a:t>
                      </a:r>
                      <a:endParaRPr lang="en-GB" sz="1000" dirty="0">
                        <a:effectLst/>
                      </a:endParaRPr>
                    </a:p>
                    <a:p>
                      <a:pPr algn="l">
                        <a:spcAft>
                          <a:spcPts val="0"/>
                        </a:spcAft>
                      </a:pPr>
                      <a:r>
                        <a:rPr lang="en-US" sz="1000" dirty="0">
                          <a:effectLst/>
                        </a:rPr>
                        <a:t> </a:t>
                      </a:r>
                      <a:endParaRPr lang="en-GB" sz="1000" dirty="0">
                        <a:effectLst/>
                      </a:endParaRPr>
                    </a:p>
                    <a:p>
                      <a:pPr algn="l">
                        <a:spcAft>
                          <a:spcPts val="0"/>
                        </a:spcAft>
                      </a:pPr>
                      <a:r>
                        <a:rPr lang="en-US" sz="1000" dirty="0">
                          <a:effectLst/>
                        </a:rPr>
                        <a:t>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c>
                  <a:txBody>
                    <a:bodyPr/>
                    <a:lstStyle/>
                    <a:p>
                      <a:pPr algn="l">
                        <a:spcAft>
                          <a:spcPts val="0"/>
                        </a:spcAft>
                      </a:pPr>
                      <a:r>
                        <a:rPr lang="en-US" sz="1000" dirty="0">
                          <a:effectLst/>
                        </a:rPr>
                        <a:t>WGClimate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865" marR="23865" marT="0" marB="0"/>
                </a:tc>
              </a:tr>
            </a:tbl>
          </a:graphicData>
        </a:graphic>
      </p:graphicFrame>
    </p:spTree>
    <p:extLst>
      <p:ext uri="{BB962C8B-B14F-4D97-AF65-F5344CB8AC3E}">
        <p14:creationId xmlns:p14="http://schemas.microsoft.com/office/powerpoint/2010/main" val="69046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for this meeting</a:t>
            </a:r>
            <a:endParaRPr lang="en-GB" dirty="0"/>
          </a:p>
        </p:txBody>
      </p:sp>
      <p:sp>
        <p:nvSpPr>
          <p:cNvPr id="3" name="Content Placeholder 2"/>
          <p:cNvSpPr>
            <a:spLocks noGrp="1"/>
          </p:cNvSpPr>
          <p:nvPr>
            <p:ph idx="1"/>
          </p:nvPr>
        </p:nvSpPr>
        <p:spPr>
          <a:xfrm>
            <a:off x="457199" y="1200150"/>
            <a:ext cx="8390467" cy="3643903"/>
          </a:xfrm>
        </p:spPr>
        <p:txBody>
          <a:bodyPr>
            <a:normAutofit fontScale="92500" lnSpcReduction="20000"/>
          </a:bodyPr>
          <a:lstStyle/>
          <a:p>
            <a:r>
              <a:rPr lang="en-GB" sz="2600" dirty="0" smtClean="0"/>
              <a:t>Finish the specific ECV analysis to the degree we can and agree a set of recommendations and actions;</a:t>
            </a:r>
          </a:p>
          <a:p>
            <a:r>
              <a:rPr lang="en-GB" sz="2600" dirty="0" smtClean="0"/>
              <a:t>Agree on how we finish the remaining task on the GCOS-IP response;</a:t>
            </a:r>
          </a:p>
          <a:p>
            <a:r>
              <a:rPr lang="en-GB" sz="2600" dirty="0" smtClean="0"/>
              <a:t>Establish a view on the Space Climate Observatory proposed by CNES;</a:t>
            </a:r>
          </a:p>
          <a:p>
            <a:r>
              <a:rPr lang="en-GB" sz="2600" dirty="0" smtClean="0"/>
              <a:t>Discuss proposals for future structures implementing ECV climate data record production by WMO and SCOPE-CM;</a:t>
            </a:r>
          </a:p>
          <a:p>
            <a:r>
              <a:rPr lang="en-GB" sz="2600" dirty="0" smtClean="0"/>
              <a:t>Discuss the way forward for the ECV Inventory update and evolution.</a:t>
            </a:r>
          </a:p>
          <a:p>
            <a:endParaRPr lang="en-GB" dirty="0"/>
          </a:p>
        </p:txBody>
      </p:sp>
    </p:spTree>
    <p:extLst>
      <p:ext uri="{BB962C8B-B14F-4D97-AF65-F5344CB8AC3E}">
        <p14:creationId xmlns:p14="http://schemas.microsoft.com/office/powerpoint/2010/main" val="4060878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4" name="Title 3"/>
          <p:cNvSpPr>
            <a:spLocks noGrp="1"/>
          </p:cNvSpPr>
          <p:nvPr>
            <p:ph type="ctrTitle"/>
          </p:nvPr>
        </p:nvSpPr>
        <p:spPr>
          <a:xfrm>
            <a:off x="1071143" y="1487638"/>
            <a:ext cx="6999543" cy="1102519"/>
          </a:xfrm>
        </p:spPr>
        <p:txBody>
          <a:bodyPr>
            <a:noAutofit/>
          </a:bodyPr>
          <a:lstStyle/>
          <a:p>
            <a:r>
              <a:rPr lang="en-GB" sz="4000" b="1" dirty="0" smtClean="0"/>
              <a:t>2. Gap Analysis Report, Recommendations and Actions</a:t>
            </a:r>
            <a:endParaRPr lang="en-GB" sz="4000" b="1" dirty="0"/>
          </a:p>
        </p:txBody>
      </p:sp>
      <p:sp>
        <p:nvSpPr>
          <p:cNvPr id="8" name="Shape 11"/>
          <p:cNvSpPr/>
          <p:nvPr/>
        </p:nvSpPr>
        <p:spPr>
          <a:xfrm>
            <a:off x="331698" y="3022810"/>
            <a:ext cx="4810638" cy="13489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defTabSz="914400">
              <a:lnSpc>
                <a:spcPct val="150000"/>
              </a:lnSpc>
              <a:defRPr>
                <a:solidFill>
                  <a:srgbClr val="000000"/>
                </a:solidFill>
              </a:defRPr>
            </a:pPr>
            <a:r>
              <a:rPr lang="en-US" sz="2400" dirty="0" smtClean="0">
                <a:solidFill>
                  <a:schemeClr val="tx2">
                    <a:lumMod val="50000"/>
                  </a:schemeClr>
                </a:solidFill>
                <a:latin typeface="+mj-lt"/>
                <a:ea typeface="Arial Bold"/>
                <a:cs typeface="Arial Bold"/>
              </a:rPr>
              <a:t>Jörg Schulz, EUMETSAT</a:t>
            </a:r>
          </a:p>
          <a:p>
            <a:pPr lvl="0" defTabSz="914400">
              <a:lnSpc>
                <a:spcPct val="150000"/>
              </a:lnSpc>
              <a:defRPr>
                <a:solidFill>
                  <a:srgbClr val="000000"/>
                </a:solidFill>
              </a:defRPr>
            </a:pPr>
            <a:endParaRPr sz="1600" dirty="0">
              <a:solidFill>
                <a:schemeClr val="tx2">
                  <a:lumMod val="50000"/>
                </a:schemeClr>
              </a:solidFill>
              <a:latin typeface="+mj-lt"/>
              <a:ea typeface="Arial Bold"/>
              <a:cs typeface="Arial Bold"/>
              <a:sym typeface="Arial Bold"/>
            </a:endParaRPr>
          </a:p>
        </p:txBody>
      </p:sp>
      <p:pic>
        <p:nvPicPr>
          <p:cNvPr id="7" name="Picture 6"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171" y="2947369"/>
            <a:ext cx="1308038" cy="14158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44" y="3204633"/>
            <a:ext cx="1919335" cy="901309"/>
          </a:xfrm>
          <a:prstGeom prst="rect">
            <a:avLst/>
          </a:prstGeom>
        </p:spPr>
      </p:pic>
    </p:spTree>
    <p:extLst>
      <p:ext uri="{BB962C8B-B14F-4D97-AF65-F5344CB8AC3E}">
        <p14:creationId xmlns:p14="http://schemas.microsoft.com/office/powerpoint/2010/main" val="7151561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ECV Inventory and Gap </a:t>
            </a:r>
            <a:r>
              <a:rPr lang="en-GB" b="1" dirty="0" smtClean="0"/>
              <a:t>Analysis</a:t>
            </a:r>
            <a:endParaRPr lang="en-GB" dirty="0"/>
          </a:p>
        </p:txBody>
      </p:sp>
      <p:sp>
        <p:nvSpPr>
          <p:cNvPr id="3" name="Content Placeholder 2"/>
          <p:cNvSpPr>
            <a:spLocks noGrp="1"/>
          </p:cNvSpPr>
          <p:nvPr>
            <p:ph idx="4294967295"/>
          </p:nvPr>
        </p:nvSpPr>
        <p:spPr>
          <a:xfrm>
            <a:off x="140462" y="1004296"/>
            <a:ext cx="4849813" cy="3740150"/>
          </a:xfrm>
        </p:spPr>
        <p:txBody>
          <a:bodyPr anchor="ctr">
            <a:normAutofit fontScale="70000" lnSpcReduction="20000"/>
          </a:bodyPr>
          <a:lstStyle/>
          <a:p>
            <a:pPr>
              <a:lnSpc>
                <a:spcPct val="120000"/>
              </a:lnSpc>
              <a:spcBef>
                <a:spcPts val="0"/>
              </a:spcBef>
            </a:pPr>
            <a:r>
              <a:rPr lang="en-GB" dirty="0"/>
              <a:t>ECV Inventory 2.0 published;</a:t>
            </a:r>
          </a:p>
          <a:p>
            <a:pPr>
              <a:lnSpc>
                <a:spcPct val="120000"/>
              </a:lnSpc>
              <a:spcBef>
                <a:spcPts val="0"/>
              </a:spcBef>
            </a:pPr>
            <a:r>
              <a:rPr lang="en-US" dirty="0"/>
              <a:t>Fully describes current and planned implementation arrangements (ECV-by-ECV) within the Architecture;</a:t>
            </a:r>
            <a:endParaRPr lang="en-GB" dirty="0"/>
          </a:p>
          <a:p>
            <a:pPr>
              <a:lnSpc>
                <a:spcPct val="120000"/>
              </a:lnSpc>
              <a:spcBef>
                <a:spcPts val="0"/>
              </a:spcBef>
            </a:pPr>
            <a:r>
              <a:rPr lang="en-GB" dirty="0"/>
              <a:t>More than 4 times more data records 913 </a:t>
            </a:r>
            <a:r>
              <a:rPr lang="en-GB" dirty="0" smtClean="0"/>
              <a:t>versus </a:t>
            </a:r>
            <a:r>
              <a:rPr lang="en-GB" dirty="0"/>
              <a:t>~210 compared to first version 2015;</a:t>
            </a:r>
          </a:p>
          <a:p>
            <a:pPr>
              <a:lnSpc>
                <a:spcPct val="120000"/>
              </a:lnSpc>
              <a:spcBef>
                <a:spcPts val="0"/>
              </a:spcBef>
            </a:pPr>
            <a:r>
              <a:rPr lang="en-GB" dirty="0"/>
              <a:t>Content for the first time fully verified;</a:t>
            </a:r>
          </a:p>
          <a:p>
            <a:pPr>
              <a:lnSpc>
                <a:spcPct val="120000"/>
              </a:lnSpc>
              <a:spcBef>
                <a:spcPts val="0"/>
              </a:spcBef>
            </a:pPr>
            <a:r>
              <a:rPr lang="en-GB" dirty="0"/>
              <a:t>Gap analysis capacity demonstrated:</a:t>
            </a:r>
          </a:p>
          <a:p>
            <a:pPr marL="520700" lvl="1" indent="-342900">
              <a:spcBef>
                <a:spcPts val="0"/>
              </a:spcBef>
              <a:buFont typeface="Lucida Grande"/>
              <a:buChar char="-"/>
            </a:pPr>
            <a:r>
              <a:rPr lang="en-GB" dirty="0"/>
              <a:t>All ECV Products without CDRs identified</a:t>
            </a:r>
          </a:p>
          <a:p>
            <a:pPr marL="520700" lvl="1" indent="-342900">
              <a:spcBef>
                <a:spcPts val="0"/>
              </a:spcBef>
              <a:buFont typeface="Lucida Grande"/>
              <a:buChar char="-"/>
            </a:pPr>
            <a:r>
              <a:rPr lang="en-GB" dirty="0"/>
              <a:t>Compliance of CDRs to GCOS requirements analysed</a:t>
            </a:r>
          </a:p>
          <a:p>
            <a:pPr marL="520700" lvl="1" indent="-342900">
              <a:spcBef>
                <a:spcPts val="0"/>
              </a:spcBef>
              <a:buFont typeface="Lucida Grande"/>
              <a:buChar char="-"/>
            </a:pPr>
            <a:r>
              <a:rPr lang="en-GB" dirty="0"/>
              <a:t>Capability to analyse missing </a:t>
            </a:r>
            <a:r>
              <a:rPr lang="en-GB" dirty="0" smtClean="0"/>
              <a:t>measurements </a:t>
            </a:r>
            <a:r>
              <a:rPr lang="en-GB" dirty="0"/>
              <a:t>established (Inventory/MIM/OSCAR harmonisation </a:t>
            </a:r>
            <a:r>
              <a:rPr lang="en-GB" dirty="0" smtClean="0"/>
              <a:t>realised);</a:t>
            </a:r>
            <a:endParaRPr lang="en-GB" dirty="0"/>
          </a:p>
          <a:p>
            <a:pPr>
              <a:spcBef>
                <a:spcPts val="0"/>
              </a:spcBef>
            </a:pPr>
            <a:r>
              <a:rPr lang="en-GB" dirty="0"/>
              <a:t>Financial support of the EC for the Inventory gratefully </a:t>
            </a:r>
            <a:r>
              <a:rPr lang="en-GB" dirty="0" smtClean="0"/>
              <a:t>acknowledged.</a:t>
            </a:r>
            <a:endParaRPr lang="en-GB" dirty="0"/>
          </a:p>
        </p:txBody>
      </p:sp>
      <p:graphicFrame>
        <p:nvGraphicFramePr>
          <p:cNvPr id="4" name="Diagram 3"/>
          <p:cNvGraphicFramePr/>
          <p:nvPr>
            <p:extLst>
              <p:ext uri="{D42A27DB-BD31-4B8C-83A1-F6EECF244321}">
                <p14:modId xmlns:p14="http://schemas.microsoft.com/office/powerpoint/2010/main" val="731639980"/>
              </p:ext>
            </p:extLst>
          </p:nvPr>
        </p:nvGraphicFramePr>
        <p:xfrm>
          <a:off x="3760359" y="869483"/>
          <a:ext cx="6172200" cy="3006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854758" y="2966004"/>
            <a:ext cx="849624" cy="1107996"/>
          </a:xfrm>
          <a:prstGeom prst="rect">
            <a:avLst/>
          </a:prstGeom>
        </p:spPr>
        <p:txBody>
          <a:bodyPr wrap="none">
            <a:spAutoFit/>
          </a:bodyPr>
          <a:lstStyle/>
          <a:p>
            <a:r>
              <a:rPr lang="en-GB" sz="6600" b="1" dirty="0" smtClean="0">
                <a:solidFill>
                  <a:srgbClr val="92D050"/>
                </a:solidFill>
                <a:sym typeface="Wingdings" panose="05000000000000000000" pitchFamily="2" charset="2"/>
              </a:rPr>
              <a:t></a:t>
            </a:r>
            <a:endParaRPr lang="en-GB" sz="6600" b="1" dirty="0">
              <a:solidFill>
                <a:srgbClr val="92D050"/>
              </a:solidFill>
            </a:endParaRPr>
          </a:p>
        </p:txBody>
      </p:sp>
      <p:sp>
        <p:nvSpPr>
          <p:cNvPr id="6" name="Rectangle 5"/>
          <p:cNvSpPr/>
          <p:nvPr/>
        </p:nvSpPr>
        <p:spPr>
          <a:xfrm>
            <a:off x="6562057" y="2115977"/>
            <a:ext cx="627971" cy="769441"/>
          </a:xfrm>
          <a:prstGeom prst="rect">
            <a:avLst/>
          </a:prstGeom>
        </p:spPr>
        <p:txBody>
          <a:bodyPr wrap="none">
            <a:spAutoFit/>
          </a:bodyPr>
          <a:lstStyle/>
          <a:p>
            <a:r>
              <a:rPr lang="en-GB" sz="4400" b="1" dirty="0" smtClean="0">
                <a:solidFill>
                  <a:srgbClr val="92D050"/>
                </a:solidFill>
                <a:sym typeface="Wingdings" panose="05000000000000000000" pitchFamily="2" charset="2"/>
              </a:rPr>
              <a:t></a:t>
            </a:r>
            <a:endParaRPr lang="en-GB" sz="4400" b="1" dirty="0">
              <a:solidFill>
                <a:srgbClr val="92D050"/>
              </a:solidFill>
            </a:endParaRPr>
          </a:p>
        </p:txBody>
      </p:sp>
      <p:sp>
        <p:nvSpPr>
          <p:cNvPr id="7" name="TextBox 6"/>
          <p:cNvSpPr txBox="1"/>
          <p:nvPr/>
        </p:nvSpPr>
        <p:spPr>
          <a:xfrm>
            <a:off x="4666597" y="5949435"/>
            <a:ext cx="440120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u="sng" dirty="0">
                <a:hlinkClick r:id="rId7"/>
              </a:rPr>
              <a:t>http://</a:t>
            </a:r>
            <a:r>
              <a:rPr lang="en-GB" u="sng" dirty="0" smtClean="0">
                <a:hlinkClick r:id="rId7"/>
              </a:rPr>
              <a:t>climatemonitoring.info/ecvinventory</a:t>
            </a:r>
            <a:r>
              <a:rPr lang="en-GB" dirty="0" smtClean="0"/>
              <a:t> </a:t>
            </a:r>
            <a:endParaRPr kumimoji="0" lang="en-GB" sz="1800" b="0" i="0" u="none" strike="noStrike" cap="none" spc="0" normalizeH="0" baseline="0" dirty="0">
              <a:ln>
                <a:noFill/>
              </a:ln>
              <a:solidFill>
                <a:srgbClr val="002569"/>
              </a:solidFill>
              <a:effectLst/>
              <a:uFillTx/>
            </a:endParaRPr>
          </a:p>
        </p:txBody>
      </p:sp>
      <p:sp>
        <p:nvSpPr>
          <p:cNvPr id="8" name="TextBox 7"/>
          <p:cNvSpPr txBox="1"/>
          <p:nvPr/>
        </p:nvSpPr>
        <p:spPr>
          <a:xfrm>
            <a:off x="4818997" y="6101835"/>
            <a:ext cx="440120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u="sng" dirty="0">
                <a:hlinkClick r:id="rId7"/>
              </a:rPr>
              <a:t>http://</a:t>
            </a:r>
            <a:r>
              <a:rPr lang="en-GB" u="sng" dirty="0" smtClean="0">
                <a:hlinkClick r:id="rId7"/>
              </a:rPr>
              <a:t>climatemonitoring.info/ecvinventory</a:t>
            </a:r>
            <a:r>
              <a:rPr lang="en-GB" dirty="0" smtClean="0"/>
              <a:t> </a:t>
            </a:r>
            <a:endParaRPr kumimoji="0" lang="en-GB" sz="1800" b="0" i="0" u="none" strike="noStrike" cap="none" spc="0" normalizeH="0" baseline="0" dirty="0">
              <a:ln>
                <a:noFill/>
              </a:ln>
              <a:solidFill>
                <a:srgbClr val="002569"/>
              </a:solidFill>
              <a:effectLst/>
              <a:uFillTx/>
            </a:endParaRPr>
          </a:p>
        </p:txBody>
      </p:sp>
      <p:sp>
        <p:nvSpPr>
          <p:cNvPr id="9" name="TextBox 8"/>
          <p:cNvSpPr txBox="1"/>
          <p:nvPr/>
        </p:nvSpPr>
        <p:spPr>
          <a:xfrm>
            <a:off x="4990275" y="4071907"/>
            <a:ext cx="41840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GB" u="sng" dirty="0">
                <a:hlinkClick r:id="rId7"/>
              </a:rPr>
              <a:t>http://</a:t>
            </a:r>
            <a:r>
              <a:rPr lang="en-GB" u="sng" dirty="0" smtClean="0">
                <a:hlinkClick r:id="rId7"/>
              </a:rPr>
              <a:t>climatemonitoring.info/ecvinventory</a:t>
            </a:r>
            <a:r>
              <a:rPr lang="en-GB" dirty="0" smtClean="0"/>
              <a:t> </a:t>
            </a:r>
            <a:endParaRPr kumimoji="0" lang="en-GB"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880131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Addressing shortfalls </a:t>
            </a:r>
            <a:r>
              <a:rPr lang="en-GB" dirty="0" err="1" smtClean="0"/>
              <a:t>wrt</a:t>
            </a:r>
            <a:r>
              <a:rPr lang="en-GB" dirty="0" smtClean="0"/>
              <a:t>. GCOS</a:t>
            </a:r>
            <a:endParaRPr lang="en-GB" dirty="0"/>
          </a:p>
        </p:txBody>
      </p:sp>
      <p:pic>
        <p:nvPicPr>
          <p:cNvPr id="4" name="Picture 3"/>
          <p:cNvPicPr/>
          <p:nvPr/>
        </p:nvPicPr>
        <p:blipFill>
          <a:blip r:embed="rId2"/>
          <a:stretch>
            <a:fillRect/>
          </a:stretch>
        </p:blipFill>
        <p:spPr>
          <a:xfrm>
            <a:off x="142876" y="1171575"/>
            <a:ext cx="9001124" cy="3857625"/>
          </a:xfrm>
          <a:prstGeom prst="rect">
            <a:avLst/>
          </a:prstGeom>
        </p:spPr>
      </p:pic>
      <p:sp>
        <p:nvSpPr>
          <p:cNvPr id="3" name="TextBox 2"/>
          <p:cNvSpPr txBox="1"/>
          <p:nvPr/>
        </p:nvSpPr>
        <p:spPr>
          <a:xfrm>
            <a:off x="2514600" y="1186934"/>
            <a:ext cx="5531322" cy="369332"/>
          </a:xfrm>
          <a:prstGeom prst="rect">
            <a:avLst/>
          </a:prstGeom>
          <a:noFill/>
        </p:spPr>
        <p:txBody>
          <a:bodyPr wrap="none" rtlCol="0">
            <a:spAutoFit/>
          </a:bodyPr>
          <a:lstStyle/>
          <a:p>
            <a:r>
              <a:rPr lang="en-GB" dirty="0" smtClean="0">
                <a:solidFill>
                  <a:schemeClr val="tx2"/>
                </a:solidFill>
              </a:rPr>
              <a:t>This analysis can be done down to the single data record.</a:t>
            </a:r>
            <a:endParaRPr lang="en-GB" dirty="0">
              <a:solidFill>
                <a:schemeClr val="tx2"/>
              </a:solidFill>
            </a:endParaRPr>
          </a:p>
        </p:txBody>
      </p:sp>
    </p:spTree>
    <p:extLst>
      <p:ext uri="{BB962C8B-B14F-4D97-AF65-F5344CB8AC3E}">
        <p14:creationId xmlns:p14="http://schemas.microsoft.com/office/powerpoint/2010/main" val="355220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 </a:t>
            </a:r>
            <a:r>
              <a:rPr lang="en-GB" dirty="0" smtClean="0"/>
              <a:t>learnt</a:t>
            </a:r>
            <a:endParaRPr lang="en-GB" dirty="0"/>
          </a:p>
        </p:txBody>
      </p:sp>
      <p:sp>
        <p:nvSpPr>
          <p:cNvPr id="3" name="Content Placeholder 2"/>
          <p:cNvSpPr>
            <a:spLocks noGrp="1"/>
          </p:cNvSpPr>
          <p:nvPr>
            <p:ph idx="4294967295"/>
          </p:nvPr>
        </p:nvSpPr>
        <p:spPr>
          <a:xfrm>
            <a:off x="225425" y="1067613"/>
            <a:ext cx="8693150" cy="3722688"/>
          </a:xfrm>
        </p:spPr>
        <p:txBody>
          <a:bodyPr anchor="ctr">
            <a:normAutofit fontScale="70000" lnSpcReduction="20000"/>
          </a:bodyPr>
          <a:lstStyle/>
          <a:p>
            <a:pPr>
              <a:spcBef>
                <a:spcPts val="0"/>
              </a:spcBef>
              <a:spcAft>
                <a:spcPts val="300"/>
              </a:spcAft>
            </a:pPr>
            <a:r>
              <a:rPr lang="en-GB" dirty="0"/>
              <a:t>The EC Funding of the inventory activities made a big difference;</a:t>
            </a:r>
          </a:p>
          <a:p>
            <a:pPr>
              <a:spcBef>
                <a:spcPts val="0"/>
              </a:spcBef>
              <a:spcAft>
                <a:spcPts val="300"/>
              </a:spcAft>
            </a:pPr>
            <a:r>
              <a:rPr lang="en-GB" dirty="0"/>
              <a:t>Engagement with agency focal points and data set experts </a:t>
            </a:r>
            <a:r>
              <a:rPr lang="en-GB" dirty="0" smtClean="0"/>
              <a:t>(&gt;100) was </a:t>
            </a:r>
            <a:r>
              <a:rPr lang="en-GB" dirty="0"/>
              <a:t>key to success;</a:t>
            </a:r>
          </a:p>
          <a:p>
            <a:pPr>
              <a:spcBef>
                <a:spcPts val="0"/>
              </a:spcBef>
              <a:spcAft>
                <a:spcPts val="300"/>
              </a:spcAft>
            </a:pPr>
            <a:r>
              <a:rPr lang="en-GB" dirty="0"/>
              <a:t>Verification process absolute critical to ensure that the inventory is a reliable source of information (for both users and the gap analysis process);</a:t>
            </a:r>
          </a:p>
          <a:p>
            <a:pPr>
              <a:spcBef>
                <a:spcPts val="0"/>
              </a:spcBef>
              <a:spcAft>
                <a:spcPts val="300"/>
              </a:spcAft>
            </a:pPr>
            <a:r>
              <a:rPr lang="en-GB" dirty="0"/>
              <a:t>Population and verification was a huge effort - need to keep the community involvement in the future and avoid drastic changes;</a:t>
            </a:r>
          </a:p>
          <a:p>
            <a:pPr>
              <a:spcBef>
                <a:spcPts val="0"/>
              </a:spcBef>
              <a:spcAft>
                <a:spcPts val="300"/>
              </a:spcAft>
            </a:pPr>
            <a:r>
              <a:rPr lang="en-GB" dirty="0"/>
              <a:t>Commitment level for future component of the inventory needs to be reconsidered to get a more complete picture from agencies;</a:t>
            </a:r>
          </a:p>
          <a:p>
            <a:pPr>
              <a:spcBef>
                <a:spcPts val="0"/>
              </a:spcBef>
              <a:spcAft>
                <a:spcPts val="300"/>
              </a:spcAft>
            </a:pPr>
            <a:r>
              <a:rPr lang="en-GB" dirty="0"/>
              <a:t>Global data record development is more dynamic than we thought. Biennial update of inventory should be replaced by incremental (annual) updates;</a:t>
            </a:r>
          </a:p>
          <a:p>
            <a:pPr>
              <a:spcBef>
                <a:spcPts val="0"/>
              </a:spcBef>
              <a:spcAft>
                <a:spcPts val="300"/>
              </a:spcAft>
            </a:pPr>
            <a:r>
              <a:rPr lang="en-GB" dirty="0"/>
              <a:t>Volume of data records does not allow full analysis of Inventory every year =&gt; need to carefully track changes during inventory update process and perform limited gap analysis in affected areas;</a:t>
            </a:r>
          </a:p>
          <a:p>
            <a:pPr>
              <a:spcBef>
                <a:spcPts val="0"/>
              </a:spcBef>
              <a:spcAft>
                <a:spcPts val="300"/>
              </a:spcAft>
            </a:pPr>
            <a:r>
              <a:rPr lang="en-US" dirty="0"/>
              <a:t>General low use of FCDRs to derive ECV climate data records implies extra Inventory for the base data records</a:t>
            </a:r>
            <a:r>
              <a:rPr lang="en-US" dirty="0" smtClean="0"/>
              <a:t>.</a:t>
            </a:r>
            <a:endParaRPr lang="en-US" b="1" dirty="0">
              <a:solidFill>
                <a:srgbClr val="00B050"/>
              </a:solidFill>
            </a:endParaRPr>
          </a:p>
        </p:txBody>
      </p:sp>
    </p:spTree>
    <p:extLst>
      <p:ext uri="{BB962C8B-B14F-4D97-AF65-F5344CB8AC3E}">
        <p14:creationId xmlns:p14="http://schemas.microsoft.com/office/powerpoint/2010/main" val="23967420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a:t>
            </a:r>
            <a:r>
              <a:rPr lang="en-GB" dirty="0" smtClean="0"/>
              <a:t>ompletion </a:t>
            </a:r>
            <a:r>
              <a:rPr lang="en-GB" dirty="0"/>
              <a:t>of gap analysis to baseline ECV Inventory 2.0 </a:t>
            </a:r>
          </a:p>
        </p:txBody>
      </p:sp>
      <p:sp>
        <p:nvSpPr>
          <p:cNvPr id="3" name="Content Placeholder 2"/>
          <p:cNvSpPr txBox="1">
            <a:spLocks/>
          </p:cNvSpPr>
          <p:nvPr/>
        </p:nvSpPr>
        <p:spPr>
          <a:xfrm>
            <a:off x="259911" y="1141292"/>
            <a:ext cx="8702720" cy="3445822"/>
          </a:xfrm>
          <a:prstGeom prst="rect">
            <a:avLst/>
          </a:prstGeom>
        </p:spPr>
        <p:txBody>
          <a:bodyPr anchor="ctr">
            <a:normAutofit fontScale="70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smtClean="0"/>
              <a:t>We agreed that the residual activities to be performed include a gap analysis on a limited number of ECV products (CO2, CH4, </a:t>
            </a:r>
            <a:r>
              <a:rPr lang="en-GB" dirty="0" err="1" smtClean="0"/>
              <a:t>Precip</a:t>
            </a:r>
            <a:r>
              <a:rPr lang="en-GB" dirty="0" smtClean="0"/>
              <a:t>, SSS, SST, LST, LAI, and Biomass) including measurement availability and suitability (with the selection of these ECV products based on the relevance of the variable to current discussions and/or known issues with past and future missions);</a:t>
            </a:r>
          </a:p>
          <a:p>
            <a:r>
              <a:rPr lang="en-GB" dirty="0" smtClean="0"/>
              <a:t>The finalisation of the Gap Analysis (and its documentation - including the coordinated action plan) is planned to be completed in time for SIT-33 in April 2018;</a:t>
            </a:r>
          </a:p>
          <a:p>
            <a:r>
              <a:rPr lang="en-GB" dirty="0" smtClean="0"/>
              <a:t>To enable the analysis we integrated information from CEOS MIM and WMO OSCAR into the inventory and mapped the ECV products to the measurement of physical quantities – very hard work hampered by erroneous  information in the two satellite data bases;</a:t>
            </a:r>
          </a:p>
          <a:p>
            <a:r>
              <a:rPr lang="en-GB" dirty="0" smtClean="0"/>
              <a:t>Are now able to identify missed opportunities and missing measurements in the future;</a:t>
            </a:r>
          </a:p>
          <a:p>
            <a:r>
              <a:rPr lang="en-GB" dirty="0" smtClean="0"/>
              <a:t>This and non availability of people has delayed the analysis of the 8 ECVs proposed.</a:t>
            </a:r>
          </a:p>
        </p:txBody>
      </p:sp>
    </p:spTree>
    <p:extLst>
      <p:ext uri="{BB962C8B-B14F-4D97-AF65-F5344CB8AC3E}">
        <p14:creationId xmlns:p14="http://schemas.microsoft.com/office/powerpoint/2010/main" val="2239400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Gap Analysis on ECVs</a:t>
            </a:r>
            <a:endParaRPr lang="en-GB" dirty="0"/>
          </a:p>
        </p:txBody>
      </p:sp>
      <p:sp>
        <p:nvSpPr>
          <p:cNvPr id="3" name="Rectangle 2"/>
          <p:cNvSpPr/>
          <p:nvPr/>
        </p:nvSpPr>
        <p:spPr>
          <a:xfrm>
            <a:off x="143584" y="1315019"/>
            <a:ext cx="8856832" cy="2976520"/>
          </a:xfrm>
          <a:prstGeom prst="rect">
            <a:avLst/>
          </a:prstGeom>
        </p:spPr>
        <p:txBody>
          <a:bodyPr wrap="square">
            <a:spAutoFit/>
          </a:bodyPr>
          <a:lstStyle/>
          <a:p>
            <a:pPr algn="just">
              <a:lnSpc>
                <a:spcPct val="107000"/>
              </a:lnSpc>
              <a:spcAft>
                <a:spcPts val="8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The </a:t>
            </a:r>
            <a:r>
              <a:rPr lang="en-GB" sz="1600" dirty="0">
                <a:latin typeface="Calibri" panose="020F0502020204030204" pitchFamily="34" charset="0"/>
                <a:ea typeface="Calibri" panose="020F0502020204030204" pitchFamily="34" charset="0"/>
                <a:cs typeface="Times New Roman" panose="02020603050405020304" pitchFamily="18" charset="0"/>
              </a:rPr>
              <a:t>analysis for each ECV shall consist of:</a:t>
            </a:r>
          </a:p>
          <a:p>
            <a:pPr marL="342900" lvl="0" indent="-342900" algn="just">
              <a:lnSpc>
                <a:spcPct val="107000"/>
              </a:lnSpc>
              <a:spcAft>
                <a:spcPts val="80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Analyse if the ECV inventory misses a known existing or planned climate data record;</a:t>
            </a:r>
          </a:p>
          <a:p>
            <a:pPr marL="342900" lvl="0" indent="-342900" algn="just">
              <a:lnSpc>
                <a:spcPct val="107000"/>
              </a:lnSpc>
              <a:spcAft>
                <a:spcPts val="80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An ECV specific analysis of the compliance to GCOS requirements based on the gap analysis done in summer 2017;</a:t>
            </a:r>
          </a:p>
          <a:p>
            <a:pPr marL="342900" lvl="0" indent="-342900" algn="just">
              <a:lnSpc>
                <a:spcPct val="107000"/>
              </a:lnSpc>
              <a:spcAft>
                <a:spcPts val="80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An analysis of the missed opportunities for creating a climate data record from existing past and planned future measurements from space;</a:t>
            </a:r>
          </a:p>
          <a:p>
            <a:pPr marL="342900" lvl="0" indent="-342900" algn="just">
              <a:lnSpc>
                <a:spcPct val="107000"/>
              </a:lnSpc>
              <a:spcAft>
                <a:spcPts val="80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An analysis of missing measurements in the future that are needed to continue existing data records or to establish new ones with enhanced quality.</a:t>
            </a:r>
          </a:p>
          <a:p>
            <a:pPr algn="just">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The result of the analysis shall be documented in Chapter 5 of the gap analysis report. </a:t>
            </a:r>
          </a:p>
        </p:txBody>
      </p:sp>
    </p:spTree>
    <p:extLst>
      <p:ext uri="{BB962C8B-B14F-4D97-AF65-F5344CB8AC3E}">
        <p14:creationId xmlns:p14="http://schemas.microsoft.com/office/powerpoint/2010/main" val="3806204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Tool for missed opportunities and missing measurements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942260198"/>
              </p:ext>
            </p:extLst>
          </p:nvPr>
        </p:nvGraphicFramePr>
        <p:xfrm>
          <a:off x="457200" y="960057"/>
          <a:ext cx="8229599" cy="1981200"/>
        </p:xfrm>
        <a:graphic>
          <a:graphicData uri="http://schemas.openxmlformats.org/drawingml/2006/table">
            <a:tbl>
              <a:tblPr firstRow="1" firstCol="1" bandRow="1">
                <a:tableStyleId>{5C22544A-7EE6-4342-B048-85BDC9FD1C3A}</a:tableStyleId>
              </a:tblPr>
              <a:tblGrid>
                <a:gridCol w="734932"/>
                <a:gridCol w="1050178"/>
                <a:gridCol w="745864"/>
                <a:gridCol w="740588"/>
                <a:gridCol w="760111"/>
                <a:gridCol w="543964"/>
                <a:gridCol w="697872"/>
                <a:gridCol w="697872"/>
                <a:gridCol w="1129109"/>
                <a:gridCol w="1129109"/>
              </a:tblGrid>
              <a:tr h="346530">
                <a:tc>
                  <a:txBody>
                    <a:bodyPr/>
                    <a:lstStyle/>
                    <a:p>
                      <a:pPr algn="just">
                        <a:spcAft>
                          <a:spcPts val="0"/>
                        </a:spcAft>
                      </a:pPr>
                      <a:r>
                        <a:rPr lang="en-GB" sz="1000" dirty="0">
                          <a:effectLst/>
                        </a:rPr>
                        <a:t>Technology</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just">
                        <a:spcAft>
                          <a:spcPts val="0"/>
                        </a:spcAft>
                      </a:pPr>
                      <a:r>
                        <a:rPr lang="en-GB" sz="1000" dirty="0">
                          <a:effectLst/>
                        </a:rPr>
                        <a:t>Instrument</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just">
                        <a:spcAft>
                          <a:spcPts val="0"/>
                        </a:spcAft>
                      </a:pPr>
                      <a:r>
                        <a:rPr lang="en-GB" sz="1000">
                          <a:effectLst/>
                        </a:rPr>
                        <a:t>Mission</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just">
                        <a:spcAft>
                          <a:spcPts val="0"/>
                        </a:spcAft>
                      </a:pPr>
                      <a:r>
                        <a:rPr lang="en-GB" sz="1000">
                          <a:effectLst/>
                        </a:rPr>
                        <a:t>Launch</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just">
                        <a:spcAft>
                          <a:spcPts val="0"/>
                        </a:spcAft>
                      </a:pPr>
                      <a:r>
                        <a:rPr lang="en-GB" sz="1000" dirty="0">
                          <a:effectLst/>
                        </a:rPr>
                        <a:t>EOL</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just">
                        <a:spcAft>
                          <a:spcPts val="0"/>
                        </a:spcAft>
                      </a:pPr>
                      <a:r>
                        <a:rPr lang="en-GB" sz="1000">
                          <a:effectLst/>
                        </a:rPr>
                        <a:t>WMO relevance for SST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just">
                        <a:spcAft>
                          <a:spcPts val="0"/>
                        </a:spcAft>
                      </a:pPr>
                      <a:r>
                        <a:rPr lang="en-GB" sz="1000">
                          <a:effectLst/>
                        </a:rPr>
                        <a:t>CEOS  relevance for SST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600"/>
                        </a:spcAft>
                      </a:pPr>
                      <a:r>
                        <a:rPr lang="en-GB" sz="1000">
                          <a:effectLst/>
                        </a:rPr>
                        <a:t>No. current CDRs in ECV Inventory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600"/>
                        </a:spcAft>
                      </a:pPr>
                      <a:r>
                        <a:rPr lang="en-GB" sz="1000">
                          <a:effectLst/>
                        </a:rPr>
                        <a:t>No. future CDRs in ECV Inventory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just">
                        <a:spcAft>
                          <a:spcPts val="0"/>
                        </a:spcAft>
                      </a:pPr>
                      <a:r>
                        <a:rPr lang="en-GB" sz="1000">
                          <a:effectLst/>
                        </a:rPr>
                        <a:t>Comments</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r h="138612">
                <a:tc rowSpan="4">
                  <a:txBody>
                    <a:bodyPr/>
                    <a:lstStyle/>
                    <a:p>
                      <a:pPr algn="l">
                        <a:spcAft>
                          <a:spcPts val="0"/>
                        </a:spcAft>
                      </a:pPr>
                      <a:r>
                        <a:rPr lang="en-GB" sz="1000">
                          <a:effectLst/>
                        </a:rPr>
                        <a:t>Cross-nadir infrared sounder</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IMG</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de-DE" sz="1000">
                          <a:effectLst/>
                        </a:rPr>
                        <a:t>ADOES</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17/08/1996</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30/06/1997</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Primary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r h="231020">
                <a:tc vMerge="1">
                  <a:txBody>
                    <a:bodyPr/>
                    <a:lstStyle/>
                    <a:p>
                      <a:endParaRPr lang="en-GB"/>
                    </a:p>
                  </a:txBody>
                  <a:tcPr/>
                </a:tc>
                <a:tc>
                  <a:txBody>
                    <a:bodyPr/>
                    <a:lstStyle/>
                    <a:p>
                      <a:pPr algn="l">
                        <a:spcAft>
                          <a:spcPts val="0"/>
                        </a:spcAft>
                      </a:pPr>
                      <a:r>
                        <a:rPr lang="en-GB" sz="1000" dirty="0">
                          <a:effectLst/>
                        </a:rPr>
                        <a:t>AIRS</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Aqua</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04/05/2002</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2018</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Primary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9</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No gaps in the use of AIRS.</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r h="138612">
                <a:tc vMerge="1">
                  <a:txBody>
                    <a:bodyPr/>
                    <a:lstStyle/>
                    <a:p>
                      <a:endParaRPr lang="en-GB"/>
                    </a:p>
                  </a:txBody>
                  <a:tcPr/>
                </a:tc>
                <a:tc>
                  <a:txBody>
                    <a:bodyPr/>
                    <a:lstStyle/>
                    <a:p>
                      <a:pPr algn="l">
                        <a:spcAft>
                          <a:spcPts val="0"/>
                        </a:spcAft>
                      </a:pPr>
                      <a:r>
                        <a:rPr lang="en-GB" sz="1000">
                          <a:effectLst/>
                        </a:rPr>
                        <a:t>TES-nadir</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de-DE" sz="1000">
                          <a:effectLst/>
                        </a:rPr>
                        <a:t>Aura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15/07/2004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2018</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Primary</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r h="346530">
                <a:tc vMerge="1">
                  <a:txBody>
                    <a:bodyPr/>
                    <a:lstStyle/>
                    <a:p>
                      <a:endParaRPr lang="en-GB"/>
                    </a:p>
                  </a:txBody>
                  <a:tcPr/>
                </a:tc>
                <a:tc>
                  <a:txBody>
                    <a:bodyPr/>
                    <a:lstStyle/>
                    <a:p>
                      <a:pPr algn="l">
                        <a:spcAft>
                          <a:spcPts val="0"/>
                        </a:spcAft>
                      </a:pPr>
                      <a:r>
                        <a:rPr lang="en-GB" sz="1000" dirty="0">
                          <a:effectLst/>
                        </a:rPr>
                        <a:t>IASI</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Metop-A</a:t>
                      </a:r>
                    </a:p>
                    <a:p>
                      <a:pPr algn="l">
                        <a:spcAft>
                          <a:spcPts val="0"/>
                        </a:spcAft>
                      </a:pPr>
                      <a:r>
                        <a:rPr lang="en-GB" sz="1000">
                          <a:effectLst/>
                        </a:rPr>
                        <a:t>Metop-B</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19/10/2006</a:t>
                      </a:r>
                    </a:p>
                    <a:p>
                      <a:pPr algn="l">
                        <a:spcAft>
                          <a:spcPts val="0"/>
                        </a:spcAft>
                      </a:pPr>
                      <a:r>
                        <a:rPr lang="en-GB" sz="1000">
                          <a:effectLst/>
                        </a:rPr>
                        <a:t>17/09/2012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2018</a:t>
                      </a:r>
                    </a:p>
                    <a:p>
                      <a:pPr algn="l">
                        <a:spcAft>
                          <a:spcPts val="0"/>
                        </a:spcAft>
                      </a:pPr>
                      <a:r>
                        <a:rPr lang="en-GB" sz="1000">
                          <a:effectLst/>
                        </a:rPr>
                        <a:t>2018</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Primary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Y</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a:t>
                      </a:r>
                    </a:p>
                    <a:p>
                      <a:pPr algn="l">
                        <a:spcAft>
                          <a:spcPts val="0"/>
                        </a:spcAft>
                      </a:pPr>
                      <a:r>
                        <a:rPr lang="en-GB" sz="1000" dirty="0">
                          <a:effectLst/>
                        </a:rPr>
                        <a:t>-</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a:t>
                      </a:r>
                    </a:p>
                    <a:p>
                      <a:pPr algn="l">
                        <a:spcAft>
                          <a:spcPts val="0"/>
                        </a:spcAft>
                      </a:pPr>
                      <a:r>
                        <a:rPr lang="en-GB" sz="1000" dirty="0">
                          <a:effectLst/>
                        </a:rPr>
                        <a:t>-</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EUMETSAT plans to release reprocessed SST in 2019</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77159760"/>
              </p:ext>
            </p:extLst>
          </p:nvPr>
        </p:nvGraphicFramePr>
        <p:xfrm>
          <a:off x="457200" y="2859305"/>
          <a:ext cx="8229599" cy="2362200"/>
        </p:xfrm>
        <a:graphic>
          <a:graphicData uri="http://schemas.openxmlformats.org/drawingml/2006/table">
            <a:tbl>
              <a:tblPr firstRow="1" firstCol="1" bandRow="1">
                <a:tableStyleId>{5C22544A-7EE6-4342-B048-85BDC9FD1C3A}</a:tableStyleId>
              </a:tblPr>
              <a:tblGrid>
                <a:gridCol w="734932"/>
                <a:gridCol w="1050178"/>
                <a:gridCol w="742715"/>
                <a:gridCol w="740588"/>
                <a:gridCol w="778374"/>
                <a:gridCol w="528850"/>
                <a:gridCol w="697872"/>
                <a:gridCol w="697872"/>
                <a:gridCol w="1129109"/>
                <a:gridCol w="1129109"/>
              </a:tblGrid>
              <a:tr h="69306">
                <a:tc>
                  <a:txBody>
                    <a:bodyPr/>
                    <a:lstStyle/>
                    <a:p>
                      <a:pPr algn="l">
                        <a:spcAft>
                          <a:spcPts val="0"/>
                        </a:spcAft>
                      </a:pPr>
                      <a:r>
                        <a:rPr lang="en-GB" sz="500" dirty="0">
                          <a:effectLst/>
                        </a:rPr>
                        <a:t> </a:t>
                      </a:r>
                      <a:endParaRPr lang="en-GB"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500">
                          <a:effectLst/>
                        </a:rPr>
                        <a:t> </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500">
                          <a:effectLst/>
                        </a:rPr>
                        <a:t> </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500">
                          <a:effectLst/>
                        </a:rPr>
                        <a:t> </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500">
                          <a:effectLst/>
                        </a:rPr>
                        <a:t> </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500">
                          <a:effectLst/>
                        </a:rPr>
                        <a:t> </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500">
                          <a:effectLst/>
                        </a:rPr>
                        <a:t> </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500">
                          <a:effectLst/>
                        </a:rPr>
                        <a:t> </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500">
                          <a:effectLst/>
                        </a:rPr>
                        <a:t> </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500">
                          <a:effectLst/>
                        </a:rPr>
                        <a:t> </a:t>
                      </a:r>
                      <a:endParaRPr lang="en-GB"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r h="231020">
                <a:tc rowSpan="5">
                  <a:txBody>
                    <a:bodyPr/>
                    <a:lstStyle/>
                    <a:p>
                      <a:pPr algn="l">
                        <a:spcAft>
                          <a:spcPts val="0"/>
                        </a:spcAft>
                      </a:pPr>
                      <a:r>
                        <a:rPr lang="en-GB" sz="1000" dirty="0">
                          <a:effectLst/>
                        </a:rPr>
                        <a:t>Moderate-resolution optical imager</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ATSR</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ERS-1</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17/05/1991</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10/03/2000</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Primary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Not in MIM.</a:t>
                      </a:r>
                    </a:p>
                    <a:p>
                      <a:pPr algn="l">
                        <a:spcAft>
                          <a:spcPts val="0"/>
                        </a:spcAft>
                      </a:pPr>
                      <a:r>
                        <a:rPr lang="en-GB" sz="1000">
                          <a:effectLst/>
                        </a:rPr>
                        <a:t>No gaps in use of ATSR.</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r h="231020">
                <a:tc vMerge="1">
                  <a:txBody>
                    <a:bodyPr/>
                    <a:lstStyle/>
                    <a:p>
                      <a:endParaRPr lang="en-GB"/>
                    </a:p>
                  </a:txBody>
                  <a:tcPr/>
                </a:tc>
                <a:tc>
                  <a:txBody>
                    <a:bodyPr/>
                    <a:lstStyle/>
                    <a:p>
                      <a:pPr algn="l">
                        <a:spcAft>
                          <a:spcPts val="0"/>
                        </a:spcAft>
                      </a:pPr>
                      <a:r>
                        <a:rPr lang="en-GB" sz="1000" dirty="0">
                          <a:effectLst/>
                        </a:rPr>
                        <a:t>ATSR-2</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ERS-2</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21/04/1995</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06/07/2011</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Primary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Not in MIM.</a:t>
                      </a:r>
                    </a:p>
                    <a:p>
                      <a:pPr algn="l">
                        <a:spcAft>
                          <a:spcPts val="0"/>
                        </a:spcAft>
                      </a:pPr>
                      <a:r>
                        <a:rPr lang="en-GB" sz="1000">
                          <a:effectLst/>
                        </a:rPr>
                        <a:t>No gaps in use of ATSR-2.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r h="231020">
                <a:tc vMerge="1">
                  <a:txBody>
                    <a:bodyPr/>
                    <a:lstStyle/>
                    <a:p>
                      <a:endParaRPr lang="en-GB"/>
                    </a:p>
                  </a:txBody>
                  <a:tcPr/>
                </a:tc>
                <a:tc>
                  <a:txBody>
                    <a:bodyPr/>
                    <a:lstStyle/>
                    <a:p>
                      <a:pPr algn="l">
                        <a:spcAft>
                          <a:spcPts val="0"/>
                        </a:spcAft>
                      </a:pPr>
                      <a:r>
                        <a:rPr lang="en-GB" sz="1000">
                          <a:effectLst/>
                        </a:rPr>
                        <a:t>AATSR</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err="1">
                          <a:effectLst/>
                        </a:rPr>
                        <a:t>Envisat</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01/03/2002</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08/04/2012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Primary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Not in MIM.</a:t>
                      </a:r>
                    </a:p>
                    <a:p>
                      <a:pPr algn="l">
                        <a:spcAft>
                          <a:spcPts val="0"/>
                        </a:spcAft>
                      </a:pPr>
                      <a:r>
                        <a:rPr lang="en-GB" sz="1000">
                          <a:effectLst/>
                        </a:rPr>
                        <a:t>No gaps in use of AATSR.</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r h="138612">
                <a:tc vMerge="1">
                  <a:txBody>
                    <a:bodyPr/>
                    <a:lstStyle/>
                    <a:p>
                      <a:endParaRPr lang="en-GB"/>
                    </a:p>
                  </a:txBody>
                  <a:tcPr/>
                </a:tc>
                <a:tc>
                  <a:txBody>
                    <a:bodyPr/>
                    <a:lstStyle/>
                    <a:p>
                      <a:pPr algn="l">
                        <a:spcAft>
                          <a:spcPts val="0"/>
                        </a:spcAft>
                      </a:pPr>
                      <a:r>
                        <a:rPr lang="en-GB" sz="1000">
                          <a:effectLst/>
                        </a:rPr>
                        <a:t>SLSTR</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Sentinel-3A</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16/02/2016</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2023</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Primary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Y</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 </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r h="577550">
                <a:tc vMerge="1">
                  <a:txBody>
                    <a:bodyPr/>
                    <a:lstStyle/>
                    <a:p>
                      <a:endParaRPr lang="en-GB"/>
                    </a:p>
                  </a:txBody>
                  <a:tcPr/>
                </a:tc>
                <a:tc>
                  <a:txBody>
                    <a:bodyPr/>
                    <a:lstStyle/>
                    <a:p>
                      <a:pPr algn="l">
                        <a:spcAft>
                          <a:spcPts val="0"/>
                        </a:spcAft>
                      </a:pPr>
                      <a:r>
                        <a:rPr lang="en-GB" sz="1000">
                          <a:effectLst/>
                        </a:rPr>
                        <a:t>AVHRR/2</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NOAA-7</a:t>
                      </a:r>
                    </a:p>
                    <a:p>
                      <a:pPr algn="l">
                        <a:spcAft>
                          <a:spcPts val="0"/>
                        </a:spcAft>
                      </a:pPr>
                      <a:r>
                        <a:rPr lang="en-GB" sz="1000">
                          <a:effectLst/>
                        </a:rPr>
                        <a:t>NOAA-9</a:t>
                      </a:r>
                    </a:p>
                    <a:p>
                      <a:pPr algn="l">
                        <a:spcAft>
                          <a:spcPts val="0"/>
                        </a:spcAft>
                      </a:pPr>
                      <a:r>
                        <a:rPr lang="en-GB" sz="1000">
                          <a:effectLst/>
                        </a:rPr>
                        <a:t>NOAA-11</a:t>
                      </a:r>
                    </a:p>
                    <a:p>
                      <a:pPr algn="l">
                        <a:spcAft>
                          <a:spcPts val="0"/>
                        </a:spcAft>
                      </a:pPr>
                      <a:r>
                        <a:rPr lang="en-GB" sz="1000">
                          <a:effectLst/>
                        </a:rPr>
                        <a:t>NOAA-12</a:t>
                      </a:r>
                    </a:p>
                    <a:p>
                      <a:pPr algn="l">
                        <a:spcAft>
                          <a:spcPts val="0"/>
                        </a:spcAft>
                      </a:pPr>
                      <a:r>
                        <a:rPr lang="en-GB" sz="1000">
                          <a:effectLst/>
                        </a:rPr>
                        <a:t>NOAA-14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a:effectLst/>
                        </a:rPr>
                        <a:t>23/06/1981</a:t>
                      </a:r>
                    </a:p>
                    <a:p>
                      <a:pPr algn="l">
                        <a:spcAft>
                          <a:spcPts val="0"/>
                        </a:spcAft>
                      </a:pPr>
                      <a:r>
                        <a:rPr lang="en-GB" sz="1000">
                          <a:effectLst/>
                        </a:rPr>
                        <a:t>12/12/1984</a:t>
                      </a:r>
                    </a:p>
                    <a:p>
                      <a:pPr algn="l">
                        <a:spcAft>
                          <a:spcPts val="0"/>
                        </a:spcAft>
                      </a:pPr>
                      <a:r>
                        <a:rPr lang="en-GB" sz="1000">
                          <a:effectLst/>
                        </a:rPr>
                        <a:t>24/09/1988</a:t>
                      </a:r>
                    </a:p>
                    <a:p>
                      <a:pPr algn="l">
                        <a:spcAft>
                          <a:spcPts val="0"/>
                        </a:spcAft>
                      </a:pPr>
                      <a:r>
                        <a:rPr lang="en-GB" sz="1000">
                          <a:effectLst/>
                        </a:rPr>
                        <a:t>14/05/1991</a:t>
                      </a:r>
                    </a:p>
                    <a:p>
                      <a:pPr algn="l">
                        <a:spcAft>
                          <a:spcPts val="0"/>
                        </a:spcAft>
                      </a:pPr>
                      <a:r>
                        <a:rPr lang="en-GB" sz="1000">
                          <a:effectLst/>
                        </a:rPr>
                        <a:t>30/12/1994</a:t>
                      </a:r>
                      <a:endParaRPr lang="en-GB"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07/06/1986</a:t>
                      </a:r>
                    </a:p>
                    <a:p>
                      <a:pPr algn="l">
                        <a:spcAft>
                          <a:spcPts val="0"/>
                        </a:spcAft>
                      </a:pPr>
                      <a:r>
                        <a:rPr lang="en-GB" sz="1000" dirty="0">
                          <a:effectLst/>
                        </a:rPr>
                        <a:t>13/02/1998</a:t>
                      </a:r>
                    </a:p>
                    <a:p>
                      <a:pPr algn="l">
                        <a:spcAft>
                          <a:spcPts val="0"/>
                        </a:spcAft>
                      </a:pPr>
                      <a:r>
                        <a:rPr lang="en-GB" sz="1000" dirty="0">
                          <a:effectLst/>
                        </a:rPr>
                        <a:t>16/06/2004</a:t>
                      </a:r>
                    </a:p>
                    <a:p>
                      <a:pPr algn="l">
                        <a:spcAft>
                          <a:spcPts val="0"/>
                        </a:spcAft>
                      </a:pPr>
                      <a:r>
                        <a:rPr lang="en-GB" sz="1000" dirty="0">
                          <a:effectLst/>
                        </a:rPr>
                        <a:t>10/08/2007</a:t>
                      </a:r>
                    </a:p>
                    <a:p>
                      <a:pPr algn="l">
                        <a:spcAft>
                          <a:spcPts val="0"/>
                        </a:spcAft>
                      </a:pPr>
                      <a:r>
                        <a:rPr lang="en-GB" sz="1000" dirty="0">
                          <a:effectLst/>
                        </a:rPr>
                        <a:t>23/05/2007</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Very High</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N</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3</a:t>
                      </a:r>
                    </a:p>
                    <a:p>
                      <a:pPr algn="l">
                        <a:spcAft>
                          <a:spcPts val="0"/>
                        </a:spcAft>
                      </a:pPr>
                      <a:r>
                        <a:rPr lang="en-GB" sz="1000" dirty="0">
                          <a:effectLst/>
                        </a:rPr>
                        <a:t>3</a:t>
                      </a:r>
                    </a:p>
                    <a:p>
                      <a:pPr algn="l">
                        <a:spcAft>
                          <a:spcPts val="0"/>
                        </a:spcAft>
                      </a:pPr>
                      <a:r>
                        <a:rPr lang="en-GB" sz="1000" dirty="0">
                          <a:effectLst/>
                        </a:rPr>
                        <a:t>3</a:t>
                      </a:r>
                    </a:p>
                    <a:p>
                      <a:pPr algn="l">
                        <a:spcAft>
                          <a:spcPts val="0"/>
                        </a:spcAft>
                      </a:pPr>
                      <a:r>
                        <a:rPr lang="en-GB" sz="1000" dirty="0">
                          <a:effectLst/>
                        </a:rPr>
                        <a:t>2</a:t>
                      </a:r>
                    </a:p>
                    <a:p>
                      <a:pPr algn="l">
                        <a:spcAft>
                          <a:spcPts val="0"/>
                        </a:spcAft>
                      </a:pPr>
                      <a:r>
                        <a:rPr lang="en-GB" sz="1000" dirty="0">
                          <a:effectLst/>
                        </a:rPr>
                        <a:t>5</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4</a:t>
                      </a:r>
                    </a:p>
                    <a:p>
                      <a:pPr algn="l">
                        <a:spcAft>
                          <a:spcPts val="0"/>
                        </a:spcAft>
                      </a:pPr>
                      <a:r>
                        <a:rPr lang="en-GB" sz="1000" dirty="0">
                          <a:effectLst/>
                        </a:rPr>
                        <a:t>4</a:t>
                      </a:r>
                    </a:p>
                    <a:p>
                      <a:pPr algn="l">
                        <a:spcAft>
                          <a:spcPts val="0"/>
                        </a:spcAft>
                      </a:pPr>
                      <a:r>
                        <a:rPr lang="en-GB" sz="1000" dirty="0">
                          <a:effectLst/>
                        </a:rPr>
                        <a:t>4</a:t>
                      </a:r>
                    </a:p>
                    <a:p>
                      <a:pPr algn="l">
                        <a:spcAft>
                          <a:spcPts val="0"/>
                        </a:spcAft>
                      </a:pPr>
                      <a:r>
                        <a:rPr lang="en-GB" sz="1000" dirty="0">
                          <a:effectLst/>
                        </a:rPr>
                        <a:t>2</a:t>
                      </a:r>
                    </a:p>
                    <a:p>
                      <a:pPr algn="l">
                        <a:spcAft>
                          <a:spcPts val="0"/>
                        </a:spcAft>
                      </a:pPr>
                      <a:r>
                        <a:rPr lang="en-GB" sz="1000" dirty="0">
                          <a:effectLst/>
                        </a:rPr>
                        <a:t>4</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c>
                  <a:txBody>
                    <a:bodyPr/>
                    <a:lstStyle/>
                    <a:p>
                      <a:pPr algn="l">
                        <a:spcAft>
                          <a:spcPts val="0"/>
                        </a:spcAft>
                      </a:pPr>
                      <a:r>
                        <a:rPr lang="en-GB" sz="1000" dirty="0">
                          <a:effectLst/>
                        </a:rPr>
                        <a:t>NOAA-7 not in MIM.</a:t>
                      </a:r>
                    </a:p>
                    <a:p>
                      <a:pPr algn="l">
                        <a:spcAft>
                          <a:spcPts val="0"/>
                        </a:spcAft>
                      </a:pPr>
                      <a:r>
                        <a:rPr lang="en-GB" sz="1000" dirty="0">
                          <a:effectLst/>
                        </a:rPr>
                        <a:t>No gaps in the use of AVHRR/2.</a:t>
                      </a:r>
                      <a:endParaRPr lang="en-GB"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979" marR="51979" marT="0" marB="0"/>
                </a:tc>
              </a:tr>
            </a:tbl>
          </a:graphicData>
        </a:graphic>
      </p:graphicFrame>
    </p:spTree>
    <p:extLst>
      <p:ext uri="{BB962C8B-B14F-4D97-AF65-F5344CB8AC3E}">
        <p14:creationId xmlns:p14="http://schemas.microsoft.com/office/powerpoint/2010/main" val="1599097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1 Morning</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988561715"/>
              </p:ext>
            </p:extLst>
          </p:nvPr>
        </p:nvGraphicFramePr>
        <p:xfrm>
          <a:off x="526914" y="1139423"/>
          <a:ext cx="8556630" cy="1463040"/>
        </p:xfrm>
        <a:graphic>
          <a:graphicData uri="http://schemas.openxmlformats.org/drawingml/2006/table">
            <a:tbl>
              <a:tblPr firstRow="1" firstCol="1" bandRow="1">
                <a:tableStyleId>{5C22544A-7EE6-4342-B048-85BDC9FD1C3A}</a:tableStyleId>
              </a:tblPr>
              <a:tblGrid>
                <a:gridCol w="2696793"/>
                <a:gridCol w="5859837"/>
              </a:tblGrid>
              <a:tr h="0">
                <a:tc gridSpan="2">
                  <a:txBody>
                    <a:bodyPr/>
                    <a:lstStyle/>
                    <a:p>
                      <a:pPr marL="342900" lvl="0" indent="-342900">
                        <a:spcAft>
                          <a:spcPts val="0"/>
                        </a:spcAft>
                        <a:buFont typeface="+mj-lt"/>
                        <a:buAutoNum type="arabicPeriod"/>
                      </a:pPr>
                      <a:r>
                        <a:rPr lang="en-GB" sz="1600" dirty="0">
                          <a:effectLst/>
                        </a:rPr>
                        <a:t>Introduction and Context – Jörg Schulz</a:t>
                      </a:r>
                    </a:p>
                    <a:p>
                      <a:pPr marL="457200">
                        <a:spcAft>
                          <a:spcPts val="0"/>
                        </a:spcAft>
                      </a:pPr>
                      <a:r>
                        <a:rPr lang="en-GB" sz="1600" dirty="0">
                          <a:effectLst/>
                        </a:rPr>
                        <a:t> </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GB"/>
                    </a:p>
                  </a:txBody>
                  <a:tcPr/>
                </a:tc>
              </a:tr>
              <a:tr h="0">
                <a:tc>
                  <a:txBody>
                    <a:bodyPr/>
                    <a:lstStyle/>
                    <a:p>
                      <a:pPr>
                        <a:spcAft>
                          <a:spcPts val="0"/>
                        </a:spcAft>
                      </a:pPr>
                      <a:r>
                        <a:rPr lang="en-GB" sz="1600" dirty="0">
                          <a:effectLst/>
                        </a:rPr>
                        <a:t>09:00 – 09:10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Welcome</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a:effectLst/>
                        </a:rPr>
                        <a:t>09:10 – 09:20</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Round table introduction</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a:effectLst/>
                        </a:rPr>
                        <a:t>09:20 – 09:30</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Acceptance of Agenda</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dirty="0">
                          <a:effectLst/>
                        </a:rPr>
                        <a:t>09:30 – 10:00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Status of Working Group</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
        <p:nvSpPr>
          <p:cNvPr id="8" name="Rectangle 2"/>
          <p:cNvSpPr>
            <a:spLocks noChangeArrowheads="1"/>
          </p:cNvSpPr>
          <p:nvPr/>
        </p:nvSpPr>
        <p:spPr bwMode="auto">
          <a:xfrm>
            <a:off x="525213" y="1267258"/>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57960790"/>
              </p:ext>
            </p:extLst>
          </p:nvPr>
        </p:nvGraphicFramePr>
        <p:xfrm>
          <a:off x="526914" y="2602463"/>
          <a:ext cx="8556630" cy="1950720"/>
        </p:xfrm>
        <a:graphic>
          <a:graphicData uri="http://schemas.openxmlformats.org/drawingml/2006/table">
            <a:tbl>
              <a:tblPr firstRow="1" firstCol="1" bandRow="1">
                <a:tableStyleId>{5C22544A-7EE6-4342-B048-85BDC9FD1C3A}</a:tableStyleId>
              </a:tblPr>
              <a:tblGrid>
                <a:gridCol w="2590692"/>
                <a:gridCol w="5965938"/>
              </a:tblGrid>
              <a:tr h="0">
                <a:tc gridSpan="2">
                  <a:txBody>
                    <a:bodyPr/>
                    <a:lstStyle/>
                    <a:p>
                      <a:pPr marL="0" lvl="0" indent="0">
                        <a:spcAft>
                          <a:spcPts val="0"/>
                        </a:spcAft>
                        <a:buFont typeface="+mj-lt"/>
                        <a:buNone/>
                      </a:pPr>
                      <a:r>
                        <a:rPr lang="en-GB" sz="1600" dirty="0" smtClean="0">
                          <a:effectLst/>
                        </a:rPr>
                        <a:t>2. Gap </a:t>
                      </a:r>
                      <a:r>
                        <a:rPr lang="en-GB" sz="1600" dirty="0">
                          <a:effectLst/>
                        </a:rPr>
                        <a:t>Analysis Report, Recommendations and Actions – Jörg Schulz</a:t>
                      </a:r>
                    </a:p>
                    <a:p>
                      <a:pPr marL="457200">
                        <a:spcAft>
                          <a:spcPts val="0"/>
                        </a:spcAft>
                      </a:pPr>
                      <a:r>
                        <a:rPr lang="en-GB" sz="1600" dirty="0">
                          <a:effectLst/>
                        </a:rPr>
                        <a:t> </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GB"/>
                    </a:p>
                  </a:txBody>
                  <a:tcPr/>
                </a:tc>
              </a:tr>
              <a:tr h="0">
                <a:tc>
                  <a:txBody>
                    <a:bodyPr/>
                    <a:lstStyle/>
                    <a:p>
                      <a:pPr>
                        <a:spcAft>
                          <a:spcPts val="0"/>
                        </a:spcAft>
                      </a:pPr>
                      <a:r>
                        <a:rPr lang="en-GB" sz="1600" dirty="0">
                          <a:effectLst/>
                        </a:rPr>
                        <a:t>10:00 – 10:15</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a:effectLst/>
                        </a:rPr>
                        <a:t>Introduction</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dirty="0">
                          <a:effectLst/>
                        </a:rPr>
                        <a:t>10:15 – 10:45</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Final review of the Structure of the Document</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a:effectLst/>
                        </a:rPr>
                        <a:t>10:45 – 11:00</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dirty="0">
                          <a:effectLst/>
                        </a:rPr>
                        <a:t>Review of the Introduction</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spcAft>
                          <a:spcPts val="0"/>
                        </a:spcAft>
                      </a:pPr>
                      <a:r>
                        <a:rPr lang="en-GB" sz="1600" dirty="0">
                          <a:effectLst/>
                        </a:rPr>
                        <a:t>11:00 – 11:30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Coffee Break</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dirty="0">
                          <a:effectLst/>
                        </a:rPr>
                        <a:t>11:30 – 12:00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dirty="0">
                          <a:effectLst/>
                        </a:rPr>
                        <a:t>Review of ECV Inventory Description and Gap Analysis Approach</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spcAft>
                          <a:spcPts val="0"/>
                        </a:spcAft>
                      </a:pPr>
                      <a:r>
                        <a:rPr lang="en-GB" sz="1600">
                          <a:effectLst/>
                        </a:rPr>
                        <a:t>12:00 – 13:00</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dirty="0">
                          <a:effectLst/>
                        </a:rPr>
                        <a:t>Review of general GCOS Compliance </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17008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and Actions</a:t>
            </a:r>
            <a:endParaRPr lang="en-GB" dirty="0"/>
          </a:p>
        </p:txBody>
      </p:sp>
      <p:sp>
        <p:nvSpPr>
          <p:cNvPr id="3" name="Content Placeholder 2"/>
          <p:cNvSpPr>
            <a:spLocks noGrp="1"/>
          </p:cNvSpPr>
          <p:nvPr>
            <p:ph idx="1"/>
          </p:nvPr>
        </p:nvSpPr>
        <p:spPr/>
        <p:txBody>
          <a:bodyPr/>
          <a:lstStyle/>
          <a:p>
            <a:r>
              <a:rPr lang="en-GB" dirty="0" smtClean="0"/>
              <a:t>Recommendations and actions can be directed towards space </a:t>
            </a:r>
            <a:r>
              <a:rPr lang="en-GB" dirty="0"/>
              <a:t>a</a:t>
            </a:r>
            <a:r>
              <a:rPr lang="en-GB" dirty="0" smtClean="0"/>
              <a:t>gencies, coordination and implementation bodies, such as CGMS and CEOS Working Groups, CEOS-VCs and SCOPE-CM;</a:t>
            </a:r>
          </a:p>
          <a:p>
            <a:r>
              <a:rPr lang="en-GB" dirty="0" smtClean="0"/>
              <a:t>Actions are combined with the need to report to WGClimate on outcome;</a:t>
            </a:r>
          </a:p>
          <a:p>
            <a:r>
              <a:rPr lang="en-GB" dirty="0" smtClean="0"/>
              <a:t>Overall success with respect to climate data records shall become measurable by analysis of annually updated ECV CDR Inventory.</a:t>
            </a:r>
            <a:endParaRPr lang="en-GB" dirty="0"/>
          </a:p>
        </p:txBody>
      </p:sp>
    </p:spTree>
    <p:extLst>
      <p:ext uri="{BB962C8B-B14F-4D97-AF65-F5344CB8AC3E}">
        <p14:creationId xmlns:p14="http://schemas.microsoft.com/office/powerpoint/2010/main" val="1716855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Missing Recommendations</a:t>
            </a:r>
            <a:endParaRPr lang="en-GB" dirty="0"/>
          </a:p>
        </p:txBody>
      </p:sp>
      <p:sp>
        <p:nvSpPr>
          <p:cNvPr id="3" name="Content Placeholder 2"/>
          <p:cNvSpPr>
            <a:spLocks noGrp="1"/>
          </p:cNvSpPr>
          <p:nvPr>
            <p:ph idx="1"/>
          </p:nvPr>
        </p:nvSpPr>
        <p:spPr/>
        <p:txBody>
          <a:bodyPr/>
          <a:lstStyle/>
          <a:p>
            <a:r>
              <a:rPr lang="en-GB" dirty="0" smtClean="0"/>
              <a:t>Subsections for individual ECVs have been worked out but need review;</a:t>
            </a:r>
          </a:p>
          <a:p>
            <a:r>
              <a:rPr lang="en-GB" dirty="0" smtClean="0"/>
              <a:t>There </a:t>
            </a:r>
            <a:r>
              <a:rPr lang="en-GB" dirty="0" smtClean="0"/>
              <a:t>are currently no </a:t>
            </a:r>
            <a:r>
              <a:rPr lang="en-GB" dirty="0" smtClean="0"/>
              <a:t>explicit requirements </a:t>
            </a:r>
            <a:r>
              <a:rPr lang="en-GB" dirty="0" smtClean="0"/>
              <a:t>for CO2, CH4, LAI, </a:t>
            </a:r>
            <a:r>
              <a:rPr lang="en-GB" dirty="0" smtClean="0"/>
              <a:t>and SST</a:t>
            </a:r>
            <a:r>
              <a:rPr lang="en-GB" dirty="0" smtClean="0"/>
              <a:t>. However the text has recommendations that need to be made explicit;</a:t>
            </a:r>
          </a:p>
          <a:p>
            <a:r>
              <a:rPr lang="en-GB" dirty="0" smtClean="0"/>
              <a:t>Because of this I could not formulate actions yet;</a:t>
            </a:r>
          </a:p>
          <a:p>
            <a:r>
              <a:rPr lang="en-GB" dirty="0" smtClean="0"/>
              <a:t>That’s why we will have breakout groups in the afternoon.</a:t>
            </a:r>
            <a:endParaRPr lang="en-GB" dirty="0" smtClean="0"/>
          </a:p>
          <a:p>
            <a:endParaRPr lang="en-GB" dirty="0"/>
          </a:p>
          <a:p>
            <a:endParaRPr lang="en-GB" dirty="0"/>
          </a:p>
        </p:txBody>
      </p:sp>
    </p:spTree>
    <p:extLst>
      <p:ext uri="{BB962C8B-B14F-4D97-AF65-F5344CB8AC3E}">
        <p14:creationId xmlns:p14="http://schemas.microsoft.com/office/powerpoint/2010/main" val="808261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Planning for completion of gap analysis to baseline ECV Inventory 2.0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9163"/>
            <a:ext cx="9144000" cy="2599242"/>
          </a:xfrm>
          <a:prstGeom prst="rect">
            <a:avLst/>
          </a:prstGeom>
        </p:spPr>
      </p:pic>
      <p:sp>
        <p:nvSpPr>
          <p:cNvPr id="7" name="Content Placeholder 2"/>
          <p:cNvSpPr txBox="1">
            <a:spLocks/>
          </p:cNvSpPr>
          <p:nvPr/>
        </p:nvSpPr>
        <p:spPr>
          <a:xfrm>
            <a:off x="294724" y="3728405"/>
            <a:ext cx="8624177" cy="657371"/>
          </a:xfrm>
          <a:prstGeom prst="rect">
            <a:avLst/>
          </a:prstGeom>
        </p:spPr>
        <p:txBody>
          <a:bodyPr anchor="ctr">
            <a:normAutofit fontScale="70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smtClean="0"/>
              <a:t>Schedule has slipped by one month, due to issues with the usage of WMO OSCAR and CEOS MIM for developing to interpret ECV Inventory content versus space data base.</a:t>
            </a:r>
          </a:p>
        </p:txBody>
      </p:sp>
    </p:spTree>
    <p:extLst>
      <p:ext uri="{BB962C8B-B14F-4D97-AF65-F5344CB8AC3E}">
        <p14:creationId xmlns:p14="http://schemas.microsoft.com/office/powerpoint/2010/main" val="2721965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en-US" dirty="0" smtClean="0"/>
              <a:t>ecommendations from gap analysis</a:t>
            </a:r>
            <a:endParaRPr lang="en-US" dirty="0"/>
          </a:p>
        </p:txBody>
      </p:sp>
      <p:sp>
        <p:nvSpPr>
          <p:cNvPr id="3" name="Content Placeholder 2"/>
          <p:cNvSpPr>
            <a:spLocks noGrp="1"/>
          </p:cNvSpPr>
          <p:nvPr>
            <p:ph idx="1"/>
          </p:nvPr>
        </p:nvSpPr>
        <p:spPr/>
        <p:txBody>
          <a:bodyPr/>
          <a:lstStyle/>
          <a:p>
            <a:r>
              <a:rPr lang="en-GB" b="1" dirty="0"/>
              <a:t>Recommendation #1:</a:t>
            </a:r>
            <a:r>
              <a:rPr lang="en-GB" dirty="0"/>
              <a:t> WGClimate shall create an additional part of the inventory that shall contain Interim Climate Data Records</a:t>
            </a:r>
            <a:r>
              <a:rPr lang="en-GB" dirty="0" smtClean="0"/>
              <a:t>.</a:t>
            </a:r>
          </a:p>
          <a:p>
            <a:endParaRPr lang="en-US" dirty="0" smtClean="0"/>
          </a:p>
          <a:p>
            <a:r>
              <a:rPr lang="en-GB" b="1" dirty="0"/>
              <a:t>Recommendation #2:</a:t>
            </a:r>
            <a:r>
              <a:rPr lang="en-GB" dirty="0"/>
              <a:t> Space agencies should implement the nomenclature for climate data records as defined in </a:t>
            </a:r>
            <a:r>
              <a:rPr lang="en-GB" dirty="0" smtClean="0"/>
              <a:t>GCOS Satellite Supplement (2011) </a:t>
            </a:r>
            <a:r>
              <a:rPr lang="en-GB" dirty="0"/>
              <a:t>and should educate their personnel to use it.</a:t>
            </a:r>
          </a:p>
          <a:p>
            <a:endParaRPr lang="en-US" dirty="0"/>
          </a:p>
        </p:txBody>
      </p:sp>
    </p:spTree>
    <p:extLst>
      <p:ext uri="{BB962C8B-B14F-4D97-AF65-F5344CB8AC3E}">
        <p14:creationId xmlns:p14="http://schemas.microsoft.com/office/powerpoint/2010/main" val="100572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Recommendations from gap analysis</a:t>
            </a:r>
          </a:p>
        </p:txBody>
      </p:sp>
      <p:sp>
        <p:nvSpPr>
          <p:cNvPr id="3" name="Content Placeholder 2"/>
          <p:cNvSpPr>
            <a:spLocks noGrp="1"/>
          </p:cNvSpPr>
          <p:nvPr>
            <p:ph idx="1"/>
          </p:nvPr>
        </p:nvSpPr>
        <p:spPr/>
        <p:txBody>
          <a:bodyPr>
            <a:normAutofit fontScale="92500" lnSpcReduction="20000"/>
          </a:bodyPr>
          <a:lstStyle/>
          <a:p>
            <a:r>
              <a:rPr lang="en-GB" b="1" dirty="0"/>
              <a:t>Recommendation #3:</a:t>
            </a:r>
            <a:r>
              <a:rPr lang="en-GB" dirty="0"/>
              <a:t> GCOS to work towards application driven user requirements for the ECV products. </a:t>
            </a:r>
          </a:p>
          <a:p>
            <a:endParaRPr lang="en-US" dirty="0" smtClean="0"/>
          </a:p>
          <a:p>
            <a:r>
              <a:rPr lang="en-GB" b="1" dirty="0"/>
              <a:t>Recommendation #4:</a:t>
            </a:r>
            <a:r>
              <a:rPr lang="en-GB" dirty="0"/>
              <a:t> WGClimate to include a commitment level into the future part of the ECV Inventory to allow capturing of more contributions using future sensors.</a:t>
            </a:r>
          </a:p>
          <a:p>
            <a:endParaRPr lang="en-US" dirty="0" smtClean="0"/>
          </a:p>
          <a:p>
            <a:r>
              <a:rPr lang="en-GB" b="1" dirty="0"/>
              <a:t>Recommendation #</a:t>
            </a:r>
            <a:r>
              <a:rPr lang="en-GB" b="1" dirty="0" smtClean="0"/>
              <a:t>7 (</a:t>
            </a:r>
            <a:r>
              <a:rPr lang="en-GB" b="1" i="1" dirty="0" err="1" smtClean="0"/>
              <a:t>mislabeled</a:t>
            </a:r>
            <a:r>
              <a:rPr lang="en-GB" b="1" i="1" dirty="0" smtClean="0"/>
              <a:t> in document, should be </a:t>
            </a:r>
            <a:r>
              <a:rPr lang="en-GB" b="1" i="1" dirty="0"/>
              <a:t>#</a:t>
            </a:r>
            <a:r>
              <a:rPr lang="en-GB" b="1" i="1" dirty="0" smtClean="0"/>
              <a:t>5</a:t>
            </a:r>
            <a:r>
              <a:rPr lang="en-GB" b="1" dirty="0" smtClean="0"/>
              <a:t>):</a:t>
            </a:r>
            <a:r>
              <a:rPr lang="en-GB" dirty="0" smtClean="0"/>
              <a:t> </a:t>
            </a:r>
            <a:r>
              <a:rPr lang="en-GB" dirty="0"/>
              <a:t>WGClimate to develop a white paper on what is needed for the validation of climate data records including addressing the stability aspect. </a:t>
            </a:r>
          </a:p>
          <a:p>
            <a:endParaRPr lang="en-US" dirty="0"/>
          </a:p>
        </p:txBody>
      </p:sp>
    </p:spTree>
    <p:extLst>
      <p:ext uri="{BB962C8B-B14F-4D97-AF65-F5344CB8AC3E}">
        <p14:creationId xmlns:p14="http://schemas.microsoft.com/office/powerpoint/2010/main" val="577601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Recommendations from gap analysis</a:t>
            </a:r>
          </a:p>
        </p:txBody>
      </p:sp>
      <p:sp>
        <p:nvSpPr>
          <p:cNvPr id="3" name="Content Placeholder 2"/>
          <p:cNvSpPr>
            <a:spLocks noGrp="1"/>
          </p:cNvSpPr>
          <p:nvPr>
            <p:ph idx="1"/>
          </p:nvPr>
        </p:nvSpPr>
        <p:spPr/>
        <p:txBody>
          <a:bodyPr>
            <a:normAutofit fontScale="92500"/>
          </a:bodyPr>
          <a:lstStyle/>
          <a:p>
            <a:r>
              <a:rPr lang="en-GB" b="1" dirty="0" smtClean="0"/>
              <a:t>Recommendation </a:t>
            </a:r>
            <a:r>
              <a:rPr lang="en-GB" b="1" dirty="0"/>
              <a:t>#7:</a:t>
            </a:r>
            <a:r>
              <a:rPr lang="en-GB" dirty="0"/>
              <a:t> WGClimate to establish a specific inventory for FCDRs to signal their importance and to promote their usage for the production of ECV climate data records</a:t>
            </a:r>
            <a:r>
              <a:rPr lang="en-GB" dirty="0" smtClean="0"/>
              <a:t>.</a:t>
            </a:r>
          </a:p>
          <a:p>
            <a:r>
              <a:rPr lang="en-GB" b="1" dirty="0"/>
              <a:t>Recommendation #8:</a:t>
            </a:r>
            <a:r>
              <a:rPr lang="en-GB" dirty="0"/>
              <a:t> CEOS and CGMS agencies to add the delivery of FCDRs for each mission to their mission requirements.</a:t>
            </a:r>
          </a:p>
          <a:p>
            <a:endParaRPr lang="en-GB" dirty="0"/>
          </a:p>
          <a:p>
            <a:r>
              <a:rPr lang="en-GB" b="1" dirty="0"/>
              <a:t>Recommendation #9:</a:t>
            </a:r>
            <a:r>
              <a:rPr lang="en-GB" dirty="0"/>
              <a:t> CEOS and CGMS agencies to require the application of metadata standards with the production of climate data records.</a:t>
            </a:r>
          </a:p>
          <a:p>
            <a:endParaRPr lang="en-GB" dirty="0"/>
          </a:p>
          <a:p>
            <a:endParaRPr lang="en-US" dirty="0"/>
          </a:p>
        </p:txBody>
      </p:sp>
    </p:spTree>
    <p:extLst>
      <p:ext uri="{BB962C8B-B14F-4D97-AF65-F5344CB8AC3E}">
        <p14:creationId xmlns:p14="http://schemas.microsoft.com/office/powerpoint/2010/main" val="747123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Recommendation from Precipitation</a:t>
            </a:r>
            <a:endParaRPr lang="en-GB" dirty="0"/>
          </a:p>
        </p:txBody>
      </p:sp>
      <p:sp>
        <p:nvSpPr>
          <p:cNvPr id="3" name="Content Placeholder 2"/>
          <p:cNvSpPr>
            <a:spLocks noGrp="1"/>
          </p:cNvSpPr>
          <p:nvPr>
            <p:ph idx="1"/>
          </p:nvPr>
        </p:nvSpPr>
        <p:spPr/>
        <p:txBody>
          <a:bodyPr/>
          <a:lstStyle/>
          <a:p>
            <a:r>
              <a:rPr lang="en-GB" b="1" dirty="0"/>
              <a:t>Recommendation #6:</a:t>
            </a:r>
            <a:r>
              <a:rPr lang="en-GB" dirty="0"/>
              <a:t> WGClimate to study in detail the situation on precipitation, and may task SCOPE-CM with exploring a way forward to organise a project that utilises multi-mission data to produce a precipitation climatology.</a:t>
            </a:r>
          </a:p>
          <a:p>
            <a:pPr marL="0" indent="0">
              <a:buNone/>
            </a:pPr>
            <a:endParaRPr lang="en-GB" b="1" dirty="0"/>
          </a:p>
        </p:txBody>
      </p:sp>
    </p:spTree>
    <p:extLst>
      <p:ext uri="{BB962C8B-B14F-4D97-AF65-F5344CB8AC3E}">
        <p14:creationId xmlns:p14="http://schemas.microsoft.com/office/powerpoint/2010/main" val="2033466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Biomass</a:t>
            </a:r>
            <a:endParaRPr lang="en-US" dirty="0"/>
          </a:p>
        </p:txBody>
      </p:sp>
      <p:sp>
        <p:nvSpPr>
          <p:cNvPr id="3" name="Content Placeholder 2"/>
          <p:cNvSpPr>
            <a:spLocks noGrp="1"/>
          </p:cNvSpPr>
          <p:nvPr>
            <p:ph idx="1"/>
          </p:nvPr>
        </p:nvSpPr>
        <p:spPr/>
        <p:txBody>
          <a:bodyPr>
            <a:normAutofit fontScale="92500" lnSpcReduction="10000"/>
          </a:bodyPr>
          <a:lstStyle/>
          <a:p>
            <a:r>
              <a:rPr lang="en-GB" b="1" dirty="0"/>
              <a:t>Recommendation #</a:t>
            </a:r>
            <a:r>
              <a:rPr lang="en-GB" b="1" dirty="0" smtClean="0"/>
              <a:t>1</a:t>
            </a:r>
            <a:r>
              <a:rPr lang="en-GB" b="1" dirty="0"/>
              <a:t>: </a:t>
            </a:r>
            <a:r>
              <a:rPr lang="en-GB" dirty="0"/>
              <a:t>Space agencies are encouraged to ensure that all C-band and L-band SAR measurements are made available for the construction of CDRs for Above-ground Biomass.  The combination of L-band and C-band measurements will help extend the sensitivity of existing estimates.</a:t>
            </a:r>
          </a:p>
          <a:p>
            <a:pPr marL="0" indent="0">
              <a:buNone/>
            </a:pPr>
            <a:endParaRPr lang="en-GB" dirty="0"/>
          </a:p>
          <a:p>
            <a:r>
              <a:rPr lang="en-GB" b="1" dirty="0"/>
              <a:t>Recommendation #</a:t>
            </a:r>
            <a:r>
              <a:rPr lang="en-GB" b="1" dirty="0" smtClean="0"/>
              <a:t>2</a:t>
            </a:r>
            <a:r>
              <a:rPr lang="en-GB" b="1" dirty="0"/>
              <a:t>: </a:t>
            </a:r>
            <a:r>
              <a:rPr lang="en-GB" dirty="0"/>
              <a:t>Space agencies are encouraged to establish and populate a database of airborne LIDAR observations on forest structure to aid the estimation of biomass using satellite observations</a:t>
            </a:r>
          </a:p>
          <a:p>
            <a:endParaRPr lang="en-US" dirty="0"/>
          </a:p>
        </p:txBody>
      </p:sp>
    </p:spTree>
    <p:extLst>
      <p:ext uri="{BB962C8B-B14F-4D97-AF65-F5344CB8AC3E}">
        <p14:creationId xmlns:p14="http://schemas.microsoft.com/office/powerpoint/2010/main" val="832588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from Biomass</a:t>
            </a:r>
            <a:endParaRPr lang="en-US" dirty="0"/>
          </a:p>
        </p:txBody>
      </p:sp>
      <p:sp>
        <p:nvSpPr>
          <p:cNvPr id="3" name="Content Placeholder 2"/>
          <p:cNvSpPr>
            <a:spLocks noGrp="1"/>
          </p:cNvSpPr>
          <p:nvPr>
            <p:ph idx="1"/>
          </p:nvPr>
        </p:nvSpPr>
        <p:spPr/>
        <p:txBody>
          <a:bodyPr>
            <a:normAutofit fontScale="92500" lnSpcReduction="10000"/>
          </a:bodyPr>
          <a:lstStyle/>
          <a:p>
            <a:r>
              <a:rPr lang="en-GB" b="1" dirty="0"/>
              <a:t>Recommendation #</a:t>
            </a:r>
            <a:r>
              <a:rPr lang="en-GB" b="1" dirty="0" smtClean="0"/>
              <a:t>3</a:t>
            </a:r>
            <a:r>
              <a:rPr lang="en-GB" b="1" dirty="0"/>
              <a:t>: </a:t>
            </a:r>
            <a:r>
              <a:rPr lang="en-GB" dirty="0"/>
              <a:t>Space agencies to coordinate C-band and L-band measurement provision and availability to allow existing research estimates of biomass to be continued. </a:t>
            </a:r>
          </a:p>
          <a:p>
            <a:pPr marL="0" indent="0">
              <a:buNone/>
            </a:pPr>
            <a:endParaRPr lang="en-GB" dirty="0"/>
          </a:p>
          <a:p>
            <a:r>
              <a:rPr lang="en-GB" b="1" dirty="0"/>
              <a:t>Recommendation #</a:t>
            </a:r>
            <a:r>
              <a:rPr lang="en-GB" b="1" dirty="0" smtClean="0"/>
              <a:t>4</a:t>
            </a:r>
            <a:r>
              <a:rPr lang="en-GB" b="1" dirty="0"/>
              <a:t>: </a:t>
            </a:r>
            <a:r>
              <a:rPr lang="en-GB" dirty="0"/>
              <a:t>Space agencies to plan for continuity of research missions of nominally short duration (BIOMASS, GEDI).</a:t>
            </a:r>
          </a:p>
          <a:p>
            <a:pPr marL="0" indent="0">
              <a:buNone/>
            </a:pPr>
            <a:endParaRPr lang="en-GB" dirty="0"/>
          </a:p>
          <a:p>
            <a:r>
              <a:rPr lang="en-GB" b="1" dirty="0"/>
              <a:t>Recommendation #</a:t>
            </a:r>
            <a:r>
              <a:rPr lang="en-GB" b="1" dirty="0" smtClean="0"/>
              <a:t>5</a:t>
            </a:r>
            <a:r>
              <a:rPr lang="en-GB" b="1" dirty="0"/>
              <a:t>: </a:t>
            </a:r>
            <a:r>
              <a:rPr lang="en-GB" dirty="0"/>
              <a:t>Space Agencies to plan for high-resolution data provision in support of REDD+ type applications leading to the Global Stocktake process.</a:t>
            </a:r>
          </a:p>
          <a:p>
            <a:endParaRPr lang="en-US" dirty="0"/>
          </a:p>
        </p:txBody>
      </p:sp>
    </p:spTree>
    <p:extLst>
      <p:ext uri="{BB962C8B-B14F-4D97-AF65-F5344CB8AC3E}">
        <p14:creationId xmlns:p14="http://schemas.microsoft.com/office/powerpoint/2010/main" val="1554749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 from Salinity</a:t>
            </a:r>
            <a:endParaRPr lang="en-US" dirty="0"/>
          </a:p>
        </p:txBody>
      </p:sp>
      <p:sp>
        <p:nvSpPr>
          <p:cNvPr id="3" name="Content Placeholder 2"/>
          <p:cNvSpPr>
            <a:spLocks noGrp="1"/>
          </p:cNvSpPr>
          <p:nvPr>
            <p:ph idx="1"/>
          </p:nvPr>
        </p:nvSpPr>
        <p:spPr/>
        <p:txBody>
          <a:bodyPr>
            <a:normAutofit fontScale="85000" lnSpcReduction="20000"/>
          </a:bodyPr>
          <a:lstStyle/>
          <a:p>
            <a:r>
              <a:rPr lang="en-GB" b="1" dirty="0"/>
              <a:t>Recommendation #</a:t>
            </a:r>
            <a:r>
              <a:rPr lang="en-GB" b="1" dirty="0" smtClean="0"/>
              <a:t>1</a:t>
            </a:r>
            <a:r>
              <a:rPr lang="en-GB" b="1" dirty="0"/>
              <a:t>: </a:t>
            </a:r>
            <a:r>
              <a:rPr lang="en-GB" dirty="0"/>
              <a:t>Space agencies are encouraged to launch a second and third analysis activity to produce best possible SSS CDRs from the available L-Band and potentially C-Band measurements. The result shall contain a judgement on the usefulness of C-band measurements. </a:t>
            </a:r>
          </a:p>
          <a:p>
            <a:endParaRPr lang="en-US" dirty="0" smtClean="0"/>
          </a:p>
          <a:p>
            <a:r>
              <a:rPr lang="en-GB" b="1" dirty="0"/>
              <a:t>Recommendation </a:t>
            </a:r>
            <a:r>
              <a:rPr lang="en-GB" b="1" dirty="0" smtClean="0"/>
              <a:t>#2</a:t>
            </a:r>
            <a:r>
              <a:rPr lang="en-GB" b="1" dirty="0"/>
              <a:t>: </a:t>
            </a:r>
            <a:r>
              <a:rPr lang="en-GB" dirty="0"/>
              <a:t>NASA should give priority to sea surface salinity in the selection of Earth Venture missions and report back to WGClimate on the development</a:t>
            </a:r>
            <a:r>
              <a:rPr lang="en-GB" dirty="0" smtClean="0"/>
              <a:t>.</a:t>
            </a:r>
          </a:p>
          <a:p>
            <a:endParaRPr lang="en-GB" dirty="0"/>
          </a:p>
          <a:p>
            <a:r>
              <a:rPr lang="en-GB" b="1" dirty="0"/>
              <a:t>Recommendation </a:t>
            </a:r>
            <a:r>
              <a:rPr lang="en-GB" b="1" dirty="0" smtClean="0"/>
              <a:t>#3</a:t>
            </a:r>
            <a:r>
              <a:rPr lang="en-GB" b="1" dirty="0"/>
              <a:t>: </a:t>
            </a:r>
            <a:r>
              <a:rPr lang="en-GB" dirty="0"/>
              <a:t>Space agencies should consider including L-band instrumentation on future missions, in particular </a:t>
            </a:r>
            <a:r>
              <a:rPr lang="en-GB" dirty="0" smtClean="0"/>
              <a:t>if it </a:t>
            </a:r>
            <a:r>
              <a:rPr lang="en-GB" dirty="0"/>
              <a:t>is not realised by NASA.   </a:t>
            </a:r>
          </a:p>
          <a:p>
            <a:pPr marL="0" indent="0">
              <a:buNone/>
            </a:pPr>
            <a:endParaRPr lang="en-GB" dirty="0" smtClean="0"/>
          </a:p>
          <a:p>
            <a:pPr marL="0" indent="0">
              <a:buNone/>
            </a:pPr>
            <a:endParaRPr lang="en-US" dirty="0"/>
          </a:p>
        </p:txBody>
      </p:sp>
    </p:spTree>
    <p:extLst>
      <p:ext uri="{BB962C8B-B14F-4D97-AF65-F5344CB8AC3E}">
        <p14:creationId xmlns:p14="http://schemas.microsoft.com/office/powerpoint/2010/main" val="1733052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1 Afternoon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16979522"/>
              </p:ext>
            </p:extLst>
          </p:nvPr>
        </p:nvGraphicFramePr>
        <p:xfrm>
          <a:off x="547884" y="1475711"/>
          <a:ext cx="8229600" cy="2438400"/>
        </p:xfrm>
        <a:graphic>
          <a:graphicData uri="http://schemas.openxmlformats.org/drawingml/2006/table">
            <a:tbl>
              <a:tblPr firstRow="1" firstCol="1" bandRow="1">
                <a:tableStyleId>{5C22544A-7EE6-4342-B048-85BDC9FD1C3A}</a:tableStyleId>
              </a:tblPr>
              <a:tblGrid>
                <a:gridCol w="2268078"/>
                <a:gridCol w="4725436"/>
                <a:gridCol w="1236086"/>
              </a:tblGrid>
              <a:tr h="0">
                <a:tc gridSpan="3">
                  <a:txBody>
                    <a:bodyPr/>
                    <a:lstStyle/>
                    <a:p>
                      <a:pPr>
                        <a:spcAft>
                          <a:spcPts val="0"/>
                        </a:spcAft>
                      </a:pPr>
                      <a:r>
                        <a:rPr lang="en-GB" sz="1600" dirty="0" smtClean="0">
                          <a:effectLst/>
                        </a:rPr>
                        <a:t>2- Gap Analysis Report, Recommendations and Actions – Jörg Schulz</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pPr>
                        <a:spcAft>
                          <a:spcPts val="0"/>
                        </a:spcAft>
                      </a:pPr>
                      <a:endParaRPr lang="en-GB"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pPr>
                        <a:spcAft>
                          <a:spcPts val="0"/>
                        </a:spcAft>
                      </a:pPr>
                      <a:endParaRPr lang="en-GB"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spcAft>
                          <a:spcPts val="0"/>
                        </a:spcAft>
                      </a:pPr>
                      <a:r>
                        <a:rPr lang="en-GB" sz="1600" dirty="0">
                          <a:effectLst/>
                        </a:rPr>
                        <a:t>13:00 – 14:30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a:effectLst/>
                        </a:rPr>
                        <a:t>Lunch</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0">
                <a:tc gridSpan="3">
                  <a:txBody>
                    <a:bodyPr/>
                    <a:lstStyle/>
                    <a:p>
                      <a:pPr>
                        <a:spcAft>
                          <a:spcPts val="0"/>
                        </a:spcAft>
                      </a:pPr>
                      <a:r>
                        <a:rPr lang="en-GB" sz="1600" dirty="0">
                          <a:effectLst/>
                        </a:rPr>
                        <a:t> </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r>
              <a:tr h="0">
                <a:tc>
                  <a:txBody>
                    <a:bodyPr/>
                    <a:lstStyle/>
                    <a:p>
                      <a:pPr>
                        <a:spcAft>
                          <a:spcPts val="0"/>
                        </a:spcAft>
                      </a:pPr>
                      <a:r>
                        <a:rPr lang="en-GB" sz="1600">
                          <a:effectLst/>
                        </a:rPr>
                        <a:t>14:30 – 17:00</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Break out groups for review of ECV specific Gap Analysis Atmosphere (Precipitation, CO2 and CH4)</a:t>
                      </a:r>
                    </a:p>
                    <a:p>
                      <a:pPr>
                        <a:spcAft>
                          <a:spcPts val="0"/>
                        </a:spcAft>
                      </a:pPr>
                      <a:r>
                        <a:rPr lang="en-GB" sz="1600" dirty="0">
                          <a:effectLst/>
                        </a:rPr>
                        <a:t>Ocean (SST and SSS)</a:t>
                      </a:r>
                    </a:p>
                    <a:p>
                      <a:pPr>
                        <a:spcAft>
                          <a:spcPts val="0"/>
                        </a:spcAft>
                      </a:pPr>
                      <a:r>
                        <a:rPr lang="en-GB" sz="1600" dirty="0">
                          <a:effectLst/>
                        </a:rPr>
                        <a:t>Terrestrial (LST, LAI, FAPAR)</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200">
                          <a:effectLst/>
                        </a:rPr>
                        <a:t> </a:t>
                      </a:r>
                      <a:endParaRPr lang="en-GB" sz="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dirty="0">
                          <a:effectLst/>
                        </a:rPr>
                        <a:t>15:30 – 16:00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a:effectLst/>
                        </a:rPr>
                        <a:t>Coffee Break</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200">
                          <a:effectLst/>
                        </a:rPr>
                        <a:t> </a:t>
                      </a:r>
                      <a:endParaRPr lang="en-GB" sz="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dirty="0">
                          <a:effectLst/>
                        </a:rPr>
                        <a:t>17:00 – 18:00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a:effectLst/>
                        </a:rPr>
                        <a:t>Review of ECV Gap Analysis all addressed ECVs</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a:effectLst/>
                        </a:rPr>
                        <a:t> </a:t>
                      </a:r>
                      <a:endParaRPr lang="en-GB" sz="12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spcAft>
                          <a:spcPts val="0"/>
                        </a:spcAft>
                      </a:pPr>
                      <a:r>
                        <a:rPr lang="en-GB" sz="1600">
                          <a:effectLst/>
                        </a:rPr>
                        <a:t>18:00 – 18:30</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dirty="0">
                          <a:effectLst/>
                        </a:rPr>
                        <a:t>Conclusions</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200" dirty="0">
                          <a:effectLst/>
                        </a:rPr>
                        <a:t> </a:t>
                      </a:r>
                      <a:endParaRPr lang="en-GB" sz="12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457200" y="1890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53616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 for SST</a:t>
            </a:r>
            <a:endParaRPr lang="en-GB" dirty="0"/>
          </a:p>
        </p:txBody>
      </p:sp>
      <p:sp>
        <p:nvSpPr>
          <p:cNvPr id="3" name="Content Placeholder 2"/>
          <p:cNvSpPr>
            <a:spLocks noGrp="1"/>
          </p:cNvSpPr>
          <p:nvPr>
            <p:ph idx="1"/>
          </p:nvPr>
        </p:nvSpPr>
        <p:spPr/>
        <p:txBody>
          <a:bodyPr/>
          <a:lstStyle/>
          <a:p>
            <a:pPr marL="0" indent="0">
              <a:buNone/>
            </a:pPr>
            <a:r>
              <a:rPr lang="en-GB" b="1" dirty="0" smtClean="0"/>
              <a:t>Recommendation #1: </a:t>
            </a:r>
            <a:r>
              <a:rPr lang="en-GB" dirty="0"/>
              <a:t>GHRSST and VC-SST to explore the reason for the non-utilisation of C-band data for climate data records. </a:t>
            </a:r>
          </a:p>
          <a:p>
            <a:endParaRPr lang="en-GB" dirty="0"/>
          </a:p>
        </p:txBody>
      </p:sp>
    </p:spTree>
    <p:extLst>
      <p:ext uri="{BB962C8B-B14F-4D97-AF65-F5344CB8AC3E}">
        <p14:creationId xmlns:p14="http://schemas.microsoft.com/office/powerpoint/2010/main" val="1302924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4" name="Title 3"/>
          <p:cNvSpPr>
            <a:spLocks noGrp="1"/>
          </p:cNvSpPr>
          <p:nvPr>
            <p:ph type="ctrTitle"/>
          </p:nvPr>
        </p:nvSpPr>
        <p:spPr>
          <a:xfrm>
            <a:off x="1163476" y="1487638"/>
            <a:ext cx="6999543" cy="1102519"/>
          </a:xfrm>
        </p:spPr>
        <p:txBody>
          <a:bodyPr>
            <a:noAutofit/>
          </a:bodyPr>
          <a:lstStyle/>
          <a:p>
            <a:r>
              <a:rPr lang="en-GB" sz="4000" b="1" dirty="0"/>
              <a:t>3. Technical Supplement for the Response to the GCOS IP</a:t>
            </a:r>
          </a:p>
        </p:txBody>
      </p:sp>
      <p:sp>
        <p:nvSpPr>
          <p:cNvPr id="8" name="Shape 11"/>
          <p:cNvSpPr/>
          <p:nvPr/>
        </p:nvSpPr>
        <p:spPr>
          <a:xfrm>
            <a:off x="331698" y="3022810"/>
            <a:ext cx="4810638" cy="13489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defTabSz="914400">
              <a:lnSpc>
                <a:spcPct val="150000"/>
              </a:lnSpc>
              <a:defRPr>
                <a:solidFill>
                  <a:srgbClr val="000000"/>
                </a:solidFill>
              </a:defRPr>
            </a:pPr>
            <a:r>
              <a:rPr lang="en-US" sz="2400" dirty="0" smtClean="0">
                <a:solidFill>
                  <a:schemeClr val="tx2">
                    <a:lumMod val="50000"/>
                  </a:schemeClr>
                </a:solidFill>
                <a:latin typeface="+mj-lt"/>
                <a:ea typeface="Arial Bold"/>
                <a:cs typeface="Arial Bold"/>
              </a:rPr>
              <a:t>Simon Pinnock, ESA</a:t>
            </a:r>
          </a:p>
          <a:p>
            <a:pPr lvl="0" defTabSz="914400">
              <a:lnSpc>
                <a:spcPct val="150000"/>
              </a:lnSpc>
              <a:defRPr>
                <a:solidFill>
                  <a:srgbClr val="000000"/>
                </a:solidFill>
              </a:defRPr>
            </a:pPr>
            <a:endParaRPr sz="1600" dirty="0">
              <a:solidFill>
                <a:schemeClr val="tx2">
                  <a:lumMod val="50000"/>
                </a:schemeClr>
              </a:solidFill>
              <a:latin typeface="+mj-lt"/>
              <a:ea typeface="Arial Bold"/>
              <a:cs typeface="Arial Bold"/>
              <a:sym typeface="Arial Bold"/>
            </a:endParaRPr>
          </a:p>
        </p:txBody>
      </p:sp>
      <p:pic>
        <p:nvPicPr>
          <p:cNvPr id="7" name="Picture 6"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171" y="2947369"/>
            <a:ext cx="1308038" cy="14158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44" y="3204633"/>
            <a:ext cx="1919335" cy="901309"/>
          </a:xfrm>
          <a:prstGeom prst="rect">
            <a:avLst/>
          </a:prstGeom>
        </p:spPr>
      </p:pic>
    </p:spTree>
    <p:extLst>
      <p:ext uri="{BB962C8B-B14F-4D97-AF65-F5344CB8AC3E}">
        <p14:creationId xmlns:p14="http://schemas.microsoft.com/office/powerpoint/2010/main" val="42242411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100" dirty="0"/>
              <a:t>Response of Space Agencies: CGMS and CEOS </a:t>
            </a:r>
          </a:p>
        </p:txBody>
      </p:sp>
      <p:pic>
        <p:nvPicPr>
          <p:cNvPr id="9" name="Picture 8" descr="Screen Shot 2017-09-07 at 12.40.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62" y="814387"/>
            <a:ext cx="2681858" cy="3790257"/>
          </a:xfrm>
          <a:prstGeom prst="rect">
            <a:avLst/>
          </a:prstGeom>
          <a:ln w="3175">
            <a:solidFill>
              <a:schemeClr val="tx1"/>
            </a:solidFill>
          </a:ln>
          <a:effectLst>
            <a:outerShdw blurRad="50800" dist="38100" dir="2700000" algn="tl" rotWithShape="0">
              <a:srgbClr val="000000">
                <a:alpha val="43000"/>
              </a:srgbClr>
            </a:outerShdw>
          </a:effectLst>
        </p:spPr>
      </p:pic>
      <p:pic>
        <p:nvPicPr>
          <p:cNvPr id="5" name="Picture 4" descr="cgms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359" y="2424328"/>
            <a:ext cx="1308038" cy="14158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976" y="1188371"/>
            <a:ext cx="1919335" cy="901309"/>
          </a:xfrm>
          <a:prstGeom prst="rect">
            <a:avLst/>
          </a:prstGeom>
        </p:spPr>
      </p:pic>
      <p:sp>
        <p:nvSpPr>
          <p:cNvPr id="4" name="Rectangle 3"/>
          <p:cNvSpPr/>
          <p:nvPr/>
        </p:nvSpPr>
        <p:spPr>
          <a:xfrm>
            <a:off x="4421982" y="4174815"/>
            <a:ext cx="4643438" cy="415498"/>
          </a:xfrm>
          <a:prstGeom prst="rect">
            <a:avLst/>
          </a:prstGeom>
        </p:spPr>
        <p:txBody>
          <a:bodyPr wrap="square">
            <a:spAutoFit/>
          </a:bodyPr>
          <a:lstStyle/>
          <a:p>
            <a:r>
              <a:rPr lang="en-GB" sz="1050" dirty="0">
                <a:hlinkClick r:id="rId5"/>
              </a:rPr>
              <a:t>http://ceos.org/document_management/Meetings/Plenary/31/Presentations/2.1-Space%20Agency%20Response%20to%20GCOS%20IP%20v2.0.pdf</a:t>
            </a:r>
            <a:endParaRPr lang="en-GB" sz="1050" dirty="0"/>
          </a:p>
        </p:txBody>
      </p:sp>
    </p:spTree>
    <p:extLst>
      <p:ext uri="{BB962C8B-B14F-4D97-AF65-F5344CB8AC3E}">
        <p14:creationId xmlns:p14="http://schemas.microsoft.com/office/powerpoint/2010/main" val="13926566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Space Agency Response to the GCOS IP</a:t>
            </a:r>
            <a:endParaRPr lang="en-GB" dirty="0"/>
          </a:p>
        </p:txBody>
      </p:sp>
      <p:sp>
        <p:nvSpPr>
          <p:cNvPr id="3" name="Content Placeholder 2"/>
          <p:cNvSpPr>
            <a:spLocks noGrp="1"/>
          </p:cNvSpPr>
          <p:nvPr>
            <p:ph idx="4294967295"/>
          </p:nvPr>
        </p:nvSpPr>
        <p:spPr>
          <a:xfrm>
            <a:off x="90685" y="1081089"/>
            <a:ext cx="6088660" cy="3483768"/>
          </a:xfrm>
        </p:spPr>
        <p:txBody>
          <a:bodyPr anchor="ctr">
            <a:normAutofit fontScale="92500"/>
          </a:bodyPr>
          <a:lstStyle/>
          <a:p>
            <a:r>
              <a:rPr lang="en-GB" dirty="0" smtClean="0"/>
              <a:t>Addresses GCOS Actions with space relevance;</a:t>
            </a:r>
          </a:p>
          <a:p>
            <a:r>
              <a:rPr lang="en-GB" dirty="0" smtClean="0"/>
              <a:t>In total 11 (32) general, 19 (40) atmospheric, 17 (57) oceanic and 48 (72) terrestrial actions;</a:t>
            </a:r>
          </a:p>
          <a:p>
            <a:r>
              <a:rPr lang="en-GB" dirty="0" smtClean="0"/>
              <a:t>Structure of response is similar to the plan itself;</a:t>
            </a:r>
            <a:endParaRPr lang="en-GB" dirty="0"/>
          </a:p>
          <a:p>
            <a:r>
              <a:rPr lang="en-GB" dirty="0"/>
              <a:t>A technical supplement has been drafted including more detailed responses to the GCOS IP.</a:t>
            </a:r>
          </a:p>
        </p:txBody>
      </p:sp>
      <p:pic>
        <p:nvPicPr>
          <p:cNvPr id="4" name="Picture 3"/>
          <p:cNvPicPr>
            <a:picLocks noChangeAspect="1"/>
          </p:cNvPicPr>
          <p:nvPr/>
        </p:nvPicPr>
        <p:blipFill>
          <a:blip r:embed="rId2"/>
          <a:stretch>
            <a:fillRect/>
          </a:stretch>
        </p:blipFill>
        <p:spPr>
          <a:xfrm>
            <a:off x="6270144" y="1161666"/>
            <a:ext cx="2810138" cy="3943350"/>
          </a:xfrm>
          <a:prstGeom prst="rect">
            <a:avLst/>
          </a:prstGeom>
        </p:spPr>
      </p:pic>
    </p:spTree>
    <p:extLst>
      <p:ext uri="{BB962C8B-B14F-4D97-AF65-F5344CB8AC3E}">
        <p14:creationId xmlns:p14="http://schemas.microsoft.com/office/powerpoint/2010/main" val="15320357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4" name="Title 3"/>
          <p:cNvSpPr>
            <a:spLocks noGrp="1"/>
          </p:cNvSpPr>
          <p:nvPr>
            <p:ph type="ctrTitle"/>
          </p:nvPr>
        </p:nvSpPr>
        <p:spPr>
          <a:xfrm>
            <a:off x="914094" y="1662141"/>
            <a:ext cx="6999543" cy="1102519"/>
          </a:xfrm>
        </p:spPr>
        <p:txBody>
          <a:bodyPr>
            <a:noAutofit/>
          </a:bodyPr>
          <a:lstStyle/>
          <a:p>
            <a:r>
              <a:rPr lang="en-GB" sz="4000" b="1" dirty="0" smtClean="0"/>
              <a:t>4. </a:t>
            </a:r>
            <a:r>
              <a:rPr lang="en-GB" sz="4000" b="1" dirty="0"/>
              <a:t>New </a:t>
            </a:r>
            <a:r>
              <a:rPr lang="en-GB" sz="4000" b="1" dirty="0" smtClean="0"/>
              <a:t>initiatives</a:t>
            </a:r>
            <a:endParaRPr lang="en-GB" sz="4000" b="1" dirty="0"/>
          </a:p>
        </p:txBody>
      </p:sp>
      <p:sp>
        <p:nvSpPr>
          <p:cNvPr id="8" name="Shape 11"/>
          <p:cNvSpPr/>
          <p:nvPr/>
        </p:nvSpPr>
        <p:spPr>
          <a:xfrm>
            <a:off x="331698" y="3022810"/>
            <a:ext cx="4810638" cy="13489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defTabSz="914400">
              <a:lnSpc>
                <a:spcPct val="150000"/>
              </a:lnSpc>
              <a:defRPr>
                <a:solidFill>
                  <a:srgbClr val="000000"/>
                </a:solidFill>
              </a:defRPr>
            </a:pPr>
            <a:r>
              <a:rPr lang="en-US" sz="2400" dirty="0" smtClean="0">
                <a:solidFill>
                  <a:schemeClr val="tx2">
                    <a:lumMod val="50000"/>
                  </a:schemeClr>
                </a:solidFill>
                <a:latin typeface="+mj-lt"/>
                <a:ea typeface="Arial Bold"/>
                <a:cs typeface="Arial Bold"/>
              </a:rPr>
              <a:t>Pierre </a:t>
            </a:r>
            <a:r>
              <a:rPr lang="en-US" sz="2400" dirty="0" err="1" smtClean="0">
                <a:solidFill>
                  <a:schemeClr val="tx2">
                    <a:lumMod val="50000"/>
                  </a:schemeClr>
                </a:solidFill>
                <a:latin typeface="+mj-lt"/>
                <a:ea typeface="Arial Bold"/>
                <a:cs typeface="Arial Bold"/>
              </a:rPr>
              <a:t>Tabarry</a:t>
            </a:r>
            <a:r>
              <a:rPr lang="en-US" sz="2400" dirty="0" smtClean="0">
                <a:solidFill>
                  <a:schemeClr val="tx2">
                    <a:lumMod val="50000"/>
                  </a:schemeClr>
                </a:solidFill>
                <a:latin typeface="+mj-lt"/>
                <a:ea typeface="Arial Bold"/>
                <a:cs typeface="Arial Bold"/>
              </a:rPr>
              <a:t>, CNES</a:t>
            </a:r>
          </a:p>
          <a:p>
            <a:pPr lvl="0" defTabSz="914400">
              <a:lnSpc>
                <a:spcPct val="150000"/>
              </a:lnSpc>
              <a:defRPr>
                <a:solidFill>
                  <a:srgbClr val="000000"/>
                </a:solidFill>
              </a:defRPr>
            </a:pPr>
            <a:r>
              <a:rPr lang="en-US" sz="2400" dirty="0" smtClean="0">
                <a:solidFill>
                  <a:schemeClr val="tx2">
                    <a:lumMod val="50000"/>
                  </a:schemeClr>
                </a:solidFill>
                <a:latin typeface="+mj-lt"/>
                <a:ea typeface="Arial Bold"/>
                <a:cs typeface="Arial Bold"/>
              </a:rPr>
              <a:t>Fernando Belda, WMO</a:t>
            </a:r>
          </a:p>
          <a:p>
            <a:pPr lvl="0" defTabSz="914400">
              <a:lnSpc>
                <a:spcPct val="150000"/>
              </a:lnSpc>
              <a:defRPr>
                <a:solidFill>
                  <a:srgbClr val="000000"/>
                </a:solidFill>
              </a:defRPr>
            </a:pPr>
            <a:r>
              <a:rPr lang="en-US" sz="2400" dirty="0" smtClean="0">
                <a:solidFill>
                  <a:schemeClr val="tx2">
                    <a:lumMod val="50000"/>
                  </a:schemeClr>
                </a:solidFill>
                <a:latin typeface="+mj-lt"/>
                <a:ea typeface="Arial Bold"/>
                <a:cs typeface="Arial Bold"/>
              </a:rPr>
              <a:t>Jeff Privette, NOAA</a:t>
            </a:r>
          </a:p>
        </p:txBody>
      </p:sp>
      <p:pic>
        <p:nvPicPr>
          <p:cNvPr id="7" name="Picture 6"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171" y="2947369"/>
            <a:ext cx="1308038" cy="14158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44" y="3204633"/>
            <a:ext cx="1919335" cy="901309"/>
          </a:xfrm>
          <a:prstGeom prst="rect">
            <a:avLst/>
          </a:prstGeom>
        </p:spPr>
      </p:pic>
    </p:spTree>
    <p:extLst>
      <p:ext uri="{BB962C8B-B14F-4D97-AF65-F5344CB8AC3E}">
        <p14:creationId xmlns:p14="http://schemas.microsoft.com/office/powerpoint/2010/main" val="14775120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4" name="Title 3"/>
          <p:cNvSpPr>
            <a:spLocks noGrp="1"/>
          </p:cNvSpPr>
          <p:nvPr>
            <p:ph type="ctrTitle"/>
          </p:nvPr>
        </p:nvSpPr>
        <p:spPr>
          <a:xfrm>
            <a:off x="1163476" y="1487638"/>
            <a:ext cx="6999543" cy="1102519"/>
          </a:xfrm>
        </p:spPr>
        <p:txBody>
          <a:bodyPr>
            <a:noAutofit/>
          </a:bodyPr>
          <a:lstStyle/>
          <a:p>
            <a:r>
              <a:rPr lang="en-GB" sz="4000" b="1" dirty="0" smtClean="0"/>
              <a:t>5. </a:t>
            </a:r>
            <a:r>
              <a:rPr lang="en-GB" sz="4000" b="1" dirty="0"/>
              <a:t>ECV Inventory next </a:t>
            </a:r>
            <a:r>
              <a:rPr lang="en-GB" sz="4000" b="1" dirty="0" smtClean="0"/>
              <a:t>steps</a:t>
            </a:r>
            <a:endParaRPr lang="en-GB" sz="4000" b="1" dirty="0"/>
          </a:p>
        </p:txBody>
      </p:sp>
      <p:sp>
        <p:nvSpPr>
          <p:cNvPr id="8" name="Shape 11"/>
          <p:cNvSpPr/>
          <p:nvPr/>
        </p:nvSpPr>
        <p:spPr>
          <a:xfrm>
            <a:off x="331698" y="3022810"/>
            <a:ext cx="4810638" cy="13489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defTabSz="914400">
              <a:lnSpc>
                <a:spcPct val="150000"/>
              </a:lnSpc>
              <a:defRPr>
                <a:solidFill>
                  <a:srgbClr val="000000"/>
                </a:solidFill>
              </a:defRPr>
            </a:pPr>
            <a:r>
              <a:rPr lang="en-US" sz="2400" dirty="0" smtClean="0">
                <a:solidFill>
                  <a:schemeClr val="tx2">
                    <a:lumMod val="50000"/>
                  </a:schemeClr>
                </a:solidFill>
                <a:latin typeface="+mj-lt"/>
                <a:ea typeface="Arial Bold"/>
                <a:cs typeface="Arial Bold"/>
              </a:rPr>
              <a:t>Marie-Claire Greening, EUMETSAT</a:t>
            </a:r>
          </a:p>
          <a:p>
            <a:pPr lvl="0" defTabSz="914400">
              <a:lnSpc>
                <a:spcPct val="150000"/>
              </a:lnSpc>
              <a:defRPr>
                <a:solidFill>
                  <a:srgbClr val="000000"/>
                </a:solidFill>
              </a:defRPr>
            </a:pPr>
            <a:endParaRPr sz="1600" dirty="0">
              <a:solidFill>
                <a:schemeClr val="tx2">
                  <a:lumMod val="50000"/>
                </a:schemeClr>
              </a:solidFill>
              <a:latin typeface="+mj-lt"/>
              <a:ea typeface="Arial Bold"/>
              <a:cs typeface="Arial Bold"/>
              <a:sym typeface="Arial Bold"/>
            </a:endParaRPr>
          </a:p>
        </p:txBody>
      </p:sp>
      <p:pic>
        <p:nvPicPr>
          <p:cNvPr id="7" name="Picture 6"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171" y="2947369"/>
            <a:ext cx="1308038" cy="14158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44" y="3204633"/>
            <a:ext cx="1919335" cy="901309"/>
          </a:xfrm>
          <a:prstGeom prst="rect">
            <a:avLst/>
          </a:prstGeom>
        </p:spPr>
      </p:pic>
    </p:spTree>
    <p:extLst>
      <p:ext uri="{BB962C8B-B14F-4D97-AF65-F5344CB8AC3E}">
        <p14:creationId xmlns:p14="http://schemas.microsoft.com/office/powerpoint/2010/main" val="25883640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Establish Inventory 1.0 for FCDR;</a:t>
            </a:r>
          </a:p>
          <a:p>
            <a:r>
              <a:rPr lang="en-GB" dirty="0" smtClean="0"/>
              <a:t>Establish Inventory 1.0 for ICDR;</a:t>
            </a:r>
          </a:p>
          <a:p>
            <a:r>
              <a:rPr lang="en-GB" dirty="0" smtClean="0"/>
              <a:t>Update information in CDR Inventory and release 3.0;</a:t>
            </a:r>
          </a:p>
          <a:p>
            <a:r>
              <a:rPr lang="en-GB" dirty="0" smtClean="0"/>
              <a:t>Keep split between current and planned for all;</a:t>
            </a:r>
          </a:p>
          <a:p>
            <a:r>
              <a:rPr lang="en-GB" dirty="0" smtClean="0"/>
              <a:t>Baseline all Inventories to 2016 GCOS IP;</a:t>
            </a:r>
          </a:p>
          <a:p>
            <a:r>
              <a:rPr lang="en-GB" dirty="0" smtClean="0"/>
              <a:t>Cut-off date for all 31/12/2018;</a:t>
            </a:r>
          </a:p>
          <a:p>
            <a:r>
              <a:rPr lang="en-GB" dirty="0"/>
              <a:t>Will contact focal points for </a:t>
            </a:r>
            <a:r>
              <a:rPr lang="en-GB" dirty="0" smtClean="0"/>
              <a:t>Inventory contents </a:t>
            </a:r>
            <a:r>
              <a:rPr lang="en-GB" dirty="0"/>
              <a:t>after the CEOS-SIT </a:t>
            </a:r>
            <a:r>
              <a:rPr lang="en-GB" dirty="0" smtClean="0"/>
              <a:t>33;</a:t>
            </a:r>
          </a:p>
          <a:p>
            <a:r>
              <a:rPr lang="en-GB" dirty="0" smtClean="0"/>
              <a:t>Think and decide about further gap analysis activities;</a:t>
            </a:r>
          </a:p>
          <a:p>
            <a:r>
              <a:rPr lang="en-GB" dirty="0" smtClean="0"/>
              <a:t>Renew Inventory support at EUMETSAT until mid 2021.</a:t>
            </a:r>
          </a:p>
        </p:txBody>
      </p:sp>
    </p:spTree>
    <p:extLst>
      <p:ext uri="{BB962C8B-B14F-4D97-AF65-F5344CB8AC3E}">
        <p14:creationId xmlns:p14="http://schemas.microsoft.com/office/powerpoint/2010/main" val="17393627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FCDR</a:t>
            </a:r>
            <a:endParaRPr lang="en-GB" dirty="0"/>
          </a:p>
        </p:txBody>
      </p:sp>
      <p:sp>
        <p:nvSpPr>
          <p:cNvPr id="3" name="Content Placeholder 2"/>
          <p:cNvSpPr>
            <a:spLocks noGrp="1"/>
          </p:cNvSpPr>
          <p:nvPr>
            <p:ph idx="1"/>
          </p:nvPr>
        </p:nvSpPr>
        <p:spPr/>
        <p:txBody>
          <a:bodyPr/>
          <a:lstStyle/>
          <a:p>
            <a:r>
              <a:rPr lang="en-GB" dirty="0" smtClean="0"/>
              <a:t>Purpose is to promote usage of FCDR for climate data records;</a:t>
            </a:r>
          </a:p>
          <a:p>
            <a:r>
              <a:rPr lang="en-GB" dirty="0" smtClean="0"/>
              <a:t>Inventory shall only contain specific elaborated data records;</a:t>
            </a:r>
          </a:p>
          <a:p>
            <a:r>
              <a:rPr lang="en-GB" dirty="0" smtClean="0"/>
              <a:t>Content needs to be elaborated but assumed to be less demanding than current CDR Inventory;</a:t>
            </a:r>
          </a:p>
          <a:p>
            <a:r>
              <a:rPr lang="en-GB" dirty="0" smtClean="0"/>
              <a:t>Will search agency by agency and also include known projects;</a:t>
            </a:r>
          </a:p>
        </p:txBody>
      </p:sp>
    </p:spTree>
    <p:extLst>
      <p:ext uri="{BB962C8B-B14F-4D97-AF65-F5344CB8AC3E}">
        <p14:creationId xmlns:p14="http://schemas.microsoft.com/office/powerpoint/2010/main" val="3840276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ICDR</a:t>
            </a:r>
            <a:endParaRPr lang="en-GB" dirty="0"/>
          </a:p>
        </p:txBody>
      </p:sp>
      <p:sp>
        <p:nvSpPr>
          <p:cNvPr id="3" name="Content Placeholder 2"/>
          <p:cNvSpPr>
            <a:spLocks noGrp="1"/>
          </p:cNvSpPr>
          <p:nvPr>
            <p:ph idx="1"/>
          </p:nvPr>
        </p:nvSpPr>
        <p:spPr/>
        <p:txBody>
          <a:bodyPr/>
          <a:lstStyle/>
          <a:p>
            <a:r>
              <a:rPr lang="en-GB" dirty="0" smtClean="0"/>
              <a:t>Observed existence of ICDRs during population of current CDR Inventory;</a:t>
            </a:r>
          </a:p>
          <a:p>
            <a:r>
              <a:rPr lang="en-GB" dirty="0" smtClean="0"/>
              <a:t>Artificially split on 31/12/2016 into current and future;</a:t>
            </a:r>
          </a:p>
          <a:p>
            <a:r>
              <a:rPr lang="en-GB" dirty="0" smtClean="0"/>
              <a:t>Need to identify those data records in CDR Inventory 2.0 and resort into new category;</a:t>
            </a:r>
          </a:p>
          <a:p>
            <a:r>
              <a:rPr lang="en-GB" dirty="0" smtClean="0"/>
              <a:t>Then enter update activity.</a:t>
            </a:r>
          </a:p>
          <a:p>
            <a:endParaRPr lang="en-GB" dirty="0"/>
          </a:p>
        </p:txBody>
      </p:sp>
    </p:spTree>
    <p:extLst>
      <p:ext uri="{BB962C8B-B14F-4D97-AF65-F5344CB8AC3E}">
        <p14:creationId xmlns:p14="http://schemas.microsoft.com/office/powerpoint/2010/main" val="1112490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Update of information for CDR Inventory 3.0</a:t>
            </a:r>
            <a:endParaRPr lang="en-GB" dirty="0"/>
          </a:p>
        </p:txBody>
      </p:sp>
      <p:sp>
        <p:nvSpPr>
          <p:cNvPr id="3" name="Content Placeholder 2"/>
          <p:cNvSpPr>
            <a:spLocks noGrp="1"/>
          </p:cNvSpPr>
          <p:nvPr>
            <p:ph idx="1"/>
          </p:nvPr>
        </p:nvSpPr>
        <p:spPr/>
        <p:txBody>
          <a:bodyPr>
            <a:normAutofit/>
          </a:bodyPr>
          <a:lstStyle/>
          <a:p>
            <a:r>
              <a:rPr lang="en-GB" dirty="0"/>
              <a:t>Each contributor to v2.0 will be contacted to request </a:t>
            </a:r>
            <a:r>
              <a:rPr lang="en-GB" dirty="0" smtClean="0"/>
              <a:t>updates;</a:t>
            </a:r>
            <a:endParaRPr lang="en-GB" dirty="0"/>
          </a:p>
          <a:p>
            <a:r>
              <a:rPr lang="en-GB" dirty="0" smtClean="0"/>
              <a:t>Identify and follow up on those who did not respond to the v2.0 call as these could be creating “artificial gaps”;</a:t>
            </a:r>
          </a:p>
          <a:p>
            <a:r>
              <a:rPr lang="en-GB" dirty="0" smtClean="0"/>
              <a:t>Keep a track of all updates made from v2.0 to v3.0 to make verification checks easier and less time-consuming;</a:t>
            </a:r>
          </a:p>
          <a:p>
            <a:r>
              <a:rPr lang="en-GB" dirty="0"/>
              <a:t>I</a:t>
            </a:r>
            <a:r>
              <a:rPr lang="en-GB" dirty="0" smtClean="0"/>
              <a:t>nvestigate inconsistencies discovered during the gap analysis and update in v3.0. </a:t>
            </a:r>
          </a:p>
        </p:txBody>
      </p:sp>
    </p:spTree>
    <p:extLst>
      <p:ext uri="{BB962C8B-B14F-4D97-AF65-F5344CB8AC3E}">
        <p14:creationId xmlns:p14="http://schemas.microsoft.com/office/powerpoint/2010/main" val="1383435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Dinner Evening Day 1</a:t>
            </a:r>
            <a:endParaRPr lang="en-GB" dirty="0"/>
          </a:p>
        </p:txBody>
      </p:sp>
      <p:sp>
        <p:nvSpPr>
          <p:cNvPr id="4" name="Rectangle 3"/>
          <p:cNvSpPr/>
          <p:nvPr/>
        </p:nvSpPr>
        <p:spPr>
          <a:xfrm>
            <a:off x="324953" y="1387498"/>
            <a:ext cx="3922096" cy="2862322"/>
          </a:xfrm>
          <a:prstGeom prst="rect">
            <a:avLst/>
          </a:prstGeom>
        </p:spPr>
        <p:txBody>
          <a:bodyPr wrap="square">
            <a:spAutoFit/>
          </a:bodyPr>
          <a:lstStyle/>
          <a:p>
            <a:r>
              <a:rPr lang="en-GB" dirty="0" smtClean="0">
                <a:solidFill>
                  <a:srgbClr val="212121"/>
                </a:solidFill>
                <a:latin typeface="Calibri,sans-serif"/>
              </a:rPr>
              <a:t>Dinner </a:t>
            </a:r>
            <a:r>
              <a:rPr lang="en-GB" dirty="0">
                <a:solidFill>
                  <a:srgbClr val="212121"/>
                </a:solidFill>
                <a:latin typeface="Calibri,sans-serif"/>
              </a:rPr>
              <a:t>on 28 March at </a:t>
            </a:r>
            <a:r>
              <a:rPr lang="en-GB" dirty="0" smtClean="0">
                <a:solidFill>
                  <a:srgbClr val="212121"/>
                </a:solidFill>
                <a:latin typeface="Calibri,sans-serif"/>
              </a:rPr>
              <a:t>19:00</a:t>
            </a:r>
          </a:p>
          <a:p>
            <a:r>
              <a:rPr lang="en-GB" dirty="0" smtClean="0">
                <a:solidFill>
                  <a:srgbClr val="212121"/>
                </a:solidFill>
                <a:latin typeface="Calibri,sans-serif"/>
              </a:rPr>
              <a:t>(for </a:t>
            </a:r>
            <a:r>
              <a:rPr lang="en-GB" dirty="0">
                <a:solidFill>
                  <a:srgbClr val="212121"/>
                </a:solidFill>
                <a:latin typeface="Calibri,sans-serif"/>
              </a:rPr>
              <a:t>20 participants).</a:t>
            </a:r>
            <a:endParaRPr lang="en-GB" dirty="0">
              <a:solidFill>
                <a:srgbClr val="212121"/>
              </a:solidFill>
              <a:latin typeface="Segoe UI" panose="020B0502040204020203" pitchFamily="34" charset="0"/>
            </a:endParaRPr>
          </a:p>
          <a:p>
            <a:r>
              <a:rPr lang="en-GB" dirty="0">
                <a:solidFill>
                  <a:srgbClr val="212121"/>
                </a:solidFill>
                <a:latin typeface="Calibri,sans-serif"/>
              </a:rPr>
              <a:t>The restaurant is “Café du Soleil” - </a:t>
            </a:r>
            <a:r>
              <a:rPr lang="en-GB" dirty="0">
                <a:solidFill>
                  <a:srgbClr val="212121"/>
                </a:solidFill>
                <a:latin typeface="Calibri,sans-serif"/>
                <a:hlinkClick r:id="rId3"/>
              </a:rPr>
              <a:t>http://www.cafedusoleil.ch/site/en/</a:t>
            </a:r>
            <a:endParaRPr lang="en-GB" dirty="0">
              <a:solidFill>
                <a:srgbClr val="212121"/>
              </a:solidFill>
              <a:latin typeface="Segoe UI" panose="020B0502040204020203" pitchFamily="34" charset="0"/>
            </a:endParaRPr>
          </a:p>
          <a:p>
            <a:r>
              <a:rPr lang="en-GB" dirty="0">
                <a:solidFill>
                  <a:srgbClr val="212121"/>
                </a:solidFill>
                <a:latin typeface="Calibri,sans-serif"/>
              </a:rPr>
              <a:t> </a:t>
            </a:r>
            <a:endParaRPr lang="en-GB" dirty="0">
              <a:solidFill>
                <a:srgbClr val="212121"/>
              </a:solidFill>
              <a:latin typeface="Segoe UI" panose="020B0502040204020203" pitchFamily="34" charset="0"/>
            </a:endParaRPr>
          </a:p>
          <a:p>
            <a:r>
              <a:rPr lang="en-GB" dirty="0">
                <a:solidFill>
                  <a:srgbClr val="212121"/>
                </a:solidFill>
                <a:latin typeface="Calibri,sans-serif"/>
              </a:rPr>
              <a:t>6 Place du Petit-</a:t>
            </a:r>
            <a:r>
              <a:rPr lang="en-GB" dirty="0" err="1">
                <a:solidFill>
                  <a:srgbClr val="212121"/>
                </a:solidFill>
                <a:latin typeface="Calibri,sans-serif"/>
              </a:rPr>
              <a:t>Saconnex</a:t>
            </a:r>
            <a:endParaRPr lang="en-GB" dirty="0">
              <a:solidFill>
                <a:srgbClr val="212121"/>
              </a:solidFill>
              <a:latin typeface="Segoe UI" panose="020B0502040204020203" pitchFamily="34" charset="0"/>
            </a:endParaRPr>
          </a:p>
          <a:p>
            <a:r>
              <a:rPr lang="en-GB" dirty="0">
                <a:solidFill>
                  <a:srgbClr val="212121"/>
                </a:solidFill>
                <a:latin typeface="Calibri,sans-serif"/>
              </a:rPr>
              <a:t>1209 Genève</a:t>
            </a:r>
            <a:endParaRPr lang="en-GB" dirty="0">
              <a:solidFill>
                <a:srgbClr val="212121"/>
              </a:solidFill>
              <a:latin typeface="Segoe UI" panose="020B0502040204020203" pitchFamily="34" charset="0"/>
            </a:endParaRPr>
          </a:p>
          <a:p>
            <a:r>
              <a:rPr lang="en-GB" dirty="0">
                <a:solidFill>
                  <a:srgbClr val="212121"/>
                </a:solidFill>
                <a:latin typeface="Calibri,sans-serif"/>
              </a:rPr>
              <a:t>Suisse</a:t>
            </a:r>
            <a:endParaRPr lang="en-GB" dirty="0">
              <a:solidFill>
                <a:srgbClr val="212121"/>
              </a:solidFill>
              <a:latin typeface="Segoe UI" panose="020B0502040204020203" pitchFamily="34" charset="0"/>
            </a:endParaRPr>
          </a:p>
          <a:p>
            <a:r>
              <a:rPr lang="en-GB" dirty="0">
                <a:solidFill>
                  <a:srgbClr val="212121"/>
                </a:solidFill>
                <a:latin typeface="Calibri,sans-serif"/>
              </a:rPr>
              <a:t>Phone: +41 (0) 22 733 34 17</a:t>
            </a:r>
            <a:endParaRPr lang="en-GB" dirty="0">
              <a:solidFill>
                <a:srgbClr val="212121"/>
              </a:solidFill>
              <a:latin typeface="Segoe UI" panose="020B0502040204020203" pitchFamily="34" charset="0"/>
            </a:endParaRPr>
          </a:p>
          <a:p>
            <a:r>
              <a:rPr lang="en-GB" dirty="0">
                <a:solidFill>
                  <a:srgbClr val="212121"/>
                </a:solidFill>
                <a:latin typeface="Calibri,sans-serif"/>
              </a:rPr>
              <a:t>(Taxi: ca. 7 minutes from </a:t>
            </a:r>
            <a:r>
              <a:rPr lang="en-GB" dirty="0" smtClean="0">
                <a:solidFill>
                  <a:srgbClr val="212121"/>
                </a:solidFill>
                <a:latin typeface="Calibri,sans-serif"/>
              </a:rPr>
              <a:t>WMO)</a:t>
            </a:r>
            <a:endParaRPr lang="en-GB" b="0" i="0" dirty="0">
              <a:solidFill>
                <a:srgbClr val="212121"/>
              </a:solidFill>
              <a:effectLst/>
              <a:latin typeface="Segoe UI" panose="020B0502040204020203"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885" y="1073102"/>
            <a:ext cx="4774115" cy="3607316"/>
          </a:xfrm>
          <a:prstGeom prst="rect">
            <a:avLst/>
          </a:prstGeom>
        </p:spPr>
      </p:pic>
    </p:spTree>
    <p:extLst>
      <p:ext uri="{BB962C8B-B14F-4D97-AF65-F5344CB8AC3E}">
        <p14:creationId xmlns:p14="http://schemas.microsoft.com/office/powerpoint/2010/main" val="2161992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143" y="2520836"/>
            <a:ext cx="184666" cy="369332"/>
          </a:xfrm>
          <a:prstGeom prst="rect">
            <a:avLst/>
          </a:prstGeom>
          <a:noFill/>
        </p:spPr>
        <p:txBody>
          <a:bodyPr wrap="none" rtlCol="0">
            <a:spAutoFit/>
          </a:bodyPr>
          <a:lstStyle/>
          <a:p>
            <a:endParaRPr lang="en-US" dirty="0"/>
          </a:p>
        </p:txBody>
      </p:sp>
      <p:sp>
        <p:nvSpPr>
          <p:cNvPr id="4" name="Title 3"/>
          <p:cNvSpPr>
            <a:spLocks noGrp="1"/>
          </p:cNvSpPr>
          <p:nvPr>
            <p:ph type="ctrTitle"/>
          </p:nvPr>
        </p:nvSpPr>
        <p:spPr>
          <a:xfrm>
            <a:off x="1163476" y="1487638"/>
            <a:ext cx="6999543" cy="1102519"/>
          </a:xfrm>
        </p:spPr>
        <p:txBody>
          <a:bodyPr>
            <a:noAutofit/>
          </a:bodyPr>
          <a:lstStyle/>
          <a:p>
            <a:r>
              <a:rPr lang="en-GB" sz="4000" b="1" dirty="0" smtClean="0"/>
              <a:t>6. </a:t>
            </a:r>
            <a:r>
              <a:rPr lang="en-GB" sz="4000" b="1" dirty="0"/>
              <a:t>Governance, Summary and </a:t>
            </a:r>
            <a:r>
              <a:rPr lang="en-GB" sz="4000" b="1" dirty="0" smtClean="0"/>
              <a:t>Actions</a:t>
            </a:r>
            <a:endParaRPr lang="en-GB" sz="4000" b="1" dirty="0"/>
          </a:p>
        </p:txBody>
      </p:sp>
      <p:sp>
        <p:nvSpPr>
          <p:cNvPr id="8" name="Shape 11"/>
          <p:cNvSpPr/>
          <p:nvPr/>
        </p:nvSpPr>
        <p:spPr>
          <a:xfrm>
            <a:off x="331698" y="3022810"/>
            <a:ext cx="4810638" cy="13489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defTabSz="914400">
              <a:lnSpc>
                <a:spcPct val="150000"/>
              </a:lnSpc>
              <a:defRPr>
                <a:solidFill>
                  <a:srgbClr val="000000"/>
                </a:solidFill>
              </a:defRPr>
            </a:pPr>
            <a:r>
              <a:rPr lang="en-US" sz="2400" dirty="0" smtClean="0">
                <a:solidFill>
                  <a:schemeClr val="tx2">
                    <a:lumMod val="50000"/>
                  </a:schemeClr>
                </a:solidFill>
                <a:latin typeface="+mj-lt"/>
                <a:ea typeface="Arial Bold"/>
                <a:cs typeface="Arial Bold"/>
              </a:rPr>
              <a:t>Jörg Schulz, EUMETSAT</a:t>
            </a:r>
          </a:p>
          <a:p>
            <a:pPr lvl="0" defTabSz="914400">
              <a:lnSpc>
                <a:spcPct val="150000"/>
              </a:lnSpc>
              <a:defRPr>
                <a:solidFill>
                  <a:srgbClr val="000000"/>
                </a:solidFill>
              </a:defRPr>
            </a:pPr>
            <a:endParaRPr sz="1600" dirty="0">
              <a:solidFill>
                <a:schemeClr val="tx2">
                  <a:lumMod val="50000"/>
                </a:schemeClr>
              </a:solidFill>
              <a:latin typeface="+mj-lt"/>
              <a:ea typeface="Arial Bold"/>
              <a:cs typeface="Arial Bold"/>
              <a:sym typeface="Arial Bold"/>
            </a:endParaRPr>
          </a:p>
        </p:txBody>
      </p:sp>
      <p:pic>
        <p:nvPicPr>
          <p:cNvPr id="7" name="Picture 6"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171" y="2947369"/>
            <a:ext cx="1308038" cy="14158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44" y="3204633"/>
            <a:ext cx="1919335" cy="901309"/>
          </a:xfrm>
          <a:prstGeom prst="rect">
            <a:avLst/>
          </a:prstGeom>
        </p:spPr>
      </p:pic>
    </p:spTree>
    <p:extLst>
      <p:ext uri="{BB962C8B-B14F-4D97-AF65-F5344CB8AC3E}">
        <p14:creationId xmlns:p14="http://schemas.microsoft.com/office/powerpoint/2010/main" val="34742045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Endorsement of ICDR Definition</a:t>
            </a:r>
            <a:endParaRPr lang="en-GB" dirty="0"/>
          </a:p>
        </p:txBody>
      </p:sp>
      <p:sp>
        <p:nvSpPr>
          <p:cNvPr id="3" name="Content Placeholder 2"/>
          <p:cNvSpPr>
            <a:spLocks noGrp="1"/>
          </p:cNvSpPr>
          <p:nvPr>
            <p:ph idx="1"/>
          </p:nvPr>
        </p:nvSpPr>
        <p:spPr/>
        <p:txBody>
          <a:bodyPr>
            <a:normAutofit fontScale="77500" lnSpcReduction="20000"/>
          </a:bodyPr>
          <a:lstStyle/>
          <a:p>
            <a:r>
              <a:rPr lang="en-US" b="1" dirty="0"/>
              <a:t>RECOMMENDATION 9: </a:t>
            </a:r>
            <a:r>
              <a:rPr lang="en-US" dirty="0"/>
              <a:t>The CEOS/CGMS Working Group on Climate to adopt the above proposed definition of an ICDR as part of the Climate Architecture. </a:t>
            </a:r>
            <a:endParaRPr lang="en-US" dirty="0" smtClean="0"/>
          </a:p>
          <a:p>
            <a:r>
              <a:rPr lang="en-US" b="1" dirty="0"/>
              <a:t>Definition:</a:t>
            </a:r>
            <a:r>
              <a:rPr lang="en-US" dirty="0"/>
              <a:t> </a:t>
            </a:r>
            <a:r>
              <a:rPr lang="en-GB" i="1" dirty="0"/>
              <a:t>An Interim Climate Data Record (ICDR) is a Fundamental or Thematic Climate Data </a:t>
            </a:r>
            <a:r>
              <a:rPr lang="en-GB" i="1" dirty="0" smtClean="0"/>
              <a:t>Record </a:t>
            </a:r>
            <a:r>
              <a:rPr lang="en-US" i="1" dirty="0" smtClean="0"/>
              <a:t>regularly </a:t>
            </a:r>
            <a:r>
              <a:rPr lang="en-US" i="1" dirty="0"/>
              <a:t>updated with an algorithm / system having maximum consistency to the FCDR or </a:t>
            </a:r>
            <a:r>
              <a:rPr lang="en-US" i="1" dirty="0" smtClean="0"/>
              <a:t>TCDR generation </a:t>
            </a:r>
            <a:r>
              <a:rPr lang="en-US" i="1" dirty="0"/>
              <a:t>algorithm / system10. The update cycle depends on the user needs for climate </a:t>
            </a:r>
            <a:r>
              <a:rPr lang="en-US" i="1" dirty="0" smtClean="0"/>
              <a:t>extremes and </a:t>
            </a:r>
            <a:r>
              <a:rPr lang="en-US" i="1" dirty="0"/>
              <a:t>might range from pentad to monthly</a:t>
            </a:r>
            <a:r>
              <a:rPr lang="en-US" i="1" dirty="0" smtClean="0"/>
              <a:t>.</a:t>
            </a:r>
          </a:p>
          <a:p>
            <a:r>
              <a:rPr lang="en-US" b="1" dirty="0" smtClean="0"/>
              <a:t>RECOMMENDATION </a:t>
            </a:r>
            <a:r>
              <a:rPr lang="en-US" b="1" dirty="0"/>
              <a:t>10: </a:t>
            </a:r>
            <a:r>
              <a:rPr lang="en-US" dirty="0"/>
              <a:t>The CEOS/CGMS Working Group on Climate to confirm as best practice that the producer of the climatology (FCDR and TCDR) is best positioned to be responsible for an ICDR, in order to enable and maximize </a:t>
            </a:r>
            <a:r>
              <a:rPr lang="en-US" dirty="0" smtClean="0"/>
              <a:t>consistency;</a:t>
            </a:r>
          </a:p>
          <a:p>
            <a:r>
              <a:rPr lang="en-US" dirty="0" smtClean="0"/>
              <a:t>Propose to send letter to WMO Space </a:t>
            </a:r>
            <a:r>
              <a:rPr lang="en-US" dirty="0" err="1" smtClean="0"/>
              <a:t>Programme</a:t>
            </a:r>
            <a:r>
              <a:rPr lang="en-US" dirty="0" smtClean="0"/>
              <a:t> to indicate endorsement of the definition. </a:t>
            </a:r>
            <a:endParaRPr lang="en-US" dirty="0"/>
          </a:p>
          <a:p>
            <a:endParaRPr lang="en-GB" dirty="0"/>
          </a:p>
        </p:txBody>
      </p:sp>
    </p:spTree>
    <p:extLst>
      <p:ext uri="{BB962C8B-B14F-4D97-AF65-F5344CB8AC3E}">
        <p14:creationId xmlns:p14="http://schemas.microsoft.com/office/powerpoint/2010/main" val="6873435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Upcoming Meetings</a:t>
            </a:r>
            <a:endParaRPr lang="en-GB" dirty="0"/>
          </a:p>
        </p:txBody>
      </p:sp>
      <p:sp>
        <p:nvSpPr>
          <p:cNvPr id="3" name="Content Placeholder 2"/>
          <p:cNvSpPr>
            <a:spLocks noGrp="1"/>
          </p:cNvSpPr>
          <p:nvPr>
            <p:ph idx="1"/>
          </p:nvPr>
        </p:nvSpPr>
        <p:spPr/>
        <p:txBody>
          <a:bodyPr/>
          <a:lstStyle/>
          <a:p>
            <a:pPr fontAlgn="base"/>
            <a:r>
              <a:rPr lang="en-GB" b="1" dirty="0" smtClean="0">
                <a:hlinkClick r:id="rId2"/>
              </a:rPr>
              <a:t>CEOS SIT-33</a:t>
            </a:r>
            <a:r>
              <a:rPr lang="en-GB" dirty="0"/>
              <a:t> : </a:t>
            </a:r>
            <a:r>
              <a:rPr lang="en-GB" dirty="0" smtClean="0"/>
              <a:t>23-26 April</a:t>
            </a:r>
            <a:r>
              <a:rPr lang="en-GB" dirty="0"/>
              <a:t>, </a:t>
            </a:r>
            <a:r>
              <a:rPr lang="en-GB" dirty="0" smtClean="0"/>
              <a:t>2018, Boulder, Colorado</a:t>
            </a:r>
            <a:r>
              <a:rPr lang="en-GB" dirty="0"/>
              <a:t>, </a:t>
            </a:r>
            <a:r>
              <a:rPr lang="en-GB" dirty="0" smtClean="0"/>
              <a:t>USA</a:t>
            </a:r>
          </a:p>
          <a:p>
            <a:pPr fontAlgn="base"/>
            <a:r>
              <a:rPr lang="en-GB" b="1" dirty="0" smtClean="0">
                <a:hlinkClick r:id="rId3"/>
              </a:rPr>
              <a:t>SBSTA-48</a:t>
            </a:r>
            <a:r>
              <a:rPr lang="en-GB" dirty="0" smtClean="0"/>
              <a:t>:</a:t>
            </a:r>
            <a:r>
              <a:rPr lang="en-GB" b="1" dirty="0" smtClean="0"/>
              <a:t> </a:t>
            </a:r>
            <a:r>
              <a:rPr lang="en-US" dirty="0"/>
              <a:t>30 April to 10 May </a:t>
            </a:r>
            <a:r>
              <a:rPr lang="en-US" dirty="0" smtClean="0"/>
              <a:t>2018, Bonn</a:t>
            </a:r>
            <a:r>
              <a:rPr lang="en-US" dirty="0"/>
              <a:t>, Germany, </a:t>
            </a:r>
            <a:endParaRPr lang="en-GB" b="1" dirty="0" smtClean="0"/>
          </a:p>
          <a:p>
            <a:pPr fontAlgn="base"/>
            <a:r>
              <a:rPr lang="en-GB" b="1" dirty="0" smtClean="0">
                <a:hlinkClick r:id="rId4"/>
              </a:rPr>
              <a:t>CGMS-46</a:t>
            </a:r>
            <a:r>
              <a:rPr lang="en-GB" dirty="0" smtClean="0"/>
              <a:t>: 4-8 June 2018, Bengaluru, India</a:t>
            </a:r>
          </a:p>
          <a:p>
            <a:pPr fontAlgn="base"/>
            <a:r>
              <a:rPr lang="en-GB" b="1" dirty="0" smtClean="0">
                <a:hlinkClick r:id="rId5"/>
              </a:rPr>
              <a:t>GEO Symposium and Climate Workshop</a:t>
            </a:r>
            <a:r>
              <a:rPr lang="en-GB" dirty="0" smtClean="0"/>
              <a:t>, 11-13 June 2018, Geneva, Switzerland</a:t>
            </a:r>
            <a:endParaRPr lang="en-GB" dirty="0"/>
          </a:p>
          <a:p>
            <a:pPr fontAlgn="base"/>
            <a:r>
              <a:rPr lang="en-GB" b="1" dirty="0" smtClean="0">
                <a:hlinkClick r:id="rId6"/>
              </a:rPr>
              <a:t>CEOS 2018 </a:t>
            </a:r>
            <a:r>
              <a:rPr lang="en-GB" b="1" dirty="0">
                <a:hlinkClick r:id="rId6"/>
              </a:rPr>
              <a:t>SIT Technical Workshop</a:t>
            </a:r>
            <a:r>
              <a:rPr lang="en-GB" dirty="0"/>
              <a:t> : Darmstadt, Germany | September, 2018</a:t>
            </a:r>
          </a:p>
          <a:p>
            <a:pPr fontAlgn="base"/>
            <a:r>
              <a:rPr lang="en-GB" b="1" dirty="0" smtClean="0">
                <a:hlinkClick r:id="rId7"/>
              </a:rPr>
              <a:t>32nd </a:t>
            </a:r>
            <a:r>
              <a:rPr lang="en-GB" b="1" dirty="0">
                <a:hlinkClick r:id="rId7"/>
              </a:rPr>
              <a:t>CEOS Plenary</a:t>
            </a:r>
            <a:r>
              <a:rPr lang="en-GB" dirty="0"/>
              <a:t> : Brussels, Belgium | October, 2018</a:t>
            </a:r>
          </a:p>
          <a:p>
            <a:endParaRPr lang="en-GB" dirty="0"/>
          </a:p>
        </p:txBody>
      </p:sp>
    </p:spTree>
    <p:extLst>
      <p:ext uri="{BB962C8B-B14F-4D97-AF65-F5344CB8AC3E}">
        <p14:creationId xmlns:p14="http://schemas.microsoft.com/office/powerpoint/2010/main" val="1618367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4931915"/>
              </p:ext>
            </p:extLst>
          </p:nvPr>
        </p:nvGraphicFramePr>
        <p:xfrm>
          <a:off x="83128" y="1194026"/>
          <a:ext cx="8962630" cy="10702920"/>
        </p:xfrm>
        <a:graphic>
          <a:graphicData uri="http://schemas.openxmlformats.org/drawingml/2006/table">
            <a:tbl>
              <a:tblPr/>
              <a:tblGrid>
                <a:gridCol w="5049532"/>
                <a:gridCol w="741210"/>
                <a:gridCol w="696485"/>
                <a:gridCol w="1778918"/>
                <a:gridCol w="696485"/>
              </a:tblGrid>
              <a:tr h="0">
                <a:tc>
                  <a:txBody>
                    <a:bodyPr/>
                    <a:lstStyle/>
                    <a:p>
                      <a:pPr fontAlgn="t"/>
                      <a:r>
                        <a:rPr lang="en-GB" sz="100">
                          <a:effectLst/>
                        </a:rPr>
                        <a:t>CLIMATE MONITORING [75’]</a:t>
                      </a:r>
                    </a:p>
                  </a:txBody>
                  <a:tcPr marL="2482" marR="5956" marT="2978" marB="2978">
                    <a:lnL>
                      <a:noFill/>
                    </a:lnL>
                    <a:lnR>
                      <a:noFill/>
                    </a:lnR>
                    <a:lnT>
                      <a:noFill/>
                    </a:lnT>
                    <a:lnB>
                      <a:noFill/>
                    </a:lnB>
                    <a:solidFill>
                      <a:srgbClr val="666666"/>
                    </a:solidFill>
                  </a:tcPr>
                </a:tc>
                <a:tc>
                  <a:txBody>
                    <a:bodyPr/>
                    <a:lstStyle/>
                    <a:p>
                      <a:pPr algn="r" fontAlgn="t"/>
                      <a:endParaRPr lang="en-GB" sz="100">
                        <a:effectLst/>
                      </a:endParaRPr>
                    </a:p>
                  </a:txBody>
                  <a:tcPr marL="2482" marR="993" marT="2978" marB="2978">
                    <a:lnL>
                      <a:noFill/>
                    </a:lnL>
                    <a:lnR>
                      <a:noFill/>
                    </a:lnR>
                    <a:lnT>
                      <a:noFill/>
                    </a:lnT>
                    <a:lnB>
                      <a:noFill/>
                    </a:lnB>
                    <a:solidFill>
                      <a:srgbClr val="666666"/>
                    </a:solidFill>
                  </a:tcPr>
                </a:tc>
                <a:tc>
                  <a:txBody>
                    <a:bodyPr/>
                    <a:lstStyle/>
                    <a:p>
                      <a:endParaRPr lang="en-GB" sz="100"/>
                    </a:p>
                  </a:txBody>
                  <a:tcPr marL="5956" marR="5956" marT="2978" marB="2978">
                    <a:lnL>
                      <a:noFill/>
                    </a:lnL>
                  </a:tcPr>
                </a:tc>
                <a:tc>
                  <a:txBody>
                    <a:bodyPr/>
                    <a:lstStyle/>
                    <a:p>
                      <a:endParaRPr lang="en-GB" sz="100"/>
                    </a:p>
                  </a:txBody>
                  <a:tcPr marL="5956" marR="5956" marT="2978" marB="2978"/>
                </a:tc>
                <a:tc>
                  <a:txBody>
                    <a:bodyPr/>
                    <a:lstStyle/>
                    <a:p>
                      <a:endParaRPr lang="en-GB" sz="100"/>
                    </a:p>
                  </a:txBody>
                  <a:tcPr marL="5956" marR="5956" marT="2978" marB="2978"/>
                </a:tc>
              </a:tr>
              <a:tr h="99767">
                <a:tc>
                  <a:txBody>
                    <a:bodyPr/>
                    <a:lstStyle/>
                    <a:p>
                      <a:pPr fontAlgn="t"/>
                      <a:endParaRPr lang="en-GB" sz="1200" dirty="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endParaRPr lang="en-GB" sz="120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r>
                        <a:rPr lang="en-GB" sz="1200">
                          <a:effectLst/>
                        </a:rPr>
                        <a:t>GCOS [35']</a:t>
                      </a:r>
                    </a:p>
                  </a:txBody>
                  <a:tcPr marL="2482" marR="5956" marT="2978" marB="2978">
                    <a:lnL>
                      <a:noFill/>
                    </a:lnL>
                    <a:lnR>
                      <a:noFill/>
                    </a:lnR>
                    <a:lnB w="7620" cap="flat" cmpd="sng" algn="ctr">
                      <a:solidFill>
                        <a:srgbClr val="EEEEEE"/>
                      </a:solidFill>
                      <a:prstDash val="solid"/>
                      <a:round/>
                      <a:headEnd type="none" w="med" len="med"/>
                      <a:tailEnd type="none" w="med" len="med"/>
                    </a:lnB>
                    <a:solidFill>
                      <a:srgbClr val="CCCCCC"/>
                    </a:solidFill>
                  </a:tcPr>
                </a:tc>
                <a:tc>
                  <a:txBody>
                    <a:bodyPr/>
                    <a:lstStyle/>
                    <a:p>
                      <a:pPr algn="r" fontAlgn="t"/>
                      <a:endParaRPr lang="en-GB" sz="1200">
                        <a:effectLst/>
                      </a:endParaRPr>
                    </a:p>
                  </a:txBody>
                  <a:tcPr marL="2482" marR="993" marT="2978" marB="2978">
                    <a:lnL>
                      <a:noFill/>
                    </a:lnL>
                    <a:lnR>
                      <a:noFill/>
                    </a:lnR>
                    <a:lnB w="7620" cap="flat" cmpd="sng" algn="ctr">
                      <a:solidFill>
                        <a:srgbClr val="EEEEEE"/>
                      </a:solidFill>
                      <a:prstDash val="solid"/>
                      <a:round/>
                      <a:headEnd type="none" w="med" len="med"/>
                      <a:tailEnd type="none" w="med" len="med"/>
                    </a:lnB>
                    <a:solidFill>
                      <a:srgbClr val="CCCCCC"/>
                    </a:solidFill>
                  </a:tcPr>
                </a:tc>
                <a:tc>
                  <a:txBody>
                    <a:bodyPr/>
                    <a:lstStyle/>
                    <a:p>
                      <a:endParaRPr lang="en-GB" sz="1200"/>
                    </a:p>
                  </a:txBody>
                  <a:tcPr marL="5956" marR="5956" marT="2978" marB="2978">
                    <a:lnL>
                      <a:noFill/>
                    </a:lnL>
                  </a:tcPr>
                </a:tc>
              </a:tr>
              <a:tr h="0">
                <a:tc gridSpan="2">
                  <a:txBody>
                    <a:bodyPr/>
                    <a:lstStyle/>
                    <a:p>
                      <a:pPr fontAlgn="t"/>
                      <a:r>
                        <a:rPr lang="en-GB" sz="1200" dirty="0">
                          <a:effectLst/>
                        </a:rPr>
                        <a:t> </a:t>
                      </a:r>
                    </a:p>
                  </a:txBody>
                  <a:tcPr marL="2482" marR="5956" marT="2978" marB="2978">
                    <a:lnL>
                      <a:noFill/>
                    </a:lnL>
                    <a:lnR>
                      <a:noFill/>
                    </a:lnR>
                    <a:lnT w="7620" cap="flat" cmpd="sng" algn="ctr">
                      <a:solidFill>
                        <a:srgbClr val="EEEEEE"/>
                      </a:solidFill>
                      <a:prstDash val="solid"/>
                      <a:round/>
                      <a:headEnd type="none" w="med" len="med"/>
                      <a:tailEnd type="none" w="med" len="med"/>
                    </a:lnT>
                    <a:lnB>
                      <a:noFill/>
                    </a:lnB>
                    <a:solidFill>
                      <a:srgbClr val="FFFFFF"/>
                    </a:solidFill>
                  </a:tcPr>
                </a:tc>
                <a:tc hMerge="1">
                  <a:txBody>
                    <a:bodyPr/>
                    <a:lstStyle/>
                    <a:p>
                      <a:endParaRPr lang="en-GB"/>
                    </a:p>
                  </a:txBody>
                  <a:tcPr/>
                </a:tc>
                <a:tc gridSpan="2">
                  <a:txBody>
                    <a:bodyPr/>
                    <a:lstStyle/>
                    <a:p>
                      <a:endParaRPr lang="en-GB" sz="1200"/>
                    </a:p>
                  </a:txBody>
                  <a:tcPr marL="2482" marR="5956" marT="2978" marB="2978">
                    <a:lnL>
                      <a:noFill/>
                    </a:lnL>
                    <a:lnR>
                      <a:noFill/>
                    </a:lnR>
                    <a:lnT w="7620" cap="flat" cmpd="sng" algn="ctr">
                      <a:solidFill>
                        <a:srgbClr val="EEEEEE"/>
                      </a:solidFill>
                      <a:prstDash val="solid"/>
                      <a:round/>
                      <a:headEnd type="none" w="med" len="med"/>
                      <a:tailEnd type="none" w="med" len="med"/>
                    </a:lnT>
                    <a:lnB>
                      <a:noFill/>
                    </a:lnB>
                    <a:solidFill>
                      <a:srgbClr val="FFFFFF"/>
                    </a:solidFill>
                  </a:tcPr>
                </a:tc>
                <a:tc hMerge="1">
                  <a:txBody>
                    <a:bodyPr/>
                    <a:lstStyle/>
                    <a:p>
                      <a:endParaRPr lang="en-GB"/>
                    </a:p>
                  </a:txBody>
                  <a:tcPr/>
                </a:tc>
                <a:tc>
                  <a:txBody>
                    <a:bodyPr/>
                    <a:lstStyle/>
                    <a:p>
                      <a:endParaRPr lang="en-GB" sz="1200"/>
                    </a:p>
                  </a:txBody>
                  <a:tcPr marL="5956" marR="5956" marT="2978" marB="2978">
                    <a:lnL>
                      <a:noFill/>
                    </a:lnL>
                  </a:tcPr>
                </a:tc>
              </a:tr>
              <a:tr h="26803">
                <a:tc>
                  <a:txBody>
                    <a:bodyPr/>
                    <a:lstStyle/>
                    <a:p>
                      <a:pPr fontAlgn="t"/>
                      <a:r>
                        <a:rPr lang="en-US" sz="1200" dirty="0">
                          <a:effectLst/>
                        </a:rPr>
                        <a:t>GCOS status report and next steps</a:t>
                      </a: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r>
                        <a:rPr lang="en-GB" sz="1200">
                          <a:effectLst/>
                        </a:rPr>
                        <a:t>CGMS-46-GUEST-WP-</a:t>
                      </a:r>
                    </a:p>
                  </a:txBody>
                  <a:tcPr marL="2482" marR="0" marT="0" marB="0">
                    <a:lnL>
                      <a:noFill/>
                    </a:lnL>
                    <a:lnR>
                      <a:noFill/>
                    </a:lnR>
                    <a:lnT>
                      <a:noFill/>
                    </a:lnT>
                    <a:lnB>
                      <a:noFill/>
                    </a:lnB>
                    <a:solidFill>
                      <a:srgbClr val="FFFFFF"/>
                    </a:solidFill>
                  </a:tcPr>
                </a:tc>
                <a:tc>
                  <a:txBody>
                    <a:bodyPr/>
                    <a:lstStyle/>
                    <a:p>
                      <a:pPr fontAlgn="t"/>
                      <a:r>
                        <a:rPr lang="en-GB" sz="1200">
                          <a:effectLst/>
                        </a:rPr>
                        <a:t>27/02/2018</a:t>
                      </a:r>
                    </a:p>
                  </a:txBody>
                  <a:tcPr marL="2482" marR="0" marT="0" marB="0">
                    <a:lnL>
                      <a:noFill/>
                    </a:lnL>
                    <a:lnR>
                      <a:noFill/>
                    </a:lnR>
                    <a:lnB>
                      <a:noFill/>
                    </a:lnB>
                    <a:solidFill>
                      <a:srgbClr val="FFFFFF"/>
                    </a:solidFill>
                  </a:tcPr>
                </a:tc>
              </a:tr>
              <a:tr h="26803">
                <a:tc>
                  <a:txBody>
                    <a:bodyPr/>
                    <a:lstStyle/>
                    <a:p>
                      <a:pPr fontAlgn="t"/>
                      <a:r>
                        <a:rPr lang="en-US" sz="1200" dirty="0">
                          <a:effectLst/>
                        </a:rPr>
                        <a:t>CGMS response to the GCOS IP</a:t>
                      </a:r>
                      <a:br>
                        <a:rPr lang="en-US" sz="1200" dirty="0">
                          <a:effectLst/>
                        </a:rPr>
                      </a:br>
                      <a:r>
                        <a:rPr lang="en-US" sz="1200" dirty="0">
                          <a:effectLst/>
                        </a:rPr>
                        <a:t>(J. Schulz)</a:t>
                      </a: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r>
                        <a:rPr lang="en-GB" sz="1200">
                          <a:effectLst/>
                        </a:rPr>
                        <a:t>CGMS-46-CGMS-WP-</a:t>
                      </a:r>
                    </a:p>
                  </a:txBody>
                  <a:tcPr marL="2482" marR="0" marT="0" marB="0">
                    <a:lnL>
                      <a:noFill/>
                    </a:lnL>
                    <a:lnR>
                      <a:noFill/>
                    </a:lnR>
                    <a:lnT>
                      <a:noFill/>
                    </a:lnT>
                    <a:lnB>
                      <a:noFill/>
                    </a:lnB>
                    <a:solidFill>
                      <a:srgbClr val="FFFFFF"/>
                    </a:solidFill>
                  </a:tcPr>
                </a:tc>
                <a:tc>
                  <a:txBody>
                    <a:bodyPr/>
                    <a:lstStyle/>
                    <a:p>
                      <a:pPr fontAlgn="t"/>
                      <a:r>
                        <a:rPr lang="en-GB" sz="1200">
                          <a:effectLst/>
                        </a:rPr>
                        <a:t>16/03/2018</a:t>
                      </a:r>
                    </a:p>
                  </a:txBody>
                  <a:tcPr marL="2482" marR="0" marT="0" marB="0">
                    <a:lnL>
                      <a:noFill/>
                    </a:lnL>
                    <a:lnR>
                      <a:noFill/>
                    </a:lnR>
                    <a:lnT>
                      <a:noFill/>
                    </a:lnT>
                    <a:lnB>
                      <a:noFill/>
                    </a:lnB>
                    <a:solidFill>
                      <a:srgbClr val="FFFFFF"/>
                    </a:solidFill>
                  </a:tcPr>
                </a:tc>
              </a:tr>
              <a:tr h="662634">
                <a:tc>
                  <a:txBody>
                    <a:bodyPr/>
                    <a:lstStyle/>
                    <a:p>
                      <a:pPr fontAlgn="t"/>
                      <a:endParaRPr lang="en-GB" sz="1200" dirty="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endParaRPr lang="en-GB" sz="1200" dirty="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r>
                        <a:rPr lang="en-US" sz="1200">
                          <a:effectLst/>
                        </a:rPr>
                        <a:t>CEOS/CGMS Joint Working Group on Climate - Progress and next steps [30’]</a:t>
                      </a: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algn="r" fontAlgn="t"/>
                      <a:endParaRPr lang="en-GB" sz="1200">
                        <a:effectLst/>
                      </a:endParaRPr>
                    </a:p>
                  </a:txBody>
                  <a:tcPr marL="2482" marR="993"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endParaRPr lang="en-GB" sz="1200"/>
                    </a:p>
                  </a:txBody>
                  <a:tcPr marL="5956" marR="5956" marT="2978" marB="2978">
                    <a:lnL>
                      <a:noFill/>
                    </a:lnL>
                    <a:lnT>
                      <a:noFill/>
                    </a:lnT>
                  </a:tcPr>
                </a:tc>
              </a:tr>
              <a:tr h="0">
                <a:tc gridSpan="2">
                  <a:txBody>
                    <a:bodyPr/>
                    <a:lstStyle/>
                    <a:p>
                      <a:pPr fontAlgn="t"/>
                      <a:r>
                        <a:rPr lang="en-GB" sz="1200">
                          <a:effectLst/>
                        </a:rPr>
                        <a:t> </a:t>
                      </a:r>
                    </a:p>
                  </a:txBody>
                  <a:tcPr marL="2482" marR="5956" marT="2978" marB="2978">
                    <a:lnL>
                      <a:noFill/>
                    </a:lnL>
                    <a:lnR>
                      <a:noFill/>
                    </a:lnR>
                    <a:lnT w="7620" cap="flat" cmpd="sng" algn="ctr">
                      <a:solidFill>
                        <a:srgbClr val="EEEEEE"/>
                      </a:solidFill>
                      <a:prstDash val="solid"/>
                      <a:round/>
                      <a:headEnd type="none" w="med" len="med"/>
                      <a:tailEnd type="none" w="med" len="med"/>
                    </a:lnT>
                    <a:lnB>
                      <a:noFill/>
                    </a:lnB>
                    <a:solidFill>
                      <a:srgbClr val="FFFFFF"/>
                    </a:solidFill>
                  </a:tcPr>
                </a:tc>
                <a:tc hMerge="1">
                  <a:txBody>
                    <a:bodyPr/>
                    <a:lstStyle/>
                    <a:p>
                      <a:endParaRPr lang="en-GB"/>
                    </a:p>
                  </a:txBody>
                  <a:tcPr/>
                </a:tc>
                <a:tc gridSpan="2">
                  <a:txBody>
                    <a:bodyPr/>
                    <a:lstStyle/>
                    <a:p>
                      <a:endParaRPr lang="en-GB" sz="1200"/>
                    </a:p>
                  </a:txBody>
                  <a:tcPr marL="2482" marR="5956" marT="2978" marB="2978">
                    <a:lnL>
                      <a:noFill/>
                    </a:lnL>
                    <a:lnR>
                      <a:noFill/>
                    </a:lnR>
                    <a:lnT w="7620" cap="flat" cmpd="sng" algn="ctr">
                      <a:solidFill>
                        <a:srgbClr val="EEEEEE"/>
                      </a:solidFill>
                      <a:prstDash val="solid"/>
                      <a:round/>
                      <a:headEnd type="none" w="med" len="med"/>
                      <a:tailEnd type="none" w="med" len="med"/>
                    </a:lnT>
                    <a:lnB>
                      <a:noFill/>
                    </a:lnB>
                    <a:solidFill>
                      <a:srgbClr val="FFFFFF"/>
                    </a:solidFill>
                  </a:tcPr>
                </a:tc>
                <a:tc hMerge="1">
                  <a:txBody>
                    <a:bodyPr/>
                    <a:lstStyle/>
                    <a:p>
                      <a:endParaRPr lang="en-GB"/>
                    </a:p>
                  </a:txBody>
                  <a:tcPr/>
                </a:tc>
                <a:tc>
                  <a:txBody>
                    <a:bodyPr/>
                    <a:lstStyle/>
                    <a:p>
                      <a:endParaRPr lang="en-GB" sz="1200"/>
                    </a:p>
                  </a:txBody>
                  <a:tcPr marL="5956" marR="5956" marT="2978" marB="2978">
                    <a:lnL>
                      <a:noFill/>
                    </a:lnL>
                  </a:tcPr>
                </a:tc>
              </a:tr>
              <a:tr h="26803">
                <a:tc>
                  <a:txBody>
                    <a:bodyPr/>
                    <a:lstStyle/>
                    <a:p>
                      <a:pPr fontAlgn="t"/>
                      <a:r>
                        <a:rPr lang="en-US" sz="1200" dirty="0">
                          <a:effectLst/>
                        </a:rPr>
                        <a:t>Status and plans of the CEOS-CGMS joint WG on climate</a:t>
                      </a:r>
                      <a:br>
                        <a:rPr lang="en-US" sz="1200" dirty="0">
                          <a:effectLst/>
                        </a:rPr>
                      </a:br>
                      <a:r>
                        <a:rPr lang="en-US" sz="1200" dirty="0">
                          <a:effectLst/>
                        </a:rPr>
                        <a:t>(J. Schulz)</a:t>
                      </a:r>
                    </a:p>
                  </a:txBody>
                  <a:tcPr marL="2482" marR="0" marT="0" marB="0">
                    <a:lnL>
                      <a:noFill/>
                    </a:lnL>
                    <a:lnR>
                      <a:noFill/>
                    </a:lnR>
                    <a:lnT>
                      <a:noFill/>
                    </a:lnT>
                    <a:lnB>
                      <a:noFill/>
                    </a:lnB>
                    <a:solidFill>
                      <a:srgbClr val="FFFFFF"/>
                    </a:solidFill>
                  </a:tcPr>
                </a:tc>
                <a:tc>
                  <a:txBody>
                    <a:bodyPr/>
                    <a:lstStyle/>
                    <a:p>
                      <a:pPr fontAlgn="t"/>
                      <a:endParaRPr lang="en-GB" sz="1200" dirty="0">
                        <a:effectLst/>
                      </a:endParaRP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r>
                        <a:rPr lang="en-GB" sz="1200">
                          <a:effectLst/>
                        </a:rPr>
                        <a:t>CGMS-46-JWGCLIM-WP-</a:t>
                      </a:r>
                    </a:p>
                  </a:txBody>
                  <a:tcPr marL="2482" marR="0" marT="0" marB="0">
                    <a:lnL>
                      <a:noFill/>
                    </a:lnL>
                    <a:lnR>
                      <a:noFill/>
                    </a:lnR>
                    <a:lnT>
                      <a:noFill/>
                    </a:lnT>
                    <a:lnB>
                      <a:noFill/>
                    </a:lnB>
                    <a:solidFill>
                      <a:srgbClr val="FFFFFF"/>
                    </a:solidFill>
                  </a:tcPr>
                </a:tc>
                <a:tc>
                  <a:txBody>
                    <a:bodyPr/>
                    <a:lstStyle/>
                    <a:p>
                      <a:pPr fontAlgn="t"/>
                      <a:r>
                        <a:rPr lang="en-GB" sz="1200">
                          <a:effectLst/>
                        </a:rPr>
                        <a:t>22/11/2017</a:t>
                      </a:r>
                    </a:p>
                  </a:txBody>
                  <a:tcPr marL="2482" marR="0" marT="0" marB="0">
                    <a:lnL>
                      <a:noFill/>
                    </a:lnL>
                    <a:lnR>
                      <a:noFill/>
                    </a:lnR>
                    <a:lnB>
                      <a:noFill/>
                    </a:lnB>
                    <a:solidFill>
                      <a:srgbClr val="FFFFFF"/>
                    </a:solidFill>
                  </a:tcPr>
                </a:tc>
              </a:tr>
              <a:tr h="40205">
                <a:tc>
                  <a:txBody>
                    <a:bodyPr/>
                    <a:lstStyle/>
                    <a:p>
                      <a:pPr fontAlgn="t"/>
                      <a:r>
                        <a:rPr lang="en-US" sz="1200">
                          <a:effectLst/>
                        </a:rPr>
                        <a:t>Endorsement of the gap analysis report and the coordinated action plan</a:t>
                      </a:r>
                      <a:br>
                        <a:rPr lang="en-US" sz="1200">
                          <a:effectLst/>
                        </a:rPr>
                      </a:br>
                      <a:r>
                        <a:rPr lang="en-US" sz="1200">
                          <a:effectLst/>
                        </a:rPr>
                        <a:t>(J. Schulz)</a:t>
                      </a:r>
                    </a:p>
                  </a:txBody>
                  <a:tcPr marL="2482" marR="0" marT="0" marB="0">
                    <a:lnL>
                      <a:noFill/>
                    </a:lnL>
                    <a:lnR>
                      <a:noFill/>
                    </a:lnR>
                    <a:lnT>
                      <a:noFill/>
                    </a:lnT>
                    <a:lnB>
                      <a:noFill/>
                    </a:lnB>
                    <a:solidFill>
                      <a:srgbClr val="FFFFFF"/>
                    </a:solidFill>
                  </a:tcPr>
                </a:tc>
                <a:tc>
                  <a:txBody>
                    <a:bodyPr/>
                    <a:lstStyle/>
                    <a:p>
                      <a:pPr fontAlgn="t"/>
                      <a:endParaRPr lang="en-GB" sz="1200" dirty="0">
                        <a:effectLst/>
                      </a:endParaRP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r>
                        <a:rPr lang="en-GB" sz="1200">
                          <a:effectLst/>
                        </a:rPr>
                        <a:t>CGMS-46-JWGCLIM-WP-</a:t>
                      </a:r>
                    </a:p>
                  </a:txBody>
                  <a:tcPr marL="2482" marR="0" marT="0" marB="0">
                    <a:lnL>
                      <a:noFill/>
                    </a:lnL>
                    <a:lnR>
                      <a:noFill/>
                    </a:lnR>
                    <a:lnT>
                      <a:noFill/>
                    </a:lnT>
                    <a:lnB>
                      <a:noFill/>
                    </a:lnB>
                    <a:solidFill>
                      <a:srgbClr val="FFFFFF"/>
                    </a:solidFill>
                  </a:tcPr>
                </a:tc>
                <a:tc>
                  <a:txBody>
                    <a:bodyPr/>
                    <a:lstStyle/>
                    <a:p>
                      <a:pPr fontAlgn="t"/>
                      <a:r>
                        <a:rPr lang="en-GB" sz="1200">
                          <a:effectLst/>
                        </a:rPr>
                        <a:t>25/10/2017</a:t>
                      </a:r>
                    </a:p>
                  </a:txBody>
                  <a:tcPr marL="2482" marR="0" marT="0" marB="0">
                    <a:lnL>
                      <a:noFill/>
                    </a:lnL>
                    <a:lnR>
                      <a:noFill/>
                    </a:lnR>
                    <a:lnT>
                      <a:noFill/>
                    </a:lnT>
                    <a:lnB>
                      <a:noFill/>
                    </a:lnB>
                    <a:solidFill>
                      <a:srgbClr val="FFFFFF"/>
                    </a:solidFill>
                  </a:tcPr>
                </a:tc>
              </a:tr>
              <a:tr h="165783">
                <a:tc>
                  <a:txBody>
                    <a:bodyPr/>
                    <a:lstStyle/>
                    <a:p>
                      <a:pPr fontAlgn="t"/>
                      <a:endParaRPr lang="en-GB" sz="1200" dirty="0">
                        <a:effectLst/>
                      </a:endParaRPr>
                    </a:p>
                  </a:txBody>
                  <a:tcPr marL="2482" marR="5956" marT="2482" marB="2482">
                    <a:lnL>
                      <a:noFill/>
                    </a:lnL>
                    <a:lnR>
                      <a:noFill/>
                    </a:lnR>
                    <a:lnT>
                      <a:noFill/>
                    </a:lnT>
                    <a:lnB>
                      <a:noFill/>
                    </a:lnB>
                    <a:solidFill>
                      <a:srgbClr val="E5FFCC"/>
                    </a:solidFill>
                  </a:tcPr>
                </a:tc>
                <a:tc>
                  <a:txBody>
                    <a:bodyPr/>
                    <a:lstStyle/>
                    <a:p>
                      <a:pPr fontAlgn="t"/>
                      <a:endParaRPr lang="en-GB" sz="1200" dirty="0">
                        <a:effectLst/>
                      </a:endParaRPr>
                    </a:p>
                  </a:txBody>
                  <a:tcPr marL="2482" marR="5956" marT="2482" marB="2482">
                    <a:lnL>
                      <a:noFill/>
                    </a:lnL>
                    <a:lnR>
                      <a:noFill/>
                    </a:lnR>
                    <a:lnT>
                      <a:noFill/>
                    </a:lnT>
                    <a:lnB>
                      <a:noFill/>
                    </a:lnB>
                    <a:solidFill>
                      <a:srgbClr val="E5FFCC"/>
                    </a:solidFill>
                  </a:tcPr>
                </a:tc>
                <a:tc>
                  <a:txBody>
                    <a:bodyPr/>
                    <a:lstStyle/>
                    <a:p>
                      <a:pPr fontAlgn="t"/>
                      <a:r>
                        <a:rPr lang="en-GB" sz="1200">
                          <a:effectLst/>
                        </a:rPr>
                        <a:t>Lunch break [60']</a:t>
                      </a:r>
                    </a:p>
                  </a:txBody>
                  <a:tcPr marL="2482" marR="5956" marT="2482" marB="2482">
                    <a:lnL>
                      <a:noFill/>
                    </a:lnL>
                    <a:lnR>
                      <a:noFill/>
                    </a:lnR>
                    <a:lnT>
                      <a:noFill/>
                    </a:lnT>
                    <a:lnB>
                      <a:noFill/>
                    </a:lnB>
                    <a:solidFill>
                      <a:srgbClr val="E5FFCC"/>
                    </a:solidFill>
                  </a:tcPr>
                </a:tc>
                <a:tc>
                  <a:txBody>
                    <a:bodyPr/>
                    <a:lstStyle/>
                    <a:p>
                      <a:pPr algn="r" fontAlgn="t"/>
                      <a:endParaRPr lang="en-GB" sz="1200">
                        <a:effectLst/>
                      </a:endParaRPr>
                    </a:p>
                  </a:txBody>
                  <a:tcPr marL="2482" marR="993" marT="2482" marB="2482">
                    <a:lnL>
                      <a:noFill/>
                    </a:lnL>
                    <a:lnR>
                      <a:noFill/>
                    </a:lnR>
                    <a:lnT>
                      <a:noFill/>
                    </a:lnT>
                    <a:lnB>
                      <a:noFill/>
                    </a:lnB>
                    <a:solidFill>
                      <a:srgbClr val="E5FFCC"/>
                    </a:solidFill>
                  </a:tcPr>
                </a:tc>
                <a:tc>
                  <a:txBody>
                    <a:bodyPr/>
                    <a:lstStyle/>
                    <a:p>
                      <a:endParaRPr lang="en-GB" sz="1200"/>
                    </a:p>
                  </a:txBody>
                  <a:tcPr marL="5956" marR="5956" marT="2978" marB="2978">
                    <a:lnL>
                      <a:noFill/>
                    </a:lnL>
                    <a:lnT>
                      <a:noFill/>
                    </a:lnT>
                  </a:tcPr>
                </a:tc>
              </a:tr>
              <a:tr h="327594">
                <a:tc>
                  <a:txBody>
                    <a:bodyPr/>
                    <a:lstStyle/>
                    <a:p>
                      <a:pPr fontAlgn="t"/>
                      <a:endParaRPr lang="en-GB" sz="1200" dirty="0">
                        <a:effectLst/>
                      </a:endParaRPr>
                    </a:p>
                  </a:txBody>
                  <a:tcPr marL="2482" marR="5956" marT="2978" marB="2978">
                    <a:lnL>
                      <a:noFill/>
                    </a:lnL>
                    <a:lnR>
                      <a:noFill/>
                    </a:lnR>
                    <a:lnT>
                      <a:noFill/>
                    </a:lnT>
                    <a:lnB>
                      <a:noFill/>
                    </a:lnB>
                    <a:solidFill>
                      <a:srgbClr val="666666"/>
                    </a:solidFill>
                  </a:tcPr>
                </a:tc>
                <a:tc>
                  <a:txBody>
                    <a:bodyPr/>
                    <a:lstStyle/>
                    <a:p>
                      <a:pPr fontAlgn="t"/>
                      <a:endParaRPr lang="en-GB" sz="1200">
                        <a:effectLst/>
                      </a:endParaRPr>
                    </a:p>
                  </a:txBody>
                  <a:tcPr marL="2482" marR="5956" marT="2978" marB="2978">
                    <a:lnL>
                      <a:noFill/>
                    </a:lnL>
                    <a:lnR>
                      <a:noFill/>
                    </a:lnR>
                    <a:lnT>
                      <a:noFill/>
                    </a:lnT>
                    <a:lnB>
                      <a:noFill/>
                    </a:lnB>
                    <a:solidFill>
                      <a:srgbClr val="666666"/>
                    </a:solidFill>
                  </a:tcPr>
                </a:tc>
                <a:tc>
                  <a:txBody>
                    <a:bodyPr/>
                    <a:lstStyle/>
                    <a:p>
                      <a:pPr fontAlgn="t"/>
                      <a:r>
                        <a:rPr lang="en-GB" sz="1200" dirty="0">
                          <a:effectLst/>
                        </a:rPr>
                        <a:t>GREENHOUSE GAS MONITORING [90']</a:t>
                      </a:r>
                    </a:p>
                  </a:txBody>
                  <a:tcPr marL="2482" marR="5956" marT="2978" marB="2978">
                    <a:lnL>
                      <a:noFill/>
                    </a:lnL>
                    <a:lnR>
                      <a:noFill/>
                    </a:lnR>
                    <a:lnT>
                      <a:noFill/>
                    </a:lnT>
                    <a:lnB>
                      <a:noFill/>
                    </a:lnB>
                    <a:solidFill>
                      <a:srgbClr val="666666"/>
                    </a:solidFill>
                  </a:tcPr>
                </a:tc>
                <a:tc>
                  <a:txBody>
                    <a:bodyPr/>
                    <a:lstStyle/>
                    <a:p>
                      <a:pPr algn="r" fontAlgn="t"/>
                      <a:endParaRPr lang="en-GB" sz="1200">
                        <a:effectLst/>
                      </a:endParaRPr>
                    </a:p>
                  </a:txBody>
                  <a:tcPr marL="2482" marR="993" marT="2978" marB="2978">
                    <a:lnL>
                      <a:noFill/>
                    </a:lnL>
                    <a:lnR>
                      <a:noFill/>
                    </a:lnR>
                    <a:lnT>
                      <a:noFill/>
                    </a:lnT>
                    <a:lnB>
                      <a:noFill/>
                    </a:lnB>
                    <a:solidFill>
                      <a:srgbClr val="666666"/>
                    </a:solidFill>
                  </a:tcPr>
                </a:tc>
                <a:tc>
                  <a:txBody>
                    <a:bodyPr/>
                    <a:lstStyle/>
                    <a:p>
                      <a:endParaRPr lang="en-GB" sz="1200"/>
                    </a:p>
                  </a:txBody>
                  <a:tcPr marL="5956" marR="5956" marT="2978" marB="2978">
                    <a:lnL>
                      <a:noFill/>
                    </a:lnL>
                  </a:tcPr>
                </a:tc>
              </a:tr>
              <a:tr h="501815">
                <a:tc>
                  <a:txBody>
                    <a:bodyPr/>
                    <a:lstStyle/>
                    <a:p>
                      <a:pPr fontAlgn="t"/>
                      <a:endParaRPr lang="en-GB" sz="1200" dirty="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endParaRPr lang="en-GB" sz="120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r>
                        <a:rPr lang="en-US" sz="1200">
                          <a:effectLst/>
                        </a:rPr>
                        <a:t>Greenhouse gas monitoring, contributions and plans</a:t>
                      </a: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algn="r" fontAlgn="t"/>
                      <a:endParaRPr lang="en-GB" sz="1200" dirty="0">
                        <a:effectLst/>
                      </a:endParaRPr>
                    </a:p>
                  </a:txBody>
                  <a:tcPr marL="2482" marR="993"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endParaRPr lang="en-GB" sz="1200"/>
                    </a:p>
                  </a:txBody>
                  <a:tcPr marL="5956" marR="5956" marT="2978" marB="2978">
                    <a:lnL>
                      <a:noFill/>
                    </a:lnL>
                  </a:tcPr>
                </a:tc>
              </a:tr>
              <a:tr h="0">
                <a:tc gridSpan="2">
                  <a:txBody>
                    <a:bodyPr/>
                    <a:lstStyle/>
                    <a:p>
                      <a:pPr fontAlgn="t"/>
                      <a:r>
                        <a:rPr lang="en-GB" sz="1200" dirty="0">
                          <a:effectLst/>
                        </a:rPr>
                        <a:t> </a:t>
                      </a:r>
                    </a:p>
                  </a:txBody>
                  <a:tcPr marL="2482" marR="5956" marT="2978" marB="2978">
                    <a:lnL>
                      <a:noFill/>
                    </a:lnL>
                    <a:lnR>
                      <a:noFill/>
                    </a:lnR>
                    <a:lnT w="7620" cap="flat" cmpd="sng" algn="ctr">
                      <a:solidFill>
                        <a:srgbClr val="EEEEEE"/>
                      </a:solidFill>
                      <a:prstDash val="solid"/>
                      <a:round/>
                      <a:headEnd type="none" w="med" len="med"/>
                      <a:tailEnd type="none" w="med" len="med"/>
                    </a:lnT>
                    <a:lnB>
                      <a:noFill/>
                    </a:lnB>
                    <a:solidFill>
                      <a:srgbClr val="FFFFFF"/>
                    </a:solidFill>
                  </a:tcPr>
                </a:tc>
                <a:tc hMerge="1">
                  <a:txBody>
                    <a:bodyPr/>
                    <a:lstStyle/>
                    <a:p>
                      <a:endParaRPr lang="en-GB"/>
                    </a:p>
                  </a:txBody>
                  <a:tcPr/>
                </a:tc>
                <a:tc gridSpan="2">
                  <a:txBody>
                    <a:bodyPr/>
                    <a:lstStyle/>
                    <a:p>
                      <a:endParaRPr lang="en-GB" sz="1200"/>
                    </a:p>
                  </a:txBody>
                  <a:tcPr marL="2482" marR="5956" marT="2978" marB="2978">
                    <a:lnL>
                      <a:noFill/>
                    </a:lnL>
                    <a:lnR>
                      <a:noFill/>
                    </a:lnR>
                    <a:lnT w="7620" cap="flat" cmpd="sng" algn="ctr">
                      <a:solidFill>
                        <a:srgbClr val="EEEEEE"/>
                      </a:solidFill>
                      <a:prstDash val="solid"/>
                      <a:round/>
                      <a:headEnd type="none" w="med" len="med"/>
                      <a:tailEnd type="none" w="med" len="med"/>
                    </a:lnT>
                    <a:lnB>
                      <a:noFill/>
                    </a:lnB>
                    <a:solidFill>
                      <a:srgbClr val="FFFFFF"/>
                    </a:solidFill>
                  </a:tcPr>
                </a:tc>
                <a:tc hMerge="1">
                  <a:txBody>
                    <a:bodyPr/>
                    <a:lstStyle/>
                    <a:p>
                      <a:endParaRPr lang="en-GB"/>
                    </a:p>
                  </a:txBody>
                  <a:tcPr/>
                </a:tc>
                <a:tc>
                  <a:txBody>
                    <a:bodyPr/>
                    <a:lstStyle/>
                    <a:p>
                      <a:endParaRPr lang="en-GB" sz="1200"/>
                    </a:p>
                  </a:txBody>
                  <a:tcPr marL="5956" marR="5956" marT="2978" marB="2978">
                    <a:lnL>
                      <a:noFill/>
                    </a:lnL>
                  </a:tcPr>
                </a:tc>
              </a:tr>
              <a:tr h="0">
                <a:tc>
                  <a:txBody>
                    <a:bodyPr/>
                    <a:lstStyle/>
                    <a:p>
                      <a:pPr fontAlgn="t"/>
                      <a:r>
                        <a:rPr lang="en-US" sz="1200" dirty="0">
                          <a:effectLst/>
                        </a:rPr>
                        <a:t>Status of CEOS AC-VC CO2 white paper and next steps [20']</a:t>
                      </a: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r>
                        <a:rPr lang="en-GB" sz="1200" dirty="0">
                          <a:effectLst/>
                        </a:rPr>
                        <a:t>CGMS-46-CEOS-WP-</a:t>
                      </a:r>
                    </a:p>
                  </a:txBody>
                  <a:tcPr marL="2482" marR="0" marT="0" marB="0">
                    <a:lnL>
                      <a:noFill/>
                    </a:lnL>
                    <a:lnR>
                      <a:noFill/>
                    </a:lnR>
                    <a:lnT>
                      <a:noFill/>
                    </a:lnT>
                    <a:lnB>
                      <a:noFill/>
                    </a:lnB>
                    <a:solidFill>
                      <a:srgbClr val="FFFFFF"/>
                    </a:solidFill>
                  </a:tcPr>
                </a:tc>
                <a:tc>
                  <a:txBody>
                    <a:bodyPr/>
                    <a:lstStyle/>
                    <a:p>
                      <a:pPr fontAlgn="t"/>
                      <a:r>
                        <a:rPr lang="en-GB" sz="1200">
                          <a:effectLst/>
                        </a:rPr>
                        <a:t>27/02/2018</a:t>
                      </a:r>
                    </a:p>
                  </a:txBody>
                  <a:tcPr marL="2482" marR="0" marT="0" marB="0">
                    <a:lnL>
                      <a:noFill/>
                    </a:lnL>
                    <a:lnR>
                      <a:noFill/>
                    </a:lnR>
                    <a:lnB>
                      <a:noFill/>
                    </a:lnB>
                    <a:solidFill>
                      <a:srgbClr val="FFFFFF"/>
                    </a:solidFill>
                  </a:tcPr>
                </a:tc>
              </a:tr>
              <a:tr h="40205">
                <a:tc>
                  <a:txBody>
                    <a:bodyPr/>
                    <a:lstStyle/>
                    <a:p>
                      <a:pPr fontAlgn="t"/>
                      <a:r>
                        <a:rPr lang="en-US" sz="1200">
                          <a:effectLst/>
                        </a:rPr>
                        <a:t>Common roadmap for greenhouse gas monitoring from space [15']</a:t>
                      </a:r>
                      <a:br>
                        <a:rPr lang="en-US" sz="1200">
                          <a:effectLst/>
                        </a:rPr>
                      </a:br>
                      <a:r>
                        <a:rPr lang="en-US" sz="1200">
                          <a:effectLst/>
                        </a:rPr>
                        <a:t>(European Commission)</a:t>
                      </a: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r>
                        <a:rPr lang="en-GB" sz="1200">
                          <a:effectLst/>
                        </a:rPr>
                        <a:t>CGMS-46-EC-WP-</a:t>
                      </a:r>
                    </a:p>
                  </a:txBody>
                  <a:tcPr marL="2482" marR="0" marT="0" marB="0">
                    <a:lnL>
                      <a:noFill/>
                    </a:lnL>
                    <a:lnR>
                      <a:noFill/>
                    </a:lnR>
                    <a:lnT>
                      <a:noFill/>
                    </a:lnT>
                    <a:lnB>
                      <a:noFill/>
                    </a:lnB>
                    <a:solidFill>
                      <a:srgbClr val="FFFFFF"/>
                    </a:solidFill>
                  </a:tcPr>
                </a:tc>
                <a:tc>
                  <a:txBody>
                    <a:bodyPr/>
                    <a:lstStyle/>
                    <a:p>
                      <a:pPr fontAlgn="t"/>
                      <a:r>
                        <a:rPr lang="en-GB" sz="1200">
                          <a:effectLst/>
                        </a:rPr>
                        <a:t>27/02/2018</a:t>
                      </a:r>
                    </a:p>
                  </a:txBody>
                  <a:tcPr marL="2482" marR="0" marT="0" marB="0">
                    <a:lnL>
                      <a:noFill/>
                    </a:lnL>
                    <a:lnR>
                      <a:noFill/>
                    </a:lnR>
                    <a:lnT>
                      <a:noFill/>
                    </a:lnT>
                    <a:lnB>
                      <a:noFill/>
                    </a:lnB>
                    <a:solidFill>
                      <a:srgbClr val="FFFFFF"/>
                    </a:solidFill>
                  </a:tcPr>
                </a:tc>
              </a:tr>
              <a:tr h="609027">
                <a:tc>
                  <a:txBody>
                    <a:bodyPr/>
                    <a:lstStyle/>
                    <a:p>
                      <a:pPr fontAlgn="t"/>
                      <a:endParaRPr lang="en-GB" sz="1200" dirty="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endParaRPr lang="en-GB" sz="1200" dirty="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r>
                        <a:rPr lang="en-US" sz="1200">
                          <a:effectLst/>
                        </a:rPr>
                        <a:t>Greenhouse gas monitoring, contributions and plans (continued)</a:t>
                      </a: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algn="r" fontAlgn="t"/>
                      <a:endParaRPr lang="en-GB" sz="1200" dirty="0">
                        <a:effectLst/>
                      </a:endParaRPr>
                    </a:p>
                  </a:txBody>
                  <a:tcPr marL="2482" marR="993"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endParaRPr lang="en-GB" sz="1200" dirty="0"/>
                    </a:p>
                  </a:txBody>
                  <a:tcPr marL="5956" marR="5956" marT="2978" marB="2978">
                    <a:lnL>
                      <a:noFill/>
                    </a:lnL>
                    <a:lnT>
                      <a:noFill/>
                    </a:lnT>
                  </a:tcPr>
                </a:tc>
              </a:tr>
              <a:tr h="0">
                <a:tc gridSpan="2">
                  <a:txBody>
                    <a:bodyPr/>
                    <a:lstStyle/>
                    <a:p>
                      <a:pPr fontAlgn="t"/>
                      <a:r>
                        <a:rPr lang="en-GB" sz="1200" dirty="0">
                          <a:effectLst/>
                        </a:rPr>
                        <a:t> </a:t>
                      </a:r>
                    </a:p>
                  </a:txBody>
                  <a:tcPr marL="2482" marR="5956" marT="2978" marB="2978">
                    <a:lnL>
                      <a:noFill/>
                    </a:lnL>
                    <a:lnR>
                      <a:noFill/>
                    </a:lnR>
                    <a:lnT w="7620" cap="flat" cmpd="sng" algn="ctr">
                      <a:solidFill>
                        <a:srgbClr val="EEEEEE"/>
                      </a:solidFill>
                      <a:prstDash val="solid"/>
                      <a:round/>
                      <a:headEnd type="none" w="med" len="med"/>
                      <a:tailEnd type="none" w="med" len="med"/>
                    </a:lnT>
                    <a:lnB>
                      <a:noFill/>
                    </a:lnB>
                    <a:solidFill>
                      <a:srgbClr val="FFFFFF"/>
                    </a:solidFill>
                  </a:tcPr>
                </a:tc>
                <a:tc hMerge="1">
                  <a:txBody>
                    <a:bodyPr/>
                    <a:lstStyle/>
                    <a:p>
                      <a:endParaRPr lang="en-GB"/>
                    </a:p>
                  </a:txBody>
                  <a:tcPr/>
                </a:tc>
                <a:tc gridSpan="2">
                  <a:txBody>
                    <a:bodyPr/>
                    <a:lstStyle/>
                    <a:p>
                      <a:endParaRPr lang="en-GB" sz="1200"/>
                    </a:p>
                  </a:txBody>
                  <a:tcPr marL="2482" marR="5956" marT="2978" marB="2978">
                    <a:lnL>
                      <a:noFill/>
                    </a:lnL>
                    <a:lnR>
                      <a:noFill/>
                    </a:lnR>
                    <a:lnT w="7620" cap="flat" cmpd="sng" algn="ctr">
                      <a:solidFill>
                        <a:srgbClr val="EEEEEE"/>
                      </a:solidFill>
                      <a:prstDash val="solid"/>
                      <a:round/>
                      <a:headEnd type="none" w="med" len="med"/>
                      <a:tailEnd type="none" w="med" len="med"/>
                    </a:lnT>
                    <a:lnB>
                      <a:noFill/>
                    </a:lnB>
                    <a:solidFill>
                      <a:srgbClr val="FFFFFF"/>
                    </a:solidFill>
                  </a:tcPr>
                </a:tc>
                <a:tc hMerge="1">
                  <a:txBody>
                    <a:bodyPr/>
                    <a:lstStyle/>
                    <a:p>
                      <a:endParaRPr lang="en-GB"/>
                    </a:p>
                  </a:txBody>
                  <a:tcPr/>
                </a:tc>
                <a:tc>
                  <a:txBody>
                    <a:bodyPr/>
                    <a:lstStyle/>
                    <a:p>
                      <a:endParaRPr lang="en-GB" sz="1200"/>
                    </a:p>
                  </a:txBody>
                  <a:tcPr marL="5956" marR="5956" marT="2978" marB="2978">
                    <a:lnL>
                      <a:noFill/>
                    </a:lnL>
                  </a:tcPr>
                </a:tc>
              </a:tr>
              <a:tr h="26803">
                <a:tc>
                  <a:txBody>
                    <a:bodyPr/>
                    <a:lstStyle/>
                    <a:p>
                      <a:pPr fontAlgn="t"/>
                      <a:r>
                        <a:rPr lang="en-US" sz="1200">
                          <a:effectLst/>
                        </a:rPr>
                        <a:t>Contributions from other space agencies (China, Japan, US, ...) [45']</a:t>
                      </a:r>
                    </a:p>
                  </a:txBody>
                  <a:tcPr marL="2482" marR="0" marT="0" marB="0">
                    <a:lnL>
                      <a:noFill/>
                    </a:lnL>
                    <a:lnR>
                      <a:noFill/>
                    </a:lnR>
                    <a:lnT>
                      <a:noFill/>
                    </a:lnT>
                    <a:lnB>
                      <a:noFill/>
                    </a:lnB>
                    <a:solidFill>
                      <a:srgbClr val="FFFFFF"/>
                    </a:solidFill>
                  </a:tcPr>
                </a:tc>
                <a:tc>
                  <a:txBody>
                    <a:bodyPr/>
                    <a:lstStyle/>
                    <a:p>
                      <a:pPr fontAlgn="t"/>
                      <a:endParaRPr lang="en-GB" sz="1200" dirty="0">
                        <a:effectLst/>
                      </a:endParaRPr>
                    </a:p>
                  </a:txBody>
                  <a:tcPr marL="2482" marR="0" marT="0" marB="0">
                    <a:lnL>
                      <a:noFill/>
                    </a:lnL>
                    <a:lnR>
                      <a:noFill/>
                    </a:lnR>
                    <a:lnT>
                      <a:noFill/>
                    </a:lnT>
                    <a:lnB>
                      <a:noFill/>
                    </a:lnB>
                    <a:solidFill>
                      <a:srgbClr val="FFFFFF"/>
                    </a:solidFill>
                  </a:tcPr>
                </a:tc>
                <a:tc>
                  <a:txBody>
                    <a:bodyPr/>
                    <a:lstStyle/>
                    <a:p>
                      <a:pPr fontAlgn="t"/>
                      <a:endParaRPr lang="en-GB" sz="1200">
                        <a:effectLst/>
                      </a:endParaRPr>
                    </a:p>
                  </a:txBody>
                  <a:tcPr marL="2482" marR="0" marT="0" marB="0">
                    <a:lnL>
                      <a:noFill/>
                    </a:lnL>
                    <a:lnR>
                      <a:noFill/>
                    </a:lnR>
                    <a:lnT>
                      <a:noFill/>
                    </a:lnT>
                    <a:lnB>
                      <a:noFill/>
                    </a:lnB>
                    <a:solidFill>
                      <a:srgbClr val="FFFFFF"/>
                    </a:solidFill>
                  </a:tcPr>
                </a:tc>
                <a:tc>
                  <a:txBody>
                    <a:bodyPr/>
                    <a:lstStyle/>
                    <a:p>
                      <a:pPr fontAlgn="t"/>
                      <a:r>
                        <a:rPr lang="en-GB" sz="1200">
                          <a:effectLst/>
                        </a:rPr>
                        <a:t>CGMS-46-CGMS-WP-</a:t>
                      </a:r>
                    </a:p>
                  </a:txBody>
                  <a:tcPr marL="2482" marR="0" marT="0" marB="0">
                    <a:lnL>
                      <a:noFill/>
                    </a:lnL>
                    <a:lnR>
                      <a:noFill/>
                    </a:lnR>
                    <a:lnT>
                      <a:noFill/>
                    </a:lnT>
                    <a:lnB>
                      <a:noFill/>
                    </a:lnB>
                    <a:solidFill>
                      <a:srgbClr val="FFFFFF"/>
                    </a:solidFill>
                  </a:tcPr>
                </a:tc>
                <a:tc>
                  <a:txBody>
                    <a:bodyPr/>
                    <a:lstStyle/>
                    <a:p>
                      <a:pPr fontAlgn="t"/>
                      <a:r>
                        <a:rPr lang="en-GB" sz="1200" dirty="0">
                          <a:effectLst/>
                        </a:rPr>
                        <a:t>27/02/2018</a:t>
                      </a:r>
                    </a:p>
                  </a:txBody>
                  <a:tcPr marL="2482" marR="0" marT="0" marB="0">
                    <a:lnL>
                      <a:noFill/>
                    </a:lnL>
                    <a:lnR>
                      <a:noFill/>
                    </a:lnR>
                    <a:lnB>
                      <a:noFill/>
                    </a:lnB>
                    <a:solidFill>
                      <a:srgbClr val="FFFFFF"/>
                    </a:solidFill>
                  </a:tcPr>
                </a:tc>
              </a:tr>
              <a:tr h="729642">
                <a:tc>
                  <a:txBody>
                    <a:bodyPr/>
                    <a:lstStyle/>
                    <a:p>
                      <a:pPr fontAlgn="t"/>
                      <a:endParaRPr lang="en-GB" sz="120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endParaRPr lang="en-GB" sz="1200" dirty="0">
                        <a:effectLst/>
                      </a:endParaRP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pPr fontAlgn="t"/>
                      <a:r>
                        <a:rPr lang="en-US" sz="1200" dirty="0">
                          <a:effectLst/>
                        </a:rPr>
                        <a:t>Discussion on CGMS contribution to greenhouse gas monitoring from space [10']</a:t>
                      </a:r>
                    </a:p>
                  </a:txBody>
                  <a:tcPr marL="2482" marR="5956" marT="2978" marB="2978">
                    <a:lnL>
                      <a:noFill/>
                    </a:lnL>
                    <a:lnR>
                      <a:noFill/>
                    </a:lnR>
                    <a:lnT>
                      <a:noFill/>
                    </a:lnT>
                    <a:lnB w="7620" cap="flat" cmpd="sng" algn="ctr">
                      <a:solidFill>
                        <a:srgbClr val="EEEEEE"/>
                      </a:solidFill>
                      <a:prstDash val="solid"/>
                      <a:round/>
                      <a:headEnd type="none" w="med" len="med"/>
                      <a:tailEnd type="none" w="med" len="med"/>
                    </a:lnB>
                    <a:solidFill>
                      <a:srgbClr val="CCCCCC"/>
                    </a:solidFill>
                  </a:tcPr>
                </a:tc>
                <a:tc>
                  <a:txBody>
                    <a:bodyPr/>
                    <a:lstStyle/>
                    <a:p>
                      <a:endParaRPr lang="en-GB" sz="1200" dirty="0"/>
                    </a:p>
                  </a:txBody>
                  <a:tcPr marL="5956" marR="5956" marT="2978" marB="2978">
                    <a:lnL>
                      <a:noFill/>
                    </a:lnL>
                    <a:lnT>
                      <a:noFill/>
                    </a:lnT>
                  </a:tcPr>
                </a:tc>
                <a:tc>
                  <a:txBody>
                    <a:bodyPr/>
                    <a:lstStyle/>
                    <a:p>
                      <a:endParaRPr lang="en-GB" sz="1200" dirty="0"/>
                    </a:p>
                  </a:txBody>
                  <a:tcPr marL="5956" marR="5956" marT="2978" marB="2978">
                    <a:lnT>
                      <a:noFill/>
                    </a:lnT>
                  </a:tcPr>
                </a:tc>
              </a:tr>
            </a:tbl>
          </a:graphicData>
        </a:graphic>
      </p:graphicFrame>
    </p:spTree>
    <p:extLst>
      <p:ext uri="{BB962C8B-B14F-4D97-AF65-F5344CB8AC3E}">
        <p14:creationId xmlns:p14="http://schemas.microsoft.com/office/powerpoint/2010/main" val="2010887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WGClimate</a:t>
            </a:r>
            <a:r>
              <a:rPr lang="en-GB" dirty="0" smtClean="0"/>
              <a:t> Meetings</a:t>
            </a:r>
            <a:endParaRPr lang="en-GB" dirty="0"/>
          </a:p>
        </p:txBody>
      </p:sp>
      <p:grpSp>
        <p:nvGrpSpPr>
          <p:cNvPr id="8" name="Group 7"/>
          <p:cNvGrpSpPr/>
          <p:nvPr/>
        </p:nvGrpSpPr>
        <p:grpSpPr>
          <a:xfrm>
            <a:off x="950651" y="1259467"/>
            <a:ext cx="7014100" cy="1273588"/>
            <a:chOff x="526100" y="1485900"/>
            <a:chExt cx="7014100" cy="1273588"/>
          </a:xfrm>
        </p:grpSpPr>
        <p:grpSp>
          <p:nvGrpSpPr>
            <p:cNvPr id="40" name="Group 39"/>
            <p:cNvGrpSpPr/>
            <p:nvPr/>
          </p:nvGrpSpPr>
          <p:grpSpPr>
            <a:xfrm>
              <a:off x="1600200" y="1485900"/>
              <a:ext cx="5940000" cy="400050"/>
              <a:chOff x="609600" y="2743200"/>
              <a:chExt cx="7920000" cy="533400"/>
            </a:xfrm>
          </p:grpSpPr>
          <p:cxnSp>
            <p:nvCxnSpPr>
              <p:cNvPr id="5" name="Straight Connector 4"/>
              <p:cNvCxnSpPr/>
              <p:nvPr/>
            </p:nvCxnSpPr>
            <p:spPr>
              <a:xfrm>
                <a:off x="609600" y="3276600"/>
                <a:ext cx="792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4572000"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969963"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8174038"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370638"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768600"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1872193"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42398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322513"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67188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322738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412273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472113"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021263"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921376"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27233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6826251"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721601"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971549" y="2743200"/>
                <a:ext cx="1793875" cy="400109"/>
              </a:xfrm>
              <a:prstGeom prst="rect">
                <a:avLst/>
              </a:prstGeom>
              <a:noFill/>
              <a:ln>
                <a:noFill/>
              </a:ln>
            </p:spPr>
            <p:txBody>
              <a:bodyPr wrap="square" rtlCol="0">
                <a:spAutoFit/>
              </a:bodyPr>
              <a:lstStyle/>
              <a:p>
                <a:pPr algn="ctr"/>
                <a:r>
                  <a:rPr lang="en-GB" sz="1350" dirty="0" smtClean="0"/>
                  <a:t>2018</a:t>
                </a:r>
                <a:endParaRPr lang="en-GB" sz="1350" dirty="0"/>
              </a:p>
            </p:txBody>
          </p:sp>
          <p:sp>
            <p:nvSpPr>
              <p:cNvPr id="30" name="TextBox 29"/>
              <p:cNvSpPr txBox="1"/>
              <p:nvPr/>
            </p:nvSpPr>
            <p:spPr>
              <a:xfrm>
                <a:off x="2768600" y="2743200"/>
                <a:ext cx="1803400" cy="400109"/>
              </a:xfrm>
              <a:prstGeom prst="rect">
                <a:avLst/>
              </a:prstGeom>
              <a:noFill/>
              <a:ln>
                <a:noFill/>
              </a:ln>
            </p:spPr>
            <p:txBody>
              <a:bodyPr wrap="square" rtlCol="0">
                <a:spAutoFit/>
              </a:bodyPr>
              <a:lstStyle/>
              <a:p>
                <a:pPr algn="ctr"/>
                <a:r>
                  <a:rPr lang="en-GB" sz="1350" dirty="0" smtClean="0"/>
                  <a:t>2019</a:t>
                </a:r>
                <a:endParaRPr lang="en-GB" sz="1350" dirty="0"/>
              </a:p>
            </p:txBody>
          </p:sp>
          <p:sp>
            <p:nvSpPr>
              <p:cNvPr id="31" name="TextBox 30"/>
              <p:cNvSpPr txBox="1"/>
              <p:nvPr/>
            </p:nvSpPr>
            <p:spPr>
              <a:xfrm>
                <a:off x="6369051" y="2743200"/>
                <a:ext cx="1793875" cy="400109"/>
              </a:xfrm>
              <a:prstGeom prst="rect">
                <a:avLst/>
              </a:prstGeom>
              <a:noFill/>
              <a:ln>
                <a:noFill/>
              </a:ln>
            </p:spPr>
            <p:txBody>
              <a:bodyPr wrap="square" rtlCol="0">
                <a:spAutoFit/>
              </a:bodyPr>
              <a:lstStyle/>
              <a:p>
                <a:pPr algn="ctr"/>
                <a:r>
                  <a:rPr lang="en-GB" sz="1350" dirty="0" smtClean="0"/>
                  <a:t>2021</a:t>
                </a:r>
                <a:endParaRPr lang="en-GB" sz="1350" dirty="0"/>
              </a:p>
            </p:txBody>
          </p:sp>
          <p:sp>
            <p:nvSpPr>
              <p:cNvPr id="32" name="TextBox 31"/>
              <p:cNvSpPr txBox="1"/>
              <p:nvPr/>
            </p:nvSpPr>
            <p:spPr>
              <a:xfrm>
                <a:off x="4572000" y="2743200"/>
                <a:ext cx="1793875" cy="400109"/>
              </a:xfrm>
              <a:prstGeom prst="rect">
                <a:avLst/>
              </a:prstGeom>
              <a:noFill/>
              <a:ln>
                <a:noFill/>
              </a:ln>
            </p:spPr>
            <p:txBody>
              <a:bodyPr wrap="square" rtlCol="0">
                <a:spAutoFit/>
              </a:bodyPr>
              <a:lstStyle/>
              <a:p>
                <a:pPr algn="ctr"/>
                <a:r>
                  <a:rPr lang="en-GB" sz="1350" dirty="0" smtClean="0"/>
                  <a:t>2020</a:t>
                </a:r>
                <a:endParaRPr lang="en-GB" sz="1350" dirty="0"/>
              </a:p>
            </p:txBody>
          </p:sp>
        </p:grpSp>
        <p:cxnSp>
          <p:nvCxnSpPr>
            <p:cNvPr id="41" name="Straight Arrow Connector 40"/>
            <p:cNvCxnSpPr/>
            <p:nvPr/>
          </p:nvCxnSpPr>
          <p:spPr>
            <a:xfrm flipV="1">
              <a:off x="2581698" y="1885950"/>
              <a:ext cx="1959" cy="266236"/>
            </a:xfrm>
            <a:prstGeom prst="straightConnector1">
              <a:avLst/>
            </a:prstGeom>
            <a:ln>
              <a:solidFill>
                <a:srgbClr val="0E71AF"/>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936059" y="1890712"/>
              <a:ext cx="148" cy="266435"/>
            </a:xfrm>
            <a:prstGeom prst="straightConnector1">
              <a:avLst/>
            </a:prstGeom>
            <a:ln>
              <a:solidFill>
                <a:srgbClr val="0E71AF"/>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5281613" y="1885950"/>
              <a:ext cx="2382" cy="533400"/>
            </a:xfrm>
            <a:prstGeom prst="straightConnector1">
              <a:avLst/>
            </a:prstGeom>
            <a:ln>
              <a:solidFill>
                <a:srgbClr val="0E71AF"/>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6629400" y="1885950"/>
              <a:ext cx="0" cy="533400"/>
            </a:xfrm>
            <a:prstGeom prst="straightConnector1">
              <a:avLst/>
            </a:prstGeom>
            <a:ln>
              <a:solidFill>
                <a:srgbClr val="0E71AF"/>
              </a:solidFill>
              <a:tailEnd type="arrow"/>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1968862" y="2126151"/>
              <a:ext cx="1280219" cy="507831"/>
            </a:xfrm>
            <a:prstGeom prst="rect">
              <a:avLst/>
            </a:prstGeom>
            <a:solidFill>
              <a:srgbClr val="EEEBE1"/>
            </a:solidFill>
            <a:ln>
              <a:noFill/>
            </a:ln>
          </p:spPr>
          <p:txBody>
            <a:bodyPr wrap="square" rtlCol="0">
              <a:spAutoFit/>
            </a:bodyPr>
            <a:lstStyle/>
            <a:p>
              <a:pPr algn="ctr"/>
              <a:r>
                <a:rPr lang="en-GB" sz="1350" dirty="0">
                  <a:solidFill>
                    <a:srgbClr val="0E71AF"/>
                  </a:solidFill>
                </a:rPr>
                <a:t>CGMS Plenaries</a:t>
              </a:r>
            </a:p>
          </p:txBody>
        </p:sp>
        <p:sp>
          <p:nvSpPr>
            <p:cNvPr id="76" name="TextBox 75"/>
            <p:cNvSpPr txBox="1"/>
            <p:nvPr/>
          </p:nvSpPr>
          <p:spPr>
            <a:xfrm>
              <a:off x="526100" y="2393429"/>
              <a:ext cx="1175763" cy="300082"/>
            </a:xfrm>
            <a:prstGeom prst="rect">
              <a:avLst/>
            </a:prstGeom>
            <a:solidFill>
              <a:srgbClr val="EEEBE1"/>
            </a:solidFill>
            <a:ln>
              <a:noFill/>
            </a:ln>
          </p:spPr>
          <p:txBody>
            <a:bodyPr wrap="square" lIns="0" rIns="0" rtlCol="0">
              <a:spAutoFit/>
            </a:bodyPr>
            <a:lstStyle/>
            <a:p>
              <a:pPr algn="ctr"/>
              <a:r>
                <a:rPr lang="en-GB" sz="1350" dirty="0">
                  <a:solidFill>
                    <a:srgbClr val="408B3B"/>
                  </a:solidFill>
                </a:rPr>
                <a:t>CEOS Plenaries</a:t>
              </a:r>
            </a:p>
          </p:txBody>
        </p:sp>
        <p:grpSp>
          <p:nvGrpSpPr>
            <p:cNvPr id="7" name="Group 6"/>
            <p:cNvGrpSpPr/>
            <p:nvPr/>
          </p:nvGrpSpPr>
          <p:grpSpPr>
            <a:xfrm>
              <a:off x="2114551" y="1891107"/>
              <a:ext cx="5063455" cy="868381"/>
              <a:chOff x="1295400" y="2521473"/>
              <a:chExt cx="7586501" cy="1157841"/>
            </a:xfrm>
          </p:grpSpPr>
          <p:sp>
            <p:nvSpPr>
              <p:cNvPr id="92" name="TextBox 91"/>
              <p:cNvSpPr txBox="1"/>
              <p:nvPr/>
            </p:nvSpPr>
            <p:spPr>
              <a:xfrm>
                <a:off x="1295400" y="3276599"/>
                <a:ext cx="538475" cy="400109"/>
              </a:xfrm>
              <a:prstGeom prst="rect">
                <a:avLst/>
              </a:prstGeom>
              <a:noFill/>
            </p:spPr>
            <p:txBody>
              <a:bodyPr wrap="none" rtlCol="0">
                <a:spAutoFit/>
              </a:bodyPr>
              <a:lstStyle/>
              <a:p>
                <a:r>
                  <a:rPr lang="en-GB" sz="1350" dirty="0" smtClean="0">
                    <a:solidFill>
                      <a:srgbClr val="D02125"/>
                    </a:solidFill>
                  </a:rPr>
                  <a:t>#9</a:t>
                </a:r>
                <a:endParaRPr lang="en-GB" sz="1350" dirty="0">
                  <a:solidFill>
                    <a:srgbClr val="D02125"/>
                  </a:solidFill>
                </a:endParaRPr>
              </a:p>
            </p:txBody>
          </p:sp>
          <p:sp>
            <p:nvSpPr>
              <p:cNvPr id="93" name="TextBox 92"/>
              <p:cNvSpPr txBox="1"/>
              <p:nvPr/>
            </p:nvSpPr>
            <p:spPr>
              <a:xfrm>
                <a:off x="2762568" y="3276599"/>
                <a:ext cx="670570" cy="400109"/>
              </a:xfrm>
              <a:prstGeom prst="rect">
                <a:avLst/>
              </a:prstGeom>
              <a:noFill/>
            </p:spPr>
            <p:txBody>
              <a:bodyPr wrap="none" rtlCol="0">
                <a:spAutoFit/>
              </a:bodyPr>
              <a:lstStyle/>
              <a:p>
                <a:r>
                  <a:rPr lang="en-GB" sz="1350" dirty="0" smtClean="0">
                    <a:solidFill>
                      <a:srgbClr val="D02125"/>
                    </a:solidFill>
                  </a:rPr>
                  <a:t>#10</a:t>
                </a:r>
                <a:endParaRPr lang="en-GB" sz="1350" dirty="0">
                  <a:solidFill>
                    <a:srgbClr val="D02125"/>
                  </a:solidFill>
                </a:endParaRPr>
              </a:p>
            </p:txBody>
          </p:sp>
          <p:sp>
            <p:nvSpPr>
              <p:cNvPr id="94" name="TextBox 93"/>
              <p:cNvSpPr txBox="1"/>
              <p:nvPr/>
            </p:nvSpPr>
            <p:spPr>
              <a:xfrm>
                <a:off x="4132601" y="3276599"/>
                <a:ext cx="670570" cy="400109"/>
              </a:xfrm>
              <a:prstGeom prst="rect">
                <a:avLst/>
              </a:prstGeom>
              <a:noFill/>
            </p:spPr>
            <p:txBody>
              <a:bodyPr wrap="none" rtlCol="0">
                <a:spAutoFit/>
              </a:bodyPr>
              <a:lstStyle/>
              <a:p>
                <a:r>
                  <a:rPr lang="en-GB" sz="1350" dirty="0" smtClean="0">
                    <a:solidFill>
                      <a:srgbClr val="D02125"/>
                    </a:solidFill>
                  </a:rPr>
                  <a:t>#11</a:t>
                </a:r>
                <a:endParaRPr lang="en-GB" sz="1350" dirty="0">
                  <a:solidFill>
                    <a:srgbClr val="D02125"/>
                  </a:solidFill>
                </a:endParaRPr>
              </a:p>
            </p:txBody>
          </p:sp>
          <p:sp>
            <p:nvSpPr>
              <p:cNvPr id="95" name="TextBox 94"/>
              <p:cNvSpPr txBox="1"/>
              <p:nvPr/>
            </p:nvSpPr>
            <p:spPr>
              <a:xfrm>
                <a:off x="5334000" y="3276599"/>
                <a:ext cx="670570" cy="400109"/>
              </a:xfrm>
              <a:prstGeom prst="rect">
                <a:avLst/>
              </a:prstGeom>
              <a:noFill/>
            </p:spPr>
            <p:txBody>
              <a:bodyPr wrap="none" rtlCol="0">
                <a:spAutoFit/>
              </a:bodyPr>
              <a:lstStyle/>
              <a:p>
                <a:r>
                  <a:rPr lang="en-GB" sz="1350" dirty="0" smtClean="0">
                    <a:solidFill>
                      <a:srgbClr val="D02125"/>
                    </a:solidFill>
                  </a:rPr>
                  <a:t>#12</a:t>
                </a:r>
                <a:endParaRPr lang="en-GB" sz="1350" dirty="0">
                  <a:solidFill>
                    <a:srgbClr val="D02125"/>
                  </a:solidFill>
                </a:endParaRPr>
              </a:p>
            </p:txBody>
          </p:sp>
          <p:sp>
            <p:nvSpPr>
              <p:cNvPr id="96" name="TextBox 95"/>
              <p:cNvSpPr txBox="1"/>
              <p:nvPr/>
            </p:nvSpPr>
            <p:spPr>
              <a:xfrm>
                <a:off x="6775527" y="3279205"/>
                <a:ext cx="670570" cy="400109"/>
              </a:xfrm>
              <a:prstGeom prst="rect">
                <a:avLst/>
              </a:prstGeom>
              <a:noFill/>
            </p:spPr>
            <p:txBody>
              <a:bodyPr wrap="none" rtlCol="0">
                <a:spAutoFit/>
              </a:bodyPr>
              <a:lstStyle/>
              <a:p>
                <a:r>
                  <a:rPr lang="en-GB" sz="1350" dirty="0">
                    <a:solidFill>
                      <a:srgbClr val="D02125"/>
                    </a:solidFill>
                  </a:rPr>
                  <a:t>#</a:t>
                </a:r>
                <a:r>
                  <a:rPr lang="en-GB" sz="1350" dirty="0" smtClean="0">
                    <a:solidFill>
                      <a:srgbClr val="D02125"/>
                    </a:solidFill>
                  </a:rPr>
                  <a:t>13</a:t>
                </a:r>
                <a:endParaRPr lang="en-GB" sz="1350" dirty="0">
                  <a:solidFill>
                    <a:srgbClr val="D02125"/>
                  </a:solidFill>
                </a:endParaRPr>
              </a:p>
            </p:txBody>
          </p:sp>
          <p:grpSp>
            <p:nvGrpSpPr>
              <p:cNvPr id="4" name="Group 3"/>
              <p:cNvGrpSpPr/>
              <p:nvPr/>
            </p:nvGrpSpPr>
            <p:grpSpPr>
              <a:xfrm>
                <a:off x="1332525" y="2521473"/>
                <a:ext cx="7549376" cy="1155236"/>
                <a:chOff x="1332525" y="2521473"/>
                <a:chExt cx="7549376" cy="1155236"/>
              </a:xfrm>
            </p:grpSpPr>
            <p:grpSp>
              <p:nvGrpSpPr>
                <p:cNvPr id="91" name="Group 90"/>
                <p:cNvGrpSpPr/>
                <p:nvPr/>
              </p:nvGrpSpPr>
              <p:grpSpPr>
                <a:xfrm>
                  <a:off x="1332525" y="2521473"/>
                  <a:ext cx="6915929" cy="1083907"/>
                  <a:chOff x="974456" y="2521473"/>
                  <a:chExt cx="6915929" cy="1083907"/>
                </a:xfrm>
              </p:grpSpPr>
              <p:cxnSp>
                <p:nvCxnSpPr>
                  <p:cNvPr id="82" name="Straight Arrow Connector 81"/>
                  <p:cNvCxnSpPr/>
                  <p:nvPr/>
                </p:nvCxnSpPr>
                <p:spPr>
                  <a:xfrm flipH="1" flipV="1">
                    <a:off x="974456" y="2527830"/>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flipV="1">
                    <a:off x="2445635" y="2528087"/>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3817665" y="2528088"/>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flipV="1">
                    <a:off x="5022916" y="2521473"/>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flipV="1">
                    <a:off x="6469758" y="2528345"/>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H="1" flipV="1">
                    <a:off x="7886878" y="2521987"/>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grpSp>
            <p:sp>
              <p:nvSpPr>
                <p:cNvPr id="97" name="TextBox 96"/>
                <p:cNvSpPr txBox="1"/>
                <p:nvPr/>
              </p:nvSpPr>
              <p:spPr>
                <a:xfrm>
                  <a:off x="8211331" y="3276600"/>
                  <a:ext cx="670570" cy="400109"/>
                </a:xfrm>
                <a:prstGeom prst="rect">
                  <a:avLst/>
                </a:prstGeom>
                <a:noFill/>
              </p:spPr>
              <p:txBody>
                <a:bodyPr wrap="none" rtlCol="0">
                  <a:spAutoFit/>
                </a:bodyPr>
                <a:lstStyle/>
                <a:p>
                  <a:r>
                    <a:rPr lang="en-GB" sz="1350" dirty="0">
                      <a:solidFill>
                        <a:srgbClr val="D02125"/>
                      </a:solidFill>
                    </a:rPr>
                    <a:t>#</a:t>
                  </a:r>
                  <a:r>
                    <a:rPr lang="en-GB" sz="1350" dirty="0" smtClean="0">
                      <a:solidFill>
                        <a:srgbClr val="D02125"/>
                      </a:solidFill>
                    </a:rPr>
                    <a:t>14</a:t>
                  </a:r>
                  <a:endParaRPr lang="en-GB" sz="1350" dirty="0">
                    <a:solidFill>
                      <a:srgbClr val="D02125"/>
                    </a:solidFill>
                  </a:endParaRPr>
                </a:p>
              </p:txBody>
            </p:sp>
          </p:grpSp>
        </p:grpSp>
        <p:grpSp>
          <p:nvGrpSpPr>
            <p:cNvPr id="75" name="Group 74"/>
            <p:cNvGrpSpPr/>
            <p:nvPr/>
          </p:nvGrpSpPr>
          <p:grpSpPr>
            <a:xfrm>
              <a:off x="1771650" y="1885950"/>
              <a:ext cx="5372100" cy="534140"/>
              <a:chOff x="838200" y="3276600"/>
              <a:chExt cx="7162800" cy="712186"/>
            </a:xfrm>
          </p:grpSpPr>
          <p:cxnSp>
            <p:nvCxnSpPr>
              <p:cNvPr id="34" name="Straight Arrow Connector 33"/>
              <p:cNvCxnSpPr/>
              <p:nvPr/>
            </p:nvCxnSpPr>
            <p:spPr>
              <a:xfrm flipH="1" flipV="1">
                <a:off x="838200" y="3276600"/>
                <a:ext cx="1867" cy="692341"/>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2513587" y="3276600"/>
                <a:ext cx="1013" cy="712186"/>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4413250" y="3276600"/>
                <a:ext cx="6350" cy="361950"/>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6096000" y="3276600"/>
                <a:ext cx="3175" cy="355600"/>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8001000" y="3276600"/>
                <a:ext cx="0" cy="361950"/>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grpSp>
      </p:grpSp>
      <p:sp>
        <p:nvSpPr>
          <p:cNvPr id="54" name="Content Placeholder 3"/>
          <p:cNvSpPr txBox="1">
            <a:spLocks/>
          </p:cNvSpPr>
          <p:nvPr/>
        </p:nvSpPr>
        <p:spPr>
          <a:xfrm>
            <a:off x="1644596" y="2686251"/>
            <a:ext cx="6172200" cy="12573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t>Keep 3 </a:t>
            </a:r>
            <a:r>
              <a:rPr lang="en-GB" sz="2400" dirty="0"/>
              <a:t>WGClimate </a:t>
            </a:r>
            <a:r>
              <a:rPr lang="en-GB" sz="2400" dirty="0" smtClean="0"/>
              <a:t>meetings </a:t>
            </a:r>
            <a:r>
              <a:rPr lang="en-GB" sz="2400" dirty="0"/>
              <a:t>over 24 months</a:t>
            </a:r>
          </a:p>
          <a:p>
            <a:r>
              <a:rPr lang="en-GB" sz="2400" dirty="0"/>
              <a:t>Every 8 months</a:t>
            </a:r>
          </a:p>
          <a:p>
            <a:pPr lvl="1"/>
            <a:r>
              <a:rPr lang="en-GB" sz="2100" dirty="0"/>
              <a:t>March, </a:t>
            </a:r>
            <a:r>
              <a:rPr lang="en-GB" sz="2100" dirty="0" smtClean="0"/>
              <a:t>November-Feb, </a:t>
            </a:r>
            <a:r>
              <a:rPr lang="en-GB" sz="2100" dirty="0"/>
              <a:t>and </a:t>
            </a:r>
            <a:r>
              <a:rPr lang="en-GB" sz="2100" dirty="0" smtClean="0"/>
              <a:t>July-September </a:t>
            </a:r>
            <a:r>
              <a:rPr lang="en-GB" sz="2100" dirty="0"/>
              <a:t>the following </a:t>
            </a:r>
            <a:r>
              <a:rPr lang="en-GB" sz="2100" dirty="0" smtClean="0"/>
              <a:t>year</a:t>
            </a:r>
          </a:p>
        </p:txBody>
      </p:sp>
    </p:spTree>
    <p:extLst>
      <p:ext uri="{BB962C8B-B14F-4D97-AF65-F5344CB8AC3E}">
        <p14:creationId xmlns:p14="http://schemas.microsoft.com/office/powerpoint/2010/main" val="15603706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Next </a:t>
            </a:r>
            <a:r>
              <a:rPr lang="en-GB" dirty="0" err="1" smtClean="0"/>
              <a:t>WGClimate</a:t>
            </a:r>
            <a:r>
              <a:rPr lang="en-GB" dirty="0" smtClean="0"/>
              <a:t> Meetings</a:t>
            </a:r>
            <a:endParaRPr lang="en-GB" dirty="0"/>
          </a:p>
        </p:txBody>
      </p:sp>
      <p:sp>
        <p:nvSpPr>
          <p:cNvPr id="5" name="Content Placeholder 4"/>
          <p:cNvSpPr>
            <a:spLocks noGrp="1"/>
          </p:cNvSpPr>
          <p:nvPr>
            <p:ph idx="1"/>
          </p:nvPr>
        </p:nvSpPr>
        <p:spPr/>
        <p:txBody>
          <a:bodyPr/>
          <a:lstStyle/>
          <a:p>
            <a:r>
              <a:rPr lang="en-GB" dirty="0" smtClean="0"/>
              <a:t>WGClimate #10</a:t>
            </a:r>
          </a:p>
          <a:p>
            <a:pPr lvl="1"/>
            <a:r>
              <a:rPr lang="en-GB" dirty="0"/>
              <a:t>We are looking for a possible venue in </a:t>
            </a:r>
            <a:r>
              <a:rPr lang="en-GB" dirty="0" smtClean="0"/>
              <a:t>Asia</a:t>
            </a:r>
            <a:endParaRPr lang="en-GB" dirty="0"/>
          </a:p>
          <a:p>
            <a:pPr marL="342900" lvl="1" indent="0">
              <a:buNone/>
            </a:pPr>
            <a:endParaRPr lang="en-GB" dirty="0"/>
          </a:p>
          <a:p>
            <a:r>
              <a:rPr lang="en-GB" dirty="0" smtClean="0"/>
              <a:t>WGClimate #11</a:t>
            </a:r>
          </a:p>
          <a:p>
            <a:pPr lvl="1"/>
            <a:r>
              <a:rPr lang="en-GB" dirty="0" smtClean="0"/>
              <a:t>We are looking for a possible venue in the USA</a:t>
            </a:r>
            <a:endParaRPr lang="en-GB" dirty="0"/>
          </a:p>
        </p:txBody>
      </p:sp>
    </p:spTree>
    <p:extLst>
      <p:ext uri="{BB962C8B-B14F-4D97-AF65-F5344CB8AC3E}">
        <p14:creationId xmlns:p14="http://schemas.microsoft.com/office/powerpoint/2010/main" val="2383690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WGClimate</a:t>
            </a:r>
            <a:r>
              <a:rPr lang="en-GB" dirty="0" smtClean="0"/>
              <a:t> Chairmanship</a:t>
            </a:r>
            <a:endParaRPr lang="en-GB" dirty="0"/>
          </a:p>
        </p:txBody>
      </p:sp>
      <p:grpSp>
        <p:nvGrpSpPr>
          <p:cNvPr id="8" name="Group 7"/>
          <p:cNvGrpSpPr/>
          <p:nvPr/>
        </p:nvGrpSpPr>
        <p:grpSpPr>
          <a:xfrm>
            <a:off x="946978" y="1023175"/>
            <a:ext cx="7014100" cy="2207999"/>
            <a:chOff x="950651" y="1259467"/>
            <a:chExt cx="7014100" cy="2207999"/>
          </a:xfrm>
        </p:grpSpPr>
        <p:grpSp>
          <p:nvGrpSpPr>
            <p:cNvPr id="107" name="Group 106"/>
            <p:cNvGrpSpPr/>
            <p:nvPr/>
          </p:nvGrpSpPr>
          <p:grpSpPr>
            <a:xfrm>
              <a:off x="4886942" y="2535852"/>
              <a:ext cx="2686050" cy="342900"/>
              <a:chOff x="838200" y="3581400"/>
              <a:chExt cx="3581400" cy="457200"/>
            </a:xfrm>
          </p:grpSpPr>
          <p:sp>
            <p:nvSpPr>
              <p:cNvPr id="100" name="Rectangle 99"/>
              <p:cNvSpPr/>
              <p:nvPr/>
            </p:nvSpPr>
            <p:spPr>
              <a:xfrm>
                <a:off x="838200" y="3886200"/>
                <a:ext cx="3581400" cy="152400"/>
              </a:xfrm>
              <a:prstGeom prst="rect">
                <a:avLst/>
              </a:prstGeom>
              <a:solidFill>
                <a:srgbClr val="0E71A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CGMS Vice chair</a:t>
                </a:r>
              </a:p>
            </p:txBody>
          </p:sp>
          <p:sp>
            <p:nvSpPr>
              <p:cNvPr id="98" name="Rectangle 97"/>
              <p:cNvSpPr/>
              <p:nvPr/>
            </p:nvSpPr>
            <p:spPr>
              <a:xfrm>
                <a:off x="838200" y="3581400"/>
                <a:ext cx="3581400" cy="304800"/>
              </a:xfrm>
              <a:prstGeom prst="rect">
                <a:avLst/>
              </a:prstGeom>
              <a:solidFill>
                <a:srgbClr val="408B3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a:t>CEOS Chairmanship</a:t>
                </a:r>
              </a:p>
            </p:txBody>
          </p:sp>
        </p:grpSp>
        <p:grpSp>
          <p:nvGrpSpPr>
            <p:cNvPr id="108" name="Group 107"/>
            <p:cNvGrpSpPr/>
            <p:nvPr/>
          </p:nvGrpSpPr>
          <p:grpSpPr>
            <a:xfrm>
              <a:off x="2161886" y="2535852"/>
              <a:ext cx="2720365" cy="342900"/>
              <a:chOff x="4419600" y="3581400"/>
              <a:chExt cx="3581400" cy="457200"/>
            </a:xfrm>
          </p:grpSpPr>
          <p:sp>
            <p:nvSpPr>
              <p:cNvPr id="101" name="Rectangle 100"/>
              <p:cNvSpPr/>
              <p:nvPr/>
            </p:nvSpPr>
            <p:spPr>
              <a:xfrm>
                <a:off x="4419600" y="3886200"/>
                <a:ext cx="3581400" cy="152400"/>
              </a:xfrm>
              <a:prstGeom prst="rect">
                <a:avLst/>
              </a:prstGeom>
              <a:solidFill>
                <a:srgbClr val="408B3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a:t>CEOS Vice chair</a:t>
                </a:r>
              </a:p>
            </p:txBody>
          </p:sp>
          <p:sp>
            <p:nvSpPr>
              <p:cNvPr id="99" name="Rectangle 98"/>
              <p:cNvSpPr/>
              <p:nvPr/>
            </p:nvSpPr>
            <p:spPr>
              <a:xfrm>
                <a:off x="4419600" y="3581400"/>
                <a:ext cx="3581400" cy="304800"/>
              </a:xfrm>
              <a:prstGeom prst="rect">
                <a:avLst/>
              </a:prstGeom>
              <a:solidFill>
                <a:srgbClr val="0E71A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50" dirty="0"/>
                  <a:t>CGMS Chairmanship</a:t>
                </a:r>
              </a:p>
            </p:txBody>
          </p:sp>
        </p:grpSp>
        <p:grpSp>
          <p:nvGrpSpPr>
            <p:cNvPr id="109" name="Group 108"/>
            <p:cNvGrpSpPr/>
            <p:nvPr/>
          </p:nvGrpSpPr>
          <p:grpSpPr>
            <a:xfrm>
              <a:off x="7572991" y="2535852"/>
              <a:ext cx="354291" cy="342900"/>
              <a:chOff x="4419600" y="3581400"/>
              <a:chExt cx="3581400" cy="457200"/>
            </a:xfrm>
          </p:grpSpPr>
          <p:sp>
            <p:nvSpPr>
              <p:cNvPr id="110" name="Rectangle 109"/>
              <p:cNvSpPr/>
              <p:nvPr/>
            </p:nvSpPr>
            <p:spPr>
              <a:xfrm>
                <a:off x="4419600" y="3886200"/>
                <a:ext cx="3581400" cy="152400"/>
              </a:xfrm>
              <a:prstGeom prst="rect">
                <a:avLst/>
              </a:prstGeom>
              <a:solidFill>
                <a:srgbClr val="408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111" name="Rectangle 110"/>
              <p:cNvSpPr/>
              <p:nvPr/>
            </p:nvSpPr>
            <p:spPr>
              <a:xfrm>
                <a:off x="4419600" y="3581400"/>
                <a:ext cx="3581400" cy="304800"/>
              </a:xfrm>
              <a:prstGeom prst="rect">
                <a:avLst/>
              </a:prstGeom>
              <a:solidFill>
                <a:srgbClr val="0E71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grpSp>
          <p:nvGrpSpPr>
            <p:cNvPr id="112" name="Group 111"/>
            <p:cNvGrpSpPr/>
            <p:nvPr/>
          </p:nvGrpSpPr>
          <p:grpSpPr>
            <a:xfrm>
              <a:off x="1447800" y="2535852"/>
              <a:ext cx="716327" cy="342900"/>
              <a:chOff x="838200" y="3581400"/>
              <a:chExt cx="3581400" cy="457200"/>
            </a:xfrm>
          </p:grpSpPr>
          <p:sp>
            <p:nvSpPr>
              <p:cNvPr id="113" name="Rectangle 112"/>
              <p:cNvSpPr/>
              <p:nvPr/>
            </p:nvSpPr>
            <p:spPr>
              <a:xfrm>
                <a:off x="838200" y="3886200"/>
                <a:ext cx="3581400" cy="152400"/>
              </a:xfrm>
              <a:prstGeom prst="rect">
                <a:avLst/>
              </a:prstGeom>
              <a:solidFill>
                <a:srgbClr val="0E71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a:p>
            </p:txBody>
          </p:sp>
          <p:sp>
            <p:nvSpPr>
              <p:cNvPr id="114" name="Rectangle 113"/>
              <p:cNvSpPr/>
              <p:nvPr/>
            </p:nvSpPr>
            <p:spPr>
              <a:xfrm>
                <a:off x="838200" y="3581400"/>
                <a:ext cx="3581400" cy="304800"/>
              </a:xfrm>
              <a:prstGeom prst="rect">
                <a:avLst/>
              </a:prstGeom>
              <a:solidFill>
                <a:srgbClr val="408B3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grpSp>
          <p:nvGrpSpPr>
            <p:cNvPr id="66" name="Group 65"/>
            <p:cNvGrpSpPr/>
            <p:nvPr/>
          </p:nvGrpSpPr>
          <p:grpSpPr>
            <a:xfrm>
              <a:off x="950651" y="1259467"/>
              <a:ext cx="7014100" cy="1273588"/>
              <a:chOff x="526100" y="1485900"/>
              <a:chExt cx="7014100" cy="1273588"/>
            </a:xfrm>
          </p:grpSpPr>
          <p:grpSp>
            <p:nvGrpSpPr>
              <p:cNvPr id="67" name="Group 66"/>
              <p:cNvGrpSpPr/>
              <p:nvPr/>
            </p:nvGrpSpPr>
            <p:grpSpPr>
              <a:xfrm>
                <a:off x="1600200" y="1485900"/>
                <a:ext cx="5940000" cy="400050"/>
                <a:chOff x="609600" y="2743200"/>
                <a:chExt cx="7920000" cy="533400"/>
              </a:xfrm>
            </p:grpSpPr>
            <p:cxnSp>
              <p:nvCxnSpPr>
                <p:cNvPr id="123" name="Straight Connector 122"/>
                <p:cNvCxnSpPr/>
                <p:nvPr/>
              </p:nvCxnSpPr>
              <p:spPr>
                <a:xfrm>
                  <a:off x="609600" y="3276600"/>
                  <a:ext cx="7920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4572000"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V="1">
                  <a:off x="969963"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V="1">
                  <a:off x="8174038"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6370638"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2768600" y="3048000"/>
                  <a:ext cx="0" cy="228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1872193"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142398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2322513"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367188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322738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412273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5472113"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5021263"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5921376"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7272338"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826251"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7721601" y="3200400"/>
                  <a:ext cx="0" cy="76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971549" y="2743200"/>
                  <a:ext cx="1793875" cy="400109"/>
                </a:xfrm>
                <a:prstGeom prst="rect">
                  <a:avLst/>
                </a:prstGeom>
                <a:noFill/>
                <a:ln>
                  <a:noFill/>
                </a:ln>
              </p:spPr>
              <p:txBody>
                <a:bodyPr wrap="square" rtlCol="0">
                  <a:spAutoFit/>
                </a:bodyPr>
                <a:lstStyle/>
                <a:p>
                  <a:pPr algn="ctr"/>
                  <a:r>
                    <a:rPr lang="en-GB" sz="1350" dirty="0" smtClean="0"/>
                    <a:t>2018</a:t>
                  </a:r>
                  <a:endParaRPr lang="en-GB" sz="1350" dirty="0"/>
                </a:p>
              </p:txBody>
            </p:sp>
            <p:sp>
              <p:nvSpPr>
                <p:cNvPr id="142" name="TextBox 141"/>
                <p:cNvSpPr txBox="1"/>
                <p:nvPr/>
              </p:nvSpPr>
              <p:spPr>
                <a:xfrm>
                  <a:off x="2768600" y="2743200"/>
                  <a:ext cx="1803400" cy="400109"/>
                </a:xfrm>
                <a:prstGeom prst="rect">
                  <a:avLst/>
                </a:prstGeom>
                <a:noFill/>
                <a:ln>
                  <a:noFill/>
                </a:ln>
              </p:spPr>
              <p:txBody>
                <a:bodyPr wrap="square" rtlCol="0">
                  <a:spAutoFit/>
                </a:bodyPr>
                <a:lstStyle/>
                <a:p>
                  <a:pPr algn="ctr"/>
                  <a:r>
                    <a:rPr lang="en-GB" sz="1350" dirty="0" smtClean="0"/>
                    <a:t>2019</a:t>
                  </a:r>
                  <a:endParaRPr lang="en-GB" sz="1350" dirty="0"/>
                </a:p>
              </p:txBody>
            </p:sp>
            <p:sp>
              <p:nvSpPr>
                <p:cNvPr id="143" name="TextBox 142"/>
                <p:cNvSpPr txBox="1"/>
                <p:nvPr/>
              </p:nvSpPr>
              <p:spPr>
                <a:xfrm>
                  <a:off x="6369051" y="2743200"/>
                  <a:ext cx="1793875" cy="400109"/>
                </a:xfrm>
                <a:prstGeom prst="rect">
                  <a:avLst/>
                </a:prstGeom>
                <a:noFill/>
                <a:ln>
                  <a:noFill/>
                </a:ln>
              </p:spPr>
              <p:txBody>
                <a:bodyPr wrap="square" rtlCol="0">
                  <a:spAutoFit/>
                </a:bodyPr>
                <a:lstStyle/>
                <a:p>
                  <a:pPr algn="ctr"/>
                  <a:r>
                    <a:rPr lang="en-GB" sz="1350" dirty="0" smtClean="0"/>
                    <a:t>2021</a:t>
                  </a:r>
                  <a:endParaRPr lang="en-GB" sz="1350" dirty="0"/>
                </a:p>
              </p:txBody>
            </p:sp>
            <p:sp>
              <p:nvSpPr>
                <p:cNvPr id="144" name="TextBox 143"/>
                <p:cNvSpPr txBox="1"/>
                <p:nvPr/>
              </p:nvSpPr>
              <p:spPr>
                <a:xfrm>
                  <a:off x="4572000" y="2743200"/>
                  <a:ext cx="1793875" cy="400109"/>
                </a:xfrm>
                <a:prstGeom prst="rect">
                  <a:avLst/>
                </a:prstGeom>
                <a:noFill/>
                <a:ln>
                  <a:noFill/>
                </a:ln>
              </p:spPr>
              <p:txBody>
                <a:bodyPr wrap="square" rtlCol="0">
                  <a:spAutoFit/>
                </a:bodyPr>
                <a:lstStyle/>
                <a:p>
                  <a:pPr algn="ctr"/>
                  <a:r>
                    <a:rPr lang="en-GB" sz="1350" dirty="0" smtClean="0"/>
                    <a:t>2020</a:t>
                  </a:r>
                  <a:endParaRPr lang="en-GB" sz="1350" dirty="0"/>
                </a:p>
              </p:txBody>
            </p:sp>
          </p:grpSp>
          <p:cxnSp>
            <p:nvCxnSpPr>
              <p:cNvPr id="68" name="Straight Arrow Connector 67"/>
              <p:cNvCxnSpPr/>
              <p:nvPr/>
            </p:nvCxnSpPr>
            <p:spPr>
              <a:xfrm flipV="1">
                <a:off x="2581698" y="1885950"/>
                <a:ext cx="1959" cy="266236"/>
              </a:xfrm>
              <a:prstGeom prst="straightConnector1">
                <a:avLst/>
              </a:prstGeom>
              <a:ln>
                <a:solidFill>
                  <a:srgbClr val="0E71AF"/>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3936059" y="1890712"/>
                <a:ext cx="148" cy="266435"/>
              </a:xfrm>
              <a:prstGeom prst="straightConnector1">
                <a:avLst/>
              </a:prstGeom>
              <a:ln>
                <a:solidFill>
                  <a:srgbClr val="0E71AF"/>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5281613" y="1885950"/>
                <a:ext cx="2382" cy="533400"/>
              </a:xfrm>
              <a:prstGeom prst="straightConnector1">
                <a:avLst/>
              </a:prstGeom>
              <a:ln>
                <a:solidFill>
                  <a:srgbClr val="0E71AF"/>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6629400" y="1885950"/>
                <a:ext cx="0" cy="533400"/>
              </a:xfrm>
              <a:prstGeom prst="straightConnector1">
                <a:avLst/>
              </a:prstGeom>
              <a:ln>
                <a:solidFill>
                  <a:srgbClr val="0E71AF"/>
                </a:solidFill>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968862" y="2126151"/>
                <a:ext cx="1280219" cy="507831"/>
              </a:xfrm>
              <a:prstGeom prst="rect">
                <a:avLst/>
              </a:prstGeom>
              <a:solidFill>
                <a:srgbClr val="EEEBE1"/>
              </a:solidFill>
              <a:ln>
                <a:noFill/>
              </a:ln>
            </p:spPr>
            <p:txBody>
              <a:bodyPr wrap="square" rtlCol="0">
                <a:spAutoFit/>
              </a:bodyPr>
              <a:lstStyle/>
              <a:p>
                <a:pPr algn="ctr"/>
                <a:r>
                  <a:rPr lang="en-GB" sz="1350" dirty="0">
                    <a:solidFill>
                      <a:srgbClr val="0E71AF"/>
                    </a:solidFill>
                  </a:rPr>
                  <a:t>CGMS Plenaries</a:t>
                </a:r>
              </a:p>
            </p:txBody>
          </p:sp>
          <p:sp>
            <p:nvSpPr>
              <p:cNvPr id="73" name="TextBox 72"/>
              <p:cNvSpPr txBox="1"/>
              <p:nvPr/>
            </p:nvSpPr>
            <p:spPr>
              <a:xfrm>
                <a:off x="526100" y="2393429"/>
                <a:ext cx="1175763" cy="300082"/>
              </a:xfrm>
              <a:prstGeom prst="rect">
                <a:avLst/>
              </a:prstGeom>
              <a:solidFill>
                <a:srgbClr val="EEEBE1"/>
              </a:solidFill>
              <a:ln>
                <a:noFill/>
              </a:ln>
            </p:spPr>
            <p:txBody>
              <a:bodyPr wrap="square" lIns="0" rIns="0" rtlCol="0">
                <a:spAutoFit/>
              </a:bodyPr>
              <a:lstStyle/>
              <a:p>
                <a:pPr algn="ctr"/>
                <a:r>
                  <a:rPr lang="en-GB" sz="1350" dirty="0">
                    <a:solidFill>
                      <a:srgbClr val="408B3B"/>
                    </a:solidFill>
                  </a:rPr>
                  <a:t>CEOS Plenaries</a:t>
                </a:r>
              </a:p>
            </p:txBody>
          </p:sp>
          <p:grpSp>
            <p:nvGrpSpPr>
              <p:cNvPr id="74" name="Group 73"/>
              <p:cNvGrpSpPr/>
              <p:nvPr/>
            </p:nvGrpSpPr>
            <p:grpSpPr>
              <a:xfrm>
                <a:off x="2114551" y="1891107"/>
                <a:ext cx="5063455" cy="868381"/>
                <a:chOff x="1295400" y="2521473"/>
                <a:chExt cx="7586501" cy="1157841"/>
              </a:xfrm>
            </p:grpSpPr>
            <p:sp>
              <p:nvSpPr>
                <p:cNvPr id="88" name="TextBox 87"/>
                <p:cNvSpPr txBox="1"/>
                <p:nvPr/>
              </p:nvSpPr>
              <p:spPr>
                <a:xfrm>
                  <a:off x="1295400" y="3276599"/>
                  <a:ext cx="538475" cy="400109"/>
                </a:xfrm>
                <a:prstGeom prst="rect">
                  <a:avLst/>
                </a:prstGeom>
                <a:noFill/>
              </p:spPr>
              <p:txBody>
                <a:bodyPr wrap="none" rtlCol="0">
                  <a:spAutoFit/>
                </a:bodyPr>
                <a:lstStyle/>
                <a:p>
                  <a:r>
                    <a:rPr lang="en-GB" sz="1350" dirty="0" smtClean="0">
                      <a:solidFill>
                        <a:srgbClr val="D02125"/>
                      </a:solidFill>
                    </a:rPr>
                    <a:t>#9</a:t>
                  </a:r>
                  <a:endParaRPr lang="en-GB" sz="1350" dirty="0">
                    <a:solidFill>
                      <a:srgbClr val="D02125"/>
                    </a:solidFill>
                  </a:endParaRPr>
                </a:p>
              </p:txBody>
            </p:sp>
            <p:sp>
              <p:nvSpPr>
                <p:cNvPr id="102" name="TextBox 101"/>
                <p:cNvSpPr txBox="1"/>
                <p:nvPr/>
              </p:nvSpPr>
              <p:spPr>
                <a:xfrm>
                  <a:off x="2762568" y="3276599"/>
                  <a:ext cx="670570" cy="400109"/>
                </a:xfrm>
                <a:prstGeom prst="rect">
                  <a:avLst/>
                </a:prstGeom>
                <a:noFill/>
              </p:spPr>
              <p:txBody>
                <a:bodyPr wrap="none" rtlCol="0">
                  <a:spAutoFit/>
                </a:bodyPr>
                <a:lstStyle/>
                <a:p>
                  <a:r>
                    <a:rPr lang="en-GB" sz="1350" dirty="0" smtClean="0">
                      <a:solidFill>
                        <a:srgbClr val="D02125"/>
                      </a:solidFill>
                    </a:rPr>
                    <a:t>#10</a:t>
                  </a:r>
                  <a:endParaRPr lang="en-GB" sz="1350" dirty="0">
                    <a:solidFill>
                      <a:srgbClr val="D02125"/>
                    </a:solidFill>
                  </a:endParaRPr>
                </a:p>
              </p:txBody>
            </p:sp>
            <p:sp>
              <p:nvSpPr>
                <p:cNvPr id="103" name="TextBox 102"/>
                <p:cNvSpPr txBox="1"/>
                <p:nvPr/>
              </p:nvSpPr>
              <p:spPr>
                <a:xfrm>
                  <a:off x="4132601" y="3276599"/>
                  <a:ext cx="670570" cy="400109"/>
                </a:xfrm>
                <a:prstGeom prst="rect">
                  <a:avLst/>
                </a:prstGeom>
                <a:noFill/>
              </p:spPr>
              <p:txBody>
                <a:bodyPr wrap="none" rtlCol="0">
                  <a:spAutoFit/>
                </a:bodyPr>
                <a:lstStyle/>
                <a:p>
                  <a:r>
                    <a:rPr lang="en-GB" sz="1350" dirty="0" smtClean="0">
                      <a:solidFill>
                        <a:srgbClr val="D02125"/>
                      </a:solidFill>
                    </a:rPr>
                    <a:t>#11</a:t>
                  </a:r>
                  <a:endParaRPr lang="en-GB" sz="1350" dirty="0">
                    <a:solidFill>
                      <a:srgbClr val="D02125"/>
                    </a:solidFill>
                  </a:endParaRPr>
                </a:p>
              </p:txBody>
            </p:sp>
            <p:sp>
              <p:nvSpPr>
                <p:cNvPr id="104" name="TextBox 103"/>
                <p:cNvSpPr txBox="1"/>
                <p:nvPr/>
              </p:nvSpPr>
              <p:spPr>
                <a:xfrm>
                  <a:off x="5334000" y="3276599"/>
                  <a:ext cx="670570" cy="400109"/>
                </a:xfrm>
                <a:prstGeom prst="rect">
                  <a:avLst/>
                </a:prstGeom>
                <a:noFill/>
              </p:spPr>
              <p:txBody>
                <a:bodyPr wrap="none" rtlCol="0">
                  <a:spAutoFit/>
                </a:bodyPr>
                <a:lstStyle/>
                <a:p>
                  <a:r>
                    <a:rPr lang="en-GB" sz="1350" dirty="0" smtClean="0">
                      <a:solidFill>
                        <a:srgbClr val="D02125"/>
                      </a:solidFill>
                    </a:rPr>
                    <a:t>#12</a:t>
                  </a:r>
                  <a:endParaRPr lang="en-GB" sz="1350" dirty="0">
                    <a:solidFill>
                      <a:srgbClr val="D02125"/>
                    </a:solidFill>
                  </a:endParaRPr>
                </a:p>
              </p:txBody>
            </p:sp>
            <p:sp>
              <p:nvSpPr>
                <p:cNvPr id="105" name="TextBox 104"/>
                <p:cNvSpPr txBox="1"/>
                <p:nvPr/>
              </p:nvSpPr>
              <p:spPr>
                <a:xfrm>
                  <a:off x="6775527" y="3279205"/>
                  <a:ext cx="670570" cy="400109"/>
                </a:xfrm>
                <a:prstGeom prst="rect">
                  <a:avLst/>
                </a:prstGeom>
                <a:noFill/>
              </p:spPr>
              <p:txBody>
                <a:bodyPr wrap="none" rtlCol="0">
                  <a:spAutoFit/>
                </a:bodyPr>
                <a:lstStyle/>
                <a:p>
                  <a:r>
                    <a:rPr lang="en-GB" sz="1350" dirty="0">
                      <a:solidFill>
                        <a:srgbClr val="D02125"/>
                      </a:solidFill>
                    </a:rPr>
                    <a:t>#</a:t>
                  </a:r>
                  <a:r>
                    <a:rPr lang="en-GB" sz="1350" dirty="0" smtClean="0">
                      <a:solidFill>
                        <a:srgbClr val="D02125"/>
                      </a:solidFill>
                    </a:rPr>
                    <a:t>13</a:t>
                  </a:r>
                  <a:endParaRPr lang="en-GB" sz="1350" dirty="0">
                    <a:solidFill>
                      <a:srgbClr val="D02125"/>
                    </a:solidFill>
                  </a:endParaRPr>
                </a:p>
              </p:txBody>
            </p:sp>
            <p:grpSp>
              <p:nvGrpSpPr>
                <p:cNvPr id="106" name="Group 105"/>
                <p:cNvGrpSpPr/>
                <p:nvPr/>
              </p:nvGrpSpPr>
              <p:grpSpPr>
                <a:xfrm>
                  <a:off x="1332525" y="2521473"/>
                  <a:ext cx="7549376" cy="1155236"/>
                  <a:chOff x="1332525" y="2521473"/>
                  <a:chExt cx="7549376" cy="1155236"/>
                </a:xfrm>
              </p:grpSpPr>
              <p:grpSp>
                <p:nvGrpSpPr>
                  <p:cNvPr id="115" name="Group 114"/>
                  <p:cNvGrpSpPr/>
                  <p:nvPr/>
                </p:nvGrpSpPr>
                <p:grpSpPr>
                  <a:xfrm>
                    <a:off x="1332525" y="2521473"/>
                    <a:ext cx="6915929" cy="1083907"/>
                    <a:chOff x="974456" y="2521473"/>
                    <a:chExt cx="6915929" cy="1083907"/>
                  </a:xfrm>
                </p:grpSpPr>
                <p:cxnSp>
                  <p:nvCxnSpPr>
                    <p:cNvPr id="117" name="Straight Arrow Connector 116"/>
                    <p:cNvCxnSpPr/>
                    <p:nvPr/>
                  </p:nvCxnSpPr>
                  <p:spPr>
                    <a:xfrm flipH="1" flipV="1">
                      <a:off x="974456" y="2527830"/>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flipH="1" flipV="1">
                      <a:off x="2445635" y="2528087"/>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flipV="1">
                      <a:off x="3817665" y="2528088"/>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flipV="1">
                      <a:off x="5022916" y="2521473"/>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flipH="1" flipV="1">
                      <a:off x="6469758" y="2528345"/>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H="1" flipV="1">
                      <a:off x="7886878" y="2521987"/>
                      <a:ext cx="3507" cy="1077035"/>
                    </a:xfrm>
                    <a:prstGeom prst="straightConnector1">
                      <a:avLst/>
                    </a:prstGeom>
                    <a:ln>
                      <a:solidFill>
                        <a:srgbClr val="D02125"/>
                      </a:solidFill>
                      <a:tailEnd type="arrow"/>
                    </a:ln>
                  </p:spPr>
                  <p:style>
                    <a:lnRef idx="2">
                      <a:schemeClr val="accent1"/>
                    </a:lnRef>
                    <a:fillRef idx="0">
                      <a:schemeClr val="accent1"/>
                    </a:fillRef>
                    <a:effectRef idx="1">
                      <a:schemeClr val="accent1"/>
                    </a:effectRef>
                    <a:fontRef idx="minor">
                      <a:schemeClr val="tx1"/>
                    </a:fontRef>
                  </p:style>
                </p:cxnSp>
              </p:grpSp>
              <p:sp>
                <p:nvSpPr>
                  <p:cNvPr id="116" name="TextBox 115"/>
                  <p:cNvSpPr txBox="1"/>
                  <p:nvPr/>
                </p:nvSpPr>
                <p:spPr>
                  <a:xfrm>
                    <a:off x="8211331" y="3276600"/>
                    <a:ext cx="670570" cy="400109"/>
                  </a:xfrm>
                  <a:prstGeom prst="rect">
                    <a:avLst/>
                  </a:prstGeom>
                  <a:noFill/>
                </p:spPr>
                <p:txBody>
                  <a:bodyPr wrap="none" rtlCol="0">
                    <a:spAutoFit/>
                  </a:bodyPr>
                  <a:lstStyle/>
                  <a:p>
                    <a:r>
                      <a:rPr lang="en-GB" sz="1350" dirty="0">
                        <a:solidFill>
                          <a:srgbClr val="D02125"/>
                        </a:solidFill>
                      </a:rPr>
                      <a:t>#</a:t>
                    </a:r>
                    <a:r>
                      <a:rPr lang="en-GB" sz="1350" dirty="0" smtClean="0">
                        <a:solidFill>
                          <a:srgbClr val="D02125"/>
                        </a:solidFill>
                      </a:rPr>
                      <a:t>14</a:t>
                    </a:r>
                    <a:endParaRPr lang="en-GB" sz="1350" dirty="0">
                      <a:solidFill>
                        <a:srgbClr val="D02125"/>
                      </a:solidFill>
                    </a:endParaRPr>
                  </a:p>
                </p:txBody>
              </p:sp>
            </p:grpSp>
          </p:grpSp>
          <p:grpSp>
            <p:nvGrpSpPr>
              <p:cNvPr id="78" name="Group 77"/>
              <p:cNvGrpSpPr/>
              <p:nvPr/>
            </p:nvGrpSpPr>
            <p:grpSpPr>
              <a:xfrm>
                <a:off x="1771650" y="1885950"/>
                <a:ext cx="5372100" cy="534140"/>
                <a:chOff x="838200" y="3276600"/>
                <a:chExt cx="7162800" cy="712186"/>
              </a:xfrm>
            </p:grpSpPr>
            <p:cxnSp>
              <p:nvCxnSpPr>
                <p:cNvPr id="79" name="Straight Arrow Connector 78"/>
                <p:cNvCxnSpPr/>
                <p:nvPr/>
              </p:nvCxnSpPr>
              <p:spPr>
                <a:xfrm flipH="1" flipV="1">
                  <a:off x="838200" y="3276600"/>
                  <a:ext cx="1867" cy="692341"/>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2513587" y="3276600"/>
                  <a:ext cx="1013" cy="712186"/>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4413250" y="3276600"/>
                  <a:ext cx="6350" cy="361950"/>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096000" y="3276600"/>
                  <a:ext cx="3175" cy="355600"/>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8001000" y="3276600"/>
                  <a:ext cx="0" cy="361950"/>
                </a:xfrm>
                <a:prstGeom prst="straightConnector1">
                  <a:avLst/>
                </a:prstGeom>
                <a:ln>
                  <a:solidFill>
                    <a:srgbClr val="408B3B"/>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145" name="Group 144"/>
            <p:cNvGrpSpPr/>
            <p:nvPr/>
          </p:nvGrpSpPr>
          <p:grpSpPr>
            <a:xfrm>
              <a:off x="1851455" y="2930033"/>
              <a:ext cx="2323612" cy="537433"/>
              <a:chOff x="381000" y="4038600"/>
              <a:chExt cx="3098149" cy="716577"/>
            </a:xfrm>
          </p:grpSpPr>
          <p:cxnSp>
            <p:nvCxnSpPr>
              <p:cNvPr id="146" name="Straight Arrow Connector 145"/>
              <p:cNvCxnSpPr/>
              <p:nvPr/>
            </p:nvCxnSpPr>
            <p:spPr>
              <a:xfrm flipV="1">
                <a:off x="2937934" y="4038600"/>
                <a:ext cx="652" cy="344527"/>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147" name="TextBox 146"/>
              <p:cNvSpPr txBox="1"/>
              <p:nvPr/>
            </p:nvSpPr>
            <p:spPr>
              <a:xfrm>
                <a:off x="381000" y="4355068"/>
                <a:ext cx="3098149" cy="400109"/>
              </a:xfrm>
              <a:prstGeom prst="rect">
                <a:avLst/>
              </a:prstGeom>
              <a:noFill/>
              <a:ln>
                <a:noFill/>
              </a:ln>
            </p:spPr>
            <p:txBody>
              <a:bodyPr wrap="square" rtlCol="0">
                <a:spAutoFit/>
              </a:bodyPr>
              <a:lstStyle/>
              <a:p>
                <a:r>
                  <a:rPr lang="en-GB" sz="1350" dirty="0">
                    <a:solidFill>
                      <a:schemeClr val="accent4"/>
                    </a:solidFill>
                  </a:rPr>
                  <a:t>Election of the new Vice Chair</a:t>
                </a:r>
              </a:p>
            </p:txBody>
          </p:sp>
        </p:grpSp>
        <p:sp>
          <p:nvSpPr>
            <p:cNvPr id="148" name="Arc 147"/>
            <p:cNvSpPr/>
            <p:nvPr/>
          </p:nvSpPr>
          <p:spPr>
            <a:xfrm flipV="1">
              <a:off x="3223055" y="2472835"/>
              <a:ext cx="1657350" cy="857250"/>
            </a:xfrm>
            <a:prstGeom prst="arc">
              <a:avLst/>
            </a:prstGeom>
            <a:ln>
              <a:solidFill>
                <a:schemeClr val="accent4"/>
              </a:solidFill>
              <a:prstDash val="dash"/>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350"/>
            </a:p>
          </p:txBody>
        </p:sp>
      </p:grpSp>
      <p:sp>
        <p:nvSpPr>
          <p:cNvPr id="149" name="Content Placeholder 3"/>
          <p:cNvSpPr txBox="1">
            <a:spLocks/>
          </p:cNvSpPr>
          <p:nvPr/>
        </p:nvSpPr>
        <p:spPr>
          <a:xfrm>
            <a:off x="400522" y="3183879"/>
            <a:ext cx="8524324" cy="10221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2400" dirty="0" smtClean="0"/>
              <a:t>Request for proposal will be send after WGClimate #9;</a:t>
            </a:r>
          </a:p>
          <a:p>
            <a:pPr>
              <a:spcBef>
                <a:spcPts val="0"/>
              </a:spcBef>
            </a:pPr>
            <a:r>
              <a:rPr lang="en-GB" sz="2400" dirty="0" smtClean="0"/>
              <a:t>Nominations of candidates shall be received by WGClimate #10;</a:t>
            </a:r>
          </a:p>
          <a:p>
            <a:pPr>
              <a:spcBef>
                <a:spcPts val="0"/>
              </a:spcBef>
            </a:pPr>
            <a:r>
              <a:rPr lang="en-GB" sz="2400" dirty="0" smtClean="0"/>
              <a:t>Nomination will be presented to CGMS-47 (2019) and CEOS (2019) for endorsement.</a:t>
            </a:r>
          </a:p>
        </p:txBody>
      </p:sp>
    </p:spTree>
    <p:extLst>
      <p:ext uri="{BB962C8B-B14F-4D97-AF65-F5344CB8AC3E}">
        <p14:creationId xmlns:p14="http://schemas.microsoft.com/office/powerpoint/2010/main" val="6967847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98614855"/>
              </p:ext>
            </p:extLst>
          </p:nvPr>
        </p:nvGraphicFramePr>
        <p:xfrm>
          <a:off x="662497" y="1287895"/>
          <a:ext cx="8217006" cy="2966720"/>
        </p:xfrm>
        <a:graphic>
          <a:graphicData uri="http://schemas.openxmlformats.org/drawingml/2006/table">
            <a:tbl>
              <a:tblPr firstRow="1" bandRow="1">
                <a:tableStyleId>{69CF1AB2-1976-4502-BF36-3FF5EA218861}</a:tableStyleId>
              </a:tblPr>
              <a:tblGrid>
                <a:gridCol w="2739002"/>
                <a:gridCol w="2739002"/>
                <a:gridCol w="2739002"/>
              </a:tblGrid>
              <a:tr h="370840">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836106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2 Morning</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518612716"/>
              </p:ext>
            </p:extLst>
          </p:nvPr>
        </p:nvGraphicFramePr>
        <p:xfrm>
          <a:off x="457200" y="2688614"/>
          <a:ext cx="8229600" cy="1706880"/>
        </p:xfrm>
        <a:graphic>
          <a:graphicData uri="http://schemas.openxmlformats.org/drawingml/2006/table">
            <a:tbl>
              <a:tblPr firstRow="1" firstCol="1" bandRow="1">
                <a:tableStyleId>{5C22544A-7EE6-4342-B048-85BDC9FD1C3A}</a:tableStyleId>
              </a:tblPr>
              <a:tblGrid>
                <a:gridCol w="2668955"/>
                <a:gridCol w="5560645"/>
              </a:tblGrid>
              <a:tr h="0">
                <a:tc gridSpan="2">
                  <a:txBody>
                    <a:bodyPr/>
                    <a:lstStyle/>
                    <a:p>
                      <a:pPr marL="0" lvl="0" indent="0">
                        <a:spcAft>
                          <a:spcPts val="0"/>
                        </a:spcAft>
                        <a:buFont typeface="+mj-lt"/>
                        <a:buNone/>
                      </a:pPr>
                      <a:r>
                        <a:rPr lang="en-GB" sz="1600" dirty="0" smtClean="0">
                          <a:effectLst/>
                        </a:rPr>
                        <a:t>4. New </a:t>
                      </a:r>
                      <a:r>
                        <a:rPr lang="en-GB" sz="1600" dirty="0">
                          <a:effectLst/>
                        </a:rPr>
                        <a:t>initiatives</a:t>
                      </a:r>
                    </a:p>
                    <a:p>
                      <a:pPr marL="457200">
                        <a:spcAft>
                          <a:spcPts val="0"/>
                        </a:spcAft>
                      </a:pPr>
                      <a:r>
                        <a:rPr lang="en-GB" sz="1600" dirty="0">
                          <a:effectLst/>
                        </a:rPr>
                        <a:t> </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GB"/>
                    </a:p>
                  </a:txBody>
                  <a:tcPr/>
                </a:tc>
              </a:tr>
              <a:tr h="0">
                <a:tc>
                  <a:txBody>
                    <a:bodyPr/>
                    <a:lstStyle/>
                    <a:p>
                      <a:pPr>
                        <a:spcAft>
                          <a:spcPts val="0"/>
                        </a:spcAft>
                      </a:pPr>
                      <a:r>
                        <a:rPr lang="en-GB" sz="1600" dirty="0">
                          <a:effectLst/>
                        </a:rPr>
                        <a:t>11:00 – 11:30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CNES Space Climate Observatory (Pierre </a:t>
                      </a:r>
                      <a:r>
                        <a:rPr lang="en-GB" sz="1600" dirty="0" err="1">
                          <a:effectLst/>
                        </a:rPr>
                        <a:t>Tabary</a:t>
                      </a:r>
                      <a:r>
                        <a:rPr lang="en-GB" sz="1600" dirty="0">
                          <a:effectLst/>
                        </a:rPr>
                        <a:t>, CNES)</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dirty="0">
                          <a:effectLst/>
                        </a:rPr>
                        <a:t>11:30 – 12:00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WMO concept for the physical view of the Architecture for Climate Monitoring from Space (Fernando Belda, WMO)</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marL="0" algn="l" defTabSz="685800" rtl="0" eaLnBrk="1" latinLnBrk="0" hangingPunct="1">
                        <a:spcAft>
                          <a:spcPts val="0"/>
                        </a:spcAft>
                      </a:pPr>
                      <a:r>
                        <a:rPr lang="en-GB" sz="1600" b="1" kern="1200" dirty="0" smtClean="0">
                          <a:solidFill>
                            <a:schemeClr val="lt1"/>
                          </a:solidFill>
                          <a:effectLst/>
                          <a:latin typeface="+mn-lt"/>
                          <a:ea typeface="+mn-ea"/>
                          <a:cs typeface="+mn-cs"/>
                        </a:rPr>
                        <a:t>12:00 – 12:10</a:t>
                      </a:r>
                      <a:endParaRPr lang="en-GB" sz="1600" b="1" kern="1200" dirty="0">
                        <a:solidFill>
                          <a:schemeClr val="lt1"/>
                        </a:solidFill>
                        <a:effectLst/>
                        <a:latin typeface="+mn-lt"/>
                        <a:ea typeface="+mn-ea"/>
                        <a:cs typeface="+mn-cs"/>
                      </a:endParaRPr>
                    </a:p>
                  </a:txBody>
                  <a:tcPr marL="68580" marR="68580" marT="0" marB="0" anchor="ctr"/>
                </a:tc>
                <a:tc>
                  <a:txBody>
                    <a:bodyPr/>
                    <a:lstStyle/>
                    <a:p>
                      <a:pPr>
                        <a:spcAft>
                          <a:spcPts val="0"/>
                        </a:spcAft>
                      </a:pPr>
                      <a:r>
                        <a:rPr lang="en-GB" sz="1600" kern="1200" dirty="0" smtClean="0">
                          <a:solidFill>
                            <a:schemeClr val="dk1"/>
                          </a:solidFill>
                          <a:effectLst/>
                          <a:latin typeface="+mn-lt"/>
                          <a:ea typeface="+mn-ea"/>
                          <a:cs typeface="+mn-cs"/>
                        </a:rPr>
                        <a:t>SCOPE-CM (Jeff Privette, NOAA)</a:t>
                      </a:r>
                      <a:endParaRPr lang="en-GB" sz="1600" kern="1200" dirty="0">
                        <a:solidFill>
                          <a:schemeClr val="dk1"/>
                        </a:solidFill>
                        <a:effectLst/>
                        <a:latin typeface="+mn-lt"/>
                        <a:ea typeface="+mn-ea"/>
                        <a:cs typeface="+mn-cs"/>
                      </a:endParaRPr>
                    </a:p>
                  </a:txBody>
                  <a:tcPr marL="68580" marR="68580" marT="0" marB="0" anchor="ctr"/>
                </a:tc>
              </a:tr>
              <a:tr h="0">
                <a:tc>
                  <a:txBody>
                    <a:bodyPr/>
                    <a:lstStyle/>
                    <a:p>
                      <a:pPr>
                        <a:spcAft>
                          <a:spcPts val="0"/>
                        </a:spcAft>
                      </a:pPr>
                      <a:r>
                        <a:rPr lang="en-GB" sz="1600" dirty="0" smtClean="0">
                          <a:effectLst/>
                        </a:rPr>
                        <a:t>12:10 </a:t>
                      </a:r>
                      <a:r>
                        <a:rPr lang="en-GB" sz="1600" dirty="0">
                          <a:effectLst/>
                        </a:rPr>
                        <a:t>– 12:30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Discussion</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4036823"/>
              </p:ext>
            </p:extLst>
          </p:nvPr>
        </p:nvGraphicFramePr>
        <p:xfrm>
          <a:off x="457200" y="1166427"/>
          <a:ext cx="8229600" cy="1463040"/>
        </p:xfrm>
        <a:graphic>
          <a:graphicData uri="http://schemas.openxmlformats.org/drawingml/2006/table">
            <a:tbl>
              <a:tblPr firstRow="1" firstCol="1" bandRow="1">
                <a:tableStyleId>{5C22544A-7EE6-4342-B048-85BDC9FD1C3A}</a:tableStyleId>
              </a:tblPr>
              <a:tblGrid>
                <a:gridCol w="2668955"/>
                <a:gridCol w="5560645"/>
              </a:tblGrid>
              <a:tr h="0">
                <a:tc gridSpan="2">
                  <a:txBody>
                    <a:bodyPr/>
                    <a:lstStyle/>
                    <a:p>
                      <a:pPr marL="342900" lvl="0" indent="-342900">
                        <a:spcAft>
                          <a:spcPts val="0"/>
                        </a:spcAft>
                        <a:buFont typeface="+mj-lt"/>
                        <a:buAutoNum type="arabicPeriod"/>
                      </a:pPr>
                      <a:r>
                        <a:rPr lang="en-GB" sz="1600" dirty="0">
                          <a:effectLst/>
                        </a:rPr>
                        <a:t>Technical Supplement for the Response to the GCOS IP (Simon Pinnock)</a:t>
                      </a:r>
                    </a:p>
                    <a:p>
                      <a:pPr marL="457200">
                        <a:spcAft>
                          <a:spcPts val="0"/>
                        </a:spcAft>
                      </a:pPr>
                      <a:r>
                        <a:rPr lang="en-GB" sz="1600" dirty="0">
                          <a:effectLst/>
                        </a:rPr>
                        <a:t> </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hMerge="1">
                  <a:txBody>
                    <a:bodyPr/>
                    <a:lstStyle/>
                    <a:p>
                      <a:endParaRPr lang="en-GB"/>
                    </a:p>
                  </a:txBody>
                  <a:tcPr/>
                </a:tc>
              </a:tr>
              <a:tr h="0">
                <a:tc>
                  <a:txBody>
                    <a:bodyPr/>
                    <a:lstStyle/>
                    <a:p>
                      <a:pPr>
                        <a:spcAft>
                          <a:spcPts val="0"/>
                        </a:spcAft>
                      </a:pPr>
                      <a:r>
                        <a:rPr lang="en-GB" sz="1600">
                          <a:effectLst/>
                        </a:rPr>
                        <a:t>09:00 – 09:30</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a:effectLst/>
                        </a:rPr>
                        <a:t>Introduction to the Technical Supplement</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a:effectLst/>
                        </a:rPr>
                        <a:t>09:30 – 10:30</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a:effectLst/>
                        </a:rPr>
                        <a:t>Review and endorsement of the document</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a:effectLst/>
                        </a:rPr>
                        <a:t> </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a:effectLst/>
                        </a:rPr>
                        <a:t> </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0">
                <a:tc>
                  <a:txBody>
                    <a:bodyPr/>
                    <a:lstStyle/>
                    <a:p>
                      <a:pPr>
                        <a:spcAft>
                          <a:spcPts val="0"/>
                        </a:spcAft>
                      </a:pPr>
                      <a:r>
                        <a:rPr lang="en-GB" sz="1600">
                          <a:effectLst/>
                        </a:rPr>
                        <a:t>10:30 – 11:00</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a:spcAft>
                          <a:spcPts val="0"/>
                        </a:spcAft>
                      </a:pPr>
                      <a:r>
                        <a:rPr lang="en-GB" sz="1600" dirty="0">
                          <a:effectLst/>
                        </a:rPr>
                        <a:t>Coffee Break</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
        <p:nvSpPr>
          <p:cNvPr id="10" name="Rectangle 2"/>
          <p:cNvSpPr>
            <a:spLocks noChangeArrowheads="1"/>
          </p:cNvSpPr>
          <p:nvPr/>
        </p:nvSpPr>
        <p:spPr bwMode="auto">
          <a:xfrm>
            <a:off x="457200" y="13244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74373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2 Afternoon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13603331"/>
              </p:ext>
            </p:extLst>
          </p:nvPr>
        </p:nvGraphicFramePr>
        <p:xfrm>
          <a:off x="457200" y="1694589"/>
          <a:ext cx="8229600" cy="1219200"/>
        </p:xfrm>
        <a:graphic>
          <a:graphicData uri="http://schemas.openxmlformats.org/drawingml/2006/table">
            <a:tbl>
              <a:tblPr firstRow="1" firstCol="1" bandRow="1">
                <a:tableStyleId>{5C22544A-7EE6-4342-B048-85BDC9FD1C3A}</a:tableStyleId>
              </a:tblPr>
              <a:tblGrid>
                <a:gridCol w="2640524"/>
                <a:gridCol w="5589076"/>
              </a:tblGrid>
              <a:tr h="0">
                <a:tc gridSpan="2">
                  <a:txBody>
                    <a:bodyPr/>
                    <a:lstStyle/>
                    <a:p>
                      <a:pPr marL="0" lvl="0" indent="0">
                        <a:spcAft>
                          <a:spcPts val="0"/>
                        </a:spcAft>
                        <a:buFont typeface="+mj-lt"/>
                        <a:buNone/>
                      </a:pPr>
                      <a:r>
                        <a:rPr lang="en-GB" sz="1600" dirty="0" smtClean="0">
                          <a:effectLst/>
                        </a:rPr>
                        <a:t>5. ECV </a:t>
                      </a:r>
                      <a:r>
                        <a:rPr lang="en-GB" sz="1600" dirty="0">
                          <a:effectLst/>
                        </a:rPr>
                        <a:t>Inventory next steps – Marie Claire Greening</a:t>
                      </a:r>
                    </a:p>
                    <a:p>
                      <a:pPr marL="457200">
                        <a:spcAft>
                          <a:spcPts val="0"/>
                        </a:spcAft>
                      </a:pPr>
                      <a:r>
                        <a:rPr lang="en-GB" sz="1600" dirty="0">
                          <a:effectLst/>
                        </a:rPr>
                        <a:t> </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GB"/>
                    </a:p>
                  </a:txBody>
                  <a:tcPr/>
                </a:tc>
              </a:tr>
              <a:tr h="0">
                <a:tc>
                  <a:txBody>
                    <a:bodyPr/>
                    <a:lstStyle/>
                    <a:p>
                      <a:pPr>
                        <a:spcAft>
                          <a:spcPts val="0"/>
                        </a:spcAft>
                      </a:pPr>
                      <a:r>
                        <a:rPr lang="en-GB" sz="1600" dirty="0">
                          <a:effectLst/>
                        </a:rPr>
                        <a:t>14:00 – 14:30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dirty="0">
                          <a:effectLst/>
                        </a:rPr>
                        <a:t>Way forward for update of ECV Inventory</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spcAft>
                          <a:spcPts val="0"/>
                        </a:spcAft>
                      </a:pPr>
                      <a:r>
                        <a:rPr lang="en-GB" sz="1600">
                          <a:effectLst/>
                        </a:rPr>
                        <a:t> </a:t>
                      </a:r>
                      <a:endParaRPr lang="en-GB" sz="160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dirty="0">
                          <a:effectLst/>
                        </a:rPr>
                        <a:t> </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0">
                <a:tc>
                  <a:txBody>
                    <a:bodyPr/>
                    <a:lstStyle/>
                    <a:p>
                      <a:pPr>
                        <a:spcAft>
                          <a:spcPts val="0"/>
                        </a:spcAft>
                      </a:pPr>
                      <a:r>
                        <a:rPr lang="en-GB" sz="1600" dirty="0">
                          <a:effectLst/>
                        </a:rPr>
                        <a:t>14:30 – 15:00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dirty="0">
                          <a:effectLst/>
                        </a:rPr>
                        <a:t>Discussion</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448118" y="138200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979414331"/>
              </p:ext>
            </p:extLst>
          </p:nvPr>
        </p:nvGraphicFramePr>
        <p:xfrm>
          <a:off x="457200" y="3174530"/>
          <a:ext cx="8229600" cy="731520"/>
        </p:xfrm>
        <a:graphic>
          <a:graphicData uri="http://schemas.openxmlformats.org/drawingml/2006/table">
            <a:tbl>
              <a:tblPr firstRow="1" firstCol="1" bandRow="1">
                <a:tableStyleId>{5C22544A-7EE6-4342-B048-85BDC9FD1C3A}</a:tableStyleId>
              </a:tblPr>
              <a:tblGrid>
                <a:gridCol w="2243389"/>
                <a:gridCol w="5986211"/>
              </a:tblGrid>
              <a:tr h="0">
                <a:tc gridSpan="2">
                  <a:txBody>
                    <a:bodyPr/>
                    <a:lstStyle/>
                    <a:p>
                      <a:pPr marL="0" lvl="0" indent="0">
                        <a:spcAft>
                          <a:spcPts val="0"/>
                        </a:spcAft>
                        <a:buFont typeface="+mj-lt"/>
                        <a:buNone/>
                      </a:pPr>
                      <a:r>
                        <a:rPr lang="en-GB" sz="1600" dirty="0" smtClean="0">
                          <a:effectLst/>
                        </a:rPr>
                        <a:t>6. Governance</a:t>
                      </a:r>
                      <a:r>
                        <a:rPr lang="en-GB" sz="1600" dirty="0">
                          <a:effectLst/>
                        </a:rPr>
                        <a:t>, Summary and Actions – Jörg Schulz</a:t>
                      </a:r>
                    </a:p>
                    <a:p>
                      <a:pPr>
                        <a:spcAft>
                          <a:spcPts val="0"/>
                        </a:spcAft>
                      </a:pPr>
                      <a:r>
                        <a:rPr lang="en-GB" sz="1600" dirty="0">
                          <a:effectLst/>
                        </a:rPr>
                        <a:t> </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GB"/>
                    </a:p>
                  </a:txBody>
                  <a:tcPr/>
                </a:tc>
              </a:tr>
              <a:tr h="0">
                <a:tc>
                  <a:txBody>
                    <a:bodyPr/>
                    <a:lstStyle/>
                    <a:p>
                      <a:pPr>
                        <a:spcAft>
                          <a:spcPts val="0"/>
                        </a:spcAft>
                      </a:pPr>
                      <a:r>
                        <a:rPr lang="en-GB" sz="1600" dirty="0">
                          <a:effectLst/>
                        </a:rPr>
                        <a:t>15:00 – 16:00</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spcAft>
                          <a:spcPts val="0"/>
                        </a:spcAft>
                      </a:pPr>
                      <a:r>
                        <a:rPr lang="en-GB" sz="1600" dirty="0">
                          <a:effectLst/>
                        </a:rPr>
                        <a:t>Review of Minutes and Actions, Concluding Remarks</a:t>
                      </a:r>
                      <a:endParaRPr lang="en-GB" sz="1600"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48652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2486261"/>
            <a:ext cx="8229600" cy="2108362"/>
          </a:xfrm>
        </p:spPr>
        <p:txBody>
          <a:bodyPr>
            <a:normAutofit/>
          </a:bodyPr>
          <a:lstStyle/>
          <a:p>
            <a:pPr marL="0" indent="0" algn="ctr">
              <a:buNone/>
            </a:pPr>
            <a:r>
              <a:rPr lang="en-GB" sz="3200" b="1" dirty="0"/>
              <a:t>Status of the Working Group</a:t>
            </a:r>
          </a:p>
        </p:txBody>
      </p:sp>
    </p:spTree>
    <p:extLst>
      <p:ext uri="{BB962C8B-B14F-4D97-AF65-F5344CB8AC3E}">
        <p14:creationId xmlns:p14="http://schemas.microsoft.com/office/powerpoint/2010/main" val="211056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Chairmanship</a:t>
            </a:r>
            <a:endParaRPr lang="en-GB" dirty="0"/>
          </a:p>
        </p:txBody>
      </p:sp>
      <p:sp>
        <p:nvSpPr>
          <p:cNvPr id="4" name="Content Placeholder 2"/>
          <p:cNvSpPr>
            <a:spLocks noGrp="1"/>
          </p:cNvSpPr>
          <p:nvPr>
            <p:ph idx="1"/>
          </p:nvPr>
        </p:nvSpPr>
        <p:spPr>
          <a:xfrm>
            <a:off x="457200" y="1200151"/>
            <a:ext cx="8229600" cy="3394472"/>
          </a:xfrm>
        </p:spPr>
        <p:txBody>
          <a:bodyPr anchor="ctr">
            <a:noAutofit/>
          </a:bodyPr>
          <a:lstStyle/>
          <a:p>
            <a:pPr marL="0" indent="0">
              <a:buNone/>
            </a:pPr>
            <a:r>
              <a:rPr lang="en-GB" sz="2400" dirty="0" smtClean="0"/>
              <a:t>November 2017 – November 2019</a:t>
            </a:r>
          </a:p>
          <a:p>
            <a:r>
              <a:rPr lang="en-GB" sz="2400" dirty="0" smtClean="0"/>
              <a:t>Chair:			</a:t>
            </a:r>
            <a:r>
              <a:rPr lang="en-GB" sz="2400" dirty="0" err="1" smtClean="0"/>
              <a:t>Jörg</a:t>
            </a:r>
            <a:r>
              <a:rPr lang="en-GB" sz="2400" dirty="0" smtClean="0"/>
              <a:t> Schulz (EUMETSAT)</a:t>
            </a:r>
          </a:p>
          <a:p>
            <a:r>
              <a:rPr lang="en-GB" sz="2400" dirty="0" smtClean="0"/>
              <a:t>Vice Chair:		John Dwyer (USGS)</a:t>
            </a:r>
          </a:p>
          <a:p>
            <a:endParaRPr lang="en-GB" sz="2400" dirty="0"/>
          </a:p>
          <a:p>
            <a:pPr marL="0" indent="0">
              <a:buNone/>
            </a:pPr>
            <a:r>
              <a:rPr lang="en-GB" sz="2400" dirty="0" smtClean="0"/>
              <a:t>November 2019 – November 2021</a:t>
            </a:r>
          </a:p>
          <a:p>
            <a:r>
              <a:rPr lang="en-GB" sz="2400" dirty="0" smtClean="0"/>
              <a:t>Chair:			John Dwyer (USGS)</a:t>
            </a:r>
          </a:p>
          <a:p>
            <a:r>
              <a:rPr lang="en-GB" sz="2400" dirty="0" smtClean="0"/>
              <a:t>Vice Chair:		asking for proposals by Agencies</a:t>
            </a:r>
            <a:endParaRPr lang="en-GB" sz="2400" dirty="0"/>
          </a:p>
        </p:txBody>
      </p:sp>
      <p:pic>
        <p:nvPicPr>
          <p:cNvPr id="5" name="Picture 4"/>
          <p:cNvPicPr>
            <a:picLocks noChangeAspect="1"/>
          </p:cNvPicPr>
          <p:nvPr/>
        </p:nvPicPr>
        <p:blipFill>
          <a:blip r:embed="rId2">
            <a:alphaModFix/>
          </a:blip>
          <a:stretch>
            <a:fillRect/>
          </a:stretch>
        </p:blipFill>
        <p:spPr>
          <a:xfrm>
            <a:off x="7670800" y="1200151"/>
            <a:ext cx="1016922" cy="1423690"/>
          </a:xfrm>
          <a:prstGeom prst="rect">
            <a:avLst/>
          </a:prstGeom>
        </p:spPr>
      </p:pic>
      <p:pic>
        <p:nvPicPr>
          <p:cNvPr id="6" name="Picture 5"/>
          <p:cNvPicPr>
            <a:picLocks noChangeAspect="1"/>
          </p:cNvPicPr>
          <p:nvPr/>
        </p:nvPicPr>
        <p:blipFill rotWithShape="1">
          <a:blip r:embed="rId3" cstate="print"/>
          <a:srcRect l="10785" r="16458" b="16907"/>
          <a:stretch/>
        </p:blipFill>
        <p:spPr>
          <a:xfrm>
            <a:off x="7670800" y="2854538"/>
            <a:ext cx="1016000" cy="1422401"/>
          </a:xfrm>
          <a:prstGeom prst="rect">
            <a:avLst/>
          </a:prstGeom>
        </p:spPr>
      </p:pic>
    </p:spTree>
    <p:extLst>
      <p:ext uri="{BB962C8B-B14F-4D97-AF65-F5344CB8AC3E}">
        <p14:creationId xmlns:p14="http://schemas.microsoft.com/office/powerpoint/2010/main" val="2144230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16356</TotalTime>
  <Words>4860</Words>
  <Application>Microsoft Office PowerPoint</Application>
  <PresentationFormat>On-screen Show (16:9)</PresentationFormat>
  <Paragraphs>589</Paragraphs>
  <Slides>57</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MS Mincho</vt:lpstr>
      <vt:lpstr>Arial</vt:lpstr>
      <vt:lpstr>Arial Bold</vt:lpstr>
      <vt:lpstr>Calibri</vt:lpstr>
      <vt:lpstr>Calibri,sans-serif</vt:lpstr>
      <vt:lpstr>Cambria</vt:lpstr>
      <vt:lpstr>Lucida Grande</vt:lpstr>
      <vt:lpstr>Segoe UI</vt:lpstr>
      <vt:lpstr>Tahoma</vt:lpstr>
      <vt:lpstr>Times New Roman</vt:lpstr>
      <vt:lpstr>Wingdings</vt:lpstr>
      <vt:lpstr>WGClimate</vt:lpstr>
      <vt:lpstr>Joint CEOS/CGMS Working Group Climate</vt:lpstr>
      <vt:lpstr>1. Introduction, Agenda, and Status of the Working Group</vt:lpstr>
      <vt:lpstr>Day 1 Morning</vt:lpstr>
      <vt:lpstr>Day 1 Afternoon</vt:lpstr>
      <vt:lpstr>Dinner Evening Day 1</vt:lpstr>
      <vt:lpstr>Day 2 Morning</vt:lpstr>
      <vt:lpstr>Day 2 Afternoon</vt:lpstr>
      <vt:lpstr>PowerPoint Presentation</vt:lpstr>
      <vt:lpstr>Chairmanship</vt:lpstr>
      <vt:lpstr>Achievements since last meeting</vt:lpstr>
      <vt:lpstr>Series of Events since last meeting</vt:lpstr>
      <vt:lpstr>CEOS Plenary 2017 Perspectives for the next two years</vt:lpstr>
      <vt:lpstr>Action from CEOS Plenary</vt:lpstr>
      <vt:lpstr>CO2 and GHG Monitoring</vt:lpstr>
      <vt:lpstr>CO2 and GHG Monitoring</vt:lpstr>
      <vt:lpstr>COP-23</vt:lpstr>
      <vt:lpstr>SBSTA - 47</vt:lpstr>
      <vt:lpstr>Operational Space-based Weather and Climate Extremes Monitoring</vt:lpstr>
      <vt:lpstr>Operational Space-based Weather and Climate Extremes Monitoring</vt:lpstr>
      <vt:lpstr>CEOS 2018-2020 Workplan</vt:lpstr>
      <vt:lpstr>CEOS 2018 – 2020 Workplan</vt:lpstr>
      <vt:lpstr>Goals for this meeting</vt:lpstr>
      <vt:lpstr>2. Gap Analysis Report, Recommendations and Actions</vt:lpstr>
      <vt:lpstr>ECV Inventory and Gap Analysis</vt:lpstr>
      <vt:lpstr>Addressing shortfalls wrt. GCOS</vt:lpstr>
      <vt:lpstr>Lessons learnt</vt:lpstr>
      <vt:lpstr>Completion of gap analysis to baseline ECV Inventory 2.0 </vt:lpstr>
      <vt:lpstr>Gap Analysis on ECVs</vt:lpstr>
      <vt:lpstr>Tool for missed opportunities and missing measurements</vt:lpstr>
      <vt:lpstr>Recommendations and Actions</vt:lpstr>
      <vt:lpstr>Missing Recommendations</vt:lpstr>
      <vt:lpstr>Planning for completion of gap analysis to baseline ECV Inventory 2.0 </vt:lpstr>
      <vt:lpstr>Recommendations from gap analysis</vt:lpstr>
      <vt:lpstr>Recommendations from gap analysis</vt:lpstr>
      <vt:lpstr>Recommendations from gap analysis</vt:lpstr>
      <vt:lpstr>Recommendation from Precipitation</vt:lpstr>
      <vt:lpstr>Recommendations from Biomass</vt:lpstr>
      <vt:lpstr>Recommendations from Biomass</vt:lpstr>
      <vt:lpstr>Recommendations from Salinity</vt:lpstr>
      <vt:lpstr>Recommendation for SST</vt:lpstr>
      <vt:lpstr>3. Technical Supplement for the Response to the GCOS IP</vt:lpstr>
      <vt:lpstr>Response of Space Agencies: CGMS and CEOS </vt:lpstr>
      <vt:lpstr>Space Agency Response to the GCOS IP</vt:lpstr>
      <vt:lpstr>4. New initiatives</vt:lpstr>
      <vt:lpstr>5. ECV Inventory next steps</vt:lpstr>
      <vt:lpstr>Tasks</vt:lpstr>
      <vt:lpstr>FCDR</vt:lpstr>
      <vt:lpstr>ICDR</vt:lpstr>
      <vt:lpstr>Update of information for CDR Inventory 3.0</vt:lpstr>
      <vt:lpstr>6. Governance, Summary and Actions</vt:lpstr>
      <vt:lpstr>Endorsement of ICDR Definition</vt:lpstr>
      <vt:lpstr>Upcoming Meetings</vt:lpstr>
      <vt:lpstr>PowerPoint Presentation</vt:lpstr>
      <vt:lpstr>WGClimate Meetings</vt:lpstr>
      <vt:lpstr>Next WGClimate Meetings</vt:lpstr>
      <vt:lpstr>WGClimate Chairmanship</vt:lpstr>
      <vt:lpstr>Timeline</vt:lpstr>
    </vt:vector>
  </TitlesOfParts>
  <Company>ESA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Lecomte</dc:creator>
  <cp:lastModifiedBy>Joerg Schulz</cp:lastModifiedBy>
  <cp:revision>276</cp:revision>
  <cp:lastPrinted>2016-11-11T13:57:01Z</cp:lastPrinted>
  <dcterms:created xsi:type="dcterms:W3CDTF">2016-11-10T19:18:14Z</dcterms:created>
  <dcterms:modified xsi:type="dcterms:W3CDTF">2018-03-28T05:44:24Z</dcterms:modified>
</cp:coreProperties>
</file>