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0" r:id="rId2"/>
    <p:sldId id="297" r:id="rId3"/>
    <p:sldId id="29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402D"/>
    <a:srgbClr val="591716"/>
    <a:srgbClr val="848961"/>
    <a:srgbClr val="0161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650" autoAdjust="0"/>
    <p:restoredTop sz="94660"/>
  </p:normalViewPr>
  <p:slideViewPr>
    <p:cSldViewPr>
      <p:cViewPr varScale="1">
        <p:scale>
          <a:sx n="58" d="100"/>
          <a:sy n="58" d="100"/>
        </p:scale>
        <p:origin x="-1648" y="-104"/>
      </p:cViewPr>
      <p:guideLst>
        <p:guide orient="horz" pos="225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69BDE8-7F63-46CA-8DAB-DE69F0D5AE60}" type="datetimeFigureOut">
              <a:rPr lang="en-US" smtClean="0"/>
              <a:t>09/03/16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8C4E3-259C-434C-ABE9-EFFA966AC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52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1C3E3-18D1-46E4-A241-85193776EBB2}" type="datetime1">
              <a:rPr lang="en-US" smtClean="0"/>
              <a:t>09/03/16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Joint CEOS/CGMS Working Group on Climate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0885-BF04-4D33-8097-A190C688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876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352C-2003-4237-961A-1E2781CC1A4E}" type="datetime1">
              <a:rPr lang="en-US" smtClean="0"/>
              <a:t>09/03/16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Joint CEOS/CGMS Working Group on Climate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0885-BF04-4D33-8097-A190C688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22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A32-4F47-450F-AFA6-27E5D02A1F4F}" type="datetime1">
              <a:rPr lang="en-US" smtClean="0"/>
              <a:t>09/03/16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Joint CEOS/CGMS Working Group on Climate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0885-BF04-4D33-8097-A190C688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82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46832-CA33-442A-89A2-85F4C08DEE13}" type="datetime1">
              <a:rPr lang="en-US" smtClean="0"/>
              <a:t>09/03/16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Joint CEOS/CGMS Working Group on Climate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0885-BF04-4D33-8097-A190C688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4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E913-63C7-4278-B293-4D493C786B98}" type="datetime1">
              <a:rPr lang="en-US" smtClean="0"/>
              <a:t>09/03/16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Joint CEOS/CGMS Working Group on Climate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0885-BF04-4D33-8097-A190C688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022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2A0E7-7392-4392-8733-40598319C301}" type="datetime1">
              <a:rPr lang="en-US" smtClean="0"/>
              <a:t>09/03/16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Joint CEOS/CGMS Working Group on Climate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0885-BF04-4D33-8097-A190C688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11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AA224-B5BF-49E0-BBF7-5CD396BF5C2B}" type="datetime1">
              <a:rPr lang="en-US" smtClean="0"/>
              <a:t>09/03/16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Joint CEOS/CGMS Working Group on Climate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0885-BF04-4D33-8097-A190C688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92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55D6-D8CC-4189-A904-E3AA2EFA9F58}" type="datetime1">
              <a:rPr lang="en-US" smtClean="0"/>
              <a:t>09/03/16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Joint CEOS/CGMS Working Group on Climate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0885-BF04-4D33-8097-A190C688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60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C944-2092-4C2D-81B9-F3334D9DAF36}" type="datetime1">
              <a:rPr lang="en-US" smtClean="0"/>
              <a:t>09/03/16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Joint CEOS/CGMS Working Group on Climate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0885-BF04-4D33-8097-A190C688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4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A0D3-CA4C-48A0-A0B1-71AFE8E19E91}" type="datetime1">
              <a:rPr lang="en-US" smtClean="0"/>
              <a:t>09/03/16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Joint CEOS/CGMS Working Group on Climate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0885-BF04-4D33-8097-A190C688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819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1E55-669F-4EDB-8A5B-584A18CC467E}" type="datetime1">
              <a:rPr lang="en-US" smtClean="0"/>
              <a:t>09/03/16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Joint CEOS/CGMS Working Group on Climate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0885-BF04-4D33-8097-A190C6883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8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210188"/>
            <a:ext cx="9144000" cy="6478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5A848-E0E1-4DCB-814C-764CE8645109}" type="datetime1">
              <a:rPr lang="en-US" smtClean="0"/>
              <a:t>09/03/16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502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Joint CEOS/CGMS Working Group on Climate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A0885-BF04-4D33-8097-A190C688388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341" y="253594"/>
            <a:ext cx="1431680" cy="933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8008341" y="154966"/>
            <a:ext cx="1041400" cy="113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37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Schedule for Space Agency Response to GCOS IP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sz="2000" dirty="0" smtClean="0"/>
          </a:p>
          <a:p>
            <a:r>
              <a:rPr lang="en-GB" sz="2000" dirty="0" smtClean="0"/>
              <a:t>Pascal Lecomte - </a:t>
            </a:r>
            <a:r>
              <a:rPr lang="en-GB" sz="2000" dirty="0" err="1" smtClean="0"/>
              <a:t>WGClimate</a:t>
            </a:r>
            <a:r>
              <a:rPr lang="en-GB" sz="2000" dirty="0" smtClean="0"/>
              <a:t> </a:t>
            </a:r>
            <a:r>
              <a:rPr lang="en-GB" sz="2000" dirty="0"/>
              <a:t>Chair</a:t>
            </a:r>
          </a:p>
          <a:p>
            <a:r>
              <a:rPr lang="en-GB" sz="2000" smtClean="0"/>
              <a:t>March </a:t>
            </a:r>
            <a:r>
              <a:rPr lang="en-GB" sz="2000" smtClean="0"/>
              <a:t>9</a:t>
            </a:r>
            <a:r>
              <a:rPr lang="en-GB" sz="2000" baseline="30000" smtClean="0"/>
              <a:t>th</a:t>
            </a:r>
            <a:r>
              <a:rPr lang="en-GB" sz="2000" dirty="0"/>
              <a:t>, 2016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Joint CEOS/CGMS Working Group on Climate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824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Timeline for the GCOS Implementation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7F7F7F"/>
                </a:solidFill>
              </a:rPr>
              <a:t>Preparatory work in 2013 – 2015 (GCOS panel meetings and three workshops with GFCS/UNFCCC/IPCC; Publication of Status Report)</a:t>
            </a:r>
          </a:p>
          <a:p>
            <a:pPr marL="0" indent="0">
              <a:buNone/>
            </a:pPr>
            <a:endParaRPr lang="en-GB" dirty="0">
              <a:solidFill>
                <a:srgbClr val="7F7F7F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15 November </a:t>
            </a:r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2015	Draft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Table of Contents submitted to COP21  </a:t>
            </a:r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2-4 February </a:t>
            </a:r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	First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Writing Team meeting, JRC, </a:t>
            </a:r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Italy</a:t>
            </a:r>
          </a:p>
          <a:p>
            <a:pPr marL="0" indent="0">
              <a:buNone/>
            </a:pP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n-GB" b="1" dirty="0"/>
              <a:t>2-4 March </a:t>
            </a:r>
            <a:r>
              <a:rPr lang="en-GB" b="1" dirty="0" smtClean="0"/>
              <a:t>2016		Open </a:t>
            </a:r>
            <a:r>
              <a:rPr lang="en-GB" b="1" dirty="0"/>
              <a:t>GCOS Conference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April 2016		Bring </a:t>
            </a:r>
            <a:r>
              <a:rPr lang="en-GB" dirty="0"/>
              <a:t>work in progress to GCOS panel meetings</a:t>
            </a:r>
          </a:p>
          <a:p>
            <a:pPr marL="0" indent="0">
              <a:buNone/>
            </a:pPr>
            <a:r>
              <a:rPr lang="en-GB" dirty="0"/>
              <a:t>24-26 May </a:t>
            </a:r>
            <a:r>
              <a:rPr lang="en-GB" dirty="0" smtClean="0"/>
              <a:t>2016		Second </a:t>
            </a:r>
            <a:r>
              <a:rPr lang="en-GB" dirty="0"/>
              <a:t>Writing Team meeting, JRC, Italy</a:t>
            </a:r>
          </a:p>
          <a:p>
            <a:pPr marL="0" indent="0">
              <a:buNone/>
            </a:pPr>
            <a:r>
              <a:rPr lang="en-GB" dirty="0"/>
              <a:t>July </a:t>
            </a:r>
            <a:r>
              <a:rPr lang="en-GB" dirty="0" smtClean="0"/>
              <a:t>2016		Public </a:t>
            </a:r>
            <a:r>
              <a:rPr lang="en-GB" dirty="0"/>
              <a:t>review (6 weeks)</a:t>
            </a:r>
          </a:p>
          <a:p>
            <a:pPr marL="0" indent="0">
              <a:buNone/>
            </a:pPr>
            <a:r>
              <a:rPr lang="en-GB" dirty="0"/>
              <a:t>September </a:t>
            </a:r>
            <a:r>
              <a:rPr lang="en-GB" dirty="0" smtClean="0"/>
              <a:t>2016		Final </a:t>
            </a:r>
            <a:r>
              <a:rPr lang="en-GB" dirty="0"/>
              <a:t>version prepared in light of comments </a:t>
            </a:r>
            <a:r>
              <a:rPr lang="en-GB" dirty="0" smtClean="0"/>
              <a:t>on the</a:t>
            </a:r>
            <a:r>
              <a:rPr lang="en-GB" dirty="0"/>
              <a:t>	</a:t>
            </a:r>
            <a:r>
              <a:rPr lang="en-GB" dirty="0" smtClean="0"/>
              <a:t>		draft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September </a:t>
            </a:r>
            <a:r>
              <a:rPr lang="en-GB" dirty="0" smtClean="0"/>
              <a:t>2016		Final </a:t>
            </a:r>
            <a:r>
              <a:rPr lang="en-GB" dirty="0"/>
              <a:t>Version submitted to GCOS SC-24</a:t>
            </a:r>
          </a:p>
          <a:p>
            <a:pPr marL="0" indent="0">
              <a:buNone/>
            </a:pPr>
            <a:r>
              <a:rPr lang="en-GB" dirty="0"/>
              <a:t>October </a:t>
            </a:r>
            <a:r>
              <a:rPr lang="en-GB" dirty="0" smtClean="0"/>
              <a:t>2016		Final </a:t>
            </a:r>
            <a:r>
              <a:rPr lang="en-GB" dirty="0"/>
              <a:t>plan submitted to </a:t>
            </a:r>
            <a:r>
              <a:rPr lang="en-GB" dirty="0" smtClean="0"/>
              <a:t>COP22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Joint CEOS/CGMS Working Group on Climate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898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WGClimate</a:t>
            </a:r>
            <a:r>
              <a:rPr lang="en-GB" dirty="0" smtClean="0"/>
              <a:t> response to GCOS Implementation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solidFill>
                  <a:schemeClr val="accent3"/>
                </a:solidFill>
              </a:rPr>
              <a:t>2-4 March 2016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1F497D"/>
                </a:solidFill>
              </a:rPr>
              <a:t>7-9 March 2016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chemeClr val="accent3"/>
                </a:solidFill>
              </a:rPr>
              <a:t>24-26 May 2016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chemeClr val="accent3"/>
                </a:solidFill>
              </a:rPr>
              <a:t>July 2016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>
                <a:solidFill>
                  <a:srgbClr val="9BBB59"/>
                </a:solidFill>
              </a:rPr>
              <a:t>September 2016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1F497D"/>
                </a:solidFill>
              </a:rPr>
              <a:t>February 2017 – </a:t>
            </a:r>
            <a:r>
              <a:rPr lang="en-GB" sz="2400" dirty="0" err="1" smtClean="0">
                <a:solidFill>
                  <a:srgbClr val="1F497D"/>
                </a:solidFill>
              </a:rPr>
              <a:t>WGClimate</a:t>
            </a:r>
            <a:r>
              <a:rPr lang="en-GB" sz="2400" dirty="0" smtClean="0">
                <a:solidFill>
                  <a:srgbClr val="1F497D"/>
                </a:solidFill>
              </a:rPr>
              <a:t> #7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1F497D"/>
                </a:solidFill>
              </a:rPr>
              <a:t>July 2017 – </a:t>
            </a:r>
            <a:r>
              <a:rPr lang="en-GB" sz="2400" dirty="0" err="1" smtClean="0">
                <a:solidFill>
                  <a:srgbClr val="1F497D"/>
                </a:solidFill>
              </a:rPr>
              <a:t>WGClimae</a:t>
            </a:r>
            <a:r>
              <a:rPr lang="en-GB" sz="2400" dirty="0" smtClean="0">
                <a:solidFill>
                  <a:srgbClr val="1F497D"/>
                </a:solidFill>
              </a:rPr>
              <a:t> #8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1F497D"/>
                </a:solidFill>
              </a:rPr>
              <a:t>November 2017</a:t>
            </a:r>
            <a:endParaRPr lang="en-GB" sz="2400" dirty="0">
              <a:solidFill>
                <a:srgbClr val="1F497D"/>
              </a:solidFill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chemeClr val="accent3"/>
                </a:solidFill>
              </a:rPr>
              <a:t>Open GCOS Conference</a:t>
            </a:r>
          </a:p>
          <a:p>
            <a:pPr marL="0" indent="0">
              <a:buNone/>
            </a:pPr>
            <a:r>
              <a:rPr lang="en-GB" sz="2400" dirty="0" err="1" smtClean="0">
                <a:solidFill>
                  <a:schemeClr val="tx2"/>
                </a:solidFill>
              </a:rPr>
              <a:t>WGClimate</a:t>
            </a:r>
            <a:r>
              <a:rPr lang="en-GB" sz="2400" dirty="0" smtClean="0">
                <a:solidFill>
                  <a:schemeClr val="tx2"/>
                </a:solidFill>
              </a:rPr>
              <a:t> #6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9BBB59"/>
                </a:solidFill>
              </a:rPr>
              <a:t>2</a:t>
            </a:r>
            <a:r>
              <a:rPr lang="en-GB" sz="2400" baseline="30000" dirty="0" smtClean="0">
                <a:solidFill>
                  <a:srgbClr val="9BBB59"/>
                </a:solidFill>
              </a:rPr>
              <a:t>nd</a:t>
            </a:r>
            <a:r>
              <a:rPr lang="en-GB" sz="2400" dirty="0">
                <a:solidFill>
                  <a:srgbClr val="9BBB59"/>
                </a:solidFill>
              </a:rPr>
              <a:t> </a:t>
            </a:r>
            <a:r>
              <a:rPr lang="en-GB" sz="2400" dirty="0" smtClean="0">
                <a:solidFill>
                  <a:srgbClr val="9BBB59"/>
                </a:solidFill>
              </a:rPr>
              <a:t>Writing Team meeting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9BBB59"/>
                </a:solidFill>
              </a:rPr>
              <a:t>IP Public review (6 weeks)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chemeClr val="tx2"/>
                </a:solidFill>
              </a:rPr>
              <a:t>Preparation for the Space Agency response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9BBB59"/>
                </a:solidFill>
              </a:rPr>
              <a:t>IP Final Version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chemeClr val="tx2"/>
                </a:solidFill>
              </a:rPr>
              <a:t>1</a:t>
            </a:r>
            <a:r>
              <a:rPr lang="en-GB" sz="2400" baseline="30000" dirty="0" smtClean="0">
                <a:solidFill>
                  <a:schemeClr val="tx2"/>
                </a:solidFill>
              </a:rPr>
              <a:t>st</a:t>
            </a:r>
            <a:r>
              <a:rPr lang="en-GB" sz="2400" dirty="0" smtClean="0">
                <a:solidFill>
                  <a:schemeClr val="tx2"/>
                </a:solidFill>
              </a:rPr>
              <a:t> meeting of the Writing Team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1F497D"/>
                </a:solidFill>
              </a:rPr>
              <a:t>2</a:t>
            </a:r>
            <a:r>
              <a:rPr lang="en-GB" sz="2400" baseline="30000" dirty="0" smtClean="0">
                <a:solidFill>
                  <a:srgbClr val="1F497D"/>
                </a:solidFill>
              </a:rPr>
              <a:t>nd</a:t>
            </a:r>
            <a:r>
              <a:rPr lang="en-GB" sz="2400" dirty="0">
                <a:solidFill>
                  <a:srgbClr val="1F497D"/>
                </a:solidFill>
              </a:rPr>
              <a:t> </a:t>
            </a:r>
            <a:r>
              <a:rPr lang="en-GB" sz="2400" dirty="0" smtClean="0">
                <a:solidFill>
                  <a:srgbClr val="1F497D"/>
                </a:solidFill>
              </a:rPr>
              <a:t>meeting of </a:t>
            </a:r>
            <a:r>
              <a:rPr lang="en-GB" sz="2400" smtClean="0">
                <a:solidFill>
                  <a:srgbClr val="1F497D"/>
                </a:solidFill>
              </a:rPr>
              <a:t>the Writing </a:t>
            </a:r>
            <a:r>
              <a:rPr lang="en-GB" sz="2400" dirty="0" smtClean="0">
                <a:solidFill>
                  <a:srgbClr val="1F497D"/>
                </a:solidFill>
              </a:rPr>
              <a:t>Team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1F497D"/>
                </a:solidFill>
              </a:rPr>
              <a:t>Space Agency Response</a:t>
            </a:r>
            <a:endParaRPr lang="en-GB" sz="2400" dirty="0">
              <a:solidFill>
                <a:srgbClr val="1F497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Joint CEOS/CGMS Working Group on Climate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934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2624</TotalTime>
  <Words>155</Words>
  <Application>Microsoft Macintosh PowerPoint</Application>
  <PresentationFormat>On-screen Show (4:3)</PresentationFormat>
  <Paragraphs>41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Schedule for Space Agency Response to GCOS IP</vt:lpstr>
      <vt:lpstr>Timeline for the GCOS Implementation Plan</vt:lpstr>
      <vt:lpstr>WGClimate response to GCOS Implementation Plan</vt:lpstr>
    </vt:vector>
  </TitlesOfParts>
  <Company>NCDC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J. Bates</dc:creator>
  <cp:lastModifiedBy>Pascal Lecomte</cp:lastModifiedBy>
  <cp:revision>87</cp:revision>
  <dcterms:created xsi:type="dcterms:W3CDTF">2014-02-24T18:28:48Z</dcterms:created>
  <dcterms:modified xsi:type="dcterms:W3CDTF">2016-03-09T10:25:25Z</dcterms:modified>
</cp:coreProperties>
</file>