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5" autoAdjust="0"/>
    <p:restoredTop sz="94681" autoAdjust="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59C26-7044-4751-AA81-F2CDADAD86F3}" type="datetimeFigureOut">
              <a:rPr lang="de-DE" smtClean="0"/>
              <a:t>09.03.2016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45ACC-5125-49DE-B45A-607831C1D0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78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304800" y="1524000"/>
            <a:ext cx="8610600" cy="4724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768927" indent="-311727">
              <a:buFont typeface="Symbol" panose="05050102010706020507" pitchFamily="18" charset="2"/>
              <a:buChar char="-"/>
              <a:defRPr sz="1800"/>
            </a:lvl2pPr>
            <a:lvl3pPr marL="1188719" indent="-274319">
              <a:buFontTx/>
              <a:buChar char="►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51816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 panose="020B0303030504020204" pitchFamily="34" charset="0"/>
                <a:ea typeface="Times New Roman"/>
                <a:cs typeface="Arial"/>
              </a:rPr>
              <a:t>Working Group on Calibration and </a:t>
            </a:r>
            <a:r>
              <a:rPr lang="en-US" sz="1600" b="1" dirty="0" smtClean="0">
                <a:solidFill>
                  <a:srgbClr val="92D050"/>
                </a:solidFill>
                <a:effectLst/>
                <a:latin typeface="Frutiger 45 Light" panose="020B0303030504020204" pitchFamily="34" charset="0"/>
                <a:ea typeface="Times New Roman"/>
                <a:cs typeface="Arial"/>
              </a:rPr>
              <a:t>Validation   </a:t>
            </a:r>
            <a:fld id="{86CB4B4D-7CA3-9044-876B-883B54F8677D}" type="slidenum">
              <a:rPr lang="en-US" sz="1400" b="1" smtClean="0">
                <a:latin typeface="Frutiger 45 Light" panose="020B0303030504020204" pitchFamily="34" charset="0"/>
              </a:rPr>
              <a:pPr marL="0" marR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1400" b="1" dirty="0" smtClean="0">
              <a:latin typeface="Frutiger 45 Light" panose="020B0303030504020204" pitchFamily="34" charset="0"/>
            </a:endParaRPr>
          </a:p>
          <a:p>
            <a:pPr>
              <a:spcAft>
                <a:spcPts val="0"/>
              </a:spcAft>
            </a:pPr>
            <a:endParaRPr lang="en-US" sz="1600" dirty="0">
              <a:effectLst/>
              <a:latin typeface="Frutiger 45 Light" panose="020B0303030504020204" pitchFamily="34" charset="0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010400" y="6504801"/>
            <a:ext cx="1905000" cy="276999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2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Working Group on Cal/Val </a:t>
            </a:r>
            <a:br>
              <a:rPr lang="en-US" sz="4200" b="1" dirty="0" smtClean="0">
                <a:solidFill>
                  <a:srgbClr val="FFFFFF"/>
                </a:solidFill>
              </a:rPr>
            </a:br>
            <a:r>
              <a:rPr lang="en-US" sz="4200" b="1" dirty="0" smtClean="0">
                <a:solidFill>
                  <a:srgbClr val="FFFFFF"/>
                </a:solidFill>
              </a:rPr>
              <a:t>Update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Albrecht von Bargen,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Chair CEOS WGCV</a:t>
            </a:r>
            <a:endParaRPr lang="en-US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DLR e.V.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de-DE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WGClimate</a:t>
            </a: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de-DE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</a:t>
            </a: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Paris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7-9,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What’s next? </a:t>
            </a:r>
            <a:r>
              <a:rPr lang="en-US" b="1" dirty="0" smtClean="0"/>
              <a:t>(II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WGCV plenary 40: March 14-18, 2016, Canberra</a:t>
            </a:r>
          </a:p>
          <a:p>
            <a:r>
              <a:rPr lang="en-US" dirty="0" smtClean="0"/>
              <a:t>Two task teams will be approved</a:t>
            </a:r>
          </a:p>
          <a:p>
            <a:pPr lvl="1"/>
            <a:r>
              <a:rPr lang="en-US" dirty="0" smtClean="0"/>
              <a:t>ACIX (Comparison of Atmospheric Modelling in a dedicated </a:t>
            </a:r>
            <a:r>
              <a:rPr lang="en-US" dirty="0" smtClean="0"/>
              <a:t>context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Cloud masking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784543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u="sng" dirty="0" smtClean="0"/>
              <a:t>Outline</a:t>
            </a:r>
          </a:p>
          <a:p>
            <a:r>
              <a:rPr lang="de-DE" dirty="0" smtClean="0"/>
              <a:t>Basic </a:t>
            </a:r>
            <a:r>
              <a:rPr lang="de-DE" dirty="0" err="1" smtClean="0"/>
              <a:t>Overview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CEOS WGCV</a:t>
            </a:r>
          </a:p>
          <a:p>
            <a:r>
              <a:rPr lang="de-DE" dirty="0" smtClean="0"/>
              <a:t>Carbon Action Items</a:t>
            </a:r>
          </a:p>
          <a:p>
            <a:r>
              <a:rPr lang="de-DE" dirty="0" err="1" smtClean="0"/>
              <a:t>Metrics</a:t>
            </a:r>
            <a:endParaRPr lang="de-DE" dirty="0" smtClean="0"/>
          </a:p>
          <a:p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GSICS on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r>
              <a:rPr lang="de-DE" dirty="0" err="1" smtClean="0"/>
              <a:t>Fiducial</a:t>
            </a:r>
            <a:r>
              <a:rPr lang="de-DE" dirty="0" smtClean="0"/>
              <a:t> </a:t>
            </a:r>
            <a:r>
              <a:rPr lang="de-DE" dirty="0" err="1" smtClean="0"/>
              <a:t>reference</a:t>
            </a:r>
            <a:r>
              <a:rPr lang="de-DE" dirty="0" smtClean="0"/>
              <a:t> </a:t>
            </a:r>
            <a:r>
              <a:rPr lang="de-DE" dirty="0" err="1" smtClean="0"/>
              <a:t>measurements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What‘s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?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7057770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Historically grown organization in WG and sub-groups</a:t>
            </a:r>
          </a:p>
          <a:p>
            <a:pPr lvl="1"/>
            <a:r>
              <a:rPr lang="en-US" dirty="0" smtClean="0"/>
              <a:t>Three sensor (IVOS, MWSG, SAR)</a:t>
            </a:r>
          </a:p>
          <a:p>
            <a:pPr lvl="1"/>
            <a:r>
              <a:rPr lang="en-US" dirty="0" smtClean="0"/>
              <a:t>Three thematic (ACSG, LPV, </a:t>
            </a:r>
            <a:r>
              <a:rPr lang="en-US" i="1" dirty="0" smtClean="0"/>
              <a:t>TMSG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Terrain-mapping “vanished” because the lead lost funding / </a:t>
            </a:r>
            <a:br>
              <a:rPr lang="en-US" dirty="0" smtClean="0"/>
            </a:br>
            <a:r>
              <a:rPr lang="en-US" dirty="0" smtClean="0"/>
              <a:t>solution on implementation is under way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Outcome of last year workshop in spring with subgroup leads</a:t>
            </a:r>
          </a:p>
          <a:p>
            <a:r>
              <a:rPr lang="en-US" dirty="0" smtClean="0"/>
              <a:t>New mechanisms under implementation (task teams)</a:t>
            </a:r>
          </a:p>
          <a:p>
            <a:pPr lvl="1"/>
            <a:r>
              <a:rPr lang="en-US" dirty="0" smtClean="0"/>
              <a:t>Answer to new challenges </a:t>
            </a:r>
            <a:r>
              <a:rPr lang="en-US" dirty="0" smtClean="0"/>
              <a:t>faced to </a:t>
            </a:r>
            <a:r>
              <a:rPr lang="en-US" dirty="0" smtClean="0"/>
              <a:t>GEO studies, Chair’s initiatives, and finally grown need for interaction with other WGs and Virtual </a:t>
            </a:r>
            <a:r>
              <a:rPr lang="en-US" dirty="0" smtClean="0"/>
              <a:t>Constellations</a:t>
            </a:r>
          </a:p>
          <a:p>
            <a:pPr lvl="1"/>
            <a:r>
              <a:rPr lang="en-US" dirty="0" smtClean="0"/>
              <a:t>Cross-cutting topics</a:t>
            </a:r>
            <a:endParaRPr lang="en-US" dirty="0" smtClean="0"/>
          </a:p>
          <a:p>
            <a:pPr lvl="1"/>
            <a:r>
              <a:rPr lang="en-US" dirty="0" smtClean="0"/>
              <a:t>Dedicated to clear deliverables, milestones, schedule</a:t>
            </a:r>
          </a:p>
          <a:p>
            <a:pPr lvl="1"/>
            <a:r>
              <a:rPr lang="en-US" dirty="0" smtClean="0"/>
              <a:t>Opportunity for agencies to commit for activities in a clear volume</a:t>
            </a:r>
          </a:p>
          <a:p>
            <a:pPr lvl="1"/>
            <a:r>
              <a:rPr lang="en-US" dirty="0" smtClean="0"/>
              <a:t>Changing combinations in agencies possible</a:t>
            </a:r>
          </a:p>
          <a:p>
            <a:pPr lvl="1"/>
            <a:endParaRPr lang="en-US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973225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Carbon Action Items</a:t>
            </a:r>
          </a:p>
          <a:p>
            <a:r>
              <a:rPr lang="en-US" dirty="0" smtClean="0"/>
              <a:t>CEOS </a:t>
            </a:r>
            <a:r>
              <a:rPr lang="en-US" dirty="0" smtClean="0"/>
              <a:t>internal running </a:t>
            </a:r>
            <a:r>
              <a:rPr lang="en-US" dirty="0" smtClean="0"/>
              <a:t>gag: “CEOS WGCV takes it all ………….”</a:t>
            </a:r>
          </a:p>
          <a:p>
            <a:r>
              <a:rPr lang="en-US" dirty="0" smtClean="0"/>
              <a:t>CEOS WGCV put in charge an ad hoc team for Carbon action items @ WGCV plenary # 39 (May 2015)</a:t>
            </a:r>
          </a:p>
          <a:p>
            <a:r>
              <a:rPr lang="en-US" dirty="0" smtClean="0"/>
              <a:t>Subgroups provided some input</a:t>
            </a:r>
          </a:p>
          <a:p>
            <a:r>
              <a:rPr lang="en-US" dirty="0" smtClean="0"/>
              <a:t>Proper analysis of each action item with respect</a:t>
            </a:r>
          </a:p>
          <a:p>
            <a:pPr lvl="1"/>
            <a:r>
              <a:rPr lang="en-US" dirty="0" smtClean="0"/>
              <a:t>Cal/</a:t>
            </a:r>
            <a:r>
              <a:rPr lang="en-US" dirty="0"/>
              <a:t>V</a:t>
            </a:r>
            <a:r>
              <a:rPr lang="en-US" dirty="0" smtClean="0"/>
              <a:t>al activities and others</a:t>
            </a:r>
          </a:p>
          <a:p>
            <a:pPr lvl="1"/>
            <a:r>
              <a:rPr lang="en-US" dirty="0" smtClean="0"/>
              <a:t>Interaction with other groups</a:t>
            </a:r>
          </a:p>
          <a:p>
            <a:pPr lvl="1"/>
            <a:r>
              <a:rPr lang="en-US" dirty="0" smtClean="0"/>
              <a:t>Break-down in “handy” steps” (= in schedule and work)</a:t>
            </a:r>
          </a:p>
          <a:p>
            <a:pPr lvl="1"/>
            <a:r>
              <a:rPr lang="en-US" dirty="0" smtClean="0"/>
              <a:t>Check-out in matrix format to identify doublings / generalizations and an effective path for each action to handle it</a:t>
            </a:r>
          </a:p>
          <a:p>
            <a:r>
              <a:rPr lang="en-US" dirty="0" smtClean="0"/>
              <a:t>Lead is with current Vice-chair</a:t>
            </a:r>
          </a:p>
          <a:p>
            <a:r>
              <a:rPr lang="en-US" dirty="0" smtClean="0"/>
              <a:t>Discussion on WGCV 40 and coming </a:t>
            </a:r>
            <a:r>
              <a:rPr lang="en-US" dirty="0" smtClean="0"/>
              <a:t>SIT</a:t>
            </a:r>
          </a:p>
          <a:p>
            <a:r>
              <a:rPr lang="en-US" dirty="0" smtClean="0"/>
              <a:t>Opportunity: combination of different metrics models into one APM </a:t>
            </a:r>
            <a:br>
              <a:rPr lang="en-US" dirty="0" smtClean="0"/>
            </a:br>
            <a:r>
              <a:rPr lang="en-US" dirty="0" smtClean="0"/>
              <a:t>(see below)</a:t>
            </a:r>
            <a:endParaRPr lang="en-US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4472017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discussion</a:t>
            </a:r>
          </a:p>
          <a:p>
            <a:r>
              <a:rPr lang="en-US" dirty="0" smtClean="0"/>
              <a:t>Rationale: </a:t>
            </a:r>
            <a:br>
              <a:rPr lang="en-US" dirty="0" smtClean="0"/>
            </a:br>
            <a:r>
              <a:rPr lang="en-US" dirty="0" smtClean="0"/>
              <a:t>Metrics shall not be a qualification in the sense “who is best”, but a support to data users what information about quality can be </a:t>
            </a:r>
            <a:r>
              <a:rPr lang="en-US" dirty="0" smtClean="0"/>
              <a:t>expected. </a:t>
            </a:r>
            <a:r>
              <a:rPr lang="en-US" dirty="0" smtClean="0"/>
              <a:t>Note it does not substitute the user’s duty to look into available additional information, e.g. validation reports and so on.</a:t>
            </a:r>
          </a:p>
          <a:p>
            <a:r>
              <a:rPr lang="en-US" dirty="0" smtClean="0"/>
              <a:t>Metrics on validation of data products (level 2) before approval</a:t>
            </a:r>
          </a:p>
          <a:p>
            <a:pPr lvl="1"/>
            <a:r>
              <a:rPr lang="en-US" dirty="0" smtClean="0"/>
              <a:t>“simple” metric based on long-lasting experience of LPV to include</a:t>
            </a:r>
          </a:p>
          <a:p>
            <a:pPr lvl="1"/>
            <a:r>
              <a:rPr lang="en-US" dirty="0" smtClean="0"/>
              <a:t>“4-value-approach”: no validation, some singular scene evaluated, systematic and peer-reviewed scene validation, globally validated….</a:t>
            </a:r>
          </a:p>
          <a:p>
            <a:r>
              <a:rPr lang="en-US" dirty="0" smtClean="0"/>
              <a:t>WGCV plenary #40 in Canberra</a:t>
            </a:r>
          </a:p>
          <a:p>
            <a:pPr lvl="1"/>
            <a:r>
              <a:rPr lang="en-US" dirty="0" smtClean="0"/>
              <a:t>Discussion also on the background of GAIA-CLIM</a:t>
            </a:r>
          </a:p>
          <a:p>
            <a:pPr lvl="1"/>
            <a:r>
              <a:rPr lang="en-US" dirty="0" smtClean="0"/>
              <a:t>Discussion with WGISS to include metrics in metadata</a:t>
            </a:r>
            <a:endParaRPr lang="en-US" dirty="0"/>
          </a:p>
          <a:p>
            <a:pPr lvl="1"/>
            <a:r>
              <a:rPr lang="en-US" dirty="0" smtClean="0"/>
              <a:t>Set-up of approach how we can achieve similar metrics for calibration / instrument performance characterization -&gt; more demanding!</a:t>
            </a:r>
            <a:endParaRPr lang="en-US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34247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Cooperation with GSICS</a:t>
            </a:r>
          </a:p>
          <a:p>
            <a:r>
              <a:rPr lang="en-US" dirty="0" smtClean="0"/>
              <a:t>There is a cooperation “agreement” on working level with GDRWG</a:t>
            </a:r>
          </a:p>
          <a:p>
            <a:r>
              <a:rPr lang="en-US" dirty="0" smtClean="0"/>
              <a:t> Idea is to get work synergistically and complementary</a:t>
            </a:r>
          </a:p>
          <a:p>
            <a:r>
              <a:rPr lang="en-US" dirty="0" smtClean="0"/>
              <a:t>Outcome: </a:t>
            </a:r>
          </a:p>
          <a:p>
            <a:pPr lvl="1"/>
            <a:r>
              <a:rPr lang="en-US" dirty="0" smtClean="0"/>
              <a:t>GDRWG/UVN and WGCV/ACSG met jointly</a:t>
            </a:r>
          </a:p>
          <a:p>
            <a:pPr lvl="1"/>
            <a:r>
              <a:rPr lang="en-US" dirty="0" smtClean="0"/>
              <a:t>GDRWG/MW and WGCV/MWSG discussed their cooperation</a:t>
            </a:r>
          </a:p>
          <a:p>
            <a:pPr lvl="1"/>
            <a:r>
              <a:rPr lang="en-US" dirty="0" smtClean="0"/>
              <a:t>GDRWG/VIS and WGCV/IVOS have a large overlap in persons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Cooperation with Virtual Constellations</a:t>
            </a:r>
          </a:p>
          <a:p>
            <a:pPr lvl="1"/>
            <a:r>
              <a:rPr lang="en-US" dirty="0" smtClean="0"/>
              <a:t>Example: SST and LST radiometric calibration characterization vs. metrological standard (Fiducial reference)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113541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Fiducial Reference </a:t>
            </a:r>
            <a:r>
              <a:rPr lang="en-US" b="1" i="1" dirty="0" smtClean="0"/>
              <a:t>Measurements I</a:t>
            </a:r>
            <a:endParaRPr lang="en-US" b="1" i="1" dirty="0" smtClean="0"/>
          </a:p>
          <a:p>
            <a:r>
              <a:rPr lang="en-US" dirty="0" smtClean="0"/>
              <a:t>Basic idea</a:t>
            </a:r>
          </a:p>
          <a:p>
            <a:pPr lvl="1"/>
            <a:r>
              <a:rPr lang="en-US" dirty="0" smtClean="0"/>
              <a:t>Validation instruments need a reference standard so that</a:t>
            </a:r>
          </a:p>
          <a:p>
            <a:pPr lvl="2"/>
            <a:r>
              <a:rPr lang="en-US" dirty="0" smtClean="0"/>
              <a:t>Their measurements can be traced back to a standard</a:t>
            </a:r>
          </a:p>
          <a:p>
            <a:pPr lvl="2"/>
            <a:r>
              <a:rPr lang="en-US" dirty="0" smtClean="0"/>
              <a:t>Their measurements are compatible between each others</a:t>
            </a:r>
          </a:p>
          <a:p>
            <a:pPr lvl="2"/>
            <a:r>
              <a:rPr lang="en-US" dirty="0" smtClean="0"/>
              <a:t>Validation measurements on Satellite data products are based on a reference standard</a:t>
            </a:r>
          </a:p>
          <a:p>
            <a:pPr lvl="1"/>
            <a:r>
              <a:rPr lang="en-US" dirty="0" smtClean="0"/>
              <a:t>Some systems are depicted (minimum set) to carry out in a metrological laboratory a calibration against a reference standard</a:t>
            </a:r>
          </a:p>
          <a:p>
            <a:pPr lvl="1"/>
            <a:r>
              <a:rPr lang="en-US" dirty="0" smtClean="0"/>
              <a:t>Those system can be moved for field measurements</a:t>
            </a:r>
          </a:p>
          <a:p>
            <a:pPr lvl="1"/>
            <a:r>
              <a:rPr lang="en-US" dirty="0" smtClean="0"/>
              <a:t>Note: You cannot compare apple and peas!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Example: FTIR or a DOAS measurement system can not be combined in one set of Fiducial Reference Measurements</a:t>
            </a:r>
          </a:p>
          <a:p>
            <a:r>
              <a:rPr lang="en-US" dirty="0" smtClean="0"/>
              <a:t>ESA is frontrunner with FRM4…-projects, but other space agencies are currently joining the projects</a:t>
            </a:r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573019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Fiducial Reference Measurements II</a:t>
            </a:r>
          </a:p>
          <a:p>
            <a:r>
              <a:rPr lang="en-US" dirty="0" smtClean="0"/>
              <a:t>Radiometers (SST &amp; LST) are currently ongoing (-&gt; CV 8)</a:t>
            </a:r>
          </a:p>
          <a:p>
            <a:r>
              <a:rPr lang="en-US" dirty="0" smtClean="0"/>
              <a:t>FTIR of European operators in TCCON and NDACC are following</a:t>
            </a:r>
          </a:p>
          <a:p>
            <a:r>
              <a:rPr lang="en-US" dirty="0" smtClean="0"/>
              <a:t>Similar for DOAS and others</a:t>
            </a:r>
          </a:p>
          <a:p>
            <a:endParaRPr lang="en-US" dirty="0"/>
          </a:p>
          <a:p>
            <a:r>
              <a:rPr lang="en-US" dirty="0" smtClean="0"/>
              <a:t>Approach is a big step forward, because it ensures the inter-comparison of validation sites in one network.</a:t>
            </a:r>
          </a:p>
          <a:p>
            <a:endParaRPr lang="en-US" dirty="0"/>
          </a:p>
          <a:p>
            <a:r>
              <a:rPr lang="en-US" dirty="0" smtClean="0"/>
              <a:t>NB: </a:t>
            </a:r>
            <a:br>
              <a:rPr lang="en-US" dirty="0" smtClean="0"/>
            </a:br>
            <a:r>
              <a:rPr lang="en-US" dirty="0" smtClean="0"/>
              <a:t>There also other networks working similar (IAGOS), because of their operational requirements. </a:t>
            </a:r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35658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What’s next? (I)</a:t>
            </a:r>
          </a:p>
          <a:p>
            <a:r>
              <a:rPr lang="en-US" dirty="0" smtClean="0"/>
              <a:t>WGCV plenary 40: March 14-18, 2016, Canberra</a:t>
            </a:r>
          </a:p>
          <a:p>
            <a:r>
              <a:rPr lang="en-US" dirty="0" smtClean="0"/>
              <a:t>Agenda contains</a:t>
            </a:r>
          </a:p>
          <a:p>
            <a:pPr lvl="1"/>
            <a:r>
              <a:rPr lang="en-US" dirty="0" smtClean="0"/>
              <a:t>Usual subgroup / agency reports (briefly)</a:t>
            </a:r>
          </a:p>
          <a:p>
            <a:pPr lvl="1"/>
            <a:r>
              <a:rPr lang="en-US" dirty="0" smtClean="0"/>
              <a:t>Topical sessions</a:t>
            </a:r>
          </a:p>
          <a:p>
            <a:pPr lvl="2"/>
            <a:r>
              <a:rPr lang="en-US" b="1" dirty="0" smtClean="0"/>
              <a:t>Atmosphere remote sensing</a:t>
            </a:r>
            <a:r>
              <a:rPr lang="en-US" dirty="0" smtClean="0"/>
              <a:t> includes also some update about GAIA-CLIM and FIDUCEO; presentation of validation activities for S5P, ADM/Aeolus, validation networks (NDACC, TCCON), IAGOS, FRM approaches</a:t>
            </a:r>
          </a:p>
          <a:p>
            <a:pPr lvl="2"/>
            <a:r>
              <a:rPr lang="en-US" b="1" dirty="0" smtClean="0"/>
              <a:t>Land surface remote sensing</a:t>
            </a:r>
            <a:r>
              <a:rPr lang="en-US" dirty="0" smtClean="0"/>
              <a:t> includes FRM approaches, networks…</a:t>
            </a:r>
            <a:endParaRPr lang="en-US" b="1" dirty="0" smtClean="0"/>
          </a:p>
          <a:p>
            <a:pPr lvl="2"/>
            <a:r>
              <a:rPr lang="en-US" b="1" dirty="0" smtClean="0"/>
              <a:t>Ocean color </a:t>
            </a:r>
            <a:r>
              <a:rPr lang="en-US" dirty="0" smtClean="0"/>
              <a:t>Interaction with IOCCG</a:t>
            </a:r>
          </a:p>
          <a:p>
            <a:pPr lvl="2"/>
            <a:r>
              <a:rPr lang="en-US" b="1" dirty="0" smtClean="0"/>
              <a:t>CEOS Chair’s Initiatives</a:t>
            </a:r>
            <a:r>
              <a:rPr lang="en-US" dirty="0" smtClean="0"/>
              <a:t> (NMA, Future Data Access)</a:t>
            </a:r>
          </a:p>
          <a:p>
            <a:pPr lvl="2"/>
            <a:r>
              <a:rPr lang="en-US" dirty="0" smtClean="0"/>
              <a:t>A joint with WGISS</a:t>
            </a:r>
          </a:p>
          <a:p>
            <a:pPr lvl="2"/>
            <a:r>
              <a:rPr lang="en-US" b="1" dirty="0" smtClean="0"/>
              <a:t>Carbon action items</a:t>
            </a:r>
          </a:p>
          <a:p>
            <a:pPr lvl="2"/>
            <a:r>
              <a:rPr lang="en-US" dirty="0" smtClean="0"/>
              <a:t>…and others</a:t>
            </a:r>
          </a:p>
          <a:p>
            <a:r>
              <a:rPr lang="en-US" dirty="0" smtClean="0"/>
              <a:t>WGCV plenary 41: September 5-9, 2016, Tokyo</a:t>
            </a:r>
            <a:br>
              <a:rPr lang="en-US" dirty="0" smtClean="0"/>
            </a:br>
            <a:r>
              <a:rPr lang="en-US" dirty="0" smtClean="0"/>
              <a:t>SAR subgroup meeting partially in parallel</a:t>
            </a:r>
            <a:endParaRPr lang="en-US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 on Cal/Val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Update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WGClimate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Plenary # 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1516635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Bildschirmpräsentation (4:3)</PresentationFormat>
  <Paragraphs>116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Default</vt:lpstr>
      <vt:lpstr>Working Group on Cal/Val  Update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Bargen, Albrecht von</cp:lastModifiedBy>
  <cp:revision>44</cp:revision>
  <dcterms:modified xsi:type="dcterms:W3CDTF">2016-03-09T09:56:21Z</dcterms:modified>
</cp:coreProperties>
</file>