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9" r:id="rId4"/>
    <p:sldId id="260" r:id="rId5"/>
    <p:sldId id="261" r:id="rId6"/>
    <p:sldId id="262" r:id="rId7"/>
    <p:sldId id="263" r:id="rId8"/>
    <p:sldId id="283" r:id="rId9"/>
    <p:sldId id="264" r:id="rId10"/>
    <p:sldId id="277" r:id="rId11"/>
    <p:sldId id="285" r:id="rId12"/>
    <p:sldId id="265" r:id="rId13"/>
    <p:sldId id="266" r:id="rId14"/>
    <p:sldId id="267" r:id="rId15"/>
    <p:sldId id="268" r:id="rId16"/>
    <p:sldId id="269" r:id="rId17"/>
    <p:sldId id="280" r:id="rId18"/>
    <p:sldId id="279" r:id="rId19"/>
    <p:sldId id="281"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7590" autoAdjust="0"/>
  </p:normalViewPr>
  <p:slideViewPr>
    <p:cSldViewPr>
      <p:cViewPr varScale="1">
        <p:scale>
          <a:sx n="97" d="100"/>
          <a:sy n="97" d="100"/>
        </p:scale>
        <p:origin x="-104" y="-256"/>
      </p:cViewPr>
      <p:guideLst>
        <p:guide orient="horz" pos="2160"/>
        <p:guide pos="2880"/>
      </p:guideLst>
    </p:cSldViewPr>
  </p:slideViewPr>
  <p:notesTextViewPr>
    <p:cViewPr>
      <p:scale>
        <a:sx n="100" d="100"/>
        <a:sy n="100" d="100"/>
      </p:scale>
      <p:origin x="0" y="0"/>
    </p:cViewPr>
  </p:notesTextViewPr>
  <p:sorterViewPr>
    <p:cViewPr>
      <p:scale>
        <a:sx n="85" d="100"/>
        <a:sy n="8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B9C10-550A-412C-B9BA-AEFBC3274448}" type="datetimeFigureOut">
              <a:rPr lang="en-GB" smtClean="0"/>
              <a:pPr/>
              <a:t>07/03/16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D899B6-61AB-498B-AA99-D845B04E9D5E}" type="slidenum">
              <a:rPr lang="en-GB" smtClean="0"/>
              <a:pPr/>
              <a:t>‹#›</a:t>
            </a:fld>
            <a:endParaRPr lang="en-GB"/>
          </a:p>
        </p:txBody>
      </p:sp>
    </p:spTree>
    <p:extLst>
      <p:ext uri="{BB962C8B-B14F-4D97-AF65-F5344CB8AC3E}">
        <p14:creationId xmlns:p14="http://schemas.microsoft.com/office/powerpoint/2010/main" val="2905868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9</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Paris agreement not prescription on</a:t>
            </a:r>
            <a:r>
              <a:rPr lang="en-US" sz="1200" baseline="0" dirty="0" smtClean="0">
                <a:effectLst/>
              </a:rPr>
              <a:t> how but </a:t>
            </a:r>
            <a:r>
              <a:rPr lang="en-US" sz="1200" baseline="0" smtClean="0">
                <a:effectLst/>
              </a:rPr>
              <a:t>provides process</a:t>
            </a:r>
            <a:endParaRPr lang="en-US" sz="120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Transparency Framework will substitute MRV</a:t>
            </a:r>
          </a:p>
          <a:p>
            <a:endParaRPr lang="en-GB" dirty="0"/>
          </a:p>
        </p:txBody>
      </p:sp>
      <p:sp>
        <p:nvSpPr>
          <p:cNvPr id="4" name="Slide Number Placeholder 3"/>
          <p:cNvSpPr>
            <a:spLocks noGrp="1"/>
          </p:cNvSpPr>
          <p:nvPr>
            <p:ph type="sldNum" sz="quarter" idx="10"/>
          </p:nvPr>
        </p:nvSpPr>
        <p:spPr/>
        <p:txBody>
          <a:bodyPr/>
          <a:lstStyle/>
          <a:p>
            <a:fld id="{FD828325-0CCF-DC44-B785-E214458226D5}" type="slidenum">
              <a:rPr lang="en-GB" smtClean="0"/>
              <a:t>11</a:t>
            </a:fld>
            <a:endParaRPr lang="en-GB"/>
          </a:p>
        </p:txBody>
      </p:sp>
    </p:spTree>
    <p:extLst>
      <p:ext uri="{BB962C8B-B14F-4D97-AF65-F5344CB8AC3E}">
        <p14:creationId xmlns:p14="http://schemas.microsoft.com/office/powerpoint/2010/main" val="41119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12</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13</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7" name="Footer Placeholder 16"/>
          <p:cNvSpPr>
            <a:spLocks noGrp="1"/>
          </p:cNvSpPr>
          <p:nvPr>
            <p:ph type="ftr" sz="quarter" idx="11"/>
          </p:nvPr>
        </p:nvSpPr>
        <p:spPr>
          <a:xfrm>
            <a:off x="899592" y="6355080"/>
            <a:ext cx="8064896" cy="365760"/>
          </a:xfrm>
        </p:spPr>
        <p:txBody>
          <a:bodyPr/>
          <a:lstStyle>
            <a:lvl1pPr>
              <a:defRPr sz="1200"/>
            </a:lvl1pPr>
          </a:lstStyle>
          <a:p>
            <a:r>
              <a:rPr lang="en-US" smtClean="0"/>
              <a:t>6th Meeting of the Joint CEOS/CGMS Working Group on Climate, 07-09 March, Paris (France)</a:t>
            </a:r>
            <a:endParaRPr lang="en-GB"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1600" y="404664"/>
            <a:ext cx="1553792" cy="935026"/>
          </a:xfrm>
          <a:prstGeom prst="rect">
            <a:avLst/>
          </a:prstGeom>
          <a:noFill/>
          <a:ln w="12700">
            <a:noFill/>
            <a:miter lim="800000"/>
            <a:headEnd/>
            <a:tailEnd/>
          </a:ln>
          <a:extLst>
            <a:ext uri="{FAA26D3D-D897-4be2-8F04-BA451C77F1D7}">
              <ma14:placeholderFlag xmlns:ma14="http://schemas.microsoft.com/office/mac/drawingml/2011/main"/>
            </a:ext>
          </a:extLst>
        </p:spPr>
      </p:pic>
      <p:pic>
        <p:nvPicPr>
          <p:cNvPr id="12" name="Picture 1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332656"/>
            <a:ext cx="1038153" cy="1128581"/>
          </a:xfrm>
          <a:prstGeom prst="rect">
            <a:avLst/>
          </a:prstGeom>
          <a:extLst>
            <a:ext uri="{FAA26D3D-D897-4be2-8F04-BA451C77F1D7}">
              <ma14:placeholderFlag xmlns:ma14="http://schemas.microsoft.com/office/mac/drawingml/2011/main"/>
            </a:ext>
          </a:extLst>
        </p:spPr>
      </p:pic>
      <p:sp>
        <p:nvSpPr>
          <p:cNvPr id="13" name="TextBox 12"/>
          <p:cNvSpPr txBox="1"/>
          <p:nvPr userDrawn="1"/>
        </p:nvSpPr>
        <p:spPr>
          <a:xfrm>
            <a:off x="3491880" y="404664"/>
            <a:ext cx="2520280" cy="1107996"/>
          </a:xfrm>
          <a:prstGeom prst="rect">
            <a:avLst/>
          </a:prstGeom>
          <a:noFill/>
        </p:spPr>
        <p:txBody>
          <a:bodyPr wrap="square" rtlCol="0">
            <a:spAutoFit/>
          </a:bodyPr>
          <a:lstStyle/>
          <a:p>
            <a:pPr algn="r">
              <a:spcAft>
                <a:spcPts val="0"/>
              </a:spcAft>
              <a:tabLst>
                <a:tab pos="2743200" algn="ctr"/>
                <a:tab pos="5486400" algn="r"/>
              </a:tabLst>
            </a:pPr>
            <a:r>
              <a:rPr lang="en-US" sz="3600" dirty="0" err="1" smtClean="0">
                <a:latin typeface="Helvetica Neue Thin"/>
                <a:ea typeface="Times New Roman"/>
                <a:cs typeface="Times New Roman"/>
              </a:rPr>
              <a:t>WGClimate</a:t>
            </a:r>
            <a:endParaRPr lang="en-GB" sz="3600" dirty="0" smtClean="0">
              <a:latin typeface="Helvetica Neue Thin"/>
              <a:ea typeface="Times New Roman"/>
              <a:cs typeface="Times New Roman"/>
            </a:endParaRPr>
          </a:p>
          <a:p>
            <a:pPr algn="r"/>
            <a:r>
              <a:rPr lang="en-US" sz="700" dirty="0" smtClean="0">
                <a:latin typeface="Helvetica Neue Thin"/>
              </a:rPr>
              <a:t>The Joint CEOS/CGMS</a:t>
            </a:r>
          </a:p>
          <a:p>
            <a:pPr algn="r"/>
            <a:r>
              <a:rPr lang="en-US" sz="700" dirty="0" smtClean="0">
                <a:latin typeface="Helvetica Neue Thin"/>
              </a:rPr>
              <a:t>Working Group on Climate</a:t>
            </a:r>
          </a:p>
          <a:p>
            <a:pPr algn="r"/>
            <a:endParaRPr lang="en-GB" sz="16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smtClean="0"/>
              <a:t>6th Meeting of the Joint CEOS/CGMS Working Group on Climate, 07-09 March, Paris (France)</a:t>
            </a:r>
            <a:endParaRPr lang="en-GB"/>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C8E38066-F069-41C9-B38D-47DB557F263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US" smtClean="0"/>
              <a:t>6th Meeting of the Joint CEOS/CGMS Working Group on Climate, 07-09 March, Paris (France)</a:t>
            </a:r>
            <a:endParaRPr lang="en-GB"/>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C8E38066-F069-41C9-B38D-47DB557F2632}" type="slidenum">
              <a:rPr lang="en-GB" smtClean="0"/>
              <a:pPr/>
              <a:t>‹#›</a:t>
            </a:fld>
            <a:endParaRPr lang="en-GB"/>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Footer Placeholder 4"/>
          <p:cNvSpPr>
            <a:spLocks noGrp="1"/>
          </p:cNvSpPr>
          <p:nvPr>
            <p:ph type="ftr" sz="quarter" idx="11"/>
          </p:nvPr>
        </p:nvSpPr>
        <p:spPr>
          <a:xfrm>
            <a:off x="1187624" y="6356350"/>
            <a:ext cx="6192688" cy="365760"/>
          </a:xfrm>
        </p:spPr>
        <p:txBody>
          <a:bodyPr/>
          <a:lstStyle>
            <a:lvl1pPr>
              <a:defRPr sz="1100"/>
            </a:lvl1pPr>
          </a:lstStyle>
          <a:p>
            <a:r>
              <a:rPr lang="en-US" dirty="0" smtClean="0"/>
              <a:t>6th Meeting of the Joint CEOS/CGMS Working Group on Climate, 07-09 March, Paris (France)</a:t>
            </a:r>
            <a:endParaRPr lang="en-GB" dirty="0"/>
          </a:p>
        </p:txBody>
      </p:sp>
      <p:sp>
        <p:nvSpPr>
          <p:cNvPr id="6" name="Slide Number Placeholder 5"/>
          <p:cNvSpPr>
            <a:spLocks noGrp="1"/>
          </p:cNvSpPr>
          <p:nvPr>
            <p:ph type="sldNum" sz="quarter" idx="12"/>
          </p:nvPr>
        </p:nvSpPr>
        <p:spPr>
          <a:xfrm>
            <a:off x="612648" y="6356350"/>
            <a:ext cx="502968" cy="365760"/>
          </a:xfrm>
          <a:prstGeom prst="rect">
            <a:avLst/>
          </a:prstGeom>
        </p:spPr>
        <p:txBody>
          <a:bodyPr/>
          <a:lstStyle>
            <a:lvl1pPr>
              <a:defRPr sz="1200">
                <a:solidFill>
                  <a:schemeClr val="tx2"/>
                </a:solidFill>
              </a:defRPr>
            </a:lvl1pPr>
          </a:lstStyle>
          <a:p>
            <a:fld id="{C8E38066-F069-41C9-B38D-47DB557F2632}" type="slidenum">
              <a:rPr lang="en-GB" smtClean="0"/>
              <a:pPr/>
              <a:t>‹#›</a:t>
            </a:fld>
            <a:endParaRPr lang="en-GB"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4046" y="6381328"/>
            <a:ext cx="646346" cy="388639"/>
          </a:xfrm>
          <a:prstGeom prst="rect">
            <a:avLst/>
          </a:prstGeom>
          <a:noFill/>
          <a:ln w="12700">
            <a:noFill/>
            <a:miter lim="800000"/>
            <a:headEnd/>
            <a:tailEnd/>
          </a:ln>
          <a:extLst>
            <a:ext uri="{FAA26D3D-D897-4be2-8F04-BA451C77F1D7}">
              <ma14:placeholderFlag xmlns:ma14="http://schemas.microsoft.com/office/mac/drawingml/2011/main"/>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6221495"/>
            <a:ext cx="478984" cy="519873"/>
          </a:xfrm>
          <a:prstGeom prst="rect">
            <a:avLst/>
          </a:prstGeom>
          <a:extLst>
            <a:ext uri="{FAA26D3D-D897-4be2-8F04-BA451C77F1D7}">
              <ma14:placeholderFlag xmlns:ma14="http://schemas.microsoft.com/office/mac/drawingml/2011/main"/>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endParaRPr lang="en-GB"/>
          </a:p>
        </p:txBody>
      </p:sp>
      <p:sp>
        <p:nvSpPr>
          <p:cNvPr id="5" name="Footer Placeholder 4"/>
          <p:cNvSpPr>
            <a:spLocks noGrp="1"/>
          </p:cNvSpPr>
          <p:nvPr>
            <p:ph type="ftr" sz="quarter" idx="11"/>
          </p:nvPr>
        </p:nvSpPr>
        <p:spPr>
          <a:xfrm>
            <a:off x="2898648" y="6355080"/>
            <a:ext cx="3474720" cy="365760"/>
          </a:xfrm>
        </p:spPr>
        <p:txBody>
          <a:bodyPr/>
          <a:lstStyle/>
          <a:p>
            <a:r>
              <a:rPr lang="en-US" smtClean="0"/>
              <a:t>6th Meeting of the Joint CEOS/CGMS Working Group on Climate, 07-09 March, Paris (France)</a:t>
            </a:r>
            <a:endParaRPr lang="en-GB"/>
          </a:p>
        </p:txBody>
      </p:sp>
      <p:sp>
        <p:nvSpPr>
          <p:cNvPr id="6" name="Slide Number Placeholder 5"/>
          <p:cNvSpPr>
            <a:spLocks noGrp="1"/>
          </p:cNvSpPr>
          <p:nvPr>
            <p:ph type="sldNum" sz="quarter" idx="12"/>
          </p:nvPr>
        </p:nvSpPr>
        <p:spPr>
          <a:xfrm>
            <a:off x="1069848" y="6355080"/>
            <a:ext cx="1520952" cy="365760"/>
          </a:xfrm>
          <a:prstGeom prst="rect">
            <a:avLst/>
          </a:prstGeom>
        </p:spPr>
        <p:txBody>
          <a:bodyPr/>
          <a:lstStyle/>
          <a:p>
            <a:fld id="{C8E38066-F069-41C9-B38D-47DB557F2632}" type="slidenum">
              <a:rPr lang="en-GB" smtClean="0"/>
              <a:pPr/>
              <a:t>‹#›</a:t>
            </a:fld>
            <a:endParaRPr lang="en-GB"/>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US" smtClean="0"/>
              <a:t>6th Meeting of the Joint CEOS/CGMS Working Group on Climate, 07-09 March, Paris (France)</a:t>
            </a:r>
            <a:endParaRPr lang="en-GB"/>
          </a:p>
        </p:txBody>
      </p:sp>
      <p:sp>
        <p:nvSpPr>
          <p:cNvPr id="7" name="Slide Number Placeholder 6"/>
          <p:cNvSpPr>
            <a:spLocks noGrp="1"/>
          </p:cNvSpPr>
          <p:nvPr>
            <p:ph type="sldNum" sz="quarter" idx="12"/>
          </p:nvPr>
        </p:nvSpPr>
        <p:spPr>
          <a:xfrm>
            <a:off x="612648" y="6356350"/>
            <a:ext cx="1981200" cy="365760"/>
          </a:xfrm>
          <a:prstGeom prst="rect">
            <a:avLst/>
          </a:prstGeom>
        </p:spPr>
        <p:txBody>
          <a:bodyPr/>
          <a:lstStyle/>
          <a:p>
            <a:fld id="{C8E38066-F069-41C9-B38D-47DB557F2632}" type="slidenum">
              <a:rPr lang="en-GB" smtClean="0"/>
              <a:pPr/>
              <a:t>‹#›</a:t>
            </a:fld>
            <a:endParaRPr lang="en-GB"/>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US" smtClean="0"/>
              <a:t>6th Meeting of the Joint CEOS/CGMS Working Group on Climate, 07-09 March, Paris (France)</a:t>
            </a:r>
            <a:endParaRPr lang="en-GB"/>
          </a:p>
        </p:txBody>
      </p:sp>
      <p:sp>
        <p:nvSpPr>
          <p:cNvPr id="9" name="Slide Number Placeholder 8"/>
          <p:cNvSpPr>
            <a:spLocks noGrp="1"/>
          </p:cNvSpPr>
          <p:nvPr>
            <p:ph type="sldNum" sz="quarter" idx="12"/>
          </p:nvPr>
        </p:nvSpPr>
        <p:spPr>
          <a:xfrm>
            <a:off x="612648" y="6356350"/>
            <a:ext cx="1981200" cy="365760"/>
          </a:xfrm>
          <a:prstGeom prst="rect">
            <a:avLst/>
          </a:prstGeom>
        </p:spPr>
        <p:txBody>
          <a:bodyPr/>
          <a:lstStyle/>
          <a:p>
            <a:fld id="{C8E38066-F069-41C9-B38D-47DB557F2632}" type="slidenum">
              <a:rPr lang="en-GB" smtClean="0"/>
              <a:pPr/>
              <a:t>‹#›</a:t>
            </a:fld>
            <a:endParaRPr lang="en-GB"/>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US" smtClean="0"/>
              <a:t>6th Meeting of the Joint CEOS/CGMS Working Group on Climate, 07-09 March, Paris (France)</a:t>
            </a:r>
            <a:endParaRPr lang="en-GB"/>
          </a:p>
        </p:txBody>
      </p:sp>
      <p:sp>
        <p:nvSpPr>
          <p:cNvPr id="5" name="Slide Number Placeholder 4"/>
          <p:cNvSpPr>
            <a:spLocks noGrp="1"/>
          </p:cNvSpPr>
          <p:nvPr>
            <p:ph type="sldNum" sz="quarter" idx="12"/>
          </p:nvPr>
        </p:nvSpPr>
        <p:spPr>
          <a:xfrm>
            <a:off x="612648" y="6356350"/>
            <a:ext cx="1981200" cy="365760"/>
          </a:xfrm>
          <a:prstGeom prst="rect">
            <a:avLst/>
          </a:prstGeom>
        </p:spPr>
        <p:txBody>
          <a:bodyPr/>
          <a:lstStyle/>
          <a:p>
            <a:fld id="{C8E38066-F069-41C9-B38D-47DB557F2632}" type="slidenum">
              <a:rPr lang="en-GB" smtClean="0"/>
              <a:pPr/>
              <a:t>‹#›</a:t>
            </a:fld>
            <a:endParaRPr lang="en-GB"/>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US" smtClean="0"/>
              <a:t>6th Meeting of the Joint CEOS/CGMS Working Group on Climate, 07-09 March, Paris (France)</a:t>
            </a:r>
            <a:endParaRPr lang="en-GB"/>
          </a:p>
        </p:txBody>
      </p:sp>
      <p:sp>
        <p:nvSpPr>
          <p:cNvPr id="4" name="Slide Number Placeholder 3"/>
          <p:cNvSpPr>
            <a:spLocks noGrp="1"/>
          </p:cNvSpPr>
          <p:nvPr>
            <p:ph type="sldNum" sz="quarter" idx="12"/>
          </p:nvPr>
        </p:nvSpPr>
        <p:spPr>
          <a:xfrm>
            <a:off x="612648" y="6356350"/>
            <a:ext cx="1981200" cy="365760"/>
          </a:xfrm>
          <a:prstGeom prst="rect">
            <a:avLst/>
          </a:prstGeom>
        </p:spPr>
        <p:txBody>
          <a:bodyPr/>
          <a:lstStyle/>
          <a:p>
            <a:fld id="{C8E38066-F069-41C9-B38D-47DB557F2632}" type="slidenum">
              <a:rPr lang="en-GB" smtClean="0"/>
              <a:pPr/>
              <a:t>‹#›</a:t>
            </a:fld>
            <a:endParaRPr lang="en-GB"/>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US" smtClean="0"/>
              <a:t>6th Meeting of the Joint CEOS/CGMS Working Group on Climate, 07-09 March, Paris (France)</a:t>
            </a:r>
            <a:endParaRPr lang="en-GB"/>
          </a:p>
        </p:txBody>
      </p:sp>
      <p:sp>
        <p:nvSpPr>
          <p:cNvPr id="7" name="Slide Number Placeholder 6"/>
          <p:cNvSpPr>
            <a:spLocks noGrp="1"/>
          </p:cNvSpPr>
          <p:nvPr>
            <p:ph type="sldNum" sz="quarter" idx="12"/>
          </p:nvPr>
        </p:nvSpPr>
        <p:spPr>
          <a:xfrm>
            <a:off x="612648" y="6356350"/>
            <a:ext cx="1981200" cy="365760"/>
          </a:xfrm>
          <a:prstGeom prst="rect">
            <a:avLst/>
          </a:prstGeom>
        </p:spPr>
        <p:txBody>
          <a:bodyPr/>
          <a:lstStyle/>
          <a:p>
            <a:fld id="{C8E38066-F069-41C9-B38D-47DB557F2632}" type="slidenum">
              <a:rPr lang="en-GB" smtClean="0"/>
              <a:pPr/>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US" smtClean="0"/>
              <a:t>6th Meeting of the Joint CEOS/CGMS Working Group on Climate, 07-09 March, Paris (France)</a:t>
            </a:r>
            <a:endParaRPr lang="en-GB"/>
          </a:p>
        </p:txBody>
      </p:sp>
      <p:sp>
        <p:nvSpPr>
          <p:cNvPr id="7" name="Slide Number Placeholder 6"/>
          <p:cNvSpPr>
            <a:spLocks noGrp="1"/>
          </p:cNvSpPr>
          <p:nvPr>
            <p:ph type="sldNum" sz="quarter" idx="12"/>
          </p:nvPr>
        </p:nvSpPr>
        <p:spPr>
          <a:xfrm>
            <a:off x="612648" y="6356350"/>
            <a:ext cx="1981200" cy="365760"/>
          </a:xfrm>
          <a:prstGeom prst="rect">
            <a:avLst/>
          </a:prstGeom>
        </p:spPr>
        <p:txBody>
          <a:bodyPr/>
          <a:lstStyle/>
          <a:p>
            <a:fld id="{C8E38066-F069-41C9-B38D-47DB557F2632}" type="slidenum">
              <a:rPr lang="en-GB" smtClean="0"/>
              <a:pPr/>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en-GB"/>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6th Meeting of the Joint CEOS/CGMS Working Group on Climate, 07-09 March, Paris (France)</a:t>
            </a:r>
            <a:endParaRPr lang="en-GB"/>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Supporting CEOS Strategy for Carbon Observations</a:t>
            </a:r>
            <a:endParaRPr lang="en-GB" dirty="0"/>
          </a:p>
        </p:txBody>
      </p:sp>
      <p:sp>
        <p:nvSpPr>
          <p:cNvPr id="3" name="Subtitle 2"/>
          <p:cNvSpPr>
            <a:spLocks noGrp="1"/>
          </p:cNvSpPr>
          <p:nvPr>
            <p:ph type="subTitle" idx="1"/>
          </p:nvPr>
        </p:nvSpPr>
        <p:spPr>
          <a:xfrm>
            <a:off x="1219200" y="5055840"/>
            <a:ext cx="6858000" cy="533400"/>
          </a:xfrm>
        </p:spPr>
        <p:txBody>
          <a:bodyPr>
            <a:noAutofit/>
          </a:bodyPr>
          <a:lstStyle/>
          <a:p>
            <a:r>
              <a:rPr lang="en-GB" sz="1600" b="1" dirty="0" smtClean="0"/>
              <a:t>Mark Dowell</a:t>
            </a:r>
          </a:p>
          <a:p>
            <a:r>
              <a:rPr lang="en-GB" sz="1600" b="1" dirty="0" smtClean="0"/>
              <a:t> European Commission - JRC</a:t>
            </a:r>
            <a:endParaRPr lang="en-GB" sz="1600" b="1" dirty="0"/>
          </a:p>
        </p:txBody>
      </p:sp>
      <p:sp>
        <p:nvSpPr>
          <p:cNvPr id="5" name="Footer Placeholder 4"/>
          <p:cNvSpPr>
            <a:spLocks noGrp="1"/>
          </p:cNvSpPr>
          <p:nvPr>
            <p:ph type="ftr" sz="quarter" idx="11"/>
          </p:nvPr>
        </p:nvSpPr>
        <p:spPr/>
        <p:txBody>
          <a:bodyPr/>
          <a:lstStyle/>
          <a:p>
            <a:r>
              <a:rPr lang="en-US" dirty="0" smtClean="0"/>
              <a:t>6th Meeting of the Joint CEOS/CGMS Working Group on Climate, 07-09 March, Paris (France)</a:t>
            </a:r>
            <a:endParaRPr lang="en-GB"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404664"/>
            <a:ext cx="1553792" cy="935026"/>
          </a:xfrm>
          <a:prstGeom prst="rect">
            <a:avLst/>
          </a:prstGeom>
          <a:noFill/>
          <a:ln w="12700">
            <a:noFill/>
            <a:miter lim="800000"/>
            <a:headEnd/>
            <a:tailEnd/>
          </a:ln>
          <a:extLst>
            <a:ext uri="{FAA26D3D-D897-4be2-8F04-BA451C77F1D7}">
              <ma14:placeholderFlag xmlns:ma14="http://schemas.microsoft.com/office/mac/drawingml/2011/main"/>
            </a:ext>
          </a:extLst>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236296" y="332656"/>
            <a:ext cx="1038153" cy="1128581"/>
          </a:xfrm>
          <a:prstGeom prst="rect">
            <a:avLst/>
          </a:prstGeom>
          <a:extLst>
            <a:ext uri="{FAA26D3D-D897-4be2-8F04-BA451C77F1D7}">
              <ma14:placeholderFlag xmlns:ma14="http://schemas.microsoft.com/office/mac/drawingml/2011/main"/>
            </a:ext>
          </a:extLst>
        </p:spPr>
      </p:pic>
      <p:sp>
        <p:nvSpPr>
          <p:cNvPr id="8" name="TextBox 7"/>
          <p:cNvSpPr txBox="1"/>
          <p:nvPr/>
        </p:nvSpPr>
        <p:spPr>
          <a:xfrm>
            <a:off x="3491880" y="404664"/>
            <a:ext cx="2520280" cy="1107996"/>
          </a:xfrm>
          <a:prstGeom prst="rect">
            <a:avLst/>
          </a:prstGeom>
          <a:noFill/>
        </p:spPr>
        <p:txBody>
          <a:bodyPr wrap="square" rtlCol="0">
            <a:spAutoFit/>
          </a:bodyPr>
          <a:lstStyle/>
          <a:p>
            <a:pPr algn="r">
              <a:spcAft>
                <a:spcPts val="0"/>
              </a:spcAft>
              <a:tabLst>
                <a:tab pos="2743200" algn="ctr"/>
                <a:tab pos="5486400" algn="r"/>
              </a:tabLst>
            </a:pPr>
            <a:r>
              <a:rPr lang="en-US" sz="3600" dirty="0" err="1" smtClean="0">
                <a:latin typeface="Helvetica Neue Thin"/>
                <a:ea typeface="Times New Roman"/>
                <a:cs typeface="Times New Roman"/>
              </a:rPr>
              <a:t>WGClimate</a:t>
            </a:r>
            <a:endParaRPr lang="en-GB" sz="3600" dirty="0" smtClean="0">
              <a:latin typeface="Helvetica Neue Thin"/>
              <a:ea typeface="Times New Roman"/>
              <a:cs typeface="Times New Roman"/>
            </a:endParaRPr>
          </a:p>
          <a:p>
            <a:pPr algn="r"/>
            <a:r>
              <a:rPr lang="en-US" sz="700" dirty="0" smtClean="0">
                <a:latin typeface="Helvetica Neue Thin"/>
              </a:rPr>
              <a:t>The Joint CEOS/CGMS</a:t>
            </a:r>
          </a:p>
          <a:p>
            <a:pPr algn="r"/>
            <a:r>
              <a:rPr lang="en-US" sz="700" dirty="0" smtClean="0">
                <a:latin typeface="Helvetica Neue Thin"/>
              </a:rPr>
              <a:t>Working Group on Climate</a:t>
            </a:r>
          </a:p>
          <a:p>
            <a:pPr algn="r"/>
            <a:endParaRPr lang="en-GB"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99470847"/>
              </p:ext>
            </p:extLst>
          </p:nvPr>
        </p:nvGraphicFramePr>
        <p:xfrm>
          <a:off x="381000" y="1196752"/>
          <a:ext cx="8458200" cy="4975412"/>
        </p:xfrm>
        <a:graphic>
          <a:graphicData uri="http://schemas.openxmlformats.org/drawingml/2006/table">
            <a:tbl>
              <a:tblPr>
                <a:tableStyleId>{5940675A-B579-460E-94D1-54222C63F5DA}</a:tableStyleId>
              </a:tblPr>
              <a:tblGrid>
                <a:gridCol w="7086600"/>
                <a:gridCol w="1371600"/>
              </a:tblGrid>
              <a:tr h="1143000">
                <a:tc>
                  <a:txBody>
                    <a:bodyPr/>
                    <a:lstStyle/>
                    <a:p>
                      <a:pPr algn="l" fontAlgn="ctr"/>
                      <a:r>
                        <a:rPr lang="en-AU" sz="1600" u="none" strike="noStrike" dirty="0" smtClean="0">
                          <a:effectLst/>
                        </a:rPr>
                        <a:t>Encourage </a:t>
                      </a:r>
                      <a:r>
                        <a:rPr lang="en-AU" sz="1600" u="none" strike="noStrike" dirty="0">
                          <a:effectLst/>
                        </a:rPr>
                        <a:t>the production and availability of high-quality, consistent long time series data products based on multiple sensors and missions for carbon and climate science and for model-data and data-data </a:t>
                      </a:r>
                      <a:r>
                        <a:rPr lang="en-AU" sz="1600" u="none" strike="noStrike" dirty="0" err="1">
                          <a:effectLst/>
                        </a:rPr>
                        <a:t>intercomparison</a:t>
                      </a:r>
                      <a:r>
                        <a:rPr lang="en-AU" sz="1600" u="none" strike="noStrike" dirty="0">
                          <a:effectLst/>
                        </a:rPr>
                        <a:t> exercises.  </a:t>
                      </a:r>
                      <a:endParaRPr lang="en-AU" sz="1600" b="0" i="0" u="none" strike="noStrike" dirty="0">
                        <a:solidFill>
                          <a:srgbClr val="000000"/>
                        </a:solidFill>
                        <a:effectLst/>
                        <a:latin typeface="Calibri"/>
                      </a:endParaRPr>
                    </a:p>
                  </a:txBody>
                  <a:tcPr marL="36000" marR="36000" marT="36000" marB="36000" anchor="ctr">
                    <a:solidFill>
                      <a:srgbClr val="FFFFFF"/>
                    </a:solidFill>
                  </a:tcPr>
                </a:tc>
                <a:tc>
                  <a:txBody>
                    <a:bodyPr/>
                    <a:lstStyle/>
                    <a:p>
                      <a:pPr algn="l" fontAlgn="ctr"/>
                      <a:r>
                        <a:rPr lang="en-AU" sz="1400" u="none" strike="noStrike">
                          <a:effectLst/>
                        </a:rPr>
                        <a:t>WGCV</a:t>
                      </a:r>
                      <a:br>
                        <a:rPr lang="en-AU" sz="1400" u="none" strike="noStrike">
                          <a:effectLst/>
                        </a:rPr>
                      </a:br>
                      <a:r>
                        <a:rPr lang="en-AU" sz="1400" u="none" strike="noStrike">
                          <a:effectLst/>
                        </a:rPr>
                        <a:t>AC-VC</a:t>
                      </a:r>
                      <a:br>
                        <a:rPr lang="en-AU" sz="1400" u="none" strike="noStrike">
                          <a:effectLst/>
                        </a:rPr>
                      </a:br>
                      <a:r>
                        <a:rPr lang="en-AU" sz="1400" u="none" strike="noStrike">
                          <a:effectLst/>
                        </a:rPr>
                        <a:t>LSI-VC</a:t>
                      </a:r>
                      <a:br>
                        <a:rPr lang="en-AU" sz="1400" u="none" strike="noStrike">
                          <a:effectLst/>
                        </a:rPr>
                      </a:br>
                      <a:r>
                        <a:rPr lang="en-AU" sz="1400" u="none" strike="noStrike">
                          <a:effectLst/>
                        </a:rPr>
                        <a:t>OCR-VC</a:t>
                      </a:r>
                      <a:endParaRPr lang="en-AU" sz="1400" b="0" i="0" u="none" strike="noStrike">
                        <a:solidFill>
                          <a:srgbClr val="000000"/>
                        </a:solidFill>
                        <a:effectLst/>
                        <a:latin typeface="Calibri"/>
                      </a:endParaRPr>
                    </a:p>
                  </a:txBody>
                  <a:tcPr marL="9525" marR="9525" marT="9525" marB="0" anchor="ctr">
                    <a:solidFill>
                      <a:srgbClr val="FFFFFF"/>
                    </a:solidFill>
                  </a:tcPr>
                </a:tc>
              </a:tr>
              <a:tr h="685800">
                <a:tc>
                  <a:txBody>
                    <a:bodyPr/>
                    <a:lstStyle/>
                    <a:p>
                      <a:pPr algn="l" fontAlgn="ctr"/>
                      <a:r>
                        <a:rPr lang="en-AU" sz="1600" u="none" strike="noStrike" dirty="0" smtClean="0">
                          <a:effectLst/>
                        </a:rPr>
                        <a:t>Make </a:t>
                      </a:r>
                      <a:r>
                        <a:rPr lang="en-AU" sz="1600" u="none" strike="noStrike" dirty="0">
                          <a:effectLst/>
                        </a:rPr>
                        <a:t>publicly available all information necessary to document the accuracy, clarity, and traceability of the satellite data and data products they produce.</a:t>
                      </a:r>
                      <a:endParaRPr lang="en-AU" sz="1600" b="0" i="0" u="none" strike="noStrike" dirty="0">
                        <a:solidFill>
                          <a:srgbClr val="003B3A"/>
                        </a:solidFill>
                        <a:effectLst/>
                        <a:latin typeface="Calibri"/>
                      </a:endParaRPr>
                    </a:p>
                  </a:txBody>
                  <a:tcPr marL="36000" marR="36000" marT="36000" marB="36000" anchor="ctr">
                    <a:solidFill>
                      <a:srgbClr val="FFFFFF"/>
                    </a:solidFill>
                  </a:tcPr>
                </a:tc>
                <a:tc>
                  <a:txBody>
                    <a:bodyPr/>
                    <a:lstStyle/>
                    <a:p>
                      <a:pPr algn="l" fontAlgn="ctr"/>
                      <a:r>
                        <a:rPr lang="en-AU" sz="1400" u="none" strike="noStrike">
                          <a:effectLst/>
                        </a:rPr>
                        <a:t>WGCV</a:t>
                      </a:r>
                      <a:br>
                        <a:rPr lang="en-AU" sz="1400" u="none" strike="noStrike">
                          <a:effectLst/>
                        </a:rPr>
                      </a:br>
                      <a:r>
                        <a:rPr lang="en-AU" sz="1400" u="none" strike="noStrike">
                          <a:effectLst/>
                        </a:rPr>
                        <a:t>VCs</a:t>
                      </a:r>
                      <a:endParaRPr lang="en-AU" sz="1400" b="0" i="0" u="none" strike="noStrike">
                        <a:solidFill>
                          <a:srgbClr val="000000"/>
                        </a:solidFill>
                        <a:effectLst/>
                        <a:latin typeface="Calibri"/>
                      </a:endParaRPr>
                    </a:p>
                  </a:txBody>
                  <a:tcPr marL="9525" marR="9525" marT="9525" marB="0" anchor="ctr">
                    <a:solidFill>
                      <a:srgbClr val="FFFFFF"/>
                    </a:solidFill>
                  </a:tcPr>
                </a:tc>
              </a:tr>
              <a:tr h="1089212">
                <a:tc>
                  <a:txBody>
                    <a:bodyPr/>
                    <a:lstStyle/>
                    <a:p>
                      <a:pPr algn="l" fontAlgn="ctr"/>
                      <a:r>
                        <a:rPr lang="en-AU" sz="1600" u="none" strike="noStrike" dirty="0" smtClean="0">
                          <a:effectLst/>
                        </a:rPr>
                        <a:t>Coordinate efforts </a:t>
                      </a:r>
                      <a:r>
                        <a:rPr lang="en-AU" sz="1600" u="none" strike="noStrike" dirty="0">
                          <a:effectLst/>
                        </a:rPr>
                        <a:t>to develop compatible (e.g., temporal and spatial resolution, grids, data formats, common auxiliary data, units) carbon data products from multiple </a:t>
                      </a:r>
                      <a:r>
                        <a:rPr lang="en-AU" sz="1600" u="none" strike="noStrike" dirty="0" smtClean="0">
                          <a:effectLst/>
                        </a:rPr>
                        <a:t>missions</a:t>
                      </a:r>
                      <a:endParaRPr lang="en-AU" sz="1600" b="0" i="0" u="none" strike="noStrike" dirty="0">
                        <a:solidFill>
                          <a:srgbClr val="003B3A"/>
                        </a:solidFill>
                        <a:effectLst/>
                        <a:latin typeface="Calibri"/>
                      </a:endParaRPr>
                    </a:p>
                  </a:txBody>
                  <a:tcPr marL="36000" marR="36000" marT="36000" marB="36000" anchor="ctr">
                    <a:solidFill>
                      <a:srgbClr val="FFFFFF"/>
                    </a:solidFill>
                  </a:tcPr>
                </a:tc>
                <a:tc>
                  <a:txBody>
                    <a:bodyPr/>
                    <a:lstStyle/>
                    <a:p>
                      <a:pPr algn="l" fontAlgn="ctr"/>
                      <a:r>
                        <a:rPr lang="en-AU" sz="1400" u="none" strike="noStrike">
                          <a:effectLst/>
                        </a:rPr>
                        <a:t>OCR-VC</a:t>
                      </a:r>
                      <a:br>
                        <a:rPr lang="en-AU" sz="1400" u="none" strike="noStrike">
                          <a:effectLst/>
                        </a:rPr>
                      </a:br>
                      <a:r>
                        <a:rPr lang="en-AU" sz="1400" u="none" strike="noStrike">
                          <a:effectLst/>
                        </a:rPr>
                        <a:t>AC-VC</a:t>
                      </a:r>
                      <a:br>
                        <a:rPr lang="en-AU" sz="1400" u="none" strike="noStrike">
                          <a:effectLst/>
                        </a:rPr>
                      </a:br>
                      <a:r>
                        <a:rPr lang="en-AU" sz="1400" u="none" strike="noStrike">
                          <a:effectLst/>
                        </a:rPr>
                        <a:t>LSI-VC</a:t>
                      </a:r>
                      <a:br>
                        <a:rPr lang="en-AU" sz="1400" u="none" strike="noStrike">
                          <a:effectLst/>
                        </a:rPr>
                      </a:br>
                      <a:r>
                        <a:rPr lang="en-AU" sz="1400" u="none" strike="noStrike">
                          <a:effectLst/>
                        </a:rPr>
                        <a:t>WGCV</a:t>
                      </a:r>
                      <a:endParaRPr lang="en-AU" sz="1400" b="0" i="0" u="none" strike="noStrike">
                        <a:solidFill>
                          <a:srgbClr val="000000"/>
                        </a:solidFill>
                        <a:effectLst/>
                        <a:latin typeface="Calibri"/>
                      </a:endParaRPr>
                    </a:p>
                  </a:txBody>
                  <a:tcPr marL="9525" marR="9525" marT="9525" marB="0" anchor="ctr">
                    <a:solidFill>
                      <a:srgbClr val="FFFFFF"/>
                    </a:solidFill>
                  </a:tcPr>
                </a:tc>
              </a:tr>
              <a:tr h="1143000">
                <a:tc>
                  <a:txBody>
                    <a:bodyPr/>
                    <a:lstStyle/>
                    <a:p>
                      <a:pPr algn="l" fontAlgn="ctr"/>
                      <a:r>
                        <a:rPr lang="en-AU" sz="1600" u="none" strike="noStrike" dirty="0" smtClean="0">
                          <a:effectLst/>
                        </a:rPr>
                        <a:t>Ensure </a:t>
                      </a:r>
                      <a:r>
                        <a:rPr lang="en-AU" sz="1600" u="none" strike="noStrike" dirty="0">
                          <a:effectLst/>
                        </a:rPr>
                        <a:t>the long-term accessibility of satellite data and data products for carbon cycle science and policy.  This must include arrangement for secure archives, documentation, and metadata as well as for provisions for easy discovery and </a:t>
                      </a:r>
                      <a:r>
                        <a:rPr lang="en-AU" sz="1600" u="none" strike="noStrike" dirty="0" smtClean="0">
                          <a:effectLst/>
                        </a:rPr>
                        <a:t>access</a:t>
                      </a:r>
                      <a:endParaRPr lang="en-AU" sz="1600" b="0" i="0" u="none" strike="noStrike" dirty="0">
                        <a:solidFill>
                          <a:srgbClr val="003B3A"/>
                        </a:solidFill>
                        <a:effectLst/>
                        <a:latin typeface="Calibri"/>
                      </a:endParaRPr>
                    </a:p>
                  </a:txBody>
                  <a:tcPr marL="36000" marR="36000" marT="36000" marB="36000" anchor="ctr">
                    <a:solidFill>
                      <a:srgbClr val="FFFFFF"/>
                    </a:solidFill>
                  </a:tcPr>
                </a:tc>
                <a:tc>
                  <a:txBody>
                    <a:bodyPr/>
                    <a:lstStyle/>
                    <a:p>
                      <a:pPr algn="l" fontAlgn="ctr"/>
                      <a:r>
                        <a:rPr lang="en-AU" sz="1400" u="none" strike="noStrike">
                          <a:effectLst/>
                        </a:rPr>
                        <a:t>WGISS</a:t>
                      </a:r>
                      <a:endParaRPr lang="en-AU" sz="1400" b="0" i="0" u="none" strike="noStrike">
                        <a:solidFill>
                          <a:srgbClr val="000000"/>
                        </a:solidFill>
                        <a:effectLst/>
                        <a:latin typeface="Calibri"/>
                      </a:endParaRPr>
                    </a:p>
                  </a:txBody>
                  <a:tcPr marL="9525" marR="9525" marT="9525" marB="0" anchor="ctr">
                    <a:solidFill>
                      <a:srgbClr val="FFFFFF"/>
                    </a:solidFill>
                  </a:tcPr>
                </a:tc>
              </a:tr>
              <a:tr h="914400">
                <a:tc>
                  <a:txBody>
                    <a:bodyPr/>
                    <a:lstStyle/>
                    <a:p>
                      <a:pPr algn="l" fontAlgn="ctr"/>
                      <a:r>
                        <a:rPr lang="en-AU" sz="1600" u="none" strike="noStrike" dirty="0" smtClean="0">
                          <a:effectLst/>
                        </a:rPr>
                        <a:t>Serve </a:t>
                      </a:r>
                      <a:r>
                        <a:rPr lang="en-AU" sz="1600" u="none" strike="noStrike" dirty="0">
                          <a:effectLst/>
                        </a:rPr>
                        <a:t>as a point-of-contact for appropriate satellite products for major model-data </a:t>
                      </a:r>
                      <a:r>
                        <a:rPr lang="en-AU" sz="1600" u="none" strike="noStrike" dirty="0" err="1">
                          <a:effectLst/>
                        </a:rPr>
                        <a:t>intercomparison</a:t>
                      </a:r>
                      <a:r>
                        <a:rPr lang="en-AU" sz="1600" u="none" strike="noStrike" dirty="0">
                          <a:effectLst/>
                        </a:rPr>
                        <a:t> exercises related to the carbon cycle.</a:t>
                      </a:r>
                      <a:endParaRPr lang="en-AU" sz="1600" b="0" i="0" u="none" strike="noStrike" dirty="0">
                        <a:solidFill>
                          <a:srgbClr val="000000"/>
                        </a:solidFill>
                        <a:effectLst/>
                        <a:latin typeface="Calibri"/>
                      </a:endParaRPr>
                    </a:p>
                  </a:txBody>
                  <a:tcPr marL="36000" marR="36000" marT="36000" marB="36000" anchor="ctr">
                    <a:solidFill>
                      <a:srgbClr val="FFFFFF"/>
                    </a:solidFill>
                  </a:tcPr>
                </a:tc>
                <a:tc>
                  <a:txBody>
                    <a:bodyPr/>
                    <a:lstStyle/>
                    <a:p>
                      <a:pPr algn="l" fontAlgn="ctr"/>
                      <a:r>
                        <a:rPr lang="en-AU" sz="1400" u="none" strike="noStrike" dirty="0" err="1">
                          <a:effectLst/>
                        </a:rPr>
                        <a:t>WGClimate</a:t>
                      </a:r>
                      <a:r>
                        <a:rPr lang="en-AU" sz="1400" u="none" strike="noStrike" dirty="0">
                          <a:effectLst/>
                        </a:rPr>
                        <a:t> chair membership on WDAC</a:t>
                      </a:r>
                      <a:endParaRPr lang="en-AU" sz="1400" b="0" i="0" u="none" strike="noStrike" dirty="0">
                        <a:solidFill>
                          <a:srgbClr val="000000"/>
                        </a:solidFill>
                        <a:effectLst/>
                        <a:latin typeface="Calibri"/>
                      </a:endParaRPr>
                    </a:p>
                  </a:txBody>
                  <a:tcPr marL="9525" marR="9525" marT="9525" marB="0" anchor="ctr">
                    <a:solidFill>
                      <a:srgbClr val="FFFFFF"/>
                    </a:solidFill>
                  </a:tcPr>
                </a:tc>
              </a:tr>
            </a:tbl>
          </a:graphicData>
        </a:graphic>
      </p:graphicFrame>
      <p:sp>
        <p:nvSpPr>
          <p:cNvPr id="6" name="Title 5"/>
          <p:cNvSpPr>
            <a:spLocks noGrp="1"/>
          </p:cNvSpPr>
          <p:nvPr>
            <p:ph type="title"/>
          </p:nvPr>
        </p:nvSpPr>
        <p:spPr/>
        <p:txBody>
          <a:bodyPr>
            <a:normAutofit/>
          </a:bodyPr>
          <a:lstStyle/>
          <a:p>
            <a:r>
              <a:rPr lang="en-US" kern="0" dirty="0">
                <a:solidFill>
                  <a:srgbClr val="000000"/>
                </a:solidFill>
                <a:latin typeface="Arial Bold" panose="020B0704020202020204" pitchFamily="34" charset="0"/>
                <a:cs typeface="Arial Bold" panose="020B0704020202020204" pitchFamily="34" charset="0"/>
              </a:rPr>
              <a:t>Actions assigned to </a:t>
            </a:r>
            <a:r>
              <a:rPr lang="en-US" kern="0" dirty="0" err="1" smtClean="0">
                <a:solidFill>
                  <a:srgbClr val="000000"/>
                </a:solidFill>
                <a:latin typeface="Arial Bold" panose="020B0704020202020204" pitchFamily="34" charset="0"/>
                <a:cs typeface="Arial Bold" panose="020B0704020202020204" pitchFamily="34" charset="0"/>
              </a:rPr>
              <a:t>WGClimate</a:t>
            </a:r>
            <a:endParaRPr lang="en-GB" dirty="0"/>
          </a:p>
        </p:txBody>
      </p:sp>
    </p:spTree>
    <p:extLst>
      <p:ext uri="{BB962C8B-B14F-4D97-AF65-F5344CB8AC3E}">
        <p14:creationId xmlns:p14="http://schemas.microsoft.com/office/powerpoint/2010/main" val="3269475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9962" y="221726"/>
            <a:ext cx="8568871" cy="5704946"/>
          </a:xfrm>
        </p:spPr>
        <p:txBody>
          <a:bodyPr>
            <a:normAutofit fontScale="32500" lnSpcReduction="20000"/>
          </a:bodyPr>
          <a:lstStyle/>
          <a:p>
            <a:pPr marL="0" indent="0">
              <a:lnSpc>
                <a:spcPct val="120000"/>
              </a:lnSpc>
              <a:spcBef>
                <a:spcPts val="0"/>
              </a:spcBef>
              <a:spcAft>
                <a:spcPts val="600"/>
              </a:spcAft>
              <a:buNone/>
            </a:pPr>
            <a:r>
              <a:rPr lang="en-US" sz="8000" b="1" dirty="0">
                <a:solidFill>
                  <a:srgbClr val="004494"/>
                </a:solidFill>
                <a:latin typeface="Arial"/>
                <a:cs typeface="Arial"/>
              </a:rPr>
              <a:t>COP-21: Paris </a:t>
            </a:r>
            <a:r>
              <a:rPr lang="en-US" sz="8000" b="1" dirty="0" smtClean="0">
                <a:solidFill>
                  <a:srgbClr val="004494"/>
                </a:solidFill>
                <a:latin typeface="Arial"/>
                <a:cs typeface="Arial"/>
              </a:rPr>
              <a:t>Agreement Article 7 (7c)</a:t>
            </a:r>
          </a:p>
          <a:p>
            <a:pPr>
              <a:lnSpc>
                <a:spcPct val="120000"/>
              </a:lnSpc>
              <a:spcBef>
                <a:spcPts val="0"/>
              </a:spcBef>
              <a:spcAft>
                <a:spcPts val="1200"/>
              </a:spcAft>
            </a:pPr>
            <a:r>
              <a:rPr lang="en-US" sz="5600" dirty="0" smtClean="0">
                <a:solidFill>
                  <a:srgbClr val="004494"/>
                </a:solidFill>
                <a:latin typeface="Arial"/>
                <a:cs typeface="Arial"/>
              </a:rPr>
              <a:t>Strengthening </a:t>
            </a:r>
            <a:r>
              <a:rPr lang="en-US" sz="5600" dirty="0">
                <a:solidFill>
                  <a:srgbClr val="004494"/>
                </a:solidFill>
                <a:latin typeface="Arial"/>
                <a:cs typeface="Arial"/>
              </a:rPr>
              <a:t>scientific knowledge on climate, including research, systematic observation of the climate system and early warning systems, in a manner that informs climate services and supports decision- </a:t>
            </a:r>
            <a:r>
              <a:rPr lang="en-US" sz="5600" dirty="0" smtClean="0">
                <a:solidFill>
                  <a:srgbClr val="004494"/>
                </a:solidFill>
                <a:latin typeface="Arial"/>
                <a:cs typeface="Arial"/>
              </a:rPr>
              <a:t>making</a:t>
            </a:r>
          </a:p>
          <a:p>
            <a:pPr>
              <a:lnSpc>
                <a:spcPct val="120000"/>
              </a:lnSpc>
              <a:spcBef>
                <a:spcPts val="0"/>
              </a:spcBef>
              <a:spcAft>
                <a:spcPts val="600"/>
              </a:spcAft>
            </a:pPr>
            <a:r>
              <a:rPr lang="en-US" sz="5600" dirty="0" smtClean="0">
                <a:solidFill>
                  <a:srgbClr val="004494"/>
                </a:solidFill>
                <a:latin typeface="Arial"/>
                <a:cs typeface="Arial"/>
              </a:rPr>
              <a:t>Developing the </a:t>
            </a:r>
            <a:r>
              <a:rPr lang="en-US" sz="5600" dirty="0" smtClean="0">
                <a:solidFill>
                  <a:srgbClr val="004494"/>
                </a:solidFill>
                <a:effectLst/>
                <a:latin typeface="Arial"/>
                <a:cs typeface="Arial"/>
              </a:rPr>
              <a:t>Transparency Framework (the </a:t>
            </a:r>
            <a:r>
              <a:rPr lang="en-US" sz="5600" dirty="0" smtClean="0">
                <a:solidFill>
                  <a:srgbClr val="004494"/>
                </a:solidFill>
                <a:latin typeface="Arial"/>
                <a:cs typeface="Arial"/>
              </a:rPr>
              <a:t>need </a:t>
            </a:r>
            <a:r>
              <a:rPr lang="en-US" sz="5600" dirty="0">
                <a:solidFill>
                  <a:srgbClr val="004494"/>
                </a:solidFill>
                <a:latin typeface="Arial"/>
                <a:cs typeface="Arial"/>
              </a:rPr>
              <a:t>to promote transparency, accuracy, completeness, consistency, and </a:t>
            </a:r>
            <a:r>
              <a:rPr lang="en-US" sz="5600" dirty="0" smtClean="0">
                <a:solidFill>
                  <a:srgbClr val="004494"/>
                </a:solidFill>
                <a:latin typeface="Arial"/>
                <a:cs typeface="Arial"/>
              </a:rPr>
              <a:t>comparability, and environmental integrity</a:t>
            </a:r>
            <a:r>
              <a:rPr lang="en-US" sz="5600" dirty="0" smtClean="0">
                <a:solidFill>
                  <a:srgbClr val="004494"/>
                </a:solidFill>
                <a:latin typeface="Arial"/>
                <a:cs typeface="Arial"/>
              </a:rPr>
              <a:t>) &amp; Global Stock-take</a:t>
            </a:r>
            <a:endParaRPr lang="en-US" sz="5600" dirty="0">
              <a:solidFill>
                <a:srgbClr val="004494"/>
              </a:solidFill>
              <a:latin typeface="Arial"/>
              <a:cs typeface="Arial"/>
            </a:endParaRPr>
          </a:p>
          <a:p>
            <a:pPr marL="0" indent="0">
              <a:lnSpc>
                <a:spcPct val="120000"/>
              </a:lnSpc>
              <a:spcBef>
                <a:spcPts val="0"/>
              </a:spcBef>
              <a:spcAft>
                <a:spcPts val="600"/>
              </a:spcAft>
              <a:buNone/>
            </a:pPr>
            <a:r>
              <a:rPr lang="en-US" sz="8000" b="1" dirty="0">
                <a:solidFill>
                  <a:srgbClr val="004494"/>
                </a:solidFill>
                <a:latin typeface="Arial"/>
                <a:cs typeface="Arial"/>
              </a:rPr>
              <a:t>SBSTA Conclusions:</a:t>
            </a:r>
          </a:p>
          <a:p>
            <a:pPr>
              <a:lnSpc>
                <a:spcPct val="120000"/>
              </a:lnSpc>
              <a:spcBef>
                <a:spcPts val="0"/>
              </a:spcBef>
              <a:spcAft>
                <a:spcPts val="1200"/>
              </a:spcAft>
            </a:pPr>
            <a:r>
              <a:rPr lang="en-US" sz="5600" dirty="0">
                <a:solidFill>
                  <a:srgbClr val="004494"/>
                </a:solidFill>
                <a:latin typeface="Arial"/>
                <a:cs typeface="Arial"/>
              </a:rPr>
              <a:t>N</a:t>
            </a:r>
            <a:r>
              <a:rPr lang="en-US" sz="5600" dirty="0" smtClean="0">
                <a:solidFill>
                  <a:srgbClr val="004494"/>
                </a:solidFill>
                <a:latin typeface="Arial"/>
                <a:cs typeface="Arial"/>
              </a:rPr>
              <a:t>oted with appreciation the [Status] </a:t>
            </a:r>
            <a:r>
              <a:rPr lang="en-US" sz="5600" dirty="0">
                <a:solidFill>
                  <a:srgbClr val="004494"/>
                </a:solidFill>
                <a:latin typeface="Arial"/>
                <a:cs typeface="Arial"/>
              </a:rPr>
              <a:t>report by </a:t>
            </a:r>
            <a:r>
              <a:rPr lang="en-US" sz="5600" dirty="0" smtClean="0">
                <a:solidFill>
                  <a:srgbClr val="004494"/>
                </a:solidFill>
                <a:latin typeface="Arial"/>
                <a:cs typeface="Arial"/>
              </a:rPr>
              <a:t>GCOS</a:t>
            </a:r>
          </a:p>
          <a:p>
            <a:pPr>
              <a:lnSpc>
                <a:spcPct val="120000"/>
              </a:lnSpc>
              <a:spcBef>
                <a:spcPts val="0"/>
              </a:spcBef>
              <a:spcAft>
                <a:spcPts val="1200"/>
              </a:spcAft>
            </a:pPr>
            <a:r>
              <a:rPr lang="en-US" sz="5600" dirty="0">
                <a:solidFill>
                  <a:srgbClr val="004494"/>
                </a:solidFill>
                <a:latin typeface="Arial"/>
                <a:cs typeface="Arial"/>
              </a:rPr>
              <a:t>E</a:t>
            </a:r>
            <a:r>
              <a:rPr lang="en-US" sz="5600" dirty="0" smtClean="0">
                <a:solidFill>
                  <a:srgbClr val="004494"/>
                </a:solidFill>
                <a:latin typeface="Arial"/>
                <a:cs typeface="Arial"/>
              </a:rPr>
              <a:t>ncouraged </a:t>
            </a:r>
            <a:r>
              <a:rPr lang="en-US" sz="5600" dirty="0">
                <a:solidFill>
                  <a:srgbClr val="004494"/>
                </a:solidFill>
                <a:latin typeface="Arial"/>
                <a:cs typeface="Arial"/>
              </a:rPr>
              <a:t>GCOS to consider the outcomes of the twenty-first session of the Conference of the Parties when preparing the GCOS IP </a:t>
            </a:r>
            <a:r>
              <a:rPr lang="en-US" sz="5600" dirty="0" smtClean="0">
                <a:solidFill>
                  <a:srgbClr val="004494"/>
                </a:solidFill>
                <a:latin typeface="Arial"/>
                <a:cs typeface="Arial"/>
              </a:rPr>
              <a:t>2016</a:t>
            </a:r>
          </a:p>
          <a:p>
            <a:pPr>
              <a:lnSpc>
                <a:spcPct val="120000"/>
              </a:lnSpc>
              <a:spcBef>
                <a:spcPts val="0"/>
              </a:spcBef>
              <a:spcAft>
                <a:spcPts val="600"/>
              </a:spcAft>
            </a:pPr>
            <a:r>
              <a:rPr lang="en-US" sz="5600" dirty="0">
                <a:solidFill>
                  <a:srgbClr val="004494"/>
                </a:solidFill>
                <a:latin typeface="Arial"/>
                <a:cs typeface="Arial"/>
              </a:rPr>
              <a:t>I</a:t>
            </a:r>
            <a:r>
              <a:rPr lang="en-US" sz="5600" dirty="0" smtClean="0">
                <a:solidFill>
                  <a:srgbClr val="004494"/>
                </a:solidFill>
                <a:latin typeface="Arial"/>
                <a:cs typeface="Arial"/>
              </a:rPr>
              <a:t>nvited </a:t>
            </a:r>
            <a:r>
              <a:rPr lang="en-US" sz="5600" dirty="0">
                <a:solidFill>
                  <a:srgbClr val="004494"/>
                </a:solidFill>
                <a:latin typeface="Arial"/>
                <a:cs typeface="Arial"/>
              </a:rPr>
              <a:t>GCOS to collaborate with relevant partners to continue enhancing access to, and understanding and interpretation of, data products and information to support decision-making on adaptation and mitigation at national, regional and global </a:t>
            </a:r>
            <a:r>
              <a:rPr lang="en-US" sz="5600" dirty="0" smtClean="0">
                <a:solidFill>
                  <a:srgbClr val="004494"/>
                </a:solidFill>
                <a:latin typeface="Arial"/>
                <a:cs typeface="Arial"/>
              </a:rPr>
              <a:t>scales</a:t>
            </a:r>
          </a:p>
        </p:txBody>
      </p:sp>
      <p:grpSp>
        <p:nvGrpSpPr>
          <p:cNvPr id="3" name="Group 2"/>
          <p:cNvGrpSpPr/>
          <p:nvPr/>
        </p:nvGrpSpPr>
        <p:grpSpPr>
          <a:xfrm>
            <a:off x="1382178" y="5446755"/>
            <a:ext cx="6379645" cy="1274085"/>
            <a:chOff x="846666" y="5446755"/>
            <a:chExt cx="6379645" cy="1274085"/>
          </a:xfrm>
        </p:grpSpPr>
        <p:pic>
          <p:nvPicPr>
            <p:cNvPr id="8" name="Picture 7"/>
            <p:cNvPicPr>
              <a:picLocks noChangeAspect="1"/>
            </p:cNvPicPr>
            <p:nvPr/>
          </p:nvPicPr>
          <p:blipFill>
            <a:blip r:embed="rId3"/>
            <a:stretch>
              <a:fillRect/>
            </a:stretch>
          </p:blipFill>
          <p:spPr>
            <a:xfrm>
              <a:off x="5143511" y="5471160"/>
              <a:ext cx="2082800" cy="1249680"/>
            </a:xfrm>
            <a:prstGeom prst="rect">
              <a:avLst/>
            </a:prstGeom>
          </p:spPr>
        </p:pic>
        <p:pic>
          <p:nvPicPr>
            <p:cNvPr id="9" name="Picture 8"/>
            <p:cNvPicPr>
              <a:picLocks noChangeAspect="1"/>
            </p:cNvPicPr>
            <p:nvPr/>
          </p:nvPicPr>
          <p:blipFill>
            <a:blip r:embed="rId4"/>
            <a:stretch>
              <a:fillRect/>
            </a:stretch>
          </p:blipFill>
          <p:spPr>
            <a:xfrm>
              <a:off x="846666" y="5631226"/>
              <a:ext cx="3206554" cy="929549"/>
            </a:xfrm>
            <a:prstGeom prst="rect">
              <a:avLst/>
            </a:prstGeom>
          </p:spPr>
        </p:pic>
        <p:sp>
          <p:nvSpPr>
            <p:cNvPr id="10" name="TextBox 9"/>
            <p:cNvSpPr txBox="1"/>
            <p:nvPr/>
          </p:nvSpPr>
          <p:spPr>
            <a:xfrm>
              <a:off x="4107090" y="5446755"/>
              <a:ext cx="941371" cy="1107996"/>
            </a:xfrm>
            <a:prstGeom prst="rect">
              <a:avLst/>
            </a:prstGeom>
            <a:noFill/>
          </p:spPr>
          <p:txBody>
            <a:bodyPr wrap="none" rtlCol="0">
              <a:spAutoFit/>
            </a:bodyPr>
            <a:lstStyle/>
            <a:p>
              <a:r>
                <a:rPr lang="en-GB" sz="6600" b="1" dirty="0" smtClean="0">
                  <a:solidFill>
                    <a:schemeClr val="bg1">
                      <a:lumMod val="50000"/>
                    </a:schemeClr>
                  </a:solidFill>
                </a:rPr>
                <a:t>@</a:t>
              </a:r>
              <a:endParaRPr lang="en-GB" sz="6600" b="1" dirty="0">
                <a:solidFill>
                  <a:schemeClr val="bg1">
                    <a:lumMod val="50000"/>
                  </a:schemeClr>
                </a:solidFill>
              </a:endParaRPr>
            </a:p>
          </p:txBody>
        </p:sp>
      </p:grpSp>
    </p:spTree>
    <p:extLst>
      <p:ext uri="{BB962C8B-B14F-4D97-AF65-F5344CB8AC3E}">
        <p14:creationId xmlns:p14="http://schemas.microsoft.com/office/powerpoint/2010/main" val="15580594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Progress and Status</a:t>
            </a:r>
            <a:endParaRPr lang="en-GB" dirty="0"/>
          </a:p>
        </p:txBody>
      </p:sp>
      <p:sp>
        <p:nvSpPr>
          <p:cNvPr id="3074" name="Slide Number Placeholder 5"/>
          <p:cNvSpPr>
            <a:spLocks noGrp="1"/>
          </p:cNvSpPr>
          <p:nvPr>
            <p:ph type="sldNum" sz="quarter" idx="12"/>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12</a:t>
            </a:fld>
            <a:endParaRPr lang="en-US" dirty="0" smtClean="0"/>
          </a:p>
        </p:txBody>
      </p:sp>
      <p:sp>
        <p:nvSpPr>
          <p:cNvPr id="5" name="Content Placeholder 4"/>
          <p:cNvSpPr>
            <a:spLocks noGrp="1"/>
          </p:cNvSpPr>
          <p:nvPr>
            <p:ph sz="quarter" idx="1"/>
          </p:nvPr>
        </p:nvSpPr>
        <p:spPr>
          <a:xfrm>
            <a:off x="395536" y="1371560"/>
            <a:ext cx="8229600" cy="4937760"/>
          </a:xfrm>
        </p:spPr>
        <p:txBody>
          <a:bodyPr>
            <a:normAutofit fontScale="92500" lnSpcReduction="10000"/>
          </a:bodyPr>
          <a:lstStyle/>
          <a:p>
            <a:pPr marL="800100" lvl="1" indent="-342900">
              <a:spcAft>
                <a:spcPts val="1200"/>
              </a:spcAft>
              <a:buFont typeface="Arial"/>
              <a:buChar char="•"/>
            </a:pPr>
            <a:r>
              <a:rPr lang="en-US" dirty="0"/>
              <a:t>Spreadsheet of 42 Actions, based on Table 6.1 of the CEOS Strategy document,  completed by CSIST.  Each action </a:t>
            </a:r>
            <a:r>
              <a:rPr lang="en-US" dirty="0" err="1"/>
              <a:t>analysed</a:t>
            </a:r>
            <a:r>
              <a:rPr lang="en-US" dirty="0"/>
              <a:t> for:</a:t>
            </a:r>
          </a:p>
          <a:p>
            <a:pPr marL="1257300" lvl="2" indent="-342900">
              <a:spcAft>
                <a:spcPts val="1200"/>
              </a:spcAft>
              <a:buFont typeface="Arial"/>
              <a:buChar char="•"/>
            </a:pPr>
            <a:r>
              <a:rPr lang="en-US" dirty="0"/>
              <a:t>Type of action (mission, </a:t>
            </a:r>
            <a:r>
              <a:rPr lang="en-US" dirty="0" err="1"/>
              <a:t>cal</a:t>
            </a:r>
            <a:r>
              <a:rPr lang="en-US" dirty="0"/>
              <a:t>/</a:t>
            </a:r>
            <a:r>
              <a:rPr lang="en-US" dirty="0" err="1"/>
              <a:t>val</a:t>
            </a:r>
            <a:r>
              <a:rPr lang="en-US" dirty="0"/>
              <a:t>, product, ……..)</a:t>
            </a:r>
          </a:p>
          <a:p>
            <a:pPr marL="1257300" lvl="2" indent="-342900">
              <a:spcAft>
                <a:spcPts val="1200"/>
              </a:spcAft>
              <a:buFont typeface="Arial"/>
              <a:buChar char="•"/>
            </a:pPr>
            <a:r>
              <a:rPr lang="en-US" dirty="0"/>
              <a:t>Action description text</a:t>
            </a:r>
          </a:p>
          <a:p>
            <a:pPr marL="1257300" lvl="2" indent="-342900">
              <a:spcAft>
                <a:spcPts val="1200"/>
              </a:spcAft>
              <a:buFont typeface="Arial"/>
              <a:buChar char="•"/>
            </a:pPr>
            <a:r>
              <a:rPr lang="en-US" dirty="0"/>
              <a:t>mid/near/long term action (end 2015, end 2017, &gt;2017)</a:t>
            </a:r>
          </a:p>
          <a:p>
            <a:pPr marL="1257300" lvl="2" indent="-342900">
              <a:spcAft>
                <a:spcPts val="1200"/>
              </a:spcAft>
              <a:buFont typeface="Arial"/>
              <a:buChar char="•"/>
            </a:pPr>
            <a:r>
              <a:rPr lang="en-US" dirty="0"/>
              <a:t>CEOS lead and contributing entities (some discussion with CTF recommendations)</a:t>
            </a:r>
          </a:p>
          <a:p>
            <a:pPr marL="1257300" lvl="2" indent="-342900">
              <a:spcAft>
                <a:spcPts val="1200"/>
              </a:spcAft>
              <a:buFont typeface="Arial"/>
              <a:buChar char="•"/>
            </a:pPr>
            <a:r>
              <a:rPr lang="en-US" dirty="0"/>
              <a:t>Compatibility with available CEOS Resources (Green/yellow/red)</a:t>
            </a:r>
          </a:p>
          <a:p>
            <a:pPr marL="1257300" lvl="2" indent="-342900">
              <a:spcAft>
                <a:spcPts val="1200"/>
              </a:spcAft>
              <a:buFont typeface="Arial"/>
              <a:buChar char="•"/>
            </a:pPr>
            <a:r>
              <a:rPr lang="en-US" dirty="0"/>
              <a:t>Estimated effort (minor, major, significant new entity/activity)</a:t>
            </a:r>
          </a:p>
          <a:p>
            <a:pPr marL="1257300" lvl="2" indent="-342900">
              <a:spcAft>
                <a:spcPts val="1200"/>
              </a:spcAft>
              <a:buFont typeface="Arial"/>
              <a:buChar char="•"/>
            </a:pPr>
            <a:r>
              <a:rPr lang="en-US" dirty="0"/>
              <a:t>Linkage to GEO Community of Practice</a:t>
            </a:r>
          </a:p>
          <a:p>
            <a:pPr marL="1257300" lvl="2" indent="-342900">
              <a:spcAft>
                <a:spcPts val="1200"/>
              </a:spcAft>
              <a:buFont typeface="Arial"/>
              <a:buChar char="•"/>
            </a:pPr>
            <a:r>
              <a:rPr lang="en-US" dirty="0"/>
              <a:t>Need for partnerships with external agencies</a:t>
            </a:r>
          </a:p>
          <a:p>
            <a:endParaRPr lang="en-GB" dirty="0"/>
          </a:p>
        </p:txBody>
      </p:sp>
    </p:spTree>
    <p:extLst>
      <p:ext uri="{BB962C8B-B14F-4D97-AF65-F5344CB8AC3E}">
        <p14:creationId xmlns:p14="http://schemas.microsoft.com/office/powerpoint/2010/main" val="127608380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13</a:t>
            </a:fld>
            <a:endParaRPr lang="en-US" dirty="0" smtClean="0"/>
          </a:p>
        </p:txBody>
      </p:sp>
      <p:sp>
        <p:nvSpPr>
          <p:cNvPr id="4" name="Content Placeholder 3"/>
          <p:cNvSpPr>
            <a:spLocks noGrp="1"/>
          </p:cNvSpPr>
          <p:nvPr>
            <p:ph sz="quarter" idx="1"/>
          </p:nvPr>
        </p:nvSpPr>
        <p:spPr>
          <a:xfrm>
            <a:off x="611560" y="764704"/>
            <a:ext cx="8229600" cy="4937760"/>
          </a:xfrm>
        </p:spPr>
        <p:txBody>
          <a:bodyPr/>
          <a:lstStyle/>
          <a:p>
            <a:pPr>
              <a:spcAft>
                <a:spcPts val="1200"/>
              </a:spcAft>
            </a:pPr>
            <a:endParaRPr lang="en-US" sz="2000" b="1" dirty="0"/>
          </a:p>
          <a:p>
            <a:pPr marL="800100" lvl="1" indent="-342900">
              <a:spcAft>
                <a:spcPts val="1200"/>
              </a:spcAft>
              <a:buFont typeface="Arial"/>
              <a:buChar char="•"/>
            </a:pPr>
            <a:r>
              <a:rPr lang="en-US" dirty="0"/>
              <a:t>Spreadsheet identified lead CEOS “Agency” as:</a:t>
            </a:r>
          </a:p>
          <a:p>
            <a:pPr marL="1257300" lvl="2" indent="-342900">
              <a:spcAft>
                <a:spcPts val="1200"/>
              </a:spcAft>
              <a:buFont typeface="Arial"/>
              <a:buChar char="•"/>
            </a:pPr>
            <a:r>
              <a:rPr lang="en-US" dirty="0"/>
              <a:t>Atmospheric Chemistry-VC: 6 Actions</a:t>
            </a:r>
          </a:p>
          <a:p>
            <a:pPr marL="1257300" lvl="2" indent="-342900">
              <a:spcAft>
                <a:spcPts val="1200"/>
              </a:spcAft>
              <a:buFont typeface="Arial"/>
              <a:buChar char="•"/>
            </a:pPr>
            <a:r>
              <a:rPr lang="en-US" dirty="0"/>
              <a:t>Land Surface Imaging-VC: 4 Actions</a:t>
            </a:r>
          </a:p>
          <a:p>
            <a:pPr marL="1257300" lvl="2" indent="-342900">
              <a:spcAft>
                <a:spcPts val="1200"/>
              </a:spcAft>
              <a:buFont typeface="Arial"/>
              <a:buChar char="•"/>
            </a:pPr>
            <a:r>
              <a:rPr lang="en-US" dirty="0"/>
              <a:t>Working Group  Climate: 7 Actions</a:t>
            </a:r>
          </a:p>
          <a:p>
            <a:pPr marL="1257300" lvl="2" indent="-342900">
              <a:spcAft>
                <a:spcPts val="1200"/>
              </a:spcAft>
              <a:buFont typeface="Arial"/>
              <a:buChar char="•"/>
            </a:pPr>
            <a:r>
              <a:rPr lang="en-US" dirty="0"/>
              <a:t>Working Group Calibration/Validation: 11 Actions</a:t>
            </a:r>
          </a:p>
          <a:p>
            <a:pPr marL="1257300" lvl="2" indent="-342900">
              <a:spcAft>
                <a:spcPts val="1200"/>
              </a:spcAft>
              <a:buFont typeface="Arial"/>
              <a:buChar char="•"/>
            </a:pPr>
            <a:r>
              <a:rPr lang="en-US" dirty="0"/>
              <a:t>Strategic Implementation Team: 7 Actions</a:t>
            </a:r>
          </a:p>
          <a:p>
            <a:pPr marL="1257300" lvl="2" indent="-342900">
              <a:spcAft>
                <a:spcPts val="1200"/>
              </a:spcAft>
              <a:buFont typeface="Arial"/>
              <a:buChar char="•"/>
            </a:pPr>
            <a:r>
              <a:rPr lang="en-US" dirty="0"/>
              <a:t>N/A: 2 Actions</a:t>
            </a:r>
          </a:p>
          <a:p>
            <a:endParaRPr lang="en-GB" dirty="0"/>
          </a:p>
        </p:txBody>
      </p:sp>
      <p:sp>
        <p:nvSpPr>
          <p:cNvPr id="6" name="Title 1"/>
          <p:cNvSpPr txBox="1">
            <a:spLocks/>
          </p:cNvSpPr>
          <p:nvPr/>
        </p:nvSpPr>
        <p:spPr bwMode="auto">
          <a:xfrm>
            <a:off x="1340965"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a:solidFill>
                  <a:schemeClr val="bg1"/>
                </a:solidFill>
                <a:latin typeface="Tahoma" pitchFamily="-106" charset="0"/>
                <a:cs typeface="Tahoma" pitchFamily="-106" charset="0"/>
              </a:rPr>
              <a:t>Title</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Tree>
    <p:extLst>
      <p:ext uri="{BB962C8B-B14F-4D97-AF65-F5344CB8AC3E}">
        <p14:creationId xmlns:p14="http://schemas.microsoft.com/office/powerpoint/2010/main" val="252919028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188640"/>
            <a:ext cx="632460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altLang="ja-JP" sz="2800" b="1" dirty="0" smtClean="0">
                <a:latin typeface="Droid Serif"/>
              </a:rPr>
              <a:t>Stock take September 2015</a:t>
            </a:r>
            <a:endParaRPr kumimoji="0" lang="ja-JP" altLang="en-US" sz="2800" b="0" i="0" u="none" strike="noStrike" cap="none" spc="0" normalizeH="0" baseline="0" dirty="0">
              <a:ln>
                <a:noFill/>
              </a:ln>
              <a:effectLst/>
              <a:uFillTx/>
              <a:latin typeface="Droid Serif"/>
            </a:endParaRPr>
          </a:p>
        </p:txBody>
      </p:sp>
      <p:sp>
        <p:nvSpPr>
          <p:cNvPr id="4" name="Rectangle 3"/>
          <p:cNvSpPr/>
          <p:nvPr/>
        </p:nvSpPr>
        <p:spPr>
          <a:xfrm>
            <a:off x="395536" y="980728"/>
            <a:ext cx="8369300" cy="6586418"/>
          </a:xfrm>
          <a:prstGeom prst="rect">
            <a:avLst/>
          </a:prstGeom>
        </p:spPr>
        <p:txBody>
          <a:bodyPr wrap="square">
            <a:spAutoFit/>
          </a:bodyPr>
          <a:lstStyle/>
          <a:p>
            <a:pPr marL="457200" indent="-457200">
              <a:spcAft>
                <a:spcPts val="1200"/>
              </a:spcAft>
              <a:buFont typeface="+mj-lt"/>
              <a:buAutoNum type="arabicPeriod"/>
            </a:pPr>
            <a:r>
              <a:rPr lang="en-AU" sz="2000" b="1" dirty="0" smtClean="0">
                <a:latin typeface="Arial" panose="020B0604020202020204" pitchFamily="34" charset="0"/>
                <a:cs typeface="Arial" panose="020B0604020202020204" pitchFamily="34" charset="0"/>
              </a:rPr>
              <a:t>Limited </a:t>
            </a:r>
            <a:r>
              <a:rPr lang="en-AU" sz="2000" b="1" dirty="0">
                <a:latin typeface="Arial" panose="020B0604020202020204" pitchFamily="34" charset="0"/>
                <a:cs typeface="Arial" panose="020B0604020202020204" pitchFamily="34" charset="0"/>
              </a:rPr>
              <a:t>concrete progress </a:t>
            </a:r>
            <a:r>
              <a:rPr lang="en-AU" sz="2000" b="1" dirty="0" smtClean="0">
                <a:latin typeface="Arial" panose="020B0604020202020204" pitchFamily="34" charset="0"/>
                <a:cs typeface="Arial" panose="020B0604020202020204" pitchFamily="34" charset="0"/>
              </a:rPr>
              <a:t>had </a:t>
            </a:r>
            <a:r>
              <a:rPr lang="en-AU" sz="2000" b="1" dirty="0">
                <a:latin typeface="Arial" panose="020B0604020202020204" pitchFamily="34" charset="0"/>
                <a:cs typeface="Arial" panose="020B0604020202020204" pitchFamily="34" charset="0"/>
              </a:rPr>
              <a:t>occurred</a:t>
            </a:r>
          </a:p>
          <a:p>
            <a:pPr marL="457200" indent="-457200">
              <a:spcAft>
                <a:spcPts val="1200"/>
              </a:spcAft>
              <a:buFont typeface="+mj-lt"/>
              <a:buAutoNum type="arabicPeriod"/>
            </a:pPr>
            <a:r>
              <a:rPr lang="en-AU" sz="2000" b="1" dirty="0" smtClean="0">
                <a:latin typeface="Arial" panose="020B0604020202020204" pitchFamily="34" charset="0"/>
                <a:cs typeface="Arial" panose="020B0604020202020204" pitchFamily="34" charset="0"/>
              </a:rPr>
              <a:t>All relevant VCs and WGs confirmed:</a:t>
            </a:r>
          </a:p>
          <a:p>
            <a:pPr marL="1008000" indent="-457200">
              <a:spcAft>
                <a:spcPts val="120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Their </a:t>
            </a:r>
            <a:r>
              <a:rPr lang="en-AU" sz="2000" dirty="0">
                <a:latin typeface="Arial" panose="020B0604020202020204" pitchFamily="34" charset="0"/>
                <a:cs typeface="Arial" panose="020B0604020202020204" pitchFamily="34" charset="0"/>
              </a:rPr>
              <a:t>understanding of the actions</a:t>
            </a:r>
            <a:r>
              <a:rPr lang="en-AU" sz="2000" dirty="0" smtClean="0">
                <a:latin typeface="Arial" panose="020B0604020202020204" pitchFamily="34" charset="0"/>
                <a:cs typeface="Arial" panose="020B0604020202020204" pitchFamily="34" charset="0"/>
              </a:rPr>
              <a:t>.</a:t>
            </a:r>
          </a:p>
          <a:p>
            <a:pPr marL="1008000" indent="-457200">
              <a:spcAft>
                <a:spcPts val="120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That internal planning is under way, with a number of groups having processes in hand.</a:t>
            </a:r>
          </a:p>
          <a:p>
            <a:pPr marL="1008000" indent="-457200">
              <a:spcAft>
                <a:spcPts val="120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That no resource limitations have been identified</a:t>
            </a:r>
            <a:r>
              <a:rPr lang="en-AU" sz="2000" dirty="0" smtClean="0">
                <a:latin typeface="Arial" panose="020B0604020202020204" pitchFamily="34" charset="0"/>
                <a:cs typeface="Arial" panose="020B0604020202020204" pitchFamily="34" charset="0"/>
              </a:rPr>
              <a:t>.</a:t>
            </a:r>
            <a:r>
              <a:rPr lang="en-AU" sz="2000" i="1" dirty="0" smtClean="0">
                <a:latin typeface="Arial" panose="020B0604020202020204" pitchFamily="34" charset="0"/>
                <a:cs typeface="Arial" panose="020B0604020202020204" pitchFamily="34" charset="0"/>
              </a:rPr>
              <a:t>[??]</a:t>
            </a:r>
            <a:endParaRPr lang="en-AU" sz="2000" i="1" dirty="0" smtClean="0">
              <a:latin typeface="Arial" panose="020B0604020202020204" pitchFamily="34" charset="0"/>
              <a:cs typeface="Arial" panose="020B0604020202020204" pitchFamily="34" charset="0"/>
            </a:endParaRPr>
          </a:p>
          <a:p>
            <a:pPr marL="457200" indent="-457200">
              <a:spcAft>
                <a:spcPts val="1200"/>
              </a:spcAft>
              <a:buFont typeface="+mj-lt"/>
              <a:buAutoNum type="arabicPeriod" startAt="2"/>
            </a:pPr>
            <a:r>
              <a:rPr lang="en-AU" sz="2000" b="1" dirty="0" smtClean="0">
                <a:latin typeface="Arial" panose="020B0604020202020204" pitchFamily="34" charset="0"/>
                <a:cs typeface="Arial" panose="020B0604020202020204" pitchFamily="34" charset="0"/>
              </a:rPr>
              <a:t>The group noted the broad nature of some of the actions was presenting challenges for planning:</a:t>
            </a:r>
          </a:p>
          <a:p>
            <a:pPr marL="1008000" indent="-457200">
              <a:spcAft>
                <a:spcPts val="120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Some will take many years to complete.</a:t>
            </a:r>
          </a:p>
          <a:p>
            <a:pPr marL="1008000" indent="-457200">
              <a:spcAft>
                <a:spcPts val="120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Progress could be made on a number of fronts.</a:t>
            </a:r>
          </a:p>
          <a:p>
            <a:pPr marL="1008000" indent="-457200">
              <a:spcAft>
                <a:spcPts val="120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‘Grand plans’ difficult in a ‘best efforts’ context.</a:t>
            </a:r>
          </a:p>
          <a:p>
            <a:pPr marL="550800">
              <a:spcAft>
                <a:spcPts val="1200"/>
              </a:spcAft>
            </a:pPr>
            <a:endParaRPr lang="en-AU" sz="2000" b="1" dirty="0" smtClean="0">
              <a:latin typeface="Arial" panose="020B0604020202020204" pitchFamily="34" charset="0"/>
              <a:cs typeface="Arial" panose="020B0604020202020204" pitchFamily="34" charset="0"/>
            </a:endParaRPr>
          </a:p>
          <a:p>
            <a:pPr marL="457200" indent="-457200">
              <a:spcAft>
                <a:spcPts val="1200"/>
              </a:spcAft>
              <a:buFont typeface="+mj-lt"/>
              <a:buAutoNum type="arabicPeriod"/>
            </a:pPr>
            <a:endParaRPr lang="en-US" sz="2000" dirty="0" smtClean="0">
              <a:latin typeface="Arial" panose="020B0604020202020204" pitchFamily="34" charset="0"/>
              <a:cs typeface="Arial" panose="020B0604020202020204" pitchFamily="34" charset="0"/>
            </a:endParaRPr>
          </a:p>
          <a:p>
            <a:pPr marL="648000" lvl="6" indent="-342900">
              <a:spcAft>
                <a:spcPts val="1200"/>
              </a:spcAft>
              <a:buFont typeface="Arial"/>
              <a:buChar char="•"/>
            </a:pPr>
            <a:endParaRPr lang="en-US" sz="2000" dirty="0" smtClean="0">
              <a:latin typeface="Arial" panose="020B0604020202020204" pitchFamily="34" charset="0"/>
              <a:cs typeface="Arial" panose="020B0604020202020204" pitchFamily="34" charset="0"/>
            </a:endParaRPr>
          </a:p>
          <a:p>
            <a:pPr marL="800100" lvl="1" indent="-342900">
              <a:spcAft>
                <a:spcPts val="1200"/>
              </a:spcAft>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77138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00" y="1542043"/>
            <a:ext cx="8839200" cy="5816977"/>
          </a:xfrm>
          <a:prstGeom prst="rect">
            <a:avLst/>
          </a:prstGeom>
        </p:spPr>
        <p:txBody>
          <a:bodyPr wrap="square">
            <a:spAutoFit/>
          </a:bodyPr>
          <a:lstStyle/>
          <a:p>
            <a:pPr marL="457200" indent="-457200">
              <a:spcAft>
                <a:spcPts val="1200"/>
              </a:spcAft>
              <a:buFont typeface="+mj-lt"/>
              <a:buAutoNum type="arabicPeriod"/>
            </a:pPr>
            <a:r>
              <a:rPr lang="en-AU" sz="2000" b="1" dirty="0">
                <a:latin typeface="Arial" panose="020B0604020202020204" pitchFamily="34" charset="0"/>
                <a:cs typeface="Arial" panose="020B0604020202020204" pitchFamily="34" charset="0"/>
              </a:rPr>
              <a:t>The </a:t>
            </a:r>
            <a:r>
              <a:rPr lang="en-AU" sz="2000" b="1" dirty="0" smtClean="0">
                <a:latin typeface="Arial" panose="020B0604020202020204" pitchFamily="34" charset="0"/>
                <a:cs typeface="Arial" panose="020B0604020202020204" pitchFamily="34" charset="0"/>
              </a:rPr>
              <a:t>SIT Technical Workshop noted the cross-cutting long-term nature of the Carbon Actions: </a:t>
            </a:r>
          </a:p>
          <a:p>
            <a:pPr marL="1008000" indent="-457200">
              <a:spcAft>
                <a:spcPts val="1200"/>
              </a:spcAft>
              <a:buFont typeface="Arial" panose="020B0604020202020204" pitchFamily="34" charset="0"/>
              <a:buChar char="•"/>
            </a:pPr>
            <a:r>
              <a:rPr lang="en-AU" sz="2000" dirty="0">
                <a:latin typeface="Arial" panose="020B0604020202020204" pitchFamily="34" charset="0"/>
                <a:cs typeface="Arial" panose="020B0604020202020204" pitchFamily="34" charset="0"/>
              </a:rPr>
              <a:t>They cross 3 VCs and </a:t>
            </a:r>
            <a:r>
              <a:rPr lang="en-AU" sz="2000" dirty="0" smtClean="0">
                <a:latin typeface="Arial" panose="020B0604020202020204" pitchFamily="34" charset="0"/>
                <a:cs typeface="Arial" panose="020B0604020202020204" pitchFamily="34" charset="0"/>
              </a:rPr>
              <a:t>WGs.</a:t>
            </a:r>
          </a:p>
          <a:p>
            <a:pPr marL="1008000" indent="-457200">
              <a:spcAft>
                <a:spcPts val="120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Many </a:t>
            </a:r>
            <a:r>
              <a:rPr lang="en-AU" sz="2000" dirty="0">
                <a:latin typeface="Arial" panose="020B0604020202020204" pitchFamily="34" charset="0"/>
                <a:cs typeface="Arial" panose="020B0604020202020204" pitchFamily="34" charset="0"/>
              </a:rPr>
              <a:t>actions require collaboration</a:t>
            </a:r>
            <a:r>
              <a:rPr lang="en-AU" sz="2000" dirty="0" smtClean="0">
                <a:latin typeface="Arial" panose="020B0604020202020204" pitchFamily="34" charset="0"/>
                <a:cs typeface="Arial" panose="020B0604020202020204" pitchFamily="34" charset="0"/>
              </a:rPr>
              <a:t>.</a:t>
            </a:r>
          </a:p>
          <a:p>
            <a:pPr marL="1008000" indent="-457200">
              <a:spcAft>
                <a:spcPts val="120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Many will take years to complete.</a:t>
            </a:r>
          </a:p>
          <a:p>
            <a:pPr marL="1008000" indent="-457200">
              <a:spcAft>
                <a:spcPts val="120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Specific progress will depend on agency resources and priorities at the time – ‘grand plans’ unlikely.</a:t>
            </a:r>
            <a:endParaRPr lang="en-AU" sz="2000" dirty="0">
              <a:latin typeface="Arial" panose="020B0604020202020204" pitchFamily="34" charset="0"/>
              <a:cs typeface="Arial" panose="020B0604020202020204" pitchFamily="34" charset="0"/>
            </a:endParaRPr>
          </a:p>
          <a:p>
            <a:pPr marL="457200" indent="-457200">
              <a:spcAft>
                <a:spcPts val="1200"/>
              </a:spcAft>
              <a:buFont typeface="+mj-lt"/>
              <a:buAutoNum type="arabicPeriod" startAt="2"/>
            </a:pPr>
            <a:r>
              <a:rPr lang="en-AU" sz="2000" b="1" dirty="0" smtClean="0">
                <a:latin typeface="Arial" panose="020B0604020202020204" pitchFamily="34" charset="0"/>
                <a:cs typeface="Arial" panose="020B0604020202020204" pitchFamily="34" charset="0"/>
              </a:rPr>
              <a:t>The current process is providing valuable lessons </a:t>
            </a:r>
            <a:r>
              <a:rPr lang="en-AU" sz="2000" dirty="0" smtClean="0">
                <a:latin typeface="Arial" panose="020B0604020202020204" pitchFamily="34" charset="0"/>
                <a:cs typeface="Arial" panose="020B0604020202020204" pitchFamily="34" charset="0"/>
              </a:rPr>
              <a:t>on responding to a cross-cutting external mandate.</a:t>
            </a:r>
          </a:p>
          <a:p>
            <a:pPr marL="457200" indent="-457200">
              <a:spcAft>
                <a:spcPts val="1200"/>
              </a:spcAft>
              <a:buFont typeface="+mj-lt"/>
              <a:buAutoNum type="arabicPeriod" startAt="2"/>
            </a:pPr>
            <a:r>
              <a:rPr lang="en-AU" sz="2000" b="1" dirty="0" smtClean="0">
                <a:latin typeface="Arial" panose="020B0604020202020204" pitchFamily="34" charset="0"/>
                <a:cs typeface="Arial" panose="020B0604020202020204" pitchFamily="34" charset="0"/>
              </a:rPr>
              <a:t>This is likely to become more common </a:t>
            </a:r>
            <a:r>
              <a:rPr lang="en-AU" sz="2000" dirty="0" smtClean="0">
                <a:latin typeface="Arial" panose="020B0604020202020204" pitchFamily="34" charset="0"/>
                <a:cs typeface="Arial" panose="020B0604020202020204" pitchFamily="34" charset="0"/>
              </a:rPr>
              <a:t>in the next decade of GEO with its increased focus on defining SBA-level requirement sets.</a:t>
            </a:r>
          </a:p>
          <a:p>
            <a:pPr>
              <a:spcAft>
                <a:spcPts val="1200"/>
              </a:spcAft>
            </a:pPr>
            <a:endParaRPr lang="en-US" sz="2000" dirty="0" smtClean="0">
              <a:latin typeface="Arial" panose="020B0604020202020204" pitchFamily="34" charset="0"/>
              <a:cs typeface="Arial" panose="020B0604020202020204" pitchFamily="34" charset="0"/>
            </a:endParaRPr>
          </a:p>
          <a:p>
            <a:pPr marL="648000" lvl="6" indent="-342900">
              <a:spcAft>
                <a:spcPts val="1200"/>
              </a:spcAft>
              <a:buFont typeface="Arial"/>
              <a:buChar char="•"/>
            </a:pPr>
            <a:endParaRPr lang="en-US" sz="2000" dirty="0" smtClean="0">
              <a:latin typeface="Arial" panose="020B0604020202020204" pitchFamily="34" charset="0"/>
              <a:cs typeface="Arial" panose="020B0604020202020204" pitchFamily="34" charset="0"/>
            </a:endParaRPr>
          </a:p>
          <a:p>
            <a:pPr marL="800100" lvl="1" indent="-342900">
              <a:spcAft>
                <a:spcPts val="1200"/>
              </a:spcAft>
              <a:buFont typeface="Courier New" panose="02070309020205020404" pitchFamily="49" charset="0"/>
              <a:buChar char="o"/>
            </a:pPr>
            <a:endParaRPr lang="en-US" sz="2000" dirty="0">
              <a:latin typeface="Arial" panose="020B0604020202020204" pitchFamily="34" charset="0"/>
              <a:cs typeface="Arial" panose="020B0604020202020204" pitchFamily="34" charset="0"/>
            </a:endParaRPr>
          </a:p>
        </p:txBody>
      </p:sp>
      <p:sp>
        <p:nvSpPr>
          <p:cNvPr id="3" name="テキスト ボックス 1"/>
          <p:cNvSpPr txBox="1"/>
          <p:nvPr/>
        </p:nvSpPr>
        <p:spPr>
          <a:xfrm>
            <a:off x="611560" y="476672"/>
            <a:ext cx="63246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altLang="ja-JP" sz="3600" b="1" dirty="0" smtClean="0">
                <a:solidFill>
                  <a:srgbClr val="000000"/>
                </a:solidFill>
                <a:latin typeface="Droid Serif"/>
              </a:rPr>
              <a:t>Broader Implications</a:t>
            </a:r>
            <a:endParaRPr kumimoji="0" lang="ja-JP" altLang="en-US" sz="3600" b="0" i="0" u="none" strike="noStrike" cap="none" spc="0" normalizeH="0" baseline="0" dirty="0">
              <a:ln>
                <a:noFill/>
              </a:ln>
              <a:solidFill>
                <a:srgbClr val="000000"/>
              </a:solidFill>
              <a:effectLst/>
              <a:uFillTx/>
              <a:latin typeface="Droid Serif"/>
            </a:endParaRPr>
          </a:p>
        </p:txBody>
      </p:sp>
    </p:spTree>
    <p:extLst>
      <p:ext uri="{BB962C8B-B14F-4D97-AF65-F5344CB8AC3E}">
        <p14:creationId xmlns:p14="http://schemas.microsoft.com/office/powerpoint/2010/main" val="193460674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404664"/>
            <a:ext cx="63246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altLang="ja-JP" sz="3600" b="1" dirty="0" smtClean="0">
                <a:solidFill>
                  <a:srgbClr val="000000"/>
                </a:solidFill>
                <a:latin typeface="Droid Serif"/>
              </a:rPr>
              <a:t>Way Forward</a:t>
            </a:r>
            <a:endParaRPr kumimoji="0" lang="ja-JP" altLang="en-US" sz="3600" b="0" i="0" u="none" strike="noStrike" cap="none" spc="0" normalizeH="0" baseline="0" dirty="0">
              <a:ln>
                <a:noFill/>
              </a:ln>
              <a:solidFill>
                <a:srgbClr val="000000"/>
              </a:solidFill>
              <a:effectLst/>
              <a:uFillTx/>
              <a:latin typeface="Droid Serif"/>
            </a:endParaRPr>
          </a:p>
        </p:txBody>
      </p:sp>
      <p:sp>
        <p:nvSpPr>
          <p:cNvPr id="3" name="Rectangle 2"/>
          <p:cNvSpPr/>
          <p:nvPr/>
        </p:nvSpPr>
        <p:spPr>
          <a:xfrm>
            <a:off x="304800" y="1765300"/>
            <a:ext cx="8839200" cy="3477876"/>
          </a:xfrm>
          <a:prstGeom prst="rect">
            <a:avLst/>
          </a:prstGeom>
        </p:spPr>
        <p:txBody>
          <a:bodyPr wrap="square">
            <a:spAutoFit/>
          </a:bodyPr>
          <a:lstStyle/>
          <a:p>
            <a:pPr marL="457200" indent="-457200">
              <a:spcAft>
                <a:spcPts val="1200"/>
              </a:spcAft>
              <a:buFont typeface="+mj-lt"/>
              <a:buAutoNum type="arabicPeriod"/>
            </a:pPr>
            <a:r>
              <a:rPr lang="en-AU" b="1" dirty="0" smtClean="0">
                <a:latin typeface="Arial" panose="020B0604020202020204" pitchFamily="34" charset="0"/>
                <a:cs typeface="Arial" panose="020B0604020202020204" pitchFamily="34" charset="0"/>
              </a:rPr>
              <a:t>VCs and WGs were reassured that Principals </a:t>
            </a:r>
            <a:r>
              <a:rPr lang="en-AU" b="1" dirty="0">
                <a:latin typeface="Arial" panose="020B0604020202020204" pitchFamily="34" charset="0"/>
                <a:cs typeface="Arial" panose="020B0604020202020204" pitchFamily="34" charset="0"/>
              </a:rPr>
              <a:t>understand that ‘finishing’ many of the actions is a long-term </a:t>
            </a:r>
            <a:r>
              <a:rPr lang="en-AU" b="1" dirty="0" smtClean="0">
                <a:latin typeface="Arial" panose="020B0604020202020204" pitchFamily="34" charset="0"/>
                <a:cs typeface="Arial" panose="020B0604020202020204" pitchFamily="34" charset="0"/>
              </a:rPr>
              <a:t>effort and that an ‘agile’ approach is appropriate.</a:t>
            </a:r>
            <a:endParaRPr lang="en-AU" b="1" dirty="0">
              <a:latin typeface="Arial" panose="020B0604020202020204" pitchFamily="34" charset="0"/>
              <a:cs typeface="Arial" panose="020B0604020202020204" pitchFamily="34" charset="0"/>
            </a:endParaRPr>
          </a:p>
          <a:p>
            <a:pPr marL="457200" indent="-457200">
              <a:spcAft>
                <a:spcPts val="1200"/>
              </a:spcAft>
              <a:buFont typeface="+mj-lt"/>
              <a:buAutoNum type="arabicPeriod"/>
            </a:pPr>
            <a:r>
              <a:rPr lang="en-AU" b="1" dirty="0" smtClean="0">
                <a:latin typeface="Arial" panose="020B0604020202020204" pitchFamily="34" charset="0"/>
                <a:cs typeface="Arial" panose="020B0604020202020204" pitchFamily="34" charset="0"/>
              </a:rPr>
              <a:t>Noting the need to build momentum the SIT Vice Chair suggested that:</a:t>
            </a:r>
          </a:p>
          <a:p>
            <a:pPr marL="1008000" indent="-457200">
              <a:spcAft>
                <a:spcPts val="12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VCs and WGs focus </a:t>
            </a:r>
            <a:r>
              <a:rPr lang="en-AU" dirty="0">
                <a:latin typeface="Arial" panose="020B0604020202020204" pitchFamily="34" charset="0"/>
                <a:cs typeface="Arial" panose="020B0604020202020204" pitchFamily="34" charset="0"/>
              </a:rPr>
              <a:t>specific near-term (1 year) steps that </a:t>
            </a:r>
            <a:r>
              <a:rPr lang="en-AU" dirty="0" smtClean="0">
                <a:latin typeface="Arial" panose="020B0604020202020204" pitchFamily="34" charset="0"/>
                <a:cs typeface="Arial" panose="020B0604020202020204" pitchFamily="34" charset="0"/>
              </a:rPr>
              <a:t>are achievable and will </a:t>
            </a:r>
            <a:r>
              <a:rPr lang="en-AU" dirty="0">
                <a:latin typeface="Arial" panose="020B0604020202020204" pitchFamily="34" charset="0"/>
                <a:cs typeface="Arial" panose="020B0604020202020204" pitchFamily="34" charset="0"/>
              </a:rPr>
              <a:t>show </a:t>
            </a:r>
            <a:r>
              <a:rPr lang="en-AU" dirty="0" smtClean="0">
                <a:latin typeface="Arial" panose="020B0604020202020204" pitchFamily="34" charset="0"/>
                <a:cs typeface="Arial" panose="020B0604020202020204" pitchFamily="34" charset="0"/>
              </a:rPr>
              <a:t>progress.</a:t>
            </a:r>
          </a:p>
          <a:p>
            <a:pPr marL="1008000" indent="-457200">
              <a:spcAft>
                <a:spcPts val="12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Principals be engaged to determine their support for these proposed ‘next steps’; with this helping give VCs and WGs confidence in their direction.</a:t>
            </a:r>
            <a:endParaRPr lang="en-AU" dirty="0">
              <a:latin typeface="Arial" panose="020B0604020202020204" pitchFamily="34" charset="0"/>
              <a:cs typeface="Arial" panose="020B0604020202020204" pitchFamily="34" charset="0"/>
            </a:endParaRPr>
          </a:p>
          <a:p>
            <a:pPr marL="457200" indent="-457200">
              <a:spcAft>
                <a:spcPts val="1200"/>
              </a:spcAft>
              <a:buFont typeface="+mj-lt"/>
              <a:buAutoNum type="arabicPeriod" startAt="3"/>
            </a:pPr>
            <a:r>
              <a:rPr lang="en-AU" b="1" dirty="0" smtClean="0">
                <a:latin typeface="Arial" panose="020B0604020202020204" pitchFamily="34" charset="0"/>
                <a:cs typeface="Arial" panose="020B0604020202020204" pitchFamily="34" charset="0"/>
              </a:rPr>
              <a:t>VCs and WGs agreed to propose such next </a:t>
            </a:r>
            <a:r>
              <a:rPr lang="en-AU" b="1" dirty="0">
                <a:latin typeface="Arial" panose="020B0604020202020204" pitchFamily="34" charset="0"/>
                <a:cs typeface="Arial" panose="020B0604020202020204" pitchFamily="34" charset="0"/>
              </a:rPr>
              <a:t>steps with a 1-year time horizon, for consideration at </a:t>
            </a:r>
            <a:r>
              <a:rPr lang="en-AU" b="1" dirty="0" smtClean="0">
                <a:latin typeface="Arial" panose="020B0604020202020204" pitchFamily="34" charset="0"/>
                <a:cs typeface="Arial" panose="020B0604020202020204" pitchFamily="34" charset="0"/>
              </a:rPr>
              <a:t>SIT-</a:t>
            </a:r>
            <a:r>
              <a:rPr lang="en-AU" b="1" dirty="0" smtClean="0">
                <a:latin typeface="Arial" panose="020B0604020202020204" pitchFamily="34" charset="0"/>
                <a:cs typeface="Arial" panose="020B0604020202020204" pitchFamily="34" charset="0"/>
              </a:rPr>
              <a:t>31</a:t>
            </a:r>
            <a:endParaRPr lang="en-AU"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80630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44628473"/>
              </p:ext>
            </p:extLst>
          </p:nvPr>
        </p:nvGraphicFramePr>
        <p:xfrm>
          <a:off x="467544" y="1052736"/>
          <a:ext cx="6571456" cy="5241332"/>
        </p:xfrm>
        <a:graphic>
          <a:graphicData uri="http://schemas.openxmlformats.org/drawingml/2006/table">
            <a:tbl>
              <a:tblPr>
                <a:tableStyleId>{5940675A-B579-460E-94D1-54222C63F5DA}</a:tableStyleId>
              </a:tblPr>
              <a:tblGrid>
                <a:gridCol w="5199856"/>
                <a:gridCol w="1371600"/>
              </a:tblGrid>
              <a:tr h="1143000">
                <a:tc>
                  <a:txBody>
                    <a:bodyPr/>
                    <a:lstStyle/>
                    <a:p>
                      <a:pPr algn="l" fontAlgn="ctr"/>
                      <a:r>
                        <a:rPr lang="en-AU" sz="1600" u="none" strike="noStrike" dirty="0" smtClean="0">
                          <a:solidFill>
                            <a:srgbClr val="FF0000"/>
                          </a:solidFill>
                          <a:effectLst/>
                        </a:rPr>
                        <a:t>Encourage </a:t>
                      </a:r>
                      <a:r>
                        <a:rPr lang="en-AU" sz="1600" u="none" strike="noStrike" dirty="0">
                          <a:solidFill>
                            <a:srgbClr val="FF0000"/>
                          </a:solidFill>
                          <a:effectLst/>
                        </a:rPr>
                        <a:t>the production and availability of high-quality, consistent long time series data products based on multiple sensors and missions </a:t>
                      </a:r>
                      <a:r>
                        <a:rPr lang="en-AU" sz="1600" u="none" strike="noStrike" dirty="0">
                          <a:effectLst/>
                        </a:rPr>
                        <a:t>for carbon and climate science and for model-data and data-data </a:t>
                      </a:r>
                      <a:r>
                        <a:rPr lang="en-AU" sz="1600" u="none" strike="noStrike" dirty="0" err="1">
                          <a:effectLst/>
                        </a:rPr>
                        <a:t>intercomparison</a:t>
                      </a:r>
                      <a:r>
                        <a:rPr lang="en-AU" sz="1600" u="none" strike="noStrike" dirty="0">
                          <a:effectLst/>
                        </a:rPr>
                        <a:t> exercises.  </a:t>
                      </a:r>
                      <a:endParaRPr lang="en-AU" sz="1600" b="0" i="0" u="none" strike="noStrike" dirty="0">
                        <a:solidFill>
                          <a:srgbClr val="000000"/>
                        </a:solidFill>
                        <a:effectLst/>
                        <a:latin typeface="Calibri"/>
                      </a:endParaRPr>
                    </a:p>
                  </a:txBody>
                  <a:tcPr marL="36000" marR="36000" marT="36000" marB="36000" anchor="ctr">
                    <a:solidFill>
                      <a:srgbClr val="FFFFFF"/>
                    </a:solidFill>
                  </a:tcPr>
                </a:tc>
                <a:tc>
                  <a:txBody>
                    <a:bodyPr/>
                    <a:lstStyle/>
                    <a:p>
                      <a:pPr algn="l" fontAlgn="ctr"/>
                      <a:r>
                        <a:rPr lang="en-AU" sz="1400" u="none" strike="noStrike">
                          <a:effectLst/>
                        </a:rPr>
                        <a:t>WGCV</a:t>
                      </a:r>
                      <a:br>
                        <a:rPr lang="en-AU" sz="1400" u="none" strike="noStrike">
                          <a:effectLst/>
                        </a:rPr>
                      </a:br>
                      <a:r>
                        <a:rPr lang="en-AU" sz="1400" u="none" strike="noStrike">
                          <a:effectLst/>
                        </a:rPr>
                        <a:t>AC-VC</a:t>
                      </a:r>
                      <a:br>
                        <a:rPr lang="en-AU" sz="1400" u="none" strike="noStrike">
                          <a:effectLst/>
                        </a:rPr>
                      </a:br>
                      <a:r>
                        <a:rPr lang="en-AU" sz="1400" u="none" strike="noStrike">
                          <a:effectLst/>
                        </a:rPr>
                        <a:t>LSI-VC</a:t>
                      </a:r>
                      <a:br>
                        <a:rPr lang="en-AU" sz="1400" u="none" strike="noStrike">
                          <a:effectLst/>
                        </a:rPr>
                      </a:br>
                      <a:r>
                        <a:rPr lang="en-AU" sz="1400" u="none" strike="noStrike">
                          <a:effectLst/>
                        </a:rPr>
                        <a:t>OCR-VC</a:t>
                      </a:r>
                      <a:endParaRPr lang="en-AU" sz="1400" b="0" i="0" u="none" strike="noStrike">
                        <a:solidFill>
                          <a:srgbClr val="000000"/>
                        </a:solidFill>
                        <a:effectLst/>
                        <a:latin typeface="Calibri"/>
                      </a:endParaRPr>
                    </a:p>
                  </a:txBody>
                  <a:tcPr marL="9525" marR="9525" marT="9525" marB="0" anchor="ctr">
                    <a:solidFill>
                      <a:srgbClr val="FFFFFF"/>
                    </a:solidFill>
                  </a:tcPr>
                </a:tc>
              </a:tr>
              <a:tr h="685800">
                <a:tc>
                  <a:txBody>
                    <a:bodyPr/>
                    <a:lstStyle/>
                    <a:p>
                      <a:pPr algn="l" fontAlgn="ctr"/>
                      <a:r>
                        <a:rPr lang="en-AU" sz="1600" u="none" strike="noStrike" dirty="0" smtClean="0">
                          <a:solidFill>
                            <a:srgbClr val="FF0000"/>
                          </a:solidFill>
                          <a:effectLst/>
                        </a:rPr>
                        <a:t>Make </a:t>
                      </a:r>
                      <a:r>
                        <a:rPr lang="en-AU" sz="1600" u="none" strike="noStrike" dirty="0">
                          <a:solidFill>
                            <a:srgbClr val="FF0000"/>
                          </a:solidFill>
                          <a:effectLst/>
                        </a:rPr>
                        <a:t>publicly available all information necessary to document the accuracy, clarity, and traceability of the satellite data and data products they produce.</a:t>
                      </a:r>
                      <a:endParaRPr lang="en-AU" sz="1600" b="0" i="0" u="none" strike="noStrike" dirty="0">
                        <a:solidFill>
                          <a:srgbClr val="FF0000"/>
                        </a:solidFill>
                        <a:effectLst/>
                        <a:latin typeface="Calibri"/>
                      </a:endParaRPr>
                    </a:p>
                  </a:txBody>
                  <a:tcPr marL="36000" marR="36000" marT="36000" marB="36000" anchor="ctr">
                    <a:solidFill>
                      <a:srgbClr val="FFFFFF"/>
                    </a:solidFill>
                  </a:tcPr>
                </a:tc>
                <a:tc>
                  <a:txBody>
                    <a:bodyPr/>
                    <a:lstStyle/>
                    <a:p>
                      <a:pPr algn="l" fontAlgn="ctr"/>
                      <a:r>
                        <a:rPr lang="en-AU" sz="1400" u="none" strike="noStrike">
                          <a:effectLst/>
                        </a:rPr>
                        <a:t>WGCV</a:t>
                      </a:r>
                      <a:br>
                        <a:rPr lang="en-AU" sz="1400" u="none" strike="noStrike">
                          <a:effectLst/>
                        </a:rPr>
                      </a:br>
                      <a:r>
                        <a:rPr lang="en-AU" sz="1400" u="none" strike="noStrike">
                          <a:effectLst/>
                        </a:rPr>
                        <a:t>VCs</a:t>
                      </a:r>
                      <a:endParaRPr lang="en-AU" sz="1400" b="0" i="0" u="none" strike="noStrike">
                        <a:solidFill>
                          <a:srgbClr val="000000"/>
                        </a:solidFill>
                        <a:effectLst/>
                        <a:latin typeface="Calibri"/>
                      </a:endParaRPr>
                    </a:p>
                  </a:txBody>
                  <a:tcPr marL="9525" marR="9525" marT="9525" marB="0" anchor="ctr">
                    <a:solidFill>
                      <a:srgbClr val="FFFFFF"/>
                    </a:solidFill>
                  </a:tcPr>
                </a:tc>
              </a:tr>
              <a:tr h="1089212">
                <a:tc>
                  <a:txBody>
                    <a:bodyPr/>
                    <a:lstStyle/>
                    <a:p>
                      <a:pPr algn="l" fontAlgn="ctr"/>
                      <a:r>
                        <a:rPr lang="en-AU" sz="1600" u="none" strike="noStrike" dirty="0" smtClean="0">
                          <a:effectLst/>
                        </a:rPr>
                        <a:t>Coordinate efforts </a:t>
                      </a:r>
                      <a:r>
                        <a:rPr lang="en-AU" sz="1600" u="none" strike="noStrike" dirty="0">
                          <a:effectLst/>
                        </a:rPr>
                        <a:t>to develop compatible (e.g., temporal and spatial resolution, grids, data formats, common auxiliary data, units) carbon data products from multiple </a:t>
                      </a:r>
                      <a:r>
                        <a:rPr lang="en-AU" sz="1600" u="none" strike="noStrike" dirty="0" smtClean="0">
                          <a:effectLst/>
                        </a:rPr>
                        <a:t>missions</a:t>
                      </a:r>
                      <a:endParaRPr lang="en-AU" sz="1600" b="0" i="0" u="none" strike="noStrike" dirty="0">
                        <a:solidFill>
                          <a:srgbClr val="003B3A"/>
                        </a:solidFill>
                        <a:effectLst/>
                        <a:latin typeface="Calibri"/>
                      </a:endParaRPr>
                    </a:p>
                  </a:txBody>
                  <a:tcPr marL="36000" marR="36000" marT="36000" marB="36000" anchor="ctr">
                    <a:solidFill>
                      <a:srgbClr val="FFFFFF"/>
                    </a:solidFill>
                  </a:tcPr>
                </a:tc>
                <a:tc>
                  <a:txBody>
                    <a:bodyPr/>
                    <a:lstStyle/>
                    <a:p>
                      <a:pPr algn="l" fontAlgn="ctr"/>
                      <a:r>
                        <a:rPr lang="en-AU" sz="1400" u="none" strike="noStrike">
                          <a:effectLst/>
                        </a:rPr>
                        <a:t>OCR-VC</a:t>
                      </a:r>
                      <a:br>
                        <a:rPr lang="en-AU" sz="1400" u="none" strike="noStrike">
                          <a:effectLst/>
                        </a:rPr>
                      </a:br>
                      <a:r>
                        <a:rPr lang="en-AU" sz="1400" u="none" strike="noStrike">
                          <a:effectLst/>
                        </a:rPr>
                        <a:t>AC-VC</a:t>
                      </a:r>
                      <a:br>
                        <a:rPr lang="en-AU" sz="1400" u="none" strike="noStrike">
                          <a:effectLst/>
                        </a:rPr>
                      </a:br>
                      <a:r>
                        <a:rPr lang="en-AU" sz="1400" u="none" strike="noStrike">
                          <a:effectLst/>
                        </a:rPr>
                        <a:t>LSI-VC</a:t>
                      </a:r>
                      <a:br>
                        <a:rPr lang="en-AU" sz="1400" u="none" strike="noStrike">
                          <a:effectLst/>
                        </a:rPr>
                      </a:br>
                      <a:r>
                        <a:rPr lang="en-AU" sz="1400" u="none" strike="noStrike">
                          <a:effectLst/>
                        </a:rPr>
                        <a:t>WGCV</a:t>
                      </a:r>
                      <a:endParaRPr lang="en-AU" sz="1400" b="0" i="0" u="none" strike="noStrike">
                        <a:solidFill>
                          <a:srgbClr val="000000"/>
                        </a:solidFill>
                        <a:effectLst/>
                        <a:latin typeface="Calibri"/>
                      </a:endParaRPr>
                    </a:p>
                  </a:txBody>
                  <a:tcPr marL="9525" marR="9525" marT="9525" marB="0" anchor="ctr">
                    <a:solidFill>
                      <a:srgbClr val="FFFFFF"/>
                    </a:solidFill>
                  </a:tcPr>
                </a:tc>
              </a:tr>
              <a:tr h="1143000">
                <a:tc>
                  <a:txBody>
                    <a:bodyPr/>
                    <a:lstStyle/>
                    <a:p>
                      <a:pPr algn="l" fontAlgn="ctr"/>
                      <a:r>
                        <a:rPr lang="en-AU" sz="1600" u="none" strike="noStrike" dirty="0" smtClean="0">
                          <a:solidFill>
                            <a:srgbClr val="FF0000"/>
                          </a:solidFill>
                          <a:effectLst/>
                        </a:rPr>
                        <a:t>Ensure </a:t>
                      </a:r>
                      <a:r>
                        <a:rPr lang="en-AU" sz="1600" u="none" strike="noStrike" dirty="0">
                          <a:solidFill>
                            <a:srgbClr val="FF0000"/>
                          </a:solidFill>
                          <a:effectLst/>
                        </a:rPr>
                        <a:t>the long-term accessibility of satellite data and data products for carbon cycle science and policy.  This must include arrangement for secure archives, documentation, and metadata as well as for provisions for easy discovery and </a:t>
                      </a:r>
                      <a:r>
                        <a:rPr lang="en-AU" sz="1600" u="none" strike="noStrike" dirty="0" smtClean="0">
                          <a:effectLst/>
                        </a:rPr>
                        <a:t>access</a:t>
                      </a:r>
                      <a:endParaRPr lang="en-AU" sz="1600" b="0" i="0" u="none" strike="noStrike" dirty="0">
                        <a:solidFill>
                          <a:srgbClr val="003B3A"/>
                        </a:solidFill>
                        <a:effectLst/>
                        <a:latin typeface="Calibri"/>
                      </a:endParaRPr>
                    </a:p>
                  </a:txBody>
                  <a:tcPr marL="36000" marR="36000" marT="36000" marB="36000" anchor="ctr">
                    <a:solidFill>
                      <a:srgbClr val="FFFFFF"/>
                    </a:solidFill>
                  </a:tcPr>
                </a:tc>
                <a:tc>
                  <a:txBody>
                    <a:bodyPr/>
                    <a:lstStyle/>
                    <a:p>
                      <a:pPr algn="l" fontAlgn="ctr"/>
                      <a:r>
                        <a:rPr lang="en-AU" sz="1400" u="none" strike="noStrike">
                          <a:effectLst/>
                        </a:rPr>
                        <a:t>WGISS</a:t>
                      </a:r>
                      <a:endParaRPr lang="en-AU" sz="1400" b="0" i="0" u="none" strike="noStrike">
                        <a:solidFill>
                          <a:srgbClr val="000000"/>
                        </a:solidFill>
                        <a:effectLst/>
                        <a:latin typeface="Calibri"/>
                      </a:endParaRPr>
                    </a:p>
                  </a:txBody>
                  <a:tcPr marL="9525" marR="9525" marT="9525" marB="0" anchor="ctr">
                    <a:solidFill>
                      <a:srgbClr val="FFFFFF"/>
                    </a:solidFill>
                  </a:tcPr>
                </a:tc>
              </a:tr>
              <a:tr h="914400">
                <a:tc>
                  <a:txBody>
                    <a:bodyPr/>
                    <a:lstStyle/>
                    <a:p>
                      <a:pPr algn="l" fontAlgn="ctr"/>
                      <a:r>
                        <a:rPr lang="en-AU" sz="1600" u="none" strike="noStrike" dirty="0" smtClean="0">
                          <a:effectLst/>
                        </a:rPr>
                        <a:t>Serve </a:t>
                      </a:r>
                      <a:r>
                        <a:rPr lang="en-AU" sz="1600" u="none" strike="noStrike" dirty="0">
                          <a:effectLst/>
                        </a:rPr>
                        <a:t>as a point-of-contact for appropriate satellite products for major model-data </a:t>
                      </a:r>
                      <a:r>
                        <a:rPr lang="en-AU" sz="1600" u="none" strike="noStrike" dirty="0" err="1">
                          <a:effectLst/>
                        </a:rPr>
                        <a:t>intercomparison</a:t>
                      </a:r>
                      <a:r>
                        <a:rPr lang="en-AU" sz="1600" u="none" strike="noStrike" dirty="0">
                          <a:effectLst/>
                        </a:rPr>
                        <a:t> exercises related to the carbon cycle.</a:t>
                      </a:r>
                      <a:endParaRPr lang="en-AU" sz="1600" b="0" i="0" u="none" strike="noStrike" dirty="0">
                        <a:solidFill>
                          <a:srgbClr val="000000"/>
                        </a:solidFill>
                        <a:effectLst/>
                        <a:latin typeface="Calibri"/>
                      </a:endParaRPr>
                    </a:p>
                  </a:txBody>
                  <a:tcPr marL="36000" marR="36000" marT="36000" marB="36000" anchor="ctr">
                    <a:solidFill>
                      <a:srgbClr val="FFFFFF"/>
                    </a:solidFill>
                  </a:tcPr>
                </a:tc>
                <a:tc>
                  <a:txBody>
                    <a:bodyPr/>
                    <a:lstStyle/>
                    <a:p>
                      <a:pPr algn="l" fontAlgn="ctr"/>
                      <a:r>
                        <a:rPr lang="en-AU" sz="1400" u="none" strike="noStrike" dirty="0" err="1">
                          <a:effectLst/>
                        </a:rPr>
                        <a:t>WGClimate</a:t>
                      </a:r>
                      <a:r>
                        <a:rPr lang="en-AU" sz="1400" u="none" strike="noStrike" dirty="0">
                          <a:effectLst/>
                        </a:rPr>
                        <a:t> chair membership on WDAC</a:t>
                      </a:r>
                      <a:endParaRPr lang="en-AU" sz="1400" b="0" i="0" u="none" strike="noStrike" dirty="0">
                        <a:solidFill>
                          <a:srgbClr val="000000"/>
                        </a:solidFill>
                        <a:effectLst/>
                        <a:latin typeface="Calibri"/>
                      </a:endParaRPr>
                    </a:p>
                  </a:txBody>
                  <a:tcPr marL="9525" marR="9525" marT="9525" marB="0" anchor="ctr">
                    <a:solidFill>
                      <a:srgbClr val="FFFFFF"/>
                    </a:solidFill>
                  </a:tcPr>
                </a:tc>
              </a:tr>
            </a:tbl>
          </a:graphicData>
        </a:graphic>
      </p:graphicFrame>
      <p:sp>
        <p:nvSpPr>
          <p:cNvPr id="3" name="Title 2"/>
          <p:cNvSpPr txBox="1">
            <a:spLocks/>
          </p:cNvSpPr>
          <p:nvPr/>
        </p:nvSpPr>
        <p:spPr>
          <a:xfrm>
            <a:off x="323528" y="188640"/>
            <a:ext cx="8424936" cy="1048871"/>
          </a:xfrm>
          <a:prstGeom prst="rect">
            <a:avLst/>
          </a:prstGeom>
        </p:spPr>
        <p:txBody>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a:r>
              <a:rPr lang="en-US" kern="0" dirty="0" smtClean="0">
                <a:solidFill>
                  <a:srgbClr val="000000"/>
                </a:solidFill>
                <a:latin typeface="Arial Bold" panose="020B0704020202020204" pitchFamily="34" charset="0"/>
                <a:cs typeface="Arial Bold" panose="020B0704020202020204" pitchFamily="34" charset="0"/>
              </a:rPr>
              <a:t>Actions assigned to </a:t>
            </a:r>
            <a:r>
              <a:rPr lang="en-US" kern="0" dirty="0" err="1" smtClean="0">
                <a:solidFill>
                  <a:srgbClr val="000000"/>
                </a:solidFill>
                <a:latin typeface="Arial Bold" panose="020B0704020202020204" pitchFamily="34" charset="0"/>
                <a:cs typeface="Arial Bold" panose="020B0704020202020204" pitchFamily="34" charset="0"/>
              </a:rPr>
              <a:t>WGClimate</a:t>
            </a:r>
            <a:endParaRPr lang="en-US" i="1" kern="0" dirty="0">
              <a:solidFill>
                <a:srgbClr val="000000"/>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330983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Ideas and other points</a:t>
            </a:r>
            <a:endParaRPr lang="en-GB" dirty="0"/>
          </a:p>
        </p:txBody>
      </p:sp>
      <p:sp>
        <p:nvSpPr>
          <p:cNvPr id="2" name="Footer Placeholder 1"/>
          <p:cNvSpPr>
            <a:spLocks noGrp="1"/>
          </p:cNvSpPr>
          <p:nvPr>
            <p:ph type="ftr" sz="quarter" idx="11"/>
          </p:nvPr>
        </p:nvSpPr>
        <p:spPr/>
        <p:txBody>
          <a:bodyPr/>
          <a:lstStyle/>
          <a:p>
            <a:r>
              <a:rPr lang="en-US" smtClean="0"/>
              <a:t>6th Meeting of the Joint CEOS/CGMS Working Group on Climate, 07-09 March, Paris (France)</a:t>
            </a:r>
            <a:endParaRPr lang="en-GB"/>
          </a:p>
        </p:txBody>
      </p:sp>
      <p:sp>
        <p:nvSpPr>
          <p:cNvPr id="4" name="Content Placeholder 3"/>
          <p:cNvSpPr>
            <a:spLocks noGrp="1"/>
          </p:cNvSpPr>
          <p:nvPr>
            <p:ph sz="quarter" idx="1"/>
          </p:nvPr>
        </p:nvSpPr>
        <p:spPr/>
        <p:txBody>
          <a:bodyPr>
            <a:normAutofit fontScale="92500" lnSpcReduction="10000"/>
          </a:bodyPr>
          <a:lstStyle/>
          <a:p>
            <a:pPr marL="514350" indent="-514350">
              <a:buFont typeface="+mj-lt"/>
              <a:buAutoNum type="arabicPeriod"/>
            </a:pPr>
            <a:r>
              <a:rPr lang="en-GB" dirty="0" smtClean="0"/>
              <a:t>For consistent ECV Carbon products take advantage of Inventory output to produce subset of ECV Products contributing to Carbon Strategy</a:t>
            </a:r>
          </a:p>
          <a:p>
            <a:pPr marL="514350" indent="-514350">
              <a:buFont typeface="+mj-lt"/>
              <a:buAutoNum type="arabicPeriod"/>
            </a:pPr>
            <a:r>
              <a:rPr lang="en-GB" dirty="0" smtClean="0"/>
              <a:t>Create list of research priorities for Agencies funding programmes</a:t>
            </a:r>
          </a:p>
          <a:p>
            <a:pPr marL="514350" indent="-514350">
              <a:buFont typeface="+mj-lt"/>
              <a:buAutoNum type="arabicPeriod"/>
            </a:pPr>
            <a:r>
              <a:rPr lang="en-GB" dirty="0" smtClean="0"/>
              <a:t>Synergies with WDAC and CEOS Agencies on data-model inter-comparison/integration</a:t>
            </a:r>
          </a:p>
          <a:p>
            <a:pPr marL="514350" indent="-514350">
              <a:buFont typeface="+mj-lt"/>
              <a:buAutoNum type="arabicPeriod"/>
            </a:pPr>
            <a:r>
              <a:rPr lang="en-GB" dirty="0" smtClean="0"/>
              <a:t>Cross WG-VC longer-term global constellation strategy</a:t>
            </a:r>
          </a:p>
          <a:p>
            <a:pPr marL="514350" indent="-514350">
              <a:buFont typeface="+mj-lt"/>
              <a:buAutoNum type="arabicPeriod"/>
            </a:pPr>
            <a:endParaRPr lang="en-GB" dirty="0" smtClean="0"/>
          </a:p>
          <a:p>
            <a:r>
              <a:rPr lang="en-GB" dirty="0" smtClean="0"/>
              <a:t>Dedicated </a:t>
            </a:r>
            <a:r>
              <a:rPr lang="en-GB" dirty="0" err="1" smtClean="0"/>
              <a:t>WGClimate</a:t>
            </a:r>
            <a:r>
              <a:rPr lang="en-GB" dirty="0" smtClean="0"/>
              <a:t> person  </a:t>
            </a:r>
            <a:endParaRPr lang="en-GB" dirty="0"/>
          </a:p>
          <a:p>
            <a:pPr marL="0" indent="0">
              <a:buNone/>
            </a:pPr>
            <a:endParaRPr lang="en-GB" dirty="0"/>
          </a:p>
          <a:p>
            <a:r>
              <a:rPr lang="en-GB" dirty="0" smtClean="0"/>
              <a:t>New CEOS WP Action on coordination/engagement with new GEO Carbon Flagship - Andr</a:t>
            </a:r>
            <a:r>
              <a:rPr lang="en-GB" dirty="0" smtClean="0"/>
              <a:t>é</a:t>
            </a:r>
            <a:endParaRPr lang="en-GB" dirty="0" smtClean="0"/>
          </a:p>
          <a:p>
            <a:endParaRPr lang="en-GB" dirty="0"/>
          </a:p>
        </p:txBody>
      </p:sp>
    </p:spTree>
    <p:extLst>
      <p:ext uri="{BB962C8B-B14F-4D97-AF65-F5344CB8AC3E}">
        <p14:creationId xmlns:p14="http://schemas.microsoft.com/office/powerpoint/2010/main" val="748131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 and with WGCV</a:t>
            </a:r>
            <a:endParaRPr lang="en-GB" dirty="0"/>
          </a:p>
        </p:txBody>
      </p:sp>
      <p:sp>
        <p:nvSpPr>
          <p:cNvPr id="3" name="Footer Placeholder 2"/>
          <p:cNvSpPr>
            <a:spLocks noGrp="1"/>
          </p:cNvSpPr>
          <p:nvPr>
            <p:ph type="ftr" sz="quarter" idx="11"/>
          </p:nvPr>
        </p:nvSpPr>
        <p:spPr/>
        <p:txBody>
          <a:bodyPr/>
          <a:lstStyle/>
          <a:p>
            <a:r>
              <a:rPr lang="en-US" smtClean="0"/>
              <a:t>6th Meeting of the Joint CEOS/CGMS Working Group on Climate, 07-09 March, Paris (France)</a:t>
            </a:r>
            <a:endParaRPr lang="en-GB" dirty="0"/>
          </a:p>
        </p:txBody>
      </p:sp>
      <p:sp>
        <p:nvSpPr>
          <p:cNvPr id="4" name="Content Placeholder 3"/>
          <p:cNvSpPr>
            <a:spLocks noGrp="1"/>
          </p:cNvSpPr>
          <p:nvPr>
            <p:ph sz="quarter" idx="1"/>
          </p:nvPr>
        </p:nvSpPr>
        <p:spPr/>
        <p:txBody>
          <a:bodyPr/>
          <a:lstStyle/>
          <a:p>
            <a:r>
              <a:rPr lang="en-AU" sz="2800" dirty="0" smtClean="0"/>
              <a:t>“For </a:t>
            </a:r>
            <a:r>
              <a:rPr lang="en-AU" sz="2800" dirty="0"/>
              <a:t>each of the relevant variables in each of the domains CEOS will work with the carbon science community to </a:t>
            </a:r>
            <a:r>
              <a:rPr lang="en-AU" sz="2800" dirty="0">
                <a:solidFill>
                  <a:srgbClr val="FF0000"/>
                </a:solidFill>
              </a:rPr>
              <a:t>assess the current provision of validation data in terms of quality</a:t>
            </a:r>
            <a:r>
              <a:rPr lang="en-AU" sz="2800" dirty="0"/>
              <a:t> (defined by protocols (e.g., WGCV LAI protocol) </a:t>
            </a:r>
            <a:r>
              <a:rPr lang="en-AU" sz="2800" dirty="0">
                <a:solidFill>
                  <a:srgbClr val="FF0000"/>
                </a:solidFill>
              </a:rPr>
              <a:t>and or maturity matrices (e.g., WG Climate)) </a:t>
            </a:r>
            <a:r>
              <a:rPr lang="en-AU" sz="2800" dirty="0"/>
              <a:t>and spatial and temporal coverage</a:t>
            </a:r>
            <a:r>
              <a:rPr lang="en-AU" sz="2800" dirty="0" smtClean="0"/>
              <a:t>.”</a:t>
            </a:r>
            <a:endParaRPr lang="en-AU" sz="2800" dirty="0"/>
          </a:p>
          <a:p>
            <a:endParaRPr lang="en-GB" dirty="0"/>
          </a:p>
        </p:txBody>
      </p:sp>
    </p:spTree>
    <p:extLst>
      <p:ext uri="{BB962C8B-B14F-4D97-AF65-F5344CB8AC3E}">
        <p14:creationId xmlns:p14="http://schemas.microsoft.com/office/powerpoint/2010/main" val="376140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Supporting CEOS Strategy for Carbon </a:t>
            </a:r>
            <a:r>
              <a:rPr lang="en-GB" dirty="0" smtClean="0"/>
              <a:t>Observations – 8</a:t>
            </a:r>
            <a:r>
              <a:rPr lang="en-GB" baseline="30000" dirty="0" smtClean="0"/>
              <a:t>th</a:t>
            </a:r>
            <a:r>
              <a:rPr lang="en-GB" dirty="0" smtClean="0"/>
              <a:t> March 16:00-17:00</a:t>
            </a:r>
            <a:endParaRPr lang="en-GB" dirty="0"/>
          </a:p>
        </p:txBody>
      </p:sp>
      <p:sp>
        <p:nvSpPr>
          <p:cNvPr id="3" name="Footer Placeholder 2"/>
          <p:cNvSpPr>
            <a:spLocks noGrp="1"/>
          </p:cNvSpPr>
          <p:nvPr>
            <p:ph type="ftr" sz="quarter" idx="11"/>
          </p:nvPr>
        </p:nvSpPr>
        <p:spPr>
          <a:xfrm>
            <a:off x="1475656" y="6356350"/>
            <a:ext cx="6048672" cy="365760"/>
          </a:xfrm>
        </p:spPr>
        <p:txBody>
          <a:bodyPr/>
          <a:lstStyle/>
          <a:p>
            <a:pPr algn="l"/>
            <a:r>
              <a:rPr lang="en-US" dirty="0" smtClean="0"/>
              <a:t>6th Meeting of the Joint CEOS/CGMS Working Group on Climate, 07-09 March, Paris (France)</a:t>
            </a:r>
            <a:endParaRPr lang="en-GB" dirty="0"/>
          </a:p>
        </p:txBody>
      </p:sp>
      <p:sp>
        <p:nvSpPr>
          <p:cNvPr id="4" name="Content Placeholder 3"/>
          <p:cNvSpPr>
            <a:spLocks noGrp="1"/>
          </p:cNvSpPr>
          <p:nvPr>
            <p:ph sz="quarter" idx="1"/>
          </p:nvPr>
        </p:nvSpPr>
        <p:spPr>
          <a:xfrm>
            <a:off x="457200" y="1700808"/>
            <a:ext cx="8229600" cy="3816424"/>
          </a:xfrm>
        </p:spPr>
        <p:txBody>
          <a:bodyPr>
            <a:normAutofit/>
          </a:bodyPr>
          <a:lstStyle/>
          <a:p>
            <a:pPr marL="514350" indent="-514350">
              <a:buFont typeface="+mj-lt"/>
              <a:buAutoNum type="arabicPeriod"/>
            </a:pPr>
            <a:r>
              <a:rPr lang="en-GB" sz="3600" dirty="0"/>
              <a:t>Report from the Carbon from Space Workshop </a:t>
            </a:r>
            <a:endParaRPr lang="en-GB" sz="3600" dirty="0" smtClean="0"/>
          </a:p>
          <a:p>
            <a:pPr marL="514350" indent="-514350">
              <a:buFont typeface="+mj-lt"/>
              <a:buAutoNum type="arabicPeriod"/>
            </a:pPr>
            <a:r>
              <a:rPr lang="en-GB" sz="3600" dirty="0" smtClean="0"/>
              <a:t>Review </a:t>
            </a:r>
            <a:r>
              <a:rPr lang="en-GB" sz="3600" dirty="0"/>
              <a:t>of the CEOS Strategy for Carbon Observations </a:t>
            </a:r>
            <a:r>
              <a:rPr lang="en-GB" sz="3600" dirty="0" err="1"/>
              <a:t>WGClimate</a:t>
            </a:r>
            <a:r>
              <a:rPr lang="en-GB" sz="3600" dirty="0"/>
              <a:t> actions</a:t>
            </a:r>
          </a:p>
          <a:p>
            <a:pPr marL="514350" indent="-514350">
              <a:buFont typeface="+mj-lt"/>
              <a:buAutoNum type="arabicPeriod"/>
            </a:pPr>
            <a:r>
              <a:rPr lang="en-GB" sz="3600" dirty="0"/>
              <a:t>Reporting to CEOS SIT </a:t>
            </a:r>
            <a:r>
              <a:rPr lang="en-GB" sz="3600" dirty="0" smtClean="0"/>
              <a:t>Workshop</a:t>
            </a:r>
            <a:endParaRPr lang="en-GB"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219200"/>
            <a:ext cx="8839200" cy="2000548"/>
          </a:xfrm>
          <a:prstGeom prst="rect">
            <a:avLst/>
          </a:prstGeom>
        </p:spPr>
        <p:txBody>
          <a:bodyPr wrap="square">
            <a:spAutoFit/>
          </a:bodyPr>
          <a:lstStyle/>
          <a:p>
            <a:pPr marL="550800">
              <a:spcAft>
                <a:spcPts val="1200"/>
              </a:spcAft>
            </a:pPr>
            <a:endParaRPr lang="en-AU" sz="2400" b="1" dirty="0" smtClean="0">
              <a:latin typeface="Arial" panose="020B0604020202020204" pitchFamily="34" charset="0"/>
              <a:cs typeface="Arial" panose="020B0604020202020204" pitchFamily="34" charset="0"/>
            </a:endParaRPr>
          </a:p>
          <a:p>
            <a:pPr marL="457200" indent="-457200">
              <a:spcAft>
                <a:spcPts val="1200"/>
              </a:spcAft>
              <a:buFont typeface="+mj-lt"/>
              <a:buAutoNum type="arabicPeriod"/>
            </a:pPr>
            <a:endParaRPr lang="en-US" sz="2400" dirty="0" smtClean="0">
              <a:latin typeface="Arial" panose="020B0604020202020204" pitchFamily="34" charset="0"/>
              <a:cs typeface="Arial" panose="020B0604020202020204" pitchFamily="34" charset="0"/>
            </a:endParaRPr>
          </a:p>
          <a:p>
            <a:pPr marL="648000" lvl="6" indent="-342900">
              <a:spcAft>
                <a:spcPts val="1200"/>
              </a:spcAft>
              <a:buFont typeface="Arial"/>
              <a:buChar char="•"/>
            </a:pPr>
            <a:endParaRPr lang="en-US" sz="2400" dirty="0" smtClean="0">
              <a:latin typeface="Arial" panose="020B0604020202020204" pitchFamily="34" charset="0"/>
              <a:cs typeface="Arial" panose="020B0604020202020204" pitchFamily="34" charset="0"/>
            </a:endParaRPr>
          </a:p>
          <a:p>
            <a:pPr marL="800100" lvl="1" indent="-342900">
              <a:spcAft>
                <a:spcPts val="1200"/>
              </a:spcAft>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67544" y="44624"/>
            <a:ext cx="8229600" cy="990600"/>
          </a:xfrm>
        </p:spPr>
        <p:txBody>
          <a:bodyPr/>
          <a:lstStyle/>
          <a:p>
            <a:r>
              <a:rPr lang="en-GB" dirty="0" smtClean="0"/>
              <a:t>Reporting to CEOS SIT</a:t>
            </a:r>
            <a:endParaRPr lang="en-GB" dirty="0"/>
          </a:p>
        </p:txBody>
      </p:sp>
      <p:sp>
        <p:nvSpPr>
          <p:cNvPr id="5" name="Content Placeholder 4"/>
          <p:cNvSpPr>
            <a:spLocks noGrp="1"/>
          </p:cNvSpPr>
          <p:nvPr>
            <p:ph sz="quarter" idx="1"/>
          </p:nvPr>
        </p:nvSpPr>
        <p:spPr/>
        <p:txBody>
          <a:bodyPr>
            <a:normAutofit fontScale="92500"/>
          </a:bodyPr>
          <a:lstStyle/>
          <a:p>
            <a:r>
              <a:rPr lang="en-GB" dirty="0" smtClean="0"/>
              <a:t>Present Priority Actions for each CEOS entity WG and VC </a:t>
            </a:r>
          </a:p>
          <a:p>
            <a:r>
              <a:rPr lang="en-GB" dirty="0" smtClean="0"/>
              <a:t>Highlight mid-term milestone i.e. break Actions up into smaller pieces</a:t>
            </a:r>
          </a:p>
          <a:p>
            <a:r>
              <a:rPr lang="en-GB" dirty="0" smtClean="0"/>
              <a:t>Present Research Priorities for funding programmes – topics linked to Carbon Actions + International dimension</a:t>
            </a:r>
          </a:p>
          <a:p>
            <a:r>
              <a:rPr lang="en-GB" dirty="0" smtClean="0"/>
              <a:t>Look across CEOS WGs VCs for joint effort Actions i.e. </a:t>
            </a:r>
            <a:r>
              <a:rPr lang="en-GB" dirty="0" err="1" smtClean="0"/>
              <a:t>WGClimate</a:t>
            </a:r>
            <a:r>
              <a:rPr lang="en-GB" dirty="0" smtClean="0"/>
              <a:t> – WGCV</a:t>
            </a:r>
          </a:p>
          <a:p>
            <a:r>
              <a:rPr lang="en-GB" dirty="0" smtClean="0"/>
              <a:t>Organise CEOS Carbon meeting – attendance across WGs and VCs</a:t>
            </a:r>
          </a:p>
          <a:p>
            <a:endParaRPr lang="en-GB" dirty="0"/>
          </a:p>
          <a:p>
            <a:r>
              <a:rPr lang="en-GB" dirty="0" smtClean="0"/>
              <a:t>Over to Pascal for rest to CEOS report to SIT</a:t>
            </a:r>
          </a:p>
          <a:p>
            <a:endParaRPr lang="en-GB" dirty="0"/>
          </a:p>
        </p:txBody>
      </p:sp>
    </p:spTree>
    <p:extLst>
      <p:ext uri="{BB962C8B-B14F-4D97-AF65-F5344CB8AC3E}">
        <p14:creationId xmlns:p14="http://schemas.microsoft.com/office/powerpoint/2010/main" val="882407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3" name="Rectangle 19"/>
          <p:cNvSpPr>
            <a:spLocks noGrp="1" noChangeArrowheads="1"/>
          </p:cNvSpPr>
          <p:nvPr>
            <p:ph type="ctrTitle"/>
          </p:nvPr>
        </p:nvSpPr>
        <p:spPr>
          <a:xfrm>
            <a:off x="587375" y="2319685"/>
            <a:ext cx="7972425" cy="1077218"/>
          </a:xfrm>
        </p:spPr>
        <p:txBody>
          <a:bodyPr/>
          <a:lstStyle/>
          <a:p>
            <a:pPr algn="ctr"/>
            <a:r>
              <a:rPr lang="en-GB" b="0" dirty="0" smtClean="0"/>
              <a:t>3</a:t>
            </a:r>
            <a:r>
              <a:rPr lang="en-GB" b="0" baseline="30000" dirty="0" smtClean="0"/>
              <a:t>rd</a:t>
            </a:r>
            <a:r>
              <a:rPr lang="en-GB" b="0" dirty="0" smtClean="0"/>
              <a:t> Carbon From Space Workshop</a:t>
            </a:r>
            <a:br>
              <a:rPr lang="en-GB" b="0" dirty="0" smtClean="0"/>
            </a:br>
            <a:r>
              <a:rPr lang="en-GB" b="0" dirty="0" smtClean="0"/>
              <a:t>Initial Outcomes</a:t>
            </a:r>
            <a:endParaRPr lang="en-GB" dirty="0"/>
          </a:p>
        </p:txBody>
      </p:sp>
      <p:sp>
        <p:nvSpPr>
          <p:cNvPr id="57368" name="Text Box 24"/>
          <p:cNvSpPr txBox="1">
            <a:spLocks noChangeArrowheads="1"/>
          </p:cNvSpPr>
          <p:nvPr/>
        </p:nvSpPr>
        <p:spPr bwMode="auto">
          <a:xfrm>
            <a:off x="614363" y="4025900"/>
            <a:ext cx="7889875"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pPr>
            <a:r>
              <a:rPr lang="en-GB" sz="2400" dirty="0" smtClean="0">
                <a:solidFill>
                  <a:schemeClr val="accent1"/>
                </a:solidFill>
              </a:rPr>
              <a:t>Stephen Plummer, ESA</a:t>
            </a:r>
            <a:endParaRPr lang="en-GB" sz="2400" dirty="0">
              <a:solidFill>
                <a:schemeClr val="accent1"/>
              </a:solidFill>
            </a:endParaRPr>
          </a:p>
        </p:txBody>
      </p:sp>
    </p:spTree>
    <p:extLst>
      <p:ext uri="{BB962C8B-B14F-4D97-AF65-F5344CB8AC3E}">
        <p14:creationId xmlns:p14="http://schemas.microsoft.com/office/powerpoint/2010/main" val="37045428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209799"/>
            <a:ext cx="6740525" cy="769441"/>
          </a:xfrm>
        </p:spPr>
        <p:txBody>
          <a:bodyPr>
            <a:normAutofit fontScale="90000"/>
          </a:bodyPr>
          <a:lstStyle/>
          <a:p>
            <a:pPr algn="ctr"/>
            <a:r>
              <a:rPr lang="en-GB" dirty="0" smtClean="0"/>
              <a:t>3</a:t>
            </a:r>
            <a:r>
              <a:rPr lang="en-GB" baseline="30000" dirty="0" smtClean="0"/>
              <a:t>rd</a:t>
            </a:r>
            <a:r>
              <a:rPr lang="en-GB" dirty="0" smtClean="0"/>
              <a:t> Carbon from Space Meeting</a:t>
            </a:r>
            <a:br>
              <a:rPr lang="en-GB" dirty="0" smtClean="0"/>
            </a:br>
            <a:r>
              <a:rPr lang="en-GB" dirty="0"/>
              <a:t>Objectives </a:t>
            </a:r>
          </a:p>
        </p:txBody>
      </p:sp>
      <p:sp>
        <p:nvSpPr>
          <p:cNvPr id="3" name="Content Placeholder 2"/>
          <p:cNvSpPr>
            <a:spLocks noGrp="1"/>
          </p:cNvSpPr>
          <p:nvPr>
            <p:ph idx="1"/>
          </p:nvPr>
        </p:nvSpPr>
        <p:spPr>
          <a:xfrm>
            <a:off x="467544" y="1340768"/>
            <a:ext cx="8140700" cy="4824536"/>
          </a:xfrm>
        </p:spPr>
        <p:txBody>
          <a:bodyPr>
            <a:noAutofit/>
          </a:bodyPr>
          <a:lstStyle/>
          <a:p>
            <a:r>
              <a:rPr lang="en-GB" sz="2400" dirty="0"/>
              <a:t>The </a:t>
            </a:r>
            <a:r>
              <a:rPr lang="en-GB" sz="2400" dirty="0" smtClean="0"/>
              <a:t>discussion </a:t>
            </a:r>
            <a:r>
              <a:rPr lang="en-GB" sz="2400" dirty="0"/>
              <a:t>of </a:t>
            </a:r>
            <a:r>
              <a:rPr lang="en-GB" sz="2400" b="1" dirty="0" smtClean="0"/>
              <a:t>the GEO Carbon Strategy, CEOS Carbon Strategy </a:t>
            </a:r>
            <a:r>
              <a:rPr lang="en-GB" sz="2400" dirty="0"/>
              <a:t> </a:t>
            </a:r>
            <a:r>
              <a:rPr lang="en-GB" sz="2400" dirty="0" smtClean="0"/>
              <a:t>and the </a:t>
            </a:r>
            <a:r>
              <a:rPr lang="en-GB" sz="2400" b="1" dirty="0" smtClean="0"/>
              <a:t>GEO </a:t>
            </a:r>
            <a:r>
              <a:rPr lang="en-GB" sz="2400" b="1" dirty="0"/>
              <a:t>Carbon and GHG Flagship </a:t>
            </a:r>
            <a:endParaRPr lang="en-GB" sz="2400" b="1" dirty="0" smtClean="0"/>
          </a:p>
          <a:p>
            <a:r>
              <a:rPr lang="en-GB" sz="2400" dirty="0" smtClean="0"/>
              <a:t>To </a:t>
            </a:r>
            <a:r>
              <a:rPr lang="en-GB" sz="2400" dirty="0"/>
              <a:t>explore mechanisms for implementation of the CEOS and GEO </a:t>
            </a:r>
            <a:r>
              <a:rPr lang="en-GB" sz="2400" dirty="0" smtClean="0"/>
              <a:t>recommendations</a:t>
            </a:r>
            <a:r>
              <a:rPr lang="en-GB" sz="2400" dirty="0"/>
              <a:t> </a:t>
            </a:r>
            <a:r>
              <a:rPr lang="en-GB" sz="2400" dirty="0" smtClean="0"/>
              <a:t>bringing </a:t>
            </a:r>
            <a:r>
              <a:rPr lang="en-GB" sz="2400" dirty="0"/>
              <a:t>together the EO, climate and Earth system science communities addressing the carbon </a:t>
            </a:r>
            <a:r>
              <a:rPr lang="en-GB" sz="2400" dirty="0" smtClean="0"/>
              <a:t>cycle (land, ocean, atmosphere)</a:t>
            </a:r>
          </a:p>
          <a:p>
            <a:r>
              <a:rPr lang="en-GB" sz="2400" dirty="0" smtClean="0"/>
              <a:t>For ESA </a:t>
            </a:r>
            <a:r>
              <a:rPr lang="en-GB" sz="2400" dirty="0"/>
              <a:t>and other space </a:t>
            </a:r>
            <a:r>
              <a:rPr lang="en-GB" sz="2400" dirty="0" smtClean="0"/>
              <a:t>agencies and interested institutions to help define </a:t>
            </a:r>
            <a:r>
              <a:rPr lang="en-GB" sz="2400" dirty="0"/>
              <a:t>a concrete work plan of research and development activities </a:t>
            </a:r>
            <a:r>
              <a:rPr lang="en-GB" sz="2400" dirty="0" smtClean="0"/>
              <a:t>to </a:t>
            </a:r>
            <a:r>
              <a:rPr lang="en-GB" sz="2400" dirty="0"/>
              <a:t>respond to the requirements for observations and their exploitation in the time frame 2017-2021</a:t>
            </a:r>
            <a:r>
              <a:rPr lang="en-GB" sz="2400" dirty="0" smtClean="0"/>
              <a:t>.</a:t>
            </a:r>
          </a:p>
          <a:p>
            <a:pPr marL="0" indent="0">
              <a:buNone/>
            </a:pPr>
            <a:endParaRPr lang="en-GB" sz="3200" dirty="0"/>
          </a:p>
        </p:txBody>
      </p:sp>
    </p:spTree>
    <p:extLst>
      <p:ext uri="{BB962C8B-B14F-4D97-AF65-F5344CB8AC3E}">
        <p14:creationId xmlns:p14="http://schemas.microsoft.com/office/powerpoint/2010/main" val="1467976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475" y="184399"/>
            <a:ext cx="6105525" cy="769441"/>
          </a:xfrm>
        </p:spPr>
        <p:txBody>
          <a:bodyPr>
            <a:normAutofit fontScale="90000"/>
          </a:bodyPr>
          <a:lstStyle/>
          <a:p>
            <a:pPr algn="ctr"/>
            <a:r>
              <a:rPr lang="en-GB" dirty="0" smtClean="0"/>
              <a:t>3</a:t>
            </a:r>
            <a:r>
              <a:rPr lang="en-GB" baseline="30000" dirty="0" smtClean="0"/>
              <a:t>rd</a:t>
            </a:r>
            <a:r>
              <a:rPr lang="en-GB" dirty="0" smtClean="0"/>
              <a:t> Carbon from Space Meeting</a:t>
            </a:r>
            <a:br>
              <a:rPr lang="en-GB" dirty="0" smtClean="0"/>
            </a:br>
            <a:r>
              <a:rPr lang="en-GB" dirty="0" smtClean="0"/>
              <a:t>and CEOS Strategy</a:t>
            </a:r>
            <a:endParaRPr lang="en-GB" dirty="0"/>
          </a:p>
        </p:txBody>
      </p:sp>
      <p:sp>
        <p:nvSpPr>
          <p:cNvPr id="3" name="Content Placeholder 2"/>
          <p:cNvSpPr>
            <a:spLocks noGrp="1"/>
          </p:cNvSpPr>
          <p:nvPr>
            <p:ph idx="1"/>
          </p:nvPr>
        </p:nvSpPr>
        <p:spPr>
          <a:xfrm>
            <a:off x="342900" y="1190624"/>
            <a:ext cx="8407400" cy="4956175"/>
          </a:xfrm>
        </p:spPr>
        <p:txBody>
          <a:bodyPr>
            <a:normAutofit fontScale="85000" lnSpcReduction="10000"/>
          </a:bodyPr>
          <a:lstStyle/>
          <a:p>
            <a:pPr marL="0" indent="0">
              <a:buNone/>
            </a:pPr>
            <a:r>
              <a:rPr lang="en-GB" sz="2000" dirty="0" smtClean="0"/>
              <a:t>Responded </a:t>
            </a:r>
            <a:r>
              <a:rPr lang="en-GB" sz="2000" dirty="0"/>
              <a:t>directly to </a:t>
            </a:r>
            <a:r>
              <a:rPr lang="en-GB" sz="2000" dirty="0" smtClean="0"/>
              <a:t>recommendations from CEOS Strategy:</a:t>
            </a:r>
            <a:br>
              <a:rPr lang="en-GB" sz="2000" dirty="0" smtClean="0"/>
            </a:br>
            <a:endParaRPr lang="en-GB" sz="2000" dirty="0" smtClean="0"/>
          </a:p>
          <a:p>
            <a:r>
              <a:rPr lang="en-US" b="1" dirty="0" smtClean="0"/>
              <a:t>Carbon</a:t>
            </a:r>
            <a:r>
              <a:rPr lang="en-US" b="1" dirty="0"/>
              <a:t>-I-16:</a:t>
            </a:r>
            <a:r>
              <a:rPr lang="en-US" dirty="0"/>
              <a:t>  Establish a CEOS community effort to ensure individual space agencies inter-compare products of relevance to the carbon cycle in collaboration with major inter-comparison activities (model-data, data-data, multiple data-stream)</a:t>
            </a:r>
            <a:r>
              <a:rPr lang="en-US" dirty="0" smtClean="0"/>
              <a:t>.</a:t>
            </a:r>
          </a:p>
          <a:p>
            <a:r>
              <a:rPr lang="en-US" b="1" dirty="0"/>
              <a:t>Carbon-I-20:</a:t>
            </a:r>
            <a:r>
              <a:rPr lang="en-US" dirty="0"/>
              <a:t> </a:t>
            </a:r>
            <a:r>
              <a:rPr lang="en-US" dirty="0" smtClean="0"/>
              <a:t>….CEOS </a:t>
            </a:r>
            <a:r>
              <a:rPr lang="en-US" dirty="0"/>
              <a:t>Member agencies to coordinate activities to improve interaction between carbon cycle community and the satellite community through joint workshops targeting specific data needs and invest in mechanisms for community product assessment especially for key </a:t>
            </a:r>
            <a:r>
              <a:rPr lang="en-US" dirty="0" smtClean="0"/>
              <a:t>inter-comparison </a:t>
            </a:r>
            <a:r>
              <a:rPr lang="en-US" dirty="0"/>
              <a:t>exercises (e.g. for IPCC</a:t>
            </a:r>
            <a:r>
              <a:rPr lang="en-US" dirty="0" smtClean="0"/>
              <a:t>)….</a:t>
            </a:r>
            <a:r>
              <a:rPr lang="en-US" b="1" dirty="0"/>
              <a:t> </a:t>
            </a:r>
            <a:endParaRPr lang="en-US" b="1" dirty="0" smtClean="0"/>
          </a:p>
          <a:p>
            <a:r>
              <a:rPr lang="en-US" b="1" dirty="0" smtClean="0"/>
              <a:t>Carbon</a:t>
            </a:r>
            <a:r>
              <a:rPr lang="en-US" b="1" dirty="0"/>
              <a:t>-I-27:</a:t>
            </a:r>
            <a:r>
              <a:rPr lang="en-US" dirty="0"/>
              <a:t>  CEOS member agencies to </a:t>
            </a:r>
            <a:r>
              <a:rPr lang="en-GB" dirty="0"/>
              <a:t>identify with the carbon cycle community the priorities in terms of measurements in the context of time (2015-2020-2025) and space (increasing resolution of needs) (e.g. Carbon from Space meeting) </a:t>
            </a:r>
            <a:r>
              <a:rPr lang="en-GB" dirty="0" smtClean="0"/>
              <a:t>….</a:t>
            </a:r>
            <a:endParaRPr lang="en-GB" dirty="0"/>
          </a:p>
          <a:p>
            <a:endParaRPr lang="en-GB" dirty="0"/>
          </a:p>
          <a:p>
            <a:endParaRPr lang="en-GB" dirty="0"/>
          </a:p>
          <a:p>
            <a:pPr hangingPunct="0"/>
            <a:endParaRPr lang="en-GB" b="1" dirty="0" smtClean="0"/>
          </a:p>
          <a:p>
            <a:pPr marL="0" indent="0" hangingPunct="0">
              <a:buNone/>
            </a:pPr>
            <a:endParaRPr lang="en-GB" b="1" dirty="0" smtClean="0"/>
          </a:p>
          <a:p>
            <a:pPr marL="0" indent="0" hangingPunct="0">
              <a:buNone/>
            </a:pPr>
            <a:endParaRPr lang="en-GB" dirty="0" smtClean="0"/>
          </a:p>
          <a:p>
            <a:pPr marL="0" indent="0" hangingPunct="0">
              <a:buNone/>
            </a:pPr>
            <a:endParaRPr lang="en-GB" dirty="0" smtClean="0"/>
          </a:p>
          <a:p>
            <a:pPr marL="0" indent="0">
              <a:buNone/>
            </a:pPr>
            <a:endParaRPr lang="en-GB" dirty="0"/>
          </a:p>
        </p:txBody>
      </p:sp>
    </p:spTree>
    <p:extLst>
      <p:ext uri="{BB962C8B-B14F-4D97-AF65-F5344CB8AC3E}">
        <p14:creationId xmlns:p14="http://schemas.microsoft.com/office/powerpoint/2010/main" val="1345978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75" y="209800"/>
            <a:ext cx="6105525" cy="769441"/>
          </a:xfrm>
        </p:spPr>
        <p:txBody>
          <a:bodyPr>
            <a:normAutofit fontScale="90000"/>
          </a:bodyPr>
          <a:lstStyle/>
          <a:p>
            <a:pPr algn="ctr"/>
            <a:r>
              <a:rPr lang="en-GB" dirty="0" smtClean="0"/>
              <a:t>3</a:t>
            </a:r>
            <a:r>
              <a:rPr lang="en-GB" baseline="30000" dirty="0" smtClean="0"/>
              <a:t>rd</a:t>
            </a:r>
            <a:r>
              <a:rPr lang="en-GB" dirty="0" smtClean="0"/>
              <a:t> Carbon from Space Meeting</a:t>
            </a:r>
            <a:br>
              <a:rPr lang="en-GB" dirty="0" smtClean="0"/>
            </a:br>
            <a:r>
              <a:rPr lang="en-GB" dirty="0"/>
              <a:t>Breakout </a:t>
            </a:r>
            <a:r>
              <a:rPr lang="en-GB" dirty="0" smtClean="0"/>
              <a:t>Sessions</a:t>
            </a:r>
            <a:endParaRPr lang="en-GB" dirty="0"/>
          </a:p>
        </p:txBody>
      </p:sp>
      <p:sp>
        <p:nvSpPr>
          <p:cNvPr id="3" name="Content Placeholder 2"/>
          <p:cNvSpPr>
            <a:spLocks noGrp="1"/>
          </p:cNvSpPr>
          <p:nvPr>
            <p:ph idx="1"/>
          </p:nvPr>
        </p:nvSpPr>
        <p:spPr>
          <a:xfrm>
            <a:off x="228600" y="1177924"/>
            <a:ext cx="8686800" cy="5578475"/>
          </a:xfrm>
        </p:spPr>
        <p:txBody>
          <a:bodyPr/>
          <a:lstStyle/>
          <a:p>
            <a:pPr marL="0" indent="0" algn="just" hangingPunct="0">
              <a:lnSpc>
                <a:spcPct val="100000"/>
              </a:lnSpc>
              <a:spcBef>
                <a:spcPts val="984"/>
              </a:spcBef>
              <a:buNone/>
            </a:pPr>
            <a:r>
              <a:rPr lang="en-GB" sz="1800" b="1" dirty="0" smtClean="0"/>
              <a:t>Day 1</a:t>
            </a:r>
          </a:p>
          <a:p>
            <a:pPr algn="just" hangingPunct="0">
              <a:lnSpc>
                <a:spcPct val="100000"/>
              </a:lnSpc>
              <a:spcBef>
                <a:spcPts val="984"/>
              </a:spcBef>
            </a:pPr>
            <a:r>
              <a:rPr lang="en-GB" sz="1800" dirty="0" smtClean="0"/>
              <a:t>How </a:t>
            </a:r>
            <a:r>
              <a:rPr lang="en-GB" sz="1800" dirty="0"/>
              <a:t>do we use models and observations together to improve carbon cycle projections</a:t>
            </a:r>
            <a:r>
              <a:rPr lang="en-GB" sz="1800" dirty="0" smtClean="0"/>
              <a:t>? (</a:t>
            </a:r>
            <a:r>
              <a:rPr lang="en-GB" sz="1800" dirty="0" err="1" smtClean="0"/>
              <a:t>Pinty</a:t>
            </a:r>
            <a:r>
              <a:rPr lang="en-GB" sz="1800" dirty="0"/>
              <a:t>, </a:t>
            </a:r>
            <a:r>
              <a:rPr lang="en-GB" sz="1800" dirty="0" smtClean="0"/>
              <a:t>Cox</a:t>
            </a:r>
            <a:r>
              <a:rPr lang="en-GB" sz="1800" dirty="0"/>
              <a:t>, </a:t>
            </a:r>
            <a:r>
              <a:rPr lang="en-GB" sz="1800" dirty="0" smtClean="0"/>
              <a:t>Reichstein).</a:t>
            </a:r>
            <a:endParaRPr lang="en-GB" sz="1800" dirty="0"/>
          </a:p>
          <a:p>
            <a:pPr algn="just" hangingPunct="0">
              <a:lnSpc>
                <a:spcPct val="100000"/>
              </a:lnSpc>
              <a:spcBef>
                <a:spcPts val="984"/>
              </a:spcBef>
            </a:pPr>
            <a:r>
              <a:rPr lang="en-GB" sz="1800" dirty="0"/>
              <a:t>How can we reconcile observations over ocean, land and atmosphere and ensure </a:t>
            </a:r>
            <a:r>
              <a:rPr lang="en-GB" sz="1800" dirty="0" smtClean="0"/>
              <a:t>consistency of carbon flux calculations? (Watson</a:t>
            </a:r>
            <a:r>
              <a:rPr lang="en-GB" sz="1800" dirty="0"/>
              <a:t>, </a:t>
            </a:r>
            <a:r>
              <a:rPr lang="en-GB" sz="1800" dirty="0" err="1" smtClean="0"/>
              <a:t>Scholze</a:t>
            </a:r>
            <a:r>
              <a:rPr lang="en-GB" sz="1800" dirty="0" smtClean="0"/>
              <a:t>)</a:t>
            </a:r>
          </a:p>
          <a:p>
            <a:pPr algn="just" hangingPunct="0">
              <a:lnSpc>
                <a:spcPct val="100000"/>
              </a:lnSpc>
              <a:spcBef>
                <a:spcPts val="984"/>
              </a:spcBef>
            </a:pPr>
            <a:r>
              <a:rPr lang="en-GB" sz="1800" dirty="0" smtClean="0"/>
              <a:t>How </a:t>
            </a:r>
            <a:r>
              <a:rPr lang="en-GB" sz="1800" dirty="0"/>
              <a:t>do we determine the magnitude of the carbon sink of a region (e.g. Europe)? </a:t>
            </a:r>
            <a:r>
              <a:rPr lang="en-GB" sz="1800" dirty="0" smtClean="0"/>
              <a:t>(</a:t>
            </a:r>
            <a:r>
              <a:rPr lang="en-GB" sz="1800" dirty="0" err="1" smtClean="0"/>
              <a:t>Buchwitz</a:t>
            </a:r>
            <a:r>
              <a:rPr lang="en-GB" sz="1800" dirty="0" smtClean="0"/>
              <a:t>, </a:t>
            </a:r>
            <a:r>
              <a:rPr lang="en-GB" sz="1800" dirty="0" err="1" smtClean="0"/>
              <a:t>Ciais</a:t>
            </a:r>
            <a:r>
              <a:rPr lang="en-GB" sz="1800" dirty="0" smtClean="0"/>
              <a:t>)</a:t>
            </a:r>
          </a:p>
          <a:p>
            <a:pPr marL="0" indent="0" algn="just" hangingPunct="0">
              <a:lnSpc>
                <a:spcPct val="100000"/>
              </a:lnSpc>
              <a:spcBef>
                <a:spcPts val="984"/>
              </a:spcBef>
              <a:buNone/>
            </a:pPr>
            <a:r>
              <a:rPr lang="en-GB" sz="1800" b="1" dirty="0" smtClean="0"/>
              <a:t>Day 2</a:t>
            </a:r>
          </a:p>
          <a:p>
            <a:pPr algn="just" hangingPunct="0">
              <a:lnSpc>
                <a:spcPct val="100000"/>
              </a:lnSpc>
              <a:spcBef>
                <a:spcPts val="984"/>
              </a:spcBef>
            </a:pPr>
            <a:r>
              <a:rPr lang="en-GB" sz="1800" dirty="0" smtClean="0"/>
              <a:t>The </a:t>
            </a:r>
            <a:r>
              <a:rPr lang="en-GB" sz="1800" dirty="0"/>
              <a:t>unresolved questions in the carbon cycle: what are the priorities and where do satellite data contribute? </a:t>
            </a:r>
            <a:r>
              <a:rPr lang="en-GB" sz="1800" dirty="0" smtClean="0"/>
              <a:t>(Crisp</a:t>
            </a:r>
            <a:r>
              <a:rPr lang="en-GB" sz="1800" dirty="0"/>
              <a:t>, Dowell).</a:t>
            </a:r>
          </a:p>
          <a:p>
            <a:pPr algn="just" hangingPunct="0">
              <a:lnSpc>
                <a:spcPct val="100000"/>
              </a:lnSpc>
              <a:spcBef>
                <a:spcPts val="984"/>
              </a:spcBef>
            </a:pPr>
            <a:r>
              <a:rPr lang="en-GB" sz="1800" dirty="0"/>
              <a:t>Novel Observations and Products for 2021 and </a:t>
            </a:r>
            <a:r>
              <a:rPr lang="en-GB" sz="1800" dirty="0" smtClean="0"/>
              <a:t>beyond</a:t>
            </a:r>
            <a:r>
              <a:rPr lang="en-GB" sz="1800" dirty="0"/>
              <a:t> </a:t>
            </a:r>
            <a:r>
              <a:rPr lang="en-GB" sz="1800" dirty="0" smtClean="0"/>
              <a:t>(</a:t>
            </a:r>
            <a:r>
              <a:rPr lang="en-GB" sz="1800" dirty="0" err="1"/>
              <a:t>Boesch</a:t>
            </a:r>
            <a:r>
              <a:rPr lang="en-GB" sz="1800" dirty="0"/>
              <a:t>, </a:t>
            </a:r>
            <a:r>
              <a:rPr lang="en-GB" sz="1800" dirty="0" err="1"/>
              <a:t>Quegan</a:t>
            </a:r>
            <a:r>
              <a:rPr lang="en-GB" sz="1800" dirty="0"/>
              <a:t>, </a:t>
            </a:r>
            <a:r>
              <a:rPr lang="en-GB" sz="1800" dirty="0" err="1"/>
              <a:t>Sathyendranath</a:t>
            </a:r>
            <a:r>
              <a:rPr lang="en-GB" sz="1800" dirty="0"/>
              <a:t>)</a:t>
            </a:r>
          </a:p>
          <a:p>
            <a:pPr algn="just" hangingPunct="0">
              <a:lnSpc>
                <a:spcPct val="100000"/>
              </a:lnSpc>
              <a:spcBef>
                <a:spcPts val="984"/>
              </a:spcBef>
            </a:pPr>
            <a:r>
              <a:rPr lang="en-GB" sz="1800" dirty="0"/>
              <a:t>New Frontiers for models and </a:t>
            </a:r>
            <a:r>
              <a:rPr lang="en-GB" sz="1800" dirty="0" smtClean="0"/>
              <a:t>observations (</a:t>
            </a:r>
            <a:r>
              <a:rPr lang="en-GB" sz="1800" dirty="0" err="1" smtClean="0"/>
              <a:t>Friedlingstein</a:t>
            </a:r>
            <a:r>
              <a:rPr lang="en-GB" sz="1800" dirty="0"/>
              <a:t>, Marshall</a:t>
            </a:r>
            <a:r>
              <a:rPr lang="en-GB" sz="1800" dirty="0" smtClean="0"/>
              <a:t>)</a:t>
            </a:r>
          </a:p>
          <a:p>
            <a:pPr marL="0" indent="0" hangingPunct="0">
              <a:buNone/>
            </a:pPr>
            <a:endParaRPr lang="en-GB" dirty="0" smtClean="0"/>
          </a:p>
          <a:p>
            <a:pPr marL="0" indent="0">
              <a:buNone/>
            </a:pPr>
            <a:endParaRPr lang="en-GB" dirty="0"/>
          </a:p>
        </p:txBody>
      </p:sp>
    </p:spTree>
    <p:extLst>
      <p:ext uri="{BB962C8B-B14F-4D97-AF65-F5344CB8AC3E}">
        <p14:creationId xmlns:p14="http://schemas.microsoft.com/office/powerpoint/2010/main" val="198957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575" y="209799"/>
            <a:ext cx="6105525" cy="769441"/>
          </a:xfrm>
        </p:spPr>
        <p:txBody>
          <a:bodyPr>
            <a:normAutofit fontScale="90000"/>
          </a:bodyPr>
          <a:lstStyle/>
          <a:p>
            <a:pPr algn="ctr"/>
            <a:r>
              <a:rPr lang="en-GB" dirty="0" smtClean="0"/>
              <a:t>3</a:t>
            </a:r>
            <a:r>
              <a:rPr lang="en-GB" baseline="30000" dirty="0" smtClean="0"/>
              <a:t>rd</a:t>
            </a:r>
            <a:r>
              <a:rPr lang="en-GB" dirty="0" smtClean="0"/>
              <a:t> Carbon from Space</a:t>
            </a:r>
            <a:br>
              <a:rPr lang="en-GB" dirty="0" smtClean="0"/>
            </a:br>
            <a:r>
              <a:rPr lang="en-GB" dirty="0" smtClean="0"/>
              <a:t>Priorities from discussion</a:t>
            </a:r>
            <a:endParaRPr lang="en-GB" dirty="0"/>
          </a:p>
        </p:txBody>
      </p:sp>
      <p:sp>
        <p:nvSpPr>
          <p:cNvPr id="3" name="Content Placeholder 2"/>
          <p:cNvSpPr>
            <a:spLocks noGrp="1"/>
          </p:cNvSpPr>
          <p:nvPr>
            <p:ph idx="1"/>
          </p:nvPr>
        </p:nvSpPr>
        <p:spPr>
          <a:xfrm>
            <a:off x="139700" y="1089025"/>
            <a:ext cx="8737600" cy="5273675"/>
          </a:xfrm>
        </p:spPr>
        <p:txBody>
          <a:bodyPr/>
          <a:lstStyle/>
          <a:p>
            <a:r>
              <a:rPr lang="en-GB" sz="1800" dirty="0"/>
              <a:t>Responding to COP21, GCOS-Carbon process</a:t>
            </a:r>
          </a:p>
          <a:p>
            <a:r>
              <a:rPr lang="en-GB" sz="1800" dirty="0" smtClean="0"/>
              <a:t>Improving the Global Carbon Budget (oceans, FF and especially LAND)</a:t>
            </a:r>
          </a:p>
          <a:p>
            <a:r>
              <a:rPr lang="en-GB" sz="1800" dirty="0" smtClean="0"/>
              <a:t>Traceability of GCB down to Regions – RECCAP-style experiments</a:t>
            </a:r>
          </a:p>
          <a:p>
            <a:r>
              <a:rPr lang="en-GB" sz="1800" dirty="0" smtClean="0"/>
              <a:t>Missing observations/fluxes – land-ocean flows, methane (wetlands, lakes), urban</a:t>
            </a:r>
            <a:r>
              <a:rPr lang="en-GB" sz="1800" dirty="0"/>
              <a:t>, point </a:t>
            </a:r>
            <a:r>
              <a:rPr lang="en-GB" sz="1800" dirty="0" smtClean="0"/>
              <a:t>sources</a:t>
            </a:r>
          </a:p>
          <a:p>
            <a:r>
              <a:rPr lang="en-GB" sz="1800" dirty="0" smtClean="0"/>
              <a:t>Land Use/Cover Change and Dynamics – high resolution (especially tropics)</a:t>
            </a:r>
            <a:endParaRPr lang="en-GB" sz="1800" dirty="0"/>
          </a:p>
          <a:p>
            <a:r>
              <a:rPr lang="en-GB" sz="1800" dirty="0" smtClean="0"/>
              <a:t>Special Case studies – Arctic, </a:t>
            </a:r>
            <a:r>
              <a:rPr lang="en-GB" sz="1800" dirty="0"/>
              <a:t>I</a:t>
            </a:r>
            <a:r>
              <a:rPr lang="en-GB" sz="1800" dirty="0" smtClean="0"/>
              <a:t>ndonesia, SOCCOM, Indian Ocean</a:t>
            </a:r>
          </a:p>
          <a:p>
            <a:r>
              <a:rPr lang="en-GB" sz="1800" dirty="0" smtClean="0"/>
              <a:t>3-D structure/mortality – preparation for BIOMASS, GEDI, NISAR</a:t>
            </a:r>
          </a:p>
          <a:p>
            <a:r>
              <a:rPr lang="en-GB" sz="1800" dirty="0" smtClean="0"/>
              <a:t>Verification of decadal predictions/stock </a:t>
            </a:r>
            <a:r>
              <a:rPr lang="en-GB" sz="1800" dirty="0" smtClean="0"/>
              <a:t>changes</a:t>
            </a:r>
            <a:endParaRPr lang="en-GB" sz="1800" dirty="0"/>
          </a:p>
          <a:p>
            <a:pPr marL="0" indent="0" algn="ctr">
              <a:spcBef>
                <a:spcPts val="1224"/>
              </a:spcBef>
              <a:buNone/>
            </a:pPr>
            <a:endParaRPr lang="en-GB" sz="1800" b="1" dirty="0" smtClean="0"/>
          </a:p>
          <a:p>
            <a:pPr marL="0" indent="0" algn="ctr">
              <a:spcBef>
                <a:spcPts val="1224"/>
              </a:spcBef>
              <a:buNone/>
            </a:pPr>
            <a:r>
              <a:rPr lang="en-GB" sz="1800" b="1" dirty="0" smtClean="0"/>
              <a:t>Next </a:t>
            </a:r>
            <a:r>
              <a:rPr lang="en-GB" sz="1800" b="1" dirty="0" smtClean="0"/>
              <a:t>step</a:t>
            </a:r>
          </a:p>
          <a:p>
            <a:pPr marL="0" indent="0" algn="ctr">
              <a:buNone/>
            </a:pPr>
            <a:r>
              <a:rPr lang="en-GB" sz="1800" dirty="0" smtClean="0"/>
              <a:t>Report</a:t>
            </a:r>
            <a:r>
              <a:rPr lang="en-GB" sz="1800" dirty="0"/>
              <a:t>/White paper/position paper on outcomes: </a:t>
            </a:r>
            <a:endParaRPr lang="en-GB" sz="1800" dirty="0" smtClean="0"/>
          </a:p>
          <a:p>
            <a:pPr marL="0" indent="0" algn="ctr">
              <a:buNone/>
            </a:pPr>
            <a:r>
              <a:rPr lang="en-GB" sz="1800" dirty="0"/>
              <a:t>F</a:t>
            </a:r>
            <a:r>
              <a:rPr lang="en-GB" sz="1800" dirty="0" smtClean="0"/>
              <a:t>irst </a:t>
            </a:r>
            <a:r>
              <a:rPr lang="en-GB" sz="1800" dirty="0"/>
              <a:t>draft for discussion and further elaboration by end of </a:t>
            </a:r>
            <a:r>
              <a:rPr lang="en-GB" sz="1800" dirty="0" smtClean="0"/>
              <a:t>March. </a:t>
            </a:r>
            <a:endParaRPr lang="en-GB" sz="1800" dirty="0"/>
          </a:p>
        </p:txBody>
      </p:sp>
    </p:spTree>
    <p:extLst>
      <p:ext uri="{BB962C8B-B14F-4D97-AF65-F5344CB8AC3E}">
        <p14:creationId xmlns:p14="http://schemas.microsoft.com/office/powerpoint/2010/main" val="2478553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3" name="Rectangle 19"/>
          <p:cNvSpPr>
            <a:spLocks noGrp="1" noChangeArrowheads="1"/>
          </p:cNvSpPr>
          <p:nvPr>
            <p:ph type="ctrTitle"/>
          </p:nvPr>
        </p:nvSpPr>
        <p:spPr>
          <a:xfrm>
            <a:off x="587375" y="2319685"/>
            <a:ext cx="7972425" cy="1077218"/>
          </a:xfrm>
        </p:spPr>
        <p:txBody>
          <a:bodyPr>
            <a:normAutofit fontScale="90000"/>
          </a:bodyPr>
          <a:lstStyle/>
          <a:p>
            <a:pPr marL="514350" indent="-514350" algn="ctr"/>
            <a:r>
              <a:rPr lang="en-GB" dirty="0"/>
              <a:t>Review of the CEOS Strategy for Carbon </a:t>
            </a:r>
            <a:r>
              <a:rPr lang="en-GB" dirty="0" smtClean="0"/>
              <a:t>Observations &amp; </a:t>
            </a:r>
            <a:r>
              <a:rPr lang="en-GB" dirty="0" err="1" smtClean="0"/>
              <a:t>WGClimate</a:t>
            </a:r>
            <a:r>
              <a:rPr lang="en-GB" dirty="0" smtClean="0"/>
              <a:t> </a:t>
            </a:r>
            <a:r>
              <a:rPr lang="en-GB" dirty="0"/>
              <a:t>actions</a:t>
            </a:r>
            <a:endParaRPr lang="en-GB" dirty="0"/>
          </a:p>
        </p:txBody>
      </p:sp>
      <p:sp>
        <p:nvSpPr>
          <p:cNvPr id="57368" name="Text Box 24"/>
          <p:cNvSpPr txBox="1">
            <a:spLocks noChangeArrowheads="1"/>
          </p:cNvSpPr>
          <p:nvPr/>
        </p:nvSpPr>
        <p:spPr bwMode="auto">
          <a:xfrm>
            <a:off x="614363" y="4025900"/>
            <a:ext cx="7889875" cy="8309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pPr>
            <a:r>
              <a:rPr lang="en-GB" sz="2400" dirty="0" smtClean="0">
                <a:solidFill>
                  <a:schemeClr val="accent1"/>
                </a:solidFill>
              </a:rPr>
              <a:t>Mark Dowell</a:t>
            </a:r>
          </a:p>
          <a:p>
            <a:pPr algn="ctr">
              <a:spcBef>
                <a:spcPts val="0"/>
              </a:spcBef>
            </a:pPr>
            <a:r>
              <a:rPr lang="en-GB" sz="2400" dirty="0" smtClean="0">
                <a:solidFill>
                  <a:schemeClr val="accent1"/>
                </a:solidFill>
              </a:rPr>
              <a:t>European Commission -JRC</a:t>
            </a:r>
            <a:endParaRPr lang="en-GB" sz="2400" dirty="0">
              <a:solidFill>
                <a:schemeClr val="accent1"/>
              </a:solidFill>
            </a:endParaRPr>
          </a:p>
        </p:txBody>
      </p:sp>
    </p:spTree>
    <p:extLst>
      <p:ext uri="{BB962C8B-B14F-4D97-AF65-F5344CB8AC3E}">
        <p14:creationId xmlns:p14="http://schemas.microsoft.com/office/powerpoint/2010/main" val="28761615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9</a:t>
            </a:fld>
            <a:endParaRPr lang="en-US" dirty="0" smtClean="0"/>
          </a:p>
        </p:txBody>
      </p:sp>
      <p:sp>
        <p:nvSpPr>
          <p:cNvPr id="6" name="Title 1"/>
          <p:cNvSpPr txBox="1">
            <a:spLocks/>
          </p:cNvSpPr>
          <p:nvPr/>
        </p:nvSpPr>
        <p:spPr bwMode="auto">
          <a:xfrm>
            <a:off x="755576" y="332656"/>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179512" y="260648"/>
            <a:ext cx="4464496" cy="6032422"/>
          </a:xfrm>
          <a:prstGeom prst="rect">
            <a:avLst/>
          </a:prstGeom>
          <a:noFill/>
        </p:spPr>
        <p:txBody>
          <a:bodyPr wrap="square" rtlCol="0">
            <a:spAutoFit/>
          </a:bodyPr>
          <a:lstStyle/>
          <a:p>
            <a:pPr lvl="0">
              <a:spcAft>
                <a:spcPts val="1200"/>
              </a:spcAft>
            </a:pPr>
            <a:r>
              <a:rPr lang="en-US" sz="2400" b="1" dirty="0" smtClean="0"/>
              <a:t>CEOS Carbon strategy - history and </a:t>
            </a:r>
            <a:r>
              <a:rPr lang="en-US" sz="2400" b="1" dirty="0" smtClean="0"/>
              <a:t>Background</a:t>
            </a:r>
            <a:endParaRPr lang="en-US" sz="2400" b="1" dirty="0" smtClean="0"/>
          </a:p>
          <a:p>
            <a:pPr marL="342900" indent="-342900">
              <a:spcAft>
                <a:spcPts val="1200"/>
              </a:spcAft>
              <a:buFont typeface="Arial"/>
              <a:buChar char="•"/>
            </a:pPr>
            <a:r>
              <a:rPr lang="en-US" dirty="0" smtClean="0"/>
              <a:t>GEO Carbon Report developed in June 2010 by team led by </a:t>
            </a:r>
            <a:r>
              <a:rPr lang="en-US" dirty="0" err="1" smtClean="0"/>
              <a:t>Ciais</a:t>
            </a:r>
            <a:r>
              <a:rPr lang="en-US" dirty="0" smtClean="0"/>
              <a:t> et al. (GCP). </a:t>
            </a:r>
          </a:p>
          <a:p>
            <a:pPr marL="342900" indent="-342900">
              <a:spcAft>
                <a:spcPts val="1200"/>
              </a:spcAft>
              <a:buFont typeface="Arial"/>
              <a:buChar char="•"/>
            </a:pPr>
            <a:r>
              <a:rPr lang="en-US" i="1" dirty="0" smtClean="0"/>
              <a:t>CEOS Strategy for Carbon Observations from Space</a:t>
            </a:r>
            <a:r>
              <a:rPr lang="en-US" dirty="0" smtClean="0"/>
              <a:t> – written in response to above, completed in March 2014 – </a:t>
            </a:r>
            <a:r>
              <a:rPr lang="en-US" i="1" dirty="0" err="1" smtClean="0"/>
              <a:t>Wickland</a:t>
            </a:r>
            <a:r>
              <a:rPr lang="en-US" i="1" dirty="0" smtClean="0"/>
              <a:t> et al.</a:t>
            </a:r>
          </a:p>
          <a:p>
            <a:pPr marL="342900" indent="-342900">
              <a:spcAft>
                <a:spcPts val="1200"/>
              </a:spcAft>
              <a:buFont typeface="Arial"/>
              <a:buChar char="•"/>
            </a:pPr>
            <a:r>
              <a:rPr lang="en-US" dirty="0" smtClean="0"/>
              <a:t>42 </a:t>
            </a:r>
            <a:r>
              <a:rPr lang="en-US" dirty="0"/>
              <a:t>A</a:t>
            </a:r>
            <a:r>
              <a:rPr lang="en-US" dirty="0" smtClean="0"/>
              <a:t>ctions identified in the report for specific response including Action for Carbon Team to manage response via CEOS(/CGMS) Working Group Climate – first discussed at SIT Technical Workshop in September 2013</a:t>
            </a:r>
          </a:p>
          <a:p>
            <a:pPr marL="342900" indent="-342900">
              <a:spcAft>
                <a:spcPts val="1200"/>
              </a:spcAft>
              <a:buFont typeface="Arial"/>
              <a:buChar char="•"/>
            </a:pPr>
            <a:r>
              <a:rPr lang="en-US" dirty="0" smtClean="0"/>
              <a:t>April 2014:</a:t>
            </a:r>
          </a:p>
          <a:p>
            <a:pPr marL="800100" lvl="1" indent="-342900">
              <a:spcAft>
                <a:spcPts val="1200"/>
              </a:spcAft>
              <a:buFont typeface="Arial"/>
              <a:buChar char="•"/>
            </a:pPr>
            <a:r>
              <a:rPr lang="en-US" dirty="0" smtClean="0"/>
              <a:t>Proposed establishment of a study team to take forward the Actions and also identify formal CEOS mechanism to manage Actions.</a:t>
            </a:r>
            <a:endParaRPr lang="en-US" dirty="0"/>
          </a:p>
        </p:txBody>
      </p:sp>
      <p:pic>
        <p:nvPicPr>
          <p:cNvPr id="9" name="Picture 8" descr="GEO_CARBONSTRATEGY_20101020 (dragg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4926"/>
            <a:ext cx="2779297" cy="3933056"/>
          </a:xfrm>
          <a:prstGeom prst="rect">
            <a:avLst/>
          </a:prstGeom>
        </p:spPr>
      </p:pic>
      <p:pic>
        <p:nvPicPr>
          <p:cNvPr id="8" name="Picture 7" descr="WGClimate_CEOS-Strategy-for-Carbon-Observations-from-Space_Apr201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3143076"/>
            <a:ext cx="2627784" cy="3714923"/>
          </a:xfrm>
          <a:prstGeom prst="rect">
            <a:avLst/>
          </a:prstGeom>
        </p:spPr>
      </p:pic>
    </p:spTree>
    <p:extLst>
      <p:ext uri="{BB962C8B-B14F-4D97-AF65-F5344CB8AC3E}">
        <p14:creationId xmlns:p14="http://schemas.microsoft.com/office/powerpoint/2010/main" val="118931148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2374</TotalTime>
  <Words>1793</Words>
  <Application>Microsoft Macintosh PowerPoint</Application>
  <PresentationFormat>On-screen Show (4:3)</PresentationFormat>
  <Paragraphs>167</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Origin</vt:lpstr>
      <vt:lpstr>Supporting CEOS Strategy for Carbon Observations</vt:lpstr>
      <vt:lpstr>Supporting CEOS Strategy for Carbon Observations – 8th March 16:00-17:00</vt:lpstr>
      <vt:lpstr>3rd Carbon From Space Workshop Initial Outcomes</vt:lpstr>
      <vt:lpstr>3rd Carbon from Space Meeting Objectives </vt:lpstr>
      <vt:lpstr>3rd Carbon from Space Meeting and CEOS Strategy</vt:lpstr>
      <vt:lpstr>3rd Carbon from Space Meeting Breakout Sessions</vt:lpstr>
      <vt:lpstr>3rd Carbon from Space Priorities from discussion</vt:lpstr>
      <vt:lpstr>Review of the CEOS Strategy for Carbon Observations &amp; WGClimate actions</vt:lpstr>
      <vt:lpstr>PowerPoint Presentation</vt:lpstr>
      <vt:lpstr>Actions assigned to WGClimate</vt:lpstr>
      <vt:lpstr>PowerPoint Presentation</vt:lpstr>
      <vt:lpstr>Progress and Status</vt:lpstr>
      <vt:lpstr>PowerPoint Presentation</vt:lpstr>
      <vt:lpstr>PowerPoint Presentation</vt:lpstr>
      <vt:lpstr>PowerPoint Presentation</vt:lpstr>
      <vt:lpstr>PowerPoint Presentation</vt:lpstr>
      <vt:lpstr>PowerPoint Presentation</vt:lpstr>
      <vt:lpstr>Ideas and other points</vt:lpstr>
      <vt:lpstr>… and with WGCV</vt:lpstr>
      <vt:lpstr>Reporting to CEOS SIT</vt:lpstr>
    </vt:vector>
  </TitlesOfParts>
  <Company>EUMETSAT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Alexandra Nunes</dc:creator>
  <cp:lastModifiedBy>Mark IES</cp:lastModifiedBy>
  <cp:revision>30</cp:revision>
  <dcterms:created xsi:type="dcterms:W3CDTF">2016-03-01T14:28:13Z</dcterms:created>
  <dcterms:modified xsi:type="dcterms:W3CDTF">2016-03-09T07:52:37Z</dcterms:modified>
</cp:coreProperties>
</file>