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1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73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825"/>
    <a:srgbClr val="0E2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85" d="100"/>
          <a:sy n="185" d="100"/>
        </p:scale>
        <p:origin x="-15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9C10-550A-412C-B9BA-AEFBC3274448}" type="datetimeFigureOut">
              <a:rPr lang="en-GB" smtClean="0"/>
              <a:pPr/>
              <a:t>13/04/16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99B6-61AB-498B-AA99-D845B04E9D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1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99592" y="6355080"/>
            <a:ext cx="7344816" cy="36576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553792" cy="935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038153" cy="112858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491880" y="40466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600" dirty="0" err="1" smtClean="0">
                <a:latin typeface="Helvetica Neue Thin"/>
                <a:ea typeface="Times New Roman"/>
                <a:cs typeface="Times New Roman"/>
              </a:rPr>
              <a:t>WGClimate</a:t>
            </a:r>
            <a:endParaRPr lang="en-GB" sz="3600" dirty="0" smtClean="0">
              <a:latin typeface="Helvetica Neue Thin"/>
              <a:ea typeface="Times New Roman"/>
              <a:cs typeface="Times New Roman"/>
            </a:endParaRPr>
          </a:p>
          <a:p>
            <a:pPr algn="r"/>
            <a:r>
              <a:rPr lang="en-US" sz="700" dirty="0" smtClean="0">
                <a:latin typeface="Helvetica Neue Thin"/>
              </a:rPr>
              <a:t>The Joint CEOS/CGMS</a:t>
            </a:r>
          </a:p>
          <a:p>
            <a:pPr algn="r"/>
            <a:r>
              <a:rPr lang="en-US" sz="700" dirty="0" smtClean="0">
                <a:latin typeface="Helvetica Neue Thin"/>
              </a:rPr>
              <a:t>Working Group on Climate</a:t>
            </a:r>
          </a:p>
          <a:p>
            <a:pPr algn="r"/>
            <a:endParaRPr lang="en-GB" sz="16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192688" cy="36576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2" y="6381328"/>
            <a:ext cx="646346" cy="388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40" y="6237312"/>
            <a:ext cx="478984" cy="51987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192688" cy="36576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502968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46" y="6381328"/>
            <a:ext cx="646346" cy="388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221495"/>
            <a:ext cx="478984" cy="51987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8E38066-F069-41C9-B38D-47DB557F2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>
              <a:lumMod val="5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79388" lvl="0">
              <a:defRPr/>
            </a:pPr>
            <a:r>
              <a:rPr lang="en-GB" dirty="0" smtClean="0"/>
              <a:t>Cycle #2 ECV Inventory:</a:t>
            </a:r>
            <a:br>
              <a:rPr lang="en-GB" dirty="0" smtClean="0"/>
            </a:br>
            <a:r>
              <a:rPr lang="en-GB" dirty="0" smtClean="0"/>
              <a:t>Inventory implementation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de-DE" dirty="0" smtClean="0"/>
              <a:t>Peter Albert</a:t>
            </a:r>
          </a:p>
          <a:p>
            <a:pPr lvl="0"/>
            <a:r>
              <a:rPr lang="de-DE" sz="1700" dirty="0" smtClean="0"/>
              <a:t>(EUMETSAT)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553792" cy="935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038153" cy="112858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40466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600" dirty="0" err="1" smtClean="0">
                <a:latin typeface="Helvetica Neue Thin"/>
                <a:ea typeface="Times New Roman"/>
                <a:cs typeface="Times New Roman"/>
              </a:rPr>
              <a:t>WGClimate</a:t>
            </a:r>
            <a:endParaRPr lang="en-GB" sz="3600" dirty="0" smtClean="0">
              <a:latin typeface="Helvetica Neue Thin"/>
              <a:ea typeface="Times New Roman"/>
              <a:cs typeface="Times New Roman"/>
            </a:endParaRPr>
          </a:p>
          <a:p>
            <a:pPr algn="r"/>
            <a:r>
              <a:rPr lang="en-US" sz="700" dirty="0" smtClean="0">
                <a:latin typeface="Helvetica Neue Thin"/>
              </a:rPr>
              <a:t>The Joint CEOS/CGMS</a:t>
            </a:r>
          </a:p>
          <a:p>
            <a:pPr algn="r"/>
            <a:r>
              <a:rPr lang="en-US" sz="700" dirty="0" smtClean="0">
                <a:latin typeface="Helvetica Neue Thin"/>
              </a:rPr>
              <a:t>Working Group on Climate</a:t>
            </a:r>
          </a:p>
          <a:p>
            <a:pPr algn="r"/>
            <a:endParaRPr lang="en-GB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tables – History and Users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7775401" cy="169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391820" cy="225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Integration with WGClimate Website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ECV inventory is displayed as integral part of the WGClimate website</a:t>
            </a:r>
          </a:p>
          <a:p>
            <a:r>
              <a:rPr lang="de-DE" dirty="0" smtClean="0"/>
              <a:t>Integration via &lt;iframe&gt; allows independent development and maintenance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733193" cy="317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6210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233839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security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Database modifications by registered users only</a:t>
            </a:r>
          </a:p>
          <a:p>
            <a:r>
              <a:rPr lang="de-DE" dirty="0" smtClean="0"/>
              <a:t>Appropriate means against SQL injection and cross-site scripting</a:t>
            </a:r>
          </a:p>
          <a:p>
            <a:r>
              <a:rPr lang="de-DE" dirty="0" smtClean="0"/>
              <a:t>Daily backups of Database content and ECV inventory server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6048672" cy="365760"/>
          </a:xfrm>
        </p:spPr>
        <p:txBody>
          <a:bodyPr/>
          <a:lstStyle/>
          <a:p>
            <a:pPr algn="l"/>
            <a:r>
              <a:rPr lang="en-US" dirty="0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</a:p>
          <a:p>
            <a:r>
              <a:rPr lang="de-DE" dirty="0" smtClean="0"/>
              <a:t>Technical baseline for new implementation</a:t>
            </a:r>
          </a:p>
          <a:p>
            <a:r>
              <a:rPr lang="de-DE" dirty="0" smtClean="0"/>
              <a:t>Database tables and relationships</a:t>
            </a:r>
          </a:p>
          <a:p>
            <a:r>
              <a:rPr lang="de-DE" dirty="0" smtClean="0"/>
              <a:t>Integration with WGClimate Website</a:t>
            </a:r>
          </a:p>
          <a:p>
            <a:r>
              <a:rPr lang="de-DE" dirty="0" smtClean="0"/>
              <a:t>Data security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719342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45704"/>
          </a:xfrm>
        </p:spPr>
        <p:txBody>
          <a:bodyPr/>
          <a:lstStyle/>
          <a:p>
            <a:r>
              <a:rPr lang="de-DE" dirty="0" smtClean="0"/>
              <a:t>Current inventory hosted by NASA delivered to EUMETSAT in July 2015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355976" y="3212976"/>
            <a:ext cx="4316542" cy="2376264"/>
            <a:chOff x="4355976" y="3212976"/>
            <a:chExt cx="4316542" cy="23762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3212976"/>
              <a:ext cx="2444334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ight Arrow 7"/>
            <p:cNvSpPr/>
            <p:nvPr/>
          </p:nvSpPr>
          <p:spPr>
            <a:xfrm>
              <a:off x="4355976" y="3933056"/>
              <a:ext cx="2109392" cy="936104"/>
            </a:xfrm>
            <a:prstGeom prst="rightArrow">
              <a:avLst/>
            </a:prstGeom>
            <a:solidFill>
              <a:schemeClr val="accent1">
                <a:alpha val="31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Content (SQL)</a:t>
              </a:r>
              <a:endParaRPr lang="en-GB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536" y="4476783"/>
            <a:ext cx="8420100" cy="1958272"/>
            <a:chOff x="395536" y="4476783"/>
            <a:chExt cx="8420100" cy="195827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5949280"/>
              <a:ext cx="8420100" cy="485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ight Arrow 8"/>
            <p:cNvSpPr/>
            <p:nvPr/>
          </p:nvSpPr>
          <p:spPr>
            <a:xfrm rot="2423284">
              <a:off x="973444" y="4476783"/>
              <a:ext cx="3133879" cy="936104"/>
            </a:xfrm>
            <a:prstGeom prst="rightArrow">
              <a:avLst/>
            </a:prstGeom>
            <a:solidFill>
              <a:schemeClr val="accent1">
                <a:alpha val="31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accent1">
                      <a:lumMod val="50000"/>
                    </a:schemeClr>
                  </a:solidFill>
                </a:rPr>
                <a:t>Pulldown menus (Excel)</a:t>
              </a:r>
              <a:endParaRPr lang="en-GB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18" idx="1"/>
            <a:endCxn id="3081" idx="7"/>
          </p:cNvCxnSpPr>
          <p:nvPr/>
        </p:nvCxnSpPr>
        <p:spPr>
          <a:xfrm flipV="1">
            <a:off x="1367644" y="3580596"/>
            <a:ext cx="0" cy="1720612"/>
          </a:xfrm>
          <a:prstGeom prst="straightConnector1">
            <a:avLst/>
          </a:prstGeom>
          <a:ln w="57150">
            <a:solidFill>
              <a:srgbClr val="0E277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5576" y="4149080"/>
            <a:ext cx="1224136" cy="86409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564904"/>
            <a:ext cx="14878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Technical baseline for new implementation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2065784"/>
          </a:xfrm>
        </p:spPr>
        <p:txBody>
          <a:bodyPr>
            <a:normAutofit/>
          </a:bodyPr>
          <a:lstStyle/>
          <a:p>
            <a:pPr>
              <a:tabLst>
                <a:tab pos="2065338" algn="l"/>
                <a:tab pos="3673475" algn="l"/>
              </a:tabLst>
            </a:pPr>
            <a:r>
              <a:rPr lang="de-DE" sz="2400" dirty="0" smtClean="0"/>
              <a:t>Webserver,	Database,	User Interaction</a:t>
            </a:r>
          </a:p>
          <a:p>
            <a:pPr>
              <a:tabLst>
                <a:tab pos="2065338" algn="l"/>
                <a:tab pos="3673475" algn="l"/>
              </a:tabLst>
            </a:pPr>
            <a:r>
              <a:rPr lang="de-DE" sz="2400" dirty="0" smtClean="0"/>
              <a:t>Apache, 	MySQL, 	PHP (server), JavaScript (Client)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80607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509120"/>
            <a:ext cx="1440160" cy="1470720"/>
          </a:xfrm>
          <a:prstGeom prst="rect">
            <a:avLst/>
          </a:prstGeom>
          <a:noFill/>
        </p:spPr>
      </p:pic>
      <p:sp>
        <p:nvSpPr>
          <p:cNvPr id="3081" name="modem"/>
          <p:cNvSpPr>
            <a:spLocks noEditPoints="1" noChangeArrowheads="1"/>
          </p:cNvSpPr>
          <p:nvPr/>
        </p:nvSpPr>
        <p:spPr bwMode="auto">
          <a:xfrm>
            <a:off x="647564" y="2852936"/>
            <a:ext cx="1440160" cy="72766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an 17"/>
          <p:cNvSpPr/>
          <p:nvPr/>
        </p:nvSpPr>
        <p:spPr>
          <a:xfrm>
            <a:off x="575556" y="5301208"/>
            <a:ext cx="1584176" cy="864096"/>
          </a:xfrm>
          <a:prstGeom prst="can">
            <a:avLst/>
          </a:prstGeom>
          <a:solidFill>
            <a:srgbClr val="0E2778">
              <a:alpha val="30980"/>
            </a:srgbClr>
          </a:solidFill>
          <a:ln w="9525">
            <a:solidFill>
              <a:srgbClr val="0E2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CF5"/>
              </a:clrFrom>
              <a:clrTo>
                <a:srgbClr val="FEFC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426" y="3933056"/>
            <a:ext cx="1244437" cy="110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Straight Arrow Connector 24"/>
          <p:cNvCxnSpPr>
            <a:stCxn id="6" idx="1"/>
            <a:endCxn id="3081" idx="9"/>
          </p:cNvCxnSpPr>
          <p:nvPr/>
        </p:nvCxnSpPr>
        <p:spPr>
          <a:xfrm flipH="1" flipV="1">
            <a:off x="2087724" y="3303546"/>
            <a:ext cx="3276364" cy="1277582"/>
          </a:xfrm>
          <a:prstGeom prst="straightConnector1">
            <a:avLst/>
          </a:prstGeom>
          <a:ln w="57150">
            <a:solidFill>
              <a:srgbClr val="0E277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079" idx="1"/>
            <a:endCxn id="3081" idx="9"/>
          </p:cNvCxnSpPr>
          <p:nvPr/>
        </p:nvCxnSpPr>
        <p:spPr>
          <a:xfrm flipH="1" flipV="1">
            <a:off x="2087724" y="3303546"/>
            <a:ext cx="4788532" cy="53446"/>
          </a:xfrm>
          <a:prstGeom prst="straightConnector1">
            <a:avLst/>
          </a:prstGeom>
          <a:ln w="57150">
            <a:solidFill>
              <a:srgbClr val="0E277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Cloud"/>
          <p:cNvSpPr>
            <a:spLocks noChangeAspect="1" noEditPoints="1" noChangeArrowheads="1"/>
          </p:cNvSpPr>
          <p:nvPr/>
        </p:nvSpPr>
        <p:spPr bwMode="auto">
          <a:xfrm>
            <a:off x="2627784" y="2780928"/>
            <a:ext cx="2664296" cy="187220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alpha val="6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8" name="Picture 6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0508" y="3196974"/>
            <a:ext cx="103805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tables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43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95081"/>
              </p:ext>
            </p:extLst>
          </p:nvPr>
        </p:nvGraphicFramePr>
        <p:xfrm>
          <a:off x="395536" y="1412776"/>
          <a:ext cx="8496944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288366"/>
                <a:gridCol w="28323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Table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Content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Access restrictions</a:t>
                      </a:r>
                      <a:endParaRPr lang="en-GB" sz="16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smtClean="0">
                          <a:solidFill>
                            <a:srgbClr val="243825"/>
                          </a:solidFill>
                        </a:rPr>
                        <a:t>ECV</a:t>
                      </a:r>
                      <a:endParaRPr lang="en-GB" sz="1600" b="1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ECV Inventory Cycle #1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Read-only, publicly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avilable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smtClean="0">
                          <a:solidFill>
                            <a:srgbClr val="243825"/>
                          </a:solidFill>
                        </a:rPr>
                        <a:t>ECV_2</a:t>
                      </a:r>
                      <a:endParaRPr lang="en-GB" sz="1600" b="1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ECV Inventory Cycle #2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Editable, during verification 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only </a:t>
                      </a:r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available 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to dataset providers and WGClimate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smtClean="0">
                          <a:solidFill>
                            <a:srgbClr val="243825"/>
                          </a:solidFill>
                        </a:rPr>
                        <a:t>ECV_requirements</a:t>
                      </a:r>
                      <a:endParaRPr lang="en-GB" sz="1600" b="1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GCOS ECV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Requirements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Read-only, publicly available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Satellites_instruments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List of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satellites and instruments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Available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through drop-down lists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Items_sat_data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Relationship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table ECV_2 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  <a:sym typeface="Wingdings" pitchFamily="2" charset="2"/>
                        </a:rPr>
                        <a:t>  ECV_requirements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243825"/>
                          </a:solidFill>
                        </a:rPr>
                        <a:t>Available</a:t>
                      </a:r>
                      <a:r>
                        <a:rPr lang="en-GB" sz="1600" baseline="0" noProof="0" dirty="0" smtClean="0">
                          <a:solidFill>
                            <a:srgbClr val="243825"/>
                          </a:solidFill>
                        </a:rPr>
                        <a:t> through edit form</a:t>
                      </a:r>
                      <a:endParaRPr lang="en-GB" sz="1600" noProof="0" dirty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ECV_list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List of ECVs, ECV produc ts and Physical quantities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No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access, internally used for dropdown lists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History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Log-table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for history registration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No access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Users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solidFill>
                            <a:srgbClr val="243825"/>
                          </a:solidFill>
                        </a:rPr>
                        <a:t>User management</a:t>
                      </a:r>
                      <a:r>
                        <a:rPr lang="en-GB" sz="1600" baseline="0" noProof="0" smtClean="0">
                          <a:solidFill>
                            <a:srgbClr val="243825"/>
                          </a:solidFill>
                        </a:rPr>
                        <a:t> for log-in and dataset edit rights management</a:t>
                      </a:r>
                      <a:endParaRPr lang="en-GB" sz="1600" noProof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243825"/>
                          </a:solidFill>
                        </a:rPr>
                        <a:t>No access</a:t>
                      </a:r>
                      <a:endParaRPr lang="en-GB" sz="1600" noProof="0" dirty="0">
                        <a:solidFill>
                          <a:srgbClr val="24382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5873" b="25872"/>
          <a:stretch>
            <a:fillRect/>
          </a:stretch>
        </p:blipFill>
        <p:spPr bwMode="auto">
          <a:xfrm>
            <a:off x="251520" y="6093296"/>
            <a:ext cx="8352000" cy="4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tables – ECV Inventory #1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2440" cy="361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27584" y="2060848"/>
            <a:ext cx="3888432" cy="432048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Record selection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2276872"/>
            <a:ext cx="3744416" cy="432048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Search and filter all fields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717032"/>
            <a:ext cx="4032448" cy="432048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Search and filter for selected values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869160"/>
            <a:ext cx="2592288" cy="432048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Show record details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tables – ECV Inventory #1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6461800" cy="322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32213" b="23299"/>
          <a:stretch>
            <a:fillRect/>
          </a:stretch>
        </p:blipFill>
        <p:spPr bwMode="auto">
          <a:xfrm>
            <a:off x="3923928" y="2780928"/>
            <a:ext cx="482453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Database tables – GCOS ECV Requirements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5169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7664" y="2852936"/>
            <a:ext cx="6768752" cy="432048"/>
          </a:xfrm>
          <a:prstGeom prst="rect">
            <a:avLst/>
          </a:prstGeom>
          <a:solidFill>
            <a:schemeClr val="accent1">
              <a:alpha val="7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Show traceability between requirements and inventory items</a:t>
            </a:r>
            <a:endParaRPr lang="en-GB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Database tables - Traceability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6th Meeting of the Joint CEOS/CGMS Working Group on Climate, 07-09 March, Paris (France)</a:t>
            </a:r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56946" cy="494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1089</TotalTime>
  <Words>545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Cycle #2 ECV Inventory: Inventory implementation</vt:lpstr>
      <vt:lpstr>Outline</vt:lpstr>
      <vt:lpstr>Background</vt:lpstr>
      <vt:lpstr>Technical baseline for new implementation</vt:lpstr>
      <vt:lpstr>Database tables</vt:lpstr>
      <vt:lpstr>Database tables – ECV Inventory #1</vt:lpstr>
      <vt:lpstr>Database tables – ECV Inventory #1</vt:lpstr>
      <vt:lpstr>Database tables – GCOS ECV Requirements</vt:lpstr>
      <vt:lpstr>Database tables - Traceability</vt:lpstr>
      <vt:lpstr>Database tables – History and Users</vt:lpstr>
      <vt:lpstr>Integration with WGClimate Website</vt:lpstr>
      <vt:lpstr>Data security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 Nunes</dc:creator>
  <cp:lastModifiedBy>Pascal Lecomte</cp:lastModifiedBy>
  <cp:revision>104</cp:revision>
  <dcterms:created xsi:type="dcterms:W3CDTF">2016-03-01T14:28:13Z</dcterms:created>
  <dcterms:modified xsi:type="dcterms:W3CDTF">2016-04-13T15:49:17Z</dcterms:modified>
</cp:coreProperties>
</file>