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3" r:id="rId3"/>
    <p:sldId id="286" r:id="rId4"/>
    <p:sldId id="284" r:id="rId5"/>
    <p:sldId id="280" r:id="rId6"/>
    <p:sldId id="281" r:id="rId7"/>
    <p:sldId id="272" r:id="rId8"/>
    <p:sldId id="260" r:id="rId9"/>
    <p:sldId id="274" r:id="rId10"/>
    <p:sldId id="276" r:id="rId11"/>
    <p:sldId id="279" r:id="rId12"/>
    <p:sldId id="282" r:id="rId13"/>
    <p:sldId id="283" r:id="rId14"/>
    <p:sldId id="287" r:id="rId15"/>
    <p:sldId id="28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rg Schulz" initials="USC/Jo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2A3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Nunes\Desktop\ECVInventoryInitialAnalysis_WGClimat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Nunes\Desktop\ECVInventoryInitialAnalysis_WGClimat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Nunes\Desktop\ECVInventoryInitialAnalysis_WGClimate.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style val="32"/>
  <c:clrMapOvr bg1="lt1" tx1="dk1" bg2="lt2" tx2="dk2" accent1="accent1" accent2="accent2" accent3="accent3" accent4="accent4" accent5="accent5" accent6="accent6" hlink="hlink" folHlink="folHlink"/>
  <c:chart>
    <c:title>
      <c:tx>
        <c:rich>
          <a:bodyPr/>
          <a:lstStyle/>
          <a:p>
            <a:pPr>
              <a:defRPr sz="1200" b="0">
                <a:solidFill>
                  <a:schemeClr val="bg2">
                    <a:lumMod val="25000"/>
                  </a:schemeClr>
                </a:solidFill>
                <a:latin typeface="+mn-lt"/>
              </a:defRPr>
            </a:pPr>
            <a:r>
              <a:rPr lang="en-GB" sz="1200" b="0" dirty="0">
                <a:solidFill>
                  <a:schemeClr val="bg2">
                    <a:lumMod val="25000"/>
                  </a:schemeClr>
                </a:solidFill>
                <a:latin typeface="+mn-lt"/>
              </a:rPr>
              <a:t>Population</a:t>
            </a:r>
          </a:p>
        </c:rich>
      </c:tx>
      <c:layout>
        <c:manualLayout>
          <c:xMode val="edge"/>
          <c:yMode val="edge"/>
          <c:x val="0.38362494746960529"/>
          <c:y val="0.10321846553966188"/>
        </c:manualLayout>
      </c:layout>
    </c:title>
    <c:plotArea>
      <c:layout/>
      <c:pieChart>
        <c:varyColors val="1"/>
        <c:ser>
          <c:idx val="0"/>
          <c:order val="0"/>
          <c:dLbls>
            <c:txPr>
              <a:bodyPr/>
              <a:lstStyle/>
              <a:p>
                <a:pPr>
                  <a:defRPr sz="800"/>
                </a:pPr>
                <a:endParaRPr lang="en-US"/>
              </a:p>
            </c:txPr>
            <c:showCatName val="1"/>
            <c:showPercent val="1"/>
            <c:showLeaderLines val="1"/>
          </c:dLbls>
          <c:cat>
            <c:strRef>
              <c:f>Sheet3!$G$2:$G$8</c:f>
              <c:strCache>
                <c:ptCount val="7"/>
                <c:pt idx="0">
                  <c:v>[100%]</c:v>
                </c:pt>
                <c:pt idx="1">
                  <c:v>[90-99%]</c:v>
                </c:pt>
                <c:pt idx="2">
                  <c:v>[80-89%]</c:v>
                </c:pt>
                <c:pt idx="3">
                  <c:v>[70-79%]</c:v>
                </c:pt>
                <c:pt idx="4">
                  <c:v>[60-69%]</c:v>
                </c:pt>
                <c:pt idx="5">
                  <c:v>[50-59%]</c:v>
                </c:pt>
                <c:pt idx="6">
                  <c:v>[&lt;50%]</c:v>
                </c:pt>
              </c:strCache>
            </c:strRef>
          </c:cat>
          <c:val>
            <c:numRef>
              <c:f>Sheet3!$H$2:$H$8</c:f>
              <c:numCache>
                <c:formatCode>General</c:formatCode>
                <c:ptCount val="7"/>
                <c:pt idx="0">
                  <c:v>11</c:v>
                </c:pt>
                <c:pt idx="1">
                  <c:v>20</c:v>
                </c:pt>
                <c:pt idx="2">
                  <c:v>4</c:v>
                </c:pt>
                <c:pt idx="3">
                  <c:v>5</c:v>
                </c:pt>
                <c:pt idx="4">
                  <c:v>4</c:v>
                </c:pt>
                <c:pt idx="5">
                  <c:v>1</c:v>
                </c:pt>
                <c:pt idx="6">
                  <c:v>24</c:v>
                </c:pt>
              </c:numCache>
            </c:numRef>
          </c:val>
        </c:ser>
        <c:dLbls>
          <c:showCatName val="1"/>
          <c:showPercent val="1"/>
        </c:dLbls>
        <c:firstSliceAng val="0"/>
      </c:pieChart>
    </c:plotArea>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style val="31"/>
  <c:clrMapOvr bg1="lt1" tx1="dk1" bg2="lt2" tx2="dk2" accent1="accent1" accent2="accent2" accent3="accent3" accent4="accent4" accent5="accent5" accent6="accent6" hlink="hlink" folHlink="folHlink"/>
  <c:chart>
    <c:title>
      <c:tx>
        <c:rich>
          <a:bodyPr/>
          <a:lstStyle/>
          <a:p>
            <a:pPr algn="ctr" rtl="0">
              <a:defRPr lang="en-GB" sz="1200" b="0" i="0" u="none" strike="noStrike" kern="1200" baseline="0">
                <a:solidFill>
                  <a:schemeClr val="bg2">
                    <a:lumMod val="25000"/>
                  </a:schemeClr>
                </a:solidFill>
                <a:latin typeface="+mn-lt"/>
                <a:ea typeface="+mn-ea"/>
                <a:cs typeface="+mn-cs"/>
              </a:defRPr>
            </a:pPr>
            <a:r>
              <a:rPr lang="en-GB" sz="1200" b="0" i="0" u="none" strike="noStrike" kern="1200" baseline="0">
                <a:solidFill>
                  <a:schemeClr val="bg2">
                    <a:lumMod val="25000"/>
                  </a:schemeClr>
                </a:solidFill>
                <a:latin typeface="+mn-lt"/>
                <a:ea typeface="+mn-ea"/>
                <a:cs typeface="+mn-cs"/>
              </a:rPr>
              <a:t>Consistency</a:t>
            </a:r>
          </a:p>
        </c:rich>
      </c:tx>
      <c:layout>
        <c:manualLayout>
          <c:xMode val="edge"/>
          <c:yMode val="edge"/>
          <c:x val="0.33034724398550375"/>
          <c:y val="7.8109303822640683E-2"/>
        </c:manualLayout>
      </c:layout>
    </c:title>
    <c:plotArea>
      <c:layout/>
      <c:pieChart>
        <c:varyColors val="1"/>
        <c:ser>
          <c:idx val="0"/>
          <c:order val="0"/>
          <c:dLbls>
            <c:txPr>
              <a:bodyPr/>
              <a:lstStyle/>
              <a:p>
                <a:pPr>
                  <a:defRPr sz="800"/>
                </a:pPr>
                <a:endParaRPr lang="en-US"/>
              </a:p>
            </c:txPr>
            <c:showCatName val="1"/>
            <c:showPercent val="1"/>
            <c:showLeaderLines val="1"/>
          </c:dLbls>
          <c:cat>
            <c:strRef>
              <c:f>Sheet4!$I$2:$I$6</c:f>
              <c:strCache>
                <c:ptCount val="5"/>
                <c:pt idx="0">
                  <c:v>Fully</c:v>
                </c:pt>
                <c:pt idx="1">
                  <c:v>Mostly</c:v>
                </c:pt>
                <c:pt idx="2">
                  <c:v>Partially</c:v>
                </c:pt>
                <c:pt idx="3">
                  <c:v>Barely</c:v>
                </c:pt>
                <c:pt idx="4">
                  <c:v>None</c:v>
                </c:pt>
              </c:strCache>
            </c:strRef>
          </c:cat>
          <c:val>
            <c:numRef>
              <c:f>Sheet4!$H$2:$H$6</c:f>
              <c:numCache>
                <c:formatCode>General</c:formatCode>
                <c:ptCount val="5"/>
                <c:pt idx="0">
                  <c:v>42</c:v>
                </c:pt>
                <c:pt idx="1">
                  <c:v>14</c:v>
                </c:pt>
                <c:pt idx="2">
                  <c:v>5</c:v>
                </c:pt>
                <c:pt idx="3">
                  <c:v>1</c:v>
                </c:pt>
                <c:pt idx="4">
                  <c:v>7</c:v>
                </c:pt>
              </c:numCache>
            </c:numRef>
          </c:val>
        </c:ser>
        <c:dLbls>
          <c:showCatName val="1"/>
          <c:showPercent val="1"/>
        </c:dLbls>
        <c:firstSliceAng val="0"/>
      </c:pieChart>
    </c:plotArea>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style val="29"/>
  <c:clrMapOvr bg1="lt1" tx1="dk1" bg2="lt2" tx2="dk2" accent1="accent1" accent2="accent2" accent3="accent3" accent4="accent4" accent5="accent5" accent6="accent6" hlink="hlink" folHlink="folHlink"/>
  <c:chart>
    <c:title>
      <c:tx>
        <c:rich>
          <a:bodyPr/>
          <a:lstStyle/>
          <a:p>
            <a:pPr algn="ctr" rtl="0">
              <a:defRPr b="0"/>
            </a:pPr>
            <a:r>
              <a:rPr lang="en-US" b="0" dirty="0"/>
              <a:t>Usability</a:t>
            </a:r>
          </a:p>
        </c:rich>
      </c:tx>
      <c:layout>
        <c:manualLayout>
          <c:xMode val="edge"/>
          <c:yMode val="edge"/>
          <c:x val="0.42746682866087893"/>
          <c:y val="5.2104603319937687E-2"/>
        </c:manualLayout>
      </c:layout>
    </c:title>
    <c:plotArea>
      <c:layout/>
      <c:pieChart>
        <c:varyColors val="1"/>
        <c:ser>
          <c:idx val="0"/>
          <c:order val="0"/>
          <c:dLbls>
            <c:txPr>
              <a:bodyPr/>
              <a:lstStyle/>
              <a:p>
                <a:pPr>
                  <a:defRPr sz="1200"/>
                </a:pPr>
                <a:endParaRPr lang="en-US"/>
              </a:p>
            </c:txPr>
            <c:showCatName val="1"/>
            <c:showPercent val="1"/>
            <c:showLeaderLines val="1"/>
          </c:dLbls>
          <c:cat>
            <c:strRef>
              <c:f>Sheet3!$J$27:$J$30</c:f>
              <c:strCache>
                <c:ptCount val="4"/>
                <c:pt idx="0">
                  <c:v>Excellent</c:v>
                </c:pt>
                <c:pt idx="1">
                  <c:v>Good</c:v>
                </c:pt>
                <c:pt idx="2">
                  <c:v>Satisfactory</c:v>
                </c:pt>
                <c:pt idx="3">
                  <c:v>Unsatisfactory</c:v>
                </c:pt>
              </c:strCache>
            </c:strRef>
          </c:cat>
          <c:val>
            <c:numRef>
              <c:f>Sheet3!$H$27:$H$30</c:f>
              <c:numCache>
                <c:formatCode>General</c:formatCode>
                <c:ptCount val="4"/>
                <c:pt idx="0">
                  <c:v>11</c:v>
                </c:pt>
                <c:pt idx="1">
                  <c:v>19</c:v>
                </c:pt>
                <c:pt idx="2">
                  <c:v>10</c:v>
                </c:pt>
                <c:pt idx="3">
                  <c:v>29</c:v>
                </c:pt>
              </c:numCache>
            </c:numRef>
          </c:val>
        </c:ser>
        <c:dLbls>
          <c:showCatName val="1"/>
          <c:showPercent val="1"/>
        </c:dLbls>
        <c:firstSliceAng val="0"/>
      </c:pieChart>
    </c:plotArea>
    <c:plotVisOnly val="1"/>
  </c:chart>
  <c:txPr>
    <a:bodyPr/>
    <a:lstStyle/>
    <a:p>
      <a:pPr>
        <a:defRPr sz="1400"/>
      </a:pPr>
      <a:endParaRPr lang="en-US"/>
    </a:p>
  </c:txPr>
  <c:externalData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C0CA6-2604-054F-B881-403D65A0527D}"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B79DA9FB-B635-E34F-86A6-68615CD0F2BA}">
      <dgm:prSet phldrT="[Text]"/>
      <dgm:spPr>
        <a:xfrm>
          <a:off x="4830469"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ECV Inventory</a:t>
          </a:r>
          <a:endParaRPr lang="en-US" dirty="0">
            <a:solidFill>
              <a:srgbClr val="000000">
                <a:hueOff val="0"/>
                <a:satOff val="0"/>
                <a:lumOff val="0"/>
                <a:alphaOff val="0"/>
              </a:srgbClr>
            </a:solidFill>
            <a:latin typeface="Arial"/>
            <a:ea typeface="+mn-ea"/>
            <a:cs typeface="+mn-cs"/>
          </a:endParaRPr>
        </a:p>
      </dgm:t>
    </dgm:pt>
    <dgm:pt modelId="{552CB162-2DAF-874A-B41B-E747633C7EB2}" type="parTrans" cxnId="{BC3C0EC5-9C85-AA42-9296-93ED3CB1E6EB}">
      <dgm:prSet/>
      <dgm:spPr/>
      <dgm:t>
        <a:bodyPr/>
        <a:lstStyle/>
        <a:p>
          <a:endParaRPr lang="en-US"/>
        </a:p>
      </dgm:t>
    </dgm:pt>
    <dgm:pt modelId="{49BC2B89-B246-EA41-9109-9664F29D7F4F}" type="sibTrans" cxnId="{BC3C0EC5-9C85-AA42-9296-93ED3CB1E6EB}">
      <dgm:prSet/>
      <dgm:spPr>
        <a:xfrm>
          <a:off x="1218799" y="639"/>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E2C7B313-FF2A-EF4A-8A88-7916812C9956}">
      <dgm:prSet phldrT="[Text]"/>
      <dgm:spPr>
        <a:xfrm>
          <a:off x="4830469" y="3612309"/>
          <a:ext cx="2051372" cy="2051372"/>
        </a:xfrm>
        <a:noFill/>
        <a:ln>
          <a:noFill/>
        </a:ln>
        <a:effectLst/>
      </dgm:spPr>
      <dgm:t>
        <a:bodyPr/>
        <a:lstStyle/>
        <a:p>
          <a:r>
            <a:rPr lang="en-US" dirty="0" smtClean="0">
              <a:solidFill>
                <a:schemeClr val="tx1"/>
              </a:solidFill>
              <a:latin typeface="Arial"/>
              <a:ea typeface="+mn-ea"/>
              <a:cs typeface="+mn-cs"/>
            </a:rPr>
            <a:t>Reference Assessment Process</a:t>
          </a:r>
          <a:endParaRPr lang="en-US" dirty="0">
            <a:solidFill>
              <a:schemeClr val="tx1"/>
            </a:solidFill>
            <a:latin typeface="Arial"/>
            <a:ea typeface="+mn-ea"/>
            <a:cs typeface="+mn-cs"/>
          </a:endParaRPr>
        </a:p>
      </dgm:t>
    </dgm:pt>
    <dgm:pt modelId="{B2A02F98-1DB8-D447-8FDF-C803C6BD3EEA}" type="parTrans" cxnId="{2687673A-096E-FA4C-B7E4-CCE2FAB9560A}">
      <dgm:prSet/>
      <dgm:spPr/>
      <dgm:t>
        <a:bodyPr/>
        <a:lstStyle/>
        <a:p>
          <a:endParaRPr lang="en-US"/>
        </a:p>
      </dgm:t>
    </dgm:pt>
    <dgm:pt modelId="{FA13B08E-10D5-364E-830F-5B60281BC7F3}" type="sibTrans" cxnId="{2687673A-096E-FA4C-B7E4-CCE2FAB9560A}">
      <dgm:prSet/>
      <dgm:spPr>
        <a:xfrm>
          <a:off x="1279455" y="-1693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5ED73F3B-50FD-7246-A469-1BBCE271FDEE}">
      <dgm:prSet phldrT="[Text]"/>
      <dgm:spPr>
        <a:xfrm>
          <a:off x="1292051" y="3500916"/>
          <a:ext cx="2051372" cy="2051372"/>
        </a:xfrm>
        <a:noFill/>
        <a:ln>
          <a:noFill/>
        </a:ln>
        <a:effectLst/>
      </dgm:spPr>
      <dgm:t>
        <a:bodyPr/>
        <a:lstStyle/>
        <a:p>
          <a:r>
            <a:rPr lang="en-US" dirty="0" smtClean="0">
              <a:solidFill>
                <a:schemeClr val="tx1"/>
              </a:solidFill>
              <a:latin typeface="Arial"/>
              <a:ea typeface="+mn-ea"/>
              <a:cs typeface="+mn-cs"/>
            </a:rPr>
            <a:t>Gap Analysis &amp; Recommendation</a:t>
          </a:r>
          <a:endParaRPr lang="en-US" dirty="0">
            <a:solidFill>
              <a:srgbClr val="000000">
                <a:hueOff val="0"/>
                <a:satOff val="0"/>
                <a:lumOff val="0"/>
                <a:alphaOff val="0"/>
              </a:srgbClr>
            </a:solidFill>
            <a:latin typeface="Arial"/>
            <a:ea typeface="+mn-ea"/>
            <a:cs typeface="+mn-cs"/>
          </a:endParaRPr>
        </a:p>
      </dgm:t>
    </dgm:pt>
    <dgm:pt modelId="{9E6E9639-E943-DE4D-A2F2-ADE192F57F2E}" type="parTrans" cxnId="{1FA3D9F6-8514-3149-8536-D9BD6143B4AC}">
      <dgm:prSet/>
      <dgm:spPr/>
      <dgm:t>
        <a:bodyPr/>
        <a:lstStyle/>
        <a:p>
          <a:endParaRPr lang="en-US"/>
        </a:p>
      </dgm:t>
    </dgm:pt>
    <dgm:pt modelId="{46826CA8-97BC-B04D-AC12-128384DAFC0E}" type="sibTrans" cxnId="{1FA3D9F6-8514-3149-8536-D9BD6143B4AC}">
      <dgm:prSet/>
      <dgm:spPr>
        <a:xfrm>
          <a:off x="1238303" y="-6704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0452CAF-593F-DA4F-8A5A-A2380C4C4E5C}">
      <dgm:prSet phldrT="[Text]"/>
      <dgm:spPr>
        <a:xfrm>
          <a:off x="1347758"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Action Plan</a:t>
          </a:r>
        </a:p>
        <a:p>
          <a:r>
            <a:rPr lang="en-US" dirty="0" smtClean="0">
              <a:solidFill>
                <a:srgbClr val="000000">
                  <a:hueOff val="0"/>
                  <a:satOff val="0"/>
                  <a:lumOff val="0"/>
                  <a:alphaOff val="0"/>
                </a:srgbClr>
              </a:solidFill>
              <a:latin typeface="Arial"/>
              <a:ea typeface="+mn-ea"/>
              <a:cs typeface="+mn-cs"/>
            </a:rPr>
            <a:t>Creation of conditions to deliver CDRs</a:t>
          </a:r>
        </a:p>
      </dgm:t>
    </dgm:pt>
    <dgm:pt modelId="{29D276FF-577E-9340-9341-E6DC4330440B}" type="parTrans" cxnId="{913EB234-48E2-C84E-944D-C36CEA8A5FDF}">
      <dgm:prSet/>
      <dgm:spPr/>
      <dgm:t>
        <a:bodyPr/>
        <a:lstStyle/>
        <a:p>
          <a:endParaRPr lang="en-US"/>
        </a:p>
      </dgm:t>
    </dgm:pt>
    <dgm:pt modelId="{94DBE24B-EAFE-5043-94E5-FA8FA200D0CC}" type="sibTrans" cxnId="{913EB234-48E2-C84E-944D-C36CEA8A5FDF}">
      <dgm:prSet/>
      <dgm:spPr>
        <a:xfrm>
          <a:off x="1218799" y="-58497"/>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175232F-A3D6-F94F-AEBC-D89E03DEBC31}" type="pres">
      <dgm:prSet presAssocID="{0E5C0CA6-2604-054F-B881-403D65A0527D}" presName="cycle" presStyleCnt="0">
        <dgm:presLayoutVars>
          <dgm:dir/>
          <dgm:resizeHandles val="exact"/>
        </dgm:presLayoutVars>
      </dgm:prSet>
      <dgm:spPr/>
      <dgm:t>
        <a:bodyPr/>
        <a:lstStyle/>
        <a:p>
          <a:endParaRPr lang="en-US"/>
        </a:p>
      </dgm:t>
    </dgm:pt>
    <dgm:pt modelId="{245D103A-43BB-7D4C-9F39-B62B944EF305}" type="pres">
      <dgm:prSet presAssocID="{B79DA9FB-B635-E34F-86A6-68615CD0F2BA}" presName="dummy" presStyleCnt="0"/>
      <dgm:spPr/>
    </dgm:pt>
    <dgm:pt modelId="{D74F7E72-F0FD-8849-8044-C721D96E0844}" type="pres">
      <dgm:prSet presAssocID="{B79DA9FB-B635-E34F-86A6-68615CD0F2BA}" presName="node" presStyleLbl="revTx" presStyleIdx="0" presStyleCnt="4">
        <dgm:presLayoutVars>
          <dgm:bulletEnabled val="1"/>
        </dgm:presLayoutVars>
      </dgm:prSet>
      <dgm:spPr>
        <a:prstGeom prst="rect">
          <a:avLst/>
        </a:prstGeom>
      </dgm:spPr>
      <dgm:t>
        <a:bodyPr/>
        <a:lstStyle/>
        <a:p>
          <a:endParaRPr lang="en-US"/>
        </a:p>
      </dgm:t>
    </dgm:pt>
    <dgm:pt modelId="{071209F2-7290-6141-9504-B4550094A8FB}" type="pres">
      <dgm:prSet presAssocID="{49BC2B89-B246-EA41-9109-9664F29D7F4F}" presName="sibTrans" presStyleLbl="node1" presStyleIdx="0" presStyleCnt="4"/>
      <dgm:spPr>
        <a:prstGeom prst="circularArrow">
          <a:avLst>
            <a:gd name="adj1" fmla="val 6906"/>
            <a:gd name="adj2" fmla="val 465695"/>
            <a:gd name="adj3" fmla="val 547972"/>
            <a:gd name="adj4" fmla="val 20586333"/>
            <a:gd name="adj5" fmla="val 8057"/>
          </a:avLst>
        </a:prstGeom>
      </dgm:spPr>
      <dgm:t>
        <a:bodyPr/>
        <a:lstStyle/>
        <a:p>
          <a:endParaRPr lang="en-US"/>
        </a:p>
      </dgm:t>
    </dgm:pt>
    <dgm:pt modelId="{B015DCE8-2186-0C47-8464-750E16CCDE88}" type="pres">
      <dgm:prSet presAssocID="{E2C7B313-FF2A-EF4A-8A88-7916812C9956}" presName="dummy" presStyleCnt="0"/>
      <dgm:spPr/>
    </dgm:pt>
    <dgm:pt modelId="{1A662AE3-A963-5B4E-AD1E-CD11E9B6271A}" type="pres">
      <dgm:prSet presAssocID="{E2C7B313-FF2A-EF4A-8A88-7916812C9956}" presName="node" presStyleLbl="revTx" presStyleIdx="1" presStyleCnt="4">
        <dgm:presLayoutVars>
          <dgm:bulletEnabled val="1"/>
        </dgm:presLayoutVars>
      </dgm:prSet>
      <dgm:spPr>
        <a:prstGeom prst="rect">
          <a:avLst/>
        </a:prstGeom>
      </dgm:spPr>
      <dgm:t>
        <a:bodyPr/>
        <a:lstStyle/>
        <a:p>
          <a:endParaRPr lang="en-US"/>
        </a:p>
      </dgm:t>
    </dgm:pt>
    <dgm:pt modelId="{241F3594-1DB6-164C-ACAC-EEDDEF88B3BB}" type="pres">
      <dgm:prSet presAssocID="{FA13B08E-10D5-364E-830F-5B60281BC7F3}" presName="sibTrans" presStyleLbl="node1" presStyleIdx="1" presStyleCnt="4"/>
      <dgm:spPr>
        <a:prstGeom prst="circularArrow">
          <a:avLst>
            <a:gd name="adj1" fmla="val 6906"/>
            <a:gd name="adj2" fmla="val 465695"/>
            <a:gd name="adj3" fmla="val 6119101"/>
            <a:gd name="adj4" fmla="val 4474491"/>
            <a:gd name="adj5" fmla="val 8057"/>
          </a:avLst>
        </a:prstGeom>
      </dgm:spPr>
      <dgm:t>
        <a:bodyPr/>
        <a:lstStyle/>
        <a:p>
          <a:endParaRPr lang="en-US"/>
        </a:p>
      </dgm:t>
    </dgm:pt>
    <dgm:pt modelId="{B9A01B3B-D566-D843-A601-2D8745000DF9}" type="pres">
      <dgm:prSet presAssocID="{5ED73F3B-50FD-7246-A469-1BBCE271FDEE}" presName="dummy" presStyleCnt="0"/>
      <dgm:spPr/>
    </dgm:pt>
    <dgm:pt modelId="{1F15B2D8-CBB0-0145-A1B8-E6F6BE971529}" type="pres">
      <dgm:prSet presAssocID="{5ED73F3B-50FD-7246-A469-1BBCE271FDEE}" presName="node" presStyleLbl="revTx" presStyleIdx="2" presStyleCnt="4" custRadScaleRad="98518" custRadScaleInc="9305">
        <dgm:presLayoutVars>
          <dgm:bulletEnabled val="1"/>
        </dgm:presLayoutVars>
      </dgm:prSet>
      <dgm:spPr>
        <a:prstGeom prst="rect">
          <a:avLst/>
        </a:prstGeom>
      </dgm:spPr>
      <dgm:t>
        <a:bodyPr/>
        <a:lstStyle/>
        <a:p>
          <a:endParaRPr lang="en-US"/>
        </a:p>
      </dgm:t>
    </dgm:pt>
    <dgm:pt modelId="{BD261BBB-B6D4-5E44-948C-2A2B34997C41}" type="pres">
      <dgm:prSet presAssocID="{46826CA8-97BC-B04D-AC12-128384DAFC0E}" presName="sibTrans" presStyleLbl="node1" presStyleIdx="2" presStyleCnt="4"/>
      <dgm:spPr>
        <a:prstGeom prst="circularArrow">
          <a:avLst>
            <a:gd name="adj1" fmla="val 6906"/>
            <a:gd name="adj2" fmla="val 465695"/>
            <a:gd name="adj3" fmla="val 11249637"/>
            <a:gd name="adj4" fmla="val 9849922"/>
            <a:gd name="adj5" fmla="val 8057"/>
          </a:avLst>
        </a:prstGeom>
      </dgm:spPr>
      <dgm:t>
        <a:bodyPr/>
        <a:lstStyle/>
        <a:p>
          <a:endParaRPr lang="en-US"/>
        </a:p>
      </dgm:t>
    </dgm:pt>
    <dgm:pt modelId="{2CB39A90-BFCA-DE41-BE89-ED9167A9567E}" type="pres">
      <dgm:prSet presAssocID="{10452CAF-593F-DA4F-8A5A-A2380C4C4E5C}" presName="dummy" presStyleCnt="0"/>
      <dgm:spPr/>
    </dgm:pt>
    <dgm:pt modelId="{B9B5FCFE-5934-BE47-A670-8A8095B372C9}" type="pres">
      <dgm:prSet presAssocID="{10452CAF-593F-DA4F-8A5A-A2380C4C4E5C}" presName="node" presStyleLbl="revTx" presStyleIdx="3" presStyleCnt="4">
        <dgm:presLayoutVars>
          <dgm:bulletEnabled val="1"/>
        </dgm:presLayoutVars>
      </dgm:prSet>
      <dgm:spPr>
        <a:prstGeom prst="rect">
          <a:avLst/>
        </a:prstGeom>
      </dgm:spPr>
      <dgm:t>
        <a:bodyPr/>
        <a:lstStyle/>
        <a:p>
          <a:endParaRPr lang="en-US"/>
        </a:p>
      </dgm:t>
    </dgm:pt>
    <dgm:pt modelId="{A794E433-BFEF-464D-9E12-10D8C84B41F5}" type="pres">
      <dgm:prSet presAssocID="{94DBE24B-EAFE-5043-94E5-FA8FA200D0CC}" presName="sibTrans" presStyleLbl="node1" presStyleIdx="3" presStyleCnt="4" custLinFactNeighborY="-1021"/>
      <dgm:spPr>
        <a:prstGeom prst="circularArrow">
          <a:avLst>
            <a:gd name="adj1" fmla="val 6906"/>
            <a:gd name="adj2" fmla="val 465695"/>
            <a:gd name="adj3" fmla="val 16747972"/>
            <a:gd name="adj4" fmla="val 15186333"/>
            <a:gd name="adj5" fmla="val 8057"/>
          </a:avLst>
        </a:prstGeom>
      </dgm:spPr>
      <dgm:t>
        <a:bodyPr/>
        <a:lstStyle/>
        <a:p>
          <a:endParaRPr lang="en-US"/>
        </a:p>
      </dgm:t>
    </dgm:pt>
  </dgm:ptLst>
  <dgm:cxnLst>
    <dgm:cxn modelId="{F75A55F8-E60B-4C94-B68F-3C8604D84036}" type="presOf" srcId="{5ED73F3B-50FD-7246-A469-1BBCE271FDEE}" destId="{1F15B2D8-CBB0-0145-A1B8-E6F6BE971529}" srcOrd="0" destOrd="0" presId="urn:microsoft.com/office/officeart/2005/8/layout/cycle1"/>
    <dgm:cxn modelId="{408F2223-903E-4B53-B32A-E91052BA375F}" type="presOf" srcId="{FA13B08E-10D5-364E-830F-5B60281BC7F3}" destId="{241F3594-1DB6-164C-ACAC-EEDDEF88B3BB}" srcOrd="0" destOrd="0" presId="urn:microsoft.com/office/officeart/2005/8/layout/cycle1"/>
    <dgm:cxn modelId="{1FA3D9F6-8514-3149-8536-D9BD6143B4AC}" srcId="{0E5C0CA6-2604-054F-B881-403D65A0527D}" destId="{5ED73F3B-50FD-7246-A469-1BBCE271FDEE}" srcOrd="2" destOrd="0" parTransId="{9E6E9639-E943-DE4D-A2F2-ADE192F57F2E}" sibTransId="{46826CA8-97BC-B04D-AC12-128384DAFC0E}"/>
    <dgm:cxn modelId="{E05F78F0-9334-49DE-91A8-C8B0D31E6C6C}" type="presOf" srcId="{10452CAF-593F-DA4F-8A5A-A2380C4C4E5C}" destId="{B9B5FCFE-5934-BE47-A670-8A8095B372C9}" srcOrd="0" destOrd="0" presId="urn:microsoft.com/office/officeart/2005/8/layout/cycle1"/>
    <dgm:cxn modelId="{77114922-4E60-4CF2-8DA8-0D83016B97EB}" type="presOf" srcId="{0E5C0CA6-2604-054F-B881-403D65A0527D}" destId="{1175232F-A3D6-F94F-AEBC-D89E03DEBC31}" srcOrd="0" destOrd="0" presId="urn:microsoft.com/office/officeart/2005/8/layout/cycle1"/>
    <dgm:cxn modelId="{2687673A-096E-FA4C-B7E4-CCE2FAB9560A}" srcId="{0E5C0CA6-2604-054F-B881-403D65A0527D}" destId="{E2C7B313-FF2A-EF4A-8A88-7916812C9956}" srcOrd="1" destOrd="0" parTransId="{B2A02F98-1DB8-D447-8FDF-C803C6BD3EEA}" sibTransId="{FA13B08E-10D5-364E-830F-5B60281BC7F3}"/>
    <dgm:cxn modelId="{1E601419-EDF2-4043-B91D-24FC5DC25EFA}" type="presOf" srcId="{E2C7B313-FF2A-EF4A-8A88-7916812C9956}" destId="{1A662AE3-A963-5B4E-AD1E-CD11E9B6271A}" srcOrd="0" destOrd="0" presId="urn:microsoft.com/office/officeart/2005/8/layout/cycle1"/>
    <dgm:cxn modelId="{BC3C0EC5-9C85-AA42-9296-93ED3CB1E6EB}" srcId="{0E5C0CA6-2604-054F-B881-403D65A0527D}" destId="{B79DA9FB-B635-E34F-86A6-68615CD0F2BA}" srcOrd="0" destOrd="0" parTransId="{552CB162-2DAF-874A-B41B-E747633C7EB2}" sibTransId="{49BC2B89-B246-EA41-9109-9664F29D7F4F}"/>
    <dgm:cxn modelId="{EA4E01BF-644C-432F-A03E-F77CC771385C}" type="presOf" srcId="{49BC2B89-B246-EA41-9109-9664F29D7F4F}" destId="{071209F2-7290-6141-9504-B4550094A8FB}" srcOrd="0" destOrd="0" presId="urn:microsoft.com/office/officeart/2005/8/layout/cycle1"/>
    <dgm:cxn modelId="{A16B91E3-843A-4368-A3CA-9DA123016440}" type="presOf" srcId="{B79DA9FB-B635-E34F-86A6-68615CD0F2BA}" destId="{D74F7E72-F0FD-8849-8044-C721D96E0844}" srcOrd="0" destOrd="0" presId="urn:microsoft.com/office/officeart/2005/8/layout/cycle1"/>
    <dgm:cxn modelId="{463D2683-DDFC-483E-A473-D62541F20B0E}" type="presOf" srcId="{94DBE24B-EAFE-5043-94E5-FA8FA200D0CC}" destId="{A794E433-BFEF-464D-9E12-10D8C84B41F5}" srcOrd="0" destOrd="0" presId="urn:microsoft.com/office/officeart/2005/8/layout/cycle1"/>
    <dgm:cxn modelId="{5B873C4E-7DF7-4FD8-9684-178CC2065B78}" type="presOf" srcId="{46826CA8-97BC-B04D-AC12-128384DAFC0E}" destId="{BD261BBB-B6D4-5E44-948C-2A2B34997C41}" srcOrd="0" destOrd="0" presId="urn:microsoft.com/office/officeart/2005/8/layout/cycle1"/>
    <dgm:cxn modelId="{913EB234-48E2-C84E-944D-C36CEA8A5FDF}" srcId="{0E5C0CA6-2604-054F-B881-403D65A0527D}" destId="{10452CAF-593F-DA4F-8A5A-A2380C4C4E5C}" srcOrd="3" destOrd="0" parTransId="{29D276FF-577E-9340-9341-E6DC4330440B}" sibTransId="{94DBE24B-EAFE-5043-94E5-FA8FA200D0CC}"/>
    <dgm:cxn modelId="{1975A495-48E3-49DB-B678-051B2B498BC4}" type="presParOf" srcId="{1175232F-A3D6-F94F-AEBC-D89E03DEBC31}" destId="{245D103A-43BB-7D4C-9F39-B62B944EF305}" srcOrd="0" destOrd="0" presId="urn:microsoft.com/office/officeart/2005/8/layout/cycle1"/>
    <dgm:cxn modelId="{A1CE3578-47EF-4564-8650-106107C5180B}" type="presParOf" srcId="{1175232F-A3D6-F94F-AEBC-D89E03DEBC31}" destId="{D74F7E72-F0FD-8849-8044-C721D96E0844}" srcOrd="1" destOrd="0" presId="urn:microsoft.com/office/officeart/2005/8/layout/cycle1"/>
    <dgm:cxn modelId="{45ACF220-91D6-498F-BCB1-96D2C9210352}" type="presParOf" srcId="{1175232F-A3D6-F94F-AEBC-D89E03DEBC31}" destId="{071209F2-7290-6141-9504-B4550094A8FB}" srcOrd="2" destOrd="0" presId="urn:microsoft.com/office/officeart/2005/8/layout/cycle1"/>
    <dgm:cxn modelId="{C6E02E14-8A2B-4248-85CB-936E44A7174D}" type="presParOf" srcId="{1175232F-A3D6-F94F-AEBC-D89E03DEBC31}" destId="{B015DCE8-2186-0C47-8464-750E16CCDE88}" srcOrd="3" destOrd="0" presId="urn:microsoft.com/office/officeart/2005/8/layout/cycle1"/>
    <dgm:cxn modelId="{6D1CC085-D90E-4BCC-A563-8F15E482E7BA}" type="presParOf" srcId="{1175232F-A3D6-F94F-AEBC-D89E03DEBC31}" destId="{1A662AE3-A963-5B4E-AD1E-CD11E9B6271A}" srcOrd="4" destOrd="0" presId="urn:microsoft.com/office/officeart/2005/8/layout/cycle1"/>
    <dgm:cxn modelId="{0F234895-6013-4477-A44F-F70481850BE6}" type="presParOf" srcId="{1175232F-A3D6-F94F-AEBC-D89E03DEBC31}" destId="{241F3594-1DB6-164C-ACAC-EEDDEF88B3BB}" srcOrd="5" destOrd="0" presId="urn:microsoft.com/office/officeart/2005/8/layout/cycle1"/>
    <dgm:cxn modelId="{D64C000C-1F38-42AA-AF3E-B29EAFA64ADC}" type="presParOf" srcId="{1175232F-A3D6-F94F-AEBC-D89E03DEBC31}" destId="{B9A01B3B-D566-D843-A601-2D8745000DF9}" srcOrd="6" destOrd="0" presId="urn:microsoft.com/office/officeart/2005/8/layout/cycle1"/>
    <dgm:cxn modelId="{FD9DE9B4-7DBA-4DFC-B92D-66B38CDB77B2}" type="presParOf" srcId="{1175232F-A3D6-F94F-AEBC-D89E03DEBC31}" destId="{1F15B2D8-CBB0-0145-A1B8-E6F6BE971529}" srcOrd="7" destOrd="0" presId="urn:microsoft.com/office/officeart/2005/8/layout/cycle1"/>
    <dgm:cxn modelId="{B5ABC126-E64C-452D-BD6A-CA74F3267842}" type="presParOf" srcId="{1175232F-A3D6-F94F-AEBC-D89E03DEBC31}" destId="{BD261BBB-B6D4-5E44-948C-2A2B34997C41}" srcOrd="8" destOrd="0" presId="urn:microsoft.com/office/officeart/2005/8/layout/cycle1"/>
    <dgm:cxn modelId="{6DCF77D6-1F15-4F20-81E8-BA4A6EA5C11E}" type="presParOf" srcId="{1175232F-A3D6-F94F-AEBC-D89E03DEBC31}" destId="{2CB39A90-BFCA-DE41-BE89-ED9167A9567E}" srcOrd="9" destOrd="0" presId="urn:microsoft.com/office/officeart/2005/8/layout/cycle1"/>
    <dgm:cxn modelId="{804FF777-EABC-4A91-9728-A01A463448C9}" type="presParOf" srcId="{1175232F-A3D6-F94F-AEBC-D89E03DEBC31}" destId="{B9B5FCFE-5934-BE47-A670-8A8095B372C9}" srcOrd="10" destOrd="0" presId="urn:microsoft.com/office/officeart/2005/8/layout/cycle1"/>
    <dgm:cxn modelId="{F7B1E346-6E65-4F13-93B6-7D34CE07AF2E}" type="presParOf" srcId="{1175232F-A3D6-F94F-AEBC-D89E03DEBC31}" destId="{A794E433-BFEF-464D-9E12-10D8C84B41F5}" srcOrd="11"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4F7E72-F0FD-8849-8044-C721D96E0844}">
      <dsp:nvSpPr>
        <dsp:cNvPr id="0" name=""/>
        <dsp:cNvSpPr/>
      </dsp:nvSpPr>
      <dsp:spPr>
        <a:xfrm>
          <a:off x="2074219" y="72333"/>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000000">
                  <a:hueOff val="0"/>
                  <a:satOff val="0"/>
                  <a:lumOff val="0"/>
                  <a:alphaOff val="0"/>
                </a:srgbClr>
              </a:solidFill>
              <a:latin typeface="Arial"/>
              <a:ea typeface="+mn-ea"/>
              <a:cs typeface="+mn-cs"/>
            </a:rPr>
            <a:t>ECV Inventory</a:t>
          </a:r>
          <a:endParaRPr lang="en-US" sz="1100" kern="1200" dirty="0">
            <a:solidFill>
              <a:srgbClr val="000000">
                <a:hueOff val="0"/>
                <a:satOff val="0"/>
                <a:lumOff val="0"/>
                <a:alphaOff val="0"/>
              </a:srgbClr>
            </a:solidFill>
            <a:latin typeface="Arial"/>
            <a:ea typeface="+mn-ea"/>
            <a:cs typeface="+mn-cs"/>
          </a:endParaRPr>
        </a:p>
      </dsp:txBody>
      <dsp:txXfrm>
        <a:off x="2074219" y="72333"/>
        <a:ext cx="1147558" cy="1147558"/>
      </dsp:txXfrm>
    </dsp:sp>
    <dsp:sp modelId="{071209F2-7290-6141-9504-B4550094A8FB}">
      <dsp:nvSpPr>
        <dsp:cNvPr id="0" name=""/>
        <dsp:cNvSpPr/>
      </dsp:nvSpPr>
      <dsp:spPr>
        <a:xfrm>
          <a:off x="53971" y="219"/>
          <a:ext cx="3239920" cy="3239920"/>
        </a:xfrm>
        <a:prstGeom prst="circularArrow">
          <a:avLst>
            <a:gd name="adj1" fmla="val 6906"/>
            <a:gd name="adj2" fmla="val 465695"/>
            <a:gd name="adj3" fmla="val 547972"/>
            <a:gd name="adj4" fmla="val 205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A662AE3-A963-5B4E-AD1E-CD11E9B6271A}">
      <dsp:nvSpPr>
        <dsp:cNvPr id="0" name=""/>
        <dsp:cNvSpPr/>
      </dsp:nvSpPr>
      <dsp:spPr>
        <a:xfrm>
          <a:off x="2074219" y="2020467"/>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1"/>
              </a:solidFill>
              <a:latin typeface="Arial"/>
              <a:ea typeface="+mn-ea"/>
              <a:cs typeface="+mn-cs"/>
            </a:rPr>
            <a:t>Reference Assessment Process</a:t>
          </a:r>
          <a:endParaRPr lang="en-US" sz="1100" kern="1200" dirty="0">
            <a:solidFill>
              <a:schemeClr val="tx1"/>
            </a:solidFill>
            <a:latin typeface="Arial"/>
            <a:ea typeface="+mn-ea"/>
            <a:cs typeface="+mn-cs"/>
          </a:endParaRPr>
        </a:p>
      </dsp:txBody>
      <dsp:txXfrm>
        <a:off x="2074219" y="2020467"/>
        <a:ext cx="1147558" cy="1147558"/>
      </dsp:txXfrm>
    </dsp:sp>
    <dsp:sp modelId="{241F3594-1DB6-164C-ACAC-EEDDEF88B3BB}">
      <dsp:nvSpPr>
        <dsp:cNvPr id="0" name=""/>
        <dsp:cNvSpPr/>
      </dsp:nvSpPr>
      <dsp:spPr>
        <a:xfrm>
          <a:off x="87904" y="-9611"/>
          <a:ext cx="3239920" cy="3239920"/>
        </a:xfrm>
        <a:prstGeom prst="circularArrow">
          <a:avLst>
            <a:gd name="adj1" fmla="val 6906"/>
            <a:gd name="adj2" fmla="val 465695"/>
            <a:gd name="adj3" fmla="val 6119101"/>
            <a:gd name="adj4" fmla="val 4474491"/>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F15B2D8-CBB0-0145-A1B8-E6F6BE971529}">
      <dsp:nvSpPr>
        <dsp:cNvPr id="0" name=""/>
        <dsp:cNvSpPr/>
      </dsp:nvSpPr>
      <dsp:spPr>
        <a:xfrm>
          <a:off x="94924" y="1958157"/>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1"/>
              </a:solidFill>
              <a:latin typeface="Arial"/>
              <a:ea typeface="+mn-ea"/>
              <a:cs typeface="+mn-cs"/>
            </a:rPr>
            <a:t>Gap Analysis &amp; Recommendation</a:t>
          </a:r>
          <a:endParaRPr lang="en-US" sz="1100" kern="1200" dirty="0">
            <a:solidFill>
              <a:srgbClr val="000000">
                <a:hueOff val="0"/>
                <a:satOff val="0"/>
                <a:lumOff val="0"/>
                <a:alphaOff val="0"/>
              </a:srgbClr>
            </a:solidFill>
            <a:latin typeface="Arial"/>
            <a:ea typeface="+mn-ea"/>
            <a:cs typeface="+mn-cs"/>
          </a:endParaRPr>
        </a:p>
      </dsp:txBody>
      <dsp:txXfrm>
        <a:off x="94924" y="1958157"/>
        <a:ext cx="1147558" cy="1147558"/>
      </dsp:txXfrm>
    </dsp:sp>
    <dsp:sp modelId="{BD261BBB-B6D4-5E44-948C-2A2B34997C41}">
      <dsp:nvSpPr>
        <dsp:cNvPr id="0" name=""/>
        <dsp:cNvSpPr/>
      </dsp:nvSpPr>
      <dsp:spPr>
        <a:xfrm>
          <a:off x="64882" y="-37645"/>
          <a:ext cx="3239920" cy="3239920"/>
        </a:xfrm>
        <a:prstGeom prst="circularArrow">
          <a:avLst>
            <a:gd name="adj1" fmla="val 6906"/>
            <a:gd name="adj2" fmla="val 465695"/>
            <a:gd name="adj3" fmla="val 11249637"/>
            <a:gd name="adj4" fmla="val 9849922"/>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9B5FCFE-5934-BE47-A670-8A8095B372C9}">
      <dsp:nvSpPr>
        <dsp:cNvPr id="0" name=""/>
        <dsp:cNvSpPr/>
      </dsp:nvSpPr>
      <dsp:spPr>
        <a:xfrm>
          <a:off x="126085" y="72333"/>
          <a:ext cx="1147558" cy="1147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000000">
                  <a:hueOff val="0"/>
                  <a:satOff val="0"/>
                  <a:lumOff val="0"/>
                  <a:alphaOff val="0"/>
                </a:srgbClr>
              </a:solidFill>
              <a:latin typeface="Arial"/>
              <a:ea typeface="+mn-ea"/>
              <a:cs typeface="+mn-cs"/>
            </a:rPr>
            <a:t>Action Plan</a:t>
          </a:r>
        </a:p>
        <a:p>
          <a:pPr lvl="0" algn="ctr" defTabSz="488950">
            <a:lnSpc>
              <a:spcPct val="90000"/>
            </a:lnSpc>
            <a:spcBef>
              <a:spcPct val="0"/>
            </a:spcBef>
            <a:spcAft>
              <a:spcPct val="35000"/>
            </a:spcAft>
          </a:pPr>
          <a:r>
            <a:rPr lang="en-US" sz="1100" kern="1200" dirty="0" smtClean="0">
              <a:solidFill>
                <a:srgbClr val="000000">
                  <a:hueOff val="0"/>
                  <a:satOff val="0"/>
                  <a:lumOff val="0"/>
                  <a:alphaOff val="0"/>
                </a:srgbClr>
              </a:solidFill>
              <a:latin typeface="Arial"/>
              <a:ea typeface="+mn-ea"/>
              <a:cs typeface="+mn-cs"/>
            </a:rPr>
            <a:t>Creation of conditions to deliver CDRs</a:t>
          </a:r>
        </a:p>
      </dsp:txBody>
      <dsp:txXfrm>
        <a:off x="126085" y="72333"/>
        <a:ext cx="1147558" cy="1147558"/>
      </dsp:txXfrm>
    </dsp:sp>
    <dsp:sp modelId="{A794E433-BFEF-464D-9E12-10D8C84B41F5}">
      <dsp:nvSpPr>
        <dsp:cNvPr id="0" name=""/>
        <dsp:cNvSpPr/>
      </dsp:nvSpPr>
      <dsp:spPr>
        <a:xfrm>
          <a:off x="53971" y="-32859"/>
          <a:ext cx="3239920" cy="3239920"/>
        </a:xfrm>
        <a:prstGeom prst="circularArrow">
          <a:avLst>
            <a:gd name="adj1" fmla="val 6906"/>
            <a:gd name="adj2" fmla="val 465695"/>
            <a:gd name="adj3" fmla="val 16747972"/>
            <a:gd name="adj4" fmla="val 151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B9C10-550A-412C-B9BA-AEFBC3274448}" type="datetimeFigureOut">
              <a:rPr lang="en-GB" smtClean="0"/>
              <a:pPr/>
              <a:t>07/03/2016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D899B6-61AB-498B-AA99-D845B04E9D5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sz="1200" kern="1200" baseline="0" dirty="0" smtClean="0">
                <a:solidFill>
                  <a:schemeClr val="tx1"/>
                </a:solidFill>
                <a:latin typeface="+mn-lt"/>
                <a:ea typeface="+mn-ea"/>
                <a:cs typeface="+mn-cs"/>
              </a:rPr>
              <a:t>Stewardship of the record - with questions aimed at exposing both the administrative and technical arrangements</a:t>
            </a:r>
          </a:p>
          <a:p>
            <a:r>
              <a:rPr lang="en-IE" sz="1200" kern="1200" baseline="0" dirty="0" smtClean="0">
                <a:solidFill>
                  <a:schemeClr val="tx1"/>
                </a:solidFill>
                <a:latin typeface="+mn-lt"/>
                <a:ea typeface="+mn-ea"/>
                <a:cs typeface="+mn-cs"/>
              </a:rPr>
              <a:t>for the stewardship of the record;</a:t>
            </a:r>
          </a:p>
          <a:p>
            <a:r>
              <a:rPr lang="en-IE" sz="1200" kern="1200" baseline="0" dirty="0" smtClean="0">
                <a:solidFill>
                  <a:schemeClr val="tx1"/>
                </a:solidFill>
                <a:latin typeface="+mn-lt"/>
                <a:ea typeface="+mn-ea"/>
                <a:cs typeface="+mn-cs"/>
              </a:rPr>
              <a:t>b) Generation Process of the record - with questions aimed at exposing the degree to which this generation</a:t>
            </a:r>
          </a:p>
          <a:p>
            <a:r>
              <a:rPr lang="en-IE" sz="1200" kern="1200" baseline="0" dirty="0" smtClean="0">
                <a:solidFill>
                  <a:schemeClr val="tx1"/>
                </a:solidFill>
                <a:latin typeface="+mn-lt"/>
                <a:ea typeface="+mn-ea"/>
                <a:cs typeface="+mn-cs"/>
              </a:rPr>
              <a:t>process complies with the provisions described in [RD-1];</a:t>
            </a:r>
          </a:p>
          <a:p>
            <a:r>
              <a:rPr lang="en-IE" sz="1200" kern="1200" baseline="0" dirty="0" smtClean="0">
                <a:solidFill>
                  <a:schemeClr val="tx1"/>
                </a:solidFill>
                <a:latin typeface="+mn-lt"/>
                <a:ea typeface="+mn-ea"/>
                <a:cs typeface="+mn-cs"/>
              </a:rPr>
              <a:t>c) Record Characteristics - with questions aimed at ensuring (</a:t>
            </a:r>
            <a:r>
              <a:rPr lang="en-IE" sz="1200" i="1" kern="1200" baseline="0" dirty="0" smtClean="0">
                <a:solidFill>
                  <a:schemeClr val="tx1"/>
                </a:solidFill>
                <a:latin typeface="+mn-lt"/>
                <a:ea typeface="+mn-ea"/>
                <a:cs typeface="+mn-cs"/>
              </a:rPr>
              <a:t>inter alia) that there is sufficient information to</a:t>
            </a:r>
          </a:p>
          <a:p>
            <a:r>
              <a:rPr lang="en-IE" sz="1200" kern="1200" baseline="0" dirty="0" smtClean="0">
                <a:solidFill>
                  <a:schemeClr val="tx1"/>
                </a:solidFill>
                <a:latin typeface="+mn-lt"/>
                <a:ea typeface="+mn-ea"/>
                <a:cs typeface="+mn-cs"/>
              </a:rPr>
              <a:t>establish whether the record satisfies the technical requirements defined in [RD-2];</a:t>
            </a:r>
          </a:p>
          <a:p>
            <a:r>
              <a:rPr lang="en-IE" sz="1200" kern="1200" baseline="0" dirty="0" smtClean="0">
                <a:solidFill>
                  <a:schemeClr val="tx1"/>
                </a:solidFill>
                <a:latin typeface="+mn-lt"/>
                <a:ea typeface="+mn-ea"/>
                <a:cs typeface="+mn-cs"/>
              </a:rPr>
              <a:t>d) Documentation of the record - with questions aimed at ensuring that the minimum documentation needs</a:t>
            </a:r>
          </a:p>
          <a:p>
            <a:r>
              <a:rPr lang="en-IE" sz="1200" kern="1200" baseline="0" dirty="0" smtClean="0">
                <a:solidFill>
                  <a:schemeClr val="tx1"/>
                </a:solidFill>
                <a:latin typeface="+mn-lt"/>
                <a:ea typeface="+mn-ea"/>
                <a:cs typeface="+mn-cs"/>
              </a:rPr>
              <a:t>defined in [RD-1] are met;</a:t>
            </a:r>
          </a:p>
          <a:p>
            <a:r>
              <a:rPr lang="en-IE" sz="1200" kern="1200" baseline="0" dirty="0" smtClean="0">
                <a:solidFill>
                  <a:schemeClr val="tx1"/>
                </a:solidFill>
                <a:latin typeface="+mn-lt"/>
                <a:ea typeface="+mn-ea"/>
                <a:cs typeface="+mn-cs"/>
              </a:rPr>
              <a:t>e) Accessibility of the record - with questions aimed at ensuring that appropriate access to the data set is available,</a:t>
            </a:r>
          </a:p>
          <a:p>
            <a:r>
              <a:rPr lang="en-GB" sz="1200" kern="1200" baseline="0" dirty="0" smtClean="0">
                <a:solidFill>
                  <a:schemeClr val="tx1"/>
                </a:solidFill>
                <a:latin typeface="+mn-lt"/>
                <a:ea typeface="+mn-ea"/>
                <a:cs typeface="+mn-cs"/>
              </a:rPr>
              <a:t>as defined in [RD-1];</a:t>
            </a:r>
          </a:p>
          <a:p>
            <a:r>
              <a:rPr lang="en-IE" sz="1200" kern="1200" baseline="0" dirty="0" smtClean="0">
                <a:solidFill>
                  <a:schemeClr val="tx1"/>
                </a:solidFill>
                <a:latin typeface="+mn-lt"/>
                <a:ea typeface="+mn-ea"/>
                <a:cs typeface="+mn-cs"/>
              </a:rPr>
              <a:t>f) Applications of the record - with questions aimed at exposing the envisaged usage of the record.</a:t>
            </a:r>
            <a:endParaRPr lang="en-GB" dirty="0"/>
          </a:p>
        </p:txBody>
      </p:sp>
      <p:sp>
        <p:nvSpPr>
          <p:cNvPr id="4" name="Slide Number Placeholder 3"/>
          <p:cNvSpPr>
            <a:spLocks noGrp="1"/>
          </p:cNvSpPr>
          <p:nvPr>
            <p:ph type="sldNum" sz="quarter" idx="10"/>
          </p:nvPr>
        </p:nvSpPr>
        <p:spPr/>
        <p:txBody>
          <a:bodyPr/>
          <a:lstStyle/>
          <a:p>
            <a:fld id="{87D899B6-61AB-498B-AA99-D845B04E9D5E}"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7" name="Footer Placeholder 16"/>
          <p:cNvSpPr>
            <a:spLocks noGrp="1"/>
          </p:cNvSpPr>
          <p:nvPr>
            <p:ph type="ftr" sz="quarter" idx="11"/>
          </p:nvPr>
        </p:nvSpPr>
        <p:spPr>
          <a:xfrm>
            <a:off x="899592" y="6355080"/>
            <a:ext cx="7344816" cy="365760"/>
          </a:xfrm>
        </p:spPr>
        <p:txBody>
          <a:bodyPr/>
          <a:lstStyle>
            <a:lvl1pPr algn="ctr">
              <a:defRPr sz="1200"/>
            </a:lvl1pPr>
          </a:lstStyle>
          <a:p>
            <a:r>
              <a:rPr lang="en-US" smtClean="0"/>
              <a:t>6th Meeting of the Joint CEOS/CGMS Working Group on Climate, 07-09 March, Paris (France)</a:t>
            </a:r>
            <a:endParaRPr lang="en-GB"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1" name="Picture 10"/>
          <p:cNvPicPr/>
          <p:nvPr userDrawn="1"/>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971600" y="404664"/>
            <a:ext cx="1553792" cy="935026"/>
          </a:xfrm>
          <a:prstGeom prst="rect">
            <a:avLst/>
          </a:prstGeom>
          <a:noFill/>
          <a:ln w="12700">
            <a:noFill/>
            <a:miter lim="800000"/>
            <a:headEnd/>
            <a:tailEnd/>
          </a:ln>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pic>
        <p:nvPicPr>
          <p:cNvPr id="12" name="Picture 11"/>
          <p:cNvPicPr/>
          <p:nvPr userDrawn="1"/>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tretch>
            <a:fillRect/>
          </a:stretch>
        </p:blipFill>
        <p:spPr>
          <a:xfrm>
            <a:off x="7236296" y="332656"/>
            <a:ext cx="1038153" cy="1128581"/>
          </a:xfrm>
          <a:prstGeom prst="rect">
            <a:avLst/>
          </a:prstGeom>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sp>
        <p:nvSpPr>
          <p:cNvPr id="13" name="TextBox 12"/>
          <p:cNvSpPr txBox="1"/>
          <p:nvPr userDrawn="1"/>
        </p:nvSpPr>
        <p:spPr>
          <a:xfrm>
            <a:off x="3491880" y="404664"/>
            <a:ext cx="2520280" cy="1107996"/>
          </a:xfrm>
          <a:prstGeom prst="rect">
            <a:avLst/>
          </a:prstGeom>
          <a:noFill/>
        </p:spPr>
        <p:txBody>
          <a:bodyPr wrap="square" rtlCol="0">
            <a:spAutoFit/>
          </a:bodyPr>
          <a:lstStyle/>
          <a:p>
            <a:pPr algn="r">
              <a:spcAft>
                <a:spcPts val="0"/>
              </a:spcAft>
              <a:tabLst>
                <a:tab pos="2743200" algn="ctr"/>
                <a:tab pos="5486400" algn="r"/>
              </a:tabLst>
            </a:pPr>
            <a:r>
              <a:rPr lang="en-US" sz="3600" dirty="0" err="1" smtClean="0">
                <a:latin typeface="Helvetica Neue Thin"/>
                <a:ea typeface="Times New Roman"/>
                <a:cs typeface="Times New Roman"/>
              </a:rPr>
              <a:t>WGClimate</a:t>
            </a:r>
            <a:endParaRPr lang="en-GB" sz="3600" dirty="0" smtClean="0">
              <a:latin typeface="Helvetica Neue Thin"/>
              <a:ea typeface="Times New Roman"/>
              <a:cs typeface="Times New Roman"/>
            </a:endParaRPr>
          </a:p>
          <a:p>
            <a:pPr algn="r"/>
            <a:r>
              <a:rPr lang="en-US" sz="700" dirty="0" smtClean="0">
                <a:latin typeface="Helvetica Neue Thin"/>
              </a:rPr>
              <a:t>The Joint CEOS/CGMS</a:t>
            </a:r>
          </a:p>
          <a:p>
            <a:pPr algn="r"/>
            <a:r>
              <a:rPr lang="en-US" sz="700" dirty="0" smtClean="0">
                <a:latin typeface="Helvetica Neue Thin"/>
              </a:rPr>
              <a:t>Working Group on Climate</a:t>
            </a:r>
          </a:p>
          <a:p>
            <a:pPr algn="r"/>
            <a:endParaRPr lang="en-GB" sz="16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6" name="Slide Number Placeholder 5"/>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6" name="Slide Number Placeholder 5"/>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1547664" y="6356350"/>
            <a:ext cx="6192688" cy="365760"/>
          </a:xfrm>
        </p:spPr>
        <p:txBody>
          <a:bodyPr/>
          <a:lstStyle>
            <a:lvl1pPr>
              <a:defRPr sz="1100"/>
            </a:lvl1pPr>
          </a:lstStyle>
          <a:p>
            <a:r>
              <a:rPr lang="en-US" dirty="0" smtClean="0"/>
              <a:t>6th Meeting of the Joint CEOS/CGMS Working Group on Climate, 07-09 March, Paris (France)</a:t>
            </a:r>
            <a:endParaRPr lang="en-GB"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757302" y="6381328"/>
            <a:ext cx="646346" cy="388639"/>
          </a:xfrm>
          <a:prstGeom prst="rect">
            <a:avLst/>
          </a:prstGeom>
          <a:noFill/>
          <a:ln w="12700">
            <a:noFill/>
            <a:miter lim="800000"/>
            <a:headEnd/>
            <a:tailEnd/>
          </a:ln>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pic>
        <p:nvPicPr>
          <p:cNvPr id="9" name="Picture 8"/>
          <p:cNvPicPr>
            <a:picLocks noChangeAspect="1"/>
          </p:cNvPicPr>
          <p:nvPr userDrawn="1"/>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tretch>
            <a:fillRect/>
          </a:stretch>
        </p:blipFill>
        <p:spPr>
          <a:xfrm>
            <a:off x="7909440" y="6237312"/>
            <a:ext cx="478984" cy="519873"/>
          </a:xfrm>
          <a:prstGeom prst="rect">
            <a:avLst/>
          </a:prstGeom>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endParaRPr lang="en-GB"/>
          </a:p>
        </p:txBody>
      </p:sp>
      <p:sp>
        <p:nvSpPr>
          <p:cNvPr id="5" name="Footer Placeholder 4"/>
          <p:cNvSpPr>
            <a:spLocks noGrp="1"/>
          </p:cNvSpPr>
          <p:nvPr>
            <p:ph type="ftr" sz="quarter" idx="11"/>
          </p:nvPr>
        </p:nvSpPr>
        <p:spPr>
          <a:xfrm>
            <a:off x="2898648" y="6355080"/>
            <a:ext cx="3474720" cy="365760"/>
          </a:xfrm>
        </p:spPr>
        <p:txBody>
          <a:bodyPr/>
          <a:lstStyle/>
          <a:p>
            <a:r>
              <a:rPr lang="en-US" smtClean="0"/>
              <a:t>6th Meeting of the Joint CEOS/CGMS Working Group on Climate, 07-09 March, Paris (France)</a:t>
            </a:r>
            <a:endParaRPr lang="en-GB"/>
          </a:p>
        </p:txBody>
      </p:sp>
      <p:sp>
        <p:nvSpPr>
          <p:cNvPr id="6" name="Slide Number Placeholder 5"/>
          <p:cNvSpPr>
            <a:spLocks noGrp="1"/>
          </p:cNvSpPr>
          <p:nvPr>
            <p:ph type="sldNum" sz="quarter" idx="12"/>
          </p:nvPr>
        </p:nvSpPr>
        <p:spPr>
          <a:xfrm>
            <a:off x="1069848" y="6355080"/>
            <a:ext cx="1520952" cy="365760"/>
          </a:xfrm>
          <a:prstGeom prst="rect">
            <a:avLst/>
          </a:prstGeom>
        </p:spPr>
        <p:txBody>
          <a:bodyPr/>
          <a:lstStyle/>
          <a:p>
            <a:fld id="{C8E38066-F069-41C9-B38D-47DB557F2632}" type="slidenum">
              <a:rPr lang="en-GB" smtClean="0"/>
              <a:pPr/>
              <a:t>‹#›</a:t>
            </a:fld>
            <a:endParaRPr lang="en-GB"/>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7" name="Slide Number Placeholder 6"/>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Footer Placeholder 4"/>
          <p:cNvSpPr>
            <a:spLocks noGrp="1"/>
          </p:cNvSpPr>
          <p:nvPr>
            <p:ph type="ftr" sz="quarter" idx="11"/>
          </p:nvPr>
        </p:nvSpPr>
        <p:spPr>
          <a:xfrm>
            <a:off x="1187624" y="6356350"/>
            <a:ext cx="6192688" cy="365760"/>
          </a:xfrm>
        </p:spPr>
        <p:txBody>
          <a:bodyPr/>
          <a:lstStyle>
            <a:lvl1pPr>
              <a:defRPr sz="1100"/>
            </a:lvl1pPr>
          </a:lstStyle>
          <a:p>
            <a:r>
              <a:rPr lang="en-US" dirty="0" smtClean="0"/>
              <a:t>6th Meeting of the Joint CEOS/CGMS Working Group on Climate, 07-09 March, Paris (France)</a:t>
            </a:r>
            <a:endParaRPr lang="en-GB" dirty="0"/>
          </a:p>
        </p:txBody>
      </p:sp>
      <p:sp>
        <p:nvSpPr>
          <p:cNvPr id="17" name="Slide Number Placeholder 5"/>
          <p:cNvSpPr>
            <a:spLocks noGrp="1"/>
          </p:cNvSpPr>
          <p:nvPr>
            <p:ph type="sldNum" sz="quarter" idx="12"/>
          </p:nvPr>
        </p:nvSpPr>
        <p:spPr>
          <a:xfrm>
            <a:off x="612648" y="6356350"/>
            <a:ext cx="502968" cy="365760"/>
          </a:xfrm>
          <a:prstGeom prst="rect">
            <a:avLst/>
          </a:prstGeom>
        </p:spPr>
        <p:txBody>
          <a:bodyPr/>
          <a:lstStyle>
            <a:lvl1pPr>
              <a:defRPr sz="1200">
                <a:solidFill>
                  <a:schemeClr val="tx2"/>
                </a:solidFill>
              </a:defRPr>
            </a:lvl1pPr>
          </a:lstStyle>
          <a:p>
            <a:fld id="{C8E38066-F069-41C9-B38D-47DB557F2632}" type="slidenum">
              <a:rPr lang="en-GB" smtClean="0"/>
              <a:pPr/>
              <a:t>‹#›</a:t>
            </a:fld>
            <a:endParaRPr lang="en-GB" dirty="0"/>
          </a:p>
        </p:txBody>
      </p:sp>
      <p:pic>
        <p:nvPicPr>
          <p:cNvPr id="18" name="Picture 17"/>
          <p:cNvPicPr>
            <a:picLocks noChangeAspect="1"/>
          </p:cNvPicPr>
          <p:nvPr userDrawn="1"/>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7454046" y="6381328"/>
            <a:ext cx="646346" cy="388639"/>
          </a:xfrm>
          <a:prstGeom prst="rect">
            <a:avLst/>
          </a:prstGeom>
          <a:noFill/>
          <a:ln w="12700">
            <a:noFill/>
            <a:miter lim="800000"/>
            <a:headEnd/>
            <a:tailEnd/>
          </a:ln>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pic>
        <p:nvPicPr>
          <p:cNvPr id="19" name="Picture 18"/>
          <p:cNvPicPr>
            <a:picLocks noChangeAspect="1"/>
          </p:cNvPicPr>
          <p:nvPr userDrawn="1"/>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tretch>
            <a:fillRect/>
          </a:stretch>
        </p:blipFill>
        <p:spPr>
          <a:xfrm>
            <a:off x="8172400" y="6221495"/>
            <a:ext cx="478984" cy="519873"/>
          </a:xfrm>
          <a:prstGeom prst="rect">
            <a:avLst/>
          </a:prstGeom>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5" name="Slide Number Placeholder 4"/>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4" name="Slide Number Placeholder 3"/>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7" name="Slide Number Placeholder 6"/>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US" smtClean="0"/>
              <a:t>6th Meeting of the Joint CEOS/CGMS Working Group on Climate, 07-09 March, Paris (France)</a:t>
            </a:r>
            <a:endParaRPr lang="en-GB"/>
          </a:p>
        </p:txBody>
      </p:sp>
      <p:sp>
        <p:nvSpPr>
          <p:cNvPr id="7" name="Slide Number Placeholder 6"/>
          <p:cNvSpPr>
            <a:spLocks noGrp="1"/>
          </p:cNvSpPr>
          <p:nvPr>
            <p:ph type="sldNum" sz="quarter" idx="12"/>
          </p:nvPr>
        </p:nvSpPr>
        <p:spPr>
          <a:xfrm>
            <a:off x="612648" y="6356350"/>
            <a:ext cx="1981200" cy="365760"/>
          </a:xfrm>
          <a:prstGeom prst="rect">
            <a:avLst/>
          </a:prstGeom>
        </p:spPr>
        <p:txBody>
          <a:bodyPr/>
          <a:lstStyle/>
          <a:p>
            <a:fld id="{C8E38066-F069-41C9-B38D-47DB557F2632}" type="slidenum">
              <a:rPr lang="en-GB" smtClean="0"/>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en-GB"/>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6th Meeting of the Joint CEOS/CGMS Working Group on Climate, 07-09 March, Paris (France)</a:t>
            </a:r>
            <a:endParaRPr lang="en-GB"/>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179388" lvl="0">
              <a:defRPr/>
            </a:pPr>
            <a:r>
              <a:rPr lang="en-GB" sz="2400" dirty="0" smtClean="0"/>
              <a:t>ECV Inventory: Status after Cycle#1, planned update for Cycle#2, review of questionnaire</a:t>
            </a:r>
            <a:endParaRPr lang="en-GB" sz="2400" dirty="0"/>
          </a:p>
        </p:txBody>
      </p:sp>
      <p:sp>
        <p:nvSpPr>
          <p:cNvPr id="3" name="Subtitle 2"/>
          <p:cNvSpPr>
            <a:spLocks noGrp="1"/>
          </p:cNvSpPr>
          <p:nvPr>
            <p:ph type="subTitle" idx="1"/>
          </p:nvPr>
        </p:nvSpPr>
        <p:spPr/>
        <p:txBody>
          <a:bodyPr>
            <a:normAutofit/>
          </a:bodyPr>
          <a:lstStyle/>
          <a:p>
            <a:pPr lvl="0"/>
            <a:r>
              <a:rPr lang="de-DE" dirty="0" smtClean="0"/>
              <a:t> Jörg Schulz, Alexandra Nunes</a:t>
            </a:r>
            <a:endParaRPr lang="de-DE" sz="1700" dirty="0" smtClean="0"/>
          </a:p>
        </p:txBody>
      </p:sp>
      <p:pic>
        <p:nvPicPr>
          <p:cNvPr id="6" name="Picture 5"/>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971600" y="404664"/>
            <a:ext cx="1553792" cy="935026"/>
          </a:xfrm>
          <a:prstGeom prst="rect">
            <a:avLst/>
          </a:prstGeom>
          <a:noFill/>
          <a:ln w="12700">
            <a:noFill/>
            <a:miter lim="800000"/>
            <a:headEnd/>
            <a:tailEnd/>
          </a:ln>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pic>
        <p:nvPicPr>
          <p:cNvPr id="7" name="Picture 6"/>
          <p:cNvPicPr/>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tretch>
            <a:fillRect/>
          </a:stretch>
        </p:blipFill>
        <p:spPr>
          <a:xfrm>
            <a:off x="7236296" y="332656"/>
            <a:ext cx="1038153" cy="1128581"/>
          </a:xfrm>
          <a:prstGeom prst="rect">
            <a:avLst/>
          </a:prstGeom>
          <a:extLst>
            <a:ext uri="{FAA26D3D-D897-4be2-8F04-BA451C77F1D7}">
              <ma14:placeholderFlag xmlns:ve="http://schemas.openxmlformats.org/markup-compatibility/2006" xmlns:m="http://schemas.openxmlformats.org/officeDocument/2006/math" xmlns:wp="http://schemas.openxmlformats.org/drawingml/2006/wordprocessingDrawing" xmlns:wne="http://schemas.microsoft.com/office/word/2006/wordml" xmlns:ma14="http://schemas.microsoft.com/office/mac/drawingml/2011/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a:ext>
          </a:extLst>
        </p:spPr>
      </p:pic>
      <p:sp>
        <p:nvSpPr>
          <p:cNvPr id="8" name="TextBox 7"/>
          <p:cNvSpPr txBox="1"/>
          <p:nvPr/>
        </p:nvSpPr>
        <p:spPr>
          <a:xfrm>
            <a:off x="3491880" y="404664"/>
            <a:ext cx="2520280" cy="1107996"/>
          </a:xfrm>
          <a:prstGeom prst="rect">
            <a:avLst/>
          </a:prstGeom>
          <a:noFill/>
        </p:spPr>
        <p:txBody>
          <a:bodyPr wrap="square" rtlCol="0">
            <a:spAutoFit/>
          </a:bodyPr>
          <a:lstStyle/>
          <a:p>
            <a:pPr algn="r">
              <a:spcAft>
                <a:spcPts val="0"/>
              </a:spcAft>
              <a:tabLst>
                <a:tab pos="2743200" algn="ctr"/>
                <a:tab pos="5486400" algn="r"/>
              </a:tabLst>
            </a:pPr>
            <a:r>
              <a:rPr lang="en-US" sz="3600" dirty="0" err="1" smtClean="0">
                <a:latin typeface="Helvetica Neue Thin"/>
                <a:ea typeface="Times New Roman"/>
                <a:cs typeface="Times New Roman"/>
              </a:rPr>
              <a:t>WGClimate</a:t>
            </a:r>
            <a:endParaRPr lang="en-GB" sz="3600" dirty="0" smtClean="0">
              <a:latin typeface="Helvetica Neue Thin"/>
              <a:ea typeface="Times New Roman"/>
              <a:cs typeface="Times New Roman"/>
            </a:endParaRPr>
          </a:p>
          <a:p>
            <a:pPr algn="r"/>
            <a:r>
              <a:rPr lang="en-US" sz="700" dirty="0" smtClean="0">
                <a:latin typeface="Helvetica Neue Thin"/>
              </a:rPr>
              <a:t>The Joint CEOS/CGMS</a:t>
            </a:r>
          </a:p>
          <a:p>
            <a:pPr algn="r"/>
            <a:r>
              <a:rPr lang="en-US" sz="700" dirty="0" smtClean="0">
                <a:latin typeface="Helvetica Neue Thin"/>
              </a:rPr>
              <a:t>Working Group on Climate</a:t>
            </a:r>
          </a:p>
          <a:p>
            <a:pPr algn="r"/>
            <a:endParaRPr lang="en-GB" sz="1600" dirty="0"/>
          </a:p>
        </p:txBody>
      </p:sp>
      <p:sp>
        <p:nvSpPr>
          <p:cNvPr id="9" name="Footer Placeholder 8"/>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Questionnaire Structure II</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5" name="Rectangle 4"/>
          <p:cNvSpPr/>
          <p:nvPr/>
        </p:nvSpPr>
        <p:spPr>
          <a:xfrm>
            <a:off x="179512" y="2924944"/>
            <a:ext cx="3672408" cy="2160240"/>
          </a:xfrm>
          <a:prstGeom prst="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effectLst>
                  <a:glow rad="139700">
                    <a:schemeClr val="accent1">
                      <a:satMod val="175000"/>
                      <a:alpha val="40000"/>
                    </a:schemeClr>
                  </a:glow>
                </a:effectLst>
              </a:rPr>
              <a:t>Current</a:t>
            </a:r>
            <a:endParaRPr lang="en-GB" sz="4000" b="1" dirty="0">
              <a:effectLst>
                <a:glow rad="139700">
                  <a:schemeClr val="accent1">
                    <a:satMod val="175000"/>
                    <a:alpha val="40000"/>
                  </a:schemeClr>
                </a:glow>
              </a:effectLst>
            </a:endParaRPr>
          </a:p>
        </p:txBody>
      </p:sp>
      <p:sp>
        <p:nvSpPr>
          <p:cNvPr id="6" name="Rectangle 5"/>
          <p:cNvSpPr/>
          <p:nvPr/>
        </p:nvSpPr>
        <p:spPr>
          <a:xfrm>
            <a:off x="4644008" y="2204864"/>
            <a:ext cx="1800000" cy="9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Stewardship</a:t>
            </a:r>
          </a:p>
          <a:p>
            <a:pPr algn="ctr"/>
            <a:r>
              <a:rPr lang="en-GB" dirty="0" smtClean="0"/>
              <a:t>15 Questions</a:t>
            </a:r>
            <a:endParaRPr lang="en-GB" dirty="0"/>
          </a:p>
        </p:txBody>
      </p:sp>
      <p:sp>
        <p:nvSpPr>
          <p:cNvPr id="7" name="TextBox 6"/>
          <p:cNvSpPr txBox="1"/>
          <p:nvPr/>
        </p:nvSpPr>
        <p:spPr>
          <a:xfrm>
            <a:off x="4211960" y="1556792"/>
            <a:ext cx="4826962" cy="461665"/>
          </a:xfrm>
          <a:prstGeom prst="rect">
            <a:avLst/>
          </a:prstGeom>
          <a:noFill/>
        </p:spPr>
        <p:txBody>
          <a:bodyPr wrap="none" rtlCol="0">
            <a:spAutoFit/>
          </a:bodyPr>
          <a:lstStyle/>
          <a:p>
            <a:r>
              <a:rPr lang="en-GB" sz="2400" dirty="0" smtClean="0"/>
              <a:t>6 Categories feeding gap analysis</a:t>
            </a:r>
            <a:endParaRPr lang="en-GB" sz="2400" dirty="0"/>
          </a:p>
        </p:txBody>
      </p:sp>
      <p:sp>
        <p:nvSpPr>
          <p:cNvPr id="8" name="Rectangle 7"/>
          <p:cNvSpPr/>
          <p:nvPr/>
        </p:nvSpPr>
        <p:spPr>
          <a:xfrm>
            <a:off x="6876256" y="2204864"/>
            <a:ext cx="1800000" cy="9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Generation Process</a:t>
            </a:r>
          </a:p>
          <a:p>
            <a:pPr algn="ctr"/>
            <a:r>
              <a:rPr lang="en-GB" dirty="0" smtClean="0"/>
              <a:t>5 Questions</a:t>
            </a:r>
            <a:endParaRPr lang="en-GB" dirty="0"/>
          </a:p>
        </p:txBody>
      </p:sp>
      <p:sp>
        <p:nvSpPr>
          <p:cNvPr id="9" name="Rectangle 8"/>
          <p:cNvSpPr/>
          <p:nvPr/>
        </p:nvSpPr>
        <p:spPr>
          <a:xfrm>
            <a:off x="6876256" y="3573016"/>
            <a:ext cx="1800200" cy="9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Documentation</a:t>
            </a:r>
          </a:p>
          <a:p>
            <a:pPr algn="ctr"/>
            <a:r>
              <a:rPr lang="en-GB" dirty="0" smtClean="0"/>
              <a:t>3 Questions</a:t>
            </a:r>
            <a:endParaRPr lang="en-GB" dirty="0"/>
          </a:p>
        </p:txBody>
      </p:sp>
      <p:sp>
        <p:nvSpPr>
          <p:cNvPr id="10" name="Rectangle 9"/>
          <p:cNvSpPr/>
          <p:nvPr/>
        </p:nvSpPr>
        <p:spPr>
          <a:xfrm>
            <a:off x="4644008" y="3573016"/>
            <a:ext cx="1800200" cy="9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Record Characteristics</a:t>
            </a:r>
          </a:p>
          <a:p>
            <a:pPr algn="ctr"/>
            <a:r>
              <a:rPr lang="en-GB" dirty="0" smtClean="0"/>
              <a:t>14 Questions</a:t>
            </a:r>
            <a:endParaRPr lang="en-GB" dirty="0"/>
          </a:p>
        </p:txBody>
      </p:sp>
      <p:sp>
        <p:nvSpPr>
          <p:cNvPr id="11" name="Rectangle 10"/>
          <p:cNvSpPr/>
          <p:nvPr/>
        </p:nvSpPr>
        <p:spPr>
          <a:xfrm>
            <a:off x="4644008" y="5085184"/>
            <a:ext cx="1800200" cy="9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Accessibility </a:t>
            </a:r>
          </a:p>
          <a:p>
            <a:pPr algn="ctr"/>
            <a:r>
              <a:rPr lang="en-GB" dirty="0" smtClean="0"/>
              <a:t>7 Questions</a:t>
            </a:r>
            <a:endParaRPr lang="en-GB" dirty="0"/>
          </a:p>
        </p:txBody>
      </p:sp>
      <p:sp>
        <p:nvSpPr>
          <p:cNvPr id="12" name="Rectangle 11"/>
          <p:cNvSpPr/>
          <p:nvPr/>
        </p:nvSpPr>
        <p:spPr>
          <a:xfrm>
            <a:off x="6876256" y="5085184"/>
            <a:ext cx="1800000" cy="90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Applications</a:t>
            </a:r>
          </a:p>
          <a:p>
            <a:pPr algn="ctr"/>
            <a:r>
              <a:rPr lang="en-GB" dirty="0" smtClean="0"/>
              <a:t>1 Question</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Questionnaire Structure III</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5" name="Rectangle 4"/>
          <p:cNvSpPr/>
          <p:nvPr/>
        </p:nvSpPr>
        <p:spPr>
          <a:xfrm>
            <a:off x="611560" y="2564904"/>
            <a:ext cx="3672408" cy="2160240"/>
          </a:xfrm>
          <a:prstGeom prst="rect">
            <a:avLst/>
          </a:prstGeom>
          <a:solidFill>
            <a:srgbClr val="FFC000"/>
          </a:solidFill>
          <a:ln>
            <a:solidFill>
              <a:srgbClr val="FF0000"/>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tx1"/>
                </a:solidFill>
              </a:rPr>
              <a:t>Future</a:t>
            </a:r>
            <a:endParaRPr lang="en-GB" sz="4000" b="1" dirty="0">
              <a:solidFill>
                <a:schemeClr val="tx1"/>
              </a:solidFill>
            </a:endParaRPr>
          </a:p>
        </p:txBody>
      </p:sp>
      <p:sp>
        <p:nvSpPr>
          <p:cNvPr id="6" name="Rectangle 5"/>
          <p:cNvSpPr/>
          <p:nvPr/>
        </p:nvSpPr>
        <p:spPr>
          <a:xfrm>
            <a:off x="4644008" y="2204864"/>
            <a:ext cx="1800000" cy="900000"/>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Stewardship</a:t>
            </a:r>
          </a:p>
          <a:p>
            <a:pPr algn="ctr"/>
            <a:r>
              <a:rPr lang="en-GB" dirty="0" smtClean="0">
                <a:solidFill>
                  <a:schemeClr val="tx1"/>
                </a:solidFill>
              </a:rPr>
              <a:t>13 Questions</a:t>
            </a:r>
            <a:endParaRPr lang="en-GB" dirty="0">
              <a:solidFill>
                <a:schemeClr val="tx1"/>
              </a:solidFill>
            </a:endParaRPr>
          </a:p>
        </p:txBody>
      </p:sp>
      <p:sp>
        <p:nvSpPr>
          <p:cNvPr id="7" name="Rectangle 6"/>
          <p:cNvSpPr/>
          <p:nvPr/>
        </p:nvSpPr>
        <p:spPr>
          <a:xfrm>
            <a:off x="6876256" y="2204864"/>
            <a:ext cx="1800000" cy="900000"/>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Generation Process</a:t>
            </a:r>
          </a:p>
          <a:p>
            <a:pPr algn="ctr"/>
            <a:r>
              <a:rPr lang="en-GB" dirty="0" smtClean="0">
                <a:solidFill>
                  <a:schemeClr val="tx1"/>
                </a:solidFill>
              </a:rPr>
              <a:t>5 Questions</a:t>
            </a:r>
            <a:endParaRPr lang="en-GB" dirty="0">
              <a:solidFill>
                <a:schemeClr val="tx1"/>
              </a:solidFill>
            </a:endParaRPr>
          </a:p>
        </p:txBody>
      </p:sp>
      <p:sp>
        <p:nvSpPr>
          <p:cNvPr id="8" name="Rectangle 7"/>
          <p:cNvSpPr/>
          <p:nvPr/>
        </p:nvSpPr>
        <p:spPr>
          <a:xfrm>
            <a:off x="6876256" y="3573016"/>
            <a:ext cx="1800200" cy="900000"/>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Documentation</a:t>
            </a:r>
          </a:p>
          <a:p>
            <a:pPr algn="ctr"/>
            <a:r>
              <a:rPr lang="en-GB" dirty="0" smtClean="0">
                <a:solidFill>
                  <a:schemeClr val="tx1"/>
                </a:solidFill>
              </a:rPr>
              <a:t>3 Questions</a:t>
            </a:r>
            <a:endParaRPr lang="en-GB" dirty="0">
              <a:solidFill>
                <a:schemeClr val="tx1"/>
              </a:solidFill>
            </a:endParaRPr>
          </a:p>
        </p:txBody>
      </p:sp>
      <p:sp>
        <p:nvSpPr>
          <p:cNvPr id="9" name="Rectangle 8"/>
          <p:cNvSpPr/>
          <p:nvPr/>
        </p:nvSpPr>
        <p:spPr>
          <a:xfrm>
            <a:off x="4644008" y="3573016"/>
            <a:ext cx="1800200" cy="900000"/>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Record Characteristics</a:t>
            </a:r>
          </a:p>
          <a:p>
            <a:pPr algn="ctr"/>
            <a:r>
              <a:rPr lang="en-GB" dirty="0" smtClean="0">
                <a:solidFill>
                  <a:schemeClr val="tx1"/>
                </a:solidFill>
              </a:rPr>
              <a:t>12 Questions</a:t>
            </a:r>
            <a:endParaRPr lang="en-GB" dirty="0">
              <a:solidFill>
                <a:schemeClr val="tx1"/>
              </a:solidFill>
            </a:endParaRPr>
          </a:p>
        </p:txBody>
      </p:sp>
      <p:sp>
        <p:nvSpPr>
          <p:cNvPr id="10" name="Rectangle 9"/>
          <p:cNvSpPr/>
          <p:nvPr/>
        </p:nvSpPr>
        <p:spPr>
          <a:xfrm>
            <a:off x="4644008" y="5085184"/>
            <a:ext cx="1800200" cy="900000"/>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Accessibility </a:t>
            </a:r>
          </a:p>
          <a:p>
            <a:pPr algn="ctr"/>
            <a:r>
              <a:rPr lang="en-GB" dirty="0" smtClean="0">
                <a:solidFill>
                  <a:schemeClr val="tx1"/>
                </a:solidFill>
              </a:rPr>
              <a:t>3 Questions</a:t>
            </a:r>
            <a:endParaRPr lang="en-GB" dirty="0">
              <a:solidFill>
                <a:schemeClr val="tx1"/>
              </a:solidFill>
            </a:endParaRPr>
          </a:p>
        </p:txBody>
      </p:sp>
      <p:sp>
        <p:nvSpPr>
          <p:cNvPr id="11" name="Rectangle 10"/>
          <p:cNvSpPr/>
          <p:nvPr/>
        </p:nvSpPr>
        <p:spPr>
          <a:xfrm>
            <a:off x="6876256" y="5085184"/>
            <a:ext cx="1800000" cy="900000"/>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Applications</a:t>
            </a:r>
          </a:p>
          <a:p>
            <a:pPr algn="ctr"/>
            <a:r>
              <a:rPr lang="en-GB" dirty="0" smtClean="0">
                <a:solidFill>
                  <a:schemeClr val="tx1"/>
                </a:solidFill>
              </a:rPr>
              <a:t>1 Question</a:t>
            </a:r>
            <a:endParaRPr lang="en-GB" dirty="0">
              <a:solidFill>
                <a:schemeClr val="tx1"/>
              </a:solidFill>
            </a:endParaRPr>
          </a:p>
        </p:txBody>
      </p:sp>
      <p:sp>
        <p:nvSpPr>
          <p:cNvPr id="12" name="TextBox 11"/>
          <p:cNvSpPr txBox="1"/>
          <p:nvPr/>
        </p:nvSpPr>
        <p:spPr>
          <a:xfrm>
            <a:off x="4211960" y="1556792"/>
            <a:ext cx="4826962" cy="461665"/>
          </a:xfrm>
          <a:prstGeom prst="rect">
            <a:avLst/>
          </a:prstGeom>
          <a:noFill/>
        </p:spPr>
        <p:txBody>
          <a:bodyPr wrap="none" rtlCol="0">
            <a:spAutoFit/>
          </a:bodyPr>
          <a:lstStyle/>
          <a:p>
            <a:r>
              <a:rPr lang="en-GB" sz="2400" dirty="0" smtClean="0"/>
              <a:t>6 Categories feeding gap analysis</a:t>
            </a:r>
            <a:endParaRPr lang="en-GB" sz="2400" dirty="0"/>
          </a:p>
        </p:txBody>
      </p:sp>
      <p:sp>
        <p:nvSpPr>
          <p:cNvPr id="13" name="TextBox 12"/>
          <p:cNvSpPr txBox="1"/>
          <p:nvPr/>
        </p:nvSpPr>
        <p:spPr>
          <a:xfrm flipH="1">
            <a:off x="7403072" y="1988840"/>
            <a:ext cx="746369" cy="1323439"/>
          </a:xfrm>
          <a:prstGeom prst="rect">
            <a:avLst/>
          </a:prstGeom>
          <a:noFill/>
        </p:spPr>
        <p:txBody>
          <a:bodyPr wrap="square" rtlCol="0">
            <a:spAutoFit/>
          </a:bodyPr>
          <a:lstStyle/>
          <a:p>
            <a:r>
              <a:rPr lang="en-GB" sz="8000" b="1" dirty="0" smtClean="0">
                <a:solidFill>
                  <a:srgbClr val="FF0000"/>
                </a:solidFill>
              </a:rPr>
              <a:t>X</a:t>
            </a:r>
            <a:endParaRPr lang="en-GB" sz="8000" b="1" dirty="0">
              <a:solidFill>
                <a:srgbClr val="FF0000"/>
              </a:solidFill>
            </a:endParaRPr>
          </a:p>
        </p:txBody>
      </p:sp>
      <p:sp>
        <p:nvSpPr>
          <p:cNvPr id="14" name="TextBox 13"/>
          <p:cNvSpPr txBox="1"/>
          <p:nvPr/>
        </p:nvSpPr>
        <p:spPr>
          <a:xfrm flipH="1">
            <a:off x="7403172" y="3356992"/>
            <a:ext cx="746369" cy="1323439"/>
          </a:xfrm>
          <a:prstGeom prst="rect">
            <a:avLst/>
          </a:prstGeom>
          <a:noFill/>
        </p:spPr>
        <p:txBody>
          <a:bodyPr wrap="square" rtlCol="0">
            <a:spAutoFit/>
          </a:bodyPr>
          <a:lstStyle/>
          <a:p>
            <a:r>
              <a:rPr lang="en-GB" sz="8000" b="1" dirty="0" smtClean="0">
                <a:solidFill>
                  <a:srgbClr val="FF0000"/>
                </a:solidFill>
              </a:rPr>
              <a:t>X</a:t>
            </a:r>
            <a:endParaRPr lang="en-GB" sz="8000" b="1" dirty="0">
              <a:solidFill>
                <a:srgbClr val="FF0000"/>
              </a:solidFill>
            </a:endParaRPr>
          </a:p>
        </p:txBody>
      </p:sp>
      <p:sp>
        <p:nvSpPr>
          <p:cNvPr id="15" name="TextBox 14"/>
          <p:cNvSpPr txBox="1"/>
          <p:nvPr/>
        </p:nvSpPr>
        <p:spPr>
          <a:xfrm>
            <a:off x="611560" y="4869160"/>
            <a:ext cx="3744416" cy="646331"/>
          </a:xfrm>
          <a:prstGeom prst="rect">
            <a:avLst/>
          </a:prstGeom>
          <a:noFill/>
        </p:spPr>
        <p:txBody>
          <a:bodyPr wrap="square" rtlCol="0">
            <a:spAutoFit/>
          </a:bodyPr>
          <a:lstStyle/>
          <a:p>
            <a:r>
              <a:rPr lang="en-GB" dirty="0" smtClean="0"/>
              <a:t>Same questionnaire structure but less questions and different tense.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for Questionnaire Entry</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4" name="Content Placeholder 3"/>
          <p:cNvSpPr>
            <a:spLocks noGrp="1"/>
          </p:cNvSpPr>
          <p:nvPr>
            <p:ph sz="quarter" idx="1"/>
          </p:nvPr>
        </p:nvSpPr>
        <p:spPr>
          <a:xfrm>
            <a:off x="457200" y="1219200"/>
            <a:ext cx="8229600" cy="5450160"/>
          </a:xfrm>
        </p:spPr>
        <p:txBody>
          <a:bodyPr>
            <a:normAutofit fontScale="70000" lnSpcReduction="20000"/>
          </a:bodyPr>
          <a:lstStyle/>
          <a:p>
            <a:pPr>
              <a:buNone/>
            </a:pPr>
            <a:r>
              <a:rPr lang="en-GB" sz="2400" b="1" dirty="0" smtClean="0">
                <a:solidFill>
                  <a:schemeClr val="tx2"/>
                </a:solidFill>
              </a:rPr>
              <a:t>Question #6 (Calibration organisation)</a:t>
            </a:r>
          </a:p>
          <a:p>
            <a:pPr>
              <a:buNone/>
            </a:pPr>
            <a:r>
              <a:rPr lang="en-GB" sz="2300" b="1" dirty="0" smtClean="0">
                <a:solidFill>
                  <a:schemeClr val="tx2"/>
                </a:solidFill>
              </a:rPr>
              <a:t>Question:</a:t>
            </a:r>
          </a:p>
          <a:p>
            <a:pPr>
              <a:buNone/>
            </a:pPr>
            <a:r>
              <a:rPr lang="en-GB" sz="2300" dirty="0" smtClean="0">
                <a:solidFill>
                  <a:schemeClr val="tx2"/>
                </a:solidFill>
              </a:rPr>
              <a:t>Which organisational entity is responsible for calibrating the satellite observations?</a:t>
            </a:r>
          </a:p>
          <a:p>
            <a:pPr>
              <a:buNone/>
            </a:pPr>
            <a:r>
              <a:rPr lang="en-GB" sz="2300" b="1" dirty="0" smtClean="0">
                <a:solidFill>
                  <a:schemeClr val="tx2"/>
                </a:solidFill>
              </a:rPr>
              <a:t>Description:</a:t>
            </a:r>
            <a:r>
              <a:rPr lang="en-GB" sz="2300" dirty="0" smtClean="0">
                <a:solidFill>
                  <a:schemeClr val="tx2"/>
                </a:solidFill>
              </a:rPr>
              <a:t> </a:t>
            </a:r>
          </a:p>
          <a:p>
            <a:pPr marL="0" indent="0">
              <a:buNone/>
            </a:pPr>
            <a:r>
              <a:rPr lang="en-GB" sz="2300" dirty="0" smtClean="0">
                <a:solidFill>
                  <a:schemeClr val="tx2"/>
                </a:solidFill>
              </a:rPr>
              <a:t>The answer to this question is in most cases the name of the space agency operating the satellite and/or instrument that provides for instance pre-launch or on‐board calibration during the during the lifetime of the instrument(s). However, in case that a specific re-calibration of the instrument data leading to a FCDR has been performed, another agency may take the responsibility of providing an updated calibration of the individual instruments. If several entities are involved they should all be mentioned in the answer by stating full name(s) and acronym(s). </a:t>
            </a:r>
          </a:p>
          <a:p>
            <a:pPr marL="0" indent="0">
              <a:buNone/>
            </a:pPr>
            <a:r>
              <a:rPr lang="en-GB" sz="2300" dirty="0" smtClean="0">
                <a:solidFill>
                  <a:schemeClr val="tx2"/>
                </a:solidFill>
              </a:rPr>
              <a:t>This question is associated with GCOS-143 [RD-4] guidance #2 which reads that the GCOS Steering Committee recommends that data producers pay attention to the “Application of appropriate calibration/validation activities”. It is also associated with the GCOS-143 [RD-20] GCMP #15 which reads that “On-board calibration adequate for climate system observations should be ensured and associated instrument characteristics monitored.”</a:t>
            </a:r>
          </a:p>
          <a:p>
            <a:pPr marL="0" indent="0">
              <a:buNone/>
            </a:pPr>
            <a:r>
              <a:rPr lang="en-GB" sz="2300" dirty="0" smtClean="0">
                <a:solidFill>
                  <a:schemeClr val="tx2"/>
                </a:solidFill>
              </a:rPr>
              <a:t>This question should not be confused with question #8 (section 3.1.8), which focuses exclusively on the inter-calibration of different instruments.</a:t>
            </a:r>
          </a:p>
          <a:p>
            <a:pPr>
              <a:buNone/>
            </a:pPr>
            <a:r>
              <a:rPr lang="en-GB" sz="2300" b="1" dirty="0" smtClean="0">
                <a:solidFill>
                  <a:schemeClr val="tx2"/>
                </a:solidFill>
              </a:rPr>
              <a:t>Stage:</a:t>
            </a:r>
          </a:p>
          <a:p>
            <a:pPr>
              <a:buNone/>
            </a:pPr>
            <a:r>
              <a:rPr lang="en-GB" sz="2400" b="1" dirty="0" smtClean="0">
                <a:solidFill>
                  <a:schemeClr val="tx2"/>
                </a:solidFill>
              </a:rPr>
              <a:t>Stewardship </a:t>
            </a:r>
            <a:r>
              <a:rPr lang="en-GB" sz="2400" dirty="0" smtClean="0">
                <a:solidFill>
                  <a:schemeClr val="tx2"/>
                </a:solidFill>
              </a:rPr>
              <a:t>– Generation – Process – Record – Characteristics -Documentation – Accessibility </a:t>
            </a:r>
            <a:r>
              <a:rPr lang="en-GB" sz="2300" dirty="0" smtClean="0">
                <a:solidFill>
                  <a:schemeClr val="tx2"/>
                </a:solidFill>
              </a:rPr>
              <a:t>- Applications</a:t>
            </a:r>
          </a:p>
        </p:txBody>
      </p:sp>
      <p:sp>
        <p:nvSpPr>
          <p:cNvPr id="5" name="TextBox 4"/>
          <p:cNvSpPr txBox="1"/>
          <p:nvPr/>
        </p:nvSpPr>
        <p:spPr>
          <a:xfrm>
            <a:off x="2843808" y="2708920"/>
            <a:ext cx="2967479" cy="369332"/>
          </a:xfrm>
          <a:prstGeom prst="rect">
            <a:avLst/>
          </a:prstGeom>
          <a:solidFill>
            <a:srgbClr val="FFFF00"/>
          </a:solidFill>
        </p:spPr>
        <p:txBody>
          <a:bodyPr wrap="none" rtlCol="0">
            <a:spAutoFit/>
          </a:bodyPr>
          <a:lstStyle/>
          <a:p>
            <a:r>
              <a:rPr lang="en-GB" dirty="0" smtClean="0"/>
              <a:t>Explanation of the question</a:t>
            </a:r>
            <a:endParaRPr lang="en-GB" dirty="0"/>
          </a:p>
        </p:txBody>
      </p:sp>
      <p:sp>
        <p:nvSpPr>
          <p:cNvPr id="6" name="TextBox 5"/>
          <p:cNvSpPr txBox="1"/>
          <p:nvPr/>
        </p:nvSpPr>
        <p:spPr>
          <a:xfrm>
            <a:off x="1619672" y="4293096"/>
            <a:ext cx="5557932" cy="369332"/>
          </a:xfrm>
          <a:prstGeom prst="rect">
            <a:avLst/>
          </a:prstGeom>
          <a:solidFill>
            <a:srgbClr val="FFFF00"/>
          </a:solidFill>
        </p:spPr>
        <p:txBody>
          <a:bodyPr wrap="none" rtlCol="0">
            <a:spAutoFit/>
          </a:bodyPr>
          <a:lstStyle/>
          <a:p>
            <a:r>
              <a:rPr lang="en-GB" dirty="0" smtClean="0"/>
              <a:t>Link to GCOS principles, requirement and guidelines</a:t>
            </a:r>
            <a:endParaRPr lang="en-GB" dirty="0"/>
          </a:p>
        </p:txBody>
      </p:sp>
      <p:sp>
        <p:nvSpPr>
          <p:cNvPr id="7" name="TextBox 6"/>
          <p:cNvSpPr txBox="1"/>
          <p:nvPr/>
        </p:nvSpPr>
        <p:spPr>
          <a:xfrm>
            <a:off x="2123728" y="5661248"/>
            <a:ext cx="4506362" cy="369332"/>
          </a:xfrm>
          <a:prstGeom prst="rect">
            <a:avLst/>
          </a:prstGeom>
          <a:solidFill>
            <a:srgbClr val="FFFF00"/>
          </a:solidFill>
        </p:spPr>
        <p:txBody>
          <a:bodyPr wrap="none" rtlCol="0">
            <a:spAutoFit/>
          </a:bodyPr>
          <a:lstStyle/>
          <a:p>
            <a:r>
              <a:rPr lang="en-GB" dirty="0" smtClean="0"/>
              <a:t>Indication of area for gap analysis process</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07288" cy="990600"/>
          </a:xfrm>
        </p:spPr>
        <p:txBody>
          <a:bodyPr>
            <a:normAutofit fontScale="90000"/>
          </a:bodyPr>
          <a:lstStyle/>
          <a:p>
            <a:r>
              <a:rPr lang="en-GB" dirty="0" smtClean="0"/>
              <a:t>ECVs, ECV Products and Physical Quantities</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6" name="TextBox 5"/>
          <p:cNvSpPr txBox="1"/>
          <p:nvPr/>
        </p:nvSpPr>
        <p:spPr>
          <a:xfrm>
            <a:off x="395536" y="1268760"/>
            <a:ext cx="7848872" cy="1938992"/>
          </a:xfrm>
          <a:prstGeom prst="rect">
            <a:avLst/>
          </a:prstGeom>
          <a:noFill/>
        </p:spPr>
        <p:txBody>
          <a:bodyPr wrap="square" rtlCol="0">
            <a:spAutoFit/>
          </a:bodyPr>
          <a:lstStyle/>
          <a:p>
            <a:pPr marL="273050" lvl="1" indent="-273050">
              <a:buClr>
                <a:schemeClr val="accent2"/>
              </a:buClr>
              <a:buSzPct val="76000"/>
              <a:buFont typeface="Wingdings 3"/>
              <a:buChar char=""/>
            </a:pPr>
            <a:r>
              <a:rPr lang="en-GB" sz="2000" dirty="0" smtClean="0">
                <a:solidFill>
                  <a:schemeClr val="tx2"/>
                </a:solidFill>
              </a:rPr>
              <a:t>Satellite Supplement to the GCOS IP defines ECVs and ECV Products for which quantitative requirements are given;</a:t>
            </a:r>
          </a:p>
          <a:p>
            <a:pPr marL="273050" lvl="1" indent="-273050">
              <a:buClr>
                <a:schemeClr val="accent2"/>
              </a:buClr>
              <a:buSzPct val="76000"/>
              <a:buFont typeface="Wingdings 3"/>
              <a:buChar char=""/>
            </a:pPr>
            <a:r>
              <a:rPr lang="en-GB" sz="2000" dirty="0" smtClean="0">
                <a:solidFill>
                  <a:schemeClr val="tx2"/>
                </a:solidFill>
              </a:rPr>
              <a:t>Unfortunately, these definitions are not consistent throughout the Satellite Supplement, but we need to be pragmatic;</a:t>
            </a:r>
          </a:p>
          <a:p>
            <a:pPr marL="273050" lvl="1" indent="-273050">
              <a:buClr>
                <a:schemeClr val="accent2"/>
              </a:buClr>
              <a:buSzPct val="76000"/>
              <a:buFont typeface="Wingdings 3"/>
              <a:buChar char=""/>
            </a:pPr>
            <a:r>
              <a:rPr lang="en-GB" sz="2000" dirty="0" smtClean="0">
                <a:solidFill>
                  <a:schemeClr val="tx2"/>
                </a:solidFill>
              </a:rPr>
              <a:t>We constructed a list of ECV, ECV Product and Physical Quantity to overcome it.</a:t>
            </a:r>
          </a:p>
        </p:txBody>
      </p:sp>
      <p:sp>
        <p:nvSpPr>
          <p:cNvPr id="7" name="Rectangle 6"/>
          <p:cNvSpPr/>
          <p:nvPr/>
        </p:nvSpPr>
        <p:spPr>
          <a:xfrm>
            <a:off x="467544" y="4627984"/>
            <a:ext cx="1368152" cy="914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Earth Radiation Budget</a:t>
            </a:r>
            <a:endParaRPr lang="en-GB" b="1" dirty="0"/>
          </a:p>
        </p:txBody>
      </p:sp>
      <p:grpSp>
        <p:nvGrpSpPr>
          <p:cNvPr id="15" name="Group 14"/>
          <p:cNvGrpSpPr/>
          <p:nvPr/>
        </p:nvGrpSpPr>
        <p:grpSpPr>
          <a:xfrm>
            <a:off x="2339752" y="4149080"/>
            <a:ext cx="2016224" cy="1872208"/>
            <a:chOff x="2339752" y="4365104"/>
            <a:chExt cx="2016224" cy="1872208"/>
          </a:xfrm>
        </p:grpSpPr>
        <p:sp>
          <p:nvSpPr>
            <p:cNvPr id="8" name="Rectangle 7"/>
            <p:cNvSpPr/>
            <p:nvPr/>
          </p:nvSpPr>
          <p:spPr>
            <a:xfrm>
              <a:off x="2339752" y="4365104"/>
              <a:ext cx="201622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A7.1</a:t>
              </a:r>
            </a:p>
            <a:p>
              <a:pPr algn="ctr"/>
              <a:r>
                <a:rPr lang="en-IE" sz="1200" dirty="0" smtClean="0"/>
                <a:t>Earth radiation budget (top-of-atmosphere and surface)</a:t>
              </a:r>
              <a:endParaRPr lang="en-GB" sz="1200" dirty="0"/>
            </a:p>
          </p:txBody>
        </p:sp>
        <p:sp>
          <p:nvSpPr>
            <p:cNvPr id="9" name="Rectangle 8"/>
            <p:cNvSpPr/>
            <p:nvPr/>
          </p:nvSpPr>
          <p:spPr>
            <a:xfrm>
              <a:off x="2339752" y="5301208"/>
              <a:ext cx="2016224"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A7.2</a:t>
              </a:r>
            </a:p>
            <a:p>
              <a:pPr algn="ctr"/>
              <a:r>
                <a:rPr lang="en-IE" sz="1200" dirty="0" smtClean="0">
                  <a:solidFill>
                    <a:schemeClr val="tx1"/>
                  </a:solidFill>
                </a:rPr>
                <a:t>Total and spectrally resolved solar irradiance</a:t>
              </a:r>
              <a:endParaRPr lang="en-GB" sz="1200" dirty="0">
                <a:solidFill>
                  <a:schemeClr val="tx1"/>
                </a:solidFill>
              </a:endParaRPr>
            </a:p>
          </p:txBody>
        </p:sp>
      </p:grpSp>
      <p:sp>
        <p:nvSpPr>
          <p:cNvPr id="11" name="TextBox 10"/>
          <p:cNvSpPr txBox="1"/>
          <p:nvPr/>
        </p:nvSpPr>
        <p:spPr>
          <a:xfrm>
            <a:off x="5641077" y="3284984"/>
            <a:ext cx="2326342" cy="369332"/>
          </a:xfrm>
          <a:prstGeom prst="rect">
            <a:avLst/>
          </a:prstGeom>
          <a:noFill/>
        </p:spPr>
        <p:txBody>
          <a:bodyPr wrap="none" rtlCol="0">
            <a:spAutoFit/>
          </a:bodyPr>
          <a:lstStyle/>
          <a:p>
            <a:r>
              <a:rPr lang="en-GB" b="1" dirty="0" smtClean="0"/>
              <a:t>Variable/ Parameter</a:t>
            </a:r>
          </a:p>
        </p:txBody>
      </p:sp>
      <p:grpSp>
        <p:nvGrpSpPr>
          <p:cNvPr id="16" name="Group 15"/>
          <p:cNvGrpSpPr/>
          <p:nvPr/>
        </p:nvGrpSpPr>
        <p:grpSpPr>
          <a:xfrm>
            <a:off x="5112060" y="3933927"/>
            <a:ext cx="3384376" cy="2302515"/>
            <a:chOff x="5112060" y="3933056"/>
            <a:chExt cx="3384376" cy="2302515"/>
          </a:xfrm>
        </p:grpSpPr>
        <p:sp>
          <p:nvSpPr>
            <p:cNvPr id="10" name="TextBox 9"/>
            <p:cNvSpPr txBox="1"/>
            <p:nvPr/>
          </p:nvSpPr>
          <p:spPr>
            <a:xfrm>
              <a:off x="5112060" y="3933056"/>
              <a:ext cx="3384376" cy="1754326"/>
            </a:xfrm>
            <a:prstGeom prst="rect">
              <a:avLst/>
            </a:prstGeom>
            <a:solidFill>
              <a:srgbClr val="72A376"/>
            </a:solidFill>
          </p:spPr>
          <p:txBody>
            <a:bodyPr wrap="square" rtlCol="0">
              <a:spAutoFit/>
            </a:bodyPr>
            <a:lstStyle/>
            <a:p>
              <a:r>
                <a:rPr lang="en-GB" dirty="0" smtClean="0">
                  <a:solidFill>
                    <a:schemeClr val="bg1"/>
                  </a:solidFill>
                </a:rPr>
                <a:t>Top of atmosphere ERB </a:t>
              </a:r>
              <a:r>
                <a:rPr lang="en-GB" dirty="0" err="1" smtClean="0">
                  <a:solidFill>
                    <a:schemeClr val="bg1"/>
                  </a:solidFill>
                </a:rPr>
                <a:t>longwave</a:t>
              </a:r>
              <a:endParaRPr lang="en-GB" dirty="0" smtClean="0">
                <a:solidFill>
                  <a:schemeClr val="bg1"/>
                </a:solidFill>
              </a:endParaRPr>
            </a:p>
            <a:p>
              <a:r>
                <a:rPr lang="en-GB" dirty="0" smtClean="0">
                  <a:solidFill>
                    <a:schemeClr val="bg1"/>
                  </a:solidFill>
                </a:rPr>
                <a:t>Top of atmosphere ERB shortwave (reflected)</a:t>
              </a:r>
            </a:p>
            <a:p>
              <a:r>
                <a:rPr lang="en-GB" dirty="0" smtClean="0">
                  <a:solidFill>
                    <a:schemeClr val="bg1"/>
                  </a:solidFill>
                </a:rPr>
                <a:t>Surface ERB </a:t>
              </a:r>
              <a:r>
                <a:rPr lang="en-GB" dirty="0" err="1" smtClean="0">
                  <a:solidFill>
                    <a:schemeClr val="bg1"/>
                  </a:solidFill>
                </a:rPr>
                <a:t>longwave</a:t>
              </a:r>
              <a:endParaRPr lang="en-GB" dirty="0" smtClean="0">
                <a:solidFill>
                  <a:schemeClr val="bg1"/>
                </a:solidFill>
              </a:endParaRPr>
            </a:p>
            <a:p>
              <a:r>
                <a:rPr lang="en-GB" dirty="0" smtClean="0">
                  <a:solidFill>
                    <a:schemeClr val="bg1"/>
                  </a:solidFill>
                </a:rPr>
                <a:t>Surface ERB shortwave</a:t>
              </a:r>
              <a:endParaRPr lang="en-GB" dirty="0">
                <a:solidFill>
                  <a:schemeClr val="bg1"/>
                </a:solidFill>
              </a:endParaRPr>
            </a:p>
          </p:txBody>
        </p:sp>
        <p:sp>
          <p:nvSpPr>
            <p:cNvPr id="12" name="TextBox 11"/>
            <p:cNvSpPr txBox="1"/>
            <p:nvPr/>
          </p:nvSpPr>
          <p:spPr>
            <a:xfrm>
              <a:off x="5112060" y="5589240"/>
              <a:ext cx="3384376" cy="646331"/>
            </a:xfrm>
            <a:prstGeom prst="rect">
              <a:avLst/>
            </a:prstGeom>
            <a:solidFill>
              <a:srgbClr val="FFFF00"/>
            </a:solidFill>
          </p:spPr>
          <p:txBody>
            <a:bodyPr wrap="square" rtlCol="0">
              <a:spAutoFit/>
            </a:bodyPr>
            <a:lstStyle/>
            <a:p>
              <a:r>
                <a:rPr lang="en-GB" dirty="0" smtClean="0"/>
                <a:t>Total solar irradiance </a:t>
              </a:r>
            </a:p>
            <a:p>
              <a:r>
                <a:rPr lang="en-GB" dirty="0" smtClean="0"/>
                <a:t>Solar spectral irradiance</a:t>
              </a:r>
              <a:endParaRPr lang="en-GB" dirty="0"/>
            </a:p>
          </p:txBody>
        </p:sp>
      </p:grpSp>
      <p:sp>
        <p:nvSpPr>
          <p:cNvPr id="13" name="TextBox 12"/>
          <p:cNvSpPr txBox="1"/>
          <p:nvPr/>
        </p:nvSpPr>
        <p:spPr>
          <a:xfrm>
            <a:off x="822043" y="3284984"/>
            <a:ext cx="659155" cy="369332"/>
          </a:xfrm>
          <a:prstGeom prst="rect">
            <a:avLst/>
          </a:prstGeom>
          <a:noFill/>
        </p:spPr>
        <p:txBody>
          <a:bodyPr wrap="none" rtlCol="0">
            <a:spAutoFit/>
          </a:bodyPr>
          <a:lstStyle/>
          <a:p>
            <a:r>
              <a:rPr lang="en-GB" b="1" dirty="0" smtClean="0"/>
              <a:t>ECV</a:t>
            </a:r>
            <a:endParaRPr lang="en-GB" b="1" dirty="0"/>
          </a:p>
        </p:txBody>
      </p:sp>
      <p:sp>
        <p:nvSpPr>
          <p:cNvPr id="14" name="TextBox 13"/>
          <p:cNvSpPr txBox="1"/>
          <p:nvPr/>
        </p:nvSpPr>
        <p:spPr>
          <a:xfrm>
            <a:off x="2550210" y="3284984"/>
            <a:ext cx="1595309" cy="369332"/>
          </a:xfrm>
          <a:prstGeom prst="rect">
            <a:avLst/>
          </a:prstGeom>
          <a:noFill/>
        </p:spPr>
        <p:txBody>
          <a:bodyPr wrap="none" rtlCol="0">
            <a:spAutoFit/>
          </a:bodyPr>
          <a:lstStyle/>
          <a:p>
            <a:r>
              <a:rPr lang="en-GB" b="1" dirty="0" smtClean="0"/>
              <a:t>ECV Product</a:t>
            </a:r>
            <a:endParaRPr lang="en-GB"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change ...</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grpSp>
        <p:nvGrpSpPr>
          <p:cNvPr id="20" name="Group 19"/>
          <p:cNvGrpSpPr/>
          <p:nvPr/>
        </p:nvGrpSpPr>
        <p:grpSpPr>
          <a:xfrm>
            <a:off x="467544" y="1342509"/>
            <a:ext cx="8388932" cy="4102715"/>
            <a:chOff x="467544" y="1988840"/>
            <a:chExt cx="8388932" cy="4102715"/>
          </a:xfrm>
        </p:grpSpPr>
        <p:sp>
          <p:nvSpPr>
            <p:cNvPr id="6" name="Rectangle 5"/>
            <p:cNvSpPr/>
            <p:nvPr/>
          </p:nvSpPr>
          <p:spPr>
            <a:xfrm>
              <a:off x="467544" y="3332710"/>
              <a:ext cx="1368152" cy="914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Earth Radiation Budget</a:t>
              </a:r>
              <a:endParaRPr lang="en-GB" b="1" dirty="0"/>
            </a:p>
          </p:txBody>
        </p:sp>
        <p:sp>
          <p:nvSpPr>
            <p:cNvPr id="10" name="TextBox 9"/>
            <p:cNvSpPr txBox="1"/>
            <p:nvPr/>
          </p:nvSpPr>
          <p:spPr>
            <a:xfrm>
              <a:off x="6103742" y="1988840"/>
              <a:ext cx="2121093" cy="369332"/>
            </a:xfrm>
            <a:prstGeom prst="rect">
              <a:avLst/>
            </a:prstGeom>
            <a:noFill/>
          </p:spPr>
          <p:txBody>
            <a:bodyPr wrap="none" rtlCol="0">
              <a:spAutoFit/>
            </a:bodyPr>
            <a:lstStyle/>
            <a:p>
              <a:r>
                <a:rPr lang="en-GB" b="1" dirty="0" smtClean="0"/>
                <a:t>Physical Quantity</a:t>
              </a:r>
            </a:p>
          </p:txBody>
        </p:sp>
        <p:grpSp>
          <p:nvGrpSpPr>
            <p:cNvPr id="11" name="Group 10"/>
            <p:cNvGrpSpPr/>
            <p:nvPr/>
          </p:nvGrpSpPr>
          <p:grpSpPr>
            <a:xfrm>
              <a:off x="1907704" y="2636912"/>
              <a:ext cx="3384376" cy="2302515"/>
              <a:chOff x="5112060" y="3933056"/>
              <a:chExt cx="3384376" cy="2302515"/>
            </a:xfrm>
          </p:grpSpPr>
          <p:sp>
            <p:nvSpPr>
              <p:cNvPr id="12" name="TextBox 11"/>
              <p:cNvSpPr txBox="1"/>
              <p:nvPr/>
            </p:nvSpPr>
            <p:spPr>
              <a:xfrm>
                <a:off x="5112060" y="3933056"/>
                <a:ext cx="3384376" cy="1754326"/>
              </a:xfrm>
              <a:prstGeom prst="rect">
                <a:avLst/>
              </a:prstGeom>
              <a:solidFill>
                <a:srgbClr val="72A376"/>
              </a:solidFill>
            </p:spPr>
            <p:txBody>
              <a:bodyPr wrap="square" rtlCol="0">
                <a:spAutoFit/>
              </a:bodyPr>
              <a:lstStyle/>
              <a:p>
                <a:r>
                  <a:rPr lang="en-GB" dirty="0" smtClean="0">
                    <a:solidFill>
                      <a:schemeClr val="bg1"/>
                    </a:solidFill>
                  </a:rPr>
                  <a:t>A7.1 Top of atmosphere ERB </a:t>
                </a:r>
                <a:r>
                  <a:rPr lang="en-GB" dirty="0" err="1" smtClean="0">
                    <a:solidFill>
                      <a:schemeClr val="bg1"/>
                    </a:solidFill>
                  </a:rPr>
                  <a:t>longwave</a:t>
                </a:r>
                <a:endParaRPr lang="en-GB" dirty="0" smtClean="0">
                  <a:solidFill>
                    <a:schemeClr val="bg1"/>
                  </a:solidFill>
                </a:endParaRPr>
              </a:p>
              <a:p>
                <a:r>
                  <a:rPr lang="en-GB" dirty="0" smtClean="0">
                    <a:solidFill>
                      <a:schemeClr val="bg1"/>
                    </a:solidFill>
                  </a:rPr>
                  <a:t>A7.2 Top of atmosphere ERB shortwave (reflected)</a:t>
                </a:r>
              </a:p>
              <a:p>
                <a:r>
                  <a:rPr lang="en-GB" dirty="0" smtClean="0">
                    <a:solidFill>
                      <a:schemeClr val="bg1"/>
                    </a:solidFill>
                  </a:rPr>
                  <a:t>A7.3 Surface ERB </a:t>
                </a:r>
                <a:r>
                  <a:rPr lang="en-GB" dirty="0" err="1" smtClean="0">
                    <a:solidFill>
                      <a:schemeClr val="bg1"/>
                    </a:solidFill>
                  </a:rPr>
                  <a:t>longwave</a:t>
                </a:r>
                <a:endParaRPr lang="en-GB" dirty="0" smtClean="0">
                  <a:solidFill>
                    <a:schemeClr val="bg1"/>
                  </a:solidFill>
                </a:endParaRPr>
              </a:p>
              <a:p>
                <a:r>
                  <a:rPr lang="en-GB" dirty="0" smtClean="0">
                    <a:solidFill>
                      <a:schemeClr val="bg1"/>
                    </a:solidFill>
                  </a:rPr>
                  <a:t>A7.4 Surface ERB shortwave</a:t>
                </a:r>
                <a:endParaRPr lang="en-GB" dirty="0">
                  <a:solidFill>
                    <a:schemeClr val="bg1"/>
                  </a:solidFill>
                </a:endParaRPr>
              </a:p>
            </p:txBody>
          </p:sp>
          <p:sp>
            <p:nvSpPr>
              <p:cNvPr id="13" name="TextBox 12"/>
              <p:cNvSpPr txBox="1"/>
              <p:nvPr/>
            </p:nvSpPr>
            <p:spPr>
              <a:xfrm>
                <a:off x="5112060" y="5589240"/>
                <a:ext cx="3384376" cy="646331"/>
              </a:xfrm>
              <a:prstGeom prst="rect">
                <a:avLst/>
              </a:prstGeom>
              <a:solidFill>
                <a:srgbClr val="FFFF00"/>
              </a:solidFill>
            </p:spPr>
            <p:txBody>
              <a:bodyPr wrap="square" rtlCol="0">
                <a:spAutoFit/>
              </a:bodyPr>
              <a:lstStyle/>
              <a:p>
                <a:r>
                  <a:rPr lang="en-GB" dirty="0" smtClean="0"/>
                  <a:t>A7.5Total solar irradiance </a:t>
                </a:r>
              </a:p>
              <a:p>
                <a:r>
                  <a:rPr lang="en-GB" dirty="0" smtClean="0"/>
                  <a:t>A7.6Solar spectral irradiance</a:t>
                </a:r>
                <a:endParaRPr lang="en-GB" dirty="0"/>
              </a:p>
            </p:txBody>
          </p:sp>
        </p:grpSp>
        <p:sp>
          <p:nvSpPr>
            <p:cNvPr id="14" name="TextBox 13"/>
            <p:cNvSpPr txBox="1"/>
            <p:nvPr/>
          </p:nvSpPr>
          <p:spPr>
            <a:xfrm>
              <a:off x="822043" y="1989710"/>
              <a:ext cx="659155" cy="369332"/>
            </a:xfrm>
            <a:prstGeom prst="rect">
              <a:avLst/>
            </a:prstGeom>
            <a:noFill/>
          </p:spPr>
          <p:txBody>
            <a:bodyPr wrap="none" rtlCol="0">
              <a:spAutoFit/>
            </a:bodyPr>
            <a:lstStyle/>
            <a:p>
              <a:r>
                <a:rPr lang="en-GB" b="1" dirty="0" smtClean="0"/>
                <a:t>ECV</a:t>
              </a:r>
              <a:endParaRPr lang="en-GB" b="1" dirty="0"/>
            </a:p>
          </p:txBody>
        </p:sp>
        <p:sp>
          <p:nvSpPr>
            <p:cNvPr id="15" name="TextBox 14"/>
            <p:cNvSpPr txBox="1"/>
            <p:nvPr/>
          </p:nvSpPr>
          <p:spPr>
            <a:xfrm>
              <a:off x="2802238" y="1989710"/>
              <a:ext cx="1595309" cy="369332"/>
            </a:xfrm>
            <a:prstGeom prst="rect">
              <a:avLst/>
            </a:prstGeom>
            <a:noFill/>
          </p:spPr>
          <p:txBody>
            <a:bodyPr wrap="none" rtlCol="0">
              <a:spAutoFit/>
            </a:bodyPr>
            <a:lstStyle/>
            <a:p>
              <a:r>
                <a:rPr lang="en-GB" b="1" dirty="0" smtClean="0"/>
                <a:t>ECV Product</a:t>
              </a:r>
              <a:endParaRPr lang="en-GB" b="1" dirty="0"/>
            </a:p>
          </p:txBody>
        </p:sp>
        <p:sp>
          <p:nvSpPr>
            <p:cNvPr id="17" name="TextBox 16"/>
            <p:cNvSpPr txBox="1"/>
            <p:nvPr/>
          </p:nvSpPr>
          <p:spPr>
            <a:xfrm>
              <a:off x="5472100" y="2636912"/>
              <a:ext cx="3384376" cy="2677656"/>
            </a:xfrm>
            <a:prstGeom prst="rect">
              <a:avLst/>
            </a:prstGeom>
            <a:solidFill>
              <a:srgbClr val="72A376"/>
            </a:solidFill>
          </p:spPr>
          <p:txBody>
            <a:bodyPr wrap="square" rtlCol="0">
              <a:spAutoFit/>
            </a:bodyPr>
            <a:lstStyle/>
            <a:p>
              <a:pPr marL="173038" indent="-173038">
                <a:buFont typeface="Arial" pitchFamily="34" charset="0"/>
                <a:buChar char="•"/>
              </a:pPr>
              <a:r>
                <a:rPr lang="en-GB" sz="1400" dirty="0" smtClean="0">
                  <a:solidFill>
                    <a:schemeClr val="bg1"/>
                  </a:solidFill>
                </a:rPr>
                <a:t>Upward </a:t>
              </a:r>
              <a:r>
                <a:rPr lang="en-GB" sz="1400" dirty="0" err="1" smtClean="0">
                  <a:solidFill>
                    <a:schemeClr val="bg1"/>
                  </a:solidFill>
                </a:rPr>
                <a:t>Longwave</a:t>
              </a:r>
              <a:r>
                <a:rPr lang="en-GB" sz="1400" dirty="0" smtClean="0">
                  <a:solidFill>
                    <a:schemeClr val="bg1"/>
                  </a:solidFill>
                </a:rPr>
                <a:t> Radiation at TOA</a:t>
              </a:r>
            </a:p>
            <a:p>
              <a:pPr marL="173038" indent="-173038">
                <a:buFont typeface="Arial" pitchFamily="34" charset="0"/>
                <a:buChar char="•"/>
              </a:pPr>
              <a:r>
                <a:rPr lang="en-GB" sz="1400" dirty="0" smtClean="0">
                  <a:solidFill>
                    <a:schemeClr val="bg1"/>
                  </a:solidFill>
                </a:rPr>
                <a:t>Upward Shortwave Radiation at TOA</a:t>
              </a:r>
            </a:p>
            <a:p>
              <a:pPr marL="173038" indent="-173038">
                <a:buFont typeface="Arial" pitchFamily="34" charset="0"/>
                <a:buChar char="•"/>
              </a:pPr>
              <a:r>
                <a:rPr lang="en-GB" sz="1400" dirty="0" smtClean="0">
                  <a:solidFill>
                    <a:schemeClr val="bg1"/>
                  </a:solidFill>
                </a:rPr>
                <a:t>Surface ERB </a:t>
              </a:r>
              <a:r>
                <a:rPr lang="en-GB" sz="1400" dirty="0" err="1" smtClean="0">
                  <a:solidFill>
                    <a:schemeClr val="bg1"/>
                  </a:solidFill>
                </a:rPr>
                <a:t>Longwave</a:t>
              </a:r>
              <a:endParaRPr lang="en-GB" sz="1400" dirty="0" smtClean="0">
                <a:solidFill>
                  <a:schemeClr val="bg1"/>
                </a:solidFill>
              </a:endParaRPr>
            </a:p>
            <a:p>
              <a:pPr marL="173038" indent="-173038">
                <a:buFont typeface="Arial" pitchFamily="34" charset="0"/>
                <a:buChar char="•"/>
              </a:pPr>
              <a:r>
                <a:rPr lang="en-GB" sz="1400" dirty="0" smtClean="0">
                  <a:solidFill>
                    <a:schemeClr val="bg1"/>
                  </a:solidFill>
                </a:rPr>
                <a:t>Downward </a:t>
              </a:r>
              <a:r>
                <a:rPr lang="en-GB" sz="1400" dirty="0" err="1" smtClean="0">
                  <a:solidFill>
                    <a:schemeClr val="bg1"/>
                  </a:solidFill>
                </a:rPr>
                <a:t>Longwave</a:t>
              </a:r>
              <a:r>
                <a:rPr lang="en-GB" sz="1400" dirty="0" smtClean="0">
                  <a:solidFill>
                    <a:schemeClr val="bg1"/>
                  </a:solidFill>
                </a:rPr>
                <a:t> Radiation at Surface</a:t>
              </a:r>
            </a:p>
            <a:p>
              <a:pPr marL="173038" indent="-173038">
                <a:buFont typeface="Arial" pitchFamily="34" charset="0"/>
                <a:buChar char="•"/>
              </a:pPr>
              <a:r>
                <a:rPr lang="en-GB" sz="1400" dirty="0" smtClean="0">
                  <a:solidFill>
                    <a:schemeClr val="bg1"/>
                  </a:solidFill>
                </a:rPr>
                <a:t>Upward </a:t>
              </a:r>
              <a:r>
                <a:rPr lang="en-GB" sz="1400" dirty="0" err="1" smtClean="0">
                  <a:solidFill>
                    <a:schemeClr val="bg1"/>
                  </a:solidFill>
                </a:rPr>
                <a:t>Longwave</a:t>
              </a:r>
              <a:r>
                <a:rPr lang="en-GB" sz="1400" dirty="0" smtClean="0">
                  <a:solidFill>
                    <a:schemeClr val="bg1"/>
                  </a:solidFill>
                </a:rPr>
                <a:t> Radiation at Surface</a:t>
              </a:r>
            </a:p>
            <a:p>
              <a:pPr marL="173038" indent="-173038">
                <a:buFont typeface="Arial" pitchFamily="34" charset="0"/>
                <a:buChar char="•"/>
              </a:pPr>
              <a:r>
                <a:rPr lang="en-GB" sz="1400" dirty="0" smtClean="0">
                  <a:solidFill>
                    <a:schemeClr val="bg1"/>
                  </a:solidFill>
                </a:rPr>
                <a:t>Surface ERB Shortwave</a:t>
              </a:r>
            </a:p>
            <a:p>
              <a:pPr marL="173038" indent="-173038">
                <a:buFont typeface="Arial" pitchFamily="34" charset="0"/>
                <a:buChar char="•"/>
              </a:pPr>
              <a:r>
                <a:rPr lang="en-GB" sz="1400" dirty="0" smtClean="0">
                  <a:solidFill>
                    <a:schemeClr val="bg1"/>
                  </a:solidFill>
                </a:rPr>
                <a:t>Downward Shortwave Radiation at Surface</a:t>
              </a:r>
            </a:p>
            <a:p>
              <a:pPr marL="173038" indent="-173038">
                <a:buFont typeface="Arial" pitchFamily="34" charset="0"/>
                <a:buChar char="•"/>
              </a:pPr>
              <a:r>
                <a:rPr lang="en-GB" sz="1400" dirty="0" smtClean="0">
                  <a:solidFill>
                    <a:schemeClr val="bg1"/>
                  </a:solidFill>
                </a:rPr>
                <a:t>Upward Shortwave Radiation at Surface</a:t>
              </a:r>
            </a:p>
          </p:txBody>
        </p:sp>
        <p:sp>
          <p:nvSpPr>
            <p:cNvPr id="18" name="TextBox 17"/>
            <p:cNvSpPr txBox="1"/>
            <p:nvPr/>
          </p:nvSpPr>
          <p:spPr>
            <a:xfrm>
              <a:off x="5472100" y="5445224"/>
              <a:ext cx="3384376" cy="646331"/>
            </a:xfrm>
            <a:prstGeom prst="rect">
              <a:avLst/>
            </a:prstGeom>
            <a:solidFill>
              <a:srgbClr val="FFFF00"/>
            </a:solidFill>
          </p:spPr>
          <p:txBody>
            <a:bodyPr wrap="square" rtlCol="0">
              <a:spAutoFit/>
            </a:bodyPr>
            <a:lstStyle/>
            <a:p>
              <a:r>
                <a:rPr lang="en-GB" dirty="0" smtClean="0"/>
                <a:t>Total solar irradiance </a:t>
              </a:r>
            </a:p>
            <a:p>
              <a:r>
                <a:rPr lang="en-GB" dirty="0" smtClean="0"/>
                <a:t>Solar spectral irradiance</a:t>
              </a:r>
              <a:endParaRPr lang="en-GB" dirty="0"/>
            </a:p>
          </p:txBody>
        </p:sp>
      </p:grpSp>
      <p:sp>
        <p:nvSpPr>
          <p:cNvPr id="19" name="TextBox 18"/>
          <p:cNvSpPr txBox="1"/>
          <p:nvPr/>
        </p:nvSpPr>
        <p:spPr>
          <a:xfrm>
            <a:off x="144016" y="5445224"/>
            <a:ext cx="8820472" cy="646331"/>
          </a:xfrm>
          <a:prstGeom prst="rect">
            <a:avLst/>
          </a:prstGeom>
          <a:noFill/>
        </p:spPr>
        <p:txBody>
          <a:bodyPr wrap="square" rtlCol="0">
            <a:spAutoFit/>
          </a:bodyPr>
          <a:lstStyle/>
          <a:p>
            <a:r>
              <a:rPr lang="en-GB" dirty="0" smtClean="0"/>
              <a:t>This allows to include individual ERB component data records even if specific flux components do not exist today.</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4" name="Content Placeholder 3"/>
          <p:cNvSpPr>
            <a:spLocks noGrp="1"/>
          </p:cNvSpPr>
          <p:nvPr>
            <p:ph sz="quarter" idx="1"/>
          </p:nvPr>
        </p:nvSpPr>
        <p:spPr/>
        <p:txBody>
          <a:bodyPr/>
          <a:lstStyle/>
          <a:p>
            <a:endParaRPr lang="en-GB" dirty="0" smtClean="0"/>
          </a:p>
          <a:p>
            <a:endParaRPr lang="en-GB" dirty="0" smtClean="0"/>
          </a:p>
          <a:p>
            <a:endParaRPr lang="en-GB" dirty="0" smtClean="0"/>
          </a:p>
          <a:p>
            <a:endParaRPr lang="en-GB" dirty="0" smtClean="0"/>
          </a:p>
          <a:p>
            <a:endParaRPr lang="en-GB" dirty="0" smtClean="0"/>
          </a:p>
          <a:p>
            <a:r>
              <a:rPr lang="en-GB" sz="4000" dirty="0" smtClean="0">
                <a:solidFill>
                  <a:schemeClr val="tx2"/>
                </a:solidFill>
              </a:rPr>
              <a:t>Discussion and Endorsement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4" name="Content Placeholder 3"/>
          <p:cNvSpPr>
            <a:spLocks noGrp="1"/>
          </p:cNvSpPr>
          <p:nvPr>
            <p:ph sz="quarter" idx="1"/>
          </p:nvPr>
        </p:nvSpPr>
        <p:spPr/>
        <p:txBody>
          <a:bodyPr>
            <a:normAutofit/>
          </a:bodyPr>
          <a:lstStyle/>
          <a:p>
            <a:pPr>
              <a:spcBef>
                <a:spcPts val="1200"/>
              </a:spcBef>
            </a:pPr>
            <a:r>
              <a:rPr lang="en-GB" sz="2400" dirty="0" smtClean="0">
                <a:solidFill>
                  <a:schemeClr val="tx2"/>
                </a:solidFill>
              </a:rPr>
              <a:t>What is the ECV Inventory and why is it important</a:t>
            </a:r>
          </a:p>
          <a:p>
            <a:pPr>
              <a:spcBef>
                <a:spcPts val="1200"/>
              </a:spcBef>
            </a:pPr>
            <a:r>
              <a:rPr lang="en-GB" sz="2400" dirty="0" smtClean="0">
                <a:solidFill>
                  <a:schemeClr val="tx2"/>
                </a:solidFill>
              </a:rPr>
              <a:t>Analysis of Cycle #1 Inventory Status</a:t>
            </a:r>
          </a:p>
          <a:p>
            <a:pPr>
              <a:spcBef>
                <a:spcPts val="1200"/>
              </a:spcBef>
            </a:pPr>
            <a:r>
              <a:rPr lang="en-GB" sz="2400" dirty="0" smtClean="0">
                <a:solidFill>
                  <a:schemeClr val="tx2"/>
                </a:solidFill>
              </a:rPr>
              <a:t>Structure of Cycle #2 Inventory</a:t>
            </a:r>
          </a:p>
          <a:p>
            <a:pPr>
              <a:spcBef>
                <a:spcPts val="1200"/>
              </a:spcBef>
            </a:pPr>
            <a:r>
              <a:rPr lang="en-GB" sz="2400" dirty="0" smtClean="0">
                <a:solidFill>
                  <a:schemeClr val="tx2"/>
                </a:solidFill>
              </a:rPr>
              <a:t>Example of questionnaire entry</a:t>
            </a:r>
          </a:p>
          <a:p>
            <a:pPr>
              <a:spcBef>
                <a:spcPts val="1200"/>
              </a:spcBef>
            </a:pPr>
            <a:r>
              <a:rPr lang="en-GB" sz="2400" dirty="0" smtClean="0">
                <a:solidFill>
                  <a:schemeClr val="tx2"/>
                </a:solidFill>
              </a:rPr>
              <a:t>ECVs, ECV Products and Physical Quantity</a:t>
            </a:r>
          </a:p>
          <a:p>
            <a:pPr>
              <a:spcBef>
                <a:spcPts val="1200"/>
              </a:spcBef>
            </a:pPr>
            <a:r>
              <a:rPr lang="en-GB" sz="2400" dirty="0" smtClean="0">
                <a:solidFill>
                  <a:schemeClr val="tx2"/>
                </a:solidFill>
              </a:rPr>
              <a:t>Discussion and Endorsement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9666" name="Picture 2"/>
          <p:cNvPicPr>
            <a:picLocks noChangeAspect="1" noChangeArrowheads="1"/>
          </p:cNvPicPr>
          <p:nvPr/>
        </p:nvPicPr>
        <p:blipFill>
          <a:blip r:embed="rId2" cstate="print"/>
          <a:srcRect/>
          <a:stretch>
            <a:fillRect/>
          </a:stretch>
        </p:blipFill>
        <p:spPr bwMode="auto">
          <a:xfrm>
            <a:off x="949863" y="816928"/>
            <a:ext cx="8193063" cy="4806632"/>
          </a:xfrm>
          <a:prstGeom prst="rect">
            <a:avLst/>
          </a:prstGeom>
          <a:noFill/>
          <a:ln w="9525">
            <a:noFill/>
            <a:miter lim="800000"/>
            <a:headEnd/>
            <a:tailEnd/>
          </a:ln>
        </p:spPr>
      </p:pic>
      <p:pic>
        <p:nvPicPr>
          <p:cNvPr id="369674" name="Picture 10" descr="CEOS Logo"/>
          <p:cNvPicPr>
            <a:picLocks noChangeAspect="1" noChangeArrowheads="1"/>
          </p:cNvPicPr>
          <p:nvPr/>
        </p:nvPicPr>
        <p:blipFill>
          <a:blip r:embed="rId3" cstate="print"/>
          <a:srcRect/>
          <a:stretch>
            <a:fillRect/>
          </a:stretch>
        </p:blipFill>
        <p:spPr bwMode="auto">
          <a:xfrm>
            <a:off x="70339" y="3992563"/>
            <a:ext cx="1542741" cy="503238"/>
          </a:xfrm>
          <a:prstGeom prst="rect">
            <a:avLst/>
          </a:prstGeom>
          <a:noFill/>
        </p:spPr>
      </p:pic>
      <p:sp>
        <p:nvSpPr>
          <p:cNvPr id="2" name="Title 1"/>
          <p:cNvSpPr>
            <a:spLocks noGrp="1"/>
          </p:cNvSpPr>
          <p:nvPr>
            <p:ph type="title"/>
          </p:nvPr>
        </p:nvSpPr>
        <p:spPr>
          <a:xfrm>
            <a:off x="0" y="3"/>
            <a:ext cx="9143999" cy="1072053"/>
          </a:xfrm>
        </p:spPr>
        <p:txBody>
          <a:bodyPr>
            <a:normAutofit/>
          </a:bodyPr>
          <a:lstStyle/>
          <a:p>
            <a:r>
              <a:rPr lang="en-GB" dirty="0" smtClean="0"/>
              <a:t>The Architecture for Climate Monitoring from Space</a:t>
            </a:r>
            <a:endParaRPr lang="en-GB" dirty="0"/>
          </a:p>
        </p:txBody>
      </p:sp>
      <p:sp>
        <p:nvSpPr>
          <p:cNvPr id="7" name="TextBox 6"/>
          <p:cNvSpPr txBox="1"/>
          <p:nvPr/>
        </p:nvSpPr>
        <p:spPr>
          <a:xfrm>
            <a:off x="1" y="5574684"/>
            <a:ext cx="9144000" cy="830997"/>
          </a:xfrm>
          <a:prstGeom prst="rect">
            <a:avLst/>
          </a:prstGeom>
          <a:noFill/>
        </p:spPr>
        <p:txBody>
          <a:bodyPr wrap="square" rtlCol="0">
            <a:spAutoFit/>
          </a:bodyPr>
          <a:lstStyle/>
          <a:p>
            <a:pPr algn="ctr"/>
            <a:r>
              <a:rPr lang="en-GB" sz="2400" dirty="0" smtClean="0">
                <a:solidFill>
                  <a:schemeClr val="tx1"/>
                </a:solidFill>
                <a:latin typeface="Arial" pitchFamily="34" charset="0"/>
                <a:cs typeface="Arial" pitchFamily="34" charset="0"/>
              </a:rPr>
              <a:t>Implementation coordinated by </a:t>
            </a:r>
          </a:p>
          <a:p>
            <a:pPr algn="ctr"/>
            <a:r>
              <a:rPr lang="en-GB" sz="2400" dirty="0" smtClean="0">
                <a:solidFill>
                  <a:schemeClr val="tx1"/>
                </a:solidFill>
                <a:latin typeface="Arial" pitchFamily="34" charset="0"/>
                <a:cs typeface="Arial" pitchFamily="34" charset="0"/>
              </a:rPr>
              <a:t>Joint CEOS – CGMS Working Group on Climate (JWG Climate)</a:t>
            </a:r>
            <a:endParaRPr lang="en-GB" sz="2400" dirty="0">
              <a:solidFill>
                <a:schemeClr val="tx1"/>
              </a:solidFill>
              <a:latin typeface="Arial" pitchFamily="34" charset="0"/>
              <a:cs typeface="Arial" pitchFamily="34" charset="0"/>
            </a:endParaRPr>
          </a:p>
        </p:txBody>
      </p:sp>
      <p:pic>
        <p:nvPicPr>
          <p:cNvPr id="369668" name="Picture 4" descr="CGMS"/>
          <p:cNvPicPr>
            <a:picLocks noChangeAspect="1" noChangeArrowheads="1"/>
          </p:cNvPicPr>
          <p:nvPr/>
        </p:nvPicPr>
        <p:blipFill>
          <a:blip r:embed="rId4" cstate="print"/>
          <a:srcRect/>
          <a:stretch>
            <a:fillRect/>
          </a:stretch>
        </p:blipFill>
        <p:spPr bwMode="auto">
          <a:xfrm>
            <a:off x="199879" y="1768157"/>
            <a:ext cx="864577" cy="1017588"/>
          </a:xfrm>
          <a:prstGeom prst="rect">
            <a:avLst/>
          </a:prstGeom>
          <a:noFill/>
        </p:spPr>
      </p:pic>
      <p:sp>
        <p:nvSpPr>
          <p:cNvPr id="369670" name="AutoShape 6" descr="Résultat de recherche d'images pour &quot;CEOS logo&quot;"/>
          <p:cNvSpPr>
            <a:spLocks noChangeAspect="1" noChangeArrowheads="1"/>
          </p:cNvSpPr>
          <p:nvPr/>
        </p:nvSpPr>
        <p:spPr bwMode="auto">
          <a:xfrm>
            <a:off x="143608" y="-136525"/>
            <a:ext cx="274027" cy="296863"/>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Importance of the ECV Inventory</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4" name="Content Placeholder 3"/>
          <p:cNvSpPr>
            <a:spLocks noGrp="1"/>
          </p:cNvSpPr>
          <p:nvPr>
            <p:ph sz="quarter" idx="1"/>
          </p:nvPr>
        </p:nvSpPr>
        <p:spPr>
          <a:xfrm>
            <a:off x="467544" y="1412776"/>
            <a:ext cx="4032448" cy="4752528"/>
          </a:xfrm>
        </p:spPr>
        <p:txBody>
          <a:bodyPr>
            <a:noAutofit/>
          </a:bodyPr>
          <a:lstStyle/>
          <a:p>
            <a:pPr>
              <a:spcBef>
                <a:spcPts val="0"/>
              </a:spcBef>
            </a:pPr>
            <a:r>
              <a:rPr lang="en-GB" sz="2200" dirty="0" smtClean="0">
                <a:solidFill>
                  <a:schemeClr val="tx2"/>
                </a:solidFill>
              </a:rPr>
              <a:t>Based on a questionnaire it describes </a:t>
            </a:r>
            <a:r>
              <a:rPr lang="en-IE" sz="2200" dirty="0" smtClean="0">
                <a:solidFill>
                  <a:schemeClr val="tx2"/>
                </a:solidFill>
              </a:rPr>
              <a:t>the current and planned monitoring capability on an ECV basis</a:t>
            </a:r>
            <a:r>
              <a:rPr lang="en-GB" sz="2200" dirty="0" smtClean="0">
                <a:solidFill>
                  <a:schemeClr val="tx2"/>
                </a:solidFill>
              </a:rPr>
              <a:t>;</a:t>
            </a:r>
          </a:p>
          <a:p>
            <a:pPr>
              <a:spcBef>
                <a:spcPts val="0"/>
              </a:spcBef>
            </a:pPr>
            <a:r>
              <a:rPr lang="en-GB" sz="2200" dirty="0" smtClean="0">
                <a:solidFill>
                  <a:schemeClr val="tx2"/>
                </a:solidFill>
              </a:rPr>
              <a:t>Provides specific information per data record (some being not part of meta data);</a:t>
            </a:r>
          </a:p>
          <a:p>
            <a:pPr>
              <a:spcBef>
                <a:spcPts val="0"/>
              </a:spcBef>
            </a:pPr>
            <a:r>
              <a:rPr lang="en-GB" sz="2200" dirty="0" smtClean="0">
                <a:solidFill>
                  <a:schemeClr val="tx2"/>
                </a:solidFill>
              </a:rPr>
              <a:t>Establishes traceability  with respect to GCOS principles, requirements and guidelines;</a:t>
            </a:r>
          </a:p>
          <a:p>
            <a:pPr>
              <a:spcBef>
                <a:spcPts val="0"/>
              </a:spcBef>
            </a:pPr>
            <a:r>
              <a:rPr lang="en-GB" sz="2200" dirty="0" smtClean="0">
                <a:solidFill>
                  <a:schemeClr val="tx2"/>
                </a:solidFill>
              </a:rPr>
              <a:t>Directly supports gap analysis by its structure.</a:t>
            </a:r>
          </a:p>
        </p:txBody>
      </p:sp>
      <p:graphicFrame>
        <p:nvGraphicFramePr>
          <p:cNvPr id="5" name="Content Placeholder 3"/>
          <p:cNvGraphicFramePr>
            <a:graphicFrameLocks/>
          </p:cNvGraphicFramePr>
          <p:nvPr>
            <p:extLst>
              <p:ext uri="{D42A27DB-BD31-4B8C-83A1-F6EECF244321}">
                <p14:modId xmlns:p14="http://schemas.microsoft.com/office/powerpoint/2010/main" xmlns="" val="888814000"/>
              </p:ext>
            </p:extLst>
          </p:nvPr>
        </p:nvGraphicFramePr>
        <p:xfrm>
          <a:off x="5076056" y="1772816"/>
          <a:ext cx="3347864"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Usage of the ECV Inventory by WG Climate</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4" name="Content Placeholder 3"/>
          <p:cNvSpPr>
            <a:spLocks noGrp="1"/>
          </p:cNvSpPr>
          <p:nvPr>
            <p:ph sz="quarter" idx="1"/>
          </p:nvPr>
        </p:nvSpPr>
        <p:spPr>
          <a:xfrm>
            <a:off x="457200" y="1219200"/>
            <a:ext cx="8229600" cy="5162128"/>
          </a:xfrm>
        </p:spPr>
        <p:txBody>
          <a:bodyPr>
            <a:normAutofit fontScale="62500" lnSpcReduction="20000"/>
          </a:bodyPr>
          <a:lstStyle/>
          <a:p>
            <a:pPr>
              <a:lnSpc>
                <a:spcPct val="120000"/>
              </a:lnSpc>
              <a:spcBef>
                <a:spcPts val="1200"/>
              </a:spcBef>
            </a:pPr>
            <a:r>
              <a:rPr lang="en-IE" sz="3400" dirty="0" smtClean="0">
                <a:solidFill>
                  <a:schemeClr val="tx2"/>
                </a:solidFill>
              </a:rPr>
              <a:t>Description of current and future monitoring capability on an ECV basis allows easier response to e.g. GCOS IP (may suffer from mismatch after update but discussion on ECV list in GCOS not finished);</a:t>
            </a:r>
          </a:p>
          <a:p>
            <a:pPr>
              <a:lnSpc>
                <a:spcPct val="120000"/>
              </a:lnSpc>
              <a:spcBef>
                <a:spcPts val="1200"/>
              </a:spcBef>
            </a:pPr>
            <a:r>
              <a:rPr lang="en-IE" sz="3400" dirty="0" smtClean="0">
                <a:solidFill>
                  <a:schemeClr val="tx2"/>
                </a:solidFill>
              </a:rPr>
              <a:t>Combined perspective of the logical and physical views of the architecture should enable the definition of an optimum “</a:t>
            </a:r>
            <a:r>
              <a:rPr lang="en-IE" sz="3400" dirty="0" err="1" smtClean="0">
                <a:solidFill>
                  <a:schemeClr val="tx2"/>
                </a:solidFill>
              </a:rPr>
              <a:t>macroscale</a:t>
            </a:r>
            <a:r>
              <a:rPr lang="en-IE" sz="3400" dirty="0" smtClean="0">
                <a:solidFill>
                  <a:schemeClr val="tx2"/>
                </a:solidFill>
              </a:rPr>
              <a:t>” space system configuration and its components; </a:t>
            </a:r>
          </a:p>
          <a:p>
            <a:pPr>
              <a:lnSpc>
                <a:spcPct val="120000"/>
              </a:lnSpc>
              <a:spcBef>
                <a:spcPts val="1200"/>
              </a:spcBef>
            </a:pPr>
            <a:r>
              <a:rPr lang="en-IE" sz="3400" dirty="0" smtClean="0">
                <a:solidFill>
                  <a:schemeClr val="tx2"/>
                </a:solidFill>
              </a:rPr>
              <a:t>Used at the ECV/product level to identify gaps and shortfalls as well as to provide recommendations for action; </a:t>
            </a:r>
          </a:p>
          <a:p>
            <a:pPr>
              <a:lnSpc>
                <a:spcPct val="120000"/>
              </a:lnSpc>
              <a:spcBef>
                <a:spcPts val="1200"/>
              </a:spcBef>
            </a:pPr>
            <a:r>
              <a:rPr lang="en-IE" sz="3400" dirty="0" smtClean="0">
                <a:solidFill>
                  <a:schemeClr val="tx2"/>
                </a:solidFill>
              </a:rPr>
              <a:t>Formulation of a coordinated action plan to address recommendations;</a:t>
            </a:r>
          </a:p>
          <a:p>
            <a:pPr>
              <a:lnSpc>
                <a:spcPct val="120000"/>
              </a:lnSpc>
              <a:spcBef>
                <a:spcPts val="1200"/>
              </a:spcBef>
            </a:pPr>
            <a:r>
              <a:rPr lang="en-IE" sz="3400" dirty="0" smtClean="0">
                <a:solidFill>
                  <a:schemeClr val="tx2"/>
                </a:solidFill>
              </a:rPr>
              <a:t>Trigger for the medium‐term activities that need to be undertaken to sustain the long‐term implementation of the architecture.</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2400"/>
            <a:ext cx="8496944" cy="990600"/>
          </a:xfrm>
        </p:spPr>
        <p:txBody>
          <a:bodyPr>
            <a:normAutofit fontScale="90000"/>
          </a:bodyPr>
          <a:lstStyle/>
          <a:p>
            <a:r>
              <a:rPr lang="en-GB" dirty="0" smtClean="0"/>
              <a:t>Potential Usages of the ECV Inventory beyond the </a:t>
            </a:r>
            <a:r>
              <a:rPr lang="en-GB" dirty="0" err="1" smtClean="0"/>
              <a:t>WGClimate</a:t>
            </a:r>
            <a:r>
              <a:rPr lang="en-GB" dirty="0" smtClean="0"/>
              <a:t> </a:t>
            </a:r>
            <a:endParaRPr lang="en-GB" dirty="0"/>
          </a:p>
        </p:txBody>
      </p:sp>
      <p:sp>
        <p:nvSpPr>
          <p:cNvPr id="3" name="Footer Placeholder 2"/>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4" name="Content Placeholder 3"/>
          <p:cNvSpPr>
            <a:spLocks noGrp="1"/>
          </p:cNvSpPr>
          <p:nvPr>
            <p:ph sz="quarter" idx="1"/>
          </p:nvPr>
        </p:nvSpPr>
        <p:spPr>
          <a:xfrm>
            <a:off x="467544" y="1340768"/>
            <a:ext cx="8229600" cy="4937760"/>
          </a:xfrm>
        </p:spPr>
        <p:txBody>
          <a:bodyPr/>
          <a:lstStyle/>
          <a:p>
            <a:pPr>
              <a:spcBef>
                <a:spcPts val="1200"/>
              </a:spcBef>
            </a:pPr>
            <a:r>
              <a:rPr lang="en-GB" sz="2400" dirty="0" smtClean="0">
                <a:solidFill>
                  <a:schemeClr val="tx2"/>
                </a:solidFill>
              </a:rPr>
              <a:t>Can inform data record users  with a public repository of verified information on what is available and how to access the data; </a:t>
            </a:r>
          </a:p>
          <a:p>
            <a:pPr>
              <a:spcBef>
                <a:spcPts val="1200"/>
              </a:spcBef>
            </a:pPr>
            <a:r>
              <a:rPr lang="en-GB" sz="2400" dirty="0" smtClean="0">
                <a:solidFill>
                  <a:schemeClr val="tx2"/>
                </a:solidFill>
              </a:rPr>
              <a:t>Can inform climate services on what to use;</a:t>
            </a:r>
          </a:p>
          <a:p>
            <a:pPr>
              <a:spcBef>
                <a:spcPts val="1200"/>
              </a:spcBef>
            </a:pPr>
            <a:r>
              <a:rPr lang="en-GB" sz="2400" dirty="0" smtClean="0">
                <a:solidFill>
                  <a:schemeClr val="tx2"/>
                </a:solidFill>
              </a:rPr>
              <a:t>Can inform data providers on competitive situations;</a:t>
            </a:r>
          </a:p>
          <a:p>
            <a:pPr>
              <a:spcBef>
                <a:spcPts val="1200"/>
              </a:spcBef>
            </a:pPr>
            <a:r>
              <a:rPr lang="en-GB" sz="2400" dirty="0" smtClean="0">
                <a:solidFill>
                  <a:schemeClr val="tx2"/>
                </a:solidFill>
              </a:rPr>
              <a:t>Can inform developers with whom to collaborate;</a:t>
            </a:r>
          </a:p>
          <a:p>
            <a:pPr>
              <a:spcBef>
                <a:spcPts val="1200"/>
              </a:spcBef>
            </a:pPr>
            <a:r>
              <a:rPr lang="en-GB" sz="2400" dirty="0" smtClean="0">
                <a:solidFill>
                  <a:schemeClr val="tx2"/>
                </a:solidFill>
              </a:rPr>
              <a:t>Can inform reviewers of proposals for new CDRs if it is worth investing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ECV Inventory Cycle#1 - Analysis</a:t>
            </a:r>
            <a:endParaRPr lang="en-GB" dirty="0"/>
          </a:p>
        </p:txBody>
      </p:sp>
      <p:sp>
        <p:nvSpPr>
          <p:cNvPr id="3" name="Footer Placeholder 2"/>
          <p:cNvSpPr>
            <a:spLocks noGrp="1"/>
          </p:cNvSpPr>
          <p:nvPr>
            <p:ph type="ftr" sz="quarter" idx="11"/>
          </p:nvPr>
        </p:nvSpPr>
        <p:spPr/>
        <p:txBody>
          <a:bodyPr/>
          <a:lstStyle/>
          <a:p>
            <a:r>
              <a:rPr lang="en-US" dirty="0" smtClean="0"/>
              <a:t>6th Meeting of the Joint CEOS/CGMS Working Group on Climate, 07-09 March, Paris (France)</a:t>
            </a:r>
            <a:endParaRPr lang="en-GB" dirty="0"/>
          </a:p>
        </p:txBody>
      </p:sp>
      <p:graphicFrame>
        <p:nvGraphicFramePr>
          <p:cNvPr id="7" name="Chart 6"/>
          <p:cNvGraphicFramePr/>
          <p:nvPr/>
        </p:nvGraphicFramePr>
        <p:xfrm>
          <a:off x="0" y="3717032"/>
          <a:ext cx="3312368" cy="2091680"/>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Picture 2"/>
          <p:cNvPicPr>
            <a:picLocks noChangeAspect="1" noChangeArrowheads="1"/>
          </p:cNvPicPr>
          <p:nvPr/>
        </p:nvPicPr>
        <p:blipFill>
          <a:blip r:embed="rId3" cstate="print"/>
          <a:srcRect/>
          <a:stretch>
            <a:fillRect/>
          </a:stretch>
        </p:blipFill>
        <p:spPr bwMode="auto">
          <a:xfrm>
            <a:off x="395536" y="1700808"/>
            <a:ext cx="3528392" cy="205056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a:outerShdw blurRad="50800" dist="50800" dir="5400000" algn="ctr" rotWithShape="0">
              <a:schemeClr val="tx2">
                <a:alpha val="98000"/>
              </a:schemeClr>
            </a:outerShdw>
          </a:effectLst>
        </p:spPr>
      </p:pic>
      <p:graphicFrame>
        <p:nvGraphicFramePr>
          <p:cNvPr id="9" name="Chart 8"/>
          <p:cNvGraphicFramePr/>
          <p:nvPr/>
        </p:nvGraphicFramePr>
        <p:xfrm>
          <a:off x="2555776" y="3789040"/>
          <a:ext cx="2304255" cy="20951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4139952" y="2852936"/>
          <a:ext cx="4860032" cy="3600400"/>
        </p:xfrm>
        <a:graphic>
          <a:graphicData uri="http://schemas.openxmlformats.org/drawingml/2006/chart">
            <c:chart xmlns:c="http://schemas.openxmlformats.org/drawingml/2006/chart" xmlns:r="http://schemas.openxmlformats.org/officeDocument/2006/relationships" r:id="rId5"/>
          </a:graphicData>
        </a:graphic>
      </p:graphicFrame>
      <p:cxnSp>
        <p:nvCxnSpPr>
          <p:cNvPr id="15" name="Straight Arrow Connector 14"/>
          <p:cNvCxnSpPr/>
          <p:nvPr/>
        </p:nvCxnSpPr>
        <p:spPr>
          <a:xfrm>
            <a:off x="971600" y="3140968"/>
            <a:ext cx="288032" cy="792088"/>
          </a:xfrm>
          <a:prstGeom prst="straightConnector1">
            <a:avLst/>
          </a:prstGeom>
          <a:ln w="15875" cap="flat" cmpd="dbl">
            <a:tailEnd type="stealth"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907704" y="3068960"/>
            <a:ext cx="936104" cy="864096"/>
          </a:xfrm>
          <a:prstGeom prst="straightConnector1">
            <a:avLst/>
          </a:prstGeom>
          <a:ln w="15875" cap="flat" cmpd="dbl">
            <a:tailEnd type="stealth"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627784" y="2924944"/>
            <a:ext cx="2592288" cy="792088"/>
          </a:xfrm>
          <a:prstGeom prst="straightConnector1">
            <a:avLst/>
          </a:prstGeom>
          <a:ln w="15875" cap="flat" cmpd="dbl">
            <a:tailEnd type="stealth" w="lg" len="med"/>
          </a:ln>
        </p:spPr>
        <p:style>
          <a:lnRef idx="1">
            <a:schemeClr val="accent1"/>
          </a:lnRef>
          <a:fillRef idx="0">
            <a:schemeClr val="accent1"/>
          </a:fillRef>
          <a:effectRef idx="0">
            <a:schemeClr val="accent1"/>
          </a:effectRef>
          <a:fontRef idx="minor">
            <a:schemeClr val="tx1"/>
          </a:fontRef>
        </p:style>
      </p:cxnSp>
      <p:sp>
        <p:nvSpPr>
          <p:cNvPr id="37" name="Multiply 36"/>
          <p:cNvSpPr/>
          <p:nvPr/>
        </p:nvSpPr>
        <p:spPr>
          <a:xfrm>
            <a:off x="2483768" y="4653136"/>
            <a:ext cx="432048" cy="504056"/>
          </a:xfrm>
          <a:prstGeom prst="mathMultiply">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Equal 37"/>
          <p:cNvSpPr/>
          <p:nvPr/>
        </p:nvSpPr>
        <p:spPr>
          <a:xfrm>
            <a:off x="4572000" y="4725144"/>
            <a:ext cx="432048" cy="410344"/>
          </a:xfrm>
          <a:prstGeom prst="mathEqual">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9" name="Straight Arrow Connector 38"/>
          <p:cNvCxnSpPr/>
          <p:nvPr/>
        </p:nvCxnSpPr>
        <p:spPr>
          <a:xfrm flipV="1">
            <a:off x="395536" y="1556792"/>
            <a:ext cx="0" cy="144016"/>
          </a:xfrm>
          <a:prstGeom prst="straightConnector1">
            <a:avLst/>
          </a:prstGeom>
          <a:ln w="15875" cmpd="dbl">
            <a:prstDash val="sysDash"/>
            <a:tailEnd type="stealth"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3995936" y="1556792"/>
            <a:ext cx="4536504" cy="144016"/>
          </a:xfrm>
          <a:prstGeom prst="straightConnector1">
            <a:avLst/>
          </a:prstGeom>
          <a:ln w="15875" cmpd="dbl">
            <a:prstDash val="sysDash"/>
            <a:tailEnd type="stealth" w="med" len="med"/>
          </a:ln>
        </p:spPr>
        <p:style>
          <a:lnRef idx="1">
            <a:schemeClr val="accent1"/>
          </a:lnRef>
          <a:fillRef idx="0">
            <a:schemeClr val="accent1"/>
          </a:fillRef>
          <a:effectRef idx="0">
            <a:schemeClr val="accent1"/>
          </a:effectRef>
          <a:fontRef idx="minor">
            <a:schemeClr val="tx1"/>
          </a:fontRef>
        </p:style>
      </p:cxnSp>
      <p:pic>
        <p:nvPicPr>
          <p:cNvPr id="41" name="Picture 4"/>
          <p:cNvPicPr>
            <a:picLocks noChangeAspect="1" noChangeArrowheads="1"/>
          </p:cNvPicPr>
          <p:nvPr/>
        </p:nvPicPr>
        <p:blipFill>
          <a:blip r:embed="rId6" cstate="print"/>
          <a:srcRect/>
          <a:stretch>
            <a:fillRect/>
          </a:stretch>
        </p:blipFill>
        <p:spPr bwMode="auto">
          <a:xfrm>
            <a:off x="323528" y="1196752"/>
            <a:ext cx="8424005" cy="297847"/>
          </a:xfrm>
          <a:prstGeom prst="rect">
            <a:avLst/>
          </a:prstGeom>
          <a:noFill/>
          <a:ln w="9525">
            <a:noFill/>
            <a:miter lim="800000"/>
            <a:headEnd/>
            <a:tailEnd/>
          </a:ln>
          <a:effectLst>
            <a:outerShdw blurRad="50800" dist="50800" dir="5400000" algn="ctr" rotWithShape="0">
              <a:schemeClr val="tx2"/>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9" grpId="0">
        <p:bldAsOne/>
      </p:bldGraphic>
      <p:bldGraphic spid="11" grpId="0">
        <p:bldAsOne/>
      </p:bldGraphic>
      <p:bldP spid="37" grpId="0" animBg="1"/>
      <p:bldP spid="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GB" dirty="0"/>
          </a:p>
        </p:txBody>
      </p:sp>
      <p:sp>
        <p:nvSpPr>
          <p:cNvPr id="3" name="Text Placeholder 2"/>
          <p:cNvSpPr>
            <a:spLocks noGrp="1"/>
          </p:cNvSpPr>
          <p:nvPr>
            <p:ph type="body" idx="1"/>
          </p:nvPr>
        </p:nvSpPr>
        <p:spPr>
          <a:xfrm>
            <a:off x="457200" y="1285875"/>
            <a:ext cx="3970784" cy="685800"/>
          </a:xfrm>
        </p:spPr>
        <p:txBody>
          <a:bodyPr/>
          <a:lstStyle/>
          <a:p>
            <a:r>
              <a:rPr lang="en-US" dirty="0" smtClean="0"/>
              <a:t>Lessons learnt from Cycle #1</a:t>
            </a:r>
            <a:endParaRPr lang="en-GB" dirty="0"/>
          </a:p>
        </p:txBody>
      </p:sp>
      <p:sp>
        <p:nvSpPr>
          <p:cNvPr id="4" name="Text Placeholder 3"/>
          <p:cNvSpPr>
            <a:spLocks noGrp="1"/>
          </p:cNvSpPr>
          <p:nvPr>
            <p:ph type="body" sz="half" idx="3"/>
          </p:nvPr>
        </p:nvSpPr>
        <p:spPr/>
        <p:txBody>
          <a:bodyPr>
            <a:noAutofit/>
          </a:bodyPr>
          <a:lstStyle/>
          <a:p>
            <a:r>
              <a:rPr lang="en-US" dirty="0" smtClean="0"/>
              <a:t>Proposed approach for Cycle #2</a:t>
            </a:r>
            <a:endParaRPr lang="en-GB" dirty="0"/>
          </a:p>
        </p:txBody>
      </p:sp>
      <p:sp>
        <p:nvSpPr>
          <p:cNvPr id="5" name="Footer Placeholder 4"/>
          <p:cNvSpPr>
            <a:spLocks noGrp="1"/>
          </p:cNvSpPr>
          <p:nvPr>
            <p:ph type="ftr" sz="quarter" idx="11"/>
          </p:nvPr>
        </p:nvSpPr>
        <p:spPr>
          <a:xfrm>
            <a:off x="1331640" y="6356350"/>
            <a:ext cx="6120680" cy="365125"/>
          </a:xfrm>
        </p:spPr>
        <p:txBody>
          <a:bodyPr/>
          <a:lstStyle/>
          <a:p>
            <a:r>
              <a:rPr lang="en-US" dirty="0" smtClean="0"/>
              <a:t>6th Meeting of the Joint CEOS/CGMS Working Group on Climate, 07-09 March, Paris (France)</a:t>
            </a:r>
            <a:endParaRPr lang="en-GB" dirty="0"/>
          </a:p>
        </p:txBody>
      </p:sp>
      <p:sp>
        <p:nvSpPr>
          <p:cNvPr id="8" name="TextBox 7"/>
          <p:cNvSpPr txBox="1"/>
          <p:nvPr/>
        </p:nvSpPr>
        <p:spPr>
          <a:xfrm>
            <a:off x="4788024" y="2204864"/>
            <a:ext cx="4032448" cy="3877985"/>
          </a:xfrm>
          <a:prstGeom prst="rect">
            <a:avLst/>
          </a:prstGeom>
          <a:noFill/>
        </p:spPr>
        <p:txBody>
          <a:bodyPr wrap="square" rtlCol="0">
            <a:spAutoFit/>
          </a:bodyPr>
          <a:lstStyle/>
          <a:p>
            <a:pPr marL="548640" lvl="1" indent="-274320">
              <a:buClr>
                <a:schemeClr val="accent2"/>
              </a:buClr>
              <a:buSzPct val="76000"/>
              <a:buFont typeface="Wingdings 3"/>
              <a:buChar char=""/>
            </a:pPr>
            <a:r>
              <a:rPr lang="en-US" sz="1900" dirty="0" smtClean="0">
                <a:solidFill>
                  <a:schemeClr val="tx2"/>
                </a:solidFill>
              </a:rPr>
              <a:t>Revision of questionnaire</a:t>
            </a:r>
          </a:p>
          <a:p>
            <a:pPr marL="548640" lvl="1" indent="-274320">
              <a:buClr>
                <a:schemeClr val="accent2"/>
              </a:buClr>
              <a:buSzPct val="76000"/>
              <a:buFont typeface="Wingdings 3"/>
              <a:buChar char=""/>
            </a:pPr>
            <a:r>
              <a:rPr lang="en-US" sz="1900" dirty="0" smtClean="0">
                <a:solidFill>
                  <a:schemeClr val="tx2"/>
                </a:solidFill>
              </a:rPr>
              <a:t>Guide to the Questionnaire</a:t>
            </a:r>
          </a:p>
          <a:p>
            <a:pPr marL="548640" lvl="1" indent="-274320">
              <a:buClr>
                <a:schemeClr val="accent2"/>
              </a:buClr>
              <a:buSzPct val="76000"/>
              <a:buFont typeface="Wingdings 3"/>
              <a:buChar char=""/>
            </a:pPr>
            <a:r>
              <a:rPr lang="en-US" sz="1900" dirty="0" smtClean="0">
                <a:solidFill>
                  <a:schemeClr val="tx2"/>
                </a:solidFill>
              </a:rPr>
              <a:t>Direct engagement of POCs per data record</a:t>
            </a:r>
          </a:p>
          <a:p>
            <a:pPr marL="548640" lvl="1" indent="-274320">
              <a:buClr>
                <a:schemeClr val="accent2"/>
              </a:buClr>
              <a:buSzPct val="76000"/>
              <a:buFont typeface="Wingdings 3"/>
              <a:buChar char=""/>
            </a:pPr>
            <a:r>
              <a:rPr lang="en-US" sz="1900" dirty="0" smtClean="0">
                <a:solidFill>
                  <a:schemeClr val="tx2"/>
                </a:solidFill>
              </a:rPr>
              <a:t>Finding right POCs via </a:t>
            </a:r>
            <a:r>
              <a:rPr lang="en-US" sz="1900" dirty="0" err="1" smtClean="0">
                <a:solidFill>
                  <a:schemeClr val="tx2"/>
                </a:solidFill>
              </a:rPr>
              <a:t>WGClimate</a:t>
            </a:r>
            <a:r>
              <a:rPr lang="en-US" sz="1900" dirty="0" smtClean="0">
                <a:solidFill>
                  <a:schemeClr val="tx2"/>
                </a:solidFill>
              </a:rPr>
              <a:t> members engagement</a:t>
            </a:r>
          </a:p>
          <a:p>
            <a:pPr marL="548640" lvl="1" indent="-274320">
              <a:buClr>
                <a:schemeClr val="accent2"/>
              </a:buClr>
              <a:buSzPct val="76000"/>
              <a:buFont typeface="Wingdings 3"/>
              <a:buChar char=""/>
            </a:pPr>
            <a:r>
              <a:rPr lang="en-US" sz="1900" dirty="0" smtClean="0">
                <a:solidFill>
                  <a:schemeClr val="tx2"/>
                </a:solidFill>
              </a:rPr>
              <a:t>1-to-1 interactions between ‘questioner’ and ‘responders’</a:t>
            </a:r>
          </a:p>
          <a:p>
            <a:pPr marL="548640" lvl="1" indent="-274320">
              <a:buClr>
                <a:schemeClr val="accent2"/>
              </a:buClr>
              <a:buSzPct val="76000"/>
              <a:buFont typeface="Wingdings 3"/>
              <a:buChar char=""/>
            </a:pPr>
            <a:endParaRPr lang="en-US" sz="1900" dirty="0" smtClean="0">
              <a:solidFill>
                <a:schemeClr val="tx2"/>
              </a:solidFill>
            </a:endParaRPr>
          </a:p>
          <a:p>
            <a:pPr marL="548640" lvl="1" indent="-274320">
              <a:buClr>
                <a:schemeClr val="accent2"/>
              </a:buClr>
              <a:buSzPct val="76000"/>
              <a:buFont typeface="Wingdings 3"/>
              <a:buChar char=""/>
            </a:pPr>
            <a:r>
              <a:rPr lang="en-US" sz="1900" dirty="0" smtClean="0">
                <a:solidFill>
                  <a:schemeClr val="tx2"/>
                </a:solidFill>
              </a:rPr>
              <a:t>Clear split into two questionnaires</a:t>
            </a:r>
          </a:p>
          <a:p>
            <a:endParaRPr lang="en-GB" dirty="0"/>
          </a:p>
        </p:txBody>
      </p:sp>
      <p:sp>
        <p:nvSpPr>
          <p:cNvPr id="9" name="TextBox 8"/>
          <p:cNvSpPr txBox="1"/>
          <p:nvPr/>
        </p:nvSpPr>
        <p:spPr>
          <a:xfrm>
            <a:off x="611561" y="2204864"/>
            <a:ext cx="3672408" cy="4185761"/>
          </a:xfrm>
          <a:prstGeom prst="rect">
            <a:avLst/>
          </a:prstGeom>
          <a:noFill/>
        </p:spPr>
        <p:txBody>
          <a:bodyPr wrap="square" rtlCol="0">
            <a:spAutoFit/>
          </a:bodyPr>
          <a:lstStyle/>
          <a:p>
            <a:pPr marL="548640" lvl="1" indent="-274320">
              <a:buClr>
                <a:schemeClr val="accent2"/>
              </a:buClr>
              <a:buSzPct val="76000"/>
              <a:buFont typeface="Wingdings 3"/>
              <a:buChar char=""/>
            </a:pPr>
            <a:r>
              <a:rPr lang="en-US" sz="1900" dirty="0" smtClean="0">
                <a:solidFill>
                  <a:schemeClr val="tx2"/>
                </a:solidFill>
              </a:rPr>
              <a:t>Unpopulated / poorly populated fields</a:t>
            </a:r>
          </a:p>
          <a:p>
            <a:pPr marL="548640" lvl="1" indent="-274320">
              <a:buClr>
                <a:schemeClr val="accent2"/>
              </a:buClr>
              <a:buSzPct val="76000"/>
              <a:buFont typeface="Wingdings 3"/>
              <a:buChar char=""/>
            </a:pPr>
            <a:r>
              <a:rPr lang="en-US" sz="1900" dirty="0" smtClean="0">
                <a:solidFill>
                  <a:schemeClr val="tx2"/>
                </a:solidFill>
              </a:rPr>
              <a:t>Inconsistent / insufficient input of information</a:t>
            </a:r>
          </a:p>
          <a:p>
            <a:pPr marL="548640" lvl="1" indent="-274320">
              <a:buClr>
                <a:schemeClr val="accent2"/>
              </a:buClr>
              <a:buSzPct val="76000"/>
              <a:buFont typeface="Wingdings 3"/>
              <a:buChar char=""/>
            </a:pPr>
            <a:r>
              <a:rPr lang="en-US" sz="1900" dirty="0" smtClean="0">
                <a:solidFill>
                  <a:schemeClr val="tx2"/>
                </a:solidFill>
              </a:rPr>
              <a:t>Potentially missing data records </a:t>
            </a:r>
          </a:p>
          <a:p>
            <a:pPr marL="548640" lvl="1" indent="-274320">
              <a:buClr>
                <a:schemeClr val="accent2"/>
              </a:buClr>
              <a:buSzPct val="76000"/>
              <a:buFont typeface="Wingdings 3"/>
              <a:buChar char=""/>
            </a:pPr>
            <a:endParaRPr lang="en-US" sz="1900" dirty="0" smtClean="0">
              <a:solidFill>
                <a:schemeClr val="tx2"/>
              </a:solidFill>
            </a:endParaRPr>
          </a:p>
          <a:p>
            <a:pPr marL="548640" lvl="1" indent="-274320">
              <a:buClr>
                <a:schemeClr val="accent2"/>
              </a:buClr>
              <a:buSzPct val="76000"/>
              <a:buFont typeface="Wingdings 3"/>
              <a:buChar char=""/>
            </a:pPr>
            <a:r>
              <a:rPr lang="en-US" sz="1900" dirty="0" smtClean="0">
                <a:solidFill>
                  <a:schemeClr val="tx2"/>
                </a:solidFill>
              </a:rPr>
              <a:t>Difficult assessment for future improvements of questionnaire</a:t>
            </a:r>
          </a:p>
          <a:p>
            <a:pPr marL="548640" lvl="1" indent="-274320">
              <a:buClr>
                <a:schemeClr val="accent2"/>
              </a:buClr>
              <a:buSzPct val="76000"/>
              <a:buFont typeface="Wingdings 3"/>
              <a:buChar char=""/>
            </a:pPr>
            <a:r>
              <a:rPr lang="en-US" sz="1900" dirty="0" smtClean="0">
                <a:solidFill>
                  <a:schemeClr val="tx2"/>
                </a:solidFill>
              </a:rPr>
              <a:t>Clear distinction between current and future partly lost in implementation </a:t>
            </a:r>
          </a:p>
          <a:p>
            <a:pPr marL="548640" lvl="1" indent="-274320">
              <a:buClr>
                <a:schemeClr val="accent2"/>
              </a:buClr>
              <a:buSzPct val="76000"/>
              <a:buFont typeface="Wingdings 3"/>
              <a:buChar char=""/>
            </a:pPr>
            <a:endParaRPr lang="en-GB" sz="1900" dirty="0" smtClean="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Questionnaire Structure I</a:t>
            </a:r>
            <a:endParaRPr lang="en-GB" dirty="0"/>
          </a:p>
        </p:txBody>
      </p:sp>
      <p:sp>
        <p:nvSpPr>
          <p:cNvPr id="7" name="Footer Placeholder 6"/>
          <p:cNvSpPr>
            <a:spLocks noGrp="1"/>
          </p:cNvSpPr>
          <p:nvPr>
            <p:ph type="ftr" sz="quarter" idx="11"/>
          </p:nvPr>
        </p:nvSpPr>
        <p:spPr/>
        <p:txBody>
          <a:bodyPr/>
          <a:lstStyle/>
          <a:p>
            <a:r>
              <a:rPr lang="en-US" smtClean="0"/>
              <a:t>6th Meeting of the Joint CEOS/CGMS Working Group on Climate, 07-09 March, Paris (France)</a:t>
            </a:r>
            <a:endParaRPr lang="en-GB" dirty="0"/>
          </a:p>
        </p:txBody>
      </p:sp>
      <p:sp>
        <p:nvSpPr>
          <p:cNvPr id="10" name="Rectangle 9"/>
          <p:cNvSpPr/>
          <p:nvPr/>
        </p:nvSpPr>
        <p:spPr>
          <a:xfrm>
            <a:off x="671692" y="1688933"/>
            <a:ext cx="3672408" cy="2160240"/>
          </a:xfrm>
          <a:prstGeom prst="rect">
            <a:avLst/>
          </a:prstGeom>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effectLst>
                  <a:glow rad="139700">
                    <a:schemeClr val="accent1">
                      <a:satMod val="175000"/>
                      <a:alpha val="40000"/>
                    </a:schemeClr>
                  </a:glow>
                </a:effectLst>
              </a:rPr>
              <a:t>Current</a:t>
            </a:r>
            <a:endParaRPr lang="en-GB" sz="4000" b="1" dirty="0">
              <a:effectLst>
                <a:glow rad="139700">
                  <a:schemeClr val="accent1">
                    <a:satMod val="175000"/>
                    <a:alpha val="40000"/>
                  </a:schemeClr>
                </a:glow>
              </a:effectLst>
            </a:endParaRPr>
          </a:p>
        </p:txBody>
      </p:sp>
      <p:sp>
        <p:nvSpPr>
          <p:cNvPr id="11" name="Rectangle 10"/>
          <p:cNvSpPr/>
          <p:nvPr/>
        </p:nvSpPr>
        <p:spPr>
          <a:xfrm>
            <a:off x="4788024" y="3645024"/>
            <a:ext cx="3672408" cy="2160240"/>
          </a:xfrm>
          <a:prstGeom prst="rect">
            <a:avLst/>
          </a:prstGeom>
          <a:solidFill>
            <a:srgbClr val="FFC000"/>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tx1"/>
                </a:solidFill>
              </a:rPr>
              <a:t>Future</a:t>
            </a:r>
            <a:endParaRPr lang="en-GB" sz="4000" b="1"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3201</TotalTime>
  <Words>1389</Words>
  <Application>Microsoft Office PowerPoint</Application>
  <PresentationFormat>On-screen Show (4:3)</PresentationFormat>
  <Paragraphs>178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Origin</vt:lpstr>
      <vt:lpstr>ECV Inventory: Status after Cycle#1, planned update for Cycle#2, review of questionnaire</vt:lpstr>
      <vt:lpstr>Content</vt:lpstr>
      <vt:lpstr>The Architecture for Climate Monitoring from Space</vt:lpstr>
      <vt:lpstr>Importance of the ECV Inventory</vt:lpstr>
      <vt:lpstr>Usage of the ECV Inventory by WG Climate</vt:lpstr>
      <vt:lpstr>Potential Usages of the ECV Inventory beyond the WGClimate </vt:lpstr>
      <vt:lpstr>ECV Inventory Cycle#1 - Analysis</vt:lpstr>
      <vt:lpstr>Rationale</vt:lpstr>
      <vt:lpstr>Questionnaire Structure I</vt:lpstr>
      <vt:lpstr>Questionnaire Structure II</vt:lpstr>
      <vt:lpstr>Questionnaire Structure III</vt:lpstr>
      <vt:lpstr>Example for Questionnaire Entry</vt:lpstr>
      <vt:lpstr>ECVs, ECV Products and Physical Quantities</vt:lpstr>
      <vt:lpstr>Our change ...</vt:lpstr>
      <vt:lpstr>Slide 15</vt:lpstr>
    </vt:vector>
  </TitlesOfParts>
  <Company>EUMETSAT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Alexandra Nunes</dc:creator>
  <cp:lastModifiedBy>Joerg Schulz</cp:lastModifiedBy>
  <cp:revision>169</cp:revision>
  <dcterms:created xsi:type="dcterms:W3CDTF">2016-03-01T14:28:13Z</dcterms:created>
  <dcterms:modified xsi:type="dcterms:W3CDTF">2016-03-07T23:26:45Z</dcterms:modified>
</cp:coreProperties>
</file>